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3F41-50A3-45D4-B9A7-944C81A36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I"/>
          </a:p>
        </p:txBody>
      </p:sp>
      <p:sp>
        <p:nvSpPr>
          <p:cNvPr id="3" name="Subtitle 2">
            <a:extLst>
              <a:ext uri="{FF2B5EF4-FFF2-40B4-BE49-F238E27FC236}">
                <a16:creationId xmlns:a16="http://schemas.microsoft.com/office/drawing/2014/main" id="{2D992DC8-D81E-472B-90C4-49235F7DA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I"/>
          </a:p>
        </p:txBody>
      </p:sp>
      <p:sp>
        <p:nvSpPr>
          <p:cNvPr id="4" name="Date Placeholder 3">
            <a:extLst>
              <a:ext uri="{FF2B5EF4-FFF2-40B4-BE49-F238E27FC236}">
                <a16:creationId xmlns:a16="http://schemas.microsoft.com/office/drawing/2014/main" id="{4362B7A0-108A-4587-8396-BDBB3AA1B2F8}"/>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170458D2-75CA-4676-A838-606DBFA1009A}"/>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EFEFFEBD-21C6-4D17-807A-8C31D3327ABE}"/>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404868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C2E4-79D2-4DAC-9229-22EBCE7F9AE5}"/>
              </a:ext>
            </a:extLst>
          </p:cNvPr>
          <p:cNvSpPr>
            <a:spLocks noGrp="1"/>
          </p:cNvSpPr>
          <p:nvPr>
            <p:ph type="title"/>
          </p:nvPr>
        </p:nvSpPr>
        <p:spPr/>
        <p:txBody>
          <a:bodyPr/>
          <a:lstStyle/>
          <a:p>
            <a:r>
              <a:rPr lang="en-US"/>
              <a:t>Click to edit Master title style</a:t>
            </a:r>
            <a:endParaRPr lang="en-VI"/>
          </a:p>
        </p:txBody>
      </p:sp>
      <p:sp>
        <p:nvSpPr>
          <p:cNvPr id="3" name="Vertical Text Placeholder 2">
            <a:extLst>
              <a:ext uri="{FF2B5EF4-FFF2-40B4-BE49-F238E27FC236}">
                <a16:creationId xmlns:a16="http://schemas.microsoft.com/office/drawing/2014/main" id="{388B2DBF-A59E-488E-A936-4B1E835DE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7D001352-CE15-4E72-90BB-65484FB23901}"/>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4052809E-346D-441A-9699-1D8C8F3750E7}"/>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E11CC68B-0ECB-40B5-8865-CF1909B30DAE}"/>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204583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CE9BC-89D6-4D6C-A840-DFE5B2016F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I"/>
          </a:p>
        </p:txBody>
      </p:sp>
      <p:sp>
        <p:nvSpPr>
          <p:cNvPr id="3" name="Vertical Text Placeholder 2">
            <a:extLst>
              <a:ext uri="{FF2B5EF4-FFF2-40B4-BE49-F238E27FC236}">
                <a16:creationId xmlns:a16="http://schemas.microsoft.com/office/drawing/2014/main" id="{12800007-4EC2-4474-9737-24F4ECD4F3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1DC284A0-D91D-4EC7-81E5-BC9D5C022A4B}"/>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D126C829-D56B-4889-93AC-8B7875BE37BD}"/>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39A63A75-8DC7-458B-B6EA-7A44997A5784}"/>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4017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C70E-C29F-46B4-A4DD-2420FB8B8C55}"/>
              </a:ext>
            </a:extLst>
          </p:cNvPr>
          <p:cNvSpPr>
            <a:spLocks noGrp="1"/>
          </p:cNvSpPr>
          <p:nvPr>
            <p:ph type="title"/>
          </p:nvPr>
        </p:nvSpPr>
        <p:spPr/>
        <p:txBody>
          <a:bodyPr/>
          <a:lstStyle/>
          <a:p>
            <a:r>
              <a:rPr lang="en-US"/>
              <a:t>Click to edit Master title style</a:t>
            </a:r>
            <a:endParaRPr lang="en-VI"/>
          </a:p>
        </p:txBody>
      </p:sp>
      <p:sp>
        <p:nvSpPr>
          <p:cNvPr id="3" name="Content Placeholder 2">
            <a:extLst>
              <a:ext uri="{FF2B5EF4-FFF2-40B4-BE49-F238E27FC236}">
                <a16:creationId xmlns:a16="http://schemas.microsoft.com/office/drawing/2014/main" id="{2D00836C-6D57-4EC8-B279-082E64EEB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538A64C8-9E8B-49CB-8983-513398241FBB}"/>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F81CBB41-4F10-4CCF-BB15-78DFD9BDA013}"/>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EC9413B5-ACCD-4CDA-9ED5-BF0F7619FC96}"/>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363938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093E-152B-4CD5-82D4-8511A5AED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I"/>
          </a:p>
        </p:txBody>
      </p:sp>
      <p:sp>
        <p:nvSpPr>
          <p:cNvPr id="3" name="Text Placeholder 2">
            <a:extLst>
              <a:ext uri="{FF2B5EF4-FFF2-40B4-BE49-F238E27FC236}">
                <a16:creationId xmlns:a16="http://schemas.microsoft.com/office/drawing/2014/main" id="{195497CC-D67B-4D03-9800-1BF8D135A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12B4A0-F69D-48FD-9685-7F539F0CEFC3}"/>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2F68FBD8-9185-4B46-9124-0D282EBF5A28}"/>
              </a:ext>
            </a:extLst>
          </p:cNvPr>
          <p:cNvSpPr>
            <a:spLocks noGrp="1"/>
          </p:cNvSpPr>
          <p:nvPr>
            <p:ph type="ftr" sz="quarter" idx="11"/>
          </p:nvPr>
        </p:nvSpPr>
        <p:spPr/>
        <p:txBody>
          <a:bodyPr/>
          <a:lstStyle/>
          <a:p>
            <a:endParaRPr lang="en-VI"/>
          </a:p>
        </p:txBody>
      </p:sp>
      <p:sp>
        <p:nvSpPr>
          <p:cNvPr id="6" name="Slide Number Placeholder 5">
            <a:extLst>
              <a:ext uri="{FF2B5EF4-FFF2-40B4-BE49-F238E27FC236}">
                <a16:creationId xmlns:a16="http://schemas.microsoft.com/office/drawing/2014/main" id="{CF09A230-56DC-4E03-9572-B30A7C8765BE}"/>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85940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021-0908-4F4B-A816-5D5B4956BB04}"/>
              </a:ext>
            </a:extLst>
          </p:cNvPr>
          <p:cNvSpPr>
            <a:spLocks noGrp="1"/>
          </p:cNvSpPr>
          <p:nvPr>
            <p:ph type="title"/>
          </p:nvPr>
        </p:nvSpPr>
        <p:spPr/>
        <p:txBody>
          <a:bodyPr/>
          <a:lstStyle/>
          <a:p>
            <a:r>
              <a:rPr lang="en-US"/>
              <a:t>Click to edit Master title style</a:t>
            </a:r>
            <a:endParaRPr lang="en-VI"/>
          </a:p>
        </p:txBody>
      </p:sp>
      <p:sp>
        <p:nvSpPr>
          <p:cNvPr id="3" name="Content Placeholder 2">
            <a:extLst>
              <a:ext uri="{FF2B5EF4-FFF2-40B4-BE49-F238E27FC236}">
                <a16:creationId xmlns:a16="http://schemas.microsoft.com/office/drawing/2014/main" id="{FC7F5711-86B7-440D-93B5-E6E33731E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Content Placeholder 3">
            <a:extLst>
              <a:ext uri="{FF2B5EF4-FFF2-40B4-BE49-F238E27FC236}">
                <a16:creationId xmlns:a16="http://schemas.microsoft.com/office/drawing/2014/main" id="{CDA00844-FB5A-49D9-A6FD-3FF511A4C8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5" name="Date Placeholder 4">
            <a:extLst>
              <a:ext uri="{FF2B5EF4-FFF2-40B4-BE49-F238E27FC236}">
                <a16:creationId xmlns:a16="http://schemas.microsoft.com/office/drawing/2014/main" id="{8FE735BA-5CAF-4FE3-9F45-BF3954336E6B}"/>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6" name="Footer Placeholder 5">
            <a:extLst>
              <a:ext uri="{FF2B5EF4-FFF2-40B4-BE49-F238E27FC236}">
                <a16:creationId xmlns:a16="http://schemas.microsoft.com/office/drawing/2014/main" id="{156A33A0-C9CC-46A6-BAF1-AC6E43BA7670}"/>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53B398FE-3A39-4D4E-818A-34B2B5345053}"/>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200961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732A-D15B-442A-9206-462CFFD1420A}"/>
              </a:ext>
            </a:extLst>
          </p:cNvPr>
          <p:cNvSpPr>
            <a:spLocks noGrp="1"/>
          </p:cNvSpPr>
          <p:nvPr>
            <p:ph type="title"/>
          </p:nvPr>
        </p:nvSpPr>
        <p:spPr>
          <a:xfrm>
            <a:off x="839788" y="365125"/>
            <a:ext cx="10515600" cy="1325563"/>
          </a:xfrm>
        </p:spPr>
        <p:txBody>
          <a:bodyPr/>
          <a:lstStyle/>
          <a:p>
            <a:r>
              <a:rPr lang="en-US"/>
              <a:t>Click to edit Master title style</a:t>
            </a:r>
            <a:endParaRPr lang="en-VI"/>
          </a:p>
        </p:txBody>
      </p:sp>
      <p:sp>
        <p:nvSpPr>
          <p:cNvPr id="3" name="Text Placeholder 2">
            <a:extLst>
              <a:ext uri="{FF2B5EF4-FFF2-40B4-BE49-F238E27FC236}">
                <a16:creationId xmlns:a16="http://schemas.microsoft.com/office/drawing/2014/main" id="{D94BE908-2D1D-4EAE-BE91-96EB360D79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9460B-7BB3-45E7-9B19-509117CEA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5" name="Text Placeholder 4">
            <a:extLst>
              <a:ext uri="{FF2B5EF4-FFF2-40B4-BE49-F238E27FC236}">
                <a16:creationId xmlns:a16="http://schemas.microsoft.com/office/drawing/2014/main" id="{9327DC0D-202E-44E5-A2E3-A2545A76B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21A203-6B18-4BF6-ACAD-811F4F773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7" name="Date Placeholder 6">
            <a:extLst>
              <a:ext uri="{FF2B5EF4-FFF2-40B4-BE49-F238E27FC236}">
                <a16:creationId xmlns:a16="http://schemas.microsoft.com/office/drawing/2014/main" id="{31E9F9E0-73BC-4378-8C11-F47B8C199A0F}"/>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8" name="Footer Placeholder 7">
            <a:extLst>
              <a:ext uri="{FF2B5EF4-FFF2-40B4-BE49-F238E27FC236}">
                <a16:creationId xmlns:a16="http://schemas.microsoft.com/office/drawing/2014/main" id="{518CA6E6-2E3B-434E-860F-03A2875DA476}"/>
              </a:ext>
            </a:extLst>
          </p:cNvPr>
          <p:cNvSpPr>
            <a:spLocks noGrp="1"/>
          </p:cNvSpPr>
          <p:nvPr>
            <p:ph type="ftr" sz="quarter" idx="11"/>
          </p:nvPr>
        </p:nvSpPr>
        <p:spPr/>
        <p:txBody>
          <a:bodyPr/>
          <a:lstStyle/>
          <a:p>
            <a:endParaRPr lang="en-VI"/>
          </a:p>
        </p:txBody>
      </p:sp>
      <p:sp>
        <p:nvSpPr>
          <p:cNvPr id="9" name="Slide Number Placeholder 8">
            <a:extLst>
              <a:ext uri="{FF2B5EF4-FFF2-40B4-BE49-F238E27FC236}">
                <a16:creationId xmlns:a16="http://schemas.microsoft.com/office/drawing/2014/main" id="{6B8A0F88-3C16-4B2B-AE82-83942AA77C49}"/>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250230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B2A0-D2E8-4C17-8766-B2F79578A6BD}"/>
              </a:ext>
            </a:extLst>
          </p:cNvPr>
          <p:cNvSpPr>
            <a:spLocks noGrp="1"/>
          </p:cNvSpPr>
          <p:nvPr>
            <p:ph type="title"/>
          </p:nvPr>
        </p:nvSpPr>
        <p:spPr/>
        <p:txBody>
          <a:bodyPr/>
          <a:lstStyle/>
          <a:p>
            <a:r>
              <a:rPr lang="en-US"/>
              <a:t>Click to edit Master title style</a:t>
            </a:r>
            <a:endParaRPr lang="en-VI"/>
          </a:p>
        </p:txBody>
      </p:sp>
      <p:sp>
        <p:nvSpPr>
          <p:cNvPr id="3" name="Date Placeholder 2">
            <a:extLst>
              <a:ext uri="{FF2B5EF4-FFF2-40B4-BE49-F238E27FC236}">
                <a16:creationId xmlns:a16="http://schemas.microsoft.com/office/drawing/2014/main" id="{9F774A1F-58B8-42AC-8F4A-35F8BE347EBF}"/>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4" name="Footer Placeholder 3">
            <a:extLst>
              <a:ext uri="{FF2B5EF4-FFF2-40B4-BE49-F238E27FC236}">
                <a16:creationId xmlns:a16="http://schemas.microsoft.com/office/drawing/2014/main" id="{7DA3CD9C-C962-4AC9-A4A8-2052FBA9D43C}"/>
              </a:ext>
            </a:extLst>
          </p:cNvPr>
          <p:cNvSpPr>
            <a:spLocks noGrp="1"/>
          </p:cNvSpPr>
          <p:nvPr>
            <p:ph type="ftr" sz="quarter" idx="11"/>
          </p:nvPr>
        </p:nvSpPr>
        <p:spPr/>
        <p:txBody>
          <a:bodyPr/>
          <a:lstStyle/>
          <a:p>
            <a:endParaRPr lang="en-VI"/>
          </a:p>
        </p:txBody>
      </p:sp>
      <p:sp>
        <p:nvSpPr>
          <p:cNvPr id="5" name="Slide Number Placeholder 4">
            <a:extLst>
              <a:ext uri="{FF2B5EF4-FFF2-40B4-BE49-F238E27FC236}">
                <a16:creationId xmlns:a16="http://schemas.microsoft.com/office/drawing/2014/main" id="{7F0E1EC9-6829-481A-A526-9EDE08E0347E}"/>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79250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EF05A-0F99-458D-A095-B45C931B0755}"/>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3" name="Footer Placeholder 2">
            <a:extLst>
              <a:ext uri="{FF2B5EF4-FFF2-40B4-BE49-F238E27FC236}">
                <a16:creationId xmlns:a16="http://schemas.microsoft.com/office/drawing/2014/main" id="{6CC0362D-EF29-4508-A60D-6C9EB57ED8C8}"/>
              </a:ext>
            </a:extLst>
          </p:cNvPr>
          <p:cNvSpPr>
            <a:spLocks noGrp="1"/>
          </p:cNvSpPr>
          <p:nvPr>
            <p:ph type="ftr" sz="quarter" idx="11"/>
          </p:nvPr>
        </p:nvSpPr>
        <p:spPr/>
        <p:txBody>
          <a:bodyPr/>
          <a:lstStyle/>
          <a:p>
            <a:endParaRPr lang="en-VI"/>
          </a:p>
        </p:txBody>
      </p:sp>
      <p:sp>
        <p:nvSpPr>
          <p:cNvPr id="4" name="Slide Number Placeholder 3">
            <a:extLst>
              <a:ext uri="{FF2B5EF4-FFF2-40B4-BE49-F238E27FC236}">
                <a16:creationId xmlns:a16="http://schemas.microsoft.com/office/drawing/2014/main" id="{80334087-CA64-4FBB-B638-1A3A34F026BF}"/>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288565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8C73-59CD-422E-85E7-13FC25F2A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I"/>
          </a:p>
        </p:txBody>
      </p:sp>
      <p:sp>
        <p:nvSpPr>
          <p:cNvPr id="3" name="Content Placeholder 2">
            <a:extLst>
              <a:ext uri="{FF2B5EF4-FFF2-40B4-BE49-F238E27FC236}">
                <a16:creationId xmlns:a16="http://schemas.microsoft.com/office/drawing/2014/main" id="{081A5BD2-4AA2-4962-A925-40FECB11D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Text Placeholder 3">
            <a:extLst>
              <a:ext uri="{FF2B5EF4-FFF2-40B4-BE49-F238E27FC236}">
                <a16:creationId xmlns:a16="http://schemas.microsoft.com/office/drawing/2014/main" id="{E026BCD5-CAB5-4A03-AAFB-9309371A9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A06A-23F1-46A1-8D99-583A6E6F66AA}"/>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6" name="Footer Placeholder 5">
            <a:extLst>
              <a:ext uri="{FF2B5EF4-FFF2-40B4-BE49-F238E27FC236}">
                <a16:creationId xmlns:a16="http://schemas.microsoft.com/office/drawing/2014/main" id="{C77BC2FF-7DE7-471D-97FC-C5CDC1AF0857}"/>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0ECF734F-F0D1-472B-8A0B-9C7F2D430DFC}"/>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92443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928E-2301-4118-A47B-9AA329D67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I"/>
          </a:p>
        </p:txBody>
      </p:sp>
      <p:sp>
        <p:nvSpPr>
          <p:cNvPr id="3" name="Picture Placeholder 2">
            <a:extLst>
              <a:ext uri="{FF2B5EF4-FFF2-40B4-BE49-F238E27FC236}">
                <a16:creationId xmlns:a16="http://schemas.microsoft.com/office/drawing/2014/main" id="{60A48801-E120-49B2-952F-DCAA86109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I"/>
          </a:p>
        </p:txBody>
      </p:sp>
      <p:sp>
        <p:nvSpPr>
          <p:cNvPr id="4" name="Text Placeholder 3">
            <a:extLst>
              <a:ext uri="{FF2B5EF4-FFF2-40B4-BE49-F238E27FC236}">
                <a16:creationId xmlns:a16="http://schemas.microsoft.com/office/drawing/2014/main" id="{D41CC6C6-2156-40A4-AE6B-C628FA793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98A34-600D-4DBB-BF32-B72E49F0C1EF}"/>
              </a:ext>
            </a:extLst>
          </p:cNvPr>
          <p:cNvSpPr>
            <a:spLocks noGrp="1"/>
          </p:cNvSpPr>
          <p:nvPr>
            <p:ph type="dt" sz="half" idx="10"/>
          </p:nvPr>
        </p:nvSpPr>
        <p:spPr/>
        <p:txBody>
          <a:bodyPr/>
          <a:lstStyle/>
          <a:p>
            <a:fld id="{178D073D-218C-4849-A50F-0FF827C1A6B4}" type="datetimeFigureOut">
              <a:rPr lang="en-VI" smtClean="0"/>
              <a:t>3/21/2020</a:t>
            </a:fld>
            <a:endParaRPr lang="en-VI"/>
          </a:p>
        </p:txBody>
      </p:sp>
      <p:sp>
        <p:nvSpPr>
          <p:cNvPr id="6" name="Footer Placeholder 5">
            <a:extLst>
              <a:ext uri="{FF2B5EF4-FFF2-40B4-BE49-F238E27FC236}">
                <a16:creationId xmlns:a16="http://schemas.microsoft.com/office/drawing/2014/main" id="{50E1DA9D-9D6B-405D-935F-1B117DDB280C}"/>
              </a:ext>
            </a:extLst>
          </p:cNvPr>
          <p:cNvSpPr>
            <a:spLocks noGrp="1"/>
          </p:cNvSpPr>
          <p:nvPr>
            <p:ph type="ftr" sz="quarter" idx="11"/>
          </p:nvPr>
        </p:nvSpPr>
        <p:spPr/>
        <p:txBody>
          <a:bodyPr/>
          <a:lstStyle/>
          <a:p>
            <a:endParaRPr lang="en-VI"/>
          </a:p>
        </p:txBody>
      </p:sp>
      <p:sp>
        <p:nvSpPr>
          <p:cNvPr id="7" name="Slide Number Placeholder 6">
            <a:extLst>
              <a:ext uri="{FF2B5EF4-FFF2-40B4-BE49-F238E27FC236}">
                <a16:creationId xmlns:a16="http://schemas.microsoft.com/office/drawing/2014/main" id="{B08E43F7-7B0F-4B57-9AE1-80159AA5E73C}"/>
              </a:ext>
            </a:extLst>
          </p:cNvPr>
          <p:cNvSpPr>
            <a:spLocks noGrp="1"/>
          </p:cNvSpPr>
          <p:nvPr>
            <p:ph type="sldNum" sz="quarter" idx="12"/>
          </p:nvPr>
        </p:nvSpPr>
        <p:spPr/>
        <p:txBody>
          <a:bodyPr/>
          <a:lstStyle/>
          <a:p>
            <a:fld id="{C176C5B1-787F-483A-A17A-2DA6E2CF2B00}" type="slidenum">
              <a:rPr lang="en-VI" smtClean="0"/>
              <a:t>‹#›</a:t>
            </a:fld>
            <a:endParaRPr lang="en-VI"/>
          </a:p>
        </p:txBody>
      </p:sp>
    </p:spTree>
    <p:extLst>
      <p:ext uri="{BB962C8B-B14F-4D97-AF65-F5344CB8AC3E}">
        <p14:creationId xmlns:p14="http://schemas.microsoft.com/office/powerpoint/2010/main" val="71186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9727C-A48D-4429-B486-70BA72451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I"/>
          </a:p>
        </p:txBody>
      </p:sp>
      <p:sp>
        <p:nvSpPr>
          <p:cNvPr id="3" name="Text Placeholder 2">
            <a:extLst>
              <a:ext uri="{FF2B5EF4-FFF2-40B4-BE49-F238E27FC236}">
                <a16:creationId xmlns:a16="http://schemas.microsoft.com/office/drawing/2014/main" id="{82E807BA-6859-4B16-93A1-CC0561840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I"/>
          </a:p>
        </p:txBody>
      </p:sp>
      <p:sp>
        <p:nvSpPr>
          <p:cNvPr id="4" name="Date Placeholder 3">
            <a:extLst>
              <a:ext uri="{FF2B5EF4-FFF2-40B4-BE49-F238E27FC236}">
                <a16:creationId xmlns:a16="http://schemas.microsoft.com/office/drawing/2014/main" id="{F32DE958-C2DE-4FC6-A2A6-F8BEE06AC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D073D-218C-4849-A50F-0FF827C1A6B4}" type="datetimeFigureOut">
              <a:rPr lang="en-VI" smtClean="0"/>
              <a:t>3/21/2020</a:t>
            </a:fld>
            <a:endParaRPr lang="en-VI"/>
          </a:p>
        </p:txBody>
      </p:sp>
      <p:sp>
        <p:nvSpPr>
          <p:cNvPr id="5" name="Footer Placeholder 4">
            <a:extLst>
              <a:ext uri="{FF2B5EF4-FFF2-40B4-BE49-F238E27FC236}">
                <a16:creationId xmlns:a16="http://schemas.microsoft.com/office/drawing/2014/main" id="{02A67FD2-32CF-4345-A0F4-126055188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I"/>
          </a:p>
        </p:txBody>
      </p:sp>
      <p:sp>
        <p:nvSpPr>
          <p:cNvPr id="6" name="Slide Number Placeholder 5">
            <a:extLst>
              <a:ext uri="{FF2B5EF4-FFF2-40B4-BE49-F238E27FC236}">
                <a16:creationId xmlns:a16="http://schemas.microsoft.com/office/drawing/2014/main" id="{01F4ADE9-97C6-47FA-A009-BA4C053F4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6C5B1-787F-483A-A17A-2DA6E2CF2B00}" type="slidenum">
              <a:rPr lang="en-VI" smtClean="0"/>
              <a:t>‹#›</a:t>
            </a:fld>
            <a:endParaRPr lang="en-VI"/>
          </a:p>
        </p:txBody>
      </p:sp>
    </p:spTree>
    <p:extLst>
      <p:ext uri="{BB962C8B-B14F-4D97-AF65-F5344CB8AC3E}">
        <p14:creationId xmlns:p14="http://schemas.microsoft.com/office/powerpoint/2010/main" val="17484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7F77-39BA-41E8-9D74-A21B97C77EA4}"/>
              </a:ext>
            </a:extLst>
          </p:cNvPr>
          <p:cNvSpPr>
            <a:spLocks noGrp="1"/>
          </p:cNvSpPr>
          <p:nvPr>
            <p:ph type="ctrTitle"/>
          </p:nvPr>
        </p:nvSpPr>
        <p:spPr/>
        <p:txBody>
          <a:bodyPr/>
          <a:lstStyle/>
          <a:p>
            <a:r>
              <a:rPr lang="en-US" b="1" u="sng" dirty="0"/>
              <a:t>Data Collection Tool</a:t>
            </a:r>
            <a:endParaRPr lang="en-VI" b="1" u="sng" dirty="0"/>
          </a:p>
        </p:txBody>
      </p:sp>
      <p:sp>
        <p:nvSpPr>
          <p:cNvPr id="3" name="Subtitle 2">
            <a:extLst>
              <a:ext uri="{FF2B5EF4-FFF2-40B4-BE49-F238E27FC236}">
                <a16:creationId xmlns:a16="http://schemas.microsoft.com/office/drawing/2014/main" id="{C40A6B40-0CA8-45C1-A248-67689EB1416F}"/>
              </a:ext>
            </a:extLst>
          </p:cNvPr>
          <p:cNvSpPr>
            <a:spLocks noGrp="1"/>
          </p:cNvSpPr>
          <p:nvPr>
            <p:ph type="subTitle" idx="1"/>
          </p:nvPr>
        </p:nvSpPr>
        <p:spPr/>
        <p:txBody>
          <a:bodyPr>
            <a:normAutofit/>
          </a:bodyPr>
          <a:lstStyle/>
          <a:p>
            <a:r>
              <a:rPr lang="en-US" sz="4000" u="sng" dirty="0"/>
              <a:t>The Survey</a:t>
            </a:r>
            <a:endParaRPr lang="en-VI" sz="4000" u="sng" dirty="0"/>
          </a:p>
        </p:txBody>
      </p:sp>
    </p:spTree>
    <p:extLst>
      <p:ext uri="{BB962C8B-B14F-4D97-AF65-F5344CB8AC3E}">
        <p14:creationId xmlns:p14="http://schemas.microsoft.com/office/powerpoint/2010/main" val="175465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33C6-655D-418A-B77F-8D1129655E21}"/>
              </a:ext>
            </a:extLst>
          </p:cNvPr>
          <p:cNvSpPr>
            <a:spLocks noGrp="1"/>
          </p:cNvSpPr>
          <p:nvPr>
            <p:ph type="ctrTitle"/>
          </p:nvPr>
        </p:nvSpPr>
        <p:spPr/>
        <p:txBody>
          <a:bodyPr/>
          <a:lstStyle/>
          <a:p>
            <a:r>
              <a:rPr lang="en-US" dirty="0"/>
              <a:t>2- Close – Ended Questions</a:t>
            </a:r>
            <a:endParaRPr lang="en-VI" dirty="0"/>
          </a:p>
        </p:txBody>
      </p:sp>
      <p:sp>
        <p:nvSpPr>
          <p:cNvPr id="3" name="Subtitle 2">
            <a:extLst>
              <a:ext uri="{FF2B5EF4-FFF2-40B4-BE49-F238E27FC236}">
                <a16:creationId xmlns:a16="http://schemas.microsoft.com/office/drawing/2014/main" id="{026204D6-81FA-458D-A699-9FD517EB7FD6}"/>
              </a:ext>
            </a:extLst>
          </p:cNvPr>
          <p:cNvSpPr>
            <a:spLocks noGrp="1"/>
          </p:cNvSpPr>
          <p:nvPr>
            <p:ph type="subTitle" idx="1"/>
          </p:nvPr>
        </p:nvSpPr>
        <p:spPr>
          <a:xfrm>
            <a:off x="1524000" y="3602037"/>
            <a:ext cx="9144000" cy="2133599"/>
          </a:xfrm>
        </p:spPr>
        <p:txBody>
          <a:bodyPr/>
          <a:lstStyle/>
          <a:p>
            <a:r>
              <a:rPr lang="en-US" dirty="0"/>
              <a:t>If you can answer a question with only a "yes" or "no" response, then you are answering a closed-ended type of question. The options are provided by the surveyor.</a:t>
            </a:r>
          </a:p>
          <a:p>
            <a:r>
              <a:rPr lang="en-US" dirty="0"/>
              <a:t>Examples: Were you born somewhere between 2010-2020?</a:t>
            </a:r>
          </a:p>
          <a:p>
            <a:r>
              <a:rPr lang="en-US" dirty="0"/>
              <a:t>Are you a millennial?</a:t>
            </a:r>
          </a:p>
          <a:p>
            <a:endParaRPr lang="en-VI" dirty="0"/>
          </a:p>
        </p:txBody>
      </p:sp>
    </p:spTree>
    <p:extLst>
      <p:ext uri="{BB962C8B-B14F-4D97-AF65-F5344CB8AC3E}">
        <p14:creationId xmlns:p14="http://schemas.microsoft.com/office/powerpoint/2010/main" val="136360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9AD7-2A91-4DC6-83F7-52C5AF40DBA6}"/>
              </a:ext>
            </a:extLst>
          </p:cNvPr>
          <p:cNvSpPr>
            <a:spLocks noGrp="1"/>
          </p:cNvSpPr>
          <p:nvPr>
            <p:ph type="ctrTitle"/>
          </p:nvPr>
        </p:nvSpPr>
        <p:spPr/>
        <p:txBody>
          <a:bodyPr/>
          <a:lstStyle/>
          <a:p>
            <a:r>
              <a:rPr lang="en-US" dirty="0"/>
              <a:t>- Demographic Questions</a:t>
            </a:r>
            <a:endParaRPr lang="en-VI" dirty="0"/>
          </a:p>
        </p:txBody>
      </p:sp>
      <p:sp>
        <p:nvSpPr>
          <p:cNvPr id="3" name="Subtitle 2">
            <a:extLst>
              <a:ext uri="{FF2B5EF4-FFF2-40B4-BE49-F238E27FC236}">
                <a16:creationId xmlns:a16="http://schemas.microsoft.com/office/drawing/2014/main" id="{D56C4958-3135-48F7-B8CE-8C67077BE751}"/>
              </a:ext>
            </a:extLst>
          </p:cNvPr>
          <p:cNvSpPr>
            <a:spLocks noGrp="1"/>
          </p:cNvSpPr>
          <p:nvPr>
            <p:ph type="subTitle" idx="1"/>
          </p:nvPr>
        </p:nvSpPr>
        <p:spPr>
          <a:xfrm>
            <a:off x="1524000" y="3602037"/>
            <a:ext cx="9144000" cy="3340301"/>
          </a:xfrm>
        </p:spPr>
        <p:txBody>
          <a:bodyPr>
            <a:normAutofit/>
          </a:bodyPr>
          <a:lstStyle/>
          <a:p>
            <a:r>
              <a:rPr lang="en-US" sz="1600" dirty="0"/>
              <a:t>Demographics are characteristics of a population. Characteristics such as race, ethnicity, gender, age, education, profession, occupation, income level, and marital status, are all typical examples of demographics that are used in surveys.</a:t>
            </a:r>
          </a:p>
          <a:p>
            <a:r>
              <a:rPr lang="en-US" sz="1600" dirty="0" err="1"/>
              <a:t>Example:Q</a:t>
            </a:r>
            <a:r>
              <a:rPr lang="en-US" sz="1600" dirty="0"/>
              <a:t>. </a:t>
            </a:r>
            <a:r>
              <a:rPr lang="en-US" sz="1600" b="1" dirty="0"/>
              <a:t>Age:</a:t>
            </a:r>
            <a:r>
              <a:rPr lang="en-US" sz="1600" dirty="0"/>
              <a:t> What is your age?</a:t>
            </a:r>
          </a:p>
          <a:p>
            <a:r>
              <a:rPr lang="en-US" sz="1600" dirty="0"/>
              <a:t>-Under 12 years old</a:t>
            </a:r>
          </a:p>
          <a:p>
            <a:r>
              <a:rPr lang="en-US" sz="1600" dirty="0"/>
              <a:t>-12-17 years old</a:t>
            </a:r>
          </a:p>
          <a:p>
            <a:endParaRPr lang="en-US" sz="1600" dirty="0"/>
          </a:p>
          <a:p>
            <a:r>
              <a:rPr lang="en-US" sz="1600" dirty="0"/>
              <a:t>Q. </a:t>
            </a:r>
            <a:r>
              <a:rPr lang="en-US" sz="1600" b="1" dirty="0"/>
              <a:t>Ethnic origin:</a:t>
            </a:r>
            <a:r>
              <a:rPr lang="en-US" sz="1600" dirty="0"/>
              <a:t> Please specify your ethnicity.</a:t>
            </a:r>
          </a:p>
          <a:p>
            <a:r>
              <a:rPr lang="en-US" sz="1600" dirty="0"/>
              <a:t>-White</a:t>
            </a:r>
          </a:p>
          <a:p>
            <a:r>
              <a:rPr lang="en-US" sz="1600" dirty="0"/>
              <a:t>-Hispanic or Latino</a:t>
            </a:r>
          </a:p>
          <a:p>
            <a:endParaRPr lang="en-US" sz="1600" dirty="0"/>
          </a:p>
          <a:p>
            <a:endParaRPr lang="en-US" dirty="0"/>
          </a:p>
          <a:p>
            <a:endParaRPr lang="en-US" dirty="0"/>
          </a:p>
          <a:p>
            <a:endParaRPr lang="en-VI" dirty="0"/>
          </a:p>
        </p:txBody>
      </p:sp>
    </p:spTree>
    <p:extLst>
      <p:ext uri="{BB962C8B-B14F-4D97-AF65-F5344CB8AC3E}">
        <p14:creationId xmlns:p14="http://schemas.microsoft.com/office/powerpoint/2010/main" val="187573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D93A-B60A-478E-B5C5-0A0E49D701F1}"/>
              </a:ext>
            </a:extLst>
          </p:cNvPr>
          <p:cNvSpPr>
            <a:spLocks noGrp="1"/>
          </p:cNvSpPr>
          <p:nvPr>
            <p:ph type="title"/>
          </p:nvPr>
        </p:nvSpPr>
        <p:spPr/>
        <p:txBody>
          <a:bodyPr/>
          <a:lstStyle/>
          <a:p>
            <a:r>
              <a:rPr lang="en-US" dirty="0"/>
              <a:t>Close ended &amp; Open ended survey questions</a:t>
            </a:r>
            <a:endParaRPr lang="en-VI" dirty="0"/>
          </a:p>
        </p:txBody>
      </p:sp>
      <p:pic>
        <p:nvPicPr>
          <p:cNvPr id="6" name="Content Placeholder 5">
            <a:extLst>
              <a:ext uri="{FF2B5EF4-FFF2-40B4-BE49-F238E27FC236}">
                <a16:creationId xmlns:a16="http://schemas.microsoft.com/office/drawing/2014/main" id="{838D6A5D-B29A-48BA-B4DE-704A031345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1825624"/>
            <a:ext cx="4138762" cy="5032375"/>
          </a:xfrm>
        </p:spPr>
      </p:pic>
      <p:pic>
        <p:nvPicPr>
          <p:cNvPr id="8" name="Content Placeholder 7">
            <a:extLst>
              <a:ext uri="{FF2B5EF4-FFF2-40B4-BE49-F238E27FC236}">
                <a16:creationId xmlns:a16="http://schemas.microsoft.com/office/drawing/2014/main" id="{2F07D460-8A2C-4F9D-B8A2-1EDEBA9DF8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42971"/>
            <a:ext cx="5181600" cy="4275584"/>
          </a:xfrm>
        </p:spPr>
      </p:pic>
    </p:spTree>
    <p:extLst>
      <p:ext uri="{BB962C8B-B14F-4D97-AF65-F5344CB8AC3E}">
        <p14:creationId xmlns:p14="http://schemas.microsoft.com/office/powerpoint/2010/main" val="110889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A954-6584-4DA2-AD40-3CC5DFFFBA52}"/>
              </a:ext>
            </a:extLst>
          </p:cNvPr>
          <p:cNvSpPr>
            <a:spLocks noGrp="1"/>
          </p:cNvSpPr>
          <p:nvPr>
            <p:ph type="ctrTitle"/>
          </p:nvPr>
        </p:nvSpPr>
        <p:spPr/>
        <p:txBody>
          <a:bodyPr/>
          <a:lstStyle/>
          <a:p>
            <a:r>
              <a:rPr lang="en-US" dirty="0"/>
              <a:t>What is a survey?</a:t>
            </a:r>
            <a:endParaRPr lang="en-VI" dirty="0"/>
          </a:p>
        </p:txBody>
      </p:sp>
      <p:sp>
        <p:nvSpPr>
          <p:cNvPr id="3" name="Subtitle 2">
            <a:extLst>
              <a:ext uri="{FF2B5EF4-FFF2-40B4-BE49-F238E27FC236}">
                <a16:creationId xmlns:a16="http://schemas.microsoft.com/office/drawing/2014/main" id="{F00ED2A4-27D4-4380-9C7F-D27377E63EC8}"/>
              </a:ext>
            </a:extLst>
          </p:cNvPr>
          <p:cNvSpPr>
            <a:spLocks noGrp="1"/>
          </p:cNvSpPr>
          <p:nvPr>
            <p:ph type="subTitle" idx="1"/>
          </p:nvPr>
        </p:nvSpPr>
        <p:spPr/>
        <p:txBody>
          <a:bodyPr/>
          <a:lstStyle/>
          <a:p>
            <a:r>
              <a:rPr lang="en-US" dirty="0"/>
              <a:t>An activity in which many people are asked question or a series of questions in order to gather information about what people do or think about something. The group of people from which you gather information is known as sample.</a:t>
            </a:r>
            <a:endParaRPr lang="en-VI" dirty="0"/>
          </a:p>
        </p:txBody>
      </p:sp>
    </p:spTree>
    <p:extLst>
      <p:ext uri="{BB962C8B-B14F-4D97-AF65-F5344CB8AC3E}">
        <p14:creationId xmlns:p14="http://schemas.microsoft.com/office/powerpoint/2010/main" val="136683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1ED5-782A-40DB-9861-57F363E9E5AC}"/>
              </a:ext>
            </a:extLst>
          </p:cNvPr>
          <p:cNvSpPr>
            <a:spLocks noGrp="1"/>
          </p:cNvSpPr>
          <p:nvPr>
            <p:ph type="ctrTitle"/>
          </p:nvPr>
        </p:nvSpPr>
        <p:spPr/>
        <p:txBody>
          <a:bodyPr/>
          <a:lstStyle/>
          <a:p>
            <a:r>
              <a:rPr lang="en-US" dirty="0"/>
              <a:t>Purpose of running surveys:</a:t>
            </a:r>
            <a:endParaRPr lang="en-VI" dirty="0"/>
          </a:p>
        </p:txBody>
      </p:sp>
      <p:sp>
        <p:nvSpPr>
          <p:cNvPr id="3" name="Subtitle 2">
            <a:extLst>
              <a:ext uri="{FF2B5EF4-FFF2-40B4-BE49-F238E27FC236}">
                <a16:creationId xmlns:a16="http://schemas.microsoft.com/office/drawing/2014/main" id="{75860F73-084D-4193-8D03-EDDD961B02D0}"/>
              </a:ext>
            </a:extLst>
          </p:cNvPr>
          <p:cNvSpPr>
            <a:spLocks noGrp="1"/>
          </p:cNvSpPr>
          <p:nvPr>
            <p:ph type="subTitle" idx="1"/>
          </p:nvPr>
        </p:nvSpPr>
        <p:spPr/>
        <p:txBody>
          <a:bodyPr>
            <a:normAutofit lnSpcReduction="10000"/>
          </a:bodyPr>
          <a:lstStyle/>
          <a:p>
            <a:r>
              <a:rPr lang="en-US" dirty="0"/>
              <a:t>1- To uncover the answers</a:t>
            </a:r>
          </a:p>
          <a:p>
            <a:r>
              <a:rPr lang="en-US" dirty="0"/>
              <a:t>2- Evoke discussions</a:t>
            </a:r>
          </a:p>
          <a:p>
            <a:r>
              <a:rPr lang="en-US" dirty="0"/>
              <a:t>3- Base decisions on objective information</a:t>
            </a:r>
          </a:p>
          <a:p>
            <a:r>
              <a:rPr lang="en-US" dirty="0"/>
              <a:t>4- Compare results</a:t>
            </a:r>
          </a:p>
        </p:txBody>
      </p:sp>
    </p:spTree>
    <p:extLst>
      <p:ext uri="{BB962C8B-B14F-4D97-AF65-F5344CB8AC3E}">
        <p14:creationId xmlns:p14="http://schemas.microsoft.com/office/powerpoint/2010/main" val="116690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53BF-9FDA-4919-AAD5-8C9A56C66278}"/>
              </a:ext>
            </a:extLst>
          </p:cNvPr>
          <p:cNvSpPr>
            <a:spLocks noGrp="1"/>
          </p:cNvSpPr>
          <p:nvPr>
            <p:ph type="ctrTitle"/>
          </p:nvPr>
        </p:nvSpPr>
        <p:spPr/>
        <p:txBody>
          <a:bodyPr/>
          <a:lstStyle/>
          <a:p>
            <a:r>
              <a:rPr lang="en-US" dirty="0"/>
              <a:t>1-Uncover Answers</a:t>
            </a:r>
            <a:endParaRPr lang="en-VI" dirty="0"/>
          </a:p>
        </p:txBody>
      </p:sp>
      <p:sp>
        <p:nvSpPr>
          <p:cNvPr id="3" name="Subtitle 2">
            <a:extLst>
              <a:ext uri="{FF2B5EF4-FFF2-40B4-BE49-F238E27FC236}">
                <a16:creationId xmlns:a16="http://schemas.microsoft.com/office/drawing/2014/main" id="{23850899-53A3-4680-B83A-0ABCDF92AF75}"/>
              </a:ext>
            </a:extLst>
          </p:cNvPr>
          <p:cNvSpPr>
            <a:spLocks noGrp="1"/>
          </p:cNvSpPr>
          <p:nvPr>
            <p:ph type="subTitle" idx="1"/>
          </p:nvPr>
        </p:nvSpPr>
        <p:spPr/>
        <p:txBody>
          <a:bodyPr>
            <a:normAutofit fontScale="92500" lnSpcReduction="20000"/>
          </a:bodyPr>
          <a:lstStyle/>
          <a:p>
            <a:r>
              <a:rPr lang="en-US" dirty="0"/>
              <a:t>In a non-intimidating survey environment, you will learn about what motivates survey respondents and what is important to them, and gather meaningful opinions, comments, and feedback.  Respondents are more likely to provide open and honest feedback in a more private survey method. Methods such as online surveys, paper surveys, or mobile surveys are more private and less intimidating than face-to-face survey interviews or telephone surveys.</a:t>
            </a:r>
            <a:endParaRPr lang="en-VI" dirty="0"/>
          </a:p>
        </p:txBody>
      </p:sp>
    </p:spTree>
    <p:extLst>
      <p:ext uri="{BB962C8B-B14F-4D97-AF65-F5344CB8AC3E}">
        <p14:creationId xmlns:p14="http://schemas.microsoft.com/office/powerpoint/2010/main" val="365945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4533-BD4A-45C5-896C-F74A3F33563B}"/>
              </a:ext>
            </a:extLst>
          </p:cNvPr>
          <p:cNvSpPr>
            <a:spLocks noGrp="1"/>
          </p:cNvSpPr>
          <p:nvPr>
            <p:ph type="ctrTitle"/>
          </p:nvPr>
        </p:nvSpPr>
        <p:spPr/>
        <p:txBody>
          <a:bodyPr/>
          <a:lstStyle/>
          <a:p>
            <a:r>
              <a:rPr lang="en-US" dirty="0"/>
              <a:t>2- Evoke Discussions</a:t>
            </a:r>
            <a:endParaRPr lang="en-VI" dirty="0"/>
          </a:p>
        </p:txBody>
      </p:sp>
      <p:sp>
        <p:nvSpPr>
          <p:cNvPr id="3" name="Subtitle 2">
            <a:extLst>
              <a:ext uri="{FF2B5EF4-FFF2-40B4-BE49-F238E27FC236}">
                <a16:creationId xmlns:a16="http://schemas.microsoft.com/office/drawing/2014/main" id="{478C58DA-FDF5-4623-990F-92C2D07AD4ED}"/>
              </a:ext>
            </a:extLst>
          </p:cNvPr>
          <p:cNvSpPr>
            <a:spLocks noGrp="1"/>
          </p:cNvSpPr>
          <p:nvPr>
            <p:ph type="subTitle" idx="1"/>
          </p:nvPr>
        </p:nvSpPr>
        <p:spPr/>
        <p:txBody>
          <a:bodyPr/>
          <a:lstStyle/>
          <a:p>
            <a:r>
              <a:rPr lang="en-US" dirty="0"/>
              <a:t> Give your survey respondents an opportunity to discuss important key topics. Communicate with your respondents about your survey topic. This allows you to dig deeper into your survey, and can incite topics related to your survey within a broader perspective.</a:t>
            </a:r>
            <a:endParaRPr lang="en-VI" dirty="0"/>
          </a:p>
        </p:txBody>
      </p:sp>
    </p:spTree>
    <p:extLst>
      <p:ext uri="{BB962C8B-B14F-4D97-AF65-F5344CB8AC3E}">
        <p14:creationId xmlns:p14="http://schemas.microsoft.com/office/powerpoint/2010/main" val="10396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2DA9-E875-4D32-8EB9-CD10D4243451}"/>
              </a:ext>
            </a:extLst>
          </p:cNvPr>
          <p:cNvSpPr>
            <a:spLocks noGrp="1"/>
          </p:cNvSpPr>
          <p:nvPr>
            <p:ph type="ctrTitle"/>
          </p:nvPr>
        </p:nvSpPr>
        <p:spPr/>
        <p:txBody>
          <a:bodyPr/>
          <a:lstStyle/>
          <a:p>
            <a:r>
              <a:rPr lang="en-US" dirty="0"/>
              <a:t>3- Base decisions on objective information</a:t>
            </a:r>
            <a:endParaRPr lang="en-VI" dirty="0"/>
          </a:p>
        </p:txBody>
      </p:sp>
      <p:sp>
        <p:nvSpPr>
          <p:cNvPr id="3" name="Subtitle 2">
            <a:extLst>
              <a:ext uri="{FF2B5EF4-FFF2-40B4-BE49-F238E27FC236}">
                <a16:creationId xmlns:a16="http://schemas.microsoft.com/office/drawing/2014/main" id="{7FC67AE8-6D1B-402D-B6AA-72D73592C6B2}"/>
              </a:ext>
            </a:extLst>
          </p:cNvPr>
          <p:cNvSpPr>
            <a:spLocks noGrp="1"/>
          </p:cNvSpPr>
          <p:nvPr>
            <p:ph type="subTitle" idx="1"/>
          </p:nvPr>
        </p:nvSpPr>
        <p:spPr/>
        <p:txBody>
          <a:bodyPr>
            <a:normAutofit fontScale="92500"/>
          </a:bodyPr>
          <a:lstStyle/>
          <a:p>
            <a:r>
              <a:rPr lang="en-US" dirty="0"/>
              <a:t>Conducting surveys is an unbiased approach to decision-making. Don’t rely on “gut feelings” to make important business decisions. You can collect unbiased survey data and develop sensible decisions based on analyzed results. By analyzing results, you can immediately address topics of importance, rather than waste time and valuable resources on areas of little or no concern.</a:t>
            </a:r>
            <a:endParaRPr lang="en-VI" dirty="0"/>
          </a:p>
        </p:txBody>
      </p:sp>
    </p:spTree>
    <p:extLst>
      <p:ext uri="{BB962C8B-B14F-4D97-AF65-F5344CB8AC3E}">
        <p14:creationId xmlns:p14="http://schemas.microsoft.com/office/powerpoint/2010/main" val="209084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C881-99A0-482A-9B15-F43CD2A3DEB2}"/>
              </a:ext>
            </a:extLst>
          </p:cNvPr>
          <p:cNvSpPr>
            <a:spLocks noGrp="1"/>
          </p:cNvSpPr>
          <p:nvPr>
            <p:ph type="ctrTitle"/>
          </p:nvPr>
        </p:nvSpPr>
        <p:spPr/>
        <p:txBody>
          <a:bodyPr/>
          <a:lstStyle/>
          <a:p>
            <a:r>
              <a:rPr lang="en-US" dirty="0"/>
              <a:t>4- Compare results</a:t>
            </a:r>
            <a:endParaRPr lang="en-VI" dirty="0"/>
          </a:p>
        </p:txBody>
      </p:sp>
      <p:sp>
        <p:nvSpPr>
          <p:cNvPr id="3" name="Subtitle 2">
            <a:extLst>
              <a:ext uri="{FF2B5EF4-FFF2-40B4-BE49-F238E27FC236}">
                <a16:creationId xmlns:a16="http://schemas.microsoft.com/office/drawing/2014/main" id="{0BFFECFE-A2E8-4877-BCAC-15CCA6C60B48}"/>
              </a:ext>
            </a:extLst>
          </p:cNvPr>
          <p:cNvSpPr>
            <a:spLocks noGrp="1"/>
          </p:cNvSpPr>
          <p:nvPr>
            <p:ph type="subTitle" idx="1"/>
          </p:nvPr>
        </p:nvSpPr>
        <p:spPr/>
        <p:txBody>
          <a:bodyPr/>
          <a:lstStyle/>
          <a:p>
            <a:r>
              <a:rPr lang="en-US" dirty="0"/>
              <a:t>Surveys results provide a snapshot of the attitudes and behaviors – including thoughts, opinions, and comments – about your target survey population. This valuable feedback is your baseline to measure and establish a benchmark from which to compare results over time.</a:t>
            </a:r>
            <a:endParaRPr lang="en-VI" dirty="0"/>
          </a:p>
        </p:txBody>
      </p:sp>
    </p:spTree>
    <p:extLst>
      <p:ext uri="{BB962C8B-B14F-4D97-AF65-F5344CB8AC3E}">
        <p14:creationId xmlns:p14="http://schemas.microsoft.com/office/powerpoint/2010/main" val="200830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3330-8878-4135-AF7C-255BE11ABE80}"/>
              </a:ext>
            </a:extLst>
          </p:cNvPr>
          <p:cNvSpPr>
            <a:spLocks noGrp="1"/>
          </p:cNvSpPr>
          <p:nvPr>
            <p:ph type="ctrTitle"/>
          </p:nvPr>
        </p:nvSpPr>
        <p:spPr/>
        <p:txBody>
          <a:bodyPr/>
          <a:lstStyle/>
          <a:p>
            <a:r>
              <a:rPr lang="en-US" dirty="0"/>
              <a:t>Types of Questions</a:t>
            </a:r>
            <a:endParaRPr lang="en-VI" dirty="0"/>
          </a:p>
        </p:txBody>
      </p:sp>
      <p:sp>
        <p:nvSpPr>
          <p:cNvPr id="3" name="Subtitle 2">
            <a:extLst>
              <a:ext uri="{FF2B5EF4-FFF2-40B4-BE49-F238E27FC236}">
                <a16:creationId xmlns:a16="http://schemas.microsoft.com/office/drawing/2014/main" id="{BC661CCD-9C63-4016-B53B-D74E31D87351}"/>
              </a:ext>
            </a:extLst>
          </p:cNvPr>
          <p:cNvSpPr>
            <a:spLocks noGrp="1"/>
          </p:cNvSpPr>
          <p:nvPr>
            <p:ph type="subTitle" idx="1"/>
          </p:nvPr>
        </p:nvSpPr>
        <p:spPr/>
        <p:txBody>
          <a:bodyPr/>
          <a:lstStyle/>
          <a:p>
            <a:r>
              <a:rPr lang="en-US" dirty="0"/>
              <a:t>The two common types of questions are:</a:t>
            </a:r>
          </a:p>
          <a:p>
            <a:r>
              <a:rPr lang="en-US" dirty="0"/>
              <a:t>1- Open ended Questions</a:t>
            </a:r>
          </a:p>
          <a:p>
            <a:r>
              <a:rPr lang="en-US" dirty="0"/>
              <a:t>2- Close ended questions</a:t>
            </a:r>
            <a:endParaRPr lang="en-VI" dirty="0"/>
          </a:p>
        </p:txBody>
      </p:sp>
    </p:spTree>
    <p:extLst>
      <p:ext uri="{BB962C8B-B14F-4D97-AF65-F5344CB8AC3E}">
        <p14:creationId xmlns:p14="http://schemas.microsoft.com/office/powerpoint/2010/main" val="160064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82C7-5609-441A-8AC2-F1EE71E720F8}"/>
              </a:ext>
            </a:extLst>
          </p:cNvPr>
          <p:cNvSpPr>
            <a:spLocks noGrp="1"/>
          </p:cNvSpPr>
          <p:nvPr>
            <p:ph type="ctrTitle"/>
          </p:nvPr>
        </p:nvSpPr>
        <p:spPr/>
        <p:txBody>
          <a:bodyPr/>
          <a:lstStyle/>
          <a:p>
            <a:r>
              <a:rPr lang="en-US" dirty="0"/>
              <a:t>1- Open Ended Questions</a:t>
            </a:r>
            <a:endParaRPr lang="en-VI" dirty="0"/>
          </a:p>
        </p:txBody>
      </p:sp>
      <p:sp>
        <p:nvSpPr>
          <p:cNvPr id="3" name="Subtitle 2">
            <a:extLst>
              <a:ext uri="{FF2B5EF4-FFF2-40B4-BE49-F238E27FC236}">
                <a16:creationId xmlns:a16="http://schemas.microsoft.com/office/drawing/2014/main" id="{15ADCF08-335A-42F2-8044-C9B0496D7B1E}"/>
              </a:ext>
            </a:extLst>
          </p:cNvPr>
          <p:cNvSpPr>
            <a:spLocks noGrp="1"/>
          </p:cNvSpPr>
          <p:nvPr>
            <p:ph type="subTitle" idx="1"/>
          </p:nvPr>
        </p:nvSpPr>
        <p:spPr>
          <a:xfrm>
            <a:off x="1524000" y="3602037"/>
            <a:ext cx="9144000" cy="2816517"/>
          </a:xfrm>
        </p:spPr>
        <p:txBody>
          <a:bodyPr>
            <a:normAutofit/>
          </a:bodyPr>
          <a:lstStyle/>
          <a:p>
            <a:r>
              <a:rPr lang="en-US" dirty="0"/>
              <a:t>Open-ended questions require an answer with more depth and a lengthier response. Open-ended questions are ones that require more than one word answers. The answers could come in the form of a list, a few sentences or something longer such as a speech, paragraph or essay. Respondents give their own opinions.</a:t>
            </a:r>
          </a:p>
          <a:p>
            <a:r>
              <a:rPr lang="en-US" dirty="0"/>
              <a:t>Example: What is the purpose of government?</a:t>
            </a:r>
          </a:p>
          <a:p>
            <a:r>
              <a:rPr lang="en-US" dirty="0"/>
              <a:t>How do you see your future? </a:t>
            </a:r>
          </a:p>
          <a:p>
            <a:endParaRPr lang="en-VI" dirty="0"/>
          </a:p>
        </p:txBody>
      </p:sp>
    </p:spTree>
    <p:extLst>
      <p:ext uri="{BB962C8B-B14F-4D97-AF65-F5344CB8AC3E}">
        <p14:creationId xmlns:p14="http://schemas.microsoft.com/office/powerpoint/2010/main" val="3901173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556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 Collection Tool</vt:lpstr>
      <vt:lpstr>What is a survey?</vt:lpstr>
      <vt:lpstr>Purpose of running surveys:</vt:lpstr>
      <vt:lpstr>1-Uncover Answers</vt:lpstr>
      <vt:lpstr>2- Evoke Discussions</vt:lpstr>
      <vt:lpstr>3- Base decisions on objective information</vt:lpstr>
      <vt:lpstr>4- Compare results</vt:lpstr>
      <vt:lpstr>Types of Questions</vt:lpstr>
      <vt:lpstr>1- Open Ended Questions</vt:lpstr>
      <vt:lpstr>2- Close – Ended Questions</vt:lpstr>
      <vt:lpstr>- Demographic Questions</vt:lpstr>
      <vt:lpstr>Close ended &amp; Open ended survey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Tool</dc:title>
  <dc:creator>DELL</dc:creator>
  <cp:lastModifiedBy>DELL</cp:lastModifiedBy>
  <cp:revision>12</cp:revision>
  <dcterms:created xsi:type="dcterms:W3CDTF">2020-03-21T13:47:42Z</dcterms:created>
  <dcterms:modified xsi:type="dcterms:W3CDTF">2020-03-21T15:09:40Z</dcterms:modified>
</cp:coreProperties>
</file>