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62" r:id="rId5"/>
    <p:sldId id="270" r:id="rId6"/>
    <p:sldId id="263" r:id="rId7"/>
    <p:sldId id="269" r:id="rId8"/>
    <p:sldId id="264" r:id="rId9"/>
    <p:sldId id="265" r:id="rId10"/>
    <p:sldId id="267" r:id="rId11"/>
    <p:sldId id="268" r:id="rId12"/>
    <p:sldId id="266" r:id="rId13"/>
    <p:sldId id="274" r:id="rId14"/>
    <p:sldId id="275" r:id="rId15"/>
    <p:sldId id="259" r:id="rId16"/>
    <p:sldId id="272" r:id="rId17"/>
    <p:sldId id="273" r:id="rId18"/>
    <p:sldId id="271" r:id="rId19"/>
    <p:sldId id="26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62" d="100"/>
          <a:sy n="62" d="100"/>
        </p:scale>
        <p:origin x="792" y="56"/>
      </p:cViewPr>
      <p:guideLst/>
    </p:cSldViewPr>
  </p:slideViewPr>
  <p:notesTextViewPr>
    <p:cViewPr>
      <p:scale>
        <a:sx n="1" d="1"/>
        <a:sy n="1" d="1"/>
      </p:scale>
      <p:origin x="0" y="-26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B28575-EB01-4C40-B465-D6F61B004D94}" type="datetimeFigureOut">
              <a:rPr lang="en-GB" smtClean="0"/>
              <a:t>04/09/2021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A94EA4-4123-4FA2-B836-4269E7B4C815}" type="slidenum">
              <a:rPr lang="en-GB" smtClean="0"/>
              <a:t>‹#›</a:t>
            </a:fld>
            <a:endParaRPr lang="en-GB"/>
          </a:p>
        </p:txBody>
      </p:sp>
    </p:spTree>
    <p:extLst>
      <p:ext uri="{BB962C8B-B14F-4D97-AF65-F5344CB8AC3E}">
        <p14:creationId xmlns:p14="http://schemas.microsoft.com/office/powerpoint/2010/main" val="438571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4A94EA4-4123-4FA2-B836-4269E7B4C815}" type="slidenum">
              <a:rPr lang="en-GB" smtClean="0"/>
              <a:t>2</a:t>
            </a:fld>
            <a:endParaRPr lang="en-GB"/>
          </a:p>
        </p:txBody>
      </p:sp>
    </p:spTree>
    <p:extLst>
      <p:ext uri="{BB962C8B-B14F-4D97-AF65-F5344CB8AC3E}">
        <p14:creationId xmlns:p14="http://schemas.microsoft.com/office/powerpoint/2010/main" val="2155130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communication channels overlap in terms of purpose and audience </a:t>
            </a:r>
          </a:p>
          <a:p>
            <a:endParaRPr lang="en-GB" dirty="0"/>
          </a:p>
        </p:txBody>
      </p:sp>
      <p:sp>
        <p:nvSpPr>
          <p:cNvPr id="4" name="Slide Number Placeholder 3"/>
          <p:cNvSpPr>
            <a:spLocks noGrp="1"/>
          </p:cNvSpPr>
          <p:nvPr>
            <p:ph type="sldNum" sz="quarter" idx="5"/>
          </p:nvPr>
        </p:nvSpPr>
        <p:spPr/>
        <p:txBody>
          <a:bodyPr/>
          <a:lstStyle/>
          <a:p>
            <a:fld id="{74A94EA4-4123-4FA2-B836-4269E7B4C815}" type="slidenum">
              <a:rPr lang="en-GB" smtClean="0"/>
              <a:t>15</a:t>
            </a:fld>
            <a:endParaRPr lang="en-GB"/>
          </a:p>
        </p:txBody>
      </p:sp>
    </p:spTree>
    <p:extLst>
      <p:ext uri="{BB962C8B-B14F-4D97-AF65-F5344CB8AC3E}">
        <p14:creationId xmlns:p14="http://schemas.microsoft.com/office/powerpoint/2010/main" val="3792773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MeridienLTStd-Roman"/>
              </a:rPr>
              <a:t>Headings, or heads, are words or phrases that name the contents of the section that follows. Heads are top-down devices. They map for the reader what will be treated in the next section.</a:t>
            </a:r>
          </a:p>
          <a:p>
            <a:pPr algn="l"/>
            <a:r>
              <a:rPr lang="en-US" sz="1800" b="0" i="0" u="none" strike="noStrike" baseline="0" dirty="0">
                <a:latin typeface="MeridienLTStd-Roman"/>
              </a:rPr>
              <a:t>A chunk is any block of text. The basic idea is to use a series of short blocks rather than one long block (helps with grasping information).</a:t>
            </a:r>
          </a:p>
          <a:p>
            <a:pPr algn="l"/>
            <a:r>
              <a:rPr lang="en-US" sz="1800" b="0" i="0" u="none" strike="noStrike" baseline="0" dirty="0">
                <a:latin typeface="MeridienLTStd-Roman"/>
              </a:rPr>
              <a:t>Technical writing uses visual aids to present collections of numerical data (tables), patterns or trends in data (graphs), and examples of action (a short video clip showing how to connect to a computer network).</a:t>
            </a:r>
          </a:p>
          <a:p>
            <a:pPr algn="l"/>
            <a:r>
              <a:rPr lang="en-GB" dirty="0"/>
              <a:t>Hyperlinks help with crunching information and referencing detail about ideas (appear in a different </a:t>
            </a:r>
            <a:r>
              <a:rPr lang="en-GB" dirty="0" err="1"/>
              <a:t>color</a:t>
            </a:r>
            <a:r>
              <a:rPr lang="en-GB" dirty="0"/>
              <a:t> and can locate a different site/webpage for more information on an element)</a:t>
            </a:r>
          </a:p>
          <a:p>
            <a:pPr algn="l"/>
            <a:endParaRPr lang="en-GB" dirty="0"/>
          </a:p>
        </p:txBody>
      </p:sp>
      <p:sp>
        <p:nvSpPr>
          <p:cNvPr id="4" name="Slide Number Placeholder 3"/>
          <p:cNvSpPr>
            <a:spLocks noGrp="1"/>
          </p:cNvSpPr>
          <p:nvPr>
            <p:ph type="sldNum" sz="quarter" idx="5"/>
          </p:nvPr>
        </p:nvSpPr>
        <p:spPr/>
        <p:txBody>
          <a:bodyPr/>
          <a:lstStyle/>
          <a:p>
            <a:fld id="{74A94EA4-4123-4FA2-B836-4269E7B4C815}" type="slidenum">
              <a:rPr lang="en-GB" smtClean="0"/>
              <a:t>16</a:t>
            </a:fld>
            <a:endParaRPr lang="en-GB"/>
          </a:p>
        </p:txBody>
      </p:sp>
    </p:spTree>
    <p:extLst>
      <p:ext uri="{BB962C8B-B14F-4D97-AF65-F5344CB8AC3E}">
        <p14:creationId xmlns:p14="http://schemas.microsoft.com/office/powerpoint/2010/main" val="248011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avoiding misinformation</a:t>
            </a:r>
          </a:p>
          <a:p>
            <a:endParaRPr lang="en-GB" dirty="0"/>
          </a:p>
        </p:txBody>
      </p:sp>
      <p:sp>
        <p:nvSpPr>
          <p:cNvPr id="4" name="Slide Number Placeholder 3"/>
          <p:cNvSpPr>
            <a:spLocks noGrp="1"/>
          </p:cNvSpPr>
          <p:nvPr>
            <p:ph type="sldNum" sz="quarter" idx="5"/>
          </p:nvPr>
        </p:nvSpPr>
        <p:spPr/>
        <p:txBody>
          <a:bodyPr/>
          <a:lstStyle/>
          <a:p>
            <a:fld id="{74A94EA4-4123-4FA2-B836-4269E7B4C815}" type="slidenum">
              <a:rPr lang="en-GB" smtClean="0"/>
              <a:t>3</a:t>
            </a:fld>
            <a:endParaRPr lang="en-GB"/>
          </a:p>
        </p:txBody>
      </p:sp>
    </p:spTree>
    <p:extLst>
      <p:ext uri="{BB962C8B-B14F-4D97-AF65-F5344CB8AC3E}">
        <p14:creationId xmlns:p14="http://schemas.microsoft.com/office/powerpoint/2010/main" val="831869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v"/>
            </a:pPr>
            <a:r>
              <a:rPr lang="en-US" dirty="0"/>
              <a:t>Copywriting</a:t>
            </a:r>
          </a:p>
          <a:p>
            <a:pPr>
              <a:buFont typeface="Wingdings" panose="05000000000000000000" pitchFamily="2" charset="2"/>
              <a:buChar char="v"/>
            </a:pPr>
            <a:r>
              <a:rPr lang="en-US" dirty="0"/>
              <a:t>Bids</a:t>
            </a:r>
          </a:p>
          <a:p>
            <a:pPr>
              <a:buFont typeface="Wingdings" panose="05000000000000000000" pitchFamily="2" charset="2"/>
              <a:buChar char="v"/>
            </a:pPr>
            <a:r>
              <a:rPr lang="en-US" dirty="0"/>
              <a:t>tenders</a:t>
            </a:r>
          </a:p>
          <a:p>
            <a:r>
              <a:rPr lang="en-GB" dirty="0"/>
              <a:t>Some other examples </a:t>
            </a:r>
          </a:p>
          <a:p>
            <a:endParaRPr lang="en-GB" dirty="0"/>
          </a:p>
        </p:txBody>
      </p:sp>
      <p:sp>
        <p:nvSpPr>
          <p:cNvPr id="4" name="Slide Number Placeholder 3"/>
          <p:cNvSpPr>
            <a:spLocks noGrp="1"/>
          </p:cNvSpPr>
          <p:nvPr>
            <p:ph type="sldNum" sz="quarter" idx="5"/>
          </p:nvPr>
        </p:nvSpPr>
        <p:spPr/>
        <p:txBody>
          <a:bodyPr/>
          <a:lstStyle/>
          <a:p>
            <a:fld id="{74A94EA4-4123-4FA2-B836-4269E7B4C815}" type="slidenum">
              <a:rPr lang="en-GB" smtClean="0"/>
              <a:t>7</a:t>
            </a:fld>
            <a:endParaRPr lang="en-GB"/>
          </a:p>
        </p:txBody>
      </p:sp>
    </p:spTree>
    <p:extLst>
      <p:ext uri="{BB962C8B-B14F-4D97-AF65-F5344CB8AC3E}">
        <p14:creationId xmlns:p14="http://schemas.microsoft.com/office/powerpoint/2010/main" val="4006383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unfamiliar words</a:t>
            </a:r>
            <a:r>
              <a:rPr lang="en-US" dirty="0"/>
              <a:t> that the audience may not understand do not belong in either business or technical writing.</a:t>
            </a:r>
          </a:p>
          <a:p>
            <a:r>
              <a:rPr lang="en-GB" dirty="0"/>
              <a:t>Too much jargon is often a greater danger than too little jargon so you should always look into that as well.</a:t>
            </a:r>
          </a:p>
          <a:p>
            <a:r>
              <a:rPr lang="en-GB" dirty="0"/>
              <a:t> </a:t>
            </a:r>
          </a:p>
        </p:txBody>
      </p:sp>
      <p:sp>
        <p:nvSpPr>
          <p:cNvPr id="4" name="Slide Number Placeholder 3"/>
          <p:cNvSpPr>
            <a:spLocks noGrp="1"/>
          </p:cNvSpPr>
          <p:nvPr>
            <p:ph type="sldNum" sz="quarter" idx="5"/>
          </p:nvPr>
        </p:nvSpPr>
        <p:spPr/>
        <p:txBody>
          <a:bodyPr/>
          <a:lstStyle/>
          <a:p>
            <a:fld id="{74A94EA4-4123-4FA2-B836-4269E7B4C815}" type="slidenum">
              <a:rPr lang="en-GB" smtClean="0"/>
              <a:t>8</a:t>
            </a:fld>
            <a:endParaRPr lang="en-GB"/>
          </a:p>
        </p:txBody>
      </p:sp>
    </p:spTree>
    <p:extLst>
      <p:ext uri="{BB962C8B-B14F-4D97-AF65-F5344CB8AC3E}">
        <p14:creationId xmlns:p14="http://schemas.microsoft.com/office/powerpoint/2010/main" val="2223931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This doesn’t mean that bids and proposals aren’t clear, factual or accurate. They lead with business benefits, such as cost savings or increased revenue. These arguments are supported by facts and technical features.</a:t>
            </a:r>
            <a:endParaRPr lang="en-GB" dirty="0"/>
          </a:p>
        </p:txBody>
      </p:sp>
      <p:sp>
        <p:nvSpPr>
          <p:cNvPr id="4" name="Slide Number Placeholder 3"/>
          <p:cNvSpPr>
            <a:spLocks noGrp="1"/>
          </p:cNvSpPr>
          <p:nvPr>
            <p:ph type="sldNum" sz="quarter" idx="5"/>
          </p:nvPr>
        </p:nvSpPr>
        <p:spPr/>
        <p:txBody>
          <a:bodyPr/>
          <a:lstStyle/>
          <a:p>
            <a:fld id="{74A94EA4-4123-4FA2-B836-4269E7B4C815}" type="slidenum">
              <a:rPr lang="en-GB" smtClean="0"/>
              <a:t>9</a:t>
            </a:fld>
            <a:endParaRPr lang="en-GB"/>
          </a:p>
        </p:txBody>
      </p:sp>
    </p:spTree>
    <p:extLst>
      <p:ext uri="{BB962C8B-B14F-4D97-AF65-F5344CB8AC3E}">
        <p14:creationId xmlns:p14="http://schemas.microsoft.com/office/powerpoint/2010/main" val="2339835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Evaluate your writing situation</a:t>
            </a:r>
          </a:p>
          <a:p>
            <a:endParaRPr lang="en-GB" dirty="0"/>
          </a:p>
        </p:txBody>
      </p:sp>
      <p:sp>
        <p:nvSpPr>
          <p:cNvPr id="4" name="Slide Number Placeholder 3"/>
          <p:cNvSpPr>
            <a:spLocks noGrp="1"/>
          </p:cNvSpPr>
          <p:nvPr>
            <p:ph type="sldNum" sz="quarter" idx="5"/>
          </p:nvPr>
        </p:nvSpPr>
        <p:spPr/>
        <p:txBody>
          <a:bodyPr/>
          <a:lstStyle/>
          <a:p>
            <a:fld id="{74A94EA4-4123-4FA2-B836-4269E7B4C815}" type="slidenum">
              <a:rPr lang="en-GB" smtClean="0"/>
              <a:t>10</a:t>
            </a:fld>
            <a:endParaRPr lang="en-GB"/>
          </a:p>
        </p:txBody>
      </p:sp>
    </p:spTree>
    <p:extLst>
      <p:ext uri="{BB962C8B-B14F-4D97-AF65-F5344CB8AC3E}">
        <p14:creationId xmlns:p14="http://schemas.microsoft.com/office/powerpoint/2010/main" val="801381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MeridienLTStd-Roman"/>
              </a:rPr>
              <a:t>To carry out job responsibilities, people must supply or receive information constantly.</a:t>
            </a:r>
          </a:p>
          <a:p>
            <a:pPr algn="l"/>
            <a:r>
              <a:rPr lang="en-GB" dirty="0"/>
              <a:t>Writer instructs them for using specific equipment and tools and for performing particular tasks </a:t>
            </a:r>
          </a:p>
          <a:p>
            <a:pPr algn="l"/>
            <a:r>
              <a:rPr lang="en-GB" dirty="0"/>
              <a:t>Writer persuades readers by following a line of reasoning for course of action </a:t>
            </a:r>
          </a:p>
          <a:p>
            <a:pPr algn="l"/>
            <a:r>
              <a:rPr lang="en-GB" dirty="0"/>
              <a:t> </a:t>
            </a:r>
          </a:p>
        </p:txBody>
      </p:sp>
      <p:sp>
        <p:nvSpPr>
          <p:cNvPr id="4" name="Slide Number Placeholder 3"/>
          <p:cNvSpPr>
            <a:spLocks noGrp="1"/>
          </p:cNvSpPr>
          <p:nvPr>
            <p:ph type="sldNum" sz="quarter" idx="5"/>
          </p:nvPr>
        </p:nvSpPr>
        <p:spPr/>
        <p:txBody>
          <a:bodyPr/>
          <a:lstStyle/>
          <a:p>
            <a:fld id="{74A94EA4-4123-4FA2-B836-4269E7B4C815}" type="slidenum">
              <a:rPr lang="en-GB" smtClean="0"/>
              <a:t>12</a:t>
            </a:fld>
            <a:endParaRPr lang="en-GB"/>
          </a:p>
        </p:txBody>
      </p:sp>
    </p:spTree>
    <p:extLst>
      <p:ext uri="{BB962C8B-B14F-4D97-AF65-F5344CB8AC3E}">
        <p14:creationId xmlns:p14="http://schemas.microsoft.com/office/powerpoint/2010/main" val="763659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MeridienLTStd-Roman"/>
              </a:rPr>
              <a:t>Audiences read because documents help them relate to </a:t>
            </a:r>
            <a:r>
              <a:rPr lang="en-GB" sz="1800" b="0" i="0" u="none" strike="noStrike" baseline="0" dirty="0">
                <a:latin typeface="MeridienLTStd-Roman"/>
              </a:rPr>
              <a:t>someone else.</a:t>
            </a:r>
          </a:p>
          <a:p>
            <a:pPr algn="l"/>
            <a:r>
              <a:rPr lang="en-US" sz="1800" b="0" i="0" u="none" strike="noStrike" baseline="0" dirty="0">
                <a:latin typeface="MeridienLTStd-Roman"/>
              </a:rPr>
              <a:t>Even before the conventions of language, you need to understand the relationship issue </a:t>
            </a:r>
            <a:endParaRPr lang="en-GB" dirty="0"/>
          </a:p>
        </p:txBody>
      </p:sp>
      <p:sp>
        <p:nvSpPr>
          <p:cNvPr id="4" name="Slide Number Placeholder 3"/>
          <p:cNvSpPr>
            <a:spLocks noGrp="1"/>
          </p:cNvSpPr>
          <p:nvPr>
            <p:ph type="sldNum" sz="quarter" idx="5"/>
          </p:nvPr>
        </p:nvSpPr>
        <p:spPr/>
        <p:txBody>
          <a:bodyPr/>
          <a:lstStyle/>
          <a:p>
            <a:fld id="{74A94EA4-4123-4FA2-B836-4269E7B4C815}" type="slidenum">
              <a:rPr lang="en-GB" smtClean="0"/>
              <a:t>13</a:t>
            </a:fld>
            <a:endParaRPr lang="en-GB"/>
          </a:p>
        </p:txBody>
      </p:sp>
    </p:spTree>
    <p:extLst>
      <p:ext uri="{BB962C8B-B14F-4D97-AF65-F5344CB8AC3E}">
        <p14:creationId xmlns:p14="http://schemas.microsoft.com/office/powerpoint/2010/main" val="3741252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200" b="0" i="0" u="none" strike="noStrike" baseline="0" dirty="0">
                <a:latin typeface="MeridienLTStd-Roman"/>
              </a:rPr>
              <a:t>Readers expect </a:t>
            </a:r>
            <a:r>
              <a:rPr lang="en-US" sz="1200" b="0" i="0" u="none" strike="noStrike" baseline="0" dirty="0">
                <a:latin typeface="MeridienLTStd-Roman"/>
              </a:rPr>
              <a:t>writing—all communication, actually—to flow in a certain way, taking into account various factors that range from how a document should look to what tone it projects.</a:t>
            </a:r>
          </a:p>
          <a:p>
            <a:pPr algn="l"/>
            <a:r>
              <a:rPr lang="en-US" sz="1200" b="0" i="0" u="none" strike="noStrike" baseline="0" dirty="0">
                <a:latin typeface="MeridienLTStd-Roman"/>
              </a:rPr>
              <a:t>The conventions of tone, layout, language make up community values which shape technical communication</a:t>
            </a:r>
          </a:p>
          <a:p>
            <a:pPr algn="l"/>
            <a:endParaRPr lang="en-GB" dirty="0"/>
          </a:p>
        </p:txBody>
      </p:sp>
      <p:sp>
        <p:nvSpPr>
          <p:cNvPr id="4" name="Slide Number Placeholder 3"/>
          <p:cNvSpPr>
            <a:spLocks noGrp="1"/>
          </p:cNvSpPr>
          <p:nvPr>
            <p:ph type="sldNum" sz="quarter" idx="5"/>
          </p:nvPr>
        </p:nvSpPr>
        <p:spPr/>
        <p:txBody>
          <a:bodyPr/>
          <a:lstStyle/>
          <a:p>
            <a:fld id="{74A94EA4-4123-4FA2-B836-4269E7B4C815}" type="slidenum">
              <a:rPr lang="en-GB" smtClean="0"/>
              <a:t>14</a:t>
            </a:fld>
            <a:endParaRPr lang="en-GB"/>
          </a:p>
        </p:txBody>
      </p:sp>
    </p:spTree>
    <p:extLst>
      <p:ext uri="{BB962C8B-B14F-4D97-AF65-F5344CB8AC3E}">
        <p14:creationId xmlns:p14="http://schemas.microsoft.com/office/powerpoint/2010/main" val="2447116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DD0A19C5-02FF-4B43-ADBA-A3E0AADB85D4}" type="datetimeFigureOut">
              <a:rPr lang="en-US" smtClean="0"/>
              <a:t>9/4/2021</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8E84DD44-E54A-470B-80F2-7B5CCF2BD672}" type="slidenum">
              <a:rPr lang="en-US" smtClean="0"/>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47197273"/>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0A19C5-02FF-4B43-ADBA-A3E0AADB85D4}"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4DD44-E54A-470B-80F2-7B5CCF2BD672}" type="slidenum">
              <a:rPr lang="en-US" smtClean="0"/>
              <a:t>‹#›</a:t>
            </a:fld>
            <a:endParaRPr lang="en-US"/>
          </a:p>
        </p:txBody>
      </p:sp>
    </p:spTree>
    <p:extLst>
      <p:ext uri="{BB962C8B-B14F-4D97-AF65-F5344CB8AC3E}">
        <p14:creationId xmlns:p14="http://schemas.microsoft.com/office/powerpoint/2010/main" val="1758630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DD0A19C5-02FF-4B43-ADBA-A3E0AADB85D4}" type="datetimeFigureOut">
              <a:rPr lang="en-US" smtClean="0"/>
              <a:t>9/4/2021</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8E84DD44-E54A-470B-80F2-7B5CCF2BD672}"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2872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0A19C5-02FF-4B43-ADBA-A3E0AADB85D4}"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4DD44-E54A-470B-80F2-7B5CCF2BD672}" type="slidenum">
              <a:rPr lang="en-US" smtClean="0"/>
              <a:t>‹#›</a:t>
            </a:fld>
            <a:endParaRPr lang="en-US"/>
          </a:p>
        </p:txBody>
      </p:sp>
    </p:spTree>
    <p:extLst>
      <p:ext uri="{BB962C8B-B14F-4D97-AF65-F5344CB8AC3E}">
        <p14:creationId xmlns:p14="http://schemas.microsoft.com/office/powerpoint/2010/main" val="1700484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DD0A19C5-02FF-4B43-ADBA-A3E0AADB85D4}" type="datetimeFigureOut">
              <a:rPr lang="en-US" smtClean="0"/>
              <a:t>9/4/2021</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8E84DD44-E54A-470B-80F2-7B5CCF2BD672}"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683191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0A19C5-02FF-4B43-ADBA-A3E0AADB85D4}" type="datetimeFigureOut">
              <a:rPr lang="en-US" smtClean="0"/>
              <a:t>9/4/2021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4DD44-E54A-470B-80F2-7B5CCF2BD672}" type="slidenum">
              <a:rPr lang="en-US" smtClean="0"/>
              <a:t>‹#›</a:t>
            </a:fld>
            <a:endParaRPr lang="en-US"/>
          </a:p>
        </p:txBody>
      </p:sp>
    </p:spTree>
    <p:extLst>
      <p:ext uri="{BB962C8B-B14F-4D97-AF65-F5344CB8AC3E}">
        <p14:creationId xmlns:p14="http://schemas.microsoft.com/office/powerpoint/2010/main" val="4150041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0A19C5-02FF-4B43-ADBA-A3E0AADB85D4}" type="datetimeFigureOut">
              <a:rPr lang="en-US" smtClean="0"/>
              <a:t>9/4/2021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84DD44-E54A-470B-80F2-7B5CCF2BD672}" type="slidenum">
              <a:rPr lang="en-US" smtClean="0"/>
              <a:t>‹#›</a:t>
            </a:fld>
            <a:endParaRPr lang="en-US"/>
          </a:p>
        </p:txBody>
      </p:sp>
    </p:spTree>
    <p:extLst>
      <p:ext uri="{BB962C8B-B14F-4D97-AF65-F5344CB8AC3E}">
        <p14:creationId xmlns:p14="http://schemas.microsoft.com/office/powerpoint/2010/main" val="772710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0A19C5-02FF-4B43-ADBA-A3E0AADB85D4}" type="datetimeFigureOut">
              <a:rPr lang="en-US" smtClean="0"/>
              <a:t>9/4/2021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84DD44-E54A-470B-80F2-7B5CCF2BD672}" type="slidenum">
              <a:rPr lang="en-US" smtClean="0"/>
              <a:t>‹#›</a:t>
            </a:fld>
            <a:endParaRPr lang="en-US"/>
          </a:p>
        </p:txBody>
      </p:sp>
    </p:spTree>
    <p:extLst>
      <p:ext uri="{BB962C8B-B14F-4D97-AF65-F5344CB8AC3E}">
        <p14:creationId xmlns:p14="http://schemas.microsoft.com/office/powerpoint/2010/main" val="2186295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DD0A19C5-02FF-4B43-ADBA-A3E0AADB85D4}" type="datetimeFigureOut">
              <a:rPr lang="en-US" smtClean="0"/>
              <a:t>9/4/2021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84DD44-E54A-470B-80F2-7B5CCF2BD672}" type="slidenum">
              <a:rPr lang="en-US" smtClean="0"/>
              <a:t>‹#›</a:t>
            </a:fld>
            <a:endParaRPr lang="en-US"/>
          </a:p>
        </p:txBody>
      </p:sp>
    </p:spTree>
    <p:extLst>
      <p:ext uri="{BB962C8B-B14F-4D97-AF65-F5344CB8AC3E}">
        <p14:creationId xmlns:p14="http://schemas.microsoft.com/office/powerpoint/2010/main" val="658306690"/>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DD0A19C5-02FF-4B43-ADBA-A3E0AADB85D4}" type="datetimeFigureOut">
              <a:rPr lang="en-US" smtClean="0"/>
              <a:t>9/4/2021</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8E84DD44-E54A-470B-80F2-7B5CCF2BD672}" type="slidenum">
              <a:rPr lang="en-US" smtClean="0"/>
              <a:t>‹#›</a:t>
            </a:fld>
            <a:endParaRPr lang="en-US"/>
          </a:p>
        </p:txBody>
      </p:sp>
    </p:spTree>
    <p:extLst>
      <p:ext uri="{BB962C8B-B14F-4D97-AF65-F5344CB8AC3E}">
        <p14:creationId xmlns:p14="http://schemas.microsoft.com/office/powerpoint/2010/main" val="2924188012"/>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DD0A19C5-02FF-4B43-ADBA-A3E0AADB85D4}" type="datetimeFigureOut">
              <a:rPr lang="en-US" smtClean="0"/>
              <a:t>9/4/2021</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8E84DD44-E54A-470B-80F2-7B5CCF2BD672}" type="slidenum">
              <a:rPr lang="en-US" smtClean="0"/>
              <a:t>‹#›</a:t>
            </a:fld>
            <a:endParaRPr lang="en-US"/>
          </a:p>
        </p:txBody>
      </p:sp>
    </p:spTree>
    <p:extLst>
      <p:ext uri="{BB962C8B-B14F-4D97-AF65-F5344CB8AC3E}">
        <p14:creationId xmlns:p14="http://schemas.microsoft.com/office/powerpoint/2010/main" val="1155830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DD0A19C5-02FF-4B43-ADBA-A3E0AADB85D4}" type="datetimeFigureOut">
              <a:rPr lang="en-US" smtClean="0"/>
              <a:t>9/4/2021</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8E84DD44-E54A-470B-80F2-7B5CCF2BD672}"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43095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TECHNICAL WRITING </a:t>
            </a:r>
          </a:p>
        </p:txBody>
      </p:sp>
      <p:sp>
        <p:nvSpPr>
          <p:cNvPr id="3" name="Subtitle 2"/>
          <p:cNvSpPr>
            <a:spLocks noGrp="1"/>
          </p:cNvSpPr>
          <p:nvPr>
            <p:ph type="subTitle" idx="1"/>
          </p:nvPr>
        </p:nvSpPr>
        <p:spPr/>
        <p:txBody>
          <a:bodyPr/>
          <a:lstStyle/>
          <a:p>
            <a:r>
              <a:rPr lang="en-US" dirty="0"/>
              <a:t>INTRODUCTION</a:t>
            </a:r>
          </a:p>
        </p:txBody>
      </p:sp>
    </p:spTree>
    <p:extLst>
      <p:ext uri="{BB962C8B-B14F-4D97-AF65-F5344CB8AC3E}">
        <p14:creationId xmlns:p14="http://schemas.microsoft.com/office/powerpoint/2010/main" val="2239397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0BCFB-3CCB-4A4C-9B9C-273F485AC4E2}"/>
              </a:ext>
            </a:extLst>
          </p:cNvPr>
          <p:cNvSpPr>
            <a:spLocks noGrp="1"/>
          </p:cNvSpPr>
          <p:nvPr>
            <p:ph type="title"/>
          </p:nvPr>
        </p:nvSpPr>
        <p:spPr/>
        <p:txBody>
          <a:bodyPr/>
          <a:lstStyle/>
          <a:p>
            <a:r>
              <a:rPr lang="en-US" dirty="0"/>
              <a:t>Who is it for: Audience Centered</a:t>
            </a:r>
            <a:endParaRPr lang="en-GB" dirty="0"/>
          </a:p>
        </p:txBody>
      </p:sp>
      <p:sp>
        <p:nvSpPr>
          <p:cNvPr id="3" name="Content Placeholder 2">
            <a:extLst>
              <a:ext uri="{FF2B5EF4-FFF2-40B4-BE49-F238E27FC236}">
                <a16:creationId xmlns:a16="http://schemas.microsoft.com/office/drawing/2014/main" id="{92F74A93-8EB3-479A-99F6-217DE5073F49}"/>
              </a:ext>
            </a:extLst>
          </p:cNvPr>
          <p:cNvSpPr>
            <a:spLocks noGrp="1"/>
          </p:cNvSpPr>
          <p:nvPr>
            <p:ph idx="1"/>
          </p:nvPr>
        </p:nvSpPr>
        <p:spPr/>
        <p:txBody>
          <a:bodyPr/>
          <a:lstStyle/>
          <a:p>
            <a:r>
              <a:rPr lang="en-US" dirty="0"/>
              <a:t>Writing that aims to get work done </a:t>
            </a:r>
          </a:p>
          <a:p>
            <a:r>
              <a:rPr lang="en-US" dirty="0"/>
              <a:t>To empower readers</a:t>
            </a:r>
          </a:p>
          <a:p>
            <a:r>
              <a:rPr lang="en-US" dirty="0"/>
              <a:t>Help readers: </a:t>
            </a:r>
          </a:p>
          <a:p>
            <a:pPr lvl="1">
              <a:buFont typeface="Wingdings" panose="05000000000000000000" pitchFamily="2" charset="2"/>
              <a:buChar char="q"/>
            </a:pPr>
            <a:r>
              <a:rPr lang="en-US" dirty="0"/>
              <a:t>Find what they need </a:t>
            </a:r>
          </a:p>
          <a:p>
            <a:pPr lvl="1">
              <a:buFont typeface="Wingdings" panose="05000000000000000000" pitchFamily="2" charset="2"/>
              <a:buChar char="q"/>
            </a:pPr>
            <a:r>
              <a:rPr lang="en-US" dirty="0"/>
              <a:t>Understand what they need</a:t>
            </a:r>
          </a:p>
          <a:p>
            <a:pPr lvl="1">
              <a:buFont typeface="Wingdings" panose="05000000000000000000" pitchFamily="2" charset="2"/>
              <a:buChar char="q"/>
            </a:pPr>
            <a:r>
              <a:rPr lang="en-US" dirty="0"/>
              <a:t>Use what they understand appropriately</a:t>
            </a:r>
          </a:p>
          <a:p>
            <a:pPr marL="0" indent="0">
              <a:buNone/>
            </a:pPr>
            <a:endParaRPr lang="en-GB" dirty="0"/>
          </a:p>
        </p:txBody>
      </p:sp>
    </p:spTree>
    <p:extLst>
      <p:ext uri="{BB962C8B-B14F-4D97-AF65-F5344CB8AC3E}">
        <p14:creationId xmlns:p14="http://schemas.microsoft.com/office/powerpoint/2010/main" val="1734527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D7E7E-7476-48A7-A63D-E98952442776}"/>
              </a:ext>
            </a:extLst>
          </p:cNvPr>
          <p:cNvSpPr>
            <a:spLocks noGrp="1"/>
          </p:cNvSpPr>
          <p:nvPr>
            <p:ph type="title"/>
          </p:nvPr>
        </p:nvSpPr>
        <p:spPr/>
        <p:txBody>
          <a:bodyPr/>
          <a:lstStyle/>
          <a:p>
            <a:r>
              <a:rPr lang="en-US" dirty="0"/>
              <a:t>Audience Centered means…</a:t>
            </a:r>
            <a:endParaRPr lang="en-GB" dirty="0"/>
          </a:p>
        </p:txBody>
      </p:sp>
      <p:sp>
        <p:nvSpPr>
          <p:cNvPr id="3" name="Content Placeholder 2">
            <a:extLst>
              <a:ext uri="{FF2B5EF4-FFF2-40B4-BE49-F238E27FC236}">
                <a16:creationId xmlns:a16="http://schemas.microsoft.com/office/drawing/2014/main" id="{7C8F8239-F6F2-456F-ADFE-B35FB174BF55}"/>
              </a:ext>
            </a:extLst>
          </p:cNvPr>
          <p:cNvSpPr>
            <a:spLocks noGrp="1"/>
          </p:cNvSpPr>
          <p:nvPr>
            <p:ph idx="1"/>
          </p:nvPr>
        </p:nvSpPr>
        <p:spPr/>
        <p:txBody>
          <a:bodyPr/>
          <a:lstStyle/>
          <a:p>
            <a:r>
              <a:rPr lang="en-US" dirty="0"/>
              <a:t>Definite purpose(s) </a:t>
            </a:r>
          </a:p>
          <a:p>
            <a:r>
              <a:rPr lang="en-US" dirty="0"/>
              <a:t>Enable readers to act </a:t>
            </a:r>
          </a:p>
          <a:p>
            <a:r>
              <a:rPr lang="en-US" dirty="0"/>
              <a:t>Enhances relationships </a:t>
            </a:r>
          </a:p>
          <a:p>
            <a:r>
              <a:rPr lang="en-US" dirty="0"/>
              <a:t>Occurs within a community </a:t>
            </a:r>
          </a:p>
          <a:p>
            <a:r>
              <a:rPr lang="en-US" dirty="0"/>
              <a:t>Is appropriate </a:t>
            </a:r>
          </a:p>
          <a:p>
            <a:r>
              <a:rPr lang="en-US" dirty="0"/>
              <a:t>Is interactive </a:t>
            </a:r>
            <a:endParaRPr lang="en-GB" dirty="0"/>
          </a:p>
        </p:txBody>
      </p:sp>
    </p:spTree>
    <p:extLst>
      <p:ext uri="{BB962C8B-B14F-4D97-AF65-F5344CB8AC3E}">
        <p14:creationId xmlns:p14="http://schemas.microsoft.com/office/powerpoint/2010/main" val="3563133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FC441-07AC-46E9-9668-F5E19520FEC3}"/>
              </a:ext>
            </a:extLst>
          </p:cNvPr>
          <p:cNvSpPr>
            <a:spLocks noGrp="1"/>
          </p:cNvSpPr>
          <p:nvPr>
            <p:ph type="title"/>
          </p:nvPr>
        </p:nvSpPr>
        <p:spPr/>
        <p:txBody>
          <a:bodyPr/>
          <a:lstStyle/>
          <a:p>
            <a:r>
              <a:rPr lang="en-US" dirty="0"/>
              <a:t>Purposes of Technical Writing </a:t>
            </a:r>
            <a:endParaRPr lang="en-GB" dirty="0"/>
          </a:p>
        </p:txBody>
      </p:sp>
      <p:sp>
        <p:nvSpPr>
          <p:cNvPr id="3" name="Content Placeholder 2">
            <a:extLst>
              <a:ext uri="{FF2B5EF4-FFF2-40B4-BE49-F238E27FC236}">
                <a16:creationId xmlns:a16="http://schemas.microsoft.com/office/drawing/2014/main" id="{38CCD914-04C2-41AC-849F-D313A907EE0B}"/>
              </a:ext>
            </a:extLst>
          </p:cNvPr>
          <p:cNvSpPr>
            <a:spLocks noGrp="1"/>
          </p:cNvSpPr>
          <p:nvPr>
            <p:ph idx="1"/>
          </p:nvPr>
        </p:nvSpPr>
        <p:spPr/>
        <p:txBody>
          <a:bodyPr/>
          <a:lstStyle/>
          <a:p>
            <a:r>
              <a:rPr lang="en-US" dirty="0"/>
              <a:t>Enable their readers to act </a:t>
            </a:r>
          </a:p>
          <a:p>
            <a:pPr>
              <a:buFont typeface="Wingdings" panose="05000000000000000000" pitchFamily="2" charset="2"/>
              <a:buChar char="§"/>
            </a:pPr>
            <a:r>
              <a:rPr lang="en-US" dirty="0"/>
              <a:t>By informing </a:t>
            </a:r>
          </a:p>
          <a:p>
            <a:pPr>
              <a:buFont typeface="Wingdings" panose="05000000000000000000" pitchFamily="2" charset="2"/>
              <a:buChar char="§"/>
            </a:pPr>
            <a:r>
              <a:rPr lang="en-US" dirty="0"/>
              <a:t>By instructing </a:t>
            </a:r>
          </a:p>
          <a:p>
            <a:pPr>
              <a:buFont typeface="Wingdings" panose="05000000000000000000" pitchFamily="2" charset="2"/>
              <a:buChar char="§"/>
            </a:pPr>
            <a:r>
              <a:rPr lang="en-US" dirty="0"/>
              <a:t>By persuading </a:t>
            </a:r>
          </a:p>
          <a:p>
            <a:pPr marL="0" indent="0">
              <a:buNone/>
            </a:pPr>
            <a:endParaRPr lang="en-US" dirty="0"/>
          </a:p>
          <a:p>
            <a:pPr marL="0" indent="0">
              <a:buNone/>
            </a:pPr>
            <a:r>
              <a:rPr lang="en-US" dirty="0"/>
              <a:t>Effective action- satisfies their needs </a:t>
            </a:r>
          </a:p>
          <a:p>
            <a:pPr marL="0" indent="0">
              <a:buNone/>
            </a:pPr>
            <a:endParaRPr lang="en-GB" dirty="0"/>
          </a:p>
        </p:txBody>
      </p:sp>
    </p:spTree>
    <p:extLst>
      <p:ext uri="{BB962C8B-B14F-4D97-AF65-F5344CB8AC3E}">
        <p14:creationId xmlns:p14="http://schemas.microsoft.com/office/powerpoint/2010/main" val="1264568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B5215-036A-4857-9531-7DE6157E57FC}"/>
              </a:ext>
            </a:extLst>
          </p:cNvPr>
          <p:cNvSpPr>
            <a:spLocks noGrp="1"/>
          </p:cNvSpPr>
          <p:nvPr>
            <p:ph type="title"/>
          </p:nvPr>
        </p:nvSpPr>
        <p:spPr/>
        <p:txBody>
          <a:bodyPr/>
          <a:lstStyle/>
          <a:p>
            <a:r>
              <a:rPr lang="en-US" dirty="0"/>
              <a:t>Enhances relationships</a:t>
            </a:r>
            <a:endParaRPr lang="en-GB" dirty="0"/>
          </a:p>
        </p:txBody>
      </p:sp>
      <p:sp>
        <p:nvSpPr>
          <p:cNvPr id="3" name="Content Placeholder 2">
            <a:extLst>
              <a:ext uri="{FF2B5EF4-FFF2-40B4-BE49-F238E27FC236}">
                <a16:creationId xmlns:a16="http://schemas.microsoft.com/office/drawing/2014/main" id="{BCAB49EA-F78F-4611-975B-617BB77B98AB}"/>
              </a:ext>
            </a:extLst>
          </p:cNvPr>
          <p:cNvSpPr>
            <a:spLocks noGrp="1"/>
          </p:cNvSpPr>
          <p:nvPr>
            <p:ph idx="1"/>
          </p:nvPr>
        </p:nvSpPr>
        <p:spPr/>
        <p:txBody>
          <a:bodyPr/>
          <a:lstStyle/>
          <a:p>
            <a:r>
              <a:rPr lang="en-US" dirty="0"/>
              <a:t>Audiences don’t exist in the vacuum</a:t>
            </a:r>
          </a:p>
          <a:p>
            <a:r>
              <a:rPr lang="en-GB" dirty="0"/>
              <a:t>Communication enhances relationships </a:t>
            </a:r>
          </a:p>
          <a:p>
            <a:pPr marL="640080" lvl="2" indent="0">
              <a:buNone/>
            </a:pPr>
            <a:r>
              <a:rPr lang="en-GB" sz="2000" dirty="0"/>
              <a:t>personal and professional relationships</a:t>
            </a:r>
          </a:p>
          <a:p>
            <a:pPr marL="640080" lvl="2" indent="0">
              <a:buNone/>
            </a:pPr>
            <a:endParaRPr lang="en-GB" sz="2000" dirty="0"/>
          </a:p>
          <a:p>
            <a:pPr>
              <a:buFont typeface="Arial" panose="020B0604020202020204" pitchFamily="34" charset="0"/>
              <a:buChar char="•"/>
            </a:pPr>
            <a:endParaRPr lang="en-GB" dirty="0"/>
          </a:p>
          <a:p>
            <a:pPr marL="0" indent="0">
              <a:buNone/>
            </a:pPr>
            <a:r>
              <a:rPr lang="en-GB" dirty="0"/>
              <a:t> </a:t>
            </a:r>
          </a:p>
          <a:p>
            <a:pPr>
              <a:buFont typeface="Arial" panose="020B0604020202020204" pitchFamily="34" charset="0"/>
              <a:buChar char="•"/>
            </a:pPr>
            <a:endParaRPr lang="en-GB" dirty="0"/>
          </a:p>
        </p:txBody>
      </p:sp>
    </p:spTree>
    <p:extLst>
      <p:ext uri="{BB962C8B-B14F-4D97-AF65-F5344CB8AC3E}">
        <p14:creationId xmlns:p14="http://schemas.microsoft.com/office/powerpoint/2010/main" val="581644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301CD-1F0A-4706-931B-4C41DF620F47}"/>
              </a:ext>
            </a:extLst>
          </p:cNvPr>
          <p:cNvSpPr>
            <a:spLocks noGrp="1"/>
          </p:cNvSpPr>
          <p:nvPr>
            <p:ph type="title"/>
          </p:nvPr>
        </p:nvSpPr>
        <p:spPr/>
        <p:txBody>
          <a:bodyPr/>
          <a:lstStyle/>
          <a:p>
            <a:r>
              <a:rPr lang="en-US" dirty="0"/>
              <a:t>Technical Communication: Community</a:t>
            </a:r>
            <a:endParaRPr lang="en-GB" dirty="0"/>
          </a:p>
        </p:txBody>
      </p:sp>
      <p:sp>
        <p:nvSpPr>
          <p:cNvPr id="3" name="Content Placeholder 2">
            <a:extLst>
              <a:ext uri="{FF2B5EF4-FFF2-40B4-BE49-F238E27FC236}">
                <a16:creationId xmlns:a16="http://schemas.microsoft.com/office/drawing/2014/main" id="{F68D0F69-30A3-4C1D-897F-F89CDF0A2B05}"/>
              </a:ext>
            </a:extLst>
          </p:cNvPr>
          <p:cNvSpPr>
            <a:spLocks noGrp="1"/>
          </p:cNvSpPr>
          <p:nvPr>
            <p:ph idx="1"/>
          </p:nvPr>
        </p:nvSpPr>
        <p:spPr/>
        <p:txBody>
          <a:bodyPr/>
          <a:lstStyle/>
          <a:p>
            <a:pPr algn="l"/>
            <a:r>
              <a:rPr lang="en-US" b="0" i="0" u="none" strike="noStrike" baseline="0" dirty="0"/>
              <a:t>Action occurs within a </a:t>
            </a:r>
            <a:r>
              <a:rPr lang="en-US" b="0" i="1" u="none" strike="noStrike" baseline="0" dirty="0"/>
              <a:t>community, </a:t>
            </a:r>
            <a:r>
              <a:rPr lang="en-US" b="0" i="0" u="none" strike="noStrike" baseline="0" dirty="0"/>
              <a:t>a loosely or closely connected group of people </a:t>
            </a:r>
          </a:p>
          <a:p>
            <a:pPr algn="l"/>
            <a:r>
              <a:rPr lang="en-US" dirty="0"/>
              <a:t>A</a:t>
            </a:r>
            <a:r>
              <a:rPr lang="en-GB" b="0" i="0" u="none" strike="noStrike" baseline="0" dirty="0"/>
              <a:t> </a:t>
            </a:r>
            <a:r>
              <a:rPr lang="en-GB" b="1" i="0" u="none" strike="noStrike" baseline="0" dirty="0"/>
              <a:t>common interest </a:t>
            </a:r>
            <a:r>
              <a:rPr lang="en-GB" i="0" u="none" strike="noStrike" baseline="0" dirty="0"/>
              <a:t>binds them</a:t>
            </a:r>
            <a:endParaRPr lang="en-GB" dirty="0"/>
          </a:p>
          <a:p>
            <a:pPr algn="l"/>
            <a:r>
              <a:rPr lang="en-GB" b="0" i="0" u="none" strike="noStrike" baseline="0" dirty="0"/>
              <a:t>Community shapes how we act and expect others to act </a:t>
            </a:r>
          </a:p>
          <a:p>
            <a:r>
              <a:rPr lang="en-US" b="0" i="0" u="none" strike="noStrike" baseline="0" dirty="0"/>
              <a:t>Effective writers use </a:t>
            </a:r>
            <a:r>
              <a:rPr lang="en-US" b="0" i="1" u="none" strike="noStrike" baseline="0" dirty="0"/>
              <a:t>community values </a:t>
            </a:r>
            <a:r>
              <a:rPr lang="en-US" b="0" i="0" u="none" strike="noStrike" baseline="0" dirty="0"/>
              <a:t>to produce </a:t>
            </a:r>
            <a:r>
              <a:rPr lang="en-GB" b="0" i="0" u="none" strike="noStrike" baseline="0" dirty="0"/>
              <a:t>effective documents</a:t>
            </a:r>
          </a:p>
          <a:p>
            <a:pPr algn="l"/>
            <a:endParaRPr lang="en-GB" dirty="0"/>
          </a:p>
        </p:txBody>
      </p:sp>
    </p:spTree>
    <p:extLst>
      <p:ext uri="{BB962C8B-B14F-4D97-AF65-F5344CB8AC3E}">
        <p14:creationId xmlns:p14="http://schemas.microsoft.com/office/powerpoint/2010/main" val="4249508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Channels of Communication</a:t>
            </a:r>
          </a:p>
        </p:txBody>
      </p:sp>
      <p:sp>
        <p:nvSpPr>
          <p:cNvPr id="3" name="Content Placeholder 2"/>
          <p:cNvSpPr>
            <a:spLocks noGrp="1"/>
          </p:cNvSpPr>
          <p:nvPr>
            <p:ph idx="1"/>
          </p:nvPr>
        </p:nvSpPr>
        <p:spPr/>
        <p:txBody>
          <a:bodyPr/>
          <a:lstStyle/>
          <a:p>
            <a:r>
              <a:rPr lang="en-US" dirty="0"/>
              <a:t>Speaking to Customers</a:t>
            </a:r>
          </a:p>
          <a:p>
            <a:r>
              <a:rPr lang="en-US" dirty="0"/>
              <a:t>Writing a Letter </a:t>
            </a:r>
          </a:p>
          <a:p>
            <a:r>
              <a:rPr lang="en-US" dirty="0"/>
              <a:t>Making a PowerPoint Presentation </a:t>
            </a:r>
          </a:p>
          <a:p>
            <a:r>
              <a:rPr lang="en-US" dirty="0"/>
              <a:t>Writing Reports </a:t>
            </a:r>
          </a:p>
          <a:p>
            <a:r>
              <a:rPr lang="en-US" dirty="0"/>
              <a:t>Seeking Employment </a:t>
            </a:r>
          </a:p>
          <a:p>
            <a:r>
              <a:rPr lang="en-US" dirty="0"/>
              <a:t>Blogging</a:t>
            </a:r>
          </a:p>
        </p:txBody>
      </p:sp>
    </p:spTree>
    <p:extLst>
      <p:ext uri="{BB962C8B-B14F-4D97-AF65-F5344CB8AC3E}">
        <p14:creationId xmlns:p14="http://schemas.microsoft.com/office/powerpoint/2010/main" val="1708618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0BD4-AFAF-40FD-8235-2CDFD959BDEF}"/>
              </a:ext>
            </a:extLst>
          </p:cNvPr>
          <p:cNvSpPr>
            <a:spLocks noGrp="1"/>
          </p:cNvSpPr>
          <p:nvPr>
            <p:ph type="title"/>
          </p:nvPr>
        </p:nvSpPr>
        <p:spPr/>
        <p:txBody>
          <a:bodyPr/>
          <a:lstStyle/>
          <a:p>
            <a:r>
              <a:rPr lang="en-US" dirty="0"/>
              <a:t>Technical Writing: Design </a:t>
            </a:r>
            <a:endParaRPr lang="en-GB" dirty="0"/>
          </a:p>
        </p:txBody>
      </p:sp>
      <p:sp>
        <p:nvSpPr>
          <p:cNvPr id="3" name="Content Placeholder 2">
            <a:extLst>
              <a:ext uri="{FF2B5EF4-FFF2-40B4-BE49-F238E27FC236}">
                <a16:creationId xmlns:a16="http://schemas.microsoft.com/office/drawing/2014/main" id="{0D4AC214-15F3-43B0-9BF9-91F1334966D0}"/>
              </a:ext>
            </a:extLst>
          </p:cNvPr>
          <p:cNvSpPr>
            <a:spLocks noGrp="1"/>
          </p:cNvSpPr>
          <p:nvPr>
            <p:ph idx="1"/>
          </p:nvPr>
        </p:nvSpPr>
        <p:spPr/>
        <p:txBody>
          <a:bodyPr/>
          <a:lstStyle/>
          <a:p>
            <a:r>
              <a:rPr lang="en-US" dirty="0"/>
              <a:t>Appearance </a:t>
            </a:r>
          </a:p>
          <a:p>
            <a:r>
              <a:rPr lang="en-US" dirty="0"/>
              <a:t>Headings </a:t>
            </a:r>
          </a:p>
          <a:p>
            <a:r>
              <a:rPr lang="en-US" dirty="0"/>
              <a:t>Chunks </a:t>
            </a:r>
          </a:p>
          <a:p>
            <a:r>
              <a:rPr lang="en-US" dirty="0"/>
              <a:t>Hyperlinks </a:t>
            </a:r>
          </a:p>
          <a:p>
            <a:endParaRPr lang="en-GB" dirty="0"/>
          </a:p>
        </p:txBody>
      </p:sp>
    </p:spTree>
    <p:extLst>
      <p:ext uri="{BB962C8B-B14F-4D97-AF65-F5344CB8AC3E}">
        <p14:creationId xmlns:p14="http://schemas.microsoft.com/office/powerpoint/2010/main" val="3966605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540EDA-D9D5-4D53-A63A-3B8772BC820E}"/>
              </a:ext>
            </a:extLst>
          </p:cNvPr>
          <p:cNvPicPr>
            <a:picLocks noChangeAspect="1"/>
          </p:cNvPicPr>
          <p:nvPr/>
        </p:nvPicPr>
        <p:blipFill>
          <a:blip r:embed="rId2"/>
          <a:stretch>
            <a:fillRect/>
          </a:stretch>
        </p:blipFill>
        <p:spPr>
          <a:xfrm>
            <a:off x="3955551" y="382714"/>
            <a:ext cx="6616557" cy="5989832"/>
          </a:xfrm>
          <a:prstGeom prst="rect">
            <a:avLst/>
          </a:prstGeom>
        </p:spPr>
      </p:pic>
    </p:spTree>
    <p:extLst>
      <p:ext uri="{BB962C8B-B14F-4D97-AF65-F5344CB8AC3E}">
        <p14:creationId xmlns:p14="http://schemas.microsoft.com/office/powerpoint/2010/main" val="3653696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F2F6D-C64E-4949-8A4F-2CC03D926082}"/>
              </a:ext>
            </a:extLst>
          </p:cNvPr>
          <p:cNvSpPr>
            <a:spLocks noGrp="1"/>
          </p:cNvSpPr>
          <p:nvPr>
            <p:ph type="title"/>
          </p:nvPr>
        </p:nvSpPr>
        <p:spPr/>
        <p:txBody>
          <a:bodyPr/>
          <a:lstStyle/>
          <a:p>
            <a:r>
              <a:rPr lang="en-US" dirty="0"/>
              <a:t>Activity </a:t>
            </a:r>
            <a:endParaRPr lang="en-GB" dirty="0"/>
          </a:p>
        </p:txBody>
      </p:sp>
      <p:sp>
        <p:nvSpPr>
          <p:cNvPr id="7" name="Content Placeholder 6">
            <a:extLst>
              <a:ext uri="{FF2B5EF4-FFF2-40B4-BE49-F238E27FC236}">
                <a16:creationId xmlns:a16="http://schemas.microsoft.com/office/drawing/2014/main" id="{DA56EF27-20C9-4050-A8CE-A9F7DF6D8F65}"/>
              </a:ext>
            </a:extLst>
          </p:cNvPr>
          <p:cNvSpPr>
            <a:spLocks noGrp="1"/>
          </p:cNvSpPr>
          <p:nvPr>
            <p:ph idx="1"/>
          </p:nvPr>
        </p:nvSpPr>
        <p:spPr/>
        <p:txBody>
          <a:bodyPr>
            <a:normAutofit/>
          </a:bodyPr>
          <a:lstStyle/>
          <a:p>
            <a:pPr marL="0" indent="0" algn="just">
              <a:buNone/>
            </a:pPr>
            <a:r>
              <a:rPr lang="en-US" b="0" i="0" u="none" strike="noStrike" baseline="0" dirty="0">
                <a:solidFill>
                  <a:srgbClr val="000000"/>
                </a:solidFill>
                <a:highlight>
                  <a:srgbClr val="FFFF00"/>
                </a:highlight>
              </a:rPr>
              <a:t>Make a list of several communities to which you belong (e.g., university students, this class, X corporation). Write a paragraph that explains how you used writing as a member of one of those communities to enable another member or members of the community to act. Specifically explain your word, format, and sequencing (which item you put first, which second, etc.) choices.</a:t>
            </a:r>
          </a:p>
          <a:p>
            <a:pPr marL="0" indent="0" algn="just">
              <a:buNone/>
            </a:pPr>
            <a:r>
              <a:rPr lang="en-US" b="1" i="0" u="none" strike="noStrike" baseline="0" dirty="0">
                <a:solidFill>
                  <a:srgbClr val="00FFFF"/>
                </a:solidFill>
              </a:rPr>
              <a:t> </a:t>
            </a:r>
            <a:r>
              <a:rPr lang="en-US" b="0" i="0" u="none" strike="noStrike" baseline="0" dirty="0">
                <a:solidFill>
                  <a:srgbClr val="000000"/>
                </a:solidFill>
              </a:rPr>
              <a:t>Write a paragraph that persuades a specific audience to act. Give two reasons to enroll in a certain class, to purchase a certain object, to use a certain method to solve a problem, or to accept your solution to a problem.</a:t>
            </a:r>
            <a:endParaRPr lang="en-GB" dirty="0"/>
          </a:p>
        </p:txBody>
      </p:sp>
    </p:spTree>
    <p:extLst>
      <p:ext uri="{BB962C8B-B14F-4D97-AF65-F5344CB8AC3E}">
        <p14:creationId xmlns:p14="http://schemas.microsoft.com/office/powerpoint/2010/main" val="1935210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a:t>
            </a:r>
          </a:p>
        </p:txBody>
      </p:sp>
      <p:sp>
        <p:nvSpPr>
          <p:cNvPr id="3" name="Content Placeholder 2"/>
          <p:cNvSpPr>
            <a:spLocks noGrp="1"/>
          </p:cNvSpPr>
          <p:nvPr>
            <p:ph idx="1"/>
          </p:nvPr>
        </p:nvSpPr>
        <p:spPr/>
        <p:txBody>
          <a:bodyPr>
            <a:normAutofit/>
          </a:bodyPr>
          <a:lstStyle/>
          <a:p>
            <a:pPr algn="just"/>
            <a:r>
              <a:rPr lang="en-US" dirty="0"/>
              <a:t>Gather examples of technical writing (such as memos, letters, reports, brochures, or instructions). You can get examples from parents, from businesses, or in your university office. Once you have examples, form groups and have them review the examples. Ask them to brainstorm the examples’ unique characteristics (page layout, length, tone, content, word usage). </a:t>
            </a:r>
          </a:p>
          <a:p>
            <a:pPr algn="just"/>
            <a:r>
              <a:rPr lang="en-US" dirty="0"/>
              <a:t>Try to think of any short story, or a newspaper article you have read. Compare the technical writing to the other types of correspondence. Based on these discussions, ask the students to create their own list of technical writing criteria. </a:t>
            </a:r>
          </a:p>
        </p:txBody>
      </p:sp>
    </p:spTree>
    <p:extLst>
      <p:ext uri="{BB962C8B-B14F-4D97-AF65-F5344CB8AC3E}">
        <p14:creationId xmlns:p14="http://schemas.microsoft.com/office/powerpoint/2010/main" val="244327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it involve? </a:t>
            </a:r>
          </a:p>
        </p:txBody>
      </p:sp>
      <p:sp>
        <p:nvSpPr>
          <p:cNvPr id="3" name="Content Placeholder 2"/>
          <p:cNvSpPr>
            <a:spLocks noGrp="1"/>
          </p:cNvSpPr>
          <p:nvPr>
            <p:ph idx="1"/>
          </p:nvPr>
        </p:nvSpPr>
        <p:spPr/>
        <p:txBody>
          <a:bodyPr/>
          <a:lstStyle/>
          <a:p>
            <a:r>
              <a:rPr lang="en-US" dirty="0"/>
              <a:t>Oral and written communication for and about business and industry</a:t>
            </a:r>
          </a:p>
          <a:p>
            <a:pPr>
              <a:buFont typeface="Arial" panose="020B0604020202020204" pitchFamily="34" charset="0"/>
              <a:buChar char="•"/>
            </a:pPr>
            <a:r>
              <a:rPr lang="en-US" dirty="0"/>
              <a:t>WHAT: products and services</a:t>
            </a:r>
          </a:p>
          <a:p>
            <a:pPr>
              <a:buFont typeface="Arial" panose="020B0604020202020204" pitchFamily="34" charset="0"/>
              <a:buChar char="•"/>
            </a:pPr>
            <a:r>
              <a:rPr lang="en-US" dirty="0"/>
              <a:t>WHY: how to </a:t>
            </a:r>
            <a:r>
              <a:rPr lang="en-US" b="1" dirty="0"/>
              <a:t>manufacture, market, manage, deliver, use</a:t>
            </a:r>
            <a:r>
              <a:rPr lang="en-US" dirty="0"/>
              <a:t> them</a:t>
            </a:r>
          </a:p>
          <a:p>
            <a:pPr>
              <a:buFont typeface="Arial" panose="020B0604020202020204" pitchFamily="34" charset="0"/>
              <a:buChar char="•"/>
            </a:pPr>
            <a:r>
              <a:rPr lang="en-US" dirty="0"/>
              <a:t>FOR: work environment for supervisors, colleagues, subordinates, vendors, and customers.</a:t>
            </a:r>
          </a:p>
        </p:txBody>
      </p:sp>
    </p:spTree>
    <p:extLst>
      <p:ext uri="{BB962C8B-B14F-4D97-AF65-F5344CB8AC3E}">
        <p14:creationId xmlns:p14="http://schemas.microsoft.com/office/powerpoint/2010/main" val="675799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it important? </a:t>
            </a:r>
          </a:p>
        </p:txBody>
      </p:sp>
      <p:sp>
        <p:nvSpPr>
          <p:cNvPr id="3" name="Content Placeholder 2"/>
          <p:cNvSpPr>
            <a:spLocks noGrp="1"/>
          </p:cNvSpPr>
          <p:nvPr>
            <p:ph idx="1"/>
          </p:nvPr>
        </p:nvSpPr>
        <p:spPr/>
        <p:txBody>
          <a:bodyPr/>
          <a:lstStyle/>
          <a:p>
            <a:r>
              <a:rPr lang="en-US" dirty="0"/>
              <a:t>How to communicate successfully in a work environment </a:t>
            </a:r>
          </a:p>
          <a:p>
            <a:r>
              <a:rPr lang="en-US" dirty="0"/>
              <a:t>It will help you express your point of view and influence people</a:t>
            </a:r>
          </a:p>
          <a:p>
            <a:pPr marL="0" indent="0">
              <a:buNone/>
            </a:pPr>
            <a:endParaRPr lang="en-US" dirty="0"/>
          </a:p>
        </p:txBody>
      </p:sp>
    </p:spTree>
    <p:extLst>
      <p:ext uri="{BB962C8B-B14F-4D97-AF65-F5344CB8AC3E}">
        <p14:creationId xmlns:p14="http://schemas.microsoft.com/office/powerpoint/2010/main" val="3013174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568345"/>
            <a:ext cx="8770571" cy="922704"/>
          </a:xfrm>
        </p:spPr>
        <p:txBody>
          <a:bodyPr/>
          <a:lstStyle/>
          <a:p>
            <a:r>
              <a:rPr lang="en-US" dirty="0"/>
              <a:t>How is it different? </a:t>
            </a:r>
          </a:p>
        </p:txBody>
      </p:sp>
      <p:pic>
        <p:nvPicPr>
          <p:cNvPr id="4" name="Content Placeholder 3"/>
          <p:cNvPicPr>
            <a:picLocks noGrp="1" noChangeAspect="1"/>
          </p:cNvPicPr>
          <p:nvPr>
            <p:ph idx="1"/>
          </p:nvPr>
        </p:nvPicPr>
        <p:blipFill>
          <a:blip r:embed="rId2"/>
          <a:stretch>
            <a:fillRect/>
          </a:stretch>
        </p:blipFill>
        <p:spPr>
          <a:xfrm>
            <a:off x="2933700" y="1334531"/>
            <a:ext cx="8770571" cy="5257628"/>
          </a:xfrm>
          <a:prstGeom prst="rect">
            <a:avLst/>
          </a:prstGeom>
        </p:spPr>
      </p:pic>
    </p:spTree>
    <p:extLst>
      <p:ext uri="{BB962C8B-B14F-4D97-AF65-F5344CB8AC3E}">
        <p14:creationId xmlns:p14="http://schemas.microsoft.com/office/powerpoint/2010/main" val="1090804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588A-272F-471E-8298-7BD7F61EA7E6}"/>
              </a:ext>
            </a:extLst>
          </p:cNvPr>
          <p:cNvSpPr>
            <a:spLocks noGrp="1"/>
          </p:cNvSpPr>
          <p:nvPr>
            <p:ph type="title"/>
          </p:nvPr>
        </p:nvSpPr>
        <p:spPr/>
        <p:txBody>
          <a:bodyPr/>
          <a:lstStyle/>
          <a:p>
            <a:r>
              <a:rPr lang="en-US" dirty="0"/>
              <a:t>Technical vs. General Writing</a:t>
            </a:r>
            <a:endParaRPr lang="en-GB" dirty="0"/>
          </a:p>
        </p:txBody>
      </p:sp>
      <p:pic>
        <p:nvPicPr>
          <p:cNvPr id="5" name="Content Placeholder 4">
            <a:extLst>
              <a:ext uri="{FF2B5EF4-FFF2-40B4-BE49-F238E27FC236}">
                <a16:creationId xmlns:a16="http://schemas.microsoft.com/office/drawing/2014/main" id="{2A4E6012-C448-4069-9D32-6B909D97F073}"/>
              </a:ext>
            </a:extLst>
          </p:cNvPr>
          <p:cNvPicPr>
            <a:picLocks noGrp="1" noChangeAspect="1"/>
          </p:cNvPicPr>
          <p:nvPr>
            <p:ph idx="1"/>
          </p:nvPr>
        </p:nvPicPr>
        <p:blipFill>
          <a:blip r:embed="rId2"/>
          <a:stretch>
            <a:fillRect/>
          </a:stretch>
        </p:blipFill>
        <p:spPr>
          <a:xfrm>
            <a:off x="2933700" y="1304818"/>
            <a:ext cx="8770571" cy="5301465"/>
          </a:xfrm>
        </p:spPr>
      </p:pic>
    </p:spTree>
    <p:extLst>
      <p:ext uri="{BB962C8B-B14F-4D97-AF65-F5344CB8AC3E}">
        <p14:creationId xmlns:p14="http://schemas.microsoft.com/office/powerpoint/2010/main" val="1273650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Writing Vs. Business Writing</a:t>
            </a:r>
          </a:p>
        </p:txBody>
      </p:sp>
      <p:sp>
        <p:nvSpPr>
          <p:cNvPr id="3" name="Content Placeholder 2"/>
          <p:cNvSpPr>
            <a:spLocks noGrp="1"/>
          </p:cNvSpPr>
          <p:nvPr>
            <p:ph idx="1"/>
          </p:nvPr>
        </p:nvSpPr>
        <p:spPr/>
        <p:txBody>
          <a:bodyPr>
            <a:normAutofit/>
          </a:bodyPr>
          <a:lstStyle/>
          <a:p>
            <a:r>
              <a:rPr lang="en-US" b="1" dirty="0"/>
              <a:t>Technical writing</a:t>
            </a:r>
            <a:r>
              <a:rPr lang="en-US" dirty="0"/>
              <a:t> deals with science, engineering and technology. </a:t>
            </a:r>
          </a:p>
          <a:p>
            <a:pPr lvl="1">
              <a:buFont typeface="Wingdings" panose="05000000000000000000" pitchFamily="2" charset="2"/>
              <a:buChar char="v"/>
            </a:pPr>
            <a:r>
              <a:rPr lang="en-US" dirty="0"/>
              <a:t>Specifications</a:t>
            </a:r>
          </a:p>
          <a:p>
            <a:pPr lvl="1">
              <a:buFont typeface="Wingdings" panose="05000000000000000000" pitchFamily="2" charset="2"/>
              <a:buChar char="v"/>
            </a:pPr>
            <a:r>
              <a:rPr lang="en-US" dirty="0"/>
              <a:t>Manuals</a:t>
            </a:r>
          </a:p>
          <a:p>
            <a:pPr lvl="1">
              <a:buFont typeface="Wingdings" panose="05000000000000000000" pitchFamily="2" charset="2"/>
              <a:buChar char="v"/>
            </a:pPr>
            <a:r>
              <a:rPr lang="en-US" dirty="0"/>
              <a:t>data sheets</a:t>
            </a:r>
          </a:p>
          <a:p>
            <a:pPr lvl="1">
              <a:buFont typeface="Wingdings" panose="05000000000000000000" pitchFamily="2" charset="2"/>
              <a:buChar char="v"/>
            </a:pPr>
            <a:r>
              <a:rPr lang="en-US" dirty="0"/>
              <a:t>research papers</a:t>
            </a:r>
          </a:p>
          <a:p>
            <a:pPr lvl="1">
              <a:buFont typeface="Wingdings" panose="05000000000000000000" pitchFamily="2" charset="2"/>
              <a:buChar char="v"/>
            </a:pPr>
            <a:r>
              <a:rPr lang="en-US" dirty="0"/>
              <a:t>field reports </a:t>
            </a:r>
          </a:p>
          <a:p>
            <a:pPr lvl="1">
              <a:buFont typeface="Wingdings" panose="05000000000000000000" pitchFamily="2" charset="2"/>
              <a:buChar char="v"/>
            </a:pPr>
            <a:r>
              <a:rPr lang="en-US" dirty="0"/>
              <a:t>release notes</a:t>
            </a:r>
          </a:p>
        </p:txBody>
      </p:sp>
    </p:spTree>
    <p:extLst>
      <p:ext uri="{BB962C8B-B14F-4D97-AF65-F5344CB8AC3E}">
        <p14:creationId xmlns:p14="http://schemas.microsoft.com/office/powerpoint/2010/main" val="449630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0A9BD-7BC4-4237-9214-8D20FF8D47BE}"/>
              </a:ext>
            </a:extLst>
          </p:cNvPr>
          <p:cNvSpPr>
            <a:spLocks noGrp="1"/>
          </p:cNvSpPr>
          <p:nvPr>
            <p:ph type="title"/>
          </p:nvPr>
        </p:nvSpPr>
        <p:spPr>
          <a:xfrm>
            <a:off x="2933700" y="516974"/>
            <a:ext cx="8770571" cy="1560716"/>
          </a:xfrm>
        </p:spPr>
        <p:txBody>
          <a:bodyPr/>
          <a:lstStyle/>
          <a:p>
            <a:r>
              <a:rPr lang="en-US" dirty="0"/>
              <a:t>Technical Writing Vs. Business Writing</a:t>
            </a:r>
            <a:endParaRPr lang="en-GB" dirty="0"/>
          </a:p>
        </p:txBody>
      </p:sp>
      <p:sp>
        <p:nvSpPr>
          <p:cNvPr id="3" name="Content Placeholder 2">
            <a:extLst>
              <a:ext uri="{FF2B5EF4-FFF2-40B4-BE49-F238E27FC236}">
                <a16:creationId xmlns:a16="http://schemas.microsoft.com/office/drawing/2014/main" id="{F2084B1F-0F2F-4461-B2F6-D096DFBF8BA8}"/>
              </a:ext>
            </a:extLst>
          </p:cNvPr>
          <p:cNvSpPr>
            <a:spLocks noGrp="1"/>
          </p:cNvSpPr>
          <p:nvPr>
            <p:ph idx="1"/>
          </p:nvPr>
        </p:nvSpPr>
        <p:spPr/>
        <p:txBody>
          <a:bodyPr>
            <a:normAutofit fontScale="92500" lnSpcReduction="10000"/>
          </a:bodyPr>
          <a:lstStyle/>
          <a:p>
            <a:r>
              <a:rPr lang="en-US" b="1" dirty="0"/>
              <a:t>Business writing</a:t>
            </a:r>
            <a:r>
              <a:rPr lang="en-US" dirty="0"/>
              <a:t> is just about any other kind of writing people do at work, except journalism and creative writing. </a:t>
            </a:r>
          </a:p>
          <a:p>
            <a:pPr>
              <a:buFont typeface="Wingdings" panose="05000000000000000000" pitchFamily="2" charset="2"/>
              <a:buChar char="v"/>
            </a:pPr>
            <a:r>
              <a:rPr lang="en-US" dirty="0"/>
              <a:t>reports </a:t>
            </a:r>
          </a:p>
          <a:p>
            <a:pPr>
              <a:buFont typeface="Wingdings" panose="05000000000000000000" pitchFamily="2" charset="2"/>
              <a:buChar char="v"/>
            </a:pPr>
            <a:r>
              <a:rPr lang="en-US" dirty="0"/>
              <a:t>Emails</a:t>
            </a:r>
          </a:p>
          <a:p>
            <a:pPr>
              <a:buFont typeface="Wingdings" panose="05000000000000000000" pitchFamily="2" charset="2"/>
              <a:buChar char="v"/>
            </a:pPr>
            <a:r>
              <a:rPr lang="en-US" dirty="0"/>
              <a:t>Proposals</a:t>
            </a:r>
          </a:p>
          <a:p>
            <a:pPr>
              <a:buFont typeface="Wingdings" panose="05000000000000000000" pitchFamily="2" charset="2"/>
              <a:buChar char="v"/>
            </a:pPr>
            <a:r>
              <a:rPr lang="en-US" dirty="0"/>
              <a:t>white papers</a:t>
            </a:r>
          </a:p>
          <a:p>
            <a:pPr>
              <a:buFont typeface="Wingdings" panose="05000000000000000000" pitchFamily="2" charset="2"/>
              <a:buChar char="v"/>
            </a:pPr>
            <a:r>
              <a:rPr lang="en-US" dirty="0"/>
              <a:t>Minutes</a:t>
            </a:r>
          </a:p>
          <a:p>
            <a:pPr>
              <a:buFont typeface="Wingdings" panose="05000000000000000000" pitchFamily="2" charset="2"/>
              <a:buChar char="v"/>
            </a:pPr>
            <a:r>
              <a:rPr lang="en-US" dirty="0"/>
              <a:t>business cases</a:t>
            </a:r>
          </a:p>
          <a:p>
            <a:pPr>
              <a:buFont typeface="Wingdings" panose="05000000000000000000" pitchFamily="2" charset="2"/>
              <a:buChar char="v"/>
            </a:pPr>
            <a:r>
              <a:rPr lang="en-US" dirty="0"/>
              <a:t>Letters</a:t>
            </a:r>
          </a:p>
          <a:p>
            <a:endParaRPr lang="en-GB" dirty="0"/>
          </a:p>
        </p:txBody>
      </p:sp>
    </p:spTree>
    <p:extLst>
      <p:ext uri="{BB962C8B-B14F-4D97-AF65-F5344CB8AC3E}">
        <p14:creationId xmlns:p14="http://schemas.microsoft.com/office/powerpoint/2010/main" val="473039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Similarities </a:t>
            </a:r>
          </a:p>
        </p:txBody>
      </p:sp>
      <p:sp>
        <p:nvSpPr>
          <p:cNvPr id="3" name="Content Placeholder 2"/>
          <p:cNvSpPr>
            <a:spLocks noGrp="1"/>
          </p:cNvSpPr>
          <p:nvPr>
            <p:ph idx="1"/>
          </p:nvPr>
        </p:nvSpPr>
        <p:spPr/>
        <p:txBody>
          <a:bodyPr>
            <a:normAutofit/>
          </a:bodyPr>
          <a:lstStyle/>
          <a:p>
            <a:r>
              <a:rPr lang="en-US" b="1" cap="all" dirty="0"/>
              <a:t>LANGUAGE AND JARGON</a:t>
            </a:r>
          </a:p>
          <a:p>
            <a:pPr marL="0" indent="0">
              <a:buNone/>
            </a:pPr>
            <a:r>
              <a:rPr lang="en-US" b="1" dirty="0"/>
              <a:t>language</a:t>
            </a:r>
            <a:r>
              <a:rPr lang="en-US" dirty="0"/>
              <a:t> for both needs to be </a:t>
            </a:r>
            <a:r>
              <a:rPr lang="en-US" b="1" dirty="0"/>
              <a:t>clear, concise, unambiguous and accurate</a:t>
            </a:r>
            <a:r>
              <a:rPr lang="en-US" dirty="0"/>
              <a:t>. </a:t>
            </a:r>
            <a:r>
              <a:rPr lang="en-US" b="1" dirty="0"/>
              <a:t>Wordiness, repetition.</a:t>
            </a:r>
          </a:p>
          <a:p>
            <a:pPr marL="0" indent="0">
              <a:buNone/>
            </a:pPr>
            <a:r>
              <a:rPr lang="en-US" dirty="0"/>
              <a:t>technical</a:t>
            </a:r>
            <a:r>
              <a:rPr lang="en-US" b="1" dirty="0"/>
              <a:t> jargon</a:t>
            </a:r>
            <a:r>
              <a:rPr lang="en-US" dirty="0"/>
              <a:t> in documents where the audience all have the same technical background.</a:t>
            </a:r>
          </a:p>
          <a:p>
            <a:pPr marL="0" indent="0">
              <a:buNone/>
            </a:pPr>
            <a:r>
              <a:rPr lang="en-US" b="1" dirty="0"/>
              <a:t>When in doubt, avoid jargon or explain it.</a:t>
            </a:r>
          </a:p>
          <a:p>
            <a:pPr marL="0" indent="0">
              <a:buNone/>
            </a:pPr>
            <a:r>
              <a:rPr lang="en-US" dirty="0"/>
              <a:t>Correct grammar, spelling and punctuation are just as important in technical as in business writing. </a:t>
            </a:r>
            <a:endParaRPr lang="en-US" b="1" dirty="0"/>
          </a:p>
        </p:txBody>
      </p:sp>
    </p:spTree>
    <p:extLst>
      <p:ext uri="{BB962C8B-B14F-4D97-AF65-F5344CB8AC3E}">
        <p14:creationId xmlns:p14="http://schemas.microsoft.com/office/powerpoint/2010/main" val="1310267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Differences</a:t>
            </a:r>
          </a:p>
        </p:txBody>
      </p:sp>
      <p:sp>
        <p:nvSpPr>
          <p:cNvPr id="3" name="Content Placeholder 2"/>
          <p:cNvSpPr>
            <a:spLocks noGrp="1"/>
          </p:cNvSpPr>
          <p:nvPr>
            <p:ph idx="1"/>
          </p:nvPr>
        </p:nvSpPr>
        <p:spPr/>
        <p:txBody>
          <a:bodyPr>
            <a:normAutofit/>
          </a:bodyPr>
          <a:lstStyle/>
          <a:p>
            <a:r>
              <a:rPr lang="en-US" b="1" cap="all" dirty="0"/>
              <a:t>WRITING STYLE AND STRUCTURE</a:t>
            </a:r>
          </a:p>
          <a:p>
            <a:pPr marL="0" indent="0">
              <a:buNone/>
            </a:pPr>
            <a:r>
              <a:rPr lang="en-US" dirty="0"/>
              <a:t>Some business documents need to be </a:t>
            </a:r>
            <a:r>
              <a:rPr lang="en-US" b="1" dirty="0"/>
              <a:t>persuasive</a:t>
            </a:r>
            <a:r>
              <a:rPr lang="en-US" dirty="0"/>
              <a:t>, whereas technical documents tend to be </a:t>
            </a:r>
            <a:r>
              <a:rPr lang="en-US" b="1" dirty="0"/>
              <a:t>neutral</a:t>
            </a:r>
            <a:r>
              <a:rPr lang="en-US" dirty="0"/>
              <a:t> and objective.</a:t>
            </a:r>
            <a:br>
              <a:rPr lang="en-US" dirty="0"/>
            </a:br>
            <a:br>
              <a:rPr lang="en-US" dirty="0"/>
            </a:br>
            <a:r>
              <a:rPr lang="en-US" dirty="0"/>
              <a:t>Differences in the content, language and style of technical and business writing. </a:t>
            </a:r>
          </a:p>
        </p:txBody>
      </p:sp>
    </p:spTree>
    <p:extLst>
      <p:ext uri="{BB962C8B-B14F-4D97-AF65-F5344CB8AC3E}">
        <p14:creationId xmlns:p14="http://schemas.microsoft.com/office/powerpoint/2010/main" val="1219878261"/>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TM10001104[[fn=Feathered]]</Template>
  <TotalTime>996</TotalTime>
  <Words>1023</Words>
  <Application>Microsoft Office PowerPoint</Application>
  <PresentationFormat>Widescreen</PresentationFormat>
  <Paragraphs>123</Paragraphs>
  <Slides>19</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Schoolbook</vt:lpstr>
      <vt:lpstr>Corbel</vt:lpstr>
      <vt:lpstr>MeridienLTStd-Roman</vt:lpstr>
      <vt:lpstr>Wingdings</vt:lpstr>
      <vt:lpstr>Feathered</vt:lpstr>
      <vt:lpstr>TECHNICAL WRITING </vt:lpstr>
      <vt:lpstr>What does it involve? </vt:lpstr>
      <vt:lpstr>Why is it important? </vt:lpstr>
      <vt:lpstr>How is it different? </vt:lpstr>
      <vt:lpstr>Technical vs. General Writing</vt:lpstr>
      <vt:lpstr>Technical Writing Vs. Business Writing</vt:lpstr>
      <vt:lpstr>Technical Writing Vs. Business Writing</vt:lpstr>
      <vt:lpstr>Similarities </vt:lpstr>
      <vt:lpstr>Differences</vt:lpstr>
      <vt:lpstr>Who is it for: Audience Centered</vt:lpstr>
      <vt:lpstr>Audience Centered means…</vt:lpstr>
      <vt:lpstr>Purposes of Technical Writing </vt:lpstr>
      <vt:lpstr>Enhances relationships</vt:lpstr>
      <vt:lpstr>Technical Communication: Community</vt:lpstr>
      <vt:lpstr>Channels of Communication</vt:lpstr>
      <vt:lpstr>Technical Writing: Design </vt:lpstr>
      <vt:lpstr>PowerPoint Presentation</vt:lpstr>
      <vt:lpstr>Activity </vt:lpstr>
      <vt:lpstr>Activity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WRITING</dc:title>
  <dc:creator>Windows User</dc:creator>
  <cp:lastModifiedBy>Aniqa Jahangeer</cp:lastModifiedBy>
  <cp:revision>22</cp:revision>
  <dcterms:created xsi:type="dcterms:W3CDTF">2021-09-01T04:58:43Z</dcterms:created>
  <dcterms:modified xsi:type="dcterms:W3CDTF">2021-09-04T15:07:12Z</dcterms:modified>
</cp:coreProperties>
</file>