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52"/>
  </p:notesMasterIdLst>
  <p:sldIdLst>
    <p:sldId id="259" r:id="rId2"/>
    <p:sldId id="258" r:id="rId3"/>
    <p:sldId id="260" r:id="rId4"/>
    <p:sldId id="261" r:id="rId5"/>
    <p:sldId id="265" r:id="rId6"/>
    <p:sldId id="266" r:id="rId7"/>
    <p:sldId id="280" r:id="rId8"/>
    <p:sldId id="270" r:id="rId9"/>
    <p:sldId id="271" r:id="rId10"/>
    <p:sldId id="272" r:id="rId11"/>
    <p:sldId id="273" r:id="rId12"/>
    <p:sldId id="274" r:id="rId13"/>
    <p:sldId id="276" r:id="rId14"/>
    <p:sldId id="294" r:id="rId15"/>
    <p:sldId id="296" r:id="rId16"/>
    <p:sldId id="288" r:id="rId17"/>
    <p:sldId id="289" r:id="rId18"/>
    <p:sldId id="290" r:id="rId19"/>
    <p:sldId id="292" r:id="rId20"/>
    <p:sldId id="297" r:id="rId21"/>
    <p:sldId id="275" r:id="rId22"/>
    <p:sldId id="277" r:id="rId23"/>
    <p:sldId id="279" r:id="rId24"/>
    <p:sldId id="284" r:id="rId25"/>
    <p:sldId id="283" r:id="rId26"/>
    <p:sldId id="286" r:id="rId27"/>
    <p:sldId id="278" r:id="rId28"/>
    <p:sldId id="281" r:id="rId29"/>
    <p:sldId id="298" r:id="rId30"/>
    <p:sldId id="285" r:id="rId31"/>
    <p:sldId id="287" r:id="rId32"/>
    <p:sldId id="282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262" r:id="rId46"/>
    <p:sldId id="311" r:id="rId47"/>
    <p:sldId id="312" r:id="rId48"/>
    <p:sldId id="313" r:id="rId49"/>
    <p:sldId id="314" r:id="rId50"/>
    <p:sldId id="263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>
        <p:scale>
          <a:sx n="67" d="100"/>
          <a:sy n="67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3" d="100"/>
        <a:sy n="10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2164C-D872-4FDF-B494-02854F54A5A5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4CD6C-ED77-4EFE-9442-C23BC788E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00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FAST NUCES - Technical and Business Writing - Ms. Aniqa Jahangeer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7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FAST NUCES - Technical and Business Writing - Ms. Aniqa Jahangeer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39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FAST NUCES - Technical and Business Writing - Ms. Aniqa Jahangeer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7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5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FAST NUCES - Technical and Business Writing - Ms. Aniqa Jahangeer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2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8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FAST NUCES - Technical and Business Writing - Ms. Aniqa Jahangeer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8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1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5AE1-71B7-4D50-8FD7-0AFEB96606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868612"/>
            <a:ext cx="2183130" cy="11207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DBC5D-2081-4693-8033-27817B0B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42F1F-0F6C-4A12-B2F9-7E9FC4F3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FAST NUCES - Technical and Business Writing - Ms. Aniqa Jahangeer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7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www.flickr.com/photos/122127718@N08/26427219342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3000"/>
            <a:lum/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1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FAST NUCES - Technical and Business Writing - Ms. Aniqa Jahangeer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2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41" r:id="rId8"/>
    <p:sldLayoutId id="2147483737" r:id="rId9"/>
    <p:sldLayoutId id="2147483738" r:id="rId10"/>
    <p:sldLayoutId id="2147483739" r:id="rId11"/>
    <p:sldLayoutId id="2147483740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Characteristics of Technical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BD02-D961-4CBB-8CB4-5BA5C209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Use active voice </a:t>
            </a:r>
            <a:endParaRPr lang="en-GB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E8C9559-73DD-4D66-8B35-9296D9CA5F2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  <a:ln w="15875" cap="rnd" cmpd="sng" algn="ctr">
            <a:noFill/>
            <a:prstDash val="solid"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Avoid helping verbs (forms of verb to “be”: is, am, are, was, were, being, been)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8BBA7-8AA2-471F-9BA0-41E198BB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650C0-EF2B-4667-B180-6ADF23D3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886D4A6-81DB-40AB-958D-B382E318218A}"/>
              </a:ext>
            </a:extLst>
          </p:cNvPr>
          <p:cNvSpPr txBox="1">
            <a:spLocks/>
          </p:cNvSpPr>
          <p:nvPr/>
        </p:nvSpPr>
        <p:spPr>
          <a:xfrm>
            <a:off x="913795" y="3429000"/>
            <a:ext cx="7986366" cy="1012190"/>
          </a:xfrm>
          <a:prstGeom prst="roundRect">
            <a:avLst/>
          </a:prstGeom>
          <a:solidFill>
            <a:schemeClr val="accent5"/>
          </a:solidFill>
          <a:ln w="15875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>
                <a:solidFill>
                  <a:schemeClr val="bg1"/>
                </a:solidFill>
              </a:rPr>
              <a:t>Can cause wordiness and lack of clarity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19C2B5-3400-4C32-85FB-A46FE7211720}"/>
              </a:ext>
            </a:extLst>
          </p:cNvPr>
          <p:cNvSpPr/>
          <p:nvPr/>
        </p:nvSpPr>
        <p:spPr>
          <a:xfrm>
            <a:off x="8143875" y="5038726"/>
            <a:ext cx="3676650" cy="108585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Exception: Properly used when showing a situation that is typical or to avoid an accusation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0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1D76-6009-4637-996F-FA483871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8612"/>
            <a:ext cx="2183130" cy="1120775"/>
          </a:xfrm>
        </p:spPr>
        <p:txBody>
          <a:bodyPr anchor="b">
            <a:normAutofit/>
          </a:bodyPr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A0E1E-8072-4116-8CA9-A5AD7128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3BF90-64AE-4FD8-8C9D-03D0C7CB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E345D-00AB-479F-9A42-17F4718CF2B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9500" y="539750"/>
            <a:ext cx="8572500" cy="5553075"/>
          </a:xfrm>
          <a:noFill/>
        </p:spPr>
      </p:pic>
    </p:spTree>
    <p:extLst>
      <p:ext uri="{BB962C8B-B14F-4D97-AF65-F5344CB8AC3E}">
        <p14:creationId xmlns:p14="http://schemas.microsoft.com/office/powerpoint/2010/main" val="244268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E3E0-B7C5-436A-973A-F9FF82EC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Avoid Prepositional Phrases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A6DF-8EEE-44E5-97E9-3386D518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Limit their use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93D43-8585-4692-9FCE-0365D8C4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C1FC-3703-4F45-AF60-D959E679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43D7F65-08C1-4365-A960-A45ED3545779}"/>
              </a:ext>
            </a:extLst>
          </p:cNvPr>
          <p:cNvSpPr txBox="1">
            <a:spLocks/>
          </p:cNvSpPr>
          <p:nvPr/>
        </p:nvSpPr>
        <p:spPr>
          <a:xfrm>
            <a:off x="1828195" y="2790825"/>
            <a:ext cx="7986366" cy="914400"/>
          </a:xfrm>
          <a:prstGeom prst="roundRect">
            <a:avLst/>
          </a:prstGeom>
          <a:solidFill>
            <a:schemeClr val="accent5"/>
          </a:solidFill>
          <a:ln w="15875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Used for information about time and place </a:t>
            </a:r>
            <a:endParaRPr lang="en-GB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6C8A7CD-4CE1-469E-91D2-D72FAC5E3889}"/>
              </a:ext>
            </a:extLst>
          </p:cNvPr>
          <p:cNvSpPr txBox="1">
            <a:spLocks/>
          </p:cNvSpPr>
          <p:nvPr/>
        </p:nvSpPr>
        <p:spPr>
          <a:xfrm>
            <a:off x="1828195" y="4124325"/>
            <a:ext cx="7986366" cy="1012190"/>
          </a:xfrm>
          <a:prstGeom prst="roundRect">
            <a:avLst/>
          </a:prstGeom>
          <a:solidFill>
            <a:schemeClr val="accent5"/>
          </a:solidFill>
          <a:ln w="15875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Prepositional phrases = preposition + noun/pronoun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09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C652C-B7D4-4675-8800-71C6068355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9237" y="1047751"/>
            <a:ext cx="9153525" cy="439102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773A32-40B9-4AAA-82D3-37FE8B70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0171B-B1A1-4681-92FB-3197FBB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11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6AF1-9CD5-4BE6-B8E9-854EA63A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Put the Main Idea First 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6D83C-7B49-47FD-B28A-422B1792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099FA-A0BB-40D0-AE47-420835E1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C82C6B-69DD-41C2-A6F1-3AC601D414C7}"/>
              </a:ext>
            </a:extLst>
          </p:cNvPr>
          <p:cNvSpPr/>
          <p:nvPr/>
        </p:nvSpPr>
        <p:spPr>
          <a:xfrm>
            <a:off x="3020059" y="2692241"/>
            <a:ext cx="5293965" cy="600075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MeridienLTStd-Roman"/>
              </a:rPr>
              <a:t>Place the sentence’s main idea—its subject—first.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6E2932-8DC7-475A-9584-F09B085908EC}"/>
              </a:ext>
            </a:extLst>
          </p:cNvPr>
          <p:cNvSpPr/>
          <p:nvPr/>
        </p:nvSpPr>
        <p:spPr>
          <a:xfrm>
            <a:off x="935091" y="1684973"/>
            <a:ext cx="10343114" cy="581025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baseline="0" dirty="0">
                <a:latin typeface="MeridienLTStd-Roman"/>
              </a:rPr>
              <a:t>To put the main idea first (at the “top”) is a key principle for writing sentences that are easy to understand. </a:t>
            </a:r>
          </a:p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E09996-0BB8-4874-B11C-FE1CB60CC8C4}"/>
              </a:ext>
            </a:extLst>
          </p:cNvPr>
          <p:cNvSpPr/>
          <p:nvPr/>
        </p:nvSpPr>
        <p:spPr>
          <a:xfrm>
            <a:off x="3020058" y="3718559"/>
            <a:ext cx="5293965" cy="581025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0" i="0" u="none" strike="noStrike" baseline="0" dirty="0">
                <a:latin typeface="MeridienLTStd-Roman"/>
              </a:rPr>
              <a:t>Readers relate subjects to their own ideas and experiences and thus orient themselves.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0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D0CF19-7E86-4AB2-9188-99098DAE7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-309" t="-1443" r="309" b="1443"/>
          <a:stretch/>
        </p:blipFill>
        <p:spPr>
          <a:xfrm>
            <a:off x="1867233" y="1683393"/>
            <a:ext cx="8968569" cy="2880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B8DE92-3425-4A91-9900-221AC4A5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6039E-FD7D-4B5B-9F2D-251E5AA9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3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25BF-D2AC-4AB5-B8CE-8A728689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Avoid Expletive Pattern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A4E2B98-1D8A-4AA8-844B-2B455B661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862" y="3625056"/>
            <a:ext cx="5248275" cy="75247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33914-4EB0-4C75-B5B3-3665BD7D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BDC23-AA64-4946-914B-703C203B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52D13D-2CB2-41F9-8A60-68CF63B7C379}"/>
              </a:ext>
            </a:extLst>
          </p:cNvPr>
          <p:cNvSpPr/>
          <p:nvPr/>
        </p:nvSpPr>
        <p:spPr>
          <a:xfrm>
            <a:off x="1019174" y="2200275"/>
            <a:ext cx="4791075" cy="91440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Avoid sentences beginning with There and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35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ED956-BC48-406D-9BDD-67C254E7E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795337"/>
            <a:ext cx="6705600" cy="52673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3B2A88-0600-47FF-A1F0-814E41FE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126B5-E93F-45CF-89F2-12E67FE4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92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421ED7-FD2D-4818-9AAF-A43B4B8D4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Avoid Nominalizations 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583C1E5-5F93-4779-943C-DB7B2805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  <a:noFill/>
          <a:ln>
            <a:noFill/>
          </a:ln>
        </p:spPr>
        <p:txBody>
          <a:bodyPr rtlCol="0" anchor="t">
            <a:normAutofit/>
          </a:bodyPr>
          <a:lstStyle/>
          <a:p>
            <a:r>
              <a:rPr lang="en-US" dirty="0"/>
              <a:t>Nominalizations weaken sentences by making action as a static noun instead of an active verb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9060E6-905D-49D0-911D-3C2DB0F5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8F531B-0CEF-446F-8192-49DF7998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4A1E62-6CC2-4A3F-8F66-074168D6BE21}"/>
              </a:ext>
            </a:extLst>
          </p:cNvPr>
          <p:cNvSpPr/>
          <p:nvPr/>
        </p:nvSpPr>
        <p:spPr>
          <a:xfrm>
            <a:off x="3229492" y="3130868"/>
            <a:ext cx="5457307" cy="99568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Avoid Verbs turned into Nouns by adding a suffix such as –ion –</a:t>
            </a:r>
            <a:r>
              <a:rPr lang="en-US" dirty="0" err="1">
                <a:solidFill>
                  <a:schemeClr val="bg1"/>
                </a:solidFill>
              </a:rPr>
              <a:t>ity</a:t>
            </a:r>
            <a:r>
              <a:rPr lang="en-US" dirty="0">
                <a:solidFill>
                  <a:schemeClr val="bg1"/>
                </a:solidFill>
              </a:rPr>
              <a:t> –</a:t>
            </a:r>
            <a:r>
              <a:rPr lang="en-US" dirty="0" err="1">
                <a:solidFill>
                  <a:schemeClr val="bg1"/>
                </a:solidFill>
              </a:rPr>
              <a:t>ment</a:t>
            </a:r>
            <a:r>
              <a:rPr lang="en-US" dirty="0">
                <a:solidFill>
                  <a:schemeClr val="bg1"/>
                </a:solidFill>
              </a:rPr>
              <a:t> –ness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550047-255E-47BC-A428-0AF57DD6C008}"/>
              </a:ext>
            </a:extLst>
          </p:cNvPr>
          <p:cNvSpPr/>
          <p:nvPr/>
        </p:nvSpPr>
        <p:spPr>
          <a:xfrm>
            <a:off x="8686799" y="4734243"/>
            <a:ext cx="2095500" cy="795020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imposition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ED368F-3819-49E6-A487-D44781C82DAB}"/>
              </a:ext>
            </a:extLst>
          </p:cNvPr>
          <p:cNvSpPr/>
          <p:nvPr/>
        </p:nvSpPr>
        <p:spPr>
          <a:xfrm>
            <a:off x="1409701" y="4734243"/>
            <a:ext cx="2095500" cy="795020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installation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CC55AC-5E7C-4EF4-9D30-A6E5441492B5}"/>
              </a:ext>
            </a:extLst>
          </p:cNvPr>
          <p:cNvSpPr/>
          <p:nvPr/>
        </p:nvSpPr>
        <p:spPr>
          <a:xfrm>
            <a:off x="4910395" y="4734243"/>
            <a:ext cx="2095500" cy="795020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Completion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0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A630F-26D1-4E0F-BAAC-28B4C924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354F8-21FB-485D-A336-D55E0F7D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CC10C-F154-48A4-B5C9-51910446B9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10353675" cy="1257300"/>
          </a:xfrm>
        </p:spPr>
        <p:txBody>
          <a:bodyPr/>
          <a:lstStyle/>
          <a:p>
            <a:r>
              <a:rPr lang="en-US" dirty="0"/>
              <a:t>Use of Parallelism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F6A492-CCC9-4751-B83D-98D546141387}"/>
              </a:ext>
            </a:extLst>
          </p:cNvPr>
          <p:cNvSpPr/>
          <p:nvPr/>
        </p:nvSpPr>
        <p:spPr>
          <a:xfrm>
            <a:off x="1013851" y="3128962"/>
            <a:ext cx="5076825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dirty="0">
                <a:latin typeface="MeridienLTStd-Roman"/>
              </a:rPr>
              <a:t>P</a:t>
            </a:r>
            <a:r>
              <a:rPr lang="en-GB" sz="1800" b="0" i="0" u="none" strike="noStrike" baseline="0" dirty="0">
                <a:latin typeface="MeridienLTStd-Roman"/>
              </a:rPr>
              <a:t>arallel structure indicates to </a:t>
            </a:r>
            <a:r>
              <a:rPr lang="en-US" sz="1800" b="0" i="0" u="none" strike="noStrike" baseline="0" dirty="0">
                <a:latin typeface="MeridienLTStd-Roman"/>
              </a:rPr>
              <a:t>the reader that the ideas are equal in value (</a:t>
            </a:r>
            <a:r>
              <a:rPr lang="en-US" sz="1800" b="0" i="1" u="none" strike="noStrike" baseline="0" dirty="0">
                <a:latin typeface="MeridienLTStd-Italic"/>
              </a:rPr>
              <a:t>coordinate</a:t>
            </a:r>
            <a:r>
              <a:rPr lang="en-US" sz="1800" b="0" i="0" u="none" strike="noStrike" baseline="0" dirty="0">
                <a:latin typeface="MeridienLTStd-Roman"/>
              </a:rPr>
              <a:t>)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4DF470-DF25-4FEC-BAD4-FE23045F48ED}"/>
              </a:ext>
            </a:extLst>
          </p:cNvPr>
          <p:cNvSpPr/>
          <p:nvPr/>
        </p:nvSpPr>
        <p:spPr>
          <a:xfrm>
            <a:off x="6477000" y="2809875"/>
            <a:ext cx="3781425" cy="619125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Similar structure for similar elements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22C764-E98B-49D5-B17B-C47D614EB132}"/>
              </a:ext>
            </a:extLst>
          </p:cNvPr>
          <p:cNvSpPr/>
          <p:nvPr/>
        </p:nvSpPr>
        <p:spPr>
          <a:xfrm>
            <a:off x="6477000" y="3733800"/>
            <a:ext cx="3781425" cy="619125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Words in a series should have the same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72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42E1A-CD6F-42B1-8B97-637FBA27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FAST NUCES - Technical and Business Writing - Ms. Aniqa Jahangeer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1811F-74EA-440A-8D58-66ABD923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F7FA04-D2CD-43BE-85D0-00F7F8CF1FBD}"/>
              </a:ext>
            </a:extLst>
          </p:cNvPr>
          <p:cNvGrpSpPr/>
          <p:nvPr/>
        </p:nvGrpSpPr>
        <p:grpSpPr>
          <a:xfrm>
            <a:off x="315133" y="704850"/>
            <a:ext cx="3275967" cy="3714750"/>
            <a:chOff x="915208" y="2076450"/>
            <a:chExt cx="3275967" cy="3714750"/>
          </a:xfrm>
          <a:solidFill>
            <a:schemeClr val="accent5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725F572-E5F4-4FCA-AE1C-A55ABED71E4C}"/>
                </a:ext>
              </a:extLst>
            </p:cNvPr>
            <p:cNvSpPr/>
            <p:nvPr/>
          </p:nvSpPr>
          <p:spPr>
            <a:xfrm>
              <a:off x="915208" y="2076450"/>
              <a:ext cx="3275967" cy="3714750"/>
            </a:xfrm>
            <a:custGeom>
              <a:avLst/>
              <a:gdLst>
                <a:gd name="connsiteX0" fmla="*/ 0 w 3275967"/>
                <a:gd name="connsiteY0" fmla="*/ 0 h 3714750"/>
                <a:gd name="connsiteX1" fmla="*/ 3275967 w 3275967"/>
                <a:gd name="connsiteY1" fmla="*/ 0 h 3714750"/>
                <a:gd name="connsiteX2" fmla="*/ 3275967 w 3275967"/>
                <a:gd name="connsiteY2" fmla="*/ 3714750 h 3714750"/>
                <a:gd name="connsiteX3" fmla="*/ 0 w 3275967"/>
                <a:gd name="connsiteY3" fmla="*/ 3714750 h 3714750"/>
                <a:gd name="connsiteX4" fmla="*/ 0 w 3275967"/>
                <a:gd name="connsiteY4" fmla="*/ 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3714750">
                  <a:moveTo>
                    <a:pt x="0" y="0"/>
                  </a:moveTo>
                  <a:lnTo>
                    <a:pt x="3275967" y="0"/>
                  </a:lnTo>
                  <a:lnTo>
                    <a:pt x="3275967" y="3714750"/>
                  </a:lnTo>
                  <a:lnTo>
                    <a:pt x="0" y="37147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485900" rIns="323593" bIns="33020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600" kern="12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Sentences and Paragraph (Common Errors)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F95CE9-8D4B-408A-9E59-00500951A06A}"/>
                </a:ext>
              </a:extLst>
            </p:cNvPr>
            <p:cNvSpPr/>
            <p:nvPr/>
          </p:nvSpPr>
          <p:spPr>
            <a:xfrm>
              <a:off x="915208" y="2076450"/>
              <a:ext cx="3275967" cy="1485900"/>
            </a:xfrm>
            <a:custGeom>
              <a:avLst/>
              <a:gdLst>
                <a:gd name="connsiteX0" fmla="*/ 0 w 3275967"/>
                <a:gd name="connsiteY0" fmla="*/ 0 h 1485900"/>
                <a:gd name="connsiteX1" fmla="*/ 3275967 w 3275967"/>
                <a:gd name="connsiteY1" fmla="*/ 0 h 1485900"/>
                <a:gd name="connsiteX2" fmla="*/ 3275967 w 3275967"/>
                <a:gd name="connsiteY2" fmla="*/ 1485900 h 1485900"/>
                <a:gd name="connsiteX3" fmla="*/ 0 w 3275967"/>
                <a:gd name="connsiteY3" fmla="*/ 1485900 h 1485900"/>
                <a:gd name="connsiteX4" fmla="*/ 0 w 3275967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1485900">
                  <a:moveTo>
                    <a:pt x="0" y="0"/>
                  </a:moveTo>
                  <a:lnTo>
                    <a:pt x="3275967" y="0"/>
                  </a:lnTo>
                  <a:lnTo>
                    <a:pt x="3275967" y="1485900"/>
                  </a:lnTo>
                  <a:lnTo>
                    <a:pt x="0" y="14859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65100" rIns="323593" bIns="165100" numCol="1" spcCol="1270" anchor="ctr" anchorCtr="0">
              <a:noAutofit/>
            </a:bodyPr>
            <a:lstStyle/>
            <a:p>
              <a:pPr marL="0" lvl="0" indent="0" algn="l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600" kern="120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01</a:t>
              </a:r>
              <a:endParaRPr lang="en-US" sz="6600" kern="1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FCBCD2-DD22-4D82-BC49-621682ABC6E1}"/>
              </a:ext>
            </a:extLst>
          </p:cNvPr>
          <p:cNvGrpSpPr/>
          <p:nvPr/>
        </p:nvGrpSpPr>
        <p:grpSpPr>
          <a:xfrm>
            <a:off x="4458016" y="2114550"/>
            <a:ext cx="3275967" cy="3714750"/>
            <a:chOff x="4453253" y="2076450"/>
            <a:chExt cx="3275967" cy="3714750"/>
          </a:xfrm>
          <a:solidFill>
            <a:schemeClr val="accent5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87E0B9-5838-488B-AC61-FC6A60BFD378}"/>
                </a:ext>
              </a:extLst>
            </p:cNvPr>
            <p:cNvSpPr/>
            <p:nvPr/>
          </p:nvSpPr>
          <p:spPr>
            <a:xfrm>
              <a:off x="4453253" y="2076450"/>
              <a:ext cx="3275967" cy="3714750"/>
            </a:xfrm>
            <a:custGeom>
              <a:avLst/>
              <a:gdLst>
                <a:gd name="connsiteX0" fmla="*/ 0 w 3275967"/>
                <a:gd name="connsiteY0" fmla="*/ 0 h 3714750"/>
                <a:gd name="connsiteX1" fmla="*/ 3275967 w 3275967"/>
                <a:gd name="connsiteY1" fmla="*/ 0 h 3714750"/>
                <a:gd name="connsiteX2" fmla="*/ 3275967 w 3275967"/>
                <a:gd name="connsiteY2" fmla="*/ 3714750 h 3714750"/>
                <a:gd name="connsiteX3" fmla="*/ 0 w 3275967"/>
                <a:gd name="connsiteY3" fmla="*/ 3714750 h 3714750"/>
                <a:gd name="connsiteX4" fmla="*/ 0 w 3275967"/>
                <a:gd name="connsiteY4" fmla="*/ 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3714750">
                  <a:moveTo>
                    <a:pt x="0" y="0"/>
                  </a:moveTo>
                  <a:lnTo>
                    <a:pt x="3275967" y="0"/>
                  </a:lnTo>
                  <a:lnTo>
                    <a:pt x="3275967" y="3714750"/>
                  </a:lnTo>
                  <a:lnTo>
                    <a:pt x="0" y="37147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485900" rIns="323593" bIns="33020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600" kern="12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Clarity, Conciseness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477234C-A44B-453D-A793-A178E35B922F}"/>
                </a:ext>
              </a:extLst>
            </p:cNvPr>
            <p:cNvSpPr/>
            <p:nvPr/>
          </p:nvSpPr>
          <p:spPr>
            <a:xfrm>
              <a:off x="4453253" y="2076450"/>
              <a:ext cx="3275967" cy="1485900"/>
            </a:xfrm>
            <a:custGeom>
              <a:avLst/>
              <a:gdLst>
                <a:gd name="connsiteX0" fmla="*/ 0 w 3275967"/>
                <a:gd name="connsiteY0" fmla="*/ 0 h 1485900"/>
                <a:gd name="connsiteX1" fmla="*/ 3275967 w 3275967"/>
                <a:gd name="connsiteY1" fmla="*/ 0 h 1485900"/>
                <a:gd name="connsiteX2" fmla="*/ 3275967 w 3275967"/>
                <a:gd name="connsiteY2" fmla="*/ 1485900 h 1485900"/>
                <a:gd name="connsiteX3" fmla="*/ 0 w 3275967"/>
                <a:gd name="connsiteY3" fmla="*/ 1485900 h 1485900"/>
                <a:gd name="connsiteX4" fmla="*/ 0 w 3275967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1485900">
                  <a:moveTo>
                    <a:pt x="0" y="0"/>
                  </a:moveTo>
                  <a:lnTo>
                    <a:pt x="3275967" y="0"/>
                  </a:lnTo>
                  <a:lnTo>
                    <a:pt x="3275967" y="1485900"/>
                  </a:lnTo>
                  <a:lnTo>
                    <a:pt x="0" y="14859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65100" rIns="323593" bIns="165100" numCol="1" spcCol="1270" anchor="ctr" anchorCtr="0">
              <a:noAutofit/>
            </a:bodyPr>
            <a:lstStyle/>
            <a:p>
              <a:pPr marL="0" lvl="0" indent="0" algn="l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6600" kern="120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02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892220-DA86-466E-B722-05C11FF7BF9F}"/>
              </a:ext>
            </a:extLst>
          </p:cNvPr>
          <p:cNvGrpSpPr/>
          <p:nvPr/>
        </p:nvGrpSpPr>
        <p:grpSpPr>
          <a:xfrm>
            <a:off x="8600900" y="704850"/>
            <a:ext cx="3275967" cy="3714750"/>
            <a:chOff x="7991298" y="2076450"/>
            <a:chExt cx="3275967" cy="3714750"/>
          </a:xfrm>
          <a:solidFill>
            <a:schemeClr val="accent5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AE8003-2E89-4053-9790-DE9DE4493377}"/>
                </a:ext>
              </a:extLst>
            </p:cNvPr>
            <p:cNvSpPr/>
            <p:nvPr/>
          </p:nvSpPr>
          <p:spPr>
            <a:xfrm>
              <a:off x="7991298" y="2076450"/>
              <a:ext cx="3275967" cy="3714750"/>
            </a:xfrm>
            <a:custGeom>
              <a:avLst/>
              <a:gdLst>
                <a:gd name="connsiteX0" fmla="*/ 0 w 3275967"/>
                <a:gd name="connsiteY0" fmla="*/ 0 h 3714750"/>
                <a:gd name="connsiteX1" fmla="*/ 3275967 w 3275967"/>
                <a:gd name="connsiteY1" fmla="*/ 0 h 3714750"/>
                <a:gd name="connsiteX2" fmla="*/ 3275967 w 3275967"/>
                <a:gd name="connsiteY2" fmla="*/ 3714750 h 3714750"/>
                <a:gd name="connsiteX3" fmla="*/ 0 w 3275967"/>
                <a:gd name="connsiteY3" fmla="*/ 3714750 h 3714750"/>
                <a:gd name="connsiteX4" fmla="*/ 0 w 3275967"/>
                <a:gd name="connsiteY4" fmla="*/ 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3714750">
                  <a:moveTo>
                    <a:pt x="0" y="0"/>
                  </a:moveTo>
                  <a:lnTo>
                    <a:pt x="3275967" y="0"/>
                  </a:lnTo>
                  <a:lnTo>
                    <a:pt x="3275967" y="3714750"/>
                  </a:lnTo>
                  <a:lnTo>
                    <a:pt x="0" y="37147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485900" rIns="323593" bIns="33020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600" kern="12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Organization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138552D-82A6-4807-9C3C-A1C734317BCD}"/>
                </a:ext>
              </a:extLst>
            </p:cNvPr>
            <p:cNvSpPr/>
            <p:nvPr/>
          </p:nvSpPr>
          <p:spPr>
            <a:xfrm>
              <a:off x="7991298" y="2076450"/>
              <a:ext cx="3275967" cy="1485900"/>
            </a:xfrm>
            <a:custGeom>
              <a:avLst/>
              <a:gdLst>
                <a:gd name="connsiteX0" fmla="*/ 0 w 3275967"/>
                <a:gd name="connsiteY0" fmla="*/ 0 h 1485900"/>
                <a:gd name="connsiteX1" fmla="*/ 3275967 w 3275967"/>
                <a:gd name="connsiteY1" fmla="*/ 0 h 1485900"/>
                <a:gd name="connsiteX2" fmla="*/ 3275967 w 3275967"/>
                <a:gd name="connsiteY2" fmla="*/ 1485900 h 1485900"/>
                <a:gd name="connsiteX3" fmla="*/ 0 w 3275967"/>
                <a:gd name="connsiteY3" fmla="*/ 1485900 h 1485900"/>
                <a:gd name="connsiteX4" fmla="*/ 0 w 3275967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1485900">
                  <a:moveTo>
                    <a:pt x="0" y="0"/>
                  </a:moveTo>
                  <a:lnTo>
                    <a:pt x="3275967" y="0"/>
                  </a:lnTo>
                  <a:lnTo>
                    <a:pt x="3275967" y="1485900"/>
                  </a:lnTo>
                  <a:lnTo>
                    <a:pt x="0" y="14859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65100" rIns="323593" bIns="165100" numCol="1" spcCol="1270" anchor="ctr" anchorCtr="0">
              <a:noAutofit/>
            </a:bodyPr>
            <a:lstStyle/>
            <a:p>
              <a:pPr marL="0" lvl="0" indent="0" algn="l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6600" kern="120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90B9C0-5DE3-4C9A-A54F-3C5DAAE7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26" y="1154430"/>
            <a:ext cx="9789682" cy="341756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F88A08-09A0-4EE5-930F-3D1ED606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C6EA7-FC39-4BBD-A91A-4F75D3EA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07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0CB7-FA46-40F7-9B1B-E7A74BA2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Simplifying Words, Sentences and Paragraphs for Conciseness</a:t>
            </a:r>
            <a:endParaRPr lang="en-GB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B94D42C-C060-4899-9FBA-3A22E5C88C8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  <a:ln w="15875" cap="rnd" cmpd="sng" algn="ctr">
            <a:noFill/>
            <a:prstDash val="solid"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Conciseness saves time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1E904-385F-4C93-869E-04A54E31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FC29C-7304-4C61-A7E0-52D277EC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49F5E53-6DE9-4ED4-A653-5F8E6DBC8F46}"/>
              </a:ext>
            </a:extLst>
          </p:cNvPr>
          <p:cNvSpPr txBox="1">
            <a:spLocks/>
          </p:cNvSpPr>
          <p:nvPr/>
        </p:nvSpPr>
        <p:spPr>
          <a:xfrm>
            <a:off x="838200" y="2170084"/>
            <a:ext cx="6600825" cy="920173"/>
          </a:xfrm>
          <a:prstGeom prst="roundRect">
            <a:avLst/>
          </a:prstGeom>
          <a:solidFill>
            <a:schemeClr val="accent5"/>
          </a:solidFill>
          <a:ln w="15875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Conciseness aids clarity</a:t>
            </a:r>
            <a:endParaRPr lang="en-GB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59DB760-2375-4BDC-8142-89EB1A39C36A}"/>
              </a:ext>
            </a:extLst>
          </p:cNvPr>
          <p:cNvSpPr txBox="1">
            <a:spLocks/>
          </p:cNvSpPr>
          <p:nvPr/>
        </p:nvSpPr>
        <p:spPr>
          <a:xfrm>
            <a:off x="838200" y="3544224"/>
            <a:ext cx="6600825" cy="920173"/>
          </a:xfrm>
          <a:prstGeom prst="roundRect">
            <a:avLst/>
          </a:prstGeom>
          <a:solidFill>
            <a:schemeClr val="accent5"/>
          </a:solidFill>
          <a:ln w="15875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dirty="0"/>
              <a:t>Technology Demands Conciseness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253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CE6C-EBCE-4233-91C9-C2D47933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Simplifying Words, Sentences and Paragraphs for Conciseness 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72660-0CCF-4C65-92C5-0C4A668481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  <a:ln w="15875" cap="rnd" cmpd="sng" algn="ctr">
            <a:noFill/>
            <a:prstDash val="solid"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detail- less words 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3B448-E318-4336-9C97-D215C52C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DD0F6-68B5-4BBC-BF39-5A675439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FE37D84-E7E1-4FA6-B09D-96007C283BF1}"/>
              </a:ext>
            </a:extLst>
          </p:cNvPr>
          <p:cNvSpPr txBox="1">
            <a:spLocks/>
          </p:cNvSpPr>
          <p:nvPr/>
        </p:nvSpPr>
        <p:spPr>
          <a:xfrm>
            <a:off x="914401" y="3219451"/>
            <a:ext cx="6134100" cy="781050"/>
          </a:xfrm>
          <a:prstGeom prst="roundRect">
            <a:avLst/>
          </a:prstGeom>
          <a:solidFill>
            <a:schemeClr val="accent5"/>
          </a:solidFill>
          <a:ln w="15875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People don’t have time to engage in lengthy communication</a:t>
            </a:r>
            <a:endParaRPr lang="en-GB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7A76CC8-84AB-4728-81A1-C2EE564B41D9}"/>
              </a:ext>
            </a:extLst>
          </p:cNvPr>
          <p:cNvSpPr txBox="1">
            <a:spLocks/>
          </p:cNvSpPr>
          <p:nvPr/>
        </p:nvSpPr>
        <p:spPr>
          <a:xfrm>
            <a:off x="913795" y="4371978"/>
            <a:ext cx="6134100" cy="781050"/>
          </a:xfrm>
          <a:prstGeom prst="roundRect">
            <a:avLst/>
          </a:prstGeom>
          <a:solidFill>
            <a:schemeClr val="accent5"/>
          </a:solidFill>
          <a:ln w="15875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Technology provides limited space (screen size, format), character limitations (IMs, messaging, Twitter), Resumes, Emails </a:t>
            </a:r>
            <a:endParaRPr lang="en-GB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30DBF7A-7703-4651-B85A-FE8F74DE13BD}"/>
              </a:ext>
            </a:extLst>
          </p:cNvPr>
          <p:cNvSpPr txBox="1">
            <a:spLocks/>
          </p:cNvSpPr>
          <p:nvPr/>
        </p:nvSpPr>
        <p:spPr>
          <a:xfrm>
            <a:off x="913795" y="5524505"/>
            <a:ext cx="6134100" cy="781050"/>
          </a:xfrm>
          <a:prstGeom prst="roundRect">
            <a:avLst/>
          </a:prstGeom>
          <a:solidFill>
            <a:schemeClr val="accent5"/>
          </a:solidFill>
          <a:ln w="15875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More detail- less words 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042FB6-5D56-4E76-9060-C1A3393DC72A}"/>
              </a:ext>
            </a:extLst>
          </p:cNvPr>
          <p:cNvSpPr/>
          <p:nvPr/>
        </p:nvSpPr>
        <p:spPr>
          <a:xfrm>
            <a:off x="8229600" y="4362453"/>
            <a:ext cx="3403600" cy="619123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Resume: 55 lines and 70-80 characters per line 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B5EB47-D638-44F9-A647-9C8A05D40A87}"/>
              </a:ext>
            </a:extLst>
          </p:cNvPr>
          <p:cNvSpPr/>
          <p:nvPr/>
        </p:nvSpPr>
        <p:spPr>
          <a:xfrm>
            <a:off x="8229600" y="3543304"/>
            <a:ext cx="3403600" cy="619123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Emails: 20-40 lines of text</a:t>
            </a:r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319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97E24-6688-47D4-8EE7-92D3308EBD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9687" y="1881187"/>
            <a:ext cx="9572625" cy="30956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C28429-E433-4F0B-B30C-5E1F65C0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CCD8B-D343-48D1-989C-B18D3101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02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BC3E-F0C1-4522-A7B6-000404F3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Limit Paragraph Length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7E49-3FD1-4182-A783-8F018EFA9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Not more than 50 words in a paragraph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435E6-A5F9-46D5-97A3-9FD40A61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17F15-B81F-45CB-8E60-9A099B3E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5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487B-1CBF-41E8-A931-0C98DC62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dirty="0"/>
              <a:t>Limit Sentence Length 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E7F8C-0BC0-49A4-8049-890853B3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  <a:noFill/>
          <a:ln>
            <a:noFill/>
          </a:ln>
        </p:spPr>
        <p:txBody>
          <a:bodyPr rtlCol="0" anchor="t"/>
          <a:lstStyle/>
          <a:p>
            <a:r>
              <a:rPr lang="en-US" dirty="0"/>
              <a:t>Average sentence is 15-20 words 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6A02F-F6BB-4BA4-9925-8E23EE1C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99DB2-3E43-4C95-A9EC-8E0BC30F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EF5076-ED09-4EAC-BC82-AA8528172B0A}"/>
              </a:ext>
            </a:extLst>
          </p:cNvPr>
          <p:cNvSpPr/>
          <p:nvPr/>
        </p:nvSpPr>
        <p:spPr>
          <a:xfrm>
            <a:off x="1047750" y="3044032"/>
            <a:ext cx="5953125" cy="80010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Easy to Read</a:t>
            </a:r>
            <a:r>
              <a:rPr lang="en-US" sz="2400" dirty="0"/>
              <a:t>: 12 words per sentence </a:t>
            </a:r>
            <a:endParaRPr lang="en-GB" sz="24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84C27DC-C1D8-4655-B5D3-DF07D2B71883}"/>
              </a:ext>
            </a:extLst>
          </p:cNvPr>
          <p:cNvSpPr txBox="1">
            <a:spLocks/>
          </p:cNvSpPr>
          <p:nvPr/>
        </p:nvSpPr>
        <p:spPr>
          <a:xfrm>
            <a:off x="1047750" y="4324350"/>
            <a:ext cx="6086475" cy="800101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26900" indent="0">
              <a:buNone/>
            </a:pPr>
            <a:r>
              <a:rPr lang="en-US" sz="2900" dirty="0"/>
              <a:t>Sentences having more than 20 words are difficult</a:t>
            </a:r>
            <a:endParaRPr lang="en-GB" sz="2900" dirty="0"/>
          </a:p>
        </p:txBody>
      </p:sp>
    </p:spTree>
    <p:extLst>
      <p:ext uri="{BB962C8B-B14F-4D97-AF65-F5344CB8AC3E}">
        <p14:creationId xmlns:p14="http://schemas.microsoft.com/office/powerpoint/2010/main" val="2989286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7842-00AB-4EA9-85F3-E6821A20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Revision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5F2A3-2D4E-4312-8BA2-566C75DB5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BCFE66-BE53-4B00-8473-978518FD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A37921-1DE9-4FA5-B13F-17EC6A4E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980585-20AE-4CB6-A6BB-F4B101D844C4}"/>
              </a:ext>
            </a:extLst>
          </p:cNvPr>
          <p:cNvSpPr/>
          <p:nvPr/>
        </p:nvSpPr>
        <p:spPr>
          <a:xfrm>
            <a:off x="703300" y="2228851"/>
            <a:ext cx="4905375" cy="53340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Meat Clever Method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06CA18-EE68-4D9D-8276-7B931F988BDD}"/>
              </a:ext>
            </a:extLst>
          </p:cNvPr>
          <p:cNvSpPr/>
          <p:nvPr/>
        </p:nvSpPr>
        <p:spPr>
          <a:xfrm>
            <a:off x="6887053" y="2204486"/>
            <a:ext cx="4972049" cy="53340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Avoid Shun Words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4DAEB-6C61-4EC4-A9C2-0B309FA29176}"/>
              </a:ext>
            </a:extLst>
          </p:cNvPr>
          <p:cNvSpPr/>
          <p:nvPr/>
        </p:nvSpPr>
        <p:spPr>
          <a:xfrm>
            <a:off x="669962" y="3165401"/>
            <a:ext cx="4972050" cy="234315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900" indent="0">
              <a:buNone/>
            </a:pPr>
            <a:r>
              <a:rPr lang="en-US" dirty="0">
                <a:solidFill>
                  <a:schemeClr val="bg1"/>
                </a:solidFill>
              </a:rPr>
              <a:t>Cut sentences into one halves or one thirds</a:t>
            </a:r>
          </a:p>
          <a:p>
            <a:pPr marL="369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369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36900" indent="0">
              <a:buNone/>
            </a:pPr>
            <a:r>
              <a:rPr lang="en-US" dirty="0">
                <a:solidFill>
                  <a:schemeClr val="bg1"/>
                </a:solidFill>
              </a:rPr>
              <a:t>Makes it easier to understand and improves conciseness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0023A3-ADDF-43C6-8A99-1D029CA89FFE}"/>
              </a:ext>
            </a:extLst>
          </p:cNvPr>
          <p:cNvSpPr/>
          <p:nvPr/>
        </p:nvSpPr>
        <p:spPr>
          <a:xfrm>
            <a:off x="6887053" y="3165401"/>
            <a:ext cx="4972050" cy="234315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Avoid words ending in –</a:t>
            </a:r>
            <a:r>
              <a:rPr lang="en-US" dirty="0" err="1">
                <a:solidFill>
                  <a:schemeClr val="bg1"/>
                </a:solidFill>
              </a:rPr>
              <a:t>tion</a:t>
            </a:r>
            <a:r>
              <a:rPr lang="en-US" dirty="0">
                <a:solidFill>
                  <a:schemeClr val="bg1"/>
                </a:solidFill>
              </a:rPr>
              <a:t> or –</a:t>
            </a:r>
            <a:r>
              <a:rPr lang="en-US" dirty="0" err="1">
                <a:solidFill>
                  <a:schemeClr val="bg1"/>
                </a:solidFill>
              </a:rPr>
              <a:t>sion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Words ending in </a:t>
            </a:r>
            <a:r>
              <a:rPr lang="en-US" i="1" dirty="0">
                <a:solidFill>
                  <a:schemeClr val="bg1"/>
                </a:solidFill>
              </a:rPr>
              <a:t>shun </a:t>
            </a:r>
            <a:r>
              <a:rPr lang="en-US" dirty="0">
                <a:solidFill>
                  <a:schemeClr val="bg1"/>
                </a:solidFill>
              </a:rPr>
              <a:t>sound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Unnecessarily wordy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91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AB28-1703-4C1C-8E44-120FD86E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Conciseness Improves Readability 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AEC8F-0775-411D-8AAF-CF908230406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  <a:ln w="15875" cap="rnd" cmpd="sng" algn="ctr">
            <a:noFill/>
            <a:prstDash val="solid"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Readability = reading level of a document 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60923-FA9D-4E26-8FF7-B5E4984B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51E5A22-8B7F-4A23-BDA6-1DB7EE69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FD61FB-2394-4CD0-820C-244503503A9F}"/>
              </a:ext>
            </a:extLst>
          </p:cNvPr>
          <p:cNvSpPr txBox="1">
            <a:spLocks/>
          </p:cNvSpPr>
          <p:nvPr/>
        </p:nvSpPr>
        <p:spPr>
          <a:xfrm>
            <a:off x="913795" y="2971800"/>
            <a:ext cx="7239000" cy="914400"/>
          </a:xfrm>
          <a:prstGeom prst="roundRect">
            <a:avLst/>
          </a:prstGeom>
          <a:solidFill>
            <a:schemeClr val="accent5"/>
          </a:solidFill>
          <a:ln w="15875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Gauge your readability level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4F014EC-E7F1-4B6E-892D-40DCE10A25AE}"/>
              </a:ext>
            </a:extLst>
          </p:cNvPr>
          <p:cNvSpPr txBox="1">
            <a:spLocks/>
          </p:cNvSpPr>
          <p:nvPr/>
        </p:nvSpPr>
        <p:spPr>
          <a:xfrm>
            <a:off x="913795" y="4152900"/>
            <a:ext cx="7239000" cy="914400"/>
          </a:xfrm>
          <a:prstGeom prst="roundRect">
            <a:avLst/>
          </a:prstGeom>
          <a:solidFill>
            <a:schemeClr val="accent5"/>
          </a:solidFill>
          <a:ln w="15875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It is determined by length of sentence and the length of words used (more than 3 syllables)</a:t>
            </a:r>
            <a:endParaRPr lang="en-GB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36FEB4A-9DA1-4A6C-A68D-E97C84D42915}"/>
              </a:ext>
            </a:extLst>
          </p:cNvPr>
          <p:cNvSpPr txBox="1">
            <a:spLocks/>
          </p:cNvSpPr>
          <p:nvPr/>
        </p:nvSpPr>
        <p:spPr>
          <a:xfrm>
            <a:off x="913795" y="5334000"/>
            <a:ext cx="7239000" cy="914400"/>
          </a:xfrm>
          <a:prstGeom prst="roundRect">
            <a:avLst/>
          </a:prstGeom>
          <a:solidFill>
            <a:schemeClr val="accent5"/>
          </a:solidFill>
          <a:ln w="15875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Level of audience: Who are you writing for? 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BB8319-03B3-45EB-8FA2-37C15B4DC9F4}"/>
              </a:ext>
            </a:extLst>
          </p:cNvPr>
          <p:cNvSpPr/>
          <p:nvPr/>
        </p:nvSpPr>
        <p:spPr>
          <a:xfrm>
            <a:off x="8705850" y="2647950"/>
            <a:ext cx="3209925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Write Index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EE7CA2-5E52-4282-BF75-B630674562D1}"/>
              </a:ext>
            </a:extLst>
          </p:cNvPr>
          <p:cNvSpPr/>
          <p:nvPr/>
        </p:nvSpPr>
        <p:spPr>
          <a:xfrm>
            <a:off x="8705849" y="3429000"/>
            <a:ext cx="3209925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Lazy Word Index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537608-ABB6-49EF-9E48-6C394A6D801B}"/>
              </a:ext>
            </a:extLst>
          </p:cNvPr>
          <p:cNvSpPr/>
          <p:nvPr/>
        </p:nvSpPr>
        <p:spPr>
          <a:xfrm>
            <a:off x="8705850" y="4267200"/>
            <a:ext cx="3209925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Flesch Reading Ease Index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9E16C3-8B73-4715-B5F9-283938EDD422}"/>
              </a:ext>
            </a:extLst>
          </p:cNvPr>
          <p:cNvSpPr/>
          <p:nvPr/>
        </p:nvSpPr>
        <p:spPr>
          <a:xfrm>
            <a:off x="8820150" y="5200650"/>
            <a:ext cx="3209925" cy="685800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Gunning’s Fox 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449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E83D77-F46B-458B-943F-CCC32FCE96DE}"/>
              </a:ext>
            </a:extLst>
          </p:cNvPr>
          <p:cNvSpPr/>
          <p:nvPr/>
        </p:nvSpPr>
        <p:spPr>
          <a:xfrm>
            <a:off x="3619500" y="685800"/>
            <a:ext cx="5610225" cy="781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FOG INDEX CALCULATOR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A307A0-2AB1-475E-8502-9F07AAC4AB52}"/>
              </a:ext>
            </a:extLst>
          </p:cNvPr>
          <p:cNvSpPr/>
          <p:nvPr/>
        </p:nvSpPr>
        <p:spPr>
          <a:xfrm>
            <a:off x="7358062" y="5267325"/>
            <a:ext cx="4143375" cy="904875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Fog Index = "No. of words per sentence + No. of long words" x 0.4</a:t>
            </a:r>
          </a:p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B1D6A2-011C-4407-80EB-B5161AC3DBFC}"/>
              </a:ext>
            </a:extLst>
          </p:cNvPr>
          <p:cNvSpPr/>
          <p:nvPr/>
        </p:nvSpPr>
        <p:spPr>
          <a:xfrm>
            <a:off x="3619500" y="4085265"/>
            <a:ext cx="5276850" cy="955961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Count long words within a sentence (3 or &gt;3 syllables)*.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084895-A5AC-491A-AAA7-4F7C45CD86E4}"/>
              </a:ext>
            </a:extLst>
          </p:cNvPr>
          <p:cNvSpPr/>
          <p:nvPr/>
        </p:nvSpPr>
        <p:spPr>
          <a:xfrm>
            <a:off x="447675" y="2884936"/>
            <a:ext cx="4943476" cy="95596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1: Count </a:t>
            </a:r>
            <a:r>
              <a:rPr lang="en-US" dirty="0" err="1"/>
              <a:t>upto</a:t>
            </a:r>
            <a:r>
              <a:rPr lang="en-US" dirty="0"/>
              <a:t> 100 words and then, divide number of words/number of sentences.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86955D-D2B0-4AA1-BB72-1DA981F7D6F6}"/>
              </a:ext>
            </a:extLst>
          </p:cNvPr>
          <p:cNvSpPr/>
          <p:nvPr/>
        </p:nvSpPr>
        <p:spPr>
          <a:xfrm>
            <a:off x="7734300" y="2053709"/>
            <a:ext cx="4314825" cy="1375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*Exceptions are </a:t>
            </a:r>
            <a:r>
              <a:rPr lang="en-US" b="1" dirty="0">
                <a:solidFill>
                  <a:schemeClr val="bg1"/>
                </a:solidFill>
              </a:rPr>
              <a:t>proper names, long words that are created by combining shorter words, words created by –ed or –es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Multisyllabic words like jargon are unavoidable.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22CC21-A044-48A5-8E74-D4D170C9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FCE0E3-339C-44B1-B88B-C9B9B1ED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73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52F6F1-FABB-404C-8FC6-BFEE4B51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Activity 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CC774C-DBF3-40E7-B771-62020505D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http://gunning-fog-index.com/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960755-2E7F-465D-A362-B5BC9544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0B23A-CAC5-4962-B240-69CC438B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A9A0A8-98C8-428D-B857-832240E1508C}"/>
              </a:ext>
            </a:extLst>
          </p:cNvPr>
          <p:cNvSpPr/>
          <p:nvPr/>
        </p:nvSpPr>
        <p:spPr>
          <a:xfrm>
            <a:off x="2990850" y="2924175"/>
            <a:ext cx="5943600" cy="2066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 the paragraph provided yesterday in your worksheet into the text box on this site and check its fog index.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Copy the paragraph you rewrote into the text box on this site and check its fog index.</a:t>
            </a:r>
          </a:p>
        </p:txBody>
      </p:sp>
    </p:spTree>
    <p:extLst>
      <p:ext uri="{BB962C8B-B14F-4D97-AF65-F5344CB8AC3E}">
        <p14:creationId xmlns:p14="http://schemas.microsoft.com/office/powerpoint/2010/main" val="28388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9B84-EAB6-465E-B2AC-D45C02707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Common Clarity Errors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B9AE-6D5F-4EB4-AB11-BDC2FC909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Clarity is crucial to effective technical communication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4F9B32-3B02-4548-82D4-C178FD45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E69354-1F09-4EC4-846E-2C937F6A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B51E8D-EF54-4433-827E-3BC060DAB30E}"/>
              </a:ext>
            </a:extLst>
          </p:cNvPr>
          <p:cNvSpPr/>
          <p:nvPr/>
        </p:nvSpPr>
        <p:spPr>
          <a:xfrm>
            <a:off x="1562100" y="2686050"/>
            <a:ext cx="6810375" cy="91440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Diverse Audience Groups (Background, knowledge of subject matter)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BE38C9-F692-40FB-994A-CEA113D38084}"/>
              </a:ext>
            </a:extLst>
          </p:cNvPr>
          <p:cNvSpPr/>
          <p:nvPr/>
        </p:nvSpPr>
        <p:spPr>
          <a:xfrm>
            <a:off x="1518676" y="5238750"/>
            <a:ext cx="6853799" cy="91440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Providing Specific, clear details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A31624-AA9D-424C-B8E8-E86B89F7D409}"/>
              </a:ext>
            </a:extLst>
          </p:cNvPr>
          <p:cNvSpPr/>
          <p:nvPr/>
        </p:nvSpPr>
        <p:spPr>
          <a:xfrm>
            <a:off x="1518676" y="3962400"/>
            <a:ext cx="6853799" cy="914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Correspondence over a Period of Time: Time Gap can have led to information loss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214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883F332-FEB2-4E3C-8D3A-05001E923B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60" y="1309635"/>
            <a:ext cx="6407479" cy="423873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527F43-B8AA-421F-9820-86469634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03C-C968-4B55-A154-273A7230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17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8131-A2F8-48A4-B17B-E2F16856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Avoiding Sexist Language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B7E44D-7BFD-4086-A445-024358FB4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The clerk must make sure that he punches in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C772C1B-4992-4ADF-849A-A0E252BE5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The clerk must make sure to punch in</a:t>
            </a:r>
          </a:p>
          <a:p>
            <a:r>
              <a:rPr lang="en-US" dirty="0"/>
              <a:t>The clerk must make sure that they punch in</a:t>
            </a:r>
          </a:p>
          <a:p>
            <a:r>
              <a:rPr lang="en-US" dirty="0"/>
              <a:t>Everyone will bring their special dish to the company potluck.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27B33-0237-4BDE-B7C3-6BB8BE37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F8CD1-9AF5-48CF-96B4-72638B93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DB991-F66E-43D4-9306-59F5F9A5352C}"/>
              </a:ext>
            </a:extLst>
          </p:cNvPr>
          <p:cNvSpPr/>
          <p:nvPr/>
        </p:nvSpPr>
        <p:spPr>
          <a:xfrm>
            <a:off x="903147" y="1300480"/>
            <a:ext cx="10375058" cy="56896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 is sexist when the word choice suggest only one sex when both are intended 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402275-8C40-4857-96EF-29CADBA4659A}"/>
              </a:ext>
            </a:extLst>
          </p:cNvPr>
          <p:cNvSpPr/>
          <p:nvPr/>
        </p:nvSpPr>
        <p:spPr>
          <a:xfrm>
            <a:off x="2074526" y="3274062"/>
            <a:ext cx="2335549" cy="574038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an infinitive 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A0664F-BCAA-4959-B95D-BF95DDAE38FA}"/>
              </a:ext>
            </a:extLst>
          </p:cNvPr>
          <p:cNvSpPr/>
          <p:nvPr/>
        </p:nvSpPr>
        <p:spPr>
          <a:xfrm>
            <a:off x="2135672" y="4112260"/>
            <a:ext cx="2274403" cy="574037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plural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39A9C0-2121-4929-83C8-D99B25E3BF70}"/>
              </a:ext>
            </a:extLst>
          </p:cNvPr>
          <p:cNvSpPr/>
          <p:nvPr/>
        </p:nvSpPr>
        <p:spPr>
          <a:xfrm>
            <a:off x="2105098" y="4988561"/>
            <a:ext cx="2335549" cy="793114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plural to refer to plural sense singulars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36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02E0-2937-40D8-882F-9461F9D8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Achieving Accuracy in Technical Communication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3DBAB-839E-4B9B-8982-80BE3A78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AA79B-3C6A-43C3-AF31-23E10823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397BA8-40A2-4B93-A88C-2D114092D36D}"/>
              </a:ext>
            </a:extLst>
          </p:cNvPr>
          <p:cNvSpPr/>
          <p:nvPr/>
        </p:nvSpPr>
        <p:spPr>
          <a:xfrm>
            <a:off x="1143001" y="3505198"/>
            <a:ext cx="4533900" cy="72390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Avoiding being Incorrect-grammatically or contextually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7622E8-D1E3-4B5D-B749-00DBD5868D2F}"/>
              </a:ext>
            </a:extLst>
          </p:cNvPr>
          <p:cNvSpPr/>
          <p:nvPr/>
        </p:nvSpPr>
        <p:spPr>
          <a:xfrm>
            <a:off x="6353176" y="2933700"/>
            <a:ext cx="2971799" cy="685801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Misleads audience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0A0152-E0DD-44C8-AF16-C0A41E8258C4}"/>
              </a:ext>
            </a:extLst>
          </p:cNvPr>
          <p:cNvSpPr/>
          <p:nvPr/>
        </p:nvSpPr>
        <p:spPr>
          <a:xfrm>
            <a:off x="6353175" y="4229098"/>
            <a:ext cx="2971799" cy="72390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Destroys authorial credibility</a:t>
            </a:r>
          </a:p>
        </p:txBody>
      </p:sp>
    </p:spTree>
    <p:extLst>
      <p:ext uri="{BB962C8B-B14F-4D97-AF65-F5344CB8AC3E}">
        <p14:creationId xmlns:p14="http://schemas.microsoft.com/office/powerpoint/2010/main" val="1493502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B17D78-3470-46B8-A5A1-54EEFF44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77" t="-2951" r="1277" b="2951"/>
          <a:stretch/>
        </p:blipFill>
        <p:spPr>
          <a:xfrm>
            <a:off x="631423" y="690140"/>
            <a:ext cx="5965592" cy="22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957477-1150-43EE-A7DF-FC0E2D6D9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907" y="2652500"/>
            <a:ext cx="7013487" cy="351536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3755396-12A9-410A-AFA2-8920B3AD145C}"/>
              </a:ext>
            </a:extLst>
          </p:cNvPr>
          <p:cNvSpPr/>
          <p:nvPr/>
        </p:nvSpPr>
        <p:spPr>
          <a:xfrm>
            <a:off x="7523480" y="328825"/>
            <a:ext cx="3913272" cy="2147040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Spot the Errors</a:t>
            </a:r>
            <a:endParaRPr lang="en-GB" sz="28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7B93D0-86B8-4289-B041-8A688F0C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35076-996B-4B27-8548-7697F759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74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B536-7ECD-4B29-BB1B-B425CC0E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Proofreading Tips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AE180-C772-4A8F-886C-BC535AD3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5488C-44C3-4533-AF42-BB47ADCC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75D25-3FB5-489B-A014-4EF3C710B5E6}"/>
              </a:ext>
            </a:extLst>
          </p:cNvPr>
          <p:cNvSpPr/>
          <p:nvPr/>
        </p:nvSpPr>
        <p:spPr>
          <a:xfrm>
            <a:off x="1996440" y="1866900"/>
            <a:ext cx="8199120" cy="4127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Another set of eyes helps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Come back to your draft after some time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Read backwards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Read one line at a time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Read long word syllables one by one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Use technology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Check figures, scientific and technical equations and abbreviations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Read it out loud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Try scattershot proofing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Use a dictionary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367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6020-DAA5-452D-BDF0-68023275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Organizing Technical Communication</a:t>
            </a:r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7B09BE-080D-4345-B6DC-4E5DED80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B4E1587-0A31-4CEA-A604-332C86A6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4DD7CB-3AA9-4B2D-AD9D-47C063137FB1}"/>
              </a:ext>
            </a:extLst>
          </p:cNvPr>
          <p:cNvSpPr/>
          <p:nvPr/>
        </p:nvSpPr>
        <p:spPr>
          <a:xfrm>
            <a:off x="3019425" y="1828800"/>
            <a:ext cx="6410325" cy="68580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Five Patterns of Organization</a:t>
            </a:r>
            <a:endParaRPr lang="en-GB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211084-BECF-4872-B9B5-27F0AC917F43}"/>
              </a:ext>
            </a:extLst>
          </p:cNvPr>
          <p:cNvSpPr/>
          <p:nvPr/>
        </p:nvSpPr>
        <p:spPr>
          <a:xfrm>
            <a:off x="381000" y="2790825"/>
            <a:ext cx="3533775" cy="1514475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Spatial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2B1458-5609-42D1-B7AC-C199CD21E056}"/>
              </a:ext>
            </a:extLst>
          </p:cNvPr>
          <p:cNvSpPr/>
          <p:nvPr/>
        </p:nvSpPr>
        <p:spPr>
          <a:xfrm>
            <a:off x="2333625" y="4605340"/>
            <a:ext cx="3533775" cy="1514475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Comparison/Contrast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3C27DD-34F6-4C59-B545-D3B02CE56FFC}"/>
              </a:ext>
            </a:extLst>
          </p:cNvPr>
          <p:cNvSpPr/>
          <p:nvPr/>
        </p:nvSpPr>
        <p:spPr>
          <a:xfrm>
            <a:off x="7191375" y="4605339"/>
            <a:ext cx="3533775" cy="1514475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Problem/Solution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953572-01DE-42C8-978E-D70E0735DA36}"/>
              </a:ext>
            </a:extLst>
          </p:cNvPr>
          <p:cNvSpPr/>
          <p:nvPr/>
        </p:nvSpPr>
        <p:spPr>
          <a:xfrm>
            <a:off x="4519612" y="2783683"/>
            <a:ext cx="3533775" cy="1514475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Chronological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CC0DAD-4F0D-4D62-9495-5F760D3602F2}"/>
              </a:ext>
            </a:extLst>
          </p:cNvPr>
          <p:cNvSpPr/>
          <p:nvPr/>
        </p:nvSpPr>
        <p:spPr>
          <a:xfrm>
            <a:off x="8658225" y="2790824"/>
            <a:ext cx="3533775" cy="1514475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Importance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096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92FF-F818-419C-8349-CBB77E90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Spatial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481B5B9-FBF1-452F-B2BD-B60180F9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3544FCE-4737-4FC7-859A-0BEB4B9A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DF58D1-D572-45EB-9469-D46441FD1AAC}"/>
              </a:ext>
            </a:extLst>
          </p:cNvPr>
          <p:cNvSpPr/>
          <p:nvPr/>
        </p:nvSpPr>
        <p:spPr>
          <a:xfrm>
            <a:off x="3190875" y="1866900"/>
            <a:ext cx="6838950" cy="657225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Used for technical specification to describe parts of a machine or a plot of ground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81C628-82A1-4274-8D2D-477D284671FD}"/>
              </a:ext>
            </a:extLst>
          </p:cNvPr>
          <p:cNvSpPr/>
          <p:nvPr/>
        </p:nvSpPr>
        <p:spPr>
          <a:xfrm>
            <a:off x="714375" y="2752725"/>
            <a:ext cx="2343150" cy="828675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Left to right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AFE3A7-202D-423C-A839-0FB26547EE48}"/>
              </a:ext>
            </a:extLst>
          </p:cNvPr>
          <p:cNvSpPr/>
          <p:nvPr/>
        </p:nvSpPr>
        <p:spPr>
          <a:xfrm>
            <a:off x="723900" y="3929062"/>
            <a:ext cx="2343150" cy="828675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 to Bottom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E208EE-AF05-4056-9B6D-13479E567722}"/>
              </a:ext>
            </a:extLst>
          </p:cNvPr>
          <p:cNvSpPr/>
          <p:nvPr/>
        </p:nvSpPr>
        <p:spPr>
          <a:xfrm>
            <a:off x="4664588" y="3257550"/>
            <a:ext cx="2343150" cy="904875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Inside to outside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90FB20-2355-42AA-885D-E856B754C59B}"/>
              </a:ext>
            </a:extLst>
          </p:cNvPr>
          <p:cNvSpPr/>
          <p:nvPr/>
        </p:nvSpPr>
        <p:spPr>
          <a:xfrm>
            <a:off x="8524875" y="2752724"/>
            <a:ext cx="2343150" cy="828675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Clockwise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A29552-C4DA-44AA-8353-831AFD280AE3}"/>
              </a:ext>
            </a:extLst>
          </p:cNvPr>
          <p:cNvSpPr/>
          <p:nvPr/>
        </p:nvSpPr>
        <p:spPr>
          <a:xfrm>
            <a:off x="8614801" y="3929062"/>
            <a:ext cx="2343150" cy="1004887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Direction (North, South, East or West) 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E6FC6F-353F-4682-BA8F-251DB82EF499}"/>
              </a:ext>
            </a:extLst>
          </p:cNvPr>
          <p:cNvSpPr/>
          <p:nvPr/>
        </p:nvSpPr>
        <p:spPr>
          <a:xfrm>
            <a:off x="3190875" y="5276850"/>
            <a:ext cx="5657850" cy="947737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purpose of spatial organization pattern is: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Visualization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understanding physical qualities of the subject matter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04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01810C-BC5B-49B4-901B-6693763B03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1"/>
          <a:stretch/>
        </p:blipFill>
        <p:spPr>
          <a:xfrm>
            <a:off x="2450515" y="2560636"/>
            <a:ext cx="9741485" cy="1736725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38E4273B-8111-4547-BF47-6FE7E43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5F37F6-0963-4291-9F34-1D935AD1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9543F-201B-4B86-81D5-97E996A6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44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56EF-7C5A-44A1-A5CB-D8F12E56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Chronological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91F2-72E7-4CD4-83E3-3665DDCC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714E9-2B10-4788-A75C-2E1CDF74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C4C9B4-B9CA-4078-AEB1-C154C212A50F}"/>
              </a:ext>
            </a:extLst>
          </p:cNvPr>
          <p:cNvSpPr/>
          <p:nvPr/>
        </p:nvSpPr>
        <p:spPr>
          <a:xfrm>
            <a:off x="2486026" y="2586037"/>
            <a:ext cx="7400924" cy="66675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Chronology is used to document time, steps in a process analysis, or the steps in an instruction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A2ED57-8B77-4B5C-81C1-547CF2249FAC}"/>
              </a:ext>
            </a:extLst>
          </p:cNvPr>
          <p:cNvSpPr/>
          <p:nvPr/>
        </p:nvSpPr>
        <p:spPr>
          <a:xfrm>
            <a:off x="2486026" y="3971925"/>
            <a:ext cx="7400924" cy="66675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Chronology is used to document the steps in an instruction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79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BAE889-7FEE-4D23-BD7A-94966D43D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9"/>
          <a:stretch/>
        </p:blipFill>
        <p:spPr>
          <a:xfrm>
            <a:off x="2240629" y="2467610"/>
            <a:ext cx="9951371" cy="17843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0F1E844-05C2-455E-BBDE-61A93184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8612"/>
            <a:ext cx="2183130" cy="1120775"/>
          </a:xfrm>
        </p:spPr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6221F3-15A4-494B-8CBF-28961BF5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CB2E-F53B-4704-8407-96696F44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8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353A-FC66-43AA-ACD6-9CAF58F6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Specific Details 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CB7492-BF13-4D4E-BD9A-B9A657CA9960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rtlCol="0" anchor="t">
            <a:normAutofit/>
          </a:bodyPr>
          <a:lstStyle/>
          <a:p>
            <a:r>
              <a:rPr lang="en-US" dirty="0"/>
              <a:t>Specific, quantified information (use of quantifiers) 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D8F2B-CA87-476B-BB1E-85D1F3BE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0399C-AD22-4DC2-9355-6ABE10BD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6A16C9-6534-4AF0-B894-C4F4D5850FD9}"/>
              </a:ext>
            </a:extLst>
          </p:cNvPr>
          <p:cNvSpPr/>
          <p:nvPr/>
        </p:nvSpPr>
        <p:spPr>
          <a:xfrm>
            <a:off x="913795" y="3393441"/>
            <a:ext cx="6853799" cy="91440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Avoid use of vague adjectives like </a:t>
            </a:r>
            <a:r>
              <a:rPr lang="en-US" b="1" dirty="0"/>
              <a:t>some</a:t>
            </a:r>
            <a:r>
              <a:rPr lang="en-US" dirty="0"/>
              <a:t> and adverbs like </a:t>
            </a:r>
            <a:r>
              <a:rPr lang="en-US" b="1" dirty="0"/>
              <a:t>really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441E65-C892-4EBC-81BC-CBE2AA2987E6}"/>
              </a:ext>
            </a:extLst>
          </p:cNvPr>
          <p:cNvSpPr/>
          <p:nvPr/>
        </p:nvSpPr>
        <p:spPr>
          <a:xfrm>
            <a:off x="913794" y="4762500"/>
            <a:ext cx="6853799" cy="914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Measurements, Dates, Monetary amounts </a:t>
            </a:r>
            <a:r>
              <a:rPr lang="en-US" dirty="0" err="1"/>
              <a:t>etcetra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87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B9A1-3342-44B8-8781-D7AA20B8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Importance 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F6242-8352-4DDE-A64F-6238199C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EA3C0C-0649-4809-9D16-3234930A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89F1CE-645C-47A3-A819-84D8DC238904}"/>
              </a:ext>
            </a:extLst>
          </p:cNvPr>
          <p:cNvSpPr/>
          <p:nvPr/>
        </p:nvSpPr>
        <p:spPr>
          <a:xfrm>
            <a:off x="3214126" y="1866900"/>
            <a:ext cx="5753100" cy="638175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Placing the information on the basis of importance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D787D6-5CE1-45B8-B66E-C7917431D1D7}"/>
              </a:ext>
            </a:extLst>
          </p:cNvPr>
          <p:cNvSpPr/>
          <p:nvPr/>
        </p:nvSpPr>
        <p:spPr>
          <a:xfrm>
            <a:off x="1095375" y="3000375"/>
            <a:ext cx="4457700" cy="55245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One third from the top of the page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6DA64A-F2B3-4547-9EA7-292D72F3BCA5}"/>
              </a:ext>
            </a:extLst>
          </p:cNvPr>
          <p:cNvSpPr/>
          <p:nvPr/>
        </p:nvSpPr>
        <p:spPr>
          <a:xfrm>
            <a:off x="6991350" y="2981325"/>
            <a:ext cx="4457700" cy="55245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Two thirds from the bottom (eye level)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F5512-0437-4B9A-9938-7CD9DC3BD0F6}"/>
              </a:ext>
            </a:extLst>
          </p:cNvPr>
          <p:cNvSpPr/>
          <p:nvPr/>
        </p:nvSpPr>
        <p:spPr>
          <a:xfrm>
            <a:off x="7324725" y="4800600"/>
            <a:ext cx="4295775" cy="144780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NOTE that this applies to bullet list of points as well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Sequence them in order of importance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2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4AB206-BE67-4836-AB89-82F5D5D878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792504" y="853440"/>
            <a:ext cx="5787342" cy="2202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667742-A071-4690-828A-C37FE05561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3813496" y="3429000"/>
            <a:ext cx="5532699" cy="220273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5F16F5-0784-4BA2-AA3F-F605496D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37878-BD02-45E9-9ABB-5AC2C236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18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EA1C-62D8-4324-AA5C-7034B744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Comparison/Contrast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4F506-B1F5-4139-B0AA-D6769E2D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B7C1A-D006-40B5-8F76-C379F446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654C8-3C62-44FD-8401-B6202E04313D}"/>
              </a:ext>
            </a:extLst>
          </p:cNvPr>
          <p:cNvSpPr/>
          <p:nvPr/>
        </p:nvSpPr>
        <p:spPr>
          <a:xfrm>
            <a:off x="3214126" y="1866900"/>
            <a:ext cx="5753100" cy="638175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Organizing text by comparison/contrast is achieved by comparing similarities and differences  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2AA641-6DAC-4A68-9C69-BEA461B2C5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lum bright="-35000" contrast="58000"/>
          </a:blip>
          <a:stretch>
            <a:fillRect/>
          </a:stretch>
        </p:blipFill>
        <p:spPr>
          <a:xfrm>
            <a:off x="2885196" y="2731988"/>
            <a:ext cx="6410960" cy="32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87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957A-F57B-4E03-9446-5FBBBC21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Problem/Solution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B0A6A-9E15-468B-8A91-908732BC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FD8F7-D68E-4D6D-950A-0F4ADAFA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ADB801-DA02-4751-8C47-44D2388925F7}"/>
              </a:ext>
            </a:extLst>
          </p:cNvPr>
          <p:cNvSpPr/>
          <p:nvPr/>
        </p:nvSpPr>
        <p:spPr>
          <a:xfrm>
            <a:off x="8357625" y="2490787"/>
            <a:ext cx="2543175" cy="1485900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Sales letter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8F9CD2-5C6C-4459-AF32-D34730AEA9F8}"/>
              </a:ext>
            </a:extLst>
          </p:cNvPr>
          <p:cNvSpPr/>
          <p:nvPr/>
        </p:nvSpPr>
        <p:spPr>
          <a:xfrm>
            <a:off x="1291200" y="2624137"/>
            <a:ext cx="2295525" cy="1352550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Proposals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EE12D0-4A60-4519-90FE-4F2F57E4CF11}"/>
              </a:ext>
            </a:extLst>
          </p:cNvPr>
          <p:cNvSpPr/>
          <p:nvPr/>
        </p:nvSpPr>
        <p:spPr>
          <a:xfrm>
            <a:off x="3095624" y="1828800"/>
            <a:ext cx="5753100" cy="638175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 clarify the value of product or service, you should emphasize the reader’s need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BB90E-13DF-4DCD-81CC-D1DA2D47DB16}"/>
              </a:ext>
            </a:extLst>
          </p:cNvPr>
          <p:cNvSpPr/>
          <p:nvPr/>
        </p:nvSpPr>
        <p:spPr>
          <a:xfrm>
            <a:off x="4538662" y="2624137"/>
            <a:ext cx="2867025" cy="1228725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Problem</a:t>
            </a:r>
            <a:r>
              <a:rPr lang="en-GB" dirty="0">
                <a:solidFill>
                  <a:schemeClr val="bg1"/>
                </a:solidFill>
              </a:rPr>
              <a:t>/Solution organization clarifies the intent</a:t>
            </a:r>
          </a:p>
        </p:txBody>
      </p:sp>
    </p:spTree>
    <p:extLst>
      <p:ext uri="{BB962C8B-B14F-4D97-AF65-F5344CB8AC3E}">
        <p14:creationId xmlns:p14="http://schemas.microsoft.com/office/powerpoint/2010/main" val="1178131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1FD0AA-F2C3-4DCE-A9CC-EE1E3DDD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8612"/>
            <a:ext cx="2183130" cy="1120775"/>
          </a:xfrm>
        </p:spPr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B8D662-F35A-4D7B-BE3D-8FFB9FBA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D859E-5608-41BF-8EAE-46B30D0D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4D7B6-B6A2-4AB2-946D-CF1C7EB5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212022"/>
            <a:ext cx="9791700" cy="2353371"/>
          </a:xfrm>
          <a:prstGeom prst="rect">
            <a:avLst/>
          </a:prstGeom>
          <a:ln w="53975" cap="rnd"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677319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E56F-8D0D-49F0-928C-9FEA2BB4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Ethics of Technical Communication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8F492-DAF5-4919-B462-527E5669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DE194B-1AFD-4E4F-81A8-976F812D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  <a:ln>
            <a:noFill/>
          </a:ln>
        </p:spPr>
        <p:txBody>
          <a:bodyPr/>
          <a:lstStyle/>
          <a:p>
            <a:fld id="{3A98EE3D-8CD1-4C3F-BD1C-C98C9596463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261FBA-EE0A-4362-8A11-CB1FF352347F}"/>
              </a:ext>
            </a:extLst>
          </p:cNvPr>
          <p:cNvSpPr/>
          <p:nvPr/>
        </p:nvSpPr>
        <p:spPr>
          <a:xfrm>
            <a:off x="2314575" y="1866900"/>
            <a:ext cx="7677149" cy="85725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Ethical communication is an honest expression of ideas about any product or service and considers the needs of both the customer and the business.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3D6DE-591F-4E0B-8871-413EC358323C}"/>
              </a:ext>
            </a:extLst>
          </p:cNvPr>
          <p:cNvSpPr/>
          <p:nvPr/>
        </p:nvSpPr>
        <p:spPr>
          <a:xfrm>
            <a:off x="485776" y="3386137"/>
            <a:ext cx="3190875" cy="714375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Legal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E1044F-4D19-422D-AA68-853EA4658195}"/>
              </a:ext>
            </a:extLst>
          </p:cNvPr>
          <p:cNvSpPr/>
          <p:nvPr/>
        </p:nvSpPr>
        <p:spPr>
          <a:xfrm>
            <a:off x="4471987" y="3386137"/>
            <a:ext cx="3190875" cy="714375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Practical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77E87-7B62-4AAF-964D-3CD31CCAF647}"/>
              </a:ext>
            </a:extLst>
          </p:cNvPr>
          <p:cNvSpPr/>
          <p:nvPr/>
        </p:nvSpPr>
        <p:spPr>
          <a:xfrm>
            <a:off x="8515349" y="3376611"/>
            <a:ext cx="3190875" cy="714375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Ethical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41DA7E-4719-44DC-84DA-C133653DEF49}"/>
              </a:ext>
            </a:extLst>
          </p:cNvPr>
          <p:cNvSpPr/>
          <p:nvPr/>
        </p:nvSpPr>
        <p:spPr>
          <a:xfrm>
            <a:off x="485776" y="4511200"/>
            <a:ext cx="3190875" cy="104775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Focusing on liability, negligence and consumer protection laws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CDBBF4-EC29-4B73-A2E3-A6E10727D562}"/>
              </a:ext>
            </a:extLst>
          </p:cNvPr>
          <p:cNvSpPr/>
          <p:nvPr/>
        </p:nvSpPr>
        <p:spPr>
          <a:xfrm>
            <a:off x="4471987" y="4511200"/>
            <a:ext cx="3190875" cy="143240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Dishonest technical communication backfires and can cause company to lose sales and suffer legal expenses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B8BA88-285C-478F-A447-61516F5C79D6}"/>
              </a:ext>
            </a:extLst>
          </p:cNvPr>
          <p:cNvSpPr/>
          <p:nvPr/>
        </p:nvSpPr>
        <p:spPr>
          <a:xfrm>
            <a:off x="8515349" y="4511200"/>
            <a:ext cx="3190875" cy="104775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Written to promote customer welfare and avoiding deceiving the end user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12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6464-05D4-4158-9EF8-5020C7C1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Legalities 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21C5-8BFD-4DCF-A559-1CDC4638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2831D-810B-47C3-916C-BB1F5CA0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D1E723-FFB3-460D-AF32-641BF52145CA}"/>
              </a:ext>
            </a:extLst>
          </p:cNvPr>
          <p:cNvSpPr/>
          <p:nvPr/>
        </p:nvSpPr>
        <p:spPr>
          <a:xfrm>
            <a:off x="913795" y="1952625"/>
            <a:ext cx="4448780" cy="82867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 your instincts and laws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73A925-1F0E-4CA5-9F60-B172DD5FEE0C}"/>
              </a:ext>
            </a:extLst>
          </p:cNvPr>
          <p:cNvSpPr/>
          <p:nvPr/>
        </p:nvSpPr>
        <p:spPr>
          <a:xfrm>
            <a:off x="3866286" y="3209926"/>
            <a:ext cx="4448780" cy="82867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Laws are written to protect customers, company and employee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2EAE35-3839-4C85-AC01-A6E5B76983D1}"/>
              </a:ext>
            </a:extLst>
          </p:cNvPr>
          <p:cNvSpPr/>
          <p:nvPr/>
        </p:nvSpPr>
        <p:spPr>
          <a:xfrm>
            <a:off x="6581170" y="4576763"/>
            <a:ext cx="4448780" cy="82867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in doubt about the community impact, seek legal counsel</a:t>
            </a:r>
          </a:p>
        </p:txBody>
      </p:sp>
    </p:spTree>
    <p:extLst>
      <p:ext uri="{BB962C8B-B14F-4D97-AF65-F5344CB8AC3E}">
        <p14:creationId xmlns:p14="http://schemas.microsoft.com/office/powerpoint/2010/main" val="235655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B538-6D69-4C04-A786-48A0DB8D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Practicalities 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6ECFA-857B-4093-AF1B-7DECEE4B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7E2F-6940-46E3-97C5-17E0789A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48571F-6ABE-4ACE-9670-5DA51A873083}"/>
              </a:ext>
            </a:extLst>
          </p:cNvPr>
          <p:cNvSpPr/>
          <p:nvPr/>
        </p:nvSpPr>
        <p:spPr>
          <a:xfrm>
            <a:off x="1028700" y="3219450"/>
            <a:ext cx="4648200" cy="8191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a technical communicator, your goal is candor (truthful, State the facts)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DF4B8B-D786-4B8C-9936-20C4E878D275}"/>
              </a:ext>
            </a:extLst>
          </p:cNvPr>
          <p:cNvSpPr/>
          <p:nvPr/>
        </p:nvSpPr>
        <p:spPr>
          <a:xfrm>
            <a:off x="6666982" y="3219450"/>
            <a:ext cx="4648200" cy="8191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“Good ethics is good business” </a:t>
            </a:r>
          </a:p>
        </p:txBody>
      </p:sp>
    </p:spTree>
    <p:extLst>
      <p:ext uri="{BB962C8B-B14F-4D97-AF65-F5344CB8AC3E}">
        <p14:creationId xmlns:p14="http://schemas.microsoft.com/office/powerpoint/2010/main" val="743688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146A-8741-458E-9408-50C51EBE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Ethicalities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A99AB-32ED-4AC2-81A2-F9E9BC95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CA745-5315-46C6-9AB0-4EC645AE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57FC63-A3FE-46B5-BE15-6EC9ACE68AA4}"/>
              </a:ext>
            </a:extLst>
          </p:cNvPr>
          <p:cNvSpPr/>
          <p:nvPr/>
        </p:nvSpPr>
        <p:spPr>
          <a:xfrm>
            <a:off x="681903" y="1743256"/>
            <a:ext cx="4648200" cy="609237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 language and visuals with precision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FC4BC8-5660-4744-A542-CFDBBE787BAF}"/>
              </a:ext>
            </a:extLst>
          </p:cNvPr>
          <p:cNvSpPr/>
          <p:nvPr/>
        </p:nvSpPr>
        <p:spPr>
          <a:xfrm>
            <a:off x="6968490" y="3970301"/>
            <a:ext cx="4648200" cy="609237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Hold myself responsible for how well my audience understands my message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87063D-5F42-4274-B62A-0EAF40BE3A1C}"/>
              </a:ext>
            </a:extLst>
          </p:cNvPr>
          <p:cNvSpPr/>
          <p:nvPr/>
        </p:nvSpPr>
        <p:spPr>
          <a:xfrm>
            <a:off x="6968490" y="1743256"/>
            <a:ext cx="4648200" cy="609237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Prefer simple, direct expression of ideas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9D17EF-0F72-42CB-931A-8E8B579CA0B8}"/>
              </a:ext>
            </a:extLst>
          </p:cNvPr>
          <p:cNvSpPr/>
          <p:nvPr/>
        </p:nvSpPr>
        <p:spPr>
          <a:xfrm>
            <a:off x="3771900" y="4964488"/>
            <a:ext cx="4648200" cy="120913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Promote a climate that encourages the exercise of professional judgment and that attracts talented individuals to careers in technical communication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3C8CA1-C161-42B7-AF26-9E8C8743DB96}"/>
              </a:ext>
            </a:extLst>
          </p:cNvPr>
          <p:cNvSpPr/>
          <p:nvPr/>
        </p:nvSpPr>
        <p:spPr>
          <a:xfrm>
            <a:off x="6968490" y="2734038"/>
            <a:ext cx="4648200" cy="609237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Strive continually to improve my professional competence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34557E-63B8-4A85-B52D-975A1C7F5652}"/>
              </a:ext>
            </a:extLst>
          </p:cNvPr>
          <p:cNvSpPr/>
          <p:nvPr/>
        </p:nvSpPr>
        <p:spPr>
          <a:xfrm>
            <a:off x="681903" y="2737443"/>
            <a:ext cx="4648200" cy="847908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Respect the work of colleagues, knowing that a communication problem may have more than one solution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46B69A-8350-47C7-8C0A-33666C2C1CE6}"/>
              </a:ext>
            </a:extLst>
          </p:cNvPr>
          <p:cNvSpPr/>
          <p:nvPr/>
        </p:nvSpPr>
        <p:spPr>
          <a:xfrm>
            <a:off x="681903" y="3970301"/>
            <a:ext cx="4648200" cy="609237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Satisfy the audience’s need for information, not my own need for self-expression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5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6544-CCDF-45E3-9B10-4C91BF4B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dirty="0"/>
              <a:t>Ethicalities </a:t>
            </a:r>
            <a:endParaRPr lang="en-GB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02F03BA-0FE9-430B-ADCF-C4E77E1E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8BF9D2-3D81-4DD9-82D9-F3E0B45F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AEAB8C-8FF4-4182-B55C-13C83860CEAB}"/>
              </a:ext>
            </a:extLst>
          </p:cNvPr>
          <p:cNvSpPr/>
          <p:nvPr/>
        </p:nvSpPr>
        <p:spPr>
          <a:xfrm>
            <a:off x="913795" y="2381251"/>
            <a:ext cx="2952750" cy="81915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Legality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F38675-BC2B-4AA5-969F-28D48B3D0C4E}"/>
              </a:ext>
            </a:extLst>
          </p:cNvPr>
          <p:cNvSpPr/>
          <p:nvPr/>
        </p:nvSpPr>
        <p:spPr>
          <a:xfrm>
            <a:off x="913795" y="3867151"/>
            <a:ext cx="2904520" cy="81915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Quality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D3F248-FABD-43CD-8299-12CE38BFC00F}"/>
              </a:ext>
            </a:extLst>
          </p:cNvPr>
          <p:cNvSpPr/>
          <p:nvPr/>
        </p:nvSpPr>
        <p:spPr>
          <a:xfrm>
            <a:off x="8373685" y="3867151"/>
            <a:ext cx="2904520" cy="81915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Professionalism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2B599F-0BA7-486D-9A34-63CD99E1EEC1}"/>
              </a:ext>
            </a:extLst>
          </p:cNvPr>
          <p:cNvSpPr/>
          <p:nvPr/>
        </p:nvSpPr>
        <p:spPr>
          <a:xfrm>
            <a:off x="4638416" y="3867151"/>
            <a:ext cx="2904520" cy="81915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Fairness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0E50C3-137C-4D61-844E-C8D062CC87DD}"/>
              </a:ext>
            </a:extLst>
          </p:cNvPr>
          <p:cNvSpPr/>
          <p:nvPr/>
        </p:nvSpPr>
        <p:spPr>
          <a:xfrm>
            <a:off x="8373685" y="2381251"/>
            <a:ext cx="2904520" cy="81915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Confidentiality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1D2685-8554-45B1-BAC0-DBE58212EF99}"/>
              </a:ext>
            </a:extLst>
          </p:cNvPr>
          <p:cNvSpPr/>
          <p:nvPr/>
        </p:nvSpPr>
        <p:spPr>
          <a:xfrm>
            <a:off x="4638416" y="2381251"/>
            <a:ext cx="2904520" cy="81915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Honesty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7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1619-F996-49FE-B74A-1A77CEEA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Reporter’s Questions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21971-0853-4B44-8DD7-B7D79FE7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  <a:ln>
            <a:noFill/>
          </a:ln>
        </p:spPr>
        <p:txBody>
          <a:bodyPr rtlCol="0" anchor="t">
            <a:normAutofit/>
          </a:bodyPr>
          <a:lstStyle/>
          <a:p>
            <a:r>
              <a:rPr lang="en-US" dirty="0"/>
              <a:t>Who, What, Where, When, Why 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F0B2D-39AB-44E4-B262-E1191B54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64BDD2-5FEF-4D61-B785-F5F80B5D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2A7FB35-B9ED-4FEF-86D0-E3CE49B96681}"/>
              </a:ext>
            </a:extLst>
          </p:cNvPr>
          <p:cNvSpPr txBox="1">
            <a:spLocks/>
          </p:cNvSpPr>
          <p:nvPr/>
        </p:nvSpPr>
        <p:spPr>
          <a:xfrm>
            <a:off x="885826" y="3119437"/>
            <a:ext cx="4876799" cy="619125"/>
          </a:xfrm>
          <a:prstGeom prst="roundRect">
            <a:avLst/>
          </a:prstGeom>
          <a:solidFill>
            <a:schemeClr val="accent5"/>
          </a:solidFill>
          <a:ln w="15875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bg1"/>
                </a:solidFill>
              </a:rPr>
              <a:t>Make sure the subject/action is clear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4726750-3740-4FB6-9843-0F215B19918B}"/>
              </a:ext>
            </a:extLst>
          </p:cNvPr>
          <p:cNvSpPr txBox="1">
            <a:spLocks/>
          </p:cNvSpPr>
          <p:nvPr/>
        </p:nvSpPr>
        <p:spPr>
          <a:xfrm>
            <a:off x="885826" y="4138611"/>
            <a:ext cx="4876799" cy="619125"/>
          </a:xfrm>
          <a:prstGeom prst="roundRect">
            <a:avLst/>
          </a:prstGeom>
          <a:solidFill>
            <a:schemeClr val="accent5"/>
          </a:solidFill>
          <a:ln w="15875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bg1"/>
                </a:solidFill>
              </a:rPr>
              <a:t>Who is responsible for the action involved?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375ABD3-847C-4D7E-B2CE-FEC0F6393862}"/>
              </a:ext>
            </a:extLst>
          </p:cNvPr>
          <p:cNvSpPr txBox="1">
            <a:spLocks/>
          </p:cNvSpPr>
          <p:nvPr/>
        </p:nvSpPr>
        <p:spPr>
          <a:xfrm>
            <a:off x="885825" y="5110159"/>
            <a:ext cx="4876799" cy="619125"/>
          </a:xfrm>
          <a:prstGeom prst="roundRect">
            <a:avLst/>
          </a:prstGeom>
          <a:solidFill>
            <a:schemeClr val="accent5"/>
          </a:solidFill>
          <a:ln w="15875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bg1"/>
                </a:solidFill>
              </a:rPr>
              <a:t>Timelines/Deadlines if any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67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9FA1-6129-43E6-8CE2-40E4B96D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Sources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3894-34B6-4668-9A24-92505C520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Technical Communication: Process and Product (7th ed.) Chapter 2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04A6A-F396-404A-B8E9-988C36FA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B605D-C21A-4F20-BE9B-8EE4DB74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7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3590-556C-4E3F-B3E0-8B48D5B4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Reporter’s Questions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A3183-419C-40BC-B544-8DE770AE483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  <a:ln w="15875" cap="rnd" cmpd="sng" algn="ctr">
            <a:noFill/>
            <a:prstDash val="solid"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Plan these details beforehand for clarity 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469D6-D36B-44A0-AAF0-7C4BE120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73588-723B-4514-A11C-E174CC83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133DC28-352F-4E2D-8734-84B08DE66829}"/>
              </a:ext>
            </a:extLst>
          </p:cNvPr>
          <p:cNvSpPr txBox="1">
            <a:spLocks/>
          </p:cNvSpPr>
          <p:nvPr/>
        </p:nvSpPr>
        <p:spPr>
          <a:xfrm>
            <a:off x="885826" y="3119437"/>
            <a:ext cx="7619999" cy="747713"/>
          </a:xfrm>
          <a:prstGeom prst="roundRect">
            <a:avLst/>
          </a:prstGeom>
          <a:solidFill>
            <a:schemeClr val="accent5"/>
          </a:solidFill>
          <a:ln w="15875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bg1"/>
                </a:solidFill>
              </a:rPr>
              <a:t>Write/Frame them clearly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7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DD09D90-86BE-45DE-8127-1ED30DAC06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409576"/>
            <a:ext cx="6420313" cy="1790700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0332D2-A2C8-4466-B306-2D5729A93FB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039" y="2316479"/>
            <a:ext cx="7406731" cy="413194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A81C5-C92D-4086-A1C6-EB8B5339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8D07D-71EB-4A71-AC53-891DA643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2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D690-62FB-4B2D-9BAA-0D920DC2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Use Easily Understandable Words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0A5A-D74A-4AD9-B2FE-B8025E06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Avoiding unfamiliar jargon </a:t>
            </a:r>
          </a:p>
          <a:p>
            <a:r>
              <a:rPr lang="en-US" dirty="0"/>
              <a:t>Avoiding Obscure Words 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549F82-88D5-4F5D-928B-AFC135FF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E5F685-C8F3-4E64-917F-5BE450E2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70BF6-B2BA-4D88-BB7C-A9C9D9A02826}"/>
              </a:ext>
            </a:extLst>
          </p:cNvPr>
          <p:cNvSpPr txBox="1">
            <a:spLocks/>
          </p:cNvSpPr>
          <p:nvPr/>
        </p:nvSpPr>
        <p:spPr>
          <a:xfrm>
            <a:off x="1866295" y="3314699"/>
            <a:ext cx="4876799" cy="619125"/>
          </a:xfrm>
          <a:prstGeom prst="roundRect">
            <a:avLst/>
          </a:prstGeom>
          <a:solidFill>
            <a:schemeClr val="accent5"/>
          </a:solidFill>
          <a:ln w="15875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bg1"/>
                </a:solidFill>
              </a:rPr>
              <a:t>Express don’t impress 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8D04987-F640-4CD8-B159-AD2A78DC90D9}"/>
              </a:ext>
            </a:extLst>
          </p:cNvPr>
          <p:cNvSpPr txBox="1">
            <a:spLocks/>
          </p:cNvSpPr>
          <p:nvPr/>
        </p:nvSpPr>
        <p:spPr>
          <a:xfrm>
            <a:off x="1866295" y="4243386"/>
            <a:ext cx="4876799" cy="619125"/>
          </a:xfrm>
          <a:prstGeom prst="roundRect">
            <a:avLst/>
          </a:prstGeom>
          <a:solidFill>
            <a:schemeClr val="accent5"/>
          </a:solidFill>
          <a:ln w="15875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bg1"/>
                </a:solidFill>
              </a:rPr>
              <a:t>Avoid uncommon terms to ensure understanding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AAF08E7-9641-4863-976B-568B07DEF82A}"/>
              </a:ext>
            </a:extLst>
          </p:cNvPr>
          <p:cNvSpPr txBox="1">
            <a:spLocks/>
          </p:cNvSpPr>
          <p:nvPr/>
        </p:nvSpPr>
        <p:spPr>
          <a:xfrm>
            <a:off x="1866295" y="5172074"/>
            <a:ext cx="4876799" cy="619125"/>
          </a:xfrm>
          <a:prstGeom prst="roundRect">
            <a:avLst/>
          </a:prstGeom>
          <a:solidFill>
            <a:schemeClr val="accent5"/>
          </a:solidFill>
          <a:ln w="15875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l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>
                <a:solidFill>
                  <a:schemeClr val="bg1"/>
                </a:solidFill>
              </a:rPr>
              <a:t>Avoid jargon: If used, provide glossary </a:t>
            </a:r>
          </a:p>
        </p:txBody>
      </p:sp>
    </p:spTree>
    <p:extLst>
      <p:ext uri="{BB962C8B-B14F-4D97-AF65-F5344CB8AC3E}">
        <p14:creationId xmlns:p14="http://schemas.microsoft.com/office/powerpoint/2010/main" val="22541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B7E348-F4E3-445C-8823-B29F1B092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300037"/>
            <a:ext cx="4991100" cy="62579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72FBA6-B890-453C-91DA-F23D2A8F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7315200" cy="365125"/>
          </a:xfrm>
        </p:spPr>
        <p:txBody>
          <a:bodyPr/>
          <a:lstStyle/>
          <a:p>
            <a:r>
              <a:rPr lang="en-US"/>
              <a:t>FAST NUCES - Technical and Business Writing - Ms. Aniqa Jahangeer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24E85-4BCF-4843-9126-35E57348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6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1022</TotalTime>
  <Words>1898</Words>
  <Application>Microsoft Office PowerPoint</Application>
  <PresentationFormat>Widescreen</PresentationFormat>
  <Paragraphs>300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MeridienLTStd-Italic</vt:lpstr>
      <vt:lpstr>MeridienLTStd-Roman</vt:lpstr>
      <vt:lpstr>Wingdings 2</vt:lpstr>
      <vt:lpstr>Office Theme</vt:lpstr>
      <vt:lpstr>Characteristics of Technical Communication</vt:lpstr>
      <vt:lpstr>Overview </vt:lpstr>
      <vt:lpstr>Common Clarity Errors</vt:lpstr>
      <vt:lpstr>Providing Specific Details </vt:lpstr>
      <vt:lpstr>Reporter’s Questions</vt:lpstr>
      <vt:lpstr>Reporter’s Questions</vt:lpstr>
      <vt:lpstr>PowerPoint Presentation</vt:lpstr>
      <vt:lpstr>Use Easily Understandable Words </vt:lpstr>
      <vt:lpstr>PowerPoint Presentation</vt:lpstr>
      <vt:lpstr>Use active voice </vt:lpstr>
      <vt:lpstr>Example</vt:lpstr>
      <vt:lpstr>Avoid Prepositional Phrases </vt:lpstr>
      <vt:lpstr>PowerPoint Presentation</vt:lpstr>
      <vt:lpstr>Put the Main Idea First </vt:lpstr>
      <vt:lpstr>PowerPoint Presentation</vt:lpstr>
      <vt:lpstr>Avoid Expletive Pattern</vt:lpstr>
      <vt:lpstr>PowerPoint Presentation</vt:lpstr>
      <vt:lpstr>Avoid Nominalizations </vt:lpstr>
      <vt:lpstr>Use of Parallelism</vt:lpstr>
      <vt:lpstr>PowerPoint Presentation</vt:lpstr>
      <vt:lpstr>Simplifying Words, Sentences and Paragraphs for Conciseness</vt:lpstr>
      <vt:lpstr>Simplifying Words, Sentences and Paragraphs for Conciseness </vt:lpstr>
      <vt:lpstr>PowerPoint Presentation</vt:lpstr>
      <vt:lpstr>Limit Paragraph Length</vt:lpstr>
      <vt:lpstr>Limit Sentence Length </vt:lpstr>
      <vt:lpstr>Revision</vt:lpstr>
      <vt:lpstr>Conciseness Improves Readability </vt:lpstr>
      <vt:lpstr>PowerPoint Presentation</vt:lpstr>
      <vt:lpstr>Activity </vt:lpstr>
      <vt:lpstr>PowerPoint Presentation</vt:lpstr>
      <vt:lpstr>Avoiding Sexist Language</vt:lpstr>
      <vt:lpstr>Achieving Accuracy in Technical Communication</vt:lpstr>
      <vt:lpstr>PowerPoint Presentation</vt:lpstr>
      <vt:lpstr>Proofreading Tips</vt:lpstr>
      <vt:lpstr>Organizing Technical Communication</vt:lpstr>
      <vt:lpstr>Spatial</vt:lpstr>
      <vt:lpstr>PowerPoint Presentation</vt:lpstr>
      <vt:lpstr>Chronological</vt:lpstr>
      <vt:lpstr>Example</vt:lpstr>
      <vt:lpstr>Importance </vt:lpstr>
      <vt:lpstr>PowerPoint Presentation</vt:lpstr>
      <vt:lpstr>Comparison/Contrast</vt:lpstr>
      <vt:lpstr>Problem/Solution</vt:lpstr>
      <vt:lpstr>Example</vt:lpstr>
      <vt:lpstr>Ethics of Technical Communication</vt:lpstr>
      <vt:lpstr>Legalities </vt:lpstr>
      <vt:lpstr>Practicalities </vt:lpstr>
      <vt:lpstr>Ethicalities</vt:lpstr>
      <vt:lpstr>Ethicalities 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Technical Communication</dc:title>
  <dc:creator>Aniqa Jahangeer</dc:creator>
  <cp:lastModifiedBy>Aniqa Jahangeer</cp:lastModifiedBy>
  <cp:revision>21</cp:revision>
  <dcterms:created xsi:type="dcterms:W3CDTF">2021-09-08T07:18:58Z</dcterms:created>
  <dcterms:modified xsi:type="dcterms:W3CDTF">2021-09-10T20:02:43Z</dcterms:modified>
</cp:coreProperties>
</file>