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8"/>
  </p:notesMasterIdLst>
  <p:sldIdLst>
    <p:sldId id="256" r:id="rId2"/>
    <p:sldId id="305" r:id="rId3"/>
    <p:sldId id="306" r:id="rId4"/>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6" r:id="rId22"/>
    <p:sldId id="325" r:id="rId23"/>
    <p:sldId id="327" r:id="rId24"/>
    <p:sldId id="328" r:id="rId25"/>
    <p:sldId id="329" r:id="rId26"/>
    <p:sldId id="295" r:id="rId27"/>
    <p:sldId id="296" r:id="rId28"/>
    <p:sldId id="257" r:id="rId29"/>
    <p:sldId id="299" r:id="rId30"/>
    <p:sldId id="300" r:id="rId31"/>
    <p:sldId id="297" r:id="rId32"/>
    <p:sldId id="298" r:id="rId33"/>
    <p:sldId id="301" r:id="rId34"/>
    <p:sldId id="303" r:id="rId35"/>
    <p:sldId id="304" r:id="rId36"/>
    <p:sldId id="302" r:id="rId37"/>
  </p:sldIdLst>
  <p:sldSz cx="9144000" cy="5143500" type="screen16x9"/>
  <p:notesSz cx="6858000" cy="9144000"/>
  <p:embeddedFontLst>
    <p:embeddedFont>
      <p:font typeface="Lora" pitchFamily="2" charset="0"/>
      <p:regular r:id="rId39"/>
      <p:bold r:id="rId40"/>
      <p:italic r:id="rId41"/>
      <p:boldItalic r:id="rId42"/>
    </p:embeddedFont>
    <p:embeddedFont>
      <p:font typeface="Quattrocento Sans"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E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507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352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8753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0926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218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496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47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6" r:id="rId4"/>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783771"/>
            <a:ext cx="4523700" cy="23799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Polishing Style: Stylistics and Syntax for Technical Writing</a:t>
            </a:r>
            <a:endParaRPr dirty="0"/>
          </a:p>
        </p:txBody>
      </p:sp>
      <p:pic>
        <p:nvPicPr>
          <p:cNvPr id="3" name="Graphic 2" descr="Typewriter with solid fill">
            <a:extLst>
              <a:ext uri="{FF2B5EF4-FFF2-40B4-BE49-F238E27FC236}">
                <a16:creationId xmlns:a16="http://schemas.microsoft.com/office/drawing/2014/main" id="{EFB9FA0D-8B6E-416A-BB60-8758141A9A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1815" y="3436204"/>
            <a:ext cx="434148" cy="43414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A9C8-EC5C-4B75-A7C0-9F3D6054F48B}"/>
              </a:ext>
            </a:extLst>
          </p:cNvPr>
          <p:cNvSpPr>
            <a:spLocks noGrp="1"/>
          </p:cNvSpPr>
          <p:nvPr>
            <p:ph type="title"/>
          </p:nvPr>
        </p:nvSpPr>
        <p:spPr/>
        <p:txBody>
          <a:bodyPr/>
          <a:lstStyle/>
          <a:p>
            <a:r>
              <a:rPr lang="en-US" dirty="0"/>
              <a:t>Writing Coherent Paragraphs </a:t>
            </a:r>
            <a:endParaRPr lang="en-GB" dirty="0"/>
          </a:p>
        </p:txBody>
      </p:sp>
      <p:sp>
        <p:nvSpPr>
          <p:cNvPr id="3" name="Slide Number Placeholder 2">
            <a:extLst>
              <a:ext uri="{FF2B5EF4-FFF2-40B4-BE49-F238E27FC236}">
                <a16:creationId xmlns:a16="http://schemas.microsoft.com/office/drawing/2014/main" id="{2FBDA0CE-CBD5-4B0C-BA20-4C9B97FC58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Rectangle 4">
            <a:extLst>
              <a:ext uri="{FF2B5EF4-FFF2-40B4-BE49-F238E27FC236}">
                <a16:creationId xmlns:a16="http://schemas.microsoft.com/office/drawing/2014/main" id="{F596BDCC-A1FB-40C3-B141-1D617E0CEC79}"/>
              </a:ext>
            </a:extLst>
          </p:cNvPr>
          <p:cNvSpPr/>
          <p:nvPr/>
        </p:nvSpPr>
        <p:spPr>
          <a:xfrm>
            <a:off x="1344706" y="1595911"/>
            <a:ext cx="3227294" cy="43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Each sentence amplifies the idea behind the topic sentence.</a:t>
            </a:r>
            <a:endParaRPr lang="en-GB" dirty="0">
              <a:latin typeface="Quattrocento Sans" panose="020B0604020202020204" charset="0"/>
            </a:endParaRPr>
          </a:p>
        </p:txBody>
      </p:sp>
      <p:sp>
        <p:nvSpPr>
          <p:cNvPr id="7" name="Rectangle: Rounded Corners 6">
            <a:extLst>
              <a:ext uri="{FF2B5EF4-FFF2-40B4-BE49-F238E27FC236}">
                <a16:creationId xmlns:a16="http://schemas.microsoft.com/office/drawing/2014/main" id="{4DA15CBE-1CCC-4F67-A345-2CDEA273616C}"/>
              </a:ext>
            </a:extLst>
          </p:cNvPr>
          <p:cNvSpPr/>
          <p:nvPr/>
        </p:nvSpPr>
        <p:spPr>
          <a:xfrm>
            <a:off x="1160288" y="2363264"/>
            <a:ext cx="3304135" cy="491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Quattrocento Sans" panose="020B0604020202020204" charset="0"/>
              </a:rPr>
              <a:t>arranging sentences by level</a:t>
            </a:r>
          </a:p>
        </p:txBody>
      </p:sp>
      <p:sp>
        <p:nvSpPr>
          <p:cNvPr id="8" name="Rectangle: Rounded Corners 7">
            <a:extLst>
              <a:ext uri="{FF2B5EF4-FFF2-40B4-BE49-F238E27FC236}">
                <a16:creationId xmlns:a16="http://schemas.microsoft.com/office/drawing/2014/main" id="{8861C1A3-C877-477F-89D7-291FF0ACDC46}"/>
              </a:ext>
            </a:extLst>
          </p:cNvPr>
          <p:cNvSpPr/>
          <p:nvPr/>
        </p:nvSpPr>
        <p:spPr>
          <a:xfrm>
            <a:off x="5239091" y="2363263"/>
            <a:ext cx="3304135" cy="491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repeating terms in a new/old sequence</a:t>
            </a:r>
          </a:p>
        </p:txBody>
      </p:sp>
      <p:sp>
        <p:nvSpPr>
          <p:cNvPr id="9" name="Rectangle: Rounded Corners 8">
            <a:extLst>
              <a:ext uri="{FF2B5EF4-FFF2-40B4-BE49-F238E27FC236}">
                <a16:creationId xmlns:a16="http://schemas.microsoft.com/office/drawing/2014/main" id="{A2322C85-B266-403F-AECB-FA763A2002D9}"/>
              </a:ext>
            </a:extLst>
          </p:cNvPr>
          <p:cNvSpPr/>
          <p:nvPr/>
        </p:nvSpPr>
        <p:spPr>
          <a:xfrm>
            <a:off x="1160287" y="3278805"/>
            <a:ext cx="3304135" cy="45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placing key terms in the dominant position</a:t>
            </a:r>
          </a:p>
        </p:txBody>
      </p:sp>
      <p:sp>
        <p:nvSpPr>
          <p:cNvPr id="16" name="Rectangle: Rounded Corners 15">
            <a:extLst>
              <a:ext uri="{FF2B5EF4-FFF2-40B4-BE49-F238E27FC236}">
                <a16:creationId xmlns:a16="http://schemas.microsoft.com/office/drawing/2014/main" id="{D5445AF2-CB4D-41B8-8940-C9F756ECD2C7}"/>
              </a:ext>
            </a:extLst>
          </p:cNvPr>
          <p:cNvSpPr/>
          <p:nvPr/>
        </p:nvSpPr>
        <p:spPr>
          <a:xfrm>
            <a:off x="5239092" y="3278804"/>
            <a:ext cx="3304135" cy="45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Quattrocento Sans" panose="020B0604020202020204" charset="0"/>
              </a:rPr>
              <a:t>indicating class or membership</a:t>
            </a:r>
          </a:p>
        </p:txBody>
      </p:sp>
      <p:sp>
        <p:nvSpPr>
          <p:cNvPr id="20" name="Rectangle: Rounded Corners 19">
            <a:extLst>
              <a:ext uri="{FF2B5EF4-FFF2-40B4-BE49-F238E27FC236}">
                <a16:creationId xmlns:a16="http://schemas.microsoft.com/office/drawing/2014/main" id="{3BD6DE9C-CC1E-4B3C-B804-62E654A30783}"/>
              </a:ext>
            </a:extLst>
          </p:cNvPr>
          <p:cNvSpPr/>
          <p:nvPr/>
        </p:nvSpPr>
        <p:spPr>
          <a:xfrm>
            <a:off x="3782464" y="4247388"/>
            <a:ext cx="2487707" cy="45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Quattrocento Sans" panose="020B0604020202020204" charset="0"/>
              </a:rPr>
              <a:t>using transitions</a:t>
            </a:r>
          </a:p>
        </p:txBody>
      </p:sp>
      <p:pic>
        <p:nvPicPr>
          <p:cNvPr id="10" name="Graphic 9" descr="Document with solid fill">
            <a:extLst>
              <a:ext uri="{FF2B5EF4-FFF2-40B4-BE49-F238E27FC236}">
                <a16:creationId xmlns:a16="http://schemas.microsoft.com/office/drawing/2014/main" id="{DCC258A4-4310-4F6C-B16A-2EEC411E8E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678522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6"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A9C8-EC5C-4B75-A7C0-9F3D6054F48B}"/>
              </a:ext>
            </a:extLst>
          </p:cNvPr>
          <p:cNvSpPr>
            <a:spLocks noGrp="1"/>
          </p:cNvSpPr>
          <p:nvPr>
            <p:ph type="title"/>
          </p:nvPr>
        </p:nvSpPr>
        <p:spPr/>
        <p:txBody>
          <a:bodyPr/>
          <a:lstStyle/>
          <a:p>
            <a:r>
              <a:rPr lang="en-US" dirty="0"/>
              <a:t>Arranging sentences by level</a:t>
            </a:r>
            <a:endParaRPr lang="en-GB" dirty="0"/>
          </a:p>
        </p:txBody>
      </p:sp>
      <p:sp>
        <p:nvSpPr>
          <p:cNvPr id="3" name="Slide Number Placeholder 2">
            <a:extLst>
              <a:ext uri="{FF2B5EF4-FFF2-40B4-BE49-F238E27FC236}">
                <a16:creationId xmlns:a16="http://schemas.microsoft.com/office/drawing/2014/main" id="{2FBDA0CE-CBD5-4B0C-BA20-4C9B97FC58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Rectangle 4">
            <a:extLst>
              <a:ext uri="{FF2B5EF4-FFF2-40B4-BE49-F238E27FC236}">
                <a16:creationId xmlns:a16="http://schemas.microsoft.com/office/drawing/2014/main" id="{F596BDCC-A1FB-40C3-B141-1D617E0CEC79}"/>
              </a:ext>
            </a:extLst>
          </p:cNvPr>
          <p:cNvSpPr/>
          <p:nvPr/>
        </p:nvSpPr>
        <p:spPr>
          <a:xfrm>
            <a:off x="1344706" y="1592284"/>
            <a:ext cx="3227294" cy="43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Each sentence has a level</a:t>
            </a:r>
            <a:endParaRPr lang="en-GB" dirty="0">
              <a:latin typeface="Quattrocento Sans" panose="020B0604020202020204" charset="0"/>
            </a:endParaRPr>
          </a:p>
        </p:txBody>
      </p:sp>
      <p:sp>
        <p:nvSpPr>
          <p:cNvPr id="7" name="Rectangle: Rounded Corners 6">
            <a:extLst>
              <a:ext uri="{FF2B5EF4-FFF2-40B4-BE49-F238E27FC236}">
                <a16:creationId xmlns:a16="http://schemas.microsoft.com/office/drawing/2014/main" id="{4DA15CBE-1CCC-4F67-A345-2CDEA273616C}"/>
              </a:ext>
            </a:extLst>
          </p:cNvPr>
          <p:cNvSpPr/>
          <p:nvPr/>
        </p:nvSpPr>
        <p:spPr>
          <a:xfrm>
            <a:off x="4733365" y="3226146"/>
            <a:ext cx="3304135" cy="49177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Quattrocento Sans" panose="020B0604020202020204" charset="0"/>
              </a:rPr>
              <a:t>First level: Topic sentence</a:t>
            </a:r>
            <a:endParaRPr lang="en-GB" dirty="0">
              <a:latin typeface="Quattrocento Sans" panose="020B0604020202020204" charset="0"/>
            </a:endParaRPr>
          </a:p>
        </p:txBody>
      </p:sp>
      <p:sp>
        <p:nvSpPr>
          <p:cNvPr id="20" name="Rectangle: Rounded Corners 19">
            <a:extLst>
              <a:ext uri="{FF2B5EF4-FFF2-40B4-BE49-F238E27FC236}">
                <a16:creationId xmlns:a16="http://schemas.microsoft.com/office/drawing/2014/main" id="{3BD6DE9C-CC1E-4B3C-B804-62E654A30783}"/>
              </a:ext>
            </a:extLst>
          </p:cNvPr>
          <p:cNvSpPr/>
          <p:nvPr/>
        </p:nvSpPr>
        <p:spPr>
          <a:xfrm>
            <a:off x="1344706" y="2483992"/>
            <a:ext cx="2487707" cy="1140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i="1" dirty="0">
                <a:latin typeface="Quattrocento Sans" panose="020B0604020202020204" charset="0"/>
              </a:rPr>
              <a:t>1 First level</a:t>
            </a:r>
          </a:p>
          <a:p>
            <a:r>
              <a:rPr lang="en-GB" dirty="0">
                <a:latin typeface="Quattrocento Sans" panose="020B0604020202020204" charset="0"/>
              </a:rPr>
              <a:t>2 Second level</a:t>
            </a:r>
          </a:p>
          <a:p>
            <a:r>
              <a:rPr lang="en-GB" dirty="0">
                <a:latin typeface="Quattrocento Sans" panose="020B0604020202020204" charset="0"/>
              </a:rPr>
              <a:t>3 Second level</a:t>
            </a:r>
          </a:p>
          <a:p>
            <a:r>
              <a:rPr lang="en-GB" dirty="0">
                <a:latin typeface="Quattrocento Sans" panose="020B0604020202020204" charset="0"/>
              </a:rPr>
              <a:t>4 Second level</a:t>
            </a:r>
          </a:p>
        </p:txBody>
      </p:sp>
      <p:sp>
        <p:nvSpPr>
          <p:cNvPr id="10" name="Rectangle 9">
            <a:extLst>
              <a:ext uri="{FF2B5EF4-FFF2-40B4-BE49-F238E27FC236}">
                <a16:creationId xmlns:a16="http://schemas.microsoft.com/office/drawing/2014/main" id="{05FF625A-6C91-4F09-BBF1-53BA87184F5A}"/>
              </a:ext>
            </a:extLst>
          </p:cNvPr>
          <p:cNvSpPr/>
          <p:nvPr/>
        </p:nvSpPr>
        <p:spPr>
          <a:xfrm>
            <a:off x="4733365" y="1346394"/>
            <a:ext cx="2589520" cy="49177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Quattrocento Sans" panose="020B0604020202020204" charset="0"/>
              </a:rPr>
              <a:t>Top-down strategy</a:t>
            </a:r>
            <a:endParaRPr lang="en-GB" dirty="0">
              <a:latin typeface="Quattrocento Sans" panose="020B0604020202020204" charset="0"/>
            </a:endParaRPr>
          </a:p>
        </p:txBody>
      </p:sp>
      <p:sp>
        <p:nvSpPr>
          <p:cNvPr id="11" name="Rectangle: Rounded Corners 10">
            <a:extLst>
              <a:ext uri="{FF2B5EF4-FFF2-40B4-BE49-F238E27FC236}">
                <a16:creationId xmlns:a16="http://schemas.microsoft.com/office/drawing/2014/main" id="{95D52C7C-86CE-446B-BDAB-C83DE35DB393}"/>
              </a:ext>
            </a:extLst>
          </p:cNvPr>
          <p:cNvSpPr/>
          <p:nvPr/>
        </p:nvSpPr>
        <p:spPr>
          <a:xfrm>
            <a:off x="5259650" y="3858653"/>
            <a:ext cx="3304135" cy="49177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Quattrocento Sans" panose="020B0604020202020204" charset="0"/>
              </a:rPr>
              <a:t>Second level: Support/Explain topic sentence</a:t>
            </a:r>
            <a:endParaRPr lang="en-GB" dirty="0">
              <a:latin typeface="Quattrocento Sans" panose="020B0604020202020204" charset="0"/>
            </a:endParaRPr>
          </a:p>
        </p:txBody>
      </p:sp>
      <p:sp>
        <p:nvSpPr>
          <p:cNvPr id="12" name="Rectangle: Rounded Corners 11">
            <a:extLst>
              <a:ext uri="{FF2B5EF4-FFF2-40B4-BE49-F238E27FC236}">
                <a16:creationId xmlns:a16="http://schemas.microsoft.com/office/drawing/2014/main" id="{F8657FC6-2043-45F9-946F-8121FC640330}"/>
              </a:ext>
            </a:extLst>
          </p:cNvPr>
          <p:cNvSpPr/>
          <p:nvPr/>
        </p:nvSpPr>
        <p:spPr>
          <a:xfrm>
            <a:off x="5573415" y="4503961"/>
            <a:ext cx="3304135" cy="491779"/>
          </a:xfrm>
          <a:prstGeom prst="roundRect">
            <a:avLst/>
          </a:prstGeom>
          <a:solidFill>
            <a:srgbClr val="42E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Quattrocento Sans" panose="020B0604020202020204" charset="0"/>
              </a:rPr>
              <a:t>Third level: Support/Explain second level ideas </a:t>
            </a:r>
            <a:endParaRPr lang="en-GB" dirty="0">
              <a:latin typeface="Quattrocento Sans" panose="020B0604020202020204" charset="0"/>
            </a:endParaRPr>
          </a:p>
        </p:txBody>
      </p:sp>
      <p:pic>
        <p:nvPicPr>
          <p:cNvPr id="13" name="Graphic 12" descr="Document with solid fill">
            <a:extLst>
              <a:ext uri="{FF2B5EF4-FFF2-40B4-BE49-F238E27FC236}">
                <a16:creationId xmlns:a16="http://schemas.microsoft.com/office/drawing/2014/main" id="{079D3DC5-ADF5-41B9-A704-B206EC3371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18308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686470-C0C7-476A-B0D4-3118B71D3053}"/>
              </a:ext>
            </a:extLst>
          </p:cNvPr>
          <p:cNvSpPr>
            <a:spLocks noGrp="1"/>
          </p:cNvSpPr>
          <p:nvPr>
            <p:ph type="title"/>
          </p:nvPr>
        </p:nvSpPr>
        <p:spPr/>
        <p:txBody>
          <a:bodyPr/>
          <a:lstStyle/>
          <a:p>
            <a:r>
              <a:rPr lang="en-US" dirty="0"/>
              <a:t>Arranging sentences by level </a:t>
            </a:r>
            <a:endParaRPr lang="en-GB" dirty="0"/>
          </a:p>
        </p:txBody>
      </p:sp>
      <p:sp>
        <p:nvSpPr>
          <p:cNvPr id="2" name="Slide Number Placeholder 1">
            <a:extLst>
              <a:ext uri="{FF2B5EF4-FFF2-40B4-BE49-F238E27FC236}">
                <a16:creationId xmlns:a16="http://schemas.microsoft.com/office/drawing/2014/main" id="{B8AD1ADD-F9C2-471A-BC03-84052D862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8" name="TextBox 7">
            <a:extLst>
              <a:ext uri="{FF2B5EF4-FFF2-40B4-BE49-F238E27FC236}">
                <a16:creationId xmlns:a16="http://schemas.microsoft.com/office/drawing/2014/main" id="{D6BCDD22-559D-4979-8BC1-1DD7F82DEAA2}"/>
              </a:ext>
            </a:extLst>
          </p:cNvPr>
          <p:cNvSpPr txBox="1"/>
          <p:nvPr/>
        </p:nvSpPr>
        <p:spPr>
          <a:xfrm>
            <a:off x="2286000" y="1339203"/>
            <a:ext cx="4587368" cy="2031325"/>
          </a:xfrm>
          <a:prstGeom prst="rect">
            <a:avLst/>
          </a:prstGeom>
          <a:noFill/>
          <a:ln>
            <a:solidFill>
              <a:srgbClr val="0070C0"/>
            </a:solidFill>
          </a:ln>
        </p:spPr>
        <p:txBody>
          <a:bodyPr wrap="square">
            <a:spAutoFit/>
          </a:bodyPr>
          <a:lstStyle/>
          <a:p>
            <a:pPr algn="just"/>
            <a:r>
              <a:rPr lang="en-US" dirty="0">
                <a:latin typeface="Quattrocento Sans" panose="020B0604020202020204" charset="0"/>
              </a:rPr>
              <a:t>Hydraulic pumps are classified as either nonpositive or positive displacement units. Nonpositive displacement pumps produce a continuous flow. Because of this design, there is no positive internal seal against leakage, and their output varies as pressure varies. Positive displacement pumps produce a pulsating flow. Their</a:t>
            </a:r>
          </a:p>
          <a:p>
            <a:pPr algn="just"/>
            <a:r>
              <a:rPr lang="en-US" dirty="0">
                <a:latin typeface="Quattrocento Sans" panose="020B0604020202020204" charset="0"/>
              </a:rPr>
              <a:t>design provides a positive internal seal against leakage. Their output is virtually unaffected as system pressure varies.</a:t>
            </a:r>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344FBCE6-1B2E-4A6F-A58C-9915A09E32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471693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686470-C0C7-476A-B0D4-3118B71D3053}"/>
              </a:ext>
            </a:extLst>
          </p:cNvPr>
          <p:cNvSpPr>
            <a:spLocks noGrp="1"/>
          </p:cNvSpPr>
          <p:nvPr>
            <p:ph type="title"/>
          </p:nvPr>
        </p:nvSpPr>
        <p:spPr/>
        <p:txBody>
          <a:bodyPr/>
          <a:lstStyle/>
          <a:p>
            <a:r>
              <a:rPr lang="en-US"/>
              <a:t>Arranging sentences by level </a:t>
            </a:r>
            <a:endParaRPr lang="en-GB" dirty="0"/>
          </a:p>
        </p:txBody>
      </p:sp>
      <p:sp>
        <p:nvSpPr>
          <p:cNvPr id="2" name="Slide Number Placeholder 1">
            <a:extLst>
              <a:ext uri="{FF2B5EF4-FFF2-40B4-BE49-F238E27FC236}">
                <a16:creationId xmlns:a16="http://schemas.microsoft.com/office/drawing/2014/main" id="{B8AD1ADD-F9C2-471A-BC03-84052D862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8" name="TextBox 7">
            <a:extLst>
              <a:ext uri="{FF2B5EF4-FFF2-40B4-BE49-F238E27FC236}">
                <a16:creationId xmlns:a16="http://schemas.microsoft.com/office/drawing/2014/main" id="{D6BCDD22-559D-4979-8BC1-1DD7F82DEAA2}"/>
              </a:ext>
            </a:extLst>
          </p:cNvPr>
          <p:cNvSpPr txBox="1"/>
          <p:nvPr/>
        </p:nvSpPr>
        <p:spPr>
          <a:xfrm>
            <a:off x="2286000" y="1339203"/>
            <a:ext cx="4587368" cy="2246769"/>
          </a:xfrm>
          <a:prstGeom prst="rect">
            <a:avLst/>
          </a:prstGeom>
          <a:noFill/>
          <a:ln>
            <a:solidFill>
              <a:srgbClr val="0070C0"/>
            </a:solidFill>
          </a:ln>
        </p:spPr>
        <p:txBody>
          <a:bodyPr wrap="square">
            <a:spAutoFit/>
          </a:bodyPr>
          <a:lstStyle/>
          <a:p>
            <a:pPr algn="just"/>
            <a:r>
              <a:rPr lang="en-US" sz="1400" dirty="0">
                <a:solidFill>
                  <a:schemeClr val="dk1"/>
                </a:solidFill>
                <a:highlight>
                  <a:schemeClr val="accent1"/>
                </a:highlight>
                <a:latin typeface="Quattrocento Sans" panose="020B0604020202020204" charset="0"/>
              </a:rPr>
              <a:t>Hydraulic pumps are classified as either nonpositive or positive displacement units. </a:t>
            </a:r>
            <a:r>
              <a:rPr lang="en-US" dirty="0">
                <a:latin typeface="Quattrocento Sans" panose="020B0604020202020204" charset="0"/>
              </a:rPr>
              <a:t>Nonpositive displacement pumps produce a continuous flow. Because of this design, there is no positive internal seal against leakage, and their output varies as pressure varies. Positive displacement pumps produce a pulsating flow. Their design provides a positive internal seal against leakage. Their output is virtually unaffected as system pressure varies.</a:t>
            </a:r>
            <a:endParaRPr lang="en-GB" dirty="0">
              <a:latin typeface="Quattrocento Sans" panose="020B0604020202020204" charset="0"/>
            </a:endParaRPr>
          </a:p>
          <a:p>
            <a:pPr algn="just"/>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A52FA41B-4EB1-4180-9852-61F08F667B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1530950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686470-C0C7-476A-B0D4-3118B71D3053}"/>
              </a:ext>
            </a:extLst>
          </p:cNvPr>
          <p:cNvSpPr>
            <a:spLocks noGrp="1"/>
          </p:cNvSpPr>
          <p:nvPr>
            <p:ph type="title"/>
          </p:nvPr>
        </p:nvSpPr>
        <p:spPr/>
        <p:txBody>
          <a:bodyPr/>
          <a:lstStyle/>
          <a:p>
            <a:r>
              <a:rPr lang="en-US"/>
              <a:t>Arranging sentences by level </a:t>
            </a:r>
            <a:endParaRPr lang="en-GB" dirty="0"/>
          </a:p>
        </p:txBody>
      </p:sp>
      <p:sp>
        <p:nvSpPr>
          <p:cNvPr id="2" name="Slide Number Placeholder 1">
            <a:extLst>
              <a:ext uri="{FF2B5EF4-FFF2-40B4-BE49-F238E27FC236}">
                <a16:creationId xmlns:a16="http://schemas.microsoft.com/office/drawing/2014/main" id="{B8AD1ADD-F9C2-471A-BC03-84052D862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8" name="TextBox 7">
            <a:extLst>
              <a:ext uri="{FF2B5EF4-FFF2-40B4-BE49-F238E27FC236}">
                <a16:creationId xmlns:a16="http://schemas.microsoft.com/office/drawing/2014/main" id="{D6BCDD22-559D-4979-8BC1-1DD7F82DEAA2}"/>
              </a:ext>
            </a:extLst>
          </p:cNvPr>
          <p:cNvSpPr txBox="1"/>
          <p:nvPr/>
        </p:nvSpPr>
        <p:spPr>
          <a:xfrm>
            <a:off x="2286000" y="1339203"/>
            <a:ext cx="4587368" cy="2246769"/>
          </a:xfrm>
          <a:prstGeom prst="rect">
            <a:avLst/>
          </a:prstGeom>
          <a:noFill/>
          <a:ln>
            <a:solidFill>
              <a:srgbClr val="0070C0"/>
            </a:solidFill>
          </a:ln>
        </p:spPr>
        <p:txBody>
          <a:bodyPr wrap="square">
            <a:spAutoFit/>
          </a:bodyPr>
          <a:lstStyle/>
          <a:p>
            <a:pPr algn="just"/>
            <a:r>
              <a:rPr lang="en-US" sz="1400" dirty="0">
                <a:solidFill>
                  <a:schemeClr val="dk1"/>
                </a:solidFill>
                <a:latin typeface="Quattrocento Sans" panose="020B0604020202020204" charset="0"/>
              </a:rPr>
              <a:t>Hydraulic pumps are classified as either nonpositive or positive displacement units. </a:t>
            </a:r>
            <a:r>
              <a:rPr lang="en-US" dirty="0">
                <a:highlight>
                  <a:srgbClr val="00FFFF"/>
                </a:highlight>
                <a:latin typeface="Quattrocento Sans" panose="020B0604020202020204" charset="0"/>
              </a:rPr>
              <a:t>Nonpositive displacement pumps produce a continuous flow. </a:t>
            </a:r>
            <a:r>
              <a:rPr lang="en-US" dirty="0">
                <a:latin typeface="Quattrocento Sans" panose="020B0604020202020204" charset="0"/>
              </a:rPr>
              <a:t>Because of this design, there is no positive internal seal against leakage, and their output varies as pressure varies. Positive displacement pumps produce a pulsating flow. Their design provides a positive internal seal against leakage. Their output is virtually unaffected as system pressure varies.</a:t>
            </a:r>
            <a:endParaRPr lang="en-GB" dirty="0">
              <a:latin typeface="Quattrocento Sans" panose="020B0604020202020204" charset="0"/>
            </a:endParaRPr>
          </a:p>
          <a:p>
            <a:pPr algn="just"/>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885F6F38-90A2-445B-A6B9-C7AF86128C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777248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686470-C0C7-476A-B0D4-3118B71D3053}"/>
              </a:ext>
            </a:extLst>
          </p:cNvPr>
          <p:cNvSpPr>
            <a:spLocks noGrp="1"/>
          </p:cNvSpPr>
          <p:nvPr>
            <p:ph type="title"/>
          </p:nvPr>
        </p:nvSpPr>
        <p:spPr/>
        <p:txBody>
          <a:bodyPr/>
          <a:lstStyle/>
          <a:p>
            <a:r>
              <a:rPr lang="en-US"/>
              <a:t>Arranging sentences by level </a:t>
            </a:r>
            <a:endParaRPr lang="en-GB" dirty="0"/>
          </a:p>
        </p:txBody>
      </p:sp>
      <p:sp>
        <p:nvSpPr>
          <p:cNvPr id="2" name="Slide Number Placeholder 1">
            <a:extLst>
              <a:ext uri="{FF2B5EF4-FFF2-40B4-BE49-F238E27FC236}">
                <a16:creationId xmlns:a16="http://schemas.microsoft.com/office/drawing/2014/main" id="{B8AD1ADD-F9C2-471A-BC03-84052D862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8" name="TextBox 7">
            <a:extLst>
              <a:ext uri="{FF2B5EF4-FFF2-40B4-BE49-F238E27FC236}">
                <a16:creationId xmlns:a16="http://schemas.microsoft.com/office/drawing/2014/main" id="{D6BCDD22-559D-4979-8BC1-1DD7F82DEAA2}"/>
              </a:ext>
            </a:extLst>
          </p:cNvPr>
          <p:cNvSpPr txBox="1"/>
          <p:nvPr/>
        </p:nvSpPr>
        <p:spPr>
          <a:xfrm>
            <a:off x="2286000" y="1339203"/>
            <a:ext cx="4587368" cy="2246769"/>
          </a:xfrm>
          <a:prstGeom prst="rect">
            <a:avLst/>
          </a:prstGeom>
          <a:noFill/>
          <a:ln>
            <a:solidFill>
              <a:srgbClr val="0070C0"/>
            </a:solidFill>
          </a:ln>
        </p:spPr>
        <p:txBody>
          <a:bodyPr wrap="square">
            <a:spAutoFit/>
          </a:bodyPr>
          <a:lstStyle/>
          <a:p>
            <a:pPr algn="just"/>
            <a:r>
              <a:rPr lang="en-US" sz="1400" dirty="0">
                <a:solidFill>
                  <a:schemeClr val="dk1"/>
                </a:solidFill>
                <a:latin typeface="Quattrocento Sans" panose="020B0604020202020204" charset="0"/>
              </a:rPr>
              <a:t>Hydraulic pumps are classified as either nonpositive or positive displacement units. </a:t>
            </a:r>
            <a:r>
              <a:rPr lang="en-US" dirty="0">
                <a:latin typeface="Quattrocento Sans" panose="020B0604020202020204" charset="0"/>
              </a:rPr>
              <a:t>Nonpositive displacement pumps produce a continuous flow. </a:t>
            </a:r>
            <a:r>
              <a:rPr lang="en-US" dirty="0">
                <a:highlight>
                  <a:srgbClr val="00FF00"/>
                </a:highlight>
                <a:latin typeface="Quattrocento Sans" panose="020B0604020202020204" charset="0"/>
              </a:rPr>
              <a:t>Because of this design, there is no positive internal seal against leakage, and their output varies as pressure varies. </a:t>
            </a:r>
            <a:r>
              <a:rPr lang="en-US" dirty="0">
                <a:latin typeface="Quattrocento Sans" panose="020B0604020202020204" charset="0"/>
              </a:rPr>
              <a:t>Positive displacement pumps produce a pulsating flow. Their design provides a positive internal seal against leakage. Their output is virtually unaffected as system pressure varies.</a:t>
            </a:r>
            <a:endParaRPr lang="en-GB" dirty="0">
              <a:latin typeface="Quattrocento Sans" panose="020B0604020202020204" charset="0"/>
            </a:endParaRPr>
          </a:p>
          <a:p>
            <a:pPr algn="just"/>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B0C5DDB1-5EBB-4F23-A893-494AD32C2F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471542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686470-C0C7-476A-B0D4-3118B71D3053}"/>
              </a:ext>
            </a:extLst>
          </p:cNvPr>
          <p:cNvSpPr>
            <a:spLocks noGrp="1"/>
          </p:cNvSpPr>
          <p:nvPr>
            <p:ph type="title"/>
          </p:nvPr>
        </p:nvSpPr>
        <p:spPr/>
        <p:txBody>
          <a:bodyPr/>
          <a:lstStyle/>
          <a:p>
            <a:r>
              <a:rPr lang="en-US"/>
              <a:t>Arranging sentences by level </a:t>
            </a:r>
            <a:endParaRPr lang="en-GB" dirty="0"/>
          </a:p>
        </p:txBody>
      </p:sp>
      <p:sp>
        <p:nvSpPr>
          <p:cNvPr id="2" name="Slide Number Placeholder 1">
            <a:extLst>
              <a:ext uri="{FF2B5EF4-FFF2-40B4-BE49-F238E27FC236}">
                <a16:creationId xmlns:a16="http://schemas.microsoft.com/office/drawing/2014/main" id="{B8AD1ADD-F9C2-471A-BC03-84052D862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8" name="TextBox 7">
            <a:extLst>
              <a:ext uri="{FF2B5EF4-FFF2-40B4-BE49-F238E27FC236}">
                <a16:creationId xmlns:a16="http://schemas.microsoft.com/office/drawing/2014/main" id="{D6BCDD22-559D-4979-8BC1-1DD7F82DEAA2}"/>
              </a:ext>
            </a:extLst>
          </p:cNvPr>
          <p:cNvSpPr txBox="1"/>
          <p:nvPr/>
        </p:nvSpPr>
        <p:spPr>
          <a:xfrm>
            <a:off x="2286000" y="1339203"/>
            <a:ext cx="4587368" cy="2246769"/>
          </a:xfrm>
          <a:prstGeom prst="rect">
            <a:avLst/>
          </a:prstGeom>
          <a:noFill/>
          <a:ln>
            <a:solidFill>
              <a:srgbClr val="0070C0"/>
            </a:solidFill>
          </a:ln>
        </p:spPr>
        <p:txBody>
          <a:bodyPr wrap="square">
            <a:spAutoFit/>
          </a:bodyPr>
          <a:lstStyle/>
          <a:p>
            <a:pPr algn="just"/>
            <a:r>
              <a:rPr lang="en-US" sz="1400" dirty="0">
                <a:solidFill>
                  <a:schemeClr val="dk1"/>
                </a:solidFill>
                <a:latin typeface="Quattrocento Sans" panose="020B0604020202020204" charset="0"/>
              </a:rPr>
              <a:t>Hydraulic pumps are classified as either nonpositive or positive displacement units. </a:t>
            </a:r>
            <a:r>
              <a:rPr lang="en-US" dirty="0">
                <a:latin typeface="Quattrocento Sans" panose="020B0604020202020204" charset="0"/>
              </a:rPr>
              <a:t>Nonpositive displacement pumps produce a continuous flow. Because of this design, there is no positive internal seal against leakage, and their output varies as pressure varies. </a:t>
            </a:r>
            <a:r>
              <a:rPr lang="en-US" dirty="0">
                <a:highlight>
                  <a:srgbClr val="00FFFF"/>
                </a:highlight>
                <a:latin typeface="Quattrocento Sans" panose="020B0604020202020204" charset="0"/>
              </a:rPr>
              <a:t>Positive displacement pumps produce a pulsating flow. </a:t>
            </a:r>
            <a:r>
              <a:rPr lang="en-US" dirty="0">
                <a:latin typeface="Quattrocento Sans" panose="020B0604020202020204" charset="0"/>
              </a:rPr>
              <a:t>Their design provides a positive internal seal against leakage. Their output is virtually unaffected as system pressure varies.</a:t>
            </a:r>
            <a:endParaRPr lang="en-GB" dirty="0">
              <a:latin typeface="Quattrocento Sans" panose="020B0604020202020204" charset="0"/>
            </a:endParaRPr>
          </a:p>
          <a:p>
            <a:pPr algn="just"/>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D69E775B-DC49-4CCE-B73A-45AEF9F8B8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936373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686470-C0C7-476A-B0D4-3118B71D3053}"/>
              </a:ext>
            </a:extLst>
          </p:cNvPr>
          <p:cNvSpPr>
            <a:spLocks noGrp="1"/>
          </p:cNvSpPr>
          <p:nvPr>
            <p:ph type="title"/>
          </p:nvPr>
        </p:nvSpPr>
        <p:spPr/>
        <p:txBody>
          <a:bodyPr/>
          <a:lstStyle/>
          <a:p>
            <a:r>
              <a:rPr lang="en-US"/>
              <a:t>Arranging sentences by level </a:t>
            </a:r>
            <a:endParaRPr lang="en-GB" dirty="0"/>
          </a:p>
        </p:txBody>
      </p:sp>
      <p:sp>
        <p:nvSpPr>
          <p:cNvPr id="2" name="Slide Number Placeholder 1">
            <a:extLst>
              <a:ext uri="{FF2B5EF4-FFF2-40B4-BE49-F238E27FC236}">
                <a16:creationId xmlns:a16="http://schemas.microsoft.com/office/drawing/2014/main" id="{B8AD1ADD-F9C2-471A-BC03-84052D862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8" name="TextBox 7">
            <a:extLst>
              <a:ext uri="{FF2B5EF4-FFF2-40B4-BE49-F238E27FC236}">
                <a16:creationId xmlns:a16="http://schemas.microsoft.com/office/drawing/2014/main" id="{D6BCDD22-559D-4979-8BC1-1DD7F82DEAA2}"/>
              </a:ext>
            </a:extLst>
          </p:cNvPr>
          <p:cNvSpPr txBox="1"/>
          <p:nvPr/>
        </p:nvSpPr>
        <p:spPr>
          <a:xfrm>
            <a:off x="2286000" y="1339203"/>
            <a:ext cx="4587368" cy="2246769"/>
          </a:xfrm>
          <a:prstGeom prst="rect">
            <a:avLst/>
          </a:prstGeom>
          <a:noFill/>
          <a:ln>
            <a:solidFill>
              <a:srgbClr val="0070C0"/>
            </a:solidFill>
          </a:ln>
        </p:spPr>
        <p:txBody>
          <a:bodyPr wrap="square">
            <a:spAutoFit/>
          </a:bodyPr>
          <a:lstStyle/>
          <a:p>
            <a:pPr algn="just"/>
            <a:r>
              <a:rPr lang="en-US" sz="1400" dirty="0">
                <a:solidFill>
                  <a:schemeClr val="dk1"/>
                </a:solidFill>
                <a:latin typeface="Quattrocento Sans" panose="020B0604020202020204" charset="0"/>
              </a:rPr>
              <a:t>Hydraulic pumps are classified as either nonpositive or positive displacement units. </a:t>
            </a:r>
            <a:r>
              <a:rPr lang="en-US" dirty="0">
                <a:latin typeface="Quattrocento Sans" panose="020B0604020202020204" charset="0"/>
              </a:rPr>
              <a:t>Nonpositive displacement pumps produce a continuous flow. Because of this design, there is no positive internal seal against leakage, and their output varies as pressure varies. Positive displacement pumps produce a pulsating flow. </a:t>
            </a:r>
            <a:r>
              <a:rPr lang="en-US" dirty="0">
                <a:highlight>
                  <a:srgbClr val="00FF00"/>
                </a:highlight>
                <a:latin typeface="Quattrocento Sans" panose="020B0604020202020204" charset="0"/>
              </a:rPr>
              <a:t>Their design provides a positive internal seal against leakage. Their output is virtually unaffected as system pressure varies.</a:t>
            </a:r>
            <a:endParaRPr lang="en-GB" dirty="0">
              <a:highlight>
                <a:srgbClr val="00FF00"/>
              </a:highlight>
              <a:latin typeface="Quattrocento Sans" panose="020B0604020202020204" charset="0"/>
            </a:endParaRPr>
          </a:p>
          <a:p>
            <a:pPr algn="just"/>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C98CB5FB-CDD8-48B1-9AF2-6E14ADB82C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910228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EDCB-8054-4B0E-8B12-66719D930DEA}"/>
              </a:ext>
            </a:extLst>
          </p:cNvPr>
          <p:cNvSpPr>
            <a:spLocks noGrp="1"/>
          </p:cNvSpPr>
          <p:nvPr>
            <p:ph type="title"/>
          </p:nvPr>
        </p:nvSpPr>
        <p:spPr/>
        <p:txBody>
          <a:bodyPr/>
          <a:lstStyle/>
          <a:p>
            <a:r>
              <a:rPr lang="en-US" dirty="0"/>
              <a:t>Guidelines for good writing</a:t>
            </a:r>
            <a:endParaRPr lang="en-GB" dirty="0"/>
          </a:p>
        </p:txBody>
      </p:sp>
      <p:sp>
        <p:nvSpPr>
          <p:cNvPr id="3" name="Slide Number Placeholder 2">
            <a:extLst>
              <a:ext uri="{FF2B5EF4-FFF2-40B4-BE49-F238E27FC236}">
                <a16:creationId xmlns:a16="http://schemas.microsoft.com/office/drawing/2014/main" id="{700EE5E1-C785-4108-8A7F-22882FABE6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Rectangle: Rounded Corners 5">
            <a:extLst>
              <a:ext uri="{FF2B5EF4-FFF2-40B4-BE49-F238E27FC236}">
                <a16:creationId xmlns:a16="http://schemas.microsoft.com/office/drawing/2014/main" id="{A50A64BC-81F2-4612-874D-BDA75D44850A}"/>
              </a:ext>
            </a:extLst>
          </p:cNvPr>
          <p:cNvSpPr/>
          <p:nvPr/>
        </p:nvSpPr>
        <p:spPr>
          <a:xfrm>
            <a:off x="713334" y="1511790"/>
            <a:ext cx="3457816"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u="none" strike="noStrike" baseline="0" dirty="0">
                <a:latin typeface="Quattrocento Sans" panose="020B0604020202020204" charset="0"/>
              </a:rPr>
              <a:t>Put only one idea in each sentence</a:t>
            </a:r>
          </a:p>
        </p:txBody>
      </p:sp>
      <p:sp>
        <p:nvSpPr>
          <p:cNvPr id="7" name="Rectangle: Rounded Corners 6">
            <a:extLst>
              <a:ext uri="{FF2B5EF4-FFF2-40B4-BE49-F238E27FC236}">
                <a16:creationId xmlns:a16="http://schemas.microsoft.com/office/drawing/2014/main" id="{6CE75B77-F3DF-4B8A-9E62-5CDED33BE446}"/>
              </a:ext>
            </a:extLst>
          </p:cNvPr>
          <p:cNvSpPr/>
          <p:nvPr/>
        </p:nvSpPr>
        <p:spPr>
          <a:xfrm>
            <a:off x="713334" y="2353950"/>
            <a:ext cx="3457816"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0" u="none" strike="noStrike" baseline="0" dirty="0">
                <a:latin typeface="Quattrocento Sans" panose="020B0604020202020204" charset="0"/>
              </a:rPr>
              <a:t>Consider your word choice</a:t>
            </a:r>
            <a:endParaRPr lang="en-US" b="1" dirty="0">
              <a:latin typeface="Quattrocento Sans" panose="020B0604020202020204" charset="0"/>
            </a:endParaRPr>
          </a:p>
        </p:txBody>
      </p:sp>
      <p:sp>
        <p:nvSpPr>
          <p:cNvPr id="8" name="Rectangle: Rounded Corners 7">
            <a:extLst>
              <a:ext uri="{FF2B5EF4-FFF2-40B4-BE49-F238E27FC236}">
                <a16:creationId xmlns:a16="http://schemas.microsoft.com/office/drawing/2014/main" id="{8BEED70C-10A9-4E3A-B9FB-2FF3B7B3106D}"/>
              </a:ext>
            </a:extLst>
          </p:cNvPr>
          <p:cNvSpPr/>
          <p:nvPr/>
        </p:nvSpPr>
        <p:spPr>
          <a:xfrm>
            <a:off x="5134855" y="2367916"/>
            <a:ext cx="3457816"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0" u="none" strike="noStrike" baseline="0" dirty="0">
                <a:latin typeface="Quattrocento Sans" panose="020B0604020202020204" charset="0"/>
              </a:rPr>
              <a:t>Use consistent vocabulary</a:t>
            </a:r>
            <a:endParaRPr lang="en-US" sz="1400" b="1" i="0" u="none" strike="noStrike" baseline="0" dirty="0">
              <a:latin typeface="Quattrocento Sans" panose="020B0604020202020204" charset="0"/>
            </a:endParaRPr>
          </a:p>
        </p:txBody>
      </p:sp>
      <p:sp>
        <p:nvSpPr>
          <p:cNvPr id="9" name="Rectangle: Rounded Corners 8">
            <a:extLst>
              <a:ext uri="{FF2B5EF4-FFF2-40B4-BE49-F238E27FC236}">
                <a16:creationId xmlns:a16="http://schemas.microsoft.com/office/drawing/2014/main" id="{BCE22474-A5D5-47E2-8C1F-AD166668C94A}"/>
              </a:ext>
            </a:extLst>
          </p:cNvPr>
          <p:cNvSpPr/>
          <p:nvPr/>
        </p:nvSpPr>
        <p:spPr>
          <a:xfrm>
            <a:off x="5199529" y="3334099"/>
            <a:ext cx="3457816" cy="633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1" i="0" u="none" strike="noStrike" baseline="0" dirty="0">
                <a:latin typeface="Quattrocento Sans" panose="020B0604020202020204" charset="0"/>
              </a:rPr>
              <a:t>Write words in full instead of using contractions, especially in negative</a:t>
            </a:r>
          </a:p>
          <a:p>
            <a:pPr algn="l"/>
            <a:r>
              <a:rPr lang="en-GB" sz="1400" b="1" i="0" u="none" strike="noStrike" baseline="0" dirty="0">
                <a:latin typeface="Quattrocento Sans" panose="020B0604020202020204" charset="0"/>
              </a:rPr>
              <a:t>statements</a:t>
            </a:r>
            <a:endParaRPr lang="en-GB" dirty="0">
              <a:latin typeface="Quattrocento Sans" panose="020B0604020202020204" charset="0"/>
            </a:endParaRPr>
          </a:p>
        </p:txBody>
      </p:sp>
      <p:sp>
        <p:nvSpPr>
          <p:cNvPr id="10" name="Rectangle: Rounded Corners 9">
            <a:extLst>
              <a:ext uri="{FF2B5EF4-FFF2-40B4-BE49-F238E27FC236}">
                <a16:creationId xmlns:a16="http://schemas.microsoft.com/office/drawing/2014/main" id="{7E42117F-ADC9-49DB-A435-345964EEC447}"/>
              </a:ext>
            </a:extLst>
          </p:cNvPr>
          <p:cNvSpPr/>
          <p:nvPr/>
        </p:nvSpPr>
        <p:spPr>
          <a:xfrm>
            <a:off x="713334" y="3438659"/>
            <a:ext cx="3457816"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u="none" strike="noStrike" baseline="0" dirty="0">
                <a:latin typeface="Quattrocento Sans" panose="020B0604020202020204" charset="0"/>
              </a:rPr>
              <a:t>Use an adequate mix between the active voice and the passive voice</a:t>
            </a:r>
            <a:endParaRPr lang="en-US" sz="1400" b="1" dirty="0">
              <a:latin typeface="Quattrocento Sans" panose="020B0604020202020204" charset="0"/>
            </a:endParaRPr>
          </a:p>
        </p:txBody>
      </p:sp>
      <p:sp>
        <p:nvSpPr>
          <p:cNvPr id="11" name="Rectangle: Rounded Corners 10">
            <a:extLst>
              <a:ext uri="{FF2B5EF4-FFF2-40B4-BE49-F238E27FC236}">
                <a16:creationId xmlns:a16="http://schemas.microsoft.com/office/drawing/2014/main" id="{CB5AD47C-217F-4F1A-9E65-7312959751AC}"/>
              </a:ext>
            </a:extLst>
          </p:cNvPr>
          <p:cNvSpPr/>
          <p:nvPr/>
        </p:nvSpPr>
        <p:spPr>
          <a:xfrm>
            <a:off x="5134855" y="1429230"/>
            <a:ext cx="3457816" cy="578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0" u="none" strike="noStrike" baseline="0" dirty="0">
                <a:latin typeface="Quattrocento Sans" panose="020B0604020202020204" charset="0"/>
              </a:rPr>
              <a:t>Stay away from examples that require readers to understand metaphors outside of their experience.</a:t>
            </a:r>
          </a:p>
        </p:txBody>
      </p:sp>
      <p:sp>
        <p:nvSpPr>
          <p:cNvPr id="12" name="Rectangle: Rounded Corners 11">
            <a:extLst>
              <a:ext uri="{FF2B5EF4-FFF2-40B4-BE49-F238E27FC236}">
                <a16:creationId xmlns:a16="http://schemas.microsoft.com/office/drawing/2014/main" id="{3C786A00-7DA1-4E69-B3A2-617CA26D2E07}"/>
              </a:ext>
            </a:extLst>
          </p:cNvPr>
          <p:cNvSpPr/>
          <p:nvPr/>
        </p:nvSpPr>
        <p:spPr>
          <a:xfrm>
            <a:off x="3192715" y="4314250"/>
            <a:ext cx="3457816" cy="435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1" i="0" u="none" strike="noStrike" baseline="0" dirty="0">
                <a:latin typeface="Quattrocento Sans" panose="020B0604020202020204" charset="0"/>
              </a:rPr>
              <a:t>Use –</a:t>
            </a:r>
            <a:r>
              <a:rPr lang="en-US" sz="1400" b="1" i="0" u="none" strike="noStrike" baseline="0" dirty="0" err="1">
                <a:latin typeface="Quattrocento Sans" panose="020B0604020202020204" charset="0"/>
              </a:rPr>
              <a:t>ing</a:t>
            </a:r>
            <a:r>
              <a:rPr lang="en-US" sz="1400" b="1" i="0" u="none" strike="noStrike" baseline="0" dirty="0">
                <a:latin typeface="Quattrocento Sans" panose="020B0604020202020204" charset="0"/>
              </a:rPr>
              <a:t> and –ed forms carefully</a:t>
            </a:r>
            <a:endParaRPr lang="en-GB" dirty="0">
              <a:latin typeface="Quattrocento Sans" panose="020B0604020202020204" charset="0"/>
            </a:endParaRPr>
          </a:p>
        </p:txBody>
      </p:sp>
      <p:pic>
        <p:nvPicPr>
          <p:cNvPr id="13" name="Graphic 12" descr="Document with solid fill">
            <a:extLst>
              <a:ext uri="{FF2B5EF4-FFF2-40B4-BE49-F238E27FC236}">
                <a16:creationId xmlns:a16="http://schemas.microsoft.com/office/drawing/2014/main" id="{A570A599-A0EC-48E8-A512-A3010FCF1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1544800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5058-5D6A-48B5-A725-A2DEE4591373}"/>
              </a:ext>
            </a:extLst>
          </p:cNvPr>
          <p:cNvSpPr>
            <a:spLocks noGrp="1"/>
          </p:cNvSpPr>
          <p:nvPr>
            <p:ph type="title"/>
          </p:nvPr>
        </p:nvSpPr>
        <p:spPr/>
        <p:txBody>
          <a:bodyPr/>
          <a:lstStyle/>
          <a:p>
            <a:r>
              <a:rPr lang="en-US" dirty="0"/>
              <a:t>Repeat Terms in a New/Old Sequence</a:t>
            </a:r>
            <a:endParaRPr lang="en-GB" dirty="0"/>
          </a:p>
        </p:txBody>
      </p:sp>
      <p:sp>
        <p:nvSpPr>
          <p:cNvPr id="3" name="Slide Number Placeholder 2">
            <a:extLst>
              <a:ext uri="{FF2B5EF4-FFF2-40B4-BE49-F238E27FC236}">
                <a16:creationId xmlns:a16="http://schemas.microsoft.com/office/drawing/2014/main" id="{A9D57183-C2C7-47E0-B952-16ED9C134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Rectangle: Rounded Corners 3">
            <a:extLst>
              <a:ext uri="{FF2B5EF4-FFF2-40B4-BE49-F238E27FC236}">
                <a16:creationId xmlns:a16="http://schemas.microsoft.com/office/drawing/2014/main" id="{05A9111B-5946-4060-A39E-048B9DDB84D5}"/>
              </a:ext>
            </a:extLst>
          </p:cNvPr>
          <p:cNvSpPr/>
          <p:nvPr/>
        </p:nvSpPr>
        <p:spPr>
          <a:xfrm>
            <a:off x="914400" y="1621331"/>
            <a:ext cx="4103274" cy="49177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atin typeface="Quattrocento Sans" panose="020B0604020202020204" charset="0"/>
              </a:rPr>
              <a:t>Sentences in Paragraph can follow sequence for old/new information as well</a:t>
            </a:r>
            <a:endParaRPr lang="en-GB" dirty="0">
              <a:latin typeface="Quattrocento Sans" panose="020B0604020202020204" charset="0"/>
            </a:endParaRPr>
          </a:p>
        </p:txBody>
      </p:sp>
      <p:sp>
        <p:nvSpPr>
          <p:cNvPr id="5" name="Rectangle: Rounded Corners 4">
            <a:extLst>
              <a:ext uri="{FF2B5EF4-FFF2-40B4-BE49-F238E27FC236}">
                <a16:creationId xmlns:a16="http://schemas.microsoft.com/office/drawing/2014/main" id="{A42E1121-40C5-482B-8918-0129F930F785}"/>
              </a:ext>
            </a:extLst>
          </p:cNvPr>
          <p:cNvSpPr/>
          <p:nvPr/>
        </p:nvSpPr>
        <p:spPr>
          <a:xfrm>
            <a:off x="914400" y="2516708"/>
            <a:ext cx="4103274" cy="49177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atin typeface="Quattrocento Sans" panose="020B0604020202020204" charset="0"/>
              </a:rPr>
              <a:t>New information becomes old information in subsequent sentences </a:t>
            </a:r>
            <a:endParaRPr lang="en-GB" dirty="0">
              <a:latin typeface="Quattrocento Sans" panose="020B0604020202020204" charset="0"/>
            </a:endParaRPr>
          </a:p>
        </p:txBody>
      </p:sp>
      <p:pic>
        <p:nvPicPr>
          <p:cNvPr id="6" name="Graphic 5" descr="Document with solid fill">
            <a:extLst>
              <a:ext uri="{FF2B5EF4-FFF2-40B4-BE49-F238E27FC236}">
                <a16:creationId xmlns:a16="http://schemas.microsoft.com/office/drawing/2014/main" id="{99FDBD61-0E18-4C4F-BB97-19026A86E7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4279442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17EE-91D3-43FF-B0F8-3D4E5019802F}"/>
              </a:ext>
            </a:extLst>
          </p:cNvPr>
          <p:cNvSpPr>
            <a:spLocks noGrp="1"/>
          </p:cNvSpPr>
          <p:nvPr>
            <p:ph type="title"/>
          </p:nvPr>
        </p:nvSpPr>
        <p:spPr>
          <a:xfrm>
            <a:off x="1381250" y="896112"/>
            <a:ext cx="3878400" cy="517750"/>
          </a:xfrm>
        </p:spPr>
        <p:txBody>
          <a:bodyPr/>
          <a:lstStyle/>
          <a:p>
            <a:r>
              <a:rPr lang="en-US" dirty="0"/>
              <a:t>Avoid Strings of Choppy Sentences</a:t>
            </a:r>
            <a:endParaRPr lang="en-GB" dirty="0"/>
          </a:p>
        </p:txBody>
      </p:sp>
      <p:sp>
        <p:nvSpPr>
          <p:cNvPr id="3" name="Slide Number Placeholder 2">
            <a:extLst>
              <a:ext uri="{FF2B5EF4-FFF2-40B4-BE49-F238E27FC236}">
                <a16:creationId xmlns:a16="http://schemas.microsoft.com/office/drawing/2014/main" id="{36765217-4FF9-4394-9DFE-7DB14FA63E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Rectangle 3">
            <a:extLst>
              <a:ext uri="{FF2B5EF4-FFF2-40B4-BE49-F238E27FC236}">
                <a16:creationId xmlns:a16="http://schemas.microsoft.com/office/drawing/2014/main" id="{43984E7D-4D7C-4BDC-BC89-ACEF6072D4A6}"/>
              </a:ext>
            </a:extLst>
          </p:cNvPr>
          <p:cNvSpPr/>
          <p:nvPr/>
        </p:nvSpPr>
        <p:spPr>
          <a:xfrm>
            <a:off x="1467650" y="1659751"/>
            <a:ext cx="3104350" cy="517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A string of short sentences causes choppiness.</a:t>
            </a:r>
          </a:p>
        </p:txBody>
      </p:sp>
      <p:sp>
        <p:nvSpPr>
          <p:cNvPr id="5" name="Rectangle 4">
            <a:extLst>
              <a:ext uri="{FF2B5EF4-FFF2-40B4-BE49-F238E27FC236}">
                <a16:creationId xmlns:a16="http://schemas.microsoft.com/office/drawing/2014/main" id="{3A13DBE1-2FD3-4CA7-AF5C-B95EE18F1434}"/>
              </a:ext>
            </a:extLst>
          </p:cNvPr>
          <p:cNvSpPr/>
          <p:nvPr/>
        </p:nvSpPr>
        <p:spPr>
          <a:xfrm>
            <a:off x="1696891" y="2448250"/>
            <a:ext cx="3104350" cy="517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Since all ideas appear independent, it causes them to appear equal.</a:t>
            </a:r>
          </a:p>
        </p:txBody>
      </p:sp>
      <p:sp>
        <p:nvSpPr>
          <p:cNvPr id="6" name="Rectangle 5">
            <a:extLst>
              <a:ext uri="{FF2B5EF4-FFF2-40B4-BE49-F238E27FC236}">
                <a16:creationId xmlns:a16="http://schemas.microsoft.com/office/drawing/2014/main" id="{20311BE9-D02D-4D62-90FF-058CA6C3E8F0}"/>
              </a:ext>
            </a:extLst>
          </p:cNvPr>
          <p:cNvSpPr/>
          <p:nvPr/>
        </p:nvSpPr>
        <p:spPr>
          <a:xfrm>
            <a:off x="2132248" y="3236749"/>
            <a:ext cx="3104350" cy="76363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b="0" i="0" u="none" strike="noStrike" baseline="0" dirty="0">
                <a:latin typeface="Quattrocento Sans" panose="020B0604020202020204" charset="0"/>
              </a:rPr>
              <a:t>combine and </a:t>
            </a:r>
            <a:r>
              <a:rPr lang="en-US" b="0" i="0" u="none" strike="noStrike" baseline="0" dirty="0">
                <a:latin typeface="Quattrocento Sans" panose="020B0604020202020204" charset="0"/>
              </a:rPr>
              <a:t>subordinate ideas so that only the important ones are expressed as main clauses</a:t>
            </a:r>
            <a:endParaRPr lang="en-US" dirty="0">
              <a:latin typeface="Quattrocento Sans" panose="020B0604020202020204" charset="0"/>
            </a:endParaRPr>
          </a:p>
        </p:txBody>
      </p:sp>
      <p:pic>
        <p:nvPicPr>
          <p:cNvPr id="7" name="Graphic 6" descr="Document with solid fill">
            <a:extLst>
              <a:ext uri="{FF2B5EF4-FFF2-40B4-BE49-F238E27FC236}">
                <a16:creationId xmlns:a16="http://schemas.microsoft.com/office/drawing/2014/main" id="{000528DA-D54A-490C-B4E3-71CDD7E423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195182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5058-5D6A-48B5-A725-A2DEE4591373}"/>
              </a:ext>
            </a:extLst>
          </p:cNvPr>
          <p:cNvSpPr>
            <a:spLocks noGrp="1"/>
          </p:cNvSpPr>
          <p:nvPr>
            <p:ph type="title"/>
          </p:nvPr>
        </p:nvSpPr>
        <p:spPr/>
        <p:txBody>
          <a:bodyPr/>
          <a:lstStyle/>
          <a:p>
            <a:r>
              <a:rPr lang="en-US" dirty="0"/>
              <a:t>Repeat Terms in a New/Old Sequence</a:t>
            </a:r>
            <a:endParaRPr lang="en-GB" dirty="0"/>
          </a:p>
        </p:txBody>
      </p:sp>
      <p:sp>
        <p:nvSpPr>
          <p:cNvPr id="3" name="Slide Number Placeholder 2">
            <a:extLst>
              <a:ext uri="{FF2B5EF4-FFF2-40B4-BE49-F238E27FC236}">
                <a16:creationId xmlns:a16="http://schemas.microsoft.com/office/drawing/2014/main" id="{A9D57183-C2C7-47E0-B952-16ED9C134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TextBox 5">
            <a:extLst>
              <a:ext uri="{FF2B5EF4-FFF2-40B4-BE49-F238E27FC236}">
                <a16:creationId xmlns:a16="http://schemas.microsoft.com/office/drawing/2014/main" id="{D09F062C-4F6D-4E03-BCBD-F474DD9E5C39}"/>
              </a:ext>
            </a:extLst>
          </p:cNvPr>
          <p:cNvSpPr txBox="1"/>
          <p:nvPr/>
        </p:nvSpPr>
        <p:spPr>
          <a:xfrm>
            <a:off x="2284079" y="1820917"/>
            <a:ext cx="4575842" cy="2246769"/>
          </a:xfrm>
          <a:prstGeom prst="rect">
            <a:avLst/>
          </a:prstGeom>
          <a:noFill/>
        </p:spPr>
        <p:txBody>
          <a:bodyPr wrap="square">
            <a:spAutoFit/>
          </a:bodyPr>
          <a:lstStyle/>
          <a:p>
            <a:pPr algn="just"/>
            <a:r>
              <a:rPr lang="en-US" dirty="0">
                <a:latin typeface="Quattrocento Sans" panose="020B0604020202020204" charset="0"/>
              </a:rPr>
              <a:t>Subduction stopped when the continent collided with the island arc along its northern margin. This collision resulted in extensive deformation of the island arc as well as deformation of the sedimentary rocks on the continental margin described earlier. The collision produced a mountain range across northern Wisconsin.</a:t>
            </a:r>
          </a:p>
          <a:p>
            <a:pPr algn="just"/>
            <a:r>
              <a:rPr lang="en-US" dirty="0">
                <a:latin typeface="Quattrocento Sans" panose="020B0604020202020204" charset="0"/>
              </a:rPr>
              <a:t>This ancient mountain range is called the </a:t>
            </a:r>
            <a:r>
              <a:rPr lang="en-US" dirty="0" err="1">
                <a:latin typeface="Quattrocento Sans" panose="020B0604020202020204" charset="0"/>
              </a:rPr>
              <a:t>Penokean</a:t>
            </a:r>
            <a:r>
              <a:rPr lang="en-US" dirty="0">
                <a:latin typeface="Quattrocento Sans" panose="020B0604020202020204" charset="0"/>
              </a:rPr>
              <a:t> Mountains. The eroded remnants of these mountains constitute much of the bedrock of Wisconsin, Minnesota,</a:t>
            </a:r>
          </a:p>
          <a:p>
            <a:pPr algn="just"/>
            <a:r>
              <a:rPr lang="en-US" dirty="0">
                <a:latin typeface="Quattrocento Sans" panose="020B0604020202020204" charset="0"/>
              </a:rPr>
              <a:t>and Michigan. (LaBerge 111)</a:t>
            </a:r>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5D67173C-3F03-4ECE-9F8B-50E0143CDB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569624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5058-5D6A-48B5-A725-A2DEE4591373}"/>
              </a:ext>
            </a:extLst>
          </p:cNvPr>
          <p:cNvSpPr>
            <a:spLocks noGrp="1"/>
          </p:cNvSpPr>
          <p:nvPr>
            <p:ph type="title"/>
          </p:nvPr>
        </p:nvSpPr>
        <p:spPr/>
        <p:txBody>
          <a:bodyPr/>
          <a:lstStyle/>
          <a:p>
            <a:r>
              <a:rPr lang="en-US" dirty="0"/>
              <a:t>Repeat Terms in a New/Old Sequence</a:t>
            </a:r>
            <a:endParaRPr lang="en-GB" dirty="0"/>
          </a:p>
        </p:txBody>
      </p:sp>
      <p:sp>
        <p:nvSpPr>
          <p:cNvPr id="3" name="Slide Number Placeholder 2">
            <a:extLst>
              <a:ext uri="{FF2B5EF4-FFF2-40B4-BE49-F238E27FC236}">
                <a16:creationId xmlns:a16="http://schemas.microsoft.com/office/drawing/2014/main" id="{A9D57183-C2C7-47E0-B952-16ED9C134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Box 5">
            <a:extLst>
              <a:ext uri="{FF2B5EF4-FFF2-40B4-BE49-F238E27FC236}">
                <a16:creationId xmlns:a16="http://schemas.microsoft.com/office/drawing/2014/main" id="{D09F062C-4F6D-4E03-BCBD-F474DD9E5C39}"/>
              </a:ext>
            </a:extLst>
          </p:cNvPr>
          <p:cNvSpPr txBox="1"/>
          <p:nvPr/>
        </p:nvSpPr>
        <p:spPr>
          <a:xfrm>
            <a:off x="2284079" y="1820917"/>
            <a:ext cx="4575842" cy="2246769"/>
          </a:xfrm>
          <a:prstGeom prst="rect">
            <a:avLst/>
          </a:prstGeom>
          <a:noFill/>
        </p:spPr>
        <p:txBody>
          <a:bodyPr wrap="square">
            <a:spAutoFit/>
          </a:bodyPr>
          <a:lstStyle/>
          <a:p>
            <a:pPr algn="just"/>
            <a:r>
              <a:rPr lang="en-US" dirty="0">
                <a:latin typeface="Quattrocento Sans" panose="020B0604020202020204" charset="0"/>
              </a:rPr>
              <a:t>Subduction stopped when the continent </a:t>
            </a:r>
            <a:r>
              <a:rPr lang="en-US" dirty="0">
                <a:solidFill>
                  <a:schemeClr val="accent1"/>
                </a:solidFill>
                <a:latin typeface="Quattrocento Sans" panose="020B0604020202020204" charset="0"/>
              </a:rPr>
              <a:t>collided</a:t>
            </a:r>
            <a:r>
              <a:rPr lang="en-US" dirty="0">
                <a:latin typeface="Quattrocento Sans" panose="020B0604020202020204" charset="0"/>
              </a:rPr>
              <a:t> with the island arc along its northern margin. This </a:t>
            </a:r>
            <a:r>
              <a:rPr lang="en-US" dirty="0">
                <a:solidFill>
                  <a:schemeClr val="accent4"/>
                </a:solidFill>
                <a:latin typeface="Quattrocento Sans" panose="020B0604020202020204" charset="0"/>
              </a:rPr>
              <a:t>collision</a:t>
            </a:r>
            <a:r>
              <a:rPr lang="en-US" dirty="0">
                <a:latin typeface="Quattrocento Sans" panose="020B0604020202020204" charset="0"/>
              </a:rPr>
              <a:t> resulted in extensive deformation of the island arc as well as deformation of the sedimentary rocks on the continental margin described earlier. The </a:t>
            </a:r>
            <a:r>
              <a:rPr lang="en-US" dirty="0">
                <a:solidFill>
                  <a:schemeClr val="accent4"/>
                </a:solidFill>
                <a:latin typeface="Quattrocento Sans" panose="020B0604020202020204" charset="0"/>
              </a:rPr>
              <a:t>collision</a:t>
            </a:r>
            <a:r>
              <a:rPr lang="en-US" dirty="0">
                <a:latin typeface="Quattrocento Sans" panose="020B0604020202020204" charset="0"/>
              </a:rPr>
              <a:t> produced a </a:t>
            </a:r>
            <a:r>
              <a:rPr lang="en-US" dirty="0">
                <a:solidFill>
                  <a:schemeClr val="accent1"/>
                </a:solidFill>
                <a:latin typeface="Quattrocento Sans" panose="020B0604020202020204" charset="0"/>
              </a:rPr>
              <a:t>mountain range </a:t>
            </a:r>
            <a:r>
              <a:rPr lang="en-US" dirty="0">
                <a:latin typeface="Quattrocento Sans" panose="020B0604020202020204" charset="0"/>
              </a:rPr>
              <a:t>across northern Wisconsin.</a:t>
            </a:r>
          </a:p>
          <a:p>
            <a:pPr algn="just"/>
            <a:r>
              <a:rPr lang="en-US" dirty="0">
                <a:latin typeface="Quattrocento Sans" panose="020B0604020202020204" charset="0"/>
              </a:rPr>
              <a:t>This ancient mountain range is called the </a:t>
            </a:r>
            <a:r>
              <a:rPr lang="en-US" dirty="0" err="1">
                <a:latin typeface="Quattrocento Sans" panose="020B0604020202020204" charset="0"/>
              </a:rPr>
              <a:t>Penokean</a:t>
            </a:r>
            <a:r>
              <a:rPr lang="en-US" dirty="0">
                <a:latin typeface="Quattrocento Sans" panose="020B0604020202020204" charset="0"/>
              </a:rPr>
              <a:t> Mountains. The eroded remnants of these </a:t>
            </a:r>
            <a:r>
              <a:rPr lang="en-US" dirty="0">
                <a:solidFill>
                  <a:schemeClr val="accent4"/>
                </a:solidFill>
                <a:latin typeface="Quattrocento Sans" panose="020B0604020202020204" charset="0"/>
              </a:rPr>
              <a:t>mountains </a:t>
            </a:r>
            <a:r>
              <a:rPr lang="en-US" dirty="0">
                <a:latin typeface="Quattrocento Sans" panose="020B0604020202020204" charset="0"/>
              </a:rPr>
              <a:t>constitute much of the bedrock of Wisconsin, Minnesota,</a:t>
            </a:r>
          </a:p>
          <a:p>
            <a:pPr algn="just"/>
            <a:r>
              <a:rPr lang="en-US" dirty="0">
                <a:latin typeface="Quattrocento Sans" panose="020B0604020202020204" charset="0"/>
              </a:rPr>
              <a:t>and Michigan. (LaBerge 111)</a:t>
            </a:r>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29D4BCAC-7082-46A2-A2B9-D6FF635DC6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1607701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1692-E23D-489C-9EB6-3E4C2E481E69}"/>
              </a:ext>
            </a:extLst>
          </p:cNvPr>
          <p:cNvSpPr>
            <a:spLocks noGrp="1"/>
          </p:cNvSpPr>
          <p:nvPr>
            <p:ph type="title"/>
          </p:nvPr>
        </p:nvSpPr>
        <p:spPr/>
        <p:txBody>
          <a:bodyPr/>
          <a:lstStyle/>
          <a:p>
            <a:r>
              <a:rPr lang="en-GB" dirty="0"/>
              <a:t>Use the Dominant Position</a:t>
            </a:r>
          </a:p>
        </p:txBody>
      </p:sp>
      <p:sp>
        <p:nvSpPr>
          <p:cNvPr id="3" name="Slide Number Placeholder 2">
            <a:extLst>
              <a:ext uri="{FF2B5EF4-FFF2-40B4-BE49-F238E27FC236}">
                <a16:creationId xmlns:a16="http://schemas.microsoft.com/office/drawing/2014/main" id="{883820E7-ABCC-4C9D-A65B-D996FEF784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Rectangle 5">
            <a:extLst>
              <a:ext uri="{FF2B5EF4-FFF2-40B4-BE49-F238E27FC236}">
                <a16:creationId xmlns:a16="http://schemas.microsoft.com/office/drawing/2014/main" id="{BEB622E0-29CD-46F0-A7E1-0E4781479F0B}"/>
              </a:ext>
            </a:extLst>
          </p:cNvPr>
          <p:cNvSpPr/>
          <p:nvPr/>
        </p:nvSpPr>
        <p:spPr>
          <a:xfrm>
            <a:off x="2374366" y="1452282"/>
            <a:ext cx="4187799" cy="5993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sz="1400" b="0" i="0" u="none" strike="noStrike" baseline="0" dirty="0">
                <a:latin typeface="Quattrocento Sans" panose="020B0604020202020204" charset="0"/>
              </a:rPr>
              <a:t>repeat a key term as the subject, or main idea, of a sentence</a:t>
            </a:r>
            <a:endParaRPr lang="en-GB" dirty="0">
              <a:latin typeface="Quattrocento Sans" panose="020B0604020202020204" charset="0"/>
            </a:endParaRPr>
          </a:p>
        </p:txBody>
      </p:sp>
      <p:sp>
        <p:nvSpPr>
          <p:cNvPr id="9" name="Rectangle 8">
            <a:extLst>
              <a:ext uri="{FF2B5EF4-FFF2-40B4-BE49-F238E27FC236}">
                <a16:creationId xmlns:a16="http://schemas.microsoft.com/office/drawing/2014/main" id="{B1322B63-70C3-41AD-8C8C-E2A9135A813B}"/>
              </a:ext>
            </a:extLst>
          </p:cNvPr>
          <p:cNvSpPr/>
          <p:nvPr/>
        </p:nvSpPr>
        <p:spPr>
          <a:xfrm>
            <a:off x="2374365" y="2831919"/>
            <a:ext cx="4187799" cy="5993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GB" sz="1400" b="0" i="0" u="none" strike="noStrike" baseline="0" dirty="0">
                <a:latin typeface="Quattrocento Sans" panose="020B0604020202020204" charset="0"/>
              </a:rPr>
              <a:t>The repetition </a:t>
            </a:r>
            <a:r>
              <a:rPr lang="en-US" sz="1400" b="0" i="0" u="none" strike="noStrike" baseline="0" dirty="0">
                <a:latin typeface="Quattrocento Sans" panose="020B0604020202020204" charset="0"/>
              </a:rPr>
              <a:t>returns readers to the same topic</a:t>
            </a:r>
            <a:endParaRPr lang="en-GB" dirty="0">
              <a:latin typeface="Quattrocento Sans" panose="020B0604020202020204" charset="0"/>
            </a:endParaRPr>
          </a:p>
        </p:txBody>
      </p:sp>
      <p:pic>
        <p:nvPicPr>
          <p:cNvPr id="7" name="Graphic 6" descr="Document with solid fill">
            <a:extLst>
              <a:ext uri="{FF2B5EF4-FFF2-40B4-BE49-F238E27FC236}">
                <a16:creationId xmlns:a16="http://schemas.microsoft.com/office/drawing/2014/main" id="{341D4F4E-9F81-4480-A55D-E5CCEB845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076808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49F9-8E3C-4229-989C-8FCE78759E43}"/>
              </a:ext>
            </a:extLst>
          </p:cNvPr>
          <p:cNvSpPr>
            <a:spLocks noGrp="1"/>
          </p:cNvSpPr>
          <p:nvPr>
            <p:ph type="title"/>
          </p:nvPr>
        </p:nvSpPr>
        <p:spPr>
          <a:xfrm>
            <a:off x="1381250" y="896112"/>
            <a:ext cx="3878400" cy="579222"/>
          </a:xfrm>
        </p:spPr>
        <p:txBody>
          <a:bodyPr/>
          <a:lstStyle/>
          <a:p>
            <a:r>
              <a:rPr lang="en-US" dirty="0"/>
              <a:t>Maintain Class or Membership Relationships</a:t>
            </a:r>
            <a:endParaRPr lang="en-GB" dirty="0"/>
          </a:p>
        </p:txBody>
      </p:sp>
      <p:sp>
        <p:nvSpPr>
          <p:cNvPr id="3" name="Slide Number Placeholder 2">
            <a:extLst>
              <a:ext uri="{FF2B5EF4-FFF2-40B4-BE49-F238E27FC236}">
                <a16:creationId xmlns:a16="http://schemas.microsoft.com/office/drawing/2014/main" id="{B7C75157-95FC-492F-AEE4-01BF56075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Rectangle 5">
            <a:extLst>
              <a:ext uri="{FF2B5EF4-FFF2-40B4-BE49-F238E27FC236}">
                <a16:creationId xmlns:a16="http://schemas.microsoft.com/office/drawing/2014/main" id="{40D8A157-A39B-4CE4-9140-F6406CDEC21E}"/>
              </a:ext>
            </a:extLst>
          </p:cNvPr>
          <p:cNvSpPr/>
          <p:nvPr/>
        </p:nvSpPr>
        <p:spPr>
          <a:xfrm>
            <a:off x="2197634" y="1698171"/>
            <a:ext cx="4402951" cy="52251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u="none" strike="noStrike" baseline="0" dirty="0">
                <a:solidFill>
                  <a:schemeClr val="tx1"/>
                </a:solidFill>
                <a:latin typeface="Quattrocento Sans" panose="020B0604020202020204" charset="0"/>
              </a:rPr>
              <a:t>use words that show that the subsequent sentences are subparts of the topic sentence</a:t>
            </a:r>
            <a:endParaRPr lang="en-GB" dirty="0">
              <a:solidFill>
                <a:schemeClr val="tx1"/>
              </a:solidFill>
              <a:latin typeface="Quattrocento Sans" panose="020B0604020202020204" charset="0"/>
            </a:endParaRPr>
          </a:p>
        </p:txBody>
      </p:sp>
      <p:sp>
        <p:nvSpPr>
          <p:cNvPr id="10" name="TextBox 9">
            <a:extLst>
              <a:ext uri="{FF2B5EF4-FFF2-40B4-BE49-F238E27FC236}">
                <a16:creationId xmlns:a16="http://schemas.microsoft.com/office/drawing/2014/main" id="{2FD94D2F-8B61-4D7C-956B-A561EDD78B6C}"/>
              </a:ext>
            </a:extLst>
          </p:cNvPr>
          <p:cNvSpPr txBox="1"/>
          <p:nvPr/>
        </p:nvSpPr>
        <p:spPr>
          <a:xfrm>
            <a:off x="2111188" y="2471932"/>
            <a:ext cx="4575842" cy="1600438"/>
          </a:xfrm>
          <a:prstGeom prst="rect">
            <a:avLst/>
          </a:prstGeom>
          <a:noFill/>
        </p:spPr>
        <p:txBody>
          <a:bodyPr wrap="square">
            <a:spAutoFit/>
          </a:bodyPr>
          <a:lstStyle/>
          <a:p>
            <a:pPr algn="just"/>
            <a:r>
              <a:rPr lang="en-US" dirty="0">
                <a:latin typeface="Quattrocento Sans" panose="020B0604020202020204" charset="0"/>
              </a:rPr>
              <a:t>Interactive multimedia follows one of two paradigms. Distributed media, such as CDs, are self-contained and circulated to audiences in the same manner as books</a:t>
            </a:r>
          </a:p>
          <a:p>
            <a:pPr algn="just"/>
            <a:r>
              <a:rPr lang="en-US" dirty="0">
                <a:latin typeface="Quattrocento Sans" panose="020B0604020202020204" charset="0"/>
              </a:rPr>
              <a:t>or audio recordings. Online systems, such as intranets and the Web, resemble broadcasting in that the content originates from one central location and the use accesses it from a distance. (</a:t>
            </a:r>
            <a:r>
              <a:rPr lang="en-US" dirty="0" err="1">
                <a:latin typeface="Quattrocento Sans" panose="020B0604020202020204" charset="0"/>
              </a:rPr>
              <a:t>Bonime</a:t>
            </a:r>
            <a:r>
              <a:rPr lang="en-US" dirty="0">
                <a:latin typeface="Quattrocento Sans" panose="020B0604020202020204" charset="0"/>
              </a:rPr>
              <a:t> and Pohlman 177)</a:t>
            </a:r>
            <a:endParaRPr lang="en-GB" dirty="0">
              <a:latin typeface="Quattrocento Sans" panose="020B0604020202020204" charset="0"/>
            </a:endParaRPr>
          </a:p>
        </p:txBody>
      </p:sp>
      <p:pic>
        <p:nvPicPr>
          <p:cNvPr id="7" name="Graphic 6" descr="Document with solid fill">
            <a:extLst>
              <a:ext uri="{FF2B5EF4-FFF2-40B4-BE49-F238E27FC236}">
                <a16:creationId xmlns:a16="http://schemas.microsoft.com/office/drawing/2014/main" id="{A0D9EC7E-0D82-4D59-8C3B-14FC53157E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548378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49F9-8E3C-4229-989C-8FCE78759E43}"/>
              </a:ext>
            </a:extLst>
          </p:cNvPr>
          <p:cNvSpPr>
            <a:spLocks noGrp="1"/>
          </p:cNvSpPr>
          <p:nvPr>
            <p:ph type="title"/>
          </p:nvPr>
        </p:nvSpPr>
        <p:spPr>
          <a:xfrm>
            <a:off x="1381250" y="896112"/>
            <a:ext cx="3878400" cy="579222"/>
          </a:xfrm>
        </p:spPr>
        <p:txBody>
          <a:bodyPr/>
          <a:lstStyle/>
          <a:p>
            <a:r>
              <a:rPr lang="en-US" dirty="0"/>
              <a:t>Maintain Class or Membership Relationships</a:t>
            </a:r>
            <a:endParaRPr lang="en-GB" dirty="0"/>
          </a:p>
        </p:txBody>
      </p:sp>
      <p:sp>
        <p:nvSpPr>
          <p:cNvPr id="3" name="Slide Number Placeholder 2">
            <a:extLst>
              <a:ext uri="{FF2B5EF4-FFF2-40B4-BE49-F238E27FC236}">
                <a16:creationId xmlns:a16="http://schemas.microsoft.com/office/drawing/2014/main" id="{B7C75157-95FC-492F-AEE4-01BF56075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Rectangle 5">
            <a:extLst>
              <a:ext uri="{FF2B5EF4-FFF2-40B4-BE49-F238E27FC236}">
                <a16:creationId xmlns:a16="http://schemas.microsoft.com/office/drawing/2014/main" id="{40D8A157-A39B-4CE4-9140-F6406CDEC21E}"/>
              </a:ext>
            </a:extLst>
          </p:cNvPr>
          <p:cNvSpPr/>
          <p:nvPr/>
        </p:nvSpPr>
        <p:spPr>
          <a:xfrm>
            <a:off x="2197634" y="1698171"/>
            <a:ext cx="4402951" cy="52251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u="none" strike="noStrike" baseline="0" dirty="0">
                <a:solidFill>
                  <a:schemeClr val="tx1"/>
                </a:solidFill>
                <a:latin typeface="Quattrocento Sans" panose="020B0604020202020204" charset="0"/>
              </a:rPr>
              <a:t>use words that show that the subsequent sentences are subparts of the topic sentence</a:t>
            </a:r>
            <a:endParaRPr lang="en-GB" dirty="0">
              <a:solidFill>
                <a:schemeClr val="tx1"/>
              </a:solidFill>
              <a:latin typeface="Quattrocento Sans" panose="020B0604020202020204" charset="0"/>
            </a:endParaRPr>
          </a:p>
        </p:txBody>
      </p:sp>
      <p:sp>
        <p:nvSpPr>
          <p:cNvPr id="10" name="TextBox 9">
            <a:extLst>
              <a:ext uri="{FF2B5EF4-FFF2-40B4-BE49-F238E27FC236}">
                <a16:creationId xmlns:a16="http://schemas.microsoft.com/office/drawing/2014/main" id="{2FD94D2F-8B61-4D7C-956B-A561EDD78B6C}"/>
              </a:ext>
            </a:extLst>
          </p:cNvPr>
          <p:cNvSpPr txBox="1"/>
          <p:nvPr/>
        </p:nvSpPr>
        <p:spPr>
          <a:xfrm>
            <a:off x="2111188" y="2471932"/>
            <a:ext cx="4575842" cy="1600438"/>
          </a:xfrm>
          <a:prstGeom prst="rect">
            <a:avLst/>
          </a:prstGeom>
          <a:noFill/>
        </p:spPr>
        <p:txBody>
          <a:bodyPr wrap="square">
            <a:spAutoFit/>
          </a:bodyPr>
          <a:lstStyle/>
          <a:p>
            <a:pPr algn="just"/>
            <a:r>
              <a:rPr lang="en-US" dirty="0">
                <a:latin typeface="Quattrocento Sans" panose="020B0604020202020204" charset="0"/>
              </a:rPr>
              <a:t>Interactive multimedia follows one of two </a:t>
            </a:r>
            <a:r>
              <a:rPr lang="en-US" dirty="0">
                <a:solidFill>
                  <a:schemeClr val="accent3"/>
                </a:solidFill>
                <a:latin typeface="Quattrocento Sans" panose="020B0604020202020204" charset="0"/>
              </a:rPr>
              <a:t>paradigms</a:t>
            </a:r>
            <a:r>
              <a:rPr lang="en-US" dirty="0">
                <a:latin typeface="Quattrocento Sans" panose="020B0604020202020204" charset="0"/>
              </a:rPr>
              <a:t>. </a:t>
            </a:r>
            <a:r>
              <a:rPr lang="en-US" dirty="0">
                <a:solidFill>
                  <a:schemeClr val="accent5"/>
                </a:solidFill>
                <a:latin typeface="Quattrocento Sans" panose="020B0604020202020204" charset="0"/>
              </a:rPr>
              <a:t>Distributed media</a:t>
            </a:r>
            <a:r>
              <a:rPr lang="en-US" dirty="0">
                <a:latin typeface="Quattrocento Sans" panose="020B0604020202020204" charset="0"/>
              </a:rPr>
              <a:t>, such as CDs, are self-contained and circulated to audiences in the same manner as books</a:t>
            </a:r>
          </a:p>
          <a:p>
            <a:pPr algn="just"/>
            <a:r>
              <a:rPr lang="en-US" dirty="0">
                <a:latin typeface="Quattrocento Sans" panose="020B0604020202020204" charset="0"/>
              </a:rPr>
              <a:t>or audio recordings. </a:t>
            </a:r>
            <a:r>
              <a:rPr lang="en-US" dirty="0">
                <a:solidFill>
                  <a:schemeClr val="accent5"/>
                </a:solidFill>
                <a:latin typeface="Quattrocento Sans" panose="020B0604020202020204" charset="0"/>
              </a:rPr>
              <a:t>Online systems</a:t>
            </a:r>
            <a:r>
              <a:rPr lang="en-US" dirty="0">
                <a:latin typeface="Quattrocento Sans" panose="020B0604020202020204" charset="0"/>
              </a:rPr>
              <a:t>, such as intranets and the Web, resemble broadcasting in that the content originates from one central location and the use accesses it from a distance. (</a:t>
            </a:r>
            <a:r>
              <a:rPr lang="en-US" dirty="0" err="1">
                <a:latin typeface="Quattrocento Sans" panose="020B0604020202020204" charset="0"/>
              </a:rPr>
              <a:t>Bonime</a:t>
            </a:r>
            <a:r>
              <a:rPr lang="en-US" dirty="0">
                <a:latin typeface="Quattrocento Sans" panose="020B0604020202020204" charset="0"/>
              </a:rPr>
              <a:t> and Pohlman 177)</a:t>
            </a:r>
            <a:endParaRPr lang="en-GB" dirty="0">
              <a:latin typeface="Quattrocento Sans" panose="020B0604020202020204" charset="0"/>
            </a:endParaRPr>
          </a:p>
        </p:txBody>
      </p:sp>
      <p:pic>
        <p:nvPicPr>
          <p:cNvPr id="7" name="Graphic 6" descr="Document with solid fill">
            <a:extLst>
              <a:ext uri="{FF2B5EF4-FFF2-40B4-BE49-F238E27FC236}">
                <a16:creationId xmlns:a16="http://schemas.microsoft.com/office/drawing/2014/main" id="{74EB605C-369B-4CB9-97E4-76058F1781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599171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D919-4393-45F2-8C37-FFFD2CE7899C}"/>
              </a:ext>
            </a:extLst>
          </p:cNvPr>
          <p:cNvSpPr>
            <a:spLocks noGrp="1"/>
          </p:cNvSpPr>
          <p:nvPr>
            <p:ph type="title"/>
          </p:nvPr>
        </p:nvSpPr>
        <p:spPr/>
        <p:txBody>
          <a:bodyPr/>
          <a:lstStyle/>
          <a:p>
            <a:r>
              <a:rPr lang="en-GB" dirty="0"/>
              <a:t>Provide Transitions</a:t>
            </a:r>
          </a:p>
        </p:txBody>
      </p:sp>
      <p:sp>
        <p:nvSpPr>
          <p:cNvPr id="3" name="Slide Number Placeholder 2">
            <a:extLst>
              <a:ext uri="{FF2B5EF4-FFF2-40B4-BE49-F238E27FC236}">
                <a16:creationId xmlns:a16="http://schemas.microsoft.com/office/drawing/2014/main" id="{F775D8C9-8694-4A92-896C-B6AF54B628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Rectangle 3">
            <a:extLst>
              <a:ext uri="{FF2B5EF4-FFF2-40B4-BE49-F238E27FC236}">
                <a16:creationId xmlns:a16="http://schemas.microsoft.com/office/drawing/2014/main" id="{B1A1A16E-5357-481E-B349-D8A587B9B6A7}"/>
              </a:ext>
            </a:extLst>
          </p:cNvPr>
          <p:cNvSpPr/>
          <p:nvPr/>
        </p:nvSpPr>
        <p:spPr>
          <a:xfrm>
            <a:off x="2812357" y="1390810"/>
            <a:ext cx="3373290" cy="49177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latin typeface="Quattrocento Sans" panose="020B0604020202020204" charset="0"/>
              </a:rPr>
              <a:t>connecting sentences by using words that signal a sequence or a pattern</a:t>
            </a:r>
            <a:endParaRPr lang="en-GB" dirty="0">
              <a:solidFill>
                <a:schemeClr val="tx1"/>
              </a:solidFill>
              <a:latin typeface="Quattrocento Sans" panose="020B0604020202020204" charset="0"/>
            </a:endParaRPr>
          </a:p>
        </p:txBody>
      </p:sp>
      <p:sp>
        <p:nvSpPr>
          <p:cNvPr id="6" name="TextBox 5">
            <a:extLst>
              <a:ext uri="{FF2B5EF4-FFF2-40B4-BE49-F238E27FC236}">
                <a16:creationId xmlns:a16="http://schemas.microsoft.com/office/drawing/2014/main" id="{07F1A516-2D15-4321-809D-A63B21553E88}"/>
              </a:ext>
            </a:extLst>
          </p:cNvPr>
          <p:cNvSpPr txBox="1"/>
          <p:nvPr/>
        </p:nvSpPr>
        <p:spPr>
          <a:xfrm>
            <a:off x="3320450" y="3724168"/>
            <a:ext cx="4575842" cy="307777"/>
          </a:xfrm>
          <a:prstGeom prst="rect">
            <a:avLst/>
          </a:prstGeom>
          <a:noFill/>
        </p:spPr>
        <p:txBody>
          <a:bodyPr wrap="square">
            <a:spAutoFit/>
          </a:bodyPr>
          <a:lstStyle/>
          <a:p>
            <a:pPr algn="l"/>
            <a:r>
              <a:rPr lang="en-US" sz="1400" b="0" i="1" u="none" strike="noStrike" baseline="0" dirty="0">
                <a:latin typeface="MeridienLTStd-Italic"/>
              </a:rPr>
              <a:t> </a:t>
            </a:r>
            <a:endParaRPr lang="en-GB" dirty="0"/>
          </a:p>
        </p:txBody>
      </p:sp>
      <p:sp>
        <p:nvSpPr>
          <p:cNvPr id="8" name="TextBox 7">
            <a:extLst>
              <a:ext uri="{FF2B5EF4-FFF2-40B4-BE49-F238E27FC236}">
                <a16:creationId xmlns:a16="http://schemas.microsoft.com/office/drawing/2014/main" id="{FCB160B8-3EB6-414D-BA4B-5BC8C2B819BB}"/>
              </a:ext>
            </a:extLst>
          </p:cNvPr>
          <p:cNvSpPr txBox="1"/>
          <p:nvPr/>
        </p:nvSpPr>
        <p:spPr>
          <a:xfrm>
            <a:off x="1381250" y="3101767"/>
            <a:ext cx="1361995" cy="307777"/>
          </a:xfrm>
          <a:prstGeom prst="rect">
            <a:avLst/>
          </a:prstGeom>
          <a:noFill/>
        </p:spPr>
        <p:txBody>
          <a:bodyPr wrap="square">
            <a:spAutoFit/>
          </a:bodyPr>
          <a:lstStyle/>
          <a:p>
            <a:r>
              <a:rPr lang="en-GB" sz="1400" b="0" i="1" u="none" strike="noStrike" baseline="0" dirty="0">
                <a:latin typeface="MeridienLTStd-Italic"/>
              </a:rPr>
              <a:t>first/second</a:t>
            </a:r>
            <a:endParaRPr lang="en-GB" dirty="0"/>
          </a:p>
        </p:txBody>
      </p:sp>
      <p:sp>
        <p:nvSpPr>
          <p:cNvPr id="9" name="Rectangle: Rounded Corners 8">
            <a:extLst>
              <a:ext uri="{FF2B5EF4-FFF2-40B4-BE49-F238E27FC236}">
                <a16:creationId xmlns:a16="http://schemas.microsoft.com/office/drawing/2014/main" id="{B93B5FB1-2CA7-4E30-B647-BF05B486F90E}"/>
              </a:ext>
            </a:extLst>
          </p:cNvPr>
          <p:cNvSpPr/>
          <p:nvPr/>
        </p:nvSpPr>
        <p:spPr>
          <a:xfrm>
            <a:off x="837559" y="2074689"/>
            <a:ext cx="1751960" cy="43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u="none" strike="noStrike" baseline="0" dirty="0">
                <a:latin typeface="MeridienLTStd-Roman"/>
              </a:rPr>
              <a:t>stay consistent</a:t>
            </a:r>
            <a:endParaRPr lang="en-GB" dirty="0"/>
          </a:p>
        </p:txBody>
      </p:sp>
      <p:sp>
        <p:nvSpPr>
          <p:cNvPr id="11" name="TextBox 10">
            <a:extLst>
              <a:ext uri="{FF2B5EF4-FFF2-40B4-BE49-F238E27FC236}">
                <a16:creationId xmlns:a16="http://schemas.microsoft.com/office/drawing/2014/main" id="{E25B566B-E333-4C49-B6AF-FE4CD38E2C65}"/>
              </a:ext>
            </a:extLst>
          </p:cNvPr>
          <p:cNvSpPr txBox="1"/>
          <p:nvPr/>
        </p:nvSpPr>
        <p:spPr>
          <a:xfrm>
            <a:off x="3048640" y="3073913"/>
            <a:ext cx="1523360" cy="307777"/>
          </a:xfrm>
          <a:prstGeom prst="rect">
            <a:avLst/>
          </a:prstGeom>
          <a:noFill/>
        </p:spPr>
        <p:txBody>
          <a:bodyPr wrap="square">
            <a:spAutoFit/>
          </a:bodyPr>
          <a:lstStyle/>
          <a:p>
            <a:pPr algn="l"/>
            <a:r>
              <a:rPr lang="en-GB" sz="1400" b="0" i="1" u="none" strike="noStrike" baseline="0" dirty="0">
                <a:latin typeface="MeridienLTStd-Italic"/>
              </a:rPr>
              <a:t>Not </a:t>
            </a:r>
            <a:r>
              <a:rPr lang="en-US" sz="1400" b="0" i="1" u="none" strike="noStrike" baseline="0" dirty="0">
                <a:latin typeface="MeridienLTStd-Italic"/>
              </a:rPr>
              <a:t>only/but also</a:t>
            </a:r>
            <a:endParaRPr lang="en-GB" dirty="0"/>
          </a:p>
        </p:txBody>
      </p:sp>
      <p:sp>
        <p:nvSpPr>
          <p:cNvPr id="13" name="TextBox 12">
            <a:extLst>
              <a:ext uri="{FF2B5EF4-FFF2-40B4-BE49-F238E27FC236}">
                <a16:creationId xmlns:a16="http://schemas.microsoft.com/office/drawing/2014/main" id="{518E1496-351F-42F5-AA47-89B12580697E}"/>
              </a:ext>
            </a:extLst>
          </p:cNvPr>
          <p:cNvSpPr txBox="1"/>
          <p:nvPr/>
        </p:nvSpPr>
        <p:spPr>
          <a:xfrm>
            <a:off x="5000384" y="3091264"/>
            <a:ext cx="1653988" cy="307777"/>
          </a:xfrm>
          <a:prstGeom prst="rect">
            <a:avLst/>
          </a:prstGeom>
          <a:noFill/>
        </p:spPr>
        <p:txBody>
          <a:bodyPr wrap="square">
            <a:spAutoFit/>
          </a:bodyPr>
          <a:lstStyle/>
          <a:p>
            <a:r>
              <a:rPr lang="en-US" sz="1400" b="0" i="1" u="none" strike="noStrike" baseline="0" dirty="0">
                <a:latin typeface="MeridienLTStd-Italic"/>
              </a:rPr>
              <a:t>however, therefore</a:t>
            </a:r>
            <a:endParaRPr lang="en-GB" dirty="0"/>
          </a:p>
        </p:txBody>
      </p:sp>
      <p:sp>
        <p:nvSpPr>
          <p:cNvPr id="15" name="TextBox 14">
            <a:extLst>
              <a:ext uri="{FF2B5EF4-FFF2-40B4-BE49-F238E27FC236}">
                <a16:creationId xmlns:a16="http://schemas.microsoft.com/office/drawing/2014/main" id="{A90A8B5E-3541-4BF2-9E06-98D539BC9475}"/>
              </a:ext>
            </a:extLst>
          </p:cNvPr>
          <p:cNvSpPr txBox="1"/>
          <p:nvPr/>
        </p:nvSpPr>
        <p:spPr>
          <a:xfrm>
            <a:off x="7267175" y="3047227"/>
            <a:ext cx="760719" cy="307777"/>
          </a:xfrm>
          <a:prstGeom prst="rect">
            <a:avLst/>
          </a:prstGeom>
          <a:noFill/>
        </p:spPr>
        <p:txBody>
          <a:bodyPr wrap="square">
            <a:spAutoFit/>
          </a:bodyPr>
          <a:lstStyle/>
          <a:p>
            <a:r>
              <a:rPr lang="en-US" sz="1400" b="0" i="1" u="none" strike="noStrike" baseline="0" dirty="0">
                <a:latin typeface="MeridienLTStd-Italic"/>
              </a:rPr>
              <a:t>and but</a:t>
            </a:r>
            <a:endParaRPr lang="en-GB" dirty="0"/>
          </a:p>
        </p:txBody>
      </p:sp>
      <p:pic>
        <p:nvPicPr>
          <p:cNvPr id="12" name="Graphic 11" descr="Document with solid fill">
            <a:extLst>
              <a:ext uri="{FF2B5EF4-FFF2-40B4-BE49-F238E27FC236}">
                <a16:creationId xmlns:a16="http://schemas.microsoft.com/office/drawing/2014/main" id="{4BC81635-1B60-4EE9-A768-1F50E8710E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1570269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p:bldP spid="13"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C102-273D-4155-8FF2-BD2EBC53678E}"/>
              </a:ext>
            </a:extLst>
          </p:cNvPr>
          <p:cNvSpPr>
            <a:spLocks noGrp="1"/>
          </p:cNvSpPr>
          <p:nvPr>
            <p:ph type="title"/>
          </p:nvPr>
        </p:nvSpPr>
        <p:spPr/>
        <p:txBody>
          <a:bodyPr/>
          <a:lstStyle/>
          <a:p>
            <a:r>
              <a:rPr lang="en-US" dirty="0"/>
              <a:t>Choosing a Tone for the Reader</a:t>
            </a:r>
            <a:endParaRPr lang="en-GB" dirty="0"/>
          </a:p>
        </p:txBody>
      </p:sp>
      <p:sp>
        <p:nvSpPr>
          <p:cNvPr id="4" name="Slide Number Placeholder 3">
            <a:extLst>
              <a:ext uri="{FF2B5EF4-FFF2-40B4-BE49-F238E27FC236}">
                <a16:creationId xmlns:a16="http://schemas.microsoft.com/office/drawing/2014/main" id="{732CCA89-40F4-4D64-B6E9-CC9CD0E85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10" name="Rectangle: Rounded Corners 9">
            <a:extLst>
              <a:ext uri="{FF2B5EF4-FFF2-40B4-BE49-F238E27FC236}">
                <a16:creationId xmlns:a16="http://schemas.microsoft.com/office/drawing/2014/main" id="{9ABA915E-0A27-451E-ADE9-1A545ED25266}"/>
              </a:ext>
            </a:extLst>
          </p:cNvPr>
          <p:cNvSpPr/>
          <p:nvPr/>
        </p:nvSpPr>
        <p:spPr>
          <a:xfrm>
            <a:off x="2480067" y="1328310"/>
            <a:ext cx="3878400"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Tone is almost as important in communicating as much as the message itself.</a:t>
            </a:r>
            <a:endParaRPr lang="en-GB" dirty="0">
              <a:latin typeface="Quattrocento Sans" panose="020B0604020202020204" charset="0"/>
            </a:endParaRPr>
          </a:p>
        </p:txBody>
      </p:sp>
      <p:sp>
        <p:nvSpPr>
          <p:cNvPr id="11" name="Rectangle: Rounded Corners 10">
            <a:extLst>
              <a:ext uri="{FF2B5EF4-FFF2-40B4-BE49-F238E27FC236}">
                <a16:creationId xmlns:a16="http://schemas.microsoft.com/office/drawing/2014/main" id="{A2569583-19E1-41E9-9309-B4D41C48EC9A}"/>
              </a:ext>
            </a:extLst>
          </p:cNvPr>
          <p:cNvSpPr/>
          <p:nvPr/>
        </p:nvSpPr>
        <p:spPr>
          <a:xfrm>
            <a:off x="1147573" y="2259082"/>
            <a:ext cx="2108581"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Forceful</a:t>
            </a:r>
            <a:endParaRPr lang="en-GB" dirty="0"/>
          </a:p>
        </p:txBody>
      </p:sp>
      <p:sp>
        <p:nvSpPr>
          <p:cNvPr id="13" name="Rectangle: Rounded Corners 12">
            <a:extLst>
              <a:ext uri="{FF2B5EF4-FFF2-40B4-BE49-F238E27FC236}">
                <a16:creationId xmlns:a16="http://schemas.microsoft.com/office/drawing/2014/main" id="{EF61925C-E291-463A-878B-52B9BA28020C}"/>
              </a:ext>
            </a:extLst>
          </p:cNvPr>
          <p:cNvSpPr/>
          <p:nvPr/>
        </p:nvSpPr>
        <p:spPr>
          <a:xfrm>
            <a:off x="1147574" y="3606351"/>
            <a:ext cx="2108581"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Passive </a:t>
            </a:r>
            <a:endParaRPr lang="en-GB" dirty="0"/>
          </a:p>
        </p:txBody>
      </p:sp>
      <p:sp>
        <p:nvSpPr>
          <p:cNvPr id="15" name="Arrow: Right 14">
            <a:extLst>
              <a:ext uri="{FF2B5EF4-FFF2-40B4-BE49-F238E27FC236}">
                <a16:creationId xmlns:a16="http://schemas.microsoft.com/office/drawing/2014/main" id="{A516D2FE-F272-4CA8-8F7A-C3F4C6EE2CF4}"/>
              </a:ext>
            </a:extLst>
          </p:cNvPr>
          <p:cNvSpPr/>
          <p:nvPr/>
        </p:nvSpPr>
        <p:spPr>
          <a:xfrm>
            <a:off x="3906393" y="2437544"/>
            <a:ext cx="514830" cy="158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A6F1A719-A407-4532-8AFE-14B92E0CAAC3}"/>
              </a:ext>
            </a:extLst>
          </p:cNvPr>
          <p:cNvSpPr/>
          <p:nvPr/>
        </p:nvSpPr>
        <p:spPr>
          <a:xfrm>
            <a:off x="3904437" y="3777980"/>
            <a:ext cx="514830" cy="158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A033B520-89EC-44FF-BFFC-726696211D94}"/>
              </a:ext>
            </a:extLst>
          </p:cNvPr>
          <p:cNvSpPr/>
          <p:nvPr/>
        </p:nvSpPr>
        <p:spPr>
          <a:xfrm>
            <a:off x="5067549" y="2027612"/>
            <a:ext cx="3878400" cy="93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Quattrocento Sans" panose="020B0604020202020204" charset="0"/>
              </a:rPr>
              <a:t>Situation</a:t>
            </a:r>
            <a:r>
              <a:rPr lang="en-US" dirty="0">
                <a:latin typeface="Quattrocento Sans" panose="020B0604020202020204" charset="0"/>
              </a:rPr>
              <a:t>: Writer is in control or positive situation </a:t>
            </a:r>
          </a:p>
          <a:p>
            <a:pPr algn="ctr"/>
            <a:r>
              <a:rPr lang="en-GB" dirty="0">
                <a:latin typeface="Quattrocento Sans" panose="020B0604020202020204" charset="0"/>
              </a:rPr>
              <a:t>Appropriate for expressing confidence to subordinates </a:t>
            </a:r>
          </a:p>
        </p:txBody>
      </p:sp>
      <p:sp>
        <p:nvSpPr>
          <p:cNvPr id="20" name="Rectangle 19">
            <a:extLst>
              <a:ext uri="{FF2B5EF4-FFF2-40B4-BE49-F238E27FC236}">
                <a16:creationId xmlns:a16="http://schemas.microsoft.com/office/drawing/2014/main" id="{56783851-BBC4-4ADD-B996-3C4D674BFC1A}"/>
              </a:ext>
            </a:extLst>
          </p:cNvPr>
          <p:cNvSpPr/>
          <p:nvPr/>
        </p:nvSpPr>
        <p:spPr>
          <a:xfrm>
            <a:off x="5067549" y="3391895"/>
            <a:ext cx="3878400" cy="94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Reader has more power than writer or situation is negative </a:t>
            </a:r>
          </a:p>
          <a:p>
            <a:pPr algn="ctr"/>
            <a:r>
              <a:rPr lang="en-US" dirty="0">
                <a:latin typeface="Quattrocento Sans" panose="020B0604020202020204" charset="0"/>
              </a:rPr>
              <a:t>Appropriate for addressing a superior or neutralizing negative reaction.</a:t>
            </a:r>
            <a:endParaRPr lang="en-GB" dirty="0">
              <a:latin typeface="Quattrocento Sans" panose="020B0604020202020204" charset="0"/>
            </a:endParaRPr>
          </a:p>
        </p:txBody>
      </p:sp>
      <p:pic>
        <p:nvPicPr>
          <p:cNvPr id="21" name="Graphic 20" descr="Document with solid fill">
            <a:extLst>
              <a:ext uri="{FF2B5EF4-FFF2-40B4-BE49-F238E27FC236}">
                <a16:creationId xmlns:a16="http://schemas.microsoft.com/office/drawing/2014/main" id="{CAA3A8F0-D33C-4FD9-AB29-AB4CB11947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4147687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C102-273D-4155-8FF2-BD2EBC53678E}"/>
              </a:ext>
            </a:extLst>
          </p:cNvPr>
          <p:cNvSpPr>
            <a:spLocks noGrp="1"/>
          </p:cNvSpPr>
          <p:nvPr>
            <p:ph type="title"/>
          </p:nvPr>
        </p:nvSpPr>
        <p:spPr/>
        <p:txBody>
          <a:bodyPr/>
          <a:lstStyle/>
          <a:p>
            <a:r>
              <a:rPr lang="en-US" dirty="0"/>
              <a:t>Choosing a Tone for the Reader</a:t>
            </a:r>
            <a:endParaRPr lang="en-GB" dirty="0"/>
          </a:p>
        </p:txBody>
      </p:sp>
      <p:sp>
        <p:nvSpPr>
          <p:cNvPr id="4" name="Slide Number Placeholder 3">
            <a:extLst>
              <a:ext uri="{FF2B5EF4-FFF2-40B4-BE49-F238E27FC236}">
                <a16:creationId xmlns:a16="http://schemas.microsoft.com/office/drawing/2014/main" id="{732CCA89-40F4-4D64-B6E9-CC9CD0E85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10" name="Rectangle: Rounded Corners 9">
            <a:extLst>
              <a:ext uri="{FF2B5EF4-FFF2-40B4-BE49-F238E27FC236}">
                <a16:creationId xmlns:a16="http://schemas.microsoft.com/office/drawing/2014/main" id="{9ABA915E-0A27-451E-ADE9-1A545ED25266}"/>
              </a:ext>
            </a:extLst>
          </p:cNvPr>
          <p:cNvSpPr/>
          <p:nvPr/>
        </p:nvSpPr>
        <p:spPr>
          <a:xfrm>
            <a:off x="2472383" y="1305670"/>
            <a:ext cx="3878400"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Tone is almost as important in communicating as much as the message itself.</a:t>
            </a:r>
            <a:endParaRPr lang="en-GB" dirty="0">
              <a:latin typeface="Quattrocento Sans" panose="020B0604020202020204" charset="0"/>
            </a:endParaRPr>
          </a:p>
        </p:txBody>
      </p:sp>
      <p:sp>
        <p:nvSpPr>
          <p:cNvPr id="12" name="Rectangle: Rounded Corners 11">
            <a:extLst>
              <a:ext uri="{FF2B5EF4-FFF2-40B4-BE49-F238E27FC236}">
                <a16:creationId xmlns:a16="http://schemas.microsoft.com/office/drawing/2014/main" id="{DF3EEBBC-2773-4B57-A48E-C370A4AF1D6D}"/>
              </a:ext>
            </a:extLst>
          </p:cNvPr>
          <p:cNvSpPr/>
          <p:nvPr/>
        </p:nvSpPr>
        <p:spPr>
          <a:xfrm>
            <a:off x="1602806" y="3810421"/>
            <a:ext cx="2108581"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Quattrocento Sans" panose="020B0604020202020204" charset="0"/>
              </a:rPr>
              <a:t>Impersonal</a:t>
            </a:r>
            <a:endParaRPr lang="en-GB" sz="1600" dirty="0">
              <a:latin typeface="Quattrocento Sans" panose="020B0604020202020204" charset="0"/>
            </a:endParaRPr>
          </a:p>
        </p:txBody>
      </p:sp>
      <p:sp>
        <p:nvSpPr>
          <p:cNvPr id="14" name="Rectangle: Rounded Corners 13">
            <a:extLst>
              <a:ext uri="{FF2B5EF4-FFF2-40B4-BE49-F238E27FC236}">
                <a16:creationId xmlns:a16="http://schemas.microsoft.com/office/drawing/2014/main" id="{7E22373D-698A-4C25-9782-4CF2F6B87FF9}"/>
              </a:ext>
            </a:extLst>
          </p:cNvPr>
          <p:cNvSpPr/>
          <p:nvPr/>
        </p:nvSpPr>
        <p:spPr>
          <a:xfrm>
            <a:off x="1602806" y="2346869"/>
            <a:ext cx="2108581"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Quattrocento Sans" panose="020B0604020202020204" charset="0"/>
              </a:rPr>
              <a:t>Personal</a:t>
            </a:r>
            <a:r>
              <a:rPr lang="en-US" dirty="0"/>
              <a:t> </a:t>
            </a:r>
            <a:endParaRPr lang="en-GB" dirty="0"/>
          </a:p>
        </p:txBody>
      </p:sp>
      <p:sp>
        <p:nvSpPr>
          <p:cNvPr id="17" name="Arrow: Right 16">
            <a:extLst>
              <a:ext uri="{FF2B5EF4-FFF2-40B4-BE49-F238E27FC236}">
                <a16:creationId xmlns:a16="http://schemas.microsoft.com/office/drawing/2014/main" id="{F708F955-73FA-44FD-90B2-9851C64D2232}"/>
              </a:ext>
            </a:extLst>
          </p:cNvPr>
          <p:cNvSpPr/>
          <p:nvPr/>
        </p:nvSpPr>
        <p:spPr>
          <a:xfrm>
            <a:off x="4154168" y="2541326"/>
            <a:ext cx="514830" cy="158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9DB3F9CD-25E9-4156-98D9-7324434BEE1E}"/>
              </a:ext>
            </a:extLst>
          </p:cNvPr>
          <p:cNvSpPr/>
          <p:nvPr/>
        </p:nvSpPr>
        <p:spPr>
          <a:xfrm>
            <a:off x="4154168" y="4028221"/>
            <a:ext cx="514830" cy="158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56783851-BBC4-4ADD-B996-3C4D674BFC1A}"/>
              </a:ext>
            </a:extLst>
          </p:cNvPr>
          <p:cNvSpPr/>
          <p:nvPr/>
        </p:nvSpPr>
        <p:spPr>
          <a:xfrm>
            <a:off x="5132934" y="2191523"/>
            <a:ext cx="3839980" cy="77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Reader and writer equal </a:t>
            </a:r>
          </a:p>
          <a:p>
            <a:pPr algn="ctr"/>
            <a:r>
              <a:rPr lang="en-US" dirty="0">
                <a:latin typeface="Quattrocento Sans" panose="020B0604020202020204" charset="0"/>
              </a:rPr>
              <a:t>Appropriate for when you want to express respect for reader.</a:t>
            </a:r>
            <a:endParaRPr lang="en-GB" dirty="0">
              <a:latin typeface="Quattrocento Sans" panose="020B0604020202020204" charset="0"/>
            </a:endParaRPr>
          </a:p>
        </p:txBody>
      </p:sp>
      <p:sp>
        <p:nvSpPr>
          <p:cNvPr id="21" name="Rectangle 20">
            <a:extLst>
              <a:ext uri="{FF2B5EF4-FFF2-40B4-BE49-F238E27FC236}">
                <a16:creationId xmlns:a16="http://schemas.microsoft.com/office/drawing/2014/main" id="{81AB5DD9-1D9C-451D-B0C3-294BA1D30CA9}"/>
              </a:ext>
            </a:extLst>
          </p:cNvPr>
          <p:cNvSpPr/>
          <p:nvPr/>
        </p:nvSpPr>
        <p:spPr>
          <a:xfrm>
            <a:off x="5132934" y="3638342"/>
            <a:ext cx="3839980" cy="77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Writer not important or situation is neutral.</a:t>
            </a:r>
          </a:p>
          <a:p>
            <a:pPr algn="ctr"/>
            <a:r>
              <a:rPr lang="en-GB" dirty="0">
                <a:latin typeface="Quattrocento Sans" panose="020B0604020202020204" charset="0"/>
              </a:rPr>
              <a:t>Appropriate for downplaying personalities in the situation</a:t>
            </a:r>
          </a:p>
        </p:txBody>
      </p:sp>
      <p:pic>
        <p:nvPicPr>
          <p:cNvPr id="23" name="Graphic 22" descr="Document with solid fill">
            <a:extLst>
              <a:ext uri="{FF2B5EF4-FFF2-40B4-BE49-F238E27FC236}">
                <a16:creationId xmlns:a16="http://schemas.microsoft.com/office/drawing/2014/main" id="{7F5C8F03-A3F1-4490-BB97-4C6AB33809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326857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1"/>
            <a:ext cx="3878400" cy="49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Choosing a Tone for the Reader</a:t>
            </a:r>
            <a:endParaRPr dirty="0"/>
          </a:p>
        </p:txBody>
      </p:sp>
      <p:sp>
        <p:nvSpPr>
          <p:cNvPr id="92" name="Google Shape;92;p13"/>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highlight>
                  <a:schemeClr val="accent1"/>
                </a:highlight>
                <a:latin typeface="Quattrocento Sans"/>
                <a:ea typeface="Quattrocento Sans"/>
                <a:cs typeface="Quattrocento Sans"/>
                <a:sym typeface="Quattrocento Sans"/>
              </a:rPr>
              <a:t>Forceful</a:t>
            </a:r>
            <a:endParaRPr sz="1200" dirty="0">
              <a:highlight>
                <a:schemeClr val="accent1"/>
              </a:highlight>
              <a:latin typeface="Quattrocento Sans"/>
              <a:ea typeface="Quattrocento Sans"/>
              <a:cs typeface="Quattrocento Sans"/>
              <a:sym typeface="Quattrocento Sans"/>
            </a:endParaRP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the active voice.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the subject–verb–object structure.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◗◗Do not use “weasel words” (possibly, maybe, perhaps).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imperatives.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◗◗Clearly indicate that you are the responsible agent.</a:t>
            </a:r>
            <a:endParaRPr lang="en-GB" sz="1200" dirty="0">
              <a:latin typeface="Quattrocento Sans"/>
              <a:ea typeface="Quattrocento Sans"/>
              <a:cs typeface="Quattrocento Sans"/>
              <a:sym typeface="Quattrocento Sans"/>
            </a:endParaRPr>
          </a:p>
        </p:txBody>
      </p:sp>
      <p:sp>
        <p:nvSpPr>
          <p:cNvPr id="93" name="Google Shape;93;p13"/>
          <p:cNvSpPr txBox="1"/>
          <p:nvPr/>
        </p:nvSpPr>
        <p:spPr>
          <a:xfrm>
            <a:off x="5036918"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latin typeface="Quattrocento Sans"/>
                <a:ea typeface="Quattrocento Sans"/>
                <a:cs typeface="Quattrocento Sans"/>
                <a:sym typeface="Quattrocento Sans"/>
              </a:rPr>
              <a:t>Passive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◗◗Avoid imperatives.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the passive voice.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“weasel words” (very, several people, quite, fairly).</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longer sentences.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◗◗Do not explicitly take responsibility.</a:t>
            </a:r>
            <a:endParaRPr lang="en-GB" sz="1200" dirty="0">
              <a:latin typeface="Quattrocento Sans"/>
              <a:ea typeface="Quattrocento Sans"/>
              <a:cs typeface="Quattrocento Sans"/>
              <a:sym typeface="Quattrocento Sans"/>
            </a:endParaRPr>
          </a:p>
        </p:txBody>
      </p:sp>
      <p:sp>
        <p:nvSpPr>
          <p:cNvPr id="94" name="Google Shape;94;p13"/>
          <p:cNvSpPr txBox="1"/>
          <p:nvPr/>
        </p:nvSpPr>
        <p:spPr>
          <a:xfrm>
            <a:off x="675650" y="4372215"/>
            <a:ext cx="7846200" cy="58881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3" name="Graphic 2" descr="Document with solid fill">
            <a:extLst>
              <a:ext uri="{FF2B5EF4-FFF2-40B4-BE49-F238E27FC236}">
                <a16:creationId xmlns:a16="http://schemas.microsoft.com/office/drawing/2014/main" id="{14B21BAB-F6FD-4411-8F2D-303D12FB7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454118"/>
            <a:ext cx="9144000" cy="71223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1"/>
            <a:ext cx="3878400" cy="49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Choosing a Tone for the Reader</a:t>
            </a:r>
            <a:endParaRPr dirty="0"/>
          </a:p>
        </p:txBody>
      </p:sp>
      <p:sp>
        <p:nvSpPr>
          <p:cNvPr id="92" name="Google Shape;92;p13"/>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highlight>
                  <a:schemeClr val="accent1"/>
                </a:highlight>
                <a:latin typeface="Quattrocento Sans"/>
                <a:ea typeface="Quattrocento Sans"/>
                <a:cs typeface="Quattrocento Sans"/>
                <a:sym typeface="Quattrocento Sans"/>
              </a:rPr>
              <a:t>Forceful</a:t>
            </a:r>
          </a:p>
          <a:p>
            <a:pPr marL="0" lvl="0" indent="0" algn="just" rtl="0">
              <a:spcBef>
                <a:spcPts val="600"/>
              </a:spcBef>
              <a:spcAft>
                <a:spcPts val="0"/>
              </a:spcAft>
              <a:buNone/>
            </a:pPr>
            <a:r>
              <a:rPr lang="en-US" sz="1200" dirty="0">
                <a:latin typeface="Quattrocento Sans"/>
                <a:ea typeface="Quattrocento Sans"/>
                <a:cs typeface="Quattrocento Sans"/>
                <a:sym typeface="Quattrocento Sans"/>
              </a:rPr>
              <a:t>I have decided to implement your suggestion that we supply all office workers with laptops and eliminate their towers. This suggestion is excellent. You have clearly made the case that this change will reduce eyestrain issues and will greatly enhance the flow of information in the department. Make an appointment with me so we can start to implement this fine idea.</a:t>
            </a:r>
            <a:endParaRPr lang="en-GB" sz="1200" dirty="0">
              <a:latin typeface="Quattrocento Sans"/>
              <a:ea typeface="Quattrocento Sans"/>
              <a:cs typeface="Quattrocento Sans"/>
              <a:sym typeface="Quattrocento Sans"/>
            </a:endParaRPr>
          </a:p>
        </p:txBody>
      </p:sp>
      <p:sp>
        <p:nvSpPr>
          <p:cNvPr id="93" name="Google Shape;93;p13"/>
          <p:cNvSpPr txBox="1"/>
          <p:nvPr/>
        </p:nvSpPr>
        <p:spPr>
          <a:xfrm>
            <a:off x="5044602" y="1395873"/>
            <a:ext cx="3367500" cy="306086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latin typeface="Quattrocento Sans"/>
                <a:ea typeface="Quattrocento Sans"/>
                <a:cs typeface="Quattrocento Sans"/>
                <a:sym typeface="Quattrocento Sans"/>
              </a:rPr>
              <a:t>Passive</a:t>
            </a:r>
          </a:p>
          <a:p>
            <a:pPr marL="0" lvl="0" indent="0" algn="just" rtl="0">
              <a:spcBef>
                <a:spcPts val="600"/>
              </a:spcBef>
              <a:spcAft>
                <a:spcPts val="0"/>
              </a:spcAft>
              <a:buNone/>
            </a:pPr>
            <a:r>
              <a:rPr lang="en-US" sz="1200" dirty="0">
                <a:latin typeface="Quattrocento Sans"/>
                <a:ea typeface="Quattrocento Sans"/>
                <a:cs typeface="Quattrocento Sans"/>
                <a:sym typeface="Quattrocento Sans"/>
              </a:rPr>
              <a:t>The proposal to implement laptops in our department has not been accepted because of a number of very difficult issues. To our surprise several people have indicated that the ergonomic benefits of the screens are not seen as not quite offsetting the potential disruption that will be caused by the migration of files to the new machines. The large footprint of the docking station has also been suggested as a possible problem for our employees due to their fairly restricted desk space. Because the need for action on computer replacement is necessary, a meeting will be scheduled next week to discuss this.</a:t>
            </a:r>
            <a:endParaRPr lang="en" sz="1200" dirty="0">
              <a:latin typeface="Quattrocento Sans"/>
              <a:ea typeface="Quattrocento Sans"/>
              <a:cs typeface="Quattrocento Sans"/>
              <a:sym typeface="Quattrocento Sans"/>
            </a:endParaRPr>
          </a:p>
        </p:txBody>
      </p:sp>
      <p:sp>
        <p:nvSpPr>
          <p:cNvPr id="94" name="Google Shape;94;p13"/>
          <p:cNvSpPr txBox="1"/>
          <p:nvPr/>
        </p:nvSpPr>
        <p:spPr>
          <a:xfrm>
            <a:off x="675650" y="4372215"/>
            <a:ext cx="7846200" cy="58881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3" name="Graphic 2" descr="Document with solid fill">
            <a:extLst>
              <a:ext uri="{FF2B5EF4-FFF2-40B4-BE49-F238E27FC236}">
                <a16:creationId xmlns:a16="http://schemas.microsoft.com/office/drawing/2014/main" id="{14B21BAB-F6FD-4411-8F2D-303D12FB7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451434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83B0-5A71-4385-A4EB-D37F88D4F498}"/>
              </a:ext>
            </a:extLst>
          </p:cNvPr>
          <p:cNvSpPr>
            <a:spLocks noGrp="1"/>
          </p:cNvSpPr>
          <p:nvPr>
            <p:ph type="title"/>
          </p:nvPr>
        </p:nvSpPr>
        <p:spPr/>
        <p:txBody>
          <a:bodyPr/>
          <a:lstStyle/>
          <a:p>
            <a:r>
              <a:rPr lang="en-US" dirty="0"/>
              <a:t>Example </a:t>
            </a:r>
            <a:endParaRPr lang="en-GB" dirty="0"/>
          </a:p>
        </p:txBody>
      </p:sp>
      <p:sp>
        <p:nvSpPr>
          <p:cNvPr id="3" name="Slide Number Placeholder 2">
            <a:extLst>
              <a:ext uri="{FF2B5EF4-FFF2-40B4-BE49-F238E27FC236}">
                <a16:creationId xmlns:a16="http://schemas.microsoft.com/office/drawing/2014/main" id="{DEF82947-C544-4DC0-849D-B8E1A4941C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xtBox 10">
            <a:extLst>
              <a:ext uri="{FF2B5EF4-FFF2-40B4-BE49-F238E27FC236}">
                <a16:creationId xmlns:a16="http://schemas.microsoft.com/office/drawing/2014/main" id="{8DD82B76-4C07-499B-9EA1-0086E95BC381}"/>
              </a:ext>
            </a:extLst>
          </p:cNvPr>
          <p:cNvSpPr txBox="1"/>
          <p:nvPr/>
        </p:nvSpPr>
        <p:spPr>
          <a:xfrm>
            <a:off x="2287921" y="1554647"/>
            <a:ext cx="4575842" cy="1815882"/>
          </a:xfrm>
          <a:prstGeom prst="rect">
            <a:avLst/>
          </a:prstGeom>
          <a:noFill/>
        </p:spPr>
        <p:txBody>
          <a:bodyPr wrap="square">
            <a:spAutoFit/>
          </a:bodyPr>
          <a:lstStyle/>
          <a:p>
            <a:r>
              <a:rPr lang="en-US" b="1" dirty="0">
                <a:latin typeface="Quattrocento Sans" panose="020B0604020202020204" charset="0"/>
              </a:rPr>
              <a:t>Choppy</a:t>
            </a:r>
            <a:r>
              <a:rPr lang="en-US" dirty="0">
                <a:latin typeface="Quattrocento Sans" panose="020B0604020202020204" charset="0"/>
              </a:rPr>
              <a:t> Both models offer safety belts. Both models have counterbalancing. Each one has a horn. Each one has lights. One offers wing-sided seats. These seats enhance safety.</a:t>
            </a:r>
          </a:p>
          <a:p>
            <a:endParaRPr lang="en-US" dirty="0">
              <a:latin typeface="Quattrocento Sans" panose="020B0604020202020204" charset="0"/>
            </a:endParaRPr>
          </a:p>
          <a:p>
            <a:r>
              <a:rPr lang="en-US" b="1" dirty="0">
                <a:latin typeface="Quattrocento Sans" panose="020B0604020202020204" charset="0"/>
              </a:rPr>
              <a:t>Clear</a:t>
            </a:r>
            <a:r>
              <a:rPr lang="en-US" dirty="0">
                <a:latin typeface="Quattrocento Sans" panose="020B0604020202020204" charset="0"/>
              </a:rPr>
              <a:t> Both models offer safety belts, counterbalancing, a horn, and lights. Only one offers wing-sided seats, which enhance safety.</a:t>
            </a:r>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5FE17D30-7A24-460C-B964-FFFD62E3CC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439654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1F92-9345-41D4-A593-84DE15B36828}"/>
              </a:ext>
            </a:extLst>
          </p:cNvPr>
          <p:cNvSpPr>
            <a:spLocks noGrp="1"/>
          </p:cNvSpPr>
          <p:nvPr>
            <p:ph type="title"/>
          </p:nvPr>
        </p:nvSpPr>
        <p:spPr/>
        <p:txBody>
          <a:bodyPr/>
          <a:lstStyle/>
          <a:p>
            <a:r>
              <a:rPr lang="en-US" dirty="0"/>
              <a:t>Which tone is this?</a:t>
            </a:r>
            <a:endParaRPr lang="en-GB" dirty="0"/>
          </a:p>
        </p:txBody>
      </p:sp>
      <p:sp>
        <p:nvSpPr>
          <p:cNvPr id="3" name="Slide Number Placeholder 2">
            <a:extLst>
              <a:ext uri="{FF2B5EF4-FFF2-40B4-BE49-F238E27FC236}">
                <a16:creationId xmlns:a16="http://schemas.microsoft.com/office/drawing/2014/main" id="{397510F4-0907-4687-9A4D-CAEF13045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7" name="TextBox 6">
            <a:extLst>
              <a:ext uri="{FF2B5EF4-FFF2-40B4-BE49-F238E27FC236}">
                <a16:creationId xmlns:a16="http://schemas.microsoft.com/office/drawing/2014/main" id="{E0A377F6-22CA-4466-8A1E-23F097D6AC85}"/>
              </a:ext>
            </a:extLst>
          </p:cNvPr>
          <p:cNvSpPr txBox="1"/>
          <p:nvPr/>
        </p:nvSpPr>
        <p:spPr>
          <a:xfrm>
            <a:off x="2287921" y="1770090"/>
            <a:ext cx="4575842" cy="1169551"/>
          </a:xfrm>
          <a:prstGeom prst="rect">
            <a:avLst/>
          </a:prstGeom>
          <a:noFill/>
        </p:spPr>
        <p:txBody>
          <a:bodyPr wrap="square">
            <a:spAutoFit/>
          </a:bodyPr>
          <a:lstStyle/>
          <a:p>
            <a:pPr algn="just"/>
            <a:r>
              <a:rPr lang="en-US" dirty="0">
                <a:latin typeface="Quattrocento Sans" panose="020B0604020202020204" charset="0"/>
              </a:rPr>
              <a:t>The steering committee and I reject the laptop proposal. You have not included enough convincing data on morale or workflow, and you have not dealt with workflow disruption and the large size of the docking station. Make an appointment to see me if necessary.</a:t>
            </a:r>
            <a:endParaRPr lang="en-GB" dirty="0">
              <a:latin typeface="Quattrocento Sans" panose="020B0604020202020204" charset="0"/>
            </a:endParaRPr>
          </a:p>
        </p:txBody>
      </p:sp>
      <p:sp>
        <p:nvSpPr>
          <p:cNvPr id="8" name="Oval 7">
            <a:extLst>
              <a:ext uri="{FF2B5EF4-FFF2-40B4-BE49-F238E27FC236}">
                <a16:creationId xmlns:a16="http://schemas.microsoft.com/office/drawing/2014/main" id="{C7D9AE4A-AF46-4B14-AEC5-A77DBBAE6C2D}"/>
              </a:ext>
            </a:extLst>
          </p:cNvPr>
          <p:cNvSpPr/>
          <p:nvPr/>
        </p:nvSpPr>
        <p:spPr>
          <a:xfrm>
            <a:off x="3250346" y="3465499"/>
            <a:ext cx="2528047" cy="507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Forceful</a:t>
            </a:r>
            <a:endParaRPr lang="en-GB" dirty="0"/>
          </a:p>
        </p:txBody>
      </p:sp>
    </p:spTree>
    <p:extLst>
      <p:ext uri="{BB962C8B-B14F-4D97-AF65-F5344CB8AC3E}">
        <p14:creationId xmlns:p14="http://schemas.microsoft.com/office/powerpoint/2010/main" val="474982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86552"/>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1"/>
            <a:ext cx="3878400" cy="49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Choosing a Tone for the Reader</a:t>
            </a:r>
            <a:endParaRPr dirty="0"/>
          </a:p>
        </p:txBody>
      </p:sp>
      <p:sp>
        <p:nvSpPr>
          <p:cNvPr id="92" name="Google Shape;92;p13"/>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highlight>
                  <a:schemeClr val="accent1"/>
                </a:highlight>
                <a:latin typeface="Quattrocento Sans"/>
                <a:ea typeface="Quattrocento Sans"/>
                <a:cs typeface="Quattrocento Sans"/>
                <a:sym typeface="Quattrocento Sans"/>
              </a:rPr>
              <a:t>Personal</a:t>
            </a:r>
            <a:endParaRPr sz="1200" dirty="0">
              <a:highlight>
                <a:schemeClr val="accent1"/>
              </a:highlight>
              <a:latin typeface="Quattrocento Sans"/>
              <a:ea typeface="Quattrocento Sans"/>
              <a:cs typeface="Quattrocento Sans"/>
              <a:sym typeface="Quattrocento Sans"/>
            </a:endParaRP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the active voice.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first names.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personal pronouns.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short sentences.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contractions.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◗◗Direct questions at the reader.</a:t>
            </a:r>
            <a:endParaRPr lang="en-GB" sz="1200" dirty="0">
              <a:latin typeface="Quattrocento Sans"/>
              <a:ea typeface="Quattrocento Sans"/>
              <a:cs typeface="Quattrocento Sans"/>
              <a:sym typeface="Quattrocento Sans"/>
            </a:endParaRPr>
          </a:p>
        </p:txBody>
      </p:sp>
      <p:sp>
        <p:nvSpPr>
          <p:cNvPr id="93" name="Google Shape;93;p13"/>
          <p:cNvSpPr txBox="1"/>
          <p:nvPr/>
        </p:nvSpPr>
        <p:spPr>
          <a:xfrm>
            <a:off x="5052286"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latin typeface="Quattrocento Sans"/>
                <a:ea typeface="Quattrocento Sans"/>
                <a:cs typeface="Quattrocento Sans"/>
                <a:sym typeface="Quattrocento Sans"/>
              </a:rPr>
              <a:t>Impersonal</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◗◗Do not use names, especially first names.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◗◗Do not use personal pronouns.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the passive voice.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longer sentences.</a:t>
            </a:r>
          </a:p>
          <a:p>
            <a:pPr marL="0" lvl="0" indent="0" algn="l" rtl="0">
              <a:spcBef>
                <a:spcPts val="600"/>
              </a:spcBef>
              <a:spcAft>
                <a:spcPts val="0"/>
              </a:spcAft>
              <a:buNone/>
            </a:pPr>
            <a:endParaRPr lang="en-US" sz="1200" dirty="0">
              <a:latin typeface="Quattrocento Sans"/>
              <a:ea typeface="Quattrocento Sans"/>
              <a:cs typeface="Quattrocento Sans"/>
              <a:sym typeface="Quattrocento Sans"/>
            </a:endParaRPr>
          </a:p>
          <a:p>
            <a:pPr marL="0" lvl="0" indent="0" algn="l" rtl="0">
              <a:spcBef>
                <a:spcPts val="600"/>
              </a:spcBef>
              <a:spcAft>
                <a:spcPts val="0"/>
              </a:spcAft>
              <a:buNone/>
            </a:pPr>
            <a:endParaRPr lang="en-GB" sz="1200" dirty="0">
              <a:latin typeface="Quattrocento Sans"/>
              <a:ea typeface="Quattrocento Sans"/>
              <a:cs typeface="Quattrocento Sans"/>
              <a:sym typeface="Quattrocento Sans"/>
            </a:endParaRPr>
          </a:p>
        </p:txBody>
      </p:sp>
      <p:sp>
        <p:nvSpPr>
          <p:cNvPr id="94" name="Google Shape;94;p13"/>
          <p:cNvSpPr txBox="1"/>
          <p:nvPr/>
        </p:nvSpPr>
        <p:spPr>
          <a:xfrm>
            <a:off x="675650" y="4372215"/>
            <a:ext cx="7846200" cy="58881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3" name="Graphic 2" descr="Document with solid fill">
            <a:extLst>
              <a:ext uri="{FF2B5EF4-FFF2-40B4-BE49-F238E27FC236}">
                <a16:creationId xmlns:a16="http://schemas.microsoft.com/office/drawing/2014/main" id="{14B21BAB-F6FD-4411-8F2D-303D12FB7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166054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0" y="4189734"/>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1"/>
            <a:ext cx="3878400" cy="49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Choosing a Tone for the Reader</a:t>
            </a:r>
            <a:endParaRPr dirty="0"/>
          </a:p>
        </p:txBody>
      </p:sp>
      <p:sp>
        <p:nvSpPr>
          <p:cNvPr id="92" name="Google Shape;92;p13"/>
          <p:cNvSpPr txBox="1"/>
          <p:nvPr/>
        </p:nvSpPr>
        <p:spPr>
          <a:xfrm>
            <a:off x="1011366" y="1468200"/>
            <a:ext cx="3647546"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highlight>
                  <a:schemeClr val="accent1"/>
                </a:highlight>
                <a:latin typeface="Quattrocento Sans"/>
                <a:ea typeface="Quattrocento Sans"/>
                <a:cs typeface="Quattrocento Sans"/>
                <a:sym typeface="Quattrocento Sans"/>
              </a:rPr>
              <a:t>Personal</a:t>
            </a:r>
            <a:endParaRPr sz="1200" dirty="0">
              <a:highlight>
                <a:schemeClr val="accent1"/>
              </a:highlight>
              <a:latin typeface="Quattrocento Sans"/>
              <a:ea typeface="Quattrocento Sans"/>
              <a:cs typeface="Quattrocento Sans"/>
              <a:sym typeface="Quattrocento Sans"/>
            </a:endParaRPr>
          </a:p>
          <a:p>
            <a:pPr marL="0" lvl="0" indent="0" algn="just" rtl="0">
              <a:spcBef>
                <a:spcPts val="600"/>
              </a:spcBef>
              <a:spcAft>
                <a:spcPts val="0"/>
              </a:spcAft>
              <a:buNone/>
            </a:pPr>
            <a:r>
              <a:rPr lang="en-US" sz="1200" dirty="0">
                <a:latin typeface="Quattrocento Sans"/>
                <a:ea typeface="Quattrocento Sans"/>
                <a:cs typeface="Quattrocento Sans"/>
                <a:sym typeface="Quattrocento Sans"/>
              </a:rPr>
              <a:t>Ted, thanks for that laptop suggestion. The steering committee loved it. Like you, we feel it will solve the eyestrain issue and will facilitate data flow. And we think it will also raise morale. I’d like you to begin work on this soon. Can you make an appointment to see me this week?</a:t>
            </a:r>
            <a:endParaRPr lang="en-GB" sz="1200" dirty="0">
              <a:latin typeface="Quattrocento Sans"/>
              <a:ea typeface="Quattrocento Sans"/>
              <a:cs typeface="Quattrocento Sans"/>
              <a:sym typeface="Quattrocento Sans"/>
            </a:endParaRPr>
          </a:p>
        </p:txBody>
      </p:sp>
      <p:sp>
        <p:nvSpPr>
          <p:cNvPr id="93" name="Google Shape;93;p13"/>
          <p:cNvSpPr txBox="1"/>
          <p:nvPr/>
        </p:nvSpPr>
        <p:spPr>
          <a:xfrm>
            <a:off x="5052286" y="1468200"/>
            <a:ext cx="3647546"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latin typeface="Quattrocento Sans"/>
                <a:ea typeface="Quattrocento Sans"/>
                <a:cs typeface="Quattrocento Sans"/>
                <a:sym typeface="Quattrocento Sans"/>
              </a:rPr>
              <a:t>Impersonal</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A decision to provide each employee with a laptop has been made. Laptops will reduce the eye fatigue that some employees have experienced, and the laptops will increase data flow. Ted Baxter will chair the implementation committee. Donna Silver and Robert </a:t>
            </a:r>
            <a:r>
              <a:rPr lang="en-US" sz="1200" dirty="0" err="1">
                <a:latin typeface="Quattrocento Sans"/>
                <a:ea typeface="Quattrocento Sans"/>
                <a:cs typeface="Quattrocento Sans"/>
                <a:sym typeface="Quattrocento Sans"/>
              </a:rPr>
              <a:t>Sirabian</a:t>
            </a:r>
            <a:r>
              <a:rPr lang="en-US" sz="1200" dirty="0">
                <a:latin typeface="Quattrocento Sans"/>
                <a:ea typeface="Quattrocento Sans"/>
                <a:cs typeface="Quattrocento Sans"/>
                <a:sym typeface="Quattrocento Sans"/>
              </a:rPr>
              <a:t> will assist. The committee will hold its initial meeting on Monday, October 10, at 3:00 p.m. in Room 111.</a:t>
            </a:r>
          </a:p>
          <a:p>
            <a:pPr marL="0" lvl="0" indent="0" algn="l" rtl="0">
              <a:spcBef>
                <a:spcPts val="600"/>
              </a:spcBef>
              <a:spcAft>
                <a:spcPts val="0"/>
              </a:spcAft>
              <a:buNone/>
            </a:pPr>
            <a:endParaRPr lang="en-GB" sz="1200" dirty="0">
              <a:latin typeface="Quattrocento Sans"/>
              <a:ea typeface="Quattrocento Sans"/>
              <a:cs typeface="Quattrocento Sans"/>
              <a:sym typeface="Quattrocento Sans"/>
            </a:endParaRPr>
          </a:p>
        </p:txBody>
      </p:sp>
      <p:sp>
        <p:nvSpPr>
          <p:cNvPr id="94" name="Google Shape;94;p13"/>
          <p:cNvSpPr txBox="1"/>
          <p:nvPr/>
        </p:nvSpPr>
        <p:spPr>
          <a:xfrm>
            <a:off x="697027" y="4378045"/>
            <a:ext cx="7846200" cy="58881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pic>
        <p:nvPicPr>
          <p:cNvPr id="3" name="Graphic 2" descr="Document with solid fill">
            <a:extLst>
              <a:ext uri="{FF2B5EF4-FFF2-40B4-BE49-F238E27FC236}">
                <a16:creationId xmlns:a16="http://schemas.microsoft.com/office/drawing/2014/main" id="{14B21BAB-F6FD-4411-8F2D-303D12FB7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4037048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1F92-9345-41D4-A593-84DE15B36828}"/>
              </a:ext>
            </a:extLst>
          </p:cNvPr>
          <p:cNvSpPr>
            <a:spLocks noGrp="1"/>
          </p:cNvSpPr>
          <p:nvPr>
            <p:ph type="title"/>
          </p:nvPr>
        </p:nvSpPr>
        <p:spPr/>
        <p:txBody>
          <a:bodyPr/>
          <a:lstStyle/>
          <a:p>
            <a:r>
              <a:rPr lang="en-US" dirty="0"/>
              <a:t>Which tone is this?</a:t>
            </a:r>
            <a:endParaRPr lang="en-GB" dirty="0"/>
          </a:p>
        </p:txBody>
      </p:sp>
      <p:sp>
        <p:nvSpPr>
          <p:cNvPr id="3" name="Slide Number Placeholder 2">
            <a:extLst>
              <a:ext uri="{FF2B5EF4-FFF2-40B4-BE49-F238E27FC236}">
                <a16:creationId xmlns:a16="http://schemas.microsoft.com/office/drawing/2014/main" id="{397510F4-0907-4687-9A4D-CAEF13045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8" name="Oval 7">
            <a:extLst>
              <a:ext uri="{FF2B5EF4-FFF2-40B4-BE49-F238E27FC236}">
                <a16:creationId xmlns:a16="http://schemas.microsoft.com/office/drawing/2014/main" id="{C7D9AE4A-AF46-4B14-AEC5-A77DBBAE6C2D}"/>
              </a:ext>
            </a:extLst>
          </p:cNvPr>
          <p:cNvSpPr/>
          <p:nvPr/>
        </p:nvSpPr>
        <p:spPr>
          <a:xfrm>
            <a:off x="3307976" y="3642232"/>
            <a:ext cx="2528047" cy="507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Passive</a:t>
            </a:r>
            <a:endParaRPr lang="en-GB" dirty="0">
              <a:latin typeface="Quattrocento Sans" panose="020B0604020202020204" charset="0"/>
            </a:endParaRPr>
          </a:p>
        </p:txBody>
      </p:sp>
      <p:sp>
        <p:nvSpPr>
          <p:cNvPr id="10" name="TextBox 9">
            <a:extLst>
              <a:ext uri="{FF2B5EF4-FFF2-40B4-BE49-F238E27FC236}">
                <a16:creationId xmlns:a16="http://schemas.microsoft.com/office/drawing/2014/main" id="{4FAABB21-B03B-49C5-9079-23538A336B18}"/>
              </a:ext>
            </a:extLst>
          </p:cNvPr>
          <p:cNvSpPr txBox="1"/>
          <p:nvPr/>
        </p:nvSpPr>
        <p:spPr>
          <a:xfrm>
            <a:off x="2284079" y="1382943"/>
            <a:ext cx="4575842" cy="2031325"/>
          </a:xfrm>
          <a:prstGeom prst="rect">
            <a:avLst/>
          </a:prstGeom>
          <a:noFill/>
        </p:spPr>
        <p:txBody>
          <a:bodyPr wrap="square">
            <a:spAutoFit/>
          </a:bodyPr>
          <a:lstStyle/>
          <a:p>
            <a:pPr algn="just"/>
            <a:r>
              <a:rPr lang="en-US" dirty="0">
                <a:latin typeface="Quattrocento Sans" panose="020B0604020202020204" charset="0"/>
              </a:rPr>
              <a:t>Ted, thanks for the laptop suggestion, but we can’t do it this cycle. The steering committee understands the ergonomic issue you raise, but they are very concerned</a:t>
            </a:r>
          </a:p>
          <a:p>
            <a:pPr algn="just"/>
            <a:r>
              <a:rPr lang="en-US" dirty="0">
                <a:latin typeface="Quattrocento Sans" panose="020B0604020202020204" charset="0"/>
              </a:rPr>
              <a:t>about the disruption that migrating all those files will cause. In addition, they feel that we need to work out the entire issue of footprint—the model you suggested would cause a number of problems with current desk configurations. I know that this is a disappointment. Could we get together soon to discuss this?</a:t>
            </a:r>
            <a:endParaRPr lang="en-GB" dirty="0">
              <a:latin typeface="Quattrocento Sans" panose="020B0604020202020204" charset="0"/>
            </a:endParaRPr>
          </a:p>
        </p:txBody>
      </p:sp>
      <p:pic>
        <p:nvPicPr>
          <p:cNvPr id="6" name="Graphic 5" descr="Document with solid fill">
            <a:extLst>
              <a:ext uri="{FF2B5EF4-FFF2-40B4-BE49-F238E27FC236}">
                <a16:creationId xmlns:a16="http://schemas.microsoft.com/office/drawing/2014/main" id="{3B0BBEE3-3785-4968-B2EE-39EF802D20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01303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0D38-C2C9-48D5-8627-EC60E2F15DF1}"/>
              </a:ext>
            </a:extLst>
          </p:cNvPr>
          <p:cNvSpPr>
            <a:spLocks noGrp="1"/>
          </p:cNvSpPr>
          <p:nvPr>
            <p:ph type="title"/>
          </p:nvPr>
        </p:nvSpPr>
        <p:spPr/>
        <p:txBody>
          <a:bodyPr/>
          <a:lstStyle/>
          <a:p>
            <a:r>
              <a:rPr lang="en-US" dirty="0"/>
              <a:t>Ambiguous language: Examples</a:t>
            </a:r>
            <a:endParaRPr lang="en-GB" dirty="0"/>
          </a:p>
        </p:txBody>
      </p:sp>
      <p:sp>
        <p:nvSpPr>
          <p:cNvPr id="3" name="Slide Number Placeholder 2">
            <a:extLst>
              <a:ext uri="{FF2B5EF4-FFF2-40B4-BE49-F238E27FC236}">
                <a16:creationId xmlns:a16="http://schemas.microsoft.com/office/drawing/2014/main" id="{6C5D7F77-C127-4037-842E-260AA42978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dirty="0"/>
          </a:p>
        </p:txBody>
      </p:sp>
      <p:sp>
        <p:nvSpPr>
          <p:cNvPr id="7" name="Rectangle 6">
            <a:extLst>
              <a:ext uri="{FF2B5EF4-FFF2-40B4-BE49-F238E27FC236}">
                <a16:creationId xmlns:a16="http://schemas.microsoft.com/office/drawing/2014/main" id="{949C2CED-6718-470A-80E3-AEEB630DC2DF}"/>
              </a:ext>
            </a:extLst>
          </p:cNvPr>
          <p:cNvSpPr/>
          <p:nvPr/>
        </p:nvSpPr>
        <p:spPr>
          <a:xfrm>
            <a:off x="799139" y="1667435"/>
            <a:ext cx="3941910" cy="630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u="none" strike="noStrike" baseline="0" dirty="0">
                <a:latin typeface="Quattrocento Sans" panose="020B0604020202020204" charset="0"/>
              </a:rPr>
              <a:t>“A hazard exists if contact is made with this part while it </a:t>
            </a:r>
            <a:r>
              <a:rPr lang="en-GB" sz="1400" b="0" i="0" u="none" strike="noStrike" baseline="0" dirty="0">
                <a:latin typeface="Quattrocento Sans" panose="020B0604020202020204" charset="0"/>
              </a:rPr>
              <a:t>is whirling.”</a:t>
            </a:r>
            <a:endParaRPr lang="en-GB" dirty="0">
              <a:latin typeface="Quattrocento Sans" panose="020B0604020202020204" charset="0"/>
            </a:endParaRPr>
          </a:p>
        </p:txBody>
      </p:sp>
      <p:sp>
        <p:nvSpPr>
          <p:cNvPr id="8" name="Rectangle 7">
            <a:extLst>
              <a:ext uri="{FF2B5EF4-FFF2-40B4-BE49-F238E27FC236}">
                <a16:creationId xmlns:a16="http://schemas.microsoft.com/office/drawing/2014/main" id="{799826D9-0CE5-4E8E-9EA6-F452B0C917BE}"/>
              </a:ext>
            </a:extLst>
          </p:cNvPr>
          <p:cNvSpPr/>
          <p:nvPr/>
        </p:nvSpPr>
        <p:spPr>
          <a:xfrm>
            <a:off x="799139" y="2530929"/>
            <a:ext cx="3941910" cy="630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u="none" strike="noStrike" baseline="0" dirty="0">
                <a:latin typeface="Quattrocento Sans" panose="020B0604020202020204" charset="0"/>
              </a:rPr>
              <a:t>“When I click the ‘Submit’ </a:t>
            </a:r>
            <a:r>
              <a:rPr lang="en-GB" b="0" i="0" u="none" strike="noStrike" baseline="0" dirty="0">
                <a:latin typeface="Quattrocento Sans" panose="020B0604020202020204" charset="0"/>
              </a:rPr>
              <a:t>button, it doesn’t work.”</a:t>
            </a:r>
            <a:endParaRPr lang="en-GB" sz="1100" dirty="0">
              <a:latin typeface="Quattrocento Sans" panose="020B0604020202020204" charset="0"/>
            </a:endParaRPr>
          </a:p>
        </p:txBody>
      </p:sp>
      <p:sp>
        <p:nvSpPr>
          <p:cNvPr id="9" name="Rectangle 8">
            <a:extLst>
              <a:ext uri="{FF2B5EF4-FFF2-40B4-BE49-F238E27FC236}">
                <a16:creationId xmlns:a16="http://schemas.microsoft.com/office/drawing/2014/main" id="{03DE6EDB-CB66-43C9-85F8-697D032E3384}"/>
              </a:ext>
            </a:extLst>
          </p:cNvPr>
          <p:cNvSpPr/>
          <p:nvPr/>
        </p:nvSpPr>
        <p:spPr>
          <a:xfrm>
            <a:off x="799139" y="3539778"/>
            <a:ext cx="3941910" cy="630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u="none" strike="noStrike" baseline="0" dirty="0">
                <a:latin typeface="Quattrocento Sans" panose="020B0604020202020204" charset="0"/>
              </a:rPr>
              <a:t>I am not responsible. It is your job. I will not take the time and effort to right this, whatever inconvenience it may cause you.”</a:t>
            </a:r>
            <a:endParaRPr lang="en-GB" dirty="0">
              <a:latin typeface="Quattrocento Sans" panose="020B0604020202020204" charset="0"/>
            </a:endParaRPr>
          </a:p>
        </p:txBody>
      </p:sp>
      <p:sp>
        <p:nvSpPr>
          <p:cNvPr id="13" name="TextBox 12">
            <a:extLst>
              <a:ext uri="{FF2B5EF4-FFF2-40B4-BE49-F238E27FC236}">
                <a16:creationId xmlns:a16="http://schemas.microsoft.com/office/drawing/2014/main" id="{A1D9159A-AB9C-4264-BD06-5458455406BB}"/>
              </a:ext>
            </a:extLst>
          </p:cNvPr>
          <p:cNvSpPr txBox="1"/>
          <p:nvPr/>
        </p:nvSpPr>
        <p:spPr>
          <a:xfrm>
            <a:off x="6385433" y="3539778"/>
            <a:ext cx="2343630" cy="307777"/>
          </a:xfrm>
          <a:prstGeom prst="rect">
            <a:avLst/>
          </a:prstGeom>
          <a:noFill/>
        </p:spPr>
        <p:txBody>
          <a:bodyPr wrap="square" rtlCol="0">
            <a:spAutoFit/>
          </a:bodyPr>
          <a:lstStyle/>
          <a:p>
            <a:r>
              <a:rPr lang="en-GB" dirty="0">
                <a:latin typeface="Quattrocento Sans" panose="020B0604020202020204" charset="0"/>
              </a:rPr>
              <a:t>refusal to take responsibility</a:t>
            </a:r>
          </a:p>
        </p:txBody>
      </p:sp>
      <p:sp>
        <p:nvSpPr>
          <p:cNvPr id="15" name="TextBox 14">
            <a:extLst>
              <a:ext uri="{FF2B5EF4-FFF2-40B4-BE49-F238E27FC236}">
                <a16:creationId xmlns:a16="http://schemas.microsoft.com/office/drawing/2014/main" id="{FAFAC450-CCFF-40A2-A033-F447294F9F05}"/>
              </a:ext>
            </a:extLst>
          </p:cNvPr>
          <p:cNvSpPr txBox="1"/>
          <p:nvPr/>
        </p:nvSpPr>
        <p:spPr>
          <a:xfrm>
            <a:off x="6385433" y="2571750"/>
            <a:ext cx="1713540" cy="307777"/>
          </a:xfrm>
          <a:prstGeom prst="rect">
            <a:avLst/>
          </a:prstGeom>
          <a:noFill/>
        </p:spPr>
        <p:txBody>
          <a:bodyPr wrap="square">
            <a:spAutoFit/>
          </a:bodyPr>
          <a:lstStyle/>
          <a:p>
            <a:r>
              <a:rPr lang="en-GB" sz="1400" b="0" i="0" u="none" strike="noStrike" baseline="0" dirty="0">
                <a:latin typeface="MeridienLTStd-Roman"/>
              </a:rPr>
              <a:t>Imprecise phrasing</a:t>
            </a:r>
            <a:endParaRPr lang="en-GB" dirty="0"/>
          </a:p>
        </p:txBody>
      </p:sp>
      <p:sp>
        <p:nvSpPr>
          <p:cNvPr id="17" name="TextBox 16">
            <a:extLst>
              <a:ext uri="{FF2B5EF4-FFF2-40B4-BE49-F238E27FC236}">
                <a16:creationId xmlns:a16="http://schemas.microsoft.com/office/drawing/2014/main" id="{5ED512F5-29D9-4AFA-BDA3-DBB68E24DB82}"/>
              </a:ext>
            </a:extLst>
          </p:cNvPr>
          <p:cNvSpPr txBox="1"/>
          <p:nvPr/>
        </p:nvSpPr>
        <p:spPr>
          <a:xfrm flipH="1">
            <a:off x="6385433" y="1667435"/>
            <a:ext cx="2919932" cy="523220"/>
          </a:xfrm>
          <a:prstGeom prst="rect">
            <a:avLst/>
          </a:prstGeom>
          <a:noFill/>
        </p:spPr>
        <p:txBody>
          <a:bodyPr wrap="square">
            <a:spAutoFit/>
          </a:bodyPr>
          <a:lstStyle/>
          <a:p>
            <a:pPr algn="l"/>
            <a:r>
              <a:rPr lang="en-US" sz="1400" b="0" i="0" u="none" strike="noStrike" baseline="0" dirty="0">
                <a:latin typeface="Quattrocento Sans" panose="020B0604020202020204" charset="0"/>
              </a:rPr>
              <a:t>not urgent or specific enough to help a user prevent </a:t>
            </a:r>
            <a:r>
              <a:rPr lang="en-GB" sz="1400" b="0" i="0" u="none" strike="noStrike" baseline="0" dirty="0">
                <a:latin typeface="Quattrocento Sans" panose="020B0604020202020204" charset="0"/>
              </a:rPr>
              <a:t>injury.</a:t>
            </a:r>
            <a:endParaRPr lang="en-GB" dirty="0">
              <a:latin typeface="Quattrocento Sans" panose="020B0604020202020204" charset="0"/>
            </a:endParaRPr>
          </a:p>
        </p:txBody>
      </p:sp>
      <p:sp>
        <p:nvSpPr>
          <p:cNvPr id="18" name="Arrow: Right 17">
            <a:extLst>
              <a:ext uri="{FF2B5EF4-FFF2-40B4-BE49-F238E27FC236}">
                <a16:creationId xmlns:a16="http://schemas.microsoft.com/office/drawing/2014/main" id="{491D8F63-1386-4C81-9847-B6519958E0D7}"/>
              </a:ext>
            </a:extLst>
          </p:cNvPr>
          <p:cNvSpPr/>
          <p:nvPr/>
        </p:nvSpPr>
        <p:spPr>
          <a:xfrm>
            <a:off x="5090673" y="1819901"/>
            <a:ext cx="945136" cy="23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2D4BA62D-E8C0-46EE-8D04-F58E3EB93221}"/>
              </a:ext>
            </a:extLst>
          </p:cNvPr>
          <p:cNvSpPr/>
          <p:nvPr/>
        </p:nvSpPr>
        <p:spPr>
          <a:xfrm>
            <a:off x="5090673" y="2587851"/>
            <a:ext cx="945136" cy="23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C30BB2F6-329A-4FDB-8E8A-88AA3C366A08}"/>
              </a:ext>
            </a:extLst>
          </p:cNvPr>
          <p:cNvSpPr/>
          <p:nvPr/>
        </p:nvSpPr>
        <p:spPr>
          <a:xfrm>
            <a:off x="5090673" y="3693666"/>
            <a:ext cx="945136" cy="23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Document with solid fill">
            <a:extLst>
              <a:ext uri="{FF2B5EF4-FFF2-40B4-BE49-F238E27FC236}">
                <a16:creationId xmlns:a16="http://schemas.microsoft.com/office/drawing/2014/main" id="{33CCE925-B9B4-430B-AF22-A22ECBF1A9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738608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E20-8A6D-4CB8-93F7-3CB9B620CB2C}"/>
              </a:ext>
            </a:extLst>
          </p:cNvPr>
          <p:cNvSpPr>
            <a:spLocks noGrp="1"/>
          </p:cNvSpPr>
          <p:nvPr>
            <p:ph type="title"/>
          </p:nvPr>
        </p:nvSpPr>
        <p:spPr/>
        <p:txBody>
          <a:bodyPr/>
          <a:lstStyle/>
          <a:p>
            <a:r>
              <a:rPr lang="en-US" dirty="0"/>
              <a:t>Use Clear, Direct expression</a:t>
            </a:r>
            <a:endParaRPr lang="en-GB" dirty="0"/>
          </a:p>
        </p:txBody>
      </p:sp>
      <p:sp>
        <p:nvSpPr>
          <p:cNvPr id="3" name="Slide Number Placeholder 2">
            <a:extLst>
              <a:ext uri="{FF2B5EF4-FFF2-40B4-BE49-F238E27FC236}">
                <a16:creationId xmlns:a16="http://schemas.microsoft.com/office/drawing/2014/main" id="{DB1E887C-C574-42A2-8BD3-7323660AFA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5" name="TextBox 4">
            <a:extLst>
              <a:ext uri="{FF2B5EF4-FFF2-40B4-BE49-F238E27FC236}">
                <a16:creationId xmlns:a16="http://schemas.microsoft.com/office/drawing/2014/main" id="{3E90B3D4-0AEB-43A8-9F3C-FB6101425F38}"/>
              </a:ext>
            </a:extLst>
          </p:cNvPr>
          <p:cNvSpPr txBox="1"/>
          <p:nvPr/>
        </p:nvSpPr>
        <p:spPr>
          <a:xfrm>
            <a:off x="2287921" y="1985534"/>
            <a:ext cx="4575842" cy="738664"/>
          </a:xfrm>
          <a:prstGeom prst="rect">
            <a:avLst/>
          </a:prstGeom>
          <a:noFill/>
        </p:spPr>
        <p:txBody>
          <a:bodyPr wrap="square">
            <a:spAutoFit/>
          </a:bodyPr>
          <a:lstStyle/>
          <a:p>
            <a:pPr algn="l"/>
            <a:r>
              <a:rPr lang="en-GB" sz="1400" b="0" i="0" u="none" strike="noStrike" baseline="0" dirty="0">
                <a:latin typeface="Quattrocento Sans" panose="020B0604020202020204" charset="0"/>
              </a:rPr>
              <a:t>Jargon, shop talk, or technobabble</a:t>
            </a:r>
            <a:r>
              <a:rPr lang="en-GB" dirty="0">
                <a:latin typeface="Quattrocento Sans" panose="020B0604020202020204" charset="0"/>
              </a:rPr>
              <a:t> </a:t>
            </a:r>
            <a:r>
              <a:rPr lang="en-US" sz="1400" b="0" i="0" u="none" strike="noStrike" baseline="0" dirty="0">
                <a:latin typeface="Quattrocento Sans" panose="020B0604020202020204" charset="0"/>
              </a:rPr>
              <a:t>that marginalizes or excludes the reader or audience is not only</a:t>
            </a:r>
          </a:p>
          <a:p>
            <a:pPr algn="l"/>
            <a:r>
              <a:rPr lang="en-GB" sz="1400" b="0" i="0" u="none" strike="noStrike" baseline="0" dirty="0">
                <a:latin typeface="Quattrocento Sans" panose="020B0604020202020204" charset="0"/>
              </a:rPr>
              <a:t>confusing, it is unethical.</a:t>
            </a:r>
            <a:endParaRPr lang="en-GB" dirty="0">
              <a:latin typeface="Quattrocento Sans" panose="020B0604020202020204" charset="0"/>
            </a:endParaRPr>
          </a:p>
        </p:txBody>
      </p:sp>
      <p:sp>
        <p:nvSpPr>
          <p:cNvPr id="9" name="TextBox 8">
            <a:extLst>
              <a:ext uri="{FF2B5EF4-FFF2-40B4-BE49-F238E27FC236}">
                <a16:creationId xmlns:a16="http://schemas.microsoft.com/office/drawing/2014/main" id="{03BDD583-45CE-40EB-A901-377893B1FCF3}"/>
              </a:ext>
            </a:extLst>
          </p:cNvPr>
          <p:cNvSpPr txBox="1"/>
          <p:nvPr/>
        </p:nvSpPr>
        <p:spPr>
          <a:xfrm>
            <a:off x="245818" y="3378020"/>
            <a:ext cx="4326182" cy="523220"/>
          </a:xfrm>
          <a:prstGeom prst="rect">
            <a:avLst/>
          </a:prstGeom>
          <a:noFill/>
        </p:spPr>
        <p:txBody>
          <a:bodyPr wrap="square">
            <a:spAutoFit/>
          </a:bodyPr>
          <a:lstStyle/>
          <a:p>
            <a:r>
              <a:rPr lang="en-US" dirty="0">
                <a:latin typeface="Quattrocento Sans" panose="020B0604020202020204" charset="0"/>
              </a:rPr>
              <a:t>If there is a confirmation of the tank level rising, a determination of the source should be made</a:t>
            </a:r>
            <a:r>
              <a:rPr lang="en-US" dirty="0"/>
              <a:t>.</a:t>
            </a:r>
            <a:endParaRPr lang="en-GB" dirty="0"/>
          </a:p>
        </p:txBody>
      </p:sp>
      <p:sp>
        <p:nvSpPr>
          <p:cNvPr id="13" name="TextBox 12">
            <a:extLst>
              <a:ext uri="{FF2B5EF4-FFF2-40B4-BE49-F238E27FC236}">
                <a16:creationId xmlns:a16="http://schemas.microsoft.com/office/drawing/2014/main" id="{A1160700-DC83-488F-8258-CAC7DD4409F1}"/>
              </a:ext>
            </a:extLst>
          </p:cNvPr>
          <p:cNvSpPr txBox="1"/>
          <p:nvPr/>
        </p:nvSpPr>
        <p:spPr>
          <a:xfrm>
            <a:off x="4693023" y="3378020"/>
            <a:ext cx="4575842" cy="523220"/>
          </a:xfrm>
          <a:prstGeom prst="rect">
            <a:avLst/>
          </a:prstGeom>
          <a:noFill/>
        </p:spPr>
        <p:txBody>
          <a:bodyPr wrap="square">
            <a:spAutoFit/>
          </a:bodyPr>
          <a:lstStyle/>
          <a:p>
            <a:r>
              <a:rPr lang="en-US" b="1" dirty="0">
                <a:latin typeface="Quattrocento Sans" panose="020B0604020202020204" charset="0"/>
              </a:rPr>
              <a:t>Determine if the tank level is rising. Visually check to see if liquid is coming out of the first-floor trench.</a:t>
            </a:r>
            <a:endParaRPr lang="en-GB" b="1" dirty="0">
              <a:latin typeface="Quattrocento Sans" panose="020B0604020202020204" charset="0"/>
            </a:endParaRPr>
          </a:p>
        </p:txBody>
      </p:sp>
      <p:pic>
        <p:nvPicPr>
          <p:cNvPr id="7" name="Graphic 6" descr="Document with solid fill">
            <a:extLst>
              <a:ext uri="{FF2B5EF4-FFF2-40B4-BE49-F238E27FC236}">
                <a16:creationId xmlns:a16="http://schemas.microsoft.com/office/drawing/2014/main" id="{485786F2-07FC-4828-9BA8-0C75EEC3BB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23188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267903-7D94-45B3-9564-2202D84706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pic>
        <p:nvPicPr>
          <p:cNvPr id="4" name="Picture 3">
            <a:extLst>
              <a:ext uri="{FF2B5EF4-FFF2-40B4-BE49-F238E27FC236}">
                <a16:creationId xmlns:a16="http://schemas.microsoft.com/office/drawing/2014/main" id="{A94AF18D-1C38-45A7-A987-8F840CD318E1}"/>
              </a:ext>
            </a:extLst>
          </p:cNvPr>
          <p:cNvPicPr>
            <a:picLocks noChangeAspect="1"/>
          </p:cNvPicPr>
          <p:nvPr/>
        </p:nvPicPr>
        <p:blipFill>
          <a:blip r:embed="rId2"/>
          <a:stretch>
            <a:fillRect/>
          </a:stretch>
        </p:blipFill>
        <p:spPr>
          <a:xfrm>
            <a:off x="276625" y="0"/>
            <a:ext cx="3649916" cy="4910097"/>
          </a:xfrm>
          <a:prstGeom prst="rect">
            <a:avLst/>
          </a:prstGeom>
        </p:spPr>
      </p:pic>
    </p:spTree>
    <p:extLst>
      <p:ext uri="{BB962C8B-B14F-4D97-AF65-F5344CB8AC3E}">
        <p14:creationId xmlns:p14="http://schemas.microsoft.com/office/powerpoint/2010/main" val="2454839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740B-5714-4377-8BC0-FBB4A6E9F4C0}"/>
              </a:ext>
            </a:extLst>
          </p:cNvPr>
          <p:cNvSpPr>
            <a:spLocks noGrp="1"/>
          </p:cNvSpPr>
          <p:nvPr>
            <p:ph type="title"/>
          </p:nvPr>
        </p:nvSpPr>
        <p:spPr>
          <a:xfrm>
            <a:off x="1381250" y="896112"/>
            <a:ext cx="3878400" cy="540802"/>
          </a:xfrm>
        </p:spPr>
        <p:txBody>
          <a:bodyPr/>
          <a:lstStyle/>
          <a:p>
            <a:r>
              <a:rPr lang="en-GB" dirty="0"/>
              <a:t>Avoid Wordiness and Redundancy</a:t>
            </a:r>
          </a:p>
        </p:txBody>
      </p:sp>
      <p:sp>
        <p:nvSpPr>
          <p:cNvPr id="3" name="Slide Number Placeholder 2">
            <a:extLst>
              <a:ext uri="{FF2B5EF4-FFF2-40B4-BE49-F238E27FC236}">
                <a16:creationId xmlns:a16="http://schemas.microsoft.com/office/drawing/2014/main" id="{A4616CEA-8B43-443D-A23C-00990BA864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Box 4">
            <a:extLst>
              <a:ext uri="{FF2B5EF4-FFF2-40B4-BE49-F238E27FC236}">
                <a16:creationId xmlns:a16="http://schemas.microsoft.com/office/drawing/2014/main" id="{7E281996-5098-478A-8A0F-B75ACDB696C3}"/>
              </a:ext>
            </a:extLst>
          </p:cNvPr>
          <p:cNvSpPr txBox="1"/>
          <p:nvPr/>
        </p:nvSpPr>
        <p:spPr>
          <a:xfrm>
            <a:off x="935531" y="1624966"/>
            <a:ext cx="4575842" cy="307777"/>
          </a:xfrm>
          <a:prstGeom prst="rect">
            <a:avLst/>
          </a:prstGeom>
          <a:noFill/>
        </p:spPr>
        <p:txBody>
          <a:bodyPr wrap="square">
            <a:spAutoFit/>
          </a:bodyPr>
          <a:lstStyle/>
          <a:p>
            <a:r>
              <a:rPr lang="en-GB" sz="1400" b="0" i="0" u="none" strike="noStrike" baseline="0" dirty="0">
                <a:latin typeface="Quattrocento Sans" panose="020B0604020202020204" charset="0"/>
              </a:rPr>
              <a:t> </a:t>
            </a:r>
            <a:r>
              <a:rPr lang="en-GB" dirty="0">
                <a:latin typeface="Quattrocento Sans" panose="020B0604020202020204" charset="0"/>
              </a:rPr>
              <a:t>To improve conciseness, </a:t>
            </a:r>
            <a:r>
              <a:rPr lang="en-GB" sz="1400" b="0" i="0" u="none" strike="noStrike" baseline="0" dirty="0">
                <a:latin typeface="Quattrocento Sans" panose="020B0604020202020204" charset="0"/>
              </a:rPr>
              <a:t>prune excess wording</a:t>
            </a:r>
            <a:endParaRPr lang="en-GB" dirty="0">
              <a:latin typeface="Quattrocento Sans" panose="020B0604020202020204" charset="0"/>
            </a:endParaRPr>
          </a:p>
        </p:txBody>
      </p:sp>
      <p:sp>
        <p:nvSpPr>
          <p:cNvPr id="6" name="Rectangle: Rounded Corners 5">
            <a:extLst>
              <a:ext uri="{FF2B5EF4-FFF2-40B4-BE49-F238E27FC236}">
                <a16:creationId xmlns:a16="http://schemas.microsoft.com/office/drawing/2014/main" id="{F0245F7D-FB3F-4B8D-B484-4CAD8362E239}"/>
              </a:ext>
            </a:extLst>
          </p:cNvPr>
          <p:cNvSpPr/>
          <p:nvPr/>
        </p:nvSpPr>
        <p:spPr>
          <a:xfrm>
            <a:off x="1598279" y="2143844"/>
            <a:ext cx="1798064" cy="622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Eliminating redundancy and repetition</a:t>
            </a:r>
            <a:endParaRPr lang="en-GB" dirty="0">
              <a:latin typeface="Quattrocento Sans" panose="020B0604020202020204" charset="0"/>
            </a:endParaRPr>
          </a:p>
        </p:txBody>
      </p:sp>
      <p:sp>
        <p:nvSpPr>
          <p:cNvPr id="7" name="Rectangle: Rounded Corners 6">
            <a:extLst>
              <a:ext uri="{FF2B5EF4-FFF2-40B4-BE49-F238E27FC236}">
                <a16:creationId xmlns:a16="http://schemas.microsoft.com/office/drawing/2014/main" id="{294E139E-6EBA-4F8C-8E26-A4E268EDFAD0}"/>
              </a:ext>
            </a:extLst>
          </p:cNvPr>
          <p:cNvSpPr/>
          <p:nvPr/>
        </p:nvSpPr>
        <p:spPr>
          <a:xfrm>
            <a:off x="1598279" y="3140207"/>
            <a:ext cx="1798064" cy="622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Subordinate clauses</a:t>
            </a:r>
            <a:endParaRPr lang="en-GB" dirty="0">
              <a:latin typeface="Quattrocento Sans" panose="020B0604020202020204" charset="0"/>
            </a:endParaRPr>
          </a:p>
        </p:txBody>
      </p:sp>
      <p:sp>
        <p:nvSpPr>
          <p:cNvPr id="8" name="Rectangle: Rounded Corners 7">
            <a:extLst>
              <a:ext uri="{FF2B5EF4-FFF2-40B4-BE49-F238E27FC236}">
                <a16:creationId xmlns:a16="http://schemas.microsoft.com/office/drawing/2014/main" id="{6BCC6D2B-57C0-41D5-8972-3F47AAE58737}"/>
              </a:ext>
            </a:extLst>
          </p:cNvPr>
          <p:cNvSpPr/>
          <p:nvPr/>
        </p:nvSpPr>
        <p:spPr>
          <a:xfrm>
            <a:off x="5511373" y="3140208"/>
            <a:ext cx="1798064" cy="622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Prepositional phrases </a:t>
            </a:r>
            <a:endParaRPr lang="en-GB" dirty="0"/>
          </a:p>
        </p:txBody>
      </p:sp>
      <p:sp>
        <p:nvSpPr>
          <p:cNvPr id="9" name="Rectangle: Rounded Corners 8">
            <a:extLst>
              <a:ext uri="{FF2B5EF4-FFF2-40B4-BE49-F238E27FC236}">
                <a16:creationId xmlns:a16="http://schemas.microsoft.com/office/drawing/2014/main" id="{A3CDAFC6-0E3B-4126-8146-18E0F329478D}"/>
              </a:ext>
            </a:extLst>
          </p:cNvPr>
          <p:cNvSpPr/>
          <p:nvPr/>
        </p:nvSpPr>
        <p:spPr>
          <a:xfrm>
            <a:off x="5511373" y="2143844"/>
            <a:ext cx="1798064" cy="699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Unnecessary intensifiers </a:t>
            </a:r>
          </a:p>
          <a:p>
            <a:pPr algn="ctr"/>
            <a:r>
              <a:rPr lang="en-GB" b="1" dirty="0">
                <a:latin typeface="Quattrocento Sans" panose="020B0604020202020204" charset="0"/>
              </a:rPr>
              <a:t>very</a:t>
            </a:r>
          </a:p>
        </p:txBody>
      </p:sp>
      <p:pic>
        <p:nvPicPr>
          <p:cNvPr id="10" name="Graphic 9" descr="Document with solid fill">
            <a:extLst>
              <a:ext uri="{FF2B5EF4-FFF2-40B4-BE49-F238E27FC236}">
                <a16:creationId xmlns:a16="http://schemas.microsoft.com/office/drawing/2014/main" id="{F519BA12-F983-4F84-9D3A-F14D8CF6F0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81327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AD14-8845-46A6-92BE-483A03A9FC1F}"/>
              </a:ext>
            </a:extLst>
          </p:cNvPr>
          <p:cNvSpPr>
            <a:spLocks noGrp="1"/>
          </p:cNvSpPr>
          <p:nvPr>
            <p:ph type="title"/>
          </p:nvPr>
        </p:nvSpPr>
        <p:spPr>
          <a:xfrm>
            <a:off x="1381250" y="896111"/>
            <a:ext cx="3878400" cy="648379"/>
          </a:xfrm>
        </p:spPr>
        <p:txBody>
          <a:bodyPr/>
          <a:lstStyle/>
          <a:p>
            <a:r>
              <a:rPr lang="en-GB" dirty="0"/>
              <a:t>Avoid Wordiness and Redundancy: Examples</a:t>
            </a:r>
          </a:p>
        </p:txBody>
      </p:sp>
      <p:sp>
        <p:nvSpPr>
          <p:cNvPr id="3" name="Slide Number Placeholder 2">
            <a:extLst>
              <a:ext uri="{FF2B5EF4-FFF2-40B4-BE49-F238E27FC236}">
                <a16:creationId xmlns:a16="http://schemas.microsoft.com/office/drawing/2014/main" id="{5F46E98A-C9AF-41F4-886A-06660E918D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TextBox 4">
            <a:extLst>
              <a:ext uri="{FF2B5EF4-FFF2-40B4-BE49-F238E27FC236}">
                <a16:creationId xmlns:a16="http://schemas.microsoft.com/office/drawing/2014/main" id="{EA21752B-EEEE-4499-865A-2CD035F89ED6}"/>
              </a:ext>
            </a:extLst>
          </p:cNvPr>
          <p:cNvSpPr txBox="1"/>
          <p:nvPr/>
        </p:nvSpPr>
        <p:spPr>
          <a:xfrm>
            <a:off x="3221451" y="3143745"/>
            <a:ext cx="3820841" cy="523220"/>
          </a:xfrm>
          <a:prstGeom prst="rect">
            <a:avLst/>
          </a:prstGeom>
          <a:noFill/>
        </p:spPr>
        <p:txBody>
          <a:bodyPr wrap="square">
            <a:spAutoFit/>
          </a:bodyPr>
          <a:lstStyle/>
          <a:p>
            <a:pPr algn="l"/>
            <a:r>
              <a:rPr lang="en-US" sz="1400" b="0" i="0" u="none" strike="noStrike" baseline="0" dirty="0">
                <a:solidFill>
                  <a:schemeClr val="tx1"/>
                </a:solidFill>
                <a:latin typeface="Quattrocento Sans" panose="020B0604020202020204" charset="0"/>
              </a:rPr>
              <a:t>It is made of </a:t>
            </a:r>
            <a:r>
              <a:rPr lang="en-US" sz="1400" b="0" i="1" u="none" strike="noStrike" baseline="0" dirty="0">
                <a:solidFill>
                  <a:schemeClr val="tx1"/>
                </a:solidFill>
                <a:latin typeface="Quattrocento Sans" panose="020B0604020202020204" charset="0"/>
              </a:rPr>
              <a:t>very </a:t>
            </a:r>
            <a:r>
              <a:rPr lang="en-US" sz="1400" b="0" i="0" u="none" strike="noStrike" baseline="0" dirty="0">
                <a:solidFill>
                  <a:schemeClr val="tx1"/>
                </a:solidFill>
                <a:latin typeface="Quattrocento Sans" panose="020B0604020202020204" charset="0"/>
              </a:rPr>
              <a:t>thin glass </a:t>
            </a:r>
            <a:r>
              <a:rPr lang="en-US" sz="1400" b="0" i="1" u="none" strike="noStrike" baseline="0" dirty="0">
                <a:solidFill>
                  <a:schemeClr val="tx1"/>
                </a:solidFill>
                <a:latin typeface="Quattrocento Sans" panose="020B0604020202020204" charset="0"/>
              </a:rPr>
              <a:t>that is milky white in</a:t>
            </a:r>
            <a:r>
              <a:rPr lang="en-US" sz="1400" b="0" i="1" u="none" strike="noStrike" dirty="0">
                <a:solidFill>
                  <a:schemeClr val="tx1"/>
                </a:solidFill>
                <a:latin typeface="Quattrocento Sans" panose="020B0604020202020204" charset="0"/>
              </a:rPr>
              <a:t> </a:t>
            </a:r>
            <a:r>
              <a:rPr lang="en-GB" sz="1400" b="0" i="1" u="none" strike="noStrike" baseline="0" dirty="0" err="1">
                <a:solidFill>
                  <a:schemeClr val="tx1"/>
                </a:solidFill>
                <a:latin typeface="Quattrocento Sans" panose="020B0604020202020204" charset="0"/>
              </a:rPr>
              <a:t>color</a:t>
            </a:r>
            <a:r>
              <a:rPr lang="en-GB" sz="1400" b="0" i="1" u="none" strike="noStrike" baseline="0" dirty="0">
                <a:solidFill>
                  <a:schemeClr val="tx1"/>
                </a:solidFill>
                <a:latin typeface="Quattrocento Sans" panose="020B0604020202020204" charset="0"/>
              </a:rPr>
              <a:t>.</a:t>
            </a:r>
          </a:p>
        </p:txBody>
      </p:sp>
      <p:sp>
        <p:nvSpPr>
          <p:cNvPr id="6" name="Rectangle: Rounded Corners 5">
            <a:extLst>
              <a:ext uri="{FF2B5EF4-FFF2-40B4-BE49-F238E27FC236}">
                <a16:creationId xmlns:a16="http://schemas.microsoft.com/office/drawing/2014/main" id="{28B8DAB4-9FA3-4134-B8E1-07B5B8ABDA47}"/>
              </a:ext>
            </a:extLst>
          </p:cNvPr>
          <p:cNvSpPr/>
          <p:nvPr/>
        </p:nvSpPr>
        <p:spPr>
          <a:xfrm>
            <a:off x="322730" y="1671578"/>
            <a:ext cx="1819240" cy="648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Quattrocento Sans" panose="020B0604020202020204" charset="0"/>
              </a:rPr>
              <a:t>Unnecessary subordinate</a:t>
            </a:r>
          </a:p>
          <a:p>
            <a:pPr algn="ctr"/>
            <a:r>
              <a:rPr lang="en-GB" dirty="0">
                <a:latin typeface="Quattrocento Sans" panose="020B0604020202020204" charset="0"/>
              </a:rPr>
              <a:t>clause</a:t>
            </a:r>
          </a:p>
        </p:txBody>
      </p:sp>
      <p:sp>
        <p:nvSpPr>
          <p:cNvPr id="10" name="TextBox 9">
            <a:extLst>
              <a:ext uri="{FF2B5EF4-FFF2-40B4-BE49-F238E27FC236}">
                <a16:creationId xmlns:a16="http://schemas.microsoft.com/office/drawing/2014/main" id="{6B915004-A991-4336-9D28-DF5889B8FA1D}"/>
              </a:ext>
            </a:extLst>
          </p:cNvPr>
          <p:cNvSpPr txBox="1"/>
          <p:nvPr/>
        </p:nvSpPr>
        <p:spPr>
          <a:xfrm>
            <a:off x="3221451" y="1671578"/>
            <a:ext cx="4575842" cy="523220"/>
          </a:xfrm>
          <a:prstGeom prst="rect">
            <a:avLst/>
          </a:prstGeom>
          <a:noFill/>
        </p:spPr>
        <p:txBody>
          <a:bodyPr wrap="square">
            <a:spAutoFit/>
          </a:bodyPr>
          <a:lstStyle/>
          <a:p>
            <a:r>
              <a:rPr lang="en-US" dirty="0">
                <a:latin typeface="Quattrocento Sans" panose="020B0604020202020204" charset="0"/>
              </a:rPr>
              <a:t>I found the site by the use of keywords that are nanotechnology and innovation</a:t>
            </a:r>
          </a:p>
        </p:txBody>
      </p:sp>
      <p:sp>
        <p:nvSpPr>
          <p:cNvPr id="13" name="Rectangle: Rounded Corners 12">
            <a:extLst>
              <a:ext uri="{FF2B5EF4-FFF2-40B4-BE49-F238E27FC236}">
                <a16:creationId xmlns:a16="http://schemas.microsoft.com/office/drawing/2014/main" id="{5B9940C3-572B-4112-A4CE-93B7DA512FC5}"/>
              </a:ext>
            </a:extLst>
          </p:cNvPr>
          <p:cNvSpPr/>
          <p:nvPr/>
        </p:nvSpPr>
        <p:spPr>
          <a:xfrm>
            <a:off x="3221450" y="2300324"/>
            <a:ext cx="4178273" cy="64837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0000"/>
                </a:solidFill>
                <a:latin typeface="Quattrocento Sans" panose="020B0604020202020204" charset="0"/>
              </a:rPr>
              <a:t>Revised </a:t>
            </a:r>
            <a:r>
              <a:rPr lang="en-US" dirty="0">
                <a:solidFill>
                  <a:srgbClr val="000000"/>
                </a:solidFill>
                <a:latin typeface="Quattrocento Sans" panose="020B0604020202020204" charset="0"/>
              </a:rPr>
              <a:t>I found the site using the keywords “nanotechnology” and “innovation.”</a:t>
            </a:r>
            <a:endParaRPr lang="en-US" dirty="0">
              <a:solidFill>
                <a:srgbClr val="00FFFF"/>
              </a:solidFill>
              <a:latin typeface="Quattrocento Sans" panose="020B0604020202020204" charset="0"/>
            </a:endParaRPr>
          </a:p>
        </p:txBody>
      </p:sp>
      <p:sp>
        <p:nvSpPr>
          <p:cNvPr id="16" name="Rectangle: Rounded Corners 15">
            <a:extLst>
              <a:ext uri="{FF2B5EF4-FFF2-40B4-BE49-F238E27FC236}">
                <a16:creationId xmlns:a16="http://schemas.microsoft.com/office/drawing/2014/main" id="{5A241E1C-021D-42A6-B794-886429E2A620}"/>
              </a:ext>
            </a:extLst>
          </p:cNvPr>
          <p:cNvSpPr/>
          <p:nvPr/>
        </p:nvSpPr>
        <p:spPr>
          <a:xfrm>
            <a:off x="322729" y="3038988"/>
            <a:ext cx="1928693" cy="764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0" i="0" u="none" strike="noStrike" baseline="0" dirty="0">
                <a:solidFill>
                  <a:schemeClr val="bg1"/>
                </a:solidFill>
                <a:latin typeface="MeridienLTStd-Roman"/>
              </a:rPr>
              <a:t>Redundant intensifiers plus Unnecessary subordinate</a:t>
            </a:r>
            <a:r>
              <a:rPr lang="en-GB" dirty="0">
                <a:solidFill>
                  <a:schemeClr val="bg1"/>
                </a:solidFill>
                <a:latin typeface="MeridienLTStd-Roman"/>
              </a:rPr>
              <a:t> </a:t>
            </a:r>
            <a:r>
              <a:rPr lang="en-GB" sz="1400" b="0" i="0" u="none" strike="noStrike" baseline="0" dirty="0">
                <a:solidFill>
                  <a:schemeClr val="bg1"/>
                </a:solidFill>
                <a:latin typeface="MeridienLTStd-Roman"/>
              </a:rPr>
              <a:t>clause</a:t>
            </a:r>
          </a:p>
        </p:txBody>
      </p:sp>
      <p:sp>
        <p:nvSpPr>
          <p:cNvPr id="19" name="Rectangle: Rounded Corners 18">
            <a:extLst>
              <a:ext uri="{FF2B5EF4-FFF2-40B4-BE49-F238E27FC236}">
                <a16:creationId xmlns:a16="http://schemas.microsoft.com/office/drawing/2014/main" id="{EE129796-C2CA-4B66-9A0F-B138B5010DEA}"/>
              </a:ext>
            </a:extLst>
          </p:cNvPr>
          <p:cNvSpPr/>
          <p:nvPr/>
        </p:nvSpPr>
        <p:spPr>
          <a:xfrm>
            <a:off x="3221450" y="3997850"/>
            <a:ext cx="4178273" cy="64837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0000"/>
                </a:solidFill>
                <a:latin typeface="MeridienLTStd-Roman"/>
              </a:rPr>
              <a:t>Revised</a:t>
            </a:r>
            <a:r>
              <a:rPr lang="en-US" dirty="0">
                <a:solidFill>
                  <a:srgbClr val="000000"/>
                </a:solidFill>
                <a:latin typeface="MeridienLTStd-Roman"/>
              </a:rPr>
              <a:t> It is made of thin, milky white glass.</a:t>
            </a:r>
          </a:p>
        </p:txBody>
      </p:sp>
      <p:pic>
        <p:nvPicPr>
          <p:cNvPr id="11" name="Graphic 10" descr="Document with solid fill">
            <a:extLst>
              <a:ext uri="{FF2B5EF4-FFF2-40B4-BE49-F238E27FC236}">
                <a16:creationId xmlns:a16="http://schemas.microsoft.com/office/drawing/2014/main" id="{582EDB96-21B3-43A4-808B-F3DFA51968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4092857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AD14-8845-46A6-92BE-483A03A9FC1F}"/>
              </a:ext>
            </a:extLst>
          </p:cNvPr>
          <p:cNvSpPr>
            <a:spLocks noGrp="1"/>
          </p:cNvSpPr>
          <p:nvPr>
            <p:ph type="title"/>
          </p:nvPr>
        </p:nvSpPr>
        <p:spPr>
          <a:xfrm>
            <a:off x="1381250" y="896111"/>
            <a:ext cx="3878400" cy="648379"/>
          </a:xfrm>
        </p:spPr>
        <p:txBody>
          <a:bodyPr/>
          <a:lstStyle/>
          <a:p>
            <a:r>
              <a:rPr lang="en-GB" dirty="0"/>
              <a:t>Avoid Wordiness and Redundancy: Examples</a:t>
            </a:r>
          </a:p>
        </p:txBody>
      </p:sp>
      <p:sp>
        <p:nvSpPr>
          <p:cNvPr id="3" name="Slide Number Placeholder 2">
            <a:extLst>
              <a:ext uri="{FF2B5EF4-FFF2-40B4-BE49-F238E27FC236}">
                <a16:creationId xmlns:a16="http://schemas.microsoft.com/office/drawing/2014/main" id="{5F46E98A-C9AF-41F4-886A-06660E918D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TextBox 4">
            <a:extLst>
              <a:ext uri="{FF2B5EF4-FFF2-40B4-BE49-F238E27FC236}">
                <a16:creationId xmlns:a16="http://schemas.microsoft.com/office/drawing/2014/main" id="{EA21752B-EEEE-4499-865A-2CD035F89ED6}"/>
              </a:ext>
            </a:extLst>
          </p:cNvPr>
          <p:cNvSpPr txBox="1"/>
          <p:nvPr/>
        </p:nvSpPr>
        <p:spPr>
          <a:xfrm>
            <a:off x="3221451" y="3143745"/>
            <a:ext cx="3820841" cy="738664"/>
          </a:xfrm>
          <a:prstGeom prst="rect">
            <a:avLst/>
          </a:prstGeom>
          <a:noFill/>
        </p:spPr>
        <p:txBody>
          <a:bodyPr wrap="square">
            <a:spAutoFit/>
          </a:bodyPr>
          <a:lstStyle/>
          <a:p>
            <a:pPr algn="l"/>
            <a:r>
              <a:rPr lang="en-US" sz="1400" b="0" i="0" u="none" strike="noStrike" baseline="0" dirty="0">
                <a:solidFill>
                  <a:schemeClr val="tx1"/>
                </a:solidFill>
                <a:latin typeface="Quattrocento Sans" panose="020B0604020202020204" charset="0"/>
              </a:rPr>
              <a:t>This search was done by a keyword search of the same words using the search function of different search engines.</a:t>
            </a:r>
          </a:p>
        </p:txBody>
      </p:sp>
      <p:sp>
        <p:nvSpPr>
          <p:cNvPr id="6" name="Rectangle: Rounded Corners 5">
            <a:extLst>
              <a:ext uri="{FF2B5EF4-FFF2-40B4-BE49-F238E27FC236}">
                <a16:creationId xmlns:a16="http://schemas.microsoft.com/office/drawing/2014/main" id="{28B8DAB4-9FA3-4134-B8E1-07B5B8ABDA47}"/>
              </a:ext>
            </a:extLst>
          </p:cNvPr>
          <p:cNvSpPr/>
          <p:nvPr/>
        </p:nvSpPr>
        <p:spPr>
          <a:xfrm>
            <a:off x="184418" y="1671578"/>
            <a:ext cx="1957552" cy="648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Quattrocento Sans" panose="020B0604020202020204" charset="0"/>
              </a:rPr>
              <a:t>Redundant</a:t>
            </a:r>
          </a:p>
        </p:txBody>
      </p:sp>
      <p:sp>
        <p:nvSpPr>
          <p:cNvPr id="10" name="TextBox 9">
            <a:extLst>
              <a:ext uri="{FF2B5EF4-FFF2-40B4-BE49-F238E27FC236}">
                <a16:creationId xmlns:a16="http://schemas.microsoft.com/office/drawing/2014/main" id="{6B915004-A991-4336-9D28-DF5889B8FA1D}"/>
              </a:ext>
            </a:extLst>
          </p:cNvPr>
          <p:cNvSpPr txBox="1"/>
          <p:nvPr/>
        </p:nvSpPr>
        <p:spPr>
          <a:xfrm>
            <a:off x="3221451" y="1671578"/>
            <a:ext cx="4575842" cy="523220"/>
          </a:xfrm>
          <a:prstGeom prst="rect">
            <a:avLst/>
          </a:prstGeom>
          <a:noFill/>
        </p:spPr>
        <p:txBody>
          <a:bodyPr wrap="square">
            <a:spAutoFit/>
          </a:bodyPr>
          <a:lstStyle/>
          <a:p>
            <a:r>
              <a:rPr lang="en-US" dirty="0">
                <a:latin typeface="Quattrocento Sans" panose="020B0604020202020204" charset="0"/>
              </a:rPr>
              <a:t>The tuning handle is a metal protrusion that can be</a:t>
            </a:r>
          </a:p>
          <a:p>
            <a:r>
              <a:rPr lang="en-US" dirty="0">
                <a:latin typeface="Quattrocento Sans" panose="020B0604020202020204" charset="0"/>
              </a:rPr>
              <a:t>easily grasped hold of by the hand to turn the gears.</a:t>
            </a:r>
          </a:p>
        </p:txBody>
      </p:sp>
      <p:sp>
        <p:nvSpPr>
          <p:cNvPr id="13" name="Rectangle: Rounded Corners 12">
            <a:extLst>
              <a:ext uri="{FF2B5EF4-FFF2-40B4-BE49-F238E27FC236}">
                <a16:creationId xmlns:a16="http://schemas.microsoft.com/office/drawing/2014/main" id="{5B9940C3-572B-4112-A4CE-93B7DA512FC5}"/>
              </a:ext>
            </a:extLst>
          </p:cNvPr>
          <p:cNvSpPr/>
          <p:nvPr/>
        </p:nvSpPr>
        <p:spPr>
          <a:xfrm>
            <a:off x="3221450" y="2300324"/>
            <a:ext cx="4178273" cy="58887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Quattrocento Sans" panose="020B0604020202020204" charset="0"/>
              </a:rPr>
              <a:t>Revised</a:t>
            </a:r>
            <a:r>
              <a:rPr lang="en-US" dirty="0">
                <a:solidFill>
                  <a:schemeClr val="tx1"/>
                </a:solidFill>
                <a:latin typeface="Quattrocento Sans" panose="020B0604020202020204" charset="0"/>
              </a:rPr>
              <a:t> The tuning handle is a metal protrusion that can be easily grasped to turn the gears.</a:t>
            </a:r>
          </a:p>
        </p:txBody>
      </p:sp>
      <p:sp>
        <p:nvSpPr>
          <p:cNvPr id="16" name="Rectangle: Rounded Corners 15">
            <a:extLst>
              <a:ext uri="{FF2B5EF4-FFF2-40B4-BE49-F238E27FC236}">
                <a16:creationId xmlns:a16="http://schemas.microsoft.com/office/drawing/2014/main" id="{5A241E1C-021D-42A6-B794-886429E2A620}"/>
              </a:ext>
            </a:extLst>
          </p:cNvPr>
          <p:cNvSpPr/>
          <p:nvPr/>
        </p:nvSpPr>
        <p:spPr>
          <a:xfrm>
            <a:off x="184418" y="3023050"/>
            <a:ext cx="2067006" cy="764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u="none" strike="noStrike" baseline="0" dirty="0">
                <a:solidFill>
                  <a:schemeClr val="bg1"/>
                </a:solidFill>
                <a:latin typeface="MeridienLTStd-Roman"/>
              </a:rPr>
              <a:t>Unnecessary repetition plus overuse of prepositions</a:t>
            </a:r>
          </a:p>
        </p:txBody>
      </p:sp>
      <p:sp>
        <p:nvSpPr>
          <p:cNvPr id="19" name="Rectangle: Rounded Corners 18">
            <a:extLst>
              <a:ext uri="{FF2B5EF4-FFF2-40B4-BE49-F238E27FC236}">
                <a16:creationId xmlns:a16="http://schemas.microsoft.com/office/drawing/2014/main" id="{EE129796-C2CA-4B66-9A0F-B138B5010DEA}"/>
              </a:ext>
            </a:extLst>
          </p:cNvPr>
          <p:cNvSpPr/>
          <p:nvPr/>
        </p:nvSpPr>
        <p:spPr>
          <a:xfrm>
            <a:off x="3221450" y="3997850"/>
            <a:ext cx="4178273" cy="64837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0000"/>
                </a:solidFill>
                <a:latin typeface="Quattrocento Sans" panose="020B0604020202020204" charset="0"/>
              </a:rPr>
              <a:t>Revised </a:t>
            </a:r>
            <a:r>
              <a:rPr lang="en-US" dirty="0">
                <a:solidFill>
                  <a:srgbClr val="000000"/>
                </a:solidFill>
                <a:latin typeface="Quattrocento Sans" panose="020B0604020202020204" charset="0"/>
              </a:rPr>
              <a:t>This investigation used the same keywords in different search engines.</a:t>
            </a:r>
          </a:p>
        </p:txBody>
      </p:sp>
      <p:pic>
        <p:nvPicPr>
          <p:cNvPr id="11" name="Graphic 10" descr="Document with solid fill">
            <a:extLst>
              <a:ext uri="{FF2B5EF4-FFF2-40B4-BE49-F238E27FC236}">
                <a16:creationId xmlns:a16="http://schemas.microsoft.com/office/drawing/2014/main" id="{6E058399-D908-4095-9201-0A9556E376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14960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B876-A280-4C64-BF03-4B2D0E27D3A3}"/>
              </a:ext>
            </a:extLst>
          </p:cNvPr>
          <p:cNvSpPr>
            <a:spLocks noGrp="1"/>
          </p:cNvSpPr>
          <p:nvPr>
            <p:ph type="title"/>
          </p:nvPr>
        </p:nvSpPr>
        <p:spPr/>
        <p:txBody>
          <a:bodyPr/>
          <a:lstStyle/>
          <a:p>
            <a:r>
              <a:rPr lang="en-GB" dirty="0"/>
              <a:t>Avoid Noun Clusters</a:t>
            </a:r>
          </a:p>
        </p:txBody>
      </p:sp>
      <p:sp>
        <p:nvSpPr>
          <p:cNvPr id="3" name="Slide Number Placeholder 2">
            <a:extLst>
              <a:ext uri="{FF2B5EF4-FFF2-40B4-BE49-F238E27FC236}">
                <a16:creationId xmlns:a16="http://schemas.microsoft.com/office/drawing/2014/main" id="{BA2D4D97-6F00-47BD-9182-D9EB42973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Rectangle 3">
            <a:extLst>
              <a:ext uri="{FF2B5EF4-FFF2-40B4-BE49-F238E27FC236}">
                <a16:creationId xmlns:a16="http://schemas.microsoft.com/office/drawing/2014/main" id="{618C00E1-39BD-4041-8AF9-B872B9746AA3}"/>
              </a:ext>
            </a:extLst>
          </p:cNvPr>
          <p:cNvSpPr/>
          <p:nvPr/>
        </p:nvSpPr>
        <p:spPr>
          <a:xfrm>
            <a:off x="2543415" y="1567543"/>
            <a:ext cx="4195482" cy="43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u="none" strike="noStrike" baseline="0" dirty="0">
                <a:latin typeface="Quattrocento Sans" panose="020B0604020202020204" charset="0"/>
              </a:rPr>
              <a:t>three or more nouns joined in a phrase</a:t>
            </a:r>
            <a:endParaRPr lang="en-GB" dirty="0"/>
          </a:p>
        </p:txBody>
      </p:sp>
      <p:sp>
        <p:nvSpPr>
          <p:cNvPr id="5" name="Rectangle 4">
            <a:extLst>
              <a:ext uri="{FF2B5EF4-FFF2-40B4-BE49-F238E27FC236}">
                <a16:creationId xmlns:a16="http://schemas.microsoft.com/office/drawing/2014/main" id="{89700B6F-628B-412B-ABF8-CC832254FCDE}"/>
              </a:ext>
            </a:extLst>
          </p:cNvPr>
          <p:cNvSpPr/>
          <p:nvPr/>
        </p:nvSpPr>
        <p:spPr>
          <a:xfrm>
            <a:off x="2543415" y="2289842"/>
            <a:ext cx="4195482" cy="5148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Quattrocento Sans" panose="020B0604020202020204" charset="0"/>
              </a:rPr>
              <a:t>make reading difficult</a:t>
            </a:r>
          </a:p>
        </p:txBody>
      </p:sp>
      <p:sp>
        <p:nvSpPr>
          <p:cNvPr id="8" name="Rectangle: Rounded Corners 7">
            <a:extLst>
              <a:ext uri="{FF2B5EF4-FFF2-40B4-BE49-F238E27FC236}">
                <a16:creationId xmlns:a16="http://schemas.microsoft.com/office/drawing/2014/main" id="{9644949A-045A-4684-8D11-398E6906E6D5}"/>
              </a:ext>
            </a:extLst>
          </p:cNvPr>
          <p:cNvSpPr/>
          <p:nvPr/>
        </p:nvSpPr>
        <p:spPr>
          <a:xfrm>
            <a:off x="2975561" y="3974082"/>
            <a:ext cx="4178273" cy="64837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0000"/>
                </a:solidFill>
                <a:latin typeface="Quattrocento Sans" panose="020B0604020202020204" charset="0"/>
              </a:rPr>
              <a:t>Revised </a:t>
            </a:r>
            <a:r>
              <a:rPr lang="en-US" dirty="0">
                <a:solidFill>
                  <a:srgbClr val="000000"/>
                </a:solidFill>
                <a:latin typeface="Quattrocento Sans" panose="020B0604020202020204" charset="0"/>
              </a:rPr>
              <a:t>We will have higher morale if we allow the keyboarders to enter data at their own rate.</a:t>
            </a:r>
          </a:p>
        </p:txBody>
      </p:sp>
      <p:sp>
        <p:nvSpPr>
          <p:cNvPr id="12" name="TextBox 11">
            <a:extLst>
              <a:ext uri="{FF2B5EF4-FFF2-40B4-BE49-F238E27FC236}">
                <a16:creationId xmlns:a16="http://schemas.microsoft.com/office/drawing/2014/main" id="{FB9A9AF9-FFA6-4316-8BBE-FB4AA437B21D}"/>
              </a:ext>
            </a:extLst>
          </p:cNvPr>
          <p:cNvSpPr txBox="1"/>
          <p:nvPr/>
        </p:nvSpPr>
        <p:spPr>
          <a:xfrm>
            <a:off x="881743" y="3140358"/>
            <a:ext cx="4575842" cy="738664"/>
          </a:xfrm>
          <a:prstGeom prst="rect">
            <a:avLst/>
          </a:prstGeom>
          <a:noFill/>
        </p:spPr>
        <p:txBody>
          <a:bodyPr wrap="square">
            <a:spAutoFit/>
          </a:bodyPr>
          <a:lstStyle/>
          <a:p>
            <a:pPr algn="l"/>
            <a:r>
              <a:rPr lang="en-GB" sz="1400" b="1" i="0" u="none" strike="noStrike" baseline="0" dirty="0">
                <a:solidFill>
                  <a:srgbClr val="000000"/>
                </a:solidFill>
                <a:latin typeface="Quattrocento Sans" panose="020B0604020202020204" charset="0"/>
              </a:rPr>
              <a:t>Example:</a:t>
            </a:r>
          </a:p>
          <a:p>
            <a:pPr algn="l"/>
            <a:r>
              <a:rPr lang="en-GB" sz="1400" b="1" i="0" u="none" strike="noStrike" baseline="0" dirty="0">
                <a:solidFill>
                  <a:srgbClr val="000000"/>
                </a:solidFill>
                <a:latin typeface="Quattrocento Sans" panose="020B0604020202020204" charset="0"/>
              </a:rPr>
              <a:t>Noun cluster </a:t>
            </a:r>
            <a:r>
              <a:rPr lang="en-US" dirty="0">
                <a:latin typeface="Quattrocento Sans" panose="020B0604020202020204" charset="0"/>
              </a:rPr>
              <a:t>Allowing individual input variance of data process entry will result in higher keyboarder morale.</a:t>
            </a:r>
          </a:p>
        </p:txBody>
      </p:sp>
      <p:pic>
        <p:nvPicPr>
          <p:cNvPr id="9" name="Graphic 8" descr="Document with solid fill">
            <a:extLst>
              <a:ext uri="{FF2B5EF4-FFF2-40B4-BE49-F238E27FC236}">
                <a16:creationId xmlns:a16="http://schemas.microsoft.com/office/drawing/2014/main" id="{0A70156E-C662-406A-BE61-912954A418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522996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A9C8-EC5C-4B75-A7C0-9F3D6054F48B}"/>
              </a:ext>
            </a:extLst>
          </p:cNvPr>
          <p:cNvSpPr>
            <a:spLocks noGrp="1"/>
          </p:cNvSpPr>
          <p:nvPr>
            <p:ph type="title"/>
          </p:nvPr>
        </p:nvSpPr>
        <p:spPr/>
        <p:txBody>
          <a:bodyPr/>
          <a:lstStyle/>
          <a:p>
            <a:r>
              <a:rPr lang="en-US" dirty="0"/>
              <a:t>Writing Clear Paragraphs </a:t>
            </a:r>
            <a:endParaRPr lang="en-GB" dirty="0"/>
          </a:p>
        </p:txBody>
      </p:sp>
      <p:sp>
        <p:nvSpPr>
          <p:cNvPr id="3" name="Slide Number Placeholder 2">
            <a:extLst>
              <a:ext uri="{FF2B5EF4-FFF2-40B4-BE49-F238E27FC236}">
                <a16:creationId xmlns:a16="http://schemas.microsoft.com/office/drawing/2014/main" id="{2FBDA0CE-CBD5-4B0C-BA20-4C9B97FC58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Rectangle 3">
            <a:extLst>
              <a:ext uri="{FF2B5EF4-FFF2-40B4-BE49-F238E27FC236}">
                <a16:creationId xmlns:a16="http://schemas.microsoft.com/office/drawing/2014/main" id="{ADA8C211-4F53-4ABD-BED8-67FD64FB2CEC}"/>
              </a:ext>
            </a:extLst>
          </p:cNvPr>
          <p:cNvSpPr/>
          <p:nvPr/>
        </p:nvSpPr>
        <p:spPr>
          <a:xfrm>
            <a:off x="3281082" y="1452282"/>
            <a:ext cx="2589520" cy="49177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Quattrocento Sans" panose="020B0604020202020204" charset="0"/>
              </a:rPr>
              <a:t>Top-down strategy</a:t>
            </a:r>
            <a:endParaRPr lang="en-GB" dirty="0">
              <a:latin typeface="Quattrocento Sans" panose="020B0604020202020204" charset="0"/>
            </a:endParaRPr>
          </a:p>
        </p:txBody>
      </p:sp>
      <p:sp>
        <p:nvSpPr>
          <p:cNvPr id="5" name="Rectangle 4">
            <a:extLst>
              <a:ext uri="{FF2B5EF4-FFF2-40B4-BE49-F238E27FC236}">
                <a16:creationId xmlns:a16="http://schemas.microsoft.com/office/drawing/2014/main" id="{F596BDCC-A1FB-40C3-B141-1D617E0CEC79}"/>
              </a:ext>
            </a:extLst>
          </p:cNvPr>
          <p:cNvSpPr/>
          <p:nvPr/>
        </p:nvSpPr>
        <p:spPr>
          <a:xfrm>
            <a:off x="875980" y="2243738"/>
            <a:ext cx="3227294" cy="43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Topic Sentence</a:t>
            </a:r>
            <a:endParaRPr lang="en-GB" dirty="0">
              <a:latin typeface="Quattrocento Sans" panose="020B0604020202020204" charset="0"/>
            </a:endParaRPr>
          </a:p>
        </p:txBody>
      </p:sp>
      <p:sp>
        <p:nvSpPr>
          <p:cNvPr id="7" name="Rectangle: Rounded Corners 6">
            <a:extLst>
              <a:ext uri="{FF2B5EF4-FFF2-40B4-BE49-F238E27FC236}">
                <a16:creationId xmlns:a16="http://schemas.microsoft.com/office/drawing/2014/main" id="{4DA15CBE-1CCC-4F67-A345-2CDEA273616C}"/>
              </a:ext>
            </a:extLst>
          </p:cNvPr>
          <p:cNvSpPr/>
          <p:nvPr/>
        </p:nvSpPr>
        <p:spPr>
          <a:xfrm>
            <a:off x="1423469" y="3005470"/>
            <a:ext cx="3173506" cy="491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Sentences to develop </a:t>
            </a:r>
            <a:endParaRPr lang="en-GB" dirty="0">
              <a:latin typeface="Quattrocento Sans" panose="020B0604020202020204" charset="0"/>
            </a:endParaRPr>
          </a:p>
        </p:txBody>
      </p:sp>
      <p:sp>
        <p:nvSpPr>
          <p:cNvPr id="8" name="Rectangle: Rounded Corners 7">
            <a:extLst>
              <a:ext uri="{FF2B5EF4-FFF2-40B4-BE49-F238E27FC236}">
                <a16:creationId xmlns:a16="http://schemas.microsoft.com/office/drawing/2014/main" id="{8861C1A3-C877-477F-89D7-291FF0ACDC46}"/>
              </a:ext>
            </a:extLst>
          </p:cNvPr>
          <p:cNvSpPr/>
          <p:nvPr/>
        </p:nvSpPr>
        <p:spPr>
          <a:xfrm>
            <a:off x="1423469" y="3740747"/>
            <a:ext cx="3173506" cy="491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Sentences to explain </a:t>
            </a:r>
            <a:endParaRPr lang="en-GB" dirty="0">
              <a:latin typeface="Quattrocento Sans" panose="020B0604020202020204" charset="0"/>
            </a:endParaRPr>
          </a:p>
        </p:txBody>
      </p:sp>
      <p:sp>
        <p:nvSpPr>
          <p:cNvPr id="9" name="Rectangle: Rounded Corners 8">
            <a:extLst>
              <a:ext uri="{FF2B5EF4-FFF2-40B4-BE49-F238E27FC236}">
                <a16:creationId xmlns:a16="http://schemas.microsoft.com/office/drawing/2014/main" id="{A2322C85-B266-403F-AECB-FA763A2002D9}"/>
              </a:ext>
            </a:extLst>
          </p:cNvPr>
          <p:cNvSpPr/>
          <p:nvPr/>
        </p:nvSpPr>
        <p:spPr>
          <a:xfrm>
            <a:off x="1423469" y="4476024"/>
            <a:ext cx="3173506" cy="45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Sentences to support </a:t>
            </a:r>
            <a:endParaRPr lang="en-GB" dirty="0">
              <a:latin typeface="Quattrocento Sans" panose="020B0604020202020204" charset="0"/>
            </a:endParaRPr>
          </a:p>
        </p:txBody>
      </p:sp>
      <p:sp>
        <p:nvSpPr>
          <p:cNvPr id="13" name="Arrow: Right 12">
            <a:extLst>
              <a:ext uri="{FF2B5EF4-FFF2-40B4-BE49-F238E27FC236}">
                <a16:creationId xmlns:a16="http://schemas.microsoft.com/office/drawing/2014/main" id="{C5AD796D-940A-4121-9F2C-6D47F3B90928}"/>
              </a:ext>
            </a:extLst>
          </p:cNvPr>
          <p:cNvSpPr/>
          <p:nvPr/>
        </p:nvSpPr>
        <p:spPr>
          <a:xfrm>
            <a:off x="4464424" y="2405103"/>
            <a:ext cx="576304" cy="107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FDBDF72-F888-45A7-B268-F1C533B4FDFF}"/>
              </a:ext>
            </a:extLst>
          </p:cNvPr>
          <p:cNvSpPr txBox="1"/>
          <p:nvPr/>
        </p:nvSpPr>
        <p:spPr>
          <a:xfrm>
            <a:off x="5401878" y="2183912"/>
            <a:ext cx="4575842" cy="307777"/>
          </a:xfrm>
          <a:prstGeom prst="rect">
            <a:avLst/>
          </a:prstGeom>
          <a:noFill/>
        </p:spPr>
        <p:txBody>
          <a:bodyPr wrap="square">
            <a:spAutoFit/>
          </a:bodyPr>
          <a:lstStyle/>
          <a:p>
            <a:r>
              <a:rPr lang="en-US" sz="1400" b="0" i="0" u="none" strike="noStrike" baseline="0" dirty="0">
                <a:latin typeface="Quattrocento Sans" panose="020B0604020202020204" charset="0"/>
              </a:rPr>
              <a:t>expresses the paragraph’s central idea</a:t>
            </a:r>
            <a:endParaRPr lang="en-GB" dirty="0">
              <a:latin typeface="Quattrocento Sans" panose="020B0604020202020204" charset="0"/>
            </a:endParaRPr>
          </a:p>
        </p:txBody>
      </p:sp>
      <p:sp>
        <p:nvSpPr>
          <p:cNvPr id="17" name="TextBox 16">
            <a:extLst>
              <a:ext uri="{FF2B5EF4-FFF2-40B4-BE49-F238E27FC236}">
                <a16:creationId xmlns:a16="http://schemas.microsoft.com/office/drawing/2014/main" id="{4E0FB2F1-4E99-43C2-B73D-F7896161EAB4}"/>
              </a:ext>
            </a:extLst>
          </p:cNvPr>
          <p:cNvSpPr txBox="1"/>
          <p:nvPr/>
        </p:nvSpPr>
        <p:spPr>
          <a:xfrm>
            <a:off x="5401878" y="2512679"/>
            <a:ext cx="4990780" cy="307777"/>
          </a:xfrm>
          <a:prstGeom prst="rect">
            <a:avLst/>
          </a:prstGeom>
          <a:noFill/>
        </p:spPr>
        <p:txBody>
          <a:bodyPr wrap="square">
            <a:spAutoFit/>
          </a:bodyPr>
          <a:lstStyle/>
          <a:p>
            <a:r>
              <a:rPr lang="en-US" dirty="0">
                <a:latin typeface="Quattrocento Sans" panose="020B0604020202020204" charset="0"/>
              </a:rPr>
              <a:t>Helps </a:t>
            </a:r>
            <a:r>
              <a:rPr lang="en-US" sz="1400" b="0" i="0" u="none" strike="noStrike" baseline="0" dirty="0">
                <a:latin typeface="Quattrocento Sans" panose="020B0604020202020204" charset="0"/>
              </a:rPr>
              <a:t>grasp the ideas in paragraphs more quickly</a:t>
            </a:r>
            <a:endParaRPr lang="en-GB" dirty="0">
              <a:latin typeface="Quattrocento Sans" panose="020B0604020202020204" charset="0"/>
            </a:endParaRPr>
          </a:p>
        </p:txBody>
      </p:sp>
      <p:sp>
        <p:nvSpPr>
          <p:cNvPr id="19" name="TextBox 18">
            <a:extLst>
              <a:ext uri="{FF2B5EF4-FFF2-40B4-BE49-F238E27FC236}">
                <a16:creationId xmlns:a16="http://schemas.microsoft.com/office/drawing/2014/main" id="{CEF015BD-BB92-41F1-9FC3-6995CB438DCE}"/>
              </a:ext>
            </a:extLst>
          </p:cNvPr>
          <p:cNvSpPr txBox="1"/>
          <p:nvPr/>
        </p:nvSpPr>
        <p:spPr>
          <a:xfrm>
            <a:off x="5478718" y="2851581"/>
            <a:ext cx="5198248" cy="307777"/>
          </a:xfrm>
          <a:prstGeom prst="rect">
            <a:avLst/>
          </a:prstGeom>
          <a:noFill/>
        </p:spPr>
        <p:txBody>
          <a:bodyPr wrap="square">
            <a:spAutoFit/>
          </a:bodyPr>
          <a:lstStyle/>
          <a:p>
            <a:r>
              <a:rPr lang="en-US" sz="1400" b="0" i="0" u="none" strike="noStrike" baseline="0" dirty="0">
                <a:latin typeface="Quattrocento Sans" panose="020B0604020202020204" charset="0"/>
              </a:rPr>
              <a:t>get the gist of your document</a:t>
            </a:r>
            <a:endParaRPr lang="en-GB" dirty="0">
              <a:latin typeface="Quattrocento Sans" panose="020B0604020202020204" charset="0"/>
            </a:endParaRPr>
          </a:p>
        </p:txBody>
      </p:sp>
      <p:pic>
        <p:nvPicPr>
          <p:cNvPr id="14" name="Graphic 13" descr="Document with solid fill">
            <a:extLst>
              <a:ext uri="{FF2B5EF4-FFF2-40B4-BE49-F238E27FC236}">
                <a16:creationId xmlns:a16="http://schemas.microsoft.com/office/drawing/2014/main" id="{C543F2F9-8ECC-4152-AEFC-8A71455293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94058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3" grpId="0" animBg="1"/>
      <p:bldP spid="15"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7DBFA1-B5B3-46D4-A1C8-F66A52646B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375B1BA0-4681-48E2-983F-13CF12822599}"/>
              </a:ext>
            </a:extLst>
          </p:cNvPr>
          <p:cNvSpPr txBox="1"/>
          <p:nvPr/>
        </p:nvSpPr>
        <p:spPr>
          <a:xfrm>
            <a:off x="2552666" y="1014585"/>
            <a:ext cx="4587368" cy="2893100"/>
          </a:xfrm>
          <a:prstGeom prst="rect">
            <a:avLst/>
          </a:prstGeom>
          <a:noFill/>
        </p:spPr>
        <p:txBody>
          <a:bodyPr wrap="square">
            <a:spAutoFit/>
          </a:bodyPr>
          <a:lstStyle/>
          <a:p>
            <a:pPr algn="just"/>
            <a:r>
              <a:rPr lang="en-US" sz="1400" b="0" i="0" u="none" strike="noStrike" baseline="0" dirty="0">
                <a:solidFill>
                  <a:schemeClr val="tx1"/>
                </a:solidFill>
                <a:latin typeface="Quattrocento Sans" panose="020B0604020202020204" charset="0"/>
              </a:rPr>
              <a:t>The second remarkable property of muskeg is that, like a great sponge, it absorbs and accumulates water. Water enters a muskeg forest through precipitation (rain and snow) and through the ground (rivers, streams, seeps). It leaves by evaporation (chiefly of vapor transpired by the plants) and by outflow through or over the ground. However, input and output are not in balance. Water accumulates and is held absorbed in the accumulating peat. One of the commonest plants of muskeg is sphagnum moss, otherwise known as peat moss; alive or dead, its water-holding capacity is renowned, and is what gives peat its great water-retaining power.</a:t>
            </a:r>
          </a:p>
          <a:p>
            <a:pPr algn="just"/>
            <a:r>
              <a:rPr lang="en-GB" sz="1400" b="0" i="0" u="none" strike="noStrike" baseline="0" dirty="0">
                <a:solidFill>
                  <a:schemeClr val="tx1"/>
                </a:solidFill>
                <a:latin typeface="Quattrocento Sans" panose="020B0604020202020204" charset="0"/>
              </a:rPr>
              <a:t>(</a:t>
            </a:r>
            <a:r>
              <a:rPr lang="en-GB" sz="1400" b="0" i="0" u="none" strike="noStrike" baseline="0" dirty="0" err="1">
                <a:solidFill>
                  <a:schemeClr val="tx1"/>
                </a:solidFill>
                <a:latin typeface="Quattrocento Sans" panose="020B0604020202020204" charset="0"/>
              </a:rPr>
              <a:t>Pielou</a:t>
            </a:r>
            <a:r>
              <a:rPr lang="en-GB" sz="1400" b="0" i="0" u="none" strike="noStrike" baseline="0" dirty="0">
                <a:solidFill>
                  <a:schemeClr val="tx1"/>
                </a:solidFill>
                <a:latin typeface="Quattrocento Sans" panose="020B0604020202020204" charset="0"/>
              </a:rPr>
              <a:t> 97)</a:t>
            </a:r>
            <a:endParaRPr lang="en-GB" dirty="0">
              <a:solidFill>
                <a:schemeClr val="tx1"/>
              </a:solidFill>
              <a:latin typeface="Quattrocento Sans" panose="020B0604020202020204" charset="0"/>
            </a:endParaRPr>
          </a:p>
        </p:txBody>
      </p:sp>
      <p:sp>
        <p:nvSpPr>
          <p:cNvPr id="5" name="Rectangle: Rounded Corners 4">
            <a:extLst>
              <a:ext uri="{FF2B5EF4-FFF2-40B4-BE49-F238E27FC236}">
                <a16:creationId xmlns:a16="http://schemas.microsoft.com/office/drawing/2014/main" id="{C5D10288-137A-4F6F-8275-4FF3E82781FB}"/>
              </a:ext>
            </a:extLst>
          </p:cNvPr>
          <p:cNvSpPr/>
          <p:nvPr/>
        </p:nvSpPr>
        <p:spPr>
          <a:xfrm>
            <a:off x="322730" y="1198707"/>
            <a:ext cx="1798064" cy="478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Quattrocento Sans" panose="020B0604020202020204" charset="0"/>
              </a:rPr>
              <a:t>Topic sentence</a:t>
            </a:r>
          </a:p>
        </p:txBody>
      </p:sp>
      <p:sp>
        <p:nvSpPr>
          <p:cNvPr id="6" name="Rectangle: Rounded Corners 5">
            <a:extLst>
              <a:ext uri="{FF2B5EF4-FFF2-40B4-BE49-F238E27FC236}">
                <a16:creationId xmlns:a16="http://schemas.microsoft.com/office/drawing/2014/main" id="{28B562F3-4B34-424F-BF25-976493C18363}"/>
              </a:ext>
            </a:extLst>
          </p:cNvPr>
          <p:cNvSpPr/>
          <p:nvPr/>
        </p:nvSpPr>
        <p:spPr>
          <a:xfrm>
            <a:off x="322730" y="2571750"/>
            <a:ext cx="1798064" cy="478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Quattrocento Sans" panose="020B0604020202020204" charset="0"/>
              </a:rPr>
              <a:t>Supporting details</a:t>
            </a:r>
          </a:p>
        </p:txBody>
      </p:sp>
    </p:spTree>
    <p:extLst>
      <p:ext uri="{BB962C8B-B14F-4D97-AF65-F5344CB8AC3E}">
        <p14:creationId xmlns:p14="http://schemas.microsoft.com/office/powerpoint/2010/main" val="879789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Viola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2465</Words>
  <Application>Microsoft Office PowerPoint</Application>
  <PresentationFormat>On-screen Show (16:9)</PresentationFormat>
  <Paragraphs>226</Paragraphs>
  <Slides>36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Lora</vt:lpstr>
      <vt:lpstr>Arial</vt:lpstr>
      <vt:lpstr>Quattrocento Sans</vt:lpstr>
      <vt:lpstr>MeridienLTStd-Italic</vt:lpstr>
      <vt:lpstr>MeridienLTStd-Roman</vt:lpstr>
      <vt:lpstr>Viola template</vt:lpstr>
      <vt:lpstr>Polishing Style: Stylistics and Syntax for Technical Writing</vt:lpstr>
      <vt:lpstr>Avoid Strings of Choppy Sentences</vt:lpstr>
      <vt:lpstr>Example </vt:lpstr>
      <vt:lpstr>Avoid Wordiness and Redundancy</vt:lpstr>
      <vt:lpstr>Avoid Wordiness and Redundancy: Examples</vt:lpstr>
      <vt:lpstr>Avoid Wordiness and Redundancy: Examples</vt:lpstr>
      <vt:lpstr>Avoid Noun Clusters</vt:lpstr>
      <vt:lpstr>Writing Clear Paragraphs </vt:lpstr>
      <vt:lpstr>PowerPoint Presentation</vt:lpstr>
      <vt:lpstr>Writing Coherent Paragraphs </vt:lpstr>
      <vt:lpstr>Arranging sentences by level</vt:lpstr>
      <vt:lpstr>Arranging sentences by level </vt:lpstr>
      <vt:lpstr>Arranging sentences by level </vt:lpstr>
      <vt:lpstr>Arranging sentences by level </vt:lpstr>
      <vt:lpstr>Arranging sentences by level </vt:lpstr>
      <vt:lpstr>Arranging sentences by level </vt:lpstr>
      <vt:lpstr>Arranging sentences by level </vt:lpstr>
      <vt:lpstr>Guidelines for good writing</vt:lpstr>
      <vt:lpstr>Repeat Terms in a New/Old Sequence</vt:lpstr>
      <vt:lpstr>Repeat Terms in a New/Old Sequence</vt:lpstr>
      <vt:lpstr>Repeat Terms in a New/Old Sequence</vt:lpstr>
      <vt:lpstr>Use the Dominant Position</vt:lpstr>
      <vt:lpstr>Maintain Class or Membership Relationships</vt:lpstr>
      <vt:lpstr>Maintain Class or Membership Relationships</vt:lpstr>
      <vt:lpstr>Provide Transitions</vt:lpstr>
      <vt:lpstr>Choosing a Tone for the Reader</vt:lpstr>
      <vt:lpstr>Choosing a Tone for the Reader</vt:lpstr>
      <vt:lpstr>Choosing a Tone for the Reader</vt:lpstr>
      <vt:lpstr>Choosing a Tone for the Reader</vt:lpstr>
      <vt:lpstr>Which tone is this?</vt:lpstr>
      <vt:lpstr>Choosing a Tone for the Reader</vt:lpstr>
      <vt:lpstr>Choosing a Tone for the Reader</vt:lpstr>
      <vt:lpstr>Which tone is this?</vt:lpstr>
      <vt:lpstr>Ambiguous language: Examples</vt:lpstr>
      <vt:lpstr>Use Clear, Direct expression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Process </dc:title>
  <cp:lastModifiedBy>Aniqa Jahangeer</cp:lastModifiedBy>
  <cp:revision>11</cp:revision>
  <dcterms:modified xsi:type="dcterms:W3CDTF">2021-09-15T13:32:08Z</dcterms:modified>
</cp:coreProperties>
</file>