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305" r:id="rId3"/>
    <p:sldId id="330" r:id="rId4"/>
    <p:sldId id="331" r:id="rId5"/>
    <p:sldId id="332" r:id="rId6"/>
    <p:sldId id="346" r:id="rId7"/>
    <p:sldId id="297" r:id="rId8"/>
    <p:sldId id="298" r:id="rId9"/>
    <p:sldId id="301" r:id="rId10"/>
    <p:sldId id="303" r:id="rId11"/>
    <p:sldId id="304" r:id="rId12"/>
    <p:sldId id="333" r:id="rId13"/>
  </p:sldIdLst>
  <p:sldSz cx="9144000" cy="5143500" type="screen16x9"/>
  <p:notesSz cx="6858000" cy="9144000"/>
  <p:embeddedFontLst>
    <p:embeddedFont>
      <p:font typeface="Lora" pitchFamily="2" charset="0"/>
      <p:regular r:id="rId15"/>
      <p:bold r:id="rId16"/>
      <p:italic r:id="rId17"/>
      <p:boldItalic r:id="rId18"/>
    </p:embeddedFont>
    <p:embeddedFont>
      <p:font typeface="Quattrocento Sa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49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47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783771"/>
            <a:ext cx="4523700" cy="23799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Writing Process</a:t>
            </a:r>
            <a:endParaRPr dirty="0"/>
          </a:p>
        </p:txBody>
      </p:sp>
      <p:pic>
        <p:nvPicPr>
          <p:cNvPr id="3" name="Graphic 2" descr="Typewriter with solid fill">
            <a:extLst>
              <a:ext uri="{FF2B5EF4-FFF2-40B4-BE49-F238E27FC236}">
                <a16:creationId xmlns:a16="http://schemas.microsoft.com/office/drawing/2014/main" id="{EFB9FA0D-8B6E-416A-BB60-8758141A9A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1815" y="3436204"/>
            <a:ext cx="434148" cy="43414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0D38-C2C9-48D5-8627-EC60E2F15DF1}"/>
              </a:ext>
            </a:extLst>
          </p:cNvPr>
          <p:cNvSpPr>
            <a:spLocks noGrp="1"/>
          </p:cNvSpPr>
          <p:nvPr>
            <p:ph type="title"/>
          </p:nvPr>
        </p:nvSpPr>
        <p:spPr/>
        <p:txBody>
          <a:bodyPr/>
          <a:lstStyle/>
          <a:p>
            <a:r>
              <a:rPr lang="en-US" dirty="0"/>
              <a:t>Ambiguous language: Examples</a:t>
            </a:r>
            <a:endParaRPr lang="en-GB" dirty="0"/>
          </a:p>
        </p:txBody>
      </p:sp>
      <p:sp>
        <p:nvSpPr>
          <p:cNvPr id="3" name="Slide Number Placeholder 2">
            <a:extLst>
              <a:ext uri="{FF2B5EF4-FFF2-40B4-BE49-F238E27FC236}">
                <a16:creationId xmlns:a16="http://schemas.microsoft.com/office/drawing/2014/main" id="{6C5D7F77-C127-4037-842E-260AA42978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
        <p:nvSpPr>
          <p:cNvPr id="7" name="Rectangle 6">
            <a:extLst>
              <a:ext uri="{FF2B5EF4-FFF2-40B4-BE49-F238E27FC236}">
                <a16:creationId xmlns:a16="http://schemas.microsoft.com/office/drawing/2014/main" id="{949C2CED-6718-470A-80E3-AEEB630DC2DF}"/>
              </a:ext>
            </a:extLst>
          </p:cNvPr>
          <p:cNvSpPr/>
          <p:nvPr/>
        </p:nvSpPr>
        <p:spPr>
          <a:xfrm>
            <a:off x="799139" y="1667435"/>
            <a:ext cx="3941910" cy="630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0" u="none" strike="noStrike" baseline="0" dirty="0">
                <a:latin typeface="Quattrocento Sans" panose="020B0604020202020204" charset="0"/>
              </a:rPr>
              <a:t>“A hazard exists if contact is made with this part while it </a:t>
            </a:r>
            <a:r>
              <a:rPr lang="en-GB" sz="1400" b="0" i="0" u="none" strike="noStrike" baseline="0" dirty="0">
                <a:latin typeface="Quattrocento Sans" panose="020B0604020202020204" charset="0"/>
              </a:rPr>
              <a:t>is whirling.”</a:t>
            </a:r>
            <a:endParaRPr lang="en-GB" dirty="0">
              <a:latin typeface="Quattrocento Sans" panose="020B0604020202020204" charset="0"/>
            </a:endParaRPr>
          </a:p>
        </p:txBody>
      </p:sp>
      <p:sp>
        <p:nvSpPr>
          <p:cNvPr id="8" name="Rectangle 7">
            <a:extLst>
              <a:ext uri="{FF2B5EF4-FFF2-40B4-BE49-F238E27FC236}">
                <a16:creationId xmlns:a16="http://schemas.microsoft.com/office/drawing/2014/main" id="{799826D9-0CE5-4E8E-9EA6-F452B0C917BE}"/>
              </a:ext>
            </a:extLst>
          </p:cNvPr>
          <p:cNvSpPr/>
          <p:nvPr/>
        </p:nvSpPr>
        <p:spPr>
          <a:xfrm>
            <a:off x="799139" y="2530929"/>
            <a:ext cx="3941910" cy="630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u="none" strike="noStrike" baseline="0" dirty="0">
                <a:latin typeface="Quattrocento Sans" panose="020B0604020202020204" charset="0"/>
              </a:rPr>
              <a:t>“When I click the ‘Submit’ </a:t>
            </a:r>
            <a:r>
              <a:rPr lang="en-GB" b="0" i="0" u="none" strike="noStrike" baseline="0" dirty="0">
                <a:latin typeface="Quattrocento Sans" panose="020B0604020202020204" charset="0"/>
              </a:rPr>
              <a:t>button, it doesn’t work.”</a:t>
            </a:r>
            <a:endParaRPr lang="en-GB" sz="1100" dirty="0">
              <a:latin typeface="Quattrocento Sans" panose="020B0604020202020204" charset="0"/>
            </a:endParaRPr>
          </a:p>
        </p:txBody>
      </p:sp>
      <p:sp>
        <p:nvSpPr>
          <p:cNvPr id="9" name="Rectangle 8">
            <a:extLst>
              <a:ext uri="{FF2B5EF4-FFF2-40B4-BE49-F238E27FC236}">
                <a16:creationId xmlns:a16="http://schemas.microsoft.com/office/drawing/2014/main" id="{03DE6EDB-CB66-43C9-85F8-697D032E3384}"/>
              </a:ext>
            </a:extLst>
          </p:cNvPr>
          <p:cNvSpPr/>
          <p:nvPr/>
        </p:nvSpPr>
        <p:spPr>
          <a:xfrm>
            <a:off x="799139" y="3539778"/>
            <a:ext cx="3941910" cy="630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u="none" strike="noStrike" baseline="0" dirty="0">
                <a:latin typeface="Quattrocento Sans" panose="020B0604020202020204" charset="0"/>
              </a:rPr>
              <a:t>I am not responsible. It is your job. I will not take the time and effort to right this, whatever inconvenience it may cause you.”</a:t>
            </a:r>
            <a:endParaRPr lang="en-GB" dirty="0">
              <a:latin typeface="Quattrocento Sans" panose="020B0604020202020204" charset="0"/>
            </a:endParaRPr>
          </a:p>
        </p:txBody>
      </p:sp>
      <p:sp>
        <p:nvSpPr>
          <p:cNvPr id="13" name="TextBox 12">
            <a:extLst>
              <a:ext uri="{FF2B5EF4-FFF2-40B4-BE49-F238E27FC236}">
                <a16:creationId xmlns:a16="http://schemas.microsoft.com/office/drawing/2014/main" id="{A1D9159A-AB9C-4264-BD06-5458455406BB}"/>
              </a:ext>
            </a:extLst>
          </p:cNvPr>
          <p:cNvSpPr txBox="1"/>
          <p:nvPr/>
        </p:nvSpPr>
        <p:spPr>
          <a:xfrm>
            <a:off x="6385433" y="3539778"/>
            <a:ext cx="2343630" cy="307777"/>
          </a:xfrm>
          <a:prstGeom prst="rect">
            <a:avLst/>
          </a:prstGeom>
          <a:noFill/>
        </p:spPr>
        <p:txBody>
          <a:bodyPr wrap="square" rtlCol="0">
            <a:spAutoFit/>
          </a:bodyPr>
          <a:lstStyle/>
          <a:p>
            <a:r>
              <a:rPr lang="en-GB" dirty="0">
                <a:latin typeface="Quattrocento Sans" panose="020B0604020202020204" charset="0"/>
              </a:rPr>
              <a:t>refusal to take responsibility</a:t>
            </a:r>
          </a:p>
        </p:txBody>
      </p:sp>
      <p:sp>
        <p:nvSpPr>
          <p:cNvPr id="15" name="TextBox 14">
            <a:extLst>
              <a:ext uri="{FF2B5EF4-FFF2-40B4-BE49-F238E27FC236}">
                <a16:creationId xmlns:a16="http://schemas.microsoft.com/office/drawing/2014/main" id="{FAFAC450-CCFF-40A2-A033-F447294F9F05}"/>
              </a:ext>
            </a:extLst>
          </p:cNvPr>
          <p:cNvSpPr txBox="1"/>
          <p:nvPr/>
        </p:nvSpPr>
        <p:spPr>
          <a:xfrm>
            <a:off x="6385433" y="2571750"/>
            <a:ext cx="1713540" cy="307777"/>
          </a:xfrm>
          <a:prstGeom prst="rect">
            <a:avLst/>
          </a:prstGeom>
          <a:noFill/>
        </p:spPr>
        <p:txBody>
          <a:bodyPr wrap="square">
            <a:spAutoFit/>
          </a:bodyPr>
          <a:lstStyle/>
          <a:p>
            <a:r>
              <a:rPr lang="en-GB" sz="1400" b="0" i="0" u="none" strike="noStrike" baseline="0" dirty="0">
                <a:latin typeface="MeridienLTStd-Roman"/>
              </a:rPr>
              <a:t>Imprecise phrasing</a:t>
            </a:r>
            <a:endParaRPr lang="en-GB" dirty="0"/>
          </a:p>
        </p:txBody>
      </p:sp>
      <p:sp>
        <p:nvSpPr>
          <p:cNvPr id="17" name="TextBox 16">
            <a:extLst>
              <a:ext uri="{FF2B5EF4-FFF2-40B4-BE49-F238E27FC236}">
                <a16:creationId xmlns:a16="http://schemas.microsoft.com/office/drawing/2014/main" id="{5ED512F5-29D9-4AFA-BDA3-DBB68E24DB82}"/>
              </a:ext>
            </a:extLst>
          </p:cNvPr>
          <p:cNvSpPr txBox="1"/>
          <p:nvPr/>
        </p:nvSpPr>
        <p:spPr>
          <a:xfrm flipH="1">
            <a:off x="6385433" y="1667435"/>
            <a:ext cx="2919932" cy="523220"/>
          </a:xfrm>
          <a:prstGeom prst="rect">
            <a:avLst/>
          </a:prstGeom>
          <a:noFill/>
        </p:spPr>
        <p:txBody>
          <a:bodyPr wrap="square">
            <a:spAutoFit/>
          </a:bodyPr>
          <a:lstStyle/>
          <a:p>
            <a:pPr algn="l"/>
            <a:r>
              <a:rPr lang="en-US" sz="1400" b="0" i="0" u="none" strike="noStrike" baseline="0" dirty="0">
                <a:latin typeface="Quattrocento Sans" panose="020B0604020202020204" charset="0"/>
              </a:rPr>
              <a:t>not urgent or specific enough to help a user prevent </a:t>
            </a:r>
            <a:r>
              <a:rPr lang="en-GB" sz="1400" b="0" i="0" u="none" strike="noStrike" baseline="0" dirty="0">
                <a:latin typeface="Quattrocento Sans" panose="020B0604020202020204" charset="0"/>
              </a:rPr>
              <a:t>injury.</a:t>
            </a:r>
            <a:endParaRPr lang="en-GB" dirty="0">
              <a:latin typeface="Quattrocento Sans" panose="020B0604020202020204" charset="0"/>
            </a:endParaRPr>
          </a:p>
        </p:txBody>
      </p:sp>
      <p:sp>
        <p:nvSpPr>
          <p:cNvPr id="18" name="Arrow: Right 17">
            <a:extLst>
              <a:ext uri="{FF2B5EF4-FFF2-40B4-BE49-F238E27FC236}">
                <a16:creationId xmlns:a16="http://schemas.microsoft.com/office/drawing/2014/main" id="{491D8F63-1386-4C81-9847-B6519958E0D7}"/>
              </a:ext>
            </a:extLst>
          </p:cNvPr>
          <p:cNvSpPr/>
          <p:nvPr/>
        </p:nvSpPr>
        <p:spPr>
          <a:xfrm>
            <a:off x="5090673" y="1819901"/>
            <a:ext cx="945136" cy="238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2D4BA62D-E8C0-46EE-8D04-F58E3EB93221}"/>
              </a:ext>
            </a:extLst>
          </p:cNvPr>
          <p:cNvSpPr/>
          <p:nvPr/>
        </p:nvSpPr>
        <p:spPr>
          <a:xfrm>
            <a:off x="5090673" y="2587851"/>
            <a:ext cx="945136" cy="238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C30BB2F6-329A-4FDB-8E8A-88AA3C366A08}"/>
              </a:ext>
            </a:extLst>
          </p:cNvPr>
          <p:cNvSpPr/>
          <p:nvPr/>
        </p:nvSpPr>
        <p:spPr>
          <a:xfrm>
            <a:off x="5090673" y="3693666"/>
            <a:ext cx="945136" cy="238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Document with solid fill">
            <a:extLst>
              <a:ext uri="{FF2B5EF4-FFF2-40B4-BE49-F238E27FC236}">
                <a16:creationId xmlns:a16="http://schemas.microsoft.com/office/drawing/2014/main" id="{CEED42D3-2FED-4116-B890-FF2157FBD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738608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E20-8A6D-4CB8-93F7-3CB9B620CB2C}"/>
              </a:ext>
            </a:extLst>
          </p:cNvPr>
          <p:cNvSpPr>
            <a:spLocks noGrp="1"/>
          </p:cNvSpPr>
          <p:nvPr>
            <p:ph type="title"/>
          </p:nvPr>
        </p:nvSpPr>
        <p:spPr/>
        <p:txBody>
          <a:bodyPr/>
          <a:lstStyle/>
          <a:p>
            <a:r>
              <a:rPr lang="en-US" dirty="0"/>
              <a:t>Use Clear, Direct expression</a:t>
            </a:r>
            <a:endParaRPr lang="en-GB" dirty="0"/>
          </a:p>
        </p:txBody>
      </p:sp>
      <p:sp>
        <p:nvSpPr>
          <p:cNvPr id="3" name="Slide Number Placeholder 2">
            <a:extLst>
              <a:ext uri="{FF2B5EF4-FFF2-40B4-BE49-F238E27FC236}">
                <a16:creationId xmlns:a16="http://schemas.microsoft.com/office/drawing/2014/main" id="{DB1E887C-C574-42A2-8BD3-7323660AFA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extBox 4">
            <a:extLst>
              <a:ext uri="{FF2B5EF4-FFF2-40B4-BE49-F238E27FC236}">
                <a16:creationId xmlns:a16="http://schemas.microsoft.com/office/drawing/2014/main" id="{3E90B3D4-0AEB-43A8-9F3C-FB6101425F38}"/>
              </a:ext>
            </a:extLst>
          </p:cNvPr>
          <p:cNvSpPr txBox="1"/>
          <p:nvPr/>
        </p:nvSpPr>
        <p:spPr>
          <a:xfrm>
            <a:off x="2287921" y="1985534"/>
            <a:ext cx="4575842" cy="738664"/>
          </a:xfrm>
          <a:prstGeom prst="rect">
            <a:avLst/>
          </a:prstGeom>
          <a:noFill/>
        </p:spPr>
        <p:txBody>
          <a:bodyPr wrap="square">
            <a:spAutoFit/>
          </a:bodyPr>
          <a:lstStyle/>
          <a:p>
            <a:pPr algn="l"/>
            <a:r>
              <a:rPr lang="en-GB" sz="1400" b="0" i="0" u="none" strike="noStrike" baseline="0" dirty="0">
                <a:latin typeface="Quattrocento Sans" panose="020B0604020202020204" charset="0"/>
              </a:rPr>
              <a:t>Jargon, shop talk, or technobabble</a:t>
            </a:r>
            <a:r>
              <a:rPr lang="en-GB" dirty="0">
                <a:latin typeface="Quattrocento Sans" panose="020B0604020202020204" charset="0"/>
              </a:rPr>
              <a:t> </a:t>
            </a:r>
            <a:r>
              <a:rPr lang="en-US" sz="1400" b="0" i="0" u="none" strike="noStrike" baseline="0" dirty="0">
                <a:latin typeface="Quattrocento Sans" panose="020B0604020202020204" charset="0"/>
              </a:rPr>
              <a:t>that marginalizes or excludes the reader or audience is not only</a:t>
            </a:r>
          </a:p>
          <a:p>
            <a:pPr algn="l"/>
            <a:r>
              <a:rPr lang="en-GB" sz="1400" b="0" i="0" u="none" strike="noStrike" baseline="0" dirty="0">
                <a:latin typeface="Quattrocento Sans" panose="020B0604020202020204" charset="0"/>
              </a:rPr>
              <a:t>confusing, it is unethical.</a:t>
            </a:r>
            <a:endParaRPr lang="en-GB" dirty="0">
              <a:latin typeface="Quattrocento Sans" panose="020B0604020202020204" charset="0"/>
            </a:endParaRPr>
          </a:p>
        </p:txBody>
      </p:sp>
      <p:sp>
        <p:nvSpPr>
          <p:cNvPr id="9" name="TextBox 8">
            <a:extLst>
              <a:ext uri="{FF2B5EF4-FFF2-40B4-BE49-F238E27FC236}">
                <a16:creationId xmlns:a16="http://schemas.microsoft.com/office/drawing/2014/main" id="{03BDD583-45CE-40EB-A901-377893B1FCF3}"/>
              </a:ext>
            </a:extLst>
          </p:cNvPr>
          <p:cNvSpPr txBox="1"/>
          <p:nvPr/>
        </p:nvSpPr>
        <p:spPr>
          <a:xfrm>
            <a:off x="245818" y="3378020"/>
            <a:ext cx="4326182" cy="523220"/>
          </a:xfrm>
          <a:prstGeom prst="rect">
            <a:avLst/>
          </a:prstGeom>
          <a:noFill/>
        </p:spPr>
        <p:txBody>
          <a:bodyPr wrap="square">
            <a:spAutoFit/>
          </a:bodyPr>
          <a:lstStyle/>
          <a:p>
            <a:r>
              <a:rPr lang="en-US" dirty="0">
                <a:latin typeface="Quattrocento Sans" panose="020B0604020202020204" charset="0"/>
              </a:rPr>
              <a:t>If there is a confirmation of the tank level rising, a determination of the source should be made</a:t>
            </a:r>
            <a:r>
              <a:rPr lang="en-US" dirty="0"/>
              <a:t>.</a:t>
            </a:r>
            <a:endParaRPr lang="en-GB" dirty="0"/>
          </a:p>
        </p:txBody>
      </p:sp>
      <p:sp>
        <p:nvSpPr>
          <p:cNvPr id="13" name="TextBox 12">
            <a:extLst>
              <a:ext uri="{FF2B5EF4-FFF2-40B4-BE49-F238E27FC236}">
                <a16:creationId xmlns:a16="http://schemas.microsoft.com/office/drawing/2014/main" id="{A1160700-DC83-488F-8258-CAC7DD4409F1}"/>
              </a:ext>
            </a:extLst>
          </p:cNvPr>
          <p:cNvSpPr txBox="1"/>
          <p:nvPr/>
        </p:nvSpPr>
        <p:spPr>
          <a:xfrm>
            <a:off x="4693023" y="3378020"/>
            <a:ext cx="4575842" cy="523220"/>
          </a:xfrm>
          <a:prstGeom prst="rect">
            <a:avLst/>
          </a:prstGeom>
          <a:noFill/>
        </p:spPr>
        <p:txBody>
          <a:bodyPr wrap="square">
            <a:spAutoFit/>
          </a:bodyPr>
          <a:lstStyle/>
          <a:p>
            <a:r>
              <a:rPr lang="en-US" b="1" dirty="0">
                <a:latin typeface="Quattrocento Sans" panose="020B0604020202020204" charset="0"/>
              </a:rPr>
              <a:t>Determine if the tank level is rising. Visually check to see if liquid is coming out of the first-floor trench.</a:t>
            </a:r>
            <a:endParaRPr lang="en-GB" b="1" dirty="0">
              <a:latin typeface="Quattrocento Sans" panose="020B0604020202020204" charset="0"/>
            </a:endParaRPr>
          </a:p>
        </p:txBody>
      </p:sp>
      <p:pic>
        <p:nvPicPr>
          <p:cNvPr id="7" name="Graphic 6" descr="Document with solid fill">
            <a:extLst>
              <a:ext uri="{FF2B5EF4-FFF2-40B4-BE49-F238E27FC236}">
                <a16:creationId xmlns:a16="http://schemas.microsoft.com/office/drawing/2014/main" id="{D9A2FB07-3453-40F2-88C0-65DD88420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23188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3FFD-D859-4D02-9C58-A578B6FDD010}"/>
              </a:ext>
            </a:extLst>
          </p:cNvPr>
          <p:cNvSpPr>
            <a:spLocks noGrp="1"/>
          </p:cNvSpPr>
          <p:nvPr>
            <p:ph type="title"/>
          </p:nvPr>
        </p:nvSpPr>
        <p:spPr/>
        <p:txBody>
          <a:bodyPr/>
          <a:lstStyle/>
          <a:p>
            <a:r>
              <a:rPr lang="en-US" dirty="0">
                <a:latin typeface="Quattrocento Sans" panose="020B0604020202020204" charset="0"/>
              </a:rPr>
              <a:t>Activity (Pair work)</a:t>
            </a:r>
            <a:endParaRPr lang="en-GB" dirty="0">
              <a:latin typeface="Quattrocento Sans" panose="020B0604020202020204" charset="0"/>
            </a:endParaRPr>
          </a:p>
        </p:txBody>
      </p:sp>
      <p:sp>
        <p:nvSpPr>
          <p:cNvPr id="3" name="Slide Number Placeholder 2">
            <a:extLst>
              <a:ext uri="{FF2B5EF4-FFF2-40B4-BE49-F238E27FC236}">
                <a16:creationId xmlns:a16="http://schemas.microsoft.com/office/drawing/2014/main" id="{568A90EA-5D72-46DE-8078-7C455520E0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extBox 3">
            <a:extLst>
              <a:ext uri="{FF2B5EF4-FFF2-40B4-BE49-F238E27FC236}">
                <a16:creationId xmlns:a16="http://schemas.microsoft.com/office/drawing/2014/main" id="{E0F0228F-F118-4231-BC51-51451DF9D47C}"/>
              </a:ext>
            </a:extLst>
          </p:cNvPr>
          <p:cNvSpPr txBox="1"/>
          <p:nvPr/>
        </p:nvSpPr>
        <p:spPr>
          <a:xfrm>
            <a:off x="1913325" y="1659752"/>
            <a:ext cx="4141694" cy="3323987"/>
          </a:xfrm>
          <a:prstGeom prst="rect">
            <a:avLst/>
          </a:prstGeom>
          <a:noFill/>
        </p:spPr>
        <p:txBody>
          <a:bodyPr wrap="square" rtlCol="0">
            <a:spAutoFit/>
          </a:bodyPr>
          <a:lstStyle/>
          <a:p>
            <a:pPr algn="just"/>
            <a:r>
              <a:rPr lang="en-US" dirty="0">
                <a:latin typeface="Quattrocento Sans" panose="020B0604020202020204" charset="0"/>
              </a:rPr>
              <a:t>Write a social media campaign post (you can be creative, and it can be of a social, cultural or environmental nature) for a company keeping in mind the conventions of sentence structure and organization for a small paragraph that we have discussed so far. Address reporter’s questions before drafting the post. Your final draft for the post must not be more than 100-150 words. In addition to writing it, chalk out details like the suitable layout, tone and hashtags for gathering attention on socials. Mention the tone chosen before the start of the rough draft as well.  </a:t>
            </a:r>
          </a:p>
          <a:p>
            <a:pPr algn="just"/>
            <a:r>
              <a:rPr lang="en-US" dirty="0">
                <a:latin typeface="Quattrocento Sans" panose="020B0604020202020204" charset="0"/>
              </a:rPr>
              <a:t>Prepare the answers to reporter’s questions and a rough draft for the post in a word document before Friday’s class. </a:t>
            </a:r>
            <a:endParaRPr lang="en-GB" dirty="0">
              <a:latin typeface="Quattrocento Sans" panose="020B0604020202020204" charset="0"/>
            </a:endParaRPr>
          </a:p>
        </p:txBody>
      </p:sp>
      <p:pic>
        <p:nvPicPr>
          <p:cNvPr id="5" name="Graphic 4" descr="Document with solid fill">
            <a:extLst>
              <a:ext uri="{FF2B5EF4-FFF2-40B4-BE49-F238E27FC236}">
                <a16:creationId xmlns:a16="http://schemas.microsoft.com/office/drawing/2014/main" id="{6EAC28BC-C09C-4757-9EE0-83CFE24216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516889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17EE-91D3-43FF-B0F8-3D4E5019802F}"/>
              </a:ext>
            </a:extLst>
          </p:cNvPr>
          <p:cNvSpPr>
            <a:spLocks noGrp="1"/>
          </p:cNvSpPr>
          <p:nvPr>
            <p:ph type="title"/>
          </p:nvPr>
        </p:nvSpPr>
        <p:spPr>
          <a:xfrm>
            <a:off x="1381250" y="896112"/>
            <a:ext cx="3878400" cy="517750"/>
          </a:xfrm>
        </p:spPr>
        <p:txBody>
          <a:bodyPr/>
          <a:lstStyle/>
          <a:p>
            <a:r>
              <a:rPr lang="en-US" dirty="0"/>
              <a:t>An Overview </a:t>
            </a:r>
            <a:endParaRPr lang="en-GB" dirty="0"/>
          </a:p>
        </p:txBody>
      </p:sp>
      <p:sp>
        <p:nvSpPr>
          <p:cNvPr id="3" name="Slide Number Placeholder 2">
            <a:extLst>
              <a:ext uri="{FF2B5EF4-FFF2-40B4-BE49-F238E27FC236}">
                <a16:creationId xmlns:a16="http://schemas.microsoft.com/office/drawing/2014/main" id="{36765217-4FF9-4394-9DFE-7DB14FA63E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4" name="Rectangle 3">
            <a:extLst>
              <a:ext uri="{FF2B5EF4-FFF2-40B4-BE49-F238E27FC236}">
                <a16:creationId xmlns:a16="http://schemas.microsoft.com/office/drawing/2014/main" id="{43984E7D-4D7C-4BDC-BC89-ACEF6072D4A6}"/>
              </a:ext>
            </a:extLst>
          </p:cNvPr>
          <p:cNvSpPr/>
          <p:nvPr/>
        </p:nvSpPr>
        <p:spPr>
          <a:xfrm>
            <a:off x="2416595" y="1413862"/>
            <a:ext cx="3104350" cy="517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Any well written document gets the job done and makes you look good</a:t>
            </a:r>
          </a:p>
        </p:txBody>
      </p:sp>
      <p:sp>
        <p:nvSpPr>
          <p:cNvPr id="5" name="Rectangle 4">
            <a:extLst>
              <a:ext uri="{FF2B5EF4-FFF2-40B4-BE49-F238E27FC236}">
                <a16:creationId xmlns:a16="http://schemas.microsoft.com/office/drawing/2014/main" id="{3A13DBE1-2FD3-4CA7-AF5C-B95EE18F1434}"/>
              </a:ext>
            </a:extLst>
          </p:cNvPr>
          <p:cNvSpPr/>
          <p:nvPr/>
        </p:nvSpPr>
        <p:spPr>
          <a:xfrm>
            <a:off x="1858255" y="2274140"/>
            <a:ext cx="3104350" cy="517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Prewrite: Spend quality time prior to writing</a:t>
            </a:r>
          </a:p>
        </p:txBody>
      </p:sp>
      <p:sp>
        <p:nvSpPr>
          <p:cNvPr id="6" name="Rectangle 5">
            <a:extLst>
              <a:ext uri="{FF2B5EF4-FFF2-40B4-BE49-F238E27FC236}">
                <a16:creationId xmlns:a16="http://schemas.microsoft.com/office/drawing/2014/main" id="{20311BE9-D02D-4D62-90FF-058CA6C3E8F0}"/>
              </a:ext>
            </a:extLst>
          </p:cNvPr>
          <p:cNvSpPr/>
          <p:nvPr/>
        </p:nvSpPr>
        <p:spPr>
          <a:xfrm>
            <a:off x="2132248" y="3236749"/>
            <a:ext cx="2977634" cy="51775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latin typeface="Quattrocento Sans" panose="020B0604020202020204" charset="0"/>
              </a:rPr>
              <a:t>Write: Stating gathered data/information</a:t>
            </a:r>
          </a:p>
        </p:txBody>
      </p:sp>
      <p:sp>
        <p:nvSpPr>
          <p:cNvPr id="7" name="Arrow: Right 6">
            <a:extLst>
              <a:ext uri="{FF2B5EF4-FFF2-40B4-BE49-F238E27FC236}">
                <a16:creationId xmlns:a16="http://schemas.microsoft.com/office/drawing/2014/main" id="{6A2E705A-A202-478E-8D7F-8A065DAAF80C}"/>
              </a:ext>
            </a:extLst>
          </p:cNvPr>
          <p:cNvSpPr/>
          <p:nvPr/>
        </p:nvSpPr>
        <p:spPr>
          <a:xfrm rot="20730872" flipV="1">
            <a:off x="5273163" y="2295593"/>
            <a:ext cx="725396" cy="8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BC566EFC-3E31-4F5E-B7E7-FAD372811C15}"/>
              </a:ext>
            </a:extLst>
          </p:cNvPr>
          <p:cNvSpPr/>
          <p:nvPr/>
        </p:nvSpPr>
        <p:spPr>
          <a:xfrm>
            <a:off x="6247120" y="2009040"/>
            <a:ext cx="2781620" cy="376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Generating Information</a:t>
            </a:r>
            <a:endParaRPr lang="en-GB" dirty="0"/>
          </a:p>
        </p:txBody>
      </p:sp>
      <p:sp>
        <p:nvSpPr>
          <p:cNvPr id="9" name="Rectangle: Rounded Corners 8">
            <a:extLst>
              <a:ext uri="{FF2B5EF4-FFF2-40B4-BE49-F238E27FC236}">
                <a16:creationId xmlns:a16="http://schemas.microsoft.com/office/drawing/2014/main" id="{BDA98AEC-410A-4524-99F7-EA468010C5BE}"/>
              </a:ext>
            </a:extLst>
          </p:cNvPr>
          <p:cNvSpPr/>
          <p:nvPr/>
        </p:nvSpPr>
        <p:spPr>
          <a:xfrm>
            <a:off x="6247120" y="2518363"/>
            <a:ext cx="2781620" cy="376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Consider needs of audience</a:t>
            </a:r>
            <a:endParaRPr lang="en-GB" dirty="0"/>
          </a:p>
        </p:txBody>
      </p:sp>
      <p:sp>
        <p:nvSpPr>
          <p:cNvPr id="10" name="Rectangle: Rounded Corners 9">
            <a:extLst>
              <a:ext uri="{FF2B5EF4-FFF2-40B4-BE49-F238E27FC236}">
                <a16:creationId xmlns:a16="http://schemas.microsoft.com/office/drawing/2014/main" id="{8C708258-F551-40DA-99E8-A34E7BC7A11F}"/>
              </a:ext>
            </a:extLst>
          </p:cNvPr>
          <p:cNvSpPr/>
          <p:nvPr/>
        </p:nvSpPr>
        <p:spPr>
          <a:xfrm>
            <a:off x="6247120" y="3062118"/>
            <a:ext cx="2781620" cy="376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Choosing the communication channel</a:t>
            </a:r>
            <a:endParaRPr lang="en-GB" dirty="0"/>
          </a:p>
        </p:txBody>
      </p:sp>
      <p:sp>
        <p:nvSpPr>
          <p:cNvPr id="12" name="Rectangle 11">
            <a:extLst>
              <a:ext uri="{FF2B5EF4-FFF2-40B4-BE49-F238E27FC236}">
                <a16:creationId xmlns:a16="http://schemas.microsoft.com/office/drawing/2014/main" id="{C22AE8BE-0204-4754-BB9E-3A5F3E0FDBA9}"/>
              </a:ext>
            </a:extLst>
          </p:cNvPr>
          <p:cNvSpPr/>
          <p:nvPr/>
        </p:nvSpPr>
        <p:spPr>
          <a:xfrm>
            <a:off x="2416595" y="4119388"/>
            <a:ext cx="2977634" cy="5177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latin typeface="Quattrocento Sans" panose="020B0604020202020204" charset="0"/>
              </a:rPr>
              <a:t>Rewrite: Revise the rough draft </a:t>
            </a:r>
          </a:p>
        </p:txBody>
      </p:sp>
      <p:sp>
        <p:nvSpPr>
          <p:cNvPr id="14" name="Arrow: Right 13">
            <a:extLst>
              <a:ext uri="{FF2B5EF4-FFF2-40B4-BE49-F238E27FC236}">
                <a16:creationId xmlns:a16="http://schemas.microsoft.com/office/drawing/2014/main" id="{F22506D3-4F0E-4308-A419-882FF0D2FF55}"/>
              </a:ext>
            </a:extLst>
          </p:cNvPr>
          <p:cNvSpPr/>
          <p:nvPr/>
        </p:nvSpPr>
        <p:spPr>
          <a:xfrm rot="19801468" flipV="1">
            <a:off x="5492547" y="4258600"/>
            <a:ext cx="635376" cy="56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840807DD-7CEE-44C9-BD25-98B5C34FB6CD}"/>
              </a:ext>
            </a:extLst>
          </p:cNvPr>
          <p:cNvSpPr/>
          <p:nvPr/>
        </p:nvSpPr>
        <p:spPr>
          <a:xfrm>
            <a:off x="6247120" y="3960255"/>
            <a:ext cx="2781620" cy="37651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for usability </a:t>
            </a:r>
            <a:endParaRPr lang="en-GB" dirty="0"/>
          </a:p>
        </p:txBody>
      </p:sp>
      <p:sp>
        <p:nvSpPr>
          <p:cNvPr id="16" name="Rectangle: Rounded Corners 15">
            <a:extLst>
              <a:ext uri="{FF2B5EF4-FFF2-40B4-BE49-F238E27FC236}">
                <a16:creationId xmlns:a16="http://schemas.microsoft.com/office/drawing/2014/main" id="{7939F79E-99D5-4A61-A263-94C96A5ED7D9}"/>
              </a:ext>
            </a:extLst>
          </p:cNvPr>
          <p:cNvSpPr/>
          <p:nvPr/>
        </p:nvSpPr>
        <p:spPr>
          <a:xfrm>
            <a:off x="6294931" y="4728941"/>
            <a:ext cx="2781620" cy="37651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Perfecting your document </a:t>
            </a:r>
            <a:endParaRPr lang="en-GB" dirty="0"/>
          </a:p>
        </p:txBody>
      </p:sp>
      <p:sp>
        <p:nvSpPr>
          <p:cNvPr id="17" name="Arrow: Right 16">
            <a:extLst>
              <a:ext uri="{FF2B5EF4-FFF2-40B4-BE49-F238E27FC236}">
                <a16:creationId xmlns:a16="http://schemas.microsoft.com/office/drawing/2014/main" id="{D1E7A20E-FF9F-4C17-BE62-57C803B48F24}"/>
              </a:ext>
            </a:extLst>
          </p:cNvPr>
          <p:cNvSpPr/>
          <p:nvPr/>
        </p:nvSpPr>
        <p:spPr>
          <a:xfrm rot="2278372" flipV="1">
            <a:off x="5503181" y="4723780"/>
            <a:ext cx="635376" cy="56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C6D538E5-7296-4A8B-8BF4-4B673E558D38}"/>
              </a:ext>
            </a:extLst>
          </p:cNvPr>
          <p:cNvSpPr/>
          <p:nvPr/>
        </p:nvSpPr>
        <p:spPr>
          <a:xfrm rot="1550340" flipV="1">
            <a:off x="5255158" y="2992371"/>
            <a:ext cx="635376" cy="56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F91D4354-0813-416F-B10C-9C4572E4CAD6}"/>
              </a:ext>
            </a:extLst>
          </p:cNvPr>
          <p:cNvSpPr/>
          <p:nvPr/>
        </p:nvSpPr>
        <p:spPr>
          <a:xfrm rot="321677" flipV="1">
            <a:off x="5276797" y="2658873"/>
            <a:ext cx="725396" cy="8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Document with solid fill">
            <a:extLst>
              <a:ext uri="{FF2B5EF4-FFF2-40B4-BE49-F238E27FC236}">
                <a16:creationId xmlns:a16="http://schemas.microsoft.com/office/drawing/2014/main" id="{02A8B823-A7C6-40E9-96F4-DDFFE0D75D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
        <p:nvSpPr>
          <p:cNvPr id="21" name="Arrow: Right 20">
            <a:extLst>
              <a:ext uri="{FF2B5EF4-FFF2-40B4-BE49-F238E27FC236}">
                <a16:creationId xmlns:a16="http://schemas.microsoft.com/office/drawing/2014/main" id="{45C1E66D-4A31-4D83-8FF7-484BCB7C7A52}"/>
              </a:ext>
            </a:extLst>
          </p:cNvPr>
          <p:cNvSpPr/>
          <p:nvPr/>
        </p:nvSpPr>
        <p:spPr>
          <a:xfrm rot="20730872" flipV="1">
            <a:off x="5273162" y="2295592"/>
            <a:ext cx="725396" cy="8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C4357E7C-4C76-40BF-8D49-8B967BB4FB43}"/>
              </a:ext>
            </a:extLst>
          </p:cNvPr>
          <p:cNvSpPr/>
          <p:nvPr/>
        </p:nvSpPr>
        <p:spPr>
          <a:xfrm>
            <a:off x="6247120" y="3063246"/>
            <a:ext cx="2781620" cy="376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Choosing the communication channel</a:t>
            </a:r>
            <a:endParaRPr lang="en-GB" dirty="0"/>
          </a:p>
        </p:txBody>
      </p:sp>
      <p:sp>
        <p:nvSpPr>
          <p:cNvPr id="23" name="Arrow: Right 22">
            <a:extLst>
              <a:ext uri="{FF2B5EF4-FFF2-40B4-BE49-F238E27FC236}">
                <a16:creationId xmlns:a16="http://schemas.microsoft.com/office/drawing/2014/main" id="{2FFFAF7F-D946-43F7-8F35-C70446A5756C}"/>
              </a:ext>
            </a:extLst>
          </p:cNvPr>
          <p:cNvSpPr/>
          <p:nvPr/>
        </p:nvSpPr>
        <p:spPr>
          <a:xfrm rot="1550340" flipV="1">
            <a:off x="5255158" y="2993499"/>
            <a:ext cx="635376" cy="56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5182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2" grpId="0" animBg="1"/>
      <p:bldP spid="14" grpId="0" animBg="1"/>
      <p:bldP spid="15" grpId="0" animBg="1"/>
      <p:bldP spid="16" grpId="0" animBg="1"/>
      <p:bldP spid="17" grpId="0" animBg="1"/>
      <p:bldP spid="18" grpId="0" animBg="1"/>
      <p:bldP spid="19"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A326-9F90-4E09-85A4-2705978FBEFA}"/>
              </a:ext>
            </a:extLst>
          </p:cNvPr>
          <p:cNvSpPr>
            <a:spLocks noGrp="1"/>
          </p:cNvSpPr>
          <p:nvPr>
            <p:ph type="title"/>
          </p:nvPr>
        </p:nvSpPr>
        <p:spPr/>
        <p:txBody>
          <a:bodyPr/>
          <a:lstStyle/>
          <a:p>
            <a:r>
              <a:rPr lang="en-US" dirty="0"/>
              <a:t>Prewriting </a:t>
            </a:r>
            <a:endParaRPr lang="en-GB" dirty="0"/>
          </a:p>
        </p:txBody>
      </p:sp>
      <p:sp>
        <p:nvSpPr>
          <p:cNvPr id="3" name="Slide Number Placeholder 2">
            <a:extLst>
              <a:ext uri="{FF2B5EF4-FFF2-40B4-BE49-F238E27FC236}">
                <a16:creationId xmlns:a16="http://schemas.microsoft.com/office/drawing/2014/main" id="{489D15DE-87D3-4756-898D-C54085976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4" name="Rectangle: Rounded Corners 3">
            <a:extLst>
              <a:ext uri="{FF2B5EF4-FFF2-40B4-BE49-F238E27FC236}">
                <a16:creationId xmlns:a16="http://schemas.microsoft.com/office/drawing/2014/main" id="{C529FC5D-1898-400E-9911-C5C160484DF3}"/>
              </a:ext>
            </a:extLst>
          </p:cNvPr>
          <p:cNvSpPr/>
          <p:nvPr/>
        </p:nvSpPr>
        <p:spPr>
          <a:xfrm>
            <a:off x="729983" y="1644383"/>
            <a:ext cx="2574151"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internal or external</a:t>
            </a:r>
            <a:endParaRPr lang="en-GB" dirty="0"/>
          </a:p>
        </p:txBody>
      </p:sp>
      <p:sp>
        <p:nvSpPr>
          <p:cNvPr id="5" name="Rectangle: Rounded Corners 4">
            <a:extLst>
              <a:ext uri="{FF2B5EF4-FFF2-40B4-BE49-F238E27FC236}">
                <a16:creationId xmlns:a16="http://schemas.microsoft.com/office/drawing/2014/main" id="{4322E859-2142-4569-BE9C-C6E0ECCF5E5E}"/>
              </a:ext>
            </a:extLst>
          </p:cNvPr>
          <p:cNvSpPr/>
          <p:nvPr/>
        </p:nvSpPr>
        <p:spPr>
          <a:xfrm>
            <a:off x="729983" y="2353950"/>
            <a:ext cx="2574151"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inform, instruct or persuade and build trust</a:t>
            </a:r>
            <a:endParaRPr lang="en-GB" dirty="0"/>
          </a:p>
        </p:txBody>
      </p:sp>
      <p:sp>
        <p:nvSpPr>
          <p:cNvPr id="6" name="Rectangle: Rounded Corners 5">
            <a:extLst>
              <a:ext uri="{FF2B5EF4-FFF2-40B4-BE49-F238E27FC236}">
                <a16:creationId xmlns:a16="http://schemas.microsoft.com/office/drawing/2014/main" id="{1A62EADE-3FB4-40AE-B2FF-8D5433D1E967}"/>
              </a:ext>
            </a:extLst>
          </p:cNvPr>
          <p:cNvSpPr/>
          <p:nvPr/>
        </p:nvSpPr>
        <p:spPr>
          <a:xfrm>
            <a:off x="746299" y="3063516"/>
            <a:ext cx="2574151" cy="686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Choosing communication channel according to audience and purpose</a:t>
            </a:r>
            <a:endParaRPr lang="en-GB" dirty="0"/>
          </a:p>
        </p:txBody>
      </p:sp>
      <p:sp>
        <p:nvSpPr>
          <p:cNvPr id="7" name="Rectangle: Rounded Corners 6">
            <a:extLst>
              <a:ext uri="{FF2B5EF4-FFF2-40B4-BE49-F238E27FC236}">
                <a16:creationId xmlns:a16="http://schemas.microsoft.com/office/drawing/2014/main" id="{A79908BB-0363-408A-A59E-65B428B526FA}"/>
              </a:ext>
            </a:extLst>
          </p:cNvPr>
          <p:cNvSpPr/>
          <p:nvPr/>
        </p:nvSpPr>
        <p:spPr>
          <a:xfrm>
            <a:off x="746299" y="4023773"/>
            <a:ext cx="2574151" cy="43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Gathering data </a:t>
            </a:r>
            <a:endParaRPr lang="en-GB" dirty="0"/>
          </a:p>
        </p:txBody>
      </p:sp>
      <p:pic>
        <p:nvPicPr>
          <p:cNvPr id="8" name="Graphic 7" descr="Document with solid fill">
            <a:extLst>
              <a:ext uri="{FF2B5EF4-FFF2-40B4-BE49-F238E27FC236}">
                <a16:creationId xmlns:a16="http://schemas.microsoft.com/office/drawing/2014/main" id="{779D3BE5-4718-4D3E-91A8-95FB8EFB8C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591752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A326-9F90-4E09-85A4-2705978FBEFA}"/>
              </a:ext>
            </a:extLst>
          </p:cNvPr>
          <p:cNvSpPr>
            <a:spLocks noGrp="1"/>
          </p:cNvSpPr>
          <p:nvPr>
            <p:ph type="title"/>
          </p:nvPr>
        </p:nvSpPr>
        <p:spPr/>
        <p:txBody>
          <a:bodyPr/>
          <a:lstStyle/>
          <a:p>
            <a:r>
              <a:rPr lang="en-US" dirty="0"/>
              <a:t>Writing </a:t>
            </a:r>
            <a:endParaRPr lang="en-GB" dirty="0"/>
          </a:p>
        </p:txBody>
      </p:sp>
      <p:sp>
        <p:nvSpPr>
          <p:cNvPr id="3" name="Slide Number Placeholder 2">
            <a:extLst>
              <a:ext uri="{FF2B5EF4-FFF2-40B4-BE49-F238E27FC236}">
                <a16:creationId xmlns:a16="http://schemas.microsoft.com/office/drawing/2014/main" id="{489D15DE-87D3-4756-898D-C54085976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4" name="Rectangle: Rounded Corners 3">
            <a:extLst>
              <a:ext uri="{FF2B5EF4-FFF2-40B4-BE49-F238E27FC236}">
                <a16:creationId xmlns:a16="http://schemas.microsoft.com/office/drawing/2014/main" id="{C529FC5D-1898-400E-9911-C5C160484DF3}"/>
              </a:ext>
            </a:extLst>
          </p:cNvPr>
          <p:cNvSpPr/>
          <p:nvPr/>
        </p:nvSpPr>
        <p:spPr>
          <a:xfrm>
            <a:off x="729983" y="1644383"/>
            <a:ext cx="2574151" cy="4356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Organize content according to pattern</a:t>
            </a:r>
            <a:endParaRPr lang="en-GB" dirty="0">
              <a:latin typeface="Quattrocento Sans" panose="020B0604020202020204" charset="0"/>
            </a:endParaRPr>
          </a:p>
        </p:txBody>
      </p:sp>
      <p:sp>
        <p:nvSpPr>
          <p:cNvPr id="5" name="Rectangle: Rounded Corners 4">
            <a:extLst>
              <a:ext uri="{FF2B5EF4-FFF2-40B4-BE49-F238E27FC236}">
                <a16:creationId xmlns:a16="http://schemas.microsoft.com/office/drawing/2014/main" id="{4322E859-2142-4569-BE9C-C6E0ECCF5E5E}"/>
              </a:ext>
            </a:extLst>
          </p:cNvPr>
          <p:cNvSpPr/>
          <p:nvPr/>
        </p:nvSpPr>
        <p:spPr>
          <a:xfrm>
            <a:off x="729983" y="2353950"/>
            <a:ext cx="2574151" cy="4356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Use figures and tables to clarify content</a:t>
            </a:r>
            <a:endParaRPr lang="en-GB" dirty="0">
              <a:latin typeface="Quattrocento Sans" panose="020B0604020202020204" charset="0"/>
            </a:endParaRPr>
          </a:p>
        </p:txBody>
      </p:sp>
      <p:sp>
        <p:nvSpPr>
          <p:cNvPr id="6" name="Rectangle: Rounded Corners 5">
            <a:extLst>
              <a:ext uri="{FF2B5EF4-FFF2-40B4-BE49-F238E27FC236}">
                <a16:creationId xmlns:a16="http://schemas.microsoft.com/office/drawing/2014/main" id="{1A62EADE-3FB4-40AE-B2FF-8D5433D1E967}"/>
              </a:ext>
            </a:extLst>
          </p:cNvPr>
          <p:cNvSpPr/>
          <p:nvPr/>
        </p:nvSpPr>
        <p:spPr>
          <a:xfrm>
            <a:off x="746299" y="3063516"/>
            <a:ext cx="2574151" cy="68629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Format the content for ease of access </a:t>
            </a:r>
            <a:endParaRPr lang="en-GB" dirty="0">
              <a:latin typeface="Quattrocento Sans" panose="020B0604020202020204" charset="0"/>
            </a:endParaRPr>
          </a:p>
        </p:txBody>
      </p:sp>
      <p:pic>
        <p:nvPicPr>
          <p:cNvPr id="9" name="Graphic 8" descr="Clipboard with solid fill">
            <a:extLst>
              <a:ext uri="{FF2B5EF4-FFF2-40B4-BE49-F238E27FC236}">
                <a16:creationId xmlns:a16="http://schemas.microsoft.com/office/drawing/2014/main" id="{9BA5B4D5-09BB-40A1-9C00-88A193318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4134" y="456016"/>
            <a:ext cx="914400" cy="914400"/>
          </a:xfrm>
          <a:prstGeom prst="rect">
            <a:avLst/>
          </a:prstGeom>
        </p:spPr>
      </p:pic>
      <p:pic>
        <p:nvPicPr>
          <p:cNvPr id="10" name="Graphic 9" descr="Document with solid fill">
            <a:extLst>
              <a:ext uri="{FF2B5EF4-FFF2-40B4-BE49-F238E27FC236}">
                <a16:creationId xmlns:a16="http://schemas.microsoft.com/office/drawing/2014/main" id="{8CE4A949-1563-4AEB-82DE-5FFD8F0159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828908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A326-9F90-4E09-85A4-2705978FBEFA}"/>
              </a:ext>
            </a:extLst>
          </p:cNvPr>
          <p:cNvSpPr>
            <a:spLocks noGrp="1"/>
          </p:cNvSpPr>
          <p:nvPr>
            <p:ph type="title"/>
          </p:nvPr>
        </p:nvSpPr>
        <p:spPr/>
        <p:txBody>
          <a:bodyPr/>
          <a:lstStyle/>
          <a:p>
            <a:r>
              <a:rPr lang="en-US" dirty="0"/>
              <a:t>Rewriting </a:t>
            </a:r>
            <a:endParaRPr lang="en-GB" dirty="0"/>
          </a:p>
        </p:txBody>
      </p:sp>
      <p:sp>
        <p:nvSpPr>
          <p:cNvPr id="3" name="Slide Number Placeholder 2">
            <a:extLst>
              <a:ext uri="{FF2B5EF4-FFF2-40B4-BE49-F238E27FC236}">
                <a16:creationId xmlns:a16="http://schemas.microsoft.com/office/drawing/2014/main" id="{489D15DE-87D3-4756-898D-C54085976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Rectangle: Rounded Corners 3">
            <a:extLst>
              <a:ext uri="{FF2B5EF4-FFF2-40B4-BE49-F238E27FC236}">
                <a16:creationId xmlns:a16="http://schemas.microsoft.com/office/drawing/2014/main" id="{C529FC5D-1898-400E-9911-C5C160484DF3}"/>
              </a:ext>
            </a:extLst>
          </p:cNvPr>
          <p:cNvSpPr/>
          <p:nvPr/>
        </p:nvSpPr>
        <p:spPr>
          <a:xfrm>
            <a:off x="729983" y="1644383"/>
            <a:ext cx="2574151" cy="4356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Test for usability </a:t>
            </a:r>
            <a:endParaRPr lang="en-GB" dirty="0">
              <a:latin typeface="Quattrocento Sans" panose="020B0604020202020204" charset="0"/>
            </a:endParaRPr>
          </a:p>
        </p:txBody>
      </p:sp>
      <p:sp>
        <p:nvSpPr>
          <p:cNvPr id="5" name="Rectangle: Rounded Corners 4">
            <a:extLst>
              <a:ext uri="{FF2B5EF4-FFF2-40B4-BE49-F238E27FC236}">
                <a16:creationId xmlns:a16="http://schemas.microsoft.com/office/drawing/2014/main" id="{4322E859-2142-4569-BE9C-C6E0ECCF5E5E}"/>
              </a:ext>
            </a:extLst>
          </p:cNvPr>
          <p:cNvSpPr/>
          <p:nvPr/>
        </p:nvSpPr>
        <p:spPr>
          <a:xfrm>
            <a:off x="729983" y="2353950"/>
            <a:ext cx="2574151" cy="4356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Revise your draft</a:t>
            </a:r>
            <a:endParaRPr lang="en-GB" dirty="0">
              <a:latin typeface="Quattrocento Sans" panose="020B0604020202020204" charset="0"/>
            </a:endParaRPr>
          </a:p>
        </p:txBody>
      </p:sp>
      <p:sp>
        <p:nvSpPr>
          <p:cNvPr id="6" name="Rectangle: Rounded Corners 5">
            <a:extLst>
              <a:ext uri="{FF2B5EF4-FFF2-40B4-BE49-F238E27FC236}">
                <a16:creationId xmlns:a16="http://schemas.microsoft.com/office/drawing/2014/main" id="{1A62EADE-3FB4-40AE-B2FF-8D5433D1E967}"/>
              </a:ext>
            </a:extLst>
          </p:cNvPr>
          <p:cNvSpPr/>
          <p:nvPr/>
        </p:nvSpPr>
        <p:spPr>
          <a:xfrm>
            <a:off x="746299" y="3063516"/>
            <a:ext cx="2574151" cy="68629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Format the content for ease of access </a:t>
            </a:r>
            <a:endParaRPr lang="en-GB" dirty="0">
              <a:latin typeface="Quattrocento Sans" panose="020B0604020202020204" charset="0"/>
            </a:endParaRPr>
          </a:p>
        </p:txBody>
      </p:sp>
      <p:sp>
        <p:nvSpPr>
          <p:cNvPr id="7" name="Arrow: Right 6">
            <a:extLst>
              <a:ext uri="{FF2B5EF4-FFF2-40B4-BE49-F238E27FC236}">
                <a16:creationId xmlns:a16="http://schemas.microsoft.com/office/drawing/2014/main" id="{BCDEDA92-144B-4965-B078-60FBC18381CB}"/>
              </a:ext>
            </a:extLst>
          </p:cNvPr>
          <p:cNvSpPr/>
          <p:nvPr/>
        </p:nvSpPr>
        <p:spPr>
          <a:xfrm>
            <a:off x="4108398" y="2353950"/>
            <a:ext cx="607039" cy="58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971D6EF0-8F61-42CE-BD51-A5D9F174E9DE}"/>
              </a:ext>
            </a:extLst>
          </p:cNvPr>
          <p:cNvSpPr/>
          <p:nvPr/>
        </p:nvSpPr>
        <p:spPr>
          <a:xfrm>
            <a:off x="4117362" y="2542331"/>
            <a:ext cx="607039" cy="58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A95188A8-385B-4ABE-AA6B-9C45A21D7DD9}"/>
              </a:ext>
            </a:extLst>
          </p:cNvPr>
          <p:cNvSpPr/>
          <p:nvPr/>
        </p:nvSpPr>
        <p:spPr>
          <a:xfrm>
            <a:off x="4132730" y="2740750"/>
            <a:ext cx="607039" cy="58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6B4D32-6E01-4C47-9A96-8521A347F605}"/>
              </a:ext>
            </a:extLst>
          </p:cNvPr>
          <p:cNvSpPr txBox="1"/>
          <p:nvPr/>
        </p:nvSpPr>
        <p:spPr>
          <a:xfrm>
            <a:off x="4892170" y="1989331"/>
            <a:ext cx="2405103" cy="1600438"/>
          </a:xfrm>
          <a:prstGeom prst="rect">
            <a:avLst/>
          </a:prstGeom>
          <a:noFill/>
        </p:spPr>
        <p:txBody>
          <a:bodyPr wrap="square" rtlCol="0">
            <a:spAutoFit/>
          </a:bodyPr>
          <a:lstStyle/>
          <a:p>
            <a:r>
              <a:rPr lang="en-US" dirty="0">
                <a:latin typeface="Quattrocento Sans" panose="020B0604020202020204" charset="0"/>
              </a:rPr>
              <a:t>Adding details </a:t>
            </a:r>
          </a:p>
          <a:p>
            <a:r>
              <a:rPr lang="en-US" dirty="0">
                <a:latin typeface="Quattrocento Sans" panose="020B0604020202020204" charset="0"/>
              </a:rPr>
              <a:t>Deleting wordiness </a:t>
            </a:r>
          </a:p>
          <a:p>
            <a:r>
              <a:rPr lang="en-US" dirty="0">
                <a:latin typeface="Quattrocento Sans" panose="020B0604020202020204" charset="0"/>
              </a:rPr>
              <a:t>Simplifying words </a:t>
            </a:r>
          </a:p>
          <a:p>
            <a:r>
              <a:rPr lang="en-US" dirty="0">
                <a:latin typeface="Quattrocento Sans" panose="020B0604020202020204" charset="0"/>
              </a:rPr>
              <a:t>Enhancing the tone </a:t>
            </a:r>
          </a:p>
          <a:p>
            <a:r>
              <a:rPr lang="en-US" dirty="0">
                <a:latin typeface="Quattrocento Sans" panose="020B0604020202020204" charset="0"/>
              </a:rPr>
              <a:t>Reformatting your text </a:t>
            </a:r>
          </a:p>
          <a:p>
            <a:r>
              <a:rPr lang="en-US" dirty="0">
                <a:latin typeface="Quattrocento Sans" panose="020B0604020202020204" charset="0"/>
              </a:rPr>
              <a:t>Proofreading and correcting errors </a:t>
            </a:r>
            <a:endParaRPr lang="en-GB" dirty="0">
              <a:latin typeface="Quattrocento Sans" panose="020B0604020202020204" charset="0"/>
            </a:endParaRPr>
          </a:p>
        </p:txBody>
      </p:sp>
      <p:sp>
        <p:nvSpPr>
          <p:cNvPr id="11" name="Arrow: Right 10">
            <a:extLst>
              <a:ext uri="{FF2B5EF4-FFF2-40B4-BE49-F238E27FC236}">
                <a16:creationId xmlns:a16="http://schemas.microsoft.com/office/drawing/2014/main" id="{DC0F3491-CFBC-478C-B53E-38FAC8ED7BFF}"/>
              </a:ext>
            </a:extLst>
          </p:cNvPr>
          <p:cNvSpPr/>
          <p:nvPr/>
        </p:nvSpPr>
        <p:spPr>
          <a:xfrm>
            <a:off x="4151939" y="2945620"/>
            <a:ext cx="607039" cy="58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4B834FAE-D1D7-48B9-A5A2-5172414B6864}"/>
              </a:ext>
            </a:extLst>
          </p:cNvPr>
          <p:cNvSpPr/>
          <p:nvPr/>
        </p:nvSpPr>
        <p:spPr>
          <a:xfrm>
            <a:off x="4132730" y="3184135"/>
            <a:ext cx="607039" cy="58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505F8F5A-5052-4B0C-8937-BFD310F578D1}"/>
              </a:ext>
            </a:extLst>
          </p:cNvPr>
          <p:cNvSpPr/>
          <p:nvPr/>
        </p:nvSpPr>
        <p:spPr>
          <a:xfrm>
            <a:off x="4123765" y="2102839"/>
            <a:ext cx="607039" cy="58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Graphic 15" descr="Eraser with solid fill">
            <a:extLst>
              <a:ext uri="{FF2B5EF4-FFF2-40B4-BE49-F238E27FC236}">
                <a16:creationId xmlns:a16="http://schemas.microsoft.com/office/drawing/2014/main" id="{2507ED76-B216-47CA-9167-E0D0B1E4CF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1732" y="374140"/>
            <a:ext cx="914400" cy="914400"/>
          </a:xfrm>
          <a:prstGeom prst="rect">
            <a:avLst/>
          </a:prstGeom>
        </p:spPr>
      </p:pic>
      <p:pic>
        <p:nvPicPr>
          <p:cNvPr id="17" name="Graphic 16" descr="Document with solid fill">
            <a:extLst>
              <a:ext uri="{FF2B5EF4-FFF2-40B4-BE49-F238E27FC236}">
                <a16:creationId xmlns:a16="http://schemas.microsoft.com/office/drawing/2014/main" id="{521BCAA5-1727-4812-AEF5-FEF86FF9CE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922325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CBC-479C-4DDB-B38C-C37877C7B599}"/>
              </a:ext>
            </a:extLst>
          </p:cNvPr>
          <p:cNvSpPr>
            <a:spLocks noGrp="1"/>
          </p:cNvSpPr>
          <p:nvPr>
            <p:ph type="title"/>
          </p:nvPr>
        </p:nvSpPr>
        <p:spPr/>
        <p:txBody>
          <a:bodyPr/>
          <a:lstStyle/>
          <a:p>
            <a:r>
              <a:rPr lang="en-US" dirty="0"/>
              <a:t>Reporter’s Questions</a:t>
            </a:r>
            <a:endParaRPr lang="en-GB" dirty="0"/>
          </a:p>
        </p:txBody>
      </p:sp>
      <p:sp>
        <p:nvSpPr>
          <p:cNvPr id="3" name="Slide Number Placeholder 2">
            <a:extLst>
              <a:ext uri="{FF2B5EF4-FFF2-40B4-BE49-F238E27FC236}">
                <a16:creationId xmlns:a16="http://schemas.microsoft.com/office/drawing/2014/main" id="{0EAFCF38-F1B4-4F55-A717-A4742D890E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7C812CA4-CC88-4FA1-BA03-6A0BC22BEE2D}"/>
              </a:ext>
            </a:extLst>
          </p:cNvPr>
          <p:cNvPicPr>
            <a:picLocks noChangeAspect="1"/>
          </p:cNvPicPr>
          <p:nvPr/>
        </p:nvPicPr>
        <p:blipFill>
          <a:blip r:embed="rId2"/>
          <a:stretch>
            <a:fillRect/>
          </a:stretch>
        </p:blipFill>
        <p:spPr>
          <a:xfrm>
            <a:off x="3707505" y="1560458"/>
            <a:ext cx="5248275" cy="2638425"/>
          </a:xfrm>
          <a:prstGeom prst="rect">
            <a:avLst/>
          </a:prstGeom>
        </p:spPr>
      </p:pic>
      <p:sp>
        <p:nvSpPr>
          <p:cNvPr id="6" name="Rectangle: Rounded Corners 5">
            <a:extLst>
              <a:ext uri="{FF2B5EF4-FFF2-40B4-BE49-F238E27FC236}">
                <a16:creationId xmlns:a16="http://schemas.microsoft.com/office/drawing/2014/main" id="{01DFEE3F-4E47-4427-9E4D-0997E2D9D8DA}"/>
              </a:ext>
            </a:extLst>
          </p:cNvPr>
          <p:cNvSpPr/>
          <p:nvPr/>
        </p:nvSpPr>
        <p:spPr>
          <a:xfrm>
            <a:off x="499505" y="1679274"/>
            <a:ext cx="2328220" cy="43030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Helps create content for correspondence</a:t>
            </a:r>
            <a:endParaRPr lang="en-GB" dirty="0"/>
          </a:p>
        </p:txBody>
      </p:sp>
      <p:pic>
        <p:nvPicPr>
          <p:cNvPr id="7" name="Graphic 6" descr="Document with solid fill">
            <a:extLst>
              <a:ext uri="{FF2B5EF4-FFF2-40B4-BE49-F238E27FC236}">
                <a16:creationId xmlns:a16="http://schemas.microsoft.com/office/drawing/2014/main" id="{AF64B64D-D239-456C-97B7-4A2C513407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51502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86552"/>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1"/>
            <a:ext cx="3878400" cy="4997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Choosing a Tone for the Reader</a:t>
            </a:r>
            <a:endParaRPr dirty="0"/>
          </a:p>
        </p:txBody>
      </p:sp>
      <p:sp>
        <p:nvSpPr>
          <p:cNvPr id="92" name="Google Shape;92;p13"/>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highlight>
                  <a:schemeClr val="accent1"/>
                </a:highlight>
                <a:latin typeface="Quattrocento Sans"/>
                <a:ea typeface="Quattrocento Sans"/>
                <a:cs typeface="Quattrocento Sans"/>
                <a:sym typeface="Quattrocento Sans"/>
              </a:rPr>
              <a:t>Personal</a:t>
            </a:r>
            <a:endParaRPr sz="1200" dirty="0">
              <a:highlight>
                <a:schemeClr val="accent1"/>
              </a:highlight>
              <a:latin typeface="Quattrocento Sans"/>
              <a:ea typeface="Quattrocento Sans"/>
              <a:cs typeface="Quattrocento Sans"/>
              <a:sym typeface="Quattrocento Sans"/>
            </a:endParaRP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the active voice.</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first names.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personal pronouns.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short sentences.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contractions.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◗◗Direct questions at the reader.</a:t>
            </a:r>
            <a:endParaRPr lang="en-GB" sz="1200" dirty="0">
              <a:latin typeface="Quattrocento Sans"/>
              <a:ea typeface="Quattrocento Sans"/>
              <a:cs typeface="Quattrocento Sans"/>
              <a:sym typeface="Quattrocento Sans"/>
            </a:endParaRPr>
          </a:p>
        </p:txBody>
      </p:sp>
      <p:sp>
        <p:nvSpPr>
          <p:cNvPr id="93" name="Google Shape;93;p13"/>
          <p:cNvSpPr txBox="1"/>
          <p:nvPr/>
        </p:nvSpPr>
        <p:spPr>
          <a:xfrm>
            <a:off x="5052286" y="1578150"/>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latin typeface="Quattrocento Sans"/>
                <a:ea typeface="Quattrocento Sans"/>
                <a:cs typeface="Quattrocento Sans"/>
                <a:sym typeface="Quattrocento Sans"/>
              </a:rPr>
              <a:t>Impersonal</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◗◗Do not use names, especially first names.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◗◗Do not use personal pronouns.</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the passive voice.</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◗◗Use longer sentences.</a:t>
            </a:r>
          </a:p>
          <a:p>
            <a:pPr marL="0" lvl="0" indent="0" algn="l" rtl="0">
              <a:spcBef>
                <a:spcPts val="600"/>
              </a:spcBef>
              <a:spcAft>
                <a:spcPts val="0"/>
              </a:spcAft>
              <a:buNone/>
            </a:pPr>
            <a:endParaRPr lang="en-US" sz="1200" dirty="0">
              <a:latin typeface="Quattrocento Sans"/>
              <a:ea typeface="Quattrocento Sans"/>
              <a:cs typeface="Quattrocento Sans"/>
              <a:sym typeface="Quattrocento Sans"/>
            </a:endParaRPr>
          </a:p>
          <a:p>
            <a:pPr marL="0" lvl="0" indent="0" algn="l" rtl="0">
              <a:spcBef>
                <a:spcPts val="600"/>
              </a:spcBef>
              <a:spcAft>
                <a:spcPts val="0"/>
              </a:spcAft>
              <a:buNone/>
            </a:pPr>
            <a:endParaRPr lang="en-GB" sz="1200" dirty="0">
              <a:latin typeface="Quattrocento Sans"/>
              <a:ea typeface="Quattrocento Sans"/>
              <a:cs typeface="Quattrocento Sans"/>
              <a:sym typeface="Quattrocento Sans"/>
            </a:endParaRPr>
          </a:p>
        </p:txBody>
      </p:sp>
      <p:sp>
        <p:nvSpPr>
          <p:cNvPr id="94" name="Google Shape;94;p13"/>
          <p:cNvSpPr txBox="1"/>
          <p:nvPr/>
        </p:nvSpPr>
        <p:spPr>
          <a:xfrm>
            <a:off x="675650" y="4372215"/>
            <a:ext cx="7846200" cy="58881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Graphic 2" descr="Document with solid fill">
            <a:extLst>
              <a:ext uri="{FF2B5EF4-FFF2-40B4-BE49-F238E27FC236}">
                <a16:creationId xmlns:a16="http://schemas.microsoft.com/office/drawing/2014/main" id="{14B21BAB-F6FD-4411-8F2D-303D12FB73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2166054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0" y="4189734"/>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1"/>
            <a:ext cx="3878400" cy="4997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Choosing a Tone for the Reader</a:t>
            </a:r>
            <a:endParaRPr dirty="0"/>
          </a:p>
        </p:txBody>
      </p:sp>
      <p:sp>
        <p:nvSpPr>
          <p:cNvPr id="92" name="Google Shape;92;p13"/>
          <p:cNvSpPr txBox="1"/>
          <p:nvPr/>
        </p:nvSpPr>
        <p:spPr>
          <a:xfrm>
            <a:off x="1011366" y="1468200"/>
            <a:ext cx="3647546"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highlight>
                  <a:schemeClr val="accent1"/>
                </a:highlight>
                <a:latin typeface="Quattrocento Sans"/>
                <a:ea typeface="Quattrocento Sans"/>
                <a:cs typeface="Quattrocento Sans"/>
                <a:sym typeface="Quattrocento Sans"/>
              </a:rPr>
              <a:t>Personal</a:t>
            </a:r>
            <a:endParaRPr sz="1200" dirty="0">
              <a:highlight>
                <a:schemeClr val="accent1"/>
              </a:highlight>
              <a:latin typeface="Quattrocento Sans"/>
              <a:ea typeface="Quattrocento Sans"/>
              <a:cs typeface="Quattrocento Sans"/>
              <a:sym typeface="Quattrocento Sans"/>
            </a:endParaRPr>
          </a:p>
          <a:p>
            <a:pPr marL="0" lvl="0" indent="0" algn="just" rtl="0">
              <a:spcBef>
                <a:spcPts val="600"/>
              </a:spcBef>
              <a:spcAft>
                <a:spcPts val="0"/>
              </a:spcAft>
              <a:buNone/>
            </a:pPr>
            <a:r>
              <a:rPr lang="en-US" sz="1200" dirty="0">
                <a:latin typeface="Quattrocento Sans"/>
                <a:ea typeface="Quattrocento Sans"/>
                <a:cs typeface="Quattrocento Sans"/>
                <a:sym typeface="Quattrocento Sans"/>
              </a:rPr>
              <a:t>Ted, thanks for that laptop suggestion. The steering committee loved it. Like you, we feel it will solve the eyestrain issue and will facilitate data flow. And we think it will also raise morale. I’d like you to begin work on this soon. Can you make an appointment to see me this week?</a:t>
            </a:r>
            <a:endParaRPr lang="en-GB" sz="1200" dirty="0">
              <a:latin typeface="Quattrocento Sans"/>
              <a:ea typeface="Quattrocento Sans"/>
              <a:cs typeface="Quattrocento Sans"/>
              <a:sym typeface="Quattrocento Sans"/>
            </a:endParaRPr>
          </a:p>
        </p:txBody>
      </p:sp>
      <p:sp>
        <p:nvSpPr>
          <p:cNvPr id="93" name="Google Shape;93;p13"/>
          <p:cNvSpPr txBox="1"/>
          <p:nvPr/>
        </p:nvSpPr>
        <p:spPr>
          <a:xfrm>
            <a:off x="5052286" y="1468200"/>
            <a:ext cx="3647546"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latin typeface="Quattrocento Sans"/>
                <a:ea typeface="Quattrocento Sans"/>
                <a:cs typeface="Quattrocento Sans"/>
                <a:sym typeface="Quattrocento Sans"/>
              </a:rPr>
              <a:t>Impersonal</a:t>
            </a:r>
          </a:p>
          <a:p>
            <a:pPr marL="0" lvl="0" indent="0" algn="l" rtl="0">
              <a:spcBef>
                <a:spcPts val="600"/>
              </a:spcBef>
              <a:spcAft>
                <a:spcPts val="0"/>
              </a:spcAft>
              <a:buNone/>
            </a:pPr>
            <a:r>
              <a:rPr lang="en-US" sz="1200" dirty="0">
                <a:latin typeface="Quattrocento Sans"/>
                <a:ea typeface="Quattrocento Sans"/>
                <a:cs typeface="Quattrocento Sans"/>
                <a:sym typeface="Quattrocento Sans"/>
              </a:rPr>
              <a:t>A decision to provide each employee with a laptop has been made. Laptops will reduce the eye fatigue that some employees have experienced, and the laptops will increase data flow. Ted Baxter will chair the implementation committee. Donna Silver and Robert </a:t>
            </a:r>
            <a:r>
              <a:rPr lang="en-US" sz="1200" dirty="0" err="1">
                <a:latin typeface="Quattrocento Sans"/>
                <a:ea typeface="Quattrocento Sans"/>
                <a:cs typeface="Quattrocento Sans"/>
                <a:sym typeface="Quattrocento Sans"/>
              </a:rPr>
              <a:t>Sirabian</a:t>
            </a:r>
            <a:r>
              <a:rPr lang="en-US" sz="1200" dirty="0">
                <a:latin typeface="Quattrocento Sans"/>
                <a:ea typeface="Quattrocento Sans"/>
                <a:cs typeface="Quattrocento Sans"/>
                <a:sym typeface="Quattrocento Sans"/>
              </a:rPr>
              <a:t> will assist. The committee will hold its initial meeting on Monday, October 10, at 3:00 p.m. in Room 111.</a:t>
            </a:r>
          </a:p>
          <a:p>
            <a:pPr marL="0" lvl="0" indent="0" algn="l" rtl="0">
              <a:spcBef>
                <a:spcPts val="600"/>
              </a:spcBef>
              <a:spcAft>
                <a:spcPts val="0"/>
              </a:spcAft>
              <a:buNone/>
            </a:pPr>
            <a:endParaRPr lang="en-GB" sz="1200" dirty="0">
              <a:latin typeface="Quattrocento Sans"/>
              <a:ea typeface="Quattrocento Sans"/>
              <a:cs typeface="Quattrocento Sans"/>
              <a:sym typeface="Quattrocento Sans"/>
            </a:endParaRPr>
          </a:p>
        </p:txBody>
      </p:sp>
      <p:sp>
        <p:nvSpPr>
          <p:cNvPr id="94" name="Google Shape;94;p13"/>
          <p:cNvSpPr txBox="1"/>
          <p:nvPr/>
        </p:nvSpPr>
        <p:spPr>
          <a:xfrm>
            <a:off x="697027" y="4378045"/>
            <a:ext cx="7846200" cy="58881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Graphic 2" descr="Document with solid fill">
            <a:extLst>
              <a:ext uri="{FF2B5EF4-FFF2-40B4-BE49-F238E27FC236}">
                <a16:creationId xmlns:a16="http://schemas.microsoft.com/office/drawing/2014/main" id="{14B21BAB-F6FD-4411-8F2D-303D12FB73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4037048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1F92-9345-41D4-A593-84DE15B36828}"/>
              </a:ext>
            </a:extLst>
          </p:cNvPr>
          <p:cNvSpPr>
            <a:spLocks noGrp="1"/>
          </p:cNvSpPr>
          <p:nvPr>
            <p:ph type="title"/>
          </p:nvPr>
        </p:nvSpPr>
        <p:spPr/>
        <p:txBody>
          <a:bodyPr/>
          <a:lstStyle/>
          <a:p>
            <a:r>
              <a:rPr lang="en-US" dirty="0"/>
              <a:t>Which tone is this?</a:t>
            </a:r>
            <a:endParaRPr lang="en-GB" dirty="0"/>
          </a:p>
        </p:txBody>
      </p:sp>
      <p:sp>
        <p:nvSpPr>
          <p:cNvPr id="3" name="Slide Number Placeholder 2">
            <a:extLst>
              <a:ext uri="{FF2B5EF4-FFF2-40B4-BE49-F238E27FC236}">
                <a16:creationId xmlns:a16="http://schemas.microsoft.com/office/drawing/2014/main" id="{397510F4-0907-4687-9A4D-CAEF13045F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8" name="Oval 7">
            <a:extLst>
              <a:ext uri="{FF2B5EF4-FFF2-40B4-BE49-F238E27FC236}">
                <a16:creationId xmlns:a16="http://schemas.microsoft.com/office/drawing/2014/main" id="{C7D9AE4A-AF46-4B14-AEC5-A77DBBAE6C2D}"/>
              </a:ext>
            </a:extLst>
          </p:cNvPr>
          <p:cNvSpPr/>
          <p:nvPr/>
        </p:nvSpPr>
        <p:spPr>
          <a:xfrm>
            <a:off x="3307976" y="3642232"/>
            <a:ext cx="2528047" cy="507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attrocento Sans" panose="020B0604020202020204" charset="0"/>
              </a:rPr>
              <a:t>Passive</a:t>
            </a:r>
            <a:endParaRPr lang="en-GB" dirty="0">
              <a:latin typeface="Quattrocento Sans" panose="020B0604020202020204" charset="0"/>
            </a:endParaRPr>
          </a:p>
        </p:txBody>
      </p:sp>
      <p:sp>
        <p:nvSpPr>
          <p:cNvPr id="10" name="TextBox 9">
            <a:extLst>
              <a:ext uri="{FF2B5EF4-FFF2-40B4-BE49-F238E27FC236}">
                <a16:creationId xmlns:a16="http://schemas.microsoft.com/office/drawing/2014/main" id="{4FAABB21-B03B-49C5-9079-23538A336B18}"/>
              </a:ext>
            </a:extLst>
          </p:cNvPr>
          <p:cNvSpPr txBox="1"/>
          <p:nvPr/>
        </p:nvSpPr>
        <p:spPr>
          <a:xfrm>
            <a:off x="2284079" y="1382943"/>
            <a:ext cx="4575842" cy="2031325"/>
          </a:xfrm>
          <a:prstGeom prst="rect">
            <a:avLst/>
          </a:prstGeom>
          <a:noFill/>
        </p:spPr>
        <p:txBody>
          <a:bodyPr wrap="square">
            <a:spAutoFit/>
          </a:bodyPr>
          <a:lstStyle/>
          <a:p>
            <a:pPr algn="just"/>
            <a:r>
              <a:rPr lang="en-US" dirty="0">
                <a:latin typeface="Quattrocento Sans" panose="020B0604020202020204" charset="0"/>
              </a:rPr>
              <a:t>Ted, thanks for the laptop suggestion, but we can’t do it this cycle. The steering committee understands the ergonomic issue you raise, but they are very concerned</a:t>
            </a:r>
          </a:p>
          <a:p>
            <a:pPr algn="just"/>
            <a:r>
              <a:rPr lang="en-US" dirty="0">
                <a:latin typeface="Quattrocento Sans" panose="020B0604020202020204" charset="0"/>
              </a:rPr>
              <a:t>about the disruption that migrating all those files will cause. In addition, they feel that we need to work out the entire issue of footprint—the model you suggested would cause a number of problems with current desk configurations. I know that this is a disappointment. Could we get together soon to discuss this?</a:t>
            </a:r>
            <a:endParaRPr lang="en-GB" dirty="0">
              <a:latin typeface="Quattrocento Sans" panose="020B0604020202020204" charset="0"/>
            </a:endParaRPr>
          </a:p>
        </p:txBody>
      </p:sp>
      <p:pic>
        <p:nvPicPr>
          <p:cNvPr id="6" name="Graphic 5" descr="Document with solid fill">
            <a:extLst>
              <a:ext uri="{FF2B5EF4-FFF2-40B4-BE49-F238E27FC236}">
                <a16:creationId xmlns:a16="http://schemas.microsoft.com/office/drawing/2014/main" id="{FFF39E31-49D4-4C3D-BD6C-59B2D9186F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331" y="949899"/>
            <a:ext cx="364071" cy="364071"/>
          </a:xfrm>
          <a:prstGeom prst="rect">
            <a:avLst/>
          </a:prstGeom>
        </p:spPr>
      </p:pic>
    </p:spTree>
    <p:extLst>
      <p:ext uri="{BB962C8B-B14F-4D97-AF65-F5344CB8AC3E}">
        <p14:creationId xmlns:p14="http://schemas.microsoft.com/office/powerpoint/2010/main" val="301303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Viola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TotalTime>
  <Words>743</Words>
  <Application>Microsoft Office PowerPoint</Application>
  <PresentationFormat>On-screen Show (16:9)</PresentationFormat>
  <Paragraphs>81</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Lora</vt:lpstr>
      <vt:lpstr>MeridienLTStd-Roman</vt:lpstr>
      <vt:lpstr>Arial</vt:lpstr>
      <vt:lpstr>Quattrocento Sans</vt:lpstr>
      <vt:lpstr>Viola template</vt:lpstr>
      <vt:lpstr>The Writing Process</vt:lpstr>
      <vt:lpstr>An Overview </vt:lpstr>
      <vt:lpstr>Prewriting </vt:lpstr>
      <vt:lpstr>Writing </vt:lpstr>
      <vt:lpstr>Rewriting </vt:lpstr>
      <vt:lpstr>Reporter’s Questions</vt:lpstr>
      <vt:lpstr>Choosing a Tone for the Reader</vt:lpstr>
      <vt:lpstr>Choosing a Tone for the Reader</vt:lpstr>
      <vt:lpstr>Which tone is this?</vt:lpstr>
      <vt:lpstr>Ambiguous language: Examples</vt:lpstr>
      <vt:lpstr>Use Clear, Direct expression</vt:lpstr>
      <vt:lpstr>Activity (Pair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Process </dc:title>
  <cp:lastModifiedBy>Aniqa Jahangeer</cp:lastModifiedBy>
  <cp:revision>16</cp:revision>
  <dcterms:modified xsi:type="dcterms:W3CDTF">2021-09-17T17:29:19Z</dcterms:modified>
</cp:coreProperties>
</file>