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-1020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svg"/><Relationship Id="rId1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svg"/><Relationship Id="rId1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6E40BA-5000-437C-BB9B-B9E67BCE0603}" type="doc">
      <dgm:prSet loTypeId="urn:microsoft.com/office/officeart/2018/5/layout/IconLeafLabelList" loCatId="icon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4AB2A70-CF38-4970-824E-3BCCE037912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b="1" dirty="0">
              <a:solidFill>
                <a:schemeClr val="accent1">
                  <a:lumMod val="75000"/>
                </a:schemeClr>
              </a:solidFill>
            </a:rPr>
            <a:t>To satisfy unmet needs </a:t>
          </a:r>
          <a:r>
            <a:rPr lang="en-US" sz="1800" b="1" dirty="0"/>
            <a:t>– </a:t>
          </a:r>
          <a:r>
            <a:rPr lang="en-US" sz="1800" dirty="0"/>
            <a:t>physical/social/psychological</a:t>
          </a:r>
        </a:p>
      </dgm:t>
    </dgm:pt>
    <dgm:pt modelId="{1934F6C8-6C64-4DDF-9421-F59CD532D40C}" type="parTrans" cxnId="{7CAEC9F9-D8DC-4475-AC84-05BB3E07A8AE}">
      <dgm:prSet/>
      <dgm:spPr/>
      <dgm:t>
        <a:bodyPr/>
        <a:lstStyle/>
        <a:p>
          <a:endParaRPr lang="en-US"/>
        </a:p>
      </dgm:t>
    </dgm:pt>
    <dgm:pt modelId="{A5D1D3D2-A13C-4443-A8AB-5ED486C56C71}" type="sibTrans" cxnId="{7CAEC9F9-D8DC-4475-AC84-05BB3E07A8AE}">
      <dgm:prSet/>
      <dgm:spPr/>
      <dgm:t>
        <a:bodyPr/>
        <a:lstStyle/>
        <a:p>
          <a:endParaRPr lang="en-US"/>
        </a:p>
      </dgm:t>
    </dgm:pt>
    <dgm:pt modelId="{50E46658-463D-40F8-9743-11C13310B3F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b="1" dirty="0">
              <a:solidFill>
                <a:schemeClr val="accent6">
                  <a:lumMod val="75000"/>
                </a:schemeClr>
              </a:solidFill>
            </a:rPr>
            <a:t>Incentives that outweigh costs </a:t>
          </a:r>
          <a:r>
            <a:rPr lang="en-US" sz="1800" dirty="0"/>
            <a:t>– “you will get more than you gave”</a:t>
          </a:r>
        </a:p>
      </dgm:t>
    </dgm:pt>
    <dgm:pt modelId="{6DA86FD3-76B3-4931-AACE-D722F8E35170}" type="parTrans" cxnId="{E04959F5-B4D4-4E58-8F17-01346A9C2268}">
      <dgm:prSet/>
      <dgm:spPr/>
      <dgm:t>
        <a:bodyPr/>
        <a:lstStyle/>
        <a:p>
          <a:endParaRPr lang="en-US"/>
        </a:p>
      </dgm:t>
    </dgm:pt>
    <dgm:pt modelId="{AEE67B9B-CBD6-47B4-A4A0-E668E3EBD7F8}" type="sibTrans" cxnId="{E04959F5-B4D4-4E58-8F17-01346A9C2268}">
      <dgm:prSet/>
      <dgm:spPr/>
      <dgm:t>
        <a:bodyPr/>
        <a:lstStyle/>
        <a:p>
          <a:endParaRPr lang="en-US"/>
        </a:p>
      </dgm:t>
    </dgm:pt>
    <dgm:pt modelId="{FAE39F19-17B4-4733-AAF0-463B412D140D}" type="pres">
      <dgm:prSet presAssocID="{F86E40BA-5000-437C-BB9B-B9E67BCE0603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9B84E8-13FE-4F5D-8E7E-BA3792CF8CA7}" type="pres">
      <dgm:prSet presAssocID="{94AB2A70-CF38-4970-824E-3BCCE0379125}" presName="compNode" presStyleCnt="0"/>
      <dgm:spPr/>
    </dgm:pt>
    <dgm:pt modelId="{81CAA91A-42D0-401B-B8ED-84E5373368AD}" type="pres">
      <dgm:prSet presAssocID="{94AB2A70-CF38-4970-824E-3BCCE0379125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23B02D7C-2C88-4D2F-8ADA-B2BF1DE5E650}" type="pres">
      <dgm:prSet presAssocID="{94AB2A70-CF38-4970-824E-3BCCE0379125}" presName="iconRect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F41F9113-256B-4711-B566-8BA03A241D70}" type="pres">
      <dgm:prSet presAssocID="{94AB2A70-CF38-4970-824E-3BCCE0379125}" presName="spaceRect" presStyleCnt="0"/>
      <dgm:spPr/>
    </dgm:pt>
    <dgm:pt modelId="{D1EF4027-955B-4517-930E-20DE51BF0C88}" type="pres">
      <dgm:prSet presAssocID="{94AB2A70-CF38-4970-824E-3BCCE0379125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D0AE22C8-CE7B-4E18-81D8-D75B19AD9412}" type="pres">
      <dgm:prSet presAssocID="{A5D1D3D2-A13C-4443-A8AB-5ED486C56C71}" presName="sibTrans" presStyleCnt="0"/>
      <dgm:spPr/>
    </dgm:pt>
    <dgm:pt modelId="{DBE17E35-14A0-49DE-A467-DDC1702D2CBC}" type="pres">
      <dgm:prSet presAssocID="{50E46658-463D-40F8-9743-11C13310B3FC}" presName="compNode" presStyleCnt="0"/>
      <dgm:spPr/>
    </dgm:pt>
    <dgm:pt modelId="{AFD3794F-EA92-415B-A007-C244109EA37C}" type="pres">
      <dgm:prSet presAssocID="{50E46658-463D-40F8-9743-11C13310B3FC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BFAE5CC8-590D-4609-B554-6D764AA6C0E6}" type="pres">
      <dgm:prSet presAssocID="{50E46658-463D-40F8-9743-11C13310B3FC}" presName="iconRect" presStyleLbl="node1" presStyleIdx="1" presStyleCnt="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6D6EAED0-4800-453C-9B00-7484995D39C4}" type="pres">
      <dgm:prSet presAssocID="{50E46658-463D-40F8-9743-11C13310B3FC}" presName="spaceRect" presStyleCnt="0"/>
      <dgm:spPr/>
    </dgm:pt>
    <dgm:pt modelId="{0357DDE5-06C7-4F76-B25B-7FFAA770A24C}" type="pres">
      <dgm:prSet presAssocID="{50E46658-463D-40F8-9743-11C13310B3FC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8BF556-FF4F-4487-B502-4D9118964A1A}" type="presOf" srcId="{50E46658-463D-40F8-9743-11C13310B3FC}" destId="{0357DDE5-06C7-4F76-B25B-7FFAA770A24C}" srcOrd="0" destOrd="0" presId="urn:microsoft.com/office/officeart/2018/5/layout/IconLeafLabelList"/>
    <dgm:cxn modelId="{2C33A36B-F885-41C7-95C5-8B5D5BE6F741}" type="presOf" srcId="{F86E40BA-5000-437C-BB9B-B9E67BCE0603}" destId="{FAE39F19-17B4-4733-AAF0-463B412D140D}" srcOrd="0" destOrd="0" presId="urn:microsoft.com/office/officeart/2018/5/layout/IconLeafLabelList"/>
    <dgm:cxn modelId="{7CAEC9F9-D8DC-4475-AC84-05BB3E07A8AE}" srcId="{F86E40BA-5000-437C-BB9B-B9E67BCE0603}" destId="{94AB2A70-CF38-4970-824E-3BCCE0379125}" srcOrd="0" destOrd="0" parTransId="{1934F6C8-6C64-4DDF-9421-F59CD532D40C}" sibTransId="{A5D1D3D2-A13C-4443-A8AB-5ED486C56C71}"/>
    <dgm:cxn modelId="{DB83621E-9F88-4685-9C7B-099FCEE8D513}" type="presOf" srcId="{94AB2A70-CF38-4970-824E-3BCCE0379125}" destId="{D1EF4027-955B-4517-930E-20DE51BF0C88}" srcOrd="0" destOrd="0" presId="urn:microsoft.com/office/officeart/2018/5/layout/IconLeafLabelList"/>
    <dgm:cxn modelId="{E04959F5-B4D4-4E58-8F17-01346A9C2268}" srcId="{F86E40BA-5000-437C-BB9B-B9E67BCE0603}" destId="{50E46658-463D-40F8-9743-11C13310B3FC}" srcOrd="1" destOrd="0" parTransId="{6DA86FD3-76B3-4931-AACE-D722F8E35170}" sibTransId="{AEE67B9B-CBD6-47B4-A4A0-E668E3EBD7F8}"/>
    <dgm:cxn modelId="{02CDF9AF-D3B4-4E55-A945-5004549B5720}" type="presParOf" srcId="{FAE39F19-17B4-4733-AAF0-463B412D140D}" destId="{F79B84E8-13FE-4F5D-8E7E-BA3792CF8CA7}" srcOrd="0" destOrd="0" presId="urn:microsoft.com/office/officeart/2018/5/layout/IconLeafLabelList"/>
    <dgm:cxn modelId="{3DF063D7-FFCA-4D1A-85C0-E44189331FB8}" type="presParOf" srcId="{F79B84E8-13FE-4F5D-8E7E-BA3792CF8CA7}" destId="{81CAA91A-42D0-401B-B8ED-84E5373368AD}" srcOrd="0" destOrd="0" presId="urn:microsoft.com/office/officeart/2018/5/layout/IconLeafLabelList"/>
    <dgm:cxn modelId="{02756966-AFAD-4BE9-B23B-6CD835FCE11F}" type="presParOf" srcId="{F79B84E8-13FE-4F5D-8E7E-BA3792CF8CA7}" destId="{23B02D7C-2C88-4D2F-8ADA-B2BF1DE5E650}" srcOrd="1" destOrd="0" presId="urn:microsoft.com/office/officeart/2018/5/layout/IconLeafLabelList"/>
    <dgm:cxn modelId="{3268317F-9F1D-4D6D-B906-4785BB8E982B}" type="presParOf" srcId="{F79B84E8-13FE-4F5D-8E7E-BA3792CF8CA7}" destId="{F41F9113-256B-4711-B566-8BA03A241D70}" srcOrd="2" destOrd="0" presId="urn:microsoft.com/office/officeart/2018/5/layout/IconLeafLabelList"/>
    <dgm:cxn modelId="{9995316D-F5AC-4359-8D7A-5DAA68775250}" type="presParOf" srcId="{F79B84E8-13FE-4F5D-8E7E-BA3792CF8CA7}" destId="{D1EF4027-955B-4517-930E-20DE51BF0C88}" srcOrd="3" destOrd="0" presId="urn:microsoft.com/office/officeart/2018/5/layout/IconLeafLabelList"/>
    <dgm:cxn modelId="{8F27826F-0107-4B95-A865-6B6586AAB761}" type="presParOf" srcId="{FAE39F19-17B4-4733-AAF0-463B412D140D}" destId="{D0AE22C8-CE7B-4E18-81D8-D75B19AD9412}" srcOrd="1" destOrd="0" presId="urn:microsoft.com/office/officeart/2018/5/layout/IconLeafLabelList"/>
    <dgm:cxn modelId="{B10A757A-C506-4957-97A9-315E0EE968EB}" type="presParOf" srcId="{FAE39F19-17B4-4733-AAF0-463B412D140D}" destId="{DBE17E35-14A0-49DE-A467-DDC1702D2CBC}" srcOrd="2" destOrd="0" presId="urn:microsoft.com/office/officeart/2018/5/layout/IconLeafLabelList"/>
    <dgm:cxn modelId="{BA2B2F54-DC35-4478-9588-6AFB4ECF21AD}" type="presParOf" srcId="{DBE17E35-14A0-49DE-A467-DDC1702D2CBC}" destId="{AFD3794F-EA92-415B-A007-C244109EA37C}" srcOrd="0" destOrd="0" presId="urn:microsoft.com/office/officeart/2018/5/layout/IconLeafLabelList"/>
    <dgm:cxn modelId="{A9DE4617-8688-4557-94B9-4F9781BBAD21}" type="presParOf" srcId="{DBE17E35-14A0-49DE-A467-DDC1702D2CBC}" destId="{BFAE5CC8-590D-4609-B554-6D764AA6C0E6}" srcOrd="1" destOrd="0" presId="urn:microsoft.com/office/officeart/2018/5/layout/IconLeafLabelList"/>
    <dgm:cxn modelId="{6D7C3B37-0CC5-4621-88DA-F5CCA76DD0EA}" type="presParOf" srcId="{DBE17E35-14A0-49DE-A467-DDC1702D2CBC}" destId="{6D6EAED0-4800-453C-9B00-7484995D39C4}" srcOrd="2" destOrd="0" presId="urn:microsoft.com/office/officeart/2018/5/layout/IconLeafLabelList"/>
    <dgm:cxn modelId="{F9CB09B8-EFAF-491F-ADEC-D90EC34D7172}" type="presParOf" srcId="{DBE17E35-14A0-49DE-A467-DDC1702D2CBC}" destId="{0357DDE5-06C7-4F76-B25B-7FFAA770A24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CAA91A-42D0-401B-B8ED-84E5373368AD}">
      <dsp:nvSpPr>
        <dsp:cNvPr id="0" name=""/>
        <dsp:cNvSpPr/>
      </dsp:nvSpPr>
      <dsp:spPr>
        <a:xfrm>
          <a:off x="596036" y="1198962"/>
          <a:ext cx="1818562" cy="1818562"/>
        </a:xfrm>
        <a:prstGeom prst="round2DiagRect">
          <a:avLst>
            <a:gd name="adj1" fmla="val 29727"/>
            <a:gd name="adj2" fmla="val 0"/>
          </a:avLst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23B02D7C-2C88-4D2F-8ADA-B2BF1DE5E650}">
      <dsp:nvSpPr>
        <dsp:cNvPr id="0" name=""/>
        <dsp:cNvSpPr/>
      </dsp:nvSpPr>
      <dsp:spPr>
        <a:xfrm>
          <a:off x="983598" y="1586525"/>
          <a:ext cx="1043437" cy="104343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EF4027-955B-4517-930E-20DE51BF0C88}">
      <dsp:nvSpPr>
        <dsp:cNvPr id="0" name=""/>
        <dsp:cNvSpPr/>
      </dsp:nvSpPr>
      <dsp:spPr>
        <a:xfrm>
          <a:off x="14692" y="3583963"/>
          <a:ext cx="2981250" cy="110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800" b="1" kern="1200" dirty="0">
              <a:solidFill>
                <a:schemeClr val="accent1">
                  <a:lumMod val="75000"/>
                </a:schemeClr>
              </a:solidFill>
            </a:rPr>
            <a:t>To satisfy unmet needs </a:t>
          </a:r>
          <a:r>
            <a:rPr lang="en-US" sz="1800" b="1" kern="1200" dirty="0"/>
            <a:t>– </a:t>
          </a:r>
          <a:r>
            <a:rPr lang="en-US" sz="1800" kern="1200" dirty="0"/>
            <a:t>physical/social/psychological</a:t>
          </a:r>
        </a:p>
      </dsp:txBody>
      <dsp:txXfrm>
        <a:off x="14692" y="3583963"/>
        <a:ext cx="2981250" cy="1102500"/>
      </dsp:txXfrm>
    </dsp:sp>
    <dsp:sp modelId="{AFD3794F-EA92-415B-A007-C244109EA37C}">
      <dsp:nvSpPr>
        <dsp:cNvPr id="0" name=""/>
        <dsp:cNvSpPr/>
      </dsp:nvSpPr>
      <dsp:spPr>
        <a:xfrm>
          <a:off x="4099005" y="1198962"/>
          <a:ext cx="1818562" cy="1818562"/>
        </a:xfrm>
        <a:prstGeom prst="round2DiagRect">
          <a:avLst>
            <a:gd name="adj1" fmla="val 29727"/>
            <a:gd name="adj2" fmla="val 0"/>
          </a:avLst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BFAE5CC8-590D-4609-B554-6D764AA6C0E6}">
      <dsp:nvSpPr>
        <dsp:cNvPr id="0" name=""/>
        <dsp:cNvSpPr/>
      </dsp:nvSpPr>
      <dsp:spPr>
        <a:xfrm>
          <a:off x="4486567" y="1586525"/>
          <a:ext cx="1043437" cy="104343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57DDE5-06C7-4F76-B25B-7FFAA770A24C}">
      <dsp:nvSpPr>
        <dsp:cNvPr id="0" name=""/>
        <dsp:cNvSpPr/>
      </dsp:nvSpPr>
      <dsp:spPr>
        <a:xfrm>
          <a:off x="3517661" y="3583963"/>
          <a:ext cx="2981250" cy="110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800" b="1" kern="1200" dirty="0">
              <a:solidFill>
                <a:schemeClr val="accent6">
                  <a:lumMod val="75000"/>
                </a:schemeClr>
              </a:solidFill>
            </a:rPr>
            <a:t>Incentives that outweigh costs </a:t>
          </a:r>
          <a:r>
            <a:rPr lang="en-US" sz="1800" kern="1200" dirty="0"/>
            <a:t>– “you will get more than you gave”</a:t>
          </a:r>
        </a:p>
      </dsp:txBody>
      <dsp:txXfrm>
        <a:off x="3517661" y="3583963"/>
        <a:ext cx="2981250" cy="110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 xmlns="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622-C4C4-4C04-BFF9-91988AA10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86BAE19-CF59-4393-AE3A-209678878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65AE92-AE64-4369-9C0F-1333C054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B0AF-69E8-4E7E-980D-D961FA360AF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CBA404-FA5B-433E-B281-F33E19F9F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7D2B00-55D6-4B23-B6EB-84C7B8ED9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F7E5-4484-4A9C-899D-665F4025E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12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78DEDF-2040-45EF-AE8E-45A1E82C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B6C240D-5369-4FCA-B1E7-331A39CB3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CAEDA5-D16A-48F9-98AE-8E18CDBCA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B0AF-69E8-4E7E-980D-D961FA360AF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6E81A9-4076-4472-B277-FC33120BB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9AE3B0-D753-472D-8F1F-B475B626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F7E5-4484-4A9C-899D-665F4025E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4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68BB162-774E-4277-BA25-B94B965BF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17C697B-84BF-4002-A622-54B0BD024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3BA940-767D-47F4-8CE9-5D4BA1E81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B0AF-69E8-4E7E-980D-D961FA360AF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10C5A8-DBE3-41BB-A973-593D3F1B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ABEE4A-DB08-4D10-AC3C-7547F56B8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F7E5-4484-4A9C-899D-665F4025E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03C690-B02D-40B2-8A80-F5BDABD07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646883-BBAB-4DE5-BE41-8ABE4C9A9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06946E-FB8F-4958-B55D-2592A571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B0AF-69E8-4E7E-980D-D961FA360AF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479B8E-36F8-4775-B951-80E412CAE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721975-788F-4AAC-BF03-8A997EF1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F7E5-4484-4A9C-899D-665F4025E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D69969-4D43-4D5B-A6D0-7DC5C1758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891E562-5ADB-4B25-9C39-CC18C4768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3439AD-045C-4594-AB0A-32A84394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B0AF-69E8-4E7E-980D-D961FA360AF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04DDC1-30F5-41E3-810A-512D78E8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098D9B-7829-4C16-904A-66DE7703F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F7E5-4484-4A9C-899D-665F4025E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3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72C412-D54D-4D03-A1DE-A1AC3A6B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A5A87F-02D4-4D40-8933-B5EEB38DD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EDF318E-6962-47D5-B991-EE8344228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762E08-5AF9-4E19-84F7-52A1A7759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B0AF-69E8-4E7E-980D-D961FA360AF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A5D176D-E5F2-4831-AF3B-17ED60FE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327DA04-C29F-4D6E-97A7-985DB0797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F7E5-4484-4A9C-899D-665F4025E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0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46D366-3F6F-4147-B2F3-E854DD7E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ED38BF0-2E1A-4A9A-A856-AFC1BD7F0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AF0CCB2-2C5E-4BF4-945C-BE60C65FB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EF2C400-AA9B-4AAD-AE5A-F9ACDCACD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77094FF-4456-4BEF-B80E-885082AA5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45ED6C1-BB92-4983-B2E0-BE234A5F8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B0AF-69E8-4E7E-980D-D961FA360AF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FEB854E-5728-4C1B-9390-C7107F61B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59688B3-10CD-4234-BA90-007CAE0F5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F7E5-4484-4A9C-899D-665F4025E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2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EB40B4-0C4D-4B28-B39E-CEA1F6B6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42C059B-6117-40F7-A41D-38FA787A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B0AF-69E8-4E7E-980D-D961FA360AF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4AC681D-7FCC-496A-B772-DF5EDA8C7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A8EC110-2B3D-4887-B43D-6E705C3A1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F7E5-4484-4A9C-899D-665F4025E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07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9A3B65A-A2BE-4C18-9FF4-1983323D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B0AF-69E8-4E7E-980D-D961FA360AF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8C3B543-694A-4A31-8E76-383F8ED7F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52429AE-46E2-48F1-AF8E-6292191C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F7E5-4484-4A9C-899D-665F4025E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3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6466C8-30D9-44AB-921E-FC9A336CF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5109C5-5EE3-49D6-904E-95DA54B59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5FEB5B7-E135-4A45-B973-EF65184E6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4CB4BDE-B208-42E8-82A9-A06AC47C2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B0AF-69E8-4E7E-980D-D961FA360AF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5B3E28C-6ECE-49B9-BB0C-5A25CFFF7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6BE600C-79E4-4FF3-AA3C-0788C9A5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F7E5-4484-4A9C-899D-665F4025E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7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C65162-145F-48FF-BAC2-D3A911F9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367B8C6-526F-4E28-BB18-57256C8CE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1D5DBF7-6F64-4DE1-8154-38B5E4B7E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0F43623-7A7C-4988-8D8E-E969522D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B0AF-69E8-4E7E-980D-D961FA360AF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8FE5261-B6AB-4DD5-BEC9-AA312F5E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194EF3D-784A-46C4-8B3D-CEC11D52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F7E5-4484-4A9C-899D-665F4025E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CBC3508-1588-4BAE-B1A2-AE0EBFA6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66AED5A-FFA8-4FFB-B79E-72A683A90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B6E702-4554-4C79-A23F-A4E80CFFA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9B0AF-69E8-4E7E-980D-D961FA360AF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34F42D-A30E-41D1-AF11-2E081C83E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DBC57D-ED31-47B6-B804-5047BB166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8F7E5-4484-4A9C-899D-665F4025E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1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60395C-2146-411C-9282-920DC8EDC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10"/>
            <a:ext cx="6413500" cy="769357"/>
          </a:xfrm>
        </p:spPr>
        <p:txBody>
          <a:bodyPr>
            <a:normAutofit fontScale="90000"/>
          </a:bodyPr>
          <a:lstStyle/>
          <a:p>
            <a:r>
              <a:rPr lang="en-US" sz="5000" b="1" spc="50" dirty="0">
                <a:ln w="9525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PERSUASIVE SPEAKING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08AE626-CC5B-4DA3-B410-F8B635B34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30026"/>
            <a:ext cx="5930900" cy="1389607"/>
          </a:xfrm>
        </p:spPr>
        <p:txBody>
          <a:bodyPr>
            <a:normAutofit/>
          </a:bodyPr>
          <a:lstStyle/>
          <a:p>
            <a:r>
              <a:rPr lang="en-US" sz="23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haroni" panose="020B0604020202020204" pitchFamily="2" charset="-79"/>
                <a:cs typeface="Aharoni" panose="020B0604020202020204" pitchFamily="2" charset="-79"/>
              </a:rPr>
              <a:t>Week 12 </a:t>
            </a:r>
          </a:p>
          <a:p>
            <a:r>
              <a:rPr lang="en-US" sz="23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haroni" panose="020B0604020202020204" pitchFamily="2" charset="-79"/>
                <a:cs typeface="Aharoni" panose="020B0604020202020204" pitchFamily="2" charset="-79"/>
              </a:rPr>
              <a:t>Lecture 1</a:t>
            </a:r>
          </a:p>
          <a:p>
            <a:r>
              <a:rPr lang="en-US" sz="23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haroni" panose="020B0604020202020204" pitchFamily="2" charset="-79"/>
                <a:cs typeface="Aharoni" panose="020B0604020202020204" pitchFamily="2" charset="-79"/>
              </a:rPr>
              <a:t>Coursepack</a:t>
            </a:r>
            <a:r>
              <a:rPr lang="en-US" sz="23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haroni" panose="020B0604020202020204" pitchFamily="2" charset="-79"/>
                <a:cs typeface="Aharoni" panose="020B0604020202020204" pitchFamily="2" charset="-79"/>
              </a:rPr>
              <a:t> Pg. # 251-257</a:t>
            </a:r>
          </a:p>
          <a:p>
            <a:pPr algn="l"/>
            <a:endParaRPr lang="en-US" sz="1300" dirty="0"/>
          </a:p>
        </p:txBody>
      </p:sp>
      <p:sp>
        <p:nvSpPr>
          <p:cNvPr id="29" name="Freeform 17">
            <a:extLst>
              <a:ext uri="{FF2B5EF4-FFF2-40B4-BE49-F238E27FC236}">
                <a16:creationId xmlns:a16="http://schemas.microsoft.com/office/drawing/2014/main" xmlns="" id="{41F18803-BE79-4916-AE6B-5DE238B367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8663110" cy="2130951"/>
          </a:xfrm>
          <a:custGeom>
            <a:avLst/>
            <a:gdLst>
              <a:gd name="connsiteX0" fmla="*/ 0 w 8663110"/>
              <a:gd name="connsiteY0" fmla="*/ 0 h 2130951"/>
              <a:gd name="connsiteX1" fmla="*/ 819150 w 8663110"/>
              <a:gd name="connsiteY1" fmla="*/ 0 h 2130951"/>
              <a:gd name="connsiteX2" fmla="*/ 1028700 w 8663110"/>
              <a:gd name="connsiteY2" fmla="*/ 0 h 2130951"/>
              <a:gd name="connsiteX3" fmla="*/ 4187970 w 8663110"/>
              <a:gd name="connsiteY3" fmla="*/ 0 h 2130951"/>
              <a:gd name="connsiteX4" fmla="*/ 4400550 w 8663110"/>
              <a:gd name="connsiteY4" fmla="*/ 0 h 2130951"/>
              <a:gd name="connsiteX5" fmla="*/ 5262791 w 8663110"/>
              <a:gd name="connsiteY5" fmla="*/ 0 h 2130951"/>
              <a:gd name="connsiteX6" fmla="*/ 5262791 w 8663110"/>
              <a:gd name="connsiteY6" fmla="*/ 478 h 2130951"/>
              <a:gd name="connsiteX7" fmla="*/ 8663110 w 8663110"/>
              <a:gd name="connsiteY7" fmla="*/ 478 h 2130951"/>
              <a:gd name="connsiteX8" fmla="*/ 7676422 w 8663110"/>
              <a:gd name="connsiteY8" fmla="*/ 2130951 h 2130951"/>
              <a:gd name="connsiteX9" fmla="*/ 4400550 w 8663110"/>
              <a:gd name="connsiteY9" fmla="*/ 2130951 h 2130951"/>
              <a:gd name="connsiteX10" fmla="*/ 4187970 w 8663110"/>
              <a:gd name="connsiteY10" fmla="*/ 2130951 h 2130951"/>
              <a:gd name="connsiteX11" fmla="*/ 1028700 w 8663110"/>
              <a:gd name="connsiteY11" fmla="*/ 2130951 h 2130951"/>
              <a:gd name="connsiteX12" fmla="*/ 819150 w 8663110"/>
              <a:gd name="connsiteY12" fmla="*/ 2130951 h 2130951"/>
              <a:gd name="connsiteX13" fmla="*/ 0 w 8663110"/>
              <a:gd name="connsiteY13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3110" h="2130951">
                <a:moveTo>
                  <a:pt x="0" y="0"/>
                </a:moveTo>
                <a:lnTo>
                  <a:pt x="819150" y="0"/>
                </a:lnTo>
                <a:lnTo>
                  <a:pt x="1028700" y="0"/>
                </a:lnTo>
                <a:lnTo>
                  <a:pt x="4187970" y="0"/>
                </a:lnTo>
                <a:lnTo>
                  <a:pt x="4400550" y="0"/>
                </a:lnTo>
                <a:lnTo>
                  <a:pt x="5262791" y="0"/>
                </a:lnTo>
                <a:lnTo>
                  <a:pt x="5262791" y="478"/>
                </a:lnTo>
                <a:lnTo>
                  <a:pt x="8663110" y="478"/>
                </a:lnTo>
                <a:lnTo>
                  <a:pt x="7676422" y="2130951"/>
                </a:lnTo>
                <a:lnTo>
                  <a:pt x="4400550" y="2130951"/>
                </a:lnTo>
                <a:lnTo>
                  <a:pt x="4187970" y="2130951"/>
                </a:lnTo>
                <a:lnTo>
                  <a:pt x="1028700" y="2130951"/>
                </a:lnTo>
                <a:lnTo>
                  <a:pt x="819150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7A9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ecturer">
            <a:extLst>
              <a:ext uri="{FF2B5EF4-FFF2-40B4-BE49-F238E27FC236}">
                <a16:creationId xmlns:a16="http://schemas.microsoft.com/office/drawing/2014/main" xmlns="" id="{106570B4-4DE2-48BB-9F41-5851E28BE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54354" y="643467"/>
            <a:ext cx="2624667" cy="2624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1" name="Freeform 18">
            <a:extLst>
              <a:ext uri="{FF2B5EF4-FFF2-40B4-BE49-F238E27FC236}">
                <a16:creationId xmlns:a16="http://schemas.microsoft.com/office/drawing/2014/main" xmlns="" id="{C15229F3-7A2E-4558-98FE-7A5F69409D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4683319"/>
            <a:ext cx="6516874" cy="2174681"/>
          </a:xfrm>
          <a:custGeom>
            <a:avLst/>
            <a:gdLst>
              <a:gd name="connsiteX0" fmla="*/ 0 w 6516874"/>
              <a:gd name="connsiteY0" fmla="*/ 0 h 2174681"/>
              <a:gd name="connsiteX1" fmla="*/ 819150 w 6516874"/>
              <a:gd name="connsiteY1" fmla="*/ 0 h 2174681"/>
              <a:gd name="connsiteX2" fmla="*/ 1038225 w 6516874"/>
              <a:gd name="connsiteY2" fmla="*/ 0 h 2174681"/>
              <a:gd name="connsiteX3" fmla="*/ 6516874 w 6516874"/>
              <a:gd name="connsiteY3" fmla="*/ 0 h 2174681"/>
              <a:gd name="connsiteX4" fmla="*/ 5509712 w 6516874"/>
              <a:gd name="connsiteY4" fmla="*/ 2174681 h 2174681"/>
              <a:gd name="connsiteX5" fmla="*/ 1038225 w 6516874"/>
              <a:gd name="connsiteY5" fmla="*/ 2174681 h 2174681"/>
              <a:gd name="connsiteX6" fmla="*/ 947987 w 6516874"/>
              <a:gd name="connsiteY6" fmla="*/ 2174681 h 2174681"/>
              <a:gd name="connsiteX7" fmla="*/ 819150 w 6516874"/>
              <a:gd name="connsiteY7" fmla="*/ 2174681 h 2174681"/>
              <a:gd name="connsiteX8" fmla="*/ 0 w 6516874"/>
              <a:gd name="connsiteY8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16874" h="2174681">
                <a:moveTo>
                  <a:pt x="0" y="0"/>
                </a:moveTo>
                <a:lnTo>
                  <a:pt x="819150" y="0"/>
                </a:lnTo>
                <a:lnTo>
                  <a:pt x="1038225" y="0"/>
                </a:lnTo>
                <a:lnTo>
                  <a:pt x="6516874" y="0"/>
                </a:lnTo>
                <a:lnTo>
                  <a:pt x="5509712" y="2174681"/>
                </a:lnTo>
                <a:lnTo>
                  <a:pt x="1038225" y="2174681"/>
                </a:lnTo>
                <a:lnTo>
                  <a:pt x="947987" y="2174681"/>
                </a:lnTo>
                <a:lnTo>
                  <a:pt x="81915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8CC0D5AD-E25E-4058-8042-C2C1440A24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49" y="3842833"/>
            <a:ext cx="4040717" cy="2121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7488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xmlns="" id="{201CC55D-ED54-4C5C-95E6-10947BD110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79D721-4385-43B9-9463-11FA257F8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Motivated Sequence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1DE889C7-FAD6-4397-98E2-05D5034844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F399A70F-F8CD-4992-9EF5-6CF15472E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48F4FEDC-6D80-458C-A665-075D9B9500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3873B707-463F-40B0-8227-E8CC6C67EB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ECFE73-73B0-4473-B24F-235D17788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Five-point sequence designed to appeal to the audience with both problem – cause patterns as well as motivational incentives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C13237C8-E62C-4F0D-A318-BD6FB6C2D1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19C9EAEA-39D0-4B0E-A0EB-51E7B26740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E1F6A382-E938-42AF-9CC9-5CFE256AA9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8" r="-2" b="-2"/>
          <a:stretch/>
        </p:blipFill>
        <p:spPr>
          <a:xfrm>
            <a:off x="6487244" y="799034"/>
            <a:ext cx="4406497" cy="5259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8004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515D20E-1AB7-4E74-9236-2B72B63D60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40C4D4-313C-4871-8F96-3102F90E6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Motivated Sequence Sample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032D8612-31EB-44CF-A1D0-14FD4C7054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F19A4A0F-1B59-4DB0-9764-D10936E9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F399A70F-F8CD-4992-9EF5-6CF15472E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8F4FEDC-6D80-458C-A665-075D9B9500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873B707-463F-40B0-8227-E8CC6C67EB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9C9EAEA-39D0-4B0E-A0EB-51E7B26740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945B1A-8648-4066-85A1-B89BE9A70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788" y="1140430"/>
            <a:ext cx="5374061" cy="473459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ATTENTION</a:t>
            </a:r>
          </a:p>
          <a:p>
            <a:pPr marL="0" indent="0">
              <a:buNone/>
            </a:pPr>
            <a:endParaRPr lang="en-US" sz="1900" b="1" dirty="0"/>
          </a:p>
          <a:p>
            <a:pPr algn="just" fontAlgn="base"/>
            <a:r>
              <a:rPr lang="en-US" sz="2000" dirty="0"/>
              <a:t>When was the last time you saw a dog chained to a tree in a neighbor’s yard, heard about a puppy mill in your town, or went into a pet store only to find dogs and cats for sale?</a:t>
            </a:r>
          </a:p>
          <a:p>
            <a:pPr algn="just" fontAlgn="base"/>
            <a:r>
              <a:rPr lang="en-US" sz="2000" dirty="0"/>
              <a:t>I work with the Morris County Animal Protection Group, and I would like to share some ways in which you can help prevent these travesties.</a:t>
            </a:r>
          </a:p>
          <a:p>
            <a:pPr algn="just" fontAlgn="base"/>
            <a:r>
              <a:rPr lang="en-US" sz="2000" dirty="0"/>
              <a:t>First, I will describe some of the major problems in Morris County, and then I will tell you how you can get involved.</a:t>
            </a:r>
          </a:p>
          <a:p>
            <a:pPr marL="0" indent="0"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50400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515D20E-1AB7-4E74-9236-2B72B63D60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40C4D4-313C-4871-8F96-3102F90E6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Motivated Sequence Sample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032D8612-31EB-44CF-A1D0-14FD4C7054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F19A4A0F-1B59-4DB0-9764-D10936E9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F399A70F-F8CD-4992-9EF5-6CF15472E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8F4FEDC-6D80-458C-A665-075D9B9500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873B707-463F-40B0-8227-E8CC6C67EB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9C9EAEA-39D0-4B0E-A0EB-51E7B26740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945B1A-8648-4066-85A1-B89BE9A70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788" y="1140430"/>
            <a:ext cx="5374061" cy="4734593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2400" b="1" dirty="0"/>
              <a:t>NEED:</a:t>
            </a:r>
            <a:r>
              <a:rPr lang="en-US" sz="1900" b="1" dirty="0"/>
              <a:t> </a:t>
            </a:r>
            <a:r>
              <a:rPr lang="en-US" sz="2000" dirty="0">
                <a:effectLst/>
                <a:latin typeface="proxima-nova"/>
              </a:rPr>
              <a:t>Many animals in Morris County are abused and neglected.</a:t>
            </a:r>
          </a:p>
          <a:p>
            <a:pPr marL="0" indent="0" algn="just">
              <a:buNone/>
            </a:pPr>
            <a:endParaRPr lang="en-US" sz="2000" dirty="0">
              <a:effectLst/>
              <a:latin typeface="proxima-nova"/>
            </a:endParaRPr>
          </a:p>
          <a:p>
            <a:pPr algn="just" fontAlgn="base"/>
            <a:r>
              <a:rPr lang="en-US" sz="2000" b="0" dirty="0">
                <a:solidFill>
                  <a:srgbClr val="373D3F"/>
                </a:solidFill>
                <a:effectLst/>
                <a:latin typeface="proxima-nova"/>
              </a:rPr>
              <a:t>There are too many stray animals that are neither spayed nor neutered, resulting in an overabundance of cats and dogs.</a:t>
            </a:r>
          </a:p>
          <a:p>
            <a:pPr algn="just" fontAlgn="base"/>
            <a:r>
              <a:rPr lang="en-US" sz="2000" b="0" dirty="0">
                <a:solidFill>
                  <a:srgbClr val="373D3F"/>
                </a:solidFill>
                <a:effectLst/>
                <a:latin typeface="proxima-nova"/>
              </a:rPr>
              <a:t>These animals often cannot find enough food to survive, and the local shelter cannot accommodate such high populations.</a:t>
            </a:r>
          </a:p>
          <a:p>
            <a:pPr algn="just" fontAlgn="base"/>
            <a:r>
              <a:rPr lang="en-US" sz="2000" b="0" dirty="0">
                <a:solidFill>
                  <a:srgbClr val="373D3F"/>
                </a:solidFill>
                <a:effectLst/>
                <a:latin typeface="proxima-nova"/>
              </a:rPr>
              <a:t>The cost of local spay/neuter programs is too high for our agency to handle.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D089F805-8ABF-4787-A9AA-C0A295D0C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995052"/>
              </p:ext>
            </p:extLst>
          </p:nvPr>
        </p:nvGraphicFramePr>
        <p:xfrm>
          <a:off x="-180885" y="4017525"/>
          <a:ext cx="6015184" cy="777240"/>
        </p:xfrm>
        <a:graphic>
          <a:graphicData uri="http://schemas.openxmlformats.org/drawingml/2006/table">
            <a:tbl>
              <a:tblPr/>
              <a:tblGrid>
                <a:gridCol w="6015184">
                  <a:extLst>
                    <a:ext uri="{9D8B030D-6E8A-4147-A177-3AD203B41FA5}">
                      <a16:colId xmlns:a16="http://schemas.microsoft.com/office/drawing/2014/main" xmlns="" val="19904318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endParaRPr lang="en-US" dirty="0">
                        <a:effectLst/>
                        <a:latin typeface="proxima-nova"/>
                      </a:endParaRPr>
                    </a:p>
                  </a:txBody>
                  <a:tcPr marL="76200" marR="762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94675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solidFill>
                            <a:srgbClr val="373D3F"/>
                          </a:solidFill>
                          <a:effectLst/>
                          <a:latin typeface="proxima-nova"/>
                        </a:rPr>
                        <a:t>A. </a:t>
                      </a:r>
                    </a:p>
                  </a:txBody>
                  <a:tcPr marL="190500" marR="762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12514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2528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515D20E-1AB7-4E74-9236-2B72B63D60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40C4D4-313C-4871-8F96-3102F90E6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Motivated Sequence Sample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032D8612-31EB-44CF-A1D0-14FD4C7054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F19A4A0F-1B59-4DB0-9764-D10936E9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F399A70F-F8CD-4992-9EF5-6CF15472E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8F4FEDC-6D80-458C-A665-075D9B9500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873B707-463F-40B0-8227-E8CC6C67EB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9C9EAEA-39D0-4B0E-A0EB-51E7B26740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945B1A-8648-4066-85A1-B89BE9A70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788" y="1140430"/>
            <a:ext cx="5374061" cy="4734593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2400" b="1" dirty="0"/>
              <a:t>SATISFACTION: </a:t>
            </a:r>
            <a:r>
              <a:rPr lang="en-US" sz="2000" dirty="0"/>
              <a:t>Raising $1 million for the Morris County Animal Protection Agency can effectively solve these problems.</a:t>
            </a:r>
          </a:p>
          <a:p>
            <a:pPr marL="0" indent="0" algn="just">
              <a:buNone/>
            </a:pPr>
            <a:endParaRPr lang="en-US" sz="1900" b="1" dirty="0"/>
          </a:p>
          <a:p>
            <a:pPr algn="just" fontAlgn="base"/>
            <a:r>
              <a:rPr lang="en-US" sz="2000" dirty="0"/>
              <a:t>We could afford to spay or neuter most stray animals.</a:t>
            </a:r>
          </a:p>
          <a:p>
            <a:pPr algn="just" fontAlgn="base"/>
            <a:r>
              <a:rPr lang="en-US" sz="2000" dirty="0"/>
              <a:t>Obtained animals could be fed and accommodated until a home can be secured for them.</a:t>
            </a:r>
          </a:p>
          <a:p>
            <a:pPr algn="just" fontAlgn="base"/>
            <a:r>
              <a:rPr lang="en-US" sz="2000" dirty="0"/>
              <a:t>Additionally, we could subsidize spay/neuter costs for local citizens.</a:t>
            </a:r>
          </a:p>
        </p:txBody>
      </p:sp>
    </p:spTree>
    <p:extLst>
      <p:ext uri="{BB962C8B-B14F-4D97-AF65-F5344CB8AC3E}">
        <p14:creationId xmlns:p14="http://schemas.microsoft.com/office/powerpoint/2010/main" val="3544774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515D20E-1AB7-4E74-9236-2B72B63D60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40C4D4-313C-4871-8F96-3102F90E6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Motivated Sequence Sample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032D8612-31EB-44CF-A1D0-14FD4C7054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F19A4A0F-1B59-4DB0-9764-D10936E9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F399A70F-F8CD-4992-9EF5-6CF15472E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8F4FEDC-6D80-458C-A665-075D9B9500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873B707-463F-40B0-8227-E8CC6C67EB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9C9EAEA-39D0-4B0E-A0EB-51E7B26740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945B1A-8648-4066-85A1-B89BE9A70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788" y="1140430"/>
            <a:ext cx="5374061" cy="4734593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2400" b="1" dirty="0"/>
              <a:t>VISUALIZATION: </a:t>
            </a:r>
            <a:r>
              <a:rPr lang="en-US" sz="2000" dirty="0"/>
              <a:t>Imagine what we can do for our animals with this money.</a:t>
            </a:r>
          </a:p>
          <a:p>
            <a:pPr marL="0" indent="0" algn="just">
              <a:buNone/>
            </a:pPr>
            <a:endParaRPr lang="en-US" sz="1900" b="1" dirty="0"/>
          </a:p>
          <a:p>
            <a:pPr algn="just" fontAlgn="base"/>
            <a:r>
              <a:rPr lang="en-US" sz="2000" dirty="0"/>
              <a:t>What will it be like if we can carry out these actions?</a:t>
            </a:r>
          </a:p>
          <a:p>
            <a:pPr algn="just" fontAlgn="base"/>
            <a:r>
              <a:rPr lang="en-US" sz="2000" dirty="0"/>
              <a:t>What will it be like if we cannot do these things?</a:t>
            </a:r>
          </a:p>
        </p:txBody>
      </p:sp>
    </p:spTree>
    <p:extLst>
      <p:ext uri="{BB962C8B-B14F-4D97-AF65-F5344CB8AC3E}">
        <p14:creationId xmlns:p14="http://schemas.microsoft.com/office/powerpoint/2010/main" val="1939471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515D20E-1AB7-4E74-9236-2B72B63D60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40C4D4-313C-4871-8F96-3102F90E6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Motivated Sequence Sample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032D8612-31EB-44CF-A1D0-14FD4C7054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F19A4A0F-1B59-4DB0-9764-D10936E9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F399A70F-F8CD-4992-9EF5-6CF15472E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8F4FEDC-6D80-458C-A665-075D9B9500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873B707-463F-40B0-8227-E8CC6C67EB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9C9EAEA-39D0-4B0E-A0EB-51E7B26740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945B1A-8648-4066-85A1-B89BE9A70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788" y="1140430"/>
            <a:ext cx="5374061" cy="473459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ACTION: </a:t>
            </a:r>
            <a:r>
              <a:rPr lang="en-US" sz="2000" dirty="0"/>
              <a:t>Donate to the Morris County Animal Protection Agency.</a:t>
            </a:r>
          </a:p>
          <a:p>
            <a:pPr marL="0" indent="0">
              <a:buNone/>
            </a:pPr>
            <a:endParaRPr lang="en-US" sz="1900" b="1" dirty="0"/>
          </a:p>
          <a:p>
            <a:pPr algn="just" fontAlgn="base"/>
            <a:r>
              <a:rPr lang="en-US" sz="2000" dirty="0"/>
              <a:t>If you want to help protect the many struggling stray animals in Morris County, make a donation to our organization.</a:t>
            </a:r>
          </a:p>
          <a:p>
            <a:pPr algn="just" fontAlgn="base"/>
            <a:r>
              <a:rPr lang="en-US" sz="2000" dirty="0"/>
              <a:t>Your donation will make a real difference in the lives of our animals.</a:t>
            </a:r>
          </a:p>
          <a:p>
            <a:pPr algn="just" fontAlgn="base"/>
            <a:r>
              <a:rPr lang="en-US" sz="2000" dirty="0"/>
              <a:t>We cannot effect real change for the animals of our county without each and every one of you.</a:t>
            </a:r>
          </a:p>
        </p:txBody>
      </p:sp>
    </p:spTree>
    <p:extLst>
      <p:ext uri="{BB962C8B-B14F-4D97-AF65-F5344CB8AC3E}">
        <p14:creationId xmlns:p14="http://schemas.microsoft.com/office/powerpoint/2010/main" val="379865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F53C3B-256D-48CA-9B3B-9911D5827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8" y="1012004"/>
            <a:ext cx="4002077" cy="479540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Inciting Action through Incentives</a:t>
            </a:r>
            <a:r>
              <a:rPr lang="en-US" sz="3100" b="1" dirty="0">
                <a:solidFill>
                  <a:srgbClr val="FFFFFF"/>
                </a:solidFill>
              </a:rPr>
              <a:t/>
            </a:r>
            <a:br>
              <a:rPr lang="en-US" sz="3100" b="1" dirty="0">
                <a:solidFill>
                  <a:srgbClr val="FFFFFF"/>
                </a:solidFill>
              </a:rPr>
            </a:br>
            <a:r>
              <a:rPr lang="en-US" sz="3100" b="1" dirty="0">
                <a:solidFill>
                  <a:srgbClr val="FFFFFF"/>
                </a:solidFill>
              </a:rPr>
              <a:t/>
            </a:r>
            <a:br>
              <a:rPr lang="en-US" sz="3100" b="1" dirty="0">
                <a:solidFill>
                  <a:srgbClr val="FFFFFF"/>
                </a:solidFill>
              </a:rPr>
            </a:br>
            <a:r>
              <a:rPr lang="en-US" sz="31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Incentive: </a:t>
            </a:r>
            <a:r>
              <a:rPr lang="en-US" sz="31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rPr>
              <a:t>positive reinforcement/reward for completing a specific action</a:t>
            </a:r>
            <a:r>
              <a:rPr lang="en-US" sz="3100" dirty="0">
                <a:solidFill>
                  <a:srgbClr val="FFFFFF"/>
                </a:solidFill>
              </a:rPr>
              <a:t/>
            </a:r>
            <a:br>
              <a:rPr lang="en-US" sz="3100" dirty="0">
                <a:solidFill>
                  <a:srgbClr val="FFFFFF"/>
                </a:solidFill>
              </a:rPr>
            </a:br>
            <a:endParaRPr lang="en-US" sz="31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7E8FA4C6-9F55-4C70-9A4C-15BB3FDDA2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5488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281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xmlns="" id="{91F32EBA-ED97-466E-8CFA-8382584155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5B6F70-02C5-4189-B845-C14EF92B7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Organizational Patterns</a:t>
            </a:r>
            <a:r>
              <a:rPr lang="en-US" sz="4000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B5F8FF-D73D-4826-8369-625EC95E7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1972638"/>
            <a:ext cx="4545170" cy="403384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Statement of Reasons / Topical Reasons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Comparative Advantages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Criteria Satisfaction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Refutative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Problem – Solution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Problem – Cause – Solution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Motivated Sequence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2A38935-BB53-4DF7-A56E-48DD25B685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Graphic 17" descr="Laptop Secure">
            <a:extLst>
              <a:ext uri="{FF2B5EF4-FFF2-40B4-BE49-F238E27FC236}">
                <a16:creationId xmlns:a16="http://schemas.microsoft.com/office/drawing/2014/main" xmlns="" id="{83E29294-7B49-4EDE-ADC7-0BFE92D58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21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95199994-21AE-49A2-BA0D-12E295989A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43CCD6-2DE3-469F-B144-20C7FA246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570" y="602103"/>
            <a:ext cx="4771178" cy="1160110"/>
          </a:xfrm>
        </p:spPr>
        <p:txBody>
          <a:bodyPr>
            <a:normAutofit/>
          </a:bodyPr>
          <a:lstStyle/>
          <a:p>
            <a:pPr algn="ctr"/>
            <a:r>
              <a:rPr lang="en-US" sz="3700" dirty="0">
                <a:solidFill>
                  <a:schemeClr val="accent1">
                    <a:lumMod val="75000"/>
                  </a:schemeClr>
                </a:solidFill>
              </a:rPr>
              <a:t>Statement of Reasons / Topical Reasons</a:t>
            </a:r>
          </a:p>
        </p:txBody>
      </p:sp>
      <p:pic>
        <p:nvPicPr>
          <p:cNvPr id="7" name="Graphic 6" descr="Footer">
            <a:extLst>
              <a:ext uri="{FF2B5EF4-FFF2-40B4-BE49-F238E27FC236}">
                <a16:creationId xmlns:a16="http://schemas.microsoft.com/office/drawing/2014/main" xmlns="" id="{CC3FEC0D-C175-40BB-9494-FB4164999D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3502" t="9167" r="13366" b="9405"/>
          <a:stretch/>
        </p:blipFill>
        <p:spPr>
          <a:xfrm>
            <a:off x="861291" y="413215"/>
            <a:ext cx="5417104" cy="6031569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25" name="Arc 24">
            <a:extLst>
              <a:ext uri="{FF2B5EF4-FFF2-40B4-BE49-F238E27FC236}">
                <a16:creationId xmlns:a16="http://schemas.microsoft.com/office/drawing/2014/main" xmlns="" id="{A2C34835-4F79-4934-B151-D68E79764C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ECA765-CE32-4B73-855D-7A7EA14FB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570" y="1825625"/>
            <a:ext cx="4771178" cy="4388908"/>
          </a:xfrm>
        </p:spPr>
        <p:txBody>
          <a:bodyPr>
            <a:normAutofit/>
          </a:bodyPr>
          <a:lstStyle/>
          <a:p>
            <a:r>
              <a:rPr lang="en-US" dirty="0"/>
              <a:t>Proposition supported by facts arranged in a meaningful order</a:t>
            </a:r>
          </a:p>
          <a:p>
            <a:r>
              <a:rPr lang="en-US" dirty="0"/>
              <a:t>Strongest reason = Last</a:t>
            </a:r>
          </a:p>
          <a:p>
            <a:r>
              <a:rPr lang="en-US" dirty="0"/>
              <a:t>Second strongest reason = First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F0FAA17-91ED-4538-9E2E-C1EE15B6B51F}"/>
              </a:ext>
            </a:extLst>
          </p:cNvPr>
          <p:cNvSpPr txBox="1"/>
          <p:nvPr/>
        </p:nvSpPr>
        <p:spPr>
          <a:xfrm>
            <a:off x="1351175" y="1109609"/>
            <a:ext cx="4618110" cy="28315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Proposition: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Government should impose traffic rules with more strictness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Reason 1 (second strongest):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Decrease time of travel because of less traffic jams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Reason 2,3,4: _________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Reason 5 (strongest):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Less road accidents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799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xmlns="" id="{8930EBA3-4D2E-42E8-B828-834555328D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" name="Graphic 19" descr="Scales of justice">
            <a:extLst>
              <a:ext uri="{FF2B5EF4-FFF2-40B4-BE49-F238E27FC236}">
                <a16:creationId xmlns:a16="http://schemas.microsoft.com/office/drawing/2014/main" xmlns="" id="{EB5132C8-D6D8-4434-B5E7-8A0E2AE15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/>
        </p:blipFill>
        <p:spPr>
          <a:xfrm>
            <a:off x="1910320" y="-96369"/>
            <a:ext cx="2597093" cy="2597093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46" name="Arc 45">
            <a:extLst>
              <a:ext uri="{FF2B5EF4-FFF2-40B4-BE49-F238E27FC236}">
                <a16:creationId xmlns:a16="http://schemas.microsoft.com/office/drawing/2014/main" xmlns="" id="{E58B2195-5055-402F-A3E7-53FF0E498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40CA12-B147-4A09-A670-6CD03A32A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Comparative Advantages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528AA953-F4F9-4DC5-97C7-491F4AF937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05691E-2C6D-40C4-8174-D14BD246A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2" y="3800209"/>
            <a:ext cx="5130798" cy="23070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Compare two solutions and prove one carries more value than the other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631D930-3530-403D-B376-B75F43ED383C}"/>
              </a:ext>
            </a:extLst>
          </p:cNvPr>
          <p:cNvSpPr txBox="1"/>
          <p:nvPr/>
        </p:nvSpPr>
        <p:spPr>
          <a:xfrm>
            <a:off x="400038" y="2681554"/>
            <a:ext cx="6214122" cy="347787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Proposition: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 Nook is more advantageous than the Kindle.</a:t>
            </a:r>
          </a:p>
          <a:p>
            <a:pPr algn="just"/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Main Points:</a:t>
            </a:r>
          </a:p>
          <a:p>
            <a:pPr algn="just"/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1. The Nook allows owners to trade and loan books to other owners or people who have downloaded</a:t>
            </a:r>
          </a:p>
          <a:p>
            <a:pPr algn="just"/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the Nook software, while the Kindle does not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  <a:p>
            <a:pPr algn="just"/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2. The Nook has a color-touch screen, while the Kindle’s screen is black and grey and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non-interactive.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  <a:p>
            <a:pPr algn="just"/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3. The Nook’s memory can be expanded through microSD, while the Kindle’s memory cannot be</a:t>
            </a:r>
          </a:p>
          <a:p>
            <a:pPr algn="just"/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upgraded.</a:t>
            </a:r>
          </a:p>
        </p:txBody>
      </p:sp>
    </p:spTree>
    <p:extLst>
      <p:ext uri="{BB962C8B-B14F-4D97-AF65-F5344CB8AC3E}">
        <p14:creationId xmlns:p14="http://schemas.microsoft.com/office/powerpoint/2010/main" val="1082687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>
            <a:extLst>
              <a:ext uri="{FF2B5EF4-FFF2-40B4-BE49-F238E27FC236}">
                <a16:creationId xmlns:a16="http://schemas.microsoft.com/office/drawing/2014/main" xmlns="" id="{6FBDFA86-51D3-4729-B154-7969183728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8852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C92A38-98D3-46E2-9210-4E32B5FF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5062511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Criteria Satisfaction</a:t>
            </a:r>
          </a:p>
        </p:txBody>
      </p:sp>
      <p:cxnSp>
        <p:nvCxnSpPr>
          <p:cNvPr id="22" name="Straight Connector 18">
            <a:extLst>
              <a:ext uri="{FF2B5EF4-FFF2-40B4-BE49-F238E27FC236}">
                <a16:creationId xmlns:a16="http://schemas.microsoft.com/office/drawing/2014/main" xmlns="" id="{0F1CE7C6-BE91-42A7-9214-F33FD918C3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5B8B82-62C6-4280-9081-CE583C0BF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081232" cy="175174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Presents a criteria for the solution that the audience should lean towards.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Shows how your proposed solution/item/idea/belief satisfies that criteria</a:t>
            </a:r>
          </a:p>
        </p:txBody>
      </p:sp>
      <p:pic>
        <p:nvPicPr>
          <p:cNvPr id="7" name="Graphic 6" descr="Presentation with Checklist">
            <a:extLst>
              <a:ext uri="{FF2B5EF4-FFF2-40B4-BE49-F238E27FC236}">
                <a16:creationId xmlns:a16="http://schemas.microsoft.com/office/drawing/2014/main" xmlns="" id="{59CB4236-363D-47CB-A0A2-1BF411A0C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44017" y="1425048"/>
            <a:ext cx="4007904" cy="40079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0EF60AE-D8DD-4789-9ADD-36222DDF6885}"/>
              </a:ext>
            </a:extLst>
          </p:cNvPr>
          <p:cNvSpPr txBox="1"/>
          <p:nvPr/>
        </p:nvSpPr>
        <p:spPr>
          <a:xfrm>
            <a:off x="565079" y="4119937"/>
            <a:ext cx="5640511" cy="20313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Proposition:</a:t>
            </a:r>
            <a:r>
              <a:rPr lang="en-US" dirty="0"/>
              <a:t> Donate to ABC charity</a:t>
            </a:r>
          </a:p>
          <a:p>
            <a:r>
              <a:rPr lang="en-US" b="1" dirty="0"/>
              <a:t>Define criteria for recognizing a good charity: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Trustworthy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Flexible</a:t>
            </a:r>
          </a:p>
          <a:p>
            <a:r>
              <a:rPr lang="en-US" b="1" dirty="0"/>
              <a:t>Show how ABC charity fulfills these criteria and thus should be supported</a:t>
            </a:r>
          </a:p>
        </p:txBody>
      </p:sp>
    </p:spTree>
    <p:extLst>
      <p:ext uri="{BB962C8B-B14F-4D97-AF65-F5344CB8AC3E}">
        <p14:creationId xmlns:p14="http://schemas.microsoft.com/office/powerpoint/2010/main" val="439743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25">
            <a:extLst>
              <a:ext uri="{FF2B5EF4-FFF2-40B4-BE49-F238E27FC236}">
                <a16:creationId xmlns:a16="http://schemas.microsoft.com/office/drawing/2014/main" xmlns="" id="{68A4132F-DEC6-4332-A00C-A11AD4519B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Irritant">
            <a:extLst>
              <a:ext uri="{FF2B5EF4-FFF2-40B4-BE49-F238E27FC236}">
                <a16:creationId xmlns:a16="http://schemas.microsoft.com/office/drawing/2014/main" xmlns="" id="{0033F108-F10B-43EC-B012-BABCD3D30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039425" y="3706950"/>
            <a:ext cx="3151050" cy="3151050"/>
          </a:xfrm>
          <a:prstGeom prst="rect">
            <a:avLst/>
          </a:prstGeom>
        </p:spPr>
      </p:pic>
      <p:sp>
        <p:nvSpPr>
          <p:cNvPr id="61" name="Freeform: Shape 27">
            <a:extLst>
              <a:ext uri="{FF2B5EF4-FFF2-40B4-BE49-F238E27FC236}">
                <a16:creationId xmlns:a16="http://schemas.microsoft.com/office/drawing/2014/main" xmlns="" id="{64965EAE-E41A-435F-B993-07E824B6C9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Freeform: Shape 29">
            <a:extLst>
              <a:ext uri="{FF2B5EF4-FFF2-40B4-BE49-F238E27FC236}">
                <a16:creationId xmlns:a16="http://schemas.microsoft.com/office/drawing/2014/main" xmlns="" id="{152F8994-E6D4-4311-9548-C3607BC43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E3425C-A30C-40D9-B0F2-A2D729255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Refutative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B9B28A-9197-41C5-B8CA-F30635407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Tackle (refute) counter arguments while supporting your point</a:t>
            </a:r>
          </a:p>
          <a:p>
            <a:pPr algn="just"/>
            <a:r>
              <a:rPr lang="en-US" sz="2000" dirty="0"/>
              <a:t>Most preferable when the audience is opposed to your proposition</a:t>
            </a: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1D06945-2BF4-42EF-89B7-F53562666925}"/>
              </a:ext>
            </a:extLst>
          </p:cNvPr>
          <p:cNvSpPr txBox="1"/>
          <p:nvPr/>
        </p:nvSpPr>
        <p:spPr>
          <a:xfrm>
            <a:off x="7539896" y="365125"/>
            <a:ext cx="41109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Proposition: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Education should be free up to 5</a:t>
            </a:r>
            <a:r>
              <a:rPr lang="en-US" baseline="30000" dirty="0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grade.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(Discuss counter arguments and refute them)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e.g.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Opponents say that free education would cause a dent in the economic situation of our country – I say it’ll benefit us in more ways by generating a greater amount of educated youth who can service the country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and so on…</a:t>
            </a:r>
          </a:p>
        </p:txBody>
      </p:sp>
    </p:spTree>
    <p:extLst>
      <p:ext uri="{BB962C8B-B14F-4D97-AF65-F5344CB8AC3E}">
        <p14:creationId xmlns:p14="http://schemas.microsoft.com/office/powerpoint/2010/main" val="228717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905BA41-EE6E-4F80-8636-447F22DD72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B839A9-9847-49FF-B640-82D94E5AB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272" y="3130148"/>
            <a:ext cx="8495070" cy="7885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–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074880-847C-4A42-B64E-F1386DB9F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658" y="3918674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Presents a problem – recommends a solution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CD7549B2-EE05-4558-8C64-AC46755F2B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Lightbulb">
            <a:extLst>
              <a:ext uri="{FF2B5EF4-FFF2-40B4-BE49-F238E27FC236}">
                <a16:creationId xmlns:a16="http://schemas.microsoft.com/office/drawing/2014/main" xmlns="" id="{C968FD6E-EE3D-4888-832B-45D18610AC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58B9AEF-1442-4877-830F-CD2EDFFC1ED9}"/>
              </a:ext>
            </a:extLst>
          </p:cNvPr>
          <p:cNvSpPr txBox="1"/>
          <p:nvPr/>
        </p:nvSpPr>
        <p:spPr>
          <a:xfrm>
            <a:off x="3568557" y="4476894"/>
            <a:ext cx="521927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General Outline: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X is a problem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 can solve X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 is the best possible solution for X</a:t>
            </a:r>
          </a:p>
        </p:txBody>
      </p:sp>
    </p:spTree>
    <p:extLst>
      <p:ext uri="{BB962C8B-B14F-4D97-AF65-F5344CB8AC3E}">
        <p14:creationId xmlns:p14="http://schemas.microsoft.com/office/powerpoint/2010/main" val="353228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D2C4BFA1-2075-4901-9E24-E41D1FDD51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xmlns="" id="{985A7375-E3AF-4F5C-85AE-17E8832952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F0307F65-8304-4FA8-A841-D4D7625411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xmlns="" id="{C8B8394C-136F-4E05-A002-D93A5E79CD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53FB2EE-284F-4C87-AB3D-BBF87A9FAB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3CA5B9-3662-4E74-B11A-DFD8779FC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Problem – Cause –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AC594D-9D92-4429-835D-955783321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495800"/>
            <a:ext cx="9144000" cy="762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Presents a Problem – Discusses the causes for said Problem – Proposes a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DE2AE18-4BB5-4282-85BB-DA172EA969D1}"/>
              </a:ext>
            </a:extLst>
          </p:cNvPr>
          <p:cNvSpPr txBox="1"/>
          <p:nvPr/>
        </p:nvSpPr>
        <p:spPr>
          <a:xfrm>
            <a:off x="3399033" y="5421261"/>
            <a:ext cx="5393933" cy="12003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General Outline: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X is a problem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A, B and C are causes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 can tackle these causes and solve X</a:t>
            </a:r>
          </a:p>
        </p:txBody>
      </p:sp>
    </p:spTree>
    <p:extLst>
      <p:ext uri="{BB962C8B-B14F-4D97-AF65-F5344CB8AC3E}">
        <p14:creationId xmlns:p14="http://schemas.microsoft.com/office/powerpoint/2010/main" val="387001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0">
      <a:majorFont>
        <a:latin typeface="Footlight MT Light"/>
        <a:ea typeface=""/>
        <a:cs typeface=""/>
      </a:majorFont>
      <a:minorFont>
        <a:latin typeface="Maiandra G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785</Words>
  <Application>Microsoft Office PowerPoint</Application>
  <PresentationFormat>Custom</PresentationFormat>
  <Paragraphs>93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PERSUASIVE SPEAKING</vt:lpstr>
      <vt:lpstr>Inciting Action through Incentives  Incentive: positive reinforcement/reward for completing a specific action </vt:lpstr>
      <vt:lpstr>Organizational Patterns </vt:lpstr>
      <vt:lpstr>Statement of Reasons / Topical Reasons</vt:lpstr>
      <vt:lpstr>Comparative Advantages</vt:lpstr>
      <vt:lpstr>Criteria Satisfaction</vt:lpstr>
      <vt:lpstr>Refutative</vt:lpstr>
      <vt:lpstr>Problem – Solution </vt:lpstr>
      <vt:lpstr>Problem – Cause – Solution </vt:lpstr>
      <vt:lpstr>Motivated Sequence</vt:lpstr>
      <vt:lpstr>Motivated Sequence Sample</vt:lpstr>
      <vt:lpstr>Motivated Sequence Sample</vt:lpstr>
      <vt:lpstr>Motivated Sequence Sample</vt:lpstr>
      <vt:lpstr>Motivated Sequence Sample</vt:lpstr>
      <vt:lpstr>Motivated Sequence Sample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PERSUASIVE SPEAKING</dc:title>
  <dc:creator>Zunera Malik</dc:creator>
  <cp:lastModifiedBy>arfan</cp:lastModifiedBy>
  <cp:revision>4</cp:revision>
  <dcterms:created xsi:type="dcterms:W3CDTF">2020-04-04T19:53:53Z</dcterms:created>
  <dcterms:modified xsi:type="dcterms:W3CDTF">2020-04-05T10:17:47Z</dcterms:modified>
</cp:coreProperties>
</file>