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B8537-70D8-4961-80AC-0B027CF775A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A63A8-495F-4A51-BEB7-0200F7A9BC5A}">
      <dgm:prSet custT="1"/>
      <dgm:spPr/>
      <dgm:t>
        <a:bodyPr/>
        <a:lstStyle/>
        <a:p>
          <a:r>
            <a:rPr lang="en-US" sz="2800" b="1" dirty="0"/>
            <a:t>Race: </a:t>
          </a:r>
          <a:r>
            <a:rPr lang="en-US" sz="2400" dirty="0"/>
            <a:t>biological characteristics; racial identity; different ways of communication that might not match with others</a:t>
          </a:r>
        </a:p>
      </dgm:t>
    </dgm:pt>
    <dgm:pt modelId="{84EE9501-B00A-4E8D-9D36-AE3532FAF4E2}" type="parTrans" cxnId="{3DE2A02B-B406-46C1-96A4-DA4C520A18DE}">
      <dgm:prSet/>
      <dgm:spPr/>
      <dgm:t>
        <a:bodyPr/>
        <a:lstStyle/>
        <a:p>
          <a:endParaRPr lang="en-US"/>
        </a:p>
      </dgm:t>
    </dgm:pt>
    <dgm:pt modelId="{074168A8-43CA-43F0-8F62-C6E3B780D08B}" type="sibTrans" cxnId="{3DE2A02B-B406-46C1-96A4-DA4C520A18DE}">
      <dgm:prSet phldrT="01"/>
      <dgm:spPr/>
    </dgm:pt>
    <dgm:pt modelId="{B087822E-913F-4EEC-8A82-04BC7C138039}">
      <dgm:prSet custT="1"/>
      <dgm:spPr/>
      <dgm:t>
        <a:bodyPr/>
        <a:lstStyle/>
        <a:p>
          <a:r>
            <a:rPr lang="en-US" sz="2400" b="1" dirty="0"/>
            <a:t>Ethnicity: </a:t>
          </a:r>
          <a:r>
            <a:rPr lang="en-US" sz="2400" dirty="0"/>
            <a:t>can impact communicational practices if the speaker has strong ethnic identity</a:t>
          </a:r>
          <a:endParaRPr lang="en-US" sz="2000" dirty="0"/>
        </a:p>
      </dgm:t>
    </dgm:pt>
    <dgm:pt modelId="{52A15D03-2683-4252-BA0F-415DA3CEF612}" type="parTrans" cxnId="{C9B9F432-7823-41AB-A865-FE0155D0C30F}">
      <dgm:prSet/>
      <dgm:spPr/>
      <dgm:t>
        <a:bodyPr/>
        <a:lstStyle/>
        <a:p>
          <a:endParaRPr lang="en-US"/>
        </a:p>
      </dgm:t>
    </dgm:pt>
    <dgm:pt modelId="{F712DC5D-7DC1-4480-88F1-34E9893EF2E6}" type="sibTrans" cxnId="{C9B9F432-7823-41AB-A865-FE0155D0C30F}">
      <dgm:prSet phldrT="02"/>
      <dgm:spPr/>
    </dgm:pt>
    <dgm:pt modelId="{2217F87D-7923-4932-852A-9392E8989EC7}">
      <dgm:prSet custT="1"/>
      <dgm:spPr/>
      <dgm:t>
        <a:bodyPr/>
        <a:lstStyle/>
        <a:p>
          <a:r>
            <a:rPr lang="en-US" sz="2800" b="1" dirty="0"/>
            <a:t>Gender:</a:t>
          </a:r>
          <a:r>
            <a:rPr lang="en-US" sz="2800" dirty="0"/>
            <a:t> </a:t>
          </a:r>
          <a:r>
            <a:rPr lang="en-US" sz="2400" dirty="0"/>
            <a:t>difference in ways of expression and communication patterns</a:t>
          </a:r>
        </a:p>
      </dgm:t>
    </dgm:pt>
    <dgm:pt modelId="{935639E8-58BA-4574-AEA2-7B101AE23588}" type="parTrans" cxnId="{B97B721D-AF28-47B1-9E1F-5A1C7E9104D6}">
      <dgm:prSet/>
      <dgm:spPr/>
      <dgm:t>
        <a:bodyPr/>
        <a:lstStyle/>
        <a:p>
          <a:endParaRPr lang="en-US"/>
        </a:p>
      </dgm:t>
    </dgm:pt>
    <dgm:pt modelId="{CE74CF75-39F2-4773-A2D8-C620CC1732FA}" type="sibTrans" cxnId="{B97B721D-AF28-47B1-9E1F-5A1C7E9104D6}">
      <dgm:prSet phldrT="03"/>
      <dgm:spPr/>
    </dgm:pt>
    <dgm:pt modelId="{F0963D94-24D5-4151-B7F7-A9F436986D1B}" type="pres">
      <dgm:prSet presAssocID="{A08B8537-70D8-4961-80AC-0B027CF775A0}" presName="diagram" presStyleCnt="0">
        <dgm:presLayoutVars>
          <dgm:dir/>
          <dgm:resizeHandles val="exact"/>
        </dgm:presLayoutVars>
      </dgm:prSet>
      <dgm:spPr/>
    </dgm:pt>
    <dgm:pt modelId="{9C17344F-B275-45F0-8D44-EE3AEF412783}" type="pres">
      <dgm:prSet presAssocID="{C83A63A8-495F-4A51-BEB7-0200F7A9BC5A}" presName="node" presStyleLbl="node1" presStyleIdx="0" presStyleCnt="3">
        <dgm:presLayoutVars>
          <dgm:bulletEnabled val="1"/>
        </dgm:presLayoutVars>
      </dgm:prSet>
      <dgm:spPr/>
    </dgm:pt>
    <dgm:pt modelId="{59B69317-A6B3-4E78-9AF8-47C984606942}" type="pres">
      <dgm:prSet presAssocID="{074168A8-43CA-43F0-8F62-C6E3B780D08B}" presName="sibTrans" presStyleCnt="0"/>
      <dgm:spPr/>
    </dgm:pt>
    <dgm:pt modelId="{44A16302-BDC6-41F9-80C3-D94F2A98113C}" type="pres">
      <dgm:prSet presAssocID="{B087822E-913F-4EEC-8A82-04BC7C138039}" presName="node" presStyleLbl="node1" presStyleIdx="1" presStyleCnt="3">
        <dgm:presLayoutVars>
          <dgm:bulletEnabled val="1"/>
        </dgm:presLayoutVars>
      </dgm:prSet>
      <dgm:spPr/>
    </dgm:pt>
    <dgm:pt modelId="{5082BAF3-4630-40C0-BD5E-10C2E029B5D0}" type="pres">
      <dgm:prSet presAssocID="{F712DC5D-7DC1-4480-88F1-34E9893EF2E6}" presName="sibTrans" presStyleCnt="0"/>
      <dgm:spPr/>
    </dgm:pt>
    <dgm:pt modelId="{3FAFF6C9-59E4-40B4-9278-F3E0438211B6}" type="pres">
      <dgm:prSet presAssocID="{2217F87D-7923-4932-852A-9392E8989EC7}" presName="node" presStyleLbl="node1" presStyleIdx="2" presStyleCnt="3">
        <dgm:presLayoutVars>
          <dgm:bulletEnabled val="1"/>
        </dgm:presLayoutVars>
      </dgm:prSet>
      <dgm:spPr/>
    </dgm:pt>
  </dgm:ptLst>
  <dgm:cxnLst>
    <dgm:cxn modelId="{9CC0E006-19BD-4212-9F2F-F7595A0156EE}" type="presOf" srcId="{A08B8537-70D8-4961-80AC-0B027CF775A0}" destId="{F0963D94-24D5-4151-B7F7-A9F436986D1B}" srcOrd="0" destOrd="0" presId="urn:microsoft.com/office/officeart/2005/8/layout/default"/>
    <dgm:cxn modelId="{B97B721D-AF28-47B1-9E1F-5A1C7E9104D6}" srcId="{A08B8537-70D8-4961-80AC-0B027CF775A0}" destId="{2217F87D-7923-4932-852A-9392E8989EC7}" srcOrd="2" destOrd="0" parTransId="{935639E8-58BA-4574-AEA2-7B101AE23588}" sibTransId="{CE74CF75-39F2-4773-A2D8-C620CC1732FA}"/>
    <dgm:cxn modelId="{3DE2A02B-B406-46C1-96A4-DA4C520A18DE}" srcId="{A08B8537-70D8-4961-80AC-0B027CF775A0}" destId="{C83A63A8-495F-4A51-BEB7-0200F7A9BC5A}" srcOrd="0" destOrd="0" parTransId="{84EE9501-B00A-4E8D-9D36-AE3532FAF4E2}" sibTransId="{074168A8-43CA-43F0-8F62-C6E3B780D08B}"/>
    <dgm:cxn modelId="{C9B9F432-7823-41AB-A865-FE0155D0C30F}" srcId="{A08B8537-70D8-4961-80AC-0B027CF775A0}" destId="{B087822E-913F-4EEC-8A82-04BC7C138039}" srcOrd="1" destOrd="0" parTransId="{52A15D03-2683-4252-BA0F-415DA3CEF612}" sibTransId="{F712DC5D-7DC1-4480-88F1-34E9893EF2E6}"/>
    <dgm:cxn modelId="{0AEB208A-24D3-4FA7-827A-9F329DCC8DC5}" type="presOf" srcId="{B087822E-913F-4EEC-8A82-04BC7C138039}" destId="{44A16302-BDC6-41F9-80C3-D94F2A98113C}" srcOrd="0" destOrd="0" presId="urn:microsoft.com/office/officeart/2005/8/layout/default"/>
    <dgm:cxn modelId="{3AE0B28A-778E-4BC9-99F2-6B687CFF977D}" type="presOf" srcId="{C83A63A8-495F-4A51-BEB7-0200F7A9BC5A}" destId="{9C17344F-B275-45F0-8D44-EE3AEF412783}" srcOrd="0" destOrd="0" presId="urn:microsoft.com/office/officeart/2005/8/layout/default"/>
    <dgm:cxn modelId="{06979CB0-F868-4A74-A5E2-9EA1647242D1}" type="presOf" srcId="{2217F87D-7923-4932-852A-9392E8989EC7}" destId="{3FAFF6C9-59E4-40B4-9278-F3E0438211B6}" srcOrd="0" destOrd="0" presId="urn:microsoft.com/office/officeart/2005/8/layout/default"/>
    <dgm:cxn modelId="{92675ECA-69DF-4A5C-A6DA-895FC28BD373}" type="presParOf" srcId="{F0963D94-24D5-4151-B7F7-A9F436986D1B}" destId="{9C17344F-B275-45F0-8D44-EE3AEF412783}" srcOrd="0" destOrd="0" presId="urn:microsoft.com/office/officeart/2005/8/layout/default"/>
    <dgm:cxn modelId="{AD8ECACE-B429-445E-AF8E-A254E74A606A}" type="presParOf" srcId="{F0963D94-24D5-4151-B7F7-A9F436986D1B}" destId="{59B69317-A6B3-4E78-9AF8-47C984606942}" srcOrd="1" destOrd="0" presId="urn:microsoft.com/office/officeart/2005/8/layout/default"/>
    <dgm:cxn modelId="{D6B6F7F4-FEAE-4729-B119-39D70CA10C04}" type="presParOf" srcId="{F0963D94-24D5-4151-B7F7-A9F436986D1B}" destId="{44A16302-BDC6-41F9-80C3-D94F2A98113C}" srcOrd="2" destOrd="0" presId="urn:microsoft.com/office/officeart/2005/8/layout/default"/>
    <dgm:cxn modelId="{E2A558A8-B2D3-4856-9D74-5F5E7EB0426E}" type="presParOf" srcId="{F0963D94-24D5-4151-B7F7-A9F436986D1B}" destId="{5082BAF3-4630-40C0-BD5E-10C2E029B5D0}" srcOrd="3" destOrd="0" presId="urn:microsoft.com/office/officeart/2005/8/layout/default"/>
    <dgm:cxn modelId="{0000AF38-2A01-4EFD-B0C9-E47A161E14EE}" type="presParOf" srcId="{F0963D94-24D5-4151-B7F7-A9F436986D1B}" destId="{3FAFF6C9-59E4-40B4-9278-F3E0438211B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113D3F-2AD3-4519-BC2C-B251C1F2D32E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14B635-0C16-4713-BD23-D0D27F9B5D8D}" type="pres">
      <dgm:prSet presAssocID="{DB113D3F-2AD3-4519-BC2C-B251C1F2D32E}" presName="Name0" presStyleCnt="0">
        <dgm:presLayoutVars>
          <dgm:dir/>
          <dgm:resizeHandles val="exact"/>
        </dgm:presLayoutVars>
      </dgm:prSet>
      <dgm:spPr/>
    </dgm:pt>
  </dgm:ptLst>
  <dgm:cxnLst>
    <dgm:cxn modelId="{294E9114-A8F8-4185-8F7F-FD91A631CFC9}" type="presOf" srcId="{DB113D3F-2AD3-4519-BC2C-B251C1F2D32E}" destId="{E414B635-0C16-4713-BD23-D0D27F9B5D8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B8537-70D8-4961-80AC-0B027CF775A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A63A8-495F-4A51-BEB7-0200F7A9BC5A}">
      <dgm:prSet custT="1"/>
      <dgm:spPr/>
      <dgm:t>
        <a:bodyPr/>
        <a:lstStyle/>
        <a:p>
          <a:r>
            <a:rPr lang="en-US" sz="2800" b="1" dirty="0"/>
            <a:t>Religion: </a:t>
          </a:r>
          <a:r>
            <a:rPr lang="en-US" sz="2400" dirty="0"/>
            <a:t>can impact language and communication if speaker has strong religious identity</a:t>
          </a:r>
          <a:endParaRPr lang="en-US" sz="1800" dirty="0"/>
        </a:p>
      </dgm:t>
    </dgm:pt>
    <dgm:pt modelId="{84EE9501-B00A-4E8D-9D36-AE3532FAF4E2}" type="parTrans" cxnId="{3DE2A02B-B406-46C1-96A4-DA4C520A18DE}">
      <dgm:prSet/>
      <dgm:spPr/>
      <dgm:t>
        <a:bodyPr/>
        <a:lstStyle/>
        <a:p>
          <a:endParaRPr lang="en-US"/>
        </a:p>
      </dgm:t>
    </dgm:pt>
    <dgm:pt modelId="{074168A8-43CA-43F0-8F62-C6E3B780D08B}" type="sibTrans" cxnId="{3DE2A02B-B406-46C1-96A4-DA4C520A18DE}">
      <dgm:prSet phldrT="01" phldr="0"/>
      <dgm:spPr/>
    </dgm:pt>
    <dgm:pt modelId="{B087822E-913F-4EEC-8A82-04BC7C138039}">
      <dgm:prSet custT="1"/>
      <dgm:spPr/>
      <dgm:t>
        <a:bodyPr/>
        <a:lstStyle/>
        <a:p>
          <a:r>
            <a:rPr lang="en-US" sz="2800" b="1" dirty="0"/>
            <a:t>Social Class: </a:t>
          </a:r>
          <a:r>
            <a:rPr lang="en-US" sz="2400" dirty="0"/>
            <a:t>Elite, Bourgeois (Middle Class), Poor; can impact ways of living and communication habits</a:t>
          </a:r>
          <a:endParaRPr lang="en-US" sz="2000" dirty="0"/>
        </a:p>
      </dgm:t>
    </dgm:pt>
    <dgm:pt modelId="{52A15D03-2683-4252-BA0F-415DA3CEF612}" type="parTrans" cxnId="{C9B9F432-7823-41AB-A865-FE0155D0C30F}">
      <dgm:prSet/>
      <dgm:spPr/>
      <dgm:t>
        <a:bodyPr/>
        <a:lstStyle/>
        <a:p>
          <a:endParaRPr lang="en-US"/>
        </a:p>
      </dgm:t>
    </dgm:pt>
    <dgm:pt modelId="{F712DC5D-7DC1-4480-88F1-34E9893EF2E6}" type="sibTrans" cxnId="{C9B9F432-7823-41AB-A865-FE0155D0C30F}">
      <dgm:prSet phldrT="02" phldr="0"/>
      <dgm:spPr>
        <a:solidFill>
          <a:schemeClr val="bg1">
            <a:alpha val="99000"/>
          </a:schemeClr>
        </a:solidFill>
      </dgm:spPr>
    </dgm:pt>
    <dgm:pt modelId="{2217F87D-7923-4932-852A-9392E8989EC7}">
      <dgm:prSet custT="1"/>
      <dgm:spPr/>
      <dgm:t>
        <a:bodyPr/>
        <a:lstStyle/>
        <a:p>
          <a:r>
            <a:rPr lang="en-US" sz="2800" b="1" dirty="0"/>
            <a:t>Age:</a:t>
          </a:r>
          <a:r>
            <a:rPr lang="en-US" sz="2800" dirty="0"/>
            <a:t> </a:t>
          </a:r>
          <a:r>
            <a:rPr lang="en-US" sz="2400" dirty="0"/>
            <a:t>Generation gaps</a:t>
          </a:r>
        </a:p>
      </dgm:t>
    </dgm:pt>
    <dgm:pt modelId="{935639E8-58BA-4574-AEA2-7B101AE23588}" type="parTrans" cxnId="{B97B721D-AF28-47B1-9E1F-5A1C7E9104D6}">
      <dgm:prSet/>
      <dgm:spPr/>
      <dgm:t>
        <a:bodyPr/>
        <a:lstStyle/>
        <a:p>
          <a:endParaRPr lang="en-US"/>
        </a:p>
      </dgm:t>
    </dgm:pt>
    <dgm:pt modelId="{CE74CF75-39F2-4773-A2D8-C620CC1732FA}" type="sibTrans" cxnId="{B97B721D-AF28-47B1-9E1F-5A1C7E9104D6}">
      <dgm:prSet phldrT="03" phldr="0"/>
      <dgm:spPr/>
    </dgm:pt>
    <dgm:pt modelId="{90025ADF-B51C-4A2B-A800-D70927998E0E}">
      <dgm:prSet custT="1"/>
      <dgm:spPr/>
      <dgm:t>
        <a:bodyPr/>
        <a:lstStyle/>
        <a:p>
          <a:r>
            <a:rPr lang="en-US" sz="2800" b="1" dirty="0"/>
            <a:t>Cultural Identity:</a:t>
          </a:r>
          <a:r>
            <a:rPr lang="en-US" sz="2400" b="1" dirty="0"/>
            <a:t> </a:t>
          </a:r>
          <a:r>
            <a:rPr lang="en-US" sz="2400" dirty="0"/>
            <a:t>self-concept; strong = impact on communication habits </a:t>
          </a:r>
          <a:endParaRPr lang="en-US" sz="1900" dirty="0"/>
        </a:p>
      </dgm:t>
    </dgm:pt>
    <dgm:pt modelId="{E71F7B82-29BC-46A9-9E69-A96DA2AAAC13}" type="parTrans" cxnId="{EDF9E4DC-160F-4C17-8371-55A2C380E488}">
      <dgm:prSet/>
      <dgm:spPr/>
      <dgm:t>
        <a:bodyPr/>
        <a:lstStyle/>
        <a:p>
          <a:endParaRPr lang="en-US"/>
        </a:p>
      </dgm:t>
    </dgm:pt>
    <dgm:pt modelId="{3206DA12-87D5-48CA-9BEF-F6774EC1EDA4}" type="sibTrans" cxnId="{EDF9E4DC-160F-4C17-8371-55A2C380E488}">
      <dgm:prSet phldrT="04" phldr="0"/>
      <dgm:spPr/>
    </dgm:pt>
    <dgm:pt modelId="{A7D37A0D-92B6-4E3F-86E4-08021CF69FBF}" type="pres">
      <dgm:prSet presAssocID="{A08B8537-70D8-4961-80AC-0B027CF775A0}" presName="diagram" presStyleCnt="0">
        <dgm:presLayoutVars>
          <dgm:dir/>
          <dgm:resizeHandles val="exact"/>
        </dgm:presLayoutVars>
      </dgm:prSet>
      <dgm:spPr/>
    </dgm:pt>
    <dgm:pt modelId="{791F7954-9E02-44D4-BD53-B9D219D63401}" type="pres">
      <dgm:prSet presAssocID="{C83A63A8-495F-4A51-BEB7-0200F7A9BC5A}" presName="node" presStyleLbl="node1" presStyleIdx="0" presStyleCnt="4">
        <dgm:presLayoutVars>
          <dgm:bulletEnabled val="1"/>
        </dgm:presLayoutVars>
      </dgm:prSet>
      <dgm:spPr/>
    </dgm:pt>
    <dgm:pt modelId="{71A9DAB9-4EFB-42F0-A292-CB6F142D39A5}" type="pres">
      <dgm:prSet presAssocID="{074168A8-43CA-43F0-8F62-C6E3B780D08B}" presName="sibTrans" presStyleCnt="0"/>
      <dgm:spPr/>
    </dgm:pt>
    <dgm:pt modelId="{39E8EADA-58BC-4D88-A934-10AB554A72DC}" type="pres">
      <dgm:prSet presAssocID="{B087822E-913F-4EEC-8A82-04BC7C138039}" presName="node" presStyleLbl="node1" presStyleIdx="1" presStyleCnt="4">
        <dgm:presLayoutVars>
          <dgm:bulletEnabled val="1"/>
        </dgm:presLayoutVars>
      </dgm:prSet>
      <dgm:spPr/>
    </dgm:pt>
    <dgm:pt modelId="{2FC54FA6-C6F2-4AEB-926B-63FAB42B6B41}" type="pres">
      <dgm:prSet presAssocID="{F712DC5D-7DC1-4480-88F1-34E9893EF2E6}" presName="sibTrans" presStyleCnt="0"/>
      <dgm:spPr/>
    </dgm:pt>
    <dgm:pt modelId="{C4FBD1E7-F72E-4279-B3C1-7E00EC36CBE7}" type="pres">
      <dgm:prSet presAssocID="{2217F87D-7923-4932-852A-9392E8989EC7}" presName="node" presStyleLbl="node1" presStyleIdx="2" presStyleCnt="4">
        <dgm:presLayoutVars>
          <dgm:bulletEnabled val="1"/>
        </dgm:presLayoutVars>
      </dgm:prSet>
      <dgm:spPr/>
    </dgm:pt>
    <dgm:pt modelId="{B01EC22F-10F6-4F0D-AD56-F6B38D4BD384}" type="pres">
      <dgm:prSet presAssocID="{CE74CF75-39F2-4773-A2D8-C620CC1732FA}" presName="sibTrans" presStyleCnt="0"/>
      <dgm:spPr/>
    </dgm:pt>
    <dgm:pt modelId="{1E9AB150-5B11-4228-BD82-41442C3DCAC7}" type="pres">
      <dgm:prSet presAssocID="{90025ADF-B51C-4A2B-A800-D70927998E0E}" presName="node" presStyleLbl="node1" presStyleIdx="3" presStyleCnt="4">
        <dgm:presLayoutVars>
          <dgm:bulletEnabled val="1"/>
        </dgm:presLayoutVars>
      </dgm:prSet>
      <dgm:spPr/>
    </dgm:pt>
  </dgm:ptLst>
  <dgm:cxnLst>
    <dgm:cxn modelId="{5D763E19-ADF2-4E16-9364-498679BB9CF1}" type="presOf" srcId="{B087822E-913F-4EEC-8A82-04BC7C138039}" destId="{39E8EADA-58BC-4D88-A934-10AB554A72DC}" srcOrd="0" destOrd="0" presId="urn:microsoft.com/office/officeart/2005/8/layout/default"/>
    <dgm:cxn modelId="{B97B721D-AF28-47B1-9E1F-5A1C7E9104D6}" srcId="{A08B8537-70D8-4961-80AC-0B027CF775A0}" destId="{2217F87D-7923-4932-852A-9392E8989EC7}" srcOrd="2" destOrd="0" parTransId="{935639E8-58BA-4574-AEA2-7B101AE23588}" sibTransId="{CE74CF75-39F2-4773-A2D8-C620CC1732FA}"/>
    <dgm:cxn modelId="{3DE2A02B-B406-46C1-96A4-DA4C520A18DE}" srcId="{A08B8537-70D8-4961-80AC-0B027CF775A0}" destId="{C83A63A8-495F-4A51-BEB7-0200F7A9BC5A}" srcOrd="0" destOrd="0" parTransId="{84EE9501-B00A-4E8D-9D36-AE3532FAF4E2}" sibTransId="{074168A8-43CA-43F0-8F62-C6E3B780D08B}"/>
    <dgm:cxn modelId="{C9B9F432-7823-41AB-A865-FE0155D0C30F}" srcId="{A08B8537-70D8-4961-80AC-0B027CF775A0}" destId="{B087822E-913F-4EEC-8A82-04BC7C138039}" srcOrd="1" destOrd="0" parTransId="{52A15D03-2683-4252-BA0F-415DA3CEF612}" sibTransId="{F712DC5D-7DC1-4480-88F1-34E9893EF2E6}"/>
    <dgm:cxn modelId="{C380FF74-FE7B-400F-AF72-9E5A7BDA0BB4}" type="presOf" srcId="{90025ADF-B51C-4A2B-A800-D70927998E0E}" destId="{1E9AB150-5B11-4228-BD82-41442C3DCAC7}" srcOrd="0" destOrd="0" presId="urn:microsoft.com/office/officeart/2005/8/layout/default"/>
    <dgm:cxn modelId="{706C8C80-85AE-4534-8EE1-BDF5EED28E4C}" type="presOf" srcId="{A08B8537-70D8-4961-80AC-0B027CF775A0}" destId="{A7D37A0D-92B6-4E3F-86E4-08021CF69FBF}" srcOrd="0" destOrd="0" presId="urn:microsoft.com/office/officeart/2005/8/layout/default"/>
    <dgm:cxn modelId="{F2B5BB90-D8E3-4804-9796-F7790B4770A7}" type="presOf" srcId="{2217F87D-7923-4932-852A-9392E8989EC7}" destId="{C4FBD1E7-F72E-4279-B3C1-7E00EC36CBE7}" srcOrd="0" destOrd="0" presId="urn:microsoft.com/office/officeart/2005/8/layout/default"/>
    <dgm:cxn modelId="{B3A6BDC7-33AE-41C3-BB65-4EECB770C6F3}" type="presOf" srcId="{C83A63A8-495F-4A51-BEB7-0200F7A9BC5A}" destId="{791F7954-9E02-44D4-BD53-B9D219D63401}" srcOrd="0" destOrd="0" presId="urn:microsoft.com/office/officeart/2005/8/layout/default"/>
    <dgm:cxn modelId="{EDF9E4DC-160F-4C17-8371-55A2C380E488}" srcId="{A08B8537-70D8-4961-80AC-0B027CF775A0}" destId="{90025ADF-B51C-4A2B-A800-D70927998E0E}" srcOrd="3" destOrd="0" parTransId="{E71F7B82-29BC-46A9-9E69-A96DA2AAAC13}" sibTransId="{3206DA12-87D5-48CA-9BEF-F6774EC1EDA4}"/>
    <dgm:cxn modelId="{659CB18B-AFBF-47A8-99D1-2F5775B49170}" type="presParOf" srcId="{A7D37A0D-92B6-4E3F-86E4-08021CF69FBF}" destId="{791F7954-9E02-44D4-BD53-B9D219D63401}" srcOrd="0" destOrd="0" presId="urn:microsoft.com/office/officeart/2005/8/layout/default"/>
    <dgm:cxn modelId="{2BBBBEE2-18F1-494C-9C1E-F9BF0461CD8D}" type="presParOf" srcId="{A7D37A0D-92B6-4E3F-86E4-08021CF69FBF}" destId="{71A9DAB9-4EFB-42F0-A292-CB6F142D39A5}" srcOrd="1" destOrd="0" presId="urn:microsoft.com/office/officeart/2005/8/layout/default"/>
    <dgm:cxn modelId="{910ED9D9-2782-41B8-A459-BC4D0788A2D0}" type="presParOf" srcId="{A7D37A0D-92B6-4E3F-86E4-08021CF69FBF}" destId="{39E8EADA-58BC-4D88-A934-10AB554A72DC}" srcOrd="2" destOrd="0" presId="urn:microsoft.com/office/officeart/2005/8/layout/default"/>
    <dgm:cxn modelId="{EE5F6932-AA26-489F-B848-92E0CE82687B}" type="presParOf" srcId="{A7D37A0D-92B6-4E3F-86E4-08021CF69FBF}" destId="{2FC54FA6-C6F2-4AEB-926B-63FAB42B6B41}" srcOrd="3" destOrd="0" presId="urn:microsoft.com/office/officeart/2005/8/layout/default"/>
    <dgm:cxn modelId="{029BC6D7-5ECE-467C-8D34-CDAACBFFE06B}" type="presParOf" srcId="{A7D37A0D-92B6-4E3F-86E4-08021CF69FBF}" destId="{C4FBD1E7-F72E-4279-B3C1-7E00EC36CBE7}" srcOrd="4" destOrd="0" presId="urn:microsoft.com/office/officeart/2005/8/layout/default"/>
    <dgm:cxn modelId="{EC14EE61-1108-4B6B-953F-EFA5332CD8EF}" type="presParOf" srcId="{A7D37A0D-92B6-4E3F-86E4-08021CF69FBF}" destId="{B01EC22F-10F6-4F0D-AD56-F6B38D4BD384}" srcOrd="5" destOrd="0" presId="urn:microsoft.com/office/officeart/2005/8/layout/default"/>
    <dgm:cxn modelId="{6793F684-E4FC-457D-B4C4-025D08BBBCEA}" type="presParOf" srcId="{A7D37A0D-92B6-4E3F-86E4-08021CF69FBF}" destId="{1E9AB150-5B11-4228-BD82-41442C3DCAC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7344F-B275-45F0-8D44-EE3AEF412783}">
      <dsp:nvSpPr>
        <dsp:cNvPr id="0" name=""/>
        <dsp:cNvSpPr/>
      </dsp:nvSpPr>
      <dsp:spPr>
        <a:xfrm>
          <a:off x="0" y="1015256"/>
          <a:ext cx="3263986" cy="1958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Race: </a:t>
          </a:r>
          <a:r>
            <a:rPr lang="en-US" sz="2400" kern="1200" dirty="0"/>
            <a:t>biological characteristics; racial identity; different ways of communication that might not match with others</a:t>
          </a:r>
        </a:p>
      </dsp:txBody>
      <dsp:txXfrm>
        <a:off x="0" y="1015256"/>
        <a:ext cx="3263986" cy="1958392"/>
      </dsp:txXfrm>
    </dsp:sp>
    <dsp:sp modelId="{44A16302-BDC6-41F9-80C3-D94F2A98113C}">
      <dsp:nvSpPr>
        <dsp:cNvPr id="0" name=""/>
        <dsp:cNvSpPr/>
      </dsp:nvSpPr>
      <dsp:spPr>
        <a:xfrm>
          <a:off x="3590385" y="1015256"/>
          <a:ext cx="3263986" cy="195839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Ethnicity: </a:t>
          </a:r>
          <a:r>
            <a:rPr lang="en-US" sz="2400" kern="1200" dirty="0"/>
            <a:t>can impact communicational practices if the speaker has strong ethnic identity</a:t>
          </a:r>
          <a:endParaRPr lang="en-US" sz="2000" kern="1200" dirty="0"/>
        </a:p>
      </dsp:txBody>
      <dsp:txXfrm>
        <a:off x="3590385" y="1015256"/>
        <a:ext cx="3263986" cy="1958392"/>
      </dsp:txXfrm>
    </dsp:sp>
    <dsp:sp modelId="{3FAFF6C9-59E4-40B4-9278-F3E0438211B6}">
      <dsp:nvSpPr>
        <dsp:cNvPr id="0" name=""/>
        <dsp:cNvSpPr/>
      </dsp:nvSpPr>
      <dsp:spPr>
        <a:xfrm>
          <a:off x="7180771" y="1015256"/>
          <a:ext cx="3263986" cy="19583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Gender:</a:t>
          </a:r>
          <a:r>
            <a:rPr lang="en-US" sz="2800" kern="1200" dirty="0"/>
            <a:t> </a:t>
          </a:r>
          <a:r>
            <a:rPr lang="en-US" sz="2400" kern="1200" dirty="0"/>
            <a:t>difference in ways of expression and communication patterns</a:t>
          </a:r>
        </a:p>
      </dsp:txBody>
      <dsp:txXfrm>
        <a:off x="7180771" y="1015256"/>
        <a:ext cx="3263986" cy="1958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F7954-9E02-44D4-BD53-B9D219D63401}">
      <dsp:nvSpPr>
        <dsp:cNvPr id="0" name=""/>
        <dsp:cNvSpPr/>
      </dsp:nvSpPr>
      <dsp:spPr>
        <a:xfrm>
          <a:off x="350936" y="1098"/>
          <a:ext cx="3290029" cy="1974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Religion: </a:t>
          </a:r>
          <a:r>
            <a:rPr lang="en-US" sz="2400" kern="1200" dirty="0"/>
            <a:t>can impact language and communication if speaker has strong religious identity</a:t>
          </a:r>
          <a:endParaRPr lang="en-US" sz="1800" kern="1200" dirty="0"/>
        </a:p>
      </dsp:txBody>
      <dsp:txXfrm>
        <a:off x="350936" y="1098"/>
        <a:ext cx="3290029" cy="1974017"/>
      </dsp:txXfrm>
    </dsp:sp>
    <dsp:sp modelId="{39E8EADA-58BC-4D88-A934-10AB554A72DC}">
      <dsp:nvSpPr>
        <dsp:cNvPr id="0" name=""/>
        <dsp:cNvSpPr/>
      </dsp:nvSpPr>
      <dsp:spPr>
        <a:xfrm>
          <a:off x="3969969" y="1098"/>
          <a:ext cx="3290029" cy="197401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Social Class: </a:t>
          </a:r>
          <a:r>
            <a:rPr lang="en-US" sz="2400" kern="1200" dirty="0"/>
            <a:t>Elite, Bourgeois (Middle Class), Poor; can impact ways of living and communication habits</a:t>
          </a:r>
          <a:endParaRPr lang="en-US" sz="2000" kern="1200" dirty="0"/>
        </a:p>
      </dsp:txBody>
      <dsp:txXfrm>
        <a:off x="3969969" y="1098"/>
        <a:ext cx="3290029" cy="1974017"/>
      </dsp:txXfrm>
    </dsp:sp>
    <dsp:sp modelId="{C4FBD1E7-F72E-4279-B3C1-7E00EC36CBE7}">
      <dsp:nvSpPr>
        <dsp:cNvPr id="0" name=""/>
        <dsp:cNvSpPr/>
      </dsp:nvSpPr>
      <dsp:spPr>
        <a:xfrm>
          <a:off x="7589001" y="1098"/>
          <a:ext cx="3290029" cy="197401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Age:</a:t>
          </a:r>
          <a:r>
            <a:rPr lang="en-US" sz="2800" kern="1200" dirty="0"/>
            <a:t> </a:t>
          </a:r>
          <a:r>
            <a:rPr lang="en-US" sz="2400" kern="1200" dirty="0"/>
            <a:t>Generation gaps</a:t>
          </a:r>
        </a:p>
      </dsp:txBody>
      <dsp:txXfrm>
        <a:off x="7589001" y="1098"/>
        <a:ext cx="3290029" cy="1974017"/>
      </dsp:txXfrm>
    </dsp:sp>
    <dsp:sp modelId="{1E9AB150-5B11-4228-BD82-41442C3DCAC7}">
      <dsp:nvSpPr>
        <dsp:cNvPr id="0" name=""/>
        <dsp:cNvSpPr/>
      </dsp:nvSpPr>
      <dsp:spPr>
        <a:xfrm>
          <a:off x="3969969" y="2304119"/>
          <a:ext cx="3290029" cy="197401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Cultural Identity:</a:t>
          </a:r>
          <a:r>
            <a:rPr lang="en-US" sz="2400" b="1" kern="1200" dirty="0"/>
            <a:t> </a:t>
          </a:r>
          <a:r>
            <a:rPr lang="en-US" sz="2400" kern="1200" dirty="0"/>
            <a:t>self-concept; strong = impact on communication habits </a:t>
          </a:r>
          <a:endParaRPr lang="en-US" sz="1900" kern="1200" dirty="0"/>
        </a:p>
      </dsp:txBody>
      <dsp:txXfrm>
        <a:off x="3969969" y="2304119"/>
        <a:ext cx="3290029" cy="197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1A9F-5194-4BE6-956D-1E67B9A9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E62EC-8735-4EED-B88B-DC9ED4DF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A6D4-DCEA-4F8F-84CB-745D462F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C839-7A05-4429-8EDB-505600E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948D-9073-4D33-94C1-2C6A32F3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ED75-07B9-4314-97E7-29C33017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C414-D129-4B4E-A536-8ECAD72D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4CA6-6739-4B59-8F84-C81F709E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7483-B9C3-4B8F-9633-16E3C9A8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CA56-0345-447D-A737-A9D2EF0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072A1-2DFC-4805-9EFA-14DE3D51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8154-2442-4C23-82CB-F2D4F856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D4D1-1F60-45EF-A827-553F31C2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6E04-E887-4134-BE3E-E425BAFE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EF38-BC25-413B-8099-1E40EF84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EF8-200B-431A-B6C8-700C8FA6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5926-F370-47FA-A27B-261D87AA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A9A-9B67-4FD0-A097-CA77E23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D19F-9C3D-4E32-949D-D1D91BD3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1D57-9AEB-44FA-B053-9B3092E4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FABF-CF7D-426B-897B-9EE888C5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C7DB-0A8E-4B6A-A08B-9596C4CD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5477-1BAB-4CA3-BC4C-4EFE3CB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BD59-4002-4090-A567-7B39CDFC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90B0-AEDD-444F-98D2-EC2173D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9009-2C39-4BAD-AC77-FF4D932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A229-7A4D-431D-AAD1-E70D57A7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B570-D33D-48FC-998F-E8C17403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D3BB-3F8D-4B68-8499-5F6F7BB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3E8-7658-4E3E-8E9D-295F6DE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CD84-BA35-4859-BDD0-C6D554C0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7138-9D23-4CBF-966D-DD59CFB3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4E34-2561-4BE5-8980-C92B67B3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396C-2343-4CC0-A3D5-6E789C78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530B9-1591-4776-B3F6-E19F1CFEC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21688-F134-4B42-A563-2C66CB3E8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03E88-7AE7-4A07-9DBA-E8FFBCEA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33C92-ED72-4276-A0EB-BD01557A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53188-E93E-4AD2-8B19-4BE69A1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F25C-3971-47A5-AC94-969DD4EC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ACD2-5CCC-495B-A36F-40CFA3B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CA495-F99E-4B94-BE23-5A67029B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0BA3C-027C-4826-AC1B-4EBCC6E9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F0EAF-7192-4166-9E55-4D950246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42FE-63D6-4AF1-9849-030CF9DC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856C-93D7-429F-9113-E0085889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72F0-907C-4D85-9BAD-0CC64F9F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EB9-8944-4120-B629-F59BD9E0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DE810-F1B9-4B5F-8721-551B206B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372C-67CF-48C2-B067-558C7CF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0BD7-A110-4089-B8E2-DD41C198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99E7D-4045-4ADA-A1AF-0D770443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61E-5E6A-4951-83B0-84A78093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54D9-512E-437C-8E68-D4243FB2C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450FD-A488-4095-BE37-8AAD77E8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3FF8-C77A-4173-AF51-9B4AC59D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16A7-3993-46F8-838F-802EE55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D1A91-E238-4FA2-B8FC-20503F1E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A403-7E2B-4581-A58B-24650E8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1B21-D4DE-4911-8BB8-47A9C550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9CA3-EB86-4C56-81A1-DDEDC14E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A29-B2E8-443C-BBF7-5FE74BFCE6A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C8BE-E72B-40BB-A20A-E431F20D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3C74-4AC7-4A70-B387-DA4F31A76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3AB5-00F0-47A3-B6E1-F5A310F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view of the earth from space&#10;&#10;Description automatically generated">
            <a:extLst>
              <a:ext uri="{FF2B5EF4-FFF2-40B4-BE49-F238E27FC236}">
                <a16:creationId xmlns:a16="http://schemas.microsoft.com/office/drawing/2014/main" id="{85287C1A-EEA4-4C4B-BCDC-1475353A5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2" t="2871" r="-1" b="621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D99C8-D0BA-4A0A-8DF0-488AFCC9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Chapter 6:</a:t>
            </a:r>
            <a:br>
              <a:rPr lang="en-US" sz="4400" dirty="0"/>
            </a:br>
            <a:r>
              <a:rPr lang="en-US" sz="4400" dirty="0"/>
              <a:t>Communicating Across Cultures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E81A4-CA67-47ED-AE53-0F497541A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Week 13</a:t>
            </a:r>
          </a:p>
          <a:p>
            <a:r>
              <a:rPr lang="en-US" sz="2000" dirty="0"/>
              <a:t>Lecture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5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6C9F6A-40DC-43F9-80D7-0E33222B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/>
              <a:t>Uncertainty Avoidance</a:t>
            </a:r>
          </a:p>
        </p:txBody>
      </p:sp>
      <p:pic>
        <p:nvPicPr>
          <p:cNvPr id="10" name="Picture 9" descr="A picture containing food, white, bed, room&#10;&#10;Description automatically generated">
            <a:extLst>
              <a:ext uri="{FF2B5EF4-FFF2-40B4-BE49-F238E27FC236}">
                <a16:creationId xmlns:a16="http://schemas.microsoft.com/office/drawing/2014/main" id="{293AB8F7-10B6-4B99-A855-6F8780778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B1C9EF-B974-4C8A-A5F2-4D3A9C57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Low uncertainty avoidance cultures</a:t>
            </a:r>
            <a:r>
              <a:rPr lang="en-US" sz="2400" dirty="0"/>
              <a:t> – can tolerate uncertainty and ambiguity; can converse with strangers easily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High uncertainty avoidance cultures </a:t>
            </a:r>
            <a:r>
              <a:rPr lang="en-US" sz="2400" dirty="0"/>
              <a:t>– cannot tolerate uncertainty and ambiguity and require precise details in communication; are very wary of strangers and prefer not talking to them</a:t>
            </a:r>
          </a:p>
        </p:txBody>
      </p:sp>
    </p:spTree>
    <p:extLst>
      <p:ext uri="{BB962C8B-B14F-4D97-AF65-F5344CB8AC3E}">
        <p14:creationId xmlns:p14="http://schemas.microsoft.com/office/powerpoint/2010/main" val="422021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5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BC9-F0FF-48B5-8B2A-77CD771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Power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2760-5318-40D0-89CB-042B7EB9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471" y="3275146"/>
            <a:ext cx="8132804" cy="346855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High power distance cultures </a:t>
            </a:r>
            <a:r>
              <a:rPr lang="en-US" sz="2400" dirty="0"/>
              <a:t>– very noticeable inequalities in power, status and rank; everyone knows and maintains the hierarchy; polite and formal language; expect higher authority to handle and control the situations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Low power distance cultures </a:t>
            </a:r>
            <a:r>
              <a:rPr lang="en-US" sz="2400" dirty="0"/>
              <a:t>– power inequality is not very noticeable; people don’t work actively to maintain power differences; don’t feel inclined to use polite and formal language with superiors; can take charge and control of situations themselves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5CFF54-89C7-4050-848C-BE81CEC11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3" b="14001"/>
          <a:stretch/>
        </p:blipFill>
        <p:spPr>
          <a:xfrm>
            <a:off x="4132220" y="416274"/>
            <a:ext cx="6648450" cy="28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BF34E5-B71D-4680-80E2-B588ADA2E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 r="-1" b="556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C2971-E4F5-4836-BB38-21A7A48D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Masculinity – Femininity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DB45-FFDE-441B-9D57-F0901B4C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79" y="5009083"/>
            <a:ext cx="7591412" cy="1345997"/>
          </a:xfrm>
        </p:spPr>
        <p:txBody>
          <a:bodyPr anchor="ctr">
            <a:no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Masculine Cultures – </a:t>
            </a:r>
            <a:r>
              <a:rPr lang="en-US" sz="2000" dirty="0">
                <a:solidFill>
                  <a:schemeClr val="bg1"/>
                </a:solidFill>
              </a:rPr>
              <a:t>value and maintain gender roles very strictly; men and women remain within their own specific spheres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Feminine Cultures –</a:t>
            </a:r>
            <a:r>
              <a:rPr lang="en-US" sz="2000" dirty="0">
                <a:solidFill>
                  <a:schemeClr val="bg1"/>
                </a:solidFill>
              </a:rPr>
              <a:t> do not maintain gender roles; men and women can move around in each other’s spheres freely</a:t>
            </a:r>
          </a:p>
        </p:txBody>
      </p:sp>
    </p:spTree>
    <p:extLst>
      <p:ext uri="{BB962C8B-B14F-4D97-AF65-F5344CB8AC3E}">
        <p14:creationId xmlns:p14="http://schemas.microsoft.com/office/powerpoint/2010/main" val="125755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19749-FFD3-4B11-8B5D-6A053F1E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Barriers to Effective Communication</a:t>
            </a:r>
          </a:p>
        </p:txBody>
      </p:sp>
      <p:pic>
        <p:nvPicPr>
          <p:cNvPr id="9" name="Picture 8" descr="A picture containing brick, computer&#10;&#10;Description automatically generated">
            <a:extLst>
              <a:ext uri="{FF2B5EF4-FFF2-40B4-BE49-F238E27FC236}">
                <a16:creationId xmlns:a16="http://schemas.microsoft.com/office/drawing/2014/main" id="{4BB883EB-4544-495F-B6B3-07A746198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3" y="1473336"/>
            <a:ext cx="6250769" cy="3750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E707-9A49-4216-8882-EE65D6E5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Anxiety</a:t>
            </a:r>
          </a:p>
          <a:p>
            <a:r>
              <a:rPr lang="en-US" sz="2000">
                <a:solidFill>
                  <a:schemeClr val="bg1"/>
                </a:solidFill>
              </a:rPr>
              <a:t>Assuming Similarity or Difference</a:t>
            </a:r>
          </a:p>
          <a:p>
            <a:r>
              <a:rPr lang="en-US" sz="2000">
                <a:solidFill>
                  <a:schemeClr val="bg1"/>
                </a:solidFill>
              </a:rPr>
              <a:t>Ethnocentrism</a:t>
            </a:r>
          </a:p>
          <a:p>
            <a:r>
              <a:rPr lang="en-US" sz="2000">
                <a:solidFill>
                  <a:schemeClr val="bg1"/>
                </a:solidFill>
              </a:rPr>
              <a:t>Stereotypes and Prejudice</a:t>
            </a:r>
          </a:p>
          <a:p>
            <a:r>
              <a:rPr lang="en-US" sz="2000">
                <a:solidFill>
                  <a:schemeClr val="bg1"/>
                </a:solidFill>
              </a:rPr>
              <a:t>Incompatible Communication Codes</a:t>
            </a:r>
          </a:p>
          <a:p>
            <a:r>
              <a:rPr lang="en-US" sz="2000">
                <a:solidFill>
                  <a:schemeClr val="bg1"/>
                </a:solidFill>
              </a:rPr>
              <a:t>Incompatible Norms and Values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D00FF-5D27-4D89-A931-9800BC970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6" r="13818" b="24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1CD2D-C4D9-45FF-B828-03A5F639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24967"/>
            <a:ext cx="3785235" cy="11247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/>
              <a:t>Intercultural Communication Competence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052A-CFF4-4BEF-A3FB-031BD631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52624"/>
            <a:ext cx="3972306" cy="4295636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Adopt Correct Attitudes</a:t>
            </a:r>
            <a:r>
              <a:rPr lang="en-US" sz="2400" dirty="0"/>
              <a:t> – open-mindedness, altruism, tolerance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Acquire knowledge about other cultures </a:t>
            </a:r>
            <a:r>
              <a:rPr lang="en-US" sz="2400" dirty="0"/>
              <a:t>– observe, study, immerse yourself in the other culture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Develop culture-specific skills</a:t>
            </a:r>
            <a:r>
              <a:rPr lang="en-US" sz="2400" dirty="0"/>
              <a:t> – listen, empathy, flexibility</a:t>
            </a:r>
          </a:p>
        </p:txBody>
      </p:sp>
    </p:spTree>
    <p:extLst>
      <p:ext uri="{BB962C8B-B14F-4D97-AF65-F5344CB8AC3E}">
        <p14:creationId xmlns:p14="http://schemas.microsoft.com/office/powerpoint/2010/main" val="293868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2D5560-842C-4CE1-9828-925A810F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dirty="0"/>
              <a:t>CULTURE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group of people&#10;&#10;Description automatically generated">
            <a:extLst>
              <a:ext uri="{FF2B5EF4-FFF2-40B4-BE49-F238E27FC236}">
                <a16:creationId xmlns:a16="http://schemas.microsoft.com/office/drawing/2014/main" id="{75A4C74B-6A7C-4FA4-98AB-83B4F8F82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5" b="3952"/>
          <a:stretch/>
        </p:blipFill>
        <p:spPr>
          <a:xfrm>
            <a:off x="2515044" y="1249896"/>
            <a:ext cx="6993631" cy="255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9ADF-7A3C-4F2B-B55E-88E76308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667250"/>
            <a:ext cx="6281873" cy="20383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 includes the values, attitudes, beliefs, orientations, and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assumptions prevalent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people in a society.</a:t>
            </a:r>
          </a:p>
        </p:txBody>
      </p:sp>
    </p:spTree>
    <p:extLst>
      <p:ext uri="{BB962C8B-B14F-4D97-AF65-F5344CB8AC3E}">
        <p14:creationId xmlns:p14="http://schemas.microsoft.com/office/powerpoint/2010/main" val="252344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873E-7497-474B-A145-C6770117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Intercultural Communication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8C6304-318B-4CDC-8B7C-5A2A9C73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b="250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1C6D-1514-43B4-8264-D2090399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Communication between people from different cultures</a:t>
            </a:r>
          </a:p>
          <a:p>
            <a:pPr algn="just"/>
            <a:r>
              <a:rPr lang="en-US" sz="2400" dirty="0"/>
              <a:t>ONLY when the difference in cultures poses a problem or is very noticeable</a:t>
            </a:r>
          </a:p>
        </p:txBody>
      </p:sp>
    </p:spTree>
    <p:extLst>
      <p:ext uri="{BB962C8B-B14F-4D97-AF65-F5344CB8AC3E}">
        <p14:creationId xmlns:p14="http://schemas.microsoft.com/office/powerpoint/2010/main" val="220058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l="43000" t="12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888-386C-4B19-9F54-5EF83EC1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Culture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7434-2E8C-4FCD-BB72-4F3D8EEA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2296160"/>
            <a:ext cx="4323080" cy="3146107"/>
          </a:xfrm>
        </p:spPr>
        <p:txBody>
          <a:bodyPr/>
          <a:lstStyle/>
          <a:p>
            <a:r>
              <a:rPr lang="en-US" dirty="0"/>
              <a:t>Psychological discomfort upon interacting with a completely different culture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1B47-AC7F-4861-81A1-0070A3F0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Dominant Culture and Co-Cultures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212-06C6-4B36-9A60-C9398C11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920" y="1381443"/>
            <a:ext cx="4211320" cy="435133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Dominant Culture : </a:t>
            </a:r>
            <a:r>
              <a:rPr lang="en-US" dirty="0"/>
              <a:t>shared by majority of its members</a:t>
            </a:r>
          </a:p>
          <a:p>
            <a:r>
              <a:rPr lang="en-US" b="1" dirty="0">
                <a:solidFill>
                  <a:srgbClr val="FF0000"/>
                </a:solidFill>
              </a:rPr>
              <a:t>Co-Cultures :</a:t>
            </a:r>
            <a:r>
              <a:rPr lang="en-US" dirty="0"/>
              <a:t> smaller groups whose cultural beliefs, habits, ways of living, communication practices, and perceptions differ from the dominant culture</a:t>
            </a:r>
          </a:p>
        </p:txBody>
      </p:sp>
      <p:pic>
        <p:nvPicPr>
          <p:cNvPr id="6" name="Picture 5" descr="A picture containing indoor, food&#10;&#10;Description automatically generated">
            <a:extLst>
              <a:ext uri="{FF2B5EF4-FFF2-40B4-BE49-F238E27FC236}">
                <a16:creationId xmlns:a16="http://schemas.microsoft.com/office/drawing/2014/main" id="{77E05C4C-D26A-4605-9CF0-E8DDA0B0F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26" b="10862"/>
          <a:stretch/>
        </p:blipFill>
        <p:spPr>
          <a:xfrm>
            <a:off x="304136" y="1466374"/>
            <a:ext cx="6629137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6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6003-98EA-4F77-B52C-F4DCF3E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Factors that affect intercultural communication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78C5E-82C1-4438-A8BE-CB089B157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37895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92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01467-0F2D-452F-A7A0-27250AE7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Factors that affect intercultural communication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13565-7A14-45C4-9066-9CAAA302F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6672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9E46B78-EC15-4287-81DC-1B97E394E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565466"/>
              </p:ext>
            </p:extLst>
          </p:nvPr>
        </p:nvGraphicFramePr>
        <p:xfrm>
          <a:off x="485780" y="2235864"/>
          <a:ext cx="11229968" cy="427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85744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A757FE14-2A99-4B28-A4F4-E7ADE3A6F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2" b="2"/>
          <a:stretch/>
        </p:blipFill>
        <p:spPr>
          <a:xfrm>
            <a:off x="3517448" y="10"/>
            <a:ext cx="8669532" cy="685799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5BA5-A0B6-4C98-B748-3B525231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24128"/>
            <a:ext cx="4200906" cy="126187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Cultural Norms and Values, and 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BDD8-A9A7-4F36-BA9A-69F895D3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524756" cy="320725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Individualism – Collectivism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Uncertainty Avoidance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Power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Masculinity – Femininity </a:t>
            </a:r>
          </a:p>
        </p:txBody>
      </p:sp>
    </p:spTree>
    <p:extLst>
      <p:ext uri="{BB962C8B-B14F-4D97-AF65-F5344CB8AC3E}">
        <p14:creationId xmlns:p14="http://schemas.microsoft.com/office/powerpoint/2010/main" val="4275494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1D9A8-79EF-4268-92DE-A9E05A21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" y="37623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INDIVIDUALISM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76DC0-E7F7-4184-AE94-8DC5AAE7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00151"/>
            <a:ext cx="5157787" cy="49895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Focus on individual</a:t>
            </a:r>
          </a:p>
          <a:p>
            <a:pPr algn="just"/>
            <a:r>
              <a:rPr lang="en-US" dirty="0"/>
              <a:t>The self comes first</a:t>
            </a:r>
          </a:p>
          <a:p>
            <a:pPr algn="just"/>
            <a:r>
              <a:rPr lang="en-US" dirty="0"/>
              <a:t>Competition is desirable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Emphasize personal rights and responsibilities, privacy, expressing yourself, freedom, innovation</a:t>
            </a:r>
          </a:p>
          <a:p>
            <a:pPr algn="just"/>
            <a:r>
              <a:rPr lang="en-US" dirty="0"/>
              <a:t>Personal achievements are valued even if the community is not involved</a:t>
            </a:r>
          </a:p>
          <a:p>
            <a:pPr algn="just"/>
            <a:r>
              <a:rPr lang="en-US" dirty="0"/>
              <a:t>Inclined to defend themselves in conflict</a:t>
            </a:r>
          </a:p>
          <a:p>
            <a:pPr algn="just"/>
            <a:r>
              <a:rPr lang="en-US" dirty="0"/>
              <a:t>Can argue or confront the other party directly in case of a misunderstanding or conflict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91FC98-35B9-4760-B201-83F670BCA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376238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COLLECTIVISM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4594C-24C1-4695-A77C-6DA55F20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00150"/>
            <a:ext cx="5183188" cy="498951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Focus on community</a:t>
            </a:r>
          </a:p>
          <a:p>
            <a:pPr algn="just"/>
            <a:r>
              <a:rPr lang="en-US" dirty="0"/>
              <a:t>The community comes first</a:t>
            </a:r>
          </a:p>
          <a:p>
            <a:pPr algn="just"/>
            <a:r>
              <a:rPr lang="en-US" dirty="0"/>
              <a:t>Do not prefer competition; harmony and collaboration is preferred</a:t>
            </a:r>
          </a:p>
          <a:p>
            <a:pPr algn="just"/>
            <a:r>
              <a:rPr lang="en-US" dirty="0"/>
              <a:t>Emphasize shared goals, harmony, teamwork, shared interests, the public good, avoiding embarrassment</a:t>
            </a:r>
          </a:p>
          <a:p>
            <a:pPr algn="just"/>
            <a:r>
              <a:rPr lang="en-US" dirty="0"/>
              <a:t>Personal achievements are not valued if it is not the community’s win</a:t>
            </a:r>
          </a:p>
          <a:p>
            <a:pPr algn="just"/>
            <a:r>
              <a:rPr lang="en-US" dirty="0"/>
              <a:t>Avoid arguments and conflicts by choosing not to say anything</a:t>
            </a:r>
          </a:p>
          <a:p>
            <a:pPr algn="just"/>
            <a:r>
              <a:rPr lang="en-US" dirty="0"/>
              <a:t>Prefer discussing the issue in detail and working through dialogue rather than a confrontation </a:t>
            </a:r>
          </a:p>
        </p:txBody>
      </p:sp>
    </p:spTree>
    <p:extLst>
      <p:ext uri="{BB962C8B-B14F-4D97-AF65-F5344CB8AC3E}">
        <p14:creationId xmlns:p14="http://schemas.microsoft.com/office/powerpoint/2010/main" val="14825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3">
      <a:majorFont>
        <a:latin typeface="Exotc350 Bd BT"/>
        <a:ea typeface=""/>
        <a:cs typeface=""/>
      </a:majorFont>
      <a:minorFont>
        <a:latin typeface="High Tow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Exotc350 Bd BT</vt:lpstr>
      <vt:lpstr>High Tower Text</vt:lpstr>
      <vt:lpstr>Times New Roman</vt:lpstr>
      <vt:lpstr>Office Theme</vt:lpstr>
      <vt:lpstr>Chapter 6: Communicating Across Cultures</vt:lpstr>
      <vt:lpstr>CULTURE</vt:lpstr>
      <vt:lpstr>Intercultural Communication</vt:lpstr>
      <vt:lpstr>Culture Shock</vt:lpstr>
      <vt:lpstr>Dominant Culture and Co-Cultures</vt:lpstr>
      <vt:lpstr>Factors that affect intercultural communication</vt:lpstr>
      <vt:lpstr>Factors that affect intercultural communication</vt:lpstr>
      <vt:lpstr>Cultural Norms and Values, and Communication</vt:lpstr>
      <vt:lpstr>PowerPoint Presentation</vt:lpstr>
      <vt:lpstr>Uncertainty Avoidance</vt:lpstr>
      <vt:lpstr>Power Distance</vt:lpstr>
      <vt:lpstr>Masculinity – Femininity </vt:lpstr>
      <vt:lpstr>Barriers to Effective Communication</vt:lpstr>
      <vt:lpstr>Intercultural Communication Competence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Across Cultures</dc:title>
  <dc:creator>Zunera Malik</dc:creator>
  <cp:lastModifiedBy>Sadia  Nauman</cp:lastModifiedBy>
  <cp:revision>4</cp:revision>
  <dcterms:created xsi:type="dcterms:W3CDTF">2020-04-11T21:00:14Z</dcterms:created>
  <dcterms:modified xsi:type="dcterms:W3CDTF">2020-04-13T11:25:40Z</dcterms:modified>
</cp:coreProperties>
</file>