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4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3A1D00"/>
    <a:srgbClr val="4A3F2A"/>
    <a:srgbClr val="AE9871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8" autoAdjust="0"/>
    <p:restoredTop sz="94660"/>
  </p:normalViewPr>
  <p:slideViewPr>
    <p:cSldViewPr>
      <p:cViewPr>
        <p:scale>
          <a:sx n="100" d="100"/>
          <a:sy n="100" d="100"/>
        </p:scale>
        <p:origin x="-228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2E305D-59E2-4910-B8EF-BB1FE6680B49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4350887-0C92-4485-9392-70224C15E72E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anchor="ctr"/>
        <a:lstStyle/>
        <a:p>
          <a:pPr algn="ctr"/>
          <a:r>
            <a:rPr lang="en-US" sz="1200" b="1" dirty="0" smtClean="0">
              <a:solidFill>
                <a:schemeClr val="bg1"/>
              </a:solidFill>
              <a:latin typeface="+mj-lt"/>
            </a:rPr>
            <a:t>Application</a:t>
          </a:r>
          <a:endParaRPr lang="en-US" sz="1200" b="1" dirty="0">
            <a:solidFill>
              <a:schemeClr val="bg1"/>
            </a:solidFill>
            <a:latin typeface="+mj-lt"/>
          </a:endParaRPr>
        </a:p>
      </dgm:t>
    </dgm:pt>
    <dgm:pt modelId="{41640E4B-1062-4760-B2AF-3E6ECD29BBC1}" type="parTrans" cxnId="{AD64C91C-327D-464A-B08F-A25D1E971726}">
      <dgm:prSet/>
      <dgm:spPr/>
      <dgm:t>
        <a:bodyPr/>
        <a:lstStyle/>
        <a:p>
          <a:endParaRPr lang="en-US" sz="1300">
            <a:latin typeface="Century Gothic" pitchFamily="34" charset="0"/>
          </a:endParaRPr>
        </a:p>
      </dgm:t>
    </dgm:pt>
    <dgm:pt modelId="{B84AE7B9-876B-45DA-9575-5A4278F0F817}" type="sibTrans" cxnId="{AD64C91C-327D-464A-B08F-A25D1E971726}">
      <dgm:prSet custT="1"/>
      <dgm:spPr/>
      <dgm:t>
        <a:bodyPr/>
        <a:lstStyle/>
        <a:p>
          <a:endParaRPr lang="en-US" sz="1300">
            <a:latin typeface="Century Gothic" pitchFamily="34" charset="0"/>
          </a:endParaRPr>
        </a:p>
      </dgm:t>
    </dgm:pt>
    <dgm:pt modelId="{850DDA35-C296-4696-BD0F-8977D09A5387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anchor="ctr"/>
        <a:lstStyle/>
        <a:p>
          <a:pPr algn="ctr"/>
          <a:r>
            <a:rPr lang="en-US" sz="1200" b="1" dirty="0" smtClean="0">
              <a:solidFill>
                <a:schemeClr val="bg1"/>
              </a:solidFill>
              <a:latin typeface="+mj-lt"/>
            </a:rPr>
            <a:t>Approval</a:t>
          </a:r>
          <a:endParaRPr lang="en-US" sz="1200" b="1" dirty="0">
            <a:solidFill>
              <a:schemeClr val="bg1"/>
            </a:solidFill>
            <a:latin typeface="+mj-lt"/>
          </a:endParaRPr>
        </a:p>
      </dgm:t>
    </dgm:pt>
    <dgm:pt modelId="{BA18D733-9110-4CF2-A049-AAB75DD47C96}" type="parTrans" cxnId="{63114C95-F64F-43B8-8048-F8F4CD7D17A3}">
      <dgm:prSet/>
      <dgm:spPr/>
      <dgm:t>
        <a:bodyPr/>
        <a:lstStyle/>
        <a:p>
          <a:endParaRPr lang="en-US" sz="1300">
            <a:latin typeface="Century Gothic" pitchFamily="34" charset="0"/>
          </a:endParaRPr>
        </a:p>
      </dgm:t>
    </dgm:pt>
    <dgm:pt modelId="{5A8B9C91-5D7B-4CE1-91C1-8197F9EFE9C7}" type="sibTrans" cxnId="{63114C95-F64F-43B8-8048-F8F4CD7D17A3}">
      <dgm:prSet custT="1"/>
      <dgm:spPr/>
      <dgm:t>
        <a:bodyPr/>
        <a:lstStyle/>
        <a:p>
          <a:endParaRPr lang="en-US" sz="1300">
            <a:latin typeface="Century Gothic" pitchFamily="34" charset="0"/>
          </a:endParaRPr>
        </a:p>
      </dgm:t>
    </dgm:pt>
    <dgm:pt modelId="{835CC75D-4719-4DCA-A06D-A868E938E6C1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anchor="ctr"/>
        <a:lstStyle/>
        <a:p>
          <a:pPr algn="ctr"/>
          <a:r>
            <a:rPr lang="en-US" sz="1200" b="1" dirty="0" smtClean="0">
              <a:solidFill>
                <a:schemeClr val="bg1"/>
              </a:solidFill>
              <a:latin typeface="+mj-lt"/>
            </a:rPr>
            <a:t>Contract</a:t>
          </a:r>
        </a:p>
        <a:p>
          <a:pPr algn="ctr"/>
          <a:r>
            <a:rPr lang="en-US" sz="1200" b="1" dirty="0" smtClean="0">
              <a:solidFill>
                <a:schemeClr val="bg1"/>
              </a:solidFill>
              <a:latin typeface="+mj-lt"/>
            </a:rPr>
            <a:t>Signed</a:t>
          </a:r>
          <a:endParaRPr lang="en-US" sz="1200" b="1" dirty="0">
            <a:solidFill>
              <a:schemeClr val="bg1"/>
            </a:solidFill>
            <a:latin typeface="+mj-lt"/>
          </a:endParaRPr>
        </a:p>
      </dgm:t>
    </dgm:pt>
    <dgm:pt modelId="{B7027C6E-7FDB-4692-A41F-E89FB730E2DB}" type="parTrans" cxnId="{3F716B1D-E5F7-4BB2-B30A-68F572E622BD}">
      <dgm:prSet/>
      <dgm:spPr/>
      <dgm:t>
        <a:bodyPr/>
        <a:lstStyle/>
        <a:p>
          <a:endParaRPr lang="en-US" sz="1300">
            <a:latin typeface="Century Gothic" pitchFamily="34" charset="0"/>
          </a:endParaRPr>
        </a:p>
      </dgm:t>
    </dgm:pt>
    <dgm:pt modelId="{34FF1B2C-99D1-4A12-8758-8107DBB0B46C}" type="sibTrans" cxnId="{3F716B1D-E5F7-4BB2-B30A-68F572E622BD}">
      <dgm:prSet custT="1"/>
      <dgm:spPr/>
      <dgm:t>
        <a:bodyPr/>
        <a:lstStyle/>
        <a:p>
          <a:endParaRPr lang="en-US" sz="1300">
            <a:latin typeface="Century Gothic" pitchFamily="34" charset="0"/>
          </a:endParaRPr>
        </a:p>
      </dgm:t>
    </dgm:pt>
    <dgm:pt modelId="{AFC56B97-5A5E-4A84-B231-4864FD6CF8BA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anchor="ctr"/>
        <a:lstStyle/>
        <a:p>
          <a:pPr algn="ctr"/>
          <a:r>
            <a:rPr lang="en-US" sz="1200" b="1" dirty="0" smtClean="0">
              <a:solidFill>
                <a:schemeClr val="bg1"/>
              </a:solidFill>
              <a:latin typeface="+mj-lt"/>
            </a:rPr>
            <a:t>Underwriting &amp; Review</a:t>
          </a:r>
          <a:endParaRPr lang="en-US" sz="1200" b="1" dirty="0">
            <a:solidFill>
              <a:schemeClr val="bg1"/>
            </a:solidFill>
            <a:latin typeface="+mj-lt"/>
          </a:endParaRPr>
        </a:p>
      </dgm:t>
    </dgm:pt>
    <dgm:pt modelId="{8F3D952E-A91D-4B97-9147-C3C8DBFAB945}" type="parTrans" cxnId="{1A130FA5-BBB1-4D96-959D-7011E72C6D96}">
      <dgm:prSet/>
      <dgm:spPr/>
      <dgm:t>
        <a:bodyPr/>
        <a:lstStyle/>
        <a:p>
          <a:endParaRPr lang="en-US" sz="1300">
            <a:latin typeface="Century Gothic" pitchFamily="34" charset="0"/>
          </a:endParaRPr>
        </a:p>
      </dgm:t>
    </dgm:pt>
    <dgm:pt modelId="{7F5EC242-C079-47EB-8355-DA83479F1746}" type="sibTrans" cxnId="{1A130FA5-BBB1-4D96-959D-7011E72C6D96}">
      <dgm:prSet custT="1"/>
      <dgm:spPr/>
      <dgm:t>
        <a:bodyPr/>
        <a:lstStyle/>
        <a:p>
          <a:endParaRPr lang="en-US" sz="1300">
            <a:latin typeface="Century Gothic" pitchFamily="34" charset="0"/>
          </a:endParaRPr>
        </a:p>
      </dgm:t>
    </dgm:pt>
    <dgm:pt modelId="{992BB751-4624-4846-9366-BDDE169FD8E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chemeClr val="accent3">
            <a:lumMod val="75000"/>
          </a:schemeClr>
        </a:solidFill>
      </dgm:spPr>
      <dgm:t>
        <a:bodyPr anchor="ctr"/>
        <a:lstStyle/>
        <a:p>
          <a:pPr algn="ctr"/>
          <a:r>
            <a:rPr lang="en-US" sz="1400" b="1" dirty="0" smtClean="0">
              <a:solidFill>
                <a:schemeClr val="bg1"/>
              </a:solidFill>
              <a:latin typeface="+mj-lt"/>
            </a:rPr>
            <a:t>Funding!</a:t>
          </a:r>
        </a:p>
        <a:p>
          <a:pPr algn="ctr"/>
          <a:r>
            <a:rPr lang="en-US" sz="1200" b="1" dirty="0" smtClean="0">
              <a:solidFill>
                <a:schemeClr val="bg1"/>
              </a:solidFill>
              <a:latin typeface="+mj-lt"/>
            </a:rPr>
            <a:t>(&amp; Commission)</a:t>
          </a:r>
          <a:endParaRPr lang="en-US" sz="1200" b="1" dirty="0">
            <a:solidFill>
              <a:schemeClr val="bg1"/>
            </a:solidFill>
            <a:latin typeface="+mj-lt"/>
          </a:endParaRPr>
        </a:p>
      </dgm:t>
    </dgm:pt>
    <dgm:pt modelId="{111877B8-F43D-4930-AB64-180801078EDD}" type="parTrans" cxnId="{58B0BB79-E46E-41DA-A5E6-F50BE694C4C9}">
      <dgm:prSet/>
      <dgm:spPr/>
      <dgm:t>
        <a:bodyPr/>
        <a:lstStyle/>
        <a:p>
          <a:endParaRPr lang="en-US"/>
        </a:p>
      </dgm:t>
    </dgm:pt>
    <dgm:pt modelId="{CD88309A-216A-4C1A-BF66-EE941EB01B25}" type="sibTrans" cxnId="{58B0BB79-E46E-41DA-A5E6-F50BE694C4C9}">
      <dgm:prSet/>
      <dgm:spPr/>
      <dgm:t>
        <a:bodyPr/>
        <a:lstStyle/>
        <a:p>
          <a:endParaRPr lang="en-US"/>
        </a:p>
      </dgm:t>
    </dgm:pt>
    <dgm:pt modelId="{F49B17D9-5223-42B1-8348-9F264407656E}" type="pres">
      <dgm:prSet presAssocID="{AD2E305D-59E2-4910-B8EF-BB1FE6680B4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C422F78-1A40-4176-A0F0-D3FCDD8CB4B5}" type="pres">
      <dgm:prSet presAssocID="{E4350887-0C92-4485-9392-70224C15E72E}" presName="composite" presStyleCnt="0"/>
      <dgm:spPr/>
    </dgm:pt>
    <dgm:pt modelId="{1DA12AA1-B7B8-4908-A30A-ADA103D5C445}" type="pres">
      <dgm:prSet presAssocID="{E4350887-0C92-4485-9392-70224C15E72E}" presName="LShape" presStyleLbl="alignNode1" presStyleIdx="0" presStyleCnt="9"/>
      <dgm:spPr/>
    </dgm:pt>
    <dgm:pt modelId="{6C48FB33-56DE-46F6-894C-2C4431C322B0}" type="pres">
      <dgm:prSet presAssocID="{E4350887-0C92-4485-9392-70224C15E72E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6DA6B0-FBE0-461B-9966-5B2BBC1D26A0}" type="pres">
      <dgm:prSet presAssocID="{E4350887-0C92-4485-9392-70224C15E72E}" presName="Triangle" presStyleLbl="alignNode1" presStyleIdx="1" presStyleCnt="9"/>
      <dgm:spPr/>
    </dgm:pt>
    <dgm:pt modelId="{2F0BEC2F-CD11-44ED-86F0-B551C3B74E0D}" type="pres">
      <dgm:prSet presAssocID="{B84AE7B9-876B-45DA-9575-5A4278F0F817}" presName="sibTrans" presStyleCnt="0"/>
      <dgm:spPr/>
    </dgm:pt>
    <dgm:pt modelId="{8B0FABEE-338D-4E0E-B3C8-97FDD279D518}" type="pres">
      <dgm:prSet presAssocID="{B84AE7B9-876B-45DA-9575-5A4278F0F817}" presName="space" presStyleCnt="0"/>
      <dgm:spPr/>
    </dgm:pt>
    <dgm:pt modelId="{9329E855-10C0-4DD5-8A73-ABB0ACC7E404}" type="pres">
      <dgm:prSet presAssocID="{850DDA35-C296-4696-BD0F-8977D09A5387}" presName="composite" presStyleCnt="0"/>
      <dgm:spPr/>
    </dgm:pt>
    <dgm:pt modelId="{6943AB22-5708-4976-99A3-E74B7913D05D}" type="pres">
      <dgm:prSet presAssocID="{850DDA35-C296-4696-BD0F-8977D09A5387}" presName="LShape" presStyleLbl="alignNode1" presStyleIdx="2" presStyleCnt="9"/>
      <dgm:spPr/>
    </dgm:pt>
    <dgm:pt modelId="{9B4B766F-5D5F-4D14-BA28-58AF4A49A3C1}" type="pres">
      <dgm:prSet presAssocID="{850DDA35-C296-4696-BD0F-8977D09A5387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98D33-FCF8-4D44-9F6D-139BAEE5F589}" type="pres">
      <dgm:prSet presAssocID="{850DDA35-C296-4696-BD0F-8977D09A5387}" presName="Triangle" presStyleLbl="alignNode1" presStyleIdx="3" presStyleCnt="9"/>
      <dgm:spPr/>
    </dgm:pt>
    <dgm:pt modelId="{6557F7F7-DB46-4F79-96F4-DE583AEA9439}" type="pres">
      <dgm:prSet presAssocID="{5A8B9C91-5D7B-4CE1-91C1-8197F9EFE9C7}" presName="sibTrans" presStyleCnt="0"/>
      <dgm:spPr/>
    </dgm:pt>
    <dgm:pt modelId="{26780C81-544F-4F76-AF84-5BD3680949F8}" type="pres">
      <dgm:prSet presAssocID="{5A8B9C91-5D7B-4CE1-91C1-8197F9EFE9C7}" presName="space" presStyleCnt="0"/>
      <dgm:spPr/>
    </dgm:pt>
    <dgm:pt modelId="{04791A47-6285-49E8-83A1-389B14888B2F}" type="pres">
      <dgm:prSet presAssocID="{835CC75D-4719-4DCA-A06D-A868E938E6C1}" presName="composite" presStyleCnt="0"/>
      <dgm:spPr/>
    </dgm:pt>
    <dgm:pt modelId="{6D4B9376-B196-48DF-A10B-73FD57C28181}" type="pres">
      <dgm:prSet presAssocID="{835CC75D-4719-4DCA-A06D-A868E938E6C1}" presName="LShape" presStyleLbl="alignNode1" presStyleIdx="4" presStyleCnt="9"/>
      <dgm:spPr/>
    </dgm:pt>
    <dgm:pt modelId="{58EEDEDC-C461-41B7-9A0B-C8CBAE463BE1}" type="pres">
      <dgm:prSet presAssocID="{835CC75D-4719-4DCA-A06D-A868E938E6C1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E0DD84-37BA-4B19-A97E-6E91F3000865}" type="pres">
      <dgm:prSet presAssocID="{835CC75D-4719-4DCA-A06D-A868E938E6C1}" presName="Triangle" presStyleLbl="alignNode1" presStyleIdx="5" presStyleCnt="9"/>
      <dgm:spPr/>
    </dgm:pt>
    <dgm:pt modelId="{CA9DB3D7-4B63-4EA2-AAA8-FB7DE663689D}" type="pres">
      <dgm:prSet presAssocID="{34FF1B2C-99D1-4A12-8758-8107DBB0B46C}" presName="sibTrans" presStyleCnt="0"/>
      <dgm:spPr/>
    </dgm:pt>
    <dgm:pt modelId="{CC57FD70-367D-4463-A07B-10E27292D78E}" type="pres">
      <dgm:prSet presAssocID="{34FF1B2C-99D1-4A12-8758-8107DBB0B46C}" presName="space" presStyleCnt="0"/>
      <dgm:spPr/>
    </dgm:pt>
    <dgm:pt modelId="{4D259890-8AFE-42C0-AD64-2B03F34DC854}" type="pres">
      <dgm:prSet presAssocID="{AFC56B97-5A5E-4A84-B231-4864FD6CF8BA}" presName="composite" presStyleCnt="0"/>
      <dgm:spPr/>
    </dgm:pt>
    <dgm:pt modelId="{0BBD7DCD-5D86-4F06-820D-F30CDB7E1AB2}" type="pres">
      <dgm:prSet presAssocID="{AFC56B97-5A5E-4A84-B231-4864FD6CF8BA}" presName="LShape" presStyleLbl="alignNode1" presStyleIdx="6" presStyleCnt="9"/>
      <dgm:spPr/>
    </dgm:pt>
    <dgm:pt modelId="{60F701BC-5269-48AB-8912-B828312A5350}" type="pres">
      <dgm:prSet presAssocID="{AFC56B97-5A5E-4A84-B231-4864FD6CF8BA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DCFB78-AD61-43A4-AC8E-3523E24C133C}" type="pres">
      <dgm:prSet presAssocID="{AFC56B97-5A5E-4A84-B231-4864FD6CF8BA}" presName="Triangle" presStyleLbl="alignNode1" presStyleIdx="7" presStyleCnt="9" custLinFactNeighborX="-42175" custLinFactNeighborY="9384"/>
      <dgm:spPr/>
    </dgm:pt>
    <dgm:pt modelId="{76B3B077-2417-45C2-85C7-2A9385E2292C}" type="pres">
      <dgm:prSet presAssocID="{7F5EC242-C079-47EB-8355-DA83479F1746}" presName="sibTrans" presStyleCnt="0"/>
      <dgm:spPr/>
    </dgm:pt>
    <dgm:pt modelId="{485F9F19-7100-4497-A925-D3E9D3F9CAD7}" type="pres">
      <dgm:prSet presAssocID="{7F5EC242-C079-47EB-8355-DA83479F1746}" presName="space" presStyleCnt="0"/>
      <dgm:spPr/>
    </dgm:pt>
    <dgm:pt modelId="{052FF659-6A0F-488F-93C8-3C51377F3C95}" type="pres">
      <dgm:prSet presAssocID="{992BB751-4624-4846-9366-BDDE169FD8EB}" presName="composite" presStyleCnt="0"/>
      <dgm:spPr/>
    </dgm:pt>
    <dgm:pt modelId="{9DBC3014-8F66-4967-A56F-B12221F31777}" type="pres">
      <dgm:prSet presAssocID="{992BB751-4624-4846-9366-BDDE169FD8EB}" presName="LShape" presStyleLbl="alignNode1" presStyleIdx="8" presStyleCnt="9" custLinFactNeighborX="-6144" custLinFactNeighborY="-21167"/>
      <dgm:spPr/>
    </dgm:pt>
    <dgm:pt modelId="{B7BBD2BE-D678-460A-8904-04A7FA1B4094}" type="pres">
      <dgm:prSet presAssocID="{992BB751-4624-4846-9366-BDDE169FD8EB}" presName="ParentText" presStyleLbl="revTx" presStyleIdx="4" presStyleCnt="5" custScaleX="122078" custScaleY="131751" custLinFactNeighborX="2188" custLinFactNeighborY="-46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A1DEC1-416E-43D3-9C64-02141843F44D}" type="presOf" srcId="{992BB751-4624-4846-9366-BDDE169FD8EB}" destId="{B7BBD2BE-D678-460A-8904-04A7FA1B4094}" srcOrd="0" destOrd="0" presId="urn:microsoft.com/office/officeart/2009/3/layout/StepUpProcess"/>
    <dgm:cxn modelId="{1A130FA5-BBB1-4D96-959D-7011E72C6D96}" srcId="{AD2E305D-59E2-4910-B8EF-BB1FE6680B49}" destId="{AFC56B97-5A5E-4A84-B231-4864FD6CF8BA}" srcOrd="3" destOrd="0" parTransId="{8F3D952E-A91D-4B97-9147-C3C8DBFAB945}" sibTransId="{7F5EC242-C079-47EB-8355-DA83479F1746}"/>
    <dgm:cxn modelId="{63114C95-F64F-43B8-8048-F8F4CD7D17A3}" srcId="{AD2E305D-59E2-4910-B8EF-BB1FE6680B49}" destId="{850DDA35-C296-4696-BD0F-8977D09A5387}" srcOrd="1" destOrd="0" parTransId="{BA18D733-9110-4CF2-A049-AAB75DD47C96}" sibTransId="{5A8B9C91-5D7B-4CE1-91C1-8197F9EFE9C7}"/>
    <dgm:cxn modelId="{58B0BB79-E46E-41DA-A5E6-F50BE694C4C9}" srcId="{AD2E305D-59E2-4910-B8EF-BB1FE6680B49}" destId="{992BB751-4624-4846-9366-BDDE169FD8EB}" srcOrd="4" destOrd="0" parTransId="{111877B8-F43D-4930-AB64-180801078EDD}" sibTransId="{CD88309A-216A-4C1A-BF66-EE941EB01B25}"/>
    <dgm:cxn modelId="{F4FB0C20-53F8-41F6-9FC3-FB810529FDD4}" type="presOf" srcId="{835CC75D-4719-4DCA-A06D-A868E938E6C1}" destId="{58EEDEDC-C461-41B7-9A0B-C8CBAE463BE1}" srcOrd="0" destOrd="0" presId="urn:microsoft.com/office/officeart/2009/3/layout/StepUpProcess"/>
    <dgm:cxn modelId="{271BAA26-0D37-4F88-9C3B-054E6FD370A3}" type="presOf" srcId="{AFC56B97-5A5E-4A84-B231-4864FD6CF8BA}" destId="{60F701BC-5269-48AB-8912-B828312A5350}" srcOrd="0" destOrd="0" presId="urn:microsoft.com/office/officeart/2009/3/layout/StepUpProcess"/>
    <dgm:cxn modelId="{AD64C91C-327D-464A-B08F-A25D1E971726}" srcId="{AD2E305D-59E2-4910-B8EF-BB1FE6680B49}" destId="{E4350887-0C92-4485-9392-70224C15E72E}" srcOrd="0" destOrd="0" parTransId="{41640E4B-1062-4760-B2AF-3E6ECD29BBC1}" sibTransId="{B84AE7B9-876B-45DA-9575-5A4278F0F817}"/>
    <dgm:cxn modelId="{3F716B1D-E5F7-4BB2-B30A-68F572E622BD}" srcId="{AD2E305D-59E2-4910-B8EF-BB1FE6680B49}" destId="{835CC75D-4719-4DCA-A06D-A868E938E6C1}" srcOrd="2" destOrd="0" parTransId="{B7027C6E-7FDB-4692-A41F-E89FB730E2DB}" sibTransId="{34FF1B2C-99D1-4A12-8758-8107DBB0B46C}"/>
    <dgm:cxn modelId="{4EA9FF5F-1E03-4EB4-AA94-36CCE890219B}" type="presOf" srcId="{E4350887-0C92-4485-9392-70224C15E72E}" destId="{6C48FB33-56DE-46F6-894C-2C4431C322B0}" srcOrd="0" destOrd="0" presId="urn:microsoft.com/office/officeart/2009/3/layout/StepUpProcess"/>
    <dgm:cxn modelId="{D43191EA-E30A-4D36-BB6D-EA5F631F516E}" type="presOf" srcId="{850DDA35-C296-4696-BD0F-8977D09A5387}" destId="{9B4B766F-5D5F-4D14-BA28-58AF4A49A3C1}" srcOrd="0" destOrd="0" presId="urn:microsoft.com/office/officeart/2009/3/layout/StepUpProcess"/>
    <dgm:cxn modelId="{D434FF65-0BB4-4B80-AC76-DBF40A78AE99}" type="presOf" srcId="{AD2E305D-59E2-4910-B8EF-BB1FE6680B49}" destId="{F49B17D9-5223-42B1-8348-9F264407656E}" srcOrd="0" destOrd="0" presId="urn:microsoft.com/office/officeart/2009/3/layout/StepUpProcess"/>
    <dgm:cxn modelId="{AE1D953B-53F9-4FD9-9411-70688AAAD1DC}" type="presParOf" srcId="{F49B17D9-5223-42B1-8348-9F264407656E}" destId="{BC422F78-1A40-4176-A0F0-D3FCDD8CB4B5}" srcOrd="0" destOrd="0" presId="urn:microsoft.com/office/officeart/2009/3/layout/StepUpProcess"/>
    <dgm:cxn modelId="{127F5946-1646-4A06-9C9B-2172A9F961F2}" type="presParOf" srcId="{BC422F78-1A40-4176-A0F0-D3FCDD8CB4B5}" destId="{1DA12AA1-B7B8-4908-A30A-ADA103D5C445}" srcOrd="0" destOrd="0" presId="urn:microsoft.com/office/officeart/2009/3/layout/StepUpProcess"/>
    <dgm:cxn modelId="{3E51A0C9-FA4F-4EA2-B977-AA7A75F14AD5}" type="presParOf" srcId="{BC422F78-1A40-4176-A0F0-D3FCDD8CB4B5}" destId="{6C48FB33-56DE-46F6-894C-2C4431C322B0}" srcOrd="1" destOrd="0" presId="urn:microsoft.com/office/officeart/2009/3/layout/StepUpProcess"/>
    <dgm:cxn modelId="{B18B822E-81F3-4CFB-9EB3-4CC063F5AC37}" type="presParOf" srcId="{BC422F78-1A40-4176-A0F0-D3FCDD8CB4B5}" destId="{D46DA6B0-FBE0-461B-9966-5B2BBC1D26A0}" srcOrd="2" destOrd="0" presId="urn:microsoft.com/office/officeart/2009/3/layout/StepUpProcess"/>
    <dgm:cxn modelId="{C6C1F4E1-E2CF-4D2A-83D1-2709D960F226}" type="presParOf" srcId="{F49B17D9-5223-42B1-8348-9F264407656E}" destId="{2F0BEC2F-CD11-44ED-86F0-B551C3B74E0D}" srcOrd="1" destOrd="0" presId="urn:microsoft.com/office/officeart/2009/3/layout/StepUpProcess"/>
    <dgm:cxn modelId="{647FAB9F-6A95-4058-BB44-AE92689C5E71}" type="presParOf" srcId="{2F0BEC2F-CD11-44ED-86F0-B551C3B74E0D}" destId="{8B0FABEE-338D-4E0E-B3C8-97FDD279D518}" srcOrd="0" destOrd="0" presId="urn:microsoft.com/office/officeart/2009/3/layout/StepUpProcess"/>
    <dgm:cxn modelId="{1E121707-97C3-42E8-95FA-7E52E80ACEAF}" type="presParOf" srcId="{F49B17D9-5223-42B1-8348-9F264407656E}" destId="{9329E855-10C0-4DD5-8A73-ABB0ACC7E404}" srcOrd="2" destOrd="0" presId="urn:microsoft.com/office/officeart/2009/3/layout/StepUpProcess"/>
    <dgm:cxn modelId="{18C7F54E-2C08-41CD-9760-0C4942DCBD90}" type="presParOf" srcId="{9329E855-10C0-4DD5-8A73-ABB0ACC7E404}" destId="{6943AB22-5708-4976-99A3-E74B7913D05D}" srcOrd="0" destOrd="0" presId="urn:microsoft.com/office/officeart/2009/3/layout/StepUpProcess"/>
    <dgm:cxn modelId="{928C76A3-6559-4036-95AF-7FA65B48BBBD}" type="presParOf" srcId="{9329E855-10C0-4DD5-8A73-ABB0ACC7E404}" destId="{9B4B766F-5D5F-4D14-BA28-58AF4A49A3C1}" srcOrd="1" destOrd="0" presId="urn:microsoft.com/office/officeart/2009/3/layout/StepUpProcess"/>
    <dgm:cxn modelId="{ED31C2DB-0464-42A9-BEE4-8EE2711645EF}" type="presParOf" srcId="{9329E855-10C0-4DD5-8A73-ABB0ACC7E404}" destId="{52298D33-FCF8-4D44-9F6D-139BAEE5F589}" srcOrd="2" destOrd="0" presId="urn:microsoft.com/office/officeart/2009/3/layout/StepUpProcess"/>
    <dgm:cxn modelId="{5300BFD5-84AC-4EA4-AF38-A4296E3520F1}" type="presParOf" srcId="{F49B17D9-5223-42B1-8348-9F264407656E}" destId="{6557F7F7-DB46-4F79-96F4-DE583AEA9439}" srcOrd="3" destOrd="0" presId="urn:microsoft.com/office/officeart/2009/3/layout/StepUpProcess"/>
    <dgm:cxn modelId="{D03FA9B0-F944-4B20-B198-FB00B5CF7EA5}" type="presParOf" srcId="{6557F7F7-DB46-4F79-96F4-DE583AEA9439}" destId="{26780C81-544F-4F76-AF84-5BD3680949F8}" srcOrd="0" destOrd="0" presId="urn:microsoft.com/office/officeart/2009/3/layout/StepUpProcess"/>
    <dgm:cxn modelId="{DB68ED92-AF3A-47E1-8BA8-E5CE82A75868}" type="presParOf" srcId="{F49B17D9-5223-42B1-8348-9F264407656E}" destId="{04791A47-6285-49E8-83A1-389B14888B2F}" srcOrd="4" destOrd="0" presId="urn:microsoft.com/office/officeart/2009/3/layout/StepUpProcess"/>
    <dgm:cxn modelId="{1C532DF2-5117-49AB-914B-885D7E1C7F24}" type="presParOf" srcId="{04791A47-6285-49E8-83A1-389B14888B2F}" destId="{6D4B9376-B196-48DF-A10B-73FD57C28181}" srcOrd="0" destOrd="0" presId="urn:microsoft.com/office/officeart/2009/3/layout/StepUpProcess"/>
    <dgm:cxn modelId="{E441533A-EBAD-4EE2-ACD3-6E570FDB7A2D}" type="presParOf" srcId="{04791A47-6285-49E8-83A1-389B14888B2F}" destId="{58EEDEDC-C461-41B7-9A0B-C8CBAE463BE1}" srcOrd="1" destOrd="0" presId="urn:microsoft.com/office/officeart/2009/3/layout/StepUpProcess"/>
    <dgm:cxn modelId="{5099623A-6C27-4CBD-856B-C86BA083755B}" type="presParOf" srcId="{04791A47-6285-49E8-83A1-389B14888B2F}" destId="{C5E0DD84-37BA-4B19-A97E-6E91F3000865}" srcOrd="2" destOrd="0" presId="urn:microsoft.com/office/officeart/2009/3/layout/StepUpProcess"/>
    <dgm:cxn modelId="{9B8EFF74-A068-4B01-A8CF-89AB87AF8C94}" type="presParOf" srcId="{F49B17D9-5223-42B1-8348-9F264407656E}" destId="{CA9DB3D7-4B63-4EA2-AAA8-FB7DE663689D}" srcOrd="5" destOrd="0" presId="urn:microsoft.com/office/officeart/2009/3/layout/StepUpProcess"/>
    <dgm:cxn modelId="{D115AA76-8350-45C9-B63A-0F354E417C70}" type="presParOf" srcId="{CA9DB3D7-4B63-4EA2-AAA8-FB7DE663689D}" destId="{CC57FD70-367D-4463-A07B-10E27292D78E}" srcOrd="0" destOrd="0" presId="urn:microsoft.com/office/officeart/2009/3/layout/StepUpProcess"/>
    <dgm:cxn modelId="{9FE63A5B-7766-47D2-80E6-596BB38CC832}" type="presParOf" srcId="{F49B17D9-5223-42B1-8348-9F264407656E}" destId="{4D259890-8AFE-42C0-AD64-2B03F34DC854}" srcOrd="6" destOrd="0" presId="urn:microsoft.com/office/officeart/2009/3/layout/StepUpProcess"/>
    <dgm:cxn modelId="{602534B9-78A8-41B8-8956-A32561A9EEEA}" type="presParOf" srcId="{4D259890-8AFE-42C0-AD64-2B03F34DC854}" destId="{0BBD7DCD-5D86-4F06-820D-F30CDB7E1AB2}" srcOrd="0" destOrd="0" presId="urn:microsoft.com/office/officeart/2009/3/layout/StepUpProcess"/>
    <dgm:cxn modelId="{26E4CCC8-D1D4-431A-BAC4-9F35EDBB369A}" type="presParOf" srcId="{4D259890-8AFE-42C0-AD64-2B03F34DC854}" destId="{60F701BC-5269-48AB-8912-B828312A5350}" srcOrd="1" destOrd="0" presId="urn:microsoft.com/office/officeart/2009/3/layout/StepUpProcess"/>
    <dgm:cxn modelId="{889EF949-A423-4B29-B077-D152AD6F9B1C}" type="presParOf" srcId="{4D259890-8AFE-42C0-AD64-2B03F34DC854}" destId="{2FDCFB78-AD61-43A4-AC8E-3523E24C133C}" srcOrd="2" destOrd="0" presId="urn:microsoft.com/office/officeart/2009/3/layout/StepUpProcess"/>
    <dgm:cxn modelId="{21B1F21C-0739-4761-902F-EA9F24482C2B}" type="presParOf" srcId="{F49B17D9-5223-42B1-8348-9F264407656E}" destId="{76B3B077-2417-45C2-85C7-2A9385E2292C}" srcOrd="7" destOrd="0" presId="urn:microsoft.com/office/officeart/2009/3/layout/StepUpProcess"/>
    <dgm:cxn modelId="{4448473C-E01E-433E-94F2-629CEACBE4BC}" type="presParOf" srcId="{76B3B077-2417-45C2-85C7-2A9385E2292C}" destId="{485F9F19-7100-4497-A925-D3E9D3F9CAD7}" srcOrd="0" destOrd="0" presId="urn:microsoft.com/office/officeart/2009/3/layout/StepUpProcess"/>
    <dgm:cxn modelId="{6509EA56-CD34-4E9A-B005-3BAA55022E78}" type="presParOf" srcId="{F49B17D9-5223-42B1-8348-9F264407656E}" destId="{052FF659-6A0F-488F-93C8-3C51377F3C95}" srcOrd="8" destOrd="0" presId="urn:microsoft.com/office/officeart/2009/3/layout/StepUpProcess"/>
    <dgm:cxn modelId="{8A9C8427-8FDC-4CBD-8D6B-F5D5E7F35F5B}" type="presParOf" srcId="{052FF659-6A0F-488F-93C8-3C51377F3C95}" destId="{9DBC3014-8F66-4967-A56F-B12221F31777}" srcOrd="0" destOrd="0" presId="urn:microsoft.com/office/officeart/2009/3/layout/StepUpProcess"/>
    <dgm:cxn modelId="{8D751BC7-1CF1-45C0-8623-75C436B87F58}" type="presParOf" srcId="{052FF659-6A0F-488F-93C8-3C51377F3C95}" destId="{B7BBD2BE-D678-460A-8904-04A7FA1B409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12AA1-B7B8-4908-A30A-ADA103D5C445}">
      <dsp:nvSpPr>
        <dsp:cNvPr id="0" name=""/>
        <dsp:cNvSpPr/>
      </dsp:nvSpPr>
      <dsp:spPr>
        <a:xfrm rot="5400000">
          <a:off x="301311" y="1994705"/>
          <a:ext cx="894542" cy="1488499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8FB33-56DE-46F6-894C-2C4431C322B0}">
      <dsp:nvSpPr>
        <dsp:cNvPr id="0" name=""/>
        <dsp:cNvSpPr/>
      </dsp:nvSpPr>
      <dsp:spPr>
        <a:xfrm>
          <a:off x="151989" y="2439446"/>
          <a:ext cx="1343825" cy="1177941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  <a:latin typeface="+mj-lt"/>
            </a:rPr>
            <a:t>Application</a:t>
          </a:r>
          <a:endParaRPr lang="en-US" sz="1200" b="1" kern="1200" dirty="0">
            <a:solidFill>
              <a:schemeClr val="bg1"/>
            </a:solidFill>
            <a:latin typeface="+mj-lt"/>
          </a:endParaRPr>
        </a:p>
      </dsp:txBody>
      <dsp:txXfrm>
        <a:off x="151989" y="2439446"/>
        <a:ext cx="1343825" cy="1177941"/>
      </dsp:txXfrm>
    </dsp:sp>
    <dsp:sp modelId="{D46DA6B0-FBE0-461B-9966-5B2BBC1D26A0}">
      <dsp:nvSpPr>
        <dsp:cNvPr id="0" name=""/>
        <dsp:cNvSpPr/>
      </dsp:nvSpPr>
      <dsp:spPr>
        <a:xfrm>
          <a:off x="1242263" y="1885120"/>
          <a:ext cx="253551" cy="253551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3AB22-5708-4976-99A3-E74B7913D05D}">
      <dsp:nvSpPr>
        <dsp:cNvPr id="0" name=""/>
        <dsp:cNvSpPr/>
      </dsp:nvSpPr>
      <dsp:spPr>
        <a:xfrm rot="5400000">
          <a:off x="1946415" y="1587623"/>
          <a:ext cx="894542" cy="1488499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B766F-5D5F-4D14-BA28-58AF4A49A3C1}">
      <dsp:nvSpPr>
        <dsp:cNvPr id="0" name=""/>
        <dsp:cNvSpPr/>
      </dsp:nvSpPr>
      <dsp:spPr>
        <a:xfrm>
          <a:off x="1797094" y="2032363"/>
          <a:ext cx="1343825" cy="1177941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  <a:latin typeface="+mj-lt"/>
            </a:rPr>
            <a:t>Approval</a:t>
          </a:r>
          <a:endParaRPr lang="en-US" sz="1200" b="1" kern="1200" dirty="0">
            <a:solidFill>
              <a:schemeClr val="bg1"/>
            </a:solidFill>
            <a:latin typeface="+mj-lt"/>
          </a:endParaRPr>
        </a:p>
      </dsp:txBody>
      <dsp:txXfrm>
        <a:off x="1797094" y="2032363"/>
        <a:ext cx="1343825" cy="1177941"/>
      </dsp:txXfrm>
    </dsp:sp>
    <dsp:sp modelId="{52298D33-FCF8-4D44-9F6D-139BAEE5F589}">
      <dsp:nvSpPr>
        <dsp:cNvPr id="0" name=""/>
        <dsp:cNvSpPr/>
      </dsp:nvSpPr>
      <dsp:spPr>
        <a:xfrm>
          <a:off x="2887367" y="1478038"/>
          <a:ext cx="253551" cy="253551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B9376-B196-48DF-A10B-73FD57C28181}">
      <dsp:nvSpPr>
        <dsp:cNvPr id="0" name=""/>
        <dsp:cNvSpPr/>
      </dsp:nvSpPr>
      <dsp:spPr>
        <a:xfrm rot="5400000">
          <a:off x="3591520" y="1180540"/>
          <a:ext cx="894542" cy="1488499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EDEDC-C461-41B7-9A0B-C8CBAE463BE1}">
      <dsp:nvSpPr>
        <dsp:cNvPr id="0" name=""/>
        <dsp:cNvSpPr/>
      </dsp:nvSpPr>
      <dsp:spPr>
        <a:xfrm>
          <a:off x="3442199" y="1625280"/>
          <a:ext cx="1343825" cy="1177941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  <a:latin typeface="+mj-lt"/>
            </a:rPr>
            <a:t>Contract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  <a:latin typeface="+mj-lt"/>
            </a:rPr>
            <a:t>Signed</a:t>
          </a:r>
          <a:endParaRPr lang="en-US" sz="1200" b="1" kern="1200" dirty="0">
            <a:solidFill>
              <a:schemeClr val="bg1"/>
            </a:solidFill>
            <a:latin typeface="+mj-lt"/>
          </a:endParaRPr>
        </a:p>
      </dsp:txBody>
      <dsp:txXfrm>
        <a:off x="3442199" y="1625280"/>
        <a:ext cx="1343825" cy="1177941"/>
      </dsp:txXfrm>
    </dsp:sp>
    <dsp:sp modelId="{C5E0DD84-37BA-4B19-A97E-6E91F3000865}">
      <dsp:nvSpPr>
        <dsp:cNvPr id="0" name=""/>
        <dsp:cNvSpPr/>
      </dsp:nvSpPr>
      <dsp:spPr>
        <a:xfrm>
          <a:off x="4532472" y="1070955"/>
          <a:ext cx="253551" cy="253551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D7DCD-5D86-4F06-820D-F30CDB7E1AB2}">
      <dsp:nvSpPr>
        <dsp:cNvPr id="0" name=""/>
        <dsp:cNvSpPr/>
      </dsp:nvSpPr>
      <dsp:spPr>
        <a:xfrm rot="5400000">
          <a:off x="5236625" y="773457"/>
          <a:ext cx="894542" cy="1488499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701BC-5269-48AB-8912-B828312A5350}">
      <dsp:nvSpPr>
        <dsp:cNvPr id="0" name=""/>
        <dsp:cNvSpPr/>
      </dsp:nvSpPr>
      <dsp:spPr>
        <a:xfrm>
          <a:off x="5087303" y="1218198"/>
          <a:ext cx="1343825" cy="1177941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  <a:latin typeface="+mj-lt"/>
            </a:rPr>
            <a:t>Underwriting &amp; Review</a:t>
          </a:r>
          <a:endParaRPr lang="en-US" sz="1200" b="1" kern="1200" dirty="0">
            <a:solidFill>
              <a:schemeClr val="bg1"/>
            </a:solidFill>
            <a:latin typeface="+mj-lt"/>
          </a:endParaRPr>
        </a:p>
      </dsp:txBody>
      <dsp:txXfrm>
        <a:off x="5087303" y="1218198"/>
        <a:ext cx="1343825" cy="1177941"/>
      </dsp:txXfrm>
    </dsp:sp>
    <dsp:sp modelId="{2FDCFB78-AD61-43A4-AC8E-3523E24C133C}">
      <dsp:nvSpPr>
        <dsp:cNvPr id="0" name=""/>
        <dsp:cNvSpPr/>
      </dsp:nvSpPr>
      <dsp:spPr>
        <a:xfrm>
          <a:off x="6070641" y="687665"/>
          <a:ext cx="253551" cy="253551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C3014-8F66-4967-A56F-B12221F31777}">
      <dsp:nvSpPr>
        <dsp:cNvPr id="0" name=""/>
        <dsp:cNvSpPr/>
      </dsp:nvSpPr>
      <dsp:spPr>
        <a:xfrm rot="5400000">
          <a:off x="6790964" y="-9977"/>
          <a:ext cx="894542" cy="1488499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BD2BE-D678-460A-8904-04A7FA1B4094}">
      <dsp:nvSpPr>
        <dsp:cNvPr id="0" name=""/>
        <dsp:cNvSpPr/>
      </dsp:nvSpPr>
      <dsp:spPr>
        <a:xfrm>
          <a:off x="6589084" y="381849"/>
          <a:ext cx="1640515" cy="1551949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latin typeface="+mj-lt"/>
            </a:rPr>
            <a:t>Funding!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bg1"/>
              </a:solidFill>
              <a:latin typeface="+mj-lt"/>
            </a:rPr>
            <a:t>(&amp; Commission)</a:t>
          </a:r>
          <a:endParaRPr lang="en-US" sz="1200" b="1" kern="1200" dirty="0">
            <a:solidFill>
              <a:schemeClr val="bg1"/>
            </a:solidFill>
            <a:latin typeface="+mj-lt"/>
          </a:endParaRPr>
        </a:p>
      </dsp:txBody>
      <dsp:txXfrm>
        <a:off x="6589084" y="381849"/>
        <a:ext cx="1640515" cy="1551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D9DB6FD-79CA-4FFC-8B11-B7AF6BEAA16D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2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9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9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2F9673-AD26-4F28-A855-C601DEA553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17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2B7-4987-4B98-8D4C-F98C1A90C9C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2391-8F30-4148-906B-AC01C49B52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8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2B7-4987-4B98-8D4C-F98C1A90C9C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2391-8F30-4148-906B-AC01C49B52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5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2B7-4987-4B98-8D4C-F98C1A90C9C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2391-8F30-4148-906B-AC01C49B52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0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2B7-4987-4B98-8D4C-F98C1A90C9C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2391-8F30-4148-906B-AC01C49B52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4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2B7-4987-4B98-8D4C-F98C1A90C9C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2391-8F30-4148-906B-AC01C49B52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3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2B7-4987-4B98-8D4C-F98C1A90C9C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2391-8F30-4148-906B-AC01C49B52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2B7-4987-4B98-8D4C-F98C1A90C9C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2391-8F30-4148-906B-AC01C49B52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2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2B7-4987-4B98-8D4C-F98C1A90C9C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2391-8F30-4148-906B-AC01C49B52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7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2B7-4987-4B98-8D4C-F98C1A90C9C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2391-8F30-4148-906B-AC01C49B52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3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2B7-4987-4B98-8D4C-F98C1A90C9C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2391-8F30-4148-906B-AC01C49B52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5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2B7-4987-4B98-8D4C-F98C1A90C9C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2391-8F30-4148-906B-AC01C49B52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2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9B2B7-4987-4B98-8D4C-F98C1A90C9C7}" type="datetimeFigureOut">
              <a:rPr lang="en-US" smtClean="0"/>
              <a:pPr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92391-8F30-4148-906B-AC01C49B52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4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f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pplications@infinitycapitalonline.com" TargetMode="External"/><Relationship Id="rId7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://www.inifinitycapitalonline.com/" TargetMode="External"/><Relationship Id="rId4" Type="http://schemas.openxmlformats.org/officeDocument/2006/relationships/hyperlink" Target="mailto:partners@infinitycapitalonlin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141095"/>
            <a:ext cx="6781800" cy="5486400"/>
          </a:xfrm>
        </p:spPr>
        <p:txBody>
          <a:bodyPr anchor="b">
            <a:normAutofit/>
          </a:bodyPr>
          <a:lstStyle/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0" lvl="1" algn="l">
              <a:lnSpc>
                <a:spcPct val="115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4A3F2A"/>
                </a:solidFill>
                <a:latin typeface="+mj-lt"/>
                <a:ea typeface="Calibri"/>
                <a:cs typeface="Times New Roman"/>
              </a:rPr>
              <a:t>A direct </a:t>
            </a:r>
            <a:r>
              <a:rPr lang="en-US" sz="1400" dirty="0">
                <a:solidFill>
                  <a:srgbClr val="4A3F2A"/>
                </a:solidFill>
                <a:latin typeface="+mj-lt"/>
                <a:ea typeface="Calibri"/>
                <a:cs typeface="Times New Roman"/>
              </a:rPr>
              <a:t>licensed </a:t>
            </a:r>
            <a:r>
              <a:rPr lang="en-US" sz="1400" dirty="0" smtClean="0">
                <a:solidFill>
                  <a:srgbClr val="4A3F2A"/>
                </a:solidFill>
                <a:latin typeface="+mj-lt"/>
                <a:ea typeface="Calibri"/>
                <a:cs typeface="Times New Roman"/>
              </a:rPr>
              <a:t>lender </a:t>
            </a:r>
            <a:r>
              <a:rPr lang="en-US" sz="1400" dirty="0">
                <a:solidFill>
                  <a:srgbClr val="4A3F2A"/>
                </a:solidFill>
                <a:latin typeface="+mj-lt"/>
                <a:ea typeface="Calibri"/>
                <a:cs typeface="Times New Roman"/>
              </a:rPr>
              <a:t>of merchant cash advances and small business loans since </a:t>
            </a:r>
            <a:r>
              <a:rPr lang="en-US" sz="1400" dirty="0" smtClean="0">
                <a:solidFill>
                  <a:srgbClr val="4A3F2A"/>
                </a:solidFill>
                <a:latin typeface="+mj-lt"/>
                <a:ea typeface="Calibri"/>
                <a:cs typeface="Times New Roman"/>
              </a:rPr>
              <a:t>2006.</a:t>
            </a:r>
            <a:endParaRPr lang="en-US" sz="1400" dirty="0">
              <a:solidFill>
                <a:srgbClr val="4A3F2A"/>
              </a:solidFill>
              <a:latin typeface="+mj-lt"/>
              <a:ea typeface="Calibri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8842" y="1216246"/>
            <a:ext cx="9448800" cy="2286000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latin typeface="Garamond" pitchFamily="18" charset="0"/>
              </a:rPr>
              <a:t/>
            </a:r>
            <a:br>
              <a:rPr lang="en-US" sz="2200" dirty="0">
                <a:latin typeface="Garamond" pitchFamily="18" charset="0"/>
              </a:rPr>
            </a:br>
            <a:r>
              <a:rPr lang="en-US" sz="2200" dirty="0" smtClean="0">
                <a:latin typeface="Garamond" pitchFamily="18" charset="0"/>
              </a:rPr>
              <a:t/>
            </a:r>
            <a:br>
              <a:rPr lang="en-US" sz="2200" dirty="0" smtClean="0">
                <a:latin typeface="Garamond" pitchFamily="18" charset="0"/>
              </a:rPr>
            </a:br>
            <a:r>
              <a:rPr lang="en-US" sz="2200" dirty="0" smtClean="0">
                <a:latin typeface="Garamond" pitchFamily="18" charset="0"/>
              </a:rPr>
              <a:t/>
            </a:r>
            <a:br>
              <a:rPr lang="en-US" sz="2200" dirty="0" smtClean="0">
                <a:latin typeface="Garamond" pitchFamily="18" charset="0"/>
              </a:rPr>
            </a:br>
            <a:r>
              <a:rPr lang="en-US" sz="2200" dirty="0">
                <a:latin typeface="Garamond" pitchFamily="18" charset="0"/>
              </a:rPr>
              <a:t/>
            </a:r>
            <a:br>
              <a:rPr lang="en-US" sz="2200" dirty="0">
                <a:latin typeface="Garamond" pitchFamily="18" charset="0"/>
              </a:rPr>
            </a:br>
            <a:r>
              <a:rPr lang="en-US" sz="6000" b="1" dirty="0" smtClean="0">
                <a:solidFill>
                  <a:schemeClr val="tx2"/>
                </a:solidFill>
              </a:rPr>
              <a:t>ISO Partner Program</a:t>
            </a:r>
            <a:br>
              <a:rPr lang="en-US" sz="6000" b="1" dirty="0" smtClean="0">
                <a:solidFill>
                  <a:schemeClr val="tx2"/>
                </a:solidFill>
              </a:rPr>
            </a:br>
            <a:r>
              <a:rPr lang="en-US" sz="1800" i="1" dirty="0" smtClean="0">
                <a:solidFill>
                  <a:srgbClr val="3A1D00"/>
                </a:solidFill>
              </a:rPr>
              <a:t>Increase your revenue by partnering with Infinity Capital Funding</a:t>
            </a:r>
            <a:endParaRPr lang="en-US" sz="1800" b="1" dirty="0">
              <a:solidFill>
                <a:srgbClr val="3A1D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43"/>
            <a:ext cx="9144000" cy="12039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52400" y="109988"/>
            <a:ext cx="86106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Infinity Capital </a:t>
            </a:r>
            <a:r>
              <a:rPr lang="en-US" sz="3600" dirty="0" smtClean="0">
                <a:solidFill>
                  <a:schemeClr val="bg1"/>
                </a:solidFill>
              </a:rPr>
              <a:t>Funding</a:t>
            </a:r>
            <a:endParaRPr lang="en-US" sz="3600" dirty="0"/>
          </a:p>
          <a:p>
            <a:pPr algn="ctr"/>
            <a:endParaRPr lang="en-US" sz="300" i="1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+mj-lt"/>
              </a:rPr>
              <a:t>Helping small businesses thrive!</a:t>
            </a:r>
            <a:endParaRPr lang="en-US" sz="16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05600"/>
            <a:ext cx="91440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V:\A- General\Graphics\LogoWorks\color\logo_color_tif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956" y="5429908"/>
            <a:ext cx="1981200" cy="10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11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Garamond" pitchFamily="18" charset="0"/>
              </a:rPr>
              <a:t/>
            </a:r>
            <a:br>
              <a:rPr lang="en-US" sz="2200" dirty="0" smtClean="0">
                <a:latin typeface="Garamond" pitchFamily="18" charset="0"/>
              </a:rPr>
            </a:br>
            <a:r>
              <a:rPr lang="en-US" sz="2200" dirty="0" smtClean="0">
                <a:latin typeface="Garamond" pitchFamily="18" charset="0"/>
              </a:rPr>
              <a:t/>
            </a:r>
            <a:br>
              <a:rPr lang="en-US" sz="2200" dirty="0" smtClean="0">
                <a:latin typeface="Garamond" pitchFamily="18" charset="0"/>
              </a:rPr>
            </a:br>
            <a:endParaRPr lang="en-US" sz="2200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7246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Competitive Commissions: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Up to 10% on payback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Paid out weekly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Up-Sell opportunities</a:t>
            </a:r>
          </a:p>
          <a:p>
            <a:pPr lvl="1">
              <a:buFont typeface="Wingdings" pitchFamily="2" charset="2"/>
              <a:buChar char="ü"/>
            </a:pPr>
            <a:endParaRPr lang="en-US" sz="1600" dirty="0" smtClean="0">
              <a:solidFill>
                <a:schemeClr val="tx2"/>
              </a:solidFill>
              <a:latin typeface="+mj-lt"/>
            </a:endParaRPr>
          </a:p>
          <a:p>
            <a:pPr lvl="0"/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Passive Income: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Residual Income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Renewal Income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Override Income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Syndication Opportunities</a:t>
            </a:r>
          </a:p>
          <a:p>
            <a:pPr marL="457200" lvl="1" indent="0">
              <a:buNone/>
            </a:pPr>
            <a:endParaRPr lang="en-US" sz="1600" dirty="0" smtClean="0">
              <a:solidFill>
                <a:schemeClr val="tx2"/>
              </a:solidFill>
              <a:latin typeface="+mj-lt"/>
            </a:endParaRPr>
          </a:p>
          <a:p>
            <a:pPr lvl="0"/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Exciting </a:t>
            </a:r>
            <a:r>
              <a:rPr lang="en-US" sz="1800" b="1" dirty="0">
                <a:solidFill>
                  <a:schemeClr val="tx2"/>
                </a:solidFill>
                <a:latin typeface="+mj-lt"/>
              </a:rPr>
              <a:t>Promos: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>
                <a:solidFill>
                  <a:srgbClr val="3A1D00"/>
                </a:solidFill>
                <a:latin typeface="+mj-lt"/>
              </a:rPr>
              <a:t>ISO of the </a:t>
            </a: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month</a:t>
            </a:r>
            <a:endParaRPr lang="en-US" sz="1600" dirty="0">
              <a:solidFill>
                <a:srgbClr val="3A1D00"/>
              </a:solidFill>
              <a:latin typeface="+mj-lt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Monthly Promos</a:t>
            </a:r>
            <a:endParaRPr lang="en-US" sz="1600" dirty="0">
              <a:solidFill>
                <a:srgbClr val="3A1D00"/>
              </a:solidFill>
              <a:latin typeface="+mj-lt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1600" dirty="0">
                <a:solidFill>
                  <a:srgbClr val="3A1D00"/>
                </a:solidFill>
                <a:latin typeface="+mj-lt"/>
              </a:rPr>
              <a:t>Sign Up </a:t>
            </a: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Bonuses</a:t>
            </a:r>
            <a:endParaRPr lang="en-US" sz="1600" dirty="0">
              <a:solidFill>
                <a:srgbClr val="3A1D00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400" dirty="0">
              <a:latin typeface="+mj-lt"/>
            </a:endParaRPr>
          </a:p>
          <a:p>
            <a:pPr lvl="1"/>
            <a:endParaRPr lang="en-US" sz="2000" dirty="0" smtClean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</p:txBody>
      </p:sp>
      <p:pic>
        <p:nvPicPr>
          <p:cNvPr id="8" name="Picture 2" descr="V:\A- General\Graphics\LogoWorks\color\logo_color_tif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956" y="5434670"/>
            <a:ext cx="1981200" cy="10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44000" cy="1203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05600"/>
            <a:ext cx="91440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V:\A- General\Graphics\ICF PP Pictures\iStock_000017206184_ExtraSmall_Opportunit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54844"/>
            <a:ext cx="2835614" cy="1881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82445" y="186396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OPPORTUNITY</a:t>
            </a:r>
          </a:p>
          <a:p>
            <a:r>
              <a:rPr lang="en-US" sz="1600" i="1" dirty="0" smtClean="0">
                <a:solidFill>
                  <a:schemeClr val="bg1"/>
                </a:solidFill>
              </a:rPr>
              <a:t>What’s in it for you…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07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71047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Excellent Partner Support: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Live person answering the phone.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Step-by-step support.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Ongoing status updates.</a:t>
            </a:r>
          </a:p>
          <a:p>
            <a:pPr marL="457200" lvl="1" indent="0">
              <a:buNone/>
            </a:pPr>
            <a:endParaRPr lang="en-US" sz="1600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Fund More Deals: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Creative “out-of-the-box” underwriting.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Fast approval </a:t>
            </a:r>
            <a:r>
              <a:rPr lang="en-US" sz="1600" dirty="0">
                <a:solidFill>
                  <a:srgbClr val="3A1D00"/>
                </a:solidFill>
                <a:latin typeface="+mj-lt"/>
              </a:rPr>
              <a:t>t</a:t>
            </a: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urnaround times (Under 24 hours!)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Dedicated Account Manager.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Very </a:t>
            </a:r>
            <a:r>
              <a:rPr lang="en-US" sz="1600" dirty="0">
                <a:solidFill>
                  <a:srgbClr val="3A1D00"/>
                </a:solidFill>
                <a:latin typeface="+mj-lt"/>
              </a:rPr>
              <a:t>flexible and </a:t>
            </a: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competitive to help you close more deals.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Better For Your Merchants: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High customer retention.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Over 80% renewal rate.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Excellent merchant support.</a:t>
            </a:r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05600"/>
            <a:ext cx="9144000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8"/>
            <a:ext cx="9144000" cy="1203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V:\A- General\Graphics\ICF PP Pictures\iStock_000019236340_ExtraSmall_Thinkoutsidethebo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54" y="1295400"/>
            <a:ext cx="2949963" cy="19573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9" name="Picture 2" descr="V:\A- General\Graphics\LogoWorks\color\logo_color_tif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956" y="5429908"/>
            <a:ext cx="1981200" cy="10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2445" y="186396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BENEFITS</a:t>
            </a:r>
          </a:p>
          <a:p>
            <a:r>
              <a:rPr lang="en-US" sz="1600" i="1" dirty="0" smtClean="0">
                <a:solidFill>
                  <a:schemeClr val="bg1"/>
                </a:solidFill>
              </a:rPr>
              <a:t>Why use Infinity?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1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sz="22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7327"/>
            <a:ext cx="8382000" cy="5127476"/>
          </a:xfrm>
        </p:spPr>
        <p:txBody>
          <a:bodyPr>
            <a:normAutofit lnSpcReduction="10000"/>
          </a:bodyPr>
          <a:lstStyle/>
          <a:p>
            <a:pPr marL="91440" defTabSz="457200">
              <a:buFont typeface="Wingdings" pitchFamily="2" charset="2"/>
              <a:buChar char="ü"/>
            </a:pPr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Standard </a:t>
            </a:r>
            <a:r>
              <a:rPr lang="en-US" sz="1800" b="1" dirty="0">
                <a:solidFill>
                  <a:schemeClr val="tx2"/>
                </a:solidFill>
                <a:latin typeface="+mj-lt"/>
              </a:rPr>
              <a:t>Cash </a:t>
            </a:r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Advance.</a:t>
            </a:r>
          </a:p>
          <a:p>
            <a:pPr marL="457200" lvl="1" indent="0">
              <a:buNone/>
            </a:pP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Very popular for small business owners who accept credit cards. The business will receive a Cash Advance and repay the funds through a percentage of the monthly credit card sales. </a:t>
            </a:r>
          </a:p>
          <a:p>
            <a:pPr marL="457200" lvl="1" indent="0">
              <a:buNone/>
            </a:pPr>
            <a:endParaRPr lang="en-US" sz="1400" b="1" dirty="0" smtClean="0">
              <a:solidFill>
                <a:schemeClr val="tx2"/>
              </a:solidFill>
              <a:latin typeface="+mj-lt"/>
            </a:endParaRPr>
          </a:p>
          <a:p>
            <a:pPr marL="91440" lvl="2" indent="-347472">
              <a:buFont typeface="Wingdings" pitchFamily="2" charset="2"/>
              <a:buChar char="ü"/>
            </a:pPr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Microloan ACH Program.</a:t>
            </a:r>
          </a:p>
          <a:p>
            <a:pPr marL="457200" lvl="3" indent="0">
              <a:buNone/>
            </a:pP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Our Small Business Loan program is perfect for businesses that don’t accept credit cards or do little in credit card sales. The funds are repaid through ACH.</a:t>
            </a:r>
          </a:p>
          <a:p>
            <a:pPr marL="342900" lvl="2" indent="-342900"/>
            <a:endParaRPr lang="en-US" sz="1400" b="1" dirty="0" smtClean="0">
              <a:solidFill>
                <a:schemeClr val="tx2"/>
              </a:solidFill>
              <a:latin typeface="+mj-lt"/>
            </a:endParaRPr>
          </a:p>
          <a:p>
            <a:pPr marL="91440" lvl="2" indent="-347472">
              <a:buFont typeface="Wingdings" pitchFamily="2" charset="2"/>
              <a:buChar char="ü"/>
            </a:pPr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Hybrid </a:t>
            </a:r>
            <a:r>
              <a:rPr lang="en-US" sz="1800" b="1" dirty="0">
                <a:solidFill>
                  <a:schemeClr val="tx2"/>
                </a:solidFill>
                <a:latin typeface="+mj-lt"/>
              </a:rPr>
              <a:t>Program.</a:t>
            </a:r>
          </a:p>
          <a:p>
            <a:pPr marL="457200" lvl="3" indent="0">
              <a:buNone/>
            </a:pPr>
            <a:r>
              <a:rPr lang="en-US" sz="1600" dirty="0">
                <a:solidFill>
                  <a:srgbClr val="3A1D00"/>
                </a:solidFill>
                <a:latin typeface="+mj-lt"/>
              </a:rPr>
              <a:t>The perfect Blend! The funds are repaid through a percentage of the monthly credit card sales </a:t>
            </a: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 and ACH.</a:t>
            </a:r>
            <a:endParaRPr lang="en-US" sz="1600" dirty="0">
              <a:solidFill>
                <a:srgbClr val="3A1D00"/>
              </a:solidFill>
              <a:latin typeface="+mj-lt"/>
            </a:endParaRPr>
          </a:p>
          <a:p>
            <a:pPr marL="0" lvl="2" indent="0">
              <a:buNone/>
            </a:pPr>
            <a:endParaRPr lang="en-US" sz="1400" b="1" dirty="0" smtClean="0">
              <a:solidFill>
                <a:schemeClr val="tx2"/>
              </a:solidFill>
              <a:latin typeface="+mj-lt"/>
            </a:endParaRPr>
          </a:p>
          <a:p>
            <a:pPr marL="91440" lvl="2" indent="-347472">
              <a:buFont typeface="Wingdings" pitchFamily="2" charset="2"/>
              <a:buChar char="ü"/>
            </a:pPr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Platinum Program.</a:t>
            </a:r>
          </a:p>
          <a:p>
            <a:pPr marL="457200" lvl="3" indent="0">
              <a:buNone/>
            </a:pP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Tailored exclusively for high-quality merchants, our Platinum program gets you the maximum cash at the lowest rates.</a:t>
            </a:r>
            <a:endParaRPr lang="en-US" sz="1600" dirty="0">
              <a:solidFill>
                <a:srgbClr val="3A1D00"/>
              </a:solidFill>
              <a:latin typeface="+mj-lt"/>
            </a:endParaRPr>
          </a:p>
          <a:p>
            <a:pPr marL="0" lvl="2" indent="0">
              <a:buNone/>
            </a:pPr>
            <a:endParaRPr lang="en-US" sz="1400" b="1" dirty="0" smtClean="0">
              <a:solidFill>
                <a:schemeClr val="tx2"/>
              </a:solidFill>
              <a:latin typeface="+mj-lt"/>
            </a:endParaRPr>
          </a:p>
          <a:p>
            <a:pPr marL="91440" lvl="2" indent="-347472">
              <a:buFont typeface="Wingdings" pitchFamily="2" charset="2"/>
              <a:buChar char="ü"/>
            </a:pPr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Yes! Program. (Starter Advance)</a:t>
            </a:r>
          </a:p>
          <a:p>
            <a:pPr marL="457200" lvl="3" indent="0">
              <a:buNone/>
            </a:pP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Having problems getting funded? Get started with our Starter </a:t>
            </a:r>
          </a:p>
          <a:p>
            <a:pPr marL="457200" lvl="3" indent="0">
              <a:buNone/>
            </a:pP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Program. When they say “No” we say “Yes!”</a:t>
            </a:r>
            <a:endParaRPr lang="en-US" sz="1600" dirty="0">
              <a:solidFill>
                <a:srgbClr val="3A1D00"/>
              </a:solidFill>
              <a:latin typeface="+mj-lt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05600"/>
            <a:ext cx="91440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8"/>
            <a:ext cx="9144000" cy="1203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V:\A- General\Graphics\LogoWorks\color\logo_color_tif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956" y="5429908"/>
            <a:ext cx="1981200" cy="10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82445" y="186396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FUNDING SOLUTIONS</a:t>
            </a:r>
          </a:p>
          <a:p>
            <a:r>
              <a:rPr lang="en-US" sz="1600" i="1" dirty="0" smtClean="0">
                <a:solidFill>
                  <a:schemeClr val="bg1"/>
                </a:solidFill>
              </a:rPr>
              <a:t>Diversity of Funding Programs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4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060247"/>
              </p:ext>
            </p:extLst>
          </p:nvPr>
        </p:nvGraphicFramePr>
        <p:xfrm>
          <a:off x="457200" y="1508105"/>
          <a:ext cx="8229600" cy="4054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8"/>
            <a:ext cx="9144000" cy="1203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7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05600"/>
            <a:ext cx="91440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V:\A- General\Graphics\LogoWorks\color\logo_color_tif.t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920" y="5430127"/>
            <a:ext cx="1981200" cy="10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82445" y="186396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PROCESS</a:t>
            </a:r>
          </a:p>
          <a:p>
            <a:r>
              <a:rPr lang="en-US" sz="1600" i="1" dirty="0" smtClean="0">
                <a:solidFill>
                  <a:schemeClr val="bg1"/>
                </a:solidFill>
              </a:rPr>
              <a:t>From Application to Funding…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9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212"/>
            <a:ext cx="8229600" cy="4655951"/>
          </a:xfrm>
        </p:spPr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  <a:latin typeface="+mj-lt"/>
              </a:rPr>
              <a:t>New </a:t>
            </a:r>
            <a:r>
              <a:rPr lang="en-US" sz="2400" b="1" dirty="0">
                <a:solidFill>
                  <a:schemeClr val="tx2"/>
                </a:solidFill>
                <a:latin typeface="+mj-lt"/>
              </a:rPr>
              <a:t>Submissions </a:t>
            </a:r>
            <a:r>
              <a:rPr lang="en-US" sz="2400" b="1" dirty="0" smtClean="0">
                <a:solidFill>
                  <a:schemeClr val="tx2"/>
                </a:solidFill>
                <a:latin typeface="+mj-lt"/>
              </a:rPr>
              <a:t>Requirements:</a:t>
            </a:r>
          </a:p>
          <a:p>
            <a:pPr marL="742950" lvl="2" indent="-342900"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3A1D00"/>
                </a:solidFill>
                <a:latin typeface="+mj-lt"/>
              </a:rPr>
              <a:t>Signed application.</a:t>
            </a:r>
          </a:p>
          <a:p>
            <a:pPr marL="742950" lvl="2" indent="-342900"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3A1D00"/>
                </a:solidFill>
                <a:latin typeface="+mj-lt"/>
              </a:rPr>
              <a:t>4 months merchant statements.</a:t>
            </a:r>
          </a:p>
          <a:p>
            <a:pPr marL="742950" lvl="2" indent="-342900"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3A1D00"/>
                </a:solidFill>
                <a:latin typeface="+mj-lt"/>
              </a:rPr>
              <a:t>2 months bank statements.</a:t>
            </a:r>
          </a:p>
          <a:p>
            <a:pPr marL="400050" lvl="2" indent="0">
              <a:buNone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  <a:latin typeface="+mj-lt"/>
              </a:rPr>
              <a:t>Credit Requirements:</a:t>
            </a:r>
          </a:p>
          <a:p>
            <a:pPr marL="742950" lvl="2" indent="-342900"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3A1D00"/>
                </a:solidFill>
                <a:latin typeface="+mj-lt"/>
              </a:rPr>
              <a:t>Standard cash advances: 500+ FICO.</a:t>
            </a:r>
          </a:p>
          <a:p>
            <a:pPr marL="742950" lvl="2" indent="-342900"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3A1D00"/>
                </a:solidFill>
                <a:latin typeface="+mj-lt"/>
              </a:rPr>
              <a:t>Microloan &amp; Hybrid Programs: 550+ FICO.</a:t>
            </a:r>
          </a:p>
          <a:p>
            <a:pPr marL="400050" lvl="2" indent="0">
              <a:buNone/>
            </a:pPr>
            <a:endParaRPr lang="en-US" sz="2000" dirty="0" smtClean="0">
              <a:solidFill>
                <a:schemeClr val="tx2"/>
              </a:solidFill>
              <a:latin typeface="+mj-lt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  <a:latin typeface="+mj-lt"/>
              </a:rPr>
              <a:t>Renewal Requirements:</a:t>
            </a:r>
          </a:p>
          <a:p>
            <a:pPr marL="742950" lvl="2" indent="-342900"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3A1D00"/>
                </a:solidFill>
                <a:latin typeface="+mj-lt"/>
              </a:rPr>
              <a:t>Eligible upon payback of 50% of balance.</a:t>
            </a:r>
          </a:p>
          <a:p>
            <a:pPr marL="742950" lvl="2" indent="-342900">
              <a:buFont typeface="Wingdings" pitchFamily="2" charset="2"/>
              <a:buChar char="ü"/>
            </a:pPr>
            <a:r>
              <a:rPr lang="en-US" sz="2000" dirty="0" smtClean="0">
                <a:solidFill>
                  <a:srgbClr val="3A1D00"/>
                </a:solidFill>
                <a:latin typeface="+mj-lt"/>
              </a:rPr>
              <a:t>Review of recent merchant and bank statements.</a:t>
            </a:r>
          </a:p>
          <a:p>
            <a:pPr marL="400050" lvl="2" indent="0">
              <a:buNone/>
            </a:pPr>
            <a:endParaRPr lang="en-US" sz="2000" dirty="0">
              <a:solidFill>
                <a:srgbClr val="3A1D00"/>
              </a:solidFill>
              <a:latin typeface="+mj-lt"/>
            </a:endParaRPr>
          </a:p>
          <a:p>
            <a:pPr marL="742950" lvl="2" indent="-342900"/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05600"/>
            <a:ext cx="91440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8"/>
            <a:ext cx="9144000" cy="12039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82445" y="186396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REQUIREMENTS</a:t>
            </a:r>
          </a:p>
          <a:p>
            <a:r>
              <a:rPr lang="en-US" sz="1600" i="1" dirty="0" smtClean="0">
                <a:solidFill>
                  <a:schemeClr val="bg1"/>
                </a:solidFill>
              </a:rPr>
              <a:t>The Requirements To Get Funded!</a:t>
            </a:r>
            <a:endParaRPr lang="en-US" sz="1600" i="1" dirty="0">
              <a:solidFill>
                <a:schemeClr val="bg1"/>
              </a:solidFill>
            </a:endParaRPr>
          </a:p>
        </p:txBody>
      </p:sp>
      <p:pic>
        <p:nvPicPr>
          <p:cNvPr id="12" name="Picture 2" descr="V:\A- General\Graphics\LogoWorks\color\logo_color_tif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920" y="5430127"/>
            <a:ext cx="1981200" cy="10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V:\A- General\Graphics\ICF PP Pictures\iStock_000016837641_ExtraSmall_Requiremen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470212"/>
            <a:ext cx="2669242" cy="2001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19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Garamond" pitchFamily="18" charset="0"/>
              </a:rPr>
              <a:t/>
            </a:r>
            <a:br>
              <a:rPr lang="en-US" sz="2200" dirty="0" smtClean="0">
                <a:latin typeface="Garamond" pitchFamily="18" charset="0"/>
              </a:rPr>
            </a:br>
            <a:r>
              <a:rPr lang="en-US" sz="2200" dirty="0" smtClean="0">
                <a:latin typeface="Garamond" pitchFamily="18" charset="0"/>
              </a:rPr>
              <a:t/>
            </a:r>
            <a:br>
              <a:rPr lang="en-US" sz="2200" dirty="0" smtClean="0">
                <a:latin typeface="Garamond" pitchFamily="18" charset="0"/>
              </a:rPr>
            </a:br>
            <a:endParaRPr lang="en-US" sz="2200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7772400" cy="4040785"/>
          </a:xfrm>
        </p:spPr>
        <p:txBody>
          <a:bodyPr>
            <a:noAutofit/>
          </a:bodyPr>
          <a:lstStyle/>
          <a:p>
            <a:pPr lvl="0"/>
            <a:r>
              <a:rPr lang="en-US" sz="1800" b="1" dirty="0">
                <a:solidFill>
                  <a:schemeClr val="tx2"/>
                </a:solidFill>
                <a:latin typeface="+mj-lt"/>
              </a:rPr>
              <a:t>Marketing Material for </a:t>
            </a:r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Merchants</a:t>
            </a:r>
          </a:p>
          <a:p>
            <a:pPr marL="0" lvl="0" indent="0">
              <a:buNone/>
            </a:pPr>
            <a:endParaRPr lang="en-US" sz="1000" b="1" dirty="0" smtClean="0">
              <a:solidFill>
                <a:schemeClr val="tx2"/>
              </a:solidFill>
              <a:latin typeface="+mj-lt"/>
            </a:endParaRPr>
          </a:p>
          <a:p>
            <a:pPr lvl="0"/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List of The 5 funding programs</a:t>
            </a:r>
          </a:p>
          <a:p>
            <a:endParaRPr lang="en-US" sz="1000" b="1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Underwriting Criteria: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>
                <a:solidFill>
                  <a:srgbClr val="3A1D00"/>
                </a:solidFill>
                <a:latin typeface="+mj-lt"/>
              </a:rPr>
              <a:t>New Submissions </a:t>
            </a: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Requirements.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Renewals.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Credit.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3A1D00"/>
                </a:solidFill>
                <a:latin typeface="+mj-lt"/>
              </a:rPr>
              <a:t>Eligible and Ineligible Industries.</a:t>
            </a:r>
          </a:p>
          <a:p>
            <a:pPr marL="457200" lvl="1" indent="0">
              <a:buNone/>
            </a:pPr>
            <a:endParaRPr lang="en-US" sz="1000" dirty="0" smtClean="0">
              <a:solidFill>
                <a:schemeClr val="tx2"/>
              </a:solidFill>
              <a:latin typeface="+mj-lt"/>
            </a:endParaRPr>
          </a:p>
          <a:p>
            <a:pPr lvl="0"/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Infinity Capital Funding – FAQ’s</a:t>
            </a:r>
          </a:p>
          <a:p>
            <a:pPr lvl="0"/>
            <a:endParaRPr lang="en-US" sz="1000" b="1" dirty="0" smtClean="0">
              <a:solidFill>
                <a:schemeClr val="tx2"/>
              </a:solidFill>
              <a:latin typeface="+mj-lt"/>
            </a:endParaRPr>
          </a:p>
          <a:p>
            <a:pPr lvl="0"/>
            <a:r>
              <a:rPr lang="en-US" sz="1800" b="1" dirty="0" smtClean="0">
                <a:solidFill>
                  <a:schemeClr val="tx2"/>
                </a:solidFill>
                <a:latin typeface="+mj-lt"/>
              </a:rPr>
              <a:t>List of Split Funding Partners</a:t>
            </a:r>
          </a:p>
          <a:p>
            <a:pPr lvl="0"/>
            <a:endParaRPr lang="en-US" sz="16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05600"/>
            <a:ext cx="91440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8"/>
            <a:ext cx="9144000" cy="1203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V:\A- General\Graphics\LogoWorks\color\logo_color_tif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956" y="5429908"/>
            <a:ext cx="1981200" cy="10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82445" y="186396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YOUR TOOLKIT</a:t>
            </a:r>
          </a:p>
          <a:p>
            <a:r>
              <a:rPr lang="en-US" sz="1600" i="1" dirty="0" smtClean="0">
                <a:solidFill>
                  <a:schemeClr val="bg1"/>
                </a:solidFill>
              </a:rPr>
              <a:t>Materials To Help You Succeed!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31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8"/>
            <a:ext cx="9144000" cy="1203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05600"/>
            <a:ext cx="9144000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2369" y="1875680"/>
            <a:ext cx="5322606" cy="533400"/>
          </a:xfrm>
        </p:spPr>
        <p:txBody>
          <a:bodyPr>
            <a:normAutofit/>
          </a:bodyPr>
          <a:lstStyle/>
          <a:p>
            <a:pPr marL="342900" lvl="2" indent="-342900">
              <a:buNone/>
            </a:pPr>
            <a:r>
              <a:rPr lang="en-US" sz="2800" b="1" dirty="0" smtClean="0">
                <a:solidFill>
                  <a:schemeClr val="tx2"/>
                </a:solidFill>
                <a:latin typeface="+mj-lt"/>
              </a:rPr>
              <a:t>Send </a:t>
            </a:r>
            <a:r>
              <a:rPr lang="en-US" sz="2800" b="1" dirty="0">
                <a:solidFill>
                  <a:schemeClr val="tx2"/>
                </a:solidFill>
                <a:latin typeface="+mj-lt"/>
              </a:rPr>
              <a:t>in your applications today! </a:t>
            </a:r>
          </a:p>
          <a:p>
            <a:pPr>
              <a:buNone/>
            </a:pPr>
            <a:endParaRPr lang="en-US" sz="2400" b="1" dirty="0">
              <a:latin typeface="+mj-lt"/>
            </a:endParaRPr>
          </a:p>
          <a:p>
            <a:pPr>
              <a:buNone/>
            </a:pPr>
            <a:endParaRPr lang="en-US" sz="2400" b="1" dirty="0">
              <a:latin typeface="+mj-lt"/>
            </a:endParaRPr>
          </a:p>
          <a:p>
            <a:pPr algn="r">
              <a:buNone/>
            </a:pPr>
            <a:endParaRPr lang="en-US" sz="2400" b="1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975" y="2533343"/>
            <a:ext cx="6706313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  <a:latin typeface="+mj-lt"/>
              </a:rPr>
              <a:t>Fax: </a:t>
            </a:r>
            <a:r>
              <a:rPr lang="en-US" dirty="0">
                <a:solidFill>
                  <a:srgbClr val="3A1D00"/>
                </a:solidFill>
                <a:latin typeface="+mj-lt"/>
              </a:rPr>
              <a:t>818.245.9336</a:t>
            </a:r>
          </a:p>
          <a:p>
            <a:pPr marL="342900" lvl="2" indent="-342900"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  <a:latin typeface="+mj-lt"/>
              </a:rPr>
              <a:t>Email</a:t>
            </a:r>
            <a:r>
              <a:rPr lang="en-US" b="1" dirty="0" smtClean="0">
                <a:latin typeface="+mj-lt"/>
              </a:rPr>
              <a:t>: </a:t>
            </a:r>
            <a:r>
              <a:rPr lang="en-US" dirty="0" smtClean="0">
                <a:latin typeface="+mj-lt"/>
                <a:hlinkClick r:id="rId3"/>
              </a:rPr>
              <a:t>applications@infinitycapitalonline.com</a:t>
            </a:r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144" y="4666905"/>
            <a:ext cx="635451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  <a:latin typeface="+mj-lt"/>
              </a:rPr>
              <a:t>Phone: </a:t>
            </a:r>
            <a:r>
              <a:rPr lang="en-US" dirty="0">
                <a:solidFill>
                  <a:srgbClr val="3A1D00"/>
                </a:solidFill>
                <a:latin typeface="+mj-lt"/>
              </a:rPr>
              <a:t>877.422.7501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Email: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  <a:hlinkClick r:id="rId4"/>
              </a:rPr>
              <a:t>partners@infinitycapitalonline.com</a:t>
            </a:r>
            <a:endParaRPr lang="en-US" dirty="0" smtClean="0">
              <a:latin typeface="+mj-lt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latin typeface="+mj-lt"/>
              </a:rPr>
              <a:t>Online:</a:t>
            </a:r>
            <a:r>
              <a:rPr lang="en-US" dirty="0" smtClean="0">
                <a:solidFill>
                  <a:srgbClr val="3A1D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3A1D00"/>
                </a:solidFill>
                <a:latin typeface="+mj-lt"/>
                <a:hlinkClick r:id="rId5"/>
              </a:rPr>
              <a:t>www.inifinitycapitalonline.com</a:t>
            </a:r>
            <a:r>
              <a:rPr lang="en-US" dirty="0" smtClean="0">
                <a:solidFill>
                  <a:srgbClr val="3A1D00"/>
                </a:solidFill>
                <a:latin typeface="+mj-lt"/>
              </a:rPr>
              <a:t> </a:t>
            </a:r>
            <a:endParaRPr lang="en-US" dirty="0">
              <a:solidFill>
                <a:srgbClr val="3A1D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830" y="4025696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+mj-lt"/>
              </a:rPr>
              <a:t>For more information </a:t>
            </a:r>
            <a:r>
              <a:rPr lang="en-US" sz="2800" b="1" dirty="0" smtClean="0">
                <a:solidFill>
                  <a:schemeClr val="tx2"/>
                </a:solidFill>
                <a:latin typeface="+mj-lt"/>
              </a:rPr>
              <a:t>and </a:t>
            </a:r>
            <a:r>
              <a:rPr lang="en-US" sz="2800" b="1" dirty="0">
                <a:solidFill>
                  <a:schemeClr val="tx2"/>
                </a:solidFill>
                <a:latin typeface="+mj-lt"/>
              </a:rPr>
              <a:t>to request your ISO </a:t>
            </a:r>
            <a:r>
              <a:rPr lang="en-US" sz="2800" b="1" dirty="0" smtClean="0">
                <a:solidFill>
                  <a:schemeClr val="tx2"/>
                </a:solidFill>
                <a:latin typeface="+mj-lt"/>
              </a:rPr>
              <a:t>Toolkit:</a:t>
            </a:r>
            <a:endParaRPr lang="en-US" sz="2800" dirty="0">
              <a:solidFill>
                <a:srgbClr val="AE9871"/>
              </a:solidFill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pic>
        <p:nvPicPr>
          <p:cNvPr id="4098" name="Picture 2" descr="V:\A- General\Graphics\ICF PP Pictures\iStock_000020501299_ExtraSmall_Handshak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404" y="1281952"/>
            <a:ext cx="2740826" cy="19586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2" name="Picture 2" descr="V:\A- General\Graphics\LogoWorks\color\logo_color_tif.t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956" y="5429908"/>
            <a:ext cx="1981200" cy="10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2445" y="186396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LET’S GO!</a:t>
            </a:r>
          </a:p>
          <a:p>
            <a:r>
              <a:rPr lang="en-US" sz="1600" i="1" dirty="0" smtClean="0">
                <a:solidFill>
                  <a:schemeClr val="bg1"/>
                </a:solidFill>
              </a:rPr>
              <a:t>How To Get Started…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TC102455519[[fn=Winter]]</Template>
  <TotalTime>2450</TotalTime>
  <Words>458</Words>
  <Application>Microsoft Office PowerPoint</Application>
  <PresentationFormat>On-screen Show (4:3)</PresentationFormat>
  <Paragraphs>112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  ISO Partner Program Increase your revenue by partnering with Infinity Capital Funding</vt:lpstr>
      <vt:lpstr>  </vt:lpstr>
      <vt:lpstr> </vt:lpstr>
      <vt:lpstr> </vt:lpstr>
      <vt:lpstr>PowerPoint Presentation</vt:lpstr>
      <vt:lpstr> </vt:lpstr>
      <vt:lpstr>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Infinity Capital Funding Who We Are!</dc:title>
  <dc:creator>courtney eisenberg</dc:creator>
  <cp:lastModifiedBy>Henry Abenaim</cp:lastModifiedBy>
  <cp:revision>138</cp:revision>
  <cp:lastPrinted>2012-09-13T17:47:34Z</cp:lastPrinted>
  <dcterms:created xsi:type="dcterms:W3CDTF">2012-08-23T16:01:29Z</dcterms:created>
  <dcterms:modified xsi:type="dcterms:W3CDTF">2012-09-13T22:08:03Z</dcterms:modified>
</cp:coreProperties>
</file>