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conomica"/>
      <p:regular r:id="rId16"/>
      <p:bold r:id="rId17"/>
      <p:italic r:id="rId18"/>
      <p:boldItalic r:id="rId19"/>
    </p:embeddedFont>
    <p:embeddedFont>
      <p:font typeface="Alfa Slab One"/>
      <p:regular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lfaSlabOne-regular.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bold.fntdata"/><Relationship Id="rId16" Type="http://schemas.openxmlformats.org/officeDocument/2006/relationships/font" Target="fonts/Economica-regular.fntdata"/><Relationship Id="rId5" Type="http://schemas.openxmlformats.org/officeDocument/2006/relationships/notesMaster" Target="notesMasters/notesMaster1.xml"/><Relationship Id="rId19" Type="http://schemas.openxmlformats.org/officeDocument/2006/relationships/font" Target="fonts/Economica-boldItalic.fntdata"/><Relationship Id="rId6" Type="http://schemas.openxmlformats.org/officeDocument/2006/relationships/slide" Target="slides/slide1.xml"/><Relationship Id="rId18" Type="http://schemas.openxmlformats.org/officeDocument/2006/relationships/font" Target="fonts/Economic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062bf1732e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062bf1732e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062bf1732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062bf1732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062bf1732e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062bf1732e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062bf1732e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062bf1732e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062bf1732e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062bf1732e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062bf1732e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062bf1732e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062bf1732e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062bf1732e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062bf1732e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062bf1732e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062bf1732e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062bf1732e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5D6"/>
        </a:solidFill>
      </p:bgPr>
    </p:bg>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64" name="Google Shape;64;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65" name="Google Shape;65;p13"/>
          <p:cNvSpPr txBox="1"/>
          <p:nvPr/>
        </p:nvSpPr>
        <p:spPr>
          <a:xfrm>
            <a:off x="2361375" y="1399375"/>
            <a:ext cx="6139500" cy="1154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3300">
                <a:latin typeface="Alfa Slab One"/>
                <a:ea typeface="Alfa Slab One"/>
                <a:cs typeface="Alfa Slab One"/>
                <a:sym typeface="Alfa Slab One"/>
              </a:rPr>
              <a:t>Art Theater Data </a:t>
            </a:r>
            <a:r>
              <a:rPr lang="en" sz="3300">
                <a:latin typeface="Alfa Slab One"/>
                <a:ea typeface="Alfa Slab One"/>
                <a:cs typeface="Alfa Slab One"/>
                <a:sym typeface="Alfa Slab One"/>
              </a:rPr>
              <a:t>Analysis</a:t>
            </a:r>
            <a:r>
              <a:rPr lang="en" sz="1700"/>
              <a:t> </a:t>
            </a:r>
            <a:endParaRPr sz="1700"/>
          </a:p>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rPr b="1" lang="en" sz="1600"/>
              <a:t>Jiyang Xu</a:t>
            </a:r>
            <a:endParaRPr b="1"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29" name="Google Shape;129;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2"/>
          <p:cNvPicPr preferRelativeResize="0"/>
          <p:nvPr/>
        </p:nvPicPr>
        <p:blipFill>
          <a:blip r:embed="rId3">
            <a:alphaModFix/>
          </a:blip>
          <a:stretch>
            <a:fillRect/>
          </a:stretch>
        </p:blipFill>
        <p:spPr>
          <a:xfrm>
            <a:off x="2000250" y="0"/>
            <a:ext cx="51435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000">
                <a:solidFill>
                  <a:srgbClr val="000000"/>
                </a:solidFill>
                <a:latin typeface="Times New Roman"/>
                <a:ea typeface="Times New Roman"/>
                <a:cs typeface="Times New Roman"/>
                <a:sym typeface="Times New Roman"/>
              </a:rPr>
              <a:t>background information on the art theater</a:t>
            </a:r>
            <a:endParaRPr b="1" sz="3000">
              <a:solidFill>
                <a:srgbClr val="000000"/>
              </a:solidFill>
              <a:latin typeface="Times New Roman"/>
              <a:ea typeface="Times New Roman"/>
              <a:cs typeface="Times New Roman"/>
              <a:sym typeface="Times New Roman"/>
            </a:endParaRPr>
          </a:p>
        </p:txBody>
      </p:sp>
      <p:sp>
        <p:nvSpPr>
          <p:cNvPr id="71" name="Google Shape;71;p14"/>
          <p:cNvSpPr txBox="1"/>
          <p:nvPr>
            <p:ph idx="1" type="body"/>
          </p:nvPr>
        </p:nvSpPr>
        <p:spPr>
          <a:xfrm>
            <a:off x="311700" y="1225225"/>
            <a:ext cx="46257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Art Theater is located in the heart of Downtown Champaign since 1913. The Art Theater screens independent films and serves up locally grown popcorn, baked products from local bakeries and a great selection of wines, beers, soda and more. </a:t>
            </a:r>
            <a:endParaRPr/>
          </a:p>
        </p:txBody>
      </p:sp>
      <p:pic>
        <p:nvPicPr>
          <p:cNvPr id="72" name="Google Shape;72;p14"/>
          <p:cNvPicPr preferRelativeResize="0"/>
          <p:nvPr/>
        </p:nvPicPr>
        <p:blipFill>
          <a:blip r:embed="rId3">
            <a:alphaModFix/>
          </a:blip>
          <a:stretch>
            <a:fillRect/>
          </a:stretch>
        </p:blipFill>
        <p:spPr>
          <a:xfrm>
            <a:off x="5007775" y="1443925"/>
            <a:ext cx="4010024" cy="2255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Main Goal &amp; Question</a:t>
            </a:r>
            <a:endParaRPr b="1" sz="3000">
              <a:latin typeface="Times New Roman"/>
              <a:ea typeface="Times New Roman"/>
              <a:cs typeface="Times New Roman"/>
              <a:sym typeface="Times New Roman"/>
            </a:endParaRPr>
          </a:p>
        </p:txBody>
      </p:sp>
      <p:sp>
        <p:nvSpPr>
          <p:cNvPr id="78" name="Google Shape;78;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 question: How does </a:t>
            </a:r>
            <a:r>
              <a:rPr b="1" lang="en"/>
              <a:t>sales of tickets</a:t>
            </a:r>
            <a:r>
              <a:rPr lang="en"/>
              <a:t> change as the categories of </a:t>
            </a:r>
            <a:r>
              <a:rPr b="1" lang="en"/>
              <a:t>event</a:t>
            </a:r>
            <a:r>
              <a:rPr lang="en"/>
              <a:t> and </a:t>
            </a:r>
            <a:r>
              <a:rPr b="1" lang="en"/>
              <a:t>ticket types</a:t>
            </a:r>
            <a:r>
              <a:rPr lang="en"/>
              <a:t> change? </a:t>
            </a:r>
            <a:endParaRPr/>
          </a:p>
          <a:p>
            <a:pPr indent="0" lvl="0" marL="0" rtl="0" algn="l">
              <a:spcBef>
                <a:spcPts val="1200"/>
              </a:spcBef>
              <a:spcAft>
                <a:spcPts val="1200"/>
              </a:spcAft>
              <a:buNone/>
            </a:pPr>
            <a:r>
              <a:rPr lang="en"/>
              <a:t>Main goal: </a:t>
            </a:r>
            <a:r>
              <a:rPr lang="en"/>
              <a:t>Finding the most targeting group from four major consumer types(</a:t>
            </a:r>
            <a:r>
              <a:rPr b="1" lang="en"/>
              <a:t>students, adults, members, senior citizens</a:t>
            </a:r>
            <a:r>
              <a:rPr lang="en"/>
              <a:t>) for different events in August 2019.</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Data Processing</a:t>
            </a:r>
            <a:endParaRPr b="1" sz="3000">
              <a:latin typeface="Times New Roman"/>
              <a:ea typeface="Times New Roman"/>
              <a:cs typeface="Times New Roman"/>
              <a:sym typeface="Times New Roman"/>
            </a:endParaRPr>
          </a:p>
        </p:txBody>
      </p:sp>
      <p:sp>
        <p:nvSpPr>
          <p:cNvPr id="84" name="Google Shape;84;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Choosing</a:t>
            </a:r>
            <a:r>
              <a:rPr lang="en"/>
              <a:t> the data sets: "ticket_sales_by_showing.txt" and "gross_revenue_by_event.txt"</a:t>
            </a:r>
            <a:endParaRPr/>
          </a:p>
          <a:p>
            <a:pPr indent="-342900" lvl="0" marL="457200" rtl="0" algn="l">
              <a:spcBef>
                <a:spcPts val="0"/>
              </a:spcBef>
              <a:spcAft>
                <a:spcPts val="0"/>
              </a:spcAft>
              <a:buSzPts val="1800"/>
              <a:buAutoNum type="arabicPeriod"/>
            </a:pPr>
            <a:r>
              <a:rPr lang="en"/>
              <a:t>Using “</a:t>
            </a:r>
            <a:r>
              <a:rPr b="1" lang="en"/>
              <a:t>EventName</a:t>
            </a:r>
            <a:r>
              <a:rPr lang="en"/>
              <a:t>”, “</a:t>
            </a:r>
            <a:r>
              <a:rPr b="1" lang="en"/>
              <a:t>TicketType</a:t>
            </a:r>
            <a:r>
              <a:rPr lang="en"/>
              <a:t>”, “</a:t>
            </a:r>
            <a:r>
              <a:rPr b="1" lang="en"/>
              <a:t>Quantity</a:t>
            </a:r>
            <a:r>
              <a:rPr lang="en"/>
              <a:t>” in </a:t>
            </a:r>
            <a:r>
              <a:rPr lang="en"/>
              <a:t>"ticket_sales_by_showing.txt"</a:t>
            </a:r>
            <a:endParaRPr/>
          </a:p>
          <a:p>
            <a:pPr indent="-342900" lvl="0" marL="457200" rtl="0" algn="l">
              <a:spcBef>
                <a:spcPts val="0"/>
              </a:spcBef>
              <a:spcAft>
                <a:spcPts val="0"/>
              </a:spcAft>
              <a:buSzPts val="1800"/>
              <a:buAutoNum type="arabicPeriod"/>
            </a:pPr>
            <a:r>
              <a:rPr lang="en"/>
              <a:t>Filtering out the data of ticket type </a:t>
            </a:r>
            <a:r>
              <a:rPr b="1" lang="en"/>
              <a:t>s</a:t>
            </a:r>
            <a:r>
              <a:rPr b="1" lang="en"/>
              <a:t>tudents, adults, members, senior citizens</a:t>
            </a:r>
            <a:endParaRPr/>
          </a:p>
          <a:p>
            <a:pPr indent="-342900" lvl="0" marL="457200" rtl="0" algn="l">
              <a:spcBef>
                <a:spcPts val="0"/>
              </a:spcBef>
              <a:spcAft>
                <a:spcPts val="0"/>
              </a:spcAft>
              <a:buSzPts val="1800"/>
              <a:buAutoNum type="arabicPeriod"/>
            </a:pPr>
            <a:r>
              <a:rPr lang="en"/>
              <a:t>Filtering out </a:t>
            </a:r>
            <a:r>
              <a:rPr lang="en"/>
              <a:t>data represents the events that have relatively complete records (#data total &gt;= </a:t>
            </a:r>
            <a:r>
              <a:rPr b="1" lang="en"/>
              <a:t>15</a:t>
            </a:r>
            <a:r>
              <a:rPr lang="en"/>
              <a:t>) in August 2019</a:t>
            </a:r>
            <a:endParaRPr/>
          </a:p>
          <a:p>
            <a:pPr indent="-342900" lvl="0" marL="457200" rtl="0" algn="l">
              <a:spcBef>
                <a:spcPts val="0"/>
              </a:spcBef>
              <a:spcAft>
                <a:spcPts val="0"/>
              </a:spcAft>
              <a:buSzPts val="1800"/>
              <a:buAutoNum type="arabicPeriod"/>
            </a:pPr>
            <a:r>
              <a:rPr b="1" lang="en"/>
              <a:t>Factors</a:t>
            </a:r>
            <a:r>
              <a:rPr lang="en"/>
              <a:t>: four levels of consumer groups and five levels of events </a:t>
            </a:r>
            <a:r>
              <a:rPr b="1" lang="en"/>
              <a:t>Response</a:t>
            </a:r>
            <a:r>
              <a:rPr lang="en"/>
              <a:t>: quantity</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background information on the events</a:t>
            </a:r>
            <a:endParaRPr b="1" sz="3000">
              <a:latin typeface="Times New Roman"/>
              <a:ea typeface="Times New Roman"/>
              <a:cs typeface="Times New Roman"/>
              <a:sym typeface="Times New Roman"/>
            </a:endParaRPr>
          </a:p>
        </p:txBody>
      </p:sp>
      <p:sp>
        <p:nvSpPr>
          <p:cNvPr id="90" name="Google Shape;90;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Echo In The Canyon:</a:t>
            </a:r>
            <a:endParaRPr/>
          </a:p>
          <a:p>
            <a:pPr indent="-317500" lvl="1" marL="914400" rtl="0" algn="l">
              <a:spcBef>
                <a:spcPts val="0"/>
              </a:spcBef>
              <a:spcAft>
                <a:spcPts val="0"/>
              </a:spcAft>
              <a:buSzPts val="1400"/>
              <a:buChar char="-"/>
            </a:pPr>
            <a:r>
              <a:rPr lang="en"/>
              <a:t>A look at the roots of the historic music scene in L.A.'s Laurel Canyon featuring the music of iconic groups such as The Beach Boys, Buffalo Springfield.</a:t>
            </a:r>
            <a:endParaRPr/>
          </a:p>
          <a:p>
            <a:pPr indent="-342900" lvl="0" marL="457200" rtl="0" algn="l">
              <a:spcBef>
                <a:spcPts val="0"/>
              </a:spcBef>
              <a:spcAft>
                <a:spcPts val="0"/>
              </a:spcAft>
              <a:buSzPts val="1800"/>
              <a:buChar char="-"/>
            </a:pPr>
            <a:r>
              <a:rPr lang="en"/>
              <a:t>Maiden</a:t>
            </a:r>
            <a:endParaRPr/>
          </a:p>
          <a:p>
            <a:pPr indent="-317500" lvl="1" marL="914400" rtl="0" algn="l">
              <a:spcBef>
                <a:spcPts val="0"/>
              </a:spcBef>
              <a:spcAft>
                <a:spcPts val="0"/>
              </a:spcAft>
              <a:buSzPts val="1400"/>
              <a:buChar char="-"/>
            </a:pPr>
            <a:r>
              <a:rPr lang="en"/>
              <a:t>The story of Tracy Edwards, a 24-year-old cook on charter boats, who became the skipper of the first ever all-female crew to enter the Whitbread Round the World Race in 1989.</a:t>
            </a:r>
            <a:endParaRPr/>
          </a:p>
          <a:p>
            <a:pPr indent="-342900" lvl="0" marL="457200" rtl="0" algn="l">
              <a:spcBef>
                <a:spcPts val="0"/>
              </a:spcBef>
              <a:spcAft>
                <a:spcPts val="0"/>
              </a:spcAft>
              <a:buSzPts val="1800"/>
              <a:buChar char="-"/>
            </a:pPr>
            <a:r>
              <a:rPr lang="en"/>
              <a:t>Ophelia</a:t>
            </a:r>
            <a:endParaRPr/>
          </a:p>
          <a:p>
            <a:pPr indent="-317500" lvl="1" marL="914400" rtl="0" algn="l">
              <a:spcBef>
                <a:spcPts val="0"/>
              </a:spcBef>
              <a:spcAft>
                <a:spcPts val="0"/>
              </a:spcAft>
              <a:buSzPts val="1400"/>
              <a:buChar char="-"/>
            </a:pPr>
            <a:r>
              <a:rPr lang="en"/>
              <a:t>A reimagining of Hamlet, told from Ophelia's perspective.</a:t>
            </a:r>
            <a:endParaRPr/>
          </a:p>
          <a:p>
            <a:pPr indent="-342900" lvl="0" marL="457200" rtl="0" algn="l">
              <a:spcBef>
                <a:spcPts val="0"/>
              </a:spcBef>
              <a:spcAft>
                <a:spcPts val="0"/>
              </a:spcAft>
              <a:buSzPts val="1800"/>
              <a:buChar char="-"/>
            </a:pPr>
            <a:r>
              <a:rPr lang="en"/>
              <a:t>Pavarotti</a:t>
            </a:r>
            <a:endParaRPr/>
          </a:p>
          <a:p>
            <a:pPr indent="-317500" lvl="1" marL="914400" rtl="0" algn="l">
              <a:spcBef>
                <a:spcPts val="0"/>
              </a:spcBef>
              <a:spcAft>
                <a:spcPts val="0"/>
              </a:spcAft>
              <a:buSzPts val="1400"/>
              <a:buChar char="-"/>
            </a:pPr>
            <a:r>
              <a:rPr lang="en"/>
              <a:t>Pavarotti is a documentary film about Italian operatic tenor Luciano Pavarotti</a:t>
            </a:r>
            <a:endParaRPr/>
          </a:p>
          <a:p>
            <a:pPr indent="-342900" lvl="0" marL="457200" rtl="0" algn="l">
              <a:spcBef>
                <a:spcPts val="0"/>
              </a:spcBef>
              <a:spcAft>
                <a:spcPts val="0"/>
              </a:spcAft>
              <a:buSzPts val="1800"/>
              <a:buChar char="-"/>
            </a:pPr>
            <a:r>
              <a:rPr lang="en"/>
              <a:t>The Farewell</a:t>
            </a:r>
            <a:endParaRPr/>
          </a:p>
          <a:p>
            <a:pPr indent="-317500" lvl="1" marL="914400" rtl="0" algn="l">
              <a:spcBef>
                <a:spcPts val="0"/>
              </a:spcBef>
              <a:spcAft>
                <a:spcPts val="0"/>
              </a:spcAft>
              <a:buSzPts val="1400"/>
              <a:buChar char="-"/>
            </a:pPr>
            <a:r>
              <a:rPr lang="en"/>
              <a:t>A Chinese family discovers their grandmother has only a short while left to live and decide to keep her in the dark, scheduling a wedding to gather before she dies.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mosaic plot &amp; some assumptions</a:t>
            </a:r>
            <a:endParaRPr b="1" sz="3000">
              <a:latin typeface="Times New Roman"/>
              <a:ea typeface="Times New Roman"/>
              <a:cs typeface="Times New Roman"/>
              <a:sym typeface="Times New Roman"/>
            </a:endParaRPr>
          </a:p>
        </p:txBody>
      </p:sp>
      <p:sp>
        <p:nvSpPr>
          <p:cNvPr id="96" name="Google Shape;96;p18"/>
          <p:cNvSpPr txBox="1"/>
          <p:nvPr>
            <p:ph idx="1" type="body"/>
          </p:nvPr>
        </p:nvSpPr>
        <p:spPr>
          <a:xfrm>
            <a:off x="5289475" y="1225225"/>
            <a:ext cx="35427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senior citizen group in "Echo In The Canyon"</a:t>
            </a:r>
            <a:endParaRPr/>
          </a:p>
          <a:p>
            <a:pPr indent="-342900" lvl="0" marL="457200" rtl="0" algn="l">
              <a:spcBef>
                <a:spcPts val="0"/>
              </a:spcBef>
              <a:spcAft>
                <a:spcPts val="0"/>
              </a:spcAft>
              <a:buSzPts val="1800"/>
              <a:buChar char="-"/>
            </a:pPr>
            <a:r>
              <a:rPr lang="en"/>
              <a:t>senior citizen group in "Pavarotti"</a:t>
            </a:r>
            <a:endParaRPr/>
          </a:p>
          <a:p>
            <a:pPr indent="-342900" lvl="0" marL="457200" rtl="0" algn="l">
              <a:spcBef>
                <a:spcPts val="0"/>
              </a:spcBef>
              <a:spcAft>
                <a:spcPts val="0"/>
              </a:spcAft>
              <a:buSzPts val="1800"/>
              <a:buChar char="-"/>
            </a:pPr>
            <a:r>
              <a:rPr lang="en"/>
              <a:t>"The Farewell" in adult and member groups</a:t>
            </a:r>
            <a:endParaRPr/>
          </a:p>
        </p:txBody>
      </p:sp>
      <p:pic>
        <p:nvPicPr>
          <p:cNvPr id="97" name="Google Shape;97;p18"/>
          <p:cNvPicPr preferRelativeResize="0"/>
          <p:nvPr/>
        </p:nvPicPr>
        <p:blipFill>
          <a:blip r:embed="rId3">
            <a:alphaModFix/>
          </a:blip>
          <a:stretch>
            <a:fillRect/>
          </a:stretch>
        </p:blipFill>
        <p:spPr>
          <a:xfrm>
            <a:off x="374650" y="1225225"/>
            <a:ext cx="4757299" cy="3455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Selected</a:t>
            </a:r>
            <a:r>
              <a:rPr b="1" lang="en" sz="3000">
                <a:latin typeface="Times New Roman"/>
                <a:ea typeface="Times New Roman"/>
                <a:cs typeface="Times New Roman"/>
                <a:sym typeface="Times New Roman"/>
              </a:rPr>
              <a:t> model &amp;</a:t>
            </a:r>
            <a:r>
              <a:rPr lang="en" sz="3000">
                <a:latin typeface="Times New Roman"/>
                <a:ea typeface="Times New Roman"/>
                <a:cs typeface="Times New Roman"/>
                <a:sym typeface="Times New Roman"/>
              </a:rPr>
              <a:t> </a:t>
            </a:r>
            <a:r>
              <a:rPr b="1" lang="en" sz="3000">
                <a:latin typeface="Times New Roman"/>
                <a:ea typeface="Times New Roman"/>
                <a:cs typeface="Times New Roman"/>
                <a:sym typeface="Times New Roman"/>
              </a:rPr>
              <a:t>Check Model Assumption</a:t>
            </a:r>
            <a:endParaRPr sz="3000">
              <a:latin typeface="Times New Roman"/>
              <a:ea typeface="Times New Roman"/>
              <a:cs typeface="Times New Roman"/>
              <a:sym typeface="Times New Roman"/>
            </a:endParaRPr>
          </a:p>
        </p:txBody>
      </p:sp>
      <p:sp>
        <p:nvSpPr>
          <p:cNvPr id="103" name="Google Shape;103;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19"/>
          <p:cNvPicPr preferRelativeResize="0"/>
          <p:nvPr/>
        </p:nvPicPr>
        <p:blipFill>
          <a:blip r:embed="rId3">
            <a:alphaModFix/>
          </a:blip>
          <a:stretch>
            <a:fillRect/>
          </a:stretch>
        </p:blipFill>
        <p:spPr>
          <a:xfrm>
            <a:off x="1036650" y="1225225"/>
            <a:ext cx="7070694" cy="259475"/>
          </a:xfrm>
          <a:prstGeom prst="rect">
            <a:avLst/>
          </a:prstGeom>
          <a:noFill/>
          <a:ln>
            <a:noFill/>
          </a:ln>
        </p:spPr>
      </p:pic>
      <p:pic>
        <p:nvPicPr>
          <p:cNvPr id="105" name="Google Shape;105;p19"/>
          <p:cNvPicPr preferRelativeResize="0"/>
          <p:nvPr/>
        </p:nvPicPr>
        <p:blipFill>
          <a:blip r:embed="rId4">
            <a:alphaModFix/>
          </a:blip>
          <a:stretch>
            <a:fillRect/>
          </a:stretch>
        </p:blipFill>
        <p:spPr>
          <a:xfrm>
            <a:off x="311700" y="1829000"/>
            <a:ext cx="4392501" cy="1853375"/>
          </a:xfrm>
          <a:prstGeom prst="rect">
            <a:avLst/>
          </a:prstGeom>
          <a:noFill/>
          <a:ln>
            <a:noFill/>
          </a:ln>
        </p:spPr>
      </p:pic>
      <p:pic>
        <p:nvPicPr>
          <p:cNvPr id="106" name="Google Shape;106;p19"/>
          <p:cNvPicPr preferRelativeResize="0"/>
          <p:nvPr/>
        </p:nvPicPr>
        <p:blipFill>
          <a:blip r:embed="rId5">
            <a:alphaModFix/>
          </a:blip>
          <a:stretch>
            <a:fillRect/>
          </a:stretch>
        </p:blipFill>
        <p:spPr>
          <a:xfrm>
            <a:off x="5515934" y="1829000"/>
            <a:ext cx="2943591" cy="1853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 Pairwise Comparisons</a:t>
            </a:r>
            <a:endParaRPr b="1" sz="3000">
              <a:latin typeface="Times New Roman"/>
              <a:ea typeface="Times New Roman"/>
              <a:cs typeface="Times New Roman"/>
              <a:sym typeface="Times New Roman"/>
            </a:endParaRPr>
          </a:p>
        </p:txBody>
      </p:sp>
      <p:sp>
        <p:nvSpPr>
          <p:cNvPr id="112" name="Google Shape;112;p20"/>
          <p:cNvSpPr txBox="1"/>
          <p:nvPr>
            <p:ph idx="1" type="body"/>
          </p:nvPr>
        </p:nvSpPr>
        <p:spPr>
          <a:xfrm>
            <a:off x="311700" y="3323100"/>
            <a:ext cx="8520600" cy="125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highest quantity is event "Pavarotti" with ticket type of "Senior Citizen", the second highest is event Maiden of ticket type "Member" while the lowest quantity is event "The Farewell" with ticket type "Student".</a:t>
            </a:r>
            <a:endParaRPr/>
          </a:p>
        </p:txBody>
      </p:sp>
      <p:pic>
        <p:nvPicPr>
          <p:cNvPr id="113" name="Google Shape;113;p20"/>
          <p:cNvPicPr preferRelativeResize="0"/>
          <p:nvPr/>
        </p:nvPicPr>
        <p:blipFill>
          <a:blip r:embed="rId3">
            <a:alphaModFix/>
          </a:blip>
          <a:stretch>
            <a:fillRect/>
          </a:stretch>
        </p:blipFill>
        <p:spPr>
          <a:xfrm>
            <a:off x="311700" y="1225226"/>
            <a:ext cx="7298802" cy="973775"/>
          </a:xfrm>
          <a:prstGeom prst="rect">
            <a:avLst/>
          </a:prstGeom>
          <a:noFill/>
          <a:ln>
            <a:noFill/>
          </a:ln>
        </p:spPr>
      </p:pic>
      <p:pic>
        <p:nvPicPr>
          <p:cNvPr id="114" name="Google Shape;114;p20"/>
          <p:cNvPicPr preferRelativeResize="0"/>
          <p:nvPr/>
        </p:nvPicPr>
        <p:blipFill>
          <a:blip r:embed="rId4">
            <a:alphaModFix/>
          </a:blip>
          <a:stretch>
            <a:fillRect/>
          </a:stretch>
        </p:blipFill>
        <p:spPr>
          <a:xfrm>
            <a:off x="311700" y="2451952"/>
            <a:ext cx="7298800" cy="183622"/>
          </a:xfrm>
          <a:prstGeom prst="rect">
            <a:avLst/>
          </a:prstGeom>
          <a:noFill/>
          <a:ln>
            <a:noFill/>
          </a:ln>
        </p:spPr>
      </p:pic>
      <p:pic>
        <p:nvPicPr>
          <p:cNvPr id="115" name="Google Shape;115;p20"/>
          <p:cNvPicPr preferRelativeResize="0"/>
          <p:nvPr/>
        </p:nvPicPr>
        <p:blipFill>
          <a:blip r:embed="rId5">
            <a:alphaModFix/>
          </a:blip>
          <a:stretch>
            <a:fillRect/>
          </a:stretch>
        </p:blipFill>
        <p:spPr>
          <a:xfrm>
            <a:off x="311700" y="2837388"/>
            <a:ext cx="7298799" cy="156662"/>
          </a:xfrm>
          <a:prstGeom prst="rect">
            <a:avLst/>
          </a:prstGeom>
          <a:noFill/>
          <a:ln>
            <a:noFill/>
          </a:ln>
        </p:spPr>
      </p:pic>
      <p:sp>
        <p:nvSpPr>
          <p:cNvPr id="116" name="Google Shape;116;p20"/>
          <p:cNvSpPr txBox="1"/>
          <p:nvPr/>
        </p:nvSpPr>
        <p:spPr>
          <a:xfrm>
            <a:off x="311700" y="2498700"/>
            <a:ext cx="2988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Open Sans"/>
                <a:ea typeface="Open Sans"/>
                <a:cs typeface="Open Sans"/>
                <a:sym typeface="Open Sans"/>
              </a:rPr>
              <a:t>Contradicts to assumption</a:t>
            </a:r>
            <a:endParaRPr sz="10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900">
                <a:latin typeface="Times New Roman"/>
                <a:ea typeface="Times New Roman"/>
                <a:cs typeface="Times New Roman"/>
                <a:sym typeface="Times New Roman"/>
              </a:rPr>
              <a:t> </a:t>
            </a:r>
            <a:r>
              <a:rPr b="1" lang="en" sz="3000">
                <a:latin typeface="Times New Roman"/>
                <a:ea typeface="Times New Roman"/>
                <a:cs typeface="Times New Roman"/>
                <a:sym typeface="Times New Roman"/>
              </a:rPr>
              <a:t>Results &amp; Further Thinking</a:t>
            </a:r>
            <a:endParaRPr b="1" sz="3000">
              <a:latin typeface="Times New Roman"/>
              <a:ea typeface="Times New Roman"/>
              <a:cs typeface="Times New Roman"/>
              <a:sym typeface="Times New Roman"/>
            </a:endParaRPr>
          </a:p>
        </p:txBody>
      </p:sp>
      <p:sp>
        <p:nvSpPr>
          <p:cNvPr id="122" name="Google Shape;122;p21"/>
          <p:cNvSpPr txBox="1"/>
          <p:nvPr>
            <p:ph idx="1" type="body"/>
          </p:nvPr>
        </p:nvSpPr>
        <p:spPr>
          <a:xfrm>
            <a:off x="5049050" y="1225225"/>
            <a:ext cx="3783300" cy="33540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As a documentary film, </a:t>
            </a:r>
            <a:r>
              <a:rPr lang="en"/>
              <a:t>Pavarotti is more attractive to senior citizens</a:t>
            </a:r>
            <a:r>
              <a:rPr lang="en"/>
              <a:t>, and The Farewell is more popular to </a:t>
            </a:r>
            <a:r>
              <a:rPr lang="en"/>
              <a:t>different</a:t>
            </a:r>
            <a:r>
              <a:rPr lang="en"/>
              <a:t> age groups as a drama film.</a:t>
            </a:r>
            <a:endParaRPr/>
          </a:p>
          <a:p>
            <a:pPr indent="0" lvl="0" marL="0" rtl="0" algn="l">
              <a:spcBef>
                <a:spcPts val="1200"/>
              </a:spcBef>
              <a:spcAft>
                <a:spcPts val="0"/>
              </a:spcAft>
              <a:buNone/>
            </a:pPr>
            <a:r>
              <a:t/>
            </a:r>
            <a:endParaRPr/>
          </a:p>
          <a:p>
            <a:pPr indent="-325755" lvl="0" marL="457200" rtl="0" algn="l">
              <a:spcBef>
                <a:spcPts val="1200"/>
              </a:spcBef>
              <a:spcAft>
                <a:spcPts val="0"/>
              </a:spcAft>
              <a:buSzPct val="100000"/>
              <a:buChar char="-"/>
            </a:pPr>
            <a:r>
              <a:rPr lang="en"/>
              <a:t>In addition to finding target consumer groups, it is also very important to make products appeal to more </a:t>
            </a:r>
            <a:r>
              <a:rPr lang="en"/>
              <a:t>people</a:t>
            </a:r>
            <a:r>
              <a:rPr lang="en"/>
              <a:t> of different ages and have different backgrounds.</a:t>
            </a:r>
            <a:endParaRPr/>
          </a:p>
        </p:txBody>
      </p:sp>
      <p:pic>
        <p:nvPicPr>
          <p:cNvPr id="123" name="Google Shape;123;p21"/>
          <p:cNvPicPr preferRelativeResize="0"/>
          <p:nvPr/>
        </p:nvPicPr>
        <p:blipFill>
          <a:blip r:embed="rId3">
            <a:alphaModFix/>
          </a:blip>
          <a:stretch>
            <a:fillRect/>
          </a:stretch>
        </p:blipFill>
        <p:spPr>
          <a:xfrm>
            <a:off x="311700" y="1751288"/>
            <a:ext cx="4565600" cy="1640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