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Cormorant Garamond Bold Italics" charset="1" panose="00000800000000000000"/>
      <p:regular r:id="rId9"/>
    </p:embeddedFont>
    <p:embeddedFont>
      <p:font typeface="Quicksand" charset="1" panose="00000000000000000000"/>
      <p:regular r:id="rId10"/>
    </p:embeddedFont>
    <p:embeddedFont>
      <p:font typeface="Quicksand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1221" y="58883"/>
            <a:ext cx="7586896" cy="148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8"/>
              </a:lnSpc>
              <a:spcBef>
                <a:spcPct val="0"/>
              </a:spcBef>
            </a:pPr>
            <a:r>
              <a:rPr lang="en-US" b="true" sz="868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Viva Presentation </a:t>
            </a:r>
          </a:p>
        </p:txBody>
      </p:sp>
      <p:sp>
        <p:nvSpPr>
          <p:cNvPr name="AutoShape 3" id="3"/>
          <p:cNvSpPr/>
          <p:nvPr/>
        </p:nvSpPr>
        <p:spPr>
          <a:xfrm>
            <a:off x="1043764" y="10104292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845383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25258" y="0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6095320" y="308463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354668" y="220808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623403" y="3440212"/>
            <a:ext cx="6664597" cy="6087692"/>
          </a:xfrm>
          <a:custGeom>
            <a:avLst/>
            <a:gdLst/>
            <a:ahLst/>
            <a:cxnLst/>
            <a:rect r="r" b="b" t="t" l="l"/>
            <a:pathLst>
              <a:path h="6087692" w="6664597">
                <a:moveTo>
                  <a:pt x="0" y="0"/>
                </a:moveTo>
                <a:lnTo>
                  <a:pt x="6664597" y="0"/>
                </a:lnTo>
                <a:lnTo>
                  <a:pt x="6664597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51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23403" y="3440212"/>
            <a:ext cx="6664597" cy="6216123"/>
          </a:xfrm>
          <a:custGeom>
            <a:avLst/>
            <a:gdLst/>
            <a:ahLst/>
            <a:cxnLst/>
            <a:rect r="r" b="b" t="t" l="l"/>
            <a:pathLst>
              <a:path h="6216123" w="6664597">
                <a:moveTo>
                  <a:pt x="0" y="0"/>
                </a:moveTo>
                <a:lnTo>
                  <a:pt x="6664597" y="0"/>
                </a:lnTo>
                <a:lnTo>
                  <a:pt x="6664597" y="6216123"/>
                </a:lnTo>
                <a:lnTo>
                  <a:pt x="0" y="62161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04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22179" y="1411755"/>
            <a:ext cx="11643643" cy="163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: Jiyanshu Dhaka (220481)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Mentor : Prof. Dootika Vats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Topic : Dual Autoencoder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4167128"/>
            <a:ext cx="11379317" cy="457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It is a neural network design that processes multiple data types using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parallel autoencoders.</a:t>
            </a:r>
          </a:p>
          <a:p>
            <a:pPr algn="just">
              <a:lnSpc>
                <a:spcPts val="3639"/>
              </a:lnSpc>
            </a:pPr>
          </a:p>
          <a:p>
            <a:pPr algn="just" marL="604518" indent="-302259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Each autoencoder has an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encoder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that compresses input data into a lower-dimensional latent space and a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decoder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that reconstructs the input from this latent representation. </a:t>
            </a:r>
          </a:p>
          <a:p>
            <a:pPr algn="just">
              <a:lnSpc>
                <a:spcPts val="3639"/>
              </a:lnSpc>
            </a:pPr>
          </a:p>
          <a:p>
            <a:pPr algn="just" marL="604518" indent="-302259" lvl="1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a dual-autoencoder setup, the two encoders map their inputs into a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shared latent space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where the highly correlated representations are aligned together.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196438"/>
            <a:ext cx="7309685" cy="162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Dual-Autoencoder Model:</a:t>
            </a:r>
          </a:p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229" y="784800"/>
            <a:ext cx="12197886" cy="1737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Usage in the Project : Mosaic Data Integration</a:t>
            </a:r>
          </a:p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1892953"/>
            <a:ext cx="17259300" cy="716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let       be the RNA data matrix,         be the Protein data matrix, f( ) be the trained encoder functions and Z be the latent space data matrices after encoding.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Encoding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                                                                                      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this mapping we get a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shared latent representation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ensureing that correlated RNA and protein data points align in the same space.</a:t>
            </a:r>
          </a:p>
          <a:p>
            <a:pPr algn="just">
              <a:lnSpc>
                <a:spcPts val="475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let d( ) be the trained decoder functions,       be reconstructed data.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Decoding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                         Two decoders reconstruct RNA and protein from the shared representation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use this predicted and original data to find: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Reconstruction Loss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ensures encoders learn meaningful representations. 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Alignment Loss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ensures correlated RNA and protein embeddings are close.</a:t>
            </a:r>
          </a:p>
          <a:p>
            <a:pPr algn="just" marL="604519" indent="-302260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After getting final embeddings, we use 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spectral clustering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obtain the clusters labels of each cell.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41272" y="2035828"/>
            <a:ext cx="541348" cy="486296"/>
          </a:xfrm>
          <a:custGeom>
            <a:avLst/>
            <a:gdLst/>
            <a:ahLst/>
            <a:cxnLst/>
            <a:rect r="r" b="b" t="t" l="l"/>
            <a:pathLst>
              <a:path h="486296" w="541348">
                <a:moveTo>
                  <a:pt x="0" y="0"/>
                </a:moveTo>
                <a:lnTo>
                  <a:pt x="541348" y="0"/>
                </a:lnTo>
                <a:lnTo>
                  <a:pt x="541348" y="486295"/>
                </a:lnTo>
                <a:lnTo>
                  <a:pt x="0" y="486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08910" y="2035828"/>
            <a:ext cx="544524" cy="532686"/>
          </a:xfrm>
          <a:custGeom>
            <a:avLst/>
            <a:gdLst/>
            <a:ahLst/>
            <a:cxnLst/>
            <a:rect r="r" b="b" t="t" l="l"/>
            <a:pathLst>
              <a:path h="532686" w="544524">
                <a:moveTo>
                  <a:pt x="0" y="0"/>
                </a:moveTo>
                <a:lnTo>
                  <a:pt x="544524" y="0"/>
                </a:lnTo>
                <a:lnTo>
                  <a:pt x="544524" y="532686"/>
                </a:lnTo>
                <a:lnTo>
                  <a:pt x="0" y="5326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68551" y="3207691"/>
            <a:ext cx="4045520" cy="521157"/>
          </a:xfrm>
          <a:custGeom>
            <a:avLst/>
            <a:gdLst/>
            <a:ahLst/>
            <a:cxnLst/>
            <a:rect r="r" b="b" t="t" l="l"/>
            <a:pathLst>
              <a:path h="521157" w="4045520">
                <a:moveTo>
                  <a:pt x="0" y="0"/>
                </a:moveTo>
                <a:lnTo>
                  <a:pt x="4045520" y="0"/>
                </a:lnTo>
                <a:lnTo>
                  <a:pt x="4045520" y="521157"/>
                </a:lnTo>
                <a:lnTo>
                  <a:pt x="0" y="52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33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14380" y="3150600"/>
            <a:ext cx="3861872" cy="578248"/>
          </a:xfrm>
          <a:custGeom>
            <a:avLst/>
            <a:gdLst/>
            <a:ahLst/>
            <a:cxnLst/>
            <a:rect r="r" b="b" t="t" l="l"/>
            <a:pathLst>
              <a:path h="578248" w="3861872">
                <a:moveTo>
                  <a:pt x="0" y="0"/>
                </a:moveTo>
                <a:lnTo>
                  <a:pt x="3861872" y="0"/>
                </a:lnTo>
                <a:lnTo>
                  <a:pt x="3861872" y="578248"/>
                </a:lnTo>
                <a:lnTo>
                  <a:pt x="0" y="578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50903" y="5454571"/>
            <a:ext cx="2140408" cy="1354558"/>
          </a:xfrm>
          <a:custGeom>
            <a:avLst/>
            <a:gdLst/>
            <a:ahLst/>
            <a:cxnLst/>
            <a:rect r="r" b="b" t="t" l="l"/>
            <a:pathLst>
              <a:path h="1354558" w="2140408">
                <a:moveTo>
                  <a:pt x="0" y="0"/>
                </a:moveTo>
                <a:lnTo>
                  <a:pt x="2140408" y="0"/>
                </a:lnTo>
                <a:lnTo>
                  <a:pt x="2140408" y="1354558"/>
                </a:lnTo>
                <a:lnTo>
                  <a:pt x="0" y="13545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14380" y="4832429"/>
            <a:ext cx="460385" cy="622143"/>
          </a:xfrm>
          <a:custGeom>
            <a:avLst/>
            <a:gdLst/>
            <a:ahLst/>
            <a:cxnLst/>
            <a:rect r="r" b="b" t="t" l="l"/>
            <a:pathLst>
              <a:path h="622143" w="460385">
                <a:moveTo>
                  <a:pt x="0" y="0"/>
                </a:moveTo>
                <a:lnTo>
                  <a:pt x="460386" y="0"/>
                </a:lnTo>
                <a:lnTo>
                  <a:pt x="460386" y="622142"/>
                </a:lnTo>
                <a:lnTo>
                  <a:pt x="0" y="6221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043764" y="10104292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618706" y="9845383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9354668" y="220808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825258" y="0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1357333"/>
            <a:ext cx="16283479" cy="656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he features in the RNA and protein datasets are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weakly linked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so direct correspondence between genes and proteins was limited. </a:t>
            </a:r>
          </a:p>
          <a:p>
            <a:pPr algn="just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We tried other Methods for combined data dimension reduction but they gave siginficantly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 ARI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 due to weakly aligned data.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languages,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semantics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convey meaning, while in biology,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nomenclature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serves a similar purpose and can be correlated. Most models do not utilized the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informative relation embedded in the nomenclature of RNA and protein.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334765" y="7828228"/>
            <a:ext cx="4039807" cy="11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14"/>
              </a:lnSpc>
              <a:spcBef>
                <a:spcPct val="0"/>
              </a:spcBef>
            </a:pPr>
            <a:r>
              <a:rPr lang="en-US" b="true" sz="6581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>
            <a:off x="1043764" y="10104292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845383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25258" y="0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9354668" y="220808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-5636529" y="346367"/>
            <a:ext cx="23463697" cy="85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</a:t>
            </a:r>
            <a:r>
              <a:rPr lang="en-US" b="true" sz="5000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hy It Was Necessary and How This Topic Helped:</a:t>
            </a:r>
          </a:p>
        </p:txBody>
      </p:sp>
      <p:sp>
        <p:nvSpPr>
          <p:cNvPr name="AutoShape 9" id="9"/>
          <p:cNvSpPr/>
          <p:nvPr/>
        </p:nvSpPr>
        <p:spPr>
          <a:xfrm>
            <a:off x="5912615" y="434657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6095320" y="7923478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-10299750" y="4289420"/>
            <a:ext cx="10874696" cy="85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Intuinalogy: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7652" y="4298945"/>
            <a:ext cx="7309685" cy="162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 i="true" b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Analogy:</a:t>
            </a:r>
          </a:p>
          <a:p>
            <a:pPr algn="l" marL="0" indent="0" lvl="0">
              <a:lnSpc>
                <a:spcPts val="6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DAGlG212_1U</dc:identifier>
  <dcterms:modified xsi:type="dcterms:W3CDTF">2011-08-01T06:04:30Z</dcterms:modified>
  <cp:revision>1</cp:revision>
  <dc:title>Viva</dc:title>
</cp:coreProperties>
</file>