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</p:sldMasterIdLst>
  <p:sldIdLst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EE536E-9B63-4DA2-A19E-441901B27FC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9E81353-924A-48E9-9AB8-E0550C1820B6}">
      <dgm:prSet/>
      <dgm:spPr/>
      <dgm:t>
        <a:bodyPr/>
        <a:lstStyle/>
        <a:p>
          <a:r>
            <a:rPr lang="en-US" dirty="0"/>
            <a:t>Analyze the trends in UDAAP (Unfair, Deceptive, or Abusive Acts or Practices) complaints over time. Are the number of UDAAP complaints increasing significantly over the last two years?</a:t>
          </a:r>
          <a:endParaRPr lang="en-IN" dirty="0"/>
        </a:p>
      </dgm:t>
    </dgm:pt>
    <dgm:pt modelId="{53A9FF12-BC29-4389-85C7-69D1C1BA68AE}" type="parTrans" cxnId="{6C39AA47-B779-44FD-BB42-55A2C28E63AB}">
      <dgm:prSet/>
      <dgm:spPr/>
      <dgm:t>
        <a:bodyPr/>
        <a:lstStyle/>
        <a:p>
          <a:endParaRPr lang="en-IN"/>
        </a:p>
      </dgm:t>
    </dgm:pt>
    <dgm:pt modelId="{37F6DCCC-FC12-4D3F-84C9-D8BDEE7AB74C}" type="sibTrans" cxnId="{6C39AA47-B779-44FD-BB42-55A2C28E63AB}">
      <dgm:prSet/>
      <dgm:spPr/>
      <dgm:t>
        <a:bodyPr/>
        <a:lstStyle/>
        <a:p>
          <a:endParaRPr lang="en-IN"/>
        </a:p>
      </dgm:t>
    </dgm:pt>
    <dgm:pt modelId="{A246F9A8-D5A8-4F80-BBE5-F491B2B55949}" type="pres">
      <dgm:prSet presAssocID="{1CEE536E-9B63-4DA2-A19E-441901B27FCF}" presName="linear" presStyleCnt="0">
        <dgm:presLayoutVars>
          <dgm:animLvl val="lvl"/>
          <dgm:resizeHandles val="exact"/>
        </dgm:presLayoutVars>
      </dgm:prSet>
      <dgm:spPr/>
    </dgm:pt>
    <dgm:pt modelId="{836BE31D-52B5-47A7-93F5-6DB55E15A297}" type="pres">
      <dgm:prSet presAssocID="{89E81353-924A-48E9-9AB8-E0550C1820B6}" presName="parentText" presStyleLbl="node1" presStyleIdx="0" presStyleCnt="1" custLinFactNeighborY="-16478">
        <dgm:presLayoutVars>
          <dgm:chMax val="0"/>
          <dgm:bulletEnabled val="1"/>
        </dgm:presLayoutVars>
      </dgm:prSet>
      <dgm:spPr/>
    </dgm:pt>
  </dgm:ptLst>
  <dgm:cxnLst>
    <dgm:cxn modelId="{6C39AA47-B779-44FD-BB42-55A2C28E63AB}" srcId="{1CEE536E-9B63-4DA2-A19E-441901B27FCF}" destId="{89E81353-924A-48E9-9AB8-E0550C1820B6}" srcOrd="0" destOrd="0" parTransId="{53A9FF12-BC29-4389-85C7-69D1C1BA68AE}" sibTransId="{37F6DCCC-FC12-4D3F-84C9-D8BDEE7AB74C}"/>
    <dgm:cxn modelId="{0E70A656-F058-49C0-91D1-CBFD8BD33E0C}" type="presOf" srcId="{1CEE536E-9B63-4DA2-A19E-441901B27FCF}" destId="{A246F9A8-D5A8-4F80-BBE5-F491B2B55949}" srcOrd="0" destOrd="0" presId="urn:microsoft.com/office/officeart/2005/8/layout/vList2"/>
    <dgm:cxn modelId="{F17526B7-225F-4984-AD73-0671E16E0789}" type="presOf" srcId="{89E81353-924A-48E9-9AB8-E0550C1820B6}" destId="{836BE31D-52B5-47A7-93F5-6DB55E15A297}" srcOrd="0" destOrd="0" presId="urn:microsoft.com/office/officeart/2005/8/layout/vList2"/>
    <dgm:cxn modelId="{5599FF53-8A9E-42D5-BF10-86EDF74C8982}" type="presParOf" srcId="{A246F9A8-D5A8-4F80-BBE5-F491B2B55949}" destId="{836BE31D-52B5-47A7-93F5-6DB55E15A29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5E8695E-D3A1-401F-81C9-A90A1B393F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16B73E-7596-4DF3-B09F-BF90FD54A871}">
      <dgm:prSet custT="1"/>
      <dgm:spPr/>
      <dgm:t>
        <a:bodyPr/>
        <a:lstStyle/>
        <a:p>
          <a:pPr algn="ctr"/>
          <a:r>
            <a:rPr lang="en-US" sz="2100" dirty="0"/>
            <a:t>Compare the complaints with delay in resolution with leading US banks(JP Morgan Chase, Discover, American Express, Capital One, etc.)and is there any underlying themes in these complaints?</a:t>
          </a:r>
          <a:endParaRPr lang="en-IN" sz="2100" dirty="0"/>
        </a:p>
      </dgm:t>
    </dgm:pt>
    <dgm:pt modelId="{9798EF1B-A431-41C6-9588-539D097B2AF8}" type="parTrans" cxnId="{7336DE70-D830-476A-B5E4-40DCB6C585F3}">
      <dgm:prSet/>
      <dgm:spPr/>
      <dgm:t>
        <a:bodyPr/>
        <a:lstStyle/>
        <a:p>
          <a:endParaRPr lang="en-IN"/>
        </a:p>
      </dgm:t>
    </dgm:pt>
    <dgm:pt modelId="{D8D4F7A6-1466-47B9-B83F-C06420C8E297}" type="sibTrans" cxnId="{7336DE70-D830-476A-B5E4-40DCB6C585F3}">
      <dgm:prSet/>
      <dgm:spPr/>
      <dgm:t>
        <a:bodyPr/>
        <a:lstStyle/>
        <a:p>
          <a:endParaRPr lang="en-IN"/>
        </a:p>
      </dgm:t>
    </dgm:pt>
    <dgm:pt modelId="{35B4D73D-EEC1-4CC3-A62D-9F89EA0F104C}" type="pres">
      <dgm:prSet presAssocID="{A5E8695E-D3A1-401F-81C9-A90A1B393FBC}" presName="linear" presStyleCnt="0">
        <dgm:presLayoutVars>
          <dgm:animLvl val="lvl"/>
          <dgm:resizeHandles val="exact"/>
        </dgm:presLayoutVars>
      </dgm:prSet>
      <dgm:spPr/>
    </dgm:pt>
    <dgm:pt modelId="{3BF10B84-D098-4047-B468-017D194ED908}" type="pres">
      <dgm:prSet presAssocID="{0E16B73E-7596-4DF3-B09F-BF90FD54A871}" presName="parentText" presStyleLbl="node1" presStyleIdx="0" presStyleCnt="1" custLinFactNeighborY="-24275">
        <dgm:presLayoutVars>
          <dgm:chMax val="0"/>
          <dgm:bulletEnabled val="1"/>
        </dgm:presLayoutVars>
      </dgm:prSet>
      <dgm:spPr/>
    </dgm:pt>
  </dgm:ptLst>
  <dgm:cxnLst>
    <dgm:cxn modelId="{FE9C650D-F1FD-44A9-86E1-DC2E78FF6ABE}" type="presOf" srcId="{A5E8695E-D3A1-401F-81C9-A90A1B393FBC}" destId="{35B4D73D-EEC1-4CC3-A62D-9F89EA0F104C}" srcOrd="0" destOrd="0" presId="urn:microsoft.com/office/officeart/2005/8/layout/vList2"/>
    <dgm:cxn modelId="{73A9AC2C-0488-426B-BAD8-82788A4F7401}" type="presOf" srcId="{0E16B73E-7596-4DF3-B09F-BF90FD54A871}" destId="{3BF10B84-D098-4047-B468-017D194ED908}" srcOrd="0" destOrd="0" presId="urn:microsoft.com/office/officeart/2005/8/layout/vList2"/>
    <dgm:cxn modelId="{7336DE70-D830-476A-B5E4-40DCB6C585F3}" srcId="{A5E8695E-D3A1-401F-81C9-A90A1B393FBC}" destId="{0E16B73E-7596-4DF3-B09F-BF90FD54A871}" srcOrd="0" destOrd="0" parTransId="{9798EF1B-A431-41C6-9588-539D097B2AF8}" sibTransId="{D8D4F7A6-1466-47B9-B83F-C06420C8E297}"/>
    <dgm:cxn modelId="{46354C59-B4A1-49A2-B8DE-30CF731C5BFA}" type="presParOf" srcId="{35B4D73D-EEC1-4CC3-A62D-9F89EA0F104C}" destId="{3BF10B84-D098-4047-B468-017D194ED90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351B661-18CB-4BCD-BCE5-E266D297E6D4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IN"/>
        </a:p>
      </dgm:t>
    </dgm:pt>
    <dgm:pt modelId="{0374FEA4-FAD7-4EC0-8684-2F3BBE01389F}">
      <dgm:prSet custT="1"/>
      <dgm:spPr/>
      <dgm:t>
        <a:bodyPr/>
        <a:lstStyle/>
        <a:p>
          <a:r>
            <a:rPr lang="en-IN" sz="2000" b="1"/>
            <a:t>Task6</a:t>
          </a:r>
        </a:p>
      </dgm:t>
    </dgm:pt>
    <dgm:pt modelId="{D0623A05-9964-4C7E-BF63-5915AFBA82DB}" type="parTrans" cxnId="{06773DAD-7F1B-45D5-80CF-A7F0917A71DA}">
      <dgm:prSet/>
      <dgm:spPr/>
      <dgm:t>
        <a:bodyPr/>
        <a:lstStyle/>
        <a:p>
          <a:endParaRPr lang="en-IN"/>
        </a:p>
      </dgm:t>
    </dgm:pt>
    <dgm:pt modelId="{C2032753-F74D-42BF-9475-CE1928BA414B}" type="sibTrans" cxnId="{06773DAD-7F1B-45D5-80CF-A7F0917A71DA}">
      <dgm:prSet/>
      <dgm:spPr/>
      <dgm:t>
        <a:bodyPr/>
        <a:lstStyle/>
        <a:p>
          <a:endParaRPr lang="en-IN"/>
        </a:p>
      </dgm:t>
    </dgm:pt>
    <dgm:pt modelId="{DE107CBE-2BD9-430E-8422-1C27EACC6F1A}" type="pres">
      <dgm:prSet presAssocID="{B351B661-18CB-4BCD-BCE5-E266D297E6D4}" presName="linear" presStyleCnt="0">
        <dgm:presLayoutVars>
          <dgm:animLvl val="lvl"/>
          <dgm:resizeHandles val="exact"/>
        </dgm:presLayoutVars>
      </dgm:prSet>
      <dgm:spPr/>
    </dgm:pt>
    <dgm:pt modelId="{CC663AD5-418E-4FFE-925E-7D76B6688C54}" type="pres">
      <dgm:prSet presAssocID="{0374FEA4-FAD7-4EC0-8684-2F3BBE01389F}" presName="parentText" presStyleLbl="node1" presStyleIdx="0" presStyleCnt="1" custLinFactX="31868" custLinFactY="-40395" custLinFactNeighborX="100000" custLinFactNeighborY="-100000">
        <dgm:presLayoutVars>
          <dgm:chMax val="0"/>
          <dgm:bulletEnabled val="1"/>
        </dgm:presLayoutVars>
      </dgm:prSet>
      <dgm:spPr/>
    </dgm:pt>
  </dgm:ptLst>
  <dgm:cxnLst>
    <dgm:cxn modelId="{06773DAD-7F1B-45D5-80CF-A7F0917A71DA}" srcId="{B351B661-18CB-4BCD-BCE5-E266D297E6D4}" destId="{0374FEA4-FAD7-4EC0-8684-2F3BBE01389F}" srcOrd="0" destOrd="0" parTransId="{D0623A05-9964-4C7E-BF63-5915AFBA82DB}" sibTransId="{C2032753-F74D-42BF-9475-CE1928BA414B}"/>
    <dgm:cxn modelId="{A72D04C9-69A7-410A-AB3F-10DC063B03B0}" type="presOf" srcId="{B351B661-18CB-4BCD-BCE5-E266D297E6D4}" destId="{DE107CBE-2BD9-430E-8422-1C27EACC6F1A}" srcOrd="0" destOrd="0" presId="urn:microsoft.com/office/officeart/2005/8/layout/vList2"/>
    <dgm:cxn modelId="{72722BCB-A358-4D56-AF8B-A6FFA93DBF7B}" type="presOf" srcId="{0374FEA4-FAD7-4EC0-8684-2F3BBE01389F}" destId="{CC663AD5-418E-4FFE-925E-7D76B6688C54}" srcOrd="0" destOrd="0" presId="urn:microsoft.com/office/officeart/2005/8/layout/vList2"/>
    <dgm:cxn modelId="{870C451E-3C99-472C-9385-086818735FA6}" type="presParOf" srcId="{DE107CBE-2BD9-430E-8422-1C27EACC6F1A}" destId="{CC663AD5-418E-4FFE-925E-7D76B6688C5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60AEB9E-609C-4261-AB84-0DDAED3DDB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29BFDA4-A3B5-474D-A197-167B7D7740F9}">
      <dgm:prSet custT="1"/>
      <dgm:spPr/>
      <dgm:t>
        <a:bodyPr/>
        <a:lstStyle/>
        <a:p>
          <a:r>
            <a:rPr lang="en-US" sz="2000" dirty="0"/>
            <a:t>Evaluate the relationship between negative sentiment complaints and the duration of resolution times for specific banks. Does negative sentiment correlate with longer resolution times?</a:t>
          </a:r>
          <a:endParaRPr lang="en-IN" sz="2000" dirty="0"/>
        </a:p>
      </dgm:t>
    </dgm:pt>
    <dgm:pt modelId="{9254FBF0-3A42-4BDF-A9FA-183BE70A215B}" type="parTrans" cxnId="{5DD4C23A-F222-401E-BE0D-F721ED247458}">
      <dgm:prSet/>
      <dgm:spPr/>
      <dgm:t>
        <a:bodyPr/>
        <a:lstStyle/>
        <a:p>
          <a:endParaRPr lang="en-IN"/>
        </a:p>
      </dgm:t>
    </dgm:pt>
    <dgm:pt modelId="{7EA340A4-A93A-437C-9875-1FA0ADCA2713}" type="sibTrans" cxnId="{5DD4C23A-F222-401E-BE0D-F721ED247458}">
      <dgm:prSet/>
      <dgm:spPr/>
      <dgm:t>
        <a:bodyPr/>
        <a:lstStyle/>
        <a:p>
          <a:endParaRPr lang="en-IN"/>
        </a:p>
      </dgm:t>
    </dgm:pt>
    <dgm:pt modelId="{BC195D0F-76F7-46FA-A525-03B1FDC4CD87}" type="pres">
      <dgm:prSet presAssocID="{B60AEB9E-609C-4261-AB84-0DDAED3DDB9F}" presName="linear" presStyleCnt="0">
        <dgm:presLayoutVars>
          <dgm:animLvl val="lvl"/>
          <dgm:resizeHandles val="exact"/>
        </dgm:presLayoutVars>
      </dgm:prSet>
      <dgm:spPr/>
    </dgm:pt>
    <dgm:pt modelId="{1BA28727-0867-4453-A8CE-8BDF0FE74848}" type="pres">
      <dgm:prSet presAssocID="{A29BFDA4-A3B5-474D-A197-167B7D7740F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DD4C23A-F222-401E-BE0D-F721ED247458}" srcId="{B60AEB9E-609C-4261-AB84-0DDAED3DDB9F}" destId="{A29BFDA4-A3B5-474D-A197-167B7D7740F9}" srcOrd="0" destOrd="0" parTransId="{9254FBF0-3A42-4BDF-A9FA-183BE70A215B}" sibTransId="{7EA340A4-A93A-437C-9875-1FA0ADCA2713}"/>
    <dgm:cxn modelId="{66B1DF5C-970D-4D70-8A3F-10A84D47A445}" type="presOf" srcId="{B60AEB9E-609C-4261-AB84-0DDAED3DDB9F}" destId="{BC195D0F-76F7-46FA-A525-03B1FDC4CD87}" srcOrd="0" destOrd="0" presId="urn:microsoft.com/office/officeart/2005/8/layout/vList2"/>
    <dgm:cxn modelId="{14577D78-0D97-4C7B-AF3D-DFD926FED6F0}" type="presOf" srcId="{A29BFDA4-A3B5-474D-A197-167B7D7740F9}" destId="{1BA28727-0867-4453-A8CE-8BDF0FE74848}" srcOrd="0" destOrd="0" presId="urn:microsoft.com/office/officeart/2005/8/layout/vList2"/>
    <dgm:cxn modelId="{91E551F3-3BE8-46B2-B53B-02FB57D1041C}" type="presParOf" srcId="{BC195D0F-76F7-46FA-A525-03B1FDC4CD87}" destId="{1BA28727-0867-4453-A8CE-8BDF0FE7484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12CB30A-E159-4B80-A74F-F83816D7672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563688E2-72AB-47BF-9706-BA68C147BAB3}">
      <dgm:prSet/>
      <dgm:spPr/>
      <dgm:t>
        <a:bodyPr/>
        <a:lstStyle/>
        <a:p>
          <a:r>
            <a:rPr lang="en-IN" dirty="0"/>
            <a:t>Thank You</a:t>
          </a:r>
        </a:p>
      </dgm:t>
    </dgm:pt>
    <dgm:pt modelId="{375AC805-D59C-436E-811C-657F7167F2EB}" type="parTrans" cxnId="{1C3146E5-0DD3-4737-9F76-AF44257718F2}">
      <dgm:prSet/>
      <dgm:spPr/>
      <dgm:t>
        <a:bodyPr/>
        <a:lstStyle/>
        <a:p>
          <a:endParaRPr lang="en-IN"/>
        </a:p>
      </dgm:t>
    </dgm:pt>
    <dgm:pt modelId="{FF2C5CDB-CE90-4FBE-AB11-865FE51CB502}" type="sibTrans" cxnId="{1C3146E5-0DD3-4737-9F76-AF44257718F2}">
      <dgm:prSet/>
      <dgm:spPr/>
      <dgm:t>
        <a:bodyPr/>
        <a:lstStyle/>
        <a:p>
          <a:endParaRPr lang="en-IN"/>
        </a:p>
      </dgm:t>
    </dgm:pt>
    <dgm:pt modelId="{2CA8DAAC-1639-4DA6-B7BA-2733FF81638D}" type="pres">
      <dgm:prSet presAssocID="{612CB30A-E159-4B80-A74F-F83816D76725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C90C0E7D-58B0-4D75-A2F9-DCF3D15948AC}" type="pres">
      <dgm:prSet presAssocID="{563688E2-72AB-47BF-9706-BA68C147BAB3}" presName="horFlow" presStyleCnt="0"/>
      <dgm:spPr/>
    </dgm:pt>
    <dgm:pt modelId="{2F5B02CC-D747-464D-AE58-6B5191ABAB26}" type="pres">
      <dgm:prSet presAssocID="{563688E2-72AB-47BF-9706-BA68C147BAB3}" presName="bigChev" presStyleLbl="node1" presStyleIdx="0" presStyleCnt="1"/>
      <dgm:spPr/>
    </dgm:pt>
  </dgm:ptLst>
  <dgm:cxnLst>
    <dgm:cxn modelId="{A14A4FD1-0DCD-4DBB-BC6C-ED247D3B5F27}" type="presOf" srcId="{563688E2-72AB-47BF-9706-BA68C147BAB3}" destId="{2F5B02CC-D747-464D-AE58-6B5191ABAB26}" srcOrd="0" destOrd="0" presId="urn:microsoft.com/office/officeart/2005/8/layout/lProcess3"/>
    <dgm:cxn modelId="{1C3146E5-0DD3-4737-9F76-AF44257718F2}" srcId="{612CB30A-E159-4B80-A74F-F83816D76725}" destId="{563688E2-72AB-47BF-9706-BA68C147BAB3}" srcOrd="0" destOrd="0" parTransId="{375AC805-D59C-436E-811C-657F7167F2EB}" sibTransId="{FF2C5CDB-CE90-4FBE-AB11-865FE51CB502}"/>
    <dgm:cxn modelId="{BA7862F0-6202-4DDF-825A-5B801A13445A}" type="presOf" srcId="{612CB30A-E159-4B80-A74F-F83816D76725}" destId="{2CA8DAAC-1639-4DA6-B7BA-2733FF81638D}" srcOrd="0" destOrd="0" presId="urn:microsoft.com/office/officeart/2005/8/layout/lProcess3"/>
    <dgm:cxn modelId="{0140633E-390A-4A92-B39F-3D32794F3632}" type="presParOf" srcId="{2CA8DAAC-1639-4DA6-B7BA-2733FF81638D}" destId="{C90C0E7D-58B0-4D75-A2F9-DCF3D15948AC}" srcOrd="0" destOrd="0" presId="urn:microsoft.com/office/officeart/2005/8/layout/lProcess3"/>
    <dgm:cxn modelId="{947B4B7E-10FA-49FB-AD51-3CE8259C5AE5}" type="presParOf" srcId="{C90C0E7D-58B0-4D75-A2F9-DCF3D15948AC}" destId="{2F5B02CC-D747-464D-AE58-6B5191ABAB26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51E37-CEF6-4A7E-A156-E031B818D88B}" type="doc">
      <dgm:prSet loTypeId="urn:microsoft.com/office/officeart/2005/8/layout/process1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IN"/>
        </a:p>
      </dgm:t>
    </dgm:pt>
    <dgm:pt modelId="{5487CBA0-BDA3-4BEE-B469-335EAE5E8CB2}">
      <dgm:prSet custT="1"/>
      <dgm:spPr/>
      <dgm:t>
        <a:bodyPr/>
        <a:lstStyle/>
        <a:p>
          <a:r>
            <a:rPr lang="en-US" sz="2400" b="1" dirty="0"/>
            <a:t>Task 1</a:t>
          </a:r>
          <a:endParaRPr lang="en-IN" sz="1700" dirty="0"/>
        </a:p>
      </dgm:t>
    </dgm:pt>
    <dgm:pt modelId="{03BE3F72-70BB-44DE-BD38-EB53288F6ABA}" type="parTrans" cxnId="{B59B0F17-2FFE-4760-A2C7-4E0A83146A66}">
      <dgm:prSet/>
      <dgm:spPr/>
      <dgm:t>
        <a:bodyPr/>
        <a:lstStyle/>
        <a:p>
          <a:endParaRPr lang="en-IN"/>
        </a:p>
      </dgm:t>
    </dgm:pt>
    <dgm:pt modelId="{B8C75FFB-20E5-42F5-B636-2767EDE62074}" type="sibTrans" cxnId="{B59B0F17-2FFE-4760-A2C7-4E0A83146A66}">
      <dgm:prSet/>
      <dgm:spPr/>
      <dgm:t>
        <a:bodyPr/>
        <a:lstStyle/>
        <a:p>
          <a:endParaRPr lang="en-IN"/>
        </a:p>
      </dgm:t>
    </dgm:pt>
    <dgm:pt modelId="{D4654BD8-472C-4B30-B4B7-183D1B111974}" type="pres">
      <dgm:prSet presAssocID="{0AF51E37-CEF6-4A7E-A156-E031B818D88B}" presName="Name0" presStyleCnt="0">
        <dgm:presLayoutVars>
          <dgm:dir/>
          <dgm:resizeHandles val="exact"/>
        </dgm:presLayoutVars>
      </dgm:prSet>
      <dgm:spPr/>
    </dgm:pt>
    <dgm:pt modelId="{F08C8E29-3FBD-46AD-BD44-C132A2155B07}" type="pres">
      <dgm:prSet presAssocID="{5487CBA0-BDA3-4BEE-B469-335EAE5E8CB2}" presName="node" presStyleLbl="node1" presStyleIdx="0" presStyleCnt="1">
        <dgm:presLayoutVars>
          <dgm:bulletEnabled val="1"/>
        </dgm:presLayoutVars>
      </dgm:prSet>
      <dgm:spPr/>
    </dgm:pt>
  </dgm:ptLst>
  <dgm:cxnLst>
    <dgm:cxn modelId="{B59B0F17-2FFE-4760-A2C7-4E0A83146A66}" srcId="{0AF51E37-CEF6-4A7E-A156-E031B818D88B}" destId="{5487CBA0-BDA3-4BEE-B469-335EAE5E8CB2}" srcOrd="0" destOrd="0" parTransId="{03BE3F72-70BB-44DE-BD38-EB53288F6ABA}" sibTransId="{B8C75FFB-20E5-42F5-B636-2767EDE62074}"/>
    <dgm:cxn modelId="{B4115C65-365E-4AF5-BD51-C557FE0EF8E4}" type="presOf" srcId="{5487CBA0-BDA3-4BEE-B469-335EAE5E8CB2}" destId="{F08C8E29-3FBD-46AD-BD44-C132A2155B07}" srcOrd="0" destOrd="0" presId="urn:microsoft.com/office/officeart/2005/8/layout/process1"/>
    <dgm:cxn modelId="{7AE24188-85DC-4488-BCE9-6978E14E86B8}" type="presOf" srcId="{0AF51E37-CEF6-4A7E-A156-E031B818D88B}" destId="{D4654BD8-472C-4B30-B4B7-183D1B111974}" srcOrd="0" destOrd="0" presId="urn:microsoft.com/office/officeart/2005/8/layout/process1"/>
    <dgm:cxn modelId="{2FF31533-65D9-4D8F-8511-003229D9D647}" type="presParOf" srcId="{D4654BD8-472C-4B30-B4B7-183D1B111974}" destId="{F08C8E29-3FBD-46AD-BD44-C132A2155B0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2E2A3A-5ACB-4B99-B7F2-BA16D659D1C9}" type="doc">
      <dgm:prSet loTypeId="urn:microsoft.com/office/officeart/2005/8/layout/process1" loCatId="process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IN"/>
        </a:p>
      </dgm:t>
    </dgm:pt>
    <dgm:pt modelId="{41E078FA-EB17-476A-B7B7-D937C96C40EB}">
      <dgm:prSet custT="1"/>
      <dgm:spPr/>
      <dgm:t>
        <a:bodyPr/>
        <a:lstStyle/>
        <a:p>
          <a:r>
            <a:rPr lang="en-IN" sz="2400" b="1" dirty="0"/>
            <a:t>Task2</a:t>
          </a:r>
          <a:endParaRPr lang="en-IN" sz="1800" b="1" dirty="0"/>
        </a:p>
      </dgm:t>
    </dgm:pt>
    <dgm:pt modelId="{48C789E0-8C9D-4B5E-8852-C70BC8D50180}" type="parTrans" cxnId="{EA62C8CB-6D96-4F8C-A451-E899FC592584}">
      <dgm:prSet/>
      <dgm:spPr/>
      <dgm:t>
        <a:bodyPr/>
        <a:lstStyle/>
        <a:p>
          <a:endParaRPr lang="en-IN"/>
        </a:p>
      </dgm:t>
    </dgm:pt>
    <dgm:pt modelId="{AF876D79-D345-4EB1-BA50-20FC6358ED0B}" type="sibTrans" cxnId="{EA62C8CB-6D96-4F8C-A451-E899FC592584}">
      <dgm:prSet/>
      <dgm:spPr/>
      <dgm:t>
        <a:bodyPr/>
        <a:lstStyle/>
        <a:p>
          <a:endParaRPr lang="en-IN"/>
        </a:p>
      </dgm:t>
    </dgm:pt>
    <dgm:pt modelId="{6C6387A4-6D60-4B14-A9D8-64C637AAE77B}" type="pres">
      <dgm:prSet presAssocID="{EC2E2A3A-5ACB-4B99-B7F2-BA16D659D1C9}" presName="Name0" presStyleCnt="0">
        <dgm:presLayoutVars>
          <dgm:dir/>
          <dgm:resizeHandles val="exact"/>
        </dgm:presLayoutVars>
      </dgm:prSet>
      <dgm:spPr/>
    </dgm:pt>
    <dgm:pt modelId="{5A7F812A-2072-4A28-8EDE-1714AAA66490}" type="pres">
      <dgm:prSet presAssocID="{41E078FA-EB17-476A-B7B7-D937C96C40EB}" presName="node" presStyleLbl="node1" presStyleIdx="0" presStyleCnt="1">
        <dgm:presLayoutVars>
          <dgm:bulletEnabled val="1"/>
        </dgm:presLayoutVars>
      </dgm:prSet>
      <dgm:spPr/>
    </dgm:pt>
  </dgm:ptLst>
  <dgm:cxnLst>
    <dgm:cxn modelId="{110D9A0A-AFD3-4232-9505-86BA82F20171}" type="presOf" srcId="{EC2E2A3A-5ACB-4B99-B7F2-BA16D659D1C9}" destId="{6C6387A4-6D60-4B14-A9D8-64C637AAE77B}" srcOrd="0" destOrd="0" presId="urn:microsoft.com/office/officeart/2005/8/layout/process1"/>
    <dgm:cxn modelId="{3F0811C7-7157-4149-85E6-314F6DED9090}" type="presOf" srcId="{41E078FA-EB17-476A-B7B7-D937C96C40EB}" destId="{5A7F812A-2072-4A28-8EDE-1714AAA66490}" srcOrd="0" destOrd="0" presId="urn:microsoft.com/office/officeart/2005/8/layout/process1"/>
    <dgm:cxn modelId="{EA62C8CB-6D96-4F8C-A451-E899FC592584}" srcId="{EC2E2A3A-5ACB-4B99-B7F2-BA16D659D1C9}" destId="{41E078FA-EB17-476A-B7B7-D937C96C40EB}" srcOrd="0" destOrd="0" parTransId="{48C789E0-8C9D-4B5E-8852-C70BC8D50180}" sibTransId="{AF876D79-D345-4EB1-BA50-20FC6358ED0B}"/>
    <dgm:cxn modelId="{BA257BCD-D649-406C-B2C4-DA3D197341C3}" type="presParOf" srcId="{6C6387A4-6D60-4B14-A9D8-64C637AAE77B}" destId="{5A7F812A-2072-4A28-8EDE-1714AAA6649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66F37E8-1413-4D2E-87F3-4EDE5AF86C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3125A9F-3E5E-4B88-9456-EB10462DAA54}">
      <dgm:prSet custT="1"/>
      <dgm:spPr/>
      <dgm:t>
        <a:bodyPr/>
        <a:lstStyle/>
        <a:p>
          <a:r>
            <a:rPr lang="en-US" sz="2100" dirty="0"/>
            <a:t>Investigate which banks show the steepest growth in complaints volume. Can you quantify this growth using time-series analysis? Identify trend and potential reasons for these trends.</a:t>
          </a:r>
          <a:endParaRPr lang="en-IN" sz="2100" dirty="0"/>
        </a:p>
      </dgm:t>
    </dgm:pt>
    <dgm:pt modelId="{32944A0D-D56E-416F-8891-9F677098978D}" type="parTrans" cxnId="{CB94ECF7-FA34-4DB3-A566-90644E9E05FE}">
      <dgm:prSet/>
      <dgm:spPr/>
      <dgm:t>
        <a:bodyPr/>
        <a:lstStyle/>
        <a:p>
          <a:endParaRPr lang="en-IN" sz="2100"/>
        </a:p>
      </dgm:t>
    </dgm:pt>
    <dgm:pt modelId="{81825CBF-18B0-4F58-BD4E-B2FCCE467491}" type="sibTrans" cxnId="{CB94ECF7-FA34-4DB3-A566-90644E9E05FE}">
      <dgm:prSet/>
      <dgm:spPr/>
      <dgm:t>
        <a:bodyPr/>
        <a:lstStyle/>
        <a:p>
          <a:endParaRPr lang="en-IN" sz="2100"/>
        </a:p>
      </dgm:t>
    </dgm:pt>
    <dgm:pt modelId="{B0A27FEB-ACD7-42F3-9D01-8B40CF9A9B60}" type="pres">
      <dgm:prSet presAssocID="{466F37E8-1413-4D2E-87F3-4EDE5AF86C79}" presName="linear" presStyleCnt="0">
        <dgm:presLayoutVars>
          <dgm:animLvl val="lvl"/>
          <dgm:resizeHandles val="exact"/>
        </dgm:presLayoutVars>
      </dgm:prSet>
      <dgm:spPr/>
    </dgm:pt>
    <dgm:pt modelId="{F6917683-5F21-4FDC-A2AC-786558CE1F83}" type="pres">
      <dgm:prSet presAssocID="{03125A9F-3E5E-4B88-9456-EB10462DAA54}" presName="parentText" presStyleLbl="node1" presStyleIdx="0" presStyleCnt="1" custLinFactNeighborX="266" custLinFactNeighborY="-23550">
        <dgm:presLayoutVars>
          <dgm:chMax val="0"/>
          <dgm:bulletEnabled val="1"/>
        </dgm:presLayoutVars>
      </dgm:prSet>
      <dgm:spPr/>
    </dgm:pt>
  </dgm:ptLst>
  <dgm:cxnLst>
    <dgm:cxn modelId="{505548A4-6014-4585-A1EF-1AFB9777C80F}" type="presOf" srcId="{466F37E8-1413-4D2E-87F3-4EDE5AF86C79}" destId="{B0A27FEB-ACD7-42F3-9D01-8B40CF9A9B60}" srcOrd="0" destOrd="0" presId="urn:microsoft.com/office/officeart/2005/8/layout/vList2"/>
    <dgm:cxn modelId="{C8964EF6-2DB8-4F6D-ACFB-5389FB1ADFC1}" type="presOf" srcId="{03125A9F-3E5E-4B88-9456-EB10462DAA54}" destId="{F6917683-5F21-4FDC-A2AC-786558CE1F83}" srcOrd="0" destOrd="0" presId="urn:microsoft.com/office/officeart/2005/8/layout/vList2"/>
    <dgm:cxn modelId="{CB94ECF7-FA34-4DB3-A566-90644E9E05FE}" srcId="{466F37E8-1413-4D2E-87F3-4EDE5AF86C79}" destId="{03125A9F-3E5E-4B88-9456-EB10462DAA54}" srcOrd="0" destOrd="0" parTransId="{32944A0D-D56E-416F-8891-9F677098978D}" sibTransId="{81825CBF-18B0-4F58-BD4E-B2FCCE467491}"/>
    <dgm:cxn modelId="{1C894BE5-FD09-4CC9-8CAB-E0515C0E7C65}" type="presParOf" srcId="{B0A27FEB-ACD7-42F3-9D01-8B40CF9A9B60}" destId="{F6917683-5F21-4FDC-A2AC-786558CE1F8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0733D-DC76-4417-AC7D-E98F7C987C2E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IN"/>
        </a:p>
      </dgm:t>
    </dgm:pt>
    <dgm:pt modelId="{B22B9A29-6FDB-40FD-8FCE-25F962755370}">
      <dgm:prSet custT="1"/>
      <dgm:spPr/>
      <dgm:t>
        <a:bodyPr/>
        <a:lstStyle/>
        <a:p>
          <a:r>
            <a:rPr lang="en-IN" sz="2400" b="1" dirty="0"/>
            <a:t>Task3</a:t>
          </a:r>
          <a:endParaRPr lang="en-IN" sz="2400" dirty="0"/>
        </a:p>
      </dgm:t>
    </dgm:pt>
    <dgm:pt modelId="{D8BA4E9D-9500-43C1-A942-057F86181B1A}" type="parTrans" cxnId="{2FD66913-EC07-4B06-A9D7-ED4EB7CF9A53}">
      <dgm:prSet/>
      <dgm:spPr/>
      <dgm:t>
        <a:bodyPr/>
        <a:lstStyle/>
        <a:p>
          <a:endParaRPr lang="en-IN"/>
        </a:p>
      </dgm:t>
    </dgm:pt>
    <dgm:pt modelId="{4D885BA5-37AC-4617-AF5E-47A201500944}" type="sibTrans" cxnId="{2FD66913-EC07-4B06-A9D7-ED4EB7CF9A53}">
      <dgm:prSet/>
      <dgm:spPr/>
      <dgm:t>
        <a:bodyPr/>
        <a:lstStyle/>
        <a:p>
          <a:endParaRPr lang="en-IN"/>
        </a:p>
      </dgm:t>
    </dgm:pt>
    <dgm:pt modelId="{2C5C8AC4-284B-4FFE-BA21-A1F62175C363}" type="pres">
      <dgm:prSet presAssocID="{A110733D-DC76-4417-AC7D-E98F7C987C2E}" presName="linear" presStyleCnt="0">
        <dgm:presLayoutVars>
          <dgm:animLvl val="lvl"/>
          <dgm:resizeHandles val="exact"/>
        </dgm:presLayoutVars>
      </dgm:prSet>
      <dgm:spPr/>
    </dgm:pt>
    <dgm:pt modelId="{C8D18B88-BC10-4FE9-90F3-2BFBC4A505D2}" type="pres">
      <dgm:prSet presAssocID="{B22B9A29-6FDB-40FD-8FCE-25F962755370}" presName="parentText" presStyleLbl="node1" presStyleIdx="0" presStyleCnt="1" custScaleY="182080" custLinFactNeighborX="2885" custLinFactNeighborY="-84118">
        <dgm:presLayoutVars>
          <dgm:chMax val="0"/>
          <dgm:bulletEnabled val="1"/>
        </dgm:presLayoutVars>
      </dgm:prSet>
      <dgm:spPr/>
    </dgm:pt>
  </dgm:ptLst>
  <dgm:cxnLst>
    <dgm:cxn modelId="{2FD66913-EC07-4B06-A9D7-ED4EB7CF9A53}" srcId="{A110733D-DC76-4417-AC7D-E98F7C987C2E}" destId="{B22B9A29-6FDB-40FD-8FCE-25F962755370}" srcOrd="0" destOrd="0" parTransId="{D8BA4E9D-9500-43C1-A942-057F86181B1A}" sibTransId="{4D885BA5-37AC-4617-AF5E-47A201500944}"/>
    <dgm:cxn modelId="{C3F45C43-DDAB-46D2-8E50-6D4E9339F71D}" type="presOf" srcId="{A110733D-DC76-4417-AC7D-E98F7C987C2E}" destId="{2C5C8AC4-284B-4FFE-BA21-A1F62175C363}" srcOrd="0" destOrd="0" presId="urn:microsoft.com/office/officeart/2005/8/layout/vList2"/>
    <dgm:cxn modelId="{3EE46AD9-3D78-4CCB-A975-5ACE806A7FC8}" type="presOf" srcId="{B22B9A29-6FDB-40FD-8FCE-25F962755370}" destId="{C8D18B88-BC10-4FE9-90F3-2BFBC4A505D2}" srcOrd="0" destOrd="0" presId="urn:microsoft.com/office/officeart/2005/8/layout/vList2"/>
    <dgm:cxn modelId="{9F298B72-59E5-4AA8-88D1-BCEC8C4A71E0}" type="presParOf" srcId="{2C5C8AC4-284B-4FFE-BA21-A1F62175C363}" destId="{C8D18B88-BC10-4FE9-90F3-2BFBC4A505D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1DB92C5-AB71-478E-AD89-0316CDCDEE7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AD307A6-A5C7-42A1-9DD7-C1773C6D4621}">
      <dgm:prSet custT="1"/>
      <dgm:spPr/>
      <dgm:t>
        <a:bodyPr/>
        <a:lstStyle/>
        <a:p>
          <a:r>
            <a:rPr lang="en-US" sz="2100" dirty="0"/>
            <a:t>Predict future UDAAP risks using machine learning and forecasting models. Do complaints correlate with macroeconomic indicators such as inflation and unemployment rates?</a:t>
          </a:r>
          <a:endParaRPr lang="en-IN" sz="2100" dirty="0"/>
        </a:p>
      </dgm:t>
    </dgm:pt>
    <dgm:pt modelId="{DBEB86D0-8D20-457F-8FD8-1C4D5FD99758}" type="parTrans" cxnId="{FFF84D9B-9F21-443A-A011-66248968B0BC}">
      <dgm:prSet/>
      <dgm:spPr/>
      <dgm:t>
        <a:bodyPr/>
        <a:lstStyle/>
        <a:p>
          <a:endParaRPr lang="en-IN"/>
        </a:p>
      </dgm:t>
    </dgm:pt>
    <dgm:pt modelId="{00FE2C8A-869B-4531-B9A8-54775C319A05}" type="sibTrans" cxnId="{FFF84D9B-9F21-443A-A011-66248968B0BC}">
      <dgm:prSet/>
      <dgm:spPr/>
      <dgm:t>
        <a:bodyPr/>
        <a:lstStyle/>
        <a:p>
          <a:endParaRPr lang="en-IN"/>
        </a:p>
      </dgm:t>
    </dgm:pt>
    <dgm:pt modelId="{7105CA2D-9D7A-410B-9A62-030E809CD3C9}" type="pres">
      <dgm:prSet presAssocID="{01DB92C5-AB71-478E-AD89-0316CDCDEE75}" presName="linear" presStyleCnt="0">
        <dgm:presLayoutVars>
          <dgm:animLvl val="lvl"/>
          <dgm:resizeHandles val="exact"/>
        </dgm:presLayoutVars>
      </dgm:prSet>
      <dgm:spPr/>
    </dgm:pt>
    <dgm:pt modelId="{7A42BA41-45EB-4A03-A33A-2506A9BE6D4B}" type="pres">
      <dgm:prSet presAssocID="{CAD307A6-A5C7-42A1-9DD7-C1773C6D4621}" presName="parentText" presStyleLbl="node1" presStyleIdx="0" presStyleCnt="1" custLinFactNeighborX="362" custLinFactNeighborY="4558">
        <dgm:presLayoutVars>
          <dgm:chMax val="0"/>
          <dgm:bulletEnabled val="1"/>
        </dgm:presLayoutVars>
      </dgm:prSet>
      <dgm:spPr/>
    </dgm:pt>
  </dgm:ptLst>
  <dgm:cxnLst>
    <dgm:cxn modelId="{19678B05-5252-48FE-8461-D4D08D26102F}" type="presOf" srcId="{CAD307A6-A5C7-42A1-9DD7-C1773C6D4621}" destId="{7A42BA41-45EB-4A03-A33A-2506A9BE6D4B}" srcOrd="0" destOrd="0" presId="urn:microsoft.com/office/officeart/2005/8/layout/vList2"/>
    <dgm:cxn modelId="{6C270846-33BB-4CDA-A78D-10E392B83426}" type="presOf" srcId="{01DB92C5-AB71-478E-AD89-0316CDCDEE75}" destId="{7105CA2D-9D7A-410B-9A62-030E809CD3C9}" srcOrd="0" destOrd="0" presId="urn:microsoft.com/office/officeart/2005/8/layout/vList2"/>
    <dgm:cxn modelId="{FFF84D9B-9F21-443A-A011-66248968B0BC}" srcId="{01DB92C5-AB71-478E-AD89-0316CDCDEE75}" destId="{CAD307A6-A5C7-42A1-9DD7-C1773C6D4621}" srcOrd="0" destOrd="0" parTransId="{DBEB86D0-8D20-457F-8FD8-1C4D5FD99758}" sibTransId="{00FE2C8A-869B-4531-B9A8-54775C319A05}"/>
    <dgm:cxn modelId="{14FA1E50-7C9E-4D57-9620-916697D47489}" type="presParOf" srcId="{7105CA2D-9D7A-410B-9A62-030E809CD3C9}" destId="{7A42BA41-45EB-4A03-A33A-2506A9BE6D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975FF5-60C2-4E28-AF53-54E8CB2DFE11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9854BB2-01A6-48EC-A8F9-611DF8080A10}">
      <dgm:prSet custT="1"/>
      <dgm:spPr/>
      <dgm:t>
        <a:bodyPr/>
        <a:lstStyle/>
        <a:p>
          <a:r>
            <a:rPr lang="en-IN" sz="2400" b="1" dirty="0"/>
            <a:t>Task 4</a:t>
          </a:r>
        </a:p>
      </dgm:t>
    </dgm:pt>
    <dgm:pt modelId="{8185A883-39D7-40DA-A964-CAAB6C720B8C}" type="parTrans" cxnId="{874EE1C9-C264-4DD4-AA78-F9005DA52915}">
      <dgm:prSet/>
      <dgm:spPr/>
      <dgm:t>
        <a:bodyPr/>
        <a:lstStyle/>
        <a:p>
          <a:endParaRPr lang="en-IN"/>
        </a:p>
      </dgm:t>
    </dgm:pt>
    <dgm:pt modelId="{690B56CA-A037-4DB4-B794-288E89BB372C}" type="sibTrans" cxnId="{874EE1C9-C264-4DD4-AA78-F9005DA52915}">
      <dgm:prSet/>
      <dgm:spPr/>
      <dgm:t>
        <a:bodyPr/>
        <a:lstStyle/>
        <a:p>
          <a:endParaRPr lang="en-IN"/>
        </a:p>
      </dgm:t>
    </dgm:pt>
    <dgm:pt modelId="{287C718D-576F-4046-90DD-2B34590424D4}" type="pres">
      <dgm:prSet presAssocID="{A8975FF5-60C2-4E28-AF53-54E8CB2DFE11}" presName="linear" presStyleCnt="0">
        <dgm:presLayoutVars>
          <dgm:animLvl val="lvl"/>
          <dgm:resizeHandles val="exact"/>
        </dgm:presLayoutVars>
      </dgm:prSet>
      <dgm:spPr/>
    </dgm:pt>
    <dgm:pt modelId="{5E253F54-7100-4F3A-B0A1-16A7BDCB9E38}" type="pres">
      <dgm:prSet presAssocID="{99854BB2-01A6-48EC-A8F9-611DF8080A10}" presName="parentText" presStyleLbl="node1" presStyleIdx="0" presStyleCnt="1" custScaleY="121869" custLinFactNeighborX="47573" custLinFactNeighborY="-19979">
        <dgm:presLayoutVars>
          <dgm:chMax val="0"/>
          <dgm:bulletEnabled val="1"/>
        </dgm:presLayoutVars>
      </dgm:prSet>
      <dgm:spPr/>
    </dgm:pt>
  </dgm:ptLst>
  <dgm:cxnLst>
    <dgm:cxn modelId="{A7140602-0E41-4EB6-8AA9-7CC646FF788E}" type="presOf" srcId="{A8975FF5-60C2-4E28-AF53-54E8CB2DFE11}" destId="{287C718D-576F-4046-90DD-2B34590424D4}" srcOrd="0" destOrd="0" presId="urn:microsoft.com/office/officeart/2005/8/layout/vList2"/>
    <dgm:cxn modelId="{ACB02F26-F33E-4E85-90D2-4181FA02DBA7}" type="presOf" srcId="{99854BB2-01A6-48EC-A8F9-611DF8080A10}" destId="{5E253F54-7100-4F3A-B0A1-16A7BDCB9E38}" srcOrd="0" destOrd="0" presId="urn:microsoft.com/office/officeart/2005/8/layout/vList2"/>
    <dgm:cxn modelId="{874EE1C9-C264-4DD4-AA78-F9005DA52915}" srcId="{A8975FF5-60C2-4E28-AF53-54E8CB2DFE11}" destId="{99854BB2-01A6-48EC-A8F9-611DF8080A10}" srcOrd="0" destOrd="0" parTransId="{8185A883-39D7-40DA-A964-CAAB6C720B8C}" sibTransId="{690B56CA-A037-4DB4-B794-288E89BB372C}"/>
    <dgm:cxn modelId="{FCA40B0F-0DE3-44A3-8BF3-C6FE2E8E5725}" type="presParOf" srcId="{287C718D-576F-4046-90DD-2B34590424D4}" destId="{5E253F54-7100-4F3A-B0A1-16A7BDCB9E3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506B0A3-9577-4645-A757-060251C8863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37BEACF-3684-467F-817F-F3E86E576819}">
      <dgm:prSet custT="1"/>
      <dgm:spPr/>
      <dgm:t>
        <a:bodyPr/>
        <a:lstStyle/>
        <a:p>
          <a:pPr algn="ctr"/>
          <a:r>
            <a:rPr lang="en-US" sz="2100" dirty="0"/>
            <a:t>Utilize data processing techniques to extract top themes from the complaints data. What are the most frequent UDAAP-related terms foreach bank?</a:t>
          </a:r>
          <a:endParaRPr lang="en-IN" sz="2100" dirty="0"/>
        </a:p>
      </dgm:t>
    </dgm:pt>
    <dgm:pt modelId="{07B572AD-33E1-4679-8A5F-59388F0DE1DD}" type="parTrans" cxnId="{61B9BCE3-D626-42E7-817A-EC5E5D6CEB4D}">
      <dgm:prSet/>
      <dgm:spPr/>
      <dgm:t>
        <a:bodyPr/>
        <a:lstStyle/>
        <a:p>
          <a:endParaRPr lang="en-IN"/>
        </a:p>
      </dgm:t>
    </dgm:pt>
    <dgm:pt modelId="{B1B4ECE3-4791-41D5-BE50-6D524FDCA3CC}" type="sibTrans" cxnId="{61B9BCE3-D626-42E7-817A-EC5E5D6CEB4D}">
      <dgm:prSet/>
      <dgm:spPr/>
      <dgm:t>
        <a:bodyPr/>
        <a:lstStyle/>
        <a:p>
          <a:endParaRPr lang="en-IN"/>
        </a:p>
      </dgm:t>
    </dgm:pt>
    <dgm:pt modelId="{208324D4-E96D-4191-BD0A-03DB44C2C5E3}" type="pres">
      <dgm:prSet presAssocID="{5506B0A3-9577-4645-A757-060251C8863E}" presName="linear" presStyleCnt="0">
        <dgm:presLayoutVars>
          <dgm:animLvl val="lvl"/>
          <dgm:resizeHandles val="exact"/>
        </dgm:presLayoutVars>
      </dgm:prSet>
      <dgm:spPr/>
    </dgm:pt>
    <dgm:pt modelId="{394A0F5E-349F-43AF-ABBB-2D94A105A36E}" type="pres">
      <dgm:prSet presAssocID="{737BEACF-3684-467F-817F-F3E86E576819}" presName="parentText" presStyleLbl="node1" presStyleIdx="0" presStyleCnt="1" custLinFactNeighborX="-183" custLinFactNeighborY="-89772">
        <dgm:presLayoutVars>
          <dgm:chMax val="0"/>
          <dgm:bulletEnabled val="1"/>
        </dgm:presLayoutVars>
      </dgm:prSet>
      <dgm:spPr/>
    </dgm:pt>
  </dgm:ptLst>
  <dgm:cxnLst>
    <dgm:cxn modelId="{654E1779-930C-4245-A827-A814B7781947}" type="presOf" srcId="{5506B0A3-9577-4645-A757-060251C8863E}" destId="{208324D4-E96D-4191-BD0A-03DB44C2C5E3}" srcOrd="0" destOrd="0" presId="urn:microsoft.com/office/officeart/2005/8/layout/vList2"/>
    <dgm:cxn modelId="{346214AA-6FF5-419E-8AED-A3195092DD1C}" type="presOf" srcId="{737BEACF-3684-467F-817F-F3E86E576819}" destId="{394A0F5E-349F-43AF-ABBB-2D94A105A36E}" srcOrd="0" destOrd="0" presId="urn:microsoft.com/office/officeart/2005/8/layout/vList2"/>
    <dgm:cxn modelId="{61B9BCE3-D626-42E7-817A-EC5E5D6CEB4D}" srcId="{5506B0A3-9577-4645-A757-060251C8863E}" destId="{737BEACF-3684-467F-817F-F3E86E576819}" srcOrd="0" destOrd="0" parTransId="{07B572AD-33E1-4679-8A5F-59388F0DE1DD}" sibTransId="{B1B4ECE3-4791-41D5-BE50-6D524FDCA3CC}"/>
    <dgm:cxn modelId="{0E4D99C9-28AA-4607-B18F-7640448761E1}" type="presParOf" srcId="{208324D4-E96D-4191-BD0A-03DB44C2C5E3}" destId="{394A0F5E-349F-43AF-ABBB-2D94A105A36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F341E6-B0BD-4D45-B5DD-86A0A7BF1226}" type="doc">
      <dgm:prSet loTypeId="urn:microsoft.com/office/officeart/2005/8/layout/vList2" loCatId="list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en-IN"/>
        </a:p>
      </dgm:t>
    </dgm:pt>
    <dgm:pt modelId="{BC561DB8-63E6-47B3-AF1E-5AA43832BD87}">
      <dgm:prSet/>
      <dgm:spPr/>
      <dgm:t>
        <a:bodyPr/>
        <a:lstStyle/>
        <a:p>
          <a:r>
            <a:rPr lang="en-IN" b="1"/>
            <a:t>Task5</a:t>
          </a:r>
          <a:endParaRPr lang="en-IN"/>
        </a:p>
      </dgm:t>
    </dgm:pt>
    <dgm:pt modelId="{D66BC71E-87AB-4929-B16A-CF18C212B6BE}" type="parTrans" cxnId="{5B0E9871-7317-4F59-AE31-CCAEEFF27E0D}">
      <dgm:prSet/>
      <dgm:spPr/>
      <dgm:t>
        <a:bodyPr/>
        <a:lstStyle/>
        <a:p>
          <a:endParaRPr lang="en-IN"/>
        </a:p>
      </dgm:t>
    </dgm:pt>
    <dgm:pt modelId="{AA3C88A1-821C-43B2-8846-7C7FB112376A}" type="sibTrans" cxnId="{5B0E9871-7317-4F59-AE31-CCAEEFF27E0D}">
      <dgm:prSet/>
      <dgm:spPr/>
      <dgm:t>
        <a:bodyPr/>
        <a:lstStyle/>
        <a:p>
          <a:endParaRPr lang="en-IN"/>
        </a:p>
      </dgm:t>
    </dgm:pt>
    <dgm:pt modelId="{A18ABBB5-E0DF-4599-84E0-B213EC8E09EC}" type="pres">
      <dgm:prSet presAssocID="{58F341E6-B0BD-4D45-B5DD-86A0A7BF1226}" presName="linear" presStyleCnt="0">
        <dgm:presLayoutVars>
          <dgm:animLvl val="lvl"/>
          <dgm:resizeHandles val="exact"/>
        </dgm:presLayoutVars>
      </dgm:prSet>
      <dgm:spPr/>
    </dgm:pt>
    <dgm:pt modelId="{A0C141AC-9D14-4BD4-B1CF-05BF57B8BA16}" type="pres">
      <dgm:prSet presAssocID="{BC561DB8-63E6-47B3-AF1E-5AA43832BD87}" presName="parentText" presStyleLbl="node1" presStyleIdx="0" presStyleCnt="1" custLinFactY="-100000" custLinFactNeighborX="36360" custLinFactNeighborY="-163873">
        <dgm:presLayoutVars>
          <dgm:chMax val="0"/>
          <dgm:bulletEnabled val="1"/>
        </dgm:presLayoutVars>
      </dgm:prSet>
      <dgm:spPr/>
    </dgm:pt>
  </dgm:ptLst>
  <dgm:cxnLst>
    <dgm:cxn modelId="{27389C10-CFE1-4553-93FD-239786C78F6A}" type="presOf" srcId="{BC561DB8-63E6-47B3-AF1E-5AA43832BD87}" destId="{A0C141AC-9D14-4BD4-B1CF-05BF57B8BA16}" srcOrd="0" destOrd="0" presId="urn:microsoft.com/office/officeart/2005/8/layout/vList2"/>
    <dgm:cxn modelId="{F5F6FC61-CD51-4FB6-BDA0-56330E7108F2}" type="presOf" srcId="{58F341E6-B0BD-4D45-B5DD-86A0A7BF1226}" destId="{A18ABBB5-E0DF-4599-84E0-B213EC8E09EC}" srcOrd="0" destOrd="0" presId="urn:microsoft.com/office/officeart/2005/8/layout/vList2"/>
    <dgm:cxn modelId="{5B0E9871-7317-4F59-AE31-CCAEEFF27E0D}" srcId="{58F341E6-B0BD-4D45-B5DD-86A0A7BF1226}" destId="{BC561DB8-63E6-47B3-AF1E-5AA43832BD87}" srcOrd="0" destOrd="0" parTransId="{D66BC71E-87AB-4929-B16A-CF18C212B6BE}" sibTransId="{AA3C88A1-821C-43B2-8846-7C7FB112376A}"/>
    <dgm:cxn modelId="{19AE6B11-19F8-4045-A567-4556B832EE2E}" type="presParOf" srcId="{A18ABBB5-E0DF-4599-84E0-B213EC8E09EC}" destId="{A0C141AC-9D14-4BD4-B1CF-05BF57B8BA1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6BE31D-52B5-47A7-93F5-6DB55E15A297}">
      <dsp:nvSpPr>
        <dsp:cNvPr id="0" name=""/>
        <dsp:cNvSpPr/>
      </dsp:nvSpPr>
      <dsp:spPr>
        <a:xfrm>
          <a:off x="0" y="44820"/>
          <a:ext cx="10717161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Analyze the trends in UDAAP (Unfair, Deceptive, or Abusive Acts or Practices) complaints over time. Are the number of UDAAP complaints increasing significantly over the last two years?</a:t>
          </a:r>
          <a:endParaRPr lang="en-IN" sz="2100" kern="1200" dirty="0"/>
        </a:p>
      </dsp:txBody>
      <dsp:txXfrm>
        <a:off x="40780" y="85600"/>
        <a:ext cx="10635601" cy="7538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10B84-D098-4047-B468-017D194ED908}">
      <dsp:nvSpPr>
        <dsp:cNvPr id="0" name=""/>
        <dsp:cNvSpPr/>
      </dsp:nvSpPr>
      <dsp:spPr>
        <a:xfrm>
          <a:off x="0" y="0"/>
          <a:ext cx="11051458" cy="7881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Compare the complaints with delay in resolution with leading US banks(JP Morgan Chase, Discover, American Express, Capital One, etc.)and is there any underlying themes in these complaints?</a:t>
          </a:r>
          <a:endParaRPr lang="en-IN" sz="2100" kern="1200" dirty="0"/>
        </a:p>
      </dsp:txBody>
      <dsp:txXfrm>
        <a:off x="38472" y="38472"/>
        <a:ext cx="10974514" cy="7111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663AD5-418E-4FFE-925E-7D76B6688C54}">
      <dsp:nvSpPr>
        <dsp:cNvPr id="0" name=""/>
        <dsp:cNvSpPr/>
      </dsp:nvSpPr>
      <dsp:spPr>
        <a:xfrm>
          <a:off x="0" y="0"/>
          <a:ext cx="894737" cy="524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Task6</a:t>
          </a:r>
        </a:p>
      </dsp:txBody>
      <dsp:txXfrm>
        <a:off x="25587" y="25587"/>
        <a:ext cx="843563" cy="4729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28727-0867-4453-A8CE-8BDF0FE74848}">
      <dsp:nvSpPr>
        <dsp:cNvPr id="0" name=""/>
        <dsp:cNvSpPr/>
      </dsp:nvSpPr>
      <dsp:spPr>
        <a:xfrm>
          <a:off x="0" y="341"/>
          <a:ext cx="11375922" cy="645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Evaluate the relationship between negative sentiment complaints and the duration of resolution times for specific banks. Does negative sentiment correlate with longer resolution times?</a:t>
          </a:r>
          <a:endParaRPr lang="en-IN" sz="2000" kern="1200" dirty="0"/>
        </a:p>
      </dsp:txBody>
      <dsp:txXfrm>
        <a:off x="31518" y="31859"/>
        <a:ext cx="11312886" cy="58261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B02CC-D747-464D-AE58-6B5191ABAB26}">
      <dsp:nvSpPr>
        <dsp:cNvPr id="0" name=""/>
        <dsp:cNvSpPr/>
      </dsp:nvSpPr>
      <dsp:spPr>
        <a:xfrm>
          <a:off x="1006807" y="138"/>
          <a:ext cx="5539285" cy="221571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41275" rIns="0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Thank You</a:t>
          </a:r>
        </a:p>
      </dsp:txBody>
      <dsp:txXfrm>
        <a:off x="2114664" y="138"/>
        <a:ext cx="3323571" cy="22157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C8E29-3FBD-46AD-BD44-C132A2155B07}">
      <dsp:nvSpPr>
        <dsp:cNvPr id="0" name=""/>
        <dsp:cNvSpPr/>
      </dsp:nvSpPr>
      <dsp:spPr>
        <a:xfrm>
          <a:off x="1295" y="0"/>
          <a:ext cx="1324763" cy="4001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Task 1</a:t>
          </a:r>
          <a:endParaRPr lang="en-IN" sz="1700" kern="1200" dirty="0"/>
        </a:p>
      </dsp:txBody>
      <dsp:txXfrm>
        <a:off x="13014" y="11719"/>
        <a:ext cx="1301325" cy="3766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F812A-2072-4A28-8EDE-1714AAA66490}">
      <dsp:nvSpPr>
        <dsp:cNvPr id="0" name=""/>
        <dsp:cNvSpPr/>
      </dsp:nvSpPr>
      <dsp:spPr>
        <a:xfrm>
          <a:off x="1295" y="0"/>
          <a:ext cx="1324763" cy="43047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Task2</a:t>
          </a:r>
          <a:endParaRPr lang="en-IN" sz="1800" b="1" kern="1200" dirty="0"/>
        </a:p>
      </dsp:txBody>
      <dsp:txXfrm>
        <a:off x="13903" y="12608"/>
        <a:ext cx="1299547" cy="4052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17683-5F21-4FDC-A2AC-786558CE1F83}">
      <dsp:nvSpPr>
        <dsp:cNvPr id="0" name=""/>
        <dsp:cNvSpPr/>
      </dsp:nvSpPr>
      <dsp:spPr>
        <a:xfrm>
          <a:off x="0" y="0"/>
          <a:ext cx="11071123" cy="6679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Investigate which banks show the steepest growth in complaints volume. Can you quantify this growth using time-series analysis? Identify trend and potential reasons for these trends.</a:t>
          </a:r>
          <a:endParaRPr lang="en-IN" sz="2100" kern="1200" dirty="0"/>
        </a:p>
      </dsp:txBody>
      <dsp:txXfrm>
        <a:off x="32609" y="32609"/>
        <a:ext cx="11005905" cy="6027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18B88-BC10-4FE9-90F3-2BFBC4A505D2}">
      <dsp:nvSpPr>
        <dsp:cNvPr id="0" name=""/>
        <dsp:cNvSpPr/>
      </dsp:nvSpPr>
      <dsp:spPr>
        <a:xfrm>
          <a:off x="0" y="0"/>
          <a:ext cx="1022556" cy="5107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Task3</a:t>
          </a:r>
          <a:endParaRPr lang="en-IN" sz="2400" kern="1200" dirty="0"/>
        </a:p>
      </dsp:txBody>
      <dsp:txXfrm>
        <a:off x="24934" y="24934"/>
        <a:ext cx="972688" cy="4609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42BA41-45EB-4A03-A33A-2506A9BE6D4B}">
      <dsp:nvSpPr>
        <dsp:cNvPr id="0" name=""/>
        <dsp:cNvSpPr/>
      </dsp:nvSpPr>
      <dsp:spPr>
        <a:xfrm>
          <a:off x="0" y="545"/>
          <a:ext cx="10853624" cy="645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Predict future UDAAP risks using machine learning and forecasting models. Do complaints correlate with macroeconomic indicators such as inflation and unemployment rates?</a:t>
          </a:r>
          <a:endParaRPr lang="en-IN" sz="2100" kern="1200" dirty="0"/>
        </a:p>
      </dsp:txBody>
      <dsp:txXfrm>
        <a:off x="31525" y="32070"/>
        <a:ext cx="10790574" cy="5827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53F54-7100-4F3A-B0A1-16A7BDCB9E38}">
      <dsp:nvSpPr>
        <dsp:cNvPr id="0" name=""/>
        <dsp:cNvSpPr/>
      </dsp:nvSpPr>
      <dsp:spPr>
        <a:xfrm>
          <a:off x="0" y="4074"/>
          <a:ext cx="1012722" cy="34187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Task 4</a:t>
          </a:r>
        </a:p>
      </dsp:txBody>
      <dsp:txXfrm>
        <a:off x="16689" y="20763"/>
        <a:ext cx="979344" cy="3084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A0F5E-349F-43AF-ABBB-2D94A105A36E}">
      <dsp:nvSpPr>
        <dsp:cNvPr id="0" name=""/>
        <dsp:cNvSpPr/>
      </dsp:nvSpPr>
      <dsp:spPr>
        <a:xfrm>
          <a:off x="0" y="0"/>
          <a:ext cx="10756491" cy="6457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Utilize data processing techniques to extract top themes from the complaints data. What are the most frequent UDAAP-related terms foreach bank?</a:t>
          </a:r>
          <a:endParaRPr lang="en-IN" sz="2100" kern="1200" dirty="0"/>
        </a:p>
      </dsp:txBody>
      <dsp:txXfrm>
        <a:off x="31525" y="31525"/>
        <a:ext cx="10693441" cy="5827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141AC-9D14-4BD4-B1CF-05BF57B8BA16}">
      <dsp:nvSpPr>
        <dsp:cNvPr id="0" name=""/>
        <dsp:cNvSpPr/>
      </dsp:nvSpPr>
      <dsp:spPr>
        <a:xfrm>
          <a:off x="0" y="0"/>
          <a:ext cx="892360" cy="45571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Task5</a:t>
          </a:r>
          <a:endParaRPr lang="en-IN" sz="1900" kern="1200"/>
        </a:p>
      </dsp:txBody>
      <dsp:txXfrm>
        <a:off x="22246" y="22246"/>
        <a:ext cx="847868" cy="4112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5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32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60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46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032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36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11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55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958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30A7965-42DE-4C10-B144-5F2180D2C465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A03C522-06D9-430D-8FF0-E1908801AE9F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55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4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image" Target="../media/image7.png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12" Type="http://schemas.openxmlformats.org/officeDocument/2006/relationships/image" Target="../media/image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12" Type="http://schemas.openxmlformats.org/officeDocument/2006/relationships/image" Target="../media/image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10.png"/><Relationship Id="rId3" Type="http://schemas.openxmlformats.org/officeDocument/2006/relationships/diagramLayout" Target="../diagrams/layout9.xml"/><Relationship Id="rId7" Type="http://schemas.openxmlformats.org/officeDocument/2006/relationships/diagramData" Target="../diagrams/data10.xml"/><Relationship Id="rId12" Type="http://schemas.openxmlformats.org/officeDocument/2006/relationships/image" Target="../media/image9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11" Type="http://schemas.microsoft.com/office/2007/relationships/diagramDrawing" Target="../diagrams/drawing10.xml"/><Relationship Id="rId5" Type="http://schemas.openxmlformats.org/officeDocument/2006/relationships/diagramColors" Target="../diagrams/colors9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9.xml"/><Relationship Id="rId9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12.png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E5089-751D-3FED-9217-A5D7023C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814" y="2139409"/>
            <a:ext cx="10950677" cy="565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/>
              <a:t>Members: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F0FBB-6953-7413-466C-576E6B6EAFD4}"/>
              </a:ext>
            </a:extLst>
          </p:cNvPr>
          <p:cNvSpPr txBox="1"/>
          <p:nvPr/>
        </p:nvSpPr>
        <p:spPr>
          <a:xfrm>
            <a:off x="2891916" y="763741"/>
            <a:ext cx="7349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Credit Card Risk Data: Group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4EDBCF-FDBE-ED07-A256-E6DF9269A493}"/>
              </a:ext>
            </a:extLst>
          </p:cNvPr>
          <p:cNvSpPr txBox="1"/>
          <p:nvPr/>
        </p:nvSpPr>
        <p:spPr>
          <a:xfrm>
            <a:off x="639097" y="2713703"/>
            <a:ext cx="5240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/>
              <a:t>Anoop Patel (231080017)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Gunavant Thakare(231080040)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 err="1"/>
              <a:t>Jiyanshu</a:t>
            </a:r>
            <a:r>
              <a:rPr lang="en-IN" sz="2400" dirty="0"/>
              <a:t> Dhaka(220481)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/>
              <a:t>Sunny(231080094)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B78C8B-4135-5620-8F35-8FB1C56F43A5}"/>
              </a:ext>
            </a:extLst>
          </p:cNvPr>
          <p:cNvSpPr txBox="1"/>
          <p:nvPr/>
        </p:nvSpPr>
        <p:spPr>
          <a:xfrm>
            <a:off x="8333313" y="5615518"/>
            <a:ext cx="1933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 the guidance of 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BED06-89A8-1CFC-07D4-8B2974BD128C}"/>
              </a:ext>
            </a:extLst>
          </p:cNvPr>
          <p:cNvSpPr txBox="1"/>
          <p:nvPr/>
        </p:nvSpPr>
        <p:spPr>
          <a:xfrm>
            <a:off x="8333313" y="5938683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Dr. </a:t>
            </a:r>
            <a:r>
              <a:rPr lang="en-IN" dirty="0" err="1"/>
              <a:t>Dootika</a:t>
            </a:r>
            <a:r>
              <a:rPr lang="en-IN" dirty="0"/>
              <a:t> Vats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91842-7F46-3BB1-3C83-9FA7589D5E1F}"/>
              </a:ext>
            </a:extLst>
          </p:cNvPr>
          <p:cNvSpPr txBox="1"/>
          <p:nvPr/>
        </p:nvSpPr>
        <p:spPr>
          <a:xfrm>
            <a:off x="1805991" y="138431"/>
            <a:ext cx="10305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Department of Mathematics and Statistics, IIT Kanpur </a:t>
            </a:r>
          </a:p>
        </p:txBody>
      </p:sp>
      <p:pic>
        <p:nvPicPr>
          <p:cNvPr id="2052" name="Picture 4" descr="Indian Institute of Technology (IIT) Kanpur: Admission, Courses, Fees ...">
            <a:extLst>
              <a:ext uri="{FF2B5EF4-FFF2-40B4-BE49-F238E27FC236}">
                <a16:creationId xmlns:a16="http://schemas.microsoft.com/office/drawing/2014/main" id="{D6E78E13-1F2F-4282-0BA7-EE85EED1F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7" y="-10903"/>
            <a:ext cx="1346831" cy="1319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578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017E053-8F10-BDA1-D942-3806303669A9}"/>
              </a:ext>
            </a:extLst>
          </p:cNvPr>
          <p:cNvGraphicFramePr/>
          <p:nvPr/>
        </p:nvGraphicFramePr>
        <p:xfrm>
          <a:off x="2222090" y="1494503"/>
          <a:ext cx="7552901" cy="221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35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FBDB61-1F11-88B7-441F-7E78E4651632}"/>
              </a:ext>
            </a:extLst>
          </p:cNvPr>
          <p:cNvSpPr txBox="1"/>
          <p:nvPr/>
        </p:nvSpPr>
        <p:spPr>
          <a:xfrm>
            <a:off x="4483510" y="462116"/>
            <a:ext cx="3677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Introduction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49414-4FE1-5B89-3643-90D77184339C}"/>
              </a:ext>
            </a:extLst>
          </p:cNvPr>
          <p:cNvSpPr txBox="1"/>
          <p:nvPr/>
        </p:nvSpPr>
        <p:spPr>
          <a:xfrm>
            <a:off x="127819" y="2177703"/>
            <a:ext cx="12418142" cy="2966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2143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DeepSeek-CJK-patch"/>
              </a:rPr>
              <a:t>Analyze UDAAP violations in credit card services using CFPB complaint data to uncover unfair practices</a:t>
            </a:r>
          </a:p>
          <a:p>
            <a:pPr marL="457200" indent="-457200">
              <a:lnSpc>
                <a:spcPts val="2143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DeepSeek-CJK-patch"/>
            </a:endParaRPr>
          </a:p>
          <a:p>
            <a:pPr marL="457200" indent="-457200">
              <a:lnSpc>
                <a:spcPts val="2143"/>
              </a:lnSpc>
              <a:buFont typeface="Arial" panose="020B0604020202020204" pitchFamily="34" charset="0"/>
              <a:buChar char="•"/>
            </a:pPr>
            <a:endParaRPr lang="en-US" sz="2800" i="0" dirty="0">
              <a:effectLst/>
              <a:latin typeface="DeepSeek-CJK-patch"/>
            </a:endParaRP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DeepSeek-CJK-patch"/>
              </a:rPr>
              <a:t>Compare resolution performance across major banks and identify recurring complaint themes</a:t>
            </a: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DeepSeek-CJK-patch"/>
            </a:endParaRP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2800" i="0" dirty="0">
              <a:effectLst/>
              <a:latin typeface="DeepSeek-CJK-patch"/>
            </a:endParaRPr>
          </a:p>
          <a:p>
            <a:pPr marL="457200" indent="-457200"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DeepSeek-CJK-patch"/>
              </a:rPr>
              <a:t>Assess economic influences on complaint trends to provide actionable insights for consumer protection</a:t>
            </a:r>
          </a:p>
        </p:txBody>
      </p:sp>
    </p:spTree>
    <p:extLst>
      <p:ext uri="{BB962C8B-B14F-4D97-AF65-F5344CB8AC3E}">
        <p14:creationId xmlns:p14="http://schemas.microsoft.com/office/powerpoint/2010/main" val="3587488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B174F9-D7BE-7DAB-4A90-FCA970D24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7401402"/>
              </p:ext>
            </p:extLst>
          </p:nvPr>
        </p:nvGraphicFramePr>
        <p:xfrm>
          <a:off x="737419" y="717755"/>
          <a:ext cx="10717161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542B547-2C49-173B-461C-9356B74DC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616082"/>
              </p:ext>
            </p:extLst>
          </p:nvPr>
        </p:nvGraphicFramePr>
        <p:xfrm>
          <a:off x="5073445" y="226142"/>
          <a:ext cx="1327355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72F41A-7F39-EF14-68CC-086174ECDB1D}"/>
              </a:ext>
            </a:extLst>
          </p:cNvPr>
          <p:cNvSpPr txBox="1"/>
          <p:nvPr/>
        </p:nvSpPr>
        <p:spPr>
          <a:xfrm>
            <a:off x="432619" y="1818968"/>
            <a:ext cx="2271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Trend Analysis: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9C911A-F822-2D8E-1330-27C32C61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0633"/>
            <a:ext cx="5830529" cy="372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5839F-DAB0-E0DC-03AA-500B953E48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0528" y="2227144"/>
            <a:ext cx="6361471" cy="3780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B6DD9C-FE45-B283-17C0-A5EC679B59E8}"/>
              </a:ext>
            </a:extLst>
          </p:cNvPr>
          <p:cNvSpPr txBox="1"/>
          <p:nvPr/>
        </p:nvSpPr>
        <p:spPr>
          <a:xfrm>
            <a:off x="1071716" y="5955579"/>
            <a:ext cx="299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Fig1: 30-Daily Rolling Average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E0A3-5E45-1531-DFB3-A14615AAC438}"/>
              </a:ext>
            </a:extLst>
          </p:cNvPr>
          <p:cNvSpPr txBox="1"/>
          <p:nvPr/>
        </p:nvSpPr>
        <p:spPr>
          <a:xfrm>
            <a:off x="7118557" y="5947504"/>
            <a:ext cx="389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Fig2: Monthly UDAAP Complaints Trend</a:t>
            </a:r>
          </a:p>
        </p:txBody>
      </p:sp>
    </p:spTree>
    <p:extLst>
      <p:ext uri="{BB962C8B-B14F-4D97-AF65-F5344CB8AC3E}">
        <p14:creationId xmlns:p14="http://schemas.microsoft.com/office/powerpoint/2010/main" val="18036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A92AB3-D2BA-4001-7F63-CD59313258BB}"/>
              </a:ext>
            </a:extLst>
          </p:cNvPr>
          <p:cNvSpPr txBox="1"/>
          <p:nvPr/>
        </p:nvSpPr>
        <p:spPr>
          <a:xfrm>
            <a:off x="255638" y="138104"/>
            <a:ext cx="2644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Visual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C0680-28A3-DDA5-498E-D30225BD5C0D}"/>
              </a:ext>
            </a:extLst>
          </p:cNvPr>
          <p:cNvSpPr txBox="1"/>
          <p:nvPr/>
        </p:nvSpPr>
        <p:spPr>
          <a:xfrm>
            <a:off x="530942" y="875071"/>
            <a:ext cx="106778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 Figure 1, the trend indicates periodic rises and falls throughout the year, with distinct peaks around October 2023, May 2024, and a significant spike in January-February 2025. A steep drop is observed in March 2025, which might indicate seasonal effect, or incomplete data.</a:t>
            </a:r>
          </a:p>
          <a:p>
            <a:pPr marL="457200" indent="-457200">
              <a:buAutoNum type="arabicPeriod"/>
            </a:pPr>
            <a:r>
              <a:rPr lang="en-US" sz="2000" dirty="0"/>
              <a:t>In Figure 2, There is a steady increase in complaints from mid-2023 through 2024, with peaks in August 2024 and January 2025. The monthly complaint trend further confirms a gradual rise in UDAAP-related complaints overtime.</a:t>
            </a:r>
          </a:p>
          <a:p>
            <a:pPr marL="457200" indent="-457200">
              <a:buAutoNum type="arabicPeriod"/>
            </a:pPr>
            <a:r>
              <a:rPr lang="en-US" sz="2000" dirty="0"/>
              <a:t>The number of UDAAP complaints has not increased significantly over the last two years. Fig. 2 shows a peak in complaints around mid-2024, reaching about 8000, but by early 2025, the count drops sharply to around 4000. Overall, the trend indicates a decline rather than an increase in complaints recently.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1AB1D-F7E8-CC28-910C-20F7C995FF6C}"/>
              </a:ext>
            </a:extLst>
          </p:cNvPr>
          <p:cNvSpPr txBox="1"/>
          <p:nvPr/>
        </p:nvSpPr>
        <p:spPr>
          <a:xfrm>
            <a:off x="423171" y="4471670"/>
            <a:ext cx="2477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Statistical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BB933-5752-99F3-E0A5-37CB5F921680}"/>
              </a:ext>
            </a:extLst>
          </p:cNvPr>
          <p:cNvSpPr txBox="1"/>
          <p:nvPr/>
        </p:nvSpPr>
        <p:spPr>
          <a:xfrm>
            <a:off x="1091380" y="4955458"/>
            <a:ext cx="100092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The slope of the regression line (0.11) is positive, indicating an increasing trend in complaint volume. </a:t>
            </a:r>
          </a:p>
          <a:p>
            <a:pPr marL="457200" indent="-457200">
              <a:buAutoNum type="arabicPeriod"/>
            </a:pPr>
            <a:r>
              <a:rPr lang="en-US" sz="2000" dirty="0"/>
              <a:t>The P-value of the slope is 3.95 × 10−8 ( &lt; 0.05 ), indicating that the observed UDAAP trend is statistically significant.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366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C9B983-B89F-A936-7147-EDD542B47C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0298168"/>
              </p:ext>
            </p:extLst>
          </p:nvPr>
        </p:nvGraphicFramePr>
        <p:xfrm>
          <a:off x="5181600" y="179127"/>
          <a:ext cx="1327355" cy="430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146FFD0-8AD7-BE9A-9487-1A71B8DDA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300825"/>
              </p:ext>
            </p:extLst>
          </p:nvPr>
        </p:nvGraphicFramePr>
        <p:xfrm>
          <a:off x="688258" y="747251"/>
          <a:ext cx="11071123" cy="668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4027E4-AC0E-618C-33D7-84D97716227D}"/>
              </a:ext>
            </a:extLst>
          </p:cNvPr>
          <p:cNvSpPr txBox="1"/>
          <p:nvPr/>
        </p:nvSpPr>
        <p:spPr>
          <a:xfrm>
            <a:off x="6754761" y="1632155"/>
            <a:ext cx="5437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Methodology: </a:t>
            </a:r>
            <a:r>
              <a:rPr lang="en-US" dirty="0"/>
              <a:t>For each company, a simple linear regression model was fit using day number(time) as Independent Variable and count (number of complaints received on that day) as Dependent Variable.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91E6C9-F98B-6749-B3C0-089C0A983C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3896" y="1441158"/>
            <a:ext cx="5922585" cy="43166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9FBF91-648A-6282-47DD-2C0FDB0664FC}"/>
              </a:ext>
            </a:extLst>
          </p:cNvPr>
          <p:cNvSpPr txBox="1"/>
          <p:nvPr/>
        </p:nvSpPr>
        <p:spPr>
          <a:xfrm>
            <a:off x="6748494" y="2999304"/>
            <a:ext cx="5010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Result: </a:t>
            </a:r>
            <a:r>
              <a:rPr lang="en-IN" dirty="0"/>
              <a:t>The given fig. shows the estimated daily growth in complaints.</a:t>
            </a:r>
            <a:br>
              <a:rPr lang="en-IN" dirty="0"/>
            </a:br>
            <a:r>
              <a:rPr lang="en-IN" b="1" dirty="0" err="1"/>
              <a:t>Equifax,INC</a:t>
            </a:r>
            <a:r>
              <a:rPr lang="en-IN" dirty="0"/>
              <a:t> shows the steepest growth in complaints.</a:t>
            </a:r>
          </a:p>
        </p:txBody>
      </p:sp>
    </p:spTree>
    <p:extLst>
      <p:ext uri="{BB962C8B-B14F-4D97-AF65-F5344CB8AC3E}">
        <p14:creationId xmlns:p14="http://schemas.microsoft.com/office/powerpoint/2010/main" val="111026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68DE072-8B7F-BCC3-504C-57BEF2A785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9546944"/>
              </p:ext>
            </p:extLst>
          </p:nvPr>
        </p:nvGraphicFramePr>
        <p:xfrm>
          <a:off x="5073444" y="137651"/>
          <a:ext cx="1022556" cy="550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5CE46E-660D-E942-FC4F-2BA236B78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633804"/>
              </p:ext>
            </p:extLst>
          </p:nvPr>
        </p:nvGraphicFramePr>
        <p:xfrm>
          <a:off x="669188" y="855406"/>
          <a:ext cx="10853624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824508-0A09-AF2C-7578-F5432C2EF9B8}"/>
              </a:ext>
            </a:extLst>
          </p:cNvPr>
          <p:cNvSpPr txBox="1"/>
          <p:nvPr/>
        </p:nvSpPr>
        <p:spPr>
          <a:xfrm>
            <a:off x="669188" y="1890391"/>
            <a:ext cx="951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Using SARIMAX(0,0,2)(1,0,1,7) </a:t>
            </a:r>
            <a:r>
              <a:rPr lang="en-US" dirty="0"/>
              <a:t>we forecasted UDAAP complaint volumes for the next 30 days.</a:t>
            </a:r>
          </a:p>
          <a:p>
            <a:pPr marL="342900" indent="-342900">
              <a:buAutoNum type="arabicPeriod"/>
            </a:pPr>
            <a:r>
              <a:rPr lang="en-US" dirty="0"/>
              <a:t>The forecast graph displayed a continued upward trend, consistent with historical data patterns. </a:t>
            </a:r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30BD0B-D025-ABDC-2B6B-706D771B4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2" y="2703871"/>
            <a:ext cx="5318484" cy="329872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6A009C-B970-CAEF-0C66-1B5F5AC8025C}"/>
              </a:ext>
            </a:extLst>
          </p:cNvPr>
          <p:cNvSpPr txBox="1"/>
          <p:nvPr/>
        </p:nvSpPr>
        <p:spPr>
          <a:xfrm>
            <a:off x="806245" y="6002594"/>
            <a:ext cx="353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Fig4: Forecasted UDAAP Complaints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D90DE-D921-EF6D-880E-9D489D883FF1}"/>
              </a:ext>
            </a:extLst>
          </p:cNvPr>
          <p:cNvSpPr txBox="1"/>
          <p:nvPr/>
        </p:nvSpPr>
        <p:spPr>
          <a:xfrm>
            <a:off x="669188" y="1501737"/>
            <a:ext cx="1467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Forecasting</a:t>
            </a:r>
            <a:r>
              <a:rPr lang="en-IN" sz="2000" b="1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76D9F-2779-8E6E-11A1-999E38BC51D1}"/>
              </a:ext>
            </a:extLst>
          </p:cNvPr>
          <p:cNvSpPr txBox="1"/>
          <p:nvPr/>
        </p:nvSpPr>
        <p:spPr>
          <a:xfrm>
            <a:off x="6096000" y="2725321"/>
            <a:ext cx="4868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u="sng" dirty="0"/>
              <a:t>Correlation with Macroeconomic Indicators: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9A5E24-F904-1DFF-C4E0-261A1F17BD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515897" y="3125431"/>
            <a:ext cx="6568071" cy="16861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5E9048-8C89-64CD-7626-BE4B2AD4E6D1}"/>
              </a:ext>
            </a:extLst>
          </p:cNvPr>
          <p:cNvSpPr txBox="1"/>
          <p:nvPr/>
        </p:nvSpPr>
        <p:spPr>
          <a:xfrm>
            <a:off x="5688829" y="4994788"/>
            <a:ext cx="5683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Result: </a:t>
            </a:r>
            <a:r>
              <a:rPr lang="en-IN" dirty="0"/>
              <a:t>This shows that complaints rate is significantly correlated with Macroeconomic Indicators.</a:t>
            </a:r>
          </a:p>
        </p:txBody>
      </p:sp>
    </p:spTree>
    <p:extLst>
      <p:ext uri="{BB962C8B-B14F-4D97-AF65-F5344CB8AC3E}">
        <p14:creationId xmlns:p14="http://schemas.microsoft.com/office/powerpoint/2010/main" val="339534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5D0FEE6-7D8F-CDCC-493D-8B050AEE1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4970974"/>
              </p:ext>
            </p:extLst>
          </p:nvPr>
        </p:nvGraphicFramePr>
        <p:xfrm>
          <a:off x="5348749" y="235974"/>
          <a:ext cx="1012722" cy="462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85BB15B-F64C-71F3-6CF3-2E114ED0C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048038"/>
              </p:ext>
            </p:extLst>
          </p:nvPr>
        </p:nvGraphicFramePr>
        <p:xfrm>
          <a:off x="983225" y="806246"/>
          <a:ext cx="10756491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EE716F-25B8-CACA-03B1-1E66B1B16508}"/>
              </a:ext>
            </a:extLst>
          </p:cNvPr>
          <p:cNvSpPr txBox="1"/>
          <p:nvPr/>
        </p:nvSpPr>
        <p:spPr>
          <a:xfrm>
            <a:off x="849897" y="2074608"/>
            <a:ext cx="11023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All Complaints narrative converted to lowercase, </a:t>
            </a:r>
            <a:r>
              <a:rPr lang="en-US" dirty="0"/>
              <a:t>cleaned complaints were vectorized using the TF-IDF Vectorizer.</a:t>
            </a:r>
          </a:p>
          <a:p>
            <a:pPr marL="342900" indent="-342900">
              <a:buAutoNum type="arabicPeriod"/>
            </a:pPr>
            <a:r>
              <a:rPr lang="en-US" dirty="0"/>
              <a:t>To group similar complaint narratives, K-Means clustering was applied on the TF-IDF vectors.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92C252-E8FE-0938-AC9D-38E5E916280B}"/>
              </a:ext>
            </a:extLst>
          </p:cNvPr>
          <p:cNvSpPr txBox="1"/>
          <p:nvPr/>
        </p:nvSpPr>
        <p:spPr>
          <a:xfrm>
            <a:off x="849897" y="1560733"/>
            <a:ext cx="1620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Methodology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43C9B8-98F1-D560-7227-6EFE553E6A48}"/>
              </a:ext>
            </a:extLst>
          </p:cNvPr>
          <p:cNvSpPr txBox="1"/>
          <p:nvPr/>
        </p:nvSpPr>
        <p:spPr>
          <a:xfrm>
            <a:off x="1533832" y="37362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5946FC6-7B73-62D6-EE53-49CF2EA92D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9897" y="3039149"/>
            <a:ext cx="6210349" cy="25799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64A9EB-51D2-0B1F-F67C-5329D048273D}"/>
              </a:ext>
            </a:extLst>
          </p:cNvPr>
          <p:cNvSpPr txBox="1"/>
          <p:nvPr/>
        </p:nvSpPr>
        <p:spPr>
          <a:xfrm>
            <a:off x="7787149" y="3039149"/>
            <a:ext cx="104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Result</a:t>
            </a:r>
            <a:r>
              <a:rPr lang="en-IN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99C4C7-20A7-CEEC-1997-2D8757F085D0}"/>
              </a:ext>
            </a:extLst>
          </p:cNvPr>
          <p:cNvSpPr txBox="1"/>
          <p:nvPr/>
        </p:nvSpPr>
        <p:spPr>
          <a:xfrm>
            <a:off x="7744181" y="3429000"/>
            <a:ext cx="32651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significant terms were identified based on cumulative TF-IDF scores across all complaints for that bank.</a:t>
            </a:r>
            <a:br>
              <a:rPr lang="en-US" dirty="0"/>
            </a:br>
            <a:r>
              <a:rPr lang="en-US" dirty="0"/>
              <a:t>Here we have share the analysis on top 2 companies.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339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1D84A-0B4B-E253-6FB0-C423D3772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880426"/>
              </p:ext>
            </p:extLst>
          </p:nvPr>
        </p:nvGraphicFramePr>
        <p:xfrm>
          <a:off x="5203640" y="196645"/>
          <a:ext cx="892360" cy="461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3CFA00E-8D25-4236-E73F-3267553981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318999"/>
              </p:ext>
            </p:extLst>
          </p:nvPr>
        </p:nvGraphicFramePr>
        <p:xfrm>
          <a:off x="481782" y="765412"/>
          <a:ext cx="11051458" cy="7882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BC5317-D514-151F-F62E-E8BDF0AE022F}"/>
              </a:ext>
            </a:extLst>
          </p:cNvPr>
          <p:cNvSpPr txBox="1"/>
          <p:nvPr/>
        </p:nvSpPr>
        <p:spPr>
          <a:xfrm>
            <a:off x="481782" y="2039951"/>
            <a:ext cx="10736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As the dataset related to the response time of the above companies are not available , so we have decided to study the response time of top US banks.</a:t>
            </a:r>
            <a:r>
              <a:rPr lang="en-US" dirty="0"/>
              <a:t> The analysis included identifying the most common complaint issues and sub-issues among delayed complaints using frequency counts.</a:t>
            </a:r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020DFA3-7290-3D7B-6738-C27A4C01B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3124360"/>
            <a:ext cx="6223820" cy="299290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E088C9-7106-3C1B-173C-8EDE1FB7B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17110" y="3055233"/>
            <a:ext cx="5319252" cy="31311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6CC2F-11B2-354A-9216-88528EAF2653}"/>
              </a:ext>
            </a:extLst>
          </p:cNvPr>
          <p:cNvSpPr txBox="1"/>
          <p:nvPr/>
        </p:nvSpPr>
        <p:spPr>
          <a:xfrm>
            <a:off x="481782" y="1617016"/>
            <a:ext cx="9166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/>
              <a:t>Result:</a:t>
            </a:r>
          </a:p>
        </p:txBody>
      </p:sp>
    </p:spTree>
    <p:extLst>
      <p:ext uri="{BB962C8B-B14F-4D97-AF65-F5344CB8AC3E}">
        <p14:creationId xmlns:p14="http://schemas.microsoft.com/office/powerpoint/2010/main" val="292657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7BF509D-7D90-9572-0B59-760E14E87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491285"/>
              </p:ext>
            </p:extLst>
          </p:nvPr>
        </p:nvGraphicFramePr>
        <p:xfrm>
          <a:off x="5201263" y="137652"/>
          <a:ext cx="894737" cy="540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0E9D46A4-2938-9E00-E6B4-BE544196EC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2736516"/>
              </p:ext>
            </p:extLst>
          </p:nvPr>
        </p:nvGraphicFramePr>
        <p:xfrm>
          <a:off x="707924" y="825514"/>
          <a:ext cx="1137592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2689ED-2926-7AEC-3064-A30EF9F8DD40}"/>
              </a:ext>
            </a:extLst>
          </p:cNvPr>
          <p:cNvSpPr txBox="1"/>
          <p:nvPr/>
        </p:nvSpPr>
        <p:spPr>
          <a:xfrm>
            <a:off x="707924" y="1526634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Methodology: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FE13A-2F07-01B8-EE88-CA754AD6FCA7}"/>
              </a:ext>
            </a:extLst>
          </p:cNvPr>
          <p:cNvSpPr txBox="1"/>
          <p:nvPr/>
        </p:nvSpPr>
        <p:spPr>
          <a:xfrm>
            <a:off x="707924" y="1895966"/>
            <a:ext cx="10579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1.Computed resolution time as the difference between ”Date received” and ”Date sent to company”. </a:t>
            </a:r>
          </a:p>
          <a:p>
            <a:r>
              <a:rPr lang="en-US" dirty="0"/>
              <a:t>2.Applied a lexicon-based classifier (VADER Sentiment Analyzer) to classify complaint narratives as Positive, Neutral, or Negative based on compound sentiment scores.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2D5D41-B916-64D8-CA85-F1C8383300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269" y="3347809"/>
            <a:ext cx="5499846" cy="30671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4FDE23-E49B-6E38-63DA-60853A8E1F09}"/>
              </a:ext>
            </a:extLst>
          </p:cNvPr>
          <p:cNvSpPr txBox="1"/>
          <p:nvPr/>
        </p:nvSpPr>
        <p:spPr>
          <a:xfrm>
            <a:off x="800088" y="6474315"/>
            <a:ext cx="400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Negative Sentiment vs all complaints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B7C51-42F7-C35A-329F-9B69CFF1A58E}"/>
              </a:ext>
            </a:extLst>
          </p:cNvPr>
          <p:cNvSpPr txBox="1"/>
          <p:nvPr/>
        </p:nvSpPr>
        <p:spPr>
          <a:xfrm>
            <a:off x="400698" y="2819296"/>
            <a:ext cx="113759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Result</a:t>
            </a:r>
            <a:r>
              <a:rPr lang="en-IN" dirty="0"/>
              <a:t>: From the outputs, it is clear that banks having more negative complaints are taking more resolution time.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18C84-F1A4-0905-2BFD-9644C05467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00544" y="3243417"/>
            <a:ext cx="5980503" cy="3171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D93F7-D52E-A2F5-9428-402C4C443490}"/>
              </a:ext>
            </a:extLst>
          </p:cNvPr>
          <p:cNvSpPr txBox="1"/>
          <p:nvPr/>
        </p:nvSpPr>
        <p:spPr>
          <a:xfrm>
            <a:off x="6189406" y="6414937"/>
            <a:ext cx="4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Fig. Outputs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373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872472FF269498CF1D3D257BED7CE" ma:contentTypeVersion="9" ma:contentTypeDescription="Create a new document." ma:contentTypeScope="" ma:versionID="d796f8694425757c3a64154b83b2c054">
  <xsd:schema xmlns:xsd="http://www.w3.org/2001/XMLSchema" xmlns:xs="http://www.w3.org/2001/XMLSchema" xmlns:p="http://schemas.microsoft.com/office/2006/metadata/properties" xmlns:ns3="576ac99f-7726-4191-af54-72074df08b62" xmlns:ns4="cf942f0c-3f31-48e6-a919-e0f55a23036b" targetNamespace="http://schemas.microsoft.com/office/2006/metadata/properties" ma:root="true" ma:fieldsID="be38e5d7041e91a82c8f30d3b58a8ce2" ns3:_="" ns4:_="">
    <xsd:import namespace="576ac99f-7726-4191-af54-72074df08b62"/>
    <xsd:import namespace="cf942f0c-3f31-48e6-a919-e0f55a23036b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6ac99f-7726-4191-af54-72074df08b6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42f0c-3f31-48e6-a919-e0f55a23036b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76ac99f-7726-4191-af54-72074df08b62" xsi:nil="true"/>
  </documentManagement>
</p:properties>
</file>

<file path=customXml/itemProps1.xml><?xml version="1.0" encoding="utf-8"?>
<ds:datastoreItem xmlns:ds="http://schemas.openxmlformats.org/officeDocument/2006/customXml" ds:itemID="{3A818473-FCB1-4155-9DBA-F200CB4428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6ac99f-7726-4191-af54-72074df08b62"/>
    <ds:schemaRef ds:uri="cf942f0c-3f31-48e6-a919-e0f55a2303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1145E-93DB-4509-B311-75315C3671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720EAC-4519-4729-9546-D40D2BB57270}">
  <ds:schemaRefs>
    <ds:schemaRef ds:uri="http://schemas.openxmlformats.org/package/2006/metadata/core-properties"/>
    <ds:schemaRef ds:uri="http://purl.org/dc/terms/"/>
    <ds:schemaRef ds:uri="576ac99f-7726-4191-af54-72074df08b62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cf942f0c-3f31-48e6-a919-e0f55a23036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</TotalTime>
  <Words>794</Words>
  <Application>Microsoft Office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DeepSeek-CJK-patch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Gunavant Thakare</dc:creator>
  <cp:lastModifiedBy>Jiyanshu Dhaka</cp:lastModifiedBy>
  <cp:revision>2</cp:revision>
  <dcterms:created xsi:type="dcterms:W3CDTF">2025-04-13T08:41:12Z</dcterms:created>
  <dcterms:modified xsi:type="dcterms:W3CDTF">2025-04-13T14:29:44Z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0x01010065C872472FF269498CF1D3D257BED7CE</vt:lpwstr>
  </property>
</Properties>
</file>