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6ac54c57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6ac54c5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69255616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b69255616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6ac54c57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6ac54c57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2ffe108440c8d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2ffe108440c8d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6ac54c57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6ac54c57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69255616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69255616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6ac54c57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b6ac54c57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b6ac54c57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b6ac54c57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6ac54c57a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b6ac54c57a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b6ac54c57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b6ac54c57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6925561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6925561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6ac54c57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b6ac54c57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b6ac54c57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b6ac54c57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6ac54c57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b6ac54c57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6ac54c57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6ac54c57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b6ac54c57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b6ac54c57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6ac54c57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6ac54c57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6ac54c57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6ac54c57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6925561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6925561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6ac54c57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6ac54c57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b69255616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b69255616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CGS 616</a:t>
            </a:r>
            <a:endParaRPr/>
          </a:p>
          <a:p>
            <a:pPr indent="0" lvl="0" marL="0" rtl="0" algn="ctr">
              <a:spcBef>
                <a:spcPts val="0"/>
              </a:spcBef>
              <a:spcAft>
                <a:spcPts val="0"/>
              </a:spcAft>
              <a:buNone/>
            </a:pPr>
            <a:r>
              <a:rPr lang="en"/>
              <a:t>SEARCH PROJECT</a:t>
            </a:r>
            <a:endParaRPr/>
          </a:p>
        </p:txBody>
      </p:sp>
      <p:sp>
        <p:nvSpPr>
          <p:cNvPr id="55" name="Google Shape;55;p13"/>
          <p:cNvSpPr txBox="1"/>
          <p:nvPr>
            <p:ph idx="1" type="subTitle"/>
          </p:nvPr>
        </p:nvSpPr>
        <p:spPr>
          <a:xfrm>
            <a:off x="311700" y="2834125"/>
            <a:ext cx="8520600" cy="15006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a:t>BY-</a:t>
            </a:r>
            <a:endParaRPr/>
          </a:p>
          <a:p>
            <a:pPr indent="0" lvl="0" marL="0" rtl="0" algn="ctr">
              <a:spcBef>
                <a:spcPts val="0"/>
              </a:spcBef>
              <a:spcAft>
                <a:spcPts val="0"/>
              </a:spcAft>
              <a:buNone/>
            </a:pPr>
            <a:r>
              <a:rPr lang="en"/>
              <a:t>ARNAV KUMAR ( 200187 )</a:t>
            </a:r>
            <a:endParaRPr/>
          </a:p>
          <a:p>
            <a:pPr indent="0" lvl="0" marL="0" rtl="0" algn="ctr">
              <a:spcBef>
                <a:spcPts val="0"/>
              </a:spcBef>
              <a:spcAft>
                <a:spcPts val="0"/>
              </a:spcAft>
              <a:buNone/>
            </a:pPr>
            <a:r>
              <a:rPr lang="en"/>
              <a:t>JIYANSHU DHAKA ( 220481 )</a:t>
            </a:r>
            <a:endParaRPr/>
          </a:p>
          <a:p>
            <a:pPr indent="0" lvl="0" marL="0" rtl="0" algn="ctr">
              <a:spcBef>
                <a:spcPts val="0"/>
              </a:spcBef>
              <a:spcAft>
                <a:spcPts val="0"/>
              </a:spcAft>
              <a:buNone/>
            </a:pPr>
            <a:r>
              <a:rPr lang="en"/>
              <a:t>VIKRAM KUMAR (231280003 )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96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sz="2400">
                <a:solidFill>
                  <a:srgbClr val="374151"/>
                </a:solidFill>
                <a:latin typeface="Roboto"/>
                <a:ea typeface="Roboto"/>
                <a:cs typeface="Roboto"/>
                <a:sym typeface="Roboto"/>
              </a:rPr>
              <a:t>Option1: </a:t>
            </a:r>
            <a:r>
              <a:rPr lang="en" sz="2400">
                <a:solidFill>
                  <a:srgbClr val="374151"/>
                </a:solidFill>
                <a:latin typeface="Roboto"/>
                <a:ea typeface="Roboto"/>
                <a:cs typeface="Roboto"/>
                <a:sym typeface="Roboto"/>
              </a:rPr>
              <a:t>Web Visits Distribution Across Hours of the day:</a:t>
            </a:r>
            <a:endParaRPr sz="4000"/>
          </a:p>
          <a:p>
            <a:pPr indent="0" lvl="0" marL="0" rtl="0" algn="l">
              <a:spcBef>
                <a:spcPts val="0"/>
              </a:spcBef>
              <a:spcAft>
                <a:spcPts val="0"/>
              </a:spcAft>
              <a:buNone/>
            </a:pPr>
            <a:r>
              <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2"/>
          <p:cNvPicPr preferRelativeResize="0"/>
          <p:nvPr/>
        </p:nvPicPr>
        <p:blipFill>
          <a:blip r:embed="rId3">
            <a:alphaModFix/>
          </a:blip>
          <a:stretch>
            <a:fillRect/>
          </a:stretch>
        </p:blipFill>
        <p:spPr>
          <a:xfrm>
            <a:off x="0" y="744275"/>
            <a:ext cx="8640749" cy="439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idx="1" type="body"/>
          </p:nvPr>
        </p:nvSpPr>
        <p:spPr>
          <a:xfrm>
            <a:off x="311700" y="7601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Above showcases the hour wise distribution of website visits in each topics and further conclusions can be made: </a:t>
            </a:r>
            <a:endParaRPr/>
          </a:p>
          <a:p>
            <a:pPr indent="-342900" lvl="0" marL="457200" rtl="0" algn="l">
              <a:spcBef>
                <a:spcPts val="1200"/>
              </a:spcBef>
              <a:spcAft>
                <a:spcPts val="0"/>
              </a:spcAft>
              <a:buSzPts val="1800"/>
              <a:buAutoNum type="arabicParenR"/>
            </a:pPr>
            <a:r>
              <a:rPr lang="en"/>
              <a:t>The histogram gives a clear idea about the active hours of the viewer which is from 5 am to 11 pm.</a:t>
            </a:r>
            <a:endParaRPr/>
          </a:p>
          <a:p>
            <a:pPr indent="-342900" lvl="0" marL="457200" rtl="0" algn="l">
              <a:spcBef>
                <a:spcPts val="0"/>
              </a:spcBef>
              <a:spcAft>
                <a:spcPts val="0"/>
              </a:spcAft>
              <a:buSzPts val="1800"/>
              <a:buAutoNum type="arabicParenR"/>
            </a:pPr>
            <a:r>
              <a:rPr lang="en"/>
              <a:t>Web visits around 2 pm are least during the day time shows the the viewer might have lunch in that period</a:t>
            </a:r>
            <a:endParaRPr/>
          </a:p>
          <a:p>
            <a:pPr indent="-342900" lvl="0" marL="457200" rtl="0" algn="l">
              <a:spcBef>
                <a:spcPts val="0"/>
              </a:spcBef>
              <a:spcAft>
                <a:spcPts val="0"/>
              </a:spcAft>
              <a:buSzPts val="1800"/>
              <a:buAutoNum type="arabicParenR"/>
            </a:pPr>
            <a:r>
              <a:rPr lang="en"/>
              <a:t>Most active time throughout the day is at 9 pm, after that the web visits drastically decreases tells us the the bedtime just before sleep contributes most to the web visits.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0"/>
            <a:ext cx="8520600" cy="66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Topic Prediction using Random Forest Classifier:</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4"/>
          <p:cNvPicPr preferRelativeResize="0"/>
          <p:nvPr/>
        </p:nvPicPr>
        <p:blipFill>
          <a:blip r:embed="rId3">
            <a:alphaModFix/>
          </a:blip>
          <a:stretch>
            <a:fillRect/>
          </a:stretch>
        </p:blipFill>
        <p:spPr>
          <a:xfrm>
            <a:off x="0" y="588238"/>
            <a:ext cx="9144001" cy="4544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8255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of prediction of topics </a:t>
            </a:r>
            <a:endParaRPr/>
          </a:p>
        </p:txBody>
      </p:sp>
      <p:sp>
        <p:nvSpPr>
          <p:cNvPr id="131" name="Google Shape;131;p25"/>
          <p:cNvSpPr txBox="1"/>
          <p:nvPr>
            <p:ph idx="1" type="body"/>
          </p:nvPr>
        </p:nvSpPr>
        <p:spPr>
          <a:xfrm>
            <a:off x="311704" y="1297093"/>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Random forest classifier was used because the data was very random so for </a:t>
            </a:r>
            <a:r>
              <a:rPr lang="en"/>
              <a:t>solving regression and classification problem Random forest gives better results.</a:t>
            </a:r>
            <a:endParaRPr/>
          </a:p>
          <a:p>
            <a:pPr indent="-342900" lvl="0" marL="457200" rtl="0" algn="l">
              <a:spcBef>
                <a:spcPts val="0"/>
              </a:spcBef>
              <a:spcAft>
                <a:spcPts val="0"/>
              </a:spcAft>
              <a:buSzPts val="1800"/>
              <a:buAutoNum type="arabicParenR"/>
            </a:pPr>
            <a:r>
              <a:rPr lang="en"/>
              <a:t> Random forests combines predictions from smaller models like decision tree.</a:t>
            </a:r>
            <a:endParaRPr/>
          </a:p>
          <a:p>
            <a:pPr indent="-342900" lvl="0" marL="457200" rtl="0" algn="l">
              <a:spcBef>
                <a:spcPts val="0"/>
              </a:spcBef>
              <a:spcAft>
                <a:spcPts val="0"/>
              </a:spcAft>
              <a:buSzPts val="1800"/>
              <a:buAutoNum type="arabicParenR"/>
            </a:pPr>
            <a:r>
              <a:rPr lang="en"/>
              <a:t>randomforestclassifier function was used for our predictions</a:t>
            </a:r>
            <a:endParaRPr/>
          </a:p>
          <a:p>
            <a:pPr indent="-342900" lvl="0" marL="457200" rtl="0" algn="l">
              <a:spcBef>
                <a:spcPts val="0"/>
              </a:spcBef>
              <a:spcAft>
                <a:spcPts val="0"/>
              </a:spcAft>
              <a:buSzPts val="1800"/>
              <a:buAutoNum type="arabicParenR"/>
            </a:pPr>
            <a:r>
              <a:rPr lang="en"/>
              <a:t>The model takes the day, hour and minute of the day and gives the current topic as output using random forest classifier.</a:t>
            </a:r>
            <a:endParaRPr/>
          </a:p>
          <a:p>
            <a:pPr indent="0" lvl="0" marL="45720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113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Option 2: Transition Probability Matrix:</a:t>
            </a:r>
            <a:endParaRPr/>
          </a:p>
          <a:p>
            <a:pPr indent="0" lvl="0" marL="0" rtl="0" algn="l">
              <a:spcBef>
                <a:spcPts val="0"/>
              </a:spcBef>
              <a:spcAft>
                <a:spcPts val="0"/>
              </a:spcAft>
              <a:buNone/>
            </a:pPr>
            <a:r>
              <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6"/>
          <p:cNvPicPr preferRelativeResize="0"/>
          <p:nvPr/>
        </p:nvPicPr>
        <p:blipFill>
          <a:blip r:embed="rId3">
            <a:alphaModFix/>
          </a:blip>
          <a:stretch>
            <a:fillRect/>
          </a:stretch>
        </p:blipFill>
        <p:spPr>
          <a:xfrm>
            <a:off x="311700" y="860400"/>
            <a:ext cx="7344299" cy="4283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The transition </a:t>
            </a:r>
            <a:r>
              <a:rPr lang="en"/>
              <a:t>probability</a:t>
            </a:r>
            <a:r>
              <a:rPr lang="en"/>
              <a:t> matrix</a:t>
            </a:r>
            <a:endParaRPr/>
          </a:p>
        </p:txBody>
      </p:sp>
      <p:sp>
        <p:nvSpPr>
          <p:cNvPr id="144" name="Google Shape;144;p27"/>
          <p:cNvSpPr txBox="1"/>
          <p:nvPr>
            <p:ph idx="1" type="body"/>
          </p:nvPr>
        </p:nvSpPr>
        <p:spPr>
          <a:xfrm>
            <a:off x="311700" y="16319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This matrix tells about the odds of the next topic on the basis of our current topic. </a:t>
            </a:r>
            <a:endParaRPr/>
          </a:p>
          <a:p>
            <a:pPr indent="-342900" lvl="0" marL="457200" rtl="0" algn="l">
              <a:spcBef>
                <a:spcPts val="0"/>
              </a:spcBef>
              <a:spcAft>
                <a:spcPts val="0"/>
              </a:spcAft>
              <a:buSzPts val="1800"/>
              <a:buAutoNum type="arabicParenR"/>
            </a:pPr>
            <a:r>
              <a:rPr lang="en"/>
              <a:t>The user is more likely to switch from entertainment to cricket than study.</a:t>
            </a:r>
            <a:endParaRPr/>
          </a:p>
          <a:p>
            <a:pPr indent="-342900" lvl="0" marL="457200" rtl="0" algn="l">
              <a:spcBef>
                <a:spcPts val="0"/>
              </a:spcBef>
              <a:spcAft>
                <a:spcPts val="0"/>
              </a:spcAft>
              <a:buSzPts val="1800"/>
              <a:buAutoNum type="arabicParenR"/>
            </a:pPr>
            <a:r>
              <a:rPr lang="en"/>
              <a:t>The user is more likely to switch from cricket to study than entertainment.</a:t>
            </a:r>
            <a:endParaRPr/>
          </a:p>
          <a:p>
            <a:pPr indent="-342900" lvl="0" marL="457200" rtl="0" algn="l">
              <a:spcBef>
                <a:spcPts val="0"/>
              </a:spcBef>
              <a:spcAft>
                <a:spcPts val="0"/>
              </a:spcAft>
              <a:buSzPts val="1800"/>
              <a:buAutoNum type="arabicParenR"/>
            </a:pPr>
            <a:r>
              <a:rPr lang="en"/>
              <a:t>The user is more likely to switch from study to entertainment than cricket.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0" y="0"/>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Frame including Topics, Dwell time, Day, Time &amp; Hour.</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8"/>
          <p:cNvPicPr preferRelativeResize="0"/>
          <p:nvPr/>
        </p:nvPicPr>
        <p:blipFill>
          <a:blip r:embed="rId3">
            <a:alphaModFix/>
          </a:blip>
          <a:stretch>
            <a:fillRect/>
          </a:stretch>
        </p:blipFill>
        <p:spPr>
          <a:xfrm>
            <a:off x="0" y="644726"/>
            <a:ext cx="9144002" cy="4304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Dwell Time comparison for each day of the week:</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29"/>
          <p:cNvPicPr preferRelativeResize="0"/>
          <p:nvPr/>
        </p:nvPicPr>
        <p:blipFill>
          <a:blip r:embed="rId3">
            <a:alphaModFix/>
          </a:blip>
          <a:stretch>
            <a:fillRect/>
          </a:stretch>
        </p:blipFill>
        <p:spPr>
          <a:xfrm>
            <a:off x="0" y="694500"/>
            <a:ext cx="9144001" cy="4449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Dwell Time comparison for each day of the week:</a:t>
            </a:r>
            <a:endParaRPr/>
          </a:p>
          <a:p>
            <a:pPr indent="0" lvl="0" marL="0" rtl="0" algn="l">
              <a:spcBef>
                <a:spcPts val="0"/>
              </a:spcBef>
              <a:spcAft>
                <a:spcPts val="0"/>
              </a:spcAft>
              <a:buNone/>
            </a:pPr>
            <a:r>
              <a:t/>
            </a:r>
            <a:endParaRPr/>
          </a:p>
        </p:txBody>
      </p:sp>
      <p:sp>
        <p:nvSpPr>
          <p:cNvPr id="164" name="Google Shape;164;p30"/>
          <p:cNvSpPr txBox="1"/>
          <p:nvPr>
            <p:ph idx="1" type="body"/>
          </p:nvPr>
        </p:nvSpPr>
        <p:spPr>
          <a:xfrm>
            <a:off x="311700" y="11856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The dwell time suggests that the data about the web visits are totally opposite to the topics </a:t>
            </a:r>
            <a:r>
              <a:rPr lang="en"/>
              <a:t>prevailing</a:t>
            </a:r>
            <a:r>
              <a:rPr lang="en"/>
              <a:t> in terms of dwell time.</a:t>
            </a:r>
            <a:endParaRPr/>
          </a:p>
          <a:p>
            <a:pPr indent="-342900" lvl="0" marL="457200" rtl="0" algn="l">
              <a:spcBef>
                <a:spcPts val="0"/>
              </a:spcBef>
              <a:spcAft>
                <a:spcPts val="0"/>
              </a:spcAft>
              <a:buSzPts val="1800"/>
              <a:buAutoNum type="arabicParenR"/>
            </a:pPr>
            <a:r>
              <a:rPr lang="en"/>
              <a:t>Viewer seems to be consistent with the study and entertainment throughout the week</a:t>
            </a:r>
            <a:endParaRPr/>
          </a:p>
          <a:p>
            <a:pPr indent="-342900" lvl="0" marL="457200" rtl="0" algn="l">
              <a:spcBef>
                <a:spcPts val="0"/>
              </a:spcBef>
              <a:spcAft>
                <a:spcPts val="0"/>
              </a:spcAft>
              <a:buSzPts val="1800"/>
              <a:buAutoNum type="arabicParenR"/>
            </a:pPr>
            <a:r>
              <a:rPr lang="en"/>
              <a:t>Wednesday seems to be a cricket day </a:t>
            </a:r>
            <a:r>
              <a:rPr lang="en"/>
              <a:t>but have least attention towards cricket on tuesday.</a:t>
            </a:r>
            <a:endParaRPr/>
          </a:p>
          <a:p>
            <a:pPr indent="-342900" lvl="0" marL="457200" rtl="0" algn="l">
              <a:spcBef>
                <a:spcPts val="0"/>
              </a:spcBef>
              <a:spcAft>
                <a:spcPts val="0"/>
              </a:spcAft>
              <a:buSzPts val="1800"/>
              <a:buAutoNum type="arabicParenR"/>
            </a:pPr>
            <a:r>
              <a:rPr lang="en"/>
              <a:t>It seems the viewer pays good attention towards health along with their studies and other entertainments.</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146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Implementing LDA </a:t>
            </a:r>
            <a:r>
              <a:rPr lang="en"/>
              <a:t>clustering</a:t>
            </a:r>
            <a:r>
              <a:rPr lang="en"/>
              <a:t> algorithm:</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31"/>
          <p:cNvPicPr preferRelativeResize="0"/>
          <p:nvPr/>
        </p:nvPicPr>
        <p:blipFill>
          <a:blip r:embed="rId3">
            <a:alphaModFix/>
          </a:blip>
          <a:stretch>
            <a:fillRect/>
          </a:stretch>
        </p:blipFill>
        <p:spPr>
          <a:xfrm>
            <a:off x="311700" y="628125"/>
            <a:ext cx="8520601" cy="4515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29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61" name="Google Shape;61;p14"/>
          <p:cNvSpPr txBox="1"/>
          <p:nvPr>
            <p:ph idx="1" type="body"/>
          </p:nvPr>
        </p:nvSpPr>
        <p:spPr>
          <a:xfrm>
            <a:off x="311700" y="702475"/>
            <a:ext cx="8520600" cy="386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605"/>
              <a:buFont typeface="Arial"/>
              <a:buNone/>
            </a:pPr>
            <a:r>
              <a:rPr lang="en" sz="1390"/>
              <a:t>Options: We have done both Option 1 and 2.</a:t>
            </a:r>
            <a:endParaRPr sz="1390"/>
          </a:p>
          <a:p>
            <a:pPr indent="0" lvl="0" marL="0" rtl="0" algn="l">
              <a:lnSpc>
                <a:spcPct val="105000"/>
              </a:lnSpc>
              <a:spcBef>
                <a:spcPts val="1200"/>
              </a:spcBef>
              <a:spcAft>
                <a:spcPts val="0"/>
              </a:spcAft>
              <a:buClr>
                <a:schemeClr val="dk1"/>
              </a:buClr>
              <a:buSzPts val="605"/>
              <a:buFont typeface="Arial"/>
              <a:buNone/>
            </a:pPr>
            <a:r>
              <a:rPr lang="en" sz="1390"/>
              <a:t>AIM: </a:t>
            </a:r>
            <a:r>
              <a:rPr lang="en" sz="1390"/>
              <a:t>Our aim with this project was to analyse the cognitive behaviour of the person with respect to their overall interests while surfing on web.</a:t>
            </a:r>
            <a:endParaRPr sz="1390"/>
          </a:p>
          <a:p>
            <a:pPr indent="0" lvl="0" marL="0" rtl="0" algn="l">
              <a:lnSpc>
                <a:spcPct val="105000"/>
              </a:lnSpc>
              <a:spcBef>
                <a:spcPts val="1500"/>
              </a:spcBef>
              <a:spcAft>
                <a:spcPts val="0"/>
              </a:spcAft>
              <a:buSzPts val="605"/>
              <a:buNone/>
            </a:pPr>
            <a:r>
              <a:rPr lang="en" sz="1514">
                <a:solidFill>
                  <a:srgbClr val="374151"/>
                </a:solidFill>
                <a:latin typeface="Roboto"/>
                <a:ea typeface="Roboto"/>
                <a:cs typeface="Roboto"/>
                <a:sym typeface="Roboto"/>
              </a:rPr>
              <a:t>In Option 1: Analysis for Every Hour and generating within day prediction for next hour</a:t>
            </a:r>
            <a:endParaRPr sz="1514">
              <a:solidFill>
                <a:srgbClr val="374151"/>
              </a:solidFill>
              <a:latin typeface="Roboto"/>
              <a:ea typeface="Roboto"/>
              <a:cs typeface="Roboto"/>
              <a:sym typeface="Roboto"/>
            </a:endParaRPr>
          </a:p>
          <a:p>
            <a:pPr indent="0" lvl="0" marL="0" rtl="0" algn="l">
              <a:lnSpc>
                <a:spcPct val="105000"/>
              </a:lnSpc>
              <a:spcBef>
                <a:spcPts val="1500"/>
              </a:spcBef>
              <a:spcAft>
                <a:spcPts val="0"/>
              </a:spcAft>
              <a:buSzPts val="605"/>
              <a:buNone/>
            </a:pPr>
            <a:r>
              <a:rPr lang="en" sz="1314">
                <a:solidFill>
                  <a:srgbClr val="374151"/>
                </a:solidFill>
                <a:latin typeface="Roboto"/>
                <a:ea typeface="Roboto"/>
                <a:cs typeface="Roboto"/>
                <a:sym typeface="Roboto"/>
              </a:rPr>
              <a:t>We made the analysis hour wise similar to day wise and then we used Random Forest </a:t>
            </a:r>
            <a:r>
              <a:rPr lang="en" sz="1314">
                <a:solidFill>
                  <a:srgbClr val="374151"/>
                </a:solidFill>
                <a:latin typeface="Roboto"/>
                <a:ea typeface="Roboto"/>
                <a:cs typeface="Roboto"/>
                <a:sym typeface="Roboto"/>
              </a:rPr>
              <a:t>classifier</a:t>
            </a:r>
            <a:r>
              <a:rPr lang="en" sz="1314">
                <a:solidFill>
                  <a:srgbClr val="374151"/>
                </a:solidFill>
                <a:latin typeface="Roboto"/>
                <a:ea typeface="Roboto"/>
                <a:cs typeface="Roboto"/>
                <a:sym typeface="Roboto"/>
              </a:rPr>
              <a:t> for Generate within-day predictions for which topics are likely to be viewed in the coming hour.</a:t>
            </a:r>
            <a:endParaRPr sz="1314">
              <a:solidFill>
                <a:srgbClr val="374151"/>
              </a:solidFill>
              <a:latin typeface="Roboto"/>
              <a:ea typeface="Roboto"/>
              <a:cs typeface="Roboto"/>
              <a:sym typeface="Roboto"/>
            </a:endParaRPr>
          </a:p>
          <a:p>
            <a:pPr indent="0" lvl="0" marL="0" rtl="0" algn="l">
              <a:lnSpc>
                <a:spcPct val="105000"/>
              </a:lnSpc>
              <a:spcBef>
                <a:spcPts val="1500"/>
              </a:spcBef>
              <a:spcAft>
                <a:spcPts val="0"/>
              </a:spcAft>
              <a:buClr>
                <a:schemeClr val="dk1"/>
              </a:buClr>
              <a:buSzPts val="605"/>
              <a:buFont typeface="Arial"/>
              <a:buNone/>
            </a:pPr>
            <a:r>
              <a:rPr lang="en" sz="1314">
                <a:solidFill>
                  <a:srgbClr val="374151"/>
                </a:solidFill>
                <a:latin typeface="Roboto"/>
                <a:ea typeface="Roboto"/>
                <a:cs typeface="Roboto"/>
                <a:sym typeface="Roboto"/>
              </a:rPr>
              <a:t>In Option 2: Using LDA clustering algorithm for analysing Transition between Topics.</a:t>
            </a:r>
            <a:endParaRPr sz="1314">
              <a:solidFill>
                <a:srgbClr val="374151"/>
              </a:solidFill>
              <a:latin typeface="Roboto"/>
              <a:ea typeface="Roboto"/>
              <a:cs typeface="Roboto"/>
              <a:sym typeface="Roboto"/>
            </a:endParaRPr>
          </a:p>
          <a:p>
            <a:pPr indent="0" lvl="0" marL="0" rtl="0" algn="l">
              <a:lnSpc>
                <a:spcPct val="105000"/>
              </a:lnSpc>
              <a:spcBef>
                <a:spcPts val="1500"/>
              </a:spcBef>
              <a:spcAft>
                <a:spcPts val="0"/>
              </a:spcAft>
              <a:buClr>
                <a:schemeClr val="dk1"/>
              </a:buClr>
              <a:buSzPts val="605"/>
              <a:buFont typeface="Arial"/>
              <a:buNone/>
            </a:pPr>
            <a:r>
              <a:rPr lang="en" sz="1314">
                <a:solidFill>
                  <a:srgbClr val="374151"/>
                </a:solidFill>
                <a:latin typeface="Roboto"/>
                <a:ea typeface="Roboto"/>
                <a:cs typeface="Roboto"/>
                <a:sym typeface="Roboto"/>
              </a:rPr>
              <a:t>We have analysed all the </a:t>
            </a:r>
            <a:r>
              <a:rPr lang="en" sz="1314">
                <a:solidFill>
                  <a:srgbClr val="374151"/>
                </a:solidFill>
                <a:latin typeface="Roboto"/>
                <a:ea typeface="Roboto"/>
                <a:cs typeface="Roboto"/>
                <a:sym typeface="Roboto"/>
              </a:rPr>
              <a:t>transitions user was making using LDA clustering algorithm .We were Tracking the transition with dwell time as marker to see how long user was spending time on each topics before transiting to the next one.</a:t>
            </a:r>
            <a:endParaRPr sz="1314">
              <a:solidFill>
                <a:srgbClr val="374151"/>
              </a:solidFill>
              <a:latin typeface="Roboto"/>
              <a:ea typeface="Roboto"/>
              <a:cs typeface="Roboto"/>
              <a:sym typeface="Roboto"/>
            </a:endParaRPr>
          </a:p>
          <a:p>
            <a:pPr indent="0" lvl="0" marL="0" rtl="0" algn="l">
              <a:lnSpc>
                <a:spcPct val="105000"/>
              </a:lnSpc>
              <a:spcBef>
                <a:spcPts val="1500"/>
              </a:spcBef>
              <a:spcAft>
                <a:spcPts val="0"/>
              </a:spcAft>
              <a:buClr>
                <a:schemeClr val="dk1"/>
              </a:buClr>
              <a:buSzPts val="605"/>
              <a:buFont typeface="Arial"/>
              <a:buNone/>
            </a:pPr>
            <a:r>
              <a:rPr lang="en" sz="1314">
                <a:solidFill>
                  <a:srgbClr val="374151"/>
                </a:solidFill>
                <a:latin typeface="Roboto"/>
                <a:ea typeface="Roboto"/>
                <a:cs typeface="Roboto"/>
                <a:sym typeface="Roboto"/>
              </a:rPr>
              <a:t>Both options help us understand cognitive behaviour of user.</a:t>
            </a:r>
            <a:endParaRPr sz="1314">
              <a:solidFill>
                <a:srgbClr val="374151"/>
              </a:solidFill>
              <a:latin typeface="Roboto"/>
              <a:ea typeface="Roboto"/>
              <a:cs typeface="Roboto"/>
              <a:sym typeface="Roboto"/>
            </a:endParaRPr>
          </a:p>
          <a:p>
            <a:pPr indent="0" lvl="0" marL="0" rtl="0" algn="l">
              <a:lnSpc>
                <a:spcPct val="105000"/>
              </a:lnSpc>
              <a:spcBef>
                <a:spcPts val="1500"/>
              </a:spcBef>
              <a:spcAft>
                <a:spcPts val="0"/>
              </a:spcAft>
              <a:buSzPts val="605"/>
              <a:buNone/>
            </a:pPr>
            <a:r>
              <a:t/>
            </a:r>
            <a:endParaRPr sz="1390"/>
          </a:p>
          <a:p>
            <a:pPr indent="0" lvl="0" marL="0" rtl="0" algn="l">
              <a:lnSpc>
                <a:spcPct val="105000"/>
              </a:lnSpc>
              <a:spcBef>
                <a:spcPts val="1200"/>
              </a:spcBef>
              <a:spcAft>
                <a:spcPts val="1200"/>
              </a:spcAft>
              <a:buSzPts val="605"/>
              <a:buNone/>
            </a:pPr>
            <a:r>
              <a:t/>
            </a:r>
            <a:endParaRPr sz="139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Latent Dirichet Allocation </a:t>
            </a:r>
            <a:r>
              <a:rPr lang="en"/>
              <a:t>clustering</a:t>
            </a:r>
            <a:r>
              <a:rPr lang="en"/>
              <a:t> for our dataset </a:t>
            </a:r>
            <a:endParaRPr/>
          </a:p>
        </p:txBody>
      </p:sp>
      <p:sp>
        <p:nvSpPr>
          <p:cNvPr id="177" name="Google Shape;17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arenR"/>
            </a:pPr>
            <a:r>
              <a:rPr lang="en"/>
              <a:t>The algorithms find a lower-dimensional subspace that maximizes the separation between different classes by finding linear combinations of features that maximize the separability between classes.</a:t>
            </a:r>
            <a:endParaRPr/>
          </a:p>
          <a:p>
            <a:pPr indent="-342900" lvl="0" marL="457200" rtl="0" algn="l">
              <a:spcBef>
                <a:spcPts val="0"/>
              </a:spcBef>
              <a:spcAft>
                <a:spcPts val="0"/>
              </a:spcAft>
              <a:buSzPts val="1800"/>
              <a:buAutoNum type="arabicParenR"/>
            </a:pPr>
            <a:r>
              <a:rPr lang="en"/>
              <a:t> For some </a:t>
            </a:r>
            <a:r>
              <a:rPr lang="en"/>
              <a:t>reason</a:t>
            </a:r>
            <a:r>
              <a:rPr lang="en"/>
              <a:t> k means method was not giving satisfying results for this dataset so we had to use LDA clustering algorithm to make the clusters for </a:t>
            </a:r>
            <a:r>
              <a:rPr lang="en"/>
              <a:t>the</a:t>
            </a:r>
            <a:r>
              <a:rPr lang="en"/>
              <a:t> 3 topics.</a:t>
            </a:r>
            <a:endParaRPr/>
          </a:p>
          <a:p>
            <a:pPr indent="-342900" lvl="0" marL="457200" rtl="0" algn="l">
              <a:spcBef>
                <a:spcPts val="0"/>
              </a:spcBef>
              <a:spcAft>
                <a:spcPts val="0"/>
              </a:spcAft>
              <a:buSzPts val="1800"/>
              <a:buAutoNum type="arabicParenR"/>
            </a:pPr>
            <a:r>
              <a:rPr lang="en"/>
              <a:t>We took dwell time and day of the week as the features for the algorithm then calculated within class scatter </a:t>
            </a:r>
            <a:r>
              <a:rPr lang="en"/>
              <a:t>Matrix which consists of variance and mean of all the three topics.</a:t>
            </a:r>
            <a:endParaRPr/>
          </a:p>
          <a:p>
            <a:pPr indent="-342900" lvl="0" marL="457200" rtl="0" algn="l">
              <a:spcBef>
                <a:spcPts val="0"/>
              </a:spcBef>
              <a:spcAft>
                <a:spcPts val="0"/>
              </a:spcAft>
              <a:buSzPts val="1800"/>
              <a:buAutoNum type="arabicParenR"/>
            </a:pPr>
            <a:r>
              <a:rPr lang="en"/>
              <a:t>For Study topic more numbers of points were more centred towards the mean of the topic because of more repeation of websites like Hello IITK, pingala, etc.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Collaborations:</a:t>
            </a:r>
            <a:endParaRPr/>
          </a:p>
          <a:p>
            <a:pPr indent="0" lvl="0" marL="457200" rtl="0" algn="l">
              <a:spcBef>
                <a:spcPts val="0"/>
              </a:spcBef>
              <a:spcAft>
                <a:spcPts val="0"/>
              </a:spcAft>
              <a:buNone/>
            </a:pPr>
            <a:r>
              <a:t/>
            </a:r>
            <a:endParaRPr/>
          </a:p>
        </p:txBody>
      </p:sp>
      <p:sp>
        <p:nvSpPr>
          <p:cNvPr id="183" name="Google Shape;18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AutoNum type="arabicPeriod"/>
            </a:pPr>
            <a:r>
              <a:rPr lang="en"/>
              <a:t>Cognitive misers helped us to </a:t>
            </a:r>
            <a:r>
              <a:rPr lang="en"/>
              <a:t>transition from our initial plans of implementing a research paper to </a:t>
            </a:r>
            <a:r>
              <a:rPr lang="en"/>
              <a:t>pursuing</a:t>
            </a:r>
            <a:r>
              <a:rPr lang="en"/>
              <a:t> option 2 and helped in making history </a:t>
            </a:r>
            <a:r>
              <a:rPr lang="en"/>
              <a:t>text file.</a:t>
            </a:r>
            <a:endParaRPr/>
          </a:p>
          <a:p>
            <a:pPr indent="-334327" lvl="0" marL="457200" rtl="0" algn="l">
              <a:spcBef>
                <a:spcPts val="0"/>
              </a:spcBef>
              <a:spcAft>
                <a:spcPts val="0"/>
              </a:spcAft>
              <a:buSzPct val="100000"/>
              <a:buAutoNum type="arabicPeriod"/>
            </a:pPr>
            <a:r>
              <a:rPr lang="en"/>
              <a:t>Saugat Kannojia’s group helped us in code of </a:t>
            </a:r>
            <a:r>
              <a:rPr lang="en"/>
              <a:t>transition</a:t>
            </a:r>
            <a:r>
              <a:rPr lang="en"/>
              <a:t> probability matrix.</a:t>
            </a:r>
            <a:endParaRPr/>
          </a:p>
          <a:p>
            <a:pPr indent="-334327" lvl="0" marL="457200" rtl="0" algn="l">
              <a:spcBef>
                <a:spcPts val="0"/>
              </a:spcBef>
              <a:spcAft>
                <a:spcPts val="0"/>
              </a:spcAft>
              <a:buSzPct val="100000"/>
              <a:buAutoNum type="arabicPeriod"/>
            </a:pPr>
            <a:r>
              <a:rPr lang="en"/>
              <a:t>Sovan Sahoo’s group suggested that we should use Random Forest Classifier for better prediction of topics.</a:t>
            </a:r>
            <a:endParaRPr/>
          </a:p>
          <a:p>
            <a:pPr indent="0" lvl="0" marL="457200" rtl="0" algn="l">
              <a:spcBef>
                <a:spcPts val="1200"/>
              </a:spcBef>
              <a:spcAft>
                <a:spcPts val="0"/>
              </a:spcAft>
              <a:buNone/>
            </a:pPr>
            <a:r>
              <a:rPr lang="en"/>
              <a:t>Sources</a:t>
            </a:r>
            <a:endParaRPr/>
          </a:p>
          <a:p>
            <a:pPr indent="0" lvl="0" marL="457200" rtl="0" algn="l">
              <a:spcBef>
                <a:spcPts val="1200"/>
              </a:spcBef>
              <a:spcAft>
                <a:spcPts val="0"/>
              </a:spcAft>
              <a:buNone/>
            </a:pPr>
            <a:r>
              <a:rPr lang="en"/>
              <a:t>For LDA we used medium website </a:t>
            </a:r>
            <a:endParaRPr/>
          </a:p>
          <a:p>
            <a:pPr indent="0" lvl="0" marL="457200" rtl="0" algn="l">
              <a:spcBef>
                <a:spcPts val="1200"/>
              </a:spcBef>
              <a:spcAft>
                <a:spcPts val="1200"/>
              </a:spcAft>
              <a:buNone/>
            </a:pPr>
            <a:r>
              <a:rPr lang="en"/>
              <a:t>https://medium.com/@aneesha161994/linear-discriminant-analysis-lda-739113e22fbd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89" name="Google Shape;18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br>
              <a:rPr lang="en"/>
            </a:br>
            <a:br>
              <a:rPr lang="en"/>
            </a:br>
            <a:br>
              <a:rPr lang="en"/>
            </a:br>
            <a:br>
              <a:rPr lang="en"/>
            </a:br>
            <a:r>
              <a:rPr lang="en"/>
              <a:t>                                           </a:t>
            </a:r>
            <a:r>
              <a:rPr lang="en" sz="3800"/>
              <a:t>THANK YOU!!</a:t>
            </a:r>
            <a:endParaRPr sz="3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235650" y="74275"/>
            <a:ext cx="85206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Topics for the project are: Topic#0 Entertainment</a:t>
            </a:r>
            <a:endParaRPr/>
          </a:p>
        </p:txBody>
      </p:sp>
      <p:sp>
        <p:nvSpPr>
          <p:cNvPr id="67" name="Google Shape;67;p15"/>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0" y="704275"/>
            <a:ext cx="9144000" cy="4285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29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Topic#1 Cricket</a:t>
            </a:r>
            <a:endParaRPr/>
          </a:p>
        </p:txBody>
      </p:sp>
      <p:sp>
        <p:nvSpPr>
          <p:cNvPr id="74" name="Google Shape;74;p16"/>
          <p:cNvSpPr txBox="1"/>
          <p:nvPr>
            <p:ph idx="1" type="body"/>
          </p:nvPr>
        </p:nvSpPr>
        <p:spPr>
          <a:xfrm>
            <a:off x="311700" y="815775"/>
            <a:ext cx="8520600" cy="375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0" y="702075"/>
            <a:ext cx="9144001" cy="4293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163150" y="75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Topic#2 Study</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74275" y="648675"/>
            <a:ext cx="9143999" cy="4176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189950" y="72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 transitions over time:</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189950" y="644725"/>
            <a:ext cx="8764101" cy="4498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7928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transition graph above showcases how frequently there’s a switch between the topics certain conclusions that can be made out of this graph are: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arenR"/>
            </a:pPr>
            <a:r>
              <a:rPr lang="en"/>
              <a:t>Most surfed websites of the viewer is among topic 0 and topic 1 </a:t>
            </a:r>
            <a:endParaRPr/>
          </a:p>
          <a:p>
            <a:pPr indent="-342900" lvl="0" marL="457200" rtl="0" algn="l">
              <a:spcBef>
                <a:spcPts val="0"/>
              </a:spcBef>
              <a:spcAft>
                <a:spcPts val="0"/>
              </a:spcAft>
              <a:buSzPts val="1800"/>
              <a:buAutoNum type="arabicParenR"/>
            </a:pPr>
            <a:r>
              <a:rPr lang="en"/>
              <a:t>The transition frequency is increased towards the end of the year, </a:t>
            </a:r>
            <a:r>
              <a:rPr lang="en"/>
              <a:t>portraying a holiday season as the viewer’s screen time increased rapidly.</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237425" y="1479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374151"/>
                </a:solidFill>
                <a:latin typeface="Roboto"/>
                <a:ea typeface="Roboto"/>
                <a:cs typeface="Roboto"/>
                <a:sym typeface="Roboto"/>
              </a:rPr>
              <a:t>Web Visits Distribution Across Days of the Week:</a:t>
            </a:r>
            <a:endParaRPr sz="4000"/>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0" y="927200"/>
            <a:ext cx="8832301" cy="421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311700" y="7056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Above showcases the </a:t>
            </a:r>
            <a:r>
              <a:rPr lang="en"/>
              <a:t>day </a:t>
            </a:r>
            <a:r>
              <a:rPr lang="en"/>
              <a:t>wise distribution of website visits in each topics and further conclusions can be made: </a:t>
            </a:r>
            <a:endParaRPr/>
          </a:p>
          <a:p>
            <a:pPr indent="-325755" lvl="0" marL="457200" rtl="0" algn="l">
              <a:spcBef>
                <a:spcPts val="1200"/>
              </a:spcBef>
              <a:spcAft>
                <a:spcPts val="0"/>
              </a:spcAft>
              <a:buSzPct val="100000"/>
              <a:buAutoNum type="arabicParenR"/>
            </a:pPr>
            <a:r>
              <a:rPr lang="en"/>
              <a:t>The topic 0 has the highest visits and is </a:t>
            </a:r>
            <a:r>
              <a:rPr lang="en"/>
              <a:t>consistent</a:t>
            </a:r>
            <a:r>
              <a:rPr lang="en"/>
              <a:t> on all the seven days followed by topic 1 and then 2.</a:t>
            </a:r>
            <a:endParaRPr/>
          </a:p>
          <a:p>
            <a:pPr indent="-325755" lvl="0" marL="457200" rtl="0" algn="l">
              <a:spcBef>
                <a:spcPts val="0"/>
              </a:spcBef>
              <a:spcAft>
                <a:spcPts val="0"/>
              </a:spcAft>
              <a:buSzPct val="100000"/>
              <a:buAutoNum type="arabicParenR"/>
            </a:pPr>
            <a:r>
              <a:rPr lang="en"/>
              <a:t>Friday have highest screen time overall among other weekdays </a:t>
            </a:r>
            <a:r>
              <a:rPr lang="en"/>
              <a:t>portraying</a:t>
            </a:r>
            <a:r>
              <a:rPr lang="en"/>
              <a:t> that the viewer has a </a:t>
            </a:r>
            <a:r>
              <a:rPr lang="en"/>
              <a:t>less work load.</a:t>
            </a:r>
            <a:endParaRPr/>
          </a:p>
          <a:p>
            <a:pPr indent="-325755" lvl="0" marL="457200" rtl="0" algn="l">
              <a:spcBef>
                <a:spcPts val="0"/>
              </a:spcBef>
              <a:spcAft>
                <a:spcPts val="0"/>
              </a:spcAft>
              <a:buSzPct val="100000"/>
              <a:buAutoNum type="arabicParenR"/>
            </a:pPr>
            <a:r>
              <a:rPr lang="en"/>
              <a:t>Thursday seems to have second highest overall screen time on a week day including highest screen time for study, </a:t>
            </a:r>
            <a:r>
              <a:rPr b="1" lang="en"/>
              <a:t>which shows a cognitive behaviour of the viewer that increase in the study duration on the screen eventually increases the screen time for entertainment as well.</a:t>
            </a:r>
            <a:endParaRPr b="1"/>
          </a:p>
          <a:p>
            <a:pPr indent="-325755" lvl="0" marL="457200" rtl="0" algn="l">
              <a:spcBef>
                <a:spcPts val="0"/>
              </a:spcBef>
              <a:spcAft>
                <a:spcPts val="0"/>
              </a:spcAft>
              <a:buSzPct val="100000"/>
              <a:buAutoNum type="arabicParenR"/>
            </a:pPr>
            <a:r>
              <a:rPr lang="en"/>
              <a:t>The viewer makes much out of sunday as the number of web visits are relatively higher of all the three topics </a:t>
            </a:r>
            <a:endParaRPr/>
          </a:p>
          <a:p>
            <a:pPr indent="0" lvl="0" marL="9144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