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63" r:id="rId4"/>
    <p:sldId id="264" r:id="rId5"/>
    <p:sldId id="259" r:id="rId6"/>
    <p:sldId id="267"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6133153-1D44-420F-A433-6D11144224AE}">
          <p14:sldIdLst>
            <p14:sldId id="257"/>
            <p14:sldId id="258"/>
            <p14:sldId id="263"/>
            <p14:sldId id="264"/>
            <p14:sldId id="259"/>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0"/>
    <p:restoredTop sz="96424" autoAdjust="0"/>
  </p:normalViewPr>
  <p:slideViewPr>
    <p:cSldViewPr snapToGrid="0" snapToObjects="1">
      <p:cViewPr varScale="1">
        <p:scale>
          <a:sx n="112" d="100"/>
          <a:sy n="112"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8A348-6FFF-7641-AA79-04457EDB06D7}" type="datetimeFigureOut">
              <a:rPr lang="en-US" smtClean="0"/>
              <a:t>8/29/2017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5A599-F330-1D4B-8BFC-E0FA8CD725BF}" type="slidenum">
              <a:rPr lang="en-US" smtClean="0"/>
              <a:t>‹#›</a:t>
            </a:fld>
            <a:endParaRPr lang="en-US"/>
          </a:p>
        </p:txBody>
      </p:sp>
    </p:spTree>
    <p:extLst>
      <p:ext uri="{BB962C8B-B14F-4D97-AF65-F5344CB8AC3E}">
        <p14:creationId xmlns:p14="http://schemas.microsoft.com/office/powerpoint/2010/main" val="33883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0D498B-8EE9-D243-B7AD-40804D63C551}" type="slidenum">
              <a:rPr lang="en-US" smtClean="0"/>
              <a:t>1</a:t>
            </a:fld>
            <a:endParaRPr lang="en-US"/>
          </a:p>
        </p:txBody>
      </p:sp>
    </p:spTree>
    <p:extLst>
      <p:ext uri="{BB962C8B-B14F-4D97-AF65-F5344CB8AC3E}">
        <p14:creationId xmlns:p14="http://schemas.microsoft.com/office/powerpoint/2010/main" val="184789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0D498B-8EE9-D243-B7AD-40804D63C551}" type="slidenum">
              <a:rPr lang="en-US" smtClean="0"/>
              <a:t>3</a:t>
            </a:fld>
            <a:endParaRPr lang="en-US"/>
          </a:p>
        </p:txBody>
      </p:sp>
    </p:spTree>
    <p:extLst>
      <p:ext uri="{BB962C8B-B14F-4D97-AF65-F5344CB8AC3E}">
        <p14:creationId xmlns:p14="http://schemas.microsoft.com/office/powerpoint/2010/main" val="215638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09D7EB-C39A-494A-A376-1F32FC0B8AC5}"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9476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9D7EB-C39A-494A-A376-1F32FC0B8AC5}"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89609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9D7EB-C39A-494A-A376-1F32FC0B8AC5}"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13299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9D7EB-C39A-494A-A376-1F32FC0B8AC5}"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44946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9D7EB-C39A-494A-A376-1F32FC0B8AC5}"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6583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09D7EB-C39A-494A-A376-1F32FC0B8AC5}"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84680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09D7EB-C39A-494A-A376-1F32FC0B8AC5}"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68766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09D7EB-C39A-494A-A376-1F32FC0B8AC5}"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56556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9D7EB-C39A-494A-A376-1F32FC0B8AC5}"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61211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9D7EB-C39A-494A-A376-1F32FC0B8AC5}"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134716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9D7EB-C39A-494A-A376-1F32FC0B8AC5}"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C3771-3A42-BE43-BC07-7EA5AE7FE78D}" type="slidenum">
              <a:rPr lang="en-US" smtClean="0"/>
              <a:t>‹#›</a:t>
            </a:fld>
            <a:endParaRPr lang="en-US"/>
          </a:p>
        </p:txBody>
      </p:sp>
    </p:spTree>
    <p:extLst>
      <p:ext uri="{BB962C8B-B14F-4D97-AF65-F5344CB8AC3E}">
        <p14:creationId xmlns:p14="http://schemas.microsoft.com/office/powerpoint/2010/main" val="80981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9D7EB-C39A-494A-A376-1F32FC0B8AC5}" type="datetimeFigureOut">
              <a:rPr lang="en-US" smtClean="0"/>
              <a:t>8/29/2017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C3771-3A42-BE43-BC07-7EA5AE7FE78D}" type="slidenum">
              <a:rPr lang="en-US" smtClean="0"/>
              <a:t>‹#›</a:t>
            </a:fld>
            <a:endParaRPr lang="en-US"/>
          </a:p>
        </p:txBody>
      </p:sp>
    </p:spTree>
    <p:extLst>
      <p:ext uri="{BB962C8B-B14F-4D97-AF65-F5344CB8AC3E}">
        <p14:creationId xmlns:p14="http://schemas.microsoft.com/office/powerpoint/2010/main" val="15519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37946" y="262368"/>
            <a:ext cx="7278130" cy="1015663"/>
          </a:xfrm>
          <a:prstGeom prst="rect">
            <a:avLst/>
          </a:prstGeom>
          <a:noFill/>
        </p:spPr>
        <p:txBody>
          <a:bodyPr wrap="square" rtlCol="0">
            <a:spAutoFit/>
          </a:bodyPr>
          <a:lstStyle/>
          <a:p>
            <a:pPr algn="ctr"/>
            <a:r>
              <a:rPr lang="zh-CN" altLang="en-US" sz="6000" dirty="0" smtClean="0">
                <a:latin typeface="+mj-lt"/>
              </a:rPr>
              <a:t>深度残差网络</a:t>
            </a:r>
            <a:endParaRPr lang="en-US" altLang="zh-CN" sz="6000" dirty="0" smtClean="0">
              <a:latin typeface="+mj-lt"/>
            </a:endParaRPr>
          </a:p>
        </p:txBody>
      </p:sp>
      <p:sp>
        <p:nvSpPr>
          <p:cNvPr id="8" name="TextBox 9"/>
          <p:cNvSpPr txBox="1"/>
          <p:nvPr/>
        </p:nvSpPr>
        <p:spPr>
          <a:xfrm>
            <a:off x="636492" y="1473105"/>
            <a:ext cx="11663083" cy="6186309"/>
          </a:xfrm>
          <a:prstGeom prst="rect">
            <a:avLst/>
          </a:prstGeom>
          <a:noFill/>
        </p:spPr>
        <p:txBody>
          <a:bodyPr wrap="square" rtlCol="0">
            <a:spAutoFit/>
          </a:bodyPr>
          <a:lstStyle/>
          <a:p>
            <a:pPr marL="1143000" indent="-1143000">
              <a:buFont typeface="Arial" panose="020B0604020202020204" pitchFamily="34" charset="0"/>
              <a:buChar char="•"/>
            </a:pPr>
            <a:r>
              <a:rPr lang="zh-CN" altLang="en-US" sz="4400" dirty="0" smtClean="0">
                <a:latin typeface="+mj-lt"/>
              </a:rPr>
              <a:t>网络模型</a:t>
            </a:r>
            <a:endParaRPr lang="en-US" altLang="zh-CN" sz="4400" dirty="0" smtClean="0">
              <a:latin typeface="+mj-lt"/>
            </a:endParaRPr>
          </a:p>
          <a:p>
            <a:pPr marL="1143000" indent="-1143000">
              <a:buFont typeface="Arial" panose="020B0604020202020204" pitchFamily="34" charset="0"/>
              <a:buChar char="•"/>
            </a:pPr>
            <a:r>
              <a:rPr lang="zh-CN" altLang="en-US" sz="4400" dirty="0">
                <a:latin typeface="+mj-lt"/>
              </a:rPr>
              <a:t>能做</a:t>
            </a:r>
            <a:r>
              <a:rPr lang="zh-CN" altLang="en-US" sz="4400" dirty="0" smtClean="0">
                <a:latin typeface="+mj-lt"/>
              </a:rPr>
              <a:t>什么任务</a:t>
            </a:r>
            <a:endParaRPr lang="en-US" altLang="zh-CN" sz="4400" dirty="0" smtClean="0">
              <a:latin typeface="+mj-lt"/>
            </a:endParaRPr>
          </a:p>
          <a:p>
            <a:pPr marL="1143000" indent="-1143000">
              <a:buFont typeface="Arial" panose="020B0604020202020204" pitchFamily="34" charset="0"/>
              <a:buChar char="•"/>
            </a:pPr>
            <a:r>
              <a:rPr lang="zh-CN" altLang="en-US" sz="4400" dirty="0" smtClean="0">
                <a:latin typeface="+mj-lt"/>
              </a:rPr>
              <a:t>解决了什么问题</a:t>
            </a:r>
            <a:endParaRPr lang="en-US" altLang="zh-CN" sz="4400" dirty="0" smtClean="0">
              <a:latin typeface="+mj-lt"/>
            </a:endParaRPr>
          </a:p>
          <a:p>
            <a:pPr marL="1143000" indent="-1143000">
              <a:buFont typeface="Arial" panose="020B0604020202020204" pitchFamily="34" charset="0"/>
              <a:buChar char="•"/>
            </a:pPr>
            <a:r>
              <a:rPr lang="zh-CN" altLang="en-US" sz="4400" dirty="0" smtClean="0">
                <a:latin typeface="+mj-lt"/>
              </a:rPr>
              <a:t>如何解决</a:t>
            </a:r>
            <a:r>
              <a:rPr lang="zh-CN" altLang="en-US" sz="4400" dirty="0" smtClean="0">
                <a:latin typeface="+mj-lt"/>
              </a:rPr>
              <a:t>的</a:t>
            </a:r>
            <a:endParaRPr lang="en-US" altLang="zh-CN" sz="4400" dirty="0" smtClean="0">
              <a:latin typeface="+mj-lt"/>
            </a:endParaRPr>
          </a:p>
          <a:p>
            <a:pPr marL="1143000" indent="-1143000">
              <a:buFont typeface="Arial" panose="020B0604020202020204" pitchFamily="34" charset="0"/>
              <a:buChar char="•"/>
            </a:pPr>
            <a:r>
              <a:rPr lang="en-US" altLang="zh-CN" sz="4400" dirty="0" smtClean="0">
                <a:latin typeface="+mj-lt"/>
              </a:rPr>
              <a:t>Detail</a:t>
            </a:r>
          </a:p>
          <a:p>
            <a:pPr marL="1143000" indent="-1143000">
              <a:buFont typeface="Arial" panose="020B0604020202020204" pitchFamily="34" charset="0"/>
              <a:buChar char="•"/>
            </a:pPr>
            <a:r>
              <a:rPr lang="zh-CN" altLang="en-US" sz="4400" dirty="0" smtClean="0">
                <a:latin typeface="+mj-lt"/>
              </a:rPr>
              <a:t>运行结果</a:t>
            </a:r>
            <a:endParaRPr lang="en-US" altLang="zh-CN" sz="4400" dirty="0" smtClean="0">
              <a:latin typeface="+mj-lt"/>
            </a:endParaRPr>
          </a:p>
          <a:p>
            <a:pPr marL="1143000" indent="-1143000">
              <a:buFont typeface="Arial" panose="020B0604020202020204" pitchFamily="34" charset="0"/>
              <a:buChar char="•"/>
            </a:pPr>
            <a:endParaRPr lang="en-US" altLang="zh-CN" sz="4400" dirty="0" smtClean="0">
              <a:latin typeface="+mj-lt"/>
            </a:endParaRPr>
          </a:p>
          <a:p>
            <a:pPr marL="1143000" indent="-1143000">
              <a:buFont typeface="Arial" panose="020B0604020202020204" pitchFamily="34" charset="0"/>
              <a:buChar char="•"/>
            </a:pPr>
            <a:endParaRPr lang="en-US" altLang="zh-CN" sz="4400" dirty="0" smtClean="0">
              <a:latin typeface="+mj-lt"/>
            </a:endParaRPr>
          </a:p>
          <a:p>
            <a:pPr marL="1143000" indent="-1143000">
              <a:buFont typeface="Arial" panose="020B0604020202020204" pitchFamily="34" charset="0"/>
              <a:buChar char="•"/>
            </a:pPr>
            <a:endParaRPr lang="en-US" altLang="zh-CN" sz="4400" dirty="0" smtClean="0">
              <a:latin typeface="+mj-lt"/>
            </a:endParaRPr>
          </a:p>
        </p:txBody>
      </p:sp>
    </p:spTree>
    <p:extLst>
      <p:ext uri="{BB962C8B-B14F-4D97-AF65-F5344CB8AC3E}">
        <p14:creationId xmlns:p14="http://schemas.microsoft.com/office/powerpoint/2010/main" val="202752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Font typeface="Arial" panose="020B0604020202020204" pitchFamily="34" charset="0"/>
              <a:buChar char="•"/>
            </a:pPr>
            <a:r>
              <a:rPr lang="zh-CN" altLang="en-US" dirty="0"/>
              <a:t>网络模型</a:t>
            </a:r>
            <a:endParaRPr lang="en-US" altLang="zh-CN" dirty="0"/>
          </a:p>
        </p:txBody>
      </p:sp>
      <p:pic>
        <p:nvPicPr>
          <p:cNvPr id="1026" name="Picture 2" descr="Input &#10;Conv &#10;Residual bottleneck0 &#10;Residual bottleneck I &#10;Residual bottleneck2 &#10;Residual bottleneck3 &#10;Residual bottleneck4 &#10;Pooling &#10;Fully connect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972" y="1508443"/>
            <a:ext cx="3609975" cy="49662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ight layer &#10;relu &#10;weight layer &#10;identity &#10;relu &#10;Figure 2. Residual learning: a building bloc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80" y="2015595"/>
            <a:ext cx="41910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1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213903" y="542765"/>
            <a:ext cx="7278130" cy="1015663"/>
          </a:xfrm>
          <a:prstGeom prst="rect">
            <a:avLst/>
          </a:prstGeom>
          <a:noFill/>
        </p:spPr>
        <p:txBody>
          <a:bodyPr wrap="square" rtlCol="0">
            <a:spAutoFit/>
          </a:bodyPr>
          <a:lstStyle/>
          <a:p>
            <a:r>
              <a:rPr lang="zh-CN" altLang="en-US" sz="6000" dirty="0"/>
              <a:t>能做什么任务</a:t>
            </a:r>
            <a:endParaRPr lang="en-US" altLang="zh-CN" sz="6000" dirty="0"/>
          </a:p>
        </p:txBody>
      </p:sp>
      <p:sp>
        <p:nvSpPr>
          <p:cNvPr id="8" name="TextBox 9"/>
          <p:cNvSpPr txBox="1"/>
          <p:nvPr/>
        </p:nvSpPr>
        <p:spPr>
          <a:xfrm>
            <a:off x="1213903" y="2118462"/>
            <a:ext cx="7278130" cy="2800767"/>
          </a:xfrm>
          <a:prstGeom prst="rect">
            <a:avLst/>
          </a:prstGeom>
          <a:noFill/>
        </p:spPr>
        <p:txBody>
          <a:bodyPr wrap="square" rtlCol="0">
            <a:spAutoFit/>
          </a:bodyPr>
          <a:lstStyle/>
          <a:p>
            <a:pPr marL="857250" indent="-857250">
              <a:buFont typeface="Arial" panose="020B0604020202020204" pitchFamily="34" charset="0"/>
              <a:buChar char="•"/>
            </a:pPr>
            <a:r>
              <a:rPr lang="zh-CN" altLang="en-US" sz="4400" dirty="0"/>
              <a:t>图像分类</a:t>
            </a:r>
          </a:p>
          <a:p>
            <a:pPr marL="857250" indent="-857250">
              <a:buFont typeface="Arial" panose="020B0604020202020204" pitchFamily="34" charset="0"/>
              <a:buChar char="•"/>
            </a:pPr>
            <a:r>
              <a:rPr lang="zh-CN" altLang="en-US" sz="4400" dirty="0"/>
              <a:t>对象检测</a:t>
            </a:r>
          </a:p>
          <a:p>
            <a:pPr marL="857250" indent="-857250">
              <a:buFont typeface="Arial" panose="020B0604020202020204" pitchFamily="34" charset="0"/>
              <a:buChar char="•"/>
            </a:pPr>
            <a:r>
              <a:rPr lang="zh-CN" altLang="en-US" sz="4400" dirty="0"/>
              <a:t>语义</a:t>
            </a:r>
            <a:r>
              <a:rPr lang="zh-CN" altLang="en-US" sz="4400" dirty="0" smtClean="0"/>
              <a:t>分割</a:t>
            </a:r>
            <a:endParaRPr lang="en-US" altLang="zh-CN" sz="4400" dirty="0" smtClean="0"/>
          </a:p>
          <a:p>
            <a:pPr marL="857250" indent="-857250">
              <a:buFont typeface="Arial" panose="020B0604020202020204" pitchFamily="34" charset="0"/>
              <a:buChar char="•"/>
            </a:pPr>
            <a:r>
              <a:rPr lang="en-US" altLang="zh-CN" sz="4400" dirty="0" smtClean="0"/>
              <a:t>…</a:t>
            </a:r>
            <a:endParaRPr lang="zh-CN" altLang="en-US" sz="4400" dirty="0"/>
          </a:p>
        </p:txBody>
      </p:sp>
    </p:spTree>
    <p:extLst>
      <p:ext uri="{BB962C8B-B14F-4D97-AF65-F5344CB8AC3E}">
        <p14:creationId xmlns:p14="http://schemas.microsoft.com/office/powerpoint/2010/main" val="698779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Font typeface="Arial" panose="020B0604020202020204" pitchFamily="34" charset="0"/>
              <a:buChar char="•"/>
            </a:pPr>
            <a:r>
              <a:rPr lang="zh-CN" altLang="en-US" dirty="0"/>
              <a:t>解决了什么问题</a:t>
            </a:r>
            <a:endParaRPr lang="en-US" altLang="zh-CN" dirty="0"/>
          </a:p>
        </p:txBody>
      </p:sp>
      <p:pic>
        <p:nvPicPr>
          <p:cNvPr id="5" name="图片 4"/>
          <p:cNvPicPr>
            <a:picLocks noChangeAspect="1"/>
          </p:cNvPicPr>
          <p:nvPr/>
        </p:nvPicPr>
        <p:blipFill>
          <a:blip r:embed="rId2"/>
          <a:stretch>
            <a:fillRect/>
          </a:stretch>
        </p:blipFill>
        <p:spPr>
          <a:xfrm>
            <a:off x="540885" y="1165310"/>
            <a:ext cx="6487430" cy="5692690"/>
          </a:xfrm>
          <a:prstGeom prst="rect">
            <a:avLst/>
          </a:prstGeom>
        </p:spPr>
      </p:pic>
      <p:pic>
        <p:nvPicPr>
          <p:cNvPr id="6" name="图片 5"/>
          <p:cNvPicPr>
            <a:picLocks noChangeAspect="1"/>
          </p:cNvPicPr>
          <p:nvPr/>
        </p:nvPicPr>
        <p:blipFill>
          <a:blip r:embed="rId3"/>
          <a:stretch>
            <a:fillRect/>
          </a:stretch>
        </p:blipFill>
        <p:spPr>
          <a:xfrm>
            <a:off x="7028315" y="1508443"/>
            <a:ext cx="4229690" cy="3505689"/>
          </a:xfrm>
          <a:prstGeom prst="rect">
            <a:avLst/>
          </a:prstGeom>
        </p:spPr>
      </p:pic>
    </p:spTree>
    <p:extLst>
      <p:ext uri="{BB962C8B-B14F-4D97-AF65-F5344CB8AC3E}">
        <p14:creationId xmlns:p14="http://schemas.microsoft.com/office/powerpoint/2010/main" val="692059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Font typeface="Arial" panose="020B0604020202020204" pitchFamily="34" charset="0"/>
              <a:buChar char="•"/>
            </a:pPr>
            <a:r>
              <a:rPr lang="zh-CN" altLang="en-US" dirty="0"/>
              <a:t>如何解决的</a:t>
            </a:r>
            <a:endParaRPr lang="en-US" altLang="zh-CN" dirty="0"/>
          </a:p>
        </p:txBody>
      </p:sp>
      <p:pic>
        <p:nvPicPr>
          <p:cNvPr id="5" name="图片 4"/>
          <p:cNvPicPr>
            <a:picLocks noChangeAspect="1"/>
          </p:cNvPicPr>
          <p:nvPr/>
        </p:nvPicPr>
        <p:blipFill>
          <a:blip r:embed="rId2"/>
          <a:stretch>
            <a:fillRect/>
          </a:stretch>
        </p:blipFill>
        <p:spPr>
          <a:xfrm>
            <a:off x="49849" y="1347947"/>
            <a:ext cx="6030167" cy="5296639"/>
          </a:xfrm>
          <a:prstGeom prst="rect">
            <a:avLst/>
          </a:prstGeom>
        </p:spPr>
      </p:pic>
      <p:sp>
        <p:nvSpPr>
          <p:cNvPr id="6" name="内容占位符 2"/>
          <p:cNvSpPr>
            <a:spLocks noGrp="1"/>
          </p:cNvSpPr>
          <p:nvPr>
            <p:ph idx="1"/>
          </p:nvPr>
        </p:nvSpPr>
        <p:spPr>
          <a:xfrm>
            <a:off x="6080015" y="1347948"/>
            <a:ext cx="6001917" cy="5196786"/>
          </a:xfrm>
        </p:spPr>
        <p:txBody>
          <a:bodyPr>
            <a:normAutofit fontScale="47500" lnSpcReduction="20000"/>
          </a:bodyPr>
          <a:lstStyle/>
          <a:p>
            <a:pPr fontAlgn="ctr">
              <a:lnSpc>
                <a:spcPct val="170000"/>
              </a:lnSpc>
            </a:pPr>
            <a:r>
              <a:rPr lang="zh-CN" altLang="zh-CN" dirty="0"/>
              <a:t>ResNet就是用这种跳跃结构来作为网络的基本</a:t>
            </a:r>
            <a:r>
              <a:rPr lang="zh-CN" altLang="zh-CN" dirty="0" smtClean="0"/>
              <a:t>结构</a:t>
            </a:r>
            <a:r>
              <a:rPr lang="zh-CN" altLang="en-US" dirty="0" smtClean="0"/>
              <a:t>。神经网络输入</a:t>
            </a:r>
            <a:r>
              <a:rPr lang="en-US" altLang="zh-CN" dirty="0" smtClean="0"/>
              <a:t>x</a:t>
            </a:r>
            <a:r>
              <a:rPr lang="zh-CN" altLang="en-US" dirty="0" smtClean="0"/>
              <a:t>， 期望输出</a:t>
            </a:r>
            <a:r>
              <a:rPr lang="zh-CN" altLang="zh-CN" dirty="0" smtClean="0"/>
              <a:t>H</a:t>
            </a:r>
            <a:r>
              <a:rPr lang="zh-CN" altLang="zh-CN" dirty="0"/>
              <a:t>(</a:t>
            </a:r>
            <a:r>
              <a:rPr lang="zh-CN" altLang="zh-CN" dirty="0" smtClean="0"/>
              <a:t>x</a:t>
            </a:r>
            <a:r>
              <a:rPr lang="en-US" altLang="zh-CN" dirty="0" smtClean="0"/>
              <a:t>)</a:t>
            </a:r>
            <a:r>
              <a:rPr lang="zh-CN" altLang="en-US" dirty="0" smtClean="0"/>
              <a:t>， 如果把</a:t>
            </a:r>
            <a:r>
              <a:rPr lang="en-US" altLang="zh-CN" dirty="0" smtClean="0"/>
              <a:t>x</a:t>
            </a:r>
            <a:r>
              <a:rPr lang="zh-CN" altLang="en-US" dirty="0" smtClean="0"/>
              <a:t>直接作为输出结果， 那么我们的学习目标</a:t>
            </a:r>
            <a:r>
              <a:rPr lang="en-US" altLang="zh-CN" dirty="0" smtClean="0"/>
              <a:t>F(x) = H(x) – x, </a:t>
            </a:r>
            <a:r>
              <a:rPr lang="zh-CN" altLang="en-US" dirty="0" smtClean="0"/>
              <a:t>即输入输出的差别（残差）</a:t>
            </a:r>
            <a:r>
              <a:rPr lang="zh-CN" altLang="zh-CN" dirty="0" smtClean="0"/>
              <a:t>。</a:t>
            </a:r>
            <a:r>
              <a:rPr lang="zh-CN" altLang="zh-CN" dirty="0"/>
              <a:t> </a:t>
            </a:r>
          </a:p>
          <a:p>
            <a:pPr>
              <a:lnSpc>
                <a:spcPct val="170000"/>
              </a:lnSpc>
            </a:pPr>
            <a:r>
              <a:rPr lang="zh-CN" altLang="zh-CN" dirty="0"/>
              <a:t>那么问题又来了，优化目标转化后又有什么用呢，为什么可以通过这种方式来解决退化问题呢？我们之前说</a:t>
            </a:r>
            <a:r>
              <a:rPr lang="zh-CN" altLang="zh-CN" sz="2700" dirty="0"/>
              <a:t>到，深网络在浅网络的基础上只要上面几层做一个等价映射就可以达到浅网络同样的效果，但是为什么不行呢，就是因为我们</a:t>
            </a:r>
            <a:r>
              <a:rPr lang="zh-CN" altLang="zh-CN" sz="2700" dirty="0" smtClean="0"/>
              <a:t>的</a:t>
            </a:r>
            <a:r>
              <a:rPr lang="zh-CN" altLang="en-US" sz="2700" dirty="0" smtClean="0"/>
              <a:t>算法</a:t>
            </a:r>
            <a:r>
              <a:rPr lang="zh-CN" altLang="zh-CN" sz="2700" dirty="0" smtClean="0"/>
              <a:t>很难</a:t>
            </a:r>
            <a:r>
              <a:rPr lang="zh-CN" altLang="zh-CN" sz="2700" dirty="0"/>
              <a:t>将其训练到那个程度，也就是说没办法将上面几层训练到一个等价映射，以至于深网络最后达到了一个更差的效果。</a:t>
            </a:r>
            <a:r>
              <a:rPr lang="zh-CN" altLang="zh-CN" dirty="0"/>
              <a:t>那么这时，我们把训练目标转变，由原来的H(x)转为H(x)-x，因为这时候就不是把上面几层训练到一个等价映射了，而是将其逼近与0，这样训练的难度比训练到一个等价映射应该下降了很多。 也就是说，在一个网络中（假设有5层），如果前面四层已经达到一个最优的函数，那第五层就是没有必要的了，这时我们通过这种跳跃结构，我们的优化目标就从一个等价映射变为逼近0了，逼近其他任何函数都会造成网络退化。通过这种方式就可以解决网络太深难训练的问题。 </a:t>
            </a:r>
          </a:p>
        </p:txBody>
      </p:sp>
    </p:spTree>
    <p:extLst>
      <p:ext uri="{BB962C8B-B14F-4D97-AF65-F5344CB8AC3E}">
        <p14:creationId xmlns:p14="http://schemas.microsoft.com/office/powerpoint/2010/main" val="1487837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Font typeface="Arial" panose="020B0604020202020204" pitchFamily="34" charset="0"/>
              <a:buChar char="•"/>
            </a:pPr>
            <a:r>
              <a:rPr lang="en-US" altLang="zh-CN" dirty="0"/>
              <a:t>Detail</a:t>
            </a:r>
            <a:endParaRPr lang="en-US" altLang="zh-CN" dirty="0"/>
          </a:p>
        </p:txBody>
      </p:sp>
      <p:pic>
        <p:nvPicPr>
          <p:cNvPr id="4" name="内容占位符 3"/>
          <p:cNvPicPr>
            <a:picLocks noGrp="1" noChangeAspect="1"/>
          </p:cNvPicPr>
          <p:nvPr>
            <p:ph idx="1"/>
          </p:nvPr>
        </p:nvPicPr>
        <p:blipFill>
          <a:blip r:embed="rId2"/>
          <a:stretch>
            <a:fillRect/>
          </a:stretch>
        </p:blipFill>
        <p:spPr>
          <a:xfrm>
            <a:off x="182880" y="1171191"/>
            <a:ext cx="11865188" cy="4967142"/>
          </a:xfrm>
          <a:prstGeom prst="rect">
            <a:avLst/>
          </a:prstGeom>
        </p:spPr>
      </p:pic>
    </p:spTree>
    <p:extLst>
      <p:ext uri="{BB962C8B-B14F-4D97-AF65-F5344CB8AC3E}">
        <p14:creationId xmlns:p14="http://schemas.microsoft.com/office/powerpoint/2010/main" val="1526884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0" indent="-1143000">
              <a:buFont typeface="Arial" panose="020B0604020202020204" pitchFamily="34" charset="0"/>
              <a:buChar char="•"/>
            </a:pPr>
            <a:r>
              <a:rPr lang="zh-CN" altLang="en-US" dirty="0"/>
              <a:t>运行结果</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708" y="1613958"/>
            <a:ext cx="5801784" cy="4351338"/>
          </a:xfrm>
        </p:spPr>
      </p:pic>
    </p:spTree>
    <p:extLst>
      <p:ext uri="{BB962C8B-B14F-4D97-AF65-F5344CB8AC3E}">
        <p14:creationId xmlns:p14="http://schemas.microsoft.com/office/powerpoint/2010/main" val="3152788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94</Words>
  <Application>Microsoft Office PowerPoint</Application>
  <PresentationFormat>宽屏</PresentationFormat>
  <Paragraphs>22</Paragraphs>
  <Slides>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DengXian</vt:lpstr>
      <vt:lpstr>DengXian Light</vt:lpstr>
      <vt:lpstr>Arial</vt:lpstr>
      <vt:lpstr>Calibri</vt:lpstr>
      <vt:lpstr>Calibri Light</vt:lpstr>
      <vt:lpstr>Office Theme</vt:lpstr>
      <vt:lpstr>PowerPoint 演示文稿</vt:lpstr>
      <vt:lpstr>网络模型</vt:lpstr>
      <vt:lpstr>PowerPoint 演示文稿</vt:lpstr>
      <vt:lpstr>解决了什么问题</vt:lpstr>
      <vt:lpstr>如何解决的</vt:lpstr>
      <vt:lpstr>Detail</vt:lpstr>
      <vt:lpstr>运行结果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ye ji</cp:lastModifiedBy>
  <cp:revision>76</cp:revision>
  <dcterms:created xsi:type="dcterms:W3CDTF">2017-06-26T01:01:06Z</dcterms:created>
  <dcterms:modified xsi:type="dcterms:W3CDTF">2017-08-29T04:41:04Z</dcterms:modified>
</cp:coreProperties>
</file>