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93" r:id="rId2"/>
    <p:sldId id="290" r:id="rId3"/>
    <p:sldId id="497" r:id="rId4"/>
    <p:sldId id="500" r:id="rId5"/>
    <p:sldId id="498" r:id="rId6"/>
    <p:sldId id="499" r:id="rId7"/>
    <p:sldId id="501" r:id="rId8"/>
    <p:sldId id="503" r:id="rId9"/>
    <p:sldId id="502" r:id="rId10"/>
    <p:sldId id="50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11" autoAdjust="0"/>
  </p:normalViewPr>
  <p:slideViewPr>
    <p:cSldViewPr snapToGrid="0">
      <p:cViewPr varScale="1">
        <p:scale>
          <a:sx n="75" d="100"/>
          <a:sy n="75" d="100"/>
        </p:scale>
        <p:origin x="21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45671-6A6D-4E80-AAD1-8A6761C12B04}" type="datetimeFigureOut">
              <a:rPr lang="zh-CN" altLang="en-US" smtClean="0"/>
              <a:t>2020/3/15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C42B-31A7-423D-8395-1EF3B6F15E88}" type="slidenum">
              <a:rPr lang="zh-CN" altLang="en-US" smtClean="0"/>
              <a:t>‹#›</a:t>
            </a:fld>
            <a:endParaRPr lang="zh-CN" altLang="en-US"/>
          </a:p>
        </p:txBody>
      </p:sp>
    </p:spTree>
    <p:extLst>
      <p:ext uri="{BB962C8B-B14F-4D97-AF65-F5344CB8AC3E}">
        <p14:creationId xmlns:p14="http://schemas.microsoft.com/office/powerpoint/2010/main" val="271334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5C326EE-2964-4321-BB94-C79426E0C97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099" name="Text Placeholder 2">
            <a:extLst>
              <a:ext uri="{FF2B5EF4-FFF2-40B4-BE49-F238E27FC236}">
                <a16:creationId xmlns:a16="http://schemas.microsoft.com/office/drawing/2014/main" id="{D03CD8F0-BBCC-4FB2-9534-244AB4799973}"/>
              </a:ext>
            </a:extLst>
          </p:cNvPr>
          <p:cNvSpPr>
            <a:spLocks noGrp="1" noChangeArrowheads="1"/>
          </p:cNvSpPr>
          <p:nvPr>
            <p:ph type="body" idx="4294967295"/>
          </p:nvPr>
        </p:nvSpPr>
        <p:spPr bwMode="auto"/>
        <p:txBody>
          <a:bodyPr/>
          <a:lstStyle/>
          <a:p>
            <a:pPr eaLnBrk="1" hangingPunct="1"/>
            <a:r>
              <a:rPr lang="zh-CN" altLang="en-US" sz="1200" b="0" i="0" kern="1200" dirty="0">
                <a:solidFill>
                  <a:schemeClr val="tx1"/>
                </a:solidFill>
                <a:effectLst/>
                <a:latin typeface="+mn-lt"/>
                <a:ea typeface="+mn-ea"/>
                <a:cs typeface="+mn-cs"/>
              </a:rPr>
              <a:t>本片论文作者是</a:t>
            </a:r>
            <a:r>
              <a:rPr lang="en-US" altLang="zh-CN" sz="1200" b="0" i="0" kern="1200" dirty="0">
                <a:solidFill>
                  <a:schemeClr val="tx1"/>
                </a:solidFill>
                <a:effectLst/>
                <a:latin typeface="+mn-lt"/>
                <a:ea typeface="+mn-ea"/>
                <a:cs typeface="+mn-cs"/>
              </a:rPr>
              <a:t>Tomas </a:t>
            </a:r>
            <a:r>
              <a:rPr lang="en-US" altLang="zh-CN" sz="1200" b="0" i="0" kern="1200" dirty="0" err="1">
                <a:solidFill>
                  <a:schemeClr val="tx1"/>
                </a:solidFill>
                <a:effectLst/>
                <a:latin typeface="+mn-lt"/>
                <a:ea typeface="+mn-ea"/>
                <a:cs typeface="+mn-cs"/>
              </a:rPr>
              <a:t>Mikolov</a:t>
            </a:r>
            <a:r>
              <a:rPr lang="zh-CN" altLang="en-US" sz="1200" b="0" i="0" kern="1200" dirty="0">
                <a:solidFill>
                  <a:schemeClr val="tx1"/>
                </a:solidFill>
                <a:effectLst/>
                <a:latin typeface="+mn-lt"/>
                <a:ea typeface="+mn-ea"/>
                <a:cs typeface="+mn-cs"/>
              </a:rPr>
              <a:t>，他在谷歌是研究的是</a:t>
            </a:r>
            <a:r>
              <a:rPr lang="en-US" altLang="zh-CN" sz="1200" b="0" i="0" kern="1200" dirty="0">
                <a:solidFill>
                  <a:schemeClr val="tx1"/>
                </a:solidFill>
                <a:effectLst/>
                <a:latin typeface="+mn-lt"/>
                <a:ea typeface="+mn-ea"/>
                <a:cs typeface="+mn-cs"/>
              </a:rPr>
              <a:t>word2vec</a:t>
            </a:r>
            <a:r>
              <a:rPr lang="zh-CN" altLang="en-US" sz="1200" b="0" i="0" kern="1200" dirty="0">
                <a:solidFill>
                  <a:schemeClr val="tx1"/>
                </a:solidFill>
                <a:effectLst/>
                <a:latin typeface="+mn-lt"/>
                <a:ea typeface="+mn-ea"/>
                <a:cs typeface="+mn-cs"/>
              </a:rPr>
              <a:t>，现在跑去了</a:t>
            </a:r>
            <a:r>
              <a:rPr lang="en-US" altLang="zh-CN" sz="1200" b="0" i="0" kern="1200" dirty="0" err="1">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，都很厉害啊！这篇主要讲了</a:t>
            </a:r>
            <a:r>
              <a:rPr lang="en-US" altLang="zh-CN" sz="1200" b="0" i="0" kern="1200" dirty="0">
                <a:solidFill>
                  <a:schemeClr val="tx1"/>
                </a:solidFill>
                <a:effectLst/>
                <a:latin typeface="+mn-lt"/>
                <a:ea typeface="+mn-ea"/>
                <a:cs typeface="+mn-cs"/>
              </a:rPr>
              <a:t>word2vec</a:t>
            </a:r>
            <a:r>
              <a:rPr lang="zh-CN" altLang="en-US" sz="1200" b="0" i="0" kern="1200" dirty="0">
                <a:solidFill>
                  <a:schemeClr val="tx1"/>
                </a:solidFill>
                <a:effectLst/>
                <a:latin typeface="+mn-lt"/>
                <a:ea typeface="+mn-ea"/>
                <a:cs typeface="+mn-cs"/>
              </a:rPr>
              <a:t>与之前的语言模型例如 </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等在语义语法上、训练速度上的比较。总结来说有一下几点：</a:t>
            </a:r>
            <a:endParaRPr lang="en-US" altLang="en-US" dirty="0"/>
          </a:p>
        </p:txBody>
      </p:sp>
      <p:sp>
        <p:nvSpPr>
          <p:cNvPr id="4100" name="Slide Number Placeholder 3">
            <a:extLst>
              <a:ext uri="{FF2B5EF4-FFF2-40B4-BE49-F238E27FC236}">
                <a16:creationId xmlns:a16="http://schemas.microsoft.com/office/drawing/2014/main" id="{98779E7C-76BB-4020-9E6F-2AAEA8B849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843C5F-85AE-4199-B318-263F0CA5629D}" type="slidenum">
              <a:rPr lang="zh-CN" altLang="en-US" smtClean="0"/>
              <a:pPr/>
              <a:t>1</a:t>
            </a:fld>
            <a:endParaRPr lang="zh-CN" altLang="en-US"/>
          </a:p>
        </p:txBody>
      </p:sp>
    </p:spTree>
    <p:extLst>
      <p:ext uri="{BB962C8B-B14F-4D97-AF65-F5344CB8AC3E}">
        <p14:creationId xmlns:p14="http://schemas.microsoft.com/office/powerpoint/2010/main" val="99468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10</a:t>
            </a:fld>
            <a:endParaRPr lang="zh-CN" altLang="en-US"/>
          </a:p>
        </p:txBody>
      </p:sp>
    </p:spTree>
    <p:extLst>
      <p:ext uri="{BB962C8B-B14F-4D97-AF65-F5344CB8AC3E}">
        <p14:creationId xmlns:p14="http://schemas.microsoft.com/office/powerpoint/2010/main" val="169223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CBOW</a:t>
            </a:r>
            <a:r>
              <a:rPr lang="zh-CN" altLang="en-US" sz="1200" b="0" i="0" kern="1200" dirty="0">
                <a:solidFill>
                  <a:schemeClr val="tx1"/>
                </a:solidFill>
                <a:effectLst/>
                <a:latin typeface="+mn-lt"/>
                <a:ea typeface="+mn-ea"/>
                <a:cs typeface="+mn-cs"/>
              </a:rPr>
              <a:t>是最大化对</a:t>
            </a:r>
            <a:r>
              <a:rPr lang="en-US" altLang="zh-CN" sz="1200" b="0" i="0" kern="1200" dirty="0">
                <a:solidFill>
                  <a:schemeClr val="tx1"/>
                </a:solidFill>
                <a:effectLst/>
                <a:latin typeface="+mn-lt"/>
                <a:ea typeface="+mn-ea"/>
                <a:cs typeface="+mn-cs"/>
              </a:rPr>
              <a:t>w(t)</a:t>
            </a:r>
            <a:r>
              <a:rPr lang="zh-CN" altLang="en-US" sz="1200" b="0" i="0" kern="1200" dirty="0">
                <a:solidFill>
                  <a:schemeClr val="tx1"/>
                </a:solidFill>
                <a:effectLst/>
                <a:latin typeface="+mn-lt"/>
                <a:ea typeface="+mn-ea"/>
                <a:cs typeface="+mn-cs"/>
              </a:rPr>
              <a:t>的预测，</a:t>
            </a:r>
            <a:r>
              <a:rPr lang="en-US" altLang="zh-CN" sz="1200" b="0" i="0" kern="1200" dirty="0">
                <a:solidFill>
                  <a:schemeClr val="tx1"/>
                </a:solidFill>
                <a:effectLst/>
                <a:latin typeface="+mn-lt"/>
                <a:ea typeface="+mn-ea"/>
                <a:cs typeface="+mn-cs"/>
              </a:rPr>
              <a:t>Skip-gram</a:t>
            </a:r>
            <a:r>
              <a:rPr lang="zh-CN" altLang="en-US" sz="1200" b="0" i="0" kern="1200" dirty="0">
                <a:solidFill>
                  <a:schemeClr val="tx1"/>
                </a:solidFill>
                <a:effectLst/>
                <a:latin typeface="+mn-lt"/>
                <a:ea typeface="+mn-ea"/>
                <a:cs typeface="+mn-cs"/>
              </a:rPr>
              <a:t>是最大化对</a:t>
            </a:r>
            <a:r>
              <a:rPr lang="en-US" altLang="zh-CN" sz="1200" b="0" i="0" kern="1200" dirty="0">
                <a:solidFill>
                  <a:schemeClr val="tx1"/>
                </a:solidFill>
                <a:effectLst/>
                <a:latin typeface="+mn-lt"/>
                <a:ea typeface="+mn-ea"/>
                <a:cs typeface="+mn-cs"/>
              </a:rPr>
              <a:t>w(t-2),w(t-1),w(t+1),w(t+2)</a:t>
            </a:r>
            <a:r>
              <a:rPr lang="zh-CN" altLang="en-US" sz="1200" b="0" i="0" kern="1200" dirty="0">
                <a:solidFill>
                  <a:schemeClr val="tx1"/>
                </a:solidFill>
                <a:effectLst/>
                <a:latin typeface="+mn-lt"/>
                <a:ea typeface="+mn-ea"/>
                <a:cs typeface="+mn-cs"/>
              </a:rPr>
              <a:t>的预测之和。</a:t>
            </a:r>
          </a:p>
          <a:p>
            <a:r>
              <a:rPr lang="zh-CN" altLang="en-US" sz="1200" b="0" i="0" kern="1200" dirty="0">
                <a:solidFill>
                  <a:schemeClr val="tx1"/>
                </a:solidFill>
                <a:effectLst/>
                <a:latin typeface="+mn-lt"/>
                <a:ea typeface="+mn-ea"/>
                <a:cs typeface="+mn-cs"/>
              </a:rPr>
              <a:t>由于没有隐藏层，所以</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个网络都是线性模型</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3</a:t>
            </a:fld>
            <a:endParaRPr lang="zh-CN" altLang="en-US"/>
          </a:p>
        </p:txBody>
      </p:sp>
    </p:spTree>
    <p:extLst>
      <p:ext uri="{BB962C8B-B14F-4D97-AF65-F5344CB8AC3E}">
        <p14:creationId xmlns:p14="http://schemas.microsoft.com/office/powerpoint/2010/main" val="408913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输入、输出、投影、隐含、输出层</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在输入层，</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个词使用 </a:t>
            </a:r>
            <a:r>
              <a:rPr lang="en-US" altLang="zh-CN" sz="1200" b="0" i="0" kern="1200" dirty="0">
                <a:solidFill>
                  <a:schemeClr val="tx1"/>
                </a:solidFill>
                <a:effectLst/>
                <a:latin typeface="+mn-lt"/>
                <a:ea typeface="+mn-ea"/>
                <a:cs typeface="+mn-cs"/>
              </a:rPr>
              <a:t>1-of-V coding</a:t>
            </a:r>
            <a:r>
              <a:rPr lang="zh-CN" altLang="en-US" sz="1200" b="0" i="0" kern="1200" dirty="0">
                <a:solidFill>
                  <a:schemeClr val="tx1"/>
                </a:solidFill>
                <a:effectLst/>
                <a:latin typeface="+mn-lt"/>
                <a:ea typeface="+mn-ea"/>
                <a:cs typeface="+mn-cs"/>
              </a:rPr>
              <a:t>进行编码</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是指词典中的单词数量；之后，输入层被映射到一个映射层</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它具有维度</a:t>
            </a:r>
            <a:r>
              <a:rPr lang="en-US" altLang="zh-CN" sz="1200" b="0" i="0" kern="1200" dirty="0">
                <a:solidFill>
                  <a:schemeClr val="tx1"/>
                </a:solidFill>
                <a:effectLst/>
                <a:latin typeface="+mn-lt"/>
                <a:ea typeface="+mn-ea"/>
                <a:cs typeface="+mn-cs"/>
              </a:rPr>
              <a:t>N*D</a:t>
            </a:r>
            <a:r>
              <a:rPr lang="zh-CN" altLang="en-US" sz="1200" b="0" i="0" kern="1200" dirty="0">
                <a:solidFill>
                  <a:schemeClr val="tx1"/>
                </a:solidFill>
                <a:effectLst/>
                <a:latin typeface="+mn-lt"/>
                <a:ea typeface="+mn-ea"/>
                <a:cs typeface="+mn-cs"/>
              </a:rPr>
              <a:t>，使用一个共享的映射矩阵，</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个输入在任何指定的时间都是激活的，组建投影层是一个相对简单的操作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架构在映射层和隐含层之间的计算变得复杂，因为在映射层的值是稠密的。对于一个通常的选择，</a:t>
            </a:r>
            <a:r>
              <a:rPr lang="en-US" altLang="zh-CN" sz="1200" b="0" i="0" kern="1200" dirty="0">
                <a:solidFill>
                  <a:schemeClr val="tx1"/>
                </a:solidFill>
                <a:effectLst/>
                <a:latin typeface="+mn-lt"/>
                <a:ea typeface="+mn-ea"/>
                <a:cs typeface="+mn-cs"/>
              </a:rPr>
              <a:t>N=10 ,</a:t>
            </a:r>
            <a:r>
              <a:rPr lang="zh-CN" altLang="en-US" sz="1200" b="0" i="0" kern="1200" dirty="0">
                <a:solidFill>
                  <a:schemeClr val="tx1"/>
                </a:solidFill>
                <a:effectLst/>
                <a:latin typeface="+mn-lt"/>
                <a:ea typeface="+mn-ea"/>
                <a:cs typeface="+mn-cs"/>
              </a:rPr>
              <a:t>映射层可能是</a:t>
            </a:r>
            <a:r>
              <a:rPr lang="en-US" altLang="zh-CN" sz="1200" b="0" i="0" kern="1200" dirty="0">
                <a:solidFill>
                  <a:schemeClr val="tx1"/>
                </a:solidFill>
                <a:effectLst/>
                <a:latin typeface="+mn-lt"/>
                <a:ea typeface="+mn-ea"/>
                <a:cs typeface="+mn-cs"/>
              </a:rPr>
              <a:t>500-2000</a:t>
            </a:r>
            <a:r>
              <a:rPr lang="zh-CN" altLang="en-US" sz="1200" b="0" i="0" kern="1200" dirty="0">
                <a:solidFill>
                  <a:schemeClr val="tx1"/>
                </a:solidFill>
                <a:effectLst/>
                <a:latin typeface="+mn-lt"/>
                <a:ea typeface="+mn-ea"/>
                <a:cs typeface="+mn-cs"/>
              </a:rPr>
              <a:t>，然而隐含层大小</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通常为</a:t>
            </a:r>
            <a:r>
              <a:rPr lang="en-US" altLang="zh-CN" sz="1200" b="0" i="0" kern="1200" dirty="0">
                <a:solidFill>
                  <a:schemeClr val="tx1"/>
                </a:solidFill>
                <a:effectLst/>
                <a:latin typeface="+mn-lt"/>
                <a:ea typeface="+mn-ea"/>
                <a:cs typeface="+mn-cs"/>
              </a:rPr>
              <a:t>500-1000</a:t>
            </a:r>
            <a:r>
              <a:rPr lang="zh-CN" altLang="en-US" sz="1200" b="0" i="0" kern="1200" dirty="0">
                <a:solidFill>
                  <a:schemeClr val="tx1"/>
                </a:solidFill>
                <a:effectLst/>
                <a:latin typeface="+mn-lt"/>
                <a:ea typeface="+mn-ea"/>
                <a:cs typeface="+mn-cs"/>
              </a:rPr>
              <a:t>，而且，隐含层用于计算在单词表中所有单词的概率分布，结果导致</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维的输出向量。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一些实际的解决方案被提出来能够避免它，或者使用 </a:t>
            </a:r>
            <a:r>
              <a:rPr lang="en-US" altLang="zh-CN" sz="1200" b="0" i="0" kern="1200" dirty="0">
                <a:solidFill>
                  <a:schemeClr val="tx1"/>
                </a:solidFill>
                <a:effectLst/>
                <a:latin typeface="+mn-lt"/>
                <a:ea typeface="+mn-ea"/>
                <a:cs typeface="+mn-cs"/>
              </a:rPr>
              <a:t>hierarchical versions of the </a:t>
            </a:r>
            <a:r>
              <a:rPr lang="en-US" altLang="zh-CN" sz="1200" b="0" i="0" kern="1200" dirty="0" err="1">
                <a:solidFill>
                  <a:schemeClr val="tx1"/>
                </a:solidFill>
                <a:effectLst/>
                <a:latin typeface="+mn-lt"/>
                <a:ea typeface="+mn-ea"/>
                <a:cs typeface="+mn-cs"/>
              </a:rPr>
              <a:t>softmax</a:t>
            </a:r>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4</a:t>
            </a:fld>
            <a:endParaRPr lang="zh-CN" altLang="en-US"/>
          </a:p>
        </p:txBody>
      </p:sp>
    </p:spTree>
    <p:extLst>
      <p:ext uri="{BB962C8B-B14F-4D97-AF65-F5344CB8AC3E}">
        <p14:creationId xmlns:p14="http://schemas.microsoft.com/office/powerpoint/2010/main" val="167481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solidFill>
                  <a:srgbClr val="4D4D4D"/>
                </a:solidFill>
                <a:latin typeface="Microsoft YaHei" panose="020B0503020204020204" pitchFamily="34" charset="-122"/>
                <a:ea typeface="Microsoft YaHei" panose="020B0503020204020204" pitchFamily="34" charset="-122"/>
              </a:rPr>
              <a:t>RNN</a:t>
            </a:r>
            <a:r>
              <a:rPr lang="zh-CN" altLang="en-US" dirty="0">
                <a:solidFill>
                  <a:srgbClr val="4D4D4D"/>
                </a:solidFill>
                <a:latin typeface="Microsoft YaHei" panose="020B0503020204020204" pitchFamily="34" charset="-122"/>
                <a:ea typeface="Microsoft YaHei" panose="020B0503020204020204" pitchFamily="34" charset="-122"/>
              </a:rPr>
              <a:t>模型没有映射层，只有输入层，隐含层、输出层；这个模型的特点在于循环矩阵，它连接隐含层和它自身，使用延迟连接，它使得循环模型形成短时间的记忆，过去的信息能够通过隐含层的状态表示，它的更新根据当前的输入和前段时间隐含层状态；</a:t>
            </a:r>
            <a:endParaRPr lang="en-US" altLang="zh-CN" dirty="0">
              <a:solidFill>
                <a:srgbClr val="4D4D4D"/>
              </a:solidFill>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sz="1200" b="0" i="0" kern="1200" dirty="0">
                <a:solidFill>
                  <a:schemeClr val="tx1"/>
                </a:solidFill>
                <a:effectLst/>
                <a:latin typeface="+mn-lt"/>
                <a:ea typeface="+mn-ea"/>
                <a:cs typeface="+mn-cs"/>
              </a:rPr>
              <a:t>单词的表示</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和隐含层状态</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拥有相同的维度。紧接着，项</a:t>
            </a:r>
            <a:r>
              <a:rPr lang="en-US" altLang="zh-CN" sz="1200" b="0" i="0" kern="1200" dirty="0">
                <a:solidFill>
                  <a:schemeClr val="tx1"/>
                </a:solidFill>
                <a:effectLst/>
                <a:latin typeface="+mn-lt"/>
                <a:ea typeface="+mn-ea"/>
                <a:cs typeface="+mn-cs"/>
              </a:rPr>
              <a:t>H*V</a:t>
            </a:r>
            <a:r>
              <a:rPr lang="zh-CN" altLang="en-US" sz="1200" b="0" i="0" kern="1200" dirty="0">
                <a:solidFill>
                  <a:schemeClr val="tx1"/>
                </a:solidFill>
                <a:effectLst/>
                <a:latin typeface="+mn-lt"/>
                <a:ea typeface="+mn-ea"/>
                <a:cs typeface="+mn-cs"/>
              </a:rPr>
              <a:t>能够通过使用</a:t>
            </a:r>
            <a:r>
              <a:rPr lang="en-US" altLang="zh-CN" sz="1200" b="0" i="0" kern="1200" dirty="0">
                <a:solidFill>
                  <a:schemeClr val="tx1"/>
                </a:solidFill>
                <a:effectLst/>
                <a:latin typeface="+mn-lt"/>
                <a:ea typeface="+mn-ea"/>
                <a:cs typeface="+mn-cs"/>
              </a:rPr>
              <a:t>hierarchical </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有效的减少为</a:t>
            </a:r>
            <a:r>
              <a:rPr lang="en-US" altLang="zh-CN" sz="1200" b="0" i="0" kern="1200" dirty="0">
                <a:solidFill>
                  <a:schemeClr val="tx1"/>
                </a:solidFill>
                <a:effectLst/>
                <a:latin typeface="+mn-lt"/>
                <a:ea typeface="+mn-ea"/>
                <a:cs typeface="+mn-cs"/>
              </a:rPr>
              <a:t>H*log2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）。大部分复杂度来自于</a:t>
            </a:r>
            <a:r>
              <a:rPr lang="en-US" altLang="zh-CN" sz="1200" b="0" i="0" kern="1200" dirty="0">
                <a:solidFill>
                  <a:schemeClr val="tx1"/>
                </a:solidFill>
                <a:effectLst/>
                <a:latin typeface="+mn-lt"/>
                <a:ea typeface="+mn-ea"/>
                <a:cs typeface="+mn-cs"/>
              </a:rPr>
              <a:t>H*H;</a:t>
            </a:r>
            <a:endParaRPr lang="zh-CN" altLang="en-US" dirty="0"/>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5</a:t>
            </a:fld>
            <a:endParaRPr lang="zh-CN" altLang="en-US"/>
          </a:p>
        </p:txBody>
      </p:sp>
    </p:spTree>
    <p:extLst>
      <p:ext uri="{BB962C8B-B14F-4D97-AF65-F5344CB8AC3E}">
        <p14:creationId xmlns:p14="http://schemas.microsoft.com/office/powerpoint/2010/main" val="1409788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第一个被提出的模型与前馈</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相似，在这个模型中，非线性隐含层被移除，映射层被所有的单词共享（而不是仅仅共享映射矩阵）因此，所有的单词被映射到相同的位置（它们的向量被求平均），我们称这个框架为词袋模型</a:t>
            </a:r>
            <a:r>
              <a:rPr lang="en-US" altLang="zh-CN"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6</a:t>
            </a:fld>
            <a:endParaRPr lang="zh-CN" altLang="en-US"/>
          </a:p>
        </p:txBody>
      </p:sp>
    </p:spTree>
    <p:extLst>
      <p:ext uri="{BB962C8B-B14F-4D97-AF65-F5344CB8AC3E}">
        <p14:creationId xmlns:p14="http://schemas.microsoft.com/office/powerpoint/2010/main" val="10267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第一个被提出的模型与前馈</a:t>
            </a:r>
            <a:r>
              <a:rPr lang="en-US" altLang="zh-CN" sz="1200" b="0" i="0" kern="1200" dirty="0">
                <a:solidFill>
                  <a:schemeClr val="tx1"/>
                </a:solidFill>
                <a:effectLst/>
                <a:latin typeface="+mn-lt"/>
                <a:ea typeface="+mn-ea"/>
                <a:cs typeface="+mn-cs"/>
              </a:rPr>
              <a:t>NNLM</a:t>
            </a:r>
            <a:r>
              <a:rPr lang="zh-CN" altLang="en-US" sz="1200" b="0" i="0" kern="1200" dirty="0">
                <a:solidFill>
                  <a:schemeClr val="tx1"/>
                </a:solidFill>
                <a:effectLst/>
                <a:latin typeface="+mn-lt"/>
                <a:ea typeface="+mn-ea"/>
                <a:cs typeface="+mn-cs"/>
              </a:rPr>
              <a:t>相似，在这个模型中，非线性隐含层被移除，映射层被所有的单词共享（而不是仅仅共享映射矩阵）因此，所有的单词被映射到相同的位置（它们的向量被求平均），我们称这个框架为词袋模型</a:t>
            </a:r>
            <a:r>
              <a:rPr lang="en-US" altLang="zh-CN"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7</a:t>
            </a:fld>
            <a:endParaRPr lang="zh-CN" altLang="en-US"/>
          </a:p>
        </p:txBody>
      </p:sp>
    </p:spTree>
    <p:extLst>
      <p:ext uri="{BB962C8B-B14F-4D97-AF65-F5344CB8AC3E}">
        <p14:creationId xmlns:p14="http://schemas.microsoft.com/office/powerpoint/2010/main" val="6723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可以看出，在一些点之后，增加更多的维度和增加训练数据提供递减的提升。因此，我们不得不提高向量维度，同时提高训练数据的量；虽然这一观察似乎微不足道，值得注意的是，当前流行于使用相对大的数据集训练词向量，但是相对不足的尺寸（例如</a:t>
            </a:r>
            <a:r>
              <a:rPr lang="en-US" altLang="zh-CN" sz="1200" b="0" i="0" kern="1200" dirty="0">
                <a:solidFill>
                  <a:schemeClr val="tx1"/>
                </a:solidFill>
                <a:effectLst/>
                <a:latin typeface="+mn-lt"/>
                <a:ea typeface="+mn-ea"/>
                <a:cs typeface="+mn-cs"/>
              </a:rPr>
              <a:t>50-100</a:t>
            </a:r>
            <a:r>
              <a:rPr lang="zh-CN" altLang="en-US" sz="1200" b="0" i="0" kern="1200" dirty="0">
                <a:solidFill>
                  <a:schemeClr val="tx1"/>
                </a:solidFill>
                <a:effectLst/>
                <a:latin typeface="+mn-lt"/>
                <a:ea typeface="+mn-ea"/>
                <a:cs typeface="+mn-cs"/>
              </a:rPr>
              <a:t>），训练数据增加一倍大概等同于向量尺寸中增加一倍增加的计算复杂度；</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8</a:t>
            </a:fld>
            <a:endParaRPr lang="zh-CN" altLang="en-US"/>
          </a:p>
        </p:txBody>
      </p:sp>
    </p:spTree>
    <p:extLst>
      <p:ext uri="{BB962C8B-B14F-4D97-AF65-F5344CB8AC3E}">
        <p14:creationId xmlns:p14="http://schemas.microsoft.com/office/powerpoint/2010/main" val="142614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92FD96DE-32FE-4FE8-B610-DFF0EF8F519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219" name="备注占位符 2">
            <a:extLst>
              <a:ext uri="{FF2B5EF4-FFF2-40B4-BE49-F238E27FC236}">
                <a16:creationId xmlns:a16="http://schemas.microsoft.com/office/drawing/2014/main" id="{C5A3E857-4451-413D-B234-E47C8104BD6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mn-lt"/>
                <a:ea typeface="+mn-ea"/>
                <a:cs typeface="+mn-cs"/>
              </a:rPr>
              <a:t>在相同的数据集上面进行对比 ，两种不同的任务  语法 语义</a:t>
            </a:r>
          </a:p>
        </p:txBody>
      </p:sp>
      <p:sp>
        <p:nvSpPr>
          <p:cNvPr id="9220" name="灯片编号占位符 3">
            <a:extLst>
              <a:ext uri="{FF2B5EF4-FFF2-40B4-BE49-F238E27FC236}">
                <a16:creationId xmlns:a16="http://schemas.microsoft.com/office/drawing/2014/main" id="{5B7BB4E2-2865-4599-A3D0-7E7FF9792E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B5C7D7-F2C5-4647-AEAD-30BE4893D714}" type="slidenum">
              <a:rPr lang="zh-CN" altLang="en-US" smtClean="0"/>
              <a:pPr/>
              <a:t>9</a:t>
            </a:fld>
            <a:endParaRPr lang="zh-CN" altLang="en-US"/>
          </a:p>
        </p:txBody>
      </p:sp>
    </p:spTree>
    <p:extLst>
      <p:ext uri="{BB962C8B-B14F-4D97-AF65-F5344CB8AC3E}">
        <p14:creationId xmlns:p14="http://schemas.microsoft.com/office/powerpoint/2010/main" val="168120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4A409-559D-47C6-AE02-2DEDA1C1D7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D39806-5C42-4BA8-918E-128C0CCA0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D40C96-BB14-4918-919E-BB8769B8545D}"/>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8C5DC25D-C1D3-4CE7-BAEE-3C075C6870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7ED646-F032-49D9-804B-109BB85AFC77}"/>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405566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E8539-4184-444F-8A91-9CB5BBDED6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792896-F189-4231-9998-22C3217EBAC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FA1ADE-5127-43BC-ABD6-68570A8DC10F}"/>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FB3F01F0-966B-48C6-8C3D-74D1AAF978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8B6643-BD74-493B-85A8-B3A104CD6CD3}"/>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54897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4D40E4-E724-447B-B744-15991B1430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6F13EF-4102-4DD2-BABD-04FF454419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203133-68A8-41E4-9D5F-C455BC678460}"/>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E6D57B16-7716-434B-9ACA-C997495BC4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4EF8C-FE4C-451F-8673-5D6617247C82}"/>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215670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E8AA4-3C4E-40E2-9AEA-4F748B33F2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84A46-7221-4E16-9961-9E8F1D660AF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10ED85-DF09-40B2-A0F9-152D4E3F8B50}"/>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1E5F9B22-4802-47C8-845A-292D1DD8F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EA1544-6CFE-4240-98D4-5B618298FB9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24117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98359-85C2-49D1-8223-5731132B88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A4703B-9CC2-4C4E-98F9-3D623FD9C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D87DC4-0653-4C2A-BAAB-C4AA910A4011}"/>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1CA8BFDD-D80E-41FD-9520-755DDFBB7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63B67C-EC06-47A9-8B67-2A04A433F762}"/>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9271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20D75-5E48-4AB6-BC43-461D865EDC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2046B-1B94-493F-829F-E2BD7295637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D1F8C0-0843-477D-AFFD-2BA84E1DBEA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E7F322-7509-4378-8834-6D735FA0DF87}"/>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6" name="页脚占位符 5">
            <a:extLst>
              <a:ext uri="{FF2B5EF4-FFF2-40B4-BE49-F238E27FC236}">
                <a16:creationId xmlns:a16="http://schemas.microsoft.com/office/drawing/2014/main" id="{F8EFB975-7D70-4BF7-B9C0-DC8261DAC9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6B685A-872A-417D-AA93-CF61534F470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108477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0261E-C3DA-442F-8729-95ADC1ECD6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9E10D7-2B30-423F-BF9A-5D044227F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A4F02F-AB7F-4705-A324-B12F4CE7098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09110B1-3BE8-4B01-AF2E-4B8A9FE3BA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B1749B-027E-4277-AE42-4E1A36B62F4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9D844D-35FE-4BB3-AE3C-C2D6992B2F2E}"/>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8" name="页脚占位符 7">
            <a:extLst>
              <a:ext uri="{FF2B5EF4-FFF2-40B4-BE49-F238E27FC236}">
                <a16:creationId xmlns:a16="http://schemas.microsoft.com/office/drawing/2014/main" id="{A2663B50-E4AE-4C75-92E0-04CBD94382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7F8A20-307F-432A-8CBA-68F03E0175C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82298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FFE0-E403-45C4-98E1-4FCC7FB154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ED277F-E3F6-49E5-BDEF-CACD193475A5}"/>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4" name="页脚占位符 3">
            <a:extLst>
              <a:ext uri="{FF2B5EF4-FFF2-40B4-BE49-F238E27FC236}">
                <a16:creationId xmlns:a16="http://schemas.microsoft.com/office/drawing/2014/main" id="{3F180F52-B39B-4CAB-A0C4-2E182357F0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FB7048-590F-42FA-9FE0-45C0832529FE}"/>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98824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EB12BC-A849-43CD-A6C5-D723D61A110D}"/>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3" name="页脚占位符 2">
            <a:extLst>
              <a:ext uri="{FF2B5EF4-FFF2-40B4-BE49-F238E27FC236}">
                <a16:creationId xmlns:a16="http://schemas.microsoft.com/office/drawing/2014/main" id="{F098EBD9-3FF4-4E5F-BBA7-E44751B1C4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B19162-73FC-45B9-987A-785C532D889D}"/>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271465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023E0-AF40-4D6D-BB2C-39C488B956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4D5E49-19E0-42C0-AC26-B4771C6FF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A98708-07E4-43F9-96EE-6F1599418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421EC4-741A-43D3-B37A-3CBA0C450162}"/>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6" name="页脚占位符 5">
            <a:extLst>
              <a:ext uri="{FF2B5EF4-FFF2-40B4-BE49-F238E27FC236}">
                <a16:creationId xmlns:a16="http://schemas.microsoft.com/office/drawing/2014/main" id="{59129AD6-A076-4725-8264-FFFFAA994B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55F99C-F4CA-4BD4-8BDB-3981A84A7C60}"/>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09981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B5721-4A51-45E7-A839-9C820BC779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F88A2D-F3DF-4941-A826-5C1B6D418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DC6C9F-E9B2-4B4E-8F8D-383CF82CE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91ABAA-7497-48F2-9C9F-326E47380931}"/>
              </a:ext>
            </a:extLst>
          </p:cNvPr>
          <p:cNvSpPr>
            <a:spLocks noGrp="1"/>
          </p:cNvSpPr>
          <p:nvPr>
            <p:ph type="dt" sz="half" idx="10"/>
          </p:nvPr>
        </p:nvSpPr>
        <p:spPr/>
        <p:txBody>
          <a:bodyPr/>
          <a:lstStyle/>
          <a:p>
            <a:fld id="{995EB82F-CA0E-40AB-A8ED-51F51104986D}" type="datetimeFigureOut">
              <a:rPr lang="zh-CN" altLang="en-US" smtClean="0"/>
              <a:t>2020/3/15</a:t>
            </a:fld>
            <a:endParaRPr lang="zh-CN" altLang="en-US"/>
          </a:p>
        </p:txBody>
      </p:sp>
      <p:sp>
        <p:nvSpPr>
          <p:cNvPr id="6" name="页脚占位符 5">
            <a:extLst>
              <a:ext uri="{FF2B5EF4-FFF2-40B4-BE49-F238E27FC236}">
                <a16:creationId xmlns:a16="http://schemas.microsoft.com/office/drawing/2014/main" id="{0E00AB28-CCEB-439E-A250-8B81F2F06D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431E82-FC29-4CD7-9145-49BC76B94671}"/>
              </a:ext>
            </a:extLst>
          </p:cNvPr>
          <p:cNvSpPr>
            <a:spLocks noGrp="1"/>
          </p:cNvSpPr>
          <p:nvPr>
            <p:ph type="sldNum" sz="quarter" idx="12"/>
          </p:nvPr>
        </p:nvSpPr>
        <p:spPr/>
        <p:txBody>
          <a:body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87307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424D8E-D26A-4EA0-9056-711366A7B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F3E751-03D6-4690-93AE-36EB7DDEE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C8600-B55D-4531-BFDB-3F15C2F8E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B82F-CA0E-40AB-A8ED-51F51104986D}" type="datetimeFigureOut">
              <a:rPr lang="zh-CN" altLang="en-US" smtClean="0"/>
              <a:t>2020/3/15</a:t>
            </a:fld>
            <a:endParaRPr lang="zh-CN" altLang="en-US"/>
          </a:p>
        </p:txBody>
      </p:sp>
      <p:sp>
        <p:nvSpPr>
          <p:cNvPr id="5" name="页脚占位符 4">
            <a:extLst>
              <a:ext uri="{FF2B5EF4-FFF2-40B4-BE49-F238E27FC236}">
                <a16:creationId xmlns:a16="http://schemas.microsoft.com/office/drawing/2014/main" id="{11F557EE-C66F-48DA-99BE-9F7AF46F2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E27922-79F8-422C-8C87-3634AFF65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9579E-4801-49CC-A788-E73FC36CF827}" type="slidenum">
              <a:rPr lang="zh-CN" altLang="en-US" smtClean="0"/>
              <a:t>‹#›</a:t>
            </a:fld>
            <a:endParaRPr lang="zh-CN" altLang="en-US"/>
          </a:p>
        </p:txBody>
      </p:sp>
    </p:spTree>
    <p:extLst>
      <p:ext uri="{BB962C8B-B14F-4D97-AF65-F5344CB8AC3E}">
        <p14:creationId xmlns:p14="http://schemas.microsoft.com/office/powerpoint/2010/main" val="3908672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a:extLst>
              <a:ext uri="{FF2B5EF4-FFF2-40B4-BE49-F238E27FC236}">
                <a16:creationId xmlns:a16="http://schemas.microsoft.com/office/drawing/2014/main" id="{A9CEA4ED-0D37-4DF7-8746-722F2F0AA72E}"/>
              </a:ext>
            </a:extLst>
          </p:cNvPr>
          <p:cNvSpPr txBox="1">
            <a:spLocks noChangeArrowheads="1"/>
          </p:cNvSpPr>
          <p:nvPr/>
        </p:nvSpPr>
        <p:spPr bwMode="auto">
          <a:xfrm>
            <a:off x="1484714" y="2877663"/>
            <a:ext cx="1035526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r>
              <a:rPr lang="en-US" altLang="zh-CN" sz="4400" dirty="0" err="1">
                <a:solidFill>
                  <a:srgbClr val="C00000"/>
                </a:solidFill>
                <a:latin typeface="华文细黑" panose="02010600040101010101" pitchFamily="2" charset="-122"/>
                <a:ea typeface="华文细黑" panose="02010600040101010101" pitchFamily="2" charset="-122"/>
              </a:rPr>
              <a:t>Effificient</a:t>
            </a:r>
            <a:r>
              <a:rPr lang="en-US" altLang="zh-CN" sz="4400" dirty="0">
                <a:solidFill>
                  <a:srgbClr val="C00000"/>
                </a:solidFill>
                <a:latin typeface="华文细黑" panose="02010600040101010101" pitchFamily="2" charset="-122"/>
                <a:ea typeface="华文细黑" panose="02010600040101010101" pitchFamily="2" charset="-122"/>
              </a:rPr>
              <a:t> Estimation of Word Representations in Vector Space</a:t>
            </a:r>
          </a:p>
        </p:txBody>
      </p:sp>
      <p:cxnSp>
        <p:nvCxnSpPr>
          <p:cNvPr id="3075" name="直接连接符 6">
            <a:extLst>
              <a:ext uri="{FF2B5EF4-FFF2-40B4-BE49-F238E27FC236}">
                <a16:creationId xmlns:a16="http://schemas.microsoft.com/office/drawing/2014/main" id="{19FBD3BF-DA14-4ABA-BB9A-772D3DFD9EA5}"/>
              </a:ext>
            </a:extLst>
          </p:cNvPr>
          <p:cNvCxnSpPr>
            <a:cxnSpLocks noChangeShapeType="1"/>
          </p:cNvCxnSpPr>
          <p:nvPr/>
        </p:nvCxnSpPr>
        <p:spPr bwMode="auto">
          <a:xfrm>
            <a:off x="2343150" y="4473995"/>
            <a:ext cx="4599188"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8">
            <a:extLst>
              <a:ext uri="{FF2B5EF4-FFF2-40B4-BE49-F238E27FC236}">
                <a16:creationId xmlns:a16="http://schemas.microsoft.com/office/drawing/2014/main" id="{D37687E9-A1D8-4ED0-BB67-D9AD49A6FF4F}"/>
              </a:ext>
            </a:extLst>
          </p:cNvPr>
          <p:cNvCxnSpPr>
            <a:cxnSpLocks noChangeShapeType="1"/>
          </p:cNvCxnSpPr>
          <p:nvPr/>
        </p:nvCxnSpPr>
        <p:spPr bwMode="auto">
          <a:xfrm>
            <a:off x="6770688" y="4473995"/>
            <a:ext cx="3201987"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7975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840106" y="421971"/>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结果</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7" name="图片 6">
            <a:extLst>
              <a:ext uri="{FF2B5EF4-FFF2-40B4-BE49-F238E27FC236}">
                <a16:creationId xmlns:a16="http://schemas.microsoft.com/office/drawing/2014/main" id="{1E8DA802-C6C9-45E9-9543-F01D9CFD478C}"/>
              </a:ext>
            </a:extLst>
          </p:cNvPr>
          <p:cNvPicPr>
            <a:picLocks noChangeAspect="1"/>
          </p:cNvPicPr>
          <p:nvPr/>
        </p:nvPicPr>
        <p:blipFill>
          <a:blip r:embed="rId3"/>
          <a:stretch>
            <a:fillRect/>
          </a:stretch>
        </p:blipFill>
        <p:spPr>
          <a:xfrm>
            <a:off x="1169441" y="1352370"/>
            <a:ext cx="9853118" cy="4543104"/>
          </a:xfrm>
          <a:prstGeom prst="rect">
            <a:avLst/>
          </a:prstGeom>
        </p:spPr>
      </p:pic>
    </p:spTree>
    <p:extLst>
      <p:ext uri="{BB962C8B-B14F-4D97-AF65-F5344CB8AC3E}">
        <p14:creationId xmlns:p14="http://schemas.microsoft.com/office/powerpoint/2010/main" val="195628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640079" y="2053641"/>
            <a:ext cx="3669161" cy="27600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spcAft>
                <a:spcPts val="600"/>
              </a:spcAft>
              <a:buNone/>
            </a:pPr>
            <a:r>
              <a:rPr lang="zh-CN" altLang="en-US" sz="4400" kern="1200">
                <a:solidFill>
                  <a:srgbClr val="FFFFFF"/>
                </a:solidFill>
                <a:latin typeface="+mj-lt"/>
                <a:ea typeface="+mj-ea"/>
                <a:cs typeface="+mj-cs"/>
              </a:rPr>
              <a:t>介绍</a:t>
            </a:r>
            <a:endParaRPr lang="en-US" altLang="zh-CN" sz="4400" kern="1200">
              <a:solidFill>
                <a:srgbClr val="FFFFFF"/>
              </a:solidFill>
              <a:latin typeface="+mj-lt"/>
              <a:ea typeface="+mj-ea"/>
              <a:cs typeface="+mj-cs"/>
            </a:endParaRPr>
          </a:p>
        </p:txBody>
      </p:sp>
      <p:sp>
        <p:nvSpPr>
          <p:cNvPr id="8196" name="矩形 6">
            <a:extLst>
              <a:ext uri="{FF2B5EF4-FFF2-40B4-BE49-F238E27FC236}">
                <a16:creationId xmlns:a16="http://schemas.microsoft.com/office/drawing/2014/main" id="{A164323A-8568-4B90-8900-F858AA1B84AB}"/>
              </a:ext>
            </a:extLst>
          </p:cNvPr>
          <p:cNvSpPr>
            <a:spLocks noChangeArrowheads="1"/>
          </p:cNvSpPr>
          <p:nvPr/>
        </p:nvSpPr>
        <p:spPr bwMode="auto">
          <a:xfrm>
            <a:off x="6090574" y="801866"/>
            <a:ext cx="5306084" cy="523063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228600">
              <a:lnSpc>
                <a:spcPct val="150000"/>
              </a:lnSpc>
              <a:spcBef>
                <a:spcPct val="0"/>
              </a:spcBef>
              <a:spcAft>
                <a:spcPts val="600"/>
              </a:spcAft>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本片论文作者是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Tomas </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Mikolov</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，他在谷歌是研究的是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word2vec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，现在跑去了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Facebook</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，都很厉害，这篇主要讲了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word2vec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与之前的语言模型例如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NNLM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等在语义语法上、训练速度上的比较。</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616116"/>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模型</a:t>
            </a:r>
            <a:endParaRPr lang="en-US" altLang="zh-CN" dirty="0">
              <a:solidFill>
                <a:srgbClr val="C00000"/>
              </a:solidFill>
              <a:latin typeface="华文细黑" panose="02010600040101010101" pitchFamily="2" charset="-122"/>
              <a:ea typeface="华文细黑" panose="02010600040101010101" pitchFamily="2" charset="-122"/>
            </a:endParaRPr>
          </a:p>
        </p:txBody>
      </p:sp>
      <p:sp>
        <p:nvSpPr>
          <p:cNvPr id="3" name="矩形 2">
            <a:extLst>
              <a:ext uri="{FF2B5EF4-FFF2-40B4-BE49-F238E27FC236}">
                <a16:creationId xmlns:a16="http://schemas.microsoft.com/office/drawing/2014/main" id="{5A41C3C2-5F5F-4147-B872-656F58107D13}"/>
              </a:ext>
            </a:extLst>
          </p:cNvPr>
          <p:cNvSpPr/>
          <p:nvPr/>
        </p:nvSpPr>
        <p:spPr>
          <a:xfrm>
            <a:off x="2278098" y="1502679"/>
            <a:ext cx="8694702" cy="1200329"/>
          </a:xfrm>
          <a:prstGeom prst="rect">
            <a:avLst/>
          </a:prstGeom>
        </p:spPr>
        <p:txBody>
          <a:bodyPr wrap="square">
            <a:spAutoFit/>
          </a:bodyPr>
          <a:lstStyle/>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为了比较不同模型框架，我们定义了模型计算复杂度，作为评价完整的模型训练的数量指标；接下来，我们试着在最小化计算复杂度的同时，最大化准确度</a:t>
            </a:r>
          </a:p>
        </p:txBody>
      </p:sp>
      <p:pic>
        <p:nvPicPr>
          <p:cNvPr id="5" name="图片 4">
            <a:extLst>
              <a:ext uri="{FF2B5EF4-FFF2-40B4-BE49-F238E27FC236}">
                <a16:creationId xmlns:a16="http://schemas.microsoft.com/office/drawing/2014/main" id="{391260A7-13C1-40CC-84A8-263DA2D93B62}"/>
              </a:ext>
            </a:extLst>
          </p:cNvPr>
          <p:cNvPicPr>
            <a:picLocks noChangeAspect="1"/>
          </p:cNvPicPr>
          <p:nvPr/>
        </p:nvPicPr>
        <p:blipFill>
          <a:blip r:embed="rId3"/>
          <a:stretch>
            <a:fillRect/>
          </a:stretch>
        </p:blipFill>
        <p:spPr>
          <a:xfrm>
            <a:off x="4183213" y="2985402"/>
            <a:ext cx="3825572" cy="975445"/>
          </a:xfrm>
          <a:prstGeom prst="rect">
            <a:avLst/>
          </a:prstGeom>
        </p:spPr>
      </p:pic>
      <p:sp>
        <p:nvSpPr>
          <p:cNvPr id="6" name="矩形 5">
            <a:extLst>
              <a:ext uri="{FF2B5EF4-FFF2-40B4-BE49-F238E27FC236}">
                <a16:creationId xmlns:a16="http://schemas.microsoft.com/office/drawing/2014/main" id="{4805D917-2078-4D0F-90BD-861EB648F3A7}"/>
              </a:ext>
            </a:extLst>
          </p:cNvPr>
          <p:cNvSpPr/>
          <p:nvPr/>
        </p:nvSpPr>
        <p:spPr>
          <a:xfrm>
            <a:off x="1733107" y="4243242"/>
            <a:ext cx="9239693" cy="2308324"/>
          </a:xfrm>
          <a:prstGeom prst="rect">
            <a:avLst/>
          </a:prstGeom>
        </p:spPr>
        <p:txBody>
          <a:bodyPr wrap="square">
            <a:spAutoFit/>
          </a:bodyPr>
          <a:lstStyle/>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是指训练的迭代次数</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是指训练集中单词的数量</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在每个模型框架中以后定义</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一般选择</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 =3-50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上至十亿，所有的模型使用随机梯度下降算法和反向传播进行训练</a:t>
            </a:r>
          </a:p>
        </p:txBody>
      </p:sp>
    </p:spTree>
    <p:extLst>
      <p:ext uri="{BB962C8B-B14F-4D97-AF65-F5344CB8AC3E}">
        <p14:creationId xmlns:p14="http://schemas.microsoft.com/office/powerpoint/2010/main" val="212258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7"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8"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5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spcAft>
                <a:spcPts val="600"/>
              </a:spcAft>
              <a:buNone/>
            </a:pPr>
            <a:r>
              <a:rPr lang="zh-CN" altLang="en-US" sz="2600" kern="1200">
                <a:solidFill>
                  <a:srgbClr val="FFFFFF"/>
                </a:solidFill>
                <a:latin typeface="+mj-lt"/>
                <a:ea typeface="+mj-ea"/>
                <a:cs typeface="+mj-cs"/>
              </a:rPr>
              <a:t>模型</a:t>
            </a:r>
            <a:endParaRPr lang="en-US" altLang="zh-CN" sz="2600" kern="1200">
              <a:solidFill>
                <a:srgbClr val="FFFFFF"/>
              </a:solidFill>
              <a:latin typeface="+mj-lt"/>
              <a:ea typeface="+mj-ea"/>
              <a:cs typeface="+mj-cs"/>
            </a:endParaRPr>
          </a:p>
        </p:txBody>
      </p:sp>
      <p:pic>
        <p:nvPicPr>
          <p:cNvPr id="1030" name="Picture 6">
            <a:extLst>
              <a:ext uri="{FF2B5EF4-FFF2-40B4-BE49-F238E27FC236}">
                <a16:creationId xmlns:a16="http://schemas.microsoft.com/office/drawing/2014/main" id="{24604112-8376-477D-A4A1-1742045DA0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07795" y="901701"/>
            <a:ext cx="5995122" cy="493098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DCFAE22D-563B-4847-8A58-B29A2AA0B273}"/>
              </a:ext>
            </a:extLst>
          </p:cNvPr>
          <p:cNvSpPr/>
          <p:nvPr/>
        </p:nvSpPr>
        <p:spPr>
          <a:xfrm>
            <a:off x="4449157" y="298325"/>
            <a:ext cx="6033511" cy="369332"/>
          </a:xfrm>
          <a:prstGeom prst="rect">
            <a:avLst/>
          </a:prstGeom>
        </p:spPr>
        <p:txBody>
          <a:bodyPr wrap="none">
            <a:spAutoFit/>
          </a:bodyPr>
          <a:lstStyle/>
          <a:p>
            <a:pPr>
              <a:spcAft>
                <a:spcPts val="600"/>
              </a:spcAft>
            </a:pPr>
            <a:r>
              <a:rPr lang="en-US" altLang="zh-CN" b="1" dirty="0">
                <a:solidFill>
                  <a:srgbClr val="4D4D4D"/>
                </a:solidFill>
                <a:latin typeface="Microsoft YaHei" panose="020B0503020204020204" pitchFamily="34" charset="-122"/>
                <a:ea typeface="Microsoft YaHei" panose="020B0503020204020204" pitchFamily="34" charset="-122"/>
              </a:rPr>
              <a:t>Feedforward Neural Net Language Model (NNLM)</a:t>
            </a:r>
            <a:endParaRPr lang="zh-CN" altLang="en-US" dirty="0"/>
          </a:p>
        </p:txBody>
      </p:sp>
      <p:pic>
        <p:nvPicPr>
          <p:cNvPr id="7" name="图片 6">
            <a:extLst>
              <a:ext uri="{FF2B5EF4-FFF2-40B4-BE49-F238E27FC236}">
                <a16:creationId xmlns:a16="http://schemas.microsoft.com/office/drawing/2014/main" id="{4BA0C6C1-BDB1-4C43-835E-28CC1FDDB436}"/>
              </a:ext>
            </a:extLst>
          </p:cNvPr>
          <p:cNvPicPr>
            <a:picLocks noChangeAspect="1"/>
          </p:cNvPicPr>
          <p:nvPr/>
        </p:nvPicPr>
        <p:blipFill>
          <a:blip r:embed="rId4"/>
          <a:stretch>
            <a:fillRect/>
          </a:stretch>
        </p:blipFill>
        <p:spPr>
          <a:xfrm>
            <a:off x="4634427" y="6088457"/>
            <a:ext cx="4936702" cy="513774"/>
          </a:xfrm>
          <a:prstGeom prst="rect">
            <a:avLst/>
          </a:prstGeom>
        </p:spPr>
      </p:pic>
    </p:spTree>
    <p:extLst>
      <p:ext uri="{BB962C8B-B14F-4D97-AF65-F5344CB8AC3E}">
        <p14:creationId xmlns:p14="http://schemas.microsoft.com/office/powerpoint/2010/main" val="363263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893B476-CC85-4EA9-AE2B-518DD20B79F9}"/>
              </a:ext>
            </a:extLst>
          </p:cNvPr>
          <p:cNvSpPr/>
          <p:nvPr/>
        </p:nvSpPr>
        <p:spPr>
          <a:xfrm>
            <a:off x="4374972" y="585354"/>
            <a:ext cx="3825086" cy="369332"/>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循环神经网络语言模型（</a:t>
            </a:r>
            <a:r>
              <a:rPr lang="en-US" altLang="zh-CN" dirty="0">
                <a:solidFill>
                  <a:srgbClr val="4D4D4D"/>
                </a:solidFill>
                <a:latin typeface="Microsoft YaHei" panose="020B0503020204020204" pitchFamily="34" charset="-122"/>
                <a:ea typeface="Microsoft YaHei" panose="020B0503020204020204" pitchFamily="34" charset="-122"/>
              </a:rPr>
              <a:t>RNNLM</a:t>
            </a:r>
            <a:r>
              <a:rPr lang="zh-CN" altLang="en-US" dirty="0">
                <a:solidFill>
                  <a:srgbClr val="4D4D4D"/>
                </a:solidFill>
                <a:latin typeface="Microsoft YaHei" panose="020B0503020204020204" pitchFamily="34" charset="-122"/>
                <a:ea typeface="Microsoft YaHei" panose="020B0503020204020204" pitchFamily="34" charset="-122"/>
              </a:rPr>
              <a:t>）</a:t>
            </a:r>
            <a:endParaRPr lang="zh-CN" altLang="en-US" dirty="0"/>
          </a:p>
        </p:txBody>
      </p:sp>
      <p:pic>
        <p:nvPicPr>
          <p:cNvPr id="5" name="图片 4">
            <a:extLst>
              <a:ext uri="{FF2B5EF4-FFF2-40B4-BE49-F238E27FC236}">
                <a16:creationId xmlns:a16="http://schemas.microsoft.com/office/drawing/2014/main" id="{3987F067-D5C4-46AF-A1F2-CF5F83680DB6}"/>
              </a:ext>
            </a:extLst>
          </p:cNvPr>
          <p:cNvPicPr>
            <a:picLocks noChangeAspect="1"/>
          </p:cNvPicPr>
          <p:nvPr/>
        </p:nvPicPr>
        <p:blipFill>
          <a:blip r:embed="rId3"/>
          <a:stretch>
            <a:fillRect/>
          </a:stretch>
        </p:blipFill>
        <p:spPr>
          <a:xfrm>
            <a:off x="3003010" y="4989519"/>
            <a:ext cx="6185977" cy="1472852"/>
          </a:xfrm>
          <a:prstGeom prst="rect">
            <a:avLst/>
          </a:prstGeom>
        </p:spPr>
      </p:pic>
      <p:pic>
        <p:nvPicPr>
          <p:cNvPr id="6" name="图片 5">
            <a:extLst>
              <a:ext uri="{FF2B5EF4-FFF2-40B4-BE49-F238E27FC236}">
                <a16:creationId xmlns:a16="http://schemas.microsoft.com/office/drawing/2014/main" id="{67DEC570-4C35-4F73-AE20-210113A202DE}"/>
              </a:ext>
            </a:extLst>
          </p:cNvPr>
          <p:cNvPicPr>
            <a:picLocks noChangeAspect="1"/>
          </p:cNvPicPr>
          <p:nvPr/>
        </p:nvPicPr>
        <p:blipFill>
          <a:blip r:embed="rId4"/>
          <a:stretch>
            <a:fillRect/>
          </a:stretch>
        </p:blipFill>
        <p:spPr>
          <a:xfrm>
            <a:off x="3003011" y="1744369"/>
            <a:ext cx="6569009" cy="2575783"/>
          </a:xfrm>
          <a:prstGeom prst="rect">
            <a:avLst/>
          </a:prstGeom>
        </p:spPr>
      </p:pic>
    </p:spTree>
    <p:extLst>
      <p:ext uri="{BB962C8B-B14F-4D97-AF65-F5344CB8AC3E}">
        <p14:creationId xmlns:p14="http://schemas.microsoft.com/office/powerpoint/2010/main" val="206268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373845"/>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模型</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3" name="图片 2">
            <a:extLst>
              <a:ext uri="{FF2B5EF4-FFF2-40B4-BE49-F238E27FC236}">
                <a16:creationId xmlns:a16="http://schemas.microsoft.com/office/drawing/2014/main" id="{02092CAD-8E75-443C-A8D7-7951F628F31D}"/>
              </a:ext>
            </a:extLst>
          </p:cNvPr>
          <p:cNvPicPr>
            <a:picLocks noChangeAspect="1"/>
          </p:cNvPicPr>
          <p:nvPr/>
        </p:nvPicPr>
        <p:blipFill>
          <a:blip r:embed="rId3"/>
          <a:stretch>
            <a:fillRect/>
          </a:stretch>
        </p:blipFill>
        <p:spPr>
          <a:xfrm>
            <a:off x="3175259" y="5922724"/>
            <a:ext cx="5841479" cy="778864"/>
          </a:xfrm>
          <a:prstGeom prst="rect">
            <a:avLst/>
          </a:prstGeom>
        </p:spPr>
      </p:pic>
      <p:pic>
        <p:nvPicPr>
          <p:cNvPr id="4" name="图片 3">
            <a:extLst>
              <a:ext uri="{FF2B5EF4-FFF2-40B4-BE49-F238E27FC236}">
                <a16:creationId xmlns:a16="http://schemas.microsoft.com/office/drawing/2014/main" id="{DC46EF93-52EA-4D67-924C-6BE26FF5DA59}"/>
              </a:ext>
            </a:extLst>
          </p:cNvPr>
          <p:cNvPicPr>
            <a:picLocks noChangeAspect="1"/>
          </p:cNvPicPr>
          <p:nvPr/>
        </p:nvPicPr>
        <p:blipFill>
          <a:blip r:embed="rId4"/>
          <a:stretch>
            <a:fillRect/>
          </a:stretch>
        </p:blipFill>
        <p:spPr>
          <a:xfrm>
            <a:off x="4073948" y="1082843"/>
            <a:ext cx="4044103" cy="4491432"/>
          </a:xfrm>
          <a:prstGeom prst="rect">
            <a:avLst/>
          </a:prstGeom>
        </p:spPr>
      </p:pic>
    </p:spTree>
    <p:extLst>
      <p:ext uri="{BB962C8B-B14F-4D97-AF65-F5344CB8AC3E}">
        <p14:creationId xmlns:p14="http://schemas.microsoft.com/office/powerpoint/2010/main" val="160921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713162" y="373845"/>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模型</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2" name="图片 1">
            <a:extLst>
              <a:ext uri="{FF2B5EF4-FFF2-40B4-BE49-F238E27FC236}">
                <a16:creationId xmlns:a16="http://schemas.microsoft.com/office/drawing/2014/main" id="{9FC6AC3D-B64B-4962-84AD-A797487608D9}"/>
              </a:ext>
            </a:extLst>
          </p:cNvPr>
          <p:cNvPicPr>
            <a:picLocks noChangeAspect="1"/>
          </p:cNvPicPr>
          <p:nvPr/>
        </p:nvPicPr>
        <p:blipFill>
          <a:blip r:embed="rId3"/>
          <a:stretch>
            <a:fillRect/>
          </a:stretch>
        </p:blipFill>
        <p:spPr>
          <a:xfrm>
            <a:off x="4297524" y="1024681"/>
            <a:ext cx="3596952" cy="4808637"/>
          </a:xfrm>
          <a:prstGeom prst="rect">
            <a:avLst/>
          </a:prstGeom>
        </p:spPr>
      </p:pic>
      <p:pic>
        <p:nvPicPr>
          <p:cNvPr id="6" name="图片 5">
            <a:extLst>
              <a:ext uri="{FF2B5EF4-FFF2-40B4-BE49-F238E27FC236}">
                <a16:creationId xmlns:a16="http://schemas.microsoft.com/office/drawing/2014/main" id="{117D5078-1F15-4F7B-A057-93EDAEF912C0}"/>
              </a:ext>
            </a:extLst>
          </p:cNvPr>
          <p:cNvPicPr>
            <a:picLocks noChangeAspect="1"/>
          </p:cNvPicPr>
          <p:nvPr/>
        </p:nvPicPr>
        <p:blipFill>
          <a:blip r:embed="rId4"/>
          <a:stretch>
            <a:fillRect/>
          </a:stretch>
        </p:blipFill>
        <p:spPr>
          <a:xfrm>
            <a:off x="3573781" y="5989611"/>
            <a:ext cx="5044438" cy="741065"/>
          </a:xfrm>
          <a:prstGeom prst="rect">
            <a:avLst/>
          </a:prstGeom>
        </p:spPr>
      </p:pic>
    </p:spTree>
    <p:extLst>
      <p:ext uri="{BB962C8B-B14F-4D97-AF65-F5344CB8AC3E}">
        <p14:creationId xmlns:p14="http://schemas.microsoft.com/office/powerpoint/2010/main" val="126711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840106" y="421971"/>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结果</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3" name="图片 2">
            <a:extLst>
              <a:ext uri="{FF2B5EF4-FFF2-40B4-BE49-F238E27FC236}">
                <a16:creationId xmlns:a16="http://schemas.microsoft.com/office/drawing/2014/main" id="{299EE335-A99A-41B0-BFF3-8A72BA389522}"/>
              </a:ext>
            </a:extLst>
          </p:cNvPr>
          <p:cNvPicPr>
            <a:picLocks noChangeAspect="1"/>
          </p:cNvPicPr>
          <p:nvPr/>
        </p:nvPicPr>
        <p:blipFill>
          <a:blip r:embed="rId3"/>
          <a:stretch>
            <a:fillRect/>
          </a:stretch>
        </p:blipFill>
        <p:spPr>
          <a:xfrm>
            <a:off x="1006621" y="2382253"/>
            <a:ext cx="10618667" cy="3200399"/>
          </a:xfrm>
          <a:prstGeom prst="rect">
            <a:avLst/>
          </a:prstGeom>
        </p:spPr>
      </p:pic>
      <p:sp>
        <p:nvSpPr>
          <p:cNvPr id="4" name="矩形 3">
            <a:extLst>
              <a:ext uri="{FF2B5EF4-FFF2-40B4-BE49-F238E27FC236}">
                <a16:creationId xmlns:a16="http://schemas.microsoft.com/office/drawing/2014/main" id="{594FACB6-DAD7-4012-BA29-7C4FCDB0CEBD}"/>
              </a:ext>
            </a:extLst>
          </p:cNvPr>
          <p:cNvSpPr/>
          <p:nvPr/>
        </p:nvSpPr>
        <p:spPr>
          <a:xfrm>
            <a:off x="3078988" y="1153611"/>
            <a:ext cx="6034024" cy="369332"/>
          </a:xfrm>
          <a:prstGeom prst="rect">
            <a:avLst/>
          </a:prstGeom>
        </p:spPr>
        <p:txBody>
          <a:bodyPr wrap="none">
            <a:spAutoFit/>
          </a:bodyPr>
          <a:lstStyle/>
          <a:p>
            <a:r>
              <a:rPr lang="en-US" altLang="zh-CN" dirty="0" err="1">
                <a:solidFill>
                  <a:srgbClr val="4D4D4D"/>
                </a:solidFill>
                <a:latin typeface="Microsoft YaHei" panose="020B0503020204020204" pitchFamily="34" charset="-122"/>
                <a:ea typeface="Microsoft YaHei" panose="020B0503020204020204" pitchFamily="34" charset="-122"/>
              </a:rPr>
              <a:t>GoogleNews</a:t>
            </a:r>
            <a:r>
              <a:rPr lang="zh-CN" altLang="en-US" dirty="0">
                <a:solidFill>
                  <a:srgbClr val="4D4D4D"/>
                </a:solidFill>
                <a:latin typeface="Microsoft YaHei" panose="020B0503020204020204" pitchFamily="34" charset="-122"/>
                <a:ea typeface="Microsoft YaHei" panose="020B0503020204020204" pitchFamily="34" charset="-122"/>
              </a:rPr>
              <a:t>语料来训练词向量。语料包含了大约</a:t>
            </a:r>
            <a:r>
              <a:rPr lang="en-US" altLang="zh-CN" dirty="0">
                <a:solidFill>
                  <a:srgbClr val="4D4D4D"/>
                </a:solidFill>
                <a:latin typeface="Microsoft YaHei" panose="020B0503020204020204" pitchFamily="34" charset="-122"/>
                <a:ea typeface="Microsoft YaHei" panose="020B0503020204020204" pitchFamily="34" charset="-122"/>
              </a:rPr>
              <a:t>6B</a:t>
            </a:r>
            <a:r>
              <a:rPr lang="zh-CN" altLang="en-US" dirty="0">
                <a:solidFill>
                  <a:srgbClr val="4D4D4D"/>
                </a:solidFill>
                <a:latin typeface="Microsoft YaHei" panose="020B0503020204020204" pitchFamily="34" charset="-122"/>
                <a:ea typeface="Microsoft YaHei" panose="020B0503020204020204" pitchFamily="34" charset="-122"/>
              </a:rPr>
              <a:t>标签</a:t>
            </a:r>
            <a:endParaRPr lang="zh-CN" altLang="en-US" dirty="0"/>
          </a:p>
        </p:txBody>
      </p:sp>
    </p:spTree>
    <p:extLst>
      <p:ext uri="{BB962C8B-B14F-4D97-AF65-F5344CB8AC3E}">
        <p14:creationId xmlns:p14="http://schemas.microsoft.com/office/powerpoint/2010/main" val="305954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文本框 5">
            <a:extLst>
              <a:ext uri="{FF2B5EF4-FFF2-40B4-BE49-F238E27FC236}">
                <a16:creationId xmlns:a16="http://schemas.microsoft.com/office/drawing/2014/main" id="{7BB13DE9-5016-498B-A2AC-76016D717ED7}"/>
              </a:ext>
            </a:extLst>
          </p:cNvPr>
          <p:cNvSpPr txBox="1">
            <a:spLocks noChangeArrowheads="1"/>
          </p:cNvSpPr>
          <p:nvPr/>
        </p:nvSpPr>
        <p:spPr bwMode="auto">
          <a:xfrm>
            <a:off x="3840106" y="421971"/>
            <a:ext cx="476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dirty="0">
                <a:solidFill>
                  <a:srgbClr val="C00000"/>
                </a:solidFill>
                <a:latin typeface="华文细黑" panose="02010600040101010101" pitchFamily="2" charset="-122"/>
                <a:ea typeface="华文细黑" panose="02010600040101010101" pitchFamily="2" charset="-122"/>
              </a:rPr>
              <a:t>结果</a:t>
            </a:r>
            <a:endParaRPr lang="en-US" altLang="zh-CN" dirty="0">
              <a:solidFill>
                <a:srgbClr val="C00000"/>
              </a:solidFill>
              <a:latin typeface="华文细黑" panose="02010600040101010101" pitchFamily="2" charset="-122"/>
              <a:ea typeface="华文细黑" panose="02010600040101010101" pitchFamily="2" charset="-122"/>
            </a:endParaRPr>
          </a:p>
        </p:txBody>
      </p:sp>
      <p:pic>
        <p:nvPicPr>
          <p:cNvPr id="5" name="图片 4">
            <a:extLst>
              <a:ext uri="{FF2B5EF4-FFF2-40B4-BE49-F238E27FC236}">
                <a16:creationId xmlns:a16="http://schemas.microsoft.com/office/drawing/2014/main" id="{6252217A-9E23-42C1-A797-60CF87B3B244}"/>
              </a:ext>
            </a:extLst>
          </p:cNvPr>
          <p:cNvPicPr>
            <a:picLocks noChangeAspect="1"/>
          </p:cNvPicPr>
          <p:nvPr/>
        </p:nvPicPr>
        <p:blipFill>
          <a:blip r:embed="rId3"/>
          <a:stretch>
            <a:fillRect/>
          </a:stretch>
        </p:blipFill>
        <p:spPr>
          <a:xfrm>
            <a:off x="907953" y="2055560"/>
            <a:ext cx="10629979" cy="3442871"/>
          </a:xfrm>
          <a:prstGeom prst="rect">
            <a:avLst/>
          </a:prstGeom>
        </p:spPr>
      </p:pic>
    </p:spTree>
    <p:extLst>
      <p:ext uri="{BB962C8B-B14F-4D97-AF65-F5344CB8AC3E}">
        <p14:creationId xmlns:p14="http://schemas.microsoft.com/office/powerpoint/2010/main" val="4621699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816</Words>
  <Application>Microsoft Office PowerPoint</Application>
  <PresentationFormat>宽屏</PresentationFormat>
  <Paragraphs>44</Paragraphs>
  <Slides>10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华文细黑</vt:lpstr>
      <vt:lpstr>Microsoft YaHei</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Office365</dc:creator>
  <cp:lastModifiedBy>ji ye</cp:lastModifiedBy>
  <cp:revision>20</cp:revision>
  <dcterms:created xsi:type="dcterms:W3CDTF">2019-11-06T11:43:00Z</dcterms:created>
  <dcterms:modified xsi:type="dcterms:W3CDTF">2020-03-15T06:45:08Z</dcterms:modified>
</cp:coreProperties>
</file>