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 id="2147483701" r:id="rId2"/>
  </p:sldMasterIdLst>
  <p:notesMasterIdLst>
    <p:notesMasterId r:id="rId35"/>
  </p:notesMasterIdLst>
  <p:sldIdLst>
    <p:sldId id="367" r:id="rId3"/>
    <p:sldId id="368" r:id="rId4"/>
    <p:sldId id="369" r:id="rId5"/>
    <p:sldId id="370" r:id="rId6"/>
    <p:sldId id="354" r:id="rId7"/>
    <p:sldId id="371" r:id="rId8"/>
    <p:sldId id="372" r:id="rId9"/>
    <p:sldId id="339" r:id="rId10"/>
    <p:sldId id="340" r:id="rId11"/>
    <p:sldId id="341" r:id="rId12"/>
    <p:sldId id="342" r:id="rId13"/>
    <p:sldId id="366" r:id="rId14"/>
    <p:sldId id="343" r:id="rId15"/>
    <p:sldId id="344" r:id="rId16"/>
    <p:sldId id="345" r:id="rId17"/>
    <p:sldId id="346" r:id="rId18"/>
    <p:sldId id="347" r:id="rId19"/>
    <p:sldId id="348" r:id="rId20"/>
    <p:sldId id="349" r:id="rId21"/>
    <p:sldId id="350" r:id="rId22"/>
    <p:sldId id="352" r:id="rId23"/>
    <p:sldId id="363" r:id="rId24"/>
    <p:sldId id="364" r:id="rId25"/>
    <p:sldId id="365" r:id="rId26"/>
    <p:sldId id="355" r:id="rId27"/>
    <p:sldId id="356" r:id="rId28"/>
    <p:sldId id="357" r:id="rId29"/>
    <p:sldId id="358" r:id="rId30"/>
    <p:sldId id="359" r:id="rId31"/>
    <p:sldId id="360" r:id="rId32"/>
    <p:sldId id="361" r:id="rId33"/>
    <p:sldId id="362" r:id="rId34"/>
  </p:sldIdLst>
  <p:sldSz cx="9144000" cy="6858000" type="screen4x3"/>
  <p:notesSz cx="7010400" cy="9296400"/>
  <p:defaultTextStyle>
    <a:defPPr>
      <a:defRPr lang="en-US"/>
    </a:defPPr>
    <a:lvl1pPr algn="l" rtl="0" fontAlgn="base">
      <a:spcBef>
        <a:spcPct val="0"/>
      </a:spcBef>
      <a:spcAft>
        <a:spcPct val="0"/>
      </a:spcAft>
      <a:defRPr sz="2200" kern="1200">
        <a:solidFill>
          <a:schemeClr val="hlink"/>
        </a:solidFill>
        <a:latin typeface="Arial" charset="0"/>
        <a:ea typeface="ＭＳ Ｐゴシック" pitchFamily="34" charset="-128"/>
        <a:cs typeface="Arial" charset="0"/>
      </a:defRPr>
    </a:lvl1pPr>
    <a:lvl2pPr marL="457200" algn="l" rtl="0" fontAlgn="base">
      <a:spcBef>
        <a:spcPct val="0"/>
      </a:spcBef>
      <a:spcAft>
        <a:spcPct val="0"/>
      </a:spcAft>
      <a:defRPr sz="2200" kern="1200">
        <a:solidFill>
          <a:schemeClr val="hlink"/>
        </a:solidFill>
        <a:latin typeface="Arial" charset="0"/>
        <a:ea typeface="ＭＳ Ｐゴシック" pitchFamily="34" charset="-128"/>
        <a:cs typeface="Arial" charset="0"/>
      </a:defRPr>
    </a:lvl2pPr>
    <a:lvl3pPr marL="914400" algn="l" rtl="0" fontAlgn="base">
      <a:spcBef>
        <a:spcPct val="0"/>
      </a:spcBef>
      <a:spcAft>
        <a:spcPct val="0"/>
      </a:spcAft>
      <a:defRPr sz="2200" kern="1200">
        <a:solidFill>
          <a:schemeClr val="hlink"/>
        </a:solidFill>
        <a:latin typeface="Arial" charset="0"/>
        <a:ea typeface="ＭＳ Ｐゴシック" pitchFamily="34" charset="-128"/>
        <a:cs typeface="Arial" charset="0"/>
      </a:defRPr>
    </a:lvl3pPr>
    <a:lvl4pPr marL="1371600" algn="l" rtl="0" fontAlgn="base">
      <a:spcBef>
        <a:spcPct val="0"/>
      </a:spcBef>
      <a:spcAft>
        <a:spcPct val="0"/>
      </a:spcAft>
      <a:defRPr sz="2200" kern="1200">
        <a:solidFill>
          <a:schemeClr val="hlink"/>
        </a:solidFill>
        <a:latin typeface="Arial" charset="0"/>
        <a:ea typeface="ＭＳ Ｐゴシック" pitchFamily="34" charset="-128"/>
        <a:cs typeface="Arial" charset="0"/>
      </a:defRPr>
    </a:lvl4pPr>
    <a:lvl5pPr marL="1828800" algn="l" rtl="0" fontAlgn="base">
      <a:spcBef>
        <a:spcPct val="0"/>
      </a:spcBef>
      <a:spcAft>
        <a:spcPct val="0"/>
      </a:spcAft>
      <a:defRPr sz="2200" kern="1200">
        <a:solidFill>
          <a:schemeClr val="hlink"/>
        </a:solidFill>
        <a:latin typeface="Arial" charset="0"/>
        <a:ea typeface="ＭＳ Ｐゴシック" pitchFamily="34" charset="-128"/>
        <a:cs typeface="Arial" charset="0"/>
      </a:defRPr>
    </a:lvl5pPr>
    <a:lvl6pPr marL="2286000" algn="l" defTabSz="914400" rtl="0" eaLnBrk="1" latinLnBrk="0" hangingPunct="1">
      <a:defRPr sz="2200" kern="1200">
        <a:solidFill>
          <a:schemeClr val="hlink"/>
        </a:solidFill>
        <a:latin typeface="Arial" charset="0"/>
        <a:ea typeface="ＭＳ Ｐゴシック" pitchFamily="34" charset="-128"/>
        <a:cs typeface="Arial" charset="0"/>
      </a:defRPr>
    </a:lvl6pPr>
    <a:lvl7pPr marL="2743200" algn="l" defTabSz="914400" rtl="0" eaLnBrk="1" latinLnBrk="0" hangingPunct="1">
      <a:defRPr sz="2200" kern="1200">
        <a:solidFill>
          <a:schemeClr val="hlink"/>
        </a:solidFill>
        <a:latin typeface="Arial" charset="0"/>
        <a:ea typeface="ＭＳ Ｐゴシック" pitchFamily="34" charset="-128"/>
        <a:cs typeface="Arial" charset="0"/>
      </a:defRPr>
    </a:lvl7pPr>
    <a:lvl8pPr marL="3200400" algn="l" defTabSz="914400" rtl="0" eaLnBrk="1" latinLnBrk="0" hangingPunct="1">
      <a:defRPr sz="2200" kern="1200">
        <a:solidFill>
          <a:schemeClr val="hlink"/>
        </a:solidFill>
        <a:latin typeface="Arial" charset="0"/>
        <a:ea typeface="ＭＳ Ｐゴシック" pitchFamily="34" charset="-128"/>
        <a:cs typeface="Arial" charset="0"/>
      </a:defRPr>
    </a:lvl8pPr>
    <a:lvl9pPr marL="3657600" algn="l" defTabSz="914400" rtl="0" eaLnBrk="1" latinLnBrk="0" hangingPunct="1">
      <a:defRPr sz="2200" kern="1200">
        <a:solidFill>
          <a:schemeClr val="hlink"/>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662">
          <p15:clr>
            <a:srgbClr val="A4A3A4"/>
          </p15:clr>
        </p15:guide>
        <p15:guide id="2" pos="55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731C"/>
    <a:srgbClr val="BA006E"/>
    <a:srgbClr val="8CC640"/>
    <a:srgbClr val="00A6A0"/>
    <a:srgbClr val="003F69"/>
    <a:srgbClr val="FDB813"/>
    <a:srgbClr val="00649D"/>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9394" autoAdjust="0"/>
    <p:restoredTop sz="93858" autoAdjust="0"/>
  </p:normalViewPr>
  <p:slideViewPr>
    <p:cSldViewPr snapToGrid="0">
      <p:cViewPr varScale="1">
        <p:scale>
          <a:sx n="115" d="100"/>
          <a:sy n="115" d="100"/>
        </p:scale>
        <p:origin x="1200" y="96"/>
      </p:cViewPr>
      <p:guideLst>
        <p:guide orient="horz" pos="662"/>
        <p:guide pos="556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00CE-4751-ACF2-973B4A5DFF31}"/>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00CE-4751-ACF2-973B4A5DFF31}"/>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00CE-4751-ACF2-973B4A5DFF31}"/>
            </c:ext>
          </c:extLst>
        </c:ser>
        <c:dLbls>
          <c:showLegendKey val="0"/>
          <c:showVal val="0"/>
          <c:showCatName val="0"/>
          <c:showSerName val="0"/>
          <c:showPercent val="0"/>
          <c:showBubbleSize val="0"/>
        </c:dLbls>
        <c:gapWidth val="219"/>
        <c:overlap val="-27"/>
        <c:axId val="1098995312"/>
        <c:axId val="1098993136"/>
      </c:barChart>
      <c:catAx>
        <c:axId val="1098995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98993136"/>
        <c:crosses val="autoZero"/>
        <c:auto val="1"/>
        <c:lblAlgn val="ctr"/>
        <c:lblOffset val="100"/>
        <c:noMultiLvlLbl val="0"/>
      </c:catAx>
      <c:valAx>
        <c:axId val="1098993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98995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xmlns:c16r2="http://schemas.microsoft.com/office/drawing/2015/06/chart">
            <c:ext xmlns:c16="http://schemas.microsoft.com/office/drawing/2014/chart" uri="{C3380CC4-5D6E-409C-BE32-E72D297353CC}">
              <c16:uniqueId val="{00000000-FD73-4171-BC49-A7FE294DC24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1BFD07-7CD6-48F0-8E4F-DF9BF82E51FF}" type="doc">
      <dgm:prSet loTypeId="urn:microsoft.com/office/officeart/2005/8/layout/hList1" loCatId="list" qsTypeId="urn:microsoft.com/office/officeart/2005/8/quickstyle/simple1" qsCatId="simple" csTypeId="urn:microsoft.com/office/officeart/2005/8/colors/accent1_2" csCatId="accent1" phldr="0"/>
      <dgm:spPr/>
      <dgm:t>
        <a:bodyPr/>
        <a:lstStyle/>
        <a:p>
          <a:endParaRPr lang="zh-CN" altLang="en-US"/>
        </a:p>
      </dgm:t>
    </dgm:pt>
    <dgm:pt modelId="{4B0D5620-8DF7-449C-9C06-09CBBFECF4E2}">
      <dgm:prSet phldrT="[文本]" phldr="1"/>
      <dgm:spPr/>
      <dgm:t>
        <a:bodyPr/>
        <a:lstStyle/>
        <a:p>
          <a:endParaRPr lang="zh-CN" altLang="en-US"/>
        </a:p>
      </dgm:t>
    </dgm:pt>
    <dgm:pt modelId="{4C508A6B-B5FE-4693-8F23-88B0298718CD}" type="parTrans" cxnId="{880705DA-F429-4840-A16E-54F7A4D9AB6F}">
      <dgm:prSet/>
      <dgm:spPr/>
      <dgm:t>
        <a:bodyPr/>
        <a:lstStyle/>
        <a:p>
          <a:endParaRPr lang="zh-CN" altLang="en-US"/>
        </a:p>
      </dgm:t>
    </dgm:pt>
    <dgm:pt modelId="{F015AC01-2B9A-4CDD-909E-84DAF325509B}" type="sibTrans" cxnId="{880705DA-F429-4840-A16E-54F7A4D9AB6F}">
      <dgm:prSet/>
      <dgm:spPr/>
      <dgm:t>
        <a:bodyPr/>
        <a:lstStyle/>
        <a:p>
          <a:endParaRPr lang="zh-CN" altLang="en-US"/>
        </a:p>
      </dgm:t>
    </dgm:pt>
    <dgm:pt modelId="{F0668CC4-67F0-41B1-ABFA-9FF399519780}">
      <dgm:prSet phldrT="[文本]" phldr="1"/>
      <dgm:spPr/>
      <dgm:t>
        <a:bodyPr/>
        <a:lstStyle/>
        <a:p>
          <a:endParaRPr lang="zh-CN" altLang="en-US"/>
        </a:p>
      </dgm:t>
    </dgm:pt>
    <dgm:pt modelId="{48A91155-2C95-4593-97FF-EC9632F42877}" type="parTrans" cxnId="{82DDB13D-CD64-4A55-9E60-45EA97BFA7EE}">
      <dgm:prSet/>
      <dgm:spPr/>
      <dgm:t>
        <a:bodyPr/>
        <a:lstStyle/>
        <a:p>
          <a:endParaRPr lang="zh-CN" altLang="en-US"/>
        </a:p>
      </dgm:t>
    </dgm:pt>
    <dgm:pt modelId="{F890D5F3-2193-4C7A-B3BD-AAF087C86833}" type="sibTrans" cxnId="{82DDB13D-CD64-4A55-9E60-45EA97BFA7EE}">
      <dgm:prSet/>
      <dgm:spPr/>
      <dgm:t>
        <a:bodyPr/>
        <a:lstStyle/>
        <a:p>
          <a:endParaRPr lang="zh-CN" altLang="en-US"/>
        </a:p>
      </dgm:t>
    </dgm:pt>
    <dgm:pt modelId="{931C01A7-F51F-4325-B966-C4A67D971860}">
      <dgm:prSet phldrT="[文本]" phldr="1"/>
      <dgm:spPr/>
      <dgm:t>
        <a:bodyPr/>
        <a:lstStyle/>
        <a:p>
          <a:endParaRPr lang="zh-CN" altLang="en-US"/>
        </a:p>
      </dgm:t>
    </dgm:pt>
    <dgm:pt modelId="{C07FED9A-C4FC-4768-A3A5-BDDFBC90534B}" type="parTrans" cxnId="{55D750D7-57B3-4F9C-A714-BFBF17726136}">
      <dgm:prSet/>
      <dgm:spPr/>
      <dgm:t>
        <a:bodyPr/>
        <a:lstStyle/>
        <a:p>
          <a:endParaRPr lang="zh-CN" altLang="en-US"/>
        </a:p>
      </dgm:t>
    </dgm:pt>
    <dgm:pt modelId="{9C2810A5-1732-473D-A697-6BCBA6275966}" type="sibTrans" cxnId="{55D750D7-57B3-4F9C-A714-BFBF17726136}">
      <dgm:prSet/>
      <dgm:spPr/>
      <dgm:t>
        <a:bodyPr/>
        <a:lstStyle/>
        <a:p>
          <a:endParaRPr lang="zh-CN" altLang="en-US"/>
        </a:p>
      </dgm:t>
    </dgm:pt>
    <dgm:pt modelId="{CA9D4695-1C34-47E0-8B83-4868C4188958}">
      <dgm:prSet phldrT="[文本]" phldr="1"/>
      <dgm:spPr/>
      <dgm:t>
        <a:bodyPr/>
        <a:lstStyle/>
        <a:p>
          <a:endParaRPr lang="zh-CN" altLang="en-US"/>
        </a:p>
      </dgm:t>
    </dgm:pt>
    <dgm:pt modelId="{D3191481-E2E4-4291-87DE-2D628EFCE52C}" type="parTrans" cxnId="{BFBFC2C7-593B-4925-84FA-FC15F71EE3E5}">
      <dgm:prSet/>
      <dgm:spPr/>
      <dgm:t>
        <a:bodyPr/>
        <a:lstStyle/>
        <a:p>
          <a:endParaRPr lang="zh-CN" altLang="en-US"/>
        </a:p>
      </dgm:t>
    </dgm:pt>
    <dgm:pt modelId="{D613F3AC-DF75-4190-91AC-466D0C7372A7}" type="sibTrans" cxnId="{BFBFC2C7-593B-4925-84FA-FC15F71EE3E5}">
      <dgm:prSet/>
      <dgm:spPr/>
      <dgm:t>
        <a:bodyPr/>
        <a:lstStyle/>
        <a:p>
          <a:endParaRPr lang="zh-CN" altLang="en-US"/>
        </a:p>
      </dgm:t>
    </dgm:pt>
    <dgm:pt modelId="{39B16B14-5D45-492D-833A-4EADE1F19C27}">
      <dgm:prSet phldrT="[文本]" phldr="1"/>
      <dgm:spPr/>
      <dgm:t>
        <a:bodyPr/>
        <a:lstStyle/>
        <a:p>
          <a:endParaRPr lang="zh-CN" altLang="en-US"/>
        </a:p>
      </dgm:t>
    </dgm:pt>
    <dgm:pt modelId="{8D076737-C2F9-4BC6-BCA6-5D47F546D8F2}" type="parTrans" cxnId="{B7D31EBC-AC18-48B8-A771-17591F97A72B}">
      <dgm:prSet/>
      <dgm:spPr/>
      <dgm:t>
        <a:bodyPr/>
        <a:lstStyle/>
        <a:p>
          <a:endParaRPr lang="zh-CN" altLang="en-US"/>
        </a:p>
      </dgm:t>
    </dgm:pt>
    <dgm:pt modelId="{4E8F2033-4E12-4603-A63E-79C0E5BC9081}" type="sibTrans" cxnId="{B7D31EBC-AC18-48B8-A771-17591F97A72B}">
      <dgm:prSet/>
      <dgm:spPr/>
      <dgm:t>
        <a:bodyPr/>
        <a:lstStyle/>
        <a:p>
          <a:endParaRPr lang="zh-CN" altLang="en-US"/>
        </a:p>
      </dgm:t>
    </dgm:pt>
    <dgm:pt modelId="{C8B5C4A6-CAFF-4341-8D23-2BB96FDAB5DD}">
      <dgm:prSet phldrT="[文本]" phldr="1"/>
      <dgm:spPr/>
      <dgm:t>
        <a:bodyPr/>
        <a:lstStyle/>
        <a:p>
          <a:endParaRPr lang="zh-CN" altLang="en-US"/>
        </a:p>
      </dgm:t>
    </dgm:pt>
    <dgm:pt modelId="{29B066A2-01F0-4616-8D18-F8698106FC04}" type="parTrans" cxnId="{A50CC3AC-0C20-4F63-A85F-82172600F20F}">
      <dgm:prSet/>
      <dgm:spPr/>
      <dgm:t>
        <a:bodyPr/>
        <a:lstStyle/>
        <a:p>
          <a:endParaRPr lang="zh-CN" altLang="en-US"/>
        </a:p>
      </dgm:t>
    </dgm:pt>
    <dgm:pt modelId="{62959914-418D-4150-82AF-87947A2EC783}" type="sibTrans" cxnId="{A50CC3AC-0C20-4F63-A85F-82172600F20F}">
      <dgm:prSet/>
      <dgm:spPr/>
      <dgm:t>
        <a:bodyPr/>
        <a:lstStyle/>
        <a:p>
          <a:endParaRPr lang="zh-CN" altLang="en-US"/>
        </a:p>
      </dgm:t>
    </dgm:pt>
    <dgm:pt modelId="{603F8F89-83BF-4A82-88E6-8A357D5529B7}">
      <dgm:prSet phldrT="[文本]" phldr="1"/>
      <dgm:spPr/>
      <dgm:t>
        <a:bodyPr/>
        <a:lstStyle/>
        <a:p>
          <a:endParaRPr lang="zh-CN" altLang="en-US"/>
        </a:p>
      </dgm:t>
    </dgm:pt>
    <dgm:pt modelId="{E187C02F-8FE0-4851-BCBC-890B9F56D811}" type="parTrans" cxnId="{F79DF36E-0C9C-4ECF-86B5-E60ADBB7D7A2}">
      <dgm:prSet/>
      <dgm:spPr/>
      <dgm:t>
        <a:bodyPr/>
        <a:lstStyle/>
        <a:p>
          <a:endParaRPr lang="zh-CN" altLang="en-US"/>
        </a:p>
      </dgm:t>
    </dgm:pt>
    <dgm:pt modelId="{624DCA74-5F31-4786-84CA-C416CB5A1DEA}" type="sibTrans" cxnId="{F79DF36E-0C9C-4ECF-86B5-E60ADBB7D7A2}">
      <dgm:prSet/>
      <dgm:spPr/>
      <dgm:t>
        <a:bodyPr/>
        <a:lstStyle/>
        <a:p>
          <a:endParaRPr lang="zh-CN" altLang="en-US"/>
        </a:p>
      </dgm:t>
    </dgm:pt>
    <dgm:pt modelId="{E87F75CC-1045-4933-875E-11FF0D985691}">
      <dgm:prSet phldrT="[文本]" phldr="1"/>
      <dgm:spPr/>
      <dgm:t>
        <a:bodyPr/>
        <a:lstStyle/>
        <a:p>
          <a:endParaRPr lang="zh-CN" altLang="en-US"/>
        </a:p>
      </dgm:t>
    </dgm:pt>
    <dgm:pt modelId="{C54BB778-2E9C-4D10-9E96-8B2FA569CDEE}" type="parTrans" cxnId="{CA0801C7-BB97-491F-8E38-1C45162C95F4}">
      <dgm:prSet/>
      <dgm:spPr/>
      <dgm:t>
        <a:bodyPr/>
        <a:lstStyle/>
        <a:p>
          <a:endParaRPr lang="zh-CN" altLang="en-US"/>
        </a:p>
      </dgm:t>
    </dgm:pt>
    <dgm:pt modelId="{9BFD5A85-7126-4738-8DD6-7F84EC4873A2}" type="sibTrans" cxnId="{CA0801C7-BB97-491F-8E38-1C45162C95F4}">
      <dgm:prSet/>
      <dgm:spPr/>
      <dgm:t>
        <a:bodyPr/>
        <a:lstStyle/>
        <a:p>
          <a:endParaRPr lang="zh-CN" altLang="en-US"/>
        </a:p>
      </dgm:t>
    </dgm:pt>
    <dgm:pt modelId="{48E8F53E-2AF7-47D9-8ADF-E582D84CF5E5}">
      <dgm:prSet phldrT="[文本]" phldr="1"/>
      <dgm:spPr/>
      <dgm:t>
        <a:bodyPr/>
        <a:lstStyle/>
        <a:p>
          <a:endParaRPr lang="zh-CN" altLang="en-US"/>
        </a:p>
      </dgm:t>
    </dgm:pt>
    <dgm:pt modelId="{FA837AFF-CB2A-47F8-AAEF-53C39F809F2E}" type="parTrans" cxnId="{D29BB569-3734-496E-9FFE-934CBB879FB1}">
      <dgm:prSet/>
      <dgm:spPr/>
      <dgm:t>
        <a:bodyPr/>
        <a:lstStyle/>
        <a:p>
          <a:endParaRPr lang="zh-CN" altLang="en-US"/>
        </a:p>
      </dgm:t>
    </dgm:pt>
    <dgm:pt modelId="{63703034-E6CD-4302-AEB5-136CD6686073}" type="sibTrans" cxnId="{D29BB569-3734-496E-9FFE-934CBB879FB1}">
      <dgm:prSet/>
      <dgm:spPr/>
      <dgm:t>
        <a:bodyPr/>
        <a:lstStyle/>
        <a:p>
          <a:endParaRPr lang="zh-CN" altLang="en-US"/>
        </a:p>
      </dgm:t>
    </dgm:pt>
    <dgm:pt modelId="{A3E45233-D232-4C33-B92D-7C78CF852359}" type="pres">
      <dgm:prSet presAssocID="{EB1BFD07-7CD6-48F0-8E4F-DF9BF82E51FF}" presName="Name0" presStyleCnt="0">
        <dgm:presLayoutVars>
          <dgm:dir/>
          <dgm:animLvl val="lvl"/>
          <dgm:resizeHandles val="exact"/>
        </dgm:presLayoutVars>
      </dgm:prSet>
      <dgm:spPr/>
      <dgm:t>
        <a:bodyPr/>
        <a:lstStyle/>
        <a:p>
          <a:endParaRPr lang="zh-CN" altLang="en-US"/>
        </a:p>
      </dgm:t>
    </dgm:pt>
    <dgm:pt modelId="{32362B20-B200-43BA-8014-220D94B7695B}" type="pres">
      <dgm:prSet presAssocID="{4B0D5620-8DF7-449C-9C06-09CBBFECF4E2}" presName="composite" presStyleCnt="0"/>
      <dgm:spPr/>
    </dgm:pt>
    <dgm:pt modelId="{C7FE729F-619D-4F46-AF9E-D64DD4BA76E4}" type="pres">
      <dgm:prSet presAssocID="{4B0D5620-8DF7-449C-9C06-09CBBFECF4E2}" presName="parTx" presStyleLbl="alignNode1" presStyleIdx="0" presStyleCnt="3">
        <dgm:presLayoutVars>
          <dgm:chMax val="0"/>
          <dgm:chPref val="0"/>
          <dgm:bulletEnabled val="1"/>
        </dgm:presLayoutVars>
      </dgm:prSet>
      <dgm:spPr/>
      <dgm:t>
        <a:bodyPr/>
        <a:lstStyle/>
        <a:p>
          <a:endParaRPr lang="zh-CN" altLang="en-US"/>
        </a:p>
      </dgm:t>
    </dgm:pt>
    <dgm:pt modelId="{93FE0428-4189-4E86-96D1-6F0317BF03DF}" type="pres">
      <dgm:prSet presAssocID="{4B0D5620-8DF7-449C-9C06-09CBBFECF4E2}" presName="desTx" presStyleLbl="alignAccFollowNode1" presStyleIdx="0" presStyleCnt="3">
        <dgm:presLayoutVars>
          <dgm:bulletEnabled val="1"/>
        </dgm:presLayoutVars>
      </dgm:prSet>
      <dgm:spPr/>
      <dgm:t>
        <a:bodyPr/>
        <a:lstStyle/>
        <a:p>
          <a:endParaRPr lang="zh-CN" altLang="en-US"/>
        </a:p>
      </dgm:t>
    </dgm:pt>
    <dgm:pt modelId="{AE4948CE-6C9C-4D5B-90C7-E472A9384238}" type="pres">
      <dgm:prSet presAssocID="{F015AC01-2B9A-4CDD-909E-84DAF325509B}" presName="space" presStyleCnt="0"/>
      <dgm:spPr/>
    </dgm:pt>
    <dgm:pt modelId="{55DF3A00-7D67-44DC-985C-9BA41E1DC288}" type="pres">
      <dgm:prSet presAssocID="{CA9D4695-1C34-47E0-8B83-4868C4188958}" presName="composite" presStyleCnt="0"/>
      <dgm:spPr/>
    </dgm:pt>
    <dgm:pt modelId="{58A49477-D2D3-4214-8D47-031654442470}" type="pres">
      <dgm:prSet presAssocID="{CA9D4695-1C34-47E0-8B83-4868C4188958}" presName="parTx" presStyleLbl="alignNode1" presStyleIdx="1" presStyleCnt="3">
        <dgm:presLayoutVars>
          <dgm:chMax val="0"/>
          <dgm:chPref val="0"/>
          <dgm:bulletEnabled val="1"/>
        </dgm:presLayoutVars>
      </dgm:prSet>
      <dgm:spPr/>
      <dgm:t>
        <a:bodyPr/>
        <a:lstStyle/>
        <a:p>
          <a:endParaRPr lang="zh-CN" altLang="en-US"/>
        </a:p>
      </dgm:t>
    </dgm:pt>
    <dgm:pt modelId="{EAC7F326-8A8D-4E09-AEA7-BEDF96ABCD89}" type="pres">
      <dgm:prSet presAssocID="{CA9D4695-1C34-47E0-8B83-4868C4188958}" presName="desTx" presStyleLbl="alignAccFollowNode1" presStyleIdx="1" presStyleCnt="3">
        <dgm:presLayoutVars>
          <dgm:bulletEnabled val="1"/>
        </dgm:presLayoutVars>
      </dgm:prSet>
      <dgm:spPr/>
      <dgm:t>
        <a:bodyPr/>
        <a:lstStyle/>
        <a:p>
          <a:endParaRPr lang="zh-CN" altLang="en-US"/>
        </a:p>
      </dgm:t>
    </dgm:pt>
    <dgm:pt modelId="{D8CEB619-6F8C-498D-B465-B871CC642295}" type="pres">
      <dgm:prSet presAssocID="{D613F3AC-DF75-4190-91AC-466D0C7372A7}" presName="space" presStyleCnt="0"/>
      <dgm:spPr/>
    </dgm:pt>
    <dgm:pt modelId="{362EACF9-4A46-44F4-8E1B-2C0A542306E4}" type="pres">
      <dgm:prSet presAssocID="{603F8F89-83BF-4A82-88E6-8A357D5529B7}" presName="composite" presStyleCnt="0"/>
      <dgm:spPr/>
    </dgm:pt>
    <dgm:pt modelId="{B31B6256-3030-4C5E-86EA-4F2373388078}" type="pres">
      <dgm:prSet presAssocID="{603F8F89-83BF-4A82-88E6-8A357D5529B7}" presName="parTx" presStyleLbl="alignNode1" presStyleIdx="2" presStyleCnt="3">
        <dgm:presLayoutVars>
          <dgm:chMax val="0"/>
          <dgm:chPref val="0"/>
          <dgm:bulletEnabled val="1"/>
        </dgm:presLayoutVars>
      </dgm:prSet>
      <dgm:spPr/>
      <dgm:t>
        <a:bodyPr/>
        <a:lstStyle/>
        <a:p>
          <a:endParaRPr lang="zh-CN" altLang="en-US"/>
        </a:p>
      </dgm:t>
    </dgm:pt>
    <dgm:pt modelId="{88FB88E7-23A6-4214-AD65-49F9D0D081CE}" type="pres">
      <dgm:prSet presAssocID="{603F8F89-83BF-4A82-88E6-8A357D5529B7}" presName="desTx" presStyleLbl="alignAccFollowNode1" presStyleIdx="2" presStyleCnt="3">
        <dgm:presLayoutVars>
          <dgm:bulletEnabled val="1"/>
        </dgm:presLayoutVars>
      </dgm:prSet>
      <dgm:spPr/>
      <dgm:t>
        <a:bodyPr/>
        <a:lstStyle/>
        <a:p>
          <a:endParaRPr lang="zh-CN" altLang="en-US"/>
        </a:p>
      </dgm:t>
    </dgm:pt>
  </dgm:ptLst>
  <dgm:cxnLst>
    <dgm:cxn modelId="{EAD2BCA1-42CB-4A40-9076-537127061B25}" type="presOf" srcId="{CA9D4695-1C34-47E0-8B83-4868C4188958}" destId="{58A49477-D2D3-4214-8D47-031654442470}" srcOrd="0" destOrd="0" presId="urn:microsoft.com/office/officeart/2005/8/layout/hList1"/>
    <dgm:cxn modelId="{24331785-7737-46F8-A023-40CCD8453720}" type="presOf" srcId="{EB1BFD07-7CD6-48F0-8E4F-DF9BF82E51FF}" destId="{A3E45233-D232-4C33-B92D-7C78CF852359}" srcOrd="0" destOrd="0" presId="urn:microsoft.com/office/officeart/2005/8/layout/hList1"/>
    <dgm:cxn modelId="{CAD0EE92-001E-4DE7-AF35-4975ECF520EF}" type="presOf" srcId="{931C01A7-F51F-4325-B966-C4A67D971860}" destId="{93FE0428-4189-4E86-96D1-6F0317BF03DF}" srcOrd="0" destOrd="1" presId="urn:microsoft.com/office/officeart/2005/8/layout/hList1"/>
    <dgm:cxn modelId="{880705DA-F429-4840-A16E-54F7A4D9AB6F}" srcId="{EB1BFD07-7CD6-48F0-8E4F-DF9BF82E51FF}" destId="{4B0D5620-8DF7-449C-9C06-09CBBFECF4E2}" srcOrd="0" destOrd="0" parTransId="{4C508A6B-B5FE-4693-8F23-88B0298718CD}" sibTransId="{F015AC01-2B9A-4CDD-909E-84DAF325509B}"/>
    <dgm:cxn modelId="{EEDC264D-109F-4653-A1CB-807DABCCB6FE}" type="presOf" srcId="{F0668CC4-67F0-41B1-ABFA-9FF399519780}" destId="{93FE0428-4189-4E86-96D1-6F0317BF03DF}" srcOrd="0" destOrd="0" presId="urn:microsoft.com/office/officeart/2005/8/layout/hList1"/>
    <dgm:cxn modelId="{A50CC3AC-0C20-4F63-A85F-82172600F20F}" srcId="{CA9D4695-1C34-47E0-8B83-4868C4188958}" destId="{C8B5C4A6-CAFF-4341-8D23-2BB96FDAB5DD}" srcOrd="1" destOrd="0" parTransId="{29B066A2-01F0-4616-8D18-F8698106FC04}" sibTransId="{62959914-418D-4150-82AF-87947A2EC783}"/>
    <dgm:cxn modelId="{FEF07BD7-0010-4B19-A1A9-5212A8C6FDCD}" type="presOf" srcId="{C8B5C4A6-CAFF-4341-8D23-2BB96FDAB5DD}" destId="{EAC7F326-8A8D-4E09-AEA7-BEDF96ABCD89}" srcOrd="0" destOrd="1" presId="urn:microsoft.com/office/officeart/2005/8/layout/hList1"/>
    <dgm:cxn modelId="{D29BB569-3734-496E-9FFE-934CBB879FB1}" srcId="{603F8F89-83BF-4A82-88E6-8A357D5529B7}" destId="{48E8F53E-2AF7-47D9-8ADF-E582D84CF5E5}" srcOrd="1" destOrd="0" parTransId="{FA837AFF-CB2A-47F8-AAEF-53C39F809F2E}" sibTransId="{63703034-E6CD-4302-AEB5-136CD6686073}"/>
    <dgm:cxn modelId="{55D750D7-57B3-4F9C-A714-BFBF17726136}" srcId="{4B0D5620-8DF7-449C-9C06-09CBBFECF4E2}" destId="{931C01A7-F51F-4325-B966-C4A67D971860}" srcOrd="1" destOrd="0" parTransId="{C07FED9A-C4FC-4768-A3A5-BDDFBC90534B}" sibTransId="{9C2810A5-1732-473D-A697-6BCBA6275966}"/>
    <dgm:cxn modelId="{D548A42E-84A6-46CB-8A09-4363633613BE}" type="presOf" srcId="{48E8F53E-2AF7-47D9-8ADF-E582D84CF5E5}" destId="{88FB88E7-23A6-4214-AD65-49F9D0D081CE}" srcOrd="0" destOrd="1" presId="urn:microsoft.com/office/officeart/2005/8/layout/hList1"/>
    <dgm:cxn modelId="{B7D31EBC-AC18-48B8-A771-17591F97A72B}" srcId="{CA9D4695-1C34-47E0-8B83-4868C4188958}" destId="{39B16B14-5D45-492D-833A-4EADE1F19C27}" srcOrd="0" destOrd="0" parTransId="{8D076737-C2F9-4BC6-BCA6-5D47F546D8F2}" sibTransId="{4E8F2033-4E12-4603-A63E-79C0E5BC9081}"/>
    <dgm:cxn modelId="{82DDB13D-CD64-4A55-9E60-45EA97BFA7EE}" srcId="{4B0D5620-8DF7-449C-9C06-09CBBFECF4E2}" destId="{F0668CC4-67F0-41B1-ABFA-9FF399519780}" srcOrd="0" destOrd="0" parTransId="{48A91155-2C95-4593-97FF-EC9632F42877}" sibTransId="{F890D5F3-2193-4C7A-B3BD-AAF087C86833}"/>
    <dgm:cxn modelId="{EF20F94A-B77A-4750-9CAB-984FA5DB476F}" type="presOf" srcId="{E87F75CC-1045-4933-875E-11FF0D985691}" destId="{88FB88E7-23A6-4214-AD65-49F9D0D081CE}" srcOrd="0" destOrd="0" presId="urn:microsoft.com/office/officeart/2005/8/layout/hList1"/>
    <dgm:cxn modelId="{7A6470E3-873A-4112-8FF6-B7484BA0C613}" type="presOf" srcId="{603F8F89-83BF-4A82-88E6-8A357D5529B7}" destId="{B31B6256-3030-4C5E-86EA-4F2373388078}" srcOrd="0" destOrd="0" presId="urn:microsoft.com/office/officeart/2005/8/layout/hList1"/>
    <dgm:cxn modelId="{D0E16E71-E60E-4718-B0C3-D2A4F73BE56C}" type="presOf" srcId="{4B0D5620-8DF7-449C-9C06-09CBBFECF4E2}" destId="{C7FE729F-619D-4F46-AF9E-D64DD4BA76E4}" srcOrd="0" destOrd="0" presId="urn:microsoft.com/office/officeart/2005/8/layout/hList1"/>
    <dgm:cxn modelId="{CA0801C7-BB97-491F-8E38-1C45162C95F4}" srcId="{603F8F89-83BF-4A82-88E6-8A357D5529B7}" destId="{E87F75CC-1045-4933-875E-11FF0D985691}" srcOrd="0" destOrd="0" parTransId="{C54BB778-2E9C-4D10-9E96-8B2FA569CDEE}" sibTransId="{9BFD5A85-7126-4738-8DD6-7F84EC4873A2}"/>
    <dgm:cxn modelId="{D43B8E0E-8460-49FE-BBFC-ED203D2FECCF}" type="presOf" srcId="{39B16B14-5D45-492D-833A-4EADE1F19C27}" destId="{EAC7F326-8A8D-4E09-AEA7-BEDF96ABCD89}" srcOrd="0" destOrd="0" presId="urn:microsoft.com/office/officeart/2005/8/layout/hList1"/>
    <dgm:cxn modelId="{BFBFC2C7-593B-4925-84FA-FC15F71EE3E5}" srcId="{EB1BFD07-7CD6-48F0-8E4F-DF9BF82E51FF}" destId="{CA9D4695-1C34-47E0-8B83-4868C4188958}" srcOrd="1" destOrd="0" parTransId="{D3191481-E2E4-4291-87DE-2D628EFCE52C}" sibTransId="{D613F3AC-DF75-4190-91AC-466D0C7372A7}"/>
    <dgm:cxn modelId="{F79DF36E-0C9C-4ECF-86B5-E60ADBB7D7A2}" srcId="{EB1BFD07-7CD6-48F0-8E4F-DF9BF82E51FF}" destId="{603F8F89-83BF-4A82-88E6-8A357D5529B7}" srcOrd="2" destOrd="0" parTransId="{E187C02F-8FE0-4851-BCBC-890B9F56D811}" sibTransId="{624DCA74-5F31-4786-84CA-C416CB5A1DEA}"/>
    <dgm:cxn modelId="{A2E069F2-FB13-4185-9E41-4A9C3F805CDC}" type="presParOf" srcId="{A3E45233-D232-4C33-B92D-7C78CF852359}" destId="{32362B20-B200-43BA-8014-220D94B7695B}" srcOrd="0" destOrd="0" presId="urn:microsoft.com/office/officeart/2005/8/layout/hList1"/>
    <dgm:cxn modelId="{75C9A224-DDF9-43FF-8914-399F57BBCCCB}" type="presParOf" srcId="{32362B20-B200-43BA-8014-220D94B7695B}" destId="{C7FE729F-619D-4F46-AF9E-D64DD4BA76E4}" srcOrd="0" destOrd="0" presId="urn:microsoft.com/office/officeart/2005/8/layout/hList1"/>
    <dgm:cxn modelId="{D34B477C-276E-48AF-BCF9-7E0E6524F2FA}" type="presParOf" srcId="{32362B20-B200-43BA-8014-220D94B7695B}" destId="{93FE0428-4189-4E86-96D1-6F0317BF03DF}" srcOrd="1" destOrd="0" presId="urn:microsoft.com/office/officeart/2005/8/layout/hList1"/>
    <dgm:cxn modelId="{48CE8B00-CE88-4535-B855-1001234CB672}" type="presParOf" srcId="{A3E45233-D232-4C33-B92D-7C78CF852359}" destId="{AE4948CE-6C9C-4D5B-90C7-E472A9384238}" srcOrd="1" destOrd="0" presId="urn:microsoft.com/office/officeart/2005/8/layout/hList1"/>
    <dgm:cxn modelId="{8A479BDD-200F-4017-A9C2-5D5A1BF3EAF3}" type="presParOf" srcId="{A3E45233-D232-4C33-B92D-7C78CF852359}" destId="{55DF3A00-7D67-44DC-985C-9BA41E1DC288}" srcOrd="2" destOrd="0" presId="urn:microsoft.com/office/officeart/2005/8/layout/hList1"/>
    <dgm:cxn modelId="{E3494792-EE8A-4C92-8129-76208F7C8582}" type="presParOf" srcId="{55DF3A00-7D67-44DC-985C-9BA41E1DC288}" destId="{58A49477-D2D3-4214-8D47-031654442470}" srcOrd="0" destOrd="0" presId="urn:microsoft.com/office/officeart/2005/8/layout/hList1"/>
    <dgm:cxn modelId="{BC39051E-B3AE-4CEB-9DEA-14DD316DB212}" type="presParOf" srcId="{55DF3A00-7D67-44DC-985C-9BA41E1DC288}" destId="{EAC7F326-8A8D-4E09-AEA7-BEDF96ABCD89}" srcOrd="1" destOrd="0" presId="urn:microsoft.com/office/officeart/2005/8/layout/hList1"/>
    <dgm:cxn modelId="{590FEF91-2503-48E3-80E4-84457FC670A8}" type="presParOf" srcId="{A3E45233-D232-4C33-B92D-7C78CF852359}" destId="{D8CEB619-6F8C-498D-B465-B871CC642295}" srcOrd="3" destOrd="0" presId="urn:microsoft.com/office/officeart/2005/8/layout/hList1"/>
    <dgm:cxn modelId="{EF56656D-1556-4A26-8218-984AD58B4F06}" type="presParOf" srcId="{A3E45233-D232-4C33-B92D-7C78CF852359}" destId="{362EACF9-4A46-44F4-8E1B-2C0A542306E4}" srcOrd="4" destOrd="0" presId="urn:microsoft.com/office/officeart/2005/8/layout/hList1"/>
    <dgm:cxn modelId="{7140F69F-D2E7-4A24-9052-C2CC311B470D}" type="presParOf" srcId="{362EACF9-4A46-44F4-8E1B-2C0A542306E4}" destId="{B31B6256-3030-4C5E-86EA-4F2373388078}" srcOrd="0" destOrd="0" presId="urn:microsoft.com/office/officeart/2005/8/layout/hList1"/>
    <dgm:cxn modelId="{23F8A504-3018-4DA5-9BA4-29A9DCCAADAE}" type="presParOf" srcId="{362EACF9-4A46-44F4-8E1B-2C0A542306E4}" destId="{88FB88E7-23A6-4214-AD65-49F9D0D081C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8475" cy="465138"/>
          </a:xfrm>
          <a:prstGeom prst="rect">
            <a:avLst/>
          </a:prstGeom>
          <a:noFill/>
          <a:ln>
            <a:noFill/>
          </a:ln>
          <a:effectLst/>
          <a:extLst/>
        </p:spPr>
        <p:txBody>
          <a:bodyPr vert="horz" wrap="square" lIns="93170" tIns="46585" rIns="93170" bIns="46585" numCol="1" anchor="t" anchorCtr="0" compatLnSpc="1">
            <a:prstTxWarp prst="textNoShape">
              <a:avLst/>
            </a:prstTxWarp>
          </a:bodyPr>
          <a:lstStyle>
            <a:lvl1pPr defTabSz="931863">
              <a:lnSpc>
                <a:spcPct val="100000"/>
              </a:lnSpc>
              <a:defRPr sz="1200">
                <a:solidFill>
                  <a:schemeClr val="tx1"/>
                </a:solidFill>
                <a:latin typeface="Arial" pitchFamily="34" charset="0"/>
                <a:ea typeface="+mn-ea"/>
                <a:cs typeface="+mn-cs"/>
              </a:defRPr>
            </a:lvl1pPr>
          </a:lstStyle>
          <a:p>
            <a:pPr>
              <a:defRPr/>
            </a:pPr>
            <a:endParaRPr lang="en-US"/>
          </a:p>
        </p:txBody>
      </p:sp>
      <p:sp>
        <p:nvSpPr>
          <p:cNvPr id="8195" name="Rectangle 3"/>
          <p:cNvSpPr>
            <a:spLocks noGrp="1" noChangeArrowheads="1"/>
          </p:cNvSpPr>
          <p:nvPr>
            <p:ph type="dt" idx="1"/>
          </p:nvPr>
        </p:nvSpPr>
        <p:spPr bwMode="auto">
          <a:xfrm>
            <a:off x="3970338" y="0"/>
            <a:ext cx="3038475" cy="465138"/>
          </a:xfrm>
          <a:prstGeom prst="rect">
            <a:avLst/>
          </a:prstGeom>
          <a:noFill/>
          <a:ln>
            <a:noFill/>
          </a:ln>
          <a:effectLst/>
          <a:extLst/>
        </p:spPr>
        <p:txBody>
          <a:bodyPr vert="horz" wrap="square" lIns="93170" tIns="46585" rIns="93170" bIns="46585" numCol="1" anchor="t" anchorCtr="0" compatLnSpc="1">
            <a:prstTxWarp prst="textNoShape">
              <a:avLst/>
            </a:prstTxWarp>
          </a:bodyPr>
          <a:lstStyle>
            <a:lvl1pPr algn="r" defTabSz="931863">
              <a:lnSpc>
                <a:spcPct val="100000"/>
              </a:lnSpc>
              <a:defRPr sz="1200">
                <a:solidFill>
                  <a:schemeClr val="tx1"/>
                </a:solidFill>
                <a:latin typeface="Arial" pitchFamily="34" charset="0"/>
                <a:ea typeface="+mn-ea"/>
                <a:cs typeface="+mn-cs"/>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1675" y="4414838"/>
            <a:ext cx="5607050" cy="4184650"/>
          </a:xfrm>
          <a:prstGeom prst="rect">
            <a:avLst/>
          </a:prstGeom>
          <a:noFill/>
          <a:ln>
            <a:noFill/>
          </a:ln>
          <a:effectLst/>
          <a:extLst/>
        </p:spPr>
        <p:txBody>
          <a:bodyPr vert="horz" wrap="square" lIns="93170" tIns="46585" rIns="93170" bIns="4658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829675"/>
            <a:ext cx="3038475" cy="465138"/>
          </a:xfrm>
          <a:prstGeom prst="rect">
            <a:avLst/>
          </a:prstGeom>
          <a:noFill/>
          <a:ln>
            <a:noFill/>
          </a:ln>
          <a:effectLst/>
          <a:extLst/>
        </p:spPr>
        <p:txBody>
          <a:bodyPr vert="horz" wrap="square" lIns="93170" tIns="46585" rIns="93170" bIns="46585" numCol="1" anchor="b" anchorCtr="0" compatLnSpc="1">
            <a:prstTxWarp prst="textNoShape">
              <a:avLst/>
            </a:prstTxWarp>
          </a:bodyPr>
          <a:lstStyle>
            <a:lvl1pPr defTabSz="931863">
              <a:lnSpc>
                <a:spcPct val="100000"/>
              </a:lnSpc>
              <a:defRPr sz="1200">
                <a:solidFill>
                  <a:schemeClr val="tx1"/>
                </a:solidFill>
                <a:latin typeface="Arial" pitchFamily="34" charset="0"/>
                <a:ea typeface="+mn-ea"/>
                <a:cs typeface="+mn-cs"/>
              </a:defRPr>
            </a:lvl1pPr>
          </a:lstStyle>
          <a:p>
            <a:pPr>
              <a:defRPr/>
            </a:pPr>
            <a:endParaRPr lang="en-US"/>
          </a:p>
        </p:txBody>
      </p:sp>
      <p:sp>
        <p:nvSpPr>
          <p:cNvPr id="8199" name="Rectangle 7"/>
          <p:cNvSpPr>
            <a:spLocks noGrp="1" noChangeArrowheads="1"/>
          </p:cNvSpPr>
          <p:nvPr>
            <p:ph type="sldNum" sz="quarter" idx="5"/>
          </p:nvPr>
        </p:nvSpPr>
        <p:spPr bwMode="auto">
          <a:xfrm>
            <a:off x="3970338" y="8829675"/>
            <a:ext cx="3038475" cy="465138"/>
          </a:xfrm>
          <a:prstGeom prst="rect">
            <a:avLst/>
          </a:prstGeom>
          <a:noFill/>
          <a:ln>
            <a:noFill/>
          </a:ln>
          <a:effectLst/>
          <a:extLst/>
        </p:spPr>
        <p:txBody>
          <a:bodyPr vert="horz" wrap="square" lIns="93170" tIns="46585" rIns="93170" bIns="46585" numCol="1" anchor="b" anchorCtr="0" compatLnSpc="1">
            <a:prstTxWarp prst="textNoShape">
              <a:avLst/>
            </a:prstTxWarp>
          </a:bodyPr>
          <a:lstStyle>
            <a:lvl1pPr algn="r" defTabSz="931863">
              <a:lnSpc>
                <a:spcPct val="100000"/>
              </a:lnSpc>
              <a:defRPr sz="1200">
                <a:solidFill>
                  <a:schemeClr val="tx1"/>
                </a:solidFill>
                <a:latin typeface="Arial" pitchFamily="34" charset="0"/>
                <a:ea typeface="+mn-ea"/>
                <a:cs typeface="+mn-cs"/>
              </a:defRPr>
            </a:lvl1pPr>
          </a:lstStyle>
          <a:p>
            <a:pPr>
              <a:defRPr/>
            </a:pPr>
            <a:fld id="{2FE5C29F-A1D2-44B2-B65C-AD53FEB6C1BF}" type="slidenum">
              <a:rPr lang="en-US"/>
              <a:pPr>
                <a:defRPr/>
              </a:pPr>
              <a:t>‹#›</a:t>
            </a:fld>
            <a:endParaRPr lang="en-US"/>
          </a:p>
        </p:txBody>
      </p:sp>
    </p:spTree>
    <p:extLst>
      <p:ext uri="{BB962C8B-B14F-4D97-AF65-F5344CB8AC3E}">
        <p14:creationId xmlns:p14="http://schemas.microsoft.com/office/powerpoint/2010/main" val="3831415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p:spPr>
        <p:txBody>
          <a:bodyPr/>
          <a:lstStyle/>
          <a:p>
            <a:r>
              <a:rPr lang="en-US">
                <a:latin typeface="Arial" charset="0"/>
                <a:cs typeface="Arial" charset="0"/>
              </a:rPr>
              <a:t>On July 8</a:t>
            </a:r>
            <a:r>
              <a:rPr lang="en-US" baseline="30000">
                <a:latin typeface="Arial" charset="0"/>
                <a:cs typeface="Arial" charset="0"/>
              </a:rPr>
              <a:t>th</a:t>
            </a:r>
            <a:r>
              <a:rPr lang="en-US">
                <a:latin typeface="Arial" charset="0"/>
                <a:cs typeface="Arial" charset="0"/>
              </a:rPr>
              <a:t> 2013 IBM closed on the acquisition of SoftLayer, an IBM Company. SoftLayer delivers a unique set of world class capabilities – that together with the technology and business expertise and experience of IBM sets IBM in a whole different class than competitors on the market today. </a:t>
            </a:r>
          </a:p>
        </p:txBody>
      </p:sp>
      <p:sp>
        <p:nvSpPr>
          <p:cNvPr id="29699" name="Slide Number Placeholder 3"/>
          <p:cNvSpPr>
            <a:spLocks noGrp="1"/>
          </p:cNvSpPr>
          <p:nvPr>
            <p:ph type="sldNum" sz="quarter" idx="5"/>
          </p:nvPr>
        </p:nvSpPr>
        <p:spPr>
          <a:ln>
            <a:miter lim="800000"/>
            <a:headEnd/>
            <a:tailEnd/>
          </a:ln>
        </p:spPr>
        <p:txBody>
          <a:bodyPr/>
          <a:lstStyle/>
          <a:p>
            <a:pPr>
              <a:defRPr/>
            </a:pPr>
            <a:fld id="{4E8F35AE-D4B4-4138-BC12-9031583E47CE}" type="slidenum">
              <a:rPr lang="en-US" smtClean="0">
                <a:latin typeface="Arial" charset="0"/>
                <a:ea typeface="MS PGothic" pitchFamily="34" charset="-128"/>
              </a:rPr>
              <a:pPr>
                <a:defRPr/>
              </a:pPr>
              <a:t>5</a:t>
            </a:fld>
            <a:endParaRPr lang="en-US">
              <a:latin typeface="Arial" charset="0"/>
              <a:ea typeface="MS PGothic" pitchFamily="34" charset="-128"/>
            </a:endParaRPr>
          </a:p>
        </p:txBody>
      </p:sp>
    </p:spTree>
    <p:extLst>
      <p:ext uri="{BB962C8B-B14F-4D97-AF65-F5344CB8AC3E}">
        <p14:creationId xmlns:p14="http://schemas.microsoft.com/office/powerpoint/2010/main" val="3394533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a:ln/>
        </p:spPr>
      </p:sp>
      <p:sp>
        <p:nvSpPr>
          <p:cNvPr id="46082" name="Notes Placeholder 2"/>
          <p:cNvSpPr>
            <a:spLocks noGrp="1"/>
          </p:cNvSpPr>
          <p:nvPr>
            <p:ph type="body" idx="1"/>
          </p:nvPr>
        </p:nvSpPr>
        <p:spPr>
          <a:noFill/>
        </p:spPr>
        <p:txBody>
          <a:bodyPr/>
          <a:lstStyle/>
          <a:p>
            <a:r>
              <a:rPr lang="en-US">
                <a:latin typeface="Arial" charset="0"/>
                <a:cs typeface="Arial" charset="0"/>
              </a:rPr>
              <a:t>In addition to the API, (and built on top of it), we’ve got a full-featured, secure Web-based portal for complete management of your infrastructure. We’ve also got mobile apps available for all the leading devices including iPhone and iPad, Android smartphones and tablets, and Windows Mobile devices.</a:t>
            </a:r>
          </a:p>
          <a:p>
            <a:endParaRPr lang="en-US">
              <a:latin typeface="Arial" charset="0"/>
              <a:cs typeface="Arial" charset="0"/>
            </a:endParaRPr>
          </a:p>
        </p:txBody>
      </p:sp>
      <p:sp>
        <p:nvSpPr>
          <p:cNvPr id="46083" name="Slide Number Placeholder 3"/>
          <p:cNvSpPr>
            <a:spLocks noGrp="1"/>
          </p:cNvSpPr>
          <p:nvPr>
            <p:ph type="sldNum" sz="quarter" idx="5"/>
          </p:nvPr>
        </p:nvSpPr>
        <p:spPr>
          <a:ln>
            <a:miter lim="800000"/>
            <a:headEnd/>
            <a:tailEnd/>
          </a:ln>
        </p:spPr>
        <p:txBody>
          <a:bodyPr/>
          <a:lstStyle/>
          <a:p>
            <a:pPr>
              <a:defRPr/>
            </a:pPr>
            <a:fld id="{FC849424-ABF7-4AA1-9061-6A71FFACE513}" type="slidenum">
              <a:rPr lang="en-US" smtClean="0">
                <a:latin typeface="Arial" charset="0"/>
                <a:ea typeface="MS PGothic" pitchFamily="34" charset="-128"/>
              </a:rPr>
              <a:pPr>
                <a:defRPr/>
              </a:pPr>
              <a:t>16</a:t>
            </a:fld>
            <a:endParaRPr lang="en-US">
              <a:latin typeface="Arial" charset="0"/>
              <a:ea typeface="MS PGothic" pitchFamily="34" charset="-128"/>
            </a:endParaRPr>
          </a:p>
        </p:txBody>
      </p:sp>
    </p:spTree>
    <p:extLst>
      <p:ext uri="{BB962C8B-B14F-4D97-AF65-F5344CB8AC3E}">
        <p14:creationId xmlns:p14="http://schemas.microsoft.com/office/powerpoint/2010/main" val="4028651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a:ln/>
        </p:spPr>
      </p:sp>
      <p:sp>
        <p:nvSpPr>
          <p:cNvPr id="48130" name="Notes Placeholder 2"/>
          <p:cNvSpPr>
            <a:spLocks noGrp="1"/>
          </p:cNvSpPr>
          <p:nvPr>
            <p:ph type="body" idx="1"/>
          </p:nvPr>
        </p:nvSpPr>
        <p:spPr>
          <a:noFill/>
        </p:spPr>
        <p:txBody>
          <a:bodyPr/>
          <a:lstStyle/>
          <a:p>
            <a:r>
              <a:rPr lang="en-US">
                <a:latin typeface="Arial" charset="0"/>
                <a:cs typeface="Arial" charset="0"/>
              </a:rPr>
              <a:t>What infrastructure products and services live on SoftLayer’s on-demand global cloud platform? The simple answer is “all of them.” We built our platform for Internet scale, and when we talk about “Internet Scale,” we’re talking about supporting companies whose apps have a few thousand users one day and a few million the next. To accommodate that kind of spike in demand, we knew that every service in our portfolio had to be automated and had to work well together.</a:t>
            </a:r>
          </a:p>
          <a:p>
            <a:r>
              <a:rPr lang="en-US">
                <a:latin typeface="Arial" charset="0"/>
                <a:cs typeface="Arial" charset="0"/>
              </a:rPr>
              <a:t> </a:t>
            </a:r>
          </a:p>
          <a:p>
            <a:r>
              <a:rPr lang="en-US">
                <a:latin typeface="Arial" charset="0"/>
                <a:cs typeface="Arial" charset="0"/>
              </a:rPr>
              <a:t>To understand the big picture of what that automation looks like from a service perspective, we can break out SoftLayer’s service portfolio into a few logical segments and touch on common customer use cases as well as SoftLayer differentiators. </a:t>
            </a:r>
          </a:p>
          <a:p>
            <a:r>
              <a:rPr lang="en-US">
                <a:latin typeface="Arial" charset="0"/>
                <a:cs typeface="Arial" charset="0"/>
              </a:rPr>
              <a:t> </a:t>
            </a:r>
          </a:p>
          <a:p>
            <a:endParaRPr lang="en-US">
              <a:latin typeface="Arial" charset="0"/>
              <a:cs typeface="Arial" charset="0"/>
            </a:endParaRPr>
          </a:p>
        </p:txBody>
      </p:sp>
      <p:sp>
        <p:nvSpPr>
          <p:cNvPr id="48131" name="Slide Number Placeholder 3"/>
          <p:cNvSpPr>
            <a:spLocks noGrp="1"/>
          </p:cNvSpPr>
          <p:nvPr>
            <p:ph type="sldNum" sz="quarter" idx="5"/>
          </p:nvPr>
        </p:nvSpPr>
        <p:spPr>
          <a:ln>
            <a:miter lim="800000"/>
            <a:headEnd/>
            <a:tailEnd/>
          </a:ln>
        </p:spPr>
        <p:txBody>
          <a:bodyPr/>
          <a:lstStyle/>
          <a:p>
            <a:pPr>
              <a:defRPr/>
            </a:pPr>
            <a:fld id="{3E1DE765-B2C9-400C-B083-04CDC100405A}" type="slidenum">
              <a:rPr lang="en-US" smtClean="0">
                <a:latin typeface="Arial" charset="0"/>
                <a:ea typeface="MS PGothic" pitchFamily="34" charset="-128"/>
              </a:rPr>
              <a:pPr>
                <a:defRPr/>
              </a:pPr>
              <a:t>17</a:t>
            </a:fld>
            <a:endParaRPr lang="en-US">
              <a:latin typeface="Arial" charset="0"/>
              <a:ea typeface="MS PGothic" pitchFamily="34" charset="-128"/>
            </a:endParaRPr>
          </a:p>
        </p:txBody>
      </p:sp>
    </p:spTree>
    <p:extLst>
      <p:ext uri="{BB962C8B-B14F-4D97-AF65-F5344CB8AC3E}">
        <p14:creationId xmlns:p14="http://schemas.microsoft.com/office/powerpoint/2010/main" val="832405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a:ln/>
        </p:spPr>
      </p:sp>
      <p:sp>
        <p:nvSpPr>
          <p:cNvPr id="50178" name="Notes Placeholder 2"/>
          <p:cNvSpPr>
            <a:spLocks noGrp="1"/>
          </p:cNvSpPr>
          <p:nvPr>
            <p:ph type="body" idx="1"/>
          </p:nvPr>
        </p:nvSpPr>
        <p:spPr>
          <a:noFill/>
        </p:spPr>
        <p:txBody>
          <a:bodyPr/>
          <a:lstStyle/>
          <a:p>
            <a:r>
              <a:rPr lang="en-US">
                <a:latin typeface="Arial" charset="0"/>
                <a:cs typeface="Arial" charset="0"/>
              </a:rPr>
              <a:t>We’ve talked about the high-level differentiators of our cloud computing environment, but let’s drill down into the compute resources available to SoftLayer customers.</a:t>
            </a:r>
          </a:p>
          <a:p>
            <a:r>
              <a:rPr lang="en-US">
                <a:latin typeface="Arial" charset="0"/>
                <a:cs typeface="Arial" charset="0"/>
              </a:rPr>
              <a:t> </a:t>
            </a:r>
          </a:p>
          <a:p>
            <a:r>
              <a:rPr lang="en-US">
                <a:latin typeface="Arial" charset="0"/>
                <a:cs typeface="Arial" charset="0"/>
              </a:rPr>
              <a:t>Public cloud instances are virtual server instances that live in a multitenant environment. While many of SoftLayer’s competitors use oversubscribed, commodity hardware to run their public cloud environments SoftLayer’s public cloud instances are delivered on the same enterprise-class bare metal as the rest of our service and we provide dedicated physical cores to ensure reliable, predictable performance. Local or remote storage is available.  Public cloud instances have the same public/private/management network connectivity and are managed exactly like a bare metal server. Public cloud instances are considered great for quick scalability, but they aren’t the best fit for performance-intensive tasks … That’s where bare metal servers come in.</a:t>
            </a:r>
          </a:p>
          <a:p>
            <a:r>
              <a:rPr lang="en-US">
                <a:latin typeface="Arial" charset="0"/>
                <a:cs typeface="Arial" charset="0"/>
              </a:rPr>
              <a:t> </a:t>
            </a:r>
          </a:p>
          <a:p>
            <a:r>
              <a:rPr lang="en-US">
                <a:latin typeface="Arial" charset="0"/>
                <a:cs typeface="Arial" charset="0"/>
              </a:rPr>
              <a:t>A bare metal server is exactly what it sounds like: A physical server is racked and ready in our data center, and when a customer orders it, that customer has full control of that hardware … the bare metal. Automatically provision from a broad library of operating system and application templates, or install your own OS and application stack. SoftLayer offers a broad range of bare metal server options to meet each customer’s specific price and performance needs: Choice of processor(s), RAM, RAID controllers, GPUs for high performance computing, and SATA/SCSI/SATA hard drive options allow customers to customize the server’s hardware to specifically meet his or her application’s needs.  Off-box storage options include a suite of SAN and NAS products, and a global Object Storage platform with CDN integration that gives you a highly scalable, cost-effective solution for storing large amounts of static data.</a:t>
            </a:r>
          </a:p>
          <a:p>
            <a:r>
              <a:rPr lang="en-US">
                <a:latin typeface="Arial" charset="0"/>
                <a:cs typeface="Arial" charset="0"/>
              </a:rPr>
              <a:t> </a:t>
            </a:r>
          </a:p>
          <a:p>
            <a:r>
              <a:rPr lang="en-US">
                <a:latin typeface="Arial" charset="0"/>
                <a:cs typeface="Arial" charset="0"/>
              </a:rPr>
              <a:t>How does this all work together? Customers often deploy public cloud instances for web servers while leveraging powerful bare metal servers for database servers, taking advantage of the strengths of each while managing both as an integrated infrastructure. To help streamline the provisioning of the most requested multi-server deployments like private clouds and big data environments, we’ve worked with our partners to build specialized solution sets.</a:t>
            </a:r>
          </a:p>
          <a:p>
            <a:r>
              <a:rPr lang="en-US">
                <a:latin typeface="Arial" charset="0"/>
                <a:cs typeface="Arial" charset="0"/>
              </a:rPr>
              <a:t> </a:t>
            </a:r>
          </a:p>
          <a:p>
            <a:r>
              <a:rPr lang="en-US">
                <a:latin typeface="Arial" charset="0"/>
                <a:cs typeface="Arial" charset="0"/>
              </a:rPr>
              <a:t>Customers who want the scalability of a cloud environment with the control and isolation of a single-tenant infrastructure choose to create their own private cloud environments on SoftLayer. We support multiple virtualization platforms including VMware, HyperV and XenServer, and we’ve worked with Citrix to create a turnkey solution for CloudPlatform allowing for complete private cloud environments to be provisioned and deployed from an easy-to-use Web interface.</a:t>
            </a:r>
          </a:p>
          <a:p>
            <a:endParaRPr lang="en-US">
              <a:latin typeface="Arial" charset="0"/>
              <a:cs typeface="Arial" charset="0"/>
            </a:endParaRPr>
          </a:p>
        </p:txBody>
      </p:sp>
      <p:sp>
        <p:nvSpPr>
          <p:cNvPr id="50179" name="Slide Number Placeholder 3"/>
          <p:cNvSpPr>
            <a:spLocks noGrp="1"/>
          </p:cNvSpPr>
          <p:nvPr>
            <p:ph type="sldNum" sz="quarter" idx="5"/>
          </p:nvPr>
        </p:nvSpPr>
        <p:spPr>
          <a:ln>
            <a:miter lim="800000"/>
            <a:headEnd/>
            <a:tailEnd/>
          </a:ln>
        </p:spPr>
        <p:txBody>
          <a:bodyPr/>
          <a:lstStyle/>
          <a:p>
            <a:pPr>
              <a:defRPr/>
            </a:pPr>
            <a:fld id="{2A6195C6-C1A2-4E65-A9A0-64836EA07D98}" type="slidenum">
              <a:rPr lang="en-US" smtClean="0">
                <a:latin typeface="Arial" charset="0"/>
                <a:ea typeface="MS PGothic" pitchFamily="34" charset="-128"/>
              </a:rPr>
              <a:pPr>
                <a:defRPr/>
              </a:pPr>
              <a:t>18</a:t>
            </a:fld>
            <a:endParaRPr lang="en-US">
              <a:latin typeface="Arial" charset="0"/>
              <a:ea typeface="MS PGothic" pitchFamily="34" charset="-128"/>
            </a:endParaRPr>
          </a:p>
        </p:txBody>
      </p:sp>
    </p:spTree>
    <p:extLst>
      <p:ext uri="{BB962C8B-B14F-4D97-AF65-F5344CB8AC3E}">
        <p14:creationId xmlns:p14="http://schemas.microsoft.com/office/powerpoint/2010/main" val="1992624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a:ln/>
        </p:spPr>
      </p:sp>
      <p:sp>
        <p:nvSpPr>
          <p:cNvPr id="52226" name="Notes Placeholder 2"/>
          <p:cNvSpPr>
            <a:spLocks noGrp="1"/>
          </p:cNvSpPr>
          <p:nvPr>
            <p:ph type="body" idx="1"/>
          </p:nvPr>
        </p:nvSpPr>
        <p:spPr>
          <a:noFill/>
        </p:spPr>
        <p:txBody>
          <a:bodyPr/>
          <a:lstStyle/>
          <a:p>
            <a:r>
              <a:rPr lang="en-US">
                <a:latin typeface="Arial" charset="0"/>
                <a:cs typeface="Arial" charset="0"/>
              </a:rPr>
              <a:t>While our compute and storage resources are our most visible offerings, our extensive suite of network- and security-related services are often just as indispensable for our customers. Several firewall and load balancer options are available to be provisioned and configured quickly by our automated platform, and our CDN allows customers to distribute their content even closer to their end users around the world. We also provide application acceleration, DNS services, IDS protection and assessment, SSL certificate management, and protection against viruses and malware.</a:t>
            </a:r>
          </a:p>
          <a:p>
            <a:endParaRPr lang="en-US">
              <a:latin typeface="Arial" charset="0"/>
              <a:cs typeface="Arial" charset="0"/>
            </a:endParaRPr>
          </a:p>
        </p:txBody>
      </p:sp>
      <p:sp>
        <p:nvSpPr>
          <p:cNvPr id="52227" name="Slide Number Placeholder 3"/>
          <p:cNvSpPr>
            <a:spLocks noGrp="1"/>
          </p:cNvSpPr>
          <p:nvPr>
            <p:ph type="sldNum" sz="quarter" idx="5"/>
          </p:nvPr>
        </p:nvSpPr>
        <p:spPr>
          <a:ln>
            <a:miter lim="800000"/>
            <a:headEnd/>
            <a:tailEnd/>
          </a:ln>
        </p:spPr>
        <p:txBody>
          <a:bodyPr/>
          <a:lstStyle/>
          <a:p>
            <a:pPr>
              <a:defRPr/>
            </a:pPr>
            <a:fld id="{90143521-32BB-497D-99A2-F4ADE7E0467B}" type="slidenum">
              <a:rPr lang="en-US" smtClean="0">
                <a:latin typeface="Arial" charset="0"/>
                <a:ea typeface="MS PGothic" pitchFamily="34" charset="-128"/>
              </a:rPr>
              <a:pPr>
                <a:defRPr/>
              </a:pPr>
              <a:t>19</a:t>
            </a:fld>
            <a:endParaRPr lang="en-US">
              <a:latin typeface="Arial" charset="0"/>
              <a:ea typeface="MS PGothic" pitchFamily="34" charset="-128"/>
            </a:endParaRPr>
          </a:p>
        </p:txBody>
      </p:sp>
    </p:spTree>
    <p:extLst>
      <p:ext uri="{BB962C8B-B14F-4D97-AF65-F5344CB8AC3E}">
        <p14:creationId xmlns:p14="http://schemas.microsoft.com/office/powerpoint/2010/main" val="2786863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a:ln/>
        </p:spPr>
      </p:sp>
      <p:sp>
        <p:nvSpPr>
          <p:cNvPr id="54274" name="Notes Placeholder 2"/>
          <p:cNvSpPr>
            <a:spLocks noGrp="1"/>
          </p:cNvSpPr>
          <p:nvPr>
            <p:ph type="body" idx="1"/>
          </p:nvPr>
        </p:nvSpPr>
        <p:spPr>
          <a:noFill/>
        </p:spPr>
        <p:txBody>
          <a:bodyPr/>
          <a:lstStyle/>
          <a:p>
            <a:r>
              <a:rPr lang="en-US">
                <a:latin typeface="Arial" charset="0"/>
                <a:cs typeface="Arial" charset="0"/>
              </a:rPr>
              <a:t>The last segment of our service portfolio that we’ll cover is Platform Management. If a customer needs additional help or expertise when it comes to their systems administration, they can enlist our managed hosting team of experts to help them configure, tweak and maintain their environment. Unlike our competitors, we don’t believe managed hosting should be an “all or nothing” decision, so our customers can pick and choose which pieces of their infrastructure they want help with, and they aren’t committed to any long-term contracts.</a:t>
            </a:r>
          </a:p>
          <a:p>
            <a:r>
              <a:rPr lang="en-US">
                <a:latin typeface="Arial" charset="0"/>
                <a:cs typeface="Arial" charset="0"/>
              </a:rPr>
              <a:t> </a:t>
            </a:r>
          </a:p>
          <a:p>
            <a:r>
              <a:rPr lang="en-US">
                <a:latin typeface="Arial" charset="0"/>
                <a:cs typeface="Arial" charset="0"/>
              </a:rPr>
              <a:t>To further empower our customers, we offer advanced monitoring packages and a complete library of OS, database, virtualization and administration software deployable on-demand and by subscription. </a:t>
            </a:r>
          </a:p>
          <a:p>
            <a:r>
              <a:rPr lang="en-US">
                <a:latin typeface="Arial" charset="0"/>
                <a:cs typeface="Arial" charset="0"/>
              </a:rPr>
              <a:t> </a:t>
            </a:r>
          </a:p>
          <a:p>
            <a:r>
              <a:rPr lang="en-US">
                <a:latin typeface="Arial" charset="0"/>
                <a:cs typeface="Arial" charset="0"/>
              </a:rPr>
              <a:t>Because public cloud instances and bare metal servers appear identical in our system, we believed they should be identical to our customers as well. In the past, a customer had an “either, or” decision when it came to choosing a virtual or bare metal base for a given server, so we developed a technology called Flex Images to allow users the ability to take a snapshot of a cloud server and deploy it on bare metal (or vice versa).</a:t>
            </a:r>
          </a:p>
          <a:p>
            <a:r>
              <a:rPr lang="en-US">
                <a:latin typeface="Arial" charset="0"/>
                <a:cs typeface="Arial" charset="0"/>
              </a:rPr>
              <a:t> </a:t>
            </a:r>
          </a:p>
          <a:p>
            <a:r>
              <a:rPr lang="en-US">
                <a:latin typeface="Arial" charset="0"/>
                <a:cs typeface="Arial" charset="0"/>
              </a:rPr>
              <a:t>The final tool you see here is one that we added to our platform specifically for developers. Message Queue is a message and notification service for intra-application and inter-system communications. When an application has several pieces sending data between each other, those exchanges can often be inefficient. Message Queue makes it easy for developers to orchestrate those exchanges better. </a:t>
            </a:r>
          </a:p>
          <a:p>
            <a:r>
              <a:rPr lang="en-US">
                <a:latin typeface="Arial" charset="0"/>
                <a:cs typeface="Arial" charset="0"/>
              </a:rPr>
              <a:t/>
            </a:r>
            <a:br>
              <a:rPr lang="en-US">
                <a:latin typeface="Arial" charset="0"/>
                <a:cs typeface="Arial" charset="0"/>
              </a:rPr>
            </a:br>
            <a:r>
              <a:rPr lang="en-US">
                <a:latin typeface="Arial" charset="0"/>
                <a:cs typeface="Arial" charset="0"/>
              </a:rPr>
              <a:t> </a:t>
            </a:r>
          </a:p>
        </p:txBody>
      </p:sp>
      <p:sp>
        <p:nvSpPr>
          <p:cNvPr id="54275" name="Slide Number Placeholder 3"/>
          <p:cNvSpPr>
            <a:spLocks noGrp="1"/>
          </p:cNvSpPr>
          <p:nvPr>
            <p:ph type="sldNum" sz="quarter" idx="5"/>
          </p:nvPr>
        </p:nvSpPr>
        <p:spPr>
          <a:ln>
            <a:miter lim="800000"/>
            <a:headEnd/>
            <a:tailEnd/>
          </a:ln>
        </p:spPr>
        <p:txBody>
          <a:bodyPr/>
          <a:lstStyle/>
          <a:p>
            <a:pPr>
              <a:defRPr/>
            </a:pPr>
            <a:fld id="{AAFEC9FD-CCF1-4319-87DB-F94FCBCC7D6C}" type="slidenum">
              <a:rPr lang="en-US" smtClean="0">
                <a:latin typeface="Arial" charset="0"/>
                <a:ea typeface="MS PGothic" pitchFamily="34" charset="-128"/>
              </a:rPr>
              <a:pPr>
                <a:defRPr/>
              </a:pPr>
              <a:t>20</a:t>
            </a:fld>
            <a:endParaRPr lang="en-US">
              <a:latin typeface="Arial" charset="0"/>
              <a:ea typeface="MS PGothic" pitchFamily="34" charset="-128"/>
            </a:endParaRPr>
          </a:p>
        </p:txBody>
      </p:sp>
    </p:spTree>
    <p:extLst>
      <p:ext uri="{BB962C8B-B14F-4D97-AF65-F5344CB8AC3E}">
        <p14:creationId xmlns:p14="http://schemas.microsoft.com/office/powerpoint/2010/main" val="1872088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a:ln/>
        </p:spPr>
      </p:sp>
      <p:sp>
        <p:nvSpPr>
          <p:cNvPr id="58370" name="Notes Placeholder 2"/>
          <p:cNvSpPr>
            <a:spLocks noGrp="1"/>
          </p:cNvSpPr>
          <p:nvPr>
            <p:ph type="body" idx="1"/>
          </p:nvPr>
        </p:nvSpPr>
        <p:spPr>
          <a:noFill/>
        </p:spPr>
        <p:txBody>
          <a:bodyPr/>
          <a:lstStyle/>
          <a:p>
            <a:r>
              <a:rPr lang="en-US">
                <a:latin typeface="Arial" charset="0"/>
                <a:cs typeface="Arial" charset="0"/>
              </a:rPr>
              <a:t>Finally, a quick look at our customer base will confirm that the innovators, visionaries and leaders building the next-generation of Internet scale apps are coming to SoftLayer. </a:t>
            </a:r>
          </a:p>
          <a:p>
            <a:endParaRPr lang="en-US">
              <a:latin typeface="Arial" charset="0"/>
              <a:cs typeface="Arial" charset="0"/>
            </a:endParaRPr>
          </a:p>
          <a:p>
            <a:pPr>
              <a:lnSpc>
                <a:spcPct val="90000"/>
              </a:lnSpc>
            </a:pPr>
            <a:r>
              <a:rPr lang="en-US">
                <a:latin typeface="Arial" charset="0"/>
                <a:cs typeface="Arial" charset="0"/>
              </a:rPr>
              <a:t>And this technology is deployed at scale today. Whether it is at companies like:</a:t>
            </a:r>
          </a:p>
          <a:p>
            <a:pPr>
              <a:lnSpc>
                <a:spcPct val="90000"/>
              </a:lnSpc>
            </a:pPr>
            <a:endParaRPr lang="en-US">
              <a:latin typeface="Arial" charset="0"/>
              <a:cs typeface="Arial" charset="0"/>
            </a:endParaRPr>
          </a:p>
          <a:p>
            <a:pPr>
              <a:lnSpc>
                <a:spcPct val="90000"/>
              </a:lnSpc>
            </a:pPr>
            <a:r>
              <a:rPr lang="en-US" b="1">
                <a:latin typeface="Arial" charset="0"/>
                <a:cs typeface="Arial" charset="0"/>
              </a:rPr>
              <a:t>FitBit  .</a:t>
            </a:r>
            <a:r>
              <a:rPr lang="en-US">
                <a:latin typeface="Arial" charset="0"/>
                <a:cs typeface="Arial" charset="0"/>
              </a:rPr>
              <a:t> Internet centric companies and products like  the </a:t>
            </a:r>
            <a:r>
              <a:rPr lang="en-US" b="1">
                <a:latin typeface="Arial" charset="0"/>
                <a:cs typeface="Arial" charset="0"/>
              </a:rPr>
              <a:t>Fitbit Tracker</a:t>
            </a:r>
            <a:r>
              <a:rPr lang="en-US">
                <a:latin typeface="Arial" charset="0"/>
                <a:cs typeface="Arial" charset="0"/>
              </a:rPr>
              <a:t>, a wireless-enabled wearable device that measures data such as the number of steps walked, quality of sleep, and other personal metrics. </a:t>
            </a:r>
          </a:p>
          <a:p>
            <a:pPr>
              <a:lnSpc>
                <a:spcPct val="90000"/>
              </a:lnSpc>
            </a:pPr>
            <a:endParaRPr lang="en-US">
              <a:latin typeface="Arial" charset="0"/>
              <a:cs typeface="Arial" charset="0"/>
            </a:endParaRPr>
          </a:p>
          <a:p>
            <a:pPr>
              <a:lnSpc>
                <a:spcPct val="90000"/>
              </a:lnSpc>
            </a:pPr>
            <a:r>
              <a:rPr lang="en-US">
                <a:latin typeface="Arial" charset="0"/>
                <a:cs typeface="Arial" charset="0"/>
              </a:rPr>
              <a:t>Or </a:t>
            </a:r>
            <a:r>
              <a:rPr lang="en-US" b="1">
                <a:latin typeface="Arial" charset="0"/>
                <a:cs typeface="Arial" charset="0"/>
              </a:rPr>
              <a:t>Bump</a:t>
            </a:r>
            <a:r>
              <a:rPr lang="en-US">
                <a:latin typeface="Arial" charset="0"/>
                <a:cs typeface="Arial" charset="0"/>
              </a:rPr>
              <a:t>  an application created by Bump Technologies for the Apple's iOS and Google's Android operating systems, that allows two smartphone users to physically bump their phones together to transfer contact information, photos, and files to each other over the Internet. </a:t>
            </a:r>
          </a:p>
          <a:p>
            <a:pPr>
              <a:lnSpc>
                <a:spcPct val="90000"/>
              </a:lnSpc>
            </a:pPr>
            <a:endParaRPr lang="en-US">
              <a:latin typeface="Arial" charset="0"/>
              <a:cs typeface="Arial" charset="0"/>
            </a:endParaRPr>
          </a:p>
          <a:p>
            <a:pPr>
              <a:lnSpc>
                <a:spcPct val="90000"/>
              </a:lnSpc>
            </a:pPr>
            <a:endParaRPr lang="en-US">
              <a:latin typeface="Arial" charset="0"/>
              <a:cs typeface="Arial" charset="0"/>
            </a:endParaRPr>
          </a:p>
          <a:p>
            <a:pPr>
              <a:lnSpc>
                <a:spcPct val="90000"/>
              </a:lnSpc>
            </a:pPr>
            <a:r>
              <a:rPr lang="en-US">
                <a:latin typeface="Arial" charset="0"/>
                <a:cs typeface="Arial" charset="0"/>
              </a:rPr>
              <a:t>But it’s also enterpise companies.. Companies like:</a:t>
            </a:r>
          </a:p>
          <a:p>
            <a:pPr>
              <a:lnSpc>
                <a:spcPct val="90000"/>
              </a:lnSpc>
            </a:pPr>
            <a:endParaRPr lang="en-US">
              <a:latin typeface="Arial" charset="0"/>
              <a:cs typeface="Arial" charset="0"/>
            </a:endParaRPr>
          </a:p>
          <a:p>
            <a:pPr>
              <a:lnSpc>
                <a:spcPct val="90000"/>
              </a:lnSpc>
            </a:pPr>
            <a:r>
              <a:rPr lang="en-US" b="1">
                <a:latin typeface="Arial" charset="0"/>
                <a:cs typeface="Arial" charset="0"/>
              </a:rPr>
              <a:t>Repsol S.A.</a:t>
            </a:r>
            <a:r>
              <a:rPr lang="en-US">
                <a:latin typeface="Arial" charset="0"/>
                <a:cs typeface="Arial" charset="0"/>
              </a:rPr>
              <a:t> a Spanish multinational oil and gas company based in Madrid, Spain. It is the 15th largest petroleum refining company according to the Fortune Global 500 list,</a:t>
            </a:r>
            <a:r>
              <a:rPr lang="en-US" baseline="30000">
                <a:latin typeface="Arial" charset="0"/>
                <a:cs typeface="Arial" charset="0"/>
              </a:rPr>
              <a:t>[3]</a:t>
            </a:r>
            <a:r>
              <a:rPr lang="en-US">
                <a:latin typeface="Arial" charset="0"/>
                <a:cs typeface="Arial" charset="0"/>
              </a:rPr>
              <a:t> employing over 40,000 people worldwide.</a:t>
            </a:r>
          </a:p>
          <a:p>
            <a:pPr>
              <a:lnSpc>
                <a:spcPct val="90000"/>
              </a:lnSpc>
            </a:pPr>
            <a:r>
              <a:rPr lang="en-US">
                <a:latin typeface="Arial" charset="0"/>
                <a:cs typeface="Arial" charset="0"/>
              </a:rPr>
              <a:t>Or </a:t>
            </a:r>
            <a:r>
              <a:rPr lang="en-US" b="1">
                <a:latin typeface="Arial" charset="0"/>
                <a:cs typeface="Arial" charset="0"/>
              </a:rPr>
              <a:t>LAN Airlines S.A.</a:t>
            </a:r>
            <a:r>
              <a:rPr lang="en-US">
                <a:latin typeface="Arial" charset="0"/>
                <a:cs typeface="Arial" charset="0"/>
              </a:rPr>
              <a:t> a group of South American Airlines based in Santiago, Chile and part of LATAM Airlines Group, Latin America's largest Airline holding.</a:t>
            </a:r>
          </a:p>
          <a:p>
            <a:pPr>
              <a:lnSpc>
                <a:spcPct val="90000"/>
              </a:lnSpc>
            </a:pPr>
            <a:endParaRPr lang="en-US">
              <a:latin typeface="Arial" charset="0"/>
              <a:cs typeface="Arial" charset="0"/>
            </a:endParaRPr>
          </a:p>
          <a:p>
            <a:pPr>
              <a:lnSpc>
                <a:spcPct val="90000"/>
              </a:lnSpc>
            </a:pPr>
            <a:r>
              <a:rPr lang="en-US">
                <a:latin typeface="Arial" charset="0"/>
                <a:cs typeface="Arial" charset="0"/>
              </a:rPr>
              <a:t>So we have internet centric innovators, and game-changing companies – who have built businesses that the world uses every day. Applications that we simply expect to be there – when we want them.. Ready to use… And there are enterprise customers who are using SoftLayer to transform their business, manage costs, drive innovation and stay ahead of the competition. </a:t>
            </a:r>
          </a:p>
          <a:p>
            <a:pPr>
              <a:lnSpc>
                <a:spcPct val="90000"/>
              </a:lnSpc>
            </a:pPr>
            <a:endParaRPr lang="en-US">
              <a:latin typeface="Arial" charset="0"/>
              <a:cs typeface="Arial" charset="0"/>
            </a:endParaRPr>
          </a:p>
          <a:p>
            <a:pPr>
              <a:lnSpc>
                <a:spcPct val="90000"/>
              </a:lnSpc>
            </a:pPr>
            <a:r>
              <a:rPr lang="en-US">
                <a:latin typeface="Arial" charset="0"/>
                <a:cs typeface="Arial" charset="0"/>
              </a:rPr>
              <a:t>You can look at the rest of these. What do they have in common?</a:t>
            </a:r>
          </a:p>
          <a:p>
            <a:pPr>
              <a:lnSpc>
                <a:spcPct val="90000"/>
              </a:lnSpc>
            </a:pPr>
            <a:endParaRPr lang="en-US">
              <a:latin typeface="Arial" charset="0"/>
              <a:cs typeface="Arial" charset="0"/>
            </a:endParaRPr>
          </a:p>
          <a:p>
            <a:pPr>
              <a:lnSpc>
                <a:spcPct val="90000"/>
              </a:lnSpc>
            </a:pPr>
            <a:r>
              <a:rPr lang="en-US">
                <a:latin typeface="Arial" charset="0"/>
                <a:cs typeface="Arial" charset="0"/>
              </a:rPr>
              <a:t>Internet Scale</a:t>
            </a:r>
          </a:p>
          <a:p>
            <a:pPr>
              <a:lnSpc>
                <a:spcPct val="90000"/>
              </a:lnSpc>
            </a:pPr>
            <a:r>
              <a:rPr lang="en-US">
                <a:latin typeface="Arial" charset="0"/>
                <a:cs typeface="Arial" charset="0"/>
              </a:rPr>
              <a:t>Innovation</a:t>
            </a:r>
          </a:p>
          <a:p>
            <a:pPr>
              <a:lnSpc>
                <a:spcPct val="90000"/>
              </a:lnSpc>
            </a:pPr>
            <a:r>
              <a:rPr lang="en-US">
                <a:latin typeface="Arial" charset="0"/>
                <a:cs typeface="Arial" charset="0"/>
              </a:rPr>
              <a:t>A reliance on the underlying platform. </a:t>
            </a:r>
          </a:p>
          <a:p>
            <a:pPr>
              <a:lnSpc>
                <a:spcPct val="90000"/>
              </a:lnSpc>
            </a:pPr>
            <a:endParaRPr lang="en-US">
              <a:latin typeface="Arial" charset="0"/>
              <a:cs typeface="Arial" charset="0"/>
            </a:endParaRPr>
          </a:p>
          <a:p>
            <a:pPr>
              <a:lnSpc>
                <a:spcPct val="90000"/>
              </a:lnSpc>
            </a:pPr>
            <a:r>
              <a:rPr lang="en-US">
                <a:latin typeface="Arial" charset="0"/>
                <a:cs typeface="Arial" charset="0"/>
              </a:rPr>
              <a:t>That says a lot about the technology that SoftLayer delivers!</a:t>
            </a:r>
          </a:p>
          <a:p>
            <a:pPr>
              <a:lnSpc>
                <a:spcPct val="90000"/>
              </a:lnSpc>
            </a:pPr>
            <a:r>
              <a:rPr lang="en-US">
                <a:latin typeface="Arial" charset="0"/>
                <a:cs typeface="Arial" charset="0"/>
              </a:rPr>
              <a:t>	</a:t>
            </a:r>
          </a:p>
          <a:p>
            <a:pPr>
              <a:lnSpc>
                <a:spcPct val="90000"/>
              </a:lnSpc>
            </a:pPr>
            <a:endParaRPr lang="en-US">
              <a:latin typeface="Arial" charset="0"/>
              <a:cs typeface="Arial" charset="0"/>
            </a:endParaRPr>
          </a:p>
          <a:p>
            <a:pPr>
              <a:lnSpc>
                <a:spcPct val="90000"/>
              </a:lnSpc>
            </a:pPr>
            <a:r>
              <a:rPr lang="en-US" sz="2000" u="sng">
                <a:solidFill>
                  <a:srgbClr val="FF0000"/>
                </a:solidFill>
                <a:latin typeface="Arial" charset="0"/>
                <a:cs typeface="Arial" charset="0"/>
              </a:rPr>
              <a:t>Referenced Clients from CMO @ SoftLayer and approved for high-level reference</a:t>
            </a:r>
            <a:r>
              <a:rPr lang="en-US" sz="2000">
                <a:solidFill>
                  <a:srgbClr val="FF0000"/>
                </a:solidFill>
                <a:latin typeface="Arial" charset="0"/>
                <a:cs typeface="Arial" charset="0"/>
              </a:rPr>
              <a:t>:</a:t>
            </a:r>
          </a:p>
          <a:p>
            <a:pPr eaLnBrk="1" hangingPunct="1">
              <a:lnSpc>
                <a:spcPct val="90000"/>
              </a:lnSpc>
            </a:pPr>
            <a:endParaRPr lang="en-US" sz="2000">
              <a:solidFill>
                <a:srgbClr val="FF0000"/>
              </a:solidFill>
              <a:latin typeface="Arial" charset="0"/>
              <a:cs typeface="Arial" charset="0"/>
            </a:endParaRPr>
          </a:p>
          <a:p>
            <a:pPr>
              <a:lnSpc>
                <a:spcPct val="90000"/>
              </a:lnSpc>
            </a:pPr>
            <a:r>
              <a:rPr lang="en-US">
                <a:latin typeface="Arial" charset="0"/>
                <a:cs typeface="Arial" charset="0"/>
              </a:rPr>
              <a:t>SaaS:, BaseCase, HotelsCombined</a:t>
            </a:r>
          </a:p>
          <a:p>
            <a:pPr>
              <a:lnSpc>
                <a:spcPct val="90000"/>
              </a:lnSpc>
            </a:pPr>
            <a:r>
              <a:rPr lang="en-US">
                <a:latin typeface="Arial" charset="0"/>
                <a:cs typeface="Arial" charset="0"/>
              </a:rPr>
              <a:t>Social: Path, Slideshare</a:t>
            </a:r>
          </a:p>
          <a:p>
            <a:pPr>
              <a:lnSpc>
                <a:spcPct val="90000"/>
              </a:lnSpc>
            </a:pPr>
            <a:r>
              <a:rPr lang="en-US">
                <a:latin typeface="Arial" charset="0"/>
                <a:cs typeface="Arial" charset="0"/>
              </a:rPr>
              <a:t>Mobile: Bump, Fitbit, MagmaMobile</a:t>
            </a:r>
          </a:p>
          <a:p>
            <a:pPr>
              <a:lnSpc>
                <a:spcPct val="90000"/>
              </a:lnSpc>
            </a:pPr>
            <a:r>
              <a:rPr lang="en-US">
                <a:latin typeface="Arial" charset="0"/>
                <a:cs typeface="Arial" charset="0"/>
              </a:rPr>
              <a:t>Marketing/Digital Media: Struq, Simpli.fi</a:t>
            </a:r>
          </a:p>
          <a:p>
            <a:pPr>
              <a:lnSpc>
                <a:spcPct val="90000"/>
              </a:lnSpc>
            </a:pPr>
            <a:r>
              <a:rPr lang="en-US">
                <a:latin typeface="Arial" charset="0"/>
                <a:cs typeface="Arial" charset="0"/>
              </a:rPr>
              <a:t>Games: KIXEYE, Peak Games, 6waves, Garena</a:t>
            </a:r>
          </a:p>
          <a:p>
            <a:pPr>
              <a:lnSpc>
                <a:spcPct val="90000"/>
              </a:lnSpc>
            </a:pPr>
            <a:r>
              <a:rPr lang="en-US">
                <a:latin typeface="Arial" charset="0"/>
                <a:cs typeface="Arial" charset="0"/>
              </a:rPr>
              <a:t>Hosting/Service Providers: ZipServers, MidPhase, Distil Networks, MailChimp</a:t>
            </a:r>
          </a:p>
          <a:p>
            <a:pPr>
              <a:lnSpc>
                <a:spcPct val="90000"/>
              </a:lnSpc>
            </a:pPr>
            <a:r>
              <a:rPr lang="en-US">
                <a:latin typeface="Arial" charset="0"/>
                <a:cs typeface="Arial" charset="0"/>
              </a:rPr>
              <a:t>Enterprise (if needed): Repsol, LAN Airlines</a:t>
            </a:r>
          </a:p>
          <a:p>
            <a:pPr>
              <a:lnSpc>
                <a:spcPct val="90000"/>
              </a:lnSpc>
            </a:pPr>
            <a:endParaRPr lang="en-US">
              <a:latin typeface="Arial" charset="0"/>
              <a:cs typeface="Arial" charset="0"/>
            </a:endParaRPr>
          </a:p>
          <a:p>
            <a:pPr>
              <a:lnSpc>
                <a:spcPct val="90000"/>
              </a:lnSpc>
            </a:pPr>
            <a:r>
              <a:rPr lang="en-US">
                <a:latin typeface="Arial" charset="0"/>
                <a:cs typeface="Arial" charset="0"/>
              </a:rPr>
              <a:t>	</a:t>
            </a:r>
          </a:p>
          <a:p>
            <a:endParaRPr lang="en-US">
              <a:latin typeface="Arial" charset="0"/>
              <a:cs typeface="Arial" charset="0"/>
            </a:endParaRPr>
          </a:p>
          <a:p>
            <a:endParaRPr lang="en-US">
              <a:latin typeface="Arial" charset="0"/>
              <a:cs typeface="Arial" charset="0"/>
            </a:endParaRPr>
          </a:p>
        </p:txBody>
      </p:sp>
      <p:sp>
        <p:nvSpPr>
          <p:cNvPr id="58371" name="Slide Number Placeholder 3"/>
          <p:cNvSpPr>
            <a:spLocks noGrp="1"/>
          </p:cNvSpPr>
          <p:nvPr>
            <p:ph type="sldNum" sz="quarter" idx="5"/>
          </p:nvPr>
        </p:nvSpPr>
        <p:spPr>
          <a:ln>
            <a:miter lim="800000"/>
            <a:headEnd/>
            <a:tailEnd/>
          </a:ln>
        </p:spPr>
        <p:txBody>
          <a:bodyPr/>
          <a:lstStyle/>
          <a:p>
            <a:pPr>
              <a:defRPr/>
            </a:pPr>
            <a:fld id="{853160CE-757B-4D24-A73B-E1F707BDAC54}" type="slidenum">
              <a:rPr lang="en-US" smtClean="0">
                <a:latin typeface="Arial" charset="0"/>
                <a:ea typeface="MS PGothic" pitchFamily="34" charset="-128"/>
              </a:rPr>
              <a:pPr>
                <a:defRPr/>
              </a:pPr>
              <a:t>21</a:t>
            </a:fld>
            <a:endParaRPr lang="en-US">
              <a:latin typeface="Arial" charset="0"/>
              <a:ea typeface="MS PGothic" pitchFamily="34" charset="-128"/>
            </a:endParaRPr>
          </a:p>
        </p:txBody>
      </p:sp>
    </p:spTree>
    <p:extLst>
      <p:ext uri="{BB962C8B-B14F-4D97-AF65-F5344CB8AC3E}">
        <p14:creationId xmlns:p14="http://schemas.microsoft.com/office/powerpoint/2010/main" val="1057154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a:ln/>
        </p:spPr>
      </p:sp>
      <p:sp>
        <p:nvSpPr>
          <p:cNvPr id="56322" name="Notes Placeholder 2"/>
          <p:cNvSpPr>
            <a:spLocks noGrp="1"/>
          </p:cNvSpPr>
          <p:nvPr>
            <p:ph type="body" idx="1"/>
          </p:nvPr>
        </p:nvSpPr>
        <p:spPr>
          <a:noFill/>
        </p:spPr>
        <p:txBody>
          <a:bodyPr/>
          <a:lstStyle/>
          <a:p>
            <a:r>
              <a:rPr lang="en-US">
                <a:latin typeface="Arial" charset="0"/>
                <a:cs typeface="Arial" charset="0"/>
              </a:rPr>
              <a:t>To meet the growing demand for high-performance big data environments, we worked with 10gen and Basho to streamline the process of building and growing high-performance MongoDB and Riak solutions built on bare metal servers with local storage, significantly outperforming commodity public clouds running the same software. In the process of building our push-button Solution Designer, we also incorporated best practices for setup and configuration to guarantee the best possible results for our customers.</a:t>
            </a:r>
          </a:p>
          <a:p>
            <a:endParaRPr lang="en-US">
              <a:latin typeface="Arial" charset="0"/>
              <a:cs typeface="Arial" charset="0"/>
            </a:endParaRPr>
          </a:p>
        </p:txBody>
      </p:sp>
      <p:sp>
        <p:nvSpPr>
          <p:cNvPr id="56323" name="Slide Number Placeholder 3"/>
          <p:cNvSpPr>
            <a:spLocks noGrp="1"/>
          </p:cNvSpPr>
          <p:nvPr>
            <p:ph type="sldNum" sz="quarter" idx="5"/>
          </p:nvPr>
        </p:nvSpPr>
        <p:spPr>
          <a:ln>
            <a:miter lim="800000"/>
            <a:headEnd/>
            <a:tailEnd/>
          </a:ln>
        </p:spPr>
        <p:txBody>
          <a:bodyPr/>
          <a:lstStyle/>
          <a:p>
            <a:pPr>
              <a:defRPr/>
            </a:pPr>
            <a:fld id="{6DE7380B-2D69-4CE1-BD51-EA92A8A7898C}" type="slidenum">
              <a:rPr lang="en-US" smtClean="0">
                <a:latin typeface="Arial" charset="0"/>
                <a:ea typeface="MS PGothic" pitchFamily="34" charset="-128"/>
              </a:rPr>
              <a:pPr>
                <a:defRPr/>
              </a:pPr>
              <a:t>24</a:t>
            </a:fld>
            <a:endParaRPr lang="en-US">
              <a:latin typeface="Arial" charset="0"/>
              <a:ea typeface="MS PGothic" pitchFamily="34" charset="-128"/>
            </a:endParaRPr>
          </a:p>
        </p:txBody>
      </p:sp>
    </p:spTree>
    <p:extLst>
      <p:ext uri="{BB962C8B-B14F-4D97-AF65-F5344CB8AC3E}">
        <p14:creationId xmlns:p14="http://schemas.microsoft.com/office/powerpoint/2010/main" val="2774163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p:spPr>
        <p:txBody>
          <a:bodyPr/>
          <a:lstStyle/>
          <a:p>
            <a:r>
              <a:rPr lang="en-US">
                <a:latin typeface="Arial" charset="0"/>
                <a:cs typeface="Arial" charset="0"/>
              </a:rPr>
              <a:t>Let’s start by introducing SoftLayer, an IBM Company. SoftLayer is  one of the largest cloud infrastructure providers in the world, with more than 100,000 devices under management for 21,000 customers in 140 countries. SoftLayer operates a global footprint of 13 data centers and 17 network points-of-presence around the world, filled with servers, storage, routers, firewalls and load balancers. But the heart of this service isn’t servers or network cables. It’s a software platform that provides a complete operating system for the data center – that automates every aspect of infrastructure as a service – and that allows us to deliver the industry’s broadest and highest performing cloud platform.</a:t>
            </a:r>
          </a:p>
          <a:p>
            <a:endParaRPr lang="en-US">
              <a:latin typeface="Arial" charset="0"/>
              <a:cs typeface="Arial" charset="0"/>
            </a:endParaRPr>
          </a:p>
          <a:p>
            <a:r>
              <a:rPr lang="en-US">
                <a:latin typeface="Arial" charset="0"/>
                <a:cs typeface="Arial" charset="0"/>
              </a:rPr>
              <a:t>A brief history – SoftLayer was founded in 2005 by a team of technology and business leaders with a wealth of experience providing managed hosting and infrastructure services. Their vision was to build a new kind of on-demand hosting company, driven by software automation and sophisticated management tools – cloud computing before the term was widely used, you might say. </a:t>
            </a:r>
          </a:p>
          <a:p>
            <a:endParaRPr lang="en-US">
              <a:latin typeface="Arial" charset="0"/>
              <a:cs typeface="Arial" charset="0"/>
            </a:endParaRPr>
          </a:p>
          <a:p>
            <a:r>
              <a:rPr lang="en-US">
                <a:latin typeface="Arial" charset="0"/>
                <a:cs typeface="Arial" charset="0"/>
              </a:rPr>
              <a:t>By 2013 SoftLayer had become a global company with a management team comprised of seasoned hosting and cloud computing leaders; the market leader in Web hosting and home to more of the world’s top 100,000 sites and apps than any other provider. In July we were acquired by IBM, combining our leadership and innovation in cloud with the technology industry’s global innovation leader.</a:t>
            </a:r>
          </a:p>
          <a:p>
            <a:endParaRPr lang="en-US">
              <a:latin typeface="Arial" charset="0"/>
              <a:cs typeface="Arial" charset="0"/>
            </a:endParaRPr>
          </a:p>
        </p:txBody>
      </p:sp>
      <p:sp>
        <p:nvSpPr>
          <p:cNvPr id="31747" name="Slide Number Placeholder 3"/>
          <p:cNvSpPr>
            <a:spLocks noGrp="1"/>
          </p:cNvSpPr>
          <p:nvPr>
            <p:ph type="sldNum" sz="quarter" idx="5"/>
          </p:nvPr>
        </p:nvSpPr>
        <p:spPr>
          <a:ln>
            <a:miter lim="800000"/>
            <a:headEnd/>
            <a:tailEnd/>
          </a:ln>
        </p:spPr>
        <p:txBody>
          <a:bodyPr/>
          <a:lstStyle/>
          <a:p>
            <a:pPr>
              <a:defRPr/>
            </a:pPr>
            <a:fld id="{1364E13D-5CAA-4C08-9E0A-4CCFFE790E35}" type="slidenum">
              <a:rPr lang="en-US" smtClean="0">
                <a:latin typeface="Arial" charset="0"/>
                <a:ea typeface="MS PGothic" pitchFamily="34" charset="-128"/>
              </a:rPr>
              <a:pPr>
                <a:defRPr/>
              </a:pPr>
              <a:t>8</a:t>
            </a:fld>
            <a:endParaRPr lang="en-US">
              <a:latin typeface="Arial" charset="0"/>
              <a:ea typeface="MS PGothic" pitchFamily="34" charset="-128"/>
            </a:endParaRPr>
          </a:p>
        </p:txBody>
      </p:sp>
    </p:spTree>
    <p:extLst>
      <p:ext uri="{BB962C8B-B14F-4D97-AF65-F5344CB8AC3E}">
        <p14:creationId xmlns:p14="http://schemas.microsoft.com/office/powerpoint/2010/main" val="3069072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p:spPr>
        <p:txBody>
          <a:bodyPr/>
          <a:lstStyle/>
          <a:p>
            <a:r>
              <a:rPr lang="en-US">
                <a:latin typeface="Arial" charset="0"/>
                <a:cs typeface="Arial" charset="0"/>
              </a:rPr>
              <a:t>There are a couple of things that make SoftLayer a very different company from a product and philosophy standpoint, and the first, inevitably, requires a quick discussion of cloud computing from a definitional standpoint.</a:t>
            </a:r>
          </a:p>
          <a:p>
            <a:endParaRPr lang="en-US">
              <a:latin typeface="Arial" charset="0"/>
              <a:cs typeface="Arial" charset="0"/>
            </a:endParaRPr>
          </a:p>
          <a:p>
            <a:r>
              <a:rPr lang="en-US">
                <a:latin typeface="Arial" charset="0"/>
                <a:cs typeface="Arial" charset="0"/>
              </a:rPr>
              <a:t>It's tempting to dismiss "the cloud" as marketing hype – a meaningless term applied to a bewilderingly broad range of solutions – but cloud computing at the infrastructure level actually has a clear definition. Some would try and narrowly tailor that in terms of a mandatory technical reference architecture – </a:t>
            </a:r>
            <a:r>
              <a:rPr lang="en-US" i="1">
                <a:latin typeface="Arial" charset="0"/>
                <a:cs typeface="Arial" charset="0"/>
              </a:rPr>
              <a:t>x</a:t>
            </a:r>
            <a:r>
              <a:rPr lang="en-US">
                <a:latin typeface="Arial" charset="0"/>
                <a:cs typeface="Arial" charset="0"/>
              </a:rPr>
              <a:t> virtualization software on </a:t>
            </a:r>
            <a:r>
              <a:rPr lang="en-US" i="1">
                <a:latin typeface="Arial" charset="0"/>
                <a:cs typeface="Arial" charset="0"/>
              </a:rPr>
              <a:t>y</a:t>
            </a:r>
            <a:r>
              <a:rPr lang="en-US">
                <a:latin typeface="Arial" charset="0"/>
                <a:cs typeface="Arial" charset="0"/>
              </a:rPr>
              <a:t> hardware platform – but that's going too far in the other direction, and an approach generally advocated by organizations who have a vested interest in the manufacture and sale of a particular component.</a:t>
            </a:r>
          </a:p>
          <a:p>
            <a:endParaRPr lang="en-US">
              <a:latin typeface="Arial" charset="0"/>
              <a:cs typeface="Arial" charset="0"/>
            </a:endParaRPr>
          </a:p>
          <a:p>
            <a:r>
              <a:rPr lang="en-US">
                <a:latin typeface="Arial" charset="0"/>
                <a:cs typeface="Arial" charset="0"/>
              </a:rPr>
              <a:t>Our own view, and it aligns with prevailing definitions published by organizations including the National Institute of Standards and Technology (NIST) and Gartner, is that cloud infrastructure can best be defined as an operational model for the delivery of computing-as-a-service across a network in a way that provides capacity on demand from a pool of computing resources that provides significant scalability and rapid elasticity, consumption-based pricing, and self-provisioning.</a:t>
            </a:r>
          </a:p>
          <a:p>
            <a:endParaRPr lang="en-US">
              <a:latin typeface="Arial" charset="0"/>
              <a:cs typeface="Arial" charset="0"/>
            </a:endParaRPr>
          </a:p>
          <a:p>
            <a:r>
              <a:rPr lang="en-US">
                <a:latin typeface="Arial" charset="0"/>
                <a:cs typeface="Arial" charset="0"/>
              </a:rPr>
              <a:t>While the initial cloud revolution was centered on virtualized, multi-tenancy clouds, this is only one model of compute, and one that isn’t necessarily well suited to the full breadth of workloads, use cases and industries. As cloud has mainstreamed and matured, organizations are increasingly looking to take advantage of the power of consumptive, real-time computing without compromising performance, security and control. They want to choose when to use virtualization and when not, control precisely where their infrastructure is physically located and shape their infrastructure to their application, not shoehorn their app into someone else’s idea of the right platform.</a:t>
            </a:r>
          </a:p>
          <a:p>
            <a:endParaRPr lang="en-US">
              <a:latin typeface="Arial" charset="0"/>
              <a:cs typeface="Arial" charset="0"/>
            </a:endParaRPr>
          </a:p>
        </p:txBody>
      </p:sp>
      <p:sp>
        <p:nvSpPr>
          <p:cNvPr id="33795" name="Slide Number Placeholder 3"/>
          <p:cNvSpPr>
            <a:spLocks noGrp="1"/>
          </p:cNvSpPr>
          <p:nvPr>
            <p:ph type="sldNum" sz="quarter" idx="5"/>
          </p:nvPr>
        </p:nvSpPr>
        <p:spPr>
          <a:ln>
            <a:miter lim="800000"/>
            <a:headEnd/>
            <a:tailEnd/>
          </a:ln>
        </p:spPr>
        <p:txBody>
          <a:bodyPr/>
          <a:lstStyle/>
          <a:p>
            <a:pPr>
              <a:defRPr/>
            </a:pPr>
            <a:fld id="{F04134A6-4046-4D7C-BBAB-1FDB26C8A46F}" type="slidenum">
              <a:rPr lang="en-US" smtClean="0">
                <a:latin typeface="Arial" charset="0"/>
                <a:ea typeface="MS PGothic" pitchFamily="34" charset="-128"/>
              </a:rPr>
              <a:pPr>
                <a:defRPr/>
              </a:pPr>
              <a:t>9</a:t>
            </a:fld>
            <a:endParaRPr lang="en-US">
              <a:latin typeface="Arial" charset="0"/>
              <a:ea typeface="MS PGothic" pitchFamily="34" charset="-128"/>
            </a:endParaRPr>
          </a:p>
        </p:txBody>
      </p:sp>
    </p:spTree>
    <p:extLst>
      <p:ext uri="{BB962C8B-B14F-4D97-AF65-F5344CB8AC3E}">
        <p14:creationId xmlns:p14="http://schemas.microsoft.com/office/powerpoint/2010/main" val="357677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a:ln/>
        </p:spPr>
      </p:sp>
      <p:sp>
        <p:nvSpPr>
          <p:cNvPr id="35842" name="Notes Placeholder 2"/>
          <p:cNvSpPr>
            <a:spLocks noGrp="1"/>
          </p:cNvSpPr>
          <p:nvPr>
            <p:ph type="body" idx="1"/>
          </p:nvPr>
        </p:nvSpPr>
        <p:spPr>
          <a:noFill/>
        </p:spPr>
        <p:txBody>
          <a:bodyPr/>
          <a:lstStyle/>
          <a:p>
            <a:r>
              <a:rPr lang="en-US">
                <a:latin typeface="Arial" charset="0"/>
                <a:cs typeface="Arial" charset="0"/>
              </a:rPr>
              <a:t>SoftLayer, uniquely, has designed and deployed a global, interconnected platform that meets the key operational and economic requirements of cloud infrastructure across a broad portfolio of infrastructure - dedicated and shared devices, physical and virtual servers, hourly compute instances and four-way, octo-core bare metal, along with a wealth of storage, networking and security components.</a:t>
            </a:r>
          </a:p>
          <a:p>
            <a:endParaRPr lang="en-US">
              <a:latin typeface="Arial" charset="0"/>
              <a:cs typeface="Arial" charset="0"/>
            </a:endParaRPr>
          </a:p>
          <a:p>
            <a:r>
              <a:rPr lang="en-US">
                <a:latin typeface="Arial" charset="0"/>
                <a:cs typeface="Arial" charset="0"/>
              </a:rPr>
              <a:t>Our customers can take these building blocks and deploy public cloud instances, build private clouds on their choice of virtualization stack, leverage the raw power of bare metal on demand, or combine these solutions into distributed, hybrid architectures. Build what you want, or leverage our turn-key big data and private cloud solutions to design and deploy complex, scalable infrastructure online in real time. It’s all delivered as a unified service, managed from a single pane of glass via our Web portal or mobile apps, and accessible via a powerful, full-featured API. One bill, one portal, one platform.</a:t>
            </a:r>
          </a:p>
          <a:p>
            <a:r>
              <a:rPr lang="en-US">
                <a:latin typeface="Arial" charset="0"/>
                <a:cs typeface="Arial" charset="0"/>
              </a:rPr>
              <a:t>It's a model that provides users with a greater range of choice, flexibility and control than any other cloud infrastructure solution in the industry.  </a:t>
            </a:r>
          </a:p>
          <a:p>
            <a:r>
              <a:rPr lang="en-US">
                <a:latin typeface="Arial" charset="0"/>
                <a:cs typeface="Arial" charset="0"/>
              </a:rPr>
              <a:t> </a:t>
            </a:r>
          </a:p>
          <a:p>
            <a:r>
              <a:rPr lang="en-US">
                <a:latin typeface="Arial" charset="0"/>
                <a:cs typeface="Arial" charset="0"/>
              </a:rPr>
              <a:t> </a:t>
            </a:r>
          </a:p>
          <a:p>
            <a:r>
              <a:rPr lang="en-US">
                <a:latin typeface="Arial" charset="0"/>
                <a:cs typeface="Arial" charset="0"/>
              </a:rPr>
              <a:t/>
            </a:r>
            <a:br>
              <a:rPr lang="en-US">
                <a:latin typeface="Arial" charset="0"/>
                <a:cs typeface="Arial" charset="0"/>
              </a:rPr>
            </a:br>
            <a:endParaRPr lang="en-US">
              <a:latin typeface="Arial" charset="0"/>
              <a:cs typeface="Arial" charset="0"/>
            </a:endParaRPr>
          </a:p>
        </p:txBody>
      </p:sp>
      <p:sp>
        <p:nvSpPr>
          <p:cNvPr id="35843" name="Slide Number Placeholder 3"/>
          <p:cNvSpPr>
            <a:spLocks noGrp="1"/>
          </p:cNvSpPr>
          <p:nvPr>
            <p:ph type="sldNum" sz="quarter" idx="5"/>
          </p:nvPr>
        </p:nvSpPr>
        <p:spPr>
          <a:ln>
            <a:miter lim="800000"/>
            <a:headEnd/>
            <a:tailEnd/>
          </a:ln>
        </p:spPr>
        <p:txBody>
          <a:bodyPr/>
          <a:lstStyle/>
          <a:p>
            <a:pPr>
              <a:defRPr/>
            </a:pPr>
            <a:fld id="{C2AA2983-CC3E-4C2C-A20D-A5831708F96D}" type="slidenum">
              <a:rPr lang="en-US" smtClean="0">
                <a:latin typeface="Arial" charset="0"/>
                <a:ea typeface="MS PGothic" pitchFamily="34" charset="-128"/>
              </a:rPr>
              <a:pPr>
                <a:defRPr/>
              </a:pPr>
              <a:t>10</a:t>
            </a:fld>
            <a:endParaRPr lang="en-US">
              <a:latin typeface="Arial" charset="0"/>
              <a:ea typeface="MS PGothic" pitchFamily="34" charset="-128"/>
            </a:endParaRPr>
          </a:p>
        </p:txBody>
      </p:sp>
    </p:spTree>
    <p:extLst>
      <p:ext uri="{BB962C8B-B14F-4D97-AF65-F5344CB8AC3E}">
        <p14:creationId xmlns:p14="http://schemas.microsoft.com/office/powerpoint/2010/main" val="2053167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7890" name="Notes Placeholder 2"/>
          <p:cNvSpPr>
            <a:spLocks noGrp="1"/>
          </p:cNvSpPr>
          <p:nvPr>
            <p:ph type="body" idx="1"/>
          </p:nvPr>
        </p:nvSpPr>
        <p:spPr>
          <a:noFill/>
        </p:spPr>
        <p:txBody>
          <a:bodyPr/>
          <a:lstStyle/>
          <a:p>
            <a:r>
              <a:rPr lang="en-US">
                <a:latin typeface="Arial" charset="0"/>
                <a:cs typeface="Arial" charset="0"/>
              </a:rPr>
              <a:t>So how do we do it? We operate 13 data centers around the world. We’ve augmented that core footprint with additional network points of presence in Tokyo, Hong Kong, Frankfurt, London and several locations within the United States, with the goal of delivering a sub 40 millisecond experience to our customers and their customers across as wide a footprint as possible.</a:t>
            </a:r>
          </a:p>
          <a:p>
            <a:r>
              <a:rPr lang="en-US">
                <a:latin typeface="Arial" charset="0"/>
                <a:cs typeface="Arial" charset="0"/>
              </a:rPr>
              <a:t>  These network points of presence and our global private network allows  customers in Tokyo to connect at one hop away from infrastructure in Singapore or San Jose, and allow customers to deploy cloud instances in Amsterdam and bare metal in Houston yet allow them to communicate with each other across the same network segment as if they were in the same rack together.</a:t>
            </a:r>
          </a:p>
          <a:p>
            <a:endParaRPr lang="en-US">
              <a:latin typeface="Arial" charset="0"/>
              <a:cs typeface="Arial" charset="0"/>
            </a:endParaRPr>
          </a:p>
        </p:txBody>
      </p:sp>
      <p:sp>
        <p:nvSpPr>
          <p:cNvPr id="37891" name="Slide Number Placeholder 3"/>
          <p:cNvSpPr>
            <a:spLocks noGrp="1"/>
          </p:cNvSpPr>
          <p:nvPr>
            <p:ph type="sldNum" sz="quarter" idx="5"/>
          </p:nvPr>
        </p:nvSpPr>
        <p:spPr>
          <a:ln>
            <a:miter lim="800000"/>
            <a:headEnd/>
            <a:tailEnd/>
          </a:ln>
        </p:spPr>
        <p:txBody>
          <a:bodyPr/>
          <a:lstStyle/>
          <a:p>
            <a:pPr>
              <a:defRPr/>
            </a:pPr>
            <a:fld id="{C117FFA4-CDF8-4757-9390-B4BCC4EE9BF2}" type="slidenum">
              <a:rPr lang="en-US" smtClean="0">
                <a:latin typeface="Arial" charset="0"/>
                <a:ea typeface="MS PGothic" pitchFamily="34" charset="-128"/>
              </a:rPr>
              <a:pPr>
                <a:defRPr/>
              </a:pPr>
              <a:t>11</a:t>
            </a:fld>
            <a:endParaRPr lang="en-US">
              <a:latin typeface="Arial" charset="0"/>
              <a:ea typeface="MS PGothic" pitchFamily="34" charset="-128"/>
            </a:endParaRPr>
          </a:p>
        </p:txBody>
      </p:sp>
    </p:spTree>
    <p:extLst>
      <p:ext uri="{BB962C8B-B14F-4D97-AF65-F5344CB8AC3E}">
        <p14:creationId xmlns:p14="http://schemas.microsoft.com/office/powerpoint/2010/main" val="1333427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How the service primitives are defined and linked to create offerings</a:t>
            </a:r>
          </a:p>
        </p:txBody>
      </p:sp>
      <p:sp>
        <p:nvSpPr>
          <p:cNvPr id="34819" name="Slide Number Placeholder 3"/>
          <p:cNvSpPr>
            <a:spLocks noGrp="1"/>
          </p:cNvSpPr>
          <p:nvPr>
            <p:ph type="sldNum" sz="quarter" idx="5"/>
          </p:nvPr>
        </p:nvSpPr>
        <p:spPr>
          <a:ln>
            <a:miter lim="800000"/>
            <a:headEnd/>
            <a:tailEnd/>
          </a:ln>
        </p:spPr>
        <p:txBody>
          <a:bodyPr/>
          <a:lstStyle/>
          <a:p>
            <a:pPr>
              <a:defRPr/>
            </a:pPr>
            <a:fld id="{2C6B8EA1-9307-43EF-B75F-1978298B0480}" type="slidenum">
              <a:rPr lang="zh-CN" altLang="en-US" smtClean="0">
                <a:solidFill>
                  <a:srgbClr val="0000FF"/>
                </a:solidFill>
              </a:rPr>
              <a:pPr>
                <a:defRPr/>
              </a:pPr>
              <a:t>12</a:t>
            </a:fld>
            <a:endParaRPr lang="en-US" altLang="zh-CN">
              <a:solidFill>
                <a:srgbClr val="0000FF"/>
              </a:solidFill>
            </a:endParaRPr>
          </a:p>
        </p:txBody>
      </p:sp>
    </p:spTree>
    <p:extLst>
      <p:ext uri="{BB962C8B-B14F-4D97-AF65-F5344CB8AC3E}">
        <p14:creationId xmlns:p14="http://schemas.microsoft.com/office/powerpoint/2010/main" val="2816495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ln/>
        </p:spPr>
      </p:sp>
      <p:sp>
        <p:nvSpPr>
          <p:cNvPr id="39938" name="Notes Placeholder 2"/>
          <p:cNvSpPr>
            <a:spLocks noGrp="1"/>
          </p:cNvSpPr>
          <p:nvPr>
            <p:ph type="body" idx="1"/>
          </p:nvPr>
        </p:nvSpPr>
        <p:spPr>
          <a:noFill/>
        </p:spPr>
        <p:txBody>
          <a:bodyPr/>
          <a:lstStyle/>
          <a:p>
            <a:r>
              <a:rPr lang="en-US">
                <a:latin typeface="Arial" charset="0"/>
                <a:cs typeface="Arial" charset="0"/>
              </a:rPr>
              <a:t>Let’s talk a little more about the network – it’s perhaps the fundamental component in terms of performance, yet it’s rarely discussed in detail by hosting providers. We’ve made a significant investment at SoftLayer in building a network of networks; we think our network architecture and performance stand alone in the industry.</a:t>
            </a:r>
          </a:p>
          <a:p>
            <a:r>
              <a:rPr lang="en-US">
                <a:latin typeface="Arial" charset="0"/>
                <a:cs typeface="Arial" charset="0"/>
              </a:rPr>
              <a:t>  Each physical server has five network cards. Two redundant connections to the public network, which aggregates connectivity from multiple tier 1 network providers for performance and redundancy. Two more NICs provide redundant connections to our global private network, providing  secure point-to-point intra and inter data center connectivity along with access to a suite of SoftLayer services including storage platforms, DNS, security scans and OS reload services. </a:t>
            </a:r>
          </a:p>
          <a:p>
            <a:r>
              <a:rPr lang="en-US">
                <a:latin typeface="Arial" charset="0"/>
                <a:cs typeface="Arial" charset="0"/>
              </a:rPr>
              <a:t>  A final network connection provides access to an out-of-band management network for access to our management platform and API.</a:t>
            </a:r>
          </a:p>
          <a:p>
            <a:r>
              <a:rPr lang="en-US">
                <a:latin typeface="Arial" charset="0"/>
                <a:cs typeface="Arial" charset="0"/>
              </a:rPr>
              <a:t>  The entire network and services stack provides native support for IP version 6, ensuring that as this critical transition takes place over the next few years, you’ll be well ahead of the game.</a:t>
            </a:r>
          </a:p>
          <a:p>
            <a:r>
              <a:rPr lang="en-US">
                <a:latin typeface="Arial" charset="0"/>
                <a:cs typeface="Arial" charset="0"/>
              </a:rPr>
              <a:t> </a:t>
            </a:r>
          </a:p>
        </p:txBody>
      </p:sp>
      <p:sp>
        <p:nvSpPr>
          <p:cNvPr id="39939" name="Slide Number Placeholder 3"/>
          <p:cNvSpPr>
            <a:spLocks noGrp="1"/>
          </p:cNvSpPr>
          <p:nvPr>
            <p:ph type="sldNum" sz="quarter" idx="5"/>
          </p:nvPr>
        </p:nvSpPr>
        <p:spPr>
          <a:ln>
            <a:miter lim="800000"/>
            <a:headEnd/>
            <a:tailEnd/>
          </a:ln>
        </p:spPr>
        <p:txBody>
          <a:bodyPr/>
          <a:lstStyle/>
          <a:p>
            <a:pPr>
              <a:defRPr/>
            </a:pPr>
            <a:fld id="{A59E3F18-9F01-4CB8-94B8-CD39E1D7E49D}" type="slidenum">
              <a:rPr lang="en-US" smtClean="0">
                <a:latin typeface="Arial" charset="0"/>
                <a:ea typeface="MS PGothic" pitchFamily="34" charset="-128"/>
              </a:rPr>
              <a:pPr>
                <a:defRPr/>
              </a:pPr>
              <a:t>13</a:t>
            </a:fld>
            <a:endParaRPr lang="en-US">
              <a:latin typeface="Arial" charset="0"/>
              <a:ea typeface="MS PGothic" pitchFamily="34" charset="-128"/>
            </a:endParaRPr>
          </a:p>
        </p:txBody>
      </p:sp>
    </p:spTree>
    <p:extLst>
      <p:ext uri="{BB962C8B-B14F-4D97-AF65-F5344CB8AC3E}">
        <p14:creationId xmlns:p14="http://schemas.microsoft.com/office/powerpoint/2010/main" val="529860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a:ln/>
        </p:spPr>
      </p:sp>
      <p:sp>
        <p:nvSpPr>
          <p:cNvPr id="41986" name="Notes Placeholder 2"/>
          <p:cNvSpPr>
            <a:spLocks noGrp="1"/>
          </p:cNvSpPr>
          <p:nvPr>
            <p:ph type="body" idx="1"/>
          </p:nvPr>
        </p:nvSpPr>
        <p:spPr>
          <a:noFill/>
        </p:spPr>
        <p:txBody>
          <a:bodyPr/>
          <a:lstStyle/>
          <a:p>
            <a:r>
              <a:rPr lang="en-US">
                <a:latin typeface="Arial" charset="0"/>
                <a:cs typeface="Arial" charset="0"/>
              </a:rPr>
              <a:t>On top of this triple network architecture we’ve deployed a highly standardized and modular compute platform. Row upon row of x86 server sits patiently waiting to be pressed into service. You can deploy virtual instances into a shared public cloud environment, build high-performance dedicated servers or provision private clouds with your choice of several different virtualization stacks. Connect virtualized and bare metal, leverage onboard storage – SAS, SATA or SSD – SAN and NAS solutions or build on top of our global Object Storage platform. Add firewalls and load balancers for security and availability.</a:t>
            </a:r>
          </a:p>
          <a:p>
            <a:r>
              <a:rPr lang="en-US">
                <a:latin typeface="Arial" charset="0"/>
                <a:cs typeface="Arial" charset="0"/>
              </a:rPr>
              <a:t> </a:t>
            </a:r>
          </a:p>
          <a:p>
            <a:r>
              <a:rPr lang="en-US">
                <a:latin typeface="Arial" charset="0"/>
                <a:cs typeface="Arial" charset="0"/>
              </a:rPr>
              <a:t>Provision everything from a robust management portal or build autoscaling functionality directly into your app via our API. Deploy physical or virtual from a unified, image-based server provisioning system, and organize your infrastructure into Virtual Racks for ease of management and communication. </a:t>
            </a:r>
          </a:p>
          <a:p>
            <a:r>
              <a:rPr lang="en-US">
                <a:latin typeface="Arial" charset="0"/>
                <a:cs typeface="Arial" charset="0"/>
              </a:rPr>
              <a:t> </a:t>
            </a:r>
          </a:p>
          <a:p>
            <a:r>
              <a:rPr lang="en-US">
                <a:latin typeface="Arial" charset="0"/>
                <a:cs typeface="Arial" charset="0"/>
              </a:rPr>
              <a:t>You can start with a virtual server, snapshot with our Flex Images technology and instantly deploy a mirror image on a physical device – all the necessary conversion happens behind the scenes. Go the opposite direction and move from dedicated to virtual, or leverage a suite of features on bare metal – such as server cloning and image-based deployment – previously available only on a virtualized platform.</a:t>
            </a:r>
          </a:p>
          <a:p>
            <a:endParaRPr lang="en-US">
              <a:latin typeface="Arial" charset="0"/>
              <a:cs typeface="Arial" charset="0"/>
            </a:endParaRPr>
          </a:p>
        </p:txBody>
      </p:sp>
      <p:sp>
        <p:nvSpPr>
          <p:cNvPr id="41987" name="Slide Number Placeholder 3"/>
          <p:cNvSpPr>
            <a:spLocks noGrp="1"/>
          </p:cNvSpPr>
          <p:nvPr>
            <p:ph type="sldNum" sz="quarter" idx="5"/>
          </p:nvPr>
        </p:nvSpPr>
        <p:spPr>
          <a:ln>
            <a:miter lim="800000"/>
            <a:headEnd/>
            <a:tailEnd/>
          </a:ln>
        </p:spPr>
        <p:txBody>
          <a:bodyPr/>
          <a:lstStyle/>
          <a:p>
            <a:pPr>
              <a:defRPr/>
            </a:pPr>
            <a:fld id="{CFFD9F96-D255-45A5-BC2F-62A5A3507789}" type="slidenum">
              <a:rPr lang="en-US" smtClean="0">
                <a:latin typeface="Arial" charset="0"/>
                <a:ea typeface="MS PGothic" pitchFamily="34" charset="-128"/>
              </a:rPr>
              <a:pPr>
                <a:defRPr/>
              </a:pPr>
              <a:t>14</a:t>
            </a:fld>
            <a:endParaRPr lang="en-US">
              <a:latin typeface="Arial" charset="0"/>
              <a:ea typeface="MS PGothic" pitchFamily="34" charset="-128"/>
            </a:endParaRPr>
          </a:p>
        </p:txBody>
      </p:sp>
    </p:spTree>
    <p:extLst>
      <p:ext uri="{BB962C8B-B14F-4D97-AF65-F5344CB8AC3E}">
        <p14:creationId xmlns:p14="http://schemas.microsoft.com/office/powerpoint/2010/main" val="2055212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ln/>
        </p:spPr>
      </p:sp>
      <p:sp>
        <p:nvSpPr>
          <p:cNvPr id="44034" name="Notes Placeholder 2"/>
          <p:cNvSpPr>
            <a:spLocks noGrp="1"/>
          </p:cNvSpPr>
          <p:nvPr>
            <p:ph type="body" idx="1"/>
          </p:nvPr>
        </p:nvSpPr>
        <p:spPr>
          <a:noFill/>
        </p:spPr>
        <p:txBody>
          <a:bodyPr/>
          <a:lstStyle/>
          <a:p>
            <a:r>
              <a:rPr lang="en-US">
                <a:latin typeface="Arial" charset="0"/>
                <a:cs typeface="Arial" charset="0"/>
              </a:rPr>
              <a:t>The heart of the platform, and indeed the heart of SoftLayer, is automation. We automate for a number of reasons; chief among them to improve customer control and transparency, reduce human error and optimize costs and agility. The SoftLayer API provides control over more than 200 services including server acquisition, reboots and reloads, network and storage configuration, security and systems monitoring. We support REST, SOAP and XML-RPC interfaces and our online SoftLayer Development Network provides support, code samples and documentation to get you up and running quickly.</a:t>
            </a:r>
          </a:p>
          <a:p>
            <a:endParaRPr lang="en-US">
              <a:latin typeface="Arial" charset="0"/>
              <a:cs typeface="Arial" charset="0"/>
            </a:endParaRPr>
          </a:p>
        </p:txBody>
      </p:sp>
      <p:sp>
        <p:nvSpPr>
          <p:cNvPr id="44035" name="Slide Number Placeholder 3"/>
          <p:cNvSpPr>
            <a:spLocks noGrp="1"/>
          </p:cNvSpPr>
          <p:nvPr>
            <p:ph type="sldNum" sz="quarter" idx="5"/>
          </p:nvPr>
        </p:nvSpPr>
        <p:spPr>
          <a:ln>
            <a:miter lim="800000"/>
            <a:headEnd/>
            <a:tailEnd/>
          </a:ln>
        </p:spPr>
        <p:txBody>
          <a:bodyPr/>
          <a:lstStyle/>
          <a:p>
            <a:pPr>
              <a:defRPr/>
            </a:pPr>
            <a:fld id="{91DFA920-C31E-4875-9444-C79DD8EE5C05}" type="slidenum">
              <a:rPr lang="en-US" smtClean="0">
                <a:latin typeface="Arial" charset="0"/>
                <a:ea typeface="MS PGothic" pitchFamily="34" charset="-128"/>
              </a:rPr>
              <a:pPr>
                <a:defRPr/>
              </a:pPr>
              <a:t>15</a:t>
            </a:fld>
            <a:endParaRPr lang="en-US">
              <a:latin typeface="Arial" charset="0"/>
              <a:ea typeface="MS PGothic" pitchFamily="34" charset="-128"/>
            </a:endParaRPr>
          </a:p>
        </p:txBody>
      </p:sp>
    </p:spTree>
    <p:extLst>
      <p:ext uri="{BB962C8B-B14F-4D97-AF65-F5344CB8AC3E}">
        <p14:creationId xmlns:p14="http://schemas.microsoft.com/office/powerpoint/2010/main" val="3413235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sldNum" sz="quarter" idx="10"/>
          </p:nvPr>
        </p:nvSpPr>
        <p:spPr/>
        <p:txBody>
          <a:bodyPr/>
          <a:lstStyle>
            <a:lvl1pPr>
              <a:defRPr/>
            </a:lvl1pPr>
          </a:lstStyle>
          <a:p>
            <a:pPr>
              <a:defRPr/>
            </a:pPr>
            <a:fld id="{0010B224-5916-4E18-B0AE-D7314C101A4F}" type="slidenum">
              <a:rPr lang="en-US"/>
              <a:pPr>
                <a:defRPr/>
              </a:pPr>
              <a:t>‹#›</a:t>
            </a:fld>
            <a:endParaRPr lang="en-US"/>
          </a:p>
        </p:txBody>
      </p:sp>
      <p:sp>
        <p:nvSpPr>
          <p:cNvPr id="5" name="Rectangle 8"/>
          <p:cNvSpPr>
            <a:spLocks noGrp="1" noChangeArrowheads="1"/>
          </p:cNvSpPr>
          <p:nvPr>
            <p:ph type="ftr" sz="quarter" idx="11"/>
          </p:nvPr>
        </p:nvSpPr>
        <p:spPr/>
        <p:txBody>
          <a:bodyPr/>
          <a:lstStyle>
            <a:lvl1pPr>
              <a:defRPr/>
            </a:lvl1pPr>
          </a:lstStyle>
          <a:p>
            <a:pPr>
              <a:defRPr/>
            </a:pPr>
            <a:r>
              <a:rPr lang="en-US"/>
              <a:t>IBM Confidential: Until deal announce</a:t>
            </a:r>
          </a:p>
        </p:txBody>
      </p:sp>
      <p:sp>
        <p:nvSpPr>
          <p:cNvPr id="6"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p:txBody>
          <a:bodyPr/>
          <a:lstStyle>
            <a:lvl1pPr>
              <a:defRPr/>
            </a:lvl1pPr>
          </a:lstStyle>
          <a:p>
            <a:pPr>
              <a:defRPr/>
            </a:pPr>
            <a:fld id="{E1BFD91E-C7E6-453C-8DA6-B5EB490F534F}" type="slidenum">
              <a:rPr lang="en-US"/>
              <a:pPr>
                <a:defRPr/>
              </a:pPr>
              <a:t>‹#›</a:t>
            </a:fld>
            <a:endParaRPr lang="en-US"/>
          </a:p>
        </p:txBody>
      </p:sp>
      <p:sp>
        <p:nvSpPr>
          <p:cNvPr id="5" name="Rectangle 8"/>
          <p:cNvSpPr>
            <a:spLocks noGrp="1" noChangeArrowheads="1"/>
          </p:cNvSpPr>
          <p:nvPr>
            <p:ph type="ftr" sz="quarter" idx="11"/>
          </p:nvPr>
        </p:nvSpPr>
        <p:spPr/>
        <p:txBody>
          <a:bodyPr/>
          <a:lstStyle>
            <a:lvl1pPr>
              <a:defRPr/>
            </a:lvl1pPr>
          </a:lstStyle>
          <a:p>
            <a:pPr>
              <a:defRPr/>
            </a:pPr>
            <a:r>
              <a:rPr lang="en-US"/>
              <a:t>IBM Confidential: Until deal announce</a:t>
            </a:r>
          </a:p>
        </p:txBody>
      </p:sp>
      <p:sp>
        <p:nvSpPr>
          <p:cNvPr id="6"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4175" y="615950"/>
            <a:ext cx="2154238" cy="1958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8288" y="615950"/>
            <a:ext cx="6313487" cy="195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p:txBody>
          <a:bodyPr/>
          <a:lstStyle>
            <a:lvl1pPr>
              <a:defRPr/>
            </a:lvl1pPr>
          </a:lstStyle>
          <a:p>
            <a:pPr>
              <a:defRPr/>
            </a:pPr>
            <a:fld id="{981C2FE6-1037-4587-9EF9-52F6600D683A}" type="slidenum">
              <a:rPr lang="en-US"/>
              <a:pPr>
                <a:defRPr/>
              </a:pPr>
              <a:t>‹#›</a:t>
            </a:fld>
            <a:endParaRPr lang="en-US"/>
          </a:p>
        </p:txBody>
      </p:sp>
      <p:sp>
        <p:nvSpPr>
          <p:cNvPr id="5" name="Rectangle 8"/>
          <p:cNvSpPr>
            <a:spLocks noGrp="1" noChangeArrowheads="1"/>
          </p:cNvSpPr>
          <p:nvPr>
            <p:ph type="ftr" sz="quarter" idx="11"/>
          </p:nvPr>
        </p:nvSpPr>
        <p:spPr/>
        <p:txBody>
          <a:bodyPr/>
          <a:lstStyle>
            <a:lvl1pPr>
              <a:defRPr/>
            </a:lvl1pPr>
          </a:lstStyle>
          <a:p>
            <a:pPr>
              <a:defRPr/>
            </a:pPr>
            <a:r>
              <a:rPr lang="en-US"/>
              <a:t>IBM Confidential: Until deal announce</a:t>
            </a:r>
          </a:p>
        </p:txBody>
      </p:sp>
      <p:sp>
        <p:nvSpPr>
          <p:cNvPr id="6"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9"/>
          <p:cNvGrpSpPr>
            <a:grpSpLocks/>
          </p:cNvGrpSpPr>
          <p:nvPr/>
        </p:nvGrpSpPr>
        <p:grpSpPr bwMode="auto">
          <a:xfrm>
            <a:off x="254000" y="3663950"/>
            <a:ext cx="8631238" cy="2220913"/>
            <a:chOff x="160" y="2308"/>
            <a:chExt cx="5436" cy="1398"/>
          </a:xfrm>
        </p:grpSpPr>
        <p:sp>
          <p:nvSpPr>
            <p:cNvPr id="5" name="Rectangle 80"/>
            <p:cNvSpPr>
              <a:spLocks noChangeArrowheads="1"/>
            </p:cNvSpPr>
            <p:nvPr userDrawn="1"/>
          </p:nvSpPr>
          <p:spPr bwMode="auto">
            <a:xfrm>
              <a:off x="160" y="2308"/>
              <a:ext cx="858" cy="288"/>
            </a:xfrm>
            <a:prstGeom prst="rect">
              <a:avLst/>
            </a:prstGeom>
            <a:solidFill>
              <a:schemeClr val="bg1">
                <a:alpha val="49019"/>
              </a:schemeClr>
            </a:solidFill>
            <a:ln>
              <a:noFill/>
            </a:ln>
            <a:extLst/>
          </p:spPr>
          <p:txBody>
            <a:bodyPr wrap="none" anchor="ctr"/>
            <a:lstStyle/>
            <a:p>
              <a:pPr>
                <a:defRPr/>
              </a:pPr>
              <a:endParaRPr lang="en-US" sz="2000">
                <a:solidFill>
                  <a:srgbClr val="000000"/>
                </a:solidFill>
                <a:latin typeface="Arial" pitchFamily="34" charset="0"/>
                <a:ea typeface="+mn-ea"/>
                <a:cs typeface="+mn-cs"/>
              </a:endParaRPr>
            </a:p>
          </p:txBody>
        </p:sp>
        <p:sp>
          <p:nvSpPr>
            <p:cNvPr id="6" name="Rectangle 81"/>
            <p:cNvSpPr>
              <a:spLocks noChangeArrowheads="1"/>
            </p:cNvSpPr>
            <p:nvPr userDrawn="1"/>
          </p:nvSpPr>
          <p:spPr bwMode="auto">
            <a:xfrm>
              <a:off x="160" y="2862"/>
              <a:ext cx="858" cy="294"/>
            </a:xfrm>
            <a:prstGeom prst="rect">
              <a:avLst/>
            </a:prstGeom>
            <a:solidFill>
              <a:schemeClr val="bg1">
                <a:alpha val="49019"/>
              </a:schemeClr>
            </a:solidFill>
            <a:ln>
              <a:noFill/>
            </a:ln>
            <a:extLst/>
          </p:spPr>
          <p:txBody>
            <a:bodyPr wrap="none" anchor="ctr"/>
            <a:lstStyle/>
            <a:p>
              <a:pPr>
                <a:defRPr/>
              </a:pPr>
              <a:endParaRPr lang="en-US" sz="2000">
                <a:solidFill>
                  <a:srgbClr val="000000"/>
                </a:solidFill>
                <a:latin typeface="Arial" pitchFamily="34" charset="0"/>
                <a:ea typeface="+mn-ea"/>
                <a:cs typeface="+mn-cs"/>
              </a:endParaRPr>
            </a:p>
          </p:txBody>
        </p:sp>
        <p:sp>
          <p:nvSpPr>
            <p:cNvPr id="7" name="Rectangle 82"/>
            <p:cNvSpPr>
              <a:spLocks noChangeArrowheads="1"/>
            </p:cNvSpPr>
            <p:nvPr userDrawn="1"/>
          </p:nvSpPr>
          <p:spPr bwMode="auto">
            <a:xfrm>
              <a:off x="160" y="3418"/>
              <a:ext cx="269" cy="288"/>
            </a:xfrm>
            <a:prstGeom prst="rect">
              <a:avLst/>
            </a:prstGeom>
            <a:solidFill>
              <a:schemeClr val="bg1">
                <a:alpha val="49019"/>
              </a:schemeClr>
            </a:solidFill>
            <a:ln>
              <a:noFill/>
            </a:ln>
            <a:extLst/>
          </p:spPr>
          <p:txBody>
            <a:bodyPr wrap="none" anchor="ctr"/>
            <a:lstStyle/>
            <a:p>
              <a:pPr>
                <a:defRPr/>
              </a:pPr>
              <a:endParaRPr lang="en-US" sz="2000">
                <a:solidFill>
                  <a:srgbClr val="000000"/>
                </a:solidFill>
                <a:latin typeface="Arial" pitchFamily="34" charset="0"/>
                <a:ea typeface="+mn-ea"/>
                <a:cs typeface="+mn-cs"/>
              </a:endParaRPr>
            </a:p>
          </p:txBody>
        </p:sp>
        <p:sp>
          <p:nvSpPr>
            <p:cNvPr id="8" name="Rectangle 83"/>
            <p:cNvSpPr>
              <a:spLocks noChangeArrowheads="1"/>
            </p:cNvSpPr>
            <p:nvPr userDrawn="1"/>
          </p:nvSpPr>
          <p:spPr bwMode="auto">
            <a:xfrm>
              <a:off x="4738" y="2308"/>
              <a:ext cx="858" cy="288"/>
            </a:xfrm>
            <a:prstGeom prst="rect">
              <a:avLst/>
            </a:prstGeom>
            <a:solidFill>
              <a:schemeClr val="bg1">
                <a:alpha val="49019"/>
              </a:schemeClr>
            </a:solidFill>
            <a:ln>
              <a:noFill/>
            </a:ln>
            <a:extLst/>
          </p:spPr>
          <p:txBody>
            <a:bodyPr wrap="none" anchor="ctr"/>
            <a:lstStyle/>
            <a:p>
              <a:pPr>
                <a:defRPr/>
              </a:pPr>
              <a:endParaRPr lang="en-US" sz="2000">
                <a:solidFill>
                  <a:srgbClr val="000000"/>
                </a:solidFill>
                <a:latin typeface="Arial" pitchFamily="34" charset="0"/>
                <a:ea typeface="+mn-ea"/>
                <a:cs typeface="+mn-cs"/>
              </a:endParaRPr>
            </a:p>
          </p:txBody>
        </p:sp>
        <p:sp>
          <p:nvSpPr>
            <p:cNvPr id="9" name="Rectangle 84"/>
            <p:cNvSpPr>
              <a:spLocks noChangeArrowheads="1"/>
            </p:cNvSpPr>
            <p:nvPr userDrawn="1"/>
          </p:nvSpPr>
          <p:spPr bwMode="auto">
            <a:xfrm>
              <a:off x="4738" y="2862"/>
              <a:ext cx="858" cy="294"/>
            </a:xfrm>
            <a:prstGeom prst="rect">
              <a:avLst/>
            </a:prstGeom>
            <a:solidFill>
              <a:schemeClr val="bg1">
                <a:alpha val="49019"/>
              </a:schemeClr>
            </a:solidFill>
            <a:ln>
              <a:noFill/>
            </a:ln>
            <a:extLst/>
          </p:spPr>
          <p:txBody>
            <a:bodyPr wrap="none" anchor="ctr"/>
            <a:lstStyle/>
            <a:p>
              <a:pPr>
                <a:defRPr/>
              </a:pPr>
              <a:endParaRPr lang="en-US" sz="2000">
                <a:solidFill>
                  <a:srgbClr val="000000"/>
                </a:solidFill>
                <a:latin typeface="Arial" pitchFamily="34" charset="0"/>
                <a:ea typeface="+mn-ea"/>
                <a:cs typeface="+mn-cs"/>
              </a:endParaRPr>
            </a:p>
          </p:txBody>
        </p:sp>
        <p:sp>
          <p:nvSpPr>
            <p:cNvPr id="10" name="Rectangle 85"/>
            <p:cNvSpPr>
              <a:spLocks noChangeArrowheads="1"/>
            </p:cNvSpPr>
            <p:nvPr userDrawn="1"/>
          </p:nvSpPr>
          <p:spPr bwMode="auto">
            <a:xfrm>
              <a:off x="5327" y="3418"/>
              <a:ext cx="269" cy="288"/>
            </a:xfrm>
            <a:prstGeom prst="rect">
              <a:avLst/>
            </a:prstGeom>
            <a:solidFill>
              <a:schemeClr val="bg1">
                <a:alpha val="49019"/>
              </a:schemeClr>
            </a:solidFill>
            <a:ln>
              <a:noFill/>
            </a:ln>
            <a:extLst/>
          </p:spPr>
          <p:txBody>
            <a:bodyPr wrap="none" anchor="ctr"/>
            <a:lstStyle/>
            <a:p>
              <a:pPr>
                <a:defRPr/>
              </a:pPr>
              <a:endParaRPr lang="en-US" sz="2000">
                <a:solidFill>
                  <a:srgbClr val="000000"/>
                </a:solidFill>
                <a:latin typeface="Arial" pitchFamily="34" charset="0"/>
                <a:ea typeface="+mn-ea"/>
                <a:cs typeface="+mn-cs"/>
              </a:endParaRPr>
            </a:p>
          </p:txBody>
        </p:sp>
        <p:sp>
          <p:nvSpPr>
            <p:cNvPr id="11" name="Freeform 86"/>
            <p:cNvSpPr>
              <a:spLocks/>
            </p:cNvSpPr>
            <p:nvPr userDrawn="1"/>
          </p:nvSpPr>
          <p:spPr bwMode="auto">
            <a:xfrm>
              <a:off x="1305" y="2308"/>
              <a:ext cx="2861" cy="288"/>
            </a:xfrm>
            <a:custGeom>
              <a:avLst/>
              <a:gdLst>
                <a:gd name="T0" fmla="*/ 0 w 2880"/>
                <a:gd name="T1" fmla="*/ 0 h 288"/>
                <a:gd name="T2" fmla="*/ 0 w 2880"/>
                <a:gd name="T3" fmla="*/ 288 h 288"/>
                <a:gd name="T4" fmla="*/ 2660 w 2880"/>
                <a:gd name="T5" fmla="*/ 288 h 288"/>
                <a:gd name="T6" fmla="*/ 2621 w 2880"/>
                <a:gd name="T7" fmla="*/ 256 h 288"/>
                <a:gd name="T8" fmla="*/ 2457 w 2880"/>
                <a:gd name="T9" fmla="*/ 134 h 288"/>
                <a:gd name="T10" fmla="*/ 2244 w 2880"/>
                <a:gd name="T11" fmla="*/ 46 h 288"/>
                <a:gd name="T12" fmla="*/ 2059 w 2880"/>
                <a:gd name="T13" fmla="*/ 10 h 288"/>
                <a:gd name="T14" fmla="*/ 1951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chemeClr val="bg1">
                <a:alpha val="49019"/>
              </a:schemeClr>
            </a:solidFill>
            <a:ln>
              <a:noFill/>
            </a:ln>
            <a:extLst/>
          </p:spPr>
          <p:txBody>
            <a:bodyPr wrap="none" anchor="ctr"/>
            <a:lstStyle/>
            <a:p>
              <a:pPr>
                <a:lnSpc>
                  <a:spcPct val="90000"/>
                </a:lnSpc>
                <a:defRPr/>
              </a:pPr>
              <a:endParaRPr lang="en-US">
                <a:latin typeface="Arial" pitchFamily="34" charset="0"/>
                <a:ea typeface="+mn-ea"/>
                <a:cs typeface="+mn-cs"/>
              </a:endParaRPr>
            </a:p>
          </p:txBody>
        </p:sp>
        <p:sp>
          <p:nvSpPr>
            <p:cNvPr id="12" name="Freeform 87"/>
            <p:cNvSpPr>
              <a:spLocks/>
            </p:cNvSpPr>
            <p:nvPr userDrawn="1"/>
          </p:nvSpPr>
          <p:spPr bwMode="auto">
            <a:xfrm>
              <a:off x="1305" y="2862"/>
              <a:ext cx="3173" cy="296"/>
            </a:xfrm>
            <a:custGeom>
              <a:avLst/>
              <a:gdLst>
                <a:gd name="T0" fmla="*/ 0 w 3194"/>
                <a:gd name="T1" fmla="*/ 0 h 290"/>
                <a:gd name="T2" fmla="*/ 0 w 3194"/>
                <a:gd name="T3" fmla="*/ 288 h 290"/>
                <a:gd name="T4" fmla="*/ 2950 w 3194"/>
                <a:gd name="T5" fmla="*/ 290 h 290"/>
                <a:gd name="T6" fmla="*/ 2945 w 3194"/>
                <a:gd name="T7" fmla="*/ 256 h 290"/>
                <a:gd name="T8" fmla="*/ 2919 w 3194"/>
                <a:gd name="T9" fmla="*/ 146 h 290"/>
                <a:gd name="T10" fmla="*/ 2881 w 3194"/>
                <a:gd name="T11" fmla="*/ 34 h 290"/>
                <a:gd name="T12" fmla="*/ 2867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chemeClr val="bg1">
                <a:alpha val="49019"/>
              </a:schemeClr>
            </a:solidFill>
            <a:ln>
              <a:noFill/>
            </a:ln>
            <a:extLst/>
          </p:spPr>
          <p:txBody>
            <a:bodyPr wrap="none" anchor="ctr"/>
            <a:lstStyle/>
            <a:p>
              <a:pPr>
                <a:lnSpc>
                  <a:spcPct val="90000"/>
                </a:lnSpc>
                <a:defRPr/>
              </a:pPr>
              <a:endParaRPr lang="en-US">
                <a:latin typeface="Arial" pitchFamily="34" charset="0"/>
                <a:ea typeface="+mn-ea"/>
                <a:cs typeface="+mn-cs"/>
              </a:endParaRPr>
            </a:p>
          </p:txBody>
        </p:sp>
        <p:sp>
          <p:nvSpPr>
            <p:cNvPr id="13" name="Freeform 88"/>
            <p:cNvSpPr>
              <a:spLocks/>
            </p:cNvSpPr>
            <p:nvPr userDrawn="1"/>
          </p:nvSpPr>
          <p:spPr bwMode="auto">
            <a:xfrm>
              <a:off x="3594" y="3416"/>
              <a:ext cx="916" cy="290"/>
            </a:xfrm>
            <a:custGeom>
              <a:avLst/>
              <a:gdLst>
                <a:gd name="T0" fmla="*/ 0 w 3194"/>
                <a:gd name="T1" fmla="*/ 290 h 290"/>
                <a:gd name="T2" fmla="*/ 0 w 3194"/>
                <a:gd name="T3" fmla="*/ 2 h 290"/>
                <a:gd name="T4" fmla="*/ 0 w 3194"/>
                <a:gd name="T5" fmla="*/ 0 h 290"/>
                <a:gd name="T6" fmla="*/ 0 w 3194"/>
                <a:gd name="T7" fmla="*/ 156 h 290"/>
                <a:gd name="T8" fmla="*/ 0 w 3194"/>
                <a:gd name="T9" fmla="*/ 254 h 290"/>
                <a:gd name="T10" fmla="*/ 0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chemeClr val="bg1">
                <a:alpha val="49019"/>
              </a:schemeClr>
            </a:solidFill>
            <a:ln>
              <a:noFill/>
            </a:ln>
            <a:extLst/>
          </p:spPr>
          <p:txBody>
            <a:bodyPr wrap="none" anchor="ctr"/>
            <a:lstStyle/>
            <a:p>
              <a:pPr>
                <a:lnSpc>
                  <a:spcPct val="90000"/>
                </a:lnSpc>
                <a:defRPr/>
              </a:pPr>
              <a:endParaRPr lang="en-US">
                <a:latin typeface="Arial" pitchFamily="34" charset="0"/>
                <a:ea typeface="+mn-ea"/>
                <a:cs typeface="+mn-cs"/>
              </a:endParaRPr>
            </a:p>
          </p:txBody>
        </p:sp>
        <p:sp>
          <p:nvSpPr>
            <p:cNvPr id="14" name="Rectangle 89"/>
            <p:cNvSpPr>
              <a:spLocks noChangeArrowheads="1"/>
            </p:cNvSpPr>
            <p:nvPr userDrawn="1"/>
          </p:nvSpPr>
          <p:spPr bwMode="auto">
            <a:xfrm>
              <a:off x="1877" y="3418"/>
              <a:ext cx="858" cy="288"/>
            </a:xfrm>
            <a:prstGeom prst="rect">
              <a:avLst/>
            </a:prstGeom>
            <a:solidFill>
              <a:schemeClr val="bg1">
                <a:alpha val="49019"/>
              </a:schemeClr>
            </a:solidFill>
            <a:ln>
              <a:noFill/>
            </a:ln>
            <a:extLst/>
          </p:spPr>
          <p:txBody>
            <a:bodyPr wrap="none" anchor="ctr"/>
            <a:lstStyle/>
            <a:p>
              <a:pPr>
                <a:defRPr/>
              </a:pPr>
              <a:endParaRPr lang="en-US" sz="2000">
                <a:solidFill>
                  <a:srgbClr val="000000"/>
                </a:solidFill>
                <a:latin typeface="Arial" pitchFamily="34" charset="0"/>
                <a:ea typeface="+mn-ea"/>
                <a:cs typeface="+mn-cs"/>
              </a:endParaRPr>
            </a:p>
          </p:txBody>
        </p:sp>
      </p:grpSp>
      <p:pic>
        <p:nvPicPr>
          <p:cNvPr id="15" name="Picture 107" descr="ibm_sp_lockup_western-02"/>
          <p:cNvPicPr>
            <a:picLocks noChangeAspect="1" noChangeArrowheads="1"/>
          </p:cNvPicPr>
          <p:nvPr/>
        </p:nvPicPr>
        <p:blipFill>
          <a:blip r:embed="rId2"/>
          <a:srcRect/>
          <a:stretch>
            <a:fillRect/>
          </a:stretch>
        </p:blipFill>
        <p:spPr bwMode="auto">
          <a:xfrm>
            <a:off x="7889875" y="503238"/>
            <a:ext cx="1060450" cy="403225"/>
          </a:xfrm>
          <a:prstGeom prst="rect">
            <a:avLst/>
          </a:prstGeom>
          <a:noFill/>
          <a:ln w="9525">
            <a:noFill/>
            <a:miter lim="800000"/>
            <a:headEnd/>
            <a:tailEnd/>
          </a:ln>
        </p:spPr>
      </p:pic>
      <p:sp>
        <p:nvSpPr>
          <p:cNvPr id="16" name="Line 108"/>
          <p:cNvSpPr>
            <a:spLocks noChangeShapeType="1"/>
          </p:cNvSpPr>
          <p:nvPr/>
        </p:nvSpPr>
        <p:spPr bwMode="auto">
          <a:xfrm flipH="1">
            <a:off x="260350" y="906463"/>
            <a:ext cx="8621713" cy="0"/>
          </a:xfrm>
          <a:prstGeom prst="line">
            <a:avLst/>
          </a:prstGeom>
          <a:noFill/>
          <a:ln w="6350">
            <a:solidFill>
              <a:schemeClr val="tx1"/>
            </a:solidFill>
            <a:round/>
            <a:headEnd/>
            <a:tailEnd/>
          </a:ln>
          <a:effectLst/>
          <a:extLst/>
        </p:spPr>
        <p:txBody>
          <a:bodyPr/>
          <a:lstStyle/>
          <a:p>
            <a:pPr>
              <a:lnSpc>
                <a:spcPct val="90000"/>
              </a:lnSpc>
              <a:defRPr/>
            </a:pPr>
            <a:endParaRPr lang="en-US">
              <a:latin typeface="Arial" pitchFamily="34" charset="0"/>
              <a:ea typeface="+mn-ea"/>
              <a:cs typeface="+mn-cs"/>
            </a:endParaRPr>
          </a:p>
        </p:txBody>
      </p:sp>
      <p:sp>
        <p:nvSpPr>
          <p:cNvPr id="17" name="Rectangle 6"/>
          <p:cNvSpPr>
            <a:spLocks noChangeArrowheads="1"/>
          </p:cNvSpPr>
          <p:nvPr/>
        </p:nvSpPr>
        <p:spPr bwMode="black">
          <a:xfrm>
            <a:off x="5813425" y="6481763"/>
            <a:ext cx="3054350" cy="228600"/>
          </a:xfrm>
          <a:prstGeom prst="rect">
            <a:avLst/>
          </a:prstGeom>
          <a:noFill/>
          <a:ln>
            <a:noFill/>
          </a:ln>
          <a:extLst/>
        </p:spPr>
        <p:txBody>
          <a:bodyPr lIns="92075" tIns="46038" rIns="92075" bIns="46038">
            <a:spAutoFit/>
          </a:bodyPr>
          <a:lstStyle/>
          <a:p>
            <a:pPr algn="r">
              <a:defRPr/>
            </a:pPr>
            <a:r>
              <a:rPr lang="en-US" sz="900" dirty="0">
                <a:solidFill>
                  <a:srgbClr val="000000"/>
                </a:solidFill>
                <a:latin typeface="Arial" pitchFamily="34" charset="0"/>
                <a:ea typeface="+mn-ea"/>
                <a:cs typeface="+mn-cs"/>
              </a:rPr>
              <a:t>© 2013 IBM Corporation</a:t>
            </a:r>
          </a:p>
        </p:txBody>
      </p:sp>
      <p:pic>
        <p:nvPicPr>
          <p:cNvPr id="18" name="Picture 123" descr="Smart_Cloud_wordmark_black-01"/>
          <p:cNvPicPr>
            <a:picLocks noChangeAspect="1" noChangeArrowheads="1"/>
          </p:cNvPicPr>
          <p:nvPr/>
        </p:nvPicPr>
        <p:blipFill>
          <a:blip r:embed="rId3"/>
          <a:srcRect/>
          <a:stretch>
            <a:fillRect/>
          </a:stretch>
        </p:blipFill>
        <p:spPr bwMode="auto">
          <a:xfrm>
            <a:off x="261938" y="676275"/>
            <a:ext cx="1336675" cy="169863"/>
          </a:xfrm>
          <a:prstGeom prst="rect">
            <a:avLst/>
          </a:prstGeom>
          <a:noFill/>
          <a:ln w="9525">
            <a:noFill/>
            <a:miter lim="800000"/>
            <a:headEnd/>
            <a:tailEnd/>
          </a:ln>
        </p:spPr>
      </p:pic>
      <p:pic>
        <p:nvPicPr>
          <p:cNvPr id="19" name="Picture 125" descr="PPT_links-01"/>
          <p:cNvPicPr>
            <a:picLocks noChangeAspect="1" noChangeArrowheads="1"/>
          </p:cNvPicPr>
          <p:nvPr/>
        </p:nvPicPr>
        <p:blipFill>
          <a:blip r:embed="rId4"/>
          <a:srcRect/>
          <a:stretch>
            <a:fillRect/>
          </a:stretch>
        </p:blipFill>
        <p:spPr bwMode="auto">
          <a:xfrm>
            <a:off x="273050" y="3665538"/>
            <a:ext cx="8631238" cy="2157412"/>
          </a:xfrm>
          <a:prstGeom prst="rect">
            <a:avLst/>
          </a:prstGeom>
          <a:noFill/>
          <a:ln w="9525">
            <a:noFill/>
            <a:miter lim="800000"/>
            <a:headEnd/>
            <a:tailEnd/>
          </a:ln>
        </p:spPr>
      </p:pic>
      <p:pic>
        <p:nvPicPr>
          <p:cNvPr id="20" name="Picture 2"/>
          <p:cNvPicPr>
            <a:picLocks noChangeAspect="1" noChangeArrowheads="1"/>
          </p:cNvPicPr>
          <p:nvPr userDrawn="1"/>
        </p:nvPicPr>
        <p:blipFill>
          <a:blip r:embed="rId5"/>
          <a:srcRect/>
          <a:stretch>
            <a:fillRect/>
          </a:stretch>
        </p:blipFill>
        <p:spPr bwMode="auto">
          <a:xfrm>
            <a:off x="6911975" y="6116638"/>
            <a:ext cx="1955800" cy="365125"/>
          </a:xfrm>
          <a:prstGeom prst="rect">
            <a:avLst/>
          </a:prstGeom>
          <a:noFill/>
          <a:ln w="9525">
            <a:noFill/>
            <a:miter lim="800000"/>
            <a:headEnd/>
            <a:tailEnd/>
          </a:ln>
        </p:spPr>
      </p:pic>
      <p:sp>
        <p:nvSpPr>
          <p:cNvPr id="3149" name="Rectangle 77"/>
          <p:cNvSpPr>
            <a:spLocks noGrp="1" noChangeArrowheads="1"/>
          </p:cNvSpPr>
          <p:nvPr>
            <p:ph type="ctrTitle"/>
          </p:nvPr>
        </p:nvSpPr>
        <p:spPr>
          <a:xfrm>
            <a:off x="153988" y="2343150"/>
            <a:ext cx="8332787" cy="1077913"/>
          </a:xfrm>
        </p:spPr>
        <p:txBody>
          <a:bodyPr anchor="b"/>
          <a:lstStyle>
            <a:lvl1pPr>
              <a:lnSpc>
                <a:spcPct val="76000"/>
              </a:lnSpc>
              <a:defRPr sz="3500">
                <a:solidFill>
                  <a:srgbClr val="000000"/>
                </a:solidFill>
              </a:defRPr>
            </a:lvl1pPr>
          </a:lstStyle>
          <a:p>
            <a:pPr lvl="0"/>
            <a:r>
              <a:rPr lang="en-US" noProof="0" dirty="0"/>
              <a:t>Click to edit Master title style</a:t>
            </a:r>
          </a:p>
        </p:txBody>
      </p:sp>
      <p:sp>
        <p:nvSpPr>
          <p:cNvPr id="3191" name="Rectangle 119"/>
          <p:cNvSpPr>
            <a:spLocks noGrp="1" noChangeArrowheads="1"/>
          </p:cNvSpPr>
          <p:nvPr>
            <p:ph type="subTitle" sz="quarter" idx="1"/>
          </p:nvPr>
        </p:nvSpPr>
        <p:spPr>
          <a:xfrm>
            <a:off x="160338" y="917575"/>
            <a:ext cx="4949825" cy="492125"/>
          </a:xfrm>
        </p:spPr>
        <p:txBody>
          <a:bodyPr anchor="b"/>
          <a:lstStyle>
            <a:lvl1pPr>
              <a:spcBef>
                <a:spcPct val="50000"/>
              </a:spcBef>
              <a:defRPr sz="1100"/>
            </a:lvl1pPr>
          </a:lstStyle>
          <a:p>
            <a:pPr lvl="0"/>
            <a:r>
              <a:rPr lang="en-US" noProof="0"/>
              <a:t>Click to edit Master subtitle style</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a:spLocks noChangeArrowheads="1"/>
          </p:cNvSpPr>
          <p:nvPr userDrawn="1"/>
        </p:nvSpPr>
        <p:spPr bwMode="black">
          <a:xfrm>
            <a:off x="5813425" y="6481763"/>
            <a:ext cx="3054350" cy="228600"/>
          </a:xfrm>
          <a:prstGeom prst="rect">
            <a:avLst/>
          </a:prstGeom>
          <a:noFill/>
          <a:ln>
            <a:noFill/>
          </a:ln>
          <a:extLst/>
        </p:spPr>
        <p:txBody>
          <a:bodyPr lIns="92075" tIns="46038" rIns="92075" bIns="46038">
            <a:spAutoFit/>
          </a:bodyPr>
          <a:lstStyle/>
          <a:p>
            <a:pPr algn="r">
              <a:defRPr/>
            </a:pPr>
            <a:r>
              <a:rPr lang="en-US" sz="900" dirty="0">
                <a:solidFill>
                  <a:srgbClr val="000000"/>
                </a:solidFill>
                <a:latin typeface="Arial" pitchFamily="34" charset="0"/>
                <a:ea typeface="+mn-ea"/>
                <a:cs typeface="+mn-cs"/>
              </a:rPr>
              <a:t>© 2013 IBM Corporation</a:t>
            </a:r>
          </a:p>
        </p:txBody>
      </p:sp>
      <p:pic>
        <p:nvPicPr>
          <p:cNvPr id="5" name="Picture 2"/>
          <p:cNvPicPr>
            <a:picLocks noChangeAspect="1" noChangeArrowheads="1"/>
          </p:cNvPicPr>
          <p:nvPr userDrawn="1"/>
        </p:nvPicPr>
        <p:blipFill>
          <a:blip r:embed="rId2"/>
          <a:srcRect/>
          <a:stretch>
            <a:fillRect/>
          </a:stretch>
        </p:blipFill>
        <p:spPr bwMode="auto">
          <a:xfrm>
            <a:off x="6911975" y="6116638"/>
            <a:ext cx="1955800" cy="365125"/>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a:spLocks noChangeArrowheads="1"/>
          </p:cNvSpPr>
          <p:nvPr userDrawn="1"/>
        </p:nvSpPr>
        <p:spPr bwMode="black">
          <a:xfrm>
            <a:off x="5813425" y="6481763"/>
            <a:ext cx="3054350" cy="228600"/>
          </a:xfrm>
          <a:prstGeom prst="rect">
            <a:avLst/>
          </a:prstGeom>
          <a:noFill/>
          <a:ln>
            <a:noFill/>
          </a:ln>
          <a:extLst/>
        </p:spPr>
        <p:txBody>
          <a:bodyPr lIns="92075" tIns="46038" rIns="92075" bIns="46038">
            <a:spAutoFit/>
          </a:bodyPr>
          <a:lstStyle/>
          <a:p>
            <a:pPr algn="r">
              <a:defRPr/>
            </a:pPr>
            <a:r>
              <a:rPr lang="en-US" sz="900">
                <a:solidFill>
                  <a:srgbClr val="000000"/>
                </a:solidFill>
                <a:latin typeface="Arial" pitchFamily="34" charset="0"/>
                <a:ea typeface="+mn-ea"/>
                <a:cs typeface="+mn-cs"/>
              </a:rPr>
              <a:t>© 2013 IBM Corporation</a:t>
            </a:r>
          </a:p>
        </p:txBody>
      </p:sp>
      <p:pic>
        <p:nvPicPr>
          <p:cNvPr id="5" name="Picture 2"/>
          <p:cNvPicPr>
            <a:picLocks noChangeAspect="1" noChangeArrowheads="1"/>
          </p:cNvPicPr>
          <p:nvPr userDrawn="1"/>
        </p:nvPicPr>
        <p:blipFill>
          <a:blip r:embed="rId2"/>
          <a:srcRect/>
          <a:stretch>
            <a:fillRect/>
          </a:stretch>
        </p:blipFill>
        <p:spPr bwMode="auto">
          <a:xfrm>
            <a:off x="6911975" y="6116638"/>
            <a:ext cx="1955800" cy="365125"/>
          </a:xfrm>
          <a:prstGeom prst="rect">
            <a:avLst/>
          </a:prstGeom>
          <a:noFill/>
          <a:ln w="9525">
            <a:noFill/>
            <a:miter lim="800000"/>
            <a:headEnd/>
            <a:tailEnd/>
          </a:ln>
        </p:spPr>
      </p:pic>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a:spLocks noChangeArrowheads="1"/>
          </p:cNvSpPr>
          <p:nvPr userDrawn="1"/>
        </p:nvSpPr>
        <p:spPr bwMode="black">
          <a:xfrm>
            <a:off x="5813425" y="6481763"/>
            <a:ext cx="3054350" cy="228600"/>
          </a:xfrm>
          <a:prstGeom prst="rect">
            <a:avLst/>
          </a:prstGeom>
          <a:noFill/>
          <a:ln>
            <a:noFill/>
          </a:ln>
          <a:extLst/>
        </p:spPr>
        <p:txBody>
          <a:bodyPr lIns="92075" tIns="46038" rIns="92075" bIns="46038">
            <a:spAutoFit/>
          </a:bodyPr>
          <a:lstStyle/>
          <a:p>
            <a:pPr algn="r">
              <a:defRPr/>
            </a:pPr>
            <a:r>
              <a:rPr lang="en-US" sz="900">
                <a:solidFill>
                  <a:srgbClr val="000000"/>
                </a:solidFill>
                <a:latin typeface="Arial" pitchFamily="34" charset="0"/>
                <a:ea typeface="+mn-ea"/>
                <a:cs typeface="+mn-cs"/>
              </a:rPr>
              <a:t>© 2013 IBM Corporation</a:t>
            </a:r>
          </a:p>
        </p:txBody>
      </p:sp>
      <p:pic>
        <p:nvPicPr>
          <p:cNvPr id="6" name="Picture 2"/>
          <p:cNvPicPr>
            <a:picLocks noChangeAspect="1" noChangeArrowheads="1"/>
          </p:cNvPicPr>
          <p:nvPr userDrawn="1"/>
        </p:nvPicPr>
        <p:blipFill>
          <a:blip r:embed="rId2"/>
          <a:srcRect/>
          <a:stretch>
            <a:fillRect/>
          </a:stretch>
        </p:blipFill>
        <p:spPr bwMode="auto">
          <a:xfrm>
            <a:off x="6911975" y="6116638"/>
            <a:ext cx="1955800" cy="365125"/>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828800"/>
            <a:ext cx="43053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828800"/>
            <a:ext cx="43053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a:spLocks noChangeArrowheads="1"/>
          </p:cNvSpPr>
          <p:nvPr userDrawn="1"/>
        </p:nvSpPr>
        <p:spPr bwMode="black">
          <a:xfrm>
            <a:off x="5813425" y="6481763"/>
            <a:ext cx="3054350" cy="228600"/>
          </a:xfrm>
          <a:prstGeom prst="rect">
            <a:avLst/>
          </a:prstGeom>
          <a:noFill/>
          <a:ln>
            <a:noFill/>
          </a:ln>
          <a:extLst/>
        </p:spPr>
        <p:txBody>
          <a:bodyPr lIns="92075" tIns="46038" rIns="92075" bIns="46038">
            <a:spAutoFit/>
          </a:bodyPr>
          <a:lstStyle/>
          <a:p>
            <a:pPr algn="r">
              <a:defRPr/>
            </a:pPr>
            <a:r>
              <a:rPr lang="en-US" sz="900">
                <a:solidFill>
                  <a:srgbClr val="000000"/>
                </a:solidFill>
                <a:latin typeface="Arial" pitchFamily="34" charset="0"/>
                <a:ea typeface="+mn-ea"/>
                <a:cs typeface="+mn-cs"/>
              </a:rPr>
              <a:t>© 2013 IBM Corporation</a:t>
            </a:r>
          </a:p>
        </p:txBody>
      </p:sp>
      <p:pic>
        <p:nvPicPr>
          <p:cNvPr id="8" name="Picture 2"/>
          <p:cNvPicPr>
            <a:picLocks noChangeAspect="1" noChangeArrowheads="1"/>
          </p:cNvPicPr>
          <p:nvPr userDrawn="1"/>
        </p:nvPicPr>
        <p:blipFill>
          <a:blip r:embed="rId2"/>
          <a:srcRect/>
          <a:stretch>
            <a:fillRect/>
          </a:stretch>
        </p:blipFill>
        <p:spPr bwMode="auto">
          <a:xfrm>
            <a:off x="6911975" y="6116638"/>
            <a:ext cx="1955800" cy="365125"/>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a:spLocks noChangeArrowheads="1"/>
          </p:cNvSpPr>
          <p:nvPr userDrawn="1"/>
        </p:nvSpPr>
        <p:spPr bwMode="black">
          <a:xfrm>
            <a:off x="5813425" y="6481763"/>
            <a:ext cx="3054350" cy="228600"/>
          </a:xfrm>
          <a:prstGeom prst="rect">
            <a:avLst/>
          </a:prstGeom>
          <a:noFill/>
          <a:ln>
            <a:noFill/>
          </a:ln>
          <a:extLst/>
        </p:spPr>
        <p:txBody>
          <a:bodyPr lIns="92075" tIns="46038" rIns="92075" bIns="46038">
            <a:spAutoFit/>
          </a:bodyPr>
          <a:lstStyle/>
          <a:p>
            <a:pPr algn="r">
              <a:defRPr/>
            </a:pPr>
            <a:r>
              <a:rPr lang="en-US" sz="900">
                <a:solidFill>
                  <a:srgbClr val="000000"/>
                </a:solidFill>
                <a:latin typeface="Arial" pitchFamily="34" charset="0"/>
                <a:ea typeface="+mn-ea"/>
                <a:cs typeface="+mn-cs"/>
              </a:rPr>
              <a:t>© 2013 IBM Corporation</a:t>
            </a:r>
          </a:p>
        </p:txBody>
      </p:sp>
      <p:pic>
        <p:nvPicPr>
          <p:cNvPr id="4" name="Picture 2"/>
          <p:cNvPicPr>
            <a:picLocks noChangeAspect="1" noChangeArrowheads="1"/>
          </p:cNvPicPr>
          <p:nvPr userDrawn="1"/>
        </p:nvPicPr>
        <p:blipFill>
          <a:blip r:embed="rId2"/>
          <a:srcRect/>
          <a:stretch>
            <a:fillRect/>
          </a:stretch>
        </p:blipFill>
        <p:spPr bwMode="auto">
          <a:xfrm>
            <a:off x="6911975" y="6116638"/>
            <a:ext cx="1955800" cy="365125"/>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ChangeArrowheads="1"/>
          </p:cNvSpPr>
          <p:nvPr userDrawn="1"/>
        </p:nvSpPr>
        <p:spPr bwMode="black">
          <a:xfrm>
            <a:off x="5813425" y="6481763"/>
            <a:ext cx="3054350" cy="228600"/>
          </a:xfrm>
          <a:prstGeom prst="rect">
            <a:avLst/>
          </a:prstGeom>
          <a:noFill/>
          <a:ln>
            <a:noFill/>
          </a:ln>
          <a:extLst/>
        </p:spPr>
        <p:txBody>
          <a:bodyPr lIns="92075" tIns="46038" rIns="92075" bIns="46038">
            <a:spAutoFit/>
          </a:bodyPr>
          <a:lstStyle/>
          <a:p>
            <a:pPr algn="r">
              <a:defRPr/>
            </a:pPr>
            <a:r>
              <a:rPr lang="en-US" sz="900">
                <a:solidFill>
                  <a:srgbClr val="000000"/>
                </a:solidFill>
                <a:latin typeface="Arial" pitchFamily="34" charset="0"/>
                <a:ea typeface="+mn-ea"/>
                <a:cs typeface="+mn-cs"/>
              </a:rPr>
              <a:t>© 2013 IBM Corporation</a:t>
            </a:r>
          </a:p>
        </p:txBody>
      </p:sp>
      <p:pic>
        <p:nvPicPr>
          <p:cNvPr id="3" name="Picture 2"/>
          <p:cNvPicPr>
            <a:picLocks noChangeAspect="1" noChangeArrowheads="1"/>
          </p:cNvPicPr>
          <p:nvPr userDrawn="1"/>
        </p:nvPicPr>
        <p:blipFill>
          <a:blip r:embed="rId2"/>
          <a:srcRect/>
          <a:stretch>
            <a:fillRect/>
          </a:stretch>
        </p:blipFill>
        <p:spPr bwMode="auto">
          <a:xfrm>
            <a:off x="6911975" y="6116638"/>
            <a:ext cx="1955800" cy="365125"/>
          </a:xfrm>
          <a:prstGeom prst="rect">
            <a:avLst/>
          </a:prstGeom>
          <a:noFill/>
          <a:ln w="9525">
            <a:noFill/>
            <a:miter lim="800000"/>
            <a:headEnd/>
            <a:tailEnd/>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a:spLocks noChangeArrowheads="1"/>
          </p:cNvSpPr>
          <p:nvPr userDrawn="1"/>
        </p:nvSpPr>
        <p:spPr bwMode="black">
          <a:xfrm>
            <a:off x="5813425" y="6481763"/>
            <a:ext cx="3054350" cy="228600"/>
          </a:xfrm>
          <a:prstGeom prst="rect">
            <a:avLst/>
          </a:prstGeom>
          <a:noFill/>
          <a:ln>
            <a:noFill/>
          </a:ln>
          <a:extLst/>
        </p:spPr>
        <p:txBody>
          <a:bodyPr lIns="92075" tIns="46038" rIns="92075" bIns="46038">
            <a:spAutoFit/>
          </a:bodyPr>
          <a:lstStyle/>
          <a:p>
            <a:pPr algn="r">
              <a:defRPr/>
            </a:pPr>
            <a:r>
              <a:rPr lang="en-US" sz="900">
                <a:solidFill>
                  <a:srgbClr val="000000"/>
                </a:solidFill>
                <a:latin typeface="Arial" pitchFamily="34" charset="0"/>
                <a:ea typeface="+mn-ea"/>
                <a:cs typeface="+mn-cs"/>
              </a:rPr>
              <a:t>© 2013 IBM Corporation</a:t>
            </a:r>
          </a:p>
        </p:txBody>
      </p:sp>
      <p:pic>
        <p:nvPicPr>
          <p:cNvPr id="6" name="Picture 2"/>
          <p:cNvPicPr>
            <a:picLocks noChangeAspect="1" noChangeArrowheads="1"/>
          </p:cNvPicPr>
          <p:nvPr userDrawn="1"/>
        </p:nvPicPr>
        <p:blipFill>
          <a:blip r:embed="rId2"/>
          <a:srcRect/>
          <a:stretch>
            <a:fillRect/>
          </a:stretch>
        </p:blipFill>
        <p:spPr bwMode="auto">
          <a:xfrm>
            <a:off x="6911975" y="6116638"/>
            <a:ext cx="1955800" cy="365125"/>
          </a:xfrm>
          <a:prstGeom prst="rect">
            <a:avLst/>
          </a:prstGeom>
          <a:noFill/>
          <a:ln w="9525">
            <a:noFill/>
            <a:miter lim="800000"/>
            <a:headEnd/>
            <a:tailEnd/>
          </a:ln>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p:txBody>
          <a:bodyPr/>
          <a:lstStyle>
            <a:lvl1pPr>
              <a:defRPr/>
            </a:lvl1pPr>
          </a:lstStyle>
          <a:p>
            <a:pPr>
              <a:defRPr/>
            </a:pPr>
            <a:fld id="{B7DAC093-0FB7-4A80-ABED-9D06FC3675C0}" type="slidenum">
              <a:rPr lang="en-US"/>
              <a:pPr>
                <a:defRPr/>
              </a:pPr>
              <a:t>‹#›</a:t>
            </a:fld>
            <a:endParaRPr lang="en-US"/>
          </a:p>
        </p:txBody>
      </p:sp>
      <p:sp>
        <p:nvSpPr>
          <p:cNvPr id="5" name="Rectangle 8"/>
          <p:cNvSpPr>
            <a:spLocks noGrp="1" noChangeArrowheads="1"/>
          </p:cNvSpPr>
          <p:nvPr>
            <p:ph type="ftr" sz="quarter" idx="11"/>
          </p:nvPr>
        </p:nvSpPr>
        <p:spPr/>
        <p:txBody>
          <a:bodyPr/>
          <a:lstStyle>
            <a:lvl1pPr>
              <a:defRPr/>
            </a:lvl1pPr>
          </a:lstStyle>
          <a:p>
            <a:pPr>
              <a:defRPr/>
            </a:pPr>
            <a:r>
              <a:rPr lang="en-US"/>
              <a:t>IBM Confidential: Until deal announce</a:t>
            </a:r>
          </a:p>
        </p:txBody>
      </p:sp>
      <p:sp>
        <p:nvSpPr>
          <p:cNvPr id="6"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a:spLocks noChangeArrowheads="1"/>
          </p:cNvSpPr>
          <p:nvPr userDrawn="1"/>
        </p:nvSpPr>
        <p:spPr bwMode="black">
          <a:xfrm>
            <a:off x="5813425" y="6481763"/>
            <a:ext cx="3054350" cy="228600"/>
          </a:xfrm>
          <a:prstGeom prst="rect">
            <a:avLst/>
          </a:prstGeom>
          <a:noFill/>
          <a:ln>
            <a:noFill/>
          </a:ln>
          <a:extLst/>
        </p:spPr>
        <p:txBody>
          <a:bodyPr lIns="92075" tIns="46038" rIns="92075" bIns="46038">
            <a:spAutoFit/>
          </a:bodyPr>
          <a:lstStyle/>
          <a:p>
            <a:pPr algn="r">
              <a:defRPr/>
            </a:pPr>
            <a:r>
              <a:rPr lang="en-US" sz="900">
                <a:solidFill>
                  <a:srgbClr val="000000"/>
                </a:solidFill>
                <a:latin typeface="Arial" pitchFamily="34" charset="0"/>
                <a:ea typeface="+mn-ea"/>
                <a:cs typeface="+mn-cs"/>
              </a:rPr>
              <a:t>© 2013 IBM Corporation</a:t>
            </a:r>
          </a:p>
        </p:txBody>
      </p:sp>
      <p:pic>
        <p:nvPicPr>
          <p:cNvPr id="6" name="Picture 2"/>
          <p:cNvPicPr>
            <a:picLocks noChangeAspect="1" noChangeArrowheads="1"/>
          </p:cNvPicPr>
          <p:nvPr userDrawn="1"/>
        </p:nvPicPr>
        <p:blipFill>
          <a:blip r:embed="rId2"/>
          <a:srcRect/>
          <a:stretch>
            <a:fillRect/>
          </a:stretch>
        </p:blipFill>
        <p:spPr bwMode="auto">
          <a:xfrm>
            <a:off x="6911975" y="6116638"/>
            <a:ext cx="1955800" cy="365125"/>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a:spLocks noChangeArrowheads="1"/>
          </p:cNvSpPr>
          <p:nvPr userDrawn="1"/>
        </p:nvSpPr>
        <p:spPr bwMode="black">
          <a:xfrm>
            <a:off x="5813425" y="6481763"/>
            <a:ext cx="3054350" cy="228600"/>
          </a:xfrm>
          <a:prstGeom prst="rect">
            <a:avLst/>
          </a:prstGeom>
          <a:noFill/>
          <a:ln>
            <a:noFill/>
          </a:ln>
          <a:extLst/>
        </p:spPr>
        <p:txBody>
          <a:bodyPr lIns="92075" tIns="46038" rIns="92075" bIns="46038">
            <a:spAutoFit/>
          </a:bodyPr>
          <a:lstStyle/>
          <a:p>
            <a:pPr algn="r">
              <a:defRPr/>
            </a:pPr>
            <a:r>
              <a:rPr lang="en-US" sz="900">
                <a:solidFill>
                  <a:srgbClr val="000000"/>
                </a:solidFill>
                <a:latin typeface="Arial" pitchFamily="34" charset="0"/>
                <a:ea typeface="+mn-ea"/>
                <a:cs typeface="+mn-cs"/>
              </a:rPr>
              <a:t>© 2013 IBM Corporation</a:t>
            </a:r>
          </a:p>
        </p:txBody>
      </p:sp>
      <p:pic>
        <p:nvPicPr>
          <p:cNvPr id="5" name="Picture 2"/>
          <p:cNvPicPr>
            <a:picLocks noChangeAspect="1" noChangeArrowheads="1"/>
          </p:cNvPicPr>
          <p:nvPr userDrawn="1"/>
        </p:nvPicPr>
        <p:blipFill>
          <a:blip r:embed="rId2"/>
          <a:srcRect/>
          <a:stretch>
            <a:fillRect/>
          </a:stretch>
        </p:blipFill>
        <p:spPr bwMode="auto">
          <a:xfrm>
            <a:off x="6911975" y="6116638"/>
            <a:ext cx="1955800" cy="365125"/>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a:spLocks noChangeArrowheads="1"/>
          </p:cNvSpPr>
          <p:nvPr userDrawn="1"/>
        </p:nvSpPr>
        <p:spPr bwMode="black">
          <a:xfrm>
            <a:off x="5813425" y="6481763"/>
            <a:ext cx="3054350" cy="228600"/>
          </a:xfrm>
          <a:prstGeom prst="rect">
            <a:avLst/>
          </a:prstGeom>
          <a:noFill/>
          <a:ln>
            <a:noFill/>
          </a:ln>
          <a:extLst/>
        </p:spPr>
        <p:txBody>
          <a:bodyPr lIns="92075" tIns="46038" rIns="92075" bIns="46038">
            <a:spAutoFit/>
          </a:bodyPr>
          <a:lstStyle/>
          <a:p>
            <a:pPr algn="r">
              <a:defRPr/>
            </a:pPr>
            <a:r>
              <a:rPr lang="en-US" sz="900">
                <a:solidFill>
                  <a:srgbClr val="000000"/>
                </a:solidFill>
                <a:latin typeface="Arial" pitchFamily="34" charset="0"/>
                <a:ea typeface="+mn-ea"/>
                <a:cs typeface="+mn-cs"/>
              </a:rPr>
              <a:t>© 2013 IBM Corporation</a:t>
            </a:r>
          </a:p>
        </p:txBody>
      </p:sp>
      <p:pic>
        <p:nvPicPr>
          <p:cNvPr id="5" name="Picture 2"/>
          <p:cNvPicPr>
            <a:picLocks noChangeAspect="1" noChangeArrowheads="1"/>
          </p:cNvPicPr>
          <p:nvPr userDrawn="1"/>
        </p:nvPicPr>
        <p:blipFill>
          <a:blip r:embed="rId2"/>
          <a:srcRect/>
          <a:stretch>
            <a:fillRect/>
          </a:stretch>
        </p:blipFill>
        <p:spPr bwMode="auto">
          <a:xfrm>
            <a:off x="6911975" y="6116638"/>
            <a:ext cx="1955800" cy="365125"/>
          </a:xfrm>
          <a:prstGeom prst="rect">
            <a:avLst/>
          </a:prstGeom>
          <a:noFill/>
          <a:ln w="9525">
            <a:noFill/>
            <a:miter lim="800000"/>
            <a:headEnd/>
            <a:tailEnd/>
          </a:ln>
        </p:spPr>
      </p:pic>
      <p:sp>
        <p:nvSpPr>
          <p:cNvPr id="2" name="Vertical Title 1"/>
          <p:cNvSpPr>
            <a:spLocks noGrp="1"/>
          </p:cNvSpPr>
          <p:nvPr>
            <p:ph type="title" orient="vert"/>
          </p:nvPr>
        </p:nvSpPr>
        <p:spPr>
          <a:xfrm>
            <a:off x="6727825" y="611188"/>
            <a:ext cx="2190750" cy="57134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11188"/>
            <a:ext cx="6423025" cy="5713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Rectangle 6"/>
          <p:cNvSpPr>
            <a:spLocks noChangeArrowheads="1"/>
          </p:cNvSpPr>
          <p:nvPr userDrawn="1"/>
        </p:nvSpPr>
        <p:spPr bwMode="black">
          <a:xfrm>
            <a:off x="5813425" y="6481763"/>
            <a:ext cx="3054350" cy="228600"/>
          </a:xfrm>
          <a:prstGeom prst="rect">
            <a:avLst/>
          </a:prstGeom>
          <a:noFill/>
          <a:ln>
            <a:noFill/>
          </a:ln>
          <a:extLst/>
        </p:spPr>
        <p:txBody>
          <a:bodyPr lIns="92075" tIns="46038" rIns="92075" bIns="46038">
            <a:spAutoFit/>
          </a:bodyPr>
          <a:lstStyle/>
          <a:p>
            <a:pPr algn="r">
              <a:defRPr/>
            </a:pPr>
            <a:r>
              <a:rPr lang="en-US" sz="900">
                <a:solidFill>
                  <a:srgbClr val="000000"/>
                </a:solidFill>
                <a:latin typeface="Arial" pitchFamily="34" charset="0"/>
                <a:ea typeface="+mn-ea"/>
                <a:cs typeface="+mn-cs"/>
              </a:rPr>
              <a:t>© 2013 IBM Corporation</a:t>
            </a:r>
          </a:p>
        </p:txBody>
      </p:sp>
      <p:pic>
        <p:nvPicPr>
          <p:cNvPr id="5" name="Picture 2"/>
          <p:cNvPicPr>
            <a:picLocks noChangeAspect="1" noChangeArrowheads="1"/>
          </p:cNvPicPr>
          <p:nvPr userDrawn="1"/>
        </p:nvPicPr>
        <p:blipFill>
          <a:blip r:embed="rId2"/>
          <a:srcRect/>
          <a:stretch>
            <a:fillRect/>
          </a:stretch>
        </p:blipFill>
        <p:spPr bwMode="auto">
          <a:xfrm>
            <a:off x="6911975" y="6116638"/>
            <a:ext cx="1955800" cy="365125"/>
          </a:xfrm>
          <a:prstGeom prst="rect">
            <a:avLst/>
          </a:prstGeom>
          <a:noFill/>
          <a:ln w="9525">
            <a:noFill/>
            <a:miter lim="800000"/>
            <a:headEnd/>
            <a:tailEnd/>
          </a:ln>
        </p:spPr>
      </p:pic>
      <p:sp>
        <p:nvSpPr>
          <p:cNvPr id="2" name="Title 1"/>
          <p:cNvSpPr>
            <a:spLocks noGrp="1"/>
          </p:cNvSpPr>
          <p:nvPr>
            <p:ph type="title"/>
          </p:nvPr>
        </p:nvSpPr>
        <p:spPr>
          <a:xfrm>
            <a:off x="152400" y="611188"/>
            <a:ext cx="8766175" cy="1143000"/>
          </a:xfrm>
        </p:spPr>
        <p:txBody>
          <a:bodyPr/>
          <a:lstStyle/>
          <a:p>
            <a:r>
              <a:rPr lang="en-US"/>
              <a:t>Click to edit Master title style</a:t>
            </a:r>
          </a:p>
        </p:txBody>
      </p:sp>
      <p:sp>
        <p:nvSpPr>
          <p:cNvPr id="3" name="Table Placeholder 2"/>
          <p:cNvSpPr>
            <a:spLocks noGrp="1"/>
          </p:cNvSpPr>
          <p:nvPr>
            <p:ph type="tbl" idx="1"/>
          </p:nvPr>
        </p:nvSpPr>
        <p:spPr>
          <a:xfrm>
            <a:off x="152400" y="1828800"/>
            <a:ext cx="8763000" cy="4495800"/>
          </a:xfrm>
        </p:spPr>
        <p:txBody>
          <a:bodyPr/>
          <a:lstStyle/>
          <a:p>
            <a:pPr lvl="0"/>
            <a:endParaRPr lang="en-US" noProof="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39446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a:blip r:embed="rId2"/>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920517"/>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72553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sldNum" sz="quarter" idx="10"/>
          </p:nvPr>
        </p:nvSpPr>
        <p:spPr/>
        <p:txBody>
          <a:bodyPr/>
          <a:lstStyle>
            <a:lvl1pPr>
              <a:defRPr/>
            </a:lvl1pPr>
          </a:lstStyle>
          <a:p>
            <a:pPr>
              <a:defRPr/>
            </a:pPr>
            <a:fld id="{9DF349B8-D489-4914-8F1A-12493049C490}" type="slidenum">
              <a:rPr lang="en-US"/>
              <a:pPr>
                <a:defRPr/>
              </a:pPr>
              <a:t>‹#›</a:t>
            </a:fld>
            <a:endParaRPr lang="en-US"/>
          </a:p>
        </p:txBody>
      </p:sp>
      <p:sp>
        <p:nvSpPr>
          <p:cNvPr id="5" name="Rectangle 8"/>
          <p:cNvSpPr>
            <a:spLocks noGrp="1" noChangeArrowheads="1"/>
          </p:cNvSpPr>
          <p:nvPr>
            <p:ph type="ftr" sz="quarter" idx="11"/>
          </p:nvPr>
        </p:nvSpPr>
        <p:spPr/>
        <p:txBody>
          <a:bodyPr/>
          <a:lstStyle>
            <a:lvl1pPr>
              <a:defRPr/>
            </a:lvl1pPr>
          </a:lstStyle>
          <a:p>
            <a:pPr>
              <a:defRPr/>
            </a:pPr>
            <a:r>
              <a:rPr lang="en-US"/>
              <a:t>IBM Confidential: Until deal announce</a:t>
            </a:r>
          </a:p>
        </p:txBody>
      </p:sp>
      <p:sp>
        <p:nvSpPr>
          <p:cNvPr id="6"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8288" y="1600200"/>
            <a:ext cx="4233862" cy="97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550" y="1600200"/>
            <a:ext cx="4233863" cy="97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sldNum" sz="quarter" idx="10"/>
          </p:nvPr>
        </p:nvSpPr>
        <p:spPr/>
        <p:txBody>
          <a:bodyPr/>
          <a:lstStyle>
            <a:lvl1pPr>
              <a:defRPr/>
            </a:lvl1pPr>
          </a:lstStyle>
          <a:p>
            <a:pPr>
              <a:defRPr/>
            </a:pPr>
            <a:fld id="{3E17FD6C-5E5A-4934-AF23-96593187519E}" type="slidenum">
              <a:rPr lang="en-US"/>
              <a:pPr>
                <a:defRPr/>
              </a:pPr>
              <a:t>‹#›</a:t>
            </a:fld>
            <a:endParaRPr lang="en-US"/>
          </a:p>
        </p:txBody>
      </p:sp>
      <p:sp>
        <p:nvSpPr>
          <p:cNvPr id="6" name="Rectangle 8"/>
          <p:cNvSpPr>
            <a:spLocks noGrp="1" noChangeArrowheads="1"/>
          </p:cNvSpPr>
          <p:nvPr>
            <p:ph type="ftr" sz="quarter" idx="11"/>
          </p:nvPr>
        </p:nvSpPr>
        <p:spPr/>
        <p:txBody>
          <a:bodyPr/>
          <a:lstStyle>
            <a:lvl1pPr>
              <a:defRPr/>
            </a:lvl1pPr>
          </a:lstStyle>
          <a:p>
            <a:pPr>
              <a:defRPr/>
            </a:pPr>
            <a:r>
              <a:rPr lang="en-US"/>
              <a:t>IBM Confidential: Until deal announce</a:t>
            </a:r>
          </a:p>
        </p:txBody>
      </p:sp>
      <p:sp>
        <p:nvSpPr>
          <p:cNvPr id="7"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sldNum" sz="quarter" idx="10"/>
          </p:nvPr>
        </p:nvSpPr>
        <p:spPr/>
        <p:txBody>
          <a:bodyPr/>
          <a:lstStyle>
            <a:lvl1pPr>
              <a:defRPr/>
            </a:lvl1pPr>
          </a:lstStyle>
          <a:p>
            <a:pPr>
              <a:defRPr/>
            </a:pPr>
            <a:fld id="{D88CC329-B440-4A53-8A2E-7318C4CC9255}" type="slidenum">
              <a:rPr lang="en-US"/>
              <a:pPr>
                <a:defRPr/>
              </a:pPr>
              <a:t>‹#›</a:t>
            </a:fld>
            <a:endParaRPr lang="en-US"/>
          </a:p>
        </p:txBody>
      </p:sp>
      <p:sp>
        <p:nvSpPr>
          <p:cNvPr id="8" name="Rectangle 8"/>
          <p:cNvSpPr>
            <a:spLocks noGrp="1" noChangeArrowheads="1"/>
          </p:cNvSpPr>
          <p:nvPr>
            <p:ph type="ftr" sz="quarter" idx="11"/>
          </p:nvPr>
        </p:nvSpPr>
        <p:spPr/>
        <p:txBody>
          <a:bodyPr/>
          <a:lstStyle>
            <a:lvl1pPr>
              <a:defRPr/>
            </a:lvl1pPr>
          </a:lstStyle>
          <a:p>
            <a:pPr>
              <a:defRPr/>
            </a:pPr>
            <a:r>
              <a:rPr lang="en-US"/>
              <a:t>IBM Confidential: Until deal announce</a:t>
            </a:r>
          </a:p>
        </p:txBody>
      </p:sp>
      <p:sp>
        <p:nvSpPr>
          <p:cNvPr id="9"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sldNum" sz="quarter" idx="10"/>
          </p:nvPr>
        </p:nvSpPr>
        <p:spPr/>
        <p:txBody>
          <a:bodyPr/>
          <a:lstStyle>
            <a:lvl1pPr>
              <a:defRPr/>
            </a:lvl1pPr>
          </a:lstStyle>
          <a:p>
            <a:pPr>
              <a:defRPr/>
            </a:pPr>
            <a:fld id="{1E43AA22-1092-43E9-A1EF-3FD0A9ACE065}" type="slidenum">
              <a:rPr lang="en-US"/>
              <a:pPr>
                <a:defRPr/>
              </a:pPr>
              <a:t>‹#›</a:t>
            </a:fld>
            <a:endParaRPr lang="en-US"/>
          </a:p>
        </p:txBody>
      </p:sp>
      <p:sp>
        <p:nvSpPr>
          <p:cNvPr id="4" name="Rectangle 8"/>
          <p:cNvSpPr>
            <a:spLocks noGrp="1" noChangeArrowheads="1"/>
          </p:cNvSpPr>
          <p:nvPr>
            <p:ph type="ftr" sz="quarter" idx="11"/>
          </p:nvPr>
        </p:nvSpPr>
        <p:spPr/>
        <p:txBody>
          <a:bodyPr/>
          <a:lstStyle>
            <a:lvl1pPr>
              <a:defRPr/>
            </a:lvl1pPr>
          </a:lstStyle>
          <a:p>
            <a:pPr>
              <a:defRPr/>
            </a:pPr>
            <a:r>
              <a:rPr lang="en-US"/>
              <a:t>IBM Confidential: Until deal announce</a:t>
            </a:r>
          </a:p>
        </p:txBody>
      </p:sp>
      <p:sp>
        <p:nvSpPr>
          <p:cNvPr id="5"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defRPr/>
            </a:lvl1pPr>
          </a:lstStyle>
          <a:p>
            <a:pPr>
              <a:defRPr/>
            </a:pPr>
            <a:fld id="{6995358C-020C-496F-8B20-FCDC49C28979}" type="slidenum">
              <a:rPr lang="en-US"/>
              <a:pPr>
                <a:defRPr/>
              </a:pPr>
              <a:t>‹#›</a:t>
            </a:fld>
            <a:endParaRPr lang="en-US"/>
          </a:p>
        </p:txBody>
      </p:sp>
      <p:sp>
        <p:nvSpPr>
          <p:cNvPr id="3" name="Rectangle 8"/>
          <p:cNvSpPr>
            <a:spLocks noGrp="1" noChangeArrowheads="1"/>
          </p:cNvSpPr>
          <p:nvPr>
            <p:ph type="ftr" sz="quarter" idx="11"/>
          </p:nvPr>
        </p:nvSpPr>
        <p:spPr/>
        <p:txBody>
          <a:bodyPr/>
          <a:lstStyle>
            <a:lvl1pPr>
              <a:defRPr/>
            </a:lvl1pPr>
          </a:lstStyle>
          <a:p>
            <a:pPr>
              <a:defRPr/>
            </a:pPr>
            <a:r>
              <a:rPr lang="en-US"/>
              <a:t>IBM Confidential: Until deal announce</a:t>
            </a:r>
          </a:p>
        </p:txBody>
      </p:sp>
      <p:sp>
        <p:nvSpPr>
          <p:cNvPr id="4"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sldNum" sz="quarter" idx="10"/>
          </p:nvPr>
        </p:nvSpPr>
        <p:spPr/>
        <p:txBody>
          <a:bodyPr/>
          <a:lstStyle>
            <a:lvl1pPr>
              <a:defRPr/>
            </a:lvl1pPr>
          </a:lstStyle>
          <a:p>
            <a:pPr>
              <a:defRPr/>
            </a:pPr>
            <a:fld id="{FE246091-F3CB-4F61-9D3A-F961F967540F}" type="slidenum">
              <a:rPr lang="en-US"/>
              <a:pPr>
                <a:defRPr/>
              </a:pPr>
              <a:t>‹#›</a:t>
            </a:fld>
            <a:endParaRPr lang="en-US"/>
          </a:p>
        </p:txBody>
      </p:sp>
      <p:sp>
        <p:nvSpPr>
          <p:cNvPr id="6" name="Rectangle 8"/>
          <p:cNvSpPr>
            <a:spLocks noGrp="1" noChangeArrowheads="1"/>
          </p:cNvSpPr>
          <p:nvPr>
            <p:ph type="ftr" sz="quarter" idx="11"/>
          </p:nvPr>
        </p:nvSpPr>
        <p:spPr/>
        <p:txBody>
          <a:bodyPr/>
          <a:lstStyle>
            <a:lvl1pPr>
              <a:defRPr/>
            </a:lvl1pPr>
          </a:lstStyle>
          <a:p>
            <a:pPr>
              <a:defRPr/>
            </a:pPr>
            <a:r>
              <a:rPr lang="en-US"/>
              <a:t>IBM Confidential: Until deal announce</a:t>
            </a:r>
          </a:p>
        </p:txBody>
      </p:sp>
      <p:sp>
        <p:nvSpPr>
          <p:cNvPr id="7"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sldNum" sz="quarter" idx="10"/>
          </p:nvPr>
        </p:nvSpPr>
        <p:spPr/>
        <p:txBody>
          <a:bodyPr/>
          <a:lstStyle>
            <a:lvl1pPr>
              <a:defRPr/>
            </a:lvl1pPr>
          </a:lstStyle>
          <a:p>
            <a:pPr>
              <a:defRPr/>
            </a:pPr>
            <a:fld id="{8A9DCE3B-A37D-4C71-BD38-0AAEB8040809}" type="slidenum">
              <a:rPr lang="en-US"/>
              <a:pPr>
                <a:defRPr/>
              </a:pPr>
              <a:t>‹#›</a:t>
            </a:fld>
            <a:endParaRPr lang="en-US"/>
          </a:p>
        </p:txBody>
      </p:sp>
      <p:sp>
        <p:nvSpPr>
          <p:cNvPr id="6" name="Rectangle 8"/>
          <p:cNvSpPr>
            <a:spLocks noGrp="1" noChangeArrowheads="1"/>
          </p:cNvSpPr>
          <p:nvPr>
            <p:ph type="ftr" sz="quarter" idx="11"/>
          </p:nvPr>
        </p:nvSpPr>
        <p:spPr/>
        <p:txBody>
          <a:bodyPr/>
          <a:lstStyle>
            <a:lvl1pPr>
              <a:defRPr/>
            </a:lvl1pPr>
          </a:lstStyle>
          <a:p>
            <a:pPr>
              <a:defRPr/>
            </a:pPr>
            <a:r>
              <a:rPr lang="en-US"/>
              <a:t>IBM Confidential: Until deal announce</a:t>
            </a:r>
          </a:p>
        </p:txBody>
      </p:sp>
      <p:sp>
        <p:nvSpPr>
          <p:cNvPr id="7"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3.pn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4"/>
          <p:cNvSpPr>
            <a:spLocks noChangeShapeType="1"/>
          </p:cNvSpPr>
          <p:nvPr/>
        </p:nvSpPr>
        <p:spPr bwMode="auto">
          <a:xfrm flipV="1">
            <a:off x="274637" y="588604"/>
            <a:ext cx="8594725" cy="0"/>
          </a:xfrm>
          <a:prstGeom prst="line">
            <a:avLst/>
          </a:prstGeom>
          <a:noFill/>
          <a:ln w="9525">
            <a:solidFill>
              <a:schemeClr val="tx1"/>
            </a:solidFill>
            <a:round/>
            <a:headEnd/>
            <a:tailEnd/>
          </a:ln>
          <a:effectLst/>
          <a:extLst/>
        </p:spPr>
        <p:txBody>
          <a:bodyPr/>
          <a:lstStyle/>
          <a:p>
            <a:pPr>
              <a:defRPr/>
            </a:pPr>
            <a:endParaRPr lang="en-US" sz="1200">
              <a:solidFill>
                <a:schemeClr val="tx1"/>
              </a:solidFill>
              <a:ea typeface="+mn-ea"/>
            </a:endParaRPr>
          </a:p>
        </p:txBody>
      </p:sp>
      <p:pic>
        <p:nvPicPr>
          <p:cNvPr id="1027" name="Picture 8" descr="R120_G137_B251-200"/>
          <p:cNvPicPr>
            <a:picLocks noChangeAspect="1" noChangeArrowheads="1"/>
          </p:cNvPicPr>
          <p:nvPr userDrawn="1"/>
        </p:nvPicPr>
        <p:blipFill>
          <a:blip r:embed="rId13"/>
          <a:srcRect/>
          <a:stretch>
            <a:fillRect/>
          </a:stretch>
        </p:blipFill>
        <p:spPr bwMode="auto">
          <a:xfrm>
            <a:off x="8280400" y="227013"/>
            <a:ext cx="588963" cy="236537"/>
          </a:xfrm>
          <a:prstGeom prst="rect">
            <a:avLst/>
          </a:prstGeom>
          <a:noFill/>
          <a:ln w="9525">
            <a:noFill/>
            <a:miter lim="800000"/>
            <a:headEnd/>
            <a:tailEnd/>
          </a:ln>
        </p:spPr>
      </p:pic>
      <p:sp>
        <p:nvSpPr>
          <p:cNvPr id="1028" name="Rectangle 3"/>
          <p:cNvSpPr>
            <a:spLocks noGrp="1" noChangeArrowheads="1"/>
          </p:cNvSpPr>
          <p:nvPr>
            <p:ph type="body" idx="1"/>
          </p:nvPr>
        </p:nvSpPr>
        <p:spPr bwMode="auto">
          <a:xfrm>
            <a:off x="268288" y="1600200"/>
            <a:ext cx="8620125" cy="974725"/>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p:txBody>
      </p:sp>
      <p:sp>
        <p:nvSpPr>
          <p:cNvPr id="1029" name="Rectangle 13"/>
          <p:cNvSpPr>
            <a:spLocks noGrp="1" noChangeArrowheads="1"/>
          </p:cNvSpPr>
          <p:nvPr>
            <p:ph type="title"/>
          </p:nvPr>
        </p:nvSpPr>
        <p:spPr bwMode="auto">
          <a:xfrm>
            <a:off x="660400" y="2940050"/>
            <a:ext cx="8620125" cy="393700"/>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p>
            <a:pPr lvl="0"/>
            <a:r>
              <a:rPr lang="en-US"/>
              <a:t>Click to edit Master title style</a:t>
            </a:r>
          </a:p>
        </p:txBody>
      </p:sp>
      <p:sp>
        <p:nvSpPr>
          <p:cNvPr id="10" name="Rectangle 7"/>
          <p:cNvSpPr>
            <a:spLocks noGrp="1" noChangeArrowheads="1"/>
          </p:cNvSpPr>
          <p:nvPr>
            <p:ph type="sldNum" sz="quarter" idx="4"/>
          </p:nvPr>
        </p:nvSpPr>
        <p:spPr bwMode="black">
          <a:xfrm>
            <a:off x="268288" y="6537325"/>
            <a:ext cx="366712" cy="184150"/>
          </a:xfrm>
          <a:prstGeom prst="rect">
            <a:avLst/>
          </a:prstGeom>
          <a:extLst/>
        </p:spPr>
        <p:txBody>
          <a:bodyPr vert="horz" wrap="square" lIns="0" tIns="46038" rIns="0" bIns="46038" numCol="1" anchor="t" anchorCtr="0" compatLnSpc="1">
            <a:prstTxWarp prst="textNoShape">
              <a:avLst/>
            </a:prstTxWarp>
          </a:bodyPr>
          <a:lstStyle>
            <a:lvl1pPr>
              <a:lnSpc>
                <a:spcPct val="100000"/>
              </a:lnSpc>
              <a:defRPr sz="800">
                <a:solidFill>
                  <a:schemeClr val="tx1"/>
                </a:solidFill>
                <a:latin typeface="+mn-lt"/>
                <a:ea typeface="ＭＳ Ｐゴシック" pitchFamily="34" charset="-128"/>
                <a:cs typeface="Arial" charset="0"/>
              </a:defRPr>
            </a:lvl1pPr>
          </a:lstStyle>
          <a:p>
            <a:pPr>
              <a:defRPr/>
            </a:pPr>
            <a:fld id="{CA311813-6300-4EA7-98EC-999BC8F6FD7B}" type="slidenum">
              <a:rPr lang="en-US"/>
              <a:pPr>
                <a:defRPr/>
              </a:pPr>
              <a:t>‹#›</a:t>
            </a:fld>
            <a:endParaRPr lang="en-US"/>
          </a:p>
        </p:txBody>
      </p:sp>
      <p:sp>
        <p:nvSpPr>
          <p:cNvPr id="11" name="Rectangle 8"/>
          <p:cNvSpPr>
            <a:spLocks noGrp="1" noChangeArrowheads="1"/>
          </p:cNvSpPr>
          <p:nvPr>
            <p:ph type="ftr" sz="quarter" idx="3"/>
          </p:nvPr>
        </p:nvSpPr>
        <p:spPr bwMode="auto">
          <a:xfrm>
            <a:off x="1773238" y="6537325"/>
            <a:ext cx="5943600" cy="184150"/>
          </a:xfrm>
          <a:prstGeom prst="rect">
            <a:avLst/>
          </a:prstGeom>
          <a:extLst/>
        </p:spPr>
        <p:txBody>
          <a:bodyPr vert="horz" wrap="square" lIns="0" tIns="46038" rIns="0" bIns="46038" numCol="1" anchor="t" anchorCtr="0" compatLnSpc="1">
            <a:prstTxWarp prst="textNoShape">
              <a:avLst/>
            </a:prstTxWarp>
          </a:bodyPr>
          <a:lstStyle>
            <a:lvl1pPr>
              <a:lnSpc>
                <a:spcPct val="100000"/>
              </a:lnSpc>
              <a:defRPr sz="800">
                <a:solidFill>
                  <a:schemeClr val="tx1"/>
                </a:solidFill>
                <a:latin typeface="+mn-lt"/>
                <a:ea typeface="+mn-ea"/>
                <a:cs typeface="Arial" charset="0"/>
              </a:defRPr>
            </a:lvl1pPr>
          </a:lstStyle>
          <a:p>
            <a:pPr>
              <a:defRPr/>
            </a:pPr>
            <a:r>
              <a:rPr lang="en-US" dirty="0"/>
              <a:t>IBM Confidential: Until deal announce</a:t>
            </a:r>
          </a:p>
        </p:txBody>
      </p:sp>
      <p:sp>
        <p:nvSpPr>
          <p:cNvPr id="12" name="Rectangle 9"/>
          <p:cNvSpPr>
            <a:spLocks noGrp="1" noChangeArrowheads="1"/>
          </p:cNvSpPr>
          <p:nvPr>
            <p:ph type="dt" sz="half" idx="2"/>
          </p:nvPr>
        </p:nvSpPr>
        <p:spPr bwMode="auto">
          <a:xfrm>
            <a:off x="701675" y="6537325"/>
            <a:ext cx="1004888" cy="184150"/>
          </a:xfrm>
          <a:prstGeom prst="rect">
            <a:avLst/>
          </a:prstGeom>
          <a:extLst/>
        </p:spPr>
        <p:txBody>
          <a:bodyPr vert="horz" wrap="square" lIns="0" tIns="46038" rIns="0" bIns="46038" numCol="1" anchor="t" anchorCtr="0" compatLnSpc="1">
            <a:prstTxWarp prst="textNoShape">
              <a:avLst/>
            </a:prstTxWarp>
          </a:bodyPr>
          <a:lstStyle>
            <a:lvl1pPr>
              <a:lnSpc>
                <a:spcPct val="100000"/>
              </a:lnSpc>
              <a:defRPr sz="800">
                <a:solidFill>
                  <a:schemeClr val="tx1"/>
                </a:solidFill>
                <a:latin typeface="+mn-lt"/>
                <a:ea typeface="+mn-ea"/>
                <a:cs typeface="Arial" charset="0"/>
              </a:defRPr>
            </a:lvl1pPr>
          </a:lstStyle>
          <a:p>
            <a:pPr>
              <a:defRPr/>
            </a:pPr>
            <a:endParaRPr lang="en-US"/>
          </a:p>
        </p:txBody>
      </p:sp>
      <p:sp>
        <p:nvSpPr>
          <p:cNvPr id="13" name="Rectangle 6"/>
          <p:cNvSpPr>
            <a:spLocks noChangeArrowheads="1"/>
          </p:cNvSpPr>
          <p:nvPr/>
        </p:nvSpPr>
        <p:spPr bwMode="black">
          <a:xfrm>
            <a:off x="5813425" y="6481763"/>
            <a:ext cx="3054350" cy="228600"/>
          </a:xfrm>
          <a:prstGeom prst="rect">
            <a:avLst/>
          </a:prstGeom>
          <a:noFill/>
          <a:ln>
            <a:noFill/>
          </a:ln>
          <a:extLst/>
        </p:spPr>
        <p:txBody>
          <a:bodyPr lIns="92075" tIns="46038" rIns="92075" bIns="46038">
            <a:spAutoFit/>
          </a:bodyPr>
          <a:lstStyle/>
          <a:p>
            <a:pPr algn="r">
              <a:defRPr/>
            </a:pPr>
            <a:r>
              <a:rPr lang="en-US" sz="900" dirty="0">
                <a:solidFill>
                  <a:srgbClr val="000000"/>
                </a:solidFill>
                <a:latin typeface="Arial" pitchFamily="34" charset="0"/>
                <a:ea typeface="+mn-ea"/>
                <a:cs typeface="+mn-cs"/>
              </a:rPr>
              <a:t>© 2013 IBM Corporation</a:t>
            </a:r>
          </a:p>
        </p:txBody>
      </p:sp>
      <p:pic>
        <p:nvPicPr>
          <p:cNvPr id="1034" name="Picture 2"/>
          <p:cNvPicPr>
            <a:picLocks noChangeAspect="1" noChangeArrowheads="1"/>
          </p:cNvPicPr>
          <p:nvPr userDrawn="1"/>
        </p:nvPicPr>
        <p:blipFill>
          <a:blip r:embed="rId14"/>
          <a:srcRect/>
          <a:stretch>
            <a:fillRect/>
          </a:stretch>
        </p:blipFill>
        <p:spPr bwMode="auto">
          <a:xfrm>
            <a:off x="6911975" y="6116638"/>
            <a:ext cx="1955800"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5" r:id="rId1"/>
    <p:sldLayoutId id="2147483724" r:id="rId2"/>
    <p:sldLayoutId id="2147483723" r:id="rId3"/>
    <p:sldLayoutId id="2147483722" r:id="rId4"/>
    <p:sldLayoutId id="2147483721" r:id="rId5"/>
    <p:sldLayoutId id="2147483720" r:id="rId6"/>
    <p:sldLayoutId id="2147483719" r:id="rId7"/>
    <p:sldLayoutId id="2147483718" r:id="rId8"/>
    <p:sldLayoutId id="2147483717" r:id="rId9"/>
    <p:sldLayoutId id="2147483716" r:id="rId10"/>
    <p:sldLayoutId id="2147483715" r:id="rId11"/>
  </p:sldLayoutIdLst>
  <p:timing>
    <p:tnLst>
      <p:par>
        <p:cTn id="1" dur="indefinite" restart="never" nodeType="tmRoot"/>
      </p:par>
    </p:tnLst>
  </p:timing>
  <p:hf hdr="0" dt="0"/>
  <p:txStyles>
    <p:titleStyle>
      <a:lvl1pPr algn="l" rtl="0" eaLnBrk="0" fontAlgn="base" hangingPunct="0">
        <a:lnSpc>
          <a:spcPct val="90000"/>
        </a:lnSpc>
        <a:spcBef>
          <a:spcPct val="0"/>
        </a:spcBef>
        <a:spcAft>
          <a:spcPct val="0"/>
        </a:spcAft>
        <a:defRPr sz="2200">
          <a:solidFill>
            <a:schemeClr val="tx2"/>
          </a:solidFill>
          <a:latin typeface="+mj-lt"/>
          <a:ea typeface="ＭＳ Ｐゴシック" pitchFamily="34" charset="-128"/>
          <a:cs typeface="+mj-cs"/>
        </a:defRPr>
      </a:lvl1pPr>
      <a:lvl2pPr algn="l" rtl="0" eaLnBrk="0" fontAlgn="base" hangingPunct="0">
        <a:lnSpc>
          <a:spcPct val="90000"/>
        </a:lnSpc>
        <a:spcBef>
          <a:spcPct val="0"/>
        </a:spcBef>
        <a:spcAft>
          <a:spcPct val="0"/>
        </a:spcAft>
        <a:defRPr sz="2200">
          <a:solidFill>
            <a:schemeClr val="tx2"/>
          </a:solidFill>
          <a:latin typeface="Arial" pitchFamily="34" charset="0"/>
          <a:ea typeface="ＭＳ Ｐゴシック" pitchFamily="34" charset="-128"/>
        </a:defRPr>
      </a:lvl2pPr>
      <a:lvl3pPr algn="l" rtl="0" eaLnBrk="0" fontAlgn="base" hangingPunct="0">
        <a:lnSpc>
          <a:spcPct val="90000"/>
        </a:lnSpc>
        <a:spcBef>
          <a:spcPct val="0"/>
        </a:spcBef>
        <a:spcAft>
          <a:spcPct val="0"/>
        </a:spcAft>
        <a:defRPr sz="2200">
          <a:solidFill>
            <a:schemeClr val="tx2"/>
          </a:solidFill>
          <a:latin typeface="Arial" pitchFamily="34" charset="0"/>
          <a:ea typeface="ＭＳ Ｐゴシック" pitchFamily="34" charset="-128"/>
        </a:defRPr>
      </a:lvl3pPr>
      <a:lvl4pPr algn="l" rtl="0" eaLnBrk="0" fontAlgn="base" hangingPunct="0">
        <a:lnSpc>
          <a:spcPct val="90000"/>
        </a:lnSpc>
        <a:spcBef>
          <a:spcPct val="0"/>
        </a:spcBef>
        <a:spcAft>
          <a:spcPct val="0"/>
        </a:spcAft>
        <a:defRPr sz="2200">
          <a:solidFill>
            <a:schemeClr val="tx2"/>
          </a:solidFill>
          <a:latin typeface="Arial" pitchFamily="34" charset="0"/>
          <a:ea typeface="ＭＳ Ｐゴシック" pitchFamily="34" charset="-128"/>
        </a:defRPr>
      </a:lvl4pPr>
      <a:lvl5pPr algn="l" rtl="0" eaLnBrk="0" fontAlgn="base" hangingPunct="0">
        <a:lnSpc>
          <a:spcPct val="90000"/>
        </a:lnSpc>
        <a:spcBef>
          <a:spcPct val="0"/>
        </a:spcBef>
        <a:spcAft>
          <a:spcPct val="0"/>
        </a:spcAft>
        <a:defRPr sz="2200">
          <a:solidFill>
            <a:schemeClr val="tx2"/>
          </a:solidFill>
          <a:latin typeface="Arial" pitchFamily="34" charset="0"/>
          <a:ea typeface="ＭＳ Ｐゴシック" pitchFamily="34" charset="-128"/>
        </a:defRPr>
      </a:lvl5pPr>
      <a:lvl6pPr marL="457200" algn="l" rtl="0" eaLnBrk="1" fontAlgn="base" hangingPunct="1">
        <a:lnSpc>
          <a:spcPct val="90000"/>
        </a:lnSpc>
        <a:spcBef>
          <a:spcPct val="0"/>
        </a:spcBef>
        <a:spcAft>
          <a:spcPct val="0"/>
        </a:spcAft>
        <a:defRPr sz="2200">
          <a:solidFill>
            <a:schemeClr val="tx2"/>
          </a:solidFill>
          <a:latin typeface="Arial" pitchFamily="34" charset="0"/>
          <a:ea typeface="MS PGothic" pitchFamily="34" charset="-128"/>
        </a:defRPr>
      </a:lvl6pPr>
      <a:lvl7pPr marL="914400" algn="l" rtl="0" eaLnBrk="1" fontAlgn="base" hangingPunct="1">
        <a:lnSpc>
          <a:spcPct val="90000"/>
        </a:lnSpc>
        <a:spcBef>
          <a:spcPct val="0"/>
        </a:spcBef>
        <a:spcAft>
          <a:spcPct val="0"/>
        </a:spcAft>
        <a:defRPr sz="2200">
          <a:solidFill>
            <a:schemeClr val="tx2"/>
          </a:solidFill>
          <a:latin typeface="Arial" pitchFamily="34" charset="0"/>
          <a:ea typeface="MS PGothic" pitchFamily="34" charset="-128"/>
        </a:defRPr>
      </a:lvl7pPr>
      <a:lvl8pPr marL="1371600" algn="l" rtl="0" eaLnBrk="1" fontAlgn="base" hangingPunct="1">
        <a:lnSpc>
          <a:spcPct val="90000"/>
        </a:lnSpc>
        <a:spcBef>
          <a:spcPct val="0"/>
        </a:spcBef>
        <a:spcAft>
          <a:spcPct val="0"/>
        </a:spcAft>
        <a:defRPr sz="2200">
          <a:solidFill>
            <a:schemeClr val="tx2"/>
          </a:solidFill>
          <a:latin typeface="Arial" pitchFamily="34" charset="0"/>
          <a:ea typeface="MS PGothic" pitchFamily="34" charset="-128"/>
        </a:defRPr>
      </a:lvl8pPr>
      <a:lvl9pPr marL="1828800" algn="l" rtl="0" eaLnBrk="1" fontAlgn="base" hangingPunct="1">
        <a:lnSpc>
          <a:spcPct val="90000"/>
        </a:lnSpc>
        <a:spcBef>
          <a:spcPct val="0"/>
        </a:spcBef>
        <a:spcAft>
          <a:spcPct val="0"/>
        </a:spcAft>
        <a:defRPr sz="2200">
          <a:solidFill>
            <a:schemeClr val="tx2"/>
          </a:solidFill>
          <a:latin typeface="Arial" pitchFamily="34" charset="0"/>
          <a:ea typeface="MS PGothic" pitchFamily="34" charset="-128"/>
        </a:defRPr>
      </a:lvl9pPr>
    </p:titleStyle>
    <p:body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tx1"/>
          </a:solidFill>
          <a:latin typeface="+mn-lt"/>
          <a:ea typeface="ＭＳ Ｐゴシック" pitchFamily="34" charset="-128"/>
          <a:cs typeface="+mn-cs"/>
        </a:defRPr>
      </a:lvl1pPr>
      <a:lvl2pPr marL="338138" indent="-163513" algn="l" rtl="0" eaLnBrk="0" fontAlgn="base" hangingPunct="0">
        <a:spcBef>
          <a:spcPct val="50000"/>
        </a:spcBef>
        <a:spcAft>
          <a:spcPct val="0"/>
        </a:spcAft>
        <a:buClr>
          <a:schemeClr val="tx1"/>
        </a:buClr>
        <a:buFont typeface="Arial" charset="0"/>
        <a:buChar char="–"/>
        <a:defRPr sz="1400">
          <a:solidFill>
            <a:schemeClr val="tx1"/>
          </a:solidFill>
          <a:latin typeface="+mn-lt"/>
          <a:ea typeface="ＭＳ Ｐゴシック" pitchFamily="34" charset="-128"/>
        </a:defRPr>
      </a:lvl2pPr>
      <a:lvl3pPr marL="512763" indent="-173038" algn="l" rtl="0" eaLnBrk="0" fontAlgn="base" hangingPunct="0">
        <a:spcBef>
          <a:spcPct val="50000"/>
        </a:spcBef>
        <a:spcAft>
          <a:spcPct val="0"/>
        </a:spcAft>
        <a:buClr>
          <a:schemeClr val="tx1"/>
        </a:buClr>
        <a:buChar char="•"/>
        <a:defRPr sz="1400">
          <a:solidFill>
            <a:schemeClr val="tx1"/>
          </a:solidFill>
          <a:latin typeface="+mn-lt"/>
          <a:ea typeface="ＭＳ Ｐゴシック" pitchFamily="34" charset="-128"/>
        </a:defRPr>
      </a:lvl3pPr>
      <a:lvl4pPr marL="1203325" indent="-173038" algn="l" rtl="0" eaLnBrk="0" fontAlgn="base" hangingPunct="0">
        <a:spcBef>
          <a:spcPct val="20000"/>
        </a:spcBef>
        <a:spcAft>
          <a:spcPct val="0"/>
        </a:spcAft>
        <a:buClr>
          <a:schemeClr val="bg1"/>
        </a:buClr>
        <a:defRPr sz="1600">
          <a:solidFill>
            <a:schemeClr val="bg1"/>
          </a:solidFill>
          <a:latin typeface="+mn-lt"/>
          <a:ea typeface="ＭＳ Ｐゴシック" pitchFamily="34" charset="-128"/>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ＭＳ Ｐゴシック" pitchFamily="34" charset="-128"/>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ea typeface="+mn-ea"/>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ea typeface="+mn-ea"/>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ea typeface="+mn-ea"/>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152400" y="611188"/>
            <a:ext cx="8766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3315" name="Rectangle 3"/>
          <p:cNvSpPr>
            <a:spLocks noGrp="1" noChangeArrowheads="1"/>
          </p:cNvSpPr>
          <p:nvPr>
            <p:ph type="body" idx="1"/>
          </p:nvPr>
        </p:nvSpPr>
        <p:spPr bwMode="auto">
          <a:xfrm>
            <a:off x="152400" y="1828800"/>
            <a:ext cx="8763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148" name="Line 25"/>
          <p:cNvSpPr>
            <a:spLocks noChangeShapeType="1"/>
          </p:cNvSpPr>
          <p:nvPr/>
        </p:nvSpPr>
        <p:spPr bwMode="auto">
          <a:xfrm>
            <a:off x="260350" y="549275"/>
            <a:ext cx="8620125" cy="0"/>
          </a:xfrm>
          <a:prstGeom prst="line">
            <a:avLst/>
          </a:prstGeom>
          <a:noFill/>
          <a:ln w="9525">
            <a:solidFill>
              <a:srgbClr val="000000"/>
            </a:solidFill>
            <a:round/>
            <a:headEnd/>
            <a:tailEnd/>
          </a:ln>
          <a:effectLst/>
          <a:extLst/>
        </p:spPr>
        <p:txBody>
          <a:bodyPr/>
          <a:lstStyle/>
          <a:p>
            <a:pPr>
              <a:lnSpc>
                <a:spcPct val="90000"/>
              </a:lnSpc>
              <a:defRPr/>
            </a:pPr>
            <a:endParaRPr lang="en-US">
              <a:latin typeface="Arial" pitchFamily="34" charset="0"/>
              <a:ea typeface="+mn-ea"/>
              <a:cs typeface="+mn-cs"/>
            </a:endParaRPr>
          </a:p>
        </p:txBody>
      </p:sp>
      <p:sp>
        <p:nvSpPr>
          <p:cNvPr id="6149" name="Rectangle 28"/>
          <p:cNvSpPr>
            <a:spLocks noChangeArrowheads="1"/>
          </p:cNvSpPr>
          <p:nvPr/>
        </p:nvSpPr>
        <p:spPr bwMode="auto">
          <a:xfrm>
            <a:off x="171449" y="6456363"/>
            <a:ext cx="1283277" cy="247650"/>
          </a:xfrm>
          <a:prstGeom prst="rect">
            <a:avLst/>
          </a:prstGeom>
          <a:noFill/>
          <a:ln>
            <a:noFill/>
          </a:ln>
          <a:effectLst/>
          <a:extLst/>
        </p:spPr>
        <p:txBody>
          <a:bodyPr/>
          <a:lstStyle/>
          <a:p>
            <a:pPr>
              <a:defRPr/>
            </a:pPr>
            <a:r>
              <a:rPr lang="zh-CN" altLang="en-US" sz="1000" dirty="0" smtClean="0">
                <a:solidFill>
                  <a:srgbClr val="000000"/>
                </a:solidFill>
                <a:latin typeface="Arial" pitchFamily="34" charset="0"/>
                <a:ea typeface="+mn-ea"/>
                <a:cs typeface="+mn-cs"/>
              </a:rPr>
              <a:t>第</a:t>
            </a:r>
            <a:fld id="{A2E40A7C-BB0C-4D85-B46D-609428107CF7}" type="slidenum">
              <a:rPr lang="en-US" sz="1000" smtClean="0">
                <a:solidFill>
                  <a:srgbClr val="000000"/>
                </a:solidFill>
                <a:latin typeface="Arial" pitchFamily="34" charset="0"/>
                <a:ea typeface="+mn-ea"/>
                <a:cs typeface="+mn-cs"/>
              </a:rPr>
              <a:pPr>
                <a:defRPr/>
              </a:pPr>
              <a:t>‹#›</a:t>
            </a:fld>
            <a:r>
              <a:rPr lang="zh-CN" altLang="en-US" sz="1000" dirty="0" smtClean="0">
                <a:solidFill>
                  <a:srgbClr val="000000"/>
                </a:solidFill>
                <a:latin typeface="Arial" pitchFamily="34" charset="0"/>
                <a:ea typeface="+mn-ea"/>
                <a:cs typeface="+mn-cs"/>
              </a:rPr>
              <a:t>页</a:t>
            </a:r>
            <a:endParaRPr lang="en-US" sz="1000" dirty="0">
              <a:solidFill>
                <a:srgbClr val="000000"/>
              </a:solidFill>
              <a:latin typeface="Arial" pitchFamily="34" charset="0"/>
              <a:ea typeface="+mn-ea"/>
              <a:cs typeface="+mn-cs"/>
            </a:endParaRPr>
          </a:p>
        </p:txBody>
      </p:sp>
      <p:pic>
        <p:nvPicPr>
          <p:cNvPr id="13318" name="Picture 40" descr="ibm_sp_lockup_western-02"/>
          <p:cNvPicPr>
            <a:picLocks noChangeAspect="1" noChangeArrowheads="1"/>
          </p:cNvPicPr>
          <p:nvPr/>
        </p:nvPicPr>
        <p:blipFill>
          <a:blip r:embed="rId17"/>
          <a:srcRect/>
          <a:stretch>
            <a:fillRect/>
          </a:stretch>
        </p:blipFill>
        <p:spPr bwMode="auto">
          <a:xfrm>
            <a:off x="7889875" y="150813"/>
            <a:ext cx="1060450" cy="403225"/>
          </a:xfrm>
          <a:prstGeom prst="rect">
            <a:avLst/>
          </a:prstGeom>
          <a:noFill/>
          <a:ln w="9525">
            <a:noFill/>
            <a:miter lim="800000"/>
            <a:headEnd/>
            <a:tailEnd/>
          </a:ln>
        </p:spPr>
      </p:pic>
      <p:pic>
        <p:nvPicPr>
          <p:cNvPr id="13319" name="Picture 44" descr="Smart_Cloud_wordmark_black-01"/>
          <p:cNvPicPr>
            <a:picLocks noChangeAspect="1" noChangeArrowheads="1"/>
          </p:cNvPicPr>
          <p:nvPr/>
        </p:nvPicPr>
        <p:blipFill>
          <a:blip r:embed="rId18"/>
          <a:srcRect/>
          <a:stretch>
            <a:fillRect/>
          </a:stretch>
        </p:blipFill>
        <p:spPr bwMode="auto">
          <a:xfrm>
            <a:off x="261938" y="300038"/>
            <a:ext cx="1336675" cy="1698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Lst>
  <p:timing>
    <p:tnLst>
      <p:par>
        <p:cTn id="1" dur="indefinite" restart="never" nodeType="tmRoot"/>
      </p:par>
    </p:tnLst>
  </p:timing>
  <p:txStyles>
    <p:titleStyle>
      <a:lvl1pPr algn="l" rtl="0" eaLnBrk="0" fontAlgn="base" hangingPunct="0">
        <a:spcBef>
          <a:spcPct val="0"/>
        </a:spcBef>
        <a:spcAft>
          <a:spcPct val="0"/>
        </a:spcAft>
        <a:defRPr sz="2200">
          <a:solidFill>
            <a:schemeClr val="tx1"/>
          </a:solidFill>
          <a:latin typeface="+mj-lt"/>
          <a:ea typeface="+mj-ea"/>
          <a:cs typeface="+mj-cs"/>
        </a:defRPr>
      </a:lvl1pPr>
      <a:lvl2pPr algn="l" rtl="0" eaLnBrk="0" fontAlgn="base" hangingPunct="0">
        <a:spcBef>
          <a:spcPct val="0"/>
        </a:spcBef>
        <a:spcAft>
          <a:spcPct val="0"/>
        </a:spcAft>
        <a:defRPr sz="2200">
          <a:solidFill>
            <a:schemeClr val="tx1"/>
          </a:solidFill>
          <a:latin typeface="Arial" pitchFamily="34" charset="0"/>
        </a:defRPr>
      </a:lvl2pPr>
      <a:lvl3pPr algn="l" rtl="0" eaLnBrk="0" fontAlgn="base" hangingPunct="0">
        <a:spcBef>
          <a:spcPct val="0"/>
        </a:spcBef>
        <a:spcAft>
          <a:spcPct val="0"/>
        </a:spcAft>
        <a:defRPr sz="2200">
          <a:solidFill>
            <a:schemeClr val="tx1"/>
          </a:solidFill>
          <a:latin typeface="Arial" pitchFamily="34" charset="0"/>
        </a:defRPr>
      </a:lvl3pPr>
      <a:lvl4pPr algn="l" rtl="0" eaLnBrk="0" fontAlgn="base" hangingPunct="0">
        <a:spcBef>
          <a:spcPct val="0"/>
        </a:spcBef>
        <a:spcAft>
          <a:spcPct val="0"/>
        </a:spcAft>
        <a:defRPr sz="2200">
          <a:solidFill>
            <a:schemeClr val="tx1"/>
          </a:solidFill>
          <a:latin typeface="Arial" pitchFamily="34" charset="0"/>
        </a:defRPr>
      </a:lvl4pPr>
      <a:lvl5pPr algn="l" rtl="0" eaLnBrk="0" fontAlgn="base" hangingPunct="0">
        <a:spcBef>
          <a:spcPct val="0"/>
        </a:spcBef>
        <a:spcAft>
          <a:spcPct val="0"/>
        </a:spcAft>
        <a:defRPr sz="2200">
          <a:solidFill>
            <a:schemeClr val="tx1"/>
          </a:solidFill>
          <a:latin typeface="Arial" pitchFamily="34" charset="0"/>
        </a:defRPr>
      </a:lvl5pPr>
      <a:lvl6pPr marL="457200" algn="l" rtl="0" fontAlgn="base">
        <a:spcBef>
          <a:spcPct val="0"/>
        </a:spcBef>
        <a:spcAft>
          <a:spcPct val="0"/>
        </a:spcAft>
        <a:defRPr sz="2200">
          <a:solidFill>
            <a:schemeClr val="tx1"/>
          </a:solidFill>
          <a:latin typeface="Arial" pitchFamily="34" charset="0"/>
        </a:defRPr>
      </a:lvl6pPr>
      <a:lvl7pPr marL="914400" algn="l" rtl="0" fontAlgn="base">
        <a:spcBef>
          <a:spcPct val="0"/>
        </a:spcBef>
        <a:spcAft>
          <a:spcPct val="0"/>
        </a:spcAft>
        <a:defRPr sz="2200">
          <a:solidFill>
            <a:schemeClr val="tx1"/>
          </a:solidFill>
          <a:latin typeface="Arial" pitchFamily="34" charset="0"/>
        </a:defRPr>
      </a:lvl7pPr>
      <a:lvl8pPr marL="1371600" algn="l" rtl="0" fontAlgn="base">
        <a:spcBef>
          <a:spcPct val="0"/>
        </a:spcBef>
        <a:spcAft>
          <a:spcPct val="0"/>
        </a:spcAft>
        <a:defRPr sz="2200">
          <a:solidFill>
            <a:schemeClr val="tx1"/>
          </a:solidFill>
          <a:latin typeface="Arial" pitchFamily="34" charset="0"/>
        </a:defRPr>
      </a:lvl8pPr>
      <a:lvl9pPr marL="1828800" algn="l" rtl="0" fontAlgn="base">
        <a:spcBef>
          <a:spcPct val="0"/>
        </a:spcBef>
        <a:spcAft>
          <a:spcPct val="0"/>
        </a:spcAft>
        <a:defRPr sz="22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defRPr sz="1600">
          <a:solidFill>
            <a:srgbClr val="000000"/>
          </a:solidFill>
          <a:latin typeface="+mn-lt"/>
          <a:ea typeface="+mn-ea"/>
          <a:cs typeface="+mn-cs"/>
        </a:defRPr>
      </a:lvl1pPr>
      <a:lvl2pPr marL="515938" indent="-173038" algn="l" rtl="0" eaLnBrk="0" fontAlgn="base" hangingPunct="0">
        <a:spcBef>
          <a:spcPct val="20000"/>
        </a:spcBef>
        <a:spcAft>
          <a:spcPct val="0"/>
        </a:spcAft>
        <a:buClr>
          <a:schemeClr val="tx1"/>
        </a:buClr>
        <a:buChar char="•"/>
        <a:defRPr sz="1600">
          <a:solidFill>
            <a:schemeClr val="tx1"/>
          </a:solidFill>
          <a:latin typeface="+mn-lt"/>
        </a:defRPr>
      </a:lvl2pPr>
      <a:lvl3pPr marL="804863" indent="-6350" algn="l" rtl="0" eaLnBrk="0" fontAlgn="base" hangingPunct="0">
        <a:spcBef>
          <a:spcPct val="20000"/>
        </a:spcBef>
        <a:spcAft>
          <a:spcPct val="0"/>
        </a:spcAft>
        <a:buClr>
          <a:schemeClr val="tx1"/>
        </a:buClr>
        <a:defRPr sz="1400">
          <a:solidFill>
            <a:schemeClr val="tx1"/>
          </a:solidFill>
          <a:latin typeface="+mn-lt"/>
        </a:defRPr>
      </a:lvl3pPr>
      <a:lvl4pPr marL="1430338" indent="-176213" algn="l" rtl="0" eaLnBrk="0" fontAlgn="base" hangingPunct="0">
        <a:spcBef>
          <a:spcPct val="20000"/>
        </a:spcBef>
        <a:spcAft>
          <a:spcPct val="0"/>
        </a:spcAft>
        <a:buClr>
          <a:schemeClr val="tx1"/>
        </a:buClr>
        <a:buChar char="•"/>
        <a:defRPr sz="1400">
          <a:solidFill>
            <a:schemeClr val="tx1"/>
          </a:solidFill>
          <a:latin typeface="+mn-lt"/>
        </a:defRPr>
      </a:lvl4pPr>
      <a:lvl5pPr marL="1719263" indent="-7938" algn="l" rtl="0" eaLnBrk="0" fontAlgn="base" hangingPunct="0">
        <a:spcBef>
          <a:spcPct val="20000"/>
        </a:spcBef>
        <a:spcAft>
          <a:spcPct val="0"/>
        </a:spcAft>
        <a:buClr>
          <a:schemeClr val="tx1"/>
        </a:buClr>
        <a:defRPr sz="1200">
          <a:solidFill>
            <a:schemeClr val="tx1"/>
          </a:solidFill>
          <a:latin typeface="+mn-lt"/>
        </a:defRPr>
      </a:lvl5pPr>
      <a:lvl6pPr marL="2176463" indent="-7938" algn="l" rtl="0" fontAlgn="base">
        <a:spcBef>
          <a:spcPct val="20000"/>
        </a:spcBef>
        <a:spcAft>
          <a:spcPct val="0"/>
        </a:spcAft>
        <a:buClr>
          <a:schemeClr val="tx1"/>
        </a:buClr>
        <a:defRPr sz="1200">
          <a:solidFill>
            <a:schemeClr val="tx1"/>
          </a:solidFill>
          <a:latin typeface="+mn-lt"/>
        </a:defRPr>
      </a:lvl6pPr>
      <a:lvl7pPr marL="2633663" indent="-7938" algn="l" rtl="0" fontAlgn="base">
        <a:spcBef>
          <a:spcPct val="20000"/>
        </a:spcBef>
        <a:spcAft>
          <a:spcPct val="0"/>
        </a:spcAft>
        <a:buClr>
          <a:schemeClr val="tx1"/>
        </a:buClr>
        <a:defRPr sz="1200">
          <a:solidFill>
            <a:schemeClr val="tx1"/>
          </a:solidFill>
          <a:latin typeface="+mn-lt"/>
        </a:defRPr>
      </a:lvl7pPr>
      <a:lvl8pPr marL="3090863" indent="-7938" algn="l" rtl="0" fontAlgn="base">
        <a:spcBef>
          <a:spcPct val="20000"/>
        </a:spcBef>
        <a:spcAft>
          <a:spcPct val="0"/>
        </a:spcAft>
        <a:buClr>
          <a:schemeClr val="tx1"/>
        </a:buClr>
        <a:defRPr sz="1200">
          <a:solidFill>
            <a:schemeClr val="tx1"/>
          </a:solidFill>
          <a:latin typeface="+mn-lt"/>
        </a:defRPr>
      </a:lvl8pPr>
      <a:lvl9pPr marL="3548063" indent="-7938" algn="l" rtl="0" fontAlgn="base">
        <a:spcBef>
          <a:spcPct val="20000"/>
        </a:spcBef>
        <a:spcAft>
          <a:spcPct val="0"/>
        </a:spcAft>
        <a:buClr>
          <a:schemeClr val="tx1"/>
        </a:buCl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3" Type="http://schemas.openxmlformats.org/officeDocument/2006/relationships/image" Target="../media/image37.png"/><Relationship Id="rId18" Type="http://schemas.openxmlformats.org/officeDocument/2006/relationships/image" Target="../media/image42.png"/><Relationship Id="rId26" Type="http://schemas.openxmlformats.org/officeDocument/2006/relationships/image" Target="../media/image50.png"/><Relationship Id="rId39" Type="http://schemas.openxmlformats.org/officeDocument/2006/relationships/image" Target="../media/image63.png"/><Relationship Id="rId21" Type="http://schemas.openxmlformats.org/officeDocument/2006/relationships/image" Target="../media/image45.png"/><Relationship Id="rId34" Type="http://schemas.openxmlformats.org/officeDocument/2006/relationships/image" Target="../media/image58.png"/><Relationship Id="rId7" Type="http://schemas.openxmlformats.org/officeDocument/2006/relationships/image" Target="../media/image31.png"/><Relationship Id="rId2" Type="http://schemas.openxmlformats.org/officeDocument/2006/relationships/slideLayout" Target="../slideLayouts/slideLayout13.xml"/><Relationship Id="rId16" Type="http://schemas.openxmlformats.org/officeDocument/2006/relationships/image" Target="../media/image40.png"/><Relationship Id="rId20" Type="http://schemas.openxmlformats.org/officeDocument/2006/relationships/image" Target="../media/image44.png"/><Relationship Id="rId29" Type="http://schemas.openxmlformats.org/officeDocument/2006/relationships/image" Target="../media/image53.png"/><Relationship Id="rId41" Type="http://schemas.openxmlformats.org/officeDocument/2006/relationships/image" Target="../media/image65.png"/><Relationship Id="rId1" Type="http://schemas.openxmlformats.org/officeDocument/2006/relationships/tags" Target="../tags/tag2.xml"/><Relationship Id="rId6" Type="http://schemas.openxmlformats.org/officeDocument/2006/relationships/image" Target="../media/image30.png"/><Relationship Id="rId11" Type="http://schemas.openxmlformats.org/officeDocument/2006/relationships/image" Target="../media/image35.png"/><Relationship Id="rId24" Type="http://schemas.openxmlformats.org/officeDocument/2006/relationships/image" Target="../media/image48.png"/><Relationship Id="rId32" Type="http://schemas.openxmlformats.org/officeDocument/2006/relationships/image" Target="../media/image56.png"/><Relationship Id="rId37" Type="http://schemas.openxmlformats.org/officeDocument/2006/relationships/image" Target="../media/image61.png"/><Relationship Id="rId40" Type="http://schemas.openxmlformats.org/officeDocument/2006/relationships/image" Target="../media/image64.png"/><Relationship Id="rId5" Type="http://schemas.openxmlformats.org/officeDocument/2006/relationships/image" Target="../media/image29.png"/><Relationship Id="rId15" Type="http://schemas.openxmlformats.org/officeDocument/2006/relationships/image" Target="../media/image39.png"/><Relationship Id="rId23" Type="http://schemas.openxmlformats.org/officeDocument/2006/relationships/image" Target="../media/image47.png"/><Relationship Id="rId28" Type="http://schemas.openxmlformats.org/officeDocument/2006/relationships/image" Target="../media/image52.png"/><Relationship Id="rId36" Type="http://schemas.openxmlformats.org/officeDocument/2006/relationships/image" Target="../media/image60.png"/><Relationship Id="rId10" Type="http://schemas.openxmlformats.org/officeDocument/2006/relationships/image" Target="../media/image34.png"/><Relationship Id="rId19" Type="http://schemas.openxmlformats.org/officeDocument/2006/relationships/image" Target="../media/image43.png"/><Relationship Id="rId31" Type="http://schemas.openxmlformats.org/officeDocument/2006/relationships/image" Target="../media/image55.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 Id="rId27" Type="http://schemas.openxmlformats.org/officeDocument/2006/relationships/image" Target="../media/image51.png"/><Relationship Id="rId30" Type="http://schemas.openxmlformats.org/officeDocument/2006/relationships/image" Target="../media/image54.png"/><Relationship Id="rId35" Type="http://schemas.openxmlformats.org/officeDocument/2006/relationships/image" Target="../media/image59.png"/><Relationship Id="rId8" Type="http://schemas.openxmlformats.org/officeDocument/2006/relationships/image" Target="../media/image32.png"/><Relationship Id="rId3" Type="http://schemas.openxmlformats.org/officeDocument/2006/relationships/notesSlide" Target="../notesSlides/notesSlide15.xml"/><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49.png"/><Relationship Id="rId33" Type="http://schemas.openxmlformats.org/officeDocument/2006/relationships/image" Target="../media/image57.png"/><Relationship Id="rId38" Type="http://schemas.openxmlformats.org/officeDocument/2006/relationships/image" Target="../media/image62.png"/></Relationships>
</file>

<file path=ppt/slides/_rels/slide2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70.png"/><Relationship Id="rId4" Type="http://schemas.openxmlformats.org/officeDocument/2006/relationships/image" Target="../media/image6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F0E6D6A-DD48-47CC-8B3A-FBCAD18D2442}"/>
              </a:ext>
            </a:extLst>
          </p:cNvPr>
          <p:cNvSpPr>
            <a:spLocks noGrp="1"/>
          </p:cNvSpPr>
          <p:nvPr>
            <p:ph type="ctrTitle"/>
          </p:nvPr>
        </p:nvSpPr>
        <p:spPr/>
        <p:txBody>
          <a:bodyPr/>
          <a:lstStyle/>
          <a:p>
            <a:r>
              <a:rPr lang="en-US" altLang="zh-CN" dirty="0"/>
              <a:t>ASFASDFASDFSADF</a:t>
            </a:r>
            <a:endParaRPr lang="zh-CN" altLang="en-US" dirty="0"/>
          </a:p>
        </p:txBody>
      </p:sp>
      <p:sp>
        <p:nvSpPr>
          <p:cNvPr id="3" name="副标题 2">
            <a:extLst>
              <a:ext uri="{FF2B5EF4-FFF2-40B4-BE49-F238E27FC236}">
                <a16:creationId xmlns:a16="http://schemas.microsoft.com/office/drawing/2014/main" xmlns="" id="{A8CB2C2E-2C05-49C4-AB83-8A407BBF4622}"/>
              </a:ext>
            </a:extLst>
          </p:cNvPr>
          <p:cNvSpPr>
            <a:spLocks noGrp="1"/>
          </p:cNvSpPr>
          <p:nvPr>
            <p:ph type="subTitle" sz="quarter" idx="1"/>
          </p:nvPr>
        </p:nvSpPr>
        <p:spPr/>
        <p:txBody>
          <a:bodyPr/>
          <a:lstStyle/>
          <a:p>
            <a:r>
              <a:rPr lang="en-US" altLang="zh-CN" dirty="0"/>
              <a:t>ASDSADASD</a:t>
            </a:r>
            <a:endParaRPr lang="zh-CN" altLang="en-US" dirty="0"/>
          </a:p>
        </p:txBody>
      </p:sp>
    </p:spTree>
    <p:extLst>
      <p:ext uri="{BB962C8B-B14F-4D97-AF65-F5344CB8AC3E}">
        <p14:creationId xmlns:p14="http://schemas.microsoft.com/office/powerpoint/2010/main" val="3375955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41"/>
          <p:cNvSpPr>
            <a:spLocks noGrp="1"/>
          </p:cNvSpPr>
          <p:nvPr>
            <p:ph type="title"/>
          </p:nvPr>
        </p:nvSpPr>
        <p:spPr/>
        <p:txBody>
          <a:bodyPr/>
          <a:lstStyle/>
          <a:p>
            <a:r>
              <a:rPr lang="en-US"/>
              <a:t>A better platform</a:t>
            </a:r>
            <a:br>
              <a:rPr lang="en-US"/>
            </a:br>
            <a:r>
              <a:rPr lang="en-US" sz="1800" i="1"/>
              <a:t>Unified architecture with common management and programming interfaces</a:t>
            </a:r>
            <a:br>
              <a:rPr lang="en-US" sz="1800" i="1"/>
            </a:br>
            <a:endParaRPr lang="en-US" i="1"/>
          </a:p>
        </p:txBody>
      </p:sp>
      <p:pic>
        <p:nvPicPr>
          <p:cNvPr id="34818" name="Picture 4"/>
          <p:cNvPicPr>
            <a:picLocks noChangeAspect="1"/>
          </p:cNvPicPr>
          <p:nvPr/>
        </p:nvPicPr>
        <p:blipFill>
          <a:blip r:embed="rId3"/>
          <a:srcRect t="3107" b="13963"/>
          <a:stretch>
            <a:fillRect/>
          </a:stretch>
        </p:blipFill>
        <p:spPr bwMode="auto">
          <a:xfrm>
            <a:off x="765175" y="3001963"/>
            <a:ext cx="7615238" cy="3017837"/>
          </a:xfrm>
          <a:prstGeom prst="rect">
            <a:avLst/>
          </a:prstGeom>
          <a:noFill/>
          <a:ln w="9525">
            <a:noFill/>
            <a:miter lim="800000"/>
            <a:headEnd/>
            <a:tailEnd/>
          </a:ln>
        </p:spPr>
      </p:pic>
      <p:sp>
        <p:nvSpPr>
          <p:cNvPr id="34819" name="Content Placeholder 2"/>
          <p:cNvSpPr txBox="1">
            <a:spLocks/>
          </p:cNvSpPr>
          <p:nvPr/>
        </p:nvSpPr>
        <p:spPr bwMode="auto">
          <a:xfrm>
            <a:off x="457200" y="1327150"/>
            <a:ext cx="8229600" cy="1609725"/>
          </a:xfrm>
          <a:prstGeom prst="rect">
            <a:avLst/>
          </a:prstGeom>
          <a:noFill/>
          <a:ln w="9525">
            <a:noFill/>
            <a:miter lim="800000"/>
            <a:headEnd/>
            <a:tailEnd/>
          </a:ln>
        </p:spPr>
        <p:txBody>
          <a:bodyPr/>
          <a:lstStyle/>
          <a:p>
            <a:pPr marL="255588" indent="-163513" defTabSz="457200">
              <a:lnSpc>
                <a:spcPct val="90000"/>
              </a:lnSpc>
              <a:spcBef>
                <a:spcPct val="20000"/>
              </a:spcBef>
              <a:spcAft>
                <a:spcPts val="600"/>
              </a:spcAft>
              <a:buFont typeface="Arial" charset="0"/>
              <a:buChar char="•"/>
            </a:pPr>
            <a:r>
              <a:rPr lang="en-US" sz="1600">
                <a:solidFill>
                  <a:schemeClr val="tx1"/>
                </a:solidFill>
                <a:latin typeface="Helvetica" pitchFamily="34" charset="0"/>
              </a:rPr>
              <a:t>Common command and control interface across a unified architecture </a:t>
            </a:r>
          </a:p>
          <a:p>
            <a:pPr marL="255588" indent="-163513" defTabSz="457200">
              <a:lnSpc>
                <a:spcPct val="90000"/>
              </a:lnSpc>
              <a:spcBef>
                <a:spcPct val="20000"/>
              </a:spcBef>
              <a:spcAft>
                <a:spcPts val="600"/>
              </a:spcAft>
              <a:buFont typeface="Arial" charset="0"/>
              <a:buChar char="•"/>
            </a:pPr>
            <a:r>
              <a:rPr lang="en-US" sz="1600">
                <a:solidFill>
                  <a:schemeClr val="tx1"/>
                </a:solidFill>
                <a:latin typeface="Helvetica" pitchFamily="34" charset="0"/>
              </a:rPr>
              <a:t>Combine bare-metal servers, public cloud instances and private cloud deployments into distributed hybrid architectures and manage from a single control pane and API</a:t>
            </a:r>
          </a:p>
          <a:p>
            <a:pPr marL="255588" indent="-163513" defTabSz="457200">
              <a:lnSpc>
                <a:spcPct val="90000"/>
              </a:lnSpc>
              <a:spcBef>
                <a:spcPct val="20000"/>
              </a:spcBef>
              <a:spcAft>
                <a:spcPts val="600"/>
              </a:spcAft>
              <a:buFont typeface="Arial" charset="0"/>
              <a:buChar char="•"/>
            </a:pPr>
            <a:r>
              <a:rPr lang="en-US" sz="1600">
                <a:solidFill>
                  <a:schemeClr val="tx1"/>
                </a:solidFill>
                <a:latin typeface="Helvetica" pitchFamily="34" charset="0"/>
              </a:rPr>
              <a:t>All deployed on-demand and provisioned in real-time</a:t>
            </a:r>
          </a:p>
          <a:p>
            <a:pPr marL="255588" indent="-163513" defTabSz="457200">
              <a:lnSpc>
                <a:spcPct val="90000"/>
              </a:lnSpc>
              <a:spcBef>
                <a:spcPct val="20000"/>
              </a:spcBef>
              <a:spcAft>
                <a:spcPts val="600"/>
              </a:spcAft>
              <a:buFont typeface="Arial" charset="0"/>
              <a:buChar char="•"/>
            </a:pPr>
            <a:r>
              <a:rPr lang="en-US" sz="1600">
                <a:solidFill>
                  <a:schemeClr val="tx1"/>
                </a:solidFill>
                <a:latin typeface="Helvetica" pitchFamily="34" charset="0"/>
              </a:rPr>
              <a:t>Ideally suited to big data deployments, high I/O and latency-sensitive apps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7"/>
          <p:cNvPicPr>
            <a:picLocks noChangeAspect="1"/>
          </p:cNvPicPr>
          <p:nvPr/>
        </p:nvPicPr>
        <p:blipFill>
          <a:blip r:embed="rId3"/>
          <a:srcRect/>
          <a:stretch>
            <a:fillRect/>
          </a:stretch>
        </p:blipFill>
        <p:spPr bwMode="auto">
          <a:xfrm>
            <a:off x="85725" y="1023938"/>
            <a:ext cx="8961438" cy="3486150"/>
          </a:xfrm>
          <a:prstGeom prst="rect">
            <a:avLst/>
          </a:prstGeom>
          <a:noFill/>
          <a:ln w="9525">
            <a:noFill/>
            <a:miter lim="800000"/>
            <a:headEnd/>
            <a:tailEnd/>
          </a:ln>
        </p:spPr>
      </p:pic>
      <p:sp>
        <p:nvSpPr>
          <p:cNvPr id="36866" name="Title 1"/>
          <p:cNvSpPr>
            <a:spLocks noGrp="1"/>
          </p:cNvSpPr>
          <p:nvPr>
            <p:ph type="title"/>
          </p:nvPr>
        </p:nvSpPr>
        <p:spPr/>
        <p:txBody>
          <a:bodyPr/>
          <a:lstStyle/>
          <a:p>
            <a:r>
              <a:rPr lang="en-US"/>
              <a:t>Global footprint</a:t>
            </a:r>
          </a:p>
        </p:txBody>
      </p:sp>
      <p:sp>
        <p:nvSpPr>
          <p:cNvPr id="36867" name="Content Placeholder 18"/>
          <p:cNvSpPr>
            <a:spLocks noGrp="1"/>
          </p:cNvSpPr>
          <p:nvPr>
            <p:ph idx="1"/>
          </p:nvPr>
        </p:nvSpPr>
        <p:spPr>
          <a:xfrm>
            <a:off x="230188" y="4589463"/>
            <a:ext cx="4187825" cy="2089150"/>
          </a:xfrm>
        </p:spPr>
        <p:txBody>
          <a:bodyPr anchor="ctr"/>
          <a:lstStyle/>
          <a:p>
            <a:pPr>
              <a:lnSpc>
                <a:spcPct val="120000"/>
              </a:lnSpc>
            </a:pPr>
            <a:r>
              <a:rPr lang="en-US" sz="2000"/>
              <a:t>13 data centers</a:t>
            </a:r>
          </a:p>
          <a:p>
            <a:pPr>
              <a:lnSpc>
                <a:spcPct val="120000"/>
              </a:lnSpc>
            </a:pPr>
            <a:r>
              <a:rPr lang="en-US" sz="2000"/>
              <a:t>17 network PoPs</a:t>
            </a:r>
          </a:p>
          <a:p>
            <a:pPr>
              <a:lnSpc>
                <a:spcPct val="120000"/>
              </a:lnSpc>
            </a:pPr>
            <a:r>
              <a:rPr lang="en-US" sz="2000"/>
              <a:t>Global private network</a:t>
            </a:r>
          </a:p>
        </p:txBody>
      </p:sp>
      <p:sp>
        <p:nvSpPr>
          <p:cNvPr id="7" name="Oval 6"/>
          <p:cNvSpPr/>
          <p:nvPr/>
        </p:nvSpPr>
        <p:spPr>
          <a:xfrm>
            <a:off x="3270250" y="4357688"/>
            <a:ext cx="1719263" cy="1720850"/>
          </a:xfrm>
          <a:prstGeom prst="ellipse">
            <a:avLst/>
          </a:prstGeom>
          <a:solidFill>
            <a:srgbClr val="7EAFD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400"/>
          </a:p>
        </p:txBody>
      </p:sp>
      <p:sp>
        <p:nvSpPr>
          <p:cNvPr id="36869" name="TextBox 9"/>
          <p:cNvSpPr txBox="1">
            <a:spLocks noChangeArrowheads="1"/>
          </p:cNvSpPr>
          <p:nvPr/>
        </p:nvSpPr>
        <p:spPr bwMode="auto">
          <a:xfrm>
            <a:off x="2952750" y="5175250"/>
            <a:ext cx="2322513" cy="554038"/>
          </a:xfrm>
          <a:prstGeom prst="rect">
            <a:avLst/>
          </a:prstGeom>
          <a:noFill/>
          <a:ln w="9525">
            <a:noFill/>
            <a:miter lim="800000"/>
            <a:headEnd/>
            <a:tailEnd/>
          </a:ln>
        </p:spPr>
        <p:txBody>
          <a:bodyPr>
            <a:spAutoFit/>
          </a:bodyPr>
          <a:lstStyle/>
          <a:p>
            <a:pPr algn="ctr">
              <a:lnSpc>
                <a:spcPct val="70000"/>
              </a:lnSpc>
            </a:pPr>
            <a:r>
              <a:rPr lang="en-US" sz="4000" b="1">
                <a:solidFill>
                  <a:schemeClr val="bg1"/>
                </a:solidFill>
                <a:latin typeface="Arial Narrow" pitchFamily="34" charset="0"/>
              </a:rPr>
              <a:t>100,000</a:t>
            </a:r>
          </a:p>
        </p:txBody>
      </p:sp>
      <p:sp>
        <p:nvSpPr>
          <p:cNvPr id="36870" name="TextBox 10"/>
          <p:cNvSpPr txBox="1">
            <a:spLocks noChangeArrowheads="1"/>
          </p:cNvSpPr>
          <p:nvPr/>
        </p:nvSpPr>
        <p:spPr bwMode="auto">
          <a:xfrm>
            <a:off x="3216275" y="5578475"/>
            <a:ext cx="1836738" cy="277813"/>
          </a:xfrm>
          <a:prstGeom prst="rect">
            <a:avLst/>
          </a:prstGeom>
          <a:noFill/>
          <a:ln w="9525">
            <a:noFill/>
            <a:miter lim="800000"/>
            <a:headEnd/>
            <a:tailEnd/>
          </a:ln>
        </p:spPr>
        <p:txBody>
          <a:bodyPr>
            <a:spAutoFit/>
          </a:bodyPr>
          <a:lstStyle/>
          <a:p>
            <a:pPr algn="ctr">
              <a:lnSpc>
                <a:spcPct val="90000"/>
              </a:lnSpc>
            </a:pPr>
            <a:r>
              <a:rPr lang="en-US" sz="1200" b="1">
                <a:solidFill>
                  <a:schemeClr val="bg1"/>
                </a:solidFill>
                <a:latin typeface="Arial Narrow" pitchFamily="34" charset="0"/>
              </a:rPr>
              <a:t>SERVERS</a:t>
            </a:r>
            <a:endParaRPr lang="en-US" sz="1200" b="1" baseline="30000">
              <a:solidFill>
                <a:schemeClr val="bg1"/>
              </a:solidFill>
              <a:latin typeface="Arial Narrow" pitchFamily="34" charset="0"/>
            </a:endParaRPr>
          </a:p>
        </p:txBody>
      </p:sp>
      <p:sp>
        <p:nvSpPr>
          <p:cNvPr id="12" name="Oval 11"/>
          <p:cNvSpPr/>
          <p:nvPr/>
        </p:nvSpPr>
        <p:spPr>
          <a:xfrm>
            <a:off x="5187950" y="4357688"/>
            <a:ext cx="1720850" cy="1720850"/>
          </a:xfrm>
          <a:prstGeom prst="ellipse">
            <a:avLst/>
          </a:prstGeom>
          <a:solidFill>
            <a:srgbClr val="7EAFD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100"/>
          </a:p>
        </p:txBody>
      </p:sp>
      <p:sp>
        <p:nvSpPr>
          <p:cNvPr id="36872" name="TextBox 12"/>
          <p:cNvSpPr txBox="1">
            <a:spLocks noChangeArrowheads="1"/>
          </p:cNvSpPr>
          <p:nvPr/>
        </p:nvSpPr>
        <p:spPr bwMode="auto">
          <a:xfrm>
            <a:off x="5187950" y="4992688"/>
            <a:ext cx="1720850" cy="554037"/>
          </a:xfrm>
          <a:prstGeom prst="rect">
            <a:avLst/>
          </a:prstGeom>
          <a:noFill/>
          <a:ln w="9525">
            <a:noFill/>
            <a:miter lim="800000"/>
            <a:headEnd/>
            <a:tailEnd/>
          </a:ln>
        </p:spPr>
        <p:txBody>
          <a:bodyPr>
            <a:spAutoFit/>
          </a:bodyPr>
          <a:lstStyle/>
          <a:p>
            <a:pPr algn="ctr">
              <a:lnSpc>
                <a:spcPct val="70000"/>
              </a:lnSpc>
            </a:pPr>
            <a:r>
              <a:rPr lang="en-US" sz="4000" b="1">
                <a:solidFill>
                  <a:schemeClr val="bg1"/>
                </a:solidFill>
                <a:latin typeface="Arial Narrow" pitchFamily="34" charset="0"/>
              </a:rPr>
              <a:t>21,000</a:t>
            </a:r>
          </a:p>
        </p:txBody>
      </p:sp>
      <p:sp>
        <p:nvSpPr>
          <p:cNvPr id="36873" name="TextBox 13"/>
          <p:cNvSpPr txBox="1">
            <a:spLocks noChangeArrowheads="1"/>
          </p:cNvSpPr>
          <p:nvPr/>
        </p:nvSpPr>
        <p:spPr bwMode="auto">
          <a:xfrm>
            <a:off x="5397500" y="5578475"/>
            <a:ext cx="1317625" cy="277813"/>
          </a:xfrm>
          <a:prstGeom prst="rect">
            <a:avLst/>
          </a:prstGeom>
          <a:noFill/>
          <a:ln w="9525">
            <a:noFill/>
            <a:miter lim="800000"/>
            <a:headEnd/>
            <a:tailEnd/>
          </a:ln>
        </p:spPr>
        <p:txBody>
          <a:bodyPr>
            <a:spAutoFit/>
          </a:bodyPr>
          <a:lstStyle/>
          <a:p>
            <a:pPr algn="ctr">
              <a:lnSpc>
                <a:spcPct val="90000"/>
              </a:lnSpc>
            </a:pPr>
            <a:r>
              <a:rPr lang="en-US" sz="1200" b="1">
                <a:solidFill>
                  <a:schemeClr val="bg1"/>
                </a:solidFill>
                <a:latin typeface="Arial Narrow" pitchFamily="34" charset="0"/>
              </a:rPr>
              <a:t>CUSTOMERS</a:t>
            </a:r>
            <a:endParaRPr lang="en-US" sz="1200" b="1" baseline="30000">
              <a:solidFill>
                <a:schemeClr val="bg1"/>
              </a:solidFill>
              <a:latin typeface="Arial Narrow" pitchFamily="34" charset="0"/>
            </a:endParaRPr>
          </a:p>
        </p:txBody>
      </p:sp>
      <p:sp>
        <p:nvSpPr>
          <p:cNvPr id="16" name="Oval 15"/>
          <p:cNvSpPr/>
          <p:nvPr/>
        </p:nvSpPr>
        <p:spPr>
          <a:xfrm>
            <a:off x="7080250" y="4357688"/>
            <a:ext cx="1719263" cy="1720850"/>
          </a:xfrm>
          <a:prstGeom prst="ellipse">
            <a:avLst/>
          </a:prstGeom>
          <a:solidFill>
            <a:srgbClr val="7EAFD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400"/>
          </a:p>
        </p:txBody>
      </p:sp>
      <p:sp>
        <p:nvSpPr>
          <p:cNvPr id="36875" name="TextBox 16"/>
          <p:cNvSpPr txBox="1">
            <a:spLocks noChangeArrowheads="1"/>
          </p:cNvSpPr>
          <p:nvPr/>
        </p:nvSpPr>
        <p:spPr bwMode="auto">
          <a:xfrm>
            <a:off x="6910388" y="5038725"/>
            <a:ext cx="2101850" cy="461963"/>
          </a:xfrm>
          <a:prstGeom prst="rect">
            <a:avLst/>
          </a:prstGeom>
          <a:noFill/>
          <a:ln w="9525">
            <a:noFill/>
            <a:miter lim="800000"/>
            <a:headEnd/>
            <a:tailEnd/>
          </a:ln>
        </p:spPr>
        <p:txBody>
          <a:bodyPr>
            <a:spAutoFit/>
          </a:bodyPr>
          <a:lstStyle/>
          <a:p>
            <a:pPr algn="ctr">
              <a:lnSpc>
                <a:spcPct val="70000"/>
              </a:lnSpc>
            </a:pPr>
            <a:r>
              <a:rPr lang="en-US" sz="3200" b="1">
                <a:solidFill>
                  <a:schemeClr val="bg1"/>
                </a:solidFill>
                <a:latin typeface="Arial Narrow" pitchFamily="34" charset="0"/>
              </a:rPr>
              <a:t>22,000,000</a:t>
            </a:r>
          </a:p>
        </p:txBody>
      </p:sp>
      <p:sp>
        <p:nvSpPr>
          <p:cNvPr id="36876" name="TextBox 17"/>
          <p:cNvSpPr txBox="1">
            <a:spLocks noChangeArrowheads="1"/>
          </p:cNvSpPr>
          <p:nvPr/>
        </p:nvSpPr>
        <p:spPr bwMode="auto">
          <a:xfrm>
            <a:off x="7507288" y="5578475"/>
            <a:ext cx="892175" cy="277813"/>
          </a:xfrm>
          <a:prstGeom prst="rect">
            <a:avLst/>
          </a:prstGeom>
          <a:noFill/>
          <a:ln w="9525">
            <a:noFill/>
            <a:miter lim="800000"/>
            <a:headEnd/>
            <a:tailEnd/>
          </a:ln>
        </p:spPr>
        <p:txBody>
          <a:bodyPr>
            <a:spAutoFit/>
          </a:bodyPr>
          <a:lstStyle/>
          <a:p>
            <a:pPr algn="ctr">
              <a:lnSpc>
                <a:spcPct val="90000"/>
              </a:lnSpc>
            </a:pPr>
            <a:r>
              <a:rPr lang="en-US" sz="1200" b="1">
                <a:solidFill>
                  <a:schemeClr val="bg1"/>
                </a:solidFill>
                <a:latin typeface="Arial Narrow" pitchFamily="34" charset="0"/>
              </a:rPr>
              <a:t>DOMAINS</a:t>
            </a:r>
            <a:endParaRPr lang="en-US" sz="1200" b="1" baseline="30000">
              <a:solidFill>
                <a:schemeClr val="bg1"/>
              </a:solidFill>
              <a:latin typeface="Arial Narrow"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28600" y="1295400"/>
            <a:ext cx="8686800" cy="49530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solidFill>
                <a:srgbClr val="000000"/>
              </a:solidFill>
            </a:endParaRPr>
          </a:p>
        </p:txBody>
      </p:sp>
      <p:sp>
        <p:nvSpPr>
          <p:cNvPr id="31" name="Rectangle 30"/>
          <p:cNvSpPr/>
          <p:nvPr/>
        </p:nvSpPr>
        <p:spPr>
          <a:xfrm>
            <a:off x="762000" y="1447800"/>
            <a:ext cx="7924800" cy="43434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a:solidFill>
                <a:srgbClr val="000000"/>
              </a:solidFill>
            </a:endParaRPr>
          </a:p>
        </p:txBody>
      </p:sp>
      <p:sp>
        <p:nvSpPr>
          <p:cNvPr id="30" name="Rectangle 29"/>
          <p:cNvSpPr/>
          <p:nvPr/>
        </p:nvSpPr>
        <p:spPr>
          <a:xfrm>
            <a:off x="685800" y="1524000"/>
            <a:ext cx="7924800" cy="43434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a:solidFill>
                <a:srgbClr val="000000"/>
              </a:solidFill>
            </a:endParaRPr>
          </a:p>
        </p:txBody>
      </p:sp>
      <p:sp>
        <p:nvSpPr>
          <p:cNvPr id="28" name="Rectangle 27"/>
          <p:cNvSpPr/>
          <p:nvPr/>
        </p:nvSpPr>
        <p:spPr>
          <a:xfrm>
            <a:off x="609600" y="1600200"/>
            <a:ext cx="7924800" cy="4343400"/>
          </a:xfrm>
          <a:prstGeom prst="rect">
            <a:avLst/>
          </a:prstGeom>
          <a:solidFill>
            <a:srgbClr val="FFFFCC"/>
          </a:solidFill>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dirty="0">
              <a:solidFill>
                <a:srgbClr val="000000"/>
              </a:solidFill>
            </a:endParaRPr>
          </a:p>
        </p:txBody>
      </p:sp>
      <p:sp>
        <p:nvSpPr>
          <p:cNvPr id="18438" name="Title 1"/>
          <p:cNvSpPr>
            <a:spLocks noGrp="1"/>
          </p:cNvSpPr>
          <p:nvPr>
            <p:ph type="title"/>
          </p:nvPr>
        </p:nvSpPr>
        <p:spPr>
          <a:xfrm>
            <a:off x="152400" y="611188"/>
            <a:ext cx="8766175" cy="439737"/>
          </a:xfrm>
        </p:spPr>
        <p:txBody>
          <a:bodyPr/>
          <a:lstStyle/>
          <a:p>
            <a:r>
              <a:rPr lang="en-US" altLang="en-US" b="1"/>
              <a:t>Infrastructure building blocks</a:t>
            </a:r>
          </a:p>
        </p:txBody>
      </p:sp>
      <p:cxnSp>
        <p:nvCxnSpPr>
          <p:cNvPr id="5" name="Straight Connector 4"/>
          <p:cNvCxnSpPr/>
          <p:nvPr/>
        </p:nvCxnSpPr>
        <p:spPr>
          <a:xfrm>
            <a:off x="914400" y="3810000"/>
            <a:ext cx="7315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28800" y="3124200"/>
            <a:ext cx="0" cy="685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400800" y="3124200"/>
            <a:ext cx="0" cy="685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43200" y="3810000"/>
            <a:ext cx="0" cy="685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3810000"/>
            <a:ext cx="0" cy="685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90600" y="3886200"/>
            <a:ext cx="73152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905000" y="3200400"/>
            <a:ext cx="0" cy="6858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77000" y="3200400"/>
            <a:ext cx="0" cy="6858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19400" y="3886200"/>
            <a:ext cx="0" cy="6858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2600" y="3886200"/>
            <a:ext cx="0" cy="6858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66800" y="3962400"/>
            <a:ext cx="731520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981200" y="3276600"/>
            <a:ext cx="0" cy="68580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553200" y="3276600"/>
            <a:ext cx="0" cy="68580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895600" y="3962400"/>
            <a:ext cx="0" cy="68580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38800" y="3962400"/>
            <a:ext cx="0" cy="68580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3">
            <a:extLst>
              <a:ext uri="{28A0092B-C50C-407E-A947-70E740481C1C}">
                <a14:useLocalDpi xmlns:a14="http://schemas.microsoft.com/office/drawing/2010/main" val="0"/>
              </a:ext>
            </a:extLst>
          </a:blip>
          <a:srcRect l="8887" t="28462" r="73335" b="55247"/>
          <a:stretch>
            <a:fillRect/>
          </a:stretch>
        </p:blipFill>
        <p:spPr bwMode="auto">
          <a:xfrm>
            <a:off x="1173163" y="2439988"/>
            <a:ext cx="14636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rcRect l="41101" t="23799" r="41119" b="55260"/>
          <a:stretch>
            <a:fillRect/>
          </a:stretch>
        </p:blipFill>
        <p:spPr bwMode="auto">
          <a:xfrm>
            <a:off x="5745163" y="2255838"/>
            <a:ext cx="1463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lowchart: Magnetic Disk 23"/>
          <p:cNvSpPr/>
          <p:nvPr/>
        </p:nvSpPr>
        <p:spPr>
          <a:xfrm>
            <a:off x="2362200" y="4648200"/>
            <a:ext cx="914400" cy="838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5" name="Flowchart: Magnetic Disk 24"/>
          <p:cNvSpPr/>
          <p:nvPr/>
        </p:nvSpPr>
        <p:spPr>
          <a:xfrm>
            <a:off x="5105400" y="4648200"/>
            <a:ext cx="914400" cy="838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6" name="Flowchart: Magnetic Disk 25"/>
          <p:cNvSpPr/>
          <p:nvPr/>
        </p:nvSpPr>
        <p:spPr>
          <a:xfrm>
            <a:off x="2811463" y="2046288"/>
            <a:ext cx="457200" cy="4191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3" name="TextBox 32"/>
          <p:cNvSpPr txBox="1">
            <a:spLocks noChangeArrowheads="1"/>
          </p:cNvSpPr>
          <p:nvPr/>
        </p:nvSpPr>
        <p:spPr bwMode="auto">
          <a:xfrm>
            <a:off x="827088" y="1970088"/>
            <a:ext cx="159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Font typeface="Wingdings" pitchFamily="2" charset="2"/>
              <a:defRPr sz="1600">
                <a:solidFill>
                  <a:srgbClr val="000000"/>
                </a:solidFill>
                <a:latin typeface="Arial" pitchFamily="34" charset="0"/>
              </a:defRPr>
            </a:lvl1pPr>
            <a:lvl2pPr marL="742950" indent="-285750" eaLnBrk="0" hangingPunct="0">
              <a:spcBef>
                <a:spcPct val="20000"/>
              </a:spcBef>
              <a:buClr>
                <a:schemeClr val="tx1"/>
              </a:buClr>
              <a:buChar char="•"/>
              <a:defRPr sz="1600">
                <a:solidFill>
                  <a:schemeClr val="tx1"/>
                </a:solidFill>
                <a:latin typeface="Arial" pitchFamily="34" charset="0"/>
              </a:defRPr>
            </a:lvl2pPr>
            <a:lvl3pPr marL="1143000" indent="-228600" eaLnBrk="0" hangingPunct="0">
              <a:spcBef>
                <a:spcPct val="20000"/>
              </a:spcBef>
              <a:buClr>
                <a:schemeClr val="tx1"/>
              </a:buClr>
              <a:defRPr sz="1400">
                <a:solidFill>
                  <a:schemeClr val="tx1"/>
                </a:solidFill>
                <a:latin typeface="Arial" pitchFamily="34" charset="0"/>
              </a:defRPr>
            </a:lvl3pPr>
            <a:lvl4pPr marL="1600200" indent="-228600" eaLnBrk="0" hangingPunct="0">
              <a:spcBef>
                <a:spcPct val="20000"/>
              </a:spcBef>
              <a:buClr>
                <a:schemeClr val="tx1"/>
              </a:buClr>
              <a:buChar char="•"/>
              <a:defRPr sz="1400">
                <a:solidFill>
                  <a:schemeClr val="tx1"/>
                </a:solidFill>
                <a:latin typeface="Arial" pitchFamily="34" charset="0"/>
              </a:defRPr>
            </a:lvl4pPr>
            <a:lvl5pPr marL="2057400" indent="-228600" eaLnBrk="0" hangingPunct="0">
              <a:spcBef>
                <a:spcPct val="20000"/>
              </a:spcBef>
              <a:buClr>
                <a:schemeClr val="tx1"/>
              </a:buClr>
              <a:defRPr sz="1200">
                <a:solidFill>
                  <a:schemeClr val="tx1"/>
                </a:solidFill>
                <a:latin typeface="Arial" pitchFamily="34" charset="0"/>
              </a:defRPr>
            </a:lvl5pPr>
            <a:lvl6pPr marL="2514600" indent="-228600" eaLnBrk="0" fontAlgn="base" hangingPunct="0">
              <a:spcBef>
                <a:spcPct val="20000"/>
              </a:spcBef>
              <a:spcAft>
                <a:spcPct val="0"/>
              </a:spcAft>
              <a:buClr>
                <a:schemeClr val="tx1"/>
              </a:buClr>
              <a:defRPr sz="1200">
                <a:solidFill>
                  <a:schemeClr val="tx1"/>
                </a:solidFill>
                <a:latin typeface="Arial" pitchFamily="34" charset="0"/>
              </a:defRPr>
            </a:lvl6pPr>
            <a:lvl7pPr marL="2971800" indent="-228600" eaLnBrk="0" fontAlgn="base" hangingPunct="0">
              <a:spcBef>
                <a:spcPct val="20000"/>
              </a:spcBef>
              <a:spcAft>
                <a:spcPct val="0"/>
              </a:spcAft>
              <a:buClr>
                <a:schemeClr val="tx1"/>
              </a:buClr>
              <a:defRPr sz="1200">
                <a:solidFill>
                  <a:schemeClr val="tx1"/>
                </a:solidFill>
                <a:latin typeface="Arial" pitchFamily="34" charset="0"/>
              </a:defRPr>
            </a:lvl7pPr>
            <a:lvl8pPr marL="3429000" indent="-228600" eaLnBrk="0" fontAlgn="base" hangingPunct="0">
              <a:spcBef>
                <a:spcPct val="20000"/>
              </a:spcBef>
              <a:spcAft>
                <a:spcPct val="0"/>
              </a:spcAft>
              <a:buClr>
                <a:schemeClr val="tx1"/>
              </a:buClr>
              <a:defRPr sz="1200">
                <a:solidFill>
                  <a:schemeClr val="tx1"/>
                </a:solidFill>
                <a:latin typeface="Arial" pitchFamily="34" charset="0"/>
              </a:defRPr>
            </a:lvl8pPr>
            <a:lvl9pPr marL="3886200" indent="-228600" eaLnBrk="0" fontAlgn="base" hangingPunct="0">
              <a:spcBef>
                <a:spcPct val="20000"/>
              </a:spcBef>
              <a:spcAft>
                <a:spcPct val="0"/>
              </a:spcAft>
              <a:buClr>
                <a:schemeClr val="tx1"/>
              </a:buClr>
              <a:defRPr sz="1200">
                <a:solidFill>
                  <a:schemeClr val="tx1"/>
                </a:solidFill>
                <a:latin typeface="Arial" pitchFamily="34" charset="0"/>
              </a:defRPr>
            </a:lvl9pPr>
          </a:lstStyle>
          <a:p>
            <a:pPr eaLnBrk="1" hangingPunct="1">
              <a:spcBef>
                <a:spcPct val="0"/>
              </a:spcBef>
              <a:buClrTx/>
              <a:buFontTx/>
              <a:buNone/>
            </a:pPr>
            <a:r>
              <a:rPr lang="en-US" altLang="en-US" sz="2200" b="1">
                <a:solidFill>
                  <a:srgbClr val="009999"/>
                </a:solidFill>
                <a:cs typeface="Arial" pitchFamily="34" charset="0"/>
              </a:rPr>
              <a:t>bare metal</a:t>
            </a:r>
          </a:p>
        </p:txBody>
      </p:sp>
      <p:sp>
        <p:nvSpPr>
          <p:cNvPr id="34" name="TextBox 33"/>
          <p:cNvSpPr txBox="1">
            <a:spLocks noChangeArrowheads="1"/>
          </p:cNvSpPr>
          <p:nvPr/>
        </p:nvSpPr>
        <p:spPr bwMode="auto">
          <a:xfrm>
            <a:off x="5419725" y="1970088"/>
            <a:ext cx="2416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Font typeface="Wingdings" pitchFamily="2" charset="2"/>
              <a:defRPr sz="1600">
                <a:solidFill>
                  <a:srgbClr val="000000"/>
                </a:solidFill>
                <a:latin typeface="Arial" pitchFamily="34" charset="0"/>
              </a:defRPr>
            </a:lvl1pPr>
            <a:lvl2pPr marL="742950" indent="-285750" eaLnBrk="0" hangingPunct="0">
              <a:spcBef>
                <a:spcPct val="20000"/>
              </a:spcBef>
              <a:buClr>
                <a:schemeClr val="tx1"/>
              </a:buClr>
              <a:buChar char="•"/>
              <a:defRPr sz="1600">
                <a:solidFill>
                  <a:schemeClr val="tx1"/>
                </a:solidFill>
                <a:latin typeface="Arial" pitchFamily="34" charset="0"/>
              </a:defRPr>
            </a:lvl2pPr>
            <a:lvl3pPr marL="1143000" indent="-228600" eaLnBrk="0" hangingPunct="0">
              <a:spcBef>
                <a:spcPct val="20000"/>
              </a:spcBef>
              <a:buClr>
                <a:schemeClr val="tx1"/>
              </a:buClr>
              <a:defRPr sz="1400">
                <a:solidFill>
                  <a:schemeClr val="tx1"/>
                </a:solidFill>
                <a:latin typeface="Arial" pitchFamily="34" charset="0"/>
              </a:defRPr>
            </a:lvl3pPr>
            <a:lvl4pPr marL="1600200" indent="-228600" eaLnBrk="0" hangingPunct="0">
              <a:spcBef>
                <a:spcPct val="20000"/>
              </a:spcBef>
              <a:buClr>
                <a:schemeClr val="tx1"/>
              </a:buClr>
              <a:buChar char="•"/>
              <a:defRPr sz="1400">
                <a:solidFill>
                  <a:schemeClr val="tx1"/>
                </a:solidFill>
                <a:latin typeface="Arial" pitchFamily="34" charset="0"/>
              </a:defRPr>
            </a:lvl4pPr>
            <a:lvl5pPr marL="2057400" indent="-228600" eaLnBrk="0" hangingPunct="0">
              <a:spcBef>
                <a:spcPct val="20000"/>
              </a:spcBef>
              <a:buClr>
                <a:schemeClr val="tx1"/>
              </a:buClr>
              <a:defRPr sz="1200">
                <a:solidFill>
                  <a:schemeClr val="tx1"/>
                </a:solidFill>
                <a:latin typeface="Arial" pitchFamily="34" charset="0"/>
              </a:defRPr>
            </a:lvl5pPr>
            <a:lvl6pPr marL="2514600" indent="-228600" eaLnBrk="0" fontAlgn="base" hangingPunct="0">
              <a:spcBef>
                <a:spcPct val="20000"/>
              </a:spcBef>
              <a:spcAft>
                <a:spcPct val="0"/>
              </a:spcAft>
              <a:buClr>
                <a:schemeClr val="tx1"/>
              </a:buClr>
              <a:defRPr sz="1200">
                <a:solidFill>
                  <a:schemeClr val="tx1"/>
                </a:solidFill>
                <a:latin typeface="Arial" pitchFamily="34" charset="0"/>
              </a:defRPr>
            </a:lvl6pPr>
            <a:lvl7pPr marL="2971800" indent="-228600" eaLnBrk="0" fontAlgn="base" hangingPunct="0">
              <a:spcBef>
                <a:spcPct val="20000"/>
              </a:spcBef>
              <a:spcAft>
                <a:spcPct val="0"/>
              </a:spcAft>
              <a:buClr>
                <a:schemeClr val="tx1"/>
              </a:buClr>
              <a:defRPr sz="1200">
                <a:solidFill>
                  <a:schemeClr val="tx1"/>
                </a:solidFill>
                <a:latin typeface="Arial" pitchFamily="34" charset="0"/>
              </a:defRPr>
            </a:lvl7pPr>
            <a:lvl8pPr marL="3429000" indent="-228600" eaLnBrk="0" fontAlgn="base" hangingPunct="0">
              <a:spcBef>
                <a:spcPct val="20000"/>
              </a:spcBef>
              <a:spcAft>
                <a:spcPct val="0"/>
              </a:spcAft>
              <a:buClr>
                <a:schemeClr val="tx1"/>
              </a:buClr>
              <a:defRPr sz="1200">
                <a:solidFill>
                  <a:schemeClr val="tx1"/>
                </a:solidFill>
                <a:latin typeface="Arial" pitchFamily="34" charset="0"/>
              </a:defRPr>
            </a:lvl8pPr>
            <a:lvl9pPr marL="3886200" indent="-228600" eaLnBrk="0" fontAlgn="base" hangingPunct="0">
              <a:spcBef>
                <a:spcPct val="20000"/>
              </a:spcBef>
              <a:spcAft>
                <a:spcPct val="0"/>
              </a:spcAft>
              <a:buClr>
                <a:schemeClr val="tx1"/>
              </a:buClr>
              <a:defRPr sz="1200">
                <a:solidFill>
                  <a:schemeClr val="tx1"/>
                </a:solidFill>
                <a:latin typeface="Arial" pitchFamily="34" charset="0"/>
              </a:defRPr>
            </a:lvl9pPr>
          </a:lstStyle>
          <a:p>
            <a:pPr eaLnBrk="1" hangingPunct="1">
              <a:spcBef>
                <a:spcPct val="0"/>
              </a:spcBef>
              <a:buClrTx/>
              <a:buFontTx/>
              <a:buNone/>
            </a:pPr>
            <a:r>
              <a:rPr lang="en-US" altLang="en-US" sz="2200" b="1">
                <a:solidFill>
                  <a:srgbClr val="009999"/>
                </a:solidFill>
                <a:cs typeface="Arial" pitchFamily="34" charset="0"/>
              </a:rPr>
              <a:t>virtual instances</a:t>
            </a:r>
          </a:p>
        </p:txBody>
      </p:sp>
      <p:sp>
        <p:nvSpPr>
          <p:cNvPr id="35" name="TextBox 34"/>
          <p:cNvSpPr txBox="1">
            <a:spLocks noChangeArrowheads="1"/>
          </p:cNvSpPr>
          <p:nvPr/>
        </p:nvSpPr>
        <p:spPr bwMode="auto">
          <a:xfrm>
            <a:off x="3200400" y="3473450"/>
            <a:ext cx="2732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Font typeface="Wingdings" pitchFamily="2" charset="2"/>
              <a:defRPr sz="1600">
                <a:solidFill>
                  <a:srgbClr val="000000"/>
                </a:solidFill>
                <a:latin typeface="Arial" pitchFamily="34" charset="0"/>
              </a:defRPr>
            </a:lvl1pPr>
            <a:lvl2pPr marL="742950" indent="-285750" eaLnBrk="0" hangingPunct="0">
              <a:spcBef>
                <a:spcPct val="20000"/>
              </a:spcBef>
              <a:buClr>
                <a:schemeClr val="tx1"/>
              </a:buClr>
              <a:buChar char="•"/>
              <a:defRPr sz="1600">
                <a:solidFill>
                  <a:schemeClr val="tx1"/>
                </a:solidFill>
                <a:latin typeface="Arial" pitchFamily="34" charset="0"/>
              </a:defRPr>
            </a:lvl2pPr>
            <a:lvl3pPr marL="1143000" indent="-228600" eaLnBrk="0" hangingPunct="0">
              <a:spcBef>
                <a:spcPct val="20000"/>
              </a:spcBef>
              <a:buClr>
                <a:schemeClr val="tx1"/>
              </a:buClr>
              <a:defRPr sz="1400">
                <a:solidFill>
                  <a:schemeClr val="tx1"/>
                </a:solidFill>
                <a:latin typeface="Arial" pitchFamily="34" charset="0"/>
              </a:defRPr>
            </a:lvl3pPr>
            <a:lvl4pPr marL="1600200" indent="-228600" eaLnBrk="0" hangingPunct="0">
              <a:spcBef>
                <a:spcPct val="20000"/>
              </a:spcBef>
              <a:buClr>
                <a:schemeClr val="tx1"/>
              </a:buClr>
              <a:buChar char="•"/>
              <a:defRPr sz="1400">
                <a:solidFill>
                  <a:schemeClr val="tx1"/>
                </a:solidFill>
                <a:latin typeface="Arial" pitchFamily="34" charset="0"/>
              </a:defRPr>
            </a:lvl4pPr>
            <a:lvl5pPr marL="2057400" indent="-228600" eaLnBrk="0" hangingPunct="0">
              <a:spcBef>
                <a:spcPct val="20000"/>
              </a:spcBef>
              <a:buClr>
                <a:schemeClr val="tx1"/>
              </a:buClr>
              <a:defRPr sz="1200">
                <a:solidFill>
                  <a:schemeClr val="tx1"/>
                </a:solidFill>
                <a:latin typeface="Arial" pitchFamily="34" charset="0"/>
              </a:defRPr>
            </a:lvl5pPr>
            <a:lvl6pPr marL="2514600" indent="-228600" eaLnBrk="0" fontAlgn="base" hangingPunct="0">
              <a:spcBef>
                <a:spcPct val="20000"/>
              </a:spcBef>
              <a:spcAft>
                <a:spcPct val="0"/>
              </a:spcAft>
              <a:buClr>
                <a:schemeClr val="tx1"/>
              </a:buClr>
              <a:defRPr sz="1200">
                <a:solidFill>
                  <a:schemeClr val="tx1"/>
                </a:solidFill>
                <a:latin typeface="Arial" pitchFamily="34" charset="0"/>
              </a:defRPr>
            </a:lvl6pPr>
            <a:lvl7pPr marL="2971800" indent="-228600" eaLnBrk="0" fontAlgn="base" hangingPunct="0">
              <a:spcBef>
                <a:spcPct val="20000"/>
              </a:spcBef>
              <a:spcAft>
                <a:spcPct val="0"/>
              </a:spcAft>
              <a:buClr>
                <a:schemeClr val="tx1"/>
              </a:buClr>
              <a:defRPr sz="1200">
                <a:solidFill>
                  <a:schemeClr val="tx1"/>
                </a:solidFill>
                <a:latin typeface="Arial" pitchFamily="34" charset="0"/>
              </a:defRPr>
            </a:lvl7pPr>
            <a:lvl8pPr marL="3429000" indent="-228600" eaLnBrk="0" fontAlgn="base" hangingPunct="0">
              <a:spcBef>
                <a:spcPct val="20000"/>
              </a:spcBef>
              <a:spcAft>
                <a:spcPct val="0"/>
              </a:spcAft>
              <a:buClr>
                <a:schemeClr val="tx1"/>
              </a:buClr>
              <a:defRPr sz="1200">
                <a:solidFill>
                  <a:schemeClr val="tx1"/>
                </a:solidFill>
                <a:latin typeface="Arial" pitchFamily="34" charset="0"/>
              </a:defRPr>
            </a:lvl8pPr>
            <a:lvl9pPr marL="3886200" indent="-228600" eaLnBrk="0" fontAlgn="base" hangingPunct="0">
              <a:spcBef>
                <a:spcPct val="20000"/>
              </a:spcBef>
              <a:spcAft>
                <a:spcPct val="0"/>
              </a:spcAft>
              <a:buClr>
                <a:schemeClr val="tx1"/>
              </a:buClr>
              <a:defRPr sz="1200">
                <a:solidFill>
                  <a:schemeClr val="tx1"/>
                </a:solidFill>
                <a:latin typeface="Arial" pitchFamily="34" charset="0"/>
              </a:defRPr>
            </a:lvl9pPr>
          </a:lstStyle>
          <a:p>
            <a:pPr algn="ctr" eaLnBrk="1" hangingPunct="1">
              <a:spcBef>
                <a:spcPct val="0"/>
              </a:spcBef>
              <a:buClrTx/>
              <a:buFontTx/>
              <a:buNone/>
            </a:pPr>
            <a:r>
              <a:rPr lang="en-US" altLang="en-US" sz="2200">
                <a:solidFill>
                  <a:srgbClr val="009999"/>
                </a:solidFill>
                <a:cs typeface="Arial" pitchFamily="34" charset="0"/>
              </a:rPr>
              <a:t>triple network architecture</a:t>
            </a:r>
          </a:p>
        </p:txBody>
      </p:sp>
      <p:sp>
        <p:nvSpPr>
          <p:cNvPr id="36" name="TextBox 35"/>
          <p:cNvSpPr txBox="1">
            <a:spLocks noChangeArrowheads="1"/>
          </p:cNvSpPr>
          <p:nvPr/>
        </p:nvSpPr>
        <p:spPr bwMode="auto">
          <a:xfrm>
            <a:off x="2025650" y="5421313"/>
            <a:ext cx="1739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Font typeface="Wingdings" pitchFamily="2" charset="2"/>
              <a:defRPr sz="1600">
                <a:solidFill>
                  <a:srgbClr val="000000"/>
                </a:solidFill>
                <a:latin typeface="Arial" pitchFamily="34" charset="0"/>
              </a:defRPr>
            </a:lvl1pPr>
            <a:lvl2pPr marL="742950" indent="-285750" eaLnBrk="0" hangingPunct="0">
              <a:spcBef>
                <a:spcPct val="20000"/>
              </a:spcBef>
              <a:buClr>
                <a:schemeClr val="tx1"/>
              </a:buClr>
              <a:buChar char="•"/>
              <a:defRPr sz="1600">
                <a:solidFill>
                  <a:schemeClr val="tx1"/>
                </a:solidFill>
                <a:latin typeface="Arial" pitchFamily="34" charset="0"/>
              </a:defRPr>
            </a:lvl2pPr>
            <a:lvl3pPr marL="1143000" indent="-228600" eaLnBrk="0" hangingPunct="0">
              <a:spcBef>
                <a:spcPct val="20000"/>
              </a:spcBef>
              <a:buClr>
                <a:schemeClr val="tx1"/>
              </a:buClr>
              <a:defRPr sz="1400">
                <a:solidFill>
                  <a:schemeClr val="tx1"/>
                </a:solidFill>
                <a:latin typeface="Arial" pitchFamily="34" charset="0"/>
              </a:defRPr>
            </a:lvl3pPr>
            <a:lvl4pPr marL="1600200" indent="-228600" eaLnBrk="0" hangingPunct="0">
              <a:spcBef>
                <a:spcPct val="20000"/>
              </a:spcBef>
              <a:buClr>
                <a:schemeClr val="tx1"/>
              </a:buClr>
              <a:buChar char="•"/>
              <a:defRPr sz="1400">
                <a:solidFill>
                  <a:schemeClr val="tx1"/>
                </a:solidFill>
                <a:latin typeface="Arial" pitchFamily="34" charset="0"/>
              </a:defRPr>
            </a:lvl4pPr>
            <a:lvl5pPr marL="2057400" indent="-228600" eaLnBrk="0" hangingPunct="0">
              <a:spcBef>
                <a:spcPct val="20000"/>
              </a:spcBef>
              <a:buClr>
                <a:schemeClr val="tx1"/>
              </a:buClr>
              <a:defRPr sz="1200">
                <a:solidFill>
                  <a:schemeClr val="tx1"/>
                </a:solidFill>
                <a:latin typeface="Arial" pitchFamily="34" charset="0"/>
              </a:defRPr>
            </a:lvl5pPr>
            <a:lvl6pPr marL="2514600" indent="-228600" eaLnBrk="0" fontAlgn="base" hangingPunct="0">
              <a:spcBef>
                <a:spcPct val="20000"/>
              </a:spcBef>
              <a:spcAft>
                <a:spcPct val="0"/>
              </a:spcAft>
              <a:buClr>
                <a:schemeClr val="tx1"/>
              </a:buClr>
              <a:defRPr sz="1200">
                <a:solidFill>
                  <a:schemeClr val="tx1"/>
                </a:solidFill>
                <a:latin typeface="Arial" pitchFamily="34" charset="0"/>
              </a:defRPr>
            </a:lvl6pPr>
            <a:lvl7pPr marL="2971800" indent="-228600" eaLnBrk="0" fontAlgn="base" hangingPunct="0">
              <a:spcBef>
                <a:spcPct val="20000"/>
              </a:spcBef>
              <a:spcAft>
                <a:spcPct val="0"/>
              </a:spcAft>
              <a:buClr>
                <a:schemeClr val="tx1"/>
              </a:buClr>
              <a:defRPr sz="1200">
                <a:solidFill>
                  <a:schemeClr val="tx1"/>
                </a:solidFill>
                <a:latin typeface="Arial" pitchFamily="34" charset="0"/>
              </a:defRPr>
            </a:lvl7pPr>
            <a:lvl8pPr marL="3429000" indent="-228600" eaLnBrk="0" fontAlgn="base" hangingPunct="0">
              <a:spcBef>
                <a:spcPct val="20000"/>
              </a:spcBef>
              <a:spcAft>
                <a:spcPct val="0"/>
              </a:spcAft>
              <a:buClr>
                <a:schemeClr val="tx1"/>
              </a:buClr>
              <a:defRPr sz="1200">
                <a:solidFill>
                  <a:schemeClr val="tx1"/>
                </a:solidFill>
                <a:latin typeface="Arial" pitchFamily="34" charset="0"/>
              </a:defRPr>
            </a:lvl8pPr>
            <a:lvl9pPr marL="3886200" indent="-228600" eaLnBrk="0" fontAlgn="base" hangingPunct="0">
              <a:spcBef>
                <a:spcPct val="20000"/>
              </a:spcBef>
              <a:spcAft>
                <a:spcPct val="0"/>
              </a:spcAft>
              <a:buClr>
                <a:schemeClr val="tx1"/>
              </a:buClr>
              <a:defRPr sz="1200">
                <a:solidFill>
                  <a:schemeClr val="tx1"/>
                </a:solidFill>
                <a:latin typeface="Arial" pitchFamily="34" charset="0"/>
              </a:defRPr>
            </a:lvl9pPr>
          </a:lstStyle>
          <a:p>
            <a:pPr eaLnBrk="1" hangingPunct="1">
              <a:spcBef>
                <a:spcPct val="0"/>
              </a:spcBef>
              <a:buClrTx/>
              <a:buFontTx/>
              <a:buNone/>
            </a:pPr>
            <a:r>
              <a:rPr lang="en-US" altLang="en-US" sz="2200">
                <a:solidFill>
                  <a:srgbClr val="009999"/>
                </a:solidFill>
                <a:cs typeface="Arial" pitchFamily="34" charset="0"/>
              </a:rPr>
              <a:t>network storage</a:t>
            </a:r>
          </a:p>
        </p:txBody>
      </p:sp>
      <p:sp>
        <p:nvSpPr>
          <p:cNvPr id="37" name="TextBox 36"/>
          <p:cNvSpPr txBox="1">
            <a:spLocks noChangeArrowheads="1"/>
          </p:cNvSpPr>
          <p:nvPr/>
        </p:nvSpPr>
        <p:spPr bwMode="auto">
          <a:xfrm>
            <a:off x="4787900" y="5418138"/>
            <a:ext cx="1549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Font typeface="Wingdings" pitchFamily="2" charset="2"/>
              <a:defRPr sz="1600">
                <a:solidFill>
                  <a:srgbClr val="000000"/>
                </a:solidFill>
                <a:latin typeface="Arial" pitchFamily="34" charset="0"/>
              </a:defRPr>
            </a:lvl1pPr>
            <a:lvl2pPr marL="742950" indent="-285750" eaLnBrk="0" hangingPunct="0">
              <a:spcBef>
                <a:spcPct val="20000"/>
              </a:spcBef>
              <a:buClr>
                <a:schemeClr val="tx1"/>
              </a:buClr>
              <a:buChar char="•"/>
              <a:defRPr sz="1600">
                <a:solidFill>
                  <a:schemeClr val="tx1"/>
                </a:solidFill>
                <a:latin typeface="Arial" pitchFamily="34" charset="0"/>
              </a:defRPr>
            </a:lvl2pPr>
            <a:lvl3pPr marL="1143000" indent="-228600" eaLnBrk="0" hangingPunct="0">
              <a:spcBef>
                <a:spcPct val="20000"/>
              </a:spcBef>
              <a:buClr>
                <a:schemeClr val="tx1"/>
              </a:buClr>
              <a:defRPr sz="1400">
                <a:solidFill>
                  <a:schemeClr val="tx1"/>
                </a:solidFill>
                <a:latin typeface="Arial" pitchFamily="34" charset="0"/>
              </a:defRPr>
            </a:lvl3pPr>
            <a:lvl4pPr marL="1600200" indent="-228600" eaLnBrk="0" hangingPunct="0">
              <a:spcBef>
                <a:spcPct val="20000"/>
              </a:spcBef>
              <a:buClr>
                <a:schemeClr val="tx1"/>
              </a:buClr>
              <a:buChar char="•"/>
              <a:defRPr sz="1400">
                <a:solidFill>
                  <a:schemeClr val="tx1"/>
                </a:solidFill>
                <a:latin typeface="Arial" pitchFamily="34" charset="0"/>
              </a:defRPr>
            </a:lvl4pPr>
            <a:lvl5pPr marL="2057400" indent="-228600" eaLnBrk="0" hangingPunct="0">
              <a:spcBef>
                <a:spcPct val="20000"/>
              </a:spcBef>
              <a:buClr>
                <a:schemeClr val="tx1"/>
              </a:buClr>
              <a:defRPr sz="1200">
                <a:solidFill>
                  <a:schemeClr val="tx1"/>
                </a:solidFill>
                <a:latin typeface="Arial" pitchFamily="34" charset="0"/>
              </a:defRPr>
            </a:lvl5pPr>
            <a:lvl6pPr marL="2514600" indent="-228600" eaLnBrk="0" fontAlgn="base" hangingPunct="0">
              <a:spcBef>
                <a:spcPct val="20000"/>
              </a:spcBef>
              <a:spcAft>
                <a:spcPct val="0"/>
              </a:spcAft>
              <a:buClr>
                <a:schemeClr val="tx1"/>
              </a:buClr>
              <a:defRPr sz="1200">
                <a:solidFill>
                  <a:schemeClr val="tx1"/>
                </a:solidFill>
                <a:latin typeface="Arial" pitchFamily="34" charset="0"/>
              </a:defRPr>
            </a:lvl6pPr>
            <a:lvl7pPr marL="2971800" indent="-228600" eaLnBrk="0" fontAlgn="base" hangingPunct="0">
              <a:spcBef>
                <a:spcPct val="20000"/>
              </a:spcBef>
              <a:spcAft>
                <a:spcPct val="0"/>
              </a:spcAft>
              <a:buClr>
                <a:schemeClr val="tx1"/>
              </a:buClr>
              <a:defRPr sz="1200">
                <a:solidFill>
                  <a:schemeClr val="tx1"/>
                </a:solidFill>
                <a:latin typeface="Arial" pitchFamily="34" charset="0"/>
              </a:defRPr>
            </a:lvl7pPr>
            <a:lvl8pPr marL="3429000" indent="-228600" eaLnBrk="0" fontAlgn="base" hangingPunct="0">
              <a:spcBef>
                <a:spcPct val="20000"/>
              </a:spcBef>
              <a:spcAft>
                <a:spcPct val="0"/>
              </a:spcAft>
              <a:buClr>
                <a:schemeClr val="tx1"/>
              </a:buClr>
              <a:defRPr sz="1200">
                <a:solidFill>
                  <a:schemeClr val="tx1"/>
                </a:solidFill>
                <a:latin typeface="Arial" pitchFamily="34" charset="0"/>
              </a:defRPr>
            </a:lvl8pPr>
            <a:lvl9pPr marL="3886200" indent="-228600" eaLnBrk="0" fontAlgn="base" hangingPunct="0">
              <a:spcBef>
                <a:spcPct val="20000"/>
              </a:spcBef>
              <a:spcAft>
                <a:spcPct val="0"/>
              </a:spcAft>
              <a:buClr>
                <a:schemeClr val="tx1"/>
              </a:buClr>
              <a:defRPr sz="1200">
                <a:solidFill>
                  <a:schemeClr val="tx1"/>
                </a:solidFill>
                <a:latin typeface="Arial" pitchFamily="34" charset="0"/>
              </a:defRPr>
            </a:lvl9pPr>
          </a:lstStyle>
          <a:p>
            <a:pPr eaLnBrk="1" hangingPunct="1">
              <a:spcBef>
                <a:spcPct val="0"/>
              </a:spcBef>
              <a:buClrTx/>
              <a:buFontTx/>
              <a:buNone/>
            </a:pPr>
            <a:r>
              <a:rPr lang="en-US" altLang="en-US" sz="2200">
                <a:solidFill>
                  <a:srgbClr val="009999"/>
                </a:solidFill>
                <a:cs typeface="Arial" pitchFamily="34" charset="0"/>
              </a:rPr>
              <a:t>object storage</a:t>
            </a:r>
          </a:p>
        </p:txBody>
      </p:sp>
      <p:sp>
        <p:nvSpPr>
          <p:cNvPr id="38" name="TextBox 37"/>
          <p:cNvSpPr txBox="1">
            <a:spLocks noChangeArrowheads="1"/>
          </p:cNvSpPr>
          <p:nvPr/>
        </p:nvSpPr>
        <p:spPr bwMode="auto">
          <a:xfrm>
            <a:off x="3060700" y="2401888"/>
            <a:ext cx="1408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Font typeface="Wingdings" pitchFamily="2" charset="2"/>
              <a:defRPr sz="1600">
                <a:solidFill>
                  <a:srgbClr val="000000"/>
                </a:solidFill>
                <a:latin typeface="Arial" pitchFamily="34" charset="0"/>
              </a:defRPr>
            </a:lvl1pPr>
            <a:lvl2pPr marL="742950" indent="-285750" eaLnBrk="0" hangingPunct="0">
              <a:spcBef>
                <a:spcPct val="20000"/>
              </a:spcBef>
              <a:buClr>
                <a:schemeClr val="tx1"/>
              </a:buClr>
              <a:buChar char="•"/>
              <a:defRPr sz="1600">
                <a:solidFill>
                  <a:schemeClr val="tx1"/>
                </a:solidFill>
                <a:latin typeface="Arial" pitchFamily="34" charset="0"/>
              </a:defRPr>
            </a:lvl2pPr>
            <a:lvl3pPr marL="1143000" indent="-228600" eaLnBrk="0" hangingPunct="0">
              <a:spcBef>
                <a:spcPct val="20000"/>
              </a:spcBef>
              <a:buClr>
                <a:schemeClr val="tx1"/>
              </a:buClr>
              <a:defRPr sz="1400">
                <a:solidFill>
                  <a:schemeClr val="tx1"/>
                </a:solidFill>
                <a:latin typeface="Arial" pitchFamily="34" charset="0"/>
              </a:defRPr>
            </a:lvl3pPr>
            <a:lvl4pPr marL="1600200" indent="-228600" eaLnBrk="0" hangingPunct="0">
              <a:spcBef>
                <a:spcPct val="20000"/>
              </a:spcBef>
              <a:buClr>
                <a:schemeClr val="tx1"/>
              </a:buClr>
              <a:buChar char="•"/>
              <a:defRPr sz="1400">
                <a:solidFill>
                  <a:schemeClr val="tx1"/>
                </a:solidFill>
                <a:latin typeface="Arial" pitchFamily="34" charset="0"/>
              </a:defRPr>
            </a:lvl4pPr>
            <a:lvl5pPr marL="2057400" indent="-228600" eaLnBrk="0" hangingPunct="0">
              <a:spcBef>
                <a:spcPct val="20000"/>
              </a:spcBef>
              <a:buClr>
                <a:schemeClr val="tx1"/>
              </a:buClr>
              <a:defRPr sz="1200">
                <a:solidFill>
                  <a:schemeClr val="tx1"/>
                </a:solidFill>
                <a:latin typeface="Arial" pitchFamily="34" charset="0"/>
              </a:defRPr>
            </a:lvl5pPr>
            <a:lvl6pPr marL="2514600" indent="-228600" eaLnBrk="0" fontAlgn="base" hangingPunct="0">
              <a:spcBef>
                <a:spcPct val="20000"/>
              </a:spcBef>
              <a:spcAft>
                <a:spcPct val="0"/>
              </a:spcAft>
              <a:buClr>
                <a:schemeClr val="tx1"/>
              </a:buClr>
              <a:defRPr sz="1200">
                <a:solidFill>
                  <a:schemeClr val="tx1"/>
                </a:solidFill>
                <a:latin typeface="Arial" pitchFamily="34" charset="0"/>
              </a:defRPr>
            </a:lvl6pPr>
            <a:lvl7pPr marL="2971800" indent="-228600" eaLnBrk="0" fontAlgn="base" hangingPunct="0">
              <a:spcBef>
                <a:spcPct val="20000"/>
              </a:spcBef>
              <a:spcAft>
                <a:spcPct val="0"/>
              </a:spcAft>
              <a:buClr>
                <a:schemeClr val="tx1"/>
              </a:buClr>
              <a:defRPr sz="1200">
                <a:solidFill>
                  <a:schemeClr val="tx1"/>
                </a:solidFill>
                <a:latin typeface="Arial" pitchFamily="34" charset="0"/>
              </a:defRPr>
            </a:lvl7pPr>
            <a:lvl8pPr marL="3429000" indent="-228600" eaLnBrk="0" fontAlgn="base" hangingPunct="0">
              <a:spcBef>
                <a:spcPct val="20000"/>
              </a:spcBef>
              <a:spcAft>
                <a:spcPct val="0"/>
              </a:spcAft>
              <a:buClr>
                <a:schemeClr val="tx1"/>
              </a:buClr>
              <a:defRPr sz="1200">
                <a:solidFill>
                  <a:schemeClr val="tx1"/>
                </a:solidFill>
                <a:latin typeface="Arial" pitchFamily="34" charset="0"/>
              </a:defRPr>
            </a:lvl8pPr>
            <a:lvl9pPr marL="3886200" indent="-228600" eaLnBrk="0" fontAlgn="base" hangingPunct="0">
              <a:spcBef>
                <a:spcPct val="20000"/>
              </a:spcBef>
              <a:spcAft>
                <a:spcPct val="0"/>
              </a:spcAft>
              <a:buClr>
                <a:schemeClr val="tx1"/>
              </a:buClr>
              <a:defRPr sz="1200">
                <a:solidFill>
                  <a:schemeClr val="tx1"/>
                </a:solidFill>
                <a:latin typeface="Arial" pitchFamily="34" charset="0"/>
              </a:defRPr>
            </a:lvl9pPr>
          </a:lstStyle>
          <a:p>
            <a:pPr eaLnBrk="1" hangingPunct="1">
              <a:spcBef>
                <a:spcPct val="0"/>
              </a:spcBef>
              <a:buClrTx/>
              <a:buFontTx/>
              <a:buNone/>
            </a:pPr>
            <a:r>
              <a:rPr lang="en-US" altLang="en-US" sz="2200">
                <a:solidFill>
                  <a:srgbClr val="009999"/>
                </a:solidFill>
                <a:cs typeface="Arial" pitchFamily="34" charset="0"/>
              </a:rPr>
              <a:t>local storage</a:t>
            </a:r>
          </a:p>
        </p:txBody>
      </p:sp>
      <p:sp>
        <p:nvSpPr>
          <p:cNvPr id="39" name="TextBox 38"/>
          <p:cNvSpPr txBox="1">
            <a:spLocks noChangeArrowheads="1"/>
          </p:cNvSpPr>
          <p:nvPr/>
        </p:nvSpPr>
        <p:spPr bwMode="auto">
          <a:xfrm>
            <a:off x="7335838" y="1600200"/>
            <a:ext cx="1198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Wingdings" pitchFamily="2" charset="2"/>
              <a:defRPr sz="1600">
                <a:solidFill>
                  <a:srgbClr val="000000"/>
                </a:solidFill>
                <a:latin typeface="Arial" pitchFamily="34" charset="0"/>
              </a:defRPr>
            </a:lvl1pPr>
            <a:lvl2pPr marL="742950" indent="-285750" eaLnBrk="0" hangingPunct="0">
              <a:spcBef>
                <a:spcPct val="20000"/>
              </a:spcBef>
              <a:buClr>
                <a:schemeClr val="tx1"/>
              </a:buClr>
              <a:buChar char="•"/>
              <a:defRPr sz="1600">
                <a:solidFill>
                  <a:schemeClr val="tx1"/>
                </a:solidFill>
                <a:latin typeface="Arial" pitchFamily="34" charset="0"/>
              </a:defRPr>
            </a:lvl2pPr>
            <a:lvl3pPr marL="1143000" indent="-228600" eaLnBrk="0" hangingPunct="0">
              <a:spcBef>
                <a:spcPct val="20000"/>
              </a:spcBef>
              <a:buClr>
                <a:schemeClr val="tx1"/>
              </a:buClr>
              <a:defRPr sz="1400">
                <a:solidFill>
                  <a:schemeClr val="tx1"/>
                </a:solidFill>
                <a:latin typeface="Arial" pitchFamily="34" charset="0"/>
              </a:defRPr>
            </a:lvl3pPr>
            <a:lvl4pPr marL="1600200" indent="-228600" eaLnBrk="0" hangingPunct="0">
              <a:spcBef>
                <a:spcPct val="20000"/>
              </a:spcBef>
              <a:buClr>
                <a:schemeClr val="tx1"/>
              </a:buClr>
              <a:buChar char="•"/>
              <a:defRPr sz="1400">
                <a:solidFill>
                  <a:schemeClr val="tx1"/>
                </a:solidFill>
                <a:latin typeface="Arial" pitchFamily="34" charset="0"/>
              </a:defRPr>
            </a:lvl4pPr>
            <a:lvl5pPr marL="2057400" indent="-228600" eaLnBrk="0" hangingPunct="0">
              <a:spcBef>
                <a:spcPct val="20000"/>
              </a:spcBef>
              <a:buClr>
                <a:schemeClr val="tx1"/>
              </a:buClr>
              <a:defRPr sz="1200">
                <a:solidFill>
                  <a:schemeClr val="tx1"/>
                </a:solidFill>
                <a:latin typeface="Arial" pitchFamily="34" charset="0"/>
              </a:defRPr>
            </a:lvl5pPr>
            <a:lvl6pPr marL="2514600" indent="-228600" eaLnBrk="0" fontAlgn="base" hangingPunct="0">
              <a:spcBef>
                <a:spcPct val="20000"/>
              </a:spcBef>
              <a:spcAft>
                <a:spcPct val="0"/>
              </a:spcAft>
              <a:buClr>
                <a:schemeClr val="tx1"/>
              </a:buClr>
              <a:defRPr sz="1200">
                <a:solidFill>
                  <a:schemeClr val="tx1"/>
                </a:solidFill>
                <a:latin typeface="Arial" pitchFamily="34" charset="0"/>
              </a:defRPr>
            </a:lvl6pPr>
            <a:lvl7pPr marL="2971800" indent="-228600" eaLnBrk="0" fontAlgn="base" hangingPunct="0">
              <a:spcBef>
                <a:spcPct val="20000"/>
              </a:spcBef>
              <a:spcAft>
                <a:spcPct val="0"/>
              </a:spcAft>
              <a:buClr>
                <a:schemeClr val="tx1"/>
              </a:buClr>
              <a:defRPr sz="1200">
                <a:solidFill>
                  <a:schemeClr val="tx1"/>
                </a:solidFill>
                <a:latin typeface="Arial" pitchFamily="34" charset="0"/>
              </a:defRPr>
            </a:lvl7pPr>
            <a:lvl8pPr marL="3429000" indent="-228600" eaLnBrk="0" fontAlgn="base" hangingPunct="0">
              <a:spcBef>
                <a:spcPct val="20000"/>
              </a:spcBef>
              <a:spcAft>
                <a:spcPct val="0"/>
              </a:spcAft>
              <a:buClr>
                <a:schemeClr val="tx1"/>
              </a:buClr>
              <a:defRPr sz="1200">
                <a:solidFill>
                  <a:schemeClr val="tx1"/>
                </a:solidFill>
                <a:latin typeface="Arial" pitchFamily="34" charset="0"/>
              </a:defRPr>
            </a:lvl8pPr>
            <a:lvl9pPr marL="3886200" indent="-228600" eaLnBrk="0" fontAlgn="base" hangingPunct="0">
              <a:spcBef>
                <a:spcPct val="20000"/>
              </a:spcBef>
              <a:spcAft>
                <a:spcPct val="0"/>
              </a:spcAft>
              <a:buClr>
                <a:schemeClr val="tx1"/>
              </a:buClr>
              <a:defRPr sz="1200">
                <a:solidFill>
                  <a:schemeClr val="tx1"/>
                </a:solidFill>
                <a:latin typeface="Arial" pitchFamily="34" charset="0"/>
              </a:defRPr>
            </a:lvl9pPr>
          </a:lstStyle>
          <a:p>
            <a:pPr algn="r" eaLnBrk="1" hangingPunct="1">
              <a:spcBef>
                <a:spcPct val="0"/>
              </a:spcBef>
              <a:buClrTx/>
              <a:buFontTx/>
              <a:buNone/>
            </a:pPr>
            <a:r>
              <a:rPr lang="en-US" altLang="en-US" sz="2200">
                <a:solidFill>
                  <a:srgbClr val="009999"/>
                </a:solidFill>
                <a:cs typeface="Arial" pitchFamily="34" charset="0"/>
              </a:rPr>
              <a:t>pod</a:t>
            </a:r>
          </a:p>
        </p:txBody>
      </p:sp>
    </p:spTree>
    <p:extLst>
      <p:ext uri="{BB962C8B-B14F-4D97-AF65-F5344CB8AC3E}">
        <p14:creationId xmlns:p14="http://schemas.microsoft.com/office/powerpoint/2010/main" val="632352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animBg="1"/>
      <p:bldP spid="30" grpId="0" animBg="1"/>
      <p:bldP spid="28" grpId="0" animBg="1"/>
      <p:bldP spid="24" grpId="0" animBg="1"/>
      <p:bldP spid="25" grpId="0" animBg="1"/>
      <p:bldP spid="26" grpId="0" animBg="1"/>
      <p:bldP spid="33" grpId="0"/>
      <p:bldP spid="34" grpId="0"/>
      <p:bldP spid="35" grpId="0"/>
      <p:bldP spid="36" grpId="0"/>
      <p:bldP spid="37" grpId="0"/>
      <p:bldP spid="38"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a:xfrm>
            <a:off x="457200" y="3784600"/>
            <a:ext cx="7940675" cy="2562225"/>
          </a:xfrm>
        </p:spPr>
        <p:txBody>
          <a:bodyPr/>
          <a:lstStyle/>
          <a:p>
            <a:pPr>
              <a:lnSpc>
                <a:spcPct val="120000"/>
              </a:lnSpc>
              <a:buFont typeface="Arial" charset="0"/>
              <a:buChar char="•"/>
            </a:pPr>
            <a:r>
              <a:rPr lang="en-US" sz="1800"/>
              <a:t>High-performance public network with transit from multiple tier-1 carriers</a:t>
            </a:r>
          </a:p>
          <a:p>
            <a:pPr>
              <a:lnSpc>
                <a:spcPct val="120000"/>
              </a:lnSpc>
              <a:buFont typeface="Arial" charset="0"/>
              <a:buChar char="•"/>
            </a:pPr>
            <a:r>
              <a:rPr lang="en-US" sz="1800"/>
              <a:t>Secure OOB management via VPN</a:t>
            </a:r>
          </a:p>
          <a:p>
            <a:pPr>
              <a:lnSpc>
                <a:spcPct val="120000"/>
              </a:lnSpc>
              <a:buFont typeface="Arial" charset="0"/>
              <a:buChar char="•"/>
            </a:pPr>
            <a:r>
              <a:rPr lang="en-US" sz="1800"/>
              <a:t>Private network for intra-application and inter-facility communications, access to shared services</a:t>
            </a:r>
          </a:p>
          <a:p>
            <a:pPr>
              <a:lnSpc>
                <a:spcPct val="120000"/>
              </a:lnSpc>
              <a:buFont typeface="Arial" charset="0"/>
              <a:buChar char="•"/>
            </a:pPr>
            <a:r>
              <a:rPr lang="en-US" sz="1800"/>
              <a:t>Native IPv6 support</a:t>
            </a:r>
          </a:p>
          <a:p>
            <a:pPr>
              <a:lnSpc>
                <a:spcPct val="120000"/>
              </a:lnSpc>
              <a:buFont typeface="Arial" charset="0"/>
              <a:buChar char="•"/>
            </a:pPr>
            <a:r>
              <a:rPr lang="en-US" sz="1800"/>
              <a:t>Virtual racks for integrated management</a:t>
            </a:r>
          </a:p>
          <a:p>
            <a:pPr>
              <a:lnSpc>
                <a:spcPct val="120000"/>
              </a:lnSpc>
              <a:buFont typeface="Arial" charset="0"/>
              <a:buChar char="•"/>
            </a:pPr>
            <a:r>
              <a:rPr lang="en-US" sz="1800"/>
              <a:t>Complete suite of network services</a:t>
            </a:r>
          </a:p>
        </p:txBody>
      </p:sp>
      <p:pic>
        <p:nvPicPr>
          <p:cNvPr id="38914" name="Picture 4"/>
          <p:cNvPicPr>
            <a:picLocks noChangeAspect="1"/>
          </p:cNvPicPr>
          <p:nvPr/>
        </p:nvPicPr>
        <p:blipFill>
          <a:blip r:embed="rId3"/>
          <a:srcRect/>
          <a:stretch>
            <a:fillRect/>
          </a:stretch>
        </p:blipFill>
        <p:spPr bwMode="auto">
          <a:xfrm>
            <a:off x="419100" y="1587500"/>
            <a:ext cx="8355013" cy="2068513"/>
          </a:xfrm>
          <a:prstGeom prst="rect">
            <a:avLst/>
          </a:prstGeom>
          <a:noFill/>
          <a:ln w="9525">
            <a:noFill/>
            <a:miter lim="800000"/>
            <a:headEnd/>
            <a:tailEnd/>
          </a:ln>
        </p:spPr>
      </p:pic>
      <p:sp>
        <p:nvSpPr>
          <p:cNvPr id="38915" name="Title 3"/>
          <p:cNvSpPr>
            <a:spLocks noGrp="1"/>
          </p:cNvSpPr>
          <p:nvPr>
            <p:ph type="title"/>
          </p:nvPr>
        </p:nvSpPr>
        <p:spPr/>
        <p:txBody>
          <a:bodyPr/>
          <a:lstStyle/>
          <a:p>
            <a:r>
              <a:rPr lang="en-US"/>
              <a:t>Triple-network architecture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3"/>
          <p:cNvSpPr>
            <a:spLocks noGrp="1"/>
          </p:cNvSpPr>
          <p:nvPr>
            <p:ph type="title"/>
          </p:nvPr>
        </p:nvSpPr>
        <p:spPr/>
        <p:txBody>
          <a:bodyPr/>
          <a:lstStyle/>
          <a:p>
            <a:r>
              <a:rPr lang="en-US"/>
              <a:t>Standardized, modular infrastructure</a:t>
            </a:r>
            <a:br>
              <a:rPr lang="en-US"/>
            </a:br>
            <a:r>
              <a:rPr lang="en-US" sz="1800" i="1">
                <a:latin typeface="Helvetica" pitchFamily="34" charset="0"/>
              </a:rPr>
              <a:t>One platform, myriad solutions to serve a broad range of customer requirements for performance, isolation</a:t>
            </a:r>
            <a:br>
              <a:rPr lang="en-US" sz="1800" i="1">
                <a:latin typeface="Helvetica" pitchFamily="34" charset="0"/>
              </a:rPr>
            </a:br>
            <a:endParaRPr lang="en-US" sz="1800" i="1"/>
          </a:p>
        </p:txBody>
      </p:sp>
      <p:sp>
        <p:nvSpPr>
          <p:cNvPr id="40962" name="Content Placeholder 2"/>
          <p:cNvSpPr>
            <a:spLocks noGrp="1"/>
          </p:cNvSpPr>
          <p:nvPr>
            <p:ph idx="1"/>
          </p:nvPr>
        </p:nvSpPr>
        <p:spPr>
          <a:xfrm>
            <a:off x="457200" y="1600200"/>
            <a:ext cx="4359275" cy="4525963"/>
          </a:xfrm>
        </p:spPr>
        <p:txBody>
          <a:bodyPr/>
          <a:lstStyle/>
          <a:p>
            <a:pPr>
              <a:lnSpc>
                <a:spcPct val="120000"/>
              </a:lnSpc>
              <a:buFont typeface="Arial" charset="0"/>
              <a:buChar char="•"/>
            </a:pPr>
            <a:r>
              <a:rPr lang="en-US" sz="1800"/>
              <a:t>Highly flexible architecture</a:t>
            </a:r>
          </a:p>
          <a:p>
            <a:pPr>
              <a:lnSpc>
                <a:spcPct val="120000"/>
              </a:lnSpc>
              <a:buFont typeface="Arial" charset="0"/>
              <a:buChar char="•"/>
            </a:pPr>
            <a:r>
              <a:rPr lang="en-US" sz="1800"/>
              <a:t>One platform for public cloud servers, private clouds, bare metal servers</a:t>
            </a:r>
          </a:p>
          <a:p>
            <a:pPr>
              <a:lnSpc>
                <a:spcPct val="120000"/>
              </a:lnSpc>
              <a:buFont typeface="Arial" charset="0"/>
              <a:buChar char="•"/>
            </a:pPr>
            <a:r>
              <a:rPr lang="en-US" sz="1800"/>
              <a:t>Complete integration</a:t>
            </a:r>
          </a:p>
          <a:p>
            <a:pPr>
              <a:lnSpc>
                <a:spcPct val="120000"/>
              </a:lnSpc>
              <a:buFont typeface="Arial" charset="0"/>
              <a:buChar char="•"/>
            </a:pPr>
            <a:r>
              <a:rPr lang="en-US" sz="1800"/>
              <a:t>Unified systems management &amp; API</a:t>
            </a:r>
          </a:p>
          <a:p>
            <a:pPr>
              <a:lnSpc>
                <a:spcPct val="120000"/>
              </a:lnSpc>
              <a:buFont typeface="Arial" charset="0"/>
              <a:buChar char="•"/>
            </a:pPr>
            <a:r>
              <a:rPr lang="en-US" sz="1800"/>
              <a:t>Technology-neutral platform</a:t>
            </a:r>
          </a:p>
          <a:p>
            <a:pPr>
              <a:lnSpc>
                <a:spcPct val="120000"/>
              </a:lnSpc>
              <a:buFont typeface="Arial" charset="0"/>
              <a:buChar char="•"/>
            </a:pPr>
            <a:r>
              <a:rPr lang="en-US" sz="1800"/>
              <a:t>Support for broad range of operating systems, virtualization platforms</a:t>
            </a:r>
          </a:p>
          <a:p>
            <a:pPr>
              <a:lnSpc>
                <a:spcPct val="120000"/>
              </a:lnSpc>
              <a:buFont typeface="Arial" charset="0"/>
              <a:buChar char="•"/>
            </a:pPr>
            <a:r>
              <a:rPr lang="en-US" sz="1800"/>
              <a:t>Build hybrid, distributed, high-performance architectures and manage from a single pane of glass</a:t>
            </a:r>
          </a:p>
          <a:p>
            <a:pPr>
              <a:lnSpc>
                <a:spcPct val="120000"/>
              </a:lnSpc>
              <a:buFont typeface="Arial" charset="0"/>
              <a:buChar char="•"/>
            </a:pPr>
            <a:r>
              <a:rPr lang="en-US" sz="1800"/>
              <a:t>Pay by the hour or the month for a truly variable IT operations model</a:t>
            </a:r>
          </a:p>
        </p:txBody>
      </p:sp>
      <p:grpSp>
        <p:nvGrpSpPr>
          <p:cNvPr id="40963" name="Group 37"/>
          <p:cNvGrpSpPr>
            <a:grpSpLocks/>
          </p:cNvGrpSpPr>
          <p:nvPr/>
        </p:nvGrpSpPr>
        <p:grpSpPr bwMode="auto">
          <a:xfrm>
            <a:off x="4999038" y="1568450"/>
            <a:ext cx="3903662" cy="4700588"/>
            <a:chOff x="4998722" y="1323225"/>
            <a:chExt cx="3903849" cy="4700040"/>
          </a:xfrm>
        </p:grpSpPr>
        <p:sp>
          <p:nvSpPr>
            <p:cNvPr id="6" name="Up Arrow 5"/>
            <p:cNvSpPr/>
            <p:nvPr/>
          </p:nvSpPr>
          <p:spPr>
            <a:xfrm rot="18900000">
              <a:off x="5367040" y="2942286"/>
              <a:ext cx="609629" cy="533338"/>
            </a:xfrm>
            <a:prstGeom prst="upArrow">
              <a:avLst/>
            </a:prstGeom>
            <a:solidFill>
              <a:srgbClr val="DD731C"/>
            </a:solidFill>
            <a:ln>
              <a:noFill/>
            </a:ln>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defRPr/>
              </a:pPr>
              <a:endParaRPr lang="en-US"/>
            </a:p>
          </p:txBody>
        </p:sp>
        <p:sp>
          <p:nvSpPr>
            <p:cNvPr id="8" name="Up Arrow 7"/>
            <p:cNvSpPr/>
            <p:nvPr/>
          </p:nvSpPr>
          <p:spPr>
            <a:xfrm rot="2700000">
              <a:off x="7688126" y="2942242"/>
              <a:ext cx="609529" cy="533426"/>
            </a:xfrm>
            <a:prstGeom prst="upArrow">
              <a:avLst/>
            </a:prstGeom>
            <a:solidFill>
              <a:srgbClr val="DD731C"/>
            </a:solidFill>
            <a:ln>
              <a:noFill/>
            </a:ln>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defRPr/>
              </a:pPr>
              <a:endParaRPr lang="en-US"/>
            </a:p>
          </p:txBody>
        </p:sp>
        <p:sp>
          <p:nvSpPr>
            <p:cNvPr id="10" name="Up Arrow 9"/>
            <p:cNvSpPr/>
            <p:nvPr/>
          </p:nvSpPr>
          <p:spPr>
            <a:xfrm rot="13500000">
              <a:off x="5367090" y="3988283"/>
              <a:ext cx="609529" cy="533426"/>
            </a:xfrm>
            <a:prstGeom prst="upArrow">
              <a:avLst/>
            </a:prstGeom>
            <a:solidFill>
              <a:srgbClr val="DD731C"/>
            </a:solidFill>
            <a:ln>
              <a:noFill/>
            </a:ln>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defRPr/>
              </a:pPr>
              <a:endParaRPr lang="en-US"/>
            </a:p>
          </p:txBody>
        </p:sp>
        <p:sp>
          <p:nvSpPr>
            <p:cNvPr id="11" name="Up Arrow 10"/>
            <p:cNvSpPr/>
            <p:nvPr/>
          </p:nvSpPr>
          <p:spPr>
            <a:xfrm rot="8100000">
              <a:off x="7688076" y="3988327"/>
              <a:ext cx="609629" cy="533338"/>
            </a:xfrm>
            <a:prstGeom prst="upArrow">
              <a:avLst/>
            </a:prstGeom>
            <a:solidFill>
              <a:srgbClr val="DD731C"/>
            </a:solidFill>
            <a:ln>
              <a:noFill/>
            </a:ln>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defRPr/>
              </a:pPr>
              <a:endParaRPr lang="en-US"/>
            </a:p>
          </p:txBody>
        </p:sp>
        <p:pic>
          <p:nvPicPr>
            <p:cNvPr id="40968" name="Picture 13" descr="server.png"/>
            <p:cNvPicPr>
              <a:picLocks noChangeAspect="1"/>
            </p:cNvPicPr>
            <p:nvPr/>
          </p:nvPicPr>
          <p:blipFill>
            <a:blip r:embed="rId3"/>
            <a:srcRect/>
            <a:stretch>
              <a:fillRect/>
            </a:stretch>
          </p:blipFill>
          <p:spPr bwMode="auto">
            <a:xfrm>
              <a:off x="6075993" y="3409900"/>
              <a:ext cx="1512354" cy="612184"/>
            </a:xfrm>
            <a:prstGeom prst="rect">
              <a:avLst/>
            </a:prstGeom>
            <a:noFill/>
            <a:ln w="9525">
              <a:noFill/>
              <a:miter lim="800000"/>
              <a:headEnd/>
              <a:tailEnd/>
            </a:ln>
          </p:spPr>
        </p:pic>
        <p:sp>
          <p:nvSpPr>
            <p:cNvPr id="7" name="TextBox 6"/>
            <p:cNvSpPr txBox="1"/>
            <p:nvPr/>
          </p:nvSpPr>
          <p:spPr>
            <a:xfrm>
              <a:off x="6076686" y="4001026"/>
              <a:ext cx="1511372" cy="253970"/>
            </a:xfrm>
            <a:prstGeom prst="rect">
              <a:avLst/>
            </a:prstGeom>
            <a:noFill/>
          </p:spPr>
          <p:txBody>
            <a:bodyPr>
              <a:spAutoFit/>
            </a:bodyPr>
            <a:lstStyle/>
            <a:p>
              <a:pPr algn="ctr">
                <a:lnSpc>
                  <a:spcPct val="90000"/>
                </a:lnSpc>
                <a:defRPr/>
              </a:pPr>
              <a:r>
                <a:rPr lang="en-US" sz="1050" b="1" dirty="0">
                  <a:latin typeface="Helvetica"/>
                  <a:ea typeface="+mn-ea"/>
                  <a:cs typeface="Helvetica"/>
                </a:rPr>
                <a:t>x86 Server</a:t>
              </a:r>
            </a:p>
          </p:txBody>
        </p:sp>
        <p:grpSp>
          <p:nvGrpSpPr>
            <p:cNvPr id="40970" name="Group 35"/>
            <p:cNvGrpSpPr>
              <a:grpSpLocks/>
            </p:cNvGrpSpPr>
            <p:nvPr/>
          </p:nvGrpSpPr>
          <p:grpSpPr bwMode="auto">
            <a:xfrm>
              <a:off x="5071016" y="4794700"/>
              <a:ext cx="754060" cy="590796"/>
              <a:chOff x="4972015" y="5146495"/>
              <a:chExt cx="952062" cy="745929"/>
            </a:xfrm>
          </p:grpSpPr>
          <p:pic>
            <p:nvPicPr>
              <p:cNvPr id="40985" name="Picture 16" descr="server.png"/>
              <p:cNvPicPr>
                <a:picLocks noChangeAspect="1"/>
              </p:cNvPicPr>
              <p:nvPr/>
            </p:nvPicPr>
            <p:blipFill>
              <a:blip r:embed="rId4"/>
              <a:srcRect/>
              <a:stretch>
                <a:fillRect/>
              </a:stretch>
            </p:blipFill>
            <p:spPr bwMode="auto">
              <a:xfrm>
                <a:off x="4972015" y="5507040"/>
                <a:ext cx="952062" cy="385384"/>
              </a:xfrm>
              <a:prstGeom prst="rect">
                <a:avLst/>
              </a:prstGeom>
              <a:noFill/>
              <a:ln w="9525">
                <a:noFill/>
                <a:miter lim="800000"/>
                <a:headEnd/>
                <a:tailEnd/>
              </a:ln>
            </p:spPr>
          </p:pic>
          <p:pic>
            <p:nvPicPr>
              <p:cNvPr id="40986" name="Picture 15" descr="server.png"/>
              <p:cNvPicPr>
                <a:picLocks noChangeAspect="1"/>
              </p:cNvPicPr>
              <p:nvPr/>
            </p:nvPicPr>
            <p:blipFill>
              <a:blip r:embed="rId4"/>
              <a:srcRect/>
              <a:stretch>
                <a:fillRect/>
              </a:stretch>
            </p:blipFill>
            <p:spPr bwMode="auto">
              <a:xfrm>
                <a:off x="4972015" y="5146495"/>
                <a:ext cx="952062" cy="385384"/>
              </a:xfrm>
              <a:prstGeom prst="rect">
                <a:avLst/>
              </a:prstGeom>
              <a:noFill/>
              <a:ln w="9525">
                <a:noFill/>
                <a:miter lim="800000"/>
                <a:headEnd/>
                <a:tailEnd/>
              </a:ln>
            </p:spPr>
          </p:pic>
        </p:grpSp>
        <p:sp>
          <p:nvSpPr>
            <p:cNvPr id="18" name="TextBox 17"/>
            <p:cNvSpPr txBox="1"/>
            <p:nvPr/>
          </p:nvSpPr>
          <p:spPr>
            <a:xfrm>
              <a:off x="5014598" y="5429609"/>
              <a:ext cx="866817" cy="253970"/>
            </a:xfrm>
            <a:prstGeom prst="rect">
              <a:avLst/>
            </a:prstGeom>
            <a:noFill/>
          </p:spPr>
          <p:txBody>
            <a:bodyPr wrap="none">
              <a:spAutoFit/>
            </a:bodyPr>
            <a:lstStyle/>
            <a:p>
              <a:pPr algn="ctr">
                <a:lnSpc>
                  <a:spcPct val="90000"/>
                </a:lnSpc>
                <a:defRPr/>
              </a:pPr>
              <a:r>
                <a:rPr lang="en-US" sz="1050" b="1" dirty="0">
                  <a:latin typeface="Helvetica"/>
                  <a:ea typeface="+mn-ea"/>
                  <a:cs typeface="Helvetica"/>
                </a:rPr>
                <a:t>Bare Metal</a:t>
              </a:r>
            </a:p>
          </p:txBody>
        </p:sp>
        <p:sp>
          <p:nvSpPr>
            <p:cNvPr id="23" name="TextBox 22"/>
            <p:cNvSpPr txBox="1"/>
            <p:nvPr/>
          </p:nvSpPr>
          <p:spPr>
            <a:xfrm>
              <a:off x="4998722" y="2493077"/>
              <a:ext cx="1127179" cy="253970"/>
            </a:xfrm>
            <a:prstGeom prst="rect">
              <a:avLst/>
            </a:prstGeom>
            <a:noFill/>
          </p:spPr>
          <p:txBody>
            <a:bodyPr wrap="none">
              <a:spAutoFit/>
            </a:bodyPr>
            <a:lstStyle/>
            <a:p>
              <a:pPr algn="ctr">
                <a:lnSpc>
                  <a:spcPct val="90000"/>
                </a:lnSpc>
                <a:defRPr/>
              </a:pPr>
              <a:r>
                <a:rPr lang="en-US" sz="1050" b="1" dirty="0">
                  <a:latin typeface="Helvetica"/>
                  <a:ea typeface="+mn-ea"/>
                  <a:cs typeface="Helvetica"/>
                </a:rPr>
                <a:t>Private Clouds</a:t>
              </a:r>
            </a:p>
          </p:txBody>
        </p:sp>
        <p:pic>
          <p:nvPicPr>
            <p:cNvPr id="40973" name="Picture 23" descr="virtual_servers.png"/>
            <p:cNvPicPr>
              <a:picLocks noChangeAspect="1"/>
            </p:cNvPicPr>
            <p:nvPr/>
          </p:nvPicPr>
          <p:blipFill>
            <a:blip r:embed="rId5"/>
            <a:srcRect r="50301"/>
            <a:stretch>
              <a:fillRect/>
            </a:stretch>
          </p:blipFill>
          <p:spPr bwMode="auto">
            <a:xfrm>
              <a:off x="7705612" y="4861686"/>
              <a:ext cx="743414" cy="543484"/>
            </a:xfrm>
            <a:prstGeom prst="rect">
              <a:avLst/>
            </a:prstGeom>
            <a:noFill/>
            <a:ln w="9525">
              <a:noFill/>
              <a:miter lim="800000"/>
              <a:headEnd/>
              <a:tailEnd/>
            </a:ln>
          </p:spPr>
        </p:pic>
        <p:sp>
          <p:nvSpPr>
            <p:cNvPr id="25" name="TextBox 24"/>
            <p:cNvSpPr txBox="1"/>
            <p:nvPr/>
          </p:nvSpPr>
          <p:spPr>
            <a:xfrm>
              <a:off x="7527730" y="5429609"/>
              <a:ext cx="1131942" cy="253970"/>
            </a:xfrm>
            <a:prstGeom prst="rect">
              <a:avLst/>
            </a:prstGeom>
            <a:noFill/>
          </p:spPr>
          <p:txBody>
            <a:bodyPr wrap="none">
              <a:spAutoFit/>
            </a:bodyPr>
            <a:lstStyle/>
            <a:p>
              <a:pPr algn="ctr">
                <a:lnSpc>
                  <a:spcPct val="90000"/>
                </a:lnSpc>
                <a:defRPr/>
              </a:pPr>
              <a:r>
                <a:rPr lang="en-US" sz="1050" b="1" dirty="0">
                  <a:latin typeface="Helvetica"/>
                  <a:ea typeface="+mn-ea"/>
                  <a:cs typeface="Helvetica"/>
                </a:rPr>
                <a:t>Virtual Servers</a:t>
              </a:r>
            </a:p>
          </p:txBody>
        </p:sp>
        <p:pic>
          <p:nvPicPr>
            <p:cNvPr id="40975" name="Picture 25" descr="private_clouds.png"/>
            <p:cNvPicPr>
              <a:picLocks noChangeAspect="1"/>
            </p:cNvPicPr>
            <p:nvPr/>
          </p:nvPicPr>
          <p:blipFill>
            <a:blip r:embed="rId6"/>
            <a:srcRect/>
            <a:stretch>
              <a:fillRect/>
            </a:stretch>
          </p:blipFill>
          <p:spPr bwMode="auto">
            <a:xfrm>
              <a:off x="5126123" y="1933415"/>
              <a:ext cx="865222" cy="493176"/>
            </a:xfrm>
            <a:prstGeom prst="rect">
              <a:avLst/>
            </a:prstGeom>
            <a:noFill/>
            <a:ln w="9525">
              <a:noFill/>
              <a:miter lim="800000"/>
              <a:headEnd/>
              <a:tailEnd/>
            </a:ln>
          </p:spPr>
        </p:pic>
        <p:pic>
          <p:nvPicPr>
            <p:cNvPr id="40976" name="Picture 26" descr="Public-Clouds.png"/>
            <p:cNvPicPr>
              <a:picLocks noChangeAspect="1"/>
            </p:cNvPicPr>
            <p:nvPr/>
          </p:nvPicPr>
          <p:blipFill>
            <a:blip r:embed="rId7"/>
            <a:srcRect/>
            <a:stretch>
              <a:fillRect/>
            </a:stretch>
          </p:blipFill>
          <p:spPr bwMode="auto">
            <a:xfrm>
              <a:off x="7617185" y="1912402"/>
              <a:ext cx="1285386" cy="501300"/>
            </a:xfrm>
            <a:prstGeom prst="rect">
              <a:avLst/>
            </a:prstGeom>
            <a:noFill/>
            <a:ln w="9525">
              <a:noFill/>
              <a:miter lim="800000"/>
              <a:headEnd/>
              <a:tailEnd/>
            </a:ln>
          </p:spPr>
        </p:pic>
        <p:sp>
          <p:nvSpPr>
            <p:cNvPr id="28" name="TextBox 27"/>
            <p:cNvSpPr txBox="1"/>
            <p:nvPr/>
          </p:nvSpPr>
          <p:spPr>
            <a:xfrm>
              <a:off x="7642036" y="2526410"/>
              <a:ext cx="1082727" cy="253970"/>
            </a:xfrm>
            <a:prstGeom prst="rect">
              <a:avLst/>
            </a:prstGeom>
            <a:noFill/>
          </p:spPr>
          <p:txBody>
            <a:bodyPr wrap="none">
              <a:spAutoFit/>
            </a:bodyPr>
            <a:lstStyle/>
            <a:p>
              <a:pPr algn="ctr">
                <a:lnSpc>
                  <a:spcPct val="90000"/>
                </a:lnSpc>
                <a:defRPr/>
              </a:pPr>
              <a:r>
                <a:rPr lang="en-US" sz="1050" b="1" dirty="0">
                  <a:latin typeface="Helvetica"/>
                  <a:ea typeface="+mn-ea"/>
                  <a:cs typeface="Helvetica"/>
                </a:rPr>
                <a:t>Public Clouds</a:t>
              </a:r>
            </a:p>
          </p:txBody>
        </p:sp>
        <p:grpSp>
          <p:nvGrpSpPr>
            <p:cNvPr id="40978" name="Group 31"/>
            <p:cNvGrpSpPr>
              <a:grpSpLocks/>
            </p:cNvGrpSpPr>
            <p:nvPr/>
          </p:nvGrpSpPr>
          <p:grpSpPr bwMode="auto">
            <a:xfrm>
              <a:off x="6460098" y="1323225"/>
              <a:ext cx="819418" cy="772982"/>
              <a:chOff x="4905460" y="3277835"/>
              <a:chExt cx="952062" cy="898109"/>
            </a:xfrm>
          </p:grpSpPr>
          <p:pic>
            <p:nvPicPr>
              <p:cNvPr id="40983" name="Picture 29" descr="server.png"/>
              <p:cNvPicPr>
                <a:picLocks noChangeAspect="1"/>
              </p:cNvPicPr>
              <p:nvPr/>
            </p:nvPicPr>
            <p:blipFill>
              <a:blip r:embed="rId8"/>
              <a:srcRect/>
              <a:stretch>
                <a:fillRect/>
              </a:stretch>
            </p:blipFill>
            <p:spPr bwMode="auto">
              <a:xfrm>
                <a:off x="4905460" y="3790560"/>
                <a:ext cx="952062" cy="385384"/>
              </a:xfrm>
              <a:prstGeom prst="rect">
                <a:avLst/>
              </a:prstGeom>
              <a:noFill/>
              <a:ln w="9525">
                <a:noFill/>
                <a:miter lim="800000"/>
                <a:headEnd/>
                <a:tailEnd/>
              </a:ln>
            </p:spPr>
          </p:pic>
          <p:pic>
            <p:nvPicPr>
              <p:cNvPr id="40984" name="Picture 30" descr="private_clouds.png"/>
              <p:cNvPicPr>
                <a:picLocks noChangeAspect="1"/>
              </p:cNvPicPr>
              <p:nvPr/>
            </p:nvPicPr>
            <p:blipFill>
              <a:blip r:embed="rId9"/>
              <a:srcRect/>
              <a:stretch>
                <a:fillRect/>
              </a:stretch>
            </p:blipFill>
            <p:spPr bwMode="auto">
              <a:xfrm>
                <a:off x="4926756" y="3277835"/>
                <a:ext cx="920178" cy="524500"/>
              </a:xfrm>
              <a:prstGeom prst="rect">
                <a:avLst/>
              </a:prstGeom>
              <a:noFill/>
              <a:ln w="9525">
                <a:noFill/>
                <a:miter lim="800000"/>
                <a:headEnd/>
                <a:tailEnd/>
              </a:ln>
            </p:spPr>
          </p:pic>
        </p:grpSp>
        <p:sp>
          <p:nvSpPr>
            <p:cNvPr id="33" name="Up Arrow 32"/>
            <p:cNvSpPr/>
            <p:nvPr/>
          </p:nvSpPr>
          <p:spPr>
            <a:xfrm>
              <a:off x="6535496" y="2518474"/>
              <a:ext cx="609629" cy="533338"/>
            </a:xfrm>
            <a:prstGeom prst="upArrow">
              <a:avLst/>
            </a:prstGeom>
            <a:solidFill>
              <a:srgbClr val="DD731C"/>
            </a:solidFill>
            <a:ln>
              <a:noFill/>
            </a:ln>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defRPr/>
              </a:pPr>
              <a:endParaRPr lang="en-US"/>
            </a:p>
          </p:txBody>
        </p:sp>
        <p:sp>
          <p:nvSpPr>
            <p:cNvPr id="34" name="TextBox 33"/>
            <p:cNvSpPr txBox="1"/>
            <p:nvPr/>
          </p:nvSpPr>
          <p:spPr>
            <a:xfrm>
              <a:off x="6349749" y="2162915"/>
              <a:ext cx="1104953" cy="253970"/>
            </a:xfrm>
            <a:prstGeom prst="rect">
              <a:avLst/>
            </a:prstGeom>
            <a:noFill/>
          </p:spPr>
          <p:txBody>
            <a:bodyPr wrap="none">
              <a:spAutoFit/>
            </a:bodyPr>
            <a:lstStyle/>
            <a:p>
              <a:pPr algn="ctr">
                <a:lnSpc>
                  <a:spcPct val="90000"/>
                </a:lnSpc>
                <a:defRPr/>
              </a:pPr>
              <a:r>
                <a:rPr lang="en-US" sz="1050" b="1" dirty="0">
                  <a:latin typeface="Helvetica"/>
                  <a:ea typeface="+mn-ea"/>
                  <a:cs typeface="Helvetica"/>
                </a:rPr>
                <a:t>Hybrid Clouds</a:t>
              </a:r>
            </a:p>
          </p:txBody>
        </p:sp>
        <p:sp>
          <p:nvSpPr>
            <p:cNvPr id="35" name="Up Arrow 34"/>
            <p:cNvSpPr/>
            <p:nvPr/>
          </p:nvSpPr>
          <p:spPr>
            <a:xfrm rot="10800000">
              <a:off x="6497394" y="4450235"/>
              <a:ext cx="609629" cy="533338"/>
            </a:xfrm>
            <a:prstGeom prst="upArrow">
              <a:avLst/>
            </a:prstGeom>
            <a:solidFill>
              <a:srgbClr val="DD731C"/>
            </a:solidFill>
            <a:ln>
              <a:noFill/>
            </a:ln>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defRPr/>
              </a:pPr>
              <a:endParaRPr lang="en-US"/>
            </a:p>
          </p:txBody>
        </p:sp>
        <p:sp>
          <p:nvSpPr>
            <p:cNvPr id="40982" name="TextBox 36"/>
            <p:cNvSpPr txBox="1">
              <a:spLocks noChangeArrowheads="1"/>
            </p:cNvSpPr>
            <p:nvPr/>
          </p:nvSpPr>
          <p:spPr bwMode="auto">
            <a:xfrm>
              <a:off x="6512735" y="5099935"/>
              <a:ext cx="607671" cy="923330"/>
            </a:xfrm>
            <a:prstGeom prst="rect">
              <a:avLst/>
            </a:prstGeom>
            <a:noFill/>
            <a:ln w="9525">
              <a:noFill/>
              <a:miter lim="800000"/>
              <a:headEnd/>
              <a:tailEnd/>
            </a:ln>
          </p:spPr>
          <p:txBody>
            <a:bodyPr wrap="none">
              <a:spAutoFit/>
            </a:bodyPr>
            <a:lstStyle/>
            <a:p>
              <a:pPr>
                <a:lnSpc>
                  <a:spcPct val="90000"/>
                </a:lnSpc>
              </a:pPr>
              <a:r>
                <a:rPr lang="en-US" sz="5400" b="1">
                  <a:solidFill>
                    <a:schemeClr val="accent1"/>
                  </a:solidFill>
                  <a:latin typeface="Helvetica" pitchFamily="34" charset="0"/>
                </a:rPr>
                <a:t>?</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7"/>
          <p:cNvPicPr>
            <a:picLocks noChangeAspect="1"/>
          </p:cNvPicPr>
          <p:nvPr/>
        </p:nvPicPr>
        <p:blipFill>
          <a:blip r:embed="rId4"/>
          <a:srcRect r="12665" b="25706"/>
          <a:stretch>
            <a:fillRect/>
          </a:stretch>
        </p:blipFill>
        <p:spPr bwMode="auto">
          <a:xfrm>
            <a:off x="4114800" y="2770188"/>
            <a:ext cx="4754563" cy="3249612"/>
          </a:xfrm>
          <a:prstGeom prst="rect">
            <a:avLst/>
          </a:prstGeom>
          <a:noFill/>
          <a:ln w="9525">
            <a:noFill/>
            <a:miter lim="800000"/>
            <a:headEnd/>
            <a:tailEnd/>
          </a:ln>
        </p:spPr>
      </p:pic>
      <p:sp>
        <p:nvSpPr>
          <p:cNvPr id="43010" name="Title 1"/>
          <p:cNvSpPr>
            <a:spLocks noGrp="1"/>
          </p:cNvSpPr>
          <p:nvPr>
            <p:ph type="title" idx="4294967295"/>
          </p:nvPr>
        </p:nvSpPr>
        <p:spPr/>
        <p:txBody>
          <a:bodyPr/>
          <a:lstStyle/>
          <a:p>
            <a:r>
              <a:rPr lang="en-US">
                <a:latin typeface="Helvetica" pitchFamily="34" charset="0"/>
              </a:rPr>
              <a:t>Robust, full-featured API</a:t>
            </a:r>
          </a:p>
        </p:txBody>
      </p:sp>
      <p:sp>
        <p:nvSpPr>
          <p:cNvPr id="233475" name="Content Placeholder 2"/>
          <p:cNvSpPr>
            <a:spLocks noGrp="1"/>
          </p:cNvSpPr>
          <p:nvPr>
            <p:ph idx="4294967295"/>
          </p:nvPr>
        </p:nvSpPr>
        <p:spPr>
          <a:xfrm>
            <a:off x="457200" y="1144588"/>
            <a:ext cx="8229600" cy="1735137"/>
          </a:xfrm>
        </p:spPr>
        <p:txBody>
          <a:bodyPr>
            <a:normAutofit fontScale="85000" lnSpcReduction="10000"/>
          </a:bodyPr>
          <a:lstStyle/>
          <a:p>
            <a:pPr marL="228600" indent="-228600">
              <a:lnSpc>
                <a:spcPct val="120000"/>
              </a:lnSpc>
              <a:defRPr/>
            </a:pPr>
            <a:r>
              <a:rPr lang="en-US" sz="2000" dirty="0">
                <a:latin typeface="Helvetica" charset="0"/>
              </a:rPr>
              <a:t>Improves customer control, reduces error, increases flexibility</a:t>
            </a:r>
          </a:p>
          <a:p>
            <a:pPr marL="228600" indent="-228600">
              <a:lnSpc>
                <a:spcPct val="120000"/>
              </a:lnSpc>
              <a:defRPr/>
            </a:pPr>
            <a:r>
              <a:rPr lang="en-US" sz="2000" dirty="0">
                <a:latin typeface="Helvetica" charset="0"/>
              </a:rPr>
              <a:t>SoftLayer API provides 1,600 function calls to over 200 services</a:t>
            </a:r>
          </a:p>
          <a:p>
            <a:pPr marL="228600" indent="-228600">
              <a:lnSpc>
                <a:spcPct val="120000"/>
              </a:lnSpc>
              <a:defRPr/>
            </a:pPr>
            <a:r>
              <a:rPr lang="en-US" sz="2000" dirty="0">
                <a:latin typeface="Helvetica" charset="0"/>
              </a:rPr>
              <a:t>Supports REST, SOAP &amp; XML-RPC interfaces</a:t>
            </a:r>
          </a:p>
          <a:p>
            <a:pPr marL="228600" indent="-228600">
              <a:lnSpc>
                <a:spcPct val="120000"/>
              </a:lnSpc>
              <a:defRPr/>
            </a:pPr>
            <a:r>
              <a:rPr lang="en-US" sz="2000" dirty="0">
                <a:latin typeface="Helvetica" charset="0"/>
              </a:rPr>
              <a:t>Enables full auto-scaling implementations</a:t>
            </a:r>
          </a:p>
          <a:p>
            <a:pPr marL="228600" indent="-228600">
              <a:lnSpc>
                <a:spcPct val="120000"/>
              </a:lnSpc>
              <a:defRPr/>
            </a:pPr>
            <a:r>
              <a:rPr lang="en-US" sz="2000" dirty="0">
                <a:latin typeface="Helvetica" charset="0"/>
              </a:rPr>
              <a:t>Comprehensive documentation, libraries and support</a:t>
            </a:r>
          </a:p>
          <a:p>
            <a:pPr marL="228600" indent="-228600">
              <a:lnSpc>
                <a:spcPct val="120000"/>
              </a:lnSpc>
              <a:defRPr/>
            </a:pPr>
            <a:endParaRPr lang="en-US" sz="2000" dirty="0">
              <a:latin typeface="Helvetica" charset="0"/>
            </a:endParaRPr>
          </a:p>
          <a:p>
            <a:pPr marL="228600" indent="-228600">
              <a:defRPr/>
            </a:pPr>
            <a:endParaRPr lang="en-US" sz="2000" dirty="0">
              <a:latin typeface="Helvetica" charset="0"/>
            </a:endParaRPr>
          </a:p>
        </p:txBody>
      </p:sp>
      <p:sp>
        <p:nvSpPr>
          <p:cNvPr id="43012" name="TextBox 5"/>
          <p:cNvSpPr txBox="1">
            <a:spLocks noChangeArrowheads="1"/>
          </p:cNvSpPr>
          <p:nvPr/>
        </p:nvSpPr>
        <p:spPr bwMode="auto">
          <a:xfrm>
            <a:off x="457200" y="3205163"/>
            <a:ext cx="3657600" cy="3387725"/>
          </a:xfrm>
          <a:prstGeom prst="rect">
            <a:avLst/>
          </a:prstGeom>
          <a:noFill/>
          <a:ln w="9525">
            <a:noFill/>
            <a:miter lim="800000"/>
            <a:headEnd/>
            <a:tailEnd/>
          </a:ln>
        </p:spPr>
        <p:txBody>
          <a:bodyPr>
            <a:spAutoFit/>
          </a:bodyPr>
          <a:lstStyle/>
          <a:p>
            <a:pPr marL="228600" indent="-165100">
              <a:lnSpc>
                <a:spcPct val="90000"/>
              </a:lnSpc>
              <a:spcBef>
                <a:spcPct val="50000"/>
              </a:spcBef>
              <a:spcAft>
                <a:spcPct val="30000"/>
              </a:spcAft>
            </a:pPr>
            <a:r>
              <a:rPr lang="en-US" sz="1600" b="1">
                <a:solidFill>
                  <a:srgbClr val="000000"/>
                </a:solidFill>
                <a:latin typeface="Helvetica" pitchFamily="34" charset="0"/>
              </a:rPr>
              <a:t>Functions include:</a:t>
            </a:r>
          </a:p>
          <a:p>
            <a:pPr marL="228600" indent="-165100">
              <a:lnSpc>
                <a:spcPct val="110000"/>
              </a:lnSpc>
              <a:buFont typeface="Arial" charset="0"/>
              <a:buChar char="•"/>
            </a:pPr>
            <a:r>
              <a:rPr lang="en-US" sz="1600">
                <a:solidFill>
                  <a:schemeClr val="tx1"/>
                </a:solidFill>
                <a:latin typeface="Helvetica" pitchFamily="34" charset="0"/>
              </a:rPr>
              <a:t>Automatic server deployment</a:t>
            </a:r>
          </a:p>
          <a:p>
            <a:pPr marL="228600" indent="-165100">
              <a:lnSpc>
                <a:spcPct val="110000"/>
              </a:lnSpc>
              <a:buFont typeface="Arial" charset="0"/>
              <a:buChar char="•"/>
            </a:pPr>
            <a:r>
              <a:rPr lang="en-US" sz="1600">
                <a:solidFill>
                  <a:schemeClr val="tx1"/>
                </a:solidFill>
                <a:latin typeface="Helvetica" pitchFamily="34" charset="0"/>
              </a:rPr>
              <a:t>Service provisioning</a:t>
            </a:r>
          </a:p>
          <a:p>
            <a:pPr marL="228600" indent="-165100">
              <a:lnSpc>
                <a:spcPct val="110000"/>
              </a:lnSpc>
              <a:buFont typeface="Arial" charset="0"/>
              <a:buChar char="•"/>
            </a:pPr>
            <a:r>
              <a:rPr lang="en-US" sz="1600">
                <a:solidFill>
                  <a:schemeClr val="tx1"/>
                </a:solidFill>
                <a:latin typeface="Helvetica" pitchFamily="34" charset="0"/>
              </a:rPr>
              <a:t>Reboots &amp; reloads</a:t>
            </a:r>
          </a:p>
          <a:p>
            <a:pPr marL="228600" indent="-165100">
              <a:lnSpc>
                <a:spcPct val="110000"/>
              </a:lnSpc>
              <a:buFont typeface="Arial" charset="0"/>
              <a:buChar char="•"/>
            </a:pPr>
            <a:r>
              <a:rPr lang="en-US" sz="1600">
                <a:solidFill>
                  <a:schemeClr val="tx1"/>
                </a:solidFill>
                <a:latin typeface="Helvetica" pitchFamily="34" charset="0"/>
              </a:rPr>
              <a:t>Ticketing</a:t>
            </a:r>
          </a:p>
          <a:p>
            <a:pPr marL="228600" indent="-165100">
              <a:lnSpc>
                <a:spcPct val="110000"/>
              </a:lnSpc>
              <a:buFont typeface="Arial" charset="0"/>
              <a:buChar char="•"/>
            </a:pPr>
            <a:r>
              <a:rPr lang="en-US" sz="1600">
                <a:solidFill>
                  <a:schemeClr val="tx1"/>
                </a:solidFill>
                <a:latin typeface="Helvetica" pitchFamily="34" charset="0"/>
              </a:rPr>
              <a:t>Hardware configuration</a:t>
            </a:r>
          </a:p>
          <a:p>
            <a:pPr marL="228600" indent="-165100">
              <a:lnSpc>
                <a:spcPct val="110000"/>
              </a:lnSpc>
              <a:buFont typeface="Arial" charset="0"/>
              <a:buChar char="•"/>
            </a:pPr>
            <a:r>
              <a:rPr lang="en-US" sz="1600">
                <a:solidFill>
                  <a:schemeClr val="tx1"/>
                </a:solidFill>
                <a:latin typeface="Helvetica" pitchFamily="34" charset="0"/>
              </a:rPr>
              <a:t>Software load</a:t>
            </a:r>
          </a:p>
          <a:p>
            <a:pPr marL="228600" indent="-165100">
              <a:lnSpc>
                <a:spcPct val="110000"/>
              </a:lnSpc>
              <a:buFont typeface="Arial" charset="0"/>
              <a:buChar char="•"/>
            </a:pPr>
            <a:r>
              <a:rPr lang="en-US" sz="1600">
                <a:solidFill>
                  <a:schemeClr val="tx1"/>
                </a:solidFill>
                <a:latin typeface="Helvetica" pitchFamily="34" charset="0"/>
              </a:rPr>
              <a:t>DNS</a:t>
            </a:r>
          </a:p>
          <a:p>
            <a:pPr marL="228600" indent="-165100">
              <a:lnSpc>
                <a:spcPct val="110000"/>
              </a:lnSpc>
              <a:buFont typeface="Arial" charset="0"/>
              <a:buChar char="•"/>
            </a:pPr>
            <a:r>
              <a:rPr lang="en-US" sz="1600">
                <a:solidFill>
                  <a:schemeClr val="tx1"/>
                </a:solidFill>
                <a:latin typeface="Helvetica" pitchFamily="34" charset="0"/>
              </a:rPr>
              <a:t>Network</a:t>
            </a:r>
          </a:p>
          <a:p>
            <a:pPr marL="228600" indent="-165100">
              <a:lnSpc>
                <a:spcPct val="110000"/>
              </a:lnSpc>
              <a:buFont typeface="Arial" charset="0"/>
              <a:buChar char="•"/>
            </a:pPr>
            <a:r>
              <a:rPr lang="en-US" sz="1600">
                <a:solidFill>
                  <a:schemeClr val="tx1"/>
                </a:solidFill>
                <a:latin typeface="Helvetica" pitchFamily="34" charset="0"/>
              </a:rPr>
              <a:t>Storage</a:t>
            </a:r>
          </a:p>
          <a:p>
            <a:pPr marL="228600" indent="-165100">
              <a:lnSpc>
                <a:spcPct val="110000"/>
              </a:lnSpc>
              <a:buFont typeface="Arial" charset="0"/>
              <a:buChar char="•"/>
            </a:pPr>
            <a:r>
              <a:rPr lang="en-US" sz="1600">
                <a:solidFill>
                  <a:schemeClr val="tx1"/>
                </a:solidFill>
                <a:latin typeface="Helvetica" pitchFamily="34" charset="0"/>
              </a:rPr>
              <a:t>Security scans </a:t>
            </a:r>
          </a:p>
          <a:p>
            <a:pPr marL="228600" indent="-165100">
              <a:lnSpc>
                <a:spcPct val="110000"/>
              </a:lnSpc>
              <a:buFont typeface="Arial" charset="0"/>
              <a:buChar char="•"/>
            </a:pPr>
            <a:r>
              <a:rPr lang="en-US" sz="1600">
                <a:solidFill>
                  <a:schemeClr val="tx1"/>
                </a:solidFill>
                <a:latin typeface="Helvetica" pitchFamily="34" charset="0"/>
              </a:rPr>
              <a:t>Monitoring</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4"/>
          <p:cNvSpPr>
            <a:spLocks noGrp="1"/>
          </p:cNvSpPr>
          <p:nvPr>
            <p:ph type="title"/>
          </p:nvPr>
        </p:nvSpPr>
        <p:spPr/>
        <p:txBody>
          <a:bodyPr/>
          <a:lstStyle/>
          <a:p>
            <a:r>
              <a:rPr lang="en-US"/>
              <a:t>Complete control</a:t>
            </a:r>
          </a:p>
        </p:txBody>
      </p:sp>
      <p:sp>
        <p:nvSpPr>
          <p:cNvPr id="45058" name="Content Placeholder 2"/>
          <p:cNvSpPr>
            <a:spLocks noGrp="1"/>
          </p:cNvSpPr>
          <p:nvPr>
            <p:ph idx="1"/>
          </p:nvPr>
        </p:nvSpPr>
        <p:spPr>
          <a:xfrm>
            <a:off x="457200" y="1308100"/>
            <a:ext cx="8229600" cy="4722813"/>
          </a:xfrm>
        </p:spPr>
        <p:txBody>
          <a:bodyPr/>
          <a:lstStyle/>
          <a:p>
            <a:pPr>
              <a:lnSpc>
                <a:spcPct val="120000"/>
              </a:lnSpc>
              <a:buFont typeface="Arial" charset="0"/>
              <a:buChar char="•"/>
            </a:pPr>
            <a:r>
              <a:rPr lang="en-US" sz="2000"/>
              <a:t>Mobile and Web-based management portals</a:t>
            </a:r>
          </a:p>
          <a:p>
            <a:pPr>
              <a:lnSpc>
                <a:spcPct val="120000"/>
              </a:lnSpc>
              <a:buFont typeface="Arial" charset="0"/>
              <a:buChar char="•"/>
            </a:pPr>
            <a:r>
              <a:rPr lang="en-US" sz="2000"/>
              <a:t>Purchase, provision, deploy &amp; manage infrastructure</a:t>
            </a:r>
          </a:p>
          <a:p>
            <a:pPr>
              <a:lnSpc>
                <a:spcPct val="120000"/>
              </a:lnSpc>
              <a:buFont typeface="Arial" charset="0"/>
              <a:buChar char="•"/>
            </a:pPr>
            <a:r>
              <a:rPr lang="en-US" sz="2000"/>
              <a:t>Access to services, tools, automation &amp; tutorials</a:t>
            </a:r>
          </a:p>
          <a:p>
            <a:pPr>
              <a:lnSpc>
                <a:spcPct val="120000"/>
              </a:lnSpc>
              <a:buFont typeface="Arial" charset="0"/>
              <a:buChar char="•"/>
            </a:pPr>
            <a:r>
              <a:rPr lang="en-US" sz="2000"/>
              <a:t>Secure access via VPN to management network</a:t>
            </a:r>
          </a:p>
          <a:p>
            <a:pPr>
              <a:lnSpc>
                <a:spcPct val="120000"/>
              </a:lnSpc>
              <a:buFont typeface="Arial" charset="0"/>
              <a:buChar char="•"/>
            </a:pPr>
            <a:r>
              <a:rPr lang="en-US" sz="2000"/>
              <a:t>Two-factor authentication to Web portal</a:t>
            </a:r>
          </a:p>
        </p:txBody>
      </p:sp>
      <p:pic>
        <p:nvPicPr>
          <p:cNvPr id="4" name="Picture 3" descr="mobileclient_windowsphone_menu_lrg.jpg"/>
          <p:cNvPicPr>
            <a:picLocks noChangeAspect="1"/>
          </p:cNvPicPr>
          <p:nvPr/>
        </p:nvPicPr>
        <p:blipFill>
          <a:blip r:embed="rId3" cstate="screen">
            <a:extLst/>
          </a:blip>
          <a:stretch>
            <a:fillRect/>
          </a:stretch>
        </p:blipFill>
        <p:spPr>
          <a:xfrm>
            <a:off x="4044054" y="3686506"/>
            <a:ext cx="1141594" cy="2133600"/>
          </a:xfrm>
          <a:prstGeom prst="rect">
            <a:avLst/>
          </a:prstGeom>
          <a:effectLst>
            <a:reflection blurRad="6350" stA="27000" endA="300" endPos="17000" dir="5400000" sy="-100000" algn="bl" rotWithShape="0"/>
          </a:effectLst>
        </p:spPr>
      </p:pic>
      <p:pic>
        <p:nvPicPr>
          <p:cNvPr id="7" name="Picture 6" descr="diagram_MobileClient_iPhone1.jpg"/>
          <p:cNvPicPr>
            <a:picLocks noChangeAspect="1"/>
          </p:cNvPicPr>
          <p:nvPr/>
        </p:nvPicPr>
        <p:blipFill>
          <a:blip r:embed="rId4" cstate="screen">
            <a:extLst/>
          </a:blip>
          <a:stretch>
            <a:fillRect/>
          </a:stretch>
        </p:blipFill>
        <p:spPr>
          <a:xfrm>
            <a:off x="2313560" y="3686506"/>
            <a:ext cx="1087315" cy="2133600"/>
          </a:xfrm>
          <a:prstGeom prst="rect">
            <a:avLst/>
          </a:prstGeom>
          <a:effectLst>
            <a:reflection blurRad="6350" stA="27000" endA="300" endPos="17000" dir="5400000" sy="-100000" algn="bl" rotWithShape="0"/>
          </a:effectLst>
        </p:spPr>
      </p:pic>
      <p:pic>
        <p:nvPicPr>
          <p:cNvPr id="9" name="Picture 8" descr="droid-lg.jpg"/>
          <p:cNvPicPr>
            <a:picLocks noChangeAspect="1"/>
          </p:cNvPicPr>
          <p:nvPr/>
        </p:nvPicPr>
        <p:blipFill>
          <a:blip r:embed="rId5" cstate="screen">
            <a:extLst/>
          </a:blip>
          <a:stretch>
            <a:fillRect/>
          </a:stretch>
        </p:blipFill>
        <p:spPr>
          <a:xfrm>
            <a:off x="508002" y="3686506"/>
            <a:ext cx="1187777" cy="2133600"/>
          </a:xfrm>
          <a:prstGeom prst="rect">
            <a:avLst/>
          </a:prstGeom>
          <a:effectLst>
            <a:reflection blurRad="6350" stA="27000" endA="300" endPos="17000" dir="5400000" sy="-100000" algn="bl" rotWithShape="0"/>
          </a:effectLst>
        </p:spPr>
      </p:pic>
      <p:pic>
        <p:nvPicPr>
          <p:cNvPr id="11" name="Picture 10" descr="mobileclient_ipad-tickets_lrg.jpg"/>
          <p:cNvPicPr>
            <a:picLocks noChangeAspect="1"/>
          </p:cNvPicPr>
          <p:nvPr/>
        </p:nvPicPr>
        <p:blipFill>
          <a:blip r:embed="rId6" cstate="screen">
            <a:extLst/>
          </a:blip>
          <a:stretch>
            <a:fillRect/>
          </a:stretch>
        </p:blipFill>
        <p:spPr>
          <a:xfrm>
            <a:off x="5854231" y="3627080"/>
            <a:ext cx="2845271" cy="2203727"/>
          </a:xfrm>
          <a:prstGeom prst="rect">
            <a:avLst/>
          </a:prstGeom>
          <a:effectLst>
            <a:reflection blurRad="6350" stA="27000" endA="300" endPos="17000" dir="5400000" sy="-100000" algn="bl" rotWithShape="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3"/>
          <p:cNvSpPr>
            <a:spLocks noGrp="1"/>
          </p:cNvSpPr>
          <p:nvPr>
            <p:ph type="title"/>
          </p:nvPr>
        </p:nvSpPr>
        <p:spPr/>
        <p:txBody>
          <a:bodyPr/>
          <a:lstStyle/>
          <a:p>
            <a:r>
              <a:rPr lang="en-US"/>
              <a:t>Service portfolio</a:t>
            </a:r>
          </a:p>
        </p:txBody>
      </p:sp>
      <p:pic>
        <p:nvPicPr>
          <p:cNvPr id="2" name="Picture 1" descr="Product-Stack-v3.png"/>
          <p:cNvPicPr>
            <a:picLocks noChangeAspect="1"/>
          </p:cNvPicPr>
          <p:nvPr/>
        </p:nvPicPr>
        <p:blipFill rotWithShape="1">
          <a:blip r:embed="rId3">
            <a:extLst/>
          </a:blip>
          <a:srcRect t="10280"/>
          <a:stretch/>
        </p:blipFill>
        <p:spPr>
          <a:xfrm>
            <a:off x="457200" y="1228601"/>
            <a:ext cx="8229600" cy="4633241"/>
          </a:xfrm>
          <a:prstGeom prst="rect">
            <a:avLst/>
          </a:prstGeom>
          <a:effectLst>
            <a:glow rad="139700">
              <a:schemeClr val="accent4">
                <a:satMod val="175000"/>
                <a:alpha val="40000"/>
              </a:schemeClr>
            </a:glo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t>Compute &amp; Storage</a:t>
            </a:r>
          </a:p>
        </p:txBody>
      </p:sp>
      <p:sp>
        <p:nvSpPr>
          <p:cNvPr id="49154" name="Content Placeholder 2"/>
          <p:cNvSpPr>
            <a:spLocks noGrp="1"/>
          </p:cNvSpPr>
          <p:nvPr>
            <p:ph idx="1"/>
          </p:nvPr>
        </p:nvSpPr>
        <p:spPr>
          <a:xfrm>
            <a:off x="457200" y="1401763"/>
            <a:ext cx="3892550" cy="4525962"/>
          </a:xfrm>
        </p:spPr>
        <p:txBody>
          <a:bodyPr/>
          <a:lstStyle/>
          <a:p>
            <a:r>
              <a:rPr lang="en-US" sz="2000"/>
              <a:t>Public Cloud Instances</a:t>
            </a:r>
          </a:p>
          <a:p>
            <a:pPr lvl="1"/>
            <a:r>
              <a:rPr lang="en-US" sz="1800"/>
              <a:t>Virtual server instances</a:t>
            </a:r>
          </a:p>
          <a:p>
            <a:pPr lvl="1"/>
            <a:r>
              <a:rPr lang="en-US" sz="1800"/>
              <a:t>Dedicated physical nodes available</a:t>
            </a:r>
          </a:p>
          <a:p>
            <a:r>
              <a:rPr lang="en-US" sz="2000"/>
              <a:t>Bare Metal Servers</a:t>
            </a:r>
          </a:p>
          <a:p>
            <a:pPr lvl="1"/>
            <a:r>
              <a:rPr lang="en-US" sz="1800"/>
              <a:t>Dedicated servers deployed on demand</a:t>
            </a:r>
          </a:p>
          <a:p>
            <a:pPr lvl="1"/>
            <a:r>
              <a:rPr lang="en-US" sz="1800"/>
              <a:t>Hourly &amp; monthly pricing</a:t>
            </a:r>
          </a:p>
          <a:p>
            <a:pPr lvl="1"/>
            <a:r>
              <a:rPr lang="en-US" sz="1800"/>
              <a:t>Complete range of options</a:t>
            </a:r>
          </a:p>
          <a:p>
            <a:pPr lvl="1"/>
            <a:r>
              <a:rPr lang="en-US" sz="1800"/>
              <a:t>GPU servers for HPC</a:t>
            </a:r>
          </a:p>
          <a:p>
            <a:r>
              <a:rPr lang="en-US" sz="2000"/>
              <a:t>Private Clouds</a:t>
            </a:r>
            <a:endParaRPr lang="en-US" sz="2400"/>
          </a:p>
          <a:p>
            <a:pPr lvl="1"/>
            <a:r>
              <a:rPr lang="en-US" sz="1800"/>
              <a:t>Support for multiple virtualization platforms</a:t>
            </a:r>
          </a:p>
          <a:p>
            <a:pPr lvl="1"/>
            <a:r>
              <a:rPr lang="en-US" sz="1800"/>
              <a:t>Turnkey solution for Citrix CloudPlatform</a:t>
            </a:r>
          </a:p>
          <a:p>
            <a:pPr lvl="1"/>
            <a:endParaRPr lang="en-US" sz="1800"/>
          </a:p>
        </p:txBody>
      </p:sp>
      <p:sp>
        <p:nvSpPr>
          <p:cNvPr id="49155" name="Content Placeholder 2"/>
          <p:cNvSpPr txBox="1">
            <a:spLocks/>
          </p:cNvSpPr>
          <p:nvPr/>
        </p:nvSpPr>
        <p:spPr bwMode="auto">
          <a:xfrm>
            <a:off x="4495800" y="1401763"/>
            <a:ext cx="4357688" cy="4525962"/>
          </a:xfrm>
          <a:prstGeom prst="rect">
            <a:avLst/>
          </a:prstGeom>
          <a:noFill/>
          <a:ln w="9525">
            <a:noFill/>
            <a:miter lim="800000"/>
            <a:headEnd/>
            <a:tailEnd/>
          </a:ln>
        </p:spPr>
        <p:txBody>
          <a:bodyPr/>
          <a:lstStyle/>
          <a:p>
            <a:pPr marL="342900" indent="-342900" defTabSz="457200">
              <a:lnSpc>
                <a:spcPct val="90000"/>
              </a:lnSpc>
              <a:spcBef>
                <a:spcPct val="20000"/>
              </a:spcBef>
              <a:buFont typeface="Arial" charset="0"/>
              <a:buChar char="•"/>
            </a:pPr>
            <a:r>
              <a:rPr lang="en-US" sz="2000">
                <a:solidFill>
                  <a:schemeClr val="tx1"/>
                </a:solidFill>
                <a:latin typeface="Helvetica" pitchFamily="34" charset="0"/>
              </a:rPr>
              <a:t>Multiple local storage options</a:t>
            </a:r>
          </a:p>
          <a:p>
            <a:pPr marL="914400" lvl="1" indent="-457200" defTabSz="457200">
              <a:lnSpc>
                <a:spcPct val="90000"/>
              </a:lnSpc>
              <a:spcBef>
                <a:spcPct val="20000"/>
              </a:spcBef>
              <a:buFont typeface="Arial" charset="0"/>
              <a:buChar char="•"/>
            </a:pPr>
            <a:r>
              <a:rPr lang="en-US" sz="1800">
                <a:solidFill>
                  <a:schemeClr val="tx1"/>
                </a:solidFill>
                <a:latin typeface="Helvetica" pitchFamily="34" charset="0"/>
              </a:rPr>
              <a:t>SAS</a:t>
            </a:r>
          </a:p>
          <a:p>
            <a:pPr marL="914400" lvl="1" indent="-457200" defTabSz="457200">
              <a:lnSpc>
                <a:spcPct val="90000"/>
              </a:lnSpc>
              <a:spcBef>
                <a:spcPct val="20000"/>
              </a:spcBef>
              <a:buFont typeface="Arial" charset="0"/>
              <a:buChar char="•"/>
            </a:pPr>
            <a:r>
              <a:rPr lang="en-US" sz="1800">
                <a:solidFill>
                  <a:schemeClr val="tx1"/>
                </a:solidFill>
                <a:latin typeface="Helvetica" pitchFamily="34" charset="0"/>
              </a:rPr>
              <a:t>SATA</a:t>
            </a:r>
          </a:p>
          <a:p>
            <a:pPr marL="914400" lvl="1" indent="-457200" defTabSz="457200">
              <a:lnSpc>
                <a:spcPct val="90000"/>
              </a:lnSpc>
              <a:spcBef>
                <a:spcPct val="20000"/>
              </a:spcBef>
              <a:buFont typeface="Arial" charset="0"/>
              <a:buChar char="•"/>
            </a:pPr>
            <a:r>
              <a:rPr lang="en-US" sz="1800">
                <a:solidFill>
                  <a:schemeClr val="tx1"/>
                </a:solidFill>
                <a:latin typeface="Helvetica" pitchFamily="34" charset="0"/>
              </a:rPr>
              <a:t>SSD</a:t>
            </a:r>
          </a:p>
          <a:p>
            <a:pPr marL="342900" indent="-342900" defTabSz="457200">
              <a:lnSpc>
                <a:spcPct val="90000"/>
              </a:lnSpc>
              <a:spcBef>
                <a:spcPct val="20000"/>
              </a:spcBef>
              <a:buFont typeface="Arial" charset="0"/>
              <a:buChar char="•"/>
            </a:pPr>
            <a:r>
              <a:rPr lang="en-US" sz="2000">
                <a:solidFill>
                  <a:schemeClr val="tx1"/>
                </a:solidFill>
                <a:latin typeface="Helvetica" pitchFamily="34" charset="0"/>
              </a:rPr>
              <a:t>SAN</a:t>
            </a:r>
          </a:p>
          <a:p>
            <a:pPr marL="342900" indent="-342900" defTabSz="457200">
              <a:lnSpc>
                <a:spcPct val="90000"/>
              </a:lnSpc>
              <a:spcBef>
                <a:spcPct val="20000"/>
              </a:spcBef>
              <a:buFont typeface="Arial" charset="0"/>
              <a:buChar char="•"/>
            </a:pPr>
            <a:r>
              <a:rPr lang="en-US" sz="2000">
                <a:solidFill>
                  <a:schemeClr val="tx1"/>
                </a:solidFill>
                <a:latin typeface="Helvetica" pitchFamily="34" charset="0"/>
              </a:rPr>
              <a:t>NAS</a:t>
            </a:r>
          </a:p>
          <a:p>
            <a:pPr marL="342900" indent="-342900" defTabSz="457200">
              <a:lnSpc>
                <a:spcPct val="90000"/>
              </a:lnSpc>
              <a:spcBef>
                <a:spcPct val="20000"/>
              </a:spcBef>
              <a:buFont typeface="Arial" charset="0"/>
              <a:buChar char="•"/>
            </a:pPr>
            <a:r>
              <a:rPr lang="en-US" sz="2000">
                <a:solidFill>
                  <a:schemeClr val="tx1"/>
                </a:solidFill>
                <a:latin typeface="Helvetica" pitchFamily="34" charset="0"/>
              </a:rPr>
              <a:t>QuantaStor Storage Server</a:t>
            </a:r>
          </a:p>
          <a:p>
            <a:pPr marL="342900" indent="-342900" defTabSz="457200">
              <a:lnSpc>
                <a:spcPct val="90000"/>
              </a:lnSpc>
              <a:spcBef>
                <a:spcPct val="20000"/>
              </a:spcBef>
              <a:buFont typeface="Arial" charset="0"/>
              <a:buChar char="•"/>
            </a:pPr>
            <a:r>
              <a:rPr lang="en-US" sz="2000">
                <a:solidFill>
                  <a:schemeClr val="tx1"/>
                </a:solidFill>
                <a:latin typeface="Helvetica" pitchFamily="34" charset="0"/>
              </a:rPr>
              <a:t>Object Storage</a:t>
            </a:r>
          </a:p>
          <a:p>
            <a:pPr marL="914400" lvl="1" indent="-457200" defTabSz="457200">
              <a:lnSpc>
                <a:spcPct val="90000"/>
              </a:lnSpc>
              <a:spcBef>
                <a:spcPct val="20000"/>
              </a:spcBef>
              <a:buFont typeface="Arial" charset="0"/>
              <a:buChar char="•"/>
            </a:pPr>
            <a:r>
              <a:rPr lang="en-US" sz="1800">
                <a:solidFill>
                  <a:schemeClr val="tx1"/>
                </a:solidFill>
                <a:latin typeface="Helvetica" pitchFamily="34" charset="0"/>
              </a:rPr>
              <a:t>Global platform</a:t>
            </a:r>
          </a:p>
          <a:p>
            <a:pPr marL="914400" lvl="1" indent="-457200" defTabSz="457200">
              <a:lnSpc>
                <a:spcPct val="90000"/>
              </a:lnSpc>
              <a:spcBef>
                <a:spcPct val="20000"/>
              </a:spcBef>
              <a:buFont typeface="Arial" charset="0"/>
              <a:buChar char="•"/>
            </a:pPr>
            <a:r>
              <a:rPr lang="en-US" sz="1800">
                <a:solidFill>
                  <a:schemeClr val="tx1"/>
                </a:solidFill>
                <a:latin typeface="Helvetica" pitchFamily="34" charset="0"/>
              </a:rPr>
              <a:t>Meta tagging</a:t>
            </a:r>
            <a:endParaRPr lang="en-US" sz="1600">
              <a:solidFill>
                <a:schemeClr val="tx1"/>
              </a:solidFill>
              <a:latin typeface="Helvetica" pitchFamily="34" charset="0"/>
            </a:endParaRPr>
          </a:p>
          <a:p>
            <a:pPr marL="342900" indent="-342900" defTabSz="457200">
              <a:lnSpc>
                <a:spcPct val="90000"/>
              </a:lnSpc>
              <a:spcBef>
                <a:spcPct val="20000"/>
              </a:spcBef>
              <a:buFont typeface="Arial" charset="0"/>
              <a:buChar char="•"/>
            </a:pPr>
            <a:r>
              <a:rPr lang="en-US" sz="2000">
                <a:solidFill>
                  <a:schemeClr val="tx1"/>
                </a:solidFill>
                <a:latin typeface="Helvetica" pitchFamily="34" charset="0"/>
              </a:rPr>
              <a:t>Backup services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t>Network &amp; Security</a:t>
            </a:r>
          </a:p>
        </p:txBody>
      </p:sp>
      <p:sp>
        <p:nvSpPr>
          <p:cNvPr id="51202" name="Content Placeholder 2"/>
          <p:cNvSpPr>
            <a:spLocks noGrp="1"/>
          </p:cNvSpPr>
          <p:nvPr>
            <p:ph idx="1"/>
          </p:nvPr>
        </p:nvSpPr>
        <p:spPr>
          <a:xfrm>
            <a:off x="457200" y="1457325"/>
            <a:ext cx="8229600" cy="4976813"/>
          </a:xfrm>
        </p:spPr>
        <p:txBody>
          <a:bodyPr/>
          <a:lstStyle/>
          <a:p>
            <a:pPr>
              <a:spcBef>
                <a:spcPct val="10000"/>
              </a:spcBef>
            </a:pPr>
            <a:r>
              <a:rPr lang="en-US" sz="2000"/>
              <a:t>CDN</a:t>
            </a:r>
          </a:p>
          <a:p>
            <a:pPr lvl="1">
              <a:spcBef>
                <a:spcPct val="10000"/>
              </a:spcBef>
            </a:pPr>
            <a:r>
              <a:rPr lang="en-US"/>
              <a:t>24 nodes</a:t>
            </a:r>
          </a:p>
          <a:p>
            <a:pPr lvl="1">
              <a:spcBef>
                <a:spcPct val="10000"/>
              </a:spcBef>
            </a:pPr>
            <a:r>
              <a:rPr lang="en-US"/>
              <a:t>Secure content management</a:t>
            </a:r>
          </a:p>
          <a:p>
            <a:pPr>
              <a:spcBef>
                <a:spcPct val="10000"/>
              </a:spcBef>
            </a:pPr>
            <a:r>
              <a:rPr lang="en-US" sz="2000"/>
              <a:t>Load balancing</a:t>
            </a:r>
          </a:p>
          <a:p>
            <a:pPr lvl="1">
              <a:spcBef>
                <a:spcPct val="10000"/>
              </a:spcBef>
            </a:pPr>
            <a:r>
              <a:rPr lang="en-US"/>
              <a:t>Local</a:t>
            </a:r>
          </a:p>
          <a:p>
            <a:pPr lvl="1">
              <a:spcBef>
                <a:spcPct val="10000"/>
              </a:spcBef>
            </a:pPr>
            <a:r>
              <a:rPr lang="en-US"/>
              <a:t>Global</a:t>
            </a:r>
          </a:p>
          <a:p>
            <a:pPr lvl="1">
              <a:spcBef>
                <a:spcPct val="10000"/>
              </a:spcBef>
            </a:pPr>
            <a:r>
              <a:rPr lang="en-US"/>
              <a:t>Citrix Netscaler</a:t>
            </a:r>
          </a:p>
          <a:p>
            <a:pPr>
              <a:spcBef>
                <a:spcPct val="10000"/>
              </a:spcBef>
            </a:pPr>
            <a:r>
              <a:rPr lang="en-US" sz="2000"/>
              <a:t>Firewalls</a:t>
            </a:r>
          </a:p>
          <a:p>
            <a:pPr lvl="1">
              <a:spcBef>
                <a:spcPct val="10000"/>
              </a:spcBef>
            </a:pPr>
            <a:r>
              <a:rPr lang="en-US"/>
              <a:t>Shared</a:t>
            </a:r>
          </a:p>
          <a:p>
            <a:pPr lvl="1">
              <a:spcBef>
                <a:spcPct val="10000"/>
              </a:spcBef>
            </a:pPr>
            <a:r>
              <a:rPr lang="en-US"/>
              <a:t>Dedicated</a:t>
            </a:r>
          </a:p>
          <a:p>
            <a:pPr lvl="1">
              <a:spcBef>
                <a:spcPct val="10000"/>
              </a:spcBef>
            </a:pPr>
            <a:r>
              <a:rPr lang="en-US"/>
              <a:t>Fortigate Security Appliance</a:t>
            </a:r>
          </a:p>
          <a:p>
            <a:pPr>
              <a:spcBef>
                <a:spcPct val="10000"/>
              </a:spcBef>
            </a:pPr>
            <a:r>
              <a:rPr lang="en-US" sz="2000"/>
              <a:t>Application acceleration </a:t>
            </a:r>
          </a:p>
          <a:p>
            <a:pPr>
              <a:spcBef>
                <a:spcPct val="10000"/>
              </a:spcBef>
            </a:pPr>
            <a:r>
              <a:rPr lang="en-US" sz="2000"/>
              <a:t>DNS services</a:t>
            </a:r>
          </a:p>
          <a:p>
            <a:pPr>
              <a:spcBef>
                <a:spcPct val="10000"/>
              </a:spcBef>
            </a:pPr>
            <a:r>
              <a:rPr lang="en-US" sz="2000"/>
              <a:t>IDS protection and assessment</a:t>
            </a:r>
          </a:p>
          <a:p>
            <a:pPr>
              <a:spcBef>
                <a:spcPct val="10000"/>
              </a:spcBef>
            </a:pPr>
            <a:r>
              <a:rPr lang="en-US" sz="2000"/>
              <a:t>SSL certificate management</a:t>
            </a:r>
          </a:p>
          <a:p>
            <a:pPr>
              <a:spcBef>
                <a:spcPct val="10000"/>
              </a:spcBef>
            </a:pPr>
            <a:r>
              <a:rPr lang="en-US" sz="2000"/>
              <a:t>Antivirus &amp; malware protection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xmlns="" id="{86C5E6D7-37BF-4992-B0B4-97AA6C80D186}"/>
              </a:ext>
            </a:extLst>
          </p:cNvPr>
          <p:cNvSpPr/>
          <p:nvPr/>
        </p:nvSpPr>
        <p:spPr>
          <a:xfrm>
            <a:off x="2168121" y="1356691"/>
            <a:ext cx="4807757" cy="41446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4904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t>Platform Management</a:t>
            </a:r>
          </a:p>
        </p:txBody>
      </p:sp>
      <p:sp>
        <p:nvSpPr>
          <p:cNvPr id="53250" name="Content Placeholder 2"/>
          <p:cNvSpPr>
            <a:spLocks noGrp="1"/>
          </p:cNvSpPr>
          <p:nvPr>
            <p:ph idx="1"/>
          </p:nvPr>
        </p:nvSpPr>
        <p:spPr>
          <a:xfrm>
            <a:off x="457200" y="1600200"/>
            <a:ext cx="6948488" cy="4525963"/>
          </a:xfrm>
        </p:spPr>
        <p:txBody>
          <a:bodyPr/>
          <a:lstStyle/>
          <a:p>
            <a:r>
              <a:rPr lang="en-US" sz="2000"/>
              <a:t>Systems Administration</a:t>
            </a:r>
          </a:p>
          <a:p>
            <a:pPr lvl="1"/>
            <a:r>
              <a:rPr lang="en-US" sz="1800"/>
              <a:t>Monitoring packages</a:t>
            </a:r>
          </a:p>
          <a:p>
            <a:pPr lvl="1"/>
            <a:r>
              <a:rPr lang="en-US" sz="1800"/>
              <a:t>Managed hosting</a:t>
            </a:r>
          </a:p>
          <a:p>
            <a:pPr lvl="1"/>
            <a:r>
              <a:rPr lang="en-US" sz="1800"/>
              <a:t>Managed database services</a:t>
            </a:r>
          </a:p>
          <a:p>
            <a:r>
              <a:rPr lang="en-US" sz="2000"/>
              <a:t>Software</a:t>
            </a:r>
          </a:p>
          <a:p>
            <a:pPr lvl="1"/>
            <a:r>
              <a:rPr lang="en-US" sz="1800"/>
              <a:t>Complete library of OS, database, virtualization and administration software deployable on-demand and by subscription</a:t>
            </a:r>
          </a:p>
          <a:p>
            <a:r>
              <a:rPr lang="en-US" sz="2000"/>
              <a:t>Flex Images</a:t>
            </a:r>
          </a:p>
          <a:p>
            <a:pPr lvl="1"/>
            <a:r>
              <a:rPr lang="en-US" sz="1800"/>
              <a:t>Imaging &amp; deployment system provides migration, compatibility across bare-metal and virtual servers</a:t>
            </a:r>
          </a:p>
          <a:p>
            <a:r>
              <a:rPr lang="en-US" sz="2000"/>
              <a:t>Message Queue</a:t>
            </a:r>
          </a:p>
          <a:p>
            <a:pPr lvl="1"/>
            <a:r>
              <a:rPr lang="en-US" sz="1800"/>
              <a:t>Message &amp; notification service for intra-application and inter-system communications</a:t>
            </a:r>
          </a:p>
          <a:p>
            <a:pPr>
              <a:lnSpc>
                <a:spcPct val="80000"/>
              </a:lnSpc>
            </a:pPr>
            <a:endParaRPr 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a:spLocks noChangeArrowheads="1"/>
          </p:cNvSpPr>
          <p:nvPr/>
        </p:nvSpPr>
        <p:spPr bwMode="auto">
          <a:xfrm>
            <a:off x="4821238" y="4849813"/>
            <a:ext cx="3940175" cy="1201737"/>
          </a:xfrm>
          <a:prstGeom prst="rect">
            <a:avLst/>
          </a:prstGeom>
          <a:solidFill>
            <a:srgbClr val="FFFFFF"/>
          </a:solidFill>
          <a:ln>
            <a:noFill/>
          </a:ln>
          <a:effectLst>
            <a:outerShdw blurRad="63500" dist="23000" dir="5400000" rotWithShape="0">
              <a:srgbClr val="000000">
                <a:alpha val="34999"/>
              </a:srgbClr>
            </a:outerShdw>
          </a:effectLst>
          <a:extLst/>
        </p:spPr>
        <p:txBody>
          <a:bodyPr anchor="ctr"/>
          <a:lstStyle/>
          <a:p>
            <a:pPr algn="ctr">
              <a:lnSpc>
                <a:spcPct val="90000"/>
              </a:lnSpc>
              <a:defRPr/>
            </a:pPr>
            <a:endParaRPr lang="en-US">
              <a:solidFill>
                <a:srgbClr val="FFFFFF"/>
              </a:solidFill>
              <a:latin typeface="Helvetica" charset="0"/>
              <a:ea typeface="+mn-ea"/>
              <a:cs typeface="+mn-cs"/>
            </a:endParaRPr>
          </a:p>
        </p:txBody>
      </p:sp>
      <p:sp>
        <p:nvSpPr>
          <p:cNvPr id="61" name="Rectangle 60"/>
          <p:cNvSpPr>
            <a:spLocks noChangeArrowheads="1"/>
          </p:cNvSpPr>
          <p:nvPr/>
        </p:nvSpPr>
        <p:spPr bwMode="auto">
          <a:xfrm>
            <a:off x="4821238" y="3451225"/>
            <a:ext cx="3940175" cy="1200150"/>
          </a:xfrm>
          <a:prstGeom prst="rect">
            <a:avLst/>
          </a:prstGeom>
          <a:solidFill>
            <a:srgbClr val="FFFFFF"/>
          </a:solidFill>
          <a:ln>
            <a:noFill/>
          </a:ln>
          <a:effectLst>
            <a:outerShdw blurRad="63500" dist="23000" dir="5400000" rotWithShape="0">
              <a:srgbClr val="000000">
                <a:alpha val="34999"/>
              </a:srgbClr>
            </a:outerShdw>
          </a:effectLst>
          <a:extLst/>
        </p:spPr>
        <p:txBody>
          <a:bodyPr anchor="ctr"/>
          <a:lstStyle/>
          <a:p>
            <a:pPr algn="ctr">
              <a:lnSpc>
                <a:spcPct val="90000"/>
              </a:lnSpc>
              <a:defRPr/>
            </a:pPr>
            <a:endParaRPr lang="en-US">
              <a:solidFill>
                <a:srgbClr val="FFFFFF"/>
              </a:solidFill>
              <a:latin typeface="Helvetica" charset="0"/>
              <a:ea typeface="+mn-ea"/>
              <a:cs typeface="+mn-cs"/>
            </a:endParaRPr>
          </a:p>
        </p:txBody>
      </p:sp>
      <p:sp>
        <p:nvSpPr>
          <p:cNvPr id="62" name="Rectangle 61"/>
          <p:cNvSpPr>
            <a:spLocks noChangeArrowheads="1"/>
          </p:cNvSpPr>
          <p:nvPr/>
        </p:nvSpPr>
        <p:spPr bwMode="auto">
          <a:xfrm>
            <a:off x="4821238" y="2022475"/>
            <a:ext cx="3940175" cy="1200150"/>
          </a:xfrm>
          <a:prstGeom prst="rect">
            <a:avLst/>
          </a:prstGeom>
          <a:solidFill>
            <a:srgbClr val="FFFFFF"/>
          </a:solidFill>
          <a:ln>
            <a:noFill/>
          </a:ln>
          <a:effectLst>
            <a:outerShdw blurRad="63500" dist="23000" dir="5400000" rotWithShape="0">
              <a:srgbClr val="000000">
                <a:alpha val="34999"/>
              </a:srgbClr>
            </a:outerShdw>
          </a:effectLst>
          <a:extLst/>
        </p:spPr>
        <p:txBody>
          <a:bodyPr anchor="ctr"/>
          <a:lstStyle/>
          <a:p>
            <a:pPr algn="ctr">
              <a:lnSpc>
                <a:spcPct val="90000"/>
              </a:lnSpc>
              <a:defRPr/>
            </a:pPr>
            <a:endParaRPr lang="en-US">
              <a:solidFill>
                <a:srgbClr val="FFFFFF"/>
              </a:solidFill>
              <a:latin typeface="Helvetica" charset="0"/>
              <a:ea typeface="+mn-ea"/>
              <a:cs typeface="+mn-cs"/>
            </a:endParaRPr>
          </a:p>
        </p:txBody>
      </p:sp>
      <p:sp>
        <p:nvSpPr>
          <p:cNvPr id="63" name="Rectangle 62"/>
          <p:cNvSpPr>
            <a:spLocks noChangeArrowheads="1"/>
          </p:cNvSpPr>
          <p:nvPr/>
        </p:nvSpPr>
        <p:spPr bwMode="auto">
          <a:xfrm>
            <a:off x="4821238" y="593725"/>
            <a:ext cx="3940175" cy="1201738"/>
          </a:xfrm>
          <a:prstGeom prst="rect">
            <a:avLst/>
          </a:prstGeom>
          <a:solidFill>
            <a:srgbClr val="FFFFFF"/>
          </a:solidFill>
          <a:ln>
            <a:noFill/>
          </a:ln>
          <a:effectLst>
            <a:outerShdw blurRad="63500" dist="23000" dir="5400000" rotWithShape="0">
              <a:srgbClr val="000000">
                <a:alpha val="34999"/>
              </a:srgbClr>
            </a:outerShdw>
          </a:effectLst>
          <a:extLst/>
        </p:spPr>
        <p:txBody>
          <a:bodyPr anchor="ctr"/>
          <a:lstStyle/>
          <a:p>
            <a:pPr algn="ctr">
              <a:lnSpc>
                <a:spcPct val="90000"/>
              </a:lnSpc>
              <a:defRPr/>
            </a:pPr>
            <a:endParaRPr lang="en-US">
              <a:solidFill>
                <a:srgbClr val="FFFFFF"/>
              </a:solidFill>
              <a:latin typeface="Helvetica" charset="0"/>
              <a:ea typeface="+mn-ea"/>
              <a:cs typeface="+mn-cs"/>
            </a:endParaRPr>
          </a:p>
        </p:txBody>
      </p:sp>
      <p:sp>
        <p:nvSpPr>
          <p:cNvPr id="59" name="Rectangle 58"/>
          <p:cNvSpPr>
            <a:spLocks noChangeArrowheads="1"/>
          </p:cNvSpPr>
          <p:nvPr/>
        </p:nvSpPr>
        <p:spPr bwMode="auto">
          <a:xfrm>
            <a:off x="252413" y="5462588"/>
            <a:ext cx="3938587" cy="1201737"/>
          </a:xfrm>
          <a:prstGeom prst="rect">
            <a:avLst/>
          </a:prstGeom>
          <a:solidFill>
            <a:srgbClr val="FFFFFF"/>
          </a:solidFill>
          <a:ln>
            <a:noFill/>
          </a:ln>
          <a:effectLst>
            <a:outerShdw blurRad="63500" dist="23000" dir="5400000" rotWithShape="0">
              <a:srgbClr val="000000">
                <a:alpha val="34999"/>
              </a:srgbClr>
            </a:outerShdw>
          </a:effectLst>
          <a:extLst/>
        </p:spPr>
        <p:txBody>
          <a:bodyPr anchor="ctr"/>
          <a:lstStyle/>
          <a:p>
            <a:pPr algn="ctr">
              <a:lnSpc>
                <a:spcPct val="90000"/>
              </a:lnSpc>
              <a:defRPr/>
            </a:pPr>
            <a:endParaRPr lang="en-US">
              <a:solidFill>
                <a:srgbClr val="FFFFFF"/>
              </a:solidFill>
              <a:latin typeface="Helvetica" charset="0"/>
              <a:ea typeface="+mn-ea"/>
              <a:cs typeface="+mn-cs"/>
            </a:endParaRPr>
          </a:p>
        </p:txBody>
      </p:sp>
      <p:sp>
        <p:nvSpPr>
          <p:cNvPr id="58" name="Rectangle 57"/>
          <p:cNvSpPr>
            <a:spLocks noChangeArrowheads="1"/>
          </p:cNvSpPr>
          <p:nvPr/>
        </p:nvSpPr>
        <p:spPr bwMode="auto">
          <a:xfrm>
            <a:off x="252413" y="4064000"/>
            <a:ext cx="3938587" cy="1200150"/>
          </a:xfrm>
          <a:prstGeom prst="rect">
            <a:avLst/>
          </a:prstGeom>
          <a:solidFill>
            <a:srgbClr val="FFFFFF"/>
          </a:solidFill>
          <a:ln>
            <a:noFill/>
          </a:ln>
          <a:effectLst>
            <a:outerShdw blurRad="63500" dist="23000" dir="5400000" rotWithShape="0">
              <a:srgbClr val="000000">
                <a:alpha val="34999"/>
              </a:srgbClr>
            </a:outerShdw>
          </a:effectLst>
          <a:extLst/>
        </p:spPr>
        <p:txBody>
          <a:bodyPr anchor="ctr"/>
          <a:lstStyle/>
          <a:p>
            <a:pPr algn="ctr">
              <a:lnSpc>
                <a:spcPct val="90000"/>
              </a:lnSpc>
              <a:defRPr/>
            </a:pPr>
            <a:endParaRPr lang="en-US">
              <a:solidFill>
                <a:srgbClr val="FFFFFF"/>
              </a:solidFill>
              <a:latin typeface="Helvetica" charset="0"/>
              <a:ea typeface="+mn-ea"/>
              <a:cs typeface="+mn-cs"/>
            </a:endParaRPr>
          </a:p>
        </p:txBody>
      </p:sp>
      <p:sp>
        <p:nvSpPr>
          <p:cNvPr id="56" name="Rectangle 55"/>
          <p:cNvSpPr>
            <a:spLocks noChangeArrowheads="1"/>
          </p:cNvSpPr>
          <p:nvPr/>
        </p:nvSpPr>
        <p:spPr bwMode="auto">
          <a:xfrm>
            <a:off x="252413" y="2635250"/>
            <a:ext cx="3938587" cy="1200150"/>
          </a:xfrm>
          <a:prstGeom prst="rect">
            <a:avLst/>
          </a:prstGeom>
          <a:solidFill>
            <a:srgbClr val="FFFFFF"/>
          </a:solidFill>
          <a:ln>
            <a:noFill/>
          </a:ln>
          <a:effectLst>
            <a:outerShdw blurRad="63500" dist="23000" dir="5400000" rotWithShape="0">
              <a:srgbClr val="000000">
                <a:alpha val="34999"/>
              </a:srgbClr>
            </a:outerShdw>
          </a:effectLst>
          <a:extLst/>
        </p:spPr>
        <p:txBody>
          <a:bodyPr anchor="ctr"/>
          <a:lstStyle/>
          <a:p>
            <a:pPr algn="ctr">
              <a:lnSpc>
                <a:spcPct val="90000"/>
              </a:lnSpc>
              <a:defRPr/>
            </a:pPr>
            <a:endParaRPr lang="en-US">
              <a:solidFill>
                <a:srgbClr val="FFFFFF"/>
              </a:solidFill>
              <a:latin typeface="Helvetica" charset="0"/>
              <a:ea typeface="+mn-ea"/>
              <a:cs typeface="+mn-cs"/>
            </a:endParaRPr>
          </a:p>
        </p:txBody>
      </p:sp>
      <p:sp>
        <p:nvSpPr>
          <p:cNvPr id="5" name="Rectangle 4"/>
          <p:cNvSpPr>
            <a:spLocks noChangeArrowheads="1"/>
          </p:cNvSpPr>
          <p:nvPr/>
        </p:nvSpPr>
        <p:spPr bwMode="auto">
          <a:xfrm>
            <a:off x="252413" y="1206500"/>
            <a:ext cx="3938587" cy="1201738"/>
          </a:xfrm>
          <a:prstGeom prst="rect">
            <a:avLst/>
          </a:prstGeom>
          <a:solidFill>
            <a:srgbClr val="FFFFFF"/>
          </a:solidFill>
          <a:ln>
            <a:noFill/>
          </a:ln>
          <a:effectLst>
            <a:outerShdw blurRad="63500" dist="23000" dir="5400000" rotWithShape="0">
              <a:srgbClr val="000000">
                <a:alpha val="34999"/>
              </a:srgbClr>
            </a:outerShdw>
          </a:effectLst>
          <a:extLst/>
        </p:spPr>
        <p:txBody>
          <a:bodyPr anchor="ctr"/>
          <a:lstStyle/>
          <a:p>
            <a:pPr algn="ctr">
              <a:lnSpc>
                <a:spcPct val="90000"/>
              </a:lnSpc>
              <a:defRPr/>
            </a:pPr>
            <a:endParaRPr lang="en-US">
              <a:solidFill>
                <a:srgbClr val="FFFFFF"/>
              </a:solidFill>
              <a:latin typeface="Helvetica" charset="0"/>
              <a:ea typeface="+mn-ea"/>
              <a:cs typeface="+mn-cs"/>
            </a:endParaRPr>
          </a:p>
        </p:txBody>
      </p:sp>
      <p:pic>
        <p:nvPicPr>
          <p:cNvPr id="57353" name="Picture 32"/>
          <p:cNvPicPr>
            <a:picLocks noChangeAspect="1"/>
          </p:cNvPicPr>
          <p:nvPr/>
        </p:nvPicPr>
        <p:blipFill>
          <a:blip r:embed="rId4"/>
          <a:srcRect/>
          <a:stretch>
            <a:fillRect/>
          </a:stretch>
        </p:blipFill>
        <p:spPr bwMode="auto">
          <a:xfrm>
            <a:off x="4987925" y="4237038"/>
            <a:ext cx="823913" cy="342900"/>
          </a:xfrm>
          <a:prstGeom prst="rect">
            <a:avLst/>
          </a:prstGeom>
          <a:noFill/>
          <a:ln w="9525">
            <a:noFill/>
            <a:miter lim="800000"/>
            <a:headEnd/>
            <a:tailEnd/>
          </a:ln>
        </p:spPr>
      </p:pic>
      <p:pic>
        <p:nvPicPr>
          <p:cNvPr id="57354" name="Picture 2"/>
          <p:cNvPicPr>
            <a:picLocks noChangeAspect="1"/>
          </p:cNvPicPr>
          <p:nvPr/>
        </p:nvPicPr>
        <p:blipFill>
          <a:blip r:embed="rId5"/>
          <a:srcRect/>
          <a:stretch>
            <a:fillRect/>
          </a:stretch>
        </p:blipFill>
        <p:spPr bwMode="auto">
          <a:xfrm>
            <a:off x="4938713" y="5553075"/>
            <a:ext cx="609600" cy="404813"/>
          </a:xfrm>
          <a:prstGeom prst="rect">
            <a:avLst/>
          </a:prstGeom>
          <a:noFill/>
          <a:ln w="9525">
            <a:noFill/>
            <a:miter lim="800000"/>
            <a:headEnd/>
            <a:tailEnd/>
          </a:ln>
        </p:spPr>
      </p:pic>
      <p:pic>
        <p:nvPicPr>
          <p:cNvPr id="57355" name="Picture 5"/>
          <p:cNvPicPr>
            <a:picLocks noChangeAspect="1"/>
          </p:cNvPicPr>
          <p:nvPr/>
        </p:nvPicPr>
        <p:blipFill>
          <a:blip r:embed="rId6"/>
          <a:srcRect/>
          <a:stretch>
            <a:fillRect/>
          </a:stretch>
        </p:blipFill>
        <p:spPr bwMode="auto">
          <a:xfrm>
            <a:off x="1550988" y="5789613"/>
            <a:ext cx="854075" cy="793750"/>
          </a:xfrm>
          <a:prstGeom prst="rect">
            <a:avLst/>
          </a:prstGeom>
          <a:noFill/>
          <a:ln w="9525">
            <a:noFill/>
            <a:miter lim="800000"/>
            <a:headEnd/>
            <a:tailEnd/>
          </a:ln>
        </p:spPr>
      </p:pic>
      <p:pic>
        <p:nvPicPr>
          <p:cNvPr id="57356" name="Picture 6"/>
          <p:cNvPicPr>
            <a:picLocks noChangeAspect="1"/>
          </p:cNvPicPr>
          <p:nvPr/>
        </p:nvPicPr>
        <p:blipFill>
          <a:blip r:embed="rId7"/>
          <a:srcRect/>
          <a:stretch>
            <a:fillRect/>
          </a:stretch>
        </p:blipFill>
        <p:spPr bwMode="auto">
          <a:xfrm>
            <a:off x="369888" y="3054350"/>
            <a:ext cx="1176337" cy="293688"/>
          </a:xfrm>
          <a:prstGeom prst="rect">
            <a:avLst/>
          </a:prstGeom>
          <a:noFill/>
          <a:ln w="9525">
            <a:noFill/>
            <a:miter lim="800000"/>
            <a:headEnd/>
            <a:tailEnd/>
          </a:ln>
        </p:spPr>
      </p:pic>
      <p:pic>
        <p:nvPicPr>
          <p:cNvPr id="57357" name="Picture 7"/>
          <p:cNvPicPr>
            <a:picLocks noChangeAspect="1"/>
          </p:cNvPicPr>
          <p:nvPr/>
        </p:nvPicPr>
        <p:blipFill>
          <a:blip r:embed="rId8"/>
          <a:srcRect/>
          <a:stretch>
            <a:fillRect/>
          </a:stretch>
        </p:blipFill>
        <p:spPr bwMode="auto">
          <a:xfrm>
            <a:off x="1722438" y="3000375"/>
            <a:ext cx="1054100" cy="403225"/>
          </a:xfrm>
          <a:prstGeom prst="rect">
            <a:avLst/>
          </a:prstGeom>
          <a:noFill/>
          <a:ln w="9525">
            <a:noFill/>
            <a:miter lim="800000"/>
            <a:headEnd/>
            <a:tailEnd/>
          </a:ln>
        </p:spPr>
      </p:pic>
      <p:pic>
        <p:nvPicPr>
          <p:cNvPr id="57358" name="Picture 9"/>
          <p:cNvPicPr>
            <a:picLocks noChangeAspect="1"/>
          </p:cNvPicPr>
          <p:nvPr/>
        </p:nvPicPr>
        <p:blipFill>
          <a:blip r:embed="rId9"/>
          <a:srcRect/>
          <a:stretch>
            <a:fillRect/>
          </a:stretch>
        </p:blipFill>
        <p:spPr bwMode="auto">
          <a:xfrm>
            <a:off x="5965825" y="3789363"/>
            <a:ext cx="1130300" cy="398462"/>
          </a:xfrm>
          <a:prstGeom prst="rect">
            <a:avLst/>
          </a:prstGeom>
          <a:noFill/>
          <a:ln w="9525">
            <a:noFill/>
            <a:miter lim="800000"/>
            <a:headEnd/>
            <a:tailEnd/>
          </a:ln>
        </p:spPr>
      </p:pic>
      <p:pic>
        <p:nvPicPr>
          <p:cNvPr id="57359" name="Picture 10"/>
          <p:cNvPicPr>
            <a:picLocks noChangeAspect="1"/>
          </p:cNvPicPr>
          <p:nvPr/>
        </p:nvPicPr>
        <p:blipFill>
          <a:blip r:embed="rId10"/>
          <a:srcRect/>
          <a:stretch>
            <a:fillRect/>
          </a:stretch>
        </p:blipFill>
        <p:spPr bwMode="auto">
          <a:xfrm>
            <a:off x="354013" y="5900738"/>
            <a:ext cx="1009650" cy="498475"/>
          </a:xfrm>
          <a:prstGeom prst="rect">
            <a:avLst/>
          </a:prstGeom>
          <a:noFill/>
          <a:ln w="9525">
            <a:noFill/>
            <a:miter lim="800000"/>
            <a:headEnd/>
            <a:tailEnd/>
          </a:ln>
        </p:spPr>
      </p:pic>
      <p:pic>
        <p:nvPicPr>
          <p:cNvPr id="57360" name="Picture 11"/>
          <p:cNvPicPr>
            <a:picLocks noChangeAspect="1"/>
          </p:cNvPicPr>
          <p:nvPr/>
        </p:nvPicPr>
        <p:blipFill>
          <a:blip r:embed="rId11"/>
          <a:srcRect/>
          <a:stretch>
            <a:fillRect/>
          </a:stretch>
        </p:blipFill>
        <p:spPr bwMode="auto">
          <a:xfrm>
            <a:off x="1543050" y="1582738"/>
            <a:ext cx="1052513" cy="336550"/>
          </a:xfrm>
          <a:prstGeom prst="rect">
            <a:avLst/>
          </a:prstGeom>
          <a:noFill/>
          <a:ln w="9525">
            <a:noFill/>
            <a:miter lim="800000"/>
            <a:headEnd/>
            <a:tailEnd/>
          </a:ln>
        </p:spPr>
      </p:pic>
      <p:pic>
        <p:nvPicPr>
          <p:cNvPr id="57361" name="Picture 12"/>
          <p:cNvPicPr>
            <a:picLocks noChangeAspect="1"/>
          </p:cNvPicPr>
          <p:nvPr/>
        </p:nvPicPr>
        <p:blipFill>
          <a:blip r:embed="rId12"/>
          <a:srcRect/>
          <a:stretch>
            <a:fillRect/>
          </a:stretch>
        </p:blipFill>
        <p:spPr bwMode="auto">
          <a:xfrm>
            <a:off x="338138" y="1489075"/>
            <a:ext cx="1044575" cy="461963"/>
          </a:xfrm>
          <a:prstGeom prst="rect">
            <a:avLst/>
          </a:prstGeom>
          <a:noFill/>
          <a:ln w="9525">
            <a:noFill/>
            <a:miter lim="800000"/>
            <a:headEnd/>
            <a:tailEnd/>
          </a:ln>
        </p:spPr>
      </p:pic>
      <p:pic>
        <p:nvPicPr>
          <p:cNvPr id="57362" name="Picture 13"/>
          <p:cNvPicPr>
            <a:picLocks noChangeAspect="1"/>
          </p:cNvPicPr>
          <p:nvPr/>
        </p:nvPicPr>
        <p:blipFill>
          <a:blip r:embed="rId13"/>
          <a:srcRect/>
          <a:stretch>
            <a:fillRect/>
          </a:stretch>
        </p:blipFill>
        <p:spPr bwMode="auto">
          <a:xfrm>
            <a:off x="7234238" y="3783013"/>
            <a:ext cx="1158875" cy="382587"/>
          </a:xfrm>
          <a:prstGeom prst="rect">
            <a:avLst/>
          </a:prstGeom>
          <a:noFill/>
          <a:ln w="9525">
            <a:noFill/>
            <a:miter lim="800000"/>
            <a:headEnd/>
            <a:tailEnd/>
          </a:ln>
        </p:spPr>
      </p:pic>
      <p:pic>
        <p:nvPicPr>
          <p:cNvPr id="57363" name="Picture 15" descr="ogilvy.gif"/>
          <p:cNvPicPr>
            <a:picLocks noChangeAspect="1"/>
          </p:cNvPicPr>
          <p:nvPr/>
        </p:nvPicPr>
        <p:blipFill>
          <a:blip r:embed="rId14"/>
          <a:srcRect/>
          <a:stretch>
            <a:fillRect/>
          </a:stretch>
        </p:blipFill>
        <p:spPr bwMode="auto">
          <a:xfrm>
            <a:off x="4967288" y="3763963"/>
            <a:ext cx="804862" cy="560387"/>
          </a:xfrm>
          <a:prstGeom prst="rect">
            <a:avLst/>
          </a:prstGeom>
          <a:noFill/>
          <a:ln w="9525">
            <a:noFill/>
            <a:miter lim="800000"/>
            <a:headEnd/>
            <a:tailEnd/>
          </a:ln>
        </p:spPr>
      </p:pic>
      <p:pic>
        <p:nvPicPr>
          <p:cNvPr id="57364" name="Picture 16" descr="heroku-logo.png"/>
          <p:cNvPicPr>
            <a:picLocks noChangeAspect="1"/>
          </p:cNvPicPr>
          <p:nvPr/>
        </p:nvPicPr>
        <p:blipFill>
          <a:blip r:embed="rId15"/>
          <a:srcRect/>
          <a:stretch>
            <a:fillRect/>
          </a:stretch>
        </p:blipFill>
        <p:spPr bwMode="auto">
          <a:xfrm>
            <a:off x="2776538" y="1579563"/>
            <a:ext cx="942975" cy="295275"/>
          </a:xfrm>
          <a:prstGeom prst="rect">
            <a:avLst/>
          </a:prstGeom>
          <a:noFill/>
          <a:ln w="9525">
            <a:noFill/>
            <a:miter lim="800000"/>
            <a:headEnd/>
            <a:tailEnd/>
          </a:ln>
        </p:spPr>
      </p:pic>
      <p:sp>
        <p:nvSpPr>
          <p:cNvPr id="57365" name="Title 17"/>
          <p:cNvSpPr>
            <a:spLocks noGrp="1"/>
          </p:cNvSpPr>
          <p:nvPr>
            <p:ph type="title"/>
          </p:nvPr>
        </p:nvSpPr>
        <p:spPr/>
        <p:txBody>
          <a:bodyPr/>
          <a:lstStyle/>
          <a:p>
            <a:pPr eaLnBrk="1" hangingPunct="1"/>
            <a:r>
              <a:rPr lang="en-US">
                <a:latin typeface="Helvetica" pitchFamily="34" charset="0"/>
              </a:rPr>
              <a:t>21,000 leading-edge customers*</a:t>
            </a:r>
          </a:p>
        </p:txBody>
      </p:sp>
      <p:sp>
        <p:nvSpPr>
          <p:cNvPr id="57366" name="TextBox 20"/>
          <p:cNvSpPr txBox="1">
            <a:spLocks noChangeArrowheads="1"/>
          </p:cNvSpPr>
          <p:nvPr/>
        </p:nvSpPr>
        <p:spPr bwMode="auto">
          <a:xfrm>
            <a:off x="338138" y="2665413"/>
            <a:ext cx="2133600" cy="276225"/>
          </a:xfrm>
          <a:prstGeom prst="rect">
            <a:avLst/>
          </a:prstGeom>
          <a:noFill/>
          <a:ln w="9525">
            <a:noFill/>
            <a:miter lim="800000"/>
            <a:headEnd/>
            <a:tailEnd/>
          </a:ln>
        </p:spPr>
        <p:txBody>
          <a:bodyPr lIns="0">
            <a:spAutoFit/>
          </a:bodyPr>
          <a:lstStyle/>
          <a:p>
            <a:pPr>
              <a:lnSpc>
                <a:spcPct val="90000"/>
              </a:lnSpc>
            </a:pPr>
            <a:r>
              <a:rPr lang="en-US" sz="1200" b="1">
                <a:solidFill>
                  <a:schemeClr val="tx1"/>
                </a:solidFill>
                <a:latin typeface="Helvetica" pitchFamily="34" charset="0"/>
              </a:rPr>
              <a:t>Social</a:t>
            </a:r>
          </a:p>
        </p:txBody>
      </p:sp>
      <p:sp>
        <p:nvSpPr>
          <p:cNvPr id="57367" name="TextBox 21"/>
          <p:cNvSpPr txBox="1">
            <a:spLocks noChangeArrowheads="1"/>
          </p:cNvSpPr>
          <p:nvPr/>
        </p:nvSpPr>
        <p:spPr bwMode="auto">
          <a:xfrm>
            <a:off x="338138" y="1206500"/>
            <a:ext cx="2133600" cy="276225"/>
          </a:xfrm>
          <a:prstGeom prst="rect">
            <a:avLst/>
          </a:prstGeom>
          <a:noFill/>
          <a:ln w="9525">
            <a:noFill/>
            <a:miter lim="800000"/>
            <a:headEnd/>
            <a:tailEnd/>
          </a:ln>
        </p:spPr>
        <p:txBody>
          <a:bodyPr lIns="0">
            <a:spAutoFit/>
          </a:bodyPr>
          <a:lstStyle/>
          <a:p>
            <a:pPr>
              <a:lnSpc>
                <a:spcPct val="90000"/>
              </a:lnSpc>
            </a:pPr>
            <a:r>
              <a:rPr lang="en-US" sz="1200" b="1">
                <a:solidFill>
                  <a:schemeClr val="tx1"/>
                </a:solidFill>
                <a:latin typeface="Helvetica" pitchFamily="34" charset="0"/>
              </a:rPr>
              <a:t>Software as a Service</a:t>
            </a:r>
          </a:p>
        </p:txBody>
      </p:sp>
      <p:sp>
        <p:nvSpPr>
          <p:cNvPr id="57368" name="TextBox 23"/>
          <p:cNvSpPr txBox="1">
            <a:spLocks noChangeArrowheads="1"/>
          </p:cNvSpPr>
          <p:nvPr/>
        </p:nvSpPr>
        <p:spPr bwMode="auto">
          <a:xfrm>
            <a:off x="4930775" y="593725"/>
            <a:ext cx="2984500" cy="276225"/>
          </a:xfrm>
          <a:prstGeom prst="rect">
            <a:avLst/>
          </a:prstGeom>
          <a:noFill/>
          <a:ln w="9525">
            <a:noFill/>
            <a:miter lim="800000"/>
            <a:headEnd/>
            <a:tailEnd/>
          </a:ln>
        </p:spPr>
        <p:txBody>
          <a:bodyPr lIns="0">
            <a:spAutoFit/>
          </a:bodyPr>
          <a:lstStyle/>
          <a:p>
            <a:pPr>
              <a:lnSpc>
                <a:spcPct val="90000"/>
              </a:lnSpc>
            </a:pPr>
            <a:r>
              <a:rPr lang="en-US" sz="1200" b="1">
                <a:solidFill>
                  <a:schemeClr val="tx1"/>
                </a:solidFill>
                <a:latin typeface="Helvetica" pitchFamily="34" charset="0"/>
              </a:rPr>
              <a:t>Mobile &amp; Communications</a:t>
            </a:r>
          </a:p>
        </p:txBody>
      </p:sp>
      <p:sp>
        <p:nvSpPr>
          <p:cNvPr id="57369" name="TextBox 24"/>
          <p:cNvSpPr txBox="1">
            <a:spLocks noChangeArrowheads="1"/>
          </p:cNvSpPr>
          <p:nvPr/>
        </p:nvSpPr>
        <p:spPr bwMode="auto">
          <a:xfrm>
            <a:off x="4932363" y="3481388"/>
            <a:ext cx="2133600" cy="274637"/>
          </a:xfrm>
          <a:prstGeom prst="rect">
            <a:avLst/>
          </a:prstGeom>
          <a:noFill/>
          <a:ln w="9525">
            <a:noFill/>
            <a:miter lim="800000"/>
            <a:headEnd/>
            <a:tailEnd/>
          </a:ln>
        </p:spPr>
        <p:txBody>
          <a:bodyPr lIns="0">
            <a:spAutoFit/>
          </a:bodyPr>
          <a:lstStyle/>
          <a:p>
            <a:pPr>
              <a:lnSpc>
                <a:spcPct val="90000"/>
              </a:lnSpc>
            </a:pPr>
            <a:r>
              <a:rPr lang="en-US" sz="1200" b="1">
                <a:solidFill>
                  <a:schemeClr val="tx1"/>
                </a:solidFill>
                <a:latin typeface="Helvetica" pitchFamily="34" charset="0"/>
              </a:rPr>
              <a:t>Marketing and Digital Media</a:t>
            </a:r>
          </a:p>
        </p:txBody>
      </p:sp>
      <p:sp>
        <p:nvSpPr>
          <p:cNvPr id="57370" name="TextBox 25"/>
          <p:cNvSpPr txBox="1">
            <a:spLocks noChangeArrowheads="1"/>
          </p:cNvSpPr>
          <p:nvPr/>
        </p:nvSpPr>
        <p:spPr bwMode="auto">
          <a:xfrm>
            <a:off x="4943475" y="4873625"/>
            <a:ext cx="2133600" cy="276225"/>
          </a:xfrm>
          <a:prstGeom prst="rect">
            <a:avLst/>
          </a:prstGeom>
          <a:noFill/>
          <a:ln w="9525">
            <a:noFill/>
            <a:miter lim="800000"/>
            <a:headEnd/>
            <a:tailEnd/>
          </a:ln>
        </p:spPr>
        <p:txBody>
          <a:bodyPr lIns="0">
            <a:spAutoFit/>
          </a:bodyPr>
          <a:lstStyle/>
          <a:p>
            <a:pPr>
              <a:lnSpc>
                <a:spcPct val="90000"/>
              </a:lnSpc>
            </a:pPr>
            <a:r>
              <a:rPr lang="en-US" sz="1200" b="1">
                <a:solidFill>
                  <a:schemeClr val="tx1"/>
                </a:solidFill>
                <a:latin typeface="Helvetica" pitchFamily="34" charset="0"/>
              </a:rPr>
              <a:t>Enterprise</a:t>
            </a:r>
          </a:p>
        </p:txBody>
      </p:sp>
      <p:sp>
        <p:nvSpPr>
          <p:cNvPr id="57371" name="TextBox 26"/>
          <p:cNvSpPr txBox="1">
            <a:spLocks noChangeArrowheads="1"/>
          </p:cNvSpPr>
          <p:nvPr/>
        </p:nvSpPr>
        <p:spPr bwMode="auto">
          <a:xfrm>
            <a:off x="317500" y="5486400"/>
            <a:ext cx="3221038" cy="276225"/>
          </a:xfrm>
          <a:prstGeom prst="rect">
            <a:avLst/>
          </a:prstGeom>
          <a:noFill/>
          <a:ln w="9525">
            <a:noFill/>
            <a:miter lim="800000"/>
            <a:headEnd/>
            <a:tailEnd/>
          </a:ln>
        </p:spPr>
        <p:txBody>
          <a:bodyPr lIns="0">
            <a:spAutoFit/>
          </a:bodyPr>
          <a:lstStyle/>
          <a:p>
            <a:pPr>
              <a:lnSpc>
                <a:spcPct val="90000"/>
              </a:lnSpc>
            </a:pPr>
            <a:r>
              <a:rPr lang="en-US" sz="1200" b="1">
                <a:solidFill>
                  <a:schemeClr val="tx1"/>
                </a:solidFill>
                <a:latin typeface="Helvetica" pitchFamily="34" charset="0"/>
              </a:rPr>
              <a:t>Hosting &amp; Service Providers</a:t>
            </a:r>
          </a:p>
        </p:txBody>
      </p:sp>
      <p:sp>
        <p:nvSpPr>
          <p:cNvPr id="57372" name="TextBox 27"/>
          <p:cNvSpPr txBox="1">
            <a:spLocks noChangeArrowheads="1"/>
          </p:cNvSpPr>
          <p:nvPr/>
        </p:nvSpPr>
        <p:spPr bwMode="auto">
          <a:xfrm>
            <a:off x="4932363" y="2052638"/>
            <a:ext cx="2133600" cy="276225"/>
          </a:xfrm>
          <a:prstGeom prst="rect">
            <a:avLst/>
          </a:prstGeom>
          <a:noFill/>
          <a:ln w="9525">
            <a:noFill/>
            <a:miter lim="800000"/>
            <a:headEnd/>
            <a:tailEnd/>
          </a:ln>
        </p:spPr>
        <p:txBody>
          <a:bodyPr lIns="0">
            <a:spAutoFit/>
          </a:bodyPr>
          <a:lstStyle/>
          <a:p>
            <a:pPr>
              <a:lnSpc>
                <a:spcPct val="90000"/>
              </a:lnSpc>
            </a:pPr>
            <a:r>
              <a:rPr lang="en-US" sz="1200" b="1">
                <a:solidFill>
                  <a:schemeClr val="tx1"/>
                </a:solidFill>
                <a:latin typeface="Helvetica" pitchFamily="34" charset="0"/>
              </a:rPr>
              <a:t>Games and Entertainment</a:t>
            </a:r>
          </a:p>
        </p:txBody>
      </p:sp>
      <p:sp>
        <p:nvSpPr>
          <p:cNvPr id="57373" name="TextBox 28"/>
          <p:cNvSpPr txBox="1">
            <a:spLocks noChangeArrowheads="1"/>
          </p:cNvSpPr>
          <p:nvPr/>
        </p:nvSpPr>
        <p:spPr bwMode="auto">
          <a:xfrm>
            <a:off x="338138" y="4094163"/>
            <a:ext cx="2133600" cy="274637"/>
          </a:xfrm>
          <a:prstGeom prst="rect">
            <a:avLst/>
          </a:prstGeom>
          <a:noFill/>
          <a:ln w="9525">
            <a:noFill/>
            <a:miter lim="800000"/>
            <a:headEnd/>
            <a:tailEnd/>
          </a:ln>
        </p:spPr>
        <p:txBody>
          <a:bodyPr lIns="0">
            <a:spAutoFit/>
          </a:bodyPr>
          <a:lstStyle/>
          <a:p>
            <a:pPr>
              <a:lnSpc>
                <a:spcPct val="90000"/>
              </a:lnSpc>
            </a:pPr>
            <a:r>
              <a:rPr lang="en-US" sz="1200" b="1">
                <a:solidFill>
                  <a:schemeClr val="tx1"/>
                </a:solidFill>
                <a:latin typeface="Helvetica" pitchFamily="34" charset="0"/>
              </a:rPr>
              <a:t>Platform as a Service</a:t>
            </a:r>
          </a:p>
        </p:txBody>
      </p:sp>
      <p:pic>
        <p:nvPicPr>
          <p:cNvPr id="57374" name="Picture 30"/>
          <p:cNvPicPr>
            <a:picLocks noChangeAspect="1"/>
          </p:cNvPicPr>
          <p:nvPr/>
        </p:nvPicPr>
        <p:blipFill>
          <a:blip r:embed="rId16"/>
          <a:srcRect/>
          <a:stretch>
            <a:fillRect/>
          </a:stretch>
        </p:blipFill>
        <p:spPr bwMode="auto">
          <a:xfrm>
            <a:off x="4916488" y="5194300"/>
            <a:ext cx="833437" cy="325438"/>
          </a:xfrm>
          <a:prstGeom prst="rect">
            <a:avLst/>
          </a:prstGeom>
          <a:noFill/>
          <a:ln w="9525">
            <a:noFill/>
            <a:miter lim="800000"/>
            <a:headEnd/>
            <a:tailEnd/>
          </a:ln>
        </p:spPr>
      </p:pic>
      <p:pic>
        <p:nvPicPr>
          <p:cNvPr id="57375" name="Picture 31"/>
          <p:cNvPicPr>
            <a:picLocks noChangeAspect="1"/>
          </p:cNvPicPr>
          <p:nvPr/>
        </p:nvPicPr>
        <p:blipFill>
          <a:blip r:embed="rId17"/>
          <a:srcRect/>
          <a:stretch>
            <a:fillRect/>
          </a:stretch>
        </p:blipFill>
        <p:spPr bwMode="auto">
          <a:xfrm>
            <a:off x="295275" y="4406900"/>
            <a:ext cx="1066800" cy="371475"/>
          </a:xfrm>
          <a:prstGeom prst="rect">
            <a:avLst/>
          </a:prstGeom>
          <a:noFill/>
          <a:ln w="9525">
            <a:noFill/>
            <a:miter lim="800000"/>
            <a:headEnd/>
            <a:tailEnd/>
          </a:ln>
        </p:spPr>
      </p:pic>
      <p:pic>
        <p:nvPicPr>
          <p:cNvPr id="57376" name="Picture 33"/>
          <p:cNvPicPr>
            <a:picLocks noChangeAspect="1"/>
          </p:cNvPicPr>
          <p:nvPr/>
        </p:nvPicPr>
        <p:blipFill>
          <a:blip r:embed="rId18"/>
          <a:srcRect/>
          <a:stretch>
            <a:fillRect/>
          </a:stretch>
        </p:blipFill>
        <p:spPr bwMode="auto">
          <a:xfrm>
            <a:off x="6100763" y="4327525"/>
            <a:ext cx="1193800" cy="136525"/>
          </a:xfrm>
          <a:prstGeom prst="rect">
            <a:avLst/>
          </a:prstGeom>
          <a:noFill/>
          <a:ln w="9525">
            <a:noFill/>
            <a:miter lim="800000"/>
            <a:headEnd/>
            <a:tailEnd/>
          </a:ln>
        </p:spPr>
      </p:pic>
      <p:pic>
        <p:nvPicPr>
          <p:cNvPr id="57377" name="Picture 34"/>
          <p:cNvPicPr>
            <a:picLocks noChangeAspect="1"/>
          </p:cNvPicPr>
          <p:nvPr/>
        </p:nvPicPr>
        <p:blipFill>
          <a:blip r:embed="rId19"/>
          <a:srcRect/>
          <a:stretch>
            <a:fillRect/>
          </a:stretch>
        </p:blipFill>
        <p:spPr bwMode="auto">
          <a:xfrm>
            <a:off x="4983163" y="2381250"/>
            <a:ext cx="1036637" cy="322263"/>
          </a:xfrm>
          <a:prstGeom prst="rect">
            <a:avLst/>
          </a:prstGeom>
          <a:noFill/>
          <a:ln w="9525">
            <a:noFill/>
            <a:miter lim="800000"/>
            <a:headEnd/>
            <a:tailEnd/>
          </a:ln>
        </p:spPr>
      </p:pic>
      <p:pic>
        <p:nvPicPr>
          <p:cNvPr id="57378" name="Picture 35"/>
          <p:cNvPicPr>
            <a:picLocks noChangeAspect="1"/>
          </p:cNvPicPr>
          <p:nvPr/>
        </p:nvPicPr>
        <p:blipFill>
          <a:blip r:embed="rId20"/>
          <a:srcRect/>
          <a:stretch>
            <a:fillRect/>
          </a:stretch>
        </p:blipFill>
        <p:spPr bwMode="auto">
          <a:xfrm>
            <a:off x="7526338" y="4200525"/>
            <a:ext cx="871537" cy="388938"/>
          </a:xfrm>
          <a:prstGeom prst="rect">
            <a:avLst/>
          </a:prstGeom>
          <a:noFill/>
          <a:ln w="9525">
            <a:noFill/>
            <a:miter lim="800000"/>
            <a:headEnd/>
            <a:tailEnd/>
          </a:ln>
        </p:spPr>
      </p:pic>
      <p:pic>
        <p:nvPicPr>
          <p:cNvPr id="57379" name="Picture 37"/>
          <p:cNvPicPr>
            <a:picLocks noChangeAspect="1"/>
          </p:cNvPicPr>
          <p:nvPr/>
        </p:nvPicPr>
        <p:blipFill>
          <a:blip r:embed="rId21"/>
          <a:srcRect/>
          <a:stretch>
            <a:fillRect/>
          </a:stretch>
        </p:blipFill>
        <p:spPr bwMode="auto">
          <a:xfrm>
            <a:off x="1560513" y="4929188"/>
            <a:ext cx="1008062" cy="212725"/>
          </a:xfrm>
          <a:prstGeom prst="rect">
            <a:avLst/>
          </a:prstGeom>
          <a:noFill/>
          <a:ln w="9525">
            <a:noFill/>
            <a:miter lim="800000"/>
            <a:headEnd/>
            <a:tailEnd/>
          </a:ln>
        </p:spPr>
      </p:pic>
      <p:pic>
        <p:nvPicPr>
          <p:cNvPr id="57380" name="Picture 39"/>
          <p:cNvPicPr>
            <a:picLocks noChangeAspect="1"/>
          </p:cNvPicPr>
          <p:nvPr/>
        </p:nvPicPr>
        <p:blipFill>
          <a:blip r:embed="rId22"/>
          <a:srcRect/>
          <a:stretch>
            <a:fillRect/>
          </a:stretch>
        </p:blipFill>
        <p:spPr bwMode="auto">
          <a:xfrm>
            <a:off x="4922838" y="957263"/>
            <a:ext cx="515937" cy="509587"/>
          </a:xfrm>
          <a:prstGeom prst="rect">
            <a:avLst/>
          </a:prstGeom>
          <a:noFill/>
          <a:ln w="9525">
            <a:noFill/>
            <a:miter lim="800000"/>
            <a:headEnd/>
            <a:tailEnd/>
          </a:ln>
        </p:spPr>
      </p:pic>
      <p:sp>
        <p:nvSpPr>
          <p:cNvPr id="57381" name="TextBox 40"/>
          <p:cNvSpPr txBox="1">
            <a:spLocks noChangeArrowheads="1"/>
          </p:cNvSpPr>
          <p:nvPr/>
        </p:nvSpPr>
        <p:spPr bwMode="auto">
          <a:xfrm>
            <a:off x="4938713" y="1474788"/>
            <a:ext cx="508000" cy="136525"/>
          </a:xfrm>
          <a:prstGeom prst="rect">
            <a:avLst/>
          </a:prstGeom>
          <a:noFill/>
          <a:ln w="9525">
            <a:noFill/>
            <a:miter lim="800000"/>
            <a:headEnd/>
            <a:tailEnd/>
          </a:ln>
        </p:spPr>
        <p:txBody>
          <a:bodyPr lIns="0" tIns="0" rIns="0" bIns="0">
            <a:spAutoFit/>
          </a:bodyPr>
          <a:lstStyle/>
          <a:p>
            <a:pPr algn="ctr">
              <a:lnSpc>
                <a:spcPct val="90000"/>
              </a:lnSpc>
            </a:pPr>
            <a:r>
              <a:rPr lang="en-US" sz="900" b="1">
                <a:solidFill>
                  <a:srgbClr val="000000"/>
                </a:solidFill>
                <a:latin typeface="Helvetica" pitchFamily="34" charset="0"/>
              </a:rPr>
              <a:t>Bump</a:t>
            </a:r>
          </a:p>
        </p:txBody>
      </p:sp>
      <p:pic>
        <p:nvPicPr>
          <p:cNvPr id="57382" name="Picture 42"/>
          <p:cNvPicPr>
            <a:picLocks noChangeAspect="1"/>
          </p:cNvPicPr>
          <p:nvPr/>
        </p:nvPicPr>
        <p:blipFill>
          <a:blip r:embed="rId23"/>
          <a:srcRect/>
          <a:stretch>
            <a:fillRect/>
          </a:stretch>
        </p:blipFill>
        <p:spPr bwMode="auto">
          <a:xfrm>
            <a:off x="5707063" y="957263"/>
            <a:ext cx="512762" cy="508000"/>
          </a:xfrm>
          <a:prstGeom prst="rect">
            <a:avLst/>
          </a:prstGeom>
          <a:noFill/>
          <a:ln w="9525">
            <a:noFill/>
            <a:miter lim="800000"/>
            <a:headEnd/>
            <a:tailEnd/>
          </a:ln>
        </p:spPr>
      </p:pic>
      <p:sp>
        <p:nvSpPr>
          <p:cNvPr id="57383" name="TextBox 43"/>
          <p:cNvSpPr txBox="1">
            <a:spLocks noChangeArrowheads="1"/>
          </p:cNvSpPr>
          <p:nvPr/>
        </p:nvSpPr>
        <p:spPr bwMode="auto">
          <a:xfrm>
            <a:off x="5718175" y="1474788"/>
            <a:ext cx="508000" cy="136525"/>
          </a:xfrm>
          <a:prstGeom prst="rect">
            <a:avLst/>
          </a:prstGeom>
          <a:noFill/>
          <a:ln w="9525">
            <a:noFill/>
            <a:miter lim="800000"/>
            <a:headEnd/>
            <a:tailEnd/>
          </a:ln>
        </p:spPr>
        <p:txBody>
          <a:bodyPr lIns="0" tIns="0" rIns="0" bIns="0">
            <a:spAutoFit/>
          </a:bodyPr>
          <a:lstStyle/>
          <a:p>
            <a:pPr algn="ctr">
              <a:lnSpc>
                <a:spcPct val="90000"/>
              </a:lnSpc>
            </a:pPr>
            <a:r>
              <a:rPr lang="en-US" sz="900" b="1">
                <a:solidFill>
                  <a:srgbClr val="000000"/>
                </a:solidFill>
                <a:latin typeface="Helvetica" pitchFamily="34" charset="0"/>
              </a:rPr>
              <a:t>Voxer</a:t>
            </a:r>
          </a:p>
        </p:txBody>
      </p:sp>
      <p:pic>
        <p:nvPicPr>
          <p:cNvPr id="57384" name="Picture 45"/>
          <p:cNvPicPr>
            <a:picLocks noChangeAspect="1"/>
          </p:cNvPicPr>
          <p:nvPr/>
        </p:nvPicPr>
        <p:blipFill>
          <a:blip r:embed="rId24"/>
          <a:srcRect/>
          <a:stretch>
            <a:fillRect/>
          </a:stretch>
        </p:blipFill>
        <p:spPr bwMode="auto">
          <a:xfrm>
            <a:off x="1631950" y="3462338"/>
            <a:ext cx="1323975" cy="263525"/>
          </a:xfrm>
          <a:prstGeom prst="rect">
            <a:avLst/>
          </a:prstGeom>
          <a:noFill/>
          <a:ln w="9525">
            <a:noFill/>
            <a:miter lim="800000"/>
            <a:headEnd/>
            <a:tailEnd/>
          </a:ln>
        </p:spPr>
      </p:pic>
      <p:pic>
        <p:nvPicPr>
          <p:cNvPr id="57385" name="Picture 46"/>
          <p:cNvPicPr>
            <a:picLocks noChangeAspect="1"/>
          </p:cNvPicPr>
          <p:nvPr/>
        </p:nvPicPr>
        <p:blipFill>
          <a:blip r:embed="rId25"/>
          <a:srcRect/>
          <a:stretch>
            <a:fillRect/>
          </a:stretch>
        </p:blipFill>
        <p:spPr bwMode="auto">
          <a:xfrm>
            <a:off x="6278563" y="2338388"/>
            <a:ext cx="1273175" cy="398462"/>
          </a:xfrm>
          <a:prstGeom prst="rect">
            <a:avLst/>
          </a:prstGeom>
          <a:noFill/>
          <a:ln w="9525">
            <a:noFill/>
            <a:miter lim="800000"/>
            <a:headEnd/>
            <a:tailEnd/>
          </a:ln>
        </p:spPr>
      </p:pic>
      <p:pic>
        <p:nvPicPr>
          <p:cNvPr id="57386" name="Picture 48"/>
          <p:cNvPicPr>
            <a:picLocks noChangeAspect="1"/>
          </p:cNvPicPr>
          <p:nvPr/>
        </p:nvPicPr>
        <p:blipFill>
          <a:blip r:embed="rId26"/>
          <a:srcRect/>
          <a:stretch>
            <a:fillRect/>
          </a:stretch>
        </p:blipFill>
        <p:spPr bwMode="auto">
          <a:xfrm>
            <a:off x="6510338" y="966788"/>
            <a:ext cx="477837" cy="477837"/>
          </a:xfrm>
          <a:prstGeom prst="rect">
            <a:avLst/>
          </a:prstGeom>
          <a:noFill/>
          <a:ln w="9525">
            <a:noFill/>
            <a:miter lim="800000"/>
            <a:headEnd/>
            <a:tailEnd/>
          </a:ln>
        </p:spPr>
      </p:pic>
      <p:sp>
        <p:nvSpPr>
          <p:cNvPr id="57387" name="TextBox 49"/>
          <p:cNvSpPr txBox="1">
            <a:spLocks noChangeArrowheads="1"/>
          </p:cNvSpPr>
          <p:nvPr/>
        </p:nvSpPr>
        <p:spPr bwMode="auto">
          <a:xfrm>
            <a:off x="6353175" y="1474788"/>
            <a:ext cx="795338" cy="136525"/>
          </a:xfrm>
          <a:prstGeom prst="rect">
            <a:avLst/>
          </a:prstGeom>
          <a:noFill/>
          <a:ln w="9525">
            <a:noFill/>
            <a:miter lim="800000"/>
            <a:headEnd/>
            <a:tailEnd/>
          </a:ln>
        </p:spPr>
        <p:txBody>
          <a:bodyPr lIns="0" tIns="0" rIns="0" bIns="0">
            <a:spAutoFit/>
          </a:bodyPr>
          <a:lstStyle/>
          <a:p>
            <a:pPr algn="ctr">
              <a:lnSpc>
                <a:spcPct val="90000"/>
              </a:lnSpc>
            </a:pPr>
            <a:r>
              <a:rPr lang="en-US" sz="900" b="1">
                <a:solidFill>
                  <a:srgbClr val="000000"/>
                </a:solidFill>
                <a:latin typeface="Helvetica" pitchFamily="34" charset="0"/>
              </a:rPr>
              <a:t>Instapaper</a:t>
            </a:r>
          </a:p>
        </p:txBody>
      </p:sp>
      <p:pic>
        <p:nvPicPr>
          <p:cNvPr id="57388" name="Picture 50"/>
          <p:cNvPicPr>
            <a:picLocks noChangeAspect="1"/>
          </p:cNvPicPr>
          <p:nvPr/>
        </p:nvPicPr>
        <p:blipFill>
          <a:blip r:embed="rId27"/>
          <a:srcRect/>
          <a:stretch>
            <a:fillRect/>
          </a:stretch>
        </p:blipFill>
        <p:spPr bwMode="auto">
          <a:xfrm>
            <a:off x="7285038" y="962025"/>
            <a:ext cx="481012" cy="481013"/>
          </a:xfrm>
          <a:prstGeom prst="rect">
            <a:avLst/>
          </a:prstGeom>
          <a:noFill/>
          <a:ln w="9525">
            <a:noFill/>
            <a:miter lim="800000"/>
            <a:headEnd/>
            <a:tailEnd/>
          </a:ln>
        </p:spPr>
      </p:pic>
      <p:sp>
        <p:nvSpPr>
          <p:cNvPr id="57389" name="TextBox 51"/>
          <p:cNvSpPr txBox="1">
            <a:spLocks noChangeArrowheads="1"/>
          </p:cNvSpPr>
          <p:nvPr/>
        </p:nvSpPr>
        <p:spPr bwMode="auto">
          <a:xfrm>
            <a:off x="7124700" y="1474788"/>
            <a:ext cx="795338" cy="136525"/>
          </a:xfrm>
          <a:prstGeom prst="rect">
            <a:avLst/>
          </a:prstGeom>
          <a:noFill/>
          <a:ln w="9525">
            <a:noFill/>
            <a:miter lim="800000"/>
            <a:headEnd/>
            <a:tailEnd/>
          </a:ln>
        </p:spPr>
        <p:txBody>
          <a:bodyPr lIns="0" tIns="0" rIns="0" bIns="0">
            <a:spAutoFit/>
          </a:bodyPr>
          <a:lstStyle/>
          <a:p>
            <a:pPr algn="ctr">
              <a:lnSpc>
                <a:spcPct val="90000"/>
              </a:lnSpc>
            </a:pPr>
            <a:r>
              <a:rPr lang="en-US" sz="900" b="1">
                <a:solidFill>
                  <a:srgbClr val="000000"/>
                </a:solidFill>
                <a:latin typeface="Helvetica" pitchFamily="34" charset="0"/>
              </a:rPr>
              <a:t>Yelp</a:t>
            </a:r>
          </a:p>
        </p:txBody>
      </p:sp>
      <p:pic>
        <p:nvPicPr>
          <p:cNvPr id="57390" name="Picture 52"/>
          <p:cNvPicPr>
            <a:picLocks noChangeAspect="1"/>
          </p:cNvPicPr>
          <p:nvPr/>
        </p:nvPicPr>
        <p:blipFill>
          <a:blip r:embed="rId28"/>
          <a:srcRect/>
          <a:stretch>
            <a:fillRect/>
          </a:stretch>
        </p:blipFill>
        <p:spPr bwMode="auto">
          <a:xfrm>
            <a:off x="4970463" y="2855913"/>
            <a:ext cx="1336675" cy="246062"/>
          </a:xfrm>
          <a:prstGeom prst="rect">
            <a:avLst/>
          </a:prstGeom>
          <a:noFill/>
          <a:ln w="9525">
            <a:noFill/>
            <a:miter lim="800000"/>
            <a:headEnd/>
            <a:tailEnd/>
          </a:ln>
        </p:spPr>
      </p:pic>
      <p:pic>
        <p:nvPicPr>
          <p:cNvPr id="57391" name="Picture 53"/>
          <p:cNvPicPr>
            <a:picLocks noChangeAspect="1"/>
          </p:cNvPicPr>
          <p:nvPr/>
        </p:nvPicPr>
        <p:blipFill>
          <a:blip r:embed="rId29"/>
          <a:srcRect/>
          <a:stretch>
            <a:fillRect/>
          </a:stretch>
        </p:blipFill>
        <p:spPr bwMode="auto">
          <a:xfrm>
            <a:off x="5997575" y="5149850"/>
            <a:ext cx="1079500" cy="415925"/>
          </a:xfrm>
          <a:prstGeom prst="rect">
            <a:avLst/>
          </a:prstGeom>
          <a:noFill/>
          <a:ln w="9525">
            <a:noFill/>
            <a:miter lim="800000"/>
            <a:headEnd/>
            <a:tailEnd/>
          </a:ln>
        </p:spPr>
      </p:pic>
      <p:pic>
        <p:nvPicPr>
          <p:cNvPr id="57392" name="Picture 54"/>
          <p:cNvPicPr>
            <a:picLocks noChangeAspect="1"/>
          </p:cNvPicPr>
          <p:nvPr/>
        </p:nvPicPr>
        <p:blipFill>
          <a:blip r:embed="rId30"/>
          <a:srcRect/>
          <a:stretch>
            <a:fillRect/>
          </a:stretch>
        </p:blipFill>
        <p:spPr bwMode="auto">
          <a:xfrm>
            <a:off x="2505075" y="6029325"/>
            <a:ext cx="1055688" cy="280988"/>
          </a:xfrm>
          <a:prstGeom prst="rect">
            <a:avLst/>
          </a:prstGeom>
          <a:noFill/>
          <a:ln w="9525">
            <a:noFill/>
            <a:miter lim="800000"/>
            <a:headEnd/>
            <a:tailEnd/>
          </a:ln>
        </p:spPr>
      </p:pic>
      <p:pic>
        <p:nvPicPr>
          <p:cNvPr id="57393" name="Picture 56"/>
          <p:cNvPicPr>
            <a:picLocks noChangeAspect="1"/>
          </p:cNvPicPr>
          <p:nvPr/>
        </p:nvPicPr>
        <p:blipFill>
          <a:blip r:embed="rId31"/>
          <a:srcRect/>
          <a:stretch>
            <a:fillRect/>
          </a:stretch>
        </p:blipFill>
        <p:spPr bwMode="auto">
          <a:xfrm>
            <a:off x="330200" y="1931988"/>
            <a:ext cx="1184275" cy="415925"/>
          </a:xfrm>
          <a:prstGeom prst="rect">
            <a:avLst/>
          </a:prstGeom>
          <a:noFill/>
          <a:ln w="9525">
            <a:noFill/>
            <a:miter lim="800000"/>
            <a:headEnd/>
            <a:tailEnd/>
          </a:ln>
        </p:spPr>
      </p:pic>
      <p:pic>
        <p:nvPicPr>
          <p:cNvPr id="57394" name="Picture 8"/>
          <p:cNvPicPr>
            <a:picLocks noChangeAspect="1"/>
          </p:cNvPicPr>
          <p:nvPr/>
        </p:nvPicPr>
        <p:blipFill>
          <a:blip r:embed="rId32"/>
          <a:srcRect/>
          <a:stretch>
            <a:fillRect/>
          </a:stretch>
        </p:blipFill>
        <p:spPr bwMode="auto">
          <a:xfrm>
            <a:off x="398463" y="3394075"/>
            <a:ext cx="1073150" cy="422275"/>
          </a:xfrm>
          <a:prstGeom prst="rect">
            <a:avLst/>
          </a:prstGeom>
          <a:noFill/>
          <a:ln w="9525">
            <a:noFill/>
            <a:miter lim="800000"/>
            <a:headEnd/>
            <a:tailEnd/>
          </a:ln>
        </p:spPr>
      </p:pic>
      <p:pic>
        <p:nvPicPr>
          <p:cNvPr id="57395" name="Picture 14"/>
          <p:cNvPicPr>
            <a:picLocks noChangeAspect="1"/>
          </p:cNvPicPr>
          <p:nvPr/>
        </p:nvPicPr>
        <p:blipFill>
          <a:blip r:embed="rId33"/>
          <a:srcRect/>
          <a:stretch>
            <a:fillRect/>
          </a:stretch>
        </p:blipFill>
        <p:spPr bwMode="auto">
          <a:xfrm>
            <a:off x="252413" y="4838700"/>
            <a:ext cx="1262062" cy="433388"/>
          </a:xfrm>
          <a:prstGeom prst="rect">
            <a:avLst/>
          </a:prstGeom>
          <a:noFill/>
          <a:ln w="9525">
            <a:noFill/>
            <a:miter lim="800000"/>
            <a:headEnd/>
            <a:tailEnd/>
          </a:ln>
        </p:spPr>
      </p:pic>
      <p:pic>
        <p:nvPicPr>
          <p:cNvPr id="57396" name="Picture 18"/>
          <p:cNvPicPr>
            <a:picLocks noChangeAspect="1"/>
          </p:cNvPicPr>
          <p:nvPr/>
        </p:nvPicPr>
        <p:blipFill>
          <a:blip r:embed="rId34"/>
          <a:srcRect/>
          <a:stretch>
            <a:fillRect/>
          </a:stretch>
        </p:blipFill>
        <p:spPr bwMode="auto">
          <a:xfrm>
            <a:off x="7326313" y="5194300"/>
            <a:ext cx="955675" cy="274638"/>
          </a:xfrm>
          <a:prstGeom prst="rect">
            <a:avLst/>
          </a:prstGeom>
          <a:noFill/>
          <a:ln w="9525">
            <a:noFill/>
            <a:miter lim="800000"/>
            <a:headEnd/>
            <a:tailEnd/>
          </a:ln>
        </p:spPr>
      </p:pic>
      <p:pic>
        <p:nvPicPr>
          <p:cNvPr id="57397" name="Picture 19"/>
          <p:cNvPicPr>
            <a:picLocks noChangeAspect="1"/>
          </p:cNvPicPr>
          <p:nvPr/>
        </p:nvPicPr>
        <p:blipFill>
          <a:blip r:embed="rId35"/>
          <a:srcRect/>
          <a:stretch>
            <a:fillRect/>
          </a:stretch>
        </p:blipFill>
        <p:spPr bwMode="auto">
          <a:xfrm>
            <a:off x="2997200" y="3394075"/>
            <a:ext cx="722313" cy="342900"/>
          </a:xfrm>
          <a:prstGeom prst="rect">
            <a:avLst/>
          </a:prstGeom>
          <a:noFill/>
          <a:ln w="9525">
            <a:noFill/>
            <a:miter lim="800000"/>
            <a:headEnd/>
            <a:tailEnd/>
          </a:ln>
        </p:spPr>
      </p:pic>
      <p:pic>
        <p:nvPicPr>
          <p:cNvPr id="57398" name="Picture 2"/>
          <p:cNvPicPr>
            <a:picLocks noChangeAspect="1"/>
          </p:cNvPicPr>
          <p:nvPr/>
        </p:nvPicPr>
        <p:blipFill>
          <a:blip r:embed="rId36"/>
          <a:srcRect/>
          <a:stretch>
            <a:fillRect/>
          </a:stretch>
        </p:blipFill>
        <p:spPr bwMode="auto">
          <a:xfrm>
            <a:off x="6403975" y="2849563"/>
            <a:ext cx="1092200" cy="179387"/>
          </a:xfrm>
          <a:prstGeom prst="rect">
            <a:avLst/>
          </a:prstGeom>
          <a:noFill/>
          <a:ln w="9525">
            <a:noFill/>
            <a:miter lim="800000"/>
            <a:headEnd/>
            <a:tailEnd/>
          </a:ln>
        </p:spPr>
      </p:pic>
      <p:pic>
        <p:nvPicPr>
          <p:cNvPr id="57399" name="Picture 3"/>
          <p:cNvPicPr>
            <a:picLocks noChangeAspect="1"/>
          </p:cNvPicPr>
          <p:nvPr/>
        </p:nvPicPr>
        <p:blipFill>
          <a:blip r:embed="rId37"/>
          <a:srcRect l="9906"/>
          <a:stretch>
            <a:fillRect/>
          </a:stretch>
        </p:blipFill>
        <p:spPr bwMode="auto">
          <a:xfrm>
            <a:off x="7773988" y="2786063"/>
            <a:ext cx="781050" cy="398462"/>
          </a:xfrm>
          <a:prstGeom prst="rect">
            <a:avLst/>
          </a:prstGeom>
          <a:noFill/>
          <a:ln w="9525">
            <a:noFill/>
            <a:miter lim="800000"/>
            <a:headEnd/>
            <a:tailEnd/>
          </a:ln>
        </p:spPr>
      </p:pic>
      <p:pic>
        <p:nvPicPr>
          <p:cNvPr id="57400" name="Picture 5"/>
          <p:cNvPicPr>
            <a:picLocks noChangeAspect="1"/>
          </p:cNvPicPr>
          <p:nvPr/>
        </p:nvPicPr>
        <p:blipFill>
          <a:blip r:embed="rId38"/>
          <a:srcRect/>
          <a:stretch>
            <a:fillRect/>
          </a:stretch>
        </p:blipFill>
        <p:spPr bwMode="auto">
          <a:xfrm>
            <a:off x="7799388" y="2228850"/>
            <a:ext cx="619125" cy="557213"/>
          </a:xfrm>
          <a:prstGeom prst="rect">
            <a:avLst/>
          </a:prstGeom>
          <a:noFill/>
          <a:ln w="9525">
            <a:noFill/>
            <a:miter lim="800000"/>
            <a:headEnd/>
            <a:tailEnd/>
          </a:ln>
        </p:spPr>
      </p:pic>
      <p:pic>
        <p:nvPicPr>
          <p:cNvPr id="57401" name="Picture 7"/>
          <p:cNvPicPr>
            <a:picLocks noChangeAspect="1"/>
          </p:cNvPicPr>
          <p:nvPr/>
        </p:nvPicPr>
        <p:blipFill>
          <a:blip r:embed="rId39"/>
          <a:srcRect/>
          <a:stretch>
            <a:fillRect/>
          </a:stretch>
        </p:blipFill>
        <p:spPr bwMode="auto">
          <a:xfrm>
            <a:off x="2776538" y="4572000"/>
            <a:ext cx="1282700" cy="647700"/>
          </a:xfrm>
          <a:prstGeom prst="rect">
            <a:avLst/>
          </a:prstGeom>
          <a:noFill/>
          <a:ln w="9525">
            <a:noFill/>
            <a:miter lim="800000"/>
            <a:headEnd/>
            <a:tailEnd/>
          </a:ln>
        </p:spPr>
      </p:pic>
      <p:pic>
        <p:nvPicPr>
          <p:cNvPr id="57402" name="Picture 3"/>
          <p:cNvPicPr>
            <a:picLocks noChangeAspect="1"/>
          </p:cNvPicPr>
          <p:nvPr/>
        </p:nvPicPr>
        <p:blipFill>
          <a:blip r:embed="rId40"/>
          <a:srcRect/>
          <a:stretch>
            <a:fillRect/>
          </a:stretch>
        </p:blipFill>
        <p:spPr bwMode="auto">
          <a:xfrm>
            <a:off x="1509713" y="4462463"/>
            <a:ext cx="1476375" cy="361950"/>
          </a:xfrm>
          <a:prstGeom prst="rect">
            <a:avLst/>
          </a:prstGeom>
          <a:noFill/>
          <a:ln w="9525">
            <a:noFill/>
            <a:miter lim="800000"/>
            <a:headEnd/>
            <a:tailEnd/>
          </a:ln>
        </p:spPr>
      </p:pic>
      <p:pic>
        <p:nvPicPr>
          <p:cNvPr id="57403" name="Picture 64"/>
          <p:cNvPicPr>
            <a:picLocks noChangeAspect="1"/>
          </p:cNvPicPr>
          <p:nvPr/>
        </p:nvPicPr>
        <p:blipFill>
          <a:blip r:embed="rId41"/>
          <a:srcRect/>
          <a:stretch>
            <a:fillRect/>
          </a:stretch>
        </p:blipFill>
        <p:spPr bwMode="auto">
          <a:xfrm>
            <a:off x="1628775" y="2012950"/>
            <a:ext cx="939800" cy="309563"/>
          </a:xfrm>
          <a:prstGeom prst="rect">
            <a:avLst/>
          </a:prstGeom>
          <a:noFill/>
          <a:ln w="9525">
            <a:noFill/>
            <a:miter lim="800000"/>
            <a:headEnd/>
            <a:tailEnd/>
          </a:ln>
        </p:spPr>
      </p:pic>
      <p:sp>
        <p:nvSpPr>
          <p:cNvPr id="57405" name="Text Box 61"/>
          <p:cNvSpPr txBox="1">
            <a:spLocks noChangeArrowheads="1"/>
          </p:cNvSpPr>
          <p:nvPr/>
        </p:nvSpPr>
        <p:spPr bwMode="auto">
          <a:xfrm>
            <a:off x="4562475" y="6303963"/>
            <a:ext cx="1739900" cy="27463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200">
                <a:ea typeface="MS PGothic" pitchFamily="34" charset="-128"/>
                <a:cs typeface="+mn-cs"/>
              </a:rPr>
              <a:t>* SoftLayer references,</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1"/>
          <p:cNvPicPr>
            <a:picLocks noChangeAspect="1"/>
          </p:cNvPicPr>
          <p:nvPr/>
        </p:nvPicPr>
        <p:blipFill>
          <a:blip r:embed="rId2"/>
          <a:srcRect/>
          <a:stretch>
            <a:fillRect/>
          </a:stretch>
        </p:blipFill>
        <p:spPr bwMode="auto">
          <a:xfrm>
            <a:off x="741363" y="1447800"/>
            <a:ext cx="7661275" cy="2738438"/>
          </a:xfrm>
          <a:prstGeom prst="rect">
            <a:avLst/>
          </a:prstGeom>
          <a:noFill/>
          <a:ln w="9525">
            <a:noFill/>
            <a:miter lim="800000"/>
            <a:headEnd/>
            <a:tailEnd/>
          </a:ln>
        </p:spPr>
      </p:pic>
    </p:spTree>
    <p:extLst>
      <p:ext uri="{BB962C8B-B14F-4D97-AF65-F5344CB8AC3E}">
        <p14:creationId xmlns:p14="http://schemas.microsoft.com/office/powerpoint/2010/main" val="3022630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4"/>
          <p:cNvSpPr>
            <a:spLocks noChangeArrowheads="1"/>
          </p:cNvSpPr>
          <p:nvPr/>
        </p:nvSpPr>
        <p:spPr bwMode="auto">
          <a:xfrm>
            <a:off x="0" y="0"/>
            <a:ext cx="9144000" cy="6858000"/>
          </a:xfrm>
          <a:prstGeom prst="rect">
            <a:avLst/>
          </a:prstGeom>
          <a:solidFill>
            <a:schemeClr val="bg1"/>
          </a:solidFill>
          <a:ln w="9525">
            <a:noFill/>
            <a:miter lim="800000"/>
            <a:headEnd/>
            <a:tailEnd/>
          </a:ln>
        </p:spPr>
        <p:txBody>
          <a:bodyPr wrap="none" anchor="ctr"/>
          <a:lstStyle/>
          <a:p>
            <a:pPr>
              <a:lnSpc>
                <a:spcPct val="90000"/>
              </a:lnSpc>
            </a:pPr>
            <a:endParaRPr lang="en-US"/>
          </a:p>
        </p:txBody>
      </p:sp>
      <p:pic>
        <p:nvPicPr>
          <p:cNvPr id="68610" name="Picture 6" descr="5300_IBM_Black"/>
          <p:cNvPicPr>
            <a:picLocks noChangeAspect="1" noChangeArrowheads="1"/>
          </p:cNvPicPr>
          <p:nvPr/>
        </p:nvPicPr>
        <p:blipFill>
          <a:blip r:embed="rId2"/>
          <a:srcRect/>
          <a:stretch>
            <a:fillRect/>
          </a:stretch>
        </p:blipFill>
        <p:spPr bwMode="auto">
          <a:xfrm>
            <a:off x="3511550" y="3009900"/>
            <a:ext cx="2220913" cy="831850"/>
          </a:xfrm>
          <a:prstGeom prst="rect">
            <a:avLst/>
          </a:prstGeom>
          <a:noFill/>
          <a:ln w="9525">
            <a:noFill/>
            <a:miter lim="800000"/>
            <a:headEnd/>
            <a:tailEnd/>
          </a:ln>
        </p:spPr>
      </p:pic>
    </p:spTree>
    <p:extLst>
      <p:ext uri="{BB962C8B-B14F-4D97-AF65-F5344CB8AC3E}">
        <p14:creationId xmlns:p14="http://schemas.microsoft.com/office/powerpoint/2010/main" val="1545888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t>Big Data Solutions</a:t>
            </a:r>
          </a:p>
        </p:txBody>
      </p:sp>
      <p:sp>
        <p:nvSpPr>
          <p:cNvPr id="55298" name="Content Placeholder 2"/>
          <p:cNvSpPr>
            <a:spLocks noGrp="1"/>
          </p:cNvSpPr>
          <p:nvPr>
            <p:ph idx="1"/>
          </p:nvPr>
        </p:nvSpPr>
        <p:spPr>
          <a:xfrm>
            <a:off x="457200" y="3365500"/>
            <a:ext cx="8229600" cy="2951163"/>
          </a:xfrm>
        </p:spPr>
        <p:txBody>
          <a:bodyPr/>
          <a:lstStyle/>
          <a:p>
            <a:pPr>
              <a:lnSpc>
                <a:spcPct val="110000"/>
              </a:lnSpc>
            </a:pPr>
            <a:r>
              <a:rPr lang="en-US" sz="2000"/>
              <a:t>Push-button provisioning of complex, multi-server deployments via online Solution Designer</a:t>
            </a:r>
          </a:p>
          <a:p>
            <a:pPr>
              <a:lnSpc>
                <a:spcPct val="110000"/>
              </a:lnSpc>
            </a:pPr>
            <a:r>
              <a:rPr lang="en-US" sz="2000"/>
              <a:t>Support for distributed environments</a:t>
            </a:r>
          </a:p>
          <a:p>
            <a:pPr>
              <a:lnSpc>
                <a:spcPct val="110000"/>
              </a:lnSpc>
            </a:pPr>
            <a:r>
              <a:rPr lang="en-US" sz="2000"/>
              <a:t>Solutions leverage performance of local storage and bare-metal compute; outperform commodity public clouds</a:t>
            </a:r>
          </a:p>
          <a:p>
            <a:pPr>
              <a:lnSpc>
                <a:spcPct val="110000"/>
              </a:lnSpc>
            </a:pPr>
            <a:r>
              <a:rPr lang="en-US" sz="2000" b="1"/>
              <a:t>MongoDB</a:t>
            </a:r>
            <a:r>
              <a:rPr lang="en-US" sz="2000"/>
              <a:t> 	</a:t>
            </a:r>
            <a:r>
              <a:rPr lang="en-US" sz="1800"/>
              <a:t>Engineered in partnership with 10gen</a:t>
            </a:r>
          </a:p>
          <a:p>
            <a:pPr>
              <a:lnSpc>
                <a:spcPct val="110000"/>
              </a:lnSpc>
            </a:pPr>
            <a:r>
              <a:rPr lang="en-US" sz="2000" b="1"/>
              <a:t>Riak</a:t>
            </a:r>
            <a:r>
              <a:rPr lang="en-US" sz="2000"/>
              <a:t>		</a:t>
            </a:r>
            <a:r>
              <a:rPr lang="en-US" sz="1800"/>
              <a:t>Engineered in partnership with Basho</a:t>
            </a:r>
          </a:p>
        </p:txBody>
      </p:sp>
      <p:pic>
        <p:nvPicPr>
          <p:cNvPr id="6" name="Picture 5"/>
          <p:cNvPicPr>
            <a:picLocks noChangeAspect="1"/>
          </p:cNvPicPr>
          <p:nvPr/>
        </p:nvPicPr>
        <p:blipFill>
          <a:blip r:embed="rId3"/>
          <a:stretch>
            <a:fillRect/>
          </a:stretch>
        </p:blipFill>
        <p:spPr>
          <a:xfrm>
            <a:off x="584200" y="1219200"/>
            <a:ext cx="4406900" cy="1928813"/>
          </a:xfrm>
          <a:prstGeom prst="rect">
            <a:avLst/>
          </a:prstGeom>
          <a:effectLst>
            <a:outerShdw blurRad="50800" dist="38100" dir="2700000" algn="tl" rotWithShape="0">
              <a:prstClr val="black">
                <a:alpha val="40000"/>
              </a:prstClr>
            </a:outerShdw>
          </a:effectLst>
        </p:spPr>
      </p:pic>
      <p:pic>
        <p:nvPicPr>
          <p:cNvPr id="55300" name="Picture 6"/>
          <p:cNvPicPr>
            <a:picLocks noChangeAspect="1"/>
          </p:cNvPicPr>
          <p:nvPr/>
        </p:nvPicPr>
        <p:blipFill>
          <a:blip r:embed="rId4"/>
          <a:srcRect/>
          <a:stretch>
            <a:fillRect/>
          </a:stretch>
        </p:blipFill>
        <p:spPr bwMode="auto">
          <a:xfrm>
            <a:off x="5181600" y="1143000"/>
            <a:ext cx="3162300" cy="1016000"/>
          </a:xfrm>
          <a:prstGeom prst="rect">
            <a:avLst/>
          </a:prstGeom>
          <a:noFill/>
          <a:ln w="9525">
            <a:noFill/>
            <a:miter lim="800000"/>
            <a:headEnd/>
            <a:tailEnd/>
          </a:ln>
        </p:spPr>
      </p:pic>
      <p:pic>
        <p:nvPicPr>
          <p:cNvPr id="55301" name="Picture 7"/>
          <p:cNvPicPr>
            <a:picLocks noChangeAspect="1"/>
          </p:cNvPicPr>
          <p:nvPr/>
        </p:nvPicPr>
        <p:blipFill>
          <a:blip r:embed="rId5"/>
          <a:srcRect/>
          <a:stretch>
            <a:fillRect/>
          </a:stretch>
        </p:blipFill>
        <p:spPr bwMode="auto">
          <a:xfrm>
            <a:off x="5181600" y="2273300"/>
            <a:ext cx="3162300" cy="939800"/>
          </a:xfrm>
          <a:prstGeom prst="rect">
            <a:avLst/>
          </a:prstGeom>
          <a:noFill/>
          <a:ln w="9525">
            <a:noFill/>
            <a:miter lim="800000"/>
            <a:headEnd/>
            <a:tailEnd/>
          </a:ln>
        </p:spPr>
      </p:pic>
    </p:spTree>
    <p:extLst>
      <p:ext uri="{BB962C8B-B14F-4D97-AF65-F5344CB8AC3E}">
        <p14:creationId xmlns:p14="http://schemas.microsoft.com/office/powerpoint/2010/main" val="1548283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idx="4294967295"/>
          </p:nvPr>
        </p:nvSpPr>
        <p:spPr>
          <a:xfrm>
            <a:off x="1973263" y="57150"/>
            <a:ext cx="5124450" cy="481013"/>
          </a:xfrm>
        </p:spPr>
        <p:txBody>
          <a:bodyPr/>
          <a:lstStyle/>
          <a:p>
            <a:r>
              <a:rPr lang="en-US" sz="2000"/>
              <a:t>Managed Production Workload for M&amp;E</a:t>
            </a:r>
          </a:p>
        </p:txBody>
      </p:sp>
      <p:sp>
        <p:nvSpPr>
          <p:cNvPr id="59394" name="Rectangle 3"/>
          <p:cNvSpPr>
            <a:spLocks noGrp="1" noChangeArrowheads="1"/>
          </p:cNvSpPr>
          <p:nvPr>
            <p:ph type="body" idx="4294967295"/>
          </p:nvPr>
        </p:nvSpPr>
        <p:spPr>
          <a:xfrm>
            <a:off x="4638675" y="800100"/>
            <a:ext cx="4356100" cy="5783263"/>
          </a:xfrm>
          <a:solidFill>
            <a:schemeClr val="bg1"/>
          </a:solidFill>
          <a:ln w="19050">
            <a:solidFill>
              <a:schemeClr val="tx1"/>
            </a:solidFill>
          </a:ln>
        </p:spPr>
        <p:txBody>
          <a:bodyPr/>
          <a:lstStyle/>
          <a:p>
            <a:pPr marL="231775" indent="-231775">
              <a:lnSpc>
                <a:spcPct val="90000"/>
              </a:lnSpc>
              <a:buFontTx/>
              <a:buNone/>
            </a:pPr>
            <a:endParaRPr lang="en-US" sz="1200" b="1">
              <a:solidFill>
                <a:srgbClr val="1C36F8"/>
              </a:solidFill>
            </a:endParaRPr>
          </a:p>
          <a:p>
            <a:pPr marL="231775" indent="-231775">
              <a:lnSpc>
                <a:spcPct val="90000"/>
              </a:lnSpc>
              <a:buFontTx/>
              <a:buNone/>
            </a:pPr>
            <a:r>
              <a:rPr lang="en-US" sz="1200" b="1">
                <a:solidFill>
                  <a:srgbClr val="1C36F8"/>
                </a:solidFill>
              </a:rPr>
              <a:t>Use Cases for Industry</a:t>
            </a:r>
            <a:r>
              <a:rPr lang="en-US" sz="1200" b="1">
                <a:solidFill>
                  <a:schemeClr val="tx1"/>
                </a:solidFill>
              </a:rPr>
              <a:t> </a:t>
            </a:r>
          </a:p>
          <a:p>
            <a:pPr marL="576263" lvl="1">
              <a:lnSpc>
                <a:spcPct val="90000"/>
              </a:lnSpc>
            </a:pPr>
            <a:r>
              <a:rPr lang="en-US" sz="1200" i="1"/>
              <a:t>Move non </a:t>
            </a:r>
            <a:r>
              <a:rPr lang="en-US" sz="1100" i="1"/>
              <a:t>differentiated</a:t>
            </a:r>
            <a:r>
              <a:rPr lang="en-US" sz="1100"/>
              <a:t> </a:t>
            </a:r>
            <a:r>
              <a:rPr lang="en-US" sz="1100" i="1"/>
              <a:t> workloads</a:t>
            </a:r>
            <a:r>
              <a:rPr lang="en-US" sz="1200" i="1"/>
              <a:t> to cloud to allow greater investment in content production. </a:t>
            </a:r>
            <a:endParaRPr lang="en-US" sz="1200"/>
          </a:p>
          <a:p>
            <a:pPr marL="231775" indent="-231775">
              <a:lnSpc>
                <a:spcPct val="90000"/>
              </a:lnSpc>
            </a:pPr>
            <a:endParaRPr lang="en-US" sz="1200" i="1"/>
          </a:p>
          <a:p>
            <a:pPr marL="231775" indent="-231775">
              <a:lnSpc>
                <a:spcPct val="90000"/>
              </a:lnSpc>
            </a:pPr>
            <a:r>
              <a:rPr lang="en-US" sz="1200" b="1">
                <a:solidFill>
                  <a:srgbClr val="1C36F8"/>
                </a:solidFill>
              </a:rPr>
              <a:t>Softlayer Drivers</a:t>
            </a:r>
          </a:p>
          <a:p>
            <a:pPr marL="576263" lvl="1">
              <a:lnSpc>
                <a:spcPct val="90000"/>
              </a:lnSpc>
            </a:pPr>
            <a:r>
              <a:rPr lang="en-US" sz="1100"/>
              <a:t>Managed Instance</a:t>
            </a:r>
          </a:p>
          <a:p>
            <a:pPr marL="576263" lvl="1">
              <a:lnSpc>
                <a:spcPct val="90000"/>
              </a:lnSpc>
            </a:pPr>
            <a:r>
              <a:rPr lang="en-US" sz="1100"/>
              <a:t>Predictable QOE</a:t>
            </a:r>
          </a:p>
          <a:p>
            <a:pPr marL="576263" lvl="1">
              <a:lnSpc>
                <a:spcPct val="90000"/>
              </a:lnSpc>
              <a:buFontTx/>
              <a:buNone/>
            </a:pPr>
            <a:endParaRPr lang="en-US" sz="1100" i="1"/>
          </a:p>
          <a:p>
            <a:pPr marL="231775" indent="-231775" eaLnBrk="1" hangingPunct="1">
              <a:lnSpc>
                <a:spcPct val="90000"/>
              </a:lnSpc>
              <a:buFontTx/>
              <a:buNone/>
            </a:pPr>
            <a:r>
              <a:rPr lang="en-US" sz="1200" b="1">
                <a:solidFill>
                  <a:srgbClr val="1C36F8"/>
                </a:solidFill>
                <a:sym typeface="Arial" charset="0"/>
              </a:rPr>
              <a:t>Case Studies</a:t>
            </a:r>
            <a:r>
              <a:rPr lang="en-US" sz="1200" b="1">
                <a:solidFill>
                  <a:schemeClr val="tx1"/>
                </a:solidFill>
                <a:sym typeface="Arial" charset="0"/>
              </a:rPr>
              <a:t>  </a:t>
            </a:r>
            <a:endParaRPr lang="en-US" sz="1200" i="1">
              <a:solidFill>
                <a:schemeClr val="tx1"/>
              </a:solidFill>
              <a:sym typeface="Arial" charset="0"/>
            </a:endParaRPr>
          </a:p>
          <a:p>
            <a:pPr marL="231775" indent="-231775" eaLnBrk="1" hangingPunct="1">
              <a:lnSpc>
                <a:spcPct val="90000"/>
              </a:lnSpc>
              <a:buFontTx/>
              <a:buNone/>
            </a:pPr>
            <a:r>
              <a:rPr lang="en-US" i="1">
                <a:sym typeface="Arial" charset="0"/>
              </a:rPr>
              <a:t>	</a:t>
            </a:r>
            <a:r>
              <a:rPr lang="en-US" sz="1100">
                <a:cs typeface="Arial" charset="0"/>
                <a:sym typeface="Arial" charset="0"/>
              </a:rPr>
              <a:t>Pearson was interested in moving from a traditional outsourcing model to a consumption-based model running in the cloud. </a:t>
            </a:r>
            <a:r>
              <a:rPr lang="en-US" sz="1100">
                <a:cs typeface="Arial" charset="0"/>
              </a:rPr>
              <a:t>Increasing cost pressures was also requiring Pearson to reduce expenses and transfer non differentiating infrastructure to a consumption-based cloud model</a:t>
            </a:r>
          </a:p>
          <a:p>
            <a:pPr marL="231775" indent="-231775" eaLnBrk="1" hangingPunct="1">
              <a:lnSpc>
                <a:spcPct val="90000"/>
              </a:lnSpc>
              <a:buFontTx/>
              <a:buNone/>
            </a:pPr>
            <a:endParaRPr lang="en-US" sz="1100">
              <a:cs typeface="Arial" charset="0"/>
              <a:sym typeface="Arial" charset="0"/>
            </a:endParaRPr>
          </a:p>
          <a:p>
            <a:pPr marL="231775" indent="-231775" eaLnBrk="1" hangingPunct="1">
              <a:lnSpc>
                <a:spcPct val="90000"/>
              </a:lnSpc>
              <a:buFontTx/>
              <a:buNone/>
            </a:pPr>
            <a:r>
              <a:rPr lang="en-US" sz="1100">
                <a:cs typeface="Arial" charset="0"/>
                <a:sym typeface="Arial" charset="0"/>
              </a:rPr>
              <a:t>	The IBM solution involved two phases.  The first phase addressed the consolidation of Pearson’s two Mainframes into the IBM z/OS Cloud.  The second phase focused on the distributed platforms running in the Pearson NJ .  Approximately 700 servers were virtualized and consolidated  entire environment was transitioned to a second z/OS cloud datacenter. </a:t>
            </a:r>
          </a:p>
          <a:p>
            <a:pPr marL="231775" indent="-231775" eaLnBrk="1" hangingPunct="1">
              <a:lnSpc>
                <a:spcPct val="90000"/>
              </a:lnSpc>
              <a:buFontTx/>
              <a:buNone/>
            </a:pPr>
            <a:endParaRPr lang="en-US" sz="1100">
              <a:cs typeface="Arial" charset="0"/>
              <a:sym typeface="Arial" charset="0"/>
            </a:endParaRPr>
          </a:p>
          <a:p>
            <a:pPr marL="231775" indent="-231775">
              <a:lnSpc>
                <a:spcPct val="90000"/>
              </a:lnSpc>
            </a:pPr>
            <a:r>
              <a:rPr lang="en-US" sz="1100" b="1">
                <a:cs typeface="Arial" charset="0"/>
                <a:sym typeface="Arial" charset="0"/>
              </a:rPr>
              <a:t>	IBM BCRS</a:t>
            </a:r>
            <a:r>
              <a:rPr lang="en-US" sz="1100">
                <a:cs typeface="Arial" charset="0"/>
                <a:sym typeface="Arial" charset="0"/>
              </a:rPr>
              <a:t> will provide Disaster Recovery Services for both the Mainframe and Distributed environments. BCRS will also provide back-up services for the Distributed environment using managed Back-Up.</a:t>
            </a:r>
          </a:p>
          <a:p>
            <a:pPr marL="231775" indent="-231775">
              <a:lnSpc>
                <a:spcPct val="90000"/>
              </a:lnSpc>
            </a:pPr>
            <a:endParaRPr lang="en-US" sz="1100">
              <a:solidFill>
                <a:schemeClr val="tx1"/>
              </a:solidFill>
              <a:cs typeface="Arial" charset="0"/>
              <a:sym typeface="Arial" charset="0"/>
            </a:endParaRPr>
          </a:p>
          <a:p>
            <a:pPr marL="231775" indent="-231775">
              <a:lnSpc>
                <a:spcPct val="90000"/>
              </a:lnSpc>
              <a:buFontTx/>
              <a:buNone/>
            </a:pPr>
            <a:endParaRPr lang="en-US" sz="1100"/>
          </a:p>
        </p:txBody>
      </p:sp>
      <p:sp>
        <p:nvSpPr>
          <p:cNvPr id="59395" name="Rectangle 14"/>
          <p:cNvSpPr>
            <a:spLocks noChangeArrowheads="1"/>
          </p:cNvSpPr>
          <p:nvPr/>
        </p:nvSpPr>
        <p:spPr bwMode="auto">
          <a:xfrm>
            <a:off x="215900" y="782638"/>
            <a:ext cx="4202113" cy="5800725"/>
          </a:xfrm>
          <a:prstGeom prst="rect">
            <a:avLst/>
          </a:prstGeom>
          <a:solidFill>
            <a:schemeClr val="bg1"/>
          </a:solidFill>
          <a:ln w="19050">
            <a:solidFill>
              <a:schemeClr val="tx1"/>
            </a:solidFill>
            <a:miter lim="800000"/>
            <a:headEnd/>
            <a:tailEnd/>
          </a:ln>
        </p:spPr>
        <p:txBody>
          <a:bodyPr/>
          <a:lstStyle/>
          <a:p>
            <a:pPr marL="173038" indent="-173038" eaLnBrk="0" hangingPunct="0">
              <a:spcBef>
                <a:spcPct val="20000"/>
              </a:spcBef>
              <a:buClr>
                <a:schemeClr val="tx1"/>
              </a:buClr>
            </a:pPr>
            <a:endParaRPr lang="en-US" sz="1200" b="1">
              <a:solidFill>
                <a:schemeClr val="accent1"/>
              </a:solidFill>
            </a:endParaRPr>
          </a:p>
          <a:p>
            <a:pPr marL="173038" indent="-173038">
              <a:spcBef>
                <a:spcPct val="20000"/>
              </a:spcBef>
              <a:buClr>
                <a:schemeClr val="tx1"/>
              </a:buClr>
            </a:pPr>
            <a:r>
              <a:rPr lang="en-US" sz="1200" b="1">
                <a:solidFill>
                  <a:srgbClr val="1C36F8"/>
                </a:solidFill>
              </a:rPr>
              <a:t>Workload Detail</a:t>
            </a:r>
          </a:p>
          <a:p>
            <a:pPr marL="173038" indent="-173038">
              <a:spcBef>
                <a:spcPct val="20000"/>
              </a:spcBef>
              <a:buClr>
                <a:schemeClr val="tx1"/>
              </a:buClr>
            </a:pPr>
            <a:endParaRPr lang="en-US" sz="1200" b="1">
              <a:solidFill>
                <a:srgbClr val="1C36F8"/>
              </a:solidFill>
            </a:endParaRPr>
          </a:p>
          <a:p>
            <a:pPr marL="173038" indent="-173038">
              <a:lnSpc>
                <a:spcPct val="90000"/>
              </a:lnSpc>
              <a:buFontTx/>
              <a:buChar char="•"/>
            </a:pPr>
            <a:r>
              <a:rPr lang="en-US" sz="1800">
                <a:solidFill>
                  <a:schemeClr val="tx1"/>
                </a:solidFill>
              </a:rPr>
              <a:t>High I/O intensity, Predictable QOE</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Supports existing portfolio, license model, and provides platform for future services</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Managed Instance</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Global reach and load balancing</a:t>
            </a:r>
          </a:p>
          <a:p>
            <a:pPr marL="173038" indent="-173038">
              <a:lnSpc>
                <a:spcPct val="90000"/>
              </a:lnSpc>
              <a:buFontTx/>
              <a:buChar char="•"/>
            </a:pPr>
            <a:endParaRPr lang="en-US" sz="1800">
              <a:solidFill>
                <a:schemeClr val="tx1"/>
              </a:solidFill>
            </a:endParaRPr>
          </a:p>
          <a:p>
            <a:pPr marL="173038" indent="-173038" eaLnBrk="0" hangingPunct="0">
              <a:lnSpc>
                <a:spcPct val="90000"/>
              </a:lnSpc>
              <a:spcBef>
                <a:spcPct val="20000"/>
              </a:spcBef>
              <a:buClr>
                <a:schemeClr val="tx1"/>
              </a:buClr>
            </a:pPr>
            <a:endParaRPr lang="en-US" sz="900" b="1">
              <a:solidFill>
                <a:srgbClr val="1C36F8"/>
              </a:solidFill>
              <a:sym typeface="Arial" charset="0"/>
            </a:endParaRPr>
          </a:p>
          <a:p>
            <a:pPr marL="579438" lvl="1" indent="-173038" eaLnBrk="0" hangingPunct="0">
              <a:lnSpc>
                <a:spcPct val="90000"/>
              </a:lnSpc>
            </a:pPr>
            <a:endParaRPr lang="en-US" sz="1200">
              <a:solidFill>
                <a:schemeClr val="tx1"/>
              </a:solidFill>
            </a:endParaRPr>
          </a:p>
          <a:p>
            <a:pPr marL="173038" indent="-173038" eaLnBrk="0" hangingPunct="0">
              <a:spcBef>
                <a:spcPct val="20000"/>
              </a:spcBef>
              <a:buClr>
                <a:schemeClr val="tx1"/>
              </a:buClr>
            </a:pPr>
            <a:endParaRPr lang="en-US" sz="1200" b="1">
              <a:solidFill>
                <a:srgbClr val="FF9900"/>
              </a:solidFill>
            </a:endParaRPr>
          </a:p>
          <a:p>
            <a:pPr marL="173038" indent="-173038" eaLnBrk="0" hangingPunct="0">
              <a:spcBef>
                <a:spcPct val="20000"/>
              </a:spcBef>
              <a:buClr>
                <a:schemeClr val="tx1"/>
              </a:buClr>
            </a:pPr>
            <a:endParaRPr lang="en-US" sz="1200" b="1">
              <a:solidFill>
                <a:srgbClr val="FF9900"/>
              </a:solidFill>
            </a:endParaRPr>
          </a:p>
          <a:p>
            <a:pPr marL="173038" indent="-173038" eaLnBrk="0" hangingPunct="0">
              <a:spcBef>
                <a:spcPct val="20000"/>
              </a:spcBef>
              <a:buClr>
                <a:schemeClr val="tx1"/>
              </a:buClr>
              <a:buFont typeface="Wingdings" pitchFamily="2" charset="2"/>
              <a:buNone/>
            </a:pPr>
            <a:endParaRPr lang="en-US" sz="1600">
              <a:solidFill>
                <a:schemeClr val="accent1"/>
              </a:solidFill>
            </a:endParaRPr>
          </a:p>
          <a:p>
            <a:pPr marL="173038" indent="-173038">
              <a:lnSpc>
                <a:spcPct val="90000"/>
              </a:lnSpc>
              <a:spcBef>
                <a:spcPct val="20000"/>
              </a:spcBef>
              <a:spcAft>
                <a:spcPts val="600"/>
              </a:spcAft>
              <a:buFont typeface="Arial" charset="0"/>
              <a:buChar char="•"/>
            </a:pPr>
            <a:endParaRPr lang="en-US" sz="1600" b="1" i="1">
              <a:solidFill>
                <a:srgbClr val="5B5BFF"/>
              </a:solidFill>
              <a:sym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a:xfrm>
            <a:off x="1973263" y="0"/>
            <a:ext cx="6122987" cy="481013"/>
          </a:xfrm>
        </p:spPr>
        <p:txBody>
          <a:bodyPr/>
          <a:lstStyle/>
          <a:p>
            <a:r>
              <a:rPr lang="en-GB">
                <a:solidFill>
                  <a:srgbClr val="000000"/>
                </a:solidFill>
              </a:rPr>
              <a:t>Hosted Enterprise Private Clouds</a:t>
            </a:r>
            <a:endParaRPr lang="en-US" sz="2000"/>
          </a:p>
        </p:txBody>
      </p:sp>
      <p:sp>
        <p:nvSpPr>
          <p:cNvPr id="60418" name="Rectangle 3"/>
          <p:cNvSpPr>
            <a:spLocks noGrp="1" noChangeArrowheads="1"/>
          </p:cNvSpPr>
          <p:nvPr>
            <p:ph type="body" idx="4294967295"/>
          </p:nvPr>
        </p:nvSpPr>
        <p:spPr>
          <a:xfrm>
            <a:off x="4614863" y="788988"/>
            <a:ext cx="4356100" cy="5783262"/>
          </a:xfrm>
          <a:solidFill>
            <a:schemeClr val="bg1"/>
          </a:solidFill>
          <a:ln w="19050">
            <a:solidFill>
              <a:schemeClr val="tx1"/>
            </a:solidFill>
          </a:ln>
        </p:spPr>
        <p:txBody>
          <a:bodyPr/>
          <a:lstStyle/>
          <a:p>
            <a:pPr marL="231775" indent="-231775">
              <a:lnSpc>
                <a:spcPct val="80000"/>
              </a:lnSpc>
              <a:buFontTx/>
              <a:buNone/>
            </a:pPr>
            <a:r>
              <a:rPr lang="en-US" sz="1000" b="1"/>
              <a:t>	</a:t>
            </a:r>
          </a:p>
          <a:p>
            <a:pPr marL="231775" indent="-231775">
              <a:lnSpc>
                <a:spcPct val="80000"/>
              </a:lnSpc>
              <a:buFontTx/>
              <a:buNone/>
            </a:pPr>
            <a:r>
              <a:rPr lang="en-US" sz="1200" b="1">
                <a:solidFill>
                  <a:srgbClr val="1C36F8"/>
                </a:solidFill>
                <a:cs typeface="Arial" charset="0"/>
              </a:rPr>
              <a:t>Use Cases for Industry</a:t>
            </a:r>
            <a:r>
              <a:rPr lang="en-US" sz="1200" b="1">
                <a:solidFill>
                  <a:schemeClr val="tx1"/>
                </a:solidFill>
                <a:cs typeface="Arial" charset="0"/>
              </a:rPr>
              <a:t> </a:t>
            </a:r>
          </a:p>
          <a:p>
            <a:pPr marL="576263" lvl="1">
              <a:lnSpc>
                <a:spcPct val="80000"/>
              </a:lnSpc>
            </a:pPr>
            <a:r>
              <a:rPr lang="en-US" sz="1200" b="1">
                <a:cs typeface="Arial" charset="0"/>
              </a:rPr>
              <a:t>Private hosted cloud for primary and disaster recovery data centers</a:t>
            </a:r>
          </a:p>
          <a:p>
            <a:pPr marL="576263" lvl="1">
              <a:lnSpc>
                <a:spcPct val="80000"/>
              </a:lnSpc>
            </a:pPr>
            <a:endParaRPr lang="en-US" sz="1200" b="1">
              <a:cs typeface="Arial" charset="0"/>
            </a:endParaRPr>
          </a:p>
          <a:p>
            <a:pPr marL="231775" indent="-231775">
              <a:lnSpc>
                <a:spcPct val="80000"/>
              </a:lnSpc>
            </a:pPr>
            <a:r>
              <a:rPr lang="en-US" sz="1200" b="1">
                <a:solidFill>
                  <a:srgbClr val="1C36F8"/>
                </a:solidFill>
                <a:cs typeface="Arial" charset="0"/>
              </a:rPr>
              <a:t>Softlayer Drivers</a:t>
            </a:r>
          </a:p>
          <a:p>
            <a:pPr marL="576263" lvl="1">
              <a:lnSpc>
                <a:spcPct val="80000"/>
              </a:lnSpc>
            </a:pPr>
            <a:r>
              <a:rPr lang="en-US" sz="1200">
                <a:cs typeface="Arial" charset="0"/>
              </a:rPr>
              <a:t>Managed Instance</a:t>
            </a:r>
          </a:p>
          <a:p>
            <a:pPr marL="576263" lvl="1">
              <a:lnSpc>
                <a:spcPct val="80000"/>
              </a:lnSpc>
            </a:pPr>
            <a:r>
              <a:rPr lang="en-US" sz="1200">
                <a:cs typeface="Arial" charset="0"/>
              </a:rPr>
              <a:t>Predictable QOE</a:t>
            </a:r>
          </a:p>
          <a:p>
            <a:pPr marL="576263" lvl="1">
              <a:lnSpc>
                <a:spcPct val="80000"/>
              </a:lnSpc>
            </a:pPr>
            <a:r>
              <a:rPr lang="en-US" sz="1200">
                <a:cs typeface="Arial" charset="0"/>
              </a:rPr>
              <a:t>High Availability</a:t>
            </a:r>
          </a:p>
          <a:p>
            <a:pPr marL="576263" lvl="1">
              <a:lnSpc>
                <a:spcPct val="80000"/>
              </a:lnSpc>
              <a:buFontTx/>
              <a:buNone/>
            </a:pPr>
            <a:endParaRPr lang="en-US" sz="1200">
              <a:cs typeface="Arial" charset="0"/>
            </a:endParaRPr>
          </a:p>
          <a:p>
            <a:pPr marL="231775" indent="-231775" eaLnBrk="1" hangingPunct="1">
              <a:lnSpc>
                <a:spcPct val="80000"/>
              </a:lnSpc>
              <a:buFontTx/>
              <a:buNone/>
            </a:pPr>
            <a:r>
              <a:rPr lang="en-US" sz="1200" b="1">
                <a:solidFill>
                  <a:srgbClr val="1C36F8"/>
                </a:solidFill>
                <a:sym typeface="Arial" charset="0"/>
              </a:rPr>
              <a:t>Case Studies</a:t>
            </a:r>
            <a:r>
              <a:rPr lang="en-US" sz="1200" b="1">
                <a:solidFill>
                  <a:schemeClr val="tx1"/>
                </a:solidFill>
                <a:sym typeface="Arial" charset="0"/>
              </a:rPr>
              <a:t> </a:t>
            </a:r>
          </a:p>
          <a:p>
            <a:pPr marL="231775" indent="-231775" eaLnBrk="1" hangingPunct="1">
              <a:lnSpc>
                <a:spcPct val="80000"/>
              </a:lnSpc>
              <a:buFontTx/>
              <a:buNone/>
            </a:pPr>
            <a:r>
              <a:rPr lang="en-US" altLang="ja-JP" sz="1100">
                <a:solidFill>
                  <a:schemeClr val="tx1"/>
                </a:solidFill>
                <a:ea typeface="ＭＳ Ｐゴシック" pitchFamily="34" charset="-128"/>
              </a:rPr>
              <a:t>      </a:t>
            </a:r>
            <a:r>
              <a:rPr lang="en-US" altLang="ja-JP" sz="1100">
                <a:solidFill>
                  <a:schemeClr val="tx1"/>
                </a:solidFill>
                <a:ea typeface="ＭＳ Ｐゴシック" pitchFamily="34" charset="-128"/>
                <a:cs typeface="Arial" charset="0"/>
              </a:rPr>
              <a:t>FINS is a cloud service provider for the network broadcasting companies</a:t>
            </a:r>
            <a:r>
              <a:rPr lang="en-US" altLang="ja-JP" sz="1100" i="1">
                <a:solidFill>
                  <a:schemeClr val="tx1"/>
                </a:solidFill>
                <a:ea typeface="ＭＳ Ｐゴシック" pitchFamily="34" charset="-128"/>
                <a:cs typeface="Arial" charset="0"/>
              </a:rPr>
              <a:t> in Japan.  </a:t>
            </a:r>
            <a:r>
              <a:rPr lang="en-US" sz="1100" i="1">
                <a:cs typeface="Arial" charset="0"/>
              </a:rPr>
              <a:t>Amid declining advertising revenue, an increase in online advertising and an economic recession, FINS operated servers that ran custom applications. This led to a huge increase in IT costs, even though the client also ran standard applications on existing systems at Fuji Network Systems (FNS) affiliates.</a:t>
            </a:r>
          </a:p>
          <a:p>
            <a:pPr marL="231775" indent="-231775" eaLnBrk="1" hangingPunct="1">
              <a:lnSpc>
                <a:spcPct val="80000"/>
              </a:lnSpc>
              <a:buFontTx/>
              <a:buNone/>
            </a:pPr>
            <a:r>
              <a:rPr lang="en-US" sz="1100" i="1">
                <a:cs typeface="Arial" charset="0"/>
              </a:rPr>
              <a:t/>
            </a:r>
            <a:br>
              <a:rPr lang="en-US" sz="1100" i="1">
                <a:cs typeface="Arial" charset="0"/>
              </a:rPr>
            </a:br>
            <a:r>
              <a:rPr lang="en-US" sz="1100">
                <a:cs typeface="Arial" charset="0"/>
              </a:rPr>
              <a:t>After experiencing the 2011 Japan earthquake, FINS - and its customers - needed reliable, robust systems that would perform better in case of a disaster. Further, FINS did not want to pay large up-front costs to obtain this technology.   To meet its objectives, FINS engaged IBM Global Business Services - Application Innovation Services, IBM Global Technology Services - Worldwide Strategic Outsourcing and IBM Global Financing to design, host and finance cloud computing environments for its customers.</a:t>
            </a:r>
            <a:br>
              <a:rPr lang="en-US" sz="1100">
                <a:cs typeface="Arial" charset="0"/>
              </a:rPr>
            </a:br>
            <a:r>
              <a:rPr lang="en-US" sz="1100">
                <a:cs typeface="Arial" charset="0"/>
              </a:rPr>
              <a:t/>
            </a:r>
            <a:br>
              <a:rPr lang="en-US" sz="1100">
                <a:cs typeface="Arial" charset="0"/>
              </a:rPr>
            </a:br>
            <a:r>
              <a:rPr lang="en-US" sz="1100">
                <a:cs typeface="Arial" charset="0"/>
              </a:rPr>
              <a:t>FINS uses IBM facilities in two separate locations for its primary and disaster recovery data centers. Cache servers remain in the client’s customer's TV stations and are operated remotely by IBM. The Worldwide Strategic Outsourcing team manages the client's customized applications, which enable its customers to develop and broadcast TV program content. </a:t>
            </a:r>
          </a:p>
        </p:txBody>
      </p:sp>
      <p:sp>
        <p:nvSpPr>
          <p:cNvPr id="60419" name="Rectangle 14"/>
          <p:cNvSpPr>
            <a:spLocks noChangeArrowheads="1"/>
          </p:cNvSpPr>
          <p:nvPr/>
        </p:nvSpPr>
        <p:spPr bwMode="auto">
          <a:xfrm>
            <a:off x="204788" y="782638"/>
            <a:ext cx="4202112" cy="5800725"/>
          </a:xfrm>
          <a:prstGeom prst="rect">
            <a:avLst/>
          </a:prstGeom>
          <a:solidFill>
            <a:schemeClr val="bg1"/>
          </a:solidFill>
          <a:ln w="19050">
            <a:solidFill>
              <a:schemeClr val="tx1"/>
            </a:solidFill>
            <a:miter lim="800000"/>
            <a:headEnd/>
            <a:tailEnd/>
          </a:ln>
        </p:spPr>
        <p:txBody>
          <a:bodyPr/>
          <a:lstStyle/>
          <a:p>
            <a:pPr marL="173038" indent="-173038" eaLnBrk="0" hangingPunct="0">
              <a:spcBef>
                <a:spcPct val="20000"/>
              </a:spcBef>
              <a:buClr>
                <a:schemeClr val="tx1"/>
              </a:buClr>
            </a:pPr>
            <a:endParaRPr lang="en-US" sz="1200" b="1">
              <a:solidFill>
                <a:schemeClr val="accent1"/>
              </a:solidFill>
            </a:endParaRPr>
          </a:p>
          <a:p>
            <a:pPr marL="173038" indent="-173038" eaLnBrk="0" hangingPunct="0">
              <a:lnSpc>
                <a:spcPct val="90000"/>
              </a:lnSpc>
              <a:spcBef>
                <a:spcPct val="20000"/>
              </a:spcBef>
              <a:buClr>
                <a:schemeClr val="tx1"/>
              </a:buClr>
            </a:pPr>
            <a:r>
              <a:rPr lang="en-US" sz="1200" b="1">
                <a:solidFill>
                  <a:srgbClr val="1C36F8"/>
                </a:solidFill>
              </a:rPr>
              <a:t>Workload Detail</a:t>
            </a:r>
          </a:p>
          <a:p>
            <a:pPr marL="173038" indent="-173038" eaLnBrk="0" hangingPunct="0">
              <a:lnSpc>
                <a:spcPct val="90000"/>
              </a:lnSpc>
              <a:spcBef>
                <a:spcPct val="20000"/>
              </a:spcBef>
              <a:buClr>
                <a:schemeClr val="tx1"/>
              </a:buClr>
            </a:pPr>
            <a:endParaRPr lang="en-US" sz="1200" b="1">
              <a:solidFill>
                <a:srgbClr val="1C36F8"/>
              </a:solidFill>
            </a:endParaRPr>
          </a:p>
          <a:p>
            <a:pPr marL="173038" indent="-173038">
              <a:lnSpc>
                <a:spcPct val="90000"/>
              </a:lnSpc>
              <a:buFontTx/>
              <a:buChar char="•"/>
            </a:pPr>
            <a:r>
              <a:rPr lang="en-US" sz="1800">
                <a:solidFill>
                  <a:schemeClr val="tx1"/>
                </a:solidFill>
              </a:rPr>
              <a:t>High I/O intensity, Predictable QOE</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Excellent base to build out enterprise PC requirements (HA, data isolation, encryption, reporting, hybrid cloud, etc.)</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IBM SCO Openstack and Citrix Private Clouds</a:t>
            </a:r>
          </a:p>
          <a:p>
            <a:pPr marL="173038" indent="-173038" eaLnBrk="0" hangingPunct="0">
              <a:lnSpc>
                <a:spcPct val="90000"/>
              </a:lnSpc>
              <a:spcBef>
                <a:spcPct val="20000"/>
              </a:spcBef>
              <a:buClr>
                <a:schemeClr val="tx1"/>
              </a:buClr>
              <a:buFontTx/>
              <a:buChar char="•"/>
            </a:pPr>
            <a:endParaRPr lang="en-US" sz="900" b="1">
              <a:solidFill>
                <a:srgbClr val="1C36F8"/>
              </a:solidFill>
              <a:sym typeface="Arial" charset="0"/>
            </a:endParaRPr>
          </a:p>
          <a:p>
            <a:pPr marL="173038" indent="-173038">
              <a:spcBef>
                <a:spcPct val="20000"/>
              </a:spcBef>
              <a:buClr>
                <a:schemeClr val="tx1"/>
              </a:buClr>
            </a:pPr>
            <a:endParaRPr lang="en-US" sz="900" b="1">
              <a:solidFill>
                <a:srgbClr val="1C36F8"/>
              </a:solidFill>
              <a:sym typeface="Arial" charset="0"/>
            </a:endParaRPr>
          </a:p>
          <a:p>
            <a:pPr marL="579438" lvl="1" indent="-173038" eaLnBrk="0" hangingPunct="0">
              <a:lnSpc>
                <a:spcPct val="90000"/>
              </a:lnSpc>
            </a:pPr>
            <a:endParaRPr lang="en-US" sz="1200">
              <a:solidFill>
                <a:schemeClr val="tx1"/>
              </a:solidFill>
            </a:endParaRPr>
          </a:p>
          <a:p>
            <a:pPr marL="173038" indent="-173038" eaLnBrk="0" hangingPunct="0">
              <a:spcBef>
                <a:spcPct val="20000"/>
              </a:spcBef>
              <a:buClr>
                <a:schemeClr val="tx1"/>
              </a:buClr>
            </a:pPr>
            <a:endParaRPr lang="en-US" sz="1200" b="1">
              <a:solidFill>
                <a:srgbClr val="FF9900"/>
              </a:solidFill>
            </a:endParaRPr>
          </a:p>
          <a:p>
            <a:pPr marL="173038" indent="-173038" eaLnBrk="0" hangingPunct="0">
              <a:spcBef>
                <a:spcPct val="20000"/>
              </a:spcBef>
              <a:buClr>
                <a:schemeClr val="tx1"/>
              </a:buClr>
            </a:pPr>
            <a:endParaRPr lang="en-US" sz="1200" b="1">
              <a:solidFill>
                <a:srgbClr val="FF9900"/>
              </a:solidFill>
            </a:endParaRPr>
          </a:p>
          <a:p>
            <a:pPr marL="173038" indent="-173038" eaLnBrk="0" hangingPunct="0">
              <a:spcBef>
                <a:spcPct val="20000"/>
              </a:spcBef>
              <a:buClr>
                <a:schemeClr val="tx1"/>
              </a:buClr>
              <a:buFont typeface="Wingdings" pitchFamily="2" charset="2"/>
              <a:buNone/>
            </a:pPr>
            <a:endParaRPr lang="en-US" sz="1600">
              <a:solidFill>
                <a:schemeClr val="accent1"/>
              </a:solidFill>
            </a:endParaRPr>
          </a:p>
          <a:p>
            <a:pPr marL="173038" indent="-173038">
              <a:lnSpc>
                <a:spcPct val="90000"/>
              </a:lnSpc>
              <a:spcBef>
                <a:spcPct val="20000"/>
              </a:spcBef>
              <a:spcAft>
                <a:spcPts val="600"/>
              </a:spcAft>
              <a:buFont typeface="Arial" charset="0"/>
              <a:buChar char="•"/>
            </a:pPr>
            <a:endParaRPr lang="en-US" sz="1600" b="1" i="1">
              <a:solidFill>
                <a:srgbClr val="5B5BFF"/>
              </a:solidFill>
              <a:sym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idx="4294967295"/>
          </p:nvPr>
        </p:nvSpPr>
        <p:spPr>
          <a:xfrm>
            <a:off x="1973263" y="57150"/>
            <a:ext cx="5124450" cy="481013"/>
          </a:xfrm>
        </p:spPr>
        <p:txBody>
          <a:bodyPr/>
          <a:lstStyle/>
          <a:p>
            <a:r>
              <a:rPr lang="en-US" sz="2000"/>
              <a:t>High Performance Computing</a:t>
            </a:r>
          </a:p>
        </p:txBody>
      </p:sp>
      <p:sp>
        <p:nvSpPr>
          <p:cNvPr id="61442" name="Rectangle 3"/>
          <p:cNvSpPr>
            <a:spLocks noGrp="1" noChangeArrowheads="1"/>
          </p:cNvSpPr>
          <p:nvPr>
            <p:ph type="body" idx="4294967295"/>
          </p:nvPr>
        </p:nvSpPr>
        <p:spPr>
          <a:xfrm>
            <a:off x="4614863" y="788988"/>
            <a:ext cx="4356100" cy="5783262"/>
          </a:xfrm>
          <a:solidFill>
            <a:schemeClr val="bg1"/>
          </a:solidFill>
          <a:ln w="19050">
            <a:solidFill>
              <a:schemeClr val="tx1"/>
            </a:solidFill>
          </a:ln>
        </p:spPr>
        <p:txBody>
          <a:bodyPr/>
          <a:lstStyle/>
          <a:p>
            <a:pPr marL="231775" indent="-231775">
              <a:lnSpc>
                <a:spcPct val="80000"/>
              </a:lnSpc>
              <a:buFontTx/>
              <a:buNone/>
            </a:pPr>
            <a:endParaRPr lang="en-US" sz="1200" b="1">
              <a:solidFill>
                <a:srgbClr val="1C36F8"/>
              </a:solidFill>
            </a:endParaRPr>
          </a:p>
          <a:p>
            <a:pPr marL="231775" indent="-231775">
              <a:lnSpc>
                <a:spcPct val="80000"/>
              </a:lnSpc>
              <a:buFontTx/>
              <a:buNone/>
            </a:pPr>
            <a:r>
              <a:rPr lang="en-US" sz="1200" b="1">
                <a:solidFill>
                  <a:srgbClr val="1C36F8"/>
                </a:solidFill>
              </a:rPr>
              <a:t>Use Cases for Industry</a:t>
            </a:r>
            <a:r>
              <a:rPr lang="en-US" sz="1200" b="1">
                <a:solidFill>
                  <a:schemeClr val="tx1"/>
                </a:solidFill>
              </a:rPr>
              <a:t>  </a:t>
            </a:r>
          </a:p>
          <a:p>
            <a:pPr marL="576263" lvl="1">
              <a:lnSpc>
                <a:spcPct val="80000"/>
              </a:lnSpc>
            </a:pPr>
            <a:r>
              <a:rPr lang="en-US" sz="1200" b="1"/>
              <a:t>Transcoding</a:t>
            </a:r>
          </a:p>
          <a:p>
            <a:pPr marL="1143000" lvl="2" indent="-228600">
              <a:lnSpc>
                <a:spcPct val="80000"/>
              </a:lnSpc>
              <a:buFontTx/>
              <a:buChar char="•"/>
            </a:pPr>
            <a:r>
              <a:rPr lang="en-US" sz="1200"/>
              <a:t>Infrastructure as a Service</a:t>
            </a:r>
          </a:p>
          <a:p>
            <a:pPr marL="1143000" lvl="2" indent="-228600">
              <a:lnSpc>
                <a:spcPct val="80000"/>
              </a:lnSpc>
              <a:buFontTx/>
              <a:buChar char="•"/>
            </a:pPr>
            <a:r>
              <a:rPr lang="en-US" sz="1200"/>
              <a:t>Bare Metal Cloud option</a:t>
            </a:r>
            <a:r>
              <a:rPr lang="en-US"/>
              <a:t> </a:t>
            </a:r>
          </a:p>
          <a:p>
            <a:pPr marL="1143000" lvl="2" indent="-228600">
              <a:lnSpc>
                <a:spcPct val="80000"/>
              </a:lnSpc>
            </a:pPr>
            <a:endParaRPr lang="en-US" sz="1000" i="1"/>
          </a:p>
          <a:p>
            <a:pPr marL="231775" indent="-231775">
              <a:lnSpc>
                <a:spcPct val="80000"/>
              </a:lnSpc>
            </a:pPr>
            <a:r>
              <a:rPr lang="en-US" sz="1200" b="1">
                <a:solidFill>
                  <a:srgbClr val="1C36F8"/>
                </a:solidFill>
              </a:rPr>
              <a:t>Softlayer Drivers</a:t>
            </a:r>
          </a:p>
          <a:p>
            <a:pPr marL="576263" lvl="1">
              <a:lnSpc>
                <a:spcPct val="80000"/>
              </a:lnSpc>
            </a:pPr>
            <a:r>
              <a:rPr lang="en-US" sz="1100"/>
              <a:t>High I/O intensity</a:t>
            </a:r>
          </a:p>
          <a:p>
            <a:pPr marL="576263" lvl="1">
              <a:lnSpc>
                <a:spcPct val="80000"/>
              </a:lnSpc>
            </a:pPr>
            <a:r>
              <a:rPr lang="en-US" sz="1100"/>
              <a:t>Predictable QOS</a:t>
            </a:r>
          </a:p>
          <a:p>
            <a:pPr marL="576263" lvl="1">
              <a:lnSpc>
                <a:spcPct val="80000"/>
              </a:lnSpc>
            </a:pPr>
            <a:r>
              <a:rPr lang="en-US" sz="1100"/>
              <a:t>Dedicated high performance servers and GPUs with cloud flexibility</a:t>
            </a:r>
          </a:p>
          <a:p>
            <a:pPr marL="576263" lvl="1">
              <a:lnSpc>
                <a:spcPct val="80000"/>
              </a:lnSpc>
            </a:pPr>
            <a:r>
              <a:rPr lang="en-US" sz="1100"/>
              <a:t>Load Balancing</a:t>
            </a:r>
          </a:p>
          <a:p>
            <a:pPr marL="576263" lvl="1">
              <a:lnSpc>
                <a:spcPct val="80000"/>
              </a:lnSpc>
            </a:pPr>
            <a:r>
              <a:rPr lang="en-US" sz="1100"/>
              <a:t>GPU offering available</a:t>
            </a:r>
          </a:p>
          <a:p>
            <a:pPr marL="576263" lvl="1">
              <a:lnSpc>
                <a:spcPct val="80000"/>
              </a:lnSpc>
            </a:pPr>
            <a:endParaRPr lang="en-US" sz="1100"/>
          </a:p>
          <a:p>
            <a:pPr marL="231775" indent="-231775">
              <a:lnSpc>
                <a:spcPct val="80000"/>
              </a:lnSpc>
            </a:pPr>
            <a:r>
              <a:rPr lang="en-US" sz="1200" b="1">
                <a:solidFill>
                  <a:srgbClr val="1C36F8"/>
                </a:solidFill>
                <a:sym typeface="Arial" charset="0"/>
              </a:rPr>
              <a:t>Case Studies</a:t>
            </a:r>
            <a:r>
              <a:rPr lang="en-US" sz="1200" b="1">
                <a:solidFill>
                  <a:schemeClr val="tx1"/>
                </a:solidFill>
                <a:sym typeface="Arial" charset="0"/>
              </a:rPr>
              <a:t>  </a:t>
            </a:r>
          </a:p>
          <a:p>
            <a:pPr marL="231775" indent="-231775">
              <a:lnSpc>
                <a:spcPct val="80000"/>
              </a:lnSpc>
            </a:pPr>
            <a:r>
              <a:rPr lang="en-US" sz="1200" b="1">
                <a:solidFill>
                  <a:schemeClr val="tx1"/>
                </a:solidFill>
                <a:sym typeface="Arial" charset="0"/>
              </a:rPr>
              <a:t>	</a:t>
            </a:r>
            <a:r>
              <a:rPr lang="en-US" sz="1100">
                <a:sym typeface="Arial" charset="0"/>
              </a:rPr>
              <a:t>Flumotion is a leader in online video and audio technology.  Flumotion services include acquisition, encoding, automated archiving, multi-format transcoding. Flumotion also provides a cloud-based transcoding service, LiveTranscoding.com, which converts a single live stream into multiple output streams in real-time. LiveTranscoding.com allows content providers and event organizers to reach all devices without making major investments in hardware, software, upgrades, and maintenance. The SaaS solution adapts to the needs of each client, as it can be upgraded or downgraded on a monthly basis. An online portal gives clients real-time control over all their live streams, while providing optimized settings for each combination of format, device, and codec. </a:t>
            </a:r>
            <a:r>
              <a:rPr lang="en-US" sz="1100"/>
              <a:t>The company uses SoftLayer’s Bare Metal Cloud option, which is specifically designed for workloads with high input/output. Due to the CPU-intensive nature of the service, the company requires as many CPU cores as possible. Bare Metal Cloud is highly customizable, provisioned in 5–15 minutes, and the perfect solution for LiveTranscoding.com.</a:t>
            </a:r>
          </a:p>
          <a:p>
            <a:pPr marL="576263" lvl="1">
              <a:lnSpc>
                <a:spcPct val="90000"/>
              </a:lnSpc>
              <a:spcBef>
                <a:spcPct val="0"/>
              </a:spcBef>
              <a:buClrTx/>
            </a:pPr>
            <a:endParaRPr lang="en-US" sz="1100"/>
          </a:p>
          <a:p>
            <a:pPr marL="231775" indent="-231775">
              <a:lnSpc>
                <a:spcPct val="80000"/>
              </a:lnSpc>
              <a:buFontTx/>
              <a:buNone/>
            </a:pPr>
            <a:endParaRPr lang="en-US"/>
          </a:p>
        </p:txBody>
      </p:sp>
      <p:sp>
        <p:nvSpPr>
          <p:cNvPr id="61443" name="Rectangle 14"/>
          <p:cNvSpPr>
            <a:spLocks noChangeArrowheads="1"/>
          </p:cNvSpPr>
          <p:nvPr/>
        </p:nvSpPr>
        <p:spPr bwMode="auto">
          <a:xfrm>
            <a:off x="215900" y="782638"/>
            <a:ext cx="4202113" cy="5800725"/>
          </a:xfrm>
          <a:prstGeom prst="rect">
            <a:avLst/>
          </a:prstGeom>
          <a:solidFill>
            <a:schemeClr val="bg1"/>
          </a:solidFill>
          <a:ln w="19050">
            <a:solidFill>
              <a:schemeClr val="tx1"/>
            </a:solidFill>
            <a:miter lim="800000"/>
            <a:headEnd/>
            <a:tailEnd/>
          </a:ln>
        </p:spPr>
        <p:txBody>
          <a:bodyPr/>
          <a:lstStyle/>
          <a:p>
            <a:pPr marL="173038" indent="-173038" eaLnBrk="0" hangingPunct="0">
              <a:spcBef>
                <a:spcPct val="20000"/>
              </a:spcBef>
              <a:buClr>
                <a:schemeClr val="tx1"/>
              </a:buClr>
            </a:pPr>
            <a:endParaRPr lang="en-US" sz="1200" b="1">
              <a:solidFill>
                <a:schemeClr val="accent1"/>
              </a:solidFill>
            </a:endParaRPr>
          </a:p>
          <a:p>
            <a:pPr marL="173038" indent="-173038" eaLnBrk="0" hangingPunct="0">
              <a:lnSpc>
                <a:spcPct val="90000"/>
              </a:lnSpc>
              <a:spcBef>
                <a:spcPct val="20000"/>
              </a:spcBef>
              <a:buClr>
                <a:schemeClr val="tx1"/>
              </a:buClr>
            </a:pPr>
            <a:r>
              <a:rPr lang="en-US" sz="1200" b="1">
                <a:solidFill>
                  <a:srgbClr val="1C36F8"/>
                </a:solidFill>
              </a:rPr>
              <a:t>Workload Detail</a:t>
            </a:r>
          </a:p>
          <a:p>
            <a:pPr marL="173038" indent="-173038" eaLnBrk="0" hangingPunct="0">
              <a:lnSpc>
                <a:spcPct val="90000"/>
              </a:lnSpc>
              <a:spcBef>
                <a:spcPct val="20000"/>
              </a:spcBef>
              <a:buClr>
                <a:schemeClr val="tx1"/>
              </a:buClr>
            </a:pPr>
            <a:endParaRPr lang="en-US" sz="1200" b="1">
              <a:solidFill>
                <a:srgbClr val="20E111"/>
              </a:solidFill>
            </a:endParaRPr>
          </a:p>
          <a:p>
            <a:pPr marL="173038" indent="-173038">
              <a:lnSpc>
                <a:spcPct val="90000"/>
              </a:lnSpc>
              <a:buFontTx/>
              <a:buChar char="•"/>
            </a:pPr>
            <a:r>
              <a:rPr lang="en-US" sz="1800">
                <a:solidFill>
                  <a:schemeClr val="tx1"/>
                </a:solidFill>
              </a:rPr>
              <a:t>High I/O intensity, Predictable QOS</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Dedicated high performance servers and GPUs with cloud flexibility</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Load Balancing</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GPU offering available</a:t>
            </a:r>
          </a:p>
          <a:p>
            <a:pPr marL="173038" indent="-173038" eaLnBrk="0" hangingPunct="0">
              <a:lnSpc>
                <a:spcPct val="90000"/>
              </a:lnSpc>
              <a:spcBef>
                <a:spcPct val="20000"/>
              </a:spcBef>
              <a:buClr>
                <a:schemeClr val="tx1"/>
              </a:buClr>
            </a:pPr>
            <a:endParaRPr lang="en-US" sz="900" b="1">
              <a:solidFill>
                <a:srgbClr val="1C36F8"/>
              </a:solidFill>
              <a:sym typeface="Arial" charset="0"/>
            </a:endParaRPr>
          </a:p>
          <a:p>
            <a:pPr marL="579438" lvl="1" indent="-173038" eaLnBrk="0" hangingPunct="0">
              <a:lnSpc>
                <a:spcPct val="90000"/>
              </a:lnSpc>
            </a:pPr>
            <a:endParaRPr lang="en-US" sz="1200">
              <a:solidFill>
                <a:schemeClr val="tx1"/>
              </a:solidFill>
            </a:endParaRPr>
          </a:p>
          <a:p>
            <a:pPr marL="173038" indent="-173038" eaLnBrk="0" hangingPunct="0">
              <a:spcBef>
                <a:spcPct val="20000"/>
              </a:spcBef>
              <a:buClr>
                <a:schemeClr val="tx1"/>
              </a:buClr>
            </a:pPr>
            <a:endParaRPr lang="en-US" sz="1200" b="1">
              <a:solidFill>
                <a:srgbClr val="FF9900"/>
              </a:solidFill>
            </a:endParaRPr>
          </a:p>
          <a:p>
            <a:pPr marL="173038" indent="-173038" eaLnBrk="0" hangingPunct="0">
              <a:spcBef>
                <a:spcPct val="20000"/>
              </a:spcBef>
              <a:buClr>
                <a:schemeClr val="tx1"/>
              </a:buClr>
            </a:pPr>
            <a:endParaRPr lang="en-US" sz="1200" b="1">
              <a:solidFill>
                <a:srgbClr val="FF9900"/>
              </a:solidFill>
            </a:endParaRPr>
          </a:p>
          <a:p>
            <a:pPr marL="173038" indent="-173038" eaLnBrk="0" hangingPunct="0">
              <a:spcBef>
                <a:spcPct val="20000"/>
              </a:spcBef>
              <a:buClr>
                <a:schemeClr val="tx1"/>
              </a:buClr>
              <a:buFont typeface="Wingdings" pitchFamily="2" charset="2"/>
              <a:buNone/>
            </a:pPr>
            <a:endParaRPr lang="en-US" sz="1600">
              <a:solidFill>
                <a:schemeClr val="accent1"/>
              </a:solidFill>
            </a:endParaRPr>
          </a:p>
          <a:p>
            <a:pPr marL="173038" indent="-173038">
              <a:lnSpc>
                <a:spcPct val="90000"/>
              </a:lnSpc>
              <a:spcBef>
                <a:spcPct val="20000"/>
              </a:spcBef>
              <a:spcAft>
                <a:spcPts val="600"/>
              </a:spcAft>
              <a:buFont typeface="Arial" charset="0"/>
              <a:buChar char="•"/>
            </a:pPr>
            <a:endParaRPr lang="en-US" sz="1600" b="1" i="1">
              <a:solidFill>
                <a:srgbClr val="5B5BFF"/>
              </a:solidFill>
              <a:sym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a:xfrm>
            <a:off x="1973263" y="57150"/>
            <a:ext cx="5124450" cy="481013"/>
          </a:xfrm>
        </p:spPr>
        <p:txBody>
          <a:bodyPr/>
          <a:lstStyle/>
          <a:p>
            <a:r>
              <a:rPr lang="en-US" sz="2000"/>
              <a:t>Analytics</a:t>
            </a:r>
          </a:p>
        </p:txBody>
      </p:sp>
      <p:sp>
        <p:nvSpPr>
          <p:cNvPr id="62466" name="Rectangle 3"/>
          <p:cNvSpPr>
            <a:spLocks noGrp="1" noChangeArrowheads="1"/>
          </p:cNvSpPr>
          <p:nvPr>
            <p:ph type="body" idx="4294967295"/>
          </p:nvPr>
        </p:nvSpPr>
        <p:spPr>
          <a:xfrm>
            <a:off x="4614863" y="788988"/>
            <a:ext cx="4356100" cy="5783262"/>
          </a:xfrm>
          <a:solidFill>
            <a:schemeClr val="bg1"/>
          </a:solidFill>
          <a:ln w="19050">
            <a:solidFill>
              <a:schemeClr val="tx1"/>
            </a:solidFill>
          </a:ln>
        </p:spPr>
        <p:txBody>
          <a:bodyPr/>
          <a:lstStyle/>
          <a:p>
            <a:pPr marL="231775" indent="-231775">
              <a:lnSpc>
                <a:spcPct val="80000"/>
              </a:lnSpc>
              <a:buFontTx/>
              <a:buNone/>
            </a:pPr>
            <a:r>
              <a:rPr lang="en-US" sz="1000" b="1"/>
              <a:t>	</a:t>
            </a:r>
            <a:endParaRPr lang="en-US" sz="1000">
              <a:solidFill>
                <a:schemeClr val="tx1"/>
              </a:solidFill>
            </a:endParaRPr>
          </a:p>
          <a:p>
            <a:pPr marL="231775" indent="-231775">
              <a:lnSpc>
                <a:spcPct val="80000"/>
              </a:lnSpc>
              <a:buFontTx/>
              <a:buNone/>
            </a:pPr>
            <a:r>
              <a:rPr lang="en-US" sz="1200" b="1">
                <a:solidFill>
                  <a:srgbClr val="1C36F8"/>
                </a:solidFill>
              </a:rPr>
              <a:t>Use Cases for Industry</a:t>
            </a:r>
            <a:r>
              <a:rPr lang="en-US" sz="1000" b="1">
                <a:solidFill>
                  <a:schemeClr val="tx1"/>
                </a:solidFill>
              </a:rPr>
              <a:t> </a:t>
            </a:r>
          </a:p>
          <a:p>
            <a:pPr marL="576263" lvl="1">
              <a:lnSpc>
                <a:spcPct val="80000"/>
              </a:lnSpc>
            </a:pPr>
            <a:r>
              <a:rPr lang="en-US" sz="1000" b="1"/>
              <a:t>Audience Insight</a:t>
            </a:r>
          </a:p>
          <a:p>
            <a:pPr marL="576263" lvl="1">
              <a:lnSpc>
                <a:spcPct val="80000"/>
              </a:lnSpc>
            </a:pPr>
            <a:r>
              <a:rPr lang="en-US" sz="1000" b="1"/>
              <a:t>Evaluating Campaign Effectiveness</a:t>
            </a:r>
          </a:p>
          <a:p>
            <a:pPr marL="576263" lvl="1">
              <a:lnSpc>
                <a:spcPct val="80000"/>
              </a:lnSpc>
            </a:pPr>
            <a:endParaRPr lang="en-US" sz="1000" b="1"/>
          </a:p>
          <a:p>
            <a:pPr marL="231775" indent="-231775">
              <a:lnSpc>
                <a:spcPct val="80000"/>
              </a:lnSpc>
            </a:pPr>
            <a:r>
              <a:rPr lang="en-US" sz="1200" b="1">
                <a:solidFill>
                  <a:srgbClr val="1C36F8"/>
                </a:solidFill>
              </a:rPr>
              <a:t>Softlayer Drivers</a:t>
            </a:r>
          </a:p>
          <a:p>
            <a:pPr marL="576263" lvl="1">
              <a:lnSpc>
                <a:spcPct val="80000"/>
              </a:lnSpc>
            </a:pPr>
            <a:r>
              <a:rPr lang="en-US" sz="1000"/>
              <a:t>High I/O intensity</a:t>
            </a:r>
          </a:p>
          <a:p>
            <a:pPr marL="576263" lvl="1">
              <a:lnSpc>
                <a:spcPct val="80000"/>
              </a:lnSpc>
            </a:pPr>
            <a:r>
              <a:rPr lang="en-US" sz="1000"/>
              <a:t>Predictable QOE</a:t>
            </a:r>
          </a:p>
          <a:p>
            <a:pPr marL="576263" lvl="1">
              <a:lnSpc>
                <a:spcPct val="80000"/>
              </a:lnSpc>
            </a:pPr>
            <a:r>
              <a:rPr lang="en-US" sz="1000"/>
              <a:t>Flexibility to add additional servers/cloud instances</a:t>
            </a:r>
          </a:p>
          <a:p>
            <a:pPr marL="576263" lvl="1">
              <a:lnSpc>
                <a:spcPct val="80000"/>
              </a:lnSpc>
            </a:pPr>
            <a:r>
              <a:rPr lang="en-US" sz="1000"/>
              <a:t>High availability / security</a:t>
            </a:r>
          </a:p>
          <a:p>
            <a:pPr marL="576263" lvl="1">
              <a:lnSpc>
                <a:spcPct val="80000"/>
              </a:lnSpc>
              <a:buFontTx/>
              <a:buNone/>
            </a:pPr>
            <a:endParaRPr lang="en-US" sz="1000"/>
          </a:p>
          <a:p>
            <a:pPr marL="231775" indent="-231775" eaLnBrk="1" hangingPunct="1">
              <a:lnSpc>
                <a:spcPct val="80000"/>
              </a:lnSpc>
              <a:buFontTx/>
              <a:buNone/>
            </a:pPr>
            <a:r>
              <a:rPr lang="en-US" sz="1200" b="1">
                <a:solidFill>
                  <a:srgbClr val="1C36F8"/>
                </a:solidFill>
                <a:sym typeface="Arial" charset="0"/>
              </a:rPr>
              <a:t>Case Studies</a:t>
            </a:r>
          </a:p>
          <a:p>
            <a:pPr marL="231775" indent="-231775">
              <a:lnSpc>
                <a:spcPct val="80000"/>
              </a:lnSpc>
            </a:pPr>
            <a:r>
              <a:rPr lang="en-US" sz="1000"/>
              <a:t>	A movie studio wanted to utilize social media to understand audience reactions, in real-time, for two film trailers aired during the Super Bowl.  After spending roughly $3.5M in ad time for each spot, they needed fast and rich feedback to judge the ad’s effectiveness as well as shape ongoing marketing campaigns</a:t>
            </a:r>
          </a:p>
          <a:p>
            <a:pPr marL="231775" indent="-231775">
              <a:lnSpc>
                <a:spcPct val="80000"/>
              </a:lnSpc>
            </a:pPr>
            <a:r>
              <a:rPr lang="en-US" sz="1000"/>
              <a:t>	To generate usable business insight from social media, it was not enough to simply track online “buzz”, but required advanced semantic analysis to decipher billions of posts to understand what was being said, who was saying it and why.  A Big Data solution was developed and deployed in the cloud to analyze over 1 Billion social media conversations in order to: </a:t>
            </a:r>
          </a:p>
          <a:p>
            <a:pPr marL="576263" lvl="1">
              <a:lnSpc>
                <a:spcPct val="80000"/>
              </a:lnSpc>
            </a:pPr>
            <a:r>
              <a:rPr lang="en-US" sz="1000"/>
              <a:t>Extract conversations about the film and their competition </a:t>
            </a:r>
          </a:p>
          <a:p>
            <a:pPr marL="576263" lvl="1">
              <a:lnSpc>
                <a:spcPct val="80000"/>
              </a:lnSpc>
            </a:pPr>
            <a:r>
              <a:rPr lang="en-US" sz="1000"/>
              <a:t>Determine positive and negative sentiment, overall and for specific elements like the cast, plot, soundtrack and special effects as well summarize what audiences did or didn’t like</a:t>
            </a:r>
          </a:p>
          <a:p>
            <a:pPr marL="576263" lvl="1">
              <a:lnSpc>
                <a:spcPct val="80000"/>
              </a:lnSpc>
            </a:pPr>
            <a:r>
              <a:rPr lang="en-US" sz="1000"/>
              <a:t>Isolate segmentation and demographics details as well as interests such as “avid movie-goers” or “comic book fans” and the specific sentiment of those segments</a:t>
            </a:r>
          </a:p>
          <a:p>
            <a:pPr marL="576263" lvl="1">
              <a:lnSpc>
                <a:spcPct val="80000"/>
              </a:lnSpc>
            </a:pPr>
            <a:r>
              <a:rPr lang="en-US" sz="1000"/>
              <a:t>Identify those intending to see the film in theaters</a:t>
            </a:r>
          </a:p>
          <a:p>
            <a:pPr marL="576263" lvl="1">
              <a:lnSpc>
                <a:spcPct val="80000"/>
              </a:lnSpc>
            </a:pPr>
            <a:r>
              <a:rPr lang="en-US" sz="1000"/>
              <a:t>Identify the most influential participants and whether they were advocating or deterring others from seeing the films</a:t>
            </a:r>
          </a:p>
          <a:p>
            <a:pPr marL="576263" lvl="1">
              <a:lnSpc>
                <a:spcPct val="80000"/>
              </a:lnSpc>
              <a:buFontTx/>
              <a:buNone/>
            </a:pPr>
            <a:endParaRPr lang="en-US" sz="1000"/>
          </a:p>
          <a:p>
            <a:pPr marL="231775" indent="-231775">
              <a:lnSpc>
                <a:spcPct val="80000"/>
              </a:lnSpc>
            </a:pPr>
            <a:r>
              <a:rPr lang="en-US" sz="1000"/>
              <a:t>	Many competitors offer basic social media sentiment analysis, but IBM’s ability to offer multi-dimensional drill down into segmentation and preferences, and to do so in near real-time, is a potential game changer that creates unique value for marketers industry-wide</a:t>
            </a:r>
          </a:p>
        </p:txBody>
      </p:sp>
      <p:sp>
        <p:nvSpPr>
          <p:cNvPr id="62467" name="Rectangle 14"/>
          <p:cNvSpPr>
            <a:spLocks noChangeArrowheads="1"/>
          </p:cNvSpPr>
          <p:nvPr/>
        </p:nvSpPr>
        <p:spPr bwMode="auto">
          <a:xfrm>
            <a:off x="215900" y="782638"/>
            <a:ext cx="4202113" cy="5800725"/>
          </a:xfrm>
          <a:prstGeom prst="rect">
            <a:avLst/>
          </a:prstGeom>
          <a:solidFill>
            <a:schemeClr val="bg1"/>
          </a:solidFill>
          <a:ln w="19050">
            <a:solidFill>
              <a:schemeClr val="tx1"/>
            </a:solidFill>
            <a:miter lim="800000"/>
            <a:headEnd/>
            <a:tailEnd/>
          </a:ln>
        </p:spPr>
        <p:txBody>
          <a:bodyPr/>
          <a:lstStyle/>
          <a:p>
            <a:pPr marL="173038" indent="-173038" eaLnBrk="0" hangingPunct="0">
              <a:spcBef>
                <a:spcPct val="20000"/>
              </a:spcBef>
              <a:buClr>
                <a:schemeClr val="tx1"/>
              </a:buClr>
            </a:pPr>
            <a:endParaRPr lang="en-US" sz="1200" b="1">
              <a:solidFill>
                <a:schemeClr val="accent1"/>
              </a:solidFill>
            </a:endParaRPr>
          </a:p>
          <a:p>
            <a:pPr marL="173038" indent="-173038" eaLnBrk="0" hangingPunct="0">
              <a:lnSpc>
                <a:spcPct val="90000"/>
              </a:lnSpc>
              <a:spcBef>
                <a:spcPct val="20000"/>
              </a:spcBef>
              <a:buClr>
                <a:schemeClr val="tx1"/>
              </a:buClr>
            </a:pPr>
            <a:r>
              <a:rPr lang="en-US" sz="1200" b="1">
                <a:solidFill>
                  <a:srgbClr val="1C36F8"/>
                </a:solidFill>
              </a:rPr>
              <a:t>Workload Detail</a:t>
            </a:r>
          </a:p>
          <a:p>
            <a:pPr marL="173038" indent="-173038" eaLnBrk="0" hangingPunct="0">
              <a:lnSpc>
                <a:spcPct val="90000"/>
              </a:lnSpc>
              <a:spcBef>
                <a:spcPct val="20000"/>
              </a:spcBef>
              <a:buClr>
                <a:schemeClr val="tx1"/>
              </a:buClr>
            </a:pPr>
            <a:endParaRPr lang="en-US" sz="1200" b="1">
              <a:solidFill>
                <a:srgbClr val="1C36F8"/>
              </a:solidFill>
            </a:endParaRPr>
          </a:p>
          <a:p>
            <a:pPr marL="173038" indent="-173038">
              <a:lnSpc>
                <a:spcPct val="90000"/>
              </a:lnSpc>
              <a:buFontTx/>
              <a:buChar char="•"/>
            </a:pPr>
            <a:r>
              <a:rPr lang="en-US" sz="1800">
                <a:solidFill>
                  <a:schemeClr val="tx1"/>
                </a:solidFill>
              </a:rPr>
              <a:t>High I/O intensity, Predictable QOE</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Flexibility to add additional servers/cloud instances</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High availability / security</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Extensible API for Archiving</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Platform Computing</a:t>
            </a:r>
            <a:endParaRPr lang="en-US" sz="900" b="1">
              <a:solidFill>
                <a:srgbClr val="1C36F8"/>
              </a:solidFill>
              <a:sym typeface="Arial" charset="0"/>
            </a:endParaRPr>
          </a:p>
          <a:p>
            <a:pPr marL="173038" indent="-173038">
              <a:spcBef>
                <a:spcPct val="20000"/>
              </a:spcBef>
              <a:buClr>
                <a:schemeClr val="tx1"/>
              </a:buClr>
            </a:pPr>
            <a:endParaRPr lang="en-US" sz="1200" b="1">
              <a:solidFill>
                <a:srgbClr val="1C36F8"/>
              </a:solidFill>
              <a:sym typeface="Arial" charset="0"/>
            </a:endParaRPr>
          </a:p>
          <a:p>
            <a:pPr marL="579438" lvl="1" indent="-173038" eaLnBrk="0" hangingPunct="0">
              <a:lnSpc>
                <a:spcPct val="90000"/>
              </a:lnSpc>
            </a:pPr>
            <a:endParaRPr lang="en-US" sz="1200">
              <a:solidFill>
                <a:schemeClr val="tx1"/>
              </a:solidFill>
            </a:endParaRPr>
          </a:p>
          <a:p>
            <a:pPr marL="173038" indent="-173038" eaLnBrk="0" hangingPunct="0">
              <a:spcBef>
                <a:spcPct val="20000"/>
              </a:spcBef>
              <a:buClr>
                <a:schemeClr val="tx1"/>
              </a:buClr>
            </a:pPr>
            <a:endParaRPr lang="en-US" sz="1200" b="1">
              <a:solidFill>
                <a:srgbClr val="FF9900"/>
              </a:solidFill>
            </a:endParaRPr>
          </a:p>
          <a:p>
            <a:pPr marL="173038" indent="-173038" eaLnBrk="0" hangingPunct="0">
              <a:spcBef>
                <a:spcPct val="20000"/>
              </a:spcBef>
              <a:buClr>
                <a:schemeClr val="tx1"/>
              </a:buClr>
            </a:pPr>
            <a:endParaRPr lang="en-US" sz="1200" b="1">
              <a:solidFill>
                <a:srgbClr val="FF9900"/>
              </a:solidFill>
            </a:endParaRPr>
          </a:p>
          <a:p>
            <a:pPr marL="173038" indent="-173038" eaLnBrk="0" hangingPunct="0">
              <a:spcBef>
                <a:spcPct val="20000"/>
              </a:spcBef>
              <a:buClr>
                <a:schemeClr val="tx1"/>
              </a:buClr>
              <a:buFont typeface="Wingdings" pitchFamily="2" charset="2"/>
              <a:buNone/>
            </a:pPr>
            <a:endParaRPr lang="en-US" sz="1600">
              <a:solidFill>
                <a:schemeClr val="accent1"/>
              </a:solidFill>
            </a:endParaRPr>
          </a:p>
          <a:p>
            <a:pPr marL="173038" indent="-173038">
              <a:lnSpc>
                <a:spcPct val="90000"/>
              </a:lnSpc>
              <a:spcBef>
                <a:spcPct val="20000"/>
              </a:spcBef>
              <a:spcAft>
                <a:spcPts val="600"/>
              </a:spcAft>
              <a:buFont typeface="Arial" charset="0"/>
              <a:buChar char="•"/>
            </a:pPr>
            <a:endParaRPr lang="en-US" sz="1600" b="1" i="1">
              <a:solidFill>
                <a:srgbClr val="5B5BFF"/>
              </a:solidFill>
              <a:sym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a:xfrm>
            <a:off x="1973263" y="57150"/>
            <a:ext cx="5124450" cy="481013"/>
          </a:xfrm>
        </p:spPr>
        <p:txBody>
          <a:bodyPr/>
          <a:lstStyle/>
          <a:p>
            <a:r>
              <a:rPr lang="en-US" sz="2000"/>
              <a:t>Social Business Applications</a:t>
            </a:r>
          </a:p>
        </p:txBody>
      </p:sp>
      <p:sp>
        <p:nvSpPr>
          <p:cNvPr id="63490" name="Rectangle 3"/>
          <p:cNvSpPr>
            <a:spLocks noGrp="1" noChangeArrowheads="1"/>
          </p:cNvSpPr>
          <p:nvPr>
            <p:ph type="body" idx="4294967295"/>
          </p:nvPr>
        </p:nvSpPr>
        <p:spPr>
          <a:xfrm>
            <a:off x="4614863" y="788988"/>
            <a:ext cx="4356100" cy="5783262"/>
          </a:xfrm>
          <a:solidFill>
            <a:schemeClr val="bg1"/>
          </a:solidFill>
          <a:ln w="19050">
            <a:solidFill>
              <a:schemeClr val="tx1"/>
            </a:solidFill>
          </a:ln>
        </p:spPr>
        <p:txBody>
          <a:bodyPr/>
          <a:lstStyle/>
          <a:p>
            <a:pPr marL="231775" indent="-231775">
              <a:lnSpc>
                <a:spcPct val="80000"/>
              </a:lnSpc>
              <a:buFontTx/>
              <a:buNone/>
            </a:pPr>
            <a:endParaRPr lang="en-US" sz="1200" b="1">
              <a:solidFill>
                <a:srgbClr val="1C36F8"/>
              </a:solidFill>
            </a:endParaRPr>
          </a:p>
          <a:p>
            <a:pPr marL="231775" indent="-231775">
              <a:lnSpc>
                <a:spcPct val="80000"/>
              </a:lnSpc>
              <a:buFontTx/>
              <a:buNone/>
            </a:pPr>
            <a:r>
              <a:rPr lang="en-US" sz="1200" b="1">
                <a:solidFill>
                  <a:srgbClr val="1C36F8"/>
                </a:solidFill>
              </a:rPr>
              <a:t>Use Cases for Industry</a:t>
            </a:r>
          </a:p>
          <a:p>
            <a:pPr marL="231775" indent="-231775">
              <a:lnSpc>
                <a:spcPct val="80000"/>
              </a:lnSpc>
              <a:buFontTx/>
              <a:buNone/>
            </a:pPr>
            <a:endParaRPr lang="en-US" sz="1200" i="1">
              <a:solidFill>
                <a:schemeClr val="tx1"/>
              </a:solidFill>
            </a:endParaRPr>
          </a:p>
          <a:p>
            <a:pPr marL="231775" indent="-231775">
              <a:lnSpc>
                <a:spcPct val="80000"/>
              </a:lnSpc>
              <a:buFontTx/>
              <a:buNone/>
            </a:pPr>
            <a:r>
              <a:rPr lang="en-US" sz="1200" b="1">
                <a:solidFill>
                  <a:srgbClr val="1C36F8"/>
                </a:solidFill>
              </a:rPr>
              <a:t>Softlayer Drivers</a:t>
            </a:r>
          </a:p>
          <a:p>
            <a:pPr marL="576263" lvl="1">
              <a:lnSpc>
                <a:spcPct val="80000"/>
              </a:lnSpc>
            </a:pPr>
            <a:r>
              <a:rPr lang="en-US" sz="1000"/>
              <a:t>High I/O intensity</a:t>
            </a:r>
          </a:p>
          <a:p>
            <a:pPr marL="576263" lvl="1">
              <a:lnSpc>
                <a:spcPct val="80000"/>
              </a:lnSpc>
            </a:pPr>
            <a:r>
              <a:rPr lang="en-US" sz="1000"/>
              <a:t>Predictable QOE</a:t>
            </a:r>
          </a:p>
          <a:p>
            <a:pPr marL="576263" lvl="1">
              <a:lnSpc>
                <a:spcPct val="80000"/>
              </a:lnSpc>
            </a:pPr>
            <a:r>
              <a:rPr lang="en-US" sz="1000"/>
              <a:t>Flexibility to add additional servers/cloud instances</a:t>
            </a:r>
          </a:p>
          <a:p>
            <a:pPr marL="576263" lvl="1">
              <a:lnSpc>
                <a:spcPct val="80000"/>
              </a:lnSpc>
            </a:pPr>
            <a:r>
              <a:rPr lang="en-US" sz="1000"/>
              <a:t>High availability / security</a:t>
            </a:r>
            <a:endParaRPr lang="en-US" sz="1000" i="1"/>
          </a:p>
          <a:p>
            <a:pPr marL="231775" indent="-231775">
              <a:lnSpc>
                <a:spcPct val="80000"/>
              </a:lnSpc>
              <a:buFontTx/>
              <a:buNone/>
            </a:pPr>
            <a:endParaRPr lang="en-US" sz="600" i="1">
              <a:solidFill>
                <a:schemeClr val="tx1"/>
              </a:solidFill>
            </a:endParaRPr>
          </a:p>
          <a:p>
            <a:pPr marL="576263" lvl="1">
              <a:lnSpc>
                <a:spcPct val="80000"/>
              </a:lnSpc>
              <a:buFontTx/>
              <a:buNone/>
            </a:pPr>
            <a:endParaRPr lang="en-US" sz="600" i="1"/>
          </a:p>
          <a:p>
            <a:pPr marL="231775" indent="-231775" eaLnBrk="1" hangingPunct="1">
              <a:lnSpc>
                <a:spcPct val="80000"/>
              </a:lnSpc>
              <a:buFontTx/>
              <a:buNone/>
            </a:pPr>
            <a:r>
              <a:rPr lang="en-US" sz="1200" b="1">
                <a:solidFill>
                  <a:srgbClr val="1C36F8"/>
                </a:solidFill>
                <a:sym typeface="Arial" charset="0"/>
              </a:rPr>
              <a:t>Case Studies</a:t>
            </a:r>
            <a:r>
              <a:rPr lang="en-US" sz="1200" b="1">
                <a:solidFill>
                  <a:schemeClr val="tx1"/>
                </a:solidFill>
                <a:sym typeface="Arial" charset="0"/>
              </a:rPr>
              <a:t>   </a:t>
            </a:r>
            <a:endParaRPr lang="en-US" sz="1200">
              <a:sym typeface="Arial" charset="0"/>
            </a:endParaRPr>
          </a:p>
          <a:p>
            <a:pPr marL="231775" indent="-231775">
              <a:lnSpc>
                <a:spcPct val="80000"/>
              </a:lnSpc>
            </a:pPr>
            <a:r>
              <a:rPr lang="en-US" sz="1100"/>
              <a:t>AMC Theatres needed to attract and retain the right people to provide excellent customer service to drive concession sales and cut down on high turnover rates. In addition, AMC didn’t have the right tools in place to effectively measure employee engagement and leadership effectiveness. </a:t>
            </a:r>
            <a:r>
              <a:rPr lang="en-US" sz="1100" i="1"/>
              <a:t> </a:t>
            </a:r>
            <a:endParaRPr lang="en-US" sz="1100"/>
          </a:p>
          <a:p>
            <a:pPr marL="231775" indent="-231775">
              <a:lnSpc>
                <a:spcPct val="80000"/>
              </a:lnSpc>
            </a:pPr>
            <a:r>
              <a:rPr lang="en-US" sz="1100"/>
              <a:t>AMC turned to Kenexa to study fit in order to find the right candidates who would thrive in the culture of the organization, and to generate leads to find more qualified workers. Kenexa used its Employment Engagement Survey to study AMC’s culture, and then custom-built an assessment solution for general managers. Kenexa also introduced its applicant tracking system to help AMC find candidates who could thrive in its culture.</a:t>
            </a:r>
            <a:r>
              <a:rPr lang="en-US" sz="1100">
                <a:solidFill>
                  <a:schemeClr val="tx1"/>
                </a:solidFill>
              </a:rPr>
              <a:t> </a:t>
            </a:r>
            <a:endParaRPr lang="en-US" sz="1100"/>
          </a:p>
          <a:p>
            <a:pPr marL="576263" lvl="1">
              <a:lnSpc>
                <a:spcPct val="90000"/>
              </a:lnSpc>
              <a:spcBef>
                <a:spcPct val="0"/>
              </a:spcBef>
              <a:buClrTx/>
              <a:buFontTx/>
              <a:buNone/>
            </a:pPr>
            <a:endParaRPr lang="en-US" sz="1100"/>
          </a:p>
          <a:p>
            <a:pPr marL="231775" indent="-231775">
              <a:lnSpc>
                <a:spcPct val="80000"/>
              </a:lnSpc>
            </a:pPr>
            <a:r>
              <a:rPr lang="en-US" sz="1100"/>
              <a:t>Theaters led by managers who most closely aligned with the “fit” strategy increased profits per customer by 1.2 percent, which translated into millions of extra dollars of net income. </a:t>
            </a:r>
          </a:p>
          <a:p>
            <a:pPr marL="576263" lvl="1">
              <a:lnSpc>
                <a:spcPct val="80000"/>
              </a:lnSpc>
            </a:pPr>
            <a:r>
              <a:rPr lang="en-US" sz="1100"/>
              <a:t> AMC discovered certain individuals were much more likely to provide a quality guest service experience for its customers. </a:t>
            </a:r>
          </a:p>
          <a:p>
            <a:pPr marL="576263" lvl="1">
              <a:lnSpc>
                <a:spcPct val="80000"/>
              </a:lnSpc>
            </a:pPr>
            <a:r>
              <a:rPr lang="en-US" sz="1100"/>
              <a:t> Concession sales were significantly higher at theaters that were run by a top-performing general manager. </a:t>
            </a:r>
          </a:p>
          <a:p>
            <a:pPr marL="576263" lvl="1">
              <a:lnSpc>
                <a:spcPct val="80000"/>
              </a:lnSpc>
            </a:pPr>
            <a:r>
              <a:rPr lang="en-US" sz="1100"/>
              <a:t> Overall turnover rates at AMC dropped 43 percent, from 127 to 84, during a five-year span. </a:t>
            </a:r>
          </a:p>
          <a:p>
            <a:pPr marL="576263" lvl="1">
              <a:lnSpc>
                <a:spcPct val="80000"/>
              </a:lnSpc>
            </a:pPr>
            <a:r>
              <a:rPr lang="en-US" sz="1100"/>
              <a:t> AMC, through Kenexa’s applicant tracking system, increased candidate leads from 250,000 in 2006 to 1.4 million in a two-year period</a:t>
            </a:r>
          </a:p>
        </p:txBody>
      </p:sp>
      <p:sp>
        <p:nvSpPr>
          <p:cNvPr id="63491" name="Rectangle 14"/>
          <p:cNvSpPr>
            <a:spLocks noChangeArrowheads="1"/>
          </p:cNvSpPr>
          <p:nvPr/>
        </p:nvSpPr>
        <p:spPr bwMode="auto">
          <a:xfrm>
            <a:off x="215900" y="782638"/>
            <a:ext cx="4202113" cy="5800725"/>
          </a:xfrm>
          <a:prstGeom prst="rect">
            <a:avLst/>
          </a:prstGeom>
          <a:solidFill>
            <a:schemeClr val="bg1"/>
          </a:solidFill>
          <a:ln w="19050">
            <a:solidFill>
              <a:schemeClr val="tx1"/>
            </a:solidFill>
            <a:miter lim="800000"/>
            <a:headEnd/>
            <a:tailEnd/>
          </a:ln>
        </p:spPr>
        <p:txBody>
          <a:bodyPr/>
          <a:lstStyle/>
          <a:p>
            <a:pPr marL="173038" indent="-173038" eaLnBrk="0" hangingPunct="0">
              <a:spcBef>
                <a:spcPct val="20000"/>
              </a:spcBef>
              <a:buClr>
                <a:schemeClr val="tx1"/>
              </a:buClr>
            </a:pPr>
            <a:endParaRPr lang="en-US" sz="1200" b="1">
              <a:solidFill>
                <a:schemeClr val="accent1"/>
              </a:solidFill>
            </a:endParaRPr>
          </a:p>
          <a:p>
            <a:pPr marL="173038" indent="-173038" eaLnBrk="0" hangingPunct="0">
              <a:lnSpc>
                <a:spcPct val="90000"/>
              </a:lnSpc>
              <a:spcBef>
                <a:spcPct val="20000"/>
              </a:spcBef>
              <a:buClr>
                <a:schemeClr val="tx1"/>
              </a:buClr>
            </a:pPr>
            <a:r>
              <a:rPr lang="en-US" sz="1200" b="1">
                <a:solidFill>
                  <a:srgbClr val="1C36F8"/>
                </a:solidFill>
              </a:rPr>
              <a:t>Workload Detail</a:t>
            </a:r>
          </a:p>
          <a:p>
            <a:pPr marL="173038" indent="-173038" eaLnBrk="0" hangingPunct="0">
              <a:lnSpc>
                <a:spcPct val="90000"/>
              </a:lnSpc>
              <a:spcBef>
                <a:spcPct val="20000"/>
              </a:spcBef>
              <a:buClr>
                <a:schemeClr val="tx1"/>
              </a:buClr>
            </a:pPr>
            <a:endParaRPr lang="en-US" sz="1200" b="1">
              <a:solidFill>
                <a:srgbClr val="20E111"/>
              </a:solidFill>
            </a:endParaRPr>
          </a:p>
          <a:p>
            <a:pPr marL="173038" indent="-173038">
              <a:lnSpc>
                <a:spcPct val="90000"/>
              </a:lnSpc>
              <a:buFontTx/>
              <a:buChar char="•"/>
            </a:pPr>
            <a:r>
              <a:rPr lang="en-US" sz="2000">
                <a:solidFill>
                  <a:schemeClr val="tx1"/>
                </a:solidFill>
              </a:rPr>
              <a:t>High I/O intensity/Load balancing</a:t>
            </a:r>
          </a:p>
          <a:p>
            <a:pPr marL="173038" indent="-173038">
              <a:lnSpc>
                <a:spcPct val="90000"/>
              </a:lnSpc>
              <a:buFontTx/>
              <a:buChar char="•"/>
            </a:pPr>
            <a:endParaRPr lang="en-US" sz="2000">
              <a:solidFill>
                <a:schemeClr val="tx1"/>
              </a:solidFill>
            </a:endParaRPr>
          </a:p>
          <a:p>
            <a:pPr marL="173038" indent="-173038">
              <a:lnSpc>
                <a:spcPct val="90000"/>
              </a:lnSpc>
              <a:buFontTx/>
              <a:buChar char="•"/>
            </a:pPr>
            <a:r>
              <a:rPr lang="en-US" sz="2000">
                <a:solidFill>
                  <a:schemeClr val="tx1"/>
                </a:solidFill>
              </a:rPr>
              <a:t>Integrated dedicated servers and cloud instances</a:t>
            </a:r>
          </a:p>
          <a:p>
            <a:pPr marL="173038" indent="-173038">
              <a:lnSpc>
                <a:spcPct val="90000"/>
              </a:lnSpc>
              <a:buFontTx/>
              <a:buChar char="•"/>
            </a:pPr>
            <a:endParaRPr lang="en-US" sz="2000">
              <a:solidFill>
                <a:schemeClr val="tx1"/>
              </a:solidFill>
            </a:endParaRPr>
          </a:p>
          <a:p>
            <a:pPr marL="173038" indent="-173038">
              <a:lnSpc>
                <a:spcPct val="90000"/>
              </a:lnSpc>
              <a:buFontTx/>
              <a:buChar char="•"/>
            </a:pPr>
            <a:r>
              <a:rPr lang="en-US" sz="2000">
                <a:solidFill>
                  <a:schemeClr val="tx1"/>
                </a:solidFill>
              </a:rPr>
              <a:t>Storage services for files and media </a:t>
            </a:r>
          </a:p>
          <a:p>
            <a:pPr marL="173038" indent="-173038" eaLnBrk="0" hangingPunct="0">
              <a:lnSpc>
                <a:spcPct val="90000"/>
              </a:lnSpc>
              <a:spcBef>
                <a:spcPct val="20000"/>
              </a:spcBef>
              <a:buClr>
                <a:schemeClr val="tx1"/>
              </a:buClr>
            </a:pPr>
            <a:endParaRPr lang="en-US" sz="1000" b="1">
              <a:solidFill>
                <a:srgbClr val="20E111"/>
              </a:solidFill>
            </a:endParaRPr>
          </a:p>
          <a:p>
            <a:pPr marL="173038" indent="-173038" eaLnBrk="0" hangingPunct="0">
              <a:lnSpc>
                <a:spcPct val="90000"/>
              </a:lnSpc>
              <a:spcBef>
                <a:spcPct val="20000"/>
              </a:spcBef>
              <a:buClr>
                <a:schemeClr val="tx1"/>
              </a:buClr>
            </a:pPr>
            <a:endParaRPr lang="en-US" sz="1200" b="1">
              <a:solidFill>
                <a:srgbClr val="20E111"/>
              </a:solidFill>
            </a:endParaRPr>
          </a:p>
          <a:p>
            <a:pPr marL="173038" indent="-173038" eaLnBrk="0" hangingPunct="0">
              <a:lnSpc>
                <a:spcPct val="90000"/>
              </a:lnSpc>
              <a:spcBef>
                <a:spcPct val="20000"/>
              </a:spcBef>
              <a:buClr>
                <a:schemeClr val="tx1"/>
              </a:buClr>
            </a:pPr>
            <a:endParaRPr lang="en-US" sz="1200">
              <a:solidFill>
                <a:schemeClr val="tx1"/>
              </a:solidFill>
            </a:endParaRPr>
          </a:p>
          <a:p>
            <a:pPr marL="173038" indent="-173038" eaLnBrk="0" hangingPunct="0">
              <a:spcBef>
                <a:spcPct val="20000"/>
              </a:spcBef>
              <a:buClr>
                <a:schemeClr val="tx1"/>
              </a:buClr>
            </a:pPr>
            <a:endParaRPr lang="en-US" sz="1200" b="1">
              <a:solidFill>
                <a:srgbClr val="FF9900"/>
              </a:solidFill>
            </a:endParaRPr>
          </a:p>
          <a:p>
            <a:pPr marL="173038" indent="-173038" eaLnBrk="0" hangingPunct="0">
              <a:spcBef>
                <a:spcPct val="20000"/>
              </a:spcBef>
              <a:buClr>
                <a:schemeClr val="tx1"/>
              </a:buClr>
            </a:pPr>
            <a:endParaRPr lang="en-US" sz="1200" b="1">
              <a:solidFill>
                <a:srgbClr val="FF9900"/>
              </a:solidFill>
            </a:endParaRPr>
          </a:p>
          <a:p>
            <a:pPr marL="173038" indent="-173038" eaLnBrk="0" hangingPunct="0">
              <a:spcBef>
                <a:spcPct val="20000"/>
              </a:spcBef>
              <a:buClr>
                <a:schemeClr val="tx1"/>
              </a:buClr>
              <a:buFont typeface="Wingdings" pitchFamily="2" charset="2"/>
              <a:buNone/>
            </a:pPr>
            <a:endParaRPr lang="en-US" sz="1600">
              <a:solidFill>
                <a:schemeClr val="accent1"/>
              </a:solidFill>
            </a:endParaRPr>
          </a:p>
          <a:p>
            <a:pPr marL="173038" indent="-173038">
              <a:lnSpc>
                <a:spcPct val="90000"/>
              </a:lnSpc>
              <a:spcBef>
                <a:spcPct val="20000"/>
              </a:spcBef>
              <a:spcAft>
                <a:spcPts val="600"/>
              </a:spcAft>
              <a:buFont typeface="Arial" charset="0"/>
              <a:buChar char="•"/>
            </a:pPr>
            <a:endParaRPr lang="en-US" sz="1600" b="1" i="1">
              <a:solidFill>
                <a:srgbClr val="5B5BFF"/>
              </a:solidFill>
              <a:sym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4218EA2-309A-4E64-A568-FA39BBF2328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xmlns="" id="{3063F5AD-B3F9-4FD5-B548-A28916DC74A8}"/>
              </a:ext>
            </a:extLst>
          </p:cNvPr>
          <p:cNvSpPr>
            <a:spLocks noGrp="1"/>
          </p:cNvSpPr>
          <p:nvPr>
            <p:ph type="body" idx="1"/>
          </p:nvPr>
        </p:nvSpPr>
        <p:spPr/>
        <p:txBody>
          <a:bodyPr/>
          <a:lstStyle/>
          <a:p>
            <a:r>
              <a:rPr lang="zh-CN" altLang="en-US" dirty="0"/>
              <a:t>标题</a:t>
            </a:r>
            <a:r>
              <a:rPr lang="en-US" altLang="zh-CN" dirty="0"/>
              <a:t>1</a:t>
            </a:r>
            <a:endParaRPr lang="zh-CN" altLang="en-US" dirty="0"/>
          </a:p>
        </p:txBody>
      </p:sp>
      <p:graphicFrame>
        <p:nvGraphicFramePr>
          <p:cNvPr id="7" name="内容占位符 6">
            <a:extLst>
              <a:ext uri="{FF2B5EF4-FFF2-40B4-BE49-F238E27FC236}">
                <a16:creationId xmlns:a16="http://schemas.microsoft.com/office/drawing/2014/main" xmlns="" id="{4D4CC561-09DB-4D1E-91D8-A6C0BD10FE12}"/>
              </a:ext>
            </a:extLst>
          </p:cNvPr>
          <p:cNvGraphicFramePr>
            <a:graphicFrameLocks noGrp="1"/>
          </p:cNvGraphicFramePr>
          <p:nvPr>
            <p:ph sz="half" idx="2"/>
            <p:extLst>
              <p:ext uri="{D42A27DB-BD31-4B8C-83A1-F6EECF244321}">
                <p14:modId xmlns:p14="http://schemas.microsoft.com/office/powerpoint/2010/main" val="822022625"/>
              </p:ext>
            </p:extLst>
          </p:nvPr>
        </p:nvGraphicFramePr>
        <p:xfrm>
          <a:off x="457200" y="3429000"/>
          <a:ext cx="4040190" cy="2225040"/>
        </p:xfrm>
        <a:graphic>
          <a:graphicData uri="http://schemas.openxmlformats.org/drawingml/2006/table">
            <a:tbl>
              <a:tblPr firstRow="1" bandRow="1">
                <a:tableStyleId>{5C22544A-7EE6-4342-B048-85BDC9FD1C3A}</a:tableStyleId>
              </a:tblPr>
              <a:tblGrid>
                <a:gridCol w="808038">
                  <a:extLst>
                    <a:ext uri="{9D8B030D-6E8A-4147-A177-3AD203B41FA5}">
                      <a16:colId xmlns:a16="http://schemas.microsoft.com/office/drawing/2014/main" xmlns="" val="70154201"/>
                    </a:ext>
                  </a:extLst>
                </a:gridCol>
                <a:gridCol w="808038">
                  <a:extLst>
                    <a:ext uri="{9D8B030D-6E8A-4147-A177-3AD203B41FA5}">
                      <a16:colId xmlns:a16="http://schemas.microsoft.com/office/drawing/2014/main" xmlns="" val="3894531560"/>
                    </a:ext>
                  </a:extLst>
                </a:gridCol>
                <a:gridCol w="808038">
                  <a:extLst>
                    <a:ext uri="{9D8B030D-6E8A-4147-A177-3AD203B41FA5}">
                      <a16:colId xmlns:a16="http://schemas.microsoft.com/office/drawing/2014/main" xmlns="" val="1791301476"/>
                    </a:ext>
                  </a:extLst>
                </a:gridCol>
                <a:gridCol w="808038">
                  <a:extLst>
                    <a:ext uri="{9D8B030D-6E8A-4147-A177-3AD203B41FA5}">
                      <a16:colId xmlns:a16="http://schemas.microsoft.com/office/drawing/2014/main" xmlns="" val="2537031080"/>
                    </a:ext>
                  </a:extLst>
                </a:gridCol>
                <a:gridCol w="808038">
                  <a:extLst>
                    <a:ext uri="{9D8B030D-6E8A-4147-A177-3AD203B41FA5}">
                      <a16:colId xmlns:a16="http://schemas.microsoft.com/office/drawing/2014/main" xmlns="" val="3781911281"/>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7495096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386623895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66853965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xmlns="" val="91287232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1298907793"/>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xmlns="" val="4289271232"/>
                  </a:ext>
                </a:extLst>
              </a:tr>
            </a:tbl>
          </a:graphicData>
        </a:graphic>
      </p:graphicFrame>
      <p:sp>
        <p:nvSpPr>
          <p:cNvPr id="5" name="文本占位符 4">
            <a:extLst>
              <a:ext uri="{FF2B5EF4-FFF2-40B4-BE49-F238E27FC236}">
                <a16:creationId xmlns:a16="http://schemas.microsoft.com/office/drawing/2014/main" xmlns="" id="{F50D6033-E439-4DBB-B86F-046622A336B9}"/>
              </a:ext>
            </a:extLst>
          </p:cNvPr>
          <p:cNvSpPr>
            <a:spLocks noGrp="1"/>
          </p:cNvSpPr>
          <p:nvPr>
            <p:ph type="body" sz="quarter" idx="3"/>
          </p:nvPr>
        </p:nvSpPr>
        <p:spPr/>
        <p:txBody>
          <a:bodyPr/>
          <a:lstStyle/>
          <a:p>
            <a:r>
              <a:rPr lang="zh-CN" altLang="en-US" dirty="0"/>
              <a:t>标题</a:t>
            </a:r>
            <a:r>
              <a:rPr lang="en-US" altLang="zh-CN" dirty="0"/>
              <a:t>2</a:t>
            </a:r>
            <a:endParaRPr lang="zh-CN" altLang="en-US" dirty="0"/>
          </a:p>
        </p:txBody>
      </p:sp>
      <p:graphicFrame>
        <p:nvGraphicFramePr>
          <p:cNvPr id="8" name="内容占位符 7">
            <a:extLst>
              <a:ext uri="{FF2B5EF4-FFF2-40B4-BE49-F238E27FC236}">
                <a16:creationId xmlns:a16="http://schemas.microsoft.com/office/drawing/2014/main" xmlns="" id="{97E3EFCE-FF8C-4CD6-98B7-61CC996E04A8}"/>
              </a:ext>
            </a:extLst>
          </p:cNvPr>
          <p:cNvGraphicFramePr>
            <a:graphicFrameLocks noGrp="1"/>
          </p:cNvGraphicFramePr>
          <p:nvPr>
            <p:ph sz="quarter" idx="4"/>
            <p:extLst>
              <p:ext uri="{D42A27DB-BD31-4B8C-83A1-F6EECF244321}">
                <p14:modId xmlns:p14="http://schemas.microsoft.com/office/powerpoint/2010/main" val="181667478"/>
              </p:ext>
            </p:extLst>
          </p:nvPr>
        </p:nvGraphicFramePr>
        <p:xfrm>
          <a:off x="4645025" y="2174875"/>
          <a:ext cx="4041775" cy="395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458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a:xfrm>
            <a:off x="1973263" y="57150"/>
            <a:ext cx="5124450" cy="481013"/>
          </a:xfrm>
        </p:spPr>
        <p:txBody>
          <a:bodyPr/>
          <a:lstStyle/>
          <a:p>
            <a:r>
              <a:rPr lang="en-US" sz="2000"/>
              <a:t>Mobile Applications</a:t>
            </a:r>
          </a:p>
        </p:txBody>
      </p:sp>
      <p:sp>
        <p:nvSpPr>
          <p:cNvPr id="64514" name="Rectangle 3"/>
          <p:cNvSpPr>
            <a:spLocks noGrp="1" noChangeArrowheads="1"/>
          </p:cNvSpPr>
          <p:nvPr>
            <p:ph type="body" idx="4294967295"/>
          </p:nvPr>
        </p:nvSpPr>
        <p:spPr>
          <a:xfrm>
            <a:off x="4614863" y="788988"/>
            <a:ext cx="4356100" cy="5783262"/>
          </a:xfrm>
          <a:solidFill>
            <a:schemeClr val="bg1"/>
          </a:solidFill>
          <a:ln w="19050">
            <a:solidFill>
              <a:schemeClr val="tx1"/>
            </a:solidFill>
          </a:ln>
        </p:spPr>
        <p:txBody>
          <a:bodyPr/>
          <a:lstStyle/>
          <a:p>
            <a:pPr marL="231775" indent="-231775">
              <a:lnSpc>
                <a:spcPct val="90000"/>
              </a:lnSpc>
              <a:buFontTx/>
              <a:buNone/>
            </a:pPr>
            <a:endParaRPr lang="en-US" sz="1200">
              <a:solidFill>
                <a:schemeClr val="tx1"/>
              </a:solidFill>
            </a:endParaRPr>
          </a:p>
          <a:p>
            <a:pPr marL="231775" indent="-231775">
              <a:lnSpc>
                <a:spcPct val="90000"/>
              </a:lnSpc>
              <a:buFontTx/>
              <a:buNone/>
            </a:pPr>
            <a:r>
              <a:rPr lang="en-US" sz="1200" b="1">
                <a:solidFill>
                  <a:srgbClr val="1C36F8"/>
                </a:solidFill>
              </a:rPr>
              <a:t>Use Cases for Industry</a:t>
            </a:r>
            <a:r>
              <a:rPr lang="en-US" sz="1200" b="1">
                <a:solidFill>
                  <a:schemeClr val="tx1"/>
                </a:solidFill>
              </a:rPr>
              <a:t>  </a:t>
            </a:r>
            <a:endParaRPr lang="en-US" sz="1200" i="1">
              <a:solidFill>
                <a:schemeClr val="tx1"/>
              </a:solidFill>
            </a:endParaRPr>
          </a:p>
          <a:p>
            <a:pPr marL="231775" indent="-231775">
              <a:lnSpc>
                <a:spcPct val="90000"/>
              </a:lnSpc>
              <a:buFontTx/>
              <a:buNone/>
            </a:pPr>
            <a:r>
              <a:rPr lang="en-US" sz="1200" i="1">
                <a:solidFill>
                  <a:schemeClr val="tx1"/>
                </a:solidFill>
              </a:rPr>
              <a:t>	</a:t>
            </a:r>
            <a:r>
              <a:rPr lang="en-US" sz="1200" b="1">
                <a:solidFill>
                  <a:schemeClr val="tx1"/>
                </a:solidFill>
              </a:rPr>
              <a:t>Live Events streaming</a:t>
            </a:r>
          </a:p>
          <a:p>
            <a:pPr marL="231775" indent="-231775">
              <a:lnSpc>
                <a:spcPct val="90000"/>
              </a:lnSpc>
              <a:buFontTx/>
              <a:buNone/>
            </a:pPr>
            <a:r>
              <a:rPr lang="en-US" sz="1200" b="1" i="1">
                <a:solidFill>
                  <a:schemeClr val="tx1"/>
                </a:solidFill>
              </a:rPr>
              <a:t>	</a:t>
            </a:r>
            <a:r>
              <a:rPr lang="en-US" sz="1200" b="1">
                <a:solidFill>
                  <a:schemeClr val="tx1"/>
                </a:solidFill>
              </a:rPr>
              <a:t>Second Screen applications</a:t>
            </a:r>
          </a:p>
          <a:p>
            <a:pPr marL="231775" indent="-231775">
              <a:lnSpc>
                <a:spcPct val="90000"/>
              </a:lnSpc>
              <a:buFontTx/>
              <a:buNone/>
            </a:pPr>
            <a:endParaRPr lang="en-US" sz="1200" i="1">
              <a:solidFill>
                <a:schemeClr val="tx1"/>
              </a:solidFill>
            </a:endParaRPr>
          </a:p>
          <a:p>
            <a:pPr marL="231775" indent="-231775">
              <a:lnSpc>
                <a:spcPct val="90000"/>
              </a:lnSpc>
            </a:pPr>
            <a:r>
              <a:rPr lang="en-US" sz="1200" b="1">
                <a:solidFill>
                  <a:srgbClr val="1C36F8"/>
                </a:solidFill>
              </a:rPr>
              <a:t>Softlayer Drivers</a:t>
            </a:r>
          </a:p>
          <a:p>
            <a:pPr marL="576263" lvl="1">
              <a:lnSpc>
                <a:spcPct val="90000"/>
              </a:lnSpc>
            </a:pPr>
            <a:r>
              <a:rPr lang="en-US" sz="1200"/>
              <a:t>High I/O intensity</a:t>
            </a:r>
          </a:p>
          <a:p>
            <a:pPr marL="576263" lvl="1">
              <a:lnSpc>
                <a:spcPct val="90000"/>
              </a:lnSpc>
            </a:pPr>
            <a:r>
              <a:rPr lang="en-US" sz="1200"/>
              <a:t>Predictable QOE</a:t>
            </a:r>
          </a:p>
          <a:p>
            <a:pPr marL="576263" lvl="1">
              <a:lnSpc>
                <a:spcPct val="90000"/>
              </a:lnSpc>
            </a:pPr>
            <a:r>
              <a:rPr lang="en-US" sz="1200"/>
              <a:t>Scale cloud instances in minutes</a:t>
            </a:r>
          </a:p>
          <a:p>
            <a:pPr marL="576263" lvl="1">
              <a:lnSpc>
                <a:spcPct val="90000"/>
              </a:lnSpc>
            </a:pPr>
            <a:r>
              <a:rPr lang="en-US" sz="1200"/>
              <a:t>High performing load balancers for variable demand</a:t>
            </a:r>
          </a:p>
          <a:p>
            <a:pPr marL="576263" lvl="1">
              <a:lnSpc>
                <a:spcPct val="90000"/>
              </a:lnSpc>
            </a:pPr>
            <a:r>
              <a:rPr lang="en-US" sz="1200"/>
              <a:t>Worklight</a:t>
            </a:r>
            <a:endParaRPr lang="en-US" sz="1200" i="1"/>
          </a:p>
          <a:p>
            <a:pPr marL="231775" indent="-231775">
              <a:lnSpc>
                <a:spcPct val="90000"/>
              </a:lnSpc>
              <a:buFontTx/>
              <a:buNone/>
            </a:pPr>
            <a:endParaRPr lang="en-US" sz="1200" i="1"/>
          </a:p>
          <a:p>
            <a:pPr marL="231775" indent="-231775" eaLnBrk="1" hangingPunct="1">
              <a:lnSpc>
                <a:spcPct val="90000"/>
              </a:lnSpc>
              <a:buFontTx/>
              <a:buNone/>
            </a:pPr>
            <a:r>
              <a:rPr lang="en-US" sz="1200" b="1">
                <a:solidFill>
                  <a:srgbClr val="1C36F8"/>
                </a:solidFill>
                <a:sym typeface="Arial" charset="0"/>
              </a:rPr>
              <a:t>Case Studies</a:t>
            </a:r>
            <a:r>
              <a:rPr lang="en-US" sz="1200" b="1">
                <a:solidFill>
                  <a:schemeClr val="tx1"/>
                </a:solidFill>
                <a:sym typeface="Arial" charset="0"/>
              </a:rPr>
              <a:t>  </a:t>
            </a:r>
          </a:p>
          <a:p>
            <a:pPr marL="231775" indent="-231775">
              <a:lnSpc>
                <a:spcPct val="90000"/>
              </a:lnSpc>
            </a:pPr>
            <a:r>
              <a:rPr lang="en-US" sz="1200">
                <a:sym typeface="Arial" charset="0"/>
              </a:rPr>
              <a:t>	</a:t>
            </a:r>
            <a:r>
              <a:rPr lang="en-US" sz="1100">
                <a:sym typeface="Arial" charset="0"/>
              </a:rPr>
              <a:t>Sporting occasions like the Masters Golf Tournament are by nature unpredictable. A sudden event can generate a sudden burst of activity and interest, and quickly overwhelm unprepared infrastructure. The IBM Events team uses its own private cloud technology to adapt to that demand as needed.  New servers can be provisioned quickly and workloads can be moved around uninterrupted to adjust to changing demand. IBM’s cloud can predict, based on many different factors, when more people may be checking in on the Web, their iPads or phones, and dynamically provision resources.</a:t>
            </a:r>
          </a:p>
          <a:p>
            <a:pPr marL="231775" indent="-231775">
              <a:lnSpc>
                <a:spcPct val="90000"/>
              </a:lnSpc>
            </a:pPr>
            <a:endParaRPr lang="en-US" sz="1100">
              <a:sym typeface="Arial" charset="0"/>
            </a:endParaRPr>
          </a:p>
          <a:p>
            <a:pPr marL="231775" indent="-231775">
              <a:lnSpc>
                <a:spcPct val="90000"/>
              </a:lnSpc>
            </a:pPr>
            <a:r>
              <a:rPr lang="en-US" sz="1100">
                <a:sym typeface="Arial" charset="0"/>
              </a:rPr>
              <a:t>	The iPad app developed with Worklight feature an impressive 360-degree panoramic view of different spots on the course that takes advantage of the device’s gyroscope capability. Turn it around and you can better understand from the point of view of the player you happen to be watching on TV at that moment the degree of difficulty of the shot he’s trying to make. </a:t>
            </a:r>
          </a:p>
          <a:p>
            <a:pPr marL="231775" indent="-231775">
              <a:lnSpc>
                <a:spcPct val="90000"/>
              </a:lnSpc>
            </a:pPr>
            <a:endParaRPr lang="en-US" sz="1100"/>
          </a:p>
        </p:txBody>
      </p:sp>
      <p:sp>
        <p:nvSpPr>
          <p:cNvPr id="64515" name="Rectangle 14"/>
          <p:cNvSpPr>
            <a:spLocks noChangeArrowheads="1"/>
          </p:cNvSpPr>
          <p:nvPr/>
        </p:nvSpPr>
        <p:spPr bwMode="auto">
          <a:xfrm>
            <a:off x="215900" y="782638"/>
            <a:ext cx="4202113" cy="5800725"/>
          </a:xfrm>
          <a:prstGeom prst="rect">
            <a:avLst/>
          </a:prstGeom>
          <a:solidFill>
            <a:schemeClr val="bg1"/>
          </a:solidFill>
          <a:ln w="19050">
            <a:solidFill>
              <a:schemeClr val="tx1"/>
            </a:solidFill>
            <a:miter lim="800000"/>
            <a:headEnd/>
            <a:tailEnd/>
          </a:ln>
        </p:spPr>
        <p:txBody>
          <a:bodyPr/>
          <a:lstStyle/>
          <a:p>
            <a:pPr marL="173038" indent="-173038" eaLnBrk="0" hangingPunct="0">
              <a:spcBef>
                <a:spcPct val="20000"/>
              </a:spcBef>
              <a:buClr>
                <a:schemeClr val="tx1"/>
              </a:buClr>
            </a:pPr>
            <a:endParaRPr lang="en-US" sz="1200" b="1">
              <a:solidFill>
                <a:schemeClr val="tx1"/>
              </a:solidFill>
              <a:sym typeface="Arial" charset="0"/>
            </a:endParaRPr>
          </a:p>
          <a:p>
            <a:pPr marL="173038" indent="-173038" eaLnBrk="0" hangingPunct="0">
              <a:lnSpc>
                <a:spcPct val="90000"/>
              </a:lnSpc>
              <a:spcBef>
                <a:spcPct val="20000"/>
              </a:spcBef>
              <a:buClr>
                <a:schemeClr val="tx1"/>
              </a:buClr>
            </a:pPr>
            <a:r>
              <a:rPr lang="en-US" sz="1200" b="1">
                <a:solidFill>
                  <a:srgbClr val="1C36F8"/>
                </a:solidFill>
              </a:rPr>
              <a:t>Workload Detail</a:t>
            </a:r>
          </a:p>
          <a:p>
            <a:pPr marL="173038" indent="-173038" eaLnBrk="0" hangingPunct="0">
              <a:lnSpc>
                <a:spcPct val="90000"/>
              </a:lnSpc>
              <a:spcBef>
                <a:spcPct val="20000"/>
              </a:spcBef>
              <a:buClr>
                <a:schemeClr val="tx1"/>
              </a:buClr>
            </a:pPr>
            <a:endParaRPr lang="en-US" sz="1200" b="1">
              <a:solidFill>
                <a:srgbClr val="1C36F8"/>
              </a:solidFill>
            </a:endParaRPr>
          </a:p>
          <a:p>
            <a:pPr marL="173038" indent="-173038">
              <a:lnSpc>
                <a:spcPct val="90000"/>
              </a:lnSpc>
              <a:buFontTx/>
              <a:buChar char="•"/>
            </a:pPr>
            <a:r>
              <a:rPr lang="en-US" sz="1800">
                <a:solidFill>
                  <a:schemeClr val="tx1"/>
                </a:solidFill>
              </a:rPr>
              <a:t>High I/O intensity, Predictable QOE</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Scale  cloud instances in minutes</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High performing load balancers for variable demand</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Worklight</a:t>
            </a:r>
            <a:endParaRPr lang="en-US" sz="900" b="1">
              <a:solidFill>
                <a:srgbClr val="1C36F8"/>
              </a:solidFill>
            </a:endParaRPr>
          </a:p>
          <a:p>
            <a:pPr marL="173038" indent="-173038" eaLnBrk="0" hangingPunct="0">
              <a:lnSpc>
                <a:spcPct val="90000"/>
              </a:lnSpc>
              <a:spcBef>
                <a:spcPct val="20000"/>
              </a:spcBef>
              <a:buClr>
                <a:schemeClr val="tx1"/>
              </a:buClr>
            </a:pPr>
            <a:endParaRPr lang="en-US" sz="1200" b="1">
              <a:solidFill>
                <a:srgbClr val="1C36F8"/>
              </a:solidFill>
            </a:endParaRPr>
          </a:p>
          <a:p>
            <a:pPr marL="173038" indent="-173038" eaLnBrk="0" hangingPunct="0">
              <a:lnSpc>
                <a:spcPct val="90000"/>
              </a:lnSpc>
              <a:spcBef>
                <a:spcPct val="20000"/>
              </a:spcBef>
              <a:buClr>
                <a:schemeClr val="tx1"/>
              </a:buClr>
            </a:pPr>
            <a:endParaRPr lang="en-US" sz="1200" b="1">
              <a:solidFill>
                <a:srgbClr val="1C36F8"/>
              </a:solidFill>
            </a:endParaRPr>
          </a:p>
          <a:p>
            <a:pPr marL="173038" indent="-173038" eaLnBrk="0" hangingPunct="0">
              <a:spcBef>
                <a:spcPct val="20000"/>
              </a:spcBef>
              <a:buClr>
                <a:schemeClr val="tx1"/>
              </a:buClr>
              <a:buFont typeface="Wingdings" pitchFamily="2" charset="2"/>
              <a:buNone/>
            </a:pPr>
            <a:endParaRPr lang="en-US" sz="1600">
              <a:solidFill>
                <a:srgbClr val="1C36F8"/>
              </a:solidFill>
            </a:endParaRPr>
          </a:p>
          <a:p>
            <a:pPr marL="173038" indent="-173038">
              <a:lnSpc>
                <a:spcPct val="90000"/>
              </a:lnSpc>
              <a:spcBef>
                <a:spcPct val="20000"/>
              </a:spcBef>
              <a:spcAft>
                <a:spcPts val="600"/>
              </a:spcAft>
              <a:buFont typeface="Arial" charset="0"/>
              <a:buChar char="•"/>
            </a:pPr>
            <a:endParaRPr lang="en-US" sz="1600" b="1" i="1">
              <a:solidFill>
                <a:srgbClr val="5B5BFF"/>
              </a:solidFill>
              <a:sym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idx="4294967295"/>
          </p:nvPr>
        </p:nvSpPr>
        <p:spPr>
          <a:xfrm>
            <a:off x="1973263" y="57150"/>
            <a:ext cx="5124450" cy="481013"/>
          </a:xfrm>
        </p:spPr>
        <p:txBody>
          <a:bodyPr/>
          <a:lstStyle/>
          <a:p>
            <a:r>
              <a:rPr lang="en-US" sz="2000"/>
              <a:t>Dev / Test</a:t>
            </a:r>
          </a:p>
        </p:txBody>
      </p:sp>
      <p:sp>
        <p:nvSpPr>
          <p:cNvPr id="65538" name="Rectangle 3"/>
          <p:cNvSpPr>
            <a:spLocks noGrp="1" noChangeArrowheads="1"/>
          </p:cNvSpPr>
          <p:nvPr>
            <p:ph type="body" idx="4294967295"/>
          </p:nvPr>
        </p:nvSpPr>
        <p:spPr>
          <a:xfrm>
            <a:off x="4614863" y="788988"/>
            <a:ext cx="4356100" cy="5783262"/>
          </a:xfrm>
          <a:solidFill>
            <a:schemeClr val="bg1"/>
          </a:solidFill>
          <a:ln w="19050">
            <a:solidFill>
              <a:schemeClr val="tx1"/>
            </a:solidFill>
          </a:ln>
        </p:spPr>
        <p:txBody>
          <a:bodyPr/>
          <a:lstStyle/>
          <a:p>
            <a:pPr marL="231775" indent="-231775">
              <a:buFontTx/>
              <a:buNone/>
            </a:pPr>
            <a:r>
              <a:rPr lang="en-US" sz="1200" b="1"/>
              <a:t>	</a:t>
            </a:r>
            <a:endParaRPr lang="en-US" sz="1200">
              <a:solidFill>
                <a:schemeClr val="tx1"/>
              </a:solidFill>
            </a:endParaRPr>
          </a:p>
          <a:p>
            <a:pPr marL="231775" indent="-231775">
              <a:buFontTx/>
              <a:buNone/>
            </a:pPr>
            <a:r>
              <a:rPr lang="en-US" sz="1200" b="1">
                <a:solidFill>
                  <a:srgbClr val="1C36F8"/>
                </a:solidFill>
              </a:rPr>
              <a:t>Use Cases for Industry</a:t>
            </a:r>
            <a:r>
              <a:rPr lang="en-US" sz="1200" b="1">
                <a:solidFill>
                  <a:schemeClr val="tx1"/>
                </a:solidFill>
              </a:rPr>
              <a:t>  </a:t>
            </a:r>
          </a:p>
          <a:p>
            <a:pPr marL="231775" indent="-231775">
              <a:buFontTx/>
              <a:buNone/>
            </a:pPr>
            <a:r>
              <a:rPr lang="en-US" sz="1200" b="1">
                <a:solidFill>
                  <a:schemeClr val="tx1"/>
                </a:solidFill>
              </a:rPr>
              <a:t>	Dev / Test Cloud</a:t>
            </a:r>
          </a:p>
          <a:p>
            <a:pPr marL="231775" indent="-231775">
              <a:buFontTx/>
              <a:buNone/>
            </a:pPr>
            <a:endParaRPr lang="en-US" sz="1200" i="1"/>
          </a:p>
          <a:p>
            <a:pPr marL="231775" indent="-231775">
              <a:buFontTx/>
              <a:buNone/>
            </a:pPr>
            <a:r>
              <a:rPr lang="en-US" sz="1200" b="1">
                <a:solidFill>
                  <a:srgbClr val="1C36F8"/>
                </a:solidFill>
              </a:rPr>
              <a:t>Softlayer Drivers</a:t>
            </a:r>
          </a:p>
          <a:p>
            <a:pPr marL="576263" lvl="1"/>
            <a:r>
              <a:rPr lang="en-US" sz="1200"/>
              <a:t>High I/O intensity</a:t>
            </a:r>
          </a:p>
          <a:p>
            <a:pPr marL="576263" lvl="1"/>
            <a:r>
              <a:rPr lang="en-US" sz="1200"/>
              <a:t>Predictable QOE</a:t>
            </a:r>
          </a:p>
          <a:p>
            <a:pPr marL="576263" lvl="1"/>
            <a:r>
              <a:rPr lang="en-US" sz="1200"/>
              <a:t>Elasticity of offering</a:t>
            </a:r>
          </a:p>
          <a:p>
            <a:pPr marL="576263" lvl="1"/>
            <a:r>
              <a:rPr lang="en-US" sz="1200"/>
              <a:t>Promotion via cloud of application lifecycle</a:t>
            </a:r>
          </a:p>
          <a:p>
            <a:pPr marL="576263" lvl="1"/>
            <a:r>
              <a:rPr lang="en-US" sz="1200"/>
              <a:t>Dev Ops </a:t>
            </a:r>
          </a:p>
          <a:p>
            <a:pPr marL="576263" lvl="1"/>
            <a:endParaRPr lang="en-US" sz="1100" i="1"/>
          </a:p>
          <a:p>
            <a:pPr marL="231775" indent="-231775" eaLnBrk="1" hangingPunct="1">
              <a:buFontTx/>
              <a:buNone/>
            </a:pPr>
            <a:r>
              <a:rPr lang="en-US" sz="1200" b="1">
                <a:solidFill>
                  <a:srgbClr val="1C36F8"/>
                </a:solidFill>
                <a:sym typeface="Arial" charset="0"/>
              </a:rPr>
              <a:t>Case Studies</a:t>
            </a:r>
            <a:r>
              <a:rPr lang="en-US" sz="1400" b="1">
                <a:solidFill>
                  <a:schemeClr val="tx1"/>
                </a:solidFill>
                <a:sym typeface="Arial" charset="0"/>
              </a:rPr>
              <a:t> </a:t>
            </a:r>
            <a:endParaRPr lang="en-US" sz="1100" b="1">
              <a:solidFill>
                <a:schemeClr val="tx1"/>
              </a:solidFill>
              <a:sym typeface="Arial" charset="0"/>
            </a:endParaRPr>
          </a:p>
          <a:p>
            <a:pPr marL="231775" indent="-231775"/>
            <a:r>
              <a:rPr lang="en-US" sz="1100">
                <a:sym typeface="Arial" charset="0"/>
              </a:rPr>
              <a:t>	</a:t>
            </a:r>
            <a:r>
              <a:rPr lang="en-US" sz="1100">
                <a:cs typeface="Arial" charset="0"/>
                <a:sym typeface="Arial" charset="0"/>
              </a:rPr>
              <a:t>The Digital Media Initiative is a transformation program within the BBC to move from a video tape &amp; analogue based distributed business to a fully digital and online one. IBM is responsible for the Enterprise Archive component, named Enterprise Media &amp; Metadata Management (EM3).  </a:t>
            </a:r>
          </a:p>
          <a:p>
            <a:pPr marL="231775" indent="-231775"/>
            <a:r>
              <a:rPr lang="en-US" sz="1100">
                <a:cs typeface="Arial" charset="0"/>
                <a:sym typeface="Arial" charset="0"/>
              </a:rPr>
              <a:t>	</a:t>
            </a:r>
          </a:p>
          <a:p>
            <a:pPr marL="231775" indent="-231775"/>
            <a:r>
              <a:rPr lang="en-US" sz="1100">
                <a:cs typeface="Arial" charset="0"/>
                <a:sym typeface="Arial" charset="0"/>
              </a:rPr>
              <a:t>	The BBC Digital Media Initiative (DMI) Enterprise Media and Metadata Management (EM3) project utilized IBM's development and system testing (dev/test) capabilities </a:t>
            </a:r>
            <a:r>
              <a:rPr lang="en-GB" sz="1100"/>
              <a:t>on the IBM Dev/Test cloud. </a:t>
            </a:r>
          </a:p>
          <a:p>
            <a:pPr marL="231775" indent="-231775"/>
            <a:r>
              <a:rPr lang="en-GB" sz="1100"/>
              <a:t> </a:t>
            </a:r>
            <a:endParaRPr lang="en-US" sz="1100"/>
          </a:p>
        </p:txBody>
      </p:sp>
      <p:sp>
        <p:nvSpPr>
          <p:cNvPr id="65539" name="Rectangle 14"/>
          <p:cNvSpPr>
            <a:spLocks noChangeArrowheads="1"/>
          </p:cNvSpPr>
          <p:nvPr/>
        </p:nvSpPr>
        <p:spPr bwMode="auto">
          <a:xfrm>
            <a:off x="223838" y="782638"/>
            <a:ext cx="4202112" cy="5800725"/>
          </a:xfrm>
          <a:prstGeom prst="rect">
            <a:avLst/>
          </a:prstGeom>
          <a:solidFill>
            <a:schemeClr val="bg1"/>
          </a:solidFill>
          <a:ln w="19050">
            <a:solidFill>
              <a:schemeClr val="tx1"/>
            </a:solidFill>
            <a:miter lim="800000"/>
            <a:headEnd/>
            <a:tailEnd/>
          </a:ln>
        </p:spPr>
        <p:txBody>
          <a:bodyPr/>
          <a:lstStyle/>
          <a:p>
            <a:pPr marL="173038" indent="-173038" eaLnBrk="0" hangingPunct="0">
              <a:spcBef>
                <a:spcPct val="20000"/>
              </a:spcBef>
              <a:buClr>
                <a:schemeClr val="tx1"/>
              </a:buClr>
            </a:pPr>
            <a:endParaRPr lang="en-US" sz="1200" b="1">
              <a:solidFill>
                <a:schemeClr val="accent1"/>
              </a:solidFill>
            </a:endParaRPr>
          </a:p>
          <a:p>
            <a:pPr marL="173038" indent="-173038" eaLnBrk="0" hangingPunct="0">
              <a:lnSpc>
                <a:spcPct val="90000"/>
              </a:lnSpc>
              <a:spcBef>
                <a:spcPct val="20000"/>
              </a:spcBef>
              <a:buClr>
                <a:schemeClr val="tx1"/>
              </a:buClr>
            </a:pPr>
            <a:r>
              <a:rPr lang="en-US" sz="1200" b="1">
                <a:solidFill>
                  <a:srgbClr val="1C36F8"/>
                </a:solidFill>
              </a:rPr>
              <a:t>Workload Detail</a:t>
            </a:r>
          </a:p>
          <a:p>
            <a:pPr marL="173038" indent="-173038" eaLnBrk="0" hangingPunct="0">
              <a:lnSpc>
                <a:spcPct val="90000"/>
              </a:lnSpc>
              <a:spcBef>
                <a:spcPct val="20000"/>
              </a:spcBef>
              <a:buClr>
                <a:schemeClr val="tx1"/>
              </a:buClr>
            </a:pPr>
            <a:endParaRPr lang="en-US" sz="1200" b="1">
              <a:solidFill>
                <a:srgbClr val="1C36F8"/>
              </a:solidFill>
            </a:endParaRPr>
          </a:p>
          <a:p>
            <a:pPr marL="173038" indent="-173038">
              <a:lnSpc>
                <a:spcPct val="90000"/>
              </a:lnSpc>
              <a:buFontTx/>
              <a:buChar char="•"/>
            </a:pPr>
            <a:r>
              <a:rPr lang="en-US" sz="1800">
                <a:solidFill>
                  <a:schemeClr val="tx1"/>
                </a:solidFill>
              </a:rPr>
              <a:t>High I/O intensity, Predictable QOE</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Elasticity of offering</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Promotion via cloud of application lifecycle</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Dev Ops </a:t>
            </a:r>
          </a:p>
          <a:p>
            <a:pPr marL="173038" indent="-173038" eaLnBrk="0" hangingPunct="0">
              <a:lnSpc>
                <a:spcPct val="90000"/>
              </a:lnSpc>
              <a:spcBef>
                <a:spcPct val="20000"/>
              </a:spcBef>
              <a:buClr>
                <a:schemeClr val="tx1"/>
              </a:buClr>
            </a:pPr>
            <a:endParaRPr lang="en-US" sz="900" b="1">
              <a:solidFill>
                <a:srgbClr val="1C36F8"/>
              </a:solidFill>
            </a:endParaRPr>
          </a:p>
          <a:p>
            <a:pPr marL="173038" indent="-173038" eaLnBrk="0" hangingPunct="0">
              <a:spcBef>
                <a:spcPct val="20000"/>
              </a:spcBef>
              <a:buClr>
                <a:schemeClr val="tx1"/>
              </a:buClr>
            </a:pPr>
            <a:endParaRPr lang="en-US" sz="1200" b="1">
              <a:solidFill>
                <a:srgbClr val="1C36F8"/>
              </a:solidFill>
            </a:endParaRPr>
          </a:p>
          <a:p>
            <a:pPr marL="173038" indent="-173038" eaLnBrk="0" hangingPunct="0">
              <a:spcBef>
                <a:spcPct val="20000"/>
              </a:spcBef>
              <a:buClr>
                <a:schemeClr val="tx1"/>
              </a:buClr>
              <a:buFont typeface="Wingdings" pitchFamily="2" charset="2"/>
              <a:buNone/>
            </a:pPr>
            <a:endParaRPr lang="en-US" sz="1600">
              <a:solidFill>
                <a:schemeClr val="accent1"/>
              </a:solidFill>
            </a:endParaRPr>
          </a:p>
          <a:p>
            <a:pPr marL="173038" indent="-173038">
              <a:lnSpc>
                <a:spcPct val="90000"/>
              </a:lnSpc>
              <a:spcBef>
                <a:spcPct val="20000"/>
              </a:spcBef>
              <a:spcAft>
                <a:spcPts val="600"/>
              </a:spcAft>
              <a:buFont typeface="Arial" charset="0"/>
              <a:buChar char="•"/>
            </a:pPr>
            <a:endParaRPr lang="en-US" sz="1600" b="1" i="1">
              <a:solidFill>
                <a:srgbClr val="5B5BFF"/>
              </a:solidFill>
              <a:sym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1973263" y="57150"/>
            <a:ext cx="5124450" cy="481013"/>
          </a:xfrm>
        </p:spPr>
        <p:txBody>
          <a:bodyPr/>
          <a:lstStyle/>
          <a:p>
            <a:r>
              <a:rPr lang="en-US" sz="2000"/>
              <a:t>Web Applications – E commerce </a:t>
            </a:r>
          </a:p>
        </p:txBody>
      </p:sp>
      <p:sp>
        <p:nvSpPr>
          <p:cNvPr id="66562" name="Rectangle 3"/>
          <p:cNvSpPr>
            <a:spLocks noGrp="1" noChangeArrowheads="1"/>
          </p:cNvSpPr>
          <p:nvPr>
            <p:ph type="body" idx="4294967295"/>
          </p:nvPr>
        </p:nvSpPr>
        <p:spPr>
          <a:xfrm>
            <a:off x="4614863" y="788988"/>
            <a:ext cx="4356100" cy="5783262"/>
          </a:xfrm>
          <a:solidFill>
            <a:schemeClr val="bg1"/>
          </a:solidFill>
          <a:ln w="19050">
            <a:solidFill>
              <a:schemeClr val="tx1"/>
            </a:solidFill>
          </a:ln>
        </p:spPr>
        <p:txBody>
          <a:bodyPr/>
          <a:lstStyle/>
          <a:p>
            <a:pPr marL="231775" indent="-231775">
              <a:lnSpc>
                <a:spcPct val="80000"/>
              </a:lnSpc>
              <a:buFontTx/>
              <a:buNone/>
            </a:pPr>
            <a:r>
              <a:rPr lang="en-US" sz="1200" b="1"/>
              <a:t>	</a:t>
            </a:r>
            <a:endParaRPr lang="en-US" sz="1200">
              <a:solidFill>
                <a:schemeClr val="tx1"/>
              </a:solidFill>
            </a:endParaRPr>
          </a:p>
          <a:p>
            <a:pPr marL="231775" indent="-231775">
              <a:lnSpc>
                <a:spcPct val="80000"/>
              </a:lnSpc>
              <a:buFontTx/>
              <a:buNone/>
            </a:pPr>
            <a:r>
              <a:rPr lang="en-US" sz="1200" b="1">
                <a:solidFill>
                  <a:srgbClr val="1C36F8"/>
                </a:solidFill>
              </a:rPr>
              <a:t>Use Cases for Industry</a:t>
            </a:r>
            <a:r>
              <a:rPr lang="en-US" sz="1200" b="1">
                <a:solidFill>
                  <a:schemeClr val="tx1"/>
                </a:solidFill>
              </a:rPr>
              <a:t>  </a:t>
            </a:r>
          </a:p>
          <a:p>
            <a:pPr marL="231775" indent="-231775" eaLnBrk="1" hangingPunct="1">
              <a:lnSpc>
                <a:spcPct val="80000"/>
              </a:lnSpc>
              <a:spcBef>
                <a:spcPct val="0"/>
              </a:spcBef>
              <a:buClrTx/>
              <a:buFontTx/>
              <a:buNone/>
            </a:pPr>
            <a:r>
              <a:rPr lang="en-US" sz="1200">
                <a:solidFill>
                  <a:schemeClr val="tx1"/>
                </a:solidFill>
              </a:rPr>
              <a:t>	</a:t>
            </a:r>
            <a:r>
              <a:rPr lang="en-US" sz="1200" b="1">
                <a:solidFill>
                  <a:schemeClr val="tx1"/>
                </a:solidFill>
              </a:rPr>
              <a:t>E-business platform to serve new and existing customers with the latest in coupon, discount, multi-storefront, promotion, or campaign functionality.</a:t>
            </a:r>
          </a:p>
          <a:p>
            <a:pPr marL="231775" indent="-231775" eaLnBrk="1" hangingPunct="1">
              <a:lnSpc>
                <a:spcPct val="80000"/>
              </a:lnSpc>
              <a:spcBef>
                <a:spcPct val="0"/>
              </a:spcBef>
              <a:buClrTx/>
              <a:buFontTx/>
              <a:buNone/>
            </a:pPr>
            <a:endParaRPr lang="en-US" sz="1200" b="1" i="1"/>
          </a:p>
          <a:p>
            <a:pPr marL="231775" indent="-231775">
              <a:lnSpc>
                <a:spcPct val="80000"/>
              </a:lnSpc>
              <a:buFontTx/>
              <a:buNone/>
            </a:pPr>
            <a:r>
              <a:rPr lang="en-US" sz="1200" b="1">
                <a:solidFill>
                  <a:srgbClr val="1C36F8"/>
                </a:solidFill>
              </a:rPr>
              <a:t>Softlayer Drivers</a:t>
            </a:r>
          </a:p>
          <a:p>
            <a:pPr marL="576263" lvl="1">
              <a:lnSpc>
                <a:spcPct val="80000"/>
              </a:lnSpc>
            </a:pPr>
            <a:r>
              <a:rPr lang="en-US" sz="1200"/>
              <a:t>High I/O intensity</a:t>
            </a:r>
          </a:p>
          <a:p>
            <a:pPr marL="576263" lvl="1">
              <a:lnSpc>
                <a:spcPct val="80000"/>
              </a:lnSpc>
            </a:pPr>
            <a:r>
              <a:rPr lang="en-US" sz="1200"/>
              <a:t>Predictable QOS</a:t>
            </a:r>
          </a:p>
          <a:p>
            <a:pPr marL="576263" lvl="1">
              <a:lnSpc>
                <a:spcPct val="80000"/>
              </a:lnSpc>
            </a:pPr>
            <a:r>
              <a:rPr lang="en-US" sz="1200"/>
              <a:t>Rapid expansion to meet market demand</a:t>
            </a:r>
          </a:p>
          <a:p>
            <a:pPr marL="576263" lvl="1">
              <a:lnSpc>
                <a:spcPct val="80000"/>
              </a:lnSpc>
            </a:pPr>
            <a:r>
              <a:rPr lang="en-US" sz="1200"/>
              <a:t>Integrated dedicated servers and cloud instances</a:t>
            </a:r>
          </a:p>
          <a:p>
            <a:pPr marL="231775" indent="-231775">
              <a:lnSpc>
                <a:spcPct val="80000"/>
              </a:lnSpc>
              <a:buFontTx/>
              <a:buNone/>
            </a:pPr>
            <a:endParaRPr lang="en-US" sz="1200" i="1"/>
          </a:p>
          <a:p>
            <a:pPr marL="231775" indent="-231775" eaLnBrk="1" hangingPunct="1">
              <a:lnSpc>
                <a:spcPct val="80000"/>
              </a:lnSpc>
              <a:buFontTx/>
              <a:buNone/>
            </a:pPr>
            <a:r>
              <a:rPr lang="en-US" sz="1200" b="1">
                <a:solidFill>
                  <a:srgbClr val="1C36F8"/>
                </a:solidFill>
                <a:sym typeface="Arial" charset="0"/>
              </a:rPr>
              <a:t>Case Studies</a:t>
            </a:r>
            <a:r>
              <a:rPr lang="en-US" sz="1200" b="1">
                <a:solidFill>
                  <a:schemeClr val="tx1"/>
                </a:solidFill>
                <a:sym typeface="Arial" charset="0"/>
              </a:rPr>
              <a:t>  </a:t>
            </a:r>
          </a:p>
          <a:p>
            <a:pPr marL="231775" indent="-231775">
              <a:lnSpc>
                <a:spcPct val="80000"/>
              </a:lnSpc>
            </a:pPr>
            <a:r>
              <a:rPr lang="en-US" sz="1200"/>
              <a:t>	Cengage Learning implemented an Online Retail Store and ran into the following issues:</a:t>
            </a:r>
          </a:p>
          <a:p>
            <a:pPr marL="576263" lvl="1">
              <a:lnSpc>
                <a:spcPct val="80000"/>
              </a:lnSpc>
            </a:pPr>
            <a:r>
              <a:rPr lang="en-US" sz="1200"/>
              <a:t>Changing product portfolio with acquisitions</a:t>
            </a:r>
          </a:p>
          <a:p>
            <a:pPr marL="576263" lvl="1">
              <a:lnSpc>
                <a:spcPct val="80000"/>
              </a:lnSpc>
            </a:pPr>
            <a:r>
              <a:rPr lang="en-US" sz="1200"/>
              <a:t>Not many merchandising options on old portal</a:t>
            </a:r>
          </a:p>
          <a:p>
            <a:pPr marL="576263" lvl="1">
              <a:lnSpc>
                <a:spcPct val="80000"/>
              </a:lnSpc>
            </a:pPr>
            <a:r>
              <a:rPr lang="en-US" sz="1200"/>
              <a:t>No promotional ads capabilities</a:t>
            </a:r>
          </a:p>
          <a:p>
            <a:pPr marL="576263" lvl="1">
              <a:lnSpc>
                <a:spcPct val="80000"/>
              </a:lnSpc>
            </a:pPr>
            <a:r>
              <a:rPr lang="en-US" sz="1200"/>
              <a:t>Limited Global Reach / Regional Presence</a:t>
            </a:r>
          </a:p>
          <a:p>
            <a:pPr marL="576263" lvl="1">
              <a:lnSpc>
                <a:spcPct val="80000"/>
              </a:lnSpc>
            </a:pPr>
            <a:r>
              <a:rPr lang="en-US" sz="1200"/>
              <a:t>Lack of Data for Analytics</a:t>
            </a:r>
          </a:p>
          <a:p>
            <a:pPr marL="576263" lvl="1">
              <a:lnSpc>
                <a:spcPct val="80000"/>
              </a:lnSpc>
            </a:pPr>
            <a:r>
              <a:rPr lang="en-US" sz="1200"/>
              <a:t>Emerging competition</a:t>
            </a:r>
          </a:p>
          <a:p>
            <a:pPr marL="576263" lvl="1">
              <a:lnSpc>
                <a:spcPct val="80000"/>
              </a:lnSpc>
            </a:pPr>
            <a:r>
              <a:rPr lang="en-US" sz="1200"/>
              <a:t>Traditional Shopping Experience to users</a:t>
            </a:r>
          </a:p>
          <a:p>
            <a:pPr marL="576263" lvl="1">
              <a:lnSpc>
                <a:spcPct val="80000"/>
              </a:lnSpc>
              <a:buFontTx/>
              <a:buNone/>
            </a:pPr>
            <a:endParaRPr lang="en-US" sz="1200"/>
          </a:p>
          <a:p>
            <a:pPr marL="231775" indent="-231775">
              <a:lnSpc>
                <a:spcPct val="80000"/>
              </a:lnSpc>
            </a:pPr>
            <a:r>
              <a:rPr lang="en-US" sz="1200"/>
              <a:t>	A Smarter Commerce Solution was developed to put Cengage’s customer in the center of their business engagement. Students were now able to enjoy a One Stop Shopping experience where they could browse, purchase/rent, view and access study material all in one place.  The smarter commerce solution also offered a wide range of discounted product purchase options and operates in Global Markets with regional products.</a:t>
            </a:r>
            <a:endParaRPr lang="en-US" sz="900" b="1">
              <a:solidFill>
                <a:schemeClr val="tx1"/>
              </a:solidFill>
              <a:sym typeface="Arial" charset="0"/>
            </a:endParaRPr>
          </a:p>
          <a:p>
            <a:pPr marL="231775" indent="-231775" eaLnBrk="1" hangingPunct="1">
              <a:lnSpc>
                <a:spcPct val="80000"/>
              </a:lnSpc>
              <a:buFontTx/>
              <a:buNone/>
            </a:pPr>
            <a:endParaRPr lang="en-US" sz="900" b="1">
              <a:solidFill>
                <a:schemeClr val="tx1"/>
              </a:solidFill>
              <a:sym typeface="Arial" charset="0"/>
            </a:endParaRPr>
          </a:p>
          <a:p>
            <a:pPr marL="576263" lvl="1">
              <a:lnSpc>
                <a:spcPct val="90000"/>
              </a:lnSpc>
              <a:spcBef>
                <a:spcPct val="0"/>
              </a:spcBef>
              <a:buClrTx/>
            </a:pPr>
            <a:endParaRPr lang="en-US" sz="900"/>
          </a:p>
        </p:txBody>
      </p:sp>
      <p:sp>
        <p:nvSpPr>
          <p:cNvPr id="66563" name="Rectangle 14"/>
          <p:cNvSpPr>
            <a:spLocks noChangeArrowheads="1"/>
          </p:cNvSpPr>
          <p:nvPr/>
        </p:nvSpPr>
        <p:spPr bwMode="auto">
          <a:xfrm>
            <a:off x="215900" y="782638"/>
            <a:ext cx="4202113" cy="5800725"/>
          </a:xfrm>
          <a:prstGeom prst="rect">
            <a:avLst/>
          </a:prstGeom>
          <a:solidFill>
            <a:schemeClr val="bg1"/>
          </a:solidFill>
          <a:ln w="19050">
            <a:solidFill>
              <a:schemeClr val="tx1"/>
            </a:solidFill>
            <a:miter lim="800000"/>
            <a:headEnd/>
            <a:tailEnd/>
          </a:ln>
        </p:spPr>
        <p:txBody>
          <a:bodyPr/>
          <a:lstStyle/>
          <a:p>
            <a:pPr marL="173038" indent="-173038" eaLnBrk="0" hangingPunct="0">
              <a:spcBef>
                <a:spcPct val="20000"/>
              </a:spcBef>
              <a:buClr>
                <a:schemeClr val="tx1"/>
              </a:buClr>
            </a:pPr>
            <a:endParaRPr lang="en-US" sz="1200" b="1">
              <a:solidFill>
                <a:schemeClr val="accent1"/>
              </a:solidFill>
            </a:endParaRPr>
          </a:p>
          <a:p>
            <a:pPr marL="173038" indent="-173038">
              <a:spcBef>
                <a:spcPct val="20000"/>
              </a:spcBef>
              <a:buClr>
                <a:schemeClr val="tx1"/>
              </a:buClr>
            </a:pPr>
            <a:r>
              <a:rPr lang="en-US" sz="1200" b="1">
                <a:solidFill>
                  <a:srgbClr val="1C36F8"/>
                </a:solidFill>
              </a:rPr>
              <a:t>Workload Detail</a:t>
            </a:r>
          </a:p>
          <a:p>
            <a:pPr marL="173038" indent="-173038">
              <a:spcBef>
                <a:spcPct val="20000"/>
              </a:spcBef>
              <a:buClr>
                <a:schemeClr val="tx1"/>
              </a:buClr>
            </a:pPr>
            <a:endParaRPr lang="en-US" sz="1200" b="1">
              <a:solidFill>
                <a:srgbClr val="1C36F8"/>
              </a:solidFill>
            </a:endParaRPr>
          </a:p>
          <a:p>
            <a:pPr marL="173038" indent="-173038">
              <a:lnSpc>
                <a:spcPct val="90000"/>
              </a:lnSpc>
              <a:buFontTx/>
              <a:buChar char="•"/>
            </a:pPr>
            <a:r>
              <a:rPr lang="en-US" sz="1800">
                <a:solidFill>
                  <a:schemeClr val="tx1"/>
                </a:solidFill>
              </a:rPr>
              <a:t>High I/O intensity, Predictable QOS</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Rapid expansion to meet market demand</a:t>
            </a:r>
          </a:p>
          <a:p>
            <a:pPr marL="173038" indent="-173038">
              <a:lnSpc>
                <a:spcPct val="90000"/>
              </a:lnSpc>
              <a:buFontTx/>
              <a:buChar char="•"/>
            </a:pPr>
            <a:endParaRPr lang="en-US" sz="1800">
              <a:solidFill>
                <a:schemeClr val="tx1"/>
              </a:solidFill>
            </a:endParaRPr>
          </a:p>
          <a:p>
            <a:pPr marL="173038" indent="-173038">
              <a:lnSpc>
                <a:spcPct val="90000"/>
              </a:lnSpc>
              <a:buFontTx/>
              <a:buChar char="•"/>
            </a:pPr>
            <a:r>
              <a:rPr lang="en-US" sz="1800">
                <a:solidFill>
                  <a:schemeClr val="tx1"/>
                </a:solidFill>
              </a:rPr>
              <a:t>Integrated dedicated servers and cloud instances</a:t>
            </a:r>
          </a:p>
          <a:p>
            <a:pPr marL="173038" indent="-173038">
              <a:spcBef>
                <a:spcPct val="20000"/>
              </a:spcBef>
              <a:buClr>
                <a:schemeClr val="tx1"/>
              </a:buClr>
            </a:pPr>
            <a:endParaRPr lang="en-US" sz="900">
              <a:solidFill>
                <a:schemeClr val="tx1"/>
              </a:solidFill>
            </a:endParaRPr>
          </a:p>
          <a:p>
            <a:pPr marL="173038" indent="-173038" eaLnBrk="0" hangingPunct="0">
              <a:spcBef>
                <a:spcPct val="20000"/>
              </a:spcBef>
              <a:buClr>
                <a:schemeClr val="tx1"/>
              </a:buClr>
            </a:pPr>
            <a:endParaRPr lang="en-US" sz="1200" b="1">
              <a:solidFill>
                <a:srgbClr val="FF9900"/>
              </a:solidFill>
            </a:endParaRPr>
          </a:p>
          <a:p>
            <a:pPr marL="173038" indent="-173038" eaLnBrk="0" hangingPunct="0">
              <a:spcBef>
                <a:spcPct val="20000"/>
              </a:spcBef>
              <a:buClr>
                <a:schemeClr val="tx1"/>
              </a:buClr>
            </a:pPr>
            <a:endParaRPr lang="en-US" sz="1200" b="1">
              <a:solidFill>
                <a:srgbClr val="FF9900"/>
              </a:solidFill>
            </a:endParaRPr>
          </a:p>
          <a:p>
            <a:pPr marL="173038" indent="-173038" eaLnBrk="0" hangingPunct="0">
              <a:spcBef>
                <a:spcPct val="20000"/>
              </a:spcBef>
              <a:buClr>
                <a:schemeClr val="tx1"/>
              </a:buClr>
              <a:buFont typeface="Wingdings" pitchFamily="2" charset="2"/>
              <a:buNone/>
            </a:pPr>
            <a:endParaRPr lang="en-US" sz="1600">
              <a:solidFill>
                <a:schemeClr val="accent1"/>
              </a:solidFill>
            </a:endParaRPr>
          </a:p>
          <a:p>
            <a:pPr marL="173038" indent="-173038">
              <a:lnSpc>
                <a:spcPct val="90000"/>
              </a:lnSpc>
              <a:spcBef>
                <a:spcPct val="20000"/>
              </a:spcBef>
              <a:spcAft>
                <a:spcPts val="600"/>
              </a:spcAft>
              <a:buFont typeface="Arial" charset="0"/>
              <a:buChar char="•"/>
            </a:pPr>
            <a:endParaRPr lang="en-US" sz="1600" b="1" i="1">
              <a:solidFill>
                <a:srgbClr val="5B5BFF"/>
              </a:solidFill>
              <a:sym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A2C3CF-C448-4BC2-8251-985944FD721C}"/>
              </a:ext>
            </a:extLst>
          </p:cNvPr>
          <p:cNvSpPr>
            <a:spLocks noGrp="1"/>
          </p:cNvSpPr>
          <p:nvPr>
            <p:ph type="title"/>
          </p:nvPr>
        </p:nvSpPr>
        <p:spPr/>
        <p:txBody>
          <a:bodyPr/>
          <a:lstStyle/>
          <a:p>
            <a:endParaRPr lang="zh-CN" altLang="en-US"/>
          </a:p>
        </p:txBody>
      </p:sp>
      <p:graphicFrame>
        <p:nvGraphicFramePr>
          <p:cNvPr id="7" name="内容占位符 6">
            <a:extLst>
              <a:ext uri="{FF2B5EF4-FFF2-40B4-BE49-F238E27FC236}">
                <a16:creationId xmlns:a16="http://schemas.microsoft.com/office/drawing/2014/main" xmlns="" id="{37E1860F-CCB0-4643-A239-EE903E915302}"/>
              </a:ext>
            </a:extLst>
          </p:cNvPr>
          <p:cNvGraphicFramePr>
            <a:graphicFrameLocks noGrp="1"/>
          </p:cNvGraphicFramePr>
          <p:nvPr>
            <p:ph sz="half" idx="1"/>
            <p:extLst>
              <p:ext uri="{D42A27DB-BD31-4B8C-83A1-F6EECF244321}">
                <p14:modId xmlns:p14="http://schemas.microsoft.com/office/powerpoint/2010/main" val="3924078999"/>
              </p:ext>
            </p:extLst>
          </p:nvPr>
        </p:nvGraphicFramePr>
        <p:xfrm>
          <a:off x="152400" y="1828800"/>
          <a:ext cx="4305300" cy="4495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内容占位符 9">
            <a:extLst>
              <a:ext uri="{FF2B5EF4-FFF2-40B4-BE49-F238E27FC236}">
                <a16:creationId xmlns:a16="http://schemas.microsoft.com/office/drawing/2014/main" xmlns="" id="{6DC26A31-6B6B-4A16-93D1-9CC7D3129567}"/>
              </a:ext>
            </a:extLst>
          </p:cNvPr>
          <p:cNvGraphicFramePr>
            <a:graphicFrameLocks noGrp="1"/>
          </p:cNvGraphicFramePr>
          <p:nvPr>
            <p:ph sz="half" idx="2"/>
            <p:extLst>
              <p:ext uri="{D42A27DB-BD31-4B8C-83A1-F6EECF244321}">
                <p14:modId xmlns:p14="http://schemas.microsoft.com/office/powerpoint/2010/main" val="3696877039"/>
              </p:ext>
            </p:extLst>
          </p:nvPr>
        </p:nvGraphicFramePr>
        <p:xfrm>
          <a:off x="4610100" y="1828800"/>
          <a:ext cx="4305300" cy="4495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4711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ctrTitle"/>
          </p:nvPr>
        </p:nvSpPr>
        <p:spPr>
          <a:xfrm>
            <a:off x="0" y="2232025"/>
            <a:ext cx="8332788" cy="1077913"/>
          </a:xfrm>
        </p:spPr>
        <p:txBody>
          <a:bodyPr/>
          <a:lstStyle/>
          <a:p>
            <a:pPr eaLnBrk="1" hangingPunct="1"/>
            <a:r>
              <a:rPr lang="en-US" dirty="0"/>
              <a:t>A Closer Look at </a:t>
            </a:r>
            <a:r>
              <a:rPr lang="en-US" dirty="0" err="1"/>
              <a:t>SoftLayer</a:t>
            </a:r>
            <a:r>
              <a:rPr lang="en-US" dirty="0"/>
              <a:t>, </a:t>
            </a:r>
            <a:r>
              <a:rPr lang="en-US" sz="2300" dirty="0"/>
              <a:t>an IBM Company</a:t>
            </a:r>
            <a:endParaRPr lang="en-US" sz="18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449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68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t>A global hosting leader</a:t>
            </a:r>
          </a:p>
        </p:txBody>
      </p:sp>
      <p:pic>
        <p:nvPicPr>
          <p:cNvPr id="8" name="Picture 7"/>
          <p:cNvPicPr>
            <a:picLocks noChangeAspect="1"/>
          </p:cNvPicPr>
          <p:nvPr/>
        </p:nvPicPr>
        <p:blipFill>
          <a:blip r:embed="rId3"/>
          <a:stretch>
            <a:fillRect/>
          </a:stretch>
        </p:blipFill>
        <p:spPr>
          <a:xfrm>
            <a:off x="317500" y="3179763"/>
            <a:ext cx="3671888" cy="3176587"/>
          </a:xfrm>
          <a:prstGeom prst="rect">
            <a:avLst/>
          </a:prstGeom>
          <a:effectLst>
            <a:outerShdw blurRad="50800" dist="38100" dir="2700000" algn="tl" rotWithShape="0">
              <a:prstClr val="black">
                <a:alpha val="40000"/>
              </a:prstClr>
            </a:outerShdw>
          </a:effectLst>
        </p:spPr>
      </p:pic>
      <p:sp>
        <p:nvSpPr>
          <p:cNvPr id="30723" name="TextBox 9"/>
          <p:cNvSpPr txBox="1">
            <a:spLocks noChangeArrowheads="1"/>
          </p:cNvSpPr>
          <p:nvPr/>
        </p:nvSpPr>
        <p:spPr bwMode="auto">
          <a:xfrm>
            <a:off x="1768475" y="5695950"/>
            <a:ext cx="2092325" cy="460375"/>
          </a:xfrm>
          <a:prstGeom prst="rect">
            <a:avLst/>
          </a:prstGeom>
          <a:noFill/>
          <a:ln w="9525">
            <a:noFill/>
            <a:miter lim="800000"/>
            <a:headEnd/>
            <a:tailEnd/>
          </a:ln>
        </p:spPr>
        <p:txBody>
          <a:bodyPr>
            <a:spAutoFit/>
          </a:bodyPr>
          <a:lstStyle/>
          <a:p>
            <a:pPr algn="r">
              <a:lnSpc>
                <a:spcPct val="90000"/>
              </a:lnSpc>
            </a:pPr>
            <a:r>
              <a:rPr lang="en-US" sz="1200" b="1">
                <a:latin typeface="Helvetica" pitchFamily="34" charset="0"/>
              </a:rPr>
              <a:t>Top 100,000 Sites</a:t>
            </a:r>
          </a:p>
          <a:p>
            <a:pPr algn="r">
              <a:lnSpc>
                <a:spcPct val="90000"/>
              </a:lnSpc>
            </a:pPr>
            <a:r>
              <a:rPr lang="en-US" sz="1200" b="1">
                <a:latin typeface="Helvetica" pitchFamily="34" charset="0"/>
              </a:rPr>
              <a:t>By Hosting Provider</a:t>
            </a:r>
          </a:p>
        </p:txBody>
      </p:sp>
      <p:sp>
        <p:nvSpPr>
          <p:cNvPr id="30724" name="TextBox 10"/>
          <p:cNvSpPr txBox="1">
            <a:spLocks noChangeArrowheads="1"/>
          </p:cNvSpPr>
          <p:nvPr/>
        </p:nvSpPr>
        <p:spPr bwMode="auto">
          <a:xfrm>
            <a:off x="317500" y="6356350"/>
            <a:ext cx="2232025" cy="215900"/>
          </a:xfrm>
          <a:prstGeom prst="rect">
            <a:avLst/>
          </a:prstGeom>
          <a:noFill/>
          <a:ln w="9525">
            <a:noFill/>
            <a:miter lim="800000"/>
            <a:headEnd/>
            <a:tailEnd/>
          </a:ln>
        </p:spPr>
        <p:txBody>
          <a:bodyPr>
            <a:spAutoFit/>
          </a:bodyPr>
          <a:lstStyle/>
          <a:p>
            <a:pPr>
              <a:lnSpc>
                <a:spcPct val="90000"/>
              </a:lnSpc>
            </a:pPr>
            <a:r>
              <a:rPr lang="en-US" sz="800">
                <a:latin typeface="Helvetica" pitchFamily="34" charset="0"/>
              </a:rPr>
              <a:t>Source: Hostcabi.net</a:t>
            </a:r>
          </a:p>
        </p:txBody>
      </p:sp>
      <p:grpSp>
        <p:nvGrpSpPr>
          <p:cNvPr id="30725" name="Group 11"/>
          <p:cNvGrpSpPr>
            <a:grpSpLocks/>
          </p:cNvGrpSpPr>
          <p:nvPr/>
        </p:nvGrpSpPr>
        <p:grpSpPr bwMode="auto">
          <a:xfrm>
            <a:off x="317500" y="1098550"/>
            <a:ext cx="8266113" cy="1830388"/>
            <a:chOff x="219617" y="4392176"/>
            <a:chExt cx="8743874" cy="1860650"/>
          </a:xfrm>
        </p:grpSpPr>
        <p:pic>
          <p:nvPicPr>
            <p:cNvPr id="13" name="Picture 12" descr="DCOPS.jpg"/>
            <p:cNvPicPr>
              <a:picLocks noChangeAspect="1"/>
            </p:cNvPicPr>
            <p:nvPr/>
          </p:nvPicPr>
          <p:blipFill>
            <a:blip r:embed="rId4"/>
            <a:stretch>
              <a:fillRect/>
            </a:stretch>
          </p:blipFill>
          <p:spPr>
            <a:xfrm>
              <a:off x="219617" y="4392176"/>
              <a:ext cx="2797636" cy="1860650"/>
            </a:xfrm>
            <a:prstGeom prst="rect">
              <a:avLst/>
            </a:prstGeom>
            <a:effectLst>
              <a:outerShdw blurRad="50800" dist="38100" dir="2700000" algn="tl" rotWithShape="0">
                <a:prstClr val="black">
                  <a:alpha val="40000"/>
                </a:prstClr>
              </a:outerShdw>
            </a:effectLst>
          </p:spPr>
        </p:pic>
        <p:pic>
          <p:nvPicPr>
            <p:cNvPr id="14" name="Picture 13" descr="HQ.jpg"/>
            <p:cNvPicPr>
              <a:picLocks noChangeAspect="1"/>
            </p:cNvPicPr>
            <p:nvPr/>
          </p:nvPicPr>
          <p:blipFill>
            <a:blip r:embed="rId5"/>
            <a:stretch>
              <a:fillRect/>
            </a:stretch>
          </p:blipFill>
          <p:spPr>
            <a:xfrm>
              <a:off x="3201971" y="4392176"/>
              <a:ext cx="2794278" cy="1860650"/>
            </a:xfrm>
            <a:prstGeom prst="rect">
              <a:avLst/>
            </a:prstGeom>
            <a:effectLst>
              <a:outerShdw blurRad="50800" dist="38100" dir="2700000" algn="tl" rotWithShape="0">
                <a:prstClr val="black">
                  <a:alpha val="40000"/>
                </a:prstClr>
              </a:outerShdw>
            </a:effectLst>
          </p:spPr>
        </p:pic>
        <p:pic>
          <p:nvPicPr>
            <p:cNvPr id="15" name="Picture 14" descr="RACKS.jpg"/>
            <p:cNvPicPr>
              <a:picLocks noChangeAspect="1"/>
            </p:cNvPicPr>
            <p:nvPr/>
          </p:nvPicPr>
          <p:blipFill>
            <a:blip r:embed="rId6"/>
            <a:stretch>
              <a:fillRect/>
            </a:stretch>
          </p:blipFill>
          <p:spPr>
            <a:xfrm>
              <a:off x="6179289" y="4392176"/>
              <a:ext cx="2784202" cy="1860650"/>
            </a:xfrm>
            <a:prstGeom prst="rect">
              <a:avLst/>
            </a:prstGeom>
            <a:effectLst>
              <a:outerShdw blurRad="50800" dist="38100" dir="2700000" algn="tl" rotWithShape="0">
                <a:prstClr val="black">
                  <a:alpha val="40000"/>
                </a:prstClr>
              </a:outerShdw>
            </a:effectLst>
          </p:spPr>
        </p:pic>
      </p:grpSp>
      <p:graphicFrame>
        <p:nvGraphicFramePr>
          <p:cNvPr id="16" name="Content Placeholder 4"/>
          <p:cNvGraphicFramePr>
            <a:graphicFrameLocks noGrp="1"/>
          </p:cNvGraphicFramePr>
          <p:nvPr>
            <p:ph idx="1"/>
          </p:nvPr>
        </p:nvGraphicFramePr>
        <p:xfrm>
          <a:off x="4276725" y="3179763"/>
          <a:ext cx="4308085" cy="2686080"/>
        </p:xfrm>
        <a:graphic>
          <a:graphicData uri="http://schemas.openxmlformats.org/drawingml/2006/table">
            <a:tbl>
              <a:tblPr bandRow="1">
                <a:tableStyleId>{3B4B98B0-60AC-42C2-AFA5-B58CD77FA1E5}</a:tableStyleId>
              </a:tblPr>
              <a:tblGrid>
                <a:gridCol w="1835455">
                  <a:extLst>
                    <a:ext uri="{9D8B030D-6E8A-4147-A177-3AD203B41FA5}">
                      <a16:colId xmlns:a16="http://schemas.microsoft.com/office/drawing/2014/main" xmlns="" val="20000"/>
                    </a:ext>
                  </a:extLst>
                </a:gridCol>
                <a:gridCol w="2472630">
                  <a:extLst>
                    <a:ext uri="{9D8B030D-6E8A-4147-A177-3AD203B41FA5}">
                      <a16:colId xmlns:a16="http://schemas.microsoft.com/office/drawing/2014/main" xmlns="" val="20001"/>
                    </a:ext>
                  </a:extLst>
                </a:gridCol>
              </a:tblGrid>
              <a:tr h="537216">
                <a:tc>
                  <a:txBody>
                    <a:bodyPr/>
                    <a:lstStyle/>
                    <a:p>
                      <a:r>
                        <a:rPr lang="en-US" sz="1600" b="1" dirty="0">
                          <a:latin typeface="Helvetica"/>
                          <a:cs typeface="Helvetica"/>
                        </a:rPr>
                        <a:t>Customers</a:t>
                      </a:r>
                    </a:p>
                  </a:txBody>
                  <a:tcPr marL="117663" marR="117663">
                    <a:lnT w="12700" cmpd="sng">
                      <a:noFill/>
                    </a:lnT>
                    <a:noFill/>
                  </a:tcPr>
                </a:tc>
                <a:tc>
                  <a:txBody>
                    <a:bodyPr/>
                    <a:lstStyle/>
                    <a:p>
                      <a:r>
                        <a:rPr lang="en-US" sz="1600" dirty="0">
                          <a:latin typeface="Helvetica"/>
                          <a:cs typeface="Helvetica"/>
                        </a:rPr>
                        <a:t>21,000 in 140 countries</a:t>
                      </a:r>
                    </a:p>
                  </a:txBody>
                  <a:tcPr marL="117663" marR="117663">
                    <a:lnT w="12700" cmpd="sng">
                      <a:noFill/>
                    </a:lnT>
                    <a:noFill/>
                  </a:tcPr>
                </a:tc>
                <a:extLst>
                  <a:ext uri="{0D108BD9-81ED-4DB2-BD59-A6C34878D82A}">
                    <a16:rowId xmlns:a16="http://schemas.microsoft.com/office/drawing/2014/main" xmlns="" val="10000"/>
                  </a:ext>
                </a:extLst>
              </a:tr>
              <a:tr h="537216">
                <a:tc>
                  <a:txBody>
                    <a:bodyPr/>
                    <a:lstStyle/>
                    <a:p>
                      <a:r>
                        <a:rPr lang="en-US" sz="1600" b="1" dirty="0">
                          <a:latin typeface="Helvetica"/>
                          <a:cs typeface="Helvetica"/>
                        </a:rPr>
                        <a:t>Devices</a:t>
                      </a:r>
                    </a:p>
                  </a:txBody>
                  <a:tcPr marL="117663" marR="117663">
                    <a:noFill/>
                  </a:tcPr>
                </a:tc>
                <a:tc>
                  <a:txBody>
                    <a:bodyPr/>
                    <a:lstStyle/>
                    <a:p>
                      <a:r>
                        <a:rPr lang="en-US" sz="1600" dirty="0">
                          <a:latin typeface="Helvetica"/>
                          <a:cs typeface="Helvetica"/>
                        </a:rPr>
                        <a:t>100,000</a:t>
                      </a:r>
                    </a:p>
                  </a:txBody>
                  <a:tcPr marL="117663" marR="117663">
                    <a:noFill/>
                  </a:tcPr>
                </a:tc>
                <a:extLst>
                  <a:ext uri="{0D108BD9-81ED-4DB2-BD59-A6C34878D82A}">
                    <a16:rowId xmlns:a16="http://schemas.microsoft.com/office/drawing/2014/main" xmlns="" val="10001"/>
                  </a:ext>
                </a:extLst>
              </a:tr>
              <a:tr h="537216">
                <a:tc>
                  <a:txBody>
                    <a:bodyPr/>
                    <a:lstStyle/>
                    <a:p>
                      <a:r>
                        <a:rPr lang="en-US" sz="1600" b="1" dirty="0">
                          <a:latin typeface="Helvetica"/>
                          <a:cs typeface="Helvetica"/>
                        </a:rPr>
                        <a:t>Employees</a:t>
                      </a:r>
                    </a:p>
                  </a:txBody>
                  <a:tcPr marL="117663" marR="117663">
                    <a:noFill/>
                  </a:tcPr>
                </a:tc>
                <a:tc>
                  <a:txBody>
                    <a:bodyPr/>
                    <a:lstStyle/>
                    <a:p>
                      <a:r>
                        <a:rPr lang="en-US" sz="1600" dirty="0">
                          <a:latin typeface="Helvetica"/>
                          <a:cs typeface="Helvetica"/>
                        </a:rPr>
                        <a:t>685</a:t>
                      </a:r>
                    </a:p>
                  </a:txBody>
                  <a:tcPr marL="117663" marR="117663">
                    <a:noFill/>
                  </a:tcPr>
                </a:tc>
                <a:extLst>
                  <a:ext uri="{0D108BD9-81ED-4DB2-BD59-A6C34878D82A}">
                    <a16:rowId xmlns:a16="http://schemas.microsoft.com/office/drawing/2014/main" xmlns="" val="10002"/>
                  </a:ext>
                </a:extLst>
              </a:tr>
              <a:tr h="537216">
                <a:tc>
                  <a:txBody>
                    <a:bodyPr/>
                    <a:lstStyle/>
                    <a:p>
                      <a:r>
                        <a:rPr lang="en-US" sz="1600" b="1" dirty="0">
                          <a:latin typeface="Helvetica"/>
                          <a:cs typeface="Helvetica"/>
                        </a:rPr>
                        <a:t>Data</a:t>
                      </a:r>
                      <a:r>
                        <a:rPr lang="en-US" sz="1600" b="1" baseline="0" dirty="0">
                          <a:latin typeface="Helvetica"/>
                          <a:cs typeface="Helvetica"/>
                        </a:rPr>
                        <a:t> centers</a:t>
                      </a:r>
                      <a:endParaRPr lang="en-US" sz="1600" b="1" dirty="0">
                        <a:latin typeface="Helvetica"/>
                        <a:cs typeface="Helvetica"/>
                      </a:endParaRPr>
                    </a:p>
                  </a:txBody>
                  <a:tcPr marL="117663" marR="117663">
                    <a:noFill/>
                  </a:tcPr>
                </a:tc>
                <a:tc>
                  <a:txBody>
                    <a:bodyPr/>
                    <a:lstStyle/>
                    <a:p>
                      <a:r>
                        <a:rPr lang="en-US" sz="1600" dirty="0">
                          <a:latin typeface="Helvetica"/>
                          <a:cs typeface="Helvetica"/>
                        </a:rPr>
                        <a:t>13</a:t>
                      </a:r>
                    </a:p>
                  </a:txBody>
                  <a:tcPr marL="117663" marR="117663">
                    <a:noFill/>
                  </a:tcPr>
                </a:tc>
                <a:extLst>
                  <a:ext uri="{0D108BD9-81ED-4DB2-BD59-A6C34878D82A}">
                    <a16:rowId xmlns:a16="http://schemas.microsoft.com/office/drawing/2014/main" xmlns="" val="10003"/>
                  </a:ext>
                </a:extLst>
              </a:tr>
              <a:tr h="537216">
                <a:tc>
                  <a:txBody>
                    <a:bodyPr/>
                    <a:lstStyle/>
                    <a:p>
                      <a:r>
                        <a:rPr lang="en-US" sz="1600" b="1" dirty="0">
                          <a:latin typeface="Helvetica"/>
                          <a:cs typeface="Helvetica"/>
                        </a:rPr>
                        <a:t>Network </a:t>
                      </a:r>
                      <a:r>
                        <a:rPr lang="en-US" sz="1600" b="1" dirty="0" err="1">
                          <a:latin typeface="Helvetica"/>
                          <a:cs typeface="Helvetica"/>
                        </a:rPr>
                        <a:t>PoPs</a:t>
                      </a:r>
                      <a:endParaRPr lang="en-US" sz="1600" b="1" dirty="0">
                        <a:latin typeface="Helvetica"/>
                        <a:cs typeface="Helvetica"/>
                      </a:endParaRPr>
                    </a:p>
                  </a:txBody>
                  <a:tcPr marL="117663" marR="117663">
                    <a:lnB w="12700" cmpd="sng">
                      <a:noFill/>
                    </a:lnB>
                    <a:noFill/>
                  </a:tcPr>
                </a:tc>
                <a:tc>
                  <a:txBody>
                    <a:bodyPr/>
                    <a:lstStyle/>
                    <a:p>
                      <a:r>
                        <a:rPr lang="en-US" sz="1600" dirty="0">
                          <a:latin typeface="Helvetica"/>
                          <a:cs typeface="Helvetica"/>
                        </a:rPr>
                        <a:t>17</a:t>
                      </a:r>
                    </a:p>
                  </a:txBody>
                  <a:tcPr marL="117663" marR="117663">
                    <a:lnB w="12700" cmpd="sng">
                      <a:noFill/>
                    </a:lnB>
                    <a:no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t>A working definition</a:t>
            </a:r>
          </a:p>
        </p:txBody>
      </p:sp>
      <p:sp>
        <p:nvSpPr>
          <p:cNvPr id="32770" name="Content Placeholder 2"/>
          <p:cNvSpPr>
            <a:spLocks noGrp="1"/>
          </p:cNvSpPr>
          <p:nvPr>
            <p:ph idx="1"/>
          </p:nvPr>
        </p:nvSpPr>
        <p:spPr>
          <a:xfrm>
            <a:off x="152400" y="1303338"/>
            <a:ext cx="8763000" cy="4495800"/>
          </a:xfrm>
        </p:spPr>
        <p:txBody>
          <a:bodyPr/>
          <a:lstStyle/>
          <a:p>
            <a:pPr marL="228600" indent="-228600"/>
            <a:r>
              <a:rPr lang="en-US" sz="2000" b="1">
                <a:solidFill>
                  <a:srgbClr val="FF0000"/>
                </a:solidFill>
                <a:latin typeface="Garamond" pitchFamily="18" charset="0"/>
              </a:rPr>
              <a:t>Cloud</a:t>
            </a:r>
            <a:r>
              <a:rPr lang="en-US" sz="2000">
                <a:solidFill>
                  <a:srgbClr val="FF0000"/>
                </a:solidFill>
                <a:latin typeface="Garamond" pitchFamily="18" charset="0"/>
              </a:rPr>
              <a:t> </a:t>
            </a:r>
            <a:r>
              <a:rPr lang="en-US" sz="2000" i="1">
                <a:solidFill>
                  <a:srgbClr val="FF0000"/>
                </a:solidFill>
                <a:latin typeface="Garamond" pitchFamily="18" charset="0"/>
              </a:rPr>
              <a:t>(n) </a:t>
            </a:r>
            <a:r>
              <a:rPr lang="en-US" sz="2000">
                <a:solidFill>
                  <a:srgbClr val="FF0000"/>
                </a:solidFill>
                <a:latin typeface="Garamond" pitchFamily="18" charset="0"/>
              </a:rPr>
              <a:t>On-demand compute with consumptive billing</a:t>
            </a:r>
            <a:br>
              <a:rPr lang="en-US" sz="2000">
                <a:solidFill>
                  <a:srgbClr val="FF0000"/>
                </a:solidFill>
                <a:latin typeface="Garamond" pitchFamily="18" charset="0"/>
              </a:rPr>
            </a:br>
            <a:endParaRPr lang="en-US" sz="2000">
              <a:solidFill>
                <a:srgbClr val="FF0000"/>
              </a:solidFill>
              <a:latin typeface="Garamond" pitchFamily="18" charset="0"/>
            </a:endParaRPr>
          </a:p>
          <a:p>
            <a:pPr lvl="1"/>
            <a:r>
              <a:rPr lang="en-US" sz="1800" b="1"/>
              <a:t>On-demand</a:t>
            </a:r>
            <a:r>
              <a:rPr lang="en-US" sz="1800"/>
              <a:t/>
            </a:r>
            <a:br>
              <a:rPr lang="en-US" sz="1800"/>
            </a:br>
            <a:r>
              <a:rPr lang="en-US" sz="1800"/>
              <a:t>Rapidly provisioned services</a:t>
            </a:r>
          </a:p>
          <a:p>
            <a:pPr lvl="1"/>
            <a:r>
              <a:rPr lang="en-US" sz="1800" b="1"/>
              <a:t>Compute</a:t>
            </a:r>
            <a:br>
              <a:rPr lang="en-US" sz="1800" b="1"/>
            </a:br>
            <a:r>
              <a:rPr lang="en-US" sz="1800"/>
              <a:t>Servers, network, storage, firewalls, ancillary services</a:t>
            </a:r>
          </a:p>
          <a:p>
            <a:pPr lvl="1"/>
            <a:r>
              <a:rPr lang="en-US" sz="1800" b="1"/>
              <a:t>Consumptive billing</a:t>
            </a:r>
            <a:br>
              <a:rPr lang="en-US" sz="1800" b="1"/>
            </a:br>
            <a:r>
              <a:rPr lang="en-US" sz="1800"/>
              <a:t>Turns traditional fixed IT costs into variable – monthly or hourly</a:t>
            </a:r>
          </a:p>
          <a:p>
            <a:pPr lvl="1"/>
            <a:endParaRPr lang="en-US" sz="1800"/>
          </a:p>
          <a:p>
            <a:pPr marL="228600" indent="-228600">
              <a:buFont typeface="Arial" charset="0"/>
              <a:buChar char="•"/>
            </a:pPr>
            <a:r>
              <a:rPr lang="en-US" sz="2000"/>
              <a:t>Initial model – virtualized multi-tenancy computing – does not meet requirements for 100% of applications and use cases</a:t>
            </a:r>
          </a:p>
          <a:p>
            <a:pPr marL="228600" indent="-228600">
              <a:buFont typeface="Arial" charset="0"/>
              <a:buChar char="•"/>
            </a:pPr>
            <a:r>
              <a:rPr lang="en-US" sz="2000"/>
              <a:t>For broadest applicability, user-selectable levels of performance and isolation are required</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JOB" val="NA"/>
</p:tagLst>
</file>

<file path=ppt/tags/tag2.xml><?xml version="1.0" encoding="utf-8"?>
<p:tagLst xmlns:a="http://schemas.openxmlformats.org/drawingml/2006/main" xmlns:r="http://schemas.openxmlformats.org/officeDocument/2006/relationships" xmlns:p="http://schemas.openxmlformats.org/presentationml/2006/main">
  <p:tag name="JOB" val="NA"/>
</p:tagLst>
</file>

<file path=ppt/theme/theme1.xml><?xml version="1.0" encoding="utf-8"?>
<a:theme xmlns:a="http://schemas.openxmlformats.org/drawingml/2006/main" name="SoftLayer and SmartCloud">
  <a:themeElements>
    <a:clrScheme name="2_IBMSoftware_RationalTemplate_2007&amp;2010 1">
      <a:dk1>
        <a:srgbClr val="000000"/>
      </a:dk1>
      <a:lt1>
        <a:srgbClr val="FFFFFF"/>
      </a:lt1>
      <a:dk2>
        <a:srgbClr val="00649D"/>
      </a:dk2>
      <a:lt2>
        <a:srgbClr val="C0C0C0"/>
      </a:lt2>
      <a:accent1>
        <a:srgbClr val="8CC63F"/>
      </a:accent1>
      <a:accent2>
        <a:srgbClr val="00B0DA"/>
      </a:accent2>
      <a:accent3>
        <a:srgbClr val="FFFFFF"/>
      </a:accent3>
      <a:accent4>
        <a:srgbClr val="000000"/>
      </a:accent4>
      <a:accent5>
        <a:srgbClr val="C5DFAF"/>
      </a:accent5>
      <a:accent6>
        <a:srgbClr val="009FC5"/>
      </a:accent6>
      <a:hlink>
        <a:srgbClr val="00A6A0"/>
      </a:hlink>
      <a:folHlink>
        <a:srgbClr val="7F1C7D"/>
      </a:folHlink>
    </a:clrScheme>
    <a:fontScheme name="2_IBMSoftware_RationalTemplate_2007&amp;2010">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pitchFamily="34" charset="0"/>
          </a:defRPr>
        </a:defPPr>
      </a:lstStyle>
    </a:lnDef>
  </a:objectDefaults>
  <a:extraClrSchemeLst>
    <a:extraClrScheme>
      <a:clrScheme name="2_IBMSoftware_RationalTemplate_2007&amp;2010 1">
        <a:dk1>
          <a:srgbClr val="000000"/>
        </a:dk1>
        <a:lt1>
          <a:srgbClr val="FFFFFF"/>
        </a:lt1>
        <a:dk2>
          <a:srgbClr val="00649D"/>
        </a:dk2>
        <a:lt2>
          <a:srgbClr val="C0C0C0"/>
        </a:lt2>
        <a:accent1>
          <a:srgbClr val="8CC63F"/>
        </a:accent1>
        <a:accent2>
          <a:srgbClr val="00B0DA"/>
        </a:accent2>
        <a:accent3>
          <a:srgbClr val="FFFFFF"/>
        </a:accent3>
        <a:accent4>
          <a:srgbClr val="000000"/>
        </a:accent4>
        <a:accent5>
          <a:srgbClr val="C5DFAF"/>
        </a:accent5>
        <a:accent6>
          <a:srgbClr val="009FC5"/>
        </a:accent6>
        <a:hlink>
          <a:srgbClr val="00A6A0"/>
        </a:hlink>
        <a:folHlink>
          <a:srgbClr val="7F1C7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mart_Cloud_PPT_template_white">
  <a:themeElements>
    <a:clrScheme name="Smart_Cloud_PPT_template_white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fontScheme name="Smart_Cloud_PPT_template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mart_Cloud_PPT_template_white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SoftLayer and SmartCloud</Template>
  <TotalTime>843</TotalTime>
  <Words>2960</Words>
  <Application>Microsoft Office PowerPoint</Application>
  <PresentationFormat>全屏显示(4:3)</PresentationFormat>
  <Paragraphs>529</Paragraphs>
  <Slides>32</Slides>
  <Notes>16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32</vt:i4>
      </vt:variant>
    </vt:vector>
  </HeadingPairs>
  <TitlesOfParts>
    <vt:vector size="42" baseType="lpstr">
      <vt:lpstr>MS PGothic</vt:lpstr>
      <vt:lpstr>MS PGothic</vt:lpstr>
      <vt:lpstr>宋体</vt:lpstr>
      <vt:lpstr>Arial</vt:lpstr>
      <vt:lpstr>Arial Narrow</vt:lpstr>
      <vt:lpstr>Garamond</vt:lpstr>
      <vt:lpstr>Helvetica</vt:lpstr>
      <vt:lpstr>Wingdings</vt:lpstr>
      <vt:lpstr>SoftLayer and SmartCloud</vt:lpstr>
      <vt:lpstr>Smart_Cloud_PPT_template_white</vt:lpstr>
      <vt:lpstr>ASFASDFASDFSADF</vt:lpstr>
      <vt:lpstr>PowerPoint 演示文稿</vt:lpstr>
      <vt:lpstr>PowerPoint 演示文稿</vt:lpstr>
      <vt:lpstr>PowerPoint 演示文稿</vt:lpstr>
      <vt:lpstr>A Closer Look at SoftLayer, an IBM Company</vt:lpstr>
      <vt:lpstr>PowerPoint 演示文稿</vt:lpstr>
      <vt:lpstr>PowerPoint 演示文稿</vt:lpstr>
      <vt:lpstr>A global hosting leader</vt:lpstr>
      <vt:lpstr>A working definition</vt:lpstr>
      <vt:lpstr>A better platform Unified architecture with common management and programming interfaces </vt:lpstr>
      <vt:lpstr>Global footprint</vt:lpstr>
      <vt:lpstr>Infrastructure building blocks</vt:lpstr>
      <vt:lpstr>Triple-network architecture</vt:lpstr>
      <vt:lpstr>Standardized, modular infrastructure One platform, myriad solutions to serve a broad range of customer requirements for performance, isolation </vt:lpstr>
      <vt:lpstr>Robust, full-featured API</vt:lpstr>
      <vt:lpstr>Complete control</vt:lpstr>
      <vt:lpstr>Service portfolio</vt:lpstr>
      <vt:lpstr>Compute &amp; Storage</vt:lpstr>
      <vt:lpstr>Network &amp; Security</vt:lpstr>
      <vt:lpstr>Platform Management</vt:lpstr>
      <vt:lpstr>21,000 leading-edge customers*</vt:lpstr>
      <vt:lpstr>PowerPoint 演示文稿</vt:lpstr>
      <vt:lpstr>PowerPoint 演示文稿</vt:lpstr>
      <vt:lpstr>Big Data Solutions</vt:lpstr>
      <vt:lpstr>Managed Production Workload for M&amp;E</vt:lpstr>
      <vt:lpstr>Hosted Enterprise Private Clouds</vt:lpstr>
      <vt:lpstr>High Performance Computing</vt:lpstr>
      <vt:lpstr>Analytics</vt:lpstr>
      <vt:lpstr>Social Business Applications</vt:lpstr>
      <vt:lpstr>Mobile Applications</vt:lpstr>
      <vt:lpstr>Dev / Test</vt:lpstr>
      <vt:lpstr>Web Applications – E commerce </vt:lpstr>
    </vt:vector>
  </TitlesOfParts>
  <Company>IBM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SmartCloud Services and SoftLayer  A New World of Cloud without compromise</dc:title>
  <dc:creator>tkounadis</dc:creator>
  <cp:lastModifiedBy>ji ye</cp:lastModifiedBy>
  <cp:revision>46</cp:revision>
  <dcterms:created xsi:type="dcterms:W3CDTF">2013-06-28T09:42:45Z</dcterms:created>
  <dcterms:modified xsi:type="dcterms:W3CDTF">2018-12-07T04:46:08Z</dcterms:modified>
</cp:coreProperties>
</file>