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31" r:id="rId1"/>
    <p:sldMasterId id="2147483868" r:id="rId2"/>
    <p:sldMasterId id="2147483914" r:id="rId3"/>
  </p:sldMasterIdLst>
  <p:notesMasterIdLst>
    <p:notesMasterId r:id="rId16"/>
  </p:notesMasterIdLst>
  <p:sldIdLst>
    <p:sldId id="256" r:id="rId4"/>
    <p:sldId id="419" r:id="rId5"/>
    <p:sldId id="453" r:id="rId6"/>
    <p:sldId id="445" r:id="rId7"/>
    <p:sldId id="454" r:id="rId8"/>
    <p:sldId id="456" r:id="rId9"/>
    <p:sldId id="446" r:id="rId10"/>
    <p:sldId id="428" r:id="rId11"/>
    <p:sldId id="451" r:id="rId12"/>
    <p:sldId id="452" r:id="rId13"/>
    <p:sldId id="444" r:id="rId14"/>
    <p:sldId id="457" r:id="rId15"/>
  </p:sldIdLst>
  <p:sldSz cx="9144000" cy="6858000" type="screen4x3"/>
  <p:notesSz cx="6858000" cy="9144000"/>
  <p:embeddedFontLst>
    <p:embeddedFont>
      <p:font typeface="Arial Unicode MS" pitchFamily="34" charset="-122"/>
      <p:regular r:id="rId17"/>
    </p:embeddedFont>
    <p:embeddedFont>
      <p:font typeface="Segoe UI" pitchFamily="34" charset="0"/>
      <p:regular r:id="rId18"/>
      <p:bold r:id="rId19"/>
      <p:italic r:id="rId20"/>
      <p:boldItalic r:id="rId21"/>
    </p:embeddedFont>
    <p:embeddedFont>
      <p:font typeface="ＭＳ Ｐゴシック" pitchFamily="34" charset="-128"/>
      <p:regular r:id="rId22"/>
    </p:embeddedFont>
    <p:embeddedFont>
      <p:font typeface="微软雅黑" pitchFamily="34" charset="-122"/>
      <p:regular r:id="rId23"/>
      <p:bold r:id="rId24"/>
    </p:embeddedFont>
    <p:embeddedFont>
      <p:font typeface="Tahoma" pitchFamily="34" charset="0"/>
      <p:regular r:id="rId25"/>
      <p:bold r:id="rId26"/>
    </p:embeddedFont>
    <p:embeddedFont>
      <p:font typeface="Verdana" pitchFamily="34" charset="0"/>
      <p:regular r:id="rId27"/>
      <p:bold r:id="rId28"/>
      <p:italic r:id="rId29"/>
      <p:boldItalic r:id="rId30"/>
    </p:embeddedFont>
  </p:embeddedFont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89FB"/>
    <a:srgbClr val="108E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24" autoAdjust="0"/>
    <p:restoredTop sz="93264" autoAdjust="0"/>
  </p:normalViewPr>
  <p:slideViewPr>
    <p:cSldViewPr snapToGrid="0">
      <p:cViewPr varScale="1">
        <p:scale>
          <a:sx n="65" d="100"/>
          <a:sy n="65" d="100"/>
        </p:scale>
        <p:origin x="-1396" y="-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7.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pitchFamily="34" charset="0"/>
                <a:cs typeface="Arial" pitchFamily="34"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pitchFamily="34" charset="0"/>
                <a:cs typeface="Arial" pitchFamily="34" charset="0"/>
              </a:defRPr>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pitchFamily="34" charset="0"/>
                <a:cs typeface="Arial" pitchFamily="34"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pitchFamily="34" charset="0"/>
                <a:cs typeface="Arial" pitchFamily="34" charset="0"/>
              </a:defRPr>
            </a:lvl1pPr>
          </a:lstStyle>
          <a:p>
            <a:pPr>
              <a:defRPr/>
            </a:pPr>
            <a:fld id="{49580F9D-9AD8-40EE-A690-C9FA063120FD}" type="slidenum">
              <a:rPr lang="en-US"/>
              <a:pPr>
                <a:defRPr/>
              </a:pPr>
              <a:t>‹#›</a:t>
            </a:fld>
            <a:endParaRPr lang="en-US"/>
          </a:p>
        </p:txBody>
      </p:sp>
    </p:spTree>
    <p:extLst>
      <p:ext uri="{BB962C8B-B14F-4D97-AF65-F5344CB8AC3E}">
        <p14:creationId xmlns:p14="http://schemas.microsoft.com/office/powerpoint/2010/main" val="3215804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D0BE25E-2C26-493B-9A89-CA55ADB72AF0}" type="slidenum">
              <a:rPr lang="en-US" smtClean="0"/>
              <a:pPr eaLnBrk="1" hangingPunct="1"/>
              <a:t>1</a:t>
            </a:fld>
            <a:endParaRPr lang="en-US" smtClean="0"/>
          </a:p>
        </p:txBody>
      </p:sp>
      <p:sp>
        <p:nvSpPr>
          <p:cNvPr id="19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nchor="b"/>
          <a:lstStyle>
            <a:lvl1pPr defTabSz="900113" eaLnBrk="0" hangingPunct="0">
              <a:defRPr>
                <a:solidFill>
                  <a:schemeClr val="tx1"/>
                </a:solidFill>
                <a:latin typeface="Arial" pitchFamily="34" charset="0"/>
                <a:cs typeface="Arial" pitchFamily="34" charset="0"/>
              </a:defRPr>
            </a:lvl1pPr>
            <a:lvl2pPr marL="742950" indent="-285750" defTabSz="900113" eaLnBrk="0" hangingPunct="0">
              <a:defRPr>
                <a:solidFill>
                  <a:schemeClr val="tx1"/>
                </a:solidFill>
                <a:latin typeface="Arial" pitchFamily="34" charset="0"/>
                <a:cs typeface="Arial" pitchFamily="34" charset="0"/>
              </a:defRPr>
            </a:lvl2pPr>
            <a:lvl3pPr marL="1143000" indent="-228600" defTabSz="900113" eaLnBrk="0" hangingPunct="0">
              <a:defRPr>
                <a:solidFill>
                  <a:schemeClr val="tx1"/>
                </a:solidFill>
                <a:latin typeface="Arial" pitchFamily="34" charset="0"/>
                <a:cs typeface="Arial" pitchFamily="34" charset="0"/>
              </a:defRPr>
            </a:lvl3pPr>
            <a:lvl4pPr marL="1600200" indent="-228600" defTabSz="900113" eaLnBrk="0" hangingPunct="0">
              <a:defRPr>
                <a:solidFill>
                  <a:schemeClr val="tx1"/>
                </a:solidFill>
                <a:latin typeface="Arial" pitchFamily="34" charset="0"/>
                <a:cs typeface="Arial" pitchFamily="34" charset="0"/>
              </a:defRPr>
            </a:lvl4pPr>
            <a:lvl5pPr marL="2057400" indent="-228600" defTabSz="900113" eaLnBrk="0" hangingPunct="0">
              <a:defRPr>
                <a:solidFill>
                  <a:schemeClr val="tx1"/>
                </a:solidFill>
                <a:latin typeface="Arial" pitchFamily="34" charset="0"/>
                <a:cs typeface="Arial" pitchFamily="34" charset="0"/>
              </a:defRPr>
            </a:lvl5pPr>
            <a:lvl6pPr marL="2514600" indent="-228600" defTabSz="9001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001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001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00113"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172B1CA4-D0D8-4281-A330-24236A8950DE}" type="slidenum">
              <a:rPr lang="en-US" sz="1200">
                <a:cs typeface="Tahoma" pitchFamily="34" charset="0"/>
              </a:rPr>
              <a:pPr algn="r" eaLnBrk="1" hangingPunct="1"/>
              <a:t>1</a:t>
            </a:fld>
            <a:endParaRPr lang="en-US" sz="1200">
              <a:cs typeface="Tahoma" pitchFamily="34" charset="0"/>
            </a:endParaRPr>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solidFill>
            <a:srgbClr val="FFFFFF"/>
          </a:solidFill>
          <a:ln>
            <a:solidFill>
              <a:srgbClr val="000000"/>
            </a:solidFill>
            <a:miter lim="800000"/>
            <a:headEnd/>
            <a:tailEnd/>
          </a:ln>
        </p:spPr>
        <p:txBody>
          <a:bodyPr lIns="91427" tIns="45713" rIns="91427" bIns="45713"/>
          <a:lstStyle/>
          <a:p>
            <a:pPr eaLnBrk="1" hangingPunct="1"/>
            <a:r>
              <a:rPr lang="en-US" smtClean="0"/>
              <a:t>This deck of charts helps us discuss the value proposition of IBM PureFlex and Flex System to the Managed Service Provider (MSP) market segment.</a:t>
            </a:r>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12</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smtClean="0"/>
              <a:t>IBM PureSystems family provides flexible choice with Flex System and provides the benefits of built-in expertise, integration and simplified experience with PureFlex. Pure Application and PureData provide the application and data platform for client specific applications. We will focus our discussions on PureFlex and Flex System in the subsequent charts.   </a:t>
            </a:r>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slide explains how IBM PureFlex and Flex System meet the most important technical needs of MSP, providing proven flexible architecture technologies, high availability and comprehensive systems management tools.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nchor="b"/>
          <a:lstStyle>
            <a:lvl1pPr defTabSz="901700" eaLnBrk="0" hangingPunct="0">
              <a:defRPr>
                <a:solidFill>
                  <a:schemeClr val="tx1"/>
                </a:solidFill>
                <a:latin typeface="Arial" pitchFamily="34" charset="0"/>
                <a:cs typeface="Arial" pitchFamily="34" charset="0"/>
              </a:defRPr>
            </a:lvl1pPr>
            <a:lvl2pPr marL="742950" indent="-285750" defTabSz="901700" eaLnBrk="0" hangingPunct="0">
              <a:defRPr>
                <a:solidFill>
                  <a:schemeClr val="tx1"/>
                </a:solidFill>
                <a:latin typeface="Arial" pitchFamily="34" charset="0"/>
                <a:cs typeface="Arial" pitchFamily="34" charset="0"/>
              </a:defRPr>
            </a:lvl2pPr>
            <a:lvl3pPr marL="1143000" indent="-228600" defTabSz="901700" eaLnBrk="0" hangingPunct="0">
              <a:defRPr>
                <a:solidFill>
                  <a:schemeClr val="tx1"/>
                </a:solidFill>
                <a:latin typeface="Arial" pitchFamily="34" charset="0"/>
                <a:cs typeface="Arial" pitchFamily="34" charset="0"/>
              </a:defRPr>
            </a:lvl3pPr>
            <a:lvl4pPr marL="1600200" indent="-228600" defTabSz="901700" eaLnBrk="0" hangingPunct="0">
              <a:defRPr>
                <a:solidFill>
                  <a:schemeClr val="tx1"/>
                </a:solidFill>
                <a:latin typeface="Arial" pitchFamily="34" charset="0"/>
                <a:cs typeface="Arial" pitchFamily="34" charset="0"/>
              </a:defRPr>
            </a:lvl4pPr>
            <a:lvl5pPr marL="2057400" indent="-228600" defTabSz="901700" eaLnBrk="0" hangingPunct="0">
              <a:defRPr>
                <a:solidFill>
                  <a:schemeClr val="tx1"/>
                </a:solidFill>
                <a:latin typeface="Arial" pitchFamily="34" charset="0"/>
                <a:cs typeface="Arial" pitchFamily="34" charset="0"/>
              </a:defRPr>
            </a:lvl5pPr>
            <a:lvl6pPr marL="2514600" indent="-228600" defTabSz="9017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017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017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017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7E75BAB3-FC80-48C4-9986-7CA372C207DC}" type="slidenum">
              <a:rPr lang="en-US" sz="1200">
                <a:ea typeface="MS PGothic" pitchFamily="34" charset="-128"/>
              </a:rPr>
              <a:pPr algn="r" eaLnBrk="1" hangingPunct="1"/>
              <a:t>6</a:t>
            </a:fld>
            <a:endParaRPr lang="en-US" sz="1200">
              <a:ea typeface="MS PGothic" pitchFamily="34" charset="-128"/>
            </a:endParaRPr>
          </a:p>
        </p:txBody>
      </p:sp>
      <p:sp>
        <p:nvSpPr>
          <p:cNvPr id="23555" name="Rectangle 2"/>
          <p:cNvSpPr>
            <a:spLocks noGrp="1" noRot="1" noChangeAspect="1" noChangeArrowheads="1" noTextEdit="1"/>
          </p:cNvSpPr>
          <p:nvPr>
            <p:ph type="sldImg"/>
          </p:nvPr>
        </p:nvSpPr>
        <p:spPr>
          <a:xfrm>
            <a:off x="1143000" y="684213"/>
            <a:ext cx="4573588" cy="3430587"/>
          </a:xfrm>
          <a:ln/>
        </p:spPr>
      </p:sp>
      <p:sp>
        <p:nvSpPr>
          <p:cNvPr id="23556" name="Rectangle 3"/>
          <p:cNvSpPr>
            <a:spLocks noGrp="1" noChangeArrowheads="1"/>
          </p:cNvSpPr>
          <p:nvPr>
            <p:ph type="body" idx="1"/>
          </p:nvPr>
        </p:nvSpPr>
        <p:spPr>
          <a:xfrm>
            <a:off x="685800" y="4343400"/>
            <a:ext cx="5486400"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lstStyle/>
          <a:p>
            <a:pPr defTabSz="461963"/>
            <a:r>
              <a:rPr lang="en-US" smtClean="0"/>
              <a:t>PureFlex &amp; Flex System are designed to support MSPs for cloud, hosted and managed IT deployment models. Our servers support multi-tenancy &amp; multiple hypervisors for virtualization and are thus suitable for cloud deployments. SmartCloud Entry solution help accelerate cloud deployments. PureFlex and Flex System servers can be quickly deployed and migrating workloads is simple. There is no need for ‘rip and replace’.</a:t>
            </a:r>
          </a:p>
          <a:p>
            <a:pPr defTabSz="461963"/>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chart maps the attributes of PureFlex and Flex System to the critical and desirable MSP requirements. On all counts of MSP requirements, PureFlex and Flex System score very well. Easy to buy and integrate with existing MSP infrastructure and easy to manage, are key attractions, while scalability, security and resiliency aspects make PureFlex and Flex System winners in MSP environments. </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2171700" y="144463"/>
            <a:ext cx="2508250" cy="1881187"/>
          </a:xfrm>
          <a:ln/>
        </p:spPr>
      </p:sp>
      <p:sp>
        <p:nvSpPr>
          <p:cNvPr id="26627" name="Rectangle 3"/>
          <p:cNvSpPr>
            <a:spLocks noGrp="1" noChangeArrowheads="1"/>
          </p:cNvSpPr>
          <p:nvPr>
            <p:ph type="body" idx="1"/>
          </p:nvPr>
        </p:nvSpPr>
        <p:spPr>
          <a:xfrm>
            <a:off x="319088" y="1943100"/>
            <a:ext cx="6192837" cy="14803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p>
            <a:pPr eaLnBrk="1" hangingPunct="1"/>
            <a:r>
              <a:rPr lang="en-US" altLang="ja-JP" sz="500" smtClean="0"/>
              <a:t>ENFO: </a:t>
            </a:r>
          </a:p>
          <a:p>
            <a:r>
              <a:rPr lang="en-US" altLang="ja-JP" sz="500" b="1" u="sng" smtClean="0"/>
              <a:t>Enfo</a:t>
            </a:r>
            <a:r>
              <a:rPr lang="en-US" altLang="ja-JP" sz="500" b="1" smtClean="0"/>
              <a:t>, an IBM Business Partner, </a:t>
            </a:r>
            <a:r>
              <a:rPr lang="en-US" altLang="ja-JP" sz="500" smtClean="0"/>
              <a:t>signed a </a:t>
            </a:r>
            <a:r>
              <a:rPr lang="en-US" altLang="ja-JP" sz="500" b="1" smtClean="0"/>
              <a:t>Flex System </a:t>
            </a:r>
            <a:r>
              <a:rPr lang="en-US" altLang="ja-JP" sz="500" smtClean="0"/>
              <a:t>deal as a result of the first PureFlex Benchmark conducted at the IBM Montpellier Products &amp; Solutions Support Center (PSSC). This was a competitive win against HP/Cisco/Dell, and included IBM hardware and software.</a:t>
            </a:r>
          </a:p>
          <a:p>
            <a:r>
              <a:rPr lang="en-US" altLang="ja-JP" sz="500" smtClean="0"/>
              <a:t>The IBM Flex System is an advanced Blade architecture  and provides a great entry point into the PureSystems family, with an upgrade path to IBM PureFlex. </a:t>
            </a:r>
          </a:p>
          <a:p>
            <a:r>
              <a:rPr lang="en-US" altLang="ja-JP" sz="500" b="1" smtClean="0"/>
              <a:t>Why IBM Flex Systems</a:t>
            </a:r>
          </a:p>
          <a:p>
            <a:r>
              <a:rPr lang="en-US" altLang="ja-JP" sz="500" smtClean="0"/>
              <a:t>This HP and VMware customer wanted to acquire new x86 infrastructure ready for Platform as a Service (PaaS) Cloud. It also wanted to reduce VMware licenses costs. Enfo was interested in the IBM PureSystems technology as soon as it was announced. A visit to see PureSystems in action at the Montpellier center showed Enfo that the anticipated benefits of an IBM approach would also work in practice. This had an enormous effect on the client's decision to purchase the solution.</a:t>
            </a:r>
          </a:p>
          <a:p>
            <a:r>
              <a:rPr lang="en-US" altLang="ja-JP" sz="500" smtClean="0"/>
              <a:t>The benchmark results convinced the customer they could trust the technology. Shortly after the visit to Montpellier, Enfo decided to buy their first Flex System Chassis. The IBM proposal included a solution based on IBM Flex System and KVM hypervisor with an easy migration path and readiness for Private PaaS Cloud.</a:t>
            </a:r>
          </a:p>
          <a:p>
            <a:r>
              <a:rPr lang="en-US" altLang="ja-JP" sz="500" b="1" smtClean="0"/>
              <a:t>Performance: </a:t>
            </a:r>
            <a:r>
              <a:rPr lang="en-US" altLang="ja-JP" sz="500" smtClean="0"/>
              <a:t>A successful benchmark led to the deal closing in June 2012. A Total Costs Reduction Study accurately reflected savings and highlighted the overall financial gain.</a:t>
            </a:r>
          </a:p>
          <a:p>
            <a:r>
              <a:rPr lang="en-US" altLang="ja-JP" sz="500" b="1" smtClean="0"/>
              <a:t>Ease of Use:</a:t>
            </a:r>
            <a:r>
              <a:rPr lang="en-US" altLang="ja-JP" sz="500" smtClean="0"/>
              <a:t> The solution will simplify the customer environment with KVM, VmWare hypervisor and SLAS through a single interface.</a:t>
            </a:r>
          </a:p>
          <a:p>
            <a:r>
              <a:rPr lang="en-US" altLang="ja-JP" sz="500" b="1" smtClean="0"/>
              <a:t>Trust:</a:t>
            </a:r>
            <a:r>
              <a:rPr lang="en-US" altLang="ja-JP" sz="500" smtClean="0"/>
              <a:t> IBM won this deal because this customer trusts us. Enfo knows that IBM will be there to help with any challenges they have.</a:t>
            </a:r>
          </a:p>
          <a:p>
            <a:r>
              <a:rPr lang="en-US" altLang="ja-JP" sz="500" b="1" smtClean="0"/>
              <a:t>Partnership: </a:t>
            </a:r>
            <a:r>
              <a:rPr lang="en-US" altLang="ja-JP" sz="500" smtClean="0"/>
              <a:t>Our local pre-sales and maintenance teams have worked closely with the customer to solve problems together with help from our support and lab teams.</a:t>
            </a:r>
          </a:p>
          <a:p>
            <a:r>
              <a:rPr lang="en-US" altLang="ja-JP" sz="500" b="1" smtClean="0"/>
              <a:t>Background</a:t>
            </a:r>
          </a:p>
          <a:p>
            <a:r>
              <a:rPr lang="en-US" altLang="ja-JP" sz="500" u="sng" smtClean="0"/>
              <a:t>Enfo</a:t>
            </a:r>
            <a:r>
              <a:rPr lang="en-US" altLang="ja-JP" sz="500" smtClean="0"/>
              <a:t> is a Managed Service Provider that offers companies and communities with easy-to-use IT services in Nordic countries. Enfo utilizes its more than 45-years of experience in the development of IT services and uses the best hardware and software available.</a:t>
            </a:r>
          </a:p>
          <a:p>
            <a:r>
              <a:rPr lang="en-US" altLang="ja-JP" sz="500" smtClean="0"/>
              <a:t>Almost 800 IT experts ensure that Enfo's customers get the best out of their IT. Enfo's main IT partners are HP, Microsoft, Symantec and IBM.</a:t>
            </a:r>
          </a:p>
          <a:p>
            <a:r>
              <a:rPr lang="en-US" altLang="ja-JP" sz="500" b="1" smtClean="0"/>
              <a:t>The Solution</a:t>
            </a:r>
          </a:p>
          <a:p>
            <a:r>
              <a:rPr lang="en-US" altLang="ja-JP" sz="500" smtClean="0"/>
              <a:t>The first Flex System order included Enterprise Chassis and three x240-nodes with 4 cores. Enfo will also buy Flex System Manager later this year. </a:t>
            </a:r>
          </a:p>
          <a:p>
            <a:r>
              <a:rPr lang="en-US" altLang="ja-JP" sz="500" smtClean="0"/>
              <a:t>In addition, Enfo ordered XIV Gen 3 extension (3 modules) and Smart Cloud Provisioning -licenses for 162 servers at this point.</a:t>
            </a:r>
          </a:p>
          <a:p>
            <a:r>
              <a:rPr lang="en-US" altLang="ja-JP" sz="500" smtClean="0"/>
              <a:t>This deal may serve as an entry point to an even larger footprint as Enfo still has about 2000 physical HP servers.</a:t>
            </a:r>
          </a:p>
          <a:p>
            <a:pPr eaLnBrk="1" hangingPunct="1"/>
            <a:r>
              <a:rPr lang="en-US" altLang="ja-JP" sz="500" b="1" smtClean="0"/>
              <a:t>DynaFront:</a:t>
            </a:r>
          </a:p>
          <a:p>
            <a:pPr eaLnBrk="1" hangingPunct="1"/>
            <a:r>
              <a:rPr lang="en-US" altLang="ja-JP" sz="500" smtClean="0"/>
              <a:t>DynaFront is a software solution and consulting company providing innovative solutions to insurance companies throughout the Asia-Pacific region. It specializes in developing and deploying life insurance applications using a range of proven technology platforms, from Java-incorporated web-based applications to dynamic database systems. Combining technology competencies and industry domain knowledge, DynaFront helps customers gain measurable business advantages and maximize return on technology investments. DynaFront became Malaysia’s fourth ISV Business Partner in 2002 and achieved IBM Insurance Industry Framework validation in 2010. </a:t>
            </a:r>
          </a:p>
          <a:p>
            <a:r>
              <a:rPr lang="en-US" altLang="ja-JP" sz="500" smtClean="0"/>
              <a:t>IBM Systems and Technology Group Lab Services is helping DynaFront set up its PureFlex System platform using the following components:</a:t>
            </a:r>
          </a:p>
          <a:p>
            <a:pPr marL="742950" lvl="1" indent="-285750">
              <a:buFontTx/>
              <a:buChar char="•"/>
            </a:pPr>
            <a:r>
              <a:rPr lang="en-US" altLang="ja-JP" sz="500" smtClean="0"/>
              <a:t>Three IBM Flex System x240 Compute Node servers running the Microsoft Windows Server 200x operating system</a:t>
            </a:r>
          </a:p>
          <a:p>
            <a:pPr marL="742950" lvl="1" indent="-285750">
              <a:buFontTx/>
              <a:buChar char="•"/>
            </a:pPr>
            <a:r>
              <a:rPr lang="en-US" altLang="ja-JP" sz="500" smtClean="0"/>
              <a:t>Two IBM Flex System p260 Compute Node servers running the IBM AIX V7.1 operating system</a:t>
            </a:r>
          </a:p>
          <a:p>
            <a:pPr marL="742950" lvl="1" indent="-285750">
              <a:buFontTx/>
              <a:buChar char="•"/>
            </a:pPr>
            <a:r>
              <a:rPr lang="en-US" altLang="ja-JP" sz="500" smtClean="0"/>
              <a:t>Two IBM Flex System Fabric EN4093 10Gb Scalable Switch devices</a:t>
            </a:r>
          </a:p>
          <a:p>
            <a:pPr marL="742950" lvl="1" indent="-285750">
              <a:buFontTx/>
              <a:buChar char="•"/>
            </a:pPr>
            <a:r>
              <a:rPr lang="en-US" altLang="ja-JP" sz="500" smtClean="0"/>
              <a:t>Two IBM Flex System FC3171 8Gb SAN Switch devices</a:t>
            </a:r>
          </a:p>
          <a:p>
            <a:pPr marL="742950" lvl="1" indent="-285750">
              <a:buFontTx/>
              <a:buChar char="•"/>
            </a:pPr>
            <a:r>
              <a:rPr lang="en-US" altLang="ja-JP" sz="500" smtClean="0"/>
              <a:t>An IBM Storwize V7000 disk system</a:t>
            </a:r>
          </a:p>
          <a:p>
            <a:r>
              <a:rPr lang="en-US" altLang="ja-JP" sz="500" smtClean="0"/>
              <a:t>DynaFront is integrating its DynaFront PrecentiaLife application with IBM WebSphere Application Server and IBM DB2 information management software. Global Technology Services is helping implement disaster recovery facilities using a high-availability cluster model. Further, Global Financing provided competitive financing for the solution. </a:t>
            </a:r>
          </a:p>
          <a:p>
            <a:r>
              <a:rPr lang="en-US" altLang="ja-JP" sz="500" smtClean="0"/>
              <a:t>DynaFront plans to launch its new offering as a hosted managed service in September and subsequently realize multiple benefits. First, the ISV is prepared for customers to embrace the new cloud-based solution and estimates the solution will generate USD3 to USD4 million in first-year sales. By taking advantage of virtualized IBM hardware resources, DynaFront can speed customers’ time to value through rapid deployment, more easily scale the solution to meet their needs and offer attractive pay-as-you-go pricing options. Second, the PureFlex System platform simplifies system management and billing for DynaFront, which can oversee all virtualized resources from a single console plus control its middleware and runtime environment. Finally, DynaFront can accelerate its own sales cycle by capitalizing on its Ready for IBM PureSystems solution certification and go-to-market support from IBM.</a:t>
            </a:r>
            <a:endParaRPr lang="en-US" altLang="ja-JP" sz="500" b="1" smtClean="0"/>
          </a:p>
          <a:p>
            <a:pPr eaLnBrk="1" hangingPunct="1"/>
            <a:r>
              <a:rPr lang="en-US" altLang="ja-JP" sz="500" b="1" smtClean="0"/>
              <a:t>ALTUS</a:t>
            </a:r>
          </a:p>
          <a:p>
            <a:pPr eaLnBrk="1" hangingPunct="1"/>
            <a:r>
              <a:rPr lang="en-US" altLang="ja-JP" smtClean="0"/>
              <a:t>An IT services provider in Croatia reduces product-development time by 60 percent and improves the performance of its IT infrastructure while simplifying its management when it joins forces with IBM Premier Business Partner Business Computer Systems to implement IBM Flex System technology, an IBM System Storage device and IBM Systems Director software to transform its business from a data center services provider to a cloud-computing services provider</a:t>
            </a:r>
          </a:p>
          <a:p>
            <a:r>
              <a:rPr lang="en-US" altLang="ja-JP" b="1" smtClean="0"/>
              <a:t>Business need</a:t>
            </a:r>
          </a:p>
          <a:p>
            <a:r>
              <a:rPr lang="en-US" altLang="ja-JP" smtClean="0"/>
              <a:t>Altus Information Technologies (Altus) wanted to transform its business from a data center services provider to a cloud-computing services provider. This, it recognized, would better use its physical data center space and allow the company to provide more diverse services. Altus needed to implement a flexible, scalable and efficient cloud-ready infrastructure to make this change and prepare for future growth.</a:t>
            </a:r>
            <a:endParaRPr lang="en-US" altLang="ja-JP" smtClean="0">
              <a:hlinkClick r:id="" action="ppaction://noaction"/>
            </a:endParaRPr>
          </a:p>
          <a:p>
            <a:r>
              <a:rPr lang="en-US" altLang="ja-JP" b="1" smtClean="0"/>
              <a:t>Solution implementation</a:t>
            </a:r>
          </a:p>
          <a:p>
            <a:r>
              <a:rPr lang="en-US" altLang="ja-JP" smtClean="0"/>
              <a:t>To implement a cloud-ready infrastructure, Altus joined forces with IBM Premier Business Partner Business Computer Systems (BCS) to create a solution based on IBM Flex System compute nodes and an IBM System Storage device, complemented by IBM Systems Director software.</a:t>
            </a:r>
            <a:br>
              <a:rPr lang="en-US" altLang="ja-JP" smtClean="0"/>
            </a:br>
            <a:r>
              <a:rPr lang="en-US" altLang="ja-JP" smtClean="0"/>
              <a:t>BCS used four IBM Flex System x240 compute nodes as a virtualization platform to create multiple virtual machines (VMs) for Altus. The client can host numerous customers on the VMs, which reside on the same hardware, while logically separating their respective applications.</a:t>
            </a:r>
            <a:br>
              <a:rPr lang="en-US" altLang="ja-JP" smtClean="0"/>
            </a:br>
            <a:r>
              <a:rPr lang="en-US" altLang="ja-JP" smtClean="0"/>
              <a:t>BCS connected an IBM Storwize V7000 disk system to the compute nodes using IBM Flex System FC3171 SAN and IBM Flex System EN2092 Ethernet Scalable switches. This configuration unifies and virtualizes the disparate storage devices from various vendors in the incumbent infrastructure, enabling Altus to use its existing devices and apply its past investments. The Storwize V7000 device is equipped with solid-state drives (SSDs) to enable flexibility and better service to its customers.</a:t>
            </a:r>
            <a:br>
              <a:rPr lang="en-US" altLang="ja-JP" smtClean="0"/>
            </a:br>
            <a:r>
              <a:rPr lang="en-US" altLang="ja-JP" smtClean="0"/>
              <a:t>Finally, BCS implemented IBM Systems Director Express Edition software to monitor the servers and virtual environment. The software enables Altus to make software and system updates as needed. The client uses the solution to monitor system health, using the software's threshold and error alerts to make proactive changes before problems arise. </a:t>
            </a:r>
            <a:endParaRPr lang="en-US" altLang="ja-JP" sz="500" b="1" smtClean="0"/>
          </a:p>
          <a:p>
            <a:r>
              <a:rPr lang="en-US" altLang="ja-JP" b="1" smtClean="0"/>
              <a:t>Benefit of the solution</a:t>
            </a:r>
          </a:p>
          <a:p>
            <a:r>
              <a:rPr lang="en-US" altLang="ja-JP" smtClean="0"/>
              <a:t>By joining forces with IBM Premier Business Partner BCS to implement IBM Flex System technology, an IBM System Storage device and IBM Systems Director software, Altus successfully transformed its business from a data center services provider to a cloud-computing services provider. Altus improved the performance and simplified management of its IT infrastructure with the fully integrated solution, and reported a 60 percent reduction in product-development times for its customers' new services.</a:t>
            </a:r>
            <a:endParaRPr lang="en-US" altLang="ja-JP" sz="500" smtClean="0"/>
          </a:p>
          <a:p>
            <a:pPr eaLnBrk="1" hangingPunct="1"/>
            <a:r>
              <a:rPr lang="en-US" altLang="ja-JP" sz="500" b="1" smtClean="0"/>
              <a:t>Computer Gross:</a:t>
            </a:r>
          </a:p>
          <a:p>
            <a:pPr>
              <a:spcBef>
                <a:spcPct val="0"/>
              </a:spcBef>
            </a:pPr>
            <a:r>
              <a:rPr lang="en-US" b="1" i="1" smtClean="0">
                <a:solidFill>
                  <a:srgbClr val="000000"/>
                </a:solidFill>
              </a:rPr>
              <a:t>Computer Gross Italia S.p.A. is a distributor of hardware, software and networking solutions, including IBM solutions. Headquartered in Italy, the company employs over 350 people and operates through a channel of over 7,000 partners.</a:t>
            </a:r>
            <a:r>
              <a:rPr lang="en-US" smtClean="0"/>
              <a:t> </a:t>
            </a:r>
            <a:endParaRPr lang="en-US" altLang="ja-JP" sz="500" b="1" smtClean="0"/>
          </a:p>
          <a:p>
            <a:r>
              <a:rPr lang="en-US" sz="500" b="1" smtClean="0"/>
              <a:t>Enabled Solution – </a:t>
            </a:r>
            <a:r>
              <a:rPr lang="en-US" smtClean="0"/>
              <a:t>IBM PureFlex System with IBM Flex System x240 servers in its data center to support its channel of business partners with MSP customized web portals.  </a:t>
            </a:r>
          </a:p>
          <a:p>
            <a:r>
              <a:rPr lang="en-US" smtClean="0"/>
              <a:t>The IBM Flex System Manager enables MSPs to create cloud services and deliver to their own clients, providing "white-label" solutions that maximize capacity and allows partners to be responsible for the solutions delivered.</a:t>
            </a:r>
            <a:endParaRPr lang="en-US" sz="500" b="1" smtClean="0"/>
          </a:p>
          <a:p>
            <a:r>
              <a:rPr lang="en-US" sz="500" b="1" smtClean="0"/>
              <a:t>Business need:</a:t>
            </a:r>
          </a:p>
          <a:p>
            <a:pPr>
              <a:buFontTx/>
              <a:buChar char="•"/>
            </a:pPr>
            <a:r>
              <a:rPr lang="en-US" sz="500" smtClean="0"/>
              <a:t>N</a:t>
            </a:r>
            <a:r>
              <a:rPr lang="en-US" smtClean="0">
                <a:solidFill>
                  <a:srgbClr val="0070C0"/>
                </a:solidFill>
              </a:rPr>
              <a:t>eed flexible cloud solutions and services for downstream partners</a:t>
            </a:r>
          </a:p>
          <a:p>
            <a:pPr>
              <a:buFontTx/>
              <a:buChar char="•"/>
            </a:pPr>
            <a:r>
              <a:rPr lang="en-US" smtClean="0">
                <a:solidFill>
                  <a:srgbClr val="0070C0"/>
                </a:solidFill>
              </a:rPr>
              <a:t>Needed to deploy an integrated, centralized infrastructure</a:t>
            </a:r>
          </a:p>
          <a:p>
            <a:pPr>
              <a:buFontTx/>
              <a:buChar char="•"/>
            </a:pPr>
            <a:r>
              <a:rPr lang="en-US" smtClean="0">
                <a:solidFill>
                  <a:srgbClr val="0070C0"/>
                </a:solidFill>
              </a:rPr>
              <a:t>Provide business-focused software and infrastructure services</a:t>
            </a:r>
            <a:endParaRPr lang="en-US" sz="500" smtClean="0"/>
          </a:p>
          <a:p>
            <a:r>
              <a:rPr lang="en-US" sz="500" b="1" smtClean="0"/>
              <a:t>Benefits:</a:t>
            </a:r>
            <a:endParaRPr lang="en-US" sz="500" smtClean="0"/>
          </a:p>
          <a:p>
            <a:pPr>
              <a:buFontTx/>
              <a:buChar char="•"/>
            </a:pPr>
            <a:r>
              <a:rPr lang="en-US" smtClean="0"/>
              <a:t>Flexible and expandable IaaS hosting</a:t>
            </a:r>
          </a:p>
          <a:p>
            <a:pPr>
              <a:buFontTx/>
              <a:buChar char="•"/>
            </a:pPr>
            <a:r>
              <a:rPr lang="en-US" smtClean="0"/>
              <a:t>Provisioning on demand saves time, cost</a:t>
            </a:r>
          </a:p>
          <a:p>
            <a:pPr>
              <a:buFontTx/>
              <a:buChar char="•"/>
            </a:pPr>
            <a:r>
              <a:rPr lang="en-US" smtClean="0"/>
              <a:t>Federated hosting makes an affordable enterprise-class infrastructure with cloud-based services</a:t>
            </a:r>
            <a:endParaRPr lang="en-US" sz="500" smtClean="0">
              <a:ea typeface="MS PGothic"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3000"/>
              </a:lnSpc>
            </a:pPr>
            <a:r>
              <a:rPr lang="en-US" smtClean="0">
                <a:solidFill>
                  <a:srgbClr val="000000"/>
                </a:solidFill>
                <a:latin typeface="Times New Roman" pitchFamily="18" charset="0"/>
                <a:cs typeface="Times New Roman" pitchFamily="18" charset="0"/>
                <a:sym typeface="Times New Roman" pitchFamily="18" charset="0"/>
              </a:rPr>
              <a:t>This is an example of how IBM Flex System with SmartCloud Entry deliver an Infrastructure-as-a-Service solution used as a hosted cloud services platform by Computer Gross Italia S.p.A. and its partners. Computer Gross Italia S.p.A. is a computer hardware, software and networking solutions distributor moving to MSP business model, using this IBM solution to deliver cloud services. </a:t>
            </a: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3000"/>
              </a:lnSpc>
            </a:pPr>
            <a:r>
              <a:rPr lang="en-US" smtClean="0">
                <a:solidFill>
                  <a:srgbClr val="000000"/>
                </a:solidFill>
                <a:latin typeface="Times New Roman" pitchFamily="18" charset="0"/>
                <a:cs typeface="Times New Roman" pitchFamily="18" charset="0"/>
                <a:sym typeface="Times New Roman" pitchFamily="18" charset="0"/>
              </a:rPr>
              <a:t>Logista is using IBM Flex System to deliver cloud services, as it expands its hardware, software and IT services business to deliver managed services to its clients. </a:t>
            </a:r>
            <a:r>
              <a:rPr lang="en-US" i="1" smtClean="0">
                <a:solidFill>
                  <a:srgbClr val="000000"/>
                </a:solidFill>
                <a:latin typeface="Times New Roman" pitchFamily="18" charset="0"/>
                <a:cs typeface="Times New Roman" pitchFamily="18" charset="0"/>
                <a:sym typeface="Times New Roman" pitchFamily="18" charset="0"/>
              </a:rPr>
              <a:t>NOTE: ‘Pending approval for inclusion in the Client presentation’.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one pager describes the top reasons why MSP would choose to deploy IBM PureFlex and Flex System. Faster to deploy for cloud infrastructure, simple to manage, cost-effective, scalable and workload optimized are the main attributes of IBM PureFlex and Flex Systems that attract MSPs in selecting these servers. </a:t>
            </a:r>
          </a:p>
          <a:p>
            <a:pPr>
              <a:spcBef>
                <a:spcPct val="0"/>
              </a:spcBef>
            </a:pPr>
            <a:endParaRPr lang="en-US" smtClean="0"/>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flipV="1">
            <a:off x="274638" y="1050925"/>
            <a:ext cx="8594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5" name="Rectangle 6"/>
          <p:cNvSpPr>
            <a:spLocks noChangeArrowheads="1"/>
          </p:cNvSpPr>
          <p:nvPr/>
        </p:nvSpPr>
        <p:spPr bwMode="black">
          <a:xfrm>
            <a:off x="7589838" y="6537325"/>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r"/>
            <a:r>
              <a:rPr lang="en-US" sz="800"/>
              <a:t>© 2013 IBM Corporation</a:t>
            </a:r>
            <a:endParaRPr lang="en-US"/>
          </a:p>
        </p:txBody>
      </p:sp>
      <p:pic>
        <p:nvPicPr>
          <p:cNvPr id="6" name="Picture 7" descr="R120_G137_B25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400" y="6842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0"/>
          <p:cNvGrpSpPr>
            <a:grpSpLocks/>
          </p:cNvGrpSpPr>
          <p:nvPr userDrawn="1"/>
        </p:nvGrpSpPr>
        <p:grpSpPr bwMode="auto">
          <a:xfrm>
            <a:off x="274638" y="3667125"/>
            <a:ext cx="8639175" cy="2238375"/>
            <a:chOff x="-2186333" y="1679390"/>
            <a:chExt cx="8639175" cy="2238375"/>
          </a:xfrm>
        </p:grpSpPr>
        <p:pic>
          <p:nvPicPr>
            <p:cNvPr id="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83112" y="1683009"/>
              <a:ext cx="8632732" cy="223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21"/>
            <p:cNvGrpSpPr>
              <a:grpSpLocks/>
            </p:cNvGrpSpPr>
            <p:nvPr userDrawn="1"/>
          </p:nvGrpSpPr>
          <p:grpSpPr bwMode="auto">
            <a:xfrm>
              <a:off x="-2186333" y="1679365"/>
              <a:ext cx="8639178" cy="2238376"/>
              <a:chOff x="173" y="2309"/>
              <a:chExt cx="5442" cy="1410"/>
            </a:xfrm>
          </p:grpSpPr>
          <p:sp>
            <p:nvSpPr>
              <p:cNvPr id="10" name="Rectangle 32"/>
              <p:cNvSpPr>
                <a:spLocks noChangeArrowheads="1"/>
              </p:cNvSpPr>
              <p:nvPr/>
            </p:nvSpPr>
            <p:spPr bwMode="auto">
              <a:xfrm>
                <a:off x="173" y="2309"/>
                <a:ext cx="859" cy="290"/>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pitchFamily="34" charset="0"/>
                  <a:buNone/>
                </a:pPr>
                <a:endParaRPr lang="hu-HU">
                  <a:sym typeface="Arial" pitchFamily="34" charset="0"/>
                </a:endParaRPr>
              </a:p>
            </p:txBody>
          </p:sp>
          <p:sp>
            <p:nvSpPr>
              <p:cNvPr id="11" name="Rectangle 33"/>
              <p:cNvSpPr>
                <a:spLocks noChangeArrowheads="1"/>
              </p:cNvSpPr>
              <p:nvPr/>
            </p:nvSpPr>
            <p:spPr bwMode="auto">
              <a:xfrm>
                <a:off x="173" y="2868"/>
                <a:ext cx="859" cy="290"/>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pitchFamily="34" charset="0"/>
                  <a:buNone/>
                </a:pPr>
                <a:endParaRPr lang="hu-HU">
                  <a:sym typeface="Arial" pitchFamily="34" charset="0"/>
                </a:endParaRPr>
              </a:p>
            </p:txBody>
          </p:sp>
          <p:sp>
            <p:nvSpPr>
              <p:cNvPr id="12" name="Rectangle 34"/>
              <p:cNvSpPr>
                <a:spLocks noChangeArrowheads="1"/>
              </p:cNvSpPr>
              <p:nvPr/>
            </p:nvSpPr>
            <p:spPr bwMode="auto">
              <a:xfrm>
                <a:off x="173" y="3429"/>
                <a:ext cx="269" cy="290"/>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pitchFamily="34" charset="0"/>
                  <a:buNone/>
                </a:pPr>
                <a:endParaRPr lang="hu-HU">
                  <a:sym typeface="Arial" pitchFamily="34" charset="0"/>
                </a:endParaRPr>
              </a:p>
            </p:txBody>
          </p:sp>
          <p:sp>
            <p:nvSpPr>
              <p:cNvPr id="13" name="Rectangle 35"/>
              <p:cNvSpPr>
                <a:spLocks noChangeArrowheads="1"/>
              </p:cNvSpPr>
              <p:nvPr/>
            </p:nvSpPr>
            <p:spPr bwMode="auto">
              <a:xfrm>
                <a:off x="4756" y="2309"/>
                <a:ext cx="859" cy="290"/>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pitchFamily="34" charset="0"/>
                  <a:buNone/>
                </a:pPr>
                <a:endParaRPr lang="hu-HU">
                  <a:sym typeface="Arial" pitchFamily="34" charset="0"/>
                </a:endParaRPr>
              </a:p>
            </p:txBody>
          </p:sp>
          <p:sp>
            <p:nvSpPr>
              <p:cNvPr id="14" name="Rectangle 36"/>
              <p:cNvSpPr>
                <a:spLocks noChangeArrowheads="1"/>
              </p:cNvSpPr>
              <p:nvPr/>
            </p:nvSpPr>
            <p:spPr bwMode="auto">
              <a:xfrm>
                <a:off x="4756" y="2868"/>
                <a:ext cx="859" cy="290"/>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pitchFamily="34" charset="0"/>
                  <a:buNone/>
                </a:pPr>
                <a:endParaRPr lang="hu-HU">
                  <a:sym typeface="Arial" pitchFamily="34" charset="0"/>
                </a:endParaRPr>
              </a:p>
            </p:txBody>
          </p:sp>
          <p:sp>
            <p:nvSpPr>
              <p:cNvPr id="15" name="Rectangle 37"/>
              <p:cNvSpPr>
                <a:spLocks noChangeArrowheads="1"/>
              </p:cNvSpPr>
              <p:nvPr/>
            </p:nvSpPr>
            <p:spPr bwMode="auto">
              <a:xfrm>
                <a:off x="5346" y="3429"/>
                <a:ext cx="269" cy="290"/>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pitchFamily="34" charset="0"/>
                  <a:buNone/>
                </a:pPr>
                <a:endParaRPr lang="hu-HU">
                  <a:sym typeface="Arial" pitchFamily="34" charset="0"/>
                </a:endParaRPr>
              </a:p>
            </p:txBody>
          </p:sp>
          <p:sp>
            <p:nvSpPr>
              <p:cNvPr id="16" name="Freeform 38"/>
              <p:cNvSpPr>
                <a:spLocks/>
              </p:cNvSpPr>
              <p:nvPr/>
            </p:nvSpPr>
            <p:spPr bwMode="auto">
              <a:xfrm>
                <a:off x="1319" y="2309"/>
                <a:ext cx="2864" cy="290"/>
              </a:xfrm>
              <a:custGeom>
                <a:avLst/>
                <a:gdLst>
                  <a:gd name="T0" fmla="*/ 0 w 2880"/>
                  <a:gd name="T1" fmla="*/ 0 h 288"/>
                  <a:gd name="T2" fmla="*/ 0 w 2880"/>
                  <a:gd name="T3" fmla="*/ 312 h 288"/>
                  <a:gd name="T4" fmla="*/ 2694 w 2880"/>
                  <a:gd name="T5" fmla="*/ 312 h 288"/>
                  <a:gd name="T6" fmla="*/ 2655 w 2880"/>
                  <a:gd name="T7" fmla="*/ 280 h 288"/>
                  <a:gd name="T8" fmla="*/ 2488 w 2880"/>
                  <a:gd name="T9" fmla="*/ 146 h 288"/>
                  <a:gd name="T10" fmla="*/ 2274 w 2880"/>
                  <a:gd name="T11" fmla="*/ 46 h 288"/>
                  <a:gd name="T12" fmla="*/ 2086 w 2880"/>
                  <a:gd name="T13" fmla="*/ 10 h 288"/>
                  <a:gd name="T14" fmla="*/ 1976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0"/>
                  <a:gd name="T28" fmla="*/ 0 h 288"/>
                  <a:gd name="T29" fmla="*/ 2880 w 2880"/>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hu-HU"/>
              </a:p>
            </p:txBody>
          </p:sp>
          <p:sp>
            <p:nvSpPr>
              <p:cNvPr id="17" name="Freeform 39"/>
              <p:cNvSpPr>
                <a:spLocks/>
              </p:cNvSpPr>
              <p:nvPr/>
            </p:nvSpPr>
            <p:spPr bwMode="auto">
              <a:xfrm>
                <a:off x="1319" y="2868"/>
                <a:ext cx="3177" cy="292"/>
              </a:xfrm>
              <a:custGeom>
                <a:avLst/>
                <a:gdLst>
                  <a:gd name="T0" fmla="*/ 0 w 3194"/>
                  <a:gd name="T1" fmla="*/ 0 h 290"/>
                  <a:gd name="T2" fmla="*/ 0 w 3194"/>
                  <a:gd name="T3" fmla="*/ 312 h 290"/>
                  <a:gd name="T4" fmla="*/ 2996 w 3194"/>
                  <a:gd name="T5" fmla="*/ 314 h 290"/>
                  <a:gd name="T6" fmla="*/ 2990 w 3194"/>
                  <a:gd name="T7" fmla="*/ 280 h 290"/>
                  <a:gd name="T8" fmla="*/ 2964 w 3194"/>
                  <a:gd name="T9" fmla="*/ 158 h 290"/>
                  <a:gd name="T10" fmla="*/ 2924 w 3194"/>
                  <a:gd name="T11" fmla="*/ 34 h 290"/>
                  <a:gd name="T12" fmla="*/ 2909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 name="T24" fmla="*/ 0 w 3194"/>
                  <a:gd name="T25" fmla="*/ 0 h 290"/>
                  <a:gd name="T26" fmla="*/ 3194 w 3194"/>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hu-HU"/>
              </a:p>
            </p:txBody>
          </p:sp>
          <p:sp>
            <p:nvSpPr>
              <p:cNvPr id="18" name="Freeform 40"/>
              <p:cNvSpPr>
                <a:spLocks/>
              </p:cNvSpPr>
              <p:nvPr/>
            </p:nvSpPr>
            <p:spPr bwMode="auto">
              <a:xfrm>
                <a:off x="3568" y="3427"/>
                <a:ext cx="955" cy="292"/>
              </a:xfrm>
              <a:custGeom>
                <a:avLst/>
                <a:gdLst>
                  <a:gd name="T0" fmla="*/ 0 w 3194"/>
                  <a:gd name="T1" fmla="*/ 314 h 290"/>
                  <a:gd name="T2" fmla="*/ 0 w 3194"/>
                  <a:gd name="T3" fmla="*/ 2 h 290"/>
                  <a:gd name="T4" fmla="*/ 0 w 3194"/>
                  <a:gd name="T5" fmla="*/ 0 h 290"/>
                  <a:gd name="T6" fmla="*/ 0 w 3194"/>
                  <a:gd name="T7" fmla="*/ 168 h 290"/>
                  <a:gd name="T8" fmla="*/ 0 w 3194"/>
                  <a:gd name="T9" fmla="*/ 278 h 290"/>
                  <a:gd name="T10" fmla="*/ 0 w 3194"/>
                  <a:gd name="T11" fmla="*/ 314 h 290"/>
                  <a:gd name="T12" fmla="*/ 0 w 3194"/>
                  <a:gd name="T13" fmla="*/ 314 h 290"/>
                  <a:gd name="T14" fmla="*/ 0 60000 65536"/>
                  <a:gd name="T15" fmla="*/ 0 60000 65536"/>
                  <a:gd name="T16" fmla="*/ 0 60000 65536"/>
                  <a:gd name="T17" fmla="*/ 0 60000 65536"/>
                  <a:gd name="T18" fmla="*/ 0 60000 65536"/>
                  <a:gd name="T19" fmla="*/ 0 60000 65536"/>
                  <a:gd name="T20" fmla="*/ 0 60000 65536"/>
                  <a:gd name="T21" fmla="*/ 0 w 3194"/>
                  <a:gd name="T22" fmla="*/ 0 h 290"/>
                  <a:gd name="T23" fmla="*/ 3194 w 3194"/>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hu-HU"/>
              </a:p>
            </p:txBody>
          </p:sp>
          <p:sp>
            <p:nvSpPr>
              <p:cNvPr id="19" name="Rectangle 41"/>
              <p:cNvSpPr>
                <a:spLocks noChangeArrowheads="1"/>
              </p:cNvSpPr>
              <p:nvPr/>
            </p:nvSpPr>
            <p:spPr bwMode="auto">
              <a:xfrm>
                <a:off x="1892" y="3429"/>
                <a:ext cx="859" cy="290"/>
              </a:xfrm>
              <a:prstGeom prst="rect">
                <a:avLst/>
              </a:prstGeom>
              <a:solidFill>
                <a:schemeClr val="bg1">
                  <a:alpha val="4901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Arial" pitchFamily="34" charset="0"/>
                  <a:buNone/>
                </a:pPr>
                <a:endParaRPr lang="hu-HU">
                  <a:sym typeface="Arial" pitchFamily="34" charset="0"/>
                </a:endParaRPr>
              </a:p>
            </p:txBody>
          </p:sp>
        </p:grpSp>
      </p:grpSp>
      <p:sp>
        <p:nvSpPr>
          <p:cNvPr id="234499" name="Rectangle 3"/>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pPr lvl="0"/>
            <a:r>
              <a:rPr lang="en-US" noProof="0" smtClean="0"/>
              <a:t>Click to edit Master title style</a:t>
            </a:r>
          </a:p>
        </p:txBody>
      </p:sp>
      <p:sp>
        <p:nvSpPr>
          <p:cNvPr id="234500" name="Rectangle 4"/>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100"/>
            </a:lvl1pPr>
          </a:lstStyle>
          <a:p>
            <a:pPr lvl="0"/>
            <a:r>
              <a:rPr lang="en-US" noProof="0" smtClean="0"/>
              <a:t>Click to edit Master subtitle style</a:t>
            </a:r>
          </a:p>
        </p:txBody>
      </p:sp>
    </p:spTree>
    <p:extLst>
      <p:ext uri="{BB962C8B-B14F-4D97-AF65-F5344CB8AC3E}">
        <p14:creationId xmlns:p14="http://schemas.microsoft.com/office/powerpoint/2010/main" val="419663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12096848-C421-40B2-A1FF-24CB42EC61E7}" type="slidenum">
              <a:rPr lang="en-US"/>
              <a:pPr>
                <a:defRPr/>
              </a:pPr>
              <a:t>‹#›</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dt" sz="half" idx="12"/>
          </p:nvPr>
        </p:nvSpPr>
        <p:spPr>
          <a:ln/>
        </p:spPr>
        <p:txBody>
          <a:bodyPr/>
          <a:lstStyle>
            <a:lvl1pPr>
              <a:defRPr/>
            </a:lvl1pPr>
          </a:lstStyle>
          <a:p>
            <a:pPr>
              <a:defRPr/>
            </a:pPr>
            <a:fld id="{B129FAD1-ECAD-4E61-8C15-EF923F42803A}" type="datetime1">
              <a:rPr lang="en-US"/>
              <a:pPr>
                <a:defRPr/>
              </a:pPr>
              <a:t>1/5/2018</a:t>
            </a:fld>
            <a:endParaRPr lang="en-US"/>
          </a:p>
        </p:txBody>
      </p:sp>
    </p:spTree>
    <p:extLst>
      <p:ext uri="{BB962C8B-B14F-4D97-AF65-F5344CB8AC3E}">
        <p14:creationId xmlns:p14="http://schemas.microsoft.com/office/powerpoint/2010/main" val="351189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7752C125-3502-4111-81C6-EA30B0E083AE}" type="slidenum">
              <a:rPr lang="en-US"/>
              <a:pPr>
                <a:defRPr/>
              </a:pPr>
              <a:t>‹#›</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dt" sz="half" idx="12"/>
          </p:nvPr>
        </p:nvSpPr>
        <p:spPr>
          <a:ln/>
        </p:spPr>
        <p:txBody>
          <a:bodyPr/>
          <a:lstStyle>
            <a:lvl1pPr>
              <a:defRPr/>
            </a:lvl1pPr>
          </a:lstStyle>
          <a:p>
            <a:pPr>
              <a:defRPr/>
            </a:pPr>
            <a:fld id="{2A1078EF-CD5C-49B8-BA22-0DC8CB4F2EEC}" type="datetime1">
              <a:rPr lang="en-US"/>
              <a:pPr>
                <a:defRPr/>
              </a:pPr>
              <a:t>1/5/2018</a:t>
            </a:fld>
            <a:endParaRPr lang="en-US"/>
          </a:p>
        </p:txBody>
      </p:sp>
    </p:spTree>
    <p:extLst>
      <p:ext uri="{BB962C8B-B14F-4D97-AF65-F5344CB8AC3E}">
        <p14:creationId xmlns:p14="http://schemas.microsoft.com/office/powerpoint/2010/main" val="341300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u-H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hu-HU"/>
          </a:p>
        </p:txBody>
      </p:sp>
    </p:spTree>
    <p:extLst>
      <p:ext uri="{BB962C8B-B14F-4D97-AF65-F5344CB8AC3E}">
        <p14:creationId xmlns:p14="http://schemas.microsoft.com/office/powerpoint/2010/main" val="12170075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Tree>
    <p:extLst>
      <p:ext uri="{BB962C8B-B14F-4D97-AF65-F5344CB8AC3E}">
        <p14:creationId xmlns:p14="http://schemas.microsoft.com/office/powerpoint/2010/main" val="25561028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hu-H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3174102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Content Placeholder 2"/>
          <p:cNvSpPr>
            <a:spLocks noGrp="1"/>
          </p:cNvSpPr>
          <p:nvPr>
            <p:ph sz="half" idx="1"/>
          </p:nvPr>
        </p:nvSpPr>
        <p:spPr>
          <a:xfrm>
            <a:off x="152400" y="1828800"/>
            <a:ext cx="43053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Content Placeholder 3"/>
          <p:cNvSpPr>
            <a:spLocks noGrp="1"/>
          </p:cNvSpPr>
          <p:nvPr>
            <p:ph sz="half" idx="2"/>
          </p:nvPr>
        </p:nvSpPr>
        <p:spPr>
          <a:xfrm>
            <a:off x="4610100" y="1828800"/>
            <a:ext cx="43053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Tree>
    <p:extLst>
      <p:ext uri="{BB962C8B-B14F-4D97-AF65-F5344CB8AC3E}">
        <p14:creationId xmlns:p14="http://schemas.microsoft.com/office/powerpoint/2010/main" val="121718084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u-H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Tree>
    <p:extLst>
      <p:ext uri="{BB962C8B-B14F-4D97-AF65-F5344CB8AC3E}">
        <p14:creationId xmlns:p14="http://schemas.microsoft.com/office/powerpoint/2010/main" val="231645576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Tree>
    <p:extLst>
      <p:ext uri="{BB962C8B-B14F-4D97-AF65-F5344CB8AC3E}">
        <p14:creationId xmlns:p14="http://schemas.microsoft.com/office/powerpoint/2010/main" val="81138551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626250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u-H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55809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5DEAFAE8-6CAB-4825-88BF-C25F6E0E1271}" type="slidenum">
              <a:rPr lang="en-US"/>
              <a:pPr>
                <a:defRPr/>
              </a:pPr>
              <a:t>‹#›</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dt" sz="half" idx="12"/>
          </p:nvPr>
        </p:nvSpPr>
        <p:spPr>
          <a:ln/>
        </p:spPr>
        <p:txBody>
          <a:bodyPr/>
          <a:lstStyle>
            <a:lvl1pPr>
              <a:defRPr/>
            </a:lvl1pPr>
          </a:lstStyle>
          <a:p>
            <a:pPr>
              <a:defRPr/>
            </a:pPr>
            <a:fld id="{6D24A8FF-5A30-40CB-8468-BCAC50555603}" type="datetime1">
              <a:rPr lang="en-US"/>
              <a:pPr>
                <a:defRPr/>
              </a:pPr>
              <a:t>1/5/2018</a:t>
            </a:fld>
            <a:endParaRPr lang="en-US"/>
          </a:p>
        </p:txBody>
      </p:sp>
    </p:spTree>
    <p:extLst>
      <p:ext uri="{BB962C8B-B14F-4D97-AF65-F5344CB8AC3E}">
        <p14:creationId xmlns:p14="http://schemas.microsoft.com/office/powerpoint/2010/main" val="12007846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u-H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824835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Tree>
    <p:extLst>
      <p:ext uri="{BB962C8B-B14F-4D97-AF65-F5344CB8AC3E}">
        <p14:creationId xmlns:p14="http://schemas.microsoft.com/office/powerpoint/2010/main" val="276027782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4025" y="611188"/>
            <a:ext cx="2216150" cy="5713412"/>
          </a:xfrm>
        </p:spPr>
        <p:txBody>
          <a:bodyPr vert="eaVert"/>
          <a:lstStyle/>
          <a:p>
            <a:r>
              <a:rPr lang="en-US" smtClean="0"/>
              <a:t>Click to edit Master title style</a:t>
            </a:r>
            <a:endParaRPr lang="hu-HU"/>
          </a:p>
        </p:txBody>
      </p:sp>
      <p:sp>
        <p:nvSpPr>
          <p:cNvPr id="3" name="Vertical Text Placeholder 2"/>
          <p:cNvSpPr>
            <a:spLocks noGrp="1"/>
          </p:cNvSpPr>
          <p:nvPr>
            <p:ph type="body" orient="vert" idx="1"/>
          </p:nvPr>
        </p:nvSpPr>
        <p:spPr>
          <a:xfrm>
            <a:off x="152400" y="611188"/>
            <a:ext cx="6499225" cy="57134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Tree>
    <p:extLst>
      <p:ext uri="{BB962C8B-B14F-4D97-AF65-F5344CB8AC3E}">
        <p14:creationId xmlns:p14="http://schemas.microsoft.com/office/powerpoint/2010/main" val="33069400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6306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760340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659390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765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5544360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6888196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8374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88674A00-F5E3-4E43-985A-4A6C063BD030}" type="slidenum">
              <a:rPr lang="en-US"/>
              <a:pPr>
                <a:defRPr/>
              </a:pPr>
              <a:t>‹#›</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dt" sz="half" idx="12"/>
          </p:nvPr>
        </p:nvSpPr>
        <p:spPr>
          <a:ln/>
        </p:spPr>
        <p:txBody>
          <a:bodyPr/>
          <a:lstStyle>
            <a:lvl1pPr>
              <a:defRPr/>
            </a:lvl1pPr>
          </a:lstStyle>
          <a:p>
            <a:pPr>
              <a:defRPr/>
            </a:pPr>
            <a:fld id="{546A20A0-E8E6-4E50-8096-DAF992E2A002}" type="datetime1">
              <a:rPr lang="en-US"/>
              <a:pPr>
                <a:defRPr/>
              </a:pPr>
              <a:t>1/5/2018</a:t>
            </a:fld>
            <a:endParaRPr lang="en-US"/>
          </a:p>
        </p:txBody>
      </p:sp>
    </p:spTree>
    <p:extLst>
      <p:ext uri="{BB962C8B-B14F-4D97-AF65-F5344CB8AC3E}">
        <p14:creationId xmlns:p14="http://schemas.microsoft.com/office/powerpoint/2010/main" val="31097101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661120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26066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334352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479052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2472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E73782F4-7512-41EF-9025-59932DDFFA6E}" type="slidenum">
              <a:rPr lang="en-US"/>
              <a:pPr>
                <a:defRPr/>
              </a:pPr>
              <a:t>‹#›</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dt" sz="half" idx="12"/>
          </p:nvPr>
        </p:nvSpPr>
        <p:spPr>
          <a:ln/>
        </p:spPr>
        <p:txBody>
          <a:bodyPr/>
          <a:lstStyle>
            <a:lvl1pPr>
              <a:defRPr/>
            </a:lvl1pPr>
          </a:lstStyle>
          <a:p>
            <a:pPr>
              <a:defRPr/>
            </a:pPr>
            <a:fld id="{9059BF38-5FF9-4455-84A3-BBE84E3AD2C4}" type="datetime1">
              <a:rPr lang="en-US"/>
              <a:pPr>
                <a:defRPr/>
              </a:pPr>
              <a:t>1/5/2018</a:t>
            </a:fld>
            <a:endParaRPr lang="en-US"/>
          </a:p>
        </p:txBody>
      </p:sp>
    </p:spTree>
    <p:extLst>
      <p:ext uri="{BB962C8B-B14F-4D97-AF65-F5344CB8AC3E}">
        <p14:creationId xmlns:p14="http://schemas.microsoft.com/office/powerpoint/2010/main" val="349568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4BAB3A7D-8C76-47CD-B322-FC6C932EB579}" type="slidenum">
              <a:rPr lang="en-US"/>
              <a:pPr>
                <a:defRPr/>
              </a:pPr>
              <a:t>‹#›</a:t>
            </a:fld>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dt" sz="half" idx="12"/>
          </p:nvPr>
        </p:nvSpPr>
        <p:spPr>
          <a:ln/>
        </p:spPr>
        <p:txBody>
          <a:bodyPr/>
          <a:lstStyle>
            <a:lvl1pPr>
              <a:defRPr/>
            </a:lvl1pPr>
          </a:lstStyle>
          <a:p>
            <a:pPr>
              <a:defRPr/>
            </a:pPr>
            <a:fld id="{44CD0A08-808D-47E8-8B6B-A614C29E0518}" type="datetime1">
              <a:rPr lang="en-US"/>
              <a:pPr>
                <a:defRPr/>
              </a:pPr>
              <a:t>1/5/2018</a:t>
            </a:fld>
            <a:endParaRPr lang="en-US"/>
          </a:p>
        </p:txBody>
      </p:sp>
    </p:spTree>
    <p:extLst>
      <p:ext uri="{BB962C8B-B14F-4D97-AF65-F5344CB8AC3E}">
        <p14:creationId xmlns:p14="http://schemas.microsoft.com/office/powerpoint/2010/main" val="279675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ACAAA428-3F55-47B6-99A2-47624EA30199}" type="slidenum">
              <a:rPr lang="en-US"/>
              <a:pPr>
                <a:defRPr/>
              </a:pPr>
              <a:t>‹#›</a:t>
            </a:fld>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dt" sz="half" idx="12"/>
          </p:nvPr>
        </p:nvSpPr>
        <p:spPr>
          <a:ln/>
        </p:spPr>
        <p:txBody>
          <a:bodyPr/>
          <a:lstStyle>
            <a:lvl1pPr>
              <a:defRPr/>
            </a:lvl1pPr>
          </a:lstStyle>
          <a:p>
            <a:pPr>
              <a:defRPr/>
            </a:pPr>
            <a:fld id="{F44149DB-D891-425E-9F2C-86472660B0E5}" type="datetime1">
              <a:rPr lang="en-US"/>
              <a:pPr>
                <a:defRPr/>
              </a:pPr>
              <a:t>1/5/2018</a:t>
            </a:fld>
            <a:endParaRPr lang="en-US"/>
          </a:p>
        </p:txBody>
      </p:sp>
    </p:spTree>
    <p:extLst>
      <p:ext uri="{BB962C8B-B14F-4D97-AF65-F5344CB8AC3E}">
        <p14:creationId xmlns:p14="http://schemas.microsoft.com/office/powerpoint/2010/main" val="386323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5CFBEAED-F5B5-46A5-8332-E94558A7CE1A}" type="slidenum">
              <a:rPr lang="en-US"/>
              <a:pPr>
                <a:defRPr/>
              </a:pPr>
              <a:t>‹#›</a:t>
            </a:fld>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dt" sz="half" idx="12"/>
          </p:nvPr>
        </p:nvSpPr>
        <p:spPr>
          <a:ln/>
        </p:spPr>
        <p:txBody>
          <a:bodyPr/>
          <a:lstStyle>
            <a:lvl1pPr>
              <a:defRPr/>
            </a:lvl1pPr>
          </a:lstStyle>
          <a:p>
            <a:pPr>
              <a:defRPr/>
            </a:pPr>
            <a:fld id="{9D6F583E-6B19-4BA5-A9C3-92736C04EBAD}" type="datetime1">
              <a:rPr lang="en-US"/>
              <a:pPr>
                <a:defRPr/>
              </a:pPr>
              <a:t>1/5/2018</a:t>
            </a:fld>
            <a:endParaRPr lang="en-US"/>
          </a:p>
        </p:txBody>
      </p:sp>
    </p:spTree>
    <p:extLst>
      <p:ext uri="{BB962C8B-B14F-4D97-AF65-F5344CB8AC3E}">
        <p14:creationId xmlns:p14="http://schemas.microsoft.com/office/powerpoint/2010/main" val="323133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312F2C6D-CD01-4DBF-BA81-5AE5F51CE2B3}" type="slidenum">
              <a:rPr lang="en-US"/>
              <a:pPr>
                <a:defRPr/>
              </a:pPr>
              <a:t>‹#›</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dt" sz="half" idx="12"/>
          </p:nvPr>
        </p:nvSpPr>
        <p:spPr>
          <a:ln/>
        </p:spPr>
        <p:txBody>
          <a:bodyPr/>
          <a:lstStyle>
            <a:lvl1pPr>
              <a:defRPr/>
            </a:lvl1pPr>
          </a:lstStyle>
          <a:p>
            <a:pPr>
              <a:defRPr/>
            </a:pPr>
            <a:fld id="{2369E991-D0BF-405A-A454-B5DA75F79680}" type="datetime1">
              <a:rPr lang="en-US"/>
              <a:pPr>
                <a:defRPr/>
              </a:pPr>
              <a:t>1/5/2018</a:t>
            </a:fld>
            <a:endParaRPr lang="en-US"/>
          </a:p>
        </p:txBody>
      </p:sp>
    </p:spTree>
    <p:extLst>
      <p:ext uri="{BB962C8B-B14F-4D97-AF65-F5344CB8AC3E}">
        <p14:creationId xmlns:p14="http://schemas.microsoft.com/office/powerpoint/2010/main" val="255376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36383782-506C-4C22-BFB4-F52BF89FA96E}" type="slidenum">
              <a:rPr lang="en-US"/>
              <a:pPr>
                <a:defRPr/>
              </a:pPr>
              <a:t>‹#›</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dt" sz="half" idx="12"/>
          </p:nvPr>
        </p:nvSpPr>
        <p:spPr>
          <a:ln/>
        </p:spPr>
        <p:txBody>
          <a:bodyPr/>
          <a:lstStyle>
            <a:lvl1pPr>
              <a:defRPr/>
            </a:lvl1pPr>
          </a:lstStyle>
          <a:p>
            <a:pPr>
              <a:defRPr/>
            </a:pPr>
            <a:fld id="{D910C9AC-2CFE-46C9-9A6E-56DCCD0B35C2}" type="datetime1">
              <a:rPr lang="en-US"/>
              <a:pPr>
                <a:defRPr/>
              </a:pPr>
              <a:t>1/5/2018</a:t>
            </a:fld>
            <a:endParaRPr lang="en-US"/>
          </a:p>
        </p:txBody>
      </p:sp>
    </p:spTree>
    <p:extLst>
      <p:ext uri="{BB962C8B-B14F-4D97-AF65-F5344CB8AC3E}">
        <p14:creationId xmlns:p14="http://schemas.microsoft.com/office/powerpoint/2010/main" val="47749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82563" y="1874838"/>
            <a:ext cx="86868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Line 3"/>
          <p:cNvSpPr>
            <a:spLocks noChangeShapeType="1"/>
          </p:cNvSpPr>
          <p:nvPr/>
        </p:nvSpPr>
        <p:spPr bwMode="auto">
          <a:xfrm flipV="1">
            <a:off x="274638" y="549275"/>
            <a:ext cx="8594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8" name="Rectangle 6"/>
          <p:cNvSpPr>
            <a:spLocks noChangeArrowheads="1"/>
          </p:cNvSpPr>
          <p:nvPr/>
        </p:nvSpPr>
        <p:spPr bwMode="black">
          <a:xfrm>
            <a:off x="7589838" y="6537325"/>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r"/>
            <a:r>
              <a:rPr lang="en-US" sz="800"/>
              <a:t>© 2013 IBM Corporation</a:t>
            </a:r>
            <a:endParaRPr lang="en-US"/>
          </a:p>
        </p:txBody>
      </p:sp>
      <p:sp>
        <p:nvSpPr>
          <p:cNvPr id="233477" name="Rectangle 5"/>
          <p:cNvSpPr>
            <a:spLocks noGrp="1" noChangeArrowheads="1"/>
          </p:cNvSpPr>
          <p:nvPr>
            <p:ph type="sldNum" sz="quarter" idx="4"/>
          </p:nvPr>
        </p:nvSpPr>
        <p:spPr bwMode="black">
          <a:xfrm>
            <a:off x="182563" y="6537325"/>
            <a:ext cx="366712"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defRPr sz="800">
                <a:latin typeface="Arial" pitchFamily="34" charset="0"/>
                <a:cs typeface="Arial" pitchFamily="34" charset="0"/>
              </a:defRPr>
            </a:lvl1pPr>
          </a:lstStyle>
          <a:p>
            <a:pPr>
              <a:defRPr/>
            </a:pPr>
            <a:fld id="{E5557F1D-FFAF-4BEB-B480-6E07DCCE589A}" type="slidenum">
              <a:rPr lang="en-US"/>
              <a:pPr>
                <a:defRPr/>
              </a:pPr>
              <a:t>‹#›</a:t>
            </a:fld>
            <a:endParaRPr lang="en-US"/>
          </a:p>
        </p:txBody>
      </p:sp>
      <p:sp>
        <p:nvSpPr>
          <p:cNvPr id="233478" name="Rectangle 6"/>
          <p:cNvSpPr>
            <a:spLocks noGrp="1" noChangeArrowheads="1"/>
          </p:cNvSpPr>
          <p:nvPr>
            <p:ph type="ftr" sz="quarter" idx="3"/>
          </p:nvPr>
        </p:nvSpPr>
        <p:spPr bwMode="auto">
          <a:xfrm>
            <a:off x="1554163" y="6537325"/>
            <a:ext cx="5943600"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defRPr sz="800">
                <a:latin typeface="Arial" pitchFamily="34" charset="0"/>
                <a:cs typeface="Arial" pitchFamily="34" charset="0"/>
              </a:defRPr>
            </a:lvl1pPr>
          </a:lstStyle>
          <a:p>
            <a:pPr>
              <a:defRPr/>
            </a:pPr>
            <a:endParaRPr lang="en-US"/>
          </a:p>
        </p:txBody>
      </p:sp>
      <p:sp>
        <p:nvSpPr>
          <p:cNvPr id="233479" name="Rectangle 7"/>
          <p:cNvSpPr>
            <a:spLocks noGrp="1" noChangeArrowheads="1"/>
          </p:cNvSpPr>
          <p:nvPr>
            <p:ph type="dt" sz="half" idx="2"/>
          </p:nvPr>
        </p:nvSpPr>
        <p:spPr bwMode="auto">
          <a:xfrm>
            <a:off x="549275" y="6537325"/>
            <a:ext cx="1004888" cy="184150"/>
          </a:xfrm>
          <a:prstGeom prst="rect">
            <a:avLst/>
          </a:prstGeom>
          <a:noFill/>
          <a:ln>
            <a:noFill/>
          </a:ln>
          <a:effectLst/>
          <a:extLst/>
        </p:spPr>
        <p:txBody>
          <a:bodyPr vert="horz" wrap="square" lIns="92075" tIns="46038" rIns="92075" bIns="46038" numCol="1" anchor="t" anchorCtr="0" compatLnSpc="1">
            <a:prstTxWarp prst="textNoShape">
              <a:avLst/>
            </a:prstTxWarp>
          </a:bodyPr>
          <a:lstStyle>
            <a:lvl1pPr>
              <a:defRPr sz="800">
                <a:latin typeface="Arial" pitchFamily="34" charset="0"/>
                <a:cs typeface="Arial" pitchFamily="34" charset="0"/>
              </a:defRPr>
            </a:lvl1pPr>
          </a:lstStyle>
          <a:p>
            <a:pPr>
              <a:defRPr/>
            </a:pPr>
            <a:fld id="{1F316A1B-DF1D-4A72-AE08-8A3404C307DB}" type="datetime1">
              <a:rPr lang="en-US"/>
              <a:pPr>
                <a:defRPr/>
              </a:pPr>
              <a:t>1/5/2018</a:t>
            </a:fld>
            <a:endParaRPr lang="en-US"/>
          </a:p>
        </p:txBody>
      </p:sp>
      <p:pic>
        <p:nvPicPr>
          <p:cNvPr id="1032" name="Picture 8" descr="R120_G137_B25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p:cNvSpPr>
            <a:spLocks noGrp="1" noChangeArrowheads="1"/>
          </p:cNvSpPr>
          <p:nvPr>
            <p:ph type="title"/>
          </p:nvPr>
        </p:nvSpPr>
        <p:spPr bwMode="auto">
          <a:xfrm>
            <a:off x="182563" y="593725"/>
            <a:ext cx="8686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489483" name="Text Box 46"/>
          <p:cNvSpPr txBox="1">
            <a:spLocks noChangeArrowheads="1"/>
          </p:cNvSpPr>
          <p:nvPr userDrawn="1"/>
        </p:nvSpPr>
        <p:spPr bwMode="auto">
          <a:xfrm>
            <a:off x="182563" y="136525"/>
            <a:ext cx="7769225" cy="365125"/>
          </a:xfrm>
          <a:prstGeom prst="rect">
            <a:avLst/>
          </a:prstGeom>
          <a:noFill/>
          <a:ln>
            <a:noFill/>
          </a:ln>
          <a:extLst/>
        </p:spPr>
        <p:txBody>
          <a:bodyPr tIns="0" bIns="0"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900"/>
              </a:spcAft>
              <a:buClr>
                <a:srgbClr val="000000"/>
              </a:buClr>
              <a:buFont typeface="Arial" charset="0"/>
              <a:buNone/>
              <a:defRPr/>
            </a:pPr>
            <a:r>
              <a:rPr lang="en-US" sz="1000" smtClean="0">
                <a:solidFill>
                  <a:srgbClr val="000000"/>
                </a:solidFill>
                <a:ea typeface="Arial Unicode MS" pitchFamily="34" charset="-128"/>
                <a:cs typeface="Arial Unicode MS" pitchFamily="34" charset="-128"/>
                <a:sym typeface="Arial" charset="0"/>
              </a:rPr>
              <a:t>Transform MSP business with IBM PureFlex &amp; Flex System</a:t>
            </a:r>
          </a:p>
        </p:txBody>
      </p:sp>
      <p:sp>
        <p:nvSpPr>
          <p:cNvPr id="1035" name="Rectangle 28"/>
          <p:cNvSpPr>
            <a:spLocks noChangeArrowheads="1"/>
          </p:cNvSpPr>
          <p:nvPr userDrawn="1"/>
        </p:nvSpPr>
        <p:spPr bwMode="auto">
          <a:xfrm>
            <a:off x="160338" y="6467475"/>
            <a:ext cx="5524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3221E9A-4418-4C40-95E6-E839AFA6ADBB}" type="slidenum">
              <a:rPr lang="en-US" sz="1000">
                <a:solidFill>
                  <a:srgbClr val="000000"/>
                </a:solidFill>
                <a:ea typeface="MS PGothic" pitchFamily="34" charset="-128"/>
              </a:rPr>
              <a:pPr/>
              <a:t>‹#›</a:t>
            </a:fld>
            <a:endParaRPr lang="en-US" sz="1000">
              <a:solidFill>
                <a:srgbClr val="000000"/>
              </a:solidFill>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913"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pitchFamily="34" charset="0"/>
        </a:defRPr>
      </a:lvl2pPr>
      <a:lvl3pPr algn="l" rtl="0" eaLnBrk="0" fontAlgn="base" hangingPunct="0">
        <a:lnSpc>
          <a:spcPct val="90000"/>
        </a:lnSpc>
        <a:spcBef>
          <a:spcPct val="0"/>
        </a:spcBef>
        <a:spcAft>
          <a:spcPct val="0"/>
        </a:spcAft>
        <a:defRPr sz="2200">
          <a:solidFill>
            <a:schemeClr val="hlink"/>
          </a:solidFill>
          <a:latin typeface="Arial" pitchFamily="34" charset="0"/>
        </a:defRPr>
      </a:lvl3pPr>
      <a:lvl4pPr algn="l" rtl="0" eaLnBrk="0" fontAlgn="base" hangingPunct="0">
        <a:lnSpc>
          <a:spcPct val="90000"/>
        </a:lnSpc>
        <a:spcBef>
          <a:spcPct val="0"/>
        </a:spcBef>
        <a:spcAft>
          <a:spcPct val="0"/>
        </a:spcAft>
        <a:defRPr sz="2200">
          <a:solidFill>
            <a:schemeClr val="hlink"/>
          </a:solidFill>
          <a:latin typeface="Arial" pitchFamily="34" charset="0"/>
        </a:defRPr>
      </a:lvl4pPr>
      <a:lvl5pPr algn="l" rtl="0" eaLnBrk="0" fontAlgn="base" hangingPunct="0">
        <a:lnSpc>
          <a:spcPct val="90000"/>
        </a:lnSpc>
        <a:spcBef>
          <a:spcPct val="0"/>
        </a:spcBef>
        <a:spcAft>
          <a:spcPct val="0"/>
        </a:spcAft>
        <a:defRPr sz="2200">
          <a:solidFill>
            <a:schemeClr val="hlink"/>
          </a:solidFill>
          <a:latin typeface="Arial" pitchFamily="34" charset="0"/>
        </a:defRPr>
      </a:lvl5pPr>
      <a:lvl6pPr marL="457200" algn="l" rtl="0" fontAlgn="base">
        <a:lnSpc>
          <a:spcPct val="90000"/>
        </a:lnSpc>
        <a:spcBef>
          <a:spcPct val="0"/>
        </a:spcBef>
        <a:spcAft>
          <a:spcPct val="0"/>
        </a:spcAft>
        <a:defRPr sz="2200">
          <a:solidFill>
            <a:schemeClr val="hlink"/>
          </a:solidFill>
          <a:latin typeface="Arial" pitchFamily="34" charset="0"/>
        </a:defRPr>
      </a:lvl6pPr>
      <a:lvl7pPr marL="914400" algn="l" rtl="0" fontAlgn="base">
        <a:lnSpc>
          <a:spcPct val="90000"/>
        </a:lnSpc>
        <a:spcBef>
          <a:spcPct val="0"/>
        </a:spcBef>
        <a:spcAft>
          <a:spcPct val="0"/>
        </a:spcAft>
        <a:defRPr sz="2200">
          <a:solidFill>
            <a:schemeClr val="hlink"/>
          </a:solidFill>
          <a:latin typeface="Arial" pitchFamily="34" charset="0"/>
        </a:defRPr>
      </a:lvl7pPr>
      <a:lvl8pPr marL="1371600" algn="l" rtl="0" fontAlgn="base">
        <a:lnSpc>
          <a:spcPct val="90000"/>
        </a:lnSpc>
        <a:spcBef>
          <a:spcPct val="0"/>
        </a:spcBef>
        <a:spcAft>
          <a:spcPct val="0"/>
        </a:spcAft>
        <a:defRPr sz="2200">
          <a:solidFill>
            <a:schemeClr val="hlink"/>
          </a:solidFill>
          <a:latin typeface="Arial" pitchFamily="34" charset="0"/>
        </a:defRPr>
      </a:lvl8pPr>
      <a:lvl9pPr marL="1828800" algn="l" rtl="0" fontAlgn="base">
        <a:lnSpc>
          <a:spcPct val="90000"/>
        </a:lnSpc>
        <a:spcBef>
          <a:spcPct val="0"/>
        </a:spcBef>
        <a:spcAft>
          <a:spcPct val="0"/>
        </a:spcAft>
        <a:defRPr sz="2200">
          <a:solidFill>
            <a:schemeClr val="hlink"/>
          </a:solidFill>
          <a:latin typeface="Arial" pitchFamily="34"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tx1"/>
          </a:solidFill>
          <a:latin typeface="+mn-lt"/>
          <a:ea typeface="+mn-ea"/>
          <a:cs typeface="+mn-cs"/>
        </a:defRPr>
      </a:lvl1pPr>
      <a:lvl2pPr marL="509588" indent="-163513" algn="l" rtl="0" eaLnBrk="0" fontAlgn="base" hangingPunct="0">
        <a:spcBef>
          <a:spcPct val="0"/>
        </a:spcBef>
        <a:spcAft>
          <a:spcPct val="0"/>
        </a:spcAft>
        <a:buClr>
          <a:schemeClr val="tx1"/>
        </a:buClr>
        <a:buFont typeface="Arial" pitchFamily="34" charset="0"/>
        <a:buChar char="–"/>
        <a:defRPr sz="1600">
          <a:solidFill>
            <a:schemeClr val="tx1"/>
          </a:solidFill>
          <a:latin typeface="+mn-lt"/>
        </a:defRPr>
      </a:lvl2pPr>
      <a:lvl3pPr marL="855663" indent="-173038" algn="l" rtl="0" eaLnBrk="0" fontAlgn="base" hangingPunct="0">
        <a:spcBef>
          <a:spcPct val="0"/>
        </a:spcBef>
        <a:spcAft>
          <a:spcPct val="0"/>
        </a:spcAft>
        <a:buClr>
          <a:schemeClr val="tx1"/>
        </a:buClr>
        <a:buChar char="•"/>
        <a:defRPr sz="1600">
          <a:solidFill>
            <a:schemeClr val="tx1"/>
          </a:solidFill>
          <a:latin typeface="+mn-lt"/>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defRPr>
      </a:lvl5pPr>
      <a:lvl6pPr marL="1997075" indent="-163513" algn="l" rtl="0" fontAlgn="base">
        <a:spcBef>
          <a:spcPct val="20000"/>
        </a:spcBef>
        <a:spcAft>
          <a:spcPct val="0"/>
        </a:spcAft>
        <a:buClr>
          <a:schemeClr val="bg1"/>
        </a:buClr>
        <a:buChar char="»"/>
        <a:defRPr sz="1600">
          <a:solidFill>
            <a:schemeClr val="bg1"/>
          </a:solidFill>
          <a:latin typeface="+mn-lt"/>
        </a:defRPr>
      </a:lvl6pPr>
      <a:lvl7pPr marL="2454275" indent="-163513" algn="l" rtl="0" fontAlgn="base">
        <a:spcBef>
          <a:spcPct val="20000"/>
        </a:spcBef>
        <a:spcAft>
          <a:spcPct val="0"/>
        </a:spcAft>
        <a:buClr>
          <a:schemeClr val="bg1"/>
        </a:buClr>
        <a:buChar char="»"/>
        <a:defRPr sz="1600">
          <a:solidFill>
            <a:schemeClr val="bg1"/>
          </a:solidFill>
          <a:latin typeface="+mn-lt"/>
        </a:defRPr>
      </a:lvl7pPr>
      <a:lvl8pPr marL="2911475" indent="-163513" algn="l" rtl="0" fontAlgn="base">
        <a:spcBef>
          <a:spcPct val="20000"/>
        </a:spcBef>
        <a:spcAft>
          <a:spcPct val="0"/>
        </a:spcAft>
        <a:buClr>
          <a:schemeClr val="bg1"/>
        </a:buClr>
        <a:buChar char="»"/>
        <a:defRPr sz="1600">
          <a:solidFill>
            <a:schemeClr val="bg1"/>
          </a:solidFill>
          <a:latin typeface="+mn-lt"/>
        </a:defRPr>
      </a:lvl8pPr>
      <a:lvl9pPr marL="3368675" indent="-163513" algn="l" rtl="0" fontAlgn="base">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54000" y="611188"/>
            <a:ext cx="87661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2051" name="Rectangle 3"/>
          <p:cNvSpPr>
            <a:spLocks noGrp="1" noChangeArrowheads="1"/>
          </p:cNvSpPr>
          <p:nvPr>
            <p:ph type="body" idx="1"/>
          </p:nvPr>
        </p:nvSpPr>
        <p:spPr bwMode="auto">
          <a:xfrm>
            <a:off x="152400" y="1828800"/>
            <a:ext cx="8763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Line 25"/>
          <p:cNvSpPr>
            <a:spLocks noChangeShapeType="1"/>
          </p:cNvSpPr>
          <p:nvPr/>
        </p:nvSpPr>
        <p:spPr bwMode="auto">
          <a:xfrm>
            <a:off x="260350" y="549275"/>
            <a:ext cx="86201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053" name="Rectangle 6"/>
          <p:cNvSpPr>
            <a:spLocks noChangeArrowheads="1"/>
          </p:cNvSpPr>
          <p:nvPr/>
        </p:nvSpPr>
        <p:spPr bwMode="black">
          <a:xfrm>
            <a:off x="5916613" y="6481763"/>
            <a:ext cx="3054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a:r>
              <a:rPr lang="en-US" sz="900">
                <a:ea typeface="MS PGothic" pitchFamily="34" charset="-128"/>
              </a:rPr>
              <a:t>© 2013 IBM Corporation</a:t>
            </a:r>
          </a:p>
        </p:txBody>
      </p:sp>
      <p:sp>
        <p:nvSpPr>
          <p:cNvPr id="2054" name="Rectangle 28"/>
          <p:cNvSpPr>
            <a:spLocks noChangeArrowheads="1"/>
          </p:cNvSpPr>
          <p:nvPr/>
        </p:nvSpPr>
        <p:spPr bwMode="auto">
          <a:xfrm>
            <a:off x="171450" y="6456363"/>
            <a:ext cx="5524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FDF2FF7-5F62-4349-AA14-23266AF53CD4}" type="slidenum">
              <a:rPr lang="en-US" sz="1000">
                <a:ea typeface="MS PGothic" pitchFamily="34" charset="-128"/>
              </a:rPr>
              <a:pPr/>
              <a:t>‹#›</a:t>
            </a:fld>
            <a:endParaRPr lang="en-US" sz="1000">
              <a:ea typeface="MS PGothic" pitchFamily="34" charset="-128"/>
            </a:endParaRPr>
          </a:p>
        </p:txBody>
      </p:sp>
      <p:pic>
        <p:nvPicPr>
          <p:cNvPr id="2055" name="Picture 40" descr="ibm_sp_lockup_western-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89875" y="150813"/>
            <a:ext cx="10604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9483" name="Text Box 46"/>
          <p:cNvSpPr txBox="1">
            <a:spLocks noChangeArrowheads="1"/>
          </p:cNvSpPr>
          <p:nvPr userDrawn="1"/>
        </p:nvSpPr>
        <p:spPr bwMode="auto">
          <a:xfrm>
            <a:off x="182563" y="136525"/>
            <a:ext cx="7769225" cy="365125"/>
          </a:xfrm>
          <a:prstGeom prst="rect">
            <a:avLst/>
          </a:prstGeom>
          <a:noFill/>
          <a:ln>
            <a:noFill/>
          </a:ln>
          <a:extLst/>
        </p:spPr>
        <p:txBody>
          <a:bodyPr tIns="0" bIns="0"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900"/>
              </a:spcAft>
              <a:buClr>
                <a:srgbClr val="000000"/>
              </a:buClr>
              <a:buFont typeface="Arial" charset="0"/>
              <a:buNone/>
              <a:defRPr/>
            </a:pPr>
            <a:r>
              <a:rPr lang="en-US" sz="1000" smtClean="0">
                <a:solidFill>
                  <a:srgbClr val="000000"/>
                </a:solidFill>
                <a:ea typeface="Arial Unicode MS" pitchFamily="34" charset="-128"/>
                <a:cs typeface="Arial Unicode MS" pitchFamily="34" charset="-128"/>
                <a:sym typeface="Arial" charset="0"/>
              </a:rPr>
              <a:t>Transform MSP business with IBM PureFlex &amp; Flex System</a:t>
            </a:r>
          </a:p>
        </p:txBody>
      </p:sp>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ransition>
    <p:fade/>
  </p:transition>
  <p:txStyles>
    <p:titleStyle>
      <a:lvl1pPr algn="l" rtl="0" eaLnBrk="0" fontAlgn="base" hangingPunct="0">
        <a:spcBef>
          <a:spcPct val="0"/>
        </a:spcBef>
        <a:spcAft>
          <a:spcPct val="0"/>
        </a:spcAft>
        <a:defRPr sz="2200">
          <a:solidFill>
            <a:schemeClr val="tx1"/>
          </a:solidFill>
          <a:latin typeface="+mj-lt"/>
          <a:ea typeface="+mj-ea"/>
          <a:cs typeface="+mj-cs"/>
        </a:defRPr>
      </a:lvl1pPr>
      <a:lvl2pPr algn="l" rtl="0" eaLnBrk="0" fontAlgn="base" hangingPunct="0">
        <a:spcBef>
          <a:spcPct val="0"/>
        </a:spcBef>
        <a:spcAft>
          <a:spcPct val="0"/>
        </a:spcAft>
        <a:defRPr sz="2200">
          <a:solidFill>
            <a:schemeClr val="tx1"/>
          </a:solidFill>
          <a:latin typeface="Arial" charset="0"/>
        </a:defRPr>
      </a:lvl2pPr>
      <a:lvl3pPr algn="l" rtl="0" eaLnBrk="0" fontAlgn="base" hangingPunct="0">
        <a:spcBef>
          <a:spcPct val="0"/>
        </a:spcBef>
        <a:spcAft>
          <a:spcPct val="0"/>
        </a:spcAft>
        <a:defRPr sz="2200">
          <a:solidFill>
            <a:schemeClr val="tx1"/>
          </a:solidFill>
          <a:latin typeface="Arial" charset="0"/>
        </a:defRPr>
      </a:lvl3pPr>
      <a:lvl4pPr algn="l" rtl="0" eaLnBrk="0" fontAlgn="base" hangingPunct="0">
        <a:spcBef>
          <a:spcPct val="0"/>
        </a:spcBef>
        <a:spcAft>
          <a:spcPct val="0"/>
        </a:spcAft>
        <a:defRPr sz="2200">
          <a:solidFill>
            <a:schemeClr val="tx1"/>
          </a:solidFill>
          <a:latin typeface="Arial" charset="0"/>
        </a:defRPr>
      </a:lvl4pPr>
      <a:lvl5pPr algn="l" rtl="0" eaLnBrk="0" fontAlgn="base" hangingPunct="0">
        <a:spcBef>
          <a:spcPct val="0"/>
        </a:spcBef>
        <a:spcAft>
          <a:spcPct val="0"/>
        </a:spcAft>
        <a:defRPr sz="2200">
          <a:solidFill>
            <a:schemeClr val="tx1"/>
          </a:solidFill>
          <a:latin typeface="Arial" charset="0"/>
        </a:defRPr>
      </a:lvl5pPr>
      <a:lvl6pPr marL="457200" algn="l" rtl="0" fontAlgn="base">
        <a:spcBef>
          <a:spcPct val="0"/>
        </a:spcBef>
        <a:spcAft>
          <a:spcPct val="0"/>
        </a:spcAft>
        <a:defRPr sz="2200">
          <a:solidFill>
            <a:schemeClr val="tx1"/>
          </a:solidFill>
          <a:latin typeface="Arial" charset="0"/>
        </a:defRPr>
      </a:lvl6pPr>
      <a:lvl7pPr marL="914400" algn="l" rtl="0" fontAlgn="base">
        <a:spcBef>
          <a:spcPct val="0"/>
        </a:spcBef>
        <a:spcAft>
          <a:spcPct val="0"/>
        </a:spcAft>
        <a:defRPr sz="2200">
          <a:solidFill>
            <a:schemeClr val="tx1"/>
          </a:solidFill>
          <a:latin typeface="Arial" charset="0"/>
        </a:defRPr>
      </a:lvl7pPr>
      <a:lvl8pPr marL="1371600" algn="l" rtl="0" fontAlgn="base">
        <a:spcBef>
          <a:spcPct val="0"/>
        </a:spcBef>
        <a:spcAft>
          <a:spcPct val="0"/>
        </a:spcAft>
        <a:defRPr sz="2200">
          <a:solidFill>
            <a:schemeClr val="tx1"/>
          </a:solidFill>
          <a:latin typeface="Arial" charset="0"/>
        </a:defRPr>
      </a:lvl8pPr>
      <a:lvl9pPr marL="1828800" algn="l" rtl="0" fontAlgn="base">
        <a:spcBef>
          <a:spcPct val="0"/>
        </a:spcBef>
        <a:spcAft>
          <a:spcPct val="0"/>
        </a:spcAft>
        <a:defRPr sz="2200">
          <a:solidFill>
            <a:schemeClr val="tx1"/>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1600">
          <a:solidFill>
            <a:srgbClr val="000000"/>
          </a:solidFill>
          <a:latin typeface="+mn-lt"/>
          <a:ea typeface="+mn-ea"/>
          <a:cs typeface="+mn-cs"/>
        </a:defRPr>
      </a:lvl1pPr>
      <a:lvl2pPr marL="515938" indent="-173038" algn="l" rtl="0" eaLnBrk="0" fontAlgn="base" hangingPunct="0">
        <a:spcBef>
          <a:spcPct val="20000"/>
        </a:spcBef>
        <a:spcAft>
          <a:spcPct val="0"/>
        </a:spcAft>
        <a:buClr>
          <a:schemeClr val="tx1"/>
        </a:buClr>
        <a:buChar char="•"/>
        <a:defRPr sz="1600">
          <a:solidFill>
            <a:schemeClr val="tx1"/>
          </a:solidFill>
          <a:latin typeface="+mn-lt"/>
        </a:defRPr>
      </a:lvl2pPr>
      <a:lvl3pPr marL="804863" indent="-6350" algn="l" rtl="0" eaLnBrk="0" fontAlgn="base" hangingPunct="0">
        <a:spcBef>
          <a:spcPct val="20000"/>
        </a:spcBef>
        <a:spcAft>
          <a:spcPct val="0"/>
        </a:spcAft>
        <a:buClr>
          <a:schemeClr val="tx1"/>
        </a:buClr>
        <a:buChar char="•"/>
        <a:defRPr sz="1400">
          <a:solidFill>
            <a:schemeClr val="tx1"/>
          </a:solidFill>
          <a:latin typeface="+mn-lt"/>
        </a:defRPr>
      </a:lvl3pPr>
      <a:lvl4pPr marL="1430338" indent="-176213" algn="l" rtl="0" eaLnBrk="0" fontAlgn="base" hangingPunct="0">
        <a:spcBef>
          <a:spcPct val="20000"/>
        </a:spcBef>
        <a:spcAft>
          <a:spcPct val="0"/>
        </a:spcAft>
        <a:buClr>
          <a:schemeClr val="tx1"/>
        </a:buClr>
        <a:buChar char="•"/>
        <a:defRPr sz="1400">
          <a:solidFill>
            <a:schemeClr val="tx1"/>
          </a:solidFill>
          <a:latin typeface="+mn-lt"/>
        </a:defRPr>
      </a:lvl4pPr>
      <a:lvl5pPr marL="1719263" indent="-7938" algn="l" rtl="0" eaLnBrk="0" fontAlgn="base" hangingPunct="0">
        <a:spcBef>
          <a:spcPct val="20000"/>
        </a:spcBef>
        <a:spcAft>
          <a:spcPct val="0"/>
        </a:spcAft>
        <a:buClr>
          <a:schemeClr val="tx1"/>
        </a:buClr>
        <a:buChar char="»"/>
        <a:defRPr sz="1200">
          <a:solidFill>
            <a:schemeClr val="tx1"/>
          </a:solidFill>
          <a:latin typeface="+mn-lt"/>
        </a:defRPr>
      </a:lvl5pPr>
      <a:lvl6pPr marL="2176463" indent="-7938" algn="l" rtl="0" fontAlgn="base">
        <a:spcBef>
          <a:spcPct val="20000"/>
        </a:spcBef>
        <a:spcAft>
          <a:spcPct val="0"/>
        </a:spcAft>
        <a:buClr>
          <a:schemeClr val="tx1"/>
        </a:buClr>
        <a:buChar char="»"/>
        <a:defRPr sz="1200">
          <a:solidFill>
            <a:schemeClr val="tx1"/>
          </a:solidFill>
          <a:latin typeface="+mn-lt"/>
        </a:defRPr>
      </a:lvl6pPr>
      <a:lvl7pPr marL="2633663" indent="-7938" algn="l" rtl="0" fontAlgn="base">
        <a:spcBef>
          <a:spcPct val="20000"/>
        </a:spcBef>
        <a:spcAft>
          <a:spcPct val="0"/>
        </a:spcAft>
        <a:buClr>
          <a:schemeClr val="tx1"/>
        </a:buClr>
        <a:buChar char="»"/>
        <a:defRPr sz="1200">
          <a:solidFill>
            <a:schemeClr val="tx1"/>
          </a:solidFill>
          <a:latin typeface="+mn-lt"/>
        </a:defRPr>
      </a:lvl7pPr>
      <a:lvl8pPr marL="3090863" indent="-7938" algn="l" rtl="0" fontAlgn="base">
        <a:spcBef>
          <a:spcPct val="20000"/>
        </a:spcBef>
        <a:spcAft>
          <a:spcPct val="0"/>
        </a:spcAft>
        <a:buClr>
          <a:schemeClr val="tx1"/>
        </a:buClr>
        <a:buChar char="»"/>
        <a:defRPr sz="1200">
          <a:solidFill>
            <a:schemeClr val="tx1"/>
          </a:solidFill>
          <a:latin typeface="+mn-lt"/>
        </a:defRPr>
      </a:lvl8pPr>
      <a:lvl9pPr marL="3548063" indent="-7938" algn="l" rtl="0" fontAlgn="base">
        <a:spcBef>
          <a:spcPct val="20000"/>
        </a:spcBef>
        <a:spcAft>
          <a:spcPct val="0"/>
        </a:spcAft>
        <a:buClr>
          <a:schemeClr val="tx1"/>
        </a:buClr>
        <a:buChar char="»"/>
        <a:defRPr sz="12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546764"/>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w3-01.ibm.com/sales/ssi/cgi-bin/ssialias?infotype=CR&amp;subtype=NA&amp;htmlfid=0CRDD-927MKN&amp;appname=crmd"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9.emf"/><Relationship Id="rId5" Type="http://schemas.openxmlformats.org/officeDocument/2006/relationships/image" Target="../media/image40.emf"/><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emf"/><Relationship Id="rId11" Type="http://schemas.openxmlformats.org/officeDocument/2006/relationships/image" Target="../media/image13.png"/><Relationship Id="rId5" Type="http://schemas.openxmlformats.org/officeDocument/2006/relationships/image" Target="../media/image7.emf"/><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15.png"/><Relationship Id="rId2" Type="http://schemas.openxmlformats.org/officeDocument/2006/relationships/image" Target="../media/image24.jpe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31.jpe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www.enfo.fi/en/"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hyperlink" Target="http://www-01.ibm.com/software/success/cssdb.nsf/CS/RNAE-936F7C?OpenDocument&amp;Site=corp&amp;cty=en_us" TargetMode="External"/><Relationship Id="rId7"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hyperlink" Target="http://w3-01.ibm.com/sales/ssi/cgi-bin/ssialias?infotype=CR&amp;subtype=NA&amp;htmlfid=0CRDD-8XPEGV&amp;appname=crmd" TargetMode="External"/><Relationship Id="rId4" Type="http://schemas.openxmlformats.org/officeDocument/2006/relationships/hyperlink" Target="http://www.youtube.com/watch?v=HQF1rtv9Du0&amp;feature=youtu.b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3025" y="2400300"/>
            <a:ext cx="9004300" cy="1079500"/>
          </a:xfrm>
        </p:spPr>
        <p:txBody>
          <a:bodyPr/>
          <a:lstStyle/>
          <a:p>
            <a:pPr algn="ctr" eaLnBrk="1" hangingPunct="1">
              <a:buClr>
                <a:srgbClr val="000000"/>
              </a:buClr>
            </a:pPr>
            <a:r>
              <a:rPr lang="en-US" sz="3200" dirty="0" smtClean="0">
                <a:solidFill>
                  <a:srgbClr val="000000"/>
                </a:solidFill>
                <a:sym typeface="Arial" pitchFamily="34" charset="0"/>
              </a:rPr>
              <a:t>Transform your managed services business with</a:t>
            </a:r>
            <a:br>
              <a:rPr lang="en-US" sz="3200" dirty="0" smtClean="0">
                <a:solidFill>
                  <a:srgbClr val="000000"/>
                </a:solidFill>
                <a:sym typeface="Arial" pitchFamily="34" charset="0"/>
              </a:rPr>
            </a:br>
            <a:r>
              <a:rPr lang="en-US" sz="3200" dirty="0" smtClean="0">
                <a:solidFill>
                  <a:srgbClr val="000000"/>
                </a:solidFill>
                <a:sym typeface="Arial" pitchFamily="34" charset="0"/>
              </a:rPr>
              <a:t>IBM </a:t>
            </a:r>
            <a:r>
              <a:rPr lang="en-US" sz="3200" dirty="0" err="1" smtClean="0">
                <a:solidFill>
                  <a:srgbClr val="000000"/>
                </a:solidFill>
                <a:sym typeface="Arial" pitchFamily="34" charset="0"/>
              </a:rPr>
              <a:t>PureFlex</a:t>
            </a:r>
            <a:r>
              <a:rPr lang="en-US" sz="3200" dirty="0" smtClean="0">
                <a:solidFill>
                  <a:srgbClr val="000000"/>
                </a:solidFill>
                <a:sym typeface="Arial" pitchFamily="34" charset="0"/>
              </a:rPr>
              <a:t> and Flex System</a:t>
            </a:r>
          </a:p>
        </p:txBody>
      </p:sp>
      <p:pic>
        <p:nvPicPr>
          <p:cNvPr id="4099" name="Picture 4" descr="IBM_Smarter Computing_Icon_vFIN_022820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8450" y="1482725"/>
            <a:ext cx="9429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p:cNvSpPr>
            <a:spLocks noChangeArrowheads="1"/>
          </p:cNvSpPr>
          <p:nvPr/>
        </p:nvSpPr>
        <p:spPr bwMode="auto">
          <a:xfrm>
            <a:off x="3336925" y="2930525"/>
            <a:ext cx="5680075" cy="3635375"/>
          </a:xfrm>
          <a:prstGeom prst="rect">
            <a:avLst/>
          </a:prstGeom>
          <a:noFill/>
          <a:ln w="19050" algn="ctr">
            <a:noFill/>
            <a:miter lim="800000"/>
            <a:headEnd/>
            <a:tailEnd/>
          </a:ln>
          <a:effectLst>
            <a:outerShdw dist="107763" dir="2700000" algn="ctr" rotWithShape="0">
              <a:schemeClr val="bg2">
                <a:alpha val="50000"/>
              </a:schemeClr>
            </a:outerShdw>
          </a:effectLst>
        </p:spPr>
        <p:txBody>
          <a:bodyPr wrap="none" anchor="ctr"/>
          <a:lstStyle/>
          <a:p>
            <a:pPr fontAlgn="auto">
              <a:spcBef>
                <a:spcPts val="0"/>
              </a:spcBef>
              <a:spcAft>
                <a:spcPts val="0"/>
              </a:spcAft>
              <a:defRPr/>
            </a:pPr>
            <a:endParaRPr lang="en-US">
              <a:solidFill>
                <a:srgbClr val="000000"/>
              </a:solidFill>
              <a:latin typeface="+mn-lt"/>
              <a:cs typeface="+mn-cs"/>
            </a:endParaRPr>
          </a:p>
        </p:txBody>
      </p:sp>
      <p:sp>
        <p:nvSpPr>
          <p:cNvPr id="16387" name="Text Box 6"/>
          <p:cNvSpPr txBox="1">
            <a:spLocks noChangeArrowheads="1"/>
          </p:cNvSpPr>
          <p:nvPr/>
        </p:nvSpPr>
        <p:spPr bwMode="auto">
          <a:xfrm>
            <a:off x="4727575" y="1484313"/>
            <a:ext cx="4289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64262" tIns="32129" rIns="64262" bIns="32129">
            <a:spAutoFit/>
          </a:bodyPr>
          <a:lstStyle>
            <a:lvl1pPr marL="173038" indent="-173038" defTabSz="642938" eaLnBrk="0" hangingPunct="0">
              <a:defRPr>
                <a:solidFill>
                  <a:schemeClr val="tx1"/>
                </a:solidFill>
                <a:latin typeface="Arial" pitchFamily="34" charset="0"/>
                <a:cs typeface="Arial" pitchFamily="34" charset="0"/>
              </a:defRPr>
            </a:lvl1pPr>
            <a:lvl2pPr marL="742950" indent="-285750" defTabSz="642938" eaLnBrk="0" hangingPunct="0">
              <a:defRPr>
                <a:solidFill>
                  <a:schemeClr val="tx1"/>
                </a:solidFill>
                <a:latin typeface="Arial" pitchFamily="34" charset="0"/>
                <a:cs typeface="Arial" pitchFamily="34" charset="0"/>
              </a:defRPr>
            </a:lvl2pPr>
            <a:lvl3pPr marL="1143000" indent="-228600" defTabSz="642938" eaLnBrk="0" hangingPunct="0">
              <a:defRPr>
                <a:solidFill>
                  <a:schemeClr val="tx1"/>
                </a:solidFill>
                <a:latin typeface="Arial" pitchFamily="34" charset="0"/>
                <a:cs typeface="Arial" pitchFamily="34" charset="0"/>
              </a:defRPr>
            </a:lvl3pPr>
            <a:lvl4pPr marL="1600200" indent="-228600" defTabSz="642938" eaLnBrk="0" hangingPunct="0">
              <a:defRPr>
                <a:solidFill>
                  <a:schemeClr val="tx1"/>
                </a:solidFill>
                <a:latin typeface="Arial" pitchFamily="34" charset="0"/>
                <a:cs typeface="Arial" pitchFamily="34" charset="0"/>
              </a:defRPr>
            </a:lvl4pPr>
            <a:lvl5pPr marL="2057400" indent="-228600" defTabSz="642938" eaLnBrk="0" hangingPunct="0">
              <a:defRPr>
                <a:solidFill>
                  <a:schemeClr val="tx1"/>
                </a:solidFill>
                <a:latin typeface="Arial" pitchFamily="34" charset="0"/>
                <a:cs typeface="Arial" pitchFamily="34" charset="0"/>
              </a:defRPr>
            </a:lvl5pPr>
            <a:lvl6pPr marL="2514600" indent="-228600" defTabSz="6429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6429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6429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642938"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85000"/>
              </a:lnSpc>
              <a:spcBef>
                <a:spcPct val="75000"/>
              </a:spcBef>
              <a:buClr>
                <a:srgbClr val="71BFC5"/>
              </a:buClr>
              <a:buFont typeface="Wingdings" pitchFamily="2" charset="2"/>
              <a:buNone/>
            </a:pPr>
            <a:r>
              <a:rPr lang="en-US" b="1">
                <a:ea typeface="MS PGothic" pitchFamily="34" charset="-128"/>
              </a:rPr>
              <a:t>Client benefits</a:t>
            </a:r>
          </a:p>
          <a:p>
            <a:pPr eaLnBrk="1" hangingPunct="1">
              <a:spcBef>
                <a:spcPts val="1200"/>
              </a:spcBef>
              <a:buClr>
                <a:schemeClr val="tx1"/>
              </a:buClr>
              <a:buFontTx/>
              <a:buChar char="•"/>
            </a:pPr>
            <a:r>
              <a:rPr lang="en-US" sz="1600">
                <a:ea typeface="MS PGothic" pitchFamily="34" charset="-128"/>
              </a:rPr>
              <a:t>IBM Flex System management simplifies system configuration &amp; ongoing operations </a:t>
            </a:r>
          </a:p>
          <a:p>
            <a:pPr eaLnBrk="1" hangingPunct="1">
              <a:spcBef>
                <a:spcPts val="1000"/>
              </a:spcBef>
              <a:buClr>
                <a:schemeClr val="tx1"/>
              </a:buClr>
              <a:buFontTx/>
              <a:buChar char="•"/>
            </a:pPr>
            <a:r>
              <a:rPr lang="en-US" sz="1600">
                <a:ea typeface="MS PGothic" pitchFamily="34" charset="-128"/>
              </a:rPr>
              <a:t>Scalable PureFlex system hardware runs Intel and IBM Power nodes simultaneously</a:t>
            </a:r>
          </a:p>
          <a:p>
            <a:pPr eaLnBrk="1" hangingPunct="1">
              <a:spcBef>
                <a:spcPts val="1000"/>
              </a:spcBef>
              <a:buClr>
                <a:schemeClr val="tx1"/>
              </a:buClr>
              <a:buFontTx/>
              <a:buChar char="•"/>
            </a:pPr>
            <a:r>
              <a:rPr lang="en-US" sz="1600">
                <a:ea typeface="MS PGothic" pitchFamily="34" charset="-128"/>
              </a:rPr>
              <a:t>Ability to deliver reliable cloud services using a solution from IT industry leader</a:t>
            </a:r>
          </a:p>
        </p:txBody>
      </p:sp>
      <p:sp>
        <p:nvSpPr>
          <p:cNvPr id="16388" name="TextBox 35"/>
          <p:cNvSpPr txBox="1">
            <a:spLocks noChangeArrowheads="1"/>
          </p:cNvSpPr>
          <p:nvPr/>
        </p:nvSpPr>
        <p:spPr bwMode="auto">
          <a:xfrm>
            <a:off x="260350" y="1444625"/>
            <a:ext cx="4554538"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85000"/>
              </a:lnSpc>
              <a:spcBef>
                <a:spcPts val="1200"/>
              </a:spcBef>
            </a:pPr>
            <a:r>
              <a:rPr lang="en-US" b="1">
                <a:ea typeface="MS PGothic" pitchFamily="34" charset="-128"/>
              </a:rPr>
              <a:t>Business challenge</a:t>
            </a:r>
          </a:p>
          <a:p>
            <a:pPr eaLnBrk="1" hangingPunct="1">
              <a:lnSpc>
                <a:spcPct val="85000"/>
              </a:lnSpc>
              <a:spcBef>
                <a:spcPts val="1200"/>
              </a:spcBef>
              <a:buClr>
                <a:schemeClr val="tx1"/>
              </a:buClr>
              <a:buFontTx/>
              <a:buChar char="•"/>
            </a:pPr>
            <a:r>
              <a:rPr lang="en-US" sz="1600" b="1">
                <a:solidFill>
                  <a:srgbClr val="0070C0"/>
                </a:solidFill>
                <a:ea typeface="MS PGothic" pitchFamily="34" charset="-128"/>
              </a:rPr>
              <a:t>Needed a complete cloud solution comprising hardware, software &amp; services. </a:t>
            </a:r>
          </a:p>
          <a:p>
            <a:pPr eaLnBrk="1" hangingPunct="1">
              <a:lnSpc>
                <a:spcPct val="85000"/>
              </a:lnSpc>
              <a:spcBef>
                <a:spcPts val="1000"/>
              </a:spcBef>
              <a:buClr>
                <a:schemeClr val="tx1"/>
              </a:buClr>
              <a:buFontTx/>
              <a:buChar char="•"/>
            </a:pPr>
            <a:r>
              <a:rPr lang="en-US" sz="1600" b="1">
                <a:solidFill>
                  <a:srgbClr val="0070C0"/>
                </a:solidFill>
                <a:ea typeface="MS PGothic" pitchFamily="34" charset="-128"/>
              </a:rPr>
              <a:t>Requirements included scalability and flexibility, as its plan called for starting small and growing rapidly.</a:t>
            </a:r>
          </a:p>
          <a:p>
            <a:pPr eaLnBrk="1" hangingPunct="1">
              <a:lnSpc>
                <a:spcPct val="85000"/>
              </a:lnSpc>
              <a:spcBef>
                <a:spcPts val="1000"/>
              </a:spcBef>
              <a:buClr>
                <a:schemeClr val="tx1"/>
              </a:buClr>
              <a:buFontTx/>
              <a:buChar char="•"/>
            </a:pPr>
            <a:r>
              <a:rPr lang="en-US" sz="1600" b="1">
                <a:solidFill>
                  <a:srgbClr val="0070C0"/>
                </a:solidFill>
                <a:ea typeface="MS PGothic" pitchFamily="34" charset="-128"/>
              </a:rPr>
              <a:t>Needed a partner recognized and respected in the IT community</a:t>
            </a:r>
          </a:p>
        </p:txBody>
      </p:sp>
      <p:sp>
        <p:nvSpPr>
          <p:cNvPr id="16389" name="Text Box 6"/>
          <p:cNvSpPr txBox="1">
            <a:spLocks noChangeArrowheads="1"/>
          </p:cNvSpPr>
          <p:nvPr/>
        </p:nvSpPr>
        <p:spPr bwMode="auto">
          <a:xfrm>
            <a:off x="4727575" y="3797300"/>
            <a:ext cx="23812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64262" tIns="32129" rIns="64262" bIns="32129">
            <a:spAutoFit/>
          </a:bodyPr>
          <a:lstStyle>
            <a:lvl1pPr marL="173038" indent="-173038" defTabSz="642938" eaLnBrk="0" hangingPunct="0">
              <a:defRPr>
                <a:solidFill>
                  <a:schemeClr val="tx1"/>
                </a:solidFill>
                <a:latin typeface="Arial" pitchFamily="34" charset="0"/>
                <a:cs typeface="Arial" pitchFamily="34" charset="0"/>
              </a:defRPr>
            </a:lvl1pPr>
            <a:lvl2pPr marL="742950" indent="-285750" defTabSz="642938" eaLnBrk="0" hangingPunct="0">
              <a:defRPr>
                <a:solidFill>
                  <a:schemeClr val="tx1"/>
                </a:solidFill>
                <a:latin typeface="Arial" pitchFamily="34" charset="0"/>
                <a:cs typeface="Arial" pitchFamily="34" charset="0"/>
              </a:defRPr>
            </a:lvl2pPr>
            <a:lvl3pPr marL="1143000" indent="-228600" defTabSz="642938" eaLnBrk="0" hangingPunct="0">
              <a:defRPr>
                <a:solidFill>
                  <a:schemeClr val="tx1"/>
                </a:solidFill>
                <a:latin typeface="Arial" pitchFamily="34" charset="0"/>
                <a:cs typeface="Arial" pitchFamily="34" charset="0"/>
              </a:defRPr>
            </a:lvl3pPr>
            <a:lvl4pPr marL="1600200" indent="-228600" defTabSz="642938" eaLnBrk="0" hangingPunct="0">
              <a:defRPr>
                <a:solidFill>
                  <a:schemeClr val="tx1"/>
                </a:solidFill>
                <a:latin typeface="Arial" pitchFamily="34" charset="0"/>
                <a:cs typeface="Arial" pitchFamily="34" charset="0"/>
              </a:defRPr>
            </a:lvl4pPr>
            <a:lvl5pPr marL="2057400" indent="-228600" defTabSz="642938" eaLnBrk="0" hangingPunct="0">
              <a:defRPr>
                <a:solidFill>
                  <a:schemeClr val="tx1"/>
                </a:solidFill>
                <a:latin typeface="Arial" pitchFamily="34" charset="0"/>
                <a:cs typeface="Arial" pitchFamily="34" charset="0"/>
              </a:defRPr>
            </a:lvl5pPr>
            <a:lvl6pPr marL="2514600" indent="-228600" defTabSz="6429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6429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6429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642938"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75000"/>
              </a:lnSpc>
              <a:spcBef>
                <a:spcPct val="75000"/>
              </a:spcBef>
            </a:pPr>
            <a:r>
              <a:rPr lang="en-US" b="1">
                <a:ea typeface="MS PGothic" pitchFamily="34" charset="-128"/>
              </a:rPr>
              <a:t>More information</a:t>
            </a:r>
          </a:p>
          <a:p>
            <a:pPr eaLnBrk="1" hangingPunct="1">
              <a:lnSpc>
                <a:spcPct val="75000"/>
              </a:lnSpc>
              <a:spcBef>
                <a:spcPct val="50000"/>
              </a:spcBef>
              <a:buClr>
                <a:schemeClr val="tx1"/>
              </a:buClr>
              <a:buFontTx/>
              <a:buChar char="•"/>
            </a:pPr>
            <a:r>
              <a:rPr lang="en-US" sz="1600">
                <a:ea typeface="MS PGothic" pitchFamily="34" charset="-128"/>
              </a:rPr>
              <a:t>Integrated Solution</a:t>
            </a:r>
          </a:p>
          <a:p>
            <a:pPr eaLnBrk="1" hangingPunct="1">
              <a:lnSpc>
                <a:spcPct val="75000"/>
              </a:lnSpc>
              <a:spcBef>
                <a:spcPct val="50000"/>
              </a:spcBef>
              <a:buClr>
                <a:schemeClr val="tx1"/>
              </a:buClr>
              <a:buFontTx/>
              <a:buChar char="•"/>
            </a:pPr>
            <a:r>
              <a:rPr lang="en-US" sz="1600">
                <a:ea typeface="MS PGothic" pitchFamily="34" charset="-128"/>
                <a:hlinkClick r:id="rId3"/>
              </a:rPr>
              <a:t>Cloud Solutions Page</a:t>
            </a:r>
            <a:endParaRPr lang="en-US" sz="1600">
              <a:ea typeface="MS PGothic" pitchFamily="34" charset="-128"/>
            </a:endParaRPr>
          </a:p>
        </p:txBody>
      </p:sp>
      <p:sp>
        <p:nvSpPr>
          <p:cNvPr id="16390" name="TextBox 35"/>
          <p:cNvSpPr txBox="1">
            <a:spLocks noChangeArrowheads="1"/>
          </p:cNvSpPr>
          <p:nvPr/>
        </p:nvSpPr>
        <p:spPr bwMode="auto">
          <a:xfrm>
            <a:off x="257175" y="3773488"/>
            <a:ext cx="4432300" cy="215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85000"/>
              </a:lnSpc>
              <a:spcBef>
                <a:spcPct val="75000"/>
              </a:spcBef>
              <a:buClr>
                <a:schemeClr val="tx1"/>
              </a:buClr>
            </a:pPr>
            <a:r>
              <a:rPr lang="en-US" b="1" dirty="0">
                <a:ea typeface="MS PGothic" pitchFamily="34" charset="-128"/>
              </a:rPr>
              <a:t>Solution summary</a:t>
            </a:r>
            <a:r>
              <a:rPr lang="en-US" sz="1200" b="1" dirty="0">
                <a:ea typeface="MS PGothic" pitchFamily="34" charset="-128"/>
              </a:rPr>
              <a:t>	</a:t>
            </a:r>
            <a:endParaRPr lang="en-US" sz="1200" dirty="0">
              <a:ea typeface="MS PGothic" pitchFamily="34" charset="-128"/>
            </a:endParaRPr>
          </a:p>
          <a:p>
            <a:pPr eaLnBrk="1" hangingPunct="1"/>
            <a:r>
              <a:rPr lang="en-US" sz="1400" dirty="0">
                <a:ea typeface="MS PGothic" pitchFamily="34" charset="-128"/>
              </a:rPr>
              <a:t>IBM </a:t>
            </a:r>
            <a:r>
              <a:rPr lang="en-US" sz="1400" dirty="0" err="1">
                <a:solidFill>
                  <a:srgbClr val="FF0000"/>
                </a:solidFill>
                <a:ea typeface="MS PGothic" pitchFamily="34" charset="-128"/>
              </a:rPr>
              <a:t>PureFlex</a:t>
            </a:r>
            <a:r>
              <a:rPr lang="en-US" sz="1400" dirty="0">
                <a:solidFill>
                  <a:srgbClr val="FF0000"/>
                </a:solidFill>
                <a:ea typeface="MS PGothic" pitchFamily="34" charset="-128"/>
              </a:rPr>
              <a:t> Enterprise Edition </a:t>
            </a:r>
            <a:r>
              <a:rPr lang="en-US" sz="1400" dirty="0">
                <a:ea typeface="MS PGothic" pitchFamily="34" charset="-128"/>
              </a:rPr>
              <a:t>System with nine computing nodes: seven IBM Flex System x240 nodes and two IBM Flex System x220 nodes.</a:t>
            </a:r>
          </a:p>
          <a:p>
            <a:pPr eaLnBrk="1" hangingPunct="1">
              <a:spcBef>
                <a:spcPct val="50000"/>
              </a:spcBef>
            </a:pPr>
            <a:r>
              <a:rPr lang="en-US" sz="1400" dirty="0">
                <a:ea typeface="MS PGothic" pitchFamily="34" charset="-128"/>
              </a:rPr>
              <a:t>IBM </a:t>
            </a:r>
            <a:r>
              <a:rPr lang="en-US" sz="1400" dirty="0" err="1">
                <a:ea typeface="MS PGothic" pitchFamily="34" charset="-128"/>
              </a:rPr>
              <a:t>SmartCloud</a:t>
            </a:r>
            <a:r>
              <a:rPr lang="en-US" sz="1400" dirty="0">
                <a:ea typeface="MS PGothic" pitchFamily="34" charset="-128"/>
              </a:rPr>
              <a:t> Provisioning software which adapts to the available hardware; IBM </a:t>
            </a:r>
            <a:r>
              <a:rPr lang="en-US" sz="1400" dirty="0" err="1">
                <a:ea typeface="MS PGothic" pitchFamily="34" charset="-128"/>
              </a:rPr>
              <a:t>SmartCloud</a:t>
            </a:r>
            <a:r>
              <a:rPr lang="en-US" sz="1400" dirty="0">
                <a:ea typeface="MS PGothic" pitchFamily="34" charset="-128"/>
              </a:rPr>
              <a:t> Cost Management software that allows reporting with granular detail of usage; </a:t>
            </a:r>
            <a:r>
              <a:rPr lang="en-US" sz="1400" dirty="0"/>
              <a:t>IBM </a:t>
            </a:r>
            <a:r>
              <a:rPr lang="en-US" sz="1400" dirty="0" err="1"/>
              <a:t>SmartCloud</a:t>
            </a:r>
            <a:r>
              <a:rPr lang="en-US" sz="1400" dirty="0"/>
              <a:t> Monitoring software; </a:t>
            </a:r>
            <a:r>
              <a:rPr lang="en-US" sz="1400" dirty="0">
                <a:ea typeface="MS PGothic" pitchFamily="34" charset="-128"/>
              </a:rPr>
              <a:t>VMware with </a:t>
            </a:r>
            <a:r>
              <a:rPr lang="en-US" sz="1400" dirty="0">
                <a:solidFill>
                  <a:srgbClr val="FF0000"/>
                </a:solidFill>
                <a:ea typeface="MS PGothic" pitchFamily="34" charset="-128"/>
              </a:rPr>
              <a:t>200 virtual machines </a:t>
            </a:r>
          </a:p>
        </p:txBody>
      </p:sp>
      <p:sp>
        <p:nvSpPr>
          <p:cNvPr id="16391" name="Line 94"/>
          <p:cNvSpPr>
            <a:spLocks noChangeShapeType="1"/>
          </p:cNvSpPr>
          <p:nvPr/>
        </p:nvSpPr>
        <p:spPr bwMode="auto">
          <a:xfrm>
            <a:off x="536575" y="3113088"/>
            <a:ext cx="3992563" cy="0"/>
          </a:xfrm>
          <a:prstGeom prst="line">
            <a:avLst/>
          </a:prstGeom>
          <a:noFill/>
          <a:ln w="12700">
            <a:solidFill>
              <a:srgbClr val="66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16392" name="Line 94"/>
          <p:cNvSpPr>
            <a:spLocks noChangeShapeType="1"/>
          </p:cNvSpPr>
          <p:nvPr/>
        </p:nvSpPr>
        <p:spPr bwMode="auto">
          <a:xfrm>
            <a:off x="547688" y="2374900"/>
            <a:ext cx="3992562" cy="0"/>
          </a:xfrm>
          <a:prstGeom prst="line">
            <a:avLst/>
          </a:prstGeom>
          <a:noFill/>
          <a:ln w="12700">
            <a:solidFill>
              <a:srgbClr val="66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16393" name="Line 94"/>
          <p:cNvSpPr>
            <a:spLocks noChangeShapeType="1"/>
          </p:cNvSpPr>
          <p:nvPr/>
        </p:nvSpPr>
        <p:spPr bwMode="auto">
          <a:xfrm>
            <a:off x="536575" y="3644900"/>
            <a:ext cx="3992563" cy="0"/>
          </a:xfrm>
          <a:prstGeom prst="line">
            <a:avLst/>
          </a:prstGeom>
          <a:noFill/>
          <a:ln w="12700">
            <a:solidFill>
              <a:srgbClr val="66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16394" name="Rectangle 4"/>
          <p:cNvSpPr>
            <a:spLocks noChangeArrowheads="1"/>
          </p:cNvSpPr>
          <p:nvPr/>
        </p:nvSpPr>
        <p:spPr bwMode="auto">
          <a:xfrm>
            <a:off x="355600" y="6007100"/>
            <a:ext cx="8447088" cy="428625"/>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64262" tIns="32129" rIns="64262" bIns="32129">
            <a:spAutoFit/>
          </a:bodyPr>
          <a:lstStyle/>
          <a:p>
            <a:pPr>
              <a:spcBef>
                <a:spcPct val="50000"/>
              </a:spcBef>
            </a:pPr>
            <a:r>
              <a:rPr lang="en-US" sz="1200" b="1" i="1">
                <a:solidFill>
                  <a:srgbClr val="000000"/>
                </a:solidFill>
                <a:ea typeface="MS PGothic" pitchFamily="34" charset="-128"/>
              </a:rPr>
              <a:t>The company has offices in Alabama, Florida, Georgia, Mississippi and Tennessee and supports businesses of all sizes with a full range of hardware, software and IT services, including systems integration</a:t>
            </a:r>
          </a:p>
        </p:txBody>
      </p:sp>
      <p:pic>
        <p:nvPicPr>
          <p:cNvPr id="16395" name="Picture 14" descr="Icon_cloudCompu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888" y="4852988"/>
            <a:ext cx="1444625"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Rectangle 5"/>
          <p:cNvSpPr>
            <a:spLocks/>
          </p:cNvSpPr>
          <p:nvPr/>
        </p:nvSpPr>
        <p:spPr bwMode="auto">
          <a:xfrm>
            <a:off x="222250" y="650875"/>
            <a:ext cx="86439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txBody>
          <a:bodyPr lIns="0" tIns="0" rIns="39200" bIns="0"/>
          <a:lstStyle/>
          <a:p>
            <a:pPr marL="38100">
              <a:lnSpc>
                <a:spcPct val="90000"/>
              </a:lnSpc>
              <a:tabLst>
                <a:tab pos="38100" algn="l"/>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Lst>
            </a:pPr>
            <a:r>
              <a:rPr lang="en-US" sz="2200">
                <a:solidFill>
                  <a:srgbClr val="7889FB"/>
                </a:solidFill>
                <a:sym typeface="Arial" pitchFamily="34" charset="0"/>
              </a:rPr>
              <a:t>IBM Flex System delivers cloud services platform to Logista (USA) with a SmartCloud suite, rich with Managed Services features </a:t>
            </a:r>
          </a:p>
        </p:txBody>
      </p:sp>
      <p:pic>
        <p:nvPicPr>
          <p:cNvPr id="1639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3463" y="3830638"/>
            <a:ext cx="1330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pic>
        <p:nvPicPr>
          <p:cNvPr id="1639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5825" y="4827588"/>
            <a:ext cx="1492250"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4"/>
          <p:cNvSpPr>
            <a:spLocks noChangeArrowheads="1"/>
          </p:cNvSpPr>
          <p:nvPr/>
        </p:nvSpPr>
        <p:spPr bwMode="auto">
          <a:xfrm>
            <a:off x="290513" y="5180013"/>
            <a:ext cx="8594725" cy="965200"/>
          </a:xfrm>
          <a:prstGeom prst="rect">
            <a:avLst/>
          </a:prstGeom>
          <a:solidFill>
            <a:srgbClr val="577FFF">
              <a:alpha val="20000"/>
            </a:srgbClr>
          </a:solidFill>
          <a:ln>
            <a:noFill/>
          </a:ln>
          <a:effectLst>
            <a:prstShdw prst="shdw17" dist="17961" dir="2700000">
              <a:schemeClr val="bg2">
                <a:alpha val="39998"/>
              </a:schemeClr>
            </a:prstShdw>
          </a:effectLst>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algn="ctr"/>
            <a:endParaRPr lang="hu-HU" sz="1200" b="1">
              <a:solidFill>
                <a:srgbClr val="333333"/>
              </a:solidFill>
              <a:ea typeface="MS PGothic" pitchFamily="34" charset="-128"/>
            </a:endParaRPr>
          </a:p>
        </p:txBody>
      </p:sp>
      <p:sp>
        <p:nvSpPr>
          <p:cNvPr id="17411" name="Rectangle 23"/>
          <p:cNvSpPr>
            <a:spLocks noChangeArrowheads="1"/>
          </p:cNvSpPr>
          <p:nvPr/>
        </p:nvSpPr>
        <p:spPr bwMode="auto">
          <a:xfrm>
            <a:off x="290513" y="4254500"/>
            <a:ext cx="8594725" cy="865188"/>
          </a:xfrm>
          <a:prstGeom prst="rect">
            <a:avLst/>
          </a:prstGeom>
          <a:solidFill>
            <a:srgbClr val="577FFF">
              <a:alpha val="39999"/>
            </a:srgbClr>
          </a:solidFill>
          <a:ln>
            <a:noFill/>
          </a:ln>
          <a:effectLst>
            <a:prstShdw prst="shdw17" dist="17961" dir="2700000">
              <a:schemeClr val="bg2">
                <a:alpha val="39998"/>
              </a:schemeClr>
            </a:prstShdw>
          </a:effectLst>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algn="ctr"/>
            <a:endParaRPr lang="hu-HU" sz="1200" b="1">
              <a:solidFill>
                <a:srgbClr val="333333"/>
              </a:solidFill>
              <a:ea typeface="MS PGothic" pitchFamily="34" charset="-128"/>
            </a:endParaRPr>
          </a:p>
        </p:txBody>
      </p:sp>
      <p:sp>
        <p:nvSpPr>
          <p:cNvPr id="17412" name="Rectangle 22"/>
          <p:cNvSpPr>
            <a:spLocks noChangeArrowheads="1"/>
          </p:cNvSpPr>
          <p:nvPr/>
        </p:nvSpPr>
        <p:spPr bwMode="auto">
          <a:xfrm>
            <a:off x="290513" y="3340100"/>
            <a:ext cx="8594725" cy="852488"/>
          </a:xfrm>
          <a:prstGeom prst="rect">
            <a:avLst/>
          </a:prstGeom>
          <a:solidFill>
            <a:srgbClr val="577FFF">
              <a:alpha val="59999"/>
            </a:srgbClr>
          </a:solidFill>
          <a:ln>
            <a:noFill/>
          </a:ln>
          <a:effectLst>
            <a:prstShdw prst="shdw17" dist="17961" dir="2700000">
              <a:schemeClr val="bg2">
                <a:alpha val="39998"/>
              </a:schemeClr>
            </a:prstShdw>
          </a:effectLst>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algn="ctr"/>
            <a:endParaRPr lang="hu-HU" sz="1200" b="1">
              <a:solidFill>
                <a:srgbClr val="333333"/>
              </a:solidFill>
              <a:ea typeface="MS PGothic" pitchFamily="34" charset="-128"/>
            </a:endParaRPr>
          </a:p>
        </p:txBody>
      </p:sp>
      <p:sp>
        <p:nvSpPr>
          <p:cNvPr id="17413" name="Rectangle 21"/>
          <p:cNvSpPr>
            <a:spLocks noChangeArrowheads="1"/>
          </p:cNvSpPr>
          <p:nvPr/>
        </p:nvSpPr>
        <p:spPr bwMode="auto">
          <a:xfrm>
            <a:off x="290513" y="2373313"/>
            <a:ext cx="8594725" cy="914400"/>
          </a:xfrm>
          <a:prstGeom prst="rect">
            <a:avLst/>
          </a:prstGeom>
          <a:solidFill>
            <a:srgbClr val="577FFF">
              <a:alpha val="79999"/>
            </a:srgbClr>
          </a:solidFill>
          <a:ln>
            <a:noFill/>
          </a:ln>
          <a:effectLst>
            <a:prstShdw prst="shdw17" dist="17961" dir="2700000">
              <a:schemeClr val="bg2">
                <a:alpha val="39998"/>
              </a:schemeClr>
            </a:prstShdw>
          </a:effectLst>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algn="ctr"/>
            <a:endParaRPr lang="hu-HU" sz="1200" b="1">
              <a:solidFill>
                <a:srgbClr val="333333"/>
              </a:solidFill>
              <a:ea typeface="MS PGothic" pitchFamily="34" charset="-128"/>
            </a:endParaRPr>
          </a:p>
        </p:txBody>
      </p:sp>
      <p:sp>
        <p:nvSpPr>
          <p:cNvPr id="17414" name="Rectangle 17"/>
          <p:cNvSpPr>
            <a:spLocks noChangeArrowheads="1"/>
          </p:cNvSpPr>
          <p:nvPr/>
        </p:nvSpPr>
        <p:spPr bwMode="auto">
          <a:xfrm>
            <a:off x="290513" y="1357313"/>
            <a:ext cx="8594725" cy="965200"/>
          </a:xfrm>
          <a:prstGeom prst="rect">
            <a:avLst/>
          </a:prstGeom>
          <a:solidFill>
            <a:srgbClr val="577FFF"/>
          </a:solidFill>
          <a:ln>
            <a:noFill/>
          </a:ln>
          <a:effectLst>
            <a:prstShdw prst="shdw17" dist="17961" dir="2700000">
              <a:schemeClr val="bg2">
                <a:alpha val="39998"/>
              </a:schemeClr>
            </a:prstShdw>
          </a:effectLst>
          <a:extLs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algn="ctr"/>
            <a:endParaRPr lang="hu-HU" sz="1200" b="1">
              <a:ea typeface="MS PGothic" pitchFamily="34" charset="-128"/>
            </a:endParaRPr>
          </a:p>
        </p:txBody>
      </p:sp>
      <p:sp>
        <p:nvSpPr>
          <p:cNvPr id="17415" name="Rectangle 4"/>
          <p:cNvSpPr txBox="1">
            <a:spLocks noChangeArrowheads="1"/>
          </p:cNvSpPr>
          <p:nvPr/>
        </p:nvSpPr>
        <p:spPr bwMode="auto">
          <a:xfrm>
            <a:off x="165100" y="611188"/>
            <a:ext cx="8890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2200">
                <a:solidFill>
                  <a:schemeClr val="accent1"/>
                </a:solidFill>
                <a:ea typeface="MS PGothic" pitchFamily="34" charset="-128"/>
              </a:rPr>
              <a:t>Why IBM PureFlex &amp; Flex System for MSP workloads</a:t>
            </a:r>
          </a:p>
        </p:txBody>
      </p:sp>
      <p:sp>
        <p:nvSpPr>
          <p:cNvPr id="17416" name="Rectangle 40"/>
          <p:cNvSpPr>
            <a:spLocks noChangeArrowheads="1"/>
          </p:cNvSpPr>
          <p:nvPr/>
        </p:nvSpPr>
        <p:spPr bwMode="auto">
          <a:xfrm>
            <a:off x="639763" y="1468438"/>
            <a:ext cx="15017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a:lnSpc>
                <a:spcPct val="90000"/>
              </a:lnSpc>
            </a:pPr>
            <a:r>
              <a:rPr lang="en-US" sz="1400" b="1">
                <a:ea typeface="MS PGothic" pitchFamily="34" charset="-128"/>
              </a:rPr>
              <a:t>Faster to </a:t>
            </a:r>
            <a:br>
              <a:rPr lang="en-US" sz="1400" b="1">
                <a:ea typeface="MS PGothic" pitchFamily="34" charset="-128"/>
              </a:rPr>
            </a:br>
            <a:r>
              <a:rPr lang="en-US" sz="1400" b="1">
                <a:ea typeface="MS PGothic" pitchFamily="34" charset="-128"/>
              </a:rPr>
              <a:t>deploy and </a:t>
            </a:r>
            <a:br>
              <a:rPr lang="en-US" sz="1400" b="1">
                <a:ea typeface="MS PGothic" pitchFamily="34" charset="-128"/>
              </a:rPr>
            </a:br>
            <a:r>
              <a:rPr lang="en-US" sz="1400" b="1">
                <a:ea typeface="MS PGothic" pitchFamily="34" charset="-128"/>
              </a:rPr>
              <a:t>manage VMs </a:t>
            </a:r>
          </a:p>
          <a:p>
            <a:pPr algn="ctr">
              <a:lnSpc>
                <a:spcPct val="90000"/>
              </a:lnSpc>
            </a:pPr>
            <a:r>
              <a:rPr lang="en-US" sz="1400" b="1">
                <a:ea typeface="MS PGothic" pitchFamily="34" charset="-128"/>
              </a:rPr>
              <a:t>for cloud</a:t>
            </a:r>
          </a:p>
        </p:txBody>
      </p:sp>
      <p:sp>
        <p:nvSpPr>
          <p:cNvPr id="17417" name="TextBox 16"/>
          <p:cNvSpPr txBox="1">
            <a:spLocks noChangeArrowheads="1"/>
          </p:cNvSpPr>
          <p:nvPr/>
        </p:nvSpPr>
        <p:spPr bwMode="auto">
          <a:xfrm>
            <a:off x="2057400" y="1589088"/>
            <a:ext cx="6858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5000"/>
              </a:lnSpc>
              <a:buFontTx/>
              <a:buChar char="•"/>
            </a:pPr>
            <a:r>
              <a:rPr lang="en-US" sz="1400" b="1">
                <a:ea typeface="MS PGothic" pitchFamily="34" charset="-128"/>
              </a:rPr>
              <a:t>Integration &amp; built in expertise</a:t>
            </a:r>
            <a:r>
              <a:rPr lang="en-US" sz="1400">
                <a:ea typeface="MS PGothic" pitchFamily="34" charset="-128"/>
              </a:rPr>
              <a:t>: ideal platform for virtualization</a:t>
            </a:r>
          </a:p>
          <a:p>
            <a:pPr eaLnBrk="1" hangingPunct="1">
              <a:lnSpc>
                <a:spcPct val="95000"/>
              </a:lnSpc>
              <a:buFontTx/>
              <a:buChar char="•"/>
            </a:pPr>
            <a:r>
              <a:rPr lang="en-US" sz="1400" b="1">
                <a:ea typeface="MS PGothic" pitchFamily="34" charset="-128"/>
              </a:rPr>
              <a:t>Virtualization expertise</a:t>
            </a:r>
            <a:r>
              <a:rPr lang="en-US" sz="1400">
                <a:ea typeface="MS PGothic" pitchFamily="34" charset="-128"/>
              </a:rPr>
              <a:t>: enables new application and service delivery models</a:t>
            </a:r>
          </a:p>
        </p:txBody>
      </p:sp>
      <p:sp>
        <p:nvSpPr>
          <p:cNvPr id="17418" name="TextBox 17"/>
          <p:cNvSpPr txBox="1">
            <a:spLocks noChangeArrowheads="1"/>
          </p:cNvSpPr>
          <p:nvPr/>
        </p:nvSpPr>
        <p:spPr bwMode="auto">
          <a:xfrm>
            <a:off x="2057400" y="2503488"/>
            <a:ext cx="68580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5000"/>
              </a:lnSpc>
              <a:buFontTx/>
              <a:buChar char="•"/>
            </a:pPr>
            <a:r>
              <a:rPr lang="en-US" sz="1400" b="1">
                <a:ea typeface="MS PGothic" pitchFamily="34" charset="-128"/>
              </a:rPr>
              <a:t>Simplified experience</a:t>
            </a:r>
            <a:r>
              <a:rPr lang="en-US" sz="1400">
                <a:ea typeface="MS PGothic" pitchFamily="34" charset="-128"/>
              </a:rPr>
              <a:t>: with advanced automation</a:t>
            </a:r>
          </a:p>
          <a:p>
            <a:pPr eaLnBrk="1" hangingPunct="1">
              <a:lnSpc>
                <a:spcPct val="95000"/>
              </a:lnSpc>
              <a:buFontTx/>
              <a:buChar char="•"/>
            </a:pPr>
            <a:r>
              <a:rPr lang="en-US" sz="1400" b="1">
                <a:ea typeface="MS PGothic" pitchFamily="34" charset="-128"/>
              </a:rPr>
              <a:t>Virtualization management</a:t>
            </a:r>
            <a:r>
              <a:rPr lang="en-US" sz="1400">
                <a:ea typeface="MS PGothic" pitchFamily="34" charset="-128"/>
              </a:rPr>
              <a:t>: with automated VM placement</a:t>
            </a:r>
          </a:p>
          <a:p>
            <a:pPr eaLnBrk="1" hangingPunct="1">
              <a:lnSpc>
                <a:spcPct val="95000"/>
              </a:lnSpc>
              <a:buFontTx/>
              <a:buChar char="•"/>
            </a:pPr>
            <a:r>
              <a:rPr lang="en-US" sz="1400" b="1">
                <a:ea typeface="MS PGothic" pitchFamily="34" charset="-128"/>
              </a:rPr>
              <a:t>Dynamic provisioning</a:t>
            </a:r>
            <a:r>
              <a:rPr lang="en-US" sz="1400">
                <a:ea typeface="MS PGothic" pitchFamily="34" charset="-128"/>
              </a:rPr>
              <a:t>: storage and network resources to ease migration</a:t>
            </a:r>
          </a:p>
        </p:txBody>
      </p:sp>
      <p:sp>
        <p:nvSpPr>
          <p:cNvPr id="17419" name="TextBox 19"/>
          <p:cNvSpPr txBox="1">
            <a:spLocks noChangeArrowheads="1"/>
          </p:cNvSpPr>
          <p:nvPr/>
        </p:nvSpPr>
        <p:spPr bwMode="auto">
          <a:xfrm>
            <a:off x="2057400" y="3446463"/>
            <a:ext cx="68580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5000"/>
              </a:lnSpc>
              <a:buFontTx/>
              <a:buChar char="•"/>
            </a:pPr>
            <a:r>
              <a:rPr lang="en-US" sz="1400" b="1">
                <a:ea typeface="MS PGothic" pitchFamily="34" charset="-128"/>
              </a:rPr>
              <a:t>Easy upgrade</a:t>
            </a:r>
            <a:r>
              <a:rPr lang="en-US" sz="1400">
                <a:ea typeface="MS PGothic" pitchFamily="34" charset="-128"/>
              </a:rPr>
              <a:t>: no “rip &amp; replace” of traditional rack servers (chassis architecture)</a:t>
            </a:r>
          </a:p>
          <a:p>
            <a:pPr eaLnBrk="1" hangingPunct="1">
              <a:lnSpc>
                <a:spcPct val="95000"/>
              </a:lnSpc>
              <a:buFontTx/>
              <a:buChar char="•"/>
            </a:pPr>
            <a:r>
              <a:rPr lang="en-US" sz="1400" b="1">
                <a:ea typeface="MS PGothic" pitchFamily="34" charset="-128"/>
              </a:rPr>
              <a:t>Scalable networking</a:t>
            </a:r>
            <a:r>
              <a:rPr lang="en-US" sz="1400">
                <a:ea typeface="MS PGothic" pitchFamily="34" charset="-128"/>
              </a:rPr>
              <a:t>: add network resource as MSP business grows</a:t>
            </a:r>
          </a:p>
          <a:p>
            <a:pPr eaLnBrk="1" hangingPunct="1">
              <a:lnSpc>
                <a:spcPct val="95000"/>
              </a:lnSpc>
              <a:buFontTx/>
              <a:buChar char="•"/>
            </a:pPr>
            <a:r>
              <a:rPr lang="en-US" sz="1400" b="1">
                <a:ea typeface="MS PGothic" pitchFamily="34" charset="-128"/>
              </a:rPr>
              <a:t>Investment protection</a:t>
            </a:r>
            <a:r>
              <a:rPr lang="en-US" sz="1400">
                <a:ea typeface="MS PGothic" pitchFamily="34" charset="-128"/>
              </a:rPr>
              <a:t>: designed to support future generations of technologies</a:t>
            </a:r>
          </a:p>
        </p:txBody>
      </p:sp>
      <p:sp>
        <p:nvSpPr>
          <p:cNvPr id="17420" name="Line 37"/>
          <p:cNvSpPr>
            <a:spLocks noChangeShapeType="1"/>
          </p:cNvSpPr>
          <p:nvPr/>
        </p:nvSpPr>
        <p:spPr bwMode="auto">
          <a:xfrm>
            <a:off x="2036763" y="3517900"/>
            <a:ext cx="0" cy="609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lstStyle/>
          <a:p>
            <a:endParaRPr lang="hu-HU"/>
          </a:p>
        </p:txBody>
      </p:sp>
      <p:sp>
        <p:nvSpPr>
          <p:cNvPr id="17421" name="Line 38"/>
          <p:cNvSpPr>
            <a:spLocks noChangeShapeType="1"/>
          </p:cNvSpPr>
          <p:nvPr/>
        </p:nvSpPr>
        <p:spPr bwMode="auto">
          <a:xfrm>
            <a:off x="2036763" y="4432300"/>
            <a:ext cx="0" cy="609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lstStyle/>
          <a:p>
            <a:endParaRPr lang="hu-HU"/>
          </a:p>
        </p:txBody>
      </p:sp>
      <p:sp>
        <p:nvSpPr>
          <p:cNvPr id="17422" name="Line 39"/>
          <p:cNvSpPr>
            <a:spLocks noChangeShapeType="1"/>
          </p:cNvSpPr>
          <p:nvPr/>
        </p:nvSpPr>
        <p:spPr bwMode="auto">
          <a:xfrm>
            <a:off x="2036763" y="2551113"/>
            <a:ext cx="0" cy="609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lstStyle/>
          <a:p>
            <a:endParaRPr lang="hu-HU"/>
          </a:p>
        </p:txBody>
      </p:sp>
      <p:sp>
        <p:nvSpPr>
          <p:cNvPr id="17423" name="Line 40"/>
          <p:cNvSpPr>
            <a:spLocks noChangeShapeType="1"/>
          </p:cNvSpPr>
          <p:nvPr/>
        </p:nvSpPr>
        <p:spPr bwMode="auto">
          <a:xfrm>
            <a:off x="2036763" y="1535113"/>
            <a:ext cx="0" cy="609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lstStyle/>
          <a:p>
            <a:endParaRPr lang="hu-HU"/>
          </a:p>
        </p:txBody>
      </p:sp>
      <p:sp>
        <p:nvSpPr>
          <p:cNvPr id="17424" name="Rectangle 40"/>
          <p:cNvSpPr>
            <a:spLocks noChangeArrowheads="1"/>
          </p:cNvSpPr>
          <p:nvPr/>
        </p:nvSpPr>
        <p:spPr bwMode="auto">
          <a:xfrm>
            <a:off x="608013" y="2595563"/>
            <a:ext cx="1524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a:lnSpc>
                <a:spcPct val="90000"/>
              </a:lnSpc>
            </a:pPr>
            <a:r>
              <a:rPr lang="en-US" sz="1400" b="1">
                <a:ea typeface="MS PGothic" pitchFamily="34" charset="-128"/>
              </a:rPr>
              <a:t>Easier to </a:t>
            </a:r>
            <a:br>
              <a:rPr lang="en-US" sz="1400" b="1">
                <a:ea typeface="MS PGothic" pitchFamily="34" charset="-128"/>
              </a:rPr>
            </a:br>
            <a:r>
              <a:rPr lang="en-US" sz="1400" b="1">
                <a:ea typeface="MS PGothic" pitchFamily="34" charset="-128"/>
              </a:rPr>
              <a:t>manage IT</a:t>
            </a:r>
          </a:p>
          <a:p>
            <a:pPr algn="ctr">
              <a:lnSpc>
                <a:spcPct val="90000"/>
              </a:lnSpc>
            </a:pPr>
            <a:r>
              <a:rPr lang="en-US" sz="1400" b="1">
                <a:ea typeface="MS PGothic" pitchFamily="34" charset="-128"/>
              </a:rPr>
              <a:t>complexity</a:t>
            </a:r>
          </a:p>
        </p:txBody>
      </p:sp>
      <p:sp>
        <p:nvSpPr>
          <p:cNvPr id="17425" name="Rectangle 40"/>
          <p:cNvSpPr>
            <a:spLocks noChangeArrowheads="1"/>
          </p:cNvSpPr>
          <p:nvPr/>
        </p:nvSpPr>
        <p:spPr bwMode="auto">
          <a:xfrm>
            <a:off x="709613" y="3506788"/>
            <a:ext cx="12620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a:lnSpc>
                <a:spcPct val="90000"/>
              </a:lnSpc>
            </a:pPr>
            <a:r>
              <a:rPr lang="en-US" sz="1400" b="1">
                <a:ea typeface="MS PGothic" pitchFamily="34" charset="-128"/>
              </a:rPr>
              <a:t>Scalable as MSP business grows</a:t>
            </a:r>
          </a:p>
        </p:txBody>
      </p:sp>
      <p:sp>
        <p:nvSpPr>
          <p:cNvPr id="17426" name="Rectangle 40"/>
          <p:cNvSpPr>
            <a:spLocks noChangeArrowheads="1"/>
          </p:cNvSpPr>
          <p:nvPr/>
        </p:nvSpPr>
        <p:spPr bwMode="auto">
          <a:xfrm>
            <a:off x="622300" y="4429125"/>
            <a:ext cx="14589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a:lnSpc>
                <a:spcPct val="90000"/>
              </a:lnSpc>
            </a:pPr>
            <a:r>
              <a:rPr lang="en-US" sz="1400" b="1">
                <a:ea typeface="MS PGothic" pitchFamily="34" charset="-128"/>
              </a:rPr>
              <a:t>Easier to optimize MSP workloads</a:t>
            </a:r>
          </a:p>
        </p:txBody>
      </p:sp>
      <p:sp>
        <p:nvSpPr>
          <p:cNvPr id="17427" name="TextBox 19"/>
          <p:cNvSpPr txBox="1">
            <a:spLocks noChangeArrowheads="1"/>
          </p:cNvSpPr>
          <p:nvPr/>
        </p:nvSpPr>
        <p:spPr bwMode="auto">
          <a:xfrm>
            <a:off x="2057400" y="4365625"/>
            <a:ext cx="68580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5000"/>
              </a:lnSpc>
              <a:buFontTx/>
              <a:buChar char="•"/>
            </a:pPr>
            <a:r>
              <a:rPr lang="en-US" sz="1400" b="1">
                <a:ea typeface="MS PGothic" pitchFamily="34" charset="-128"/>
              </a:rPr>
              <a:t>Speed to deployment</a:t>
            </a:r>
            <a:r>
              <a:rPr lang="en-US" sz="1400">
                <a:ea typeface="MS PGothic" pitchFamily="34" charset="-128"/>
              </a:rPr>
              <a:t>: faster initial virtual workload deployment</a:t>
            </a:r>
          </a:p>
          <a:p>
            <a:pPr eaLnBrk="1" hangingPunct="1">
              <a:lnSpc>
                <a:spcPct val="95000"/>
              </a:lnSpc>
              <a:buFontTx/>
              <a:buChar char="•"/>
            </a:pPr>
            <a:r>
              <a:rPr lang="en-US" sz="1400" b="1">
                <a:ea typeface="MS PGothic" pitchFamily="34" charset="-128"/>
              </a:rPr>
              <a:t>Virtual patterns</a:t>
            </a:r>
            <a:r>
              <a:rPr lang="en-US" sz="1400">
                <a:ea typeface="MS PGothic" pitchFamily="34" charset="-128"/>
              </a:rPr>
              <a:t>: pre-packaged workload expertise to speed &amp; standardize </a:t>
            </a:r>
          </a:p>
          <a:p>
            <a:pPr eaLnBrk="1" hangingPunct="1">
              <a:lnSpc>
                <a:spcPct val="95000"/>
              </a:lnSpc>
            </a:pPr>
            <a:r>
              <a:rPr lang="en-US" sz="1400">
                <a:ea typeface="MS PGothic" pitchFamily="34" charset="-128"/>
              </a:rPr>
              <a:t>	workload deployment</a:t>
            </a:r>
          </a:p>
        </p:txBody>
      </p:sp>
      <p:sp>
        <p:nvSpPr>
          <p:cNvPr id="17428" name="Line 38"/>
          <p:cNvSpPr>
            <a:spLocks noChangeShapeType="1"/>
          </p:cNvSpPr>
          <p:nvPr/>
        </p:nvSpPr>
        <p:spPr bwMode="auto">
          <a:xfrm>
            <a:off x="2062163" y="5357813"/>
            <a:ext cx="0" cy="609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lstStyle/>
          <a:p>
            <a:endParaRPr lang="hu-HU"/>
          </a:p>
        </p:txBody>
      </p:sp>
      <p:cxnSp>
        <p:nvCxnSpPr>
          <p:cNvPr id="17429" name="Straight Connector 31"/>
          <p:cNvCxnSpPr>
            <a:cxnSpLocks noChangeShapeType="1"/>
          </p:cNvCxnSpPr>
          <p:nvPr/>
        </p:nvCxnSpPr>
        <p:spPr bwMode="auto">
          <a:xfrm rot="5400000">
            <a:off x="-2006600" y="3962400"/>
            <a:ext cx="5334000" cy="0"/>
          </a:xfrm>
          <a:prstGeom prst="line">
            <a:avLst/>
          </a:prstGeom>
          <a:noFill/>
          <a:ln w="57150" algn="ctr">
            <a:solidFill>
              <a:schemeClr val="bg1"/>
            </a:solidFill>
            <a:round/>
            <a:headEnd/>
            <a:tailEnd/>
          </a:ln>
          <a:extLst>
            <a:ext uri="{909E8E84-426E-40DD-AFC4-6F175D3DCCD1}">
              <a14:hiddenFill xmlns:a14="http://schemas.microsoft.com/office/drawing/2010/main">
                <a:noFill/>
              </a14:hiddenFill>
            </a:ext>
          </a:extLst>
        </p:spPr>
      </p:cxnSp>
      <p:sp>
        <p:nvSpPr>
          <p:cNvPr id="17430" name="AutoShape 24"/>
          <p:cNvSpPr>
            <a:spLocks noChangeAspect="1" noChangeArrowheads="1" noTextEdit="1"/>
          </p:cNvSpPr>
          <p:nvPr/>
        </p:nvSpPr>
        <p:spPr bwMode="auto">
          <a:xfrm>
            <a:off x="220663" y="1614488"/>
            <a:ext cx="4762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17431" name="Rectangle 25"/>
          <p:cNvSpPr>
            <a:spLocks noChangeArrowheads="1"/>
          </p:cNvSpPr>
          <p:nvPr/>
        </p:nvSpPr>
        <p:spPr bwMode="auto">
          <a:xfrm>
            <a:off x="395288" y="16891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FFFFFF"/>
                </a:solidFill>
                <a:latin typeface="LubalinGraph LT"/>
              </a:rPr>
              <a:t>1</a:t>
            </a:r>
            <a:endParaRPr lang="en-US"/>
          </a:p>
        </p:txBody>
      </p:sp>
      <p:sp>
        <p:nvSpPr>
          <p:cNvPr id="17432" name="Rectangle 26"/>
          <p:cNvSpPr>
            <a:spLocks noChangeArrowheads="1"/>
          </p:cNvSpPr>
          <p:nvPr/>
        </p:nvSpPr>
        <p:spPr bwMode="auto">
          <a:xfrm>
            <a:off x="395288" y="27051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FFFFFF"/>
                </a:solidFill>
                <a:latin typeface="LubalinGraph LT"/>
              </a:rPr>
              <a:t>2</a:t>
            </a:r>
            <a:endParaRPr lang="en-US"/>
          </a:p>
        </p:txBody>
      </p:sp>
      <p:sp>
        <p:nvSpPr>
          <p:cNvPr id="17433" name="Rectangle 27"/>
          <p:cNvSpPr>
            <a:spLocks noChangeArrowheads="1"/>
          </p:cNvSpPr>
          <p:nvPr/>
        </p:nvSpPr>
        <p:spPr bwMode="auto">
          <a:xfrm>
            <a:off x="395288" y="3659188"/>
            <a:ext cx="127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FFFFFF"/>
                </a:solidFill>
                <a:latin typeface="LubalinGraph LT"/>
              </a:rPr>
              <a:t>3</a:t>
            </a:r>
            <a:endParaRPr lang="en-US"/>
          </a:p>
        </p:txBody>
      </p:sp>
      <p:sp>
        <p:nvSpPr>
          <p:cNvPr id="17434" name="Rectangle 28"/>
          <p:cNvSpPr>
            <a:spLocks noChangeArrowheads="1"/>
          </p:cNvSpPr>
          <p:nvPr/>
        </p:nvSpPr>
        <p:spPr bwMode="auto">
          <a:xfrm>
            <a:off x="395288" y="4598988"/>
            <a:ext cx="127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FFFFFF"/>
                </a:solidFill>
                <a:latin typeface="LubalinGraph LT"/>
              </a:rPr>
              <a:t>4</a:t>
            </a:r>
            <a:endParaRPr lang="en-US"/>
          </a:p>
        </p:txBody>
      </p:sp>
      <p:sp>
        <p:nvSpPr>
          <p:cNvPr id="17435" name="Rectangle 29"/>
          <p:cNvSpPr>
            <a:spLocks noChangeArrowheads="1"/>
          </p:cNvSpPr>
          <p:nvPr/>
        </p:nvSpPr>
        <p:spPr bwMode="auto">
          <a:xfrm>
            <a:off x="395288" y="5510213"/>
            <a:ext cx="127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solidFill>
                  <a:srgbClr val="FFFFFF"/>
                </a:solidFill>
                <a:latin typeface="LubalinGraph LT"/>
              </a:rPr>
              <a:t>5</a:t>
            </a:r>
            <a:endParaRPr lang="en-US"/>
          </a:p>
        </p:txBody>
      </p:sp>
      <p:sp>
        <p:nvSpPr>
          <p:cNvPr id="17436" name="Rectangle 40"/>
          <p:cNvSpPr>
            <a:spLocks noChangeArrowheads="1"/>
          </p:cNvSpPr>
          <p:nvPr/>
        </p:nvSpPr>
        <p:spPr bwMode="auto">
          <a:xfrm>
            <a:off x="617538" y="5368925"/>
            <a:ext cx="14589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a:lnSpc>
                <a:spcPct val="90000"/>
              </a:lnSpc>
            </a:pPr>
            <a:r>
              <a:rPr lang="en-US" sz="1400" b="1">
                <a:ea typeface="MS PGothic" pitchFamily="34" charset="-128"/>
              </a:rPr>
              <a:t>New MSP Editions Available</a:t>
            </a:r>
          </a:p>
        </p:txBody>
      </p:sp>
      <p:sp>
        <p:nvSpPr>
          <p:cNvPr id="17437" name="TextBox 19"/>
          <p:cNvSpPr txBox="1">
            <a:spLocks noChangeArrowheads="1"/>
          </p:cNvSpPr>
          <p:nvPr/>
        </p:nvSpPr>
        <p:spPr bwMode="auto">
          <a:xfrm>
            <a:off x="2052638" y="5303838"/>
            <a:ext cx="68580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5000"/>
              </a:lnSpc>
              <a:buFontTx/>
              <a:buChar char="•"/>
            </a:pPr>
            <a:r>
              <a:rPr lang="en-US" sz="1400" b="1">
                <a:ea typeface="MS PGothic" pitchFamily="34" charset="-128"/>
              </a:rPr>
              <a:t>PureFlex and Flex System </a:t>
            </a:r>
            <a:r>
              <a:rPr lang="en-US" sz="1400">
                <a:ea typeface="MS PGothic" pitchFamily="34" charset="-128"/>
              </a:rPr>
              <a:t>Solution examples</a:t>
            </a:r>
          </a:p>
          <a:p>
            <a:pPr eaLnBrk="1" hangingPunct="1">
              <a:lnSpc>
                <a:spcPct val="95000"/>
              </a:lnSpc>
              <a:buFontTx/>
              <a:buChar char="•"/>
            </a:pPr>
            <a:r>
              <a:rPr lang="en-US" sz="1400" b="1">
                <a:ea typeface="MS PGothic" pitchFamily="34" charset="-128"/>
              </a:rPr>
              <a:t>Financing and support </a:t>
            </a:r>
            <a:r>
              <a:rPr lang="en-US" sz="1400">
                <a:ea typeface="MS PGothic" pitchFamily="34" charset="-128"/>
              </a:rPr>
              <a:t>just for MSPs</a:t>
            </a:r>
          </a:p>
          <a:p>
            <a:pPr eaLnBrk="1" hangingPunct="1">
              <a:lnSpc>
                <a:spcPct val="95000"/>
              </a:lnSpc>
              <a:buFontTx/>
              <a:buChar char="•"/>
            </a:pPr>
            <a:r>
              <a:rPr lang="en-US" sz="1400" b="1">
                <a:ea typeface="MS PGothic" pitchFamily="34" charset="-128"/>
              </a:rPr>
              <a:t>Tailored PartnerWorld programs</a:t>
            </a:r>
            <a:r>
              <a:rPr lang="en-US" sz="1400">
                <a:ea typeface="MS PGothic" pitchFamily="34" charset="-128"/>
              </a:rPr>
              <a:t> for co-marketing and support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fontAlgn="auto">
              <a:lnSpc>
                <a:spcPct val="150000"/>
              </a:lnSpc>
              <a:spcBef>
                <a:spcPts val="0"/>
              </a:spcBef>
              <a:spcAft>
                <a:spcPts val="0"/>
              </a:spcAft>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a:lnSpc>
                <a:spcPct val="150000"/>
              </a:lnSpc>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2831993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6"/>
          <p:cNvSpPr>
            <a:spLocks noChangeArrowheads="1"/>
          </p:cNvSpPr>
          <p:nvPr/>
        </p:nvSpPr>
        <p:spPr bwMode="auto">
          <a:xfrm>
            <a:off x="269875" y="654050"/>
            <a:ext cx="873918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lnSpc>
                <a:spcPct val="90000"/>
              </a:lnSpc>
            </a:pPr>
            <a:r>
              <a:rPr lang="en-US" sz="2200">
                <a:solidFill>
                  <a:schemeClr val="accent1"/>
                </a:solidFill>
              </a:rPr>
              <a:t>IBM PureSystems family enhances the value of IBM’s x86 computing solutions for MSPs</a:t>
            </a:r>
          </a:p>
        </p:txBody>
      </p:sp>
      <p:pic>
        <p:nvPicPr>
          <p:cNvPr id="6147" name="Picture 17" descr="Expert_Integrated_Systems_PPT_MasterGraphics_0209-breaker-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4973638"/>
            <a:ext cx="88185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8" name="Group 194"/>
          <p:cNvGrpSpPr>
            <a:grpSpLocks/>
          </p:cNvGrpSpPr>
          <p:nvPr/>
        </p:nvGrpSpPr>
        <p:grpSpPr bwMode="auto">
          <a:xfrm>
            <a:off x="358775" y="3336925"/>
            <a:ext cx="523875" cy="523875"/>
            <a:chOff x="559" y="1752"/>
            <a:chExt cx="269" cy="269"/>
          </a:xfrm>
        </p:grpSpPr>
        <p:sp>
          <p:nvSpPr>
            <p:cNvPr id="6187" name="Oval 66"/>
            <p:cNvSpPr>
              <a:spLocks noChangeArrowheads="1"/>
            </p:cNvSpPr>
            <p:nvPr/>
          </p:nvSpPr>
          <p:spPr bwMode="auto">
            <a:xfrm>
              <a:off x="559" y="1752"/>
              <a:ext cx="269" cy="269"/>
            </a:xfrm>
            <a:prstGeom prst="ellipse">
              <a:avLst/>
            </a:prstGeom>
            <a:solidFill>
              <a:srgbClr val="0064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57200"/>
              <a:endParaRPr lang="hu-HU" sz="2200">
                <a:solidFill>
                  <a:schemeClr val="bg2"/>
                </a:solidFill>
                <a:ea typeface="MS PGothic" pitchFamily="34" charset="-128"/>
              </a:endParaRPr>
            </a:p>
          </p:txBody>
        </p:sp>
        <p:grpSp>
          <p:nvGrpSpPr>
            <p:cNvPr id="6188" name="Group 123"/>
            <p:cNvGrpSpPr>
              <a:grpSpLocks/>
            </p:cNvGrpSpPr>
            <p:nvPr/>
          </p:nvGrpSpPr>
          <p:grpSpPr bwMode="auto">
            <a:xfrm>
              <a:off x="598" y="1802"/>
              <a:ext cx="199" cy="174"/>
              <a:chOff x="4918" y="2492"/>
              <a:chExt cx="1471" cy="1285"/>
            </a:xfrm>
          </p:grpSpPr>
          <p:sp>
            <p:nvSpPr>
              <p:cNvPr id="6189" name="Freeform 124"/>
              <p:cNvSpPr>
                <a:spLocks/>
              </p:cNvSpPr>
              <p:nvPr/>
            </p:nvSpPr>
            <p:spPr bwMode="auto">
              <a:xfrm>
                <a:off x="5093" y="2663"/>
                <a:ext cx="207" cy="207"/>
              </a:xfrm>
              <a:custGeom>
                <a:avLst/>
                <a:gdLst>
                  <a:gd name="T0" fmla="*/ 2147483647 w 99"/>
                  <a:gd name="T1" fmla="*/ 0 h 99"/>
                  <a:gd name="T2" fmla="*/ 2147483647 w 99"/>
                  <a:gd name="T3" fmla="*/ 0 h 99"/>
                  <a:gd name="T4" fmla="*/ 2147483647 w 99"/>
                  <a:gd name="T5" fmla="*/ 0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0 w 99"/>
                  <a:gd name="T17" fmla="*/ 2147483647 h 99"/>
                  <a:gd name="T18" fmla="*/ 0 w 99"/>
                  <a:gd name="T19" fmla="*/ 2147483647 h 99"/>
                  <a:gd name="T20" fmla="*/ 0 w 99"/>
                  <a:gd name="T21" fmla="*/ 2147483647 h 99"/>
                  <a:gd name="T22" fmla="*/ 0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2147483647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2147483647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0 h 99"/>
                  <a:gd name="T72" fmla="*/ 2147483647 w 99"/>
                  <a:gd name="T73" fmla="*/ 0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99"/>
                  <a:gd name="T113" fmla="*/ 99 w 99"/>
                  <a:gd name="T114" fmla="*/ 99 h 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99">
                    <a:moveTo>
                      <a:pt x="49" y="0"/>
                    </a:moveTo>
                    <a:lnTo>
                      <a:pt x="49" y="0"/>
                    </a:lnTo>
                    <a:lnTo>
                      <a:pt x="39" y="0"/>
                    </a:lnTo>
                    <a:lnTo>
                      <a:pt x="30" y="3"/>
                    </a:lnTo>
                    <a:lnTo>
                      <a:pt x="21" y="7"/>
                    </a:lnTo>
                    <a:lnTo>
                      <a:pt x="14" y="14"/>
                    </a:lnTo>
                    <a:lnTo>
                      <a:pt x="8" y="21"/>
                    </a:lnTo>
                    <a:lnTo>
                      <a:pt x="3" y="30"/>
                    </a:lnTo>
                    <a:lnTo>
                      <a:pt x="0" y="39"/>
                    </a:lnTo>
                    <a:lnTo>
                      <a:pt x="0" y="50"/>
                    </a:lnTo>
                    <a:lnTo>
                      <a:pt x="0" y="59"/>
                    </a:lnTo>
                    <a:lnTo>
                      <a:pt x="3" y="69"/>
                    </a:lnTo>
                    <a:lnTo>
                      <a:pt x="8" y="76"/>
                    </a:lnTo>
                    <a:lnTo>
                      <a:pt x="14" y="83"/>
                    </a:lnTo>
                    <a:lnTo>
                      <a:pt x="21" y="91"/>
                    </a:lnTo>
                    <a:lnTo>
                      <a:pt x="30" y="94"/>
                    </a:lnTo>
                    <a:lnTo>
                      <a:pt x="39" y="98"/>
                    </a:lnTo>
                    <a:lnTo>
                      <a:pt x="49" y="99"/>
                    </a:lnTo>
                    <a:lnTo>
                      <a:pt x="60" y="98"/>
                    </a:lnTo>
                    <a:lnTo>
                      <a:pt x="69" y="94"/>
                    </a:lnTo>
                    <a:lnTo>
                      <a:pt x="78" y="91"/>
                    </a:lnTo>
                    <a:lnTo>
                      <a:pt x="85" y="83"/>
                    </a:lnTo>
                    <a:lnTo>
                      <a:pt x="90" y="76"/>
                    </a:lnTo>
                    <a:lnTo>
                      <a:pt x="96" y="69"/>
                    </a:lnTo>
                    <a:lnTo>
                      <a:pt x="97" y="59"/>
                    </a:lnTo>
                    <a:lnTo>
                      <a:pt x="99" y="50"/>
                    </a:lnTo>
                    <a:lnTo>
                      <a:pt x="97" y="39"/>
                    </a:lnTo>
                    <a:lnTo>
                      <a:pt x="96" y="30"/>
                    </a:lnTo>
                    <a:lnTo>
                      <a:pt x="90" y="21"/>
                    </a:lnTo>
                    <a:lnTo>
                      <a:pt x="85" y="14"/>
                    </a:lnTo>
                    <a:lnTo>
                      <a:pt x="78" y="7"/>
                    </a:lnTo>
                    <a:lnTo>
                      <a:pt x="69" y="3"/>
                    </a:lnTo>
                    <a:lnTo>
                      <a:pt x="60" y="0"/>
                    </a:lnTo>
                    <a:lnTo>
                      <a:pt x="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sp>
            <p:nvSpPr>
              <p:cNvPr id="6190" name="Freeform 125"/>
              <p:cNvSpPr>
                <a:spLocks noEditPoints="1"/>
              </p:cNvSpPr>
              <p:nvPr/>
            </p:nvSpPr>
            <p:spPr bwMode="auto">
              <a:xfrm>
                <a:off x="4918" y="2492"/>
                <a:ext cx="1471" cy="1285"/>
              </a:xfrm>
              <a:custGeom>
                <a:avLst/>
                <a:gdLst>
                  <a:gd name="T0" fmla="*/ 2147483647 w 707"/>
                  <a:gd name="T1" fmla="*/ 2147483647 h 619"/>
                  <a:gd name="T2" fmla="*/ 2147483647 w 707"/>
                  <a:gd name="T3" fmla="*/ 2147483647 h 619"/>
                  <a:gd name="T4" fmla="*/ 2147483647 w 707"/>
                  <a:gd name="T5" fmla="*/ 2147483647 h 619"/>
                  <a:gd name="T6" fmla="*/ 2147483647 w 707"/>
                  <a:gd name="T7" fmla="*/ 2147483647 h 619"/>
                  <a:gd name="T8" fmla="*/ 2147483647 w 707"/>
                  <a:gd name="T9" fmla="*/ 2147483647 h 619"/>
                  <a:gd name="T10" fmla="*/ 2147483647 w 707"/>
                  <a:gd name="T11" fmla="*/ 2147483647 h 619"/>
                  <a:gd name="T12" fmla="*/ 2147483647 w 707"/>
                  <a:gd name="T13" fmla="*/ 2147483647 h 619"/>
                  <a:gd name="T14" fmla="*/ 2147483647 w 707"/>
                  <a:gd name="T15" fmla="*/ 2147483647 h 619"/>
                  <a:gd name="T16" fmla="*/ 2147483647 w 707"/>
                  <a:gd name="T17" fmla="*/ 2147483647 h 619"/>
                  <a:gd name="T18" fmla="*/ 2147483647 w 707"/>
                  <a:gd name="T19" fmla="*/ 2147483647 h 619"/>
                  <a:gd name="T20" fmla="*/ 2147483647 w 707"/>
                  <a:gd name="T21" fmla="*/ 2147483647 h 619"/>
                  <a:gd name="T22" fmla="*/ 2147483647 w 707"/>
                  <a:gd name="T23" fmla="*/ 2147483647 h 619"/>
                  <a:gd name="T24" fmla="*/ 2147483647 w 707"/>
                  <a:gd name="T25" fmla="*/ 2147483647 h 619"/>
                  <a:gd name="T26" fmla="*/ 2147483647 w 707"/>
                  <a:gd name="T27" fmla="*/ 2147483647 h 619"/>
                  <a:gd name="T28" fmla="*/ 2147483647 w 707"/>
                  <a:gd name="T29" fmla="*/ 2147483647 h 619"/>
                  <a:gd name="T30" fmla="*/ 2147483647 w 707"/>
                  <a:gd name="T31" fmla="*/ 2147483647 h 619"/>
                  <a:gd name="T32" fmla="*/ 0 w 707"/>
                  <a:gd name="T33" fmla="*/ 2147483647 h 619"/>
                  <a:gd name="T34" fmla="*/ 2147483647 w 707"/>
                  <a:gd name="T35" fmla="*/ 2147483647 h 619"/>
                  <a:gd name="T36" fmla="*/ 2147483647 w 707"/>
                  <a:gd name="T37" fmla="*/ 2147483647 h 619"/>
                  <a:gd name="T38" fmla="*/ 2147483647 w 707"/>
                  <a:gd name="T39" fmla="*/ 2147483647 h 619"/>
                  <a:gd name="T40" fmla="*/ 2147483647 w 707"/>
                  <a:gd name="T41" fmla="*/ 2147483647 h 619"/>
                  <a:gd name="T42" fmla="*/ 2147483647 w 707"/>
                  <a:gd name="T43" fmla="*/ 2147483647 h 619"/>
                  <a:gd name="T44" fmla="*/ 2147483647 w 707"/>
                  <a:gd name="T45" fmla="*/ 2147483647 h 619"/>
                  <a:gd name="T46" fmla="*/ 2147483647 w 707"/>
                  <a:gd name="T47" fmla="*/ 2147483647 h 619"/>
                  <a:gd name="T48" fmla="*/ 2147483647 w 707"/>
                  <a:gd name="T49" fmla="*/ 2147483647 h 619"/>
                  <a:gd name="T50" fmla="*/ 2147483647 w 707"/>
                  <a:gd name="T51" fmla="*/ 2147483647 h 619"/>
                  <a:gd name="T52" fmla="*/ 2147483647 w 707"/>
                  <a:gd name="T53" fmla="*/ 2147483647 h 619"/>
                  <a:gd name="T54" fmla="*/ 2147483647 w 707"/>
                  <a:gd name="T55" fmla="*/ 2147483647 h 619"/>
                  <a:gd name="T56" fmla="*/ 2147483647 w 707"/>
                  <a:gd name="T57" fmla="*/ 2147483647 h 619"/>
                  <a:gd name="T58" fmla="*/ 2147483647 w 707"/>
                  <a:gd name="T59" fmla="*/ 2147483647 h 619"/>
                  <a:gd name="T60" fmla="*/ 2147483647 w 707"/>
                  <a:gd name="T61" fmla="*/ 2147483647 h 619"/>
                  <a:gd name="T62" fmla="*/ 2147483647 w 707"/>
                  <a:gd name="T63" fmla="*/ 2147483647 h 619"/>
                  <a:gd name="T64" fmla="*/ 2147483647 w 707"/>
                  <a:gd name="T65" fmla="*/ 2147483647 h 619"/>
                  <a:gd name="T66" fmla="*/ 2147483647 w 707"/>
                  <a:gd name="T67" fmla="*/ 2147483647 h 619"/>
                  <a:gd name="T68" fmla="*/ 2147483647 w 707"/>
                  <a:gd name="T69" fmla="*/ 2147483647 h 619"/>
                  <a:gd name="T70" fmla="*/ 2147483647 w 707"/>
                  <a:gd name="T71" fmla="*/ 2147483647 h 619"/>
                  <a:gd name="T72" fmla="*/ 2147483647 w 707"/>
                  <a:gd name="T73" fmla="*/ 2147483647 h 619"/>
                  <a:gd name="T74" fmla="*/ 2147483647 w 707"/>
                  <a:gd name="T75" fmla="*/ 2147483647 h 619"/>
                  <a:gd name="T76" fmla="*/ 2147483647 w 707"/>
                  <a:gd name="T77" fmla="*/ 2147483647 h 619"/>
                  <a:gd name="T78" fmla="*/ 2147483647 w 707"/>
                  <a:gd name="T79" fmla="*/ 2147483647 h 619"/>
                  <a:gd name="T80" fmla="*/ 2147483647 w 707"/>
                  <a:gd name="T81" fmla="*/ 2147483647 h 619"/>
                  <a:gd name="T82" fmla="*/ 2147483647 w 707"/>
                  <a:gd name="T83" fmla="*/ 2147483647 h 619"/>
                  <a:gd name="T84" fmla="*/ 2147483647 w 707"/>
                  <a:gd name="T85" fmla="*/ 2147483647 h 619"/>
                  <a:gd name="T86" fmla="*/ 2147483647 w 707"/>
                  <a:gd name="T87" fmla="*/ 2147483647 h 619"/>
                  <a:gd name="T88" fmla="*/ 2147483647 w 707"/>
                  <a:gd name="T89" fmla="*/ 2147483647 h 619"/>
                  <a:gd name="T90" fmla="*/ 2147483647 w 707"/>
                  <a:gd name="T91" fmla="*/ 2147483647 h 619"/>
                  <a:gd name="T92" fmla="*/ 2147483647 w 707"/>
                  <a:gd name="T93" fmla="*/ 2147483647 h 619"/>
                  <a:gd name="T94" fmla="*/ 2147483647 w 707"/>
                  <a:gd name="T95" fmla="*/ 2147483647 h 619"/>
                  <a:gd name="T96" fmla="*/ 2147483647 w 707"/>
                  <a:gd name="T97" fmla="*/ 2147483647 h 619"/>
                  <a:gd name="T98" fmla="*/ 2147483647 w 707"/>
                  <a:gd name="T99" fmla="*/ 2147483647 h 619"/>
                  <a:gd name="T100" fmla="*/ 2147483647 w 707"/>
                  <a:gd name="T101" fmla="*/ 2147483647 h 619"/>
                  <a:gd name="T102" fmla="*/ 2147483647 w 707"/>
                  <a:gd name="T103" fmla="*/ 2147483647 h 619"/>
                  <a:gd name="T104" fmla="*/ 2147483647 w 707"/>
                  <a:gd name="T105" fmla="*/ 2147483647 h 619"/>
                  <a:gd name="T106" fmla="*/ 2147483647 w 707"/>
                  <a:gd name="T107" fmla="*/ 2147483647 h 619"/>
                  <a:gd name="T108" fmla="*/ 2147483647 w 707"/>
                  <a:gd name="T109" fmla="*/ 2147483647 h 619"/>
                  <a:gd name="T110" fmla="*/ 2147483647 w 707"/>
                  <a:gd name="T111" fmla="*/ 2147483647 h 619"/>
                  <a:gd name="T112" fmla="*/ 2147483647 w 707"/>
                  <a:gd name="T113" fmla="*/ 2147483647 h 619"/>
                  <a:gd name="T114" fmla="*/ 2147483647 w 707"/>
                  <a:gd name="T115" fmla="*/ 2147483647 h 619"/>
                  <a:gd name="T116" fmla="*/ 2147483647 w 707"/>
                  <a:gd name="T117" fmla="*/ 2147483647 h 61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07"/>
                  <a:gd name="T178" fmla="*/ 0 h 619"/>
                  <a:gd name="T179" fmla="*/ 707 w 707"/>
                  <a:gd name="T180" fmla="*/ 619 h 61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07" h="619">
                    <a:moveTo>
                      <a:pt x="542" y="253"/>
                    </a:moveTo>
                    <a:lnTo>
                      <a:pt x="542" y="253"/>
                    </a:lnTo>
                    <a:lnTo>
                      <a:pt x="549" y="260"/>
                    </a:lnTo>
                    <a:lnTo>
                      <a:pt x="556" y="267"/>
                    </a:lnTo>
                    <a:lnTo>
                      <a:pt x="565" y="274"/>
                    </a:lnTo>
                    <a:lnTo>
                      <a:pt x="574" y="279"/>
                    </a:lnTo>
                    <a:lnTo>
                      <a:pt x="583" y="285"/>
                    </a:lnTo>
                    <a:lnTo>
                      <a:pt x="594" y="286"/>
                    </a:lnTo>
                    <a:lnTo>
                      <a:pt x="604" y="288"/>
                    </a:lnTo>
                    <a:lnTo>
                      <a:pt x="615" y="290"/>
                    </a:lnTo>
                    <a:lnTo>
                      <a:pt x="634" y="288"/>
                    </a:lnTo>
                    <a:lnTo>
                      <a:pt x="650" y="283"/>
                    </a:lnTo>
                    <a:lnTo>
                      <a:pt x="666" y="274"/>
                    </a:lnTo>
                    <a:lnTo>
                      <a:pt x="679" y="263"/>
                    </a:lnTo>
                    <a:lnTo>
                      <a:pt x="691" y="249"/>
                    </a:lnTo>
                    <a:lnTo>
                      <a:pt x="698" y="235"/>
                    </a:lnTo>
                    <a:lnTo>
                      <a:pt x="704" y="217"/>
                    </a:lnTo>
                    <a:lnTo>
                      <a:pt x="707" y="199"/>
                    </a:lnTo>
                    <a:lnTo>
                      <a:pt x="704" y="180"/>
                    </a:lnTo>
                    <a:lnTo>
                      <a:pt x="698" y="164"/>
                    </a:lnTo>
                    <a:lnTo>
                      <a:pt x="691" y="148"/>
                    </a:lnTo>
                    <a:lnTo>
                      <a:pt x="679" y="134"/>
                    </a:lnTo>
                    <a:lnTo>
                      <a:pt x="666" y="123"/>
                    </a:lnTo>
                    <a:lnTo>
                      <a:pt x="650" y="114"/>
                    </a:lnTo>
                    <a:lnTo>
                      <a:pt x="634" y="109"/>
                    </a:lnTo>
                    <a:lnTo>
                      <a:pt x="615" y="107"/>
                    </a:lnTo>
                    <a:lnTo>
                      <a:pt x="597" y="109"/>
                    </a:lnTo>
                    <a:lnTo>
                      <a:pt x="579" y="114"/>
                    </a:lnTo>
                    <a:lnTo>
                      <a:pt x="565" y="123"/>
                    </a:lnTo>
                    <a:lnTo>
                      <a:pt x="551" y="134"/>
                    </a:lnTo>
                    <a:lnTo>
                      <a:pt x="540" y="148"/>
                    </a:lnTo>
                    <a:lnTo>
                      <a:pt x="531" y="164"/>
                    </a:lnTo>
                    <a:lnTo>
                      <a:pt x="526" y="180"/>
                    </a:lnTo>
                    <a:lnTo>
                      <a:pt x="524" y="199"/>
                    </a:lnTo>
                    <a:lnTo>
                      <a:pt x="526" y="215"/>
                    </a:lnTo>
                    <a:lnTo>
                      <a:pt x="530" y="230"/>
                    </a:lnTo>
                    <a:lnTo>
                      <a:pt x="416" y="274"/>
                    </a:lnTo>
                    <a:lnTo>
                      <a:pt x="414" y="175"/>
                    </a:lnTo>
                    <a:lnTo>
                      <a:pt x="427" y="171"/>
                    </a:lnTo>
                    <a:lnTo>
                      <a:pt x="439" y="166"/>
                    </a:lnTo>
                    <a:lnTo>
                      <a:pt x="450" y="159"/>
                    </a:lnTo>
                    <a:lnTo>
                      <a:pt x="459" y="150"/>
                    </a:lnTo>
                    <a:lnTo>
                      <a:pt x="466" y="139"/>
                    </a:lnTo>
                    <a:lnTo>
                      <a:pt x="471" y="128"/>
                    </a:lnTo>
                    <a:lnTo>
                      <a:pt x="475" y="116"/>
                    </a:lnTo>
                    <a:lnTo>
                      <a:pt x="476" y="103"/>
                    </a:lnTo>
                    <a:lnTo>
                      <a:pt x="475" y="87"/>
                    </a:lnTo>
                    <a:lnTo>
                      <a:pt x="469" y="75"/>
                    </a:lnTo>
                    <a:lnTo>
                      <a:pt x="464" y="63"/>
                    </a:lnTo>
                    <a:lnTo>
                      <a:pt x="455" y="52"/>
                    </a:lnTo>
                    <a:lnTo>
                      <a:pt x="444" y="43"/>
                    </a:lnTo>
                    <a:lnTo>
                      <a:pt x="432" y="36"/>
                    </a:lnTo>
                    <a:lnTo>
                      <a:pt x="418" y="32"/>
                    </a:lnTo>
                    <a:lnTo>
                      <a:pt x="403" y="31"/>
                    </a:lnTo>
                    <a:lnTo>
                      <a:pt x="389" y="32"/>
                    </a:lnTo>
                    <a:lnTo>
                      <a:pt x="375" y="36"/>
                    </a:lnTo>
                    <a:lnTo>
                      <a:pt x="363" y="43"/>
                    </a:lnTo>
                    <a:lnTo>
                      <a:pt x="352" y="52"/>
                    </a:lnTo>
                    <a:lnTo>
                      <a:pt x="343" y="63"/>
                    </a:lnTo>
                    <a:lnTo>
                      <a:pt x="336" y="75"/>
                    </a:lnTo>
                    <a:lnTo>
                      <a:pt x="332" y="87"/>
                    </a:lnTo>
                    <a:lnTo>
                      <a:pt x="331" y="103"/>
                    </a:lnTo>
                    <a:lnTo>
                      <a:pt x="332" y="116"/>
                    </a:lnTo>
                    <a:lnTo>
                      <a:pt x="336" y="128"/>
                    </a:lnTo>
                    <a:lnTo>
                      <a:pt x="341" y="139"/>
                    </a:lnTo>
                    <a:lnTo>
                      <a:pt x="348" y="150"/>
                    </a:lnTo>
                    <a:lnTo>
                      <a:pt x="355" y="159"/>
                    </a:lnTo>
                    <a:lnTo>
                      <a:pt x="366" y="166"/>
                    </a:lnTo>
                    <a:lnTo>
                      <a:pt x="377" y="171"/>
                    </a:lnTo>
                    <a:lnTo>
                      <a:pt x="389" y="175"/>
                    </a:lnTo>
                    <a:lnTo>
                      <a:pt x="391" y="270"/>
                    </a:lnTo>
                    <a:lnTo>
                      <a:pt x="251" y="194"/>
                    </a:lnTo>
                    <a:lnTo>
                      <a:pt x="258" y="180"/>
                    </a:lnTo>
                    <a:lnTo>
                      <a:pt x="261" y="166"/>
                    </a:lnTo>
                    <a:lnTo>
                      <a:pt x="265" y="150"/>
                    </a:lnTo>
                    <a:lnTo>
                      <a:pt x="267" y="134"/>
                    </a:lnTo>
                    <a:lnTo>
                      <a:pt x="265" y="119"/>
                    </a:lnTo>
                    <a:lnTo>
                      <a:pt x="263" y="107"/>
                    </a:lnTo>
                    <a:lnTo>
                      <a:pt x="259" y="95"/>
                    </a:lnTo>
                    <a:lnTo>
                      <a:pt x="256" y="82"/>
                    </a:lnTo>
                    <a:lnTo>
                      <a:pt x="249" y="70"/>
                    </a:lnTo>
                    <a:lnTo>
                      <a:pt x="243" y="59"/>
                    </a:lnTo>
                    <a:lnTo>
                      <a:pt x="235" y="48"/>
                    </a:lnTo>
                    <a:lnTo>
                      <a:pt x="227" y="39"/>
                    </a:lnTo>
                    <a:lnTo>
                      <a:pt x="217" y="31"/>
                    </a:lnTo>
                    <a:lnTo>
                      <a:pt x="208" y="23"/>
                    </a:lnTo>
                    <a:lnTo>
                      <a:pt x="196" y="16"/>
                    </a:lnTo>
                    <a:lnTo>
                      <a:pt x="185" y="11"/>
                    </a:lnTo>
                    <a:lnTo>
                      <a:pt x="172" y="6"/>
                    </a:lnTo>
                    <a:lnTo>
                      <a:pt x="160" y="4"/>
                    </a:lnTo>
                    <a:lnTo>
                      <a:pt x="148" y="0"/>
                    </a:lnTo>
                    <a:lnTo>
                      <a:pt x="133" y="0"/>
                    </a:lnTo>
                    <a:lnTo>
                      <a:pt x="119" y="0"/>
                    </a:lnTo>
                    <a:lnTo>
                      <a:pt x="107" y="4"/>
                    </a:lnTo>
                    <a:lnTo>
                      <a:pt x="94" y="6"/>
                    </a:lnTo>
                    <a:lnTo>
                      <a:pt x="82" y="11"/>
                    </a:lnTo>
                    <a:lnTo>
                      <a:pt x="69" y="16"/>
                    </a:lnTo>
                    <a:lnTo>
                      <a:pt x="59" y="23"/>
                    </a:lnTo>
                    <a:lnTo>
                      <a:pt x="48" y="31"/>
                    </a:lnTo>
                    <a:lnTo>
                      <a:pt x="39" y="39"/>
                    </a:lnTo>
                    <a:lnTo>
                      <a:pt x="30" y="48"/>
                    </a:lnTo>
                    <a:lnTo>
                      <a:pt x="23" y="59"/>
                    </a:lnTo>
                    <a:lnTo>
                      <a:pt x="16" y="70"/>
                    </a:lnTo>
                    <a:lnTo>
                      <a:pt x="11" y="82"/>
                    </a:lnTo>
                    <a:lnTo>
                      <a:pt x="7" y="95"/>
                    </a:lnTo>
                    <a:lnTo>
                      <a:pt x="4" y="107"/>
                    </a:lnTo>
                    <a:lnTo>
                      <a:pt x="2" y="119"/>
                    </a:lnTo>
                    <a:lnTo>
                      <a:pt x="0" y="134"/>
                    </a:lnTo>
                    <a:lnTo>
                      <a:pt x="2" y="146"/>
                    </a:lnTo>
                    <a:lnTo>
                      <a:pt x="4" y="160"/>
                    </a:lnTo>
                    <a:lnTo>
                      <a:pt x="7" y="173"/>
                    </a:lnTo>
                    <a:lnTo>
                      <a:pt x="11" y="185"/>
                    </a:lnTo>
                    <a:lnTo>
                      <a:pt x="16" y="196"/>
                    </a:lnTo>
                    <a:lnTo>
                      <a:pt x="23" y="206"/>
                    </a:lnTo>
                    <a:lnTo>
                      <a:pt x="30" y="217"/>
                    </a:lnTo>
                    <a:lnTo>
                      <a:pt x="39" y="226"/>
                    </a:lnTo>
                    <a:lnTo>
                      <a:pt x="48" y="235"/>
                    </a:lnTo>
                    <a:lnTo>
                      <a:pt x="59" y="244"/>
                    </a:lnTo>
                    <a:lnTo>
                      <a:pt x="69" y="249"/>
                    </a:lnTo>
                    <a:lnTo>
                      <a:pt x="82" y="254"/>
                    </a:lnTo>
                    <a:lnTo>
                      <a:pt x="94" y="260"/>
                    </a:lnTo>
                    <a:lnTo>
                      <a:pt x="107" y="263"/>
                    </a:lnTo>
                    <a:lnTo>
                      <a:pt x="119" y="265"/>
                    </a:lnTo>
                    <a:lnTo>
                      <a:pt x="133" y="265"/>
                    </a:lnTo>
                    <a:lnTo>
                      <a:pt x="149" y="265"/>
                    </a:lnTo>
                    <a:lnTo>
                      <a:pt x="164" y="262"/>
                    </a:lnTo>
                    <a:lnTo>
                      <a:pt x="178" y="258"/>
                    </a:lnTo>
                    <a:lnTo>
                      <a:pt x="192" y="253"/>
                    </a:lnTo>
                    <a:lnTo>
                      <a:pt x="204" y="244"/>
                    </a:lnTo>
                    <a:lnTo>
                      <a:pt x="217" y="235"/>
                    </a:lnTo>
                    <a:lnTo>
                      <a:pt x="227" y="226"/>
                    </a:lnTo>
                    <a:lnTo>
                      <a:pt x="238" y="215"/>
                    </a:lnTo>
                    <a:lnTo>
                      <a:pt x="377" y="292"/>
                    </a:lnTo>
                    <a:lnTo>
                      <a:pt x="307" y="322"/>
                    </a:lnTo>
                    <a:lnTo>
                      <a:pt x="300" y="315"/>
                    </a:lnTo>
                    <a:lnTo>
                      <a:pt x="291" y="308"/>
                    </a:lnTo>
                    <a:lnTo>
                      <a:pt x="281" y="304"/>
                    </a:lnTo>
                    <a:lnTo>
                      <a:pt x="268" y="302"/>
                    </a:lnTo>
                    <a:lnTo>
                      <a:pt x="259" y="304"/>
                    </a:lnTo>
                    <a:lnTo>
                      <a:pt x="251" y="306"/>
                    </a:lnTo>
                    <a:lnTo>
                      <a:pt x="242" y="311"/>
                    </a:lnTo>
                    <a:lnTo>
                      <a:pt x="235" y="317"/>
                    </a:lnTo>
                    <a:lnTo>
                      <a:pt x="229" y="324"/>
                    </a:lnTo>
                    <a:lnTo>
                      <a:pt x="224" y="333"/>
                    </a:lnTo>
                    <a:lnTo>
                      <a:pt x="222" y="342"/>
                    </a:lnTo>
                    <a:lnTo>
                      <a:pt x="220" y="350"/>
                    </a:lnTo>
                    <a:lnTo>
                      <a:pt x="222" y="361"/>
                    </a:lnTo>
                    <a:lnTo>
                      <a:pt x="224" y="370"/>
                    </a:lnTo>
                    <a:lnTo>
                      <a:pt x="229" y="379"/>
                    </a:lnTo>
                    <a:lnTo>
                      <a:pt x="235" y="386"/>
                    </a:lnTo>
                    <a:lnTo>
                      <a:pt x="242" y="391"/>
                    </a:lnTo>
                    <a:lnTo>
                      <a:pt x="251" y="397"/>
                    </a:lnTo>
                    <a:lnTo>
                      <a:pt x="259" y="398"/>
                    </a:lnTo>
                    <a:lnTo>
                      <a:pt x="268" y="400"/>
                    </a:lnTo>
                    <a:lnTo>
                      <a:pt x="279" y="398"/>
                    </a:lnTo>
                    <a:lnTo>
                      <a:pt x="288" y="397"/>
                    </a:lnTo>
                    <a:lnTo>
                      <a:pt x="297" y="391"/>
                    </a:lnTo>
                    <a:lnTo>
                      <a:pt x="304" y="386"/>
                    </a:lnTo>
                    <a:lnTo>
                      <a:pt x="309" y="379"/>
                    </a:lnTo>
                    <a:lnTo>
                      <a:pt x="315" y="370"/>
                    </a:lnTo>
                    <a:lnTo>
                      <a:pt x="316" y="361"/>
                    </a:lnTo>
                    <a:lnTo>
                      <a:pt x="318" y="350"/>
                    </a:lnTo>
                    <a:lnTo>
                      <a:pt x="316" y="345"/>
                    </a:lnTo>
                    <a:lnTo>
                      <a:pt x="386" y="315"/>
                    </a:lnTo>
                    <a:lnTo>
                      <a:pt x="347" y="443"/>
                    </a:lnTo>
                    <a:lnTo>
                      <a:pt x="331" y="438"/>
                    </a:lnTo>
                    <a:lnTo>
                      <a:pt x="315" y="436"/>
                    </a:lnTo>
                    <a:lnTo>
                      <a:pt x="297" y="438"/>
                    </a:lnTo>
                    <a:lnTo>
                      <a:pt x="279" y="443"/>
                    </a:lnTo>
                    <a:lnTo>
                      <a:pt x="263" y="452"/>
                    </a:lnTo>
                    <a:lnTo>
                      <a:pt x="251" y="462"/>
                    </a:lnTo>
                    <a:lnTo>
                      <a:pt x="238" y="477"/>
                    </a:lnTo>
                    <a:lnTo>
                      <a:pt x="231" y="493"/>
                    </a:lnTo>
                    <a:lnTo>
                      <a:pt x="226" y="509"/>
                    </a:lnTo>
                    <a:lnTo>
                      <a:pt x="224" y="528"/>
                    </a:lnTo>
                    <a:lnTo>
                      <a:pt x="226" y="546"/>
                    </a:lnTo>
                    <a:lnTo>
                      <a:pt x="231" y="562"/>
                    </a:lnTo>
                    <a:lnTo>
                      <a:pt x="238" y="578"/>
                    </a:lnTo>
                    <a:lnTo>
                      <a:pt x="251" y="592"/>
                    </a:lnTo>
                    <a:lnTo>
                      <a:pt x="263" y="603"/>
                    </a:lnTo>
                    <a:lnTo>
                      <a:pt x="279" y="612"/>
                    </a:lnTo>
                    <a:lnTo>
                      <a:pt x="297" y="617"/>
                    </a:lnTo>
                    <a:lnTo>
                      <a:pt x="315" y="619"/>
                    </a:lnTo>
                    <a:lnTo>
                      <a:pt x="332" y="617"/>
                    </a:lnTo>
                    <a:lnTo>
                      <a:pt x="350" y="612"/>
                    </a:lnTo>
                    <a:lnTo>
                      <a:pt x="366" y="603"/>
                    </a:lnTo>
                    <a:lnTo>
                      <a:pt x="379" y="592"/>
                    </a:lnTo>
                    <a:lnTo>
                      <a:pt x="391" y="578"/>
                    </a:lnTo>
                    <a:lnTo>
                      <a:pt x="398" y="562"/>
                    </a:lnTo>
                    <a:lnTo>
                      <a:pt x="403" y="546"/>
                    </a:lnTo>
                    <a:lnTo>
                      <a:pt x="405" y="528"/>
                    </a:lnTo>
                    <a:lnTo>
                      <a:pt x="405" y="516"/>
                    </a:lnTo>
                    <a:lnTo>
                      <a:pt x="403" y="505"/>
                    </a:lnTo>
                    <a:lnTo>
                      <a:pt x="400" y="496"/>
                    </a:lnTo>
                    <a:lnTo>
                      <a:pt x="396" y="486"/>
                    </a:lnTo>
                    <a:lnTo>
                      <a:pt x="391" y="477"/>
                    </a:lnTo>
                    <a:lnTo>
                      <a:pt x="384" y="468"/>
                    </a:lnTo>
                    <a:lnTo>
                      <a:pt x="377" y="461"/>
                    </a:lnTo>
                    <a:lnTo>
                      <a:pt x="368" y="454"/>
                    </a:lnTo>
                    <a:lnTo>
                      <a:pt x="411" y="315"/>
                    </a:lnTo>
                    <a:lnTo>
                      <a:pt x="501" y="393"/>
                    </a:lnTo>
                    <a:lnTo>
                      <a:pt x="494" y="404"/>
                    </a:lnTo>
                    <a:lnTo>
                      <a:pt x="489" y="416"/>
                    </a:lnTo>
                    <a:lnTo>
                      <a:pt x="487" y="430"/>
                    </a:lnTo>
                    <a:lnTo>
                      <a:pt x="485" y="445"/>
                    </a:lnTo>
                    <a:lnTo>
                      <a:pt x="487" y="462"/>
                    </a:lnTo>
                    <a:lnTo>
                      <a:pt x="492" y="480"/>
                    </a:lnTo>
                    <a:lnTo>
                      <a:pt x="501" y="496"/>
                    </a:lnTo>
                    <a:lnTo>
                      <a:pt x="512" y="509"/>
                    </a:lnTo>
                    <a:lnTo>
                      <a:pt x="526" y="519"/>
                    </a:lnTo>
                    <a:lnTo>
                      <a:pt x="540" y="528"/>
                    </a:lnTo>
                    <a:lnTo>
                      <a:pt x="558" y="534"/>
                    </a:lnTo>
                    <a:lnTo>
                      <a:pt x="576" y="535"/>
                    </a:lnTo>
                    <a:lnTo>
                      <a:pt x="595" y="534"/>
                    </a:lnTo>
                    <a:lnTo>
                      <a:pt x="611" y="528"/>
                    </a:lnTo>
                    <a:lnTo>
                      <a:pt x="627" y="519"/>
                    </a:lnTo>
                    <a:lnTo>
                      <a:pt x="642" y="509"/>
                    </a:lnTo>
                    <a:lnTo>
                      <a:pt x="652" y="496"/>
                    </a:lnTo>
                    <a:lnTo>
                      <a:pt x="661" y="480"/>
                    </a:lnTo>
                    <a:lnTo>
                      <a:pt x="666" y="462"/>
                    </a:lnTo>
                    <a:lnTo>
                      <a:pt x="668" y="445"/>
                    </a:lnTo>
                    <a:lnTo>
                      <a:pt x="666" y="427"/>
                    </a:lnTo>
                    <a:lnTo>
                      <a:pt x="661" y="409"/>
                    </a:lnTo>
                    <a:lnTo>
                      <a:pt x="652" y="393"/>
                    </a:lnTo>
                    <a:lnTo>
                      <a:pt x="642" y="381"/>
                    </a:lnTo>
                    <a:lnTo>
                      <a:pt x="627" y="368"/>
                    </a:lnTo>
                    <a:lnTo>
                      <a:pt x="611" y="361"/>
                    </a:lnTo>
                    <a:lnTo>
                      <a:pt x="595" y="356"/>
                    </a:lnTo>
                    <a:lnTo>
                      <a:pt x="576" y="354"/>
                    </a:lnTo>
                    <a:lnTo>
                      <a:pt x="560" y="354"/>
                    </a:lnTo>
                    <a:lnTo>
                      <a:pt x="546" y="359"/>
                    </a:lnTo>
                    <a:lnTo>
                      <a:pt x="531" y="366"/>
                    </a:lnTo>
                    <a:lnTo>
                      <a:pt x="519" y="374"/>
                    </a:lnTo>
                    <a:lnTo>
                      <a:pt x="428" y="297"/>
                    </a:lnTo>
                    <a:lnTo>
                      <a:pt x="542" y="253"/>
                    </a:lnTo>
                    <a:close/>
                    <a:moveTo>
                      <a:pt x="615" y="132"/>
                    </a:moveTo>
                    <a:lnTo>
                      <a:pt x="615" y="132"/>
                    </a:lnTo>
                    <a:lnTo>
                      <a:pt x="629" y="134"/>
                    </a:lnTo>
                    <a:lnTo>
                      <a:pt x="642" y="137"/>
                    </a:lnTo>
                    <a:lnTo>
                      <a:pt x="652" y="144"/>
                    </a:lnTo>
                    <a:lnTo>
                      <a:pt x="663" y="151"/>
                    </a:lnTo>
                    <a:lnTo>
                      <a:pt x="670" y="162"/>
                    </a:lnTo>
                    <a:lnTo>
                      <a:pt x="677" y="173"/>
                    </a:lnTo>
                    <a:lnTo>
                      <a:pt x="681" y="185"/>
                    </a:lnTo>
                    <a:lnTo>
                      <a:pt x="682" y="199"/>
                    </a:lnTo>
                    <a:lnTo>
                      <a:pt x="681" y="212"/>
                    </a:lnTo>
                    <a:lnTo>
                      <a:pt x="677" y="224"/>
                    </a:lnTo>
                    <a:lnTo>
                      <a:pt x="670" y="235"/>
                    </a:lnTo>
                    <a:lnTo>
                      <a:pt x="663" y="246"/>
                    </a:lnTo>
                    <a:lnTo>
                      <a:pt x="652" y="253"/>
                    </a:lnTo>
                    <a:lnTo>
                      <a:pt x="642" y="260"/>
                    </a:lnTo>
                    <a:lnTo>
                      <a:pt x="629" y="263"/>
                    </a:lnTo>
                    <a:lnTo>
                      <a:pt x="615" y="265"/>
                    </a:lnTo>
                    <a:lnTo>
                      <a:pt x="602" y="263"/>
                    </a:lnTo>
                    <a:lnTo>
                      <a:pt x="590" y="260"/>
                    </a:lnTo>
                    <a:lnTo>
                      <a:pt x="578" y="253"/>
                    </a:lnTo>
                    <a:lnTo>
                      <a:pt x="569" y="246"/>
                    </a:lnTo>
                    <a:lnTo>
                      <a:pt x="560" y="235"/>
                    </a:lnTo>
                    <a:lnTo>
                      <a:pt x="555" y="224"/>
                    </a:lnTo>
                    <a:lnTo>
                      <a:pt x="551" y="212"/>
                    </a:lnTo>
                    <a:lnTo>
                      <a:pt x="549" y="199"/>
                    </a:lnTo>
                    <a:lnTo>
                      <a:pt x="551" y="185"/>
                    </a:lnTo>
                    <a:lnTo>
                      <a:pt x="555" y="173"/>
                    </a:lnTo>
                    <a:lnTo>
                      <a:pt x="560" y="162"/>
                    </a:lnTo>
                    <a:lnTo>
                      <a:pt x="569" y="151"/>
                    </a:lnTo>
                    <a:lnTo>
                      <a:pt x="578" y="144"/>
                    </a:lnTo>
                    <a:lnTo>
                      <a:pt x="590" y="137"/>
                    </a:lnTo>
                    <a:lnTo>
                      <a:pt x="602" y="134"/>
                    </a:lnTo>
                    <a:lnTo>
                      <a:pt x="615" y="132"/>
                    </a:lnTo>
                    <a:close/>
                    <a:moveTo>
                      <a:pt x="133" y="240"/>
                    </a:moveTo>
                    <a:lnTo>
                      <a:pt x="133" y="240"/>
                    </a:lnTo>
                    <a:lnTo>
                      <a:pt x="123" y="240"/>
                    </a:lnTo>
                    <a:lnTo>
                      <a:pt x="112" y="238"/>
                    </a:lnTo>
                    <a:lnTo>
                      <a:pt x="91" y="233"/>
                    </a:lnTo>
                    <a:lnTo>
                      <a:pt x="73" y="222"/>
                    </a:lnTo>
                    <a:lnTo>
                      <a:pt x="57" y="210"/>
                    </a:lnTo>
                    <a:lnTo>
                      <a:pt x="44" y="194"/>
                    </a:lnTo>
                    <a:lnTo>
                      <a:pt x="34" y="175"/>
                    </a:lnTo>
                    <a:lnTo>
                      <a:pt x="27" y="155"/>
                    </a:lnTo>
                    <a:lnTo>
                      <a:pt x="27" y="144"/>
                    </a:lnTo>
                    <a:lnTo>
                      <a:pt x="25" y="134"/>
                    </a:lnTo>
                    <a:lnTo>
                      <a:pt x="27" y="121"/>
                    </a:lnTo>
                    <a:lnTo>
                      <a:pt x="27" y="111"/>
                    </a:lnTo>
                    <a:lnTo>
                      <a:pt x="34" y="91"/>
                    </a:lnTo>
                    <a:lnTo>
                      <a:pt x="44" y="73"/>
                    </a:lnTo>
                    <a:lnTo>
                      <a:pt x="57" y="57"/>
                    </a:lnTo>
                    <a:lnTo>
                      <a:pt x="73" y="43"/>
                    </a:lnTo>
                    <a:lnTo>
                      <a:pt x="91" y="34"/>
                    </a:lnTo>
                    <a:lnTo>
                      <a:pt x="112" y="27"/>
                    </a:lnTo>
                    <a:lnTo>
                      <a:pt x="123" y="25"/>
                    </a:lnTo>
                    <a:lnTo>
                      <a:pt x="133" y="25"/>
                    </a:lnTo>
                    <a:lnTo>
                      <a:pt x="144" y="25"/>
                    </a:lnTo>
                    <a:lnTo>
                      <a:pt x="155" y="27"/>
                    </a:lnTo>
                    <a:lnTo>
                      <a:pt x="174" y="34"/>
                    </a:lnTo>
                    <a:lnTo>
                      <a:pt x="194" y="43"/>
                    </a:lnTo>
                    <a:lnTo>
                      <a:pt x="210" y="57"/>
                    </a:lnTo>
                    <a:lnTo>
                      <a:pt x="222" y="73"/>
                    </a:lnTo>
                    <a:lnTo>
                      <a:pt x="233" y="91"/>
                    </a:lnTo>
                    <a:lnTo>
                      <a:pt x="238" y="111"/>
                    </a:lnTo>
                    <a:lnTo>
                      <a:pt x="240" y="121"/>
                    </a:lnTo>
                    <a:lnTo>
                      <a:pt x="242" y="134"/>
                    </a:lnTo>
                    <a:lnTo>
                      <a:pt x="240" y="144"/>
                    </a:lnTo>
                    <a:lnTo>
                      <a:pt x="238" y="155"/>
                    </a:lnTo>
                    <a:lnTo>
                      <a:pt x="233" y="175"/>
                    </a:lnTo>
                    <a:lnTo>
                      <a:pt x="222" y="194"/>
                    </a:lnTo>
                    <a:lnTo>
                      <a:pt x="210" y="210"/>
                    </a:lnTo>
                    <a:lnTo>
                      <a:pt x="194" y="222"/>
                    </a:lnTo>
                    <a:lnTo>
                      <a:pt x="174" y="233"/>
                    </a:lnTo>
                    <a:lnTo>
                      <a:pt x="155" y="238"/>
                    </a:lnTo>
                    <a:lnTo>
                      <a:pt x="144" y="240"/>
                    </a:lnTo>
                    <a:lnTo>
                      <a:pt x="133" y="240"/>
                    </a:lnTo>
                    <a:close/>
                    <a:moveTo>
                      <a:pt x="380" y="528"/>
                    </a:moveTo>
                    <a:lnTo>
                      <a:pt x="380" y="528"/>
                    </a:lnTo>
                    <a:lnTo>
                      <a:pt x="380" y="541"/>
                    </a:lnTo>
                    <a:lnTo>
                      <a:pt x="375" y="553"/>
                    </a:lnTo>
                    <a:lnTo>
                      <a:pt x="370" y="564"/>
                    </a:lnTo>
                    <a:lnTo>
                      <a:pt x="361" y="574"/>
                    </a:lnTo>
                    <a:lnTo>
                      <a:pt x="352" y="582"/>
                    </a:lnTo>
                    <a:lnTo>
                      <a:pt x="341" y="589"/>
                    </a:lnTo>
                    <a:lnTo>
                      <a:pt x="329" y="592"/>
                    </a:lnTo>
                    <a:lnTo>
                      <a:pt x="315" y="594"/>
                    </a:lnTo>
                    <a:lnTo>
                      <a:pt x="302" y="592"/>
                    </a:lnTo>
                    <a:lnTo>
                      <a:pt x="290" y="589"/>
                    </a:lnTo>
                    <a:lnTo>
                      <a:pt x="277" y="582"/>
                    </a:lnTo>
                    <a:lnTo>
                      <a:pt x="268" y="574"/>
                    </a:lnTo>
                    <a:lnTo>
                      <a:pt x="259" y="564"/>
                    </a:lnTo>
                    <a:lnTo>
                      <a:pt x="254" y="553"/>
                    </a:lnTo>
                    <a:lnTo>
                      <a:pt x="249" y="541"/>
                    </a:lnTo>
                    <a:lnTo>
                      <a:pt x="249" y="528"/>
                    </a:lnTo>
                    <a:lnTo>
                      <a:pt x="249" y="514"/>
                    </a:lnTo>
                    <a:lnTo>
                      <a:pt x="254" y="502"/>
                    </a:lnTo>
                    <a:lnTo>
                      <a:pt x="259" y="491"/>
                    </a:lnTo>
                    <a:lnTo>
                      <a:pt x="268" y="480"/>
                    </a:lnTo>
                    <a:lnTo>
                      <a:pt x="277" y="473"/>
                    </a:lnTo>
                    <a:lnTo>
                      <a:pt x="290" y="466"/>
                    </a:lnTo>
                    <a:lnTo>
                      <a:pt x="302" y="462"/>
                    </a:lnTo>
                    <a:lnTo>
                      <a:pt x="315" y="461"/>
                    </a:lnTo>
                    <a:lnTo>
                      <a:pt x="329" y="462"/>
                    </a:lnTo>
                    <a:lnTo>
                      <a:pt x="341" y="466"/>
                    </a:lnTo>
                    <a:lnTo>
                      <a:pt x="352" y="473"/>
                    </a:lnTo>
                    <a:lnTo>
                      <a:pt x="361" y="480"/>
                    </a:lnTo>
                    <a:lnTo>
                      <a:pt x="370" y="491"/>
                    </a:lnTo>
                    <a:lnTo>
                      <a:pt x="375" y="502"/>
                    </a:lnTo>
                    <a:lnTo>
                      <a:pt x="380" y="514"/>
                    </a:lnTo>
                    <a:lnTo>
                      <a:pt x="380" y="528"/>
                    </a:lnTo>
                    <a:close/>
                    <a:moveTo>
                      <a:pt x="576" y="407"/>
                    </a:moveTo>
                    <a:lnTo>
                      <a:pt x="576" y="407"/>
                    </a:lnTo>
                    <a:lnTo>
                      <a:pt x="585" y="407"/>
                    </a:lnTo>
                    <a:lnTo>
                      <a:pt x="592" y="409"/>
                    </a:lnTo>
                    <a:lnTo>
                      <a:pt x="597" y="413"/>
                    </a:lnTo>
                    <a:lnTo>
                      <a:pt x="602" y="418"/>
                    </a:lnTo>
                    <a:lnTo>
                      <a:pt x="608" y="423"/>
                    </a:lnTo>
                    <a:lnTo>
                      <a:pt x="611" y="430"/>
                    </a:lnTo>
                    <a:lnTo>
                      <a:pt x="613" y="438"/>
                    </a:lnTo>
                    <a:lnTo>
                      <a:pt x="615" y="445"/>
                    </a:lnTo>
                    <a:lnTo>
                      <a:pt x="613" y="452"/>
                    </a:lnTo>
                    <a:lnTo>
                      <a:pt x="611" y="459"/>
                    </a:lnTo>
                    <a:lnTo>
                      <a:pt x="608" y="466"/>
                    </a:lnTo>
                    <a:lnTo>
                      <a:pt x="602" y="471"/>
                    </a:lnTo>
                    <a:lnTo>
                      <a:pt x="597" y="477"/>
                    </a:lnTo>
                    <a:lnTo>
                      <a:pt x="592" y="478"/>
                    </a:lnTo>
                    <a:lnTo>
                      <a:pt x="585" y="482"/>
                    </a:lnTo>
                    <a:lnTo>
                      <a:pt x="576" y="482"/>
                    </a:lnTo>
                    <a:lnTo>
                      <a:pt x="569" y="482"/>
                    </a:lnTo>
                    <a:lnTo>
                      <a:pt x="562" y="478"/>
                    </a:lnTo>
                    <a:lnTo>
                      <a:pt x="555" y="477"/>
                    </a:lnTo>
                    <a:lnTo>
                      <a:pt x="549" y="471"/>
                    </a:lnTo>
                    <a:lnTo>
                      <a:pt x="546" y="466"/>
                    </a:lnTo>
                    <a:lnTo>
                      <a:pt x="542" y="459"/>
                    </a:lnTo>
                    <a:lnTo>
                      <a:pt x="539" y="452"/>
                    </a:lnTo>
                    <a:lnTo>
                      <a:pt x="539" y="445"/>
                    </a:lnTo>
                    <a:lnTo>
                      <a:pt x="539" y="438"/>
                    </a:lnTo>
                    <a:lnTo>
                      <a:pt x="542" y="430"/>
                    </a:lnTo>
                    <a:lnTo>
                      <a:pt x="546" y="423"/>
                    </a:lnTo>
                    <a:lnTo>
                      <a:pt x="549" y="418"/>
                    </a:lnTo>
                    <a:lnTo>
                      <a:pt x="555" y="413"/>
                    </a:lnTo>
                    <a:lnTo>
                      <a:pt x="562" y="409"/>
                    </a:lnTo>
                    <a:lnTo>
                      <a:pt x="569" y="407"/>
                    </a:lnTo>
                    <a:lnTo>
                      <a:pt x="576" y="4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grpSp>
      </p:grpSp>
      <p:grpSp>
        <p:nvGrpSpPr>
          <p:cNvPr id="6149" name="Group 195"/>
          <p:cNvGrpSpPr>
            <a:grpSpLocks/>
          </p:cNvGrpSpPr>
          <p:nvPr/>
        </p:nvGrpSpPr>
        <p:grpSpPr bwMode="auto">
          <a:xfrm>
            <a:off x="358775" y="3884613"/>
            <a:ext cx="523875" cy="523875"/>
            <a:chOff x="632" y="1486"/>
            <a:chExt cx="269" cy="269"/>
          </a:xfrm>
        </p:grpSpPr>
        <p:sp>
          <p:nvSpPr>
            <p:cNvPr id="6185" name="Oval 66"/>
            <p:cNvSpPr>
              <a:spLocks noChangeArrowheads="1"/>
            </p:cNvSpPr>
            <p:nvPr/>
          </p:nvSpPr>
          <p:spPr bwMode="auto">
            <a:xfrm>
              <a:off x="632" y="1486"/>
              <a:ext cx="269" cy="269"/>
            </a:xfrm>
            <a:prstGeom prst="ellipse">
              <a:avLst/>
            </a:prstGeom>
            <a:solidFill>
              <a:srgbClr val="0064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57200"/>
              <a:endParaRPr lang="hu-HU" sz="2200">
                <a:solidFill>
                  <a:schemeClr val="bg2"/>
                </a:solidFill>
                <a:ea typeface="MS PGothic" pitchFamily="34" charset="-128"/>
              </a:endParaRPr>
            </a:p>
          </p:txBody>
        </p:sp>
        <p:sp>
          <p:nvSpPr>
            <p:cNvPr id="6186" name="Freeform 135"/>
            <p:cNvSpPr>
              <a:spLocks noEditPoints="1"/>
            </p:cNvSpPr>
            <p:nvPr/>
          </p:nvSpPr>
          <p:spPr bwMode="auto">
            <a:xfrm>
              <a:off x="688" y="1535"/>
              <a:ext cx="158" cy="171"/>
            </a:xfrm>
            <a:custGeom>
              <a:avLst/>
              <a:gdLst>
                <a:gd name="T0" fmla="*/ 0 w 393"/>
                <a:gd name="T1" fmla="*/ 0 h 514"/>
                <a:gd name="T2" fmla="*/ 0 w 393"/>
                <a:gd name="T3" fmla="*/ 0 h 514"/>
                <a:gd name="T4" fmla="*/ 0 w 393"/>
                <a:gd name="T5" fmla="*/ 0 h 514"/>
                <a:gd name="T6" fmla="*/ 0 w 393"/>
                <a:gd name="T7" fmla="*/ 0 h 514"/>
                <a:gd name="T8" fmla="*/ 0 w 393"/>
                <a:gd name="T9" fmla="*/ 0 h 514"/>
                <a:gd name="T10" fmla="*/ 0 w 393"/>
                <a:gd name="T11" fmla="*/ 0 h 514"/>
                <a:gd name="T12" fmla="*/ 0 w 393"/>
                <a:gd name="T13" fmla="*/ 0 h 514"/>
                <a:gd name="T14" fmla="*/ 0 w 393"/>
                <a:gd name="T15" fmla="*/ 0 h 514"/>
                <a:gd name="T16" fmla="*/ 0 w 393"/>
                <a:gd name="T17" fmla="*/ 0 h 514"/>
                <a:gd name="T18" fmla="*/ 0 w 393"/>
                <a:gd name="T19" fmla="*/ 0 h 514"/>
                <a:gd name="T20" fmla="*/ 0 w 393"/>
                <a:gd name="T21" fmla="*/ 0 h 514"/>
                <a:gd name="T22" fmla="*/ 0 w 393"/>
                <a:gd name="T23" fmla="*/ 0 h 514"/>
                <a:gd name="T24" fmla="*/ 0 w 393"/>
                <a:gd name="T25" fmla="*/ 0 h 514"/>
                <a:gd name="T26" fmla="*/ 0 w 393"/>
                <a:gd name="T27" fmla="*/ 0 h 514"/>
                <a:gd name="T28" fmla="*/ 0 w 393"/>
                <a:gd name="T29" fmla="*/ 0 h 514"/>
                <a:gd name="T30" fmla="*/ 0 w 393"/>
                <a:gd name="T31" fmla="*/ 0 h 514"/>
                <a:gd name="T32" fmla="*/ 0 w 393"/>
                <a:gd name="T33" fmla="*/ 0 h 514"/>
                <a:gd name="T34" fmla="*/ 0 w 393"/>
                <a:gd name="T35" fmla="*/ 0 h 514"/>
                <a:gd name="T36" fmla="*/ 0 w 393"/>
                <a:gd name="T37" fmla="*/ 0 h 514"/>
                <a:gd name="T38" fmla="*/ 0 w 393"/>
                <a:gd name="T39" fmla="*/ 0 h 514"/>
                <a:gd name="T40" fmla="*/ 0 w 393"/>
                <a:gd name="T41" fmla="*/ 0 h 514"/>
                <a:gd name="T42" fmla="*/ 0 w 393"/>
                <a:gd name="T43" fmla="*/ 0 h 514"/>
                <a:gd name="T44" fmla="*/ 0 w 393"/>
                <a:gd name="T45" fmla="*/ 0 h 514"/>
                <a:gd name="T46" fmla="*/ 0 w 393"/>
                <a:gd name="T47" fmla="*/ 0 h 514"/>
                <a:gd name="T48" fmla="*/ 0 w 393"/>
                <a:gd name="T49" fmla="*/ 0 h 514"/>
                <a:gd name="T50" fmla="*/ 0 w 393"/>
                <a:gd name="T51" fmla="*/ 0 h 514"/>
                <a:gd name="T52" fmla="*/ 0 w 393"/>
                <a:gd name="T53" fmla="*/ 0 h 514"/>
                <a:gd name="T54" fmla="*/ 0 w 393"/>
                <a:gd name="T55" fmla="*/ 0 h 514"/>
                <a:gd name="T56" fmla="*/ 0 w 393"/>
                <a:gd name="T57" fmla="*/ 0 h 514"/>
                <a:gd name="T58" fmla="*/ 0 w 393"/>
                <a:gd name="T59" fmla="*/ 0 h 514"/>
                <a:gd name="T60" fmla="*/ 0 w 393"/>
                <a:gd name="T61" fmla="*/ 0 h 514"/>
                <a:gd name="T62" fmla="*/ 0 w 393"/>
                <a:gd name="T63" fmla="*/ 0 h 514"/>
                <a:gd name="T64" fmla="*/ 0 w 393"/>
                <a:gd name="T65" fmla="*/ 0 h 514"/>
                <a:gd name="T66" fmla="*/ 0 w 393"/>
                <a:gd name="T67" fmla="*/ 0 h 514"/>
                <a:gd name="T68" fmla="*/ 0 w 393"/>
                <a:gd name="T69" fmla="*/ 0 h 514"/>
                <a:gd name="T70" fmla="*/ 0 w 393"/>
                <a:gd name="T71" fmla="*/ 0 h 514"/>
                <a:gd name="T72" fmla="*/ 0 w 393"/>
                <a:gd name="T73" fmla="*/ 0 h 514"/>
                <a:gd name="T74" fmla="*/ 0 w 393"/>
                <a:gd name="T75" fmla="*/ 0 h 514"/>
                <a:gd name="T76" fmla="*/ 0 w 393"/>
                <a:gd name="T77" fmla="*/ 0 h 514"/>
                <a:gd name="T78" fmla="*/ 0 w 393"/>
                <a:gd name="T79" fmla="*/ 0 h 514"/>
                <a:gd name="T80" fmla="*/ 0 w 393"/>
                <a:gd name="T81" fmla="*/ 0 h 514"/>
                <a:gd name="T82" fmla="*/ 0 w 393"/>
                <a:gd name="T83" fmla="*/ 0 h 514"/>
                <a:gd name="T84" fmla="*/ 0 w 393"/>
                <a:gd name="T85" fmla="*/ 0 h 514"/>
                <a:gd name="T86" fmla="*/ 0 w 393"/>
                <a:gd name="T87" fmla="*/ 0 h 514"/>
                <a:gd name="T88" fmla="*/ 0 w 393"/>
                <a:gd name="T89" fmla="*/ 0 h 514"/>
                <a:gd name="T90" fmla="*/ 0 w 393"/>
                <a:gd name="T91" fmla="*/ 0 h 514"/>
                <a:gd name="T92" fmla="*/ 0 w 393"/>
                <a:gd name="T93" fmla="*/ 0 h 514"/>
                <a:gd name="T94" fmla="*/ 0 w 393"/>
                <a:gd name="T95" fmla="*/ 0 h 514"/>
                <a:gd name="T96" fmla="*/ 0 w 393"/>
                <a:gd name="T97" fmla="*/ 0 h 514"/>
                <a:gd name="T98" fmla="*/ 0 w 393"/>
                <a:gd name="T99" fmla="*/ 0 h 514"/>
                <a:gd name="T100" fmla="*/ 0 w 393"/>
                <a:gd name="T101" fmla="*/ 0 h 514"/>
                <a:gd name="T102" fmla="*/ 0 w 393"/>
                <a:gd name="T103" fmla="*/ 0 h 514"/>
                <a:gd name="T104" fmla="*/ 0 w 393"/>
                <a:gd name="T105" fmla="*/ 0 h 514"/>
                <a:gd name="T106" fmla="*/ 0 w 393"/>
                <a:gd name="T107" fmla="*/ 0 h 514"/>
                <a:gd name="T108" fmla="*/ 0 w 393"/>
                <a:gd name="T109" fmla="*/ 0 h 5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3"/>
                <a:gd name="T166" fmla="*/ 0 h 514"/>
                <a:gd name="T167" fmla="*/ 393 w 393"/>
                <a:gd name="T168" fmla="*/ 514 h 5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3" h="514">
                  <a:moveTo>
                    <a:pt x="330" y="13"/>
                  </a:moveTo>
                  <a:lnTo>
                    <a:pt x="330" y="13"/>
                  </a:lnTo>
                  <a:lnTo>
                    <a:pt x="301" y="7"/>
                  </a:lnTo>
                  <a:lnTo>
                    <a:pt x="268" y="4"/>
                  </a:lnTo>
                  <a:lnTo>
                    <a:pt x="233" y="2"/>
                  </a:lnTo>
                  <a:lnTo>
                    <a:pt x="196" y="0"/>
                  </a:lnTo>
                  <a:lnTo>
                    <a:pt x="159" y="2"/>
                  </a:lnTo>
                  <a:lnTo>
                    <a:pt x="124" y="4"/>
                  </a:lnTo>
                  <a:lnTo>
                    <a:pt x="92" y="7"/>
                  </a:lnTo>
                  <a:lnTo>
                    <a:pt x="63" y="13"/>
                  </a:lnTo>
                  <a:lnTo>
                    <a:pt x="48" y="17"/>
                  </a:lnTo>
                  <a:lnTo>
                    <a:pt x="35" y="20"/>
                  </a:lnTo>
                  <a:lnTo>
                    <a:pt x="24" y="25"/>
                  </a:lnTo>
                  <a:lnTo>
                    <a:pt x="15" y="29"/>
                  </a:lnTo>
                  <a:lnTo>
                    <a:pt x="8" y="35"/>
                  </a:lnTo>
                  <a:lnTo>
                    <a:pt x="4" y="40"/>
                  </a:lnTo>
                  <a:lnTo>
                    <a:pt x="1" y="47"/>
                  </a:lnTo>
                  <a:lnTo>
                    <a:pt x="0" y="53"/>
                  </a:lnTo>
                  <a:lnTo>
                    <a:pt x="0" y="461"/>
                  </a:lnTo>
                  <a:lnTo>
                    <a:pt x="1" y="467"/>
                  </a:lnTo>
                  <a:lnTo>
                    <a:pt x="4" y="473"/>
                  </a:lnTo>
                  <a:lnTo>
                    <a:pt x="8" y="479"/>
                  </a:lnTo>
                  <a:lnTo>
                    <a:pt x="15" y="485"/>
                  </a:lnTo>
                  <a:lnTo>
                    <a:pt x="24" y="489"/>
                  </a:lnTo>
                  <a:lnTo>
                    <a:pt x="35" y="493"/>
                  </a:lnTo>
                  <a:lnTo>
                    <a:pt x="48" y="497"/>
                  </a:lnTo>
                  <a:lnTo>
                    <a:pt x="63" y="501"/>
                  </a:lnTo>
                  <a:lnTo>
                    <a:pt x="92" y="507"/>
                  </a:lnTo>
                  <a:lnTo>
                    <a:pt x="124" y="510"/>
                  </a:lnTo>
                  <a:lnTo>
                    <a:pt x="159" y="512"/>
                  </a:lnTo>
                  <a:lnTo>
                    <a:pt x="196" y="514"/>
                  </a:lnTo>
                  <a:lnTo>
                    <a:pt x="233" y="512"/>
                  </a:lnTo>
                  <a:lnTo>
                    <a:pt x="268" y="510"/>
                  </a:lnTo>
                  <a:lnTo>
                    <a:pt x="301" y="507"/>
                  </a:lnTo>
                  <a:lnTo>
                    <a:pt x="330" y="501"/>
                  </a:lnTo>
                  <a:lnTo>
                    <a:pt x="345" y="497"/>
                  </a:lnTo>
                  <a:lnTo>
                    <a:pt x="358" y="493"/>
                  </a:lnTo>
                  <a:lnTo>
                    <a:pt x="368" y="489"/>
                  </a:lnTo>
                  <a:lnTo>
                    <a:pt x="377" y="485"/>
                  </a:lnTo>
                  <a:lnTo>
                    <a:pt x="384" y="479"/>
                  </a:lnTo>
                  <a:lnTo>
                    <a:pt x="389" y="473"/>
                  </a:lnTo>
                  <a:lnTo>
                    <a:pt x="391" y="467"/>
                  </a:lnTo>
                  <a:lnTo>
                    <a:pt x="393" y="461"/>
                  </a:lnTo>
                  <a:lnTo>
                    <a:pt x="393" y="53"/>
                  </a:lnTo>
                  <a:lnTo>
                    <a:pt x="391" y="47"/>
                  </a:lnTo>
                  <a:lnTo>
                    <a:pt x="389" y="40"/>
                  </a:lnTo>
                  <a:lnTo>
                    <a:pt x="384" y="35"/>
                  </a:lnTo>
                  <a:lnTo>
                    <a:pt x="377" y="29"/>
                  </a:lnTo>
                  <a:lnTo>
                    <a:pt x="368" y="25"/>
                  </a:lnTo>
                  <a:lnTo>
                    <a:pt x="358" y="20"/>
                  </a:lnTo>
                  <a:lnTo>
                    <a:pt x="345" y="17"/>
                  </a:lnTo>
                  <a:lnTo>
                    <a:pt x="330" y="13"/>
                  </a:lnTo>
                  <a:close/>
                  <a:moveTo>
                    <a:pt x="369" y="461"/>
                  </a:moveTo>
                  <a:lnTo>
                    <a:pt x="369" y="461"/>
                  </a:lnTo>
                  <a:lnTo>
                    <a:pt x="365" y="465"/>
                  </a:lnTo>
                  <a:lnTo>
                    <a:pt x="357" y="468"/>
                  </a:lnTo>
                  <a:lnTo>
                    <a:pt x="341" y="474"/>
                  </a:lnTo>
                  <a:lnTo>
                    <a:pt x="318" y="480"/>
                  </a:lnTo>
                  <a:lnTo>
                    <a:pt x="292" y="483"/>
                  </a:lnTo>
                  <a:lnTo>
                    <a:pt x="262" y="487"/>
                  </a:lnTo>
                  <a:lnTo>
                    <a:pt x="230" y="489"/>
                  </a:lnTo>
                  <a:lnTo>
                    <a:pt x="196" y="490"/>
                  </a:lnTo>
                  <a:lnTo>
                    <a:pt x="163" y="489"/>
                  </a:lnTo>
                  <a:lnTo>
                    <a:pt x="130" y="487"/>
                  </a:lnTo>
                  <a:lnTo>
                    <a:pt x="101" y="483"/>
                  </a:lnTo>
                  <a:lnTo>
                    <a:pt x="74" y="480"/>
                  </a:lnTo>
                  <a:lnTo>
                    <a:pt x="51" y="474"/>
                  </a:lnTo>
                  <a:lnTo>
                    <a:pt x="36" y="468"/>
                  </a:lnTo>
                  <a:lnTo>
                    <a:pt x="28" y="465"/>
                  </a:lnTo>
                  <a:lnTo>
                    <a:pt x="23" y="461"/>
                  </a:lnTo>
                  <a:lnTo>
                    <a:pt x="23" y="352"/>
                  </a:lnTo>
                  <a:lnTo>
                    <a:pt x="41" y="359"/>
                  </a:lnTo>
                  <a:lnTo>
                    <a:pt x="63" y="365"/>
                  </a:lnTo>
                  <a:lnTo>
                    <a:pt x="92" y="370"/>
                  </a:lnTo>
                  <a:lnTo>
                    <a:pt x="124" y="374"/>
                  </a:lnTo>
                  <a:lnTo>
                    <a:pt x="159" y="377"/>
                  </a:lnTo>
                  <a:lnTo>
                    <a:pt x="196" y="377"/>
                  </a:lnTo>
                  <a:lnTo>
                    <a:pt x="233" y="377"/>
                  </a:lnTo>
                  <a:lnTo>
                    <a:pt x="268" y="374"/>
                  </a:lnTo>
                  <a:lnTo>
                    <a:pt x="301" y="370"/>
                  </a:lnTo>
                  <a:lnTo>
                    <a:pt x="330" y="365"/>
                  </a:lnTo>
                  <a:lnTo>
                    <a:pt x="352" y="359"/>
                  </a:lnTo>
                  <a:lnTo>
                    <a:pt x="369" y="352"/>
                  </a:lnTo>
                  <a:lnTo>
                    <a:pt x="369" y="461"/>
                  </a:lnTo>
                  <a:close/>
                  <a:moveTo>
                    <a:pt x="369" y="53"/>
                  </a:moveTo>
                  <a:lnTo>
                    <a:pt x="369" y="53"/>
                  </a:lnTo>
                  <a:lnTo>
                    <a:pt x="365" y="56"/>
                  </a:lnTo>
                  <a:lnTo>
                    <a:pt x="357" y="61"/>
                  </a:lnTo>
                  <a:lnTo>
                    <a:pt x="341" y="65"/>
                  </a:lnTo>
                  <a:lnTo>
                    <a:pt x="318" y="71"/>
                  </a:lnTo>
                  <a:lnTo>
                    <a:pt x="292" y="76"/>
                  </a:lnTo>
                  <a:lnTo>
                    <a:pt x="262" y="79"/>
                  </a:lnTo>
                  <a:lnTo>
                    <a:pt x="230" y="81"/>
                  </a:lnTo>
                  <a:lnTo>
                    <a:pt x="196" y="82"/>
                  </a:lnTo>
                  <a:lnTo>
                    <a:pt x="163" y="81"/>
                  </a:lnTo>
                  <a:lnTo>
                    <a:pt x="130" y="79"/>
                  </a:lnTo>
                  <a:lnTo>
                    <a:pt x="101" y="76"/>
                  </a:lnTo>
                  <a:lnTo>
                    <a:pt x="74" y="71"/>
                  </a:lnTo>
                  <a:lnTo>
                    <a:pt x="51" y="65"/>
                  </a:lnTo>
                  <a:lnTo>
                    <a:pt x="36" y="61"/>
                  </a:lnTo>
                  <a:lnTo>
                    <a:pt x="28" y="56"/>
                  </a:lnTo>
                  <a:lnTo>
                    <a:pt x="23" y="53"/>
                  </a:lnTo>
                  <a:lnTo>
                    <a:pt x="28" y="49"/>
                  </a:lnTo>
                  <a:lnTo>
                    <a:pt x="36" y="45"/>
                  </a:lnTo>
                  <a:lnTo>
                    <a:pt x="51" y="40"/>
                  </a:lnTo>
                  <a:lnTo>
                    <a:pt x="74" y="34"/>
                  </a:lnTo>
                  <a:lnTo>
                    <a:pt x="101" y="29"/>
                  </a:lnTo>
                  <a:lnTo>
                    <a:pt x="130" y="27"/>
                  </a:lnTo>
                  <a:lnTo>
                    <a:pt x="163" y="25"/>
                  </a:lnTo>
                  <a:lnTo>
                    <a:pt x="196" y="24"/>
                  </a:lnTo>
                  <a:lnTo>
                    <a:pt x="230" y="25"/>
                  </a:lnTo>
                  <a:lnTo>
                    <a:pt x="262" y="27"/>
                  </a:lnTo>
                  <a:lnTo>
                    <a:pt x="292" y="29"/>
                  </a:lnTo>
                  <a:lnTo>
                    <a:pt x="318" y="34"/>
                  </a:lnTo>
                  <a:lnTo>
                    <a:pt x="341" y="40"/>
                  </a:lnTo>
                  <a:lnTo>
                    <a:pt x="357" y="45"/>
                  </a:lnTo>
                  <a:lnTo>
                    <a:pt x="365" y="49"/>
                  </a:lnTo>
                  <a:lnTo>
                    <a:pt x="369" y="53"/>
                  </a:lnTo>
                  <a:close/>
                  <a:moveTo>
                    <a:pt x="369" y="324"/>
                  </a:moveTo>
                  <a:lnTo>
                    <a:pt x="369" y="324"/>
                  </a:lnTo>
                  <a:lnTo>
                    <a:pt x="366" y="328"/>
                  </a:lnTo>
                  <a:lnTo>
                    <a:pt x="358" y="332"/>
                  </a:lnTo>
                  <a:lnTo>
                    <a:pt x="343" y="338"/>
                  </a:lnTo>
                  <a:lnTo>
                    <a:pt x="318" y="343"/>
                  </a:lnTo>
                  <a:lnTo>
                    <a:pt x="292" y="348"/>
                  </a:lnTo>
                  <a:lnTo>
                    <a:pt x="262" y="351"/>
                  </a:lnTo>
                  <a:lnTo>
                    <a:pt x="230" y="353"/>
                  </a:lnTo>
                  <a:lnTo>
                    <a:pt x="196" y="353"/>
                  </a:lnTo>
                  <a:lnTo>
                    <a:pt x="163" y="353"/>
                  </a:lnTo>
                  <a:lnTo>
                    <a:pt x="130" y="351"/>
                  </a:lnTo>
                  <a:lnTo>
                    <a:pt x="101" y="348"/>
                  </a:lnTo>
                  <a:lnTo>
                    <a:pt x="74" y="343"/>
                  </a:lnTo>
                  <a:lnTo>
                    <a:pt x="51" y="338"/>
                  </a:lnTo>
                  <a:lnTo>
                    <a:pt x="35" y="332"/>
                  </a:lnTo>
                  <a:lnTo>
                    <a:pt x="27" y="328"/>
                  </a:lnTo>
                  <a:lnTo>
                    <a:pt x="23" y="324"/>
                  </a:lnTo>
                  <a:lnTo>
                    <a:pt x="23" y="216"/>
                  </a:lnTo>
                  <a:lnTo>
                    <a:pt x="41" y="223"/>
                  </a:lnTo>
                  <a:lnTo>
                    <a:pt x="63" y="229"/>
                  </a:lnTo>
                  <a:lnTo>
                    <a:pt x="92" y="234"/>
                  </a:lnTo>
                  <a:lnTo>
                    <a:pt x="124" y="237"/>
                  </a:lnTo>
                  <a:lnTo>
                    <a:pt x="159" y="240"/>
                  </a:lnTo>
                  <a:lnTo>
                    <a:pt x="196" y="241"/>
                  </a:lnTo>
                  <a:lnTo>
                    <a:pt x="233" y="240"/>
                  </a:lnTo>
                  <a:lnTo>
                    <a:pt x="268" y="237"/>
                  </a:lnTo>
                  <a:lnTo>
                    <a:pt x="301" y="234"/>
                  </a:lnTo>
                  <a:lnTo>
                    <a:pt x="330" y="229"/>
                  </a:lnTo>
                  <a:lnTo>
                    <a:pt x="352" y="223"/>
                  </a:lnTo>
                  <a:lnTo>
                    <a:pt x="369" y="216"/>
                  </a:lnTo>
                  <a:lnTo>
                    <a:pt x="369" y="324"/>
                  </a:lnTo>
                  <a:close/>
                  <a:moveTo>
                    <a:pt x="369" y="189"/>
                  </a:moveTo>
                  <a:lnTo>
                    <a:pt x="369" y="189"/>
                  </a:lnTo>
                  <a:lnTo>
                    <a:pt x="366" y="192"/>
                  </a:lnTo>
                  <a:lnTo>
                    <a:pt x="358" y="197"/>
                  </a:lnTo>
                  <a:lnTo>
                    <a:pt x="343" y="201"/>
                  </a:lnTo>
                  <a:lnTo>
                    <a:pt x="318" y="207"/>
                  </a:lnTo>
                  <a:lnTo>
                    <a:pt x="292" y="212"/>
                  </a:lnTo>
                  <a:lnTo>
                    <a:pt x="262" y="215"/>
                  </a:lnTo>
                  <a:lnTo>
                    <a:pt x="230" y="218"/>
                  </a:lnTo>
                  <a:lnTo>
                    <a:pt x="196" y="218"/>
                  </a:lnTo>
                  <a:lnTo>
                    <a:pt x="163" y="218"/>
                  </a:lnTo>
                  <a:lnTo>
                    <a:pt x="130" y="215"/>
                  </a:lnTo>
                  <a:lnTo>
                    <a:pt x="101" y="212"/>
                  </a:lnTo>
                  <a:lnTo>
                    <a:pt x="74" y="207"/>
                  </a:lnTo>
                  <a:lnTo>
                    <a:pt x="51" y="201"/>
                  </a:lnTo>
                  <a:lnTo>
                    <a:pt x="35" y="197"/>
                  </a:lnTo>
                  <a:lnTo>
                    <a:pt x="27" y="192"/>
                  </a:lnTo>
                  <a:lnTo>
                    <a:pt x="23" y="189"/>
                  </a:lnTo>
                  <a:lnTo>
                    <a:pt x="23" y="81"/>
                  </a:lnTo>
                  <a:lnTo>
                    <a:pt x="41" y="86"/>
                  </a:lnTo>
                  <a:lnTo>
                    <a:pt x="63" y="93"/>
                  </a:lnTo>
                  <a:lnTo>
                    <a:pt x="92" y="98"/>
                  </a:lnTo>
                  <a:lnTo>
                    <a:pt x="124" y="101"/>
                  </a:lnTo>
                  <a:lnTo>
                    <a:pt x="159" y="104"/>
                  </a:lnTo>
                  <a:lnTo>
                    <a:pt x="196" y="105"/>
                  </a:lnTo>
                  <a:lnTo>
                    <a:pt x="233" y="104"/>
                  </a:lnTo>
                  <a:lnTo>
                    <a:pt x="268" y="101"/>
                  </a:lnTo>
                  <a:lnTo>
                    <a:pt x="301" y="98"/>
                  </a:lnTo>
                  <a:lnTo>
                    <a:pt x="330" y="93"/>
                  </a:lnTo>
                  <a:lnTo>
                    <a:pt x="352" y="86"/>
                  </a:lnTo>
                  <a:lnTo>
                    <a:pt x="369" y="81"/>
                  </a:lnTo>
                  <a:lnTo>
                    <a:pt x="369"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grpSp>
      <p:grpSp>
        <p:nvGrpSpPr>
          <p:cNvPr id="6150" name="Group 197"/>
          <p:cNvGrpSpPr>
            <a:grpSpLocks/>
          </p:cNvGrpSpPr>
          <p:nvPr/>
        </p:nvGrpSpPr>
        <p:grpSpPr bwMode="auto">
          <a:xfrm>
            <a:off x="358775" y="2239963"/>
            <a:ext cx="523875" cy="523875"/>
            <a:chOff x="1017" y="1168"/>
            <a:chExt cx="269" cy="269"/>
          </a:xfrm>
        </p:grpSpPr>
        <p:sp>
          <p:nvSpPr>
            <p:cNvPr id="6176" name="Oval 66"/>
            <p:cNvSpPr>
              <a:spLocks noChangeArrowheads="1"/>
            </p:cNvSpPr>
            <p:nvPr/>
          </p:nvSpPr>
          <p:spPr bwMode="auto">
            <a:xfrm>
              <a:off x="1017" y="1168"/>
              <a:ext cx="269" cy="269"/>
            </a:xfrm>
            <a:prstGeom prst="ellipse">
              <a:avLst/>
            </a:prstGeom>
            <a:solidFill>
              <a:srgbClr val="0064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57200"/>
              <a:endParaRPr lang="hu-HU" sz="2200">
                <a:solidFill>
                  <a:schemeClr val="bg2"/>
                </a:solidFill>
                <a:ea typeface="MS PGothic" pitchFamily="34" charset="-128"/>
              </a:endParaRPr>
            </a:p>
          </p:txBody>
        </p:sp>
        <p:grpSp>
          <p:nvGrpSpPr>
            <p:cNvPr id="6177" name="Group 173"/>
            <p:cNvGrpSpPr>
              <a:grpSpLocks/>
            </p:cNvGrpSpPr>
            <p:nvPr/>
          </p:nvGrpSpPr>
          <p:grpSpPr bwMode="auto">
            <a:xfrm>
              <a:off x="1084" y="1208"/>
              <a:ext cx="135" cy="198"/>
              <a:chOff x="4896" y="1991"/>
              <a:chExt cx="291" cy="423"/>
            </a:xfrm>
          </p:grpSpPr>
          <p:sp>
            <p:nvSpPr>
              <p:cNvPr id="6178" name="Freeform 174"/>
              <p:cNvSpPr>
                <a:spLocks/>
              </p:cNvSpPr>
              <p:nvPr/>
            </p:nvSpPr>
            <p:spPr bwMode="auto">
              <a:xfrm>
                <a:off x="4896" y="2234"/>
                <a:ext cx="291" cy="180"/>
              </a:xfrm>
              <a:custGeom>
                <a:avLst/>
                <a:gdLst>
                  <a:gd name="T0" fmla="*/ 1 w 522"/>
                  <a:gd name="T1" fmla="*/ 0 h 322"/>
                  <a:gd name="T2" fmla="*/ 1 w 522"/>
                  <a:gd name="T3" fmla="*/ 1 h 322"/>
                  <a:gd name="T4" fmla="*/ 1 w 522"/>
                  <a:gd name="T5" fmla="*/ 1 h 322"/>
                  <a:gd name="T6" fmla="*/ 1 w 522"/>
                  <a:gd name="T7" fmla="*/ 1 h 322"/>
                  <a:gd name="T8" fmla="*/ 1 w 522"/>
                  <a:gd name="T9" fmla="*/ 1 h 322"/>
                  <a:gd name="T10" fmla="*/ 1 w 522"/>
                  <a:gd name="T11" fmla="*/ 1 h 322"/>
                  <a:gd name="T12" fmla="*/ 1 w 522"/>
                  <a:gd name="T13" fmla="*/ 1 h 322"/>
                  <a:gd name="T14" fmla="*/ 1 w 522"/>
                  <a:gd name="T15" fmla="*/ 1 h 322"/>
                  <a:gd name="T16" fmla="*/ 1 w 522"/>
                  <a:gd name="T17" fmla="*/ 1 h 322"/>
                  <a:gd name="T18" fmla="*/ 1 w 522"/>
                  <a:gd name="T19" fmla="*/ 1 h 322"/>
                  <a:gd name="T20" fmla="*/ 1 w 522"/>
                  <a:gd name="T21" fmla="*/ 1 h 322"/>
                  <a:gd name="T22" fmla="*/ 1 w 522"/>
                  <a:gd name="T23" fmla="*/ 1 h 322"/>
                  <a:gd name="T24" fmla="*/ 1 w 522"/>
                  <a:gd name="T25" fmla="*/ 1 h 322"/>
                  <a:gd name="T26" fmla="*/ 1 w 522"/>
                  <a:gd name="T27" fmla="*/ 1 h 322"/>
                  <a:gd name="T28" fmla="*/ 1 w 522"/>
                  <a:gd name="T29" fmla="*/ 1 h 322"/>
                  <a:gd name="T30" fmla="*/ 1 w 522"/>
                  <a:gd name="T31" fmla="*/ 1 h 322"/>
                  <a:gd name="T32" fmla="*/ 1 w 522"/>
                  <a:gd name="T33" fmla="*/ 1 h 322"/>
                  <a:gd name="T34" fmla="*/ 0 w 522"/>
                  <a:gd name="T35" fmla="*/ 1 h 322"/>
                  <a:gd name="T36" fmla="*/ 0 w 522"/>
                  <a:gd name="T37" fmla="*/ 1 h 322"/>
                  <a:gd name="T38" fmla="*/ 1 w 522"/>
                  <a:gd name="T39" fmla="*/ 1 h 322"/>
                  <a:gd name="T40" fmla="*/ 1 w 522"/>
                  <a:gd name="T41" fmla="*/ 0 h 322"/>
                  <a:gd name="T42" fmla="*/ 1 w 522"/>
                  <a:gd name="T43" fmla="*/ 0 h 3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22"/>
                  <a:gd name="T67" fmla="*/ 0 h 322"/>
                  <a:gd name="T68" fmla="*/ 522 w 522"/>
                  <a:gd name="T69" fmla="*/ 322 h 32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22" h="322">
                    <a:moveTo>
                      <a:pt x="386" y="0"/>
                    </a:moveTo>
                    <a:lnTo>
                      <a:pt x="484" y="99"/>
                    </a:lnTo>
                    <a:lnTo>
                      <a:pt x="522" y="60"/>
                    </a:lnTo>
                    <a:lnTo>
                      <a:pt x="522" y="214"/>
                    </a:lnTo>
                    <a:lnTo>
                      <a:pt x="369" y="214"/>
                    </a:lnTo>
                    <a:lnTo>
                      <a:pt x="410" y="173"/>
                    </a:lnTo>
                    <a:lnTo>
                      <a:pt x="317" y="81"/>
                    </a:lnTo>
                    <a:lnTo>
                      <a:pt x="317" y="214"/>
                    </a:lnTo>
                    <a:lnTo>
                      <a:pt x="369" y="214"/>
                    </a:lnTo>
                    <a:lnTo>
                      <a:pt x="261" y="322"/>
                    </a:lnTo>
                    <a:lnTo>
                      <a:pt x="153" y="214"/>
                    </a:lnTo>
                    <a:lnTo>
                      <a:pt x="205" y="214"/>
                    </a:lnTo>
                    <a:lnTo>
                      <a:pt x="205" y="81"/>
                    </a:lnTo>
                    <a:lnTo>
                      <a:pt x="114" y="173"/>
                    </a:lnTo>
                    <a:lnTo>
                      <a:pt x="153" y="214"/>
                    </a:lnTo>
                    <a:lnTo>
                      <a:pt x="0" y="214"/>
                    </a:lnTo>
                    <a:lnTo>
                      <a:pt x="0" y="60"/>
                    </a:lnTo>
                    <a:lnTo>
                      <a:pt x="38" y="99"/>
                    </a:lnTo>
                    <a:lnTo>
                      <a:pt x="136" y="0"/>
                    </a:lnTo>
                    <a:lnTo>
                      <a:pt x="3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sp>
            <p:nvSpPr>
              <p:cNvPr id="6179" name="Freeform 175"/>
              <p:cNvSpPr>
                <a:spLocks/>
              </p:cNvSpPr>
              <p:nvPr/>
            </p:nvSpPr>
            <p:spPr bwMode="auto">
              <a:xfrm>
                <a:off x="4896" y="2140"/>
                <a:ext cx="65" cy="65"/>
              </a:xfrm>
              <a:custGeom>
                <a:avLst/>
                <a:gdLst>
                  <a:gd name="T0" fmla="*/ 1 w 116"/>
                  <a:gd name="T1" fmla="*/ 1 h 116"/>
                  <a:gd name="T2" fmla="*/ 1 w 116"/>
                  <a:gd name="T3" fmla="*/ 1 h 116"/>
                  <a:gd name="T4" fmla="*/ 1 w 116"/>
                  <a:gd name="T5" fmla="*/ 1 h 116"/>
                  <a:gd name="T6" fmla="*/ 1 w 116"/>
                  <a:gd name="T7" fmla="*/ 1 h 116"/>
                  <a:gd name="T8" fmla="*/ 1 w 116"/>
                  <a:gd name="T9" fmla="*/ 1 h 116"/>
                  <a:gd name="T10" fmla="*/ 1 w 116"/>
                  <a:gd name="T11" fmla="*/ 1 h 116"/>
                  <a:gd name="T12" fmla="*/ 1 w 116"/>
                  <a:gd name="T13" fmla="*/ 1 h 116"/>
                  <a:gd name="T14" fmla="*/ 1 w 116"/>
                  <a:gd name="T15" fmla="*/ 1 h 116"/>
                  <a:gd name="T16" fmla="*/ 1 w 116"/>
                  <a:gd name="T17" fmla="*/ 1 h 116"/>
                  <a:gd name="T18" fmla="*/ 1 w 116"/>
                  <a:gd name="T19" fmla="*/ 1 h 116"/>
                  <a:gd name="T20" fmla="*/ 1 w 116"/>
                  <a:gd name="T21" fmla="*/ 1 h 116"/>
                  <a:gd name="T22" fmla="*/ 1 w 116"/>
                  <a:gd name="T23" fmla="*/ 1 h 116"/>
                  <a:gd name="T24" fmla="*/ 1 w 116"/>
                  <a:gd name="T25" fmla="*/ 1 h 116"/>
                  <a:gd name="T26" fmla="*/ 1 w 116"/>
                  <a:gd name="T27" fmla="*/ 1 h 116"/>
                  <a:gd name="T28" fmla="*/ 1 w 116"/>
                  <a:gd name="T29" fmla="*/ 1 h 116"/>
                  <a:gd name="T30" fmla="*/ 1 w 116"/>
                  <a:gd name="T31" fmla="*/ 1 h 116"/>
                  <a:gd name="T32" fmla="*/ 1 w 116"/>
                  <a:gd name="T33" fmla="*/ 1 h 116"/>
                  <a:gd name="T34" fmla="*/ 1 w 116"/>
                  <a:gd name="T35" fmla="*/ 1 h 116"/>
                  <a:gd name="T36" fmla="*/ 1 w 116"/>
                  <a:gd name="T37" fmla="*/ 0 h 116"/>
                  <a:gd name="T38" fmla="*/ 1 w 116"/>
                  <a:gd name="T39" fmla="*/ 0 h 116"/>
                  <a:gd name="T40" fmla="*/ 1 w 116"/>
                  <a:gd name="T41" fmla="*/ 1 h 116"/>
                  <a:gd name="T42" fmla="*/ 1 w 116"/>
                  <a:gd name="T43" fmla="*/ 1 h 116"/>
                  <a:gd name="T44" fmla="*/ 1 w 116"/>
                  <a:gd name="T45" fmla="*/ 1 h 116"/>
                  <a:gd name="T46" fmla="*/ 1 w 116"/>
                  <a:gd name="T47" fmla="*/ 1 h 116"/>
                  <a:gd name="T48" fmla="*/ 1 w 116"/>
                  <a:gd name="T49" fmla="*/ 1 h 116"/>
                  <a:gd name="T50" fmla="*/ 1 w 116"/>
                  <a:gd name="T51" fmla="*/ 1 h 116"/>
                  <a:gd name="T52" fmla="*/ 1 w 116"/>
                  <a:gd name="T53" fmla="*/ 1 h 116"/>
                  <a:gd name="T54" fmla="*/ 0 w 116"/>
                  <a:gd name="T55" fmla="*/ 1 h 116"/>
                  <a:gd name="T56" fmla="*/ 0 w 116"/>
                  <a:gd name="T57" fmla="*/ 1 h 116"/>
                  <a:gd name="T58" fmla="*/ 1 w 116"/>
                  <a:gd name="T59" fmla="*/ 1 h 116"/>
                  <a:gd name="T60" fmla="*/ 1 w 116"/>
                  <a:gd name="T61" fmla="*/ 1 h 116"/>
                  <a:gd name="T62" fmla="*/ 1 w 116"/>
                  <a:gd name="T63" fmla="*/ 1 h 116"/>
                  <a:gd name="T64" fmla="*/ 1 w 116"/>
                  <a:gd name="T65" fmla="*/ 1 h 116"/>
                  <a:gd name="T66" fmla="*/ 1 w 116"/>
                  <a:gd name="T67" fmla="*/ 1 h 116"/>
                  <a:gd name="T68" fmla="*/ 1 w 116"/>
                  <a:gd name="T69" fmla="*/ 1 h 116"/>
                  <a:gd name="T70" fmla="*/ 1 w 116"/>
                  <a:gd name="T71" fmla="*/ 1 h 116"/>
                  <a:gd name="T72" fmla="*/ 1 w 116"/>
                  <a:gd name="T73" fmla="*/ 1 h 1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6"/>
                  <a:gd name="T112" fmla="*/ 0 h 116"/>
                  <a:gd name="T113" fmla="*/ 116 w 116"/>
                  <a:gd name="T114" fmla="*/ 116 h 11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6" h="116">
                    <a:moveTo>
                      <a:pt x="58" y="116"/>
                    </a:moveTo>
                    <a:lnTo>
                      <a:pt x="58" y="116"/>
                    </a:lnTo>
                    <a:lnTo>
                      <a:pt x="69" y="115"/>
                    </a:lnTo>
                    <a:lnTo>
                      <a:pt x="81" y="112"/>
                    </a:lnTo>
                    <a:lnTo>
                      <a:pt x="90" y="107"/>
                    </a:lnTo>
                    <a:lnTo>
                      <a:pt x="99" y="99"/>
                    </a:lnTo>
                    <a:lnTo>
                      <a:pt x="105" y="91"/>
                    </a:lnTo>
                    <a:lnTo>
                      <a:pt x="111" y="81"/>
                    </a:lnTo>
                    <a:lnTo>
                      <a:pt x="115" y="70"/>
                    </a:lnTo>
                    <a:lnTo>
                      <a:pt x="116" y="58"/>
                    </a:lnTo>
                    <a:lnTo>
                      <a:pt x="115" y="47"/>
                    </a:lnTo>
                    <a:lnTo>
                      <a:pt x="111" y="36"/>
                    </a:lnTo>
                    <a:lnTo>
                      <a:pt x="105" y="26"/>
                    </a:lnTo>
                    <a:lnTo>
                      <a:pt x="99" y="18"/>
                    </a:lnTo>
                    <a:lnTo>
                      <a:pt x="90" y="11"/>
                    </a:lnTo>
                    <a:lnTo>
                      <a:pt x="81" y="5"/>
                    </a:lnTo>
                    <a:lnTo>
                      <a:pt x="69" y="1"/>
                    </a:lnTo>
                    <a:lnTo>
                      <a:pt x="58" y="0"/>
                    </a:lnTo>
                    <a:lnTo>
                      <a:pt x="46" y="1"/>
                    </a:lnTo>
                    <a:lnTo>
                      <a:pt x="36" y="5"/>
                    </a:lnTo>
                    <a:lnTo>
                      <a:pt x="25" y="11"/>
                    </a:lnTo>
                    <a:lnTo>
                      <a:pt x="17" y="18"/>
                    </a:lnTo>
                    <a:lnTo>
                      <a:pt x="10" y="26"/>
                    </a:lnTo>
                    <a:lnTo>
                      <a:pt x="4" y="36"/>
                    </a:lnTo>
                    <a:lnTo>
                      <a:pt x="1" y="47"/>
                    </a:lnTo>
                    <a:lnTo>
                      <a:pt x="0" y="58"/>
                    </a:lnTo>
                    <a:lnTo>
                      <a:pt x="1" y="70"/>
                    </a:lnTo>
                    <a:lnTo>
                      <a:pt x="4" y="81"/>
                    </a:lnTo>
                    <a:lnTo>
                      <a:pt x="10" y="91"/>
                    </a:lnTo>
                    <a:lnTo>
                      <a:pt x="17" y="99"/>
                    </a:lnTo>
                    <a:lnTo>
                      <a:pt x="25" y="107"/>
                    </a:lnTo>
                    <a:lnTo>
                      <a:pt x="36" y="112"/>
                    </a:lnTo>
                    <a:lnTo>
                      <a:pt x="46" y="115"/>
                    </a:lnTo>
                    <a:lnTo>
                      <a:pt x="58" y="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sp>
            <p:nvSpPr>
              <p:cNvPr id="6180" name="Freeform 176"/>
              <p:cNvSpPr>
                <a:spLocks/>
              </p:cNvSpPr>
              <p:nvPr/>
            </p:nvSpPr>
            <p:spPr bwMode="auto">
              <a:xfrm>
                <a:off x="4953" y="2066"/>
                <a:ext cx="64" cy="65"/>
              </a:xfrm>
              <a:custGeom>
                <a:avLst/>
                <a:gdLst>
                  <a:gd name="T0" fmla="*/ 1 w 115"/>
                  <a:gd name="T1" fmla="*/ 1 h 116"/>
                  <a:gd name="T2" fmla="*/ 1 w 115"/>
                  <a:gd name="T3" fmla="*/ 1 h 116"/>
                  <a:gd name="T4" fmla="*/ 1 w 115"/>
                  <a:gd name="T5" fmla="*/ 1 h 116"/>
                  <a:gd name="T6" fmla="*/ 1 w 115"/>
                  <a:gd name="T7" fmla="*/ 1 h 116"/>
                  <a:gd name="T8" fmla="*/ 1 w 115"/>
                  <a:gd name="T9" fmla="*/ 1 h 116"/>
                  <a:gd name="T10" fmla="*/ 1 w 115"/>
                  <a:gd name="T11" fmla="*/ 1 h 116"/>
                  <a:gd name="T12" fmla="*/ 1 w 115"/>
                  <a:gd name="T13" fmla="*/ 1 h 116"/>
                  <a:gd name="T14" fmla="*/ 1 w 115"/>
                  <a:gd name="T15" fmla="*/ 1 h 116"/>
                  <a:gd name="T16" fmla="*/ 1 w 115"/>
                  <a:gd name="T17" fmla="*/ 1 h 116"/>
                  <a:gd name="T18" fmla="*/ 1 w 115"/>
                  <a:gd name="T19" fmla="*/ 1 h 116"/>
                  <a:gd name="T20" fmla="*/ 1 w 115"/>
                  <a:gd name="T21" fmla="*/ 1 h 116"/>
                  <a:gd name="T22" fmla="*/ 1 w 115"/>
                  <a:gd name="T23" fmla="*/ 1 h 116"/>
                  <a:gd name="T24" fmla="*/ 1 w 115"/>
                  <a:gd name="T25" fmla="*/ 1 h 116"/>
                  <a:gd name="T26" fmla="*/ 1 w 115"/>
                  <a:gd name="T27" fmla="*/ 1 h 116"/>
                  <a:gd name="T28" fmla="*/ 1 w 115"/>
                  <a:gd name="T29" fmla="*/ 1 h 116"/>
                  <a:gd name="T30" fmla="*/ 1 w 115"/>
                  <a:gd name="T31" fmla="*/ 1 h 116"/>
                  <a:gd name="T32" fmla="*/ 1 w 115"/>
                  <a:gd name="T33" fmla="*/ 1 h 116"/>
                  <a:gd name="T34" fmla="*/ 1 w 115"/>
                  <a:gd name="T35" fmla="*/ 1 h 116"/>
                  <a:gd name="T36" fmla="*/ 1 w 115"/>
                  <a:gd name="T37" fmla="*/ 0 h 116"/>
                  <a:gd name="T38" fmla="*/ 1 w 115"/>
                  <a:gd name="T39" fmla="*/ 0 h 116"/>
                  <a:gd name="T40" fmla="*/ 1 w 115"/>
                  <a:gd name="T41" fmla="*/ 1 h 116"/>
                  <a:gd name="T42" fmla="*/ 1 w 115"/>
                  <a:gd name="T43" fmla="*/ 1 h 116"/>
                  <a:gd name="T44" fmla="*/ 1 w 115"/>
                  <a:gd name="T45" fmla="*/ 1 h 116"/>
                  <a:gd name="T46" fmla="*/ 1 w 115"/>
                  <a:gd name="T47" fmla="*/ 1 h 116"/>
                  <a:gd name="T48" fmla="*/ 1 w 115"/>
                  <a:gd name="T49" fmla="*/ 1 h 116"/>
                  <a:gd name="T50" fmla="*/ 1 w 115"/>
                  <a:gd name="T51" fmla="*/ 1 h 116"/>
                  <a:gd name="T52" fmla="*/ 1 w 115"/>
                  <a:gd name="T53" fmla="*/ 1 h 116"/>
                  <a:gd name="T54" fmla="*/ 0 w 115"/>
                  <a:gd name="T55" fmla="*/ 1 h 116"/>
                  <a:gd name="T56" fmla="*/ 0 w 115"/>
                  <a:gd name="T57" fmla="*/ 1 h 116"/>
                  <a:gd name="T58" fmla="*/ 1 w 115"/>
                  <a:gd name="T59" fmla="*/ 1 h 116"/>
                  <a:gd name="T60" fmla="*/ 1 w 115"/>
                  <a:gd name="T61" fmla="*/ 1 h 116"/>
                  <a:gd name="T62" fmla="*/ 1 w 115"/>
                  <a:gd name="T63" fmla="*/ 1 h 116"/>
                  <a:gd name="T64" fmla="*/ 1 w 115"/>
                  <a:gd name="T65" fmla="*/ 1 h 116"/>
                  <a:gd name="T66" fmla="*/ 1 w 115"/>
                  <a:gd name="T67" fmla="*/ 1 h 116"/>
                  <a:gd name="T68" fmla="*/ 1 w 115"/>
                  <a:gd name="T69" fmla="*/ 1 h 116"/>
                  <a:gd name="T70" fmla="*/ 1 w 115"/>
                  <a:gd name="T71" fmla="*/ 1 h 116"/>
                  <a:gd name="T72" fmla="*/ 1 w 115"/>
                  <a:gd name="T73" fmla="*/ 1 h 1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5"/>
                  <a:gd name="T112" fmla="*/ 0 h 116"/>
                  <a:gd name="T113" fmla="*/ 115 w 115"/>
                  <a:gd name="T114" fmla="*/ 116 h 11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5" h="116">
                    <a:moveTo>
                      <a:pt x="58" y="116"/>
                    </a:moveTo>
                    <a:lnTo>
                      <a:pt x="58" y="116"/>
                    </a:lnTo>
                    <a:lnTo>
                      <a:pt x="70" y="115"/>
                    </a:lnTo>
                    <a:lnTo>
                      <a:pt x="80" y="111"/>
                    </a:lnTo>
                    <a:lnTo>
                      <a:pt x="91" y="105"/>
                    </a:lnTo>
                    <a:lnTo>
                      <a:pt x="99" y="98"/>
                    </a:lnTo>
                    <a:lnTo>
                      <a:pt x="106" y="90"/>
                    </a:lnTo>
                    <a:lnTo>
                      <a:pt x="111" y="80"/>
                    </a:lnTo>
                    <a:lnTo>
                      <a:pt x="114" y="69"/>
                    </a:lnTo>
                    <a:lnTo>
                      <a:pt x="115" y="58"/>
                    </a:lnTo>
                    <a:lnTo>
                      <a:pt x="114" y="46"/>
                    </a:lnTo>
                    <a:lnTo>
                      <a:pt x="111" y="36"/>
                    </a:lnTo>
                    <a:lnTo>
                      <a:pt x="106" y="25"/>
                    </a:lnTo>
                    <a:lnTo>
                      <a:pt x="99" y="17"/>
                    </a:lnTo>
                    <a:lnTo>
                      <a:pt x="91" y="10"/>
                    </a:lnTo>
                    <a:lnTo>
                      <a:pt x="80" y="4"/>
                    </a:lnTo>
                    <a:lnTo>
                      <a:pt x="70" y="1"/>
                    </a:lnTo>
                    <a:lnTo>
                      <a:pt x="58" y="0"/>
                    </a:lnTo>
                    <a:lnTo>
                      <a:pt x="46" y="1"/>
                    </a:lnTo>
                    <a:lnTo>
                      <a:pt x="35" y="4"/>
                    </a:lnTo>
                    <a:lnTo>
                      <a:pt x="26" y="10"/>
                    </a:lnTo>
                    <a:lnTo>
                      <a:pt x="16" y="17"/>
                    </a:lnTo>
                    <a:lnTo>
                      <a:pt x="9" y="25"/>
                    </a:lnTo>
                    <a:lnTo>
                      <a:pt x="5" y="36"/>
                    </a:lnTo>
                    <a:lnTo>
                      <a:pt x="1" y="46"/>
                    </a:lnTo>
                    <a:lnTo>
                      <a:pt x="0" y="58"/>
                    </a:lnTo>
                    <a:lnTo>
                      <a:pt x="1" y="69"/>
                    </a:lnTo>
                    <a:lnTo>
                      <a:pt x="5" y="80"/>
                    </a:lnTo>
                    <a:lnTo>
                      <a:pt x="9" y="90"/>
                    </a:lnTo>
                    <a:lnTo>
                      <a:pt x="16" y="98"/>
                    </a:lnTo>
                    <a:lnTo>
                      <a:pt x="26" y="105"/>
                    </a:lnTo>
                    <a:lnTo>
                      <a:pt x="35" y="111"/>
                    </a:lnTo>
                    <a:lnTo>
                      <a:pt x="46" y="115"/>
                    </a:lnTo>
                    <a:lnTo>
                      <a:pt x="58" y="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sp>
            <p:nvSpPr>
              <p:cNvPr id="6181" name="Freeform 177"/>
              <p:cNvSpPr>
                <a:spLocks/>
              </p:cNvSpPr>
              <p:nvPr/>
            </p:nvSpPr>
            <p:spPr bwMode="auto">
              <a:xfrm>
                <a:off x="5009" y="1991"/>
                <a:ext cx="65" cy="65"/>
              </a:xfrm>
              <a:custGeom>
                <a:avLst/>
                <a:gdLst>
                  <a:gd name="T0" fmla="*/ 1 w 116"/>
                  <a:gd name="T1" fmla="*/ 1 h 116"/>
                  <a:gd name="T2" fmla="*/ 1 w 116"/>
                  <a:gd name="T3" fmla="*/ 1 h 116"/>
                  <a:gd name="T4" fmla="*/ 1 w 116"/>
                  <a:gd name="T5" fmla="*/ 1 h 116"/>
                  <a:gd name="T6" fmla="*/ 1 w 116"/>
                  <a:gd name="T7" fmla="*/ 1 h 116"/>
                  <a:gd name="T8" fmla="*/ 1 w 116"/>
                  <a:gd name="T9" fmla="*/ 1 h 116"/>
                  <a:gd name="T10" fmla="*/ 1 w 116"/>
                  <a:gd name="T11" fmla="*/ 1 h 116"/>
                  <a:gd name="T12" fmla="*/ 1 w 116"/>
                  <a:gd name="T13" fmla="*/ 1 h 116"/>
                  <a:gd name="T14" fmla="*/ 1 w 116"/>
                  <a:gd name="T15" fmla="*/ 1 h 116"/>
                  <a:gd name="T16" fmla="*/ 1 w 116"/>
                  <a:gd name="T17" fmla="*/ 1 h 116"/>
                  <a:gd name="T18" fmla="*/ 1 w 116"/>
                  <a:gd name="T19" fmla="*/ 1 h 116"/>
                  <a:gd name="T20" fmla="*/ 1 w 116"/>
                  <a:gd name="T21" fmla="*/ 1 h 116"/>
                  <a:gd name="T22" fmla="*/ 1 w 116"/>
                  <a:gd name="T23" fmla="*/ 1 h 116"/>
                  <a:gd name="T24" fmla="*/ 1 w 116"/>
                  <a:gd name="T25" fmla="*/ 1 h 116"/>
                  <a:gd name="T26" fmla="*/ 1 w 116"/>
                  <a:gd name="T27" fmla="*/ 1 h 116"/>
                  <a:gd name="T28" fmla="*/ 1 w 116"/>
                  <a:gd name="T29" fmla="*/ 1 h 116"/>
                  <a:gd name="T30" fmla="*/ 1 w 116"/>
                  <a:gd name="T31" fmla="*/ 1 h 116"/>
                  <a:gd name="T32" fmla="*/ 1 w 116"/>
                  <a:gd name="T33" fmla="*/ 1 h 116"/>
                  <a:gd name="T34" fmla="*/ 1 w 116"/>
                  <a:gd name="T35" fmla="*/ 1 h 116"/>
                  <a:gd name="T36" fmla="*/ 1 w 116"/>
                  <a:gd name="T37" fmla="*/ 0 h 116"/>
                  <a:gd name="T38" fmla="*/ 1 w 116"/>
                  <a:gd name="T39" fmla="*/ 0 h 116"/>
                  <a:gd name="T40" fmla="*/ 1 w 116"/>
                  <a:gd name="T41" fmla="*/ 1 h 116"/>
                  <a:gd name="T42" fmla="*/ 1 w 116"/>
                  <a:gd name="T43" fmla="*/ 1 h 116"/>
                  <a:gd name="T44" fmla="*/ 1 w 116"/>
                  <a:gd name="T45" fmla="*/ 1 h 116"/>
                  <a:gd name="T46" fmla="*/ 1 w 116"/>
                  <a:gd name="T47" fmla="*/ 1 h 116"/>
                  <a:gd name="T48" fmla="*/ 1 w 116"/>
                  <a:gd name="T49" fmla="*/ 1 h 116"/>
                  <a:gd name="T50" fmla="*/ 1 w 116"/>
                  <a:gd name="T51" fmla="*/ 1 h 116"/>
                  <a:gd name="T52" fmla="*/ 1 w 116"/>
                  <a:gd name="T53" fmla="*/ 1 h 116"/>
                  <a:gd name="T54" fmla="*/ 0 w 116"/>
                  <a:gd name="T55" fmla="*/ 1 h 116"/>
                  <a:gd name="T56" fmla="*/ 0 w 116"/>
                  <a:gd name="T57" fmla="*/ 1 h 116"/>
                  <a:gd name="T58" fmla="*/ 1 w 116"/>
                  <a:gd name="T59" fmla="*/ 1 h 116"/>
                  <a:gd name="T60" fmla="*/ 1 w 116"/>
                  <a:gd name="T61" fmla="*/ 1 h 116"/>
                  <a:gd name="T62" fmla="*/ 1 w 116"/>
                  <a:gd name="T63" fmla="*/ 1 h 116"/>
                  <a:gd name="T64" fmla="*/ 1 w 116"/>
                  <a:gd name="T65" fmla="*/ 1 h 116"/>
                  <a:gd name="T66" fmla="*/ 1 w 116"/>
                  <a:gd name="T67" fmla="*/ 1 h 116"/>
                  <a:gd name="T68" fmla="*/ 1 w 116"/>
                  <a:gd name="T69" fmla="*/ 1 h 116"/>
                  <a:gd name="T70" fmla="*/ 1 w 116"/>
                  <a:gd name="T71" fmla="*/ 1 h 116"/>
                  <a:gd name="T72" fmla="*/ 1 w 116"/>
                  <a:gd name="T73" fmla="*/ 1 h 1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6"/>
                  <a:gd name="T112" fmla="*/ 0 h 116"/>
                  <a:gd name="T113" fmla="*/ 116 w 116"/>
                  <a:gd name="T114" fmla="*/ 116 h 11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6" h="116">
                    <a:moveTo>
                      <a:pt x="58" y="116"/>
                    </a:moveTo>
                    <a:lnTo>
                      <a:pt x="58" y="116"/>
                    </a:lnTo>
                    <a:lnTo>
                      <a:pt x="70" y="115"/>
                    </a:lnTo>
                    <a:lnTo>
                      <a:pt x="81" y="112"/>
                    </a:lnTo>
                    <a:lnTo>
                      <a:pt x="91" y="106"/>
                    </a:lnTo>
                    <a:lnTo>
                      <a:pt x="99" y="99"/>
                    </a:lnTo>
                    <a:lnTo>
                      <a:pt x="106" y="91"/>
                    </a:lnTo>
                    <a:lnTo>
                      <a:pt x="111" y="80"/>
                    </a:lnTo>
                    <a:lnTo>
                      <a:pt x="115" y="70"/>
                    </a:lnTo>
                    <a:lnTo>
                      <a:pt x="116" y="58"/>
                    </a:lnTo>
                    <a:lnTo>
                      <a:pt x="115" y="46"/>
                    </a:lnTo>
                    <a:lnTo>
                      <a:pt x="111" y="35"/>
                    </a:lnTo>
                    <a:lnTo>
                      <a:pt x="106" y="26"/>
                    </a:lnTo>
                    <a:lnTo>
                      <a:pt x="99" y="17"/>
                    </a:lnTo>
                    <a:lnTo>
                      <a:pt x="91" y="9"/>
                    </a:lnTo>
                    <a:lnTo>
                      <a:pt x="81" y="5"/>
                    </a:lnTo>
                    <a:lnTo>
                      <a:pt x="70" y="1"/>
                    </a:lnTo>
                    <a:lnTo>
                      <a:pt x="58" y="0"/>
                    </a:lnTo>
                    <a:lnTo>
                      <a:pt x="46" y="1"/>
                    </a:lnTo>
                    <a:lnTo>
                      <a:pt x="36" y="5"/>
                    </a:lnTo>
                    <a:lnTo>
                      <a:pt x="26" y="9"/>
                    </a:lnTo>
                    <a:lnTo>
                      <a:pt x="17" y="17"/>
                    </a:lnTo>
                    <a:lnTo>
                      <a:pt x="10" y="26"/>
                    </a:lnTo>
                    <a:lnTo>
                      <a:pt x="5" y="35"/>
                    </a:lnTo>
                    <a:lnTo>
                      <a:pt x="1" y="46"/>
                    </a:lnTo>
                    <a:lnTo>
                      <a:pt x="0" y="58"/>
                    </a:lnTo>
                    <a:lnTo>
                      <a:pt x="1" y="70"/>
                    </a:lnTo>
                    <a:lnTo>
                      <a:pt x="5" y="80"/>
                    </a:lnTo>
                    <a:lnTo>
                      <a:pt x="10" y="91"/>
                    </a:lnTo>
                    <a:lnTo>
                      <a:pt x="17" y="99"/>
                    </a:lnTo>
                    <a:lnTo>
                      <a:pt x="26" y="106"/>
                    </a:lnTo>
                    <a:lnTo>
                      <a:pt x="36" y="112"/>
                    </a:lnTo>
                    <a:lnTo>
                      <a:pt x="46" y="115"/>
                    </a:lnTo>
                    <a:lnTo>
                      <a:pt x="58" y="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sp>
            <p:nvSpPr>
              <p:cNvPr id="6182" name="Freeform 178"/>
              <p:cNvSpPr>
                <a:spLocks/>
              </p:cNvSpPr>
              <p:nvPr/>
            </p:nvSpPr>
            <p:spPr bwMode="auto">
              <a:xfrm>
                <a:off x="5009" y="2140"/>
                <a:ext cx="65" cy="65"/>
              </a:xfrm>
              <a:custGeom>
                <a:avLst/>
                <a:gdLst>
                  <a:gd name="T0" fmla="*/ 1 w 116"/>
                  <a:gd name="T1" fmla="*/ 0 h 116"/>
                  <a:gd name="T2" fmla="*/ 1 w 116"/>
                  <a:gd name="T3" fmla="*/ 0 h 116"/>
                  <a:gd name="T4" fmla="*/ 1 w 116"/>
                  <a:gd name="T5" fmla="*/ 1 h 116"/>
                  <a:gd name="T6" fmla="*/ 1 w 116"/>
                  <a:gd name="T7" fmla="*/ 1 h 116"/>
                  <a:gd name="T8" fmla="*/ 1 w 116"/>
                  <a:gd name="T9" fmla="*/ 1 h 116"/>
                  <a:gd name="T10" fmla="*/ 1 w 116"/>
                  <a:gd name="T11" fmla="*/ 1 h 116"/>
                  <a:gd name="T12" fmla="*/ 1 w 116"/>
                  <a:gd name="T13" fmla="*/ 1 h 116"/>
                  <a:gd name="T14" fmla="*/ 1 w 116"/>
                  <a:gd name="T15" fmla="*/ 1 h 116"/>
                  <a:gd name="T16" fmla="*/ 1 w 116"/>
                  <a:gd name="T17" fmla="*/ 1 h 116"/>
                  <a:gd name="T18" fmla="*/ 0 w 116"/>
                  <a:gd name="T19" fmla="*/ 1 h 116"/>
                  <a:gd name="T20" fmla="*/ 0 w 116"/>
                  <a:gd name="T21" fmla="*/ 1 h 116"/>
                  <a:gd name="T22" fmla="*/ 1 w 116"/>
                  <a:gd name="T23" fmla="*/ 1 h 116"/>
                  <a:gd name="T24" fmla="*/ 1 w 116"/>
                  <a:gd name="T25" fmla="*/ 1 h 116"/>
                  <a:gd name="T26" fmla="*/ 1 w 116"/>
                  <a:gd name="T27" fmla="*/ 1 h 116"/>
                  <a:gd name="T28" fmla="*/ 1 w 116"/>
                  <a:gd name="T29" fmla="*/ 1 h 116"/>
                  <a:gd name="T30" fmla="*/ 1 w 116"/>
                  <a:gd name="T31" fmla="*/ 1 h 116"/>
                  <a:gd name="T32" fmla="*/ 1 w 116"/>
                  <a:gd name="T33" fmla="*/ 1 h 116"/>
                  <a:gd name="T34" fmla="*/ 1 w 116"/>
                  <a:gd name="T35" fmla="*/ 1 h 116"/>
                  <a:gd name="T36" fmla="*/ 1 w 116"/>
                  <a:gd name="T37" fmla="*/ 1 h 116"/>
                  <a:gd name="T38" fmla="*/ 1 w 116"/>
                  <a:gd name="T39" fmla="*/ 1 h 116"/>
                  <a:gd name="T40" fmla="*/ 1 w 116"/>
                  <a:gd name="T41" fmla="*/ 1 h 116"/>
                  <a:gd name="T42" fmla="*/ 1 w 116"/>
                  <a:gd name="T43" fmla="*/ 1 h 116"/>
                  <a:gd name="T44" fmla="*/ 1 w 116"/>
                  <a:gd name="T45" fmla="*/ 1 h 116"/>
                  <a:gd name="T46" fmla="*/ 1 w 116"/>
                  <a:gd name="T47" fmla="*/ 1 h 116"/>
                  <a:gd name="T48" fmla="*/ 1 w 116"/>
                  <a:gd name="T49" fmla="*/ 1 h 116"/>
                  <a:gd name="T50" fmla="*/ 1 w 116"/>
                  <a:gd name="T51" fmla="*/ 1 h 116"/>
                  <a:gd name="T52" fmla="*/ 1 w 116"/>
                  <a:gd name="T53" fmla="*/ 1 h 116"/>
                  <a:gd name="T54" fmla="*/ 1 w 116"/>
                  <a:gd name="T55" fmla="*/ 1 h 116"/>
                  <a:gd name="T56" fmla="*/ 1 w 116"/>
                  <a:gd name="T57" fmla="*/ 1 h 116"/>
                  <a:gd name="T58" fmla="*/ 1 w 116"/>
                  <a:gd name="T59" fmla="*/ 1 h 116"/>
                  <a:gd name="T60" fmla="*/ 1 w 116"/>
                  <a:gd name="T61" fmla="*/ 1 h 116"/>
                  <a:gd name="T62" fmla="*/ 1 w 116"/>
                  <a:gd name="T63" fmla="*/ 1 h 116"/>
                  <a:gd name="T64" fmla="*/ 1 w 116"/>
                  <a:gd name="T65" fmla="*/ 1 h 116"/>
                  <a:gd name="T66" fmla="*/ 1 w 116"/>
                  <a:gd name="T67" fmla="*/ 1 h 116"/>
                  <a:gd name="T68" fmla="*/ 1 w 116"/>
                  <a:gd name="T69" fmla="*/ 1 h 116"/>
                  <a:gd name="T70" fmla="*/ 1 w 116"/>
                  <a:gd name="T71" fmla="*/ 1 h 116"/>
                  <a:gd name="T72" fmla="*/ 1 w 116"/>
                  <a:gd name="T73" fmla="*/ 0 h 1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6"/>
                  <a:gd name="T112" fmla="*/ 0 h 116"/>
                  <a:gd name="T113" fmla="*/ 116 w 116"/>
                  <a:gd name="T114" fmla="*/ 116 h 11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6" h="116">
                    <a:moveTo>
                      <a:pt x="58" y="0"/>
                    </a:moveTo>
                    <a:lnTo>
                      <a:pt x="58" y="0"/>
                    </a:lnTo>
                    <a:lnTo>
                      <a:pt x="46" y="1"/>
                    </a:lnTo>
                    <a:lnTo>
                      <a:pt x="36" y="5"/>
                    </a:lnTo>
                    <a:lnTo>
                      <a:pt x="26" y="11"/>
                    </a:lnTo>
                    <a:lnTo>
                      <a:pt x="17" y="18"/>
                    </a:lnTo>
                    <a:lnTo>
                      <a:pt x="10" y="26"/>
                    </a:lnTo>
                    <a:lnTo>
                      <a:pt x="5" y="36"/>
                    </a:lnTo>
                    <a:lnTo>
                      <a:pt x="1" y="47"/>
                    </a:lnTo>
                    <a:lnTo>
                      <a:pt x="0" y="58"/>
                    </a:lnTo>
                    <a:lnTo>
                      <a:pt x="1" y="70"/>
                    </a:lnTo>
                    <a:lnTo>
                      <a:pt x="5" y="81"/>
                    </a:lnTo>
                    <a:lnTo>
                      <a:pt x="10" y="91"/>
                    </a:lnTo>
                    <a:lnTo>
                      <a:pt x="17" y="99"/>
                    </a:lnTo>
                    <a:lnTo>
                      <a:pt x="26" y="107"/>
                    </a:lnTo>
                    <a:lnTo>
                      <a:pt x="36" y="112"/>
                    </a:lnTo>
                    <a:lnTo>
                      <a:pt x="46" y="115"/>
                    </a:lnTo>
                    <a:lnTo>
                      <a:pt x="58" y="116"/>
                    </a:lnTo>
                    <a:lnTo>
                      <a:pt x="70" y="115"/>
                    </a:lnTo>
                    <a:lnTo>
                      <a:pt x="81" y="112"/>
                    </a:lnTo>
                    <a:lnTo>
                      <a:pt x="91" y="107"/>
                    </a:lnTo>
                    <a:lnTo>
                      <a:pt x="99" y="99"/>
                    </a:lnTo>
                    <a:lnTo>
                      <a:pt x="106" y="91"/>
                    </a:lnTo>
                    <a:lnTo>
                      <a:pt x="111" y="81"/>
                    </a:lnTo>
                    <a:lnTo>
                      <a:pt x="115" y="70"/>
                    </a:lnTo>
                    <a:lnTo>
                      <a:pt x="116" y="58"/>
                    </a:lnTo>
                    <a:lnTo>
                      <a:pt x="115" y="47"/>
                    </a:lnTo>
                    <a:lnTo>
                      <a:pt x="111" y="36"/>
                    </a:lnTo>
                    <a:lnTo>
                      <a:pt x="106" y="26"/>
                    </a:lnTo>
                    <a:lnTo>
                      <a:pt x="99" y="18"/>
                    </a:lnTo>
                    <a:lnTo>
                      <a:pt x="91" y="11"/>
                    </a:lnTo>
                    <a:lnTo>
                      <a:pt x="81" y="5"/>
                    </a:lnTo>
                    <a:lnTo>
                      <a:pt x="70" y="1"/>
                    </a:lnTo>
                    <a:lnTo>
                      <a:pt x="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sp>
            <p:nvSpPr>
              <p:cNvPr id="6183" name="Freeform 179"/>
              <p:cNvSpPr>
                <a:spLocks/>
              </p:cNvSpPr>
              <p:nvPr/>
            </p:nvSpPr>
            <p:spPr bwMode="auto">
              <a:xfrm>
                <a:off x="5066" y="2066"/>
                <a:ext cx="65" cy="65"/>
              </a:xfrm>
              <a:custGeom>
                <a:avLst/>
                <a:gdLst>
                  <a:gd name="T0" fmla="*/ 1 w 116"/>
                  <a:gd name="T1" fmla="*/ 1 h 116"/>
                  <a:gd name="T2" fmla="*/ 1 w 116"/>
                  <a:gd name="T3" fmla="*/ 1 h 116"/>
                  <a:gd name="T4" fmla="*/ 1 w 116"/>
                  <a:gd name="T5" fmla="*/ 1 h 116"/>
                  <a:gd name="T6" fmla="*/ 1 w 116"/>
                  <a:gd name="T7" fmla="*/ 1 h 116"/>
                  <a:gd name="T8" fmla="*/ 1 w 116"/>
                  <a:gd name="T9" fmla="*/ 1 h 116"/>
                  <a:gd name="T10" fmla="*/ 1 w 116"/>
                  <a:gd name="T11" fmla="*/ 1 h 116"/>
                  <a:gd name="T12" fmla="*/ 1 w 116"/>
                  <a:gd name="T13" fmla="*/ 1 h 116"/>
                  <a:gd name="T14" fmla="*/ 1 w 116"/>
                  <a:gd name="T15" fmla="*/ 1 h 116"/>
                  <a:gd name="T16" fmla="*/ 1 w 116"/>
                  <a:gd name="T17" fmla="*/ 1 h 116"/>
                  <a:gd name="T18" fmla="*/ 1 w 116"/>
                  <a:gd name="T19" fmla="*/ 1 h 116"/>
                  <a:gd name="T20" fmla="*/ 1 w 116"/>
                  <a:gd name="T21" fmla="*/ 1 h 116"/>
                  <a:gd name="T22" fmla="*/ 1 w 116"/>
                  <a:gd name="T23" fmla="*/ 1 h 116"/>
                  <a:gd name="T24" fmla="*/ 1 w 116"/>
                  <a:gd name="T25" fmla="*/ 1 h 116"/>
                  <a:gd name="T26" fmla="*/ 1 w 116"/>
                  <a:gd name="T27" fmla="*/ 1 h 116"/>
                  <a:gd name="T28" fmla="*/ 1 w 116"/>
                  <a:gd name="T29" fmla="*/ 1 h 116"/>
                  <a:gd name="T30" fmla="*/ 1 w 116"/>
                  <a:gd name="T31" fmla="*/ 1 h 116"/>
                  <a:gd name="T32" fmla="*/ 1 w 116"/>
                  <a:gd name="T33" fmla="*/ 1 h 116"/>
                  <a:gd name="T34" fmla="*/ 1 w 116"/>
                  <a:gd name="T35" fmla="*/ 1 h 116"/>
                  <a:gd name="T36" fmla="*/ 1 w 116"/>
                  <a:gd name="T37" fmla="*/ 0 h 116"/>
                  <a:gd name="T38" fmla="*/ 1 w 116"/>
                  <a:gd name="T39" fmla="*/ 0 h 116"/>
                  <a:gd name="T40" fmla="*/ 1 w 116"/>
                  <a:gd name="T41" fmla="*/ 1 h 116"/>
                  <a:gd name="T42" fmla="*/ 1 w 116"/>
                  <a:gd name="T43" fmla="*/ 1 h 116"/>
                  <a:gd name="T44" fmla="*/ 1 w 116"/>
                  <a:gd name="T45" fmla="*/ 1 h 116"/>
                  <a:gd name="T46" fmla="*/ 1 w 116"/>
                  <a:gd name="T47" fmla="*/ 1 h 116"/>
                  <a:gd name="T48" fmla="*/ 1 w 116"/>
                  <a:gd name="T49" fmla="*/ 1 h 116"/>
                  <a:gd name="T50" fmla="*/ 1 w 116"/>
                  <a:gd name="T51" fmla="*/ 1 h 116"/>
                  <a:gd name="T52" fmla="*/ 1 w 116"/>
                  <a:gd name="T53" fmla="*/ 1 h 116"/>
                  <a:gd name="T54" fmla="*/ 0 w 116"/>
                  <a:gd name="T55" fmla="*/ 1 h 116"/>
                  <a:gd name="T56" fmla="*/ 0 w 116"/>
                  <a:gd name="T57" fmla="*/ 1 h 116"/>
                  <a:gd name="T58" fmla="*/ 1 w 116"/>
                  <a:gd name="T59" fmla="*/ 1 h 116"/>
                  <a:gd name="T60" fmla="*/ 1 w 116"/>
                  <a:gd name="T61" fmla="*/ 1 h 116"/>
                  <a:gd name="T62" fmla="*/ 1 w 116"/>
                  <a:gd name="T63" fmla="*/ 1 h 116"/>
                  <a:gd name="T64" fmla="*/ 1 w 116"/>
                  <a:gd name="T65" fmla="*/ 1 h 116"/>
                  <a:gd name="T66" fmla="*/ 1 w 116"/>
                  <a:gd name="T67" fmla="*/ 1 h 116"/>
                  <a:gd name="T68" fmla="*/ 1 w 116"/>
                  <a:gd name="T69" fmla="*/ 1 h 116"/>
                  <a:gd name="T70" fmla="*/ 1 w 116"/>
                  <a:gd name="T71" fmla="*/ 1 h 116"/>
                  <a:gd name="T72" fmla="*/ 1 w 116"/>
                  <a:gd name="T73" fmla="*/ 1 h 1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6"/>
                  <a:gd name="T112" fmla="*/ 0 h 116"/>
                  <a:gd name="T113" fmla="*/ 116 w 116"/>
                  <a:gd name="T114" fmla="*/ 116 h 11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6" h="116">
                    <a:moveTo>
                      <a:pt x="58" y="116"/>
                    </a:moveTo>
                    <a:lnTo>
                      <a:pt x="58" y="116"/>
                    </a:lnTo>
                    <a:lnTo>
                      <a:pt x="70" y="115"/>
                    </a:lnTo>
                    <a:lnTo>
                      <a:pt x="80" y="111"/>
                    </a:lnTo>
                    <a:lnTo>
                      <a:pt x="91" y="105"/>
                    </a:lnTo>
                    <a:lnTo>
                      <a:pt x="99" y="98"/>
                    </a:lnTo>
                    <a:lnTo>
                      <a:pt x="106" y="90"/>
                    </a:lnTo>
                    <a:lnTo>
                      <a:pt x="112" y="80"/>
                    </a:lnTo>
                    <a:lnTo>
                      <a:pt x="115" y="69"/>
                    </a:lnTo>
                    <a:lnTo>
                      <a:pt x="116" y="58"/>
                    </a:lnTo>
                    <a:lnTo>
                      <a:pt x="115" y="46"/>
                    </a:lnTo>
                    <a:lnTo>
                      <a:pt x="112" y="36"/>
                    </a:lnTo>
                    <a:lnTo>
                      <a:pt x="106" y="25"/>
                    </a:lnTo>
                    <a:lnTo>
                      <a:pt x="99" y="17"/>
                    </a:lnTo>
                    <a:lnTo>
                      <a:pt x="91" y="10"/>
                    </a:lnTo>
                    <a:lnTo>
                      <a:pt x="80" y="4"/>
                    </a:lnTo>
                    <a:lnTo>
                      <a:pt x="70" y="1"/>
                    </a:lnTo>
                    <a:lnTo>
                      <a:pt x="58" y="0"/>
                    </a:lnTo>
                    <a:lnTo>
                      <a:pt x="47" y="1"/>
                    </a:lnTo>
                    <a:lnTo>
                      <a:pt x="35" y="4"/>
                    </a:lnTo>
                    <a:lnTo>
                      <a:pt x="26" y="10"/>
                    </a:lnTo>
                    <a:lnTo>
                      <a:pt x="16" y="17"/>
                    </a:lnTo>
                    <a:lnTo>
                      <a:pt x="9" y="25"/>
                    </a:lnTo>
                    <a:lnTo>
                      <a:pt x="5" y="36"/>
                    </a:lnTo>
                    <a:lnTo>
                      <a:pt x="1" y="46"/>
                    </a:lnTo>
                    <a:lnTo>
                      <a:pt x="0" y="58"/>
                    </a:lnTo>
                    <a:lnTo>
                      <a:pt x="1" y="69"/>
                    </a:lnTo>
                    <a:lnTo>
                      <a:pt x="5" y="80"/>
                    </a:lnTo>
                    <a:lnTo>
                      <a:pt x="9" y="90"/>
                    </a:lnTo>
                    <a:lnTo>
                      <a:pt x="16" y="98"/>
                    </a:lnTo>
                    <a:lnTo>
                      <a:pt x="26" y="105"/>
                    </a:lnTo>
                    <a:lnTo>
                      <a:pt x="35" y="111"/>
                    </a:lnTo>
                    <a:lnTo>
                      <a:pt x="47" y="115"/>
                    </a:lnTo>
                    <a:lnTo>
                      <a:pt x="58" y="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sp>
            <p:nvSpPr>
              <p:cNvPr id="6184" name="Freeform 180"/>
              <p:cNvSpPr>
                <a:spLocks/>
              </p:cNvSpPr>
              <p:nvPr/>
            </p:nvSpPr>
            <p:spPr bwMode="auto">
              <a:xfrm>
                <a:off x="5122" y="2140"/>
                <a:ext cx="65" cy="65"/>
              </a:xfrm>
              <a:custGeom>
                <a:avLst/>
                <a:gdLst>
                  <a:gd name="T0" fmla="*/ 1 w 116"/>
                  <a:gd name="T1" fmla="*/ 1 h 116"/>
                  <a:gd name="T2" fmla="*/ 1 w 116"/>
                  <a:gd name="T3" fmla="*/ 1 h 116"/>
                  <a:gd name="T4" fmla="*/ 1 w 116"/>
                  <a:gd name="T5" fmla="*/ 1 h 116"/>
                  <a:gd name="T6" fmla="*/ 1 w 116"/>
                  <a:gd name="T7" fmla="*/ 1 h 116"/>
                  <a:gd name="T8" fmla="*/ 1 w 116"/>
                  <a:gd name="T9" fmla="*/ 1 h 116"/>
                  <a:gd name="T10" fmla="*/ 1 w 116"/>
                  <a:gd name="T11" fmla="*/ 1 h 116"/>
                  <a:gd name="T12" fmla="*/ 1 w 116"/>
                  <a:gd name="T13" fmla="*/ 1 h 116"/>
                  <a:gd name="T14" fmla="*/ 1 w 116"/>
                  <a:gd name="T15" fmla="*/ 1 h 116"/>
                  <a:gd name="T16" fmla="*/ 1 w 116"/>
                  <a:gd name="T17" fmla="*/ 1 h 116"/>
                  <a:gd name="T18" fmla="*/ 1 w 116"/>
                  <a:gd name="T19" fmla="*/ 1 h 116"/>
                  <a:gd name="T20" fmla="*/ 1 w 116"/>
                  <a:gd name="T21" fmla="*/ 1 h 116"/>
                  <a:gd name="T22" fmla="*/ 1 w 116"/>
                  <a:gd name="T23" fmla="*/ 1 h 116"/>
                  <a:gd name="T24" fmla="*/ 1 w 116"/>
                  <a:gd name="T25" fmla="*/ 1 h 116"/>
                  <a:gd name="T26" fmla="*/ 1 w 116"/>
                  <a:gd name="T27" fmla="*/ 1 h 116"/>
                  <a:gd name="T28" fmla="*/ 1 w 116"/>
                  <a:gd name="T29" fmla="*/ 1 h 116"/>
                  <a:gd name="T30" fmla="*/ 1 w 116"/>
                  <a:gd name="T31" fmla="*/ 1 h 116"/>
                  <a:gd name="T32" fmla="*/ 1 w 116"/>
                  <a:gd name="T33" fmla="*/ 1 h 116"/>
                  <a:gd name="T34" fmla="*/ 1 w 116"/>
                  <a:gd name="T35" fmla="*/ 1 h 116"/>
                  <a:gd name="T36" fmla="*/ 1 w 116"/>
                  <a:gd name="T37" fmla="*/ 0 h 116"/>
                  <a:gd name="T38" fmla="*/ 1 w 116"/>
                  <a:gd name="T39" fmla="*/ 0 h 116"/>
                  <a:gd name="T40" fmla="*/ 1 w 116"/>
                  <a:gd name="T41" fmla="*/ 1 h 116"/>
                  <a:gd name="T42" fmla="*/ 1 w 116"/>
                  <a:gd name="T43" fmla="*/ 1 h 116"/>
                  <a:gd name="T44" fmla="*/ 1 w 116"/>
                  <a:gd name="T45" fmla="*/ 1 h 116"/>
                  <a:gd name="T46" fmla="*/ 1 w 116"/>
                  <a:gd name="T47" fmla="*/ 1 h 116"/>
                  <a:gd name="T48" fmla="*/ 1 w 116"/>
                  <a:gd name="T49" fmla="*/ 1 h 116"/>
                  <a:gd name="T50" fmla="*/ 1 w 116"/>
                  <a:gd name="T51" fmla="*/ 1 h 116"/>
                  <a:gd name="T52" fmla="*/ 1 w 116"/>
                  <a:gd name="T53" fmla="*/ 1 h 116"/>
                  <a:gd name="T54" fmla="*/ 0 w 116"/>
                  <a:gd name="T55" fmla="*/ 1 h 116"/>
                  <a:gd name="T56" fmla="*/ 0 w 116"/>
                  <a:gd name="T57" fmla="*/ 1 h 116"/>
                  <a:gd name="T58" fmla="*/ 1 w 116"/>
                  <a:gd name="T59" fmla="*/ 1 h 116"/>
                  <a:gd name="T60" fmla="*/ 1 w 116"/>
                  <a:gd name="T61" fmla="*/ 1 h 116"/>
                  <a:gd name="T62" fmla="*/ 1 w 116"/>
                  <a:gd name="T63" fmla="*/ 1 h 116"/>
                  <a:gd name="T64" fmla="*/ 1 w 116"/>
                  <a:gd name="T65" fmla="*/ 1 h 116"/>
                  <a:gd name="T66" fmla="*/ 1 w 116"/>
                  <a:gd name="T67" fmla="*/ 1 h 116"/>
                  <a:gd name="T68" fmla="*/ 1 w 116"/>
                  <a:gd name="T69" fmla="*/ 1 h 116"/>
                  <a:gd name="T70" fmla="*/ 1 w 116"/>
                  <a:gd name="T71" fmla="*/ 1 h 116"/>
                  <a:gd name="T72" fmla="*/ 1 w 116"/>
                  <a:gd name="T73" fmla="*/ 1 h 1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6"/>
                  <a:gd name="T112" fmla="*/ 0 h 116"/>
                  <a:gd name="T113" fmla="*/ 116 w 116"/>
                  <a:gd name="T114" fmla="*/ 116 h 11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6" h="116">
                    <a:moveTo>
                      <a:pt x="58" y="116"/>
                    </a:moveTo>
                    <a:lnTo>
                      <a:pt x="58" y="116"/>
                    </a:lnTo>
                    <a:lnTo>
                      <a:pt x="70" y="115"/>
                    </a:lnTo>
                    <a:lnTo>
                      <a:pt x="81" y="112"/>
                    </a:lnTo>
                    <a:lnTo>
                      <a:pt x="91" y="107"/>
                    </a:lnTo>
                    <a:lnTo>
                      <a:pt x="99" y="99"/>
                    </a:lnTo>
                    <a:lnTo>
                      <a:pt x="107" y="91"/>
                    </a:lnTo>
                    <a:lnTo>
                      <a:pt x="112" y="81"/>
                    </a:lnTo>
                    <a:lnTo>
                      <a:pt x="115" y="70"/>
                    </a:lnTo>
                    <a:lnTo>
                      <a:pt x="116" y="58"/>
                    </a:lnTo>
                    <a:lnTo>
                      <a:pt x="115" y="47"/>
                    </a:lnTo>
                    <a:lnTo>
                      <a:pt x="112" y="36"/>
                    </a:lnTo>
                    <a:lnTo>
                      <a:pt x="107" y="26"/>
                    </a:lnTo>
                    <a:lnTo>
                      <a:pt x="99" y="18"/>
                    </a:lnTo>
                    <a:lnTo>
                      <a:pt x="91" y="11"/>
                    </a:lnTo>
                    <a:lnTo>
                      <a:pt x="81" y="5"/>
                    </a:lnTo>
                    <a:lnTo>
                      <a:pt x="70" y="1"/>
                    </a:lnTo>
                    <a:lnTo>
                      <a:pt x="58" y="0"/>
                    </a:lnTo>
                    <a:lnTo>
                      <a:pt x="47" y="1"/>
                    </a:lnTo>
                    <a:lnTo>
                      <a:pt x="36" y="5"/>
                    </a:lnTo>
                    <a:lnTo>
                      <a:pt x="26" y="11"/>
                    </a:lnTo>
                    <a:lnTo>
                      <a:pt x="18" y="18"/>
                    </a:lnTo>
                    <a:lnTo>
                      <a:pt x="11" y="26"/>
                    </a:lnTo>
                    <a:lnTo>
                      <a:pt x="5" y="36"/>
                    </a:lnTo>
                    <a:lnTo>
                      <a:pt x="1" y="47"/>
                    </a:lnTo>
                    <a:lnTo>
                      <a:pt x="0" y="58"/>
                    </a:lnTo>
                    <a:lnTo>
                      <a:pt x="1" y="70"/>
                    </a:lnTo>
                    <a:lnTo>
                      <a:pt x="5" y="81"/>
                    </a:lnTo>
                    <a:lnTo>
                      <a:pt x="11" y="91"/>
                    </a:lnTo>
                    <a:lnTo>
                      <a:pt x="18" y="99"/>
                    </a:lnTo>
                    <a:lnTo>
                      <a:pt x="26" y="107"/>
                    </a:lnTo>
                    <a:lnTo>
                      <a:pt x="36" y="112"/>
                    </a:lnTo>
                    <a:lnTo>
                      <a:pt x="47" y="115"/>
                    </a:lnTo>
                    <a:lnTo>
                      <a:pt x="58" y="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grpSp>
      </p:grpSp>
      <p:grpSp>
        <p:nvGrpSpPr>
          <p:cNvPr id="6151" name="Group 193"/>
          <p:cNvGrpSpPr>
            <a:grpSpLocks/>
          </p:cNvGrpSpPr>
          <p:nvPr/>
        </p:nvGrpSpPr>
        <p:grpSpPr bwMode="auto">
          <a:xfrm>
            <a:off x="358775" y="2787650"/>
            <a:ext cx="523875" cy="523875"/>
            <a:chOff x="560" y="2042"/>
            <a:chExt cx="269" cy="269"/>
          </a:xfrm>
        </p:grpSpPr>
        <p:sp>
          <p:nvSpPr>
            <p:cNvPr id="6169" name="Oval 66"/>
            <p:cNvSpPr>
              <a:spLocks noChangeArrowheads="1"/>
            </p:cNvSpPr>
            <p:nvPr/>
          </p:nvSpPr>
          <p:spPr bwMode="auto">
            <a:xfrm>
              <a:off x="560" y="2042"/>
              <a:ext cx="269" cy="269"/>
            </a:xfrm>
            <a:prstGeom prst="ellipse">
              <a:avLst/>
            </a:prstGeom>
            <a:solidFill>
              <a:srgbClr val="0064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457200"/>
              <a:endParaRPr lang="hu-HU" sz="2200">
                <a:solidFill>
                  <a:schemeClr val="bg2"/>
                </a:solidFill>
                <a:ea typeface="MS PGothic" pitchFamily="34" charset="-128"/>
              </a:endParaRPr>
            </a:p>
          </p:txBody>
        </p:sp>
        <p:grpSp>
          <p:nvGrpSpPr>
            <p:cNvPr id="6170" name="Group 181"/>
            <p:cNvGrpSpPr>
              <a:grpSpLocks/>
            </p:cNvGrpSpPr>
            <p:nvPr/>
          </p:nvGrpSpPr>
          <p:grpSpPr bwMode="auto">
            <a:xfrm>
              <a:off x="651" y="2084"/>
              <a:ext cx="88" cy="189"/>
              <a:chOff x="5350" y="980"/>
              <a:chExt cx="1230" cy="2586"/>
            </a:xfrm>
          </p:grpSpPr>
          <p:sp>
            <p:nvSpPr>
              <p:cNvPr id="6171" name="Freeform 182"/>
              <p:cNvSpPr>
                <a:spLocks/>
              </p:cNvSpPr>
              <p:nvPr/>
            </p:nvSpPr>
            <p:spPr bwMode="auto">
              <a:xfrm>
                <a:off x="5369" y="980"/>
                <a:ext cx="1198" cy="82"/>
              </a:xfrm>
              <a:custGeom>
                <a:avLst/>
                <a:gdLst>
                  <a:gd name="T0" fmla="*/ 2147483647 w 379"/>
                  <a:gd name="T1" fmla="*/ 2147483647 h 27"/>
                  <a:gd name="T2" fmla="*/ 2147483647 w 379"/>
                  <a:gd name="T3" fmla="*/ 0 h 27"/>
                  <a:gd name="T4" fmla="*/ 2147483647 w 379"/>
                  <a:gd name="T5" fmla="*/ 2147483647 h 27"/>
                  <a:gd name="T6" fmla="*/ 2147483647 w 379"/>
                  <a:gd name="T7" fmla="*/ 2147483647 h 27"/>
                  <a:gd name="T8" fmla="*/ 2147483647 w 379"/>
                  <a:gd name="T9" fmla="*/ 2147483647 h 27"/>
                  <a:gd name="T10" fmla="*/ 0 w 379"/>
                  <a:gd name="T11" fmla="*/ 2147483647 h 27"/>
                  <a:gd name="T12" fmla="*/ 2147483647 w 379"/>
                  <a:gd name="T13" fmla="*/ 2147483647 h 27"/>
                  <a:gd name="T14" fmla="*/ 2147483647 w 379"/>
                  <a:gd name="T15" fmla="*/ 2147483647 h 27"/>
                  <a:gd name="T16" fmla="*/ 2147483647 w 379"/>
                  <a:gd name="T17" fmla="*/ 2147483647 h 27"/>
                  <a:gd name="T18" fmla="*/ 2147483647 w 379"/>
                  <a:gd name="T19" fmla="*/ 2147483647 h 27"/>
                  <a:gd name="T20" fmla="*/ 2147483647 w 379"/>
                  <a:gd name="T21" fmla="*/ 2147483647 h 27"/>
                  <a:gd name="T22" fmla="*/ 2147483647 w 379"/>
                  <a:gd name="T23" fmla="*/ 2147483647 h 27"/>
                  <a:gd name="T24" fmla="*/ 2147483647 w 379"/>
                  <a:gd name="T25" fmla="*/ 2147483647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9"/>
                  <a:gd name="T40" fmla="*/ 0 h 27"/>
                  <a:gd name="T41" fmla="*/ 379 w 379"/>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9" h="27">
                    <a:moveTo>
                      <a:pt x="377" y="14"/>
                    </a:moveTo>
                    <a:lnTo>
                      <a:pt x="231" y="0"/>
                    </a:lnTo>
                    <a:lnTo>
                      <a:pt x="2" y="4"/>
                    </a:lnTo>
                    <a:lnTo>
                      <a:pt x="0" y="4"/>
                    </a:lnTo>
                    <a:lnTo>
                      <a:pt x="2" y="5"/>
                    </a:lnTo>
                    <a:lnTo>
                      <a:pt x="214" y="27"/>
                    </a:lnTo>
                    <a:lnTo>
                      <a:pt x="377" y="16"/>
                    </a:lnTo>
                    <a:lnTo>
                      <a:pt x="379" y="14"/>
                    </a:lnTo>
                    <a:lnTo>
                      <a:pt x="37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sp>
            <p:nvSpPr>
              <p:cNvPr id="6172" name="Freeform 183"/>
              <p:cNvSpPr>
                <a:spLocks noEditPoints="1"/>
              </p:cNvSpPr>
              <p:nvPr/>
            </p:nvSpPr>
            <p:spPr bwMode="auto">
              <a:xfrm>
                <a:off x="5350" y="1031"/>
                <a:ext cx="672" cy="2535"/>
              </a:xfrm>
              <a:custGeom>
                <a:avLst/>
                <a:gdLst>
                  <a:gd name="T0" fmla="*/ 2147483647 w 211"/>
                  <a:gd name="T1" fmla="*/ 0 h 804"/>
                  <a:gd name="T2" fmla="*/ 2147483647 w 211"/>
                  <a:gd name="T3" fmla="*/ 0 h 804"/>
                  <a:gd name="T4" fmla="*/ 0 w 211"/>
                  <a:gd name="T5" fmla="*/ 2147483647 h 804"/>
                  <a:gd name="T6" fmla="*/ 2147483647 w 211"/>
                  <a:gd name="T7" fmla="*/ 2147483647 h 804"/>
                  <a:gd name="T8" fmla="*/ 2147483647 w 211"/>
                  <a:gd name="T9" fmla="*/ 2147483647 h 804"/>
                  <a:gd name="T10" fmla="*/ 2147483647 w 211"/>
                  <a:gd name="T11" fmla="*/ 2147483647 h 804"/>
                  <a:gd name="T12" fmla="*/ 2147483647 w 211"/>
                  <a:gd name="T13" fmla="*/ 2147483647 h 804"/>
                  <a:gd name="T14" fmla="*/ 2147483647 w 211"/>
                  <a:gd name="T15" fmla="*/ 2147483647 h 804"/>
                  <a:gd name="T16" fmla="*/ 2147483647 w 211"/>
                  <a:gd name="T17" fmla="*/ 2147483647 h 804"/>
                  <a:gd name="T18" fmla="*/ 2147483647 w 211"/>
                  <a:gd name="T19" fmla="*/ 2147483647 h 804"/>
                  <a:gd name="T20" fmla="*/ 2147483647 w 211"/>
                  <a:gd name="T21" fmla="*/ 2147483647 h 804"/>
                  <a:gd name="T22" fmla="*/ 2147483647 w 211"/>
                  <a:gd name="T23" fmla="*/ 2147483647 h 804"/>
                  <a:gd name="T24" fmla="*/ 2147483647 w 211"/>
                  <a:gd name="T25" fmla="*/ 2147483647 h 804"/>
                  <a:gd name="T26" fmla="*/ 2147483647 w 211"/>
                  <a:gd name="T27" fmla="*/ 2147483647 h 804"/>
                  <a:gd name="T28" fmla="*/ 2147483647 w 211"/>
                  <a:gd name="T29" fmla="*/ 2147483647 h 804"/>
                  <a:gd name="T30" fmla="*/ 2147483647 w 211"/>
                  <a:gd name="T31" fmla="*/ 2147483647 h 804"/>
                  <a:gd name="T32" fmla="*/ 2147483647 w 211"/>
                  <a:gd name="T33" fmla="*/ 2147483647 h 804"/>
                  <a:gd name="T34" fmla="*/ 2147483647 w 211"/>
                  <a:gd name="T35" fmla="*/ 2147483647 h 804"/>
                  <a:gd name="T36" fmla="*/ 2147483647 w 211"/>
                  <a:gd name="T37" fmla="*/ 2147483647 h 804"/>
                  <a:gd name="T38" fmla="*/ 2147483647 w 211"/>
                  <a:gd name="T39" fmla="*/ 2147483647 h 804"/>
                  <a:gd name="T40" fmla="*/ 2147483647 w 211"/>
                  <a:gd name="T41" fmla="*/ 2147483647 h 804"/>
                  <a:gd name="T42" fmla="*/ 2147483647 w 211"/>
                  <a:gd name="T43" fmla="*/ 2147483647 h 804"/>
                  <a:gd name="T44" fmla="*/ 2147483647 w 211"/>
                  <a:gd name="T45" fmla="*/ 2147483647 h 804"/>
                  <a:gd name="T46" fmla="*/ 2147483647 w 211"/>
                  <a:gd name="T47" fmla="*/ 2147483647 h 804"/>
                  <a:gd name="T48" fmla="*/ 2147483647 w 211"/>
                  <a:gd name="T49" fmla="*/ 2147483647 h 804"/>
                  <a:gd name="T50" fmla="*/ 2147483647 w 211"/>
                  <a:gd name="T51" fmla="*/ 2147483647 h 804"/>
                  <a:gd name="T52" fmla="*/ 2147483647 w 211"/>
                  <a:gd name="T53" fmla="*/ 2147483647 h 804"/>
                  <a:gd name="T54" fmla="*/ 2147483647 w 211"/>
                  <a:gd name="T55" fmla="*/ 2147483647 h 804"/>
                  <a:gd name="T56" fmla="*/ 2147483647 w 211"/>
                  <a:gd name="T57" fmla="*/ 2147483647 h 804"/>
                  <a:gd name="T58" fmla="*/ 2147483647 w 211"/>
                  <a:gd name="T59" fmla="*/ 2147483647 h 804"/>
                  <a:gd name="T60" fmla="*/ 2147483647 w 211"/>
                  <a:gd name="T61" fmla="*/ 2147483647 h 804"/>
                  <a:gd name="T62" fmla="*/ 2147483647 w 211"/>
                  <a:gd name="T63" fmla="*/ 2147483647 h 804"/>
                  <a:gd name="T64" fmla="*/ 2147483647 w 211"/>
                  <a:gd name="T65" fmla="*/ 2147483647 h 804"/>
                  <a:gd name="T66" fmla="*/ 2147483647 w 211"/>
                  <a:gd name="T67" fmla="*/ 2147483647 h 804"/>
                  <a:gd name="T68" fmla="*/ 2147483647 w 211"/>
                  <a:gd name="T69" fmla="*/ 2147483647 h 804"/>
                  <a:gd name="T70" fmla="*/ 2147483647 w 211"/>
                  <a:gd name="T71" fmla="*/ 2147483647 h 804"/>
                  <a:gd name="T72" fmla="*/ 2147483647 w 211"/>
                  <a:gd name="T73" fmla="*/ 2147483647 h 804"/>
                  <a:gd name="T74" fmla="*/ 2147483647 w 211"/>
                  <a:gd name="T75" fmla="*/ 2147483647 h 804"/>
                  <a:gd name="T76" fmla="*/ 2147483647 w 211"/>
                  <a:gd name="T77" fmla="*/ 2147483647 h 80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1"/>
                  <a:gd name="T118" fmla="*/ 0 h 804"/>
                  <a:gd name="T119" fmla="*/ 211 w 211"/>
                  <a:gd name="T120" fmla="*/ 804 h 80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1" h="804">
                    <a:moveTo>
                      <a:pt x="210" y="23"/>
                    </a:moveTo>
                    <a:lnTo>
                      <a:pt x="4" y="0"/>
                    </a:lnTo>
                    <a:lnTo>
                      <a:pt x="2" y="0"/>
                    </a:lnTo>
                    <a:lnTo>
                      <a:pt x="0" y="2"/>
                    </a:lnTo>
                    <a:lnTo>
                      <a:pt x="0" y="428"/>
                    </a:lnTo>
                    <a:lnTo>
                      <a:pt x="52" y="439"/>
                    </a:lnTo>
                    <a:lnTo>
                      <a:pt x="52" y="747"/>
                    </a:lnTo>
                    <a:lnTo>
                      <a:pt x="210" y="804"/>
                    </a:lnTo>
                    <a:lnTo>
                      <a:pt x="211" y="804"/>
                    </a:lnTo>
                    <a:lnTo>
                      <a:pt x="211" y="802"/>
                    </a:lnTo>
                    <a:lnTo>
                      <a:pt x="211" y="25"/>
                    </a:lnTo>
                    <a:lnTo>
                      <a:pt x="210" y="23"/>
                    </a:lnTo>
                    <a:close/>
                    <a:moveTo>
                      <a:pt x="171" y="420"/>
                    </a:moveTo>
                    <a:lnTo>
                      <a:pt x="171" y="420"/>
                    </a:lnTo>
                    <a:lnTo>
                      <a:pt x="167" y="418"/>
                    </a:lnTo>
                    <a:lnTo>
                      <a:pt x="163" y="416"/>
                    </a:lnTo>
                    <a:lnTo>
                      <a:pt x="162" y="412"/>
                    </a:lnTo>
                    <a:lnTo>
                      <a:pt x="162" y="409"/>
                    </a:lnTo>
                    <a:lnTo>
                      <a:pt x="162" y="405"/>
                    </a:lnTo>
                    <a:lnTo>
                      <a:pt x="163" y="404"/>
                    </a:lnTo>
                    <a:lnTo>
                      <a:pt x="167" y="402"/>
                    </a:lnTo>
                    <a:lnTo>
                      <a:pt x="171" y="400"/>
                    </a:lnTo>
                    <a:lnTo>
                      <a:pt x="174" y="402"/>
                    </a:lnTo>
                    <a:lnTo>
                      <a:pt x="176" y="404"/>
                    </a:lnTo>
                    <a:lnTo>
                      <a:pt x="178" y="407"/>
                    </a:lnTo>
                    <a:lnTo>
                      <a:pt x="179" y="411"/>
                    </a:lnTo>
                    <a:lnTo>
                      <a:pt x="178" y="414"/>
                    </a:lnTo>
                    <a:lnTo>
                      <a:pt x="176" y="418"/>
                    </a:lnTo>
                    <a:lnTo>
                      <a:pt x="174" y="420"/>
                    </a:lnTo>
                    <a:lnTo>
                      <a:pt x="171" y="420"/>
                    </a:lnTo>
                    <a:close/>
                    <a:moveTo>
                      <a:pt x="171" y="384"/>
                    </a:moveTo>
                    <a:lnTo>
                      <a:pt x="171" y="384"/>
                    </a:lnTo>
                    <a:lnTo>
                      <a:pt x="167" y="384"/>
                    </a:lnTo>
                    <a:lnTo>
                      <a:pt x="163" y="382"/>
                    </a:lnTo>
                    <a:lnTo>
                      <a:pt x="162" y="379"/>
                    </a:lnTo>
                    <a:lnTo>
                      <a:pt x="162" y="375"/>
                    </a:lnTo>
                    <a:lnTo>
                      <a:pt x="162" y="372"/>
                    </a:lnTo>
                    <a:lnTo>
                      <a:pt x="163" y="368"/>
                    </a:lnTo>
                    <a:lnTo>
                      <a:pt x="167" y="366"/>
                    </a:lnTo>
                    <a:lnTo>
                      <a:pt x="171" y="366"/>
                    </a:lnTo>
                    <a:lnTo>
                      <a:pt x="174" y="366"/>
                    </a:lnTo>
                    <a:lnTo>
                      <a:pt x="176" y="370"/>
                    </a:lnTo>
                    <a:lnTo>
                      <a:pt x="178" y="372"/>
                    </a:lnTo>
                    <a:lnTo>
                      <a:pt x="179" y="375"/>
                    </a:lnTo>
                    <a:lnTo>
                      <a:pt x="178" y="380"/>
                    </a:lnTo>
                    <a:lnTo>
                      <a:pt x="176" y="382"/>
                    </a:lnTo>
                    <a:lnTo>
                      <a:pt x="174" y="384"/>
                    </a:lnTo>
                    <a:lnTo>
                      <a:pt x="171" y="384"/>
                    </a:lnTo>
                    <a:close/>
                    <a:moveTo>
                      <a:pt x="179" y="322"/>
                    </a:moveTo>
                    <a:lnTo>
                      <a:pt x="30" y="295"/>
                    </a:lnTo>
                    <a:lnTo>
                      <a:pt x="30" y="274"/>
                    </a:lnTo>
                    <a:lnTo>
                      <a:pt x="179" y="301"/>
                    </a:lnTo>
                    <a:lnTo>
                      <a:pt x="179" y="322"/>
                    </a:lnTo>
                    <a:close/>
                    <a:moveTo>
                      <a:pt x="179" y="254"/>
                    </a:moveTo>
                    <a:lnTo>
                      <a:pt x="32" y="229"/>
                    </a:lnTo>
                    <a:lnTo>
                      <a:pt x="32" y="208"/>
                    </a:lnTo>
                    <a:lnTo>
                      <a:pt x="179" y="235"/>
                    </a:lnTo>
                    <a:lnTo>
                      <a:pt x="179" y="254"/>
                    </a:lnTo>
                    <a:close/>
                    <a:moveTo>
                      <a:pt x="179" y="187"/>
                    </a:moveTo>
                    <a:lnTo>
                      <a:pt x="30" y="164"/>
                    </a:lnTo>
                    <a:lnTo>
                      <a:pt x="30" y="144"/>
                    </a:lnTo>
                    <a:lnTo>
                      <a:pt x="179" y="167"/>
                    </a:lnTo>
                    <a:lnTo>
                      <a:pt x="179" y="187"/>
                    </a:lnTo>
                    <a:close/>
                    <a:moveTo>
                      <a:pt x="179" y="121"/>
                    </a:moveTo>
                    <a:lnTo>
                      <a:pt x="30" y="100"/>
                    </a:lnTo>
                    <a:lnTo>
                      <a:pt x="30" y="78"/>
                    </a:lnTo>
                    <a:lnTo>
                      <a:pt x="179" y="100"/>
                    </a:lnTo>
                    <a:lnTo>
                      <a:pt x="179"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sp>
            <p:nvSpPr>
              <p:cNvPr id="6173" name="Freeform 184"/>
              <p:cNvSpPr>
                <a:spLocks noEditPoints="1"/>
              </p:cNvSpPr>
              <p:nvPr/>
            </p:nvSpPr>
            <p:spPr bwMode="auto">
              <a:xfrm>
                <a:off x="6066" y="1062"/>
                <a:ext cx="514" cy="2504"/>
              </a:xfrm>
              <a:custGeom>
                <a:avLst/>
                <a:gdLst>
                  <a:gd name="T0" fmla="*/ 2147483647 w 161"/>
                  <a:gd name="T1" fmla="*/ 2147483647 h 793"/>
                  <a:gd name="T2" fmla="*/ 2147483647 w 161"/>
                  <a:gd name="T3" fmla="*/ 2147483647 h 793"/>
                  <a:gd name="T4" fmla="*/ 2147483647 w 161"/>
                  <a:gd name="T5" fmla="*/ 2147483647 h 793"/>
                  <a:gd name="T6" fmla="*/ 2147483647 w 161"/>
                  <a:gd name="T7" fmla="*/ 2147483647 h 793"/>
                  <a:gd name="T8" fmla="*/ 2147483647 w 161"/>
                  <a:gd name="T9" fmla="*/ 2147483647 h 793"/>
                  <a:gd name="T10" fmla="*/ 2147483647 w 161"/>
                  <a:gd name="T11" fmla="*/ 0 h 793"/>
                  <a:gd name="T12" fmla="*/ 2147483647 w 161"/>
                  <a:gd name="T13" fmla="*/ 2147483647 h 793"/>
                  <a:gd name="T14" fmla="*/ 2147483647 w 161"/>
                  <a:gd name="T15" fmla="*/ 2147483647 h 793"/>
                  <a:gd name="T16" fmla="*/ 0 w 161"/>
                  <a:gd name="T17" fmla="*/ 2147483647 h 793"/>
                  <a:gd name="T18" fmla="*/ 0 w 161"/>
                  <a:gd name="T19" fmla="*/ 2147483647 h 793"/>
                  <a:gd name="T20" fmla="*/ 0 w 161"/>
                  <a:gd name="T21" fmla="*/ 2147483647 h 793"/>
                  <a:gd name="T22" fmla="*/ 0 w 161"/>
                  <a:gd name="T23" fmla="*/ 2147483647 h 793"/>
                  <a:gd name="T24" fmla="*/ 0 w 161"/>
                  <a:gd name="T25" fmla="*/ 2147483647 h 793"/>
                  <a:gd name="T26" fmla="*/ 2147483647 w 161"/>
                  <a:gd name="T27" fmla="*/ 2147483647 h 793"/>
                  <a:gd name="T28" fmla="*/ 2147483647 w 161"/>
                  <a:gd name="T29" fmla="*/ 2147483647 h 793"/>
                  <a:gd name="T30" fmla="*/ 2147483647 w 161"/>
                  <a:gd name="T31" fmla="*/ 2147483647 h 793"/>
                  <a:gd name="T32" fmla="*/ 2147483647 w 161"/>
                  <a:gd name="T33" fmla="*/ 2147483647 h 793"/>
                  <a:gd name="T34" fmla="*/ 2147483647 w 161"/>
                  <a:gd name="T35" fmla="*/ 2147483647 h 793"/>
                  <a:gd name="T36" fmla="*/ 2147483647 w 161"/>
                  <a:gd name="T37" fmla="*/ 2147483647 h 793"/>
                  <a:gd name="T38" fmla="*/ 2147483647 w 161"/>
                  <a:gd name="T39" fmla="*/ 2147483647 h 793"/>
                  <a:gd name="T40" fmla="*/ 2147483647 w 161"/>
                  <a:gd name="T41" fmla="*/ 2147483647 h 793"/>
                  <a:gd name="T42" fmla="*/ 2147483647 w 161"/>
                  <a:gd name="T43" fmla="*/ 2147483647 h 793"/>
                  <a:gd name="T44" fmla="*/ 2147483647 w 161"/>
                  <a:gd name="T45" fmla="*/ 2147483647 h 793"/>
                  <a:gd name="T46" fmla="*/ 2147483647 w 161"/>
                  <a:gd name="T47" fmla="*/ 2147483647 h 793"/>
                  <a:gd name="T48" fmla="*/ 2147483647 w 161"/>
                  <a:gd name="T49" fmla="*/ 2147483647 h 793"/>
                  <a:gd name="T50" fmla="*/ 2147483647 w 161"/>
                  <a:gd name="T51" fmla="*/ 2147483647 h 793"/>
                  <a:gd name="T52" fmla="*/ 2147483647 w 161"/>
                  <a:gd name="T53" fmla="*/ 2147483647 h 793"/>
                  <a:gd name="T54" fmla="*/ 2147483647 w 161"/>
                  <a:gd name="T55" fmla="*/ 2147483647 h 793"/>
                  <a:gd name="T56" fmla="*/ 2147483647 w 161"/>
                  <a:gd name="T57" fmla="*/ 2147483647 h 793"/>
                  <a:gd name="T58" fmla="*/ 2147483647 w 161"/>
                  <a:gd name="T59" fmla="*/ 2147483647 h 793"/>
                  <a:gd name="T60" fmla="*/ 2147483647 w 161"/>
                  <a:gd name="T61" fmla="*/ 2147483647 h 793"/>
                  <a:gd name="T62" fmla="*/ 2147483647 w 161"/>
                  <a:gd name="T63" fmla="*/ 2147483647 h 793"/>
                  <a:gd name="T64" fmla="*/ 2147483647 w 161"/>
                  <a:gd name="T65" fmla="*/ 2147483647 h 793"/>
                  <a:gd name="T66" fmla="*/ 2147483647 w 161"/>
                  <a:gd name="T67" fmla="*/ 2147483647 h 793"/>
                  <a:gd name="T68" fmla="*/ 2147483647 w 161"/>
                  <a:gd name="T69" fmla="*/ 2147483647 h 793"/>
                  <a:gd name="T70" fmla="*/ 2147483647 w 161"/>
                  <a:gd name="T71" fmla="*/ 2147483647 h 793"/>
                  <a:gd name="T72" fmla="*/ 2147483647 w 161"/>
                  <a:gd name="T73" fmla="*/ 2147483647 h 7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1"/>
                  <a:gd name="T112" fmla="*/ 0 h 793"/>
                  <a:gd name="T113" fmla="*/ 161 w 161"/>
                  <a:gd name="T114" fmla="*/ 793 h 79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1" h="793">
                    <a:moveTo>
                      <a:pt x="106" y="295"/>
                    </a:moveTo>
                    <a:lnTo>
                      <a:pt x="161" y="281"/>
                    </a:lnTo>
                    <a:lnTo>
                      <a:pt x="161" y="2"/>
                    </a:lnTo>
                    <a:lnTo>
                      <a:pt x="160" y="0"/>
                    </a:lnTo>
                    <a:lnTo>
                      <a:pt x="1" y="12"/>
                    </a:lnTo>
                    <a:lnTo>
                      <a:pt x="0" y="14"/>
                    </a:lnTo>
                    <a:lnTo>
                      <a:pt x="0" y="791"/>
                    </a:lnTo>
                    <a:lnTo>
                      <a:pt x="0" y="793"/>
                    </a:lnTo>
                    <a:lnTo>
                      <a:pt x="1" y="793"/>
                    </a:lnTo>
                    <a:lnTo>
                      <a:pt x="106" y="743"/>
                    </a:lnTo>
                    <a:lnTo>
                      <a:pt x="106" y="295"/>
                    </a:lnTo>
                    <a:close/>
                    <a:moveTo>
                      <a:pt x="137" y="50"/>
                    </a:moveTo>
                    <a:lnTo>
                      <a:pt x="137" y="50"/>
                    </a:lnTo>
                    <a:lnTo>
                      <a:pt x="140" y="51"/>
                    </a:lnTo>
                    <a:lnTo>
                      <a:pt x="142" y="53"/>
                    </a:lnTo>
                    <a:lnTo>
                      <a:pt x="144" y="55"/>
                    </a:lnTo>
                    <a:lnTo>
                      <a:pt x="145" y="58"/>
                    </a:lnTo>
                    <a:lnTo>
                      <a:pt x="144" y="64"/>
                    </a:lnTo>
                    <a:lnTo>
                      <a:pt x="142" y="66"/>
                    </a:lnTo>
                    <a:lnTo>
                      <a:pt x="140" y="69"/>
                    </a:lnTo>
                    <a:lnTo>
                      <a:pt x="137" y="69"/>
                    </a:lnTo>
                    <a:lnTo>
                      <a:pt x="133" y="69"/>
                    </a:lnTo>
                    <a:lnTo>
                      <a:pt x="129" y="67"/>
                    </a:lnTo>
                    <a:lnTo>
                      <a:pt x="128" y="64"/>
                    </a:lnTo>
                    <a:lnTo>
                      <a:pt x="128" y="60"/>
                    </a:lnTo>
                    <a:lnTo>
                      <a:pt x="128" y="57"/>
                    </a:lnTo>
                    <a:lnTo>
                      <a:pt x="129" y="53"/>
                    </a:lnTo>
                    <a:lnTo>
                      <a:pt x="133" y="51"/>
                    </a:lnTo>
                    <a:lnTo>
                      <a:pt x="137"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sp>
            <p:nvSpPr>
              <p:cNvPr id="6174" name="Freeform 185"/>
              <p:cNvSpPr>
                <a:spLocks/>
              </p:cNvSpPr>
              <p:nvPr/>
            </p:nvSpPr>
            <p:spPr bwMode="auto">
              <a:xfrm>
                <a:off x="5350" y="2422"/>
                <a:ext cx="127" cy="954"/>
              </a:xfrm>
              <a:custGeom>
                <a:avLst/>
                <a:gdLst>
                  <a:gd name="T0" fmla="*/ 2147483647 w 39"/>
                  <a:gd name="T1" fmla="*/ 2147483647 h 302"/>
                  <a:gd name="T2" fmla="*/ 0 w 39"/>
                  <a:gd name="T3" fmla="*/ 0 h 302"/>
                  <a:gd name="T4" fmla="*/ 0 w 39"/>
                  <a:gd name="T5" fmla="*/ 2147483647 h 302"/>
                  <a:gd name="T6" fmla="*/ 0 w 39"/>
                  <a:gd name="T7" fmla="*/ 2147483647 h 302"/>
                  <a:gd name="T8" fmla="*/ 2147483647 w 39"/>
                  <a:gd name="T9" fmla="*/ 2147483647 h 302"/>
                  <a:gd name="T10" fmla="*/ 2147483647 w 39"/>
                  <a:gd name="T11" fmla="*/ 2147483647 h 302"/>
                  <a:gd name="T12" fmla="*/ 2147483647 w 39"/>
                  <a:gd name="T13" fmla="*/ 2147483647 h 302"/>
                  <a:gd name="T14" fmla="*/ 2147483647 w 39"/>
                  <a:gd name="T15" fmla="*/ 2147483647 h 302"/>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02"/>
                  <a:gd name="T26" fmla="*/ 39 w 39"/>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02">
                    <a:moveTo>
                      <a:pt x="39" y="9"/>
                    </a:moveTo>
                    <a:lnTo>
                      <a:pt x="0" y="0"/>
                    </a:lnTo>
                    <a:lnTo>
                      <a:pt x="0" y="286"/>
                    </a:lnTo>
                    <a:lnTo>
                      <a:pt x="2" y="288"/>
                    </a:lnTo>
                    <a:lnTo>
                      <a:pt x="4" y="288"/>
                    </a:lnTo>
                    <a:lnTo>
                      <a:pt x="39" y="302"/>
                    </a:lnTo>
                    <a:lnTo>
                      <a:pt x="39"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sp>
            <p:nvSpPr>
              <p:cNvPr id="6175" name="Freeform 186"/>
              <p:cNvSpPr>
                <a:spLocks/>
              </p:cNvSpPr>
              <p:nvPr/>
            </p:nvSpPr>
            <p:spPr bwMode="auto">
              <a:xfrm>
                <a:off x="6447" y="1992"/>
                <a:ext cx="133" cy="1403"/>
              </a:xfrm>
              <a:custGeom>
                <a:avLst/>
                <a:gdLst>
                  <a:gd name="T0" fmla="*/ 0 w 42"/>
                  <a:gd name="T1" fmla="*/ 2147483647 h 444"/>
                  <a:gd name="T2" fmla="*/ 0 w 42"/>
                  <a:gd name="T3" fmla="*/ 2147483647 h 444"/>
                  <a:gd name="T4" fmla="*/ 2147483647 w 42"/>
                  <a:gd name="T5" fmla="*/ 2147483647 h 444"/>
                  <a:gd name="T6" fmla="*/ 2147483647 w 42"/>
                  <a:gd name="T7" fmla="*/ 2147483647 h 444"/>
                  <a:gd name="T8" fmla="*/ 2147483647 w 42"/>
                  <a:gd name="T9" fmla="*/ 2147483647 h 444"/>
                  <a:gd name="T10" fmla="*/ 2147483647 w 42"/>
                  <a:gd name="T11" fmla="*/ 2147483647 h 444"/>
                  <a:gd name="T12" fmla="*/ 2147483647 w 42"/>
                  <a:gd name="T13" fmla="*/ 0 h 444"/>
                  <a:gd name="T14" fmla="*/ 0 w 42"/>
                  <a:gd name="T15" fmla="*/ 2147483647 h 44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444"/>
                  <a:gd name="T26" fmla="*/ 42 w 42"/>
                  <a:gd name="T27" fmla="*/ 444 h 4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444">
                    <a:moveTo>
                      <a:pt x="0" y="13"/>
                    </a:moveTo>
                    <a:lnTo>
                      <a:pt x="0" y="444"/>
                    </a:lnTo>
                    <a:lnTo>
                      <a:pt x="41" y="425"/>
                    </a:lnTo>
                    <a:lnTo>
                      <a:pt x="42" y="425"/>
                    </a:lnTo>
                    <a:lnTo>
                      <a:pt x="42" y="423"/>
                    </a:lnTo>
                    <a:lnTo>
                      <a:pt x="42" y="0"/>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hu-HU"/>
              </a:p>
            </p:txBody>
          </p:sp>
        </p:grpSp>
      </p:grpSp>
      <p:pic>
        <p:nvPicPr>
          <p:cNvPr id="6152"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379538"/>
            <a:ext cx="24257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Text Box 9"/>
          <p:cNvSpPr txBox="1">
            <a:spLocks noChangeArrowheads="1"/>
          </p:cNvSpPr>
          <p:nvPr/>
        </p:nvSpPr>
        <p:spPr bwMode="auto">
          <a:xfrm>
            <a:off x="806450" y="2368550"/>
            <a:ext cx="1695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a:tailEnd/>
              </a14:hiddenLine>
            </a:ext>
          </a:extLst>
        </p:spPr>
        <p:txBody>
          <a:bodyPr>
            <a:spAutoFit/>
          </a:bodyPr>
          <a:lstStyle>
            <a:lvl1pPr marL="166688" indent="-166688"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0000"/>
              </a:lnSpc>
              <a:spcBef>
                <a:spcPct val="30000"/>
              </a:spcBef>
            </a:pPr>
            <a:r>
              <a:rPr lang="en-US" sz="1600">
                <a:solidFill>
                  <a:srgbClr val="808080"/>
                </a:solidFill>
                <a:ea typeface="MS PGothic" pitchFamily="34" charset="-128"/>
              </a:rPr>
              <a:t>Management</a:t>
            </a:r>
          </a:p>
        </p:txBody>
      </p:sp>
      <p:sp>
        <p:nvSpPr>
          <p:cNvPr id="6154" name="Text Box 9"/>
          <p:cNvSpPr txBox="1">
            <a:spLocks noChangeArrowheads="1"/>
          </p:cNvSpPr>
          <p:nvPr/>
        </p:nvSpPr>
        <p:spPr bwMode="auto">
          <a:xfrm>
            <a:off x="806450" y="2905125"/>
            <a:ext cx="1695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a:tailEnd/>
              </a14:hiddenLine>
            </a:ext>
          </a:extLst>
        </p:spPr>
        <p:txBody>
          <a:bodyPr>
            <a:spAutoFit/>
          </a:bodyPr>
          <a:lstStyle>
            <a:lvl1pPr marL="166688" indent="-166688"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0000"/>
              </a:lnSpc>
              <a:spcBef>
                <a:spcPct val="30000"/>
              </a:spcBef>
            </a:pPr>
            <a:r>
              <a:rPr lang="en-US" sz="1600">
                <a:solidFill>
                  <a:srgbClr val="808080"/>
                </a:solidFill>
                <a:ea typeface="MS PGothic" pitchFamily="34" charset="-128"/>
              </a:rPr>
              <a:t>Compute</a:t>
            </a:r>
          </a:p>
        </p:txBody>
      </p:sp>
      <p:sp>
        <p:nvSpPr>
          <p:cNvPr id="6155" name="Text Box 9"/>
          <p:cNvSpPr txBox="1">
            <a:spLocks noChangeArrowheads="1"/>
          </p:cNvSpPr>
          <p:nvPr/>
        </p:nvSpPr>
        <p:spPr bwMode="auto">
          <a:xfrm>
            <a:off x="806450" y="3455988"/>
            <a:ext cx="16954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a:tailEnd/>
              </a14:hiddenLine>
            </a:ext>
          </a:extLst>
        </p:spPr>
        <p:txBody>
          <a:bodyPr>
            <a:spAutoFit/>
          </a:bodyPr>
          <a:lstStyle>
            <a:lvl1pPr marL="166688" indent="-166688"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0000"/>
              </a:lnSpc>
              <a:spcBef>
                <a:spcPct val="30000"/>
              </a:spcBef>
            </a:pPr>
            <a:r>
              <a:rPr lang="en-US" sz="1600">
                <a:solidFill>
                  <a:srgbClr val="808080"/>
                </a:solidFill>
                <a:ea typeface="MS PGothic" pitchFamily="34" charset="-128"/>
              </a:rPr>
              <a:t>Networking</a:t>
            </a:r>
          </a:p>
        </p:txBody>
      </p:sp>
      <p:sp>
        <p:nvSpPr>
          <p:cNvPr id="6156" name="Text Box 9"/>
          <p:cNvSpPr txBox="1">
            <a:spLocks noChangeArrowheads="1"/>
          </p:cNvSpPr>
          <p:nvPr/>
        </p:nvSpPr>
        <p:spPr bwMode="auto">
          <a:xfrm>
            <a:off x="806450" y="4000500"/>
            <a:ext cx="1695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a:tailEnd/>
              </a14:hiddenLine>
            </a:ext>
          </a:extLst>
        </p:spPr>
        <p:txBody>
          <a:bodyPr>
            <a:spAutoFit/>
          </a:bodyPr>
          <a:lstStyle>
            <a:lvl1pPr marL="166688" indent="-166688"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0000"/>
              </a:lnSpc>
              <a:spcBef>
                <a:spcPct val="30000"/>
              </a:spcBef>
            </a:pPr>
            <a:r>
              <a:rPr lang="en-US" sz="1600">
                <a:solidFill>
                  <a:srgbClr val="808080"/>
                </a:solidFill>
                <a:ea typeface="MS PGothic" pitchFamily="34" charset="-128"/>
              </a:rPr>
              <a:t>Storage</a:t>
            </a:r>
          </a:p>
        </p:txBody>
      </p:sp>
      <p:cxnSp>
        <p:nvCxnSpPr>
          <p:cNvPr id="6157" name="Straight Connector 135"/>
          <p:cNvCxnSpPr>
            <a:cxnSpLocks noChangeShapeType="1"/>
          </p:cNvCxnSpPr>
          <p:nvPr/>
        </p:nvCxnSpPr>
        <p:spPr bwMode="auto">
          <a:xfrm rot="5400000">
            <a:off x="2035968" y="4082257"/>
            <a:ext cx="760413" cy="0"/>
          </a:xfrm>
          <a:prstGeom prst="line">
            <a:avLst/>
          </a:prstGeom>
          <a:noFill/>
          <a:ln w="38100" algn="ctr">
            <a:solidFill>
              <a:srgbClr val="FFFFFF"/>
            </a:solidFill>
            <a:round/>
            <a:headEnd/>
            <a:tailEnd/>
          </a:ln>
          <a:extLst>
            <a:ext uri="{909E8E84-426E-40DD-AFC4-6F175D3DCCD1}">
              <a14:hiddenFill xmlns:a14="http://schemas.microsoft.com/office/drawing/2010/main">
                <a:noFill/>
              </a14:hiddenFill>
            </a:ext>
          </a:extLst>
        </p:spPr>
      </p:cxnSp>
      <p:pic>
        <p:nvPicPr>
          <p:cNvPr id="6158"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5259388"/>
            <a:ext cx="21605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159"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9875" y="5270500"/>
            <a:ext cx="61531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160" name="Picture 5" descr="PureData_Silo"/>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4800" y="1801813"/>
            <a:ext cx="13716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1" name="Picture 10" descr="PureFlex_Sil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0913" y="1839913"/>
            <a:ext cx="1370012" cy="292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2" name="Picture 12" descr="PureApplication_Silo"/>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5625" y="1858963"/>
            <a:ext cx="1370013"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3" name="Picture 8" descr="IBM_PureData_wordmark_black"/>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19913" y="1541463"/>
            <a:ext cx="13271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4" name="Picture 14" descr="PureFlex_Bitmap_Blac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2688" y="1497013"/>
            <a:ext cx="1222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5" name="Picture 15" descr="PureApplication_Bitmap_Blac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54500" y="1470025"/>
            <a:ext cx="22002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6" name="TextBox 53"/>
          <p:cNvSpPr txBox="1">
            <a:spLocks noChangeArrowheads="1"/>
          </p:cNvSpPr>
          <p:nvPr/>
        </p:nvSpPr>
        <p:spPr bwMode="auto">
          <a:xfrm>
            <a:off x="3278188" y="2574925"/>
            <a:ext cx="13525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07" tIns="81254" rIns="162507" bIns="81254">
            <a:spAutoFit/>
          </a:bodyPr>
          <a:lstStyle>
            <a:lvl1pPr defTabSz="1624013" eaLnBrk="0" hangingPunct="0">
              <a:defRPr>
                <a:solidFill>
                  <a:schemeClr val="tx1"/>
                </a:solidFill>
                <a:latin typeface="Arial" pitchFamily="34" charset="0"/>
                <a:cs typeface="Arial" pitchFamily="34" charset="0"/>
              </a:defRPr>
            </a:lvl1pPr>
            <a:lvl2pPr marL="742950" indent="-285750" defTabSz="1624013" eaLnBrk="0" hangingPunct="0">
              <a:defRPr>
                <a:solidFill>
                  <a:schemeClr val="tx1"/>
                </a:solidFill>
                <a:latin typeface="Arial" pitchFamily="34" charset="0"/>
                <a:cs typeface="Arial" pitchFamily="34" charset="0"/>
              </a:defRPr>
            </a:lvl2pPr>
            <a:lvl3pPr marL="1143000" indent="-228600" defTabSz="1624013" eaLnBrk="0" hangingPunct="0">
              <a:defRPr>
                <a:solidFill>
                  <a:schemeClr val="tx1"/>
                </a:solidFill>
                <a:latin typeface="Arial" pitchFamily="34" charset="0"/>
                <a:cs typeface="Arial" pitchFamily="34" charset="0"/>
              </a:defRPr>
            </a:lvl3pPr>
            <a:lvl4pPr marL="1600200" indent="-228600" defTabSz="1624013" eaLnBrk="0" hangingPunct="0">
              <a:defRPr>
                <a:solidFill>
                  <a:schemeClr val="tx1"/>
                </a:solidFill>
                <a:latin typeface="Arial" pitchFamily="34" charset="0"/>
                <a:cs typeface="Arial" pitchFamily="34" charset="0"/>
              </a:defRPr>
            </a:lvl4pPr>
            <a:lvl5pPr marL="2057400" indent="-228600" defTabSz="1624013" eaLnBrk="0" hangingPunct="0">
              <a:defRPr>
                <a:solidFill>
                  <a:schemeClr val="tx1"/>
                </a:solidFill>
                <a:latin typeface="Arial" pitchFamily="34" charset="0"/>
                <a:cs typeface="Arial" pitchFamily="34" charset="0"/>
              </a:defRPr>
            </a:lvl5pPr>
            <a:lvl6pPr marL="2514600" indent="-228600" defTabSz="16240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6240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6240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62401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5000"/>
              </a:lnSpc>
            </a:pPr>
            <a:r>
              <a:rPr lang="en-US" sz="1200" b="1">
                <a:solidFill>
                  <a:srgbClr val="000000"/>
                </a:solidFill>
                <a:ea typeface="MS PGothic" pitchFamily="34" charset="-128"/>
              </a:rPr>
              <a:t>Infrastructure</a:t>
            </a:r>
          </a:p>
          <a:p>
            <a:pPr eaLnBrk="1" hangingPunct="1">
              <a:lnSpc>
                <a:spcPct val="95000"/>
              </a:lnSpc>
            </a:pPr>
            <a:r>
              <a:rPr lang="en-US" sz="1200" i="1">
                <a:solidFill>
                  <a:srgbClr val="000000"/>
                </a:solidFill>
                <a:ea typeface="MS PGothic" pitchFamily="34" charset="-128"/>
              </a:rPr>
              <a:t>Delivering Infrastructure Services</a:t>
            </a:r>
          </a:p>
        </p:txBody>
      </p:sp>
      <p:sp>
        <p:nvSpPr>
          <p:cNvPr id="6167" name="TextBox 53"/>
          <p:cNvSpPr txBox="1">
            <a:spLocks noChangeArrowheads="1"/>
          </p:cNvSpPr>
          <p:nvPr/>
        </p:nvSpPr>
        <p:spPr bwMode="auto">
          <a:xfrm>
            <a:off x="5456238" y="2579688"/>
            <a:ext cx="1352550"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07" tIns="81254" rIns="162507" bIns="81254">
            <a:spAutoFit/>
          </a:bodyPr>
          <a:lstStyle>
            <a:lvl1pPr defTabSz="1624013" eaLnBrk="0" hangingPunct="0">
              <a:defRPr>
                <a:solidFill>
                  <a:schemeClr val="tx1"/>
                </a:solidFill>
                <a:latin typeface="Arial" pitchFamily="34" charset="0"/>
                <a:cs typeface="Arial" pitchFamily="34" charset="0"/>
              </a:defRPr>
            </a:lvl1pPr>
            <a:lvl2pPr marL="742950" indent="-285750" defTabSz="1624013" eaLnBrk="0" hangingPunct="0">
              <a:defRPr>
                <a:solidFill>
                  <a:schemeClr val="tx1"/>
                </a:solidFill>
                <a:latin typeface="Arial" pitchFamily="34" charset="0"/>
                <a:cs typeface="Arial" pitchFamily="34" charset="0"/>
              </a:defRPr>
            </a:lvl2pPr>
            <a:lvl3pPr marL="1143000" indent="-228600" defTabSz="1624013" eaLnBrk="0" hangingPunct="0">
              <a:defRPr>
                <a:solidFill>
                  <a:schemeClr val="tx1"/>
                </a:solidFill>
                <a:latin typeface="Arial" pitchFamily="34" charset="0"/>
                <a:cs typeface="Arial" pitchFamily="34" charset="0"/>
              </a:defRPr>
            </a:lvl3pPr>
            <a:lvl4pPr marL="1600200" indent="-228600" defTabSz="1624013" eaLnBrk="0" hangingPunct="0">
              <a:defRPr>
                <a:solidFill>
                  <a:schemeClr val="tx1"/>
                </a:solidFill>
                <a:latin typeface="Arial" pitchFamily="34" charset="0"/>
                <a:cs typeface="Arial" pitchFamily="34" charset="0"/>
              </a:defRPr>
            </a:lvl4pPr>
            <a:lvl5pPr marL="2057400" indent="-228600" defTabSz="1624013" eaLnBrk="0" hangingPunct="0">
              <a:defRPr>
                <a:solidFill>
                  <a:schemeClr val="tx1"/>
                </a:solidFill>
                <a:latin typeface="Arial" pitchFamily="34" charset="0"/>
                <a:cs typeface="Arial" pitchFamily="34" charset="0"/>
              </a:defRPr>
            </a:lvl5pPr>
            <a:lvl6pPr marL="2514600" indent="-228600" defTabSz="16240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6240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6240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62401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5000"/>
              </a:lnSpc>
            </a:pPr>
            <a:r>
              <a:rPr lang="en-US" sz="1200" b="1">
                <a:solidFill>
                  <a:srgbClr val="000000"/>
                </a:solidFill>
                <a:ea typeface="MS PGothic" pitchFamily="34" charset="-128"/>
              </a:rPr>
              <a:t>Application Platform</a:t>
            </a:r>
          </a:p>
          <a:p>
            <a:pPr eaLnBrk="1" hangingPunct="1">
              <a:lnSpc>
                <a:spcPct val="95000"/>
              </a:lnSpc>
            </a:pPr>
            <a:r>
              <a:rPr lang="en-US" sz="1200" i="1">
                <a:solidFill>
                  <a:srgbClr val="000000"/>
                </a:solidFill>
                <a:ea typeface="MS PGothic" pitchFamily="34" charset="-128"/>
              </a:rPr>
              <a:t>Delivering Platform Services</a:t>
            </a:r>
          </a:p>
        </p:txBody>
      </p:sp>
      <p:sp>
        <p:nvSpPr>
          <p:cNvPr id="6168" name="TextBox 53"/>
          <p:cNvSpPr txBox="1">
            <a:spLocks noChangeArrowheads="1"/>
          </p:cNvSpPr>
          <p:nvPr/>
        </p:nvSpPr>
        <p:spPr bwMode="auto">
          <a:xfrm>
            <a:off x="7754938" y="2571750"/>
            <a:ext cx="13525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07" tIns="81254" rIns="162507" bIns="81254">
            <a:spAutoFit/>
          </a:bodyPr>
          <a:lstStyle>
            <a:lvl1pPr defTabSz="1624013" eaLnBrk="0" hangingPunct="0">
              <a:defRPr>
                <a:solidFill>
                  <a:schemeClr val="tx1"/>
                </a:solidFill>
                <a:latin typeface="Arial" pitchFamily="34" charset="0"/>
                <a:cs typeface="Arial" pitchFamily="34" charset="0"/>
              </a:defRPr>
            </a:lvl1pPr>
            <a:lvl2pPr marL="742950" indent="-285750" defTabSz="1624013" eaLnBrk="0" hangingPunct="0">
              <a:defRPr>
                <a:solidFill>
                  <a:schemeClr val="tx1"/>
                </a:solidFill>
                <a:latin typeface="Arial" pitchFamily="34" charset="0"/>
                <a:cs typeface="Arial" pitchFamily="34" charset="0"/>
              </a:defRPr>
            </a:lvl2pPr>
            <a:lvl3pPr marL="1143000" indent="-228600" defTabSz="1624013" eaLnBrk="0" hangingPunct="0">
              <a:defRPr>
                <a:solidFill>
                  <a:schemeClr val="tx1"/>
                </a:solidFill>
                <a:latin typeface="Arial" pitchFamily="34" charset="0"/>
                <a:cs typeface="Arial" pitchFamily="34" charset="0"/>
              </a:defRPr>
            </a:lvl3pPr>
            <a:lvl4pPr marL="1600200" indent="-228600" defTabSz="1624013" eaLnBrk="0" hangingPunct="0">
              <a:defRPr>
                <a:solidFill>
                  <a:schemeClr val="tx1"/>
                </a:solidFill>
                <a:latin typeface="Arial" pitchFamily="34" charset="0"/>
                <a:cs typeface="Arial" pitchFamily="34" charset="0"/>
              </a:defRPr>
            </a:lvl4pPr>
            <a:lvl5pPr marL="2057400" indent="-228600" defTabSz="1624013" eaLnBrk="0" hangingPunct="0">
              <a:defRPr>
                <a:solidFill>
                  <a:schemeClr val="tx1"/>
                </a:solidFill>
                <a:latin typeface="Arial" pitchFamily="34" charset="0"/>
                <a:cs typeface="Arial" pitchFamily="34" charset="0"/>
              </a:defRPr>
            </a:lvl5pPr>
            <a:lvl6pPr marL="2514600" indent="-228600" defTabSz="16240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6240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6240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62401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5000"/>
              </a:lnSpc>
            </a:pPr>
            <a:r>
              <a:rPr lang="en-US" sz="1200" b="1">
                <a:solidFill>
                  <a:srgbClr val="000000"/>
                </a:solidFill>
                <a:ea typeface="MS PGothic" pitchFamily="34" charset="-128"/>
              </a:rPr>
              <a:t>Data Platform</a:t>
            </a:r>
          </a:p>
          <a:p>
            <a:pPr eaLnBrk="1" hangingPunct="1">
              <a:lnSpc>
                <a:spcPct val="95000"/>
              </a:lnSpc>
            </a:pPr>
            <a:r>
              <a:rPr lang="en-US" sz="1200" i="1">
                <a:solidFill>
                  <a:srgbClr val="000000"/>
                </a:solidFill>
                <a:ea typeface="MS PGothic" pitchFamily="34" charset="-128"/>
              </a:rPr>
              <a:t>Delivering Data Services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a:xfrm>
            <a:off x="260350" y="593725"/>
            <a:ext cx="6907213" cy="393700"/>
          </a:xfrm>
          <a:noFill/>
        </p:spPr>
        <p:txBody>
          <a:bodyPr lIns="0">
            <a:spAutoFit/>
          </a:bodyPr>
          <a:lstStyle/>
          <a:p>
            <a:r>
              <a:rPr lang="en-US" smtClean="0"/>
              <a:t>IBM is uniquely positioned to offer value and choice</a:t>
            </a:r>
          </a:p>
        </p:txBody>
      </p:sp>
      <p:pic>
        <p:nvPicPr>
          <p:cNvPr id="7171" name="Picture 17" descr="Expert_Integrated_Systems_PPT_MasterGraphics_0209-breaker-blue"/>
          <p:cNvPicPr>
            <a:picLocks noChangeAspect="1" noChangeArrowheads="1"/>
          </p:cNvPicPr>
          <p:nvPr/>
        </p:nvPicPr>
        <p:blipFill>
          <a:blip r:embed="rId2">
            <a:extLst>
              <a:ext uri="{28A0092B-C50C-407E-A947-70E740481C1C}">
                <a14:useLocalDpi xmlns:a14="http://schemas.microsoft.com/office/drawing/2010/main" val="0"/>
              </a:ext>
            </a:extLst>
          </a:blip>
          <a:srcRect r="-11" b="8"/>
          <a:stretch>
            <a:fillRect/>
          </a:stretch>
        </p:blipFill>
        <p:spPr bwMode="auto">
          <a:xfrm>
            <a:off x="396875" y="3333750"/>
            <a:ext cx="4089400"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17" descr="Expert_Integrated_Systems_PPT_MasterGraphics_0209-breaker-blue"/>
          <p:cNvPicPr>
            <a:picLocks noChangeAspect="1" noChangeArrowheads="1"/>
          </p:cNvPicPr>
          <p:nvPr/>
        </p:nvPicPr>
        <p:blipFill>
          <a:blip r:embed="rId2">
            <a:extLst>
              <a:ext uri="{28A0092B-C50C-407E-A947-70E740481C1C}">
                <a14:useLocalDpi xmlns:a14="http://schemas.microsoft.com/office/drawing/2010/main" val="0"/>
              </a:ext>
            </a:extLst>
          </a:blip>
          <a:srcRect r="-11" b="8"/>
          <a:stretch>
            <a:fillRect/>
          </a:stretch>
        </p:blipFill>
        <p:spPr bwMode="auto">
          <a:xfrm>
            <a:off x="4549775" y="3333750"/>
            <a:ext cx="40894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16"/>
          <p:cNvPicPr>
            <a:picLocks noChangeAspect="1" noChangeArrowheads="1"/>
          </p:cNvPicPr>
          <p:nvPr/>
        </p:nvPicPr>
        <p:blipFill>
          <a:blip r:embed="rId3">
            <a:extLst>
              <a:ext uri="{28A0092B-C50C-407E-A947-70E740481C1C}">
                <a14:useLocalDpi xmlns:a14="http://schemas.microsoft.com/office/drawing/2010/main" val="0"/>
              </a:ext>
            </a:extLst>
          </a:blip>
          <a:srcRect l="50006" t="61218" r="17802" b="28369"/>
          <a:stretch>
            <a:fillRect/>
          </a:stretch>
        </p:blipFill>
        <p:spPr bwMode="auto">
          <a:xfrm>
            <a:off x="2343150" y="2239963"/>
            <a:ext cx="42799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F7D93">
                      <a:alpha val="74997"/>
                    </a:srgbClr>
                  </a:outerShdw>
                </a:effectLst>
              </a14:hiddenEffects>
            </a:ext>
          </a:extLst>
        </p:spPr>
      </p:pic>
      <p:sp>
        <p:nvSpPr>
          <p:cNvPr id="7174" name="Text Box 9"/>
          <p:cNvSpPr txBox="1">
            <a:spLocks noChangeArrowheads="1"/>
          </p:cNvSpPr>
          <p:nvPr/>
        </p:nvSpPr>
        <p:spPr bwMode="auto">
          <a:xfrm>
            <a:off x="2254250" y="1935163"/>
            <a:ext cx="1479550" cy="366712"/>
          </a:xfrm>
          <a:prstGeom prst="rect">
            <a:avLst/>
          </a:prstGeom>
          <a:noFill/>
          <a:ln>
            <a:noFill/>
          </a:ln>
          <a:effectLst>
            <a:prstShdw prst="shdw17" dist="17961" dir="2700000">
              <a:srgbClr val="4F7D93"/>
            </a:prstShdw>
          </a:effectLst>
          <a:extLst>
            <a:ext uri="{909E8E84-426E-40DD-AFC4-6F175D3DCCD1}">
              <a14:hiddenFill xmlns:a14="http://schemas.microsoft.com/office/drawing/2010/main">
                <a:solidFill>
                  <a:srgbClr val="83D1F5"/>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rgbClr val="006699"/>
                </a:solidFill>
                <a:ea typeface="MS PGothic" pitchFamily="34" charset="-128"/>
              </a:rPr>
              <a:t>You choose</a:t>
            </a:r>
          </a:p>
        </p:txBody>
      </p:sp>
      <p:sp>
        <p:nvSpPr>
          <p:cNvPr id="7175" name="Text Box 10"/>
          <p:cNvSpPr txBox="1">
            <a:spLocks noChangeArrowheads="1"/>
          </p:cNvSpPr>
          <p:nvPr/>
        </p:nvSpPr>
        <p:spPr bwMode="auto">
          <a:xfrm>
            <a:off x="5114925" y="1935163"/>
            <a:ext cx="1733550" cy="366712"/>
          </a:xfrm>
          <a:prstGeom prst="rect">
            <a:avLst/>
          </a:prstGeom>
          <a:noFill/>
          <a:ln>
            <a:noFill/>
          </a:ln>
          <a:effectLst>
            <a:prstShdw prst="shdw17" dist="17961" dir="2700000">
              <a:srgbClr val="4F7D93"/>
            </a:prstShdw>
          </a:effectLst>
          <a:extLst>
            <a:ext uri="{909E8E84-426E-40DD-AFC4-6F175D3DCCD1}">
              <a14:hiddenFill xmlns:a14="http://schemas.microsoft.com/office/drawing/2010/main">
                <a:solidFill>
                  <a:srgbClr val="83D1F5"/>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b="1">
                <a:solidFill>
                  <a:srgbClr val="006699"/>
                </a:solidFill>
              </a:rPr>
              <a:t>Pre-integrated</a:t>
            </a:r>
          </a:p>
        </p:txBody>
      </p:sp>
      <p:sp>
        <p:nvSpPr>
          <p:cNvPr id="7176" name="Rectangle 3"/>
          <p:cNvSpPr>
            <a:spLocks noChangeArrowheads="1"/>
          </p:cNvSpPr>
          <p:nvPr/>
        </p:nvSpPr>
        <p:spPr bwMode="auto">
          <a:xfrm>
            <a:off x="434975" y="3382963"/>
            <a:ext cx="3994150"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12713" indent="-112713">
              <a:lnSpc>
                <a:spcPct val="90000"/>
              </a:lnSpc>
              <a:buFontTx/>
              <a:buChar char="•"/>
            </a:pPr>
            <a:r>
              <a:rPr lang="en-US" sz="1300" b="1">
                <a:solidFill>
                  <a:srgbClr val="FFFFFF"/>
                </a:solidFill>
                <a:ea typeface="MS PGothic" pitchFamily="34" charset="-128"/>
              </a:rPr>
              <a:t>Investment protection </a:t>
            </a:r>
          </a:p>
          <a:p>
            <a:pPr marL="344488" lvl="1" indent="-117475">
              <a:lnSpc>
                <a:spcPct val="90000"/>
              </a:lnSpc>
              <a:buFontTx/>
              <a:buChar char="•"/>
            </a:pPr>
            <a:r>
              <a:rPr lang="en-US" sz="1300">
                <a:solidFill>
                  <a:srgbClr val="FFFFFF"/>
                </a:solidFill>
                <a:ea typeface="MS PGothic" pitchFamily="34" charset="-128"/>
              </a:rPr>
              <a:t>Designed for the next decade, no compromises</a:t>
            </a:r>
          </a:p>
          <a:p>
            <a:pPr marL="344488" lvl="1" indent="-117475">
              <a:lnSpc>
                <a:spcPct val="90000"/>
              </a:lnSpc>
              <a:buFontTx/>
              <a:buChar char="•"/>
            </a:pPr>
            <a:r>
              <a:rPr lang="en-US" sz="1300">
                <a:solidFill>
                  <a:srgbClr val="FFFFFF"/>
                </a:solidFill>
                <a:ea typeface="MS PGothic" pitchFamily="34" charset="-128"/>
              </a:rPr>
              <a:t>Works with your existing systems </a:t>
            </a:r>
          </a:p>
          <a:p>
            <a:pPr marL="112713" indent="-112713">
              <a:lnSpc>
                <a:spcPct val="90000"/>
              </a:lnSpc>
              <a:buFontTx/>
              <a:buChar char="•"/>
            </a:pPr>
            <a:endParaRPr lang="en-US" sz="1300">
              <a:solidFill>
                <a:srgbClr val="FFFFFF"/>
              </a:solidFill>
              <a:ea typeface="MS PGothic" pitchFamily="34" charset="-128"/>
            </a:endParaRPr>
          </a:p>
          <a:p>
            <a:pPr marL="112713" indent="-112713">
              <a:lnSpc>
                <a:spcPct val="90000"/>
              </a:lnSpc>
              <a:buFontTx/>
              <a:buChar char="•"/>
            </a:pPr>
            <a:r>
              <a:rPr lang="en-US" sz="1300" b="1">
                <a:solidFill>
                  <a:srgbClr val="FFFFFF"/>
                </a:solidFill>
                <a:ea typeface="MS PGothic" pitchFamily="34" charset="-128"/>
              </a:rPr>
              <a:t>Beyond blades</a:t>
            </a:r>
            <a:endParaRPr lang="en-US" sz="1300">
              <a:solidFill>
                <a:srgbClr val="FFFFFF"/>
              </a:solidFill>
              <a:ea typeface="MS PGothic" pitchFamily="34" charset="-128"/>
            </a:endParaRPr>
          </a:p>
          <a:p>
            <a:pPr marL="344488" lvl="1" indent="-117475">
              <a:lnSpc>
                <a:spcPct val="90000"/>
              </a:lnSpc>
              <a:buFontTx/>
              <a:buChar char="•"/>
            </a:pPr>
            <a:r>
              <a:rPr lang="en-US" sz="1300">
                <a:solidFill>
                  <a:srgbClr val="FFFFFF"/>
                </a:solidFill>
                <a:ea typeface="MS PGothic" pitchFamily="34" charset="-128"/>
              </a:rPr>
              <a:t>Compute, storage, networking, management</a:t>
            </a:r>
          </a:p>
          <a:p>
            <a:pPr marL="344488" lvl="1" indent="-117475">
              <a:lnSpc>
                <a:spcPct val="90000"/>
              </a:lnSpc>
              <a:buFontTx/>
              <a:buChar char="•"/>
            </a:pPr>
            <a:r>
              <a:rPr lang="en-US" sz="1300">
                <a:solidFill>
                  <a:srgbClr val="FFFFFF"/>
                </a:solidFill>
                <a:ea typeface="MS PGothic" pitchFamily="34" charset="-128"/>
              </a:rPr>
              <a:t>Designed and tested for inter-operation </a:t>
            </a:r>
          </a:p>
          <a:p>
            <a:pPr marL="112713" indent="-112713">
              <a:lnSpc>
                <a:spcPct val="90000"/>
              </a:lnSpc>
              <a:buFontTx/>
              <a:buChar char="•"/>
            </a:pPr>
            <a:endParaRPr lang="en-US" sz="1300">
              <a:solidFill>
                <a:srgbClr val="FFFFFF"/>
              </a:solidFill>
              <a:ea typeface="MS PGothic" pitchFamily="34" charset="-128"/>
            </a:endParaRPr>
          </a:p>
          <a:p>
            <a:pPr marL="112713" indent="-112713">
              <a:lnSpc>
                <a:spcPct val="90000"/>
              </a:lnSpc>
              <a:buFontTx/>
              <a:buChar char="•"/>
            </a:pPr>
            <a:r>
              <a:rPr lang="en-US" sz="1300" b="1">
                <a:solidFill>
                  <a:srgbClr val="FFFFFF"/>
                </a:solidFill>
                <a:ea typeface="MS PGothic" pitchFamily="34" charset="-128"/>
              </a:rPr>
              <a:t>Simplification</a:t>
            </a:r>
          </a:p>
          <a:p>
            <a:pPr marL="344488" lvl="1" indent="-117475">
              <a:lnSpc>
                <a:spcPct val="90000"/>
              </a:lnSpc>
              <a:buFontTx/>
              <a:buChar char="•"/>
            </a:pPr>
            <a:r>
              <a:rPr lang="en-US" sz="1300">
                <a:solidFill>
                  <a:srgbClr val="FFFFFF"/>
                </a:solidFill>
                <a:ea typeface="MS PGothic" pitchFamily="34" charset="-128"/>
              </a:rPr>
              <a:t>Management of physical and virtual domains</a:t>
            </a:r>
          </a:p>
          <a:p>
            <a:pPr marL="344488" lvl="1" indent="-117475">
              <a:lnSpc>
                <a:spcPct val="90000"/>
              </a:lnSpc>
              <a:buFontTx/>
              <a:buChar char="•"/>
            </a:pPr>
            <a:r>
              <a:rPr lang="en-US" sz="1300">
                <a:solidFill>
                  <a:srgbClr val="FFFFFF"/>
                </a:solidFill>
                <a:ea typeface="MS PGothic" pitchFamily="34" charset="-128"/>
              </a:rPr>
              <a:t>Single point of management</a:t>
            </a:r>
          </a:p>
          <a:p>
            <a:pPr marL="344488" lvl="1" indent="-117475">
              <a:lnSpc>
                <a:spcPct val="90000"/>
              </a:lnSpc>
              <a:buFontTx/>
              <a:buChar char="•"/>
            </a:pPr>
            <a:endParaRPr lang="en-US" sz="1300">
              <a:solidFill>
                <a:srgbClr val="FFFFFF"/>
              </a:solidFill>
              <a:ea typeface="MS PGothic" pitchFamily="34" charset="-128"/>
            </a:endParaRPr>
          </a:p>
          <a:p>
            <a:pPr marL="112713" indent="-112713">
              <a:lnSpc>
                <a:spcPct val="90000"/>
              </a:lnSpc>
              <a:buFontTx/>
              <a:buChar char="•"/>
            </a:pPr>
            <a:r>
              <a:rPr lang="en-US" sz="1300" b="1">
                <a:solidFill>
                  <a:srgbClr val="FFFFFF"/>
                </a:solidFill>
                <a:ea typeface="MS PGothic" pitchFamily="34" charset="-128"/>
              </a:rPr>
              <a:t>Competitive differentiation</a:t>
            </a:r>
          </a:p>
          <a:p>
            <a:pPr marL="344488" lvl="1" indent="-117475">
              <a:lnSpc>
                <a:spcPct val="90000"/>
              </a:lnSpc>
              <a:buFontTx/>
              <a:buChar char="•"/>
            </a:pPr>
            <a:r>
              <a:rPr lang="en-US" sz="1300">
                <a:solidFill>
                  <a:srgbClr val="FFFFFF"/>
                </a:solidFill>
                <a:ea typeface="MS PGothic" pitchFamily="34" charset="-128"/>
              </a:rPr>
              <a:t>Choice of architectures, hypervisors, operating systems</a:t>
            </a:r>
          </a:p>
          <a:p>
            <a:pPr marL="344488" lvl="1" indent="-117475">
              <a:lnSpc>
                <a:spcPct val="90000"/>
              </a:lnSpc>
              <a:buFontTx/>
              <a:buChar char="•"/>
            </a:pPr>
            <a:r>
              <a:rPr lang="en-US" sz="1300">
                <a:solidFill>
                  <a:srgbClr val="FFFFFF"/>
                </a:solidFill>
                <a:ea typeface="MS PGothic" pitchFamily="34" charset="-128"/>
              </a:rPr>
              <a:t>Leading management</a:t>
            </a:r>
          </a:p>
        </p:txBody>
      </p:sp>
      <p:sp>
        <p:nvSpPr>
          <p:cNvPr id="7177" name="TextBox 53"/>
          <p:cNvSpPr txBox="1">
            <a:spLocks noChangeArrowheads="1"/>
          </p:cNvSpPr>
          <p:nvPr/>
        </p:nvSpPr>
        <p:spPr bwMode="auto">
          <a:xfrm>
            <a:off x="171450" y="2925763"/>
            <a:ext cx="2312988"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95000"/>
              </a:lnSpc>
            </a:pPr>
            <a:r>
              <a:rPr lang="en-US" sz="1200" b="1">
                <a:solidFill>
                  <a:srgbClr val="000000"/>
                </a:solidFill>
                <a:ea typeface="MS PGothic" pitchFamily="34" charset="-128"/>
              </a:rPr>
              <a:t>Infrastructure Components</a:t>
            </a:r>
          </a:p>
        </p:txBody>
      </p:sp>
      <p:sp>
        <p:nvSpPr>
          <p:cNvPr id="7178" name="TextBox 53"/>
          <p:cNvSpPr txBox="1">
            <a:spLocks noChangeArrowheads="1"/>
          </p:cNvSpPr>
          <p:nvPr/>
        </p:nvSpPr>
        <p:spPr bwMode="auto">
          <a:xfrm>
            <a:off x="571500" y="3127375"/>
            <a:ext cx="16621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5000"/>
              </a:lnSpc>
            </a:pPr>
            <a:r>
              <a:rPr lang="en-US" sz="1000" i="1">
                <a:solidFill>
                  <a:srgbClr val="000000"/>
                </a:solidFill>
                <a:ea typeface="MS PGothic" pitchFamily="34" charset="-128"/>
              </a:rPr>
              <a:t>Beyond Blades</a:t>
            </a:r>
          </a:p>
        </p:txBody>
      </p:sp>
      <p:sp>
        <p:nvSpPr>
          <p:cNvPr id="7179" name="Line 16"/>
          <p:cNvSpPr>
            <a:spLocks noChangeShapeType="1"/>
          </p:cNvSpPr>
          <p:nvPr/>
        </p:nvSpPr>
        <p:spPr bwMode="auto">
          <a:xfrm>
            <a:off x="573088" y="3132138"/>
            <a:ext cx="16319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grpSp>
        <p:nvGrpSpPr>
          <p:cNvPr id="7180" name="Group 15"/>
          <p:cNvGrpSpPr>
            <a:grpSpLocks/>
          </p:cNvGrpSpPr>
          <p:nvPr/>
        </p:nvGrpSpPr>
        <p:grpSpPr bwMode="auto">
          <a:xfrm>
            <a:off x="611188" y="1196975"/>
            <a:ext cx="1497012" cy="1495425"/>
            <a:chOff x="532" y="389"/>
            <a:chExt cx="866" cy="946"/>
          </a:xfrm>
        </p:grpSpPr>
        <p:pic>
          <p:nvPicPr>
            <p:cNvPr id="718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 y="389"/>
              <a:ext cx="86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rnd" algn="ctr">
                  <a:solidFill>
                    <a:schemeClr val="bg2"/>
                  </a:solidFill>
                  <a:prstDash val="sysDot"/>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pic>
          <p:nvPicPr>
            <p:cNvPr id="7188" name="Picture 17" descr="flex system chassis 22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 y="594"/>
              <a:ext cx="700"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181" name="Picture 46" descr="PureFlex_Sil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0575" y="879475"/>
            <a:ext cx="1093788"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TextBox 53"/>
          <p:cNvSpPr txBox="1">
            <a:spLocks noChangeArrowheads="1"/>
          </p:cNvSpPr>
          <p:nvPr/>
        </p:nvSpPr>
        <p:spPr bwMode="auto">
          <a:xfrm>
            <a:off x="6537325" y="2925763"/>
            <a:ext cx="20447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95000"/>
              </a:lnSpc>
            </a:pPr>
            <a:r>
              <a:rPr lang="en-US" altLang="ja-JP" sz="1200" b="1">
                <a:ea typeface="MS PGothic" pitchFamily="34" charset="-128"/>
              </a:rPr>
              <a:t> Integrated Infrastructure</a:t>
            </a:r>
            <a:endParaRPr lang="en-US" sz="1200" b="1">
              <a:ea typeface="MS PGothic" pitchFamily="34" charset="-128"/>
            </a:endParaRPr>
          </a:p>
        </p:txBody>
      </p:sp>
      <p:sp>
        <p:nvSpPr>
          <p:cNvPr id="7183" name="TextBox 53"/>
          <p:cNvSpPr txBox="1">
            <a:spLocks noChangeArrowheads="1"/>
          </p:cNvSpPr>
          <p:nvPr/>
        </p:nvSpPr>
        <p:spPr bwMode="auto">
          <a:xfrm>
            <a:off x="6364288" y="3127375"/>
            <a:ext cx="23653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5000"/>
              </a:lnSpc>
            </a:pPr>
            <a:r>
              <a:rPr lang="en-US" sz="1000" i="1">
                <a:ea typeface="MS PGothic" pitchFamily="34" charset="-128"/>
              </a:rPr>
              <a:t>Delivering </a:t>
            </a:r>
            <a:r>
              <a:rPr lang="en-US" altLang="ja-JP" sz="1000" i="1">
                <a:ea typeface="MS PGothic" pitchFamily="34" charset="-128"/>
              </a:rPr>
              <a:t>Infrastructure</a:t>
            </a:r>
            <a:r>
              <a:rPr lang="en-US" sz="1000" i="1">
                <a:ea typeface="MS PGothic" pitchFamily="34" charset="-128"/>
              </a:rPr>
              <a:t> Services</a:t>
            </a:r>
          </a:p>
        </p:txBody>
      </p:sp>
      <p:sp>
        <p:nvSpPr>
          <p:cNvPr id="7184" name="Line 25"/>
          <p:cNvSpPr>
            <a:spLocks noChangeAspect="1" noChangeShapeType="1"/>
          </p:cNvSpPr>
          <p:nvPr/>
        </p:nvSpPr>
        <p:spPr bwMode="auto">
          <a:xfrm>
            <a:off x="6696075" y="3136900"/>
            <a:ext cx="1679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pic>
        <p:nvPicPr>
          <p:cNvPr id="7185" name="Picture 14" descr="PureFlex_Bitmap_Blac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73913" y="765175"/>
            <a:ext cx="960437"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6" name="Rectangle 3"/>
          <p:cNvSpPr>
            <a:spLocks noChangeArrowheads="1"/>
          </p:cNvSpPr>
          <p:nvPr/>
        </p:nvSpPr>
        <p:spPr bwMode="auto">
          <a:xfrm>
            <a:off x="4597400" y="3382963"/>
            <a:ext cx="4138613"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12713" indent="-112713">
              <a:lnSpc>
                <a:spcPct val="90000"/>
              </a:lnSpc>
              <a:buFontTx/>
              <a:buChar char="•"/>
            </a:pPr>
            <a:r>
              <a:rPr lang="en-US" sz="1300" b="1">
                <a:solidFill>
                  <a:srgbClr val="FFFFFF"/>
                </a:solidFill>
                <a:ea typeface="MS PGothic" pitchFamily="34" charset="-128"/>
              </a:rPr>
              <a:t>Time to value </a:t>
            </a:r>
          </a:p>
          <a:p>
            <a:pPr marL="344488" lvl="1" indent="-117475">
              <a:lnSpc>
                <a:spcPct val="90000"/>
              </a:lnSpc>
              <a:buFontTx/>
              <a:buChar char="•"/>
            </a:pPr>
            <a:r>
              <a:rPr lang="en-US" sz="1300">
                <a:solidFill>
                  <a:srgbClr val="FFFFFF"/>
                </a:solidFill>
                <a:ea typeface="MS PGothic" pitchFamily="34" charset="-128"/>
              </a:rPr>
              <a:t>Pre-integrated, set up in as little as 4 hours</a:t>
            </a:r>
          </a:p>
          <a:p>
            <a:pPr marL="344488" lvl="1" indent="-117475">
              <a:lnSpc>
                <a:spcPct val="90000"/>
              </a:lnSpc>
              <a:buFontTx/>
              <a:buChar char="•"/>
            </a:pPr>
            <a:r>
              <a:rPr lang="en-US" sz="1300">
                <a:solidFill>
                  <a:srgbClr val="FFFFFF"/>
                </a:solidFill>
                <a:ea typeface="MS PGothic" pitchFamily="34" charset="-128"/>
              </a:rPr>
              <a:t>Pooled resources, deploy new services rapidly </a:t>
            </a:r>
          </a:p>
          <a:p>
            <a:pPr marL="112713" indent="-112713">
              <a:lnSpc>
                <a:spcPct val="90000"/>
              </a:lnSpc>
              <a:buFontTx/>
              <a:buChar char="•"/>
            </a:pPr>
            <a:endParaRPr lang="en-US" sz="1300">
              <a:solidFill>
                <a:srgbClr val="FFFFFF"/>
              </a:solidFill>
              <a:ea typeface="MS PGothic" pitchFamily="34" charset="-128"/>
            </a:endParaRPr>
          </a:p>
          <a:p>
            <a:pPr marL="112713" indent="-112713">
              <a:lnSpc>
                <a:spcPct val="90000"/>
              </a:lnSpc>
              <a:buFontTx/>
              <a:buChar char="•"/>
            </a:pPr>
            <a:r>
              <a:rPr lang="en-US" sz="1300" b="1">
                <a:solidFill>
                  <a:srgbClr val="FFFFFF"/>
                </a:solidFill>
                <a:ea typeface="MS PGothic" pitchFamily="34" charset="-128"/>
              </a:rPr>
              <a:t>New solutions and applications</a:t>
            </a:r>
            <a:endParaRPr lang="en-US" sz="1300">
              <a:solidFill>
                <a:srgbClr val="FFFFFF"/>
              </a:solidFill>
              <a:ea typeface="MS PGothic" pitchFamily="34" charset="-128"/>
            </a:endParaRPr>
          </a:p>
          <a:p>
            <a:pPr marL="344488" lvl="1" indent="-117475">
              <a:lnSpc>
                <a:spcPct val="90000"/>
              </a:lnSpc>
              <a:buFontTx/>
              <a:buChar char="•"/>
            </a:pPr>
            <a:r>
              <a:rPr lang="en-US" sz="1300">
                <a:solidFill>
                  <a:srgbClr val="FFFFFF"/>
                </a:solidFill>
                <a:ea typeface="MS PGothic" pitchFamily="34" charset="-128"/>
              </a:rPr>
              <a:t>Leading ERP, CRM, tens of thousands of available apps.</a:t>
            </a:r>
          </a:p>
          <a:p>
            <a:pPr marL="344488" lvl="1" indent="-117475">
              <a:lnSpc>
                <a:spcPct val="90000"/>
              </a:lnSpc>
              <a:buFontTx/>
              <a:buChar char="•"/>
            </a:pPr>
            <a:r>
              <a:rPr lang="en-US" sz="1300">
                <a:solidFill>
                  <a:srgbClr val="FFFFFF"/>
                </a:solidFill>
                <a:ea typeface="MS PGothic" pitchFamily="34" charset="-128"/>
              </a:rPr>
              <a:t>Key solutions e.g. Virtual Desktop Infrastructure </a:t>
            </a:r>
          </a:p>
          <a:p>
            <a:pPr marL="112713" indent="-112713">
              <a:lnSpc>
                <a:spcPct val="90000"/>
              </a:lnSpc>
              <a:buFontTx/>
              <a:buChar char="•"/>
            </a:pPr>
            <a:endParaRPr lang="en-US" sz="1300">
              <a:solidFill>
                <a:srgbClr val="FFFFFF"/>
              </a:solidFill>
              <a:ea typeface="MS PGothic" pitchFamily="34" charset="-128"/>
            </a:endParaRPr>
          </a:p>
          <a:p>
            <a:pPr marL="112713" indent="-112713">
              <a:lnSpc>
                <a:spcPct val="90000"/>
              </a:lnSpc>
              <a:buFontTx/>
              <a:buChar char="•"/>
            </a:pPr>
            <a:r>
              <a:rPr lang="en-US" sz="1300" b="1">
                <a:solidFill>
                  <a:srgbClr val="FFFFFF"/>
                </a:solidFill>
                <a:ea typeface="MS PGothic" pitchFamily="34" charset="-128"/>
              </a:rPr>
              <a:t>Simplification</a:t>
            </a:r>
          </a:p>
          <a:p>
            <a:pPr marL="344488" lvl="1" indent="-117475">
              <a:lnSpc>
                <a:spcPct val="90000"/>
              </a:lnSpc>
              <a:buFontTx/>
              <a:buChar char="•"/>
            </a:pPr>
            <a:r>
              <a:rPr lang="en-US" sz="1300">
                <a:solidFill>
                  <a:srgbClr val="FFFFFF"/>
                </a:solidFill>
                <a:ea typeface="MS PGothic" pitchFamily="34" charset="-128"/>
              </a:rPr>
              <a:t>Expert integrated system</a:t>
            </a:r>
          </a:p>
          <a:p>
            <a:pPr marL="344488" lvl="1" indent="-117475">
              <a:lnSpc>
                <a:spcPct val="90000"/>
              </a:lnSpc>
              <a:buFontTx/>
              <a:buChar char="•"/>
            </a:pPr>
            <a:r>
              <a:rPr lang="en-US" sz="1300">
                <a:solidFill>
                  <a:srgbClr val="FFFFFF"/>
                </a:solidFill>
                <a:ea typeface="MS PGothic" pitchFamily="34" charset="-128"/>
              </a:rPr>
              <a:t>IBM expertise from optimizing thousands of data centers</a:t>
            </a:r>
          </a:p>
          <a:p>
            <a:pPr marL="344488" lvl="1" indent="-117475">
              <a:lnSpc>
                <a:spcPct val="90000"/>
              </a:lnSpc>
              <a:buFontTx/>
              <a:buChar char="•"/>
            </a:pPr>
            <a:endParaRPr lang="en-US" sz="1300">
              <a:solidFill>
                <a:srgbClr val="FFFFFF"/>
              </a:solidFill>
              <a:ea typeface="MS PGothic" pitchFamily="34" charset="-128"/>
            </a:endParaRPr>
          </a:p>
          <a:p>
            <a:pPr marL="112713" indent="-112713">
              <a:lnSpc>
                <a:spcPct val="90000"/>
              </a:lnSpc>
              <a:buFontTx/>
              <a:buChar char="•"/>
            </a:pPr>
            <a:r>
              <a:rPr lang="en-US" sz="1300" b="1">
                <a:solidFill>
                  <a:srgbClr val="FFFFFF"/>
                </a:solidFill>
                <a:ea typeface="MS PGothic" pitchFamily="34" charset="-128"/>
              </a:rPr>
              <a:t>Competitive differentiation</a:t>
            </a:r>
          </a:p>
          <a:p>
            <a:pPr marL="344488" lvl="1" indent="-117475">
              <a:lnSpc>
                <a:spcPct val="90000"/>
              </a:lnSpc>
              <a:buFontTx/>
              <a:buChar char="•"/>
            </a:pPr>
            <a:r>
              <a:rPr lang="en-US" sz="1300">
                <a:solidFill>
                  <a:srgbClr val="FFFFFF"/>
                </a:solidFill>
                <a:ea typeface="MS PGothic" pitchFamily="34" charset="-128"/>
              </a:rPr>
              <a:t>Comprehensive – storage, networking, compute</a:t>
            </a:r>
          </a:p>
          <a:p>
            <a:pPr marL="344488" lvl="1" indent="-117475">
              <a:lnSpc>
                <a:spcPct val="90000"/>
              </a:lnSpc>
              <a:buFontTx/>
              <a:buChar char="•"/>
            </a:pPr>
            <a:r>
              <a:rPr lang="en-US" sz="1300">
                <a:solidFill>
                  <a:srgbClr val="FFFFFF"/>
                </a:solidFill>
                <a:ea typeface="MS PGothic" pitchFamily="34" charset="-128"/>
              </a:rPr>
              <a:t>Partner ecosystem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Pentagon 17"/>
          <p:cNvGrpSpPr>
            <a:grpSpLocks/>
          </p:cNvGrpSpPr>
          <p:nvPr/>
        </p:nvGrpSpPr>
        <p:grpSpPr bwMode="auto">
          <a:xfrm>
            <a:off x="1495425" y="1614488"/>
            <a:ext cx="7364413" cy="1420812"/>
            <a:chOff x="1006" y="1033"/>
            <a:chExt cx="4639" cy="895"/>
          </a:xfrm>
        </p:grpSpPr>
        <p:pic>
          <p:nvPicPr>
            <p:cNvPr id="8217" name="Pentagon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 y="1033"/>
              <a:ext cx="4639"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8" name="Text Box 4"/>
            <p:cNvSpPr txBox="1">
              <a:spLocks noChangeArrowheads="1"/>
            </p:cNvSpPr>
            <p:nvPr/>
          </p:nvSpPr>
          <p:spPr bwMode="auto">
            <a:xfrm rot="10800000">
              <a:off x="1299" y="1090"/>
              <a:ext cx="4255"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hu-HU"/>
            </a:p>
          </p:txBody>
        </p:sp>
      </p:grpSp>
      <p:grpSp>
        <p:nvGrpSpPr>
          <p:cNvPr id="8195" name="Pentagon 18"/>
          <p:cNvGrpSpPr>
            <a:grpSpLocks/>
          </p:cNvGrpSpPr>
          <p:nvPr/>
        </p:nvGrpSpPr>
        <p:grpSpPr bwMode="auto">
          <a:xfrm>
            <a:off x="1495425" y="4845050"/>
            <a:ext cx="7364413" cy="1420813"/>
            <a:chOff x="1006" y="3068"/>
            <a:chExt cx="4639" cy="895"/>
          </a:xfrm>
        </p:grpSpPr>
        <p:pic>
          <p:nvPicPr>
            <p:cNvPr id="8215" name="Pentagon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 y="3068"/>
              <a:ext cx="4639"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6" name="Text Box 7"/>
            <p:cNvSpPr txBox="1">
              <a:spLocks noChangeArrowheads="1"/>
            </p:cNvSpPr>
            <p:nvPr/>
          </p:nvSpPr>
          <p:spPr bwMode="auto">
            <a:xfrm rot="10800000">
              <a:off x="1299" y="3127"/>
              <a:ext cx="4255"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hu-HU"/>
            </a:p>
          </p:txBody>
        </p:sp>
      </p:grpSp>
      <p:grpSp>
        <p:nvGrpSpPr>
          <p:cNvPr id="8196" name="Pentagon 19"/>
          <p:cNvGrpSpPr>
            <a:grpSpLocks/>
          </p:cNvGrpSpPr>
          <p:nvPr/>
        </p:nvGrpSpPr>
        <p:grpSpPr bwMode="auto">
          <a:xfrm>
            <a:off x="1495425" y="3235325"/>
            <a:ext cx="7364413" cy="1420813"/>
            <a:chOff x="1006" y="2054"/>
            <a:chExt cx="4639" cy="895"/>
          </a:xfrm>
        </p:grpSpPr>
        <p:pic>
          <p:nvPicPr>
            <p:cNvPr id="8213" name="Pentagon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6" y="2054"/>
              <a:ext cx="4639" cy="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4" name="Text Box 10"/>
            <p:cNvSpPr txBox="1">
              <a:spLocks noChangeArrowheads="1"/>
            </p:cNvSpPr>
            <p:nvPr/>
          </p:nvSpPr>
          <p:spPr bwMode="auto">
            <a:xfrm rot="10800000">
              <a:off x="1299" y="2112"/>
              <a:ext cx="4255"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hu-HU"/>
            </a:p>
          </p:txBody>
        </p:sp>
      </p:grpSp>
      <p:sp>
        <p:nvSpPr>
          <p:cNvPr id="4" name="Oval 3"/>
          <p:cNvSpPr/>
          <p:nvPr/>
        </p:nvSpPr>
        <p:spPr bwMode="auto">
          <a:xfrm>
            <a:off x="458626" y="1629230"/>
            <a:ext cx="1595156" cy="1350498"/>
          </a:xfrm>
          <a:prstGeom prst="ellipse">
            <a:avLst/>
          </a:prstGeom>
          <a:solidFill>
            <a:srgbClr val="0070C0"/>
          </a:solidFill>
          <a:ln w="508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a:bevelT prst="convex"/>
          </a:sp3d>
        </p:spPr>
        <p:txBody>
          <a:bodyPr/>
          <a:lstStyle/>
          <a:p>
            <a:pPr>
              <a:defRPr/>
            </a:pPr>
            <a:endParaRPr lang="en-US"/>
          </a:p>
        </p:txBody>
      </p:sp>
      <p:sp>
        <p:nvSpPr>
          <p:cNvPr id="5" name="Oval 4"/>
          <p:cNvSpPr/>
          <p:nvPr/>
        </p:nvSpPr>
        <p:spPr bwMode="auto">
          <a:xfrm>
            <a:off x="374660" y="3185732"/>
            <a:ext cx="1581303" cy="1368543"/>
          </a:xfrm>
          <a:prstGeom prst="ellipse">
            <a:avLst/>
          </a:prstGeom>
          <a:solidFill>
            <a:srgbClr val="0070C0"/>
          </a:solidFill>
          <a:ln w="508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a:bevelT prst="convex"/>
          </a:sp3d>
        </p:spPr>
        <p:txBody>
          <a:bodyPr/>
          <a:lstStyle/>
          <a:p>
            <a:pPr>
              <a:defRPr/>
            </a:pPr>
            <a:endParaRPr lang="en-US" dirty="0"/>
          </a:p>
        </p:txBody>
      </p:sp>
      <p:sp>
        <p:nvSpPr>
          <p:cNvPr id="6" name="Oval 5"/>
          <p:cNvSpPr/>
          <p:nvPr/>
        </p:nvSpPr>
        <p:spPr bwMode="auto">
          <a:xfrm>
            <a:off x="371856" y="4704684"/>
            <a:ext cx="1583944" cy="1355019"/>
          </a:xfrm>
          <a:prstGeom prst="ellipse">
            <a:avLst/>
          </a:prstGeom>
          <a:solidFill>
            <a:srgbClr val="0070C0"/>
          </a:solidFill>
          <a:ln w="508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a:bevelT prst="convex"/>
          </a:sp3d>
        </p:spPr>
        <p:txBody>
          <a:bodyPr/>
          <a:lstStyle/>
          <a:p>
            <a:pPr>
              <a:defRPr/>
            </a:pPr>
            <a:endParaRPr lang="en-US"/>
          </a:p>
        </p:txBody>
      </p:sp>
      <p:sp>
        <p:nvSpPr>
          <p:cNvPr id="8206" name="TextBox 10"/>
          <p:cNvSpPr txBox="1">
            <a:spLocks noChangeArrowheads="1"/>
          </p:cNvSpPr>
          <p:nvPr/>
        </p:nvSpPr>
        <p:spPr bwMode="auto">
          <a:xfrm>
            <a:off x="517525" y="1862138"/>
            <a:ext cx="14747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b="1">
                <a:solidFill>
                  <a:schemeClr val="bg1"/>
                </a:solidFill>
              </a:rPr>
              <a:t>Proven Technology with</a:t>
            </a:r>
          </a:p>
          <a:p>
            <a:pPr algn="ctr" eaLnBrk="1" hangingPunct="1"/>
            <a:r>
              <a:rPr lang="en-US" sz="1200" b="1">
                <a:solidFill>
                  <a:schemeClr val="bg1"/>
                </a:solidFill>
              </a:rPr>
              <a:t>Open &amp; Flexible Architecture </a:t>
            </a:r>
          </a:p>
        </p:txBody>
      </p:sp>
      <p:sp>
        <p:nvSpPr>
          <p:cNvPr id="8207" name="TextBox 11"/>
          <p:cNvSpPr txBox="1">
            <a:spLocks noChangeArrowheads="1"/>
          </p:cNvSpPr>
          <p:nvPr/>
        </p:nvSpPr>
        <p:spPr bwMode="auto">
          <a:xfrm>
            <a:off x="477838" y="3654425"/>
            <a:ext cx="1462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b="1">
                <a:solidFill>
                  <a:schemeClr val="bg1"/>
                </a:solidFill>
              </a:rPr>
              <a:t>High Availability Solutions </a:t>
            </a:r>
          </a:p>
        </p:txBody>
      </p:sp>
      <p:sp>
        <p:nvSpPr>
          <p:cNvPr id="8208" name="TextBox 12"/>
          <p:cNvSpPr txBox="1">
            <a:spLocks noChangeArrowheads="1"/>
          </p:cNvSpPr>
          <p:nvPr/>
        </p:nvSpPr>
        <p:spPr bwMode="auto">
          <a:xfrm>
            <a:off x="466725" y="5168900"/>
            <a:ext cx="1463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b="1">
                <a:solidFill>
                  <a:schemeClr val="bg1"/>
                </a:solidFill>
              </a:rPr>
              <a:t>Comprehensive Tools</a:t>
            </a:r>
          </a:p>
        </p:txBody>
      </p:sp>
      <p:sp>
        <p:nvSpPr>
          <p:cNvPr id="8209" name="TextBox 14"/>
          <p:cNvSpPr txBox="1">
            <a:spLocks noChangeArrowheads="1"/>
          </p:cNvSpPr>
          <p:nvPr/>
        </p:nvSpPr>
        <p:spPr bwMode="auto">
          <a:xfrm>
            <a:off x="2206625" y="3578225"/>
            <a:ext cx="64325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19063"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ct val="50000"/>
              </a:spcAft>
              <a:buFont typeface="Arial" pitchFamily="34" charset="0"/>
              <a:buChar char="•"/>
            </a:pPr>
            <a:r>
              <a:rPr lang="en-US" sz="1200" b="1" dirty="0">
                <a:solidFill>
                  <a:schemeClr val="bg1"/>
                </a:solidFill>
                <a:ea typeface="MS PGothic" pitchFamily="34" charset="-128"/>
              </a:rPr>
              <a:t>Flex System Manager </a:t>
            </a:r>
            <a:r>
              <a:rPr lang="en-US" sz="1200" b="1" dirty="0">
                <a:ea typeface="MS PGothic" pitchFamily="34" charset="-128"/>
              </a:rPr>
              <a:t>monitors</a:t>
            </a:r>
            <a:r>
              <a:rPr lang="en-US" sz="1200" b="1" dirty="0">
                <a:solidFill>
                  <a:schemeClr val="bg1"/>
                </a:solidFill>
                <a:ea typeface="MS PGothic" pitchFamily="34" charset="-128"/>
              </a:rPr>
              <a:t> hardware &amp; </a:t>
            </a:r>
            <a:r>
              <a:rPr lang="en-US" sz="1200" b="1" dirty="0">
                <a:ea typeface="MS PGothic" pitchFamily="34" charset="-128"/>
              </a:rPr>
              <a:t>automates</a:t>
            </a:r>
            <a:r>
              <a:rPr lang="en-US" sz="1200" b="1" dirty="0">
                <a:solidFill>
                  <a:schemeClr val="bg1"/>
                </a:solidFill>
                <a:ea typeface="MS PGothic" pitchFamily="34" charset="-128"/>
              </a:rPr>
              <a:t> movement of workloads  </a:t>
            </a:r>
          </a:p>
          <a:p>
            <a:pPr eaLnBrk="1" hangingPunct="1">
              <a:buFont typeface="Arial" pitchFamily="34" charset="0"/>
              <a:buChar char="•"/>
            </a:pPr>
            <a:r>
              <a:rPr lang="en-US" sz="1200" b="1" dirty="0">
                <a:solidFill>
                  <a:schemeClr val="bg1"/>
                </a:solidFill>
                <a:ea typeface="MS PGothic" pitchFamily="34" charset="-128"/>
              </a:rPr>
              <a:t>Flex System Manager communicates with </a:t>
            </a:r>
            <a:r>
              <a:rPr lang="en-US" sz="1200" b="1" dirty="0" err="1">
                <a:solidFill>
                  <a:schemeClr val="bg1"/>
                </a:solidFill>
                <a:ea typeface="MS PGothic" pitchFamily="34" charset="-128"/>
              </a:rPr>
              <a:t>vCenter</a:t>
            </a:r>
            <a:r>
              <a:rPr lang="en-US" sz="1200" b="1" dirty="0">
                <a:solidFill>
                  <a:schemeClr val="bg1"/>
                </a:solidFill>
                <a:ea typeface="MS PGothic" pitchFamily="34" charset="-128"/>
              </a:rPr>
              <a:t> to </a:t>
            </a:r>
            <a:r>
              <a:rPr lang="en-US" sz="1200" b="1" dirty="0">
                <a:ea typeface="MS PGothic" pitchFamily="34" charset="-128"/>
              </a:rPr>
              <a:t>move virtual machines from</a:t>
            </a:r>
          </a:p>
          <a:p>
            <a:pPr eaLnBrk="1" hangingPunct="1">
              <a:spcAft>
                <a:spcPct val="50000"/>
              </a:spcAft>
              <a:buFont typeface="Arial" pitchFamily="34" charset="0"/>
              <a:buNone/>
            </a:pPr>
            <a:r>
              <a:rPr lang="en-US" sz="1200" b="1" dirty="0">
                <a:ea typeface="MS PGothic" pitchFamily="34" charset="-128"/>
              </a:rPr>
              <a:t>failing servers</a:t>
            </a:r>
            <a:endParaRPr lang="en-US" sz="1200" b="1" dirty="0"/>
          </a:p>
        </p:txBody>
      </p:sp>
      <p:sp>
        <p:nvSpPr>
          <p:cNvPr id="8210" name="TextBox 15"/>
          <p:cNvSpPr txBox="1">
            <a:spLocks noChangeArrowheads="1"/>
          </p:cNvSpPr>
          <p:nvPr/>
        </p:nvSpPr>
        <p:spPr bwMode="auto">
          <a:xfrm>
            <a:off x="2189163" y="5276850"/>
            <a:ext cx="6467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ct val="50000"/>
              </a:spcAft>
              <a:buFont typeface="Arial" pitchFamily="34" charset="0"/>
              <a:buChar char="•"/>
            </a:pPr>
            <a:r>
              <a:rPr lang="en-US" sz="1200" b="1" dirty="0">
                <a:solidFill>
                  <a:schemeClr val="bg1"/>
                </a:solidFill>
                <a:ea typeface="MS PGothic" pitchFamily="34" charset="-128"/>
              </a:rPr>
              <a:t>Flex System Manager is a </a:t>
            </a:r>
            <a:r>
              <a:rPr lang="en-US" sz="1200" b="1" dirty="0">
                <a:ea typeface="MS PGothic" pitchFamily="34" charset="-128"/>
              </a:rPr>
              <a:t>single point of control </a:t>
            </a:r>
            <a:r>
              <a:rPr lang="en-US" sz="1200" b="1" dirty="0">
                <a:solidFill>
                  <a:schemeClr val="bg1"/>
                </a:solidFill>
                <a:ea typeface="MS PGothic" pitchFamily="34" charset="-128"/>
              </a:rPr>
              <a:t>managing all clients’ hardware &amp; virtualization requirements while reducing workload management complexity                                  </a:t>
            </a:r>
          </a:p>
        </p:txBody>
      </p:sp>
      <p:sp>
        <p:nvSpPr>
          <p:cNvPr id="8211" name="Title 1"/>
          <p:cNvSpPr txBox="1">
            <a:spLocks/>
          </p:cNvSpPr>
          <p:nvPr/>
        </p:nvSpPr>
        <p:spPr bwMode="auto">
          <a:xfrm>
            <a:off x="185738" y="630238"/>
            <a:ext cx="8950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0000"/>
              </a:lnSpc>
              <a:buClr>
                <a:srgbClr val="7889FB"/>
              </a:buClr>
            </a:pPr>
            <a:r>
              <a:rPr lang="en-US" sz="2200">
                <a:solidFill>
                  <a:srgbClr val="7889FB"/>
                </a:solidFill>
                <a:ea typeface="SimSun" pitchFamily="2" charset="-122"/>
              </a:rPr>
              <a:t>PureFlex &amp; Flex System help MSPs address technology challenges</a:t>
            </a:r>
          </a:p>
        </p:txBody>
      </p:sp>
      <p:sp>
        <p:nvSpPr>
          <p:cNvPr id="8212" name="TextBox 13"/>
          <p:cNvSpPr txBox="1">
            <a:spLocks noChangeArrowheads="1"/>
          </p:cNvSpPr>
          <p:nvPr/>
        </p:nvSpPr>
        <p:spPr bwMode="auto">
          <a:xfrm>
            <a:off x="2200275" y="1847850"/>
            <a:ext cx="64452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88" indent="117475"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ct val="50000"/>
              </a:spcAft>
              <a:buFont typeface="Arial" pitchFamily="34" charset="0"/>
              <a:buChar char="•"/>
            </a:pPr>
            <a:r>
              <a:rPr lang="en-US" sz="1200" b="1" dirty="0">
                <a:solidFill>
                  <a:schemeClr val="bg1"/>
                </a:solidFill>
                <a:ea typeface="MS PGothic" pitchFamily="34" charset="-128"/>
              </a:rPr>
              <a:t>Industry’s most powerful platform designed for the </a:t>
            </a:r>
            <a:r>
              <a:rPr lang="en-US" sz="1200" b="1" dirty="0">
                <a:ea typeface="MS PGothic" pitchFamily="34" charset="-128"/>
              </a:rPr>
              <a:t>next decade</a:t>
            </a:r>
          </a:p>
          <a:p>
            <a:pPr eaLnBrk="1" hangingPunct="1">
              <a:spcAft>
                <a:spcPct val="50000"/>
              </a:spcAft>
              <a:buFont typeface="Arial" pitchFamily="34" charset="0"/>
              <a:buChar char="•"/>
            </a:pPr>
            <a:r>
              <a:rPr lang="en-US" sz="1200" b="1" dirty="0">
                <a:solidFill>
                  <a:schemeClr val="bg1"/>
                </a:solidFill>
                <a:ea typeface="MS PGothic" pitchFamily="34" charset="-128"/>
              </a:rPr>
              <a:t>Offers flexibility to design datacenters with </a:t>
            </a:r>
            <a:r>
              <a:rPr lang="en-US" sz="1200" b="1" dirty="0">
                <a:ea typeface="MS PGothic" pitchFamily="34" charset="-128"/>
              </a:rPr>
              <a:t>heterogeneous</a:t>
            </a:r>
            <a:r>
              <a:rPr lang="en-US" sz="1200" b="1" dirty="0">
                <a:solidFill>
                  <a:schemeClr val="bg1"/>
                </a:solidFill>
                <a:ea typeface="MS PGothic" pitchFamily="34" charset="-128"/>
              </a:rPr>
              <a:t> workloads &amp; hypervisors </a:t>
            </a:r>
          </a:p>
          <a:p>
            <a:pPr eaLnBrk="1" hangingPunct="1">
              <a:spcAft>
                <a:spcPct val="50000"/>
              </a:spcAft>
              <a:buFont typeface="Arial" pitchFamily="34" charset="0"/>
              <a:buChar char="•"/>
            </a:pPr>
            <a:r>
              <a:rPr lang="en-US" sz="1200" b="1" dirty="0">
                <a:solidFill>
                  <a:schemeClr val="bg1"/>
                </a:solidFill>
                <a:ea typeface="MS PGothic" pitchFamily="34" charset="-128"/>
              </a:rPr>
              <a:t>Supports both </a:t>
            </a:r>
            <a:r>
              <a:rPr lang="en-US" sz="1200" b="1" dirty="0">
                <a:ea typeface="MS PGothic" pitchFamily="34" charset="-128"/>
              </a:rPr>
              <a:t>x86 &amp; Power </a:t>
            </a:r>
            <a:r>
              <a:rPr lang="en-US" sz="1200" b="1" dirty="0">
                <a:solidFill>
                  <a:schemeClr val="bg1"/>
                </a:solidFill>
                <a:ea typeface="MS PGothic" pitchFamily="34" charset="-128"/>
              </a:rPr>
              <a:t>compute nodes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885950" y="1776413"/>
            <a:ext cx="6845300" cy="457200"/>
          </a:xfrm>
          <a:prstGeom prst="rect">
            <a:avLst/>
          </a:prstGeom>
          <a:solidFill>
            <a:srgbClr val="0070C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3038">
              <a:defRPr/>
            </a:pPr>
            <a:r>
              <a:rPr lang="en-US" sz="1600">
                <a:solidFill>
                  <a:srgbClr val="FFFFFF"/>
                </a:solidFill>
                <a:cs typeface="Arial" charset="0"/>
              </a:rPr>
              <a:t>Accelerate cloud deployment up to </a:t>
            </a:r>
            <a:r>
              <a:rPr lang="en-US" sz="1600" b="1">
                <a:solidFill>
                  <a:srgbClr val="FFFFFF"/>
                </a:solidFill>
                <a:cs typeface="Arial" charset="0"/>
              </a:rPr>
              <a:t>66%</a:t>
            </a:r>
            <a:r>
              <a:rPr lang="en-US" sz="1600">
                <a:solidFill>
                  <a:srgbClr val="FFFFFF"/>
                </a:solidFill>
                <a:cs typeface="Arial" charset="0"/>
              </a:rPr>
              <a:t> faster</a:t>
            </a:r>
            <a:r>
              <a:rPr lang="en-US" sz="1600" baseline="30000">
                <a:solidFill>
                  <a:srgbClr val="FFFFFF"/>
                </a:solidFill>
                <a:cs typeface="Arial" charset="0"/>
              </a:rPr>
              <a:t>1</a:t>
            </a:r>
          </a:p>
        </p:txBody>
      </p:sp>
      <p:sp>
        <p:nvSpPr>
          <p:cNvPr id="25" name="Rectangle 24"/>
          <p:cNvSpPr/>
          <p:nvPr/>
        </p:nvSpPr>
        <p:spPr>
          <a:xfrm>
            <a:off x="1885950" y="2295525"/>
            <a:ext cx="6845300" cy="457200"/>
          </a:xfrm>
          <a:prstGeom prst="rect">
            <a:avLst/>
          </a:prstGeom>
          <a:solidFill>
            <a:srgbClr val="0070C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3038">
              <a:defRPr/>
            </a:pPr>
            <a:r>
              <a:rPr lang="en-US" sz="1600" b="1" dirty="0"/>
              <a:t>Faster provisioning</a:t>
            </a:r>
            <a:r>
              <a:rPr lang="en-US" sz="1600" dirty="0"/>
              <a:t> of multiple architectures / OS with the FSM</a:t>
            </a:r>
          </a:p>
        </p:txBody>
      </p:sp>
      <p:sp>
        <p:nvSpPr>
          <p:cNvPr id="26" name="Rectangle 25"/>
          <p:cNvSpPr/>
          <p:nvPr/>
        </p:nvSpPr>
        <p:spPr>
          <a:xfrm>
            <a:off x="1885950" y="2825750"/>
            <a:ext cx="6845300" cy="457200"/>
          </a:xfrm>
          <a:prstGeom prst="rect">
            <a:avLst/>
          </a:prstGeom>
          <a:solidFill>
            <a:srgbClr val="0070C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3038">
              <a:defRPr/>
            </a:pPr>
            <a:r>
              <a:rPr lang="en-US" sz="1600" dirty="0"/>
              <a:t>Financing that enables </a:t>
            </a:r>
            <a:r>
              <a:rPr lang="en-US" sz="1600" b="1" dirty="0"/>
              <a:t>margin</a:t>
            </a:r>
            <a:r>
              <a:rPr lang="en-US" sz="1600" dirty="0"/>
              <a:t> growth and </a:t>
            </a:r>
            <a:r>
              <a:rPr lang="en-US" sz="1600" b="1" dirty="0"/>
              <a:t>cash flow</a:t>
            </a:r>
            <a:r>
              <a:rPr lang="en-US" sz="1600" dirty="0"/>
              <a:t> management</a:t>
            </a:r>
          </a:p>
        </p:txBody>
      </p:sp>
      <p:pic>
        <p:nvPicPr>
          <p:cNvPr id="9221" name="Picture 3" descr="C:\Users\Sander Kim\Documents\IBM\Products\Flex\Photos\Demand Gen Photos\FSECLFVW_CMPRSD.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875" y="2882900"/>
            <a:ext cx="1027113"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Rectangle 4"/>
          <p:cNvSpPr>
            <a:spLocks noChangeArrowheads="1"/>
          </p:cNvSpPr>
          <p:nvPr/>
        </p:nvSpPr>
        <p:spPr bwMode="auto">
          <a:xfrm>
            <a:off x="179388" y="582613"/>
            <a:ext cx="876617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sz="2200">
                <a:solidFill>
                  <a:schemeClr val="accent1"/>
                </a:solidFill>
              </a:rPr>
              <a:t>New IBM PureFlex and Flex System Managed Service Provider Editions deliver cloud services faster for less cost</a:t>
            </a:r>
          </a:p>
        </p:txBody>
      </p:sp>
      <p:pic>
        <p:nvPicPr>
          <p:cNvPr id="9223" name="Picture 46" descr="PureFlex_Sil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725" y="1482725"/>
            <a:ext cx="111125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2584450"/>
            <a:ext cx="119221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prstDash val="sysDot"/>
                <a:miter lim="800000"/>
                <a:headEnd/>
                <a:tailEnd/>
              </a14:hiddenLine>
            </a:ext>
          </a:extLst>
        </p:spPr>
      </p:pic>
      <p:pic>
        <p:nvPicPr>
          <p:cNvPr id="9225"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238" y="1285875"/>
            <a:ext cx="1446212"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p:cNvCxnSpPr/>
          <p:nvPr/>
        </p:nvCxnSpPr>
        <p:spPr>
          <a:xfrm>
            <a:off x="366713" y="4081463"/>
            <a:ext cx="32400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27" name="Rectangle 3"/>
          <p:cNvSpPr>
            <a:spLocks noChangeArrowheads="1"/>
          </p:cNvSpPr>
          <p:nvPr/>
        </p:nvSpPr>
        <p:spPr bwMode="auto">
          <a:xfrm>
            <a:off x="231775" y="4127500"/>
            <a:ext cx="4213225"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3038" lvl="1" indent="-142875">
              <a:lnSpc>
                <a:spcPct val="110000"/>
              </a:lnSpc>
              <a:buFontTx/>
              <a:buChar char="•"/>
            </a:pPr>
            <a:r>
              <a:rPr lang="en-US" altLang="ja-JP" sz="1400">
                <a:ea typeface="MS PGothic" pitchFamily="34" charset="-128"/>
              </a:rPr>
              <a:t>PureFlex / Flex System editions include NEW reference configs tailored for MSPs:</a:t>
            </a:r>
          </a:p>
          <a:p>
            <a:pPr marL="1143000" lvl="2" indent="-228600">
              <a:buFont typeface="Arial" pitchFamily="34" charset="0"/>
              <a:buAutoNum type="arabicPeriod"/>
            </a:pPr>
            <a:r>
              <a:rPr lang="en-US" sz="1400">
                <a:ea typeface="MS PGothic" pitchFamily="34" charset="-128"/>
              </a:rPr>
              <a:t>Remote monitoring</a:t>
            </a:r>
          </a:p>
          <a:p>
            <a:pPr marL="1143000" lvl="2" indent="-228600">
              <a:buFont typeface="Arial" pitchFamily="34" charset="0"/>
              <a:buAutoNum type="arabicPeriod"/>
            </a:pPr>
            <a:r>
              <a:rPr lang="en-US" sz="1400">
                <a:ea typeface="MS PGothic" pitchFamily="34" charset="-128"/>
              </a:rPr>
              <a:t>Recovery services</a:t>
            </a:r>
          </a:p>
          <a:p>
            <a:pPr marL="1143000" lvl="2" indent="-228600">
              <a:buFont typeface="Arial" pitchFamily="34" charset="0"/>
              <a:buAutoNum type="arabicPeriod"/>
            </a:pPr>
            <a:r>
              <a:rPr lang="en-US" sz="1400">
                <a:ea typeface="MS PGothic" pitchFamily="34" charset="-128"/>
              </a:rPr>
              <a:t>VDI Services</a:t>
            </a:r>
          </a:p>
          <a:p>
            <a:pPr marL="1143000" lvl="2" indent="-228600">
              <a:buFont typeface="Arial" pitchFamily="34" charset="0"/>
              <a:buAutoNum type="arabicPeriod"/>
            </a:pPr>
            <a:r>
              <a:rPr lang="en-US" sz="1400">
                <a:ea typeface="MS PGothic" pitchFamily="34" charset="-128"/>
              </a:rPr>
              <a:t>Patch management</a:t>
            </a:r>
          </a:p>
          <a:p>
            <a:pPr marL="1143000" lvl="2" indent="-228600">
              <a:buFont typeface="Arial" pitchFamily="34" charset="0"/>
              <a:buAutoNum type="arabicPeriod"/>
            </a:pPr>
            <a:r>
              <a:rPr lang="en-US" sz="1400">
                <a:ea typeface="MS PGothic" pitchFamily="34" charset="-128"/>
              </a:rPr>
              <a:t>Help desk</a:t>
            </a:r>
          </a:p>
          <a:p>
            <a:pPr marL="173038" lvl="1" indent="-142875">
              <a:lnSpc>
                <a:spcPct val="110000"/>
              </a:lnSpc>
              <a:buFontTx/>
              <a:buChar char="•"/>
            </a:pPr>
            <a:r>
              <a:rPr lang="en-US" altLang="ja-JP" sz="1400">
                <a:ea typeface="MS PGothic" pitchFamily="34" charset="-128"/>
              </a:rPr>
              <a:t>Financing and support just for MSPs</a:t>
            </a:r>
          </a:p>
          <a:p>
            <a:pPr marL="173038" lvl="1" indent="-142875">
              <a:lnSpc>
                <a:spcPct val="110000"/>
              </a:lnSpc>
              <a:buFontTx/>
              <a:buChar char="•"/>
            </a:pPr>
            <a:r>
              <a:rPr lang="en-US" altLang="ja-JP" sz="1400">
                <a:ea typeface="MS PGothic" pitchFamily="34" charset="-128"/>
              </a:rPr>
              <a:t>Enhanced partner enablement for co-marketing, education and best practices thru PartnerWorld</a:t>
            </a:r>
          </a:p>
        </p:txBody>
      </p:sp>
      <p:sp>
        <p:nvSpPr>
          <p:cNvPr id="9228" name="TextBox 22"/>
          <p:cNvSpPr txBox="1">
            <a:spLocks noChangeArrowheads="1"/>
          </p:cNvSpPr>
          <p:nvPr/>
        </p:nvSpPr>
        <p:spPr bwMode="auto">
          <a:xfrm>
            <a:off x="268288" y="3743325"/>
            <a:ext cx="248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a:ea typeface="MS PGothic" pitchFamily="34" charset="-128"/>
              </a:rPr>
              <a:t>Announcement Details</a:t>
            </a:r>
          </a:p>
        </p:txBody>
      </p:sp>
      <p:pic>
        <p:nvPicPr>
          <p:cNvPr id="9229" name="Picture 10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69138" y="3719513"/>
            <a:ext cx="1279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prstDash val="sysDot"/>
                <a:miter lim="800000"/>
                <a:headEnd/>
                <a:tailEnd/>
              </a14:hiddenLine>
            </a:ext>
          </a:extLst>
        </p:spPr>
      </p:pic>
      <p:pic>
        <p:nvPicPr>
          <p:cNvPr id="923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675" y="3698875"/>
            <a:ext cx="15494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31" name="Group 35"/>
          <p:cNvGrpSpPr>
            <a:grpSpLocks/>
          </p:cNvGrpSpPr>
          <p:nvPr/>
        </p:nvGrpSpPr>
        <p:grpSpPr bwMode="auto">
          <a:xfrm>
            <a:off x="4381500" y="4051300"/>
            <a:ext cx="2206625" cy="2041525"/>
            <a:chOff x="4660212" y="4051580"/>
            <a:chExt cx="1783022" cy="1969658"/>
          </a:xfrm>
        </p:grpSpPr>
        <p:pic>
          <p:nvPicPr>
            <p:cNvPr id="34" name="Picture 17" descr="Expert_Integrated_Systems_PPT_MasterGraphics_0209-breaker-blue"/>
            <p:cNvPicPr>
              <a:picLocks noChangeAspect="1" noChangeArrowheads="1"/>
            </p:cNvPicPr>
            <p:nvPr/>
          </p:nvPicPr>
          <p:blipFill>
            <a:blip r:embed="rId7"/>
            <a:srcRect r="-11" b="8"/>
            <a:stretch>
              <a:fillRect/>
            </a:stretch>
          </p:blipFill>
          <p:spPr bwMode="auto">
            <a:xfrm>
              <a:off x="4660212" y="4051580"/>
              <a:ext cx="1783022" cy="1969658"/>
            </a:xfrm>
            <a:prstGeom prst="rect">
              <a:avLst/>
            </a:prstGeom>
            <a:noFill/>
            <a:ln w="9525">
              <a:noFill/>
              <a:miter lim="800000"/>
              <a:headEnd/>
              <a:tailEnd/>
            </a:ln>
            <a:effectLst>
              <a:outerShdw blurRad="76200" dir="18900000" sy="23000" kx="-1200000" algn="bl" rotWithShape="0">
                <a:prstClr val="black">
                  <a:alpha val="20000"/>
                </a:prstClr>
              </a:outerShdw>
            </a:effectLst>
          </p:spPr>
        </p:pic>
        <p:sp>
          <p:nvSpPr>
            <p:cNvPr id="35" name="Rectangle 34"/>
            <p:cNvSpPr/>
            <p:nvPr/>
          </p:nvSpPr>
          <p:spPr>
            <a:xfrm>
              <a:off x="4710240" y="4091402"/>
              <a:ext cx="1682968" cy="189001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grpSp>
      <p:grpSp>
        <p:nvGrpSpPr>
          <p:cNvPr id="9232" name="Group 36"/>
          <p:cNvGrpSpPr>
            <a:grpSpLocks/>
          </p:cNvGrpSpPr>
          <p:nvPr/>
        </p:nvGrpSpPr>
        <p:grpSpPr bwMode="auto">
          <a:xfrm>
            <a:off x="6678613" y="4051300"/>
            <a:ext cx="2214562" cy="2041525"/>
            <a:chOff x="4660212" y="4051580"/>
            <a:chExt cx="1783022" cy="1969658"/>
          </a:xfrm>
        </p:grpSpPr>
        <p:pic>
          <p:nvPicPr>
            <p:cNvPr id="38" name="Picture 17" descr="Expert_Integrated_Systems_PPT_MasterGraphics_0209-breaker-blue"/>
            <p:cNvPicPr>
              <a:picLocks noChangeAspect="1" noChangeArrowheads="1"/>
            </p:cNvPicPr>
            <p:nvPr/>
          </p:nvPicPr>
          <p:blipFill>
            <a:blip r:embed="rId7"/>
            <a:srcRect r="-11" b="8"/>
            <a:stretch>
              <a:fillRect/>
            </a:stretch>
          </p:blipFill>
          <p:spPr bwMode="auto">
            <a:xfrm>
              <a:off x="4660212" y="4051580"/>
              <a:ext cx="1783022" cy="1969658"/>
            </a:xfrm>
            <a:prstGeom prst="rect">
              <a:avLst/>
            </a:prstGeom>
            <a:noFill/>
            <a:ln w="9525">
              <a:noFill/>
              <a:miter lim="800000"/>
              <a:headEnd/>
              <a:tailEnd/>
            </a:ln>
            <a:effectLst>
              <a:outerShdw blurRad="76200" dir="18900000" sy="23000" kx="-1200000" algn="bl" rotWithShape="0">
                <a:prstClr val="black">
                  <a:alpha val="20000"/>
                </a:prstClr>
              </a:outerShdw>
            </a:effectLst>
          </p:spPr>
        </p:pic>
        <p:sp>
          <p:nvSpPr>
            <p:cNvPr id="39" name="Rectangle 38"/>
            <p:cNvSpPr/>
            <p:nvPr/>
          </p:nvSpPr>
          <p:spPr>
            <a:xfrm>
              <a:off x="4710060" y="4091402"/>
              <a:ext cx="1683327" cy="189001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p>
          </p:txBody>
        </p:sp>
      </p:grpSp>
      <p:sp>
        <p:nvSpPr>
          <p:cNvPr id="9233" name="TextBox 39"/>
          <p:cNvSpPr txBox="1">
            <a:spLocks noChangeArrowheads="1"/>
          </p:cNvSpPr>
          <p:nvPr/>
        </p:nvSpPr>
        <p:spPr bwMode="auto">
          <a:xfrm>
            <a:off x="4440238" y="4156075"/>
            <a:ext cx="2219325"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AutoNum type="arabicPeriod"/>
            </a:pPr>
            <a:r>
              <a:rPr lang="en-US" sz="1400">
                <a:solidFill>
                  <a:schemeClr val="bg1"/>
                </a:solidFill>
                <a:ea typeface="MS PGothic" pitchFamily="34" charset="-128"/>
              </a:rPr>
              <a:t>Reference Configs</a:t>
            </a:r>
          </a:p>
          <a:p>
            <a:pPr eaLnBrk="1" hangingPunct="1">
              <a:buFont typeface="Arial" pitchFamily="34" charset="0"/>
              <a:buAutoNum type="arabicPeriod"/>
            </a:pPr>
            <a:r>
              <a:rPr lang="en-US" sz="1400">
                <a:solidFill>
                  <a:schemeClr val="bg1"/>
                </a:solidFill>
                <a:ea typeface="MS PGothic" pitchFamily="34" charset="-128"/>
              </a:rPr>
              <a:t>PW MSP program</a:t>
            </a:r>
          </a:p>
          <a:p>
            <a:pPr eaLnBrk="1" hangingPunct="1">
              <a:buFont typeface="Arial" pitchFamily="34" charset="0"/>
              <a:buAutoNum type="arabicPeriod"/>
            </a:pPr>
            <a:r>
              <a:rPr lang="en-US" sz="1400">
                <a:solidFill>
                  <a:schemeClr val="bg1"/>
                </a:solidFill>
                <a:ea typeface="MS PGothic" pitchFamily="34" charset="-128"/>
              </a:rPr>
              <a:t>Financing</a:t>
            </a:r>
          </a:p>
          <a:p>
            <a:pPr eaLnBrk="1" hangingPunct="1">
              <a:buFont typeface="Arial" pitchFamily="34" charset="0"/>
              <a:buAutoNum type="arabicPeriod"/>
            </a:pPr>
            <a:r>
              <a:rPr lang="en-US" sz="1400">
                <a:solidFill>
                  <a:schemeClr val="bg1"/>
                </a:solidFill>
                <a:ea typeface="MS PGothic" pitchFamily="34" charset="-128"/>
              </a:rPr>
              <a:t>Marketing launch pad</a:t>
            </a:r>
          </a:p>
          <a:p>
            <a:pPr eaLnBrk="1" hangingPunct="1">
              <a:buFont typeface="Arial" pitchFamily="34" charset="0"/>
              <a:buAutoNum type="arabicPeriod"/>
            </a:pPr>
            <a:r>
              <a:rPr lang="en-US" sz="1400">
                <a:solidFill>
                  <a:schemeClr val="bg1"/>
                </a:solidFill>
                <a:ea typeface="MS PGothic" pitchFamily="34" charset="-128"/>
              </a:rPr>
              <a:t>Partner Integration Services*</a:t>
            </a:r>
          </a:p>
          <a:p>
            <a:pPr eaLnBrk="1" hangingPunct="1">
              <a:buFont typeface="Arial" pitchFamily="34" charset="0"/>
              <a:buAutoNum type="arabicPeriod"/>
            </a:pPr>
            <a:r>
              <a:rPr lang="en-US" sz="1400">
                <a:solidFill>
                  <a:schemeClr val="bg1"/>
                </a:solidFill>
                <a:ea typeface="MS PGothic" pitchFamily="34" charset="-128"/>
              </a:rPr>
              <a:t>ISV ecosystem</a:t>
            </a:r>
          </a:p>
          <a:p>
            <a:pPr eaLnBrk="1" hangingPunct="1">
              <a:buFont typeface="Arial" pitchFamily="34" charset="0"/>
              <a:buAutoNum type="arabicPeriod"/>
            </a:pPr>
            <a:r>
              <a:rPr lang="en-US" sz="1400">
                <a:solidFill>
                  <a:schemeClr val="bg1"/>
                </a:solidFill>
                <a:ea typeface="MS PGothic" pitchFamily="34" charset="-128"/>
              </a:rPr>
              <a:t>SmartCloud offerings</a:t>
            </a:r>
          </a:p>
        </p:txBody>
      </p:sp>
      <p:sp>
        <p:nvSpPr>
          <p:cNvPr id="9234" name="TextBox 40"/>
          <p:cNvSpPr txBox="1">
            <a:spLocks noChangeArrowheads="1"/>
          </p:cNvSpPr>
          <p:nvPr/>
        </p:nvSpPr>
        <p:spPr bwMode="auto">
          <a:xfrm>
            <a:off x="6746875" y="4156075"/>
            <a:ext cx="21463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AutoNum type="arabicPeriod"/>
            </a:pPr>
            <a:r>
              <a:rPr lang="en-US" sz="1400">
                <a:solidFill>
                  <a:schemeClr val="bg1"/>
                </a:solidFill>
                <a:ea typeface="MS PGothic" pitchFamily="34" charset="-128"/>
              </a:rPr>
              <a:t>Build to Order Configs</a:t>
            </a:r>
          </a:p>
          <a:p>
            <a:pPr eaLnBrk="1" hangingPunct="1">
              <a:buFont typeface="Arial" pitchFamily="34" charset="0"/>
              <a:buAutoNum type="arabicPeriod"/>
            </a:pPr>
            <a:r>
              <a:rPr lang="en-US" sz="1400">
                <a:solidFill>
                  <a:schemeClr val="bg1"/>
                </a:solidFill>
                <a:ea typeface="MS PGothic" pitchFamily="34" charset="-128"/>
              </a:rPr>
              <a:t>PW MSP program</a:t>
            </a:r>
          </a:p>
          <a:p>
            <a:pPr eaLnBrk="1" hangingPunct="1">
              <a:buFont typeface="Arial" pitchFamily="34" charset="0"/>
              <a:buAutoNum type="arabicPeriod"/>
            </a:pPr>
            <a:r>
              <a:rPr lang="en-US" sz="1400">
                <a:solidFill>
                  <a:schemeClr val="bg1"/>
                </a:solidFill>
                <a:ea typeface="MS PGothic" pitchFamily="34" charset="-128"/>
              </a:rPr>
              <a:t>Financing</a:t>
            </a:r>
          </a:p>
          <a:p>
            <a:pPr eaLnBrk="1" hangingPunct="1">
              <a:buFont typeface="Arial" pitchFamily="34" charset="0"/>
              <a:buAutoNum type="arabicPeriod"/>
            </a:pPr>
            <a:r>
              <a:rPr lang="en-US" sz="1400">
                <a:solidFill>
                  <a:schemeClr val="bg1"/>
                </a:solidFill>
                <a:ea typeface="MS PGothic" pitchFamily="34" charset="-128"/>
              </a:rPr>
              <a:t>Marketing launch pad</a:t>
            </a:r>
          </a:p>
          <a:p>
            <a:pPr eaLnBrk="1" hangingPunct="1">
              <a:buFont typeface="Arial" pitchFamily="34" charset="0"/>
              <a:buAutoNum type="arabicPeriod"/>
            </a:pPr>
            <a:r>
              <a:rPr lang="en-US" sz="1400">
                <a:solidFill>
                  <a:schemeClr val="bg1"/>
                </a:solidFill>
                <a:ea typeface="MS PGothic" pitchFamily="34" charset="-128"/>
              </a:rPr>
              <a:t>Partner Integration Services*</a:t>
            </a:r>
          </a:p>
          <a:p>
            <a:pPr eaLnBrk="1" hangingPunct="1">
              <a:buFont typeface="Arial" pitchFamily="34" charset="0"/>
              <a:buAutoNum type="arabicPeriod"/>
            </a:pPr>
            <a:r>
              <a:rPr lang="en-US" sz="1400">
                <a:solidFill>
                  <a:schemeClr val="bg1"/>
                </a:solidFill>
                <a:ea typeface="MS PGothic" pitchFamily="34" charset="-128"/>
              </a:rPr>
              <a:t>ISV ecosystem</a:t>
            </a:r>
          </a:p>
          <a:p>
            <a:pPr eaLnBrk="1" hangingPunct="1">
              <a:buFont typeface="Arial" pitchFamily="34" charset="0"/>
              <a:buAutoNum type="arabicPeriod"/>
            </a:pPr>
            <a:r>
              <a:rPr lang="en-US" sz="1400">
                <a:solidFill>
                  <a:schemeClr val="bg1"/>
                </a:solidFill>
                <a:ea typeface="MS PGothic" pitchFamily="34" charset="-128"/>
              </a:rPr>
              <a:t>SmartCloud offerings</a:t>
            </a:r>
          </a:p>
        </p:txBody>
      </p:sp>
      <p:pic>
        <p:nvPicPr>
          <p:cNvPr id="9235" name="Picture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3125" y="3675063"/>
            <a:ext cx="608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 name="Picture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67700" y="3675063"/>
            <a:ext cx="608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1831975" y="4330700"/>
            <a:ext cx="1511300" cy="70961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0243" name="Rectangle 3"/>
          <p:cNvSpPr>
            <a:spLocks noChangeArrowheads="1"/>
          </p:cNvSpPr>
          <p:nvPr/>
        </p:nvSpPr>
        <p:spPr bwMode="auto">
          <a:xfrm>
            <a:off x="1831975" y="5284788"/>
            <a:ext cx="1511300" cy="7096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0244" name="Rectangle 3"/>
          <p:cNvSpPr>
            <a:spLocks noChangeArrowheads="1"/>
          </p:cNvSpPr>
          <p:nvPr/>
        </p:nvSpPr>
        <p:spPr bwMode="auto">
          <a:xfrm>
            <a:off x="3416300" y="5284788"/>
            <a:ext cx="1439863" cy="7096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0245" name="Rectangle 3"/>
          <p:cNvSpPr>
            <a:spLocks noChangeArrowheads="1"/>
          </p:cNvSpPr>
          <p:nvPr/>
        </p:nvSpPr>
        <p:spPr bwMode="auto">
          <a:xfrm>
            <a:off x="4927600" y="5273675"/>
            <a:ext cx="1296988" cy="7096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0246" name="Rectangle 3"/>
          <p:cNvSpPr>
            <a:spLocks noChangeArrowheads="1"/>
          </p:cNvSpPr>
          <p:nvPr/>
        </p:nvSpPr>
        <p:spPr bwMode="auto">
          <a:xfrm>
            <a:off x="6296025" y="5273675"/>
            <a:ext cx="1296988" cy="7096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0247" name="Rectangle 3"/>
          <p:cNvSpPr>
            <a:spLocks noChangeArrowheads="1"/>
          </p:cNvSpPr>
          <p:nvPr/>
        </p:nvSpPr>
        <p:spPr bwMode="auto">
          <a:xfrm>
            <a:off x="7664450" y="5273675"/>
            <a:ext cx="1296988" cy="7096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3" name="Text Box 30"/>
          <p:cNvSpPr txBox="1">
            <a:spLocks noChangeArrowheads="1"/>
          </p:cNvSpPr>
          <p:nvPr/>
        </p:nvSpPr>
        <p:spPr bwMode="auto">
          <a:xfrm>
            <a:off x="1831975" y="4354513"/>
            <a:ext cx="1439863" cy="639762"/>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solidFill>
                  <a:schemeClr val="bg1"/>
                </a:solidFill>
                <a:ea typeface="MS PGothic" pitchFamily="34" charset="-128"/>
              </a:rPr>
              <a:t>Provisioning</a:t>
            </a:r>
          </a:p>
          <a:p>
            <a:pPr algn="ctr" eaLnBrk="1" hangingPunct="1">
              <a:defRPr/>
            </a:pPr>
            <a:r>
              <a:rPr lang="en-US" sz="1200" smtClean="0">
                <a:solidFill>
                  <a:schemeClr val="bg1"/>
                </a:solidFill>
                <a:ea typeface="MS PGothic" pitchFamily="34" charset="-128"/>
              </a:rPr>
              <a:t>Monitoring</a:t>
            </a:r>
          </a:p>
          <a:p>
            <a:pPr algn="ctr" eaLnBrk="1" hangingPunct="1">
              <a:defRPr/>
            </a:pPr>
            <a:r>
              <a:rPr lang="en-US" sz="1200" smtClean="0">
                <a:solidFill>
                  <a:schemeClr val="bg1"/>
                </a:solidFill>
                <a:ea typeface="MS PGothic" pitchFamily="34" charset="-128"/>
              </a:rPr>
              <a:t>Cost Management</a:t>
            </a:r>
          </a:p>
        </p:txBody>
      </p:sp>
      <p:sp>
        <p:nvSpPr>
          <p:cNvPr id="2" name="Text Box 30"/>
          <p:cNvSpPr txBox="1">
            <a:spLocks noChangeArrowheads="1"/>
          </p:cNvSpPr>
          <p:nvPr/>
        </p:nvSpPr>
        <p:spPr bwMode="auto">
          <a:xfrm>
            <a:off x="7664450" y="5273675"/>
            <a:ext cx="1239838" cy="639763"/>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lvl1pPr marL="119063" indent="-1190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solidFill>
                  <a:schemeClr val="bg1"/>
                </a:solidFill>
                <a:ea typeface="MS PGothic" pitchFamily="34" charset="-128"/>
              </a:rPr>
              <a:t>Deliver Help Desk Services</a:t>
            </a:r>
          </a:p>
        </p:txBody>
      </p:sp>
      <p:sp>
        <p:nvSpPr>
          <p:cNvPr id="4" name="Text Box 30"/>
          <p:cNvSpPr txBox="1">
            <a:spLocks noChangeArrowheads="1"/>
          </p:cNvSpPr>
          <p:nvPr/>
        </p:nvSpPr>
        <p:spPr bwMode="auto">
          <a:xfrm>
            <a:off x="6294438" y="5321300"/>
            <a:ext cx="1296987" cy="457200"/>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lvl1pPr marL="119063" indent="-1190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solidFill>
                  <a:schemeClr val="bg1"/>
                </a:solidFill>
                <a:ea typeface="MS PGothic" pitchFamily="34" charset="-128"/>
              </a:rPr>
              <a:t>Patch Manage the Cloud</a:t>
            </a:r>
          </a:p>
        </p:txBody>
      </p:sp>
      <p:sp>
        <p:nvSpPr>
          <p:cNvPr id="5" name="Text Box 30"/>
          <p:cNvSpPr txBox="1">
            <a:spLocks noChangeArrowheads="1"/>
          </p:cNvSpPr>
          <p:nvPr/>
        </p:nvSpPr>
        <p:spPr bwMode="auto">
          <a:xfrm>
            <a:off x="3416300" y="5273675"/>
            <a:ext cx="1439863" cy="639763"/>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lvl1pPr marL="119063" indent="-1190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solidFill>
                  <a:schemeClr val="bg1"/>
                </a:solidFill>
                <a:ea typeface="MS PGothic" pitchFamily="34" charset="-128"/>
              </a:rPr>
              <a:t>Managed Storage Backup and DR Services</a:t>
            </a:r>
          </a:p>
        </p:txBody>
      </p:sp>
      <p:sp>
        <p:nvSpPr>
          <p:cNvPr id="6" name="Text Box 30"/>
          <p:cNvSpPr txBox="1">
            <a:spLocks noChangeArrowheads="1"/>
          </p:cNvSpPr>
          <p:nvPr/>
        </p:nvSpPr>
        <p:spPr bwMode="auto">
          <a:xfrm>
            <a:off x="1831975" y="5281613"/>
            <a:ext cx="1511300" cy="639762"/>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lvl1pPr marL="119063" indent="-1190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dirty="0" smtClean="0">
                <a:solidFill>
                  <a:schemeClr val="bg1"/>
                </a:solidFill>
                <a:ea typeface="MS PGothic" pitchFamily="34" charset="-128"/>
              </a:rPr>
              <a:t>Remote Monitoring Cloud Service Delivery</a:t>
            </a:r>
          </a:p>
        </p:txBody>
      </p:sp>
      <p:sp>
        <p:nvSpPr>
          <p:cNvPr id="10253" name="Rectangle 3"/>
          <p:cNvSpPr>
            <a:spLocks noChangeArrowheads="1"/>
          </p:cNvSpPr>
          <p:nvPr/>
        </p:nvSpPr>
        <p:spPr bwMode="auto">
          <a:xfrm>
            <a:off x="6296025" y="4333875"/>
            <a:ext cx="1296988" cy="70643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0254" name="Rectangle 3"/>
          <p:cNvSpPr>
            <a:spLocks noChangeArrowheads="1"/>
          </p:cNvSpPr>
          <p:nvPr/>
        </p:nvSpPr>
        <p:spPr bwMode="auto">
          <a:xfrm>
            <a:off x="4927600" y="4333875"/>
            <a:ext cx="1296988" cy="70643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0255" name="Rectangle 3"/>
          <p:cNvSpPr>
            <a:spLocks noChangeArrowheads="1"/>
          </p:cNvSpPr>
          <p:nvPr/>
        </p:nvSpPr>
        <p:spPr bwMode="auto">
          <a:xfrm>
            <a:off x="7664450" y="4321175"/>
            <a:ext cx="1296988" cy="70643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7" name="Text Box 30"/>
          <p:cNvSpPr txBox="1">
            <a:spLocks noChangeArrowheads="1"/>
          </p:cNvSpPr>
          <p:nvPr/>
        </p:nvSpPr>
        <p:spPr bwMode="auto">
          <a:xfrm>
            <a:off x="6296025" y="4405313"/>
            <a:ext cx="1295400" cy="457200"/>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lvl1pPr marL="119063" indent="-1190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solidFill>
                  <a:schemeClr val="bg1"/>
                </a:solidFill>
                <a:ea typeface="MS PGothic" pitchFamily="34" charset="-128"/>
              </a:rPr>
              <a:t>Patch Management</a:t>
            </a:r>
          </a:p>
        </p:txBody>
      </p:sp>
      <p:sp>
        <p:nvSpPr>
          <p:cNvPr id="8" name="Text Box 30"/>
          <p:cNvSpPr txBox="1">
            <a:spLocks noChangeArrowheads="1"/>
          </p:cNvSpPr>
          <p:nvPr/>
        </p:nvSpPr>
        <p:spPr bwMode="auto">
          <a:xfrm>
            <a:off x="7664450" y="4392613"/>
            <a:ext cx="1223963" cy="457200"/>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lvl1pPr marL="119063" indent="-1190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solidFill>
                  <a:schemeClr val="bg1"/>
                </a:solidFill>
                <a:ea typeface="MS PGothic" pitchFamily="34" charset="-128"/>
              </a:rPr>
              <a:t>Control</a:t>
            </a:r>
          </a:p>
          <a:p>
            <a:pPr algn="ctr" eaLnBrk="1" hangingPunct="1">
              <a:defRPr/>
            </a:pPr>
            <a:r>
              <a:rPr lang="en-US" sz="1200" smtClean="0">
                <a:solidFill>
                  <a:schemeClr val="bg1"/>
                </a:solidFill>
                <a:ea typeface="MS PGothic" pitchFamily="34" charset="-128"/>
              </a:rPr>
              <a:t>Desk</a:t>
            </a:r>
          </a:p>
        </p:txBody>
      </p:sp>
      <p:sp>
        <p:nvSpPr>
          <p:cNvPr id="9" name="Text Box 30"/>
          <p:cNvSpPr txBox="1">
            <a:spLocks noChangeArrowheads="1"/>
          </p:cNvSpPr>
          <p:nvPr/>
        </p:nvSpPr>
        <p:spPr bwMode="auto">
          <a:xfrm>
            <a:off x="4856163" y="4321175"/>
            <a:ext cx="1441450" cy="639763"/>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lvl1pPr marL="119063" indent="-1190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solidFill>
                  <a:schemeClr val="bg1"/>
                </a:solidFill>
                <a:ea typeface="MS PGothic" pitchFamily="34" charset="-128"/>
              </a:rPr>
              <a:t>Citrix XenDesktop</a:t>
            </a:r>
          </a:p>
          <a:p>
            <a:pPr algn="ctr" eaLnBrk="1" hangingPunct="1">
              <a:defRPr/>
            </a:pPr>
            <a:r>
              <a:rPr lang="en-US" sz="1200" smtClean="0">
                <a:solidFill>
                  <a:schemeClr val="bg1"/>
                </a:solidFill>
                <a:ea typeface="MS PGothic" pitchFamily="34" charset="-128"/>
              </a:rPr>
              <a:t>VMware View</a:t>
            </a:r>
          </a:p>
          <a:p>
            <a:pPr algn="ctr" eaLnBrk="1" hangingPunct="1">
              <a:defRPr/>
            </a:pPr>
            <a:r>
              <a:rPr lang="en-US" sz="1200" smtClean="0">
                <a:solidFill>
                  <a:schemeClr val="bg1"/>
                </a:solidFill>
                <a:ea typeface="MS PGothic" pitchFamily="34" charset="-128"/>
              </a:rPr>
              <a:t>Virtual Bridges</a:t>
            </a:r>
          </a:p>
        </p:txBody>
      </p:sp>
      <p:sp>
        <p:nvSpPr>
          <p:cNvPr id="10259" name="Rectangle 3"/>
          <p:cNvSpPr>
            <a:spLocks noChangeArrowheads="1"/>
          </p:cNvSpPr>
          <p:nvPr/>
        </p:nvSpPr>
        <p:spPr bwMode="auto">
          <a:xfrm>
            <a:off x="3416300" y="4332288"/>
            <a:ext cx="1439863" cy="7080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0" name="Text Box 30"/>
          <p:cNvSpPr txBox="1">
            <a:spLocks noChangeArrowheads="1"/>
          </p:cNvSpPr>
          <p:nvPr/>
        </p:nvSpPr>
        <p:spPr bwMode="auto">
          <a:xfrm>
            <a:off x="3487738" y="4368800"/>
            <a:ext cx="1368425" cy="639763"/>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lvl1pPr marL="119063" indent="-1190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solidFill>
                  <a:schemeClr val="bg1"/>
                </a:solidFill>
                <a:ea typeface="MS PGothic" pitchFamily="34" charset="-128"/>
              </a:rPr>
              <a:t>Tivoli Storage Manager Recovery</a:t>
            </a:r>
          </a:p>
        </p:txBody>
      </p:sp>
      <p:sp>
        <p:nvSpPr>
          <p:cNvPr id="10261" name="Rectangle 10"/>
          <p:cNvSpPr>
            <a:spLocks noChangeArrowheads="1"/>
          </p:cNvSpPr>
          <p:nvPr/>
        </p:nvSpPr>
        <p:spPr bwMode="auto">
          <a:xfrm>
            <a:off x="1824038" y="2517775"/>
            <a:ext cx="3463925" cy="15541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05497" name="Text Box 25"/>
          <p:cNvSpPr txBox="1">
            <a:spLocks noChangeArrowheads="1"/>
          </p:cNvSpPr>
          <p:nvPr/>
        </p:nvSpPr>
        <p:spPr bwMode="auto">
          <a:xfrm>
            <a:off x="1812925" y="2516188"/>
            <a:ext cx="3538538" cy="1552575"/>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lvl1pPr marL="117475" indent="-117475" eaLnBrk="0" hangingPunct="0">
              <a:defRPr>
                <a:solidFill>
                  <a:schemeClr val="tx1"/>
                </a:solidFill>
                <a:latin typeface="Arial" charset="0"/>
                <a:cs typeface="Arial" charset="0"/>
              </a:defRPr>
            </a:lvl1pPr>
            <a:lvl2pPr marL="339725" indent="-104775"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b="1" smtClean="0">
                <a:solidFill>
                  <a:schemeClr val="bg1"/>
                </a:solidFill>
                <a:ea typeface="MS PGothic" pitchFamily="34" charset="-128"/>
              </a:rPr>
              <a:t>PureFlex Express, Standard or Enterprise</a:t>
            </a:r>
          </a:p>
          <a:p>
            <a:pPr lvl="1" eaLnBrk="1" hangingPunct="1">
              <a:buFontTx/>
              <a:buChar char="•"/>
              <a:defRPr/>
            </a:pPr>
            <a:r>
              <a:rPr lang="en-US" sz="1200" smtClean="0">
                <a:solidFill>
                  <a:schemeClr val="bg1"/>
                </a:solidFill>
                <a:ea typeface="MS PGothic" pitchFamily="34" charset="-128"/>
              </a:rPr>
              <a:t>Small (128 VMs), Medium (640 VMs) and Large (2176 VMs) reference configurations</a:t>
            </a:r>
          </a:p>
          <a:p>
            <a:pPr lvl="1" eaLnBrk="1" hangingPunct="1">
              <a:buFontTx/>
              <a:buChar char="•"/>
              <a:defRPr/>
            </a:pPr>
            <a:r>
              <a:rPr lang="en-US" sz="1200" smtClean="0">
                <a:solidFill>
                  <a:schemeClr val="bg1"/>
                </a:solidFill>
                <a:ea typeface="MS PGothic" pitchFamily="34" charset="-128"/>
              </a:rPr>
              <a:t>Flex System Manager Node</a:t>
            </a:r>
          </a:p>
          <a:p>
            <a:pPr lvl="1" eaLnBrk="1" hangingPunct="1">
              <a:buFontTx/>
              <a:buChar char="•"/>
              <a:defRPr/>
            </a:pPr>
            <a:r>
              <a:rPr lang="en-US" sz="1200" smtClean="0">
                <a:solidFill>
                  <a:schemeClr val="bg1"/>
                </a:solidFill>
                <a:ea typeface="MS PGothic" pitchFamily="34" charset="-128"/>
              </a:rPr>
              <a:t>IBM Networking</a:t>
            </a:r>
          </a:p>
          <a:p>
            <a:pPr lvl="1" eaLnBrk="1" hangingPunct="1">
              <a:buFontTx/>
              <a:buChar char="•"/>
              <a:defRPr/>
            </a:pPr>
            <a:r>
              <a:rPr lang="en-US" sz="1200" smtClean="0">
                <a:solidFill>
                  <a:schemeClr val="bg1"/>
                </a:solidFill>
                <a:ea typeface="MS PGothic" pitchFamily="34" charset="-128"/>
              </a:rPr>
              <a:t>Storwise V7000 Storage</a:t>
            </a:r>
          </a:p>
          <a:p>
            <a:pPr lvl="1" eaLnBrk="1" hangingPunct="1">
              <a:buFontTx/>
              <a:buChar char="•"/>
              <a:defRPr/>
            </a:pPr>
            <a:r>
              <a:rPr lang="en-US" sz="1200" smtClean="0">
                <a:solidFill>
                  <a:schemeClr val="bg1"/>
                </a:solidFill>
                <a:ea typeface="MS PGothic" pitchFamily="34" charset="-128"/>
              </a:rPr>
              <a:t>Choice of x86 or POWER 7+ Compute</a:t>
            </a:r>
          </a:p>
          <a:p>
            <a:pPr lvl="1" eaLnBrk="1" hangingPunct="1">
              <a:buFontTx/>
              <a:buChar char="•"/>
              <a:defRPr/>
            </a:pPr>
            <a:r>
              <a:rPr lang="en-US" sz="1200" smtClean="0">
                <a:solidFill>
                  <a:schemeClr val="bg1"/>
                </a:solidFill>
                <a:ea typeface="MS PGothic" pitchFamily="34" charset="-128"/>
              </a:rPr>
              <a:t>IBM Lab Services or BP Service offerings</a:t>
            </a:r>
          </a:p>
        </p:txBody>
      </p:sp>
      <p:sp>
        <p:nvSpPr>
          <p:cNvPr id="10263" name="Rectangle 10"/>
          <p:cNvSpPr>
            <a:spLocks noChangeArrowheads="1"/>
          </p:cNvSpPr>
          <p:nvPr/>
        </p:nvSpPr>
        <p:spPr bwMode="auto">
          <a:xfrm>
            <a:off x="5481638" y="2517775"/>
            <a:ext cx="3463925" cy="1552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0264" name="Rectangle 2"/>
          <p:cNvSpPr>
            <a:spLocks noGrp="1" noChangeArrowheads="1"/>
          </p:cNvSpPr>
          <p:nvPr>
            <p:ph type="title" idx="4294967295"/>
          </p:nvPr>
        </p:nvSpPr>
        <p:spPr>
          <a:xfrm>
            <a:off x="241300" y="617538"/>
            <a:ext cx="8766175" cy="576262"/>
          </a:xfrm>
        </p:spPr>
        <p:txBody>
          <a:bodyPr/>
          <a:lstStyle/>
          <a:p>
            <a:pPr eaLnBrk="1" hangingPunct="1">
              <a:lnSpc>
                <a:spcPct val="90000"/>
              </a:lnSpc>
            </a:pPr>
            <a:r>
              <a:rPr lang="en-US" smtClean="0">
                <a:solidFill>
                  <a:srgbClr val="7889FB"/>
                </a:solidFill>
              </a:rPr>
              <a:t>IBM PureFlex and Flex System MSP Reference Configurations</a:t>
            </a:r>
            <a:br>
              <a:rPr lang="en-US" smtClean="0">
                <a:solidFill>
                  <a:srgbClr val="7889FB"/>
                </a:solidFill>
              </a:rPr>
            </a:br>
            <a:r>
              <a:rPr lang="en-US" altLang="ja-JP" sz="2000" i="1" smtClean="0">
                <a:solidFill>
                  <a:srgbClr val="7889FB"/>
                </a:solidFill>
                <a:ea typeface="MS PGothic" pitchFamily="34" charset="-128"/>
              </a:rPr>
              <a:t>Samples of the five solutions for MSPs</a:t>
            </a:r>
            <a:endParaRPr lang="en-US" sz="2000" i="1" smtClean="0">
              <a:solidFill>
                <a:srgbClr val="7889FB"/>
              </a:solidFill>
            </a:endParaRPr>
          </a:p>
        </p:txBody>
      </p:sp>
      <p:sp>
        <p:nvSpPr>
          <p:cNvPr id="10265" name="Text Box 8"/>
          <p:cNvSpPr txBox="1">
            <a:spLocks noChangeArrowheads="1"/>
          </p:cNvSpPr>
          <p:nvPr/>
        </p:nvSpPr>
        <p:spPr bwMode="auto">
          <a:xfrm>
            <a:off x="220663" y="4402138"/>
            <a:ext cx="18478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a:tailEnd/>
              </a14:hiddenLine>
            </a:ext>
          </a:extLst>
        </p:spPr>
        <p:txBody>
          <a:bodyPr lIns="0" tIns="0" rIns="18288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0000"/>
              </a:lnSpc>
              <a:spcBef>
                <a:spcPct val="5000"/>
              </a:spcBef>
            </a:pPr>
            <a:r>
              <a:rPr lang="en-US" sz="1400" b="1">
                <a:solidFill>
                  <a:schemeClr val="tx2"/>
                </a:solidFill>
                <a:ea typeface="MS PGothic" pitchFamily="34" charset="-128"/>
              </a:rPr>
              <a:t>Software Services</a:t>
            </a:r>
          </a:p>
          <a:p>
            <a:pPr eaLnBrk="1" hangingPunct="1">
              <a:lnSpc>
                <a:spcPct val="90000"/>
              </a:lnSpc>
              <a:spcBef>
                <a:spcPct val="5000"/>
              </a:spcBef>
            </a:pPr>
            <a:r>
              <a:rPr lang="en-US" sz="1400">
                <a:solidFill>
                  <a:schemeClr val="tx2"/>
                </a:solidFill>
                <a:ea typeface="MS PGothic" pitchFamily="34" charset="-128"/>
              </a:rPr>
              <a:t>IBM SmartCloud Offerings</a:t>
            </a:r>
          </a:p>
        </p:txBody>
      </p:sp>
      <p:sp>
        <p:nvSpPr>
          <p:cNvPr id="10266" name="Text Box 8"/>
          <p:cNvSpPr txBox="1">
            <a:spLocks noChangeArrowheads="1"/>
          </p:cNvSpPr>
          <p:nvPr/>
        </p:nvSpPr>
        <p:spPr bwMode="auto">
          <a:xfrm>
            <a:off x="220663" y="2644775"/>
            <a:ext cx="18224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a:tailEnd/>
              </a14:hiddenLine>
            </a:ext>
          </a:extLst>
        </p:spPr>
        <p:txBody>
          <a:bodyPr lIns="0" tIns="0" rIns="18288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0000"/>
              </a:lnSpc>
              <a:spcBef>
                <a:spcPct val="5000"/>
              </a:spcBef>
            </a:pPr>
            <a:r>
              <a:rPr lang="en-US" sz="1400" b="1">
                <a:solidFill>
                  <a:schemeClr val="tx2"/>
                </a:solidFill>
                <a:ea typeface="MS PGothic" pitchFamily="34" charset="-128"/>
              </a:rPr>
              <a:t>Infrastructure </a:t>
            </a:r>
          </a:p>
          <a:p>
            <a:pPr eaLnBrk="1" hangingPunct="1">
              <a:lnSpc>
                <a:spcPct val="90000"/>
              </a:lnSpc>
              <a:spcBef>
                <a:spcPct val="5000"/>
              </a:spcBef>
            </a:pPr>
            <a:r>
              <a:rPr lang="en-US" sz="1400">
                <a:solidFill>
                  <a:schemeClr val="tx2"/>
                </a:solidFill>
                <a:ea typeface="MS PGothic" pitchFamily="34" charset="-128"/>
              </a:rPr>
              <a:t>Optimized to deliver Cloud Services</a:t>
            </a:r>
          </a:p>
        </p:txBody>
      </p:sp>
      <p:sp>
        <p:nvSpPr>
          <p:cNvPr id="10267" name="Text Box 8"/>
          <p:cNvSpPr txBox="1">
            <a:spLocks noChangeArrowheads="1"/>
          </p:cNvSpPr>
          <p:nvPr/>
        </p:nvSpPr>
        <p:spPr bwMode="auto">
          <a:xfrm>
            <a:off x="246063" y="5278438"/>
            <a:ext cx="121285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a:tailEnd/>
              </a14:hiddenLine>
            </a:ext>
          </a:extLst>
        </p:spPr>
        <p:txBody>
          <a:bodyPr lIns="0" tIns="0" rIns="18288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0000"/>
              </a:lnSpc>
              <a:spcBef>
                <a:spcPct val="5000"/>
              </a:spcBef>
            </a:pPr>
            <a:r>
              <a:rPr lang="en-US" sz="1400" b="1">
                <a:solidFill>
                  <a:schemeClr val="tx2"/>
                </a:solidFill>
                <a:ea typeface="MS PGothic" pitchFamily="34" charset="-128"/>
              </a:rPr>
              <a:t>Managed IT Solutions</a:t>
            </a:r>
          </a:p>
          <a:p>
            <a:pPr eaLnBrk="1" hangingPunct="1">
              <a:lnSpc>
                <a:spcPct val="90000"/>
              </a:lnSpc>
              <a:spcBef>
                <a:spcPct val="5000"/>
              </a:spcBef>
            </a:pPr>
            <a:r>
              <a:rPr lang="en-US" sz="1400">
                <a:solidFill>
                  <a:schemeClr val="tx2"/>
                </a:solidFill>
                <a:ea typeface="MS PGothic" pitchFamily="34" charset="-128"/>
              </a:rPr>
              <a:t>Delivering IT as a Service</a:t>
            </a:r>
          </a:p>
        </p:txBody>
      </p:sp>
      <p:sp>
        <p:nvSpPr>
          <p:cNvPr id="10268" name="Text Box 8"/>
          <p:cNvSpPr txBox="1">
            <a:spLocks noChangeArrowheads="1"/>
          </p:cNvSpPr>
          <p:nvPr/>
        </p:nvSpPr>
        <p:spPr bwMode="auto">
          <a:xfrm>
            <a:off x="2376488" y="1746250"/>
            <a:ext cx="275748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a:tailEnd/>
              </a14:hiddenLine>
            </a:ext>
          </a:extLst>
        </p:spPr>
        <p:txBody>
          <a:bodyPr lIns="0" tIns="0" rIns="18288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0000"/>
              </a:lnSpc>
              <a:spcBef>
                <a:spcPct val="5000"/>
              </a:spcBef>
            </a:pPr>
            <a:r>
              <a:rPr lang="en-US" sz="1200" i="1">
                <a:solidFill>
                  <a:srgbClr val="333333"/>
                </a:solidFill>
                <a:ea typeface="MS PGothic" pitchFamily="34" charset="-128"/>
              </a:rPr>
              <a:t>Pre-integrated servers, storage, networking, virtualization and management</a:t>
            </a:r>
          </a:p>
        </p:txBody>
      </p:sp>
      <p:sp>
        <p:nvSpPr>
          <p:cNvPr id="10269" name="Text Box 8"/>
          <p:cNvSpPr txBox="1">
            <a:spLocks noChangeArrowheads="1"/>
          </p:cNvSpPr>
          <p:nvPr/>
        </p:nvSpPr>
        <p:spPr bwMode="auto">
          <a:xfrm>
            <a:off x="6619875" y="1798638"/>
            <a:ext cx="2003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a:tailEnd/>
              </a14:hiddenLine>
            </a:ext>
          </a:extLst>
        </p:spPr>
        <p:txBody>
          <a:bodyPr lIns="0" tIns="0" rIns="18288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90000"/>
              </a:lnSpc>
              <a:spcBef>
                <a:spcPct val="5000"/>
              </a:spcBef>
            </a:pPr>
            <a:r>
              <a:rPr lang="en-US" sz="1200" i="1">
                <a:solidFill>
                  <a:srgbClr val="333333"/>
                </a:solidFill>
                <a:ea typeface="MS PGothic" pitchFamily="34" charset="-128"/>
              </a:rPr>
              <a:t>Infrastructure components</a:t>
            </a:r>
          </a:p>
          <a:p>
            <a:pPr eaLnBrk="1" hangingPunct="1">
              <a:lnSpc>
                <a:spcPct val="90000"/>
              </a:lnSpc>
              <a:spcBef>
                <a:spcPct val="5000"/>
              </a:spcBef>
            </a:pPr>
            <a:r>
              <a:rPr lang="en-US" sz="1200" i="1">
                <a:solidFill>
                  <a:srgbClr val="333333"/>
                </a:solidFill>
                <a:ea typeface="MS PGothic" pitchFamily="34" charset="-128"/>
              </a:rPr>
              <a:t>“Beyond Blades”</a:t>
            </a:r>
          </a:p>
        </p:txBody>
      </p:sp>
      <p:sp>
        <p:nvSpPr>
          <p:cNvPr id="10270" name="Line 18"/>
          <p:cNvSpPr>
            <a:spLocks noChangeShapeType="1"/>
          </p:cNvSpPr>
          <p:nvPr/>
        </p:nvSpPr>
        <p:spPr bwMode="auto">
          <a:xfrm flipH="1">
            <a:off x="603250" y="4214813"/>
            <a:ext cx="8362950" cy="0"/>
          </a:xfrm>
          <a:prstGeom prst="line">
            <a:avLst/>
          </a:prstGeom>
          <a:noFill/>
          <a:ln w="19050" cap="rnd">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hu-HU"/>
          </a:p>
        </p:txBody>
      </p:sp>
      <p:sp>
        <p:nvSpPr>
          <p:cNvPr id="10271" name="Line 19"/>
          <p:cNvSpPr>
            <a:spLocks noChangeShapeType="1"/>
          </p:cNvSpPr>
          <p:nvPr/>
        </p:nvSpPr>
        <p:spPr bwMode="auto">
          <a:xfrm flipH="1">
            <a:off x="590550" y="5164138"/>
            <a:ext cx="8362950" cy="0"/>
          </a:xfrm>
          <a:prstGeom prst="line">
            <a:avLst/>
          </a:prstGeom>
          <a:noFill/>
          <a:ln w="19050" cap="rnd">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hu-HU"/>
          </a:p>
        </p:txBody>
      </p:sp>
      <p:sp>
        <p:nvSpPr>
          <p:cNvPr id="10272" name="Text Box 8"/>
          <p:cNvSpPr txBox="1">
            <a:spLocks noChangeArrowheads="1"/>
          </p:cNvSpPr>
          <p:nvPr/>
        </p:nvSpPr>
        <p:spPr bwMode="auto">
          <a:xfrm>
            <a:off x="1924050" y="6226175"/>
            <a:ext cx="26558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85000"/>
              </a:lnSpc>
              <a:spcBef>
                <a:spcPct val="20000"/>
              </a:spcBef>
            </a:pPr>
            <a:r>
              <a:rPr lang="en-US" sz="1200">
                <a:solidFill>
                  <a:schemeClr val="tx2"/>
                </a:solidFill>
                <a:ea typeface="MS PGothic" pitchFamily="34" charset="-128"/>
              </a:rPr>
              <a:t>Defined infrastructure configurations</a:t>
            </a:r>
          </a:p>
        </p:txBody>
      </p:sp>
      <p:sp>
        <p:nvSpPr>
          <p:cNvPr id="10273" name="Text Box 8"/>
          <p:cNvSpPr txBox="1">
            <a:spLocks noChangeArrowheads="1"/>
          </p:cNvSpPr>
          <p:nvPr/>
        </p:nvSpPr>
        <p:spPr bwMode="auto">
          <a:xfrm>
            <a:off x="4862513" y="6227763"/>
            <a:ext cx="221773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85000"/>
              </a:lnSpc>
              <a:spcBef>
                <a:spcPct val="20000"/>
              </a:spcBef>
            </a:pPr>
            <a:r>
              <a:rPr lang="en-US" sz="1200">
                <a:solidFill>
                  <a:schemeClr val="tx2"/>
                </a:solidFill>
                <a:ea typeface="MS PGothic" pitchFamily="34" charset="-128"/>
              </a:rPr>
              <a:t>Available in IBM SW catalog</a:t>
            </a:r>
          </a:p>
        </p:txBody>
      </p:sp>
      <p:sp>
        <p:nvSpPr>
          <p:cNvPr id="10274" name="Rectangle 22"/>
          <p:cNvSpPr>
            <a:spLocks noChangeArrowheads="1"/>
          </p:cNvSpPr>
          <p:nvPr/>
        </p:nvSpPr>
        <p:spPr bwMode="auto">
          <a:xfrm>
            <a:off x="4568825" y="6270625"/>
            <a:ext cx="333375" cy="13493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0275" name="Rectangle 23"/>
          <p:cNvSpPr>
            <a:spLocks noChangeArrowheads="1"/>
          </p:cNvSpPr>
          <p:nvPr/>
        </p:nvSpPr>
        <p:spPr bwMode="auto">
          <a:xfrm>
            <a:off x="1614488" y="6270625"/>
            <a:ext cx="333375" cy="1349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pic>
        <p:nvPicPr>
          <p:cNvPr id="10276" name="Picture 46" descr="PureFlex_Sil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1189038"/>
            <a:ext cx="682625"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7"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323975"/>
            <a:ext cx="15843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8" name="Picture 3" descr="C:\Users\Sander Kim\Documents\IBM\Products\Flex\Photos\Demand Gen Photos\FSECLFVW_CMPRSD.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24500" y="1735138"/>
            <a:ext cx="10017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9" name="Picture 1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8463" y="1322388"/>
            <a:ext cx="13684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rnd">
                <a:solidFill>
                  <a:srgbClr val="000000"/>
                </a:solidFill>
                <a:prstDash val="sysDot"/>
                <a:miter lim="800000"/>
                <a:headEnd/>
                <a:tailEnd/>
              </a14:hiddenLine>
            </a:ext>
          </a:extLst>
        </p:spPr>
      </p:pic>
      <p:sp>
        <p:nvSpPr>
          <p:cNvPr id="11" name="Text Box 25"/>
          <p:cNvSpPr txBox="1">
            <a:spLocks noChangeArrowheads="1"/>
          </p:cNvSpPr>
          <p:nvPr/>
        </p:nvSpPr>
        <p:spPr bwMode="auto">
          <a:xfrm>
            <a:off x="5491163" y="2513013"/>
            <a:ext cx="3448050" cy="974725"/>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lvl1pPr marL="119063" indent="-119063" eaLnBrk="0" hangingPunct="0">
              <a:defRPr>
                <a:solidFill>
                  <a:schemeClr val="tx1"/>
                </a:solidFill>
                <a:latin typeface="Arial" charset="0"/>
                <a:cs typeface="Arial" charset="0"/>
              </a:defRPr>
            </a:lvl1pPr>
            <a:lvl2pPr marL="339725" indent="-106363"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b="1" smtClean="0">
                <a:solidFill>
                  <a:schemeClr val="bg1"/>
                </a:solidFill>
                <a:ea typeface="MS PGothic" pitchFamily="34" charset="-128"/>
              </a:rPr>
              <a:t>IBM Flex System  –  customizable choice</a:t>
            </a:r>
          </a:p>
          <a:p>
            <a:pPr lvl="1" eaLnBrk="1" hangingPunct="1">
              <a:buFontTx/>
              <a:buChar char="•"/>
              <a:defRPr/>
            </a:pPr>
            <a:r>
              <a:rPr lang="en-US" sz="1200" smtClean="0">
                <a:solidFill>
                  <a:schemeClr val="bg1"/>
                </a:solidFill>
                <a:ea typeface="MS PGothic" pitchFamily="34" charset="-128"/>
              </a:rPr>
              <a:t>Choice of x86 or POWER 7+ Compute</a:t>
            </a:r>
          </a:p>
          <a:p>
            <a:pPr lvl="1" eaLnBrk="1" hangingPunct="1">
              <a:buFontTx/>
              <a:buChar char="•"/>
              <a:defRPr/>
            </a:pPr>
            <a:r>
              <a:rPr lang="en-US" sz="1200" smtClean="0">
                <a:solidFill>
                  <a:schemeClr val="bg1"/>
                </a:solidFill>
                <a:ea typeface="MS PGothic" pitchFamily="34" charset="-128"/>
              </a:rPr>
              <a:t>IBM Networking (10GbE, FCoE, FC)</a:t>
            </a:r>
          </a:p>
          <a:p>
            <a:pPr lvl="1" eaLnBrk="1" hangingPunct="1">
              <a:buFontTx/>
              <a:buChar char="•"/>
              <a:defRPr/>
            </a:pPr>
            <a:r>
              <a:rPr lang="en-US" sz="1200" smtClean="0">
                <a:solidFill>
                  <a:schemeClr val="bg1"/>
                </a:solidFill>
                <a:ea typeface="MS PGothic" pitchFamily="34" charset="-128"/>
              </a:rPr>
              <a:t>Flex System Manager</a:t>
            </a:r>
          </a:p>
          <a:p>
            <a:pPr lvl="1" eaLnBrk="1" hangingPunct="1">
              <a:buFontTx/>
              <a:buChar char="•"/>
              <a:defRPr/>
            </a:pPr>
            <a:endParaRPr lang="en-US" sz="1000" smtClean="0">
              <a:solidFill>
                <a:schemeClr val="bg1"/>
              </a:solidFill>
              <a:ea typeface="MS PGothic" pitchFamily="34" charset="-128"/>
            </a:endParaRPr>
          </a:p>
        </p:txBody>
      </p:sp>
      <p:sp>
        <p:nvSpPr>
          <p:cNvPr id="10281" name="Text Box 8"/>
          <p:cNvSpPr txBox="1">
            <a:spLocks noChangeArrowheads="1"/>
          </p:cNvSpPr>
          <p:nvPr/>
        </p:nvSpPr>
        <p:spPr bwMode="auto">
          <a:xfrm>
            <a:off x="7277100" y="6216650"/>
            <a:ext cx="1779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85000"/>
              </a:lnSpc>
              <a:spcBef>
                <a:spcPct val="20000"/>
              </a:spcBef>
            </a:pPr>
            <a:r>
              <a:rPr lang="en-US" sz="1200">
                <a:solidFill>
                  <a:schemeClr val="tx2"/>
                </a:solidFill>
                <a:ea typeface="MS PGothic" pitchFamily="34" charset="-128"/>
              </a:rPr>
              <a:t>MSP Delivered Service</a:t>
            </a:r>
          </a:p>
        </p:txBody>
      </p:sp>
      <p:sp>
        <p:nvSpPr>
          <p:cNvPr id="10282" name="Rectangle 22"/>
          <p:cNvSpPr>
            <a:spLocks noChangeArrowheads="1"/>
          </p:cNvSpPr>
          <p:nvPr/>
        </p:nvSpPr>
        <p:spPr bwMode="auto">
          <a:xfrm>
            <a:off x="6983413" y="6272213"/>
            <a:ext cx="333375" cy="1349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2" name="Text Box 30"/>
          <p:cNvSpPr txBox="1">
            <a:spLocks noChangeArrowheads="1"/>
          </p:cNvSpPr>
          <p:nvPr/>
        </p:nvSpPr>
        <p:spPr bwMode="auto">
          <a:xfrm>
            <a:off x="4856163" y="5345113"/>
            <a:ext cx="1492250" cy="457200"/>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lvl1pPr marL="119063" indent="-1190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solidFill>
                  <a:schemeClr val="bg1"/>
                </a:solidFill>
                <a:ea typeface="MS PGothic" pitchFamily="34" charset="-128"/>
              </a:rPr>
              <a:t>Virtual Desktop Services</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160338" y="569913"/>
            <a:ext cx="8686800" cy="639762"/>
          </a:xfrm>
        </p:spPr>
        <p:txBody>
          <a:bodyPr/>
          <a:lstStyle/>
          <a:p>
            <a:r>
              <a:rPr lang="en-US" smtClean="0"/>
              <a:t>PureFlex &amp; Flex System fully support MSP requirements</a:t>
            </a:r>
          </a:p>
        </p:txBody>
      </p:sp>
      <p:graphicFrame>
        <p:nvGraphicFramePr>
          <p:cNvPr id="69768" name="Group 136"/>
          <p:cNvGraphicFramePr>
            <a:graphicFrameLocks noGrp="1"/>
          </p:cNvGraphicFramePr>
          <p:nvPr/>
        </p:nvGraphicFramePr>
        <p:xfrm>
          <a:off x="347663" y="1390650"/>
          <a:ext cx="2730500" cy="1185863"/>
        </p:xfrm>
        <a:graphic>
          <a:graphicData uri="http://schemas.openxmlformats.org/drawingml/2006/table">
            <a:tbl>
              <a:tblPr/>
              <a:tblGrid>
                <a:gridCol w="2730500"/>
              </a:tblGrid>
              <a:tr h="333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cs typeface="Arial" charset="0"/>
                        </a:rPr>
                        <a:t>Supports Multiple Customers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08EC6"/>
                    </a:solidFill>
                  </a:tcPr>
                </a:tc>
              </a:tr>
              <a:tr h="852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Supports MSP’s managed, hosted, and public cloud deployment models.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bl>
          </a:graphicData>
        </a:graphic>
      </p:graphicFrame>
      <p:graphicFrame>
        <p:nvGraphicFramePr>
          <p:cNvPr id="69774" name="Group 142"/>
          <p:cNvGraphicFramePr>
            <a:graphicFrameLocks noGrp="1"/>
          </p:cNvGraphicFramePr>
          <p:nvPr/>
        </p:nvGraphicFramePr>
        <p:xfrm>
          <a:off x="3211513" y="1382713"/>
          <a:ext cx="2779712" cy="1209675"/>
        </p:xfrm>
        <a:graphic>
          <a:graphicData uri="http://schemas.openxmlformats.org/drawingml/2006/table">
            <a:tbl>
              <a:tblPr/>
              <a:tblGrid>
                <a:gridCol w="2779712"/>
              </a:tblGrid>
              <a:tr h="323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cs typeface="Arial" charset="0"/>
                        </a:rPr>
                        <a:t>Ease of Buying &amp; Support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08EC6"/>
                    </a:solidFill>
                  </a:tcPr>
                </a:tc>
              </a:tr>
              <a:tr h="885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IBM’s leading end-to-end service capabilities, a “single number to call” for fast support and skills for quick resolution to support questions.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bl>
          </a:graphicData>
        </a:graphic>
      </p:graphicFrame>
      <p:graphicFrame>
        <p:nvGraphicFramePr>
          <p:cNvPr id="69758" name="Group 126"/>
          <p:cNvGraphicFramePr>
            <a:graphicFrameLocks noGrp="1"/>
          </p:cNvGraphicFramePr>
          <p:nvPr/>
        </p:nvGraphicFramePr>
        <p:xfrm>
          <a:off x="6102350" y="1373188"/>
          <a:ext cx="2749550" cy="1233487"/>
        </p:xfrm>
        <a:graphic>
          <a:graphicData uri="http://schemas.openxmlformats.org/drawingml/2006/table">
            <a:tbl>
              <a:tblPr/>
              <a:tblGrid>
                <a:gridCol w="2749550"/>
              </a:tblGrid>
              <a:tr h="3047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cs typeface="Arial" charset="0"/>
                        </a:rPr>
                        <a:t>Scalability/Up grade roadmap</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08EC6"/>
                    </a:solidFill>
                  </a:tcPr>
                </a:tc>
              </a:tr>
              <a:tr h="9286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cs typeface="Arial" charset="0"/>
                        </a:rPr>
                        <a:t>Scalable portfolio and components  designed for the next generation of computing  that alleviate ‘rip and replace’ expansion.</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bl>
          </a:graphicData>
        </a:graphic>
      </p:graphicFrame>
      <p:graphicFrame>
        <p:nvGraphicFramePr>
          <p:cNvPr id="69773" name="Group 141"/>
          <p:cNvGraphicFramePr>
            <a:graphicFrameLocks noGrp="1"/>
          </p:cNvGraphicFramePr>
          <p:nvPr/>
        </p:nvGraphicFramePr>
        <p:xfrm>
          <a:off x="344488" y="2687638"/>
          <a:ext cx="2730500" cy="1243012"/>
        </p:xfrm>
        <a:graphic>
          <a:graphicData uri="http://schemas.openxmlformats.org/drawingml/2006/table">
            <a:tbl>
              <a:tblPr/>
              <a:tblGrid>
                <a:gridCol w="2730500"/>
              </a:tblGrid>
              <a:tr h="390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cs typeface="Arial" charset="0"/>
                        </a:rPr>
                        <a:t>Service Oriented Architecture</a:t>
                      </a:r>
                    </a:p>
                  </a:txBody>
                  <a:tcPr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2D050"/>
                    </a:solidFill>
                  </a:tcPr>
                </a:tc>
              </a:tr>
              <a:tr h="8524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PureFlex and Flex System deliver scalable IT that enables MSP to add IT resources as the business grows.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FF0000"/>
                        </a:solidFill>
                        <a:effectLst/>
                        <a:latin typeface="Arial" charset="0"/>
                        <a:cs typeface="Arial" charset="0"/>
                      </a:endParaRPr>
                    </a:p>
                  </a:txBody>
                  <a:tcPr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bl>
          </a:graphicData>
        </a:graphic>
      </p:graphicFrame>
      <p:graphicFrame>
        <p:nvGraphicFramePr>
          <p:cNvPr id="63604" name="Group 116"/>
          <p:cNvGraphicFramePr>
            <a:graphicFrameLocks noGrp="1"/>
          </p:cNvGraphicFramePr>
          <p:nvPr/>
        </p:nvGraphicFramePr>
        <p:xfrm>
          <a:off x="3206750" y="2692400"/>
          <a:ext cx="2779713" cy="1211263"/>
        </p:xfrm>
        <a:graphic>
          <a:graphicData uri="http://schemas.openxmlformats.org/drawingml/2006/table">
            <a:tbl>
              <a:tblPr/>
              <a:tblGrid>
                <a:gridCol w="2779713"/>
              </a:tblGrid>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cs typeface="Arial" charset="0"/>
                        </a:rPr>
                        <a:t>Ease of Managing</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08EC6"/>
                    </a:solidFill>
                  </a:tcPr>
                </a:tc>
              </a:tr>
              <a:tr h="835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cs typeface="Arial" charset="0"/>
                        </a:rPr>
                        <a:t>Flex System Manager is a single point of control for managing networking, storage, virtualization &amp; compute node requirements. </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bl>
          </a:graphicData>
        </a:graphic>
      </p:graphicFrame>
      <p:graphicFrame>
        <p:nvGraphicFramePr>
          <p:cNvPr id="69743" name="Group 111"/>
          <p:cNvGraphicFramePr>
            <a:graphicFrameLocks noGrp="1"/>
          </p:cNvGraphicFramePr>
          <p:nvPr/>
        </p:nvGraphicFramePr>
        <p:xfrm>
          <a:off x="6092825" y="2717800"/>
          <a:ext cx="2749550" cy="1181100"/>
        </p:xfrm>
        <a:graphic>
          <a:graphicData uri="http://schemas.openxmlformats.org/drawingml/2006/table">
            <a:tbl>
              <a:tblPr/>
              <a:tblGrid>
                <a:gridCol w="2749550"/>
              </a:tblGrid>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cs typeface="Arial" charset="0"/>
                        </a:rPr>
                        <a:t>Ease of Integration</a:t>
                      </a:r>
                    </a:p>
                  </a:txBody>
                  <a:tcPr marT="45694" marB="456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08EC6"/>
                    </a:solidFill>
                  </a:tcPr>
                </a:tc>
              </a:tr>
              <a:tr h="87153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cs typeface="Arial" charset="0"/>
                        </a:rPr>
                        <a:t>Designed to integrate into existing MSP infrastructure environment.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cs typeface="Arial" charset="0"/>
                      </a:endParaRPr>
                    </a:p>
                  </a:txBody>
                  <a:tcPr marT="45694" marB="456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bl>
          </a:graphicData>
        </a:graphic>
      </p:graphicFrame>
      <p:graphicFrame>
        <p:nvGraphicFramePr>
          <p:cNvPr id="69750" name="Group 118"/>
          <p:cNvGraphicFramePr>
            <a:graphicFrameLocks noGrp="1"/>
          </p:cNvGraphicFramePr>
          <p:nvPr/>
        </p:nvGraphicFramePr>
        <p:xfrm>
          <a:off x="342900" y="4013200"/>
          <a:ext cx="2730500" cy="1211646"/>
        </p:xfrm>
        <a:graphic>
          <a:graphicData uri="http://schemas.openxmlformats.org/drawingml/2006/table">
            <a:tbl>
              <a:tblPr/>
              <a:tblGrid>
                <a:gridCol w="2730500"/>
              </a:tblGrid>
              <a:tr h="38873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cs typeface="Arial" charset="0"/>
                        </a:rPr>
                        <a:t>Quick Deployment</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2D050"/>
                    </a:solidFill>
                  </a:tcPr>
                </a:tc>
              </a:tr>
              <a:tr h="82252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cs typeface="Arial" charset="0"/>
                        </a:rPr>
                        <a:t>Factory integration of compute, storage, networking &amp; management enables MSP to quickly deploy PureFlex solutions.</a:t>
                      </a: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bl>
          </a:graphicData>
        </a:graphic>
      </p:graphicFrame>
      <p:graphicFrame>
        <p:nvGraphicFramePr>
          <p:cNvPr id="69766" name="Group 134"/>
          <p:cNvGraphicFramePr>
            <a:graphicFrameLocks noGrp="1"/>
          </p:cNvGraphicFramePr>
          <p:nvPr/>
        </p:nvGraphicFramePr>
        <p:xfrm>
          <a:off x="3206750" y="3995738"/>
          <a:ext cx="2779713" cy="1189245"/>
        </p:xfrm>
        <a:graphic>
          <a:graphicData uri="http://schemas.openxmlformats.org/drawingml/2006/table">
            <a:tbl>
              <a:tblPr/>
              <a:tblGrid>
                <a:gridCol w="2779713"/>
              </a:tblGrid>
              <a:tr h="517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cs typeface="Arial" charset="0"/>
                        </a:rPr>
                        <a:t>Works with multiple Operating Environments</a:t>
                      </a:r>
                    </a:p>
                  </a:txBody>
                  <a:tcPr marT="45669" marB="4566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08EC6"/>
                    </a:solidFill>
                  </a:tcPr>
                </a:tc>
              </a:tr>
              <a:tr h="6711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cs typeface="Arial" charset="0"/>
                        </a:rPr>
                        <a:t>Supports multiple OS (AIX, Linux, Windows) and multiple hypervisors (PowerVM, KVM, Hyper-V).</a:t>
                      </a:r>
                    </a:p>
                  </a:txBody>
                  <a:tcPr marT="45669" marB="4566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bl>
          </a:graphicData>
        </a:graphic>
      </p:graphicFrame>
      <p:graphicFrame>
        <p:nvGraphicFramePr>
          <p:cNvPr id="69744" name="Group 112"/>
          <p:cNvGraphicFramePr>
            <a:graphicFrameLocks noGrp="1"/>
          </p:cNvGraphicFramePr>
          <p:nvPr/>
        </p:nvGraphicFramePr>
        <p:xfrm>
          <a:off x="6111875" y="4006850"/>
          <a:ext cx="2749550" cy="1162050"/>
        </p:xfrm>
        <a:graphic>
          <a:graphicData uri="http://schemas.openxmlformats.org/drawingml/2006/table">
            <a:tbl>
              <a:tblPr/>
              <a:tblGrid>
                <a:gridCol w="2749550"/>
              </a:tblGrid>
              <a:tr h="312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cs typeface="Arial" charset="0"/>
                        </a:rPr>
                        <a:t>Delivery Models</a:t>
                      </a:r>
                    </a:p>
                  </a:txBody>
                  <a:tcPr marT="45694" marB="456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2D050"/>
                    </a:solidFill>
                  </a:tcPr>
                </a:tc>
              </a:tr>
              <a:tr h="8493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cs typeface="Arial" charset="0"/>
                        </a:rPr>
                        <a:t>PureFlex delivers IaaS            (Infrastructure as a Service);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cs typeface="Arial" charset="0"/>
                        </a:rPr>
                        <a:t>Flex System is custom tuned and delivers optimum flexibility. </a:t>
                      </a:r>
                    </a:p>
                  </a:txBody>
                  <a:tcPr marT="45694" marB="456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bl>
          </a:graphicData>
        </a:graphic>
      </p:graphicFrame>
      <p:graphicFrame>
        <p:nvGraphicFramePr>
          <p:cNvPr id="69738" name="Group 106"/>
          <p:cNvGraphicFramePr>
            <a:graphicFrameLocks noGrp="1"/>
          </p:cNvGraphicFramePr>
          <p:nvPr/>
        </p:nvGraphicFramePr>
        <p:xfrm>
          <a:off x="346075" y="5299075"/>
          <a:ext cx="2730500" cy="1163638"/>
        </p:xfrm>
        <a:graphic>
          <a:graphicData uri="http://schemas.openxmlformats.org/drawingml/2006/table">
            <a:tbl>
              <a:tblPr/>
              <a:tblGrid>
                <a:gridCol w="2730500"/>
              </a:tblGrid>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cs typeface="Arial" charset="0"/>
                        </a:rPr>
                        <a:t>Security &amp; Compliance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08EC6"/>
                    </a:solidFill>
                  </a:tcPr>
                </a:tc>
              </a:tr>
              <a:tr h="852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cs typeface="Arial" charset="0"/>
                        </a:rPr>
                        <a:t>PureFlex &amp; Flex System, built on a Trusted Computing  Base (TCB),  increase vital platform infrastructure and firmware-level security.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bl>
          </a:graphicData>
        </a:graphic>
      </p:graphicFrame>
      <p:graphicFrame>
        <p:nvGraphicFramePr>
          <p:cNvPr id="69740" name="Group 108"/>
          <p:cNvGraphicFramePr>
            <a:graphicFrameLocks noGrp="1"/>
          </p:cNvGraphicFramePr>
          <p:nvPr/>
        </p:nvGraphicFramePr>
        <p:xfrm>
          <a:off x="3209925" y="5291138"/>
          <a:ext cx="2779713" cy="1157287"/>
        </p:xfrm>
        <a:graphic>
          <a:graphicData uri="http://schemas.openxmlformats.org/drawingml/2006/table">
            <a:tbl>
              <a:tblPr/>
              <a:tblGrid>
                <a:gridCol w="2779713"/>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cs typeface="Arial" charset="0"/>
                        </a:rPr>
                        <a:t>Virtualization &amp; Cloud ready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08EC6"/>
                    </a:solidFill>
                  </a:tcPr>
                </a:tc>
              </a:tr>
              <a:tr h="8524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cs typeface="Arial" charset="0"/>
                        </a:rPr>
                        <a:t>PureFlex Standard &amp; Enterprise include SmartCloud Entry; multiple hypervisor support complements varied virtualization requirements.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bl>
          </a:graphicData>
        </a:graphic>
      </p:graphicFrame>
      <p:graphicFrame>
        <p:nvGraphicFramePr>
          <p:cNvPr id="69754" name="Group 122"/>
          <p:cNvGraphicFramePr>
            <a:graphicFrameLocks noGrp="1"/>
          </p:cNvGraphicFramePr>
          <p:nvPr/>
        </p:nvGraphicFramePr>
        <p:xfrm>
          <a:off x="6110288" y="5297488"/>
          <a:ext cx="2749550" cy="1157287"/>
        </p:xfrm>
        <a:graphic>
          <a:graphicData uri="http://schemas.openxmlformats.org/drawingml/2006/table">
            <a:tbl>
              <a:tblPr/>
              <a:tblGrid>
                <a:gridCol w="2749550"/>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Arial" charset="0"/>
                          <a:cs typeface="Arial" charset="0"/>
                        </a:rPr>
                        <a:t>Availability &amp; Reliability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08EC6"/>
                    </a:solidFill>
                  </a:tcPr>
                </a:tc>
              </a:tr>
              <a:tr h="8524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PureFlex’s single, automated and optimized management platform provide MSP with the ability for gain workload level availability</a:t>
                      </a:r>
                      <a:endParaRPr kumimoji="0" lang="en-US" sz="1200" b="0" i="0" u="none" strike="noStrike" cap="none" normalizeH="0" baseline="0" smtClean="0">
                        <a:ln>
                          <a:noFill/>
                        </a:ln>
                        <a:solidFill>
                          <a:srgbClr val="FF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DAFD"/>
                    </a:solidFill>
                  </a:tcPr>
                </a:tc>
              </a:tr>
            </a:tbl>
          </a:graphicData>
        </a:graphic>
      </p:graphicFrame>
      <p:sp>
        <p:nvSpPr>
          <p:cNvPr id="12387" name="Rectangle 18"/>
          <p:cNvSpPr>
            <a:spLocks noChangeArrowheads="1"/>
          </p:cNvSpPr>
          <p:nvPr/>
        </p:nvSpPr>
        <p:spPr bwMode="auto">
          <a:xfrm>
            <a:off x="7126288" y="1104900"/>
            <a:ext cx="293687" cy="198438"/>
          </a:xfrm>
          <a:prstGeom prst="rect">
            <a:avLst/>
          </a:prstGeom>
          <a:solidFill>
            <a:srgbClr val="108E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12388" name="Rectangle 19"/>
          <p:cNvSpPr>
            <a:spLocks noChangeArrowheads="1"/>
          </p:cNvSpPr>
          <p:nvPr/>
        </p:nvSpPr>
        <p:spPr bwMode="auto">
          <a:xfrm>
            <a:off x="7924800" y="1108075"/>
            <a:ext cx="293688" cy="19843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21" name="TextBox 20"/>
          <p:cNvSpPr txBox="1"/>
          <p:nvPr/>
        </p:nvSpPr>
        <p:spPr>
          <a:xfrm>
            <a:off x="7359650" y="1066800"/>
            <a:ext cx="617538" cy="244475"/>
          </a:xfrm>
          <a:prstGeom prst="rect">
            <a:avLst/>
          </a:prstGeom>
          <a:noFill/>
        </p:spPr>
        <p:txBody>
          <a:bodyPr>
            <a:spAutoFit/>
          </a:bodyPr>
          <a:lstStyle/>
          <a:p>
            <a:pPr>
              <a:defRPr/>
            </a:pPr>
            <a:r>
              <a:rPr lang="en-US" sz="1000" dirty="0">
                <a:solidFill>
                  <a:schemeClr val="accent4">
                    <a:lumMod val="85000"/>
                    <a:lumOff val="15000"/>
                  </a:schemeClr>
                </a:solidFill>
                <a:latin typeface="Arial" charset="0"/>
              </a:rPr>
              <a:t>Critical</a:t>
            </a:r>
          </a:p>
        </p:txBody>
      </p:sp>
      <p:sp>
        <p:nvSpPr>
          <p:cNvPr id="22" name="TextBox 21"/>
          <p:cNvSpPr txBox="1"/>
          <p:nvPr/>
        </p:nvSpPr>
        <p:spPr>
          <a:xfrm>
            <a:off x="8167688" y="1071563"/>
            <a:ext cx="766762" cy="244475"/>
          </a:xfrm>
          <a:prstGeom prst="rect">
            <a:avLst/>
          </a:prstGeom>
          <a:noFill/>
        </p:spPr>
        <p:txBody>
          <a:bodyPr>
            <a:spAutoFit/>
          </a:bodyPr>
          <a:lstStyle/>
          <a:p>
            <a:pPr>
              <a:defRPr/>
            </a:pPr>
            <a:r>
              <a:rPr lang="en-US" sz="1000" dirty="0">
                <a:solidFill>
                  <a:schemeClr val="accent4">
                    <a:lumMod val="85000"/>
                    <a:lumOff val="15000"/>
                  </a:schemeClr>
                </a:solidFill>
                <a:latin typeface="Arial" charset="0"/>
              </a:rPr>
              <a:t>Desirable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3" descr="Expert_Integrated_Systems_PPT_MasterGraphics_0209-breaker-blue"/>
          <p:cNvPicPr>
            <a:picLocks noChangeAspect="1" noChangeArrowheads="1"/>
          </p:cNvPicPr>
          <p:nvPr/>
        </p:nvPicPr>
        <p:blipFill>
          <a:blip r:embed="rId3">
            <a:extLst>
              <a:ext uri="{28A0092B-C50C-407E-A947-70E740481C1C}">
                <a14:useLocalDpi xmlns:a14="http://schemas.microsoft.com/office/drawing/2010/main" val="0"/>
              </a:ext>
            </a:extLst>
          </a:blip>
          <a:srcRect l="349" t="18127" r="-55" b="2"/>
          <a:stretch>
            <a:fillRect/>
          </a:stretch>
        </p:blipFill>
        <p:spPr bwMode="auto">
          <a:xfrm>
            <a:off x="258763" y="1055688"/>
            <a:ext cx="8632825" cy="543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5" name="Group 4"/>
          <p:cNvGrpSpPr>
            <a:grpSpLocks/>
          </p:cNvGrpSpPr>
          <p:nvPr/>
        </p:nvGrpSpPr>
        <p:grpSpPr bwMode="auto">
          <a:xfrm>
            <a:off x="393700" y="1200150"/>
            <a:ext cx="8356600" cy="5157788"/>
            <a:chOff x="283" y="766"/>
            <a:chExt cx="5180" cy="3213"/>
          </a:xfrm>
        </p:grpSpPr>
        <p:sp>
          <p:nvSpPr>
            <p:cNvPr id="13333" name="Rectangle 5"/>
            <p:cNvSpPr>
              <a:spLocks noChangeArrowheads="1"/>
            </p:cNvSpPr>
            <p:nvPr/>
          </p:nvSpPr>
          <p:spPr bwMode="auto">
            <a:xfrm>
              <a:off x="283" y="766"/>
              <a:ext cx="2551" cy="157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3334" name="Rectangle 6"/>
            <p:cNvSpPr>
              <a:spLocks noChangeArrowheads="1"/>
            </p:cNvSpPr>
            <p:nvPr/>
          </p:nvSpPr>
          <p:spPr bwMode="auto">
            <a:xfrm>
              <a:off x="2907" y="766"/>
              <a:ext cx="2551" cy="157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3335" name="Rectangle 7"/>
            <p:cNvSpPr>
              <a:spLocks noChangeArrowheads="1"/>
            </p:cNvSpPr>
            <p:nvPr/>
          </p:nvSpPr>
          <p:spPr bwMode="auto">
            <a:xfrm>
              <a:off x="283" y="2409"/>
              <a:ext cx="2551" cy="157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sp>
          <p:nvSpPr>
            <p:cNvPr id="13336" name="Rectangle 8"/>
            <p:cNvSpPr>
              <a:spLocks noChangeArrowheads="1"/>
            </p:cNvSpPr>
            <p:nvPr/>
          </p:nvSpPr>
          <p:spPr bwMode="auto">
            <a:xfrm>
              <a:off x="2912" y="2409"/>
              <a:ext cx="2551" cy="157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hu-HU" sz="1400">
                <a:solidFill>
                  <a:srgbClr val="333333"/>
                </a:solidFill>
                <a:ea typeface="MS PGothic" pitchFamily="34" charset="-128"/>
              </a:endParaRPr>
            </a:p>
          </p:txBody>
        </p:sp>
      </p:grpSp>
      <p:sp>
        <p:nvSpPr>
          <p:cNvPr id="13316" name="Rectangle 2"/>
          <p:cNvSpPr>
            <a:spLocks noGrp="1" noChangeArrowheads="1"/>
          </p:cNvSpPr>
          <p:nvPr>
            <p:ph type="title" idx="4294967295"/>
          </p:nvPr>
        </p:nvSpPr>
        <p:spPr>
          <a:xfrm>
            <a:off x="254000" y="611188"/>
            <a:ext cx="8766175" cy="393700"/>
          </a:xfrm>
        </p:spPr>
        <p:txBody>
          <a:bodyPr lIns="0">
            <a:spAutoFit/>
          </a:bodyPr>
          <a:lstStyle/>
          <a:p>
            <a:r>
              <a:rPr lang="en-US" smtClean="0"/>
              <a:t>MSPs value PureFlex offerings for their businesses</a:t>
            </a:r>
          </a:p>
        </p:txBody>
      </p:sp>
      <p:sp>
        <p:nvSpPr>
          <p:cNvPr id="13317" name="Rectangle 25"/>
          <p:cNvSpPr>
            <a:spLocks noChangeArrowheads="1"/>
          </p:cNvSpPr>
          <p:nvPr/>
        </p:nvSpPr>
        <p:spPr bwMode="auto">
          <a:xfrm>
            <a:off x="563563" y="1374775"/>
            <a:ext cx="369411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lnSpc>
                <a:spcPct val="90000"/>
              </a:lnSpc>
            </a:pPr>
            <a:r>
              <a:rPr lang="en-US" sz="1300" b="1" i="1">
                <a:solidFill>
                  <a:schemeClr val="bg1"/>
                </a:solidFill>
                <a:ea typeface="MS PGothic" pitchFamily="34" charset="-128"/>
              </a:rPr>
              <a:t>Business Need:</a:t>
            </a:r>
            <a:r>
              <a:rPr lang="en-US" sz="1300">
                <a:solidFill>
                  <a:schemeClr val="bg1"/>
                </a:solidFill>
                <a:ea typeface="MS PGothic" pitchFamily="34" charset="-128"/>
              </a:rPr>
              <a:t>  Solution hosting with a high level of performance while continuing to provide easy-to-use IT services to their customers</a:t>
            </a:r>
          </a:p>
        </p:txBody>
      </p:sp>
      <p:pic>
        <p:nvPicPr>
          <p:cNvPr id="13318" name="Picture 11" descr="Enfo Finland">
            <a:hlinkClick r:id="rId4" tooltip="Just another Enfo Sites sit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13" y="3082925"/>
            <a:ext cx="503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Rectangle 25"/>
          <p:cNvSpPr>
            <a:spLocks noChangeArrowheads="1"/>
          </p:cNvSpPr>
          <p:nvPr/>
        </p:nvSpPr>
        <p:spPr bwMode="auto">
          <a:xfrm>
            <a:off x="563563" y="4067175"/>
            <a:ext cx="37084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lnSpc>
                <a:spcPct val="90000"/>
              </a:lnSpc>
            </a:pPr>
            <a:r>
              <a:rPr lang="en-US" sz="1300" b="1" i="1">
                <a:solidFill>
                  <a:schemeClr val="bg1"/>
                </a:solidFill>
                <a:ea typeface="MS PGothic" pitchFamily="34" charset="-128"/>
              </a:rPr>
              <a:t>Business Need:  </a:t>
            </a:r>
            <a:r>
              <a:rPr lang="en-US" sz="1300">
                <a:solidFill>
                  <a:schemeClr val="bg1"/>
                </a:solidFill>
                <a:ea typeface="MS PGothic" pitchFamily="34" charset="-128"/>
              </a:rPr>
              <a:t>Croatia-based Altus </a:t>
            </a:r>
            <a:r>
              <a:rPr lang="en-US" sz="1300" b="1" i="1">
                <a:solidFill>
                  <a:schemeClr val="bg1"/>
                </a:solidFill>
                <a:ea typeface="MS PGothic" pitchFamily="34" charset="-128"/>
              </a:rPr>
              <a:t> </a:t>
            </a:r>
            <a:r>
              <a:rPr lang="en-US" sz="1300">
                <a:solidFill>
                  <a:schemeClr val="bg1"/>
                </a:solidFill>
                <a:ea typeface="MS PGothic" pitchFamily="34" charset="-128"/>
              </a:rPr>
              <a:t>needed to transform from a data center services provider to a cloud services provider</a:t>
            </a:r>
          </a:p>
        </p:txBody>
      </p:sp>
      <p:sp>
        <p:nvSpPr>
          <p:cNvPr id="164877" name="Rectangle 13"/>
          <p:cNvSpPr>
            <a:spLocks noChangeArrowheads="1"/>
          </p:cNvSpPr>
          <p:nvPr/>
        </p:nvSpPr>
        <p:spPr bwMode="auto">
          <a:xfrm>
            <a:off x="1878013" y="5838825"/>
            <a:ext cx="2590800" cy="304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defRPr/>
            </a:pPr>
            <a:r>
              <a:rPr lang="en-US" sz="1400" b="1">
                <a:solidFill>
                  <a:srgbClr val="CCFF66"/>
                </a:solidFill>
                <a:ea typeface="ＭＳ Ｐゴシック" pitchFamily="34" charset="-128"/>
                <a:cs typeface="+mn-cs"/>
              </a:rPr>
              <a:t>Managed Service Provider</a:t>
            </a:r>
            <a:endParaRPr lang="en-US" sz="1200" b="1">
              <a:solidFill>
                <a:srgbClr val="CCFF66"/>
              </a:solidFill>
              <a:ea typeface="ＭＳ Ｐゴシック" pitchFamily="34" charset="-128"/>
              <a:cs typeface="+mn-cs"/>
            </a:endParaRPr>
          </a:p>
        </p:txBody>
      </p:sp>
      <p:sp>
        <p:nvSpPr>
          <p:cNvPr id="164878" name="Rectangle 14"/>
          <p:cNvSpPr>
            <a:spLocks noChangeArrowheads="1"/>
          </p:cNvSpPr>
          <p:nvPr/>
        </p:nvSpPr>
        <p:spPr bwMode="auto">
          <a:xfrm>
            <a:off x="563563" y="4864100"/>
            <a:ext cx="3859212" cy="717550"/>
          </a:xfrm>
          <a:prstGeom prst="rect">
            <a:avLst/>
          </a:prstGeom>
          <a:noFill/>
          <a:ln w="9525">
            <a:noFill/>
            <a:miter lim="800000"/>
            <a:headEnd/>
            <a:tailEnd/>
          </a:ln>
          <a:effectLst>
            <a:prstShdw prst="shdw17" dist="17961" dir="2700000">
              <a:schemeClr val="accent1">
                <a:gamma/>
                <a:shade val="60000"/>
                <a:invGamma/>
              </a:schemeClr>
            </a:prstShdw>
          </a:effectLst>
        </p:spPr>
        <p:txBody>
          <a:bodyPr lIns="0" tIns="0" rIns="0" bIns="0">
            <a:spAutoFit/>
          </a:bodyPr>
          <a:lstStyle/>
          <a:p>
            <a:pPr>
              <a:lnSpc>
                <a:spcPct val="90000"/>
              </a:lnSpc>
              <a:spcBef>
                <a:spcPct val="30000"/>
              </a:spcBef>
              <a:defRPr/>
            </a:pPr>
            <a:r>
              <a:rPr lang="en-US" sz="1300" b="1" i="1">
                <a:solidFill>
                  <a:schemeClr val="bg1"/>
                </a:solidFill>
                <a:ea typeface="ＭＳ Ｐゴシック" pitchFamily="34" charset="-128"/>
                <a:cs typeface="+mn-cs"/>
              </a:rPr>
              <a:t>Solution: </a:t>
            </a:r>
            <a:r>
              <a:rPr lang="en-US" sz="1300">
                <a:solidFill>
                  <a:schemeClr val="bg1"/>
                </a:solidFill>
                <a:ea typeface="ＭＳ Ｐゴシック" pitchFamily="34" charset="-128"/>
                <a:cs typeface="+mn-cs"/>
              </a:rPr>
              <a:t>Selected IBM PureFlex in order to make better utilization of existing datacenter space and be able to provide more diverse and higher value services</a:t>
            </a:r>
          </a:p>
        </p:txBody>
      </p:sp>
      <p:sp>
        <p:nvSpPr>
          <p:cNvPr id="13322" name="Rectangle 25"/>
          <p:cNvSpPr>
            <a:spLocks noChangeArrowheads="1"/>
          </p:cNvSpPr>
          <p:nvPr/>
        </p:nvSpPr>
        <p:spPr bwMode="auto">
          <a:xfrm>
            <a:off x="4779963" y="4067175"/>
            <a:ext cx="40322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lnSpc>
                <a:spcPct val="90000"/>
              </a:lnSpc>
            </a:pPr>
            <a:r>
              <a:rPr lang="en-US" sz="1300" b="1" i="1">
                <a:solidFill>
                  <a:schemeClr val="bg1"/>
                </a:solidFill>
                <a:ea typeface="MS PGothic" pitchFamily="34" charset="-128"/>
              </a:rPr>
              <a:t>Business Need:</a:t>
            </a:r>
            <a:r>
              <a:rPr lang="en-US" sz="1300">
                <a:solidFill>
                  <a:schemeClr val="bg1"/>
                </a:solidFill>
                <a:ea typeface="MS PGothic" pitchFamily="34" charset="-128"/>
              </a:rPr>
              <a:t>  Deliver Ready for PureSystems solution in SaaS model using a cloud-ready platform with fully integrated server, storage and network</a:t>
            </a:r>
          </a:p>
        </p:txBody>
      </p:sp>
      <p:pic>
        <p:nvPicPr>
          <p:cNvPr id="13323" name="Picture 16" descr="logo_dynafro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013" y="5815013"/>
            <a:ext cx="11557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81" name="Rectangle 17"/>
          <p:cNvSpPr>
            <a:spLocks noChangeArrowheads="1"/>
          </p:cNvSpPr>
          <p:nvPr/>
        </p:nvSpPr>
        <p:spPr bwMode="auto">
          <a:xfrm>
            <a:off x="4781550" y="4864100"/>
            <a:ext cx="4086225" cy="595313"/>
          </a:xfrm>
          <a:prstGeom prst="rect">
            <a:avLst/>
          </a:prstGeom>
          <a:noFill/>
          <a:ln w="9525">
            <a:noFill/>
            <a:miter lim="800000"/>
            <a:headEnd/>
            <a:tailEnd/>
          </a:ln>
          <a:effectLst>
            <a:prstShdw prst="shdw17" dist="17961" dir="2700000">
              <a:schemeClr val="accent1">
                <a:gamma/>
                <a:shade val="60000"/>
                <a:invGamma/>
              </a:schemeClr>
            </a:prstShdw>
          </a:effectLst>
        </p:spPr>
        <p:txBody>
          <a:bodyPr lIns="0" tIns="0" rIns="0" bIns="0">
            <a:spAutoFit/>
          </a:bodyPr>
          <a:lstStyle/>
          <a:p>
            <a:pPr>
              <a:defRPr/>
            </a:pPr>
            <a:r>
              <a:rPr lang="en-US" sz="1300" b="1" i="1">
                <a:solidFill>
                  <a:schemeClr val="bg1"/>
                </a:solidFill>
                <a:ea typeface="ＭＳ Ｐゴシック" pitchFamily="34" charset="-128"/>
                <a:cs typeface="+mn-cs"/>
              </a:rPr>
              <a:t>Solution:</a:t>
            </a:r>
            <a:r>
              <a:rPr lang="en-US" sz="1300">
                <a:solidFill>
                  <a:schemeClr val="bg1"/>
                </a:solidFill>
                <a:ea typeface="ＭＳ Ｐゴシック" pitchFamily="34" charset="-128"/>
                <a:cs typeface="+mn-cs"/>
              </a:rPr>
              <a:t>  The cloud-ready platform allows </a:t>
            </a:r>
            <a:br>
              <a:rPr lang="en-US" sz="1300">
                <a:solidFill>
                  <a:schemeClr val="bg1"/>
                </a:solidFill>
                <a:ea typeface="ＭＳ Ｐゴシック" pitchFamily="34" charset="-128"/>
                <a:cs typeface="+mn-cs"/>
              </a:rPr>
            </a:br>
            <a:r>
              <a:rPr lang="en-US" sz="1300">
                <a:solidFill>
                  <a:schemeClr val="bg1"/>
                </a:solidFill>
                <a:ea typeface="ＭＳ Ｐゴシック" pitchFamily="34" charset="-128"/>
                <a:cs typeface="+mn-cs"/>
              </a:rPr>
              <a:t>DynaFront to offer customers usage-based pricing while simplifying system management and billing</a:t>
            </a:r>
          </a:p>
        </p:txBody>
      </p:sp>
      <p:sp>
        <p:nvSpPr>
          <p:cNvPr id="164882" name="Text Box 18"/>
          <p:cNvSpPr txBox="1">
            <a:spLocks noChangeArrowheads="1"/>
          </p:cNvSpPr>
          <p:nvPr/>
        </p:nvSpPr>
        <p:spPr bwMode="auto">
          <a:xfrm>
            <a:off x="6056313" y="5851525"/>
            <a:ext cx="2292350" cy="261938"/>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nSpc>
                <a:spcPct val="80000"/>
              </a:lnSpc>
              <a:defRPr/>
            </a:pPr>
            <a:r>
              <a:rPr lang="en-US" sz="1400" b="1">
                <a:solidFill>
                  <a:srgbClr val="CCFF66"/>
                </a:solidFill>
                <a:ea typeface="ＭＳ Ｐゴシック" pitchFamily="34" charset="-128"/>
                <a:cs typeface="+mn-cs"/>
              </a:rPr>
              <a:t>Software-as-a-Service</a:t>
            </a:r>
          </a:p>
        </p:txBody>
      </p:sp>
      <p:sp>
        <p:nvSpPr>
          <p:cNvPr id="164883" name="Text Box 19"/>
          <p:cNvSpPr txBox="1">
            <a:spLocks noChangeArrowheads="1"/>
          </p:cNvSpPr>
          <p:nvPr/>
        </p:nvSpPr>
        <p:spPr bwMode="auto">
          <a:xfrm>
            <a:off x="1144588" y="3182938"/>
            <a:ext cx="3070225" cy="304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sz="1400" b="1">
                <a:solidFill>
                  <a:srgbClr val="CCFF66"/>
                </a:solidFill>
                <a:ea typeface="ＭＳ Ｐゴシック" pitchFamily="34" charset="-128"/>
                <a:cs typeface="+mn-cs"/>
              </a:rPr>
              <a:t>Platform-as-a-Service</a:t>
            </a:r>
          </a:p>
        </p:txBody>
      </p:sp>
      <p:sp>
        <p:nvSpPr>
          <p:cNvPr id="13327" name="Rectangle 25"/>
          <p:cNvSpPr>
            <a:spLocks noChangeArrowheads="1"/>
          </p:cNvSpPr>
          <p:nvPr/>
        </p:nvSpPr>
        <p:spPr bwMode="auto">
          <a:xfrm>
            <a:off x="4759325" y="2219325"/>
            <a:ext cx="39274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lnSpc>
                <a:spcPct val="90000"/>
              </a:lnSpc>
            </a:pPr>
            <a:r>
              <a:rPr lang="en-US" sz="1300" b="1" i="1">
                <a:solidFill>
                  <a:schemeClr val="bg1"/>
                </a:solidFill>
                <a:ea typeface="MS PGothic" pitchFamily="34" charset="-128"/>
              </a:rPr>
              <a:t>Solution:</a:t>
            </a:r>
            <a:r>
              <a:rPr lang="en-US" sz="1300">
                <a:solidFill>
                  <a:schemeClr val="bg1"/>
                </a:solidFill>
                <a:ea typeface="MS PGothic" pitchFamily="34" charset="-128"/>
              </a:rPr>
              <a:t>   </a:t>
            </a:r>
            <a:r>
              <a:rPr lang="en-US" sz="1300">
                <a:solidFill>
                  <a:schemeClr val="bg1"/>
                </a:solidFill>
              </a:rPr>
              <a:t>IBM PureFlex System with x240 servers, SmartCloud Entry and Flex System Manager maximizes capacity and allows partners to be responsible for the solutions delivered.</a:t>
            </a:r>
          </a:p>
          <a:p>
            <a:pPr eaLnBrk="0" hangingPunct="0">
              <a:lnSpc>
                <a:spcPct val="90000"/>
              </a:lnSpc>
            </a:pPr>
            <a:endParaRPr lang="en-US" sz="1300">
              <a:solidFill>
                <a:schemeClr val="bg1"/>
              </a:solidFill>
              <a:ea typeface="MS PGothic" pitchFamily="34" charset="-128"/>
            </a:endParaRPr>
          </a:p>
        </p:txBody>
      </p:sp>
      <p:sp>
        <p:nvSpPr>
          <p:cNvPr id="164885" name="Text Box 21"/>
          <p:cNvSpPr txBox="1">
            <a:spLocks noChangeArrowheads="1"/>
          </p:cNvSpPr>
          <p:nvPr/>
        </p:nvSpPr>
        <p:spPr bwMode="auto">
          <a:xfrm>
            <a:off x="5913438" y="3182938"/>
            <a:ext cx="2824162" cy="304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defRPr/>
            </a:pPr>
            <a:r>
              <a:rPr lang="en-US" sz="1400" b="1">
                <a:solidFill>
                  <a:srgbClr val="CCFF66"/>
                </a:solidFill>
                <a:ea typeface="ＭＳ Ｐゴシック" pitchFamily="34" charset="-128"/>
                <a:cs typeface="+mn-cs"/>
              </a:rPr>
              <a:t>Managed Service Provider</a:t>
            </a:r>
          </a:p>
        </p:txBody>
      </p:sp>
      <p:sp>
        <p:nvSpPr>
          <p:cNvPr id="13329" name="Rectangle 25"/>
          <p:cNvSpPr>
            <a:spLocks noChangeArrowheads="1"/>
          </p:cNvSpPr>
          <p:nvPr/>
        </p:nvSpPr>
        <p:spPr bwMode="auto">
          <a:xfrm>
            <a:off x="563563" y="2128838"/>
            <a:ext cx="3827462"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lnSpc>
                <a:spcPct val="90000"/>
              </a:lnSpc>
            </a:pPr>
            <a:r>
              <a:rPr lang="en-US" sz="1300" b="1" i="1">
                <a:solidFill>
                  <a:schemeClr val="bg1"/>
                </a:solidFill>
                <a:ea typeface="MS PGothic" pitchFamily="34" charset="-128"/>
              </a:rPr>
              <a:t>Solution:</a:t>
            </a:r>
            <a:r>
              <a:rPr lang="en-US" sz="1300">
                <a:solidFill>
                  <a:schemeClr val="bg1"/>
                </a:solidFill>
                <a:ea typeface="MS PGothic" pitchFamily="34" charset="-128"/>
              </a:rPr>
              <a:t>  IBM PureFlex provides an x86 infrastructure with IBM software that is ready for Platform as a Service (PaaS) Cloud and allows Enfo to reduce their VM Ware licensing costs.</a:t>
            </a:r>
          </a:p>
        </p:txBody>
      </p:sp>
      <p:sp>
        <p:nvSpPr>
          <p:cNvPr id="13330" name="Rectangle 23"/>
          <p:cNvSpPr>
            <a:spLocks noChangeArrowheads="1"/>
          </p:cNvSpPr>
          <p:nvPr/>
        </p:nvSpPr>
        <p:spPr bwMode="auto">
          <a:xfrm>
            <a:off x="4759325" y="1374775"/>
            <a:ext cx="3868738"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lnSpc>
                <a:spcPct val="90000"/>
              </a:lnSpc>
              <a:buClr>
                <a:schemeClr val="bg1"/>
              </a:buClr>
              <a:buFont typeface="Wingdings" pitchFamily="2" charset="2"/>
              <a:buNone/>
            </a:pPr>
            <a:r>
              <a:rPr lang="en-US" sz="1300" b="1" i="1">
                <a:solidFill>
                  <a:schemeClr val="bg1"/>
                </a:solidFill>
                <a:ea typeface="MS PGothic" pitchFamily="34" charset="-128"/>
              </a:rPr>
              <a:t>Business Need:</a:t>
            </a:r>
            <a:r>
              <a:rPr lang="en-US" sz="1300" b="1">
                <a:solidFill>
                  <a:schemeClr val="bg1"/>
                </a:solidFill>
                <a:ea typeface="MS PGothic" pitchFamily="34" charset="-128"/>
              </a:rPr>
              <a:t> </a:t>
            </a:r>
            <a:r>
              <a:rPr lang="en-US" sz="1300">
                <a:solidFill>
                  <a:schemeClr val="bg1"/>
                </a:solidFill>
                <a:ea typeface="MS PGothic" pitchFamily="34" charset="-128"/>
              </a:rPr>
              <a:t> </a:t>
            </a:r>
            <a:r>
              <a:rPr lang="en-US" sz="1300">
                <a:solidFill>
                  <a:schemeClr val="bg1"/>
                </a:solidFill>
              </a:rPr>
              <a:t>Support its channel of business partners with client customized web portals enabling MSP to create cloud services and deliver them to their own customers as "white-label" solutions</a:t>
            </a:r>
          </a:p>
        </p:txBody>
      </p:sp>
      <p:pic>
        <p:nvPicPr>
          <p:cNvPr id="13331"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438" y="5721350"/>
            <a:ext cx="12731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332"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0125" y="3181350"/>
            <a:ext cx="939800"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p:cNvSpPr>
            <a:spLocks noChangeArrowheads="1"/>
          </p:cNvSpPr>
          <p:nvPr/>
        </p:nvSpPr>
        <p:spPr bwMode="auto">
          <a:xfrm>
            <a:off x="3235325" y="2994025"/>
            <a:ext cx="5680075" cy="3635375"/>
          </a:xfrm>
          <a:prstGeom prst="rect">
            <a:avLst/>
          </a:prstGeom>
          <a:noFill/>
          <a:ln w="19050" algn="ctr">
            <a:noFill/>
            <a:miter lim="800000"/>
            <a:headEnd/>
            <a:tailEnd/>
          </a:ln>
          <a:effectLst>
            <a:outerShdw dist="107763" dir="2700000" algn="ctr" rotWithShape="0">
              <a:schemeClr val="bg2">
                <a:alpha val="50000"/>
              </a:schemeClr>
            </a:outerShdw>
          </a:effectLst>
        </p:spPr>
        <p:txBody>
          <a:bodyPr wrap="none" anchor="ctr"/>
          <a:lstStyle/>
          <a:p>
            <a:pPr fontAlgn="auto">
              <a:spcBef>
                <a:spcPts val="0"/>
              </a:spcBef>
              <a:spcAft>
                <a:spcPts val="0"/>
              </a:spcAft>
              <a:defRPr/>
            </a:pPr>
            <a:endParaRPr lang="en-US">
              <a:solidFill>
                <a:srgbClr val="000000"/>
              </a:solidFill>
              <a:latin typeface="+mn-lt"/>
              <a:cs typeface="+mn-cs"/>
            </a:endParaRPr>
          </a:p>
        </p:txBody>
      </p:sp>
      <p:sp>
        <p:nvSpPr>
          <p:cNvPr id="15363" name="Text Box 6"/>
          <p:cNvSpPr txBox="1">
            <a:spLocks noChangeArrowheads="1"/>
          </p:cNvSpPr>
          <p:nvPr/>
        </p:nvSpPr>
        <p:spPr bwMode="auto">
          <a:xfrm>
            <a:off x="4689475" y="1508125"/>
            <a:ext cx="4289425"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64262" tIns="32129" rIns="64262" bIns="32129">
            <a:spAutoFit/>
          </a:bodyPr>
          <a:lstStyle>
            <a:lvl1pPr marL="173038" indent="-173038" defTabSz="642938" eaLnBrk="0" hangingPunct="0">
              <a:defRPr>
                <a:solidFill>
                  <a:schemeClr val="tx1"/>
                </a:solidFill>
                <a:latin typeface="Arial" pitchFamily="34" charset="0"/>
                <a:cs typeface="Arial" pitchFamily="34" charset="0"/>
              </a:defRPr>
            </a:lvl1pPr>
            <a:lvl2pPr marL="742950" indent="-285750" defTabSz="642938" eaLnBrk="0" hangingPunct="0">
              <a:defRPr>
                <a:solidFill>
                  <a:schemeClr val="tx1"/>
                </a:solidFill>
                <a:latin typeface="Arial" pitchFamily="34" charset="0"/>
                <a:cs typeface="Arial" pitchFamily="34" charset="0"/>
              </a:defRPr>
            </a:lvl2pPr>
            <a:lvl3pPr marL="1143000" indent="-228600" defTabSz="642938" eaLnBrk="0" hangingPunct="0">
              <a:defRPr>
                <a:solidFill>
                  <a:schemeClr val="tx1"/>
                </a:solidFill>
                <a:latin typeface="Arial" pitchFamily="34" charset="0"/>
                <a:cs typeface="Arial" pitchFamily="34" charset="0"/>
              </a:defRPr>
            </a:lvl3pPr>
            <a:lvl4pPr marL="1600200" indent="-228600" defTabSz="642938" eaLnBrk="0" hangingPunct="0">
              <a:defRPr>
                <a:solidFill>
                  <a:schemeClr val="tx1"/>
                </a:solidFill>
                <a:latin typeface="Arial" pitchFamily="34" charset="0"/>
                <a:cs typeface="Arial" pitchFamily="34" charset="0"/>
              </a:defRPr>
            </a:lvl4pPr>
            <a:lvl5pPr marL="2057400" indent="-228600" defTabSz="642938" eaLnBrk="0" hangingPunct="0">
              <a:defRPr>
                <a:solidFill>
                  <a:schemeClr val="tx1"/>
                </a:solidFill>
                <a:latin typeface="Arial" pitchFamily="34" charset="0"/>
                <a:cs typeface="Arial" pitchFamily="34" charset="0"/>
              </a:defRPr>
            </a:lvl5pPr>
            <a:lvl6pPr marL="2514600" indent="-228600" defTabSz="6429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6429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6429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642938"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85000"/>
              </a:lnSpc>
              <a:spcBef>
                <a:spcPct val="75000"/>
              </a:spcBef>
              <a:buClr>
                <a:srgbClr val="71BFC5"/>
              </a:buClr>
              <a:buFont typeface="Wingdings" pitchFamily="2" charset="2"/>
              <a:buNone/>
            </a:pPr>
            <a:r>
              <a:rPr lang="en-US" b="1">
                <a:ea typeface="MS PGothic" pitchFamily="34" charset="-128"/>
              </a:rPr>
              <a:t>Client benefits</a:t>
            </a:r>
          </a:p>
          <a:p>
            <a:pPr eaLnBrk="1" hangingPunct="1">
              <a:spcBef>
                <a:spcPts val="1200"/>
              </a:spcBef>
              <a:buClr>
                <a:schemeClr val="tx1"/>
              </a:buClr>
              <a:buFontTx/>
              <a:buChar char="•"/>
            </a:pPr>
            <a:r>
              <a:rPr lang="en-US" sz="1600">
                <a:ea typeface="MS PGothic" pitchFamily="34" charset="-128"/>
              </a:rPr>
              <a:t>Flexible and expandable IaaS hosting</a:t>
            </a:r>
          </a:p>
          <a:p>
            <a:pPr eaLnBrk="1" hangingPunct="1">
              <a:spcBef>
                <a:spcPts val="1800"/>
              </a:spcBef>
              <a:buClr>
                <a:schemeClr val="tx1"/>
              </a:buClr>
              <a:buFontTx/>
              <a:buChar char="•"/>
            </a:pPr>
            <a:r>
              <a:rPr lang="en-US" sz="1600">
                <a:ea typeface="MS PGothic" pitchFamily="34" charset="-128"/>
              </a:rPr>
              <a:t>Provisioning on demand saves time, cost</a:t>
            </a:r>
          </a:p>
          <a:p>
            <a:pPr eaLnBrk="1" hangingPunct="1">
              <a:spcBef>
                <a:spcPts val="1800"/>
              </a:spcBef>
              <a:buClr>
                <a:schemeClr val="tx1"/>
              </a:buClr>
              <a:buFontTx/>
              <a:buChar char="•"/>
            </a:pPr>
            <a:r>
              <a:rPr lang="en-US" sz="1600">
                <a:ea typeface="MS PGothic" pitchFamily="34" charset="-128"/>
              </a:rPr>
              <a:t>Federated hosting makes an affordable enterprise-class infrastructure with cloud-based services</a:t>
            </a:r>
          </a:p>
        </p:txBody>
      </p:sp>
      <p:sp>
        <p:nvSpPr>
          <p:cNvPr id="15364" name="TextBox 35"/>
          <p:cNvSpPr txBox="1">
            <a:spLocks noChangeArrowheads="1"/>
          </p:cNvSpPr>
          <p:nvPr/>
        </p:nvSpPr>
        <p:spPr bwMode="auto">
          <a:xfrm>
            <a:off x="222250" y="1508125"/>
            <a:ext cx="402907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85000"/>
              </a:lnSpc>
              <a:spcBef>
                <a:spcPts val="1200"/>
              </a:spcBef>
            </a:pPr>
            <a:r>
              <a:rPr lang="en-US" b="1">
                <a:ea typeface="MS PGothic" pitchFamily="34" charset="-128"/>
              </a:rPr>
              <a:t>Business challenge</a:t>
            </a:r>
          </a:p>
          <a:p>
            <a:pPr eaLnBrk="1" hangingPunct="1">
              <a:lnSpc>
                <a:spcPct val="85000"/>
              </a:lnSpc>
              <a:spcBef>
                <a:spcPts val="1200"/>
              </a:spcBef>
              <a:buClr>
                <a:schemeClr val="tx1"/>
              </a:buClr>
              <a:buFontTx/>
              <a:buChar char="•"/>
            </a:pPr>
            <a:r>
              <a:rPr lang="en-US" sz="1600" b="1">
                <a:solidFill>
                  <a:srgbClr val="0070C0"/>
                </a:solidFill>
                <a:ea typeface="MS PGothic" pitchFamily="34" charset="-128"/>
              </a:rPr>
              <a:t>Need flexible cloud solutions and services for downstream partners</a:t>
            </a:r>
          </a:p>
          <a:p>
            <a:pPr eaLnBrk="1" hangingPunct="1">
              <a:lnSpc>
                <a:spcPct val="85000"/>
              </a:lnSpc>
              <a:spcBef>
                <a:spcPts val="1200"/>
              </a:spcBef>
              <a:buClr>
                <a:schemeClr val="tx1"/>
              </a:buClr>
              <a:buFontTx/>
              <a:buChar char="•"/>
            </a:pPr>
            <a:r>
              <a:rPr lang="en-US" sz="1600" b="1">
                <a:solidFill>
                  <a:srgbClr val="0070C0"/>
                </a:solidFill>
                <a:ea typeface="MS PGothic" pitchFamily="34" charset="-128"/>
              </a:rPr>
              <a:t>Needed to deploy an integrated, centralized infrastructure</a:t>
            </a:r>
          </a:p>
          <a:p>
            <a:pPr eaLnBrk="1" hangingPunct="1">
              <a:lnSpc>
                <a:spcPct val="85000"/>
              </a:lnSpc>
              <a:spcBef>
                <a:spcPts val="1200"/>
              </a:spcBef>
              <a:buClr>
                <a:schemeClr val="tx1"/>
              </a:buClr>
              <a:buFontTx/>
              <a:buChar char="•"/>
            </a:pPr>
            <a:r>
              <a:rPr lang="en-US" sz="1600" b="1">
                <a:solidFill>
                  <a:srgbClr val="0070C0"/>
                </a:solidFill>
                <a:ea typeface="MS PGothic" pitchFamily="34" charset="-128"/>
              </a:rPr>
              <a:t>Provide business-focused software and infrastructure services</a:t>
            </a:r>
            <a:endParaRPr lang="en-US" sz="1600" b="1">
              <a:ea typeface="MS PGothic" pitchFamily="34" charset="-128"/>
            </a:endParaRPr>
          </a:p>
        </p:txBody>
      </p:sp>
      <p:sp>
        <p:nvSpPr>
          <p:cNvPr id="15365" name="Text Box 6"/>
          <p:cNvSpPr txBox="1">
            <a:spLocks noChangeArrowheads="1"/>
          </p:cNvSpPr>
          <p:nvPr/>
        </p:nvSpPr>
        <p:spPr bwMode="auto">
          <a:xfrm>
            <a:off x="4689475" y="3810000"/>
            <a:ext cx="25066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64262" tIns="32129" rIns="64262" bIns="32129">
            <a:spAutoFit/>
          </a:bodyPr>
          <a:lstStyle>
            <a:lvl1pPr marL="173038" indent="-173038" defTabSz="642938" eaLnBrk="0" hangingPunct="0">
              <a:defRPr>
                <a:solidFill>
                  <a:schemeClr val="tx1"/>
                </a:solidFill>
                <a:latin typeface="Arial" pitchFamily="34" charset="0"/>
                <a:cs typeface="Arial" pitchFamily="34" charset="0"/>
              </a:defRPr>
            </a:lvl1pPr>
            <a:lvl2pPr marL="742950" indent="-285750" defTabSz="642938" eaLnBrk="0" hangingPunct="0">
              <a:defRPr>
                <a:solidFill>
                  <a:schemeClr val="tx1"/>
                </a:solidFill>
                <a:latin typeface="Arial" pitchFamily="34" charset="0"/>
                <a:cs typeface="Arial" pitchFamily="34" charset="0"/>
              </a:defRPr>
            </a:lvl2pPr>
            <a:lvl3pPr marL="1143000" indent="-228600" defTabSz="642938" eaLnBrk="0" hangingPunct="0">
              <a:defRPr>
                <a:solidFill>
                  <a:schemeClr val="tx1"/>
                </a:solidFill>
                <a:latin typeface="Arial" pitchFamily="34" charset="0"/>
                <a:cs typeface="Arial" pitchFamily="34" charset="0"/>
              </a:defRPr>
            </a:lvl3pPr>
            <a:lvl4pPr marL="1600200" indent="-228600" defTabSz="642938" eaLnBrk="0" hangingPunct="0">
              <a:defRPr>
                <a:solidFill>
                  <a:schemeClr val="tx1"/>
                </a:solidFill>
                <a:latin typeface="Arial" pitchFamily="34" charset="0"/>
                <a:cs typeface="Arial" pitchFamily="34" charset="0"/>
              </a:defRPr>
            </a:lvl4pPr>
            <a:lvl5pPr marL="2057400" indent="-228600" defTabSz="642938" eaLnBrk="0" hangingPunct="0">
              <a:defRPr>
                <a:solidFill>
                  <a:schemeClr val="tx1"/>
                </a:solidFill>
                <a:latin typeface="Arial" pitchFamily="34" charset="0"/>
                <a:cs typeface="Arial" pitchFamily="34" charset="0"/>
              </a:defRPr>
            </a:lvl5pPr>
            <a:lvl6pPr marL="2514600" indent="-228600" defTabSz="6429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6429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6429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642938"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75000"/>
              </a:lnSpc>
              <a:spcBef>
                <a:spcPct val="75000"/>
              </a:spcBef>
            </a:pPr>
            <a:r>
              <a:rPr lang="en-US" b="1" dirty="0">
                <a:ea typeface="MS PGothic" pitchFamily="34" charset="-128"/>
              </a:rPr>
              <a:t>More information</a:t>
            </a:r>
          </a:p>
          <a:p>
            <a:pPr eaLnBrk="1" hangingPunct="1">
              <a:lnSpc>
                <a:spcPct val="75000"/>
              </a:lnSpc>
              <a:spcBef>
                <a:spcPct val="50000"/>
              </a:spcBef>
              <a:buClr>
                <a:schemeClr val="tx1"/>
              </a:buClr>
              <a:buFontTx/>
              <a:buChar char="•"/>
            </a:pPr>
            <a:r>
              <a:rPr lang="en-US" sz="1600" dirty="0">
                <a:hlinkClick r:id="rId3"/>
              </a:rPr>
              <a:t>Link to the case study</a:t>
            </a:r>
            <a:endParaRPr lang="en-US" sz="1600" dirty="0">
              <a:ea typeface="MS PGothic" pitchFamily="34" charset="-128"/>
            </a:endParaRPr>
          </a:p>
          <a:p>
            <a:pPr eaLnBrk="1" hangingPunct="1">
              <a:lnSpc>
                <a:spcPct val="75000"/>
              </a:lnSpc>
              <a:spcBef>
                <a:spcPct val="50000"/>
              </a:spcBef>
              <a:buClr>
                <a:schemeClr val="tx1"/>
              </a:buClr>
              <a:buFontTx/>
              <a:buChar char="•"/>
            </a:pPr>
            <a:r>
              <a:rPr lang="en-US" sz="1600" dirty="0">
                <a:hlinkClick r:id="rId4"/>
              </a:rPr>
              <a:t>Link to the video</a:t>
            </a:r>
            <a:endParaRPr lang="en-US" sz="1600" dirty="0">
              <a:ea typeface="MS PGothic" pitchFamily="34" charset="-128"/>
            </a:endParaRPr>
          </a:p>
          <a:p>
            <a:pPr eaLnBrk="1" hangingPunct="1">
              <a:lnSpc>
                <a:spcPct val="75000"/>
              </a:lnSpc>
              <a:spcBef>
                <a:spcPct val="50000"/>
              </a:spcBef>
              <a:buClr>
                <a:schemeClr val="tx1"/>
              </a:buClr>
              <a:buFontTx/>
              <a:buChar char="•"/>
            </a:pPr>
            <a:r>
              <a:rPr lang="en-US" sz="1600" dirty="0">
                <a:ea typeface="MS PGothic" pitchFamily="34" charset="-128"/>
                <a:hlinkClick r:id="rId5"/>
              </a:rPr>
              <a:t>Cloud Solutions Page</a:t>
            </a:r>
            <a:endParaRPr lang="en-US" sz="1600" dirty="0">
              <a:ea typeface="MS PGothic" pitchFamily="34" charset="-128"/>
            </a:endParaRPr>
          </a:p>
        </p:txBody>
      </p:sp>
      <p:sp>
        <p:nvSpPr>
          <p:cNvPr id="15366" name="TextBox 35"/>
          <p:cNvSpPr txBox="1">
            <a:spLocks noChangeArrowheads="1"/>
          </p:cNvSpPr>
          <p:nvPr/>
        </p:nvSpPr>
        <p:spPr bwMode="auto">
          <a:xfrm>
            <a:off x="219075" y="3773488"/>
            <a:ext cx="4464050" cy="215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85000"/>
              </a:lnSpc>
              <a:spcBef>
                <a:spcPct val="75000"/>
              </a:spcBef>
              <a:buClr>
                <a:schemeClr val="tx1"/>
              </a:buClr>
            </a:pPr>
            <a:r>
              <a:rPr lang="en-US" b="1" dirty="0">
                <a:ea typeface="MS PGothic" pitchFamily="34" charset="-128"/>
              </a:rPr>
              <a:t>Solution summary	</a:t>
            </a:r>
            <a:endParaRPr lang="en-US" dirty="0">
              <a:ea typeface="MS PGothic" pitchFamily="34" charset="-128"/>
            </a:endParaRPr>
          </a:p>
          <a:p>
            <a:pPr eaLnBrk="1" hangingPunct="1"/>
            <a:r>
              <a:rPr lang="en-US" sz="1400" dirty="0">
                <a:ea typeface="MS PGothic" pitchFamily="34" charset="-128"/>
              </a:rPr>
              <a:t>IBM </a:t>
            </a:r>
            <a:r>
              <a:rPr lang="en-US" sz="1400" dirty="0" err="1">
                <a:solidFill>
                  <a:srgbClr val="FF0000"/>
                </a:solidFill>
                <a:ea typeface="MS PGothic" pitchFamily="34" charset="-128"/>
              </a:rPr>
              <a:t>PureFlex</a:t>
            </a:r>
            <a:r>
              <a:rPr lang="en-US" sz="1400" dirty="0">
                <a:solidFill>
                  <a:srgbClr val="FF0000"/>
                </a:solidFill>
                <a:ea typeface="MS PGothic" pitchFamily="34" charset="-128"/>
              </a:rPr>
              <a:t> </a:t>
            </a:r>
            <a:r>
              <a:rPr lang="hu-HU" sz="1400" dirty="0" smtClean="0">
                <a:solidFill>
                  <a:srgbClr val="FF0000"/>
                </a:solidFill>
                <a:ea typeface="MS PGothic" pitchFamily="34" charset="-128"/>
              </a:rPr>
              <a:t>Express</a:t>
            </a:r>
            <a:r>
              <a:rPr lang="en-US" sz="1400" dirty="0" smtClean="0">
                <a:ea typeface="MS PGothic" pitchFamily="34" charset="-128"/>
              </a:rPr>
              <a:t> </a:t>
            </a:r>
            <a:r>
              <a:rPr lang="en-US" sz="1400" dirty="0">
                <a:ea typeface="MS PGothic" pitchFamily="34" charset="-128"/>
              </a:rPr>
              <a:t>with IBM Flex System x240 servers in its data center to support its channel of business partners with MSP customized web portals.  </a:t>
            </a:r>
          </a:p>
          <a:p>
            <a:pPr eaLnBrk="1" hangingPunct="1">
              <a:spcBef>
                <a:spcPct val="50000"/>
              </a:spcBef>
            </a:pPr>
            <a:r>
              <a:rPr lang="en-US" sz="1400" dirty="0">
                <a:ea typeface="MS PGothic" pitchFamily="34" charset="-128"/>
              </a:rPr>
              <a:t>The IBM Flex System Manager enables MSPs to create cloud services and deliver to their own clients, providing "white-label" solutions that maximize capacity and allows partners to be responsible for the solutions delivered.</a:t>
            </a:r>
          </a:p>
        </p:txBody>
      </p:sp>
      <p:sp>
        <p:nvSpPr>
          <p:cNvPr id="15367" name="Line 94"/>
          <p:cNvSpPr>
            <a:spLocks noChangeShapeType="1"/>
          </p:cNvSpPr>
          <p:nvPr/>
        </p:nvSpPr>
        <p:spPr bwMode="auto">
          <a:xfrm>
            <a:off x="498475" y="2947988"/>
            <a:ext cx="3992563" cy="0"/>
          </a:xfrm>
          <a:prstGeom prst="line">
            <a:avLst/>
          </a:prstGeom>
          <a:noFill/>
          <a:ln w="12700">
            <a:solidFill>
              <a:srgbClr val="66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15368" name="Line 94"/>
          <p:cNvSpPr>
            <a:spLocks noChangeShapeType="1"/>
          </p:cNvSpPr>
          <p:nvPr/>
        </p:nvSpPr>
        <p:spPr bwMode="auto">
          <a:xfrm>
            <a:off x="509588" y="2374900"/>
            <a:ext cx="3992562" cy="0"/>
          </a:xfrm>
          <a:prstGeom prst="line">
            <a:avLst/>
          </a:prstGeom>
          <a:noFill/>
          <a:ln w="12700">
            <a:solidFill>
              <a:srgbClr val="66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15369" name="Line 94"/>
          <p:cNvSpPr>
            <a:spLocks noChangeShapeType="1"/>
          </p:cNvSpPr>
          <p:nvPr/>
        </p:nvSpPr>
        <p:spPr bwMode="auto">
          <a:xfrm>
            <a:off x="498475" y="3594100"/>
            <a:ext cx="3992563" cy="0"/>
          </a:xfrm>
          <a:prstGeom prst="line">
            <a:avLst/>
          </a:prstGeom>
          <a:noFill/>
          <a:ln w="12700">
            <a:solidFill>
              <a:srgbClr val="66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hu-HU"/>
          </a:p>
        </p:txBody>
      </p:sp>
      <p:pic>
        <p:nvPicPr>
          <p:cNvPr id="153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500" y="3851275"/>
            <a:ext cx="154146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5371" name="Rectangle 4"/>
          <p:cNvSpPr>
            <a:spLocks noChangeArrowheads="1"/>
          </p:cNvSpPr>
          <p:nvPr/>
        </p:nvSpPr>
        <p:spPr bwMode="auto">
          <a:xfrm>
            <a:off x="215900" y="5999163"/>
            <a:ext cx="8721725" cy="434217"/>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64262" tIns="32129" rIns="64262" bIns="32129">
            <a:spAutoFit/>
          </a:bodyPr>
          <a:lstStyle/>
          <a:p>
            <a:pPr>
              <a:spcBef>
                <a:spcPct val="50000"/>
              </a:spcBef>
            </a:pPr>
            <a:r>
              <a:rPr lang="en-US" sz="1200" b="1" i="1" dirty="0">
                <a:solidFill>
                  <a:srgbClr val="000000"/>
                </a:solidFill>
                <a:ea typeface="MS PGothic" pitchFamily="34" charset="-128"/>
              </a:rPr>
              <a:t>Computer Gross Italia </a:t>
            </a:r>
            <a:r>
              <a:rPr lang="en-US" sz="1200" b="1" i="1" dirty="0" err="1">
                <a:solidFill>
                  <a:srgbClr val="000000"/>
                </a:solidFill>
                <a:ea typeface="MS PGothic" pitchFamily="34" charset="-128"/>
              </a:rPr>
              <a:t>S.p.A</a:t>
            </a:r>
            <a:r>
              <a:rPr lang="en-US" sz="1200" b="1" i="1" dirty="0">
                <a:solidFill>
                  <a:srgbClr val="000000"/>
                </a:solidFill>
                <a:ea typeface="MS PGothic" pitchFamily="34" charset="-128"/>
              </a:rPr>
              <a:t>. is a distributor of hardware, software and networking solutions, including IBM solutions. Headquartered in Italy, the company employs over </a:t>
            </a:r>
            <a:r>
              <a:rPr lang="en-US" sz="1200" b="1" i="1" dirty="0">
                <a:solidFill>
                  <a:srgbClr val="FF0000"/>
                </a:solidFill>
                <a:ea typeface="MS PGothic" pitchFamily="34" charset="-128"/>
              </a:rPr>
              <a:t>350 people</a:t>
            </a:r>
            <a:r>
              <a:rPr lang="en-US" sz="1200" b="1" i="1" dirty="0">
                <a:solidFill>
                  <a:srgbClr val="000000"/>
                </a:solidFill>
                <a:ea typeface="MS PGothic" pitchFamily="34" charset="-128"/>
              </a:rPr>
              <a:t> and operates through a channel of over </a:t>
            </a:r>
            <a:r>
              <a:rPr lang="en-US" sz="1200" b="1" i="1" dirty="0">
                <a:solidFill>
                  <a:srgbClr val="FF0000"/>
                </a:solidFill>
                <a:ea typeface="MS PGothic" pitchFamily="34" charset="-128"/>
              </a:rPr>
              <a:t>7,000 partners</a:t>
            </a:r>
            <a:r>
              <a:rPr lang="en-US" sz="1200" b="1" i="1" dirty="0">
                <a:solidFill>
                  <a:srgbClr val="000000"/>
                </a:solidFill>
                <a:ea typeface="MS PGothic" pitchFamily="34" charset="-128"/>
              </a:rPr>
              <a:t>. </a:t>
            </a:r>
          </a:p>
        </p:txBody>
      </p:sp>
      <p:pic>
        <p:nvPicPr>
          <p:cNvPr id="15372" name="Picture 14" descr="Icon_cloudComput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2688" y="4891088"/>
            <a:ext cx="1444625"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3" name="Rectangle 5"/>
          <p:cNvSpPr>
            <a:spLocks/>
          </p:cNvSpPr>
          <p:nvPr/>
        </p:nvSpPr>
        <p:spPr bwMode="auto">
          <a:xfrm>
            <a:off x="222250" y="650875"/>
            <a:ext cx="875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round/>
                <a:headEnd/>
                <a:tailEnd/>
              </a14:hiddenLine>
            </a:ext>
          </a:extLst>
        </p:spPr>
        <p:txBody>
          <a:bodyPr lIns="0" tIns="0" rIns="39200" bIns="0"/>
          <a:lstStyle/>
          <a:p>
            <a:pPr marL="38100">
              <a:lnSpc>
                <a:spcPct val="90000"/>
              </a:lnSpc>
              <a:tabLst>
                <a:tab pos="38100" algn="l"/>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Lst>
            </a:pPr>
            <a:r>
              <a:rPr lang="en-US" sz="2200">
                <a:solidFill>
                  <a:srgbClr val="7889FB"/>
                </a:solidFill>
                <a:sym typeface="Arial" pitchFamily="34" charset="0"/>
              </a:rPr>
              <a:t>IBM Flex System with SmartCloud Entry delivers an expandable hosted cloud services platform to Computer Gross Italia S.p.A. </a:t>
            </a:r>
          </a:p>
        </p:txBody>
      </p:sp>
      <p:pic>
        <p:nvPicPr>
          <p:cNvPr id="1537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6125" y="4637088"/>
            <a:ext cx="16827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85297"/>
                  </a:outerShdw>
                </a:effectLst>
              </a14:hiddenEffects>
            </a:ext>
          </a:ex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AVODOCUMENTID" val="26358623"/>
  <p:tag name="SAVOCOMPONENTID" val="a8bbfb26-0756-48af-980f-e61832b01d84"/>
</p:tagLst>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Expert_Integrated_Systems_PPT_template_white_standard">
  <a:themeElements>
    <a:clrScheme name="2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fontScheme name="2_Expert_Integrated_Systems_PPT_template_white_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Expert_Integrated_Systems_PPT_template_white_standard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4330</TotalTime>
  <Words>2969</Words>
  <Application>Microsoft Office PowerPoint</Application>
  <PresentationFormat>全屏显示(4:3)</PresentationFormat>
  <Paragraphs>301</Paragraphs>
  <Slides>12</Slides>
  <Notes>10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12</vt:i4>
      </vt:variant>
    </vt:vector>
  </HeadingPairs>
  <TitlesOfParts>
    <vt:vector size="26" baseType="lpstr">
      <vt:lpstr>Arial</vt:lpstr>
      <vt:lpstr>宋体</vt:lpstr>
      <vt:lpstr>Arial Unicode MS</vt:lpstr>
      <vt:lpstr>Times New Roman</vt:lpstr>
      <vt:lpstr>Segoe UI</vt:lpstr>
      <vt:lpstr>ＭＳ Ｐゴシック</vt:lpstr>
      <vt:lpstr>LubalinGraph LT</vt:lpstr>
      <vt:lpstr>微软雅黑</vt:lpstr>
      <vt:lpstr>Tahoma</vt:lpstr>
      <vt:lpstr>Verdana</vt:lpstr>
      <vt:lpstr>Wingdings</vt:lpstr>
      <vt:lpstr>10 September 2009</vt:lpstr>
      <vt:lpstr>2_Expert_Integrated_Systems_PPT_template_white_standard</vt:lpstr>
      <vt:lpstr>Default Theme</vt:lpstr>
      <vt:lpstr>Transform your managed services business with IBM PureFlex and Flex System</vt:lpstr>
      <vt:lpstr>PowerPoint 演示文稿</vt:lpstr>
      <vt:lpstr>IBM is uniquely positioned to offer value and choice</vt:lpstr>
      <vt:lpstr>PowerPoint 演示文稿</vt:lpstr>
      <vt:lpstr>PowerPoint 演示文稿</vt:lpstr>
      <vt:lpstr>IBM PureFlex and Flex System MSP Reference Configurations Samples of the five solutions for MSPs</vt:lpstr>
      <vt:lpstr>PureFlex &amp; Flex System fully support MSP requirements</vt:lpstr>
      <vt:lpstr>MSPs value PureFlex offerings for their businesses</vt:lpstr>
      <vt:lpstr>PowerPoint 演示文稿</vt:lpstr>
      <vt:lpstr>PowerPoint 演示文稿</vt:lpstr>
      <vt:lpstr>PowerPoint 演示文稿</vt:lpstr>
      <vt:lpstr>声明：</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your managed services business with IBM's x86 computing solutions</dc:title>
  <dc:subject>MSP Seller Presentation - PureFlex &amp; Flex</dc:subject>
  <dc:creator>Suresh Aswani</dc:creator>
  <cp:lastModifiedBy>Microsoft</cp:lastModifiedBy>
  <cp:revision>152</cp:revision>
  <dcterms:created xsi:type="dcterms:W3CDTF">2012-05-25T11:44:46Z</dcterms:created>
  <dcterms:modified xsi:type="dcterms:W3CDTF">2018-01-05T01:44:31Z</dcterms:modified>
</cp:coreProperties>
</file>