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  <p:sldMasterId id="2147483670" r:id="rId2"/>
  </p:sldMasterIdLst>
  <p:notesMasterIdLst>
    <p:notesMasterId r:id="rId15"/>
  </p:notesMasterIdLst>
  <p:sldIdLst>
    <p:sldId id="256" r:id="rId3"/>
    <p:sldId id="521" r:id="rId4"/>
    <p:sldId id="528" r:id="rId5"/>
    <p:sldId id="523" r:id="rId6"/>
    <p:sldId id="520" r:id="rId7"/>
    <p:sldId id="526" r:id="rId8"/>
    <p:sldId id="522" r:id="rId9"/>
    <p:sldId id="524" r:id="rId10"/>
    <p:sldId id="533" r:id="rId11"/>
    <p:sldId id="534" r:id="rId12"/>
    <p:sldId id="535" r:id="rId13"/>
    <p:sldId id="536" r:id="rId14"/>
  </p:sldIdLst>
  <p:sldSz cx="9144000" cy="6858000" type="screen4x3"/>
  <p:notesSz cx="6883400" cy="9906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FF"/>
    <a:srgbClr val="BDE6FF"/>
    <a:srgbClr val="99CCFF"/>
    <a:srgbClr val="000066"/>
    <a:srgbClr val="FF3300"/>
    <a:srgbClr val="009900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1968" autoAdjust="0"/>
  </p:normalViewPr>
  <p:slideViewPr>
    <p:cSldViewPr>
      <p:cViewPr varScale="1">
        <p:scale>
          <a:sx n="59" d="100"/>
          <a:sy n="59" d="100"/>
        </p:scale>
        <p:origin x="-1504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11485774499473"/>
          <c:y val="6.8181818181818177E-2"/>
          <c:w val="0.74710221285563749"/>
          <c:h val="0.847727272727272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rgbClr val="6699FF"/>
            </a:solidFill>
            <a:ln w="10729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" sourceLinked="0"/>
            <c:spPr>
              <a:noFill/>
              <a:ln w="21458">
                <a:noFill/>
              </a:ln>
            </c:spPr>
            <c:txPr>
              <a:bodyPr/>
              <a:lstStyle/>
              <a:p>
                <a:pPr>
                  <a:defRPr sz="76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126063</c:v>
                </c:pt>
                <c:pt idx="1">
                  <c:v>70032</c:v>
                </c:pt>
                <c:pt idx="2">
                  <c:v>37000</c:v>
                </c:pt>
                <c:pt idx="3">
                  <c:v>32000</c:v>
                </c:pt>
                <c:pt idx="4">
                  <c:v>25500</c:v>
                </c:pt>
                <c:pt idx="5">
                  <c:v>25160</c:v>
                </c:pt>
                <c:pt idx="6">
                  <c:v>24910</c:v>
                </c:pt>
                <c:pt idx="7">
                  <c:v>24003</c:v>
                </c:pt>
                <c:pt idx="8">
                  <c:v>24000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hlink"/>
            </a:solidFill>
            <a:ln w="10729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1249792"/>
        <c:axId val="41276160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FFFF00"/>
            </a:solidFill>
            <a:ln w="10729">
              <a:solidFill>
                <a:srgbClr val="000000"/>
              </a:solidFill>
              <a:prstDash val="solid"/>
            </a:ln>
          </c:spPr>
          <c:invertIfNegative val="0"/>
          <c:dLbls>
            <c:numFmt formatCode="&quot;$&quot;#,##0.00" sourceLinked="0"/>
            <c:spPr>
              <a:noFill/>
              <a:ln w="21458">
                <a:noFill/>
              </a:ln>
            </c:spPr>
            <c:txPr>
              <a:bodyPr/>
              <a:lstStyle/>
              <a:p>
                <a:pPr>
                  <a:defRPr sz="781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Users per Core</c:v>
                </c:pt>
              </c:strCache>
            </c:strRef>
          </c:tx>
          <c:spPr>
            <a:solidFill>
              <a:srgbClr val="FFFF00"/>
            </a:solidFill>
            <a:ln w="10729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1458">
                <a:noFill/>
              </a:ln>
            </c:spPr>
            <c:txPr>
              <a:bodyPr/>
              <a:lstStyle/>
              <a:p>
                <a:pPr>
                  <a:defRPr sz="1394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492</c:v>
                </c:pt>
                <c:pt idx="1">
                  <c:v>547</c:v>
                </c:pt>
                <c:pt idx="2">
                  <c:v>578</c:v>
                </c:pt>
                <c:pt idx="3">
                  <c:v>125</c:v>
                </c:pt>
                <c:pt idx="4">
                  <c:v>318</c:v>
                </c:pt>
                <c:pt idx="5">
                  <c:v>314</c:v>
                </c:pt>
                <c:pt idx="6">
                  <c:v>311</c:v>
                </c:pt>
                <c:pt idx="7">
                  <c:v>300</c:v>
                </c:pt>
                <c:pt idx="8">
                  <c:v>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41278080"/>
        <c:axId val="41279872"/>
      </c:barChart>
      <c:catAx>
        <c:axId val="41249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072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21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412761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1276160"/>
        <c:scaling>
          <c:orientation val="minMax"/>
          <c:max val="130000"/>
          <c:min val="0"/>
        </c:scaling>
        <c:delete val="0"/>
        <c:axPos val="l"/>
        <c:majorGridlines>
          <c:spPr>
            <a:ln w="10729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394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 dirty="0" smtClean="0"/>
                  <a:t>SD Benchmark Users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4.8653176999725489E-2"/>
              <c:y val="0.22238354912622066"/>
            </c:manualLayout>
          </c:layout>
          <c:overlay val="0"/>
          <c:spPr>
            <a:noFill/>
            <a:ln w="21458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1072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4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zh-CN"/>
          </a:p>
        </c:txPr>
        <c:crossAx val="41249792"/>
        <c:crosses val="autoZero"/>
        <c:crossBetween val="between"/>
        <c:majorUnit val="20000"/>
      </c:valAx>
      <c:catAx>
        <c:axId val="41278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279872"/>
        <c:crosses val="autoZero"/>
        <c:auto val="1"/>
        <c:lblAlgn val="ctr"/>
        <c:lblOffset val="100"/>
        <c:noMultiLvlLbl val="0"/>
      </c:catAx>
      <c:valAx>
        <c:axId val="41279872"/>
        <c:scaling>
          <c:orientation val="minMax"/>
          <c:max val="600"/>
        </c:scaling>
        <c:delete val="0"/>
        <c:axPos val="r"/>
        <c:title>
          <c:tx>
            <c:rich>
              <a:bodyPr/>
              <a:lstStyle/>
              <a:p>
                <a:pPr>
                  <a:defRPr sz="1394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Users per Core</a:t>
                </a:r>
              </a:p>
            </c:rich>
          </c:tx>
          <c:layout>
            <c:manualLayout>
              <c:xMode val="edge"/>
              <c:yMode val="edge"/>
              <c:x val="0.95785036880927288"/>
              <c:y val="0.30681818181818182"/>
            </c:manualLayout>
          </c:layout>
          <c:overlay val="0"/>
          <c:spPr>
            <a:noFill/>
            <a:ln w="21458">
              <a:noFill/>
            </a:ln>
          </c:spPr>
        </c:title>
        <c:numFmt formatCode="#,##0" sourceLinked="0"/>
        <c:majorTickMark val="cross"/>
        <c:minorTickMark val="none"/>
        <c:tickLblPos val="nextTo"/>
        <c:spPr>
          <a:ln w="1072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4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zh-CN"/>
          </a:p>
        </c:txPr>
        <c:crossAx val="41278080"/>
        <c:crosses val="max"/>
        <c:crossBetween val="between"/>
        <c:majorUnit val="100"/>
      </c:valAx>
      <c:spPr>
        <a:noFill/>
        <a:ln w="21458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7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105"/>
      <c:rotY val="20"/>
      <c:depthPercent val="2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8.6956521739130432E-2"/>
          <c:y val="3.7117903930131008E-2"/>
          <c:w val="0.89016018306636158"/>
          <c:h val="0.86026200873362446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chemeClr val="accent1"/>
            </a:solidFill>
            <a:ln w="15987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80"/>
              </a:solidFill>
              <a:ln w="15987">
                <a:solidFill>
                  <a:schemeClr val="tx1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rgbClr val="339966"/>
              </a:solidFill>
              <a:ln w="15987">
                <a:solidFill>
                  <a:schemeClr val="tx1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rgbClr val="FFCC00"/>
              </a:solidFill>
              <a:ln w="15987">
                <a:solidFill>
                  <a:schemeClr val="tx1"/>
                </a:solidFill>
                <a:prstDash val="solid"/>
              </a:ln>
            </c:spPr>
          </c:dPt>
          <c:cat>
            <c:strRef>
              <c:f>Sheet1!$B$1:$E$1</c:f>
              <c:strCache>
                <c:ptCount val="3"/>
                <c:pt idx="0">
                  <c:v>SMT1</c:v>
                </c:pt>
                <c:pt idx="1">
                  <c:v>SMT2</c:v>
                </c:pt>
                <c:pt idx="2">
                  <c:v>SMT4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3"/>
                <c:pt idx="0">
                  <c:v>1</c:v>
                </c:pt>
                <c:pt idx="1">
                  <c:v>0.75</c:v>
                </c:pt>
                <c:pt idx="2">
                  <c:v>0.45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solidFill>
              <a:schemeClr val="accent2"/>
            </a:solidFill>
            <a:ln w="15987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 w="15987">
                <a:solidFill>
                  <a:schemeClr val="tx1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rgbClr val="008000"/>
              </a:solidFill>
              <a:ln w="15987">
                <a:solidFill>
                  <a:schemeClr val="tx1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rgbClr val="FF9900"/>
              </a:solidFill>
              <a:ln w="15987">
                <a:solidFill>
                  <a:schemeClr val="tx1"/>
                </a:solidFill>
                <a:prstDash val="solid"/>
              </a:ln>
            </c:spPr>
          </c:dPt>
          <c:cat>
            <c:strRef>
              <c:f>Sheet1!$B$1:$E$1</c:f>
              <c:strCache>
                <c:ptCount val="3"/>
                <c:pt idx="0">
                  <c:v>SMT1</c:v>
                </c:pt>
                <c:pt idx="1">
                  <c:v>SMT2</c:v>
                </c:pt>
                <c:pt idx="2">
                  <c:v>SMT4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3"/>
                <c:pt idx="1">
                  <c:v>0.75</c:v>
                </c:pt>
                <c:pt idx="2">
                  <c:v>0.45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solidFill>
              <a:srgbClr val="FF6600"/>
            </a:solidFill>
            <a:ln w="1598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3"/>
                <c:pt idx="0">
                  <c:v>SMT1</c:v>
                </c:pt>
                <c:pt idx="1">
                  <c:v>SMT2</c:v>
                </c:pt>
                <c:pt idx="2">
                  <c:v>SMT4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3"/>
                <c:pt idx="1">
                  <c:v>0</c:v>
                </c:pt>
                <c:pt idx="2">
                  <c:v>0.45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spPr>
            <a:solidFill>
              <a:srgbClr val="993300"/>
            </a:solidFill>
            <a:ln w="1598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3"/>
                <c:pt idx="0">
                  <c:v>SMT1</c:v>
                </c:pt>
                <c:pt idx="1">
                  <c:v>SMT2</c:v>
                </c:pt>
                <c:pt idx="2">
                  <c:v>SMT4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3"/>
                <c:pt idx="2">
                  <c:v>0.45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solidFill>
              <a:schemeClr val="bg2"/>
            </a:solidFill>
            <a:ln w="1598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3"/>
                <c:pt idx="0">
                  <c:v>SMT1</c:v>
                </c:pt>
                <c:pt idx="1">
                  <c:v>SMT2</c:v>
                </c:pt>
                <c:pt idx="2">
                  <c:v>SMT4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3"/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</c:strCache>
            </c:strRef>
          </c:tx>
          <c:spPr>
            <a:solidFill>
              <a:schemeClr val="tx2"/>
            </a:solidFill>
            <a:ln w="1598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3"/>
                <c:pt idx="0">
                  <c:v>SMT1</c:v>
                </c:pt>
                <c:pt idx="1">
                  <c:v>SMT2</c:v>
                </c:pt>
                <c:pt idx="2">
                  <c:v>SMT4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3"/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</c:strCache>
            </c:strRef>
          </c:tx>
          <c:spPr>
            <a:solidFill>
              <a:srgbClr val="0066CC"/>
            </a:solidFill>
            <a:ln w="1598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3"/>
                <c:pt idx="0">
                  <c:v>SMT1</c:v>
                </c:pt>
                <c:pt idx="1">
                  <c:v>SMT2</c:v>
                </c:pt>
                <c:pt idx="2">
                  <c:v>SMT4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3"/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</c:strCache>
            </c:strRef>
          </c:tx>
          <c:spPr>
            <a:solidFill>
              <a:srgbClr val="CCCCFF"/>
            </a:solidFill>
            <a:ln w="1598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3"/>
                <c:pt idx="0">
                  <c:v>SMT1</c:v>
                </c:pt>
                <c:pt idx="1">
                  <c:v>SMT2</c:v>
                </c:pt>
                <c:pt idx="2">
                  <c:v>SMT4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3"/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</c:strCache>
            </c:strRef>
          </c:tx>
          <c:spPr>
            <a:solidFill>
              <a:srgbClr val="FF0000"/>
            </a:solidFill>
            <a:ln w="1598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3"/>
                <c:pt idx="0">
                  <c:v>SMT1</c:v>
                </c:pt>
                <c:pt idx="1">
                  <c:v>SMT2</c:v>
                </c:pt>
                <c:pt idx="2">
                  <c:v>SMT4</c:v>
                </c:pt>
              </c:strCache>
            </c:strRef>
          </c:cat>
          <c:val>
            <c:numRef>
              <c:f>Sheet1!$B$10:$E$10</c:f>
              <c:numCache>
                <c:formatCode>General</c:formatCode>
                <c:ptCount val="3"/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</c:strCache>
            </c:strRef>
          </c:tx>
          <c:spPr>
            <a:solidFill>
              <a:srgbClr val="FFFF00"/>
            </a:solidFill>
            <a:ln w="1598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3"/>
                <c:pt idx="0">
                  <c:v>SMT1</c:v>
                </c:pt>
                <c:pt idx="1">
                  <c:v>SMT2</c:v>
                </c:pt>
                <c:pt idx="2">
                  <c:v>SMT4</c:v>
                </c:pt>
              </c:strCache>
            </c:strRef>
          </c:cat>
          <c:val>
            <c:numRef>
              <c:f>Sheet1!$B$11:$E$11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20"/>
        <c:shape val="box"/>
        <c:axId val="41742336"/>
        <c:axId val="41743872"/>
        <c:axId val="0"/>
      </c:bar3DChart>
      <c:catAx>
        <c:axId val="41742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99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62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417438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1743872"/>
        <c:scaling>
          <c:orientation val="minMax"/>
          <c:max val="2"/>
        </c:scaling>
        <c:delete val="0"/>
        <c:axPos val="l"/>
        <c:majorGridlines>
          <c:spPr>
            <a:ln w="3997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99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16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41742336"/>
        <c:crosses val="autoZero"/>
        <c:crossBetween val="between"/>
      </c:valAx>
      <c:spPr>
        <a:noFill/>
        <a:ln w="3197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1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834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813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17" tIns="49097" rIns="94417" bIns="49097" numCol="1" anchor="t" anchorCtr="0" compatLnSpc="1">
            <a:prstTxWarp prst="textNoShape">
              <a:avLst/>
            </a:prstTxWarp>
          </a:bodyPr>
          <a:lstStyle>
            <a:lvl1pPr defTabSz="479425">
              <a:tabLst>
                <a:tab pos="758825" algn="l"/>
                <a:tab pos="1519238" algn="l"/>
                <a:tab pos="2278063" algn="l"/>
                <a:tab pos="3038475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98900" y="0"/>
            <a:ext cx="29813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17" tIns="49097" rIns="94417" bIns="49097" numCol="1" anchor="t" anchorCtr="0" compatLnSpc="1">
            <a:prstTxWarp prst="textNoShape">
              <a:avLst/>
            </a:prstTxWarp>
          </a:bodyPr>
          <a:lstStyle>
            <a:lvl1pPr algn="r" defTabSz="479425">
              <a:tabLst>
                <a:tab pos="758825" algn="l"/>
                <a:tab pos="1519238" algn="l"/>
                <a:tab pos="2278063" algn="l"/>
                <a:tab pos="3038475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65200" y="742950"/>
            <a:ext cx="4951413" cy="3713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7388" y="4705350"/>
            <a:ext cx="5507037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17" tIns="49097" rIns="94417" bIns="49097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409113"/>
            <a:ext cx="29813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17" tIns="49097" rIns="94417" bIns="49097" numCol="1" anchor="b" anchorCtr="0" compatLnSpc="1">
            <a:prstTxWarp prst="textNoShape">
              <a:avLst/>
            </a:prstTxWarp>
          </a:bodyPr>
          <a:lstStyle>
            <a:lvl1pPr defTabSz="479425">
              <a:tabLst>
                <a:tab pos="758825" algn="l"/>
                <a:tab pos="1519238" algn="l"/>
                <a:tab pos="2278063" algn="l"/>
                <a:tab pos="3038475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98900" y="9409113"/>
            <a:ext cx="29813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17" tIns="49097" rIns="94417" bIns="49097" numCol="1" anchor="b" anchorCtr="0" compatLnSpc="1">
            <a:prstTxWarp prst="textNoShape">
              <a:avLst/>
            </a:prstTxWarp>
          </a:bodyPr>
          <a:lstStyle>
            <a:lvl1pPr algn="r" defTabSz="479425">
              <a:tabLst>
                <a:tab pos="758825" algn="l"/>
                <a:tab pos="1519238" algn="l"/>
                <a:tab pos="2278063" algn="l"/>
                <a:tab pos="3038475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F10ABB9D-A628-493B-8F50-3FF06DBB305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103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0B56B7-2537-4825-869E-1F433A54459D}" type="slidenum">
              <a:rPr lang="de-DE"/>
              <a:pPr/>
              <a:t>1</a:t>
            </a:fld>
            <a:endParaRPr lang="de-DE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46175" y="742950"/>
            <a:ext cx="4591050" cy="3714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0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7388" y="4705350"/>
            <a:ext cx="5508625" cy="4457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417" tIns="49097" rIns="94417" bIns="49097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endParaRPr lang="de-DE">
              <a:latin typeface="Arial" charset="0"/>
            </a:endParaRPr>
          </a:p>
          <a:p>
            <a:pPr eaLnBrk="1" hangingPunct="1">
              <a:spcBef>
                <a:spcPts val="450"/>
              </a:spcBef>
            </a:pPr>
            <a:endParaRPr lang="de-D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de-DE" sz="13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854DA-D366-41E1-A8D3-73EBE744BB8B}" type="slidenum">
              <a:rPr lang="en-US"/>
              <a:pPr/>
              <a:t>6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5175"/>
            <a:ext cx="5111750" cy="3833813"/>
          </a:xfrm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106" y="4858413"/>
            <a:ext cx="4888489" cy="4600442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5C95B-6734-4C71-89D0-123BA7CA1637}" type="slidenum">
              <a:rPr lang="en-US"/>
              <a:pPr/>
              <a:t>9</a:t>
            </a:fld>
            <a:endParaRPr lang="en-US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6788" y="744538"/>
            <a:ext cx="4951412" cy="3713162"/>
          </a:xfrm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ISI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53989" y="436566"/>
            <a:ext cx="8855075" cy="35448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4" tIns="45712" rIns="91424" bIns="45712" anchor="ctr"/>
          <a:lstStyle/>
          <a:p>
            <a:pPr algn="ctr">
              <a:defRPr/>
            </a:pPr>
            <a:r>
              <a:rPr lang="en-US" sz="1800"/>
              <a:t>Place photo here</a:t>
            </a:r>
          </a:p>
        </p:txBody>
      </p:sp>
      <p:sp>
        <p:nvSpPr>
          <p:cNvPr id="5" name="Rectangle 221"/>
          <p:cNvSpPr>
            <a:spLocks noChangeArrowheads="1"/>
          </p:cNvSpPr>
          <p:nvPr/>
        </p:nvSpPr>
        <p:spPr bwMode="blackWhite">
          <a:xfrm>
            <a:off x="153989" y="244475"/>
            <a:ext cx="8855075" cy="192088"/>
          </a:xfrm>
          <a:prstGeom prst="rect">
            <a:avLst/>
          </a:prstGeom>
          <a:solidFill>
            <a:schemeClr val="hlink"/>
          </a:solidFill>
          <a:ln w="3175">
            <a:noFill/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6" name="Rectangle 221"/>
          <p:cNvSpPr>
            <a:spLocks noChangeArrowheads="1"/>
          </p:cNvSpPr>
          <p:nvPr/>
        </p:nvSpPr>
        <p:spPr bwMode="blackWhite">
          <a:xfrm>
            <a:off x="153989" y="6130925"/>
            <a:ext cx="8855075" cy="192088"/>
          </a:xfrm>
          <a:prstGeom prst="rect">
            <a:avLst/>
          </a:prstGeom>
          <a:solidFill>
            <a:srgbClr val="F0AB00"/>
          </a:solidFill>
          <a:ln w="3175">
            <a:noFill/>
            <a:miter lim="800000"/>
            <a:headEnd/>
            <a:tailEnd/>
          </a:ln>
          <a:effec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pic>
        <p:nvPicPr>
          <p:cNvPr id="7" name="Picture 25" descr="109725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89" y="436563"/>
            <a:ext cx="88550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1764" y="4073527"/>
            <a:ext cx="25273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640" y="5219703"/>
            <a:ext cx="6110287" cy="400093"/>
          </a:xfrm>
        </p:spPr>
        <p:txBody>
          <a:bodyPr>
            <a:spAutoFit/>
          </a:bodyPr>
          <a:lstStyle>
            <a:lvl1pPr marL="0" indent="0">
              <a:buFontTx/>
              <a:buNone/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74640" y="4697074"/>
            <a:ext cx="6110287" cy="522629"/>
          </a:xfrm>
        </p:spPr>
        <p:txBody>
          <a:bodyPr anchor="b"/>
          <a:lstStyle>
            <a:lvl1pPr>
              <a:defRPr sz="3000" b="1" smtClean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1475656" y="6523056"/>
            <a:ext cx="703384" cy="213248"/>
          </a:xfrm>
        </p:spPr>
        <p:txBody>
          <a:bodyPr/>
          <a:lstStyle/>
          <a:p>
            <a:fld id="{E34C3A81-D18C-4172-A9DE-8F62BFFC99B1}" type="datetimeFigureOut">
              <a:rPr lang="de-DE" smtClean="0"/>
              <a:t>05.01.2018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3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19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43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2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3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05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2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ISICC Walldorf, MK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1F57F2-25C7-4452-9889-F07FF6141D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34C3A81-D18C-4172-A9DE-8F62BFFC99B1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5589" y="1268762"/>
            <a:ext cx="8736012" cy="47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71302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ISICC Walldorf, MK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1F57F2-25C7-4452-9889-F07FF6141D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34C3A81-D18C-4172-A9DE-8F62BFFC99B1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4325702" y="1268762"/>
            <a:ext cx="4665898" cy="47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61783" y="1273748"/>
            <a:ext cx="3940771" cy="4733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13395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+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ISICC Walldorf, MK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1F57F2-25C7-4452-9889-F07FF6141D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34C3A81-D18C-4172-A9DE-8F62BFFC99B1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61783" y="4343348"/>
            <a:ext cx="8729818" cy="165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61783" y="1273748"/>
            <a:ext cx="8743584" cy="29389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5852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A001D8-42C7-4023-ABF6-BF6496D5EF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ISICC </a:t>
            </a:r>
            <a:r>
              <a:rPr lang="en-US" dirty="0" err="1" smtClean="0"/>
              <a:t>Walldorf</a:t>
            </a:r>
            <a:r>
              <a:rPr lang="en-US" dirty="0" smtClean="0"/>
              <a:t>, MK          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2"/>
          </p:nvPr>
        </p:nvSpPr>
        <p:spPr>
          <a:xfrm>
            <a:off x="2401544" y="6523056"/>
            <a:ext cx="703384" cy="213248"/>
          </a:xfrm>
        </p:spPr>
        <p:txBody>
          <a:bodyPr/>
          <a:lstStyle/>
          <a:p>
            <a:fld id="{E34C3A81-D18C-4172-A9DE-8F62BFFC99B1}" type="datetimeFigureOut">
              <a:rPr lang="de-DE" smtClean="0"/>
              <a:t>05.01.2018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54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43636D-4E76-4F9A-9B2E-052E4598F5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ISICC Walldorf, MK         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2"/>
          </p:nvPr>
        </p:nvSpPr>
        <p:spPr>
          <a:xfrm>
            <a:off x="2401544" y="6523056"/>
            <a:ext cx="703384" cy="213248"/>
          </a:xfrm>
        </p:spPr>
        <p:txBody>
          <a:bodyPr/>
          <a:lstStyle/>
          <a:p>
            <a:fld id="{E34C3A81-D18C-4172-A9DE-8F62BFFC99B1}" type="datetimeFigureOut">
              <a:rPr lang="de-DE" smtClean="0"/>
              <a:t>05.01.2018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3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7772400" cy="57849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7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91440" bIns="9144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63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4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9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55588" y="605435"/>
            <a:ext cx="8737600" cy="45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589" y="1268762"/>
            <a:ext cx="8736012" cy="47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35950" y="6524626"/>
            <a:ext cx="1165594" cy="2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 b="0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ISICC Walldorf, MK          </a:t>
            </a:r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5489" y="6463709"/>
            <a:ext cx="706036" cy="31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 smtClean="0">
                <a:solidFill>
                  <a:schemeClr val="tx1"/>
                </a:solidFill>
              </a:defRPr>
            </a:lvl1pPr>
          </a:lstStyle>
          <a:p>
            <a:fld id="{2E1F57F2-25C7-4452-9889-F07FF6141D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221"/>
          <p:cNvSpPr>
            <a:spLocks noChangeArrowheads="1"/>
          </p:cNvSpPr>
          <p:nvPr/>
        </p:nvSpPr>
        <p:spPr bwMode="blackWhite">
          <a:xfrm>
            <a:off x="153989" y="244475"/>
            <a:ext cx="8855075" cy="192088"/>
          </a:xfrm>
          <a:prstGeom prst="rect">
            <a:avLst/>
          </a:prstGeom>
          <a:solidFill>
            <a:schemeClr val="hlink"/>
          </a:solidFill>
          <a:ln w="3175">
            <a:noFill/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13" name="Rectangle 221"/>
          <p:cNvSpPr>
            <a:spLocks noChangeArrowheads="1"/>
          </p:cNvSpPr>
          <p:nvPr/>
        </p:nvSpPr>
        <p:spPr bwMode="blackWhite">
          <a:xfrm>
            <a:off x="157163" y="6134100"/>
            <a:ext cx="8855075" cy="192088"/>
          </a:xfrm>
          <a:prstGeom prst="rect">
            <a:avLst/>
          </a:prstGeom>
          <a:solidFill>
            <a:srgbClr val="F0AB00"/>
          </a:solidFill>
          <a:ln w="3175">
            <a:noFill/>
            <a:miter lim="800000"/>
            <a:headEnd/>
            <a:tailEnd/>
          </a:ln>
          <a:effec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pic>
        <p:nvPicPr>
          <p:cNvPr id="9" name="Picture 26" descr="IBM_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6901" y="6391275"/>
            <a:ext cx="8667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401544" y="6523056"/>
            <a:ext cx="703384" cy="213248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lang="de-DE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E34C3A81-D18C-4172-A9DE-8F62BFFC99B1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4" rIns="92026" bIns="46014"/>
          <a:lstStyle/>
          <a:p>
            <a:pPr algn="r">
              <a:buClrTx/>
              <a:buSzTx/>
              <a:buFontTx/>
              <a:buNone/>
            </a:pPr>
            <a:r>
              <a:rPr lang="en-US" sz="800" dirty="0">
                <a:solidFill>
                  <a:schemeClr val="tx1"/>
                </a:solidFill>
              </a:rPr>
              <a:t>© </a:t>
            </a:r>
            <a:r>
              <a:rPr lang="en-US" sz="800" dirty="0" smtClean="0">
                <a:solidFill>
                  <a:schemeClr val="tx1"/>
                </a:solidFill>
              </a:rPr>
              <a:t>2012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1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6pPr>
      <a:lvl7pPr marL="9142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7pPr>
      <a:lvl8pPr marL="13713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8pPr>
      <a:lvl9pPr marL="18284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69833" indent="-16983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679" indent="-109519" algn="l" rtl="0" eaLnBrk="1" fontAlgn="base" hangingPunct="1">
        <a:spcBef>
          <a:spcPct val="25000"/>
        </a:spcBef>
        <a:spcAft>
          <a:spcPct val="15000"/>
        </a:spcAft>
        <a:buClr>
          <a:schemeClr val="tx1"/>
        </a:buClr>
        <a:buFont typeface="Lucida Grande"/>
        <a:buChar char="–"/>
        <a:defRPr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798" indent="-10951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918" indent="-10951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–"/>
        <a:defRPr sz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037" indent="-10951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156" indent="-10951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Times" pitchFamily="48" charset="0"/>
        <a:buChar char="•"/>
        <a:defRPr sz="1200">
          <a:solidFill>
            <a:schemeClr val="bg1"/>
          </a:solidFill>
          <a:latin typeface="+mn-lt"/>
          <a:cs typeface="+mn-cs"/>
        </a:defRPr>
      </a:lvl6pPr>
      <a:lvl7pPr marL="2971275" indent="-10951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Times" pitchFamily="48" charset="0"/>
        <a:buChar char="•"/>
        <a:defRPr sz="1200">
          <a:solidFill>
            <a:schemeClr val="bg1"/>
          </a:solidFill>
          <a:latin typeface="+mn-lt"/>
          <a:cs typeface="+mn-cs"/>
        </a:defRPr>
      </a:lvl7pPr>
      <a:lvl8pPr marL="3428395" indent="-10951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Times" pitchFamily="48" charset="0"/>
        <a:buChar char="•"/>
        <a:defRPr sz="1200">
          <a:solidFill>
            <a:schemeClr val="bg1"/>
          </a:solidFill>
          <a:latin typeface="+mn-lt"/>
          <a:cs typeface="+mn-cs"/>
        </a:defRPr>
      </a:lvl8pPr>
      <a:lvl9pPr marL="3885514" indent="-10951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Times" pitchFamily="48" charset="0"/>
        <a:buChar char="•"/>
        <a:defRPr sz="1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5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sap.com/solutions/benchmark/index.ep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dn.sap.com/irj/sdn/aix" TargetMode="External"/><Relationship Id="rId5" Type="http://schemas.openxmlformats.org/officeDocument/2006/relationships/hyperlink" Target="http://www.sdn.sap.com/irj/sdn" TargetMode="External"/><Relationship Id="rId4" Type="http://schemas.openxmlformats.org/officeDocument/2006/relationships/hyperlink" Target="http://service.sap.com/pa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.sap.com/notes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.com/benchmar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wikis/display/WikiPtype/Understanding+Processor+Utilization+on+POWER+Systems+-+AIX" TargetMode="External"/><Relationship Id="rId2" Type="http://schemas.openxmlformats.org/officeDocument/2006/relationships/hyperlink" Target="https://www.ibm.com/developerworks/wikis/display/WikiPtype/Performance+Monitoring+Documentation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3.ibm.com/support/techdocs/atsmastr.nsf/WebIndex/PRS4232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://w3.ibm.com/support/techdocs/atsmastr.nsf/WebIndex/PRS2921" TargetMode="External"/><Relationship Id="rId12" Type="http://schemas.openxmlformats.org/officeDocument/2006/relationships/hyperlink" Target="http://w3.tap.ibm.com/w3ki2/display/isicc/PowerVM+and+AIX+Virtualization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hyperlink" Target="http://cattail.boulder.ibm.com/cattail/" TargetMode="External"/><Relationship Id="rId11" Type="http://schemas.openxmlformats.org/officeDocument/2006/relationships/hyperlink" Target="http://www.redbooks.ibm.com/redbooks/pdfs/sg247564.pdf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://w3.ibm.com/support/techdocs/atsmastr.nsf/WebIndex/WP101745" TargetMode="External"/><Relationship Id="rId4" Type="http://schemas.openxmlformats.org/officeDocument/2006/relationships/oleObject" Target="../embeddings/oleObject1.bin"/><Relationship Id="rId9" Type="http://schemas.openxmlformats.org/officeDocument/2006/relationships/hyperlink" Target="https://www.sdn.sap.com/irj/scn/go/portal/prtroot/docs/webcontent/uuid/b0b6911f-bf10-2c10-14ba-bc789953ff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785" y="3501008"/>
            <a:ext cx="3240087" cy="52536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8" tIns="46784" rIns="89968" bIns="46784" anchor="t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6013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3638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Matthias </a:t>
            </a:r>
            <a:r>
              <a:rPr lang="en-US" sz="1400" dirty="0" err="1" smtClean="0">
                <a:solidFill>
                  <a:srgbClr val="000000"/>
                </a:solidFill>
              </a:rPr>
              <a:t>Koechl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6013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3638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February 2012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79512" y="4509120"/>
            <a:ext cx="6354763" cy="121632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8" tIns="46784" rIns="89968" bIns="46784" anchor="t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6013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3638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Update on </a:t>
            </a:r>
            <a:r>
              <a:rPr lang="en-US" sz="2700" dirty="0" smtClean="0">
                <a:solidFill>
                  <a:srgbClr val="000000"/>
                </a:solidFill>
              </a:rPr>
              <a:t>Virtualization </a:t>
            </a:r>
            <a:r>
              <a:rPr lang="en-US" sz="2700" dirty="0">
                <a:solidFill>
                  <a:srgbClr val="000000"/>
                </a:solidFill>
              </a:rPr>
              <a:t>C</a:t>
            </a:r>
            <a:r>
              <a:rPr lang="en-US" sz="2700" dirty="0" smtClean="0">
                <a:solidFill>
                  <a:srgbClr val="000000"/>
                </a:solidFill>
              </a:rPr>
              <a:t>apabilities </a:t>
            </a:r>
            <a:r>
              <a:rPr lang="en-US" sz="2700" dirty="0">
                <a:solidFill>
                  <a:srgbClr val="000000"/>
                </a:solidFill>
              </a:rPr>
              <a:t>for </a:t>
            </a:r>
            <a:r>
              <a:rPr lang="en-US" sz="2700" dirty="0" smtClean="0">
                <a:solidFill>
                  <a:srgbClr val="000000"/>
                </a:solidFill>
              </a:rPr>
              <a:t>SAP </a:t>
            </a:r>
            <a:r>
              <a:rPr lang="en-US" sz="2700" dirty="0">
                <a:solidFill>
                  <a:srgbClr val="000000"/>
                </a:solidFill>
              </a:rPr>
              <a:t>S</a:t>
            </a:r>
            <a:r>
              <a:rPr lang="en-US" sz="2700" dirty="0" smtClean="0">
                <a:solidFill>
                  <a:srgbClr val="000000"/>
                </a:solidFill>
              </a:rPr>
              <a:t>olutions </a:t>
            </a:r>
            <a:r>
              <a:rPr lang="en-US" sz="2700" dirty="0">
                <a:solidFill>
                  <a:srgbClr val="000000"/>
                </a:solidFill>
              </a:rPr>
              <a:t>on </a:t>
            </a:r>
            <a:br>
              <a:rPr lang="en-US" sz="2700" dirty="0">
                <a:solidFill>
                  <a:srgbClr val="000000"/>
                </a:solidFill>
              </a:rPr>
            </a:br>
            <a:r>
              <a:rPr lang="en-US" sz="2700" dirty="0">
                <a:solidFill>
                  <a:srgbClr val="000000"/>
                </a:solidFill>
              </a:rPr>
              <a:t>IBM Power Systems™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1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  <a14:imgEffect>
                      <a14:brightnessContrast bright="25000"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68" y="1665612"/>
            <a:ext cx="4198375" cy="398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490021"/>
            <a:ext cx="8737600" cy="452415"/>
          </a:xfrm>
        </p:spPr>
        <p:txBody>
          <a:bodyPr/>
          <a:lstStyle/>
          <a:p>
            <a:r>
              <a:rPr lang="de-DE" dirty="0"/>
              <a:t>SAP P</a:t>
            </a:r>
            <a:r>
              <a:rPr lang="de-DE" dirty="0" smtClean="0"/>
              <a:t>rovided Information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83" y="1012506"/>
            <a:ext cx="8066263" cy="3788017"/>
          </a:xfrm>
        </p:spPr>
        <p:txBody>
          <a:bodyPr/>
          <a:lstStyle/>
          <a:p>
            <a:r>
              <a:rPr lang="de-DE" sz="1600" dirty="0"/>
              <a:t>Almost all technical SAP materials are maintend on the SAP Service Market Place. It requires a one time registration (S-User) in order to get access to the provided links and repositories at SAP.</a:t>
            </a:r>
          </a:p>
          <a:p>
            <a:endParaRPr lang="de-DE" sz="1600" dirty="0"/>
          </a:p>
          <a:p>
            <a:r>
              <a:rPr lang="de-DE" sz="1600" dirty="0"/>
              <a:t>Product Availability Matrix (PAM)</a:t>
            </a:r>
          </a:p>
          <a:p>
            <a:pPr lvl="1"/>
            <a:r>
              <a:rPr lang="de-DE" sz="1200" dirty="0">
                <a:hlinkClick r:id="rId4"/>
              </a:rPr>
              <a:t>http://service.sap.com/pam</a:t>
            </a:r>
            <a:endParaRPr lang="de-DE" sz="1200" dirty="0"/>
          </a:p>
          <a:p>
            <a:pPr lvl="1"/>
            <a:r>
              <a:rPr lang="de-DE" sz="1200" dirty="0"/>
              <a:t>Lists all supported OS/DB/SAP stacks</a:t>
            </a:r>
          </a:p>
          <a:p>
            <a:r>
              <a:rPr lang="en-US" sz="1600" dirty="0"/>
              <a:t>Another technical Source is SAP Developer Network (SDN):</a:t>
            </a:r>
          </a:p>
          <a:p>
            <a:pPr lvl="1"/>
            <a:r>
              <a:rPr lang="en-US" sz="1200" dirty="0">
                <a:hlinkClick r:id="rId5"/>
              </a:rPr>
              <a:t>http://www.sdn.sap.com/irj/sdn</a:t>
            </a:r>
            <a:endParaRPr lang="en-US" sz="1200" dirty="0"/>
          </a:p>
          <a:p>
            <a:r>
              <a:rPr lang="en-US" sz="1600" dirty="0"/>
              <a:t>AIX Landing Page in SDN</a:t>
            </a:r>
          </a:p>
          <a:p>
            <a:pPr lvl="1"/>
            <a:r>
              <a:rPr lang="de-DE" sz="1200" dirty="0">
                <a:hlinkClick r:id="rId6"/>
              </a:rPr>
              <a:t>http://www.sdn.sap.com/irj/sdn/aix</a:t>
            </a:r>
            <a:r>
              <a:rPr lang="de-DE" sz="1200" dirty="0"/>
              <a:t>  </a:t>
            </a:r>
            <a:endParaRPr lang="en-US" sz="1100" dirty="0"/>
          </a:p>
          <a:p>
            <a:r>
              <a:rPr lang="en-US" sz="1600" dirty="0"/>
              <a:t>Public SAP Benchmark Entry Page</a:t>
            </a:r>
          </a:p>
          <a:p>
            <a:pPr lvl="1"/>
            <a:r>
              <a:rPr lang="en-US" sz="1200" dirty="0">
                <a:hlinkClick r:id="rId7"/>
              </a:rPr>
              <a:t>http://www.sap.com/solutions/benchmark/index.epx</a:t>
            </a:r>
            <a:endParaRPr lang="en-US" sz="1200" dirty="0"/>
          </a:p>
          <a:p>
            <a:pPr lvl="1"/>
            <a:r>
              <a:rPr lang="en-US" sz="1200" dirty="0"/>
              <a:t>2 tier is most common one and base for SAPS comparisons</a:t>
            </a:r>
          </a:p>
          <a:p>
            <a:pPr marL="0" indent="0">
              <a:buNone/>
            </a:pPr>
            <a:endParaRPr lang="de-DE" sz="1000" dirty="0"/>
          </a:p>
          <a:p>
            <a:pPr lvl="1"/>
            <a:endParaRPr lang="de-D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AA0F7-710E-4E11-8735-F56FEAC30B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ISICC - MK, 02/2012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490021"/>
            <a:ext cx="8737600" cy="452415"/>
          </a:xfrm>
        </p:spPr>
        <p:txBody>
          <a:bodyPr/>
          <a:lstStyle/>
          <a:p>
            <a:r>
              <a:rPr lang="de-DE" dirty="0"/>
              <a:t>SAP </a:t>
            </a:r>
            <a:r>
              <a:rPr lang="de-DE" dirty="0" smtClean="0"/>
              <a:t>Notes about IBM POWER and AIX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83" y="1012506"/>
            <a:ext cx="5172261" cy="4767676"/>
          </a:xfrm>
        </p:spPr>
        <p:txBody>
          <a:bodyPr/>
          <a:lstStyle/>
          <a:p>
            <a:r>
              <a:rPr lang="de-DE" sz="1300" dirty="0"/>
              <a:t>PowerVM Virtualization </a:t>
            </a:r>
          </a:p>
          <a:p>
            <a:pPr lvl="1"/>
            <a:r>
              <a:rPr lang="de-DE" sz="900" dirty="0"/>
              <a:t>1002461	Support of IBM Dynamic LPAR and Micropartitioning</a:t>
            </a:r>
          </a:p>
          <a:p>
            <a:pPr lvl="1"/>
            <a:r>
              <a:rPr lang="de-DE" sz="900" dirty="0"/>
              <a:t>1102760	PowerVM Live Partition Mobility </a:t>
            </a:r>
          </a:p>
          <a:p>
            <a:pPr lvl="1"/>
            <a:r>
              <a:rPr lang="de-DE" sz="900" dirty="0"/>
              <a:t>1105456	SAP Installations in AIX 6.1 WPARs</a:t>
            </a:r>
          </a:p>
          <a:p>
            <a:pPr lvl="1"/>
            <a:r>
              <a:rPr lang="de-DE" sz="900" dirty="0"/>
              <a:t>1122387	Linux: SAP support in virtualized environments</a:t>
            </a:r>
          </a:p>
          <a:p>
            <a:pPr lvl="1"/>
            <a:r>
              <a:rPr lang="de-DE" sz="900" dirty="0"/>
              <a:t>1464605	POWER7 Active Memory Expansion</a:t>
            </a:r>
          </a:p>
          <a:p>
            <a:r>
              <a:rPr lang="de-DE" sz="1300" dirty="0"/>
              <a:t>Monitoring</a:t>
            </a:r>
          </a:p>
          <a:p>
            <a:pPr lvl="1"/>
            <a:r>
              <a:rPr lang="de-DE" sz="900" dirty="0"/>
              <a:t>994025	Virtualized OS environments in the operating system monitor</a:t>
            </a:r>
          </a:p>
          <a:p>
            <a:pPr lvl="1"/>
            <a:r>
              <a:rPr lang="de-DE" sz="900" dirty="0"/>
              <a:t>113169	CPU utilization metrics of IBM System p</a:t>
            </a:r>
          </a:p>
          <a:p>
            <a:pPr lvl="1"/>
            <a:r>
              <a:rPr lang="de-DE" sz="900" dirty="0"/>
              <a:t>1379855	Include VIOS Partitions into SAP Performance Monitoring </a:t>
            </a:r>
          </a:p>
          <a:p>
            <a:r>
              <a:rPr lang="de-DE" sz="1300" dirty="0"/>
              <a:t>SAP Applications on AIX</a:t>
            </a:r>
          </a:p>
          <a:p>
            <a:pPr lvl="1"/>
            <a:r>
              <a:rPr lang="de-DE" sz="900" dirty="0"/>
              <a:t>1087498	Support for AIX 6.1</a:t>
            </a:r>
          </a:p>
          <a:p>
            <a:pPr lvl="1"/>
            <a:r>
              <a:rPr lang="de-DE" sz="900" dirty="0"/>
              <a:t>1137862	Using SAP systems with AIX 6.1</a:t>
            </a:r>
          </a:p>
          <a:p>
            <a:pPr lvl="1"/>
            <a:r>
              <a:rPr lang="de-DE" sz="900" dirty="0"/>
              <a:t>1096445	AIX 6.1 known problems for validation    </a:t>
            </a:r>
          </a:p>
          <a:p>
            <a:pPr lvl="1"/>
            <a:r>
              <a:rPr lang="de-DE" sz="900" dirty="0"/>
              <a:t>1048686	Recommended AIX settings for SAP </a:t>
            </a:r>
          </a:p>
          <a:p>
            <a:pPr lvl="1"/>
            <a:r>
              <a:rPr lang="de-DE" sz="900" dirty="0"/>
              <a:t>1458918	Support for AIX 7.1</a:t>
            </a:r>
          </a:p>
          <a:p>
            <a:pPr lvl="1"/>
            <a:r>
              <a:rPr lang="de-DE" sz="900" dirty="0"/>
              <a:t>1541935	Using SAP systems with AIX 7.1</a:t>
            </a:r>
          </a:p>
          <a:p>
            <a:pPr lvl="1"/>
            <a:r>
              <a:rPr lang="de-DE" sz="900" dirty="0"/>
              <a:t>973227	AIX Virtual Memory Management: Tuning Recommendations</a:t>
            </a:r>
          </a:p>
          <a:p>
            <a:pPr lvl="1"/>
            <a:r>
              <a:rPr lang="de-DE" sz="900" dirty="0"/>
              <a:t>789477	Large extended memory on AIX (64-bit) as of Kernel</a:t>
            </a:r>
          </a:p>
          <a:p>
            <a:pPr lvl="1"/>
            <a:r>
              <a:rPr lang="de-DE" sz="900" dirty="0"/>
              <a:t>1088458	AIX: Performance improvement for ES/SHM_SEGS_VERSION</a:t>
            </a:r>
          </a:p>
          <a:p>
            <a:pPr lvl="1"/>
            <a:r>
              <a:rPr lang="de-DE" sz="900" dirty="0"/>
              <a:t>856848	AIX Extended Memory Disclaiming </a:t>
            </a:r>
          </a:p>
          <a:p>
            <a:pPr lvl="1"/>
            <a:r>
              <a:rPr lang="de-DE" sz="900" dirty="0"/>
              <a:t>1121904	SAP on AIX: Recommendations for paging space</a:t>
            </a:r>
          </a:p>
          <a:p>
            <a:pPr lvl="1"/>
            <a:r>
              <a:rPr lang="de-DE" sz="900" dirty="0"/>
              <a:t>948294  	AIX JFS2: mount options to use with Oracle 10g / 11g </a:t>
            </a:r>
          </a:p>
          <a:p>
            <a:pPr lvl="1"/>
            <a:r>
              <a:rPr lang="de-DE" sz="900" dirty="0"/>
              <a:t>1289460	ORA-354 on AIX5L if agblksize is not set correctly</a:t>
            </a:r>
          </a:p>
          <a:p>
            <a:pPr lvl="1"/>
            <a:endParaRPr lang="de-DE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AA0F7-710E-4E11-8735-F56FEAC30B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ISICC - MK, 02/2012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8466" y="2710583"/>
            <a:ext cx="2075845" cy="634929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lIns="80147" tIns="40074" rIns="80147" bIns="40074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For registered S-Users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can be accessed via</a:t>
            </a:r>
          </a:p>
          <a:p>
            <a:pPr marL="0" lvl="1"/>
            <a:r>
              <a:rPr lang="de-DE" dirty="0">
                <a:solidFill>
                  <a:schemeClr val="tx1"/>
                </a:solidFill>
                <a:hlinkClick r:id="rId2"/>
              </a:rPr>
              <a:t>http://service.sap.com/notes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286" y="3717032"/>
            <a:ext cx="8568952" cy="1008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</a:pPr>
            <a:r>
              <a:rPr lang="zh-CN" altLang="en-US" sz="18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百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度传课：司马懿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589793" y="3776208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589793" y="4214090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4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4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3" y="2921167"/>
            <a:ext cx="75248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  <a:endParaRPr lang="zh-CN" altLang="en-US" sz="1800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589793" y="4653136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4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BM_Power7_Cube_Planet"/>
          <p:cNvPicPr>
            <a:picLocks noChangeAspect="1" noChangeArrowheads="1"/>
          </p:cNvPicPr>
          <p:nvPr/>
        </p:nvPicPr>
        <p:blipFill>
          <a:blip r:embed="rId2" cstate="print">
            <a:lum bright="22000" contras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9"/>
          <a:stretch>
            <a:fillRect/>
          </a:stretch>
        </p:blipFill>
        <p:spPr bwMode="auto">
          <a:xfrm>
            <a:off x="3712214" y="620688"/>
            <a:ext cx="5418138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5684563" cy="4728815"/>
          </a:xfrm>
        </p:spPr>
        <p:txBody>
          <a:bodyPr/>
          <a:lstStyle/>
          <a:p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POWER7 Processor Characteristics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SMT Modes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Entitlement versus virtual CPUs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PowerVM Advisors</a:t>
            </a:r>
          </a:p>
          <a:p>
            <a:endParaRPr lang="en-US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1800" dirty="0" smtClean="0"/>
              <a:t>Memory Virtualization</a:t>
            </a:r>
          </a:p>
          <a:p>
            <a:pPr lvl="1"/>
            <a:r>
              <a:rPr lang="en-US" sz="1400" dirty="0"/>
              <a:t>Advanced Memory Expansion (AME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/>
              <a:t>Advanced Memory Sharing (AMS</a:t>
            </a:r>
            <a:r>
              <a:rPr lang="en-US" sz="1400" dirty="0" smtClean="0"/>
              <a:t>)</a:t>
            </a:r>
          </a:p>
          <a:p>
            <a:pPr lvl="1"/>
            <a:endParaRPr lang="en-US" sz="1400" dirty="0"/>
          </a:p>
          <a:p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PowerVM Live 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Partition Mobility </a:t>
            </a:r>
            <a:endParaRPr lang="en-US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endParaRPr lang="en-US" sz="18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AIX Workload 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Partitions (WPARs) </a:t>
            </a:r>
            <a:endParaRPr lang="en-US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endParaRPr lang="en-US" sz="18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SAP 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and PowerVM 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Integration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POWER metrics in </a:t>
            </a:r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CCMS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SAP Cloud Computing</a:t>
            </a: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endParaRPr lang="en-US" sz="1800" dirty="0"/>
          </a:p>
          <a:p>
            <a:pPr lvl="1"/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001D8-42C7-4023-ABF6-BF6496D5EF5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ISICC Walldorf, MK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BM_Power7_Cube_Planet"/>
          <p:cNvPicPr>
            <a:picLocks noChangeAspect="1" noChangeArrowheads="1"/>
          </p:cNvPicPr>
          <p:nvPr/>
        </p:nvPicPr>
        <p:blipFill>
          <a:blip r:embed="rId2" cstate="print">
            <a:lum bright="22000" contras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9"/>
          <a:stretch>
            <a:fillRect/>
          </a:stretch>
        </p:blipFill>
        <p:spPr bwMode="auto">
          <a:xfrm>
            <a:off x="3712214" y="620688"/>
            <a:ext cx="5418138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5684563" cy="4728815"/>
          </a:xfrm>
        </p:spPr>
        <p:txBody>
          <a:bodyPr/>
          <a:lstStyle/>
          <a:p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POWER7 Processor Characteristics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SMT Modes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Entitlement versus virtual CPUs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PowerVM Advisors</a:t>
            </a:r>
          </a:p>
          <a:p>
            <a:endParaRPr lang="en-US" sz="1800" dirty="0" smtClean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Memory Virtualization</a:t>
            </a:r>
          </a:p>
          <a:p>
            <a:pPr lvl="1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Advanced Memory Expansion (AME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Advanced Memory Sharing (AMS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PowerVM Live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Partition Mobility 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endParaRPr lang="en-US" sz="1800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AIX Workload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Partitions (WPARs) 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endParaRPr lang="en-US" sz="1800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SAP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and PowerVM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Integration</a:t>
            </a:r>
          </a:p>
          <a:p>
            <a:pPr lvl="1"/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POWER metrics 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CCMS</a:t>
            </a:r>
          </a:p>
          <a:p>
            <a:pPr lvl="1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SAP Cloud Computing</a:t>
            </a:r>
            <a:endParaRPr lang="en-US" sz="1400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endParaRPr lang="en-US" sz="1800" dirty="0"/>
          </a:p>
          <a:p>
            <a:pPr lvl="1"/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001D8-42C7-4023-ABF6-BF6496D5EF5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ISICC Walldorf, MK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8658B-8AF5-4865-A810-212EAF22401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06563" name="Text Box 3"/>
          <p:cNvSpPr txBox="1">
            <a:spLocks noChangeArrowheads="1"/>
          </p:cNvSpPr>
          <p:nvPr/>
        </p:nvSpPr>
        <p:spPr bwMode="auto">
          <a:xfrm>
            <a:off x="323528" y="476672"/>
            <a:ext cx="7595909" cy="42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90000"/>
              </a:lnSpc>
              <a:defRPr sz="26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eaLnBrk="1" hangingPunct="1">
              <a:lnSpc>
                <a:spcPct val="90000"/>
              </a:lnSpc>
              <a:defRPr sz="2600">
                <a:solidFill>
                  <a:schemeClr val="tx1"/>
                </a:solidFill>
                <a:ea typeface="Arial" charset="0"/>
                <a:cs typeface="Arial" charset="0"/>
              </a:defRPr>
            </a:lvl2pPr>
            <a:lvl3pPr eaLnBrk="1" hangingPunct="1">
              <a:lnSpc>
                <a:spcPct val="90000"/>
              </a:lnSpc>
              <a:defRPr sz="2600">
                <a:solidFill>
                  <a:schemeClr val="tx1"/>
                </a:solidFill>
                <a:ea typeface="Arial" charset="0"/>
                <a:cs typeface="Arial" charset="0"/>
              </a:defRPr>
            </a:lvl3pPr>
            <a:lvl4pPr eaLnBrk="1" hangingPunct="1">
              <a:lnSpc>
                <a:spcPct val="90000"/>
              </a:lnSpc>
              <a:defRPr sz="2600">
                <a:solidFill>
                  <a:schemeClr val="tx1"/>
                </a:solidFill>
                <a:ea typeface="Arial" charset="0"/>
                <a:cs typeface="Arial" charset="0"/>
              </a:defRPr>
            </a:lvl4pPr>
            <a:lvl5pPr eaLnBrk="1" hangingPunct="1">
              <a:lnSpc>
                <a:spcPct val="90000"/>
              </a:lnSpc>
              <a:defRPr sz="2600">
                <a:solidFill>
                  <a:schemeClr val="tx1"/>
                </a:solidFill>
                <a:ea typeface="Arial" charset="0"/>
                <a:cs typeface="Arial" charset="0"/>
              </a:defRPr>
            </a:lvl5pPr>
            <a:lvl6pPr marL="4571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cs typeface="Arial" charset="0"/>
              </a:defRPr>
            </a:lvl6pPr>
            <a:lvl7pPr marL="91423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cs typeface="Arial" charset="0"/>
              </a:defRPr>
            </a:lvl7pPr>
            <a:lvl8pPr marL="137135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cs typeface="Arial" charset="0"/>
              </a:defRPr>
            </a:lvl8pPr>
            <a:lvl9pPr marL="18284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cs typeface="Arial" charset="0"/>
              </a:defRPr>
            </a:lvl9pPr>
          </a:lstStyle>
          <a:p>
            <a:r>
              <a:rPr lang="en-US" sz="2400" dirty="0" smtClean="0"/>
              <a:t>Leading SAP  Benchmarks for Power Systems</a:t>
            </a:r>
            <a:endParaRPr lang="en-US" sz="2400" dirty="0"/>
          </a:p>
        </p:txBody>
      </p:sp>
      <p:sp>
        <p:nvSpPr>
          <p:cNvPr id="706564" name="Text Box 4"/>
          <p:cNvSpPr txBox="1">
            <a:spLocks noChangeArrowheads="1"/>
          </p:cNvSpPr>
          <p:nvPr/>
        </p:nvSpPr>
        <p:spPr bwMode="auto">
          <a:xfrm>
            <a:off x="5004048" y="836712"/>
            <a:ext cx="2520165" cy="45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  <a:hlinkClick r:id="rId3"/>
              </a:rPr>
              <a:t>http://www.sap.com/benchmark/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  </a:t>
            </a:r>
          </a:p>
          <a:p>
            <a:pPr>
              <a:spcAft>
                <a:spcPct val="15000"/>
              </a:spcAft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Results listed with “processors” / cores / threads.   </a:t>
            </a:r>
          </a:p>
          <a:p>
            <a:pPr>
              <a:spcAft>
                <a:spcPct val="15000"/>
              </a:spcAft>
            </a:pPr>
            <a:endParaRPr lang="en-US" sz="900" dirty="0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79003"/>
              </p:ext>
            </p:extLst>
          </p:nvPr>
        </p:nvGraphicFramePr>
        <p:xfrm>
          <a:off x="50801" y="1096911"/>
          <a:ext cx="8801008" cy="351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6570" name="Text Box 10"/>
          <p:cNvSpPr txBox="1">
            <a:spLocks noChangeArrowheads="1"/>
          </p:cNvSpPr>
          <p:nvPr/>
        </p:nvSpPr>
        <p:spPr bwMode="auto">
          <a:xfrm>
            <a:off x="7364635" y="4337951"/>
            <a:ext cx="634558" cy="91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ct val="15000"/>
              </a:spcAft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Fujitsu</a:t>
            </a:r>
          </a:p>
          <a:p>
            <a:pPr algn="ctr">
              <a:spcAft>
                <a:spcPct val="15000"/>
              </a:spcAft>
            </a:pPr>
            <a:r>
              <a:rPr lang="en-US" sz="900" dirty="0" err="1">
                <a:solidFill>
                  <a:srgbClr val="000000"/>
                </a:solidFill>
                <a:latin typeface="Arial" pitchFamily="34" charset="0"/>
              </a:rPr>
              <a:t>P’Quest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 1800E2</a:t>
            </a:r>
          </a:p>
          <a:p>
            <a:pPr algn="ctr">
              <a:spcAft>
                <a:spcPct val="15000"/>
              </a:spcAft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8/80/160</a:t>
            </a:r>
          </a:p>
          <a:p>
            <a:pPr algn="ctr">
              <a:spcAft>
                <a:spcPct val="15000"/>
              </a:spcAft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SQL Server</a:t>
            </a:r>
          </a:p>
          <a:p>
            <a:pPr algn="ctr">
              <a:spcAft>
                <a:spcPct val="15000"/>
              </a:spcAft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#2011017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1435346" y="4352018"/>
            <a:ext cx="666358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IBM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Power 795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32/256/1024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DB2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#2010046</a:t>
            </a:r>
          </a:p>
        </p:txBody>
      </p:sp>
      <p:sp>
        <p:nvSpPr>
          <p:cNvPr id="706591" name="Text Box 31"/>
          <p:cNvSpPr txBox="1">
            <a:spLocks noChangeArrowheads="1"/>
          </p:cNvSpPr>
          <p:nvPr/>
        </p:nvSpPr>
        <p:spPr bwMode="auto">
          <a:xfrm>
            <a:off x="5064903" y="4337951"/>
            <a:ext cx="907751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HP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DL980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8/80/160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SQL Server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#2011021</a:t>
            </a:r>
          </a:p>
        </p:txBody>
      </p:sp>
      <p:sp>
        <p:nvSpPr>
          <p:cNvPr id="706598" name="Text Box 38"/>
          <p:cNvSpPr txBox="1">
            <a:spLocks noChangeArrowheads="1"/>
          </p:cNvSpPr>
          <p:nvPr/>
        </p:nvSpPr>
        <p:spPr bwMode="auto">
          <a:xfrm>
            <a:off x="2240468" y="4339358"/>
            <a:ext cx="578185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IBM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Power 795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16/128/512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DB2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#2010042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40758" y="1640630"/>
            <a:ext cx="2320729" cy="697233"/>
            <a:chOff x="3923927" y="5396063"/>
            <a:chExt cx="2320729" cy="697233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3923927" y="5396063"/>
              <a:ext cx="2320729" cy="69723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06576" name="Text Box 16"/>
            <p:cNvSpPr txBox="1">
              <a:spLocks noChangeArrowheads="1"/>
            </p:cNvSpPr>
            <p:nvPr/>
          </p:nvSpPr>
          <p:spPr bwMode="auto">
            <a:xfrm>
              <a:off x="4405998" y="5459131"/>
              <a:ext cx="1807033" cy="3970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algn="l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3188" algn="l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1500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pitchFamily="34" charset="0"/>
                </a:rPr>
                <a:t>SAP SD benchmark Users</a:t>
              </a:r>
              <a:endParaRPr lang="en-US" sz="12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>
                <a:spcAft>
                  <a:spcPct val="1500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itchFamily="34" charset="0"/>
                </a:rPr>
                <a:t>Users per CPU</a:t>
              </a:r>
            </a:p>
          </p:txBody>
        </p:sp>
        <p:sp>
          <p:nvSpPr>
            <p:cNvPr id="706577" name="Rectangle 17"/>
            <p:cNvSpPr>
              <a:spLocks noChangeArrowheads="1"/>
            </p:cNvSpPr>
            <p:nvPr/>
          </p:nvSpPr>
          <p:spPr bwMode="auto">
            <a:xfrm>
              <a:off x="3995486" y="5449284"/>
              <a:ext cx="286202" cy="160372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6699FF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706578" name="Rectangle 18"/>
            <p:cNvSpPr>
              <a:spLocks noChangeArrowheads="1"/>
            </p:cNvSpPr>
            <p:nvPr/>
          </p:nvSpPr>
          <p:spPr bwMode="auto">
            <a:xfrm>
              <a:off x="3995486" y="5660299"/>
              <a:ext cx="286202" cy="160372"/>
            </a:xfrm>
            <a:prstGeom prst="rect">
              <a:avLst/>
            </a:prstGeom>
            <a:solidFill>
              <a:srgbClr val="FBF23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706607" name="Text Box 47"/>
            <p:cNvSpPr txBox="1">
              <a:spLocks noChangeArrowheads="1"/>
            </p:cNvSpPr>
            <p:nvPr/>
          </p:nvSpPr>
          <p:spPr bwMode="auto">
            <a:xfrm>
              <a:off x="4427534" y="5953340"/>
              <a:ext cx="1480154" cy="120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 algn="l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3188" algn="l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1500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Arial" pitchFamily="34" charset="0"/>
                </a:rPr>
                <a:t>All results are as of 12/1/11.</a:t>
              </a:r>
            </a:p>
          </p:txBody>
        </p:sp>
      </p:grpSp>
      <p:pic>
        <p:nvPicPr>
          <p:cNvPr id="706611" name="Picture 51" descr="ibm_light_gray_logo_300dpi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100000" contras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>
            <a:fillRect/>
          </a:stretch>
        </p:blipFill>
        <p:spPr bwMode="invGray">
          <a:xfrm>
            <a:off x="4512736" y="3021215"/>
            <a:ext cx="568067" cy="174439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16" name="Text Box 56"/>
          <p:cNvSpPr txBox="1">
            <a:spLocks noChangeArrowheads="1"/>
          </p:cNvSpPr>
          <p:nvPr/>
        </p:nvSpPr>
        <p:spPr bwMode="auto">
          <a:xfrm>
            <a:off x="3684486" y="4367493"/>
            <a:ext cx="640340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Sun/Fujitsu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M9000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64/256/512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#2009046</a:t>
            </a:r>
          </a:p>
        </p:txBody>
      </p:sp>
      <p:sp>
        <p:nvSpPr>
          <p:cNvPr id="706617" name="Text Box 57"/>
          <p:cNvSpPr txBox="1">
            <a:spLocks noChangeArrowheads="1"/>
          </p:cNvSpPr>
          <p:nvPr/>
        </p:nvSpPr>
        <p:spPr bwMode="auto">
          <a:xfrm>
            <a:off x="6550840" y="4349205"/>
            <a:ext cx="818132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NEC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Express5800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8/80/160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SQL Server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#2011023</a:t>
            </a:r>
          </a:p>
        </p:txBody>
      </p:sp>
      <p:pic>
        <p:nvPicPr>
          <p:cNvPr id="706618" name="Picture 58" descr="ibm_light_gray_logo_300dpi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100000" contras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>
            <a:fillRect/>
          </a:stretch>
        </p:blipFill>
        <p:spPr bwMode="invGray">
          <a:xfrm>
            <a:off x="1585674" y="2098374"/>
            <a:ext cx="568067" cy="174439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20" name="Text Box 60"/>
          <p:cNvSpPr txBox="1">
            <a:spLocks noChangeArrowheads="1"/>
          </p:cNvSpPr>
          <p:nvPr/>
        </p:nvSpPr>
        <p:spPr bwMode="auto">
          <a:xfrm>
            <a:off x="2968981" y="4359053"/>
            <a:ext cx="578185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IBM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Power 780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8/64/256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DB2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#2010013</a:t>
            </a:r>
          </a:p>
        </p:txBody>
      </p:sp>
      <p:sp>
        <p:nvSpPr>
          <p:cNvPr id="706622" name="Text Box 62"/>
          <p:cNvSpPr txBox="1">
            <a:spLocks noChangeArrowheads="1"/>
          </p:cNvSpPr>
          <p:nvPr/>
        </p:nvSpPr>
        <p:spPr bwMode="auto">
          <a:xfrm>
            <a:off x="4441909" y="4344985"/>
            <a:ext cx="64034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IBM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X3850 X5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8/80/160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DB2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#2011034</a:t>
            </a:r>
          </a:p>
          <a:p>
            <a:pPr algn="ctr">
              <a:spcAft>
                <a:spcPct val="15000"/>
              </a:spcAft>
            </a:pPr>
            <a:endParaRPr lang="en-US" sz="9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706623" name="Picture 63" descr="ibm_light_gray_logo_300dpi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100000" contras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>
            <a:fillRect/>
          </a:stretch>
        </p:blipFill>
        <p:spPr bwMode="invGray">
          <a:xfrm>
            <a:off x="2292505" y="2808793"/>
            <a:ext cx="568067" cy="174439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24" name="Picture 64" descr="ibm_light_gray_logo_300dpi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100000" contras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>
            <a:fillRect/>
          </a:stretch>
        </p:blipFill>
        <p:spPr bwMode="invGray">
          <a:xfrm>
            <a:off x="3171346" y="2880538"/>
            <a:ext cx="568067" cy="174439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25" name="Text Box 65"/>
          <p:cNvSpPr txBox="1">
            <a:spLocks noChangeArrowheads="1"/>
          </p:cNvSpPr>
          <p:nvPr/>
        </p:nvSpPr>
        <p:spPr bwMode="auto">
          <a:xfrm>
            <a:off x="5800644" y="4337951"/>
            <a:ext cx="907751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HP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DL980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8/80/160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SQL Server</a:t>
            </a:r>
          </a:p>
          <a:p>
            <a:pPr algn="ctr">
              <a:spcAft>
                <a:spcPct val="15000"/>
              </a:spcAft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#2011020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229200"/>
            <a:ext cx="657147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SAP SD Benchmarks are a spezialied workload patterns with parallel transaction workload.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They provide a good proof-point for system capacity sizing, not transaction response time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They exploit POWER7 SMT4 capabilities and system bandwidth.</a:t>
            </a:r>
          </a:p>
          <a:p>
            <a:pPr marL="914400" lvl="1" indent="-17145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Customer workload has different behaviour 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521941"/>
            <a:ext cx="8686800" cy="369316"/>
          </a:xfrm>
        </p:spPr>
        <p:txBody>
          <a:bodyPr/>
          <a:lstStyle/>
          <a:p>
            <a:r>
              <a:rPr lang="en-US" sz="2000" dirty="0"/>
              <a:t>POWER7 based Servers and Application performance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80863" y="982117"/>
            <a:ext cx="7773987" cy="1439862"/>
          </a:xfrm>
        </p:spPr>
        <p:txBody>
          <a:bodyPr/>
          <a:lstStyle/>
          <a:p>
            <a:r>
              <a:rPr lang="en-US" sz="1600" dirty="0"/>
              <a:t>By more Cores and more parallel Threads (SMT4), POWER7 based servers deliver excellent „SAPS“ values.</a:t>
            </a:r>
          </a:p>
          <a:p>
            <a:pPr lvl="1"/>
            <a:r>
              <a:rPr lang="en-US" sz="1100" dirty="0"/>
              <a:t>By nature of the benchmark SAPS are a good measure for </a:t>
            </a:r>
            <a:r>
              <a:rPr lang="en-US" sz="1100" b="1" dirty="0"/>
              <a:t>system throughput</a:t>
            </a:r>
            <a:r>
              <a:rPr lang="en-US" sz="1100" dirty="0"/>
              <a:t>.</a:t>
            </a:r>
          </a:p>
          <a:p>
            <a:pPr lvl="1"/>
            <a:r>
              <a:rPr lang="en-US" sz="1100" dirty="0"/>
              <a:t>Performance of an isolated user transaction or batch program is dominated by </a:t>
            </a:r>
            <a:r>
              <a:rPr lang="en-US" sz="1100" b="1" dirty="0"/>
              <a:t>single thread performance</a:t>
            </a:r>
            <a:r>
              <a:rPr lang="en-US" sz="1100" dirty="0"/>
              <a:t>. These do NOT benefit from SMT effect</a:t>
            </a:r>
            <a:r>
              <a:rPr lang="en-US" sz="1100" dirty="0" smtClean="0"/>
              <a:t>.</a:t>
            </a:r>
          </a:p>
          <a:p>
            <a:pPr lvl="1"/>
            <a:endParaRPr lang="en-US" sz="1100" dirty="0"/>
          </a:p>
          <a:p>
            <a:r>
              <a:rPr lang="en-US" sz="1600" dirty="0"/>
              <a:t>Whenever estimating single thread dominated SAP workload performance, avoid system sizing purely based on SAPS values.</a:t>
            </a:r>
          </a:p>
          <a:p>
            <a:pPr lvl="1"/>
            <a:r>
              <a:rPr lang="en-US" sz="1100" dirty="0"/>
              <a:t>In particular important when doing an upgrade sizing from existing POWER platforms with lower SMT gains </a:t>
            </a:r>
            <a:r>
              <a:rPr lang="en-US" sz="1050" dirty="0"/>
              <a:t>(see left diagram)</a:t>
            </a:r>
            <a:r>
              <a:rPr lang="en-US" sz="1100" dirty="0"/>
              <a:t>:</a:t>
            </a:r>
          </a:p>
          <a:p>
            <a:pPr lvl="1">
              <a:buFont typeface="Arial" charset="0"/>
              <a:buNone/>
            </a:pPr>
            <a:endParaRPr lang="en-US" sz="1100" dirty="0"/>
          </a:p>
          <a:p>
            <a:pPr lvl="1"/>
            <a:endParaRPr lang="en-US" sz="1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79C2-17E0-4102-8B18-86FB29999B93}" type="slidenum">
              <a:rPr lang="en-US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ISICC </a:t>
            </a:r>
            <a:r>
              <a:rPr lang="en-US" dirty="0" err="1">
                <a:solidFill>
                  <a:schemeClr val="tx1"/>
                </a:solidFill>
              </a:rPr>
              <a:t>Walldorf</a:t>
            </a:r>
            <a:r>
              <a:rPr lang="en-US" dirty="0">
                <a:solidFill>
                  <a:schemeClr val="tx1"/>
                </a:solidFill>
              </a:rPr>
              <a:t>, MK          </a:t>
            </a:r>
          </a:p>
        </p:txBody>
      </p:sp>
      <p:pic>
        <p:nvPicPr>
          <p:cNvPr id="531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8" y="3258592"/>
            <a:ext cx="7272337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277688" y="5806529"/>
            <a:ext cx="86868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/>
          <a:lstStyle/>
          <a:p>
            <a:pPr marL="173038" indent="-173038" defTabSz="914400">
              <a:spcBef>
                <a:spcPct val="20000"/>
              </a:spcBef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sz="1600">
                <a:solidFill>
                  <a:schemeClr val="tx1"/>
                </a:solidFill>
              </a:rPr>
              <a:t>Avoid running POWER7 systems in POWER6 Mode </a:t>
            </a:r>
            <a:r>
              <a:rPr lang="en-US" sz="1600">
                <a:solidFill>
                  <a:schemeClr val="tx1"/>
                </a:solidFill>
                <a:sym typeface="Wingdings" pitchFamily="2" charset="2"/>
              </a:rPr>
              <a:t> only SMT2 will be exploited.</a:t>
            </a:r>
            <a:endParaRPr lang="en-US" sz="1600">
              <a:solidFill>
                <a:schemeClr val="tx1"/>
              </a:solidFill>
            </a:endParaRPr>
          </a:p>
          <a:p>
            <a:pPr marL="173038" indent="-173038" defTabSz="914400">
              <a:spcBef>
                <a:spcPct val="20000"/>
              </a:spcBef>
              <a:buClr>
                <a:schemeClr val="tx1"/>
              </a:buClr>
              <a:buSzTx/>
              <a:buFont typeface="Wingdings" pitchFamily="2" charset="2"/>
              <a:buChar char="§"/>
            </a:pPr>
            <a:endParaRPr lang="de-DE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3DE31-9DFB-4692-91ED-C75893086BE4}" type="slidenum">
              <a:rPr lang="en-US"/>
              <a:pPr/>
              <a:t>6</a:t>
            </a:fld>
            <a:endParaRPr 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490022"/>
            <a:ext cx="5753796" cy="562714"/>
          </a:xfrm>
        </p:spPr>
        <p:txBody>
          <a:bodyPr/>
          <a:lstStyle/>
          <a:p>
            <a:pPr defTabSz="1018995"/>
            <a:r>
              <a:rPr lang="en-US" sz="2500" dirty="0"/>
              <a:t>POWER7 Multi-threading Options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929072"/>
              </p:ext>
            </p:extLst>
          </p:nvPr>
        </p:nvGraphicFramePr>
        <p:xfrm>
          <a:off x="4639247" y="1060489"/>
          <a:ext cx="4496238" cy="5130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82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7001" y="1403350"/>
            <a:ext cx="4462463" cy="4117975"/>
          </a:xfrm>
          <a:noFill/>
          <a:ln/>
        </p:spPr>
        <p:txBody>
          <a:bodyPr lIns="82884" tIns="41441" rIns="82884" bIns="41441"/>
          <a:lstStyle/>
          <a:p>
            <a:pPr marL="49204" indent="-49204" defTabSz="1018995"/>
            <a:r>
              <a:rPr lang="en-US" sz="1600" b="1" dirty="0"/>
              <a:t> </a:t>
            </a:r>
            <a:r>
              <a:rPr lang="en-US" sz="1800" b="1" dirty="0"/>
              <a:t>Certain SAP workload characteristics benefit from different SMT modes</a:t>
            </a:r>
          </a:p>
          <a:p>
            <a:pPr marL="564959" lvl="1" indent="-49204" defTabSz="1018995"/>
            <a:r>
              <a:rPr lang="en-US" sz="1300" b="1" dirty="0"/>
              <a:t>Always differentiate “system capacity” = SAPS and “performance” of a single thread = response time</a:t>
            </a:r>
          </a:p>
          <a:p>
            <a:pPr marL="564959" lvl="1" indent="-49204" defTabSz="1018995"/>
            <a:endParaRPr lang="en-US" b="1" dirty="0"/>
          </a:p>
          <a:p>
            <a:pPr marL="49204" indent="-49204" defTabSz="1018995"/>
            <a:r>
              <a:rPr lang="en-US" sz="1400" b="1" dirty="0"/>
              <a:t>   SMT1:</a:t>
            </a:r>
            <a:r>
              <a:rPr lang="en-US" sz="1400" dirty="0"/>
              <a:t>  Largest unit of execution work</a:t>
            </a:r>
          </a:p>
          <a:p>
            <a:pPr marL="49204" indent="-49204" defTabSz="1018995">
              <a:spcBef>
                <a:spcPct val="25000"/>
              </a:spcBef>
              <a:tabLst>
                <a:tab pos="317249" algn="l"/>
              </a:tabLst>
            </a:pPr>
            <a:r>
              <a:rPr lang="en-US" sz="1400" b="1" dirty="0"/>
              <a:t>   SMT2:</a:t>
            </a:r>
            <a:r>
              <a:rPr lang="en-US" sz="1400" dirty="0"/>
              <a:t> Smaller unit of work, but provides   greater amount of execution work per cycle</a:t>
            </a:r>
          </a:p>
          <a:p>
            <a:pPr marL="49204" indent="-49204" defTabSz="1018995">
              <a:spcBef>
                <a:spcPct val="25000"/>
              </a:spcBef>
            </a:pPr>
            <a:r>
              <a:rPr lang="en-US" sz="1400" b="1" dirty="0"/>
              <a:t>   SMT4:</a:t>
            </a:r>
            <a:r>
              <a:rPr lang="en-US" sz="1400" dirty="0"/>
              <a:t> Smallest unit of work, but provides the maximum amount of execution work per </a:t>
            </a:r>
            <a:r>
              <a:rPr lang="en-US" sz="1400" dirty="0" smtClean="0"/>
              <a:t>cycle</a:t>
            </a:r>
            <a:endParaRPr lang="en-US" sz="1400" dirty="0"/>
          </a:p>
        </p:txBody>
      </p:sp>
      <p:sp>
        <p:nvSpPr>
          <p:cNvPr id="2" name="Down Arrow 1"/>
          <p:cNvSpPr/>
          <p:nvPr/>
        </p:nvSpPr>
        <p:spPr bwMode="auto">
          <a:xfrm>
            <a:off x="5388759" y="1992166"/>
            <a:ext cx="800469" cy="1632766"/>
          </a:xfrm>
          <a:prstGeom prst="downArrow">
            <a:avLst/>
          </a:prstGeom>
          <a:solidFill>
            <a:srgbClr val="6699FF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none" lIns="80147" tIns="40074" rIns="80147" bIns="40074" numCol="1" rtlCol="0" anchor="ctr" anchorCtr="0" compatLnSpc="1">
            <a:prstTxWarp prst="textNoShape">
              <a:avLst/>
            </a:prstTxWarp>
          </a:bodyPr>
          <a:lstStyle/>
          <a:p>
            <a:pPr algn="ctr" defTabSz="801472">
              <a:buClrTx/>
              <a:buSzTx/>
            </a:pPr>
            <a:r>
              <a:rPr lang="de-DE" sz="1400" b="1" dirty="0">
                <a:latin typeface="Arial" pitchFamily="34" charset="0"/>
                <a:cs typeface="Arial" pitchFamily="34" charset="0"/>
              </a:rPr>
              <a:t>SAP Batch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7849131" y="471708"/>
            <a:ext cx="800469" cy="1632766"/>
          </a:xfrm>
          <a:prstGeom prst="downArrow">
            <a:avLst/>
          </a:prstGeom>
          <a:solidFill>
            <a:srgbClr val="6699FF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none" lIns="80147" tIns="40074" rIns="80147" bIns="40074" numCol="1" rtlCol="0" anchor="ctr" anchorCtr="0" compatLnSpc="1">
            <a:prstTxWarp prst="textNoShape">
              <a:avLst/>
            </a:prstTxWarp>
          </a:bodyPr>
          <a:lstStyle/>
          <a:p>
            <a:pPr algn="ctr" defTabSz="801472">
              <a:buClrTx/>
              <a:buSzTx/>
            </a:pPr>
            <a:r>
              <a:rPr lang="de-DE" sz="1400" b="1" dirty="0">
                <a:latin typeface="Arial" pitchFamily="34" charset="0"/>
                <a:cs typeface="Arial" pitchFamily="34" charset="0"/>
              </a:rPr>
              <a:t>SAP Dialog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83826" y="2188097"/>
            <a:ext cx="470790" cy="265597"/>
          </a:xfrm>
          <a:prstGeom prst="rect">
            <a:avLst/>
          </a:prstGeom>
          <a:noFill/>
        </p:spPr>
        <p:txBody>
          <a:bodyPr wrap="none" lIns="80147" tIns="40074" rIns="80147" bIns="40074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Tx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8429" y="3056623"/>
            <a:ext cx="479254" cy="265597"/>
          </a:xfrm>
          <a:prstGeom prst="rect">
            <a:avLst/>
          </a:prstGeom>
          <a:noFill/>
        </p:spPr>
        <p:txBody>
          <a:bodyPr wrap="none" lIns="80147" tIns="40074" rIns="80147" bIns="40074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Tx 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7302" y="4016795"/>
            <a:ext cx="487269" cy="265597"/>
          </a:xfrm>
          <a:prstGeom prst="rect">
            <a:avLst/>
          </a:prstGeom>
          <a:noFill/>
        </p:spPr>
        <p:txBody>
          <a:bodyPr wrap="none" lIns="80147" tIns="40074" rIns="80147" bIns="40074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Tx 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5166" y="4885321"/>
            <a:ext cx="487269" cy="265597"/>
          </a:xfrm>
          <a:prstGeom prst="rect">
            <a:avLst/>
          </a:prstGeom>
          <a:noFill/>
        </p:spPr>
        <p:txBody>
          <a:bodyPr wrap="none" lIns="80147" tIns="40074" rIns="80147" bIns="40074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Tx 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9073" y="3121934"/>
            <a:ext cx="470790" cy="265597"/>
          </a:xfrm>
          <a:prstGeom prst="rect">
            <a:avLst/>
          </a:prstGeom>
          <a:noFill/>
        </p:spPr>
        <p:txBody>
          <a:bodyPr wrap="none" lIns="80147" tIns="40074" rIns="80147" bIns="40074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Tx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3676" y="4539280"/>
            <a:ext cx="479254" cy="265597"/>
          </a:xfrm>
          <a:prstGeom prst="rect">
            <a:avLst/>
          </a:prstGeom>
          <a:noFill/>
        </p:spPr>
        <p:txBody>
          <a:bodyPr wrap="none" lIns="80147" tIns="40074" rIns="80147" bIns="40074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Tx 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128069" y="4299976"/>
            <a:ext cx="1312367" cy="450263"/>
          </a:xfrm>
          <a:prstGeom prst="rect">
            <a:avLst/>
          </a:prstGeom>
          <a:noFill/>
        </p:spPr>
        <p:txBody>
          <a:bodyPr wrap="none" lIns="80147" tIns="40074" rIns="80147" bIns="40074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Sequential Job A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Single-threaded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577661" y="3453919"/>
            <a:ext cx="2335531" cy="234819"/>
          </a:xfrm>
          <a:prstGeom prst="rect">
            <a:avLst/>
          </a:prstGeom>
          <a:noFill/>
        </p:spPr>
        <p:txBody>
          <a:bodyPr wrap="none" lIns="80147" tIns="40074" rIns="80147" bIns="40074" rtlCol="0">
            <a:spAutoFit/>
          </a:bodyPr>
          <a:lstStyle/>
          <a:p>
            <a:r>
              <a:rPr lang="de-DE" sz="1000" dirty="0"/>
              <a:t>Aggregate throughput/ POWER7  core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35950" y="6524626"/>
            <a:ext cx="1165594" cy="2116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ISICC </a:t>
            </a:r>
            <a:r>
              <a:rPr lang="en-US" dirty="0" err="1">
                <a:solidFill>
                  <a:schemeClr val="tx1"/>
                </a:solidFill>
              </a:rPr>
              <a:t>Walldorf</a:t>
            </a:r>
            <a:r>
              <a:rPr lang="en-US" dirty="0">
                <a:solidFill>
                  <a:schemeClr val="tx1"/>
                </a:solidFill>
              </a:rPr>
              <a:t>, MK          </a:t>
            </a:r>
          </a:p>
        </p:txBody>
      </p:sp>
    </p:spTree>
    <p:extLst>
      <p:ext uri="{BB962C8B-B14F-4D97-AF65-F5344CB8AC3E}">
        <p14:creationId xmlns:p14="http://schemas.microsoft.com/office/powerpoint/2010/main" val="334737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605435"/>
            <a:ext cx="8737600" cy="36931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2000" dirty="0" smtClean="0"/>
              <a:t>POWER7 Virtual </a:t>
            </a:r>
            <a:r>
              <a:rPr lang="de-DE" sz="2000" dirty="0"/>
              <a:t>Processors &amp; </a:t>
            </a:r>
            <a:r>
              <a:rPr lang="de-DE" sz="2000" dirty="0" smtClean="0"/>
              <a:t>Entitlement (1)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001D8-42C7-4023-ABF6-BF6496D5EF5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ISICC Walldorf, MK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36" y="1124744"/>
            <a:ext cx="8393012" cy="4728815"/>
          </a:xfrm>
        </p:spPr>
        <p:txBody>
          <a:bodyPr/>
          <a:lstStyle/>
          <a:p>
            <a:r>
              <a:rPr lang="en-US" sz="1600" dirty="0" smtClean="0"/>
              <a:t>Entitlements specify guaranteed CPU resources for a LPAR</a:t>
            </a:r>
          </a:p>
          <a:p>
            <a:pPr lvl="1"/>
            <a:r>
              <a:rPr lang="en-US" sz="1200" dirty="0" smtClean="0"/>
              <a:t> Too low an entitlement means a partition’s portion of a dispatch cycle is small, and work may be spread across many dispatch cycles instead of fewer.</a:t>
            </a:r>
          </a:p>
          <a:p>
            <a:pPr lvl="1"/>
            <a:r>
              <a:rPr lang="en-US" sz="1200" dirty="0" smtClean="0"/>
              <a:t> This artificially introduces relative hypervisor overhead compared to SAP workload</a:t>
            </a:r>
          </a:p>
          <a:p>
            <a:pPr lvl="1"/>
            <a:r>
              <a:rPr lang="en-US" sz="1200" dirty="0" smtClean="0"/>
              <a:t> Cache hit ratio may be negatively impacted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Virtual Processors (</a:t>
            </a:r>
            <a:r>
              <a:rPr lang="en-US" sz="1600" dirty="0" err="1" smtClean="0"/>
              <a:t>vCPUs</a:t>
            </a:r>
            <a:r>
              <a:rPr lang="en-US" sz="1600" dirty="0" smtClean="0"/>
              <a:t>) specify the maximum of accessible CPU resources for a LPAR</a:t>
            </a:r>
          </a:p>
          <a:p>
            <a:pPr lvl="1"/>
            <a:r>
              <a:rPr lang="en-US" sz="1200" dirty="0" smtClean="0"/>
              <a:t>Too </a:t>
            </a:r>
            <a:r>
              <a:rPr lang="en-US" sz="1200" dirty="0"/>
              <a:t>many Virtual Processors being dispatched in </a:t>
            </a:r>
            <a:r>
              <a:rPr lang="en-US" sz="1200" dirty="0" smtClean="0"/>
              <a:t>a constrained </a:t>
            </a:r>
            <a:r>
              <a:rPr lang="en-US" sz="1200" dirty="0"/>
              <a:t>environment reduces </a:t>
            </a:r>
            <a:r>
              <a:rPr lang="en-US" sz="1200" dirty="0" smtClean="0"/>
              <a:t>performance.</a:t>
            </a:r>
          </a:p>
          <a:p>
            <a:pPr lvl="1"/>
            <a:r>
              <a:rPr lang="en-US" sz="1200" dirty="0" smtClean="0"/>
              <a:t> tests showed up to -30% performance impact for  wrongly designed LPARs (entitlement / </a:t>
            </a:r>
            <a:r>
              <a:rPr lang="en-US" sz="1200" dirty="0" err="1" smtClean="0"/>
              <a:t>vCPU</a:t>
            </a:r>
            <a:r>
              <a:rPr lang="en-US" sz="1200" dirty="0" smtClean="0"/>
              <a:t> mismatch) running concurrent DB workloads, compared to best-practices LPAR setup</a:t>
            </a:r>
          </a:p>
          <a:p>
            <a:pPr lvl="1"/>
            <a:r>
              <a:rPr lang="en-US" sz="1200" dirty="0" smtClean="0"/>
              <a:t>Processor Folding mitigates the </a:t>
            </a:r>
            <a:r>
              <a:rPr lang="en-US" sz="1200" dirty="0"/>
              <a:t>overhead </a:t>
            </a:r>
            <a:r>
              <a:rPr lang="en-US" sz="1200" dirty="0" smtClean="0"/>
              <a:t>of </a:t>
            </a:r>
            <a:r>
              <a:rPr lang="en-US" sz="1200" dirty="0"/>
              <a:t>spreading the partition over many more </a:t>
            </a:r>
            <a:r>
              <a:rPr lang="en-US" sz="1200" dirty="0" err="1" smtClean="0"/>
              <a:t>vCPUs</a:t>
            </a:r>
            <a:r>
              <a:rPr lang="en-US" sz="1200" dirty="0" smtClean="0"/>
              <a:t>, but </a:t>
            </a:r>
            <a:r>
              <a:rPr lang="en-US" sz="1200" dirty="0"/>
              <a:t>does not completely eliminate </a:t>
            </a:r>
            <a:r>
              <a:rPr lang="en-US" sz="1200" dirty="0" smtClean="0"/>
              <a:t>it </a:t>
            </a:r>
            <a:r>
              <a:rPr lang="en-US" sz="1200" dirty="0"/>
              <a:t>(-20% vs. -30</a:t>
            </a:r>
            <a:r>
              <a:rPr lang="en-US" sz="1200" dirty="0" smtClean="0"/>
              <a:t>%).</a:t>
            </a:r>
          </a:p>
          <a:p>
            <a:pPr lvl="1"/>
            <a:r>
              <a:rPr lang="en-US" sz="1200" dirty="0" smtClean="0"/>
              <a:t>Is sub-optimal parameterization </a:t>
            </a:r>
            <a:r>
              <a:rPr lang="en-US" sz="1200" dirty="0"/>
              <a:t>rather than PowerVM inefficiency</a:t>
            </a:r>
          </a:p>
          <a:p>
            <a:pPr lvl="1"/>
            <a:endParaRPr lang="en-US" sz="1200" dirty="0" smtClean="0"/>
          </a:p>
          <a:p>
            <a:r>
              <a:rPr lang="en-US" sz="1600" dirty="0"/>
              <a:t>S</a:t>
            </a:r>
            <a:r>
              <a:rPr lang="en-US" sz="1600" dirty="0" smtClean="0"/>
              <a:t>preading </a:t>
            </a:r>
            <a:r>
              <a:rPr lang="en-US" sz="1600" dirty="0"/>
              <a:t>a </a:t>
            </a:r>
            <a:r>
              <a:rPr lang="en-US" sz="1600" dirty="0" smtClean="0"/>
              <a:t>LPAR </a:t>
            </a:r>
            <a:r>
              <a:rPr lang="en-US" sz="1600" dirty="0"/>
              <a:t>over more </a:t>
            </a:r>
            <a:r>
              <a:rPr lang="en-US" sz="1600" dirty="0" err="1" smtClean="0"/>
              <a:t>vCPUs</a:t>
            </a:r>
            <a:r>
              <a:rPr lang="en-US" sz="1600" dirty="0" smtClean="0"/>
              <a:t> </a:t>
            </a:r>
            <a:r>
              <a:rPr lang="en-US" sz="1600" dirty="0"/>
              <a:t>than </a:t>
            </a:r>
            <a:r>
              <a:rPr lang="en-US" sz="1600" dirty="0" smtClean="0"/>
              <a:t>needed increases the likelihood of lock </a:t>
            </a:r>
            <a:r>
              <a:rPr lang="en-US" sz="1600" dirty="0"/>
              <a:t>contention </a:t>
            </a:r>
            <a:r>
              <a:rPr lang="en-US" sz="1600" dirty="0" smtClean="0"/>
              <a:t>during LPAR scheduling</a:t>
            </a:r>
            <a:endParaRPr lang="en-US" sz="1600" dirty="0"/>
          </a:p>
          <a:p>
            <a:pPr lvl="1"/>
            <a:r>
              <a:rPr lang="en-US" sz="1200" dirty="0" smtClean="0"/>
              <a:t>Databases </a:t>
            </a:r>
            <a:r>
              <a:rPr lang="en-US" sz="1200" dirty="0"/>
              <a:t>are particularly lock intensive, so conservative usage of </a:t>
            </a:r>
            <a:r>
              <a:rPr lang="en-US" sz="1200" dirty="0" err="1" smtClean="0"/>
              <a:t>vCPUs</a:t>
            </a:r>
            <a:r>
              <a:rPr lang="en-US" sz="1200" dirty="0" smtClean="0"/>
              <a:t> </a:t>
            </a:r>
            <a:r>
              <a:rPr lang="en-US" sz="1200" dirty="0"/>
              <a:t>is beneficial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56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89" y="1124744"/>
            <a:ext cx="8736012" cy="472881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 smtClean="0"/>
              <a:t>Entitlement settings should be realistic</a:t>
            </a:r>
          </a:p>
          <a:p>
            <a:pPr lvl="1"/>
            <a:r>
              <a:rPr lang="en-US" sz="1400" dirty="0" smtClean="0"/>
              <a:t>Size LPAR entitlement in a way that it covers average high load phases</a:t>
            </a:r>
          </a:p>
          <a:p>
            <a:pPr lvl="1"/>
            <a:r>
              <a:rPr lang="en-US" sz="1400" dirty="0" smtClean="0"/>
              <a:t>Ideal entitlement requires use of few incremental </a:t>
            </a:r>
            <a:r>
              <a:rPr lang="en-US" sz="1400" dirty="0" err="1" smtClean="0"/>
              <a:t>vCPUs</a:t>
            </a:r>
            <a:r>
              <a:rPr lang="en-US" sz="1400" dirty="0" smtClean="0"/>
              <a:t> only to cover absolute peak load</a:t>
            </a:r>
          </a:p>
          <a:p>
            <a:pPr lvl="1"/>
            <a:r>
              <a:rPr lang="en-US" sz="1400" dirty="0" smtClean="0"/>
              <a:t> Peak loads &gt; 100% of entitlement  are not critical in shared processor pools</a:t>
            </a:r>
          </a:p>
          <a:p>
            <a:pPr lvl="1"/>
            <a:r>
              <a:rPr lang="en-US" sz="1400" dirty="0" smtClean="0"/>
              <a:t>Adjust entitlement according to monitoring </a:t>
            </a:r>
          </a:p>
          <a:p>
            <a:pPr marL="576160" lvl="1" indent="0">
              <a:buNone/>
            </a:pPr>
            <a:r>
              <a:rPr lang="en-US" sz="1400" dirty="0" smtClean="0"/>
              <a:t> </a:t>
            </a:r>
          </a:p>
          <a:p>
            <a:r>
              <a:rPr lang="en-US" sz="1800" dirty="0" smtClean="0"/>
              <a:t> Virtual Processor (</a:t>
            </a:r>
            <a:r>
              <a:rPr lang="en-US" sz="1800" dirty="0" err="1" smtClean="0"/>
              <a:t>vCPU</a:t>
            </a:r>
            <a:r>
              <a:rPr lang="en-US" sz="1800" dirty="0" smtClean="0"/>
              <a:t>) settings</a:t>
            </a:r>
          </a:p>
          <a:p>
            <a:pPr lvl="1"/>
            <a:r>
              <a:rPr lang="en-US" sz="1400" dirty="0" smtClean="0"/>
              <a:t>Although it provides most flexibility in cross LPAR peak load compensation, avoid too large count of </a:t>
            </a:r>
            <a:r>
              <a:rPr lang="en-US" sz="1400" dirty="0" err="1" smtClean="0"/>
              <a:t>vCPUs</a:t>
            </a:r>
            <a:r>
              <a:rPr lang="en-US" sz="1400" dirty="0" smtClean="0"/>
              <a:t> beyond the </a:t>
            </a:r>
            <a:r>
              <a:rPr lang="en-US" sz="1400" dirty="0" err="1" smtClean="0"/>
              <a:t>cpu</a:t>
            </a:r>
            <a:r>
              <a:rPr lang="en-US" sz="1400" dirty="0" smtClean="0"/>
              <a:t> capacity allocated by a LPAR’s entitlement</a:t>
            </a:r>
          </a:p>
          <a:p>
            <a:pPr lvl="1"/>
            <a:r>
              <a:rPr lang="en-US" sz="1400" dirty="0" smtClean="0"/>
              <a:t>If there are always free pool cycles, </a:t>
            </a:r>
            <a:r>
              <a:rPr lang="en-US" sz="1400" dirty="0" err="1" smtClean="0"/>
              <a:t>vCPU</a:t>
            </a:r>
            <a:r>
              <a:rPr lang="en-US" sz="1400" dirty="0" smtClean="0"/>
              <a:t> setting is less critical</a:t>
            </a:r>
          </a:p>
          <a:p>
            <a:pPr lvl="2"/>
            <a:r>
              <a:rPr lang="en-US" sz="1000" dirty="0" smtClean="0"/>
              <a:t>Use </a:t>
            </a:r>
            <a:r>
              <a:rPr lang="en-US" sz="1000" dirty="0"/>
              <a:t>(</a:t>
            </a:r>
            <a:r>
              <a:rPr lang="en-US" sz="1000" dirty="0" err="1"/>
              <a:t>topas</a:t>
            </a:r>
            <a:r>
              <a:rPr lang="en-US" sz="1000" dirty="0"/>
              <a:t> –C or </a:t>
            </a:r>
            <a:r>
              <a:rPr lang="en-US" sz="1000" dirty="0" err="1"/>
              <a:t>lparstat</a:t>
            </a:r>
            <a:r>
              <a:rPr lang="en-US" sz="1000" dirty="0"/>
              <a:t> “app</a:t>
            </a:r>
            <a:r>
              <a:rPr lang="en-US" sz="1000" dirty="0" smtClean="0"/>
              <a:t>”) to check</a:t>
            </a:r>
          </a:p>
          <a:p>
            <a:pPr lvl="1"/>
            <a:r>
              <a:rPr lang="en-US" sz="1400" dirty="0" smtClean="0"/>
              <a:t>If the pool is constrained, however, the optimal performance will always be by keeping the </a:t>
            </a:r>
            <a:r>
              <a:rPr lang="en-US" sz="1400" dirty="0" err="1" smtClean="0"/>
              <a:t>vCPU</a:t>
            </a:r>
            <a:r>
              <a:rPr lang="en-US" sz="1400" dirty="0" smtClean="0"/>
              <a:t> to physical core ratio as close as possible</a:t>
            </a:r>
          </a:p>
          <a:p>
            <a:pPr lvl="1"/>
            <a:endParaRPr lang="en-US" sz="1400" dirty="0"/>
          </a:p>
          <a:p>
            <a:r>
              <a:rPr lang="en-US" sz="1400" dirty="0"/>
              <a:t>Read “POWER7 Virtualization </a:t>
            </a:r>
            <a:r>
              <a:rPr lang="en-US" sz="1400" dirty="0" smtClean="0"/>
              <a:t>Best </a:t>
            </a:r>
            <a:r>
              <a:rPr lang="en-US" sz="1400" dirty="0"/>
              <a:t>Practice </a:t>
            </a:r>
            <a:r>
              <a:rPr lang="en-US" sz="1400" dirty="0" smtClean="0"/>
              <a:t>Guide” </a:t>
            </a:r>
            <a:r>
              <a:rPr lang="de-DE" sz="1100" u="sng" dirty="0">
                <a:hlinkClick r:id="rId2"/>
              </a:rPr>
              <a:t>https://</a:t>
            </a:r>
            <a:r>
              <a:rPr lang="de-DE" sz="1100" u="sng" dirty="0" smtClean="0">
                <a:hlinkClick r:id="rId2"/>
              </a:rPr>
              <a:t>www.ibm.com/developerworks/wikis/display/WikiPtype/Performance+Monitoring+Documentation</a:t>
            </a:r>
            <a:endParaRPr lang="en-US" sz="1100" dirty="0"/>
          </a:p>
          <a:p>
            <a:r>
              <a:rPr lang="en-US" sz="1400" dirty="0" smtClean="0"/>
              <a:t>Understand the differences in performance reporting across the </a:t>
            </a:r>
            <a:r>
              <a:rPr lang="en-US" sz="1400" dirty="0"/>
              <a:t>POWER generations </a:t>
            </a:r>
            <a:r>
              <a:rPr lang="en-US" sz="1100" dirty="0">
                <a:hlinkClick r:id="rId3"/>
              </a:rPr>
              <a:t>http://www.ibm.com/developerworks/wikis/display/WikiPtype/Understanding+Processor+Utilization+on+POWER+Systems+-+</a:t>
            </a:r>
            <a:r>
              <a:rPr lang="en-US" sz="1100" dirty="0" smtClean="0">
                <a:hlinkClick r:id="rId3"/>
              </a:rPr>
              <a:t>AIX</a:t>
            </a:r>
            <a:endParaRPr lang="en-US" sz="1100" dirty="0" smtClean="0"/>
          </a:p>
          <a:p>
            <a:endParaRPr lang="en-US" sz="18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001D8-42C7-4023-ABF6-BF6496D5EF5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ISICC Walldorf, MK          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5588" y="605435"/>
            <a:ext cx="8737600" cy="36931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2000" dirty="0"/>
              <a:t>POWER7 Virtual Processors &amp; Entitlement </a:t>
            </a:r>
            <a:r>
              <a:rPr lang="de-DE" sz="2000" dirty="0" smtClean="0"/>
              <a:t>(2)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41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357" y="605525"/>
            <a:ext cx="8113076" cy="447995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7038" tIns="43523" rIns="87038" bIns="43523" anchor="b"/>
          <a:lstStyle/>
          <a:p>
            <a:r>
              <a:rPr lang="de-DE" dirty="0"/>
              <a:t>Helpful „SAP on IBM POWER“ documents</a:t>
            </a:r>
          </a:p>
        </p:txBody>
      </p:sp>
      <p:graphicFrame>
        <p:nvGraphicFramePr>
          <p:cNvPr id="112333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564581"/>
              </p:ext>
            </p:extLst>
          </p:nvPr>
        </p:nvGraphicFramePr>
        <p:xfrm>
          <a:off x="5926641" y="1077816"/>
          <a:ext cx="3017152" cy="452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5" name="Acrobat Document" r:id="rId4" imgW="5668166" imgH="8009524" progId="AcroExch.Document.7">
                  <p:embed/>
                </p:oleObj>
              </mc:Choice>
              <mc:Fallback>
                <p:oleObj name="Acrobat Document" r:id="rId4" imgW="5668166" imgH="8009524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60000" contrast="-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641" y="1077816"/>
                        <a:ext cx="3017152" cy="452405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3566E-D1A1-436D-A1CA-6AF13AECE5B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ISICC - MK, 02/2012</a:t>
            </a:r>
            <a:endParaRPr lang="en-US"/>
          </a:p>
        </p:txBody>
      </p:sp>
      <p:sp>
        <p:nvSpPr>
          <p:cNvPr id="1123331" name="Rectangle 3"/>
          <p:cNvSpPr>
            <a:spLocks noChangeArrowheads="1"/>
          </p:cNvSpPr>
          <p:nvPr/>
        </p:nvSpPr>
        <p:spPr bwMode="auto">
          <a:xfrm>
            <a:off x="184618" y="1340499"/>
            <a:ext cx="8822277" cy="496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867" tIns="39933" rIns="79867" bIns="39933"/>
          <a:lstStyle/>
          <a:p>
            <a:pPr marL="150276" indent="-150276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IBM internal competitive + reference materials available as a Cattail Collection:</a:t>
            </a: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http://cattail.boulder.ibm.com/cattail/#view=collections/C64753E05C0C3DDA93486644093F23B6</a:t>
            </a:r>
            <a:endParaRPr lang="en-US" dirty="0">
              <a:solidFill>
                <a:schemeClr val="tx1"/>
              </a:solidFill>
            </a:endParaRPr>
          </a:p>
          <a:p>
            <a:pPr marL="150276" indent="-150276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Comfortable Video-Demos available at </a:t>
            </a:r>
            <a:r>
              <a:rPr lang="en-US" dirty="0" err="1">
                <a:solidFill>
                  <a:schemeClr val="tx1"/>
                </a:solidFill>
              </a:rPr>
              <a:t>TechDocs</a:t>
            </a:r>
            <a:r>
              <a:rPr lang="en-US" dirty="0">
                <a:solidFill>
                  <a:schemeClr val="tx1"/>
                </a:solidFill>
              </a:rPr>
              <a:t> (includes PW &amp; www):</a:t>
            </a: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POWER6 Live Partition Mobility Demo with SAP</a:t>
            </a: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olidFill>
                  <a:schemeClr val="tx1"/>
                </a:solidFill>
                <a:hlinkClick r:id="rId7"/>
              </a:rPr>
              <a:t>http://w3.ibm.com/support/techdocs/atsmastr.nsf/WebIndex/PRS2921</a:t>
            </a:r>
            <a:endParaRPr lang="en-US" dirty="0">
              <a:solidFill>
                <a:schemeClr val="tx1"/>
              </a:solidFill>
            </a:endParaRP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olidFill>
                  <a:schemeClr val="tx1"/>
                </a:solidFill>
              </a:rPr>
              <a:t> Integration of IBM </a:t>
            </a:r>
            <a:r>
              <a:rPr lang="en-US" i="1" dirty="0">
                <a:solidFill>
                  <a:schemeClr val="tx1"/>
                </a:solidFill>
              </a:rPr>
              <a:t>PowerVM and SAP Adaptive Computing Controller + CCMS</a:t>
            </a: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8"/>
              </a:rPr>
              <a:t>http://w3.ibm.com/support/techdocs/atsmastr.nsf/WebIndex/PRS4232</a:t>
            </a:r>
            <a:endParaRPr lang="en-US" dirty="0">
              <a:solidFill>
                <a:schemeClr val="tx1"/>
              </a:solidFill>
            </a:endParaRPr>
          </a:p>
          <a:p>
            <a:pPr marL="150276" indent="-150276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Whitepapers available </a:t>
            </a: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Live Migration of Power Partitions running SAP Applications (SAP SDN)</a:t>
            </a: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olidFill>
                  <a:schemeClr val="tx1"/>
                </a:solidFill>
                <a:hlinkClick r:id="rId9"/>
              </a:rPr>
              <a:t>https://www.sdn.sap.com/irj/scn/go/portal/prtroot/docs/webcontent/uuid/b0b6911f-bf10-2c10-14ba-bc789953ff25</a:t>
            </a:r>
            <a:endParaRPr lang="en-US" dirty="0">
              <a:solidFill>
                <a:schemeClr val="tx1"/>
              </a:solidFill>
            </a:endParaRP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i="1" dirty="0">
                <a:solidFill>
                  <a:schemeClr val="tx1"/>
                </a:solidFill>
              </a:rPr>
              <a:t>SAP Adaptive Computing Controller for IBM Power Systems and IBM System z</a:t>
            </a: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olidFill>
                  <a:schemeClr val="tx1"/>
                </a:solidFill>
                <a:hlinkClick r:id="rId10"/>
              </a:rPr>
              <a:t>http://w3.ibm.com/support/techdocs/atsmastr.nsf/WebIndex/WP101745</a:t>
            </a:r>
            <a:endParaRPr lang="en-US" dirty="0">
              <a:solidFill>
                <a:schemeClr val="tx1"/>
              </a:solidFill>
            </a:endParaRP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150276" indent="-150276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Redbook completely reworked in October 2011</a:t>
            </a: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SAP Applications on PowerVM</a:t>
            </a:r>
          </a:p>
          <a:p>
            <a:pPr marL="407693" lvl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olidFill>
                  <a:schemeClr val="tx1"/>
                </a:solidFill>
                <a:hlinkClick r:id="rId11"/>
              </a:rPr>
              <a:t>http://www.redbooks.ibm.com/redbooks/pdfs/sg247564.pdf</a:t>
            </a:r>
            <a:endParaRPr lang="en-US" dirty="0">
              <a:solidFill>
                <a:schemeClr val="tx1"/>
              </a:solidFill>
            </a:endParaRPr>
          </a:p>
          <a:p>
            <a:pPr marL="6958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150276" indent="-150276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ISICC Wiki Page covering SAP landscapes on IBM PowerVM</a:t>
            </a:r>
          </a:p>
          <a:p>
            <a:pPr marL="407693" lvl="1" indent="-25046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olidFill>
                  <a:schemeClr val="tx1"/>
                </a:solidFill>
                <a:hlinkClick r:id="rId12"/>
              </a:rPr>
              <a:t>http://w3.tap.ibm.com/w3ki2/display/isicc/PowerVM+and+AIX+Virtualization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551012" lvl="1" indent="-150276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49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_SAP_AllianceISICC_MK_Nov11">
  <a:themeElements>
    <a:clrScheme name="IBM-SAP_AllianceISICC_Office2003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CC63F"/>
      </a:accent1>
      <a:accent2>
        <a:srgbClr val="F0AB00"/>
      </a:accent2>
      <a:accent3>
        <a:srgbClr val="FFFFFF"/>
      </a:accent3>
      <a:accent4>
        <a:srgbClr val="000000"/>
      </a:accent4>
      <a:accent5>
        <a:srgbClr val="C5DFAF"/>
      </a:accent5>
      <a:accent6>
        <a:srgbClr val="D99B00"/>
      </a:accent6>
      <a:hlink>
        <a:srgbClr val="5A87C6"/>
      </a:hlink>
      <a:folHlink>
        <a:srgbClr val="999999"/>
      </a:folHlink>
    </a:clrScheme>
    <a:fontScheme name="1_IBM-SAP_AllianceISICC_Office2003">
      <a:majorFont>
        <a:latin typeface=""/>
        <a:ea typeface="Arial"/>
        <a:cs typeface=""/>
      </a:majorFont>
      <a:minorFont>
        <a:latin typeface="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IBM-SAP_AllianceISICC_Office2003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C63F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D99B00"/>
        </a:accent6>
        <a:hlink>
          <a:srgbClr val="5A87C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IBM_SAP_Alliance_MK_Jan_12</Template>
  <TotalTime>0</TotalTime>
  <Words>1191</Words>
  <Application>Microsoft Office PowerPoint</Application>
  <PresentationFormat>全屏显示(4:3)</PresentationFormat>
  <Paragraphs>250</Paragraphs>
  <Slides>12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IBM_SAP_AllianceISICC_MK_Nov11</vt:lpstr>
      <vt:lpstr>Default Theme</vt:lpstr>
      <vt:lpstr>Acrobat Document</vt:lpstr>
      <vt:lpstr>Update on Virtualization Capabilities for SAP Solutions on  IBM Power Systems™</vt:lpstr>
      <vt:lpstr>Content </vt:lpstr>
      <vt:lpstr>Content </vt:lpstr>
      <vt:lpstr>PowerPoint 演示文稿</vt:lpstr>
      <vt:lpstr>POWER7 based Servers and Application performance</vt:lpstr>
      <vt:lpstr>POWER7 Multi-threading Options </vt:lpstr>
      <vt:lpstr>POWER7 Virtual Processors &amp; Entitlement (1)</vt:lpstr>
      <vt:lpstr>POWER7 Virtual Processors &amp; Entitlement (2)</vt:lpstr>
      <vt:lpstr>Helpful „SAP on IBM POWER“ documents</vt:lpstr>
      <vt:lpstr>SAP Provided Information</vt:lpstr>
      <vt:lpstr>SAP Notes about IBM POWER and AIX</vt:lpstr>
      <vt:lpstr>声明：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solutions on system x and Bladecenter</dc:title>
  <dc:creator>P.Henter</dc:creator>
  <cp:lastModifiedBy>Microsoft</cp:lastModifiedBy>
  <cp:revision>606</cp:revision>
  <cp:lastPrinted>1601-01-01T00:00:00Z</cp:lastPrinted>
  <dcterms:created xsi:type="dcterms:W3CDTF">2007-06-06T14:16:44Z</dcterms:created>
  <dcterms:modified xsi:type="dcterms:W3CDTF">2018-01-05T01:44:42Z</dcterms:modified>
</cp:coreProperties>
</file>