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3.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0.xml" ContentType="application/vnd.openxmlformats-officedocument.presentationml.notesSlide+xml"/>
  <Override PartName="/ppt/tags/tag94.xml" ContentType="application/vnd.openxmlformats-officedocument.presentationml.tags+xml"/>
  <Override PartName="/ppt/notesSlides/notesSlide2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2.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4"/>
    <p:sldMasterId id="2147483729" r:id="rId5"/>
  </p:sldMasterIdLst>
  <p:notesMasterIdLst>
    <p:notesMasterId r:id="rId34"/>
  </p:notesMasterIdLst>
  <p:handoutMasterIdLst>
    <p:handoutMasterId r:id="rId35"/>
  </p:handoutMasterIdLst>
  <p:sldIdLst>
    <p:sldId id="316" r:id="rId6"/>
    <p:sldId id="705" r:id="rId7"/>
    <p:sldId id="707" r:id="rId8"/>
    <p:sldId id="706" r:id="rId9"/>
    <p:sldId id="710" r:id="rId10"/>
    <p:sldId id="711" r:id="rId11"/>
    <p:sldId id="712" r:id="rId12"/>
    <p:sldId id="713" r:id="rId13"/>
    <p:sldId id="714" r:id="rId14"/>
    <p:sldId id="715" r:id="rId15"/>
    <p:sldId id="716" r:id="rId16"/>
    <p:sldId id="717" r:id="rId17"/>
    <p:sldId id="718" r:id="rId18"/>
    <p:sldId id="719" r:id="rId19"/>
    <p:sldId id="720" r:id="rId20"/>
    <p:sldId id="721" r:id="rId21"/>
    <p:sldId id="722" r:id="rId22"/>
    <p:sldId id="723" r:id="rId23"/>
    <p:sldId id="724" r:id="rId24"/>
    <p:sldId id="725" r:id="rId25"/>
    <p:sldId id="726" r:id="rId26"/>
    <p:sldId id="732" r:id="rId27"/>
    <p:sldId id="727" r:id="rId28"/>
    <p:sldId id="728" r:id="rId29"/>
    <p:sldId id="729" r:id="rId30"/>
    <p:sldId id="730" r:id="rId31"/>
    <p:sldId id="731" r:id="rId32"/>
    <p:sldId id="733" r:id="rId33"/>
  </p:sldIdLst>
  <p:sldSz cx="9144000" cy="6858000" type="screen4x3"/>
  <p:notesSz cx="6662738" cy="9926638"/>
  <p:defaultTextStyle>
    <a:defPPr>
      <a:defRPr lang="en-AU"/>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uchika.saboo" initials="r" lastIdx="4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E093"/>
    <a:srgbClr val="FFD05C"/>
    <a:srgbClr val="DCDCDC"/>
    <a:srgbClr val="92D050"/>
    <a:srgbClr val="E0E7F1"/>
    <a:srgbClr val="F38A67"/>
    <a:srgbClr val="DDDDDD"/>
    <a:srgbClr val="FFFFFF"/>
    <a:srgbClr val="6688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29" autoAdjust="0"/>
    <p:restoredTop sz="92481" autoAdjust="0"/>
  </p:normalViewPr>
  <p:slideViewPr>
    <p:cSldViewPr snapToGrid="0">
      <p:cViewPr varScale="1">
        <p:scale>
          <a:sx n="65" d="100"/>
          <a:sy n="65" d="100"/>
        </p:scale>
        <p:origin x="-1208" y="-64"/>
      </p:cViewPr>
      <p:guideLst>
        <p:guide orient="horz" pos="619"/>
        <p:guide pos="168"/>
      </p:guideLst>
    </p:cSldViewPr>
  </p:slideViewPr>
  <p:outlineViewPr>
    <p:cViewPr>
      <p:scale>
        <a:sx n="33" d="100"/>
        <a:sy n="33" d="100"/>
      </p:scale>
      <p:origin x="0" y="9348"/>
    </p:cViewPr>
  </p:outlineViewPr>
  <p:notesTextViewPr>
    <p:cViewPr>
      <p:scale>
        <a:sx n="200" d="100"/>
        <a:sy n="200" d="100"/>
      </p:scale>
      <p:origin x="0" y="0"/>
    </p:cViewPr>
  </p:notesTextViewPr>
  <p:sorterViewPr>
    <p:cViewPr>
      <p:scale>
        <a:sx n="70" d="100"/>
        <a:sy n="70" d="100"/>
      </p:scale>
      <p:origin x="0" y="72"/>
    </p:cViewPr>
  </p:sorterViewPr>
  <p:notesViewPr>
    <p:cSldViewPr snapToGrid="0">
      <p:cViewPr>
        <p:scale>
          <a:sx n="100" d="100"/>
          <a:sy n="100" d="100"/>
        </p:scale>
        <p:origin x="-1810" y="2458"/>
      </p:cViewPr>
      <p:guideLst>
        <p:guide orient="horz" pos="3127"/>
        <p:guide pos="209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3693405511811031"/>
          <c:y val="3.2383389662350472E-2"/>
          <c:w val="0.32742536089239854"/>
          <c:h val="0.84102699620302035"/>
        </c:manualLayout>
      </c:layout>
      <c:barChart>
        <c:barDir val="bar"/>
        <c:grouping val="clustered"/>
        <c:varyColors val="0"/>
        <c:ser>
          <c:idx val="0"/>
          <c:order val="0"/>
          <c:tx>
            <c:strRef>
              <c:f>Sheet1!$B$1</c:f>
              <c:strCache>
                <c:ptCount val="1"/>
                <c:pt idx="0">
                  <c:v>Participation (at least 1 program)</c:v>
                </c:pt>
              </c:strCache>
            </c:strRef>
          </c:tx>
          <c:spPr>
            <a:solidFill>
              <a:srgbClr val="665775"/>
            </a:solidFill>
          </c:spPr>
          <c:invertIfNegative val="0"/>
          <c:dLbls>
            <c:txPr>
              <a:bodyPr/>
              <a:lstStyle/>
              <a:p>
                <a:pPr>
                  <a:defRPr lang="en-US" sz="1000"/>
                </a:pPr>
                <a:endParaRPr lang="zh-CN"/>
              </a:p>
            </c:txPr>
            <c:showLegendKey val="0"/>
            <c:showVal val="1"/>
            <c:showCatName val="0"/>
            <c:showSerName val="0"/>
            <c:showPercent val="0"/>
            <c:showBubbleSize val="0"/>
            <c:showLeaderLines val="0"/>
          </c:dLbls>
          <c:cat>
            <c:numRef>
              <c:f>Sheet1!$A$2:$A$11</c:f>
              <c:numCache>
                <c:formatCode>General</c:formatCode>
                <c:ptCount val="10"/>
              </c:numCache>
            </c:numRef>
          </c:cat>
          <c:val>
            <c:numRef>
              <c:f>Sheet1!$B$2:$B$11</c:f>
              <c:numCache>
                <c:formatCode>0%</c:formatCode>
                <c:ptCount val="10"/>
                <c:pt idx="0">
                  <c:v>9.0000000000000066E-2</c:v>
                </c:pt>
                <c:pt idx="1">
                  <c:v>0.13</c:v>
                </c:pt>
                <c:pt idx="2">
                  <c:v>0.11000000000000003</c:v>
                </c:pt>
                <c:pt idx="3">
                  <c:v>0.14000000000000001</c:v>
                </c:pt>
                <c:pt idx="4">
                  <c:v>0.18000000000000024</c:v>
                </c:pt>
                <c:pt idx="5">
                  <c:v>0.22000000000000008</c:v>
                </c:pt>
                <c:pt idx="6">
                  <c:v>0.26</c:v>
                </c:pt>
                <c:pt idx="7">
                  <c:v>0.18000000000000024</c:v>
                </c:pt>
                <c:pt idx="8">
                  <c:v>0.19000000000000006</c:v>
                </c:pt>
                <c:pt idx="9">
                  <c:v>0.45</c:v>
                </c:pt>
              </c:numCache>
            </c:numRef>
          </c:val>
        </c:ser>
        <c:ser>
          <c:idx val="1"/>
          <c:order val="1"/>
          <c:tx>
            <c:strRef>
              <c:f>Sheet1!$C$1</c:f>
              <c:strCache>
                <c:ptCount val="1"/>
                <c:pt idx="0">
                  <c:v>Persuasion (much &amp; very much)</c:v>
                </c:pt>
              </c:strCache>
            </c:strRef>
          </c:tx>
          <c:spPr>
            <a:solidFill>
              <a:srgbClr val="FFC000"/>
            </a:solidFill>
          </c:spPr>
          <c:invertIfNegative val="0"/>
          <c:dLbls>
            <c:txPr>
              <a:bodyPr/>
              <a:lstStyle/>
              <a:p>
                <a:pPr>
                  <a:defRPr lang="en-US" sz="1000"/>
                </a:pPr>
                <a:endParaRPr lang="zh-CN"/>
              </a:p>
            </c:txPr>
            <c:showLegendKey val="0"/>
            <c:showVal val="1"/>
            <c:showCatName val="0"/>
            <c:showSerName val="0"/>
            <c:showPercent val="0"/>
            <c:showBubbleSize val="0"/>
            <c:showLeaderLines val="0"/>
          </c:dLbls>
          <c:cat>
            <c:numRef>
              <c:f>Sheet1!$A$2:$A$11</c:f>
              <c:numCache>
                <c:formatCode>General</c:formatCode>
                <c:ptCount val="10"/>
              </c:numCache>
            </c:numRef>
          </c:cat>
          <c:val>
            <c:numRef>
              <c:f>Sheet1!$C$2:$C$11</c:f>
              <c:numCache>
                <c:formatCode>0%</c:formatCode>
                <c:ptCount val="10"/>
                <c:pt idx="0">
                  <c:v>0.44000000000000011</c:v>
                </c:pt>
                <c:pt idx="1">
                  <c:v>0.41000000000000031</c:v>
                </c:pt>
                <c:pt idx="2">
                  <c:v>0.4</c:v>
                </c:pt>
                <c:pt idx="3">
                  <c:v>0.41000000000000031</c:v>
                </c:pt>
                <c:pt idx="4">
                  <c:v>0.49000000000000032</c:v>
                </c:pt>
                <c:pt idx="5">
                  <c:v>0.43000000000000038</c:v>
                </c:pt>
                <c:pt idx="6">
                  <c:v>0.43000000000000038</c:v>
                </c:pt>
                <c:pt idx="7">
                  <c:v>0.46</c:v>
                </c:pt>
                <c:pt idx="8">
                  <c:v>0.45</c:v>
                </c:pt>
                <c:pt idx="9">
                  <c:v>0.49000000000000032</c:v>
                </c:pt>
              </c:numCache>
            </c:numRef>
          </c:val>
        </c:ser>
        <c:dLbls>
          <c:showLegendKey val="0"/>
          <c:showVal val="0"/>
          <c:showCatName val="0"/>
          <c:showSerName val="0"/>
          <c:showPercent val="0"/>
          <c:showBubbleSize val="0"/>
        </c:dLbls>
        <c:gapWidth val="150"/>
        <c:axId val="42723584"/>
        <c:axId val="43454464"/>
      </c:barChart>
      <c:catAx>
        <c:axId val="42723584"/>
        <c:scaling>
          <c:orientation val="minMax"/>
        </c:scaling>
        <c:delete val="0"/>
        <c:axPos val="l"/>
        <c:numFmt formatCode="General" sourceLinked="1"/>
        <c:majorTickMark val="out"/>
        <c:minorTickMark val="none"/>
        <c:tickLblPos val="nextTo"/>
        <c:txPr>
          <a:bodyPr/>
          <a:lstStyle/>
          <a:p>
            <a:pPr>
              <a:defRPr lang="en-US" sz="1000" b="0"/>
            </a:pPr>
            <a:endParaRPr lang="zh-CN"/>
          </a:p>
        </c:txPr>
        <c:crossAx val="43454464"/>
        <c:crosses val="autoZero"/>
        <c:auto val="1"/>
        <c:lblAlgn val="ctr"/>
        <c:lblOffset val="100"/>
        <c:noMultiLvlLbl val="0"/>
      </c:catAx>
      <c:valAx>
        <c:axId val="43454464"/>
        <c:scaling>
          <c:orientation val="minMax"/>
        </c:scaling>
        <c:delete val="1"/>
        <c:axPos val="b"/>
        <c:numFmt formatCode="0%" sourceLinked="1"/>
        <c:majorTickMark val="out"/>
        <c:minorTickMark val="none"/>
        <c:tickLblPos val="none"/>
        <c:crossAx val="4272358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3693405511811031"/>
          <c:y val="3.2383389662350451E-2"/>
          <c:w val="0.32742536089239838"/>
          <c:h val="0.84102699620302013"/>
        </c:manualLayout>
      </c:layout>
      <c:barChart>
        <c:barDir val="bar"/>
        <c:grouping val="clustered"/>
        <c:varyColors val="0"/>
        <c:ser>
          <c:idx val="0"/>
          <c:order val="0"/>
          <c:tx>
            <c:strRef>
              <c:f>Sheet1!$B$1</c:f>
              <c:strCache>
                <c:ptCount val="1"/>
                <c:pt idx="0">
                  <c:v>Participation (at least 1 program)</c:v>
                </c:pt>
              </c:strCache>
            </c:strRef>
          </c:tx>
          <c:spPr>
            <a:solidFill>
              <a:srgbClr val="665775"/>
            </a:solidFill>
          </c:spPr>
          <c:invertIfNegative val="0"/>
          <c:dLbls>
            <c:txPr>
              <a:bodyPr/>
              <a:lstStyle/>
              <a:p>
                <a:pPr>
                  <a:defRPr lang="en-US" sz="1000"/>
                </a:pPr>
                <a:endParaRPr lang="zh-CN"/>
              </a:p>
            </c:txPr>
            <c:showLegendKey val="0"/>
            <c:showVal val="1"/>
            <c:showCatName val="0"/>
            <c:showSerName val="0"/>
            <c:showPercent val="0"/>
            <c:showBubbleSize val="0"/>
            <c:showLeaderLines val="0"/>
          </c:dLbls>
          <c:cat>
            <c:strRef>
              <c:f>Sheet1!$A$2:$A$11</c:f>
              <c:strCache>
                <c:ptCount val="10"/>
                <c:pt idx="0">
                  <c:v>Life insurance providers</c:v>
                </c:pt>
                <c:pt idx="1">
                  <c:v>Cable/satellite television service providers</c:v>
                </c:pt>
                <c:pt idx="2">
                  <c:v>Utility companies </c:v>
                </c:pt>
                <c:pt idx="3">
                  <c:v>Home telephone service providers</c:v>
                </c:pt>
                <c:pt idx="4">
                  <c:v>Hotels</c:v>
                </c:pt>
                <c:pt idx="5">
                  <c:v>Airlines</c:v>
                </c:pt>
                <c:pt idx="6">
                  <c:v>Banks</c:v>
                </c:pt>
                <c:pt idx="7">
                  <c:v>Internet service providers</c:v>
                </c:pt>
                <c:pt idx="8">
                  <c:v>Wireless/cell phone companies</c:v>
                </c:pt>
                <c:pt idx="9">
                  <c:v>Retailers</c:v>
                </c:pt>
              </c:strCache>
            </c:strRef>
          </c:cat>
          <c:val>
            <c:numRef>
              <c:f>Sheet1!$B$2:$B$11</c:f>
              <c:numCache>
                <c:formatCode>0%</c:formatCode>
                <c:ptCount val="10"/>
                <c:pt idx="0">
                  <c:v>0.14000000000000001</c:v>
                </c:pt>
                <c:pt idx="1">
                  <c:v>0.19</c:v>
                </c:pt>
                <c:pt idx="2">
                  <c:v>0.2</c:v>
                </c:pt>
                <c:pt idx="3">
                  <c:v>0.24000000000000021</c:v>
                </c:pt>
                <c:pt idx="4">
                  <c:v>0.24000000000000021</c:v>
                </c:pt>
                <c:pt idx="5">
                  <c:v>0.25</c:v>
                </c:pt>
                <c:pt idx="6">
                  <c:v>0.29000000000000031</c:v>
                </c:pt>
                <c:pt idx="7">
                  <c:v>0.29000000000000031</c:v>
                </c:pt>
                <c:pt idx="8">
                  <c:v>0.31000000000000238</c:v>
                </c:pt>
                <c:pt idx="9">
                  <c:v>0.52</c:v>
                </c:pt>
              </c:numCache>
            </c:numRef>
          </c:val>
        </c:ser>
        <c:ser>
          <c:idx val="1"/>
          <c:order val="1"/>
          <c:tx>
            <c:strRef>
              <c:f>Sheet1!$C$1</c:f>
              <c:strCache>
                <c:ptCount val="1"/>
                <c:pt idx="0">
                  <c:v>Persuasion (much &amp; very much)</c:v>
                </c:pt>
              </c:strCache>
            </c:strRef>
          </c:tx>
          <c:spPr>
            <a:solidFill>
              <a:srgbClr val="FFC000"/>
            </a:solidFill>
          </c:spPr>
          <c:invertIfNegative val="0"/>
          <c:dLbls>
            <c:txPr>
              <a:bodyPr/>
              <a:lstStyle/>
              <a:p>
                <a:pPr>
                  <a:defRPr lang="en-US" sz="1000"/>
                </a:pPr>
                <a:endParaRPr lang="zh-CN"/>
              </a:p>
            </c:txPr>
            <c:showLegendKey val="0"/>
            <c:showVal val="1"/>
            <c:showCatName val="0"/>
            <c:showSerName val="0"/>
            <c:showPercent val="0"/>
            <c:showBubbleSize val="0"/>
            <c:showLeaderLines val="0"/>
          </c:dLbls>
          <c:cat>
            <c:strRef>
              <c:f>Sheet1!$A$2:$A$11</c:f>
              <c:strCache>
                <c:ptCount val="10"/>
                <c:pt idx="0">
                  <c:v>Life insurance providers</c:v>
                </c:pt>
                <c:pt idx="1">
                  <c:v>Cable/satellite television service providers</c:v>
                </c:pt>
                <c:pt idx="2">
                  <c:v>Utility companies </c:v>
                </c:pt>
                <c:pt idx="3">
                  <c:v>Home telephone service providers</c:v>
                </c:pt>
                <c:pt idx="4">
                  <c:v>Hotels</c:v>
                </c:pt>
                <c:pt idx="5">
                  <c:v>Airlines</c:v>
                </c:pt>
                <c:pt idx="6">
                  <c:v>Banks</c:v>
                </c:pt>
                <c:pt idx="7">
                  <c:v>Internet service providers</c:v>
                </c:pt>
                <c:pt idx="8">
                  <c:v>Wireless/cell phone companies</c:v>
                </c:pt>
                <c:pt idx="9">
                  <c:v>Retailers</c:v>
                </c:pt>
              </c:strCache>
            </c:strRef>
          </c:cat>
          <c:val>
            <c:numRef>
              <c:f>Sheet1!$C$2:$C$11</c:f>
              <c:numCache>
                <c:formatCode>0%</c:formatCode>
                <c:ptCount val="10"/>
                <c:pt idx="0">
                  <c:v>0.49000000000000032</c:v>
                </c:pt>
                <c:pt idx="1">
                  <c:v>0.49000000000000032</c:v>
                </c:pt>
                <c:pt idx="2">
                  <c:v>0.51</c:v>
                </c:pt>
                <c:pt idx="3">
                  <c:v>0.47000000000000008</c:v>
                </c:pt>
                <c:pt idx="4">
                  <c:v>0.51</c:v>
                </c:pt>
                <c:pt idx="5">
                  <c:v>0.52</c:v>
                </c:pt>
                <c:pt idx="6">
                  <c:v>0.49958285052143686</c:v>
                </c:pt>
                <c:pt idx="7">
                  <c:v>0.53</c:v>
                </c:pt>
                <c:pt idx="8">
                  <c:v>0.53005464480874309</c:v>
                </c:pt>
                <c:pt idx="9">
                  <c:v>0.54</c:v>
                </c:pt>
              </c:numCache>
            </c:numRef>
          </c:val>
        </c:ser>
        <c:dLbls>
          <c:showLegendKey val="0"/>
          <c:showVal val="0"/>
          <c:showCatName val="0"/>
          <c:showSerName val="0"/>
          <c:showPercent val="0"/>
          <c:showBubbleSize val="0"/>
        </c:dLbls>
        <c:gapWidth val="150"/>
        <c:axId val="43852544"/>
        <c:axId val="43854080"/>
      </c:barChart>
      <c:catAx>
        <c:axId val="43852544"/>
        <c:scaling>
          <c:orientation val="minMax"/>
        </c:scaling>
        <c:delete val="0"/>
        <c:axPos val="l"/>
        <c:majorTickMark val="out"/>
        <c:minorTickMark val="none"/>
        <c:tickLblPos val="nextTo"/>
        <c:txPr>
          <a:bodyPr/>
          <a:lstStyle/>
          <a:p>
            <a:pPr>
              <a:defRPr lang="en-US" sz="1000" b="0"/>
            </a:pPr>
            <a:endParaRPr lang="zh-CN"/>
          </a:p>
        </c:txPr>
        <c:crossAx val="43854080"/>
        <c:crosses val="autoZero"/>
        <c:auto val="1"/>
        <c:lblAlgn val="ctr"/>
        <c:lblOffset val="100"/>
        <c:noMultiLvlLbl val="0"/>
      </c:catAx>
      <c:valAx>
        <c:axId val="43854080"/>
        <c:scaling>
          <c:orientation val="minMax"/>
        </c:scaling>
        <c:delete val="1"/>
        <c:axPos val="b"/>
        <c:numFmt formatCode="0%" sourceLinked="1"/>
        <c:majorTickMark val="out"/>
        <c:minorTickMark val="none"/>
        <c:tickLblPos val="none"/>
        <c:crossAx val="43852544"/>
        <c:crosses val="autoZero"/>
        <c:crossBetween val="between"/>
      </c:valAx>
    </c:plotArea>
    <c:legend>
      <c:legendPos val="r"/>
      <c:layout>
        <c:manualLayout>
          <c:xMode val="edge"/>
          <c:yMode val="edge"/>
          <c:x val="0.21671358267717114"/>
          <c:y val="0.91307366351873265"/>
          <c:w val="0.6898072506561862"/>
          <c:h val="6.6318724877953913E-2"/>
        </c:manualLayout>
      </c:layout>
      <c:overlay val="0"/>
      <c:txPr>
        <a:bodyPr/>
        <a:lstStyle/>
        <a:p>
          <a:pPr>
            <a:defRPr lang="en-US" sz="1000"/>
          </a:pPr>
          <a:endParaRPr lang="zh-CN"/>
        </a:p>
      </c:txPr>
    </c:legend>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NULL"/></Relationships>
</file>

<file path=ppt/drawings/_rels/vmlDrawing16.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90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860425" y="750888"/>
            <a:ext cx="4943475" cy="37084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888466" y="4714811"/>
            <a:ext cx="4885807" cy="4468015"/>
          </a:xfrm>
          <a:prstGeom prst="rect">
            <a:avLst/>
          </a:prstGeom>
          <a:noFill/>
          <a:ln w="12700">
            <a:noFill/>
            <a:miter lim="800000"/>
            <a:headEnd/>
            <a:tailEnd/>
          </a:ln>
          <a:effectLst/>
        </p:spPr>
        <p:txBody>
          <a:bodyPr vert="horz" wrap="square" lIns="91588" tIns="44991" rIns="91588" bIns="44991"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4" name="Footer Placeholder 3"/>
          <p:cNvSpPr>
            <a:spLocks noGrp="1"/>
          </p:cNvSpPr>
          <p:nvPr>
            <p:ph type="ftr" sz="quarter" idx="4"/>
          </p:nvPr>
        </p:nvSpPr>
        <p:spPr>
          <a:xfrm>
            <a:off x="0" y="9428163"/>
            <a:ext cx="2887663" cy="4968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155602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w="9525"/>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w="9525"/>
        </p:spPr>
        <p:txBody>
          <a:bodyPr/>
          <a:lstStyle/>
          <a:p>
            <a:r>
              <a:rPr lang="en-US" sz="900" b="1" i="1" smtClean="0"/>
              <a:t>Listening </a:t>
            </a:r>
            <a:r>
              <a:rPr lang="en-US" sz="900" b="1" i="1" dirty="0" smtClean="0"/>
              <a:t>to the Customer</a:t>
            </a:r>
            <a:endParaRPr lang="en-US" sz="900" dirty="0" smtClean="0"/>
          </a:p>
          <a:p>
            <a:r>
              <a:rPr lang="en-US" sz="900" dirty="0" smtClean="0"/>
              <a:t>Other industry sectors such as retail are investing considerable sums in analytics and other innovative technologies designed to provide penetrating insights into customer buying patterns, shopping habits and preferences.  Insurers have under-invested in such technologies at a time when customer expectations regarding service and delivery are higher than ever.   Online retailers such as Amazon have “trained” consumers to expect broad choice, aggressive pricing, and rapid shipping, with personalized service across the full range of distribution channels. </a:t>
            </a:r>
          </a:p>
          <a:p>
            <a:r>
              <a:rPr lang="en-US" sz="900" dirty="0" smtClean="0"/>
              <a:t>There are numerous opportunities for insurers to collect and analyze customer information to improve the range and quality of products offered; to refine pricing strategies; and to develop an effective array of distribution channels.  Technologies including business intelligence, descriptive and predictive analytics, and data mining can help life insurers improve both their decisions regarding new products and their levels of customer service.  At the next level, analytics can help life insurers identify customers who are in danger of making a full or partial switch to another insurer, and can identify appropriate actions to head off such decisions.</a:t>
            </a:r>
          </a:p>
          <a:p>
            <a:r>
              <a:rPr lang="en-US" sz="900" dirty="0" smtClean="0"/>
              <a:t>The widespread use of social media provides another opportunity for life insurers to increase their understanding of what customers want.  Through billions of online conversations, postings and inquiries, customers leave what social media experts call “narrative bits” or, more familiarly, “</a:t>
            </a:r>
            <a:r>
              <a:rPr lang="en-US" sz="900" dirty="0" err="1" smtClean="0"/>
              <a:t>narbs</a:t>
            </a:r>
            <a:r>
              <a:rPr lang="en-US" sz="900" dirty="0" smtClean="0"/>
              <a:t>.” Carriers need to establish effective listening posts to understand these and to understand the behavior of the many interest-specific communities fostered by social media.  Ultimately, life insurance providers must develop social media strategies and policies that coordinate brand positioning, product offerings and distribution channels to capitalize on social media’s power to reach and engage both existing and prospective customers.</a:t>
            </a:r>
          </a:p>
          <a:p>
            <a:r>
              <a:rPr lang="en-US" sz="900" dirty="0" smtClean="0"/>
              <a:t> </a:t>
            </a:r>
          </a:p>
          <a:p>
            <a:r>
              <a:rPr lang="en-US" sz="900" dirty="0" smtClean="0"/>
              <a:t>Retailers and other industry sectors have achieved much broader acceptance of loyalty programs among consumers than have life insurers. Accenture’s research suggests that, although life insurance loyalty programs are as persuasive as programs in other industries, adoption of such programs is lower in life insurance than in any other sector. There is a simple reason for this:  Few life insurers offer such programs.  The high uptake of loyalty programs in industries such as retailing, wireless phones, Internet service providers, retail banks and airlines, however, indicates that loyalty programs may be a worthwhile area for life insurance providers to explore.  Property and casualty insurers often offer discounts to customers who buy automobile and home insurance from the same carrier; life insurers could provide discounts for a customer who buys long-term care, an annuity and a life insurance policy from the same company.  Brokerage firms and mutual fund companies provide other types of volume discounts.  </a:t>
            </a:r>
          </a:p>
          <a:p>
            <a:r>
              <a:rPr lang="en-US" sz="900" b="1" i="1" dirty="0" smtClean="0"/>
              <a:t>Creating (and Delivering) the Right Product Mix</a:t>
            </a:r>
            <a:endParaRPr lang="en-US" sz="900" dirty="0" smtClean="0"/>
          </a:p>
          <a:p>
            <a:r>
              <a:rPr lang="en-US" sz="900" dirty="0" smtClean="0"/>
              <a:t>Life insurers have not perfected their ability to approach the right customer with the right product offering.  For instance, younger customers (say in the 35 to 45 age bracket) are often interested in single-premium insurance products that build cash value quickly if the principal is not touched for 10 to 20 years.  Other customers may want to purchase only the simplest and cheapest of term life policies.  Older customers with substantial assets may have complex needs involving estate planning or the provision of long-term care.  Pressures on state-supported pension systems have caused many people to re-examine life insurance and annuity products as a way to build wealth and diversify their primary retirement portfolios.  </a:t>
            </a:r>
          </a:p>
          <a:p>
            <a:r>
              <a:rPr lang="en-US" sz="900" dirty="0" smtClean="0"/>
              <a:t>Changing global demographics and income patterns have created significant opportunities for life insurers.  Rapid growth is fuelling rising employment and incomes in emerging economies, creating a large group of potential new customers. The global middle class is expected to grow from 1.7 billion to 3.6 billion between 2010 and 2030. While the middle class in countries such as China and India is growing, the population in developed countries is aging rapidly, with life expectancies lengthening.  Life insurers can benefit from these trends, but they must have the operational agility required to identify specific opportunities and to act upon them quickly. </a:t>
            </a:r>
          </a:p>
          <a:p>
            <a:r>
              <a:rPr lang="en-US" sz="900" dirty="0" smtClean="0"/>
              <a:t>Many insurers, however, lack the customer profiling capabilities necessary to quickly match such products with high-potential customers.  Agents and customers both waste time because the first face-to-face meeting is devoted to establishing the customer’s needs, when a simple interactive “app” designed for a tablet computer or smart phone could ask the same 20 or so questions that the agent might otherwise ask in the first meeting.  With this information already on file, the first crucial meeting can be devoted to addressing the customer’s real needs.   Of course, innovative screening tools will match the customer to the appropriate channel, which, depending on the customer’s requirements, may be a web-based purchase, a visit to a local office, a telephone consultation via a call center, or a meeting with an agent with specific experience in a complex area. </a:t>
            </a:r>
          </a:p>
          <a:p>
            <a:r>
              <a:rPr lang="en-US" sz="900" dirty="0" smtClean="0"/>
              <a:t>The “flip side” to such distribution technology can be found in the customer’s ability to compare product offerings online or, increasingly, through mobile applications. Life insurance has become an extraordinarily complicated product and even sophisticated consumers can become confused during the sale / purchase cycle.  The availability of online information makes it easier for consumers to compare offerings, but it also puts pressure on agents and brokers to know their own products as well as what their competitors are offering.</a:t>
            </a:r>
          </a:p>
          <a:p>
            <a:r>
              <a:rPr lang="en-US" sz="900" b="1" i="1" dirty="0" smtClean="0"/>
              <a:t>Getting the Right Systems in Place</a:t>
            </a:r>
            <a:endParaRPr lang="en-US" sz="900" dirty="0" smtClean="0"/>
          </a:p>
          <a:p>
            <a:r>
              <a:rPr lang="en-US" sz="900" dirty="0" smtClean="0"/>
              <a:t>Life insurers are highly reliant upon their product development and policy administration systems, but many of these are unable to support the demands of an aggressive program of product segmentation, new product development and upgraded distribution channels.  Annuity and investment products require significant additional support. </a:t>
            </a:r>
          </a:p>
          <a:p>
            <a:r>
              <a:rPr lang="en-US" sz="900" dirty="0" smtClean="0"/>
              <a:t>Accenture research* conducted in 2010 indicates that insurers need to spend approximately $84 million on their distribution and customer-facing technology infrastructure over the next three years to at least be on par with the average investment in the industry. Carriers have invested in point solutions to explore the potential of innovative technologies such as mobile, social media and digital marketing, but rarely have they linked front- and back-office capabilities to provide a comprehensive, strategic whole.  The lack of coordination drives up the cost of technology ownership and slows down the insurer’s ability to develop and deliver new products.</a:t>
            </a:r>
          </a:p>
          <a:p>
            <a:r>
              <a:rPr lang="en-US" sz="900" dirty="0" smtClean="0"/>
              <a:t>It is becoming increasingly clear that, in terms of systems, few life insurers have in place what they will need to build customer loyalty and grow sales.  They need an integrated architecture that encompasses policy administration and claims, but that also supports multi-channel distribution through social media monitoring, customer relationship management, data collection and advanced analytics.</a:t>
            </a:r>
            <a:endParaRPr lang="en-US" sz="900"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69064" y="744239"/>
            <a:ext cx="4324610" cy="372292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774010" y="9428746"/>
            <a:ext cx="2887186" cy="496158"/>
          </a:xfrm>
          <a:prstGeom prst="rect">
            <a:avLst/>
          </a:prstGeom>
        </p:spPr>
        <p:txBody>
          <a:bodyPr/>
          <a:lstStyle/>
          <a:p>
            <a:pPr>
              <a:buClr>
                <a:srgbClr val="1F497D"/>
              </a:buClr>
            </a:pPr>
            <a:fld id="{35709A46-4ADB-4D2E-835C-D70DEB913FB9}" type="slidenum">
              <a:rPr lang="zh-CN" altLang="en-US" smtClean="0">
                <a:solidFill>
                  <a:prstClr val="black"/>
                </a:solidFill>
              </a:rPr>
              <a:pPr>
                <a:buClr>
                  <a:srgbClr val="1F497D"/>
                </a:buClr>
              </a:pPr>
              <a:t>28</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en-ZA"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w="9525"/>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6" name="Picture 2" descr="Q:\Clients\Accenture\Nancy Hamill - 10-0690 - The AMC Way Project\Working Files\PPT\NEW Template\images\Level_Splash2.jpg"/>
          <p:cNvPicPr>
            <a:picLocks noChangeAspect="1" noChangeArrowheads="1"/>
          </p:cNvPicPr>
          <p:nvPr/>
        </p:nvPicPr>
        <p:blipFill>
          <a:blip r:embed="rId2" cstate="print"/>
          <a:srcRect t="-17977" r="3778" b="13200"/>
          <a:stretch>
            <a:fillRect/>
          </a:stretch>
        </p:blipFill>
        <p:spPr bwMode="auto">
          <a:xfrm>
            <a:off x="6619163" y="-950791"/>
            <a:ext cx="2470245" cy="5508013"/>
          </a:xfrm>
          <a:prstGeom prst="rect">
            <a:avLst/>
          </a:prstGeom>
          <a:noFill/>
        </p:spPr>
      </p:pic>
      <p:sp>
        <p:nvSpPr>
          <p:cNvPr id="7" name="Rectangle 136"/>
          <p:cNvSpPr>
            <a:spLocks noChangeArrowheads="1"/>
          </p:cNvSpPr>
          <p:nvPr/>
        </p:nvSpPr>
        <p:spPr bwMode="auto">
          <a:xfrm>
            <a:off x="71438" y="6635397"/>
            <a:ext cx="8345487" cy="230832"/>
          </a:xfrm>
          <a:prstGeom prst="rect">
            <a:avLst/>
          </a:prstGeom>
          <a:noFill/>
          <a:ln w="9525">
            <a:noFill/>
            <a:miter lim="800000"/>
            <a:headEnd/>
            <a:tailEnd/>
          </a:ln>
          <a:effectLst/>
        </p:spPr>
        <p:txBody>
          <a:bodyPr>
            <a:spAutoFit/>
          </a:bodyPr>
          <a:lstStyle/>
          <a:p>
            <a:pPr>
              <a:lnSpc>
                <a:spcPct val="100000"/>
              </a:lnSpc>
              <a:defRPr/>
            </a:pPr>
            <a:r>
              <a:rPr lang="en-AU" sz="900" b="0" dirty="0" smtClean="0">
                <a:solidFill>
                  <a:srgbClr val="888888"/>
                </a:solidFill>
              </a:rPr>
              <a:t>Copyright © 2011 Accenture  All Rights Reserved. Accenture, its logo, and High Performance Delivered are trademarks of Accenture.</a:t>
            </a:r>
            <a:endParaRPr lang="en-AU" sz="900" b="0" dirty="0">
              <a:solidFill>
                <a:srgbClr val="888888"/>
              </a:solidFill>
            </a:endParaRPr>
          </a:p>
        </p:txBody>
      </p:sp>
      <p:sp>
        <p:nvSpPr>
          <p:cNvPr id="10300" name="Rectangle 60"/>
          <p:cNvSpPr>
            <a:spLocks noGrp="1" noChangeArrowheads="1"/>
          </p:cNvSpPr>
          <p:nvPr>
            <p:ph type="ctrTitle" sz="quarter" hasCustomPrompt="1"/>
          </p:nvPr>
        </p:nvSpPr>
        <p:spPr>
          <a:xfrm>
            <a:off x="2436813" y="4542473"/>
            <a:ext cx="4187507" cy="1143000"/>
          </a:xfrm>
          <a:ln w="9525"/>
        </p:spPr>
        <p:txBody>
          <a:bodyPr lIns="91440" tIns="45720" rIns="91440" bIns="45720" anchor="t"/>
          <a:lstStyle>
            <a:lvl1pPr>
              <a:defRPr sz="2800">
                <a:solidFill>
                  <a:schemeClr val="accent1"/>
                </a:solidFill>
              </a:defRPr>
            </a:lvl1pPr>
          </a:lstStyle>
          <a:p>
            <a:r>
              <a:rPr lang="en-US" dirty="0" smtClean="0"/>
              <a:t>Click to edit Master </a:t>
            </a:r>
            <a:br>
              <a:rPr lang="en-US" dirty="0" smtClean="0"/>
            </a:br>
            <a:r>
              <a:rPr lang="en-US" dirty="0" smtClean="0"/>
              <a:t>title style</a:t>
            </a:r>
            <a:endParaRPr lang="en-AU" dirty="0"/>
          </a:p>
        </p:txBody>
      </p:sp>
      <p:sp>
        <p:nvSpPr>
          <p:cNvPr id="10301" name="Rectangle 61"/>
          <p:cNvSpPr>
            <a:spLocks noGrp="1" noChangeArrowheads="1"/>
          </p:cNvSpPr>
          <p:nvPr>
            <p:ph type="subTitle" sz="quarter" idx="1"/>
          </p:nvPr>
        </p:nvSpPr>
        <p:spPr>
          <a:xfrm>
            <a:off x="2436813" y="5720398"/>
            <a:ext cx="6216650" cy="514350"/>
          </a:xfrm>
          <a:ln w="9525"/>
        </p:spPr>
        <p:txBody>
          <a:bodyPr lIns="91440" tIns="45720" rIns="91440" bIns="45720"/>
          <a:lstStyle>
            <a:lvl1pPr marL="0" indent="0">
              <a:buFontTx/>
              <a:buNone/>
              <a:defRPr sz="2000">
                <a:solidFill>
                  <a:srgbClr val="888888"/>
                </a:solidFill>
              </a:defRPr>
            </a:lvl1pPr>
          </a:lstStyle>
          <a:p>
            <a:r>
              <a:rPr lang="en-US" smtClean="0"/>
              <a:t>Click to edit Master subtitle style</a:t>
            </a:r>
            <a:endParaRPr lang="en-AU"/>
          </a:p>
        </p:txBody>
      </p:sp>
      <p:pic>
        <p:nvPicPr>
          <p:cNvPr id="10" name="Picture 114" descr="SigHP_Sz2_gray"/>
          <p:cNvPicPr>
            <a:picLocks noChangeAspect="1" noChangeArrowheads="1"/>
          </p:cNvPicPr>
          <p:nvPr/>
        </p:nvPicPr>
        <p:blipFill>
          <a:blip r:embed="rId3" cstate="screen"/>
          <a:srcRect/>
          <a:stretch>
            <a:fillRect/>
          </a:stretch>
        </p:blipFill>
        <p:spPr bwMode="gray">
          <a:xfrm>
            <a:off x="465138" y="2112963"/>
            <a:ext cx="3733800" cy="1990725"/>
          </a:xfrm>
          <a:prstGeom prst="rect">
            <a:avLst/>
          </a:prstGeom>
          <a:noFill/>
        </p:spPr>
      </p:pic>
      <p:cxnSp>
        <p:nvCxnSpPr>
          <p:cNvPr id="12" name="Straight Connector 11"/>
          <p:cNvCxnSpPr/>
          <p:nvPr/>
        </p:nvCxnSpPr>
        <p:spPr bwMode="auto">
          <a:xfrm>
            <a:off x="0" y="3429000"/>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5"/>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6"/>
            <a:ext cx="7772400" cy="1500187"/>
          </a:xfrm>
        </p:spPr>
        <p:txBody>
          <a:bodyPr anchor="t"/>
          <a:lstStyle>
            <a:lvl1pPr marL="0" indent="0">
              <a:buNone/>
              <a:defRPr sz="2000">
                <a:solidFill>
                  <a:schemeClr val="bg1"/>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8" indent="0">
              <a:buNone/>
              <a:defRPr sz="1400">
                <a:solidFill>
                  <a:schemeClr val="tx1">
                    <a:tint val="75000"/>
                  </a:schemeClr>
                </a:solidFill>
              </a:defRPr>
            </a:lvl5pPr>
            <a:lvl6pPr marL="2285772" indent="0">
              <a:buNone/>
              <a:defRPr sz="1400">
                <a:solidFill>
                  <a:schemeClr val="tx1">
                    <a:tint val="75000"/>
                  </a:schemeClr>
                </a:solidFill>
              </a:defRPr>
            </a:lvl6pPr>
            <a:lvl7pPr marL="2742927" indent="0">
              <a:buNone/>
              <a:defRPr sz="1400">
                <a:solidFill>
                  <a:schemeClr val="tx1">
                    <a:tint val="75000"/>
                  </a:schemeClr>
                </a:solidFill>
              </a:defRPr>
            </a:lvl7pPr>
            <a:lvl8pPr marL="3200081" indent="0">
              <a:buNone/>
              <a:defRPr sz="1400">
                <a:solidFill>
                  <a:schemeClr val="tx1">
                    <a:tint val="75000"/>
                  </a:schemeClr>
                </a:solidFill>
              </a:defRPr>
            </a:lvl8pPr>
            <a:lvl9pPr marL="3657236"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3"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619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8083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8" indent="0">
              <a:buNone/>
              <a:defRPr sz="1600" b="1"/>
            </a:lvl5pPr>
            <a:lvl6pPr marL="2285772" indent="0">
              <a:buNone/>
              <a:defRPr sz="1600" b="1"/>
            </a:lvl6pPr>
            <a:lvl7pPr marL="2742927" indent="0">
              <a:buNone/>
              <a:defRPr sz="1600" b="1"/>
            </a:lvl7pPr>
            <a:lvl8pPr marL="3200081" indent="0">
              <a:buNone/>
              <a:defRPr sz="1600" b="1"/>
            </a:lvl8pPr>
            <a:lvl9pPr marL="3657236"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8" indent="0">
              <a:buNone/>
              <a:defRPr sz="1600" b="1"/>
            </a:lvl5pPr>
            <a:lvl6pPr marL="2285772" indent="0">
              <a:buNone/>
              <a:defRPr sz="1600" b="1"/>
            </a:lvl6pPr>
            <a:lvl7pPr marL="2742927" indent="0">
              <a:buNone/>
              <a:defRPr sz="1600" b="1"/>
            </a:lvl7pPr>
            <a:lvl8pPr marL="3200081" indent="0">
              <a:buNone/>
              <a:defRPr sz="1600" b="1"/>
            </a:lvl8pPr>
            <a:lvl9pPr marL="3657236"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55501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93162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76252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0"/>
            <a:ext cx="3008313" cy="4691063"/>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8" indent="0">
              <a:buNone/>
              <a:defRPr sz="900"/>
            </a:lvl5pPr>
            <a:lvl6pPr marL="2285772" indent="0">
              <a:buNone/>
              <a:defRPr sz="900"/>
            </a:lvl6pPr>
            <a:lvl7pPr marL="2742927" indent="0">
              <a:buNone/>
              <a:defRPr sz="900"/>
            </a:lvl7pPr>
            <a:lvl8pPr marL="3200081" indent="0">
              <a:buNone/>
              <a:defRPr sz="900"/>
            </a:lvl8pPr>
            <a:lvl9pPr marL="365723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5468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8" indent="0">
              <a:buNone/>
              <a:defRPr sz="2000"/>
            </a:lvl5pPr>
            <a:lvl6pPr marL="2285772" indent="0">
              <a:buNone/>
              <a:defRPr sz="2000"/>
            </a:lvl6pPr>
            <a:lvl7pPr marL="2742927" indent="0">
              <a:buNone/>
              <a:defRPr sz="2000"/>
            </a:lvl7pPr>
            <a:lvl8pPr marL="3200081" indent="0">
              <a:buNone/>
              <a:defRPr sz="2000"/>
            </a:lvl8pPr>
            <a:lvl9pPr marL="3657236"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54" indent="0">
              <a:buNone/>
              <a:defRPr sz="1200"/>
            </a:lvl2pPr>
            <a:lvl3pPr marL="914309" indent="0">
              <a:buNone/>
              <a:defRPr sz="1000"/>
            </a:lvl3pPr>
            <a:lvl4pPr marL="1371463" indent="0">
              <a:buNone/>
              <a:defRPr sz="900"/>
            </a:lvl4pPr>
            <a:lvl5pPr marL="1828618" indent="0">
              <a:buNone/>
              <a:defRPr sz="900"/>
            </a:lvl5pPr>
            <a:lvl6pPr marL="2285772" indent="0">
              <a:buNone/>
              <a:defRPr sz="900"/>
            </a:lvl6pPr>
            <a:lvl7pPr marL="2742927" indent="0">
              <a:buNone/>
              <a:defRPr sz="900"/>
            </a:lvl7pPr>
            <a:lvl8pPr marL="3200081" indent="0">
              <a:buNone/>
              <a:defRPr sz="900"/>
            </a:lvl8pPr>
            <a:lvl9pPr marL="3657236"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17432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890878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1661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60"/>
          <p:cNvSpPr>
            <a:spLocks noGrp="1" noChangeArrowheads="1"/>
          </p:cNvSpPr>
          <p:nvPr>
            <p:ph type="sldNum" sz="quarter" idx="10"/>
          </p:nvPr>
        </p:nvSpPr>
        <p:spPr>
          <a:ln/>
        </p:spPr>
        <p:txBody>
          <a:bodyPr/>
          <a:lstStyle>
            <a:lvl1pPr>
              <a:defRPr/>
            </a:lvl1pPr>
          </a:lstStyle>
          <a:p>
            <a:pPr>
              <a:defRPr/>
            </a:pPr>
            <a:fld id="{28A37779-3EFF-4C44-81BE-A0A03BDD188D}" type="slidenum">
              <a:rPr lang="en-AU" smtClean="0"/>
              <a:pPr>
                <a:defRPr/>
              </a:pPr>
              <a:t>‹#›</a:t>
            </a:fld>
            <a:endParaRPr lang="en-AU" dirty="0"/>
          </a:p>
        </p:txBody>
      </p:sp>
      <p:sp>
        <p:nvSpPr>
          <p:cNvPr id="5" name="Rectangle 62"/>
          <p:cNvSpPr>
            <a:spLocks noGrp="1" noChangeArrowheads="1"/>
          </p:cNvSpPr>
          <p:nvPr>
            <p:ph type="ftr" sz="quarter" idx="11"/>
          </p:nvPr>
        </p:nvSpPr>
        <p:spPr>
          <a:ln/>
        </p:spPr>
        <p:txBody>
          <a:bodyPr/>
          <a:lstStyle>
            <a:lvl1pPr>
              <a:defRPr/>
            </a:lvl1pPr>
          </a:lstStyle>
          <a:p>
            <a:pPr>
              <a:defRPr/>
            </a:pPr>
            <a:r>
              <a:rPr lang="en-US" dirty="0" smtClean="0"/>
              <a:t>Copyright © 2011 Accenture All Rights Reserved.</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ient Examp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222500"/>
            <a:ext cx="2880360" cy="2565400"/>
          </a:xfr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08699" y="2222500"/>
            <a:ext cx="2880360" cy="2565400"/>
          </a:xfr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17513" y="77788"/>
            <a:ext cx="5556250" cy="1017587"/>
          </a:xfrm>
        </p:spPr>
        <p:txBody>
          <a:bodyPr/>
          <a:lstStyle/>
          <a:p>
            <a:r>
              <a:rPr lang="en-US" smtClean="0"/>
              <a:t>Click to edit Master title style</a:t>
            </a:r>
            <a:endParaRPr lang="en-US"/>
          </a:p>
        </p:txBody>
      </p:sp>
      <p:sp>
        <p:nvSpPr>
          <p:cNvPr id="8" name="Rectangle 60"/>
          <p:cNvSpPr>
            <a:spLocks noGrp="1" noChangeArrowheads="1"/>
          </p:cNvSpPr>
          <p:nvPr>
            <p:ph type="sldNum" sz="quarter" idx="12"/>
          </p:nvPr>
        </p:nvSpPr>
        <p:spPr>
          <a:ln/>
        </p:spPr>
        <p:txBody>
          <a:bodyPr/>
          <a:lstStyle>
            <a:lvl1pPr>
              <a:defRPr/>
            </a:lvl1pPr>
          </a:lstStyle>
          <a:p>
            <a:pPr>
              <a:defRPr/>
            </a:pPr>
            <a:fld id="{AE3E331E-D546-4ABF-972E-8FFFE532A784}" type="slidenum">
              <a:rPr lang="en-US" smtClean="0"/>
              <a:pPr>
                <a:defRPr/>
              </a:pPr>
              <a:t>‹#›</a:t>
            </a:fld>
            <a:endParaRPr lang="en-US" dirty="0"/>
          </a:p>
        </p:txBody>
      </p:sp>
      <p:sp>
        <p:nvSpPr>
          <p:cNvPr id="7" name="Footer Placeholder 6"/>
          <p:cNvSpPr>
            <a:spLocks noGrp="1"/>
          </p:cNvSpPr>
          <p:nvPr>
            <p:ph type="ftr" sz="quarter" idx="13"/>
          </p:nvPr>
        </p:nvSpPr>
        <p:spPr/>
        <p:txBody>
          <a:bodyPr/>
          <a:lstStyle/>
          <a:p>
            <a:pPr>
              <a:defRPr/>
            </a:pPr>
            <a:r>
              <a:rPr lang="en-US" dirty="0" smtClean="0"/>
              <a:t>Copyright © 2011 Accenture All Rights Reserved.</a:t>
            </a:r>
            <a:endParaRPr lang="en-AU" dirty="0"/>
          </a:p>
        </p:txBody>
      </p:sp>
      <p:sp>
        <p:nvSpPr>
          <p:cNvPr id="9" name="Content Placeholder 2"/>
          <p:cNvSpPr>
            <a:spLocks noGrp="1"/>
          </p:cNvSpPr>
          <p:nvPr>
            <p:ph sz="half" idx="14"/>
          </p:nvPr>
        </p:nvSpPr>
        <p:spPr>
          <a:xfrm>
            <a:off x="3130550" y="2222500"/>
            <a:ext cx="2880360" cy="2565400"/>
          </a:xfrm>
        </p:spPr>
        <p:txBody>
          <a:bodyPr/>
          <a:lstStyle>
            <a:lvl1pPr>
              <a:defRPr sz="1400"/>
            </a:lvl1pPr>
            <a:lvl2pPr>
              <a:defRPr sz="1200"/>
            </a:lvl2pPr>
            <a:lvl3pPr>
              <a:defRPr sz="1100"/>
            </a:lvl3pPr>
            <a:lvl4pPr>
              <a:defRPr sz="1050"/>
            </a:lvl4pPr>
            <a:lvl5pPr>
              <a:defRPr sz="105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10"/>
          <p:cNvSpPr>
            <a:spLocks noGrp="1"/>
          </p:cNvSpPr>
          <p:nvPr>
            <p:ph type="pic" sz="quarter" idx="15"/>
          </p:nvPr>
        </p:nvSpPr>
        <p:spPr>
          <a:xfrm>
            <a:off x="152400" y="1282700"/>
            <a:ext cx="2880360" cy="850900"/>
          </a:xfrm>
        </p:spPr>
        <p:txBody>
          <a:bodyPr/>
          <a:lstStyle/>
          <a:p>
            <a:endParaRPr lang="en-US" dirty="0"/>
          </a:p>
        </p:txBody>
      </p:sp>
      <p:sp>
        <p:nvSpPr>
          <p:cNvPr id="12" name="Picture Placeholder 10"/>
          <p:cNvSpPr>
            <a:spLocks noGrp="1"/>
          </p:cNvSpPr>
          <p:nvPr>
            <p:ph type="pic" sz="quarter" idx="16"/>
          </p:nvPr>
        </p:nvSpPr>
        <p:spPr>
          <a:xfrm>
            <a:off x="3130550" y="1282700"/>
            <a:ext cx="2880360" cy="850900"/>
          </a:xfrm>
        </p:spPr>
        <p:txBody>
          <a:bodyPr/>
          <a:lstStyle/>
          <a:p>
            <a:endParaRPr lang="en-US" dirty="0"/>
          </a:p>
        </p:txBody>
      </p:sp>
      <p:sp>
        <p:nvSpPr>
          <p:cNvPr id="13" name="Picture Placeholder 10"/>
          <p:cNvSpPr>
            <a:spLocks noGrp="1"/>
          </p:cNvSpPr>
          <p:nvPr>
            <p:ph type="pic" sz="quarter" idx="17"/>
          </p:nvPr>
        </p:nvSpPr>
        <p:spPr>
          <a:xfrm>
            <a:off x="6108700" y="1282700"/>
            <a:ext cx="2880360" cy="850900"/>
          </a:xfrm>
        </p:spPr>
        <p:txBody>
          <a:bodyPr/>
          <a:lstStyle/>
          <a:p>
            <a:endParaRPr lang="en-US" dirty="0"/>
          </a:p>
        </p:txBody>
      </p:sp>
      <p:sp>
        <p:nvSpPr>
          <p:cNvPr id="15" name="Content Placeholder 14"/>
          <p:cNvSpPr>
            <a:spLocks noGrp="1"/>
          </p:cNvSpPr>
          <p:nvPr>
            <p:ph sz="quarter" idx="18"/>
          </p:nvPr>
        </p:nvSpPr>
        <p:spPr>
          <a:xfrm>
            <a:off x="152400" y="4889500"/>
            <a:ext cx="2880360" cy="1358900"/>
          </a:xfrm>
        </p:spPr>
        <p:txBody>
          <a:bodyPr/>
          <a:lstStyle>
            <a:lvl1pPr>
              <a:defRPr sz="1000"/>
            </a:lvl1pPr>
            <a:lvl2pPr>
              <a:defRPr sz="1000"/>
            </a:lvl2pPr>
            <a:lvl3pPr>
              <a:defRPr sz="1050"/>
            </a:lvl3pPr>
            <a:lvl4pPr>
              <a:defRPr sz="8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14"/>
          <p:cNvSpPr>
            <a:spLocks noGrp="1"/>
          </p:cNvSpPr>
          <p:nvPr>
            <p:ph sz="quarter" idx="19"/>
          </p:nvPr>
        </p:nvSpPr>
        <p:spPr>
          <a:xfrm>
            <a:off x="3130550" y="4889500"/>
            <a:ext cx="2880360" cy="1358900"/>
          </a:xfrm>
        </p:spPr>
        <p:txBody>
          <a:bodyPr/>
          <a:lstStyle>
            <a:lvl1pPr>
              <a:defRPr sz="1000"/>
            </a:lvl1pPr>
            <a:lvl2pPr>
              <a:defRPr sz="1000"/>
            </a:lvl2pPr>
            <a:lvl3pPr>
              <a:defRPr sz="1050"/>
            </a:lvl3pPr>
            <a:lvl4pPr>
              <a:defRPr sz="8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14"/>
          <p:cNvSpPr>
            <a:spLocks noGrp="1"/>
          </p:cNvSpPr>
          <p:nvPr>
            <p:ph sz="quarter" idx="20"/>
          </p:nvPr>
        </p:nvSpPr>
        <p:spPr>
          <a:xfrm>
            <a:off x="6108700" y="4889500"/>
            <a:ext cx="2880360" cy="1358900"/>
          </a:xfrm>
        </p:spPr>
        <p:txBody>
          <a:bodyPr/>
          <a:lstStyle>
            <a:lvl1pPr>
              <a:defRPr sz="1000"/>
            </a:lvl1pPr>
            <a:lvl2pPr>
              <a:defRPr sz="1000"/>
            </a:lvl2pPr>
            <a:lvl3pPr>
              <a:defRPr sz="1050"/>
            </a:lvl3pPr>
            <a:lvl4pPr>
              <a:defRPr sz="800"/>
            </a:lvl4pPr>
            <a:lvl5pPr>
              <a:defRPr sz="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Rectangle 2"/>
          <p:cNvSpPr>
            <a:spLocks noGrp="1" noChangeArrowheads="1"/>
          </p:cNvSpPr>
          <p:nvPr userDrawn="1">
            <p:ph type="title" idx="4294967295"/>
          </p:nvPr>
        </p:nvSpPr>
        <p:spPr>
          <a:xfrm>
            <a:off x="107354" y="112713"/>
            <a:ext cx="6659205" cy="1143000"/>
          </a:xfrm>
        </p:spPr>
        <p:txBody>
          <a:bodyPr lIns="92379" tIns="45407" rIns="92379" bIns="45407"/>
          <a:lstStyle/>
          <a:p>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422" y="112713"/>
            <a:ext cx="6671478" cy="1143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3"/>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8" indent="0" algn="ctr">
              <a:buNone/>
              <a:defRPr>
                <a:solidFill>
                  <a:schemeClr val="tx1">
                    <a:tint val="75000"/>
                  </a:schemeClr>
                </a:solidFill>
              </a:defRPr>
            </a:lvl5pPr>
            <a:lvl6pPr marL="2285772" indent="0" algn="ctr">
              <a:buNone/>
              <a:defRPr>
                <a:solidFill>
                  <a:schemeClr val="tx1">
                    <a:tint val="75000"/>
                  </a:schemeClr>
                </a:solidFill>
              </a:defRPr>
            </a:lvl6pPr>
            <a:lvl7pPr marL="2742927" indent="0" algn="ctr">
              <a:buNone/>
              <a:defRPr>
                <a:solidFill>
                  <a:schemeClr val="tx1">
                    <a:tint val="75000"/>
                  </a:schemeClr>
                </a:solidFill>
              </a:defRPr>
            </a:lvl7pPr>
            <a:lvl8pPr marL="3200081" indent="0" algn="ctr">
              <a:buNone/>
              <a:defRPr>
                <a:solidFill>
                  <a:schemeClr val="tx1">
                    <a:tint val="75000"/>
                  </a:schemeClr>
                </a:solidFill>
              </a:defRPr>
            </a:lvl8pPr>
            <a:lvl9pPr marL="3657236"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7"/>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851946" eaLnBrk="1" fontAlgn="auto" hangingPunct="1">
                <a:lnSpc>
                  <a:spcPct val="100000"/>
                </a:lnSpc>
                <a:spcBef>
                  <a:spcPts val="0"/>
                </a:spcBef>
                <a:spcAft>
                  <a:spcPts val="0"/>
                </a:spcAft>
              </a:pPr>
              <a:r>
                <a:rPr lang="zh-CN" altLang="en-US" sz="1400" dirty="0" smtClean="0">
                  <a:solidFill>
                    <a:prstClr val="white"/>
                  </a:solidFill>
                  <a:latin typeface="微软雅黑" pitchFamily="34" charset="-122"/>
                </a:rPr>
                <a:t>世界</a:t>
              </a:r>
              <a:r>
                <a:rPr lang="en-US" altLang="zh-CN" sz="1400" dirty="0" smtClean="0">
                  <a:solidFill>
                    <a:prstClr val="white"/>
                  </a:solidFill>
                  <a:latin typeface="微软雅黑" pitchFamily="34" charset="-122"/>
                </a:rPr>
                <a:t>500</a:t>
              </a:r>
              <a:r>
                <a:rPr lang="zh-CN" altLang="en-US" sz="1400" dirty="0" smtClean="0">
                  <a:solidFill>
                    <a:prstClr val="white"/>
                  </a:solidFill>
                  <a:latin typeface="微软雅黑" pitchFamily="34" charset="-122"/>
                </a:rPr>
                <a:t>强研究中心</a:t>
              </a:r>
              <a:endParaRPr lang="zh-CN" altLang="en-US" sz="14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851946" eaLnBrk="1" fontAlgn="auto" hangingPunct="1">
                <a:lnSpc>
                  <a:spcPct val="100000"/>
                </a:lnSpc>
                <a:spcBef>
                  <a:spcPts val="0"/>
                </a:spcBef>
                <a:spcAft>
                  <a:spcPts val="0"/>
                </a:spcAft>
              </a:pPr>
              <a:r>
                <a:rPr lang="en-US" altLang="zh-CN" sz="1200" dirty="0" smtClean="0">
                  <a:solidFill>
                    <a:prstClr val="white"/>
                  </a:solidFill>
                  <a:latin typeface="微软雅黑" pitchFamily="34" charset="-122"/>
                </a:rPr>
                <a:t>zhao-biao.com</a:t>
              </a:r>
              <a:endParaRPr lang="zh-CN" altLang="en-US" sz="1200"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31" tIns="91431" rIns="91431" bIns="91431" rtlCol="0" anchor="ctr"/>
          <a:lstStyle/>
          <a:p>
            <a:pPr algn="ctr" defTabSz="851946" eaLnBrk="1" fontAlgn="auto" hangingPunct="1">
              <a:lnSpc>
                <a:spcPct val="100000"/>
              </a:lnSpc>
              <a:spcBef>
                <a:spcPts val="0"/>
              </a:spcBef>
              <a:spcAft>
                <a:spcPts val="0"/>
              </a:spcAft>
            </a:pPr>
            <a:r>
              <a:rPr lang="zh-CN" altLang="en-US" sz="1400" dirty="0" smtClean="0">
                <a:solidFill>
                  <a:prstClr val="white"/>
                </a:solidFill>
                <a:latin typeface="微软雅黑" pitchFamily="34" charset="-122"/>
              </a:rPr>
              <a:t>找表网：专注于海外</a:t>
            </a:r>
            <a:r>
              <a:rPr lang="zh-CN" altLang="en-US" sz="1400" dirty="0">
                <a:solidFill>
                  <a:prstClr val="white"/>
                </a:solidFill>
                <a:latin typeface="微软雅黑" pitchFamily="34" charset="-122"/>
              </a:rPr>
              <a:t>知名</a:t>
            </a:r>
            <a:r>
              <a:rPr lang="zh-CN" altLang="en-US" sz="1400" dirty="0" smtClean="0">
                <a:solidFill>
                  <a:prstClr val="white"/>
                </a:solidFill>
                <a:latin typeface="微软雅黑" pitchFamily="34" charset="-122"/>
              </a:rPr>
              <a:t>上市公司公开资料研究</a:t>
            </a:r>
            <a:endParaRPr lang="zh-CN" altLang="en-US" sz="1400" dirty="0">
              <a:solidFill>
                <a:prstClr val="white"/>
              </a:solidFill>
              <a:latin typeface="微软雅黑" pitchFamily="34" charset="-122"/>
            </a:endParaRPr>
          </a:p>
        </p:txBody>
      </p:sp>
      <p:cxnSp>
        <p:nvCxnSpPr>
          <p:cNvPr id="14" name="直接连接符 13"/>
          <p:cNvCxnSpPr/>
          <p:nvPr userDrawn="1"/>
        </p:nvCxnSpPr>
        <p:spPr>
          <a:xfrm>
            <a:off x="431633"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68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87340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8" indent="0">
              <a:buNone/>
              <a:defRPr sz="1400">
                <a:solidFill>
                  <a:schemeClr val="tx1">
                    <a:tint val="75000"/>
                  </a:schemeClr>
                </a:solidFill>
              </a:defRPr>
            </a:lvl5pPr>
            <a:lvl6pPr marL="2285772" indent="0">
              <a:buNone/>
              <a:defRPr sz="1400">
                <a:solidFill>
                  <a:schemeClr val="tx1">
                    <a:tint val="75000"/>
                  </a:schemeClr>
                </a:solidFill>
              </a:defRPr>
            </a:lvl6pPr>
            <a:lvl7pPr marL="2742927" indent="0">
              <a:buNone/>
              <a:defRPr sz="1400">
                <a:solidFill>
                  <a:schemeClr val="tx1">
                    <a:tint val="75000"/>
                  </a:schemeClr>
                </a:solidFill>
              </a:defRPr>
            </a:lvl7pPr>
            <a:lvl8pPr marL="3200081" indent="0">
              <a:buNone/>
              <a:defRPr sz="1400">
                <a:solidFill>
                  <a:schemeClr val="tx1">
                    <a:tint val="75000"/>
                  </a:schemeClr>
                </a:solidFill>
              </a:defRPr>
            </a:lvl8pPr>
            <a:lvl9pPr marL="3657236"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760096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9"/>
          <p:cNvSpPr>
            <a:spLocks noGrp="1" noChangeArrowheads="1"/>
          </p:cNvSpPr>
          <p:nvPr>
            <p:ph type="body" idx="1"/>
          </p:nvPr>
        </p:nvSpPr>
        <p:spPr bwMode="gray">
          <a:xfrm>
            <a:off x="144463" y="1260475"/>
            <a:ext cx="8826500" cy="5064125"/>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84" name="Rectangle 60"/>
          <p:cNvSpPr>
            <a:spLocks noGrp="1" noChangeArrowheads="1"/>
          </p:cNvSpPr>
          <p:nvPr>
            <p:ph type="sldNum" sz="quarter" idx="4"/>
          </p:nvPr>
        </p:nvSpPr>
        <p:spPr bwMode="gray">
          <a:xfrm>
            <a:off x="7269163" y="6585876"/>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900" b="0"/>
            </a:lvl1pPr>
          </a:lstStyle>
          <a:p>
            <a:pPr>
              <a:defRPr/>
            </a:pPr>
            <a:fld id="{7747B3AA-F3BE-48E7-967F-47A750E1EAF6}" type="slidenum">
              <a:rPr lang="en-AU" smtClean="0"/>
              <a:pPr>
                <a:defRPr/>
              </a:pPr>
              <a:t>‹#›</a:t>
            </a:fld>
            <a:endParaRPr lang="en-AU" dirty="0"/>
          </a:p>
        </p:txBody>
      </p:sp>
      <p:sp>
        <p:nvSpPr>
          <p:cNvPr id="1086" name="Rectangle 62"/>
          <p:cNvSpPr>
            <a:spLocks noGrp="1" noChangeArrowheads="1"/>
          </p:cNvSpPr>
          <p:nvPr>
            <p:ph type="ftr" sz="quarter" idx="3"/>
          </p:nvPr>
        </p:nvSpPr>
        <p:spPr bwMode="gray">
          <a:xfrm>
            <a:off x="144463" y="6406488"/>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900" b="0"/>
            </a:lvl1pPr>
          </a:lstStyle>
          <a:p>
            <a:pPr>
              <a:defRPr/>
            </a:pPr>
            <a:r>
              <a:rPr lang="en-US" dirty="0" smtClean="0"/>
              <a:t>Copyright © 2011 Accenture All Rights Reserved.</a:t>
            </a:r>
            <a:endParaRPr lang="en-AU" dirty="0"/>
          </a:p>
        </p:txBody>
      </p:sp>
      <p:sp>
        <p:nvSpPr>
          <p:cNvPr id="1030" name="Rectangle 65"/>
          <p:cNvSpPr>
            <a:spLocks noGrp="1" noChangeArrowheads="1"/>
          </p:cNvSpPr>
          <p:nvPr>
            <p:ph type="title"/>
          </p:nvPr>
        </p:nvSpPr>
        <p:spPr bwMode="gray">
          <a:xfrm>
            <a:off x="144463" y="-52252"/>
            <a:ext cx="8777468" cy="1143000"/>
          </a:xfrm>
          <a:prstGeom prst="rect">
            <a:avLst/>
          </a:prstGeom>
          <a:noFill/>
          <a:ln w="12700">
            <a:noFill/>
            <a:miter lim="800000"/>
            <a:headEnd/>
            <a:tailEnd/>
          </a:ln>
        </p:spPr>
        <p:txBody>
          <a:bodyPr vert="horz" wrap="square" lIns="90488" tIns="45720" rIns="90488" bIns="45720" numCol="1" anchor="b" anchorCtr="0" compatLnSpc="1">
            <a:prstTxWarp prst="textNoShape">
              <a:avLst/>
            </a:prstTxWarp>
          </a:bodyPr>
          <a:lstStyle/>
          <a:p>
            <a:pPr lvl="0"/>
            <a:r>
              <a:rPr lang="en-US" smtClean="0"/>
              <a:t>Click to edit Master title style</a:t>
            </a:r>
            <a:endParaRPr lang="en-AU" dirty="0" smtClean="0"/>
          </a:p>
        </p:txBody>
      </p:sp>
      <p:cxnSp>
        <p:nvCxnSpPr>
          <p:cNvPr id="7" name="Straight Connector 6"/>
          <p:cNvCxnSpPr/>
          <p:nvPr/>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cxnSp>
        <p:nvCxnSpPr>
          <p:cNvPr id="8" name="Straight Connector 7"/>
          <p:cNvCxnSpPr/>
          <p:nvPr userDrawn="1"/>
        </p:nvCxnSpPr>
        <p:spPr bwMode="auto">
          <a:xfrm>
            <a:off x="0" y="1144588"/>
            <a:ext cx="9144000" cy="0"/>
          </a:xfrm>
          <a:prstGeom prst="line">
            <a:avLst/>
          </a:prstGeom>
          <a:solidFill>
            <a:schemeClr val="accent1"/>
          </a:solidFill>
          <a:ln w="12700" cap="flat" cmpd="sng" algn="ctr">
            <a:solidFill>
              <a:schemeClr val="accent4"/>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65" r:id="rId1"/>
    <p:sldLayoutId id="2147483666" r:id="rId2"/>
    <p:sldLayoutId id="2147483725" r:id="rId3"/>
    <p:sldLayoutId id="2147483726" r:id="rId4"/>
    <p:sldLayoutId id="2147483727" r:id="rId5"/>
    <p:sldLayoutId id="2147483728" r:id="rId6"/>
  </p:sldLayoutIdLst>
  <p:hf hdr="0" dt="0"/>
  <p:txStyles>
    <p:titleStyle>
      <a:lvl1pPr algn="l" rtl="0" eaLnBrk="1" fontAlgn="base" hangingPunct="1">
        <a:spcBef>
          <a:spcPct val="0"/>
        </a:spcBef>
        <a:spcAft>
          <a:spcPct val="0"/>
        </a:spcAft>
        <a:defRPr sz="1600" b="1">
          <a:solidFill>
            <a:schemeClr val="accent1"/>
          </a:solidFill>
          <a:latin typeface="+mj-lt"/>
          <a:ea typeface="+mj-ea"/>
          <a:cs typeface="+mj-cs"/>
        </a:defRPr>
      </a:lvl1pPr>
      <a:lvl2pPr algn="l" rtl="0" eaLnBrk="1" fontAlgn="base" hangingPunct="1">
        <a:spcBef>
          <a:spcPct val="0"/>
        </a:spcBef>
        <a:spcAft>
          <a:spcPct val="0"/>
        </a:spcAft>
        <a:defRPr sz="3200" b="1">
          <a:solidFill>
            <a:schemeClr val="bg1"/>
          </a:solidFill>
          <a:latin typeface="Arial" charset="0"/>
        </a:defRPr>
      </a:lvl2pPr>
      <a:lvl3pPr algn="l" rtl="0" eaLnBrk="1" fontAlgn="base" hangingPunct="1">
        <a:spcBef>
          <a:spcPct val="0"/>
        </a:spcBef>
        <a:spcAft>
          <a:spcPct val="0"/>
        </a:spcAft>
        <a:defRPr sz="3200" b="1">
          <a:solidFill>
            <a:schemeClr val="bg1"/>
          </a:solidFill>
          <a:latin typeface="Arial" charset="0"/>
        </a:defRPr>
      </a:lvl3pPr>
      <a:lvl4pPr algn="l" rtl="0" eaLnBrk="1" fontAlgn="base" hangingPunct="1">
        <a:spcBef>
          <a:spcPct val="0"/>
        </a:spcBef>
        <a:spcAft>
          <a:spcPct val="0"/>
        </a:spcAft>
        <a:defRPr sz="3200" b="1">
          <a:solidFill>
            <a:schemeClr val="bg1"/>
          </a:solidFill>
          <a:latin typeface="Arial" charset="0"/>
        </a:defRPr>
      </a:lvl4pPr>
      <a:lvl5pPr algn="l" rtl="0" eaLnBrk="1" fontAlgn="base" hangingPunct="1">
        <a:spcBef>
          <a:spcPct val="0"/>
        </a:spcBef>
        <a:spcAft>
          <a:spcPct val="0"/>
        </a:spcAft>
        <a:defRPr sz="3200" b="1">
          <a:solidFill>
            <a:schemeClr val="bg1"/>
          </a:solidFill>
          <a:latin typeface="Arial" charset="0"/>
        </a:defRPr>
      </a:lvl5pPr>
      <a:lvl6pPr marL="457200" algn="l" rtl="0" eaLnBrk="1" fontAlgn="base" hangingPunct="1">
        <a:spcBef>
          <a:spcPct val="0"/>
        </a:spcBef>
        <a:spcAft>
          <a:spcPct val="0"/>
        </a:spcAft>
        <a:defRPr sz="3200" b="1">
          <a:solidFill>
            <a:schemeClr val="bg1"/>
          </a:solidFill>
          <a:latin typeface="Arial" charset="0"/>
        </a:defRPr>
      </a:lvl6pPr>
      <a:lvl7pPr marL="914400" algn="l" rtl="0" eaLnBrk="1" fontAlgn="base" hangingPunct="1">
        <a:spcBef>
          <a:spcPct val="0"/>
        </a:spcBef>
        <a:spcAft>
          <a:spcPct val="0"/>
        </a:spcAft>
        <a:defRPr sz="3200" b="1">
          <a:solidFill>
            <a:schemeClr val="bg1"/>
          </a:solidFill>
          <a:latin typeface="Arial" charset="0"/>
        </a:defRPr>
      </a:lvl7pPr>
      <a:lvl8pPr marL="1371600" algn="l" rtl="0" eaLnBrk="1" fontAlgn="base" hangingPunct="1">
        <a:spcBef>
          <a:spcPct val="0"/>
        </a:spcBef>
        <a:spcAft>
          <a:spcPct val="0"/>
        </a:spcAft>
        <a:defRPr sz="3200" b="1">
          <a:solidFill>
            <a:schemeClr val="bg1"/>
          </a:solidFill>
          <a:latin typeface="Arial" charset="0"/>
        </a:defRPr>
      </a:lvl8pPr>
      <a:lvl9pPr marL="1828800" algn="l" rtl="0" eaLnBrk="1" fontAlgn="base" hangingPunct="1">
        <a:spcBef>
          <a:spcPct val="0"/>
        </a:spcBef>
        <a:spcAft>
          <a:spcPct val="0"/>
        </a:spcAft>
        <a:defRPr sz="3200" b="1">
          <a:solidFill>
            <a:schemeClr val="bg1"/>
          </a:solidFill>
          <a:latin typeface="Arial" charset="0"/>
        </a:defRPr>
      </a:lvl9pPr>
    </p:titleStyle>
    <p:bodyStyle>
      <a:lvl1pPr marL="176213" indent="-176213" algn="l" rtl="0" eaLnBrk="1" fontAlgn="base" hangingPunct="1">
        <a:spcBef>
          <a:spcPct val="20000"/>
        </a:spcBef>
        <a:spcAft>
          <a:spcPct val="0"/>
        </a:spcAft>
        <a:buClr>
          <a:schemeClr val="tx1"/>
        </a:buClr>
        <a:buChar char="•"/>
        <a:defRPr sz="2000">
          <a:solidFill>
            <a:schemeClr val="tx1"/>
          </a:solidFill>
          <a:latin typeface="+mn-lt"/>
          <a:ea typeface="+mn-ea"/>
          <a:cs typeface="+mn-cs"/>
        </a:defRPr>
      </a:lvl1pPr>
      <a:lvl2pPr marL="576263" indent="-285750" algn="l" rtl="0" eaLnBrk="1" fontAlgn="base" hangingPunct="1">
        <a:spcBef>
          <a:spcPct val="20000"/>
        </a:spcBef>
        <a:spcAft>
          <a:spcPct val="0"/>
        </a:spcAft>
        <a:buClr>
          <a:schemeClr val="tx1"/>
        </a:buClr>
        <a:buChar char="–"/>
        <a:defRPr sz="2000">
          <a:solidFill>
            <a:schemeClr val="tx1"/>
          </a:solidFill>
          <a:latin typeface="+mn-lt"/>
        </a:defRPr>
      </a:lvl2pPr>
      <a:lvl3pPr marL="858838" indent="-168275" algn="l" rtl="0" eaLnBrk="1" fontAlgn="base" hangingPunct="1">
        <a:spcBef>
          <a:spcPct val="20000"/>
        </a:spcBef>
        <a:spcAft>
          <a:spcPct val="0"/>
        </a:spcAft>
        <a:buClr>
          <a:schemeClr val="tx1"/>
        </a:buClr>
        <a:buChar char="•"/>
        <a:defRPr sz="2400">
          <a:solidFill>
            <a:schemeClr val="tx1"/>
          </a:solidFill>
          <a:latin typeface="+mn-lt"/>
        </a:defRPr>
      </a:lvl3pPr>
      <a:lvl4pPr marL="1200150" indent="-227013" algn="l" rtl="0" eaLnBrk="1" fontAlgn="base" hangingPunct="1">
        <a:spcBef>
          <a:spcPct val="20000"/>
        </a:spcBef>
        <a:spcAft>
          <a:spcPct val="0"/>
        </a:spcAft>
        <a:buClr>
          <a:schemeClr val="tx1"/>
        </a:buClr>
        <a:buChar char="–"/>
        <a:defRPr sz="1600">
          <a:solidFill>
            <a:schemeClr val="tx1"/>
          </a:solidFill>
          <a:latin typeface="+mn-lt"/>
        </a:defRPr>
      </a:lvl4pPr>
      <a:lvl5pPr marL="1481138" indent="-166688" algn="l" rtl="0" eaLnBrk="1" fontAlgn="base" hangingPunct="1">
        <a:spcBef>
          <a:spcPct val="20000"/>
        </a:spcBef>
        <a:spcAft>
          <a:spcPct val="0"/>
        </a:spcAft>
        <a:buClr>
          <a:schemeClr val="tx1"/>
        </a:buClr>
        <a:buChar char="•"/>
        <a:defRPr sz="16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31" tIns="45716" rIns="91431" bIns="4571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9"/>
            <a:ext cx="8229600" cy="5400600"/>
          </a:xfrm>
          <a:prstGeom prst="rect">
            <a:avLst/>
          </a:prstGeom>
        </p:spPr>
        <p:txBody>
          <a:bodyPr vert="horz" lIns="91431" tIns="45716" rIns="91431" bIns="45716"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5"/>
          </a:xfrm>
          <a:prstGeom prst="rect">
            <a:avLst/>
          </a:prstGeom>
        </p:spPr>
        <p:txBody>
          <a:bodyPr vert="horz" lIns="91431" tIns="45716" rIns="91431" bIns="45716" rtlCol="0" anchor="ctr"/>
          <a:lstStyle>
            <a:lvl1pPr algn="l">
              <a:defRPr sz="1200">
                <a:solidFill>
                  <a:schemeClr val="tx1">
                    <a:tint val="75000"/>
                  </a:schemeClr>
                </a:solidFill>
              </a:defRPr>
            </a:lvl1pPr>
          </a:lstStyle>
          <a:p>
            <a:pPr defTabSz="851946" eaLnBrk="1" fontAlgn="auto" hangingPunct="1">
              <a:lnSpc>
                <a:spcPct val="100000"/>
              </a:lnSpc>
              <a:spcBef>
                <a:spcPts val="0"/>
              </a:spcBef>
              <a:spcAft>
                <a:spcPts val="0"/>
              </a:spcAft>
            </a:pPr>
            <a:fld id="{532A548F-CF34-4B50-B370-B3732F5B80E4}" type="datetimeFigureOut">
              <a:rPr lang="zh-CN" altLang="en-US" b="0" smtClean="0">
                <a:solidFill>
                  <a:prstClr val="black">
                    <a:tint val="75000"/>
                  </a:prstClr>
                </a:solidFill>
                <a:latin typeface="Verdana"/>
                <a:cs typeface="Arial" charset="0"/>
              </a:rPr>
              <a:pPr defTabSz="851946" eaLnBrk="1" fontAlgn="auto" hangingPunct="1">
                <a:lnSpc>
                  <a:spcPct val="100000"/>
                </a:lnSpc>
                <a:spcBef>
                  <a:spcPts val="0"/>
                </a:spcBef>
                <a:spcAft>
                  <a:spcPts val="0"/>
                </a:spcAft>
              </a:pPr>
              <a:t>2018/1/5</a:t>
            </a:fld>
            <a:endParaRPr lang="zh-CN" altLang="en-US" b="0">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1" y="6487986"/>
            <a:ext cx="2895600" cy="365125"/>
          </a:xfrm>
          <a:prstGeom prst="rect">
            <a:avLst/>
          </a:prstGeom>
        </p:spPr>
        <p:txBody>
          <a:bodyPr vert="horz" lIns="91431" tIns="45716" rIns="91431" bIns="45716" rtlCol="0" anchor="ctr"/>
          <a:lstStyle>
            <a:lvl1pPr algn="ctr">
              <a:defRPr sz="1200">
                <a:solidFill>
                  <a:schemeClr val="tx1">
                    <a:tint val="75000"/>
                  </a:schemeClr>
                </a:solidFill>
              </a:defRPr>
            </a:lvl1pPr>
          </a:lstStyle>
          <a:p>
            <a:pPr defTabSz="851946" eaLnBrk="1" fontAlgn="auto" hangingPunct="1">
              <a:lnSpc>
                <a:spcPct val="100000"/>
              </a:lnSpc>
              <a:spcBef>
                <a:spcPts val="0"/>
              </a:spcBef>
              <a:spcAft>
                <a:spcPts val="0"/>
              </a:spcAft>
            </a:pPr>
            <a:endParaRPr lang="zh-CN" altLang="en-US" b="0">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1" y="6487986"/>
            <a:ext cx="2133600" cy="365125"/>
          </a:xfrm>
          <a:prstGeom prst="rect">
            <a:avLst/>
          </a:prstGeom>
        </p:spPr>
        <p:txBody>
          <a:bodyPr vert="horz" lIns="91431" tIns="45716" rIns="91431" bIns="45716" rtlCol="0" anchor="ctr"/>
          <a:lstStyle>
            <a:lvl1pPr algn="r">
              <a:defRPr sz="1200">
                <a:solidFill>
                  <a:schemeClr val="tx1">
                    <a:tint val="75000"/>
                  </a:schemeClr>
                </a:solidFill>
              </a:defRPr>
            </a:lvl1pPr>
          </a:lstStyle>
          <a:p>
            <a:pPr defTabSz="851946" eaLnBrk="1" fontAlgn="auto" hangingPunct="1">
              <a:lnSpc>
                <a:spcPct val="100000"/>
              </a:lnSpc>
              <a:spcBef>
                <a:spcPts val="0"/>
              </a:spcBef>
              <a:spcAft>
                <a:spcPts val="0"/>
              </a:spcAft>
            </a:pPr>
            <a:fld id="{E6F7F160-E61C-4897-94C3-BDF1D09C6643}" type="slidenum">
              <a:rPr lang="zh-CN" altLang="en-US" b="0" smtClean="0">
                <a:solidFill>
                  <a:prstClr val="black">
                    <a:tint val="75000"/>
                  </a:prstClr>
                </a:solidFill>
                <a:latin typeface="Verdana"/>
                <a:cs typeface="Arial" charset="0"/>
              </a:rPr>
              <a:pPr defTabSz="851946" eaLnBrk="1" fontAlgn="auto" hangingPunct="1">
                <a:lnSpc>
                  <a:spcPct val="100000"/>
                </a:lnSpc>
                <a:spcBef>
                  <a:spcPts val="0"/>
                </a:spcBef>
                <a:spcAft>
                  <a:spcPts val="0"/>
                </a:spcAft>
              </a:pPr>
              <a:t>‹#›</a:t>
            </a:fld>
            <a:endParaRPr lang="zh-CN" altLang="en-US" b="0">
              <a:solidFill>
                <a:prstClr val="black">
                  <a:tint val="75000"/>
                </a:prstClr>
              </a:solidFill>
              <a:latin typeface="Verdana"/>
              <a:cs typeface="Arial" charset="0"/>
            </a:endParaRPr>
          </a:p>
        </p:txBody>
      </p:sp>
      <p:cxnSp>
        <p:nvCxnSpPr>
          <p:cNvPr id="7" name="直接连接符 6"/>
          <p:cNvCxnSpPr/>
          <p:nvPr userDrawn="1"/>
        </p:nvCxnSpPr>
        <p:spPr>
          <a:xfrm>
            <a:off x="431633"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77118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xStyles>
    <p:titleStyle>
      <a:lvl1pPr algn="l" defTabSz="914309"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309" rtl="0" eaLnBrk="1" latinLnBrk="0" hangingPunct="1">
        <a:spcBef>
          <a:spcPct val="20000"/>
        </a:spcBef>
        <a:buFont typeface="Arial" pitchFamily="34" charset="0"/>
        <a:buNone/>
        <a:defRPr sz="1800" kern="1200">
          <a:solidFill>
            <a:schemeClr val="tx1"/>
          </a:solidFill>
          <a:latin typeface="+mn-lt"/>
          <a:ea typeface="+mn-ea"/>
          <a:cs typeface="+mn-cs"/>
        </a:defRPr>
      </a:lvl1pPr>
      <a:lvl2pPr marL="457154" indent="0" algn="l" defTabSz="914309" rtl="0" eaLnBrk="1" latinLnBrk="0" hangingPunct="1">
        <a:spcBef>
          <a:spcPct val="20000"/>
        </a:spcBef>
        <a:buFont typeface="Arial" pitchFamily="34" charset="0"/>
        <a:buNone/>
        <a:defRPr sz="1600" kern="1200">
          <a:solidFill>
            <a:schemeClr val="tx1"/>
          </a:solidFill>
          <a:latin typeface="+mn-lt"/>
          <a:ea typeface="+mn-ea"/>
          <a:cs typeface="+mn-cs"/>
        </a:defRPr>
      </a:lvl2pPr>
      <a:lvl3pPr marL="914309" indent="0" algn="l" defTabSz="914309" rtl="0" eaLnBrk="1" latinLnBrk="0" hangingPunct="1">
        <a:spcBef>
          <a:spcPct val="20000"/>
        </a:spcBef>
        <a:buFont typeface="Arial" pitchFamily="34" charset="0"/>
        <a:buNone/>
        <a:defRPr sz="1400" kern="1200">
          <a:solidFill>
            <a:schemeClr val="tx1"/>
          </a:solidFill>
          <a:latin typeface="+mn-lt"/>
          <a:ea typeface="+mn-ea"/>
          <a:cs typeface="+mn-cs"/>
        </a:defRPr>
      </a:lvl3pPr>
      <a:lvl4pPr marL="1371463" indent="0" algn="l" defTabSz="914309" rtl="0" eaLnBrk="1" latinLnBrk="0" hangingPunct="1">
        <a:spcBef>
          <a:spcPct val="20000"/>
        </a:spcBef>
        <a:buFont typeface="Arial" pitchFamily="34" charset="0"/>
        <a:buNone/>
        <a:defRPr sz="1200" kern="1200">
          <a:solidFill>
            <a:schemeClr val="tx1"/>
          </a:solidFill>
          <a:latin typeface="+mn-lt"/>
          <a:ea typeface="+mn-ea"/>
          <a:cs typeface="+mn-cs"/>
        </a:defRPr>
      </a:lvl4pPr>
      <a:lvl5pPr marL="1828618" indent="0" algn="l" defTabSz="914309" rtl="0" eaLnBrk="1" latinLnBrk="0" hangingPunct="1">
        <a:spcBef>
          <a:spcPct val="20000"/>
        </a:spcBef>
        <a:buFont typeface="Arial" pitchFamily="34" charset="0"/>
        <a:buNone/>
        <a:defRPr sz="1200" kern="1200">
          <a:solidFill>
            <a:schemeClr val="tx1"/>
          </a:solidFill>
          <a:latin typeface="+mn-lt"/>
          <a:ea typeface="+mn-ea"/>
          <a:cs typeface="+mn-cs"/>
        </a:defRPr>
      </a:lvl5pPr>
      <a:lvl6pPr marL="2514350" indent="-228578"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04" indent="-228578"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9" indent="-228578"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13" indent="-228578" algn="l" defTabSz="91430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2" algn="l" defTabSz="914309" rtl="0" eaLnBrk="1" latinLnBrk="0" hangingPunct="1">
        <a:defRPr sz="1800" kern="1200">
          <a:solidFill>
            <a:schemeClr val="tx1"/>
          </a:solidFill>
          <a:latin typeface="+mn-lt"/>
          <a:ea typeface="+mn-ea"/>
          <a:cs typeface="+mn-cs"/>
        </a:defRPr>
      </a:lvl6pPr>
      <a:lvl7pPr marL="2742927" algn="l" defTabSz="914309" rtl="0" eaLnBrk="1" latinLnBrk="0" hangingPunct="1">
        <a:defRPr sz="1800" kern="1200">
          <a:solidFill>
            <a:schemeClr val="tx1"/>
          </a:solidFill>
          <a:latin typeface="+mn-lt"/>
          <a:ea typeface="+mn-ea"/>
          <a:cs typeface="+mn-cs"/>
        </a:defRPr>
      </a:lvl7pPr>
      <a:lvl8pPr marL="3200081" algn="l" defTabSz="914309" rtl="0" eaLnBrk="1" latinLnBrk="0" hangingPunct="1">
        <a:defRPr sz="1800" kern="1200">
          <a:solidFill>
            <a:schemeClr val="tx1"/>
          </a:solidFill>
          <a:latin typeface="+mn-lt"/>
          <a:ea typeface="+mn-ea"/>
          <a:cs typeface="+mn-cs"/>
        </a:defRPr>
      </a:lvl8pPr>
      <a:lvl9pPr marL="3657236"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9.xml"/><Relationship Id="rId7" Type="http://schemas.openxmlformats.org/officeDocument/2006/relationships/notesSlide" Target="../notesSlides/notesSlide8.xml"/><Relationship Id="rId2" Type="http://schemas.openxmlformats.org/officeDocument/2006/relationships/tags" Target="../tags/tag38.xml"/><Relationship Id="rId1" Type="http://schemas.openxmlformats.org/officeDocument/2006/relationships/vmlDrawing" Target="../drawings/vmlDrawing4.vml"/><Relationship Id="rId6" Type="http://schemas.openxmlformats.org/officeDocument/2006/relationships/slideLayout" Target="../slideLayouts/slideLayout5.xml"/><Relationship Id="rId5" Type="http://schemas.openxmlformats.org/officeDocument/2006/relationships/tags" Target="../tags/tag41.xml"/><Relationship Id="rId10" Type="http://schemas.openxmlformats.org/officeDocument/2006/relationships/oleObject" Target="../embeddings/oleObject4.bin"/><Relationship Id="rId4" Type="http://schemas.openxmlformats.org/officeDocument/2006/relationships/tags" Target="../tags/tag40.xml"/><Relationship Id="rId9"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notesSlide" Target="../notesSlides/notesSlide11.xml"/><Relationship Id="rId3" Type="http://schemas.openxmlformats.org/officeDocument/2006/relationships/tags" Target="../tags/tag43.xml"/><Relationship Id="rId21" Type="http://schemas.openxmlformats.org/officeDocument/2006/relationships/image" Target="../media/image13.emf"/><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slideLayout" Target="../slideLayouts/slideLayout5.xml"/><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image" Target="../media/image12.emf"/><Relationship Id="rId1" Type="http://schemas.openxmlformats.org/officeDocument/2006/relationships/vmlDrawing" Target="../drawings/vmlDrawing5.v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oleObject" Target="../embeddings/oleObject5.bin"/><Relationship Id="rId10" Type="http://schemas.openxmlformats.org/officeDocument/2006/relationships/tags" Target="../tags/tag50.xml"/><Relationship Id="rId19" Type="http://schemas.openxmlformats.org/officeDocument/2006/relationships/image" Target="../media/image11.emf"/><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image" Target="../media/image14.emf"/></Relationships>
</file>

<file path=ppt/slides/_rels/slide14.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notesSlide" Target="../notesSlides/notesSlide12.xml"/><Relationship Id="rId18" Type="http://schemas.openxmlformats.org/officeDocument/2006/relationships/image" Target="../media/image16.emf"/><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slideLayout" Target="../slideLayouts/slideLayout5.xml"/><Relationship Id="rId17" Type="http://schemas.openxmlformats.org/officeDocument/2006/relationships/oleObject" Target="../embeddings/oleObject6.bin"/><Relationship Id="rId2" Type="http://schemas.openxmlformats.org/officeDocument/2006/relationships/tags" Target="../tags/tag57.xml"/><Relationship Id="rId16" Type="http://schemas.openxmlformats.org/officeDocument/2006/relationships/image" Target="../media/image14.emf"/><Relationship Id="rId1" Type="http://schemas.openxmlformats.org/officeDocument/2006/relationships/vmlDrawing" Target="../drawings/vmlDrawing6.v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image" Target="../media/image13.emf"/><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image" Target="../media/image15.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68.xml"/><Relationship Id="rId7" Type="http://schemas.openxmlformats.org/officeDocument/2006/relationships/notesSlide" Target="../notesSlides/notesSlide13.xml"/><Relationship Id="rId2" Type="http://schemas.openxmlformats.org/officeDocument/2006/relationships/tags" Target="../tags/tag67.xml"/><Relationship Id="rId1" Type="http://schemas.openxmlformats.org/officeDocument/2006/relationships/vmlDrawing" Target="../drawings/vmlDrawing7.vml"/><Relationship Id="rId6" Type="http://schemas.openxmlformats.org/officeDocument/2006/relationships/slideLayout" Target="../slideLayouts/slideLayout5.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17.emf"/></Relationships>
</file>

<file path=ppt/slides/_rels/slide1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72.xml"/><Relationship Id="rId7" Type="http://schemas.openxmlformats.org/officeDocument/2006/relationships/notesSlide" Target="../notesSlides/notesSlide14.xml"/><Relationship Id="rId2" Type="http://schemas.openxmlformats.org/officeDocument/2006/relationships/tags" Target="../tags/tag71.xml"/><Relationship Id="rId1" Type="http://schemas.openxmlformats.org/officeDocument/2006/relationships/vmlDrawing" Target="../drawings/vmlDrawing8.vml"/><Relationship Id="rId6" Type="http://schemas.openxmlformats.org/officeDocument/2006/relationships/slideLayout" Target="../slideLayouts/slideLayout5.xml"/><Relationship Id="rId5" Type="http://schemas.openxmlformats.org/officeDocument/2006/relationships/tags" Target="../tags/tag74.xml"/><Relationship Id="rId4" Type="http://schemas.openxmlformats.org/officeDocument/2006/relationships/tags" Target="../tags/tag73.xml"/><Relationship Id="rId9"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7.xml"/><Relationship Id="rId13" Type="http://schemas.openxmlformats.org/officeDocument/2006/relationships/image" Target="../media/image22.emf"/><Relationship Id="rId3" Type="http://schemas.openxmlformats.org/officeDocument/2006/relationships/tags" Target="../tags/tag76.xml"/><Relationship Id="rId7" Type="http://schemas.openxmlformats.org/officeDocument/2006/relationships/slideLayout" Target="../slideLayouts/slideLayout5.xml"/><Relationship Id="rId12" Type="http://schemas.openxmlformats.org/officeDocument/2006/relationships/image" Target="../media/image21.emf"/><Relationship Id="rId2" Type="http://schemas.openxmlformats.org/officeDocument/2006/relationships/tags" Target="../tags/tag75.xml"/><Relationship Id="rId1" Type="http://schemas.openxmlformats.org/officeDocument/2006/relationships/vmlDrawing" Target="../drawings/vmlDrawing9.vml"/><Relationship Id="rId6" Type="http://schemas.openxmlformats.org/officeDocument/2006/relationships/tags" Target="../tags/tag79.xml"/><Relationship Id="rId11" Type="http://schemas.openxmlformats.org/officeDocument/2006/relationships/image" Target="../media/image20.emf"/><Relationship Id="rId5" Type="http://schemas.openxmlformats.org/officeDocument/2006/relationships/tags" Target="../tags/tag78.xml"/><Relationship Id="rId15" Type="http://schemas.openxmlformats.org/officeDocument/2006/relationships/image" Target="../media/image24.emf"/><Relationship Id="rId10" Type="http://schemas.openxmlformats.org/officeDocument/2006/relationships/image" Target="../media/image19.emf"/><Relationship Id="rId4" Type="http://schemas.openxmlformats.org/officeDocument/2006/relationships/tags" Target="../tags/tag77.xml"/><Relationship Id="rId9" Type="http://schemas.openxmlformats.org/officeDocument/2006/relationships/oleObject" Target="../embeddings/oleObject9.bin"/><Relationship Id="rId1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8.xml"/><Relationship Id="rId13" Type="http://schemas.openxmlformats.org/officeDocument/2006/relationships/image" Target="../media/image28.emf"/><Relationship Id="rId3" Type="http://schemas.openxmlformats.org/officeDocument/2006/relationships/tags" Target="../tags/tag81.xml"/><Relationship Id="rId7" Type="http://schemas.openxmlformats.org/officeDocument/2006/relationships/slideLayout" Target="../slideLayouts/slideLayout5.xml"/><Relationship Id="rId12" Type="http://schemas.openxmlformats.org/officeDocument/2006/relationships/image" Target="../media/image27.emf"/><Relationship Id="rId17" Type="http://schemas.openxmlformats.org/officeDocument/2006/relationships/image" Target="../media/image32.emf"/><Relationship Id="rId2" Type="http://schemas.openxmlformats.org/officeDocument/2006/relationships/tags" Target="../tags/tag80.xml"/><Relationship Id="rId16" Type="http://schemas.openxmlformats.org/officeDocument/2006/relationships/image" Target="../media/image31.emf"/><Relationship Id="rId1" Type="http://schemas.openxmlformats.org/officeDocument/2006/relationships/vmlDrawing" Target="../drawings/vmlDrawing10.vml"/><Relationship Id="rId6" Type="http://schemas.openxmlformats.org/officeDocument/2006/relationships/tags" Target="../tags/tag84.xml"/><Relationship Id="rId11" Type="http://schemas.openxmlformats.org/officeDocument/2006/relationships/image" Target="../media/image26.emf"/><Relationship Id="rId5" Type="http://schemas.openxmlformats.org/officeDocument/2006/relationships/tags" Target="../tags/tag83.xml"/><Relationship Id="rId15" Type="http://schemas.openxmlformats.org/officeDocument/2006/relationships/image" Target="../media/image30.emf"/><Relationship Id="rId10" Type="http://schemas.openxmlformats.org/officeDocument/2006/relationships/oleObject" Target="../embeddings/oleObject10.bin"/><Relationship Id="rId4" Type="http://schemas.openxmlformats.org/officeDocument/2006/relationships/tags" Target="../tags/tag82.xml"/><Relationship Id="rId9" Type="http://schemas.openxmlformats.org/officeDocument/2006/relationships/image" Target="../media/image25.emf"/><Relationship Id="rId14" Type="http://schemas.openxmlformats.org/officeDocument/2006/relationships/image" Target="../media/image29.emf"/></Relationships>
</file>

<file path=ppt/slides/_rels/slide2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chart" Target="../charts/chart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notesSlide" Target="../notesSlides/notesSlide19.xml"/><Relationship Id="rId2" Type="http://schemas.openxmlformats.org/officeDocument/2006/relationships/tags" Target="../tags/tag85.xml"/><Relationship Id="rId1" Type="http://schemas.openxmlformats.org/officeDocument/2006/relationships/vmlDrawing" Target="../drawings/vmlDrawing11.vml"/><Relationship Id="rId6" Type="http://schemas.openxmlformats.org/officeDocument/2006/relationships/tags" Target="../tags/tag89.xml"/><Relationship Id="rId11" Type="http://schemas.openxmlformats.org/officeDocument/2006/relationships/slideLayout" Target="../slideLayouts/slideLayout6.xml"/><Relationship Id="rId5" Type="http://schemas.openxmlformats.org/officeDocument/2006/relationships/tags" Target="../tags/tag88.xml"/><Relationship Id="rId15" Type="http://schemas.openxmlformats.org/officeDocument/2006/relationships/chart" Target="../charts/chart2.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94.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8" Type="http://schemas.openxmlformats.org/officeDocument/2006/relationships/tags" Target="../tags/tag101.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image" Target="../media/image33.emf"/><Relationship Id="rId2" Type="http://schemas.openxmlformats.org/officeDocument/2006/relationships/tags" Target="../tags/tag95.xml"/><Relationship Id="rId1" Type="http://schemas.openxmlformats.org/officeDocument/2006/relationships/vmlDrawing" Target="../drawings/vmlDrawing13.vml"/><Relationship Id="rId6" Type="http://schemas.openxmlformats.org/officeDocument/2006/relationships/tags" Target="../tags/tag99.xml"/><Relationship Id="rId11" Type="http://schemas.openxmlformats.org/officeDocument/2006/relationships/oleObject" Target="../embeddings/oleObject13.bin"/><Relationship Id="rId5" Type="http://schemas.openxmlformats.org/officeDocument/2006/relationships/tags" Target="../tags/tag98.xml"/><Relationship Id="rId10" Type="http://schemas.openxmlformats.org/officeDocument/2006/relationships/notesSlide" Target="../notesSlides/notesSlide22.xml"/><Relationship Id="rId4" Type="http://schemas.openxmlformats.org/officeDocument/2006/relationships/tags" Target="../tags/tag97.xml"/><Relationship Id="rId9"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image" Target="../media/image34.emf"/><Relationship Id="rId2" Type="http://schemas.openxmlformats.org/officeDocument/2006/relationships/tags" Target="../tags/tag102.xml"/><Relationship Id="rId1" Type="http://schemas.openxmlformats.org/officeDocument/2006/relationships/vmlDrawing" Target="../drawings/vmlDrawing14.vml"/><Relationship Id="rId6" Type="http://schemas.openxmlformats.org/officeDocument/2006/relationships/tags" Target="../tags/tag106.xml"/><Relationship Id="rId11" Type="http://schemas.openxmlformats.org/officeDocument/2006/relationships/oleObject" Target="../embeddings/oleObject14.bin"/><Relationship Id="rId5" Type="http://schemas.openxmlformats.org/officeDocument/2006/relationships/tags" Target="../tags/tag105.xml"/><Relationship Id="rId10" Type="http://schemas.openxmlformats.org/officeDocument/2006/relationships/notesSlide" Target="../notesSlides/notesSlide23.xml"/><Relationship Id="rId4" Type="http://schemas.openxmlformats.org/officeDocument/2006/relationships/tags" Target="../tags/tag104.xml"/><Relationship Id="rId9"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image" Target="../media/image35.emf"/><Relationship Id="rId3" Type="http://schemas.openxmlformats.org/officeDocument/2006/relationships/tags" Target="../tags/tag110.xml"/><Relationship Id="rId7" Type="http://schemas.openxmlformats.org/officeDocument/2006/relationships/tags" Target="../tags/tag114.xml"/><Relationship Id="rId12" Type="http://schemas.openxmlformats.org/officeDocument/2006/relationships/oleObject" Target="../embeddings/oleObject15.bin"/><Relationship Id="rId2" Type="http://schemas.openxmlformats.org/officeDocument/2006/relationships/tags" Target="../tags/tag109.xml"/><Relationship Id="rId1" Type="http://schemas.openxmlformats.org/officeDocument/2006/relationships/vmlDrawing" Target="../drawings/vmlDrawing15.vml"/><Relationship Id="rId6" Type="http://schemas.openxmlformats.org/officeDocument/2006/relationships/tags" Target="../tags/tag113.xml"/><Relationship Id="rId11" Type="http://schemas.openxmlformats.org/officeDocument/2006/relationships/notesSlide" Target="../notesSlides/notesSlide24.xml"/><Relationship Id="rId5" Type="http://schemas.openxmlformats.org/officeDocument/2006/relationships/tags" Target="../tags/tag112.xml"/><Relationship Id="rId10" Type="http://schemas.openxmlformats.org/officeDocument/2006/relationships/slideLayout" Target="../slideLayouts/slideLayout5.xml"/><Relationship Id="rId4" Type="http://schemas.openxmlformats.org/officeDocument/2006/relationships/tags" Target="../tags/tag111.xml"/><Relationship Id="rId9" Type="http://schemas.openxmlformats.org/officeDocument/2006/relationships/tags" Target="../tags/tag116.xml"/></Relationships>
</file>

<file path=ppt/slides/_rels/slide27.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image" Target="../media/image36.emf"/><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oleObject" Target="../embeddings/oleObject16.bin"/><Relationship Id="rId2" Type="http://schemas.openxmlformats.org/officeDocument/2006/relationships/tags" Target="../tags/tag117.xml"/><Relationship Id="rId1" Type="http://schemas.openxmlformats.org/officeDocument/2006/relationships/vmlDrawing" Target="../drawings/vmlDrawing16.vml"/><Relationship Id="rId6" Type="http://schemas.openxmlformats.org/officeDocument/2006/relationships/tags" Target="../tags/tag121.xml"/><Relationship Id="rId11" Type="http://schemas.openxmlformats.org/officeDocument/2006/relationships/notesSlide" Target="../notesSlides/notesSlide25.xml"/><Relationship Id="rId5" Type="http://schemas.openxmlformats.org/officeDocument/2006/relationships/tags" Target="../tags/tag120.xml"/><Relationship Id="rId10" Type="http://schemas.openxmlformats.org/officeDocument/2006/relationships/slideLayout" Target="../slideLayouts/slideLayout5.xml"/><Relationship Id="rId4" Type="http://schemas.openxmlformats.org/officeDocument/2006/relationships/tags" Target="../tags/tag119.xml"/><Relationship Id="rId9" Type="http://schemas.openxmlformats.org/officeDocument/2006/relationships/tags" Target="../tags/tag124.xml"/></Relationships>
</file>

<file path=ppt/slides/_rels/slide28.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tags" Target="../tags/tag12.xml"/><Relationship Id="rId18" Type="http://schemas.openxmlformats.org/officeDocument/2006/relationships/tags" Target="../tags/tag17.xml"/><Relationship Id="rId3" Type="http://schemas.openxmlformats.org/officeDocument/2006/relationships/tags" Target="../tags/tag2.xml"/><Relationship Id="rId21" Type="http://schemas.openxmlformats.org/officeDocument/2006/relationships/slideLayout" Target="../slideLayouts/slideLayout5.xml"/><Relationship Id="rId7" Type="http://schemas.openxmlformats.org/officeDocument/2006/relationships/tags" Target="../tags/tag6.xml"/><Relationship Id="rId12" Type="http://schemas.openxmlformats.org/officeDocument/2006/relationships/tags" Target="../tags/tag11.xml"/><Relationship Id="rId17" Type="http://schemas.openxmlformats.org/officeDocument/2006/relationships/tags" Target="../tags/tag16.xml"/><Relationship Id="rId2" Type="http://schemas.openxmlformats.org/officeDocument/2006/relationships/tags" Target="../tags/tag1.xml"/><Relationship Id="rId16" Type="http://schemas.openxmlformats.org/officeDocument/2006/relationships/tags" Target="../tags/tag15.xml"/><Relationship Id="rId20" Type="http://schemas.openxmlformats.org/officeDocument/2006/relationships/tags" Target="../tags/tag19.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tags" Target="../tags/tag10.xml"/><Relationship Id="rId24" Type="http://schemas.openxmlformats.org/officeDocument/2006/relationships/oleObject" Target="../embeddings/oleObject1.bin"/><Relationship Id="rId5" Type="http://schemas.openxmlformats.org/officeDocument/2006/relationships/tags" Target="../tags/tag4.xml"/><Relationship Id="rId15" Type="http://schemas.openxmlformats.org/officeDocument/2006/relationships/tags" Target="../tags/tag14.xml"/><Relationship Id="rId23" Type="http://schemas.openxmlformats.org/officeDocument/2006/relationships/image" Target="../media/image5.emf"/><Relationship Id="rId10" Type="http://schemas.openxmlformats.org/officeDocument/2006/relationships/tags" Target="../tags/tag9.xml"/><Relationship Id="rId19" Type="http://schemas.openxmlformats.org/officeDocument/2006/relationships/tags" Target="../tags/tag18.xml"/><Relationship Id="rId4" Type="http://schemas.openxmlformats.org/officeDocument/2006/relationships/tags" Target="../tags/tag3.xml"/><Relationship Id="rId9" Type="http://schemas.openxmlformats.org/officeDocument/2006/relationships/tags" Target="../tags/tag8.xml"/><Relationship Id="rId14" Type="http://schemas.openxmlformats.org/officeDocument/2006/relationships/tags" Target="../tags/tag13.xml"/><Relationship Id="rId2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notesSlide" Target="../notesSlides/notesSlide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slideLayout" Target="../slideLayouts/slideLayout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oleObject" Target="../embeddings/oleObject2.bin"/><Relationship Id="rId1" Type="http://schemas.openxmlformats.org/officeDocument/2006/relationships/vmlDrawing" Target="../drawings/vmlDrawing2.v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6.emf"/><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36.xml"/><Relationship Id="rId7" Type="http://schemas.openxmlformats.org/officeDocument/2006/relationships/image" Target="../media/image7.emf"/><Relationship Id="rId2" Type="http://schemas.openxmlformats.org/officeDocument/2006/relationships/tags" Target="../tags/tag35.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7.xml"/><Relationship Id="rId9"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ctrTitle" sz="quarter"/>
          </p:nvPr>
        </p:nvSpPr>
        <p:spPr>
          <a:xfrm>
            <a:off x="3111736" y="4612428"/>
            <a:ext cx="6035733" cy="1143000"/>
          </a:xfrm>
        </p:spPr>
        <p:txBody>
          <a:bodyPr/>
          <a:lstStyle/>
          <a:p>
            <a:r>
              <a:rPr lang="en-US" sz="2600" dirty="0" smtClean="0">
                <a:solidFill>
                  <a:srgbClr val="6688BB"/>
                </a:solidFill>
              </a:rPr>
              <a:t>2010 Global Consumer Research</a:t>
            </a:r>
            <a:r>
              <a:rPr lang="en-US" sz="2000" dirty="0" smtClean="0">
                <a:solidFill>
                  <a:srgbClr val="6688BB"/>
                </a:solidFill>
              </a:rPr>
              <a:t/>
            </a:r>
            <a:br>
              <a:rPr lang="en-US" sz="2000" dirty="0" smtClean="0">
                <a:solidFill>
                  <a:srgbClr val="6688BB"/>
                </a:solidFill>
              </a:rPr>
            </a:br>
            <a:r>
              <a:rPr lang="en-US" sz="1000" dirty="0" smtClean="0">
                <a:solidFill>
                  <a:srgbClr val="6688BB"/>
                </a:solidFill>
              </a:rPr>
              <a:t/>
            </a:r>
            <a:br>
              <a:rPr lang="en-US" sz="1000" dirty="0" smtClean="0">
                <a:solidFill>
                  <a:srgbClr val="6688BB"/>
                </a:solidFill>
              </a:rPr>
            </a:br>
            <a:r>
              <a:rPr lang="en-US" sz="2000" i="1" dirty="0" smtClean="0">
                <a:solidFill>
                  <a:srgbClr val="6688BB"/>
                </a:solidFill>
              </a:rPr>
              <a:t>Key Findings for Life Insurance </a:t>
            </a:r>
            <a:endParaRPr lang="en-US" sz="1800" dirty="0">
              <a:solidFill>
                <a:srgbClr val="6688BB"/>
              </a:solidFill>
            </a:endParaRPr>
          </a:p>
        </p:txBody>
      </p:sp>
      <p:sp>
        <p:nvSpPr>
          <p:cNvPr id="8" name="Rectangle 3"/>
          <p:cNvSpPr>
            <a:spLocks noGrp="1" noChangeArrowheads="1"/>
          </p:cNvSpPr>
          <p:nvPr>
            <p:ph type="subTitle" sz="quarter" idx="1"/>
          </p:nvPr>
        </p:nvSpPr>
        <p:spPr>
          <a:xfrm>
            <a:off x="3111736" y="5624957"/>
            <a:ext cx="5145160" cy="514350"/>
          </a:xfrm>
          <a:ln w="12700"/>
        </p:spPr>
        <p:txBody>
          <a:bodyPr/>
          <a:lstStyle/>
          <a:p>
            <a:pPr>
              <a:lnSpc>
                <a:spcPct val="80000"/>
              </a:lnSpc>
            </a:pPr>
            <a:r>
              <a:rPr lang="en-GB" sz="1400" dirty="0" smtClean="0">
                <a:cs typeface="Times New Roman" pitchFamily="18" charset="0"/>
              </a:rPr>
              <a:t>May 2011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8" cstate="print"/>
          <a:srcRect/>
          <a:stretch>
            <a:fillRect/>
          </a:stretch>
        </p:blipFill>
        <p:spPr bwMode="auto">
          <a:xfrm>
            <a:off x="1132795" y="3142026"/>
            <a:ext cx="6260784" cy="3343275"/>
          </a:xfrm>
          <a:prstGeom prst="rect">
            <a:avLst/>
          </a:prstGeom>
          <a:noFill/>
          <a:ln w="9525">
            <a:noFill/>
            <a:miter lim="800000"/>
            <a:headEnd/>
            <a:tailEnd/>
          </a:ln>
          <a:effectLst/>
        </p:spPr>
      </p:pic>
      <p:pic>
        <p:nvPicPr>
          <p:cNvPr id="330755" name="Picture 3"/>
          <p:cNvPicPr>
            <a:picLocks noChangeAspect="1" noChangeArrowheads="1"/>
          </p:cNvPicPr>
          <p:nvPr/>
        </p:nvPicPr>
        <p:blipFill>
          <a:blip r:embed="rId9" cstate="print"/>
          <a:srcRect/>
          <a:stretch>
            <a:fillRect/>
          </a:stretch>
        </p:blipFill>
        <p:spPr bwMode="auto">
          <a:xfrm>
            <a:off x="1620610" y="2431861"/>
            <a:ext cx="5916659" cy="609600"/>
          </a:xfrm>
          <a:prstGeom prst="rect">
            <a:avLst/>
          </a:prstGeom>
          <a:noFill/>
          <a:ln w="9525">
            <a:noFill/>
            <a:miter lim="800000"/>
            <a:headEnd/>
            <a:tailEnd/>
          </a:ln>
          <a:effectLst/>
        </p:spPr>
      </p:pic>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02" name="think-cell Slide" r:id="rId10" imgW="0" imgH="0" progId="TCLayout.ActiveDocument.1">
                  <p:embed/>
                </p:oleObj>
              </mc:Choice>
              <mc:Fallback>
                <p:oleObj name="think-cell Slide" r:id="rId10"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502732" y="1548765"/>
            <a:ext cx="8116324" cy="701731"/>
          </a:xfrm>
          <a:prstGeom prst="rect">
            <a:avLst/>
          </a:prstGeom>
          <a:noFill/>
          <a:ln w="9525">
            <a:noFill/>
            <a:miter lim="800000"/>
            <a:headEnd/>
            <a:tailEnd/>
          </a:ln>
        </p:spPr>
        <p:txBody>
          <a:bodyPr wrap="none">
            <a:spAutoFit/>
          </a:bodyPr>
          <a:lstStyle/>
          <a:p>
            <a:pPr algn="ctr">
              <a:lnSpc>
                <a:spcPct val="110000"/>
              </a:lnSpc>
            </a:pPr>
            <a:r>
              <a:rPr lang="en-US" altLang="ja-JP" sz="1400" dirty="0" smtClean="0">
                <a:ea typeface="ＭＳ Ｐゴシック" pitchFamily="34" charset="-128"/>
              </a:rPr>
              <a:t>– Future level of business with current providers </a:t>
            </a:r>
            <a:r>
              <a:rPr lang="en-US" sz="1400" dirty="0" smtClean="0"/>
              <a:t>–</a:t>
            </a:r>
          </a:p>
          <a:p>
            <a:pPr algn="ctr">
              <a:lnSpc>
                <a:spcPct val="110000"/>
              </a:lnSpc>
            </a:pPr>
            <a:r>
              <a:rPr lang="en-US" sz="1200" dirty="0" smtClean="0">
                <a:solidFill>
                  <a:srgbClr val="000000"/>
                </a:solidFill>
                <a:ea typeface="MS Mincho" pitchFamily="49" charset="-128"/>
                <a:cs typeface="Arial" pitchFamily="34" charset="0"/>
              </a:rPr>
              <a:t>Q: Over the next 6-12 months, do you anticipate buying more, the same or less from your current providers?</a:t>
            </a:r>
          </a:p>
          <a:p>
            <a:pPr algn="ctr">
              <a:lnSpc>
                <a:spcPct val="110000"/>
              </a:lnSpc>
            </a:pPr>
            <a:endParaRPr lang="en-US" sz="1000" dirty="0">
              <a:solidFill>
                <a:srgbClr val="000000"/>
              </a:solidFill>
              <a:ea typeface="MS Mincho" pitchFamily="49" charset="-128"/>
              <a:cs typeface="Arial" pitchFamily="34" charset="0"/>
            </a:endParaRPr>
          </a:p>
        </p:txBody>
      </p:sp>
      <p:sp>
        <p:nvSpPr>
          <p:cNvPr id="75" name="Text Box 5"/>
          <p:cNvSpPr txBox="1">
            <a:spLocks noChangeArrowheads="1"/>
          </p:cNvSpPr>
          <p:nvPr>
            <p:custDataLst>
              <p:tags r:id="rId4"/>
            </p:custDataLst>
          </p:nvPr>
        </p:nvSpPr>
        <p:spPr bwMode="auto">
          <a:xfrm>
            <a:off x="3702012" y="6621463"/>
            <a:ext cx="902811"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1297</a:t>
            </a:r>
            <a:endParaRPr lang="en-US" sz="1000" b="0" i="0" dirty="0">
              <a:solidFill>
                <a:schemeClr val="tx1"/>
              </a:solidFill>
            </a:endParaRPr>
          </a:p>
        </p:txBody>
      </p:sp>
      <p:sp>
        <p:nvSpPr>
          <p:cNvPr id="72" name="Text Box 258"/>
          <p:cNvSpPr txBox="1">
            <a:spLocks noChangeArrowheads="1"/>
          </p:cNvSpPr>
          <p:nvPr/>
        </p:nvSpPr>
        <p:spPr bwMode="auto">
          <a:xfrm>
            <a:off x="396875" y="5574119"/>
            <a:ext cx="823913" cy="336550"/>
          </a:xfrm>
          <a:prstGeom prst="rect">
            <a:avLst/>
          </a:prstGeom>
          <a:noFill/>
          <a:ln w="9525">
            <a:noFill/>
            <a:miter lim="800000"/>
            <a:headEnd/>
            <a:tailEnd/>
          </a:ln>
        </p:spPr>
        <p:txBody>
          <a:bodyPr/>
          <a:lstStyle/>
          <a:p>
            <a:r>
              <a:rPr lang="nl-BE" sz="1000" b="1" i="0" dirty="0">
                <a:solidFill>
                  <a:schemeClr val="tx1"/>
                </a:solidFill>
              </a:rPr>
              <a:t>Emerging markets</a:t>
            </a:r>
            <a:endParaRPr lang="en-US" sz="1000" b="1" i="0" dirty="0">
              <a:solidFill>
                <a:schemeClr val="tx1"/>
              </a:solidFill>
            </a:endParaRPr>
          </a:p>
        </p:txBody>
      </p:sp>
      <p:sp>
        <p:nvSpPr>
          <p:cNvPr id="73" name="AutoShape 139"/>
          <p:cNvSpPr>
            <a:spLocks/>
          </p:cNvSpPr>
          <p:nvPr/>
        </p:nvSpPr>
        <p:spPr bwMode="auto">
          <a:xfrm>
            <a:off x="1217613" y="5316944"/>
            <a:ext cx="115887" cy="971550"/>
          </a:xfrm>
          <a:prstGeom prst="leftBrace">
            <a:avLst>
              <a:gd name="adj1" fmla="val 73847"/>
              <a:gd name="adj2" fmla="val 50000"/>
            </a:avLst>
          </a:prstGeom>
          <a:noFill/>
          <a:ln w="9525">
            <a:solidFill>
              <a:schemeClr val="tx1"/>
            </a:solidFill>
            <a:round/>
            <a:headEnd/>
            <a:tailEnd/>
          </a:ln>
        </p:spPr>
        <p:txBody>
          <a:bodyPr wrap="none" anchor="ctr"/>
          <a:lstStyle/>
          <a:p>
            <a:endParaRPr lang="en-US"/>
          </a:p>
        </p:txBody>
      </p:sp>
      <p:sp>
        <p:nvSpPr>
          <p:cNvPr id="76" name="Text Box 256"/>
          <p:cNvSpPr txBox="1">
            <a:spLocks noChangeArrowheads="1"/>
          </p:cNvSpPr>
          <p:nvPr/>
        </p:nvSpPr>
        <p:spPr bwMode="auto">
          <a:xfrm>
            <a:off x="384175" y="3818344"/>
            <a:ext cx="668338" cy="336550"/>
          </a:xfrm>
          <a:prstGeom prst="rect">
            <a:avLst/>
          </a:prstGeom>
          <a:noFill/>
          <a:ln w="9525">
            <a:noFill/>
            <a:miter lim="800000"/>
            <a:headEnd/>
            <a:tailEnd/>
          </a:ln>
        </p:spPr>
        <p:txBody>
          <a:bodyPr wrap="none">
            <a:spAutoFit/>
          </a:bodyPr>
          <a:lstStyle/>
          <a:p>
            <a:r>
              <a:rPr lang="nl-BE" sz="1000" b="1" i="0">
                <a:solidFill>
                  <a:schemeClr val="tx1"/>
                </a:solidFill>
              </a:rPr>
              <a:t>Mature </a:t>
            </a:r>
          </a:p>
          <a:p>
            <a:r>
              <a:rPr lang="nl-BE" sz="1000" b="1" i="0">
                <a:solidFill>
                  <a:schemeClr val="tx1"/>
                </a:solidFill>
              </a:rPr>
              <a:t>markets</a:t>
            </a:r>
            <a:endParaRPr lang="en-US" sz="1000" b="1" i="0">
              <a:solidFill>
                <a:schemeClr val="tx1"/>
              </a:solidFill>
            </a:endParaRPr>
          </a:p>
        </p:txBody>
      </p:sp>
      <p:sp>
        <p:nvSpPr>
          <p:cNvPr id="77" name="AutoShape 140"/>
          <p:cNvSpPr>
            <a:spLocks/>
          </p:cNvSpPr>
          <p:nvPr/>
        </p:nvSpPr>
        <p:spPr bwMode="auto">
          <a:xfrm>
            <a:off x="1204912" y="3310343"/>
            <a:ext cx="128587" cy="1914525"/>
          </a:xfrm>
          <a:prstGeom prst="leftBrace">
            <a:avLst>
              <a:gd name="adj1" fmla="val 212946"/>
              <a:gd name="adj2" fmla="val 50000"/>
            </a:avLst>
          </a:prstGeom>
          <a:noFill/>
          <a:ln w="9525">
            <a:solidFill>
              <a:schemeClr val="tx1"/>
            </a:solidFill>
            <a:round/>
            <a:headEnd/>
            <a:tailEnd/>
          </a:ln>
        </p:spPr>
        <p:txBody>
          <a:bodyPr wrap="none" anchor="ctr"/>
          <a:lstStyle/>
          <a:p>
            <a:endParaRPr lang="en-US"/>
          </a:p>
        </p:txBody>
      </p:sp>
      <p:grpSp>
        <p:nvGrpSpPr>
          <p:cNvPr id="3" name="Group 27"/>
          <p:cNvGrpSpPr/>
          <p:nvPr/>
        </p:nvGrpSpPr>
        <p:grpSpPr>
          <a:xfrm>
            <a:off x="7083425" y="5637212"/>
            <a:ext cx="968029" cy="630759"/>
            <a:chOff x="7083425" y="5637212"/>
            <a:chExt cx="968029" cy="630759"/>
          </a:xfrm>
        </p:grpSpPr>
        <p:sp>
          <p:nvSpPr>
            <p:cNvPr id="79" name="Text Box 245"/>
            <p:cNvSpPr txBox="1">
              <a:spLocks noChangeArrowheads="1"/>
            </p:cNvSpPr>
            <p:nvPr/>
          </p:nvSpPr>
          <p:spPr bwMode="auto">
            <a:xfrm>
              <a:off x="7299325" y="6021750"/>
              <a:ext cx="667170" cy="246221"/>
            </a:xfrm>
            <a:prstGeom prst="rect">
              <a:avLst/>
            </a:prstGeom>
            <a:noFill/>
            <a:ln w="9525">
              <a:noFill/>
              <a:miter lim="800000"/>
              <a:headEnd/>
              <a:tailEnd/>
            </a:ln>
          </p:spPr>
          <p:txBody>
            <a:bodyPr wrap="none">
              <a:spAutoFit/>
            </a:bodyPr>
            <a:lstStyle/>
            <a:p>
              <a:r>
                <a:rPr lang="en-US" sz="1000" b="0" i="0" dirty="0" smtClean="0">
                  <a:solidFill>
                    <a:schemeClr val="tx1"/>
                  </a:solidFill>
                </a:rPr>
                <a:t>Buy less</a:t>
              </a:r>
              <a:endParaRPr lang="en-US" sz="1000" b="0" i="0" dirty="0">
                <a:solidFill>
                  <a:schemeClr val="tx1"/>
                </a:solidFill>
              </a:endParaRPr>
            </a:p>
          </p:txBody>
        </p:sp>
        <p:sp>
          <p:nvSpPr>
            <p:cNvPr id="80" name="Text Box 246"/>
            <p:cNvSpPr txBox="1">
              <a:spLocks noChangeArrowheads="1"/>
            </p:cNvSpPr>
            <p:nvPr/>
          </p:nvSpPr>
          <p:spPr bwMode="auto">
            <a:xfrm>
              <a:off x="7299325" y="5822950"/>
              <a:ext cx="752129" cy="246221"/>
            </a:xfrm>
            <a:prstGeom prst="rect">
              <a:avLst/>
            </a:prstGeom>
            <a:noFill/>
            <a:ln w="9525">
              <a:noFill/>
              <a:miter lim="800000"/>
              <a:headEnd/>
              <a:tailEnd/>
            </a:ln>
          </p:spPr>
          <p:txBody>
            <a:bodyPr wrap="none">
              <a:spAutoFit/>
            </a:bodyPr>
            <a:lstStyle/>
            <a:p>
              <a:r>
                <a:rPr lang="en-US" sz="1000" b="0" i="0" dirty="0" smtClean="0">
                  <a:solidFill>
                    <a:schemeClr val="tx1"/>
                  </a:solidFill>
                </a:rPr>
                <a:t>Buy same</a:t>
              </a:r>
              <a:endParaRPr lang="en-US" sz="1000" b="0" i="0" dirty="0">
                <a:solidFill>
                  <a:schemeClr val="tx1"/>
                </a:solidFill>
              </a:endParaRPr>
            </a:p>
          </p:txBody>
        </p:sp>
        <p:sp>
          <p:nvSpPr>
            <p:cNvPr id="81" name="Rectangle 244"/>
            <p:cNvSpPr>
              <a:spLocks noChangeArrowheads="1"/>
            </p:cNvSpPr>
            <p:nvPr/>
          </p:nvSpPr>
          <p:spPr bwMode="auto">
            <a:xfrm>
              <a:off x="7083425" y="6097951"/>
              <a:ext cx="231775" cy="109538"/>
            </a:xfrm>
            <a:prstGeom prst="rect">
              <a:avLst/>
            </a:prstGeom>
            <a:solidFill>
              <a:schemeClr val="bg1">
                <a:lumMod val="75000"/>
              </a:schemeClr>
            </a:solidFill>
            <a:ln w="0">
              <a:noFill/>
              <a:miter lim="800000"/>
              <a:headEnd/>
              <a:tailEnd/>
            </a:ln>
          </p:spPr>
          <p:txBody>
            <a:bodyPr/>
            <a:lstStyle/>
            <a:p>
              <a:endParaRPr lang="en-US" sz="1000" b="0"/>
            </a:p>
          </p:txBody>
        </p:sp>
        <p:sp>
          <p:nvSpPr>
            <p:cNvPr id="82" name="Rectangle 242"/>
            <p:cNvSpPr>
              <a:spLocks noChangeArrowheads="1"/>
            </p:cNvSpPr>
            <p:nvPr/>
          </p:nvSpPr>
          <p:spPr bwMode="auto">
            <a:xfrm>
              <a:off x="7083425" y="5894388"/>
              <a:ext cx="231775" cy="117475"/>
            </a:xfrm>
            <a:prstGeom prst="rect">
              <a:avLst/>
            </a:prstGeom>
            <a:solidFill>
              <a:srgbClr val="FFC000"/>
            </a:solidFill>
            <a:ln w="0">
              <a:noFill/>
              <a:miter lim="800000"/>
              <a:headEnd/>
              <a:tailEnd/>
            </a:ln>
          </p:spPr>
          <p:txBody>
            <a:bodyPr/>
            <a:lstStyle/>
            <a:p>
              <a:endParaRPr lang="en-US" sz="1000" b="0"/>
            </a:p>
          </p:txBody>
        </p:sp>
        <p:sp>
          <p:nvSpPr>
            <p:cNvPr id="83" name="Rectangle 243"/>
            <p:cNvSpPr>
              <a:spLocks noChangeArrowheads="1"/>
            </p:cNvSpPr>
            <p:nvPr/>
          </p:nvSpPr>
          <p:spPr bwMode="auto">
            <a:xfrm>
              <a:off x="7083425" y="5711825"/>
              <a:ext cx="231775" cy="117475"/>
            </a:xfrm>
            <a:prstGeom prst="rect">
              <a:avLst/>
            </a:prstGeom>
            <a:solidFill>
              <a:schemeClr val="accent1">
                <a:lumMod val="75000"/>
              </a:schemeClr>
            </a:solidFill>
            <a:ln w="9525">
              <a:noFill/>
              <a:miter lim="800000"/>
              <a:headEnd/>
              <a:tailEnd/>
            </a:ln>
          </p:spPr>
          <p:txBody>
            <a:bodyPr/>
            <a:lstStyle/>
            <a:p>
              <a:endParaRPr lang="en-US" sz="1000" b="0"/>
            </a:p>
          </p:txBody>
        </p:sp>
        <p:sp>
          <p:nvSpPr>
            <p:cNvPr id="84" name="Text Box 247"/>
            <p:cNvSpPr txBox="1">
              <a:spLocks noChangeArrowheads="1"/>
            </p:cNvSpPr>
            <p:nvPr/>
          </p:nvSpPr>
          <p:spPr bwMode="auto">
            <a:xfrm>
              <a:off x="7299325" y="5637212"/>
              <a:ext cx="731290" cy="246221"/>
            </a:xfrm>
            <a:prstGeom prst="rect">
              <a:avLst/>
            </a:prstGeom>
            <a:noFill/>
            <a:ln w="9525">
              <a:noFill/>
              <a:miter lim="800000"/>
              <a:headEnd/>
              <a:tailEnd/>
            </a:ln>
          </p:spPr>
          <p:txBody>
            <a:bodyPr wrap="none">
              <a:spAutoFit/>
            </a:bodyPr>
            <a:lstStyle/>
            <a:p>
              <a:r>
                <a:rPr lang="en-US" sz="1000" b="0" i="0" dirty="0" smtClean="0">
                  <a:solidFill>
                    <a:schemeClr val="tx1"/>
                  </a:solidFill>
                </a:rPr>
                <a:t>Buy more</a:t>
              </a:r>
              <a:endParaRPr lang="en-US" sz="1000" b="0" i="0" dirty="0">
                <a:solidFill>
                  <a:schemeClr val="tx1"/>
                </a:solidFill>
              </a:endParaRPr>
            </a:p>
          </p:txBody>
        </p:sp>
      </p:grpSp>
      <p:sp>
        <p:nvSpPr>
          <p:cNvPr id="29" name="Title 1"/>
          <p:cNvSpPr txBox="1">
            <a:spLocks/>
          </p:cNvSpPr>
          <p:nvPr/>
        </p:nvSpPr>
        <p:spPr bwMode="gray">
          <a:xfrm>
            <a:off x="168314" y="-74522"/>
            <a:ext cx="6868212"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eaLnBrk="0" hangingPunct="0">
              <a:lnSpc>
                <a:spcPct val="100000"/>
              </a:lnSpc>
              <a:buClr>
                <a:schemeClr val="tx1"/>
              </a:buClr>
              <a:defRPr/>
            </a:pPr>
            <a:r>
              <a:rPr lang="en-US" sz="1600" dirty="0" smtClean="0">
                <a:solidFill>
                  <a:srgbClr val="0070C0"/>
                </a:solidFill>
              </a:rPr>
              <a:t>In mature markets a vast majority of consumers intend to buy the same or less from their current providers, while in emerging markets close to 30% intend to buy more.</a:t>
            </a:r>
          </a:p>
        </p:txBody>
      </p:sp>
      <p:sp>
        <p:nvSpPr>
          <p:cNvPr id="20" name="Text Box 69"/>
          <p:cNvSpPr txBox="1">
            <a:spLocks noChangeArrowheads="1"/>
          </p:cNvSpPr>
          <p:nvPr>
            <p:custDataLst>
              <p:tags r:id="rId5"/>
            </p:custDataLst>
          </p:nvPr>
        </p:nvSpPr>
        <p:spPr bwMode="auto">
          <a:xfrm>
            <a:off x="2961564" y="2590931"/>
            <a:ext cx="304800" cy="313300"/>
          </a:xfrm>
          <a:prstGeom prst="rect">
            <a:avLst/>
          </a:prstGeom>
          <a:noFill/>
          <a:ln w="12700" algn="ctr">
            <a:noFill/>
            <a:miter lim="800000"/>
            <a:headEnd/>
            <a:tailEnd/>
          </a:ln>
        </p:spPr>
        <p:txBody>
          <a:bodyPr lIns="92379" tIns="45407" rIns="92379" bIns="45407">
            <a:spAutoFit/>
          </a:bodyPr>
          <a:lstStyle/>
          <a:p>
            <a:pPr marL="219075" indent="-219075" defTabSz="911225" eaLnBrk="0" hangingPunct="0">
              <a:lnSpc>
                <a:spcPct val="80000"/>
              </a:lnSpc>
              <a:spcBef>
                <a:spcPct val="50000"/>
              </a:spcBef>
            </a:pPr>
            <a:r>
              <a:rPr lang="en-US" sz="1800" dirty="0" smtClean="0">
                <a:solidFill>
                  <a:srgbClr val="00B050"/>
                </a:solidFill>
              </a:rPr>
              <a:t>+</a:t>
            </a:r>
            <a:endParaRPr lang="en-US" sz="1800" dirty="0">
              <a:solidFill>
                <a:srgbClr val="00B050"/>
              </a:solidFill>
            </a:endParaRPr>
          </a:p>
        </p:txBody>
      </p:sp>
      <p:sp>
        <p:nvSpPr>
          <p:cNvPr id="21" name="Rectangle 20"/>
          <p:cNvSpPr/>
          <p:nvPr/>
        </p:nvSpPr>
        <p:spPr>
          <a:xfrm>
            <a:off x="358689" y="6422532"/>
            <a:ext cx="8534401" cy="215444"/>
          </a:xfrm>
          <a:prstGeom prst="rect">
            <a:avLst/>
          </a:prstGeom>
        </p:spPr>
        <p:txBody>
          <a:bodyPr wrap="square">
            <a:spAutoFit/>
          </a:bodyPr>
          <a:lstStyle/>
          <a:p>
            <a:r>
              <a:rPr lang="en-US" sz="800" b="0" dirty="0" smtClean="0">
                <a:solidFill>
                  <a:srgbClr val="00B050"/>
                </a:solidFill>
              </a:rPr>
              <a:t>+</a:t>
            </a:r>
            <a:r>
              <a:rPr lang="en-US" sz="800" b="0" dirty="0" smtClean="0"/>
              <a:t>/</a:t>
            </a:r>
            <a:r>
              <a:rPr lang="en-US" sz="800" b="0" dirty="0" smtClean="0">
                <a:solidFill>
                  <a:srgbClr val="FF0000"/>
                </a:solidFill>
              </a:rPr>
              <a:t>-</a:t>
            </a:r>
            <a:r>
              <a:rPr lang="en-US" sz="800" b="0" dirty="0" smtClean="0"/>
              <a:t> Where shift of buy more/buy same/buy less is more than 8% between 2009 &amp; 2010</a:t>
            </a:r>
            <a:endParaRPr lang="en-US" sz="800" b="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468313" y="3135313"/>
            <a:ext cx="8675687" cy="1782762"/>
          </a:xfrm>
          <a:prstGeom prst="rect">
            <a:avLst/>
          </a:prstGeom>
          <a:noFill/>
          <a:ln w="12700">
            <a:noFill/>
            <a:miter lim="800000"/>
            <a:headEnd/>
            <a:tailEnd/>
          </a:ln>
        </p:spPr>
        <p:txBody>
          <a:bodyPr lIns="90488" tIns="44450" rIns="90488" bIns="44450"/>
          <a:lstStyle/>
          <a:p>
            <a:pPr>
              <a:lnSpc>
                <a:spcPct val="100000"/>
              </a:lnSpc>
              <a:spcBef>
                <a:spcPct val="20000"/>
              </a:spcBef>
              <a:buClr>
                <a:schemeClr val="tx1"/>
              </a:buClr>
            </a:pPr>
            <a:r>
              <a:rPr lang="en-US" sz="2000" b="1" i="0" u="sng" dirty="0">
                <a:solidFill>
                  <a:schemeClr val="tx1"/>
                </a:solidFill>
              </a:rPr>
              <a:t>Section </a:t>
            </a:r>
            <a:r>
              <a:rPr lang="en-US" sz="2000" b="1" i="0" u="sng" dirty="0" smtClean="0">
                <a:solidFill>
                  <a:schemeClr val="tx1"/>
                </a:solidFill>
              </a:rPr>
              <a:t>2</a:t>
            </a:r>
            <a:endParaRPr lang="en-US" sz="2000" b="1" i="0" u="sng" dirty="0">
              <a:solidFill>
                <a:schemeClr val="tx1"/>
              </a:solidFill>
            </a:endParaRPr>
          </a:p>
          <a:p>
            <a:pPr>
              <a:lnSpc>
                <a:spcPct val="100000"/>
              </a:lnSpc>
              <a:spcBef>
                <a:spcPct val="20000"/>
              </a:spcBef>
              <a:buClr>
                <a:schemeClr val="tx1"/>
              </a:buClr>
            </a:pPr>
            <a:r>
              <a:rPr lang="en-US" sz="2400" b="1" i="0" dirty="0">
                <a:solidFill>
                  <a:schemeClr val="tx1"/>
                </a:solidFill>
              </a:rPr>
              <a:t>What decisions have consumers made recently </a:t>
            </a:r>
            <a:r>
              <a:rPr lang="en-US" sz="2400" b="1" i="0" dirty="0" smtClean="0">
                <a:solidFill>
                  <a:schemeClr val="tx1"/>
                </a:solidFill>
              </a:rPr>
              <a:t>  regarding </a:t>
            </a:r>
            <a:r>
              <a:rPr lang="en-US" sz="2400" b="1" i="0" dirty="0">
                <a:solidFill>
                  <a:schemeClr val="tx1"/>
                </a:solidFill>
              </a:rPr>
              <a:t>staying with, leaving or adding new providers? </a:t>
            </a:r>
          </a:p>
          <a:p>
            <a:pPr>
              <a:lnSpc>
                <a:spcPct val="100000"/>
              </a:lnSpc>
              <a:spcBef>
                <a:spcPct val="20000"/>
              </a:spcBef>
              <a:buClr>
                <a:schemeClr val="tx1"/>
              </a:buClr>
            </a:pPr>
            <a:endParaRPr lang="en-US" altLang="ja-JP" sz="1400" dirty="0">
              <a:solidFill>
                <a:schemeClr val="tx1"/>
              </a:solidFill>
              <a:ea typeface="ＭＳ Ｐゴシック" pitchFamily="34" charset="-128"/>
            </a:endParaRPr>
          </a:p>
          <a:p>
            <a:pPr>
              <a:lnSpc>
                <a:spcPct val="100000"/>
              </a:lnSpc>
              <a:spcBef>
                <a:spcPct val="20000"/>
              </a:spcBef>
              <a:buClr>
                <a:schemeClr val="tx1"/>
              </a:buClr>
            </a:pPr>
            <a:endParaRPr lang="en-US" sz="2400" b="1" i="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Content Placeholder 2"/>
          <p:cNvSpPr>
            <a:spLocks/>
          </p:cNvSpPr>
          <p:nvPr/>
        </p:nvSpPr>
        <p:spPr bwMode="auto">
          <a:xfrm>
            <a:off x="165100" y="1893888"/>
            <a:ext cx="8499475" cy="4113212"/>
          </a:xfrm>
          <a:prstGeom prst="rect">
            <a:avLst/>
          </a:prstGeom>
          <a:noFill/>
          <a:ln w="12700">
            <a:noFill/>
            <a:miter lim="800000"/>
            <a:headEnd/>
            <a:tailEnd/>
          </a:ln>
        </p:spPr>
        <p:txBody>
          <a:bodyPr lIns="90488" tIns="44450" rIns="90488" bIns="44450"/>
          <a:lstStyle/>
          <a:p>
            <a:pPr marL="176213" indent="-176213">
              <a:lnSpc>
                <a:spcPct val="100000"/>
              </a:lnSpc>
              <a:spcBef>
                <a:spcPct val="20000"/>
              </a:spcBef>
              <a:buClr>
                <a:schemeClr val="tx1"/>
              </a:buClr>
              <a:buFontTx/>
              <a:buChar char="•"/>
            </a:pPr>
            <a:endParaRPr lang="en-US" sz="1600" b="1" i="0" dirty="0">
              <a:solidFill>
                <a:schemeClr val="tx1"/>
              </a:solidFill>
            </a:endParaRPr>
          </a:p>
          <a:p>
            <a:pPr marL="176213" indent="-176213">
              <a:lnSpc>
                <a:spcPct val="100000"/>
              </a:lnSpc>
              <a:spcBef>
                <a:spcPct val="20000"/>
              </a:spcBef>
              <a:buClr>
                <a:schemeClr val="tx1"/>
              </a:buClr>
              <a:buFontTx/>
              <a:buChar char="•"/>
            </a:pPr>
            <a:endParaRPr lang="en-US" sz="1600" b="1" i="0" dirty="0">
              <a:solidFill>
                <a:schemeClr val="tx1"/>
              </a:solidFill>
            </a:endParaRPr>
          </a:p>
        </p:txBody>
      </p:sp>
      <p:sp>
        <p:nvSpPr>
          <p:cNvPr id="4" name="Rectangle 3"/>
          <p:cNvSpPr>
            <a:spLocks noChangeArrowheads="1"/>
          </p:cNvSpPr>
          <p:nvPr/>
        </p:nvSpPr>
        <p:spPr bwMode="auto">
          <a:xfrm>
            <a:off x="223837" y="1757363"/>
            <a:ext cx="8606653" cy="2677024"/>
          </a:xfrm>
          <a:prstGeom prst="rect">
            <a:avLst/>
          </a:prstGeom>
          <a:noFill/>
          <a:ln w="12700">
            <a:noFill/>
            <a:miter lim="800000"/>
            <a:headEnd/>
            <a:tailEnd/>
          </a:ln>
        </p:spPr>
        <p:txBody>
          <a:bodyPr wrap="square" lIns="92379" tIns="45407" rIns="92379" bIns="45407">
            <a:spAutoFit/>
          </a:bodyPr>
          <a:lstStyle/>
          <a:p>
            <a:pPr marL="176213" indent="-176213" eaLnBrk="0" hangingPunct="0">
              <a:lnSpc>
                <a:spcPct val="100000"/>
              </a:lnSpc>
              <a:buClr>
                <a:schemeClr val="tx1"/>
              </a:buClr>
              <a:buFont typeface="Arial" pitchFamily="34" charset="0"/>
              <a:buChar char="•"/>
              <a:defRPr/>
            </a:pPr>
            <a:r>
              <a:rPr lang="en-US" sz="1400" b="0" dirty="0" smtClean="0"/>
              <a:t>Globally, around one third have changed their provider mix in the past 12 months. In mature markets, consumers are more likely to add new providers rather than terminating their relationships with existing providers to add a new one.</a:t>
            </a:r>
          </a:p>
          <a:p>
            <a:pPr marL="176213" indent="-176213" eaLnBrk="0" hangingPunct="0">
              <a:lnSpc>
                <a:spcPct val="100000"/>
              </a:lnSpc>
              <a:buClr>
                <a:schemeClr val="tx1"/>
              </a:buClr>
              <a:buFont typeface="Arial" pitchFamily="34" charset="0"/>
              <a:buChar char="•"/>
              <a:defRPr/>
            </a:pPr>
            <a:endParaRPr lang="nl-BE" sz="1400" b="0" dirty="0" smtClean="0"/>
          </a:p>
          <a:p>
            <a:pPr marL="176213" indent="-176213" eaLnBrk="0" hangingPunct="0">
              <a:lnSpc>
                <a:spcPct val="100000"/>
              </a:lnSpc>
              <a:buClr>
                <a:schemeClr val="tx1"/>
              </a:buClr>
              <a:buFont typeface="Arial" pitchFamily="34" charset="0"/>
              <a:buChar char="•"/>
              <a:defRPr/>
            </a:pPr>
            <a:r>
              <a:rPr lang="en-US" sz="1400" b="0" dirty="0" smtClean="0"/>
              <a:t>In emerging markets, switching rate levels vary by country and are higher than  in mature markets. Here too, partial switching is clearly preferred by consumers.</a:t>
            </a:r>
          </a:p>
          <a:p>
            <a:pPr marL="176213" indent="-176213" eaLnBrk="0" hangingPunct="0">
              <a:lnSpc>
                <a:spcPct val="100000"/>
              </a:lnSpc>
              <a:buClr>
                <a:schemeClr val="tx1"/>
              </a:buClr>
              <a:buFont typeface="Arial" pitchFamily="34" charset="0"/>
              <a:buChar char="•"/>
              <a:defRPr/>
            </a:pPr>
            <a:endParaRPr lang="nl-BE" sz="1400" b="0" dirty="0" smtClean="0"/>
          </a:p>
          <a:p>
            <a:pPr marL="176213" indent="-176213" eaLnBrk="0" hangingPunct="0">
              <a:lnSpc>
                <a:spcPct val="100000"/>
              </a:lnSpc>
              <a:buClr>
                <a:schemeClr val="tx1"/>
              </a:buClr>
              <a:buFont typeface="Arial" pitchFamily="34" charset="0"/>
              <a:buChar char="•"/>
              <a:defRPr/>
            </a:pPr>
            <a:r>
              <a:rPr lang="en-US" sz="1400" b="0" dirty="0" smtClean="0"/>
              <a:t>Consumers who recently switched their business completely were predominantly driven by price and value for money. Customer service, quality and tailored experience were the next most important factors.</a:t>
            </a:r>
          </a:p>
          <a:p>
            <a:pPr marL="176213" indent="-176213" eaLnBrk="0" hangingPunct="0">
              <a:lnSpc>
                <a:spcPct val="100000"/>
              </a:lnSpc>
              <a:buClr>
                <a:schemeClr val="tx1"/>
              </a:buClr>
              <a:buFont typeface="Arial" pitchFamily="34" charset="0"/>
              <a:buChar char="•"/>
              <a:defRPr/>
            </a:pPr>
            <a:endParaRPr lang="nl-BE" sz="1400" b="0" dirty="0" smtClean="0"/>
          </a:p>
          <a:p>
            <a:pPr marL="176213" indent="-176213" eaLnBrk="0" hangingPunct="0">
              <a:lnSpc>
                <a:spcPct val="100000"/>
              </a:lnSpc>
              <a:buClr>
                <a:schemeClr val="tx1"/>
              </a:buClr>
              <a:buFont typeface="Arial" pitchFamily="34" charset="0"/>
              <a:buChar char="•"/>
              <a:defRPr/>
            </a:pPr>
            <a:r>
              <a:rPr lang="en-US" sz="1400" b="0" dirty="0" smtClean="0"/>
              <a:t>When adding new providers to existing ones, recommendations are the key factor that influences decisions. This is followed by value for money and tailored customer experience.</a:t>
            </a:r>
            <a:endParaRPr lang="nl-BE" sz="1400" b="0" dirty="0" smtClean="0"/>
          </a:p>
        </p:txBody>
      </p:sp>
      <p:sp>
        <p:nvSpPr>
          <p:cNvPr id="6" name="Title 1"/>
          <p:cNvSpPr>
            <a:spLocks noGrp="1"/>
          </p:cNvSpPr>
          <p:nvPr>
            <p:ph type="title" idx="4294967295"/>
          </p:nvPr>
        </p:nvSpPr>
        <p:spPr>
          <a:xfrm>
            <a:off x="147994" y="-46945"/>
            <a:ext cx="6659205" cy="1143000"/>
          </a:xfrm>
        </p:spPr>
        <p:txBody>
          <a:bodyPr/>
          <a:lstStyle/>
          <a:p>
            <a:r>
              <a:rPr lang="en-US" sz="2400" dirty="0" smtClean="0"/>
              <a:t>Summary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2614" name="Picture 6"/>
          <p:cNvPicPr>
            <a:picLocks noChangeAspect="1" noChangeArrowheads="1"/>
          </p:cNvPicPr>
          <p:nvPr/>
        </p:nvPicPr>
        <p:blipFill>
          <a:blip r:embed="rId19" cstate="print"/>
          <a:srcRect/>
          <a:stretch>
            <a:fillRect/>
          </a:stretch>
        </p:blipFill>
        <p:spPr bwMode="auto">
          <a:xfrm>
            <a:off x="4032886" y="3288574"/>
            <a:ext cx="2724150" cy="2971800"/>
          </a:xfrm>
          <a:prstGeom prst="rect">
            <a:avLst/>
          </a:prstGeom>
          <a:noFill/>
          <a:ln w="9525">
            <a:noFill/>
            <a:miter lim="800000"/>
            <a:headEnd/>
            <a:tailEnd/>
          </a:ln>
          <a:effectLst/>
        </p:spPr>
      </p:pic>
      <p:pic>
        <p:nvPicPr>
          <p:cNvPr id="2" name="Picture 5"/>
          <p:cNvPicPr>
            <a:picLocks noChangeAspect="1" noChangeArrowheads="1"/>
          </p:cNvPicPr>
          <p:nvPr/>
        </p:nvPicPr>
        <p:blipFill>
          <a:blip r:embed="rId20" cstate="print"/>
          <a:srcRect/>
          <a:stretch>
            <a:fillRect/>
          </a:stretch>
        </p:blipFill>
        <p:spPr bwMode="auto">
          <a:xfrm>
            <a:off x="365760" y="3309940"/>
            <a:ext cx="3786185" cy="2981325"/>
          </a:xfrm>
          <a:prstGeom prst="rect">
            <a:avLst/>
          </a:prstGeom>
          <a:noFill/>
          <a:ln w="9525">
            <a:noFill/>
            <a:miter lim="800000"/>
            <a:headEnd/>
            <a:tailEnd/>
          </a:ln>
          <a:effectLst/>
        </p:spPr>
      </p:pic>
      <p:pic>
        <p:nvPicPr>
          <p:cNvPr id="452612" name="Picture 4"/>
          <p:cNvPicPr>
            <a:picLocks noChangeAspect="1" noChangeArrowheads="1"/>
          </p:cNvPicPr>
          <p:nvPr/>
        </p:nvPicPr>
        <p:blipFill>
          <a:blip r:embed="rId21" cstate="print"/>
          <a:srcRect/>
          <a:stretch>
            <a:fillRect/>
          </a:stretch>
        </p:blipFill>
        <p:spPr bwMode="auto">
          <a:xfrm>
            <a:off x="4007987" y="2375800"/>
            <a:ext cx="2144617" cy="800100"/>
          </a:xfrm>
          <a:prstGeom prst="rect">
            <a:avLst/>
          </a:prstGeom>
          <a:noFill/>
          <a:ln w="9525">
            <a:noFill/>
            <a:miter lim="800000"/>
            <a:headEnd/>
            <a:tailEnd/>
          </a:ln>
          <a:effectLst/>
        </p:spPr>
      </p:pic>
      <p:pic>
        <p:nvPicPr>
          <p:cNvPr id="452611" name="Picture 3"/>
          <p:cNvPicPr>
            <a:picLocks noChangeAspect="1" noChangeArrowheads="1"/>
          </p:cNvPicPr>
          <p:nvPr/>
        </p:nvPicPr>
        <p:blipFill>
          <a:blip r:embed="rId22" cstate="print"/>
          <a:srcRect/>
          <a:stretch>
            <a:fillRect/>
          </a:stretch>
        </p:blipFill>
        <p:spPr bwMode="auto">
          <a:xfrm>
            <a:off x="1177835" y="2375807"/>
            <a:ext cx="1981200" cy="800100"/>
          </a:xfrm>
          <a:prstGeom prst="rect">
            <a:avLst/>
          </a:prstGeom>
          <a:noFill/>
          <a:ln w="9525">
            <a:noFill/>
            <a:miter lim="800000"/>
            <a:headEnd/>
            <a:tailEnd/>
          </a:ln>
          <a:effectLst/>
        </p:spPr>
      </p:pic>
      <p:grpSp>
        <p:nvGrpSpPr>
          <p:cNvPr id="3" name="Group 38"/>
          <p:cNvGrpSpPr/>
          <p:nvPr/>
        </p:nvGrpSpPr>
        <p:grpSpPr>
          <a:xfrm>
            <a:off x="6462685" y="5809887"/>
            <a:ext cx="682694" cy="405832"/>
            <a:chOff x="8461306" y="5666193"/>
            <a:chExt cx="682694" cy="405832"/>
          </a:xfrm>
        </p:grpSpPr>
        <p:sp>
          <p:nvSpPr>
            <p:cNvPr id="32" name="Text Box 245"/>
            <p:cNvSpPr txBox="1">
              <a:spLocks noChangeArrowheads="1"/>
            </p:cNvSpPr>
            <p:nvPr/>
          </p:nvSpPr>
          <p:spPr bwMode="auto">
            <a:xfrm>
              <a:off x="8677206" y="5825804"/>
              <a:ext cx="466794" cy="246221"/>
            </a:xfrm>
            <a:prstGeom prst="rect">
              <a:avLst/>
            </a:prstGeom>
            <a:noFill/>
            <a:ln w="9525">
              <a:noFill/>
              <a:miter lim="800000"/>
              <a:headEnd/>
              <a:tailEnd/>
            </a:ln>
          </p:spPr>
          <p:txBody>
            <a:bodyPr wrap="none">
              <a:spAutoFit/>
            </a:bodyPr>
            <a:lstStyle/>
            <a:p>
              <a:r>
                <a:rPr lang="en-US" sz="1000" b="0" i="0" dirty="0" smtClean="0">
                  <a:solidFill>
                    <a:schemeClr val="tx1"/>
                  </a:solidFill>
                </a:rPr>
                <a:t>2009</a:t>
              </a:r>
              <a:endParaRPr lang="en-US" sz="1000" b="0" i="0" dirty="0">
                <a:solidFill>
                  <a:schemeClr val="tx1"/>
                </a:solidFill>
              </a:endParaRPr>
            </a:p>
          </p:txBody>
        </p:sp>
        <p:sp>
          <p:nvSpPr>
            <p:cNvPr id="33" name="Text Box 246"/>
            <p:cNvSpPr txBox="1">
              <a:spLocks noChangeArrowheads="1"/>
            </p:cNvSpPr>
            <p:nvPr/>
          </p:nvSpPr>
          <p:spPr bwMode="auto">
            <a:xfrm>
              <a:off x="8677206" y="5666193"/>
              <a:ext cx="466794" cy="246221"/>
            </a:xfrm>
            <a:prstGeom prst="rect">
              <a:avLst/>
            </a:prstGeom>
            <a:noFill/>
            <a:ln w="9525">
              <a:noFill/>
              <a:miter lim="800000"/>
              <a:headEnd/>
              <a:tailEnd/>
            </a:ln>
          </p:spPr>
          <p:txBody>
            <a:bodyPr wrap="none">
              <a:spAutoFit/>
            </a:bodyPr>
            <a:lstStyle/>
            <a:p>
              <a:r>
                <a:rPr lang="en-US" sz="1000" b="0" i="0" dirty="0" smtClean="0">
                  <a:solidFill>
                    <a:schemeClr val="tx1"/>
                  </a:solidFill>
                </a:rPr>
                <a:t>2010</a:t>
              </a:r>
              <a:endParaRPr lang="en-US" sz="1000" b="0" i="0" dirty="0">
                <a:solidFill>
                  <a:schemeClr val="tx1"/>
                </a:solidFill>
              </a:endParaRPr>
            </a:p>
          </p:txBody>
        </p:sp>
        <p:sp>
          <p:nvSpPr>
            <p:cNvPr id="34" name="Rectangle 244"/>
            <p:cNvSpPr>
              <a:spLocks noChangeArrowheads="1"/>
            </p:cNvSpPr>
            <p:nvPr/>
          </p:nvSpPr>
          <p:spPr bwMode="auto">
            <a:xfrm>
              <a:off x="8461306" y="5902005"/>
              <a:ext cx="231775" cy="109538"/>
            </a:xfrm>
            <a:prstGeom prst="rect">
              <a:avLst/>
            </a:prstGeom>
            <a:solidFill>
              <a:schemeClr val="accent1">
                <a:lumMod val="75000"/>
              </a:schemeClr>
            </a:solidFill>
            <a:ln w="0">
              <a:noFill/>
              <a:miter lim="800000"/>
              <a:headEnd/>
              <a:tailEnd/>
            </a:ln>
          </p:spPr>
          <p:txBody>
            <a:bodyPr/>
            <a:lstStyle/>
            <a:p>
              <a:endParaRPr lang="en-US" sz="2800" b="0"/>
            </a:p>
          </p:txBody>
        </p:sp>
        <p:sp>
          <p:nvSpPr>
            <p:cNvPr id="35" name="Rectangle 242"/>
            <p:cNvSpPr>
              <a:spLocks noChangeArrowheads="1"/>
            </p:cNvSpPr>
            <p:nvPr/>
          </p:nvSpPr>
          <p:spPr bwMode="auto">
            <a:xfrm>
              <a:off x="8461306" y="5737631"/>
              <a:ext cx="231775" cy="117475"/>
            </a:xfrm>
            <a:prstGeom prst="rect">
              <a:avLst/>
            </a:prstGeom>
            <a:solidFill>
              <a:srgbClr val="FFC000"/>
            </a:solidFill>
            <a:ln w="0">
              <a:noFill/>
              <a:miter lim="800000"/>
              <a:headEnd/>
              <a:tailEnd/>
            </a:ln>
          </p:spPr>
          <p:txBody>
            <a:bodyPr/>
            <a:lstStyle/>
            <a:p>
              <a:endParaRPr lang="en-US" sz="2800" b="0"/>
            </a:p>
          </p:txBody>
        </p:sp>
        <p:sp>
          <p:nvSpPr>
            <p:cNvPr id="36" name="Text Box 247"/>
            <p:cNvSpPr txBox="1">
              <a:spLocks noChangeArrowheads="1"/>
            </p:cNvSpPr>
            <p:nvPr/>
          </p:nvSpPr>
          <p:spPr bwMode="auto">
            <a:xfrm>
              <a:off x="8677206" y="5820093"/>
              <a:ext cx="184731" cy="246221"/>
            </a:xfrm>
            <a:prstGeom prst="rect">
              <a:avLst/>
            </a:prstGeom>
            <a:noFill/>
            <a:ln w="9525">
              <a:noFill/>
              <a:miter lim="800000"/>
              <a:headEnd/>
              <a:tailEnd/>
            </a:ln>
          </p:spPr>
          <p:txBody>
            <a:bodyPr wrap="none">
              <a:spAutoFit/>
            </a:bodyPr>
            <a:lstStyle/>
            <a:p>
              <a:endParaRPr lang="en-US" sz="1000" b="0" i="0" dirty="0">
                <a:solidFill>
                  <a:schemeClr val="tx1"/>
                </a:solidFill>
              </a:endParaRPr>
            </a:p>
          </p:txBody>
        </p:sp>
      </p:grpSp>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6" name="think-cell Slide" r:id="rId23" imgW="0" imgH="0" progId="TCLayout.ActiveDocument.1">
                  <p:embed/>
                </p:oleObj>
              </mc:Choice>
              <mc:Fallback>
                <p:oleObj name="think-cell Slide" r:id="rId23"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933940" y="1457325"/>
            <a:ext cx="7253909" cy="701731"/>
          </a:xfrm>
          <a:prstGeom prst="rect">
            <a:avLst/>
          </a:prstGeom>
          <a:noFill/>
          <a:ln w="9525">
            <a:noFill/>
            <a:miter lim="800000"/>
            <a:headEnd/>
            <a:tailEnd/>
          </a:ln>
        </p:spPr>
        <p:txBody>
          <a:bodyPr wrap="none">
            <a:spAutoFit/>
          </a:bodyPr>
          <a:lstStyle/>
          <a:p>
            <a:pPr algn="ctr">
              <a:lnSpc>
                <a:spcPct val="110000"/>
              </a:lnSpc>
            </a:pPr>
            <a:r>
              <a:rPr lang="en-US" altLang="ja-JP" sz="1400" dirty="0" smtClean="0">
                <a:ea typeface="ＭＳ Ｐゴシック" pitchFamily="34" charset="-128"/>
              </a:rPr>
              <a:t>– Recent switching behavior: mature markets </a:t>
            </a:r>
            <a:r>
              <a:rPr lang="en-US" sz="1400" dirty="0" smtClean="0"/>
              <a:t>–</a:t>
            </a:r>
          </a:p>
          <a:p>
            <a:pPr algn="ctr">
              <a:lnSpc>
                <a:spcPct val="110000"/>
              </a:lnSpc>
            </a:pPr>
            <a:r>
              <a:rPr lang="en-US" sz="1200" dirty="0" smtClean="0">
                <a:solidFill>
                  <a:srgbClr val="000000"/>
                </a:solidFill>
                <a:ea typeface="MS Mincho" pitchFamily="49" charset="-128"/>
                <a:cs typeface="Arial" pitchFamily="34" charset="0"/>
              </a:rPr>
              <a:t>Q: In the past 6-12 months, have you completely or partially switched life insurance providers? </a:t>
            </a:r>
          </a:p>
          <a:p>
            <a:pPr algn="ctr">
              <a:lnSpc>
                <a:spcPct val="110000"/>
              </a:lnSpc>
            </a:pPr>
            <a:endParaRPr lang="en-US" sz="1000" dirty="0">
              <a:solidFill>
                <a:srgbClr val="000000"/>
              </a:solidFill>
              <a:ea typeface="MS Mincho" pitchFamily="49" charset="-128"/>
              <a:cs typeface="Arial" pitchFamily="34" charset="0"/>
            </a:endParaRPr>
          </a:p>
        </p:txBody>
      </p:sp>
      <p:sp>
        <p:nvSpPr>
          <p:cNvPr id="75" name="Text Box 5"/>
          <p:cNvSpPr txBox="1">
            <a:spLocks noChangeArrowheads="1"/>
          </p:cNvSpPr>
          <p:nvPr>
            <p:custDataLst>
              <p:tags r:id="rId4"/>
            </p:custDataLst>
          </p:nvPr>
        </p:nvSpPr>
        <p:spPr bwMode="auto">
          <a:xfrm>
            <a:off x="3702012" y="6621463"/>
            <a:ext cx="902811"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1297</a:t>
            </a:r>
            <a:endParaRPr lang="en-US" sz="1000" b="0" i="0" dirty="0">
              <a:solidFill>
                <a:schemeClr val="tx1"/>
              </a:solidFill>
            </a:endParaRPr>
          </a:p>
        </p:txBody>
      </p:sp>
      <p:sp>
        <p:nvSpPr>
          <p:cNvPr id="85" name="Rectangle 234"/>
          <p:cNvSpPr>
            <a:spLocks noChangeArrowheads="1"/>
          </p:cNvSpPr>
          <p:nvPr/>
        </p:nvSpPr>
        <p:spPr bwMode="auto">
          <a:xfrm>
            <a:off x="3169466" y="2483529"/>
            <a:ext cx="853895" cy="615553"/>
          </a:xfrm>
          <a:prstGeom prst="rect">
            <a:avLst/>
          </a:prstGeom>
          <a:noFill/>
          <a:ln w="9525">
            <a:noFill/>
            <a:miter lim="800000"/>
            <a:headEnd/>
            <a:tailEnd/>
          </a:ln>
        </p:spPr>
        <p:txBody>
          <a:bodyPr wrap="square" lIns="0" tIns="0" rIns="0" bIns="0">
            <a:spAutoFit/>
          </a:bodyPr>
          <a:lstStyle/>
          <a:p>
            <a:r>
              <a:rPr lang="en-US" sz="1000" b="0" i="0" dirty="0" smtClean="0">
                <a:solidFill>
                  <a:srgbClr val="000000"/>
                </a:solidFill>
              </a:rPr>
              <a:t>Global (emerging and mature markets)</a:t>
            </a:r>
            <a:endParaRPr lang="en-US" sz="1000" b="0" dirty="0"/>
          </a:p>
        </p:txBody>
      </p:sp>
      <p:sp>
        <p:nvSpPr>
          <p:cNvPr id="30" name="Rectangle 29"/>
          <p:cNvSpPr/>
          <p:nvPr/>
        </p:nvSpPr>
        <p:spPr>
          <a:xfrm>
            <a:off x="235857" y="6262266"/>
            <a:ext cx="8534401" cy="387798"/>
          </a:xfrm>
          <a:prstGeom prst="rect">
            <a:avLst/>
          </a:prstGeom>
        </p:spPr>
        <p:txBody>
          <a:bodyPr wrap="square">
            <a:spAutoFit/>
          </a:bodyPr>
          <a:lstStyle/>
          <a:p>
            <a:r>
              <a:rPr lang="en-US" sz="800" b="0" dirty="0" smtClean="0"/>
              <a:t>* Complete Switch: Stopped doing business with one company and taken out a policy with another </a:t>
            </a:r>
          </a:p>
          <a:p>
            <a:r>
              <a:rPr lang="en-US" sz="800" b="0" dirty="0" smtClean="0">
                <a:solidFill>
                  <a:schemeClr val="tx1"/>
                </a:solidFill>
              </a:rPr>
              <a:t>** Partial </a:t>
            </a:r>
            <a:r>
              <a:rPr lang="en-US" sz="800" b="0" dirty="0" smtClean="0"/>
              <a:t>Switch: Continued doing business with existing providers but added a new provider</a:t>
            </a:r>
          </a:p>
          <a:p>
            <a:r>
              <a:rPr lang="en-US" sz="800" b="0" dirty="0" smtClean="0"/>
              <a:t>Note: Ireland and Belgium were added to the survey in 2010 </a:t>
            </a:r>
            <a:endParaRPr lang="en-US" sz="800" b="0" dirty="0">
              <a:solidFill>
                <a:schemeClr val="tx1"/>
              </a:solidFill>
            </a:endParaRPr>
          </a:p>
        </p:txBody>
      </p:sp>
      <p:sp>
        <p:nvSpPr>
          <p:cNvPr id="37" name="Rectangle 234"/>
          <p:cNvSpPr>
            <a:spLocks noChangeArrowheads="1"/>
          </p:cNvSpPr>
          <p:nvPr/>
        </p:nvSpPr>
        <p:spPr bwMode="auto">
          <a:xfrm>
            <a:off x="1780436" y="2296298"/>
            <a:ext cx="1106444" cy="153888"/>
          </a:xfrm>
          <a:prstGeom prst="rect">
            <a:avLst/>
          </a:prstGeom>
          <a:noFill/>
          <a:ln w="9525">
            <a:noFill/>
            <a:miter lim="800000"/>
            <a:headEnd/>
            <a:tailEnd/>
          </a:ln>
        </p:spPr>
        <p:txBody>
          <a:bodyPr wrap="square" lIns="0" tIns="0" rIns="0" bIns="0">
            <a:spAutoFit/>
          </a:bodyPr>
          <a:lstStyle/>
          <a:p>
            <a:r>
              <a:rPr lang="en-US" sz="1000" i="0" dirty="0" smtClean="0">
                <a:solidFill>
                  <a:srgbClr val="000000"/>
                </a:solidFill>
              </a:rPr>
              <a:t>Complete Switch*</a:t>
            </a:r>
            <a:endParaRPr lang="en-US" sz="1000" dirty="0"/>
          </a:p>
        </p:txBody>
      </p:sp>
      <p:sp>
        <p:nvSpPr>
          <p:cNvPr id="38" name="Rectangle 234"/>
          <p:cNvSpPr>
            <a:spLocks noChangeArrowheads="1"/>
          </p:cNvSpPr>
          <p:nvPr/>
        </p:nvSpPr>
        <p:spPr bwMode="auto">
          <a:xfrm>
            <a:off x="4192711" y="2291945"/>
            <a:ext cx="1041129" cy="153888"/>
          </a:xfrm>
          <a:prstGeom prst="rect">
            <a:avLst/>
          </a:prstGeom>
          <a:noFill/>
          <a:ln w="9525">
            <a:noFill/>
            <a:miter lim="800000"/>
            <a:headEnd/>
            <a:tailEnd/>
          </a:ln>
        </p:spPr>
        <p:txBody>
          <a:bodyPr wrap="square" lIns="0" tIns="0" rIns="0" bIns="0">
            <a:spAutoFit/>
          </a:bodyPr>
          <a:lstStyle/>
          <a:p>
            <a:r>
              <a:rPr lang="en-US" sz="1000" dirty="0" smtClean="0">
                <a:solidFill>
                  <a:srgbClr val="000000"/>
                </a:solidFill>
              </a:rPr>
              <a:t>Partial </a:t>
            </a:r>
            <a:r>
              <a:rPr lang="en-US" sz="1000" i="0" dirty="0" smtClean="0">
                <a:solidFill>
                  <a:srgbClr val="000000"/>
                </a:solidFill>
              </a:rPr>
              <a:t>Switch**</a:t>
            </a:r>
            <a:endParaRPr lang="en-US" sz="1000" dirty="0"/>
          </a:p>
        </p:txBody>
      </p:sp>
      <p:sp>
        <p:nvSpPr>
          <p:cNvPr id="27" name="Rectangle 65"/>
          <p:cNvSpPr>
            <a:spLocks noChangeArrowheads="1"/>
          </p:cNvSpPr>
          <p:nvPr>
            <p:custDataLst>
              <p:tags r:id="rId5"/>
            </p:custDataLst>
          </p:nvPr>
        </p:nvSpPr>
        <p:spPr bwMode="auto">
          <a:xfrm>
            <a:off x="7661314" y="2589848"/>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31%</a:t>
            </a:r>
            <a:endParaRPr lang="en-US" sz="900" b="0" i="0" dirty="0">
              <a:solidFill>
                <a:schemeClr val="tx1"/>
              </a:solidFill>
            </a:endParaRPr>
          </a:p>
        </p:txBody>
      </p:sp>
      <p:sp>
        <p:nvSpPr>
          <p:cNvPr id="31" name="Rectangle 65"/>
          <p:cNvSpPr>
            <a:spLocks noChangeArrowheads="1"/>
          </p:cNvSpPr>
          <p:nvPr>
            <p:custDataLst>
              <p:tags r:id="rId6"/>
            </p:custDataLst>
          </p:nvPr>
        </p:nvSpPr>
        <p:spPr bwMode="auto">
          <a:xfrm>
            <a:off x="7661314" y="3480663"/>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40%</a:t>
            </a:r>
            <a:endParaRPr lang="en-US" sz="900" b="0" i="0" dirty="0">
              <a:solidFill>
                <a:schemeClr val="tx1"/>
              </a:solidFill>
            </a:endParaRPr>
          </a:p>
        </p:txBody>
      </p:sp>
      <p:sp>
        <p:nvSpPr>
          <p:cNvPr id="40" name="Rectangle 65"/>
          <p:cNvSpPr>
            <a:spLocks noChangeArrowheads="1"/>
          </p:cNvSpPr>
          <p:nvPr>
            <p:custDataLst>
              <p:tags r:id="rId7"/>
            </p:custDataLst>
          </p:nvPr>
        </p:nvSpPr>
        <p:spPr bwMode="auto">
          <a:xfrm>
            <a:off x="7661314" y="3747363"/>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32%</a:t>
            </a:r>
            <a:endParaRPr lang="en-US" sz="900" b="0" i="0" dirty="0">
              <a:solidFill>
                <a:schemeClr val="tx1"/>
              </a:solidFill>
            </a:endParaRPr>
          </a:p>
        </p:txBody>
      </p:sp>
      <p:sp>
        <p:nvSpPr>
          <p:cNvPr id="41" name="Rectangle 65"/>
          <p:cNvSpPr>
            <a:spLocks noChangeArrowheads="1"/>
          </p:cNvSpPr>
          <p:nvPr>
            <p:custDataLst>
              <p:tags r:id="rId8"/>
            </p:custDataLst>
          </p:nvPr>
        </p:nvSpPr>
        <p:spPr bwMode="auto">
          <a:xfrm>
            <a:off x="7661314" y="3987574"/>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29%</a:t>
            </a:r>
            <a:endParaRPr lang="en-US" sz="900" b="0" i="0" dirty="0">
              <a:solidFill>
                <a:schemeClr val="tx1"/>
              </a:solidFill>
            </a:endParaRPr>
          </a:p>
        </p:txBody>
      </p:sp>
      <p:sp>
        <p:nvSpPr>
          <p:cNvPr id="42" name="Rectangle 65"/>
          <p:cNvSpPr>
            <a:spLocks noChangeArrowheads="1"/>
          </p:cNvSpPr>
          <p:nvPr>
            <p:custDataLst>
              <p:tags r:id="rId9"/>
            </p:custDataLst>
          </p:nvPr>
        </p:nvSpPr>
        <p:spPr bwMode="auto">
          <a:xfrm>
            <a:off x="7661314" y="4240848"/>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27%</a:t>
            </a:r>
            <a:endParaRPr lang="en-US" sz="900" b="0" i="0" dirty="0">
              <a:solidFill>
                <a:schemeClr val="tx1"/>
              </a:solidFill>
            </a:endParaRPr>
          </a:p>
        </p:txBody>
      </p:sp>
      <p:sp>
        <p:nvSpPr>
          <p:cNvPr id="43" name="Rectangle 65"/>
          <p:cNvSpPr>
            <a:spLocks noChangeArrowheads="1"/>
          </p:cNvSpPr>
          <p:nvPr>
            <p:custDataLst>
              <p:tags r:id="rId10"/>
            </p:custDataLst>
          </p:nvPr>
        </p:nvSpPr>
        <p:spPr bwMode="auto">
          <a:xfrm>
            <a:off x="7661314" y="4494122"/>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27%</a:t>
            </a:r>
            <a:endParaRPr lang="en-US" sz="900" b="0" i="0" dirty="0">
              <a:solidFill>
                <a:schemeClr val="tx1"/>
              </a:solidFill>
            </a:endParaRPr>
          </a:p>
        </p:txBody>
      </p:sp>
      <p:sp>
        <p:nvSpPr>
          <p:cNvPr id="44" name="Rectangle 65"/>
          <p:cNvSpPr>
            <a:spLocks noChangeArrowheads="1"/>
          </p:cNvSpPr>
          <p:nvPr>
            <p:custDataLst>
              <p:tags r:id="rId11"/>
            </p:custDataLst>
          </p:nvPr>
        </p:nvSpPr>
        <p:spPr bwMode="auto">
          <a:xfrm>
            <a:off x="7661314" y="4747396"/>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27%</a:t>
            </a:r>
            <a:endParaRPr lang="en-US" sz="900" b="0" i="0" dirty="0">
              <a:solidFill>
                <a:schemeClr val="tx1"/>
              </a:solidFill>
            </a:endParaRPr>
          </a:p>
        </p:txBody>
      </p:sp>
      <p:sp>
        <p:nvSpPr>
          <p:cNvPr id="45" name="Rectangle 65"/>
          <p:cNvSpPr>
            <a:spLocks noChangeArrowheads="1"/>
          </p:cNvSpPr>
          <p:nvPr>
            <p:custDataLst>
              <p:tags r:id="rId12"/>
            </p:custDataLst>
          </p:nvPr>
        </p:nvSpPr>
        <p:spPr bwMode="auto">
          <a:xfrm>
            <a:off x="7661314" y="4987607"/>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23%</a:t>
            </a:r>
            <a:endParaRPr lang="en-US" sz="900" b="0" i="0" dirty="0">
              <a:solidFill>
                <a:schemeClr val="tx1"/>
              </a:solidFill>
            </a:endParaRPr>
          </a:p>
        </p:txBody>
      </p:sp>
      <p:sp>
        <p:nvSpPr>
          <p:cNvPr id="46" name="Rectangle 45"/>
          <p:cNvSpPr>
            <a:spLocks noChangeArrowheads="1"/>
          </p:cNvSpPr>
          <p:nvPr>
            <p:custDataLst>
              <p:tags r:id="rId13"/>
            </p:custDataLst>
          </p:nvPr>
        </p:nvSpPr>
        <p:spPr bwMode="auto">
          <a:xfrm>
            <a:off x="7661314" y="5201692"/>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23%</a:t>
            </a:r>
            <a:endParaRPr lang="en-US" sz="900" b="0" i="0" dirty="0">
              <a:solidFill>
                <a:schemeClr val="tx1"/>
              </a:solidFill>
            </a:endParaRPr>
          </a:p>
        </p:txBody>
      </p:sp>
      <p:sp>
        <p:nvSpPr>
          <p:cNvPr id="47" name="Rectangle 46"/>
          <p:cNvSpPr>
            <a:spLocks noChangeArrowheads="1"/>
          </p:cNvSpPr>
          <p:nvPr>
            <p:custDataLst>
              <p:tags r:id="rId14"/>
            </p:custDataLst>
          </p:nvPr>
        </p:nvSpPr>
        <p:spPr bwMode="auto">
          <a:xfrm>
            <a:off x="7661314" y="5663974"/>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13%</a:t>
            </a:r>
            <a:endParaRPr lang="en-US" sz="900" b="0" i="0" dirty="0">
              <a:solidFill>
                <a:schemeClr val="tx1"/>
              </a:solidFill>
            </a:endParaRPr>
          </a:p>
        </p:txBody>
      </p:sp>
      <p:sp>
        <p:nvSpPr>
          <p:cNvPr id="48" name="Rectangle 47"/>
          <p:cNvSpPr>
            <a:spLocks noChangeArrowheads="1"/>
          </p:cNvSpPr>
          <p:nvPr>
            <p:custDataLst>
              <p:tags r:id="rId15"/>
            </p:custDataLst>
          </p:nvPr>
        </p:nvSpPr>
        <p:spPr bwMode="auto">
          <a:xfrm>
            <a:off x="7661314" y="5930311"/>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10%</a:t>
            </a:r>
            <a:endParaRPr lang="en-US" sz="900" b="0" i="0" dirty="0">
              <a:solidFill>
                <a:schemeClr val="tx1"/>
              </a:solidFill>
            </a:endParaRPr>
          </a:p>
        </p:txBody>
      </p:sp>
      <p:sp>
        <p:nvSpPr>
          <p:cNvPr id="49" name="Rectangle 234"/>
          <p:cNvSpPr>
            <a:spLocks noChangeArrowheads="1"/>
          </p:cNvSpPr>
          <p:nvPr/>
        </p:nvSpPr>
        <p:spPr bwMode="auto">
          <a:xfrm>
            <a:off x="7441008" y="2300654"/>
            <a:ext cx="1041129" cy="153888"/>
          </a:xfrm>
          <a:prstGeom prst="rect">
            <a:avLst/>
          </a:prstGeom>
          <a:noFill/>
          <a:ln w="9525">
            <a:noFill/>
            <a:miter lim="800000"/>
            <a:headEnd/>
            <a:tailEnd/>
          </a:ln>
        </p:spPr>
        <p:txBody>
          <a:bodyPr wrap="square" lIns="0" tIns="0" rIns="0" bIns="0">
            <a:spAutoFit/>
          </a:bodyPr>
          <a:lstStyle/>
          <a:p>
            <a:r>
              <a:rPr lang="en-US" sz="1000" dirty="0" smtClean="0">
                <a:solidFill>
                  <a:srgbClr val="000000"/>
                </a:solidFill>
              </a:rPr>
              <a:t>2010 switch total</a:t>
            </a:r>
            <a:endParaRPr lang="en-US" sz="1000" dirty="0"/>
          </a:p>
        </p:txBody>
      </p:sp>
      <p:sp>
        <p:nvSpPr>
          <p:cNvPr id="50" name="Rectangle 49"/>
          <p:cNvSpPr>
            <a:spLocks noChangeArrowheads="1"/>
          </p:cNvSpPr>
          <p:nvPr>
            <p:custDataLst>
              <p:tags r:id="rId16"/>
            </p:custDataLst>
          </p:nvPr>
        </p:nvSpPr>
        <p:spPr bwMode="auto">
          <a:xfrm>
            <a:off x="7656958" y="5445533"/>
            <a:ext cx="795338" cy="143918"/>
          </a:xfrm>
          <a:prstGeom prst="rect">
            <a:avLst/>
          </a:prstGeom>
          <a:noFill/>
          <a:ln w="9525" algn="ctr">
            <a:noFill/>
            <a:miter lim="800000"/>
            <a:headEnd/>
            <a:tailEnd/>
          </a:ln>
        </p:spPr>
        <p:txBody>
          <a:bodyPr anchor="ctr"/>
          <a:lstStyle/>
          <a:p>
            <a:pPr algn="ctr">
              <a:lnSpc>
                <a:spcPct val="100000"/>
              </a:lnSpc>
            </a:pPr>
            <a:r>
              <a:rPr lang="en-US" sz="900" b="0" i="0" smtClean="0">
                <a:solidFill>
                  <a:schemeClr val="tx1"/>
                </a:solidFill>
              </a:rPr>
              <a:t>17%</a:t>
            </a:r>
            <a:endParaRPr lang="en-US" sz="900" b="0" i="0" dirty="0">
              <a:solidFill>
                <a:schemeClr val="tx1"/>
              </a:solidFill>
            </a:endParaRPr>
          </a:p>
        </p:txBody>
      </p:sp>
      <p:sp>
        <p:nvSpPr>
          <p:cNvPr id="51" name="Title 1"/>
          <p:cNvSpPr>
            <a:spLocks noGrp="1"/>
          </p:cNvSpPr>
          <p:nvPr>
            <p:ph type="title" idx="4294967295"/>
          </p:nvPr>
        </p:nvSpPr>
        <p:spPr>
          <a:xfrm>
            <a:off x="168314" y="-67265"/>
            <a:ext cx="7014806" cy="1143000"/>
          </a:xfrm>
        </p:spPr>
        <p:txBody>
          <a:bodyPr/>
          <a:lstStyle/>
          <a:p>
            <a:pPr>
              <a:defRPr/>
            </a:pPr>
            <a:r>
              <a:rPr lang="en-US" sz="1600" dirty="0" smtClean="0"/>
              <a:t>Approximately one in three consumers have changed their provider mix in the past 6 – 12 months. In mature markets, adding an additional provider is more common than breaking off with an existing one.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5" name="Picture 3"/>
          <p:cNvPicPr>
            <a:picLocks noChangeAspect="1" noChangeArrowheads="1"/>
          </p:cNvPicPr>
          <p:nvPr/>
        </p:nvPicPr>
        <p:blipFill>
          <a:blip r:embed="rId14" cstate="print"/>
          <a:srcRect/>
          <a:stretch>
            <a:fillRect/>
          </a:stretch>
        </p:blipFill>
        <p:spPr bwMode="auto">
          <a:xfrm>
            <a:off x="331335" y="3283812"/>
            <a:ext cx="3648075" cy="2981325"/>
          </a:xfrm>
          <a:prstGeom prst="rect">
            <a:avLst/>
          </a:prstGeom>
          <a:noFill/>
          <a:ln w="9525">
            <a:noFill/>
            <a:miter lim="800000"/>
            <a:headEnd/>
            <a:tailEnd/>
          </a:ln>
          <a:effectLst/>
        </p:spPr>
      </p:pic>
      <p:pic>
        <p:nvPicPr>
          <p:cNvPr id="30" name="Picture 4"/>
          <p:cNvPicPr>
            <a:picLocks noChangeAspect="1" noChangeArrowheads="1"/>
          </p:cNvPicPr>
          <p:nvPr/>
        </p:nvPicPr>
        <p:blipFill>
          <a:blip r:embed="rId15" cstate="print"/>
          <a:srcRect/>
          <a:stretch>
            <a:fillRect/>
          </a:stretch>
        </p:blipFill>
        <p:spPr bwMode="auto">
          <a:xfrm>
            <a:off x="3916546" y="2375800"/>
            <a:ext cx="2144617" cy="800100"/>
          </a:xfrm>
          <a:prstGeom prst="rect">
            <a:avLst/>
          </a:prstGeom>
          <a:noFill/>
          <a:ln w="9525">
            <a:noFill/>
            <a:miter lim="800000"/>
            <a:headEnd/>
            <a:tailEnd/>
          </a:ln>
          <a:effectLst/>
        </p:spPr>
      </p:pic>
      <p:pic>
        <p:nvPicPr>
          <p:cNvPr id="32" name="Picture 3"/>
          <p:cNvPicPr>
            <a:picLocks noChangeAspect="1" noChangeArrowheads="1"/>
          </p:cNvPicPr>
          <p:nvPr/>
        </p:nvPicPr>
        <p:blipFill>
          <a:blip r:embed="rId16" cstate="print"/>
          <a:srcRect/>
          <a:stretch>
            <a:fillRect/>
          </a:stretch>
        </p:blipFill>
        <p:spPr bwMode="auto">
          <a:xfrm>
            <a:off x="1177835" y="2375807"/>
            <a:ext cx="1981200" cy="800100"/>
          </a:xfrm>
          <a:prstGeom prst="rect">
            <a:avLst/>
          </a:prstGeom>
          <a:noFill/>
          <a:ln w="9525">
            <a:noFill/>
            <a:miter lim="800000"/>
            <a:headEnd/>
            <a:tailEnd/>
          </a:ln>
          <a:effectLst/>
        </p:spPr>
      </p:pic>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50" name="think-cell Slide" r:id="rId17" imgW="0" imgH="0" progId="TCLayout.ActiveDocument.1">
                  <p:embed/>
                </p:oleObj>
              </mc:Choice>
              <mc:Fallback>
                <p:oleObj name="think-cell Slide" r:id="rId17"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976416" y="1457325"/>
            <a:ext cx="7168950" cy="701731"/>
          </a:xfrm>
          <a:prstGeom prst="rect">
            <a:avLst/>
          </a:prstGeom>
          <a:noFill/>
          <a:ln w="9525">
            <a:noFill/>
            <a:miter lim="800000"/>
            <a:headEnd/>
            <a:tailEnd/>
          </a:ln>
        </p:spPr>
        <p:txBody>
          <a:bodyPr wrap="none">
            <a:spAutoFit/>
          </a:bodyPr>
          <a:lstStyle/>
          <a:p>
            <a:pPr algn="ctr">
              <a:lnSpc>
                <a:spcPct val="110000"/>
              </a:lnSpc>
            </a:pPr>
            <a:r>
              <a:rPr lang="en-US" altLang="ja-JP" sz="1400" dirty="0" smtClean="0">
                <a:ea typeface="ＭＳ Ｐゴシック" pitchFamily="34" charset="-128"/>
              </a:rPr>
              <a:t>– Recent switching behavior: emerging markets </a:t>
            </a:r>
            <a:r>
              <a:rPr lang="en-US" sz="1400" dirty="0" smtClean="0"/>
              <a:t>–</a:t>
            </a:r>
          </a:p>
          <a:p>
            <a:pPr algn="ctr">
              <a:lnSpc>
                <a:spcPct val="110000"/>
              </a:lnSpc>
            </a:pPr>
            <a:r>
              <a:rPr lang="en-US" sz="1200" dirty="0" smtClean="0">
                <a:solidFill>
                  <a:srgbClr val="000000"/>
                </a:solidFill>
                <a:ea typeface="MS Mincho" pitchFamily="49" charset="-128"/>
                <a:cs typeface="Arial" pitchFamily="34" charset="0"/>
              </a:rPr>
              <a:t>Q: In the past 6-12 months, have you completely or partially switched life insurance providers? </a:t>
            </a:r>
          </a:p>
          <a:p>
            <a:pPr algn="ctr">
              <a:lnSpc>
                <a:spcPct val="110000"/>
              </a:lnSpc>
            </a:pPr>
            <a:endParaRPr lang="en-US" sz="1000" dirty="0">
              <a:solidFill>
                <a:srgbClr val="000000"/>
              </a:solidFill>
              <a:ea typeface="MS Mincho" pitchFamily="49" charset="-128"/>
              <a:cs typeface="Arial" pitchFamily="34" charset="0"/>
            </a:endParaRPr>
          </a:p>
        </p:txBody>
      </p:sp>
      <p:sp>
        <p:nvSpPr>
          <p:cNvPr id="75" name="Text Box 5"/>
          <p:cNvSpPr txBox="1">
            <a:spLocks noChangeArrowheads="1"/>
          </p:cNvSpPr>
          <p:nvPr>
            <p:custDataLst>
              <p:tags r:id="rId4"/>
            </p:custDataLst>
          </p:nvPr>
        </p:nvSpPr>
        <p:spPr bwMode="auto">
          <a:xfrm>
            <a:off x="3702012" y="6621463"/>
            <a:ext cx="902811"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1297</a:t>
            </a:r>
            <a:endParaRPr lang="en-US" sz="1000" b="0" i="0" dirty="0">
              <a:solidFill>
                <a:schemeClr val="tx1"/>
              </a:solidFill>
            </a:endParaRPr>
          </a:p>
        </p:txBody>
      </p:sp>
      <p:grpSp>
        <p:nvGrpSpPr>
          <p:cNvPr id="3" name="Group 19"/>
          <p:cNvGrpSpPr/>
          <p:nvPr/>
        </p:nvGrpSpPr>
        <p:grpSpPr>
          <a:xfrm>
            <a:off x="6462685" y="5809887"/>
            <a:ext cx="682694" cy="405832"/>
            <a:chOff x="8461306" y="5666193"/>
            <a:chExt cx="682694" cy="405832"/>
          </a:xfrm>
        </p:grpSpPr>
        <p:sp>
          <p:nvSpPr>
            <p:cNvPr id="21" name="Text Box 245"/>
            <p:cNvSpPr txBox="1">
              <a:spLocks noChangeArrowheads="1"/>
            </p:cNvSpPr>
            <p:nvPr/>
          </p:nvSpPr>
          <p:spPr bwMode="auto">
            <a:xfrm>
              <a:off x="8677206" y="5825804"/>
              <a:ext cx="466794" cy="246221"/>
            </a:xfrm>
            <a:prstGeom prst="rect">
              <a:avLst/>
            </a:prstGeom>
            <a:noFill/>
            <a:ln w="9525">
              <a:noFill/>
              <a:miter lim="800000"/>
              <a:headEnd/>
              <a:tailEnd/>
            </a:ln>
          </p:spPr>
          <p:txBody>
            <a:bodyPr wrap="none">
              <a:spAutoFit/>
            </a:bodyPr>
            <a:lstStyle/>
            <a:p>
              <a:r>
                <a:rPr lang="en-US" sz="1000" b="0" i="0" dirty="0" smtClean="0">
                  <a:solidFill>
                    <a:schemeClr val="tx1"/>
                  </a:solidFill>
                </a:rPr>
                <a:t>2009</a:t>
              </a:r>
              <a:endParaRPr lang="en-US" sz="1000" b="0" i="0" dirty="0">
                <a:solidFill>
                  <a:schemeClr val="tx1"/>
                </a:solidFill>
              </a:endParaRPr>
            </a:p>
          </p:txBody>
        </p:sp>
        <p:sp>
          <p:nvSpPr>
            <p:cNvPr id="22" name="Text Box 246"/>
            <p:cNvSpPr txBox="1">
              <a:spLocks noChangeArrowheads="1"/>
            </p:cNvSpPr>
            <p:nvPr/>
          </p:nvSpPr>
          <p:spPr bwMode="auto">
            <a:xfrm>
              <a:off x="8677206" y="5666193"/>
              <a:ext cx="466794" cy="246221"/>
            </a:xfrm>
            <a:prstGeom prst="rect">
              <a:avLst/>
            </a:prstGeom>
            <a:noFill/>
            <a:ln w="9525">
              <a:noFill/>
              <a:miter lim="800000"/>
              <a:headEnd/>
              <a:tailEnd/>
            </a:ln>
          </p:spPr>
          <p:txBody>
            <a:bodyPr wrap="none">
              <a:spAutoFit/>
            </a:bodyPr>
            <a:lstStyle/>
            <a:p>
              <a:r>
                <a:rPr lang="en-US" sz="1000" b="0" i="0" dirty="0" smtClean="0">
                  <a:solidFill>
                    <a:schemeClr val="tx1"/>
                  </a:solidFill>
                </a:rPr>
                <a:t>2010</a:t>
              </a:r>
              <a:endParaRPr lang="en-US" sz="1000" b="0" i="0" dirty="0">
                <a:solidFill>
                  <a:schemeClr val="tx1"/>
                </a:solidFill>
              </a:endParaRPr>
            </a:p>
          </p:txBody>
        </p:sp>
        <p:sp>
          <p:nvSpPr>
            <p:cNvPr id="23" name="Rectangle 244"/>
            <p:cNvSpPr>
              <a:spLocks noChangeArrowheads="1"/>
            </p:cNvSpPr>
            <p:nvPr/>
          </p:nvSpPr>
          <p:spPr bwMode="auto">
            <a:xfrm>
              <a:off x="8461306" y="5902005"/>
              <a:ext cx="231775" cy="109538"/>
            </a:xfrm>
            <a:prstGeom prst="rect">
              <a:avLst/>
            </a:prstGeom>
            <a:solidFill>
              <a:schemeClr val="accent1">
                <a:lumMod val="75000"/>
              </a:schemeClr>
            </a:solidFill>
            <a:ln w="0">
              <a:noFill/>
              <a:miter lim="800000"/>
              <a:headEnd/>
              <a:tailEnd/>
            </a:ln>
          </p:spPr>
          <p:txBody>
            <a:bodyPr/>
            <a:lstStyle/>
            <a:p>
              <a:endParaRPr lang="en-US" sz="2800" b="0"/>
            </a:p>
          </p:txBody>
        </p:sp>
        <p:sp>
          <p:nvSpPr>
            <p:cNvPr id="24" name="Rectangle 242"/>
            <p:cNvSpPr>
              <a:spLocks noChangeArrowheads="1"/>
            </p:cNvSpPr>
            <p:nvPr/>
          </p:nvSpPr>
          <p:spPr bwMode="auto">
            <a:xfrm>
              <a:off x="8461306" y="5737631"/>
              <a:ext cx="231775" cy="117475"/>
            </a:xfrm>
            <a:prstGeom prst="rect">
              <a:avLst/>
            </a:prstGeom>
            <a:solidFill>
              <a:srgbClr val="FFC000"/>
            </a:solidFill>
            <a:ln w="0">
              <a:noFill/>
              <a:miter lim="800000"/>
              <a:headEnd/>
              <a:tailEnd/>
            </a:ln>
          </p:spPr>
          <p:txBody>
            <a:bodyPr/>
            <a:lstStyle/>
            <a:p>
              <a:endParaRPr lang="en-US" sz="2800" b="0"/>
            </a:p>
          </p:txBody>
        </p:sp>
        <p:sp>
          <p:nvSpPr>
            <p:cNvPr id="25" name="Text Box 247"/>
            <p:cNvSpPr txBox="1">
              <a:spLocks noChangeArrowheads="1"/>
            </p:cNvSpPr>
            <p:nvPr/>
          </p:nvSpPr>
          <p:spPr bwMode="auto">
            <a:xfrm>
              <a:off x="8677206" y="5820093"/>
              <a:ext cx="184731" cy="246221"/>
            </a:xfrm>
            <a:prstGeom prst="rect">
              <a:avLst/>
            </a:prstGeom>
            <a:noFill/>
            <a:ln w="9525">
              <a:noFill/>
              <a:miter lim="800000"/>
              <a:headEnd/>
              <a:tailEnd/>
            </a:ln>
          </p:spPr>
          <p:txBody>
            <a:bodyPr wrap="none">
              <a:spAutoFit/>
            </a:bodyPr>
            <a:lstStyle/>
            <a:p>
              <a:endParaRPr lang="en-US" sz="1000" b="0" i="0" dirty="0">
                <a:solidFill>
                  <a:schemeClr val="tx1"/>
                </a:solidFill>
              </a:endParaRPr>
            </a:p>
          </p:txBody>
        </p:sp>
      </p:grpSp>
      <p:sp>
        <p:nvSpPr>
          <p:cNvPr id="28" name="Rectangle 234"/>
          <p:cNvSpPr>
            <a:spLocks noChangeArrowheads="1"/>
          </p:cNvSpPr>
          <p:nvPr/>
        </p:nvSpPr>
        <p:spPr bwMode="auto">
          <a:xfrm>
            <a:off x="3169466" y="2483529"/>
            <a:ext cx="853895" cy="615553"/>
          </a:xfrm>
          <a:prstGeom prst="rect">
            <a:avLst/>
          </a:prstGeom>
          <a:noFill/>
          <a:ln w="9525">
            <a:noFill/>
            <a:miter lim="800000"/>
            <a:headEnd/>
            <a:tailEnd/>
          </a:ln>
        </p:spPr>
        <p:txBody>
          <a:bodyPr wrap="square" lIns="0" tIns="0" rIns="0" bIns="0">
            <a:spAutoFit/>
          </a:bodyPr>
          <a:lstStyle/>
          <a:p>
            <a:r>
              <a:rPr lang="en-US" sz="1000" b="0" i="0" dirty="0" smtClean="0">
                <a:solidFill>
                  <a:srgbClr val="000000"/>
                </a:solidFill>
              </a:rPr>
              <a:t>Global (emerging and mature markets)</a:t>
            </a:r>
            <a:endParaRPr lang="en-US" sz="1000" b="0" dirty="0"/>
          </a:p>
        </p:txBody>
      </p:sp>
      <p:sp>
        <p:nvSpPr>
          <p:cNvPr id="29" name="Rectangle 234"/>
          <p:cNvSpPr>
            <a:spLocks noChangeArrowheads="1"/>
          </p:cNvSpPr>
          <p:nvPr/>
        </p:nvSpPr>
        <p:spPr bwMode="auto">
          <a:xfrm>
            <a:off x="1780436" y="2296298"/>
            <a:ext cx="1106444" cy="153888"/>
          </a:xfrm>
          <a:prstGeom prst="rect">
            <a:avLst/>
          </a:prstGeom>
          <a:noFill/>
          <a:ln w="9525">
            <a:noFill/>
            <a:miter lim="800000"/>
            <a:headEnd/>
            <a:tailEnd/>
          </a:ln>
        </p:spPr>
        <p:txBody>
          <a:bodyPr wrap="square" lIns="0" tIns="0" rIns="0" bIns="0">
            <a:spAutoFit/>
          </a:bodyPr>
          <a:lstStyle/>
          <a:p>
            <a:r>
              <a:rPr lang="en-US" sz="1000" i="0" dirty="0" smtClean="0">
                <a:solidFill>
                  <a:srgbClr val="000000"/>
                </a:solidFill>
              </a:rPr>
              <a:t>Complete Switch*</a:t>
            </a:r>
            <a:endParaRPr lang="en-US" sz="1000" dirty="0"/>
          </a:p>
        </p:txBody>
      </p:sp>
      <p:sp>
        <p:nvSpPr>
          <p:cNvPr id="31" name="Rectangle 234"/>
          <p:cNvSpPr>
            <a:spLocks noChangeArrowheads="1"/>
          </p:cNvSpPr>
          <p:nvPr/>
        </p:nvSpPr>
        <p:spPr bwMode="auto">
          <a:xfrm>
            <a:off x="4192711" y="2291945"/>
            <a:ext cx="1041129" cy="153888"/>
          </a:xfrm>
          <a:prstGeom prst="rect">
            <a:avLst/>
          </a:prstGeom>
          <a:noFill/>
          <a:ln w="9525">
            <a:noFill/>
            <a:miter lim="800000"/>
            <a:headEnd/>
            <a:tailEnd/>
          </a:ln>
        </p:spPr>
        <p:txBody>
          <a:bodyPr wrap="square" lIns="0" tIns="0" rIns="0" bIns="0">
            <a:spAutoFit/>
          </a:bodyPr>
          <a:lstStyle/>
          <a:p>
            <a:r>
              <a:rPr lang="en-US" sz="1000" dirty="0" smtClean="0">
                <a:solidFill>
                  <a:srgbClr val="000000"/>
                </a:solidFill>
              </a:rPr>
              <a:t>Partial </a:t>
            </a:r>
            <a:r>
              <a:rPr lang="en-US" sz="1000" i="0" dirty="0" smtClean="0">
                <a:solidFill>
                  <a:srgbClr val="000000"/>
                </a:solidFill>
              </a:rPr>
              <a:t>Switch**</a:t>
            </a:r>
            <a:endParaRPr lang="en-US" sz="1000" dirty="0"/>
          </a:p>
        </p:txBody>
      </p:sp>
      <p:sp>
        <p:nvSpPr>
          <p:cNvPr id="39" name="Rectangle 65"/>
          <p:cNvSpPr>
            <a:spLocks noChangeArrowheads="1"/>
          </p:cNvSpPr>
          <p:nvPr>
            <p:custDataLst>
              <p:tags r:id="rId5"/>
            </p:custDataLst>
          </p:nvPr>
        </p:nvSpPr>
        <p:spPr bwMode="auto">
          <a:xfrm>
            <a:off x="7661314" y="2589848"/>
            <a:ext cx="795338" cy="143918"/>
          </a:xfrm>
          <a:prstGeom prst="rect">
            <a:avLst/>
          </a:prstGeom>
          <a:solidFill>
            <a:schemeClr val="bg1"/>
          </a:solidFill>
          <a:ln w="9525" algn="ctr">
            <a:noFill/>
            <a:miter lim="800000"/>
            <a:headEnd/>
            <a:tailEnd/>
          </a:ln>
        </p:spPr>
        <p:txBody>
          <a:bodyPr anchor="ctr"/>
          <a:lstStyle/>
          <a:p>
            <a:pPr algn="ctr">
              <a:lnSpc>
                <a:spcPct val="100000"/>
              </a:lnSpc>
            </a:pPr>
            <a:r>
              <a:rPr lang="en-US" sz="900" b="0" i="0" smtClean="0">
                <a:solidFill>
                  <a:schemeClr val="tx1"/>
                </a:solidFill>
              </a:rPr>
              <a:t>31%</a:t>
            </a:r>
            <a:endParaRPr lang="en-US" sz="900" b="0" i="0" dirty="0">
              <a:solidFill>
                <a:schemeClr val="tx1"/>
              </a:solidFill>
            </a:endParaRPr>
          </a:p>
        </p:txBody>
      </p:sp>
      <p:sp>
        <p:nvSpPr>
          <p:cNvPr id="40" name="Rectangle 65"/>
          <p:cNvSpPr>
            <a:spLocks noChangeArrowheads="1"/>
          </p:cNvSpPr>
          <p:nvPr>
            <p:custDataLst>
              <p:tags r:id="rId6"/>
            </p:custDataLst>
          </p:nvPr>
        </p:nvSpPr>
        <p:spPr bwMode="auto">
          <a:xfrm>
            <a:off x="7661314" y="3559041"/>
            <a:ext cx="795338" cy="143918"/>
          </a:xfrm>
          <a:prstGeom prst="rect">
            <a:avLst/>
          </a:prstGeom>
          <a:solidFill>
            <a:schemeClr val="bg1"/>
          </a:solidFill>
          <a:ln w="9525" algn="ctr">
            <a:noFill/>
            <a:miter lim="800000"/>
            <a:headEnd/>
            <a:tailEnd/>
          </a:ln>
        </p:spPr>
        <p:txBody>
          <a:bodyPr anchor="ctr"/>
          <a:lstStyle/>
          <a:p>
            <a:pPr algn="ctr">
              <a:lnSpc>
                <a:spcPct val="100000"/>
              </a:lnSpc>
            </a:pPr>
            <a:r>
              <a:rPr lang="en-US" sz="900" b="0" i="0" smtClean="0">
                <a:solidFill>
                  <a:schemeClr val="tx1"/>
                </a:solidFill>
              </a:rPr>
              <a:t>58%</a:t>
            </a:r>
            <a:endParaRPr lang="en-US" sz="900" b="0" i="0" dirty="0">
              <a:solidFill>
                <a:schemeClr val="tx1"/>
              </a:solidFill>
            </a:endParaRPr>
          </a:p>
        </p:txBody>
      </p:sp>
      <p:sp>
        <p:nvSpPr>
          <p:cNvPr id="42" name="Rectangle 65"/>
          <p:cNvSpPr>
            <a:spLocks noChangeArrowheads="1"/>
          </p:cNvSpPr>
          <p:nvPr>
            <p:custDataLst>
              <p:tags r:id="rId7"/>
            </p:custDataLst>
          </p:nvPr>
        </p:nvSpPr>
        <p:spPr bwMode="auto">
          <a:xfrm>
            <a:off x="7661314" y="3987574"/>
            <a:ext cx="795338" cy="143918"/>
          </a:xfrm>
          <a:prstGeom prst="rect">
            <a:avLst/>
          </a:prstGeom>
          <a:solidFill>
            <a:schemeClr val="bg1"/>
          </a:solidFill>
          <a:ln w="9525" algn="ctr">
            <a:noFill/>
            <a:miter lim="800000"/>
            <a:headEnd/>
            <a:tailEnd/>
          </a:ln>
        </p:spPr>
        <p:txBody>
          <a:bodyPr anchor="ctr"/>
          <a:lstStyle/>
          <a:p>
            <a:pPr algn="ctr">
              <a:lnSpc>
                <a:spcPct val="100000"/>
              </a:lnSpc>
            </a:pPr>
            <a:r>
              <a:rPr lang="en-US" sz="900" b="0" i="0" smtClean="0">
                <a:solidFill>
                  <a:schemeClr val="tx1"/>
                </a:solidFill>
              </a:rPr>
              <a:t>47%</a:t>
            </a:r>
            <a:endParaRPr lang="en-US" sz="900" b="0" i="0" dirty="0">
              <a:solidFill>
                <a:schemeClr val="tx1"/>
              </a:solidFill>
            </a:endParaRPr>
          </a:p>
        </p:txBody>
      </p:sp>
      <p:sp>
        <p:nvSpPr>
          <p:cNvPr id="44" name="Rectangle 65"/>
          <p:cNvSpPr>
            <a:spLocks noChangeArrowheads="1"/>
          </p:cNvSpPr>
          <p:nvPr>
            <p:custDataLst>
              <p:tags r:id="rId8"/>
            </p:custDataLst>
          </p:nvPr>
        </p:nvSpPr>
        <p:spPr bwMode="auto">
          <a:xfrm>
            <a:off x="7661314" y="4454933"/>
            <a:ext cx="795338" cy="143918"/>
          </a:xfrm>
          <a:prstGeom prst="rect">
            <a:avLst/>
          </a:prstGeom>
          <a:solidFill>
            <a:schemeClr val="bg1"/>
          </a:solidFill>
          <a:ln w="9525" algn="ctr">
            <a:noFill/>
            <a:miter lim="800000"/>
            <a:headEnd/>
            <a:tailEnd/>
          </a:ln>
        </p:spPr>
        <p:txBody>
          <a:bodyPr anchor="ctr"/>
          <a:lstStyle/>
          <a:p>
            <a:pPr algn="ctr">
              <a:lnSpc>
                <a:spcPct val="100000"/>
              </a:lnSpc>
            </a:pPr>
            <a:r>
              <a:rPr lang="en-US" sz="900" b="0" i="0" smtClean="0">
                <a:solidFill>
                  <a:schemeClr val="tx1"/>
                </a:solidFill>
              </a:rPr>
              <a:t>42%</a:t>
            </a:r>
            <a:endParaRPr lang="en-US" sz="900" b="0" i="0" dirty="0">
              <a:solidFill>
                <a:schemeClr val="tx1"/>
              </a:solidFill>
            </a:endParaRPr>
          </a:p>
        </p:txBody>
      </p:sp>
      <p:sp>
        <p:nvSpPr>
          <p:cNvPr id="46" name="Rectangle 65"/>
          <p:cNvSpPr>
            <a:spLocks noChangeArrowheads="1"/>
          </p:cNvSpPr>
          <p:nvPr>
            <p:custDataLst>
              <p:tags r:id="rId9"/>
            </p:custDataLst>
          </p:nvPr>
        </p:nvSpPr>
        <p:spPr bwMode="auto">
          <a:xfrm>
            <a:off x="7661314" y="4896166"/>
            <a:ext cx="795338" cy="143918"/>
          </a:xfrm>
          <a:prstGeom prst="rect">
            <a:avLst/>
          </a:prstGeom>
          <a:solidFill>
            <a:schemeClr val="bg1"/>
          </a:solidFill>
          <a:ln w="9525" algn="ctr">
            <a:noFill/>
            <a:miter lim="800000"/>
            <a:headEnd/>
            <a:tailEnd/>
          </a:ln>
        </p:spPr>
        <p:txBody>
          <a:bodyPr anchor="ctr"/>
          <a:lstStyle/>
          <a:p>
            <a:pPr algn="ctr">
              <a:lnSpc>
                <a:spcPct val="100000"/>
              </a:lnSpc>
            </a:pPr>
            <a:r>
              <a:rPr lang="en-US" sz="900" b="0" i="0" smtClean="0">
                <a:solidFill>
                  <a:schemeClr val="tx1"/>
                </a:solidFill>
              </a:rPr>
              <a:t>42%</a:t>
            </a:r>
            <a:endParaRPr lang="en-US" sz="900" b="0" i="0" dirty="0">
              <a:solidFill>
                <a:schemeClr val="tx1"/>
              </a:solidFill>
            </a:endParaRPr>
          </a:p>
        </p:txBody>
      </p:sp>
      <p:sp>
        <p:nvSpPr>
          <p:cNvPr id="49" name="Rectangle 48"/>
          <p:cNvSpPr>
            <a:spLocks noChangeArrowheads="1"/>
          </p:cNvSpPr>
          <p:nvPr>
            <p:custDataLst>
              <p:tags r:id="rId10"/>
            </p:custDataLst>
          </p:nvPr>
        </p:nvSpPr>
        <p:spPr bwMode="auto">
          <a:xfrm>
            <a:off x="7661314" y="5773555"/>
            <a:ext cx="795338" cy="143918"/>
          </a:xfrm>
          <a:prstGeom prst="rect">
            <a:avLst/>
          </a:prstGeom>
          <a:solidFill>
            <a:schemeClr val="bg1"/>
          </a:solidFill>
          <a:ln w="9525" algn="ctr">
            <a:noFill/>
            <a:miter lim="800000"/>
            <a:headEnd/>
            <a:tailEnd/>
          </a:ln>
        </p:spPr>
        <p:txBody>
          <a:bodyPr anchor="ctr"/>
          <a:lstStyle/>
          <a:p>
            <a:pPr algn="ctr">
              <a:lnSpc>
                <a:spcPct val="100000"/>
              </a:lnSpc>
            </a:pPr>
            <a:r>
              <a:rPr lang="en-US" sz="900" b="0" i="0" smtClean="0">
                <a:solidFill>
                  <a:schemeClr val="tx1"/>
                </a:solidFill>
              </a:rPr>
              <a:t>36%</a:t>
            </a:r>
            <a:endParaRPr lang="en-US" sz="900" b="0" i="0" dirty="0">
              <a:solidFill>
                <a:schemeClr val="tx1"/>
              </a:solidFill>
            </a:endParaRPr>
          </a:p>
        </p:txBody>
      </p:sp>
      <p:sp>
        <p:nvSpPr>
          <p:cNvPr id="50" name="Rectangle 234"/>
          <p:cNvSpPr>
            <a:spLocks noChangeArrowheads="1"/>
          </p:cNvSpPr>
          <p:nvPr/>
        </p:nvSpPr>
        <p:spPr bwMode="auto">
          <a:xfrm>
            <a:off x="7441008" y="2300654"/>
            <a:ext cx="1041129" cy="153888"/>
          </a:xfrm>
          <a:prstGeom prst="rect">
            <a:avLst/>
          </a:prstGeom>
          <a:noFill/>
          <a:ln w="9525">
            <a:noFill/>
            <a:miter lim="800000"/>
            <a:headEnd/>
            <a:tailEnd/>
          </a:ln>
        </p:spPr>
        <p:txBody>
          <a:bodyPr wrap="square" lIns="0" tIns="0" rIns="0" bIns="0">
            <a:spAutoFit/>
          </a:bodyPr>
          <a:lstStyle/>
          <a:p>
            <a:r>
              <a:rPr lang="en-US" sz="1000" dirty="0" smtClean="0">
                <a:solidFill>
                  <a:srgbClr val="000000"/>
                </a:solidFill>
              </a:rPr>
              <a:t>2010 switch total</a:t>
            </a:r>
            <a:endParaRPr lang="en-US" sz="1000" dirty="0"/>
          </a:p>
        </p:txBody>
      </p:sp>
      <p:sp>
        <p:nvSpPr>
          <p:cNvPr id="51" name="Rectangle 50"/>
          <p:cNvSpPr>
            <a:spLocks noChangeArrowheads="1"/>
          </p:cNvSpPr>
          <p:nvPr>
            <p:custDataLst>
              <p:tags r:id="rId11"/>
            </p:custDataLst>
          </p:nvPr>
        </p:nvSpPr>
        <p:spPr bwMode="auto">
          <a:xfrm>
            <a:off x="7656958" y="5341029"/>
            <a:ext cx="795338" cy="143918"/>
          </a:xfrm>
          <a:prstGeom prst="rect">
            <a:avLst/>
          </a:prstGeom>
          <a:solidFill>
            <a:schemeClr val="bg1"/>
          </a:solidFill>
          <a:ln w="9525" algn="ctr">
            <a:noFill/>
            <a:miter lim="800000"/>
            <a:headEnd/>
            <a:tailEnd/>
          </a:ln>
        </p:spPr>
        <p:txBody>
          <a:bodyPr anchor="ctr"/>
          <a:lstStyle/>
          <a:p>
            <a:pPr algn="ctr">
              <a:lnSpc>
                <a:spcPct val="100000"/>
              </a:lnSpc>
            </a:pPr>
            <a:r>
              <a:rPr lang="en-US" sz="900" b="0" i="0" smtClean="0">
                <a:solidFill>
                  <a:schemeClr val="tx1"/>
                </a:solidFill>
              </a:rPr>
              <a:t>37%</a:t>
            </a:r>
            <a:endParaRPr lang="en-US" sz="900" b="0" i="0" dirty="0">
              <a:solidFill>
                <a:schemeClr val="tx1"/>
              </a:solidFill>
            </a:endParaRPr>
          </a:p>
        </p:txBody>
      </p:sp>
      <p:sp>
        <p:nvSpPr>
          <p:cNvPr id="53" name="Title 1"/>
          <p:cNvSpPr>
            <a:spLocks noGrp="1"/>
          </p:cNvSpPr>
          <p:nvPr>
            <p:ph type="title" idx="4294967295"/>
          </p:nvPr>
        </p:nvSpPr>
        <p:spPr>
          <a:xfrm>
            <a:off x="-24726" y="-46945"/>
            <a:ext cx="6881275" cy="1143000"/>
          </a:xfrm>
        </p:spPr>
        <p:txBody>
          <a:bodyPr/>
          <a:lstStyle/>
          <a:p>
            <a:pPr marL="176213" indent="6350" eaLnBrk="0" hangingPunct="0">
              <a:defRPr/>
            </a:pPr>
            <a:r>
              <a:rPr lang="en-US" dirty="0" smtClean="0"/>
              <a:t>In emerging markets, switching rate levels vary by country and are higher than  in mature markets. Here too, partial switching is clearly preferred by consumers.</a:t>
            </a:r>
          </a:p>
        </p:txBody>
      </p:sp>
      <p:pic>
        <p:nvPicPr>
          <p:cNvPr id="2" name="Picture 4"/>
          <p:cNvPicPr>
            <a:picLocks noChangeAspect="1" noChangeArrowheads="1"/>
          </p:cNvPicPr>
          <p:nvPr/>
        </p:nvPicPr>
        <p:blipFill>
          <a:blip r:embed="rId18" cstate="print"/>
          <a:srcRect/>
          <a:stretch>
            <a:fillRect/>
          </a:stretch>
        </p:blipFill>
        <p:spPr bwMode="auto">
          <a:xfrm>
            <a:off x="3927430" y="3275511"/>
            <a:ext cx="2543175" cy="2971800"/>
          </a:xfrm>
          <a:prstGeom prst="rect">
            <a:avLst/>
          </a:prstGeom>
          <a:noFill/>
          <a:ln w="9525">
            <a:noFill/>
            <a:miter lim="800000"/>
            <a:headEnd/>
            <a:tailEnd/>
          </a:ln>
          <a:effectLst/>
        </p:spPr>
      </p:pic>
      <p:sp>
        <p:nvSpPr>
          <p:cNvPr id="33" name="Rectangle 32"/>
          <p:cNvSpPr/>
          <p:nvPr/>
        </p:nvSpPr>
        <p:spPr>
          <a:xfrm>
            <a:off x="235857" y="6262266"/>
            <a:ext cx="8534401" cy="289310"/>
          </a:xfrm>
          <a:prstGeom prst="rect">
            <a:avLst/>
          </a:prstGeom>
        </p:spPr>
        <p:txBody>
          <a:bodyPr wrap="square">
            <a:spAutoFit/>
          </a:bodyPr>
          <a:lstStyle/>
          <a:p>
            <a:r>
              <a:rPr lang="en-US" sz="800" b="0" dirty="0" smtClean="0"/>
              <a:t>* Complete Switch: Stopped doing business with one company and taken out a policy with another </a:t>
            </a:r>
          </a:p>
          <a:p>
            <a:r>
              <a:rPr lang="en-US" sz="800" b="0" dirty="0" smtClean="0">
                <a:solidFill>
                  <a:schemeClr val="tx1"/>
                </a:solidFill>
              </a:rPr>
              <a:t>** Partial </a:t>
            </a:r>
            <a:r>
              <a:rPr lang="en-US" sz="800" b="0" dirty="0" smtClean="0"/>
              <a:t>Switch: Continued doing business with existing providers but added a new provider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Box 5"/>
          <p:cNvSpPr txBox="1">
            <a:spLocks noChangeArrowheads="1"/>
          </p:cNvSpPr>
          <p:nvPr>
            <p:custDataLst>
              <p:tags r:id="rId2"/>
            </p:custDataLst>
          </p:nvPr>
        </p:nvSpPr>
        <p:spPr bwMode="auto">
          <a:xfrm>
            <a:off x="3702012" y="6621463"/>
            <a:ext cx="832279"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150</a:t>
            </a:r>
            <a:endParaRPr lang="en-US" sz="1000" b="0" i="0" dirty="0">
              <a:solidFill>
                <a:schemeClr val="tx1"/>
              </a:solidFill>
            </a:endParaRPr>
          </a:p>
        </p:txBody>
      </p:sp>
      <p:graphicFrame>
        <p:nvGraphicFramePr>
          <p:cNvPr id="3074" name="Rectangle 4"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174" name="think-cell Slide" r:id="rId8" imgW="0" imgH="0" progId="TCLayout.ActiveDocument.1">
                  <p:embed/>
                </p:oleObj>
              </mc:Choice>
              <mc:Fallback>
                <p:oleObj name="think-cell Slide" r:id="rId8"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9" name="Text Box 221"/>
          <p:cNvSpPr txBox="1">
            <a:spLocks noChangeArrowheads="1"/>
          </p:cNvSpPr>
          <p:nvPr>
            <p:custDataLst>
              <p:tags r:id="rId4"/>
            </p:custDataLst>
          </p:nvPr>
        </p:nvSpPr>
        <p:spPr bwMode="auto">
          <a:xfrm>
            <a:off x="5716694" y="6658837"/>
            <a:ext cx="3074881" cy="190821"/>
          </a:xfrm>
          <a:prstGeom prst="rect">
            <a:avLst/>
          </a:prstGeom>
          <a:noFill/>
          <a:ln w="9525">
            <a:noFill/>
            <a:miter lim="800000"/>
            <a:headEnd/>
            <a:tailEnd/>
          </a:ln>
        </p:spPr>
        <p:txBody>
          <a:bodyPr wrap="none">
            <a:spAutoFit/>
          </a:bodyPr>
          <a:lstStyle/>
          <a:p>
            <a:pPr algn="r"/>
            <a:r>
              <a:rPr lang="en-US" sz="800" b="0" i="0" dirty="0">
                <a:solidFill>
                  <a:schemeClr val="tx1"/>
                </a:solidFill>
              </a:rPr>
              <a:t>* Note: </a:t>
            </a:r>
            <a:r>
              <a:rPr lang="en-US" sz="800" b="0" i="0" dirty="0" smtClean="0">
                <a:solidFill>
                  <a:schemeClr val="tx1"/>
                </a:solidFill>
              </a:rPr>
              <a:t>Multiple mentions. For </a:t>
            </a:r>
            <a:r>
              <a:rPr lang="en-US" sz="800" b="0" i="0" dirty="0">
                <a:solidFill>
                  <a:schemeClr val="tx1"/>
                </a:solidFill>
              </a:rPr>
              <a:t>all country outliers, see appendix</a:t>
            </a:r>
          </a:p>
        </p:txBody>
      </p:sp>
      <p:sp>
        <p:nvSpPr>
          <p:cNvPr id="3081" name="Text Box 10"/>
          <p:cNvSpPr txBox="1">
            <a:spLocks noChangeArrowheads="1"/>
          </p:cNvSpPr>
          <p:nvPr>
            <p:custDataLst>
              <p:tags r:id="rId5"/>
            </p:custDataLst>
          </p:nvPr>
        </p:nvSpPr>
        <p:spPr bwMode="auto">
          <a:xfrm>
            <a:off x="494712" y="1457325"/>
            <a:ext cx="8132354" cy="532453"/>
          </a:xfrm>
          <a:prstGeom prst="rect">
            <a:avLst/>
          </a:prstGeom>
          <a:noFill/>
          <a:ln w="9525">
            <a:noFill/>
            <a:miter lim="800000"/>
            <a:headEnd/>
            <a:tailEnd/>
          </a:ln>
        </p:spPr>
        <p:txBody>
          <a:bodyPr wrap="none">
            <a:spAutoFit/>
          </a:bodyPr>
          <a:lstStyle/>
          <a:p>
            <a:pPr algn="ctr">
              <a:lnSpc>
                <a:spcPct val="110000"/>
              </a:lnSpc>
            </a:pPr>
            <a:r>
              <a:rPr lang="en-US" altLang="ja-JP" sz="1400" dirty="0" smtClean="0">
                <a:ea typeface="ＭＳ Ｐゴシック" pitchFamily="34" charset="-128"/>
              </a:rPr>
              <a:t>– Reasons for making a complete switch –</a:t>
            </a:r>
          </a:p>
          <a:p>
            <a:pPr algn="ctr">
              <a:lnSpc>
                <a:spcPct val="110000"/>
              </a:lnSpc>
            </a:pPr>
            <a:r>
              <a:rPr lang="en-US" sz="1200" dirty="0" smtClean="0">
                <a:solidFill>
                  <a:srgbClr val="000000"/>
                </a:solidFill>
                <a:ea typeface="MS Mincho" pitchFamily="49" charset="-128"/>
                <a:cs typeface="Arial" pitchFamily="34" charset="0"/>
              </a:rPr>
              <a:t>Q: How much did each of the following reasons contribute to your decision to switch / stop doing business?</a:t>
            </a:r>
          </a:p>
        </p:txBody>
      </p:sp>
      <p:sp>
        <p:nvSpPr>
          <p:cNvPr id="42" name="Title 1"/>
          <p:cNvSpPr>
            <a:spLocks noGrp="1"/>
          </p:cNvSpPr>
          <p:nvPr>
            <p:ph type="title" idx="4294967295"/>
          </p:nvPr>
        </p:nvSpPr>
        <p:spPr>
          <a:xfrm>
            <a:off x="-34886" y="-54202"/>
            <a:ext cx="7248486" cy="1143000"/>
          </a:xfrm>
        </p:spPr>
        <p:txBody>
          <a:bodyPr/>
          <a:lstStyle/>
          <a:p>
            <a:pPr marL="176213" indent="6350" eaLnBrk="0" hangingPunct="0">
              <a:defRPr/>
            </a:pPr>
            <a:r>
              <a:rPr lang="en-US" dirty="0" smtClean="0"/>
              <a:t>Consumers who recently switched their business completely were mainly driven by price and value for money. Customer service, quality and tailored experience were the next most important factors.</a:t>
            </a:r>
            <a:endParaRPr lang="nl-BE" dirty="0" smtClean="0"/>
          </a:p>
        </p:txBody>
      </p:sp>
      <p:pic>
        <p:nvPicPr>
          <p:cNvPr id="2" name="Picture 3"/>
          <p:cNvPicPr>
            <a:picLocks noChangeAspect="1" noChangeArrowheads="1"/>
          </p:cNvPicPr>
          <p:nvPr/>
        </p:nvPicPr>
        <p:blipFill>
          <a:blip r:embed="rId9" cstate="print"/>
          <a:srcRect/>
          <a:stretch>
            <a:fillRect/>
          </a:stretch>
        </p:blipFill>
        <p:spPr bwMode="auto">
          <a:xfrm>
            <a:off x="1557894" y="2250076"/>
            <a:ext cx="6524625" cy="4343400"/>
          </a:xfrm>
          <a:prstGeom prst="rect">
            <a:avLst/>
          </a:prstGeom>
          <a:noFill/>
          <a:ln w="9525">
            <a:noFill/>
            <a:miter lim="800000"/>
            <a:headEnd/>
            <a:tailEnd/>
          </a:ln>
          <a:effectLst/>
        </p:spPr>
      </p:pic>
      <p:sp>
        <p:nvSpPr>
          <p:cNvPr id="8" name="TextBox 7"/>
          <p:cNvSpPr txBox="1"/>
          <p:nvPr/>
        </p:nvSpPr>
        <p:spPr>
          <a:xfrm>
            <a:off x="1371600" y="2712720"/>
            <a:ext cx="2326640" cy="215444"/>
          </a:xfrm>
          <a:prstGeom prst="rect">
            <a:avLst/>
          </a:prstGeom>
          <a:solidFill>
            <a:schemeClr val="bg1"/>
          </a:solidFill>
        </p:spPr>
        <p:txBody>
          <a:bodyPr wrap="square" rtlCol="0">
            <a:spAutoFit/>
          </a:bodyPr>
          <a:lstStyle/>
          <a:p>
            <a:pPr algn="r"/>
            <a:r>
              <a:rPr lang="en-ZA" sz="1000" b="0" dirty="0" smtClean="0"/>
              <a:t>Value for Money</a:t>
            </a:r>
            <a:endParaRPr lang="en-US" sz="1000"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8" cstate="print"/>
          <a:srcRect/>
          <a:stretch>
            <a:fillRect/>
          </a:stretch>
        </p:blipFill>
        <p:spPr bwMode="auto">
          <a:xfrm>
            <a:off x="1838877" y="2237014"/>
            <a:ext cx="5962650" cy="4343400"/>
          </a:xfrm>
          <a:prstGeom prst="rect">
            <a:avLst/>
          </a:prstGeom>
          <a:noFill/>
          <a:ln w="9525">
            <a:noFill/>
            <a:miter lim="800000"/>
            <a:headEnd/>
            <a:tailEnd/>
          </a:ln>
          <a:effectLst/>
        </p:spPr>
      </p:pic>
      <p:sp>
        <p:nvSpPr>
          <p:cNvPr id="75" name="Text Box 5"/>
          <p:cNvSpPr txBox="1">
            <a:spLocks noChangeArrowheads="1"/>
          </p:cNvSpPr>
          <p:nvPr>
            <p:custDataLst>
              <p:tags r:id="rId2"/>
            </p:custDataLst>
          </p:nvPr>
        </p:nvSpPr>
        <p:spPr bwMode="auto">
          <a:xfrm>
            <a:off x="3702012" y="6621463"/>
            <a:ext cx="832279"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258</a:t>
            </a:r>
            <a:endParaRPr lang="en-US" sz="1000" b="0" i="0" dirty="0">
              <a:solidFill>
                <a:schemeClr val="tx1"/>
              </a:solidFill>
            </a:endParaRPr>
          </a:p>
        </p:txBody>
      </p:sp>
      <p:graphicFrame>
        <p:nvGraphicFramePr>
          <p:cNvPr id="3074" name="Rectangle 4"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198" name="think-cell Slide" r:id="rId9" imgW="0" imgH="0" progId="TCLayout.ActiveDocument.1">
                  <p:embed/>
                </p:oleObj>
              </mc:Choice>
              <mc:Fallback>
                <p:oleObj name="think-cell Slide" r:id="rId9"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9" name="Text Box 221"/>
          <p:cNvSpPr txBox="1">
            <a:spLocks noChangeArrowheads="1"/>
          </p:cNvSpPr>
          <p:nvPr>
            <p:custDataLst>
              <p:tags r:id="rId4"/>
            </p:custDataLst>
          </p:nvPr>
        </p:nvSpPr>
        <p:spPr bwMode="auto">
          <a:xfrm>
            <a:off x="5687841" y="6658837"/>
            <a:ext cx="3103734" cy="190821"/>
          </a:xfrm>
          <a:prstGeom prst="rect">
            <a:avLst/>
          </a:prstGeom>
          <a:noFill/>
          <a:ln w="9525">
            <a:noFill/>
            <a:miter lim="800000"/>
            <a:headEnd/>
            <a:tailEnd/>
          </a:ln>
        </p:spPr>
        <p:txBody>
          <a:bodyPr wrap="none">
            <a:spAutoFit/>
          </a:bodyPr>
          <a:lstStyle/>
          <a:p>
            <a:pPr algn="r"/>
            <a:r>
              <a:rPr lang="en-US" sz="800" b="0" i="0" dirty="0">
                <a:solidFill>
                  <a:schemeClr val="tx1"/>
                </a:solidFill>
              </a:rPr>
              <a:t>* </a:t>
            </a:r>
            <a:r>
              <a:rPr lang="en-US" sz="800" b="0" i="0" dirty="0" smtClean="0">
                <a:solidFill>
                  <a:schemeClr val="tx1"/>
                </a:solidFill>
              </a:rPr>
              <a:t>Note</a:t>
            </a:r>
            <a:r>
              <a:rPr lang="en-US" sz="800" b="0" dirty="0" smtClean="0"/>
              <a:t>: Multiple mentions For </a:t>
            </a:r>
            <a:r>
              <a:rPr lang="en-US" sz="800" b="0" i="0" dirty="0">
                <a:solidFill>
                  <a:schemeClr val="tx1"/>
                </a:solidFill>
              </a:rPr>
              <a:t>all country outliers, see appendix</a:t>
            </a:r>
          </a:p>
        </p:txBody>
      </p:sp>
      <p:sp>
        <p:nvSpPr>
          <p:cNvPr id="3081" name="Text Box 10"/>
          <p:cNvSpPr txBox="1">
            <a:spLocks noChangeArrowheads="1"/>
          </p:cNvSpPr>
          <p:nvPr>
            <p:custDataLst>
              <p:tags r:id="rId5"/>
            </p:custDataLst>
          </p:nvPr>
        </p:nvSpPr>
        <p:spPr bwMode="auto">
          <a:xfrm>
            <a:off x="352697" y="1457324"/>
            <a:ext cx="8516983" cy="532453"/>
          </a:xfrm>
          <a:prstGeom prst="rect">
            <a:avLst/>
          </a:prstGeom>
          <a:noFill/>
          <a:ln w="9525">
            <a:noFill/>
            <a:miter lim="800000"/>
            <a:headEnd/>
            <a:tailEnd/>
          </a:ln>
        </p:spPr>
        <p:txBody>
          <a:bodyPr wrap="square">
            <a:spAutoFit/>
          </a:bodyPr>
          <a:lstStyle/>
          <a:p>
            <a:pPr algn="ctr">
              <a:lnSpc>
                <a:spcPct val="110000"/>
              </a:lnSpc>
            </a:pPr>
            <a:r>
              <a:rPr lang="en-US" altLang="ja-JP" sz="1400" dirty="0" smtClean="0">
                <a:ea typeface="ＭＳ Ｐゴシック" pitchFamily="34" charset="-128"/>
              </a:rPr>
              <a:t>– Reasons for making a partial switch –</a:t>
            </a:r>
          </a:p>
          <a:p>
            <a:pPr algn="ctr">
              <a:lnSpc>
                <a:spcPct val="110000"/>
              </a:lnSpc>
            </a:pPr>
            <a:r>
              <a:rPr lang="en-US" sz="1200" dirty="0" smtClean="0">
                <a:solidFill>
                  <a:srgbClr val="000000"/>
                </a:solidFill>
                <a:ea typeface="MS Mincho" pitchFamily="49" charset="-128"/>
                <a:cs typeface="Arial" pitchFamily="34" charset="0"/>
              </a:rPr>
              <a:t>Q: Which of the following factors caused you to add another provider? </a:t>
            </a:r>
          </a:p>
        </p:txBody>
      </p:sp>
      <p:sp>
        <p:nvSpPr>
          <p:cNvPr id="45" name="Text Box 258"/>
          <p:cNvSpPr txBox="1">
            <a:spLocks noChangeArrowheads="1"/>
          </p:cNvSpPr>
          <p:nvPr/>
        </p:nvSpPr>
        <p:spPr bwMode="auto">
          <a:xfrm>
            <a:off x="997771" y="5077731"/>
            <a:ext cx="909413" cy="336550"/>
          </a:xfrm>
          <a:prstGeom prst="rect">
            <a:avLst/>
          </a:prstGeom>
          <a:noFill/>
          <a:ln w="9525">
            <a:noFill/>
            <a:miter lim="800000"/>
            <a:headEnd/>
            <a:tailEnd/>
          </a:ln>
        </p:spPr>
        <p:txBody>
          <a:bodyPr/>
          <a:lstStyle/>
          <a:p>
            <a:r>
              <a:rPr lang="en-US" altLang="ja-JP" sz="1000" dirty="0" smtClean="0">
                <a:ea typeface="ＭＳ Ｐゴシック" pitchFamily="34" charset="-128"/>
              </a:rPr>
              <a:t>Expected satisfaction </a:t>
            </a:r>
            <a:endParaRPr lang="en-US" sz="1000" b="1" i="0" dirty="0">
              <a:solidFill>
                <a:schemeClr val="tx1"/>
              </a:solidFill>
            </a:endParaRPr>
          </a:p>
        </p:txBody>
      </p:sp>
      <p:sp>
        <p:nvSpPr>
          <p:cNvPr id="72" name="Text Box 256"/>
          <p:cNvSpPr txBox="1">
            <a:spLocks noChangeArrowheads="1"/>
          </p:cNvSpPr>
          <p:nvPr/>
        </p:nvSpPr>
        <p:spPr bwMode="auto">
          <a:xfrm>
            <a:off x="985073" y="2952204"/>
            <a:ext cx="935175" cy="461665"/>
          </a:xfrm>
          <a:prstGeom prst="rect">
            <a:avLst/>
          </a:prstGeom>
          <a:noFill/>
          <a:ln w="9525">
            <a:noFill/>
            <a:miter lim="800000"/>
            <a:headEnd/>
            <a:tailEnd/>
          </a:ln>
        </p:spPr>
        <p:txBody>
          <a:bodyPr wrap="square">
            <a:spAutoFit/>
          </a:bodyPr>
          <a:lstStyle/>
          <a:p>
            <a:r>
              <a:rPr lang="en-US" altLang="ja-JP" sz="1000" dirty="0" smtClean="0">
                <a:ea typeface="ＭＳ Ｐゴシック" pitchFamily="34" charset="-128"/>
              </a:rPr>
              <a:t>Advertising or company practices</a:t>
            </a:r>
            <a:endParaRPr lang="en-US" sz="1000" b="1" i="0" dirty="0">
              <a:solidFill>
                <a:schemeClr val="tx1"/>
              </a:solidFill>
            </a:endParaRPr>
          </a:p>
        </p:txBody>
      </p:sp>
      <p:sp>
        <p:nvSpPr>
          <p:cNvPr id="73" name="AutoShape 140"/>
          <p:cNvSpPr>
            <a:spLocks/>
          </p:cNvSpPr>
          <p:nvPr/>
        </p:nvSpPr>
        <p:spPr bwMode="auto">
          <a:xfrm>
            <a:off x="1867999" y="2395945"/>
            <a:ext cx="131714" cy="1627414"/>
          </a:xfrm>
          <a:prstGeom prst="leftBrace">
            <a:avLst>
              <a:gd name="adj1" fmla="val 212946"/>
              <a:gd name="adj2" fmla="val 50000"/>
            </a:avLst>
          </a:prstGeom>
          <a:noFill/>
          <a:ln w="9525">
            <a:solidFill>
              <a:schemeClr val="tx1"/>
            </a:solidFill>
            <a:round/>
            <a:headEnd/>
            <a:tailEnd/>
          </a:ln>
        </p:spPr>
        <p:txBody>
          <a:bodyPr wrap="none" anchor="ctr"/>
          <a:lstStyle/>
          <a:p>
            <a:endParaRPr lang="en-US"/>
          </a:p>
        </p:txBody>
      </p:sp>
      <p:sp>
        <p:nvSpPr>
          <p:cNvPr id="76" name="AutoShape 140"/>
          <p:cNvSpPr>
            <a:spLocks/>
          </p:cNvSpPr>
          <p:nvPr/>
        </p:nvSpPr>
        <p:spPr bwMode="auto">
          <a:xfrm>
            <a:off x="1881062" y="4115888"/>
            <a:ext cx="127360" cy="2258786"/>
          </a:xfrm>
          <a:prstGeom prst="leftBrace">
            <a:avLst>
              <a:gd name="adj1" fmla="val 212946"/>
              <a:gd name="adj2" fmla="val 50000"/>
            </a:avLst>
          </a:prstGeom>
          <a:noFill/>
          <a:ln w="9525">
            <a:solidFill>
              <a:schemeClr val="tx1"/>
            </a:solidFill>
            <a:round/>
            <a:headEnd/>
            <a:tailEnd/>
          </a:ln>
        </p:spPr>
        <p:txBody>
          <a:bodyPr wrap="none" anchor="ctr"/>
          <a:lstStyle/>
          <a:p>
            <a:endParaRPr lang="en-US"/>
          </a:p>
        </p:txBody>
      </p:sp>
      <p:sp>
        <p:nvSpPr>
          <p:cNvPr id="42" name="Title 1"/>
          <p:cNvSpPr>
            <a:spLocks noGrp="1"/>
          </p:cNvSpPr>
          <p:nvPr>
            <p:ph type="title" idx="4294967295"/>
          </p:nvPr>
        </p:nvSpPr>
        <p:spPr>
          <a:xfrm>
            <a:off x="168314" y="-64362"/>
            <a:ext cx="6789835" cy="1143000"/>
          </a:xfrm>
        </p:spPr>
        <p:txBody>
          <a:bodyPr/>
          <a:lstStyle/>
          <a:p>
            <a:r>
              <a:rPr lang="nl-BE" dirty="0" smtClean="0"/>
              <a:t/>
            </a:r>
            <a:br>
              <a:rPr lang="nl-BE" dirty="0" smtClean="0"/>
            </a:br>
            <a:r>
              <a:rPr lang="en-US" dirty="0" smtClean="0"/>
              <a:t>When adding new providers to existing ones, recommendations are the key factor that influences decisions. This is followed by value for money and tailored customer experience.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ChangeArrowheads="1"/>
          </p:cNvSpPr>
          <p:nvPr/>
        </p:nvSpPr>
        <p:spPr bwMode="auto">
          <a:xfrm>
            <a:off x="468313" y="3135313"/>
            <a:ext cx="8350567" cy="1782762"/>
          </a:xfrm>
          <a:prstGeom prst="rect">
            <a:avLst/>
          </a:prstGeom>
          <a:noFill/>
          <a:ln w="12700">
            <a:noFill/>
            <a:miter lim="800000"/>
            <a:headEnd/>
            <a:tailEnd/>
          </a:ln>
        </p:spPr>
        <p:txBody>
          <a:bodyPr lIns="90488" tIns="44450" rIns="90488" bIns="44450"/>
          <a:lstStyle/>
          <a:p>
            <a:pPr>
              <a:lnSpc>
                <a:spcPct val="100000"/>
              </a:lnSpc>
              <a:spcBef>
                <a:spcPct val="20000"/>
              </a:spcBef>
              <a:buClr>
                <a:schemeClr val="tx1"/>
              </a:buClr>
            </a:pPr>
            <a:r>
              <a:rPr lang="en-US" sz="2000" b="1" i="0" u="sng" dirty="0">
                <a:solidFill>
                  <a:schemeClr val="tx1"/>
                </a:solidFill>
              </a:rPr>
              <a:t>Section </a:t>
            </a:r>
            <a:r>
              <a:rPr lang="en-US" sz="2000" b="1" i="0" u="sng" dirty="0" smtClean="0">
                <a:solidFill>
                  <a:schemeClr val="tx1"/>
                </a:solidFill>
              </a:rPr>
              <a:t>3</a:t>
            </a:r>
            <a:endParaRPr lang="en-US" sz="2000" b="1" i="0" u="sng" dirty="0">
              <a:solidFill>
                <a:schemeClr val="tx1"/>
              </a:solidFill>
            </a:endParaRPr>
          </a:p>
          <a:p>
            <a:pPr>
              <a:spcBef>
                <a:spcPct val="20000"/>
              </a:spcBef>
              <a:buClr>
                <a:schemeClr val="tx1"/>
              </a:buClr>
            </a:pPr>
            <a:r>
              <a:rPr lang="en-US" sz="2400" dirty="0" smtClean="0"/>
              <a:t>How do consumer behavior and perceptions concerning life insurance compare to other industry sectors ? </a:t>
            </a:r>
          </a:p>
          <a:p>
            <a:pPr>
              <a:lnSpc>
                <a:spcPct val="100000"/>
              </a:lnSpc>
              <a:spcBef>
                <a:spcPct val="20000"/>
              </a:spcBef>
              <a:buClr>
                <a:schemeClr val="tx1"/>
              </a:buClr>
            </a:pPr>
            <a:r>
              <a:rPr lang="en-US" sz="2400" b="1" i="0" dirty="0" smtClean="0">
                <a:solidFill>
                  <a:schemeClr val="tx1"/>
                </a:solidFill>
              </a:rPr>
              <a:t> </a:t>
            </a:r>
          </a:p>
          <a:p>
            <a:pPr>
              <a:lnSpc>
                <a:spcPct val="100000"/>
              </a:lnSpc>
              <a:spcBef>
                <a:spcPct val="20000"/>
              </a:spcBef>
              <a:buClr>
                <a:schemeClr val="tx1"/>
              </a:buClr>
            </a:pPr>
            <a:endParaRPr lang="en-US" altLang="ja-JP" sz="1400" dirty="0">
              <a:solidFill>
                <a:schemeClr val="tx1"/>
              </a:solidFill>
              <a:ea typeface="ＭＳ Ｐゴシック" pitchFamily="34" charset="-128"/>
            </a:endParaRPr>
          </a:p>
          <a:p>
            <a:pPr>
              <a:lnSpc>
                <a:spcPct val="100000"/>
              </a:lnSpc>
              <a:spcBef>
                <a:spcPct val="20000"/>
              </a:spcBef>
              <a:buClr>
                <a:schemeClr val="tx1"/>
              </a:buClr>
            </a:pPr>
            <a:endParaRPr lang="en-US" sz="2400" b="1" i="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3838" y="1757363"/>
            <a:ext cx="8611404" cy="1815250"/>
          </a:xfrm>
          <a:prstGeom prst="rect">
            <a:avLst/>
          </a:prstGeom>
          <a:noFill/>
          <a:ln w="12700">
            <a:noFill/>
            <a:miter lim="800000"/>
            <a:headEnd/>
            <a:tailEnd/>
          </a:ln>
        </p:spPr>
        <p:txBody>
          <a:bodyPr wrap="square" lIns="92379" tIns="45407" rIns="92379" bIns="45407">
            <a:spAutoFit/>
          </a:bodyPr>
          <a:lstStyle/>
          <a:p>
            <a:pPr marL="176213" indent="-176213" eaLnBrk="0" hangingPunct="0">
              <a:lnSpc>
                <a:spcPct val="100000"/>
              </a:lnSpc>
              <a:buClr>
                <a:schemeClr val="tx1"/>
              </a:buClr>
              <a:buFont typeface="Arial" pitchFamily="34" charset="0"/>
              <a:buChar char="•"/>
              <a:defRPr/>
            </a:pPr>
            <a:r>
              <a:rPr lang="en-US" sz="1400" b="0" dirty="0" smtClean="0"/>
              <a:t>Life insurance customers are less likely to consider shopping around, although the inconvenience of switching and the perceived differentiation of offerings are on a par with other industries.</a:t>
            </a:r>
          </a:p>
          <a:p>
            <a:pPr marL="176213" indent="-176213" eaLnBrk="0" hangingPunct="0">
              <a:lnSpc>
                <a:spcPct val="100000"/>
              </a:lnSpc>
              <a:buClr>
                <a:schemeClr val="tx1"/>
              </a:buClr>
              <a:buFont typeface="Arial" pitchFamily="34" charset="0"/>
              <a:buChar char="•"/>
              <a:defRPr/>
            </a:pPr>
            <a:endParaRPr lang="nl-BE" sz="1400" b="0" dirty="0" smtClean="0"/>
          </a:p>
          <a:p>
            <a:pPr marL="176213" indent="-176213" eaLnBrk="0" hangingPunct="0">
              <a:lnSpc>
                <a:spcPct val="100000"/>
              </a:lnSpc>
              <a:buClr>
                <a:schemeClr val="tx1"/>
              </a:buClr>
              <a:buFont typeface="Arial" pitchFamily="34" charset="0"/>
              <a:buChar char="•"/>
              <a:defRPr/>
            </a:pPr>
            <a:r>
              <a:rPr lang="en-US" sz="1400" b="0" dirty="0" smtClean="0"/>
              <a:t>Life insurance customers score at the lower end with regard to all behavioral factors: satisfaction, loyalty, advocacy and, especially, the intention to increase purchases.</a:t>
            </a:r>
          </a:p>
          <a:p>
            <a:pPr marL="176213" indent="-176213" eaLnBrk="0" hangingPunct="0">
              <a:lnSpc>
                <a:spcPct val="100000"/>
              </a:lnSpc>
              <a:buClr>
                <a:schemeClr val="tx1"/>
              </a:buClr>
              <a:buFont typeface="Arial" pitchFamily="34" charset="0"/>
              <a:buChar char="•"/>
              <a:defRPr/>
            </a:pPr>
            <a:endParaRPr lang="nl-BE" sz="1400" b="0" dirty="0" smtClean="0"/>
          </a:p>
          <a:p>
            <a:pPr marL="176213" indent="-176213" eaLnBrk="0" hangingPunct="0">
              <a:lnSpc>
                <a:spcPct val="100000"/>
              </a:lnSpc>
              <a:buClr>
                <a:schemeClr val="tx1"/>
              </a:buClr>
              <a:buFont typeface="Arial" pitchFamily="34" charset="0"/>
              <a:buChar char="•"/>
              <a:defRPr/>
            </a:pPr>
            <a:r>
              <a:rPr lang="en-US" sz="1400" b="0" dirty="0" smtClean="0"/>
              <a:t>Although life insurance loyalty programs are as persuasive as those in other industries, the adoption rate is the lowest of all sectors – perhaps because few insurers offer them.</a:t>
            </a:r>
          </a:p>
        </p:txBody>
      </p:sp>
      <p:sp>
        <p:nvSpPr>
          <p:cNvPr id="6" name="Title 1"/>
          <p:cNvSpPr>
            <a:spLocks noGrp="1"/>
          </p:cNvSpPr>
          <p:nvPr>
            <p:ph type="title" idx="4294967295"/>
          </p:nvPr>
        </p:nvSpPr>
        <p:spPr>
          <a:xfrm>
            <a:off x="158154" y="-49977"/>
            <a:ext cx="6659205" cy="1143000"/>
          </a:xfrm>
        </p:spPr>
        <p:txBody>
          <a:bodyPr/>
          <a:lstStyle/>
          <a:p>
            <a:r>
              <a:rPr lang="en-US" sz="2400" dirty="0" smtClean="0"/>
              <a:t>Summary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22" name="think-cell Slide" r:id="rId9" imgW="0" imgH="0" progId="TCLayout.ActiveDocument.1">
                  <p:embed/>
                </p:oleObj>
              </mc:Choice>
              <mc:Fallback>
                <p:oleObj name="think-cell Slide" r:id="rId9"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1886118" y="1457325"/>
            <a:ext cx="5349541" cy="717119"/>
          </a:xfrm>
          <a:prstGeom prst="rect">
            <a:avLst/>
          </a:prstGeom>
          <a:noFill/>
          <a:ln w="9525">
            <a:noFill/>
            <a:miter lim="800000"/>
            <a:headEnd/>
            <a:tailEnd/>
          </a:ln>
        </p:spPr>
        <p:txBody>
          <a:bodyPr wrap="none">
            <a:spAutoFit/>
          </a:bodyPr>
          <a:lstStyle/>
          <a:p>
            <a:pPr algn="ctr">
              <a:lnSpc>
                <a:spcPct val="110000"/>
              </a:lnSpc>
            </a:pPr>
            <a:r>
              <a:rPr lang="en-US" altLang="ja-JP" sz="1400" b="1" i="0" dirty="0" smtClean="0">
                <a:solidFill>
                  <a:schemeClr val="tx1"/>
                </a:solidFill>
                <a:ea typeface="ＭＳ Ｐゴシック" pitchFamily="34" charset="-128"/>
              </a:rPr>
              <a:t>– Industry </a:t>
            </a:r>
            <a:r>
              <a:rPr lang="en-US" altLang="ja-JP" sz="1400" dirty="0" smtClean="0">
                <a:ea typeface="ＭＳ Ｐゴシック" pitchFamily="34" charset="-128"/>
              </a:rPr>
              <a:t>perception</a:t>
            </a:r>
            <a:r>
              <a:rPr lang="en-US" altLang="ja-JP" sz="1400" b="1" i="0" dirty="0" smtClean="0">
                <a:solidFill>
                  <a:schemeClr val="tx1"/>
                </a:solidFill>
                <a:ea typeface="ＭＳ Ｐゴシック" pitchFamily="34" charset="-128"/>
              </a:rPr>
              <a:t>s </a:t>
            </a:r>
            <a:r>
              <a:rPr lang="en-US" altLang="ja-JP" sz="1400" b="1" i="0" dirty="0">
                <a:solidFill>
                  <a:schemeClr val="tx1"/>
                </a:solidFill>
                <a:ea typeface="ＭＳ Ｐゴシック" pitchFamily="34" charset="-128"/>
              </a:rPr>
              <a:t>–</a:t>
            </a:r>
          </a:p>
          <a:p>
            <a:pPr algn="ctr">
              <a:lnSpc>
                <a:spcPct val="110000"/>
              </a:lnSpc>
            </a:pPr>
            <a:r>
              <a:rPr lang="en-US" sz="1200" dirty="0" smtClean="0">
                <a:solidFill>
                  <a:srgbClr val="000000"/>
                </a:solidFill>
                <a:ea typeface="MS Mincho" pitchFamily="49" charset="-128"/>
                <a:cs typeface="Arial" pitchFamily="34" charset="0"/>
              </a:rPr>
              <a:t>Q: How </a:t>
            </a:r>
            <a:r>
              <a:rPr lang="en-US" sz="1200" dirty="0">
                <a:solidFill>
                  <a:srgbClr val="000000"/>
                </a:solidFill>
                <a:ea typeface="MS Mincho" pitchFamily="49" charset="-128"/>
                <a:cs typeface="Arial" pitchFamily="34" charset="0"/>
              </a:rPr>
              <a:t>much do you agree or disagree with the following statements?</a:t>
            </a:r>
          </a:p>
          <a:p>
            <a:pPr algn="ctr">
              <a:lnSpc>
                <a:spcPct val="110000"/>
              </a:lnSpc>
              <a:spcBef>
                <a:spcPct val="10000"/>
              </a:spcBef>
              <a:buSzPct val="100000"/>
            </a:pPr>
            <a:r>
              <a:rPr lang="en-US" sz="1000" b="0" dirty="0">
                <a:solidFill>
                  <a:srgbClr val="000000"/>
                </a:solidFill>
                <a:ea typeface="MS Mincho" pitchFamily="49" charset="-128"/>
                <a:cs typeface="Arial" pitchFamily="34" charset="0"/>
              </a:rPr>
              <a:t>(Rating scale: 1 = strongly disagree, 10 = strongly agree)</a:t>
            </a:r>
          </a:p>
        </p:txBody>
      </p:sp>
      <p:pic>
        <p:nvPicPr>
          <p:cNvPr id="470022" name="Picture 6"/>
          <p:cNvPicPr>
            <a:picLocks noChangeAspect="1" noChangeArrowheads="1"/>
          </p:cNvPicPr>
          <p:nvPr/>
        </p:nvPicPr>
        <p:blipFill>
          <a:blip r:embed="rId10" cstate="print"/>
          <a:srcRect/>
          <a:stretch>
            <a:fillRect/>
          </a:stretch>
        </p:blipFill>
        <p:spPr bwMode="auto">
          <a:xfrm>
            <a:off x="2016586" y="3080385"/>
            <a:ext cx="2628900" cy="3257550"/>
          </a:xfrm>
          <a:prstGeom prst="rect">
            <a:avLst/>
          </a:prstGeom>
          <a:noFill/>
          <a:ln w="9525">
            <a:noFill/>
            <a:miter lim="800000"/>
            <a:headEnd/>
            <a:tailEnd/>
          </a:ln>
          <a:effectLst/>
        </p:spPr>
      </p:pic>
      <p:pic>
        <p:nvPicPr>
          <p:cNvPr id="470023" name="Picture 7"/>
          <p:cNvPicPr>
            <a:picLocks noChangeAspect="1" noChangeArrowheads="1"/>
          </p:cNvPicPr>
          <p:nvPr/>
        </p:nvPicPr>
        <p:blipFill>
          <a:blip r:embed="rId11" cstate="print"/>
          <a:srcRect/>
          <a:stretch>
            <a:fillRect/>
          </a:stretch>
        </p:blipFill>
        <p:spPr bwMode="auto">
          <a:xfrm>
            <a:off x="4420147" y="3080385"/>
            <a:ext cx="2628900" cy="3257550"/>
          </a:xfrm>
          <a:prstGeom prst="rect">
            <a:avLst/>
          </a:prstGeom>
          <a:noFill/>
          <a:ln w="9525">
            <a:noFill/>
            <a:miter lim="800000"/>
            <a:headEnd/>
            <a:tailEnd/>
          </a:ln>
          <a:effectLst/>
        </p:spPr>
      </p:pic>
      <p:pic>
        <p:nvPicPr>
          <p:cNvPr id="470024" name="Picture 8"/>
          <p:cNvPicPr>
            <a:picLocks noChangeAspect="1" noChangeArrowheads="1"/>
          </p:cNvPicPr>
          <p:nvPr/>
        </p:nvPicPr>
        <p:blipFill>
          <a:blip r:embed="rId12" cstate="print"/>
          <a:srcRect/>
          <a:stretch>
            <a:fillRect/>
          </a:stretch>
        </p:blipFill>
        <p:spPr bwMode="auto">
          <a:xfrm>
            <a:off x="6528163" y="3080387"/>
            <a:ext cx="2628900" cy="3257550"/>
          </a:xfrm>
          <a:prstGeom prst="rect">
            <a:avLst/>
          </a:prstGeom>
          <a:noFill/>
          <a:ln w="9525">
            <a:noFill/>
            <a:miter lim="800000"/>
            <a:headEnd/>
            <a:tailEnd/>
          </a:ln>
          <a:effectLst/>
        </p:spPr>
      </p:pic>
      <p:sp>
        <p:nvSpPr>
          <p:cNvPr id="47" name="Rectangle 14"/>
          <p:cNvSpPr>
            <a:spLocks noChangeArrowheads="1"/>
          </p:cNvSpPr>
          <p:nvPr/>
        </p:nvSpPr>
        <p:spPr bwMode="auto">
          <a:xfrm>
            <a:off x="2413007" y="2487868"/>
            <a:ext cx="1869077" cy="400110"/>
          </a:xfrm>
          <a:prstGeom prst="rect">
            <a:avLst/>
          </a:prstGeom>
          <a:noFill/>
          <a:ln w="9525">
            <a:noFill/>
            <a:miter lim="800000"/>
            <a:headEnd/>
            <a:tailEnd/>
          </a:ln>
        </p:spPr>
        <p:txBody>
          <a:bodyPr wrap="square" anchor="b">
            <a:spAutoFit/>
          </a:bodyPr>
          <a:lstStyle/>
          <a:p>
            <a:pPr algn="ctr" fontAlgn="b"/>
            <a:r>
              <a:rPr lang="en-US" sz="1000" b="0" smtClean="0">
                <a:cs typeface="Arial" pitchFamily="34" charset="0"/>
              </a:rPr>
              <a:t>I consider shopping around for better deals </a:t>
            </a:r>
            <a:endParaRPr lang="en-US" sz="1000" b="0">
              <a:cs typeface="Arial" pitchFamily="34" charset="0"/>
            </a:endParaRPr>
          </a:p>
        </p:txBody>
      </p:sp>
      <p:sp>
        <p:nvSpPr>
          <p:cNvPr id="48" name="Rectangle 15"/>
          <p:cNvSpPr>
            <a:spLocks noChangeArrowheads="1"/>
          </p:cNvSpPr>
          <p:nvPr/>
        </p:nvSpPr>
        <p:spPr bwMode="auto">
          <a:xfrm>
            <a:off x="4594641" y="2490774"/>
            <a:ext cx="1971403" cy="400110"/>
          </a:xfrm>
          <a:prstGeom prst="rect">
            <a:avLst/>
          </a:prstGeom>
          <a:noFill/>
          <a:ln w="9525">
            <a:noFill/>
            <a:miter lim="800000"/>
            <a:headEnd/>
            <a:tailEnd/>
          </a:ln>
        </p:spPr>
        <p:txBody>
          <a:bodyPr wrap="square" anchor="b">
            <a:spAutoFit/>
          </a:bodyPr>
          <a:lstStyle/>
          <a:p>
            <a:pPr algn="ctr" fontAlgn="b"/>
            <a:r>
              <a:rPr lang="en-US" sz="1000" b="0" smtClean="0">
                <a:cs typeface="Arial" pitchFamily="34" charset="0"/>
              </a:rPr>
              <a:t>It’s too much of a hassle to switch providers</a:t>
            </a:r>
          </a:p>
        </p:txBody>
      </p:sp>
      <p:sp>
        <p:nvSpPr>
          <p:cNvPr id="49" name="Rectangle 16"/>
          <p:cNvSpPr>
            <a:spLocks noChangeArrowheads="1"/>
          </p:cNvSpPr>
          <p:nvPr/>
        </p:nvSpPr>
        <p:spPr bwMode="auto">
          <a:xfrm>
            <a:off x="6609806" y="2489320"/>
            <a:ext cx="2191658" cy="400110"/>
          </a:xfrm>
          <a:prstGeom prst="rect">
            <a:avLst/>
          </a:prstGeom>
          <a:noFill/>
          <a:ln w="9525">
            <a:noFill/>
            <a:miter lim="800000"/>
            <a:headEnd/>
            <a:tailEnd/>
          </a:ln>
        </p:spPr>
        <p:txBody>
          <a:bodyPr wrap="square" anchor="b">
            <a:spAutoFit/>
          </a:bodyPr>
          <a:lstStyle/>
          <a:p>
            <a:pPr algn="ctr" fontAlgn="b"/>
            <a:r>
              <a:rPr lang="en-US" sz="1000" b="0" smtClean="0">
                <a:cs typeface="Arial" pitchFamily="34" charset="0"/>
              </a:rPr>
              <a:t>Companies are the same in terms of offerings and services</a:t>
            </a:r>
          </a:p>
        </p:txBody>
      </p:sp>
      <p:sp>
        <p:nvSpPr>
          <p:cNvPr id="50" name="Line 154"/>
          <p:cNvSpPr>
            <a:spLocks noChangeShapeType="1"/>
          </p:cNvSpPr>
          <p:nvPr/>
        </p:nvSpPr>
        <p:spPr bwMode="auto">
          <a:xfrm>
            <a:off x="2459789" y="3202222"/>
            <a:ext cx="1879600" cy="0"/>
          </a:xfrm>
          <a:prstGeom prst="line">
            <a:avLst/>
          </a:prstGeom>
          <a:noFill/>
          <a:ln w="9525">
            <a:solidFill>
              <a:schemeClr val="bg2"/>
            </a:solidFill>
            <a:round/>
            <a:headEnd type="triangle" w="med" len="med"/>
            <a:tailEnd type="triangle" w="med" len="med"/>
          </a:ln>
        </p:spPr>
        <p:txBody>
          <a:bodyPr/>
          <a:lstStyle/>
          <a:p>
            <a:endParaRPr lang="en-US" b="0"/>
          </a:p>
        </p:txBody>
      </p:sp>
      <p:sp>
        <p:nvSpPr>
          <p:cNvPr id="51" name="Text Box 9"/>
          <p:cNvSpPr txBox="1">
            <a:spLocks noChangeArrowheads="1"/>
          </p:cNvSpPr>
          <p:nvPr/>
        </p:nvSpPr>
        <p:spPr bwMode="auto">
          <a:xfrm>
            <a:off x="2473123" y="2995847"/>
            <a:ext cx="760413" cy="246062"/>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0" i="0">
                <a:solidFill>
                  <a:schemeClr val="tx1"/>
                </a:solidFill>
              </a:rPr>
              <a:t>Disagree </a:t>
            </a:r>
          </a:p>
        </p:txBody>
      </p:sp>
      <p:sp>
        <p:nvSpPr>
          <p:cNvPr id="52" name="Text Box 10"/>
          <p:cNvSpPr txBox="1">
            <a:spLocks noChangeArrowheads="1"/>
          </p:cNvSpPr>
          <p:nvPr/>
        </p:nvSpPr>
        <p:spPr bwMode="auto">
          <a:xfrm>
            <a:off x="3697153" y="2995847"/>
            <a:ext cx="561665" cy="245589"/>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0" i="0">
                <a:solidFill>
                  <a:schemeClr val="tx1"/>
                </a:solidFill>
              </a:rPr>
              <a:t>Agree </a:t>
            </a:r>
          </a:p>
        </p:txBody>
      </p:sp>
      <p:sp>
        <p:nvSpPr>
          <p:cNvPr id="53" name="Line 154"/>
          <p:cNvSpPr>
            <a:spLocks noChangeShapeType="1"/>
          </p:cNvSpPr>
          <p:nvPr/>
        </p:nvSpPr>
        <p:spPr bwMode="auto">
          <a:xfrm>
            <a:off x="4845962" y="3197866"/>
            <a:ext cx="1879600" cy="0"/>
          </a:xfrm>
          <a:prstGeom prst="line">
            <a:avLst/>
          </a:prstGeom>
          <a:noFill/>
          <a:ln w="9525">
            <a:solidFill>
              <a:schemeClr val="bg2"/>
            </a:solidFill>
            <a:round/>
            <a:headEnd type="triangle" w="med" len="med"/>
            <a:tailEnd type="triangle" w="med" len="med"/>
          </a:ln>
        </p:spPr>
        <p:txBody>
          <a:bodyPr/>
          <a:lstStyle/>
          <a:p>
            <a:endParaRPr lang="en-US" b="0"/>
          </a:p>
        </p:txBody>
      </p:sp>
      <p:sp>
        <p:nvSpPr>
          <p:cNvPr id="54" name="Text Box 9"/>
          <p:cNvSpPr txBox="1">
            <a:spLocks noChangeArrowheads="1"/>
          </p:cNvSpPr>
          <p:nvPr/>
        </p:nvSpPr>
        <p:spPr bwMode="auto">
          <a:xfrm>
            <a:off x="4859296" y="2991491"/>
            <a:ext cx="760413" cy="246062"/>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0" i="0">
                <a:solidFill>
                  <a:schemeClr val="tx1"/>
                </a:solidFill>
              </a:rPr>
              <a:t>Disagree </a:t>
            </a:r>
          </a:p>
        </p:txBody>
      </p:sp>
      <p:sp>
        <p:nvSpPr>
          <p:cNvPr id="55" name="Text Box 10"/>
          <p:cNvSpPr txBox="1">
            <a:spLocks noChangeArrowheads="1"/>
          </p:cNvSpPr>
          <p:nvPr/>
        </p:nvSpPr>
        <p:spPr bwMode="auto">
          <a:xfrm>
            <a:off x="6083326" y="2991491"/>
            <a:ext cx="561665" cy="245589"/>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0" i="0">
                <a:solidFill>
                  <a:schemeClr val="tx1"/>
                </a:solidFill>
              </a:rPr>
              <a:t>Agree </a:t>
            </a:r>
          </a:p>
        </p:txBody>
      </p:sp>
      <p:sp>
        <p:nvSpPr>
          <p:cNvPr id="56" name="Line 154"/>
          <p:cNvSpPr>
            <a:spLocks noChangeShapeType="1"/>
          </p:cNvSpPr>
          <p:nvPr/>
        </p:nvSpPr>
        <p:spPr bwMode="auto">
          <a:xfrm>
            <a:off x="6983938" y="3206573"/>
            <a:ext cx="1879600" cy="0"/>
          </a:xfrm>
          <a:prstGeom prst="line">
            <a:avLst/>
          </a:prstGeom>
          <a:noFill/>
          <a:ln w="9525">
            <a:solidFill>
              <a:schemeClr val="bg2"/>
            </a:solidFill>
            <a:round/>
            <a:headEnd type="triangle" w="med" len="med"/>
            <a:tailEnd type="triangle" w="med" len="med"/>
          </a:ln>
        </p:spPr>
        <p:txBody>
          <a:bodyPr/>
          <a:lstStyle/>
          <a:p>
            <a:endParaRPr lang="en-US" b="0"/>
          </a:p>
        </p:txBody>
      </p:sp>
      <p:sp>
        <p:nvSpPr>
          <p:cNvPr id="57" name="Text Box 9"/>
          <p:cNvSpPr txBox="1">
            <a:spLocks noChangeArrowheads="1"/>
          </p:cNvSpPr>
          <p:nvPr/>
        </p:nvSpPr>
        <p:spPr bwMode="auto">
          <a:xfrm>
            <a:off x="6997272" y="3000198"/>
            <a:ext cx="760413" cy="246062"/>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0" i="0">
                <a:solidFill>
                  <a:schemeClr val="tx1"/>
                </a:solidFill>
              </a:rPr>
              <a:t>Disagree </a:t>
            </a:r>
          </a:p>
        </p:txBody>
      </p:sp>
      <p:sp>
        <p:nvSpPr>
          <p:cNvPr id="58" name="Text Box 10"/>
          <p:cNvSpPr txBox="1">
            <a:spLocks noChangeArrowheads="1"/>
          </p:cNvSpPr>
          <p:nvPr/>
        </p:nvSpPr>
        <p:spPr bwMode="auto">
          <a:xfrm>
            <a:off x="8221302" y="3000198"/>
            <a:ext cx="561665" cy="245589"/>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0" i="0">
                <a:solidFill>
                  <a:schemeClr val="tx1"/>
                </a:solidFill>
              </a:rPr>
              <a:t>Agree </a:t>
            </a:r>
          </a:p>
        </p:txBody>
      </p:sp>
      <p:grpSp>
        <p:nvGrpSpPr>
          <p:cNvPr id="4" name="Group 85"/>
          <p:cNvGrpSpPr/>
          <p:nvPr/>
        </p:nvGrpSpPr>
        <p:grpSpPr>
          <a:xfrm>
            <a:off x="140061" y="3277482"/>
            <a:ext cx="2289630" cy="2906693"/>
            <a:chOff x="140061" y="3277482"/>
            <a:chExt cx="2289630" cy="2906693"/>
          </a:xfrm>
        </p:grpSpPr>
        <p:sp>
          <p:nvSpPr>
            <p:cNvPr id="59" name="Rectangle 14"/>
            <p:cNvSpPr>
              <a:spLocks noChangeArrowheads="1"/>
            </p:cNvSpPr>
            <p:nvPr/>
          </p:nvSpPr>
          <p:spPr bwMode="auto">
            <a:xfrm>
              <a:off x="174899" y="3277482"/>
              <a:ext cx="1869077"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Travel and Tourism</a:t>
              </a:r>
              <a:endParaRPr lang="en-US" sz="1000" b="0" i="0">
                <a:solidFill>
                  <a:schemeClr val="tx1"/>
                </a:solidFill>
                <a:cs typeface="Arial" pitchFamily="34" charset="0"/>
              </a:endParaRPr>
            </a:p>
          </p:txBody>
        </p:sp>
        <p:sp>
          <p:nvSpPr>
            <p:cNvPr id="60" name="Rectangle 14"/>
            <p:cNvSpPr>
              <a:spLocks noChangeArrowheads="1"/>
            </p:cNvSpPr>
            <p:nvPr/>
          </p:nvSpPr>
          <p:spPr bwMode="auto">
            <a:xfrm>
              <a:off x="157480" y="3534386"/>
              <a:ext cx="1869077"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Life Insurance Providers</a:t>
              </a:r>
              <a:endParaRPr lang="en-US" sz="1000" b="0" i="0">
                <a:solidFill>
                  <a:schemeClr val="tx1"/>
                </a:solidFill>
                <a:cs typeface="Arial" pitchFamily="34" charset="0"/>
              </a:endParaRPr>
            </a:p>
          </p:txBody>
        </p:sp>
        <p:sp>
          <p:nvSpPr>
            <p:cNvPr id="61" name="Rectangle 14"/>
            <p:cNvSpPr>
              <a:spLocks noChangeArrowheads="1"/>
            </p:cNvSpPr>
            <p:nvPr/>
          </p:nvSpPr>
          <p:spPr bwMode="auto">
            <a:xfrm>
              <a:off x="140061" y="3830479"/>
              <a:ext cx="1869077"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Consumer Goods Retailers</a:t>
              </a:r>
              <a:endParaRPr lang="en-US" sz="1000" b="0" i="0">
                <a:solidFill>
                  <a:schemeClr val="tx1"/>
                </a:solidFill>
                <a:cs typeface="Arial" pitchFamily="34" charset="0"/>
              </a:endParaRPr>
            </a:p>
          </p:txBody>
        </p:sp>
        <p:sp>
          <p:nvSpPr>
            <p:cNvPr id="62" name="Rectangle 14"/>
            <p:cNvSpPr>
              <a:spLocks noChangeArrowheads="1"/>
            </p:cNvSpPr>
            <p:nvPr/>
          </p:nvSpPr>
          <p:spPr bwMode="auto">
            <a:xfrm>
              <a:off x="148767" y="4155962"/>
              <a:ext cx="2280924"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Consumer Electronics Manufacturers</a:t>
              </a:r>
              <a:endParaRPr lang="en-US" sz="1000" b="0" i="0">
                <a:solidFill>
                  <a:schemeClr val="tx1"/>
                </a:solidFill>
                <a:cs typeface="Arial" pitchFamily="34" charset="0"/>
              </a:endParaRPr>
            </a:p>
          </p:txBody>
        </p:sp>
        <p:sp>
          <p:nvSpPr>
            <p:cNvPr id="63" name="Rectangle 14"/>
            <p:cNvSpPr>
              <a:spLocks noChangeArrowheads="1"/>
            </p:cNvSpPr>
            <p:nvPr/>
          </p:nvSpPr>
          <p:spPr bwMode="auto">
            <a:xfrm>
              <a:off x="153124" y="4431369"/>
              <a:ext cx="1869077"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Retail Banking Providers</a:t>
              </a:r>
              <a:endParaRPr lang="en-US" sz="1000" b="0" i="0">
                <a:solidFill>
                  <a:schemeClr val="tx1"/>
                </a:solidFill>
                <a:cs typeface="Arial" pitchFamily="34" charset="0"/>
              </a:endParaRPr>
            </a:p>
          </p:txBody>
        </p:sp>
        <p:sp>
          <p:nvSpPr>
            <p:cNvPr id="64" name="Rectangle 14"/>
            <p:cNvSpPr>
              <a:spLocks noChangeArrowheads="1"/>
            </p:cNvSpPr>
            <p:nvPr/>
          </p:nvSpPr>
          <p:spPr bwMode="auto">
            <a:xfrm>
              <a:off x="161832" y="4714398"/>
              <a:ext cx="1869077"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Internet Service Providers</a:t>
              </a:r>
              <a:endParaRPr lang="en-US" sz="1000" b="0" i="0">
                <a:solidFill>
                  <a:schemeClr val="tx1"/>
                </a:solidFill>
                <a:cs typeface="Arial" pitchFamily="34" charset="0"/>
              </a:endParaRPr>
            </a:p>
          </p:txBody>
        </p:sp>
        <p:sp>
          <p:nvSpPr>
            <p:cNvPr id="65" name="Rectangle 14"/>
            <p:cNvSpPr>
              <a:spLocks noChangeArrowheads="1"/>
            </p:cNvSpPr>
            <p:nvPr/>
          </p:nvSpPr>
          <p:spPr bwMode="auto">
            <a:xfrm>
              <a:off x="157478" y="5062741"/>
              <a:ext cx="2115459"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Cable/Satellite Service Providers</a:t>
              </a:r>
              <a:endParaRPr lang="en-US" sz="1000" b="0" i="0" dirty="0">
                <a:solidFill>
                  <a:schemeClr val="tx1"/>
                </a:solidFill>
                <a:cs typeface="Arial" pitchFamily="34" charset="0"/>
              </a:endParaRPr>
            </a:p>
          </p:txBody>
        </p:sp>
        <p:sp>
          <p:nvSpPr>
            <p:cNvPr id="66" name="Rectangle 14"/>
            <p:cNvSpPr>
              <a:spLocks noChangeArrowheads="1"/>
            </p:cNvSpPr>
            <p:nvPr/>
          </p:nvSpPr>
          <p:spPr bwMode="auto">
            <a:xfrm>
              <a:off x="153122" y="5332708"/>
              <a:ext cx="2115459"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Landline Phone Service Providers</a:t>
              </a:r>
              <a:endParaRPr lang="en-US" sz="1000" b="0" i="0">
                <a:solidFill>
                  <a:schemeClr val="tx1"/>
                </a:solidFill>
                <a:cs typeface="Arial" pitchFamily="34" charset="0"/>
              </a:endParaRPr>
            </a:p>
          </p:txBody>
        </p:sp>
        <p:sp>
          <p:nvSpPr>
            <p:cNvPr id="67" name="Rectangle 14"/>
            <p:cNvSpPr>
              <a:spLocks noChangeArrowheads="1"/>
            </p:cNvSpPr>
            <p:nvPr/>
          </p:nvSpPr>
          <p:spPr bwMode="auto">
            <a:xfrm>
              <a:off x="174892" y="5628799"/>
              <a:ext cx="2115459"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Wireless Phone Service Providers</a:t>
              </a:r>
              <a:endParaRPr lang="en-US" sz="1000" b="0" i="0">
                <a:solidFill>
                  <a:schemeClr val="tx1"/>
                </a:solidFill>
                <a:cs typeface="Arial" pitchFamily="34" charset="0"/>
              </a:endParaRPr>
            </a:p>
          </p:txBody>
        </p:sp>
        <p:sp>
          <p:nvSpPr>
            <p:cNvPr id="68" name="Rectangle 14"/>
            <p:cNvSpPr>
              <a:spLocks noChangeArrowheads="1"/>
            </p:cNvSpPr>
            <p:nvPr/>
          </p:nvSpPr>
          <p:spPr bwMode="auto">
            <a:xfrm>
              <a:off x="157474" y="5937954"/>
              <a:ext cx="2115459" cy="246221"/>
            </a:xfrm>
            <a:prstGeom prst="rect">
              <a:avLst/>
            </a:prstGeom>
            <a:noFill/>
            <a:ln w="9525">
              <a:noFill/>
              <a:miter lim="800000"/>
              <a:headEnd/>
              <a:tailEnd/>
            </a:ln>
          </p:spPr>
          <p:txBody>
            <a:bodyPr wrap="square" anchor="b">
              <a:spAutoFit/>
            </a:bodyPr>
            <a:lstStyle/>
            <a:p>
              <a:pPr fontAlgn="b"/>
              <a:r>
                <a:rPr lang="en-US" sz="1000" b="0" smtClean="0">
                  <a:cs typeface="Arial" pitchFamily="34" charset="0"/>
                </a:rPr>
                <a:t>Gas and Electric Utility Providers</a:t>
              </a:r>
              <a:endParaRPr lang="en-US" sz="1000" b="0" i="0">
                <a:solidFill>
                  <a:schemeClr val="tx1"/>
                </a:solidFill>
                <a:cs typeface="Arial" pitchFamily="34" charset="0"/>
              </a:endParaRPr>
            </a:p>
          </p:txBody>
        </p:sp>
      </p:grpSp>
      <p:pic>
        <p:nvPicPr>
          <p:cNvPr id="470021" name="Picture 5"/>
          <p:cNvPicPr>
            <a:picLocks noChangeAspect="1" noChangeArrowheads="1"/>
          </p:cNvPicPr>
          <p:nvPr/>
        </p:nvPicPr>
        <p:blipFill>
          <a:blip r:embed="rId13" cstate="print"/>
          <a:srcRect/>
          <a:stretch>
            <a:fillRect/>
          </a:stretch>
        </p:blipFill>
        <p:spPr bwMode="auto">
          <a:xfrm>
            <a:off x="2016578" y="6187168"/>
            <a:ext cx="2628900" cy="361950"/>
          </a:xfrm>
          <a:prstGeom prst="rect">
            <a:avLst/>
          </a:prstGeom>
          <a:noFill/>
          <a:ln w="9525">
            <a:noFill/>
            <a:miter lim="800000"/>
            <a:headEnd/>
            <a:tailEnd/>
          </a:ln>
          <a:effectLst/>
        </p:spPr>
      </p:pic>
      <p:pic>
        <p:nvPicPr>
          <p:cNvPr id="2" name="Picture 6"/>
          <p:cNvPicPr>
            <a:picLocks noChangeAspect="1" noChangeArrowheads="1"/>
          </p:cNvPicPr>
          <p:nvPr/>
        </p:nvPicPr>
        <p:blipFill>
          <a:blip r:embed="rId14" cstate="print"/>
          <a:srcRect/>
          <a:stretch>
            <a:fillRect/>
          </a:stretch>
        </p:blipFill>
        <p:spPr bwMode="auto">
          <a:xfrm>
            <a:off x="4420145" y="6187168"/>
            <a:ext cx="2628900" cy="361950"/>
          </a:xfrm>
          <a:prstGeom prst="rect">
            <a:avLst/>
          </a:prstGeom>
          <a:noFill/>
          <a:ln w="9525">
            <a:noFill/>
            <a:miter lim="800000"/>
            <a:headEnd/>
            <a:tailEnd/>
          </a:ln>
          <a:effectLst/>
        </p:spPr>
      </p:pic>
      <p:pic>
        <p:nvPicPr>
          <p:cNvPr id="3" name="Picture 7"/>
          <p:cNvPicPr>
            <a:picLocks noChangeAspect="1" noChangeArrowheads="1"/>
          </p:cNvPicPr>
          <p:nvPr/>
        </p:nvPicPr>
        <p:blipFill>
          <a:blip r:embed="rId15" cstate="print"/>
          <a:srcRect/>
          <a:stretch>
            <a:fillRect/>
          </a:stretch>
        </p:blipFill>
        <p:spPr bwMode="auto">
          <a:xfrm>
            <a:off x="6528163" y="6187167"/>
            <a:ext cx="2628900" cy="361950"/>
          </a:xfrm>
          <a:prstGeom prst="rect">
            <a:avLst/>
          </a:prstGeom>
          <a:noFill/>
          <a:ln w="9525">
            <a:noFill/>
            <a:miter lim="800000"/>
            <a:headEnd/>
            <a:tailEnd/>
          </a:ln>
          <a:effectLst/>
        </p:spPr>
      </p:pic>
      <p:sp>
        <p:nvSpPr>
          <p:cNvPr id="36" name="Rectangle 14"/>
          <p:cNvSpPr>
            <a:spLocks noChangeArrowheads="1"/>
          </p:cNvSpPr>
          <p:nvPr/>
        </p:nvSpPr>
        <p:spPr bwMode="auto">
          <a:xfrm>
            <a:off x="166181" y="6207921"/>
            <a:ext cx="2115459" cy="246221"/>
          </a:xfrm>
          <a:prstGeom prst="rect">
            <a:avLst/>
          </a:prstGeom>
          <a:noFill/>
          <a:ln w="9525">
            <a:noFill/>
            <a:miter lim="800000"/>
            <a:headEnd/>
            <a:tailEnd/>
          </a:ln>
        </p:spPr>
        <p:txBody>
          <a:bodyPr wrap="square" anchor="b">
            <a:spAutoFit/>
          </a:bodyPr>
          <a:lstStyle/>
          <a:p>
            <a:pPr fontAlgn="b"/>
            <a:r>
              <a:rPr lang="en-US" sz="1000" smtClean="0">
                <a:cs typeface="Arial" pitchFamily="34" charset="0"/>
              </a:rPr>
              <a:t>Global average</a:t>
            </a:r>
            <a:endParaRPr lang="en-US" sz="1000" i="0">
              <a:solidFill>
                <a:schemeClr val="tx1"/>
              </a:solidFill>
              <a:cs typeface="Arial" pitchFamily="34" charset="0"/>
            </a:endParaRPr>
          </a:p>
        </p:txBody>
      </p:sp>
      <p:sp>
        <p:nvSpPr>
          <p:cNvPr id="35" name="Text Box 5"/>
          <p:cNvSpPr txBox="1">
            <a:spLocks noChangeArrowheads="1"/>
          </p:cNvSpPr>
          <p:nvPr>
            <p:custDataLst>
              <p:tags r:id="rId4"/>
            </p:custDataLst>
          </p:nvPr>
        </p:nvSpPr>
        <p:spPr bwMode="auto">
          <a:xfrm>
            <a:off x="3927637" y="6621463"/>
            <a:ext cx="1457450" cy="269304"/>
          </a:xfrm>
          <a:prstGeom prst="rect">
            <a:avLst/>
          </a:prstGeom>
          <a:noFill/>
          <a:ln w="9525">
            <a:noFill/>
            <a:miter lim="800000"/>
            <a:headEnd/>
            <a:tailEnd/>
          </a:ln>
        </p:spPr>
        <p:txBody>
          <a:bodyPr wrap="none">
            <a:spAutoFit/>
          </a:bodyPr>
          <a:lstStyle/>
          <a:p>
            <a:pPr>
              <a:lnSpc>
                <a:spcPct val="115000"/>
              </a:lnSpc>
            </a:pPr>
            <a:r>
              <a:rPr lang="en-US" sz="1000" b="0" i="0">
                <a:solidFill>
                  <a:schemeClr val="tx1"/>
                </a:solidFill>
              </a:rPr>
              <a:t>Base = </a:t>
            </a:r>
            <a:r>
              <a:rPr lang="en-US" sz="1000" b="0" i="0" smtClean="0">
                <a:solidFill>
                  <a:schemeClr val="tx1"/>
                </a:solidFill>
              </a:rPr>
              <a:t>Global Sample</a:t>
            </a:r>
            <a:endParaRPr lang="en-US" sz="1000" b="0" i="0">
              <a:solidFill>
                <a:schemeClr val="tx1"/>
              </a:solidFill>
            </a:endParaRPr>
          </a:p>
        </p:txBody>
      </p:sp>
      <p:sp>
        <p:nvSpPr>
          <p:cNvPr id="37" name="Rectangle 9"/>
          <p:cNvSpPr>
            <a:spLocks noChangeArrowheads="1"/>
          </p:cNvSpPr>
          <p:nvPr>
            <p:custDataLst>
              <p:tags r:id="rId5"/>
            </p:custDataLst>
          </p:nvPr>
        </p:nvSpPr>
        <p:spPr bwMode="auto">
          <a:xfrm>
            <a:off x="118780" y="3516659"/>
            <a:ext cx="8777569" cy="285009"/>
          </a:xfrm>
          <a:prstGeom prst="rect">
            <a:avLst/>
          </a:prstGeom>
          <a:noFill/>
          <a:ln w="38100" algn="ctr">
            <a:solidFill>
              <a:srgbClr val="FF0000"/>
            </a:solidFill>
            <a:round/>
            <a:headEnd/>
            <a:tailEnd/>
          </a:ln>
        </p:spPr>
        <p:txBody>
          <a:bodyPr/>
          <a:lstStyle/>
          <a:p>
            <a:pPr eaLnBrk="0" hangingPunct="0">
              <a:lnSpc>
                <a:spcPct val="80000"/>
              </a:lnSpc>
            </a:pPr>
            <a:endParaRPr lang="en-US" sz="1600" b="0">
              <a:solidFill>
                <a:schemeClr val="bg1"/>
              </a:solidFill>
            </a:endParaRPr>
          </a:p>
        </p:txBody>
      </p:sp>
      <p:sp>
        <p:nvSpPr>
          <p:cNvPr id="38" name="Title 1"/>
          <p:cNvSpPr txBox="1">
            <a:spLocks/>
          </p:cNvSpPr>
          <p:nvPr>
            <p:custDataLst>
              <p:tags r:id="rId6"/>
            </p:custDataLst>
          </p:nvPr>
        </p:nvSpPr>
        <p:spPr bwMode="gray">
          <a:xfrm>
            <a:off x="-11058" y="-49517"/>
            <a:ext cx="6886286"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marL="176213" indent="6350">
              <a:lnSpc>
                <a:spcPct val="100000"/>
              </a:lnSpc>
              <a:buClr>
                <a:schemeClr val="tx1"/>
              </a:buClr>
              <a:defRPr/>
            </a:pPr>
            <a:r>
              <a:rPr lang="en-US" sz="1600" dirty="0" smtClean="0">
                <a:solidFill>
                  <a:srgbClr val="0070C0"/>
                </a:solidFill>
              </a:rPr>
              <a:t>Life insurance customers are less likely to consider shopping around, although the inconvenience of switching and the perceived differentiation of offerings are on a par with other industries.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ZA" sz="2400" dirty="0" smtClean="0"/>
              <a:t>Methodology</a:t>
            </a:r>
            <a:endParaRPr lang="en-US" sz="2400" dirty="0" smtClean="0"/>
          </a:p>
        </p:txBody>
      </p:sp>
      <p:sp>
        <p:nvSpPr>
          <p:cNvPr id="4099" name="Footer Placeholder 3"/>
          <p:cNvSpPr>
            <a:spLocks noGrp="1"/>
          </p:cNvSpPr>
          <p:nvPr>
            <p:ph type="ftr" sz="quarter" idx="10"/>
          </p:nvPr>
        </p:nvSpPr>
        <p:spPr>
          <a:noFill/>
        </p:spPr>
        <p:txBody>
          <a:bodyPr/>
          <a:lstStyle/>
          <a:p>
            <a:r>
              <a:rPr lang="en-US"/>
              <a:t>Copyright © 2011 Accenture All Rights Reserved.</a:t>
            </a:r>
          </a:p>
        </p:txBody>
      </p:sp>
      <p:sp>
        <p:nvSpPr>
          <p:cNvPr id="4100" name="Slide Number Placeholder 4"/>
          <p:cNvSpPr>
            <a:spLocks noGrp="1"/>
          </p:cNvSpPr>
          <p:nvPr>
            <p:ph type="sldNum" sz="quarter" idx="11"/>
          </p:nvPr>
        </p:nvSpPr>
        <p:spPr>
          <a:noFill/>
        </p:spPr>
        <p:txBody>
          <a:bodyPr/>
          <a:lstStyle/>
          <a:p>
            <a:fld id="{C29F882E-9B74-42D5-9876-33A5D42C96B4}" type="slidenum">
              <a:rPr lang="en-US"/>
              <a:pPr/>
              <a:t>2</a:t>
            </a:fld>
            <a:endParaRPr lang="en-US"/>
          </a:p>
        </p:txBody>
      </p:sp>
      <p:sp>
        <p:nvSpPr>
          <p:cNvPr id="10" name="Content Placeholder 2"/>
          <p:cNvSpPr txBox="1">
            <a:spLocks/>
          </p:cNvSpPr>
          <p:nvPr/>
        </p:nvSpPr>
        <p:spPr bwMode="gray">
          <a:xfrm>
            <a:off x="134938" y="1416050"/>
            <a:ext cx="8715375" cy="4306888"/>
          </a:xfrm>
          <a:prstGeom prst="rect">
            <a:avLst/>
          </a:prstGeom>
          <a:solidFill>
            <a:schemeClr val="bg1"/>
          </a:solidFill>
          <a:ln w="12700">
            <a:noFill/>
            <a:miter lim="800000"/>
            <a:headEnd/>
            <a:tailEnd/>
          </a:ln>
        </p:spPr>
        <p:txBody>
          <a:bodyPr lIns="90488" tIns="44450" rIns="90488" bIns="44450"/>
          <a:lstStyle/>
          <a:p>
            <a:pPr marL="363538" indent="-363538" eaLnBrk="1" hangingPunct="1">
              <a:spcBef>
                <a:spcPts val="0"/>
              </a:spcBef>
              <a:buClr>
                <a:schemeClr val="tx1"/>
              </a:buClr>
              <a:defRPr/>
            </a:pPr>
            <a:endParaRPr lang="en-US" sz="1400" kern="0" dirty="0">
              <a:solidFill>
                <a:srgbClr val="6688BB"/>
              </a:solidFill>
            </a:endParaRPr>
          </a:p>
          <a:p>
            <a:pPr marL="363538" indent="-363538" eaLnBrk="1" hangingPunct="1">
              <a:spcBef>
                <a:spcPts val="0"/>
              </a:spcBef>
              <a:buClr>
                <a:schemeClr val="tx1"/>
              </a:buClr>
              <a:buFont typeface="Wingdings" pitchFamily="2" charset="2"/>
              <a:buChar char="q"/>
              <a:defRPr/>
            </a:pPr>
            <a:endParaRPr lang="en-US" sz="1400" b="0" kern="0" dirty="0"/>
          </a:p>
          <a:p>
            <a:pPr marL="363538" indent="-363538" algn="l" eaLnBrk="1" hangingPunct="1">
              <a:spcBef>
                <a:spcPts val="0"/>
              </a:spcBef>
              <a:buClr>
                <a:schemeClr val="tx1"/>
              </a:buClr>
              <a:buFont typeface="Wingdings" pitchFamily="2" charset="2"/>
              <a:buChar char="q"/>
              <a:defRPr/>
            </a:pPr>
            <a:r>
              <a:rPr lang="en-US" sz="1400" b="0" dirty="0"/>
              <a:t>Accenture surveyed 5,841 end consumers in 17 different countries via the Internet in July-Sep 2010. Respondents were asked to evaluate </a:t>
            </a:r>
            <a:r>
              <a:rPr lang="en-US" sz="1400" b="0" dirty="0" smtClean="0"/>
              <a:t>four out of a range of 10 </a:t>
            </a:r>
            <a:r>
              <a:rPr lang="en-US" sz="1400" b="0" dirty="0"/>
              <a:t>industry </a:t>
            </a:r>
            <a:r>
              <a:rPr lang="en-US" sz="1400" b="0" dirty="0" smtClean="0"/>
              <a:t>sectors</a:t>
            </a:r>
            <a:endParaRPr lang="en-US" sz="1400" b="0" dirty="0"/>
          </a:p>
          <a:p>
            <a:pPr marL="363538" indent="-363538" algn="l" eaLnBrk="1" hangingPunct="1">
              <a:spcBef>
                <a:spcPts val="0"/>
              </a:spcBef>
              <a:buClr>
                <a:schemeClr val="tx1"/>
              </a:buClr>
              <a:buFont typeface="Wingdings" pitchFamily="2" charset="2"/>
              <a:buChar char="q"/>
              <a:defRPr/>
            </a:pPr>
            <a:endParaRPr lang="en-US" sz="1400" b="0" dirty="0"/>
          </a:p>
          <a:p>
            <a:pPr marL="363538" indent="-363538" algn="l" eaLnBrk="1" hangingPunct="1">
              <a:spcBef>
                <a:spcPts val="0"/>
              </a:spcBef>
              <a:buClr>
                <a:schemeClr val="tx1"/>
              </a:buClr>
              <a:buFont typeface="Wingdings" pitchFamily="2" charset="2"/>
              <a:buChar char="q"/>
              <a:defRPr/>
            </a:pPr>
            <a:r>
              <a:rPr lang="en-ZA" sz="1400" b="0" dirty="0"/>
              <a:t>1,297 gave input on </a:t>
            </a:r>
            <a:r>
              <a:rPr lang="en-ZA" sz="1400" b="0" dirty="0" smtClean="0"/>
              <a:t>life insurance</a:t>
            </a:r>
            <a:endParaRPr lang="en-ZA" sz="1400" b="0" dirty="0"/>
          </a:p>
          <a:p>
            <a:pPr marL="363538" indent="-363538" algn="l" eaLnBrk="1" hangingPunct="1">
              <a:spcBef>
                <a:spcPts val="0"/>
              </a:spcBef>
              <a:buClr>
                <a:schemeClr val="tx1"/>
              </a:buClr>
              <a:buFont typeface="Wingdings" pitchFamily="2" charset="2"/>
              <a:buChar char="q"/>
              <a:defRPr/>
            </a:pPr>
            <a:endParaRPr lang="en-ZA" sz="1400" b="0" dirty="0"/>
          </a:p>
          <a:p>
            <a:pPr marL="363538" indent="-363538" algn="l" eaLnBrk="1" hangingPunct="1">
              <a:spcBef>
                <a:spcPts val="0"/>
              </a:spcBef>
              <a:buClr>
                <a:schemeClr val="tx1"/>
              </a:buClr>
              <a:buFont typeface="Wingdings" pitchFamily="2" charset="2"/>
              <a:buChar char="q"/>
              <a:defRPr/>
            </a:pPr>
            <a:r>
              <a:rPr lang="en-ZA" sz="1400" b="0" dirty="0"/>
              <a:t>Aim: gain fresh insights </a:t>
            </a:r>
            <a:r>
              <a:rPr lang="en-US" sz="1400" b="0" dirty="0" smtClean="0"/>
              <a:t>into </a:t>
            </a:r>
            <a:r>
              <a:rPr lang="en-US" sz="1400" b="0" dirty="0"/>
              <a:t>changes in consumer behavior, attitudes &amp; expectations for </a:t>
            </a:r>
            <a:r>
              <a:rPr lang="en-US" sz="1400" b="0" dirty="0" smtClean="0"/>
              <a:t>life insurance</a:t>
            </a:r>
            <a:r>
              <a:rPr lang="en-US" sz="1400" b="0" dirty="0"/>
              <a:t>, and service providers in general</a:t>
            </a:r>
          </a:p>
          <a:p>
            <a:pPr marL="363538" indent="-363538" eaLnBrk="1" hangingPunct="1">
              <a:spcBef>
                <a:spcPts val="0"/>
              </a:spcBef>
              <a:buClr>
                <a:schemeClr val="tx1"/>
              </a:buClr>
              <a:buFont typeface="Wingdings" pitchFamily="2" charset="2"/>
              <a:buChar char="q"/>
              <a:defRPr/>
            </a:pPr>
            <a:endParaRPr lang="en-US" sz="1400" b="0" dirty="0"/>
          </a:p>
          <a:p>
            <a:pPr marL="363538" indent="-363538" eaLnBrk="1" hangingPunct="1">
              <a:spcBef>
                <a:spcPts val="0"/>
              </a:spcBef>
              <a:buClr>
                <a:schemeClr val="tx1"/>
              </a:buClr>
              <a:buFont typeface="Wingdings" pitchFamily="2" charset="2"/>
              <a:buChar char="q"/>
              <a:defRPr/>
            </a:pPr>
            <a:endParaRPr lang="en-US" sz="1400" b="0" dirty="0"/>
          </a:p>
          <a:p>
            <a:pPr marL="363538" indent="-363538" eaLnBrk="1" hangingPunct="1">
              <a:spcBef>
                <a:spcPts val="0"/>
              </a:spcBef>
              <a:buClr>
                <a:schemeClr val="tx1"/>
              </a:buClr>
              <a:buFont typeface="Wingdings" pitchFamily="2" charset="2"/>
              <a:buChar char="q"/>
              <a:defRPr/>
            </a:pPr>
            <a:endParaRPr lang="en-US" sz="1400" b="0" dirty="0"/>
          </a:p>
          <a:p>
            <a:pPr marL="363538" indent="-363538" eaLnBrk="1" hangingPunct="1">
              <a:spcBef>
                <a:spcPts val="0"/>
              </a:spcBef>
              <a:buClr>
                <a:schemeClr val="tx1"/>
              </a:buClr>
              <a:buFont typeface="Wingdings" pitchFamily="2" charset="2"/>
              <a:buChar char="q"/>
              <a:defRPr/>
            </a:pPr>
            <a:endParaRPr lang="en-US" sz="1400" b="0" dirty="0"/>
          </a:p>
          <a:p>
            <a:pPr marL="363538" indent="-363538" eaLnBrk="1" hangingPunct="1">
              <a:spcBef>
                <a:spcPts val="0"/>
              </a:spcBef>
              <a:buClr>
                <a:schemeClr val="tx1"/>
              </a:buClr>
              <a:buFont typeface="Wingdings" pitchFamily="2" charset="2"/>
              <a:buChar char="q"/>
              <a:defRPr/>
            </a:pPr>
            <a:endParaRPr lang="en-US" sz="1400" b="0" dirty="0"/>
          </a:p>
          <a:p>
            <a:pPr marL="363538" indent="-363538" eaLnBrk="1" hangingPunct="1">
              <a:spcBef>
                <a:spcPts val="0"/>
              </a:spcBef>
              <a:buClr>
                <a:schemeClr val="tx1"/>
              </a:buClr>
              <a:buFont typeface="Wingdings" pitchFamily="2" charset="2"/>
              <a:buChar char="q"/>
              <a:defRPr/>
            </a:pPr>
            <a:endParaRPr lang="en-US" sz="1400" b="0" dirty="0"/>
          </a:p>
          <a:p>
            <a:pPr marL="363538" indent="-363538" eaLnBrk="1" hangingPunct="1">
              <a:spcBef>
                <a:spcPts val="0"/>
              </a:spcBef>
              <a:buClr>
                <a:schemeClr val="tx1"/>
              </a:buClr>
              <a:buFont typeface="Wingdings" pitchFamily="2" charset="2"/>
              <a:buChar char="q"/>
              <a:defRPr/>
            </a:pPr>
            <a:endParaRPr lang="en-US" sz="1400" b="0" dirty="0"/>
          </a:p>
          <a:p>
            <a:pPr marL="363538" indent="-363538" eaLnBrk="1" hangingPunct="1">
              <a:spcBef>
                <a:spcPts val="0"/>
              </a:spcBef>
              <a:buClr>
                <a:schemeClr val="tx1"/>
              </a:buClr>
              <a:defRPr/>
            </a:pPr>
            <a:endParaRPr lang="en-US" sz="1400" dirty="0"/>
          </a:p>
          <a:p>
            <a:pPr marL="363538" indent="-363538" eaLnBrk="1" hangingPunct="1">
              <a:spcBef>
                <a:spcPts val="0"/>
              </a:spcBef>
              <a:buClr>
                <a:schemeClr val="tx1"/>
              </a:buClr>
              <a:buFont typeface="Wingdings" pitchFamily="2" charset="2"/>
              <a:buChar char="q"/>
              <a:defRPr/>
            </a:pPr>
            <a:endParaRPr lang="en-US" sz="1400" b="0" kern="0" dirty="0"/>
          </a:p>
          <a:p>
            <a:pPr marL="363538" indent="-363538" eaLnBrk="1" hangingPunct="1">
              <a:spcBef>
                <a:spcPts val="0"/>
              </a:spcBef>
              <a:buClr>
                <a:schemeClr val="tx1"/>
              </a:buClr>
              <a:buFont typeface="Wingdings" pitchFamily="2" charset="2"/>
              <a:buChar char="q"/>
              <a:defRPr/>
            </a:pPr>
            <a:endParaRPr lang="en-US" sz="1400" b="0" kern="0" dirty="0"/>
          </a:p>
          <a:p>
            <a:pPr marL="363538" indent="-363538" eaLnBrk="1" hangingPunct="1">
              <a:spcBef>
                <a:spcPts val="0"/>
              </a:spcBef>
              <a:buClr>
                <a:schemeClr val="tx1"/>
              </a:buClr>
              <a:defRPr/>
            </a:pPr>
            <a:endParaRPr lang="en-US" sz="1400" kern="0" dirty="0">
              <a:solidFill>
                <a:srgbClr val="6688BB"/>
              </a:solidFill>
            </a:endParaRPr>
          </a:p>
          <a:p>
            <a:pPr marL="363538" indent="-363538" eaLnBrk="1" hangingPunct="1">
              <a:spcBef>
                <a:spcPts val="0"/>
              </a:spcBef>
              <a:buClr>
                <a:schemeClr val="tx1"/>
              </a:buClr>
              <a:defRPr/>
            </a:pPr>
            <a:endParaRPr lang="en-US" sz="1400" kern="0" dirty="0">
              <a:solidFill>
                <a:srgbClr val="6688BB"/>
              </a:solidFill>
            </a:endParaRPr>
          </a:p>
          <a:p>
            <a:pPr marL="363538" indent="-363538" eaLnBrk="1" hangingPunct="1">
              <a:spcBef>
                <a:spcPts val="0"/>
              </a:spcBef>
              <a:buClr>
                <a:schemeClr val="tx1"/>
              </a:buClr>
              <a:defRPr/>
            </a:pPr>
            <a:endParaRPr lang="en-US" sz="1400" kern="0" dirty="0">
              <a:solidFill>
                <a:srgbClr val="6688BB"/>
              </a:solidFill>
            </a:endParaRPr>
          </a:p>
        </p:txBody>
      </p:sp>
      <p:pic>
        <p:nvPicPr>
          <p:cNvPr id="4102" name="Picture 7"/>
          <p:cNvPicPr>
            <a:picLocks noChangeAspect="1" noChangeArrowheads="1"/>
          </p:cNvPicPr>
          <p:nvPr/>
        </p:nvPicPr>
        <p:blipFill>
          <a:blip r:embed="rId2" cstate="print"/>
          <a:srcRect/>
          <a:stretch>
            <a:fillRect/>
          </a:stretch>
        </p:blipFill>
        <p:spPr bwMode="auto">
          <a:xfrm>
            <a:off x="0" y="3612198"/>
            <a:ext cx="4962525" cy="2371725"/>
          </a:xfrm>
          <a:prstGeom prst="rect">
            <a:avLst/>
          </a:prstGeom>
          <a:noFill/>
          <a:ln w="9525">
            <a:noFill/>
            <a:miter lim="800000"/>
            <a:headEnd/>
            <a:tailEnd/>
          </a:ln>
        </p:spPr>
      </p:pic>
      <p:pic>
        <p:nvPicPr>
          <p:cNvPr id="4103" name="Picture 6"/>
          <p:cNvPicPr>
            <a:picLocks noChangeAspect="1" noChangeArrowheads="1"/>
          </p:cNvPicPr>
          <p:nvPr/>
        </p:nvPicPr>
        <p:blipFill>
          <a:blip r:embed="rId3" cstate="print"/>
          <a:srcRect/>
          <a:stretch>
            <a:fillRect/>
          </a:stretch>
        </p:blipFill>
        <p:spPr bwMode="auto">
          <a:xfrm>
            <a:off x="4181475" y="3619500"/>
            <a:ext cx="4962525" cy="23717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47" name="Picture 7"/>
          <p:cNvPicPr>
            <a:picLocks noChangeAspect="1" noChangeArrowheads="1"/>
          </p:cNvPicPr>
          <p:nvPr/>
        </p:nvPicPr>
        <p:blipFill>
          <a:blip r:embed="rId9" cstate="print"/>
          <a:srcRect/>
          <a:stretch>
            <a:fillRect/>
          </a:stretch>
        </p:blipFill>
        <p:spPr bwMode="auto">
          <a:xfrm>
            <a:off x="7006044" y="3080385"/>
            <a:ext cx="2133600" cy="3257550"/>
          </a:xfrm>
          <a:prstGeom prst="rect">
            <a:avLst/>
          </a:prstGeom>
          <a:noFill/>
          <a:ln w="9525">
            <a:noFill/>
            <a:miter lim="800000"/>
            <a:headEnd/>
            <a:tailEnd/>
          </a:ln>
          <a:effectLst/>
        </p:spPr>
      </p:pic>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6" name="think-cell Slide" r:id="rId10" imgW="0" imgH="0" progId="TCLayout.ActiveDocument.1">
                  <p:embed/>
                </p:oleObj>
              </mc:Choice>
              <mc:Fallback>
                <p:oleObj name="think-cell Slide" r:id="rId10"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2068860" y="1457325"/>
            <a:ext cx="4984058" cy="701731"/>
          </a:xfrm>
          <a:prstGeom prst="rect">
            <a:avLst/>
          </a:prstGeom>
          <a:noFill/>
          <a:ln w="9525">
            <a:noFill/>
            <a:miter lim="800000"/>
            <a:headEnd/>
            <a:tailEnd/>
          </a:ln>
        </p:spPr>
        <p:txBody>
          <a:bodyPr wrap="none">
            <a:spAutoFit/>
          </a:bodyPr>
          <a:lstStyle/>
          <a:p>
            <a:pPr algn="ctr">
              <a:lnSpc>
                <a:spcPct val="110000"/>
              </a:lnSpc>
            </a:pPr>
            <a:r>
              <a:rPr lang="en-US" altLang="ja-JP" sz="1400" dirty="0" smtClean="0">
                <a:ea typeface="ＭＳ Ｐゴシック" pitchFamily="34" charset="-128"/>
              </a:rPr>
              <a:t>– Current levels of satisfaction, loyalty and advocacy –</a:t>
            </a:r>
          </a:p>
          <a:p>
            <a:pPr algn="ctr">
              <a:lnSpc>
                <a:spcPct val="110000"/>
              </a:lnSpc>
              <a:buSzPct val="100000"/>
            </a:pPr>
            <a:r>
              <a:rPr lang="en-US" sz="1200" dirty="0" smtClean="0">
                <a:solidFill>
                  <a:srgbClr val="000000"/>
                </a:solidFill>
                <a:ea typeface="MS Mincho" pitchFamily="49" charset="-128"/>
                <a:cs typeface="Arial" pitchFamily="34" charset="0"/>
              </a:rPr>
              <a:t>Q: Rate the following for companies you do business with today</a:t>
            </a:r>
          </a:p>
          <a:p>
            <a:pPr algn="ctr">
              <a:lnSpc>
                <a:spcPct val="110000"/>
              </a:lnSpc>
              <a:buSzPct val="100000"/>
            </a:pPr>
            <a:r>
              <a:rPr lang="en-US" sz="1000" b="0" dirty="0" smtClean="0">
                <a:solidFill>
                  <a:srgbClr val="000000"/>
                </a:solidFill>
                <a:ea typeface="MS Mincho" pitchFamily="49" charset="-128"/>
                <a:cs typeface="Arial" pitchFamily="34" charset="0"/>
              </a:rPr>
              <a:t>(Rating scale: 1 = not at all, 10 = Very much)</a:t>
            </a:r>
            <a:endParaRPr lang="en-US" sz="1000" b="0" dirty="0">
              <a:solidFill>
                <a:srgbClr val="000000"/>
              </a:solidFill>
              <a:ea typeface="MS Mincho" pitchFamily="49" charset="-128"/>
              <a:cs typeface="Arial" pitchFamily="34" charset="0"/>
            </a:endParaRPr>
          </a:p>
        </p:txBody>
      </p:sp>
      <p:pic>
        <p:nvPicPr>
          <p:cNvPr id="471044" name="Picture 4"/>
          <p:cNvPicPr>
            <a:picLocks noChangeAspect="1" noChangeArrowheads="1"/>
          </p:cNvPicPr>
          <p:nvPr/>
        </p:nvPicPr>
        <p:blipFill>
          <a:blip r:embed="rId11" cstate="print"/>
          <a:srcRect/>
          <a:stretch>
            <a:fillRect/>
          </a:stretch>
        </p:blipFill>
        <p:spPr bwMode="auto">
          <a:xfrm>
            <a:off x="1976840" y="3080385"/>
            <a:ext cx="2133600" cy="3257550"/>
          </a:xfrm>
          <a:prstGeom prst="rect">
            <a:avLst/>
          </a:prstGeom>
          <a:noFill/>
          <a:ln w="9525">
            <a:noFill/>
            <a:miter lim="800000"/>
            <a:headEnd/>
            <a:tailEnd/>
          </a:ln>
          <a:effectLst/>
        </p:spPr>
      </p:pic>
      <p:pic>
        <p:nvPicPr>
          <p:cNvPr id="471045" name="Picture 5"/>
          <p:cNvPicPr>
            <a:picLocks noChangeAspect="1" noChangeArrowheads="1"/>
          </p:cNvPicPr>
          <p:nvPr/>
        </p:nvPicPr>
        <p:blipFill>
          <a:blip r:embed="rId12" cstate="print"/>
          <a:srcRect/>
          <a:stretch>
            <a:fillRect/>
          </a:stretch>
        </p:blipFill>
        <p:spPr bwMode="auto">
          <a:xfrm>
            <a:off x="3714200" y="3080385"/>
            <a:ext cx="2133600" cy="3257550"/>
          </a:xfrm>
          <a:prstGeom prst="rect">
            <a:avLst/>
          </a:prstGeom>
          <a:noFill/>
          <a:ln w="9525">
            <a:noFill/>
            <a:miter lim="800000"/>
            <a:headEnd/>
            <a:tailEnd/>
          </a:ln>
          <a:effectLst/>
        </p:spPr>
      </p:pic>
      <p:pic>
        <p:nvPicPr>
          <p:cNvPr id="471046" name="Picture 6"/>
          <p:cNvPicPr>
            <a:picLocks noChangeAspect="1" noChangeArrowheads="1"/>
          </p:cNvPicPr>
          <p:nvPr/>
        </p:nvPicPr>
        <p:blipFill>
          <a:blip r:embed="rId13" cstate="print"/>
          <a:srcRect/>
          <a:stretch>
            <a:fillRect/>
          </a:stretch>
        </p:blipFill>
        <p:spPr bwMode="auto">
          <a:xfrm>
            <a:off x="5412371" y="3080385"/>
            <a:ext cx="2133600" cy="3257550"/>
          </a:xfrm>
          <a:prstGeom prst="rect">
            <a:avLst/>
          </a:prstGeom>
          <a:noFill/>
          <a:ln w="9525">
            <a:noFill/>
            <a:miter lim="800000"/>
            <a:headEnd/>
            <a:tailEnd/>
          </a:ln>
          <a:effectLst/>
        </p:spPr>
      </p:pic>
      <p:grpSp>
        <p:nvGrpSpPr>
          <p:cNvPr id="6" name="Group 30"/>
          <p:cNvGrpSpPr/>
          <p:nvPr/>
        </p:nvGrpSpPr>
        <p:grpSpPr>
          <a:xfrm>
            <a:off x="140061" y="3277482"/>
            <a:ext cx="2289630" cy="2906693"/>
            <a:chOff x="140061" y="3277482"/>
            <a:chExt cx="2289630" cy="2906693"/>
          </a:xfrm>
        </p:grpSpPr>
        <p:sp>
          <p:nvSpPr>
            <p:cNvPr id="34" name="Rectangle 14"/>
            <p:cNvSpPr>
              <a:spLocks noChangeArrowheads="1"/>
            </p:cNvSpPr>
            <p:nvPr/>
          </p:nvSpPr>
          <p:spPr bwMode="auto">
            <a:xfrm>
              <a:off x="174899" y="3277482"/>
              <a:ext cx="1869077"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Travel and Tourism</a:t>
              </a:r>
              <a:endParaRPr lang="en-US" sz="1000" b="0" i="0" dirty="0">
                <a:solidFill>
                  <a:schemeClr val="tx1"/>
                </a:solidFill>
                <a:cs typeface="Arial" pitchFamily="34" charset="0"/>
              </a:endParaRPr>
            </a:p>
          </p:txBody>
        </p:sp>
        <p:sp>
          <p:nvSpPr>
            <p:cNvPr id="35" name="Rectangle 14"/>
            <p:cNvSpPr>
              <a:spLocks noChangeArrowheads="1"/>
            </p:cNvSpPr>
            <p:nvPr/>
          </p:nvSpPr>
          <p:spPr bwMode="auto">
            <a:xfrm>
              <a:off x="157480" y="3534386"/>
              <a:ext cx="1869077"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Life Insurance Providers</a:t>
              </a:r>
              <a:endParaRPr lang="en-US" sz="1000" b="0" i="0" dirty="0">
                <a:solidFill>
                  <a:schemeClr val="tx1"/>
                </a:solidFill>
                <a:cs typeface="Arial" pitchFamily="34" charset="0"/>
              </a:endParaRPr>
            </a:p>
          </p:txBody>
        </p:sp>
        <p:sp>
          <p:nvSpPr>
            <p:cNvPr id="36" name="Rectangle 14"/>
            <p:cNvSpPr>
              <a:spLocks noChangeArrowheads="1"/>
            </p:cNvSpPr>
            <p:nvPr/>
          </p:nvSpPr>
          <p:spPr bwMode="auto">
            <a:xfrm>
              <a:off x="140061" y="3830479"/>
              <a:ext cx="1869077"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Consumer Goods Retailers</a:t>
              </a:r>
              <a:endParaRPr lang="en-US" sz="1000" b="0" i="0" dirty="0">
                <a:solidFill>
                  <a:schemeClr val="tx1"/>
                </a:solidFill>
                <a:cs typeface="Arial" pitchFamily="34" charset="0"/>
              </a:endParaRPr>
            </a:p>
          </p:txBody>
        </p:sp>
        <p:sp>
          <p:nvSpPr>
            <p:cNvPr id="37" name="Rectangle 14"/>
            <p:cNvSpPr>
              <a:spLocks noChangeArrowheads="1"/>
            </p:cNvSpPr>
            <p:nvPr/>
          </p:nvSpPr>
          <p:spPr bwMode="auto">
            <a:xfrm>
              <a:off x="148767" y="4155962"/>
              <a:ext cx="2280924"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Consumer Electronics Manufacturers</a:t>
              </a:r>
              <a:endParaRPr lang="en-US" sz="1000" b="0" i="0" dirty="0">
                <a:solidFill>
                  <a:schemeClr val="tx1"/>
                </a:solidFill>
                <a:cs typeface="Arial" pitchFamily="34" charset="0"/>
              </a:endParaRPr>
            </a:p>
          </p:txBody>
        </p:sp>
        <p:sp>
          <p:nvSpPr>
            <p:cNvPr id="38" name="Rectangle 14"/>
            <p:cNvSpPr>
              <a:spLocks noChangeArrowheads="1"/>
            </p:cNvSpPr>
            <p:nvPr/>
          </p:nvSpPr>
          <p:spPr bwMode="auto">
            <a:xfrm>
              <a:off x="153124" y="4431369"/>
              <a:ext cx="1869077"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Retail Banking Providers</a:t>
              </a:r>
              <a:endParaRPr lang="en-US" sz="1000" b="0" i="0" dirty="0">
                <a:solidFill>
                  <a:schemeClr val="tx1"/>
                </a:solidFill>
                <a:cs typeface="Arial" pitchFamily="34" charset="0"/>
              </a:endParaRPr>
            </a:p>
          </p:txBody>
        </p:sp>
        <p:sp>
          <p:nvSpPr>
            <p:cNvPr id="39" name="Rectangle 14"/>
            <p:cNvSpPr>
              <a:spLocks noChangeArrowheads="1"/>
            </p:cNvSpPr>
            <p:nvPr/>
          </p:nvSpPr>
          <p:spPr bwMode="auto">
            <a:xfrm>
              <a:off x="161832" y="4714398"/>
              <a:ext cx="1869077"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Internet Service Providers</a:t>
              </a:r>
              <a:endParaRPr lang="en-US" sz="1000" b="0" i="0" dirty="0">
                <a:solidFill>
                  <a:schemeClr val="tx1"/>
                </a:solidFill>
                <a:cs typeface="Arial" pitchFamily="34" charset="0"/>
              </a:endParaRPr>
            </a:p>
          </p:txBody>
        </p:sp>
        <p:sp>
          <p:nvSpPr>
            <p:cNvPr id="40" name="Rectangle 14"/>
            <p:cNvSpPr>
              <a:spLocks noChangeArrowheads="1"/>
            </p:cNvSpPr>
            <p:nvPr/>
          </p:nvSpPr>
          <p:spPr bwMode="auto">
            <a:xfrm>
              <a:off x="157478" y="5062741"/>
              <a:ext cx="2115459"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Cable/Satellite Service Providers</a:t>
              </a:r>
              <a:endParaRPr lang="en-US" sz="1000" b="0" i="0" dirty="0">
                <a:solidFill>
                  <a:schemeClr val="tx1"/>
                </a:solidFill>
                <a:cs typeface="Arial" pitchFamily="34" charset="0"/>
              </a:endParaRPr>
            </a:p>
          </p:txBody>
        </p:sp>
        <p:sp>
          <p:nvSpPr>
            <p:cNvPr id="41" name="Rectangle 14"/>
            <p:cNvSpPr>
              <a:spLocks noChangeArrowheads="1"/>
            </p:cNvSpPr>
            <p:nvPr/>
          </p:nvSpPr>
          <p:spPr bwMode="auto">
            <a:xfrm>
              <a:off x="153122" y="5332708"/>
              <a:ext cx="2115459"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Landline Phone Service Providers</a:t>
              </a:r>
              <a:endParaRPr lang="en-US" sz="1000" b="0" i="0" dirty="0">
                <a:solidFill>
                  <a:schemeClr val="tx1"/>
                </a:solidFill>
                <a:cs typeface="Arial" pitchFamily="34" charset="0"/>
              </a:endParaRPr>
            </a:p>
          </p:txBody>
        </p:sp>
        <p:sp>
          <p:nvSpPr>
            <p:cNvPr id="48" name="Rectangle 14"/>
            <p:cNvSpPr>
              <a:spLocks noChangeArrowheads="1"/>
            </p:cNvSpPr>
            <p:nvPr/>
          </p:nvSpPr>
          <p:spPr bwMode="auto">
            <a:xfrm>
              <a:off x="174892" y="5628799"/>
              <a:ext cx="2115459"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Wireless Phone Service Providers</a:t>
              </a:r>
              <a:endParaRPr lang="en-US" sz="1000" b="0" i="0" dirty="0">
                <a:solidFill>
                  <a:schemeClr val="tx1"/>
                </a:solidFill>
                <a:cs typeface="Arial" pitchFamily="34" charset="0"/>
              </a:endParaRPr>
            </a:p>
          </p:txBody>
        </p:sp>
        <p:sp>
          <p:nvSpPr>
            <p:cNvPr id="49" name="Rectangle 14"/>
            <p:cNvSpPr>
              <a:spLocks noChangeArrowheads="1"/>
            </p:cNvSpPr>
            <p:nvPr/>
          </p:nvSpPr>
          <p:spPr bwMode="auto">
            <a:xfrm>
              <a:off x="157474" y="5937954"/>
              <a:ext cx="2115459" cy="246221"/>
            </a:xfrm>
            <a:prstGeom prst="rect">
              <a:avLst/>
            </a:prstGeom>
            <a:noFill/>
            <a:ln w="9525">
              <a:noFill/>
              <a:miter lim="800000"/>
              <a:headEnd/>
              <a:tailEnd/>
            </a:ln>
          </p:spPr>
          <p:txBody>
            <a:bodyPr wrap="square" anchor="b">
              <a:spAutoFit/>
            </a:bodyPr>
            <a:lstStyle/>
            <a:p>
              <a:pPr fontAlgn="b"/>
              <a:r>
                <a:rPr lang="en-US" sz="1000" b="0" dirty="0" smtClean="0">
                  <a:cs typeface="Arial" pitchFamily="34" charset="0"/>
                </a:rPr>
                <a:t>Gas and Electric Utility Providers</a:t>
              </a:r>
              <a:endParaRPr lang="en-US" sz="1000" b="0" i="0" dirty="0">
                <a:solidFill>
                  <a:schemeClr val="tx1"/>
                </a:solidFill>
                <a:cs typeface="Arial" pitchFamily="34" charset="0"/>
              </a:endParaRPr>
            </a:p>
          </p:txBody>
        </p:sp>
      </p:grpSp>
      <p:sp>
        <p:nvSpPr>
          <p:cNvPr id="50" name="Rectangle 11"/>
          <p:cNvSpPr>
            <a:spLocks noChangeArrowheads="1"/>
          </p:cNvSpPr>
          <p:nvPr/>
        </p:nvSpPr>
        <p:spPr bwMode="auto">
          <a:xfrm>
            <a:off x="2301607" y="2486779"/>
            <a:ext cx="1473561" cy="400111"/>
          </a:xfrm>
          <a:prstGeom prst="rect">
            <a:avLst/>
          </a:prstGeom>
          <a:noFill/>
          <a:ln w="9525">
            <a:noFill/>
            <a:miter lim="800000"/>
            <a:headEnd/>
            <a:tailEnd/>
          </a:ln>
        </p:spPr>
        <p:txBody>
          <a:bodyPr wrap="square" anchor="b">
            <a:spAutoFit/>
          </a:bodyPr>
          <a:lstStyle/>
          <a:p>
            <a:pPr algn="ctr">
              <a:spcBef>
                <a:spcPct val="50000"/>
              </a:spcBef>
            </a:pPr>
            <a:r>
              <a:rPr lang="en-US" sz="1000" b="0" dirty="0" smtClean="0"/>
              <a:t>Overall satisfaction with providers</a:t>
            </a:r>
            <a:endParaRPr lang="en-US" sz="1000" b="0" dirty="0"/>
          </a:p>
        </p:txBody>
      </p:sp>
      <p:sp>
        <p:nvSpPr>
          <p:cNvPr id="51" name="Rectangle 13"/>
          <p:cNvSpPr>
            <a:spLocks noChangeArrowheads="1"/>
          </p:cNvSpPr>
          <p:nvPr/>
        </p:nvSpPr>
        <p:spPr bwMode="auto">
          <a:xfrm>
            <a:off x="3971109" y="2548340"/>
            <a:ext cx="1541419" cy="338554"/>
          </a:xfrm>
          <a:prstGeom prst="rect">
            <a:avLst/>
          </a:prstGeom>
          <a:noFill/>
          <a:ln w="9525">
            <a:noFill/>
            <a:miter lim="800000"/>
            <a:headEnd/>
            <a:tailEnd/>
          </a:ln>
        </p:spPr>
        <p:txBody>
          <a:bodyPr wrap="square" anchor="b">
            <a:spAutoFit/>
          </a:bodyPr>
          <a:lstStyle/>
          <a:p>
            <a:pPr algn="ctr">
              <a:spcBef>
                <a:spcPct val="50000"/>
              </a:spcBef>
            </a:pPr>
            <a:r>
              <a:rPr lang="en-US" sz="1000" b="0" dirty="0" smtClean="0"/>
              <a:t>Loyalty toward providers</a:t>
            </a:r>
          </a:p>
        </p:txBody>
      </p:sp>
      <p:sp>
        <p:nvSpPr>
          <p:cNvPr id="52" name="Rectangle 14"/>
          <p:cNvSpPr>
            <a:spLocks noChangeArrowheads="1"/>
          </p:cNvSpPr>
          <p:nvPr/>
        </p:nvSpPr>
        <p:spPr bwMode="auto">
          <a:xfrm>
            <a:off x="5550623" y="2489682"/>
            <a:ext cx="1869077" cy="400110"/>
          </a:xfrm>
          <a:prstGeom prst="rect">
            <a:avLst/>
          </a:prstGeom>
          <a:noFill/>
          <a:ln w="9525">
            <a:noFill/>
            <a:miter lim="800000"/>
            <a:headEnd/>
            <a:tailEnd/>
          </a:ln>
        </p:spPr>
        <p:txBody>
          <a:bodyPr wrap="square" anchor="b">
            <a:spAutoFit/>
          </a:bodyPr>
          <a:lstStyle/>
          <a:p>
            <a:pPr algn="ctr">
              <a:spcBef>
                <a:spcPct val="50000"/>
              </a:spcBef>
            </a:pPr>
            <a:r>
              <a:rPr lang="en-US" sz="1000" b="0" dirty="0" smtClean="0"/>
              <a:t>Will buy more products and services from providers</a:t>
            </a:r>
            <a:endParaRPr lang="en-US" sz="1000" b="0" dirty="0"/>
          </a:p>
        </p:txBody>
      </p:sp>
      <p:sp>
        <p:nvSpPr>
          <p:cNvPr id="53" name="Rectangle 16"/>
          <p:cNvSpPr>
            <a:spLocks noChangeArrowheads="1"/>
          </p:cNvSpPr>
          <p:nvPr/>
        </p:nvSpPr>
        <p:spPr bwMode="auto">
          <a:xfrm>
            <a:off x="7365955" y="2489321"/>
            <a:ext cx="1647415" cy="400110"/>
          </a:xfrm>
          <a:prstGeom prst="rect">
            <a:avLst/>
          </a:prstGeom>
          <a:noFill/>
          <a:ln w="9525">
            <a:noFill/>
            <a:miter lim="800000"/>
            <a:headEnd/>
            <a:tailEnd/>
          </a:ln>
        </p:spPr>
        <p:txBody>
          <a:bodyPr wrap="square" anchor="b">
            <a:spAutoFit/>
          </a:bodyPr>
          <a:lstStyle/>
          <a:p>
            <a:pPr algn="ctr">
              <a:spcBef>
                <a:spcPct val="50000"/>
              </a:spcBef>
            </a:pPr>
            <a:r>
              <a:rPr lang="en-US" sz="1000" b="0" dirty="0" smtClean="0"/>
              <a:t>Will recommend providers to others</a:t>
            </a:r>
            <a:endParaRPr lang="en-US" sz="1000" b="0" dirty="0"/>
          </a:p>
        </p:txBody>
      </p:sp>
      <p:sp>
        <p:nvSpPr>
          <p:cNvPr id="54" name="Line 154"/>
          <p:cNvSpPr>
            <a:spLocks noChangeShapeType="1"/>
          </p:cNvSpPr>
          <p:nvPr/>
        </p:nvSpPr>
        <p:spPr bwMode="auto">
          <a:xfrm flipV="1">
            <a:off x="2407538" y="3200400"/>
            <a:ext cx="1210874" cy="1822"/>
          </a:xfrm>
          <a:prstGeom prst="line">
            <a:avLst/>
          </a:prstGeom>
          <a:noFill/>
          <a:ln w="9525">
            <a:solidFill>
              <a:schemeClr val="bg2"/>
            </a:solidFill>
            <a:round/>
            <a:headEnd type="triangle" w="med" len="med"/>
            <a:tailEnd type="triangle" w="med" len="med"/>
          </a:ln>
        </p:spPr>
        <p:txBody>
          <a:bodyPr/>
          <a:lstStyle/>
          <a:p>
            <a:endParaRPr lang="en-US" b="0"/>
          </a:p>
        </p:txBody>
      </p:sp>
      <p:sp>
        <p:nvSpPr>
          <p:cNvPr id="55" name="Text Box 9"/>
          <p:cNvSpPr txBox="1">
            <a:spLocks noChangeArrowheads="1"/>
          </p:cNvSpPr>
          <p:nvPr/>
        </p:nvSpPr>
        <p:spPr bwMode="auto">
          <a:xfrm>
            <a:off x="2403566" y="2852154"/>
            <a:ext cx="507330" cy="399477"/>
          </a:xfrm>
          <a:prstGeom prst="rect">
            <a:avLst/>
          </a:prstGeom>
          <a:noFill/>
          <a:ln w="12700" algn="ctr">
            <a:noFill/>
            <a:miter lim="800000"/>
            <a:headEnd/>
            <a:tailEnd/>
          </a:ln>
        </p:spPr>
        <p:txBody>
          <a:bodyPr wrap="square" lIns="92379" tIns="45407" rIns="92379" bIns="45407">
            <a:spAutoFit/>
          </a:bodyPr>
          <a:lstStyle/>
          <a:p>
            <a:pPr algn="just" defTabSz="911225">
              <a:lnSpc>
                <a:spcPct val="100000"/>
              </a:lnSpc>
              <a:spcBef>
                <a:spcPct val="40000"/>
              </a:spcBef>
              <a:buSzPct val="100000"/>
            </a:pPr>
            <a:r>
              <a:rPr lang="en-US" sz="1000" b="0" i="0" dirty="0" smtClean="0">
                <a:solidFill>
                  <a:schemeClr val="tx1"/>
                </a:solidFill>
              </a:rPr>
              <a:t>Not at all</a:t>
            </a:r>
            <a:endParaRPr lang="en-US" sz="1000" b="0" i="0" dirty="0">
              <a:solidFill>
                <a:schemeClr val="tx1"/>
              </a:solidFill>
            </a:endParaRPr>
          </a:p>
        </p:txBody>
      </p:sp>
      <p:sp>
        <p:nvSpPr>
          <p:cNvPr id="56" name="Text Box 10"/>
          <p:cNvSpPr txBox="1">
            <a:spLocks noChangeArrowheads="1"/>
          </p:cNvSpPr>
          <p:nvPr/>
        </p:nvSpPr>
        <p:spPr bwMode="auto">
          <a:xfrm>
            <a:off x="3239695" y="2852154"/>
            <a:ext cx="535472" cy="399477"/>
          </a:xfrm>
          <a:prstGeom prst="rect">
            <a:avLst/>
          </a:prstGeom>
          <a:noFill/>
          <a:ln w="12700" algn="ctr">
            <a:noFill/>
            <a:miter lim="800000"/>
            <a:headEnd/>
            <a:tailEnd/>
          </a:ln>
        </p:spPr>
        <p:txBody>
          <a:bodyPr wrap="square" lIns="92379" tIns="45407" rIns="92379" bIns="45407">
            <a:spAutoFit/>
          </a:bodyPr>
          <a:lstStyle/>
          <a:p>
            <a:pPr algn="just" defTabSz="911225">
              <a:lnSpc>
                <a:spcPct val="100000"/>
              </a:lnSpc>
              <a:spcBef>
                <a:spcPct val="40000"/>
              </a:spcBef>
              <a:buSzPct val="100000"/>
            </a:pPr>
            <a:r>
              <a:rPr lang="en-US" sz="1000" b="0" dirty="0" smtClean="0"/>
              <a:t>Very much</a:t>
            </a:r>
            <a:endParaRPr lang="en-US" sz="1000" b="0" i="0" dirty="0">
              <a:solidFill>
                <a:schemeClr val="tx1"/>
              </a:solidFill>
            </a:endParaRPr>
          </a:p>
        </p:txBody>
      </p:sp>
      <p:sp>
        <p:nvSpPr>
          <p:cNvPr id="57" name="Line 154"/>
          <p:cNvSpPr>
            <a:spLocks noChangeShapeType="1"/>
          </p:cNvSpPr>
          <p:nvPr/>
        </p:nvSpPr>
        <p:spPr bwMode="auto">
          <a:xfrm flipV="1">
            <a:off x="4192813" y="3209107"/>
            <a:ext cx="1210874" cy="1822"/>
          </a:xfrm>
          <a:prstGeom prst="line">
            <a:avLst/>
          </a:prstGeom>
          <a:noFill/>
          <a:ln w="9525">
            <a:solidFill>
              <a:schemeClr val="bg2"/>
            </a:solidFill>
            <a:round/>
            <a:headEnd type="triangle" w="med" len="med"/>
            <a:tailEnd type="triangle" w="med" len="med"/>
          </a:ln>
        </p:spPr>
        <p:txBody>
          <a:bodyPr/>
          <a:lstStyle/>
          <a:p>
            <a:endParaRPr lang="en-US" b="0"/>
          </a:p>
        </p:txBody>
      </p:sp>
      <p:sp>
        <p:nvSpPr>
          <p:cNvPr id="58" name="Text Box 9"/>
          <p:cNvSpPr txBox="1">
            <a:spLocks noChangeArrowheads="1"/>
          </p:cNvSpPr>
          <p:nvPr/>
        </p:nvSpPr>
        <p:spPr bwMode="auto">
          <a:xfrm>
            <a:off x="4188841" y="2860861"/>
            <a:ext cx="507330" cy="399477"/>
          </a:xfrm>
          <a:prstGeom prst="rect">
            <a:avLst/>
          </a:prstGeom>
          <a:noFill/>
          <a:ln w="12700" algn="ctr">
            <a:noFill/>
            <a:miter lim="800000"/>
            <a:headEnd/>
            <a:tailEnd/>
          </a:ln>
        </p:spPr>
        <p:txBody>
          <a:bodyPr wrap="square" lIns="92379" tIns="45407" rIns="92379" bIns="45407">
            <a:spAutoFit/>
          </a:bodyPr>
          <a:lstStyle/>
          <a:p>
            <a:pPr algn="just" defTabSz="911225">
              <a:lnSpc>
                <a:spcPct val="100000"/>
              </a:lnSpc>
              <a:spcBef>
                <a:spcPct val="40000"/>
              </a:spcBef>
              <a:buSzPct val="100000"/>
            </a:pPr>
            <a:r>
              <a:rPr lang="en-US" sz="1000" b="0" i="0" dirty="0" smtClean="0">
                <a:solidFill>
                  <a:schemeClr val="tx1"/>
                </a:solidFill>
              </a:rPr>
              <a:t>Not at all</a:t>
            </a:r>
            <a:endParaRPr lang="en-US" sz="1000" b="0" i="0" dirty="0">
              <a:solidFill>
                <a:schemeClr val="tx1"/>
              </a:solidFill>
            </a:endParaRPr>
          </a:p>
        </p:txBody>
      </p:sp>
      <p:sp>
        <p:nvSpPr>
          <p:cNvPr id="59" name="Text Box 10"/>
          <p:cNvSpPr txBox="1">
            <a:spLocks noChangeArrowheads="1"/>
          </p:cNvSpPr>
          <p:nvPr/>
        </p:nvSpPr>
        <p:spPr bwMode="auto">
          <a:xfrm>
            <a:off x="5024970" y="2860861"/>
            <a:ext cx="535472" cy="399477"/>
          </a:xfrm>
          <a:prstGeom prst="rect">
            <a:avLst/>
          </a:prstGeom>
          <a:noFill/>
          <a:ln w="12700" algn="ctr">
            <a:noFill/>
            <a:miter lim="800000"/>
            <a:headEnd/>
            <a:tailEnd/>
          </a:ln>
        </p:spPr>
        <p:txBody>
          <a:bodyPr wrap="square" lIns="92379" tIns="45407" rIns="92379" bIns="45407">
            <a:spAutoFit/>
          </a:bodyPr>
          <a:lstStyle/>
          <a:p>
            <a:pPr algn="just" defTabSz="911225">
              <a:lnSpc>
                <a:spcPct val="100000"/>
              </a:lnSpc>
              <a:spcBef>
                <a:spcPct val="40000"/>
              </a:spcBef>
              <a:buSzPct val="100000"/>
            </a:pPr>
            <a:r>
              <a:rPr lang="en-US" sz="1000" b="0" dirty="0" smtClean="0"/>
              <a:t>Very much</a:t>
            </a:r>
            <a:endParaRPr lang="en-US" sz="1000" b="0" i="0" dirty="0">
              <a:solidFill>
                <a:schemeClr val="tx1"/>
              </a:solidFill>
            </a:endParaRPr>
          </a:p>
        </p:txBody>
      </p:sp>
      <p:sp>
        <p:nvSpPr>
          <p:cNvPr id="60" name="Line 154"/>
          <p:cNvSpPr>
            <a:spLocks noChangeShapeType="1"/>
          </p:cNvSpPr>
          <p:nvPr/>
        </p:nvSpPr>
        <p:spPr bwMode="auto">
          <a:xfrm flipV="1">
            <a:off x="5912773" y="3204751"/>
            <a:ext cx="1210874" cy="1822"/>
          </a:xfrm>
          <a:prstGeom prst="line">
            <a:avLst/>
          </a:prstGeom>
          <a:noFill/>
          <a:ln w="9525">
            <a:solidFill>
              <a:schemeClr val="bg2"/>
            </a:solidFill>
            <a:round/>
            <a:headEnd type="triangle" w="med" len="med"/>
            <a:tailEnd type="triangle" w="med" len="med"/>
          </a:ln>
        </p:spPr>
        <p:txBody>
          <a:bodyPr/>
          <a:lstStyle/>
          <a:p>
            <a:endParaRPr lang="en-US" b="0"/>
          </a:p>
        </p:txBody>
      </p:sp>
      <p:sp>
        <p:nvSpPr>
          <p:cNvPr id="61" name="Text Box 9"/>
          <p:cNvSpPr txBox="1">
            <a:spLocks noChangeArrowheads="1"/>
          </p:cNvSpPr>
          <p:nvPr/>
        </p:nvSpPr>
        <p:spPr bwMode="auto">
          <a:xfrm>
            <a:off x="5908801" y="2856505"/>
            <a:ext cx="507330" cy="399477"/>
          </a:xfrm>
          <a:prstGeom prst="rect">
            <a:avLst/>
          </a:prstGeom>
          <a:noFill/>
          <a:ln w="12700" algn="ctr">
            <a:noFill/>
            <a:miter lim="800000"/>
            <a:headEnd/>
            <a:tailEnd/>
          </a:ln>
        </p:spPr>
        <p:txBody>
          <a:bodyPr wrap="square" lIns="92379" tIns="45407" rIns="92379" bIns="45407">
            <a:spAutoFit/>
          </a:bodyPr>
          <a:lstStyle/>
          <a:p>
            <a:pPr algn="just" defTabSz="911225">
              <a:lnSpc>
                <a:spcPct val="100000"/>
              </a:lnSpc>
              <a:spcBef>
                <a:spcPct val="40000"/>
              </a:spcBef>
              <a:buSzPct val="100000"/>
            </a:pPr>
            <a:r>
              <a:rPr lang="en-US" sz="1000" b="0" i="0" dirty="0" smtClean="0">
                <a:solidFill>
                  <a:schemeClr val="tx1"/>
                </a:solidFill>
              </a:rPr>
              <a:t>Not at all</a:t>
            </a:r>
            <a:endParaRPr lang="en-US" sz="1000" b="0" i="0" dirty="0">
              <a:solidFill>
                <a:schemeClr val="tx1"/>
              </a:solidFill>
            </a:endParaRPr>
          </a:p>
        </p:txBody>
      </p:sp>
      <p:sp>
        <p:nvSpPr>
          <p:cNvPr id="62" name="Text Box 10"/>
          <p:cNvSpPr txBox="1">
            <a:spLocks noChangeArrowheads="1"/>
          </p:cNvSpPr>
          <p:nvPr/>
        </p:nvSpPr>
        <p:spPr bwMode="auto">
          <a:xfrm>
            <a:off x="6744930" y="2856505"/>
            <a:ext cx="535472" cy="399477"/>
          </a:xfrm>
          <a:prstGeom prst="rect">
            <a:avLst/>
          </a:prstGeom>
          <a:noFill/>
          <a:ln w="12700" algn="ctr">
            <a:noFill/>
            <a:miter lim="800000"/>
            <a:headEnd/>
            <a:tailEnd/>
          </a:ln>
        </p:spPr>
        <p:txBody>
          <a:bodyPr wrap="square" lIns="92379" tIns="45407" rIns="92379" bIns="45407">
            <a:spAutoFit/>
          </a:bodyPr>
          <a:lstStyle/>
          <a:p>
            <a:pPr algn="just" defTabSz="911225">
              <a:lnSpc>
                <a:spcPct val="100000"/>
              </a:lnSpc>
              <a:spcBef>
                <a:spcPct val="40000"/>
              </a:spcBef>
              <a:buSzPct val="100000"/>
            </a:pPr>
            <a:r>
              <a:rPr lang="en-US" sz="1000" b="0" dirty="0" smtClean="0"/>
              <a:t>Very much</a:t>
            </a:r>
            <a:endParaRPr lang="en-US" sz="1000" b="0" i="0" dirty="0">
              <a:solidFill>
                <a:schemeClr val="tx1"/>
              </a:solidFill>
            </a:endParaRPr>
          </a:p>
        </p:txBody>
      </p:sp>
      <p:sp>
        <p:nvSpPr>
          <p:cNvPr id="63" name="Line 154"/>
          <p:cNvSpPr>
            <a:spLocks noChangeShapeType="1"/>
          </p:cNvSpPr>
          <p:nvPr/>
        </p:nvSpPr>
        <p:spPr bwMode="auto">
          <a:xfrm flipV="1">
            <a:off x="7475977" y="3200395"/>
            <a:ext cx="1210874" cy="1822"/>
          </a:xfrm>
          <a:prstGeom prst="line">
            <a:avLst/>
          </a:prstGeom>
          <a:noFill/>
          <a:ln w="9525">
            <a:solidFill>
              <a:schemeClr val="bg2"/>
            </a:solidFill>
            <a:round/>
            <a:headEnd type="triangle" w="med" len="med"/>
            <a:tailEnd type="triangle" w="med" len="med"/>
          </a:ln>
        </p:spPr>
        <p:txBody>
          <a:bodyPr/>
          <a:lstStyle/>
          <a:p>
            <a:endParaRPr lang="en-US" b="0"/>
          </a:p>
        </p:txBody>
      </p:sp>
      <p:sp>
        <p:nvSpPr>
          <p:cNvPr id="64" name="Text Box 9"/>
          <p:cNvSpPr txBox="1">
            <a:spLocks noChangeArrowheads="1"/>
          </p:cNvSpPr>
          <p:nvPr/>
        </p:nvSpPr>
        <p:spPr bwMode="auto">
          <a:xfrm>
            <a:off x="7472005" y="2852149"/>
            <a:ext cx="507330" cy="399477"/>
          </a:xfrm>
          <a:prstGeom prst="rect">
            <a:avLst/>
          </a:prstGeom>
          <a:noFill/>
          <a:ln w="12700" algn="ctr">
            <a:noFill/>
            <a:miter lim="800000"/>
            <a:headEnd/>
            <a:tailEnd/>
          </a:ln>
        </p:spPr>
        <p:txBody>
          <a:bodyPr wrap="square" lIns="92379" tIns="45407" rIns="92379" bIns="45407">
            <a:spAutoFit/>
          </a:bodyPr>
          <a:lstStyle/>
          <a:p>
            <a:pPr algn="just" defTabSz="911225">
              <a:lnSpc>
                <a:spcPct val="100000"/>
              </a:lnSpc>
              <a:spcBef>
                <a:spcPct val="40000"/>
              </a:spcBef>
              <a:buSzPct val="100000"/>
            </a:pPr>
            <a:r>
              <a:rPr lang="en-US" sz="1000" b="0" i="0" dirty="0" smtClean="0">
                <a:solidFill>
                  <a:schemeClr val="tx1"/>
                </a:solidFill>
              </a:rPr>
              <a:t>Not at all</a:t>
            </a:r>
            <a:endParaRPr lang="en-US" sz="1000" b="0" i="0" dirty="0">
              <a:solidFill>
                <a:schemeClr val="tx1"/>
              </a:solidFill>
            </a:endParaRPr>
          </a:p>
        </p:txBody>
      </p:sp>
      <p:sp>
        <p:nvSpPr>
          <p:cNvPr id="65" name="Text Box 10"/>
          <p:cNvSpPr txBox="1">
            <a:spLocks noChangeArrowheads="1"/>
          </p:cNvSpPr>
          <p:nvPr/>
        </p:nvSpPr>
        <p:spPr bwMode="auto">
          <a:xfrm>
            <a:off x="8308134" y="2852149"/>
            <a:ext cx="535472" cy="399477"/>
          </a:xfrm>
          <a:prstGeom prst="rect">
            <a:avLst/>
          </a:prstGeom>
          <a:noFill/>
          <a:ln w="12700" algn="ctr">
            <a:noFill/>
            <a:miter lim="800000"/>
            <a:headEnd/>
            <a:tailEnd/>
          </a:ln>
        </p:spPr>
        <p:txBody>
          <a:bodyPr wrap="square" lIns="92379" tIns="45407" rIns="92379" bIns="45407">
            <a:spAutoFit/>
          </a:bodyPr>
          <a:lstStyle/>
          <a:p>
            <a:pPr algn="just" defTabSz="911225">
              <a:lnSpc>
                <a:spcPct val="100000"/>
              </a:lnSpc>
              <a:spcBef>
                <a:spcPct val="40000"/>
              </a:spcBef>
              <a:buSzPct val="100000"/>
            </a:pPr>
            <a:r>
              <a:rPr lang="en-US" sz="1000" b="0" dirty="0" smtClean="0"/>
              <a:t>Very much</a:t>
            </a:r>
            <a:endParaRPr lang="en-US" sz="1000" b="0" i="0" dirty="0">
              <a:solidFill>
                <a:schemeClr val="tx1"/>
              </a:solidFill>
            </a:endParaRPr>
          </a:p>
        </p:txBody>
      </p:sp>
      <p:sp>
        <p:nvSpPr>
          <p:cNvPr id="42" name="Rectangle 14"/>
          <p:cNvSpPr>
            <a:spLocks noChangeArrowheads="1"/>
          </p:cNvSpPr>
          <p:nvPr/>
        </p:nvSpPr>
        <p:spPr bwMode="auto">
          <a:xfrm>
            <a:off x="166181" y="6207921"/>
            <a:ext cx="2115459" cy="246221"/>
          </a:xfrm>
          <a:prstGeom prst="rect">
            <a:avLst/>
          </a:prstGeom>
          <a:noFill/>
          <a:ln w="9525">
            <a:noFill/>
            <a:miter lim="800000"/>
            <a:headEnd/>
            <a:tailEnd/>
          </a:ln>
        </p:spPr>
        <p:txBody>
          <a:bodyPr wrap="square" anchor="b">
            <a:spAutoFit/>
          </a:bodyPr>
          <a:lstStyle/>
          <a:p>
            <a:pPr fontAlgn="b"/>
            <a:r>
              <a:rPr lang="en-US" sz="1000" dirty="0" smtClean="0">
                <a:cs typeface="Arial" pitchFamily="34" charset="0"/>
              </a:rPr>
              <a:t>Global average</a:t>
            </a:r>
            <a:endParaRPr lang="en-US" sz="1000" i="0" dirty="0">
              <a:solidFill>
                <a:schemeClr val="tx1"/>
              </a:solidFill>
              <a:cs typeface="Arial" pitchFamily="34" charset="0"/>
            </a:endParaRPr>
          </a:p>
        </p:txBody>
      </p:sp>
      <p:pic>
        <p:nvPicPr>
          <p:cNvPr id="2" name="Picture 4"/>
          <p:cNvPicPr>
            <a:picLocks noChangeAspect="1" noChangeArrowheads="1"/>
          </p:cNvPicPr>
          <p:nvPr/>
        </p:nvPicPr>
        <p:blipFill>
          <a:blip r:embed="rId14" cstate="print"/>
          <a:srcRect/>
          <a:stretch>
            <a:fillRect/>
          </a:stretch>
        </p:blipFill>
        <p:spPr bwMode="auto">
          <a:xfrm>
            <a:off x="1976845" y="6214519"/>
            <a:ext cx="2133600" cy="333375"/>
          </a:xfrm>
          <a:prstGeom prst="rect">
            <a:avLst/>
          </a:prstGeom>
          <a:noFill/>
          <a:ln w="9525">
            <a:noFill/>
            <a:miter lim="800000"/>
            <a:headEnd/>
            <a:tailEnd/>
          </a:ln>
          <a:effectLst/>
        </p:spPr>
      </p:pic>
      <p:pic>
        <p:nvPicPr>
          <p:cNvPr id="3" name="Picture 5"/>
          <p:cNvPicPr>
            <a:picLocks noChangeAspect="1" noChangeArrowheads="1"/>
          </p:cNvPicPr>
          <p:nvPr/>
        </p:nvPicPr>
        <p:blipFill>
          <a:blip r:embed="rId15" cstate="print"/>
          <a:srcRect/>
          <a:stretch>
            <a:fillRect/>
          </a:stretch>
        </p:blipFill>
        <p:spPr bwMode="auto">
          <a:xfrm>
            <a:off x="3714206" y="6201456"/>
            <a:ext cx="2133600" cy="333375"/>
          </a:xfrm>
          <a:prstGeom prst="rect">
            <a:avLst/>
          </a:prstGeom>
          <a:noFill/>
          <a:ln w="9525">
            <a:noFill/>
            <a:miter lim="800000"/>
            <a:headEnd/>
            <a:tailEnd/>
          </a:ln>
          <a:effectLst/>
        </p:spPr>
      </p:pic>
      <p:pic>
        <p:nvPicPr>
          <p:cNvPr id="4" name="Picture 6"/>
          <p:cNvPicPr>
            <a:picLocks noChangeAspect="1" noChangeArrowheads="1"/>
          </p:cNvPicPr>
          <p:nvPr/>
        </p:nvPicPr>
        <p:blipFill>
          <a:blip r:embed="rId16" cstate="print"/>
          <a:srcRect/>
          <a:stretch>
            <a:fillRect/>
          </a:stretch>
        </p:blipFill>
        <p:spPr bwMode="auto">
          <a:xfrm>
            <a:off x="5412377" y="6201456"/>
            <a:ext cx="2133600" cy="333375"/>
          </a:xfrm>
          <a:prstGeom prst="rect">
            <a:avLst/>
          </a:prstGeom>
          <a:noFill/>
          <a:ln w="9525">
            <a:noFill/>
            <a:miter lim="800000"/>
            <a:headEnd/>
            <a:tailEnd/>
          </a:ln>
          <a:effectLst/>
        </p:spPr>
      </p:pic>
      <p:pic>
        <p:nvPicPr>
          <p:cNvPr id="5" name="Picture 7"/>
          <p:cNvPicPr>
            <a:picLocks noChangeAspect="1" noChangeArrowheads="1"/>
          </p:cNvPicPr>
          <p:nvPr/>
        </p:nvPicPr>
        <p:blipFill>
          <a:blip r:embed="rId17" cstate="print"/>
          <a:srcRect/>
          <a:stretch>
            <a:fillRect/>
          </a:stretch>
        </p:blipFill>
        <p:spPr bwMode="auto">
          <a:xfrm>
            <a:off x="6997337" y="6201455"/>
            <a:ext cx="2133600" cy="333375"/>
          </a:xfrm>
          <a:prstGeom prst="rect">
            <a:avLst/>
          </a:prstGeom>
          <a:noFill/>
          <a:ln w="9525">
            <a:noFill/>
            <a:miter lim="800000"/>
            <a:headEnd/>
            <a:tailEnd/>
          </a:ln>
          <a:effectLst/>
        </p:spPr>
      </p:pic>
      <p:sp>
        <p:nvSpPr>
          <p:cNvPr id="43" name="Text Box 5"/>
          <p:cNvSpPr txBox="1">
            <a:spLocks noChangeArrowheads="1"/>
          </p:cNvSpPr>
          <p:nvPr>
            <p:custDataLst>
              <p:tags r:id="rId4"/>
            </p:custDataLst>
          </p:nvPr>
        </p:nvSpPr>
        <p:spPr bwMode="auto">
          <a:xfrm>
            <a:off x="3927637" y="6621463"/>
            <a:ext cx="1457450"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Global Sample</a:t>
            </a:r>
            <a:endParaRPr lang="en-US" sz="1000" b="0" i="0" dirty="0">
              <a:solidFill>
                <a:schemeClr val="tx1"/>
              </a:solidFill>
            </a:endParaRPr>
          </a:p>
        </p:txBody>
      </p:sp>
      <p:sp>
        <p:nvSpPr>
          <p:cNvPr id="44" name="Rectangle 9"/>
          <p:cNvSpPr>
            <a:spLocks noChangeArrowheads="1"/>
          </p:cNvSpPr>
          <p:nvPr>
            <p:custDataLst>
              <p:tags r:id="rId5"/>
            </p:custDataLst>
          </p:nvPr>
        </p:nvSpPr>
        <p:spPr bwMode="auto">
          <a:xfrm>
            <a:off x="118780" y="3516659"/>
            <a:ext cx="8777569" cy="285009"/>
          </a:xfrm>
          <a:prstGeom prst="rect">
            <a:avLst/>
          </a:prstGeom>
          <a:noFill/>
          <a:ln w="38100" algn="ctr">
            <a:solidFill>
              <a:srgbClr val="FF0000"/>
            </a:solidFill>
            <a:round/>
            <a:headEnd/>
            <a:tailEnd/>
          </a:ln>
        </p:spPr>
        <p:txBody>
          <a:bodyPr/>
          <a:lstStyle/>
          <a:p>
            <a:pPr eaLnBrk="0" hangingPunct="0">
              <a:lnSpc>
                <a:spcPct val="80000"/>
              </a:lnSpc>
            </a:pPr>
            <a:endParaRPr lang="en-ZA" sz="1600" b="0">
              <a:solidFill>
                <a:schemeClr val="bg1"/>
              </a:solidFill>
            </a:endParaRPr>
          </a:p>
        </p:txBody>
      </p:sp>
      <p:sp>
        <p:nvSpPr>
          <p:cNvPr id="45" name="Title 1"/>
          <p:cNvSpPr txBox="1">
            <a:spLocks/>
          </p:cNvSpPr>
          <p:nvPr>
            <p:custDataLst>
              <p:tags r:id="rId6"/>
            </p:custDataLst>
          </p:nvPr>
        </p:nvSpPr>
        <p:spPr bwMode="gray">
          <a:xfrm>
            <a:off x="-898" y="-60195"/>
            <a:ext cx="6874138"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marL="176213" indent="6350">
              <a:lnSpc>
                <a:spcPct val="100000"/>
              </a:lnSpc>
              <a:buClr>
                <a:schemeClr val="tx1"/>
              </a:buClr>
              <a:defRPr/>
            </a:pPr>
            <a:r>
              <a:rPr lang="en-US" sz="1600" dirty="0" smtClean="0">
                <a:solidFill>
                  <a:srgbClr val="0070C0"/>
                </a:solidFill>
              </a:rPr>
              <a:t>Life insurance customers score at the lower end with regard to all behavioral factors: satisfaction, loyalty, advocacy and, especially, the intention to increase purchases.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p:cNvGraphicFramePr/>
          <p:nvPr>
            <p:custDataLst>
              <p:tags r:id="rId2"/>
            </p:custDataLst>
          </p:nvPr>
        </p:nvGraphicFramePr>
        <p:xfrm>
          <a:off x="3500997" y="2325397"/>
          <a:ext cx="6096000" cy="431394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5602" name="Rectangle 2"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70" name="think-cell Slide" r:id="rId14" imgW="0" imgH="0" progId="TCLayout.ActiveDocument.1">
                  <p:embed/>
                </p:oleObj>
              </mc:Choice>
              <mc:Fallback>
                <p:oleObj name="think-cell Slide" r:id="rId14"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Chart 13"/>
          <p:cNvGraphicFramePr/>
          <p:nvPr/>
        </p:nvGraphicFramePr>
        <p:xfrm>
          <a:off x="1235000" y="2327543"/>
          <a:ext cx="6096000" cy="4313940"/>
        </p:xfrm>
        <a:graphic>
          <a:graphicData uri="http://schemas.openxmlformats.org/drawingml/2006/chart">
            <c:chart xmlns:c="http://schemas.openxmlformats.org/drawingml/2006/chart" xmlns:r="http://schemas.openxmlformats.org/officeDocument/2006/relationships" r:id="rId15"/>
          </a:graphicData>
        </a:graphic>
      </p:graphicFrame>
      <p:sp>
        <p:nvSpPr>
          <p:cNvPr id="15" name="Down Arrow 14"/>
          <p:cNvSpPr/>
          <p:nvPr/>
        </p:nvSpPr>
        <p:spPr>
          <a:xfrm rot="2293223">
            <a:off x="4552246" y="5497611"/>
            <a:ext cx="136525" cy="187325"/>
          </a:xfrm>
          <a:prstGeom prst="downArrow">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eaLnBrk="0" hangingPunct="0">
              <a:lnSpc>
                <a:spcPct val="80000"/>
              </a:lnSpc>
              <a:defRPr/>
            </a:pPr>
            <a:endParaRPr lang="en-US" dirty="0"/>
          </a:p>
        </p:txBody>
      </p:sp>
      <p:sp>
        <p:nvSpPr>
          <p:cNvPr id="18" name="Title 1"/>
          <p:cNvSpPr txBox="1">
            <a:spLocks/>
          </p:cNvSpPr>
          <p:nvPr>
            <p:custDataLst>
              <p:tags r:id="rId4"/>
            </p:custDataLst>
          </p:nvPr>
        </p:nvSpPr>
        <p:spPr bwMode="gray">
          <a:xfrm>
            <a:off x="171821" y="-61910"/>
            <a:ext cx="6982270"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lnSpc>
                <a:spcPct val="100000"/>
              </a:lnSpc>
              <a:defRPr/>
            </a:pPr>
            <a:r>
              <a:rPr lang="en-US" sz="1600" dirty="0" smtClean="0">
                <a:solidFill>
                  <a:srgbClr val="0070C0"/>
                </a:solidFill>
              </a:rPr>
              <a:t>Although life insurance loyalty programs are as persuasive as those in other industries, the adoption rate is the lowest of all sectors – perhaps because few insurers offer them.</a:t>
            </a:r>
            <a:endParaRPr kumimoji="0" lang="en-ZA" sz="1600" i="0" u="none" strike="noStrike" kern="0" cap="none" spc="0" normalizeH="0" baseline="0" noProof="0" dirty="0" smtClean="0">
              <a:ln>
                <a:noFill/>
              </a:ln>
              <a:solidFill>
                <a:srgbClr val="0070C0"/>
              </a:solidFill>
              <a:effectLst/>
              <a:uLnTx/>
              <a:uFillTx/>
              <a:latin typeface="+mj-lt"/>
              <a:ea typeface="+mj-ea"/>
              <a:cs typeface="+mj-cs"/>
            </a:endParaRPr>
          </a:p>
        </p:txBody>
      </p:sp>
      <p:sp>
        <p:nvSpPr>
          <p:cNvPr id="16" name="Down Arrow 15"/>
          <p:cNvSpPr/>
          <p:nvPr/>
        </p:nvSpPr>
        <p:spPr>
          <a:xfrm rot="2293223">
            <a:off x="4619298" y="5089957"/>
            <a:ext cx="136489" cy="198872"/>
          </a:xfrm>
          <a:prstGeom prst="downArrow">
            <a:avLst/>
          </a:prstGeom>
          <a:solidFill>
            <a:srgbClr val="C0C0C0"/>
          </a:solidFill>
          <a:ln w="19050" cap="flat" cmpd="sng" algn="ctr">
            <a:solidFill>
              <a:srgbClr val="C0C0C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eaLnBrk="0" hangingPunct="0">
              <a:lnSpc>
                <a:spcPct val="80000"/>
              </a:lnSpc>
              <a:defRPr/>
            </a:pPr>
            <a:endParaRPr lang="en-US" dirty="0"/>
          </a:p>
        </p:txBody>
      </p:sp>
      <p:sp>
        <p:nvSpPr>
          <p:cNvPr id="22" name="TextBox 21"/>
          <p:cNvSpPr txBox="1"/>
          <p:nvPr/>
        </p:nvSpPr>
        <p:spPr>
          <a:xfrm>
            <a:off x="3245105" y="2211151"/>
            <a:ext cx="466794" cy="246221"/>
          </a:xfrm>
          <a:prstGeom prst="rect">
            <a:avLst/>
          </a:prstGeom>
          <a:noFill/>
        </p:spPr>
        <p:txBody>
          <a:bodyPr wrap="none" rtlCol="0">
            <a:spAutoFit/>
          </a:bodyPr>
          <a:lstStyle/>
          <a:p>
            <a:r>
              <a:rPr lang="en-US" sz="1000" dirty="0" smtClean="0">
                <a:solidFill>
                  <a:schemeClr val="bg1">
                    <a:lumMod val="50000"/>
                  </a:schemeClr>
                </a:solidFill>
              </a:rPr>
              <a:t>2010</a:t>
            </a:r>
            <a:endParaRPr lang="en-US" sz="1000" dirty="0">
              <a:solidFill>
                <a:schemeClr val="bg1">
                  <a:lumMod val="50000"/>
                </a:schemeClr>
              </a:solidFill>
            </a:endParaRPr>
          </a:p>
        </p:txBody>
      </p:sp>
      <p:sp>
        <p:nvSpPr>
          <p:cNvPr id="23" name="TextBox 22"/>
          <p:cNvSpPr txBox="1"/>
          <p:nvPr/>
        </p:nvSpPr>
        <p:spPr>
          <a:xfrm>
            <a:off x="5541568" y="2234762"/>
            <a:ext cx="466794" cy="246221"/>
          </a:xfrm>
          <a:prstGeom prst="rect">
            <a:avLst/>
          </a:prstGeom>
          <a:noFill/>
        </p:spPr>
        <p:txBody>
          <a:bodyPr wrap="none" rtlCol="0">
            <a:spAutoFit/>
          </a:bodyPr>
          <a:lstStyle/>
          <a:p>
            <a:r>
              <a:rPr lang="en-US" sz="1000" dirty="0" smtClean="0">
                <a:solidFill>
                  <a:schemeClr val="bg1">
                    <a:lumMod val="50000"/>
                  </a:schemeClr>
                </a:solidFill>
              </a:rPr>
              <a:t>2009</a:t>
            </a:r>
            <a:endParaRPr lang="en-US" sz="1000" dirty="0">
              <a:solidFill>
                <a:schemeClr val="bg1">
                  <a:lumMod val="50000"/>
                </a:schemeClr>
              </a:solidFill>
            </a:endParaRPr>
          </a:p>
        </p:txBody>
      </p:sp>
      <p:sp>
        <p:nvSpPr>
          <p:cNvPr id="24" name="Down Arrow 23"/>
          <p:cNvSpPr/>
          <p:nvPr>
            <p:custDataLst>
              <p:tags r:id="rId5"/>
            </p:custDataLst>
          </p:nvPr>
        </p:nvSpPr>
        <p:spPr>
          <a:xfrm rot="2293223">
            <a:off x="4588735" y="5843196"/>
            <a:ext cx="136525" cy="187325"/>
          </a:xfrm>
          <a:prstGeom prst="downArrow">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eaLnBrk="0" hangingPunct="0">
              <a:lnSpc>
                <a:spcPct val="80000"/>
              </a:lnSpc>
              <a:defRPr/>
            </a:pPr>
            <a:endParaRPr lang="en-US" dirty="0"/>
          </a:p>
        </p:txBody>
      </p:sp>
      <p:sp>
        <p:nvSpPr>
          <p:cNvPr id="17" name="Down Arrow 16"/>
          <p:cNvSpPr/>
          <p:nvPr>
            <p:custDataLst>
              <p:tags r:id="rId6"/>
            </p:custDataLst>
          </p:nvPr>
        </p:nvSpPr>
        <p:spPr>
          <a:xfrm rot="2293223">
            <a:off x="6837572" y="6551929"/>
            <a:ext cx="136525" cy="187325"/>
          </a:xfrm>
          <a:prstGeom prst="downArrow">
            <a:avLst/>
          </a:prstGeom>
          <a:solidFill>
            <a:schemeClr val="bg2"/>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eaLnBrk="0" hangingPunct="0">
              <a:lnSpc>
                <a:spcPct val="80000"/>
              </a:lnSpc>
              <a:defRPr/>
            </a:pPr>
            <a:endParaRPr lang="en-US" dirty="0"/>
          </a:p>
        </p:txBody>
      </p:sp>
      <p:sp>
        <p:nvSpPr>
          <p:cNvPr id="25" name="Text Box 72"/>
          <p:cNvSpPr txBox="1">
            <a:spLocks noChangeArrowheads="1"/>
          </p:cNvSpPr>
          <p:nvPr>
            <p:custDataLst>
              <p:tags r:id="rId7"/>
            </p:custDataLst>
          </p:nvPr>
        </p:nvSpPr>
        <p:spPr bwMode="auto">
          <a:xfrm>
            <a:off x="6973149" y="6462669"/>
            <a:ext cx="1854558" cy="337922"/>
          </a:xfrm>
          <a:prstGeom prst="rect">
            <a:avLst/>
          </a:prstGeom>
          <a:noFill/>
          <a:ln w="9525" algn="ctr">
            <a:noFill/>
            <a:miter lim="800000"/>
            <a:headEnd/>
            <a:tailEnd/>
          </a:ln>
        </p:spPr>
        <p:txBody>
          <a:bodyPr wrap="square" lIns="92379" tIns="45407" rIns="92379" bIns="45407">
            <a:spAutoFit/>
          </a:bodyPr>
          <a:lstStyle/>
          <a:p>
            <a:pPr defTabSz="911225" eaLnBrk="0" hangingPunct="0"/>
            <a:r>
              <a:rPr lang="en-US" sz="800" b="0" dirty="0" smtClean="0"/>
              <a:t>Discrepancies &gt; 30% between persuasion and participation</a:t>
            </a:r>
            <a:endParaRPr lang="en-US" sz="800" b="0" dirty="0"/>
          </a:p>
        </p:txBody>
      </p:sp>
      <p:sp>
        <p:nvSpPr>
          <p:cNvPr id="26" name="Rectangle 25"/>
          <p:cNvSpPr/>
          <p:nvPr/>
        </p:nvSpPr>
        <p:spPr bwMode="auto">
          <a:xfrm>
            <a:off x="5524841" y="2405908"/>
            <a:ext cx="1540926" cy="3828636"/>
          </a:xfrm>
          <a:prstGeom prst="rect">
            <a:avLst/>
          </a:prstGeom>
          <a:solidFill>
            <a:srgbClr val="FFFFFF">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charset="0"/>
            </a:endParaRPr>
          </a:p>
        </p:txBody>
      </p:sp>
      <p:sp>
        <p:nvSpPr>
          <p:cNvPr id="25611" name="Rectangle 9"/>
          <p:cNvSpPr>
            <a:spLocks noChangeArrowheads="1"/>
          </p:cNvSpPr>
          <p:nvPr>
            <p:custDataLst>
              <p:tags r:id="rId8"/>
            </p:custDataLst>
          </p:nvPr>
        </p:nvSpPr>
        <p:spPr bwMode="auto">
          <a:xfrm>
            <a:off x="1104406" y="5723776"/>
            <a:ext cx="6222670" cy="356260"/>
          </a:xfrm>
          <a:prstGeom prst="rect">
            <a:avLst/>
          </a:prstGeom>
          <a:noFill/>
          <a:ln w="38100" algn="ctr">
            <a:solidFill>
              <a:srgbClr val="FF0000"/>
            </a:solidFill>
            <a:round/>
            <a:headEnd/>
            <a:tailEnd/>
          </a:ln>
        </p:spPr>
        <p:txBody>
          <a:bodyPr/>
          <a:lstStyle/>
          <a:p>
            <a:pPr eaLnBrk="0" hangingPunct="0">
              <a:lnSpc>
                <a:spcPct val="80000"/>
              </a:lnSpc>
            </a:pPr>
            <a:endParaRPr lang="en-ZA" sz="1600" b="0">
              <a:solidFill>
                <a:schemeClr val="bg1"/>
              </a:solidFill>
            </a:endParaRPr>
          </a:p>
        </p:txBody>
      </p:sp>
      <p:sp>
        <p:nvSpPr>
          <p:cNvPr id="27" name="Text Box 10"/>
          <p:cNvSpPr txBox="1">
            <a:spLocks noChangeArrowheads="1"/>
          </p:cNvSpPr>
          <p:nvPr>
            <p:custDataLst>
              <p:tags r:id="rId9"/>
            </p:custDataLst>
          </p:nvPr>
        </p:nvSpPr>
        <p:spPr bwMode="auto">
          <a:xfrm>
            <a:off x="712519" y="1457325"/>
            <a:ext cx="7695211" cy="735586"/>
          </a:xfrm>
          <a:prstGeom prst="rect">
            <a:avLst/>
          </a:prstGeom>
          <a:noFill/>
          <a:ln w="9525">
            <a:noFill/>
            <a:miter lim="800000"/>
            <a:headEnd/>
            <a:tailEnd/>
          </a:ln>
        </p:spPr>
        <p:txBody>
          <a:bodyPr wrap="square">
            <a:spAutoFit/>
          </a:bodyPr>
          <a:lstStyle/>
          <a:p>
            <a:pPr algn="ctr">
              <a:lnSpc>
                <a:spcPct val="110000"/>
              </a:lnSpc>
            </a:pPr>
            <a:r>
              <a:rPr lang="en-US" altLang="ja-JP" sz="1400" dirty="0" smtClean="0">
                <a:ea typeface="ＭＳ Ｐゴシック" pitchFamily="34" charset="-128"/>
              </a:rPr>
              <a:t>–  Loyalty programs: participation and persuasiveness </a:t>
            </a:r>
            <a:r>
              <a:rPr lang="en-US" sz="1400" dirty="0" smtClean="0"/>
              <a:t>–</a:t>
            </a:r>
          </a:p>
          <a:p>
            <a:pPr lvl="0" algn="ctr">
              <a:lnSpc>
                <a:spcPct val="110000"/>
              </a:lnSpc>
            </a:pPr>
            <a:r>
              <a:rPr lang="en-US" sz="1200" dirty="0" smtClean="0"/>
              <a:t>Q: Have you participated in any companies’ loyalty programs over the past 12 months, and how effective are they in persuading you to stick with the companies that run them?</a:t>
            </a:r>
            <a:endParaRPr lang="en-US" sz="1000" b="0" dirty="0">
              <a:solidFill>
                <a:srgbClr val="000000"/>
              </a:solidFill>
              <a:ea typeface="MS Mincho" pitchFamily="49" charset="-128"/>
              <a:cs typeface="Arial" pitchFamily="34" charset="0"/>
            </a:endParaRPr>
          </a:p>
        </p:txBody>
      </p:sp>
      <p:sp>
        <p:nvSpPr>
          <p:cNvPr id="29" name="Text Box 5"/>
          <p:cNvSpPr txBox="1">
            <a:spLocks noChangeArrowheads="1"/>
          </p:cNvSpPr>
          <p:nvPr>
            <p:custDataLst>
              <p:tags r:id="rId10"/>
            </p:custDataLst>
          </p:nvPr>
        </p:nvSpPr>
        <p:spPr bwMode="auto">
          <a:xfrm>
            <a:off x="3927637" y="6621463"/>
            <a:ext cx="1457450"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Global Sample</a:t>
            </a:r>
            <a:endParaRPr lang="en-US" sz="1000" b="0" i="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158154" y="-48262"/>
            <a:ext cx="6659205" cy="1143000"/>
          </a:xfrm>
        </p:spPr>
        <p:txBody>
          <a:bodyPr/>
          <a:lstStyle/>
          <a:p>
            <a:r>
              <a:rPr lang="en-ZA" sz="2400" dirty="0" smtClean="0"/>
              <a:t>What do these findings mean for insurers?</a:t>
            </a:r>
            <a:endParaRPr lang="en-US" sz="2400" dirty="0" smtClean="0"/>
          </a:p>
        </p:txBody>
      </p:sp>
      <p:sp>
        <p:nvSpPr>
          <p:cNvPr id="3" name="TextBox 2"/>
          <p:cNvSpPr txBox="1"/>
          <p:nvPr/>
        </p:nvSpPr>
        <p:spPr>
          <a:xfrm>
            <a:off x="439416" y="1469945"/>
            <a:ext cx="8134568" cy="5793894"/>
          </a:xfrm>
          <a:prstGeom prst="rect">
            <a:avLst/>
          </a:prstGeom>
          <a:noFill/>
        </p:spPr>
        <p:txBody>
          <a:bodyPr wrap="square" rtlCol="0">
            <a:spAutoFit/>
          </a:bodyPr>
          <a:lstStyle/>
          <a:p>
            <a:pPr marL="285750" lvl="0" indent="-285750" eaLnBrk="0" hangingPunct="0">
              <a:lnSpc>
                <a:spcPct val="100000"/>
              </a:lnSpc>
              <a:spcBef>
                <a:spcPts val="600"/>
              </a:spcBef>
              <a:spcAft>
                <a:spcPts val="1200"/>
              </a:spcAft>
              <a:buClr>
                <a:srgbClr val="000000"/>
              </a:buClr>
              <a:buSzPct val="151000"/>
              <a:buFont typeface="Arial" pitchFamily="34" charset="0"/>
              <a:buChar char="•"/>
            </a:pPr>
            <a:r>
              <a:rPr lang="en-US" sz="1400" b="0" dirty="0" smtClean="0">
                <a:solidFill>
                  <a:srgbClr val="000000"/>
                </a:solidFill>
                <a:latin typeface="Arial" pitchFamily="34" charset="0"/>
              </a:rPr>
              <a:t>Consumer changes are a threat – and an opportunity</a:t>
            </a:r>
          </a:p>
          <a:p>
            <a:pPr marL="285750" lvl="0" indent="-285750" eaLnBrk="0" hangingPunct="0">
              <a:lnSpc>
                <a:spcPct val="100000"/>
              </a:lnSpc>
              <a:spcBef>
                <a:spcPts val="600"/>
              </a:spcBef>
              <a:spcAft>
                <a:spcPts val="1200"/>
              </a:spcAft>
              <a:buClr>
                <a:srgbClr val="000000"/>
              </a:buClr>
              <a:buSzPct val="151000"/>
              <a:buFont typeface="Arial" pitchFamily="34" charset="0"/>
              <a:buChar char="•"/>
            </a:pPr>
            <a:r>
              <a:rPr lang="en-US" sz="1400" b="0" dirty="0" smtClean="0">
                <a:solidFill>
                  <a:srgbClr val="000000"/>
                </a:solidFill>
                <a:latin typeface="Arial" pitchFamily="34" charset="0"/>
              </a:rPr>
              <a:t>‘Get it right’ – build involvement, achieve differentiation, grow loyalty</a:t>
            </a:r>
          </a:p>
          <a:p>
            <a:pPr marL="285750" lvl="0" indent="-285750" eaLnBrk="0" hangingPunct="0">
              <a:lnSpc>
                <a:spcPct val="100000"/>
              </a:lnSpc>
              <a:spcBef>
                <a:spcPts val="600"/>
              </a:spcBef>
              <a:spcAft>
                <a:spcPts val="1200"/>
              </a:spcAft>
              <a:buClr>
                <a:srgbClr val="000000"/>
              </a:buClr>
              <a:buSzPct val="151000"/>
              <a:buFont typeface="Arial" pitchFamily="34" charset="0"/>
              <a:buChar char="•"/>
            </a:pPr>
            <a:r>
              <a:rPr lang="en-US" sz="1400" b="0" dirty="0" smtClean="0">
                <a:solidFill>
                  <a:srgbClr val="000000"/>
                </a:solidFill>
                <a:latin typeface="Arial" pitchFamily="34" charset="0"/>
              </a:rPr>
              <a:t>Three key steps to becoming more relevant to customers:</a:t>
            </a:r>
          </a:p>
          <a:p>
            <a:pPr marL="800100" lvl="1" indent="-342900">
              <a:lnSpc>
                <a:spcPct val="100000"/>
              </a:lnSpc>
              <a:spcBef>
                <a:spcPts val="600"/>
              </a:spcBef>
              <a:buClr>
                <a:srgbClr val="000000"/>
              </a:buClr>
              <a:buFont typeface="+mj-lt"/>
              <a:buAutoNum type="arabicPeriod"/>
            </a:pPr>
            <a:r>
              <a:rPr lang="en-US" sz="1400" b="0" dirty="0" smtClean="0">
                <a:solidFill>
                  <a:srgbClr val="000000"/>
                </a:solidFill>
                <a:latin typeface="Arial" pitchFamily="34" charset="0"/>
              </a:rPr>
              <a:t>Listen to the customer</a:t>
            </a:r>
          </a:p>
          <a:p>
            <a:pPr marL="1200150" lvl="2" indent="-285750">
              <a:lnSpc>
                <a:spcPct val="100000"/>
              </a:lnSpc>
              <a:spcBef>
                <a:spcPts val="600"/>
              </a:spcBef>
              <a:buClr>
                <a:srgbClr val="000000"/>
              </a:buClr>
              <a:buSzPct val="85000"/>
              <a:buFont typeface="Arial" pitchFamily="34" charset="0"/>
              <a:buChar char="–"/>
            </a:pPr>
            <a:r>
              <a:rPr lang="en-ZA" sz="1400" b="0" dirty="0" smtClean="0">
                <a:solidFill>
                  <a:srgbClr val="000000"/>
                </a:solidFill>
                <a:latin typeface="Arial" pitchFamily="34" charset="0"/>
              </a:rPr>
              <a:t>Collect &amp; analyze customer data</a:t>
            </a:r>
          </a:p>
          <a:p>
            <a:pPr marL="1200150" lvl="2" indent="-285750">
              <a:lnSpc>
                <a:spcPct val="100000"/>
              </a:lnSpc>
              <a:spcBef>
                <a:spcPts val="600"/>
              </a:spcBef>
              <a:buClr>
                <a:srgbClr val="000000"/>
              </a:buClr>
              <a:buSzPct val="85000"/>
              <a:buFont typeface="Arial" pitchFamily="34" charset="0"/>
              <a:buChar char="–"/>
            </a:pPr>
            <a:r>
              <a:rPr lang="en-ZA" sz="1400" b="0" dirty="0" smtClean="0">
                <a:solidFill>
                  <a:srgbClr val="000000"/>
                </a:solidFill>
                <a:latin typeface="Arial" pitchFamily="34" charset="0"/>
              </a:rPr>
              <a:t>Use predictive analytics to refine products, pricing, distribution</a:t>
            </a:r>
          </a:p>
          <a:p>
            <a:pPr marL="1200150" lvl="2" indent="-285750">
              <a:lnSpc>
                <a:spcPct val="100000"/>
              </a:lnSpc>
              <a:spcBef>
                <a:spcPts val="600"/>
              </a:spcBef>
              <a:spcAft>
                <a:spcPts val="1200"/>
              </a:spcAft>
              <a:buClr>
                <a:srgbClr val="000000"/>
              </a:buClr>
              <a:buSzPct val="85000"/>
              <a:buFont typeface="Arial" pitchFamily="34" charset="0"/>
              <a:buChar char="–"/>
            </a:pPr>
            <a:r>
              <a:rPr lang="en-ZA" sz="1400" b="0" dirty="0" smtClean="0">
                <a:solidFill>
                  <a:srgbClr val="000000"/>
                </a:solidFill>
                <a:latin typeface="Arial" pitchFamily="34" charset="0"/>
              </a:rPr>
              <a:t>Develop effective social media strategies &amp; policies</a:t>
            </a:r>
            <a:endParaRPr lang="en-US" sz="1400" b="0" dirty="0" smtClean="0">
              <a:solidFill>
                <a:srgbClr val="000000"/>
              </a:solidFill>
              <a:latin typeface="Arial" pitchFamily="34" charset="0"/>
            </a:endParaRPr>
          </a:p>
          <a:p>
            <a:pPr marL="800100" lvl="1" indent="-342900">
              <a:lnSpc>
                <a:spcPct val="100000"/>
              </a:lnSpc>
              <a:spcBef>
                <a:spcPts val="600"/>
              </a:spcBef>
              <a:buClr>
                <a:srgbClr val="000000"/>
              </a:buClr>
              <a:buFont typeface="+mj-lt"/>
              <a:buAutoNum type="arabicPeriod"/>
            </a:pPr>
            <a:r>
              <a:rPr lang="en-US" sz="1400" b="0" dirty="0" smtClean="0">
                <a:solidFill>
                  <a:srgbClr val="000000"/>
                </a:solidFill>
                <a:latin typeface="Arial" pitchFamily="34" charset="0"/>
              </a:rPr>
              <a:t>Create &amp; deliver the right product mix</a:t>
            </a:r>
          </a:p>
          <a:p>
            <a:pPr marL="1200150" lvl="2" indent="-285750">
              <a:lnSpc>
                <a:spcPct val="100000"/>
              </a:lnSpc>
              <a:spcBef>
                <a:spcPts val="600"/>
              </a:spcBef>
              <a:buClr>
                <a:srgbClr val="000000"/>
              </a:buClr>
              <a:buSzPct val="85000"/>
              <a:buFont typeface="Arial" pitchFamily="34" charset="0"/>
              <a:buChar char="–"/>
            </a:pPr>
            <a:r>
              <a:rPr lang="en-ZA" sz="1400" b="0" dirty="0" smtClean="0">
                <a:solidFill>
                  <a:srgbClr val="000000"/>
                </a:solidFill>
                <a:latin typeface="Arial" pitchFamily="34" charset="0"/>
              </a:rPr>
              <a:t>Increase operational agility to identify growth opportunities &amp; respond rapidly</a:t>
            </a:r>
          </a:p>
          <a:p>
            <a:pPr marL="1200150" lvl="2" indent="-285750">
              <a:lnSpc>
                <a:spcPct val="100000"/>
              </a:lnSpc>
              <a:spcBef>
                <a:spcPts val="600"/>
              </a:spcBef>
              <a:spcAft>
                <a:spcPts val="1200"/>
              </a:spcAft>
              <a:buClr>
                <a:srgbClr val="000000"/>
              </a:buClr>
              <a:buSzPct val="85000"/>
              <a:buFont typeface="Arial" pitchFamily="34" charset="0"/>
              <a:buChar char="–"/>
            </a:pPr>
            <a:r>
              <a:rPr lang="en-ZA" sz="1400" b="0" dirty="0" smtClean="0">
                <a:solidFill>
                  <a:srgbClr val="000000"/>
                </a:solidFill>
                <a:latin typeface="Arial" pitchFamily="34" charset="0"/>
              </a:rPr>
              <a:t>Develop profiling capabilities to match products with prospects</a:t>
            </a:r>
          </a:p>
          <a:p>
            <a:pPr marL="800100" lvl="1" indent="-342900">
              <a:lnSpc>
                <a:spcPct val="100000"/>
              </a:lnSpc>
              <a:spcBef>
                <a:spcPts val="600"/>
              </a:spcBef>
              <a:buClr>
                <a:srgbClr val="000000"/>
              </a:buClr>
              <a:buFont typeface="+mj-lt"/>
              <a:buAutoNum type="arabicPeriod"/>
            </a:pPr>
            <a:r>
              <a:rPr lang="en-US" sz="1400" b="0" dirty="0" smtClean="0">
                <a:solidFill>
                  <a:srgbClr val="000000"/>
                </a:solidFill>
                <a:latin typeface="Arial" pitchFamily="34" charset="0"/>
              </a:rPr>
              <a:t>Get the right systems in place</a:t>
            </a:r>
          </a:p>
          <a:p>
            <a:pPr marL="1200150" lvl="2" indent="-285750">
              <a:lnSpc>
                <a:spcPct val="100000"/>
              </a:lnSpc>
              <a:spcBef>
                <a:spcPts val="600"/>
              </a:spcBef>
              <a:buClr>
                <a:srgbClr val="000000"/>
              </a:buClr>
              <a:buSzPct val="85000"/>
              <a:buFont typeface="Arial" pitchFamily="34" charset="0"/>
              <a:buChar char="–"/>
            </a:pPr>
            <a:r>
              <a:rPr lang="en-ZA" sz="1400" b="0" dirty="0" smtClean="0">
                <a:solidFill>
                  <a:srgbClr val="000000"/>
                </a:solidFill>
                <a:latin typeface="Arial" pitchFamily="34" charset="0"/>
              </a:rPr>
              <a:t>Upgrade product &amp; policy systems to support aggressive product segmentation, new product development and multichannel distribution</a:t>
            </a:r>
          </a:p>
          <a:p>
            <a:pPr marL="1200150" lvl="2" indent="-285750">
              <a:lnSpc>
                <a:spcPct val="100000"/>
              </a:lnSpc>
              <a:spcBef>
                <a:spcPts val="600"/>
              </a:spcBef>
              <a:buClr>
                <a:srgbClr val="000000"/>
              </a:buClr>
              <a:buSzPct val="85000"/>
              <a:buFont typeface="Arial" pitchFamily="34" charset="0"/>
              <a:buChar char="–"/>
            </a:pPr>
            <a:r>
              <a:rPr lang="en-ZA" sz="1400" b="0" dirty="0" smtClean="0">
                <a:solidFill>
                  <a:srgbClr val="000000"/>
                </a:solidFill>
                <a:latin typeface="Arial" pitchFamily="34" charset="0"/>
              </a:rPr>
              <a:t> Integrate new technologies with front &amp; back-offices</a:t>
            </a:r>
          </a:p>
          <a:p>
            <a:pPr marL="1200150" lvl="2" indent="-285750">
              <a:lnSpc>
                <a:spcPct val="100000"/>
              </a:lnSpc>
              <a:spcBef>
                <a:spcPts val="600"/>
              </a:spcBef>
              <a:buClr>
                <a:srgbClr val="000000"/>
              </a:buClr>
              <a:buSzPct val="85000"/>
              <a:buFont typeface="Arial" pitchFamily="34" charset="0"/>
              <a:buChar char="–"/>
            </a:pPr>
            <a:r>
              <a:rPr lang="en-ZA" sz="1400" b="0" dirty="0" smtClean="0">
                <a:solidFill>
                  <a:srgbClr val="000000"/>
                </a:solidFill>
                <a:latin typeface="Arial" pitchFamily="34" charset="0"/>
              </a:rPr>
              <a:t>Create an integrated architecture</a:t>
            </a:r>
            <a:endParaRPr lang="en-US" sz="1400" b="0" dirty="0" smtClean="0">
              <a:solidFill>
                <a:srgbClr val="000000"/>
              </a:solidFill>
              <a:latin typeface="Arial" pitchFamily="34" charset="0"/>
            </a:endParaRPr>
          </a:p>
          <a:p>
            <a:pPr marL="285750" indent="-285750" eaLnBrk="0" hangingPunct="0">
              <a:lnSpc>
                <a:spcPct val="100000"/>
              </a:lnSpc>
              <a:spcBef>
                <a:spcPts val="300"/>
              </a:spcBef>
              <a:buClr>
                <a:srgbClr val="000000"/>
              </a:buClr>
            </a:pPr>
            <a:endParaRPr lang="en-US" sz="1400" b="0" dirty="0" smtClean="0">
              <a:solidFill>
                <a:srgbClr val="000000"/>
              </a:solidFill>
              <a:latin typeface="Arial" pitchFamily="34" charset="0"/>
            </a:endParaRPr>
          </a:p>
          <a:p>
            <a:pPr marL="285750" lvl="0" indent="-285750" eaLnBrk="0" hangingPunct="0">
              <a:lnSpc>
                <a:spcPct val="100000"/>
              </a:lnSpc>
              <a:spcBef>
                <a:spcPct val="50000"/>
              </a:spcBef>
              <a:buClr>
                <a:srgbClr val="000000"/>
              </a:buClr>
              <a:buFontTx/>
              <a:buChar char="•"/>
            </a:pPr>
            <a:endParaRPr lang="en-US" sz="1400" b="0" dirty="0" smtClean="0">
              <a:solidFill>
                <a:srgbClr val="000000"/>
              </a:solidFill>
              <a:latin typeface="Arial" pitchFamily="34" charset="0"/>
            </a:endParaRPr>
          </a:p>
          <a:p>
            <a:pPr marL="273050" indent="-273050">
              <a:lnSpc>
                <a:spcPct val="100000"/>
              </a:lnSpc>
              <a:spcAft>
                <a:spcPts val="1800"/>
              </a:spcAft>
              <a:buFont typeface="Wingdings" pitchFamily="2" charset="2"/>
              <a:buChar char="q"/>
            </a:pPr>
            <a:endParaRPr lang="en-US" sz="800" b="0" dirty="0"/>
          </a:p>
        </p:txBody>
      </p:sp>
      <p:sp>
        <p:nvSpPr>
          <p:cNvPr id="5" name="TextBox 4"/>
          <p:cNvSpPr txBox="1"/>
          <p:nvPr/>
        </p:nvSpPr>
        <p:spPr>
          <a:xfrm>
            <a:off x="6990080" y="1666240"/>
            <a:ext cx="1778000" cy="609398"/>
          </a:xfrm>
          <a:prstGeom prst="rect">
            <a:avLst/>
          </a:prstGeom>
          <a:solidFill>
            <a:srgbClr val="FFFF00"/>
          </a:solidFill>
        </p:spPr>
        <p:txBody>
          <a:bodyPr wrap="square" rtlCol="0">
            <a:spAutoFit/>
          </a:bodyPr>
          <a:lstStyle/>
          <a:p>
            <a:r>
              <a:rPr lang="en-ZA" sz="1400" dirty="0" smtClean="0">
                <a:solidFill>
                  <a:srgbClr val="FF0000"/>
                </a:solidFill>
              </a:rPr>
              <a:t>See slide notes for explanation of the 3 key steps</a:t>
            </a:r>
            <a:endParaRPr lang="en-US" sz="14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4" name="think-cell Slide" r:id="rId5" imgW="0" imgH="0" progId="TCLayout.ActiveDocument.1">
                  <p:embed/>
                </p:oleObj>
              </mc:Choice>
              <mc:Fallback>
                <p:oleObj name="think-cell Slide" r:id="rId5"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4" name="Text Box 3"/>
          <p:cNvSpPr txBox="1">
            <a:spLocks noChangeArrowheads="1"/>
          </p:cNvSpPr>
          <p:nvPr/>
        </p:nvSpPr>
        <p:spPr bwMode="auto">
          <a:xfrm>
            <a:off x="2813050" y="3217863"/>
            <a:ext cx="3689350" cy="1895475"/>
          </a:xfrm>
          <a:prstGeom prst="rect">
            <a:avLst/>
          </a:prstGeom>
          <a:noFill/>
          <a:ln w="9525">
            <a:noFill/>
            <a:miter lim="800000"/>
            <a:headEnd/>
            <a:tailEnd/>
          </a:ln>
        </p:spPr>
        <p:txBody>
          <a:bodyPr wrap="none">
            <a:spAutoFit/>
          </a:bodyPr>
          <a:lstStyle/>
          <a:p>
            <a:pPr algn="ctr"/>
            <a:r>
              <a:rPr lang="nl-BE" sz="4000" b="1" i="0">
                <a:solidFill>
                  <a:schemeClr val="tx1"/>
                </a:solidFill>
              </a:rPr>
              <a:t>APPENDIX</a:t>
            </a:r>
          </a:p>
          <a:p>
            <a:pPr algn="ctr"/>
            <a:endParaRPr lang="nl-BE" sz="4000" b="1" i="0">
              <a:solidFill>
                <a:schemeClr val="tx1"/>
              </a:solidFill>
            </a:endParaRPr>
          </a:p>
          <a:p>
            <a:pPr algn="ctr"/>
            <a:r>
              <a:rPr lang="nl-BE" sz="2800">
                <a:solidFill>
                  <a:schemeClr val="tx1"/>
                </a:solidFill>
              </a:rPr>
              <a:t>Selected outlier tables</a:t>
            </a:r>
          </a:p>
          <a:p>
            <a:pPr algn="ctr"/>
            <a:endParaRPr lang="en-US" sz="4000" b="1" i="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8" name="think-cell Slide" r:id="rId11" imgW="0" imgH="0" progId="TCLayout.ActiveDocument.1">
                  <p:embed/>
                </p:oleObj>
              </mc:Choice>
              <mc:Fallback>
                <p:oleObj name="think-cell Slide" r:id="rId11"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1911766" y="1457325"/>
            <a:ext cx="5298245" cy="717119"/>
          </a:xfrm>
          <a:prstGeom prst="rect">
            <a:avLst/>
          </a:prstGeom>
          <a:noFill/>
          <a:ln w="9525">
            <a:noFill/>
            <a:miter lim="800000"/>
            <a:headEnd/>
            <a:tailEnd/>
          </a:ln>
        </p:spPr>
        <p:txBody>
          <a:bodyPr wrap="none">
            <a:spAutoFit/>
          </a:bodyPr>
          <a:lstStyle/>
          <a:p>
            <a:pPr algn="ctr">
              <a:lnSpc>
                <a:spcPct val="110000"/>
              </a:lnSpc>
            </a:pPr>
            <a:r>
              <a:rPr lang="en-US" altLang="ja-JP" sz="1400" b="1" i="0" dirty="0" smtClean="0">
                <a:solidFill>
                  <a:schemeClr val="tx1"/>
                </a:solidFill>
                <a:ea typeface="ＭＳ Ｐゴシック" pitchFamily="34" charset="-128"/>
              </a:rPr>
              <a:t>– Industry </a:t>
            </a:r>
            <a:r>
              <a:rPr lang="en-US" altLang="ja-JP" sz="1400" b="1" i="0" dirty="0">
                <a:solidFill>
                  <a:schemeClr val="tx1"/>
                </a:solidFill>
                <a:ea typeface="ＭＳ Ｐゴシック" pitchFamily="34" charset="-128"/>
              </a:rPr>
              <a:t>involvement and perception –</a:t>
            </a:r>
          </a:p>
          <a:p>
            <a:pPr algn="ctr">
              <a:lnSpc>
                <a:spcPct val="110000"/>
              </a:lnSpc>
            </a:pPr>
            <a:r>
              <a:rPr lang="en-US" sz="1200" dirty="0" smtClean="0">
                <a:solidFill>
                  <a:srgbClr val="000000"/>
                </a:solidFill>
                <a:ea typeface="MS Mincho" pitchFamily="49" charset="-128"/>
                <a:cs typeface="Arial" pitchFamily="34" charset="0"/>
              </a:rPr>
              <a:t>Q: How </a:t>
            </a:r>
            <a:r>
              <a:rPr lang="en-US" sz="1200" dirty="0">
                <a:solidFill>
                  <a:srgbClr val="000000"/>
                </a:solidFill>
                <a:ea typeface="MS Mincho" pitchFamily="49" charset="-128"/>
                <a:cs typeface="Arial" pitchFamily="34" charset="0"/>
              </a:rPr>
              <a:t>much do you agree or disagree with the following statements?</a:t>
            </a:r>
          </a:p>
          <a:p>
            <a:pPr algn="ctr">
              <a:lnSpc>
                <a:spcPct val="110000"/>
              </a:lnSpc>
              <a:spcBef>
                <a:spcPct val="10000"/>
              </a:spcBef>
              <a:buSzPct val="100000"/>
            </a:pPr>
            <a:r>
              <a:rPr lang="en-US" sz="1000" b="0" dirty="0">
                <a:solidFill>
                  <a:srgbClr val="000000"/>
                </a:solidFill>
                <a:ea typeface="MS Mincho" pitchFamily="49" charset="-128"/>
                <a:cs typeface="Arial" pitchFamily="34" charset="0"/>
              </a:rPr>
              <a:t>(Rating scale: 1 = strongly disagree, 10 = strongly agree)</a:t>
            </a:r>
          </a:p>
        </p:txBody>
      </p:sp>
      <p:sp>
        <p:nvSpPr>
          <p:cNvPr id="43" name="Text Box 10"/>
          <p:cNvSpPr txBox="1">
            <a:spLocks noChangeArrowheads="1"/>
          </p:cNvSpPr>
          <p:nvPr/>
        </p:nvSpPr>
        <p:spPr bwMode="auto">
          <a:xfrm>
            <a:off x="15875" y="341313"/>
            <a:ext cx="970137" cy="276999"/>
          </a:xfrm>
          <a:prstGeom prst="rect">
            <a:avLst/>
          </a:prstGeom>
          <a:noFill/>
          <a:ln w="9525">
            <a:noFill/>
            <a:miter lim="800000"/>
            <a:headEnd/>
            <a:tailEnd/>
          </a:ln>
        </p:spPr>
        <p:txBody>
          <a:bodyPr wrap="none">
            <a:spAutoFit/>
          </a:bodyPr>
          <a:lstStyle/>
          <a:p>
            <a:r>
              <a:rPr lang="nl-BE" sz="1200" i="0" dirty="0">
                <a:solidFill>
                  <a:schemeClr val="bg1"/>
                </a:solidFill>
              </a:rPr>
              <a:t>APPENDIX</a:t>
            </a:r>
            <a:endParaRPr lang="en-US" sz="1200" i="0" dirty="0">
              <a:solidFill>
                <a:schemeClr val="bg1"/>
              </a:solidFill>
            </a:endParaRPr>
          </a:p>
        </p:txBody>
      </p:sp>
      <p:grpSp>
        <p:nvGrpSpPr>
          <p:cNvPr id="3" name="Group 4"/>
          <p:cNvGrpSpPr>
            <a:grpSpLocks/>
          </p:cNvGrpSpPr>
          <p:nvPr/>
        </p:nvGrpSpPr>
        <p:grpSpPr bwMode="auto">
          <a:xfrm>
            <a:off x="5945048" y="6452731"/>
            <a:ext cx="2279649" cy="373062"/>
            <a:chOff x="4040" y="4071"/>
            <a:chExt cx="1436" cy="235"/>
          </a:xfrm>
        </p:grpSpPr>
        <p:sp>
          <p:nvSpPr>
            <p:cNvPr id="47" name="Rectangle 217"/>
            <p:cNvSpPr>
              <a:spLocks noChangeArrowheads="1"/>
            </p:cNvSpPr>
            <p:nvPr>
              <p:custDataLst>
                <p:tags r:id="rId5"/>
              </p:custDataLst>
            </p:nvPr>
          </p:nvSpPr>
          <p:spPr bwMode="auto">
            <a:xfrm>
              <a:off x="5276" y="4097"/>
              <a:ext cx="200" cy="68"/>
            </a:xfrm>
            <a:prstGeom prst="rect">
              <a:avLst/>
            </a:prstGeom>
            <a:solidFill>
              <a:srgbClr val="CCFFCC"/>
            </a:solidFill>
            <a:ln w="9525">
              <a:solidFill>
                <a:srgbClr val="CCFFCC"/>
              </a:solidFill>
              <a:miter lim="800000"/>
              <a:headEnd/>
              <a:tailEnd/>
            </a:ln>
          </p:spPr>
          <p:txBody>
            <a:bodyPr wrap="none" anchor="ctr"/>
            <a:lstStyle/>
            <a:p>
              <a:endParaRPr lang="en-US" sz="800" b="0"/>
            </a:p>
          </p:txBody>
        </p:sp>
        <p:sp>
          <p:nvSpPr>
            <p:cNvPr id="48" name="Text Box 218"/>
            <p:cNvSpPr txBox="1">
              <a:spLocks noChangeArrowheads="1"/>
            </p:cNvSpPr>
            <p:nvPr>
              <p:custDataLst>
                <p:tags r:id="rId6"/>
              </p:custDataLst>
            </p:nvPr>
          </p:nvSpPr>
          <p:spPr bwMode="auto">
            <a:xfrm>
              <a:off x="4040" y="4071"/>
              <a:ext cx="1232" cy="136"/>
            </a:xfrm>
            <a:prstGeom prst="rect">
              <a:avLst/>
            </a:prstGeom>
            <a:noFill/>
            <a:ln w="9525">
              <a:noFill/>
              <a:miter lim="800000"/>
              <a:headEnd/>
              <a:tailEnd/>
            </a:ln>
          </p:spPr>
          <p:txBody>
            <a:bodyPr wrap="none">
              <a:spAutoFit/>
            </a:bodyPr>
            <a:lstStyle/>
            <a:p>
              <a:pPr algn="r"/>
              <a:r>
                <a:rPr lang="en-US" sz="800" b="0" i="0" dirty="0">
                  <a:solidFill>
                    <a:schemeClr val="tx1"/>
                  </a:solidFill>
                </a:rPr>
                <a:t>Higher average incidence of ‘Disagree’</a:t>
              </a:r>
            </a:p>
          </p:txBody>
        </p:sp>
        <p:sp>
          <p:nvSpPr>
            <p:cNvPr id="49" name="Rectangle 220"/>
            <p:cNvSpPr>
              <a:spLocks noChangeArrowheads="1"/>
            </p:cNvSpPr>
            <p:nvPr>
              <p:custDataLst>
                <p:tags r:id="rId7"/>
              </p:custDataLst>
            </p:nvPr>
          </p:nvSpPr>
          <p:spPr bwMode="auto">
            <a:xfrm>
              <a:off x="5276" y="4196"/>
              <a:ext cx="200" cy="68"/>
            </a:xfrm>
            <a:prstGeom prst="rect">
              <a:avLst/>
            </a:prstGeom>
            <a:solidFill>
              <a:srgbClr val="FFCC99"/>
            </a:solidFill>
            <a:ln w="9525">
              <a:solidFill>
                <a:srgbClr val="FFCC99"/>
              </a:solidFill>
              <a:miter lim="800000"/>
              <a:headEnd/>
              <a:tailEnd/>
            </a:ln>
          </p:spPr>
          <p:txBody>
            <a:bodyPr wrap="none" anchor="ctr"/>
            <a:lstStyle/>
            <a:p>
              <a:endParaRPr lang="en-US" sz="800" b="0"/>
            </a:p>
          </p:txBody>
        </p:sp>
        <p:sp>
          <p:nvSpPr>
            <p:cNvPr id="50" name="Text Box 221"/>
            <p:cNvSpPr txBox="1">
              <a:spLocks noChangeArrowheads="1"/>
            </p:cNvSpPr>
            <p:nvPr>
              <p:custDataLst>
                <p:tags r:id="rId8"/>
              </p:custDataLst>
            </p:nvPr>
          </p:nvSpPr>
          <p:spPr bwMode="auto">
            <a:xfrm>
              <a:off x="4126" y="4170"/>
              <a:ext cx="1146" cy="136"/>
            </a:xfrm>
            <a:prstGeom prst="rect">
              <a:avLst/>
            </a:prstGeom>
            <a:noFill/>
            <a:ln w="9525">
              <a:noFill/>
              <a:miter lim="800000"/>
              <a:headEnd/>
              <a:tailEnd/>
            </a:ln>
          </p:spPr>
          <p:txBody>
            <a:bodyPr wrap="none">
              <a:spAutoFit/>
            </a:bodyPr>
            <a:lstStyle/>
            <a:p>
              <a:pPr algn="r"/>
              <a:r>
                <a:rPr lang="en-US" sz="800" b="0" i="0" dirty="0">
                  <a:solidFill>
                    <a:schemeClr val="tx1"/>
                  </a:solidFill>
                </a:rPr>
                <a:t>Higher average incidence of ‘Agree’</a:t>
              </a:r>
            </a:p>
          </p:txBody>
        </p:sp>
      </p:grpSp>
      <p:sp>
        <p:nvSpPr>
          <p:cNvPr id="51" name="Text Box 5"/>
          <p:cNvSpPr txBox="1">
            <a:spLocks noChangeArrowheads="1"/>
          </p:cNvSpPr>
          <p:nvPr>
            <p:custDataLst>
              <p:tags r:id="rId4"/>
            </p:custDataLst>
          </p:nvPr>
        </p:nvSpPr>
        <p:spPr bwMode="auto">
          <a:xfrm>
            <a:off x="3702012" y="6621463"/>
            <a:ext cx="902811"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dirty="0" smtClean="0"/>
              <a:t>1297</a:t>
            </a:r>
            <a:endParaRPr lang="en-US" sz="1000" b="0" i="0" dirty="0">
              <a:solidFill>
                <a:schemeClr val="tx1"/>
              </a:solidFill>
            </a:endParaRPr>
          </a:p>
        </p:txBody>
      </p:sp>
      <p:sp>
        <p:nvSpPr>
          <p:cNvPr id="13" name="Title 1"/>
          <p:cNvSpPr>
            <a:spLocks noGrp="1"/>
          </p:cNvSpPr>
          <p:nvPr>
            <p:ph type="title" idx="4294967295"/>
          </p:nvPr>
        </p:nvSpPr>
        <p:spPr>
          <a:xfrm>
            <a:off x="168314" y="-60007"/>
            <a:ext cx="6659205" cy="1143000"/>
          </a:xfrm>
        </p:spPr>
        <p:txBody>
          <a:bodyPr/>
          <a:lstStyle/>
          <a:p>
            <a:r>
              <a:rPr lang="en-US" dirty="0" smtClean="0"/>
              <a:t>Insurance perceptions and engagement with providers</a:t>
            </a:r>
          </a:p>
        </p:txBody>
      </p:sp>
      <p:pic>
        <p:nvPicPr>
          <p:cNvPr id="2" name="Picture 3"/>
          <p:cNvPicPr>
            <a:picLocks noChangeAspect="1" noChangeArrowheads="1"/>
          </p:cNvPicPr>
          <p:nvPr/>
        </p:nvPicPr>
        <p:blipFill>
          <a:blip r:embed="rId12" cstate="print"/>
          <a:srcRect/>
          <a:stretch>
            <a:fillRect/>
          </a:stretch>
        </p:blipFill>
        <p:spPr bwMode="auto">
          <a:xfrm>
            <a:off x="142240" y="2483168"/>
            <a:ext cx="8859519" cy="3673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42" name="think-cell Slide" r:id="rId11" imgW="0" imgH="0" progId="TCLayout.ActiveDocument.1">
                  <p:embed/>
                </p:oleObj>
              </mc:Choice>
              <mc:Fallback>
                <p:oleObj name="think-cell Slide" r:id="rId11"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1731429" y="1457325"/>
            <a:ext cx="5658921" cy="717119"/>
          </a:xfrm>
          <a:prstGeom prst="rect">
            <a:avLst/>
          </a:prstGeom>
          <a:noFill/>
          <a:ln w="9525">
            <a:noFill/>
            <a:miter lim="800000"/>
            <a:headEnd/>
            <a:tailEnd/>
          </a:ln>
        </p:spPr>
        <p:txBody>
          <a:bodyPr wrap="none">
            <a:spAutoFit/>
          </a:bodyPr>
          <a:lstStyle/>
          <a:p>
            <a:pPr algn="ctr">
              <a:lnSpc>
                <a:spcPct val="110000"/>
              </a:lnSpc>
            </a:pPr>
            <a:r>
              <a:rPr lang="en-US" altLang="ja-JP" sz="1400" b="1" i="0" dirty="0" smtClean="0">
                <a:solidFill>
                  <a:schemeClr val="tx1"/>
                </a:solidFill>
                <a:ea typeface="ＭＳ Ｐゴシック" pitchFamily="34" charset="-128"/>
              </a:rPr>
              <a:t>– </a:t>
            </a:r>
            <a:r>
              <a:rPr lang="en-US" altLang="ja-JP" sz="1400" dirty="0" smtClean="0">
                <a:ea typeface="ＭＳ Ｐゴシック" pitchFamily="34" charset="-128"/>
              </a:rPr>
              <a:t>Current state of consumer satisfaction, loyalty and advocacy –</a:t>
            </a:r>
            <a:endParaRPr lang="en-US" altLang="ja-JP" sz="1400" b="1" i="0" dirty="0">
              <a:solidFill>
                <a:schemeClr val="tx1"/>
              </a:solidFill>
              <a:ea typeface="ＭＳ Ｐゴシック" pitchFamily="34" charset="-128"/>
            </a:endParaRPr>
          </a:p>
          <a:p>
            <a:pPr algn="ctr">
              <a:lnSpc>
                <a:spcPct val="110000"/>
              </a:lnSpc>
            </a:pPr>
            <a:r>
              <a:rPr lang="en-US" sz="1200" dirty="0" smtClean="0">
                <a:solidFill>
                  <a:srgbClr val="000000"/>
                </a:solidFill>
                <a:ea typeface="MS Mincho" pitchFamily="49" charset="-128"/>
                <a:cs typeface="Arial" pitchFamily="34" charset="0"/>
              </a:rPr>
              <a:t>Q: Rate the following for companies you do business with today</a:t>
            </a:r>
            <a:endParaRPr lang="en-US" sz="1200" dirty="0">
              <a:solidFill>
                <a:srgbClr val="000000"/>
              </a:solidFill>
              <a:ea typeface="MS Mincho" pitchFamily="49" charset="-128"/>
              <a:cs typeface="Arial" pitchFamily="34" charset="0"/>
            </a:endParaRPr>
          </a:p>
          <a:p>
            <a:pPr algn="ctr">
              <a:lnSpc>
                <a:spcPct val="110000"/>
              </a:lnSpc>
              <a:buSzPct val="100000"/>
            </a:pPr>
            <a:r>
              <a:rPr lang="en-US" sz="1000" b="0" dirty="0" smtClean="0">
                <a:solidFill>
                  <a:srgbClr val="000000"/>
                </a:solidFill>
                <a:ea typeface="MS Mincho" pitchFamily="49" charset="-128"/>
                <a:cs typeface="Arial" pitchFamily="34" charset="0"/>
              </a:rPr>
              <a:t>(Rating scale: 1 = not at all, 10 = extremely)</a:t>
            </a:r>
            <a:endParaRPr lang="en-US" sz="1000" b="0" dirty="0">
              <a:solidFill>
                <a:srgbClr val="000000"/>
              </a:solidFill>
              <a:ea typeface="MS Mincho" pitchFamily="49" charset="-128"/>
              <a:cs typeface="Arial" pitchFamily="34" charset="0"/>
            </a:endParaRPr>
          </a:p>
        </p:txBody>
      </p:sp>
      <p:sp>
        <p:nvSpPr>
          <p:cNvPr id="43" name="Text Box 10"/>
          <p:cNvSpPr txBox="1">
            <a:spLocks noChangeArrowheads="1"/>
          </p:cNvSpPr>
          <p:nvPr/>
        </p:nvSpPr>
        <p:spPr bwMode="auto">
          <a:xfrm>
            <a:off x="15875" y="341313"/>
            <a:ext cx="970137" cy="276999"/>
          </a:xfrm>
          <a:prstGeom prst="rect">
            <a:avLst/>
          </a:prstGeom>
          <a:noFill/>
          <a:ln w="9525">
            <a:noFill/>
            <a:miter lim="800000"/>
            <a:headEnd/>
            <a:tailEnd/>
          </a:ln>
        </p:spPr>
        <p:txBody>
          <a:bodyPr wrap="none">
            <a:spAutoFit/>
          </a:bodyPr>
          <a:lstStyle/>
          <a:p>
            <a:r>
              <a:rPr lang="nl-BE" sz="1200" i="0" dirty="0">
                <a:solidFill>
                  <a:schemeClr val="bg1"/>
                </a:solidFill>
              </a:rPr>
              <a:t>APPENDIX</a:t>
            </a:r>
            <a:endParaRPr lang="en-US" sz="1200" i="0" dirty="0">
              <a:solidFill>
                <a:schemeClr val="bg1"/>
              </a:solidFill>
            </a:endParaRPr>
          </a:p>
        </p:txBody>
      </p:sp>
      <p:sp>
        <p:nvSpPr>
          <p:cNvPr id="12" name="Text Box 5"/>
          <p:cNvSpPr txBox="1">
            <a:spLocks noChangeArrowheads="1"/>
          </p:cNvSpPr>
          <p:nvPr>
            <p:custDataLst>
              <p:tags r:id="rId4"/>
            </p:custDataLst>
          </p:nvPr>
        </p:nvSpPr>
        <p:spPr bwMode="auto">
          <a:xfrm>
            <a:off x="3702012" y="6621463"/>
            <a:ext cx="902811"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1297</a:t>
            </a:r>
            <a:endParaRPr lang="en-US" sz="1000" b="0" i="0" dirty="0">
              <a:solidFill>
                <a:schemeClr val="tx1"/>
              </a:solidFill>
            </a:endParaRPr>
          </a:p>
        </p:txBody>
      </p:sp>
      <p:grpSp>
        <p:nvGrpSpPr>
          <p:cNvPr id="3" name="Group 4"/>
          <p:cNvGrpSpPr>
            <a:grpSpLocks/>
          </p:cNvGrpSpPr>
          <p:nvPr/>
        </p:nvGrpSpPr>
        <p:grpSpPr bwMode="auto">
          <a:xfrm>
            <a:off x="5948905" y="6354772"/>
            <a:ext cx="2324101" cy="373062"/>
            <a:chOff x="4012" y="4071"/>
            <a:chExt cx="1464" cy="235"/>
          </a:xfrm>
        </p:grpSpPr>
        <p:sp>
          <p:nvSpPr>
            <p:cNvPr id="15" name="Rectangle 217"/>
            <p:cNvSpPr>
              <a:spLocks noChangeArrowheads="1"/>
            </p:cNvSpPr>
            <p:nvPr>
              <p:custDataLst>
                <p:tags r:id="rId5"/>
              </p:custDataLst>
            </p:nvPr>
          </p:nvSpPr>
          <p:spPr bwMode="auto">
            <a:xfrm>
              <a:off x="5276" y="4097"/>
              <a:ext cx="200" cy="68"/>
            </a:xfrm>
            <a:prstGeom prst="rect">
              <a:avLst/>
            </a:prstGeom>
            <a:solidFill>
              <a:srgbClr val="CCFFCC"/>
            </a:solidFill>
            <a:ln w="9525">
              <a:solidFill>
                <a:srgbClr val="CCFFCC"/>
              </a:solidFill>
              <a:miter lim="800000"/>
              <a:headEnd/>
              <a:tailEnd/>
            </a:ln>
          </p:spPr>
          <p:txBody>
            <a:bodyPr wrap="none" anchor="ctr"/>
            <a:lstStyle/>
            <a:p>
              <a:endParaRPr lang="en-US" sz="800" b="0"/>
            </a:p>
          </p:txBody>
        </p:sp>
        <p:sp>
          <p:nvSpPr>
            <p:cNvPr id="16" name="Text Box 218"/>
            <p:cNvSpPr txBox="1">
              <a:spLocks noChangeArrowheads="1"/>
            </p:cNvSpPr>
            <p:nvPr>
              <p:custDataLst>
                <p:tags r:id="rId6"/>
              </p:custDataLst>
            </p:nvPr>
          </p:nvSpPr>
          <p:spPr bwMode="auto">
            <a:xfrm>
              <a:off x="4043" y="4071"/>
              <a:ext cx="1229" cy="136"/>
            </a:xfrm>
            <a:prstGeom prst="rect">
              <a:avLst/>
            </a:prstGeom>
            <a:noFill/>
            <a:ln w="9525">
              <a:noFill/>
              <a:miter lim="800000"/>
              <a:headEnd/>
              <a:tailEnd/>
            </a:ln>
          </p:spPr>
          <p:txBody>
            <a:bodyPr wrap="none">
              <a:spAutoFit/>
            </a:bodyPr>
            <a:lstStyle/>
            <a:p>
              <a:pPr algn="r"/>
              <a:r>
                <a:rPr lang="en-US" sz="800" b="0" i="0">
                  <a:solidFill>
                    <a:schemeClr val="tx1"/>
                  </a:solidFill>
                </a:rPr>
                <a:t>Higher average incidence of ‘Not at all’</a:t>
              </a:r>
            </a:p>
          </p:txBody>
        </p:sp>
        <p:sp>
          <p:nvSpPr>
            <p:cNvPr id="17" name="Rectangle 220"/>
            <p:cNvSpPr>
              <a:spLocks noChangeArrowheads="1"/>
            </p:cNvSpPr>
            <p:nvPr>
              <p:custDataLst>
                <p:tags r:id="rId7"/>
              </p:custDataLst>
            </p:nvPr>
          </p:nvSpPr>
          <p:spPr bwMode="auto">
            <a:xfrm>
              <a:off x="5276" y="4196"/>
              <a:ext cx="200" cy="68"/>
            </a:xfrm>
            <a:prstGeom prst="rect">
              <a:avLst/>
            </a:prstGeom>
            <a:solidFill>
              <a:srgbClr val="FFCC99"/>
            </a:solidFill>
            <a:ln w="9525">
              <a:solidFill>
                <a:srgbClr val="FFCC99"/>
              </a:solidFill>
              <a:miter lim="800000"/>
              <a:headEnd/>
              <a:tailEnd/>
            </a:ln>
          </p:spPr>
          <p:txBody>
            <a:bodyPr wrap="none" anchor="ctr"/>
            <a:lstStyle/>
            <a:p>
              <a:endParaRPr lang="en-US" sz="800" b="0"/>
            </a:p>
          </p:txBody>
        </p:sp>
        <p:sp>
          <p:nvSpPr>
            <p:cNvPr id="18" name="Text Box 221"/>
            <p:cNvSpPr txBox="1">
              <a:spLocks noChangeArrowheads="1"/>
            </p:cNvSpPr>
            <p:nvPr>
              <p:custDataLst>
                <p:tags r:id="rId8"/>
              </p:custDataLst>
            </p:nvPr>
          </p:nvSpPr>
          <p:spPr bwMode="auto">
            <a:xfrm>
              <a:off x="4012" y="4170"/>
              <a:ext cx="1260" cy="136"/>
            </a:xfrm>
            <a:prstGeom prst="rect">
              <a:avLst/>
            </a:prstGeom>
            <a:noFill/>
            <a:ln w="9525">
              <a:noFill/>
              <a:miter lim="800000"/>
              <a:headEnd/>
              <a:tailEnd/>
            </a:ln>
          </p:spPr>
          <p:txBody>
            <a:bodyPr wrap="none">
              <a:spAutoFit/>
            </a:bodyPr>
            <a:lstStyle/>
            <a:p>
              <a:pPr algn="r"/>
              <a:r>
                <a:rPr lang="en-US" sz="800" b="0" i="0">
                  <a:solidFill>
                    <a:schemeClr val="tx1"/>
                  </a:solidFill>
                </a:rPr>
                <a:t>Higher average incidence of ‘Extremely’</a:t>
              </a:r>
            </a:p>
          </p:txBody>
        </p:sp>
      </p:grpSp>
      <p:sp>
        <p:nvSpPr>
          <p:cNvPr id="13" name="Title 1"/>
          <p:cNvSpPr>
            <a:spLocks noGrp="1"/>
          </p:cNvSpPr>
          <p:nvPr>
            <p:ph type="title" idx="4294967295"/>
          </p:nvPr>
        </p:nvSpPr>
        <p:spPr>
          <a:xfrm>
            <a:off x="158154" y="-60007"/>
            <a:ext cx="6659205" cy="1143000"/>
          </a:xfrm>
        </p:spPr>
        <p:txBody>
          <a:bodyPr/>
          <a:lstStyle/>
          <a:p>
            <a:r>
              <a:rPr lang="en-ZA" dirty="0" smtClean="0"/>
              <a:t>Insurance consumers’ perceptions and </a:t>
            </a:r>
            <a:r>
              <a:rPr lang="en-ZA" dirty="0" err="1" smtClean="0"/>
              <a:t>behavior</a:t>
            </a:r>
            <a:endParaRPr lang="en-US" dirty="0" smtClean="0"/>
          </a:p>
        </p:txBody>
      </p:sp>
      <p:pic>
        <p:nvPicPr>
          <p:cNvPr id="2" name="Picture 3"/>
          <p:cNvPicPr>
            <a:picLocks noChangeAspect="1" noChangeArrowheads="1"/>
          </p:cNvPicPr>
          <p:nvPr/>
        </p:nvPicPr>
        <p:blipFill>
          <a:blip r:embed="rId12" cstate="print"/>
          <a:srcRect/>
          <a:stretch>
            <a:fillRect/>
          </a:stretch>
        </p:blipFill>
        <p:spPr bwMode="auto">
          <a:xfrm>
            <a:off x="355600" y="2486296"/>
            <a:ext cx="8412481" cy="25225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66" name="think-cell Slide" r:id="rId12" imgW="0" imgH="0" progId="TCLayout.ActiveDocument.1">
                  <p:embed/>
                </p:oleObj>
              </mc:Choice>
              <mc:Fallback>
                <p:oleObj name="think-cell Slide" r:id="rId12"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853783" y="1457325"/>
            <a:ext cx="7414209" cy="701731"/>
          </a:xfrm>
          <a:prstGeom prst="rect">
            <a:avLst/>
          </a:prstGeom>
          <a:noFill/>
          <a:ln w="9525">
            <a:noFill/>
            <a:miter lim="800000"/>
            <a:headEnd/>
            <a:tailEnd/>
          </a:ln>
        </p:spPr>
        <p:txBody>
          <a:bodyPr wrap="none">
            <a:spAutoFit/>
          </a:bodyPr>
          <a:lstStyle/>
          <a:p>
            <a:pPr algn="ctr">
              <a:lnSpc>
                <a:spcPct val="110000"/>
              </a:lnSpc>
            </a:pPr>
            <a:r>
              <a:rPr lang="en-US" altLang="ja-JP" sz="1400" b="1" i="0" dirty="0" smtClean="0">
                <a:solidFill>
                  <a:schemeClr val="tx1"/>
                </a:solidFill>
                <a:ea typeface="ＭＳ Ｐゴシック" pitchFamily="34" charset="-128"/>
              </a:rPr>
              <a:t>– </a:t>
            </a:r>
            <a:r>
              <a:rPr lang="en-US" altLang="ja-JP" sz="1400" dirty="0" smtClean="0">
                <a:ea typeface="ＭＳ Ｐゴシック" pitchFamily="34" charset="-128"/>
              </a:rPr>
              <a:t>Reasons for complete switch (past 6-12 months) –</a:t>
            </a:r>
            <a:endParaRPr lang="en-US" altLang="ja-JP" sz="1400" b="1" i="0" dirty="0">
              <a:solidFill>
                <a:schemeClr val="tx1"/>
              </a:solidFill>
              <a:ea typeface="ＭＳ Ｐゴシック" pitchFamily="34" charset="-128"/>
            </a:endParaRPr>
          </a:p>
          <a:p>
            <a:pPr algn="ctr">
              <a:lnSpc>
                <a:spcPct val="110000"/>
              </a:lnSpc>
            </a:pPr>
            <a:r>
              <a:rPr lang="en-US" sz="1200" dirty="0" smtClean="0">
                <a:solidFill>
                  <a:srgbClr val="000000"/>
                </a:solidFill>
                <a:ea typeface="MS Mincho" pitchFamily="49" charset="-128"/>
                <a:cs typeface="Arial" pitchFamily="34" charset="0"/>
              </a:rPr>
              <a:t>Q: How much did each of the following contribute to your decision to switch/stop doing business?</a:t>
            </a:r>
          </a:p>
          <a:p>
            <a:pPr algn="ctr">
              <a:lnSpc>
                <a:spcPct val="110000"/>
              </a:lnSpc>
            </a:pPr>
            <a:r>
              <a:rPr lang="en-US" sz="1000" b="0" dirty="0" smtClean="0">
                <a:solidFill>
                  <a:srgbClr val="000000"/>
                </a:solidFill>
                <a:ea typeface="MS Mincho" pitchFamily="49" charset="-128"/>
                <a:cs typeface="Arial" pitchFamily="34" charset="0"/>
              </a:rPr>
              <a:t>(Check up to top three reasons)</a:t>
            </a:r>
            <a:endParaRPr lang="en-US" sz="1000" b="0" dirty="0">
              <a:solidFill>
                <a:srgbClr val="000000"/>
              </a:solidFill>
              <a:ea typeface="MS Mincho" pitchFamily="49" charset="-128"/>
              <a:cs typeface="Arial" pitchFamily="34" charset="0"/>
            </a:endParaRPr>
          </a:p>
        </p:txBody>
      </p:sp>
      <p:sp>
        <p:nvSpPr>
          <p:cNvPr id="43" name="Text Box 10"/>
          <p:cNvSpPr txBox="1">
            <a:spLocks noChangeArrowheads="1"/>
          </p:cNvSpPr>
          <p:nvPr/>
        </p:nvSpPr>
        <p:spPr bwMode="auto">
          <a:xfrm>
            <a:off x="15875" y="341313"/>
            <a:ext cx="970137" cy="276999"/>
          </a:xfrm>
          <a:prstGeom prst="rect">
            <a:avLst/>
          </a:prstGeom>
          <a:noFill/>
          <a:ln w="9525">
            <a:noFill/>
            <a:miter lim="800000"/>
            <a:headEnd/>
            <a:tailEnd/>
          </a:ln>
        </p:spPr>
        <p:txBody>
          <a:bodyPr wrap="none">
            <a:spAutoFit/>
          </a:bodyPr>
          <a:lstStyle/>
          <a:p>
            <a:r>
              <a:rPr lang="nl-BE" sz="1200" i="0" dirty="0">
                <a:solidFill>
                  <a:schemeClr val="bg1"/>
                </a:solidFill>
              </a:rPr>
              <a:t>APPENDIX</a:t>
            </a:r>
            <a:endParaRPr lang="en-US" sz="1200" i="0" dirty="0">
              <a:solidFill>
                <a:schemeClr val="bg1"/>
              </a:solidFill>
            </a:endParaRPr>
          </a:p>
        </p:txBody>
      </p:sp>
      <p:sp>
        <p:nvSpPr>
          <p:cNvPr id="12" name="Text Box 5"/>
          <p:cNvSpPr txBox="1">
            <a:spLocks noChangeArrowheads="1"/>
          </p:cNvSpPr>
          <p:nvPr>
            <p:custDataLst>
              <p:tags r:id="rId4"/>
            </p:custDataLst>
          </p:nvPr>
        </p:nvSpPr>
        <p:spPr bwMode="auto">
          <a:xfrm>
            <a:off x="3702012" y="6621463"/>
            <a:ext cx="832279"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150</a:t>
            </a:r>
            <a:endParaRPr lang="en-US" sz="1000" b="0" i="0" dirty="0">
              <a:solidFill>
                <a:schemeClr val="tx1"/>
              </a:solidFill>
            </a:endParaRPr>
          </a:p>
        </p:txBody>
      </p:sp>
      <p:grpSp>
        <p:nvGrpSpPr>
          <p:cNvPr id="2" name="Group 3"/>
          <p:cNvGrpSpPr>
            <a:grpSpLocks/>
          </p:cNvGrpSpPr>
          <p:nvPr/>
        </p:nvGrpSpPr>
        <p:grpSpPr bwMode="auto">
          <a:xfrm>
            <a:off x="6024151" y="6344529"/>
            <a:ext cx="2305049" cy="373063"/>
            <a:chOff x="4024" y="4071"/>
            <a:chExt cx="1452" cy="235"/>
          </a:xfrm>
        </p:grpSpPr>
        <p:sp>
          <p:nvSpPr>
            <p:cNvPr id="20" name="Rectangle 217"/>
            <p:cNvSpPr>
              <a:spLocks noChangeArrowheads="1"/>
            </p:cNvSpPr>
            <p:nvPr>
              <p:custDataLst>
                <p:tags r:id="rId6"/>
              </p:custDataLst>
            </p:nvPr>
          </p:nvSpPr>
          <p:spPr bwMode="auto">
            <a:xfrm>
              <a:off x="5276" y="4097"/>
              <a:ext cx="200" cy="68"/>
            </a:xfrm>
            <a:prstGeom prst="rect">
              <a:avLst/>
            </a:prstGeom>
            <a:solidFill>
              <a:srgbClr val="CCFFCC"/>
            </a:solidFill>
            <a:ln w="9525">
              <a:solidFill>
                <a:srgbClr val="CCFFCC"/>
              </a:solidFill>
              <a:miter lim="800000"/>
              <a:headEnd/>
              <a:tailEnd/>
            </a:ln>
          </p:spPr>
          <p:txBody>
            <a:bodyPr wrap="none" anchor="ctr"/>
            <a:lstStyle/>
            <a:p>
              <a:endParaRPr lang="en-US" sz="800" b="0"/>
            </a:p>
          </p:txBody>
        </p:sp>
        <p:sp>
          <p:nvSpPr>
            <p:cNvPr id="21" name="Text Box 218"/>
            <p:cNvSpPr txBox="1">
              <a:spLocks noChangeArrowheads="1"/>
            </p:cNvSpPr>
            <p:nvPr>
              <p:custDataLst>
                <p:tags r:id="rId7"/>
              </p:custDataLst>
            </p:nvPr>
          </p:nvSpPr>
          <p:spPr bwMode="auto">
            <a:xfrm>
              <a:off x="4056" y="4071"/>
              <a:ext cx="1216" cy="136"/>
            </a:xfrm>
            <a:prstGeom prst="rect">
              <a:avLst/>
            </a:prstGeom>
            <a:noFill/>
            <a:ln w="9525">
              <a:noFill/>
              <a:miter lim="800000"/>
              <a:headEnd/>
              <a:tailEnd/>
            </a:ln>
          </p:spPr>
          <p:txBody>
            <a:bodyPr wrap="none">
              <a:spAutoFit/>
            </a:bodyPr>
            <a:lstStyle/>
            <a:p>
              <a:pPr algn="r"/>
              <a:r>
                <a:rPr lang="en-US" sz="800" b="0" i="0" dirty="0">
                  <a:solidFill>
                    <a:schemeClr val="tx1"/>
                  </a:solidFill>
                </a:rPr>
                <a:t>Lower average incidence of </a:t>
              </a:r>
              <a:r>
                <a:rPr lang="en-US" sz="800" b="0" i="0" dirty="0" smtClean="0">
                  <a:solidFill>
                    <a:schemeClr val="tx1"/>
                  </a:solidFill>
                </a:rPr>
                <a:t>behavior</a:t>
              </a:r>
              <a:endParaRPr lang="en-US" sz="800" b="0" i="0" dirty="0">
                <a:solidFill>
                  <a:schemeClr val="tx1"/>
                </a:solidFill>
              </a:endParaRPr>
            </a:p>
          </p:txBody>
        </p:sp>
        <p:sp>
          <p:nvSpPr>
            <p:cNvPr id="22" name="Rectangle 220"/>
            <p:cNvSpPr>
              <a:spLocks noChangeArrowheads="1"/>
            </p:cNvSpPr>
            <p:nvPr>
              <p:custDataLst>
                <p:tags r:id="rId8"/>
              </p:custDataLst>
            </p:nvPr>
          </p:nvSpPr>
          <p:spPr bwMode="auto">
            <a:xfrm>
              <a:off x="5276" y="4196"/>
              <a:ext cx="200" cy="68"/>
            </a:xfrm>
            <a:prstGeom prst="rect">
              <a:avLst/>
            </a:prstGeom>
            <a:solidFill>
              <a:srgbClr val="FFCC99"/>
            </a:solidFill>
            <a:ln w="9525">
              <a:solidFill>
                <a:srgbClr val="FFCC99"/>
              </a:solidFill>
              <a:miter lim="800000"/>
              <a:headEnd/>
              <a:tailEnd/>
            </a:ln>
          </p:spPr>
          <p:txBody>
            <a:bodyPr wrap="none" anchor="ctr"/>
            <a:lstStyle/>
            <a:p>
              <a:endParaRPr lang="en-US" sz="800" b="0"/>
            </a:p>
          </p:txBody>
        </p:sp>
        <p:sp>
          <p:nvSpPr>
            <p:cNvPr id="23" name="Text Box 221"/>
            <p:cNvSpPr txBox="1">
              <a:spLocks noChangeArrowheads="1"/>
            </p:cNvSpPr>
            <p:nvPr>
              <p:custDataLst>
                <p:tags r:id="rId9"/>
              </p:custDataLst>
            </p:nvPr>
          </p:nvSpPr>
          <p:spPr bwMode="auto">
            <a:xfrm>
              <a:off x="4024" y="4170"/>
              <a:ext cx="1248" cy="136"/>
            </a:xfrm>
            <a:prstGeom prst="rect">
              <a:avLst/>
            </a:prstGeom>
            <a:noFill/>
            <a:ln w="9525">
              <a:noFill/>
              <a:miter lim="800000"/>
              <a:headEnd/>
              <a:tailEnd/>
            </a:ln>
          </p:spPr>
          <p:txBody>
            <a:bodyPr wrap="none">
              <a:spAutoFit/>
            </a:bodyPr>
            <a:lstStyle/>
            <a:p>
              <a:pPr algn="r"/>
              <a:r>
                <a:rPr lang="en-US" sz="800" b="0" i="0" dirty="0">
                  <a:solidFill>
                    <a:schemeClr val="tx1"/>
                  </a:solidFill>
                </a:rPr>
                <a:t>Higher average incidence of  </a:t>
              </a:r>
              <a:r>
                <a:rPr lang="en-US" sz="800" b="0" i="0" dirty="0" smtClean="0">
                  <a:solidFill>
                    <a:schemeClr val="tx1"/>
                  </a:solidFill>
                </a:rPr>
                <a:t>behavior</a:t>
              </a:r>
              <a:endParaRPr lang="en-US" sz="800" b="0" i="0" dirty="0">
                <a:solidFill>
                  <a:schemeClr val="tx1"/>
                </a:solidFill>
              </a:endParaRPr>
            </a:p>
          </p:txBody>
        </p:sp>
      </p:grpSp>
      <p:sp>
        <p:nvSpPr>
          <p:cNvPr id="13" name="Title 1"/>
          <p:cNvSpPr>
            <a:spLocks noGrp="1"/>
          </p:cNvSpPr>
          <p:nvPr>
            <p:ph type="title" idx="4294967295"/>
          </p:nvPr>
        </p:nvSpPr>
        <p:spPr>
          <a:xfrm>
            <a:off x="158154" y="-70167"/>
            <a:ext cx="6659205" cy="1143000"/>
          </a:xfrm>
        </p:spPr>
        <p:txBody>
          <a:bodyPr/>
          <a:lstStyle/>
          <a:p>
            <a:r>
              <a:rPr lang="en-US" dirty="0" smtClean="0"/>
              <a:t>Reasons for terminating a relationship with an existing insurance provider and buying from a new provider</a:t>
            </a:r>
          </a:p>
        </p:txBody>
      </p:sp>
      <p:pic>
        <p:nvPicPr>
          <p:cNvPr id="386051" name="Picture 3"/>
          <p:cNvPicPr>
            <a:picLocks noChangeAspect="1" noChangeArrowheads="1"/>
          </p:cNvPicPr>
          <p:nvPr/>
        </p:nvPicPr>
        <p:blipFill>
          <a:blip r:embed="rId13" cstate="print"/>
          <a:srcRect/>
          <a:stretch>
            <a:fillRect/>
          </a:stretch>
        </p:blipFill>
        <p:spPr bwMode="auto">
          <a:xfrm>
            <a:off x="233680" y="2484393"/>
            <a:ext cx="8707120" cy="3733527"/>
          </a:xfrm>
          <a:prstGeom prst="rect">
            <a:avLst/>
          </a:prstGeom>
          <a:noFill/>
          <a:ln w="9525">
            <a:noFill/>
            <a:miter lim="800000"/>
            <a:headEnd/>
            <a:tailEnd/>
          </a:ln>
          <a:effectLst/>
        </p:spPr>
      </p:pic>
      <p:sp>
        <p:nvSpPr>
          <p:cNvPr id="14" name="Text Box 5"/>
          <p:cNvSpPr txBox="1">
            <a:spLocks noChangeArrowheads="1"/>
          </p:cNvSpPr>
          <p:nvPr>
            <p:custDataLst>
              <p:tags r:id="rId5"/>
            </p:custDataLst>
          </p:nvPr>
        </p:nvSpPr>
        <p:spPr bwMode="auto">
          <a:xfrm>
            <a:off x="823829" y="2214926"/>
            <a:ext cx="3659976" cy="254237"/>
          </a:xfrm>
          <a:prstGeom prst="rect">
            <a:avLst/>
          </a:prstGeom>
          <a:noFill/>
          <a:ln w="9525">
            <a:noFill/>
            <a:miter lim="800000"/>
            <a:headEnd/>
            <a:tailEnd/>
          </a:ln>
        </p:spPr>
        <p:txBody>
          <a:bodyPr wrap="none">
            <a:spAutoFit/>
          </a:bodyPr>
          <a:lstStyle/>
          <a:p>
            <a:pPr>
              <a:lnSpc>
                <a:spcPct val="115000"/>
              </a:lnSpc>
            </a:pPr>
            <a:r>
              <a:rPr lang="en-US" sz="1000" dirty="0" smtClean="0"/>
              <a:t>Indicative </a:t>
            </a:r>
            <a:r>
              <a:rPr lang="en-US" sz="1000" i="0" dirty="0" smtClean="0">
                <a:solidFill>
                  <a:schemeClr val="tx1"/>
                </a:solidFill>
              </a:rPr>
              <a:t>only based low sample size for given countries</a:t>
            </a:r>
            <a:endParaRPr lang="en-US" sz="1000" i="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0"/>
          <p:cNvSpPr txBox="1">
            <a:spLocks noChangeArrowheads="1"/>
          </p:cNvSpPr>
          <p:nvPr>
            <p:custDataLst>
              <p:tags r:id="rId2"/>
            </p:custDataLst>
          </p:nvPr>
        </p:nvSpPr>
        <p:spPr bwMode="auto">
          <a:xfrm>
            <a:off x="284163" y="1454421"/>
            <a:ext cx="8580437" cy="701731"/>
          </a:xfrm>
          <a:prstGeom prst="rect">
            <a:avLst/>
          </a:prstGeom>
          <a:noFill/>
          <a:ln w="9525">
            <a:noFill/>
            <a:miter lim="800000"/>
            <a:headEnd/>
            <a:tailEnd/>
          </a:ln>
        </p:spPr>
        <p:txBody>
          <a:bodyPr>
            <a:spAutoFit/>
          </a:bodyPr>
          <a:lstStyle/>
          <a:p>
            <a:pPr algn="ctr">
              <a:lnSpc>
                <a:spcPct val="110000"/>
              </a:lnSpc>
            </a:pPr>
            <a:r>
              <a:rPr lang="en-US" altLang="ja-JP" sz="1400" b="1" i="0" dirty="0">
                <a:solidFill>
                  <a:schemeClr val="tx1"/>
                </a:solidFill>
                <a:ea typeface="ＭＳ Ｐゴシック" pitchFamily="34" charset="-128"/>
              </a:rPr>
              <a:t>– Reasons for </a:t>
            </a:r>
            <a:r>
              <a:rPr lang="en-US" altLang="ja-JP" sz="1400" b="1" i="0" dirty="0" smtClean="0">
                <a:solidFill>
                  <a:schemeClr val="tx1"/>
                </a:solidFill>
                <a:ea typeface="ＭＳ Ｐゴシック" pitchFamily="34" charset="-128"/>
              </a:rPr>
              <a:t>partial </a:t>
            </a:r>
            <a:r>
              <a:rPr lang="en-US" altLang="ja-JP" sz="1400" b="1" i="0" dirty="0">
                <a:solidFill>
                  <a:schemeClr val="tx1"/>
                </a:solidFill>
                <a:ea typeface="ＭＳ Ｐゴシック" pitchFamily="34" charset="-128"/>
              </a:rPr>
              <a:t>switch (past 6-12 months</a:t>
            </a:r>
            <a:r>
              <a:rPr lang="en-US" altLang="ja-JP" sz="1400" b="1" i="0" dirty="0" smtClean="0">
                <a:solidFill>
                  <a:schemeClr val="tx1"/>
                </a:solidFill>
                <a:ea typeface="ＭＳ Ｐゴシック" pitchFamily="34" charset="-128"/>
              </a:rPr>
              <a:t>) –</a:t>
            </a:r>
            <a:endParaRPr lang="en-US" altLang="ja-JP" sz="1400" b="1" i="0" dirty="0">
              <a:solidFill>
                <a:schemeClr val="tx1"/>
              </a:solidFill>
              <a:ea typeface="ＭＳ Ｐゴシック" pitchFamily="34" charset="-128"/>
            </a:endParaRPr>
          </a:p>
          <a:p>
            <a:pPr algn="ctr">
              <a:lnSpc>
                <a:spcPct val="110000"/>
              </a:lnSpc>
            </a:pPr>
            <a:r>
              <a:rPr lang="en-US" sz="1200" dirty="0" smtClean="0">
                <a:solidFill>
                  <a:srgbClr val="000000"/>
                </a:solidFill>
                <a:ea typeface="MS Mincho" pitchFamily="49" charset="-128"/>
                <a:cs typeface="Arial" pitchFamily="34" charset="0"/>
              </a:rPr>
              <a:t>Q: Which of the following factors caused you to add another provider? </a:t>
            </a:r>
          </a:p>
          <a:p>
            <a:pPr algn="ctr">
              <a:lnSpc>
                <a:spcPct val="110000"/>
              </a:lnSpc>
            </a:pPr>
            <a:r>
              <a:rPr lang="en-US" sz="1000" b="0" dirty="0" smtClean="0">
                <a:solidFill>
                  <a:srgbClr val="000000"/>
                </a:solidFill>
                <a:ea typeface="MS Mincho" pitchFamily="49" charset="-128"/>
                <a:cs typeface="Arial" pitchFamily="34" charset="0"/>
              </a:rPr>
              <a:t>(</a:t>
            </a:r>
            <a:r>
              <a:rPr lang="en-US" sz="1000" b="0" dirty="0">
                <a:solidFill>
                  <a:srgbClr val="000000"/>
                </a:solidFill>
                <a:ea typeface="MS Mincho" pitchFamily="49" charset="-128"/>
                <a:cs typeface="Arial" pitchFamily="34" charset="0"/>
              </a:rPr>
              <a:t>Check all that apply)</a:t>
            </a:r>
          </a:p>
        </p:txBody>
      </p:sp>
      <p:graphicFrame>
        <p:nvGraphicFramePr>
          <p:cNvPr id="3074" name="Rectangle 4" hidden="1"/>
          <p:cNvGraphicFramePr>
            <a:graphicFrameLocks/>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390" name="think-cell Slide" r:id="rId12" imgW="0" imgH="0" progId="TCLayout.ActiveDocument.1">
                  <p:embed/>
                </p:oleObj>
              </mc:Choice>
              <mc:Fallback>
                <p:oleObj name="think-cell Slide" r:id="rId12"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Text Box 10"/>
          <p:cNvSpPr txBox="1">
            <a:spLocks noChangeArrowheads="1"/>
          </p:cNvSpPr>
          <p:nvPr/>
        </p:nvSpPr>
        <p:spPr bwMode="auto">
          <a:xfrm>
            <a:off x="15875" y="341313"/>
            <a:ext cx="970137" cy="276999"/>
          </a:xfrm>
          <a:prstGeom prst="rect">
            <a:avLst/>
          </a:prstGeom>
          <a:noFill/>
          <a:ln w="9525">
            <a:noFill/>
            <a:miter lim="800000"/>
            <a:headEnd/>
            <a:tailEnd/>
          </a:ln>
        </p:spPr>
        <p:txBody>
          <a:bodyPr wrap="none">
            <a:spAutoFit/>
          </a:bodyPr>
          <a:lstStyle/>
          <a:p>
            <a:r>
              <a:rPr lang="nl-BE" sz="1200" i="0" dirty="0">
                <a:solidFill>
                  <a:schemeClr val="bg1"/>
                </a:solidFill>
              </a:rPr>
              <a:t>APPENDIX</a:t>
            </a:r>
            <a:endParaRPr lang="en-US" sz="1200" i="0" dirty="0">
              <a:solidFill>
                <a:schemeClr val="bg1"/>
              </a:solidFill>
            </a:endParaRPr>
          </a:p>
        </p:txBody>
      </p:sp>
      <p:sp>
        <p:nvSpPr>
          <p:cNvPr id="12" name="Text Box 5"/>
          <p:cNvSpPr txBox="1">
            <a:spLocks noChangeArrowheads="1"/>
          </p:cNvSpPr>
          <p:nvPr>
            <p:custDataLst>
              <p:tags r:id="rId4"/>
            </p:custDataLst>
          </p:nvPr>
        </p:nvSpPr>
        <p:spPr bwMode="auto">
          <a:xfrm>
            <a:off x="3702012" y="6621463"/>
            <a:ext cx="832279"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258</a:t>
            </a:r>
            <a:endParaRPr lang="en-US" sz="1000" b="0" i="0" dirty="0">
              <a:solidFill>
                <a:schemeClr val="tx1"/>
              </a:solidFill>
            </a:endParaRPr>
          </a:p>
        </p:txBody>
      </p:sp>
      <p:grpSp>
        <p:nvGrpSpPr>
          <p:cNvPr id="2" name="Group 3"/>
          <p:cNvGrpSpPr>
            <a:grpSpLocks/>
          </p:cNvGrpSpPr>
          <p:nvPr/>
        </p:nvGrpSpPr>
        <p:grpSpPr bwMode="auto">
          <a:xfrm>
            <a:off x="6037214" y="6458132"/>
            <a:ext cx="2305049" cy="373063"/>
            <a:chOff x="4024" y="4071"/>
            <a:chExt cx="1452" cy="235"/>
          </a:xfrm>
        </p:grpSpPr>
        <p:sp>
          <p:nvSpPr>
            <p:cNvPr id="20" name="Rectangle 217"/>
            <p:cNvSpPr>
              <a:spLocks noChangeArrowheads="1"/>
            </p:cNvSpPr>
            <p:nvPr>
              <p:custDataLst>
                <p:tags r:id="rId6"/>
              </p:custDataLst>
            </p:nvPr>
          </p:nvSpPr>
          <p:spPr bwMode="auto">
            <a:xfrm>
              <a:off x="5276" y="4097"/>
              <a:ext cx="200" cy="68"/>
            </a:xfrm>
            <a:prstGeom prst="rect">
              <a:avLst/>
            </a:prstGeom>
            <a:solidFill>
              <a:srgbClr val="CCFFCC"/>
            </a:solidFill>
            <a:ln w="9525">
              <a:solidFill>
                <a:srgbClr val="CCFFCC"/>
              </a:solidFill>
              <a:miter lim="800000"/>
              <a:headEnd/>
              <a:tailEnd/>
            </a:ln>
          </p:spPr>
          <p:txBody>
            <a:bodyPr wrap="none" anchor="ctr"/>
            <a:lstStyle/>
            <a:p>
              <a:endParaRPr lang="en-US" sz="800" b="0"/>
            </a:p>
          </p:txBody>
        </p:sp>
        <p:sp>
          <p:nvSpPr>
            <p:cNvPr id="21" name="Text Box 218"/>
            <p:cNvSpPr txBox="1">
              <a:spLocks noChangeArrowheads="1"/>
            </p:cNvSpPr>
            <p:nvPr>
              <p:custDataLst>
                <p:tags r:id="rId7"/>
              </p:custDataLst>
            </p:nvPr>
          </p:nvSpPr>
          <p:spPr bwMode="auto">
            <a:xfrm>
              <a:off x="4056" y="4071"/>
              <a:ext cx="1216" cy="136"/>
            </a:xfrm>
            <a:prstGeom prst="rect">
              <a:avLst/>
            </a:prstGeom>
            <a:noFill/>
            <a:ln w="9525">
              <a:noFill/>
              <a:miter lim="800000"/>
              <a:headEnd/>
              <a:tailEnd/>
            </a:ln>
          </p:spPr>
          <p:txBody>
            <a:bodyPr wrap="none">
              <a:spAutoFit/>
            </a:bodyPr>
            <a:lstStyle/>
            <a:p>
              <a:pPr algn="r"/>
              <a:r>
                <a:rPr lang="en-US" sz="800" b="0" i="0" dirty="0">
                  <a:solidFill>
                    <a:schemeClr val="tx1"/>
                  </a:solidFill>
                </a:rPr>
                <a:t>Lower average incidence of </a:t>
              </a:r>
              <a:r>
                <a:rPr lang="en-US" sz="800" b="0" i="0" dirty="0" smtClean="0">
                  <a:solidFill>
                    <a:schemeClr val="tx1"/>
                  </a:solidFill>
                </a:rPr>
                <a:t>behavior</a:t>
              </a:r>
              <a:endParaRPr lang="en-US" sz="800" b="0" i="0" dirty="0">
                <a:solidFill>
                  <a:schemeClr val="tx1"/>
                </a:solidFill>
              </a:endParaRPr>
            </a:p>
          </p:txBody>
        </p:sp>
        <p:sp>
          <p:nvSpPr>
            <p:cNvPr id="22" name="Rectangle 220"/>
            <p:cNvSpPr>
              <a:spLocks noChangeArrowheads="1"/>
            </p:cNvSpPr>
            <p:nvPr>
              <p:custDataLst>
                <p:tags r:id="rId8"/>
              </p:custDataLst>
            </p:nvPr>
          </p:nvSpPr>
          <p:spPr bwMode="auto">
            <a:xfrm>
              <a:off x="5276" y="4196"/>
              <a:ext cx="200" cy="68"/>
            </a:xfrm>
            <a:prstGeom prst="rect">
              <a:avLst/>
            </a:prstGeom>
            <a:solidFill>
              <a:srgbClr val="FFCC99"/>
            </a:solidFill>
            <a:ln w="9525">
              <a:solidFill>
                <a:srgbClr val="FFCC99"/>
              </a:solidFill>
              <a:miter lim="800000"/>
              <a:headEnd/>
              <a:tailEnd/>
            </a:ln>
          </p:spPr>
          <p:txBody>
            <a:bodyPr wrap="none" anchor="ctr"/>
            <a:lstStyle/>
            <a:p>
              <a:endParaRPr lang="en-US" sz="800" b="0"/>
            </a:p>
          </p:txBody>
        </p:sp>
        <p:sp>
          <p:nvSpPr>
            <p:cNvPr id="23" name="Text Box 221"/>
            <p:cNvSpPr txBox="1">
              <a:spLocks noChangeArrowheads="1"/>
            </p:cNvSpPr>
            <p:nvPr>
              <p:custDataLst>
                <p:tags r:id="rId9"/>
              </p:custDataLst>
            </p:nvPr>
          </p:nvSpPr>
          <p:spPr bwMode="auto">
            <a:xfrm>
              <a:off x="4024" y="4170"/>
              <a:ext cx="1248" cy="136"/>
            </a:xfrm>
            <a:prstGeom prst="rect">
              <a:avLst/>
            </a:prstGeom>
            <a:noFill/>
            <a:ln w="9525">
              <a:noFill/>
              <a:miter lim="800000"/>
              <a:headEnd/>
              <a:tailEnd/>
            </a:ln>
          </p:spPr>
          <p:txBody>
            <a:bodyPr wrap="none">
              <a:spAutoFit/>
            </a:bodyPr>
            <a:lstStyle/>
            <a:p>
              <a:pPr algn="r"/>
              <a:r>
                <a:rPr lang="en-US" sz="800" b="0" i="0" dirty="0">
                  <a:solidFill>
                    <a:schemeClr val="tx1"/>
                  </a:solidFill>
                </a:rPr>
                <a:t>Higher average incidence of  </a:t>
              </a:r>
              <a:r>
                <a:rPr lang="en-US" sz="800" b="0" i="0" dirty="0" smtClean="0">
                  <a:solidFill>
                    <a:schemeClr val="tx1"/>
                  </a:solidFill>
                </a:rPr>
                <a:t>behavior</a:t>
              </a:r>
              <a:endParaRPr lang="en-US" sz="800" b="0" i="0" dirty="0">
                <a:solidFill>
                  <a:schemeClr val="tx1"/>
                </a:solidFill>
              </a:endParaRPr>
            </a:p>
          </p:txBody>
        </p:sp>
      </p:grpSp>
      <p:sp>
        <p:nvSpPr>
          <p:cNvPr id="13" name="Title 1"/>
          <p:cNvSpPr>
            <a:spLocks noGrp="1"/>
          </p:cNvSpPr>
          <p:nvPr>
            <p:ph type="title" idx="4294967295"/>
          </p:nvPr>
        </p:nvSpPr>
        <p:spPr>
          <a:xfrm>
            <a:off x="158154" y="-49847"/>
            <a:ext cx="6659205" cy="1143000"/>
          </a:xfrm>
        </p:spPr>
        <p:txBody>
          <a:bodyPr/>
          <a:lstStyle/>
          <a:p>
            <a:r>
              <a:rPr lang="en-US" dirty="0" smtClean="0"/>
              <a:t>Reasons for buying an insurance policy from a new provider</a:t>
            </a:r>
          </a:p>
        </p:txBody>
      </p:sp>
      <p:pic>
        <p:nvPicPr>
          <p:cNvPr id="3" name="Picture 3"/>
          <p:cNvPicPr>
            <a:picLocks noChangeAspect="1" noChangeArrowheads="1"/>
          </p:cNvPicPr>
          <p:nvPr/>
        </p:nvPicPr>
        <p:blipFill>
          <a:blip r:embed="rId13" cstate="print"/>
          <a:srcRect/>
          <a:stretch>
            <a:fillRect/>
          </a:stretch>
        </p:blipFill>
        <p:spPr bwMode="auto">
          <a:xfrm>
            <a:off x="254000" y="2486568"/>
            <a:ext cx="8676640" cy="3944711"/>
          </a:xfrm>
          <a:prstGeom prst="rect">
            <a:avLst/>
          </a:prstGeom>
          <a:noFill/>
          <a:ln w="9525">
            <a:noFill/>
            <a:miter lim="800000"/>
            <a:headEnd/>
            <a:tailEnd/>
          </a:ln>
          <a:effectLst/>
        </p:spPr>
      </p:pic>
      <p:sp>
        <p:nvSpPr>
          <p:cNvPr id="15" name="Text Box 5"/>
          <p:cNvSpPr txBox="1">
            <a:spLocks noChangeArrowheads="1"/>
          </p:cNvSpPr>
          <p:nvPr>
            <p:custDataLst>
              <p:tags r:id="rId5"/>
            </p:custDataLst>
          </p:nvPr>
        </p:nvSpPr>
        <p:spPr bwMode="auto">
          <a:xfrm>
            <a:off x="823829" y="2214926"/>
            <a:ext cx="3659976" cy="254237"/>
          </a:xfrm>
          <a:prstGeom prst="rect">
            <a:avLst/>
          </a:prstGeom>
          <a:noFill/>
          <a:ln w="9525">
            <a:noFill/>
            <a:miter lim="800000"/>
            <a:headEnd/>
            <a:tailEnd/>
          </a:ln>
        </p:spPr>
        <p:txBody>
          <a:bodyPr wrap="none">
            <a:spAutoFit/>
          </a:bodyPr>
          <a:lstStyle/>
          <a:p>
            <a:pPr>
              <a:lnSpc>
                <a:spcPct val="115000"/>
              </a:lnSpc>
            </a:pPr>
            <a:r>
              <a:rPr lang="en-US" sz="1000" dirty="0" smtClean="0"/>
              <a:t>Indicative </a:t>
            </a:r>
            <a:r>
              <a:rPr lang="en-US" sz="1000" i="0" dirty="0" smtClean="0">
                <a:solidFill>
                  <a:schemeClr val="tx1"/>
                </a:solidFill>
              </a:rPr>
              <a:t>only based low sample size for given countries</a:t>
            </a:r>
            <a:endParaRPr lang="en-US" sz="1000" i="0" dirty="0">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798" indent="-342798">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98" indent="-342798">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98" indent="-342798">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4"/>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t" anchorCtr="0"/>
          <a:lstStyle/>
          <a:p>
            <a:pPr marL="285666" indent="-285666" defTabSz="914218"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百度传课：司马懿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66" indent="-285666" defTabSz="914218"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网易学堂：司马懿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66" indent="-285666" defTabSz="914218"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知乎：       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6" rIns="91413" bIns="45706" rtlCol="0" anchor="t"/>
          <a:lstStyle/>
          <a:p>
            <a:pPr algn="ctr" defTabSz="914218"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8" name="圆角矩形 7">
            <a:hlinkClick r:id="rId3"/>
          </p:cNvPr>
          <p:cNvSpPr/>
          <p:nvPr/>
        </p:nvSpPr>
        <p:spPr>
          <a:xfrm>
            <a:off x="3589793" y="4214092"/>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6" rIns="91413" bIns="45706" rtlCol="0" anchor="t"/>
          <a:lstStyle/>
          <a:p>
            <a:pPr algn="ctr" defTabSz="914218"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6" rIns="91413" bIns="45706" rtlCol="0" anchor="t"/>
          <a:lstStyle/>
          <a:p>
            <a:pPr defTabSz="914218"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https://www.chuanke.com</a:t>
            </a:r>
            <a:endParaRPr lang="zh-CN" altLang="en-US" sz="1600" dirty="0">
              <a:solidFill>
                <a:prstClr val="white"/>
              </a:solidFill>
              <a:latin typeface="微软雅黑"/>
              <a:cs typeface="Segoe UI" pitchFamily="34" charset="0"/>
            </a:endParaRPr>
          </a:p>
        </p:txBody>
      </p:sp>
      <p:sp>
        <p:nvSpPr>
          <p:cNvPr id="17" name="圆角矩形 16">
            <a:hlinkClick r:id="rId3"/>
          </p:cNvPr>
          <p:cNvSpPr/>
          <p:nvPr/>
        </p:nvSpPr>
        <p:spPr>
          <a:xfrm>
            <a:off x="5148064" y="4214092"/>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6" rIns="91413" bIns="45706" rtlCol="0" anchor="t"/>
          <a:lstStyle/>
          <a:p>
            <a:pPr defTabSz="914218"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https://study.163.com</a:t>
            </a:r>
            <a:endParaRPr lang="zh-CN" altLang="en-US" sz="1600" dirty="0">
              <a:solidFill>
                <a:prstClr val="white"/>
              </a:solidFill>
              <a:latin typeface="微软雅黑"/>
              <a:cs typeface="Segoe UI" pitchFamily="34" charset="0"/>
            </a:endParaRPr>
          </a:p>
        </p:txBody>
      </p:sp>
      <p:sp>
        <p:nvSpPr>
          <p:cNvPr id="2" name="矩形 1"/>
          <p:cNvSpPr/>
          <p:nvPr/>
        </p:nvSpPr>
        <p:spPr>
          <a:xfrm>
            <a:off x="871354" y="2921170"/>
            <a:ext cx="7293966" cy="507823"/>
          </a:xfrm>
          <a:prstGeom prst="rect">
            <a:avLst/>
          </a:prstGeom>
        </p:spPr>
        <p:txBody>
          <a:bodyPr wrap="none" lIns="91413" tIns="45706" rIns="91413" bIns="45706">
            <a:spAutoFit/>
          </a:bodyPr>
          <a:lstStyle/>
          <a:p>
            <a:pPr defTabSz="914218" eaLnBrk="1" hangingPunct="1">
              <a:lnSpc>
                <a:spcPct val="150000"/>
              </a:lnSpc>
            </a:pPr>
            <a:r>
              <a:rPr lang="zh-CN" altLang="en-US" sz="1800" b="0" dirty="0">
                <a:solidFill>
                  <a:srgbClr val="4F81BD">
                    <a:lumMod val="75000"/>
                  </a:srgbClr>
                </a:solidFill>
                <a:latin typeface="微软雅黑"/>
                <a:cs typeface="Segoe UI" pitchFamily="34" charset="0"/>
              </a:rPr>
              <a:t>学习世界五百强和咨询公司</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课程请访问如下网站搜索：“司马懿”</a:t>
            </a: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6" rIns="91413" bIns="45706" rtlCol="0" anchor="t"/>
          <a:lstStyle/>
          <a:p>
            <a:pPr algn="ctr" defTabSz="914218" eaLnBrk="1" fontAlgn="auto" hangingPunct="1">
              <a:lnSpc>
                <a:spcPct val="100000"/>
              </a:lnSpc>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13" tIns="45706" rIns="91413" bIns="45706" rtlCol="0" anchor="t"/>
          <a:lstStyle/>
          <a:p>
            <a:pPr defTabSz="914218" eaLnBrk="1" fontAlgn="auto" hangingPunct="1">
              <a:lnSpc>
                <a:spcPct val="100000"/>
              </a:lnSpc>
              <a:spcBef>
                <a:spcPts val="0"/>
              </a:spcBef>
              <a:spcAft>
                <a:spcPts val="0"/>
              </a:spcAft>
            </a:pPr>
            <a:r>
              <a:rPr lang="en-US" altLang="zh-CN" sz="1600" dirty="0">
                <a:solidFill>
                  <a:prstClr val="white"/>
                </a:solidFill>
                <a:latin typeface="微软雅黑"/>
                <a:cs typeface="Segoe UI" pitchFamily="34" charset="0"/>
              </a:rPr>
              <a:t>https://www.zhiu.com</a:t>
            </a:r>
            <a:endParaRPr lang="zh-CN" altLang="en-US" sz="1600" dirty="0">
              <a:solidFill>
                <a:prstClr val="white"/>
              </a:solidFill>
              <a:latin typeface="微软雅黑"/>
              <a:cs typeface="Segoe UI" pitchFamily="34" charset="0"/>
            </a:endParaRPr>
          </a:p>
        </p:txBody>
      </p:sp>
    </p:spTree>
    <p:extLst>
      <p:ext uri="{BB962C8B-B14F-4D97-AF65-F5344CB8AC3E}">
        <p14:creationId xmlns:p14="http://schemas.microsoft.com/office/powerpoint/2010/main" val="4172487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p:cNvSpPr>
            <a:spLocks noGrp="1"/>
          </p:cNvSpPr>
          <p:nvPr>
            <p:ph type="title"/>
          </p:nvPr>
        </p:nvSpPr>
        <p:spPr>
          <a:xfrm>
            <a:off x="158154" y="-48262"/>
            <a:ext cx="6659205" cy="1143000"/>
          </a:xfrm>
        </p:spPr>
        <p:txBody>
          <a:bodyPr/>
          <a:lstStyle/>
          <a:p>
            <a:r>
              <a:rPr lang="en-US" sz="2400" dirty="0" smtClean="0"/>
              <a:t>Objectives</a:t>
            </a:r>
          </a:p>
        </p:txBody>
      </p:sp>
      <p:sp>
        <p:nvSpPr>
          <p:cNvPr id="3" name="TextBox 2"/>
          <p:cNvSpPr txBox="1"/>
          <p:nvPr/>
        </p:nvSpPr>
        <p:spPr>
          <a:xfrm>
            <a:off x="439416" y="1541065"/>
            <a:ext cx="8134568" cy="5470728"/>
          </a:xfrm>
          <a:prstGeom prst="rect">
            <a:avLst/>
          </a:prstGeom>
          <a:noFill/>
        </p:spPr>
        <p:txBody>
          <a:bodyPr wrap="square" rtlCol="0">
            <a:spAutoFit/>
          </a:bodyPr>
          <a:lstStyle/>
          <a:p>
            <a:pPr marL="273050" lvl="0" indent="-273050">
              <a:lnSpc>
                <a:spcPct val="100000"/>
              </a:lnSpc>
              <a:spcAft>
                <a:spcPts val="1800"/>
              </a:spcAft>
            </a:pPr>
            <a:endParaRPr lang="en-US" sz="1200" b="0" dirty="0" smtClean="0"/>
          </a:p>
          <a:p>
            <a:pPr marL="285750" lvl="0" indent="-285750" eaLnBrk="0" hangingPunct="0">
              <a:lnSpc>
                <a:spcPct val="100000"/>
              </a:lnSpc>
              <a:spcBef>
                <a:spcPct val="50000"/>
              </a:spcBef>
              <a:buClr>
                <a:srgbClr val="000000"/>
              </a:buClr>
            </a:pPr>
            <a:r>
              <a:rPr lang="en-US" sz="1400" b="0" dirty="0" smtClean="0">
                <a:solidFill>
                  <a:srgbClr val="000000"/>
                </a:solidFill>
                <a:latin typeface="Arial" pitchFamily="34" charset="0"/>
              </a:rPr>
              <a:t>The research focused on the following issues:</a:t>
            </a:r>
          </a:p>
          <a:p>
            <a:pPr marL="285750" lvl="0" indent="-285750" eaLnBrk="0" hangingPunct="0">
              <a:lnSpc>
                <a:spcPct val="100000"/>
              </a:lnSpc>
              <a:spcBef>
                <a:spcPct val="50000"/>
              </a:spcBef>
              <a:buClr>
                <a:srgbClr val="000000"/>
              </a:buClr>
            </a:pPr>
            <a:endParaRPr lang="en-US" sz="400" b="0" dirty="0" smtClean="0">
              <a:solidFill>
                <a:srgbClr val="000000"/>
              </a:solidFill>
              <a:latin typeface="Arial" pitchFamily="34" charset="0"/>
            </a:endParaRPr>
          </a:p>
          <a:p>
            <a:pPr marL="0" lvl="2" eaLnBrk="0" hangingPunct="0">
              <a:lnSpc>
                <a:spcPct val="100000"/>
              </a:lnSpc>
              <a:spcBef>
                <a:spcPct val="50000"/>
              </a:spcBef>
              <a:buClr>
                <a:srgbClr val="000000"/>
              </a:buClr>
            </a:pPr>
            <a:r>
              <a:rPr lang="en-US" sz="1400" dirty="0" smtClean="0">
                <a:solidFill>
                  <a:srgbClr val="000000"/>
                </a:solidFill>
                <a:latin typeface="Arial" pitchFamily="34" charset="0"/>
              </a:rPr>
              <a:t>What is the current state of consumer satisfaction, loyalty, advocacy and future buying intentions?</a:t>
            </a:r>
          </a:p>
          <a:p>
            <a:pPr marL="285750" indent="-285750" eaLnBrk="0" hangingPunct="0">
              <a:lnSpc>
                <a:spcPct val="100000"/>
              </a:lnSpc>
              <a:spcBef>
                <a:spcPct val="50000"/>
              </a:spcBef>
              <a:buClr>
                <a:srgbClr val="000000"/>
              </a:buClr>
              <a:buFontTx/>
              <a:buChar char="•"/>
            </a:pPr>
            <a:r>
              <a:rPr lang="en-US" sz="1400" b="0" dirty="0" smtClean="0">
                <a:solidFill>
                  <a:srgbClr val="000000"/>
                </a:solidFill>
                <a:latin typeface="Arial" pitchFamily="34" charset="0"/>
              </a:rPr>
              <a:t>How involved are consumers with life insurance providers and how do they perceive the industry?</a:t>
            </a:r>
          </a:p>
          <a:p>
            <a:pPr marL="285750" indent="-285750" eaLnBrk="0" hangingPunct="0">
              <a:lnSpc>
                <a:spcPct val="100000"/>
              </a:lnSpc>
              <a:spcBef>
                <a:spcPts val="300"/>
              </a:spcBef>
              <a:buClr>
                <a:srgbClr val="000000"/>
              </a:buClr>
              <a:buFontTx/>
              <a:buChar char="•"/>
            </a:pPr>
            <a:r>
              <a:rPr lang="en-US" sz="1400" b="0" dirty="0" smtClean="0">
                <a:solidFill>
                  <a:srgbClr val="000000"/>
                </a:solidFill>
                <a:latin typeface="Arial" pitchFamily="34" charset="0"/>
              </a:rPr>
              <a:t>How satisfied are they with their providers and what is driving this?</a:t>
            </a:r>
          </a:p>
          <a:p>
            <a:pPr marL="285750" indent="-285750" eaLnBrk="0" hangingPunct="0">
              <a:lnSpc>
                <a:spcPct val="100000"/>
              </a:lnSpc>
              <a:spcBef>
                <a:spcPts val="300"/>
              </a:spcBef>
              <a:buClr>
                <a:srgbClr val="000000"/>
              </a:buClr>
              <a:buFontTx/>
              <a:buChar char="•"/>
            </a:pPr>
            <a:r>
              <a:rPr lang="en-US" sz="1400" b="0" dirty="0" smtClean="0">
                <a:solidFill>
                  <a:srgbClr val="000000"/>
                </a:solidFill>
                <a:latin typeface="Arial" pitchFamily="34" charset="0"/>
              </a:rPr>
              <a:t>What are consumers’ future buying intentions?</a:t>
            </a:r>
            <a:endParaRPr lang="en-US" sz="900" b="0" dirty="0" smtClean="0">
              <a:solidFill>
                <a:srgbClr val="000000"/>
              </a:solidFill>
              <a:latin typeface="Arial" pitchFamily="34" charset="0"/>
            </a:endParaRPr>
          </a:p>
          <a:p>
            <a:pPr eaLnBrk="0" hangingPunct="0">
              <a:lnSpc>
                <a:spcPct val="100000"/>
              </a:lnSpc>
              <a:spcBef>
                <a:spcPts val="1800"/>
              </a:spcBef>
              <a:buClr>
                <a:srgbClr val="000000"/>
              </a:buClr>
            </a:pPr>
            <a:r>
              <a:rPr lang="en-US" sz="1400" dirty="0" smtClean="0"/>
              <a:t>What decisions have consumers made recently regarding staying with, leaving or adding new providers? </a:t>
            </a:r>
          </a:p>
          <a:p>
            <a:pPr marL="285750" indent="-285750" eaLnBrk="0" hangingPunct="0">
              <a:lnSpc>
                <a:spcPct val="100000"/>
              </a:lnSpc>
              <a:spcBef>
                <a:spcPct val="50000"/>
              </a:spcBef>
              <a:buClr>
                <a:srgbClr val="000000"/>
              </a:buClr>
              <a:buFontTx/>
              <a:buChar char="•"/>
            </a:pPr>
            <a:r>
              <a:rPr lang="en-US" sz="1400" b="0" dirty="0" smtClean="0">
                <a:solidFill>
                  <a:srgbClr val="000000"/>
                </a:solidFill>
                <a:latin typeface="Arial" pitchFamily="34" charset="0"/>
              </a:rPr>
              <a:t>What was the switching behavior of customers over the last 6-12 months?</a:t>
            </a:r>
          </a:p>
          <a:p>
            <a:pPr marL="285750" indent="-285750" eaLnBrk="0" hangingPunct="0">
              <a:lnSpc>
                <a:spcPct val="100000"/>
              </a:lnSpc>
              <a:spcBef>
                <a:spcPts val="300"/>
              </a:spcBef>
              <a:buClr>
                <a:srgbClr val="000000"/>
              </a:buClr>
              <a:buFontTx/>
              <a:buChar char="•"/>
            </a:pPr>
            <a:r>
              <a:rPr lang="en-US" sz="1400" b="0" dirty="0" smtClean="0">
                <a:solidFill>
                  <a:srgbClr val="000000"/>
                </a:solidFill>
                <a:latin typeface="Arial" pitchFamily="34" charset="0"/>
              </a:rPr>
              <a:t>What are the main reasons for partial or complete switching?</a:t>
            </a:r>
            <a:endParaRPr lang="nl-BE" sz="1400" b="0" dirty="0" smtClean="0">
              <a:solidFill>
                <a:srgbClr val="000000"/>
              </a:solidFill>
              <a:latin typeface="Arial" pitchFamily="34" charset="0"/>
            </a:endParaRPr>
          </a:p>
          <a:p>
            <a:pPr eaLnBrk="0" hangingPunct="0">
              <a:lnSpc>
                <a:spcPct val="100000"/>
              </a:lnSpc>
              <a:spcBef>
                <a:spcPts val="1800"/>
              </a:spcBef>
              <a:buClr>
                <a:srgbClr val="000000"/>
              </a:buClr>
            </a:pPr>
            <a:r>
              <a:rPr lang="en-US" sz="1400" dirty="0" smtClean="0"/>
              <a:t>How do consumer behavior and perceptions in this industry compare with other sectors ? </a:t>
            </a:r>
          </a:p>
          <a:p>
            <a:pPr marL="285750" indent="-285750" eaLnBrk="0" hangingPunct="0">
              <a:lnSpc>
                <a:spcPct val="100000"/>
              </a:lnSpc>
              <a:spcBef>
                <a:spcPct val="50000"/>
              </a:spcBef>
              <a:buClr>
                <a:srgbClr val="000000"/>
              </a:buClr>
              <a:buFontTx/>
              <a:buChar char="•"/>
            </a:pPr>
            <a:r>
              <a:rPr lang="en-US" sz="1400" b="0" dirty="0" smtClean="0">
                <a:solidFill>
                  <a:srgbClr val="000000"/>
                </a:solidFill>
                <a:latin typeface="Arial" pitchFamily="34" charset="0"/>
              </a:rPr>
              <a:t>How do involvement, satisfaction, loyalty, advocacy and intentions compare with other sectors ?</a:t>
            </a:r>
          </a:p>
          <a:p>
            <a:pPr marL="285750" indent="-285750" eaLnBrk="0" hangingPunct="0">
              <a:lnSpc>
                <a:spcPct val="100000"/>
              </a:lnSpc>
              <a:spcBef>
                <a:spcPts val="300"/>
              </a:spcBef>
              <a:buClr>
                <a:srgbClr val="000000"/>
              </a:buClr>
              <a:buFontTx/>
              <a:buChar char="•"/>
            </a:pPr>
            <a:r>
              <a:rPr lang="en-US" sz="1400" b="0" dirty="0" smtClean="0">
                <a:solidFill>
                  <a:srgbClr val="000000"/>
                </a:solidFill>
                <a:latin typeface="Arial" pitchFamily="34" charset="0"/>
              </a:rPr>
              <a:t>How does participation in loyalty programs, and their impact on consumers, compare with other sectors?</a:t>
            </a:r>
          </a:p>
          <a:p>
            <a:pPr marL="285750" indent="-285750" eaLnBrk="0" hangingPunct="0">
              <a:lnSpc>
                <a:spcPct val="100000"/>
              </a:lnSpc>
              <a:spcBef>
                <a:spcPts val="300"/>
              </a:spcBef>
              <a:buClr>
                <a:srgbClr val="000000"/>
              </a:buClr>
            </a:pPr>
            <a:endParaRPr lang="en-US" sz="1400" b="0" dirty="0" smtClean="0">
              <a:solidFill>
                <a:srgbClr val="000000"/>
              </a:solidFill>
              <a:latin typeface="Arial" pitchFamily="34" charset="0"/>
            </a:endParaRPr>
          </a:p>
          <a:p>
            <a:pPr marL="285750" lvl="0" indent="-285750" eaLnBrk="0" hangingPunct="0">
              <a:lnSpc>
                <a:spcPct val="100000"/>
              </a:lnSpc>
              <a:spcBef>
                <a:spcPct val="50000"/>
              </a:spcBef>
              <a:buClr>
                <a:srgbClr val="000000"/>
              </a:buClr>
              <a:buFontTx/>
              <a:buChar char="•"/>
            </a:pPr>
            <a:endParaRPr lang="en-US" sz="1400" b="0" dirty="0" smtClean="0">
              <a:solidFill>
                <a:srgbClr val="000000"/>
              </a:solidFill>
              <a:latin typeface="Arial" pitchFamily="34" charset="0"/>
            </a:endParaRPr>
          </a:p>
          <a:p>
            <a:pPr marL="273050" indent="-273050">
              <a:lnSpc>
                <a:spcPct val="100000"/>
              </a:lnSpc>
              <a:spcAft>
                <a:spcPts val="1800"/>
              </a:spcAft>
              <a:buFont typeface="Wingdings" pitchFamily="2" charset="2"/>
              <a:buChar char="q"/>
            </a:pPr>
            <a:endParaRPr lang="en-US" sz="800" b="0" dirty="0"/>
          </a:p>
        </p:txBody>
      </p:sp>
      <p:sp>
        <p:nvSpPr>
          <p:cNvPr id="4" name="Rectangle 3"/>
          <p:cNvSpPr>
            <a:spLocks noChangeArrowheads="1"/>
          </p:cNvSpPr>
          <p:nvPr/>
        </p:nvSpPr>
        <p:spPr bwMode="auto">
          <a:xfrm>
            <a:off x="457199" y="1374518"/>
            <a:ext cx="8556175" cy="522588"/>
          </a:xfrm>
          <a:prstGeom prst="rect">
            <a:avLst/>
          </a:prstGeom>
          <a:noFill/>
          <a:ln w="12700">
            <a:noFill/>
            <a:miter lim="800000"/>
            <a:headEnd/>
            <a:tailEnd/>
          </a:ln>
        </p:spPr>
        <p:txBody>
          <a:bodyPr wrap="square" lIns="92379" tIns="45407" rIns="92379" bIns="45407">
            <a:spAutoFit/>
          </a:bodyPr>
          <a:lstStyle/>
          <a:p>
            <a:pPr>
              <a:lnSpc>
                <a:spcPct val="100000"/>
              </a:lnSpc>
              <a:spcAft>
                <a:spcPct val="70000"/>
              </a:spcAft>
              <a:buClr>
                <a:schemeClr val="tx1"/>
              </a:buClr>
            </a:pPr>
            <a:r>
              <a:rPr lang="en-US" sz="1400" dirty="0" smtClean="0">
                <a:sym typeface="Symbol" pitchFamily="18" charset="2"/>
              </a:rPr>
              <a:t>This report p</a:t>
            </a:r>
            <a:r>
              <a:rPr lang="en-US" sz="1400" dirty="0" smtClean="0"/>
              <a:t>rovides fresh insights into the changes in consumer behavior, attitudes &amp; expectations with regard to life insurance and its providers.</a:t>
            </a:r>
            <a:endParaRPr lang="en-US" sz="1400" dirty="0">
              <a:sym typeface="Symbol"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2400" dirty="0" smtClean="0"/>
              <a:t>Key findings</a:t>
            </a:r>
          </a:p>
        </p:txBody>
      </p:sp>
      <p:sp>
        <p:nvSpPr>
          <p:cNvPr id="5123" name="Content Placeholder 2"/>
          <p:cNvSpPr>
            <a:spLocks noGrp="1"/>
          </p:cNvSpPr>
          <p:nvPr>
            <p:ph idx="1"/>
          </p:nvPr>
        </p:nvSpPr>
        <p:spPr>
          <a:xfrm>
            <a:off x="458470" y="1644968"/>
            <a:ext cx="8218170" cy="4657725"/>
          </a:xfrm>
        </p:spPr>
        <p:txBody>
          <a:bodyPr/>
          <a:lstStyle/>
          <a:p>
            <a:pPr marL="177800" indent="-177800">
              <a:spcBef>
                <a:spcPts val="600"/>
              </a:spcBef>
            </a:pPr>
            <a:r>
              <a:rPr lang="en-ZA" sz="1400" dirty="0" smtClean="0">
                <a:cs typeface="Arial" charset="0"/>
              </a:rPr>
              <a:t>85% of consumers are satisfied with their providers. Of these, 27% are very satisfied, down from 34% in 2009 and the lowest of the 10 industry sectors surveyed. </a:t>
            </a:r>
          </a:p>
          <a:p>
            <a:pPr marL="177800" indent="-177800">
              <a:spcBef>
                <a:spcPts val="600"/>
              </a:spcBef>
            </a:pPr>
            <a:r>
              <a:rPr lang="en-ZA" sz="1400" dirty="0" smtClean="0">
                <a:cs typeface="Arial" charset="0"/>
              </a:rPr>
              <a:t>21% feel very loyal to their insurance provider, compared with 30% who are very loyal to their bank.</a:t>
            </a:r>
          </a:p>
          <a:p>
            <a:pPr marL="177800" indent="-177800">
              <a:spcBef>
                <a:spcPts val="600"/>
              </a:spcBef>
            </a:pPr>
            <a:r>
              <a:rPr lang="en-ZA" sz="1400" dirty="0" smtClean="0">
                <a:cs typeface="Arial" charset="0"/>
              </a:rPr>
              <a:t>Only 17% say they will buy more  from their current provider in the next 6 -12 months (7% in the US, 30% in emerging markets).</a:t>
            </a:r>
          </a:p>
          <a:p>
            <a:pPr marL="177800" indent="-177800">
              <a:spcBef>
                <a:spcPts val="600"/>
              </a:spcBef>
            </a:pPr>
            <a:r>
              <a:rPr lang="en-ZA" sz="1400" dirty="0" smtClean="0">
                <a:cs typeface="Arial" charset="0"/>
              </a:rPr>
              <a:t>31% switched providers “in the past 6 – 12 months” (up from 25% in 2009). Of these, 12% terminated their relationship with one provider to buy from another (complete switch), up from 6%, while 19% added a new provider to their portfolio (partial switch), the same number as in 2009.</a:t>
            </a:r>
          </a:p>
          <a:p>
            <a:pPr marL="177800" indent="-177800">
              <a:spcBef>
                <a:spcPts val="600"/>
              </a:spcBef>
            </a:pPr>
            <a:r>
              <a:rPr lang="en-US" sz="1400" dirty="0" smtClean="0">
                <a:solidFill>
                  <a:srgbClr val="000000"/>
                </a:solidFill>
                <a:cs typeface="Arial" charset="0"/>
              </a:rPr>
              <a:t>While price (46%) and value for money (39%)</a:t>
            </a:r>
            <a:r>
              <a:rPr lang="en-ZA" sz="1400" dirty="0" smtClean="0">
                <a:solidFill>
                  <a:srgbClr val="000000"/>
                </a:solidFill>
                <a:cs typeface="Arial" charset="0"/>
              </a:rPr>
              <a:t> are the most important reasons for complete switching, the recommendations of others (38%) are the biggest driver of partial switching.</a:t>
            </a:r>
            <a:endParaRPr lang="en-US" sz="1400" dirty="0" smtClean="0">
              <a:solidFill>
                <a:srgbClr val="000000"/>
              </a:solidFill>
              <a:cs typeface="Arial" charset="0"/>
            </a:endParaRPr>
          </a:p>
          <a:p>
            <a:pPr marL="177800" indent="-177800">
              <a:spcBef>
                <a:spcPts val="600"/>
              </a:spcBef>
            </a:pPr>
            <a:r>
              <a:rPr lang="en-ZA" sz="1400" dirty="0" smtClean="0">
                <a:cs typeface="Arial" charset="0"/>
              </a:rPr>
              <a:t>67% of consumers are not willing to sacrifice product quality, customer service (54%) or product options (47%) in exchange for lower prices.</a:t>
            </a:r>
          </a:p>
          <a:p>
            <a:pPr marL="177800" indent="-177800">
              <a:spcBef>
                <a:spcPts val="600"/>
              </a:spcBef>
            </a:pPr>
            <a:r>
              <a:rPr lang="en-US" sz="1400" dirty="0" smtClean="0">
                <a:solidFill>
                  <a:srgbClr val="000000"/>
                </a:solidFill>
                <a:cs typeface="Arial" charset="0"/>
              </a:rPr>
              <a:t>77% say the increased use of technology has improved their experience when deciding to purchase  a provider’s offerings.  Similarly, 66% believe the increased use of technology in customer service has improved their service experience.</a:t>
            </a:r>
          </a:p>
          <a:p>
            <a:pPr marL="177800" indent="-177800">
              <a:spcBef>
                <a:spcPts val="600"/>
              </a:spcBef>
            </a:pPr>
            <a:r>
              <a:rPr lang="en-ZA" sz="1400" dirty="0" smtClean="0">
                <a:solidFill>
                  <a:srgbClr val="000000"/>
                </a:solidFill>
                <a:cs typeface="Arial" charset="0"/>
              </a:rPr>
              <a:t>Word of mouth remains the source of information consumers rely on most (76%) when deciding whether to do business with a service provider, yet fewer than one in four say they would recommend their provider to others.  Word of mouth includes social media sites.</a:t>
            </a:r>
            <a:endParaRPr lang="en-US" sz="1400" dirty="0" smtClean="0">
              <a:cs typeface="Arial" charset="0"/>
            </a:endParaRPr>
          </a:p>
        </p:txBody>
      </p:sp>
      <p:sp>
        <p:nvSpPr>
          <p:cNvPr id="5124" name="Slide Number Placeholder 4"/>
          <p:cNvSpPr>
            <a:spLocks noGrp="1"/>
          </p:cNvSpPr>
          <p:nvPr>
            <p:ph type="sldNum" sz="quarter" idx="11"/>
          </p:nvPr>
        </p:nvSpPr>
        <p:spPr>
          <a:noFill/>
        </p:spPr>
        <p:txBody>
          <a:bodyPr/>
          <a:lstStyle/>
          <a:p>
            <a:fld id="{CE1AA167-9268-4B8E-A54F-5626147582BE}"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ChangeArrowheads="1"/>
          </p:cNvSpPr>
          <p:nvPr/>
        </p:nvSpPr>
        <p:spPr bwMode="auto">
          <a:xfrm>
            <a:off x="468313" y="3163888"/>
            <a:ext cx="8410575" cy="2254250"/>
          </a:xfrm>
          <a:prstGeom prst="rect">
            <a:avLst/>
          </a:prstGeom>
          <a:noFill/>
          <a:ln w="12700">
            <a:noFill/>
            <a:miter lim="800000"/>
            <a:headEnd/>
            <a:tailEnd/>
          </a:ln>
        </p:spPr>
        <p:txBody>
          <a:bodyPr lIns="90488" tIns="44450" rIns="90488" bIns="44450"/>
          <a:lstStyle/>
          <a:p>
            <a:pPr>
              <a:lnSpc>
                <a:spcPct val="100000"/>
              </a:lnSpc>
              <a:spcBef>
                <a:spcPct val="20000"/>
              </a:spcBef>
              <a:buClr>
                <a:schemeClr val="tx1"/>
              </a:buClr>
            </a:pPr>
            <a:r>
              <a:rPr lang="en-US" sz="2000" b="1" i="0" u="sng" dirty="0">
                <a:solidFill>
                  <a:schemeClr val="tx1"/>
                </a:solidFill>
              </a:rPr>
              <a:t>Section </a:t>
            </a:r>
            <a:r>
              <a:rPr lang="en-US" sz="2000" b="1" i="0" u="sng" dirty="0" smtClean="0">
                <a:solidFill>
                  <a:schemeClr val="tx1"/>
                </a:solidFill>
              </a:rPr>
              <a:t>1</a:t>
            </a:r>
            <a:endParaRPr lang="en-US" sz="2000" b="1" i="0" u="sng" dirty="0">
              <a:solidFill>
                <a:schemeClr val="tx1"/>
              </a:solidFill>
            </a:endParaRPr>
          </a:p>
          <a:p>
            <a:pPr>
              <a:lnSpc>
                <a:spcPct val="100000"/>
              </a:lnSpc>
              <a:spcBef>
                <a:spcPct val="20000"/>
              </a:spcBef>
              <a:buClr>
                <a:schemeClr val="tx1"/>
              </a:buClr>
            </a:pPr>
            <a:r>
              <a:rPr lang="en-US" sz="2400" b="1" i="0" dirty="0">
                <a:solidFill>
                  <a:schemeClr val="tx1"/>
                </a:solidFill>
              </a:rPr>
              <a:t>What is the current state of consumer satisfaction, </a:t>
            </a:r>
            <a:r>
              <a:rPr lang="en-US" sz="2400" b="1" i="0" dirty="0" smtClean="0">
                <a:solidFill>
                  <a:schemeClr val="tx1"/>
                </a:solidFill>
              </a:rPr>
              <a:t>loyalty, advocacy and future buying intentions?</a:t>
            </a:r>
            <a:endParaRPr lang="en-US" sz="2400" b="1" i="0" dirty="0">
              <a:solidFill>
                <a:schemeClr val="tx1"/>
              </a:solidFill>
            </a:endParaRPr>
          </a:p>
          <a:p>
            <a:pPr>
              <a:lnSpc>
                <a:spcPct val="100000"/>
              </a:lnSpc>
              <a:spcBef>
                <a:spcPct val="20000"/>
              </a:spcBef>
              <a:buClr>
                <a:schemeClr val="tx1"/>
              </a:buClr>
            </a:pPr>
            <a:endParaRPr lang="en-US" altLang="ja-JP" sz="1400" dirty="0">
              <a:solidFill>
                <a:schemeClr val="tx1"/>
              </a:solidFill>
              <a:ea typeface="ＭＳ Ｐゴシック"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58154" y="-36785"/>
            <a:ext cx="6659205" cy="1143000"/>
          </a:xfrm>
        </p:spPr>
        <p:txBody>
          <a:bodyPr/>
          <a:lstStyle/>
          <a:p>
            <a:r>
              <a:rPr lang="en-US" sz="2400" dirty="0" smtClean="0"/>
              <a:t>Summary</a:t>
            </a:r>
          </a:p>
        </p:txBody>
      </p:sp>
      <p:sp>
        <p:nvSpPr>
          <p:cNvPr id="5" name="Rectangle 3"/>
          <p:cNvSpPr>
            <a:spLocks noChangeArrowheads="1"/>
          </p:cNvSpPr>
          <p:nvPr/>
        </p:nvSpPr>
        <p:spPr bwMode="auto">
          <a:xfrm>
            <a:off x="223838" y="1757363"/>
            <a:ext cx="8436836" cy="3323355"/>
          </a:xfrm>
          <a:prstGeom prst="rect">
            <a:avLst/>
          </a:prstGeom>
          <a:noFill/>
          <a:ln w="12700">
            <a:noFill/>
            <a:miter lim="800000"/>
            <a:headEnd/>
            <a:tailEnd/>
          </a:ln>
        </p:spPr>
        <p:txBody>
          <a:bodyPr wrap="square" lIns="92379" tIns="45407" rIns="92379" bIns="45407">
            <a:spAutoFit/>
          </a:bodyPr>
          <a:lstStyle/>
          <a:p>
            <a:pPr marL="176213" indent="-176213" eaLnBrk="0" hangingPunct="0">
              <a:lnSpc>
                <a:spcPct val="100000"/>
              </a:lnSpc>
              <a:buClr>
                <a:schemeClr val="tx1"/>
              </a:buClr>
              <a:buFont typeface="Arial" pitchFamily="34" charset="0"/>
              <a:buChar char="•"/>
              <a:defRPr/>
            </a:pPr>
            <a:r>
              <a:rPr lang="en-US" sz="1400" b="0" dirty="0" smtClean="0"/>
              <a:t>Although many care about decisions made in this sector, few are really involved. </a:t>
            </a:r>
          </a:p>
          <a:p>
            <a:pPr marL="176213" indent="-176213" eaLnBrk="0" hangingPunct="0">
              <a:lnSpc>
                <a:spcPct val="100000"/>
              </a:lnSpc>
              <a:buClr>
                <a:schemeClr val="tx1"/>
              </a:buClr>
              <a:buFont typeface="Arial" pitchFamily="34" charset="0"/>
              <a:buChar char="•"/>
              <a:defRPr/>
            </a:pPr>
            <a:endParaRPr lang="en-US" sz="1400" b="0" dirty="0" smtClean="0"/>
          </a:p>
          <a:p>
            <a:pPr marL="176213" indent="-176213" eaLnBrk="0" hangingPunct="0">
              <a:lnSpc>
                <a:spcPct val="100000"/>
              </a:lnSpc>
              <a:buClr>
                <a:schemeClr val="tx1"/>
              </a:buClr>
              <a:buFont typeface="Arial" pitchFamily="34" charset="0"/>
              <a:buChar char="•"/>
              <a:defRPr/>
            </a:pPr>
            <a:r>
              <a:rPr lang="en-US" sz="1400" b="0" dirty="0" smtClean="0"/>
              <a:t>28% say the inconvenience of switching would not stop them from changing providers, and 26% would consider shopping around before buying a new insurance policy.</a:t>
            </a:r>
          </a:p>
          <a:p>
            <a:pPr marL="176213" indent="-176213" eaLnBrk="0" hangingPunct="0">
              <a:lnSpc>
                <a:spcPct val="100000"/>
              </a:lnSpc>
              <a:buClr>
                <a:schemeClr val="tx1"/>
              </a:buClr>
              <a:buFont typeface="Arial" pitchFamily="34" charset="0"/>
              <a:buChar char="•"/>
              <a:defRPr/>
            </a:pPr>
            <a:endParaRPr lang="nl-BE" sz="1400" b="0" dirty="0" smtClean="0"/>
          </a:p>
          <a:p>
            <a:pPr marL="176213" indent="-176213">
              <a:lnSpc>
                <a:spcPct val="100000"/>
              </a:lnSpc>
              <a:buClr>
                <a:schemeClr val="tx1"/>
              </a:buClr>
              <a:buFont typeface="Arial" pitchFamily="34" charset="0"/>
              <a:buChar char="•"/>
              <a:defRPr/>
            </a:pPr>
            <a:r>
              <a:rPr lang="en-US" sz="1400" b="0" dirty="0" smtClean="0"/>
              <a:t>27% are very satisfied with their providers – a sharp decline from last year. This figure varies considerably by geography. While globally only 15% are extremely dissatisfied, the most dissatisfied consumers are in Spain (26%), Brazil (21%), Mexico (21%) and Japan (20%).</a:t>
            </a:r>
          </a:p>
          <a:p>
            <a:pPr marL="176213" indent="-176213" eaLnBrk="0" hangingPunct="0">
              <a:lnSpc>
                <a:spcPct val="100000"/>
              </a:lnSpc>
              <a:buClr>
                <a:schemeClr val="tx1"/>
              </a:buClr>
              <a:buFont typeface="Arial" pitchFamily="34" charset="0"/>
              <a:buChar char="•"/>
              <a:defRPr/>
            </a:pPr>
            <a:endParaRPr lang="en-US" sz="1400" b="0" dirty="0" smtClean="0"/>
          </a:p>
          <a:p>
            <a:pPr marL="176213" indent="-176213" eaLnBrk="0" hangingPunct="0">
              <a:lnSpc>
                <a:spcPct val="100000"/>
              </a:lnSpc>
              <a:buClr>
                <a:schemeClr val="tx1"/>
              </a:buClr>
              <a:buFont typeface="Arial" pitchFamily="34" charset="0"/>
              <a:buChar char="•"/>
              <a:defRPr/>
            </a:pPr>
            <a:r>
              <a:rPr lang="en-US" sz="1400" b="0" dirty="0" smtClean="0"/>
              <a:t>About one fifth feel very loyal and would recommend their providers, but only 17% say they would buy more from them.</a:t>
            </a:r>
          </a:p>
          <a:p>
            <a:pPr marL="176213" indent="-176213" eaLnBrk="0" hangingPunct="0">
              <a:lnSpc>
                <a:spcPct val="100000"/>
              </a:lnSpc>
              <a:buClr>
                <a:schemeClr val="tx1"/>
              </a:buClr>
              <a:buFont typeface="Arial" pitchFamily="34" charset="0"/>
              <a:buChar char="•"/>
              <a:defRPr/>
            </a:pPr>
            <a:endParaRPr lang="nl-BE" sz="1400" b="0" dirty="0" smtClean="0"/>
          </a:p>
          <a:p>
            <a:pPr marL="176213" indent="-176213" eaLnBrk="0" hangingPunct="0">
              <a:lnSpc>
                <a:spcPct val="100000"/>
              </a:lnSpc>
              <a:buClr>
                <a:schemeClr val="tx1"/>
              </a:buClr>
              <a:buFont typeface="Arial" pitchFamily="34" charset="0"/>
              <a:buChar char="•"/>
              <a:defRPr/>
            </a:pPr>
            <a:r>
              <a:rPr lang="en-US" sz="1400" b="0" dirty="0" smtClean="0"/>
              <a:t>In mature markets a vast majority of consumers intend to buy the same or less from their current providers, while in emerging markets close to 30% of consumers intend to buy more from their current providers.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907" name="Picture 3"/>
          <p:cNvPicPr>
            <a:picLocks noChangeAspect="1" noChangeArrowheads="1"/>
          </p:cNvPicPr>
          <p:nvPr/>
        </p:nvPicPr>
        <p:blipFill>
          <a:blip r:embed="rId23" cstate="print"/>
          <a:srcRect/>
          <a:stretch>
            <a:fillRect/>
          </a:stretch>
        </p:blipFill>
        <p:spPr bwMode="auto">
          <a:xfrm>
            <a:off x="3408863" y="2403973"/>
            <a:ext cx="3162300" cy="3800475"/>
          </a:xfrm>
          <a:prstGeom prst="rect">
            <a:avLst/>
          </a:prstGeom>
          <a:noFill/>
          <a:ln w="9525">
            <a:noFill/>
            <a:miter lim="800000"/>
            <a:headEnd/>
            <a:tailEnd/>
          </a:ln>
          <a:effectLst/>
        </p:spPr>
      </p:pic>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0" name="think-cell Slide" r:id="rId24" imgW="0" imgH="0" progId="TCLayout.ActiveDocument.1">
                  <p:embed/>
                </p:oleObj>
              </mc:Choice>
              <mc:Fallback>
                <p:oleObj name="think-cell Slide" r:id="rId24"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9" name="Text Box 221"/>
          <p:cNvSpPr txBox="1">
            <a:spLocks noChangeArrowheads="1"/>
          </p:cNvSpPr>
          <p:nvPr>
            <p:custDataLst>
              <p:tags r:id="rId3"/>
            </p:custDataLst>
          </p:nvPr>
        </p:nvSpPr>
        <p:spPr bwMode="auto">
          <a:xfrm>
            <a:off x="6575905" y="6658837"/>
            <a:ext cx="2215670" cy="215444"/>
          </a:xfrm>
          <a:prstGeom prst="rect">
            <a:avLst/>
          </a:prstGeom>
          <a:noFill/>
          <a:ln w="9525">
            <a:noFill/>
            <a:miter lim="800000"/>
            <a:headEnd/>
            <a:tailEnd/>
          </a:ln>
        </p:spPr>
        <p:txBody>
          <a:bodyPr wrap="none">
            <a:spAutoFit/>
          </a:bodyPr>
          <a:lstStyle/>
          <a:p>
            <a:pPr algn="r"/>
            <a:r>
              <a:rPr lang="en-US" sz="800" b="0" i="0" dirty="0">
                <a:solidFill>
                  <a:schemeClr val="tx1"/>
                </a:solidFill>
              </a:rPr>
              <a:t>* Note: For all country outliers, see appendix</a:t>
            </a:r>
          </a:p>
        </p:txBody>
      </p:sp>
      <p:sp>
        <p:nvSpPr>
          <p:cNvPr id="3082" name="Rectangle 10"/>
          <p:cNvSpPr>
            <a:spLocks noChangeArrowheads="1"/>
          </p:cNvSpPr>
          <p:nvPr/>
        </p:nvSpPr>
        <p:spPr bwMode="auto">
          <a:xfrm>
            <a:off x="809171" y="3244790"/>
            <a:ext cx="2035629" cy="400110"/>
          </a:xfrm>
          <a:prstGeom prst="rect">
            <a:avLst/>
          </a:prstGeom>
          <a:noFill/>
          <a:ln w="9525">
            <a:noFill/>
            <a:miter lim="800000"/>
            <a:headEnd/>
            <a:tailEnd/>
          </a:ln>
        </p:spPr>
        <p:txBody>
          <a:bodyPr wrap="square" anchor="b">
            <a:spAutoFit/>
          </a:bodyPr>
          <a:lstStyle/>
          <a:p>
            <a:pPr algn="r" fontAlgn="b"/>
            <a:r>
              <a:rPr lang="en-US" sz="1000" b="0" i="0" dirty="0">
                <a:solidFill>
                  <a:schemeClr val="tx1"/>
                </a:solidFill>
                <a:cs typeface="Arial" pitchFamily="34" charset="0"/>
              </a:rPr>
              <a:t>I know a lot about the providers in this </a:t>
            </a:r>
            <a:r>
              <a:rPr lang="en-US" sz="1000" b="0" i="0" dirty="0" smtClean="0">
                <a:solidFill>
                  <a:schemeClr val="tx1"/>
                </a:solidFill>
                <a:cs typeface="Arial" pitchFamily="34" charset="0"/>
              </a:rPr>
              <a:t>industry</a:t>
            </a:r>
            <a:endParaRPr lang="en-US" sz="1000" b="0" i="0" dirty="0">
              <a:solidFill>
                <a:schemeClr val="tx1"/>
              </a:solidFill>
            </a:endParaRPr>
          </a:p>
        </p:txBody>
      </p:sp>
      <p:sp>
        <p:nvSpPr>
          <p:cNvPr id="3084" name="Rectangle 12"/>
          <p:cNvSpPr>
            <a:spLocks noChangeArrowheads="1"/>
          </p:cNvSpPr>
          <p:nvPr/>
        </p:nvSpPr>
        <p:spPr bwMode="auto">
          <a:xfrm>
            <a:off x="382588" y="5845175"/>
            <a:ext cx="4144963" cy="238125"/>
          </a:xfrm>
          <a:prstGeom prst="rect">
            <a:avLst/>
          </a:prstGeom>
          <a:noFill/>
          <a:ln w="9525">
            <a:noFill/>
            <a:miter lim="800000"/>
            <a:headEnd/>
            <a:tailEnd/>
          </a:ln>
        </p:spPr>
        <p:txBody>
          <a:bodyPr anchor="b">
            <a:spAutoFit/>
          </a:bodyPr>
          <a:lstStyle/>
          <a:p>
            <a:pPr algn="r" fontAlgn="b"/>
            <a:endParaRPr lang="en-US" sz="1200" i="0">
              <a:solidFill>
                <a:schemeClr val="tx1"/>
              </a:solidFill>
              <a:latin typeface="Times New Roman" pitchFamily="18" charset="0"/>
            </a:endParaRPr>
          </a:p>
        </p:txBody>
      </p:sp>
      <p:sp>
        <p:nvSpPr>
          <p:cNvPr id="3085" name="Rectangle 13"/>
          <p:cNvSpPr>
            <a:spLocks noChangeArrowheads="1"/>
          </p:cNvSpPr>
          <p:nvPr/>
        </p:nvSpPr>
        <p:spPr bwMode="auto">
          <a:xfrm>
            <a:off x="836023" y="3865147"/>
            <a:ext cx="2034177" cy="338554"/>
          </a:xfrm>
          <a:prstGeom prst="rect">
            <a:avLst/>
          </a:prstGeom>
          <a:noFill/>
          <a:ln w="9525">
            <a:noFill/>
            <a:miter lim="800000"/>
            <a:headEnd/>
            <a:tailEnd/>
          </a:ln>
        </p:spPr>
        <p:txBody>
          <a:bodyPr wrap="square" anchor="b">
            <a:spAutoFit/>
          </a:bodyPr>
          <a:lstStyle/>
          <a:p>
            <a:pPr algn="r" fontAlgn="b"/>
            <a:r>
              <a:rPr lang="en-US" sz="1000" b="0" i="0" dirty="0">
                <a:solidFill>
                  <a:schemeClr val="tx1"/>
                </a:solidFill>
                <a:cs typeface="Arial" pitchFamily="34" charset="0"/>
              </a:rPr>
              <a:t>I have a real interest </a:t>
            </a:r>
            <a:r>
              <a:rPr lang="en-US" sz="1000" b="0" i="0" dirty="0" smtClean="0">
                <a:solidFill>
                  <a:schemeClr val="tx1"/>
                </a:solidFill>
                <a:cs typeface="Arial" pitchFamily="34" charset="0"/>
              </a:rPr>
              <a:t>in / passion </a:t>
            </a:r>
            <a:r>
              <a:rPr lang="en-US" sz="1000" b="0" i="0" dirty="0">
                <a:solidFill>
                  <a:schemeClr val="tx1"/>
                </a:solidFill>
                <a:cs typeface="Arial" pitchFamily="34" charset="0"/>
              </a:rPr>
              <a:t>for this </a:t>
            </a:r>
            <a:r>
              <a:rPr lang="en-US" sz="1000" b="0" i="0" dirty="0" smtClean="0">
                <a:solidFill>
                  <a:schemeClr val="tx1"/>
                </a:solidFill>
                <a:cs typeface="Arial" pitchFamily="34" charset="0"/>
              </a:rPr>
              <a:t>industry</a:t>
            </a:r>
            <a:endParaRPr lang="en-US" sz="1000" b="0" i="0" dirty="0">
              <a:solidFill>
                <a:schemeClr val="tx1"/>
              </a:solidFill>
              <a:cs typeface="Arial" pitchFamily="34" charset="0"/>
            </a:endParaRPr>
          </a:p>
        </p:txBody>
      </p:sp>
      <p:sp>
        <p:nvSpPr>
          <p:cNvPr id="3086" name="Rectangle 14"/>
          <p:cNvSpPr>
            <a:spLocks noChangeArrowheads="1"/>
          </p:cNvSpPr>
          <p:nvPr/>
        </p:nvSpPr>
        <p:spPr bwMode="auto">
          <a:xfrm>
            <a:off x="963023" y="5557642"/>
            <a:ext cx="1869077" cy="400110"/>
          </a:xfrm>
          <a:prstGeom prst="rect">
            <a:avLst/>
          </a:prstGeom>
          <a:noFill/>
          <a:ln w="9525">
            <a:noFill/>
            <a:miter lim="800000"/>
            <a:headEnd/>
            <a:tailEnd/>
          </a:ln>
        </p:spPr>
        <p:txBody>
          <a:bodyPr wrap="square" anchor="b">
            <a:spAutoFit/>
          </a:bodyPr>
          <a:lstStyle/>
          <a:p>
            <a:pPr algn="r" fontAlgn="b"/>
            <a:r>
              <a:rPr lang="en-US" sz="1000" b="0" i="0" dirty="0">
                <a:solidFill>
                  <a:schemeClr val="tx1"/>
                </a:solidFill>
                <a:cs typeface="Arial" pitchFamily="34" charset="0"/>
              </a:rPr>
              <a:t>I consider shopping around for better deals</a:t>
            </a:r>
          </a:p>
        </p:txBody>
      </p:sp>
      <p:sp>
        <p:nvSpPr>
          <p:cNvPr id="3087" name="Rectangle 15"/>
          <p:cNvSpPr>
            <a:spLocks noChangeArrowheads="1"/>
          </p:cNvSpPr>
          <p:nvPr/>
        </p:nvSpPr>
        <p:spPr bwMode="auto">
          <a:xfrm>
            <a:off x="898797" y="4998842"/>
            <a:ext cx="1971403" cy="400110"/>
          </a:xfrm>
          <a:prstGeom prst="rect">
            <a:avLst/>
          </a:prstGeom>
          <a:noFill/>
          <a:ln w="9525">
            <a:noFill/>
            <a:miter lim="800000"/>
            <a:headEnd/>
            <a:tailEnd/>
          </a:ln>
        </p:spPr>
        <p:txBody>
          <a:bodyPr wrap="square" anchor="b">
            <a:spAutoFit/>
          </a:bodyPr>
          <a:lstStyle/>
          <a:p>
            <a:pPr algn="r" fontAlgn="b"/>
            <a:r>
              <a:rPr lang="en-US" sz="1000" b="0" i="0" dirty="0">
                <a:solidFill>
                  <a:schemeClr val="tx1"/>
                </a:solidFill>
                <a:cs typeface="Arial" pitchFamily="34" charset="0"/>
              </a:rPr>
              <a:t>It's too much of a hassle to switch providers</a:t>
            </a:r>
          </a:p>
        </p:txBody>
      </p:sp>
      <p:sp>
        <p:nvSpPr>
          <p:cNvPr id="3088" name="Rectangle 16"/>
          <p:cNvSpPr>
            <a:spLocks noChangeArrowheads="1"/>
          </p:cNvSpPr>
          <p:nvPr/>
        </p:nvSpPr>
        <p:spPr bwMode="auto">
          <a:xfrm>
            <a:off x="863599" y="4484179"/>
            <a:ext cx="1981201" cy="338554"/>
          </a:xfrm>
          <a:prstGeom prst="rect">
            <a:avLst/>
          </a:prstGeom>
          <a:noFill/>
          <a:ln w="9525">
            <a:noFill/>
            <a:miter lim="800000"/>
            <a:headEnd/>
            <a:tailEnd/>
          </a:ln>
        </p:spPr>
        <p:txBody>
          <a:bodyPr wrap="square" anchor="b">
            <a:spAutoFit/>
          </a:bodyPr>
          <a:lstStyle/>
          <a:p>
            <a:pPr algn="r" fontAlgn="b"/>
            <a:r>
              <a:rPr lang="en-US" sz="1000" b="0" i="0" dirty="0">
                <a:solidFill>
                  <a:schemeClr val="tx1"/>
                </a:solidFill>
                <a:cs typeface="Arial" pitchFamily="34" charset="0"/>
              </a:rPr>
              <a:t>Companies </a:t>
            </a:r>
            <a:r>
              <a:rPr lang="en-US" sz="1000" b="0" i="0" dirty="0" smtClean="0">
                <a:solidFill>
                  <a:schemeClr val="tx1"/>
                </a:solidFill>
                <a:cs typeface="Arial" pitchFamily="34" charset="0"/>
              </a:rPr>
              <a:t>are the same </a:t>
            </a:r>
            <a:r>
              <a:rPr lang="en-US" sz="1000" b="0" i="0" dirty="0">
                <a:solidFill>
                  <a:schemeClr val="tx1"/>
                </a:solidFill>
                <a:cs typeface="Arial" pitchFamily="34" charset="0"/>
              </a:rPr>
              <a:t>in terms of offerings and services</a:t>
            </a:r>
          </a:p>
        </p:txBody>
      </p:sp>
      <p:sp>
        <p:nvSpPr>
          <p:cNvPr id="3089" name="Text Box 17"/>
          <p:cNvSpPr txBox="1">
            <a:spLocks noChangeArrowheads="1"/>
          </p:cNvSpPr>
          <p:nvPr/>
        </p:nvSpPr>
        <p:spPr bwMode="auto">
          <a:xfrm rot="16200000">
            <a:off x="-61593" y="3390082"/>
            <a:ext cx="1276350" cy="238125"/>
          </a:xfrm>
          <a:prstGeom prst="rect">
            <a:avLst/>
          </a:prstGeom>
          <a:noFill/>
          <a:ln w="9525">
            <a:noFill/>
            <a:miter lim="800000"/>
            <a:headEnd/>
            <a:tailEnd/>
          </a:ln>
        </p:spPr>
        <p:txBody>
          <a:bodyPr wrap="none">
            <a:spAutoFit/>
          </a:bodyPr>
          <a:lstStyle/>
          <a:p>
            <a:r>
              <a:rPr lang="en-US" sz="1200" i="0" smtClean="0">
                <a:solidFill>
                  <a:schemeClr val="tx1"/>
                </a:solidFill>
              </a:rPr>
              <a:t>INVOLVEMENT</a:t>
            </a:r>
            <a:endParaRPr lang="en-US" sz="1200" i="0">
              <a:solidFill>
                <a:schemeClr val="tx1"/>
              </a:solidFill>
            </a:endParaRPr>
          </a:p>
        </p:txBody>
      </p:sp>
      <p:sp>
        <p:nvSpPr>
          <p:cNvPr id="3090" name="Text Box 18"/>
          <p:cNvSpPr txBox="1">
            <a:spLocks noChangeArrowheads="1"/>
          </p:cNvSpPr>
          <p:nvPr/>
        </p:nvSpPr>
        <p:spPr bwMode="auto">
          <a:xfrm rot="16200000">
            <a:off x="20096" y="5137557"/>
            <a:ext cx="1174750" cy="238125"/>
          </a:xfrm>
          <a:prstGeom prst="rect">
            <a:avLst/>
          </a:prstGeom>
          <a:noFill/>
          <a:ln w="9525">
            <a:noFill/>
            <a:miter lim="800000"/>
            <a:headEnd/>
            <a:tailEnd/>
          </a:ln>
        </p:spPr>
        <p:txBody>
          <a:bodyPr wrap="none">
            <a:spAutoFit/>
          </a:bodyPr>
          <a:lstStyle/>
          <a:p>
            <a:r>
              <a:rPr lang="en-US" sz="1200" i="0" smtClean="0">
                <a:solidFill>
                  <a:schemeClr val="tx1"/>
                </a:solidFill>
              </a:rPr>
              <a:t>PERCEPTION</a:t>
            </a:r>
            <a:endParaRPr lang="en-US" sz="1200" i="0">
              <a:solidFill>
                <a:schemeClr val="tx1"/>
              </a:solidFill>
            </a:endParaRPr>
          </a:p>
        </p:txBody>
      </p:sp>
      <p:sp>
        <p:nvSpPr>
          <p:cNvPr id="3091" name="Rectangle 64"/>
          <p:cNvSpPr>
            <a:spLocks noChangeArrowheads="1"/>
          </p:cNvSpPr>
          <p:nvPr>
            <p:custDataLst>
              <p:tags r:id="rId4"/>
            </p:custDataLst>
          </p:nvPr>
        </p:nvSpPr>
        <p:spPr bwMode="auto">
          <a:xfrm>
            <a:off x="6872689" y="2716846"/>
            <a:ext cx="795338" cy="331149"/>
          </a:xfrm>
          <a:prstGeom prst="rect">
            <a:avLst/>
          </a:prstGeom>
          <a:solidFill>
            <a:srgbClr val="CCFFCC"/>
          </a:solidFill>
          <a:ln w="9525" algn="ctr">
            <a:noFill/>
            <a:miter lim="800000"/>
            <a:headEnd/>
            <a:tailEnd/>
          </a:ln>
        </p:spPr>
        <p:txBody>
          <a:bodyPr anchor="ctr"/>
          <a:lstStyle/>
          <a:p>
            <a:pPr algn="ctr">
              <a:lnSpc>
                <a:spcPct val="100000"/>
              </a:lnSpc>
            </a:pPr>
            <a:r>
              <a:rPr lang="en-US" sz="900" b="0" smtClean="0"/>
              <a:t>India</a:t>
            </a:r>
          </a:p>
          <a:p>
            <a:pPr algn="ctr">
              <a:lnSpc>
                <a:spcPct val="100000"/>
              </a:lnSpc>
            </a:pPr>
            <a:r>
              <a:rPr lang="en-US" sz="900" b="0" smtClean="0"/>
              <a:t>73%</a:t>
            </a:r>
            <a:endParaRPr lang="en-US" sz="900" b="0" dirty="0"/>
          </a:p>
        </p:txBody>
      </p:sp>
      <p:sp>
        <p:nvSpPr>
          <p:cNvPr id="3092" name="Rectangle 65"/>
          <p:cNvSpPr>
            <a:spLocks noChangeArrowheads="1"/>
          </p:cNvSpPr>
          <p:nvPr>
            <p:custDataLst>
              <p:tags r:id="rId5"/>
            </p:custDataLst>
          </p:nvPr>
        </p:nvSpPr>
        <p:spPr bwMode="auto">
          <a:xfrm>
            <a:off x="7661314" y="2716847"/>
            <a:ext cx="795338" cy="331149"/>
          </a:xfrm>
          <a:prstGeom prst="rect">
            <a:avLst/>
          </a:prstGeom>
          <a:solidFill>
            <a:srgbClr val="FFCC99"/>
          </a:solidFill>
          <a:ln w="9525" algn="ctr">
            <a:noFill/>
            <a:miter lim="800000"/>
            <a:headEnd/>
            <a:tailEnd/>
          </a:ln>
        </p:spPr>
        <p:txBody>
          <a:bodyPr anchor="ctr"/>
          <a:lstStyle/>
          <a:p>
            <a:pPr algn="ctr">
              <a:lnSpc>
                <a:spcPct val="100000"/>
              </a:lnSpc>
            </a:pPr>
            <a:r>
              <a:rPr lang="en-US" sz="900" b="0" smtClean="0"/>
              <a:t>Germany</a:t>
            </a:r>
          </a:p>
          <a:p>
            <a:pPr algn="ctr">
              <a:lnSpc>
                <a:spcPct val="100000"/>
              </a:lnSpc>
            </a:pPr>
            <a:r>
              <a:rPr lang="en-US" sz="900" b="0" smtClean="0"/>
              <a:t>21%</a:t>
            </a:r>
            <a:endParaRPr lang="en-US" sz="900" b="0" dirty="0"/>
          </a:p>
        </p:txBody>
      </p:sp>
      <p:sp>
        <p:nvSpPr>
          <p:cNvPr id="3103" name="Text Box 10"/>
          <p:cNvSpPr txBox="1">
            <a:spLocks noChangeArrowheads="1"/>
          </p:cNvSpPr>
          <p:nvPr/>
        </p:nvSpPr>
        <p:spPr bwMode="auto">
          <a:xfrm>
            <a:off x="7854989" y="2334259"/>
            <a:ext cx="584200" cy="246062"/>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1" i="0" dirty="0">
                <a:solidFill>
                  <a:schemeClr val="tx1"/>
                </a:solidFill>
              </a:rPr>
              <a:t>Agree </a:t>
            </a:r>
          </a:p>
        </p:txBody>
      </p:sp>
      <p:sp>
        <p:nvSpPr>
          <p:cNvPr id="3104" name="Text Box 138"/>
          <p:cNvSpPr txBox="1">
            <a:spLocks noChangeArrowheads="1"/>
          </p:cNvSpPr>
          <p:nvPr/>
        </p:nvSpPr>
        <p:spPr bwMode="auto">
          <a:xfrm>
            <a:off x="6670714" y="2161585"/>
            <a:ext cx="1981200" cy="244475"/>
          </a:xfrm>
          <a:prstGeom prst="rect">
            <a:avLst/>
          </a:prstGeom>
          <a:noFill/>
          <a:ln w="12700" algn="ctr">
            <a:noFill/>
            <a:miter lim="800000"/>
            <a:headEnd/>
            <a:tailEnd/>
          </a:ln>
        </p:spPr>
        <p:txBody>
          <a:bodyPr lIns="92379" tIns="45407" rIns="92379" bIns="45407">
            <a:spAutoFit/>
          </a:bodyPr>
          <a:lstStyle/>
          <a:p>
            <a:pPr algn="ctr" defTabSz="911225">
              <a:lnSpc>
                <a:spcPct val="100000"/>
              </a:lnSpc>
              <a:spcBef>
                <a:spcPct val="40000"/>
              </a:spcBef>
              <a:buSzPct val="100000"/>
            </a:pPr>
            <a:r>
              <a:rPr lang="en-US" sz="1000" b="1" i="0" dirty="0">
                <a:solidFill>
                  <a:schemeClr val="tx1"/>
                </a:solidFill>
              </a:rPr>
              <a:t>Country outliers* </a:t>
            </a:r>
          </a:p>
        </p:txBody>
      </p:sp>
      <p:sp>
        <p:nvSpPr>
          <p:cNvPr id="3105" name="Text Box 9"/>
          <p:cNvSpPr txBox="1">
            <a:spLocks noChangeArrowheads="1"/>
          </p:cNvSpPr>
          <p:nvPr/>
        </p:nvSpPr>
        <p:spPr bwMode="auto">
          <a:xfrm>
            <a:off x="6896139" y="2334259"/>
            <a:ext cx="760413" cy="246062"/>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1" i="0" dirty="0">
                <a:solidFill>
                  <a:schemeClr val="tx1"/>
                </a:solidFill>
              </a:rPr>
              <a:t>Disagree </a:t>
            </a:r>
          </a:p>
        </p:txBody>
      </p:sp>
      <p:sp>
        <p:nvSpPr>
          <p:cNvPr id="3106" name="AutoShape 70"/>
          <p:cNvSpPr>
            <a:spLocks/>
          </p:cNvSpPr>
          <p:nvPr/>
        </p:nvSpPr>
        <p:spPr bwMode="auto">
          <a:xfrm>
            <a:off x="775020" y="2663007"/>
            <a:ext cx="101600" cy="1541462"/>
          </a:xfrm>
          <a:prstGeom prst="leftBrace">
            <a:avLst>
              <a:gd name="adj1" fmla="val 126432"/>
              <a:gd name="adj2" fmla="val 50000"/>
            </a:avLst>
          </a:prstGeom>
          <a:noFill/>
          <a:ln w="9525">
            <a:solidFill>
              <a:schemeClr val="tx1"/>
            </a:solidFill>
            <a:round/>
            <a:headEnd/>
            <a:tailEnd/>
          </a:ln>
        </p:spPr>
        <p:txBody>
          <a:bodyPr wrap="none" anchor="ctr"/>
          <a:lstStyle/>
          <a:p>
            <a:endParaRPr lang="en-US"/>
          </a:p>
        </p:txBody>
      </p:sp>
      <p:sp>
        <p:nvSpPr>
          <p:cNvPr id="3107" name="AutoShape 71"/>
          <p:cNvSpPr>
            <a:spLocks/>
          </p:cNvSpPr>
          <p:nvPr/>
        </p:nvSpPr>
        <p:spPr bwMode="auto">
          <a:xfrm>
            <a:off x="781007" y="4386669"/>
            <a:ext cx="76200" cy="1606550"/>
          </a:xfrm>
          <a:prstGeom prst="leftBrace">
            <a:avLst>
              <a:gd name="adj1" fmla="val 175694"/>
              <a:gd name="adj2" fmla="val 50000"/>
            </a:avLst>
          </a:prstGeom>
          <a:noFill/>
          <a:ln w="9525">
            <a:solidFill>
              <a:schemeClr val="tx1"/>
            </a:solidFill>
            <a:round/>
            <a:headEnd/>
            <a:tailEnd/>
          </a:ln>
        </p:spPr>
        <p:txBody>
          <a:bodyPr wrap="none" anchor="ctr"/>
          <a:lstStyle/>
          <a:p>
            <a:endParaRPr lang="en-US"/>
          </a:p>
        </p:txBody>
      </p:sp>
      <p:sp>
        <p:nvSpPr>
          <p:cNvPr id="3135" name="Line 154"/>
          <p:cNvSpPr>
            <a:spLocks noChangeShapeType="1"/>
          </p:cNvSpPr>
          <p:nvPr/>
        </p:nvSpPr>
        <p:spPr bwMode="auto">
          <a:xfrm>
            <a:off x="4066538" y="2536009"/>
            <a:ext cx="1879600" cy="0"/>
          </a:xfrm>
          <a:prstGeom prst="line">
            <a:avLst/>
          </a:prstGeom>
          <a:noFill/>
          <a:ln w="9525">
            <a:solidFill>
              <a:schemeClr val="bg2"/>
            </a:solidFill>
            <a:round/>
            <a:headEnd type="triangle" w="med" len="med"/>
            <a:tailEnd type="triangle" w="med" len="med"/>
          </a:ln>
        </p:spPr>
        <p:txBody>
          <a:bodyPr/>
          <a:lstStyle/>
          <a:p>
            <a:endParaRPr lang="en-US"/>
          </a:p>
        </p:txBody>
      </p:sp>
      <p:sp>
        <p:nvSpPr>
          <p:cNvPr id="3136" name="Text Box 9"/>
          <p:cNvSpPr txBox="1">
            <a:spLocks noChangeArrowheads="1"/>
          </p:cNvSpPr>
          <p:nvPr/>
        </p:nvSpPr>
        <p:spPr bwMode="auto">
          <a:xfrm>
            <a:off x="4079872" y="2329634"/>
            <a:ext cx="760413" cy="246062"/>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1" i="0" dirty="0">
                <a:solidFill>
                  <a:schemeClr val="tx1"/>
                </a:solidFill>
              </a:rPr>
              <a:t>Disagree </a:t>
            </a:r>
          </a:p>
        </p:txBody>
      </p:sp>
      <p:sp>
        <p:nvSpPr>
          <p:cNvPr id="3137" name="Text Box 10"/>
          <p:cNvSpPr txBox="1">
            <a:spLocks noChangeArrowheads="1"/>
          </p:cNvSpPr>
          <p:nvPr/>
        </p:nvSpPr>
        <p:spPr bwMode="auto">
          <a:xfrm>
            <a:off x="5292635" y="2329634"/>
            <a:ext cx="584200" cy="246062"/>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1" i="0" dirty="0">
                <a:solidFill>
                  <a:schemeClr val="tx1"/>
                </a:solidFill>
              </a:rPr>
              <a:t>Agree </a:t>
            </a:r>
          </a:p>
        </p:txBody>
      </p:sp>
      <p:sp>
        <p:nvSpPr>
          <p:cNvPr id="3081" name="Text Box 10"/>
          <p:cNvSpPr txBox="1">
            <a:spLocks noChangeArrowheads="1"/>
          </p:cNvSpPr>
          <p:nvPr>
            <p:custDataLst>
              <p:tags r:id="rId6"/>
            </p:custDataLst>
          </p:nvPr>
        </p:nvSpPr>
        <p:spPr bwMode="auto">
          <a:xfrm>
            <a:off x="1911766" y="1457325"/>
            <a:ext cx="5298245" cy="717119"/>
          </a:xfrm>
          <a:prstGeom prst="rect">
            <a:avLst/>
          </a:prstGeom>
          <a:noFill/>
          <a:ln w="9525">
            <a:noFill/>
            <a:miter lim="800000"/>
            <a:headEnd/>
            <a:tailEnd/>
          </a:ln>
        </p:spPr>
        <p:txBody>
          <a:bodyPr wrap="none">
            <a:spAutoFit/>
          </a:bodyPr>
          <a:lstStyle/>
          <a:p>
            <a:pPr algn="ctr">
              <a:lnSpc>
                <a:spcPct val="110000"/>
              </a:lnSpc>
            </a:pPr>
            <a:r>
              <a:rPr lang="en-US" altLang="ja-JP" sz="1400" b="1" i="0" dirty="0" smtClean="0">
                <a:solidFill>
                  <a:schemeClr val="tx1"/>
                </a:solidFill>
                <a:ea typeface="ＭＳ Ｐゴシック" pitchFamily="34" charset="-128"/>
              </a:rPr>
              <a:t>– Industry </a:t>
            </a:r>
            <a:r>
              <a:rPr lang="en-US" altLang="ja-JP" sz="1400" b="1" i="0" dirty="0">
                <a:solidFill>
                  <a:schemeClr val="tx1"/>
                </a:solidFill>
                <a:ea typeface="ＭＳ Ｐゴシック" pitchFamily="34" charset="-128"/>
              </a:rPr>
              <a:t>involvement and </a:t>
            </a:r>
            <a:r>
              <a:rPr lang="en-US" altLang="ja-JP" sz="1400" b="1" i="0" dirty="0" smtClean="0">
                <a:solidFill>
                  <a:schemeClr val="tx1"/>
                </a:solidFill>
                <a:ea typeface="ＭＳ Ｐゴシック" pitchFamily="34" charset="-128"/>
              </a:rPr>
              <a:t>perceptions </a:t>
            </a:r>
            <a:r>
              <a:rPr lang="en-US" altLang="ja-JP" sz="1400" b="1" i="0" dirty="0">
                <a:solidFill>
                  <a:schemeClr val="tx1"/>
                </a:solidFill>
                <a:ea typeface="ＭＳ Ｐゴシック" pitchFamily="34" charset="-128"/>
              </a:rPr>
              <a:t>–</a:t>
            </a:r>
          </a:p>
          <a:p>
            <a:pPr algn="ctr">
              <a:lnSpc>
                <a:spcPct val="110000"/>
              </a:lnSpc>
            </a:pPr>
            <a:r>
              <a:rPr lang="en-US" sz="1200" dirty="0" smtClean="0">
                <a:solidFill>
                  <a:srgbClr val="000000"/>
                </a:solidFill>
                <a:ea typeface="MS Mincho" pitchFamily="49" charset="-128"/>
                <a:cs typeface="Arial" pitchFamily="34" charset="0"/>
              </a:rPr>
              <a:t>Q: How </a:t>
            </a:r>
            <a:r>
              <a:rPr lang="en-US" sz="1200" dirty="0">
                <a:solidFill>
                  <a:srgbClr val="000000"/>
                </a:solidFill>
                <a:ea typeface="MS Mincho" pitchFamily="49" charset="-128"/>
                <a:cs typeface="Arial" pitchFamily="34" charset="0"/>
              </a:rPr>
              <a:t>much do you agree or disagree with the following statements?</a:t>
            </a:r>
          </a:p>
          <a:p>
            <a:pPr algn="ctr">
              <a:lnSpc>
                <a:spcPct val="110000"/>
              </a:lnSpc>
              <a:spcBef>
                <a:spcPct val="10000"/>
              </a:spcBef>
              <a:buSzPct val="100000"/>
            </a:pPr>
            <a:r>
              <a:rPr lang="en-US" sz="1000" b="0" dirty="0">
                <a:solidFill>
                  <a:srgbClr val="000000"/>
                </a:solidFill>
                <a:ea typeface="MS Mincho" pitchFamily="49" charset="-128"/>
                <a:cs typeface="Arial" pitchFamily="34" charset="0"/>
              </a:rPr>
              <a:t>(Rating scale: 1 = strongly disagree, 10 = strongly agree)</a:t>
            </a:r>
          </a:p>
        </p:txBody>
      </p:sp>
      <p:sp>
        <p:nvSpPr>
          <p:cNvPr id="75" name="Text Box 5"/>
          <p:cNvSpPr txBox="1">
            <a:spLocks noChangeArrowheads="1"/>
          </p:cNvSpPr>
          <p:nvPr>
            <p:custDataLst>
              <p:tags r:id="rId7"/>
            </p:custDataLst>
          </p:nvPr>
        </p:nvSpPr>
        <p:spPr bwMode="auto">
          <a:xfrm>
            <a:off x="3702012" y="6621463"/>
            <a:ext cx="902811"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dirty="0" smtClean="0"/>
              <a:t>1297</a:t>
            </a:r>
            <a:endParaRPr lang="en-US" sz="1000" b="0" i="0" dirty="0">
              <a:solidFill>
                <a:schemeClr val="tx1"/>
              </a:solidFill>
            </a:endParaRPr>
          </a:p>
        </p:txBody>
      </p:sp>
      <p:sp>
        <p:nvSpPr>
          <p:cNvPr id="73" name="Rectangle 64"/>
          <p:cNvSpPr>
            <a:spLocks noChangeArrowheads="1"/>
          </p:cNvSpPr>
          <p:nvPr>
            <p:custDataLst>
              <p:tags r:id="rId8"/>
            </p:custDataLst>
          </p:nvPr>
        </p:nvSpPr>
        <p:spPr bwMode="auto">
          <a:xfrm>
            <a:off x="6855270" y="3274199"/>
            <a:ext cx="795338" cy="331149"/>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Germany</a:t>
            </a:r>
          </a:p>
          <a:p>
            <a:pPr algn="ctr">
              <a:lnSpc>
                <a:spcPct val="100000"/>
              </a:lnSpc>
            </a:pPr>
            <a:r>
              <a:rPr lang="en-US" sz="900" b="0" i="0" smtClean="0">
                <a:solidFill>
                  <a:schemeClr val="tx1"/>
                </a:solidFill>
              </a:rPr>
              <a:t>53%</a:t>
            </a:r>
            <a:endParaRPr lang="en-US" sz="900" b="0" i="0" dirty="0">
              <a:solidFill>
                <a:schemeClr val="tx1"/>
              </a:solidFill>
            </a:endParaRPr>
          </a:p>
        </p:txBody>
      </p:sp>
      <p:sp>
        <p:nvSpPr>
          <p:cNvPr id="76" name="Rectangle 65"/>
          <p:cNvSpPr>
            <a:spLocks noChangeArrowheads="1"/>
          </p:cNvSpPr>
          <p:nvPr>
            <p:custDataLst>
              <p:tags r:id="rId9"/>
            </p:custDataLst>
          </p:nvPr>
        </p:nvSpPr>
        <p:spPr bwMode="auto">
          <a:xfrm>
            <a:off x="7643895" y="3274200"/>
            <a:ext cx="795338" cy="331149"/>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India</a:t>
            </a:r>
          </a:p>
          <a:p>
            <a:pPr algn="ctr">
              <a:lnSpc>
                <a:spcPct val="100000"/>
              </a:lnSpc>
            </a:pPr>
            <a:r>
              <a:rPr lang="en-US" sz="900" b="0" i="0" smtClean="0">
                <a:solidFill>
                  <a:schemeClr val="tx1"/>
                </a:solidFill>
              </a:rPr>
              <a:t>35%</a:t>
            </a:r>
            <a:endParaRPr lang="en-US" sz="900" b="0" i="0" dirty="0">
              <a:solidFill>
                <a:schemeClr val="tx1"/>
              </a:solidFill>
            </a:endParaRPr>
          </a:p>
        </p:txBody>
      </p:sp>
      <p:sp>
        <p:nvSpPr>
          <p:cNvPr id="77" name="Rectangle 64"/>
          <p:cNvSpPr>
            <a:spLocks noChangeArrowheads="1"/>
          </p:cNvSpPr>
          <p:nvPr>
            <p:custDataLst>
              <p:tags r:id="rId10"/>
            </p:custDataLst>
          </p:nvPr>
        </p:nvSpPr>
        <p:spPr bwMode="auto">
          <a:xfrm>
            <a:off x="6863978" y="3883799"/>
            <a:ext cx="795338" cy="331149"/>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UK</a:t>
            </a:r>
          </a:p>
          <a:p>
            <a:pPr algn="ctr">
              <a:lnSpc>
                <a:spcPct val="100000"/>
              </a:lnSpc>
            </a:pPr>
            <a:r>
              <a:rPr lang="en-US" sz="900" b="0" i="0" smtClean="0">
                <a:solidFill>
                  <a:schemeClr val="tx1"/>
                </a:solidFill>
              </a:rPr>
              <a:t>65%</a:t>
            </a:r>
            <a:endParaRPr lang="en-US" sz="900" b="0" i="0" dirty="0">
              <a:solidFill>
                <a:schemeClr val="tx1"/>
              </a:solidFill>
            </a:endParaRPr>
          </a:p>
        </p:txBody>
      </p:sp>
      <p:sp>
        <p:nvSpPr>
          <p:cNvPr id="78" name="Rectangle 65"/>
          <p:cNvSpPr>
            <a:spLocks noChangeArrowheads="1"/>
          </p:cNvSpPr>
          <p:nvPr>
            <p:custDataLst>
              <p:tags r:id="rId11"/>
            </p:custDataLst>
          </p:nvPr>
        </p:nvSpPr>
        <p:spPr bwMode="auto">
          <a:xfrm>
            <a:off x="7652603" y="3883800"/>
            <a:ext cx="795338" cy="331149"/>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India</a:t>
            </a:r>
          </a:p>
          <a:p>
            <a:pPr algn="ctr">
              <a:lnSpc>
                <a:spcPct val="100000"/>
              </a:lnSpc>
            </a:pPr>
            <a:r>
              <a:rPr lang="en-US" sz="900" b="0" i="0" smtClean="0">
                <a:solidFill>
                  <a:schemeClr val="tx1"/>
                </a:solidFill>
              </a:rPr>
              <a:t>30%</a:t>
            </a:r>
            <a:endParaRPr lang="en-US" sz="900" b="0" i="0" dirty="0">
              <a:solidFill>
                <a:schemeClr val="tx1"/>
              </a:solidFill>
            </a:endParaRPr>
          </a:p>
        </p:txBody>
      </p:sp>
      <p:sp>
        <p:nvSpPr>
          <p:cNvPr id="79" name="Rectangle 64"/>
          <p:cNvSpPr>
            <a:spLocks noChangeArrowheads="1"/>
          </p:cNvSpPr>
          <p:nvPr>
            <p:custDataLst>
              <p:tags r:id="rId12"/>
            </p:custDataLst>
          </p:nvPr>
        </p:nvSpPr>
        <p:spPr bwMode="auto">
          <a:xfrm>
            <a:off x="6846561" y="4493398"/>
            <a:ext cx="795338" cy="331149"/>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France</a:t>
            </a:r>
          </a:p>
          <a:p>
            <a:pPr algn="ctr">
              <a:lnSpc>
                <a:spcPct val="100000"/>
              </a:lnSpc>
            </a:pPr>
            <a:r>
              <a:rPr lang="en-US" sz="900" b="0" i="0" smtClean="0">
                <a:solidFill>
                  <a:schemeClr val="tx1"/>
                </a:solidFill>
              </a:rPr>
              <a:t>44%</a:t>
            </a:r>
            <a:endParaRPr lang="en-US" sz="900" b="0" i="0" dirty="0">
              <a:solidFill>
                <a:schemeClr val="tx1"/>
              </a:solidFill>
            </a:endParaRPr>
          </a:p>
        </p:txBody>
      </p:sp>
      <p:sp>
        <p:nvSpPr>
          <p:cNvPr id="80" name="Rectangle 65"/>
          <p:cNvSpPr>
            <a:spLocks noChangeArrowheads="1"/>
          </p:cNvSpPr>
          <p:nvPr>
            <p:custDataLst>
              <p:tags r:id="rId13"/>
            </p:custDataLst>
          </p:nvPr>
        </p:nvSpPr>
        <p:spPr bwMode="auto">
          <a:xfrm>
            <a:off x="7635186" y="4493399"/>
            <a:ext cx="795338" cy="331149"/>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UK</a:t>
            </a:r>
          </a:p>
          <a:p>
            <a:pPr algn="ctr">
              <a:lnSpc>
                <a:spcPct val="100000"/>
              </a:lnSpc>
            </a:pPr>
            <a:r>
              <a:rPr lang="en-US" sz="900" b="0" i="0" smtClean="0">
                <a:solidFill>
                  <a:schemeClr val="tx1"/>
                </a:solidFill>
              </a:rPr>
              <a:t>27%</a:t>
            </a:r>
            <a:endParaRPr lang="en-US" sz="900" b="0" i="0" dirty="0">
              <a:solidFill>
                <a:schemeClr val="tx1"/>
              </a:solidFill>
            </a:endParaRPr>
          </a:p>
        </p:txBody>
      </p:sp>
      <p:sp>
        <p:nvSpPr>
          <p:cNvPr id="81" name="Rectangle 64"/>
          <p:cNvSpPr>
            <a:spLocks noChangeArrowheads="1"/>
          </p:cNvSpPr>
          <p:nvPr>
            <p:custDataLst>
              <p:tags r:id="rId14"/>
            </p:custDataLst>
          </p:nvPr>
        </p:nvSpPr>
        <p:spPr bwMode="auto">
          <a:xfrm>
            <a:off x="6855269" y="5024621"/>
            <a:ext cx="795338" cy="331149"/>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Germany</a:t>
            </a:r>
          </a:p>
          <a:p>
            <a:pPr algn="ctr">
              <a:lnSpc>
                <a:spcPct val="100000"/>
              </a:lnSpc>
            </a:pPr>
            <a:r>
              <a:rPr lang="en-US" sz="900" b="0" i="0" smtClean="0">
                <a:solidFill>
                  <a:schemeClr val="tx1"/>
                </a:solidFill>
              </a:rPr>
              <a:t>44%</a:t>
            </a:r>
            <a:endParaRPr lang="en-US" sz="900" b="0" i="0" dirty="0">
              <a:solidFill>
                <a:schemeClr val="tx1"/>
              </a:solidFill>
            </a:endParaRPr>
          </a:p>
        </p:txBody>
      </p:sp>
      <p:sp>
        <p:nvSpPr>
          <p:cNvPr id="82" name="Rectangle 65"/>
          <p:cNvSpPr>
            <a:spLocks noChangeArrowheads="1"/>
          </p:cNvSpPr>
          <p:nvPr>
            <p:custDataLst>
              <p:tags r:id="rId15"/>
            </p:custDataLst>
          </p:nvPr>
        </p:nvSpPr>
        <p:spPr bwMode="auto">
          <a:xfrm>
            <a:off x="7643894" y="5024622"/>
            <a:ext cx="795338" cy="331149"/>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Italy</a:t>
            </a:r>
          </a:p>
          <a:p>
            <a:pPr algn="ctr">
              <a:lnSpc>
                <a:spcPct val="100000"/>
              </a:lnSpc>
            </a:pPr>
            <a:r>
              <a:rPr lang="en-US" sz="900" b="0" i="0" smtClean="0">
                <a:solidFill>
                  <a:schemeClr val="tx1"/>
                </a:solidFill>
              </a:rPr>
              <a:t>45%</a:t>
            </a:r>
            <a:endParaRPr lang="en-US" sz="900" b="0" dirty="0" smtClean="0"/>
          </a:p>
        </p:txBody>
      </p:sp>
      <p:sp>
        <p:nvSpPr>
          <p:cNvPr id="83" name="Rectangle 64"/>
          <p:cNvSpPr>
            <a:spLocks noChangeArrowheads="1"/>
          </p:cNvSpPr>
          <p:nvPr>
            <p:custDataLst>
              <p:tags r:id="rId16"/>
            </p:custDataLst>
          </p:nvPr>
        </p:nvSpPr>
        <p:spPr bwMode="auto">
          <a:xfrm>
            <a:off x="6837852" y="5595032"/>
            <a:ext cx="795338" cy="331149"/>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Germany</a:t>
            </a:r>
          </a:p>
          <a:p>
            <a:pPr algn="ctr">
              <a:lnSpc>
                <a:spcPct val="100000"/>
              </a:lnSpc>
            </a:pPr>
            <a:r>
              <a:rPr lang="en-US" sz="900" b="0" i="0" smtClean="0">
                <a:solidFill>
                  <a:schemeClr val="tx1"/>
                </a:solidFill>
              </a:rPr>
              <a:t>68%</a:t>
            </a:r>
            <a:endParaRPr lang="en-US" sz="900" b="0" i="0" dirty="0">
              <a:solidFill>
                <a:schemeClr val="tx1"/>
              </a:solidFill>
            </a:endParaRPr>
          </a:p>
        </p:txBody>
      </p:sp>
      <p:sp>
        <p:nvSpPr>
          <p:cNvPr id="84" name="Rectangle 65"/>
          <p:cNvSpPr>
            <a:spLocks noChangeArrowheads="1"/>
          </p:cNvSpPr>
          <p:nvPr>
            <p:custDataLst>
              <p:tags r:id="rId17"/>
            </p:custDataLst>
          </p:nvPr>
        </p:nvSpPr>
        <p:spPr bwMode="auto">
          <a:xfrm>
            <a:off x="7626477" y="5595033"/>
            <a:ext cx="795338" cy="331149"/>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India</a:t>
            </a:r>
          </a:p>
          <a:p>
            <a:pPr algn="ctr">
              <a:lnSpc>
                <a:spcPct val="100000"/>
              </a:lnSpc>
            </a:pPr>
            <a:r>
              <a:rPr lang="en-US" sz="900" b="0" i="0" smtClean="0">
                <a:solidFill>
                  <a:schemeClr val="tx1"/>
                </a:solidFill>
              </a:rPr>
              <a:t>38%</a:t>
            </a:r>
            <a:endParaRPr lang="en-US" sz="900" b="0" i="0" dirty="0">
              <a:solidFill>
                <a:schemeClr val="tx1"/>
              </a:solidFill>
            </a:endParaRPr>
          </a:p>
        </p:txBody>
      </p:sp>
      <p:sp>
        <p:nvSpPr>
          <p:cNvPr id="42" name="Title 1"/>
          <p:cNvSpPr txBox="1">
            <a:spLocks/>
          </p:cNvSpPr>
          <p:nvPr/>
        </p:nvSpPr>
        <p:spPr bwMode="gray">
          <a:xfrm>
            <a:off x="168314" y="-74522"/>
            <a:ext cx="6959652"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eaLnBrk="0" hangingPunct="0">
              <a:lnSpc>
                <a:spcPct val="100000"/>
              </a:lnSpc>
              <a:buClr>
                <a:schemeClr val="tx1"/>
              </a:buClr>
              <a:defRPr/>
            </a:pPr>
            <a:r>
              <a:rPr lang="en-US" sz="1600" dirty="0" smtClean="0">
                <a:solidFill>
                  <a:srgbClr val="0070C0"/>
                </a:solidFill>
              </a:rPr>
              <a:t>Although many care about the insurance decisions they take, engagement with providers is low and one in four customers consider shopping around for the best deal.</a:t>
            </a:r>
          </a:p>
        </p:txBody>
      </p:sp>
      <p:sp>
        <p:nvSpPr>
          <p:cNvPr id="43" name="Text Box 11"/>
          <p:cNvSpPr txBox="1">
            <a:spLocks noChangeArrowheads="1"/>
          </p:cNvSpPr>
          <p:nvPr/>
        </p:nvSpPr>
        <p:spPr bwMode="auto">
          <a:xfrm>
            <a:off x="4539388" y="2156097"/>
            <a:ext cx="930063" cy="246221"/>
          </a:xfrm>
          <a:prstGeom prst="rect">
            <a:avLst/>
          </a:prstGeom>
          <a:noFill/>
          <a:ln w="9525">
            <a:noFill/>
            <a:miter lim="800000"/>
            <a:headEnd/>
            <a:tailEnd/>
          </a:ln>
        </p:spPr>
        <p:txBody>
          <a:bodyPr wrap="none">
            <a:spAutoFit/>
          </a:bodyPr>
          <a:lstStyle/>
          <a:p>
            <a:r>
              <a:rPr lang="en-US" sz="1000" i="0" dirty="0">
                <a:solidFill>
                  <a:schemeClr val="tx1"/>
                </a:solidFill>
              </a:rPr>
              <a:t>Top 3 </a:t>
            </a:r>
            <a:r>
              <a:rPr lang="en-US" sz="1000" i="0" dirty="0" smtClean="0">
                <a:solidFill>
                  <a:schemeClr val="tx1"/>
                </a:solidFill>
              </a:rPr>
              <a:t>boxes</a:t>
            </a:r>
            <a:endParaRPr lang="en-US" sz="1000" i="0" dirty="0">
              <a:solidFill>
                <a:schemeClr val="tx1"/>
              </a:solidFill>
            </a:endParaRPr>
          </a:p>
        </p:txBody>
      </p:sp>
      <p:sp>
        <p:nvSpPr>
          <p:cNvPr id="44" name="Text Box 69"/>
          <p:cNvSpPr txBox="1">
            <a:spLocks noChangeArrowheads="1"/>
          </p:cNvSpPr>
          <p:nvPr>
            <p:custDataLst>
              <p:tags r:id="rId18"/>
            </p:custDataLst>
          </p:nvPr>
        </p:nvSpPr>
        <p:spPr bwMode="auto">
          <a:xfrm>
            <a:off x="3327324" y="3296327"/>
            <a:ext cx="304800" cy="313300"/>
          </a:xfrm>
          <a:prstGeom prst="rect">
            <a:avLst/>
          </a:prstGeom>
          <a:noFill/>
          <a:ln w="12700" algn="ctr">
            <a:noFill/>
            <a:miter lim="800000"/>
            <a:headEnd/>
            <a:tailEnd/>
          </a:ln>
        </p:spPr>
        <p:txBody>
          <a:bodyPr lIns="92379" tIns="45407" rIns="92379" bIns="45407">
            <a:spAutoFit/>
          </a:bodyPr>
          <a:lstStyle/>
          <a:p>
            <a:pPr marL="219075" indent="-219075" defTabSz="911225" eaLnBrk="0" hangingPunct="0">
              <a:lnSpc>
                <a:spcPct val="80000"/>
              </a:lnSpc>
              <a:spcBef>
                <a:spcPct val="50000"/>
              </a:spcBef>
            </a:pPr>
            <a:r>
              <a:rPr lang="en-US" sz="1800" dirty="0" smtClean="0">
                <a:solidFill>
                  <a:srgbClr val="00B050"/>
                </a:solidFill>
              </a:rPr>
              <a:t>+</a:t>
            </a:r>
            <a:endParaRPr lang="en-US" sz="1800" dirty="0">
              <a:solidFill>
                <a:srgbClr val="00B050"/>
              </a:solidFill>
            </a:endParaRPr>
          </a:p>
        </p:txBody>
      </p:sp>
      <p:grpSp>
        <p:nvGrpSpPr>
          <p:cNvPr id="2" name="Group 44"/>
          <p:cNvGrpSpPr/>
          <p:nvPr/>
        </p:nvGrpSpPr>
        <p:grpSpPr>
          <a:xfrm>
            <a:off x="1228299" y="6349353"/>
            <a:ext cx="7850385" cy="289310"/>
            <a:chOff x="1228299" y="6349353"/>
            <a:chExt cx="7850385" cy="289310"/>
          </a:xfrm>
        </p:grpSpPr>
        <p:sp>
          <p:nvSpPr>
            <p:cNvPr id="46" name="Rectangle 45"/>
            <p:cNvSpPr/>
            <p:nvPr/>
          </p:nvSpPr>
          <p:spPr>
            <a:xfrm>
              <a:off x="1228299" y="6349353"/>
              <a:ext cx="7850385" cy="289310"/>
            </a:xfrm>
            <a:prstGeom prst="rect">
              <a:avLst/>
            </a:prstGeom>
          </p:spPr>
          <p:txBody>
            <a:bodyPr wrap="square">
              <a:spAutoFit/>
            </a:bodyPr>
            <a:lstStyle/>
            <a:p>
              <a:r>
                <a:rPr lang="en-US" sz="800" b="0" dirty="0" smtClean="0">
                  <a:solidFill>
                    <a:srgbClr val="00B050"/>
                  </a:solidFill>
                </a:rPr>
                <a:t>+ / </a:t>
              </a:r>
              <a:r>
                <a:rPr lang="en-US" sz="800" b="0" dirty="0" smtClean="0">
                  <a:solidFill>
                    <a:srgbClr val="FF0000"/>
                  </a:solidFill>
                </a:rPr>
                <a:t>-</a:t>
              </a:r>
              <a:r>
                <a:rPr lang="en-US" sz="800" b="0" dirty="0" smtClean="0">
                  <a:solidFill>
                    <a:srgbClr val="00B050"/>
                  </a:solidFill>
                </a:rPr>
                <a:t>  </a:t>
              </a:r>
              <a:r>
                <a:rPr lang="en-US" sz="800" b="0" dirty="0" smtClean="0"/>
                <a:t>Where shift of Agree/Disagree between 2009 &amp; 2010 is &gt; 8%                     </a:t>
              </a:r>
              <a:r>
                <a:rPr lang="en-US" sz="800" b="0" i="0" dirty="0" smtClean="0">
                  <a:solidFill>
                    <a:schemeClr val="tx1"/>
                  </a:solidFill>
                </a:rPr>
                <a:t>Higher average incidence of ‘Disagree                 Higher average incidence of ‘Agree’</a:t>
              </a:r>
            </a:p>
            <a:p>
              <a:endParaRPr lang="en-US" sz="800" b="0" dirty="0">
                <a:solidFill>
                  <a:schemeClr val="tx1"/>
                </a:solidFill>
              </a:endParaRPr>
            </a:p>
          </p:txBody>
        </p:sp>
        <p:sp>
          <p:nvSpPr>
            <p:cNvPr id="47" name="Rectangle 217"/>
            <p:cNvSpPr>
              <a:spLocks noChangeArrowheads="1"/>
            </p:cNvSpPr>
            <p:nvPr>
              <p:custDataLst>
                <p:tags r:id="rId19"/>
              </p:custDataLst>
            </p:nvPr>
          </p:nvSpPr>
          <p:spPr bwMode="auto">
            <a:xfrm>
              <a:off x="4527807" y="6380483"/>
              <a:ext cx="192969" cy="193204"/>
            </a:xfrm>
            <a:prstGeom prst="rect">
              <a:avLst/>
            </a:prstGeom>
            <a:solidFill>
              <a:srgbClr val="CCFFCC"/>
            </a:solidFill>
            <a:ln w="9525">
              <a:solidFill>
                <a:srgbClr val="CCFFCC"/>
              </a:solidFill>
              <a:miter lim="800000"/>
              <a:headEnd/>
              <a:tailEnd/>
            </a:ln>
          </p:spPr>
          <p:txBody>
            <a:bodyPr wrap="none" anchor="ctr"/>
            <a:lstStyle/>
            <a:p>
              <a:endParaRPr lang="en-US" sz="800"/>
            </a:p>
          </p:txBody>
        </p:sp>
        <p:sp>
          <p:nvSpPr>
            <p:cNvPr id="48" name="Rectangle 217"/>
            <p:cNvSpPr>
              <a:spLocks noChangeArrowheads="1"/>
            </p:cNvSpPr>
            <p:nvPr>
              <p:custDataLst>
                <p:tags r:id="rId20"/>
              </p:custDataLst>
            </p:nvPr>
          </p:nvSpPr>
          <p:spPr bwMode="auto">
            <a:xfrm>
              <a:off x="6739246" y="6380483"/>
              <a:ext cx="192969" cy="193204"/>
            </a:xfrm>
            <a:prstGeom prst="rect">
              <a:avLst/>
            </a:prstGeom>
            <a:solidFill>
              <a:srgbClr val="FFCC99"/>
            </a:solidFill>
            <a:ln w="9525">
              <a:solidFill>
                <a:srgbClr val="FFCC99"/>
              </a:solidFill>
              <a:miter lim="800000"/>
              <a:headEnd/>
              <a:tailEnd/>
            </a:ln>
          </p:spPr>
          <p:txBody>
            <a:bodyPr wrap="none" anchor="ctr"/>
            <a:lstStyle/>
            <a:p>
              <a:endParaRPr lang="en-US" sz="800"/>
            </a:p>
          </p:txBody>
        </p:sp>
      </p:grpSp>
      <p:sp>
        <p:nvSpPr>
          <p:cNvPr id="49" name="Rectangle 11"/>
          <p:cNvSpPr>
            <a:spLocks noChangeArrowheads="1"/>
          </p:cNvSpPr>
          <p:nvPr/>
        </p:nvSpPr>
        <p:spPr bwMode="auto">
          <a:xfrm>
            <a:off x="1084216" y="2555723"/>
            <a:ext cx="1773283" cy="553998"/>
          </a:xfrm>
          <a:prstGeom prst="rect">
            <a:avLst/>
          </a:prstGeom>
          <a:noFill/>
          <a:ln w="9525">
            <a:noFill/>
            <a:miter lim="800000"/>
            <a:headEnd/>
            <a:tailEnd/>
          </a:ln>
        </p:spPr>
        <p:txBody>
          <a:bodyPr wrap="square" anchor="b">
            <a:spAutoFit/>
          </a:bodyPr>
          <a:lstStyle/>
          <a:p>
            <a:pPr algn="r" fontAlgn="b"/>
            <a:r>
              <a:rPr lang="en-US" sz="1000" b="0" i="0" dirty="0" smtClean="0">
                <a:solidFill>
                  <a:schemeClr val="tx1"/>
                </a:solidFill>
                <a:latin typeface="Arial" charset="0"/>
              </a:rPr>
              <a:t>This is an industry I care somewhat about the decisions I make</a:t>
            </a:r>
            <a:endParaRPr lang="en-US" sz="1000" b="0" i="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316" name="Picture 4"/>
          <p:cNvPicPr>
            <a:picLocks noChangeAspect="1" noChangeArrowheads="1"/>
          </p:cNvPicPr>
          <p:nvPr/>
        </p:nvPicPr>
        <p:blipFill>
          <a:blip r:embed="rId19" cstate="print"/>
          <a:srcRect/>
          <a:stretch>
            <a:fillRect/>
          </a:stretch>
        </p:blipFill>
        <p:spPr bwMode="auto">
          <a:xfrm>
            <a:off x="3024188" y="2413633"/>
            <a:ext cx="3095625" cy="3676650"/>
          </a:xfrm>
          <a:prstGeom prst="rect">
            <a:avLst/>
          </a:prstGeom>
          <a:noFill/>
          <a:ln w="9525">
            <a:noFill/>
            <a:miter lim="800000"/>
            <a:headEnd/>
            <a:tailEnd/>
          </a:ln>
          <a:effectLst/>
        </p:spPr>
      </p:pic>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4" name="think-cell Slide" r:id="rId20" imgW="0" imgH="0" progId="TCLayout.ActiveDocument.1">
                  <p:embed/>
                </p:oleObj>
              </mc:Choice>
              <mc:Fallback>
                <p:oleObj name="think-cell Slide" r:id="rId20"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9" name="Text Box 221"/>
          <p:cNvSpPr txBox="1">
            <a:spLocks noChangeArrowheads="1"/>
          </p:cNvSpPr>
          <p:nvPr>
            <p:custDataLst>
              <p:tags r:id="rId3"/>
            </p:custDataLst>
          </p:nvPr>
        </p:nvSpPr>
        <p:spPr bwMode="auto">
          <a:xfrm>
            <a:off x="6575905" y="6658837"/>
            <a:ext cx="2215670" cy="215444"/>
          </a:xfrm>
          <a:prstGeom prst="rect">
            <a:avLst/>
          </a:prstGeom>
          <a:noFill/>
          <a:ln w="9525">
            <a:noFill/>
            <a:miter lim="800000"/>
            <a:headEnd/>
            <a:tailEnd/>
          </a:ln>
        </p:spPr>
        <p:txBody>
          <a:bodyPr wrap="none">
            <a:spAutoFit/>
          </a:bodyPr>
          <a:lstStyle/>
          <a:p>
            <a:pPr algn="r"/>
            <a:r>
              <a:rPr lang="en-US" sz="800" b="0" i="0" dirty="0">
                <a:solidFill>
                  <a:schemeClr val="tx1"/>
                </a:solidFill>
              </a:rPr>
              <a:t>* Note: For all country outliers, see appendix</a:t>
            </a:r>
          </a:p>
        </p:txBody>
      </p:sp>
      <p:sp>
        <p:nvSpPr>
          <p:cNvPr id="3083" name="Rectangle 11"/>
          <p:cNvSpPr>
            <a:spLocks noChangeArrowheads="1"/>
          </p:cNvSpPr>
          <p:nvPr/>
        </p:nvSpPr>
        <p:spPr bwMode="auto">
          <a:xfrm>
            <a:off x="707934" y="2721914"/>
            <a:ext cx="1956890" cy="400110"/>
          </a:xfrm>
          <a:prstGeom prst="rect">
            <a:avLst/>
          </a:prstGeom>
          <a:noFill/>
          <a:ln w="9525">
            <a:noFill/>
            <a:miter lim="800000"/>
            <a:headEnd/>
            <a:tailEnd/>
          </a:ln>
        </p:spPr>
        <p:txBody>
          <a:bodyPr wrap="square" anchor="b">
            <a:spAutoFit/>
          </a:bodyPr>
          <a:lstStyle/>
          <a:p>
            <a:pPr algn="r">
              <a:spcBef>
                <a:spcPct val="50000"/>
              </a:spcBef>
            </a:pPr>
            <a:r>
              <a:rPr lang="en-US" sz="1000" b="0" dirty="0" smtClean="0"/>
              <a:t>Overall satisfaction with providers</a:t>
            </a:r>
            <a:endParaRPr lang="en-US" sz="1000" b="0" dirty="0"/>
          </a:p>
        </p:txBody>
      </p:sp>
      <p:sp>
        <p:nvSpPr>
          <p:cNvPr id="3084" name="Rectangle 12"/>
          <p:cNvSpPr>
            <a:spLocks noChangeArrowheads="1"/>
          </p:cNvSpPr>
          <p:nvPr/>
        </p:nvSpPr>
        <p:spPr bwMode="auto">
          <a:xfrm>
            <a:off x="382588" y="5845175"/>
            <a:ext cx="4144963" cy="238125"/>
          </a:xfrm>
          <a:prstGeom prst="rect">
            <a:avLst/>
          </a:prstGeom>
          <a:noFill/>
          <a:ln w="9525">
            <a:noFill/>
            <a:miter lim="800000"/>
            <a:headEnd/>
            <a:tailEnd/>
          </a:ln>
        </p:spPr>
        <p:txBody>
          <a:bodyPr anchor="b">
            <a:spAutoFit/>
          </a:bodyPr>
          <a:lstStyle/>
          <a:p>
            <a:pPr algn="r" fontAlgn="b"/>
            <a:endParaRPr lang="en-US" sz="1200" i="0">
              <a:solidFill>
                <a:schemeClr val="tx1"/>
              </a:solidFill>
              <a:latin typeface="Times New Roman" pitchFamily="18" charset="0"/>
            </a:endParaRPr>
          </a:p>
        </p:txBody>
      </p:sp>
      <p:sp>
        <p:nvSpPr>
          <p:cNvPr id="3085" name="Rectangle 13"/>
          <p:cNvSpPr>
            <a:spLocks noChangeArrowheads="1"/>
          </p:cNvSpPr>
          <p:nvPr/>
        </p:nvSpPr>
        <p:spPr bwMode="auto">
          <a:xfrm>
            <a:off x="718456" y="3675538"/>
            <a:ext cx="1971403" cy="246221"/>
          </a:xfrm>
          <a:prstGeom prst="rect">
            <a:avLst/>
          </a:prstGeom>
          <a:noFill/>
          <a:ln w="9525">
            <a:noFill/>
            <a:miter lim="800000"/>
            <a:headEnd/>
            <a:tailEnd/>
          </a:ln>
        </p:spPr>
        <p:txBody>
          <a:bodyPr wrap="square" anchor="b">
            <a:spAutoFit/>
          </a:bodyPr>
          <a:lstStyle/>
          <a:p>
            <a:pPr algn="r">
              <a:spcBef>
                <a:spcPct val="50000"/>
              </a:spcBef>
            </a:pPr>
            <a:r>
              <a:rPr lang="en-US" sz="1000" b="0" dirty="0" smtClean="0"/>
              <a:t>Feel loyal toward providers</a:t>
            </a:r>
          </a:p>
        </p:txBody>
      </p:sp>
      <p:sp>
        <p:nvSpPr>
          <p:cNvPr id="3086" name="Rectangle 14"/>
          <p:cNvSpPr>
            <a:spLocks noChangeArrowheads="1"/>
          </p:cNvSpPr>
          <p:nvPr/>
        </p:nvSpPr>
        <p:spPr bwMode="auto">
          <a:xfrm>
            <a:off x="833845" y="5298197"/>
            <a:ext cx="1869077" cy="400110"/>
          </a:xfrm>
          <a:prstGeom prst="rect">
            <a:avLst/>
          </a:prstGeom>
          <a:noFill/>
          <a:ln w="9525">
            <a:noFill/>
            <a:miter lim="800000"/>
            <a:headEnd/>
            <a:tailEnd/>
          </a:ln>
        </p:spPr>
        <p:txBody>
          <a:bodyPr wrap="square" anchor="b">
            <a:spAutoFit/>
          </a:bodyPr>
          <a:lstStyle/>
          <a:p>
            <a:pPr algn="r">
              <a:spcBef>
                <a:spcPct val="50000"/>
              </a:spcBef>
            </a:pPr>
            <a:r>
              <a:rPr lang="en-US" sz="1000" b="0" dirty="0" smtClean="0"/>
              <a:t>Will buy more products and services from providers</a:t>
            </a:r>
            <a:endParaRPr lang="en-US" sz="1000" b="0" dirty="0"/>
          </a:p>
        </p:txBody>
      </p:sp>
      <p:sp>
        <p:nvSpPr>
          <p:cNvPr id="3088" name="Rectangle 16"/>
          <p:cNvSpPr>
            <a:spLocks noChangeArrowheads="1"/>
          </p:cNvSpPr>
          <p:nvPr/>
        </p:nvSpPr>
        <p:spPr bwMode="auto">
          <a:xfrm>
            <a:off x="703900" y="4448749"/>
            <a:ext cx="2012085" cy="400110"/>
          </a:xfrm>
          <a:prstGeom prst="rect">
            <a:avLst/>
          </a:prstGeom>
          <a:noFill/>
          <a:ln w="9525">
            <a:noFill/>
            <a:miter lim="800000"/>
            <a:headEnd/>
            <a:tailEnd/>
          </a:ln>
        </p:spPr>
        <p:txBody>
          <a:bodyPr wrap="square" anchor="b">
            <a:spAutoFit/>
          </a:bodyPr>
          <a:lstStyle/>
          <a:p>
            <a:pPr algn="r">
              <a:spcBef>
                <a:spcPct val="50000"/>
              </a:spcBef>
            </a:pPr>
            <a:r>
              <a:rPr lang="en-US" sz="1000" b="0" dirty="0" smtClean="0"/>
              <a:t>Will recommend providers to others</a:t>
            </a:r>
            <a:endParaRPr lang="en-US" sz="1000" b="0" dirty="0"/>
          </a:p>
        </p:txBody>
      </p:sp>
      <p:sp>
        <p:nvSpPr>
          <p:cNvPr id="3091" name="Rectangle 64"/>
          <p:cNvSpPr>
            <a:spLocks noChangeArrowheads="1"/>
          </p:cNvSpPr>
          <p:nvPr>
            <p:custDataLst>
              <p:tags r:id="rId4"/>
            </p:custDataLst>
          </p:nvPr>
        </p:nvSpPr>
        <p:spPr bwMode="auto">
          <a:xfrm>
            <a:off x="6872689" y="2754946"/>
            <a:ext cx="795338" cy="394654"/>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Spain</a:t>
            </a:r>
          </a:p>
          <a:p>
            <a:pPr algn="ctr">
              <a:lnSpc>
                <a:spcPct val="100000"/>
              </a:lnSpc>
            </a:pPr>
            <a:r>
              <a:rPr lang="en-US" sz="900" b="0" i="0" smtClean="0">
                <a:solidFill>
                  <a:schemeClr val="tx1"/>
                </a:solidFill>
              </a:rPr>
              <a:t>26%</a:t>
            </a:r>
            <a:endParaRPr lang="en-US" sz="900" b="0" i="0" dirty="0">
              <a:solidFill>
                <a:schemeClr val="tx1"/>
              </a:solidFill>
            </a:endParaRPr>
          </a:p>
        </p:txBody>
      </p:sp>
      <p:sp>
        <p:nvSpPr>
          <p:cNvPr id="3092" name="Rectangle 65"/>
          <p:cNvSpPr>
            <a:spLocks noChangeArrowheads="1"/>
          </p:cNvSpPr>
          <p:nvPr>
            <p:custDataLst>
              <p:tags r:id="rId5"/>
            </p:custDataLst>
          </p:nvPr>
        </p:nvSpPr>
        <p:spPr bwMode="auto">
          <a:xfrm>
            <a:off x="7661314" y="2754947"/>
            <a:ext cx="795338" cy="394654"/>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India</a:t>
            </a:r>
          </a:p>
          <a:p>
            <a:pPr algn="ctr">
              <a:lnSpc>
                <a:spcPct val="100000"/>
              </a:lnSpc>
            </a:pPr>
            <a:r>
              <a:rPr lang="en-US" sz="900" b="0" i="0" smtClean="0">
                <a:solidFill>
                  <a:schemeClr val="tx1"/>
                </a:solidFill>
              </a:rPr>
              <a:t>37%</a:t>
            </a:r>
            <a:endParaRPr lang="en-US" sz="900" b="0" i="0" dirty="0">
              <a:solidFill>
                <a:schemeClr val="tx1"/>
              </a:solidFill>
            </a:endParaRPr>
          </a:p>
        </p:txBody>
      </p:sp>
      <p:sp>
        <p:nvSpPr>
          <p:cNvPr id="3103" name="Text Box 10"/>
          <p:cNvSpPr txBox="1">
            <a:spLocks noChangeArrowheads="1"/>
          </p:cNvSpPr>
          <p:nvPr/>
        </p:nvSpPr>
        <p:spPr bwMode="auto">
          <a:xfrm>
            <a:off x="7749238" y="2334259"/>
            <a:ext cx="795703" cy="245589"/>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dirty="0" smtClean="0"/>
              <a:t>Extremely</a:t>
            </a:r>
            <a:endParaRPr lang="en-US" sz="1000" dirty="0"/>
          </a:p>
        </p:txBody>
      </p:sp>
      <p:sp>
        <p:nvSpPr>
          <p:cNvPr id="3104" name="Text Box 138"/>
          <p:cNvSpPr txBox="1">
            <a:spLocks noChangeArrowheads="1"/>
          </p:cNvSpPr>
          <p:nvPr/>
        </p:nvSpPr>
        <p:spPr bwMode="auto">
          <a:xfrm>
            <a:off x="6670714" y="2161585"/>
            <a:ext cx="1981200" cy="244475"/>
          </a:xfrm>
          <a:prstGeom prst="rect">
            <a:avLst/>
          </a:prstGeom>
          <a:noFill/>
          <a:ln w="12700" algn="ctr">
            <a:noFill/>
            <a:miter lim="800000"/>
            <a:headEnd/>
            <a:tailEnd/>
          </a:ln>
        </p:spPr>
        <p:txBody>
          <a:bodyPr lIns="92379" tIns="45407" rIns="92379" bIns="45407">
            <a:spAutoFit/>
          </a:bodyPr>
          <a:lstStyle/>
          <a:p>
            <a:pPr algn="ctr" defTabSz="911225">
              <a:lnSpc>
                <a:spcPct val="100000"/>
              </a:lnSpc>
              <a:spcBef>
                <a:spcPct val="40000"/>
              </a:spcBef>
              <a:buSzPct val="100000"/>
            </a:pPr>
            <a:r>
              <a:rPr lang="en-US" sz="1000" b="1" i="0" dirty="0">
                <a:solidFill>
                  <a:schemeClr val="tx1"/>
                </a:solidFill>
              </a:rPr>
              <a:t>Country outliers* </a:t>
            </a:r>
          </a:p>
        </p:txBody>
      </p:sp>
      <p:sp>
        <p:nvSpPr>
          <p:cNvPr id="3105" name="Text Box 9"/>
          <p:cNvSpPr txBox="1">
            <a:spLocks noChangeArrowheads="1"/>
          </p:cNvSpPr>
          <p:nvPr/>
        </p:nvSpPr>
        <p:spPr bwMode="auto">
          <a:xfrm>
            <a:off x="6912958" y="2334259"/>
            <a:ext cx="726775" cy="245589"/>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dirty="0" smtClean="0"/>
              <a:t>Not at all</a:t>
            </a:r>
            <a:endParaRPr lang="en-US" sz="1000" dirty="0"/>
          </a:p>
        </p:txBody>
      </p:sp>
      <p:sp>
        <p:nvSpPr>
          <p:cNvPr id="3135" name="Line 154"/>
          <p:cNvSpPr>
            <a:spLocks noChangeShapeType="1"/>
          </p:cNvSpPr>
          <p:nvPr/>
        </p:nvSpPr>
        <p:spPr bwMode="auto">
          <a:xfrm>
            <a:off x="3327400" y="2539998"/>
            <a:ext cx="2374900" cy="1"/>
          </a:xfrm>
          <a:prstGeom prst="line">
            <a:avLst/>
          </a:prstGeom>
          <a:noFill/>
          <a:ln w="9525">
            <a:solidFill>
              <a:schemeClr val="bg2"/>
            </a:solidFill>
            <a:round/>
            <a:headEnd type="triangle" w="med" len="med"/>
            <a:tailEnd type="triangle" w="med" len="med"/>
          </a:ln>
        </p:spPr>
        <p:txBody>
          <a:bodyPr/>
          <a:lstStyle/>
          <a:p>
            <a:endParaRPr lang="en-US"/>
          </a:p>
        </p:txBody>
      </p:sp>
      <p:sp>
        <p:nvSpPr>
          <p:cNvPr id="3136" name="Text Box 9"/>
          <p:cNvSpPr txBox="1">
            <a:spLocks noChangeArrowheads="1"/>
          </p:cNvSpPr>
          <p:nvPr/>
        </p:nvSpPr>
        <p:spPr bwMode="auto">
          <a:xfrm>
            <a:off x="3461692" y="2329634"/>
            <a:ext cx="726775" cy="245589"/>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1" i="0" dirty="0" smtClean="0">
                <a:solidFill>
                  <a:schemeClr val="tx1"/>
                </a:solidFill>
              </a:rPr>
              <a:t>Not at all</a:t>
            </a:r>
            <a:endParaRPr lang="en-US" sz="1000" b="1" i="0" dirty="0">
              <a:solidFill>
                <a:schemeClr val="tx1"/>
              </a:solidFill>
            </a:endParaRPr>
          </a:p>
        </p:txBody>
      </p:sp>
      <p:sp>
        <p:nvSpPr>
          <p:cNvPr id="3137" name="Text Box 10"/>
          <p:cNvSpPr txBox="1">
            <a:spLocks noChangeArrowheads="1"/>
          </p:cNvSpPr>
          <p:nvPr/>
        </p:nvSpPr>
        <p:spPr bwMode="auto">
          <a:xfrm>
            <a:off x="4780485" y="2329634"/>
            <a:ext cx="795703" cy="245589"/>
          </a:xfrm>
          <a:prstGeom prst="rect">
            <a:avLst/>
          </a:prstGeom>
          <a:noFill/>
          <a:ln w="12700" algn="ctr">
            <a:noFill/>
            <a:miter lim="800000"/>
            <a:headEnd/>
            <a:tailEnd/>
          </a:ln>
        </p:spPr>
        <p:txBody>
          <a:bodyPr wrap="none" lIns="92379" tIns="45407" rIns="92379" bIns="45407">
            <a:spAutoFit/>
          </a:bodyPr>
          <a:lstStyle/>
          <a:p>
            <a:pPr algn="just" defTabSz="911225">
              <a:lnSpc>
                <a:spcPct val="100000"/>
              </a:lnSpc>
              <a:spcBef>
                <a:spcPct val="40000"/>
              </a:spcBef>
              <a:buSzPct val="100000"/>
            </a:pPr>
            <a:r>
              <a:rPr lang="en-US" sz="1000" b="1" i="0" dirty="0" smtClean="0">
                <a:solidFill>
                  <a:schemeClr val="tx1"/>
                </a:solidFill>
              </a:rPr>
              <a:t>Extremely</a:t>
            </a:r>
            <a:endParaRPr lang="en-US" sz="1000" b="1" i="0" dirty="0">
              <a:solidFill>
                <a:schemeClr val="tx1"/>
              </a:solidFill>
            </a:endParaRPr>
          </a:p>
        </p:txBody>
      </p:sp>
      <p:sp>
        <p:nvSpPr>
          <p:cNvPr id="3081" name="Text Box 10"/>
          <p:cNvSpPr txBox="1">
            <a:spLocks noChangeArrowheads="1"/>
          </p:cNvSpPr>
          <p:nvPr>
            <p:custDataLst>
              <p:tags r:id="rId6"/>
            </p:custDataLst>
          </p:nvPr>
        </p:nvSpPr>
        <p:spPr bwMode="auto">
          <a:xfrm>
            <a:off x="2068860" y="1457325"/>
            <a:ext cx="4984058" cy="701731"/>
          </a:xfrm>
          <a:prstGeom prst="rect">
            <a:avLst/>
          </a:prstGeom>
          <a:noFill/>
          <a:ln w="9525">
            <a:noFill/>
            <a:miter lim="800000"/>
            <a:headEnd/>
            <a:tailEnd/>
          </a:ln>
        </p:spPr>
        <p:txBody>
          <a:bodyPr wrap="none">
            <a:spAutoFit/>
          </a:bodyPr>
          <a:lstStyle/>
          <a:p>
            <a:pPr algn="ctr">
              <a:lnSpc>
                <a:spcPct val="110000"/>
              </a:lnSpc>
            </a:pPr>
            <a:r>
              <a:rPr lang="en-US" altLang="ja-JP" sz="1400" dirty="0" smtClean="0">
                <a:ea typeface="ＭＳ Ｐゴシック" pitchFamily="34" charset="-128"/>
              </a:rPr>
              <a:t>– Current state of satisfaction, loyalty and advocacy –</a:t>
            </a:r>
          </a:p>
          <a:p>
            <a:pPr algn="ctr">
              <a:lnSpc>
                <a:spcPct val="110000"/>
              </a:lnSpc>
              <a:buSzPct val="100000"/>
            </a:pPr>
            <a:r>
              <a:rPr lang="en-US" sz="1200" dirty="0" smtClean="0">
                <a:solidFill>
                  <a:srgbClr val="000000"/>
                </a:solidFill>
                <a:ea typeface="MS Mincho" pitchFamily="49" charset="-128"/>
                <a:cs typeface="Arial" pitchFamily="34" charset="0"/>
              </a:rPr>
              <a:t>Q: Rate the following for companies you do business with today</a:t>
            </a:r>
          </a:p>
          <a:p>
            <a:pPr algn="ctr">
              <a:lnSpc>
                <a:spcPct val="110000"/>
              </a:lnSpc>
              <a:buSzPct val="100000"/>
            </a:pPr>
            <a:r>
              <a:rPr lang="en-US" sz="1000" b="0" dirty="0" smtClean="0">
                <a:solidFill>
                  <a:srgbClr val="000000"/>
                </a:solidFill>
                <a:ea typeface="MS Mincho" pitchFamily="49" charset="-128"/>
                <a:cs typeface="Arial" pitchFamily="34" charset="0"/>
              </a:rPr>
              <a:t>(Rating scale: 1 = not at all, 10 = extremely)</a:t>
            </a:r>
            <a:endParaRPr lang="en-US" sz="1000" b="0" dirty="0">
              <a:solidFill>
                <a:srgbClr val="000000"/>
              </a:solidFill>
              <a:ea typeface="MS Mincho" pitchFamily="49" charset="-128"/>
              <a:cs typeface="Arial" pitchFamily="34" charset="0"/>
            </a:endParaRPr>
          </a:p>
        </p:txBody>
      </p:sp>
      <p:sp>
        <p:nvSpPr>
          <p:cNvPr id="75" name="Text Box 5"/>
          <p:cNvSpPr txBox="1">
            <a:spLocks noChangeArrowheads="1"/>
          </p:cNvSpPr>
          <p:nvPr>
            <p:custDataLst>
              <p:tags r:id="rId7"/>
            </p:custDataLst>
          </p:nvPr>
        </p:nvSpPr>
        <p:spPr bwMode="auto">
          <a:xfrm>
            <a:off x="3702012" y="6621463"/>
            <a:ext cx="902811"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1297</a:t>
            </a:r>
            <a:endParaRPr lang="en-US" sz="1000" b="0" i="0" dirty="0">
              <a:solidFill>
                <a:schemeClr val="tx1"/>
              </a:solidFill>
            </a:endParaRPr>
          </a:p>
        </p:txBody>
      </p:sp>
      <p:sp>
        <p:nvSpPr>
          <p:cNvPr id="42" name="Rectangle 64"/>
          <p:cNvSpPr>
            <a:spLocks noChangeArrowheads="1"/>
          </p:cNvSpPr>
          <p:nvPr>
            <p:custDataLst>
              <p:tags r:id="rId8"/>
            </p:custDataLst>
          </p:nvPr>
        </p:nvSpPr>
        <p:spPr bwMode="auto">
          <a:xfrm>
            <a:off x="6859989" y="3631246"/>
            <a:ext cx="795338" cy="394654"/>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Spain</a:t>
            </a:r>
          </a:p>
          <a:p>
            <a:pPr algn="ctr">
              <a:lnSpc>
                <a:spcPct val="100000"/>
              </a:lnSpc>
            </a:pPr>
            <a:r>
              <a:rPr lang="en-US" sz="900" b="0" i="0" smtClean="0">
                <a:solidFill>
                  <a:schemeClr val="tx1"/>
                </a:solidFill>
              </a:rPr>
              <a:t>49%</a:t>
            </a:r>
            <a:endParaRPr lang="en-US" sz="900" b="0" i="0" dirty="0">
              <a:solidFill>
                <a:schemeClr val="tx1"/>
              </a:solidFill>
            </a:endParaRPr>
          </a:p>
        </p:txBody>
      </p:sp>
      <p:sp>
        <p:nvSpPr>
          <p:cNvPr id="43" name="Rectangle 65"/>
          <p:cNvSpPr>
            <a:spLocks noChangeArrowheads="1"/>
          </p:cNvSpPr>
          <p:nvPr>
            <p:custDataLst>
              <p:tags r:id="rId9"/>
            </p:custDataLst>
          </p:nvPr>
        </p:nvSpPr>
        <p:spPr bwMode="auto">
          <a:xfrm>
            <a:off x="7648614" y="3631247"/>
            <a:ext cx="795338" cy="394654"/>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India</a:t>
            </a:r>
          </a:p>
          <a:p>
            <a:pPr algn="ctr">
              <a:lnSpc>
                <a:spcPct val="100000"/>
              </a:lnSpc>
            </a:pPr>
            <a:r>
              <a:rPr lang="en-US" sz="900" b="0" i="0" smtClean="0">
                <a:solidFill>
                  <a:schemeClr val="tx1"/>
                </a:solidFill>
              </a:rPr>
              <a:t>33%</a:t>
            </a:r>
            <a:endParaRPr lang="en-US" sz="900" b="0" i="0" dirty="0">
              <a:solidFill>
                <a:schemeClr val="tx1"/>
              </a:solidFill>
            </a:endParaRPr>
          </a:p>
        </p:txBody>
      </p:sp>
      <p:sp>
        <p:nvSpPr>
          <p:cNvPr id="44" name="Rectangle 64"/>
          <p:cNvSpPr>
            <a:spLocks noChangeArrowheads="1"/>
          </p:cNvSpPr>
          <p:nvPr>
            <p:custDataLst>
              <p:tags r:id="rId10"/>
            </p:custDataLst>
          </p:nvPr>
        </p:nvSpPr>
        <p:spPr bwMode="auto">
          <a:xfrm>
            <a:off x="6859989" y="4456746"/>
            <a:ext cx="795338" cy="394654"/>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Japan</a:t>
            </a:r>
          </a:p>
          <a:p>
            <a:pPr algn="ctr">
              <a:lnSpc>
                <a:spcPct val="100000"/>
              </a:lnSpc>
            </a:pPr>
            <a:r>
              <a:rPr lang="en-US" sz="900" b="0" i="0" smtClean="0">
                <a:solidFill>
                  <a:schemeClr val="tx1"/>
                </a:solidFill>
              </a:rPr>
              <a:t>40%</a:t>
            </a:r>
            <a:endParaRPr lang="en-US" sz="900" b="0" i="0" dirty="0">
              <a:solidFill>
                <a:schemeClr val="tx1"/>
              </a:solidFill>
            </a:endParaRPr>
          </a:p>
        </p:txBody>
      </p:sp>
      <p:sp>
        <p:nvSpPr>
          <p:cNvPr id="45" name="Rectangle 65"/>
          <p:cNvSpPr>
            <a:spLocks noChangeArrowheads="1"/>
          </p:cNvSpPr>
          <p:nvPr>
            <p:custDataLst>
              <p:tags r:id="rId11"/>
            </p:custDataLst>
          </p:nvPr>
        </p:nvSpPr>
        <p:spPr bwMode="auto">
          <a:xfrm>
            <a:off x="7648614" y="4456747"/>
            <a:ext cx="795338" cy="394654"/>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India</a:t>
            </a:r>
          </a:p>
          <a:p>
            <a:pPr algn="ctr">
              <a:lnSpc>
                <a:spcPct val="100000"/>
              </a:lnSpc>
            </a:pPr>
            <a:r>
              <a:rPr lang="en-US" sz="900" b="0" i="0" smtClean="0">
                <a:solidFill>
                  <a:schemeClr val="tx1"/>
                </a:solidFill>
              </a:rPr>
              <a:t>37%</a:t>
            </a:r>
            <a:endParaRPr lang="en-US" sz="900" b="0" i="0" dirty="0">
              <a:solidFill>
                <a:schemeClr val="tx1"/>
              </a:solidFill>
            </a:endParaRPr>
          </a:p>
        </p:txBody>
      </p:sp>
      <p:sp>
        <p:nvSpPr>
          <p:cNvPr id="46" name="Rectangle 64"/>
          <p:cNvSpPr>
            <a:spLocks noChangeArrowheads="1"/>
          </p:cNvSpPr>
          <p:nvPr>
            <p:custDataLst>
              <p:tags r:id="rId12"/>
            </p:custDataLst>
          </p:nvPr>
        </p:nvSpPr>
        <p:spPr bwMode="auto">
          <a:xfrm>
            <a:off x="6847289" y="5383846"/>
            <a:ext cx="795338" cy="394654"/>
          </a:xfrm>
          <a:prstGeom prst="rect">
            <a:avLst/>
          </a:prstGeom>
          <a:solidFill>
            <a:srgbClr val="CCFFCC"/>
          </a:solidFill>
          <a:ln w="9525" algn="ctr">
            <a:noFill/>
            <a:miter lim="800000"/>
            <a:headEnd/>
            <a:tailEnd/>
          </a:ln>
        </p:spPr>
        <p:txBody>
          <a:bodyPr anchor="ctr"/>
          <a:lstStyle/>
          <a:p>
            <a:pPr algn="ctr">
              <a:lnSpc>
                <a:spcPct val="100000"/>
              </a:lnSpc>
            </a:pPr>
            <a:r>
              <a:rPr lang="en-US" sz="900" b="0" i="0" smtClean="0">
                <a:solidFill>
                  <a:schemeClr val="tx1"/>
                </a:solidFill>
              </a:rPr>
              <a:t>Ireland</a:t>
            </a:r>
          </a:p>
          <a:p>
            <a:pPr algn="ctr">
              <a:lnSpc>
                <a:spcPct val="100000"/>
              </a:lnSpc>
            </a:pPr>
            <a:r>
              <a:rPr lang="en-US" sz="900" b="0" i="0" smtClean="0">
                <a:solidFill>
                  <a:schemeClr val="tx1"/>
                </a:solidFill>
              </a:rPr>
              <a:t>41%</a:t>
            </a:r>
            <a:endParaRPr lang="en-US" sz="900" b="0" i="0" dirty="0">
              <a:solidFill>
                <a:schemeClr val="tx1"/>
              </a:solidFill>
            </a:endParaRPr>
          </a:p>
        </p:txBody>
      </p:sp>
      <p:sp>
        <p:nvSpPr>
          <p:cNvPr id="47" name="Rectangle 65"/>
          <p:cNvSpPr>
            <a:spLocks noChangeArrowheads="1"/>
          </p:cNvSpPr>
          <p:nvPr>
            <p:custDataLst>
              <p:tags r:id="rId13"/>
            </p:custDataLst>
          </p:nvPr>
        </p:nvSpPr>
        <p:spPr bwMode="auto">
          <a:xfrm>
            <a:off x="7635914" y="5383847"/>
            <a:ext cx="795338" cy="394654"/>
          </a:xfrm>
          <a:prstGeom prst="rect">
            <a:avLst/>
          </a:prstGeom>
          <a:solidFill>
            <a:srgbClr val="FFCC99"/>
          </a:solidFill>
          <a:ln w="9525" algn="ctr">
            <a:noFill/>
            <a:miter lim="800000"/>
            <a:headEnd/>
            <a:tailEnd/>
          </a:ln>
        </p:spPr>
        <p:txBody>
          <a:bodyPr anchor="ctr"/>
          <a:lstStyle/>
          <a:p>
            <a:pPr algn="ctr">
              <a:lnSpc>
                <a:spcPct val="100000"/>
              </a:lnSpc>
            </a:pPr>
            <a:r>
              <a:rPr lang="en-US" sz="900" b="0" i="0" smtClean="0">
                <a:solidFill>
                  <a:schemeClr val="tx1"/>
                </a:solidFill>
              </a:rPr>
              <a:t>India</a:t>
            </a:r>
          </a:p>
          <a:p>
            <a:pPr algn="ctr">
              <a:lnSpc>
                <a:spcPct val="100000"/>
              </a:lnSpc>
            </a:pPr>
            <a:r>
              <a:rPr lang="en-US" sz="900" b="0" i="0" smtClean="0">
                <a:solidFill>
                  <a:schemeClr val="tx1"/>
                </a:solidFill>
              </a:rPr>
              <a:t>32%</a:t>
            </a:r>
            <a:endParaRPr lang="en-US" sz="900" b="0" i="0" dirty="0">
              <a:solidFill>
                <a:schemeClr val="tx1"/>
              </a:solidFill>
            </a:endParaRPr>
          </a:p>
        </p:txBody>
      </p:sp>
      <p:sp>
        <p:nvSpPr>
          <p:cNvPr id="32" name="Text Box 11"/>
          <p:cNvSpPr txBox="1">
            <a:spLocks noChangeArrowheads="1"/>
          </p:cNvSpPr>
          <p:nvPr/>
        </p:nvSpPr>
        <p:spPr bwMode="auto">
          <a:xfrm>
            <a:off x="4056063" y="2156097"/>
            <a:ext cx="930063" cy="246221"/>
          </a:xfrm>
          <a:prstGeom prst="rect">
            <a:avLst/>
          </a:prstGeom>
          <a:noFill/>
          <a:ln w="9525">
            <a:noFill/>
            <a:miter lim="800000"/>
            <a:headEnd/>
            <a:tailEnd/>
          </a:ln>
        </p:spPr>
        <p:txBody>
          <a:bodyPr wrap="none">
            <a:spAutoFit/>
          </a:bodyPr>
          <a:lstStyle/>
          <a:p>
            <a:r>
              <a:rPr lang="en-US" sz="1000" b="1" i="0" dirty="0">
                <a:solidFill>
                  <a:schemeClr val="tx1"/>
                </a:solidFill>
              </a:rPr>
              <a:t>Top 3 </a:t>
            </a:r>
            <a:r>
              <a:rPr lang="en-US" sz="1000" b="1" i="0" dirty="0" smtClean="0">
                <a:solidFill>
                  <a:schemeClr val="tx1"/>
                </a:solidFill>
              </a:rPr>
              <a:t>boxes</a:t>
            </a:r>
            <a:endParaRPr lang="en-US" sz="1000" b="1" i="0" dirty="0">
              <a:solidFill>
                <a:schemeClr val="tx1"/>
              </a:solidFill>
            </a:endParaRPr>
          </a:p>
        </p:txBody>
      </p:sp>
      <p:sp>
        <p:nvSpPr>
          <p:cNvPr id="33" name="Title 1"/>
          <p:cNvSpPr txBox="1">
            <a:spLocks/>
          </p:cNvSpPr>
          <p:nvPr/>
        </p:nvSpPr>
        <p:spPr bwMode="gray">
          <a:xfrm>
            <a:off x="168314" y="-74522"/>
            <a:ext cx="7187526"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a:lnSpc>
                <a:spcPct val="100000"/>
              </a:lnSpc>
              <a:buClr>
                <a:schemeClr val="tx1"/>
              </a:buClr>
            </a:pPr>
            <a:r>
              <a:rPr lang="en-US" sz="1600" dirty="0" smtClean="0">
                <a:solidFill>
                  <a:srgbClr val="0070C0"/>
                </a:solidFill>
              </a:rPr>
              <a:t>27% of consumers are extremely satisfied with their providers – a decline from 34% in 2009. About one fifth feel loyal and will recommend their providers, but only 17% say they will buy more from them.</a:t>
            </a:r>
          </a:p>
        </p:txBody>
      </p:sp>
      <p:sp>
        <p:nvSpPr>
          <p:cNvPr id="34" name="Text Box 69"/>
          <p:cNvSpPr txBox="1">
            <a:spLocks noChangeArrowheads="1"/>
          </p:cNvSpPr>
          <p:nvPr>
            <p:custDataLst>
              <p:tags r:id="rId14"/>
            </p:custDataLst>
          </p:nvPr>
        </p:nvSpPr>
        <p:spPr bwMode="auto">
          <a:xfrm>
            <a:off x="5827985" y="2744763"/>
            <a:ext cx="304800" cy="482600"/>
          </a:xfrm>
          <a:prstGeom prst="rect">
            <a:avLst/>
          </a:prstGeom>
          <a:noFill/>
          <a:ln w="12700" algn="ctr">
            <a:noFill/>
            <a:miter lim="800000"/>
            <a:headEnd/>
            <a:tailEnd/>
          </a:ln>
        </p:spPr>
        <p:txBody>
          <a:bodyPr lIns="92379" tIns="45407" rIns="92379" bIns="45407">
            <a:spAutoFit/>
          </a:bodyPr>
          <a:lstStyle/>
          <a:p>
            <a:pPr marL="219075" indent="-219075" defTabSz="911225" eaLnBrk="0" hangingPunct="0">
              <a:lnSpc>
                <a:spcPct val="80000"/>
              </a:lnSpc>
              <a:spcBef>
                <a:spcPct val="50000"/>
              </a:spcBef>
            </a:pPr>
            <a:r>
              <a:rPr lang="en-US" dirty="0">
                <a:solidFill>
                  <a:srgbClr val="FF3300"/>
                </a:solidFill>
              </a:rPr>
              <a:t>-</a:t>
            </a:r>
          </a:p>
        </p:txBody>
      </p:sp>
      <p:grpSp>
        <p:nvGrpSpPr>
          <p:cNvPr id="2" name="Group 34"/>
          <p:cNvGrpSpPr/>
          <p:nvPr/>
        </p:nvGrpSpPr>
        <p:grpSpPr>
          <a:xfrm>
            <a:off x="1228299" y="6349353"/>
            <a:ext cx="7850385" cy="387798"/>
            <a:chOff x="1228299" y="6349353"/>
            <a:chExt cx="7850385" cy="387798"/>
          </a:xfrm>
        </p:grpSpPr>
        <p:sp>
          <p:nvSpPr>
            <p:cNvPr id="36" name="Rectangle 35"/>
            <p:cNvSpPr/>
            <p:nvPr/>
          </p:nvSpPr>
          <p:spPr>
            <a:xfrm>
              <a:off x="1228299" y="6349353"/>
              <a:ext cx="7850385" cy="387798"/>
            </a:xfrm>
            <a:prstGeom prst="rect">
              <a:avLst/>
            </a:prstGeom>
          </p:spPr>
          <p:txBody>
            <a:bodyPr wrap="square">
              <a:spAutoFit/>
            </a:bodyPr>
            <a:lstStyle/>
            <a:p>
              <a:endParaRPr lang="en-US" sz="800" b="0" dirty="0" smtClean="0">
                <a:solidFill>
                  <a:srgbClr val="00B050"/>
                </a:solidFill>
              </a:endParaRPr>
            </a:p>
            <a:p>
              <a:r>
                <a:rPr lang="en-US" sz="800" b="0" dirty="0" smtClean="0">
                  <a:solidFill>
                    <a:srgbClr val="00B050"/>
                  </a:solidFill>
                </a:rPr>
                <a:t>+ / </a:t>
              </a:r>
              <a:r>
                <a:rPr lang="en-US" sz="800" b="0" dirty="0" smtClean="0">
                  <a:solidFill>
                    <a:srgbClr val="FF0000"/>
                  </a:solidFill>
                </a:rPr>
                <a:t>-</a:t>
              </a:r>
              <a:r>
                <a:rPr lang="en-US" sz="800" b="0" dirty="0" smtClean="0">
                  <a:solidFill>
                    <a:srgbClr val="00B050"/>
                  </a:solidFill>
                </a:rPr>
                <a:t> </a:t>
              </a:r>
              <a:r>
                <a:rPr lang="en-US" sz="800" b="0" dirty="0" smtClean="0"/>
                <a:t>Where shift of  ‘Not at all’/’Extremely’ between 2009 &amp; 2010 is &gt; 8%           </a:t>
              </a:r>
              <a:r>
                <a:rPr lang="en-US" sz="800" b="0" i="0" dirty="0" smtClean="0">
                  <a:solidFill>
                    <a:schemeClr val="tx1"/>
                  </a:solidFill>
                </a:rPr>
                <a:t>Higher average incidence of ‘Not at all’                 Higher average incidence of ‘Extremely’</a:t>
              </a:r>
            </a:p>
            <a:p>
              <a:endParaRPr lang="en-US" sz="800" b="0" dirty="0">
                <a:solidFill>
                  <a:schemeClr val="tx1"/>
                </a:solidFill>
              </a:endParaRPr>
            </a:p>
          </p:txBody>
        </p:sp>
        <p:sp>
          <p:nvSpPr>
            <p:cNvPr id="37" name="Rectangle 217"/>
            <p:cNvSpPr>
              <a:spLocks noChangeArrowheads="1"/>
            </p:cNvSpPr>
            <p:nvPr>
              <p:custDataLst>
                <p:tags r:id="rId15"/>
              </p:custDataLst>
            </p:nvPr>
          </p:nvSpPr>
          <p:spPr bwMode="auto">
            <a:xfrm>
              <a:off x="4527807" y="6380483"/>
              <a:ext cx="192969" cy="193204"/>
            </a:xfrm>
            <a:prstGeom prst="rect">
              <a:avLst/>
            </a:prstGeom>
            <a:solidFill>
              <a:srgbClr val="CCFFCC"/>
            </a:solidFill>
            <a:ln w="9525">
              <a:solidFill>
                <a:srgbClr val="CCFFCC"/>
              </a:solidFill>
              <a:miter lim="800000"/>
              <a:headEnd/>
              <a:tailEnd/>
            </a:ln>
          </p:spPr>
          <p:txBody>
            <a:bodyPr wrap="none" anchor="ctr"/>
            <a:lstStyle/>
            <a:p>
              <a:endParaRPr lang="en-US" sz="800"/>
            </a:p>
          </p:txBody>
        </p:sp>
        <p:sp>
          <p:nvSpPr>
            <p:cNvPr id="38" name="Rectangle 217"/>
            <p:cNvSpPr>
              <a:spLocks noChangeArrowheads="1"/>
            </p:cNvSpPr>
            <p:nvPr>
              <p:custDataLst>
                <p:tags r:id="rId16"/>
              </p:custDataLst>
            </p:nvPr>
          </p:nvSpPr>
          <p:spPr bwMode="auto">
            <a:xfrm>
              <a:off x="6739246" y="6380483"/>
              <a:ext cx="192969" cy="193204"/>
            </a:xfrm>
            <a:prstGeom prst="rect">
              <a:avLst/>
            </a:prstGeom>
            <a:solidFill>
              <a:srgbClr val="FFCC99"/>
            </a:solidFill>
            <a:ln w="9525">
              <a:solidFill>
                <a:srgbClr val="FFCC99"/>
              </a:solidFill>
              <a:miter lim="800000"/>
              <a:headEnd/>
              <a:tailEnd/>
            </a:ln>
          </p:spPr>
          <p:txBody>
            <a:bodyPr wrap="none" anchor="ctr"/>
            <a:lstStyle/>
            <a:p>
              <a:endParaRPr lang="en-US" sz="80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7" cstate="print"/>
          <a:srcRect/>
          <a:stretch>
            <a:fillRect/>
          </a:stretch>
        </p:blipFill>
        <p:spPr bwMode="auto">
          <a:xfrm>
            <a:off x="1119730" y="3285734"/>
            <a:ext cx="6486525" cy="3343275"/>
          </a:xfrm>
          <a:prstGeom prst="rect">
            <a:avLst/>
          </a:prstGeom>
          <a:noFill/>
          <a:ln w="9525">
            <a:noFill/>
            <a:miter lim="800000"/>
            <a:headEnd/>
            <a:tailEnd/>
          </a:ln>
          <a:effectLst/>
        </p:spPr>
      </p:pic>
      <p:pic>
        <p:nvPicPr>
          <p:cNvPr id="270339" name="Picture 3"/>
          <p:cNvPicPr>
            <a:picLocks noChangeAspect="1" noChangeArrowheads="1"/>
          </p:cNvPicPr>
          <p:nvPr/>
        </p:nvPicPr>
        <p:blipFill>
          <a:blip r:embed="rId8" cstate="print"/>
          <a:srcRect/>
          <a:stretch>
            <a:fillRect/>
          </a:stretch>
        </p:blipFill>
        <p:spPr bwMode="auto">
          <a:xfrm>
            <a:off x="1732055" y="2397299"/>
            <a:ext cx="5915025" cy="704850"/>
          </a:xfrm>
          <a:prstGeom prst="rect">
            <a:avLst/>
          </a:prstGeom>
          <a:noFill/>
          <a:ln w="9525">
            <a:noFill/>
            <a:miter lim="800000"/>
            <a:headEnd/>
            <a:tailEnd/>
          </a:ln>
          <a:effectLst/>
        </p:spPr>
      </p:pic>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 name="think-cell Slide" r:id="rId9" imgW="0" imgH="0" progId="TCLayout.ActiveDocument.1">
                  <p:embed/>
                </p:oleObj>
              </mc:Choice>
              <mc:Fallback>
                <p:oleObj name="think-cell Slide" r:id="rId9"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1" name="Text Box 10"/>
          <p:cNvSpPr txBox="1">
            <a:spLocks noChangeArrowheads="1"/>
          </p:cNvSpPr>
          <p:nvPr>
            <p:custDataLst>
              <p:tags r:id="rId3"/>
            </p:custDataLst>
          </p:nvPr>
        </p:nvSpPr>
        <p:spPr bwMode="auto">
          <a:xfrm>
            <a:off x="1753069" y="1457325"/>
            <a:ext cx="5615640" cy="701731"/>
          </a:xfrm>
          <a:prstGeom prst="rect">
            <a:avLst/>
          </a:prstGeom>
          <a:noFill/>
          <a:ln w="9525">
            <a:noFill/>
            <a:miter lim="800000"/>
            <a:headEnd/>
            <a:tailEnd/>
          </a:ln>
        </p:spPr>
        <p:txBody>
          <a:bodyPr wrap="none">
            <a:spAutoFit/>
          </a:bodyPr>
          <a:lstStyle/>
          <a:p>
            <a:pPr algn="ctr">
              <a:lnSpc>
                <a:spcPct val="110000"/>
              </a:lnSpc>
            </a:pPr>
            <a:r>
              <a:rPr lang="en-US" altLang="ja-JP" sz="1400" dirty="0" smtClean="0">
                <a:ea typeface="ＭＳ Ｐゴシック" pitchFamily="34" charset="-128"/>
              </a:rPr>
              <a:t>– Current </a:t>
            </a:r>
            <a:r>
              <a:rPr lang="en-US" sz="1400" dirty="0" smtClean="0"/>
              <a:t>level of satisfaction across countries–</a:t>
            </a:r>
            <a:endParaRPr lang="en-US" altLang="ja-JP" sz="1400" dirty="0" smtClean="0">
              <a:ea typeface="ＭＳ Ｐゴシック" pitchFamily="34" charset="-128"/>
            </a:endParaRPr>
          </a:p>
          <a:p>
            <a:pPr algn="ctr">
              <a:lnSpc>
                <a:spcPct val="110000"/>
              </a:lnSpc>
            </a:pPr>
            <a:r>
              <a:rPr lang="en-US" sz="1200" dirty="0" smtClean="0">
                <a:solidFill>
                  <a:srgbClr val="000000"/>
                </a:solidFill>
                <a:ea typeface="MS Mincho" pitchFamily="49" charset="-128"/>
                <a:cs typeface="Arial" pitchFamily="34" charset="0"/>
              </a:rPr>
              <a:t>Q: How satisfied are you with the companies you do business with today?</a:t>
            </a:r>
          </a:p>
          <a:p>
            <a:pPr algn="ctr">
              <a:lnSpc>
                <a:spcPct val="110000"/>
              </a:lnSpc>
            </a:pPr>
            <a:r>
              <a:rPr lang="en-US" sz="1000" b="0" dirty="0" smtClean="0">
                <a:solidFill>
                  <a:srgbClr val="000000"/>
                </a:solidFill>
                <a:ea typeface="MS Mincho" pitchFamily="49" charset="-128"/>
                <a:cs typeface="Arial" pitchFamily="34" charset="0"/>
              </a:rPr>
              <a:t>(Rating scale: 1 = not at all, 10 = extremely)</a:t>
            </a:r>
            <a:endParaRPr lang="en-US" sz="1000" b="0" dirty="0">
              <a:solidFill>
                <a:srgbClr val="000000"/>
              </a:solidFill>
              <a:ea typeface="MS Mincho" pitchFamily="49" charset="-128"/>
              <a:cs typeface="Arial" pitchFamily="34" charset="0"/>
            </a:endParaRPr>
          </a:p>
        </p:txBody>
      </p:sp>
      <p:sp>
        <p:nvSpPr>
          <p:cNvPr id="75" name="Text Box 5"/>
          <p:cNvSpPr txBox="1">
            <a:spLocks noChangeArrowheads="1"/>
          </p:cNvSpPr>
          <p:nvPr>
            <p:custDataLst>
              <p:tags r:id="rId4"/>
            </p:custDataLst>
          </p:nvPr>
        </p:nvSpPr>
        <p:spPr bwMode="auto">
          <a:xfrm>
            <a:off x="3702012" y="6621463"/>
            <a:ext cx="902811" cy="269304"/>
          </a:xfrm>
          <a:prstGeom prst="rect">
            <a:avLst/>
          </a:prstGeom>
          <a:noFill/>
          <a:ln w="9525">
            <a:noFill/>
            <a:miter lim="800000"/>
            <a:headEnd/>
            <a:tailEnd/>
          </a:ln>
        </p:spPr>
        <p:txBody>
          <a:bodyPr wrap="none">
            <a:spAutoFit/>
          </a:bodyPr>
          <a:lstStyle/>
          <a:p>
            <a:pPr>
              <a:lnSpc>
                <a:spcPct val="115000"/>
              </a:lnSpc>
            </a:pPr>
            <a:r>
              <a:rPr lang="en-US" sz="1000" b="0" i="0" dirty="0">
                <a:solidFill>
                  <a:schemeClr val="tx1"/>
                </a:solidFill>
              </a:rPr>
              <a:t>Base = </a:t>
            </a:r>
            <a:r>
              <a:rPr lang="en-US" sz="1000" b="0" i="0" dirty="0" smtClean="0">
                <a:solidFill>
                  <a:schemeClr val="tx1"/>
                </a:solidFill>
              </a:rPr>
              <a:t>1297</a:t>
            </a:r>
            <a:endParaRPr lang="en-US" sz="1000" b="0" i="0" dirty="0">
              <a:solidFill>
                <a:schemeClr val="tx1"/>
              </a:solidFill>
            </a:endParaRPr>
          </a:p>
        </p:txBody>
      </p:sp>
      <p:sp>
        <p:nvSpPr>
          <p:cNvPr id="40" name="Text Box 258"/>
          <p:cNvSpPr txBox="1">
            <a:spLocks noChangeArrowheads="1"/>
          </p:cNvSpPr>
          <p:nvPr/>
        </p:nvSpPr>
        <p:spPr bwMode="auto">
          <a:xfrm>
            <a:off x="396875" y="5730875"/>
            <a:ext cx="823913" cy="336550"/>
          </a:xfrm>
          <a:prstGeom prst="rect">
            <a:avLst/>
          </a:prstGeom>
          <a:noFill/>
          <a:ln w="9525">
            <a:noFill/>
            <a:miter lim="800000"/>
            <a:headEnd/>
            <a:tailEnd/>
          </a:ln>
        </p:spPr>
        <p:txBody>
          <a:bodyPr/>
          <a:lstStyle/>
          <a:p>
            <a:r>
              <a:rPr lang="nl-BE" sz="1000" b="1" i="0" dirty="0">
                <a:solidFill>
                  <a:schemeClr val="tx1"/>
                </a:solidFill>
              </a:rPr>
              <a:t>Emerging markets</a:t>
            </a:r>
            <a:endParaRPr lang="en-US" sz="1000" b="1" i="0" dirty="0">
              <a:solidFill>
                <a:schemeClr val="tx1"/>
              </a:solidFill>
            </a:endParaRPr>
          </a:p>
        </p:txBody>
      </p:sp>
      <p:sp>
        <p:nvSpPr>
          <p:cNvPr id="48" name="AutoShape 139"/>
          <p:cNvSpPr>
            <a:spLocks/>
          </p:cNvSpPr>
          <p:nvPr/>
        </p:nvSpPr>
        <p:spPr bwMode="auto">
          <a:xfrm>
            <a:off x="1217613" y="5473700"/>
            <a:ext cx="115887" cy="971550"/>
          </a:xfrm>
          <a:prstGeom prst="leftBrace">
            <a:avLst>
              <a:gd name="adj1" fmla="val 73847"/>
              <a:gd name="adj2" fmla="val 50000"/>
            </a:avLst>
          </a:prstGeom>
          <a:noFill/>
          <a:ln w="9525">
            <a:solidFill>
              <a:schemeClr val="tx1"/>
            </a:solidFill>
            <a:round/>
            <a:headEnd/>
            <a:tailEnd/>
          </a:ln>
        </p:spPr>
        <p:txBody>
          <a:bodyPr wrap="none" anchor="ctr"/>
          <a:lstStyle/>
          <a:p>
            <a:endParaRPr lang="en-US"/>
          </a:p>
        </p:txBody>
      </p:sp>
      <p:sp>
        <p:nvSpPr>
          <p:cNvPr id="49" name="Text Box 256"/>
          <p:cNvSpPr txBox="1">
            <a:spLocks noChangeArrowheads="1"/>
          </p:cNvSpPr>
          <p:nvPr/>
        </p:nvSpPr>
        <p:spPr bwMode="auto">
          <a:xfrm>
            <a:off x="384175" y="3975100"/>
            <a:ext cx="668338" cy="336550"/>
          </a:xfrm>
          <a:prstGeom prst="rect">
            <a:avLst/>
          </a:prstGeom>
          <a:noFill/>
          <a:ln w="9525">
            <a:noFill/>
            <a:miter lim="800000"/>
            <a:headEnd/>
            <a:tailEnd/>
          </a:ln>
        </p:spPr>
        <p:txBody>
          <a:bodyPr wrap="none">
            <a:spAutoFit/>
          </a:bodyPr>
          <a:lstStyle/>
          <a:p>
            <a:r>
              <a:rPr lang="nl-BE" sz="1000" b="1" i="0">
                <a:solidFill>
                  <a:schemeClr val="tx1"/>
                </a:solidFill>
              </a:rPr>
              <a:t>Mature </a:t>
            </a:r>
          </a:p>
          <a:p>
            <a:r>
              <a:rPr lang="nl-BE" sz="1000" b="1" i="0">
                <a:solidFill>
                  <a:schemeClr val="tx1"/>
                </a:solidFill>
              </a:rPr>
              <a:t>markets</a:t>
            </a:r>
            <a:endParaRPr lang="en-US" sz="1000" b="1" i="0">
              <a:solidFill>
                <a:schemeClr val="tx1"/>
              </a:solidFill>
            </a:endParaRPr>
          </a:p>
        </p:txBody>
      </p:sp>
      <p:sp>
        <p:nvSpPr>
          <p:cNvPr id="50" name="AutoShape 140"/>
          <p:cNvSpPr>
            <a:spLocks/>
          </p:cNvSpPr>
          <p:nvPr/>
        </p:nvSpPr>
        <p:spPr bwMode="auto">
          <a:xfrm>
            <a:off x="1204912" y="3467099"/>
            <a:ext cx="128587" cy="1914525"/>
          </a:xfrm>
          <a:prstGeom prst="leftBrace">
            <a:avLst>
              <a:gd name="adj1" fmla="val 212946"/>
              <a:gd name="adj2" fmla="val 50000"/>
            </a:avLst>
          </a:prstGeom>
          <a:noFill/>
          <a:ln w="9525">
            <a:solidFill>
              <a:schemeClr val="tx1"/>
            </a:solidFill>
            <a:round/>
            <a:headEnd/>
            <a:tailEnd/>
          </a:ln>
        </p:spPr>
        <p:txBody>
          <a:bodyPr wrap="none" anchor="ctr"/>
          <a:lstStyle/>
          <a:p>
            <a:endParaRPr lang="en-US"/>
          </a:p>
        </p:txBody>
      </p:sp>
      <p:grpSp>
        <p:nvGrpSpPr>
          <p:cNvPr id="2" name="Group 62"/>
          <p:cNvGrpSpPr/>
          <p:nvPr/>
        </p:nvGrpSpPr>
        <p:grpSpPr>
          <a:xfrm>
            <a:off x="7083425" y="5637212"/>
            <a:ext cx="1708616" cy="617696"/>
            <a:chOff x="7083425" y="5637212"/>
            <a:chExt cx="1708616" cy="617696"/>
          </a:xfrm>
        </p:grpSpPr>
        <p:sp>
          <p:nvSpPr>
            <p:cNvPr id="51" name="Text Box 245"/>
            <p:cNvSpPr txBox="1">
              <a:spLocks noChangeArrowheads="1"/>
            </p:cNvSpPr>
            <p:nvPr/>
          </p:nvSpPr>
          <p:spPr bwMode="auto">
            <a:xfrm>
              <a:off x="7299325" y="6008687"/>
              <a:ext cx="1492716" cy="246221"/>
            </a:xfrm>
            <a:prstGeom prst="rect">
              <a:avLst/>
            </a:prstGeom>
            <a:noFill/>
            <a:ln w="9525">
              <a:noFill/>
              <a:miter lim="800000"/>
              <a:headEnd/>
              <a:tailEnd/>
            </a:ln>
          </p:spPr>
          <p:txBody>
            <a:bodyPr wrap="none">
              <a:spAutoFit/>
            </a:bodyPr>
            <a:lstStyle/>
            <a:p>
              <a:r>
                <a:rPr lang="en-US" sz="1000" b="0" i="0">
                  <a:solidFill>
                    <a:schemeClr val="tx1"/>
                  </a:solidFill>
                </a:rPr>
                <a:t>Dissatisfied (score 1-3)</a:t>
              </a:r>
            </a:p>
          </p:txBody>
        </p:sp>
        <p:sp>
          <p:nvSpPr>
            <p:cNvPr id="52" name="Text Box 246"/>
            <p:cNvSpPr txBox="1">
              <a:spLocks noChangeArrowheads="1"/>
            </p:cNvSpPr>
            <p:nvPr/>
          </p:nvSpPr>
          <p:spPr bwMode="auto">
            <a:xfrm>
              <a:off x="7299325" y="5822950"/>
              <a:ext cx="1250663" cy="246221"/>
            </a:xfrm>
            <a:prstGeom prst="rect">
              <a:avLst/>
            </a:prstGeom>
            <a:noFill/>
            <a:ln w="9525">
              <a:noFill/>
              <a:miter lim="800000"/>
              <a:headEnd/>
              <a:tailEnd/>
            </a:ln>
          </p:spPr>
          <p:txBody>
            <a:bodyPr wrap="none">
              <a:spAutoFit/>
            </a:bodyPr>
            <a:lstStyle/>
            <a:p>
              <a:r>
                <a:rPr lang="en-US" sz="1000" b="0" i="0" dirty="0">
                  <a:solidFill>
                    <a:schemeClr val="tx1"/>
                  </a:solidFill>
                </a:rPr>
                <a:t>Neutral (score 4-7)</a:t>
              </a:r>
            </a:p>
          </p:txBody>
        </p:sp>
        <p:sp>
          <p:nvSpPr>
            <p:cNvPr id="54" name="Rectangle 244"/>
            <p:cNvSpPr>
              <a:spLocks noChangeArrowheads="1"/>
            </p:cNvSpPr>
            <p:nvPr/>
          </p:nvSpPr>
          <p:spPr bwMode="auto">
            <a:xfrm>
              <a:off x="7083425" y="6084888"/>
              <a:ext cx="231775" cy="109538"/>
            </a:xfrm>
            <a:prstGeom prst="rect">
              <a:avLst/>
            </a:prstGeom>
            <a:solidFill>
              <a:schemeClr val="bg1">
                <a:lumMod val="75000"/>
              </a:schemeClr>
            </a:solidFill>
            <a:ln w="0">
              <a:noFill/>
              <a:miter lim="800000"/>
              <a:headEnd/>
              <a:tailEnd/>
            </a:ln>
          </p:spPr>
          <p:txBody>
            <a:bodyPr/>
            <a:lstStyle/>
            <a:p>
              <a:endParaRPr lang="en-US" sz="2800" b="0"/>
            </a:p>
          </p:txBody>
        </p:sp>
        <p:sp>
          <p:nvSpPr>
            <p:cNvPr id="55" name="Rectangle 242"/>
            <p:cNvSpPr>
              <a:spLocks noChangeArrowheads="1"/>
            </p:cNvSpPr>
            <p:nvPr/>
          </p:nvSpPr>
          <p:spPr bwMode="auto">
            <a:xfrm>
              <a:off x="7083425" y="5894388"/>
              <a:ext cx="231775" cy="117475"/>
            </a:xfrm>
            <a:prstGeom prst="rect">
              <a:avLst/>
            </a:prstGeom>
            <a:solidFill>
              <a:srgbClr val="FFC000"/>
            </a:solidFill>
            <a:ln w="0">
              <a:noFill/>
              <a:miter lim="800000"/>
              <a:headEnd/>
              <a:tailEnd/>
            </a:ln>
          </p:spPr>
          <p:txBody>
            <a:bodyPr/>
            <a:lstStyle/>
            <a:p>
              <a:endParaRPr lang="en-US" sz="2800" b="0"/>
            </a:p>
          </p:txBody>
        </p:sp>
        <p:sp>
          <p:nvSpPr>
            <p:cNvPr id="56" name="Rectangle 243"/>
            <p:cNvSpPr>
              <a:spLocks noChangeArrowheads="1"/>
            </p:cNvSpPr>
            <p:nvPr/>
          </p:nvSpPr>
          <p:spPr bwMode="auto">
            <a:xfrm>
              <a:off x="7083425" y="5711825"/>
              <a:ext cx="231775" cy="117475"/>
            </a:xfrm>
            <a:prstGeom prst="rect">
              <a:avLst/>
            </a:prstGeom>
            <a:solidFill>
              <a:schemeClr val="accent1">
                <a:lumMod val="75000"/>
              </a:schemeClr>
            </a:solidFill>
            <a:ln w="9525">
              <a:noFill/>
              <a:miter lim="800000"/>
              <a:headEnd/>
              <a:tailEnd/>
            </a:ln>
          </p:spPr>
          <p:txBody>
            <a:bodyPr/>
            <a:lstStyle/>
            <a:p>
              <a:endParaRPr lang="en-US" sz="2800" b="0"/>
            </a:p>
          </p:txBody>
        </p:sp>
        <p:sp>
          <p:nvSpPr>
            <p:cNvPr id="57" name="Text Box 247"/>
            <p:cNvSpPr txBox="1">
              <a:spLocks noChangeArrowheads="1"/>
            </p:cNvSpPr>
            <p:nvPr/>
          </p:nvSpPr>
          <p:spPr bwMode="auto">
            <a:xfrm>
              <a:off x="7299325" y="5637212"/>
              <a:ext cx="1398140" cy="246221"/>
            </a:xfrm>
            <a:prstGeom prst="rect">
              <a:avLst/>
            </a:prstGeom>
            <a:noFill/>
            <a:ln w="9525">
              <a:noFill/>
              <a:miter lim="800000"/>
              <a:headEnd/>
              <a:tailEnd/>
            </a:ln>
          </p:spPr>
          <p:txBody>
            <a:bodyPr wrap="none">
              <a:spAutoFit/>
            </a:bodyPr>
            <a:lstStyle/>
            <a:p>
              <a:r>
                <a:rPr lang="en-US" sz="1000" b="0" i="0" dirty="0">
                  <a:solidFill>
                    <a:schemeClr val="tx1"/>
                  </a:solidFill>
                </a:rPr>
                <a:t>Satisfied (score 8-10)</a:t>
              </a:r>
            </a:p>
          </p:txBody>
        </p:sp>
      </p:grpSp>
      <p:sp>
        <p:nvSpPr>
          <p:cNvPr id="58" name="Rectangle 234"/>
          <p:cNvSpPr>
            <a:spLocks noChangeArrowheads="1"/>
          </p:cNvSpPr>
          <p:nvPr/>
        </p:nvSpPr>
        <p:spPr bwMode="auto">
          <a:xfrm>
            <a:off x="1196975" y="2287588"/>
            <a:ext cx="550863" cy="169862"/>
          </a:xfrm>
          <a:prstGeom prst="rect">
            <a:avLst/>
          </a:prstGeom>
          <a:noFill/>
          <a:ln w="9525">
            <a:noFill/>
            <a:miter lim="800000"/>
            <a:headEnd/>
            <a:tailEnd/>
          </a:ln>
        </p:spPr>
        <p:txBody>
          <a:bodyPr wrap="none" lIns="0" tIns="0" rIns="0" bIns="0">
            <a:spAutoFit/>
          </a:bodyPr>
          <a:lstStyle/>
          <a:p>
            <a:r>
              <a:rPr lang="en-US" sz="1400" b="1" i="0" dirty="0">
                <a:solidFill>
                  <a:srgbClr val="000000"/>
                </a:solidFill>
              </a:rPr>
              <a:t>Global</a:t>
            </a:r>
            <a:endParaRPr lang="en-US" sz="1400" b="1" dirty="0"/>
          </a:p>
        </p:txBody>
      </p:sp>
      <p:sp>
        <p:nvSpPr>
          <p:cNvPr id="59" name="Rectangle 234"/>
          <p:cNvSpPr>
            <a:spLocks noChangeArrowheads="1"/>
          </p:cNvSpPr>
          <p:nvPr/>
        </p:nvSpPr>
        <p:spPr bwMode="auto">
          <a:xfrm>
            <a:off x="1196975" y="3125788"/>
            <a:ext cx="1817805" cy="215444"/>
          </a:xfrm>
          <a:prstGeom prst="rect">
            <a:avLst/>
          </a:prstGeom>
          <a:noFill/>
          <a:ln w="9525">
            <a:noFill/>
            <a:miter lim="800000"/>
            <a:headEnd/>
            <a:tailEnd/>
          </a:ln>
        </p:spPr>
        <p:txBody>
          <a:bodyPr wrap="none" lIns="0" tIns="0" rIns="0" bIns="0">
            <a:spAutoFit/>
          </a:bodyPr>
          <a:lstStyle/>
          <a:p>
            <a:r>
              <a:rPr lang="en-US" sz="1400" b="1" i="0" dirty="0" smtClean="0">
                <a:solidFill>
                  <a:srgbClr val="000000"/>
                </a:solidFill>
              </a:rPr>
              <a:t>2010 country specific</a:t>
            </a:r>
            <a:endParaRPr lang="en-US" sz="1400" b="1" dirty="0"/>
          </a:p>
        </p:txBody>
      </p:sp>
      <p:sp>
        <p:nvSpPr>
          <p:cNvPr id="23" name="Title 1"/>
          <p:cNvSpPr txBox="1">
            <a:spLocks/>
          </p:cNvSpPr>
          <p:nvPr/>
        </p:nvSpPr>
        <p:spPr bwMode="gray">
          <a:xfrm>
            <a:off x="168314" y="-74522"/>
            <a:ext cx="6907400"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a:lnSpc>
                <a:spcPct val="100000"/>
              </a:lnSpc>
              <a:buClr>
                <a:schemeClr val="tx1"/>
              </a:buClr>
            </a:pPr>
            <a:r>
              <a:rPr lang="en-US" sz="1600" dirty="0" smtClean="0">
                <a:solidFill>
                  <a:srgbClr val="0070C0"/>
                </a:solidFill>
              </a:rPr>
              <a:t>Globally, satisfaction has declined with 27% of insurance customers being very satisfied. Local variances apply – more than one in five are dissatisfied in Spain, Japan, Brazil and Mexico.</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EK5pszgTrUu1mBnLYdzW7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1xI6DBLtQ0.OcaZG2Avh5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DHEcGZKvUUm3zghG1iYgk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EK5pszgTrUu1mBnLYdzW7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1xI6DBLtQ0.OcaZG2Avh5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DHEcGZKvUUm3zghG1iYgk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EK5pszgTrUu1mBnLYdzW7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1xI6DBLtQ0.OcaZG2Avh5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DHEcGZKvUUm3zghG1iYgk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EK5pszgTrUu1mBnLYdzW7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1xI6DBLtQ0.OcaZG2Avh5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dDu6X1ELkmzz.12zWQXr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1xI6DBLtQ0.OcaZG2Avh5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1xI6DBLtQ0.OcaZG2Avh5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Y8cQMKXeUWJB2NnrPv0g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kdDu6X1ELkmzz.12zWQXr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1xI6DBLtQ0.OcaZG2Avh5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1xI6DBLtQ0.OcaZG2Avh5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1w0QXYq2vUyFIs_OgO6oi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2iV9M7VP30CrgKyiDr1Tf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1w0QXYq2vUyFIs_OgO6oi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2iV9M7VP30CrgKyiDr1Tf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_zy5qBM910KdvvauiSTKf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2iV9M7VP30CrgKyiDr1Tf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XFeEknUeSEu.SeiAAXYg7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XFeEknUeSEu.SeiAAXYg7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U_7sOks2tku1eRBUUYGOQ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1w0QXYq2vUyFIs_OgO6oi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AKgQCpa8akqvWIylwafRE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Mj8.M8c58kqlgTqZhvFYk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vUJWco3wvE2h50msxD3Jr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DHEcGZKvUUm3zghG1iYgkw"/>
</p:tagLst>
</file>

<file path=ppt/theme/theme1.xml><?xml version="1.0" encoding="utf-8"?>
<a:theme xmlns:a="http://schemas.openxmlformats.org/drawingml/2006/main" name="AMC PPT Template WHITE 6">
  <a:themeElements>
    <a:clrScheme name="Custom 118">
      <a:dk1>
        <a:srgbClr val="000000"/>
      </a:dk1>
      <a:lt1>
        <a:srgbClr val="FFFFFF"/>
      </a:lt1>
      <a:dk2>
        <a:srgbClr val="F8F8F8"/>
      </a:dk2>
      <a:lt2>
        <a:srgbClr val="C0C0C0"/>
      </a:lt2>
      <a:accent1>
        <a:srgbClr val="6688BB"/>
      </a:accent1>
      <a:accent2>
        <a:srgbClr val="EEAA55"/>
      </a:accent2>
      <a:accent3>
        <a:srgbClr val="003344"/>
      </a:accent3>
      <a:accent4>
        <a:srgbClr val="AA1133"/>
      </a:accent4>
      <a:accent5>
        <a:srgbClr val="666666"/>
      </a:accent5>
      <a:accent6>
        <a:srgbClr val="999977"/>
      </a:accent6>
      <a:hlink>
        <a:srgbClr val="AA1133"/>
      </a:hlink>
      <a:folHlink>
        <a:srgbClr val="AA1133"/>
      </a:folHlink>
    </a:clrScheme>
    <a:fontScheme name="InterpretationA_fu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AU" sz="3200" b="1" i="0" u="none" strike="noStrike" cap="none" normalizeH="0" baseline="0" smtClean="0">
            <a:ln>
              <a:noFill/>
            </a:ln>
            <a:solidFill>
              <a:schemeClr val="tx1"/>
            </a:solidFill>
            <a:effectLst/>
            <a:latin typeface="Arial" charset="0"/>
          </a:defRPr>
        </a:defPPr>
      </a:lstStyle>
    </a:lnDef>
  </a:objectDefaults>
  <a:extraClrSchemeLst>
    <a:extraClrScheme>
      <a:clrScheme name="InterpretationA_full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InterpretationA_full 2">
        <a:dk1>
          <a:srgbClr val="000000"/>
        </a:dk1>
        <a:lt1>
          <a:srgbClr val="FFFFFF"/>
        </a:lt1>
        <a:dk2>
          <a:srgbClr val="F8F8F8"/>
        </a:dk2>
        <a:lt2>
          <a:srgbClr val="C0C0C0"/>
        </a:lt2>
        <a:accent1>
          <a:srgbClr val="00AA99"/>
        </a:accent1>
        <a:accent2>
          <a:srgbClr val="DD4411"/>
        </a:accent2>
        <a:accent3>
          <a:srgbClr val="FFFFFF"/>
        </a:accent3>
        <a:accent4>
          <a:srgbClr val="000000"/>
        </a:accent4>
        <a:accent5>
          <a:srgbClr val="AAD2CA"/>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InterpretationA_full 3">
        <a:dk1>
          <a:srgbClr val="000000"/>
        </a:dk1>
        <a:lt1>
          <a:srgbClr val="FFFFFF"/>
        </a:lt1>
        <a:dk2>
          <a:srgbClr val="F8F8F8"/>
        </a:dk2>
        <a:lt2>
          <a:srgbClr val="C0C0C0"/>
        </a:lt2>
        <a:accent1>
          <a:srgbClr val="AA1133"/>
        </a:accent1>
        <a:accent2>
          <a:srgbClr val="66AA44"/>
        </a:accent2>
        <a:accent3>
          <a:srgbClr val="FFFFFF"/>
        </a:accent3>
        <a:accent4>
          <a:srgbClr val="000000"/>
        </a:accent4>
        <a:accent5>
          <a:srgbClr val="D2AAAD"/>
        </a:accent5>
        <a:accent6>
          <a:srgbClr val="5C9A3D"/>
        </a:accent6>
        <a:hlink>
          <a:srgbClr val="887799"/>
        </a:hlink>
        <a:folHlink>
          <a:srgbClr val="224433"/>
        </a:folHlink>
      </a:clrScheme>
      <a:clrMap bg1="lt1" tx1="dk1" bg2="lt2" tx2="dk2" accent1="accent1" accent2="accent2" accent3="accent3" accent4="accent4" accent5="accent5" accent6="accent6" hlink="hlink" folHlink="folHlink"/>
    </a:extraClrScheme>
    <a:extraClrScheme>
      <a:clrScheme name="InterpretationA_full 4">
        <a:dk1>
          <a:srgbClr val="000000"/>
        </a:dk1>
        <a:lt1>
          <a:srgbClr val="FFFFFF"/>
        </a:lt1>
        <a:dk2>
          <a:srgbClr val="F8F8F8"/>
        </a:dk2>
        <a:lt2>
          <a:srgbClr val="C0C0C0"/>
        </a:lt2>
        <a:accent1>
          <a:srgbClr val="FF0000"/>
        </a:accent1>
        <a:accent2>
          <a:srgbClr val="FF9900"/>
        </a:accent2>
        <a:accent3>
          <a:srgbClr val="FFFFFF"/>
        </a:accent3>
        <a:accent4>
          <a:srgbClr val="000000"/>
        </a:accent4>
        <a:accent5>
          <a:srgbClr val="FFAAAA"/>
        </a:accent5>
        <a:accent6>
          <a:srgbClr val="E78A00"/>
        </a:accent6>
        <a:hlink>
          <a:srgbClr val="557799"/>
        </a:hlink>
        <a:folHlink>
          <a:srgbClr val="445511"/>
        </a:folHlink>
      </a:clrScheme>
      <a:clrMap bg1="lt1" tx1="dk1" bg2="lt2" tx2="dk2" accent1="accent1" accent2="accent2" accent3="accent3" accent4="accent4" accent5="accent5" accent6="accent6" hlink="hlink" folHlink="folHlink"/>
    </a:extraClrScheme>
    <a:extraClrScheme>
      <a:clrScheme name="InterpretationA_full 5">
        <a:dk1>
          <a:srgbClr val="000000"/>
        </a:dk1>
        <a:lt1>
          <a:srgbClr val="FFFFFF"/>
        </a:lt1>
        <a:dk2>
          <a:srgbClr val="F8F8F8"/>
        </a:dk2>
        <a:lt2>
          <a:srgbClr val="C0C0C0"/>
        </a:lt2>
        <a:accent1>
          <a:srgbClr val="00BBEE"/>
        </a:accent1>
        <a:accent2>
          <a:srgbClr val="DD4411"/>
        </a:accent2>
        <a:accent3>
          <a:srgbClr val="FFFFFF"/>
        </a:accent3>
        <a:accent4>
          <a:srgbClr val="000000"/>
        </a:accent4>
        <a:accent5>
          <a:srgbClr val="AADAF5"/>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ListForm</Display>
  <Edit>ListForm</Edit>
  <New>ListForm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Folder" ma:contentTypeID="0x01200074E4DB1F01A0524CADD2A20214CF4B90" ma:contentTypeVersion="0" ma:contentTypeDescription="Create a new folder." ma:contentTypeScope="" ma:versionID="f1bf271f70884462dbd0b1ebdcf4d859">
  <xsd:schema xmlns:xsd="http://www.w3.org/2001/XMLSchema" xmlns:p="http://schemas.microsoft.com/office/2006/metadata/properties" targetNamespace="http://schemas.microsoft.com/office/2006/metadata/properties" ma:root="true" ma:fieldsID="d275e67360629ab4e5a555c8847cde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013A807-A4F7-4E3D-AE17-17BA96C132F7}">
  <ds:schemaRefs>
    <ds:schemaRef ds:uri="http://schemas.microsoft.com/sharepoint/v3/contenttype/forms"/>
  </ds:schemaRefs>
</ds:datastoreItem>
</file>

<file path=customXml/itemProps2.xml><?xml version="1.0" encoding="utf-8"?>
<ds:datastoreItem xmlns:ds="http://schemas.openxmlformats.org/officeDocument/2006/customXml" ds:itemID="{43177D76-9FFD-426D-AE6F-B054A35368C4}">
  <ds:schemaRefs>
    <ds:schemaRef ds:uri="http://schemas.openxmlformats.org/package/2006/metadata/core-properties"/>
    <ds:schemaRef ds:uri="http://purl.org/dc/term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EB5F4BBF-0995-4E24-9310-F58989F308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3160</Words>
  <Application>Microsoft Office PowerPoint</Application>
  <PresentationFormat>全屏显示(4:3)</PresentationFormat>
  <Paragraphs>387</Paragraphs>
  <Slides>28</Slides>
  <Notes>26</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1" baseType="lpstr">
      <vt:lpstr>AMC PPT Template WHITE 6</vt:lpstr>
      <vt:lpstr>Default Theme</vt:lpstr>
      <vt:lpstr>think-cell Slide</vt:lpstr>
      <vt:lpstr>2010 Global Consumer Research  Key Findings for Life Insurance </vt:lpstr>
      <vt:lpstr>Methodology</vt:lpstr>
      <vt:lpstr>Objectives</vt:lpstr>
      <vt:lpstr>Key findings</vt:lpstr>
      <vt:lpstr>PowerPoint 演示文稿</vt:lpstr>
      <vt:lpstr>Summary</vt:lpstr>
      <vt:lpstr>PowerPoint 演示文稿</vt:lpstr>
      <vt:lpstr>PowerPoint 演示文稿</vt:lpstr>
      <vt:lpstr>PowerPoint 演示文稿</vt:lpstr>
      <vt:lpstr>PowerPoint 演示文稿</vt:lpstr>
      <vt:lpstr>PowerPoint 演示文稿</vt:lpstr>
      <vt:lpstr>Summary</vt:lpstr>
      <vt:lpstr>Approximately one in three consumers have changed their provider mix in the past 6 – 12 months. In mature markets, adding an additional provider is more common than breaking off with an existing one.</vt:lpstr>
      <vt:lpstr>In emerging markets, switching rate levels vary by country and are higher than  in mature markets. Here too, partial switching is clearly preferred by consumers.</vt:lpstr>
      <vt:lpstr>Consumers who recently switched their business completely were mainly driven by price and value for money. Customer service, quality and tailored experience were the next most important factors.</vt:lpstr>
      <vt:lpstr> When adding new providers to existing ones, recommendations are the key factor that influences decisions. This is followed by value for money and tailored customer experience.</vt:lpstr>
      <vt:lpstr>PowerPoint 演示文稿</vt:lpstr>
      <vt:lpstr>Summary</vt:lpstr>
      <vt:lpstr>PowerPoint 演示文稿</vt:lpstr>
      <vt:lpstr>PowerPoint 演示文稿</vt:lpstr>
      <vt:lpstr>PowerPoint 演示文稿</vt:lpstr>
      <vt:lpstr>What do these findings mean for insurers?</vt:lpstr>
      <vt:lpstr>PowerPoint 演示文稿</vt:lpstr>
      <vt:lpstr>Insurance perceptions and engagement with providers</vt:lpstr>
      <vt:lpstr>Insurance consumers’ perceptions and behavior</vt:lpstr>
      <vt:lpstr>Reasons for terminating a relationship with an existing insurance provider and buying from a new provider</vt:lpstr>
      <vt:lpstr>Reasons for buying an insurance policy from a new provider</vt:lpstr>
      <vt:lpstr>声明：</vt:lpstr>
    </vt:vector>
  </TitlesOfParts>
  <Company>Accenture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 Global Consumer Research - Top Line Results</dc:title>
  <dc:creator>olivier.schunc</dc:creator>
  <dc:description>Accenture Sample Presentation v9.1</dc:description>
  <cp:lastModifiedBy>Microsoft</cp:lastModifiedBy>
  <cp:revision>2051</cp:revision>
  <cp:lastPrinted>2000-08-10T20:43:38Z</cp:lastPrinted>
  <dcterms:created xsi:type="dcterms:W3CDTF">2009-12-02T02:35:01Z</dcterms:created>
  <dcterms:modified xsi:type="dcterms:W3CDTF">2018-01-05T01:47:01Z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0x01200074E4DB1F01A0524CADD2A20214CF4B90</vt:lpwstr>
  </property>
  <property fmtid="{D5CDD505-2E9C-101B-9397-08002B2CF9AE}" pid="3" name="ArchiveDate">
    <vt:lpwstr>2013-01-28T06:00:00+00:00</vt:lpwstr>
  </property>
  <property fmtid="{D5CDD505-2E9C-101B-9397-08002B2CF9AE}" pid="4" name="Abstract">
    <vt:lpwstr>In 2010 Accenture surveyed more than 5,800 end-consumers in 17 different countries via the Internet with the objective to create deep insights, from prospects to customers, in terms of consumers’ behaviors, needs and expectations. This Global Consumer Res</vt:lpwstr>
  </property>
  <property fmtid="{D5CDD505-2E9C-101B-9397-08002B2CF9AE}" pid="5" name="OfficialAsset">
    <vt:lpwstr>Yes</vt:lpwstr>
  </property>
  <property fmtid="{D5CDD505-2E9C-101B-9397-08002B2CF9AE}" pid="6" name="ContentCurrentDate">
    <vt:lpwstr>2011-01-28T06:00:00+00:00</vt:lpwstr>
  </property>
  <property fmtid="{D5CDD505-2E9C-101B-9397-08002B2CF9AE}" pid="7" name="DateCreated">
    <vt:lpwstr>2011-01-28T12:33:58+00:00</vt:lpwstr>
  </property>
  <property fmtid="{D5CDD505-2E9C-101B-9397-08002B2CF9AE}" pid="8" name="ArchiveStatus">
    <vt:lpwstr>Active</vt:lpwstr>
  </property>
  <property fmtid="{D5CDD505-2E9C-101B-9397-08002B2CF9AE}" pid="9" name="RevisionTime">
    <vt:lpwstr>2/16/2011 3:57:01 AM&lt;br&gt;2/9/2011 4:41:53 AM&lt;br&gt;2/9/2011 4:38:27 AM&lt;br&gt;2/4/2011 4:30:38 AM&lt;br&gt;2/4/2011 4:29:13 AM</vt:lpwstr>
  </property>
  <property fmtid="{D5CDD505-2E9C-101B-9397-08002B2CF9AE}" pid="10" name="Contacts">
    <vt:lpwstr>DIR\megan.a.sullivan,DIR\olivier.schunck</vt:lpwstr>
  </property>
  <property fmtid="{D5CDD505-2E9C-101B-9397-08002B2CF9AE}" pid="11" name="DetailsPageURL">
    <vt:lpwstr>https://kx.accenture.com/Repositories/ContributionForm.aspx?path=C20/81/64&amp;mode=Read</vt:lpwstr>
  </property>
  <property fmtid="{D5CDD505-2E9C-101B-9397-08002B2CF9AE}" pid="12" name="ContribLanguage">
    <vt:lpwstr>;#4628;~English</vt:lpwstr>
  </property>
  <property fmtid="{D5CDD505-2E9C-101B-9397-08002B2CF9AE}" pid="13" name="Offerings">
    <vt:lpwstr>;#5432;~CRM;#5444;~OF-000275 - Campaign Management;#5454;~OF-000277 - Loyalty Management;#5476;~OF-001489 - Differentiated Service Experience;#5434;~OF-000276 - Category Product and Brand Management;#5473;~OF-000282 - Customer-Centric Marketing;#5435;~OF-</vt:lpwstr>
  </property>
  <property fmtid="{D5CDD505-2E9C-101B-9397-08002B2CF9AE}" pid="14" name="ItemType">
    <vt:lpwstr>;#535;~Market Insights;#526;~Marketing and Sales Materials</vt:lpwstr>
  </property>
  <property fmtid="{D5CDD505-2E9C-101B-9397-08002B2CF9AE}" pid="15" name="SubmittedBy">
    <vt:lpwstr>DIR\sasikala.ullas</vt:lpwstr>
  </property>
  <property fmtid="{D5CDD505-2E9C-101B-9397-08002B2CF9AE}" pid="16" name="ApprovedForUseBy">
    <vt:lpwstr>;#30;~Customer Relationship Management</vt:lpwstr>
  </property>
  <property fmtid="{D5CDD505-2E9C-101B-9397-08002B2CF9AE}" pid="17" name="HasAttachment">
    <vt:lpwstr>No</vt:lpwstr>
  </property>
  <property fmtid="{D5CDD505-2E9C-101B-9397-08002B2CF9AE}" pid="18" name="StorageType">
    <vt:lpwstr>File</vt:lpwstr>
  </property>
  <property fmtid="{D5CDD505-2E9C-101B-9397-08002B2CF9AE}" pid="19" name="ContribKeywords">
    <vt:lpwstr>;#1662;~Customer Relationship Management;#1863;~Campaign Management;#10599;~Category Product and Brand Management;#8721;~Customer Centric Marketing;#1859;~Loyalty Management;#1850;~Marketing Strategy;#10653;~Customer life cycle;#10651;~Self-service</vt:lpwstr>
  </property>
  <property fmtid="{D5CDD505-2E9C-101B-9397-08002B2CF9AE}" pid="20" name="RevisionBy">
    <vt:lpwstr>DIR\ishani.varma&lt;br&gt;DIR\sunita.joseph&lt;br&gt;DIR\sunita.joseph&lt;br&gt;DIR\sunita.joseph&lt;br&gt;DIR\sunita.joseph</vt:lpwstr>
  </property>
  <property fmtid="{D5CDD505-2E9C-101B-9397-08002B2CF9AE}" pid="21" name="ConditionsforUse">
    <vt:lpwstr>Accenture Internal Use Only</vt:lpwstr>
  </property>
  <property fmtid="{D5CDD505-2E9C-101B-9397-08002B2CF9AE}" pid="22" name="DetailsPageURL2">
    <vt:lpwstr>https://kx.accenture.com/Repositories/DownloadForm.aspx?path=C20/81/64/2010%20Global%20Consumer%20Research%20-%20Key%20findings%20v.1.2.pptx</vt:lpwstr>
  </property>
  <property fmtid="{D5CDD505-2E9C-101B-9397-08002B2CF9AE}" pid="23" name="FederalData">
    <vt:lpwstr>No</vt:lpwstr>
  </property>
</Properties>
</file>