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  <p:sldMasterId id="2147483689" r:id="rId5"/>
  </p:sldMasterIdLst>
  <p:notesMasterIdLst>
    <p:notesMasterId r:id="rId16"/>
  </p:notesMasterIdLst>
  <p:handoutMasterIdLst>
    <p:handoutMasterId r:id="rId17"/>
  </p:handoutMasterIdLst>
  <p:sldIdLst>
    <p:sldId id="418" r:id="rId6"/>
    <p:sldId id="581" r:id="rId7"/>
    <p:sldId id="467" r:id="rId8"/>
    <p:sldId id="583" r:id="rId9"/>
    <p:sldId id="431" r:id="rId10"/>
    <p:sldId id="585" r:id="rId11"/>
    <p:sldId id="587" r:id="rId12"/>
    <p:sldId id="596" r:id="rId13"/>
    <p:sldId id="590" r:id="rId14"/>
    <p:sldId id="59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79"/>
    <a:srgbClr val="FF0000"/>
    <a:srgbClr val="00AA99"/>
    <a:srgbClr val="666666"/>
    <a:srgbClr val="6688BB"/>
    <a:srgbClr val="000000"/>
    <a:srgbClr val="445511"/>
    <a:srgbClr val="55115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57" autoAdjust="0"/>
    <p:restoredTop sz="96891" autoAdjust="0"/>
  </p:normalViewPr>
  <p:slideViewPr>
    <p:cSldViewPr snapToGrid="0">
      <p:cViewPr>
        <p:scale>
          <a:sx n="73" d="100"/>
          <a:sy n="73" d="100"/>
        </p:scale>
        <p:origin x="-1216" y="256"/>
      </p:cViewPr>
      <p:guideLst>
        <p:guide orient="horz" pos="1239"/>
        <p:guide orient="horz" pos="2888"/>
        <p:guide orient="horz" pos="3024"/>
        <p:guide orient="horz" pos="3162"/>
        <p:guide orient="horz" pos="3368"/>
        <p:guide orient="horz" pos="4233"/>
        <p:guide orient="horz" pos="2160"/>
        <p:guide orient="horz" pos="2008"/>
        <p:guide pos="317"/>
        <p:guide pos="1595"/>
        <p:guide pos="5529"/>
        <p:guide pos="15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 snapToGrid="0">
      <p:cViewPr varScale="1">
        <p:scale>
          <a:sx n="57" d="100"/>
          <a:sy n="57" d="100"/>
        </p:scale>
        <p:origin x="-250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191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619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pPr>
              <a:defRPr/>
            </a:pPr>
            <a:fld id="{135EBE9B-F3BF-4EAA-8783-6E4F105A1947}" type="datetime1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pPr>
              <a:defRPr/>
            </a:pPr>
            <a:r>
              <a:rPr lang="en-US"/>
              <a:t>Copyright © 2010 Accenture All Rights Reserved.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33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pPr>
              <a:defRPr/>
            </a:pPr>
            <a:fld id="{54F999AC-3599-4C54-BC0B-A09D3B160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07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191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pPr>
              <a:defRPr/>
            </a:pPr>
            <a:r>
              <a:rPr lang="en-US"/>
              <a:t>Products: Automotive, Industrial, Infrastructure &amp; Travel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619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pPr>
              <a:defRPr/>
            </a:pPr>
            <a:fld id="{287A7C04-DAC0-4A1F-8E8E-6B7F2B448F63}" type="datetime1">
              <a:rPr lang="en-US"/>
              <a:pPr>
                <a:defRPr/>
              </a:pPr>
              <a:t>1/5/2018</a:t>
            </a:fld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pPr>
              <a:defRPr/>
            </a:pPr>
            <a:r>
              <a:rPr lang="en-US"/>
              <a:t>Copyright © 2009 Accenture All Rights Reserved.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33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pPr>
              <a:defRPr/>
            </a:pPr>
            <a:fld id="{5AA60EF1-AD67-4688-9C8E-E10AE7403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58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1430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2900" indent="-1143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457200" indent="-11430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571500" indent="-1143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Products: Automotive, Industrial, Infrastructure &amp; Travel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87A7C04-DAC0-4A1F-8E8E-6B7F2B448F63}" type="datetime1">
              <a:rPr lang="en-US" smtClean="0"/>
              <a:pPr>
                <a:defRPr/>
              </a:pPr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Accenture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AA60EF1-AD67-4688-9C8E-E10AE740367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Products: Automotive, Industrial, Infrastructure &amp; Travel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FC46EB5-E2C7-49E4-908D-C5A2CFE15AEA}" type="datetime1">
              <a:rPr lang="en-US" smtClean="0"/>
              <a:pPr>
                <a:defRPr/>
              </a:pPr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2009 Accenture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DDD785D-3061-4DE1-9799-7369BEFE674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Calibri" pitchFamily="34" charset="0"/>
              </a:rPr>
              <a:t>Our property/casualty insurance assets are built on a common architecture and a shared set of enterprise components.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Products: Automotive, Industrial, Infrastructure &amp; Travel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0961F8-5312-4593-A8E0-89411A6E4F80}" type="datetime1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2009 Accenture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9165B6-BC07-4CA1-B14C-0486958E4C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_trad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721" y="4343085"/>
            <a:ext cx="6044077" cy="4115747"/>
          </a:xfrm>
          <a:noFill/>
          <a:ln w="9525"/>
        </p:spPr>
        <p:txBody>
          <a:bodyPr/>
          <a:lstStyle/>
          <a:p>
            <a:endParaRPr lang="en-GB" dirty="0" smtClean="0"/>
          </a:p>
          <a:p>
            <a:pPr>
              <a:lnSpc>
                <a:spcPct val="90000"/>
              </a:lnSpc>
            </a:pPr>
            <a:endParaRPr lang="en-US" sz="100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721" y="4343085"/>
            <a:ext cx="6044077" cy="4115747"/>
          </a:xfrm>
          <a:noFill/>
          <a:ln w="9525"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000" b="1" dirty="0" smtClean="0">
                <a:solidFill>
                  <a:schemeClr val="accent2"/>
                </a:solidFill>
                <a:latin typeface="Arial" pitchFamily="34" charset="0"/>
              </a:rPr>
              <a:t>What differentiates Accenture Claims Components Solution from other claims systems:</a:t>
            </a:r>
          </a:p>
          <a:p>
            <a:pPr>
              <a:lnSpc>
                <a:spcPct val="90000"/>
              </a:lnSpc>
            </a:pPr>
            <a:endParaRPr lang="en-US" sz="1000" b="1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sz="1000" b="1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000" b="1" dirty="0" smtClean="0">
                <a:solidFill>
                  <a:schemeClr val="accent2"/>
                </a:solidFill>
                <a:latin typeface="Arial" pitchFamily="34" charset="0"/>
              </a:rPr>
              <a:t>A highly scalable solution</a:t>
            </a: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  The system best suited to large &amp; very large carriers</a:t>
            </a: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  Microsoft .NET architecture facilitates massive scaling </a:t>
            </a: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  Average number of seats: &gt;800</a:t>
            </a: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  Biggest current implementation: 32,000 users</a:t>
            </a: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  Most global implementation: 24 countries</a:t>
            </a:r>
          </a:p>
          <a:p>
            <a:pPr>
              <a:lnSpc>
                <a:spcPct val="90000"/>
              </a:lnSpc>
            </a:pPr>
            <a:endParaRPr lang="en-US" sz="1000" dirty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000" b="1" dirty="0" smtClean="0">
                <a:solidFill>
                  <a:schemeClr val="accent2"/>
                </a:solidFill>
                <a:latin typeface="Arial" pitchFamily="34" charset="0"/>
              </a:rPr>
              <a:t>Preconfigured to capture industry best practices</a:t>
            </a: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Easily &amp; rapidly configurable for various business functions through architecture &amp; business end-user tools. More than 100 preconfigured business processes capture Accenture’s industry best practices.</a:t>
            </a:r>
            <a:r>
              <a:rPr lang="en-US" dirty="0" smtClean="0">
                <a:latin typeface="Arial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1000" dirty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000" b="1" dirty="0" smtClean="0">
                <a:solidFill>
                  <a:schemeClr val="accent2"/>
                </a:solidFill>
                <a:latin typeface="Arial" pitchFamily="34" charset="0"/>
              </a:rPr>
              <a:t>Dynamically driven</a:t>
            </a: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  Whenever claims data is updated, the claim is immediately evaluated</a:t>
            </a: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  All transactions trigger claim assignment, task management &amp; automated processing </a:t>
            </a: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  Dynamic segmentation occurs to the extent that the insurer desires</a:t>
            </a:r>
          </a:p>
          <a:p>
            <a:pPr>
              <a:lnSpc>
                <a:spcPct val="90000"/>
              </a:lnSpc>
            </a:pPr>
            <a:endParaRPr lang="en-US" sz="1000" dirty="0" smtClean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000" dirty="0" smtClean="0">
                <a:latin typeface="Arial" pitchFamily="34" charset="0"/>
              </a:rPr>
              <a:t>As well as the fact that our system is supported by 30 years of insurance experience, extensive claims expertise, and proven innovation capability</a:t>
            </a:r>
          </a:p>
          <a:p>
            <a:pPr>
              <a:lnSpc>
                <a:spcPct val="90000"/>
              </a:lnSpc>
            </a:pPr>
            <a:endParaRPr lang="en-US" sz="1000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721" y="4343085"/>
            <a:ext cx="6044077" cy="4115747"/>
          </a:xfrm>
          <a:noFill/>
          <a:ln w="9525"/>
        </p:spPr>
        <p:txBody>
          <a:bodyPr/>
          <a:lstStyle/>
          <a:p>
            <a:endParaRPr lang="en-GB" dirty="0" smtClean="0"/>
          </a:p>
          <a:p>
            <a:pPr>
              <a:lnSpc>
                <a:spcPct val="90000"/>
              </a:lnSpc>
            </a:pPr>
            <a:endParaRPr lang="en-US" sz="100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3325" y="685561"/>
            <a:ext cx="4451350" cy="3429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1"/>
          <p:cNvSpPr txBox="1">
            <a:spLocks noChangeArrowheads="1"/>
          </p:cNvSpPr>
          <p:nvPr/>
        </p:nvSpPr>
        <p:spPr bwMode="gray">
          <a:xfrm>
            <a:off x="409575" y="6557964"/>
            <a:ext cx="8478839" cy="2128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000" b="0" dirty="0">
                <a:solidFill>
                  <a:srgbClr val="666666"/>
                </a:solidFill>
              </a:rPr>
              <a:t>Copyright © </a:t>
            </a:r>
            <a:r>
              <a:rPr lang="en-US" sz="1000" b="0" dirty="0" smtClean="0">
                <a:solidFill>
                  <a:srgbClr val="666666"/>
                </a:solidFill>
              </a:rPr>
              <a:t>2010 </a:t>
            </a:r>
            <a:r>
              <a:rPr lang="en-US" sz="1000" b="0" dirty="0">
                <a:solidFill>
                  <a:srgbClr val="666666"/>
                </a:solidFill>
              </a:rPr>
              <a:t>Accenture  All Rights Reserved. Accenture, its logo, and High Performance Delivered are trademarks of Accenture.</a:t>
            </a:r>
          </a:p>
        </p:txBody>
      </p:sp>
      <p:pic>
        <p:nvPicPr>
          <p:cNvPr id="6" name="Picture 1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79401" y="2149476"/>
            <a:ext cx="38211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03239" y="3670301"/>
            <a:ext cx="3481387" cy="317500"/>
            <a:chOff x="4100513" y="1571625"/>
            <a:chExt cx="3330575" cy="307976"/>
          </a:xfrm>
        </p:grpSpPr>
        <p:sp>
          <p:nvSpPr>
            <p:cNvPr id="8" name="Freeform 156"/>
            <p:cNvSpPr>
              <a:spLocks/>
            </p:cNvSpPr>
            <p:nvPr/>
          </p:nvSpPr>
          <p:spPr bwMode="auto">
            <a:xfrm>
              <a:off x="4100513" y="1574705"/>
              <a:ext cx="189841" cy="23252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4" y="0"/>
                </a:cxn>
                <a:cxn ang="0">
                  <a:pos x="32" y="64"/>
                </a:cxn>
                <a:cxn ang="0">
                  <a:pos x="92" y="64"/>
                </a:cxn>
                <a:cxn ang="0">
                  <a:pos x="105" y="0"/>
                </a:cxn>
                <a:cxn ang="0">
                  <a:pos x="120" y="0"/>
                </a:cxn>
                <a:cxn ang="0">
                  <a:pos x="92" y="146"/>
                </a:cxn>
                <a:cxn ang="0">
                  <a:pos x="76" y="146"/>
                </a:cxn>
                <a:cxn ang="0">
                  <a:pos x="89" y="78"/>
                </a:cxn>
                <a:cxn ang="0">
                  <a:pos x="29" y="78"/>
                </a:cxn>
                <a:cxn ang="0">
                  <a:pos x="15" y="146"/>
                </a:cxn>
                <a:cxn ang="0">
                  <a:pos x="0" y="146"/>
                </a:cxn>
                <a:cxn ang="0">
                  <a:pos x="28" y="0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44" y="0"/>
                  </a:lnTo>
                  <a:lnTo>
                    <a:pt x="32" y="64"/>
                  </a:lnTo>
                  <a:lnTo>
                    <a:pt x="92" y="64"/>
                  </a:lnTo>
                  <a:lnTo>
                    <a:pt x="105" y="0"/>
                  </a:lnTo>
                  <a:lnTo>
                    <a:pt x="120" y="0"/>
                  </a:lnTo>
                  <a:lnTo>
                    <a:pt x="92" y="146"/>
                  </a:lnTo>
                  <a:lnTo>
                    <a:pt x="76" y="146"/>
                  </a:lnTo>
                  <a:lnTo>
                    <a:pt x="89" y="78"/>
                  </a:lnTo>
                  <a:lnTo>
                    <a:pt x="29" y="78"/>
                  </a:lnTo>
                  <a:lnTo>
                    <a:pt x="15" y="146"/>
                  </a:lnTo>
                  <a:lnTo>
                    <a:pt x="0" y="14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157"/>
            <p:cNvSpPr>
              <a:spLocks noEditPoints="1"/>
            </p:cNvSpPr>
            <p:nvPr/>
          </p:nvSpPr>
          <p:spPr bwMode="auto">
            <a:xfrm>
              <a:off x="4284279" y="1574705"/>
              <a:ext cx="71381" cy="232522"/>
            </a:xfrm>
            <a:custGeom>
              <a:avLst/>
              <a:gdLst/>
              <a:ahLst/>
              <a:cxnLst>
                <a:cxn ang="0">
                  <a:pos x="20" y="46"/>
                </a:cxn>
                <a:cxn ang="0">
                  <a:pos x="35" y="46"/>
                </a:cxn>
                <a:cxn ang="0">
                  <a:pos x="15" y="146"/>
                </a:cxn>
                <a:cxn ang="0">
                  <a:pos x="0" y="146"/>
                </a:cxn>
                <a:cxn ang="0">
                  <a:pos x="20" y="46"/>
                </a:cxn>
                <a:cxn ang="0">
                  <a:pos x="26" y="0"/>
                </a:cxn>
                <a:cxn ang="0">
                  <a:pos x="45" y="0"/>
                </a:cxn>
                <a:cxn ang="0">
                  <a:pos x="42" y="19"/>
                </a:cxn>
                <a:cxn ang="0">
                  <a:pos x="22" y="19"/>
                </a:cxn>
                <a:cxn ang="0">
                  <a:pos x="26" y="0"/>
                </a:cxn>
              </a:cxnLst>
              <a:rect l="0" t="0" r="r" b="b"/>
              <a:pathLst>
                <a:path w="45" h="146">
                  <a:moveTo>
                    <a:pt x="20" y="46"/>
                  </a:moveTo>
                  <a:lnTo>
                    <a:pt x="35" y="46"/>
                  </a:lnTo>
                  <a:lnTo>
                    <a:pt x="15" y="146"/>
                  </a:lnTo>
                  <a:lnTo>
                    <a:pt x="0" y="146"/>
                  </a:lnTo>
                  <a:lnTo>
                    <a:pt x="20" y="46"/>
                  </a:lnTo>
                  <a:close/>
                  <a:moveTo>
                    <a:pt x="26" y="0"/>
                  </a:moveTo>
                  <a:lnTo>
                    <a:pt x="45" y="0"/>
                  </a:lnTo>
                  <a:lnTo>
                    <a:pt x="42" y="19"/>
                  </a:lnTo>
                  <a:lnTo>
                    <a:pt x="22" y="1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158"/>
            <p:cNvSpPr>
              <a:spLocks noEditPoints="1"/>
            </p:cNvSpPr>
            <p:nvPr/>
          </p:nvSpPr>
          <p:spPr bwMode="auto">
            <a:xfrm>
              <a:off x="4329841" y="1642459"/>
              <a:ext cx="153392" cy="230982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36" y="29"/>
                </a:cxn>
                <a:cxn ang="0">
                  <a:pos x="29" y="58"/>
                </a:cxn>
                <a:cxn ang="0">
                  <a:pos x="28" y="72"/>
                </a:cxn>
                <a:cxn ang="0">
                  <a:pos x="32" y="85"/>
                </a:cxn>
                <a:cxn ang="0">
                  <a:pos x="42" y="91"/>
                </a:cxn>
                <a:cxn ang="0">
                  <a:pos x="58" y="84"/>
                </a:cxn>
                <a:cxn ang="0">
                  <a:pos x="68" y="67"/>
                </a:cxn>
                <a:cxn ang="0">
                  <a:pos x="73" y="47"/>
                </a:cxn>
                <a:cxn ang="0">
                  <a:pos x="73" y="32"/>
                </a:cxn>
                <a:cxn ang="0">
                  <a:pos x="68" y="19"/>
                </a:cxn>
                <a:cxn ang="0">
                  <a:pos x="56" y="12"/>
                </a:cxn>
                <a:cxn ang="0">
                  <a:pos x="63" y="2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78" y="103"/>
                </a:cxn>
                <a:cxn ang="0">
                  <a:pos x="69" y="127"/>
                </a:cxn>
                <a:cxn ang="0">
                  <a:pos x="52" y="141"/>
                </a:cxn>
                <a:cxn ang="0">
                  <a:pos x="27" y="145"/>
                </a:cxn>
                <a:cxn ang="0">
                  <a:pos x="0" y="141"/>
                </a:cxn>
                <a:cxn ang="0">
                  <a:pos x="11" y="130"/>
                </a:cxn>
                <a:cxn ang="0">
                  <a:pos x="27" y="132"/>
                </a:cxn>
                <a:cxn ang="0">
                  <a:pos x="48" y="128"/>
                </a:cxn>
                <a:cxn ang="0">
                  <a:pos x="59" y="116"/>
                </a:cxn>
                <a:cxn ang="0">
                  <a:pos x="65" y="97"/>
                </a:cxn>
                <a:cxn ang="0">
                  <a:pos x="58" y="95"/>
                </a:cxn>
                <a:cxn ang="0">
                  <a:pos x="36" y="103"/>
                </a:cxn>
                <a:cxn ang="0">
                  <a:pos x="21" y="97"/>
                </a:cxn>
                <a:cxn ang="0">
                  <a:pos x="14" y="84"/>
                </a:cxn>
                <a:cxn ang="0">
                  <a:pos x="11" y="68"/>
                </a:cxn>
                <a:cxn ang="0">
                  <a:pos x="14" y="47"/>
                </a:cxn>
                <a:cxn ang="0">
                  <a:pos x="21" y="25"/>
                </a:cxn>
                <a:cxn ang="0">
                  <a:pos x="34" y="7"/>
                </a:cxn>
                <a:cxn ang="0">
                  <a:pos x="55" y="0"/>
                </a:cxn>
              </a:cxnLst>
              <a:rect l="0" t="0" r="r" b="b"/>
              <a:pathLst>
                <a:path w="97" h="145">
                  <a:moveTo>
                    <a:pt x="56" y="12"/>
                  </a:moveTo>
                  <a:lnTo>
                    <a:pt x="48" y="15"/>
                  </a:lnTo>
                  <a:lnTo>
                    <a:pt x="41" y="21"/>
                  </a:lnTo>
                  <a:lnTo>
                    <a:pt x="36" y="29"/>
                  </a:lnTo>
                  <a:lnTo>
                    <a:pt x="29" y="49"/>
                  </a:lnTo>
                  <a:lnTo>
                    <a:pt x="29" y="58"/>
                  </a:lnTo>
                  <a:lnTo>
                    <a:pt x="28" y="67"/>
                  </a:lnTo>
                  <a:lnTo>
                    <a:pt x="28" y="72"/>
                  </a:lnTo>
                  <a:lnTo>
                    <a:pt x="29" y="79"/>
                  </a:lnTo>
                  <a:lnTo>
                    <a:pt x="32" y="85"/>
                  </a:lnTo>
                  <a:lnTo>
                    <a:pt x="35" y="90"/>
                  </a:lnTo>
                  <a:lnTo>
                    <a:pt x="42" y="91"/>
                  </a:lnTo>
                  <a:lnTo>
                    <a:pt x="51" y="90"/>
                  </a:lnTo>
                  <a:lnTo>
                    <a:pt x="58" y="84"/>
                  </a:lnTo>
                  <a:lnTo>
                    <a:pt x="64" y="76"/>
                  </a:lnTo>
                  <a:lnTo>
                    <a:pt x="68" y="67"/>
                  </a:lnTo>
                  <a:lnTo>
                    <a:pt x="71" y="57"/>
                  </a:lnTo>
                  <a:lnTo>
                    <a:pt x="73" y="47"/>
                  </a:lnTo>
                  <a:lnTo>
                    <a:pt x="74" y="39"/>
                  </a:lnTo>
                  <a:lnTo>
                    <a:pt x="73" y="32"/>
                  </a:lnTo>
                  <a:lnTo>
                    <a:pt x="71" y="25"/>
                  </a:lnTo>
                  <a:lnTo>
                    <a:pt x="68" y="19"/>
                  </a:lnTo>
                  <a:lnTo>
                    <a:pt x="63" y="14"/>
                  </a:lnTo>
                  <a:lnTo>
                    <a:pt x="56" y="12"/>
                  </a:lnTo>
                  <a:close/>
                  <a:moveTo>
                    <a:pt x="55" y="0"/>
                  </a:moveTo>
                  <a:lnTo>
                    <a:pt x="63" y="2"/>
                  </a:lnTo>
                  <a:lnTo>
                    <a:pt x="70" y="5"/>
                  </a:lnTo>
                  <a:lnTo>
                    <a:pt x="75" y="11"/>
                  </a:lnTo>
                  <a:lnTo>
                    <a:pt x="79" y="18"/>
                  </a:lnTo>
                  <a:lnTo>
                    <a:pt x="83" y="3"/>
                  </a:lnTo>
                  <a:lnTo>
                    <a:pt x="97" y="3"/>
                  </a:lnTo>
                  <a:lnTo>
                    <a:pt x="78" y="103"/>
                  </a:lnTo>
                  <a:lnTo>
                    <a:pt x="75" y="117"/>
                  </a:lnTo>
                  <a:lnTo>
                    <a:pt x="69" y="127"/>
                  </a:lnTo>
                  <a:lnTo>
                    <a:pt x="61" y="135"/>
                  </a:lnTo>
                  <a:lnTo>
                    <a:pt x="52" y="141"/>
                  </a:lnTo>
                  <a:lnTo>
                    <a:pt x="41" y="144"/>
                  </a:lnTo>
                  <a:lnTo>
                    <a:pt x="27" y="145"/>
                  </a:lnTo>
                  <a:lnTo>
                    <a:pt x="13" y="144"/>
                  </a:lnTo>
                  <a:lnTo>
                    <a:pt x="0" y="141"/>
                  </a:lnTo>
                  <a:lnTo>
                    <a:pt x="3" y="127"/>
                  </a:lnTo>
                  <a:lnTo>
                    <a:pt x="11" y="130"/>
                  </a:lnTo>
                  <a:lnTo>
                    <a:pt x="19" y="131"/>
                  </a:lnTo>
                  <a:lnTo>
                    <a:pt x="27" y="132"/>
                  </a:lnTo>
                  <a:lnTo>
                    <a:pt x="39" y="131"/>
                  </a:lnTo>
                  <a:lnTo>
                    <a:pt x="48" y="128"/>
                  </a:lnTo>
                  <a:lnTo>
                    <a:pt x="55" y="122"/>
                  </a:lnTo>
                  <a:lnTo>
                    <a:pt x="59" y="116"/>
                  </a:lnTo>
                  <a:lnTo>
                    <a:pt x="62" y="107"/>
                  </a:lnTo>
                  <a:lnTo>
                    <a:pt x="65" y="97"/>
                  </a:lnTo>
                  <a:lnTo>
                    <a:pt x="66" y="85"/>
                  </a:lnTo>
                  <a:lnTo>
                    <a:pt x="58" y="95"/>
                  </a:lnTo>
                  <a:lnTo>
                    <a:pt x="48" y="101"/>
                  </a:lnTo>
                  <a:lnTo>
                    <a:pt x="36" y="103"/>
                  </a:lnTo>
                  <a:lnTo>
                    <a:pt x="28" y="101"/>
                  </a:lnTo>
                  <a:lnTo>
                    <a:pt x="21" y="97"/>
                  </a:lnTo>
                  <a:lnTo>
                    <a:pt x="16" y="91"/>
                  </a:lnTo>
                  <a:lnTo>
                    <a:pt x="14" y="84"/>
                  </a:lnTo>
                  <a:lnTo>
                    <a:pt x="12" y="76"/>
                  </a:lnTo>
                  <a:lnTo>
                    <a:pt x="11" y="68"/>
                  </a:lnTo>
                  <a:lnTo>
                    <a:pt x="12" y="58"/>
                  </a:lnTo>
                  <a:lnTo>
                    <a:pt x="14" y="47"/>
                  </a:lnTo>
                  <a:lnTo>
                    <a:pt x="16" y="35"/>
                  </a:lnTo>
                  <a:lnTo>
                    <a:pt x="21" y="25"/>
                  </a:lnTo>
                  <a:lnTo>
                    <a:pt x="27" y="15"/>
                  </a:lnTo>
                  <a:lnTo>
                    <a:pt x="34" y="7"/>
                  </a:lnTo>
                  <a:lnTo>
                    <a:pt x="44" y="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59"/>
            <p:cNvSpPr>
              <a:spLocks/>
            </p:cNvSpPr>
            <p:nvPr/>
          </p:nvSpPr>
          <p:spPr bwMode="auto">
            <a:xfrm>
              <a:off x="4486270" y="1574705"/>
              <a:ext cx="138204" cy="23252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4" y="0"/>
                </a:cxn>
                <a:cxn ang="0">
                  <a:pos x="30" y="65"/>
                </a:cxn>
                <a:cxn ang="0">
                  <a:pos x="30" y="66"/>
                </a:cxn>
                <a:cxn ang="0">
                  <a:pos x="36" y="59"/>
                </a:cxn>
                <a:cxn ang="0">
                  <a:pos x="42" y="52"/>
                </a:cxn>
                <a:cxn ang="0">
                  <a:pos x="48" y="47"/>
                </a:cxn>
                <a:cxn ang="0">
                  <a:pos x="57" y="44"/>
                </a:cxn>
                <a:cxn ang="0">
                  <a:pos x="67" y="43"/>
                </a:cxn>
                <a:cxn ang="0">
                  <a:pos x="75" y="45"/>
                </a:cxn>
                <a:cxn ang="0">
                  <a:pos x="81" y="50"/>
                </a:cxn>
                <a:cxn ang="0">
                  <a:pos x="85" y="57"/>
                </a:cxn>
                <a:cxn ang="0">
                  <a:pos x="87" y="65"/>
                </a:cxn>
                <a:cxn ang="0">
                  <a:pos x="86" y="73"/>
                </a:cxn>
                <a:cxn ang="0">
                  <a:pos x="85" y="81"/>
                </a:cxn>
                <a:cxn ang="0">
                  <a:pos x="72" y="146"/>
                </a:cxn>
                <a:cxn ang="0">
                  <a:pos x="57" y="146"/>
                </a:cxn>
                <a:cxn ang="0">
                  <a:pos x="69" y="86"/>
                </a:cxn>
                <a:cxn ang="0">
                  <a:pos x="71" y="69"/>
                </a:cxn>
                <a:cxn ang="0">
                  <a:pos x="71" y="66"/>
                </a:cxn>
                <a:cxn ang="0">
                  <a:pos x="69" y="63"/>
                </a:cxn>
                <a:cxn ang="0">
                  <a:pos x="67" y="60"/>
                </a:cxn>
                <a:cxn ang="0">
                  <a:pos x="62" y="57"/>
                </a:cxn>
                <a:cxn ang="0">
                  <a:pos x="59" y="57"/>
                </a:cxn>
                <a:cxn ang="0">
                  <a:pos x="50" y="59"/>
                </a:cxn>
                <a:cxn ang="0">
                  <a:pos x="42" y="64"/>
                </a:cxn>
                <a:cxn ang="0">
                  <a:pos x="35" y="73"/>
                </a:cxn>
                <a:cxn ang="0">
                  <a:pos x="30" y="82"/>
                </a:cxn>
                <a:cxn ang="0">
                  <a:pos x="26" y="93"/>
                </a:cxn>
                <a:cxn ang="0">
                  <a:pos x="23" y="103"/>
                </a:cxn>
                <a:cxn ang="0">
                  <a:pos x="21" y="112"/>
                </a:cxn>
                <a:cxn ang="0">
                  <a:pos x="15" y="146"/>
                </a:cxn>
                <a:cxn ang="0">
                  <a:pos x="0" y="146"/>
                </a:cxn>
                <a:cxn ang="0">
                  <a:pos x="28" y="0"/>
                </a:cxn>
              </a:cxnLst>
              <a:rect l="0" t="0" r="r" b="b"/>
              <a:pathLst>
                <a:path w="87" h="146">
                  <a:moveTo>
                    <a:pt x="28" y="0"/>
                  </a:moveTo>
                  <a:lnTo>
                    <a:pt x="44" y="0"/>
                  </a:lnTo>
                  <a:lnTo>
                    <a:pt x="30" y="65"/>
                  </a:lnTo>
                  <a:lnTo>
                    <a:pt x="30" y="66"/>
                  </a:lnTo>
                  <a:lnTo>
                    <a:pt x="36" y="59"/>
                  </a:lnTo>
                  <a:lnTo>
                    <a:pt x="42" y="52"/>
                  </a:lnTo>
                  <a:lnTo>
                    <a:pt x="48" y="47"/>
                  </a:lnTo>
                  <a:lnTo>
                    <a:pt x="57" y="44"/>
                  </a:lnTo>
                  <a:lnTo>
                    <a:pt x="67" y="43"/>
                  </a:lnTo>
                  <a:lnTo>
                    <a:pt x="75" y="45"/>
                  </a:lnTo>
                  <a:lnTo>
                    <a:pt x="81" y="50"/>
                  </a:lnTo>
                  <a:lnTo>
                    <a:pt x="85" y="57"/>
                  </a:lnTo>
                  <a:lnTo>
                    <a:pt x="87" y="65"/>
                  </a:lnTo>
                  <a:lnTo>
                    <a:pt x="86" y="73"/>
                  </a:lnTo>
                  <a:lnTo>
                    <a:pt x="85" y="81"/>
                  </a:lnTo>
                  <a:lnTo>
                    <a:pt x="72" y="146"/>
                  </a:lnTo>
                  <a:lnTo>
                    <a:pt x="57" y="146"/>
                  </a:lnTo>
                  <a:lnTo>
                    <a:pt x="69" y="86"/>
                  </a:lnTo>
                  <a:lnTo>
                    <a:pt x="71" y="69"/>
                  </a:lnTo>
                  <a:lnTo>
                    <a:pt x="71" y="66"/>
                  </a:lnTo>
                  <a:lnTo>
                    <a:pt x="69" y="63"/>
                  </a:lnTo>
                  <a:lnTo>
                    <a:pt x="67" y="60"/>
                  </a:lnTo>
                  <a:lnTo>
                    <a:pt x="62" y="57"/>
                  </a:lnTo>
                  <a:lnTo>
                    <a:pt x="59" y="57"/>
                  </a:lnTo>
                  <a:lnTo>
                    <a:pt x="50" y="59"/>
                  </a:lnTo>
                  <a:lnTo>
                    <a:pt x="42" y="64"/>
                  </a:lnTo>
                  <a:lnTo>
                    <a:pt x="35" y="73"/>
                  </a:lnTo>
                  <a:lnTo>
                    <a:pt x="30" y="82"/>
                  </a:lnTo>
                  <a:lnTo>
                    <a:pt x="26" y="93"/>
                  </a:lnTo>
                  <a:lnTo>
                    <a:pt x="23" y="103"/>
                  </a:lnTo>
                  <a:lnTo>
                    <a:pt x="21" y="112"/>
                  </a:lnTo>
                  <a:lnTo>
                    <a:pt x="15" y="146"/>
                  </a:lnTo>
                  <a:lnTo>
                    <a:pt x="0" y="14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60"/>
            <p:cNvSpPr>
              <a:spLocks noEditPoints="1"/>
            </p:cNvSpPr>
            <p:nvPr/>
          </p:nvSpPr>
          <p:spPr bwMode="auto">
            <a:xfrm>
              <a:off x="4670036" y="1642459"/>
              <a:ext cx="153392" cy="237142"/>
            </a:xfrm>
            <a:custGeom>
              <a:avLst/>
              <a:gdLst/>
              <a:ahLst/>
              <a:cxnLst>
                <a:cxn ang="0">
                  <a:pos x="64" y="12"/>
                </a:cxn>
                <a:cxn ang="0">
                  <a:pos x="55" y="15"/>
                </a:cxn>
                <a:cxn ang="0">
                  <a:pos x="47" y="20"/>
                </a:cxn>
                <a:cxn ang="0">
                  <a:pos x="41" y="28"/>
                </a:cxn>
                <a:cxn ang="0">
                  <a:pos x="37" y="38"/>
                </a:cxn>
                <a:cxn ang="0">
                  <a:pos x="35" y="48"/>
                </a:cxn>
                <a:cxn ang="0">
                  <a:pos x="33" y="58"/>
                </a:cxn>
                <a:cxn ang="0">
                  <a:pos x="32" y="67"/>
                </a:cxn>
                <a:cxn ang="0">
                  <a:pos x="33" y="73"/>
                </a:cxn>
                <a:cxn ang="0">
                  <a:pos x="35" y="81"/>
                </a:cxn>
                <a:cxn ang="0">
                  <a:pos x="38" y="87"/>
                </a:cxn>
                <a:cxn ang="0">
                  <a:pos x="43" y="92"/>
                </a:cxn>
                <a:cxn ang="0">
                  <a:pos x="50" y="94"/>
                </a:cxn>
                <a:cxn ang="0">
                  <a:pos x="58" y="92"/>
                </a:cxn>
                <a:cxn ang="0">
                  <a:pos x="64" y="87"/>
                </a:cxn>
                <a:cxn ang="0">
                  <a:pos x="69" y="80"/>
                </a:cxn>
                <a:cxn ang="0">
                  <a:pos x="73" y="72"/>
                </a:cxn>
                <a:cxn ang="0">
                  <a:pos x="76" y="62"/>
                </a:cxn>
                <a:cxn ang="0">
                  <a:pos x="78" y="53"/>
                </a:cxn>
                <a:cxn ang="0">
                  <a:pos x="79" y="44"/>
                </a:cxn>
                <a:cxn ang="0">
                  <a:pos x="79" y="30"/>
                </a:cxn>
                <a:cxn ang="0">
                  <a:pos x="78" y="24"/>
                </a:cxn>
                <a:cxn ang="0">
                  <a:pos x="75" y="18"/>
                </a:cxn>
                <a:cxn ang="0">
                  <a:pos x="71" y="14"/>
                </a:cxn>
                <a:cxn ang="0">
                  <a:pos x="64" y="12"/>
                </a:cxn>
                <a:cxn ang="0">
                  <a:pos x="69" y="0"/>
                </a:cxn>
                <a:cxn ang="0">
                  <a:pos x="78" y="2"/>
                </a:cxn>
                <a:cxn ang="0">
                  <a:pos x="85" y="5"/>
                </a:cxn>
                <a:cxn ang="0">
                  <a:pos x="90" y="11"/>
                </a:cxn>
                <a:cxn ang="0">
                  <a:pos x="94" y="18"/>
                </a:cxn>
                <a:cxn ang="0">
                  <a:pos x="96" y="26"/>
                </a:cxn>
                <a:cxn ang="0">
                  <a:pos x="96" y="35"/>
                </a:cxn>
                <a:cxn ang="0">
                  <a:pos x="96" y="45"/>
                </a:cxn>
                <a:cxn ang="0">
                  <a:pos x="94" y="57"/>
                </a:cxn>
                <a:cxn ang="0">
                  <a:pos x="91" y="68"/>
                </a:cxn>
                <a:cxn ang="0">
                  <a:pos x="87" y="80"/>
                </a:cxn>
                <a:cxn ang="0">
                  <a:pos x="80" y="90"/>
                </a:cxn>
                <a:cxn ang="0">
                  <a:pos x="73" y="98"/>
                </a:cxn>
                <a:cxn ang="0">
                  <a:pos x="64" y="104"/>
                </a:cxn>
                <a:cxn ang="0">
                  <a:pos x="52" y="105"/>
                </a:cxn>
                <a:cxn ang="0">
                  <a:pos x="44" y="104"/>
                </a:cxn>
                <a:cxn ang="0">
                  <a:pos x="37" y="100"/>
                </a:cxn>
                <a:cxn ang="0">
                  <a:pos x="31" y="95"/>
                </a:cxn>
                <a:cxn ang="0">
                  <a:pos x="28" y="87"/>
                </a:cxn>
                <a:cxn ang="0">
                  <a:pos x="27" y="87"/>
                </a:cxn>
                <a:cxn ang="0">
                  <a:pos x="15" y="149"/>
                </a:cxn>
                <a:cxn ang="0">
                  <a:pos x="0" y="149"/>
                </a:cxn>
                <a:cxn ang="0">
                  <a:pos x="28" y="3"/>
                </a:cxn>
                <a:cxn ang="0">
                  <a:pos x="43" y="3"/>
                </a:cxn>
                <a:cxn ang="0">
                  <a:pos x="41" y="19"/>
                </a:cxn>
                <a:cxn ang="0">
                  <a:pos x="46" y="11"/>
                </a:cxn>
                <a:cxn ang="0">
                  <a:pos x="52" y="5"/>
                </a:cxn>
                <a:cxn ang="0">
                  <a:pos x="59" y="1"/>
                </a:cxn>
                <a:cxn ang="0">
                  <a:pos x="69" y="0"/>
                </a:cxn>
              </a:cxnLst>
              <a:rect l="0" t="0" r="r" b="b"/>
              <a:pathLst>
                <a:path w="96" h="149">
                  <a:moveTo>
                    <a:pt x="64" y="12"/>
                  </a:moveTo>
                  <a:lnTo>
                    <a:pt x="55" y="15"/>
                  </a:lnTo>
                  <a:lnTo>
                    <a:pt x="47" y="20"/>
                  </a:lnTo>
                  <a:lnTo>
                    <a:pt x="41" y="28"/>
                  </a:lnTo>
                  <a:lnTo>
                    <a:pt x="37" y="38"/>
                  </a:lnTo>
                  <a:lnTo>
                    <a:pt x="35" y="48"/>
                  </a:lnTo>
                  <a:lnTo>
                    <a:pt x="33" y="58"/>
                  </a:lnTo>
                  <a:lnTo>
                    <a:pt x="32" y="67"/>
                  </a:lnTo>
                  <a:lnTo>
                    <a:pt x="33" y="73"/>
                  </a:lnTo>
                  <a:lnTo>
                    <a:pt x="35" y="81"/>
                  </a:lnTo>
                  <a:lnTo>
                    <a:pt x="38" y="87"/>
                  </a:lnTo>
                  <a:lnTo>
                    <a:pt x="43" y="92"/>
                  </a:lnTo>
                  <a:lnTo>
                    <a:pt x="50" y="94"/>
                  </a:lnTo>
                  <a:lnTo>
                    <a:pt x="58" y="92"/>
                  </a:lnTo>
                  <a:lnTo>
                    <a:pt x="64" y="87"/>
                  </a:lnTo>
                  <a:lnTo>
                    <a:pt x="69" y="80"/>
                  </a:lnTo>
                  <a:lnTo>
                    <a:pt x="73" y="72"/>
                  </a:lnTo>
                  <a:lnTo>
                    <a:pt x="76" y="62"/>
                  </a:lnTo>
                  <a:lnTo>
                    <a:pt x="78" y="53"/>
                  </a:lnTo>
                  <a:lnTo>
                    <a:pt x="79" y="44"/>
                  </a:lnTo>
                  <a:lnTo>
                    <a:pt x="79" y="30"/>
                  </a:lnTo>
                  <a:lnTo>
                    <a:pt x="78" y="24"/>
                  </a:lnTo>
                  <a:lnTo>
                    <a:pt x="75" y="18"/>
                  </a:lnTo>
                  <a:lnTo>
                    <a:pt x="71" y="14"/>
                  </a:lnTo>
                  <a:lnTo>
                    <a:pt x="64" y="12"/>
                  </a:lnTo>
                  <a:close/>
                  <a:moveTo>
                    <a:pt x="69" y="0"/>
                  </a:moveTo>
                  <a:lnTo>
                    <a:pt x="78" y="2"/>
                  </a:lnTo>
                  <a:lnTo>
                    <a:pt x="85" y="5"/>
                  </a:lnTo>
                  <a:lnTo>
                    <a:pt x="90" y="11"/>
                  </a:lnTo>
                  <a:lnTo>
                    <a:pt x="94" y="18"/>
                  </a:lnTo>
                  <a:lnTo>
                    <a:pt x="96" y="26"/>
                  </a:lnTo>
                  <a:lnTo>
                    <a:pt x="96" y="35"/>
                  </a:lnTo>
                  <a:lnTo>
                    <a:pt x="96" y="45"/>
                  </a:lnTo>
                  <a:lnTo>
                    <a:pt x="94" y="57"/>
                  </a:lnTo>
                  <a:lnTo>
                    <a:pt x="91" y="68"/>
                  </a:lnTo>
                  <a:lnTo>
                    <a:pt x="87" y="80"/>
                  </a:lnTo>
                  <a:lnTo>
                    <a:pt x="80" y="90"/>
                  </a:lnTo>
                  <a:lnTo>
                    <a:pt x="73" y="98"/>
                  </a:lnTo>
                  <a:lnTo>
                    <a:pt x="64" y="104"/>
                  </a:lnTo>
                  <a:lnTo>
                    <a:pt x="52" y="105"/>
                  </a:lnTo>
                  <a:lnTo>
                    <a:pt x="44" y="104"/>
                  </a:lnTo>
                  <a:lnTo>
                    <a:pt x="37" y="100"/>
                  </a:lnTo>
                  <a:lnTo>
                    <a:pt x="31" y="95"/>
                  </a:lnTo>
                  <a:lnTo>
                    <a:pt x="28" y="87"/>
                  </a:lnTo>
                  <a:lnTo>
                    <a:pt x="27" y="87"/>
                  </a:lnTo>
                  <a:lnTo>
                    <a:pt x="15" y="149"/>
                  </a:lnTo>
                  <a:lnTo>
                    <a:pt x="0" y="149"/>
                  </a:lnTo>
                  <a:lnTo>
                    <a:pt x="28" y="3"/>
                  </a:lnTo>
                  <a:lnTo>
                    <a:pt x="43" y="3"/>
                  </a:lnTo>
                  <a:lnTo>
                    <a:pt x="41" y="19"/>
                  </a:lnTo>
                  <a:lnTo>
                    <a:pt x="46" y="11"/>
                  </a:lnTo>
                  <a:lnTo>
                    <a:pt x="52" y="5"/>
                  </a:lnTo>
                  <a:lnTo>
                    <a:pt x="59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61"/>
            <p:cNvSpPr>
              <a:spLocks noEditPoints="1"/>
            </p:cNvSpPr>
            <p:nvPr/>
          </p:nvSpPr>
          <p:spPr bwMode="auto">
            <a:xfrm>
              <a:off x="4837097" y="1642459"/>
              <a:ext cx="126055" cy="167847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37" y="14"/>
                </a:cxn>
                <a:cxn ang="0">
                  <a:pos x="31" y="17"/>
                </a:cxn>
                <a:cxn ang="0">
                  <a:pos x="25" y="24"/>
                </a:cxn>
                <a:cxn ang="0">
                  <a:pos x="21" y="32"/>
                </a:cxn>
                <a:cxn ang="0">
                  <a:pos x="63" y="32"/>
                </a:cxn>
                <a:cxn ang="0">
                  <a:pos x="63" y="28"/>
                </a:cxn>
                <a:cxn ang="0">
                  <a:pos x="63" y="21"/>
                </a:cxn>
                <a:cxn ang="0">
                  <a:pos x="59" y="16"/>
                </a:cxn>
                <a:cxn ang="0">
                  <a:pos x="54" y="13"/>
                </a:cxn>
                <a:cxn ang="0">
                  <a:pos x="46" y="12"/>
                </a:cxn>
                <a:cxn ang="0">
                  <a:pos x="47" y="0"/>
                </a:cxn>
                <a:cxn ang="0">
                  <a:pos x="57" y="2"/>
                </a:cxn>
                <a:cxn ang="0">
                  <a:pos x="66" y="5"/>
                </a:cxn>
                <a:cxn ang="0">
                  <a:pos x="72" y="11"/>
                </a:cxn>
                <a:cxn ang="0">
                  <a:pos x="77" y="19"/>
                </a:cxn>
                <a:cxn ang="0">
                  <a:pos x="79" y="29"/>
                </a:cxn>
                <a:cxn ang="0">
                  <a:pos x="77" y="44"/>
                </a:cxn>
                <a:cxn ang="0">
                  <a:pos x="18" y="44"/>
                </a:cxn>
                <a:cxn ang="0">
                  <a:pos x="17" y="52"/>
                </a:cxn>
                <a:cxn ang="0">
                  <a:pos x="16" y="59"/>
                </a:cxn>
                <a:cxn ang="0">
                  <a:pos x="18" y="72"/>
                </a:cxn>
                <a:cxn ang="0">
                  <a:pos x="21" y="81"/>
                </a:cxn>
                <a:cxn ang="0">
                  <a:pos x="27" y="88"/>
                </a:cxn>
                <a:cxn ang="0">
                  <a:pos x="37" y="92"/>
                </a:cxn>
                <a:cxn ang="0">
                  <a:pos x="50" y="94"/>
                </a:cxn>
                <a:cxn ang="0">
                  <a:pos x="58" y="93"/>
                </a:cxn>
                <a:cxn ang="0">
                  <a:pos x="66" y="90"/>
                </a:cxn>
                <a:cxn ang="0">
                  <a:pos x="63" y="103"/>
                </a:cxn>
                <a:cxn ang="0">
                  <a:pos x="41" y="105"/>
                </a:cxn>
                <a:cxn ang="0">
                  <a:pos x="29" y="104"/>
                </a:cxn>
                <a:cxn ang="0">
                  <a:pos x="18" y="100"/>
                </a:cxn>
                <a:cxn ang="0">
                  <a:pos x="10" y="95"/>
                </a:cxn>
                <a:cxn ang="0">
                  <a:pos x="4" y="86"/>
                </a:cxn>
                <a:cxn ang="0">
                  <a:pos x="0" y="76"/>
                </a:cxn>
                <a:cxn ang="0">
                  <a:pos x="0" y="63"/>
                </a:cxn>
                <a:cxn ang="0">
                  <a:pos x="0" y="50"/>
                </a:cxn>
                <a:cxn ang="0">
                  <a:pos x="3" y="38"/>
                </a:cxn>
                <a:cxn ang="0">
                  <a:pos x="8" y="26"/>
                </a:cxn>
                <a:cxn ang="0">
                  <a:pos x="14" y="16"/>
                </a:cxn>
                <a:cxn ang="0">
                  <a:pos x="23" y="7"/>
                </a:cxn>
                <a:cxn ang="0">
                  <a:pos x="34" y="2"/>
                </a:cxn>
                <a:cxn ang="0">
                  <a:pos x="47" y="0"/>
                </a:cxn>
              </a:cxnLst>
              <a:rect l="0" t="0" r="r" b="b"/>
              <a:pathLst>
                <a:path w="79" h="105">
                  <a:moveTo>
                    <a:pt x="46" y="12"/>
                  </a:moveTo>
                  <a:lnTo>
                    <a:pt x="37" y="14"/>
                  </a:lnTo>
                  <a:lnTo>
                    <a:pt x="31" y="17"/>
                  </a:lnTo>
                  <a:lnTo>
                    <a:pt x="25" y="24"/>
                  </a:lnTo>
                  <a:lnTo>
                    <a:pt x="21" y="32"/>
                  </a:lnTo>
                  <a:lnTo>
                    <a:pt x="63" y="32"/>
                  </a:lnTo>
                  <a:lnTo>
                    <a:pt x="63" y="28"/>
                  </a:lnTo>
                  <a:lnTo>
                    <a:pt x="63" y="21"/>
                  </a:lnTo>
                  <a:lnTo>
                    <a:pt x="59" y="16"/>
                  </a:lnTo>
                  <a:lnTo>
                    <a:pt x="54" y="13"/>
                  </a:lnTo>
                  <a:lnTo>
                    <a:pt x="46" y="12"/>
                  </a:lnTo>
                  <a:close/>
                  <a:moveTo>
                    <a:pt x="47" y="0"/>
                  </a:moveTo>
                  <a:lnTo>
                    <a:pt x="57" y="2"/>
                  </a:lnTo>
                  <a:lnTo>
                    <a:pt x="66" y="5"/>
                  </a:lnTo>
                  <a:lnTo>
                    <a:pt x="72" y="11"/>
                  </a:lnTo>
                  <a:lnTo>
                    <a:pt x="77" y="19"/>
                  </a:lnTo>
                  <a:lnTo>
                    <a:pt x="79" y="29"/>
                  </a:lnTo>
                  <a:lnTo>
                    <a:pt x="77" y="44"/>
                  </a:lnTo>
                  <a:lnTo>
                    <a:pt x="18" y="44"/>
                  </a:lnTo>
                  <a:lnTo>
                    <a:pt x="17" y="52"/>
                  </a:lnTo>
                  <a:lnTo>
                    <a:pt x="16" y="59"/>
                  </a:lnTo>
                  <a:lnTo>
                    <a:pt x="18" y="72"/>
                  </a:lnTo>
                  <a:lnTo>
                    <a:pt x="21" y="81"/>
                  </a:lnTo>
                  <a:lnTo>
                    <a:pt x="27" y="88"/>
                  </a:lnTo>
                  <a:lnTo>
                    <a:pt x="37" y="92"/>
                  </a:lnTo>
                  <a:lnTo>
                    <a:pt x="50" y="94"/>
                  </a:lnTo>
                  <a:lnTo>
                    <a:pt x="58" y="93"/>
                  </a:lnTo>
                  <a:lnTo>
                    <a:pt x="66" y="90"/>
                  </a:lnTo>
                  <a:lnTo>
                    <a:pt x="63" y="103"/>
                  </a:lnTo>
                  <a:lnTo>
                    <a:pt x="41" y="105"/>
                  </a:lnTo>
                  <a:lnTo>
                    <a:pt x="29" y="104"/>
                  </a:lnTo>
                  <a:lnTo>
                    <a:pt x="18" y="100"/>
                  </a:lnTo>
                  <a:lnTo>
                    <a:pt x="10" y="95"/>
                  </a:lnTo>
                  <a:lnTo>
                    <a:pt x="4" y="86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50"/>
                  </a:lnTo>
                  <a:lnTo>
                    <a:pt x="3" y="38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23" y="7"/>
                  </a:lnTo>
                  <a:lnTo>
                    <a:pt x="34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62"/>
            <p:cNvSpPr>
              <a:spLocks/>
            </p:cNvSpPr>
            <p:nvPr/>
          </p:nvSpPr>
          <p:spPr bwMode="auto">
            <a:xfrm>
              <a:off x="4966189" y="1642459"/>
              <a:ext cx="107829" cy="16476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4" y="16"/>
                </a:cxn>
                <a:cxn ang="0">
                  <a:pos x="53" y="17"/>
                </a:cxn>
                <a:cxn ang="0">
                  <a:pos x="44" y="21"/>
                </a:cxn>
                <a:cxn ang="0">
                  <a:pos x="37" y="28"/>
                </a:cxn>
                <a:cxn ang="0">
                  <a:pos x="31" y="36"/>
                </a:cxn>
                <a:cxn ang="0">
                  <a:pos x="27" y="45"/>
                </a:cxn>
                <a:cxn ang="0">
                  <a:pos x="24" y="55"/>
                </a:cxn>
                <a:cxn ang="0">
                  <a:pos x="22" y="66"/>
                </a:cxn>
                <a:cxn ang="0">
                  <a:pos x="14" y="103"/>
                </a:cxn>
                <a:cxn ang="0">
                  <a:pos x="0" y="103"/>
                </a:cxn>
                <a:cxn ang="0">
                  <a:pos x="19" y="3"/>
                </a:cxn>
                <a:cxn ang="0">
                  <a:pos x="34" y="3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7" y="12"/>
                </a:cxn>
                <a:cxn ang="0">
                  <a:pos x="46" y="5"/>
                </a:cxn>
                <a:cxn ang="0">
                  <a:pos x="55" y="2"/>
                </a:cxn>
                <a:cxn ang="0">
                  <a:pos x="68" y="0"/>
                </a:cxn>
              </a:cxnLst>
              <a:rect l="0" t="0" r="r" b="b"/>
              <a:pathLst>
                <a:path w="68" h="103">
                  <a:moveTo>
                    <a:pt x="68" y="0"/>
                  </a:moveTo>
                  <a:lnTo>
                    <a:pt x="64" y="16"/>
                  </a:lnTo>
                  <a:lnTo>
                    <a:pt x="53" y="17"/>
                  </a:lnTo>
                  <a:lnTo>
                    <a:pt x="44" y="21"/>
                  </a:lnTo>
                  <a:lnTo>
                    <a:pt x="37" y="28"/>
                  </a:lnTo>
                  <a:lnTo>
                    <a:pt x="31" y="36"/>
                  </a:lnTo>
                  <a:lnTo>
                    <a:pt x="27" y="45"/>
                  </a:lnTo>
                  <a:lnTo>
                    <a:pt x="24" y="55"/>
                  </a:lnTo>
                  <a:lnTo>
                    <a:pt x="22" y="66"/>
                  </a:lnTo>
                  <a:lnTo>
                    <a:pt x="14" y="103"/>
                  </a:lnTo>
                  <a:lnTo>
                    <a:pt x="0" y="103"/>
                  </a:lnTo>
                  <a:lnTo>
                    <a:pt x="19" y="3"/>
                  </a:lnTo>
                  <a:lnTo>
                    <a:pt x="34" y="3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7" y="12"/>
                  </a:lnTo>
                  <a:lnTo>
                    <a:pt x="46" y="5"/>
                  </a:lnTo>
                  <a:lnTo>
                    <a:pt x="55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63"/>
            <p:cNvSpPr>
              <a:spLocks/>
            </p:cNvSpPr>
            <p:nvPr/>
          </p:nvSpPr>
          <p:spPr bwMode="auto">
            <a:xfrm>
              <a:off x="5089206" y="1571625"/>
              <a:ext cx="124536" cy="23560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70" y="0"/>
                </a:cxn>
                <a:cxn ang="0">
                  <a:pos x="78" y="1"/>
                </a:cxn>
                <a:cxn ang="0">
                  <a:pos x="76" y="15"/>
                </a:cxn>
                <a:cxn ang="0">
                  <a:pos x="68" y="13"/>
                </a:cxn>
                <a:cxn ang="0">
                  <a:pos x="60" y="12"/>
                </a:cxn>
                <a:cxn ang="0">
                  <a:pos x="52" y="13"/>
                </a:cxn>
                <a:cxn ang="0">
                  <a:pos x="46" y="16"/>
                </a:cxn>
                <a:cxn ang="0">
                  <a:pos x="41" y="20"/>
                </a:cxn>
                <a:cxn ang="0">
                  <a:pos x="39" y="26"/>
                </a:cxn>
                <a:cxn ang="0">
                  <a:pos x="36" y="33"/>
                </a:cxn>
                <a:cxn ang="0">
                  <a:pos x="36" y="40"/>
                </a:cxn>
                <a:cxn ang="0">
                  <a:pos x="34" y="48"/>
                </a:cxn>
                <a:cxn ang="0">
                  <a:pos x="63" y="48"/>
                </a:cxn>
                <a:cxn ang="0">
                  <a:pos x="60" y="59"/>
                </a:cxn>
                <a:cxn ang="0">
                  <a:pos x="32" y="59"/>
                </a:cxn>
                <a:cxn ang="0">
                  <a:pos x="14" y="148"/>
                </a:cxn>
                <a:cxn ang="0">
                  <a:pos x="0" y="148"/>
                </a:cxn>
                <a:cxn ang="0">
                  <a:pos x="17" y="59"/>
                </a:cxn>
                <a:cxn ang="0">
                  <a:pos x="0" y="59"/>
                </a:cxn>
                <a:cxn ang="0">
                  <a:pos x="2" y="48"/>
                </a:cxn>
                <a:cxn ang="0">
                  <a:pos x="19" y="48"/>
                </a:cxn>
                <a:cxn ang="0">
                  <a:pos x="22" y="36"/>
                </a:cxn>
                <a:cxn ang="0">
                  <a:pos x="24" y="26"/>
                </a:cxn>
                <a:cxn ang="0">
                  <a:pos x="27" y="17"/>
                </a:cxn>
                <a:cxn ang="0">
                  <a:pos x="32" y="10"/>
                </a:cxn>
                <a:cxn ang="0">
                  <a:pos x="40" y="5"/>
                </a:cxn>
                <a:cxn ang="0">
                  <a:pos x="50" y="1"/>
                </a:cxn>
                <a:cxn ang="0">
                  <a:pos x="62" y="0"/>
                </a:cxn>
              </a:cxnLst>
              <a:rect l="0" t="0" r="r" b="b"/>
              <a:pathLst>
                <a:path w="78" h="148">
                  <a:moveTo>
                    <a:pt x="62" y="0"/>
                  </a:moveTo>
                  <a:lnTo>
                    <a:pt x="70" y="0"/>
                  </a:lnTo>
                  <a:lnTo>
                    <a:pt x="78" y="1"/>
                  </a:lnTo>
                  <a:lnTo>
                    <a:pt x="76" y="15"/>
                  </a:lnTo>
                  <a:lnTo>
                    <a:pt x="68" y="13"/>
                  </a:lnTo>
                  <a:lnTo>
                    <a:pt x="60" y="12"/>
                  </a:lnTo>
                  <a:lnTo>
                    <a:pt x="52" y="13"/>
                  </a:lnTo>
                  <a:lnTo>
                    <a:pt x="46" y="16"/>
                  </a:lnTo>
                  <a:lnTo>
                    <a:pt x="41" y="20"/>
                  </a:lnTo>
                  <a:lnTo>
                    <a:pt x="39" y="26"/>
                  </a:lnTo>
                  <a:lnTo>
                    <a:pt x="36" y="33"/>
                  </a:lnTo>
                  <a:lnTo>
                    <a:pt x="36" y="40"/>
                  </a:lnTo>
                  <a:lnTo>
                    <a:pt x="34" y="48"/>
                  </a:lnTo>
                  <a:lnTo>
                    <a:pt x="63" y="48"/>
                  </a:lnTo>
                  <a:lnTo>
                    <a:pt x="60" y="59"/>
                  </a:lnTo>
                  <a:lnTo>
                    <a:pt x="32" y="59"/>
                  </a:lnTo>
                  <a:lnTo>
                    <a:pt x="14" y="148"/>
                  </a:lnTo>
                  <a:lnTo>
                    <a:pt x="0" y="148"/>
                  </a:lnTo>
                  <a:lnTo>
                    <a:pt x="17" y="59"/>
                  </a:lnTo>
                  <a:lnTo>
                    <a:pt x="0" y="59"/>
                  </a:lnTo>
                  <a:lnTo>
                    <a:pt x="2" y="48"/>
                  </a:lnTo>
                  <a:lnTo>
                    <a:pt x="19" y="48"/>
                  </a:lnTo>
                  <a:lnTo>
                    <a:pt x="22" y="36"/>
                  </a:lnTo>
                  <a:lnTo>
                    <a:pt x="24" y="26"/>
                  </a:lnTo>
                  <a:lnTo>
                    <a:pt x="27" y="17"/>
                  </a:lnTo>
                  <a:lnTo>
                    <a:pt x="32" y="10"/>
                  </a:lnTo>
                  <a:lnTo>
                    <a:pt x="40" y="5"/>
                  </a:lnTo>
                  <a:lnTo>
                    <a:pt x="50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64"/>
            <p:cNvSpPr>
              <a:spLocks noEditPoints="1"/>
            </p:cNvSpPr>
            <p:nvPr/>
          </p:nvSpPr>
          <p:spPr bwMode="auto">
            <a:xfrm>
              <a:off x="5175774" y="1642459"/>
              <a:ext cx="136686" cy="167847"/>
            </a:xfrm>
            <a:custGeom>
              <a:avLst/>
              <a:gdLst/>
              <a:ahLst/>
              <a:cxnLst>
                <a:cxn ang="0">
                  <a:pos x="50" y="12"/>
                </a:cxn>
                <a:cxn ang="0">
                  <a:pos x="41" y="14"/>
                </a:cxn>
                <a:cxn ang="0">
                  <a:pos x="32" y="20"/>
                </a:cxn>
                <a:cxn ang="0">
                  <a:pos x="26" y="27"/>
                </a:cxn>
                <a:cxn ang="0">
                  <a:pos x="22" y="37"/>
                </a:cxn>
                <a:cxn ang="0">
                  <a:pos x="19" y="47"/>
                </a:cxn>
                <a:cxn ang="0">
                  <a:pos x="18" y="57"/>
                </a:cxn>
                <a:cxn ang="0">
                  <a:pos x="17" y="67"/>
                </a:cxn>
                <a:cxn ang="0">
                  <a:pos x="18" y="75"/>
                </a:cxn>
                <a:cxn ang="0">
                  <a:pos x="19" y="82"/>
                </a:cxn>
                <a:cxn ang="0">
                  <a:pos x="23" y="88"/>
                </a:cxn>
                <a:cxn ang="0">
                  <a:pos x="29" y="92"/>
                </a:cxn>
                <a:cxn ang="0">
                  <a:pos x="37" y="94"/>
                </a:cxn>
                <a:cxn ang="0">
                  <a:pos x="46" y="92"/>
                </a:cxn>
                <a:cxn ang="0">
                  <a:pos x="53" y="88"/>
                </a:cxn>
                <a:cxn ang="0">
                  <a:pos x="59" y="82"/>
                </a:cxn>
                <a:cxn ang="0">
                  <a:pos x="63" y="74"/>
                </a:cxn>
                <a:cxn ang="0">
                  <a:pos x="66" y="66"/>
                </a:cxn>
                <a:cxn ang="0">
                  <a:pos x="69" y="48"/>
                </a:cxn>
                <a:cxn ang="0">
                  <a:pos x="69" y="33"/>
                </a:cxn>
                <a:cxn ang="0">
                  <a:pos x="68" y="26"/>
                </a:cxn>
                <a:cxn ang="0">
                  <a:pos x="66" y="21"/>
                </a:cxn>
                <a:cxn ang="0">
                  <a:pos x="63" y="16"/>
                </a:cxn>
                <a:cxn ang="0">
                  <a:pos x="58" y="13"/>
                </a:cxn>
                <a:cxn ang="0">
                  <a:pos x="50" y="12"/>
                </a:cxn>
                <a:cxn ang="0">
                  <a:pos x="52" y="0"/>
                </a:cxn>
                <a:cxn ang="0">
                  <a:pos x="64" y="2"/>
                </a:cxn>
                <a:cxn ang="0">
                  <a:pos x="74" y="7"/>
                </a:cxn>
                <a:cxn ang="0">
                  <a:pos x="81" y="14"/>
                </a:cxn>
                <a:cxn ang="0">
                  <a:pos x="84" y="24"/>
                </a:cxn>
                <a:cxn ang="0">
                  <a:pos x="86" y="36"/>
                </a:cxn>
                <a:cxn ang="0">
                  <a:pos x="85" y="49"/>
                </a:cxn>
                <a:cxn ang="0">
                  <a:pos x="83" y="61"/>
                </a:cxn>
                <a:cxn ang="0">
                  <a:pos x="80" y="72"/>
                </a:cxn>
                <a:cxn ang="0">
                  <a:pos x="74" y="83"/>
                </a:cxn>
                <a:cxn ang="0">
                  <a:pos x="68" y="92"/>
                </a:cxn>
                <a:cxn ang="0">
                  <a:pos x="59" y="99"/>
                </a:cxn>
                <a:cxn ang="0">
                  <a:pos x="48" y="104"/>
                </a:cxn>
                <a:cxn ang="0">
                  <a:pos x="35" y="105"/>
                </a:cxn>
                <a:cxn ang="0">
                  <a:pos x="23" y="104"/>
                </a:cxn>
                <a:cxn ang="0">
                  <a:pos x="13" y="99"/>
                </a:cxn>
                <a:cxn ang="0">
                  <a:pos x="6" y="91"/>
                </a:cxn>
                <a:cxn ang="0">
                  <a:pos x="2" y="81"/>
                </a:cxn>
                <a:cxn ang="0">
                  <a:pos x="0" y="68"/>
                </a:cxn>
                <a:cxn ang="0">
                  <a:pos x="1" y="56"/>
                </a:cxn>
                <a:cxn ang="0">
                  <a:pos x="3" y="44"/>
                </a:cxn>
                <a:cxn ang="0">
                  <a:pos x="7" y="33"/>
                </a:cxn>
                <a:cxn ang="0">
                  <a:pos x="12" y="22"/>
                </a:cxn>
                <a:cxn ang="0">
                  <a:pos x="19" y="13"/>
                </a:cxn>
                <a:cxn ang="0">
                  <a:pos x="28" y="6"/>
                </a:cxn>
                <a:cxn ang="0">
                  <a:pos x="39" y="2"/>
                </a:cxn>
                <a:cxn ang="0">
                  <a:pos x="52" y="0"/>
                </a:cxn>
              </a:cxnLst>
              <a:rect l="0" t="0" r="r" b="b"/>
              <a:pathLst>
                <a:path w="86" h="105">
                  <a:moveTo>
                    <a:pt x="50" y="12"/>
                  </a:moveTo>
                  <a:lnTo>
                    <a:pt x="41" y="14"/>
                  </a:lnTo>
                  <a:lnTo>
                    <a:pt x="32" y="20"/>
                  </a:lnTo>
                  <a:lnTo>
                    <a:pt x="26" y="27"/>
                  </a:lnTo>
                  <a:lnTo>
                    <a:pt x="22" y="37"/>
                  </a:lnTo>
                  <a:lnTo>
                    <a:pt x="19" y="47"/>
                  </a:lnTo>
                  <a:lnTo>
                    <a:pt x="18" y="57"/>
                  </a:lnTo>
                  <a:lnTo>
                    <a:pt x="17" y="67"/>
                  </a:lnTo>
                  <a:lnTo>
                    <a:pt x="18" y="75"/>
                  </a:lnTo>
                  <a:lnTo>
                    <a:pt x="19" y="82"/>
                  </a:lnTo>
                  <a:lnTo>
                    <a:pt x="23" y="88"/>
                  </a:lnTo>
                  <a:lnTo>
                    <a:pt x="29" y="92"/>
                  </a:lnTo>
                  <a:lnTo>
                    <a:pt x="37" y="94"/>
                  </a:lnTo>
                  <a:lnTo>
                    <a:pt x="46" y="92"/>
                  </a:lnTo>
                  <a:lnTo>
                    <a:pt x="53" y="88"/>
                  </a:lnTo>
                  <a:lnTo>
                    <a:pt x="59" y="82"/>
                  </a:lnTo>
                  <a:lnTo>
                    <a:pt x="63" y="74"/>
                  </a:lnTo>
                  <a:lnTo>
                    <a:pt x="66" y="66"/>
                  </a:lnTo>
                  <a:lnTo>
                    <a:pt x="69" y="48"/>
                  </a:lnTo>
                  <a:lnTo>
                    <a:pt x="69" y="33"/>
                  </a:lnTo>
                  <a:lnTo>
                    <a:pt x="68" y="26"/>
                  </a:lnTo>
                  <a:lnTo>
                    <a:pt x="66" y="21"/>
                  </a:lnTo>
                  <a:lnTo>
                    <a:pt x="63" y="16"/>
                  </a:lnTo>
                  <a:lnTo>
                    <a:pt x="58" y="13"/>
                  </a:lnTo>
                  <a:lnTo>
                    <a:pt x="50" y="12"/>
                  </a:lnTo>
                  <a:close/>
                  <a:moveTo>
                    <a:pt x="52" y="0"/>
                  </a:moveTo>
                  <a:lnTo>
                    <a:pt x="64" y="2"/>
                  </a:lnTo>
                  <a:lnTo>
                    <a:pt x="74" y="7"/>
                  </a:lnTo>
                  <a:lnTo>
                    <a:pt x="81" y="14"/>
                  </a:lnTo>
                  <a:lnTo>
                    <a:pt x="84" y="24"/>
                  </a:lnTo>
                  <a:lnTo>
                    <a:pt x="86" y="36"/>
                  </a:lnTo>
                  <a:lnTo>
                    <a:pt x="85" y="49"/>
                  </a:lnTo>
                  <a:lnTo>
                    <a:pt x="83" y="61"/>
                  </a:lnTo>
                  <a:lnTo>
                    <a:pt x="80" y="72"/>
                  </a:lnTo>
                  <a:lnTo>
                    <a:pt x="74" y="83"/>
                  </a:lnTo>
                  <a:lnTo>
                    <a:pt x="68" y="92"/>
                  </a:lnTo>
                  <a:lnTo>
                    <a:pt x="59" y="99"/>
                  </a:lnTo>
                  <a:lnTo>
                    <a:pt x="48" y="104"/>
                  </a:lnTo>
                  <a:lnTo>
                    <a:pt x="35" y="105"/>
                  </a:lnTo>
                  <a:lnTo>
                    <a:pt x="23" y="104"/>
                  </a:lnTo>
                  <a:lnTo>
                    <a:pt x="13" y="99"/>
                  </a:lnTo>
                  <a:lnTo>
                    <a:pt x="6" y="91"/>
                  </a:lnTo>
                  <a:lnTo>
                    <a:pt x="2" y="81"/>
                  </a:lnTo>
                  <a:lnTo>
                    <a:pt x="0" y="68"/>
                  </a:lnTo>
                  <a:lnTo>
                    <a:pt x="1" y="56"/>
                  </a:lnTo>
                  <a:lnTo>
                    <a:pt x="3" y="44"/>
                  </a:lnTo>
                  <a:lnTo>
                    <a:pt x="7" y="33"/>
                  </a:lnTo>
                  <a:lnTo>
                    <a:pt x="12" y="22"/>
                  </a:lnTo>
                  <a:lnTo>
                    <a:pt x="19" y="13"/>
                  </a:lnTo>
                  <a:lnTo>
                    <a:pt x="28" y="6"/>
                  </a:lnTo>
                  <a:lnTo>
                    <a:pt x="39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5"/>
            <p:cNvSpPr>
              <a:spLocks/>
            </p:cNvSpPr>
            <p:nvPr/>
          </p:nvSpPr>
          <p:spPr bwMode="auto">
            <a:xfrm>
              <a:off x="5320053" y="1642459"/>
              <a:ext cx="109349" cy="16476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6" y="16"/>
                </a:cxn>
                <a:cxn ang="0">
                  <a:pos x="54" y="17"/>
                </a:cxn>
                <a:cxn ang="0">
                  <a:pos x="45" y="21"/>
                </a:cxn>
                <a:cxn ang="0">
                  <a:pos x="38" y="28"/>
                </a:cxn>
                <a:cxn ang="0">
                  <a:pos x="32" y="36"/>
                </a:cxn>
                <a:cxn ang="0">
                  <a:pos x="28" y="45"/>
                </a:cxn>
                <a:cxn ang="0">
                  <a:pos x="26" y="55"/>
                </a:cxn>
                <a:cxn ang="0">
                  <a:pos x="23" y="66"/>
                </a:cxn>
                <a:cxn ang="0">
                  <a:pos x="16" y="103"/>
                </a:cxn>
                <a:cxn ang="0">
                  <a:pos x="0" y="103"/>
                </a:cxn>
                <a:cxn ang="0">
                  <a:pos x="20" y="3"/>
                </a:cxn>
                <a:cxn ang="0">
                  <a:pos x="35" y="3"/>
                </a:cxn>
                <a:cxn ang="0">
                  <a:pos x="32" y="21"/>
                </a:cxn>
                <a:cxn ang="0">
                  <a:pos x="32" y="22"/>
                </a:cxn>
                <a:cxn ang="0">
                  <a:pos x="38" y="12"/>
                </a:cxn>
                <a:cxn ang="0">
                  <a:pos x="46" y="5"/>
                </a:cxn>
                <a:cxn ang="0">
                  <a:pos x="57" y="2"/>
                </a:cxn>
                <a:cxn ang="0">
                  <a:pos x="69" y="0"/>
                </a:cxn>
              </a:cxnLst>
              <a:rect l="0" t="0" r="r" b="b"/>
              <a:pathLst>
                <a:path w="69" h="103">
                  <a:moveTo>
                    <a:pt x="69" y="0"/>
                  </a:moveTo>
                  <a:lnTo>
                    <a:pt x="66" y="16"/>
                  </a:lnTo>
                  <a:lnTo>
                    <a:pt x="54" y="17"/>
                  </a:lnTo>
                  <a:lnTo>
                    <a:pt x="45" y="21"/>
                  </a:lnTo>
                  <a:lnTo>
                    <a:pt x="38" y="28"/>
                  </a:lnTo>
                  <a:lnTo>
                    <a:pt x="32" y="36"/>
                  </a:lnTo>
                  <a:lnTo>
                    <a:pt x="28" y="45"/>
                  </a:lnTo>
                  <a:lnTo>
                    <a:pt x="26" y="55"/>
                  </a:lnTo>
                  <a:lnTo>
                    <a:pt x="23" y="66"/>
                  </a:lnTo>
                  <a:lnTo>
                    <a:pt x="16" y="103"/>
                  </a:lnTo>
                  <a:lnTo>
                    <a:pt x="0" y="103"/>
                  </a:lnTo>
                  <a:lnTo>
                    <a:pt x="20" y="3"/>
                  </a:lnTo>
                  <a:lnTo>
                    <a:pt x="35" y="3"/>
                  </a:lnTo>
                  <a:lnTo>
                    <a:pt x="32" y="21"/>
                  </a:lnTo>
                  <a:lnTo>
                    <a:pt x="32" y="22"/>
                  </a:lnTo>
                  <a:lnTo>
                    <a:pt x="38" y="12"/>
                  </a:lnTo>
                  <a:lnTo>
                    <a:pt x="46" y="5"/>
                  </a:lnTo>
                  <a:lnTo>
                    <a:pt x="57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66"/>
            <p:cNvSpPr>
              <a:spLocks/>
            </p:cNvSpPr>
            <p:nvPr/>
          </p:nvSpPr>
          <p:spPr bwMode="auto">
            <a:xfrm>
              <a:off x="5420289" y="1642459"/>
              <a:ext cx="217179" cy="16476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2"/>
                </a:cxn>
                <a:cxn ang="0">
                  <a:pos x="78" y="7"/>
                </a:cxn>
                <a:cxn ang="0">
                  <a:pos x="82" y="14"/>
                </a:cxn>
                <a:cxn ang="0">
                  <a:pos x="83" y="22"/>
                </a:cxn>
                <a:cxn ang="0">
                  <a:pos x="89" y="15"/>
                </a:cxn>
                <a:cxn ang="0">
                  <a:pos x="94" y="9"/>
                </a:cxn>
                <a:cxn ang="0">
                  <a:pos x="100" y="4"/>
                </a:cxn>
                <a:cxn ang="0">
                  <a:pos x="109" y="1"/>
                </a:cxn>
                <a:cxn ang="0">
                  <a:pos x="118" y="0"/>
                </a:cxn>
                <a:cxn ang="0">
                  <a:pos x="126" y="2"/>
                </a:cxn>
                <a:cxn ang="0">
                  <a:pos x="132" y="7"/>
                </a:cxn>
                <a:cxn ang="0">
                  <a:pos x="136" y="13"/>
                </a:cxn>
                <a:cxn ang="0">
                  <a:pos x="137" y="21"/>
                </a:cxn>
                <a:cxn ang="0">
                  <a:pos x="137" y="30"/>
                </a:cxn>
                <a:cxn ang="0">
                  <a:pos x="135" y="38"/>
                </a:cxn>
                <a:cxn ang="0">
                  <a:pos x="123" y="103"/>
                </a:cxn>
                <a:cxn ang="0">
                  <a:pos x="108" y="103"/>
                </a:cxn>
                <a:cxn ang="0">
                  <a:pos x="119" y="43"/>
                </a:cxn>
                <a:cxn ang="0">
                  <a:pos x="121" y="26"/>
                </a:cxn>
                <a:cxn ang="0">
                  <a:pos x="121" y="24"/>
                </a:cxn>
                <a:cxn ang="0">
                  <a:pos x="119" y="19"/>
                </a:cxn>
                <a:cxn ang="0">
                  <a:pos x="118" y="16"/>
                </a:cxn>
                <a:cxn ang="0">
                  <a:pos x="116" y="16"/>
                </a:cxn>
                <a:cxn ang="0">
                  <a:pos x="114" y="14"/>
                </a:cxn>
                <a:cxn ang="0">
                  <a:pos x="110" y="14"/>
                </a:cxn>
                <a:cxn ang="0">
                  <a:pos x="102" y="16"/>
                </a:cxn>
                <a:cxn ang="0">
                  <a:pos x="95" y="22"/>
                </a:cxn>
                <a:cxn ang="0">
                  <a:pos x="88" y="30"/>
                </a:cxn>
                <a:cxn ang="0">
                  <a:pos x="83" y="40"/>
                </a:cxn>
                <a:cxn ang="0">
                  <a:pos x="80" y="51"/>
                </a:cxn>
                <a:cxn ang="0">
                  <a:pos x="77" y="61"/>
                </a:cxn>
                <a:cxn ang="0">
                  <a:pos x="75" y="69"/>
                </a:cxn>
                <a:cxn ang="0">
                  <a:pos x="69" y="103"/>
                </a:cxn>
                <a:cxn ang="0">
                  <a:pos x="54" y="103"/>
                </a:cxn>
                <a:cxn ang="0">
                  <a:pos x="65" y="43"/>
                </a:cxn>
                <a:cxn ang="0">
                  <a:pos x="67" y="35"/>
                </a:cxn>
                <a:cxn ang="0">
                  <a:pos x="68" y="26"/>
                </a:cxn>
                <a:cxn ang="0">
                  <a:pos x="68" y="23"/>
                </a:cxn>
                <a:cxn ang="0">
                  <a:pos x="63" y="16"/>
                </a:cxn>
                <a:cxn ang="0">
                  <a:pos x="56" y="14"/>
                </a:cxn>
                <a:cxn ang="0">
                  <a:pos x="48" y="16"/>
                </a:cxn>
                <a:cxn ang="0">
                  <a:pos x="41" y="22"/>
                </a:cxn>
                <a:cxn ang="0">
                  <a:pos x="34" y="30"/>
                </a:cxn>
                <a:cxn ang="0">
                  <a:pos x="29" y="40"/>
                </a:cxn>
                <a:cxn ang="0">
                  <a:pos x="26" y="51"/>
                </a:cxn>
                <a:cxn ang="0">
                  <a:pos x="23" y="61"/>
                </a:cxn>
                <a:cxn ang="0">
                  <a:pos x="21" y="69"/>
                </a:cxn>
                <a:cxn ang="0">
                  <a:pos x="14" y="103"/>
                </a:cxn>
                <a:cxn ang="0">
                  <a:pos x="0" y="103"/>
                </a:cxn>
                <a:cxn ang="0">
                  <a:pos x="19" y="3"/>
                </a:cxn>
                <a:cxn ang="0">
                  <a:pos x="34" y="3"/>
                </a:cxn>
                <a:cxn ang="0">
                  <a:pos x="30" y="22"/>
                </a:cxn>
                <a:cxn ang="0">
                  <a:pos x="30" y="23"/>
                </a:cxn>
                <a:cxn ang="0">
                  <a:pos x="35" y="16"/>
                </a:cxn>
                <a:cxn ang="0">
                  <a:pos x="41" y="9"/>
                </a:cxn>
                <a:cxn ang="0">
                  <a:pos x="47" y="4"/>
                </a:cxn>
                <a:cxn ang="0">
                  <a:pos x="55" y="1"/>
                </a:cxn>
                <a:cxn ang="0">
                  <a:pos x="64" y="0"/>
                </a:cxn>
              </a:cxnLst>
              <a:rect l="0" t="0" r="r" b="b"/>
              <a:pathLst>
                <a:path w="137" h="103">
                  <a:moveTo>
                    <a:pt x="64" y="0"/>
                  </a:moveTo>
                  <a:lnTo>
                    <a:pt x="72" y="2"/>
                  </a:lnTo>
                  <a:lnTo>
                    <a:pt x="78" y="7"/>
                  </a:lnTo>
                  <a:lnTo>
                    <a:pt x="82" y="14"/>
                  </a:lnTo>
                  <a:lnTo>
                    <a:pt x="83" y="22"/>
                  </a:lnTo>
                  <a:lnTo>
                    <a:pt x="89" y="15"/>
                  </a:lnTo>
                  <a:lnTo>
                    <a:pt x="94" y="9"/>
                  </a:lnTo>
                  <a:lnTo>
                    <a:pt x="100" y="4"/>
                  </a:lnTo>
                  <a:lnTo>
                    <a:pt x="109" y="1"/>
                  </a:lnTo>
                  <a:lnTo>
                    <a:pt x="118" y="0"/>
                  </a:lnTo>
                  <a:lnTo>
                    <a:pt x="126" y="2"/>
                  </a:lnTo>
                  <a:lnTo>
                    <a:pt x="132" y="7"/>
                  </a:lnTo>
                  <a:lnTo>
                    <a:pt x="136" y="13"/>
                  </a:lnTo>
                  <a:lnTo>
                    <a:pt x="137" y="21"/>
                  </a:lnTo>
                  <a:lnTo>
                    <a:pt x="137" y="30"/>
                  </a:lnTo>
                  <a:lnTo>
                    <a:pt x="135" y="38"/>
                  </a:lnTo>
                  <a:lnTo>
                    <a:pt x="123" y="103"/>
                  </a:lnTo>
                  <a:lnTo>
                    <a:pt x="108" y="103"/>
                  </a:lnTo>
                  <a:lnTo>
                    <a:pt x="119" y="43"/>
                  </a:lnTo>
                  <a:lnTo>
                    <a:pt x="121" y="26"/>
                  </a:lnTo>
                  <a:lnTo>
                    <a:pt x="121" y="24"/>
                  </a:lnTo>
                  <a:lnTo>
                    <a:pt x="119" y="19"/>
                  </a:lnTo>
                  <a:lnTo>
                    <a:pt x="118" y="16"/>
                  </a:lnTo>
                  <a:lnTo>
                    <a:pt x="116" y="16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2" y="16"/>
                  </a:lnTo>
                  <a:lnTo>
                    <a:pt x="95" y="22"/>
                  </a:lnTo>
                  <a:lnTo>
                    <a:pt x="88" y="30"/>
                  </a:lnTo>
                  <a:lnTo>
                    <a:pt x="83" y="40"/>
                  </a:lnTo>
                  <a:lnTo>
                    <a:pt x="80" y="51"/>
                  </a:lnTo>
                  <a:lnTo>
                    <a:pt x="77" y="61"/>
                  </a:lnTo>
                  <a:lnTo>
                    <a:pt x="75" y="69"/>
                  </a:lnTo>
                  <a:lnTo>
                    <a:pt x="69" y="103"/>
                  </a:lnTo>
                  <a:lnTo>
                    <a:pt x="54" y="103"/>
                  </a:lnTo>
                  <a:lnTo>
                    <a:pt x="65" y="43"/>
                  </a:lnTo>
                  <a:lnTo>
                    <a:pt x="67" y="35"/>
                  </a:lnTo>
                  <a:lnTo>
                    <a:pt x="68" y="26"/>
                  </a:lnTo>
                  <a:lnTo>
                    <a:pt x="68" y="23"/>
                  </a:lnTo>
                  <a:lnTo>
                    <a:pt x="63" y="16"/>
                  </a:lnTo>
                  <a:lnTo>
                    <a:pt x="56" y="14"/>
                  </a:lnTo>
                  <a:lnTo>
                    <a:pt x="48" y="16"/>
                  </a:lnTo>
                  <a:lnTo>
                    <a:pt x="41" y="22"/>
                  </a:lnTo>
                  <a:lnTo>
                    <a:pt x="34" y="30"/>
                  </a:lnTo>
                  <a:lnTo>
                    <a:pt x="29" y="40"/>
                  </a:lnTo>
                  <a:lnTo>
                    <a:pt x="26" y="51"/>
                  </a:lnTo>
                  <a:lnTo>
                    <a:pt x="23" y="61"/>
                  </a:lnTo>
                  <a:lnTo>
                    <a:pt x="21" y="69"/>
                  </a:lnTo>
                  <a:lnTo>
                    <a:pt x="14" y="103"/>
                  </a:lnTo>
                  <a:lnTo>
                    <a:pt x="0" y="103"/>
                  </a:lnTo>
                  <a:lnTo>
                    <a:pt x="19" y="3"/>
                  </a:lnTo>
                  <a:lnTo>
                    <a:pt x="34" y="3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5" y="16"/>
                  </a:lnTo>
                  <a:lnTo>
                    <a:pt x="41" y="9"/>
                  </a:lnTo>
                  <a:lnTo>
                    <a:pt x="47" y="4"/>
                  </a:lnTo>
                  <a:lnTo>
                    <a:pt x="55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67"/>
            <p:cNvSpPr>
              <a:spLocks noEditPoints="1"/>
            </p:cNvSpPr>
            <p:nvPr/>
          </p:nvSpPr>
          <p:spPr bwMode="auto">
            <a:xfrm>
              <a:off x="5654174" y="1642459"/>
              <a:ext cx="138205" cy="167847"/>
            </a:xfrm>
            <a:custGeom>
              <a:avLst/>
              <a:gdLst/>
              <a:ahLst/>
              <a:cxnLst>
                <a:cxn ang="0">
                  <a:pos x="45" y="12"/>
                </a:cxn>
                <a:cxn ang="0">
                  <a:pos x="37" y="15"/>
                </a:cxn>
                <a:cxn ang="0">
                  <a:pos x="30" y="21"/>
                </a:cxn>
                <a:cxn ang="0">
                  <a:pos x="25" y="29"/>
                </a:cxn>
                <a:cxn ang="0">
                  <a:pos x="18" y="50"/>
                </a:cxn>
                <a:cxn ang="0">
                  <a:pos x="17" y="60"/>
                </a:cxn>
                <a:cxn ang="0">
                  <a:pos x="16" y="68"/>
                </a:cxn>
                <a:cxn ang="0">
                  <a:pos x="16" y="75"/>
                </a:cxn>
                <a:cxn ang="0">
                  <a:pos x="18" y="82"/>
                </a:cxn>
                <a:cxn ang="0">
                  <a:pos x="20" y="88"/>
                </a:cxn>
                <a:cxn ang="0">
                  <a:pos x="25" y="92"/>
                </a:cxn>
                <a:cxn ang="0">
                  <a:pos x="32" y="94"/>
                </a:cxn>
                <a:cxn ang="0">
                  <a:pos x="41" y="91"/>
                </a:cxn>
                <a:cxn ang="0">
                  <a:pos x="48" y="86"/>
                </a:cxn>
                <a:cxn ang="0">
                  <a:pos x="54" y="78"/>
                </a:cxn>
                <a:cxn ang="0">
                  <a:pos x="58" y="68"/>
                </a:cxn>
                <a:cxn ang="0">
                  <a:pos x="61" y="58"/>
                </a:cxn>
                <a:cxn ang="0">
                  <a:pos x="62" y="48"/>
                </a:cxn>
                <a:cxn ang="0">
                  <a:pos x="63" y="39"/>
                </a:cxn>
                <a:cxn ang="0">
                  <a:pos x="62" y="31"/>
                </a:cxn>
                <a:cxn ang="0">
                  <a:pos x="61" y="25"/>
                </a:cxn>
                <a:cxn ang="0">
                  <a:pos x="57" y="18"/>
                </a:cxn>
                <a:cxn ang="0">
                  <a:pos x="52" y="14"/>
                </a:cxn>
                <a:cxn ang="0">
                  <a:pos x="45" y="12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9" y="5"/>
                </a:cxn>
                <a:cxn ang="0">
                  <a:pos x="65" y="11"/>
                </a:cxn>
                <a:cxn ang="0">
                  <a:pos x="69" y="18"/>
                </a:cxn>
                <a:cxn ang="0">
                  <a:pos x="71" y="3"/>
                </a:cxn>
                <a:cxn ang="0">
                  <a:pos x="87" y="3"/>
                </a:cxn>
                <a:cxn ang="0">
                  <a:pos x="67" y="103"/>
                </a:cxn>
                <a:cxn ang="0">
                  <a:pos x="52" y="103"/>
                </a:cxn>
                <a:cxn ang="0">
                  <a:pos x="56" y="87"/>
                </a:cxn>
                <a:cxn ang="0">
                  <a:pos x="55" y="86"/>
                </a:cxn>
                <a:cxn ang="0">
                  <a:pos x="50" y="95"/>
                </a:cxn>
                <a:cxn ang="0">
                  <a:pos x="44" y="100"/>
                </a:cxn>
                <a:cxn ang="0">
                  <a:pos x="36" y="104"/>
                </a:cxn>
                <a:cxn ang="0">
                  <a:pos x="27" y="105"/>
                </a:cxn>
                <a:cxn ang="0">
                  <a:pos x="18" y="104"/>
                </a:cxn>
                <a:cxn ang="0">
                  <a:pos x="11" y="100"/>
                </a:cxn>
                <a:cxn ang="0">
                  <a:pos x="6" y="95"/>
                </a:cxn>
                <a:cxn ang="0">
                  <a:pos x="2" y="87"/>
                </a:cxn>
                <a:cxn ang="0">
                  <a:pos x="1" y="79"/>
                </a:cxn>
                <a:cxn ang="0">
                  <a:pos x="0" y="71"/>
                </a:cxn>
                <a:cxn ang="0">
                  <a:pos x="1" y="60"/>
                </a:cxn>
                <a:cxn ang="0">
                  <a:pos x="2" y="49"/>
                </a:cxn>
                <a:cxn ang="0">
                  <a:pos x="6" y="37"/>
                </a:cxn>
                <a:cxn ang="0">
                  <a:pos x="10" y="26"/>
                </a:cxn>
                <a:cxn ang="0">
                  <a:pos x="16" y="16"/>
                </a:cxn>
                <a:cxn ang="0">
                  <a:pos x="24" y="7"/>
                </a:cxn>
                <a:cxn ang="0">
                  <a:pos x="33" y="2"/>
                </a:cxn>
                <a:cxn ang="0">
                  <a:pos x="44" y="0"/>
                </a:cxn>
              </a:cxnLst>
              <a:rect l="0" t="0" r="r" b="b"/>
              <a:pathLst>
                <a:path w="87" h="105">
                  <a:moveTo>
                    <a:pt x="45" y="12"/>
                  </a:moveTo>
                  <a:lnTo>
                    <a:pt x="37" y="15"/>
                  </a:lnTo>
                  <a:lnTo>
                    <a:pt x="30" y="21"/>
                  </a:lnTo>
                  <a:lnTo>
                    <a:pt x="25" y="29"/>
                  </a:lnTo>
                  <a:lnTo>
                    <a:pt x="18" y="50"/>
                  </a:lnTo>
                  <a:lnTo>
                    <a:pt x="17" y="60"/>
                  </a:lnTo>
                  <a:lnTo>
                    <a:pt x="16" y="68"/>
                  </a:lnTo>
                  <a:lnTo>
                    <a:pt x="16" y="75"/>
                  </a:lnTo>
                  <a:lnTo>
                    <a:pt x="18" y="82"/>
                  </a:lnTo>
                  <a:lnTo>
                    <a:pt x="20" y="88"/>
                  </a:lnTo>
                  <a:lnTo>
                    <a:pt x="25" y="92"/>
                  </a:lnTo>
                  <a:lnTo>
                    <a:pt x="32" y="94"/>
                  </a:lnTo>
                  <a:lnTo>
                    <a:pt x="41" y="91"/>
                  </a:lnTo>
                  <a:lnTo>
                    <a:pt x="48" y="86"/>
                  </a:lnTo>
                  <a:lnTo>
                    <a:pt x="54" y="78"/>
                  </a:lnTo>
                  <a:lnTo>
                    <a:pt x="58" y="68"/>
                  </a:lnTo>
                  <a:lnTo>
                    <a:pt x="61" y="58"/>
                  </a:lnTo>
                  <a:lnTo>
                    <a:pt x="62" y="48"/>
                  </a:lnTo>
                  <a:lnTo>
                    <a:pt x="63" y="39"/>
                  </a:lnTo>
                  <a:lnTo>
                    <a:pt x="62" y="31"/>
                  </a:lnTo>
                  <a:lnTo>
                    <a:pt x="61" y="25"/>
                  </a:lnTo>
                  <a:lnTo>
                    <a:pt x="57" y="18"/>
                  </a:lnTo>
                  <a:lnTo>
                    <a:pt x="52" y="14"/>
                  </a:lnTo>
                  <a:lnTo>
                    <a:pt x="45" y="12"/>
                  </a:lnTo>
                  <a:close/>
                  <a:moveTo>
                    <a:pt x="44" y="0"/>
                  </a:moveTo>
                  <a:lnTo>
                    <a:pt x="52" y="2"/>
                  </a:lnTo>
                  <a:lnTo>
                    <a:pt x="59" y="5"/>
                  </a:lnTo>
                  <a:lnTo>
                    <a:pt x="65" y="11"/>
                  </a:lnTo>
                  <a:lnTo>
                    <a:pt x="69" y="18"/>
                  </a:lnTo>
                  <a:lnTo>
                    <a:pt x="71" y="3"/>
                  </a:lnTo>
                  <a:lnTo>
                    <a:pt x="87" y="3"/>
                  </a:lnTo>
                  <a:lnTo>
                    <a:pt x="67" y="103"/>
                  </a:lnTo>
                  <a:lnTo>
                    <a:pt x="52" y="103"/>
                  </a:lnTo>
                  <a:lnTo>
                    <a:pt x="56" y="87"/>
                  </a:lnTo>
                  <a:lnTo>
                    <a:pt x="55" y="86"/>
                  </a:lnTo>
                  <a:lnTo>
                    <a:pt x="50" y="95"/>
                  </a:lnTo>
                  <a:lnTo>
                    <a:pt x="44" y="100"/>
                  </a:lnTo>
                  <a:lnTo>
                    <a:pt x="36" y="104"/>
                  </a:lnTo>
                  <a:lnTo>
                    <a:pt x="27" y="105"/>
                  </a:lnTo>
                  <a:lnTo>
                    <a:pt x="18" y="104"/>
                  </a:lnTo>
                  <a:lnTo>
                    <a:pt x="11" y="100"/>
                  </a:lnTo>
                  <a:lnTo>
                    <a:pt x="6" y="95"/>
                  </a:lnTo>
                  <a:lnTo>
                    <a:pt x="2" y="87"/>
                  </a:lnTo>
                  <a:lnTo>
                    <a:pt x="1" y="79"/>
                  </a:lnTo>
                  <a:lnTo>
                    <a:pt x="0" y="71"/>
                  </a:lnTo>
                  <a:lnTo>
                    <a:pt x="1" y="60"/>
                  </a:lnTo>
                  <a:lnTo>
                    <a:pt x="2" y="49"/>
                  </a:lnTo>
                  <a:lnTo>
                    <a:pt x="6" y="37"/>
                  </a:lnTo>
                  <a:lnTo>
                    <a:pt x="10" y="26"/>
                  </a:lnTo>
                  <a:lnTo>
                    <a:pt x="16" y="16"/>
                  </a:lnTo>
                  <a:lnTo>
                    <a:pt x="24" y="7"/>
                  </a:lnTo>
                  <a:lnTo>
                    <a:pt x="33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68"/>
            <p:cNvSpPr>
              <a:spLocks/>
            </p:cNvSpPr>
            <p:nvPr/>
          </p:nvSpPr>
          <p:spPr bwMode="auto">
            <a:xfrm>
              <a:off x="5795416" y="1642459"/>
              <a:ext cx="136686" cy="16476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81" y="7"/>
                </a:cxn>
                <a:cxn ang="0">
                  <a:pos x="84" y="14"/>
                </a:cxn>
                <a:cxn ang="0">
                  <a:pos x="86" y="22"/>
                </a:cxn>
                <a:cxn ang="0">
                  <a:pos x="85" y="30"/>
                </a:cxn>
                <a:cxn ang="0">
                  <a:pos x="84" y="38"/>
                </a:cxn>
                <a:cxn ang="0">
                  <a:pos x="72" y="103"/>
                </a:cxn>
                <a:cxn ang="0">
                  <a:pos x="56" y="103"/>
                </a:cxn>
                <a:cxn ang="0">
                  <a:pos x="68" y="43"/>
                </a:cxn>
                <a:cxn ang="0">
                  <a:pos x="70" y="26"/>
                </a:cxn>
                <a:cxn ang="0">
                  <a:pos x="70" y="23"/>
                </a:cxn>
                <a:cxn ang="0">
                  <a:pos x="68" y="20"/>
                </a:cxn>
                <a:cxn ang="0">
                  <a:pos x="67" y="17"/>
                </a:cxn>
                <a:cxn ang="0">
                  <a:pos x="62" y="14"/>
                </a:cxn>
                <a:cxn ang="0">
                  <a:pos x="59" y="14"/>
                </a:cxn>
                <a:cxn ang="0">
                  <a:pos x="50" y="16"/>
                </a:cxn>
                <a:cxn ang="0">
                  <a:pos x="41" y="21"/>
                </a:cxn>
                <a:cxn ang="0">
                  <a:pos x="35" y="30"/>
                </a:cxn>
                <a:cxn ang="0">
                  <a:pos x="30" y="39"/>
                </a:cxn>
                <a:cxn ang="0">
                  <a:pos x="26" y="50"/>
                </a:cxn>
                <a:cxn ang="0">
                  <a:pos x="22" y="60"/>
                </a:cxn>
                <a:cxn ang="0">
                  <a:pos x="21" y="69"/>
                </a:cxn>
                <a:cxn ang="0">
                  <a:pos x="14" y="103"/>
                </a:cxn>
                <a:cxn ang="0">
                  <a:pos x="0" y="103"/>
                </a:cxn>
                <a:cxn ang="0">
                  <a:pos x="18" y="3"/>
                </a:cxn>
                <a:cxn ang="0">
                  <a:pos x="34" y="3"/>
                </a:cxn>
                <a:cxn ang="0">
                  <a:pos x="30" y="22"/>
                </a:cxn>
                <a:cxn ang="0">
                  <a:pos x="30" y="23"/>
                </a:cxn>
                <a:cxn ang="0">
                  <a:pos x="36" y="16"/>
                </a:cxn>
                <a:cxn ang="0">
                  <a:pos x="41" y="9"/>
                </a:cxn>
                <a:cxn ang="0">
                  <a:pos x="48" y="4"/>
                </a:cxn>
                <a:cxn ang="0">
                  <a:pos x="56" y="1"/>
                </a:cxn>
                <a:cxn ang="0">
                  <a:pos x="66" y="0"/>
                </a:cxn>
              </a:cxnLst>
              <a:rect l="0" t="0" r="r" b="b"/>
              <a:pathLst>
                <a:path w="86" h="103">
                  <a:moveTo>
                    <a:pt x="66" y="0"/>
                  </a:moveTo>
                  <a:lnTo>
                    <a:pt x="74" y="2"/>
                  </a:lnTo>
                  <a:lnTo>
                    <a:pt x="81" y="7"/>
                  </a:lnTo>
                  <a:lnTo>
                    <a:pt x="84" y="14"/>
                  </a:lnTo>
                  <a:lnTo>
                    <a:pt x="86" y="22"/>
                  </a:lnTo>
                  <a:lnTo>
                    <a:pt x="85" y="30"/>
                  </a:lnTo>
                  <a:lnTo>
                    <a:pt x="84" y="38"/>
                  </a:lnTo>
                  <a:lnTo>
                    <a:pt x="72" y="103"/>
                  </a:lnTo>
                  <a:lnTo>
                    <a:pt x="56" y="103"/>
                  </a:lnTo>
                  <a:lnTo>
                    <a:pt x="68" y="43"/>
                  </a:lnTo>
                  <a:lnTo>
                    <a:pt x="70" y="26"/>
                  </a:lnTo>
                  <a:lnTo>
                    <a:pt x="70" y="23"/>
                  </a:lnTo>
                  <a:lnTo>
                    <a:pt x="68" y="20"/>
                  </a:lnTo>
                  <a:lnTo>
                    <a:pt x="67" y="17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0" y="16"/>
                  </a:lnTo>
                  <a:lnTo>
                    <a:pt x="41" y="21"/>
                  </a:lnTo>
                  <a:lnTo>
                    <a:pt x="35" y="30"/>
                  </a:lnTo>
                  <a:lnTo>
                    <a:pt x="30" y="39"/>
                  </a:lnTo>
                  <a:lnTo>
                    <a:pt x="26" y="50"/>
                  </a:lnTo>
                  <a:lnTo>
                    <a:pt x="22" y="60"/>
                  </a:lnTo>
                  <a:lnTo>
                    <a:pt x="21" y="69"/>
                  </a:lnTo>
                  <a:lnTo>
                    <a:pt x="14" y="103"/>
                  </a:lnTo>
                  <a:lnTo>
                    <a:pt x="0" y="103"/>
                  </a:lnTo>
                  <a:lnTo>
                    <a:pt x="18" y="3"/>
                  </a:lnTo>
                  <a:lnTo>
                    <a:pt x="34" y="3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6" y="16"/>
                  </a:lnTo>
                  <a:lnTo>
                    <a:pt x="41" y="9"/>
                  </a:lnTo>
                  <a:lnTo>
                    <a:pt x="48" y="4"/>
                  </a:lnTo>
                  <a:lnTo>
                    <a:pt x="56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69"/>
            <p:cNvSpPr>
              <a:spLocks/>
            </p:cNvSpPr>
            <p:nvPr/>
          </p:nvSpPr>
          <p:spPr bwMode="auto">
            <a:xfrm>
              <a:off x="5947289" y="1642459"/>
              <a:ext cx="129092" cy="16784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60" y="1"/>
                </a:cxn>
                <a:cxn ang="0">
                  <a:pos x="68" y="4"/>
                </a:cxn>
                <a:cxn ang="0">
                  <a:pos x="75" y="9"/>
                </a:cxn>
                <a:cxn ang="0">
                  <a:pos x="80" y="16"/>
                </a:cxn>
                <a:cxn ang="0">
                  <a:pos x="82" y="26"/>
                </a:cxn>
                <a:cxn ang="0">
                  <a:pos x="82" y="30"/>
                </a:cxn>
                <a:cxn ang="0">
                  <a:pos x="81" y="33"/>
                </a:cxn>
                <a:cxn ang="0">
                  <a:pos x="63" y="33"/>
                </a:cxn>
                <a:cxn ang="0">
                  <a:pos x="63" y="31"/>
                </a:cxn>
                <a:cxn ang="0">
                  <a:pos x="64" y="29"/>
                </a:cxn>
                <a:cxn ang="0">
                  <a:pos x="64" y="27"/>
                </a:cxn>
                <a:cxn ang="0">
                  <a:pos x="63" y="21"/>
                </a:cxn>
                <a:cxn ang="0">
                  <a:pos x="60" y="16"/>
                </a:cxn>
                <a:cxn ang="0">
                  <a:pos x="55" y="13"/>
                </a:cxn>
                <a:cxn ang="0">
                  <a:pos x="50" y="12"/>
                </a:cxn>
                <a:cxn ang="0">
                  <a:pos x="41" y="14"/>
                </a:cxn>
                <a:cxn ang="0">
                  <a:pos x="32" y="18"/>
                </a:cxn>
                <a:cxn ang="0">
                  <a:pos x="27" y="25"/>
                </a:cxn>
                <a:cxn ang="0">
                  <a:pos x="23" y="32"/>
                </a:cxn>
                <a:cxn ang="0">
                  <a:pos x="19" y="41"/>
                </a:cxn>
                <a:cxn ang="0">
                  <a:pos x="18" y="50"/>
                </a:cxn>
                <a:cxn ang="0">
                  <a:pos x="17" y="59"/>
                </a:cxn>
                <a:cxn ang="0">
                  <a:pos x="18" y="71"/>
                </a:cxn>
                <a:cxn ang="0">
                  <a:pos x="22" y="81"/>
                </a:cxn>
                <a:cxn ang="0">
                  <a:pos x="28" y="88"/>
                </a:cxn>
                <a:cxn ang="0">
                  <a:pos x="38" y="92"/>
                </a:cxn>
                <a:cxn ang="0">
                  <a:pos x="50" y="94"/>
                </a:cxn>
                <a:cxn ang="0">
                  <a:pos x="59" y="93"/>
                </a:cxn>
                <a:cxn ang="0">
                  <a:pos x="67" y="91"/>
                </a:cxn>
                <a:cxn ang="0">
                  <a:pos x="64" y="103"/>
                </a:cxn>
                <a:cxn ang="0">
                  <a:pos x="45" y="105"/>
                </a:cxn>
                <a:cxn ang="0">
                  <a:pos x="32" y="104"/>
                </a:cxn>
                <a:cxn ang="0">
                  <a:pos x="21" y="101"/>
                </a:cxn>
                <a:cxn ang="0">
                  <a:pos x="12" y="95"/>
                </a:cxn>
                <a:cxn ang="0">
                  <a:pos x="5" y="87"/>
                </a:cxn>
                <a:cxn ang="0">
                  <a:pos x="2" y="76"/>
                </a:cxn>
                <a:cxn ang="0">
                  <a:pos x="0" y="63"/>
                </a:cxn>
                <a:cxn ang="0">
                  <a:pos x="1" y="50"/>
                </a:cxn>
                <a:cxn ang="0">
                  <a:pos x="4" y="38"/>
                </a:cxn>
                <a:cxn ang="0">
                  <a:pos x="9" y="26"/>
                </a:cxn>
                <a:cxn ang="0">
                  <a:pos x="17" y="16"/>
                </a:cxn>
                <a:cxn ang="0">
                  <a:pos x="26" y="7"/>
                </a:cxn>
                <a:cxn ang="0">
                  <a:pos x="37" y="2"/>
                </a:cxn>
                <a:cxn ang="0">
                  <a:pos x="51" y="0"/>
                </a:cxn>
              </a:cxnLst>
              <a:rect l="0" t="0" r="r" b="b"/>
              <a:pathLst>
                <a:path w="82" h="105">
                  <a:moveTo>
                    <a:pt x="51" y="0"/>
                  </a:moveTo>
                  <a:lnTo>
                    <a:pt x="60" y="1"/>
                  </a:lnTo>
                  <a:lnTo>
                    <a:pt x="68" y="4"/>
                  </a:lnTo>
                  <a:lnTo>
                    <a:pt x="75" y="9"/>
                  </a:lnTo>
                  <a:lnTo>
                    <a:pt x="80" y="16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1" y="33"/>
                  </a:lnTo>
                  <a:lnTo>
                    <a:pt x="63" y="33"/>
                  </a:lnTo>
                  <a:lnTo>
                    <a:pt x="63" y="31"/>
                  </a:lnTo>
                  <a:lnTo>
                    <a:pt x="64" y="29"/>
                  </a:lnTo>
                  <a:lnTo>
                    <a:pt x="64" y="27"/>
                  </a:lnTo>
                  <a:lnTo>
                    <a:pt x="63" y="21"/>
                  </a:lnTo>
                  <a:lnTo>
                    <a:pt x="60" y="16"/>
                  </a:lnTo>
                  <a:lnTo>
                    <a:pt x="55" y="13"/>
                  </a:lnTo>
                  <a:lnTo>
                    <a:pt x="50" y="12"/>
                  </a:lnTo>
                  <a:lnTo>
                    <a:pt x="41" y="14"/>
                  </a:lnTo>
                  <a:lnTo>
                    <a:pt x="32" y="18"/>
                  </a:lnTo>
                  <a:lnTo>
                    <a:pt x="27" y="25"/>
                  </a:lnTo>
                  <a:lnTo>
                    <a:pt x="23" y="32"/>
                  </a:lnTo>
                  <a:lnTo>
                    <a:pt x="19" y="41"/>
                  </a:lnTo>
                  <a:lnTo>
                    <a:pt x="18" y="50"/>
                  </a:lnTo>
                  <a:lnTo>
                    <a:pt x="17" y="59"/>
                  </a:lnTo>
                  <a:lnTo>
                    <a:pt x="18" y="71"/>
                  </a:lnTo>
                  <a:lnTo>
                    <a:pt x="22" y="81"/>
                  </a:lnTo>
                  <a:lnTo>
                    <a:pt x="28" y="88"/>
                  </a:lnTo>
                  <a:lnTo>
                    <a:pt x="38" y="92"/>
                  </a:lnTo>
                  <a:lnTo>
                    <a:pt x="50" y="94"/>
                  </a:lnTo>
                  <a:lnTo>
                    <a:pt x="59" y="93"/>
                  </a:lnTo>
                  <a:lnTo>
                    <a:pt x="67" y="91"/>
                  </a:lnTo>
                  <a:lnTo>
                    <a:pt x="64" y="103"/>
                  </a:lnTo>
                  <a:lnTo>
                    <a:pt x="45" y="105"/>
                  </a:lnTo>
                  <a:lnTo>
                    <a:pt x="32" y="104"/>
                  </a:lnTo>
                  <a:lnTo>
                    <a:pt x="21" y="101"/>
                  </a:lnTo>
                  <a:lnTo>
                    <a:pt x="12" y="95"/>
                  </a:lnTo>
                  <a:lnTo>
                    <a:pt x="5" y="87"/>
                  </a:lnTo>
                  <a:lnTo>
                    <a:pt x="2" y="76"/>
                  </a:lnTo>
                  <a:lnTo>
                    <a:pt x="0" y="63"/>
                  </a:lnTo>
                  <a:lnTo>
                    <a:pt x="1" y="50"/>
                  </a:lnTo>
                  <a:lnTo>
                    <a:pt x="4" y="38"/>
                  </a:lnTo>
                  <a:lnTo>
                    <a:pt x="9" y="26"/>
                  </a:lnTo>
                  <a:lnTo>
                    <a:pt x="17" y="16"/>
                  </a:lnTo>
                  <a:lnTo>
                    <a:pt x="26" y="7"/>
                  </a:lnTo>
                  <a:lnTo>
                    <a:pt x="37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170"/>
            <p:cNvSpPr>
              <a:spLocks noEditPoints="1"/>
            </p:cNvSpPr>
            <p:nvPr/>
          </p:nvSpPr>
          <p:spPr bwMode="auto">
            <a:xfrm>
              <a:off x="6079418" y="1642459"/>
              <a:ext cx="126055" cy="167847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38" y="14"/>
                </a:cxn>
                <a:cxn ang="0">
                  <a:pos x="30" y="17"/>
                </a:cxn>
                <a:cxn ang="0">
                  <a:pos x="25" y="24"/>
                </a:cxn>
                <a:cxn ang="0">
                  <a:pos x="21" y="32"/>
                </a:cxn>
                <a:cxn ang="0">
                  <a:pos x="63" y="32"/>
                </a:cxn>
                <a:cxn ang="0">
                  <a:pos x="63" y="30"/>
                </a:cxn>
                <a:cxn ang="0">
                  <a:pos x="64" y="30"/>
                </a:cxn>
                <a:cxn ang="0">
                  <a:pos x="64" y="28"/>
                </a:cxn>
                <a:cxn ang="0">
                  <a:pos x="62" y="21"/>
                </a:cxn>
                <a:cxn ang="0">
                  <a:pos x="59" y="16"/>
                </a:cxn>
                <a:cxn ang="0">
                  <a:pos x="53" y="13"/>
                </a:cxn>
                <a:cxn ang="0">
                  <a:pos x="47" y="12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66" y="5"/>
                </a:cxn>
                <a:cxn ang="0">
                  <a:pos x="73" y="11"/>
                </a:cxn>
                <a:cxn ang="0">
                  <a:pos x="77" y="19"/>
                </a:cxn>
                <a:cxn ang="0">
                  <a:pos x="79" y="29"/>
                </a:cxn>
                <a:cxn ang="0">
                  <a:pos x="76" y="44"/>
                </a:cxn>
                <a:cxn ang="0">
                  <a:pos x="18" y="44"/>
                </a:cxn>
                <a:cxn ang="0">
                  <a:pos x="17" y="52"/>
                </a:cxn>
                <a:cxn ang="0">
                  <a:pos x="16" y="59"/>
                </a:cxn>
                <a:cxn ang="0">
                  <a:pos x="17" y="72"/>
                </a:cxn>
                <a:cxn ang="0">
                  <a:pos x="21" y="81"/>
                </a:cxn>
                <a:cxn ang="0">
                  <a:pos x="28" y="88"/>
                </a:cxn>
                <a:cxn ang="0">
                  <a:pos x="37" y="92"/>
                </a:cxn>
                <a:cxn ang="0">
                  <a:pos x="49" y="94"/>
                </a:cxn>
                <a:cxn ang="0">
                  <a:pos x="57" y="93"/>
                </a:cxn>
                <a:cxn ang="0">
                  <a:pos x="66" y="90"/>
                </a:cxn>
                <a:cxn ang="0">
                  <a:pos x="63" y="103"/>
                </a:cxn>
                <a:cxn ang="0">
                  <a:pos x="52" y="104"/>
                </a:cxn>
                <a:cxn ang="0">
                  <a:pos x="42" y="105"/>
                </a:cxn>
                <a:cxn ang="0">
                  <a:pos x="29" y="104"/>
                </a:cxn>
                <a:cxn ang="0">
                  <a:pos x="19" y="100"/>
                </a:cxn>
                <a:cxn ang="0">
                  <a:pos x="11" y="95"/>
                </a:cxn>
                <a:cxn ang="0">
                  <a:pos x="5" y="86"/>
                </a:cxn>
                <a:cxn ang="0">
                  <a:pos x="1" y="76"/>
                </a:cxn>
                <a:cxn ang="0">
                  <a:pos x="0" y="63"/>
                </a:cxn>
                <a:cxn ang="0">
                  <a:pos x="1" y="52"/>
                </a:cxn>
                <a:cxn ang="0">
                  <a:pos x="2" y="41"/>
                </a:cxn>
                <a:cxn ang="0">
                  <a:pos x="6" y="30"/>
                </a:cxn>
                <a:cxn ang="0">
                  <a:pos x="11" y="21"/>
                </a:cxn>
                <a:cxn ang="0">
                  <a:pos x="17" y="12"/>
                </a:cxn>
                <a:cxn ang="0">
                  <a:pos x="25" y="6"/>
                </a:cxn>
                <a:cxn ang="0">
                  <a:pos x="35" y="2"/>
                </a:cxn>
                <a:cxn ang="0">
                  <a:pos x="48" y="0"/>
                </a:cxn>
              </a:cxnLst>
              <a:rect l="0" t="0" r="r" b="b"/>
              <a:pathLst>
                <a:path w="79" h="105">
                  <a:moveTo>
                    <a:pt x="47" y="12"/>
                  </a:moveTo>
                  <a:lnTo>
                    <a:pt x="38" y="14"/>
                  </a:lnTo>
                  <a:lnTo>
                    <a:pt x="30" y="17"/>
                  </a:lnTo>
                  <a:lnTo>
                    <a:pt x="25" y="24"/>
                  </a:lnTo>
                  <a:lnTo>
                    <a:pt x="21" y="32"/>
                  </a:lnTo>
                  <a:lnTo>
                    <a:pt x="63" y="32"/>
                  </a:lnTo>
                  <a:lnTo>
                    <a:pt x="63" y="30"/>
                  </a:lnTo>
                  <a:lnTo>
                    <a:pt x="64" y="30"/>
                  </a:lnTo>
                  <a:lnTo>
                    <a:pt x="64" y="28"/>
                  </a:lnTo>
                  <a:lnTo>
                    <a:pt x="62" y="21"/>
                  </a:lnTo>
                  <a:lnTo>
                    <a:pt x="59" y="16"/>
                  </a:lnTo>
                  <a:lnTo>
                    <a:pt x="53" y="13"/>
                  </a:lnTo>
                  <a:lnTo>
                    <a:pt x="47" y="12"/>
                  </a:lnTo>
                  <a:close/>
                  <a:moveTo>
                    <a:pt x="48" y="0"/>
                  </a:moveTo>
                  <a:lnTo>
                    <a:pt x="57" y="2"/>
                  </a:lnTo>
                  <a:lnTo>
                    <a:pt x="66" y="5"/>
                  </a:lnTo>
                  <a:lnTo>
                    <a:pt x="73" y="11"/>
                  </a:lnTo>
                  <a:lnTo>
                    <a:pt x="77" y="19"/>
                  </a:lnTo>
                  <a:lnTo>
                    <a:pt x="79" y="29"/>
                  </a:lnTo>
                  <a:lnTo>
                    <a:pt x="76" y="44"/>
                  </a:lnTo>
                  <a:lnTo>
                    <a:pt x="18" y="44"/>
                  </a:lnTo>
                  <a:lnTo>
                    <a:pt x="17" y="52"/>
                  </a:lnTo>
                  <a:lnTo>
                    <a:pt x="16" y="59"/>
                  </a:lnTo>
                  <a:lnTo>
                    <a:pt x="17" y="72"/>
                  </a:lnTo>
                  <a:lnTo>
                    <a:pt x="21" y="81"/>
                  </a:lnTo>
                  <a:lnTo>
                    <a:pt x="28" y="88"/>
                  </a:lnTo>
                  <a:lnTo>
                    <a:pt x="37" y="92"/>
                  </a:lnTo>
                  <a:lnTo>
                    <a:pt x="49" y="94"/>
                  </a:lnTo>
                  <a:lnTo>
                    <a:pt x="57" y="93"/>
                  </a:lnTo>
                  <a:lnTo>
                    <a:pt x="66" y="90"/>
                  </a:lnTo>
                  <a:lnTo>
                    <a:pt x="63" y="103"/>
                  </a:lnTo>
                  <a:lnTo>
                    <a:pt x="52" y="104"/>
                  </a:lnTo>
                  <a:lnTo>
                    <a:pt x="42" y="105"/>
                  </a:lnTo>
                  <a:lnTo>
                    <a:pt x="29" y="104"/>
                  </a:lnTo>
                  <a:lnTo>
                    <a:pt x="19" y="100"/>
                  </a:lnTo>
                  <a:lnTo>
                    <a:pt x="11" y="95"/>
                  </a:lnTo>
                  <a:lnTo>
                    <a:pt x="5" y="86"/>
                  </a:lnTo>
                  <a:lnTo>
                    <a:pt x="1" y="76"/>
                  </a:lnTo>
                  <a:lnTo>
                    <a:pt x="0" y="63"/>
                  </a:lnTo>
                  <a:lnTo>
                    <a:pt x="1" y="52"/>
                  </a:lnTo>
                  <a:lnTo>
                    <a:pt x="2" y="41"/>
                  </a:lnTo>
                  <a:lnTo>
                    <a:pt x="6" y="30"/>
                  </a:lnTo>
                  <a:lnTo>
                    <a:pt x="11" y="21"/>
                  </a:lnTo>
                  <a:lnTo>
                    <a:pt x="17" y="12"/>
                  </a:lnTo>
                  <a:lnTo>
                    <a:pt x="25" y="6"/>
                  </a:lnTo>
                  <a:lnTo>
                    <a:pt x="35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171"/>
            <p:cNvSpPr>
              <a:spLocks/>
            </p:cNvSpPr>
            <p:nvPr/>
          </p:nvSpPr>
          <p:spPr bwMode="auto">
            <a:xfrm>
              <a:off x="6205473" y="1773350"/>
              <a:ext cx="39487" cy="3387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5" y="0"/>
                </a:cxn>
                <a:cxn ang="0">
                  <a:pos x="20" y="21"/>
                </a:cxn>
                <a:cxn ang="0">
                  <a:pos x="0" y="21"/>
                </a:cxn>
                <a:cxn ang="0">
                  <a:pos x="4" y="0"/>
                </a:cxn>
              </a:cxnLst>
              <a:rect l="0" t="0" r="r" b="b"/>
              <a:pathLst>
                <a:path w="25" h="21">
                  <a:moveTo>
                    <a:pt x="4" y="0"/>
                  </a:moveTo>
                  <a:lnTo>
                    <a:pt x="25" y="0"/>
                  </a:lnTo>
                  <a:lnTo>
                    <a:pt x="20" y="21"/>
                  </a:lnTo>
                  <a:lnTo>
                    <a:pt x="0" y="21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172"/>
            <p:cNvSpPr>
              <a:spLocks noEditPoints="1"/>
            </p:cNvSpPr>
            <p:nvPr/>
          </p:nvSpPr>
          <p:spPr bwMode="auto">
            <a:xfrm>
              <a:off x="6305709" y="1574705"/>
              <a:ext cx="174654" cy="232522"/>
            </a:xfrm>
            <a:custGeom>
              <a:avLst/>
              <a:gdLst/>
              <a:ahLst/>
              <a:cxnLst>
                <a:cxn ang="0">
                  <a:pos x="42" y="13"/>
                </a:cxn>
                <a:cxn ang="0">
                  <a:pos x="19" y="133"/>
                </a:cxn>
                <a:cxn ang="0">
                  <a:pos x="37" y="133"/>
                </a:cxn>
                <a:cxn ang="0">
                  <a:pos x="51" y="131"/>
                </a:cxn>
                <a:cxn ang="0">
                  <a:pos x="62" y="126"/>
                </a:cxn>
                <a:cxn ang="0">
                  <a:pos x="71" y="119"/>
                </a:cxn>
                <a:cxn ang="0">
                  <a:pos x="78" y="109"/>
                </a:cxn>
                <a:cxn ang="0">
                  <a:pos x="83" y="97"/>
                </a:cxn>
                <a:cxn ang="0">
                  <a:pos x="87" y="85"/>
                </a:cxn>
                <a:cxn ang="0">
                  <a:pos x="90" y="73"/>
                </a:cxn>
                <a:cxn ang="0">
                  <a:pos x="92" y="48"/>
                </a:cxn>
                <a:cxn ang="0">
                  <a:pos x="91" y="36"/>
                </a:cxn>
                <a:cxn ang="0">
                  <a:pos x="87" y="27"/>
                </a:cxn>
                <a:cxn ang="0">
                  <a:pos x="82" y="21"/>
                </a:cxn>
                <a:cxn ang="0">
                  <a:pos x="74" y="17"/>
                </a:cxn>
                <a:cxn ang="0">
                  <a:pos x="65" y="14"/>
                </a:cxn>
                <a:cxn ang="0">
                  <a:pos x="54" y="13"/>
                </a:cxn>
                <a:cxn ang="0">
                  <a:pos x="42" y="13"/>
                </a:cxn>
                <a:cxn ang="0">
                  <a:pos x="28" y="0"/>
                </a:cxn>
                <a:cxn ang="0">
                  <a:pos x="61" y="0"/>
                </a:cxn>
                <a:cxn ang="0">
                  <a:pos x="76" y="2"/>
                </a:cxn>
                <a:cxn ang="0">
                  <a:pos x="88" y="5"/>
                </a:cxn>
                <a:cxn ang="0">
                  <a:pos x="97" y="12"/>
                </a:cxn>
                <a:cxn ang="0">
                  <a:pos x="104" y="21"/>
                </a:cxn>
                <a:cxn ang="0">
                  <a:pos x="108" y="33"/>
                </a:cxn>
                <a:cxn ang="0">
                  <a:pos x="110" y="48"/>
                </a:cxn>
                <a:cxn ang="0">
                  <a:pos x="109" y="64"/>
                </a:cxn>
                <a:cxn ang="0">
                  <a:pos x="106" y="80"/>
                </a:cxn>
                <a:cxn ang="0">
                  <a:pos x="103" y="96"/>
                </a:cxn>
                <a:cxn ang="0">
                  <a:pos x="97" y="109"/>
                </a:cxn>
                <a:cxn ang="0">
                  <a:pos x="89" y="121"/>
                </a:cxn>
                <a:cxn ang="0">
                  <a:pos x="79" y="131"/>
                </a:cxn>
                <a:cxn ang="0">
                  <a:pos x="67" y="139"/>
                </a:cxn>
                <a:cxn ang="0">
                  <a:pos x="52" y="144"/>
                </a:cxn>
                <a:cxn ang="0">
                  <a:pos x="35" y="146"/>
                </a:cxn>
                <a:cxn ang="0">
                  <a:pos x="0" y="146"/>
                </a:cxn>
                <a:cxn ang="0">
                  <a:pos x="28" y="0"/>
                </a:cxn>
              </a:cxnLst>
              <a:rect l="0" t="0" r="r" b="b"/>
              <a:pathLst>
                <a:path w="110" h="146">
                  <a:moveTo>
                    <a:pt x="42" y="13"/>
                  </a:moveTo>
                  <a:lnTo>
                    <a:pt x="19" y="133"/>
                  </a:lnTo>
                  <a:lnTo>
                    <a:pt x="37" y="133"/>
                  </a:lnTo>
                  <a:lnTo>
                    <a:pt x="51" y="131"/>
                  </a:lnTo>
                  <a:lnTo>
                    <a:pt x="62" y="126"/>
                  </a:lnTo>
                  <a:lnTo>
                    <a:pt x="71" y="119"/>
                  </a:lnTo>
                  <a:lnTo>
                    <a:pt x="78" y="109"/>
                  </a:lnTo>
                  <a:lnTo>
                    <a:pt x="83" y="97"/>
                  </a:lnTo>
                  <a:lnTo>
                    <a:pt x="87" y="85"/>
                  </a:lnTo>
                  <a:lnTo>
                    <a:pt x="90" y="73"/>
                  </a:lnTo>
                  <a:lnTo>
                    <a:pt x="92" y="48"/>
                  </a:lnTo>
                  <a:lnTo>
                    <a:pt x="91" y="36"/>
                  </a:lnTo>
                  <a:lnTo>
                    <a:pt x="87" y="27"/>
                  </a:lnTo>
                  <a:lnTo>
                    <a:pt x="82" y="21"/>
                  </a:lnTo>
                  <a:lnTo>
                    <a:pt x="74" y="17"/>
                  </a:lnTo>
                  <a:lnTo>
                    <a:pt x="65" y="14"/>
                  </a:lnTo>
                  <a:lnTo>
                    <a:pt x="54" y="13"/>
                  </a:lnTo>
                  <a:lnTo>
                    <a:pt x="42" y="13"/>
                  </a:lnTo>
                  <a:close/>
                  <a:moveTo>
                    <a:pt x="28" y="0"/>
                  </a:moveTo>
                  <a:lnTo>
                    <a:pt x="61" y="0"/>
                  </a:lnTo>
                  <a:lnTo>
                    <a:pt x="76" y="2"/>
                  </a:lnTo>
                  <a:lnTo>
                    <a:pt x="88" y="5"/>
                  </a:lnTo>
                  <a:lnTo>
                    <a:pt x="97" y="12"/>
                  </a:lnTo>
                  <a:lnTo>
                    <a:pt x="104" y="21"/>
                  </a:lnTo>
                  <a:lnTo>
                    <a:pt x="108" y="33"/>
                  </a:lnTo>
                  <a:lnTo>
                    <a:pt x="110" y="48"/>
                  </a:lnTo>
                  <a:lnTo>
                    <a:pt x="109" y="64"/>
                  </a:lnTo>
                  <a:lnTo>
                    <a:pt x="106" y="80"/>
                  </a:lnTo>
                  <a:lnTo>
                    <a:pt x="103" y="96"/>
                  </a:lnTo>
                  <a:lnTo>
                    <a:pt x="97" y="109"/>
                  </a:lnTo>
                  <a:lnTo>
                    <a:pt x="89" y="121"/>
                  </a:lnTo>
                  <a:lnTo>
                    <a:pt x="79" y="131"/>
                  </a:lnTo>
                  <a:lnTo>
                    <a:pt x="67" y="139"/>
                  </a:lnTo>
                  <a:lnTo>
                    <a:pt x="52" y="144"/>
                  </a:lnTo>
                  <a:lnTo>
                    <a:pt x="35" y="146"/>
                  </a:lnTo>
                  <a:lnTo>
                    <a:pt x="0" y="14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173"/>
            <p:cNvSpPr>
              <a:spLocks noEditPoints="1"/>
            </p:cNvSpPr>
            <p:nvPr/>
          </p:nvSpPr>
          <p:spPr bwMode="auto">
            <a:xfrm>
              <a:off x="6487957" y="1642459"/>
              <a:ext cx="126054" cy="167847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38" y="14"/>
                </a:cxn>
                <a:cxn ang="0">
                  <a:pos x="31" y="17"/>
                </a:cxn>
                <a:cxn ang="0">
                  <a:pos x="26" y="24"/>
                </a:cxn>
                <a:cxn ang="0">
                  <a:pos x="22" y="32"/>
                </a:cxn>
                <a:cxn ang="0">
                  <a:pos x="63" y="32"/>
                </a:cxn>
                <a:cxn ang="0">
                  <a:pos x="64" y="30"/>
                </a:cxn>
                <a:cxn ang="0">
                  <a:pos x="64" y="28"/>
                </a:cxn>
                <a:cxn ang="0">
                  <a:pos x="63" y="21"/>
                </a:cxn>
                <a:cxn ang="0">
                  <a:pos x="59" y="16"/>
                </a:cxn>
                <a:cxn ang="0">
                  <a:pos x="54" y="13"/>
                </a:cxn>
                <a:cxn ang="0">
                  <a:pos x="47" y="12"/>
                </a:cxn>
                <a:cxn ang="0">
                  <a:pos x="48" y="0"/>
                </a:cxn>
                <a:cxn ang="0">
                  <a:pos x="58" y="2"/>
                </a:cxn>
                <a:cxn ang="0">
                  <a:pos x="66" y="5"/>
                </a:cxn>
                <a:cxn ang="0">
                  <a:pos x="73" y="11"/>
                </a:cxn>
                <a:cxn ang="0">
                  <a:pos x="77" y="19"/>
                </a:cxn>
                <a:cxn ang="0">
                  <a:pos x="79" y="29"/>
                </a:cxn>
                <a:cxn ang="0">
                  <a:pos x="77" y="44"/>
                </a:cxn>
                <a:cxn ang="0">
                  <a:pos x="18" y="44"/>
                </a:cxn>
                <a:cxn ang="0">
                  <a:pos x="18" y="52"/>
                </a:cxn>
                <a:cxn ang="0">
                  <a:pos x="17" y="59"/>
                </a:cxn>
                <a:cxn ang="0">
                  <a:pos x="18" y="72"/>
                </a:cxn>
                <a:cxn ang="0">
                  <a:pos x="22" y="81"/>
                </a:cxn>
                <a:cxn ang="0">
                  <a:pos x="28" y="88"/>
                </a:cxn>
                <a:cxn ang="0">
                  <a:pos x="38" y="92"/>
                </a:cxn>
                <a:cxn ang="0">
                  <a:pos x="50" y="94"/>
                </a:cxn>
                <a:cxn ang="0">
                  <a:pos x="58" y="93"/>
                </a:cxn>
                <a:cxn ang="0">
                  <a:pos x="66" y="90"/>
                </a:cxn>
                <a:cxn ang="0">
                  <a:pos x="63" y="103"/>
                </a:cxn>
                <a:cxn ang="0">
                  <a:pos x="53" y="104"/>
                </a:cxn>
                <a:cxn ang="0">
                  <a:pos x="42" y="105"/>
                </a:cxn>
                <a:cxn ang="0">
                  <a:pos x="29" y="104"/>
                </a:cxn>
                <a:cxn ang="0">
                  <a:pos x="19" y="100"/>
                </a:cxn>
                <a:cxn ang="0">
                  <a:pos x="11" y="95"/>
                </a:cxn>
                <a:cxn ang="0">
                  <a:pos x="5" y="86"/>
                </a:cxn>
                <a:cxn ang="0">
                  <a:pos x="1" y="76"/>
                </a:cxn>
                <a:cxn ang="0">
                  <a:pos x="0" y="63"/>
                </a:cxn>
                <a:cxn ang="0">
                  <a:pos x="1" y="50"/>
                </a:cxn>
                <a:cxn ang="0">
                  <a:pos x="4" y="38"/>
                </a:cxn>
                <a:cxn ang="0">
                  <a:pos x="8" y="26"/>
                </a:cxn>
                <a:cxn ang="0">
                  <a:pos x="15" y="16"/>
                </a:cxn>
                <a:cxn ang="0">
                  <a:pos x="24" y="7"/>
                </a:cxn>
                <a:cxn ang="0">
                  <a:pos x="35" y="2"/>
                </a:cxn>
                <a:cxn ang="0">
                  <a:pos x="48" y="0"/>
                </a:cxn>
              </a:cxnLst>
              <a:rect l="0" t="0" r="r" b="b"/>
              <a:pathLst>
                <a:path w="79" h="105">
                  <a:moveTo>
                    <a:pt x="47" y="12"/>
                  </a:moveTo>
                  <a:lnTo>
                    <a:pt x="38" y="14"/>
                  </a:lnTo>
                  <a:lnTo>
                    <a:pt x="31" y="17"/>
                  </a:lnTo>
                  <a:lnTo>
                    <a:pt x="26" y="24"/>
                  </a:lnTo>
                  <a:lnTo>
                    <a:pt x="22" y="32"/>
                  </a:lnTo>
                  <a:lnTo>
                    <a:pt x="63" y="32"/>
                  </a:lnTo>
                  <a:lnTo>
                    <a:pt x="64" y="30"/>
                  </a:lnTo>
                  <a:lnTo>
                    <a:pt x="64" y="28"/>
                  </a:lnTo>
                  <a:lnTo>
                    <a:pt x="63" y="21"/>
                  </a:lnTo>
                  <a:lnTo>
                    <a:pt x="59" y="16"/>
                  </a:lnTo>
                  <a:lnTo>
                    <a:pt x="54" y="13"/>
                  </a:lnTo>
                  <a:lnTo>
                    <a:pt x="47" y="12"/>
                  </a:lnTo>
                  <a:close/>
                  <a:moveTo>
                    <a:pt x="48" y="0"/>
                  </a:moveTo>
                  <a:lnTo>
                    <a:pt x="58" y="2"/>
                  </a:lnTo>
                  <a:lnTo>
                    <a:pt x="66" y="5"/>
                  </a:lnTo>
                  <a:lnTo>
                    <a:pt x="73" y="11"/>
                  </a:lnTo>
                  <a:lnTo>
                    <a:pt x="77" y="19"/>
                  </a:lnTo>
                  <a:lnTo>
                    <a:pt x="79" y="29"/>
                  </a:lnTo>
                  <a:lnTo>
                    <a:pt x="77" y="44"/>
                  </a:lnTo>
                  <a:lnTo>
                    <a:pt x="18" y="44"/>
                  </a:lnTo>
                  <a:lnTo>
                    <a:pt x="18" y="52"/>
                  </a:lnTo>
                  <a:lnTo>
                    <a:pt x="17" y="59"/>
                  </a:lnTo>
                  <a:lnTo>
                    <a:pt x="18" y="72"/>
                  </a:lnTo>
                  <a:lnTo>
                    <a:pt x="22" y="81"/>
                  </a:lnTo>
                  <a:lnTo>
                    <a:pt x="28" y="88"/>
                  </a:lnTo>
                  <a:lnTo>
                    <a:pt x="38" y="92"/>
                  </a:lnTo>
                  <a:lnTo>
                    <a:pt x="50" y="94"/>
                  </a:lnTo>
                  <a:lnTo>
                    <a:pt x="58" y="93"/>
                  </a:lnTo>
                  <a:lnTo>
                    <a:pt x="66" y="90"/>
                  </a:lnTo>
                  <a:lnTo>
                    <a:pt x="63" y="103"/>
                  </a:lnTo>
                  <a:lnTo>
                    <a:pt x="53" y="104"/>
                  </a:lnTo>
                  <a:lnTo>
                    <a:pt x="42" y="105"/>
                  </a:lnTo>
                  <a:lnTo>
                    <a:pt x="29" y="104"/>
                  </a:lnTo>
                  <a:lnTo>
                    <a:pt x="19" y="100"/>
                  </a:lnTo>
                  <a:lnTo>
                    <a:pt x="11" y="95"/>
                  </a:lnTo>
                  <a:lnTo>
                    <a:pt x="5" y="86"/>
                  </a:lnTo>
                  <a:lnTo>
                    <a:pt x="1" y="76"/>
                  </a:lnTo>
                  <a:lnTo>
                    <a:pt x="0" y="63"/>
                  </a:lnTo>
                  <a:lnTo>
                    <a:pt x="1" y="50"/>
                  </a:lnTo>
                  <a:lnTo>
                    <a:pt x="4" y="38"/>
                  </a:lnTo>
                  <a:lnTo>
                    <a:pt x="8" y="26"/>
                  </a:lnTo>
                  <a:lnTo>
                    <a:pt x="15" y="16"/>
                  </a:lnTo>
                  <a:lnTo>
                    <a:pt x="24" y="7"/>
                  </a:lnTo>
                  <a:lnTo>
                    <a:pt x="35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174"/>
            <p:cNvSpPr>
              <a:spLocks/>
            </p:cNvSpPr>
            <p:nvPr/>
          </p:nvSpPr>
          <p:spPr bwMode="auto">
            <a:xfrm>
              <a:off x="6624643" y="1574705"/>
              <a:ext cx="69862" cy="23252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4" y="0"/>
                </a:cxn>
                <a:cxn ang="0">
                  <a:pos x="15" y="146"/>
                </a:cxn>
                <a:cxn ang="0">
                  <a:pos x="0" y="146"/>
                </a:cxn>
                <a:cxn ang="0">
                  <a:pos x="28" y="0"/>
                </a:cxn>
              </a:cxnLst>
              <a:rect l="0" t="0" r="r" b="b"/>
              <a:pathLst>
                <a:path w="44" h="146">
                  <a:moveTo>
                    <a:pt x="28" y="0"/>
                  </a:moveTo>
                  <a:lnTo>
                    <a:pt x="44" y="0"/>
                  </a:lnTo>
                  <a:lnTo>
                    <a:pt x="15" y="146"/>
                  </a:lnTo>
                  <a:lnTo>
                    <a:pt x="0" y="14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175"/>
            <p:cNvSpPr>
              <a:spLocks noEditPoints="1"/>
            </p:cNvSpPr>
            <p:nvPr/>
          </p:nvSpPr>
          <p:spPr bwMode="auto">
            <a:xfrm>
              <a:off x="6686910" y="1574705"/>
              <a:ext cx="71381" cy="232522"/>
            </a:xfrm>
            <a:custGeom>
              <a:avLst/>
              <a:gdLst/>
              <a:ahLst/>
              <a:cxnLst>
                <a:cxn ang="0">
                  <a:pos x="20" y="46"/>
                </a:cxn>
                <a:cxn ang="0">
                  <a:pos x="34" y="46"/>
                </a:cxn>
                <a:cxn ang="0">
                  <a:pos x="15" y="146"/>
                </a:cxn>
                <a:cxn ang="0">
                  <a:pos x="0" y="146"/>
                </a:cxn>
                <a:cxn ang="0">
                  <a:pos x="20" y="46"/>
                </a:cxn>
                <a:cxn ang="0">
                  <a:pos x="26" y="0"/>
                </a:cxn>
                <a:cxn ang="0">
                  <a:pos x="45" y="0"/>
                </a:cxn>
                <a:cxn ang="0">
                  <a:pos x="42" y="19"/>
                </a:cxn>
                <a:cxn ang="0">
                  <a:pos x="23" y="19"/>
                </a:cxn>
                <a:cxn ang="0">
                  <a:pos x="26" y="0"/>
                </a:cxn>
              </a:cxnLst>
              <a:rect l="0" t="0" r="r" b="b"/>
              <a:pathLst>
                <a:path w="45" h="146">
                  <a:moveTo>
                    <a:pt x="20" y="46"/>
                  </a:moveTo>
                  <a:lnTo>
                    <a:pt x="34" y="46"/>
                  </a:lnTo>
                  <a:lnTo>
                    <a:pt x="15" y="146"/>
                  </a:lnTo>
                  <a:lnTo>
                    <a:pt x="0" y="146"/>
                  </a:lnTo>
                  <a:lnTo>
                    <a:pt x="20" y="46"/>
                  </a:lnTo>
                  <a:close/>
                  <a:moveTo>
                    <a:pt x="26" y="0"/>
                  </a:moveTo>
                  <a:lnTo>
                    <a:pt x="45" y="0"/>
                  </a:lnTo>
                  <a:lnTo>
                    <a:pt x="42" y="19"/>
                  </a:lnTo>
                  <a:lnTo>
                    <a:pt x="23" y="1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176"/>
            <p:cNvSpPr>
              <a:spLocks/>
            </p:cNvSpPr>
            <p:nvPr/>
          </p:nvSpPr>
          <p:spPr bwMode="auto">
            <a:xfrm>
              <a:off x="6758291" y="1647080"/>
              <a:ext cx="138204" cy="160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29" y="79"/>
                </a:cxn>
                <a:cxn ang="0">
                  <a:pos x="29" y="79"/>
                </a:cxn>
                <a:cxn ang="0">
                  <a:pos x="71" y="0"/>
                </a:cxn>
                <a:cxn ang="0">
                  <a:pos x="87" y="0"/>
                </a:cxn>
                <a:cxn ang="0">
                  <a:pos x="33" y="100"/>
                </a:cxn>
                <a:cxn ang="0">
                  <a:pos x="19" y="100"/>
                </a:cxn>
                <a:cxn ang="0">
                  <a:pos x="0" y="0"/>
                </a:cxn>
              </a:cxnLst>
              <a:rect l="0" t="0" r="r" b="b"/>
              <a:pathLst>
                <a:path w="87" h="100">
                  <a:moveTo>
                    <a:pt x="0" y="0"/>
                  </a:moveTo>
                  <a:lnTo>
                    <a:pt x="15" y="0"/>
                  </a:lnTo>
                  <a:lnTo>
                    <a:pt x="29" y="79"/>
                  </a:lnTo>
                  <a:lnTo>
                    <a:pt x="29" y="79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33" y="100"/>
                  </a:lnTo>
                  <a:lnTo>
                    <a:pt x="19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177"/>
            <p:cNvSpPr>
              <a:spLocks noEditPoints="1"/>
            </p:cNvSpPr>
            <p:nvPr/>
          </p:nvSpPr>
          <p:spPr bwMode="auto">
            <a:xfrm>
              <a:off x="6885864" y="1642459"/>
              <a:ext cx="126054" cy="167847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38" y="14"/>
                </a:cxn>
                <a:cxn ang="0">
                  <a:pos x="30" y="17"/>
                </a:cxn>
                <a:cxn ang="0">
                  <a:pos x="25" y="24"/>
                </a:cxn>
                <a:cxn ang="0">
                  <a:pos x="21" y="32"/>
                </a:cxn>
                <a:cxn ang="0">
                  <a:pos x="63" y="32"/>
                </a:cxn>
                <a:cxn ang="0">
                  <a:pos x="63" y="28"/>
                </a:cxn>
                <a:cxn ang="0">
                  <a:pos x="62" y="21"/>
                </a:cxn>
                <a:cxn ang="0">
                  <a:pos x="59" y="16"/>
                </a:cxn>
                <a:cxn ang="0">
                  <a:pos x="53" y="13"/>
                </a:cxn>
                <a:cxn ang="0">
                  <a:pos x="47" y="12"/>
                </a:cxn>
                <a:cxn ang="0">
                  <a:pos x="48" y="0"/>
                </a:cxn>
                <a:cxn ang="0">
                  <a:pos x="57" y="2"/>
                </a:cxn>
                <a:cxn ang="0">
                  <a:pos x="66" y="5"/>
                </a:cxn>
                <a:cxn ang="0">
                  <a:pos x="73" y="11"/>
                </a:cxn>
                <a:cxn ang="0">
                  <a:pos x="77" y="19"/>
                </a:cxn>
                <a:cxn ang="0">
                  <a:pos x="79" y="29"/>
                </a:cxn>
                <a:cxn ang="0">
                  <a:pos x="76" y="44"/>
                </a:cxn>
                <a:cxn ang="0">
                  <a:pos x="18" y="44"/>
                </a:cxn>
                <a:cxn ang="0">
                  <a:pos x="17" y="52"/>
                </a:cxn>
                <a:cxn ang="0">
                  <a:pos x="16" y="59"/>
                </a:cxn>
                <a:cxn ang="0">
                  <a:pos x="17" y="72"/>
                </a:cxn>
                <a:cxn ang="0">
                  <a:pos x="21" y="81"/>
                </a:cxn>
                <a:cxn ang="0">
                  <a:pos x="28" y="88"/>
                </a:cxn>
                <a:cxn ang="0">
                  <a:pos x="37" y="92"/>
                </a:cxn>
                <a:cxn ang="0">
                  <a:pos x="49" y="94"/>
                </a:cxn>
                <a:cxn ang="0">
                  <a:pos x="57" y="93"/>
                </a:cxn>
                <a:cxn ang="0">
                  <a:pos x="66" y="90"/>
                </a:cxn>
                <a:cxn ang="0">
                  <a:pos x="63" y="103"/>
                </a:cxn>
                <a:cxn ang="0">
                  <a:pos x="52" y="104"/>
                </a:cxn>
                <a:cxn ang="0">
                  <a:pos x="42" y="105"/>
                </a:cxn>
                <a:cxn ang="0">
                  <a:pos x="29" y="104"/>
                </a:cxn>
                <a:cxn ang="0">
                  <a:pos x="19" y="100"/>
                </a:cxn>
                <a:cxn ang="0">
                  <a:pos x="11" y="95"/>
                </a:cxn>
                <a:cxn ang="0">
                  <a:pos x="5" y="86"/>
                </a:cxn>
                <a:cxn ang="0">
                  <a:pos x="1" y="76"/>
                </a:cxn>
                <a:cxn ang="0">
                  <a:pos x="0" y="63"/>
                </a:cxn>
                <a:cxn ang="0">
                  <a:pos x="1" y="52"/>
                </a:cxn>
                <a:cxn ang="0">
                  <a:pos x="3" y="41"/>
                </a:cxn>
                <a:cxn ang="0">
                  <a:pos x="6" y="30"/>
                </a:cxn>
                <a:cxn ang="0">
                  <a:pos x="11" y="21"/>
                </a:cxn>
                <a:cxn ang="0">
                  <a:pos x="17" y="12"/>
                </a:cxn>
                <a:cxn ang="0">
                  <a:pos x="25" y="6"/>
                </a:cxn>
                <a:cxn ang="0">
                  <a:pos x="35" y="2"/>
                </a:cxn>
                <a:cxn ang="0">
                  <a:pos x="48" y="0"/>
                </a:cxn>
              </a:cxnLst>
              <a:rect l="0" t="0" r="r" b="b"/>
              <a:pathLst>
                <a:path w="79" h="105">
                  <a:moveTo>
                    <a:pt x="47" y="12"/>
                  </a:moveTo>
                  <a:lnTo>
                    <a:pt x="38" y="14"/>
                  </a:lnTo>
                  <a:lnTo>
                    <a:pt x="30" y="17"/>
                  </a:lnTo>
                  <a:lnTo>
                    <a:pt x="25" y="24"/>
                  </a:lnTo>
                  <a:lnTo>
                    <a:pt x="21" y="32"/>
                  </a:lnTo>
                  <a:lnTo>
                    <a:pt x="63" y="32"/>
                  </a:lnTo>
                  <a:lnTo>
                    <a:pt x="63" y="28"/>
                  </a:lnTo>
                  <a:lnTo>
                    <a:pt x="62" y="21"/>
                  </a:lnTo>
                  <a:lnTo>
                    <a:pt x="59" y="16"/>
                  </a:lnTo>
                  <a:lnTo>
                    <a:pt x="53" y="13"/>
                  </a:lnTo>
                  <a:lnTo>
                    <a:pt x="47" y="12"/>
                  </a:lnTo>
                  <a:close/>
                  <a:moveTo>
                    <a:pt x="48" y="0"/>
                  </a:moveTo>
                  <a:lnTo>
                    <a:pt x="57" y="2"/>
                  </a:lnTo>
                  <a:lnTo>
                    <a:pt x="66" y="5"/>
                  </a:lnTo>
                  <a:lnTo>
                    <a:pt x="73" y="11"/>
                  </a:lnTo>
                  <a:lnTo>
                    <a:pt x="77" y="19"/>
                  </a:lnTo>
                  <a:lnTo>
                    <a:pt x="79" y="29"/>
                  </a:lnTo>
                  <a:lnTo>
                    <a:pt x="76" y="44"/>
                  </a:lnTo>
                  <a:lnTo>
                    <a:pt x="18" y="44"/>
                  </a:lnTo>
                  <a:lnTo>
                    <a:pt x="17" y="52"/>
                  </a:lnTo>
                  <a:lnTo>
                    <a:pt x="16" y="59"/>
                  </a:lnTo>
                  <a:lnTo>
                    <a:pt x="17" y="72"/>
                  </a:lnTo>
                  <a:lnTo>
                    <a:pt x="21" y="81"/>
                  </a:lnTo>
                  <a:lnTo>
                    <a:pt x="28" y="88"/>
                  </a:lnTo>
                  <a:lnTo>
                    <a:pt x="37" y="92"/>
                  </a:lnTo>
                  <a:lnTo>
                    <a:pt x="49" y="94"/>
                  </a:lnTo>
                  <a:lnTo>
                    <a:pt x="57" y="93"/>
                  </a:lnTo>
                  <a:lnTo>
                    <a:pt x="66" y="90"/>
                  </a:lnTo>
                  <a:lnTo>
                    <a:pt x="63" y="103"/>
                  </a:lnTo>
                  <a:lnTo>
                    <a:pt x="52" y="104"/>
                  </a:lnTo>
                  <a:lnTo>
                    <a:pt x="42" y="105"/>
                  </a:lnTo>
                  <a:lnTo>
                    <a:pt x="29" y="104"/>
                  </a:lnTo>
                  <a:lnTo>
                    <a:pt x="19" y="100"/>
                  </a:lnTo>
                  <a:lnTo>
                    <a:pt x="11" y="95"/>
                  </a:lnTo>
                  <a:lnTo>
                    <a:pt x="5" y="86"/>
                  </a:lnTo>
                  <a:lnTo>
                    <a:pt x="1" y="76"/>
                  </a:lnTo>
                  <a:lnTo>
                    <a:pt x="0" y="63"/>
                  </a:lnTo>
                  <a:lnTo>
                    <a:pt x="1" y="52"/>
                  </a:lnTo>
                  <a:lnTo>
                    <a:pt x="3" y="41"/>
                  </a:lnTo>
                  <a:lnTo>
                    <a:pt x="6" y="30"/>
                  </a:lnTo>
                  <a:lnTo>
                    <a:pt x="11" y="21"/>
                  </a:lnTo>
                  <a:lnTo>
                    <a:pt x="17" y="12"/>
                  </a:lnTo>
                  <a:lnTo>
                    <a:pt x="25" y="6"/>
                  </a:lnTo>
                  <a:lnTo>
                    <a:pt x="35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178"/>
            <p:cNvSpPr>
              <a:spLocks/>
            </p:cNvSpPr>
            <p:nvPr/>
          </p:nvSpPr>
          <p:spPr bwMode="auto">
            <a:xfrm>
              <a:off x="7019513" y="1642459"/>
              <a:ext cx="107829" cy="16476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6" y="16"/>
                </a:cxn>
                <a:cxn ang="0">
                  <a:pos x="55" y="17"/>
                </a:cxn>
                <a:cxn ang="0">
                  <a:pos x="45" y="21"/>
                </a:cxn>
                <a:cxn ang="0">
                  <a:pos x="37" y="28"/>
                </a:cxn>
                <a:cxn ang="0">
                  <a:pos x="32" y="36"/>
                </a:cxn>
                <a:cxn ang="0">
                  <a:pos x="28" y="45"/>
                </a:cxn>
                <a:cxn ang="0">
                  <a:pos x="25" y="55"/>
                </a:cxn>
                <a:cxn ang="0">
                  <a:pos x="23" y="66"/>
                </a:cxn>
                <a:cxn ang="0">
                  <a:pos x="15" y="103"/>
                </a:cxn>
                <a:cxn ang="0">
                  <a:pos x="0" y="103"/>
                </a:cxn>
                <a:cxn ang="0">
                  <a:pos x="20" y="3"/>
                </a:cxn>
                <a:cxn ang="0">
                  <a:pos x="35" y="3"/>
                </a:cxn>
                <a:cxn ang="0">
                  <a:pos x="31" y="21"/>
                </a:cxn>
                <a:cxn ang="0">
                  <a:pos x="32" y="22"/>
                </a:cxn>
                <a:cxn ang="0">
                  <a:pos x="38" y="12"/>
                </a:cxn>
                <a:cxn ang="0">
                  <a:pos x="46" y="5"/>
                </a:cxn>
                <a:cxn ang="0">
                  <a:pos x="56" y="2"/>
                </a:cxn>
                <a:cxn ang="0">
                  <a:pos x="68" y="0"/>
                </a:cxn>
              </a:cxnLst>
              <a:rect l="0" t="0" r="r" b="b"/>
              <a:pathLst>
                <a:path w="68" h="103">
                  <a:moveTo>
                    <a:pt x="68" y="0"/>
                  </a:moveTo>
                  <a:lnTo>
                    <a:pt x="66" y="16"/>
                  </a:lnTo>
                  <a:lnTo>
                    <a:pt x="55" y="17"/>
                  </a:lnTo>
                  <a:lnTo>
                    <a:pt x="45" y="21"/>
                  </a:lnTo>
                  <a:lnTo>
                    <a:pt x="37" y="28"/>
                  </a:lnTo>
                  <a:lnTo>
                    <a:pt x="32" y="36"/>
                  </a:lnTo>
                  <a:lnTo>
                    <a:pt x="28" y="45"/>
                  </a:lnTo>
                  <a:lnTo>
                    <a:pt x="25" y="55"/>
                  </a:lnTo>
                  <a:lnTo>
                    <a:pt x="23" y="66"/>
                  </a:lnTo>
                  <a:lnTo>
                    <a:pt x="15" y="103"/>
                  </a:lnTo>
                  <a:lnTo>
                    <a:pt x="0" y="103"/>
                  </a:lnTo>
                  <a:lnTo>
                    <a:pt x="20" y="3"/>
                  </a:lnTo>
                  <a:lnTo>
                    <a:pt x="35" y="3"/>
                  </a:lnTo>
                  <a:lnTo>
                    <a:pt x="31" y="21"/>
                  </a:lnTo>
                  <a:lnTo>
                    <a:pt x="32" y="22"/>
                  </a:lnTo>
                  <a:lnTo>
                    <a:pt x="38" y="12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179"/>
            <p:cNvSpPr>
              <a:spLocks noEditPoints="1"/>
            </p:cNvSpPr>
            <p:nvPr/>
          </p:nvSpPr>
          <p:spPr bwMode="auto">
            <a:xfrm>
              <a:off x="7118230" y="1642459"/>
              <a:ext cx="126055" cy="167847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38" y="14"/>
                </a:cxn>
                <a:cxn ang="0">
                  <a:pos x="31" y="17"/>
                </a:cxn>
                <a:cxn ang="0">
                  <a:pos x="25" y="24"/>
                </a:cxn>
                <a:cxn ang="0">
                  <a:pos x="21" y="32"/>
                </a:cxn>
                <a:cxn ang="0">
                  <a:pos x="64" y="32"/>
                </a:cxn>
                <a:cxn ang="0">
                  <a:pos x="64" y="28"/>
                </a:cxn>
                <a:cxn ang="0">
                  <a:pos x="62" y="21"/>
                </a:cxn>
                <a:cxn ang="0">
                  <a:pos x="59" y="16"/>
                </a:cxn>
                <a:cxn ang="0">
                  <a:pos x="53" y="13"/>
                </a:cxn>
                <a:cxn ang="0">
                  <a:pos x="47" y="12"/>
                </a:cxn>
                <a:cxn ang="0">
                  <a:pos x="47" y="0"/>
                </a:cxn>
                <a:cxn ang="0">
                  <a:pos x="57" y="2"/>
                </a:cxn>
                <a:cxn ang="0">
                  <a:pos x="66" y="5"/>
                </a:cxn>
                <a:cxn ang="0">
                  <a:pos x="73" y="11"/>
                </a:cxn>
                <a:cxn ang="0">
                  <a:pos x="78" y="19"/>
                </a:cxn>
                <a:cxn ang="0">
                  <a:pos x="79" y="29"/>
                </a:cxn>
                <a:cxn ang="0">
                  <a:pos x="79" y="36"/>
                </a:cxn>
                <a:cxn ang="0">
                  <a:pos x="77" y="44"/>
                </a:cxn>
                <a:cxn ang="0">
                  <a:pos x="19" y="44"/>
                </a:cxn>
                <a:cxn ang="0">
                  <a:pos x="17" y="52"/>
                </a:cxn>
                <a:cxn ang="0">
                  <a:pos x="16" y="59"/>
                </a:cxn>
                <a:cxn ang="0">
                  <a:pos x="17" y="72"/>
                </a:cxn>
                <a:cxn ang="0">
                  <a:pos x="21" y="81"/>
                </a:cxn>
                <a:cxn ang="0">
                  <a:pos x="28" y="88"/>
                </a:cxn>
                <a:cxn ang="0">
                  <a:pos x="38" y="92"/>
                </a:cxn>
                <a:cxn ang="0">
                  <a:pos x="50" y="94"/>
                </a:cxn>
                <a:cxn ang="0">
                  <a:pos x="58" y="93"/>
                </a:cxn>
                <a:cxn ang="0">
                  <a:pos x="65" y="90"/>
                </a:cxn>
                <a:cxn ang="0">
                  <a:pos x="64" y="103"/>
                </a:cxn>
                <a:cxn ang="0">
                  <a:pos x="42" y="105"/>
                </a:cxn>
                <a:cxn ang="0">
                  <a:pos x="29" y="104"/>
                </a:cxn>
                <a:cxn ang="0">
                  <a:pos x="19" y="100"/>
                </a:cxn>
                <a:cxn ang="0">
                  <a:pos x="11" y="95"/>
                </a:cxn>
                <a:cxn ang="0">
                  <a:pos x="5" y="86"/>
                </a:cxn>
                <a:cxn ang="0">
                  <a:pos x="1" y="76"/>
                </a:cxn>
                <a:cxn ang="0">
                  <a:pos x="0" y="63"/>
                </a:cxn>
                <a:cxn ang="0">
                  <a:pos x="1" y="50"/>
                </a:cxn>
                <a:cxn ang="0">
                  <a:pos x="3" y="38"/>
                </a:cxn>
                <a:cxn ang="0">
                  <a:pos x="8" y="26"/>
                </a:cxn>
                <a:cxn ang="0">
                  <a:pos x="15" y="16"/>
                </a:cxn>
                <a:cxn ang="0">
                  <a:pos x="24" y="7"/>
                </a:cxn>
                <a:cxn ang="0">
                  <a:pos x="34" y="2"/>
                </a:cxn>
                <a:cxn ang="0">
                  <a:pos x="47" y="0"/>
                </a:cxn>
              </a:cxnLst>
              <a:rect l="0" t="0" r="r" b="b"/>
              <a:pathLst>
                <a:path w="79" h="105">
                  <a:moveTo>
                    <a:pt x="47" y="12"/>
                  </a:moveTo>
                  <a:lnTo>
                    <a:pt x="38" y="14"/>
                  </a:lnTo>
                  <a:lnTo>
                    <a:pt x="31" y="17"/>
                  </a:lnTo>
                  <a:lnTo>
                    <a:pt x="25" y="24"/>
                  </a:lnTo>
                  <a:lnTo>
                    <a:pt x="21" y="32"/>
                  </a:lnTo>
                  <a:lnTo>
                    <a:pt x="64" y="32"/>
                  </a:lnTo>
                  <a:lnTo>
                    <a:pt x="64" y="28"/>
                  </a:lnTo>
                  <a:lnTo>
                    <a:pt x="62" y="21"/>
                  </a:lnTo>
                  <a:lnTo>
                    <a:pt x="59" y="16"/>
                  </a:lnTo>
                  <a:lnTo>
                    <a:pt x="53" y="13"/>
                  </a:lnTo>
                  <a:lnTo>
                    <a:pt x="47" y="12"/>
                  </a:lnTo>
                  <a:close/>
                  <a:moveTo>
                    <a:pt x="47" y="0"/>
                  </a:moveTo>
                  <a:lnTo>
                    <a:pt x="57" y="2"/>
                  </a:lnTo>
                  <a:lnTo>
                    <a:pt x="66" y="5"/>
                  </a:lnTo>
                  <a:lnTo>
                    <a:pt x="73" y="11"/>
                  </a:lnTo>
                  <a:lnTo>
                    <a:pt x="78" y="19"/>
                  </a:lnTo>
                  <a:lnTo>
                    <a:pt x="79" y="29"/>
                  </a:lnTo>
                  <a:lnTo>
                    <a:pt x="79" y="36"/>
                  </a:lnTo>
                  <a:lnTo>
                    <a:pt x="77" y="44"/>
                  </a:lnTo>
                  <a:lnTo>
                    <a:pt x="19" y="44"/>
                  </a:lnTo>
                  <a:lnTo>
                    <a:pt x="17" y="52"/>
                  </a:lnTo>
                  <a:lnTo>
                    <a:pt x="16" y="59"/>
                  </a:lnTo>
                  <a:lnTo>
                    <a:pt x="17" y="72"/>
                  </a:lnTo>
                  <a:lnTo>
                    <a:pt x="21" y="81"/>
                  </a:lnTo>
                  <a:lnTo>
                    <a:pt x="28" y="88"/>
                  </a:lnTo>
                  <a:lnTo>
                    <a:pt x="38" y="92"/>
                  </a:lnTo>
                  <a:lnTo>
                    <a:pt x="50" y="94"/>
                  </a:lnTo>
                  <a:lnTo>
                    <a:pt x="58" y="93"/>
                  </a:lnTo>
                  <a:lnTo>
                    <a:pt x="65" y="90"/>
                  </a:lnTo>
                  <a:lnTo>
                    <a:pt x="64" y="103"/>
                  </a:lnTo>
                  <a:lnTo>
                    <a:pt x="42" y="105"/>
                  </a:lnTo>
                  <a:lnTo>
                    <a:pt x="29" y="104"/>
                  </a:lnTo>
                  <a:lnTo>
                    <a:pt x="19" y="100"/>
                  </a:lnTo>
                  <a:lnTo>
                    <a:pt x="11" y="95"/>
                  </a:lnTo>
                  <a:lnTo>
                    <a:pt x="5" y="86"/>
                  </a:lnTo>
                  <a:lnTo>
                    <a:pt x="1" y="76"/>
                  </a:lnTo>
                  <a:lnTo>
                    <a:pt x="0" y="63"/>
                  </a:lnTo>
                  <a:lnTo>
                    <a:pt x="1" y="50"/>
                  </a:lnTo>
                  <a:lnTo>
                    <a:pt x="3" y="38"/>
                  </a:lnTo>
                  <a:lnTo>
                    <a:pt x="8" y="26"/>
                  </a:lnTo>
                  <a:lnTo>
                    <a:pt x="15" y="16"/>
                  </a:lnTo>
                  <a:lnTo>
                    <a:pt x="24" y="7"/>
                  </a:lnTo>
                  <a:lnTo>
                    <a:pt x="34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Freeform 180"/>
            <p:cNvSpPr>
              <a:spLocks noEditPoints="1"/>
            </p:cNvSpPr>
            <p:nvPr/>
          </p:nvSpPr>
          <p:spPr bwMode="auto">
            <a:xfrm>
              <a:off x="7254915" y="1574705"/>
              <a:ext cx="151873" cy="235602"/>
            </a:xfrm>
            <a:custGeom>
              <a:avLst/>
              <a:gdLst/>
              <a:ahLst/>
              <a:cxnLst>
                <a:cxn ang="0">
                  <a:pos x="45" y="55"/>
                </a:cxn>
                <a:cxn ang="0">
                  <a:pos x="37" y="58"/>
                </a:cxn>
                <a:cxn ang="0">
                  <a:pos x="30" y="64"/>
                </a:cxn>
                <a:cxn ang="0">
                  <a:pos x="25" y="72"/>
                </a:cxn>
                <a:cxn ang="0">
                  <a:pos x="18" y="93"/>
                </a:cxn>
                <a:cxn ang="0">
                  <a:pos x="17" y="103"/>
                </a:cxn>
                <a:cxn ang="0">
                  <a:pos x="16" y="111"/>
                </a:cxn>
                <a:cxn ang="0">
                  <a:pos x="16" y="118"/>
                </a:cxn>
                <a:cxn ang="0">
                  <a:pos x="18" y="125"/>
                </a:cxn>
                <a:cxn ang="0">
                  <a:pos x="20" y="131"/>
                </a:cxn>
                <a:cxn ang="0">
                  <a:pos x="25" y="135"/>
                </a:cxn>
                <a:cxn ang="0">
                  <a:pos x="32" y="137"/>
                </a:cxn>
                <a:cxn ang="0">
                  <a:pos x="41" y="134"/>
                </a:cxn>
                <a:cxn ang="0">
                  <a:pos x="48" y="129"/>
                </a:cxn>
                <a:cxn ang="0">
                  <a:pos x="54" y="121"/>
                </a:cxn>
                <a:cxn ang="0">
                  <a:pos x="58" y="111"/>
                </a:cxn>
                <a:cxn ang="0">
                  <a:pos x="61" y="101"/>
                </a:cxn>
                <a:cxn ang="0">
                  <a:pos x="62" y="91"/>
                </a:cxn>
                <a:cxn ang="0">
                  <a:pos x="63" y="82"/>
                </a:cxn>
                <a:cxn ang="0">
                  <a:pos x="62" y="74"/>
                </a:cxn>
                <a:cxn ang="0">
                  <a:pos x="61" y="68"/>
                </a:cxn>
                <a:cxn ang="0">
                  <a:pos x="57" y="61"/>
                </a:cxn>
                <a:cxn ang="0">
                  <a:pos x="52" y="57"/>
                </a:cxn>
                <a:cxn ang="0">
                  <a:pos x="45" y="55"/>
                </a:cxn>
                <a:cxn ang="0">
                  <a:pos x="80" y="0"/>
                </a:cxn>
                <a:cxn ang="0">
                  <a:pos x="96" y="0"/>
                </a:cxn>
                <a:cxn ang="0">
                  <a:pos x="67" y="146"/>
                </a:cxn>
                <a:cxn ang="0">
                  <a:pos x="52" y="146"/>
                </a:cxn>
                <a:cxn ang="0">
                  <a:pos x="56" y="130"/>
                </a:cxn>
                <a:cxn ang="0">
                  <a:pos x="55" y="129"/>
                </a:cxn>
                <a:cxn ang="0">
                  <a:pos x="50" y="138"/>
                </a:cxn>
                <a:cxn ang="0">
                  <a:pos x="44" y="143"/>
                </a:cxn>
                <a:cxn ang="0">
                  <a:pos x="37" y="147"/>
                </a:cxn>
                <a:cxn ang="0">
                  <a:pos x="27" y="148"/>
                </a:cxn>
                <a:cxn ang="0">
                  <a:pos x="18" y="147"/>
                </a:cxn>
                <a:cxn ang="0">
                  <a:pos x="11" y="143"/>
                </a:cxn>
                <a:cxn ang="0">
                  <a:pos x="6" y="138"/>
                </a:cxn>
                <a:cxn ang="0">
                  <a:pos x="2" y="130"/>
                </a:cxn>
                <a:cxn ang="0">
                  <a:pos x="1" y="122"/>
                </a:cxn>
                <a:cxn ang="0">
                  <a:pos x="0" y="114"/>
                </a:cxn>
                <a:cxn ang="0">
                  <a:pos x="1" y="103"/>
                </a:cxn>
                <a:cxn ang="0">
                  <a:pos x="2" y="92"/>
                </a:cxn>
                <a:cxn ang="0">
                  <a:pos x="6" y="80"/>
                </a:cxn>
                <a:cxn ang="0">
                  <a:pos x="10" y="69"/>
                </a:cxn>
                <a:cxn ang="0">
                  <a:pos x="16" y="59"/>
                </a:cxn>
                <a:cxn ang="0">
                  <a:pos x="24" y="50"/>
                </a:cxn>
                <a:cxn ang="0">
                  <a:pos x="33" y="45"/>
                </a:cxn>
                <a:cxn ang="0">
                  <a:pos x="44" y="43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5" y="54"/>
                </a:cxn>
                <a:cxn ang="0">
                  <a:pos x="69" y="61"/>
                </a:cxn>
                <a:cxn ang="0">
                  <a:pos x="80" y="0"/>
                </a:cxn>
              </a:cxnLst>
              <a:rect l="0" t="0" r="r" b="b"/>
              <a:pathLst>
                <a:path w="96" h="148">
                  <a:moveTo>
                    <a:pt x="45" y="55"/>
                  </a:moveTo>
                  <a:lnTo>
                    <a:pt x="37" y="58"/>
                  </a:lnTo>
                  <a:lnTo>
                    <a:pt x="30" y="64"/>
                  </a:lnTo>
                  <a:lnTo>
                    <a:pt x="25" y="72"/>
                  </a:lnTo>
                  <a:lnTo>
                    <a:pt x="18" y="93"/>
                  </a:lnTo>
                  <a:lnTo>
                    <a:pt x="17" y="103"/>
                  </a:lnTo>
                  <a:lnTo>
                    <a:pt x="16" y="111"/>
                  </a:lnTo>
                  <a:lnTo>
                    <a:pt x="16" y="118"/>
                  </a:lnTo>
                  <a:lnTo>
                    <a:pt x="18" y="125"/>
                  </a:lnTo>
                  <a:lnTo>
                    <a:pt x="20" y="131"/>
                  </a:lnTo>
                  <a:lnTo>
                    <a:pt x="25" y="135"/>
                  </a:lnTo>
                  <a:lnTo>
                    <a:pt x="32" y="137"/>
                  </a:lnTo>
                  <a:lnTo>
                    <a:pt x="41" y="134"/>
                  </a:lnTo>
                  <a:lnTo>
                    <a:pt x="48" y="129"/>
                  </a:lnTo>
                  <a:lnTo>
                    <a:pt x="54" y="121"/>
                  </a:lnTo>
                  <a:lnTo>
                    <a:pt x="58" y="111"/>
                  </a:lnTo>
                  <a:lnTo>
                    <a:pt x="61" y="101"/>
                  </a:lnTo>
                  <a:lnTo>
                    <a:pt x="62" y="91"/>
                  </a:lnTo>
                  <a:lnTo>
                    <a:pt x="63" y="82"/>
                  </a:lnTo>
                  <a:lnTo>
                    <a:pt x="62" y="74"/>
                  </a:lnTo>
                  <a:lnTo>
                    <a:pt x="61" y="68"/>
                  </a:lnTo>
                  <a:lnTo>
                    <a:pt x="57" y="61"/>
                  </a:lnTo>
                  <a:lnTo>
                    <a:pt x="52" y="57"/>
                  </a:lnTo>
                  <a:lnTo>
                    <a:pt x="45" y="55"/>
                  </a:lnTo>
                  <a:close/>
                  <a:moveTo>
                    <a:pt x="80" y="0"/>
                  </a:moveTo>
                  <a:lnTo>
                    <a:pt x="96" y="0"/>
                  </a:lnTo>
                  <a:lnTo>
                    <a:pt x="67" y="146"/>
                  </a:lnTo>
                  <a:lnTo>
                    <a:pt x="52" y="146"/>
                  </a:lnTo>
                  <a:lnTo>
                    <a:pt x="56" y="130"/>
                  </a:lnTo>
                  <a:lnTo>
                    <a:pt x="55" y="129"/>
                  </a:lnTo>
                  <a:lnTo>
                    <a:pt x="50" y="138"/>
                  </a:lnTo>
                  <a:lnTo>
                    <a:pt x="44" y="143"/>
                  </a:lnTo>
                  <a:lnTo>
                    <a:pt x="37" y="147"/>
                  </a:lnTo>
                  <a:lnTo>
                    <a:pt x="27" y="148"/>
                  </a:lnTo>
                  <a:lnTo>
                    <a:pt x="18" y="147"/>
                  </a:lnTo>
                  <a:lnTo>
                    <a:pt x="11" y="143"/>
                  </a:lnTo>
                  <a:lnTo>
                    <a:pt x="6" y="138"/>
                  </a:lnTo>
                  <a:lnTo>
                    <a:pt x="2" y="130"/>
                  </a:lnTo>
                  <a:lnTo>
                    <a:pt x="1" y="122"/>
                  </a:lnTo>
                  <a:lnTo>
                    <a:pt x="0" y="114"/>
                  </a:lnTo>
                  <a:lnTo>
                    <a:pt x="1" y="103"/>
                  </a:lnTo>
                  <a:lnTo>
                    <a:pt x="2" y="92"/>
                  </a:lnTo>
                  <a:lnTo>
                    <a:pt x="6" y="80"/>
                  </a:lnTo>
                  <a:lnTo>
                    <a:pt x="10" y="69"/>
                  </a:lnTo>
                  <a:lnTo>
                    <a:pt x="16" y="59"/>
                  </a:lnTo>
                  <a:lnTo>
                    <a:pt x="24" y="50"/>
                  </a:lnTo>
                  <a:lnTo>
                    <a:pt x="33" y="45"/>
                  </a:lnTo>
                  <a:lnTo>
                    <a:pt x="44" y="43"/>
                  </a:lnTo>
                  <a:lnTo>
                    <a:pt x="52" y="45"/>
                  </a:lnTo>
                  <a:lnTo>
                    <a:pt x="59" y="48"/>
                  </a:lnTo>
                  <a:lnTo>
                    <a:pt x="65" y="54"/>
                  </a:lnTo>
                  <a:lnTo>
                    <a:pt x="69" y="6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181"/>
            <p:cNvSpPr>
              <a:spLocks/>
            </p:cNvSpPr>
            <p:nvPr/>
          </p:nvSpPr>
          <p:spPr bwMode="auto">
            <a:xfrm>
              <a:off x="7390083" y="1773350"/>
              <a:ext cx="41005" cy="3387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6" y="0"/>
                </a:cxn>
                <a:cxn ang="0">
                  <a:pos x="21" y="21"/>
                </a:cxn>
                <a:cxn ang="0">
                  <a:pos x="0" y="21"/>
                </a:cxn>
                <a:cxn ang="0">
                  <a:pos x="5" y="0"/>
                </a:cxn>
              </a:cxnLst>
              <a:rect l="0" t="0" r="r" b="b"/>
              <a:pathLst>
                <a:path w="26" h="21">
                  <a:moveTo>
                    <a:pt x="5" y="0"/>
                  </a:moveTo>
                  <a:lnTo>
                    <a:pt x="26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7" name="Rectangle 60"/>
          <p:cNvSpPr>
            <a:spLocks noGrp="1" noChangeArrowheads="1"/>
          </p:cNvSpPr>
          <p:nvPr>
            <p:ph type="ctrTitle" sz="quarter"/>
          </p:nvPr>
        </p:nvSpPr>
        <p:spPr>
          <a:xfrm>
            <a:off x="2417763" y="4889500"/>
            <a:ext cx="6216651" cy="1143000"/>
          </a:xfrm>
          <a:prstGeom prst="rect">
            <a:avLst/>
          </a:prstGeom>
          <a:ln w="9525"/>
        </p:spPr>
        <p:txBody>
          <a:bodyPr lIns="91440" tIns="45720" rIns="91440" bIns="45720" anchor="t"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Rectangle 6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17763" y="6067426"/>
            <a:ext cx="6216651" cy="460375"/>
          </a:xfrm>
          <a:prstGeom prst="rect">
            <a:avLst/>
          </a:prstGeo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2400">
                <a:solidFill>
                  <a:srgbClr val="666666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09"/>
            <a:ext cx="8380228" cy="106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82" y="1616161"/>
            <a:ext cx="8565405" cy="44849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4388" y="6511925"/>
            <a:ext cx="1693862" cy="269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65B4D-8085-44E3-AA17-7CFAB4232A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4813" y="6324600"/>
            <a:ext cx="448945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8" y="581025"/>
            <a:ext cx="617855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69163" y="6554788"/>
            <a:ext cx="1693862" cy="269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A28E414-976E-479D-96F6-57F23E3AE0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6"/>
          <p:cNvSpPr>
            <a:spLocks noGrp="1" noChangeArrowheads="1"/>
          </p:cNvSpPr>
          <p:nvPr>
            <p:ph type="ftr" sz="quarter" idx="11"/>
          </p:nvPr>
        </p:nvSpPr>
        <p:spPr>
          <a:xfrm>
            <a:off x="552450" y="6538913"/>
            <a:ext cx="5791200" cy="2841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2010 Accenture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4"/>
            <a:ext cx="7772400" cy="57849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8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851861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851861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9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22" tIns="91422" rIns="91422" bIns="91422" rtlCol="0" anchor="ctr"/>
          <a:lstStyle/>
          <a:p>
            <a:pPr algn="ctr" defTabSz="85186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4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81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0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6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7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4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61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3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6" indent="0">
              <a:buNone/>
              <a:defRPr sz="1600" b="1"/>
            </a:lvl5pPr>
            <a:lvl6pPr marL="2285545" indent="0">
              <a:buNone/>
              <a:defRPr sz="1600" b="1"/>
            </a:lvl6pPr>
            <a:lvl7pPr marL="2742654" indent="0">
              <a:buNone/>
              <a:defRPr sz="1600" b="1"/>
            </a:lvl7pPr>
            <a:lvl8pPr marL="3199762" indent="0">
              <a:buNone/>
              <a:defRPr sz="1600" b="1"/>
            </a:lvl8pPr>
            <a:lvl9pPr marL="365687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9" indent="0">
              <a:buNone/>
              <a:defRPr sz="2000" b="1"/>
            </a:lvl2pPr>
            <a:lvl3pPr marL="914218" indent="0">
              <a:buNone/>
              <a:defRPr sz="1800" b="1"/>
            </a:lvl3pPr>
            <a:lvl4pPr marL="1371326" indent="0">
              <a:buNone/>
              <a:defRPr sz="1600" b="1"/>
            </a:lvl4pPr>
            <a:lvl5pPr marL="1828436" indent="0">
              <a:buNone/>
              <a:defRPr sz="1600" b="1"/>
            </a:lvl5pPr>
            <a:lvl6pPr marL="2285545" indent="0">
              <a:buNone/>
              <a:defRPr sz="1600" b="1"/>
            </a:lvl6pPr>
            <a:lvl7pPr marL="2742654" indent="0">
              <a:buNone/>
              <a:defRPr sz="1600" b="1"/>
            </a:lvl7pPr>
            <a:lvl8pPr marL="3199762" indent="0">
              <a:buNone/>
              <a:defRPr sz="1600" b="1"/>
            </a:lvl8pPr>
            <a:lvl9pPr marL="3656872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501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62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8" indent="0">
              <a:buNone/>
              <a:defRPr sz="1000"/>
            </a:lvl3pPr>
            <a:lvl4pPr marL="1371326" indent="0">
              <a:buNone/>
              <a:defRPr sz="900"/>
            </a:lvl4pPr>
            <a:lvl5pPr marL="1828436" indent="0">
              <a:buNone/>
              <a:defRPr sz="900"/>
            </a:lvl5pPr>
            <a:lvl6pPr marL="2285545" indent="0">
              <a:buNone/>
              <a:defRPr sz="900"/>
            </a:lvl6pPr>
            <a:lvl7pPr marL="2742654" indent="0">
              <a:buNone/>
              <a:defRPr sz="900"/>
            </a:lvl7pPr>
            <a:lvl8pPr marL="3199762" indent="0">
              <a:buNone/>
              <a:defRPr sz="900"/>
            </a:lvl8pPr>
            <a:lvl9pPr marL="365687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84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9" indent="0">
              <a:buNone/>
              <a:defRPr sz="2800"/>
            </a:lvl2pPr>
            <a:lvl3pPr marL="914218" indent="0">
              <a:buNone/>
              <a:defRPr sz="2400"/>
            </a:lvl3pPr>
            <a:lvl4pPr marL="1371326" indent="0">
              <a:buNone/>
              <a:defRPr sz="2000"/>
            </a:lvl4pPr>
            <a:lvl5pPr marL="1828436" indent="0">
              <a:buNone/>
              <a:defRPr sz="2000"/>
            </a:lvl5pPr>
            <a:lvl6pPr marL="2285545" indent="0">
              <a:buNone/>
              <a:defRPr sz="2000"/>
            </a:lvl6pPr>
            <a:lvl7pPr marL="2742654" indent="0">
              <a:buNone/>
              <a:defRPr sz="2000"/>
            </a:lvl7pPr>
            <a:lvl8pPr marL="3199762" indent="0">
              <a:buNone/>
              <a:defRPr sz="2000"/>
            </a:lvl8pPr>
            <a:lvl9pPr marL="3656872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9" indent="0">
              <a:buNone/>
              <a:defRPr sz="1200"/>
            </a:lvl2pPr>
            <a:lvl3pPr marL="914218" indent="0">
              <a:buNone/>
              <a:defRPr sz="1000"/>
            </a:lvl3pPr>
            <a:lvl4pPr marL="1371326" indent="0">
              <a:buNone/>
              <a:defRPr sz="900"/>
            </a:lvl4pPr>
            <a:lvl5pPr marL="1828436" indent="0">
              <a:buNone/>
              <a:defRPr sz="900"/>
            </a:lvl5pPr>
            <a:lvl6pPr marL="2285545" indent="0">
              <a:buNone/>
              <a:defRPr sz="900"/>
            </a:lvl6pPr>
            <a:lvl7pPr marL="2742654" indent="0">
              <a:buNone/>
              <a:defRPr sz="900"/>
            </a:lvl7pPr>
            <a:lvl8pPr marL="3199762" indent="0">
              <a:buNone/>
              <a:defRPr sz="900"/>
            </a:lvl8pPr>
            <a:lvl9pPr marL="3656872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2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78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1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AC Banner"/>
          <p:cNvSpPr>
            <a:spLocks noChangeArrowheads="1"/>
          </p:cNvSpPr>
          <p:nvPr/>
        </p:nvSpPr>
        <p:spPr bwMode="gray">
          <a:xfrm>
            <a:off x="0" y="1"/>
            <a:ext cx="9144000" cy="126047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226" y="6572250"/>
            <a:ext cx="3457575" cy="2154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1000" b="0" dirty="0">
                <a:solidFill>
                  <a:srgbClr val="000000"/>
                </a:solidFill>
              </a:rPr>
              <a:t>Copyright © </a:t>
            </a:r>
            <a:r>
              <a:rPr lang="en-US" sz="1000" b="0" dirty="0" smtClean="0">
                <a:solidFill>
                  <a:srgbClr val="000000"/>
                </a:solidFill>
              </a:rPr>
              <a:t>2010 </a:t>
            </a:r>
            <a:r>
              <a:rPr lang="en-US" sz="1000" b="0" dirty="0">
                <a:solidFill>
                  <a:srgbClr val="000000"/>
                </a:solidFill>
              </a:rPr>
              <a:t>Accenture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605391" y="6588125"/>
            <a:ext cx="34176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 eaLnBrk="0" hangingPunct="0">
              <a:lnSpc>
                <a:spcPct val="80000"/>
              </a:lnSpc>
              <a:defRPr/>
            </a:pPr>
            <a:fld id="{F1CF5B27-A7AD-4B3C-8375-5CBE69AC4396}" type="slidenum">
              <a:rPr lang="en-US" sz="1000" b="0">
                <a:solidFill>
                  <a:srgbClr val="000000"/>
                </a:solidFill>
              </a:rPr>
              <a:pPr algn="r" eaLnBrk="0" hangingPunct="0">
                <a:lnSpc>
                  <a:spcPct val="80000"/>
                </a:lnSpc>
                <a:defRPr/>
              </a:pPr>
              <a:t>‹#›</a:t>
            </a:fld>
            <a:endParaRPr lang="en-US" sz="1000" b="0" dirty="0">
              <a:solidFill>
                <a:srgbClr val="000000"/>
              </a:solidFill>
            </a:endParaRPr>
          </a:p>
        </p:txBody>
      </p:sp>
      <p:pic>
        <p:nvPicPr>
          <p:cNvPr id="25607" name="Picture 141"/>
          <p:cNvPicPr>
            <a:picLocks noChangeAspect="1" noChangeArrowheads="1"/>
          </p:cNvPicPr>
          <p:nvPr/>
        </p:nvPicPr>
        <p:blipFill>
          <a:blip r:embed="rId13" cstate="print"/>
          <a:srcRect t="20737" b="7693"/>
          <a:stretch>
            <a:fillRect/>
          </a:stretch>
        </p:blipFill>
        <p:spPr bwMode="auto">
          <a:xfrm>
            <a:off x="7010400" y="1"/>
            <a:ext cx="21336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88099" y="112713"/>
            <a:ext cx="6658801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7" r:id="rId10"/>
    <p:sldLayoutId id="2147483688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698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chemeClr val="tx1"/>
          </a:solidFill>
          <a:latin typeface="+mn-lt"/>
        </a:defRPr>
      </a:lvl2pPr>
      <a:lvl3pPr marL="620713" indent="-1635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3pPr>
      <a:lvl4pPr marL="809625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4pPr>
      <a:lvl5pPr marL="984250" indent="-1746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5pPr>
      <a:lvl6pPr marL="19383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3955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28527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3099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30"/>
            <a:ext cx="8229600" cy="5400600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7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1861" fontAlgn="auto"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851861" fontAlgn="auto"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2" y="6487987"/>
            <a:ext cx="2895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1861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2" y="6487987"/>
            <a:ext cx="2133600" cy="365125"/>
          </a:xfrm>
          <a:prstGeom prst="rect">
            <a:avLst/>
          </a:prstGeom>
        </p:spPr>
        <p:txBody>
          <a:bodyPr vert="horz" lIns="91422" tIns="45711" rIns="91422" bIns="4571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51861" fontAlgn="auto"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Verdana"/>
                <a:cs typeface="Arial" charset="0"/>
              </a:rPr>
              <a:pPr defTabSz="851861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Verdana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4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77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914218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218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indent="0" algn="l" defTabSz="914218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indent="0" algn="l" defTabSz="914218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indent="0" algn="l" defTabSz="914218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6" indent="0" algn="l" defTabSz="914218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9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8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8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7" indent="-228555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6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5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4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72" algn="l" defTabSz="9142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417763" y="4889500"/>
            <a:ext cx="6726237" cy="1143000"/>
          </a:xfrm>
        </p:spPr>
        <p:txBody>
          <a:bodyPr/>
          <a:lstStyle/>
          <a:p>
            <a:r>
              <a:rPr lang="en-US" dirty="0" smtClean="0"/>
              <a:t>Accenture Policy Components</a:t>
            </a:r>
            <a:br>
              <a:rPr lang="en-US" dirty="0" smtClean="0"/>
            </a:br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algn="r"/>
            <a:r>
              <a:rPr lang="en-US" sz="2400" dirty="0" smtClean="0"/>
              <a:t>July 2010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42764" indent="-342764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764" indent="-342764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764" indent="-342764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286" y="3717034"/>
            <a:ext cx="856895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 anchorCtr="0"/>
          <a:lstStyle/>
          <a:p>
            <a:pPr marL="285638" indent="-285638" defTabSz="91412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lang="en-US" altLang="zh-CN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b="0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638" indent="-285638" defTabSz="91412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b="0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638" indent="-285638" defTabSz="91412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sz="1800" b="0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3776208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algn="ctr" defTabSz="91412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4214092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algn="ctr" defTabSz="91412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defTabSz="91412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lang="zh-CN" altLang="en-US" sz="1600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4214092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defTabSz="91412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lang="zh-CN" altLang="en-US" sz="1600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921171"/>
            <a:ext cx="7293966" cy="507823"/>
          </a:xfrm>
          <a:prstGeom prst="rect">
            <a:avLst/>
          </a:prstGeom>
        </p:spPr>
        <p:txBody>
          <a:bodyPr wrap="none" lIns="91403" tIns="45702" rIns="91403" bIns="45702">
            <a:spAutoFit/>
          </a:bodyPr>
          <a:lstStyle/>
          <a:p>
            <a:pPr defTabSz="914127">
              <a:lnSpc>
                <a:spcPct val="150000"/>
              </a:lnSpc>
            </a:pPr>
            <a:r>
              <a:rPr lang="zh-CN" altLang="en-US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sz="1800" b="0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4653136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algn="ctr" defTabSz="91412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3" tIns="45702" rIns="91403" bIns="45702" rtlCol="0" anchor="t"/>
          <a:lstStyle/>
          <a:p>
            <a:pPr defTabSz="91412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lang="zh-CN" altLang="en-US" sz="1600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1" y="129310"/>
            <a:ext cx="6778440" cy="1060664"/>
          </a:xfrm>
        </p:spPr>
        <p:txBody>
          <a:bodyPr/>
          <a:lstStyle/>
          <a:p>
            <a:r>
              <a:rPr lang="en-US" dirty="0" smtClean="0"/>
              <a:t>What is Accenture Policy Components?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2" y="1692323"/>
            <a:ext cx="8565405" cy="4675516"/>
          </a:xfrm>
        </p:spPr>
        <p:txBody>
          <a:bodyPr/>
          <a:lstStyle/>
          <a:p>
            <a:r>
              <a:rPr lang="en-US" sz="2000" dirty="0" smtClean="0"/>
              <a:t>Accenture Policy Components helps insurers create innovative product portfolios, across personal, commercial and specialty lines, and to transform their processes and systems</a:t>
            </a:r>
          </a:p>
          <a:p>
            <a:endParaRPr lang="en-US" sz="2000" dirty="0" smtClean="0"/>
          </a:p>
          <a:p>
            <a:r>
              <a:rPr lang="en-US" sz="2000" dirty="0" smtClean="0"/>
              <a:t>Configurable products and processes can be tailored to all distribution channels</a:t>
            </a:r>
          </a:p>
          <a:p>
            <a:endParaRPr lang="en-US" sz="2000" dirty="0" smtClean="0"/>
          </a:p>
          <a:p>
            <a:r>
              <a:rPr lang="en-US" sz="2000" dirty="0" smtClean="0"/>
              <a:t>Components can be implemented individually or as part of a broader migration strategy</a:t>
            </a:r>
          </a:p>
          <a:p>
            <a:endParaRPr lang="en-US" sz="2000" dirty="0" smtClean="0"/>
          </a:p>
          <a:p>
            <a:r>
              <a:rPr lang="en-US" sz="2000" dirty="0" smtClean="0"/>
              <a:t>The respective components address key parts of the insurance process, enabling you to improve your systems, your service and your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2937" y="112713"/>
            <a:ext cx="6303963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Where are we coming from and what´s new?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35497" y="1465264"/>
            <a:ext cx="8339139" cy="484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None/>
              <a:defRPr/>
            </a:pPr>
            <a:r>
              <a:rPr lang="en-US" sz="20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Accenture has been in the policy P&amp;C software business for more than 12 years . . . </a:t>
            </a:r>
            <a:r>
              <a:rPr lang="en-US" sz="2000" b="1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2000" b="1" dirty="0" smtClean="0">
                <a:solidFill>
                  <a:schemeClr val="tx2"/>
                </a:solidFill>
                <a:latin typeface="+mn-lt"/>
              </a:rPr>
            </a:br>
            <a:endParaRPr lang="en-US" sz="2000" b="1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457200" y="2273967"/>
            <a:ext cx="8464551" cy="1479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466725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</a:rPr>
              <a:t>managing effectively 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millions of General Insurance policies </a:t>
            </a:r>
            <a:r>
              <a:rPr lang="en-US" sz="1800" b="0" kern="0" dirty="0" smtClean="0">
                <a:latin typeface="+mn-lt"/>
              </a:rPr>
              <a:t>in 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leading European insurers </a:t>
            </a:r>
          </a:p>
          <a:p>
            <a:pPr marL="466725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</a:rPr>
              <a:t>handling all major 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Commercial and Personal </a:t>
            </a:r>
            <a:r>
              <a:rPr lang="en-US" sz="1800" b="0" kern="0" dirty="0" smtClean="0">
                <a:latin typeface="+mn-lt"/>
              </a:rPr>
              <a:t>business lines through a diversity of 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distribution channels</a:t>
            </a:r>
            <a:r>
              <a:rPr lang="en-US" sz="1800" b="0" kern="0" dirty="0" smtClean="0">
                <a:latin typeface="+mn-lt"/>
              </a:rPr>
              <a:t> (agents, brokers, underwriters, call center, direct, aggregators, banks…)</a:t>
            </a:r>
          </a:p>
          <a:p>
            <a:pPr marL="466725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</a:rPr>
              <a:t>Most recent product launch is the new 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Insurance Product Factory </a:t>
            </a:r>
            <a:r>
              <a:rPr lang="en-US" sz="1800" b="0" kern="0" dirty="0" smtClean="0">
                <a:latin typeface="+mn-lt"/>
              </a:rPr>
              <a:t>in 2009</a:t>
            </a:r>
            <a:endParaRPr lang="en-US" sz="900" b="0" kern="0" dirty="0" smtClean="0">
              <a:latin typeface="+mn-lt"/>
            </a:endParaRPr>
          </a:p>
          <a:p>
            <a:pPr marL="466725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1800" kern="0" dirty="0" smtClean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481265" y="4028014"/>
            <a:ext cx="8464551" cy="519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176213" marR="0" lvl="0" indent="-17621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and we continue evolving our policy P&amp;C assets</a:t>
            </a:r>
          </a:p>
          <a:p>
            <a:pPr marL="176213" marR="0" lvl="0" indent="-17621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6213" marR="0" lvl="0" indent="-17621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lang="en-US" sz="2000" kern="0" baseline="0" dirty="0" smtClean="0">
              <a:solidFill>
                <a:schemeClr val="tx2"/>
              </a:solidFill>
              <a:latin typeface="+mn-lt"/>
            </a:endParaRPr>
          </a:p>
          <a:p>
            <a:pPr marL="290512"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Courier New" pitchFamily="49" charset="0"/>
              <a:buChar char="o"/>
              <a:defRPr/>
            </a:pPr>
            <a:endParaRPr lang="en-US" sz="1300" b="0" kern="0" dirty="0" smtClean="0"/>
          </a:p>
          <a:p>
            <a:pPr lvl="0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defRPr/>
            </a:pPr>
            <a:r>
              <a:rPr lang="en-US" sz="1400" kern="0" dirty="0" smtClean="0"/>
              <a:t>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gray">
          <a:xfrm>
            <a:off x="474734" y="4405329"/>
            <a:ext cx="8464551" cy="1479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466725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</a:rPr>
              <a:t>Extended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configuration utilities </a:t>
            </a:r>
            <a:r>
              <a:rPr lang="en-US" sz="1800" b="0" kern="0" dirty="0" smtClean="0">
                <a:latin typeface="+mn-lt"/>
              </a:rPr>
              <a:t>for product factory and policy management planned for end of 2010</a:t>
            </a:r>
          </a:p>
          <a:p>
            <a:pPr marL="466725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b="0" kern="0" dirty="0" smtClean="0">
                <a:latin typeface="+mn-lt"/>
              </a:rPr>
              <a:t>New 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policy workstation </a:t>
            </a:r>
            <a:r>
              <a:rPr lang="en-US" sz="1800" b="0" kern="0" dirty="0" smtClean="0">
                <a:latin typeface="+mn-lt"/>
              </a:rPr>
              <a:t>for distribution, fully integrated with product factory and back-office policy management by Q3FY11</a:t>
            </a:r>
          </a:p>
          <a:p>
            <a:pPr marL="466725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Continuous</a:t>
            </a:r>
            <a:r>
              <a:rPr lang="en-US" sz="1800" b="0" kern="0" dirty="0" smtClean="0">
                <a:latin typeface="+mn-lt"/>
              </a:rPr>
              <a:t> </a:t>
            </a:r>
            <a:r>
              <a:rPr lang="en-US" sz="18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evolution</a:t>
            </a:r>
            <a:r>
              <a:rPr lang="en-US" sz="1800" b="0" kern="0" dirty="0" smtClean="0">
                <a:latin typeface="+mn-lt"/>
              </a:rPr>
              <a:t> of the full policy P&amp;C components suite to adapt to new market needs (channels, countries…)</a:t>
            </a:r>
          </a:p>
          <a:p>
            <a:pPr marL="290512"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1300" b="0" kern="0" dirty="0" smtClean="0"/>
              <a:t> </a:t>
            </a:r>
            <a:endParaRPr lang="en-US" sz="1800" b="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5900" y="406400"/>
            <a:ext cx="7073901" cy="84724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What Does Policy Components look like?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286000" y="1298448"/>
            <a:ext cx="4503713" cy="5254752"/>
            <a:chOff x="2286000" y="536448"/>
            <a:chExt cx="4503713" cy="5254752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2293913" y="4805477"/>
              <a:ext cx="4487888" cy="457200"/>
            </a:xfrm>
            <a:prstGeom prst="roundRect">
              <a:avLst/>
            </a:prstGeom>
            <a:gradFill rotWithShape="1">
              <a:gsLst>
                <a:gs pos="0">
                  <a:srgbClr val="6688BB">
                    <a:shade val="51000"/>
                    <a:satMod val="130000"/>
                  </a:srgbClr>
                </a:gs>
                <a:gs pos="80000">
                  <a:srgbClr val="6688BB">
                    <a:shade val="93000"/>
                    <a:satMod val="130000"/>
                  </a:srgbClr>
                </a:gs>
                <a:gs pos="100000">
                  <a:srgbClr val="6688BB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b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Enterprise	         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Components</a:t>
              </a:r>
            </a:p>
          </p:txBody>
        </p:sp>
        <p:grpSp>
          <p:nvGrpSpPr>
            <p:cNvPr id="3" name="Group 113"/>
            <p:cNvGrpSpPr/>
            <p:nvPr/>
          </p:nvGrpSpPr>
          <p:grpSpPr>
            <a:xfrm>
              <a:off x="3091542" y="1334077"/>
              <a:ext cx="2900542" cy="2900542"/>
              <a:chOff x="3225177" y="1600200"/>
              <a:chExt cx="2900542" cy="2900542"/>
            </a:xfrm>
          </p:grpSpPr>
          <p:grpSp>
            <p:nvGrpSpPr>
              <p:cNvPr id="7" name="Group 125"/>
              <p:cNvGrpSpPr/>
              <p:nvPr/>
            </p:nvGrpSpPr>
            <p:grpSpPr>
              <a:xfrm>
                <a:off x="3319389" y="1613270"/>
                <a:ext cx="2806330" cy="2806330"/>
                <a:chOff x="1673940" y="202163"/>
                <a:chExt cx="2806330" cy="2806330"/>
              </a:xfrm>
            </p:grpSpPr>
            <p:sp>
              <p:nvSpPr>
                <p:cNvPr id="61" name="Pie 60"/>
                <p:cNvSpPr/>
                <p:nvPr/>
              </p:nvSpPr>
              <p:spPr>
                <a:xfrm>
                  <a:off x="1673940" y="202163"/>
                  <a:ext cx="2806330" cy="2806330"/>
                </a:xfrm>
                <a:prstGeom prst="pie">
                  <a:avLst>
                    <a:gd name="adj1" fmla="val 16200000"/>
                    <a:gd name="adj2" fmla="val 0"/>
                  </a:avLst>
                </a:prstGeom>
                <a:gradFill rotWithShape="1">
                  <a:gsLst>
                    <a:gs pos="0">
                      <a:srgbClr val="9BBB59">
                        <a:shade val="51000"/>
                        <a:satMod val="130000"/>
                      </a:srgbClr>
                    </a:gs>
                    <a:gs pos="80000">
                      <a:srgbClr val="9BBB59">
                        <a:shade val="93000"/>
                        <a:satMod val="130000"/>
                      </a:srgbClr>
                    </a:gs>
                    <a:gs pos="100000">
                      <a:srgbClr val="9BBB59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</p:sp>
            <p:sp>
              <p:nvSpPr>
                <p:cNvPr id="62" name="Pie 4"/>
                <p:cNvSpPr/>
                <p:nvPr/>
              </p:nvSpPr>
              <p:spPr>
                <a:xfrm>
                  <a:off x="3163634" y="607464"/>
                  <a:ext cx="1035669" cy="768400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Policy</a:t>
                  </a:r>
                </a:p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Workstation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8" name="Group 126"/>
              <p:cNvGrpSpPr/>
              <p:nvPr/>
            </p:nvGrpSpPr>
            <p:grpSpPr>
              <a:xfrm>
                <a:off x="3319389" y="1694412"/>
                <a:ext cx="2806330" cy="2806330"/>
                <a:chOff x="1673940" y="296375"/>
                <a:chExt cx="2806330" cy="2806330"/>
              </a:xfrm>
            </p:grpSpPr>
            <p:sp>
              <p:nvSpPr>
                <p:cNvPr id="59" name="Pie 58"/>
                <p:cNvSpPr/>
                <p:nvPr/>
              </p:nvSpPr>
              <p:spPr>
                <a:xfrm>
                  <a:off x="1673940" y="296375"/>
                  <a:ext cx="2806330" cy="2806330"/>
                </a:xfrm>
                <a:prstGeom prst="pie">
                  <a:avLst>
                    <a:gd name="adj1" fmla="val 0"/>
                    <a:gd name="adj2" fmla="val 5400000"/>
                  </a:avLst>
                </a:prstGeom>
                <a:gradFill rotWithShape="1">
                  <a:gsLst>
                    <a:gs pos="0">
                      <a:srgbClr val="9BBB59">
                        <a:shade val="51000"/>
                        <a:satMod val="130000"/>
                      </a:srgbClr>
                    </a:gs>
                    <a:gs pos="80000">
                      <a:srgbClr val="9BBB59">
                        <a:shade val="93000"/>
                        <a:satMod val="130000"/>
                      </a:srgbClr>
                    </a:gs>
                    <a:gs pos="100000">
                      <a:srgbClr val="9BBB59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</p:sp>
            <p:sp>
              <p:nvSpPr>
                <p:cNvPr id="60" name="Pie 6"/>
                <p:cNvSpPr/>
                <p:nvPr/>
              </p:nvSpPr>
              <p:spPr>
                <a:xfrm>
                  <a:off x="3138234" y="1835897"/>
                  <a:ext cx="1035669" cy="768400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UW Desktop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" name="Group 127"/>
              <p:cNvGrpSpPr/>
              <p:nvPr/>
            </p:nvGrpSpPr>
            <p:grpSpPr>
              <a:xfrm>
                <a:off x="3225177" y="1694412"/>
                <a:ext cx="2806330" cy="2806330"/>
                <a:chOff x="1579728" y="296375"/>
                <a:chExt cx="2806330" cy="2806330"/>
              </a:xfrm>
            </p:grpSpPr>
            <p:sp>
              <p:nvSpPr>
                <p:cNvPr id="57" name="Pie 56"/>
                <p:cNvSpPr/>
                <p:nvPr/>
              </p:nvSpPr>
              <p:spPr>
                <a:xfrm>
                  <a:off x="1579728" y="296375"/>
                  <a:ext cx="2806330" cy="2806330"/>
                </a:xfrm>
                <a:prstGeom prst="pie">
                  <a:avLst>
                    <a:gd name="adj1" fmla="val 5400000"/>
                    <a:gd name="adj2" fmla="val 10800000"/>
                  </a:avLst>
                </a:prstGeom>
                <a:gradFill rotWithShape="1">
                  <a:gsLst>
                    <a:gs pos="0">
                      <a:srgbClr val="9BBB59">
                        <a:shade val="51000"/>
                        <a:satMod val="130000"/>
                      </a:srgbClr>
                    </a:gs>
                    <a:gs pos="80000">
                      <a:srgbClr val="9BBB59">
                        <a:shade val="93000"/>
                        <a:satMod val="130000"/>
                      </a:srgbClr>
                    </a:gs>
                    <a:gs pos="100000">
                      <a:srgbClr val="9BBB59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</p:sp>
            <p:sp>
              <p:nvSpPr>
                <p:cNvPr id="58" name="Pie 8"/>
                <p:cNvSpPr/>
                <p:nvPr/>
              </p:nvSpPr>
              <p:spPr>
                <a:xfrm>
                  <a:off x="1860695" y="1835897"/>
                  <a:ext cx="1035669" cy="768400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Core</a:t>
                  </a:r>
                </a:p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Policy Admin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0" name="Group 128"/>
              <p:cNvGrpSpPr/>
              <p:nvPr/>
            </p:nvGrpSpPr>
            <p:grpSpPr>
              <a:xfrm>
                <a:off x="3225177" y="1600200"/>
                <a:ext cx="2806330" cy="2806330"/>
                <a:chOff x="1579728" y="202163"/>
                <a:chExt cx="2806330" cy="2806330"/>
              </a:xfrm>
            </p:grpSpPr>
            <p:sp>
              <p:nvSpPr>
                <p:cNvPr id="55" name="Pie 54"/>
                <p:cNvSpPr/>
                <p:nvPr/>
              </p:nvSpPr>
              <p:spPr>
                <a:xfrm>
                  <a:off x="1579728" y="202163"/>
                  <a:ext cx="2806330" cy="2806330"/>
                </a:xfrm>
                <a:prstGeom prst="pie">
                  <a:avLst>
                    <a:gd name="adj1" fmla="val 10800000"/>
                    <a:gd name="adj2" fmla="val 16200000"/>
                  </a:avLst>
                </a:prstGeom>
                <a:gradFill rotWithShape="1">
                  <a:gsLst>
                    <a:gs pos="0">
                      <a:srgbClr val="9BBB59">
                        <a:shade val="51000"/>
                        <a:satMod val="130000"/>
                      </a:srgbClr>
                    </a:gs>
                    <a:gs pos="80000">
                      <a:srgbClr val="9BBB59">
                        <a:shade val="93000"/>
                        <a:satMod val="130000"/>
                      </a:srgbClr>
                    </a:gs>
                    <a:gs pos="100000">
                      <a:srgbClr val="9BBB59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>
                  <a:noFill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</p:sp>
            <p:sp>
              <p:nvSpPr>
                <p:cNvPr id="56" name="Pie 10"/>
                <p:cNvSpPr/>
                <p:nvPr/>
              </p:nvSpPr>
              <p:spPr>
                <a:xfrm>
                  <a:off x="1860695" y="620534"/>
                  <a:ext cx="1035669" cy="768400"/>
                </a:xfrm>
                <a:prstGeom prst="rect">
                  <a:avLst/>
                </a:prstGeom>
                <a:noFill/>
                <a:ln>
                  <a:noFill/>
                  <a:headEnd type="none" w="med" len="med"/>
                  <a:tailEnd type="none" w="med" len="me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none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Product</a:t>
                  </a:r>
                </a:p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itchFamily="34" charset="0"/>
                      <a:cs typeface="Calibri" pitchFamily="34" charset="0"/>
                    </a:rPr>
                    <a:t>Factory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sp>
          <p:nvSpPr>
            <p:cNvPr id="40" name="Block Arc 39"/>
            <p:cNvSpPr/>
            <p:nvPr/>
          </p:nvSpPr>
          <p:spPr>
            <a:xfrm>
              <a:off x="2293913" y="536448"/>
              <a:ext cx="4495800" cy="4495800"/>
            </a:xfrm>
            <a:prstGeom prst="blockArc">
              <a:avLst>
                <a:gd name="adj1" fmla="val 13565001"/>
                <a:gd name="adj2" fmla="val 18806485"/>
                <a:gd name="adj3" fmla="val 10952"/>
              </a:avLst>
            </a:prstGeom>
            <a:gradFill rotWithShape="1">
              <a:gsLst>
                <a:gs pos="0">
                  <a:srgbClr val="5E8933"/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b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Block Arc 40"/>
            <p:cNvSpPr/>
            <p:nvPr/>
          </p:nvSpPr>
          <p:spPr>
            <a:xfrm rot="16200000">
              <a:off x="2293913" y="536448"/>
              <a:ext cx="4495800" cy="4495800"/>
            </a:xfrm>
            <a:prstGeom prst="blockArc">
              <a:avLst>
                <a:gd name="adj1" fmla="val 13565001"/>
                <a:gd name="adj2" fmla="val 18806485"/>
                <a:gd name="adj3" fmla="val 10952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b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Block Arc 41"/>
            <p:cNvSpPr/>
            <p:nvPr/>
          </p:nvSpPr>
          <p:spPr>
            <a:xfrm rot="5400000">
              <a:off x="2286000" y="536448"/>
              <a:ext cx="4495800" cy="4495800"/>
            </a:xfrm>
            <a:prstGeom prst="blockArc">
              <a:avLst>
                <a:gd name="adj1" fmla="val 13565001"/>
                <a:gd name="adj2" fmla="val 18806485"/>
                <a:gd name="adj3" fmla="val 10952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b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Block Arc 42"/>
            <p:cNvSpPr/>
            <p:nvPr/>
          </p:nvSpPr>
          <p:spPr>
            <a:xfrm rot="10800000">
              <a:off x="2286000" y="536448"/>
              <a:ext cx="4495800" cy="4495800"/>
            </a:xfrm>
            <a:prstGeom prst="blockArc">
              <a:avLst>
                <a:gd name="adj1" fmla="val 13565001"/>
                <a:gd name="adj2" fmla="val 18806485"/>
                <a:gd name="adj3" fmla="val 10952"/>
              </a:avLst>
            </a:prstGeom>
            <a:gradFill rotWithShape="1">
              <a:gsLst>
                <a:gs pos="0">
                  <a:srgbClr val="002266">
                    <a:shade val="51000"/>
                    <a:satMod val="130000"/>
                  </a:srgbClr>
                </a:gs>
                <a:gs pos="80000">
                  <a:srgbClr val="002266">
                    <a:shade val="93000"/>
                    <a:satMod val="130000"/>
                  </a:srgbClr>
                </a:gs>
                <a:gs pos="100000">
                  <a:srgbClr val="00226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b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2293913" y="5335829"/>
              <a:ext cx="4487888" cy="455371"/>
            </a:xfrm>
            <a:prstGeom prst="roundRect">
              <a:avLst/>
            </a:prstGeom>
            <a:gradFill rotWithShape="1">
              <a:gsLst>
                <a:gs pos="0">
                  <a:srgbClr val="002266">
                    <a:shade val="51000"/>
                    <a:satMod val="130000"/>
                  </a:srgbClr>
                </a:gs>
                <a:gs pos="80000">
                  <a:srgbClr val="002266">
                    <a:shade val="93000"/>
                    <a:satMod val="130000"/>
                  </a:srgbClr>
                </a:gs>
                <a:gs pos="100000">
                  <a:srgbClr val="00226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wrap="none" anchor="b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Foundational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Architecture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98285" y="685800"/>
              <a:ext cx="17620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Distribution Channels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963764" y="2677565"/>
              <a:ext cx="10294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Integration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603195" y="4573559"/>
              <a:ext cx="18614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Extended Policy Admin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4434285">
              <a:off x="2378100" y="3450557"/>
              <a:ext cx="80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3</a:t>
              </a:r>
              <a:r>
                <a:rPr kumimoji="0" lang="en-US" sz="1400" b="0" i="0" u="none" strike="noStrike" kern="0" cap="none" spc="0" normalizeH="0" baseline="3000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rd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Party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2059359" y="2583353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Services    &amp;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8055831">
              <a:off x="2353920" y="1688115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Adapters</a:t>
              </a:r>
            </a:p>
          </p:txBody>
        </p:sp>
      </p:grpSp>
      <p:sp>
        <p:nvSpPr>
          <p:cNvPr id="63" name="Rounded Rectangular Callout 62"/>
          <p:cNvSpPr/>
          <p:nvPr/>
        </p:nvSpPr>
        <p:spPr bwMode="auto">
          <a:xfrm>
            <a:off x="136469" y="1501253"/>
            <a:ext cx="2388358" cy="859809"/>
          </a:xfrm>
          <a:prstGeom prst="wedgeRoundRectCallout">
            <a:avLst>
              <a:gd name="adj1" fmla="val 104882"/>
              <a:gd name="adj2" fmla="val 59960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Pie 10"/>
          <p:cNvSpPr/>
          <p:nvPr/>
        </p:nvSpPr>
        <p:spPr>
          <a:xfrm>
            <a:off x="194839" y="1534083"/>
            <a:ext cx="2207158" cy="7996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t"/>
          <a:lstStyle/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Product Config</a:t>
            </a:r>
          </a:p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b="0" kern="0" dirty="0" smtClean="0">
                <a:latin typeface="Calibri" pitchFamily="34" charset="0"/>
                <a:cs typeface="Calibri" pitchFamily="34" charset="0"/>
              </a:rPr>
              <a:t>Rule, Rate &amp; Form Config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Policy Application Config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Rounded Rectangular Callout 64"/>
          <p:cNvSpPr/>
          <p:nvPr/>
        </p:nvSpPr>
        <p:spPr bwMode="auto">
          <a:xfrm>
            <a:off x="6635189" y="1708245"/>
            <a:ext cx="2388358" cy="859809"/>
          </a:xfrm>
          <a:prstGeom prst="wedgeRoundRectCallout">
            <a:avLst>
              <a:gd name="adj1" fmla="val -93404"/>
              <a:gd name="adj2" fmla="val 80596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Pie 10"/>
          <p:cNvSpPr/>
          <p:nvPr/>
        </p:nvSpPr>
        <p:spPr>
          <a:xfrm>
            <a:off x="6693559" y="1727427"/>
            <a:ext cx="2207158" cy="7996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t"/>
          <a:lstStyle/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Front End Quote &amp;</a:t>
            </a:r>
            <a:r>
              <a:rPr lang="en-US" sz="1400" b="0" kern="0" dirty="0" smtClean="0">
                <a:latin typeface="Calibri" pitchFamily="34" charset="0"/>
                <a:cs typeface="Calibri" pitchFamily="34" charset="0"/>
              </a:rPr>
              <a:t> Rate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b="0" kern="0" dirty="0" smtClean="0">
                <a:latin typeface="Calibri" pitchFamily="34" charset="0"/>
                <a:cs typeface="Calibri" pitchFamily="34" charset="0"/>
              </a:rPr>
              <a:t>New Business, Endorse &amp; Renew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125093" y="4656213"/>
            <a:ext cx="2388358" cy="859809"/>
          </a:xfrm>
          <a:prstGeom prst="wedgeRoundRectCallout">
            <a:avLst>
              <a:gd name="adj1" fmla="val 104310"/>
              <a:gd name="adj2" fmla="val -63849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Pie 10"/>
          <p:cNvSpPr/>
          <p:nvPr/>
        </p:nvSpPr>
        <p:spPr>
          <a:xfrm>
            <a:off x="183463" y="4675395"/>
            <a:ext cx="2207158" cy="7996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t"/>
          <a:lstStyle/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Issuance and Form </a:t>
            </a:r>
            <a:r>
              <a:rPr lang="en-US" sz="1400" b="0" kern="0" dirty="0" smtClean="0">
                <a:latin typeface="Calibri" pitchFamily="34" charset="0"/>
                <a:cs typeface="Calibri" pitchFamily="34" charset="0"/>
              </a:rPr>
              <a:t>Production</a:t>
            </a:r>
          </a:p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Back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End Transactions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6637461" y="4467413"/>
            <a:ext cx="2388358" cy="859809"/>
          </a:xfrm>
          <a:prstGeom prst="wedgeRoundRectCallout">
            <a:avLst>
              <a:gd name="adj1" fmla="val -91690"/>
              <a:gd name="adj2" fmla="val -78134"/>
              <a:gd name="adj3" fmla="val 16667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Pie 10"/>
          <p:cNvSpPr/>
          <p:nvPr/>
        </p:nvSpPr>
        <p:spPr>
          <a:xfrm>
            <a:off x="6695831" y="4486595"/>
            <a:ext cx="2207158" cy="7996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anchor="t"/>
          <a:lstStyle/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Clearance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&amp; Registration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Account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Management</a:t>
            </a:r>
          </a:p>
          <a:p>
            <a:pPr marL="109538" marR="0" lvl="0" indent="-109538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b="0" kern="0" baseline="0" dirty="0" smtClean="0">
                <a:latin typeface="Calibri" pitchFamily="34" charset="0"/>
                <a:cs typeface="Calibri" pitchFamily="34" charset="0"/>
              </a:rPr>
              <a:t>Exposure</a:t>
            </a:r>
            <a:r>
              <a:rPr lang="en-US" sz="1400" b="0" kern="0" dirty="0" smtClean="0">
                <a:latin typeface="Calibri" pitchFamily="34" charset="0"/>
                <a:cs typeface="Calibri" pitchFamily="34" charset="0"/>
              </a:rPr>
              <a:t> Management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2937" y="112713"/>
            <a:ext cx="6303963" cy="114300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Accenture Policy Components, new generation end-to-end property and casualty (P&amp;C) product and policy management solution</a:t>
            </a:r>
            <a:endParaRPr lang="en-US" sz="24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321177" y="4326766"/>
            <a:ext cx="4822825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1450" indent="-171450">
              <a:spcBef>
                <a:spcPct val="20000"/>
              </a:spcBef>
              <a:buClr>
                <a:schemeClr val="tx1"/>
              </a:buClr>
            </a:pPr>
            <a:endParaRPr lang="es-ES_tradnl" sz="1200" b="0">
              <a:ea typeface="ＭＳ Ｐゴシック" charset="-128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254001" y="5485574"/>
            <a:ext cx="8836025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2000" eaLnBrk="0" hangingPunct="0">
              <a:spcBef>
                <a:spcPts val="600"/>
              </a:spcBef>
              <a:defRPr/>
            </a:pPr>
            <a:r>
              <a:rPr lang="en-US" sz="1300" b="0" dirty="0">
                <a:latin typeface="+mj-lt"/>
              </a:rPr>
              <a:t>According to Accenture’s customers surveyed by Celent: </a:t>
            </a:r>
            <a:r>
              <a:rPr lang="en-US" sz="1300" b="0" i="1" dirty="0">
                <a:latin typeface="+mj-lt"/>
              </a:rPr>
              <a:t>unanimous high scores </a:t>
            </a:r>
            <a:r>
              <a:rPr lang="en-US" sz="1300" b="0" dirty="0">
                <a:latin typeface="+mj-lt"/>
              </a:rPr>
              <a:t>for the functions of rating, premium accounting, business rules and product definition; Experience around </a:t>
            </a:r>
            <a:r>
              <a:rPr lang="en-US" sz="1300" b="0" i="1" dirty="0">
                <a:latin typeface="+mj-lt"/>
              </a:rPr>
              <a:t>integrating with external data sources</a:t>
            </a:r>
            <a:r>
              <a:rPr lang="en-US" sz="1300" b="0" dirty="0">
                <a:latin typeface="+mj-lt"/>
              </a:rPr>
              <a:t> was described as </a:t>
            </a:r>
            <a:r>
              <a:rPr lang="en-US" sz="1300" b="0" i="1" dirty="0">
                <a:latin typeface="+mj-lt"/>
              </a:rPr>
              <a:t>“easy”, </a:t>
            </a:r>
            <a:r>
              <a:rPr lang="en-US" sz="1300" b="0" dirty="0">
                <a:latin typeface="+mj-lt"/>
              </a:rPr>
              <a:t>and around </a:t>
            </a:r>
            <a:r>
              <a:rPr lang="en-US" sz="1300" b="0" i="1" dirty="0">
                <a:latin typeface="+mj-lt"/>
              </a:rPr>
              <a:t>making significant changes </a:t>
            </a:r>
            <a:r>
              <a:rPr lang="en-US" sz="1300" b="0" dirty="0">
                <a:latin typeface="+mj-lt"/>
              </a:rPr>
              <a:t>was “</a:t>
            </a:r>
            <a:r>
              <a:rPr lang="en-US" sz="1300" b="0" i="1" dirty="0">
                <a:latin typeface="+mj-lt"/>
              </a:rPr>
              <a:t>excellent</a:t>
            </a:r>
            <a:r>
              <a:rPr lang="en-US" sz="1300" b="0" dirty="0">
                <a:latin typeface="+mj-lt"/>
              </a:rPr>
              <a:t>”. With respect to Accenture’s handling of the project implementation, </a:t>
            </a:r>
            <a:r>
              <a:rPr lang="en-US" sz="1300" b="0" i="1" dirty="0">
                <a:latin typeface="+mj-lt"/>
              </a:rPr>
              <a:t>references were agreed that project management, scoping, and responsiveness were all excellent. </a:t>
            </a:r>
            <a:r>
              <a:rPr lang="en-US" sz="1300" b="0" i="1" dirty="0" err="1" smtClean="0">
                <a:latin typeface="+mj-lt"/>
              </a:rPr>
              <a:t>Celent</a:t>
            </a:r>
            <a:r>
              <a:rPr lang="en-US" sz="1300" b="0" i="1" dirty="0">
                <a:latin typeface="+mj-lt"/>
              </a:rPr>
              <a:t>: US &amp; European General Insurance Policy Administration Systems </a:t>
            </a:r>
            <a:r>
              <a:rPr lang="en-US" sz="1300" b="0" i="1" dirty="0" smtClean="0">
                <a:latin typeface="+mj-lt"/>
              </a:rPr>
              <a:t>2009</a:t>
            </a:r>
            <a:r>
              <a:rPr lang="en-US" sz="1300" b="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*</a:t>
            </a:r>
            <a:endParaRPr lang="en-US" sz="1300" b="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72000" lvl="1" eaLnBrk="0" hangingPunct="0">
              <a:spcBef>
                <a:spcPts val="600"/>
              </a:spcBef>
              <a:defRPr/>
            </a:pPr>
            <a:endParaRPr lang="en-US" sz="1300" b="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gray">
          <a:xfrm>
            <a:off x="323851" y="2583369"/>
            <a:ext cx="4805363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s-ES_tradnl"/>
          </a:p>
        </p:txBody>
      </p:sp>
      <p:sp>
        <p:nvSpPr>
          <p:cNvPr id="8" name="AutoShape 34"/>
          <p:cNvSpPr>
            <a:spLocks noChangeArrowheads="1"/>
          </p:cNvSpPr>
          <p:nvPr/>
        </p:nvSpPr>
        <p:spPr bwMode="gray">
          <a:xfrm>
            <a:off x="325439" y="1834068"/>
            <a:ext cx="1449387" cy="674688"/>
          </a:xfrm>
          <a:prstGeom prst="chevron">
            <a:avLst>
              <a:gd name="adj" fmla="val 27897"/>
            </a:avLst>
          </a:prstGeom>
          <a:solidFill>
            <a:srgbClr val="CCFFCC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18288" rIns="0" anchor="ctr"/>
          <a:lstStyle/>
          <a:p>
            <a:endParaRPr lang="fr-FR" sz="1300">
              <a:ea typeface="ＭＳ Ｐゴシック" charset="-128"/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gray">
          <a:xfrm>
            <a:off x="439739" y="1921381"/>
            <a:ext cx="1245854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dirty="0">
                <a:ea typeface="ＭＳ Ｐゴシック" charset="-128"/>
              </a:rPr>
              <a:t>Product </a:t>
            </a:r>
            <a:br>
              <a:rPr lang="en-US" sz="1200" dirty="0">
                <a:ea typeface="ＭＳ Ｐゴシック" charset="-128"/>
              </a:rPr>
            </a:br>
            <a:r>
              <a:rPr lang="en-US" sz="1200" dirty="0">
                <a:ea typeface="ＭＳ Ｐゴシック" charset="-128"/>
              </a:rPr>
              <a:t>Manufacturing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gray">
          <a:xfrm>
            <a:off x="1562100" y="1834068"/>
            <a:ext cx="1328739" cy="674688"/>
          </a:xfrm>
          <a:prstGeom prst="chevron">
            <a:avLst>
              <a:gd name="adj" fmla="val 25575"/>
            </a:avLst>
          </a:prstGeom>
          <a:solidFill>
            <a:srgbClr val="CCFFCC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18288" rIns="0" anchor="ctr"/>
          <a:lstStyle/>
          <a:p>
            <a:endParaRPr lang="fr-FR" sz="1300">
              <a:ea typeface="ＭＳ Ｐゴシック" charset="-128"/>
            </a:endParaRPr>
          </a:p>
        </p:txBody>
      </p:sp>
      <p:sp>
        <p:nvSpPr>
          <p:cNvPr id="11" name="AutoShape 37"/>
          <p:cNvSpPr>
            <a:spLocks noChangeArrowheads="1"/>
          </p:cNvSpPr>
          <p:nvPr/>
        </p:nvSpPr>
        <p:spPr bwMode="gray">
          <a:xfrm>
            <a:off x="2663826" y="1834068"/>
            <a:ext cx="1370013" cy="674688"/>
          </a:xfrm>
          <a:prstGeom prst="chevron">
            <a:avLst>
              <a:gd name="adj" fmla="val 26369"/>
            </a:avLst>
          </a:prstGeom>
          <a:solidFill>
            <a:srgbClr val="CCFFCC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18288" rIns="0" anchor="ctr"/>
          <a:lstStyle/>
          <a:p>
            <a:endParaRPr lang="fr-FR" sz="1300">
              <a:ea typeface="ＭＳ Ｐゴシック" charset="-128"/>
            </a:endParaRPr>
          </a:p>
        </p:txBody>
      </p:sp>
      <p:sp>
        <p:nvSpPr>
          <p:cNvPr id="12" name="AutoShape 38"/>
          <p:cNvSpPr>
            <a:spLocks noChangeArrowheads="1"/>
          </p:cNvSpPr>
          <p:nvPr/>
        </p:nvSpPr>
        <p:spPr bwMode="gray">
          <a:xfrm>
            <a:off x="3817940" y="1834068"/>
            <a:ext cx="1328737" cy="674688"/>
          </a:xfrm>
          <a:prstGeom prst="chevron">
            <a:avLst>
              <a:gd name="adj" fmla="val 25575"/>
            </a:avLst>
          </a:prstGeom>
          <a:solidFill>
            <a:srgbClr val="CCFFCC"/>
          </a:solidFill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lIns="18288" rIns="0" anchor="ctr"/>
          <a:lstStyle/>
          <a:p>
            <a:endParaRPr lang="fr-FR" sz="1300">
              <a:ea typeface="ＭＳ Ｐゴシック" charset="-128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gray">
          <a:xfrm>
            <a:off x="1651000" y="1835657"/>
            <a:ext cx="1050288" cy="6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dirty="0">
                <a:ea typeface="ＭＳ Ｐゴシック" charset="-128"/>
              </a:rPr>
              <a:t>Marketing </a:t>
            </a:r>
            <a:br>
              <a:rPr lang="en-US" sz="1200" dirty="0">
                <a:ea typeface="ＭＳ Ｐゴシック" charset="-128"/>
              </a:rPr>
            </a:br>
            <a:r>
              <a:rPr lang="en-US" sz="1200" dirty="0">
                <a:ea typeface="ＭＳ Ｐゴシック" charset="-128"/>
              </a:rPr>
              <a:t>and </a:t>
            </a:r>
            <a:br>
              <a:rPr lang="en-US" sz="1200" dirty="0">
                <a:ea typeface="ＭＳ Ｐゴシック" charset="-128"/>
              </a:rPr>
            </a:br>
            <a:r>
              <a:rPr lang="en-US" sz="1200" dirty="0">
                <a:ea typeface="ＭＳ Ｐゴシック" charset="-128"/>
              </a:rPr>
              <a:t>Distribution</a:t>
            </a: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gray">
          <a:xfrm>
            <a:off x="2757488" y="1835657"/>
            <a:ext cx="1178528" cy="6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>
                <a:ea typeface="ＭＳ Ｐゴシック" charset="-128"/>
              </a:rPr>
              <a:t>Underwriting </a:t>
            </a:r>
            <a:br>
              <a:rPr lang="en-US" sz="1200">
                <a:ea typeface="ＭＳ Ｐゴシック" charset="-128"/>
              </a:rPr>
            </a:br>
            <a:r>
              <a:rPr lang="en-US" sz="1200">
                <a:ea typeface="ＭＳ Ｐゴシック" charset="-128"/>
              </a:rPr>
              <a:t>and New </a:t>
            </a:r>
            <a:br>
              <a:rPr lang="en-US" sz="1200">
                <a:ea typeface="ＭＳ Ｐゴシック" charset="-128"/>
              </a:rPr>
            </a:br>
            <a:r>
              <a:rPr lang="en-US" sz="1200">
                <a:ea typeface="ＭＳ Ｐゴシック" charset="-128"/>
              </a:rPr>
              <a:t>Business</a:t>
            </a:r>
          </a:p>
        </p:txBody>
      </p:sp>
      <p:sp>
        <p:nvSpPr>
          <p:cNvPr id="15" name="Text Box 43"/>
          <p:cNvSpPr txBox="1">
            <a:spLocks noChangeArrowheads="1"/>
          </p:cNvSpPr>
          <p:nvPr/>
        </p:nvSpPr>
        <p:spPr bwMode="gray">
          <a:xfrm>
            <a:off x="3897314" y="1834068"/>
            <a:ext cx="1254125" cy="6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>
                <a:ea typeface="ＭＳ Ｐゴシック" charset="-128"/>
              </a:rPr>
              <a:t>Policy Holder </a:t>
            </a:r>
            <a:br>
              <a:rPr lang="en-US" sz="1200">
                <a:ea typeface="ＭＳ Ｐゴシック" charset="-128"/>
              </a:rPr>
            </a:br>
            <a:r>
              <a:rPr lang="en-US" sz="1200">
                <a:ea typeface="ＭＳ Ｐゴシック" charset="-128"/>
              </a:rPr>
              <a:t>&amp; Producer </a:t>
            </a:r>
            <a:br>
              <a:rPr lang="en-US" sz="1200">
                <a:ea typeface="ＭＳ Ｐゴシック" charset="-128"/>
              </a:rPr>
            </a:br>
            <a:r>
              <a:rPr lang="en-US" sz="1200">
                <a:ea typeface="ＭＳ Ｐゴシック" charset="-128"/>
              </a:rPr>
              <a:t>Services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499101" y="1508952"/>
            <a:ext cx="24003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Functionality &amp; Attributes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5321301" y="1764541"/>
            <a:ext cx="3771899" cy="2643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300" b="0" dirty="0" smtClean="0">
                <a:ea typeface="ＭＳ Ｐゴシック" charset="-128"/>
              </a:rPr>
              <a:t>Native multi-channel</a:t>
            </a:r>
            <a:r>
              <a:rPr lang="en-US" sz="1300" b="0" dirty="0">
                <a:ea typeface="ＭＳ Ｐゴシック" charset="-128"/>
              </a:rPr>
              <a:t>, multi-country, multi-language, </a:t>
            </a:r>
            <a:r>
              <a:rPr lang="en-US" sz="1300" b="0" dirty="0" smtClean="0">
                <a:ea typeface="ＭＳ Ｐゴシック" charset="-128"/>
              </a:rPr>
              <a:t>multi-currency support</a:t>
            </a:r>
            <a:endParaRPr lang="en-US" sz="1300" b="0" dirty="0">
              <a:ea typeface="ＭＳ Ｐゴシック" charset="-128"/>
            </a:endParaRP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300" b="0" dirty="0">
                <a:ea typeface="ＭＳ Ｐゴシック" charset="-128"/>
              </a:rPr>
              <a:t>Centralizes product definition and rules (rating, underwriting, forms) through an easy-to-use desktop system for business users. Seamlessly integrated with the policy module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300" b="0" dirty="0">
                <a:ea typeface="ＭＳ Ｐゴシック" charset="-128"/>
              </a:rPr>
              <a:t>Self-service portal for customers &amp; agents: Quote &amp; buy and policy self servicing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300" b="0" dirty="0">
                <a:ea typeface="ＭＳ Ｐゴシック" charset="-128"/>
              </a:rPr>
              <a:t>Preconfigured standard products &amp; processes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300" b="0" dirty="0">
                <a:ea typeface="ＭＳ Ｐゴシック" charset="-128"/>
              </a:rPr>
              <a:t>Simple integration with other internal &amp; external systems &amp; channels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300" b="0" dirty="0">
                <a:ea typeface="ＭＳ Ｐゴシック" charset="-128"/>
              </a:rPr>
              <a:t>Independent interoperable modules – flexible yet robust. 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300" b="0" dirty="0">
                <a:ea typeface="ＭＳ Ｐゴシック" charset="-128"/>
              </a:rPr>
              <a:t>Applications can be implemented as </a:t>
            </a:r>
            <a:br>
              <a:rPr lang="en-US" sz="1300" b="0" dirty="0">
                <a:ea typeface="ＭＳ Ｐゴシック" charset="-128"/>
              </a:rPr>
            </a:br>
            <a:r>
              <a:rPr lang="en-US" sz="1300" b="0" dirty="0">
                <a:ea typeface="ＭＳ Ｐゴシック" charset="-128"/>
              </a:rPr>
              <a:t>a comprehensive solution or individual ones can be chosen and integrated in </a:t>
            </a:r>
            <a:r>
              <a:rPr lang="en-US" sz="1300" b="0" dirty="0" smtClean="0">
                <a:ea typeface="ＭＳ Ｐゴシック" charset="-128"/>
              </a:rPr>
              <a:t>the </a:t>
            </a:r>
            <a:r>
              <a:rPr lang="en-US" sz="1300" b="0" dirty="0">
                <a:ea typeface="ＭＳ Ｐゴシック" charset="-128"/>
              </a:rPr>
              <a:t>insurer’s IT landscape</a:t>
            </a: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auto">
          <a:xfrm>
            <a:off x="223838" y="1513394"/>
            <a:ext cx="48942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ea typeface="ＭＳ Ｐゴシック" charset="-128"/>
              </a:rPr>
              <a:t>Policy Components functional coverage :</a:t>
            </a:r>
            <a:endParaRPr lang="en-US" sz="1400" dirty="0">
              <a:ea typeface="ＭＳ Ｐゴシック" charset="-128"/>
            </a:endParaRP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236538" y="2669094"/>
            <a:ext cx="494506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 dirty="0" smtClean="0">
                <a:ea typeface="ＭＳ Ｐゴシック" charset="-128"/>
              </a:rPr>
              <a:t>Supported by five Policy Components modules:</a:t>
            </a:r>
            <a:endParaRPr lang="en-US" sz="1400" b="0" dirty="0">
              <a:ea typeface="ＭＳ Ｐゴシック" charset="-128"/>
            </a:endParaRP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9" y="5291898"/>
            <a:ext cx="971551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" name="Pie 74"/>
          <p:cNvSpPr/>
          <p:nvPr/>
        </p:nvSpPr>
        <p:spPr>
          <a:xfrm>
            <a:off x="1866758" y="3390109"/>
            <a:ext cx="888651" cy="875854"/>
          </a:xfrm>
          <a:prstGeom prst="pie">
            <a:avLst>
              <a:gd name="adj1" fmla="val 16200000"/>
              <a:gd name="adj2" fmla="val 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76" name="Pie 4"/>
          <p:cNvSpPr/>
          <p:nvPr/>
        </p:nvSpPr>
        <p:spPr>
          <a:xfrm>
            <a:off x="2338484" y="3516603"/>
            <a:ext cx="327954" cy="2398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Pie 76"/>
          <p:cNvSpPr/>
          <p:nvPr/>
        </p:nvSpPr>
        <p:spPr>
          <a:xfrm>
            <a:off x="1866758" y="3415434"/>
            <a:ext cx="888651" cy="875854"/>
          </a:xfrm>
          <a:prstGeom prst="pie">
            <a:avLst>
              <a:gd name="adj1" fmla="val 0"/>
              <a:gd name="adj2" fmla="val 54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78" name="Pie 6"/>
          <p:cNvSpPr/>
          <p:nvPr/>
        </p:nvSpPr>
        <p:spPr>
          <a:xfrm>
            <a:off x="2330441" y="3895919"/>
            <a:ext cx="327954" cy="2398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9" name="Pie 78"/>
          <p:cNvSpPr/>
          <p:nvPr/>
        </p:nvSpPr>
        <p:spPr>
          <a:xfrm>
            <a:off x="1836925" y="3415434"/>
            <a:ext cx="888651" cy="875854"/>
          </a:xfrm>
          <a:prstGeom prst="pie">
            <a:avLst>
              <a:gd name="adj1" fmla="val 5400000"/>
              <a:gd name="adj2" fmla="val 108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80" name="Pie 79"/>
          <p:cNvSpPr/>
          <p:nvPr/>
        </p:nvSpPr>
        <p:spPr>
          <a:xfrm>
            <a:off x="1836925" y="3386030"/>
            <a:ext cx="888651" cy="875854"/>
          </a:xfrm>
          <a:prstGeom prst="pie">
            <a:avLst>
              <a:gd name="adj1" fmla="val 10766032"/>
              <a:gd name="adj2" fmla="val 162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81" name="Block Arc 80"/>
          <p:cNvSpPr/>
          <p:nvPr/>
        </p:nvSpPr>
        <p:spPr>
          <a:xfrm>
            <a:off x="1584349" y="3137090"/>
            <a:ext cx="1423637" cy="140313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2" name="Block Arc 81"/>
          <p:cNvSpPr/>
          <p:nvPr/>
        </p:nvSpPr>
        <p:spPr>
          <a:xfrm rot="16200000">
            <a:off x="1594599" y="3126840"/>
            <a:ext cx="1403137" cy="142363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Block Arc 82"/>
          <p:cNvSpPr/>
          <p:nvPr/>
        </p:nvSpPr>
        <p:spPr>
          <a:xfrm rot="5400000">
            <a:off x="1592093" y="3126840"/>
            <a:ext cx="1403137" cy="142363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Block Arc 83"/>
          <p:cNvSpPr/>
          <p:nvPr/>
        </p:nvSpPr>
        <p:spPr>
          <a:xfrm rot="10800000">
            <a:off x="1581843" y="3137090"/>
            <a:ext cx="1423637" cy="140313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002266">
                  <a:shade val="51000"/>
                  <a:satMod val="130000"/>
                </a:srgbClr>
              </a:gs>
              <a:gs pos="80000">
                <a:srgbClr val="002266">
                  <a:shade val="93000"/>
                  <a:satMod val="130000"/>
                </a:srgbClr>
              </a:gs>
              <a:gs pos="100000">
                <a:srgbClr val="0022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997390" y="3183703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2817069" y="369947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01295" y="439707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rot="14434285">
            <a:off x="1646102" y="39407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 rot="16200000">
            <a:off x="1585523" y="36700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Pie 10"/>
          <p:cNvSpPr/>
          <p:nvPr/>
        </p:nvSpPr>
        <p:spPr>
          <a:xfrm>
            <a:off x="407241" y="3259032"/>
            <a:ext cx="1035669" cy="7684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Product Factory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Pie 10"/>
          <p:cNvSpPr/>
          <p:nvPr/>
        </p:nvSpPr>
        <p:spPr>
          <a:xfrm>
            <a:off x="481263" y="3698818"/>
            <a:ext cx="1035669" cy="7684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Core Policy Admin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Pie 10"/>
          <p:cNvSpPr/>
          <p:nvPr/>
        </p:nvSpPr>
        <p:spPr>
          <a:xfrm>
            <a:off x="1567559" y="4650382"/>
            <a:ext cx="1434200" cy="27432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Extended Policy Admin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Pie 10"/>
          <p:cNvSpPr/>
          <p:nvPr/>
        </p:nvSpPr>
        <p:spPr>
          <a:xfrm>
            <a:off x="3080800" y="3267739"/>
            <a:ext cx="1035669" cy="7684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Policy Workstation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Pie 10"/>
          <p:cNvSpPr/>
          <p:nvPr/>
        </p:nvSpPr>
        <p:spPr>
          <a:xfrm>
            <a:off x="3089507" y="3707525"/>
            <a:ext cx="1035669" cy="7684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UW Desktop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344488" y="1874358"/>
            <a:ext cx="3516312" cy="27622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>
                <a:solidFill>
                  <a:srgbClr val="000000"/>
                </a:solidFill>
                <a:ea typeface="ＭＳ Ｐゴシック" charset="-128"/>
              </a:rPr>
              <a:t>Component-based solution for P&amp;C personal, commercial &amp; specialty lines product mgmt.</a:t>
            </a:r>
          </a:p>
          <a:p>
            <a:pPr marL="190500" indent="-19050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>
                <a:solidFill>
                  <a:srgbClr val="000000"/>
                </a:solidFill>
                <a:ea typeface="ＭＳ Ｐゴシック" charset="-128"/>
              </a:rPr>
              <a:t>Cohesive workstation for consistent and collaborative product development, testing, deployment and project mgmt.</a:t>
            </a:r>
          </a:p>
          <a:p>
            <a:pPr marL="190500" indent="-19050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>
                <a:solidFill>
                  <a:srgbClr val="000000"/>
                </a:solidFill>
                <a:ea typeface="ＭＳ Ｐゴシック" charset="-128"/>
              </a:rPr>
              <a:t>Centralized product definition, configuration and modification through reusable templates and components</a:t>
            </a:r>
          </a:p>
          <a:p>
            <a:pPr marL="190500" indent="-19050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>
                <a:solidFill>
                  <a:srgbClr val="000000"/>
                </a:solidFill>
                <a:ea typeface="ＭＳ Ｐゴシック" charset="-128"/>
              </a:rPr>
              <a:t>Adaptable services to integrate with tools for underwriting rules, rating, form selection and tasks</a:t>
            </a:r>
          </a:p>
          <a:p>
            <a:pPr marL="190500" indent="-19050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>
                <a:solidFill>
                  <a:srgbClr val="000000"/>
                </a:solidFill>
                <a:ea typeface="ＭＳ Ｐゴシック" charset="-128"/>
              </a:rPr>
              <a:t>Business impact modeling to validate product changes against production data sets and evaluate premium or decision impacts</a:t>
            </a:r>
          </a:p>
          <a:p>
            <a:pPr marL="190500" indent="-19050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>
                <a:solidFill>
                  <a:srgbClr val="000000"/>
                </a:solidFill>
                <a:ea typeface="ＭＳ Ｐゴシック" charset="-128"/>
              </a:rPr>
              <a:t>Product-centric deployment and run-time model </a:t>
            </a:r>
          </a:p>
        </p:txBody>
      </p:sp>
      <p:sp>
        <p:nvSpPr>
          <p:cNvPr id="40965" name="Content Placeholder 3"/>
          <p:cNvSpPr txBox="1">
            <a:spLocks/>
          </p:cNvSpPr>
          <p:nvPr/>
        </p:nvSpPr>
        <p:spPr bwMode="auto">
          <a:xfrm>
            <a:off x="4000501" y="1874359"/>
            <a:ext cx="2781300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spcBef>
                <a:spcPts val="300"/>
              </a:spcBef>
              <a:buClr>
                <a:srgbClr val="000000"/>
              </a:buClr>
            </a:pP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The new Product Factory is the evolution and consolidation of the assets formerly known as (</a:t>
            </a:r>
            <a:r>
              <a:rPr lang="en-US" sz="1100" b="0" dirty="0" err="1" smtClean="0">
                <a:solidFill>
                  <a:srgbClr val="000000"/>
                </a:solidFill>
                <a:ea typeface="ＭＳ Ｐゴシック" charset="-128"/>
              </a:rPr>
              <a:t>fka</a:t>
            </a: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) Insurance Configuration Components, the Accenture Insurance Solution Product Factory and the Actuator.</a:t>
            </a:r>
          </a:p>
          <a:p>
            <a:pPr eaLnBrk="0" hangingPunct="0">
              <a:spcBef>
                <a:spcPts val="300"/>
              </a:spcBef>
              <a:buClr>
                <a:srgbClr val="000000"/>
              </a:buClr>
            </a:pP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Latest version of the software  includes:</a:t>
            </a:r>
          </a:p>
          <a:p>
            <a:pPr marL="171450" indent="-17145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Product development workstation complemented with screen  &amp; processes configuration</a:t>
            </a:r>
          </a:p>
          <a:p>
            <a:pPr marL="171450" indent="-17145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Business impact modeling</a:t>
            </a:r>
          </a:p>
          <a:p>
            <a:pPr marL="171450" indent="-17145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Deployment and run-time adapters</a:t>
            </a:r>
          </a:p>
          <a:p>
            <a:pPr marL="171450" indent="-171450" eaLnBrk="0" hangingPunct="0">
              <a:spcBef>
                <a:spcPts val="300"/>
              </a:spcBef>
              <a:buClr>
                <a:srgbClr val="000000"/>
              </a:buClr>
              <a:buFontTx/>
              <a:buChar char="•"/>
            </a:pP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Pre-defined product templates</a:t>
            </a:r>
            <a:endParaRPr lang="en-US" sz="1100" b="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40966" name="TextBox 20"/>
          <p:cNvSpPr txBox="1">
            <a:spLocks noChangeArrowheads="1"/>
          </p:cNvSpPr>
          <p:nvPr/>
        </p:nvSpPr>
        <p:spPr bwMode="auto">
          <a:xfrm>
            <a:off x="674689" y="5946775"/>
            <a:ext cx="7764463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eaLnBrk="0" hangingPunct="0"/>
            <a:r>
              <a:rPr lang="en-US" sz="1100" b="0" dirty="0"/>
              <a:t>“The Insurance Configuration Components is an impressive step forward in both product configuration and more broadly in product management which can be purchased separately allowing a company to benefit from these products with out necessarily committing to a large up front investment. “ - </a:t>
            </a:r>
            <a:r>
              <a:rPr lang="en-US" sz="1100" b="0" i="1" dirty="0" err="1"/>
              <a:t>Celent</a:t>
            </a:r>
            <a:r>
              <a:rPr lang="en-US" sz="1100" b="0" dirty="0"/>
              <a:t> P&amp;C PAS NA report – June 2009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520701" y="1633059"/>
            <a:ext cx="24003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Functionality &amp; Attributes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10800000" flipV="1">
            <a:off x="3992563" y="1633158"/>
            <a:ext cx="2432051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Enhancing the Asset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pic>
        <p:nvPicPr>
          <p:cNvPr id="4097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989" y="5614231"/>
            <a:ext cx="971551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Callout 11"/>
          <p:cNvSpPr>
            <a:spLocks noChangeArrowheads="1"/>
          </p:cNvSpPr>
          <p:nvPr/>
        </p:nvSpPr>
        <p:spPr bwMode="auto">
          <a:xfrm>
            <a:off x="457202" y="4756980"/>
            <a:ext cx="8064500" cy="901700"/>
          </a:xfrm>
          <a:prstGeom prst="wedgeEllipseCallout">
            <a:avLst>
              <a:gd name="adj1" fmla="val -21993"/>
              <a:gd name="adj2" fmla="val 64017"/>
            </a:avLst>
          </a:prstGeom>
          <a:solidFill>
            <a:srgbClr val="DD441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0000"/>
              </a:lnSpc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73" name="Rectangle 10"/>
          <p:cNvSpPr>
            <a:spLocks noChangeArrowheads="1"/>
          </p:cNvSpPr>
          <p:nvPr/>
        </p:nvSpPr>
        <p:spPr bwMode="auto">
          <a:xfrm>
            <a:off x="939801" y="4893506"/>
            <a:ext cx="7124700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" indent="-57150" algn="ctr"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sz="1100" b="0" dirty="0">
                <a:solidFill>
                  <a:schemeClr val="bg1"/>
                </a:solidFill>
              </a:rPr>
              <a:t>“Based upon Accenture technology, our </a:t>
            </a:r>
            <a:r>
              <a:rPr lang="en-US" sz="1100" b="0" dirty="0" smtClean="0">
                <a:solidFill>
                  <a:schemeClr val="bg1"/>
                </a:solidFill>
              </a:rPr>
              <a:t>enhanced product </a:t>
            </a:r>
            <a:r>
              <a:rPr lang="en-US" sz="1100" b="0" dirty="0">
                <a:solidFill>
                  <a:schemeClr val="bg1"/>
                </a:solidFill>
              </a:rPr>
              <a:t>development suite is designed to </a:t>
            </a:r>
            <a:r>
              <a:rPr lang="en-US" sz="1100" b="0" dirty="0" smtClean="0">
                <a:solidFill>
                  <a:schemeClr val="bg1"/>
                </a:solidFill>
              </a:rPr>
              <a:t>satisfy </a:t>
            </a:r>
            <a:r>
              <a:rPr lang="en-US" sz="1100" b="0" dirty="0">
                <a:solidFill>
                  <a:schemeClr val="bg1"/>
                </a:solidFill>
              </a:rPr>
              <a:t>the </a:t>
            </a:r>
            <a:endParaRPr lang="en-US" sz="1100" b="0" dirty="0" smtClean="0">
              <a:solidFill>
                <a:schemeClr val="bg1"/>
              </a:solidFill>
            </a:endParaRPr>
          </a:p>
          <a:p>
            <a:pPr marL="57150" indent="-57150" algn="ctr"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sz="1100" b="0" dirty="0" smtClean="0">
                <a:solidFill>
                  <a:schemeClr val="bg1"/>
                </a:solidFill>
              </a:rPr>
              <a:t>needs </a:t>
            </a:r>
            <a:r>
              <a:rPr lang="en-US" sz="1100" b="0" dirty="0">
                <a:solidFill>
                  <a:schemeClr val="bg1"/>
                </a:solidFill>
              </a:rPr>
              <a:t>of our growing customer base and support product innovation well into the future. We are pleased to </a:t>
            </a:r>
            <a:r>
              <a:rPr lang="en-US" sz="1100" b="0" dirty="0" smtClean="0">
                <a:solidFill>
                  <a:schemeClr val="bg1"/>
                </a:solidFill>
              </a:rPr>
              <a:t>make </a:t>
            </a:r>
            <a:r>
              <a:rPr lang="en-US" sz="1100" b="0" dirty="0">
                <a:solidFill>
                  <a:schemeClr val="bg1"/>
                </a:solidFill>
              </a:rPr>
              <a:t>Accenture our technology and consulting provider for this important initiative.”</a:t>
            </a:r>
            <a:endParaRPr lang="fr-FR" sz="1100" b="0" dirty="0">
              <a:solidFill>
                <a:schemeClr val="bg1"/>
              </a:solidFill>
            </a:endParaRPr>
          </a:p>
          <a:p>
            <a:pPr marL="57150" indent="-57150" algn="ctr"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sz="1100" b="0" i="1" dirty="0">
                <a:solidFill>
                  <a:schemeClr val="bg1"/>
                </a:solidFill>
                <a:cs typeface="Arial" charset="0"/>
              </a:rPr>
              <a:t>‒ </a:t>
            </a:r>
            <a:r>
              <a:rPr lang="en-US" sz="1100" b="0" i="1" dirty="0">
                <a:solidFill>
                  <a:schemeClr val="bg1"/>
                </a:solidFill>
              </a:rPr>
              <a:t>Tom Troy, senior vice president, </a:t>
            </a:r>
            <a:r>
              <a:rPr lang="en-US" sz="1100" b="0" i="1" dirty="0" smtClean="0">
                <a:solidFill>
                  <a:schemeClr val="bg1"/>
                </a:solidFill>
              </a:rPr>
              <a:t>Safeco </a:t>
            </a:r>
            <a:r>
              <a:rPr lang="en-US" sz="1100" b="0" i="1" dirty="0">
                <a:solidFill>
                  <a:schemeClr val="bg1"/>
                </a:solidFill>
              </a:rPr>
              <a:t>Business Insurance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 bwMode="auto">
          <a:xfrm>
            <a:off x="6910389" y="1914047"/>
            <a:ext cx="2081212" cy="151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sz="1100" b="0" dirty="0" smtClean="0"/>
              <a:t>Insurers can expect significant business benefits:</a:t>
            </a:r>
          </a:p>
          <a:p>
            <a:pPr>
              <a:buFont typeface="Arial" pitchFamily="34" charset="0"/>
              <a:buChar char="•"/>
            </a:pPr>
            <a:r>
              <a:rPr lang="en-US" sz="1100" b="0" dirty="0" smtClean="0"/>
              <a:t> A 20 to 30 percent market growth acceleration through faster speed to market and improved quote and new-business hit ratios</a:t>
            </a:r>
          </a:p>
          <a:p>
            <a:pPr>
              <a:buFont typeface="Arial" pitchFamily="34" charset="0"/>
              <a:buChar char="•"/>
            </a:pPr>
            <a:r>
              <a:rPr lang="en-US" sz="1100" b="0" dirty="0" smtClean="0"/>
              <a:t> A greater proportion of high-margin business ; improved loss-cost results by 2 to 5  pts</a:t>
            </a:r>
          </a:p>
          <a:p>
            <a:r>
              <a:rPr lang="en-US" sz="1100" b="0" dirty="0" smtClean="0"/>
              <a:t>• A dramatic increase in the number of tailored offerings</a:t>
            </a:r>
          </a:p>
          <a:p>
            <a:r>
              <a:rPr lang="en-US" sz="1100" b="0" dirty="0" smtClean="0"/>
              <a:t>• A 30 to 50 percent reduction in IT expenses and increased IT throughput</a:t>
            </a:r>
            <a:endParaRPr lang="en-US" sz="1100" b="0" dirty="0">
              <a:ea typeface="ＭＳ Ｐゴシック" charset="-128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902451" y="1667983"/>
            <a:ext cx="185737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Salient Facts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42938" y="112713"/>
            <a:ext cx="6303962" cy="1143000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Accenture Product Factory is a comprehensive suite of capabilities that support all centralized product management activities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88395" y="792112"/>
            <a:ext cx="586244" cy="50829"/>
          </a:xfrm>
          <a:prstGeom prst="roundRect">
            <a:avLst/>
          </a:prstGeom>
          <a:gradFill rotWithShape="1">
            <a:gsLst>
              <a:gs pos="0">
                <a:srgbClr val="6688BB">
                  <a:shade val="51000"/>
                  <a:satMod val="130000"/>
                </a:srgbClr>
              </a:gs>
              <a:gs pos="80000">
                <a:srgbClr val="6688BB">
                  <a:shade val="93000"/>
                  <a:satMod val="130000"/>
                </a:srgbClr>
              </a:gs>
              <a:gs pos="100000">
                <a:srgbClr val="6688B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Pie 13"/>
          <p:cNvSpPr/>
          <p:nvPr/>
        </p:nvSpPr>
        <p:spPr>
          <a:xfrm>
            <a:off x="204894" y="407630"/>
            <a:ext cx="366585" cy="311995"/>
          </a:xfrm>
          <a:prstGeom prst="pie">
            <a:avLst>
              <a:gd name="adj1" fmla="val 16200000"/>
              <a:gd name="adj2" fmla="val 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15" name="Pie 4"/>
          <p:cNvSpPr/>
          <p:nvPr/>
        </p:nvSpPr>
        <p:spPr>
          <a:xfrm>
            <a:off x="399490" y="452689"/>
            <a:ext cx="135287" cy="8542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Pie 15"/>
          <p:cNvSpPr/>
          <p:nvPr/>
        </p:nvSpPr>
        <p:spPr>
          <a:xfrm>
            <a:off x="204894" y="416651"/>
            <a:ext cx="366585" cy="311995"/>
          </a:xfrm>
          <a:prstGeom prst="pie">
            <a:avLst>
              <a:gd name="adj1" fmla="val 0"/>
              <a:gd name="adj2" fmla="val 54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19" name="Pie 6"/>
          <p:cNvSpPr/>
          <p:nvPr/>
        </p:nvSpPr>
        <p:spPr>
          <a:xfrm>
            <a:off x="396172" y="587809"/>
            <a:ext cx="135287" cy="8542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Pie 19"/>
          <p:cNvSpPr/>
          <p:nvPr/>
        </p:nvSpPr>
        <p:spPr>
          <a:xfrm>
            <a:off x="192588" y="416651"/>
            <a:ext cx="366585" cy="311995"/>
          </a:xfrm>
          <a:prstGeom prst="pie">
            <a:avLst>
              <a:gd name="adj1" fmla="val 5400000"/>
              <a:gd name="adj2" fmla="val 1080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endParaRPr lang="en-US" sz="600" dirty="0"/>
          </a:p>
        </p:txBody>
      </p:sp>
      <p:sp>
        <p:nvSpPr>
          <p:cNvPr id="22" name="Pie 21"/>
          <p:cNvSpPr/>
          <p:nvPr/>
        </p:nvSpPr>
        <p:spPr>
          <a:xfrm>
            <a:off x="192588" y="406177"/>
            <a:ext cx="366585" cy="311995"/>
          </a:xfrm>
          <a:prstGeom prst="pie">
            <a:avLst>
              <a:gd name="adj1" fmla="val 10766032"/>
              <a:gd name="adj2" fmla="val 162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23" name="Block Arc 22"/>
          <p:cNvSpPr/>
          <p:nvPr/>
        </p:nvSpPr>
        <p:spPr>
          <a:xfrm>
            <a:off x="88395" y="317500"/>
            <a:ext cx="587277" cy="499823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5E8933"/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Block Arc 23"/>
          <p:cNvSpPr/>
          <p:nvPr/>
        </p:nvSpPr>
        <p:spPr>
          <a:xfrm rot="16200000">
            <a:off x="132122" y="273773"/>
            <a:ext cx="499823" cy="58727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Block Arc 24"/>
          <p:cNvSpPr/>
          <p:nvPr/>
        </p:nvSpPr>
        <p:spPr>
          <a:xfrm rot="5400000">
            <a:off x="131089" y="273773"/>
            <a:ext cx="499823" cy="58727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Block Arc 25"/>
          <p:cNvSpPr/>
          <p:nvPr/>
        </p:nvSpPr>
        <p:spPr>
          <a:xfrm rot="10800000">
            <a:off x="87361" y="317500"/>
            <a:ext cx="587277" cy="499823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002266">
                  <a:shade val="51000"/>
                  <a:satMod val="130000"/>
                </a:srgbClr>
              </a:gs>
              <a:gs pos="80000">
                <a:srgbClr val="002266">
                  <a:shade val="93000"/>
                  <a:satMod val="130000"/>
                </a:srgbClr>
              </a:gs>
              <a:gs pos="100000">
                <a:srgbClr val="0022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88395" y="851074"/>
            <a:ext cx="586244" cy="50626"/>
          </a:xfrm>
          <a:prstGeom prst="roundRect">
            <a:avLst/>
          </a:prstGeom>
          <a:gradFill rotWithShape="1">
            <a:gsLst>
              <a:gs pos="0">
                <a:srgbClr val="002266">
                  <a:shade val="51000"/>
                  <a:satMod val="130000"/>
                </a:srgbClr>
              </a:gs>
              <a:gs pos="80000">
                <a:srgbClr val="002266">
                  <a:shade val="93000"/>
                  <a:satMod val="130000"/>
                </a:srgbClr>
              </a:gs>
              <a:gs pos="100000">
                <a:srgbClr val="0022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8782" y="334104"/>
            <a:ext cx="76205" cy="109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602116" y="509167"/>
            <a:ext cx="65805" cy="126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2897" y="766328"/>
            <a:ext cx="76205" cy="109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rot="14434285">
            <a:off x="119070" y="595105"/>
            <a:ext cx="65805" cy="126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94080" y="498693"/>
            <a:ext cx="65805" cy="126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54014" y="1716371"/>
            <a:ext cx="3286125" cy="330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Provides a </a:t>
            </a:r>
            <a:r>
              <a:rPr lang="en-US" sz="1100" b="0" dirty="0" smtClean="0">
                <a:ea typeface="ＭＳ Ｐゴシック" charset="-128"/>
              </a:rPr>
              <a:t>single web-based workstation </a:t>
            </a:r>
            <a:r>
              <a:rPr lang="en-US" sz="1100" b="0" dirty="0">
                <a:ea typeface="ＭＳ Ｐゴシック" charset="-128"/>
              </a:rPr>
              <a:t>that integrates </a:t>
            </a:r>
            <a:r>
              <a:rPr lang="en-US" sz="1100" b="0" dirty="0" smtClean="0">
                <a:ea typeface="ＭＳ Ｐゴシック" charset="-128"/>
              </a:rPr>
              <a:t>all front-office transaction s and </a:t>
            </a:r>
            <a:r>
              <a:rPr lang="en-US" sz="1100" b="0" dirty="0">
                <a:ea typeface="ＭＳ Ｐゴシック" charset="-128"/>
              </a:rPr>
              <a:t>leverages existing systems and data for more efficient and effective </a:t>
            </a:r>
            <a:r>
              <a:rPr lang="en-US" sz="1100" b="0" dirty="0" smtClean="0">
                <a:ea typeface="ＭＳ Ｐゴシック" charset="-128"/>
              </a:rPr>
              <a:t>policy operations</a:t>
            </a:r>
            <a:endParaRPr lang="en-US" sz="1100" b="0" dirty="0">
              <a:ea typeface="ＭＳ Ｐゴシック" charset="-128"/>
            </a:endParaRP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Intelligent application data capture</a:t>
            </a: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Self-service portal for real-time quote &amp; buy</a:t>
            </a: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Centralized business rules, segmented workflow &amp; predictive pricing</a:t>
            </a: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 smtClean="0">
                <a:ea typeface="ＭＳ Ｐゴシック" charset="-128"/>
              </a:rPr>
              <a:t>Real-time </a:t>
            </a:r>
            <a:r>
              <a:rPr lang="en-US" sz="1100" b="0" dirty="0">
                <a:ea typeface="ＭＳ Ｐゴシック" charset="-128"/>
              </a:rPr>
              <a:t>collaboration between business units</a:t>
            </a: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Coordinated agency relationship management</a:t>
            </a: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Integrated account service across products/business units</a:t>
            </a: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Collaborative underwriting network of knowledge sources</a:t>
            </a:r>
          </a:p>
        </p:txBody>
      </p:sp>
      <p:sp>
        <p:nvSpPr>
          <p:cNvPr id="43012" name="Content Placeholder 3"/>
          <p:cNvSpPr txBox="1">
            <a:spLocks/>
          </p:cNvSpPr>
          <p:nvPr/>
        </p:nvSpPr>
        <p:spPr bwMode="auto">
          <a:xfrm>
            <a:off x="4640263" y="5715000"/>
            <a:ext cx="3987800" cy="603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1450" indent="-171450" algn="ctr">
              <a:spcBef>
                <a:spcPts val="600"/>
              </a:spcBef>
              <a:buClr>
                <a:schemeClr val="tx1"/>
              </a:buClr>
            </a:pPr>
            <a:r>
              <a:rPr lang="en-US" sz="1200" b="0">
                <a:solidFill>
                  <a:schemeClr val="bg1"/>
                </a:solidFill>
                <a:ea typeface="ＭＳ Ｐゴシック" charset="-128"/>
              </a:rPr>
              <a:t>Accenture has more than 30 underwriting clients worldwide, including 14 of the top 20 US insurers</a:t>
            </a:r>
          </a:p>
          <a:p>
            <a:pPr marL="171450" indent="-171450" algn="ctr">
              <a:spcBef>
                <a:spcPts val="600"/>
              </a:spcBef>
              <a:buClr>
                <a:schemeClr val="tx1"/>
              </a:buClr>
            </a:pPr>
            <a:r>
              <a:rPr lang="en-US" sz="1200" b="0">
                <a:solidFill>
                  <a:schemeClr val="bg1"/>
                </a:solidFill>
                <a:ea typeface="ＭＳ Ｐゴシック" charset="-128"/>
              </a:rPr>
              <a:t>Among the leading clients are Fireman’s Fund, RSA and Hanover Insurance</a:t>
            </a:r>
          </a:p>
        </p:txBody>
      </p:sp>
      <p:sp>
        <p:nvSpPr>
          <p:cNvPr id="43013" name="Content Placeholder 3"/>
          <p:cNvSpPr txBox="1">
            <a:spLocks/>
          </p:cNvSpPr>
          <p:nvPr/>
        </p:nvSpPr>
        <p:spPr bwMode="auto">
          <a:xfrm>
            <a:off x="3721101" y="1716370"/>
            <a:ext cx="2443163" cy="216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tabLst>
                <a:tab pos="0" algn="l"/>
              </a:tabLst>
            </a:pP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The new Accenture Policy Workstation is the evolution  of the front-office functionality of the Accenture Insurance Solution , extended with new capabilities such as screen and processes configuration. L</a:t>
            </a:r>
            <a:r>
              <a:rPr lang="en-US" sz="1100" b="0" dirty="0" smtClean="0">
                <a:ea typeface="ＭＳ Ｐゴシック" charset="-128"/>
              </a:rPr>
              <a:t>atest </a:t>
            </a:r>
            <a:r>
              <a:rPr lang="en-US" sz="1100" b="0" dirty="0">
                <a:ea typeface="ＭＳ Ｐゴシック" charset="-128"/>
              </a:rPr>
              <a:t>version of the software includes:</a:t>
            </a:r>
          </a:p>
          <a:p>
            <a:pPr marL="185738" indent="-185738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  <a:tabLst>
                <a:tab pos="0" algn="l"/>
              </a:tabLst>
            </a:pPr>
            <a:r>
              <a:rPr lang="en-US" sz="1100" b="0" dirty="0">
                <a:ea typeface="ＭＳ Ｐゴシック" charset="-128"/>
              </a:rPr>
              <a:t>Enterprise location data services</a:t>
            </a:r>
          </a:p>
          <a:p>
            <a:pPr marL="185738" indent="-185738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  <a:tabLst>
                <a:tab pos="0" algn="l"/>
              </a:tabLst>
            </a:pPr>
            <a:r>
              <a:rPr lang="en-US" sz="1100" b="0" dirty="0" smtClean="0">
                <a:ea typeface="ＭＳ Ｐゴシック" charset="-128"/>
              </a:rPr>
              <a:t>Full </a:t>
            </a:r>
            <a:r>
              <a:rPr lang="en-US" sz="1100" b="0" dirty="0">
                <a:ea typeface="ＭＳ Ｐゴシック" charset="-128"/>
              </a:rPr>
              <a:t>cycle automation from submissions/quotes to renewals</a:t>
            </a:r>
          </a:p>
          <a:p>
            <a:pPr marL="185738" indent="-185738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  <a:tabLst>
                <a:tab pos="0" algn="l"/>
              </a:tabLst>
            </a:pPr>
            <a:r>
              <a:rPr lang="en-US" sz="1100" b="0" dirty="0">
                <a:ea typeface="ＭＳ Ｐゴシック" charset="-128"/>
              </a:rPr>
              <a:t>Book management &amp; operational reporting</a:t>
            </a:r>
          </a:p>
          <a:p>
            <a:pPr marL="185738" indent="-185738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  <a:tabLst>
                <a:tab pos="0" algn="l"/>
              </a:tabLst>
            </a:pPr>
            <a:r>
              <a:rPr lang="en-US" sz="1100" b="0" dirty="0">
                <a:ea typeface="ＭＳ Ｐゴシック" charset="-128"/>
              </a:rPr>
              <a:t>Pre-built standard processes and rules</a:t>
            </a:r>
          </a:p>
        </p:txBody>
      </p:sp>
      <p:sp>
        <p:nvSpPr>
          <p:cNvPr id="43014" name="TextBox 17"/>
          <p:cNvSpPr txBox="1">
            <a:spLocks noChangeArrowheads="1"/>
          </p:cNvSpPr>
          <p:nvPr/>
        </p:nvSpPr>
        <p:spPr bwMode="auto">
          <a:xfrm>
            <a:off x="658814" y="5889534"/>
            <a:ext cx="733901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100" b="0"/>
              <a:t>According to Gartner’s “Now Is the Time for P&amp;C Insurers to Invest In Underwriting Workstations” report - April, 2009, Accenture was recognized as the only vendor that provides the granular back-office underwriting functionality and automation of business processes for commercial insurance products for P&amp;C insurers globally.</a:t>
            </a:r>
            <a:endParaRPr lang="en-US" b="0"/>
          </a:p>
        </p:txBody>
      </p:sp>
      <p:sp>
        <p:nvSpPr>
          <p:cNvPr id="43016" name="Content Placeholder 3"/>
          <p:cNvSpPr txBox="1">
            <a:spLocks/>
          </p:cNvSpPr>
          <p:nvPr/>
        </p:nvSpPr>
        <p:spPr bwMode="auto">
          <a:xfrm>
            <a:off x="6478588" y="1716370"/>
            <a:ext cx="2398712" cy="151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</a:pPr>
            <a:r>
              <a:rPr lang="en-US" sz="1100" b="0" dirty="0" smtClean="0">
                <a:ea typeface="ＭＳ Ｐゴシック" charset="-128"/>
              </a:rPr>
              <a:t>Credentials included: </a:t>
            </a: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 smtClean="0">
                <a:ea typeface="ＭＳ Ｐゴシック" charset="-128"/>
              </a:rPr>
              <a:t>Used </a:t>
            </a:r>
            <a:r>
              <a:rPr lang="en-US" sz="1100" b="0" dirty="0">
                <a:ea typeface="ＭＳ Ｐゴシック" charset="-128"/>
              </a:rPr>
              <a:t>to manage </a:t>
            </a:r>
            <a:r>
              <a:rPr lang="en-US" sz="1100" b="0" dirty="0" smtClean="0">
                <a:ea typeface="ＭＳ Ｐゴシック" charset="-128"/>
              </a:rPr>
              <a:t>millions of </a:t>
            </a:r>
            <a:r>
              <a:rPr lang="en-US" sz="1100" b="0" dirty="0">
                <a:ea typeface="ＭＳ Ｐゴシック" charset="-128"/>
              </a:rPr>
              <a:t>policies worldwide </a:t>
            </a: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 smtClean="0">
                <a:ea typeface="ＭＳ Ｐゴシック" charset="-128"/>
              </a:rPr>
              <a:t>Thousands of users</a:t>
            </a:r>
            <a:endParaRPr lang="en-US" sz="1100" b="0" dirty="0">
              <a:ea typeface="ＭＳ Ｐゴシック" charset="-128"/>
            </a:endParaRPr>
          </a:p>
          <a:p>
            <a:pPr marL="171450" indent="-171450">
              <a:lnSpc>
                <a:spcPct val="95000"/>
              </a:lnSpc>
              <a:spcBef>
                <a:spcPts val="2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 smtClean="0">
                <a:ea typeface="ＭＳ Ｐゴシック" charset="-128"/>
              </a:rPr>
              <a:t>Manages all  General Insurance business lines (personal, small/mid commercial, specialty lines)</a:t>
            </a:r>
            <a:endParaRPr lang="en-US" sz="1100" b="0" dirty="0">
              <a:ea typeface="ＭＳ Ｐゴシック" charset="-128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495301" y="1467132"/>
            <a:ext cx="24003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Functionality &amp; Attributes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457951" y="1470308"/>
            <a:ext cx="185737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Salient Facts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10800000" flipV="1">
            <a:off x="3722688" y="1465643"/>
            <a:ext cx="2432051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Enhancing the Asset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pic>
        <p:nvPicPr>
          <p:cNvPr id="43021" name="Picture 1"/>
          <p:cNvPicPr>
            <a:picLocks noChangeAspect="1" noChangeArrowheads="1"/>
          </p:cNvPicPr>
          <p:nvPr/>
        </p:nvPicPr>
        <p:blipFill>
          <a:blip r:embed="rId3" cstate="print"/>
          <a:srcRect t="32228"/>
          <a:stretch>
            <a:fillRect/>
          </a:stretch>
        </p:blipFill>
        <p:spPr bwMode="auto">
          <a:xfrm>
            <a:off x="739775" y="5552984"/>
            <a:ext cx="922339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Oval Callout 11"/>
          <p:cNvSpPr>
            <a:spLocks noChangeArrowheads="1"/>
          </p:cNvSpPr>
          <p:nvPr/>
        </p:nvSpPr>
        <p:spPr bwMode="auto">
          <a:xfrm>
            <a:off x="2844800" y="4823097"/>
            <a:ext cx="6094413" cy="1038225"/>
          </a:xfrm>
          <a:prstGeom prst="wedgeEllipseCallout">
            <a:avLst>
              <a:gd name="adj1" fmla="val -31827"/>
              <a:gd name="adj2" fmla="val 57933"/>
            </a:avLst>
          </a:prstGeom>
          <a:solidFill>
            <a:schemeClr val="accent4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0000"/>
              </a:lnSpc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3023" name="Rectangle 10"/>
          <p:cNvSpPr>
            <a:spLocks noChangeArrowheads="1"/>
          </p:cNvSpPr>
          <p:nvPr/>
        </p:nvSpPr>
        <p:spPr bwMode="auto">
          <a:xfrm>
            <a:off x="3316289" y="4832258"/>
            <a:ext cx="5264151" cy="6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" indent="-57150" algn="ctr"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sz="1200" b="0" dirty="0">
                <a:solidFill>
                  <a:schemeClr val="bg1"/>
                </a:solidFill>
              </a:rPr>
              <a:t>"Accenture offered an invaluable software 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asset for automating underwriting processes as well as a plan for 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helping us quickly implement our goals for seamless customer service.”</a:t>
            </a:r>
          </a:p>
        </p:txBody>
      </p:sp>
      <p:sp>
        <p:nvSpPr>
          <p:cNvPr id="43024" name="Rectangle 10"/>
          <p:cNvSpPr>
            <a:spLocks noChangeArrowheads="1"/>
          </p:cNvSpPr>
          <p:nvPr/>
        </p:nvSpPr>
        <p:spPr bwMode="auto">
          <a:xfrm>
            <a:off x="3635375" y="5393009"/>
            <a:ext cx="457200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" indent="-57150" algn="ctr"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sz="1200" b="0" dirty="0">
                <a:solidFill>
                  <a:schemeClr val="bg1"/>
                </a:solidFill>
              </a:rPr>
              <a:t>‒ </a:t>
            </a:r>
            <a:r>
              <a:rPr lang="en-US" sz="1200" b="0" i="1" dirty="0">
                <a:solidFill>
                  <a:schemeClr val="bg1"/>
                </a:solidFill>
              </a:rPr>
              <a:t>Bob </a:t>
            </a:r>
            <a:r>
              <a:rPr lang="en-US" sz="1200" b="0" i="1" dirty="0" err="1">
                <a:solidFill>
                  <a:schemeClr val="bg1"/>
                </a:solidFill>
              </a:rPr>
              <a:t>Eichenberger</a:t>
            </a:r>
            <a:r>
              <a:rPr lang="en-US" sz="1200" b="0" i="1" dirty="0">
                <a:solidFill>
                  <a:schemeClr val="bg1"/>
                </a:solidFill>
              </a:rPr>
              <a:t>, vice president of front office product management at Fireman's Fund Insurance Company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42938" y="112713"/>
            <a:ext cx="6303962" cy="1143000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Accenture Policy Workstation, a state-of-the-art underwriting solution for P&amp;C personal, commercial &amp; specialty lines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8395" y="792112"/>
            <a:ext cx="586244" cy="50829"/>
          </a:xfrm>
          <a:prstGeom prst="roundRect">
            <a:avLst/>
          </a:prstGeom>
          <a:gradFill rotWithShape="1">
            <a:gsLst>
              <a:gs pos="0">
                <a:srgbClr val="6688BB">
                  <a:shade val="51000"/>
                  <a:satMod val="130000"/>
                </a:srgbClr>
              </a:gs>
              <a:gs pos="80000">
                <a:srgbClr val="6688BB">
                  <a:shade val="93000"/>
                  <a:satMod val="130000"/>
                </a:srgbClr>
              </a:gs>
              <a:gs pos="100000">
                <a:srgbClr val="6688B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Pie 15"/>
          <p:cNvSpPr/>
          <p:nvPr/>
        </p:nvSpPr>
        <p:spPr>
          <a:xfrm>
            <a:off x="204894" y="407630"/>
            <a:ext cx="366585" cy="311995"/>
          </a:xfrm>
          <a:prstGeom prst="pie">
            <a:avLst>
              <a:gd name="adj1" fmla="val 16200000"/>
              <a:gd name="adj2" fmla="val 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17" name="Pie 4"/>
          <p:cNvSpPr/>
          <p:nvPr/>
        </p:nvSpPr>
        <p:spPr>
          <a:xfrm>
            <a:off x="399490" y="452689"/>
            <a:ext cx="135287" cy="8542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Pie 17"/>
          <p:cNvSpPr/>
          <p:nvPr/>
        </p:nvSpPr>
        <p:spPr>
          <a:xfrm>
            <a:off x="204894" y="416651"/>
            <a:ext cx="366585" cy="311995"/>
          </a:xfrm>
          <a:prstGeom prst="pie">
            <a:avLst>
              <a:gd name="adj1" fmla="val 0"/>
              <a:gd name="adj2" fmla="val 54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19" name="Pie 6"/>
          <p:cNvSpPr/>
          <p:nvPr/>
        </p:nvSpPr>
        <p:spPr>
          <a:xfrm>
            <a:off x="396172" y="587809"/>
            <a:ext cx="135287" cy="8542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Pie 19"/>
          <p:cNvSpPr/>
          <p:nvPr/>
        </p:nvSpPr>
        <p:spPr>
          <a:xfrm>
            <a:off x="192588" y="416651"/>
            <a:ext cx="366585" cy="311995"/>
          </a:xfrm>
          <a:prstGeom prst="pie">
            <a:avLst>
              <a:gd name="adj1" fmla="val 5400000"/>
              <a:gd name="adj2" fmla="val 108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endParaRPr lang="en-US" sz="600" dirty="0"/>
          </a:p>
        </p:txBody>
      </p:sp>
      <p:sp>
        <p:nvSpPr>
          <p:cNvPr id="21" name="Pie 20"/>
          <p:cNvSpPr/>
          <p:nvPr/>
        </p:nvSpPr>
        <p:spPr>
          <a:xfrm>
            <a:off x="192588" y="406177"/>
            <a:ext cx="366585" cy="311995"/>
          </a:xfrm>
          <a:prstGeom prst="pie">
            <a:avLst>
              <a:gd name="adj1" fmla="val 10766032"/>
              <a:gd name="adj2" fmla="val 162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22" name="Block Arc 21"/>
          <p:cNvSpPr/>
          <p:nvPr/>
        </p:nvSpPr>
        <p:spPr>
          <a:xfrm>
            <a:off x="88395" y="317500"/>
            <a:ext cx="587277" cy="499823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5E8933"/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Block Arc 23"/>
          <p:cNvSpPr/>
          <p:nvPr/>
        </p:nvSpPr>
        <p:spPr>
          <a:xfrm rot="16200000">
            <a:off x="132122" y="273773"/>
            <a:ext cx="499823" cy="58727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Block Arc 24"/>
          <p:cNvSpPr/>
          <p:nvPr/>
        </p:nvSpPr>
        <p:spPr>
          <a:xfrm rot="5400000">
            <a:off x="131089" y="273773"/>
            <a:ext cx="499823" cy="58727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Block Arc 25"/>
          <p:cNvSpPr/>
          <p:nvPr/>
        </p:nvSpPr>
        <p:spPr>
          <a:xfrm rot="10800000">
            <a:off x="87361" y="317500"/>
            <a:ext cx="587277" cy="499823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002266">
                  <a:shade val="51000"/>
                  <a:satMod val="130000"/>
                </a:srgbClr>
              </a:gs>
              <a:gs pos="80000">
                <a:srgbClr val="002266">
                  <a:shade val="93000"/>
                  <a:satMod val="130000"/>
                </a:srgbClr>
              </a:gs>
              <a:gs pos="100000">
                <a:srgbClr val="0022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88395" y="851074"/>
            <a:ext cx="586244" cy="50626"/>
          </a:xfrm>
          <a:prstGeom prst="roundRect">
            <a:avLst/>
          </a:prstGeom>
          <a:gradFill rotWithShape="1">
            <a:gsLst>
              <a:gs pos="0">
                <a:srgbClr val="002266">
                  <a:shade val="51000"/>
                  <a:satMod val="130000"/>
                </a:srgbClr>
              </a:gs>
              <a:gs pos="80000">
                <a:srgbClr val="002266">
                  <a:shade val="93000"/>
                  <a:satMod val="130000"/>
                </a:srgbClr>
              </a:gs>
              <a:gs pos="100000">
                <a:srgbClr val="0022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8782" y="334104"/>
            <a:ext cx="76205" cy="109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602116" y="509167"/>
            <a:ext cx="65805" cy="126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2897" y="766328"/>
            <a:ext cx="76205" cy="109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4434285">
            <a:off x="119070" y="595105"/>
            <a:ext cx="65805" cy="126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94080" y="498693"/>
            <a:ext cx="65805" cy="126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Callout 11"/>
          <p:cNvSpPr>
            <a:spLocks noChangeArrowheads="1"/>
          </p:cNvSpPr>
          <p:nvPr/>
        </p:nvSpPr>
        <p:spPr bwMode="auto">
          <a:xfrm>
            <a:off x="1384300" y="5511800"/>
            <a:ext cx="7696200" cy="1078178"/>
          </a:xfrm>
          <a:prstGeom prst="wedgeEllipseCallout">
            <a:avLst>
              <a:gd name="adj1" fmla="val -53842"/>
              <a:gd name="adj2" fmla="val 6876"/>
            </a:avLst>
          </a:prstGeom>
          <a:solidFill>
            <a:srgbClr val="DD441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0000"/>
              </a:lnSpc>
            </a:pPr>
            <a:endParaRPr lang="es-ES_tradnl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242851" y="1567386"/>
            <a:ext cx="38195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accent2"/>
                </a:solidFill>
              </a:rPr>
              <a:t>Functionality &amp; </a:t>
            </a:r>
            <a:r>
              <a:rPr lang="en-US" sz="1400" dirty="0" smtClean="0">
                <a:solidFill>
                  <a:schemeClr val="accent2"/>
                </a:solidFill>
              </a:rPr>
              <a:t>Attributes</a:t>
            </a:r>
            <a:endParaRPr lang="en-US" sz="1400" dirty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4242851" y="1797043"/>
            <a:ext cx="4892675" cy="226642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90500" indent="-1905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Centralized business rules, segmented workflow &amp; predictive pricing</a:t>
            </a:r>
          </a:p>
          <a:p>
            <a:pPr marL="190500" indent="-1905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 smtClean="0">
                <a:ea typeface="ＭＳ Ｐゴシック" pitchFamily="34" charset="-128"/>
              </a:rPr>
              <a:t>Underwriting skill &amp; service needs aligned with risk complexity &amp; distribution access methods</a:t>
            </a:r>
          </a:p>
          <a:p>
            <a:pPr marL="190500" indent="-1905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 smtClean="0">
                <a:ea typeface="ＭＳ Ｐゴシック" pitchFamily="34" charset="-128"/>
              </a:rPr>
              <a:t>Real-time collaboration </a:t>
            </a:r>
            <a:r>
              <a:rPr lang="en-US" sz="1200" b="0" dirty="0">
                <a:ea typeface="ＭＳ Ｐゴシック" pitchFamily="34" charset="-128"/>
              </a:rPr>
              <a:t>between business units</a:t>
            </a:r>
          </a:p>
          <a:p>
            <a:pPr marL="190500" indent="-1905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Coordinated agency relationship management</a:t>
            </a:r>
          </a:p>
          <a:p>
            <a:pPr marL="190500" indent="-1905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Integrated account service across products/business units</a:t>
            </a:r>
          </a:p>
          <a:p>
            <a:pPr marL="190500" indent="-1905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Web-based underwriting desktop &amp; rule development workstation</a:t>
            </a:r>
          </a:p>
          <a:p>
            <a:pPr marL="190500" indent="-1905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Collaborative </a:t>
            </a:r>
            <a:r>
              <a:rPr lang="en-US" sz="1200" b="0" dirty="0" smtClean="0">
                <a:ea typeface="ＭＳ Ｐゴシック" pitchFamily="34" charset="-128"/>
              </a:rPr>
              <a:t>underwriting network of knowledge sources</a:t>
            </a:r>
            <a:endParaRPr lang="en-US" sz="1200" b="0" dirty="0">
              <a:ea typeface="ＭＳ Ｐゴシック" pitchFamily="34" charset="-128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316414" y="3768063"/>
            <a:ext cx="3549650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accent2"/>
                </a:solidFill>
              </a:rPr>
              <a:t>Enhancing the </a:t>
            </a:r>
            <a:r>
              <a:rPr lang="en-US" sz="1400" dirty="0" smtClean="0">
                <a:solidFill>
                  <a:schemeClr val="accent2"/>
                </a:solidFill>
              </a:rPr>
              <a:t>Asset</a:t>
            </a:r>
            <a:endParaRPr lang="en-US" dirty="0"/>
          </a:p>
        </p:txBody>
      </p:sp>
      <p:sp>
        <p:nvSpPr>
          <p:cNvPr id="18440" name="Content Placeholder 3"/>
          <p:cNvSpPr txBox="1">
            <a:spLocks/>
          </p:cNvSpPr>
          <p:nvPr/>
        </p:nvSpPr>
        <p:spPr bwMode="auto">
          <a:xfrm>
            <a:off x="4316413" y="4061751"/>
            <a:ext cx="4438651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1450" indent="-1714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1200" b="0" dirty="0">
                <a:ea typeface="ＭＳ Ｐゴシック" pitchFamily="34" charset="-128"/>
              </a:rPr>
              <a:t>Latest version of the software includes:</a:t>
            </a:r>
          </a:p>
          <a:p>
            <a:pPr marL="171450" indent="-1714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Enterprise location data services</a:t>
            </a:r>
          </a:p>
          <a:p>
            <a:pPr marL="171450" indent="-1714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Integration with PitneyBowes Group 1 and MapInfo</a:t>
            </a:r>
          </a:p>
          <a:p>
            <a:pPr marL="171450" indent="-1714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Full cycle automation from submissions/quotes to renewals</a:t>
            </a:r>
          </a:p>
          <a:p>
            <a:pPr marL="171450" indent="-1714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Book management &amp; operational reporting</a:t>
            </a:r>
          </a:p>
          <a:p>
            <a:pPr marL="171450" indent="-1714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 smtClean="0">
                <a:ea typeface="ＭＳ Ｐゴシック" pitchFamily="34" charset="-128"/>
              </a:rPr>
              <a:t>Pre-built </a:t>
            </a:r>
            <a:r>
              <a:rPr lang="en-US" sz="1200" b="0" dirty="0">
                <a:ea typeface="ＭＳ Ｐゴシック" pitchFamily="34" charset="-128"/>
              </a:rPr>
              <a:t>standard processes and rules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546097" y="1599146"/>
            <a:ext cx="3165475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Underwriting Components Software</a:t>
            </a:r>
          </a:p>
        </p:txBody>
      </p:sp>
      <p:sp>
        <p:nvSpPr>
          <p:cNvPr id="18442" name="Rectangle 21"/>
          <p:cNvSpPr>
            <a:spLocks noChangeArrowheads="1"/>
          </p:cNvSpPr>
          <p:nvPr/>
        </p:nvSpPr>
        <p:spPr bwMode="gray">
          <a:xfrm>
            <a:off x="1965863" y="1935163"/>
            <a:ext cx="2049462" cy="331787"/>
          </a:xfrm>
          <a:prstGeom prst="rect">
            <a:avLst/>
          </a:prstGeom>
          <a:solidFill>
            <a:srgbClr val="EE9900"/>
          </a:solidFill>
          <a:ln w="12700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1"/>
                </a:solidFill>
              </a:rPr>
              <a:t>Account Folder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sp>
        <p:nvSpPr>
          <p:cNvPr id="18443" name="Rectangle 22"/>
          <p:cNvSpPr>
            <a:spLocks noChangeArrowheads="1"/>
          </p:cNvSpPr>
          <p:nvPr/>
        </p:nvSpPr>
        <p:spPr bwMode="gray">
          <a:xfrm>
            <a:off x="1122900" y="2098675"/>
            <a:ext cx="657225" cy="1084263"/>
          </a:xfrm>
          <a:prstGeom prst="rect">
            <a:avLst/>
          </a:prstGeom>
          <a:solidFill>
            <a:srgbClr val="EE9900"/>
          </a:solidFill>
          <a:ln w="12700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1"/>
                </a:solidFill>
              </a:rPr>
              <a:t>UW Utilities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sp>
        <p:nvSpPr>
          <p:cNvPr id="18444" name="Rectangle 23"/>
          <p:cNvSpPr>
            <a:spLocks noChangeArrowheads="1"/>
          </p:cNvSpPr>
          <p:nvPr/>
        </p:nvSpPr>
        <p:spPr bwMode="gray">
          <a:xfrm>
            <a:off x="1138775" y="3306763"/>
            <a:ext cx="2876550" cy="306387"/>
          </a:xfrm>
          <a:prstGeom prst="rect">
            <a:avLst/>
          </a:prstGeom>
          <a:solidFill>
            <a:srgbClr val="EE9900"/>
          </a:solidFill>
          <a:ln w="12700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1"/>
                </a:solidFill>
              </a:rPr>
              <a:t>UW Task Assistant, Dynamic Risk Assessment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sp>
        <p:nvSpPr>
          <p:cNvPr id="18445" name="Rectangle 24"/>
          <p:cNvSpPr>
            <a:spLocks noChangeArrowheads="1"/>
          </p:cNvSpPr>
          <p:nvPr/>
        </p:nvSpPr>
        <p:spPr bwMode="gray">
          <a:xfrm>
            <a:off x="1965863" y="2387600"/>
            <a:ext cx="2049462" cy="334963"/>
          </a:xfrm>
          <a:prstGeom prst="rect">
            <a:avLst/>
          </a:prstGeom>
          <a:solidFill>
            <a:srgbClr val="EE9900"/>
          </a:solidFill>
          <a:ln w="12700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1"/>
                </a:solidFill>
              </a:rPr>
              <a:t>Name &amp; Address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sp>
        <p:nvSpPr>
          <p:cNvPr id="18446" name="Rectangle 25"/>
          <p:cNvSpPr>
            <a:spLocks noChangeArrowheads="1"/>
          </p:cNvSpPr>
          <p:nvPr/>
        </p:nvSpPr>
        <p:spPr bwMode="gray">
          <a:xfrm>
            <a:off x="1965863" y="2855913"/>
            <a:ext cx="2049462" cy="330200"/>
          </a:xfrm>
          <a:prstGeom prst="rect">
            <a:avLst/>
          </a:prstGeom>
          <a:solidFill>
            <a:srgbClr val="EE9900"/>
          </a:solidFill>
          <a:ln w="12700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1"/>
                </a:solidFill>
              </a:rPr>
              <a:t>SQPR, Location/Building</a:t>
            </a:r>
            <a:endParaRPr lang="en-US" sz="1000" baseline="30000" dirty="0">
              <a:solidFill>
                <a:schemeClr val="bg1"/>
              </a:solidFill>
            </a:endParaRPr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gray">
          <a:xfrm>
            <a:off x="582090" y="3913186"/>
            <a:ext cx="3390900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AICS Architecture</a:t>
            </a:r>
          </a:p>
        </p:txBody>
      </p: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1153063" y="3686175"/>
            <a:ext cx="2862262" cy="2159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accent6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2"/>
                </a:solidFill>
                <a:latin typeface="Arial" charset="0"/>
              </a:rPr>
              <a:t>Partner Integration Framework</a:t>
            </a: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 rot="16200000">
            <a:off x="-51850" y="2617788"/>
            <a:ext cx="1717675" cy="349250"/>
          </a:xfrm>
          <a:prstGeom prst="rect">
            <a:avLst/>
          </a:prstGeom>
          <a:solidFill>
            <a:srgbClr val="0070C0"/>
          </a:solidFill>
          <a:ln w="12700">
            <a:solidFill>
              <a:schemeClr val="accent6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2"/>
                </a:solidFill>
                <a:latin typeface="Arial" charset="0"/>
              </a:rPr>
              <a:t>AMS Data Transformation</a:t>
            </a:r>
          </a:p>
        </p:txBody>
      </p:sp>
      <p:sp>
        <p:nvSpPr>
          <p:cNvPr id="18450" name="TextBox 17"/>
          <p:cNvSpPr txBox="1">
            <a:spLocks noChangeArrowheads="1"/>
          </p:cNvSpPr>
          <p:nvPr/>
        </p:nvSpPr>
        <p:spPr bwMode="auto">
          <a:xfrm>
            <a:off x="1685928" y="5761652"/>
            <a:ext cx="7140571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b="0" i="1" dirty="0">
                <a:solidFill>
                  <a:schemeClr val="bg1"/>
                </a:solidFill>
              </a:rPr>
              <a:t>According to Gartner</a:t>
            </a:r>
            <a:r>
              <a:rPr lang="en-US" sz="1100" b="0" dirty="0">
                <a:solidFill>
                  <a:schemeClr val="bg1"/>
                </a:solidFill>
              </a:rPr>
              <a:t>’s </a:t>
            </a:r>
            <a:r>
              <a:rPr lang="en-US" sz="1100" b="0" i="1" dirty="0">
                <a:solidFill>
                  <a:schemeClr val="bg1"/>
                </a:solidFill>
              </a:rPr>
              <a:t>“Now Is the Time for P&amp;C Insurers to Invest In Underwriting Workstations” report - </a:t>
            </a:r>
            <a:r>
              <a:rPr lang="en-US" sz="1100" b="0" dirty="0">
                <a:solidFill>
                  <a:schemeClr val="bg1"/>
                </a:solidFill>
              </a:rPr>
              <a:t>April, 2009, Accenture was recognized as the only vendor that provides the granular back-office underwriting functionality and automation of business processes for commercial insurance products for P&amp;C insurers globally</a:t>
            </a:r>
            <a:r>
              <a:rPr lang="en-US" sz="1100" b="0" dirty="0" smtClean="0">
                <a:solidFill>
                  <a:schemeClr val="bg1"/>
                </a:solidFill>
              </a:rPr>
              <a:t>.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18451" name="Picture 14" descr="image0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358" y="5990433"/>
            <a:ext cx="8572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3"/>
          <p:cNvSpPr txBox="1">
            <a:spLocks/>
          </p:cNvSpPr>
          <p:nvPr/>
        </p:nvSpPr>
        <p:spPr bwMode="auto">
          <a:xfrm>
            <a:off x="461882" y="4359805"/>
            <a:ext cx="4065588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1450" indent="-1714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>
                <a:ea typeface="ＭＳ Ｐゴシック" pitchFamily="34" charset="-128"/>
              </a:rPr>
              <a:t>Used to manage </a:t>
            </a:r>
            <a:r>
              <a:rPr lang="en-US" sz="1200" b="0" dirty="0" smtClean="0">
                <a:ea typeface="ＭＳ Ｐゴシック" pitchFamily="34" charset="-128"/>
              </a:rPr>
              <a:t>+250,000 policies worldwide </a:t>
            </a:r>
          </a:p>
          <a:p>
            <a:pPr marL="171450" indent="-1714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 smtClean="0">
                <a:ea typeface="ＭＳ Ｐゴシック" pitchFamily="34" charset="-128"/>
              </a:rPr>
              <a:t>Over 5,000 users</a:t>
            </a:r>
            <a:endParaRPr lang="en-US" sz="1200" b="0" dirty="0">
              <a:ea typeface="ＭＳ Ｐゴシック" pitchFamily="34" charset="-128"/>
            </a:endParaRPr>
          </a:p>
          <a:p>
            <a:pPr marL="171450" indent="-171450" algn="l" eaLnBrk="1" hangingPunct="1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200" b="0" dirty="0" smtClean="0">
                <a:ea typeface="ＭＳ Ｐゴシック" pitchFamily="34" charset="-128"/>
              </a:rPr>
              <a:t>Most policies managed by Accenture Underwriting Components are larger, complex and higher revenue policies</a:t>
            </a:r>
            <a:endParaRPr lang="en-US" sz="1200" b="0" dirty="0">
              <a:ea typeface="ＭＳ Ｐゴシック" pitchFamily="34" charset="-128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468232" y="4081992"/>
            <a:ext cx="398462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r>
              <a:rPr lang="en-US" sz="1400" dirty="0">
                <a:solidFill>
                  <a:srgbClr val="FF9900"/>
                </a:solidFill>
              </a:rPr>
              <a:t>Salient </a:t>
            </a:r>
            <a:r>
              <a:rPr lang="en-US" sz="1400" dirty="0" smtClean="0">
                <a:solidFill>
                  <a:srgbClr val="FF9900"/>
                </a:solidFill>
              </a:rPr>
              <a:t>Facts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642938" y="112713"/>
            <a:ext cx="6303962" cy="1143000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Accenture Underwriting Components – </a:t>
            </a:r>
            <a:br>
              <a:rPr lang="en-US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component-based solution for </a:t>
            </a:r>
            <a:br>
              <a:rPr lang="en-US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P&amp;C personal, commercial &amp; specialty lines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88395" y="792112"/>
            <a:ext cx="586244" cy="50829"/>
          </a:xfrm>
          <a:prstGeom prst="roundRect">
            <a:avLst/>
          </a:prstGeom>
          <a:gradFill rotWithShape="1">
            <a:gsLst>
              <a:gs pos="0">
                <a:srgbClr val="6688BB">
                  <a:shade val="51000"/>
                  <a:satMod val="130000"/>
                </a:srgbClr>
              </a:gs>
              <a:gs pos="80000">
                <a:srgbClr val="6688BB">
                  <a:shade val="93000"/>
                  <a:satMod val="130000"/>
                </a:srgbClr>
              </a:gs>
              <a:gs pos="100000">
                <a:srgbClr val="6688B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Pie 25"/>
          <p:cNvSpPr/>
          <p:nvPr/>
        </p:nvSpPr>
        <p:spPr>
          <a:xfrm>
            <a:off x="204894" y="407630"/>
            <a:ext cx="366585" cy="311995"/>
          </a:xfrm>
          <a:prstGeom prst="pie">
            <a:avLst>
              <a:gd name="adj1" fmla="val 16200000"/>
              <a:gd name="adj2" fmla="val 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27" name="Pie 4"/>
          <p:cNvSpPr/>
          <p:nvPr/>
        </p:nvSpPr>
        <p:spPr>
          <a:xfrm>
            <a:off x="399490" y="452689"/>
            <a:ext cx="135287" cy="8542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Pie 27"/>
          <p:cNvSpPr/>
          <p:nvPr/>
        </p:nvSpPr>
        <p:spPr>
          <a:xfrm>
            <a:off x="204894" y="416651"/>
            <a:ext cx="366585" cy="311995"/>
          </a:xfrm>
          <a:prstGeom prst="pie">
            <a:avLst>
              <a:gd name="adj1" fmla="val 0"/>
              <a:gd name="adj2" fmla="val 540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29" name="Pie 28"/>
          <p:cNvSpPr/>
          <p:nvPr/>
        </p:nvSpPr>
        <p:spPr>
          <a:xfrm>
            <a:off x="192588" y="416651"/>
            <a:ext cx="366585" cy="311995"/>
          </a:xfrm>
          <a:prstGeom prst="pie">
            <a:avLst>
              <a:gd name="adj1" fmla="val 5400000"/>
              <a:gd name="adj2" fmla="val 108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endParaRPr lang="en-US" sz="600" dirty="0"/>
          </a:p>
        </p:txBody>
      </p:sp>
      <p:sp>
        <p:nvSpPr>
          <p:cNvPr id="30" name="Pie 29"/>
          <p:cNvSpPr/>
          <p:nvPr/>
        </p:nvSpPr>
        <p:spPr>
          <a:xfrm>
            <a:off x="192588" y="406177"/>
            <a:ext cx="366585" cy="311995"/>
          </a:xfrm>
          <a:prstGeom prst="pie">
            <a:avLst>
              <a:gd name="adj1" fmla="val 10766032"/>
              <a:gd name="adj2" fmla="val 162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31" name="Block Arc 30"/>
          <p:cNvSpPr/>
          <p:nvPr/>
        </p:nvSpPr>
        <p:spPr>
          <a:xfrm>
            <a:off x="88395" y="317500"/>
            <a:ext cx="587277" cy="499823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5E8933"/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Block Arc 31"/>
          <p:cNvSpPr/>
          <p:nvPr/>
        </p:nvSpPr>
        <p:spPr>
          <a:xfrm rot="16200000">
            <a:off x="132122" y="273773"/>
            <a:ext cx="499823" cy="58727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Block Arc 32"/>
          <p:cNvSpPr/>
          <p:nvPr/>
        </p:nvSpPr>
        <p:spPr>
          <a:xfrm rot="5400000">
            <a:off x="131089" y="273773"/>
            <a:ext cx="499823" cy="58727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Block Arc 33"/>
          <p:cNvSpPr/>
          <p:nvPr/>
        </p:nvSpPr>
        <p:spPr>
          <a:xfrm rot="10800000">
            <a:off x="87361" y="317500"/>
            <a:ext cx="587277" cy="499823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002266">
                  <a:shade val="51000"/>
                  <a:satMod val="130000"/>
                </a:srgbClr>
              </a:gs>
              <a:gs pos="80000">
                <a:srgbClr val="002266">
                  <a:shade val="93000"/>
                  <a:satMod val="130000"/>
                </a:srgbClr>
              </a:gs>
              <a:gs pos="100000">
                <a:srgbClr val="0022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b="0" kern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8395" y="851074"/>
            <a:ext cx="586244" cy="50626"/>
          </a:xfrm>
          <a:prstGeom prst="roundRect">
            <a:avLst/>
          </a:prstGeom>
          <a:gradFill rotWithShape="1">
            <a:gsLst>
              <a:gs pos="0">
                <a:srgbClr val="002266">
                  <a:shade val="51000"/>
                  <a:satMod val="130000"/>
                </a:srgbClr>
              </a:gs>
              <a:gs pos="80000">
                <a:srgbClr val="002266">
                  <a:shade val="93000"/>
                  <a:satMod val="130000"/>
                </a:srgbClr>
              </a:gs>
              <a:gs pos="100000">
                <a:srgbClr val="0022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8782" y="334104"/>
            <a:ext cx="76205" cy="109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5400000">
            <a:off x="602116" y="509167"/>
            <a:ext cx="65805" cy="126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2897" y="766328"/>
            <a:ext cx="76205" cy="109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rot="14434285">
            <a:off x="119070" y="595105"/>
            <a:ext cx="65805" cy="126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94080" y="498693"/>
            <a:ext cx="65805" cy="126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520701" y="1537808"/>
            <a:ext cx="2400300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Functionality &amp; Attributes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45058" name="Content Placeholder 3"/>
          <p:cNvSpPr txBox="1">
            <a:spLocks/>
          </p:cNvSpPr>
          <p:nvPr/>
        </p:nvSpPr>
        <p:spPr bwMode="auto">
          <a:xfrm>
            <a:off x="374649" y="1793396"/>
            <a:ext cx="2813051" cy="18896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Multi-channel, multi-country, multi-language, multi-currency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Preconfigured processes: lower costs, greater speed and flexibility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6 month out-of-the-box implementations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Simple integration with other systems </a:t>
            </a:r>
            <a:br>
              <a:rPr lang="en-US" sz="1100" b="0" dirty="0">
                <a:ea typeface="ＭＳ Ｐゴシック" charset="-128"/>
              </a:rPr>
            </a:br>
            <a:r>
              <a:rPr lang="en-US" sz="1100" b="0" dirty="0">
                <a:ea typeface="ＭＳ Ｐゴシック" charset="-128"/>
              </a:rPr>
              <a:t>&amp; channels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Independent interoperable modules – flexible yet robust</a:t>
            </a:r>
          </a:p>
        </p:txBody>
      </p:sp>
      <p:sp>
        <p:nvSpPr>
          <p:cNvPr id="45059" name="Content Placeholder 3"/>
          <p:cNvSpPr txBox="1">
            <a:spLocks/>
          </p:cNvSpPr>
          <p:nvPr/>
        </p:nvSpPr>
        <p:spPr bwMode="auto">
          <a:xfrm>
            <a:off x="6002339" y="1793397"/>
            <a:ext cx="3000375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Used to manage +10 million policies worldwide 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Over 40,000 users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 smtClean="0">
                <a:ea typeface="ＭＳ Ｐゴシック" charset="-128"/>
              </a:rPr>
              <a:t>Used </a:t>
            </a:r>
            <a:r>
              <a:rPr lang="en-US" sz="1100" b="0" dirty="0">
                <a:ea typeface="ＭＳ Ｐゴシック" charset="-128"/>
              </a:rPr>
              <a:t>by insurers that operate in multiple countries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Used for all lines of insurance business, including complex commercial </a:t>
            </a:r>
            <a:r>
              <a:rPr lang="en-US" sz="1100" b="0" dirty="0" smtClean="0">
                <a:ea typeface="ＭＳ Ｐゴシック" charset="-128"/>
              </a:rPr>
              <a:t>lines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 smtClean="0">
                <a:ea typeface="ＭＳ Ｐゴシック" charset="-128"/>
              </a:rPr>
              <a:t>Servicing multiple channels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 smtClean="0">
                <a:ea typeface="ＭＳ Ｐゴシック" charset="-128"/>
              </a:rPr>
              <a:t>Powerful analytics</a:t>
            </a:r>
            <a:endParaRPr lang="en-US" sz="1100" b="0" dirty="0">
              <a:ea typeface="ＭＳ Ｐゴシック" charset="-128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159502" y="1540983"/>
            <a:ext cx="1857375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Salient Facts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45061" name="Slide Number Placeholder 20"/>
          <p:cNvSpPr txBox="1">
            <a:spLocks noGrp="1"/>
          </p:cNvSpPr>
          <p:nvPr/>
        </p:nvSpPr>
        <p:spPr bwMode="gray">
          <a:xfrm>
            <a:off x="7269163" y="6564314"/>
            <a:ext cx="1693863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 eaLnBrk="0" hangingPunct="0">
              <a:lnSpc>
                <a:spcPct val="80000"/>
              </a:lnSpc>
            </a:pPr>
            <a:fld id="{2BABF7E7-651B-4551-AE0B-FAF40E3BD8AE}" type="slidenum">
              <a:rPr lang="en-US" sz="900" b="0"/>
              <a:pPr algn="r" eaLnBrk="0" hangingPunct="0">
                <a:lnSpc>
                  <a:spcPct val="80000"/>
                </a:lnSpc>
              </a:pPr>
              <a:t>9</a:t>
            </a:fld>
            <a:endParaRPr lang="en-US" sz="900" b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 rot="10800000" flipV="1">
            <a:off x="3305175" y="1536320"/>
            <a:ext cx="2432051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accent4"/>
                </a:solidFill>
                <a:latin typeface="Arial" pitchFamily="34" charset="0"/>
              </a:rPr>
              <a:t>Enhancing the Asset</a:t>
            </a:r>
            <a:endParaRPr lang="en-US" dirty="0">
              <a:solidFill>
                <a:schemeClr val="accent4"/>
              </a:solidFill>
              <a:latin typeface="Arial" pitchFamily="34" charset="0"/>
            </a:endParaRPr>
          </a:p>
        </p:txBody>
      </p:sp>
      <p:sp>
        <p:nvSpPr>
          <p:cNvPr id="45063" name="Content Placeholder 3"/>
          <p:cNvSpPr txBox="1">
            <a:spLocks/>
          </p:cNvSpPr>
          <p:nvPr/>
        </p:nvSpPr>
        <p:spPr bwMode="auto">
          <a:xfrm>
            <a:off x="3151189" y="1793396"/>
            <a:ext cx="2759075" cy="23849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1450" indent="-171450">
              <a:spcBef>
                <a:spcPct val="20000"/>
              </a:spcBef>
              <a:buClr>
                <a:schemeClr val="tx1"/>
              </a:buClr>
            </a:pPr>
            <a:r>
              <a:rPr lang="en-US" sz="1100" b="0" dirty="0">
                <a:ea typeface="ＭＳ Ｐゴシック" charset="-128"/>
              </a:rPr>
              <a:t>	</a:t>
            </a: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 The new Accenture Core Policy Administration and Extended Administration modules are the evolution of the asset </a:t>
            </a:r>
            <a:r>
              <a:rPr lang="en-US" sz="1100" b="0" dirty="0" err="1" smtClean="0">
                <a:solidFill>
                  <a:srgbClr val="000000"/>
                </a:solidFill>
                <a:ea typeface="ＭＳ Ｐゴシック" charset="-128"/>
              </a:rPr>
              <a:t>fka</a:t>
            </a:r>
            <a:r>
              <a:rPr lang="en-US" sz="1100" b="0" dirty="0" smtClean="0">
                <a:solidFill>
                  <a:srgbClr val="000000"/>
                </a:solidFill>
                <a:ea typeface="ＭＳ Ｐゴシック" charset="-128"/>
              </a:rPr>
              <a:t> Accenture Insurance Solution. </a:t>
            </a:r>
            <a:r>
              <a:rPr lang="en-US" sz="1100" b="0" dirty="0" smtClean="0">
                <a:ea typeface="ＭＳ Ｐゴシック" charset="-128"/>
              </a:rPr>
              <a:t>Latest </a:t>
            </a:r>
            <a:r>
              <a:rPr lang="en-US" sz="1100" b="0" dirty="0">
                <a:ea typeface="ＭＳ Ｐゴシック" charset="-128"/>
              </a:rPr>
              <a:t>version of the software includes: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Extended  channel  support (e.g. web services for aggregators ) </a:t>
            </a:r>
          </a:p>
          <a:p>
            <a:pPr marL="171450" indent="-1714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1100" b="0" dirty="0">
                <a:ea typeface="ＭＳ Ｐゴシック" charset="-128"/>
              </a:rPr>
              <a:t>Multiple platform deployment options that optimize development and execution in production to reduce the Total Cost of Ownership (TCO)</a:t>
            </a:r>
          </a:p>
        </p:txBody>
      </p:sp>
      <p:sp>
        <p:nvSpPr>
          <p:cNvPr id="39" name="Oval Callout 11"/>
          <p:cNvSpPr>
            <a:spLocks noChangeArrowheads="1"/>
          </p:cNvSpPr>
          <p:nvPr/>
        </p:nvSpPr>
        <p:spPr bwMode="auto">
          <a:xfrm>
            <a:off x="5232402" y="4117634"/>
            <a:ext cx="3721100" cy="2109787"/>
          </a:xfrm>
          <a:prstGeom prst="wedgeEllipseCallout">
            <a:avLst>
              <a:gd name="adj1" fmla="val -58478"/>
              <a:gd name="adj2" fmla="val 10579"/>
            </a:avLst>
          </a:prstGeom>
          <a:solidFill>
            <a:srgbClr val="DD4411"/>
          </a:solidFill>
          <a:ln w="12700" algn="ctr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0000"/>
              </a:lnSpc>
            </a:pPr>
            <a:endParaRPr lang="es-ES_tradnl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5246688" y="4471646"/>
            <a:ext cx="3770312" cy="135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" indent="-57150" algn="ctr"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sz="1200" b="0" dirty="0">
                <a:solidFill>
                  <a:schemeClr val="bg1"/>
                </a:solidFill>
              </a:rPr>
              <a:t>“Accenture’s Insurance Solution was a key component … because it allowed us to build our new operational and business models and in turn reduce our expense ratio by several percentage points over a two year period.”</a:t>
            </a:r>
          </a:p>
          <a:p>
            <a:pPr marL="57150" indent="-57150" algn="ctr" eaLnBrk="0" hangingPunct="0">
              <a:lnSpc>
                <a:spcPct val="95000"/>
              </a:lnSpc>
              <a:spcBef>
                <a:spcPct val="20000"/>
              </a:spcBef>
            </a:pPr>
            <a:r>
              <a:rPr lang="en-US" sz="1200" b="0" dirty="0">
                <a:solidFill>
                  <a:schemeClr val="bg1"/>
                </a:solidFill>
              </a:rPr>
              <a:t>	</a:t>
            </a:r>
            <a:r>
              <a:rPr lang="en-US" sz="1200" b="0" i="1" dirty="0">
                <a:solidFill>
                  <a:schemeClr val="bg1"/>
                </a:solidFill>
              </a:rPr>
              <a:t>– Juan de Blas – Zurich Financial: Services Spain COO (Operations, Support &amp; Claims Director)</a:t>
            </a: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42938" y="112713"/>
            <a:ext cx="6303962" cy="1143000"/>
          </a:xfrm>
          <a:prstGeom prst="rect">
            <a:avLst/>
          </a:prstGeom>
        </p:spPr>
        <p:txBody>
          <a:bodyPr/>
          <a:lstStyle/>
          <a:p>
            <a:pPr lvl="0" eaLnBrk="0" hangingPunct="0"/>
            <a:r>
              <a:rPr lang="en-US" sz="18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Accenture Core Policy Administration and Extended Administration modules provide full back-office support to insurers looking for an end-to-end Policy solution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88395" y="792112"/>
            <a:ext cx="586244" cy="50829"/>
          </a:xfrm>
          <a:prstGeom prst="roundRect">
            <a:avLst/>
          </a:prstGeom>
          <a:gradFill rotWithShape="1">
            <a:gsLst>
              <a:gs pos="0">
                <a:srgbClr val="6688BB">
                  <a:shade val="51000"/>
                  <a:satMod val="130000"/>
                </a:srgbClr>
              </a:gs>
              <a:gs pos="80000">
                <a:srgbClr val="6688BB">
                  <a:shade val="93000"/>
                  <a:satMod val="130000"/>
                </a:srgbClr>
              </a:gs>
              <a:gs pos="100000">
                <a:srgbClr val="6688BB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2" name="Pie 61"/>
          <p:cNvSpPr/>
          <p:nvPr/>
        </p:nvSpPr>
        <p:spPr>
          <a:xfrm>
            <a:off x="204894" y="407630"/>
            <a:ext cx="366585" cy="311995"/>
          </a:xfrm>
          <a:prstGeom prst="pie">
            <a:avLst>
              <a:gd name="adj1" fmla="val 16200000"/>
              <a:gd name="adj2" fmla="val 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63" name="Pie 4"/>
          <p:cNvSpPr/>
          <p:nvPr/>
        </p:nvSpPr>
        <p:spPr>
          <a:xfrm>
            <a:off x="399490" y="452689"/>
            <a:ext cx="135287" cy="8542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4" name="Pie 63"/>
          <p:cNvSpPr/>
          <p:nvPr/>
        </p:nvSpPr>
        <p:spPr>
          <a:xfrm>
            <a:off x="204894" y="416651"/>
            <a:ext cx="366585" cy="311995"/>
          </a:xfrm>
          <a:prstGeom prst="pie">
            <a:avLst>
              <a:gd name="adj1" fmla="val 0"/>
              <a:gd name="adj2" fmla="val 54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66" name="Pie 65"/>
          <p:cNvSpPr/>
          <p:nvPr/>
        </p:nvSpPr>
        <p:spPr>
          <a:xfrm>
            <a:off x="192588" y="416651"/>
            <a:ext cx="366585" cy="311995"/>
          </a:xfrm>
          <a:prstGeom prst="pie">
            <a:avLst>
              <a:gd name="adj1" fmla="val 5400000"/>
              <a:gd name="adj2" fmla="val 1080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endParaRPr lang="en-US" sz="600" dirty="0"/>
          </a:p>
        </p:txBody>
      </p:sp>
      <p:sp>
        <p:nvSpPr>
          <p:cNvPr id="67" name="Pie 66"/>
          <p:cNvSpPr/>
          <p:nvPr/>
        </p:nvSpPr>
        <p:spPr>
          <a:xfrm>
            <a:off x="192588" y="406177"/>
            <a:ext cx="366585" cy="311995"/>
          </a:xfrm>
          <a:prstGeom prst="pie">
            <a:avLst>
              <a:gd name="adj1" fmla="val 10766032"/>
              <a:gd name="adj2" fmla="val 162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</p:sp>
      <p:sp>
        <p:nvSpPr>
          <p:cNvPr id="68" name="Block Arc 67"/>
          <p:cNvSpPr/>
          <p:nvPr/>
        </p:nvSpPr>
        <p:spPr>
          <a:xfrm>
            <a:off x="88395" y="317500"/>
            <a:ext cx="587277" cy="499823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5E8933"/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Block Arc 68"/>
          <p:cNvSpPr/>
          <p:nvPr/>
        </p:nvSpPr>
        <p:spPr>
          <a:xfrm rot="16200000">
            <a:off x="132122" y="273773"/>
            <a:ext cx="499823" cy="58727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Block Arc 69"/>
          <p:cNvSpPr/>
          <p:nvPr/>
        </p:nvSpPr>
        <p:spPr>
          <a:xfrm rot="5400000">
            <a:off x="131089" y="273773"/>
            <a:ext cx="499823" cy="587277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Block Arc 70"/>
          <p:cNvSpPr/>
          <p:nvPr/>
        </p:nvSpPr>
        <p:spPr>
          <a:xfrm rot="10800000">
            <a:off x="87361" y="317500"/>
            <a:ext cx="587277" cy="499823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2" name="Rounded Rectangle 71"/>
          <p:cNvSpPr/>
          <p:nvPr/>
        </p:nvSpPr>
        <p:spPr bwMode="auto">
          <a:xfrm>
            <a:off x="88395" y="851074"/>
            <a:ext cx="586244" cy="50626"/>
          </a:xfrm>
          <a:prstGeom prst="roundRect">
            <a:avLst/>
          </a:prstGeom>
          <a:gradFill rotWithShape="1">
            <a:gsLst>
              <a:gs pos="0">
                <a:srgbClr val="002266">
                  <a:shade val="51000"/>
                  <a:satMod val="130000"/>
                </a:srgbClr>
              </a:gs>
              <a:gs pos="80000">
                <a:srgbClr val="002266">
                  <a:shade val="93000"/>
                  <a:satMod val="130000"/>
                </a:srgbClr>
              </a:gs>
              <a:gs pos="100000">
                <a:srgbClr val="0022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782" y="334104"/>
            <a:ext cx="76205" cy="109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 rot="5400000">
            <a:off x="602116" y="509167"/>
            <a:ext cx="65805" cy="126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2897" y="766328"/>
            <a:ext cx="76205" cy="109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4434285">
            <a:off x="119070" y="595105"/>
            <a:ext cx="65805" cy="126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16200000">
            <a:off x="94080" y="498693"/>
            <a:ext cx="65805" cy="126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Block Arc 55"/>
          <p:cNvSpPr/>
          <p:nvPr/>
        </p:nvSpPr>
        <p:spPr>
          <a:xfrm rot="10800000">
            <a:off x="-607880" y="1714611"/>
            <a:ext cx="6489692" cy="4800209"/>
          </a:xfrm>
          <a:prstGeom prst="blockArc">
            <a:avLst>
              <a:gd name="adj1" fmla="val 13565001"/>
              <a:gd name="adj2" fmla="val 18806485"/>
              <a:gd name="adj3" fmla="val 10952"/>
            </a:avLst>
          </a:prstGeom>
          <a:gradFill rotWithShape="1">
            <a:gsLst>
              <a:gs pos="0">
                <a:srgbClr val="002266">
                  <a:shade val="51000"/>
                  <a:satMod val="130000"/>
                </a:srgbClr>
              </a:gs>
              <a:gs pos="80000">
                <a:srgbClr val="002266">
                  <a:shade val="93000"/>
                  <a:satMod val="130000"/>
                </a:srgbClr>
              </a:gs>
              <a:gs pos="100000">
                <a:srgbClr val="0022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b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0" kern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Pie 50"/>
          <p:cNvSpPr/>
          <p:nvPr/>
        </p:nvSpPr>
        <p:spPr>
          <a:xfrm>
            <a:off x="651814" y="2898046"/>
            <a:ext cx="3570538" cy="2664675"/>
          </a:xfrm>
          <a:prstGeom prst="pie">
            <a:avLst>
              <a:gd name="adj1" fmla="val 5400000"/>
              <a:gd name="adj2" fmla="val 10800000"/>
            </a:avLst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endParaRPr lang="en-US" sz="600" dirty="0"/>
          </a:p>
        </p:txBody>
      </p:sp>
      <p:sp>
        <p:nvSpPr>
          <p:cNvPr id="60" name="Rectangle 59"/>
          <p:cNvSpPr/>
          <p:nvPr/>
        </p:nvSpPr>
        <p:spPr>
          <a:xfrm>
            <a:off x="2115824" y="5884554"/>
            <a:ext cx="742237" cy="93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" name="Rectangle 17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gray">
          <a:xfrm>
            <a:off x="1470451" y="4257677"/>
            <a:ext cx="778476" cy="4778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rIns="0"/>
          <a:lstStyle/>
          <a:p>
            <a:pPr algn="ctr"/>
            <a:endParaRPr lang="en-US" sz="900" b="0" dirty="0" smtClean="0"/>
          </a:p>
          <a:p>
            <a:pPr algn="ctr"/>
            <a:r>
              <a:rPr lang="en-US" sz="900" b="0" dirty="0" smtClean="0"/>
              <a:t>Commissions</a:t>
            </a:r>
            <a:endParaRPr lang="en-US" sz="900" b="0" dirty="0"/>
          </a:p>
        </p:txBody>
      </p:sp>
      <p:sp>
        <p:nvSpPr>
          <p:cNvPr id="82" name="Rectangle 17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gray">
          <a:xfrm>
            <a:off x="803365" y="4257677"/>
            <a:ext cx="568237" cy="4778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rIns="0"/>
          <a:lstStyle/>
          <a:p>
            <a:pPr algn="ctr"/>
            <a:r>
              <a:rPr lang="en-US" sz="900" b="0" dirty="0"/>
              <a:t>Policy Servicing/ Renewal</a:t>
            </a:r>
          </a:p>
        </p:txBody>
      </p:sp>
      <p:sp>
        <p:nvSpPr>
          <p:cNvPr id="83" name="Rectangle 17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gray">
          <a:xfrm>
            <a:off x="1248032" y="4764303"/>
            <a:ext cx="420128" cy="4778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rIns="0"/>
          <a:lstStyle/>
          <a:p>
            <a:pPr algn="ctr"/>
            <a:endParaRPr lang="en-US" sz="900" b="0" dirty="0" smtClean="0"/>
          </a:p>
          <a:p>
            <a:pPr algn="ctr"/>
            <a:r>
              <a:rPr lang="en-US" sz="900" b="0" dirty="0" smtClean="0"/>
              <a:t>Billing</a:t>
            </a:r>
            <a:endParaRPr lang="en-US" sz="900" b="0" dirty="0"/>
          </a:p>
        </p:txBody>
      </p:sp>
      <p:sp>
        <p:nvSpPr>
          <p:cNvPr id="84" name="Rectangle 17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gray">
          <a:xfrm>
            <a:off x="1705745" y="4763959"/>
            <a:ext cx="703823" cy="4778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rIns="0"/>
          <a:lstStyle/>
          <a:p>
            <a:pPr algn="ctr"/>
            <a:r>
              <a:rPr lang="en-US" sz="900" b="0" dirty="0"/>
              <a:t>End to End Documentation </a:t>
            </a:r>
            <a:r>
              <a:rPr lang="en-US" sz="900" b="0" dirty="0" smtClean="0"/>
              <a:t>Mgmt</a:t>
            </a:r>
            <a:endParaRPr lang="en-US" sz="900" b="0" dirty="0"/>
          </a:p>
        </p:txBody>
      </p:sp>
      <p:sp>
        <p:nvSpPr>
          <p:cNvPr id="85" name="Rectangle 18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gray">
          <a:xfrm>
            <a:off x="1532238" y="5950987"/>
            <a:ext cx="617838" cy="4778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rIns="0"/>
          <a:lstStyle/>
          <a:p>
            <a:pPr algn="ctr"/>
            <a:r>
              <a:rPr lang="en-US" sz="900" b="0" dirty="0"/>
              <a:t>Payments &amp; Collections</a:t>
            </a:r>
          </a:p>
        </p:txBody>
      </p:sp>
      <p:sp>
        <p:nvSpPr>
          <p:cNvPr id="86" name="Rectangle 19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gray">
          <a:xfrm>
            <a:off x="2243653" y="6062196"/>
            <a:ext cx="652463" cy="351393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rIns="0"/>
          <a:lstStyle/>
          <a:p>
            <a:pPr algn="ctr"/>
            <a:r>
              <a:rPr lang="en-US" sz="900" b="0"/>
              <a:t>Regulatory</a:t>
            </a:r>
          </a:p>
          <a:p>
            <a:pPr algn="ctr"/>
            <a:r>
              <a:rPr lang="en-US" sz="900" b="0"/>
              <a:t>Compliance</a:t>
            </a:r>
          </a:p>
        </p:txBody>
      </p:sp>
      <p:sp>
        <p:nvSpPr>
          <p:cNvPr id="87" name="Rectangle 20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gray">
          <a:xfrm>
            <a:off x="2972440" y="6000416"/>
            <a:ext cx="700087" cy="36375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rIns="0"/>
          <a:lstStyle/>
          <a:p>
            <a:pPr algn="ctr"/>
            <a:r>
              <a:rPr lang="en-US" sz="900" b="0" dirty="0" smtClean="0"/>
              <a:t>Technical Accounting</a:t>
            </a:r>
            <a:endParaRPr lang="en-US" sz="900" b="0" dirty="0"/>
          </a:p>
        </p:txBody>
      </p:sp>
      <p:sp>
        <p:nvSpPr>
          <p:cNvPr id="88" name="Rectangle 18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gray">
          <a:xfrm>
            <a:off x="1066380" y="5815060"/>
            <a:ext cx="404082" cy="47783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rIns="0"/>
          <a:lstStyle/>
          <a:p>
            <a:pPr algn="ctr"/>
            <a:r>
              <a:rPr lang="en-US" sz="900" b="0" dirty="0"/>
              <a:t>Reinsurance</a:t>
            </a:r>
          </a:p>
        </p:txBody>
      </p:sp>
      <p:sp>
        <p:nvSpPr>
          <p:cNvPr id="89" name="Rectangle 20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gray">
          <a:xfrm>
            <a:off x="3723455" y="5852132"/>
            <a:ext cx="663186" cy="33903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rIns="0"/>
          <a:lstStyle/>
          <a:p>
            <a:pPr algn="ctr"/>
            <a:r>
              <a:rPr lang="en-US" sz="900" b="0" dirty="0"/>
              <a:t>Business Intelligence</a:t>
            </a:r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gray">
          <a:xfrm>
            <a:off x="226030" y="3815256"/>
            <a:ext cx="2816715" cy="308238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0" hangingPunct="0">
              <a:lnSpc>
                <a:spcPct val="95000"/>
              </a:lnSpc>
              <a:spcBef>
                <a:spcPts val="100"/>
              </a:spcBef>
              <a:defRPr/>
            </a:pPr>
            <a:r>
              <a:rPr lang="en-US" sz="1100" dirty="0" smtClean="0"/>
              <a:t>CORE POLICY ADMINISTRATION</a:t>
            </a:r>
            <a:endParaRPr lang="en-US" sz="1100" dirty="0"/>
          </a:p>
        </p:txBody>
      </p:sp>
      <p:sp>
        <p:nvSpPr>
          <p:cNvPr id="91" name="Rectangle 6"/>
          <p:cNvSpPr>
            <a:spLocks noChangeArrowheads="1"/>
          </p:cNvSpPr>
          <p:nvPr/>
        </p:nvSpPr>
        <p:spPr bwMode="gray">
          <a:xfrm>
            <a:off x="983650" y="5517936"/>
            <a:ext cx="3597275" cy="315845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 eaLnBrk="0" hangingPunct="0">
              <a:lnSpc>
                <a:spcPct val="95000"/>
              </a:lnSpc>
              <a:spcBef>
                <a:spcPts val="100"/>
              </a:spcBef>
              <a:defRPr/>
            </a:pPr>
            <a:r>
              <a:rPr lang="en-US" sz="1100" dirty="0" smtClean="0"/>
              <a:t>EXTENDED POLICY ADMINISTRATION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18"/>
  <p:tag name="PPWINSEGMENT1SOURCERTF" val="{\rtf1\ansi\deff0{\fonttbl{\f0\fcharset0 Arial;}}{\colortbl\red0\green0\blue0;}{\f0\fs32\b\cf0 Produkt \line}{\f0\fs32\b\cf0 Management\par}}"/>
  <p:tag name="PPWINLASTSAVEDTRANSLATION" val="ProductManagement"/>
  <p:tag name="PPWINALREADYSEGMENTED" val="True"/>
  <p:tag name="PPWINTOTALSEGMENTS" val="1"/>
  <p:tag name="PPWINSEGMENT1TARGETRTF" val="{\rtf1\ansi\deff0{\fonttbl{\f0\fcharset0 Arial;}}{\colortbl\red0\green0\blue0;}{\f0\fs32\b\cf0 Product\line}{\f0\fs32\b\cf0 Management\par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18"/>
  <p:tag name="PPWINSEGMENT1SOURCERTF" val="{\rtf1\ansi\deff0{\fonttbl{\f0\fcharset0 Arial;}}{\colortbl\red0\green0\blue0;}{\f0\fs32\b\cf0 Produkt \line}{\f0\fs32\b\cf0 Management\par}}"/>
  <p:tag name="PPWINLASTSAVEDTRANSLATION" val="ProductManagement"/>
  <p:tag name="PPWINALREADYSEGMENTED" val="True"/>
  <p:tag name="PPWINTOTALSEGMENTS" val="1"/>
  <p:tag name="PPWINSEGMENT1TARGETRTF" val="{\rtf1\ansi\deff0{\fonttbl{\f0\fcharset0 Arial;}}{\colortbl\red0\green0\blue0;}{\f0\fs32\b\cf0 Product\line}{\f0\fs32\b\cf0 Management\par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18"/>
  <p:tag name="PPWINSEGMENT1SOURCERTF" val="{\rtf1\ansi\deff0{\fonttbl{\f0\fcharset0 Arial;}}{\colortbl\red0\green0\blue0;}{\f0\fs32\b\cf0 Produkt \line}{\f0\fs32\b\cf0 Management\par}}"/>
  <p:tag name="PPWINLASTSAVEDTRANSLATION" val="ProductManagement"/>
  <p:tag name="PPWINALREADYSEGMENTED" val="True"/>
  <p:tag name="PPWINTOTALSEGMENTS" val="1"/>
  <p:tag name="PPWINSEGMENT1TARGETRTF" val="{\rtf1\ansi\deff0{\fonttbl{\f0\fcharset0 Arial;}}{\colortbl\red0\green0\blue0;}{\f0\fs32\b\cf0 Product\line}{\f0\fs32\b\cf0 Management\par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18"/>
  <p:tag name="PPWINSEGMENT1SOURCERTF" val="{\rtf1\ansi\deff0{\fonttbl{\f0\fcharset0 Arial;}}{\colortbl\red0\green0\blue0;}{\f0\fs32\b\cf0 Produkt \line}{\f0\fs32\b\cf0 Management\par}}"/>
  <p:tag name="PPWINLASTSAVEDTRANSLATION" val="ProductManagement"/>
  <p:tag name="PPWINALREADYSEGMENTED" val="True"/>
  <p:tag name="PPWINTOTALSEGMENTS" val="1"/>
  <p:tag name="PPWINSEGMENT1TARGETRTF" val="{\rtf1\ansi\deff0{\fonttbl{\f0\fcharset0 Arial;}}{\colortbl\red0\green0\blue0;}{\f0\fs32\b\cf0 Product\line}{\f0\fs32\b\cf0 Management\par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18"/>
  <p:tag name="PPWINSEGMENT1SOURCERTF" val="{\rtf1\ansi\deff0{\fonttbl{\f0\fcharset0 Arial;}}{\colortbl\red0\green0\blue0;}{\f0\fs32\b\cf0 Produkt \line}{\f0\fs32\b\cf0 Management\par}}"/>
  <p:tag name="PPWINLASTSAVEDTRANSLATION" val="ProductManagement"/>
  <p:tag name="PPWINALREADYSEGMENTED" val="True"/>
  <p:tag name="PPWINTOTALSEGMENTS" val="1"/>
  <p:tag name="PPWINSEGMENT1TARGETRTF" val="{\rtf1\ansi\deff0{\fonttbl{\f0\fcharset0 Arial;}}{\colortbl\red0\green0\blue0;}{\f0\fs32\b\cf0 Product\line}{\f0\fs32\b\cf0 Management\par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18"/>
  <p:tag name="PPWINSEGMENT1SOURCERTF" val="{\rtf1\ansi\deff0{\fonttbl{\f0\fcharset0 Arial;}}{\colortbl\red0\green0\blue0;}{\f0\fs32\b\cf0 Produkt \line}{\f0\fs32\b\cf0 Management\par}}"/>
  <p:tag name="PPWINLASTSAVEDTRANSLATION" val="ProductManagement"/>
  <p:tag name="PPWINALREADYSEGMENTED" val="True"/>
  <p:tag name="PPWINTOTALSEGMENTS" val="1"/>
  <p:tag name="PPWINSEGMENT1TARGETRTF" val="{\rtf1\ansi\deff0{\fonttbl{\f0\fcharset0 Arial;}}{\colortbl\red0\green0\blue0;}{\f0\fs32\b\cf0 Product\line}{\f0\fs32\b\cf0 Management\par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18"/>
  <p:tag name="PPWINSEGMENT1SOURCERTF" val="{\rtf1\ansi\deff0{\fonttbl{\f0\fcharset0 Arial;}}{\colortbl\red0\green0\blue0;}{\f0\fs32\b\cf0 Produkt \line}{\f0\fs32\b\cf0 Management\par}}"/>
  <p:tag name="PPWINLASTSAVEDTRANSLATION" val="ProductManagement"/>
  <p:tag name="PPWINALREADYSEGMENTED" val="True"/>
  <p:tag name="PPWINTOTALSEGMENTS" val="1"/>
  <p:tag name="PPWINSEGMENT1TARGETRTF" val="{\rtf1\ansi\deff0{\fonttbl{\f0\fcharset0 Arial;}}{\colortbl\red0\green0\blue0;}{\f0\fs32\b\cf0 Product\line}{\f0\fs32\b\cf0 Management\par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18"/>
  <p:tag name="PPWINSEGMENT1SOURCERTF" val="{\rtf1\ansi\deff0{\fonttbl{\f0\fcharset0 Arial;}}{\colortbl\red0\green0\blue0;}{\f0\fs32\b\cf0 Produkt \line}{\f0\fs32\b\cf0 Management\par}}"/>
  <p:tag name="PPWINLASTSAVEDTRANSLATION" val="ProductManagement"/>
  <p:tag name="PPWINALREADYSEGMENTED" val="True"/>
  <p:tag name="PPWINTOTALSEGMENTS" val="1"/>
  <p:tag name="PPWINSEGMENT1TARGETRTF" val="{\rtf1\ansi\deff0{\fonttbl{\f0\fcharset0 Arial;}}{\colortbl\red0\green0\blue0;}{\f0\fs32\b\cf0 Product\line}{\f0\fs32\b\cf0 Management\par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18"/>
  <p:tag name="PPWINSEGMENT1SOURCERTF" val="{\rtf1\ansi\deff0{\fonttbl{\f0\fcharset0 Arial;}}{\colortbl\red0\green0\blue0;}{\f0\fs32\b\cf0 Produkt \line}{\f0\fs32\b\cf0 Management\par}}"/>
  <p:tag name="PPWINLASTSAVEDTRANSLATION" val="ProductManagement"/>
  <p:tag name="PPWINALREADYSEGMENTED" val="True"/>
  <p:tag name="PPWINTOTALSEGMENTS" val="1"/>
  <p:tag name="PPWINSEGMENT1TARGETRTF" val="{\rtf1\ansi\deff0{\fonttbl{\f0\fcharset0 Arial;}}{\colortbl\red0\green0\blue0;}{\f0\fs32\b\cf0 Product\line}{\f0\fs32\b\cf0 Management\par}}"/>
</p:tagLst>
</file>

<file path=ppt/theme/theme1.xml><?xml version="1.0" encoding="utf-8"?>
<a:theme xmlns:a="http://schemas.openxmlformats.org/drawingml/2006/main" name="Pearls Template option 1_ROOMY_crop 2">
  <a:themeElements>
    <a:clrScheme name="Pearls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887799"/>
      </a:accent1>
      <a:accent2>
        <a:srgbClr val="EEAA00"/>
      </a:accent2>
      <a:accent3>
        <a:srgbClr val="6688BB"/>
      </a:accent3>
      <a:accent4>
        <a:srgbClr val="999977"/>
      </a:accent4>
      <a:accent5>
        <a:srgbClr val="778888"/>
      </a:accent5>
      <a:accent6>
        <a:srgbClr val="DD4411"/>
      </a:accent6>
      <a:hlink>
        <a:srgbClr val="6688BB"/>
      </a:hlink>
      <a:folHlink>
        <a:srgbClr val="EEAA00"/>
      </a:folHlink>
    </a:clrScheme>
    <a:fontScheme name="Accenture IceClimb_A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ccenture IceClimb_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IceClimb_AT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AA99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AAD2CA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IceClimb_AT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AA1133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D2AAAD"/>
        </a:accent5>
        <a:accent6>
          <a:srgbClr val="5C9A3D"/>
        </a:accent6>
        <a:hlink>
          <a:srgbClr val="887799"/>
        </a:hlink>
        <a:folHlink>
          <a:srgbClr val="2244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IceClimb_AT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00"/>
        </a:accent6>
        <a:hlink>
          <a:srgbClr val="557799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0243D8-B213-464E-8A8A-EBCE52BA5245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9217919-46C1-4550-B8FE-306B800E9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C7EC535-DBF1-46E5-8B12-C60B32E268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483392_BPO_navigation_2007_3a</Template>
  <TotalTime>0</TotalTime>
  <Words>1795</Words>
  <Application>Microsoft Office PowerPoint</Application>
  <PresentationFormat>全屏显示(4:3)</PresentationFormat>
  <Paragraphs>234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Pearls Template option 1_ROOMY_crop 2</vt:lpstr>
      <vt:lpstr>Default Theme</vt:lpstr>
      <vt:lpstr>Accenture Policy Components Overview</vt:lpstr>
      <vt:lpstr>What is Accenture Policy Components?</vt:lpstr>
      <vt:lpstr>Where are we coming from and what´s new?</vt:lpstr>
      <vt:lpstr>What Does Policy Components look like?</vt:lpstr>
      <vt:lpstr>Accenture Policy Components, new generation end-to-end property and casualty (P&amp;C) product and policy management solution</vt:lpstr>
      <vt:lpstr>PowerPoint 演示文稿</vt:lpstr>
      <vt:lpstr>PowerPoint 演示文稿</vt:lpstr>
      <vt:lpstr>PowerPoint 演示文稿</vt:lpstr>
      <vt:lpstr>PowerPoint 演示文稿</vt:lpstr>
      <vt:lpstr>声明：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Policy Components Overview</dc:title>
  <dc:creator>Erin</dc:creator>
  <cp:lastModifiedBy>Microsoft</cp:lastModifiedBy>
  <cp:revision>4</cp:revision>
  <dcterms:created xsi:type="dcterms:W3CDTF">2009-11-13T22:24:39Z</dcterms:created>
  <dcterms:modified xsi:type="dcterms:W3CDTF">2018-01-05T01:47:41Z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