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5"/>
    <p:sldMasterId id="2147483776" r:id="rId6"/>
  </p:sldMasterIdLst>
  <p:notesMasterIdLst>
    <p:notesMasterId r:id="rId15"/>
  </p:notesMasterIdLst>
  <p:handoutMasterIdLst>
    <p:handoutMasterId r:id="rId16"/>
  </p:handoutMasterIdLst>
  <p:sldIdLst>
    <p:sldId id="256" r:id="rId7"/>
    <p:sldId id="300" r:id="rId8"/>
    <p:sldId id="301" r:id="rId9"/>
    <p:sldId id="302" r:id="rId10"/>
    <p:sldId id="303" r:id="rId11"/>
    <p:sldId id="306" r:id="rId12"/>
    <p:sldId id="321" r:id="rId13"/>
    <p:sldId id="322" r:id="rId14"/>
  </p:sldIdLst>
  <p:sldSz cx="9144000" cy="6858000" type="screen4x3"/>
  <p:notesSz cx="6858000" cy="9144000"/>
  <p:defaultTextStyle>
    <a:defPPr>
      <a:defRPr lang="en-US"/>
    </a:defPPr>
    <a:lvl1pPr algn="l" rtl="0" fontAlgn="base">
      <a:spcBef>
        <a:spcPct val="0"/>
      </a:spcBef>
      <a:spcAft>
        <a:spcPct val="0"/>
      </a:spcAft>
      <a:defRPr sz="3200" b="1" kern="1200">
        <a:solidFill>
          <a:schemeClr val="tx1"/>
        </a:solidFill>
        <a:latin typeface="Arial" charset="0"/>
        <a:ea typeface="+mn-ea"/>
        <a:cs typeface="+mn-cs"/>
      </a:defRPr>
    </a:lvl1pPr>
    <a:lvl2pPr marL="457200" algn="l" rtl="0" fontAlgn="base">
      <a:spcBef>
        <a:spcPct val="0"/>
      </a:spcBef>
      <a:spcAft>
        <a:spcPct val="0"/>
      </a:spcAft>
      <a:defRPr sz="3200" b="1" kern="1200">
        <a:solidFill>
          <a:schemeClr val="tx1"/>
        </a:solidFill>
        <a:latin typeface="Arial" charset="0"/>
        <a:ea typeface="+mn-ea"/>
        <a:cs typeface="+mn-cs"/>
      </a:defRPr>
    </a:lvl2pPr>
    <a:lvl3pPr marL="914400" algn="l" rtl="0" fontAlgn="base">
      <a:spcBef>
        <a:spcPct val="0"/>
      </a:spcBef>
      <a:spcAft>
        <a:spcPct val="0"/>
      </a:spcAft>
      <a:defRPr sz="3200" b="1" kern="1200">
        <a:solidFill>
          <a:schemeClr val="tx1"/>
        </a:solidFill>
        <a:latin typeface="Arial" charset="0"/>
        <a:ea typeface="+mn-ea"/>
        <a:cs typeface="+mn-cs"/>
      </a:defRPr>
    </a:lvl3pPr>
    <a:lvl4pPr marL="1371600" algn="l" rtl="0" fontAlgn="base">
      <a:spcBef>
        <a:spcPct val="0"/>
      </a:spcBef>
      <a:spcAft>
        <a:spcPct val="0"/>
      </a:spcAft>
      <a:defRPr sz="3200" b="1" kern="1200">
        <a:solidFill>
          <a:schemeClr val="tx1"/>
        </a:solidFill>
        <a:latin typeface="Arial" charset="0"/>
        <a:ea typeface="+mn-ea"/>
        <a:cs typeface="+mn-cs"/>
      </a:defRPr>
    </a:lvl4pPr>
    <a:lvl5pPr marL="1828800" algn="l" rtl="0" fontAlgn="base">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A99"/>
    <a:srgbClr val="CCBB88"/>
    <a:srgbClr val="551155"/>
    <a:srgbClr val="666666"/>
    <a:srgbClr val="6688BB"/>
    <a:srgbClr val="000000"/>
    <a:srgbClr val="445511"/>
    <a:srgbClr val="9922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92" autoAdjust="0"/>
    <p:restoredTop sz="89781" autoAdjust="0"/>
  </p:normalViewPr>
  <p:slideViewPr>
    <p:cSldViewPr snapToGrid="0">
      <p:cViewPr varScale="1">
        <p:scale>
          <a:sx n="65" d="100"/>
          <a:sy n="65" d="100"/>
        </p:scale>
        <p:origin x="-1428" y="-64"/>
      </p:cViewPr>
      <p:guideLst>
        <p:guide orient="horz" pos="1239"/>
        <p:guide orient="horz" pos="2888"/>
        <p:guide orient="horz" pos="3024"/>
        <p:guide orient="horz" pos="3162"/>
        <p:guide orient="horz" pos="3368"/>
        <p:guide orient="horz" pos="4233"/>
        <p:guide orient="horz" pos="2160"/>
        <p:guide orient="horz" pos="2008"/>
        <p:guide pos="317"/>
        <p:guide pos="1594"/>
        <p:guide pos="5529"/>
        <p:guide pos="15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4" d="100"/>
          <a:sy n="94" d="100"/>
        </p:scale>
        <p:origin x="-231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61913"/>
            <a:ext cx="3429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defRPr sz="1000" b="0"/>
            </a:lvl1pPr>
          </a:lstStyle>
          <a:p>
            <a:pPr>
              <a:defRPr/>
            </a:pPr>
            <a:r>
              <a:rPr lang="en-US"/>
              <a:t>Products: Automotive, Industrial, Infrastructure &amp; Travel</a:t>
            </a:r>
          </a:p>
        </p:txBody>
      </p:sp>
      <p:sp>
        <p:nvSpPr>
          <p:cNvPr id="48131" name="Rectangle 3"/>
          <p:cNvSpPr>
            <a:spLocks noGrp="1" noChangeArrowheads="1"/>
          </p:cNvSpPr>
          <p:nvPr>
            <p:ph type="dt" sz="quarter" idx="1"/>
          </p:nvPr>
        </p:nvSpPr>
        <p:spPr bwMode="auto">
          <a:xfrm>
            <a:off x="3884613" y="61913"/>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sz="1000" b="0"/>
            </a:lvl1pPr>
          </a:lstStyle>
          <a:p>
            <a:pPr>
              <a:defRPr/>
            </a:pPr>
            <a:fld id="{452F1C3B-AC3B-4C3B-B242-C154A11C23E7}" type="datetime1">
              <a:rPr lang="en-US"/>
              <a:pPr>
                <a:defRPr/>
              </a:pPr>
              <a:t>1/5/2018</a:t>
            </a:fld>
            <a:endParaRPr lang="en-US"/>
          </a:p>
        </p:txBody>
      </p:sp>
      <p:sp>
        <p:nvSpPr>
          <p:cNvPr id="48132" name="Rectangle 4"/>
          <p:cNvSpPr>
            <a:spLocks noGrp="1" noChangeArrowheads="1"/>
          </p:cNvSpPr>
          <p:nvPr>
            <p:ph type="ftr" sz="quarter" idx="2"/>
          </p:nvPr>
        </p:nvSpPr>
        <p:spPr bwMode="auto">
          <a:xfrm>
            <a:off x="0" y="86233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defRPr sz="1000" b="0"/>
            </a:lvl1pPr>
          </a:lstStyle>
          <a:p>
            <a:pPr>
              <a:defRPr/>
            </a:pPr>
            <a:r>
              <a:rPr lang="en-US"/>
              <a:t>Copyright © 2009 Accenture All Rights Reserved.</a:t>
            </a:r>
          </a:p>
        </p:txBody>
      </p:sp>
      <p:sp>
        <p:nvSpPr>
          <p:cNvPr id="48133" name="Rectangle 5"/>
          <p:cNvSpPr>
            <a:spLocks noGrp="1" noChangeArrowheads="1"/>
          </p:cNvSpPr>
          <p:nvPr>
            <p:ph type="sldNum" sz="quarter" idx="3"/>
          </p:nvPr>
        </p:nvSpPr>
        <p:spPr bwMode="auto">
          <a:xfrm>
            <a:off x="3884613" y="86233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000" b="0"/>
            </a:lvl1pPr>
          </a:lstStyle>
          <a:p>
            <a:pPr>
              <a:defRPr/>
            </a:pPr>
            <a:fld id="{8CF76DFF-A382-4E7D-BCB6-B184306221B4}" type="slidenum">
              <a:rPr lang="en-US"/>
              <a:pPr>
                <a:defRPr/>
              </a:pPr>
              <a:t>‹#›</a:t>
            </a:fld>
            <a:endParaRPr lang="en-US"/>
          </a:p>
        </p:txBody>
      </p:sp>
    </p:spTree>
    <p:extLst>
      <p:ext uri="{BB962C8B-B14F-4D97-AF65-F5344CB8AC3E}">
        <p14:creationId xmlns:p14="http://schemas.microsoft.com/office/powerpoint/2010/main" val="111566891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61913"/>
            <a:ext cx="3429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defRPr sz="1000" b="0"/>
            </a:lvl1pPr>
          </a:lstStyle>
          <a:p>
            <a:pPr>
              <a:defRPr/>
            </a:pPr>
            <a:r>
              <a:rPr lang="en-US"/>
              <a:t>Products: Automotive, Industrial, Infrastructure &amp; Travel</a:t>
            </a:r>
          </a:p>
        </p:txBody>
      </p:sp>
      <p:sp>
        <p:nvSpPr>
          <p:cNvPr id="44035" name="Rectangle 3"/>
          <p:cNvSpPr>
            <a:spLocks noGrp="1" noChangeArrowheads="1"/>
          </p:cNvSpPr>
          <p:nvPr>
            <p:ph type="dt" idx="1"/>
          </p:nvPr>
        </p:nvSpPr>
        <p:spPr bwMode="auto">
          <a:xfrm>
            <a:off x="3884613" y="61913"/>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sz="1000" b="0"/>
            </a:lvl1pPr>
          </a:lstStyle>
          <a:p>
            <a:pPr>
              <a:defRPr/>
            </a:pPr>
            <a:fld id="{F3F00C53-8EC0-4505-B5A6-49EE7318C29D}" type="datetime1">
              <a:rPr lang="en-US"/>
              <a:pPr>
                <a:defRPr/>
              </a:pPr>
              <a:t>1/5/2018</a:t>
            </a:fld>
            <a:endParaRPr lang="en-US"/>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40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4038" name="Rectangle 6"/>
          <p:cNvSpPr>
            <a:spLocks noGrp="1" noChangeArrowheads="1"/>
          </p:cNvSpPr>
          <p:nvPr>
            <p:ph type="ftr" sz="quarter" idx="4"/>
          </p:nvPr>
        </p:nvSpPr>
        <p:spPr bwMode="auto">
          <a:xfrm>
            <a:off x="0" y="86233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defRPr sz="1000" b="0"/>
            </a:lvl1pPr>
          </a:lstStyle>
          <a:p>
            <a:pPr>
              <a:defRPr/>
            </a:pPr>
            <a:r>
              <a:rPr lang="en-US"/>
              <a:t>Copyright © 2009 Accenture All Rights Reserved.</a:t>
            </a:r>
          </a:p>
        </p:txBody>
      </p:sp>
      <p:sp>
        <p:nvSpPr>
          <p:cNvPr id="44039" name="Rectangle 7"/>
          <p:cNvSpPr>
            <a:spLocks noGrp="1" noChangeArrowheads="1"/>
          </p:cNvSpPr>
          <p:nvPr>
            <p:ph type="sldNum" sz="quarter" idx="5"/>
          </p:nvPr>
        </p:nvSpPr>
        <p:spPr bwMode="auto">
          <a:xfrm>
            <a:off x="3884613" y="86233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000" b="0"/>
            </a:lvl1pPr>
          </a:lstStyle>
          <a:p>
            <a:pPr>
              <a:defRPr/>
            </a:pPr>
            <a:fld id="{9CBC6CDA-8519-4C69-A1F6-1455AEFBE4E1}" type="slidenum">
              <a:rPr lang="en-US"/>
              <a:pPr>
                <a:defRPr/>
              </a:pPr>
              <a:t>‹#›</a:t>
            </a:fld>
            <a:endParaRPr lang="en-US"/>
          </a:p>
        </p:txBody>
      </p:sp>
    </p:spTree>
    <p:extLst>
      <p:ext uri="{BB962C8B-B14F-4D97-AF65-F5344CB8AC3E}">
        <p14:creationId xmlns:p14="http://schemas.microsoft.com/office/powerpoint/2010/main" val="1835483103"/>
      </p:ext>
    </p:extLst>
  </p:cSld>
  <p:clrMap bg1="lt1" tx1="dk1" bg2="lt2" tx2="dk2" accent1="accent1" accent2="accent2" accent3="accent3" accent4="accent4" accent5="accent5" accent6="accent6" hlink="hlink" folHlink="folHlink"/>
  <p:hf/>
  <p:notesStyle>
    <a:lvl1pPr marL="114300" indent="-114300" algn="l" rtl="0" eaLnBrk="0" fontAlgn="base" hangingPunct="0">
      <a:spcBef>
        <a:spcPct val="30000"/>
      </a:spcBef>
      <a:spcAft>
        <a:spcPct val="0"/>
      </a:spcAft>
      <a:buFont typeface="Arial" charset="0"/>
      <a:buChar char="•"/>
      <a:defRPr sz="1200" kern="1200">
        <a:solidFill>
          <a:schemeClr val="tx1"/>
        </a:solidFill>
        <a:latin typeface="Arial" charset="0"/>
        <a:ea typeface="+mn-ea"/>
        <a:cs typeface="+mn-cs"/>
      </a:defRPr>
    </a:lvl1pPr>
    <a:lvl2pPr marL="228600" indent="-114300" algn="l" rtl="0" eaLnBrk="0" fontAlgn="base" hangingPunct="0">
      <a:spcBef>
        <a:spcPct val="30000"/>
      </a:spcBef>
      <a:spcAft>
        <a:spcPct val="0"/>
      </a:spcAft>
      <a:buFont typeface="Arial" charset="0"/>
      <a:buChar char="–"/>
      <a:defRPr sz="1200" kern="1200">
        <a:solidFill>
          <a:schemeClr val="tx1"/>
        </a:solidFill>
        <a:latin typeface="Arial" charset="0"/>
        <a:ea typeface="+mn-ea"/>
        <a:cs typeface="+mn-cs"/>
      </a:defRPr>
    </a:lvl2pPr>
    <a:lvl3pPr marL="342900" indent="-114300" algn="l" rtl="0" eaLnBrk="0" fontAlgn="base" hangingPunct="0">
      <a:spcBef>
        <a:spcPct val="30000"/>
      </a:spcBef>
      <a:spcAft>
        <a:spcPct val="0"/>
      </a:spcAft>
      <a:buFont typeface="Arial" charset="0"/>
      <a:buChar char="•"/>
      <a:defRPr sz="1200" kern="1200">
        <a:solidFill>
          <a:schemeClr val="tx1"/>
        </a:solidFill>
        <a:latin typeface="Arial" charset="0"/>
        <a:ea typeface="+mn-ea"/>
        <a:cs typeface="+mn-cs"/>
      </a:defRPr>
    </a:lvl3pPr>
    <a:lvl4pPr marL="457200" indent="-114300" algn="l" rtl="0" eaLnBrk="0" fontAlgn="base" hangingPunct="0">
      <a:spcBef>
        <a:spcPct val="30000"/>
      </a:spcBef>
      <a:spcAft>
        <a:spcPct val="0"/>
      </a:spcAft>
      <a:buFont typeface="Arial" charset="0"/>
      <a:buChar char="–"/>
      <a:defRPr sz="1200" kern="1200">
        <a:solidFill>
          <a:schemeClr val="tx1"/>
        </a:solidFill>
        <a:latin typeface="Arial" charset="0"/>
        <a:ea typeface="+mn-ea"/>
        <a:cs typeface="+mn-cs"/>
      </a:defRPr>
    </a:lvl4pPr>
    <a:lvl5pPr marL="571500" indent="-114300" algn="l" rtl="0" eaLnBrk="0" fontAlgn="base" hangingPunct="0">
      <a:spcBef>
        <a:spcPct val="30000"/>
      </a:spcBef>
      <a:spcAft>
        <a:spcPct val="0"/>
      </a:spcAft>
      <a:buFont typeface="Arial" charset="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305C81D8-7D64-4C06-8F47-C969AED96206}" type="slidenum">
              <a:rPr lang="en-US" smtClean="0"/>
              <a:pPr/>
              <a:t>1</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s-ES_tradnl" smtClean="0"/>
          </a:p>
        </p:txBody>
      </p:sp>
      <p:sp>
        <p:nvSpPr>
          <p:cNvPr id="24581" name="Date Placeholder 4"/>
          <p:cNvSpPr>
            <a:spLocks noGrp="1"/>
          </p:cNvSpPr>
          <p:nvPr>
            <p:ph type="dt" sz="quarter" idx="1"/>
          </p:nvPr>
        </p:nvSpPr>
        <p:spPr>
          <a:noFill/>
        </p:spPr>
        <p:txBody>
          <a:bodyPr/>
          <a:lstStyle/>
          <a:p>
            <a:fld id="{296EF4C6-2FB2-4E56-B547-24A000183D48}" type="datetime1">
              <a:rPr lang="en-US" smtClean="0"/>
              <a:pPr/>
              <a:t>1/5/2018</a:t>
            </a:fld>
            <a:endParaRPr lang="en-US" smtClean="0"/>
          </a:p>
        </p:txBody>
      </p:sp>
      <p:sp>
        <p:nvSpPr>
          <p:cNvPr id="24582" name="Footer Placeholder 5"/>
          <p:cNvSpPr>
            <a:spLocks noGrp="1"/>
          </p:cNvSpPr>
          <p:nvPr>
            <p:ph type="ftr" sz="quarter" idx="4"/>
          </p:nvPr>
        </p:nvSpPr>
        <p:spPr>
          <a:noFill/>
        </p:spPr>
        <p:txBody>
          <a:bodyPr/>
          <a:lstStyle/>
          <a:p>
            <a:r>
              <a:rPr lang="en-US" smtClean="0"/>
              <a:t>Copyright © 2009 Accenture All Rights Reserved.</a:t>
            </a:r>
          </a:p>
        </p:txBody>
      </p:sp>
      <p:sp>
        <p:nvSpPr>
          <p:cNvPr id="24583" name="Header Placeholder 7"/>
          <p:cNvSpPr>
            <a:spLocks noGrp="1"/>
          </p:cNvSpPr>
          <p:nvPr>
            <p:ph type="hdr" sz="quarter"/>
          </p:nvPr>
        </p:nvSpPr>
        <p:spPr>
          <a:noFill/>
        </p:spPr>
        <p:txBody>
          <a:bodyPr/>
          <a:lstStyle/>
          <a:p>
            <a:r>
              <a:rPr lang="en-US" smtClean="0"/>
              <a:t>Quality &amp; Client Satisfaction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03325" y="685561"/>
            <a:ext cx="4451350" cy="3429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8</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489060_ASW_v7.jpg"/>
          <p:cNvPicPr>
            <a:picLocks noChangeAspect="1"/>
          </p:cNvPicPr>
          <p:nvPr userDrawn="1"/>
        </p:nvPicPr>
        <p:blipFill>
          <a:blip r:embed="rId2" cstate="print"/>
          <a:srcRect/>
          <a:stretch>
            <a:fillRect/>
          </a:stretch>
        </p:blipFill>
        <p:spPr bwMode="auto">
          <a:xfrm>
            <a:off x="0" y="-50800"/>
            <a:ext cx="9144000" cy="6908800"/>
          </a:xfrm>
          <a:prstGeom prst="rect">
            <a:avLst/>
          </a:prstGeom>
          <a:noFill/>
          <a:ln w="9525">
            <a:noFill/>
            <a:miter lim="800000"/>
            <a:headEnd/>
            <a:tailEnd/>
          </a:ln>
        </p:spPr>
      </p:pic>
      <p:pic>
        <p:nvPicPr>
          <p:cNvPr id="5" name="Picture 2" descr="Q:\Clients\Accenture\Laurie Shiro - 09-2438 - Technology Word document\Working Files\Illustrator\Outsourcing title.png"/>
          <p:cNvPicPr>
            <a:picLocks noChangeAspect="1" noChangeArrowheads="1"/>
          </p:cNvPicPr>
          <p:nvPr userDrawn="1"/>
        </p:nvPicPr>
        <p:blipFill>
          <a:blip r:embed="rId3" cstate="print"/>
          <a:srcRect/>
          <a:stretch>
            <a:fillRect/>
          </a:stretch>
        </p:blipFill>
        <p:spPr bwMode="auto">
          <a:xfrm>
            <a:off x="2520950" y="4424363"/>
            <a:ext cx="1323975" cy="323850"/>
          </a:xfrm>
          <a:prstGeom prst="rect">
            <a:avLst/>
          </a:prstGeom>
          <a:noFill/>
          <a:ln w="9525">
            <a:noFill/>
            <a:miter lim="800000"/>
            <a:headEnd/>
            <a:tailEnd/>
          </a:ln>
        </p:spPr>
      </p:pic>
      <p:sp>
        <p:nvSpPr>
          <p:cNvPr id="6" name="Rectangle 5"/>
          <p:cNvSpPr>
            <a:spLocks noChangeArrowheads="1"/>
          </p:cNvSpPr>
          <p:nvPr/>
        </p:nvSpPr>
        <p:spPr bwMode="auto">
          <a:xfrm>
            <a:off x="404813" y="6535738"/>
            <a:ext cx="8345487" cy="244475"/>
          </a:xfrm>
          <a:prstGeom prst="rect">
            <a:avLst/>
          </a:prstGeom>
          <a:noFill/>
          <a:ln w="9525">
            <a:noFill/>
            <a:miter lim="800000"/>
            <a:headEnd/>
            <a:tailEnd/>
          </a:ln>
        </p:spPr>
        <p:txBody>
          <a:bodyPr>
            <a:spAutoFit/>
          </a:bodyPr>
          <a:lstStyle/>
          <a:p>
            <a:pPr eaLnBrk="0" hangingPunct="0">
              <a:defRPr/>
            </a:pPr>
            <a:r>
              <a:rPr lang="en-US" sz="1000" b="0">
                <a:solidFill>
                  <a:schemeClr val="bg1"/>
                </a:solidFill>
              </a:rPr>
              <a:t>Copyright © 2010 Accenture All Rights Reserved. Accenture, its logo, and High Performance Delivered are trademarks of Accenture.</a:t>
            </a:r>
          </a:p>
        </p:txBody>
      </p:sp>
      <p:pic>
        <p:nvPicPr>
          <p:cNvPr id="7" name="Picture 112"/>
          <p:cNvPicPr>
            <a:picLocks noChangeAspect="1" noChangeArrowheads="1"/>
          </p:cNvPicPr>
          <p:nvPr userDrawn="1"/>
        </p:nvPicPr>
        <p:blipFill>
          <a:blip r:embed="rId4" cstate="print"/>
          <a:srcRect/>
          <a:stretch>
            <a:fillRect/>
          </a:stretch>
        </p:blipFill>
        <p:spPr bwMode="gray">
          <a:xfrm>
            <a:off x="279400" y="2149475"/>
            <a:ext cx="3821113" cy="1885950"/>
          </a:xfrm>
          <a:prstGeom prst="rect">
            <a:avLst/>
          </a:prstGeom>
          <a:noFill/>
          <a:ln w="9525">
            <a:noFill/>
            <a:miter lim="800000"/>
            <a:headEnd/>
            <a:tailEnd/>
          </a:ln>
        </p:spPr>
      </p:pic>
      <p:cxnSp>
        <p:nvCxnSpPr>
          <p:cNvPr id="8" name="Straight Connector 12"/>
          <p:cNvCxnSpPr>
            <a:cxnSpLocks noChangeShapeType="1"/>
          </p:cNvCxnSpPr>
          <p:nvPr userDrawn="1"/>
        </p:nvCxnSpPr>
        <p:spPr bwMode="auto">
          <a:xfrm>
            <a:off x="-901700" y="3416300"/>
            <a:ext cx="10337800" cy="0"/>
          </a:xfrm>
          <a:prstGeom prst="line">
            <a:avLst/>
          </a:prstGeom>
          <a:noFill/>
          <a:ln w="9525" algn="ctr">
            <a:solidFill>
              <a:srgbClr val="6688BB"/>
            </a:solidFill>
            <a:round/>
            <a:headEnd/>
            <a:tailEnd/>
          </a:ln>
        </p:spPr>
      </p:cxnSp>
      <p:sp>
        <p:nvSpPr>
          <p:cNvPr id="21511" name="Rectangle 7"/>
          <p:cNvSpPr>
            <a:spLocks noGrp="1" noChangeArrowheads="1"/>
          </p:cNvSpPr>
          <p:nvPr>
            <p:ph type="ctrTitle" sz="quarter"/>
          </p:nvPr>
        </p:nvSpPr>
        <p:spPr>
          <a:xfrm>
            <a:off x="2396380" y="4917145"/>
            <a:ext cx="6443663" cy="1062314"/>
          </a:xfrm>
          <a:ln w="9525"/>
        </p:spPr>
        <p:txBody>
          <a:bodyPr lIns="91440" tIns="45720" rIns="91440" bIns="45720" anchor="t"/>
          <a:lstStyle>
            <a:lvl1pPr>
              <a:lnSpc>
                <a:spcPct val="90000"/>
              </a:lnSpc>
              <a:defRPr sz="3600" b="0">
                <a:solidFill>
                  <a:schemeClr val="tx1"/>
                </a:solidFill>
              </a:defRPr>
            </a:lvl1pPr>
          </a:lstStyle>
          <a:p>
            <a:r>
              <a:rPr lang="en-US" dirty="0" smtClean="0"/>
              <a:t>Click to edit Master title style</a:t>
            </a:r>
            <a:endParaRPr lang="en-US" dirty="0"/>
          </a:p>
        </p:txBody>
      </p:sp>
      <p:sp>
        <p:nvSpPr>
          <p:cNvPr id="21512" name="Rectangle 8"/>
          <p:cNvSpPr>
            <a:spLocks noGrp="1" noChangeArrowheads="1"/>
          </p:cNvSpPr>
          <p:nvPr>
            <p:ph type="subTitle" sz="quarter" idx="1"/>
          </p:nvPr>
        </p:nvSpPr>
        <p:spPr>
          <a:xfrm>
            <a:off x="2419073" y="5988423"/>
            <a:ext cx="6438900" cy="555811"/>
          </a:xfrm>
          <a:ln w="9525"/>
        </p:spPr>
        <p:txBody>
          <a:bodyPr lIns="91440" tIns="45720" rIns="91440" bIns="45720"/>
          <a:lstStyle>
            <a:lvl1pPr marL="0" indent="0">
              <a:buFontTx/>
              <a:buNone/>
              <a:defRPr sz="2000">
                <a:solidFill>
                  <a:schemeClr val="tx1"/>
                </a:solidFill>
              </a:defRPr>
            </a:lvl1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E466058B-D125-4871-8134-6D64361B0C6C}" type="slidenum">
              <a:rPr lang="en-US"/>
              <a:pPr>
                <a:defRPr/>
              </a:pPr>
              <a:t>‹#›</a:t>
            </a:fld>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Copyright © 2010 Accenture All Rights Reserved.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114300"/>
            <a:ext cx="2125663" cy="6208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4638" y="114300"/>
            <a:ext cx="6224587" cy="6208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D5B27B37-DEF0-49BF-AA61-3002D0FB7452}" type="slidenum">
              <a:rPr lang="en-US"/>
              <a:pPr>
                <a:defRPr/>
              </a:pPr>
              <a:t>‹#›</a:t>
            </a:fld>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Copyright © 2010 Accenture All Rights Reserved.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73F77319-E1EC-4E2D-AD5F-BA0BD33C67A9}" type="slidenum">
              <a:rPr lang="en-US"/>
              <a:pPr>
                <a:defRPr/>
              </a:pPr>
              <a:t>‹#›</a:t>
            </a:fld>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a:t>Copyright © 2010 Accenture All Rights Reserved.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4"/>
            <a:ext cx="7772400" cy="578495"/>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457109" indent="0" algn="ctr">
              <a:buNone/>
              <a:defRPr>
                <a:solidFill>
                  <a:schemeClr val="tx1">
                    <a:tint val="75000"/>
                  </a:schemeClr>
                </a:solidFill>
              </a:defRPr>
            </a:lvl2pPr>
            <a:lvl3pPr marL="914218" indent="0" algn="ctr">
              <a:buNone/>
              <a:defRPr>
                <a:solidFill>
                  <a:schemeClr val="tx1">
                    <a:tint val="75000"/>
                  </a:schemeClr>
                </a:solidFill>
              </a:defRPr>
            </a:lvl3pPr>
            <a:lvl4pPr marL="1371326" indent="0" algn="ctr">
              <a:buNone/>
              <a:defRPr>
                <a:solidFill>
                  <a:schemeClr val="tx1">
                    <a:tint val="75000"/>
                  </a:schemeClr>
                </a:solidFill>
              </a:defRPr>
            </a:lvl4pPr>
            <a:lvl5pPr marL="1828436" indent="0" algn="ctr">
              <a:buNone/>
              <a:defRPr>
                <a:solidFill>
                  <a:schemeClr val="tx1">
                    <a:tint val="75000"/>
                  </a:schemeClr>
                </a:solidFill>
              </a:defRPr>
            </a:lvl5pPr>
            <a:lvl6pPr marL="2285545" indent="0" algn="ctr">
              <a:buNone/>
              <a:defRPr>
                <a:solidFill>
                  <a:schemeClr val="tx1">
                    <a:tint val="75000"/>
                  </a:schemeClr>
                </a:solidFill>
              </a:defRPr>
            </a:lvl6pPr>
            <a:lvl7pPr marL="2742654" indent="0" algn="ctr">
              <a:buNone/>
              <a:defRPr>
                <a:solidFill>
                  <a:schemeClr val="tx1">
                    <a:tint val="75000"/>
                  </a:schemeClr>
                </a:solidFill>
              </a:defRPr>
            </a:lvl7pPr>
            <a:lvl8pPr marL="3199762" indent="0" algn="ctr">
              <a:buNone/>
              <a:defRPr>
                <a:solidFill>
                  <a:schemeClr val="tx1">
                    <a:tint val="75000"/>
                  </a:schemeClr>
                </a:solidFill>
              </a:defRPr>
            </a:lvl8pPr>
            <a:lvl9pPr marL="3656872"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8"/>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851861" fontAlgn="auto">
                <a:spcBef>
                  <a:spcPts val="0"/>
                </a:spcBef>
                <a:spcAft>
                  <a:spcPts val="0"/>
                </a:spcAft>
              </a:pPr>
              <a:r>
                <a:rPr lang="zh-CN" altLang="en-US" sz="1400" dirty="0" smtClean="0">
                  <a:solidFill>
                    <a:prstClr val="white"/>
                  </a:solidFill>
                  <a:latin typeface="微软雅黑" pitchFamily="34" charset="-122"/>
                </a:rPr>
                <a:t>世界</a:t>
              </a:r>
              <a:r>
                <a:rPr lang="en-US" altLang="zh-CN" sz="1400" dirty="0" smtClean="0">
                  <a:solidFill>
                    <a:prstClr val="white"/>
                  </a:solidFill>
                  <a:latin typeface="微软雅黑" pitchFamily="34" charset="-122"/>
                </a:rPr>
                <a:t>500</a:t>
              </a:r>
              <a:r>
                <a:rPr lang="zh-CN" altLang="en-US" sz="1400" dirty="0" smtClean="0">
                  <a:solidFill>
                    <a:prstClr val="white"/>
                  </a:solidFill>
                  <a:latin typeface="微软雅黑" pitchFamily="34" charset="-122"/>
                </a:rPr>
                <a:t>强研究中心</a:t>
              </a:r>
              <a:endParaRPr lang="zh-CN" altLang="en-US" sz="1400"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851861" fontAlgn="auto">
                <a:spcBef>
                  <a:spcPts val="0"/>
                </a:spcBef>
                <a:spcAft>
                  <a:spcPts val="0"/>
                </a:spcAft>
              </a:pPr>
              <a:r>
                <a:rPr lang="en-US" altLang="zh-CN" sz="1200" dirty="0" smtClean="0">
                  <a:solidFill>
                    <a:prstClr val="white"/>
                  </a:solidFill>
                  <a:latin typeface="微软雅黑" pitchFamily="34" charset="-122"/>
                </a:rPr>
                <a:t>zhao-biao.com</a:t>
              </a:r>
              <a:endParaRPr lang="zh-CN" altLang="en-US" sz="1200" dirty="0">
                <a:solidFill>
                  <a:prstClr val="white"/>
                </a:solidFill>
                <a:latin typeface="微软雅黑" pitchFamily="34" charset="-122"/>
              </a:endParaRPr>
            </a:p>
          </p:txBody>
        </p:sp>
      </p:grpSp>
      <p:sp>
        <p:nvSpPr>
          <p:cNvPr id="11" name="矩形 10"/>
          <p:cNvSpPr/>
          <p:nvPr/>
        </p:nvSpPr>
        <p:spPr>
          <a:xfrm>
            <a:off x="4350879"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91422" tIns="91422" rIns="91422" bIns="91422" rtlCol="0" anchor="ctr"/>
          <a:lstStyle/>
          <a:p>
            <a:pPr algn="ctr" defTabSz="851861" fontAlgn="auto">
              <a:spcBef>
                <a:spcPts val="0"/>
              </a:spcBef>
              <a:spcAft>
                <a:spcPts val="0"/>
              </a:spcAft>
            </a:pPr>
            <a:r>
              <a:rPr lang="zh-CN" altLang="en-US" sz="1400" dirty="0" smtClean="0">
                <a:solidFill>
                  <a:prstClr val="white"/>
                </a:solidFill>
                <a:latin typeface="微软雅黑" pitchFamily="34" charset="-122"/>
              </a:rPr>
              <a:t>找表网：专注于海外</a:t>
            </a:r>
            <a:r>
              <a:rPr lang="zh-CN" altLang="en-US" sz="1400" dirty="0">
                <a:solidFill>
                  <a:prstClr val="white"/>
                </a:solidFill>
                <a:latin typeface="微软雅黑" pitchFamily="34" charset="-122"/>
              </a:rPr>
              <a:t>知名</a:t>
            </a:r>
            <a:r>
              <a:rPr lang="zh-CN" altLang="en-US" sz="1400" dirty="0" smtClean="0">
                <a:solidFill>
                  <a:prstClr val="white"/>
                </a:solidFill>
                <a:latin typeface="微软雅黑" pitchFamily="34" charset="-122"/>
              </a:rPr>
              <a:t>上市公司公开资料研究</a:t>
            </a:r>
            <a:endParaRPr lang="zh-CN" altLang="en-US" sz="1400" dirty="0">
              <a:solidFill>
                <a:prstClr val="white"/>
              </a:solidFill>
              <a:latin typeface="微软雅黑" pitchFamily="34" charset="-122"/>
            </a:endParaRPr>
          </a:p>
        </p:txBody>
      </p:sp>
      <p:cxnSp>
        <p:nvCxnSpPr>
          <p:cNvPr id="14" name="直接连接符 13"/>
          <p:cNvCxnSpPr/>
          <p:nvPr userDrawn="1"/>
        </p:nvCxnSpPr>
        <p:spPr>
          <a:xfrm>
            <a:off x="431634"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681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873403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109" indent="0">
              <a:buNone/>
              <a:defRPr sz="1800">
                <a:solidFill>
                  <a:schemeClr val="tx1">
                    <a:tint val="75000"/>
                  </a:schemeClr>
                </a:solidFill>
              </a:defRPr>
            </a:lvl2pPr>
            <a:lvl3pPr marL="914218" indent="0">
              <a:buNone/>
              <a:defRPr sz="1600">
                <a:solidFill>
                  <a:schemeClr val="tx1">
                    <a:tint val="75000"/>
                  </a:schemeClr>
                </a:solidFill>
              </a:defRPr>
            </a:lvl3pPr>
            <a:lvl4pPr marL="1371326" indent="0">
              <a:buNone/>
              <a:defRPr sz="1400">
                <a:solidFill>
                  <a:schemeClr val="tx1">
                    <a:tint val="75000"/>
                  </a:schemeClr>
                </a:solidFill>
              </a:defRPr>
            </a:lvl4pPr>
            <a:lvl5pPr marL="1828436" indent="0">
              <a:buNone/>
              <a:defRPr sz="1400">
                <a:solidFill>
                  <a:schemeClr val="tx1">
                    <a:tint val="75000"/>
                  </a:schemeClr>
                </a:solidFill>
              </a:defRPr>
            </a:lvl5pPr>
            <a:lvl6pPr marL="2285545" indent="0">
              <a:buNone/>
              <a:defRPr sz="1400">
                <a:solidFill>
                  <a:schemeClr val="tx1">
                    <a:tint val="75000"/>
                  </a:schemeClr>
                </a:solidFill>
              </a:defRPr>
            </a:lvl6pPr>
            <a:lvl7pPr marL="2742654" indent="0">
              <a:buNone/>
              <a:defRPr sz="1400">
                <a:solidFill>
                  <a:schemeClr val="tx1">
                    <a:tint val="75000"/>
                  </a:schemeClr>
                </a:solidFill>
              </a:defRPr>
            </a:lvl7pPr>
            <a:lvl8pPr marL="3199762" indent="0">
              <a:buNone/>
              <a:defRPr sz="1400">
                <a:solidFill>
                  <a:schemeClr val="tx1">
                    <a:tint val="75000"/>
                  </a:schemeClr>
                </a:solidFill>
              </a:defRPr>
            </a:lvl8pPr>
            <a:lvl9pPr marL="3656872"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76009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6"/>
            <a:ext cx="7772400" cy="1362075"/>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7"/>
            <a:ext cx="7772400" cy="1500187"/>
          </a:xfrm>
        </p:spPr>
        <p:txBody>
          <a:bodyPr anchor="t"/>
          <a:lstStyle>
            <a:lvl1pPr marL="0" indent="0">
              <a:buNone/>
              <a:defRPr sz="2000">
                <a:solidFill>
                  <a:schemeClr val="bg1"/>
                </a:solidFill>
              </a:defRPr>
            </a:lvl1pPr>
            <a:lvl2pPr marL="457109" indent="0">
              <a:buNone/>
              <a:defRPr sz="1800">
                <a:solidFill>
                  <a:schemeClr val="tx1">
                    <a:tint val="75000"/>
                  </a:schemeClr>
                </a:solidFill>
              </a:defRPr>
            </a:lvl2pPr>
            <a:lvl3pPr marL="914218" indent="0">
              <a:buNone/>
              <a:defRPr sz="1600">
                <a:solidFill>
                  <a:schemeClr val="tx1">
                    <a:tint val="75000"/>
                  </a:schemeClr>
                </a:solidFill>
              </a:defRPr>
            </a:lvl3pPr>
            <a:lvl4pPr marL="1371326" indent="0">
              <a:buNone/>
              <a:defRPr sz="1400">
                <a:solidFill>
                  <a:schemeClr val="tx1">
                    <a:tint val="75000"/>
                  </a:schemeClr>
                </a:solidFill>
              </a:defRPr>
            </a:lvl4pPr>
            <a:lvl5pPr marL="1828436" indent="0">
              <a:buNone/>
              <a:defRPr sz="1400">
                <a:solidFill>
                  <a:schemeClr val="tx1">
                    <a:tint val="75000"/>
                  </a:schemeClr>
                </a:solidFill>
              </a:defRPr>
            </a:lvl5pPr>
            <a:lvl6pPr marL="2285545" indent="0">
              <a:buNone/>
              <a:defRPr sz="1400">
                <a:solidFill>
                  <a:schemeClr val="tx1">
                    <a:tint val="75000"/>
                  </a:schemeClr>
                </a:solidFill>
              </a:defRPr>
            </a:lvl6pPr>
            <a:lvl7pPr marL="2742654" indent="0">
              <a:buNone/>
              <a:defRPr sz="1400">
                <a:solidFill>
                  <a:schemeClr val="tx1">
                    <a:tint val="75000"/>
                  </a:schemeClr>
                </a:solidFill>
              </a:defRPr>
            </a:lvl7pPr>
            <a:lvl8pPr marL="3199762" indent="0">
              <a:buNone/>
              <a:defRPr sz="1400">
                <a:solidFill>
                  <a:schemeClr val="tx1">
                    <a:tint val="75000"/>
                  </a:schemeClr>
                </a:solidFill>
              </a:defRPr>
            </a:lvl8pPr>
            <a:lvl9pPr marL="3656872"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4"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619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808379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09" indent="0">
              <a:buNone/>
              <a:defRPr sz="2000" b="1"/>
            </a:lvl2pPr>
            <a:lvl3pPr marL="914218" indent="0">
              <a:buNone/>
              <a:defRPr sz="1800" b="1"/>
            </a:lvl3pPr>
            <a:lvl4pPr marL="1371326" indent="0">
              <a:buNone/>
              <a:defRPr sz="1600" b="1"/>
            </a:lvl4pPr>
            <a:lvl5pPr marL="1828436" indent="0">
              <a:buNone/>
              <a:defRPr sz="1600" b="1"/>
            </a:lvl5pPr>
            <a:lvl6pPr marL="2285545" indent="0">
              <a:buNone/>
              <a:defRPr sz="1600" b="1"/>
            </a:lvl6pPr>
            <a:lvl7pPr marL="2742654" indent="0">
              <a:buNone/>
              <a:defRPr sz="1600" b="1"/>
            </a:lvl7pPr>
            <a:lvl8pPr marL="3199762" indent="0">
              <a:buNone/>
              <a:defRPr sz="1600" b="1"/>
            </a:lvl8pPr>
            <a:lvl9pPr marL="3656872"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7"/>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109" indent="0">
              <a:buNone/>
              <a:defRPr sz="2000" b="1"/>
            </a:lvl2pPr>
            <a:lvl3pPr marL="914218" indent="0">
              <a:buNone/>
              <a:defRPr sz="1800" b="1"/>
            </a:lvl3pPr>
            <a:lvl4pPr marL="1371326" indent="0">
              <a:buNone/>
              <a:defRPr sz="1600" b="1"/>
            </a:lvl4pPr>
            <a:lvl5pPr marL="1828436" indent="0">
              <a:buNone/>
              <a:defRPr sz="1600" b="1"/>
            </a:lvl5pPr>
            <a:lvl6pPr marL="2285545" indent="0">
              <a:buNone/>
              <a:defRPr sz="1600" b="1"/>
            </a:lvl6pPr>
            <a:lvl7pPr marL="2742654" indent="0">
              <a:buNone/>
              <a:defRPr sz="1600" b="1"/>
            </a:lvl7pPr>
            <a:lvl8pPr marL="3199762" indent="0">
              <a:buNone/>
              <a:defRPr sz="1600" b="1"/>
            </a:lvl8pPr>
            <a:lvl9pPr marL="3656872"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7"/>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5555016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59316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7060" y="129310"/>
            <a:ext cx="8380228" cy="1060664"/>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11882" y="1882861"/>
            <a:ext cx="8565405" cy="4484977"/>
          </a:xfrm>
        </p:spPr>
        <p:txBody>
          <a:bodyPr/>
          <a:lstStyle>
            <a:lvl1pPr>
              <a:defRPr sz="2400"/>
            </a:lvl1pPr>
            <a:lvl2pPr>
              <a:defRPr sz="20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lvl1pPr>
              <a:defRPr/>
            </a:lvl1pPr>
          </a:lstStyle>
          <a:p>
            <a:pPr>
              <a:defRPr/>
            </a:pPr>
            <a:fld id="{919CED1A-E4F6-4838-BAF9-6BE98A129E8A}" type="slidenum">
              <a:rPr lang="en-US"/>
              <a:pPr>
                <a:defRPr/>
              </a:pPr>
              <a:t>‹#›</a:t>
            </a:fld>
            <a:endParaRPr lang="en-US"/>
          </a:p>
        </p:txBody>
      </p:sp>
      <p:sp>
        <p:nvSpPr>
          <p:cNvPr id="5" name="Footer Placeholder 4"/>
          <p:cNvSpPr>
            <a:spLocks noGrp="1"/>
          </p:cNvSpPr>
          <p:nvPr>
            <p:ph type="ftr" sz="quarter" idx="11"/>
          </p:nvPr>
        </p:nvSpPr>
        <p:spPr>
          <a:xfrm>
            <a:off x="404813" y="6324600"/>
            <a:ext cx="4489450" cy="457200"/>
          </a:xfrm>
        </p:spPr>
        <p:txBody>
          <a:bodyPr/>
          <a:lstStyle>
            <a:lvl1pPr>
              <a:defRPr/>
            </a:lvl1pPr>
          </a:lstStyle>
          <a:p>
            <a:pPr>
              <a:defRPr/>
            </a:pPr>
            <a:r>
              <a:rPr lang="en-US"/>
              <a:t>Copyright © 2010 Accenture All Rights Reserved.</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6762523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0"/>
            <a:ext cx="3008313" cy="4691063"/>
          </a:xfrm>
        </p:spPr>
        <p:txBody>
          <a:bodyPr/>
          <a:lstStyle>
            <a:lvl1pPr marL="0" indent="0">
              <a:buNone/>
              <a:defRPr sz="1400"/>
            </a:lvl1pPr>
            <a:lvl2pPr marL="457109" indent="0">
              <a:buNone/>
              <a:defRPr sz="1200"/>
            </a:lvl2pPr>
            <a:lvl3pPr marL="914218" indent="0">
              <a:buNone/>
              <a:defRPr sz="1000"/>
            </a:lvl3pPr>
            <a:lvl4pPr marL="1371326" indent="0">
              <a:buNone/>
              <a:defRPr sz="900"/>
            </a:lvl4pPr>
            <a:lvl5pPr marL="1828436" indent="0">
              <a:buNone/>
              <a:defRPr sz="900"/>
            </a:lvl5pPr>
            <a:lvl6pPr marL="2285545" indent="0">
              <a:buNone/>
              <a:defRPr sz="900"/>
            </a:lvl6pPr>
            <a:lvl7pPr marL="2742654" indent="0">
              <a:buNone/>
              <a:defRPr sz="900"/>
            </a:lvl7pPr>
            <a:lvl8pPr marL="3199762" indent="0">
              <a:buNone/>
              <a:defRPr sz="900"/>
            </a:lvl8pPr>
            <a:lvl9pPr marL="3656872"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54684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09" indent="0">
              <a:buNone/>
              <a:defRPr sz="2800"/>
            </a:lvl2pPr>
            <a:lvl3pPr marL="914218" indent="0">
              <a:buNone/>
              <a:defRPr sz="2400"/>
            </a:lvl3pPr>
            <a:lvl4pPr marL="1371326" indent="0">
              <a:buNone/>
              <a:defRPr sz="2000"/>
            </a:lvl4pPr>
            <a:lvl5pPr marL="1828436" indent="0">
              <a:buNone/>
              <a:defRPr sz="2000"/>
            </a:lvl5pPr>
            <a:lvl6pPr marL="2285545" indent="0">
              <a:buNone/>
              <a:defRPr sz="2000"/>
            </a:lvl6pPr>
            <a:lvl7pPr marL="2742654" indent="0">
              <a:buNone/>
              <a:defRPr sz="2000"/>
            </a:lvl7pPr>
            <a:lvl8pPr marL="3199762" indent="0">
              <a:buNone/>
              <a:defRPr sz="2000"/>
            </a:lvl8pPr>
            <a:lvl9pPr marL="3656872"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40"/>
            <a:ext cx="5486400" cy="804862"/>
          </a:xfrm>
        </p:spPr>
        <p:txBody>
          <a:bodyPr/>
          <a:lstStyle>
            <a:lvl1pPr marL="0" indent="0">
              <a:buNone/>
              <a:defRPr sz="1400"/>
            </a:lvl1pPr>
            <a:lvl2pPr marL="457109" indent="0">
              <a:buNone/>
              <a:defRPr sz="1200"/>
            </a:lvl2pPr>
            <a:lvl3pPr marL="914218" indent="0">
              <a:buNone/>
              <a:defRPr sz="1000"/>
            </a:lvl3pPr>
            <a:lvl4pPr marL="1371326" indent="0">
              <a:buNone/>
              <a:defRPr sz="900"/>
            </a:lvl4pPr>
            <a:lvl5pPr marL="1828436" indent="0">
              <a:buNone/>
              <a:defRPr sz="900"/>
            </a:lvl5pPr>
            <a:lvl6pPr marL="2285545" indent="0">
              <a:buNone/>
              <a:defRPr sz="900"/>
            </a:lvl6pPr>
            <a:lvl7pPr marL="2742654" indent="0">
              <a:buNone/>
              <a:defRPr sz="900"/>
            </a:lvl7pPr>
            <a:lvl8pPr marL="3199762" indent="0">
              <a:buNone/>
              <a:defRPr sz="900"/>
            </a:lvl8pPr>
            <a:lvl9pPr marL="3656872"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174322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8908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1661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5"/>
          <p:cNvSpPr/>
          <p:nvPr userDrawn="1"/>
        </p:nvSpPr>
        <p:spPr bwMode="auto">
          <a:xfrm>
            <a:off x="0" y="0"/>
            <a:ext cx="9144000" cy="6858000"/>
          </a:xfrm>
          <a:prstGeom prst="rect">
            <a:avLst/>
          </a:prstGeom>
          <a:solidFill>
            <a:schemeClr val="accent3"/>
          </a:solidFill>
          <a:ln w="9525" cap="flat" cmpd="sng" algn="ctr">
            <a:noFill/>
            <a:prstDash val="solid"/>
            <a:round/>
            <a:headEnd type="none" w="med" len="med"/>
            <a:tailEnd type="none" w="med" len="med"/>
          </a:ln>
          <a:effectLst/>
        </p:spPr>
        <p:txBody>
          <a:bodyPr/>
          <a:lstStyle/>
          <a:p>
            <a:pPr eaLnBrk="0" hangingPunct="0">
              <a:lnSpc>
                <a:spcPct val="80000"/>
              </a:lnSpc>
              <a:defRPr/>
            </a:pPr>
            <a:endParaRPr lang="en-US"/>
          </a:p>
        </p:txBody>
      </p:sp>
      <p:sp>
        <p:nvSpPr>
          <p:cNvPr id="2" name="Title 1"/>
          <p:cNvSpPr>
            <a:spLocks noGrp="1"/>
          </p:cNvSpPr>
          <p:nvPr>
            <p:ph type="title"/>
          </p:nvPr>
        </p:nvSpPr>
        <p:spPr>
          <a:xfrm>
            <a:off x="382194" y="443345"/>
            <a:ext cx="8395094" cy="2882895"/>
          </a:xfrm>
        </p:spPr>
        <p:txBody>
          <a:bodyPr/>
          <a:lstStyle>
            <a:lvl1pPr algn="l">
              <a:defRPr sz="3600" b="0" cap="none" baseline="0"/>
            </a:lvl1pPr>
          </a:lstStyle>
          <a:p>
            <a:r>
              <a:rPr lang="en-US" dirty="0" smtClean="0"/>
              <a:t>Click to edit Master title style</a:t>
            </a:r>
            <a:endParaRPr lang="en-US" dirty="0"/>
          </a:p>
        </p:txBody>
      </p:sp>
      <p:sp>
        <p:nvSpPr>
          <p:cNvPr id="4" name="Slide Number Placeholder 3"/>
          <p:cNvSpPr>
            <a:spLocks noGrp="1"/>
          </p:cNvSpPr>
          <p:nvPr>
            <p:ph type="sldNum" sz="quarter" idx="10"/>
          </p:nvPr>
        </p:nvSpPr>
        <p:spPr/>
        <p:txBody>
          <a:bodyPr/>
          <a:lstStyle>
            <a:lvl1pPr>
              <a:defRPr>
                <a:solidFill>
                  <a:schemeClr val="bg1"/>
                </a:solidFill>
              </a:defRPr>
            </a:lvl1pPr>
          </a:lstStyle>
          <a:p>
            <a:pPr>
              <a:defRPr/>
            </a:pPr>
            <a:fld id="{4FF1BB4E-1EC1-4A20-9FBE-A49BEC31CDE2}" type="slidenum">
              <a:rPr lang="en-US"/>
              <a:pPr>
                <a:defRPr/>
              </a:pPr>
              <a:t>‹#›</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pPr>
              <a:defRPr/>
            </a:pPr>
            <a:r>
              <a:rPr lang="en-US"/>
              <a:t>Copyright © 2010 Accenture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97060" y="129310"/>
            <a:ext cx="8326438" cy="1060664"/>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211882" y="1885966"/>
            <a:ext cx="4197096" cy="4523800"/>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80965" y="1885966"/>
            <a:ext cx="4196323" cy="4523800"/>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5"/>
          <p:cNvSpPr>
            <a:spLocks noGrp="1" noChangeArrowheads="1"/>
          </p:cNvSpPr>
          <p:nvPr>
            <p:ph type="sldNum" sz="quarter" idx="10"/>
          </p:nvPr>
        </p:nvSpPr>
        <p:spPr>
          <a:ln/>
        </p:spPr>
        <p:txBody>
          <a:bodyPr/>
          <a:lstStyle>
            <a:lvl1pPr>
              <a:defRPr/>
            </a:lvl1pPr>
          </a:lstStyle>
          <a:p>
            <a:pPr>
              <a:defRPr/>
            </a:pPr>
            <a:fld id="{12069868-77ED-4EAD-912C-2B42A8C536C5}" type="slidenum">
              <a:rPr lang="en-US"/>
              <a:pPr>
                <a:defRPr/>
              </a:pPr>
              <a:t>‹#›</a:t>
            </a:fld>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Copyright © 2010 Accenture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94266" y="233082"/>
            <a:ext cx="8383022" cy="1432036"/>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03410" y="1983363"/>
            <a:ext cx="4025155" cy="639762"/>
          </a:xfrm>
        </p:spPr>
        <p:txBody>
          <a:bodyPr anchor="b"/>
          <a:lstStyle>
            <a:lvl1pPr marL="0" indent="0">
              <a:lnSpc>
                <a:spcPts val="26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15145" y="2623125"/>
            <a:ext cx="42134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983363"/>
            <a:ext cx="4132263" cy="639762"/>
          </a:xfrm>
        </p:spPr>
        <p:txBody>
          <a:bodyPr anchor="b"/>
          <a:lstStyle>
            <a:lvl1pPr marL="0" indent="0">
              <a:lnSpc>
                <a:spcPct val="9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65725" y="2623125"/>
            <a:ext cx="4311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7DB804EF-AB96-403E-BE39-C482EE0754CE}" type="slidenum">
              <a:rPr lang="en-US"/>
              <a:pPr>
                <a:defRPr/>
              </a:pPr>
              <a:t>‹#›</a:t>
            </a:fld>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a:t>Copyright © 2010 Accenture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7403D185-3792-4D7F-B0D2-11B34314A23C}" type="slidenum">
              <a:rPr lang="en-US"/>
              <a:pPr>
                <a:defRPr/>
              </a:pPr>
              <a:t>‹#›</a:t>
            </a:fld>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a:t>Copyright © 2010 Accenture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050E18A9-3F03-4FB7-88F7-AC1B92ED9E15}" type="slidenum">
              <a:rPr lang="en-US"/>
              <a:pPr>
                <a:defRPr/>
              </a:pPr>
              <a:t>‹#›</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Copyright © 2010Accenture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0F854E0B-83AD-48EA-9637-DB920026AAD4}" type="slidenum">
              <a:rPr lang="en-US"/>
              <a:pPr>
                <a:defRPr/>
              </a:pPr>
              <a:t>‹#›</a:t>
            </a:fld>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Copyright © 2010 Accenture All Rights Reserved.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1F5508EA-E759-4F73-AA86-3CD916E42B71}" type="slidenum">
              <a:rPr lang="en-US"/>
              <a:pPr>
                <a:defRPr/>
              </a:pPr>
              <a:t>‹#›</a:t>
            </a:fld>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Copyright © 2010 Accenture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QptBanner"/>
          <p:cNvSpPr>
            <a:spLocks noChangeArrowheads="1"/>
          </p:cNvSpPr>
          <p:nvPr userDrawn="1"/>
        </p:nvSpPr>
        <p:spPr bwMode="gray">
          <a:xfrm>
            <a:off x="0" y="0"/>
            <a:ext cx="9140825" cy="1270000"/>
          </a:xfrm>
          <a:prstGeom prst="rect">
            <a:avLst/>
          </a:prstGeom>
          <a:solidFill>
            <a:schemeClr val="accent3"/>
          </a:solidFill>
          <a:ln w="12700">
            <a:noFill/>
            <a:miter lim="800000"/>
            <a:headEnd/>
            <a:tailEnd/>
          </a:ln>
          <a:effectLst/>
        </p:spPr>
        <p:txBody>
          <a:bodyPr wrap="none" anchor="ctr"/>
          <a:lstStyle/>
          <a:p>
            <a:pPr algn="ctr" eaLnBrk="0" hangingPunct="0">
              <a:lnSpc>
                <a:spcPct val="80000"/>
              </a:lnSpc>
              <a:defRPr/>
            </a:pPr>
            <a:endParaRPr lang="en-US" sz="1400"/>
          </a:p>
        </p:txBody>
      </p:sp>
      <p:sp>
        <p:nvSpPr>
          <p:cNvPr id="1027" name="Rectangle 4"/>
          <p:cNvSpPr>
            <a:spLocks noGrp="1" noChangeArrowheads="1"/>
          </p:cNvSpPr>
          <p:nvPr>
            <p:ph type="body" idx="1"/>
          </p:nvPr>
        </p:nvSpPr>
        <p:spPr bwMode="gray">
          <a:xfrm>
            <a:off x="211138" y="1577975"/>
            <a:ext cx="8566150" cy="4789488"/>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485" name="Rectangle 5"/>
          <p:cNvSpPr>
            <a:spLocks noGrp="1" noChangeArrowheads="1"/>
          </p:cNvSpPr>
          <p:nvPr>
            <p:ph type="sldNum" sz="quarter" idx="4"/>
          </p:nvPr>
        </p:nvSpPr>
        <p:spPr bwMode="gray">
          <a:xfrm>
            <a:off x="7164388" y="6511925"/>
            <a:ext cx="1693862" cy="269875"/>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lgn="r" eaLnBrk="0" hangingPunct="0">
              <a:lnSpc>
                <a:spcPct val="80000"/>
              </a:lnSpc>
              <a:defRPr sz="1000" b="0"/>
            </a:lvl1pPr>
          </a:lstStyle>
          <a:p>
            <a:pPr>
              <a:defRPr/>
            </a:pPr>
            <a:fld id="{F74D91DC-807C-4E09-A7B3-E28F93A26F0A}" type="slidenum">
              <a:rPr lang="en-US"/>
              <a:pPr>
                <a:defRPr/>
              </a:pPr>
              <a:t>‹#›</a:t>
            </a:fld>
            <a:endParaRPr lang="en-US"/>
          </a:p>
        </p:txBody>
      </p:sp>
      <p:sp>
        <p:nvSpPr>
          <p:cNvPr id="20486" name="Rectangle 6"/>
          <p:cNvSpPr>
            <a:spLocks noGrp="1" noChangeArrowheads="1"/>
          </p:cNvSpPr>
          <p:nvPr>
            <p:ph type="ftr" sz="quarter" idx="3"/>
          </p:nvPr>
        </p:nvSpPr>
        <p:spPr bwMode="gray">
          <a:xfrm>
            <a:off x="458788" y="6324600"/>
            <a:ext cx="448945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eaLnBrk="0" hangingPunct="0">
              <a:lnSpc>
                <a:spcPct val="100000"/>
              </a:lnSpc>
              <a:defRPr sz="1000" b="0"/>
            </a:lvl1pPr>
          </a:lstStyle>
          <a:p>
            <a:pPr>
              <a:defRPr/>
            </a:pPr>
            <a:r>
              <a:rPr lang="en-US"/>
              <a:t>Copyright © 2010 Accenture All Rights Reserved.</a:t>
            </a:r>
          </a:p>
        </p:txBody>
      </p:sp>
      <p:sp>
        <p:nvSpPr>
          <p:cNvPr id="1030" name="Rectangle 7"/>
          <p:cNvSpPr>
            <a:spLocks noGrp="1" noChangeArrowheads="1"/>
          </p:cNvSpPr>
          <p:nvPr>
            <p:ph type="title"/>
          </p:nvPr>
        </p:nvSpPr>
        <p:spPr bwMode="gray">
          <a:xfrm>
            <a:off x="396875" y="128588"/>
            <a:ext cx="7005638" cy="1023937"/>
          </a:xfrm>
          <a:prstGeom prst="rect">
            <a:avLst/>
          </a:prstGeom>
          <a:noFill/>
          <a:ln w="12700">
            <a:noFill/>
            <a:miter lim="800000"/>
            <a:headEnd/>
            <a:tailEnd/>
          </a:ln>
        </p:spPr>
        <p:txBody>
          <a:bodyPr vert="horz" wrap="square" lIns="90488" tIns="44450" rIns="90488" bIns="44450" numCol="1" anchor="b" anchorCtr="0" compatLnSpc="1">
            <a:prstTxWarp prst="textNoShape">
              <a:avLst/>
            </a:prstTxWarp>
          </a:bodyPr>
          <a:lstStyle/>
          <a:p>
            <a:pPr lvl="0"/>
            <a:r>
              <a:rPr lang="en-US" smtClean="0"/>
              <a:t>Click to edit Master title style</a:t>
            </a:r>
          </a:p>
        </p:txBody>
      </p:sp>
      <p:pic>
        <p:nvPicPr>
          <p:cNvPr id="1031" name="Picture 7" descr="489060_ASW_v7.jpg"/>
          <p:cNvPicPr>
            <a:picLocks noChangeAspect="1"/>
          </p:cNvPicPr>
          <p:nvPr userDrawn="1"/>
        </p:nvPicPr>
        <p:blipFill>
          <a:blip r:embed="rId14" cstate="print"/>
          <a:srcRect/>
          <a:stretch>
            <a:fillRect/>
          </a:stretch>
        </p:blipFill>
        <p:spPr bwMode="auto">
          <a:xfrm>
            <a:off x="7505700" y="0"/>
            <a:ext cx="1638300" cy="1271588"/>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64" r:id="rId4"/>
    <p:sldLayoutId id="2147483765" r:id="rId5"/>
    <p:sldLayoutId id="2147483766" r:id="rId6"/>
    <p:sldLayoutId id="2147483775" r:id="rId7"/>
    <p:sldLayoutId id="2147483767" r:id="rId8"/>
    <p:sldLayoutId id="2147483768" r:id="rId9"/>
    <p:sldLayoutId id="2147483769" r:id="rId10"/>
    <p:sldLayoutId id="2147483770" r:id="rId11"/>
    <p:sldLayoutId id="2147483771" r:id="rId12"/>
  </p:sldLayoutIdLst>
  <p:hf hdr="0" dt="0"/>
  <p:txStyles>
    <p:titleStyle>
      <a:lvl1pPr algn="l" rtl="0" eaLnBrk="0" fontAlgn="base" hangingPunct="0">
        <a:lnSpc>
          <a:spcPct val="95000"/>
        </a:lnSpc>
        <a:spcBef>
          <a:spcPct val="0"/>
        </a:spcBef>
        <a:spcAft>
          <a:spcPct val="0"/>
        </a:spcAft>
        <a:defRPr sz="3200" b="1">
          <a:solidFill>
            <a:schemeClr val="bg1"/>
          </a:solidFill>
          <a:latin typeface="+mj-lt"/>
          <a:ea typeface="+mj-ea"/>
          <a:cs typeface="+mj-cs"/>
        </a:defRPr>
      </a:lvl1pPr>
      <a:lvl2pPr algn="l" rtl="0" eaLnBrk="0" fontAlgn="base" hangingPunct="0">
        <a:lnSpc>
          <a:spcPct val="95000"/>
        </a:lnSpc>
        <a:spcBef>
          <a:spcPct val="0"/>
        </a:spcBef>
        <a:spcAft>
          <a:spcPct val="0"/>
        </a:spcAft>
        <a:defRPr sz="3200" b="1">
          <a:solidFill>
            <a:schemeClr val="bg1"/>
          </a:solidFill>
          <a:latin typeface="Arial" charset="0"/>
        </a:defRPr>
      </a:lvl2pPr>
      <a:lvl3pPr algn="l" rtl="0" eaLnBrk="0" fontAlgn="base" hangingPunct="0">
        <a:lnSpc>
          <a:spcPct val="95000"/>
        </a:lnSpc>
        <a:spcBef>
          <a:spcPct val="0"/>
        </a:spcBef>
        <a:spcAft>
          <a:spcPct val="0"/>
        </a:spcAft>
        <a:defRPr sz="3200" b="1">
          <a:solidFill>
            <a:schemeClr val="bg1"/>
          </a:solidFill>
          <a:latin typeface="Arial" charset="0"/>
        </a:defRPr>
      </a:lvl3pPr>
      <a:lvl4pPr algn="l" rtl="0" eaLnBrk="0" fontAlgn="base" hangingPunct="0">
        <a:lnSpc>
          <a:spcPct val="95000"/>
        </a:lnSpc>
        <a:spcBef>
          <a:spcPct val="0"/>
        </a:spcBef>
        <a:spcAft>
          <a:spcPct val="0"/>
        </a:spcAft>
        <a:defRPr sz="3200" b="1">
          <a:solidFill>
            <a:schemeClr val="bg1"/>
          </a:solidFill>
          <a:latin typeface="Arial" charset="0"/>
        </a:defRPr>
      </a:lvl4pPr>
      <a:lvl5pPr algn="l" rtl="0" eaLnBrk="0" fontAlgn="base" hangingPunct="0">
        <a:lnSpc>
          <a:spcPct val="95000"/>
        </a:lnSpc>
        <a:spcBef>
          <a:spcPct val="0"/>
        </a:spcBef>
        <a:spcAft>
          <a:spcPct val="0"/>
        </a:spcAft>
        <a:defRPr sz="3200" b="1">
          <a:solidFill>
            <a:schemeClr val="bg1"/>
          </a:solidFill>
          <a:latin typeface="Arial" charset="0"/>
        </a:defRPr>
      </a:lvl5pPr>
      <a:lvl6pPr marL="457200" algn="l" rtl="0" eaLnBrk="1" fontAlgn="base" hangingPunct="1">
        <a:lnSpc>
          <a:spcPct val="95000"/>
        </a:lnSpc>
        <a:spcBef>
          <a:spcPct val="0"/>
        </a:spcBef>
        <a:spcAft>
          <a:spcPct val="0"/>
        </a:spcAft>
        <a:defRPr sz="3200" b="1">
          <a:solidFill>
            <a:schemeClr val="bg1"/>
          </a:solidFill>
          <a:latin typeface="Arial" charset="0"/>
        </a:defRPr>
      </a:lvl6pPr>
      <a:lvl7pPr marL="914400" algn="l" rtl="0" eaLnBrk="1" fontAlgn="base" hangingPunct="1">
        <a:lnSpc>
          <a:spcPct val="95000"/>
        </a:lnSpc>
        <a:spcBef>
          <a:spcPct val="0"/>
        </a:spcBef>
        <a:spcAft>
          <a:spcPct val="0"/>
        </a:spcAft>
        <a:defRPr sz="3200" b="1">
          <a:solidFill>
            <a:schemeClr val="bg1"/>
          </a:solidFill>
          <a:latin typeface="Arial" charset="0"/>
        </a:defRPr>
      </a:lvl7pPr>
      <a:lvl8pPr marL="1371600" algn="l" rtl="0" eaLnBrk="1" fontAlgn="base" hangingPunct="1">
        <a:lnSpc>
          <a:spcPct val="95000"/>
        </a:lnSpc>
        <a:spcBef>
          <a:spcPct val="0"/>
        </a:spcBef>
        <a:spcAft>
          <a:spcPct val="0"/>
        </a:spcAft>
        <a:defRPr sz="3200" b="1">
          <a:solidFill>
            <a:schemeClr val="bg1"/>
          </a:solidFill>
          <a:latin typeface="Arial" charset="0"/>
        </a:defRPr>
      </a:lvl8pPr>
      <a:lvl9pPr marL="1828800" algn="l" rtl="0" eaLnBrk="1" fontAlgn="base" hangingPunct="1">
        <a:lnSpc>
          <a:spcPct val="95000"/>
        </a:lnSpc>
        <a:spcBef>
          <a:spcPct val="0"/>
        </a:spcBef>
        <a:spcAft>
          <a:spcPct val="0"/>
        </a:spcAft>
        <a:defRPr sz="3200" b="1">
          <a:solidFill>
            <a:schemeClr val="bg1"/>
          </a:solidFill>
          <a:latin typeface="Arial" charset="0"/>
        </a:defRPr>
      </a:lvl9pPr>
    </p:titleStyle>
    <p:bodyStyle>
      <a:lvl1pPr marL="176213" indent="-176213" algn="l" rtl="0" eaLnBrk="0" fontAlgn="base" hangingPunct="0">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0" fontAlgn="base" hangingPunct="0">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0" fontAlgn="base" hangingPunct="0">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0" fontAlgn="base" hangingPunct="0">
        <a:lnSpc>
          <a:spcPct val="90000"/>
        </a:lnSpc>
        <a:spcBef>
          <a:spcPct val="20000"/>
        </a:spcBef>
        <a:spcAft>
          <a:spcPct val="0"/>
        </a:spcAft>
        <a:buClr>
          <a:schemeClr val="tx1"/>
        </a:buClr>
        <a:buChar char="–"/>
        <a:defRPr>
          <a:solidFill>
            <a:schemeClr val="tx1"/>
          </a:solidFill>
          <a:latin typeface="+mn-lt"/>
        </a:defRPr>
      </a:lvl4pPr>
      <a:lvl5pPr marL="1042988" indent="-166688" algn="l" rtl="0" eaLnBrk="0" fontAlgn="base" hangingPunct="0">
        <a:lnSpc>
          <a:spcPct val="90000"/>
        </a:lnSpc>
        <a:spcBef>
          <a:spcPct val="20000"/>
        </a:spcBef>
        <a:spcAft>
          <a:spcPct val="0"/>
        </a:spcAft>
        <a:buClr>
          <a:schemeClr val="tx1"/>
        </a:buClr>
        <a:buChar char="•"/>
        <a:defRPr>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4"/>
          </a:xfrm>
          <a:prstGeom prst="rect">
            <a:avLst/>
          </a:prstGeom>
        </p:spPr>
        <p:txBody>
          <a:bodyPr vert="horz" lIns="91422" tIns="45711" rIns="91422" bIns="45711"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30"/>
            <a:ext cx="8229600" cy="5400600"/>
          </a:xfrm>
          <a:prstGeom prst="rect">
            <a:avLst/>
          </a:prstGeom>
        </p:spPr>
        <p:txBody>
          <a:bodyPr vert="horz" lIns="91422" tIns="45711" rIns="91422" bIns="45711"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7"/>
            <a:ext cx="2133600" cy="365125"/>
          </a:xfrm>
          <a:prstGeom prst="rect">
            <a:avLst/>
          </a:prstGeom>
        </p:spPr>
        <p:txBody>
          <a:bodyPr vert="horz" lIns="91422" tIns="45711" rIns="91422" bIns="45711" rtlCol="0" anchor="ctr"/>
          <a:lstStyle>
            <a:lvl1pPr algn="l">
              <a:defRPr sz="1200">
                <a:solidFill>
                  <a:schemeClr val="tx1">
                    <a:tint val="75000"/>
                  </a:schemeClr>
                </a:solidFill>
              </a:defRPr>
            </a:lvl1pPr>
          </a:lstStyle>
          <a:p>
            <a:pPr defTabSz="851861" fontAlgn="auto">
              <a:spcBef>
                <a:spcPts val="0"/>
              </a:spcBef>
              <a:spcAft>
                <a:spcPts val="0"/>
              </a:spcAft>
            </a:pPr>
            <a:fld id="{532A548F-CF34-4B50-B370-B3732F5B80E4}" type="datetimeFigureOut">
              <a:rPr lang="zh-CN" altLang="en-US" b="0" smtClean="0">
                <a:solidFill>
                  <a:prstClr val="black">
                    <a:tint val="75000"/>
                  </a:prstClr>
                </a:solidFill>
                <a:latin typeface="Verdana"/>
                <a:cs typeface="Arial" charset="0"/>
              </a:rPr>
              <a:pPr defTabSz="851861" fontAlgn="auto">
                <a:spcBef>
                  <a:spcPts val="0"/>
                </a:spcBef>
                <a:spcAft>
                  <a:spcPts val="0"/>
                </a:spcAft>
              </a:pPr>
              <a:t>2018/1/5</a:t>
            </a:fld>
            <a:endParaRPr lang="zh-CN" altLang="en-US" b="0">
              <a:solidFill>
                <a:prstClr val="black">
                  <a:tint val="75000"/>
                </a:prstClr>
              </a:solidFill>
              <a:latin typeface="Verdana"/>
              <a:cs typeface="Arial" charset="0"/>
            </a:endParaRPr>
          </a:p>
        </p:txBody>
      </p:sp>
      <p:sp>
        <p:nvSpPr>
          <p:cNvPr id="5" name="页脚占位符 4"/>
          <p:cNvSpPr>
            <a:spLocks noGrp="1"/>
          </p:cNvSpPr>
          <p:nvPr>
            <p:ph type="ftr" sz="quarter" idx="3"/>
          </p:nvPr>
        </p:nvSpPr>
        <p:spPr>
          <a:xfrm>
            <a:off x="3124202" y="6487987"/>
            <a:ext cx="2895600" cy="365125"/>
          </a:xfrm>
          <a:prstGeom prst="rect">
            <a:avLst/>
          </a:prstGeom>
        </p:spPr>
        <p:txBody>
          <a:bodyPr vert="horz" lIns="91422" tIns="45711" rIns="91422" bIns="45711" rtlCol="0" anchor="ctr"/>
          <a:lstStyle>
            <a:lvl1pPr algn="ctr">
              <a:defRPr sz="1200">
                <a:solidFill>
                  <a:schemeClr val="tx1">
                    <a:tint val="75000"/>
                  </a:schemeClr>
                </a:solidFill>
              </a:defRPr>
            </a:lvl1pPr>
          </a:lstStyle>
          <a:p>
            <a:pPr defTabSz="851861" fontAlgn="auto">
              <a:spcBef>
                <a:spcPts val="0"/>
              </a:spcBef>
              <a:spcAft>
                <a:spcPts val="0"/>
              </a:spcAft>
            </a:pPr>
            <a:endParaRPr lang="zh-CN" altLang="en-US" b="0">
              <a:solidFill>
                <a:prstClr val="black">
                  <a:tint val="75000"/>
                </a:prstClr>
              </a:solidFill>
              <a:latin typeface="Verdana"/>
              <a:cs typeface="Arial" charset="0"/>
            </a:endParaRPr>
          </a:p>
        </p:txBody>
      </p:sp>
      <p:sp>
        <p:nvSpPr>
          <p:cNvPr id="6" name="灯片编号占位符 5"/>
          <p:cNvSpPr>
            <a:spLocks noGrp="1"/>
          </p:cNvSpPr>
          <p:nvPr>
            <p:ph type="sldNum" sz="quarter" idx="4"/>
          </p:nvPr>
        </p:nvSpPr>
        <p:spPr>
          <a:xfrm>
            <a:off x="6553202" y="6487987"/>
            <a:ext cx="2133600" cy="365125"/>
          </a:xfrm>
          <a:prstGeom prst="rect">
            <a:avLst/>
          </a:prstGeom>
        </p:spPr>
        <p:txBody>
          <a:bodyPr vert="horz" lIns="91422" tIns="45711" rIns="91422" bIns="45711" rtlCol="0" anchor="ctr"/>
          <a:lstStyle>
            <a:lvl1pPr algn="r">
              <a:defRPr sz="1200">
                <a:solidFill>
                  <a:schemeClr val="tx1">
                    <a:tint val="75000"/>
                  </a:schemeClr>
                </a:solidFill>
              </a:defRPr>
            </a:lvl1pPr>
          </a:lstStyle>
          <a:p>
            <a:pPr defTabSz="851861" fontAlgn="auto">
              <a:spcBef>
                <a:spcPts val="0"/>
              </a:spcBef>
              <a:spcAft>
                <a:spcPts val="0"/>
              </a:spcAft>
            </a:pPr>
            <a:fld id="{E6F7F160-E61C-4897-94C3-BDF1D09C6643}" type="slidenum">
              <a:rPr lang="zh-CN" altLang="en-US" b="0" smtClean="0">
                <a:solidFill>
                  <a:prstClr val="black">
                    <a:tint val="75000"/>
                  </a:prstClr>
                </a:solidFill>
                <a:latin typeface="Verdana"/>
                <a:cs typeface="Arial" charset="0"/>
              </a:rPr>
              <a:pPr defTabSz="851861" fontAlgn="auto">
                <a:spcBef>
                  <a:spcPts val="0"/>
                </a:spcBef>
                <a:spcAft>
                  <a:spcPts val="0"/>
                </a:spcAft>
              </a:pPr>
              <a:t>‹#›</a:t>
            </a:fld>
            <a:endParaRPr lang="zh-CN" altLang="en-US" b="0">
              <a:solidFill>
                <a:prstClr val="black">
                  <a:tint val="75000"/>
                </a:prstClr>
              </a:solidFill>
              <a:latin typeface="Verdana"/>
              <a:cs typeface="Arial" charset="0"/>
            </a:endParaRPr>
          </a:p>
        </p:txBody>
      </p:sp>
      <p:cxnSp>
        <p:nvCxnSpPr>
          <p:cNvPr id="7" name="直接连接符 6"/>
          <p:cNvCxnSpPr/>
          <p:nvPr userDrawn="1"/>
        </p:nvCxnSpPr>
        <p:spPr>
          <a:xfrm>
            <a:off x="431634"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771180"/>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Lst>
  <p:txStyles>
    <p:titleStyle>
      <a:lvl1pPr algn="l" defTabSz="914218"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218" rtl="0" eaLnBrk="1" latinLnBrk="0" hangingPunct="1">
        <a:spcBef>
          <a:spcPct val="20000"/>
        </a:spcBef>
        <a:buFont typeface="Arial" pitchFamily="34" charset="0"/>
        <a:buNone/>
        <a:defRPr sz="1800" kern="1200">
          <a:solidFill>
            <a:schemeClr val="tx1"/>
          </a:solidFill>
          <a:latin typeface="+mn-lt"/>
          <a:ea typeface="+mn-ea"/>
          <a:cs typeface="+mn-cs"/>
        </a:defRPr>
      </a:lvl1pPr>
      <a:lvl2pPr marL="457109" indent="0" algn="l" defTabSz="914218" rtl="0" eaLnBrk="1" latinLnBrk="0" hangingPunct="1">
        <a:spcBef>
          <a:spcPct val="20000"/>
        </a:spcBef>
        <a:buFont typeface="Arial" pitchFamily="34" charset="0"/>
        <a:buNone/>
        <a:defRPr sz="1600" kern="1200">
          <a:solidFill>
            <a:schemeClr val="tx1"/>
          </a:solidFill>
          <a:latin typeface="+mn-lt"/>
          <a:ea typeface="+mn-ea"/>
          <a:cs typeface="+mn-cs"/>
        </a:defRPr>
      </a:lvl2pPr>
      <a:lvl3pPr marL="914218" indent="0" algn="l" defTabSz="914218" rtl="0" eaLnBrk="1" latinLnBrk="0" hangingPunct="1">
        <a:spcBef>
          <a:spcPct val="20000"/>
        </a:spcBef>
        <a:buFont typeface="Arial" pitchFamily="34" charset="0"/>
        <a:buNone/>
        <a:defRPr sz="1400" kern="1200">
          <a:solidFill>
            <a:schemeClr val="tx1"/>
          </a:solidFill>
          <a:latin typeface="+mn-lt"/>
          <a:ea typeface="+mn-ea"/>
          <a:cs typeface="+mn-cs"/>
        </a:defRPr>
      </a:lvl3pPr>
      <a:lvl4pPr marL="1371326" indent="0" algn="l" defTabSz="914218" rtl="0" eaLnBrk="1" latinLnBrk="0" hangingPunct="1">
        <a:spcBef>
          <a:spcPct val="20000"/>
        </a:spcBef>
        <a:buFont typeface="Arial" pitchFamily="34" charset="0"/>
        <a:buNone/>
        <a:defRPr sz="1200" kern="1200">
          <a:solidFill>
            <a:schemeClr val="tx1"/>
          </a:solidFill>
          <a:latin typeface="+mn-lt"/>
          <a:ea typeface="+mn-ea"/>
          <a:cs typeface="+mn-cs"/>
        </a:defRPr>
      </a:lvl4pPr>
      <a:lvl5pPr marL="1828436" indent="0" algn="l" defTabSz="914218" rtl="0" eaLnBrk="1" latinLnBrk="0" hangingPunct="1">
        <a:spcBef>
          <a:spcPct val="20000"/>
        </a:spcBef>
        <a:buFont typeface="Arial" pitchFamily="34" charset="0"/>
        <a:buNone/>
        <a:defRPr sz="1200" kern="1200">
          <a:solidFill>
            <a:schemeClr val="tx1"/>
          </a:solidFill>
          <a:latin typeface="+mn-lt"/>
          <a:ea typeface="+mn-ea"/>
          <a:cs typeface="+mn-cs"/>
        </a:defRPr>
      </a:lvl5pPr>
      <a:lvl6pPr marL="2514099" indent="-228555" algn="l" defTabSz="91421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08" indent="-228555" algn="l" defTabSz="91421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18" indent="-228555" algn="l" defTabSz="91421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27" indent="-228555" algn="l" defTabSz="91421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18" rtl="0" eaLnBrk="1" latinLnBrk="0" hangingPunct="1">
        <a:defRPr sz="1800" kern="1200">
          <a:solidFill>
            <a:schemeClr val="tx1"/>
          </a:solidFill>
          <a:latin typeface="+mn-lt"/>
          <a:ea typeface="+mn-ea"/>
          <a:cs typeface="+mn-cs"/>
        </a:defRPr>
      </a:lvl1pPr>
      <a:lvl2pPr marL="457109" algn="l" defTabSz="914218" rtl="0" eaLnBrk="1" latinLnBrk="0" hangingPunct="1">
        <a:defRPr sz="1800" kern="1200">
          <a:solidFill>
            <a:schemeClr val="tx1"/>
          </a:solidFill>
          <a:latin typeface="+mn-lt"/>
          <a:ea typeface="+mn-ea"/>
          <a:cs typeface="+mn-cs"/>
        </a:defRPr>
      </a:lvl2pPr>
      <a:lvl3pPr marL="914218" algn="l" defTabSz="914218" rtl="0" eaLnBrk="1" latinLnBrk="0" hangingPunct="1">
        <a:defRPr sz="1800" kern="1200">
          <a:solidFill>
            <a:schemeClr val="tx1"/>
          </a:solidFill>
          <a:latin typeface="+mn-lt"/>
          <a:ea typeface="+mn-ea"/>
          <a:cs typeface="+mn-cs"/>
        </a:defRPr>
      </a:lvl3pPr>
      <a:lvl4pPr marL="1371326" algn="l" defTabSz="914218" rtl="0" eaLnBrk="1" latinLnBrk="0" hangingPunct="1">
        <a:defRPr sz="1800" kern="1200">
          <a:solidFill>
            <a:schemeClr val="tx1"/>
          </a:solidFill>
          <a:latin typeface="+mn-lt"/>
          <a:ea typeface="+mn-ea"/>
          <a:cs typeface="+mn-cs"/>
        </a:defRPr>
      </a:lvl4pPr>
      <a:lvl5pPr marL="1828436" algn="l" defTabSz="914218" rtl="0" eaLnBrk="1" latinLnBrk="0" hangingPunct="1">
        <a:defRPr sz="1800" kern="1200">
          <a:solidFill>
            <a:schemeClr val="tx1"/>
          </a:solidFill>
          <a:latin typeface="+mn-lt"/>
          <a:ea typeface="+mn-ea"/>
          <a:cs typeface="+mn-cs"/>
        </a:defRPr>
      </a:lvl5pPr>
      <a:lvl6pPr marL="2285545" algn="l" defTabSz="914218" rtl="0" eaLnBrk="1" latinLnBrk="0" hangingPunct="1">
        <a:defRPr sz="1800" kern="1200">
          <a:solidFill>
            <a:schemeClr val="tx1"/>
          </a:solidFill>
          <a:latin typeface="+mn-lt"/>
          <a:ea typeface="+mn-ea"/>
          <a:cs typeface="+mn-cs"/>
        </a:defRPr>
      </a:lvl6pPr>
      <a:lvl7pPr marL="2742654" algn="l" defTabSz="914218" rtl="0" eaLnBrk="1" latinLnBrk="0" hangingPunct="1">
        <a:defRPr sz="1800" kern="1200">
          <a:solidFill>
            <a:schemeClr val="tx1"/>
          </a:solidFill>
          <a:latin typeface="+mn-lt"/>
          <a:ea typeface="+mn-ea"/>
          <a:cs typeface="+mn-cs"/>
        </a:defRPr>
      </a:lvl7pPr>
      <a:lvl8pPr marL="3199762" algn="l" defTabSz="914218" rtl="0" eaLnBrk="1" latinLnBrk="0" hangingPunct="1">
        <a:defRPr sz="1800" kern="1200">
          <a:solidFill>
            <a:schemeClr val="tx1"/>
          </a:solidFill>
          <a:latin typeface="+mn-lt"/>
          <a:ea typeface="+mn-ea"/>
          <a:cs typeface="+mn-cs"/>
        </a:defRPr>
      </a:lvl8pPr>
      <a:lvl9pPr marL="3656872" algn="l" defTabSz="9142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kx.accenture.com/C6/Credentials/Pages/Credentials.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kx.accenture.com/Repositories/ContributionForm.aspx?path=C14/90/83&amp;mode=Read"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kx.accenture.com/Repositories/ContributionForm.aspx?path=C12/84/41&amp;mode=Read"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kx.accenture.com/Repositories/ContributionForm.aspx?path=C17/9/31&amp;mode=Read"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kx.accenture.com/Repositories/ContributionForm.aspx?path=C14/4/38&amp;mode=Read"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kx.accenture.com/Repositories/ContributionForm.aspx?path=C15/59/90&amp;mode=Read" TargetMode="External"/><Relationship Id="rId2" Type="http://schemas.openxmlformats.org/officeDocument/2006/relationships/hyperlink" Target="http://www.accenture.com/home.asp"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397125" y="4916488"/>
            <a:ext cx="6746875" cy="1063625"/>
          </a:xfrm>
          <a:ln w="12700"/>
        </p:spPr>
        <p:txBody>
          <a:bodyPr/>
          <a:lstStyle/>
          <a:p>
            <a:pPr eaLnBrk="1" hangingPunct="1"/>
            <a:r>
              <a:rPr lang="en-US" sz="2800" dirty="0" smtClean="0"/>
              <a:t>Accenture Software for Insurance –</a:t>
            </a:r>
            <a:br>
              <a:rPr lang="en-US" sz="2800" dirty="0" smtClean="0"/>
            </a:br>
            <a:r>
              <a:rPr lang="en-US" sz="2800" dirty="0" smtClean="0"/>
              <a:t>Credentials </a:t>
            </a:r>
            <a:br>
              <a:rPr lang="en-US" sz="2800" dirty="0" smtClean="0"/>
            </a:br>
            <a:r>
              <a:rPr lang="en-US" sz="2800" dirty="0" smtClean="0"/>
              <a:t>December 2010</a:t>
            </a:r>
            <a:endParaRPr lang="en-US" sz="1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fld id="{DB43D766-D6E1-42F2-9CA9-8F548C45E089}" type="slidenum">
              <a:rPr lang="en-US" smtClean="0"/>
              <a:pPr/>
              <a:t>2</a:t>
            </a:fld>
            <a:endParaRPr lang="en-US" smtClean="0"/>
          </a:p>
        </p:txBody>
      </p:sp>
      <p:sp>
        <p:nvSpPr>
          <p:cNvPr id="7171" name="Footer Placeholder 4"/>
          <p:cNvSpPr>
            <a:spLocks noGrp="1"/>
          </p:cNvSpPr>
          <p:nvPr>
            <p:ph type="ftr" sz="quarter" idx="11"/>
          </p:nvPr>
        </p:nvSpPr>
        <p:spPr>
          <a:noFill/>
        </p:spPr>
        <p:txBody>
          <a:bodyPr/>
          <a:lstStyle/>
          <a:p>
            <a:r>
              <a:rPr lang="en-US" smtClean="0"/>
              <a:t>Copyright © 2010 Accenture All Rights Reserved.</a:t>
            </a:r>
          </a:p>
        </p:txBody>
      </p:sp>
      <p:sp>
        <p:nvSpPr>
          <p:cNvPr id="7172" name="Text Box 3"/>
          <p:cNvSpPr txBox="1">
            <a:spLocks noChangeArrowheads="1"/>
          </p:cNvSpPr>
          <p:nvPr/>
        </p:nvSpPr>
        <p:spPr bwMode="auto">
          <a:xfrm>
            <a:off x="284163" y="1306513"/>
            <a:ext cx="8185150" cy="2862262"/>
          </a:xfrm>
          <a:prstGeom prst="rect">
            <a:avLst/>
          </a:prstGeom>
          <a:noFill/>
          <a:ln w="9525">
            <a:noFill/>
            <a:miter lim="800000"/>
            <a:headEnd/>
            <a:tailEnd/>
          </a:ln>
        </p:spPr>
        <p:txBody>
          <a:bodyPr>
            <a:spAutoFit/>
          </a:bodyPr>
          <a:lstStyle/>
          <a:p>
            <a:endParaRPr lang="en-US" sz="1200"/>
          </a:p>
          <a:p>
            <a:r>
              <a:rPr lang="en-US" sz="1200"/>
              <a:t>Each credential includes a client overview, business challenge, Accenture’s approach and benefits </a:t>
            </a:r>
          </a:p>
          <a:p>
            <a:r>
              <a:rPr lang="en-US" sz="1200"/>
              <a:t>delivered. You can find more details on many of these credentials, including contact information, in </a:t>
            </a:r>
          </a:p>
          <a:p>
            <a:r>
              <a:rPr lang="en-US" sz="1200"/>
              <a:t>the </a:t>
            </a:r>
            <a:r>
              <a:rPr lang="en-US" sz="1200">
                <a:hlinkClick r:id="rId2"/>
              </a:rPr>
              <a:t>Knowledge Exchange</a:t>
            </a:r>
            <a:r>
              <a:rPr lang="en-US" sz="1200"/>
              <a:t> (</a:t>
            </a:r>
            <a:r>
              <a:rPr lang="en-US" sz="1200">
                <a:hlinkClick r:id="rId2"/>
              </a:rPr>
              <a:t>https://kx.accenture.com/C6/Credentials/Pages/Credentials.aspx</a:t>
            </a:r>
            <a:r>
              <a:rPr lang="en-US" sz="1200"/>
              <a:t>).</a:t>
            </a:r>
          </a:p>
          <a:p>
            <a:endParaRPr lang="en-US" sz="1200">
              <a:solidFill>
                <a:schemeClr val="folHlink"/>
              </a:solidFill>
            </a:endParaRPr>
          </a:p>
          <a:p>
            <a:r>
              <a:rPr lang="en-US" sz="1200"/>
              <a:t>Usage guidelines are noted in the lower-left corner of each slide. Before using any credential, please double check usage permissions with the client director.</a:t>
            </a:r>
          </a:p>
          <a:p>
            <a:endParaRPr lang="en-US" sz="1200"/>
          </a:p>
          <a:p>
            <a:r>
              <a:rPr lang="en-US" sz="1200"/>
              <a:t>If you have new/additional engagement work that we can include, or if you have feedback on any of these credentials, please contact:</a:t>
            </a:r>
          </a:p>
          <a:p>
            <a:endParaRPr lang="en-US" sz="1200"/>
          </a:p>
          <a:p>
            <a:r>
              <a:rPr lang="en-US" sz="1200">
                <a:solidFill>
                  <a:srgbClr val="FFC000"/>
                </a:solidFill>
              </a:rPr>
              <a:t>Kim Badland, Accenture Software for Insurance Marketing Lead</a:t>
            </a:r>
          </a:p>
          <a:p>
            <a:endParaRPr lang="en-US" sz="1200">
              <a:solidFill>
                <a:srgbClr val="FFC000"/>
              </a:solidFill>
            </a:endParaRPr>
          </a:p>
          <a:p>
            <a:r>
              <a:rPr lang="en-US" sz="1200">
                <a:solidFill>
                  <a:srgbClr val="FFC000"/>
                </a:solidFill>
              </a:rPr>
              <a:t>Mark Klinge, Accenture Software Marketing Director</a:t>
            </a:r>
            <a:br>
              <a:rPr lang="en-US" sz="1200">
                <a:solidFill>
                  <a:srgbClr val="FFC000"/>
                </a:solidFill>
              </a:rPr>
            </a:br>
            <a:endParaRPr lang="en-US" sz="1200">
              <a:solidFill>
                <a:srgbClr val="FFC000"/>
              </a:solidFill>
            </a:endParaRPr>
          </a:p>
        </p:txBody>
      </p:sp>
      <p:sp>
        <p:nvSpPr>
          <p:cNvPr id="9" name="Rectangle 5"/>
          <p:cNvSpPr txBox="1">
            <a:spLocks noChangeArrowheads="1"/>
          </p:cNvSpPr>
          <p:nvPr/>
        </p:nvSpPr>
        <p:spPr bwMode="gray">
          <a:xfrm>
            <a:off x="173038" y="26988"/>
            <a:ext cx="8185150" cy="1119187"/>
          </a:xfrm>
          <a:prstGeom prst="rect">
            <a:avLst/>
          </a:prstGeom>
          <a:noFill/>
          <a:ln w="12700">
            <a:noFill/>
            <a:miter lim="800000"/>
            <a:headEnd/>
            <a:tailEnd/>
          </a:ln>
        </p:spPr>
        <p:txBody>
          <a:bodyPr lIns="90488" tIns="44450" rIns="90488" bIns="44450" anchor="b"/>
          <a:lstStyle/>
          <a:p>
            <a:pPr eaLnBrk="0" hangingPunct="0">
              <a:lnSpc>
                <a:spcPct val="95000"/>
              </a:lnSpc>
              <a:defRPr/>
            </a:pPr>
            <a:r>
              <a:rPr lang="en-US" kern="0">
                <a:solidFill>
                  <a:schemeClr val="bg1"/>
                </a:solidFill>
                <a:latin typeface="+mj-lt"/>
                <a:ea typeface="+mj-ea"/>
                <a:cs typeface="+mj-cs"/>
              </a:rPr>
              <a:t>Credentials Usage</a:t>
            </a:r>
            <a:endParaRPr lang="en-US" kern="0" dirty="0">
              <a:solidFill>
                <a:schemeClr val="bg1"/>
              </a:solidFill>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1"/>
          </p:nvPr>
        </p:nvSpPr>
        <p:spPr>
          <a:noFill/>
        </p:spPr>
        <p:txBody>
          <a:bodyPr/>
          <a:lstStyle/>
          <a:p>
            <a:r>
              <a:rPr lang="en-US" smtClean="0"/>
              <a:t>Copyright © 2010 Accenture All Rights Reserved.</a:t>
            </a:r>
          </a:p>
        </p:txBody>
      </p:sp>
      <p:sp>
        <p:nvSpPr>
          <p:cNvPr id="8195" name="Rectangle 4"/>
          <p:cNvSpPr txBox="1">
            <a:spLocks noChangeArrowheads="1"/>
          </p:cNvSpPr>
          <p:nvPr/>
        </p:nvSpPr>
        <p:spPr bwMode="gray">
          <a:xfrm>
            <a:off x="7280275" y="6559550"/>
            <a:ext cx="1693863" cy="269875"/>
          </a:xfrm>
          <a:prstGeom prst="rect">
            <a:avLst/>
          </a:prstGeom>
          <a:noFill/>
          <a:ln w="12700">
            <a:noFill/>
            <a:miter lim="800000"/>
            <a:headEnd/>
            <a:tailEnd/>
          </a:ln>
        </p:spPr>
        <p:txBody>
          <a:bodyPr lIns="90488" tIns="44450" rIns="90488" bIns="44450" anchor="b"/>
          <a:lstStyle/>
          <a:p>
            <a:pPr algn="r" eaLnBrk="0" hangingPunct="0">
              <a:lnSpc>
                <a:spcPct val="80000"/>
              </a:lnSpc>
            </a:pPr>
            <a:fld id="{940F23FD-C784-4DE0-B210-CAFBB8814EE8}" type="slidenum">
              <a:rPr lang="en-GB" sz="1000" b="0"/>
              <a:pPr algn="r" eaLnBrk="0" hangingPunct="0">
                <a:lnSpc>
                  <a:spcPct val="80000"/>
                </a:lnSpc>
              </a:pPr>
              <a:t>3</a:t>
            </a:fld>
            <a:endParaRPr lang="en-GB" sz="1000" b="0"/>
          </a:p>
        </p:txBody>
      </p:sp>
      <p:sp>
        <p:nvSpPr>
          <p:cNvPr id="6" name="Rectangle 2"/>
          <p:cNvSpPr txBox="1">
            <a:spLocks noChangeArrowheads="1"/>
          </p:cNvSpPr>
          <p:nvPr/>
        </p:nvSpPr>
        <p:spPr bwMode="gray">
          <a:xfrm>
            <a:off x="284163" y="26988"/>
            <a:ext cx="8002587" cy="1119187"/>
          </a:xfrm>
          <a:prstGeom prst="rect">
            <a:avLst/>
          </a:prstGeom>
          <a:noFill/>
          <a:ln w="12700">
            <a:noFill/>
            <a:miter lim="800000"/>
            <a:headEnd/>
            <a:tailEnd/>
          </a:ln>
        </p:spPr>
        <p:txBody>
          <a:bodyPr lIns="90488" tIns="44450" rIns="90488" bIns="44450" anchor="b"/>
          <a:lstStyle/>
          <a:p>
            <a:pPr eaLnBrk="0" hangingPunct="0">
              <a:lnSpc>
                <a:spcPct val="95000"/>
              </a:lnSpc>
              <a:defRPr/>
            </a:pPr>
            <a:r>
              <a:rPr lang="en-US" kern="0" dirty="0">
                <a:solidFill>
                  <a:schemeClr val="bg1"/>
                </a:solidFill>
                <a:latin typeface="+mj-lt"/>
                <a:ea typeface="+mj-ea"/>
                <a:cs typeface="+mj-cs"/>
              </a:rPr>
              <a:t>Affirmative Insurance </a:t>
            </a:r>
            <a:r>
              <a:rPr lang="en-US" b="0" kern="0" dirty="0">
                <a:solidFill>
                  <a:schemeClr val="bg1"/>
                </a:solidFill>
                <a:latin typeface="+mj-lt"/>
                <a:ea typeface="+mj-ea"/>
                <a:cs typeface="+mj-cs"/>
              </a:rPr>
              <a:t/>
            </a:r>
            <a:br>
              <a:rPr lang="en-US" b="0" kern="0" dirty="0">
                <a:solidFill>
                  <a:schemeClr val="bg1"/>
                </a:solidFill>
                <a:latin typeface="+mj-lt"/>
                <a:ea typeface="+mj-ea"/>
                <a:cs typeface="+mj-cs"/>
              </a:rPr>
            </a:br>
            <a:r>
              <a:rPr lang="en-US" b="0" kern="0" dirty="0">
                <a:solidFill>
                  <a:schemeClr val="bg1"/>
                </a:solidFill>
                <a:latin typeface="+mj-lt"/>
                <a:ea typeface="+mj-ea"/>
                <a:cs typeface="+mj-cs"/>
              </a:rPr>
              <a:t>Claims Transformation Services Win Card</a:t>
            </a:r>
          </a:p>
        </p:txBody>
      </p:sp>
      <p:sp>
        <p:nvSpPr>
          <p:cNvPr id="7" name="Rectangle 3"/>
          <p:cNvSpPr txBox="1">
            <a:spLocks noChangeArrowheads="1"/>
          </p:cNvSpPr>
          <p:nvPr/>
        </p:nvSpPr>
        <p:spPr>
          <a:xfrm>
            <a:off x="115888" y="1333500"/>
            <a:ext cx="3598862" cy="4013200"/>
          </a:xfrm>
          <a:prstGeom prst="rect">
            <a:avLst/>
          </a:prstGeom>
        </p:spPr>
        <p:txBody>
          <a:bodyPr/>
          <a:lstStyle/>
          <a:p>
            <a:pPr marL="176213" indent="-176213" eaLnBrk="0" hangingPunct="0">
              <a:lnSpc>
                <a:spcPct val="90000"/>
              </a:lnSpc>
              <a:spcBef>
                <a:spcPct val="40000"/>
              </a:spcBef>
              <a:buClr>
                <a:schemeClr val="tx1"/>
              </a:buClr>
              <a:buFont typeface="Arial" charset="0"/>
              <a:buNone/>
              <a:defRPr/>
            </a:pPr>
            <a:r>
              <a:rPr lang="en-US" altLang="en-US" sz="2800" kern="0" dirty="0">
                <a:solidFill>
                  <a:schemeClr val="accent2"/>
                </a:solidFill>
                <a:latin typeface="+mn-lt"/>
              </a:rPr>
              <a:t>	</a:t>
            </a:r>
            <a:r>
              <a:rPr lang="en-US" altLang="en-US" sz="1000" kern="0" dirty="0">
                <a:solidFill>
                  <a:schemeClr val="accent2"/>
                </a:solidFill>
                <a:latin typeface="+mn-lt"/>
              </a:rPr>
              <a:t>Client Background</a:t>
            </a:r>
            <a:br>
              <a:rPr lang="en-US" altLang="en-US" sz="1000" kern="0" dirty="0">
                <a:solidFill>
                  <a:schemeClr val="accent2"/>
                </a:solidFill>
                <a:latin typeface="+mn-lt"/>
              </a:rPr>
            </a:br>
            <a:r>
              <a:rPr lang="en-US" sz="1000" b="0" kern="0" dirty="0">
                <a:latin typeface="+mn-lt"/>
              </a:rPr>
              <a:t>Affirmative Insurance Holdings, Inc. is a distributor and producer of personal non-standard automobile insurance policies to individual consumers in highly targeted geographic markets. Affirmative currently offers products and services in 13 states, including Louisiana, Texas, Illinois, California and Florida.</a:t>
            </a:r>
            <a:endParaRPr lang="en-US" sz="1000" b="0" kern="0" dirty="0">
              <a:solidFill>
                <a:srgbClr val="000000"/>
              </a:solidFill>
              <a:latin typeface="+mn-lt"/>
            </a:endParaRPr>
          </a:p>
          <a:p>
            <a:pPr marL="176213" indent="-176213" eaLnBrk="0" hangingPunct="0">
              <a:lnSpc>
                <a:spcPct val="90000"/>
              </a:lnSpc>
              <a:spcBef>
                <a:spcPct val="40000"/>
              </a:spcBef>
              <a:buClr>
                <a:schemeClr val="tx1"/>
              </a:buClr>
              <a:buFont typeface="Arial" charset="0"/>
              <a:buNone/>
              <a:defRPr/>
            </a:pPr>
            <a:r>
              <a:rPr lang="en-US" altLang="en-US" sz="1200" b="0" kern="0" dirty="0">
                <a:solidFill>
                  <a:srgbClr val="000000"/>
                </a:solidFill>
                <a:latin typeface="+mn-lt"/>
              </a:rPr>
              <a:t>	</a:t>
            </a:r>
          </a:p>
          <a:p>
            <a:pPr marL="176213" indent="-176213" eaLnBrk="0" hangingPunct="0">
              <a:lnSpc>
                <a:spcPct val="90000"/>
              </a:lnSpc>
              <a:spcBef>
                <a:spcPct val="40000"/>
              </a:spcBef>
              <a:buClr>
                <a:schemeClr val="tx1"/>
              </a:buClr>
              <a:buFont typeface="Arial" charset="0"/>
              <a:buNone/>
              <a:defRPr/>
            </a:pPr>
            <a:r>
              <a:rPr lang="en-US" altLang="en-US" sz="1200" kern="0" dirty="0">
                <a:solidFill>
                  <a:schemeClr val="accent2"/>
                </a:solidFill>
                <a:latin typeface="+mn-lt"/>
              </a:rPr>
              <a:t>	</a:t>
            </a:r>
            <a:r>
              <a:rPr lang="en-US" altLang="en-US" sz="1000" kern="0" dirty="0">
                <a:solidFill>
                  <a:schemeClr val="accent2"/>
                </a:solidFill>
                <a:latin typeface="+mn-lt"/>
              </a:rPr>
              <a:t>Challenge</a:t>
            </a:r>
            <a:br>
              <a:rPr lang="en-US" altLang="en-US" sz="1000" kern="0" dirty="0">
                <a:solidFill>
                  <a:schemeClr val="accent2"/>
                </a:solidFill>
                <a:latin typeface="+mn-lt"/>
              </a:rPr>
            </a:br>
            <a:r>
              <a:rPr lang="en-US" sz="1000" b="0" kern="0" dirty="0">
                <a:latin typeface="+mn-lt"/>
              </a:rPr>
              <a:t>Accenture has been selected to license and implement its claims solution at Affirmative Insurance Company as part of the insurer’s transformation program aimed at helping centralize and automate its claims-handling operations. Accenture will replace Affirmative’s current claims system with Accenture Claim Components Solution, representing the first application of the technology within the non-standard auto insurance market.</a:t>
            </a:r>
          </a:p>
        </p:txBody>
      </p:sp>
      <p:sp>
        <p:nvSpPr>
          <p:cNvPr id="8198" name="Rectangle 4"/>
          <p:cNvSpPr>
            <a:spLocks noChangeArrowheads="1"/>
          </p:cNvSpPr>
          <p:nvPr/>
        </p:nvSpPr>
        <p:spPr bwMode="auto">
          <a:xfrm>
            <a:off x="3949700" y="1600200"/>
            <a:ext cx="4940300" cy="2374900"/>
          </a:xfrm>
          <a:prstGeom prst="rect">
            <a:avLst/>
          </a:prstGeom>
          <a:noFill/>
          <a:ln w="12700" algn="ctr">
            <a:noFill/>
            <a:miter lim="800000"/>
            <a:headEnd/>
            <a:tailEnd/>
          </a:ln>
        </p:spPr>
        <p:txBody>
          <a:bodyPr lIns="90488" tIns="44450" rIns="90488" bIns="44450">
            <a:spAutoFit/>
          </a:bodyPr>
          <a:lstStyle/>
          <a:p>
            <a:r>
              <a:rPr lang="en-US" sz="1000">
                <a:solidFill>
                  <a:schemeClr val="accent2"/>
                </a:solidFill>
              </a:rPr>
              <a:t>Approach</a:t>
            </a:r>
            <a:br>
              <a:rPr lang="en-US" sz="1000">
                <a:solidFill>
                  <a:schemeClr val="accent2"/>
                </a:solidFill>
              </a:rPr>
            </a:br>
            <a:r>
              <a:rPr lang="en-US" sz="1000"/>
              <a:t>At Affirmative, the solution will support core claims transactions from first notification of loss through final payment. The implementation of Accenture Claim Components Solution at Affirmative represents the first application of the technology within the non-standard auto insurance market, which covers drivers who find it difficult to obtain insurance from standard insurance companies due to their driving record, their lack of prior insurance, or other factors. Currently, Accenture Claim Components Solution is used by five of the top 10 US insurance carriers and helps process approximately one-third of all property and casualty insurance claims in the United States.</a:t>
            </a:r>
          </a:p>
          <a:p>
            <a:endParaRPr lang="en-US" sz="1000"/>
          </a:p>
          <a:p>
            <a:r>
              <a:rPr lang="en-US" sz="1000"/>
              <a:t>In addition to the license of the Accenture Claim Components Solution, which is built with Microsoft .Net 2.0 technology, Accenture is providing outsourced application maintenance and infrastructure services to Affirmative under a broad information technology transformation initiative, which the insurer began last year.</a:t>
            </a:r>
            <a:endParaRPr lang="nl-NL" sz="1000"/>
          </a:p>
        </p:txBody>
      </p:sp>
      <p:sp>
        <p:nvSpPr>
          <p:cNvPr id="8199" name="Rectangle 5"/>
          <p:cNvSpPr>
            <a:spLocks noChangeArrowheads="1"/>
          </p:cNvSpPr>
          <p:nvPr/>
        </p:nvSpPr>
        <p:spPr bwMode="auto">
          <a:xfrm>
            <a:off x="317500" y="6054725"/>
            <a:ext cx="6908800" cy="363538"/>
          </a:xfrm>
          <a:prstGeom prst="rect">
            <a:avLst/>
          </a:prstGeom>
          <a:noFill/>
          <a:ln w="12700" algn="ctr">
            <a:noFill/>
            <a:miter lim="800000"/>
            <a:headEnd/>
            <a:tailEnd/>
          </a:ln>
        </p:spPr>
        <p:txBody>
          <a:bodyPr lIns="90488" tIns="44450" rIns="90488" bIns="44450">
            <a:spAutoFit/>
          </a:bodyPr>
          <a:lstStyle/>
          <a:p>
            <a:r>
              <a:rPr lang="en-US" sz="1400">
                <a:solidFill>
                  <a:schemeClr val="accent2"/>
                </a:solidFill>
              </a:rPr>
              <a:t>External Use Approved.</a:t>
            </a:r>
            <a:r>
              <a:rPr lang="en-US" sz="1400">
                <a:solidFill>
                  <a:schemeClr val="hlink"/>
                </a:solidFill>
              </a:rPr>
              <a:t> Visit </a:t>
            </a:r>
            <a:r>
              <a:rPr lang="en-US">
                <a:solidFill>
                  <a:schemeClr val="hlink"/>
                </a:solidFill>
                <a:hlinkClick r:id="rId2"/>
              </a:rPr>
              <a:t>KX</a:t>
            </a:r>
            <a:r>
              <a:rPr lang="en-US" sz="1400">
                <a:solidFill>
                  <a:schemeClr val="hlink"/>
                </a:solidFill>
              </a:rPr>
              <a:t> for full posting. Posted March 2008.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10"/>
          </p:nvPr>
        </p:nvSpPr>
        <p:spPr>
          <a:noFill/>
        </p:spPr>
        <p:txBody>
          <a:bodyPr/>
          <a:lstStyle/>
          <a:p>
            <a:fld id="{CFDD1168-B5B1-4D8B-A756-538D5EA5E37D}" type="slidenum">
              <a:rPr lang="en-US" smtClean="0"/>
              <a:pPr/>
              <a:t>4</a:t>
            </a:fld>
            <a:endParaRPr lang="en-US" smtClean="0"/>
          </a:p>
        </p:txBody>
      </p:sp>
      <p:sp>
        <p:nvSpPr>
          <p:cNvPr id="9219" name="Footer Placeholder 3"/>
          <p:cNvSpPr>
            <a:spLocks noGrp="1"/>
          </p:cNvSpPr>
          <p:nvPr>
            <p:ph type="ftr" sz="quarter" idx="11"/>
          </p:nvPr>
        </p:nvSpPr>
        <p:spPr>
          <a:noFill/>
        </p:spPr>
        <p:txBody>
          <a:bodyPr/>
          <a:lstStyle/>
          <a:p>
            <a:r>
              <a:rPr lang="en-US" smtClean="0"/>
              <a:t>Copyright © 2010 Accenture All Rights Reserved.</a:t>
            </a:r>
          </a:p>
        </p:txBody>
      </p:sp>
      <p:sp>
        <p:nvSpPr>
          <p:cNvPr id="9220" name="Text Box 4"/>
          <p:cNvSpPr txBox="1">
            <a:spLocks noChangeArrowheads="1"/>
          </p:cNvSpPr>
          <p:nvPr/>
        </p:nvSpPr>
        <p:spPr bwMode="gray">
          <a:xfrm>
            <a:off x="190500" y="1370013"/>
            <a:ext cx="4205288" cy="2247900"/>
          </a:xfrm>
          <a:prstGeom prst="rect">
            <a:avLst/>
          </a:prstGeom>
          <a:solidFill>
            <a:schemeClr val="bg1"/>
          </a:solidFill>
          <a:ln w="9525" algn="ctr">
            <a:noFill/>
            <a:miter lim="800000"/>
            <a:headEnd/>
            <a:tailEnd/>
          </a:ln>
        </p:spPr>
        <p:txBody>
          <a:bodyPr/>
          <a:lstStyle/>
          <a:p>
            <a:pPr>
              <a:spcBef>
                <a:spcPct val="40000"/>
              </a:spcBef>
              <a:spcAft>
                <a:spcPct val="40000"/>
              </a:spcAft>
            </a:pPr>
            <a:r>
              <a:rPr lang="en-US" sz="900">
                <a:solidFill>
                  <a:srgbClr val="FF6600"/>
                </a:solidFill>
              </a:rPr>
              <a:t>Client Overview </a:t>
            </a:r>
            <a:br>
              <a:rPr lang="en-US" sz="900">
                <a:solidFill>
                  <a:srgbClr val="FF6600"/>
                </a:solidFill>
              </a:rPr>
            </a:br>
            <a:r>
              <a:rPr lang="en-US" sz="900"/>
              <a:t>Formed in 1882, the Chubb Corporation is a premier US property and casualty insurance company with a market capitalization of $13 billion. Each year, more than 12,000 Chubb employees process 160,000 claims in 31 countries throughout North America, Europe, South America and the Pacific Rim. The company runs more than 130 international offices, is ranked among the top 15 US insurers, and enjoys a global reputation for superior service. </a:t>
            </a:r>
            <a:br>
              <a:rPr lang="en-US" sz="900"/>
            </a:br>
            <a:r>
              <a:rPr lang="en-US" sz="900"/>
              <a:t/>
            </a:r>
            <a:br>
              <a:rPr lang="en-US" sz="900"/>
            </a:br>
            <a:r>
              <a:rPr lang="en-US" sz="900">
                <a:solidFill>
                  <a:srgbClr val="FF6600"/>
                </a:solidFill>
              </a:rPr>
              <a:t>Business Challenge:</a:t>
            </a:r>
            <a:r>
              <a:rPr lang="en-US" sz="900"/>
              <a:t> </a:t>
            </a:r>
            <a:br>
              <a:rPr lang="en-US" sz="900"/>
            </a:br>
            <a:r>
              <a:rPr lang="en-US" sz="900"/>
              <a:t>In 1999 Chubb realized its outdated claims system was beginning to compromise its continued success. Claims service had always been a key differentiator for Chubb and the company believed advanced technology support would enable its staff to continue delivering superior levels of service. Chubb's existing system, a 27-year-old mainframe-based legacy claims application, was hampered by limited capacity and high maintenance costs. While implementing a new system would incur some risk—potentially exposing the organization to delays and costs—Chubb wanted the benefits of a customized solution, along with the convenience and cost attractions an off-the-shelf package could offer. </a:t>
            </a:r>
            <a:br>
              <a:rPr lang="en-US" sz="900"/>
            </a:br>
            <a:r>
              <a:rPr lang="en-US" sz="900"/>
              <a:t/>
            </a:r>
            <a:br>
              <a:rPr lang="en-US" sz="900"/>
            </a:br>
            <a:endParaRPr lang="en-US"/>
          </a:p>
        </p:txBody>
      </p:sp>
      <p:sp>
        <p:nvSpPr>
          <p:cNvPr id="9221" name="Text Box 5"/>
          <p:cNvSpPr txBox="1">
            <a:spLocks noChangeArrowheads="1"/>
          </p:cNvSpPr>
          <p:nvPr/>
        </p:nvSpPr>
        <p:spPr bwMode="gray">
          <a:xfrm>
            <a:off x="4606925" y="1370013"/>
            <a:ext cx="4205288" cy="1974850"/>
          </a:xfrm>
          <a:prstGeom prst="rect">
            <a:avLst/>
          </a:prstGeom>
          <a:solidFill>
            <a:schemeClr val="bg1"/>
          </a:solidFill>
          <a:ln w="9525" algn="ctr">
            <a:noFill/>
            <a:miter lim="800000"/>
            <a:headEnd/>
            <a:tailEnd/>
          </a:ln>
        </p:spPr>
        <p:txBody>
          <a:bodyPr/>
          <a:lstStyle/>
          <a:p>
            <a:pPr>
              <a:spcBef>
                <a:spcPct val="40000"/>
              </a:spcBef>
              <a:spcAft>
                <a:spcPct val="40000"/>
              </a:spcAft>
            </a:pPr>
            <a:r>
              <a:rPr lang="en-US" sz="900">
                <a:solidFill>
                  <a:srgbClr val="FF6600"/>
                </a:solidFill>
              </a:rPr>
              <a:t>Accenture's Approach</a:t>
            </a:r>
            <a:br>
              <a:rPr lang="en-US" sz="900">
                <a:solidFill>
                  <a:srgbClr val="FF6600"/>
                </a:solidFill>
              </a:rPr>
            </a:br>
            <a:r>
              <a:rPr lang="en-US" sz="900"/>
              <a:t>Chubb partnered with Accenture to enhance existing assets and to build new components for claims financial processing. Using a customized claims application, the joint team of 220 professionals developed a new desktop workstation that enabled claims staff to handle all aspects of the claims process. The team followed this with a new financial transaction processing system for the Workers Compensation Line of Business to replace the insurer's core legacy application. Accenture also provided change navigation and program management services to ease the transition to the new claims environment. </a:t>
            </a:r>
            <a:br>
              <a:rPr lang="en-US" sz="900"/>
            </a:br>
            <a:r>
              <a:rPr lang="en-US" sz="900"/>
              <a:t/>
            </a:r>
            <a:br>
              <a:rPr lang="en-US" sz="900"/>
            </a:br>
            <a:r>
              <a:rPr lang="en-US" sz="900"/>
              <a:t>Work was split between Chubb's head office and the Accenture Claim Delivery Centre, a dedicated facility concentrating on advanced claims research and technical development. This laboratory and testing facility provides ready access to the latest Microsoft tools and to more than 130 highly skilled personnel. </a:t>
            </a:r>
            <a:br>
              <a:rPr lang="en-US" sz="900"/>
            </a:br>
            <a:r>
              <a:rPr lang="en-US" sz="900"/>
              <a:t/>
            </a:r>
            <a:br>
              <a:rPr lang="en-US" sz="900"/>
            </a:br>
            <a:r>
              <a:rPr lang="en-US" sz="900">
                <a:solidFill>
                  <a:srgbClr val="FF6600"/>
                </a:solidFill>
              </a:rPr>
              <a:t>Innovation Delivered</a:t>
            </a:r>
            <a:r>
              <a:rPr lang="en-US" sz="900"/>
              <a:t>  </a:t>
            </a:r>
            <a:br>
              <a:rPr lang="en-US" sz="900"/>
            </a:br>
            <a:r>
              <a:rPr lang="en-US" sz="900"/>
              <a:t>With the new, Web-based claims management system, Chubb reduced total cost of ownership by retiring several legacy systems. Claims handlers benefited from increased functionality and easy access to real-time information, which freed them to focus on improving customer service. The initiative was successfully completed in less than 17 months, half the time normally associated with this type of project. The short timescale was a direct result of implementing Claim Components (an Accenture Insurance Asset) and using a customized claims application based on a tried and tested core product."</a:t>
            </a:r>
            <a:endParaRPr lang="en-US"/>
          </a:p>
        </p:txBody>
      </p:sp>
      <p:sp>
        <p:nvSpPr>
          <p:cNvPr id="9222" name="Text Box 11"/>
          <p:cNvSpPr txBox="1">
            <a:spLocks noChangeArrowheads="1"/>
          </p:cNvSpPr>
          <p:nvPr/>
        </p:nvSpPr>
        <p:spPr bwMode="gray">
          <a:xfrm>
            <a:off x="146050" y="6130925"/>
            <a:ext cx="7346950" cy="517525"/>
          </a:xfrm>
          <a:prstGeom prst="rect">
            <a:avLst/>
          </a:prstGeom>
          <a:noFill/>
          <a:ln w="9525" algn="ctr">
            <a:noFill/>
            <a:miter lim="800000"/>
            <a:headEnd/>
            <a:tailEnd/>
          </a:ln>
        </p:spPr>
        <p:txBody>
          <a:bodyPr>
            <a:spAutoFit/>
          </a:bodyPr>
          <a:lstStyle/>
          <a:p>
            <a:r>
              <a:rPr lang="en-GB" sz="1400">
                <a:solidFill>
                  <a:schemeClr val="hlink"/>
                </a:solidFill>
              </a:rPr>
              <a:t>External Use Approved (contact: </a:t>
            </a:r>
            <a:r>
              <a:rPr lang="en-US" sz="1400">
                <a:solidFill>
                  <a:schemeClr val="hlink"/>
                </a:solidFill>
              </a:rPr>
              <a:t>Shon Bose, 21/61006)</a:t>
            </a:r>
          </a:p>
          <a:p>
            <a:r>
              <a:rPr lang="en-GB" sz="1400">
                <a:solidFill>
                  <a:schemeClr val="hlink"/>
                </a:solidFill>
              </a:rPr>
              <a:t>(see </a:t>
            </a:r>
            <a:r>
              <a:rPr lang="en-GB" sz="1400">
                <a:solidFill>
                  <a:schemeClr val="hlink"/>
                </a:solidFill>
                <a:hlinkClick r:id="rId2"/>
              </a:rPr>
              <a:t>Knowledge Exchange</a:t>
            </a:r>
            <a:r>
              <a:rPr lang="en-GB" sz="1400">
                <a:solidFill>
                  <a:schemeClr val="hlink"/>
                </a:solidFill>
              </a:rPr>
              <a:t>)</a:t>
            </a:r>
            <a:endParaRPr lang="en-US" sz="1400">
              <a:solidFill>
                <a:schemeClr val="hlink"/>
              </a:solidFill>
            </a:endParaRPr>
          </a:p>
        </p:txBody>
      </p:sp>
      <p:sp>
        <p:nvSpPr>
          <p:cNvPr id="9223" name="Rectangle 13"/>
          <p:cNvSpPr>
            <a:spLocks noGrp="1" noChangeArrowheads="1"/>
          </p:cNvSpPr>
          <p:nvPr>
            <p:ph type="title"/>
          </p:nvPr>
        </p:nvSpPr>
        <p:spPr>
          <a:xfrm>
            <a:off x="173038" y="26988"/>
            <a:ext cx="8185150" cy="1119187"/>
          </a:xfrm>
        </p:spPr>
        <p:txBody>
          <a:bodyPr/>
          <a:lstStyle/>
          <a:p>
            <a:r>
              <a:rPr lang="en-US" smtClean="0"/>
              <a:t>Chubb Corporation</a:t>
            </a:r>
            <a:br>
              <a:rPr lang="en-US" smtClean="0"/>
            </a:br>
            <a:r>
              <a:rPr lang="en-US" b="0" smtClean="0"/>
              <a:t>Claims Transformation Services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0"/>
          </p:nvPr>
        </p:nvSpPr>
        <p:spPr>
          <a:noFill/>
        </p:spPr>
        <p:txBody>
          <a:bodyPr/>
          <a:lstStyle/>
          <a:p>
            <a:fld id="{638A0B90-277A-4181-B1F8-4FAFFB067ACB}" type="slidenum">
              <a:rPr lang="en-US" smtClean="0"/>
              <a:pPr/>
              <a:t>5</a:t>
            </a:fld>
            <a:endParaRPr lang="en-US" smtClean="0"/>
          </a:p>
        </p:txBody>
      </p:sp>
      <p:sp>
        <p:nvSpPr>
          <p:cNvPr id="10243" name="Footer Placeholder 3"/>
          <p:cNvSpPr>
            <a:spLocks noGrp="1"/>
          </p:cNvSpPr>
          <p:nvPr>
            <p:ph type="ftr" sz="quarter" idx="11"/>
          </p:nvPr>
        </p:nvSpPr>
        <p:spPr>
          <a:noFill/>
        </p:spPr>
        <p:txBody>
          <a:bodyPr/>
          <a:lstStyle/>
          <a:p>
            <a:r>
              <a:rPr lang="en-US" smtClean="0"/>
              <a:t>Copyright © 2010 Accenture All Rights Reserved.</a:t>
            </a:r>
          </a:p>
        </p:txBody>
      </p:sp>
      <p:sp>
        <p:nvSpPr>
          <p:cNvPr id="10244" name="Text Box 2"/>
          <p:cNvSpPr txBox="1">
            <a:spLocks noChangeArrowheads="1"/>
          </p:cNvSpPr>
          <p:nvPr/>
        </p:nvSpPr>
        <p:spPr bwMode="gray">
          <a:xfrm>
            <a:off x="173038" y="1274763"/>
            <a:ext cx="4222750" cy="4862512"/>
          </a:xfrm>
          <a:prstGeom prst="rect">
            <a:avLst/>
          </a:prstGeom>
          <a:solidFill>
            <a:schemeClr val="bg1"/>
          </a:solidFill>
          <a:ln w="9525" algn="ctr">
            <a:noFill/>
            <a:miter lim="800000"/>
            <a:headEnd/>
            <a:tailEnd/>
          </a:ln>
        </p:spPr>
        <p:txBody>
          <a:bodyPr/>
          <a:lstStyle/>
          <a:p>
            <a:pPr>
              <a:spcBef>
                <a:spcPct val="40000"/>
              </a:spcBef>
              <a:spcAft>
                <a:spcPct val="40000"/>
              </a:spcAft>
            </a:pPr>
            <a:r>
              <a:rPr lang="en-US" sz="900">
                <a:solidFill>
                  <a:schemeClr val="accent2"/>
                </a:solidFill>
                <a:cs typeface="Times New Roman" pitchFamily="18" charset="0"/>
              </a:rPr>
              <a:t>Client Background</a:t>
            </a:r>
            <a:br>
              <a:rPr lang="en-US" sz="900">
                <a:solidFill>
                  <a:schemeClr val="accent2"/>
                </a:solidFill>
                <a:cs typeface="Times New Roman" pitchFamily="18" charset="0"/>
              </a:rPr>
            </a:br>
            <a:r>
              <a:rPr lang="en-US" altLang="ko-KR" sz="900">
                <a:ea typeface="굴림" pitchFamily="34" charset="-127"/>
              </a:rPr>
              <a:t>Fireman’s Fund is a premier property and casualty insurer. It provides personal, commercial and specialty insurance products throughout the United States. As of year-end 2007, the insurer had assets of more than US$10 billion and gross written premiums of more than US$6 billion.</a:t>
            </a:r>
            <a:br>
              <a:rPr lang="en-US" altLang="ko-KR" sz="900">
                <a:ea typeface="굴림" pitchFamily="34" charset="-127"/>
              </a:rPr>
            </a:br>
            <a:r>
              <a:rPr lang="en-US" altLang="ko-KR" sz="900">
                <a:ea typeface="굴림" pitchFamily="34" charset="-127"/>
              </a:rPr>
              <a:t/>
            </a:r>
            <a:br>
              <a:rPr lang="en-US" altLang="ko-KR" sz="900">
                <a:ea typeface="굴림" pitchFamily="34" charset="-127"/>
              </a:rPr>
            </a:br>
            <a:r>
              <a:rPr lang="en-US" sz="900">
                <a:solidFill>
                  <a:schemeClr val="accent2"/>
                </a:solidFill>
                <a:cs typeface="Times New Roman" pitchFamily="18" charset="0"/>
              </a:rPr>
              <a:t>Challenge</a:t>
            </a:r>
            <a:br>
              <a:rPr lang="en-US" sz="900">
                <a:solidFill>
                  <a:schemeClr val="accent2"/>
                </a:solidFill>
                <a:cs typeface="Times New Roman" pitchFamily="18" charset="0"/>
              </a:rPr>
            </a:br>
            <a:r>
              <a:rPr lang="en-US" altLang="ko-KR" sz="900">
                <a:ea typeface="굴림" pitchFamily="34" charset="-127"/>
              </a:rPr>
              <a:t>In 2006, Fireman’s Fund was seeking an enterprise-wide claims processing platform to support all their major lines of business: auto, property and general liability in both the personal and commercial business units. In seeking to implement a standardized operational model for claims processing, Fireman’s Fund hoped to improve their performance in two important ways: improving their loss ratio (the percentage of premiums that pay for claims) and improving their expense ratio by increasing the efficiency with which they handled claims.</a:t>
            </a:r>
            <a:br>
              <a:rPr lang="en-US" altLang="ko-KR" sz="900">
                <a:ea typeface="굴림" pitchFamily="34" charset="-127"/>
              </a:rPr>
            </a:br>
            <a:endParaRPr lang="en-US" altLang="ko-KR" sz="900">
              <a:ea typeface="굴림" pitchFamily="34" charset="-127"/>
            </a:endParaRPr>
          </a:p>
          <a:p>
            <a:r>
              <a:rPr lang="en-US" sz="900">
                <a:solidFill>
                  <a:schemeClr val="accent2"/>
                </a:solidFill>
              </a:rPr>
              <a:t>Approach</a:t>
            </a:r>
            <a:br>
              <a:rPr lang="en-US" sz="900">
                <a:solidFill>
                  <a:schemeClr val="accent2"/>
                </a:solidFill>
              </a:rPr>
            </a:br>
            <a:r>
              <a:rPr lang="en-US" altLang="ko-KR" sz="900">
                <a:ea typeface="굴림" pitchFamily="34" charset="-127"/>
              </a:rPr>
              <a:t>Accenture research shows that insurers must excel in four key areas to achieve high performance in claims: claims segmentation, information access and management, human performance, and organizational effectiveness. For insurers to excel in these areas, their success is directly linked to technology. </a:t>
            </a:r>
          </a:p>
          <a:p>
            <a:endParaRPr lang="en-US" altLang="ko-KR" sz="900">
              <a:ea typeface="굴림" pitchFamily="34" charset="-127"/>
            </a:endParaRPr>
          </a:p>
          <a:p>
            <a:r>
              <a:rPr lang="en-US" altLang="ko-KR" sz="900">
                <a:ea typeface="굴림" pitchFamily="34" charset="-127"/>
              </a:rPr>
              <a:t>Fireman’s Fund selected Accenture to help with the claims transformation because of its deep experience in the insurance industry and its specialist expertise in claims transformation. Accenture also had extensive knowledge of Fireman’s Fund’s business, having completed a number of enterprise underwriting projects with the firm between 2003 and 2006. </a:t>
            </a:r>
          </a:p>
          <a:p>
            <a:endParaRPr lang="en-US" altLang="ko-KR" sz="900">
              <a:ea typeface="굴림" pitchFamily="34" charset="-127"/>
            </a:endParaRPr>
          </a:p>
          <a:p>
            <a:r>
              <a:rPr lang="en-US" altLang="ko-KR" sz="900">
                <a:ea typeface="굴림" pitchFamily="34" charset="-127"/>
              </a:rPr>
              <a:t>To assist Fireman’s Fund in transforming its claims operation—a function that encompasses people, process and technology—Accenture implemented its Claim Components Solution. The Accenture Claim Components Solution brings a standard, automated, repeatable process to every aspect of claims handling, resulting in better control of the expenses of handling a claim and better customer service.</a:t>
            </a:r>
            <a:br>
              <a:rPr lang="en-US" altLang="ko-KR" sz="900">
                <a:ea typeface="굴림" pitchFamily="34" charset="-127"/>
              </a:rPr>
            </a:br>
            <a:endParaRPr lang="en-US" sz="900"/>
          </a:p>
        </p:txBody>
      </p:sp>
      <p:sp>
        <p:nvSpPr>
          <p:cNvPr id="10245" name="Text Box 3"/>
          <p:cNvSpPr txBox="1">
            <a:spLocks noChangeArrowheads="1"/>
          </p:cNvSpPr>
          <p:nvPr/>
        </p:nvSpPr>
        <p:spPr bwMode="gray">
          <a:xfrm>
            <a:off x="4606925" y="1274763"/>
            <a:ext cx="4205288" cy="4132262"/>
          </a:xfrm>
          <a:prstGeom prst="rect">
            <a:avLst/>
          </a:prstGeom>
          <a:solidFill>
            <a:schemeClr val="bg1"/>
          </a:solidFill>
          <a:ln w="9525" algn="ctr">
            <a:noFill/>
            <a:miter lim="800000"/>
            <a:headEnd/>
            <a:tailEnd/>
          </a:ln>
        </p:spPr>
        <p:txBody>
          <a:bodyPr/>
          <a:lstStyle/>
          <a:p>
            <a:r>
              <a:rPr lang="en-US" sz="900">
                <a:solidFill>
                  <a:schemeClr val="accent2"/>
                </a:solidFill>
                <a:cs typeface="Times New Roman" pitchFamily="18" charset="0"/>
              </a:rPr>
              <a:t>High Performance Delivered</a:t>
            </a:r>
            <a:br>
              <a:rPr lang="en-US" sz="900">
                <a:solidFill>
                  <a:schemeClr val="accent2"/>
                </a:solidFill>
                <a:cs typeface="Times New Roman" pitchFamily="18" charset="0"/>
              </a:rPr>
            </a:br>
            <a:r>
              <a:rPr lang="en-US" altLang="ko-KR" sz="900">
                <a:ea typeface="굴림" pitchFamily="34" charset="-127"/>
              </a:rPr>
              <a:t>The solution has improved Fireman’s Fund’s loss and expense ratios, minimizing claim expenses by reducing the time required to handle a claim and enabling adjusters to spend more time on value-add and customer-facing activities. This was achieved by:</a:t>
            </a:r>
          </a:p>
          <a:p>
            <a:endParaRPr lang="en-US" altLang="ko-KR" sz="900">
              <a:ea typeface="굴림" pitchFamily="34" charset="-127"/>
            </a:endParaRPr>
          </a:p>
          <a:p>
            <a:pPr>
              <a:buFontTx/>
              <a:buChar char="•"/>
            </a:pPr>
            <a:r>
              <a:rPr lang="en-US" altLang="ko-KR" sz="900">
                <a:ea typeface="굴림" pitchFamily="34" charset="-127"/>
              </a:rPr>
              <a:t> Getting claims to the right claim adjuster quickly and efficiently. Sixty percent of claims are now automatically assigned to specialized adjusters.</a:t>
            </a:r>
          </a:p>
          <a:p>
            <a:pPr>
              <a:buFontTx/>
              <a:buChar char="•"/>
            </a:pPr>
            <a:r>
              <a:rPr lang="en-US" altLang="ko-KR" sz="900">
                <a:ea typeface="굴림" pitchFamily="34" charset="-127"/>
              </a:rPr>
              <a:t> Providing the right data to the claims adjuster in an easy-to-use format.</a:t>
            </a:r>
          </a:p>
          <a:p>
            <a:pPr>
              <a:buFontTx/>
              <a:buChar char="•"/>
            </a:pPr>
            <a:r>
              <a:rPr lang="en-US" altLang="ko-KR" sz="900">
                <a:ea typeface="굴림" pitchFamily="34" charset="-127"/>
              </a:rPr>
              <a:t> Claims data analysis for guiding the adjuster through the most efficient adjudication process.</a:t>
            </a:r>
          </a:p>
          <a:p>
            <a:pPr>
              <a:buFontTx/>
              <a:buChar char="•"/>
            </a:pPr>
            <a:r>
              <a:rPr lang="en-US" altLang="ko-KR" sz="900">
                <a:ea typeface="굴림" pitchFamily="34" charset="-127"/>
              </a:rPr>
              <a:t> Detailed analysis of all claims, enabling fraud detection, recovery potential and unwanted payout trends.</a:t>
            </a:r>
          </a:p>
          <a:p>
            <a:endParaRPr lang="en-US" altLang="ko-KR" sz="900">
              <a:ea typeface="굴림" pitchFamily="34" charset="-127"/>
            </a:endParaRPr>
          </a:p>
          <a:p>
            <a:r>
              <a:rPr lang="en-US" altLang="ko-KR" sz="900">
                <a:ea typeface="굴림" pitchFamily="34" charset="-127"/>
              </a:rPr>
              <a:t>The initiative has also reduced time spent on data entry by hours—and in some cases, days—through automated feeds of critical claims and policy data that used to be gathered manually. Real-time insights into underwriting processes have made Fireman’s Fund more nimble. </a:t>
            </a:r>
          </a:p>
          <a:p>
            <a:endParaRPr lang="en-US" altLang="ko-KR" sz="900">
              <a:ea typeface="굴림" pitchFamily="34" charset="-127"/>
            </a:endParaRPr>
          </a:p>
          <a:p>
            <a:r>
              <a:rPr lang="en-US" altLang="ko-KR" sz="900">
                <a:ea typeface="굴림" pitchFamily="34" charset="-127"/>
              </a:rPr>
              <a:t>Accenture has met or beaten every delivery date, remaining fully on- or under-budget. The claims transformation initiative is enabling Fireman’s Fund to address the key areas required to achieve high performance in claims. </a:t>
            </a:r>
          </a:p>
          <a:p>
            <a:endParaRPr lang="en-US" altLang="ko-KR" sz="900">
              <a:ea typeface="굴림" pitchFamily="34" charset="-127"/>
            </a:endParaRPr>
          </a:p>
          <a:p>
            <a:r>
              <a:rPr lang="en-US" altLang="ko-KR" sz="900">
                <a:solidFill>
                  <a:srgbClr val="669999"/>
                </a:solidFill>
                <a:ea typeface="굴림" pitchFamily="34" charset="-127"/>
              </a:rPr>
              <a:t>“The solution delivery success is a direct reflection on the knowledgeable and energetic Accenture team lead by Lars Tandrup. Their ‘can-do’ attitude and willingness to succeed helped us overcome barriers and create innovative and creative solutions to meet Fireman’s Fund’s needs… The partnership is so strong that it became difficult for an outsider to tell who belonged to the Accenture team, the IBM team, FFIC (Fireman’s Fund Insurance Company)  IT or FFIC business.” </a:t>
            </a:r>
            <a:br>
              <a:rPr lang="en-US" altLang="ko-KR" sz="900">
                <a:solidFill>
                  <a:srgbClr val="669999"/>
                </a:solidFill>
                <a:ea typeface="굴림" pitchFamily="34" charset="-127"/>
              </a:rPr>
            </a:br>
            <a:r>
              <a:rPr lang="en-US" altLang="ko-KR" sz="900">
                <a:solidFill>
                  <a:srgbClr val="669999"/>
                </a:solidFill>
                <a:ea typeface="굴림" pitchFamily="34" charset="-127"/>
              </a:rPr>
              <a:t/>
            </a:r>
            <a:br>
              <a:rPr lang="en-US" altLang="ko-KR" sz="900">
                <a:solidFill>
                  <a:srgbClr val="669999"/>
                </a:solidFill>
                <a:ea typeface="굴림" pitchFamily="34" charset="-127"/>
              </a:rPr>
            </a:br>
            <a:r>
              <a:rPr lang="en-US" altLang="ko-KR" sz="900">
                <a:solidFill>
                  <a:srgbClr val="669999"/>
                </a:solidFill>
                <a:ea typeface="굴림" pitchFamily="34" charset="-127"/>
              </a:rPr>
              <a:t>– Sissi Tcherazi, IT Senior Director, Fireman’s Fund.</a:t>
            </a:r>
            <a:endParaRPr lang="en-US" sz="900">
              <a:solidFill>
                <a:srgbClr val="669999"/>
              </a:solidFill>
            </a:endParaRPr>
          </a:p>
        </p:txBody>
      </p:sp>
      <p:sp>
        <p:nvSpPr>
          <p:cNvPr id="10246" name="Text Box 4"/>
          <p:cNvSpPr txBox="1">
            <a:spLocks noChangeArrowheads="1"/>
          </p:cNvSpPr>
          <p:nvPr/>
        </p:nvSpPr>
        <p:spPr bwMode="gray">
          <a:xfrm>
            <a:off x="157163" y="6137275"/>
            <a:ext cx="8786812" cy="517525"/>
          </a:xfrm>
          <a:prstGeom prst="rect">
            <a:avLst/>
          </a:prstGeom>
          <a:noFill/>
          <a:ln w="9525" algn="ctr">
            <a:noFill/>
            <a:miter lim="800000"/>
            <a:headEnd/>
            <a:tailEnd/>
          </a:ln>
        </p:spPr>
        <p:txBody>
          <a:bodyPr>
            <a:spAutoFit/>
          </a:bodyPr>
          <a:lstStyle/>
          <a:p>
            <a:r>
              <a:rPr lang="en-GB" sz="1400">
                <a:solidFill>
                  <a:schemeClr val="hlink"/>
                </a:solidFill>
              </a:rPr>
              <a:t>External Use Approved</a:t>
            </a:r>
            <a:r>
              <a:rPr lang="en-US" sz="1400">
                <a:solidFill>
                  <a:schemeClr val="hlink"/>
                </a:solidFill>
              </a:rPr>
              <a:t> (contact: John Del Santo)</a:t>
            </a:r>
          </a:p>
          <a:p>
            <a:r>
              <a:rPr lang="en-GB" sz="1400">
                <a:solidFill>
                  <a:schemeClr val="hlink"/>
                </a:solidFill>
              </a:rPr>
              <a:t>(see </a:t>
            </a:r>
            <a:r>
              <a:rPr lang="en-GB" sz="1400">
                <a:solidFill>
                  <a:schemeClr val="hlink"/>
                </a:solidFill>
                <a:hlinkClick r:id="rId2"/>
              </a:rPr>
              <a:t>Knowledge Exchange </a:t>
            </a:r>
            <a:r>
              <a:rPr lang="en-GB" sz="1400">
                <a:solidFill>
                  <a:schemeClr val="hlink"/>
                </a:solidFill>
              </a:rPr>
              <a:t>for more information)</a:t>
            </a:r>
            <a:endParaRPr lang="en-US" sz="1400">
              <a:solidFill>
                <a:schemeClr val="hlink"/>
              </a:solidFill>
            </a:endParaRPr>
          </a:p>
        </p:txBody>
      </p:sp>
      <p:sp>
        <p:nvSpPr>
          <p:cNvPr id="10247" name="Rectangle 5"/>
          <p:cNvSpPr>
            <a:spLocks noGrp="1" noChangeArrowheads="1"/>
          </p:cNvSpPr>
          <p:nvPr>
            <p:ph type="title" idx="4294967295"/>
          </p:nvPr>
        </p:nvSpPr>
        <p:spPr>
          <a:xfrm>
            <a:off x="173038" y="26988"/>
            <a:ext cx="8185150" cy="1119187"/>
          </a:xfrm>
        </p:spPr>
        <p:txBody>
          <a:bodyPr/>
          <a:lstStyle/>
          <a:p>
            <a:r>
              <a:rPr lang="en-US" smtClean="0"/>
              <a:t>Fireman’s Fund Insurance Company</a:t>
            </a:r>
            <a:br>
              <a:rPr lang="en-US" smtClean="0"/>
            </a:br>
            <a:r>
              <a:rPr lang="en-US" b="0" smtClean="0"/>
              <a:t>Claims Transformation Services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p:cNvSpPr>
            <a:spLocks noGrp="1"/>
          </p:cNvSpPr>
          <p:nvPr>
            <p:ph type="sldNum" sz="quarter" idx="10"/>
          </p:nvPr>
        </p:nvSpPr>
        <p:spPr>
          <a:noFill/>
        </p:spPr>
        <p:txBody>
          <a:bodyPr/>
          <a:lstStyle/>
          <a:p>
            <a:fld id="{D2138FC3-4EB8-4EFD-BC59-AB36ECFE9686}" type="slidenum">
              <a:rPr lang="en-US" smtClean="0"/>
              <a:pPr/>
              <a:t>6</a:t>
            </a:fld>
            <a:endParaRPr lang="en-US" smtClean="0"/>
          </a:p>
        </p:txBody>
      </p:sp>
      <p:sp>
        <p:nvSpPr>
          <p:cNvPr id="11267" name="Footer Placeholder 3"/>
          <p:cNvSpPr>
            <a:spLocks noGrp="1"/>
          </p:cNvSpPr>
          <p:nvPr>
            <p:ph type="ftr" sz="quarter" idx="11"/>
          </p:nvPr>
        </p:nvSpPr>
        <p:spPr>
          <a:noFill/>
        </p:spPr>
        <p:txBody>
          <a:bodyPr/>
          <a:lstStyle/>
          <a:p>
            <a:r>
              <a:rPr lang="en-US" smtClean="0"/>
              <a:t>Copyright © 2010 Accenture All Rights Reserved.</a:t>
            </a:r>
          </a:p>
        </p:txBody>
      </p:sp>
      <p:sp>
        <p:nvSpPr>
          <p:cNvPr id="11268" name="Text Box 2"/>
          <p:cNvSpPr txBox="1">
            <a:spLocks noChangeArrowheads="1"/>
          </p:cNvSpPr>
          <p:nvPr/>
        </p:nvSpPr>
        <p:spPr bwMode="gray">
          <a:xfrm>
            <a:off x="190500" y="1503363"/>
            <a:ext cx="8629650" cy="3792537"/>
          </a:xfrm>
          <a:prstGeom prst="rect">
            <a:avLst/>
          </a:prstGeom>
          <a:solidFill>
            <a:schemeClr val="bg1"/>
          </a:solidFill>
          <a:ln w="9525" algn="ctr">
            <a:noFill/>
            <a:miter lim="800000"/>
            <a:headEnd/>
            <a:tailEnd/>
          </a:ln>
        </p:spPr>
        <p:txBody>
          <a:bodyPr/>
          <a:lstStyle/>
          <a:p>
            <a:r>
              <a:rPr lang="en-US" sz="900"/>
              <a:t>OneBeacon Insurance Group is using the Accenture Claim Components Solution to process insurance claims for its business, personal and specialty line divisions.</a:t>
            </a:r>
          </a:p>
          <a:p>
            <a:endParaRPr lang="en-US" sz="900"/>
          </a:p>
          <a:p>
            <a:r>
              <a:rPr lang="en-US" sz="900"/>
              <a:t>“Efficient claims management is critical to meeting our primary responsibility as an insurance company, which is to help our customers recover from insured losses,” said Phil Sibilia, senior vice president of claims at OneBeacon Insurance Group. “Accenture's ongoing investment in the Accenture Claim Components Solution enables us to continuously enhance our operations and thus deliver world-class claims services.”</a:t>
            </a:r>
          </a:p>
          <a:p>
            <a:endParaRPr lang="en-US" sz="900"/>
          </a:p>
          <a:p>
            <a:r>
              <a:rPr lang="en-US" sz="900"/>
              <a:t>The Accenture Claim Components Solution is a suite of software components that operates on a robust Web-based platform and is designed to help insurers improve the effectiveness and reduce the costs of their claims-handling operations. It can support more than 300 core claims transactions, and easily integrates with a full range of claims interfaces, including agent portals, damage estimating systems, injury evaluation systems, and self-service online claims systems. The Accenture Claim Components Solution, currently used by five of the top 10 property and casualty insurers in North America, helps process approximately one-third of all property and casualty insurance claims in the United States.</a:t>
            </a:r>
          </a:p>
          <a:p>
            <a:endParaRPr lang="en-US" sz="900"/>
          </a:p>
          <a:p>
            <a:r>
              <a:rPr lang="en-US" sz="900"/>
              <a:t>The solution in use at OneBeacon features an enhanced user interface, Web services framework, and Microsoft .NET 2.0 technology. The Accenture Claim Components Solution version 6.0, developed with assistance from Avanade, a joint venture of Accenture and Microsoft, also offers the option of a new dynamic "question and answer" architecture.</a:t>
            </a:r>
          </a:p>
          <a:p>
            <a:endParaRPr lang="en-US" sz="900"/>
          </a:p>
          <a:p>
            <a:r>
              <a:rPr lang="en-US" sz="900"/>
              <a:t>“For property and casualty insurers, claims processing is their single largest operating cost, and the most important customer-facing function,” said Michael A. Lucarini, senior executive and global head of Accenture's claims solutions. “Striving for the highest efficiency, excellence and innovation possible within the claims operation is vital to high performance in the insurance industry.”</a:t>
            </a:r>
          </a:p>
        </p:txBody>
      </p:sp>
      <p:sp>
        <p:nvSpPr>
          <p:cNvPr id="11269" name="Text Box 4"/>
          <p:cNvSpPr txBox="1">
            <a:spLocks noChangeArrowheads="1"/>
          </p:cNvSpPr>
          <p:nvPr/>
        </p:nvSpPr>
        <p:spPr bwMode="gray">
          <a:xfrm>
            <a:off x="190500" y="5830888"/>
            <a:ext cx="5716588" cy="730250"/>
          </a:xfrm>
          <a:prstGeom prst="rect">
            <a:avLst/>
          </a:prstGeom>
          <a:noFill/>
          <a:ln w="9525" algn="ctr">
            <a:noFill/>
            <a:miter lim="800000"/>
            <a:headEnd/>
            <a:tailEnd/>
          </a:ln>
        </p:spPr>
        <p:txBody>
          <a:bodyPr>
            <a:spAutoFit/>
          </a:bodyPr>
          <a:lstStyle/>
          <a:p>
            <a:r>
              <a:rPr lang="en-GB" sz="1400">
                <a:solidFill>
                  <a:schemeClr val="hlink"/>
                </a:solidFill>
              </a:rPr>
              <a:t>External </a:t>
            </a:r>
            <a:r>
              <a:rPr lang="en-US" sz="1400">
                <a:solidFill>
                  <a:schemeClr val="hlink"/>
                </a:solidFill>
              </a:rPr>
              <a:t>U</a:t>
            </a:r>
            <a:r>
              <a:rPr lang="en-GB" sz="1400">
                <a:solidFill>
                  <a:schemeClr val="hlink"/>
                </a:solidFill>
              </a:rPr>
              <a:t>se </a:t>
            </a:r>
            <a:r>
              <a:rPr lang="en-US" sz="1400">
                <a:solidFill>
                  <a:schemeClr val="hlink"/>
                </a:solidFill>
              </a:rPr>
              <a:t>Approved </a:t>
            </a:r>
          </a:p>
          <a:p>
            <a:r>
              <a:rPr lang="en-US" sz="1400">
                <a:solidFill>
                  <a:schemeClr val="hlink"/>
                </a:solidFill>
              </a:rPr>
              <a:t>Source: Accenture News Release, July 10, 2007</a:t>
            </a:r>
          </a:p>
          <a:p>
            <a:r>
              <a:rPr lang="en-US" sz="1400">
                <a:solidFill>
                  <a:schemeClr val="hlink"/>
                </a:solidFill>
              </a:rPr>
              <a:t>Contact: David Radvany. Visit </a:t>
            </a:r>
            <a:r>
              <a:rPr lang="en-US" sz="1400">
                <a:solidFill>
                  <a:schemeClr val="hlink"/>
                </a:solidFill>
                <a:hlinkClick r:id="rId2"/>
              </a:rPr>
              <a:t>Knowledge Exchange</a:t>
            </a:r>
            <a:endParaRPr lang="en-US" sz="1400">
              <a:solidFill>
                <a:schemeClr val="hlink"/>
              </a:solidFill>
            </a:endParaRPr>
          </a:p>
        </p:txBody>
      </p:sp>
      <p:sp>
        <p:nvSpPr>
          <p:cNvPr id="11270" name="Rectangle 5"/>
          <p:cNvSpPr>
            <a:spLocks noGrp="1" noChangeArrowheads="1"/>
          </p:cNvSpPr>
          <p:nvPr>
            <p:ph type="title"/>
          </p:nvPr>
        </p:nvSpPr>
        <p:spPr>
          <a:xfrm>
            <a:off x="173038" y="26988"/>
            <a:ext cx="8185150" cy="1119187"/>
          </a:xfrm>
        </p:spPr>
        <p:txBody>
          <a:bodyPr/>
          <a:lstStyle/>
          <a:p>
            <a:r>
              <a:rPr lang="en-US" smtClean="0"/>
              <a:t>OneBeacon</a:t>
            </a:r>
            <a:br>
              <a:rPr lang="en-US" smtClean="0"/>
            </a:br>
            <a:r>
              <a:rPr lang="en-US" b="0" smtClean="0"/>
              <a:t>Claims Transformation Services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2"/>
          <p:cNvSpPr>
            <a:spLocks noGrp="1"/>
          </p:cNvSpPr>
          <p:nvPr>
            <p:ph type="sldNum" sz="quarter" idx="10"/>
          </p:nvPr>
        </p:nvSpPr>
        <p:spPr>
          <a:noFill/>
        </p:spPr>
        <p:txBody>
          <a:bodyPr/>
          <a:lstStyle/>
          <a:p>
            <a:fld id="{6C5AA861-67ED-449A-AB0E-D33B5D6F48E4}" type="slidenum">
              <a:rPr lang="en-US" smtClean="0"/>
              <a:pPr/>
              <a:t>7</a:t>
            </a:fld>
            <a:endParaRPr lang="en-US" smtClean="0"/>
          </a:p>
        </p:txBody>
      </p:sp>
      <p:sp>
        <p:nvSpPr>
          <p:cNvPr id="22531" name="Footer Placeholder 3"/>
          <p:cNvSpPr>
            <a:spLocks noGrp="1"/>
          </p:cNvSpPr>
          <p:nvPr>
            <p:ph type="ftr" sz="quarter" idx="11"/>
          </p:nvPr>
        </p:nvSpPr>
        <p:spPr>
          <a:noFill/>
        </p:spPr>
        <p:txBody>
          <a:bodyPr/>
          <a:lstStyle/>
          <a:p>
            <a:r>
              <a:rPr lang="en-US" smtClean="0"/>
              <a:t>Copyright © 2010 Accenture All Rights Reserved.</a:t>
            </a:r>
          </a:p>
        </p:txBody>
      </p:sp>
      <p:sp>
        <p:nvSpPr>
          <p:cNvPr id="22532" name="Rectangle 2"/>
          <p:cNvSpPr>
            <a:spLocks noGrp="1" noChangeArrowheads="1"/>
          </p:cNvSpPr>
          <p:nvPr>
            <p:ph type="title" idx="4294967295"/>
          </p:nvPr>
        </p:nvSpPr>
        <p:spPr>
          <a:xfrm>
            <a:off x="173038" y="-44450"/>
            <a:ext cx="8185150" cy="1119188"/>
          </a:xfrm>
        </p:spPr>
        <p:txBody>
          <a:bodyPr/>
          <a:lstStyle/>
          <a:p>
            <a:r>
              <a:rPr lang="en-ZA" sz="2800" smtClean="0"/>
              <a:t>Zurich Financial Services Group</a:t>
            </a:r>
            <a:r>
              <a:rPr lang="en-US" sz="2800" smtClean="0"/>
              <a:t/>
            </a:r>
            <a:br>
              <a:rPr lang="en-US" sz="2800" smtClean="0"/>
            </a:br>
            <a:r>
              <a:rPr lang="en-US" sz="2400" b="0" smtClean="0"/>
              <a:t>Underwriting Transformation Services Win Card</a:t>
            </a:r>
          </a:p>
        </p:txBody>
      </p:sp>
      <p:sp>
        <p:nvSpPr>
          <p:cNvPr id="8" name="Rectangle 3"/>
          <p:cNvSpPr txBox="1">
            <a:spLocks noChangeArrowheads="1"/>
          </p:cNvSpPr>
          <p:nvPr/>
        </p:nvSpPr>
        <p:spPr bwMode="gray">
          <a:xfrm>
            <a:off x="173038" y="1295400"/>
            <a:ext cx="8713787" cy="5019675"/>
          </a:xfrm>
          <a:prstGeom prst="rect">
            <a:avLst/>
          </a:prstGeom>
          <a:noFill/>
          <a:ln w="12700">
            <a:noFill/>
            <a:miter lim="800000"/>
            <a:headEnd/>
            <a:tailEnd/>
          </a:ln>
        </p:spPr>
        <p:txBody>
          <a:bodyPr lIns="90488" tIns="44450" rIns="90488" bIns="44450"/>
          <a:lstStyle/>
          <a:p>
            <a:pPr eaLnBrk="0" hangingPunct="0">
              <a:lnSpc>
                <a:spcPct val="80000"/>
              </a:lnSpc>
              <a:spcBef>
                <a:spcPct val="40000"/>
              </a:spcBef>
              <a:buClr>
                <a:schemeClr val="tx1"/>
              </a:buClr>
              <a:buFont typeface="Arial" charset="0"/>
              <a:buNone/>
              <a:defRPr/>
            </a:pPr>
            <a:r>
              <a:rPr lang="en-ZA" sz="900" dirty="0"/>
              <a:t>Zurich Financial Services Group Selects Accenture’s Underwriting Solution to Support its P&amp;C Operations</a:t>
            </a:r>
            <a:br>
              <a:rPr lang="en-ZA" sz="900" dirty="0"/>
            </a:br>
            <a:endParaRPr lang="en-US" sz="900" b="0" kern="0" dirty="0">
              <a:latin typeface="+mn-lt"/>
            </a:endParaRPr>
          </a:p>
          <a:p>
            <a:pPr>
              <a:defRPr/>
            </a:pPr>
            <a:r>
              <a:rPr lang="en-ZA" sz="900" dirty="0"/>
              <a:t>NEW YORK; Oct. 7, 2010 – Accenture’s (NYSE: ACN) underwriting solution has been selected to support Zurich Financial Services Group’s (Zurich) property and casualty (P&amp;C) insurance operations globally.</a:t>
            </a:r>
          </a:p>
          <a:p>
            <a:pPr>
              <a:defRPr/>
            </a:pPr>
            <a:r>
              <a:rPr lang="en-ZA" sz="900" dirty="0"/>
              <a:t> </a:t>
            </a:r>
          </a:p>
          <a:p>
            <a:pPr>
              <a:defRPr/>
            </a:pPr>
            <a:r>
              <a:rPr lang="en-ZA" sz="900" dirty="0"/>
              <a:t>Zurich intends to leverage the Accenture Underwriting Components to support a wide range of business services, including new business submission, clearance and quoting across all lines of its P&amp;C operations.  Zurich uses the Accenture Underwriting Components’ data model also to further standardize and streamline its data management processes.  Zurich will implement the solution in North America and Europe with the license to later expand into other geographies.</a:t>
            </a:r>
          </a:p>
          <a:p>
            <a:pPr>
              <a:defRPr/>
            </a:pPr>
            <a:r>
              <a:rPr lang="en-ZA" sz="900" dirty="0"/>
              <a:t> </a:t>
            </a:r>
          </a:p>
          <a:p>
            <a:pPr>
              <a:defRPr/>
            </a:pPr>
            <a:r>
              <a:rPr lang="en-ZA" sz="900" dirty="0"/>
              <a:t>“The Accenture Underwriting Components data model and business services are expected to have a positive impact on our existing programs and enhance our underwriting processes,” said Tom Peach, Chief Information Officer of Zurich in North America. “Accenture’s underwriting software is a valuable addition to our technology portfolio.”</a:t>
            </a:r>
          </a:p>
          <a:p>
            <a:pPr>
              <a:defRPr/>
            </a:pPr>
            <a:r>
              <a:rPr lang="en-ZA" sz="900" dirty="0"/>
              <a:t> </a:t>
            </a:r>
          </a:p>
          <a:p>
            <a:pPr>
              <a:defRPr/>
            </a:pPr>
            <a:r>
              <a:rPr lang="en-ZA" sz="900" dirty="0"/>
              <a:t>“Leading insurers such as Zurich recognize the importance of underwriting management in maximizing the overall performance of the organization,” said John Vale, a senior executive in Accenture’s Insurance practice. “Leveraging the Accenture Underwriting Components, Zurich is gaining the benefit of a proven industry software solution known for raising the performance of insurers’ underwriting functions through a more disciplined underwriting process, automation of routine tasks and improved decision-making.”</a:t>
            </a:r>
          </a:p>
          <a:p>
            <a:pPr>
              <a:defRPr/>
            </a:pPr>
            <a:r>
              <a:rPr lang="en-ZA" sz="900" dirty="0"/>
              <a:t> </a:t>
            </a:r>
          </a:p>
          <a:p>
            <a:pPr>
              <a:defRPr/>
            </a:pPr>
            <a:r>
              <a:rPr lang="en-ZA" sz="900" dirty="0"/>
              <a:t> </a:t>
            </a:r>
          </a:p>
          <a:p>
            <a:pPr>
              <a:defRPr/>
            </a:pPr>
            <a:r>
              <a:rPr lang="en-ZA" sz="900" dirty="0"/>
              <a:t>About Zurich Financial Services</a:t>
            </a:r>
          </a:p>
          <a:p>
            <a:pPr>
              <a:defRPr/>
            </a:pPr>
            <a:r>
              <a:rPr lang="en-ZA" sz="900" dirty="0"/>
              <a:t>Zurich Financial Services Group (Zurich) is an insurance-based financial services provider with a global network of subsidiaries and offices in North America and Europe as well as in Asia-Pacific, Latin America and other markets. Founded in 1872, the Group is headquartered in Zurich, Switzerland. It employs approximately 60,000 people serving customers in more than 170 countries.</a:t>
            </a:r>
          </a:p>
          <a:p>
            <a:pPr>
              <a:defRPr/>
            </a:pPr>
            <a:r>
              <a:rPr lang="en-ZA" sz="900" dirty="0"/>
              <a:t> </a:t>
            </a:r>
          </a:p>
          <a:p>
            <a:pPr>
              <a:defRPr/>
            </a:pPr>
            <a:r>
              <a:rPr lang="en-ZA" sz="900" dirty="0"/>
              <a:t>About Accenture</a:t>
            </a:r>
          </a:p>
          <a:p>
            <a:pPr>
              <a:defRPr/>
            </a:pPr>
            <a:r>
              <a:rPr lang="en-ZA" sz="900" dirty="0"/>
              <a:t>Accenture is a global management consulting, technology services and outsourcing company, with approximately 204,000 people serving clients in more than 120 countries.  Combining unparalleled experience, comprehensive capabilities across all industries and business functions, and extensive research on the world’s most successful companies, Accenture collaborates with clients to help them become high-performance businesses and governments.  The company generated net revenues of US$21.6 billion for the fiscal year ended Aug. 31, 2010.  Its home page is </a:t>
            </a:r>
            <a:r>
              <a:rPr lang="en-ZA" sz="900" dirty="0">
                <a:hlinkClick r:id="rId2" tooltip="http://www.accenture.com/home.asp"/>
              </a:rPr>
              <a:t>www.accenture.com</a:t>
            </a:r>
            <a:r>
              <a:rPr lang="en-ZA" sz="900" dirty="0"/>
              <a:t>.</a:t>
            </a:r>
          </a:p>
          <a:p>
            <a:pPr>
              <a:defRPr/>
            </a:pPr>
            <a:r>
              <a:rPr lang="en-ZA" sz="900" dirty="0"/>
              <a:t> </a:t>
            </a:r>
          </a:p>
          <a:p>
            <a:pPr>
              <a:defRPr/>
            </a:pPr>
            <a:r>
              <a:rPr lang="en-ZA" sz="900" dirty="0"/>
              <a:t>About Accenture Software</a:t>
            </a:r>
          </a:p>
          <a:p>
            <a:pPr>
              <a:defRPr/>
            </a:pPr>
            <a:r>
              <a:rPr lang="en-ZA" sz="900" dirty="0"/>
              <a:t>Accenture Software combines deep technology acumen with industry knowledge to develop differentiated software products, including a broad range of insurance industry solutions that are used by more than 100 insurers in over 25 countries.  As a dedicated global organization, Accenture Software offers innovative software-based solutions and the unmatched skills of experienced professionals to enable organizations to meet their business goals and achieve high performance.</a:t>
            </a:r>
          </a:p>
        </p:txBody>
      </p:sp>
      <p:sp>
        <p:nvSpPr>
          <p:cNvPr id="22534" name="Text Box 4"/>
          <p:cNvSpPr txBox="1">
            <a:spLocks noChangeArrowheads="1"/>
          </p:cNvSpPr>
          <p:nvPr/>
        </p:nvSpPr>
        <p:spPr bwMode="auto">
          <a:xfrm>
            <a:off x="201613" y="6156325"/>
            <a:ext cx="8685212" cy="458788"/>
          </a:xfrm>
          <a:prstGeom prst="rect">
            <a:avLst/>
          </a:prstGeom>
          <a:noFill/>
          <a:ln w="12700" algn="ctr">
            <a:noFill/>
            <a:miter lim="800000"/>
            <a:headEnd/>
            <a:tailEnd/>
          </a:ln>
        </p:spPr>
        <p:txBody>
          <a:bodyPr lIns="90488" tIns="44450" rIns="90488" bIns="44450">
            <a:spAutoFit/>
          </a:bodyPr>
          <a:lstStyle/>
          <a:p>
            <a:r>
              <a:rPr lang="en-GB" sz="1100">
                <a:solidFill>
                  <a:schemeClr val="hlink"/>
                </a:solidFill>
              </a:rPr>
              <a:t>Source: Accenture News Release, October 7, 2010 (contact: </a:t>
            </a:r>
            <a:r>
              <a:rPr lang="en-US" sz="1100">
                <a:solidFill>
                  <a:schemeClr val="hlink"/>
                </a:solidFill>
              </a:rPr>
              <a:t>Sean Conway, +1 (917) 452 6444) Visit </a:t>
            </a:r>
            <a:r>
              <a:rPr lang="en-US" sz="1100">
                <a:solidFill>
                  <a:schemeClr val="hlink"/>
                </a:solidFill>
                <a:hlinkClick r:id="rId3"/>
              </a:rPr>
              <a:t>Knowledge Exchange</a:t>
            </a:r>
            <a:r>
              <a:rPr lang="en-US" sz="1100">
                <a:solidFill>
                  <a:schemeClr val="hlink"/>
                </a:solidFill>
              </a:rPr>
              <a:t>.</a:t>
            </a:r>
            <a:r>
              <a:rPr lang="en-US" sz="240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42764" indent="-342764">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764" indent="-342764">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764" indent="-342764">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349286" y="3717034"/>
            <a:ext cx="8568952" cy="1008112"/>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03" tIns="45702" rIns="91403" bIns="45702" rtlCol="0" anchor="t" anchorCtr="0"/>
          <a:lstStyle/>
          <a:p>
            <a:pPr marL="285638" indent="-285638" defTabSz="914127" fontAlgn="auto">
              <a:lnSpc>
                <a:spcPct val="150000"/>
              </a:lnSpc>
              <a:spcBef>
                <a:spcPts val="0"/>
              </a:spcBef>
              <a:spcAft>
                <a:spcPts val="0"/>
              </a:spcAft>
              <a:buFont typeface="Wingdings" pitchFamily="2" charset="2"/>
              <a:buChar char="p"/>
            </a:pPr>
            <a:r>
              <a:rPr lang="zh-CN" altLang="en-US" sz="1800" b="0" dirty="0">
                <a:solidFill>
                  <a:srgbClr val="4F81BD">
                    <a:lumMod val="75000"/>
                  </a:srgbClr>
                </a:solidFill>
                <a:latin typeface="微软雅黑"/>
                <a:cs typeface="Segoe UI" pitchFamily="34" charset="0"/>
              </a:rPr>
              <a:t>百度传课：司马懿</a:t>
            </a:r>
            <a:r>
              <a:rPr lang="en-US" altLang="zh-CN" sz="1800" b="0" dirty="0">
                <a:solidFill>
                  <a:srgbClr val="4F81BD">
                    <a:lumMod val="75000"/>
                  </a:srgbClr>
                </a:solidFill>
                <a:latin typeface="微软雅黑"/>
                <a:cs typeface="Segoe UI" pitchFamily="34" charset="0"/>
              </a:rPr>
              <a:t>PPT</a:t>
            </a:r>
            <a:r>
              <a:rPr lang="zh-CN" altLang="en-US" sz="1800" b="0" dirty="0">
                <a:solidFill>
                  <a:srgbClr val="4F81BD">
                    <a:lumMod val="75000"/>
                  </a:srgbClr>
                </a:solidFill>
                <a:latin typeface="微软雅黑"/>
                <a:cs typeface="Segoe UI" pitchFamily="34" charset="0"/>
              </a:rPr>
              <a:t>学校</a:t>
            </a:r>
            <a:endParaRPr lang="en-US" altLang="zh-CN" sz="1800" b="0" dirty="0">
              <a:solidFill>
                <a:srgbClr val="4F81BD">
                  <a:lumMod val="75000"/>
                </a:srgbClr>
              </a:solidFill>
              <a:latin typeface="微软雅黑"/>
              <a:cs typeface="Segoe UI" pitchFamily="34" charset="0"/>
            </a:endParaRPr>
          </a:p>
          <a:p>
            <a:pPr marL="285638" indent="-285638" defTabSz="914127" fontAlgn="auto">
              <a:lnSpc>
                <a:spcPct val="150000"/>
              </a:lnSpc>
              <a:spcBef>
                <a:spcPts val="0"/>
              </a:spcBef>
              <a:spcAft>
                <a:spcPts val="0"/>
              </a:spcAft>
              <a:buFont typeface="Wingdings" pitchFamily="2" charset="2"/>
              <a:buChar char="p"/>
            </a:pPr>
            <a:r>
              <a:rPr lang="zh-CN" altLang="en-US" sz="1800" b="0" dirty="0">
                <a:solidFill>
                  <a:srgbClr val="4F81BD">
                    <a:lumMod val="75000"/>
                  </a:srgbClr>
                </a:solidFill>
                <a:latin typeface="微软雅黑"/>
                <a:cs typeface="Segoe UI" pitchFamily="34" charset="0"/>
              </a:rPr>
              <a:t>网易学堂：司马懿</a:t>
            </a:r>
            <a:r>
              <a:rPr lang="en-US" altLang="zh-CN" sz="1800" b="0" dirty="0">
                <a:solidFill>
                  <a:srgbClr val="4F81BD">
                    <a:lumMod val="75000"/>
                  </a:srgbClr>
                </a:solidFill>
                <a:latin typeface="微软雅黑"/>
                <a:cs typeface="Segoe UI" pitchFamily="34" charset="0"/>
              </a:rPr>
              <a:t>PPT</a:t>
            </a:r>
            <a:r>
              <a:rPr lang="zh-CN" altLang="en-US" sz="1800" b="0" dirty="0">
                <a:solidFill>
                  <a:srgbClr val="4F81BD">
                    <a:lumMod val="75000"/>
                  </a:srgbClr>
                </a:solidFill>
                <a:latin typeface="微软雅黑"/>
                <a:cs typeface="Segoe UI" pitchFamily="34" charset="0"/>
              </a:rPr>
              <a:t>学校</a:t>
            </a:r>
            <a:endParaRPr lang="en-US" altLang="zh-CN" sz="1800" b="0" dirty="0">
              <a:solidFill>
                <a:srgbClr val="4F81BD">
                  <a:lumMod val="75000"/>
                </a:srgbClr>
              </a:solidFill>
              <a:latin typeface="微软雅黑"/>
              <a:cs typeface="Segoe UI" pitchFamily="34" charset="0"/>
            </a:endParaRPr>
          </a:p>
          <a:p>
            <a:pPr marL="285638" indent="-285638" defTabSz="914127" fontAlgn="auto">
              <a:lnSpc>
                <a:spcPct val="150000"/>
              </a:lnSpc>
              <a:spcBef>
                <a:spcPts val="0"/>
              </a:spcBef>
              <a:spcAft>
                <a:spcPts val="0"/>
              </a:spcAft>
              <a:buFont typeface="Wingdings" pitchFamily="2" charset="2"/>
              <a:buChar char="p"/>
            </a:pPr>
            <a:r>
              <a:rPr lang="zh-CN" altLang="en-US" sz="1800" b="0" dirty="0">
                <a:solidFill>
                  <a:srgbClr val="4F81BD">
                    <a:lumMod val="75000"/>
                  </a:srgbClr>
                </a:solidFill>
                <a:latin typeface="微软雅黑"/>
                <a:cs typeface="Segoe UI" pitchFamily="34" charset="0"/>
              </a:rPr>
              <a:t>知乎：       司马懿</a:t>
            </a:r>
            <a:r>
              <a:rPr lang="en-US" altLang="zh-CN" sz="1800" b="0" dirty="0">
                <a:solidFill>
                  <a:srgbClr val="4F81BD">
                    <a:lumMod val="75000"/>
                  </a:srgbClr>
                </a:solidFill>
                <a:latin typeface="微软雅黑"/>
                <a:cs typeface="Segoe UI" pitchFamily="34" charset="0"/>
              </a:rPr>
              <a:t>PPT</a:t>
            </a:r>
            <a:r>
              <a:rPr lang="zh-CN" altLang="en-US" sz="1800" b="0" dirty="0">
                <a:solidFill>
                  <a:srgbClr val="4F81BD">
                    <a:lumMod val="75000"/>
                  </a:srgbClr>
                </a:solidFill>
                <a:latin typeface="微软雅黑"/>
                <a:cs typeface="Segoe UI" pitchFamily="34" charset="0"/>
              </a:rPr>
              <a:t>学校</a:t>
            </a:r>
            <a:endParaRPr lang="en-US" altLang="zh-CN" sz="1800" b="0" dirty="0">
              <a:solidFill>
                <a:srgbClr val="4F81BD">
                  <a:lumMod val="75000"/>
                </a:srgbClr>
              </a:solidFill>
              <a:latin typeface="微软雅黑"/>
              <a:cs typeface="Segoe UI" pitchFamily="34" charset="0"/>
            </a:endParaRPr>
          </a:p>
        </p:txBody>
      </p:sp>
      <p:sp>
        <p:nvSpPr>
          <p:cNvPr id="7" name="圆角矩形 6">
            <a:hlinkClick r:id="rId3"/>
          </p:cNvPr>
          <p:cNvSpPr/>
          <p:nvPr/>
        </p:nvSpPr>
        <p:spPr>
          <a:xfrm>
            <a:off x="3589793" y="3776208"/>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03" tIns="45702" rIns="91403" bIns="45702" rtlCol="0" anchor="t"/>
          <a:lstStyle/>
          <a:p>
            <a:pPr algn="ctr" defTabSz="914127" fontAlgn="auto">
              <a:spcBef>
                <a:spcPts val="0"/>
              </a:spcBef>
              <a:spcAft>
                <a:spcPts val="0"/>
              </a:spcAft>
            </a:pPr>
            <a:r>
              <a:rPr lang="zh-CN" altLang="en-US" sz="1600" dirty="0">
                <a:solidFill>
                  <a:prstClr val="white"/>
                </a:solidFill>
                <a:latin typeface="微软雅黑"/>
                <a:cs typeface="Segoe UI" pitchFamily="34" charset="0"/>
              </a:rPr>
              <a:t>访问地址</a:t>
            </a:r>
          </a:p>
        </p:txBody>
      </p:sp>
      <p:sp>
        <p:nvSpPr>
          <p:cNvPr id="8" name="圆角矩形 7">
            <a:hlinkClick r:id="rId3"/>
          </p:cNvPr>
          <p:cNvSpPr/>
          <p:nvPr/>
        </p:nvSpPr>
        <p:spPr>
          <a:xfrm>
            <a:off x="3589793" y="4214092"/>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03" tIns="45702" rIns="91403" bIns="45702" rtlCol="0" anchor="t"/>
          <a:lstStyle/>
          <a:p>
            <a:pPr algn="ctr" defTabSz="914127" fontAlgn="auto">
              <a:spcBef>
                <a:spcPts val="0"/>
              </a:spcBef>
              <a:spcAft>
                <a:spcPts val="0"/>
              </a:spcAft>
            </a:pPr>
            <a:r>
              <a:rPr lang="zh-CN" altLang="en-US" sz="1600" dirty="0">
                <a:solidFill>
                  <a:prstClr val="white"/>
                </a:solidFill>
                <a:latin typeface="微软雅黑"/>
                <a:cs typeface="Segoe UI" pitchFamily="34" charset="0"/>
              </a:rPr>
              <a:t>访问地址</a:t>
            </a:r>
          </a:p>
        </p:txBody>
      </p:sp>
      <p:sp>
        <p:nvSpPr>
          <p:cNvPr id="16" name="圆角矩形 15">
            <a:hlinkClick r:id="rId3"/>
          </p:cNvPr>
          <p:cNvSpPr/>
          <p:nvPr/>
        </p:nvSpPr>
        <p:spPr>
          <a:xfrm>
            <a:off x="5148064"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03" tIns="45702" rIns="91403" bIns="45702" rtlCol="0" anchor="t"/>
          <a:lstStyle/>
          <a:p>
            <a:pPr defTabSz="914127" fontAlgn="auto">
              <a:spcBef>
                <a:spcPts val="0"/>
              </a:spcBef>
              <a:spcAft>
                <a:spcPts val="0"/>
              </a:spcAft>
            </a:pPr>
            <a:r>
              <a:rPr lang="en-US" altLang="zh-CN" sz="1600" dirty="0">
                <a:solidFill>
                  <a:prstClr val="white"/>
                </a:solidFill>
                <a:latin typeface="微软雅黑"/>
                <a:cs typeface="Segoe UI" pitchFamily="34" charset="0"/>
              </a:rPr>
              <a:t>https://www.chuanke.com</a:t>
            </a:r>
            <a:endParaRPr lang="zh-CN" altLang="en-US" sz="1600" dirty="0">
              <a:solidFill>
                <a:prstClr val="white"/>
              </a:solidFill>
              <a:latin typeface="微软雅黑"/>
              <a:cs typeface="Segoe UI" pitchFamily="34" charset="0"/>
            </a:endParaRPr>
          </a:p>
        </p:txBody>
      </p:sp>
      <p:sp>
        <p:nvSpPr>
          <p:cNvPr id="17" name="圆角矩形 16">
            <a:hlinkClick r:id="rId3"/>
          </p:cNvPr>
          <p:cNvSpPr/>
          <p:nvPr/>
        </p:nvSpPr>
        <p:spPr>
          <a:xfrm>
            <a:off x="5148064" y="4214092"/>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03" tIns="45702" rIns="91403" bIns="45702" rtlCol="0" anchor="t"/>
          <a:lstStyle/>
          <a:p>
            <a:pPr defTabSz="914127" fontAlgn="auto">
              <a:spcBef>
                <a:spcPts val="0"/>
              </a:spcBef>
              <a:spcAft>
                <a:spcPts val="0"/>
              </a:spcAft>
            </a:pPr>
            <a:r>
              <a:rPr lang="en-US" altLang="zh-CN" sz="1600" dirty="0">
                <a:solidFill>
                  <a:prstClr val="white"/>
                </a:solidFill>
                <a:latin typeface="微软雅黑"/>
                <a:cs typeface="Segoe UI" pitchFamily="34" charset="0"/>
              </a:rPr>
              <a:t>https://study.163.com</a:t>
            </a:r>
            <a:endParaRPr lang="zh-CN" altLang="en-US" sz="1600" dirty="0">
              <a:solidFill>
                <a:prstClr val="white"/>
              </a:solidFill>
              <a:latin typeface="微软雅黑"/>
              <a:cs typeface="Segoe UI" pitchFamily="34" charset="0"/>
            </a:endParaRPr>
          </a:p>
        </p:txBody>
      </p:sp>
      <p:sp>
        <p:nvSpPr>
          <p:cNvPr id="2" name="矩形 1"/>
          <p:cNvSpPr/>
          <p:nvPr/>
        </p:nvSpPr>
        <p:spPr>
          <a:xfrm>
            <a:off x="871354" y="2921171"/>
            <a:ext cx="7293966" cy="507823"/>
          </a:xfrm>
          <a:prstGeom prst="rect">
            <a:avLst/>
          </a:prstGeom>
        </p:spPr>
        <p:txBody>
          <a:bodyPr wrap="none" lIns="91403" tIns="45702" rIns="91403" bIns="45702">
            <a:spAutoFit/>
          </a:bodyPr>
          <a:lstStyle/>
          <a:p>
            <a:pPr defTabSz="914127">
              <a:lnSpc>
                <a:spcPct val="150000"/>
              </a:lnSpc>
            </a:pPr>
            <a:r>
              <a:rPr lang="zh-CN" altLang="en-US" sz="1800" b="0" dirty="0">
                <a:solidFill>
                  <a:srgbClr val="4F81BD">
                    <a:lumMod val="75000"/>
                  </a:srgbClr>
                </a:solidFill>
                <a:latin typeface="微软雅黑"/>
                <a:cs typeface="Segoe UI" pitchFamily="34" charset="0"/>
              </a:rPr>
              <a:t>学习世界五百强和咨询公司</a:t>
            </a:r>
            <a:r>
              <a:rPr lang="en-US" altLang="zh-CN" sz="1800" b="0" dirty="0">
                <a:solidFill>
                  <a:srgbClr val="4F81BD">
                    <a:lumMod val="75000"/>
                  </a:srgbClr>
                </a:solidFill>
                <a:latin typeface="微软雅黑"/>
                <a:cs typeface="Segoe UI" pitchFamily="34" charset="0"/>
              </a:rPr>
              <a:t>PPT</a:t>
            </a:r>
            <a:r>
              <a:rPr lang="zh-CN" altLang="en-US" sz="1800" b="0" dirty="0">
                <a:solidFill>
                  <a:srgbClr val="4F81BD">
                    <a:lumMod val="75000"/>
                  </a:srgbClr>
                </a:solidFill>
                <a:latin typeface="微软雅黑"/>
                <a:cs typeface="Segoe UI" pitchFamily="34" charset="0"/>
              </a:rPr>
              <a:t>课程请访问如下网站搜索：“司马懿”</a:t>
            </a:r>
          </a:p>
        </p:txBody>
      </p:sp>
      <p:sp>
        <p:nvSpPr>
          <p:cNvPr id="18" name="圆角矩形 17">
            <a:hlinkClick r:id="rId3"/>
          </p:cNvPr>
          <p:cNvSpPr/>
          <p:nvPr/>
        </p:nvSpPr>
        <p:spPr>
          <a:xfrm>
            <a:off x="3589793" y="4653136"/>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03" tIns="45702" rIns="91403" bIns="45702" rtlCol="0" anchor="t"/>
          <a:lstStyle/>
          <a:p>
            <a:pPr algn="ctr" defTabSz="914127" fontAlgn="auto">
              <a:spcBef>
                <a:spcPts val="0"/>
              </a:spcBef>
              <a:spcAft>
                <a:spcPts val="0"/>
              </a:spcAft>
            </a:pPr>
            <a:r>
              <a:rPr lang="zh-CN" altLang="en-US" sz="1600" dirty="0">
                <a:solidFill>
                  <a:prstClr val="white"/>
                </a:solidFill>
                <a:latin typeface="微软雅黑"/>
                <a:cs typeface="Segoe UI" pitchFamily="34" charset="0"/>
              </a:rPr>
              <a:t>访问地址</a:t>
            </a:r>
          </a:p>
        </p:txBody>
      </p:sp>
      <p:sp>
        <p:nvSpPr>
          <p:cNvPr id="19" name="圆角矩形 18">
            <a:hlinkClick r:id="rId3"/>
          </p:cNvPr>
          <p:cNvSpPr/>
          <p:nvPr/>
        </p:nvSpPr>
        <p:spPr>
          <a:xfrm>
            <a:off x="5148064"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03" tIns="45702" rIns="91403" bIns="45702" rtlCol="0" anchor="t"/>
          <a:lstStyle/>
          <a:p>
            <a:pPr defTabSz="914127" fontAlgn="auto">
              <a:spcBef>
                <a:spcPts val="0"/>
              </a:spcBef>
              <a:spcAft>
                <a:spcPts val="0"/>
              </a:spcAft>
            </a:pPr>
            <a:r>
              <a:rPr lang="en-US" altLang="zh-CN" sz="1600" dirty="0">
                <a:solidFill>
                  <a:prstClr val="white"/>
                </a:solidFill>
                <a:latin typeface="微软雅黑"/>
                <a:cs typeface="Segoe UI" pitchFamily="34" charset="0"/>
              </a:rPr>
              <a:t>https://www.zhiu.com</a:t>
            </a:r>
            <a:endParaRPr lang="zh-CN" altLang="en-US" sz="1600" dirty="0">
              <a:solidFill>
                <a:prstClr val="white"/>
              </a:solidFill>
              <a:latin typeface="微软雅黑"/>
              <a:cs typeface="Segoe UI" pitchFamily="34" charset="0"/>
            </a:endParaRPr>
          </a:p>
        </p:txBody>
      </p:sp>
    </p:spTree>
    <p:extLst>
      <p:ext uri="{BB962C8B-B14F-4D97-AF65-F5344CB8AC3E}">
        <p14:creationId xmlns:p14="http://schemas.microsoft.com/office/powerpoint/2010/main" val="4172487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483392_BPO_navigation_2007_3a">
  <a:themeElements>
    <a:clrScheme name="Custom 7">
      <a:dk1>
        <a:srgbClr val="FFFFFF"/>
      </a:dk1>
      <a:lt1>
        <a:srgbClr val="000000"/>
      </a:lt1>
      <a:dk2>
        <a:srgbClr val="FFFFFF"/>
      </a:dk2>
      <a:lt2>
        <a:srgbClr val="666666"/>
      </a:lt2>
      <a:accent1>
        <a:srgbClr val="66AA44"/>
      </a:accent1>
      <a:accent2>
        <a:srgbClr val="551155"/>
      </a:accent2>
      <a:accent3>
        <a:srgbClr val="6688BB"/>
      </a:accent3>
      <a:accent4>
        <a:srgbClr val="FF9900"/>
      </a:accent4>
      <a:accent5>
        <a:srgbClr val="002266"/>
      </a:accent5>
      <a:accent6>
        <a:srgbClr val="FF0000"/>
      </a:accent6>
      <a:hlink>
        <a:srgbClr val="0000FF"/>
      </a:hlink>
      <a:folHlink>
        <a:srgbClr val="7030A0"/>
      </a:folHlink>
    </a:clrScheme>
    <a:fontScheme name="Accenture Finance and Accounting BPO Services_v5_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2400" b="0" dirty="0" smtClean="0"/>
        </a:defPPr>
      </a:lstStyle>
    </a:txDef>
  </a:objectDefaults>
  <a:extraClrSchemeLst>
    <a:extraClrScheme>
      <a:clrScheme name="Accenture Finance and Accounting BPO Services_v5_e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Accenture Finance and Accounting BPO Services_v5_e 2">
        <a:dk1>
          <a:srgbClr val="000000"/>
        </a:dk1>
        <a:lt1>
          <a:srgbClr val="FFFFFF"/>
        </a:lt1>
        <a:dk2>
          <a:srgbClr val="F8F8F8"/>
        </a:dk2>
        <a:lt2>
          <a:srgbClr val="C0C0C0"/>
        </a:lt2>
        <a:accent1>
          <a:srgbClr val="66AA44"/>
        </a:accent1>
        <a:accent2>
          <a:srgbClr val="DD4411"/>
        </a:accent2>
        <a:accent3>
          <a:srgbClr val="FFFFFF"/>
        </a:accent3>
        <a:accent4>
          <a:srgbClr val="000000"/>
        </a:accent4>
        <a:accent5>
          <a:srgbClr val="B8D2B0"/>
        </a:accent5>
        <a:accent6>
          <a:srgbClr val="C83D0E"/>
        </a:accent6>
        <a:hlink>
          <a:srgbClr val="BBBB00"/>
        </a:hlink>
        <a:folHlink>
          <a:srgbClr val="660000"/>
        </a:folHlink>
      </a:clrScheme>
      <a:clrMap bg1="lt1" tx1="dk1" bg2="lt2" tx2="dk2" accent1="accent1" accent2="accent2" accent3="accent3" accent4="accent4" accent5="accent5" accent6="accent6" hlink="hlink" folHlink="folHlink"/>
    </a:extraClrScheme>
    <a:extraClrScheme>
      <a:clrScheme name="Accenture Finance and Accounting BPO Services_v5_e 3">
        <a:dk1>
          <a:srgbClr val="000000"/>
        </a:dk1>
        <a:lt1>
          <a:srgbClr val="FFFFFF"/>
        </a:lt1>
        <a:dk2>
          <a:srgbClr val="F8F8F8"/>
        </a:dk2>
        <a:lt2>
          <a:srgbClr val="C0C0C0"/>
        </a:lt2>
        <a:accent1>
          <a:srgbClr val="993399"/>
        </a:accent1>
        <a:accent2>
          <a:srgbClr val="66AA44"/>
        </a:accent2>
        <a:accent3>
          <a:srgbClr val="FFFFFF"/>
        </a:accent3>
        <a:accent4>
          <a:srgbClr val="000000"/>
        </a:accent4>
        <a:accent5>
          <a:srgbClr val="CAADCA"/>
        </a:accent5>
        <a:accent6>
          <a:srgbClr val="5C9A3D"/>
        </a:accent6>
        <a:hlink>
          <a:srgbClr val="3333CC"/>
        </a:hlink>
        <a:folHlink>
          <a:srgbClr val="660000"/>
        </a:folHlink>
      </a:clrScheme>
      <a:clrMap bg1="lt1" tx1="dk1" bg2="lt2" tx2="dk2" accent1="accent1" accent2="accent2" accent3="accent3" accent4="accent4" accent5="accent5" accent6="accent6" hlink="hlink" folHlink="folHlink"/>
    </a:extraClrScheme>
    <a:extraClrScheme>
      <a:clrScheme name="Accenture Finance and Accounting BPO Services_v5_e 4">
        <a:dk1>
          <a:srgbClr val="000000"/>
        </a:dk1>
        <a:lt1>
          <a:srgbClr val="FFFFFF"/>
        </a:lt1>
        <a:dk2>
          <a:srgbClr val="F8F8F8"/>
        </a:dk2>
        <a:lt2>
          <a:srgbClr val="C0C0C0"/>
        </a:lt2>
        <a:accent1>
          <a:srgbClr val="88DD00"/>
        </a:accent1>
        <a:accent2>
          <a:srgbClr val="003344"/>
        </a:accent2>
        <a:accent3>
          <a:srgbClr val="FFFFFF"/>
        </a:accent3>
        <a:accent4>
          <a:srgbClr val="000000"/>
        </a:accent4>
        <a:accent5>
          <a:srgbClr val="C3EBAA"/>
        </a:accent5>
        <a:accent6>
          <a:srgbClr val="002D3D"/>
        </a:accent6>
        <a:hlink>
          <a:srgbClr val="993399"/>
        </a:hlink>
        <a:folHlink>
          <a:srgbClr val="00AA99"/>
        </a:folHlink>
      </a:clrScheme>
      <a:clrMap bg1="lt1" tx1="dk1" bg2="lt2" tx2="dk2" accent1="accent1" accent2="accent2" accent3="accent3" accent4="accent4" accent5="accent5" accent6="accent6" hlink="hlink" folHlink="folHlink"/>
    </a:extraClrScheme>
    <a:extraClrScheme>
      <a:clrScheme name="Accenture Finance and Accounting BPO Services_v5_e 5">
        <a:dk1>
          <a:srgbClr val="000000"/>
        </a:dk1>
        <a:lt1>
          <a:srgbClr val="FFFFFF"/>
        </a:lt1>
        <a:dk2>
          <a:srgbClr val="F8F8F8"/>
        </a:dk2>
        <a:lt2>
          <a:srgbClr val="C0C0C0"/>
        </a:lt2>
        <a:accent1>
          <a:srgbClr val="DDCC66"/>
        </a:accent1>
        <a:accent2>
          <a:srgbClr val="003344"/>
        </a:accent2>
        <a:accent3>
          <a:srgbClr val="FFFFFF"/>
        </a:accent3>
        <a:accent4>
          <a:srgbClr val="000000"/>
        </a:accent4>
        <a:accent5>
          <a:srgbClr val="EBE2B8"/>
        </a:accent5>
        <a:accent6>
          <a:srgbClr val="002D3D"/>
        </a:accent6>
        <a:hlink>
          <a:srgbClr val="557799"/>
        </a:hlink>
        <a:folHlink>
          <a:srgbClr val="992222"/>
        </a:folHlink>
      </a:clrScheme>
      <a:clrMap bg1="lt1" tx1="dk1" bg2="lt2" tx2="dk2" accent1="accent1" accent2="accent2" accent3="accent3" accent4="accent4" accent5="accent5" accent6="accent6" hlink="hlink" folHlink="folHlink"/>
    </a:extraClrScheme>
    <a:extraClrScheme>
      <a:clrScheme name="Accenture Finance and Accounting BPO Services_v5_e 6">
        <a:dk1>
          <a:srgbClr val="000000"/>
        </a:dk1>
        <a:lt1>
          <a:srgbClr val="FFFFFF"/>
        </a:lt1>
        <a:dk2>
          <a:srgbClr val="F8F8F8"/>
        </a:dk2>
        <a:lt2>
          <a:srgbClr val="C0C0C0"/>
        </a:lt2>
        <a:accent1>
          <a:srgbClr val="FF9900"/>
        </a:accent1>
        <a:accent2>
          <a:srgbClr val="003344"/>
        </a:accent2>
        <a:accent3>
          <a:srgbClr val="FFFFFF"/>
        </a:accent3>
        <a:accent4>
          <a:srgbClr val="000000"/>
        </a:accent4>
        <a:accent5>
          <a:srgbClr val="FFCAAA"/>
        </a:accent5>
        <a:accent6>
          <a:srgbClr val="002D3D"/>
        </a:accent6>
        <a:hlink>
          <a:srgbClr val="557799"/>
        </a:hlink>
        <a:folHlink>
          <a:srgbClr val="66AA44"/>
        </a:folHlink>
      </a:clrScheme>
      <a:clrMap bg1="lt1" tx1="dk1" bg2="lt2" tx2="dk2" accent1="accent1" accent2="accent2" accent3="accent3" accent4="accent4" accent5="accent5" accent6="accent6" hlink="hlink" folHlink="folHlink"/>
    </a:extraClrScheme>
    <a:extraClrScheme>
      <a:clrScheme name="Accenture Finance and Accounting BPO Services_v5_e 7">
        <a:dk1>
          <a:srgbClr val="000000"/>
        </a:dk1>
        <a:lt1>
          <a:srgbClr val="FFFFFF"/>
        </a:lt1>
        <a:dk2>
          <a:srgbClr val="F8F8F8"/>
        </a:dk2>
        <a:lt2>
          <a:srgbClr val="C0C0C0"/>
        </a:lt2>
        <a:accent1>
          <a:srgbClr val="DD4411"/>
        </a:accent1>
        <a:accent2>
          <a:srgbClr val="003344"/>
        </a:accent2>
        <a:accent3>
          <a:srgbClr val="FFFFFF"/>
        </a:accent3>
        <a:accent4>
          <a:srgbClr val="000000"/>
        </a:accent4>
        <a:accent5>
          <a:srgbClr val="EBB0AA"/>
        </a:accent5>
        <a:accent6>
          <a:srgbClr val="002D3D"/>
        </a:accent6>
        <a:hlink>
          <a:srgbClr val="66AA44"/>
        </a:hlink>
        <a:folHlink>
          <a:srgbClr val="EEAA00"/>
        </a:folHlink>
      </a:clrScheme>
      <a:clrMap bg1="lt1" tx1="dk1" bg2="lt2" tx2="dk2" accent1="accent1" accent2="accent2" accent3="accent3" accent4="accent4" accent5="accent5" accent6="accent6" hlink="hlink" folHlink="folHlink"/>
    </a:extraClrScheme>
    <a:extraClrScheme>
      <a:clrScheme name="Accenture Finance and Accounting BPO Services_v5_e 8">
        <a:dk1>
          <a:srgbClr val="000000"/>
        </a:dk1>
        <a:lt1>
          <a:srgbClr val="FFFFFF"/>
        </a:lt1>
        <a:dk2>
          <a:srgbClr val="003344"/>
        </a:dk2>
        <a:lt2>
          <a:srgbClr val="666666"/>
        </a:lt2>
        <a:accent1>
          <a:srgbClr val="BBBB00"/>
        </a:accent1>
        <a:accent2>
          <a:srgbClr val="992222"/>
        </a:accent2>
        <a:accent3>
          <a:srgbClr val="FFFFFF"/>
        </a:accent3>
        <a:accent4>
          <a:srgbClr val="000000"/>
        </a:accent4>
        <a:accent5>
          <a:srgbClr val="DADAAA"/>
        </a:accent5>
        <a:accent6>
          <a:srgbClr val="8A1E1E"/>
        </a:accent6>
        <a:hlink>
          <a:srgbClr val="445511"/>
        </a:hlink>
        <a:folHlink>
          <a:srgbClr val="008899"/>
        </a:folHlink>
      </a:clrScheme>
      <a:clrMap bg1="lt1" tx1="dk1" bg2="lt2" tx2="dk2" accent1="accent1" accent2="accent2" accent3="accent3" accent4="accent4" accent5="accent5" accent6="accent6" hlink="hlink" folHlink="folHlink"/>
    </a:extraClrScheme>
    <a:extraClrScheme>
      <a:clrScheme name="Accenture Finance and Accounting BPO Services_v5_e 9">
        <a:dk1>
          <a:srgbClr val="000000"/>
        </a:dk1>
        <a:lt1>
          <a:srgbClr val="FFFFFF"/>
        </a:lt1>
        <a:dk2>
          <a:srgbClr val="DD4411"/>
        </a:dk2>
        <a:lt2>
          <a:srgbClr val="666666"/>
        </a:lt2>
        <a:accent1>
          <a:srgbClr val="BBBB00"/>
        </a:accent1>
        <a:accent2>
          <a:srgbClr val="445511"/>
        </a:accent2>
        <a:accent3>
          <a:srgbClr val="FFFFFF"/>
        </a:accent3>
        <a:accent4>
          <a:srgbClr val="000000"/>
        </a:accent4>
        <a:accent5>
          <a:srgbClr val="DADAAA"/>
        </a:accent5>
        <a:accent6>
          <a:srgbClr val="3D4C0E"/>
        </a:accent6>
        <a:hlink>
          <a:srgbClr val="77AA99"/>
        </a:hlink>
        <a:folHlink>
          <a:srgbClr val="0088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LongProp xmlns="" name="ContribKeywords"><![CDATA[;#11238;~Accenture Software for Insurance;#11276;~Claims - Accenture Claims Components;#11279;~Claims - IDMF;#11277;~Claims - SAP FS-CM;#11285;~Life - Accenture Life Insurance Platform;#11280;~Policy - Accenture Policy Components;#11286;~Policy - Accenture Policy Components - APCS Underwriting Diagnostics;#11284;~Policy - SAP FS-CD;#11283;~Policy - SAP FS-PM;#11282;~Policy - TIA;#2008;~Financial Services;#9126;~Accenture - Insurance Configuration Components;#2190;~Accenture - Insurance Solution;#10646;~Accenture Policy Workstation;#11244;~Cross Industry - SAP BW;#11245;~Cross Industry - SAP FICO;#11246;~Cross Industry - SAP ICM;#11243;~Life - IDMF;#11241;~Life - NAIS;#11242;~Life - SAP FS-PM;#11239;~Policy - Accenture Policy Components - APCS Core and Extended Adm;#11281;~Policy - Accenture Policy Components - APCS Product Factory;#11240;~Policy - IDMF]]></LongProp>
  <LongProp xmlns="" name="Offerings"><![CDATA[;#4843;~Financial Services;#4928;~Insurance - Underwriting Transformation Services;#4876;~OF-000346 - Accenture Front Office Marketing and Sales and Service Transformation Solution - Banking;#4924;~OF-000417 - Accenture Claims Transformation Services;#4926;~OF-000418 - Accenture Life Insurance Consolidation Services;#4927;~OF-000419 - Accenture Product-Policy-Billing Transformation Services]]></LongProp>
  <LongProp xmlns="" name="Abstract"><![CDATA[Each credential (see below for complete list) includes a client overview, business challenge, Accenture’s approach and benefits delivered. You can find more details on many of these credentials, including contact information, in 
the Knowledge Exchange (https://kx.accenture.com/C6/Credentials/Pages/Credentials.aspx).
• Affirmative Insurance – Claims Transformation Services Win Card
• Chubb Corporation – Claims Transformation Services
• Fireman’s Fund Insurance Company – Claims Transformation Services
• OneBeacon – Claims Transformation Services
• RSA – Claims Transformation Services
• • Fireman’s Fund Insurance Company – Underwriting Transformation Services
• Generali – Outsourcing; Insurance BPO Services
• Large Insurance Holding Company – Underwriting Transformation Services
• RSA – Accenture Insurance Solution
• Safeco – Product Transformation Services Win Card
• Zurich España – Product/Policy/Billing Trans Services
• North American Life Insurance Company – Life Insurance Consolidation Services
• Security Benefit – Life Insurance Consolidation Services
• Southern Farm Bureau Life Insurance Company – Front Office-Marketing/Sales/Service Transformation Solution
• Zurich Financial Group – Underwriting Transformation Services Win Card
If you have new/additional engagement work that we can include, or if you have feedback on any of these credentials, please contact:
- Rowena Hudgson, Accenture Software for Insurance Marketing Lead
- Mark Klinge, Accenture Software Marketing Director
]]></LongProp>
</LongProperties>
</file>

<file path=customXml/item2.xml><?xml version="1.0" encoding="utf-8"?>
<ct:contentTypeSchema xmlns:ct="http://schemas.microsoft.com/office/2006/metadata/contentType" xmlns:ma="http://schemas.microsoft.com/office/2006/metadata/properties/metaAttributes" ct:_="" ma:_="" ma:contentTypeName="Credential" ma:contentTypeID="0x012000FD200C85A7BB46D2B974A85017C5AC2B040039EEBE583A5231459A43FF6E215E11C5" ma:contentTypeVersion="0" ma:contentTypeDescription="Credential" ma:contentTypeScope="" ma:versionID="0956a3d42a992e0dbe9149fcaa97fd57">
  <xsd:schema xmlns:xsd="http://www.w3.org/2001/XMLSchema" xmlns:p="http://schemas.microsoft.com/office/2006/metadata/properties" xmlns:ns1="http://schemas.microsoft.com/sharepoint/v3" targetNamespace="http://schemas.microsoft.com/office/2006/metadata/properties" ma:root="true" ma:fieldsID="e1118f86822bf335a3a8f330378651e6" ns1:_="">
    <xsd:import namespace="http://schemas.microsoft.com/sharepoint/v3"/>
    <xsd:element name="properties">
      <xsd:complexType>
        <xsd:sequence>
          <xsd:element name="documentManagement">
            <xsd:complexType>
              <xsd:all>
                <xsd:element ref="ns1:Abstract" minOccurs="0"/>
                <xsd:element ref="ns1:ItemType" minOccurs="0"/>
                <xsd:element ref="ns1:ContentCurrentDate" minOccurs="0"/>
                <xsd:element ref="ns1:Contacts" minOccurs="0"/>
                <xsd:element ref="ns1:ArchiveDate" minOccurs="0"/>
                <xsd:element ref="ns1:ArchivalDate" minOccurs="0"/>
                <xsd:element ref="ns1:ApprovedForUseBy" minOccurs="0"/>
                <xsd:element ref="ns1:ArchiveStatus" minOccurs="0"/>
                <xsd:element ref="ns1:BusinessFunctionKeywords" minOccurs="0"/>
                <xsd:element ref="ns1:Client" minOccurs="0"/>
                <xsd:element ref="ns1:EngagementLink" minOccurs="0"/>
                <xsd:element ref="ns1:ConditionsforUse" minOccurs="0"/>
                <xsd:element ref="ns1:ConditionsforUseComments" minOccurs="0"/>
                <xsd:element ref="ns1:DeliveryCenter" minOccurs="0"/>
                <xsd:element ref="ns1:DetailsPageURL" minOccurs="0"/>
                <xsd:element ref="ns1:DetailsPageURL2" minOccurs="0"/>
                <xsd:element ref="ns1:IndustryKeywords" minOccurs="0"/>
                <xsd:element ref="ns1:ContribKeywords" minOccurs="0"/>
                <xsd:element ref="ns1:ContribLanguage" minOccurs="0"/>
                <xsd:element ref="ns1:TechnologyKeywords" minOccurs="0"/>
                <xsd:element ref="ns1:StorageType" minOccurs="0"/>
                <xsd:element ref="ns1:VendorProductKeywords" minOccurs="0"/>
                <xsd:element ref="ns1:Offerings" minOccurs="0"/>
                <xsd:element ref="ns1:PertinentToOrgUnit" minOccurs="0"/>
                <xsd:element ref="ns1:PertinentToCountry" minOccurs="0"/>
                <xsd:element ref="ns1:PertinentToDomainSpecialty" minOccurs="0"/>
                <xsd:element ref="ns1:PertinentToServiceLine" minOccurs="0"/>
                <xsd:element ref="ns1:RevisionTime" minOccurs="0"/>
                <xsd:element ref="ns1:RevisionBy" minOccurs="0"/>
                <xsd:element ref="ns1:flagVVID" minOccurs="0"/>
                <xsd:element ref="ns1:DateCreated" minOccurs="0"/>
                <xsd:element ref="ns1:SubmittedBy" minOccurs="0"/>
                <xsd:element ref="ns1:CSuiteImperative" minOccurs="0"/>
                <xsd:element ref="ns1:KXGeography" minOccurs="0"/>
                <xsd:element ref="ns1:Geography" minOccurs="0"/>
                <xsd:element ref="ns1:AssetClass" minOccurs="0"/>
                <xsd:element ref="ns1:HasAttachment" minOccurs="0"/>
                <xsd:element ref="ns1:FederalData" minOccurs="0"/>
                <xsd:element ref="ns1:VisibleToAsset" minOccurs="0"/>
                <xsd:element ref="ns1:CredentialType" minOccurs="0"/>
                <xsd:element ref="ns1:MarketMaker" minOccurs="0"/>
                <xsd:element ref="ns1:ClientPseudonyms" minOccurs="0"/>
                <xsd:element ref="ns1:EngagementPartner" minOccurs="0"/>
                <xsd:element ref="ns1:WorkStartDate" minOccurs="0"/>
                <xsd:element ref="ns1:WorkEndDate" minOccurs="0"/>
                <xsd:element ref="ns1:ApprovedUsage" minOccurs="0"/>
                <xsd:element ref="ns1:AccRescrItemNum" minOccurs="0"/>
                <xsd:element ref="ns1:CredentialChampion" minOccurs="0"/>
                <xsd:element ref="ns1:City" minOccurs="0"/>
                <xsd:element ref="ns1:NotForProfitOrg" minOccurs="0"/>
                <xsd:element ref="ns1:AttachmentMedium"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Abstract" ma:index="3" nillable="true" ma:displayName="Description" ma:internalName="Abstract">
      <xsd:simpleType>
        <xsd:restriction base="dms:Note">
          <xsd:maxLength value="6"/>
        </xsd:restriction>
      </xsd:simpleType>
    </xsd:element>
    <xsd:element name="ItemType" ma:index="4" nillable="true" ma:displayName="Item Type" ma:internalName="ItemType">
      <xsd:simpleType>
        <xsd:restriction base="dms:Note"/>
      </xsd:simpleType>
    </xsd:element>
    <xsd:element name="ContentCurrentDate" ma:index="5" nillable="true" ma:displayName="Content Current Date" ma:default="[today]" ma:format="DateOnly" ma:internalName="ContentCurrentDate">
      <xsd:simpleType>
        <xsd:restriction base="dms:DateTime"/>
      </xsd:simpleType>
    </xsd:element>
    <xsd:element name="Contacts" ma:index="6" nillable="true" ma:displayName="Contacts" ma:internalName="Contacts">
      <xsd:simpleType>
        <xsd:restriction base="dms:Note"/>
      </xsd:simpleType>
    </xsd:element>
    <xsd:element name="ArchiveDate" ma:index="7" nillable="true" ma:displayName="Expiration Date" ma:format="DateOnly" ma:internalName="ArchiveDate">
      <xsd:simpleType>
        <xsd:restriction base="dms:DateTime"/>
      </xsd:simpleType>
    </xsd:element>
    <xsd:element name="ArchivalDate" ma:index="8" nillable="true" ma:displayName="Archival Date" ma:description="Check if contribution has expired." ma:format="DateOnly" ma:internalName="ArchivalDate">
      <xsd:simpleType>
        <xsd:restriction base="dms:DateTime"/>
      </xsd:simpleType>
    </xsd:element>
    <xsd:element name="ApprovedForUseBy" ma:index="9" nillable="true" ma:displayName="Reviewing Groups" ma:internalName="ApprovedForUseBy">
      <xsd:simpleType>
        <xsd:restriction base="dms:Note"/>
      </xsd:simpleType>
    </xsd:element>
    <xsd:element name="ArchiveStatus" ma:index="10" nillable="true" ma:displayName="Status" ma:internalName="ArchiveStatus">
      <xsd:simpleType>
        <xsd:restriction base="dms:Text"/>
      </xsd:simpleType>
    </xsd:element>
    <xsd:element name="BusinessFunctionKeywords" ma:index="11" nillable="true" ma:displayName="Business Processes &amp; Services" ma:internalName="BusinessFunctionKeywords">
      <xsd:simpleType>
        <xsd:restriction base="dms:Note"/>
      </xsd:simpleType>
    </xsd:element>
    <xsd:element name="Client" ma:index="12" nillable="true" ma:displayName="Client" ma:internalName="Client">
      <xsd:simpleType>
        <xsd:restriction base="dms:Note"/>
      </xsd:simpleType>
    </xsd:element>
    <xsd:element name="EngagementLink" ma:index="13" nillable="true" ma:displayName="Engagement Link" ma:internalName="EngagementLink">
      <xsd:simpleType>
        <xsd:restriction base="dms:Note"/>
      </xsd:simpleType>
    </xsd:element>
    <xsd:element name="ConditionsforUse" ma:index="14" nillable="true" ma:displayName="Usage Restriction" ma:internalName="ConditionsforUse">
      <xsd:simpleType>
        <xsd:restriction base="dms:Text"/>
      </xsd:simpleType>
    </xsd:element>
    <xsd:element name="ConditionsforUseComments" ma:index="15" nillable="true" ma:displayName="Usage Restriction Comments" ma:internalName="ConditionsforUseComments">
      <xsd:simpleType>
        <xsd:restriction base="dms:Note"/>
      </xsd:simpleType>
    </xsd:element>
    <xsd:element name="DeliveryCenter" ma:index="16" nillable="true" ma:displayName="Delivery Center" ma:internalName="DeliveryCenter">
      <xsd:simpleType>
        <xsd:restriction base="dms:Note"/>
      </xsd:simpleType>
    </xsd:element>
    <xsd:element name="DetailsPageURL" ma:index="17" nillable="true" ma:displayName="Details Page URL" ma:internalName="DetailsPageURL">
      <xsd:simpleType>
        <xsd:restriction base="dms:Note"/>
      </xsd:simpleType>
    </xsd:element>
    <xsd:element name="DetailsPageURL2" ma:index="18" nillable="true" ma:displayName="Details Page URL2" ma:internalName="DetailsPageURL2">
      <xsd:simpleType>
        <xsd:restriction base="dms:Text"/>
      </xsd:simpleType>
    </xsd:element>
    <xsd:element name="IndustryKeywords" ma:index="19" nillable="true" ma:displayName="Business &amp; Industries" ma:internalName="IndustryKeywords">
      <xsd:simpleType>
        <xsd:restriction base="dms:Note"/>
      </xsd:simpleType>
    </xsd:element>
    <xsd:element name="ContribKeywords" ma:index="20" nillable="true" ma:displayName="Content Manager Keywords" ma:internalName="ContribKeywords">
      <xsd:simpleType>
        <xsd:restriction base="dms:Note"/>
      </xsd:simpleType>
    </xsd:element>
    <xsd:element name="ContribLanguage" ma:index="21" nillable="true" ma:displayName="Language" ma:internalName="ContribLanguage">
      <xsd:simpleType>
        <xsd:restriction base="dms:Note"/>
      </xsd:simpleType>
    </xsd:element>
    <xsd:element name="TechnologyKeywords" ma:index="22" nillable="true" ma:displayName="Technologies" ma:internalName="TechnologyKeywords">
      <xsd:simpleType>
        <xsd:restriction base="dms:Note"/>
      </xsd:simpleType>
    </xsd:element>
    <xsd:element name="StorageType" ma:index="23" nillable="true" ma:displayName="Storage Type" ma:internalName="StorageType">
      <xsd:simpleType>
        <xsd:restriction base="dms:Text"/>
      </xsd:simpleType>
    </xsd:element>
    <xsd:element name="VendorProductKeywords" ma:index="24" nillable="true" ma:displayName="Vendors" ma:internalName="VendorProductKeywords">
      <xsd:simpleType>
        <xsd:restriction base="dms:Note"/>
      </xsd:simpleType>
    </xsd:element>
    <xsd:element name="Offerings" ma:index="25" nillable="true" ma:displayName="Offerings" ma:internalName="Offerings">
      <xsd:simpleType>
        <xsd:restriction base="dms:Note"/>
      </xsd:simpleType>
    </xsd:element>
    <xsd:element name="PertinentToOrgUnit" ma:index="26" nillable="true" ma:displayName="Accenture Organizations" ma:internalName="PertinentToOrgUnit">
      <xsd:simpleType>
        <xsd:restriction base="dms:Note"/>
      </xsd:simpleType>
    </xsd:element>
    <xsd:element name="PertinentToCountry" ma:index="27" nillable="true" ma:displayName="Countries" ma:internalName="PertinentToCountry">
      <xsd:simpleType>
        <xsd:restriction base="dms:Note"/>
      </xsd:simpleType>
    </xsd:element>
    <xsd:element name="PertinentToDomainSpecialty" ma:index="28" nillable="true" ma:displayName="Specialties" ma:internalName="PertinentToDomainSpecialty">
      <xsd:simpleType>
        <xsd:restriction base="dms:Note"/>
      </xsd:simpleType>
    </xsd:element>
    <xsd:element name="PertinentToServiceLine" ma:index="29" nillable="true" ma:displayName="Capabilities" ma:internalName="PertinentToServiceLine">
      <xsd:simpleType>
        <xsd:restriction base="dms:Note"/>
      </xsd:simpleType>
    </xsd:element>
    <xsd:element name="RevisionTime" ma:index="30" nillable="true" ma:displayName="Revision Time" ma:internalName="RevisionTime">
      <xsd:simpleType>
        <xsd:restriction base="dms:Note"/>
      </xsd:simpleType>
    </xsd:element>
    <xsd:element name="RevisionBy" ma:index="31" nillable="true" ma:displayName="Revision By" ma:internalName="RevisionBy">
      <xsd:simpleType>
        <xsd:restriction base="dms:Note"/>
      </xsd:simpleType>
    </xsd:element>
    <xsd:element name="flagVVID" ma:index="32" nillable="true" ma:displayName="flagVVID" ma:internalName="flagVVID">
      <xsd:simpleType>
        <xsd:restriction base="dms:Text"/>
      </xsd:simpleType>
    </xsd:element>
    <xsd:element name="DateCreated" ma:index="33" nillable="true" ma:displayName="Date Created" ma:internalName="DateCreated">
      <xsd:simpleType>
        <xsd:restriction base="dms:DateTime"/>
      </xsd:simpleType>
    </xsd:element>
    <xsd:element name="SubmittedBy" ma:index="34" nillable="true" ma:displayName="Submitted By" ma:internalName="SubmittedBy">
      <xsd:simpleType>
        <xsd:restriction base="dms:Text"/>
      </xsd:simpleType>
    </xsd:element>
    <xsd:element name="CSuiteImperative" ma:index="35" nillable="true" ma:displayName="CSuiteImperative" ma:internalName="CSuiteImperative">
      <xsd:simpleType>
        <xsd:restriction base="dms:Note"/>
      </xsd:simpleType>
    </xsd:element>
    <xsd:element name="KXGeography" ma:index="36" nillable="true" ma:displayName="KXGeography" ma:internalName="KXGeography">
      <xsd:simpleType>
        <xsd:restriction base="dms:Note"/>
      </xsd:simpleType>
    </xsd:element>
    <xsd:element name="Geography" ma:index="37" nillable="true" ma:displayName="Geography" ma:internalName="Geography">
      <xsd:simpleType>
        <xsd:restriction base="dms:Note"/>
      </xsd:simpleType>
    </xsd:element>
    <xsd:element name="AssetClass" ma:index="38" nillable="true" ma:displayName="Asset Class" ma:internalName="AssetClass">
      <xsd:simpleType>
        <xsd:restriction base="dms:Text"/>
      </xsd:simpleType>
    </xsd:element>
    <xsd:element name="HasAttachment" ma:index="39" nillable="true" ma:displayName="Has Attachment" ma:description="Check if contribution has attachment." ma:internalName="HasAttachment">
      <xsd:simpleType>
        <xsd:restriction base="dms:Text"/>
      </xsd:simpleType>
    </xsd:element>
    <xsd:element name="FederalData" ma:index="40" nillable="true" ma:displayName="Federal Data" ma:internalName="FederalData">
      <xsd:simpleType>
        <xsd:restriction base="dms:Text"/>
      </xsd:simpleType>
    </xsd:element>
    <xsd:element name="VisibleToAsset" ma:index="41" nillable="true" ma:displayName="Visible To Asset" ma:internalName="VisibleToAsset">
      <xsd:simpleType>
        <xsd:restriction base="dms:Text"/>
      </xsd:simpleType>
    </xsd:element>
    <xsd:element name="CredentialType" ma:index="42" nillable="true" ma:displayName="Credential Type" ma:internalName="CredentialType">
      <xsd:simpleType>
        <xsd:restriction base="dms:Text"/>
      </xsd:simpleType>
    </xsd:element>
    <xsd:element name="MarketMaker" ma:index="43" nillable="true" ma:displayName="Market Maker" ma:internalName="MarketMaker">
      <xsd:simpleType>
        <xsd:restriction base="dms:Text"/>
      </xsd:simpleType>
    </xsd:element>
    <xsd:element name="ClientPseudonyms" ma:index="44" nillable="true" ma:displayName="Client Alias or Pseudonyms" ma:internalName="ClientPseudonyms">
      <xsd:simpleType>
        <xsd:restriction base="dms:Text"/>
      </xsd:simpleType>
    </xsd:element>
    <xsd:element name="EngagementPartner" ma:index="45" nillable="true" ma:displayName="Engagement Senior Executive" ma:internalName="EngagementPartner">
      <xsd:simpleType>
        <xsd:restriction base="dms:Text"/>
      </xsd:simpleType>
    </xsd:element>
    <xsd:element name="WorkStartDate" ma:index="46" nillable="true" ma:displayName="Work Start Date" ma:format="DateOnly" ma:internalName="WorkStartDate">
      <xsd:simpleType>
        <xsd:restriction base="dms:DateTime"/>
      </xsd:simpleType>
    </xsd:element>
    <xsd:element name="WorkEndDate" ma:index="47" nillable="true" ma:displayName="Work End Date" ma:format="DateOnly" ma:internalName="WorkEndDate">
      <xsd:simpleType>
        <xsd:restriction base="dms:DateTime"/>
      </xsd:simpleType>
    </xsd:element>
    <xsd:element name="ApprovedUsage" ma:index="48" nillable="true" ma:displayName="Approved Usage" ma:internalName="ApprovedUsage">
      <xsd:simpleType>
        <xsd:restriction base="dms:Note"/>
      </xsd:simpleType>
    </xsd:element>
    <xsd:element name="AccRescrItemNum" ma:index="49" nillable="true" ma:displayName="Item Number" ma:internalName="AccRescrItemNum">
      <xsd:simpleType>
        <xsd:restriction base="dms:Text"/>
      </xsd:simpleType>
    </xsd:element>
    <xsd:element name="CredentialChampion" ma:index="50" nillable="true" ma:displayName="Credential Champions" ma:internalName="CredentialChampion">
      <xsd:simpleType>
        <xsd:restriction base="dms:Text"/>
      </xsd:simpleType>
    </xsd:element>
    <xsd:element name="City" ma:index="51" nillable="true" ma:displayName="Cities" ma:internalName="City">
      <xsd:simpleType>
        <xsd:restriction base="dms:Note"/>
      </xsd:simpleType>
    </xsd:element>
    <xsd:element name="NotForProfitOrg" ma:index="52" nillable="true" ma:displayName="Not-For-Profit Organization" ma:internalName="NotForProfitOrg">
      <xsd:simpleType>
        <xsd:restriction base="dms:Text"/>
      </xsd:simpleType>
    </xsd:element>
    <xsd:element name="AttachmentMedium" ma:index="53" nillable="true" ma:displayName="Attachment Medium" ma:internalName="AttachmentMedium">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ListForm</Display>
  <Edit>ListForm</Edit>
  <New>ListForm</New>
</FormTemplates>
</file>

<file path=customXml/item4.xml><?xml version="1.0" encoding="utf-8"?>
<p:properties xmlns:p="http://schemas.microsoft.com/office/2006/metadata/properties" xmlns:xsi="http://www.w3.org/2001/XMLSchema-instance">
  <documentManagement>
    <SubmittedBy xmlns="http://schemas.microsoft.com/sharepoint/v3">DIR\marcille.a.umbarger</SubmittedBy>
    <ArchiveDate xmlns="http://schemas.microsoft.com/sharepoint/v3">2015-07-07T05:00:00+00:00</ArchiveDate>
    <Abstract xmlns="http://schemas.microsoft.com/sharepoint/v3">Each credential (see below for complete list) includes a client overview, business challenge, Accenture’s approach and benefits delivered. You can find more details on many of these credentials, including contact information, in 
the Knowledge Exchange (https://kx.accenture.com/C6/Credentials/Pages/Credentials.aspx).
• Affirmative Insurance – Claims Transformation Services Win Card
• Chubb Corporation – Claims Transformation Services
• Fireman’s Fund Insurance Company – Claims Transformation Services
• OneBeacon – Claims Transformation Services
• RSA – Claims Transformation Services
• • Fireman’s Fund Insurance Company – Underwriting Transformation Services
• Generali – Outsourcing; Insurance BPO Services
• Large Insurance Holding Company – Underwriting Transformation Services
• RSA – Accenture Insurance Solution
• Safeco – Product Transformation Services Win Card
• Zurich España – Product/Policy/Billing Trans Services
• North American Life Insurance Company – Life Insurance Consolidation Services
• Security Benefit – Life Insurance Consolidation Services
• Southern Farm Bureau Life Insurance Company – Front Office-Marketing/Sales/Service Transformation Solution
• Zurich Financial Group – Underwriting Transformation Services Win Card
If you have new/additional engagement work that we can include, or if you have feedback on any of these credentials, please contact:
- Rowena Hudgson, Accenture Software for Insurance Marketing Lead
- Mark Klinge, Accenture Software Marketing Director
</Abstract>
    <PertinentToOrgUnit xmlns="http://schemas.microsoft.com/sharepoint/v3">;#6799;~Operating Groups;#6801;~Financial Services;#11116;~TGP - Delivery;#11121;~Accenture Software</PertinentToOrgUnit>
    <PertinentToDomainSpecialty xmlns="http://schemas.microsoft.com/sharepoint/v3" xsi:nil="true"/>
    <VisibleToAsset xmlns="http://schemas.microsoft.com/sharepoint/v3" xsi:nil="true"/>
    <WorkStartDate xmlns="http://schemas.microsoft.com/sharepoint/v3" xsi:nil="true"/>
    <AccRescrItemNum xmlns="http://schemas.microsoft.com/sharepoint/v3" xsi:nil="true"/>
    <City xmlns="http://schemas.microsoft.com/sharepoint/v3" xsi:nil="true"/>
    <Contacts xmlns="http://schemas.microsoft.com/sharepoint/v3" xsi:nil="true"/>
    <ConditionsforUse xmlns="http://schemas.microsoft.com/sharepoint/v3">Restricted: See Usage Restriction Comments</ConditionsforUse>
    <DetailsPageURL xmlns="http://schemas.microsoft.com/sharepoint/v3">https://kx.accenture.com/Repositories/ContributionForm.aspx?path=C19/94/39&amp;mode=Read</DetailsPageURL>
    <StorageType xmlns="http://schemas.microsoft.com/sharepoint/v3">File</StorageType>
    <BusinessFunctionKeywords xmlns="http://schemas.microsoft.com/sharepoint/v3" xsi:nil="true"/>
    <ApprovedUsage xmlns="http://schemas.microsoft.com/sharepoint/v3">;#8372;~Client Reference</ApprovedUsage>
    <CSuiteImperative xmlns="http://schemas.microsoft.com/sharepoint/v3" xsi:nil="true"/>
    <Client xmlns="http://schemas.microsoft.com/sharepoint/v3" xsi:nil="true"/>
    <DeliveryCenter xmlns="http://schemas.microsoft.com/sharepoint/v3" xsi:nil="true"/>
    <EngagementPartner xmlns="http://schemas.microsoft.com/sharepoint/v3" xsi:nil="true"/>
    <WorkEndDate xmlns="http://schemas.microsoft.com/sharepoint/v3" xsi:nil="true"/>
    <ContentCurrentDate xmlns="http://schemas.microsoft.com/sharepoint/v3">2010-07-07T05:00:00+00:00</ContentCurrentDate>
    <AttachmentMedium xmlns="http://schemas.microsoft.com/sharepoint/v3">Print Electronics (PPT, PDF)</AttachmentMedium>
    <ContribKeywords xmlns="http://schemas.microsoft.com/sharepoint/v3">;#11238;~Accenture Software for Insurance;#11276;~Claims - Accenture Claims Components;#11279;~Claims - IDMF;#11277;~Claims - SAP FS-CM;#11285;~Life - Accenture Life Insurance Platform;#11280;~Policy - Accenture Policy Components;#11286;~Policy - Accenture Policy Components - APCS Underwriting Diagnostics;#11284;~Policy - SAP FS-CD;#11283;~Policy - SAP FS-PM;#11282;~Policy - TIA;#2008;~Financial Services;#9126;~Accenture - Insurance Configuration Components;#2190;~Accenture - Insurance Solution;#10646;~Accenture Policy Workstation;#11244;~Cross Industry - SAP BW;#11245;~Cross Industry - SAP FICO;#11246;~Cross Industry - SAP ICM;#11243;~Life - IDMF;#11241;~Life - NAIS;#11242;~Life - SAP FS-PM;#11239;~Policy - Accenture Policy Components - APCS Core and Extended Adm;#11281;~Policy - Accenture Policy Components - APCS Product Factory;#11240;~Policy - IDMF</ContribKeywords>
    <VendorProductKeywords xmlns="http://schemas.microsoft.com/sharepoint/v3" xsi:nil="true"/>
    <Offerings xmlns="http://schemas.microsoft.com/sharepoint/v3">;#4843;~Financial Services;#4928;~Insurance - Underwriting Transformation Services;#4876;~OF-000346 - Accenture Front Office Marketing and Sales and Service Transformation Solution - Banking;#4924;~OF-000417 - Accenture Claims Transformation Services;#4926;~OF-000418 - Accenture Life Insurance Consolidation Services;#4927;~OF-000419 - Accenture Product-Policy-Billing Transformation Services</Offerings>
    <CredentialChampion xmlns="http://schemas.microsoft.com/sharepoint/v3">DIR\rowena.hudgson</CredentialChampion>
    <EngagementLink xmlns="http://schemas.microsoft.com/sharepoint/v3" xsi:nil="true"/>
    <flagVVID xmlns="http://schemas.microsoft.com/sharepoint/v3" xsi:nil="true"/>
    <KXGeography xmlns="http://schemas.microsoft.com/sharepoint/v3" xsi:nil="true"/>
    <ApprovedForUseBy xmlns="http://schemas.microsoft.com/sharepoint/v3">;#32;~Financial Services</ApprovedForUseBy>
    <DetailsPageURL2 xmlns="http://schemas.microsoft.com/sharepoint/v3">https://kx.accenture.com/Repositories/DownloadForm.aspx?path=C19/94/39/Accenture%20Software%20for%20Insurance%20-%20Credentials%20December%202010.ppt</DetailsPageURL2>
    <PertinentToCountry xmlns="http://schemas.microsoft.com/sharepoint/v3" xsi:nil="true"/>
    <RevisionBy xmlns="http://schemas.microsoft.com/sharepoint/v3">DIR\marcille.a.umbarger&lt;br&gt;DIR\marcille.a.umbarger&lt;br&gt;kx.massupdate&lt;br&gt;kx.massupdate&lt;br&gt;kx.massupdate</RevisionBy>
    <DateCreated xmlns="http://schemas.microsoft.com/sharepoint/v3">2010-07-07T17:41:32+00:00</DateCreated>
    <MarketMaker xmlns="http://schemas.microsoft.com/sharepoint/v3">No</MarketMaker>
    <TechnologyKeywords xmlns="http://schemas.microsoft.com/sharepoint/v3" xsi:nil="true"/>
    <Geography xmlns="http://schemas.microsoft.com/sharepoint/v3" xsi:nil="true"/>
    <HasAttachment xmlns="http://schemas.microsoft.com/sharepoint/v3">No</HasAttachment>
    <ItemType xmlns="http://schemas.microsoft.com/sharepoint/v3">;#8429;~Credential</ItemType>
    <FederalData xmlns="http://schemas.microsoft.com/sharepoint/v3">No</FederalData>
    <ArchiveStatus xmlns="http://schemas.microsoft.com/sharepoint/v3">Active</ArchiveStatus>
    <IndustryKeywords xmlns="http://schemas.microsoft.com/sharepoint/v3">;#389;~Insurance</IndustryKeywords>
    <RevisionTime xmlns="http://schemas.microsoft.com/sharepoint/v3">1/13/2011 12:55:33 PM&lt;br&gt;1/5/2011 11:59:33 AM&lt;br&gt;12/29/2010 2:03:12 AM&lt;br&gt;12/29/2010 1:32:00 AM&lt;br&gt;12/29/2010 1:02:29 AM</RevisionTime>
    <AssetClass xmlns="http://schemas.microsoft.com/sharepoint/v3" xsi:nil="true"/>
    <ArchivalDate xmlns="http://schemas.microsoft.com/sharepoint/v3" xsi:nil="true"/>
    <CredentialType xmlns="http://schemas.microsoft.com/sharepoint/v3">;#8382;~Win Card</CredentialType>
    <ClientPseudonyms xmlns="http://schemas.microsoft.com/sharepoint/v3" xsi:nil="true"/>
    <ConditionsforUseComments xmlns="http://schemas.microsoft.com/sharepoint/v3">Usage guidelines are noted in the lower-left corner of each slide. Before using any credential, please double check usage permissions with the client director.
</ConditionsforUseComments>
    <ContribLanguage xmlns="http://schemas.microsoft.com/sharepoint/v3">;#4628;~English</ContribLanguage>
    <PertinentToServiceLine xmlns="http://schemas.microsoft.com/sharepoint/v3" xsi:nil="true"/>
    <NotForProfitOrg xmlns="http://schemas.microsoft.com/sharepoint/v3" xsi:nil="true"/>
  </documentManagement>
</p:properties>
</file>

<file path=customXml/itemProps1.xml><?xml version="1.0" encoding="utf-8"?>
<ds:datastoreItem xmlns:ds="http://schemas.openxmlformats.org/officeDocument/2006/customXml" ds:itemID="{BD23F26E-1B77-45A4-8BCD-4CF13C9CF9B6}">
  <ds:schemaRefs>
    <ds:schemaRef ds:uri="http://schemas.microsoft.com/office/2006/metadata/longProperties"/>
    <ds:schemaRef ds:uri=""/>
  </ds:schemaRefs>
</ds:datastoreItem>
</file>

<file path=customXml/itemProps2.xml><?xml version="1.0" encoding="utf-8"?>
<ds:datastoreItem xmlns:ds="http://schemas.openxmlformats.org/officeDocument/2006/customXml" ds:itemID="{30285249-8040-4EAB-8E68-EB4C052FA4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09E336B4-E2A4-48CC-9FC2-3F141936D00E}">
  <ds:schemaRefs>
    <ds:schemaRef ds:uri="http://schemas.microsoft.com/sharepoint/v3/contenttype/forms"/>
  </ds:schemaRefs>
</ds:datastoreItem>
</file>

<file path=customXml/itemProps4.xml><?xml version="1.0" encoding="utf-8"?>
<ds:datastoreItem xmlns:ds="http://schemas.openxmlformats.org/officeDocument/2006/customXml" ds:itemID="{10256802-2AE1-408B-8D6D-5C696A7BBD26}">
  <ds:schemaRefs>
    <ds:schemaRef ds:uri="http://schemas.openxmlformats.org/package/2006/metadata/core-properties"/>
    <ds:schemaRef ds:uri="http://purl.org/dc/terms/"/>
    <ds:schemaRef ds:uri="http://schemas.microsoft.com/office/2006/documentManagement/types"/>
    <ds:schemaRef ds:uri="http://schemas.microsoft.com/office/2006/metadata/properties"/>
    <ds:schemaRef ds:uri="http://purl.org/dc/elements/1.1/"/>
    <ds:schemaRef ds:uri="http://purl.org/dc/dcmitype/"/>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483392_BPO_navigation_2007_3a</Template>
  <TotalTime>0</TotalTime>
  <Words>734</Words>
  <Application>Microsoft Office PowerPoint</Application>
  <PresentationFormat>全屏显示(4:3)</PresentationFormat>
  <Paragraphs>112</Paragraphs>
  <Slides>8</Slides>
  <Notes>2</Notes>
  <HiddenSlides>0</HiddenSlides>
  <MMClips>0</MMClips>
  <ScaleCrop>false</ScaleCrop>
  <HeadingPairs>
    <vt:vector size="4" baseType="variant">
      <vt:variant>
        <vt:lpstr>主题</vt:lpstr>
      </vt:variant>
      <vt:variant>
        <vt:i4>2</vt:i4>
      </vt:variant>
      <vt:variant>
        <vt:lpstr>幻灯片标题</vt:lpstr>
      </vt:variant>
      <vt:variant>
        <vt:i4>8</vt:i4>
      </vt:variant>
    </vt:vector>
  </HeadingPairs>
  <TitlesOfParts>
    <vt:vector size="10" baseType="lpstr">
      <vt:lpstr>483392_BPO_navigation_2007_3a</vt:lpstr>
      <vt:lpstr>Default Theme</vt:lpstr>
      <vt:lpstr>Accenture Software for Insurance – Credentials  December 2010</vt:lpstr>
      <vt:lpstr>PowerPoint 演示文稿</vt:lpstr>
      <vt:lpstr>PowerPoint 演示文稿</vt:lpstr>
      <vt:lpstr>Chubb Corporation Claims Transformation Services</vt:lpstr>
      <vt:lpstr>Fireman’s Fund Insurance Company Claims Transformation Services</vt:lpstr>
      <vt:lpstr>OneBeacon Claims Transformation Services</vt:lpstr>
      <vt:lpstr>Zurich Financial Services Group Underwriting Transformation Services Win Card</vt:lpstr>
      <vt:lpstr>声明：</vt:lpstr>
    </vt:vector>
  </TitlesOfParts>
  <Company>Schawk, Inc. (US Creative Services)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Accenture Software for Insurance - Credentials</dc:title>
  <dc:creator>Rebecca Gorse</dc:creator>
  <cp:lastModifiedBy>Microsoft</cp:lastModifiedBy>
  <cp:revision>220</cp:revision>
  <dcterms:created xsi:type="dcterms:W3CDTF">2009-11-13T22:24:39Z</dcterms:created>
  <dcterms:modified xsi:type="dcterms:W3CDTF">2018-01-05T01:47:50Z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155064</vt:lpwstr>
  </property>
  <property fmtid="{D5CDD505-2E9C-101B-9397-08002B2CF9AE}" pid="3" name="NXPowerLiteVersion">
    <vt:lpwstr>D4.1.4</vt:lpwstr>
  </property>
  <property fmtid="{D5CDD505-2E9C-101B-9397-08002B2CF9AE}" pid="4" name="ContentType">
    <vt:lpwstr>Credential</vt:lpwstr>
  </property>
</Properties>
</file>