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7"/>
  </p:notesMasterIdLst>
  <p:sldIdLst>
    <p:sldId id="256" r:id="rId6"/>
    <p:sldId id="258" r:id="rId7"/>
    <p:sldId id="302" r:id="rId8"/>
    <p:sldId id="301" r:id="rId9"/>
    <p:sldId id="267" r:id="rId10"/>
    <p:sldId id="303" r:id="rId11"/>
    <p:sldId id="300" r:id="rId12"/>
    <p:sldId id="304" r:id="rId13"/>
    <p:sldId id="273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9" r:id="rId28"/>
    <p:sldId id="268" r:id="rId29"/>
    <p:sldId id="305" r:id="rId30"/>
    <p:sldId id="270" r:id="rId31"/>
    <p:sldId id="306" r:id="rId32"/>
    <p:sldId id="271" r:id="rId33"/>
    <p:sldId id="307" r:id="rId34"/>
    <p:sldId id="272" r:id="rId35"/>
    <p:sldId id="310" r:id="rId3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610"/>
    <a:srgbClr val="557799"/>
    <a:srgbClr val="666666"/>
    <a:srgbClr val="551155"/>
    <a:srgbClr val="FF9900"/>
    <a:srgbClr val="660000"/>
    <a:srgbClr val="992222"/>
    <a:srgbClr val="00AA99"/>
    <a:srgbClr val="00BBEE"/>
    <a:srgbClr val="00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1497" autoAdjust="0"/>
    <p:restoredTop sz="93220" autoAdjust="0"/>
  </p:normalViewPr>
  <p:slideViewPr>
    <p:cSldViewPr snapToGrid="0">
      <p:cViewPr varScale="1">
        <p:scale>
          <a:sx n="65" d="100"/>
          <a:sy n="65" d="100"/>
        </p:scale>
        <p:origin x="-960" y="-64"/>
      </p:cViewPr>
      <p:guideLst>
        <p:guide orient="horz" pos="934"/>
        <p:guide pos="182"/>
        <p:guide pos="2878"/>
        <p:guide pos="5585"/>
        <p:guide pos="801"/>
        <p:guide pos="55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FEE7D-1706-46FC-9CA5-D15DF666CB66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/>
      <dgm:spPr/>
    </dgm:pt>
    <dgm:pt modelId="{09EEE7F3-8868-42C3-A40A-4D77716727E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8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宋体" charset="-122"/>
            </a:rPr>
            <a:t>Change </a:t>
          </a:r>
        </a:p>
        <a:p>
          <a:pPr marL="0" marR="0" lvl="0" indent="0" algn="ctr" defTabSz="914400" rtl="0" eaLnBrk="1" fontAlgn="base" latinLnBrk="0" hangingPunct="1">
            <a:lnSpc>
              <a:spcPct val="8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宋体" charset="-122"/>
            </a:rPr>
            <a:t>Management</a:t>
          </a:r>
        </a:p>
      </dgm:t>
    </dgm:pt>
    <dgm:pt modelId="{1DB85607-6E1A-4372-A704-3AC763B75CBF}" type="parTrans" cxnId="{0EE16BED-49D7-42B7-A303-207D2B17C8B5}">
      <dgm:prSet/>
      <dgm:spPr/>
    </dgm:pt>
    <dgm:pt modelId="{BE52A907-1398-464F-A4EA-A616E1C0E212}" type="sibTrans" cxnId="{0EE16BED-49D7-42B7-A303-207D2B17C8B5}">
      <dgm:prSet/>
      <dgm:spPr/>
    </dgm:pt>
    <dgm:pt modelId="{9A4533D6-B7B7-406E-A5D0-3012A44DC71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8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宋体" charset="-122"/>
            </a:rPr>
            <a:t>Organization</a:t>
          </a:r>
        </a:p>
      </dgm:t>
    </dgm:pt>
    <dgm:pt modelId="{B568E311-8884-411E-9E57-4EDEB55A5097}" type="parTrans" cxnId="{A4F8AB44-EA05-4155-AEA8-31BCDCACB641}">
      <dgm:prSet/>
      <dgm:spPr/>
      <dgm:t>
        <a:bodyPr/>
        <a:lstStyle/>
        <a:p>
          <a:endParaRPr lang="zh-CN" altLang="en-US"/>
        </a:p>
      </dgm:t>
    </dgm:pt>
    <dgm:pt modelId="{C7580039-B1B5-48AD-8811-B2B8A5945AD7}" type="sibTrans" cxnId="{A4F8AB44-EA05-4155-AEA8-31BCDCACB641}">
      <dgm:prSet/>
      <dgm:spPr/>
    </dgm:pt>
    <dgm:pt modelId="{081FED46-6D7F-4DDB-A4E0-B82BEA6DDCF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8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宋体" charset="-122"/>
            </a:rPr>
            <a:t>Process</a:t>
          </a:r>
        </a:p>
      </dgm:t>
    </dgm:pt>
    <dgm:pt modelId="{CB248E06-A335-4868-8115-17BA8E722113}" type="parTrans" cxnId="{5E2454E2-0E98-4C7E-AFA1-CF2681206C92}">
      <dgm:prSet/>
      <dgm:spPr/>
      <dgm:t>
        <a:bodyPr/>
        <a:lstStyle/>
        <a:p>
          <a:endParaRPr lang="zh-CN" altLang="en-US"/>
        </a:p>
      </dgm:t>
    </dgm:pt>
    <dgm:pt modelId="{EA921AD9-1FBD-4C60-917A-8CD47B7B75BA}" type="sibTrans" cxnId="{5E2454E2-0E98-4C7E-AFA1-CF2681206C92}">
      <dgm:prSet/>
      <dgm:spPr/>
    </dgm:pt>
    <dgm:pt modelId="{91D451FF-2C95-4013-9AB0-9F7F4DE39BE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8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宋体" charset="-122"/>
            </a:rPr>
            <a:t>System</a:t>
          </a:r>
        </a:p>
      </dgm:t>
    </dgm:pt>
    <dgm:pt modelId="{ABC46005-8A54-446E-8416-02E03D7145AB}" type="parTrans" cxnId="{FE718B3A-4553-41CC-AC0F-A58C793235FB}">
      <dgm:prSet/>
      <dgm:spPr/>
      <dgm:t>
        <a:bodyPr/>
        <a:lstStyle/>
        <a:p>
          <a:endParaRPr lang="zh-CN" altLang="en-US"/>
        </a:p>
      </dgm:t>
    </dgm:pt>
    <dgm:pt modelId="{EB2D729F-CC23-4531-A75F-9E3E9369E65E}" type="sibTrans" cxnId="{FE718B3A-4553-41CC-AC0F-A58C793235FB}">
      <dgm:prSet/>
      <dgm:spPr/>
    </dgm:pt>
    <dgm:pt modelId="{6DA1B49D-348E-48ED-8FCB-C4D40797CC51}" type="pres">
      <dgm:prSet presAssocID="{302FEE7D-1706-46FC-9CA5-D15DF666CB6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2F73584-C9ED-4620-BE3B-4716314E7BDB}" type="pres">
      <dgm:prSet presAssocID="{09EEE7F3-8868-42C3-A40A-4D77716727E6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853156C-2EE1-4B76-AFC3-929237172B46}" type="pres">
      <dgm:prSet presAssocID="{B568E311-8884-411E-9E57-4EDEB55A5097}" presName="Name9" presStyleLbl="parChTrans1D2" presStyleIdx="0" presStyleCnt="3"/>
      <dgm:spPr/>
      <dgm:t>
        <a:bodyPr/>
        <a:lstStyle/>
        <a:p>
          <a:endParaRPr lang="zh-CN" altLang="en-US"/>
        </a:p>
      </dgm:t>
    </dgm:pt>
    <dgm:pt modelId="{72902C07-61DB-4319-AE2A-2B1794B52009}" type="pres">
      <dgm:prSet presAssocID="{B568E311-8884-411E-9E57-4EDEB55A5097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48DAD78-2E6F-43E5-85AC-6D21EEF43643}" type="pres">
      <dgm:prSet presAssocID="{9A4533D6-B7B7-406E-A5D0-3012A44DC7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59EAF4-AB87-4579-B28D-FF355A0AAA30}" type="pres">
      <dgm:prSet presAssocID="{CB248E06-A335-4868-8115-17BA8E722113}" presName="Name9" presStyleLbl="parChTrans1D2" presStyleIdx="1" presStyleCnt="3"/>
      <dgm:spPr/>
      <dgm:t>
        <a:bodyPr/>
        <a:lstStyle/>
        <a:p>
          <a:endParaRPr lang="zh-CN" altLang="en-US"/>
        </a:p>
      </dgm:t>
    </dgm:pt>
    <dgm:pt modelId="{9F9F2FFC-B0C8-48B5-B5AA-700D819F2B23}" type="pres">
      <dgm:prSet presAssocID="{CB248E06-A335-4868-8115-17BA8E722113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26D2D81-0FC2-478A-80A2-02E8D4E4B168}" type="pres">
      <dgm:prSet presAssocID="{081FED46-6D7F-4DDB-A4E0-B82BEA6DDC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6DF74-E9C6-4FC6-93CF-D3E482546AF2}" type="pres">
      <dgm:prSet presAssocID="{ABC46005-8A54-446E-8416-02E03D7145AB}" presName="Name9" presStyleLbl="parChTrans1D2" presStyleIdx="2" presStyleCnt="3"/>
      <dgm:spPr/>
      <dgm:t>
        <a:bodyPr/>
        <a:lstStyle/>
        <a:p>
          <a:endParaRPr lang="zh-CN" altLang="en-US"/>
        </a:p>
      </dgm:t>
    </dgm:pt>
    <dgm:pt modelId="{CED24406-58CA-45E7-88F0-D0949542BBE5}" type="pres">
      <dgm:prSet presAssocID="{ABC46005-8A54-446E-8416-02E03D7145AB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E784BDC-D53B-4D73-9669-F35A405D1C31}" type="pres">
      <dgm:prSet presAssocID="{91D451FF-2C95-4013-9AB0-9F7F4DE39B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F32ECC-A0CB-4440-A120-A65FA2939E18}" type="presOf" srcId="{081FED46-6D7F-4DDB-A4E0-B82BEA6DDCF0}" destId="{C26D2D81-0FC2-478A-80A2-02E8D4E4B168}" srcOrd="0" destOrd="0" presId="urn:microsoft.com/office/officeart/2005/8/layout/radial1"/>
    <dgm:cxn modelId="{F7988836-AAC5-4657-A995-6B1E236FB3D3}" type="presOf" srcId="{B568E311-8884-411E-9E57-4EDEB55A5097}" destId="{72902C07-61DB-4319-AE2A-2B1794B52009}" srcOrd="1" destOrd="0" presId="urn:microsoft.com/office/officeart/2005/8/layout/radial1"/>
    <dgm:cxn modelId="{6684F967-9313-4045-AA8D-E219907357CC}" type="presOf" srcId="{09EEE7F3-8868-42C3-A40A-4D77716727E6}" destId="{F2F73584-C9ED-4620-BE3B-4716314E7BDB}" srcOrd="0" destOrd="0" presId="urn:microsoft.com/office/officeart/2005/8/layout/radial1"/>
    <dgm:cxn modelId="{FE718B3A-4553-41CC-AC0F-A58C793235FB}" srcId="{09EEE7F3-8868-42C3-A40A-4D77716727E6}" destId="{91D451FF-2C95-4013-9AB0-9F7F4DE39BE5}" srcOrd="2" destOrd="0" parTransId="{ABC46005-8A54-446E-8416-02E03D7145AB}" sibTransId="{EB2D729F-CC23-4531-A75F-9E3E9369E65E}"/>
    <dgm:cxn modelId="{A4F8AB44-EA05-4155-AEA8-31BCDCACB641}" srcId="{09EEE7F3-8868-42C3-A40A-4D77716727E6}" destId="{9A4533D6-B7B7-406E-A5D0-3012A44DC71B}" srcOrd="0" destOrd="0" parTransId="{B568E311-8884-411E-9E57-4EDEB55A5097}" sibTransId="{C7580039-B1B5-48AD-8811-B2B8A5945AD7}"/>
    <dgm:cxn modelId="{5E2454E2-0E98-4C7E-AFA1-CF2681206C92}" srcId="{09EEE7F3-8868-42C3-A40A-4D77716727E6}" destId="{081FED46-6D7F-4DDB-A4E0-B82BEA6DDCF0}" srcOrd="1" destOrd="0" parTransId="{CB248E06-A335-4868-8115-17BA8E722113}" sibTransId="{EA921AD9-1FBD-4C60-917A-8CD47B7B75BA}"/>
    <dgm:cxn modelId="{C43B268A-EF0A-40A3-BDFB-1F5D47D7D2B7}" type="presOf" srcId="{ABC46005-8A54-446E-8416-02E03D7145AB}" destId="{CED24406-58CA-45E7-88F0-D0949542BBE5}" srcOrd="1" destOrd="0" presId="urn:microsoft.com/office/officeart/2005/8/layout/radial1"/>
    <dgm:cxn modelId="{99CAD6B0-C2E9-4602-A318-5257E7E55D12}" type="presOf" srcId="{CB248E06-A335-4868-8115-17BA8E722113}" destId="{9F9F2FFC-B0C8-48B5-B5AA-700D819F2B23}" srcOrd="1" destOrd="0" presId="urn:microsoft.com/office/officeart/2005/8/layout/radial1"/>
    <dgm:cxn modelId="{BA9FC167-FC78-46DB-B625-BB9A68B3444B}" type="presOf" srcId="{9A4533D6-B7B7-406E-A5D0-3012A44DC71B}" destId="{C48DAD78-2E6F-43E5-85AC-6D21EEF43643}" srcOrd="0" destOrd="0" presId="urn:microsoft.com/office/officeart/2005/8/layout/radial1"/>
    <dgm:cxn modelId="{A0309F64-6D1B-4132-9B3A-265988228504}" type="presOf" srcId="{302FEE7D-1706-46FC-9CA5-D15DF666CB66}" destId="{6DA1B49D-348E-48ED-8FCB-C4D40797CC51}" srcOrd="0" destOrd="0" presId="urn:microsoft.com/office/officeart/2005/8/layout/radial1"/>
    <dgm:cxn modelId="{DF4B11D6-5C48-41E3-B54E-4D195EF66A68}" type="presOf" srcId="{B568E311-8884-411E-9E57-4EDEB55A5097}" destId="{A853156C-2EE1-4B76-AFC3-929237172B46}" srcOrd="0" destOrd="0" presId="urn:microsoft.com/office/officeart/2005/8/layout/radial1"/>
    <dgm:cxn modelId="{B109AE01-2E9A-4035-908E-054CCAC1F00B}" type="presOf" srcId="{CB248E06-A335-4868-8115-17BA8E722113}" destId="{1559EAF4-AB87-4579-B28D-FF355A0AAA30}" srcOrd="0" destOrd="0" presId="urn:microsoft.com/office/officeart/2005/8/layout/radial1"/>
    <dgm:cxn modelId="{0EE16BED-49D7-42B7-A303-207D2B17C8B5}" srcId="{302FEE7D-1706-46FC-9CA5-D15DF666CB66}" destId="{09EEE7F3-8868-42C3-A40A-4D77716727E6}" srcOrd="0" destOrd="0" parTransId="{1DB85607-6E1A-4372-A704-3AC763B75CBF}" sibTransId="{BE52A907-1398-464F-A4EA-A616E1C0E212}"/>
    <dgm:cxn modelId="{BCB5CFF2-0B02-4A57-BFF6-0E2C3E959CBC}" type="presOf" srcId="{91D451FF-2C95-4013-9AB0-9F7F4DE39BE5}" destId="{AE784BDC-D53B-4D73-9669-F35A405D1C31}" srcOrd="0" destOrd="0" presId="urn:microsoft.com/office/officeart/2005/8/layout/radial1"/>
    <dgm:cxn modelId="{C7CDE414-FFA5-4EB5-8B4F-6FB8A4A3280D}" type="presOf" srcId="{ABC46005-8A54-446E-8416-02E03D7145AB}" destId="{CAA6DF74-E9C6-4FC6-93CF-D3E482546AF2}" srcOrd="0" destOrd="0" presId="urn:microsoft.com/office/officeart/2005/8/layout/radial1"/>
    <dgm:cxn modelId="{F2BF90F8-668B-45A3-8F0B-FA46390A0566}" type="presParOf" srcId="{6DA1B49D-348E-48ED-8FCB-C4D40797CC51}" destId="{F2F73584-C9ED-4620-BE3B-4716314E7BDB}" srcOrd="0" destOrd="0" presId="urn:microsoft.com/office/officeart/2005/8/layout/radial1"/>
    <dgm:cxn modelId="{D8668739-39EF-4E87-8DFE-6C7F74870FE6}" type="presParOf" srcId="{6DA1B49D-348E-48ED-8FCB-C4D40797CC51}" destId="{A853156C-2EE1-4B76-AFC3-929237172B46}" srcOrd="1" destOrd="0" presId="urn:microsoft.com/office/officeart/2005/8/layout/radial1"/>
    <dgm:cxn modelId="{E886D7BA-178E-4F78-9281-85B929D04DCD}" type="presParOf" srcId="{A853156C-2EE1-4B76-AFC3-929237172B46}" destId="{72902C07-61DB-4319-AE2A-2B1794B52009}" srcOrd="0" destOrd="0" presId="urn:microsoft.com/office/officeart/2005/8/layout/radial1"/>
    <dgm:cxn modelId="{1B8399EB-D4DB-4CBC-A284-1F3594E8A01C}" type="presParOf" srcId="{6DA1B49D-348E-48ED-8FCB-C4D40797CC51}" destId="{C48DAD78-2E6F-43E5-85AC-6D21EEF43643}" srcOrd="2" destOrd="0" presId="urn:microsoft.com/office/officeart/2005/8/layout/radial1"/>
    <dgm:cxn modelId="{A0A9881F-1BF1-4EAB-B17B-950206468B47}" type="presParOf" srcId="{6DA1B49D-348E-48ED-8FCB-C4D40797CC51}" destId="{1559EAF4-AB87-4579-B28D-FF355A0AAA30}" srcOrd="3" destOrd="0" presId="urn:microsoft.com/office/officeart/2005/8/layout/radial1"/>
    <dgm:cxn modelId="{55FC9EB1-02B4-43B5-9AAF-D469177284E3}" type="presParOf" srcId="{1559EAF4-AB87-4579-B28D-FF355A0AAA30}" destId="{9F9F2FFC-B0C8-48B5-B5AA-700D819F2B23}" srcOrd="0" destOrd="0" presId="urn:microsoft.com/office/officeart/2005/8/layout/radial1"/>
    <dgm:cxn modelId="{913A1CD8-9774-4BB3-819D-158DC7418507}" type="presParOf" srcId="{6DA1B49D-348E-48ED-8FCB-C4D40797CC51}" destId="{C26D2D81-0FC2-478A-80A2-02E8D4E4B168}" srcOrd="4" destOrd="0" presId="urn:microsoft.com/office/officeart/2005/8/layout/radial1"/>
    <dgm:cxn modelId="{9C5EA5FD-5B5F-48ED-88A5-0C50E7C4CBDC}" type="presParOf" srcId="{6DA1B49D-348E-48ED-8FCB-C4D40797CC51}" destId="{CAA6DF74-E9C6-4FC6-93CF-D3E482546AF2}" srcOrd="5" destOrd="0" presId="urn:microsoft.com/office/officeart/2005/8/layout/radial1"/>
    <dgm:cxn modelId="{499795E9-6291-4CE1-B2A0-BF7C2E45926B}" type="presParOf" srcId="{CAA6DF74-E9C6-4FC6-93CF-D3E482546AF2}" destId="{CED24406-58CA-45E7-88F0-D0949542BBE5}" srcOrd="0" destOrd="0" presId="urn:microsoft.com/office/officeart/2005/8/layout/radial1"/>
    <dgm:cxn modelId="{1BFFEEC3-E69B-450D-B57E-9A42639226A6}" type="presParOf" srcId="{6DA1B49D-348E-48ED-8FCB-C4D40797CC51}" destId="{AE784BDC-D53B-4D73-9669-F35A405D1C31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15AFD-3411-4F6A-8FDA-3B7B10FED754}" type="datetimeFigureOut">
              <a:rPr lang="en-US" smtClean="0"/>
              <a:pPr/>
              <a:t>1/5/2018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E0CED-C9FC-4C42-8AD7-7E9A6B171A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3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3325" y="696987"/>
            <a:ext cx="4451350" cy="3486556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4454893"/>
            <a:ext cx="5073650" cy="4146884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 lIns="91715" tIns="45859" rIns="91715" bIns="45859"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8275" y="57150"/>
            <a:ext cx="6521450" cy="4892675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89120"/>
            <a:ext cx="5029200" cy="423511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28860" y="214290"/>
            <a:ext cx="3856326" cy="1255711"/>
          </a:xfrm>
        </p:spPr>
        <p:txBody>
          <a:bodyPr anchor="t">
            <a:normAutofit/>
          </a:bodyPr>
          <a:lstStyle>
            <a:lvl1pPr algn="l">
              <a:defRPr sz="2400" baseline="0">
                <a:solidFill>
                  <a:srgbClr val="DE461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Title: can span up to two lines and uses this font color (24pt)</a:t>
            </a:r>
            <a:endParaRPr lang="en-GB" dirty="0"/>
          </a:p>
        </p:txBody>
      </p:sp>
      <p:pic>
        <p:nvPicPr>
          <p:cNvPr id="9" name="Picture 11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79400" y="2149475"/>
            <a:ext cx="382111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0" y="3432175"/>
            <a:ext cx="9144000" cy="1588"/>
          </a:xfrm>
          <a:prstGeom prst="line">
            <a:avLst/>
          </a:prstGeom>
          <a:noFill/>
          <a:ln w="25400" algn="ctr">
            <a:solidFill>
              <a:srgbClr val="DE4610"/>
            </a:solidFill>
            <a:round/>
            <a:headEnd/>
            <a:tailEnd/>
          </a:ln>
        </p:spPr>
      </p:cxnSp>
      <p:sp>
        <p:nvSpPr>
          <p:cNvPr id="12" name="Text Box 111"/>
          <p:cNvSpPr txBox="1">
            <a:spLocks noChangeArrowheads="1"/>
          </p:cNvSpPr>
          <p:nvPr userDrawn="1"/>
        </p:nvSpPr>
        <p:spPr bwMode="gray">
          <a:xfrm>
            <a:off x="525180" y="6595200"/>
            <a:ext cx="8478838" cy="15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2011</a:t>
            </a:r>
            <a:r>
              <a:rPr lang="en-GB" sz="10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0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Accenture  </a:t>
            </a:r>
            <a:r>
              <a:rPr lang="en-GB" sz="10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Rights Reserved. Accenture, its logo, and High Performance Delivered are trademarks of Accenture</a:t>
            </a:r>
            <a:r>
              <a:rPr lang="en-GB" sz="10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GB" sz="10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428860" y="1474071"/>
            <a:ext cx="3856326" cy="491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400" baseline="0">
                <a:solidFill>
                  <a:srgbClr val="DE461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October 28, 2010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181100"/>
            <a:ext cx="4305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181100"/>
            <a:ext cx="4305300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8" y="101600"/>
            <a:ext cx="8370887" cy="942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438" y="1295400"/>
            <a:ext cx="4157662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08500" y="1295400"/>
            <a:ext cx="4157663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03988"/>
            <a:ext cx="1693862" cy="269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FAC8FE-A802-460C-9E84-E20E19FDEF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6563" y="6400800"/>
            <a:ext cx="44894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2010 Accenture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4"/>
            <a:ext cx="7772400" cy="57849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8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851861"/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4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851861"/>
              <a:r>
                <a:rPr lang="en-US" altLang="zh-CN" sz="12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2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9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91422" rIns="91422" bIns="91422" rtlCol="0" anchor="ctr"/>
          <a:lstStyle/>
          <a:p>
            <a:pPr algn="ctr" defTabSz="851861"/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4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81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0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9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6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7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4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1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3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6" indent="0">
              <a:buNone/>
              <a:defRPr sz="1600" b="1"/>
            </a:lvl5pPr>
            <a:lvl6pPr marL="2285545" indent="0">
              <a:buNone/>
              <a:defRPr sz="1600" b="1"/>
            </a:lvl6pPr>
            <a:lvl7pPr marL="2742654" indent="0">
              <a:buNone/>
              <a:defRPr sz="1600" b="1"/>
            </a:lvl7pPr>
            <a:lvl8pPr marL="3199762" indent="0">
              <a:buNone/>
              <a:defRPr sz="1600" b="1"/>
            </a:lvl8pPr>
            <a:lvl9pPr marL="365687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6" indent="0">
              <a:buNone/>
              <a:defRPr sz="1600" b="1"/>
            </a:lvl5pPr>
            <a:lvl6pPr marL="2285545" indent="0">
              <a:buNone/>
              <a:defRPr sz="1600" b="1"/>
            </a:lvl6pPr>
            <a:lvl7pPr marL="2742654" indent="0">
              <a:buNone/>
              <a:defRPr sz="1600" b="1"/>
            </a:lvl7pPr>
            <a:lvl8pPr marL="3199762" indent="0">
              <a:buNone/>
              <a:defRPr sz="1600" b="1"/>
            </a:lvl8pPr>
            <a:lvl9pPr marL="365687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0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62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8860" y="268263"/>
            <a:ext cx="5829312" cy="868346"/>
          </a:xfrm>
        </p:spPr>
        <p:txBody>
          <a:bodyPr>
            <a:noAutofit/>
          </a:bodyPr>
          <a:lstStyle>
            <a:lvl1pPr>
              <a:defRPr sz="2600">
                <a:solidFill>
                  <a:srgbClr val="DE4610"/>
                </a:solidFill>
              </a:defRPr>
            </a:lvl1pPr>
          </a:lstStyle>
          <a:p>
            <a:r>
              <a:rPr lang="en-US" dirty="0" smtClean="0"/>
              <a:t>Presentation title: can span up to two lines and uses this font color (26pt)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7338" y="3429000"/>
            <a:ext cx="4292600" cy="2501900"/>
          </a:xfrm>
        </p:spPr>
        <p:txBody>
          <a:bodyPr lIns="0" tIns="0" bIns="0" anchor="t">
            <a:noAutofit/>
          </a:bodyPr>
          <a:lstStyle>
            <a:lvl1pPr marL="0" indent="0">
              <a:buNone/>
              <a:defRPr sz="3600" b="0" baseline="0">
                <a:solidFill>
                  <a:srgbClr val="66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Section title: can span multiple lines and uses this font color (36pt) </a:t>
            </a:r>
          </a:p>
        </p:txBody>
      </p:sp>
      <p:pic>
        <p:nvPicPr>
          <p:cNvPr id="5" name="Picture 4" descr="Leap_Ad_Crop_PPTImage_BW.jpg"/>
          <p:cNvPicPr>
            <a:picLocks noChangeAspect="1"/>
          </p:cNvPicPr>
          <p:nvPr userDrawn="1"/>
        </p:nvPicPr>
        <p:blipFill>
          <a:blip r:embed="rId2" cstate="print"/>
          <a:srcRect l="41668" t="21070" b="51317"/>
          <a:stretch>
            <a:fillRect/>
          </a:stretch>
        </p:blipFill>
        <p:spPr>
          <a:xfrm>
            <a:off x="3810079" y="1444990"/>
            <a:ext cx="5333921" cy="18936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8" indent="0">
              <a:buNone/>
              <a:defRPr sz="1000"/>
            </a:lvl3pPr>
            <a:lvl4pPr marL="1371326" indent="0">
              <a:buNone/>
              <a:defRPr sz="900"/>
            </a:lvl4pPr>
            <a:lvl5pPr marL="1828436" indent="0">
              <a:buNone/>
              <a:defRPr sz="900"/>
            </a:lvl5pPr>
            <a:lvl6pPr marL="2285545" indent="0">
              <a:buNone/>
              <a:defRPr sz="900"/>
            </a:lvl6pPr>
            <a:lvl7pPr marL="2742654" indent="0">
              <a:buNone/>
              <a:defRPr sz="900"/>
            </a:lvl7pPr>
            <a:lvl8pPr marL="3199762" indent="0">
              <a:buNone/>
              <a:defRPr sz="900"/>
            </a:lvl8pPr>
            <a:lvl9pPr marL="365687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84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9" indent="0">
              <a:buNone/>
              <a:defRPr sz="2800"/>
            </a:lvl2pPr>
            <a:lvl3pPr marL="914218" indent="0">
              <a:buNone/>
              <a:defRPr sz="2400"/>
            </a:lvl3pPr>
            <a:lvl4pPr marL="1371326" indent="0">
              <a:buNone/>
              <a:defRPr sz="2000"/>
            </a:lvl4pPr>
            <a:lvl5pPr marL="1828436" indent="0">
              <a:buNone/>
              <a:defRPr sz="2000"/>
            </a:lvl5pPr>
            <a:lvl6pPr marL="2285545" indent="0">
              <a:buNone/>
              <a:defRPr sz="2000"/>
            </a:lvl6pPr>
            <a:lvl7pPr marL="2742654" indent="0">
              <a:buNone/>
              <a:defRPr sz="2000"/>
            </a:lvl7pPr>
            <a:lvl8pPr marL="3199762" indent="0">
              <a:buNone/>
              <a:defRPr sz="2000"/>
            </a:lvl8pPr>
            <a:lvl9pPr marL="3656872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8" indent="0">
              <a:buNone/>
              <a:defRPr sz="1000"/>
            </a:lvl3pPr>
            <a:lvl4pPr marL="1371326" indent="0">
              <a:buNone/>
              <a:defRPr sz="900"/>
            </a:lvl4pPr>
            <a:lvl5pPr marL="1828436" indent="0">
              <a:buNone/>
              <a:defRPr sz="900"/>
            </a:lvl5pPr>
            <a:lvl6pPr marL="2285545" indent="0">
              <a:buNone/>
              <a:defRPr sz="900"/>
            </a:lvl6pPr>
            <a:lvl7pPr marL="2742654" indent="0">
              <a:buNone/>
              <a:defRPr sz="900"/>
            </a:lvl7pPr>
            <a:lvl8pPr marL="3199762" indent="0">
              <a:buNone/>
              <a:defRPr sz="900"/>
            </a:lvl8pPr>
            <a:lvl9pPr marL="365687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78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1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4638" y="1403367"/>
            <a:ext cx="8396287" cy="4525963"/>
          </a:xfr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buFont typeface="Lucida Grande"/>
              <a:buChar char="−"/>
              <a:defRPr/>
            </a:lvl3pPr>
            <a:lvl4pPr>
              <a:defRPr baseline="0"/>
            </a:lvl4pPr>
            <a:lvl5pPr>
              <a:buFont typeface="Lucida Grande"/>
              <a:buChar char="−"/>
              <a:defRPr/>
            </a:lvl5pPr>
          </a:lstStyle>
          <a:p>
            <a:pPr lvl="0"/>
            <a:r>
              <a:rPr lang="en-US" dirty="0" smtClean="0"/>
              <a:t>Slide copy uses this color (26pt)</a:t>
            </a:r>
          </a:p>
          <a:p>
            <a:pPr lvl="1"/>
            <a:r>
              <a:rPr lang="en-US" dirty="0" smtClean="0"/>
              <a:t>Bullet point level 1 (26pt)</a:t>
            </a:r>
          </a:p>
          <a:p>
            <a:pPr lvl="2"/>
            <a:r>
              <a:rPr lang="en-US" dirty="0" smtClean="0"/>
              <a:t>Bullet point level 2 (24pt)</a:t>
            </a:r>
          </a:p>
          <a:p>
            <a:pPr lvl="3"/>
            <a:r>
              <a:rPr lang="en-US" dirty="0" smtClean="0"/>
              <a:t>Bullet point level 3 (22pt)</a:t>
            </a:r>
          </a:p>
          <a:p>
            <a:pPr lvl="4"/>
            <a:r>
              <a:rPr lang="en-US" dirty="0" smtClean="0"/>
              <a:t>Bullet point level 4 (20pt)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428860" y="269851"/>
            <a:ext cx="5829312" cy="868346"/>
          </a:xfrm>
        </p:spPr>
        <p:txBody>
          <a:bodyPr>
            <a:noAutofit/>
          </a:bodyPr>
          <a:lstStyle>
            <a:lvl1pPr>
              <a:defRPr sz="2600">
                <a:solidFill>
                  <a:srgbClr val="DE4610"/>
                </a:solidFill>
              </a:defRPr>
            </a:lvl1pPr>
          </a:lstStyle>
          <a:p>
            <a:r>
              <a:rPr lang="en-US" dirty="0" smtClean="0"/>
              <a:t>Slide title: can span up to two lines and uses this font color (26pt)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638" y="1403367"/>
            <a:ext cx="4143404" cy="4525963"/>
          </a:xfrm>
        </p:spPr>
        <p:txBody>
          <a:bodyPr/>
          <a:lstStyle>
            <a:lvl1pPr marL="0" indent="0">
              <a:defRPr sz="2400" baseline="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Slide copy uses this color (24pt)</a:t>
            </a:r>
          </a:p>
          <a:p>
            <a:pPr lvl="1"/>
            <a:r>
              <a:rPr lang="en-US" dirty="0" smtClean="0"/>
              <a:t>First level (22pt)</a:t>
            </a:r>
          </a:p>
          <a:p>
            <a:pPr lvl="2"/>
            <a:r>
              <a:rPr lang="en-US" dirty="0" smtClean="0"/>
              <a:t>Second level (20pt)</a:t>
            </a:r>
          </a:p>
          <a:p>
            <a:pPr lvl="3"/>
            <a:r>
              <a:rPr lang="en-US" dirty="0" smtClean="0"/>
              <a:t>Third level (18pt)</a:t>
            </a:r>
          </a:p>
          <a:p>
            <a:pPr lvl="4"/>
            <a:r>
              <a:rPr lang="en-US" dirty="0" smtClean="0"/>
              <a:t>Fourth level (16pt)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68825" y="1403367"/>
            <a:ext cx="4143404" cy="4525963"/>
          </a:xfrm>
        </p:spPr>
        <p:txBody>
          <a:bodyPr/>
          <a:lstStyle>
            <a:lvl1pPr marL="0" indent="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Slide copy uses this color (24pt)</a:t>
            </a:r>
          </a:p>
          <a:p>
            <a:pPr lvl="1"/>
            <a:r>
              <a:rPr lang="en-US" dirty="0" smtClean="0"/>
              <a:t>First level (22pt)</a:t>
            </a:r>
          </a:p>
          <a:p>
            <a:pPr lvl="2"/>
            <a:r>
              <a:rPr lang="en-US" dirty="0" smtClean="0"/>
              <a:t>Second level (20pt)</a:t>
            </a:r>
          </a:p>
          <a:p>
            <a:pPr lvl="3"/>
            <a:r>
              <a:rPr lang="en-US" dirty="0" smtClean="0"/>
              <a:t>Third level (18pt)</a:t>
            </a:r>
          </a:p>
          <a:p>
            <a:pPr lvl="4"/>
            <a:r>
              <a:rPr lang="en-US" dirty="0" smtClean="0"/>
              <a:t>Fourth level (16pt)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8860" y="266675"/>
            <a:ext cx="5829312" cy="868346"/>
          </a:xfrm>
        </p:spPr>
        <p:txBody>
          <a:bodyPr>
            <a:noAutofit/>
          </a:bodyPr>
          <a:lstStyle>
            <a:lvl1pPr>
              <a:defRPr sz="2600">
                <a:solidFill>
                  <a:srgbClr val="DE4610"/>
                </a:solidFill>
              </a:defRPr>
            </a:lvl1pPr>
          </a:lstStyle>
          <a:p>
            <a:r>
              <a:rPr lang="en-US" dirty="0" smtClean="0"/>
              <a:t>Slide title: can span up to two lines and uses this font color (26pt)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28860" y="256356"/>
            <a:ext cx="5829312" cy="868346"/>
          </a:xfrm>
        </p:spPr>
        <p:txBody>
          <a:bodyPr>
            <a:noAutofit/>
          </a:bodyPr>
          <a:lstStyle>
            <a:lvl1pPr>
              <a:defRPr sz="2600">
                <a:solidFill>
                  <a:srgbClr val="DE4610"/>
                </a:solidFill>
              </a:defRPr>
            </a:lvl1pPr>
          </a:lstStyle>
          <a:p>
            <a:r>
              <a:rPr lang="en-US" dirty="0" smtClean="0"/>
              <a:t>Slide title: can span up to two lines and uses this font color (26pt)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C Banner"/>
          <p:cNvSpPr>
            <a:spLocks noChangeArrowheads="1"/>
          </p:cNvSpPr>
          <p:nvPr userDrawn="1"/>
        </p:nvSpPr>
        <p:spPr bwMode="gray">
          <a:xfrm>
            <a:off x="0" y="0"/>
            <a:ext cx="9144000" cy="1144588"/>
          </a:xfrm>
          <a:prstGeom prst="rect">
            <a:avLst/>
          </a:prstGeom>
          <a:solidFill>
            <a:srgbClr val="55115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>
              <a:solidFill>
                <a:srgbClr val="DE4610"/>
              </a:solidFill>
            </a:endParaRPr>
          </a:p>
        </p:txBody>
      </p:sp>
      <p:sp>
        <p:nvSpPr>
          <p:cNvPr id="5" name="Rectangle 4100"/>
          <p:cNvSpPr>
            <a:spLocks noChangeArrowheads="1"/>
          </p:cNvSpPr>
          <p:nvPr/>
        </p:nvSpPr>
        <p:spPr bwMode="auto">
          <a:xfrm>
            <a:off x="-15875" y="-73025"/>
            <a:ext cx="7426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  <a:p>
            <a:pPr>
              <a:defRPr/>
            </a:pPr>
            <a:r>
              <a:rPr lang="en-US" sz="2400">
                <a:latin typeface="Times New Roman" pitchFamily="18" charset="0"/>
              </a:rPr>
              <a:t>                                                                                                   </a:t>
            </a:r>
          </a:p>
        </p:txBody>
      </p:sp>
      <p:sp>
        <p:nvSpPr>
          <p:cNvPr id="2379778" name="Rectangle 4098"/>
          <p:cNvSpPr>
            <a:spLocks noGrp="1" noChangeArrowheads="1"/>
          </p:cNvSpPr>
          <p:nvPr>
            <p:ph type="subTitle" idx="1"/>
          </p:nvPr>
        </p:nvSpPr>
        <p:spPr>
          <a:xfrm>
            <a:off x="588963" y="5137150"/>
            <a:ext cx="7993062" cy="15303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79781" name="Rectangle 4101"/>
          <p:cNvSpPr>
            <a:spLocks noGrp="1" noChangeArrowheads="1"/>
          </p:cNvSpPr>
          <p:nvPr>
            <p:ph type="ctrTitle"/>
          </p:nvPr>
        </p:nvSpPr>
        <p:spPr>
          <a:xfrm>
            <a:off x="685800" y="2859088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 Banner"/>
          <p:cNvSpPr>
            <a:spLocks noChangeArrowheads="1"/>
          </p:cNvSpPr>
          <p:nvPr/>
        </p:nvSpPr>
        <p:spPr bwMode="gray">
          <a:xfrm>
            <a:off x="0" y="0"/>
            <a:ext cx="9144000" cy="1144588"/>
          </a:xfrm>
          <a:prstGeom prst="rect">
            <a:avLst/>
          </a:prstGeom>
          <a:solidFill>
            <a:srgbClr val="55115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>
              <a:solidFill>
                <a:srgbClr val="DE461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729" y="484183"/>
            <a:ext cx="6256295" cy="654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Slide title: uses this font color (26pt)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638" y="1393380"/>
            <a:ext cx="8396287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Slide copy uses this color (26pt)</a:t>
            </a:r>
          </a:p>
          <a:p>
            <a:pPr lvl="1"/>
            <a:r>
              <a:rPr lang="en-US" dirty="0" smtClean="0"/>
              <a:t>Bullet point level 1 (26pt)</a:t>
            </a:r>
          </a:p>
          <a:p>
            <a:pPr lvl="2"/>
            <a:r>
              <a:rPr lang="en-US" dirty="0" smtClean="0"/>
              <a:t>Bullet point level 2 (24pt)</a:t>
            </a:r>
          </a:p>
          <a:p>
            <a:pPr lvl="3"/>
            <a:r>
              <a:rPr lang="en-US" dirty="0" smtClean="0"/>
              <a:t>Bullet point level 3 (22pt)</a:t>
            </a:r>
          </a:p>
          <a:p>
            <a:pPr lvl="4"/>
            <a:r>
              <a:rPr lang="en-US" dirty="0" smtClean="0"/>
              <a:t>Bullet point level 4 (20pt)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640098" y="6532225"/>
            <a:ext cx="339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9C0C9EA-59B6-42E9-BB58-4C2DE34B2563}" type="slidenum">
              <a:rPr lang="en-US" sz="10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10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600" kern="1200" baseline="0">
          <a:solidFill>
            <a:srgbClr val="DE461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rgbClr val="557799"/>
          </a:solidFill>
          <a:latin typeface="Arial" pitchFamily="34" charset="0"/>
          <a:ea typeface="+mn-ea"/>
          <a:cs typeface="Arial" pitchFamily="34" charset="0"/>
        </a:defRPr>
      </a:lvl1pPr>
      <a:lvl2pPr marL="27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270000" indent="-270000" algn="l" defTabSz="914400" rtl="0" eaLnBrk="1" latinLnBrk="0" hangingPunct="1">
        <a:spcBef>
          <a:spcPct val="20000"/>
        </a:spcBef>
        <a:buFont typeface="Lucida Grande"/>
        <a:buChar char="−"/>
        <a:defRPr sz="2400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27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70000" indent="-270000" algn="l" defTabSz="914400" rtl="0" eaLnBrk="1" latinLnBrk="0" hangingPunct="1">
        <a:spcBef>
          <a:spcPct val="20000"/>
        </a:spcBef>
        <a:buFont typeface="Lucida Grande"/>
        <a:buChar char="−"/>
        <a:defRPr sz="2000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30"/>
            <a:ext cx="8229600" cy="5400600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7"/>
            <a:ext cx="2133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1861"/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851861"/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2" y="6487987"/>
            <a:ext cx="2895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1861"/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2" y="6487987"/>
            <a:ext cx="2133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1861"/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851861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4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77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218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218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indent="0" algn="l" defTabSz="914218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indent="0" algn="l" defTabSz="914218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indent="0" algn="l" defTabSz="914218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6" indent="0" algn="l" defTabSz="914218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9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8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8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7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5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4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2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72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 Management ROI Forum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Challenge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Change activities pervasive in all organizations today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Many different kinds of change, at several different levels of difficulty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Need to be able to justify the investment of capital, time and effort in change initiatives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Outcomes of change are often hard to measure, or at least to link to economic returns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Can link change programs to objectives, but even if these are attained, have we created value for the organization?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blackWhite">
          <a:noFill/>
        </p:spPr>
        <p:txBody>
          <a:bodyPr/>
          <a:lstStyle/>
          <a:p>
            <a:pPr indent="0"/>
            <a:r>
              <a:rPr lang="en-US" dirty="0" smtClean="0"/>
              <a:t>Diagnosis of the Change Challenge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8376" y="1213528"/>
            <a:ext cx="8719683" cy="5339669"/>
            <a:chOff x="141288" y="1322388"/>
            <a:chExt cx="8990012" cy="5394411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blackWhite">
            <a:xfrm>
              <a:off x="141288" y="1322388"/>
              <a:ext cx="1025409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Shallow</a:t>
              </a: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blackWhite">
            <a:xfrm>
              <a:off x="150813" y="3051175"/>
              <a:ext cx="74539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00000"/>
                  </a:solidFill>
                </a:rPr>
                <a:t>Deep</a:t>
              </a:r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blackWhite">
            <a:xfrm>
              <a:off x="141288" y="5322888"/>
              <a:ext cx="1063112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C00000"/>
                  </a:solidFill>
                </a:rPr>
                <a:t>Deepest</a:t>
              </a: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blackWhite">
            <a:xfrm>
              <a:off x="1739900" y="1541463"/>
              <a:ext cx="1612900" cy="415925"/>
            </a:xfrm>
            <a:prstGeom prst="rect">
              <a:avLst/>
            </a:prstGeom>
            <a:gradFill rotWithShape="0">
              <a:gsLst>
                <a:gs pos="0">
                  <a:srgbClr val="00AE00"/>
                </a:gs>
                <a:gs pos="100000">
                  <a:srgbClr val="007900"/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FFFFFF"/>
                  </a:solidFill>
                </a:rPr>
                <a:t>Operational</a:t>
              </a: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blackWhite">
            <a:xfrm>
              <a:off x="2608263" y="3648075"/>
              <a:ext cx="1162050" cy="415925"/>
            </a:xfrm>
            <a:prstGeom prst="rect">
              <a:avLst/>
            </a:prstGeom>
            <a:gradFill rotWithShape="0">
              <a:gsLst>
                <a:gs pos="0">
                  <a:srgbClr val="00AE00"/>
                </a:gs>
                <a:gs pos="100000">
                  <a:srgbClr val="007900"/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FFFFFF"/>
                  </a:solidFill>
                </a:rPr>
                <a:t>Cultural</a:t>
              </a: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blackWhite">
            <a:xfrm>
              <a:off x="2043113" y="2473325"/>
              <a:ext cx="1289050" cy="415925"/>
            </a:xfrm>
            <a:prstGeom prst="rect">
              <a:avLst/>
            </a:prstGeom>
            <a:gradFill rotWithShape="0">
              <a:gsLst>
                <a:gs pos="0">
                  <a:srgbClr val="00AE00"/>
                </a:gs>
                <a:gs pos="100000">
                  <a:srgbClr val="007900"/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</a:rPr>
                <a:t>Strategic</a:t>
              </a: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blackWhite">
            <a:xfrm>
              <a:off x="3646488" y="4824413"/>
              <a:ext cx="1360487" cy="415925"/>
            </a:xfrm>
            <a:prstGeom prst="rect">
              <a:avLst/>
            </a:prstGeom>
            <a:gradFill rotWithShape="0">
              <a:gsLst>
                <a:gs pos="0">
                  <a:srgbClr val="00AE00"/>
                </a:gs>
                <a:gs pos="100000">
                  <a:srgbClr val="007900"/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solidFill>
                    <a:srgbClr val="FFFFFF"/>
                  </a:solidFill>
                </a:rPr>
                <a:t>Paradigm</a:t>
              </a:r>
            </a:p>
          </p:txBody>
        </p:sp>
        <p:sp>
          <p:nvSpPr>
            <p:cNvPr id="5130" name="Arc 10"/>
            <p:cNvSpPr>
              <a:spLocks/>
            </p:cNvSpPr>
            <p:nvPr/>
          </p:nvSpPr>
          <p:spPr bwMode="blackWhite">
            <a:xfrm>
              <a:off x="1497013" y="1931988"/>
              <a:ext cx="6146800" cy="4537075"/>
            </a:xfrm>
            <a:custGeom>
              <a:avLst/>
              <a:gdLst>
                <a:gd name="T0" fmla="*/ 2147483647 w 21600"/>
                <a:gd name="T1" fmla="*/ 2147483647 h 21608"/>
                <a:gd name="T2" fmla="*/ 0 w 21600"/>
                <a:gd name="T3" fmla="*/ 0 h 21608"/>
                <a:gd name="T4" fmla="*/ 2147483647 w 21600"/>
                <a:gd name="T5" fmla="*/ 74068253 h 2160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8"/>
                <a:gd name="T11" fmla="*/ 21600 w 21600"/>
                <a:gd name="T12" fmla="*/ 21608 h 216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8" fill="none" extrusionOk="0">
                  <a:moveTo>
                    <a:pt x="21600" y="21608"/>
                  </a:moveTo>
                  <a:cubicBezTo>
                    <a:pt x="9670" y="21608"/>
                    <a:pt x="0" y="11937"/>
                    <a:pt x="0" y="8"/>
                  </a:cubicBezTo>
                  <a:cubicBezTo>
                    <a:pt x="-1" y="5"/>
                    <a:pt x="0" y="2"/>
                    <a:pt x="0" y="0"/>
                  </a:cubicBezTo>
                </a:path>
                <a:path w="21600" h="21608" stroke="0" extrusionOk="0">
                  <a:moveTo>
                    <a:pt x="21600" y="21608"/>
                  </a:moveTo>
                  <a:cubicBezTo>
                    <a:pt x="9670" y="21608"/>
                    <a:pt x="0" y="11937"/>
                    <a:pt x="0" y="8"/>
                  </a:cubicBezTo>
                  <a:cubicBezTo>
                    <a:pt x="-1" y="5"/>
                    <a:pt x="0" y="2"/>
                    <a:pt x="0" y="0"/>
                  </a:cubicBezTo>
                  <a:lnTo>
                    <a:pt x="21600" y="8"/>
                  </a:lnTo>
                  <a:close/>
                </a:path>
              </a:pathLst>
            </a:custGeom>
            <a:noFill/>
            <a:ln w="5080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blackWhite">
            <a:xfrm>
              <a:off x="3382963" y="2382838"/>
              <a:ext cx="4703762" cy="1160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1800" b="1"/>
                <a:t>"The fundamentals are right -</a:t>
              </a:r>
              <a:br>
                <a:rPr lang="en-US" sz="1800" b="1"/>
              </a:br>
              <a:r>
                <a:rPr lang="en-US" sz="1800" b="1"/>
                <a:t> but we need to refocus" - change</a:t>
              </a:r>
              <a:br>
                <a:rPr lang="en-US" sz="1800" b="1"/>
              </a:br>
              <a:r>
                <a:rPr lang="en-US" sz="1800" b="1"/>
                <a:t> objectives, strategies, possibly mission</a:t>
              </a:r>
              <a:r>
                <a:rPr lang="en-US" sz="1600" b="1"/>
                <a:t/>
              </a:r>
              <a:br>
                <a:rPr lang="en-US" sz="1600" b="1"/>
              </a:br>
              <a:endParaRPr lang="en-US" sz="1600" b="1"/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blackWhite">
            <a:xfrm>
              <a:off x="3849688" y="3536950"/>
              <a:ext cx="3672224" cy="923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/>
                <a:t>"</a:t>
              </a:r>
              <a:r>
                <a:rPr lang="en-US" sz="1800" b="1"/>
                <a:t>We have to change the</a:t>
              </a:r>
              <a:br>
                <a:rPr lang="en-US" sz="1800" b="1"/>
              </a:br>
              <a:r>
                <a:rPr lang="en-US" sz="1800" b="1"/>
                <a:t> way that we think and act" - change</a:t>
              </a:r>
              <a:br>
                <a:rPr lang="en-US" sz="1800" b="1"/>
              </a:br>
              <a:r>
                <a:rPr lang="en-US" sz="1800" b="1"/>
                <a:t> vision, values, and leadership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blackWhite">
            <a:xfrm>
              <a:off x="5040313" y="4746625"/>
              <a:ext cx="4090987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1800" b="1"/>
                <a:t>"We have to recreate the business - </a:t>
              </a:r>
            </a:p>
            <a:p>
              <a:r>
                <a:rPr lang="en-US" sz="1800" b="1"/>
                <a:t> or disappear" - change, redefine  </a:t>
              </a:r>
            </a:p>
            <a:p>
              <a:r>
                <a:rPr lang="en-US" sz="1800" b="1"/>
                <a:t> and recreate the total enterprise</a:t>
              </a: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blackWhite">
            <a:xfrm>
              <a:off x="4251325" y="6346825"/>
              <a:ext cx="20396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Degree of Difficulty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blackWhite">
            <a:xfrm>
              <a:off x="3336925" y="1439863"/>
              <a:ext cx="5005409" cy="677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dirty="0"/>
                <a:t>"</a:t>
              </a:r>
              <a:r>
                <a:rPr lang="en-US" sz="1800" b="1" dirty="0"/>
                <a:t>What we are doing is right - we just need to do it </a:t>
              </a:r>
            </a:p>
            <a:p>
              <a:r>
                <a:rPr lang="en-US" sz="1800" b="1" dirty="0"/>
                <a:t> better" - no change to mission, values, strategy</a:t>
              </a:r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blackWhite">
            <a:xfrm>
              <a:off x="1371600" y="1524000"/>
              <a:ext cx="0" cy="5105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blackWhite">
            <a:xfrm>
              <a:off x="1371600" y="6629400"/>
              <a:ext cx="678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533400" y="3429000"/>
              <a:ext cx="762000" cy="228600"/>
              <a:chOff x="336" y="2160"/>
              <a:chExt cx="480" cy="144"/>
            </a:xfrm>
          </p:grpSpPr>
          <p:sp>
            <p:nvSpPr>
              <p:cNvPr id="5146" name="Line 19"/>
              <p:cNvSpPr>
                <a:spLocks noChangeShapeType="1"/>
              </p:cNvSpPr>
              <p:nvPr/>
            </p:nvSpPr>
            <p:spPr bwMode="blackWhite">
              <a:xfrm>
                <a:off x="336" y="23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" name="Line 20"/>
              <p:cNvSpPr>
                <a:spLocks noChangeShapeType="1"/>
              </p:cNvSpPr>
              <p:nvPr/>
            </p:nvSpPr>
            <p:spPr bwMode="blackWhite">
              <a:xfrm flipV="1">
                <a:off x="336" y="21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533400" y="1752600"/>
              <a:ext cx="762000" cy="228600"/>
              <a:chOff x="336" y="1104"/>
              <a:chExt cx="480" cy="144"/>
            </a:xfrm>
          </p:grpSpPr>
          <p:sp>
            <p:nvSpPr>
              <p:cNvPr id="5144" name="Line 22"/>
              <p:cNvSpPr>
                <a:spLocks noChangeShapeType="1"/>
              </p:cNvSpPr>
              <p:nvPr/>
            </p:nvSpPr>
            <p:spPr bwMode="blackWhite">
              <a:xfrm>
                <a:off x="336" y="124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Line 23"/>
              <p:cNvSpPr>
                <a:spLocks noChangeShapeType="1"/>
              </p:cNvSpPr>
              <p:nvPr/>
            </p:nvSpPr>
            <p:spPr bwMode="blackWhite">
              <a:xfrm flipV="1">
                <a:off x="336" y="110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533400" y="5715000"/>
              <a:ext cx="762000" cy="228600"/>
              <a:chOff x="336" y="3600"/>
              <a:chExt cx="480" cy="144"/>
            </a:xfrm>
          </p:grpSpPr>
          <p:sp>
            <p:nvSpPr>
              <p:cNvPr id="5142" name="Line 25"/>
              <p:cNvSpPr>
                <a:spLocks noChangeShapeType="1"/>
              </p:cNvSpPr>
              <p:nvPr/>
            </p:nvSpPr>
            <p:spPr bwMode="blackWhite">
              <a:xfrm>
                <a:off x="336" y="374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Line 26"/>
              <p:cNvSpPr>
                <a:spLocks noChangeShapeType="1"/>
              </p:cNvSpPr>
              <p:nvPr/>
            </p:nvSpPr>
            <p:spPr bwMode="blackWhite">
              <a:xfrm flipV="1">
                <a:off x="336" y="360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41" name="Rectangle 27"/>
          <p:cNvSpPr>
            <a:spLocks noChangeArrowheads="1"/>
          </p:cNvSpPr>
          <p:nvPr/>
        </p:nvSpPr>
        <p:spPr bwMode="blackWhite">
          <a:xfrm>
            <a:off x="8615363" y="6315678"/>
            <a:ext cx="5286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PR-056</a:t>
            </a:r>
          </a:p>
        </p:txBody>
      </p:sp>
      <p:sp>
        <p:nvSpPr>
          <p:cNvPr id="31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Propositions</a:t>
            </a:r>
          </a:p>
        </p:txBody>
      </p:sp>
      <p:sp>
        <p:nvSpPr>
          <p:cNvPr id="6147" name="Content Placeholder 5"/>
          <p:cNvSpPr>
            <a:spLocks noGrp="1"/>
          </p:cNvSpPr>
          <p:nvPr>
            <p:ph idx="1"/>
          </p:nvPr>
        </p:nvSpPr>
        <p:spPr>
          <a:xfrm>
            <a:off x="315913" y="1265508"/>
            <a:ext cx="8828087" cy="5676900"/>
          </a:xfrm>
        </p:spPr>
        <p:txBody>
          <a:bodyPr vert="horz" lIns="0" tIns="0" rIns="0" bIns="0" rtlCol="0">
            <a:norm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Change is always introduced with the intention of increasing value otherwise, why do it?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Change always has (should always have) objectives – desired outcomes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Objectives can be measured, although sometimes with difficulty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Costs of change can generally be measured more readily than outcomes / value created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Maybe need to think in terms of value capture and value creation – the former is expected, the latter may be unexpected, unintended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Also need to measure the value destruction caused by change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Different levels of difficulty in measurement:</a:t>
            </a:r>
          </a:p>
          <a:p>
            <a:pPr marL="495425" lvl="1" indent="-225425"/>
            <a:r>
              <a:rPr lang="en-US" sz="1600" dirty="0" smtClean="0">
                <a:solidFill>
                  <a:srgbClr val="557799"/>
                </a:solidFill>
              </a:rPr>
              <a:t>Level 1 – easily measurable</a:t>
            </a:r>
          </a:p>
          <a:p>
            <a:pPr marL="495425" lvl="1" indent="-225425"/>
            <a:r>
              <a:rPr lang="en-US" sz="1600" dirty="0" smtClean="0">
                <a:solidFill>
                  <a:srgbClr val="557799"/>
                </a:solidFill>
              </a:rPr>
              <a:t>Level 2 – moderately easy to measure</a:t>
            </a:r>
          </a:p>
          <a:p>
            <a:pPr marL="495425" lvl="1" indent="-225425"/>
            <a:r>
              <a:rPr lang="en-US" sz="1600" dirty="0" smtClean="0">
                <a:solidFill>
                  <a:srgbClr val="557799"/>
                </a:solidFill>
              </a:rPr>
              <a:t>Level 3 – some difficulties</a:t>
            </a:r>
          </a:p>
          <a:p>
            <a:pPr marL="495425" lvl="1" indent="-225425"/>
            <a:r>
              <a:rPr lang="en-US" sz="1600" dirty="0" smtClean="0">
                <a:solidFill>
                  <a:srgbClr val="557799"/>
                </a:solidFill>
              </a:rPr>
              <a:t>Level 4 – hard to measure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Need to think in terms of tangibles (easily measured) and intangibles (more difficult to measure)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Criteria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Cost of Change</a:t>
            </a:r>
          </a:p>
          <a:p>
            <a:pPr marL="225425" indent="-225425">
              <a:buFont typeface="Arial" pitchFamily="34" charset="0"/>
              <a:buChar char="•"/>
            </a:pPr>
            <a:endParaRPr lang="en-US" sz="2000" dirty="0" smtClean="0"/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Value capture and creation</a:t>
            </a:r>
          </a:p>
          <a:p>
            <a:pPr marL="225425" indent="-225425">
              <a:buFont typeface="Arial" pitchFamily="34" charset="0"/>
              <a:buChar char="•"/>
            </a:pPr>
            <a:endParaRPr lang="en-US" sz="2000" dirty="0" smtClean="0"/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Value Destruction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3729" y="484183"/>
            <a:ext cx="7429434" cy="654032"/>
          </a:xfrm>
          <a:noFill/>
        </p:spPr>
        <p:txBody>
          <a:bodyPr>
            <a:noAutofit/>
          </a:bodyPr>
          <a:lstStyle/>
          <a:p>
            <a:r>
              <a:rPr lang="en-US" dirty="0" smtClean="0"/>
              <a:t>Measuring the Cost of Change - a Comprehensive Perspective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165738" y="1700213"/>
            <a:ext cx="6591300" cy="4876800"/>
          </a:xfrm>
          <a:prstGeom prst="rect">
            <a:avLst/>
          </a:prstGeom>
          <a:solidFill>
            <a:srgbClr val="55779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5440751" y="1720850"/>
            <a:ext cx="0" cy="48561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186376" y="4084638"/>
            <a:ext cx="65500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252823" y="1267366"/>
            <a:ext cx="110934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Strategic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554823" y="1267366"/>
            <a:ext cx="144911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Operational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79578" y="2622550"/>
            <a:ext cx="106901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Tangible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58941" y="5248275"/>
            <a:ext cx="125188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Intangible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659451" y="2057400"/>
            <a:ext cx="1666875" cy="173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Debt Charges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New Plants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Product 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Development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Market 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Development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6134488" y="2078038"/>
            <a:ext cx="1171575" cy="173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Labour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Materials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Energy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Supplies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Contract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Services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661038" y="4384675"/>
            <a:ext cx="1781175" cy="173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Poor Product 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Positioning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Technological 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Obsolescence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Poor Facility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Location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112263" y="4365625"/>
            <a:ext cx="1603375" cy="173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Poor Quality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Absenteeism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Turnover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Poor Morale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Lost Output</a:t>
            </a:r>
          </a:p>
          <a:p>
            <a:pPr>
              <a:defRPr/>
            </a:pPr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Late Delivery</a:t>
            </a:r>
          </a:p>
        </p:txBody>
      </p:sp>
      <p:sp>
        <p:nvSpPr>
          <p:cNvPr id="16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Value Creation / Destruction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Directly measurable (financial) – improved profitability, increased revenues, decreased cost / expenses</a:t>
            </a:r>
          </a:p>
          <a:p>
            <a:pPr marL="225425" indent="-225425">
              <a:buFont typeface="Arial" pitchFamily="34" charset="0"/>
              <a:buChar char="•"/>
            </a:pPr>
            <a:endParaRPr lang="en-US" sz="2000" dirty="0" smtClean="0"/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Directly measurable (non-financial, and can often estimate dollar benefits accurately, if not precisely) -  greater custom loyalty / satisfaction; increased productivity, behavior change, faster service / response times; ease of doing business; improved employee engagement. Improved health and safety; reduced absenteeism and turnover</a:t>
            </a:r>
          </a:p>
          <a:p>
            <a:pPr marL="225425" indent="-225425">
              <a:buFont typeface="Arial" pitchFamily="34" charset="0"/>
              <a:buChar char="•"/>
            </a:pPr>
            <a:endParaRPr lang="en-US" sz="2000" dirty="0" smtClean="0"/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Very hard to measure – enhanced reputation, improved morale, value shift, greater employee loyalty, improved data capabilities, better reporting, enhanced employee benefits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93729" y="484183"/>
            <a:ext cx="4981656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Level 1 (Easily Measurable): Introducing a New Product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Costs and benefits of introducing a new product can be easily measured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Costs include:</a:t>
            </a:r>
          </a:p>
          <a:p>
            <a:pPr marL="495425" lvl="1" indent="-225425"/>
            <a:r>
              <a:rPr lang="en-US" sz="1800" dirty="0" smtClean="0"/>
              <a:t>Product development (R&amp;D, pilots, market research / trials) </a:t>
            </a:r>
          </a:p>
          <a:p>
            <a:pPr marL="495425" lvl="1" indent="-225425"/>
            <a:r>
              <a:rPr lang="en-US" sz="1800" dirty="0" smtClean="0"/>
              <a:t>Product Launch</a:t>
            </a:r>
          </a:p>
          <a:p>
            <a:pPr marL="495425" lvl="1" indent="-225425"/>
            <a:r>
              <a:rPr lang="en-US" sz="1800" dirty="0" smtClean="0"/>
              <a:t>Investment costs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Value creation can be measured through:</a:t>
            </a:r>
          </a:p>
          <a:p>
            <a:pPr marL="495425" lvl="1" indent="-225425"/>
            <a:r>
              <a:rPr lang="en-US" sz="1800" dirty="0" smtClean="0"/>
              <a:t>Additional revenues, additional margin, additional profit, ROI</a:t>
            </a:r>
          </a:p>
          <a:p>
            <a:pPr marL="495425" lvl="1" indent="-225425"/>
            <a:r>
              <a:rPr lang="en-US" sz="1800" dirty="0" smtClean="0"/>
              <a:t>Increased market share 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Value destruction can also be measured:</a:t>
            </a:r>
          </a:p>
          <a:p>
            <a:pPr marL="495425" lvl="1" indent="-225425"/>
            <a:r>
              <a:rPr lang="en-US" sz="1800" dirty="0" smtClean="0"/>
              <a:t>Cannibalization of sales of other products</a:t>
            </a:r>
          </a:p>
          <a:p>
            <a:pPr marL="495425" lvl="1" indent="-225425"/>
            <a:r>
              <a:rPr lang="en-US" sz="1800" dirty="0" smtClean="0"/>
              <a:t>Loss of reputation, brand value if product fails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2 (Moderately Easy to Measure): Process Improvement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Cost and benefits of process improvement can be moderately easily measured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Costs include:</a:t>
            </a:r>
          </a:p>
          <a:p>
            <a:pPr marL="495425" lvl="1" indent="-225425"/>
            <a:r>
              <a:rPr lang="en-US" sz="1800" dirty="0" smtClean="0"/>
              <a:t>Investments in new plant and equipment</a:t>
            </a:r>
          </a:p>
          <a:p>
            <a:pPr marL="495425" lvl="1" indent="-225425"/>
            <a:r>
              <a:rPr lang="en-US" sz="1800" dirty="0" smtClean="0"/>
              <a:t>Training, materials, supplies etc.</a:t>
            </a:r>
          </a:p>
          <a:p>
            <a:pPr marL="495425" lvl="1" indent="-225425"/>
            <a:r>
              <a:rPr lang="en-US" sz="1800" dirty="0" smtClean="0"/>
              <a:t>Lost time, reduced productivity during transition etc.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Value creation can be measured through:</a:t>
            </a:r>
          </a:p>
          <a:p>
            <a:pPr marL="495425" lvl="1" indent="-225425"/>
            <a:r>
              <a:rPr lang="en-US" sz="1800" dirty="0" smtClean="0"/>
              <a:t>Additional revenues / output</a:t>
            </a:r>
          </a:p>
          <a:p>
            <a:pPr marL="495425" lvl="1" indent="-225425"/>
            <a:r>
              <a:rPr lang="en-US" sz="1800" dirty="0" smtClean="0"/>
              <a:t>Reduced waste / scrap, reduce labor cost etc.</a:t>
            </a:r>
          </a:p>
          <a:p>
            <a:pPr marL="495425" lvl="1" indent="-225425"/>
            <a:r>
              <a:rPr lang="en-US" sz="1800" dirty="0" smtClean="0"/>
              <a:t>Faster cycle times, improved productivity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Value destruction can be measured through</a:t>
            </a:r>
          </a:p>
          <a:p>
            <a:pPr marL="495425" lvl="1" indent="-225425"/>
            <a:r>
              <a:rPr lang="en-US" sz="1800" dirty="0" smtClean="0"/>
              <a:t>Lost output, decreased efficiency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 A Contemporary Cost Report - </a:t>
            </a:r>
            <a:br>
              <a:rPr lang="en-US" smtClean="0"/>
            </a:br>
            <a:r>
              <a:rPr lang="en-US" smtClean="0"/>
              <a:t>Alcoa Australia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9550" y="1631276"/>
            <a:ext cx="4305300" cy="4671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 smtClean="0"/>
              <a:t>Period Expenses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 marL="225425" indent="-225425">
              <a:buFont typeface="Arial" pitchFamily="34" charset="0"/>
              <a:buChar char="•"/>
            </a:pPr>
            <a:r>
              <a:rPr lang="en-US" sz="2400" dirty="0" smtClean="0"/>
              <a:t>Equipment rental	 $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400" dirty="0" smtClean="0"/>
              <a:t>Overtime		 $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400" dirty="0" smtClean="0"/>
              <a:t>Supplies		 $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400" dirty="0" smtClean="0"/>
              <a:t>Contract labor	 $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400" dirty="0" smtClean="0"/>
              <a:t>Energy		 $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		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		 $’000s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7250" y="1631276"/>
            <a:ext cx="4305300" cy="5086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 smtClean="0"/>
              <a:t>Period Cost Drivers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 marL="225425" indent="-225425"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400" dirty="0" smtClean="0"/>
              <a:t>Waste energy	   $	</a:t>
            </a:r>
          </a:p>
          <a:p>
            <a:pPr marL="225425" indent="-225425"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400" dirty="0" smtClean="0"/>
              <a:t>Off-spec		   $</a:t>
            </a:r>
          </a:p>
          <a:p>
            <a:pPr marL="225425" indent="-225425"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400" dirty="0" smtClean="0"/>
              <a:t>Re-work		   $	</a:t>
            </a:r>
          </a:p>
          <a:p>
            <a:pPr marL="225425" indent="-225425"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400" dirty="0" smtClean="0"/>
              <a:t>Absenteeism	   $</a:t>
            </a:r>
          </a:p>
          <a:p>
            <a:pPr marL="225425" indent="-225425"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400" dirty="0" smtClean="0"/>
              <a:t>Time waste	  	   $	</a:t>
            </a:r>
          </a:p>
          <a:p>
            <a:pPr marL="225425" indent="-225425"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400" dirty="0" smtClean="0"/>
              <a:t>Customer failures     $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		$’000,000s</a:t>
            </a: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Level 2 (Some Difficulties): An Acquisition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Costs of the acquisition can be measured fairly readily:</a:t>
            </a:r>
          </a:p>
          <a:p>
            <a:pPr marL="495425" lvl="1" indent="-225425"/>
            <a:r>
              <a:rPr lang="en-US" sz="1900" dirty="0" smtClean="0"/>
              <a:t>Cost of doing the deal</a:t>
            </a:r>
          </a:p>
          <a:p>
            <a:pPr marL="495425" lvl="1" indent="-225425"/>
            <a:r>
              <a:rPr lang="en-US" sz="1900" dirty="0" smtClean="0"/>
              <a:t>Cost of acquisition</a:t>
            </a:r>
          </a:p>
          <a:p>
            <a:pPr marL="495425" lvl="1" indent="-225425"/>
            <a:r>
              <a:rPr lang="en-US" sz="1900" dirty="0" smtClean="0"/>
              <a:t>Cost of integration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Value of the deal may only be apparent after several years</a:t>
            </a:r>
          </a:p>
          <a:p>
            <a:pPr marL="225425" indent="-225425">
              <a:buFont typeface="Arial" pitchFamily="34" charset="0"/>
              <a:buChar char="•"/>
              <a:tabLst>
                <a:tab pos="225425" algn="l"/>
              </a:tabLst>
            </a:pPr>
            <a:r>
              <a:rPr lang="en-US" sz="2000" dirty="0" smtClean="0"/>
              <a:t>Nevertheless, value creation targets can be set and tracked:</a:t>
            </a:r>
          </a:p>
          <a:p>
            <a:pPr marL="495425" lvl="1" indent="-225425">
              <a:tabLst>
                <a:tab pos="225425" algn="l"/>
              </a:tabLst>
            </a:pPr>
            <a:r>
              <a:rPr lang="en-US" sz="1800" dirty="0" smtClean="0"/>
              <a:t>Increased revenues, profitability, return on investment</a:t>
            </a:r>
          </a:p>
          <a:p>
            <a:pPr marL="495425" lvl="1" indent="-225425">
              <a:tabLst>
                <a:tab pos="225425" algn="l"/>
              </a:tabLst>
            </a:pPr>
            <a:r>
              <a:rPr lang="en-US" sz="1800" dirty="0" smtClean="0"/>
              <a:t>Cost reductions, economies of scale, economies of scope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Value destruction can also be measured:</a:t>
            </a:r>
          </a:p>
          <a:p>
            <a:pPr marL="495425" lvl="1" indent="-225425"/>
            <a:r>
              <a:rPr lang="en-US" sz="1800" dirty="0" smtClean="0"/>
              <a:t>Short term – loss of revenues, decline in profitability, decline in ROI</a:t>
            </a:r>
          </a:p>
          <a:p>
            <a:pPr marL="495425" lvl="1" indent="-225425"/>
            <a:r>
              <a:rPr lang="en-US" sz="1800" dirty="0" smtClean="0"/>
              <a:t>Long term – loss on disposal of the acquisition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639" y="1403367"/>
            <a:ext cx="58767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DE4610"/>
                </a:solidFill>
              </a:rPr>
              <a:t>Introductions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Objectives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Brief Overview of Change Management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Peter Richardson:  Measuring Change Outcomes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1 - Change and Your Organization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2 – The Business Case for Change Management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Outcomes and Next Steps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Networking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988" y="269851"/>
            <a:ext cx="5829312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578482" y="1403367"/>
            <a:ext cx="227459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E461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4:00 – 4:05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4:05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4:10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4:10 – 4:15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4:15 – 4:40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4:40 – 5:00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5:00 – 5:40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5:40 – 5:50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5:50 – 7:00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Level 3 (Hard to Measure): Culture Change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5425" indent="-225425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Culture change should always have desired outcomes – e.g. improved safety, better customer safety, higher productivity</a:t>
            </a:r>
          </a:p>
          <a:p>
            <a:pPr marL="225425" indent="-225425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These outcomes can and should be stated as objectives which can be measured (but usually are not)</a:t>
            </a:r>
          </a:p>
          <a:p>
            <a:pPr marL="225425" indent="-225425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Costs of culture change can be measured accurately, if not precisely:</a:t>
            </a:r>
          </a:p>
          <a:p>
            <a:pPr marL="495425" lvl="1" indent="-225425">
              <a:spcBef>
                <a:spcPct val="0"/>
              </a:spcBef>
            </a:pPr>
            <a:r>
              <a:rPr lang="en-US" sz="1800" dirty="0" smtClean="0"/>
              <a:t>Cost of consultants, time invested by participants, expenditures on workshops, trinkets etc.</a:t>
            </a:r>
          </a:p>
          <a:p>
            <a:pPr marL="225425" indent="-225425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Value creation can be measured over time</a:t>
            </a:r>
          </a:p>
          <a:p>
            <a:pPr marL="495425" lvl="1" indent="-225425">
              <a:spcBef>
                <a:spcPct val="0"/>
              </a:spcBef>
            </a:pPr>
            <a:r>
              <a:rPr lang="en-US" sz="1800" dirty="0" smtClean="0"/>
              <a:t>Dollars saved through improved safety</a:t>
            </a:r>
          </a:p>
          <a:p>
            <a:pPr marL="495425" lvl="1" indent="-225425">
              <a:spcBef>
                <a:spcPct val="0"/>
              </a:spcBef>
            </a:pPr>
            <a:r>
              <a:rPr lang="en-US" sz="1800" dirty="0" smtClean="0"/>
              <a:t>Improved sales revenues, margins, profits (e.g. from a sales culture change)</a:t>
            </a:r>
          </a:p>
          <a:p>
            <a:pPr marL="495425" lvl="1" indent="-225425">
              <a:spcBef>
                <a:spcPct val="0"/>
              </a:spcBef>
            </a:pPr>
            <a:r>
              <a:rPr lang="en-US" sz="1800" dirty="0" smtClean="0"/>
              <a:t>Reduced cost from improved workforce productivity</a:t>
            </a:r>
          </a:p>
          <a:p>
            <a:pPr marL="225425" indent="-225425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Hard to measure:</a:t>
            </a:r>
          </a:p>
          <a:p>
            <a:pPr marL="495425" lvl="1" indent="-225425">
              <a:spcBef>
                <a:spcPct val="0"/>
              </a:spcBef>
            </a:pPr>
            <a:r>
              <a:rPr lang="en-US" sz="1900" dirty="0" smtClean="0"/>
              <a:t>Intangible value from improvement in morale, changes in attitude (but don’t these flow through to better safety, improved customer service etc.)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 4: Culture Change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b="1" dirty="0" smtClean="0"/>
              <a:t>Value destruction:</a:t>
            </a:r>
          </a:p>
          <a:p>
            <a:pPr marL="495425" lvl="1" indent="-225425"/>
            <a:r>
              <a:rPr lang="en-US" sz="1900" dirty="0" smtClean="0"/>
              <a:t>Hard to measure the value destruction created by ineffective culture change – largely opportunity costs – e.g. foregone revenues, cost reductions </a:t>
            </a:r>
          </a:p>
          <a:p>
            <a:endParaRPr lang="en-US" sz="2000" dirty="0" smtClean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Level 4? (Hard to Track?): Introducing SAP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Some costs of introducing SAP are reasonably easy to track:</a:t>
            </a:r>
          </a:p>
          <a:p>
            <a:pPr marL="495425" lvl="1" indent="-225425"/>
            <a:r>
              <a:rPr lang="en-US" sz="1900" dirty="0" smtClean="0"/>
              <a:t>Cost of the system, cost of consultants, project team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Some costs are harder to track:</a:t>
            </a:r>
          </a:p>
          <a:p>
            <a:pPr marL="495425" lvl="1" indent="-225425"/>
            <a:r>
              <a:rPr lang="en-US" sz="1900" dirty="0" smtClean="0"/>
              <a:t>Business interruption, poor reporting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Value creation is hard to track:</a:t>
            </a:r>
          </a:p>
          <a:p>
            <a:pPr marL="495425" lvl="1" indent="-225425"/>
            <a:r>
              <a:rPr lang="en-US" sz="1900" dirty="0" smtClean="0"/>
              <a:t>Difficult to attribute revenue creation, additional profits to improved information capabilities, associated improvements without SAP may have created additional benefits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Value destruction:</a:t>
            </a:r>
          </a:p>
          <a:p>
            <a:pPr marL="495425" lvl="1" indent="-225425"/>
            <a:r>
              <a:rPr lang="en-US" sz="1800" dirty="0" smtClean="0"/>
              <a:t>Challenging to measure the opportunity cost of devoting 2-3 years to implementing SAP versus alternative investment of time and money in growing the business   </a:t>
            </a:r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639" y="1403367"/>
            <a:ext cx="58767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Introductions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Objectives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Brief Overview of Change Management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Peter Richardson:  Measuring Change Outcomes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DE4610"/>
                </a:solidFill>
              </a:rPr>
              <a:t>Topic 1 - Change and Your Organization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2 – The Business Case for Change Management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Outcomes and Next Steps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Networking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988" y="269851"/>
            <a:ext cx="5829312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578482" y="1403367"/>
            <a:ext cx="227459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4:00 – 4:05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4:05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4:10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4:10 – 4:15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4:15 – 4:40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E461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4:40 – 5:00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5:00 – 5:40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5:40 – 5:50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5:50 – 7:00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38" y="1403367"/>
            <a:ext cx="8396287" cy="5152178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What type of change has your organization experienced? </a:t>
            </a:r>
            <a:br>
              <a:rPr lang="en-US" sz="2000" dirty="0" smtClean="0"/>
            </a:br>
            <a:endParaRPr lang="en-US" sz="2000" dirty="0" smtClean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How does your organization currently value change management? 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/>
              <a:t>Have you witnessed a correlation between an investment in change management and the success or failure of a particular initiative?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3"/>
            </a:pPr>
            <a:endParaRPr lang="en-US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114" y="269851"/>
            <a:ext cx="6645868" cy="868346"/>
          </a:xfrm>
        </p:spPr>
        <p:txBody>
          <a:bodyPr/>
          <a:lstStyle/>
          <a:p>
            <a:r>
              <a:rPr lang="en-US" dirty="0" smtClean="0"/>
              <a:t>Topic 1: Change and Your Organization</a:t>
            </a:r>
            <a:endParaRPr lang="en-US" dirty="0"/>
          </a:p>
        </p:txBody>
      </p:sp>
      <p:sp>
        <p:nvSpPr>
          <p:cNvPr id="6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639" y="1403367"/>
            <a:ext cx="58767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Introductions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Objectives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Brief Overview of Change Management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Peter Richardson:  Measuring Change Outcomes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1 - Change and Your Organization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DE4610"/>
                </a:solidFill>
              </a:rPr>
              <a:t>Topic 2 – The Business Case for Change Management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Outcomes and Next Steps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Networking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988" y="269851"/>
            <a:ext cx="5829312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578482" y="1403367"/>
            <a:ext cx="227459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4:00 – 4:05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4:05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4:10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4:10 – 4:15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4:15 – 4:40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4:40 – 5:00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DE4610"/>
                </a:solidFill>
                <a:latin typeface="Arial" pitchFamily="34" charset="0"/>
                <a:cs typeface="Arial" pitchFamily="34" charset="0"/>
              </a:rPr>
              <a:t>5:00 – 5:40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5:40 – 5:50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5:50 – 7:00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What are the financial and non-financial benefits of a particular project?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How are benefits expected to be achieved?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What does a business case for investment in Change Management look like?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405" y="269851"/>
            <a:ext cx="8391540" cy="868346"/>
          </a:xfrm>
        </p:spPr>
        <p:txBody>
          <a:bodyPr/>
          <a:lstStyle/>
          <a:p>
            <a:r>
              <a:rPr lang="en-US" dirty="0" smtClean="0"/>
              <a:t>Topic 2: The Business Case for Change Management </a:t>
            </a:r>
            <a:endParaRPr lang="en-US" dirty="0"/>
          </a:p>
        </p:txBody>
      </p:sp>
      <p:sp>
        <p:nvSpPr>
          <p:cNvPr id="6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639" y="1403367"/>
            <a:ext cx="58767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Introductions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Objectives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Brief Overview of Change Management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Peter Richardson:  Measuring Change Outcomes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1 - Change and Your Organization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2 – The Business Case for Change Management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DE4610"/>
                </a:solidFill>
              </a:rPr>
              <a:t>Outcomes and Next Steps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Networking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988" y="269851"/>
            <a:ext cx="5829312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578482" y="1403367"/>
            <a:ext cx="227459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4:00 – 4:05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4:05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4:10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4:10 – 4:15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4:15 – 4:40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4:40 – 5:00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5:00 – 5:40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DE4610"/>
                </a:solidFill>
                <a:latin typeface="Arial" pitchFamily="34" charset="0"/>
                <a:cs typeface="Arial" pitchFamily="34" charset="0"/>
              </a:rPr>
              <a:t>5:40 – 5:50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5:50 – 7:00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Outcomes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dirty="0" smtClean="0"/>
              <a:t>We will provide a summary of the discussion and relevant key learnings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Next Steps</a:t>
            </a:r>
            <a:endParaRPr lang="en-US" dirty="0" smtClean="0"/>
          </a:p>
          <a:p>
            <a:pPr marL="225425" indent="-225425">
              <a:buFont typeface="Arial" pitchFamily="34" charset="0"/>
              <a:buChar char="•"/>
            </a:pPr>
            <a:r>
              <a:rPr lang="en-US" dirty="0" smtClean="0"/>
              <a:t>Would you be interested in holding a forum like this on an ongoing basis?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114" y="269851"/>
            <a:ext cx="5829312" cy="868346"/>
          </a:xfrm>
        </p:spPr>
        <p:txBody>
          <a:bodyPr/>
          <a:lstStyle/>
          <a:p>
            <a:r>
              <a:rPr lang="en-US" dirty="0" smtClean="0"/>
              <a:t>Outcomes and Next Steps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3385" y="5289447"/>
            <a:ext cx="7258929" cy="759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Please fill out the survey on your desk and tell us what you thought about today’s event! All feedback is welcome.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639" y="1403367"/>
            <a:ext cx="58767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Introductions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Objectives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Brief Overview of Change Management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Peter Richardson:  Measuring Change Outcomes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1 - Change and Your Organization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2 – The Business Case for Change Management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Outcomes and Next Steps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DE4610"/>
                </a:solidFill>
              </a:rPr>
              <a:t>Networking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988" y="269851"/>
            <a:ext cx="5829312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578482" y="1403367"/>
            <a:ext cx="227459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4:00 – 4:05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4:05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4:10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4:10 – 4:15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4:15 – 4:40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4:40 – 5:00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5:00 – 5:40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5:40 – 5:50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DE4610"/>
                </a:solidFill>
                <a:latin typeface="Arial" pitchFamily="34" charset="0"/>
                <a:cs typeface="Arial" pitchFamily="34" charset="0"/>
              </a:rPr>
              <a:t>5:50 – 7:00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DE461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>
              <a:buFont typeface="Arial" pitchFamily="34" charset="0"/>
              <a:buChar char="•"/>
            </a:pPr>
            <a:r>
              <a:rPr lang="en-US" dirty="0" smtClean="0"/>
              <a:t>Please introduce yourself and provide the following details:</a:t>
            </a:r>
          </a:p>
          <a:p>
            <a:pPr marL="576263" lvl="1" indent="-238125"/>
            <a:r>
              <a:rPr lang="en-US" sz="2400" dirty="0" smtClean="0"/>
              <a:t>Name</a:t>
            </a:r>
          </a:p>
          <a:p>
            <a:pPr marL="576263" lvl="1" indent="-238125"/>
            <a:r>
              <a:rPr lang="en-US" sz="2400" dirty="0" smtClean="0"/>
              <a:t>Company</a:t>
            </a:r>
          </a:p>
          <a:p>
            <a:pPr marL="576263" lvl="1" indent="-238125"/>
            <a:r>
              <a:rPr lang="en-US" sz="2400" dirty="0" smtClean="0"/>
              <a:t>Title</a:t>
            </a:r>
          </a:p>
          <a:p>
            <a:pPr marL="576263" lvl="1" indent="-238125"/>
            <a:r>
              <a:rPr lang="en-US" sz="2400" dirty="0" smtClean="0"/>
              <a:t>What are you looking to get out of this forum?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639" y="269851"/>
            <a:ext cx="5829312" cy="868346"/>
          </a:xfrm>
        </p:spPr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6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2998"/>
            <a:ext cx="9144000" cy="571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388884" y="269851"/>
            <a:ext cx="8755116" cy="86834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640098" y="6532225"/>
            <a:ext cx="339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9C0C9EA-59B6-42E9-BB58-4C2DE34B2563}" type="slidenum">
              <a:rPr lang="en-US" sz="1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/>
              <a:t>30</a:t>
            </a:fld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42764" indent="-342764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764" indent="-342764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764" indent="-342764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286" y="3717034"/>
            <a:ext cx="8568952" cy="1008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 anchorCtr="0"/>
          <a:lstStyle/>
          <a:p>
            <a:pPr marL="285638" indent="-285638" defTabSz="914127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lang="en-US" altLang="zh-CN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638" indent="-285638" defTabSz="914127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638" indent="-285638" defTabSz="914127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7" name="圆角矩形 6">
            <a:hlinkClick r:id="rId3"/>
          </p:cNvPr>
          <p:cNvSpPr/>
          <p:nvPr/>
        </p:nvSpPr>
        <p:spPr>
          <a:xfrm>
            <a:off x="3589793" y="3776208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/>
          <a:lstStyle/>
          <a:p>
            <a:pPr algn="ctr" defTabSz="914127"/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</a:p>
        </p:txBody>
      </p:sp>
      <p:sp>
        <p:nvSpPr>
          <p:cNvPr id="8" name="圆角矩形 7">
            <a:hlinkClick r:id="rId3"/>
          </p:cNvPr>
          <p:cNvSpPr/>
          <p:nvPr/>
        </p:nvSpPr>
        <p:spPr>
          <a:xfrm>
            <a:off x="3589793" y="4214092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/>
          <a:lstStyle/>
          <a:p>
            <a:pPr algn="ctr" defTabSz="914127"/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4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/>
          <a:lstStyle/>
          <a:p>
            <a:pPr defTabSz="914127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https://www.chuanke.com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4" y="4214092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/>
          <a:lstStyle/>
          <a:p>
            <a:pPr defTabSz="914127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https://study.163.com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921171"/>
            <a:ext cx="7293966" cy="507823"/>
          </a:xfrm>
          <a:prstGeom prst="rect">
            <a:avLst/>
          </a:prstGeom>
        </p:spPr>
        <p:txBody>
          <a:bodyPr wrap="none" lIns="91403" tIns="45702" rIns="91403" bIns="45702">
            <a:spAutoFit/>
          </a:bodyPr>
          <a:lstStyle/>
          <a:p>
            <a:pPr defTabSz="91412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</a:p>
        </p:txBody>
      </p:sp>
      <p:sp>
        <p:nvSpPr>
          <p:cNvPr id="18" name="圆角矩形 17">
            <a:hlinkClick r:id="rId3"/>
          </p:cNvPr>
          <p:cNvSpPr/>
          <p:nvPr/>
        </p:nvSpPr>
        <p:spPr>
          <a:xfrm>
            <a:off x="3589793" y="4653136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/>
          <a:lstStyle/>
          <a:p>
            <a:pPr algn="ctr" defTabSz="914127"/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4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/>
          <a:lstStyle/>
          <a:p>
            <a:pPr defTabSz="914127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https://www.zhiu.com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639" y="1403367"/>
            <a:ext cx="58767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Introductions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DE4610"/>
                </a:solidFill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Brief Overview of Change Management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Peter Richardson:  Measuring Change Outcomes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1 - Change and Your Organization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2 – The Business Case for Change Management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Outcomes and Next Steps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Networking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988" y="269851"/>
            <a:ext cx="5829312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578482" y="1403367"/>
            <a:ext cx="227459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4:00 – 4:05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E461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4:05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DE461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4:10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DE461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4:10 – 4:15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4:15 – 4:40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4:40 – 5:00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5:00 – 5:40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5:40 – 5:50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5:50 – 7:00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Our goal is to use experienced opinion from across industries, levels, and domains, to discuss, understand, and attempt to place a value on an investment in Change Management</a:t>
            </a:r>
            <a:br>
              <a:rPr lang="en-US" sz="2000" dirty="0" smtClean="0"/>
            </a:br>
            <a:endParaRPr lang="en-US" sz="2000" dirty="0" smtClean="0"/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Through a discussion with key stakeholders involved in driving change in leading organizations, we hope to understand a variety of Change Management initiatives and how they were successfully (or unsuccessfully) quantified</a:t>
            </a:r>
            <a:br>
              <a:rPr lang="en-US" sz="2000" dirty="0" smtClean="0"/>
            </a:br>
            <a:endParaRPr lang="en-US" sz="2000" dirty="0" smtClean="0"/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We would like to develop a perspective on creating the business case for Change Management</a:t>
            </a:r>
            <a:br>
              <a:rPr lang="en-US" sz="2000" dirty="0" smtClean="0"/>
            </a:br>
            <a:endParaRPr lang="en-US" sz="2000" dirty="0" smtClean="0"/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We would like to support increased integration and networking among change leaders in the Toronto area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3696" y="269851"/>
            <a:ext cx="5829312" cy="868346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639" y="1403367"/>
            <a:ext cx="58767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Introductions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Objectives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DE4610"/>
                </a:solidFill>
              </a:rPr>
              <a:t>Brief Overview of Change Management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Peter Richardson:  Measuring Change Outcomes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1 - Change and Your Organization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2 – The Business Case for Change Management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Outcomes and Next Steps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Networking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988" y="269851"/>
            <a:ext cx="5829312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578482" y="1403367"/>
            <a:ext cx="227459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4:00 – 4:05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4:05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4:10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E461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4:10 – 4:15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4:15 – 4:40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4:40 – 5:00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5:00 – 5:40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5:40 – 5:50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5:50 – 7:00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7" name="Oval 17"/>
          <p:cNvSpPr>
            <a:spLocks noChangeArrowheads="1"/>
          </p:cNvSpPr>
          <p:nvPr/>
        </p:nvSpPr>
        <p:spPr bwMode="auto">
          <a:xfrm>
            <a:off x="4508500" y="1304925"/>
            <a:ext cx="4584700" cy="43021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786" y="101600"/>
            <a:ext cx="8370887" cy="942975"/>
          </a:xfrm>
        </p:spPr>
        <p:txBody>
          <a:bodyPr/>
          <a:lstStyle/>
          <a:p>
            <a:r>
              <a:rPr lang="en-US" dirty="0"/>
              <a:t>What is “Change Management”?</a:t>
            </a:r>
          </a:p>
        </p:txBody>
      </p:sp>
      <p:sp>
        <p:nvSpPr>
          <p:cNvPr id="163859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198438" y="1513260"/>
            <a:ext cx="4278312" cy="4419600"/>
          </a:xfrm>
        </p:spPr>
        <p:txBody>
          <a:bodyPr>
            <a:normAutofit lnSpcReduction="10000"/>
          </a:bodyPr>
          <a:lstStyle/>
          <a:p>
            <a:pPr marL="112713" indent="-112713">
              <a:buFont typeface="Arial" pitchFamily="34" charset="0"/>
              <a:buChar char="•"/>
            </a:pPr>
            <a:r>
              <a:rPr lang="en-GB" sz="1200" dirty="0"/>
              <a:t>A way to ensure that individuals receive the support and development they need throughout a business change</a:t>
            </a:r>
          </a:p>
          <a:p>
            <a:pPr marL="112713" indent="-112713">
              <a:buFont typeface="Arial" pitchFamily="34" charset="0"/>
              <a:buChar char="•"/>
            </a:pPr>
            <a:r>
              <a:rPr lang="en-GB" sz="1200" dirty="0"/>
              <a:t>Focuses on equipping the workforce to respond positively to the change project as well as fulfil their roles and responsibilities in tomorrow’s world</a:t>
            </a:r>
            <a:endParaRPr lang="en-US" sz="1200" dirty="0"/>
          </a:p>
          <a:p>
            <a:pPr marL="112713" indent="-112713">
              <a:buFont typeface="Arial" pitchFamily="34" charset="0"/>
              <a:buChar char="•"/>
            </a:pPr>
            <a:r>
              <a:rPr lang="en-US" sz="1200" dirty="0"/>
              <a:t>The purpose of addressing knowledge and skill gaps resulting from a transformation is to minimize a drop in productivity and reach the desired performance in the shortest possible time to maximize </a:t>
            </a:r>
            <a:r>
              <a:rPr lang="en-US" sz="1200" dirty="0" smtClean="0"/>
              <a:t>the predicted business </a:t>
            </a:r>
            <a:r>
              <a:rPr lang="en-US" sz="1200" dirty="0"/>
              <a:t>benefits from the initiative</a:t>
            </a:r>
          </a:p>
          <a:p>
            <a:pPr marL="112713" indent="-112713">
              <a:buFont typeface="Arial" pitchFamily="34" charset="0"/>
              <a:buChar char="•"/>
            </a:pPr>
            <a:r>
              <a:rPr lang="en-US" sz="1200" dirty="0"/>
              <a:t>Examples of change management initiatives include:</a:t>
            </a:r>
          </a:p>
          <a:p>
            <a:pPr marL="523875" lvl="1" indent="-298450"/>
            <a:r>
              <a:rPr lang="en-US" sz="1200" dirty="0"/>
              <a:t>Sponsorship</a:t>
            </a:r>
          </a:p>
          <a:p>
            <a:pPr marL="523875" lvl="1" indent="-298450"/>
            <a:r>
              <a:rPr lang="en-US" sz="1200" dirty="0"/>
              <a:t>Stakeholder management</a:t>
            </a:r>
          </a:p>
          <a:p>
            <a:pPr marL="523875" lvl="1" indent="-298450"/>
            <a:r>
              <a:rPr lang="en-US" sz="1200" dirty="0"/>
              <a:t>Communications</a:t>
            </a:r>
          </a:p>
          <a:p>
            <a:pPr marL="523875" lvl="1" indent="-298450"/>
            <a:r>
              <a:rPr lang="en-US" sz="1200" dirty="0"/>
              <a:t>Training</a:t>
            </a:r>
          </a:p>
          <a:p>
            <a:pPr marL="523875" lvl="1" indent="-298450"/>
            <a:r>
              <a:rPr lang="en-US" sz="1200" dirty="0"/>
              <a:t>Knowledge Management</a:t>
            </a:r>
          </a:p>
          <a:p>
            <a:pPr marL="523875" lvl="1" indent="-298450"/>
            <a:r>
              <a:rPr lang="en-US" sz="1200" dirty="0"/>
              <a:t>Organizational Design</a:t>
            </a:r>
          </a:p>
          <a:p>
            <a:pPr marL="523875" lvl="1" indent="-298450"/>
            <a:r>
              <a:rPr lang="en-US" sz="1200" dirty="0"/>
              <a:t>Process Design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200" dirty="0"/>
              <a:t>A business change could be small or large, low impacting or high impacting</a:t>
            </a:r>
          </a:p>
          <a:p>
            <a:pPr marL="466725" lvl="1" indent="-185738"/>
            <a:r>
              <a:rPr lang="en-US" sz="1200" dirty="0"/>
              <a:t>Could be changing an entire organization (business transformation), or a part of an organization (e.g. supply chain function)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4711700" y="1320800"/>
          <a:ext cx="4157663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44" name="AutoShape 4"/>
          <p:cNvSpPr>
            <a:spLocks noChangeArrowheads="1"/>
          </p:cNvSpPr>
          <p:nvPr/>
        </p:nvSpPr>
        <p:spPr bwMode="auto">
          <a:xfrm>
            <a:off x="365125" y="5994400"/>
            <a:ext cx="1154113" cy="647700"/>
          </a:xfrm>
          <a:prstGeom prst="rightArrow">
            <a:avLst>
              <a:gd name="adj1" fmla="val 50000"/>
              <a:gd name="adj2" fmla="val 4454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End Goal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566863" y="6137275"/>
            <a:ext cx="65341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 dirty="0"/>
              <a:t>To manage the change of a transformation into the workforce, the environment, and the processes of an organization, to maximize expected benefits of the initiative</a:t>
            </a:r>
          </a:p>
        </p:txBody>
      </p:sp>
      <p:sp>
        <p:nvSpPr>
          <p:cNvPr id="163846" name="AutoShape 6"/>
          <p:cNvSpPr>
            <a:spLocks noChangeArrowheads="1"/>
          </p:cNvSpPr>
          <p:nvPr/>
        </p:nvSpPr>
        <p:spPr bwMode="auto">
          <a:xfrm>
            <a:off x="268288" y="6008688"/>
            <a:ext cx="8385175" cy="6318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4735513" y="2457450"/>
            <a:ext cx="1719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Business Transformation</a:t>
            </a:r>
          </a:p>
        </p:txBody>
      </p:sp>
      <p:sp>
        <p:nvSpPr>
          <p:cNvPr id="11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639" y="1403367"/>
            <a:ext cx="58767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Introductions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Objectives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Brief Overview of Change Management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DE4610"/>
                </a:solidFill>
              </a:rPr>
              <a:t>Peter Richardson:  Measuring Change Outcomes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1 - Change and Your Organization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Topic 2 – The Business Case for Change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Outcomes and Next Steps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Networking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988" y="269851"/>
            <a:ext cx="5829312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578482" y="1403367"/>
            <a:ext cx="227459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4:00 – 4:05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4:05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4:10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4:10 – 4:15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E461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4:15 – 4:40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4:40 – 5:00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5:00 – 5:40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5:40 – 5:50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rgbClr val="557799"/>
                </a:solidFill>
                <a:latin typeface="Arial" pitchFamily="34" charset="0"/>
                <a:cs typeface="Arial" pitchFamily="34" charset="0"/>
              </a:rPr>
              <a:t>5:50 – 7:00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 Box 111"/>
          <p:cNvSpPr txBox="1">
            <a:spLocks noChangeArrowheads="1"/>
          </p:cNvSpPr>
          <p:nvPr/>
        </p:nvSpPr>
        <p:spPr bwMode="gray">
          <a:xfrm>
            <a:off x="509562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Accenture 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All Rights Reserved.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l"/>
            <a:r>
              <a:rPr lang="en-US" b="1" dirty="0" smtClean="0">
                <a:solidFill>
                  <a:srgbClr val="557799"/>
                </a:solidFill>
              </a:rPr>
              <a:t>Measuring Change Outcomes</a:t>
            </a:r>
            <a:r>
              <a:rPr lang="en-US" b="1" i="1" dirty="0" smtClean="0">
                <a:solidFill>
                  <a:srgbClr val="557799"/>
                </a:solidFill>
              </a:rPr>
              <a:t/>
            </a:r>
            <a:br>
              <a:rPr lang="en-US" b="1" i="1" dirty="0" smtClean="0">
                <a:solidFill>
                  <a:srgbClr val="557799"/>
                </a:solidFill>
              </a:rPr>
            </a:br>
            <a:endParaRPr lang="en-US" b="1" i="1" dirty="0" smtClean="0">
              <a:solidFill>
                <a:srgbClr val="557799"/>
              </a:solidFill>
            </a:endParaRPr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595161" y="5320034"/>
            <a:ext cx="7993062" cy="1530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5577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77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c Elspeth J Murray and Peter R Richardson, 2010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40098" y="6532225"/>
            <a:ext cx="339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9C0C9EA-59B6-42E9-BB58-4C2DE34B2563}" type="slidenum">
              <a:rPr lang="en-US" sz="10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US" sz="10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ure_Leap_basicB_MS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F2F148F82F25429AB1A0CAEFD16287" ma:contentTypeVersion="1" ma:contentTypeDescription="Create a new document." ma:contentTypeScope="" ma:versionID="e658f343edaba5bded3a27325fad2ec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0CFDBDA-F5A6-4438-A2EF-81DBBC37E68C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1D3830-79DC-4E08-83F3-D1F53D6412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57D7A9-3481-4A40-B14A-48B50B5A2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2204</Words>
  <Application>Microsoft Office PowerPoint</Application>
  <PresentationFormat>全屏显示(4:3)</PresentationFormat>
  <Paragraphs>520</Paragraphs>
  <Slides>31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Accenture_Leap_basicB_MS2007</vt:lpstr>
      <vt:lpstr>Default Theme</vt:lpstr>
      <vt:lpstr>Change Management ROI Forum</vt:lpstr>
      <vt:lpstr>Agenda</vt:lpstr>
      <vt:lpstr>Introductions</vt:lpstr>
      <vt:lpstr>Agenda</vt:lpstr>
      <vt:lpstr>Objectives</vt:lpstr>
      <vt:lpstr>Agenda</vt:lpstr>
      <vt:lpstr>What is “Change Management”?</vt:lpstr>
      <vt:lpstr>Agenda</vt:lpstr>
      <vt:lpstr>Measuring Change Outcomes </vt:lpstr>
      <vt:lpstr>The Challenge</vt:lpstr>
      <vt:lpstr>Diagnosis of the Change Challenge </vt:lpstr>
      <vt:lpstr>Propositions</vt:lpstr>
      <vt:lpstr>Measurement Criteria</vt:lpstr>
      <vt:lpstr>Measuring the Cost of Change - a Comprehensive Perspective</vt:lpstr>
      <vt:lpstr>Value Creation / Destruction</vt:lpstr>
      <vt:lpstr>Level 1 (Easily Measurable): Introducing a New Product</vt:lpstr>
      <vt:lpstr>Level 2 (Moderately Easy to Measure): Process Improvement</vt:lpstr>
      <vt:lpstr> A Contemporary Cost Report -  Alcoa Australia</vt:lpstr>
      <vt:lpstr>Level 2 (Some Difficulties): An Acquisition</vt:lpstr>
      <vt:lpstr>Level 3 (Hard to Measure): Culture Change</vt:lpstr>
      <vt:lpstr>Level 4: Culture Change</vt:lpstr>
      <vt:lpstr>Level 4? (Hard to Track?): Introducing SAP</vt:lpstr>
      <vt:lpstr>Agenda</vt:lpstr>
      <vt:lpstr>Topic 1: Change and Your Organization</vt:lpstr>
      <vt:lpstr>Agenda</vt:lpstr>
      <vt:lpstr>Topic 2: The Business Case for Change Management </vt:lpstr>
      <vt:lpstr>Agenda</vt:lpstr>
      <vt:lpstr>Outcomes and Next Steps</vt:lpstr>
      <vt:lpstr>Agenda</vt:lpstr>
      <vt:lpstr>Thank You!</vt:lpstr>
      <vt:lpstr>声明：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can span up to two lines and uses this font color (30pt)</dc:title>
  <dc:creator>naysan.cheung</dc:creator>
  <cp:lastModifiedBy>Microsoft</cp:lastModifiedBy>
  <cp:revision>51</cp:revision>
  <dcterms:created xsi:type="dcterms:W3CDTF">2010-10-27T22:36:44Z</dcterms:created>
  <dcterms:modified xsi:type="dcterms:W3CDTF">2018-01-05T01:48:00Z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0x0101005DF2F148F82F25429AB1A0CAEFD16287</vt:lpwstr>
  </property>
</Properties>
</file>