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1" r:id="rId2"/>
    <p:sldMasterId id="2147483753" r:id="rId3"/>
  </p:sldMasterIdLst>
  <p:notesMasterIdLst>
    <p:notesMasterId r:id="rId11"/>
  </p:notesMasterIdLst>
  <p:handoutMasterIdLst>
    <p:handoutMasterId r:id="rId12"/>
  </p:handoutMasterIdLst>
  <p:sldIdLst>
    <p:sldId id="450" r:id="rId4"/>
    <p:sldId id="658" r:id="rId5"/>
    <p:sldId id="717" r:id="rId6"/>
    <p:sldId id="713" r:id="rId7"/>
    <p:sldId id="714" r:id="rId8"/>
    <p:sldId id="716" r:id="rId9"/>
    <p:sldId id="718" r:id="rId10"/>
  </p:sldIdLst>
  <p:sldSz cx="9144000" cy="6858000" type="screen4x3"/>
  <p:notesSz cx="7086600" cy="93726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FF"/>
    <a:srgbClr val="FFB13F"/>
    <a:srgbClr val="2B3F7B"/>
    <a:srgbClr val="666666"/>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8773" autoAdjust="0"/>
  </p:normalViewPr>
  <p:slideViewPr>
    <p:cSldViewPr snapToGrid="0" showGuides="1">
      <p:cViewPr varScale="1">
        <p:scale>
          <a:sx n="64" d="100"/>
          <a:sy n="64" d="100"/>
        </p:scale>
        <p:origin x="-1316" y="-72"/>
      </p:cViewPr>
      <p:guideLst>
        <p:guide orient="horz" pos="4117"/>
        <p:guide orient="horz" pos="206"/>
        <p:guide orient="horz" pos="3834"/>
        <p:guide orient="horz" pos="969"/>
        <p:guide orient="horz" pos="567"/>
        <p:guide pos="5474"/>
        <p:guide pos="206"/>
        <p:guide pos="2886"/>
      </p:guideLst>
    </p:cSldViewPr>
  </p:slideViewPr>
  <p:outlineViewPr>
    <p:cViewPr>
      <p:scale>
        <a:sx n="33" d="100"/>
        <a:sy n="33" d="100"/>
      </p:scale>
      <p:origin x="0" y="11528"/>
    </p:cViewPr>
  </p:outlineViewPr>
  <p:notesTextViewPr>
    <p:cViewPr>
      <p:scale>
        <a:sx n="100" d="100"/>
        <a:sy n="100" d="100"/>
      </p:scale>
      <p:origin x="0" y="0"/>
    </p:cViewPr>
  </p:notesTextViewPr>
  <p:sorterViewPr>
    <p:cViewPr>
      <p:scale>
        <a:sx n="100" d="100"/>
        <a:sy n="100" d="100"/>
      </p:scale>
      <p:origin x="0" y="52"/>
    </p:cViewPr>
  </p:sorterViewPr>
  <p:notesViewPr>
    <p:cSldViewPr snapToGrid="0" showGuides="1">
      <p:cViewPr>
        <p:scale>
          <a:sx n="75" d="100"/>
          <a:sy n="75" d="100"/>
        </p:scale>
        <p:origin x="-2172" y="-72"/>
      </p:cViewPr>
      <p:guideLst>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07870" y="8902343"/>
            <a:ext cx="3070860" cy="468630"/>
          </a:xfrm>
          <a:prstGeom prst="rect">
            <a:avLst/>
          </a:prstGeom>
        </p:spPr>
        <p:txBody>
          <a:bodyPr vert="horz" lIns="94046" tIns="47023" rIns="94046" bIns="47023" rtlCol="0" anchor="b"/>
          <a:lstStyle>
            <a:lvl1pPr algn="r">
              <a:defRPr sz="1200"/>
            </a:lvl1pPr>
          </a:lstStyle>
          <a:p>
            <a:pPr algn="ctr"/>
            <a:fld id="{47855BD9-AF71-426C-9B9B-B0E52B88852E}" type="slidenum">
              <a:rPr lang="de-DE" sz="1000"/>
              <a:pPr algn="ctr"/>
              <a:t>‹#›</a:t>
            </a:fld>
            <a:endParaRPr lang="de-DE" sz="1000" dirty="0"/>
          </a:p>
        </p:txBody>
      </p:sp>
    </p:spTree>
    <p:extLst>
      <p:ext uri="{BB962C8B-B14F-4D97-AF65-F5344CB8AC3E}">
        <p14:creationId xmlns:p14="http://schemas.microsoft.com/office/powerpoint/2010/main" val="1555396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6925" y="400050"/>
            <a:ext cx="5492750" cy="4119563"/>
          </a:xfrm>
          <a:prstGeom prst="rect">
            <a:avLst/>
          </a:prstGeom>
          <a:noFill/>
          <a:ln w="12700">
            <a:solidFill>
              <a:prstClr val="black"/>
            </a:solidFill>
          </a:ln>
        </p:spPr>
        <p:txBody>
          <a:bodyPr vert="horz" lIns="94046" tIns="47023" rIns="94046" bIns="47023" rtlCol="0" anchor="ctr"/>
          <a:lstStyle/>
          <a:p>
            <a:endParaRPr lang="de-DE" dirty="0"/>
          </a:p>
        </p:txBody>
      </p:sp>
      <p:sp>
        <p:nvSpPr>
          <p:cNvPr id="5" name="Notes Placeholder 4"/>
          <p:cNvSpPr>
            <a:spLocks noGrp="1"/>
          </p:cNvSpPr>
          <p:nvPr>
            <p:ph type="body" sz="quarter" idx="3"/>
          </p:nvPr>
        </p:nvSpPr>
        <p:spPr>
          <a:xfrm>
            <a:off x="775620" y="4823765"/>
            <a:ext cx="5535360" cy="4037746"/>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3056096" y="9138287"/>
            <a:ext cx="974409" cy="210492"/>
          </a:xfrm>
          <a:prstGeom prst="rect">
            <a:avLst/>
          </a:prstGeom>
        </p:spPr>
        <p:txBody>
          <a:bodyPr vert="horz" lIns="94046" tIns="47023" rIns="94046" bIns="47023"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4033332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Describe core components and key capabilities of the SAP HANA appliance and the high level architecture of SAP HANA, explain how the components of SAP HANAs system landscape work together to enable data modeling, reporting, administration and other tasks, define the methods of data provisioning for SAP HANA, explain the initial and periodic-load processes for importing data from existing data sources into SAP HANA, explain the replications scenarios for SAP HAHA, the flow of tasks that can be performed in the Information Modeler perspective, and how to connect the various SAP Business</a:t>
            </a:r>
            <a:br>
              <a:rPr lang="en-US" dirty="0" smtClean="0"/>
            </a:br>
            <a:r>
              <a:rPr lang="en-US" dirty="0" smtClean="0"/>
              <a:t>Objects Business Intelligence solutions that may be used to report on data from within SAP HANA.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819017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0460">
              <a:buFont typeface="Arial" charset="0"/>
              <a:buChar char="•"/>
              <a:defRPr/>
            </a:pPr>
            <a:endParaRPr lang="de-CH" b="1" i="1" dirty="0">
              <a:solidFill>
                <a:schemeClr val="tx1">
                  <a:lumMod val="65000"/>
                  <a:lumOff val="35000"/>
                </a:schemeClr>
              </a:solidFill>
              <a:latin typeface="Arial" pitchFamily="-1" charset="0"/>
              <a:ea typeface="Arial" pitchFamily="-1" charset="0"/>
              <a:cs typeface="Arial" pitchFamily="-1" charset="0"/>
              <a:sym typeface="Arial" pitchFamily="-1" charset="0"/>
            </a:endParaRPr>
          </a:p>
        </p:txBody>
      </p:sp>
      <p:sp>
        <p:nvSpPr>
          <p:cNvPr id="4" name="Slide Number Placeholder 3"/>
          <p:cNvSpPr>
            <a:spLocks noGrp="1"/>
          </p:cNvSpPr>
          <p:nvPr>
            <p:ph type="sldNum" sz="quarter" idx="10"/>
          </p:nvPr>
        </p:nvSpPr>
        <p:spPr/>
        <p:txBody>
          <a:bodyPr/>
          <a:lstStyle/>
          <a:p>
            <a:fld id="{C6AE34EC-F7DF-42A5-BAA0-632A388504C6}" type="slidenum">
              <a:rPr lang="es-ES" smtClean="0">
                <a:solidFill>
                  <a:prstClr val="black"/>
                </a:solidFill>
                <a:latin typeface="Calibri"/>
              </a:rPr>
              <a:pPr/>
              <a:t>5</a:t>
            </a:fld>
            <a:endParaRPr lang="es-ES" dirty="0">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6772168" y="3348000"/>
            <a:ext cx="202195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dirty="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6772168" y="3348000"/>
            <a:ext cx="202195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dirty="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86772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extLst>
      <p:ext uri="{BB962C8B-B14F-4D97-AF65-F5344CB8AC3E}">
        <p14:creationId xmlns:p14="http://schemas.microsoft.com/office/powerpoint/2010/main" val="15230458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1348292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Use this title slide only with an image</a:t>
            </a:r>
          </a:p>
        </p:txBody>
      </p:sp>
    </p:spTree>
    <p:extLst>
      <p:ext uri="{BB962C8B-B14F-4D97-AF65-F5344CB8AC3E}">
        <p14:creationId xmlns:p14="http://schemas.microsoft.com/office/powerpoint/2010/main" val="1620569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4048693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28058148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422196835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263219372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231618767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376091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887729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108459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7466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72768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0179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9278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869766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extLst>
      <p:ext uri="{BB962C8B-B14F-4D97-AF65-F5344CB8AC3E}">
        <p14:creationId xmlns:p14="http://schemas.microsoft.com/office/powerpoint/2010/main" val="8224919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4162950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125082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rgbClr val="666666"/>
              </a:buClr>
              <a:buFont typeface="Arial" pitchFamily="34" charset="0"/>
              <a:buNone/>
            </a:pPr>
            <a:fld id="{0BDC132A-5C91-4078-9777-31DA19A62E0A}" type="slidenum">
              <a:rPr lang="en-US" sz="800" smtClean="0">
                <a:solidFill>
                  <a:srgbClr val="000000"/>
                </a:solidFill>
              </a:rPr>
              <a:pPr marL="93663" indent="-93663" algn="r">
                <a:buClr>
                  <a:srgbClr val="666666"/>
                </a:buClr>
                <a:buFont typeface="Arial" pitchFamily="34" charset="0"/>
                <a:buNone/>
              </a:pPr>
              <a:t>‹#›</a:t>
            </a:fld>
            <a:endParaRPr lang="en-US" sz="800" dirty="0" smtClean="0">
              <a:solidFill>
                <a:srgbClr val="000000"/>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buFont typeface="Arial" pitchFamily="34" charset="0"/>
              <a:buChar char="©"/>
            </a:pPr>
            <a:r>
              <a:rPr lang="en-US" sz="800" dirty="0" smtClean="0">
                <a:solidFill>
                  <a:srgbClr val="000000"/>
                </a:solidFill>
              </a:rPr>
              <a:t>2014 SAP AG or an SAP affiliate company. All rights reserved.</a:t>
            </a:r>
          </a:p>
        </p:txBody>
      </p:sp>
    </p:spTree>
    <p:extLst>
      <p:ext uri="{BB962C8B-B14F-4D97-AF65-F5344CB8AC3E}">
        <p14:creationId xmlns:p14="http://schemas.microsoft.com/office/powerpoint/2010/main" val="6028709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pPr>
            <a:r>
              <a:rPr lang="en-US" sz="2400" b="1" dirty="0" smtClean="0">
                <a:solidFill>
                  <a:srgbClr val="666666"/>
                </a:solidFill>
                <a:ea typeface="+mj-ea"/>
                <a:cs typeface="+mj-cs"/>
              </a:rPr>
              <a:t>© 2014 SAP AG or an SAP affiliate company. </a:t>
            </a:r>
            <a:br>
              <a:rPr lang="en-US" sz="2400" b="1" dirty="0" smtClean="0">
                <a:solidFill>
                  <a:srgbClr val="666666"/>
                </a:solidFill>
                <a:ea typeface="+mj-ea"/>
                <a:cs typeface="+mj-cs"/>
              </a:rPr>
            </a:br>
            <a:r>
              <a:rPr lang="en-US" sz="2400" b="1" dirty="0" smtClean="0">
                <a:solidFill>
                  <a:srgbClr val="666666"/>
                </a:solidFill>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dirty="0" smtClean="0">
                <a:solidFill>
                  <a:srgbClr val="000000"/>
                </a:solidFill>
                <a:ea typeface="MS PGothic" pitchFamily="34" charset="-128"/>
              </a:rPr>
              <a:t>No part of this publication may be reproduced or transmitted in any form or for any purpose without the express permission of SAP AG or an </a:t>
            </a:r>
          </a:p>
          <a:p>
            <a:r>
              <a:rPr lang="en-US" sz="1000" dirty="0" smtClean="0">
                <a:solidFill>
                  <a:srgbClr val="000000"/>
                </a:solidFill>
                <a:ea typeface="MS PGothic" pitchFamily="34" charset="-128"/>
              </a:rPr>
              <a:t>SAP affiliate company.</a:t>
            </a:r>
          </a:p>
          <a:p>
            <a:pPr>
              <a:spcBef>
                <a:spcPts val="1200"/>
              </a:spcBef>
            </a:pPr>
            <a:r>
              <a:rPr lang="en-US" sz="1000" dirty="0" smtClean="0">
                <a:solidFill>
                  <a:srgbClr val="000000"/>
                </a:solidFill>
                <a:ea typeface="MS PGothic" pitchFamily="34" charset="-128"/>
              </a:rPr>
              <a:t>SAP and other SAP products and services mentioned herein as well as their respective logos are trademarks or registered trademarks of SAP AG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(or an SAP affiliate company) in Germany and other countries. Please see </a:t>
            </a:r>
            <a:r>
              <a:rPr lang="en-US" sz="1000" dirty="0" smtClean="0">
                <a:solidFill>
                  <a:srgbClr val="000000"/>
                </a:solidFill>
                <a:ea typeface="MS PGothic" pitchFamily="34" charset="-128"/>
                <a:hlinkClick r:id="rId2"/>
              </a:rPr>
              <a:t>http://global12.sap.com/corporate-en/legal/copyright/index.epx</a:t>
            </a:r>
            <a:r>
              <a:rPr lang="en-US" sz="1000" dirty="0" smtClean="0">
                <a:solidFill>
                  <a:srgbClr val="000000"/>
                </a:solidFill>
                <a:ea typeface="MS PGothic" pitchFamily="34" charset="-128"/>
              </a:rPr>
              <a:t> for additional trademark information and notices.</a:t>
            </a:r>
          </a:p>
          <a:p>
            <a:pPr>
              <a:spcBef>
                <a:spcPts val="1200"/>
              </a:spcBef>
            </a:pPr>
            <a:r>
              <a:rPr lang="en-US" sz="1000" dirty="0" smtClean="0">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000" dirty="0" smtClean="0">
                <a:solidFill>
                  <a:srgbClr val="000000"/>
                </a:solidFill>
                <a:ea typeface="MS PGothic" pitchFamily="34" charset="-128"/>
              </a:rPr>
              <a:t>National product specifications may vary.</a:t>
            </a:r>
          </a:p>
          <a:p>
            <a:pPr>
              <a:spcBef>
                <a:spcPts val="1200"/>
              </a:spcBef>
            </a:pPr>
            <a:r>
              <a:rPr lang="en-US" sz="1000" dirty="0" smtClean="0">
                <a:solidFill>
                  <a:srgbClr val="000000"/>
                </a:solidFill>
                <a:ea typeface="MS PGothic" pitchFamily="34" charset="-128"/>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SAP affiliate company products and services are those that are set forth in the express warranty statements accompanying such products and </a:t>
            </a:r>
            <a:br>
              <a:rPr lang="en-US" sz="1000" dirty="0" smtClean="0">
                <a:solidFill>
                  <a:srgbClr val="000000"/>
                </a:solidFill>
                <a:ea typeface="MS PGothic" pitchFamily="34" charset="-128"/>
              </a:rPr>
            </a:br>
            <a:r>
              <a:rPr lang="en-US" sz="1000" dirty="0" smtClean="0">
                <a:solidFill>
                  <a:srgbClr val="000000"/>
                </a:solidFill>
                <a:ea typeface="MS PGothic" pitchFamily="34" charset="-128"/>
              </a:rPr>
              <a:t>services, if any. Nothing herein should be construed as constituting an additional warranty. </a:t>
            </a:r>
          </a:p>
          <a:p>
            <a:pPr>
              <a:spcBef>
                <a:spcPts val="1200"/>
              </a:spcBef>
            </a:pPr>
            <a:r>
              <a:rPr lang="en-US" sz="1000" dirty="0" smtClean="0">
                <a:solidFill>
                  <a:srgbClr val="000000"/>
                </a:solidFill>
                <a:ea typeface="MS PGothic" pitchFamily="34" charset="-128"/>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323449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spcBef>
                <a:spcPct val="0"/>
              </a:spcBef>
              <a:defRPr/>
            </a:pPr>
            <a:r>
              <a:rPr sz="2400" b="1" dirty="0" smtClean="0">
                <a:solidFill>
                  <a:srgbClr val="666666"/>
                </a:solidFill>
                <a:ea typeface="+mj-ea"/>
                <a:cs typeface="+mj-cs"/>
              </a:rPr>
              <a:t>© 2014 SAP AG oder ein SAP-Konzernunternehmen. </a:t>
            </a:r>
            <a:br>
              <a:rPr sz="2400" b="1" dirty="0" smtClean="0">
                <a:solidFill>
                  <a:srgbClr val="666666"/>
                </a:solidFill>
                <a:ea typeface="+mj-ea"/>
                <a:cs typeface="+mj-cs"/>
              </a:rPr>
            </a:br>
            <a:r>
              <a:rPr sz="2400" b="1" dirty="0" smtClean="0">
                <a:solidFill>
                  <a:srgbClr val="666666"/>
                </a:solidFill>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sz="1000" dirty="0" smtClean="0">
                <a:solidFill>
                  <a:srgbClr val="000000"/>
                </a:solidFill>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sz="1000" dirty="0" smtClean="0">
                <a:solidFill>
                  <a:srgbClr val="000000"/>
                </a:solidFill>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sz="1000" dirty="0" smtClean="0">
                <a:solidFill>
                  <a:srgbClr val="000000"/>
                </a:solidFill>
              </a:rPr>
            </a:br>
            <a:r>
              <a:rPr sz="1000" dirty="0" smtClean="0">
                <a:solidFill>
                  <a:srgbClr val="000000"/>
                </a:solidFill>
              </a:rPr>
              <a:t>Weitere Hinweise und Informationen zum Markenrecht finden Sie unter </a:t>
            </a:r>
            <a:r>
              <a:rPr sz="1000" dirty="0" smtClean="0">
                <a:solidFill>
                  <a:srgbClr val="000000"/>
                </a:solidFill>
                <a:hlinkClick r:id="rId2"/>
              </a:rPr>
              <a:t>http://global.sap.com/corporate-de/legal/copyright/index.epx</a:t>
            </a:r>
            <a:r>
              <a:rPr sz="1000" dirty="0" smtClean="0">
                <a:solidFill>
                  <a:srgbClr val="000000"/>
                </a:solidFill>
              </a:rPr>
              <a:t>.</a:t>
            </a:r>
          </a:p>
          <a:p>
            <a:pPr>
              <a:spcBef>
                <a:spcPts val="1200"/>
              </a:spcBef>
            </a:pPr>
            <a:r>
              <a:rPr sz="1000" dirty="0" smtClean="0">
                <a:solidFill>
                  <a:srgbClr val="000000"/>
                </a:solidFill>
              </a:rPr>
              <a:t>Die von SAP AG oder deren Vertriebsfirmen angebotenen Softwareprodukte können Softwarekomponenten auch anderer Softwarehersteller enthalten.</a:t>
            </a:r>
          </a:p>
          <a:p>
            <a:pPr>
              <a:spcBef>
                <a:spcPts val="1200"/>
              </a:spcBef>
            </a:pPr>
            <a:r>
              <a:rPr sz="1000" dirty="0" smtClean="0">
                <a:solidFill>
                  <a:srgbClr val="000000"/>
                </a:solidFill>
              </a:rPr>
              <a:t>Produkte können länderspezifische Unterschiede aufweisen.</a:t>
            </a:r>
          </a:p>
          <a:p>
            <a:pPr>
              <a:spcBef>
                <a:spcPts val="1200"/>
              </a:spcBef>
            </a:pPr>
            <a:r>
              <a:rPr sz="1000" dirty="0" smtClean="0">
                <a:solidFill>
                  <a:srgbClr val="000000"/>
                </a:solidFill>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sz="1000" dirty="0" smtClean="0">
                <a:solidFill>
                  <a:srgbClr val="000000"/>
                </a:solidFill>
              </a:rPr>
            </a:br>
            <a:r>
              <a:rPr sz="1000" dirty="0" smtClean="0">
                <a:solidFill>
                  <a:srgbClr val="000000"/>
                </a:solidFill>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000" dirty="0" smtClean="0">
                <a:solidFill>
                  <a:srgbClr val="000000"/>
                </a:solidFill>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sz="1000" dirty="0" smtClean="0">
                <a:solidFill>
                  <a:srgbClr val="000000"/>
                </a:solidFill>
              </a:rPr>
            </a:br>
            <a:r>
              <a:rPr sz="1000" dirty="0" smtClean="0">
                <a:solidFill>
                  <a:srgbClr val="000000"/>
                </a:solidFill>
              </a:rPr>
              <a:t>eine zugehörige Präsentation, die Strategie und etwaige künftige Entwicklungen, Produkte und/oder Plattformen der SAP AG oder ihrer Konzern-</a:t>
            </a:r>
            <a:br>
              <a:rPr sz="1000" dirty="0" smtClean="0">
                <a:solidFill>
                  <a:srgbClr val="000000"/>
                </a:solidFill>
              </a:rPr>
            </a:br>
            <a:r>
              <a:rPr sz="1000" dirty="0" smtClean="0">
                <a:solidFill>
                  <a:srgbClr val="000000"/>
                </a:solidFill>
              </a:rPr>
              <a:t>unternehmen können von der SAP AG oder ihren Konzernunternehmen jederzeit und ohne Angabe von Gründen unangekündigt geändert werden. </a:t>
            </a:r>
            <a:br>
              <a:rPr sz="1000" dirty="0" smtClean="0">
                <a:solidFill>
                  <a:srgbClr val="000000"/>
                </a:solidFill>
              </a:rPr>
            </a:br>
            <a:r>
              <a:rPr sz="1000" dirty="0" smtClean="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sz="1000" dirty="0" smtClean="0">
                <a:solidFill>
                  <a:srgbClr val="000000"/>
                </a:solidFill>
              </a:rPr>
            </a:br>
            <a:r>
              <a:rPr sz="1000" dirty="0" smtClean="0">
                <a:solidFill>
                  <a:srgbClr val="000000"/>
                </a:solidFill>
              </a:rPr>
              <a:t>die tatsächlichen Ergebnisse von den Erwartungen abweichen können. Die vorausschauenden Aussagen geben die Sicht zu dem Zeitpunkt wieder, </a:t>
            </a:r>
            <a:br>
              <a:rPr sz="1000" dirty="0" smtClean="0">
                <a:solidFill>
                  <a:srgbClr val="000000"/>
                </a:solidFill>
              </a:rPr>
            </a:br>
            <a:r>
              <a:rPr sz="1000" dirty="0" smtClean="0">
                <a:solidFill>
                  <a:srgbClr val="000000"/>
                </a:solidFill>
              </a:rPr>
              <a:t>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17153643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3850" y="6080400"/>
            <a:ext cx="1832544" cy="453600"/>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p:spPr>
        <p:txBody>
          <a:bodyPr anchor="ctr" anchorCtr="0"/>
          <a:lstStyle>
            <a:lvl1pPr algn="ctr">
              <a:defRPr/>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Information_Classification"/>
          <p:cNvSpPr txBox="1"/>
          <p:nvPr/>
        </p:nvSpPr>
        <p:spPr>
          <a:xfrm>
            <a:off x="7555784" y="6611360"/>
            <a:ext cx="737381"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kumimoji="0" lang="es-AR" sz="1000" b="0" i="0" u="none" kern="0" baseline="0" dirty="0" smtClean="0">
                <a:solidFill>
                  <a:srgbClr val="FFFFFF"/>
                </a:solidFill>
                <a:effectLst/>
                <a:latin typeface="Arial"/>
                <a:ea typeface="Arial Unicode MS"/>
                <a:cs typeface="Arial Unicode MS" pitchFamily="34" charset="-128"/>
                <a:sym typeface="Arial"/>
              </a:rPr>
              <a:t>Confidencial </a:t>
            </a:r>
          </a:p>
        </p:txBody>
      </p:sp>
    </p:spTree>
  </p:cSld>
  <p:clrMap bg1="lt1" tx1="dk1" bg2="lt2" tx2="dk2" accent1="accent1" accent2="accent2" accent3="accent3" accent4="accent4" accent5="accent5" accent6="accent6" hlink="hlink" folHlink="folHlink"/>
  <p:sldLayoutIdLst>
    <p:sldLayoutId id="2147483693" r:id="rId1"/>
    <p:sldLayoutId id="2147483697" r:id="rId2"/>
    <p:sldLayoutId id="2147483698" r:id="rId3"/>
    <p:sldLayoutId id="2147483699" r:id="rId4"/>
    <p:sldLayoutId id="2147483701" r:id="rId5"/>
    <p:sldLayoutId id="2147483689" r:id="rId6"/>
    <p:sldLayoutId id="2147483704" r:id="rId7"/>
    <p:sldLayoutId id="2147483702" r:id="rId8"/>
    <p:sldLayoutId id="2147483684" r:id="rId9"/>
    <p:sldLayoutId id="2147483665" r:id="rId10"/>
    <p:sldLayoutId id="2147483683" r:id="rId11"/>
    <p:sldLayoutId id="2147483687"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27"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buClr>
                <a:srgbClr val="FFFFFF"/>
              </a:buClr>
              <a:buFont typeface="Arial" pitchFamily="34" charset="0"/>
              <a:buChar char="©"/>
            </a:pPr>
            <a:r>
              <a:rPr lang="en-US" sz="800" dirty="0" smtClean="0">
                <a:solidFill>
                  <a:srgbClr val="FFFFFF"/>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rgbClr val="666666"/>
              </a:buClr>
              <a:buFont typeface="Arial" pitchFamily="34" charset="0"/>
              <a:buNone/>
            </a:pPr>
            <a:fld id="{0BDC132A-5C91-4078-9777-31DA19A62E0A}" type="slidenum">
              <a:rPr lang="en-US" sz="800" smtClean="0">
                <a:solidFill>
                  <a:srgbClr val="FFFFFF"/>
                </a:solidFill>
              </a:rPr>
              <a:pPr marL="93663" indent="-93663" algn="r">
                <a:buClr>
                  <a:srgbClr val="666666"/>
                </a:buClr>
                <a:buFont typeface="Arial" pitchFamily="34" charset="0"/>
                <a:buNone/>
              </a:pPr>
              <a:t>‹#›</a:t>
            </a:fld>
            <a:endParaRPr lang="en-US" sz="800" dirty="0" smtClean="0">
              <a:solidFill>
                <a:srgbClr val="FFFFFF"/>
              </a:solidFill>
            </a:endParaRPr>
          </a:p>
        </p:txBody>
      </p:sp>
      <p:sp>
        <p:nvSpPr>
          <p:cNvPr id="4" name="Information_Classification"/>
          <p:cNvSpPr txBox="1"/>
          <p:nvPr userDrawn="1"/>
        </p:nvSpPr>
        <p:spPr>
          <a:xfrm>
            <a:off x="7670800" y="6620293"/>
            <a:ext cx="1905000" cy="153888"/>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34896485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latin typeface="Verdana"/>
                <a:cs typeface="Arial" charset="0"/>
              </a:rPr>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latin typeface="Verdana"/>
                <a:cs typeface="Arial" charset="0"/>
              </a:rPr>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8" Type="http://schemas.openxmlformats.org/officeDocument/2006/relationships/hyperlink" Target="https://training.sap.com/shop/course/ha200r-sap-hana-installation-operations-e-learning-099-g-en/" TargetMode="External"/><Relationship Id="rId13" Type="http://schemas.openxmlformats.org/officeDocument/2006/relationships/hyperlink" Target="http://www.saphana.com/" TargetMode="External"/><Relationship Id="rId18" Type="http://schemas.openxmlformats.org/officeDocument/2006/relationships/hyperlink" Target="https://training.sap.com/shop/course/ha350e-sap-hana---data-provisioning-e-learning-099-g-en/" TargetMode="External"/><Relationship Id="rId3" Type="http://schemas.openxmlformats.org/officeDocument/2006/relationships/hyperlink" Target="https://service.sap.com/~sapidb/011000358700000747712012E" TargetMode="External"/><Relationship Id="rId21" Type="http://schemas.openxmlformats.org/officeDocument/2006/relationships/hyperlink" Target="http://www.sapteched.com/online" TargetMode="External"/><Relationship Id="rId7" Type="http://schemas.openxmlformats.org/officeDocument/2006/relationships/hyperlink" Target="https://training.sap.com/shop/course/ha100-sap-hana-introduction-classroom-007-g-en/" TargetMode="External"/><Relationship Id="rId12" Type="http://schemas.openxmlformats.org/officeDocument/2006/relationships/hyperlink" Target="http://service.sap.com/~form/handler?_APP=00200682500000002702&amp;_EVENT=DISPLAY&amp;_HIER_KEY=201100035870000001783&amp;_HIER_KEY=301100035870000002834&amp;_HIER_KEY=501100035870000019710&amp;_HIER_KEY=601100035870000248516&amp;_HIER_KEY=601100035870000249213&amp;" TargetMode="External"/><Relationship Id="rId17" Type="http://schemas.openxmlformats.org/officeDocument/2006/relationships/hyperlink" Target="http://scn.sap.com/community/partneredge-interactive" TargetMode="External"/><Relationship Id="rId2" Type="http://schemas.openxmlformats.org/officeDocument/2006/relationships/notesSlide" Target="../notesSlides/notesSlide3.xml"/><Relationship Id="rId16" Type="http://schemas.openxmlformats.org/officeDocument/2006/relationships/hyperlink" Target="https://service.sap.com/~form/handler?_APP=00200682500000002702&amp;_EVENT=DISPLAY&amp;_HIER_KEY=201100035870000001783&amp;_HIER_KEY=301100035870000002836&amp;_HIER_KEY=501100035870000020362&amp;_HIER_KEY=601100035870000257797&amp;" TargetMode="External"/><Relationship Id="rId20" Type="http://schemas.openxmlformats.org/officeDocument/2006/relationships/hyperlink" Target="http://www.saphana.com/community/hana-academy" TargetMode="External"/><Relationship Id="rId1" Type="http://schemas.openxmlformats.org/officeDocument/2006/relationships/slideLayout" Target="../slideLayouts/slideLayout38.xml"/><Relationship Id="rId6" Type="http://schemas.openxmlformats.org/officeDocument/2006/relationships/hyperlink" Target="https://training.sap.com/shop/course/ha100e-sap-hana---introduction-e-learning-099-g-en/" TargetMode="External"/><Relationship Id="rId11" Type="http://schemas.openxmlformats.org/officeDocument/2006/relationships/hyperlink" Target="https://training.sap.com/shop/course/ha300-sap-hana-implementation-and-modeling-classroom-007-g-en/" TargetMode="External"/><Relationship Id="rId5" Type="http://schemas.openxmlformats.org/officeDocument/2006/relationships/hyperlink" Target="https://training.sap.com/g/en/courses-and-curricula/hana" TargetMode="External"/><Relationship Id="rId15" Type="http://schemas.openxmlformats.org/officeDocument/2006/relationships/hyperlink" Target="https://websmp107.sap-ag.de/~form/handler?_APP=00200682500000002702&amp;_EVENT=DISPLAY&amp;_HIER_KEY=201100035870000001783&amp;_HIER_KEY=301100035870000002832&amp;_OBJECT=011000358700000688432012E" TargetMode="External"/><Relationship Id="rId23" Type="http://schemas.openxmlformats.org/officeDocument/2006/relationships/hyperlink" Target="https://training.sap.com/shop/course/ha360-sap-hana-hands-on-lab-classroom-007-g-en/" TargetMode="External"/><Relationship Id="rId10" Type="http://schemas.openxmlformats.org/officeDocument/2006/relationships/hyperlink" Target="https://training.sap.com/shop/course/ha300e-sap-hana-implementation-and-modeling-e-learning-099-g-en/" TargetMode="External"/><Relationship Id="rId19" Type="http://schemas.openxmlformats.org/officeDocument/2006/relationships/hyperlink" Target="https://training.sap.com/shop/course/ha350-sap-hana---data-provisioning-classroom-007-g-en/" TargetMode="External"/><Relationship Id="rId4" Type="http://schemas.openxmlformats.org/officeDocument/2006/relationships/hyperlink" Target="http://training.sap.com/v2/course/hub030-sap-learning-hub-partner-edition-learninghub-097-us-en/" TargetMode="External"/><Relationship Id="rId9" Type="http://schemas.openxmlformats.org/officeDocument/2006/relationships/hyperlink" Target="https://training.sap.com/shop/course/ha200-sap-hana-installation-operations-classroom-007-g-en/" TargetMode="External"/><Relationship Id="rId14" Type="http://schemas.openxmlformats.org/officeDocument/2006/relationships/hyperlink" Target="http://www.sapbigdata.com/" TargetMode="External"/><Relationship Id="rId22" Type="http://schemas.openxmlformats.org/officeDocument/2006/relationships/hyperlink" Target="http://www.sap.com/search/search-results.epx?QueryText=Sapphire%20replay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 y="162000"/>
            <a:ext cx="9144004" cy="6583682"/>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dirty="0" smtClean="0"/>
          </a:p>
        </p:txBody>
      </p:sp>
      <p:pic>
        <p:nvPicPr>
          <p:cNvPr id="6" name="Picture 5"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p:nvPr>
        </p:nvSpPr>
        <p:spPr>
          <a:xfrm>
            <a:off x="432000" y="162000"/>
            <a:ext cx="8280000" cy="923330"/>
          </a:xfrm>
        </p:spPr>
        <p:txBody>
          <a:bodyPr/>
          <a:lstStyle/>
          <a:p>
            <a:r>
              <a:rPr lang="en-US" sz="3200" dirty="0" smtClean="0"/>
              <a:t>Implementation - SAP HANA</a:t>
            </a:r>
            <a:br>
              <a:rPr lang="en-US" sz="3200" dirty="0" smtClean="0"/>
            </a:br>
            <a:r>
              <a:rPr lang="en-US" sz="2000" dirty="0" smtClean="0"/>
              <a:t>Build your own implementation practice</a:t>
            </a:r>
            <a:r>
              <a:rPr lang="en-US" sz="3200" dirty="0" smtClean="0"/>
              <a:t/>
            </a:r>
            <a:br>
              <a:rPr lang="en-US" sz="3200" dirty="0" smtClean="0"/>
            </a:br>
            <a:r>
              <a:rPr lang="en-US" sz="1600" dirty="0" smtClean="0"/>
              <a:t>1Q14</a:t>
            </a:r>
            <a:endParaRPr lang="en-US" sz="1600" dirty="0"/>
          </a:p>
        </p:txBody>
      </p:sp>
    </p:spTree>
    <p:extLst>
      <p:ext uri="{BB962C8B-B14F-4D97-AF65-F5344CB8AC3E}">
        <p14:creationId xmlns:p14="http://schemas.microsoft.com/office/powerpoint/2010/main" val="161659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Option #1:  Build your own technical expertise</a:t>
            </a:r>
            <a:endParaRPr lang="en-US" dirty="0"/>
          </a:p>
        </p:txBody>
      </p:sp>
      <p:sp>
        <p:nvSpPr>
          <p:cNvPr id="3" name="Text Placeholder 2"/>
          <p:cNvSpPr>
            <a:spLocks noGrp="1"/>
          </p:cNvSpPr>
          <p:nvPr>
            <p:ph type="body" sz="quarter" idx="10"/>
          </p:nvPr>
        </p:nvSpPr>
        <p:spPr>
          <a:xfrm>
            <a:off x="324000" y="1384300"/>
            <a:ext cx="8494713" cy="4800600"/>
          </a:xfrm>
        </p:spPr>
        <p:txBody>
          <a:bodyPr/>
          <a:lstStyle/>
          <a:p>
            <a:pPr marL="0" lvl="2" indent="0">
              <a:spcBef>
                <a:spcPts val="1620"/>
              </a:spcBef>
              <a:buSzPct val="80000"/>
              <a:buNone/>
            </a:pPr>
            <a:r>
              <a:rPr lang="en-US" dirty="0"/>
              <a:t>SAP has developed a 90 day jump start training plan to enable your Technical Consultants to get smart on </a:t>
            </a:r>
            <a:r>
              <a:rPr lang="en-US" dirty="0" smtClean="0"/>
              <a:t>SAP HANA.  </a:t>
            </a:r>
            <a:r>
              <a:rPr lang="en-US" dirty="0"/>
              <a:t>Our jump start plan outlines the training, enablement and assets </a:t>
            </a:r>
            <a:r>
              <a:rPr lang="en-US" dirty="0" smtClean="0"/>
              <a:t>needed to </a:t>
            </a:r>
            <a:r>
              <a:rPr lang="en-US" dirty="0"/>
              <a:t>begin building your SAP implementation expertise</a:t>
            </a:r>
            <a:r>
              <a:rPr lang="en-US" dirty="0" smtClean="0"/>
              <a:t>.</a:t>
            </a:r>
          </a:p>
          <a:p>
            <a:pPr marL="0" lvl="2" indent="0">
              <a:spcBef>
                <a:spcPts val="1620"/>
              </a:spcBef>
              <a:buSzPct val="80000"/>
              <a:buNone/>
            </a:pPr>
            <a:r>
              <a:rPr lang="en-US" dirty="0" smtClean="0"/>
              <a:t>Step 1:  After the completion of the training to fulfill your sales authorization requirement, your Technical Consultant will understand the following:</a:t>
            </a:r>
          </a:p>
          <a:p>
            <a:pPr marL="285750" lvl="2" indent="-285750">
              <a:spcBef>
                <a:spcPts val="0"/>
              </a:spcBef>
              <a:buSzPct val="80000"/>
            </a:pPr>
            <a:r>
              <a:rPr lang="en-US" dirty="0" smtClean="0"/>
              <a:t>SAP HANA solution overview</a:t>
            </a:r>
          </a:p>
          <a:p>
            <a:pPr marL="285750" lvl="2" indent="-285750">
              <a:spcBef>
                <a:spcPts val="0"/>
              </a:spcBef>
              <a:buSzPct val="80000"/>
            </a:pPr>
            <a:r>
              <a:rPr lang="en-US" dirty="0"/>
              <a:t>T</a:t>
            </a:r>
            <a:r>
              <a:rPr lang="en-US" dirty="0" smtClean="0"/>
              <a:t>echnical overview </a:t>
            </a:r>
          </a:p>
          <a:p>
            <a:pPr marL="285750" lvl="2" indent="-285750">
              <a:spcBef>
                <a:spcPts val="0"/>
              </a:spcBef>
              <a:buSzPct val="80000"/>
            </a:pPr>
            <a:r>
              <a:rPr lang="en-US" dirty="0" smtClean="0"/>
              <a:t>Data provisioning</a:t>
            </a:r>
          </a:p>
          <a:p>
            <a:pPr marL="285750" lvl="2" indent="-285750">
              <a:spcBef>
                <a:spcPts val="0"/>
              </a:spcBef>
              <a:buSzPct val="80000"/>
            </a:pPr>
            <a:r>
              <a:rPr lang="en-US" dirty="0"/>
              <a:t>D</a:t>
            </a:r>
            <a:r>
              <a:rPr lang="en-US" dirty="0" smtClean="0"/>
              <a:t>ata replication</a:t>
            </a:r>
          </a:p>
          <a:p>
            <a:pPr marL="285750" lvl="2" indent="-285750">
              <a:spcBef>
                <a:spcPts val="0"/>
              </a:spcBef>
              <a:buSzPct val="80000"/>
            </a:pPr>
            <a:r>
              <a:rPr lang="en-US" dirty="0" smtClean="0"/>
              <a:t>Information models </a:t>
            </a:r>
          </a:p>
          <a:p>
            <a:pPr marL="285750" lvl="2" indent="-285750">
              <a:spcBef>
                <a:spcPts val="0"/>
              </a:spcBef>
              <a:buSzPct val="80000"/>
            </a:pPr>
            <a:r>
              <a:rPr lang="en-US" dirty="0"/>
              <a:t>D</a:t>
            </a:r>
            <a:r>
              <a:rPr lang="en-US" dirty="0" smtClean="0"/>
              <a:t>ata analysis and reporting </a:t>
            </a:r>
            <a:br>
              <a:rPr lang="en-US" dirty="0" smtClean="0"/>
            </a:br>
            <a:endParaRPr lang="en-US" dirty="0" smtClean="0"/>
          </a:p>
          <a:p>
            <a:pPr marL="0" lvl="2" indent="0">
              <a:spcBef>
                <a:spcPts val="0"/>
              </a:spcBef>
              <a:buSzPct val="80000"/>
              <a:buNone/>
            </a:pPr>
            <a:r>
              <a:rPr lang="en-US" dirty="0" smtClean="0"/>
              <a:t>Step 2:  Choose the learning path that best matches your implementation services strategy:  </a:t>
            </a:r>
          </a:p>
          <a:p>
            <a:pPr marL="285750" lvl="2" indent="-285750">
              <a:spcBef>
                <a:spcPts val="0"/>
              </a:spcBef>
              <a:buSzPct val="80000"/>
            </a:pPr>
            <a:r>
              <a:rPr lang="en-US" dirty="0" smtClean="0"/>
              <a:t>SAP HANA Implementation and Modeling, or</a:t>
            </a:r>
          </a:p>
          <a:p>
            <a:pPr marL="285750" lvl="2" indent="-285750">
              <a:spcBef>
                <a:spcPts val="0"/>
              </a:spcBef>
              <a:buSzPct val="80000"/>
            </a:pPr>
            <a:r>
              <a:rPr lang="en-US" dirty="0" smtClean="0"/>
              <a:t>SAP HANA Administration, Operations, and Support, or</a:t>
            </a:r>
          </a:p>
          <a:p>
            <a:pPr marL="285750" lvl="2" indent="-285750">
              <a:spcBef>
                <a:spcPts val="0"/>
              </a:spcBef>
              <a:buSzPct val="80000"/>
            </a:pPr>
            <a:r>
              <a:rPr lang="en-US" dirty="0" smtClean="0"/>
              <a:t>Both.  </a:t>
            </a:r>
          </a:p>
          <a:p>
            <a:pPr marL="285750" lvl="2" indent="-285750">
              <a:spcBef>
                <a:spcPts val="0"/>
              </a:spcBef>
              <a:buSzPct val="80000"/>
            </a:pPr>
            <a:endParaRPr lang="en-US" dirty="0"/>
          </a:p>
          <a:p>
            <a:pPr marL="285750" lvl="2" indent="-285750">
              <a:spcBef>
                <a:spcPts val="0"/>
              </a:spcBef>
              <a:buSzPct val="80000"/>
            </a:pPr>
            <a:r>
              <a:rPr lang="en-US" dirty="0" smtClean="0"/>
              <a:t>Upon completion of the training in each of these paths, coupled with some hands on experience, your Technical Consultant is one test shy of earning an SAP Certification.  </a:t>
            </a:r>
            <a:endParaRPr lang="en-US" dirty="0"/>
          </a:p>
        </p:txBody>
      </p:sp>
    </p:spTree>
    <p:extLst>
      <p:ext uri="{BB962C8B-B14F-4D97-AF65-F5344CB8AC3E}">
        <p14:creationId xmlns:p14="http://schemas.microsoft.com/office/powerpoint/2010/main" val="635132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pic>
        <p:nvPicPr>
          <p:cNvPr id="1026" name="Picture 2" descr="C:\Users\I835153\AppData\Local\Microsoft\Windows\Temporary Internet Files\Content.IE5\YBX7Z40R\274467_l_srgb_s_gl[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3"/>
          <p:cNvSpPr txBox="1">
            <a:spLocks/>
          </p:cNvSpPr>
          <p:nvPr/>
        </p:nvSpPr>
        <p:spPr bwMode="gray">
          <a:xfrm>
            <a:off x="324000" y="1521460"/>
            <a:ext cx="8515936" cy="5249454"/>
          </a:xfrm>
          <a:prstGeom prst="rect">
            <a:avLst/>
          </a:prstGeom>
          <a:solidFill>
            <a:schemeClr val="tx1">
              <a:lumMod val="85000"/>
              <a:lumOff val="15000"/>
              <a:alpha val="80000"/>
            </a:schemeClr>
          </a:solidFill>
          <a:ln w="6350" algn="ctr">
            <a:noFill/>
            <a:miter lim="800000"/>
            <a:headEnd/>
            <a:tailEnd/>
          </a:ln>
        </p:spPr>
        <p:txBody>
          <a:bodyPr lIns="90000" tIns="72000" rIns="90000" bIns="72000" rtlCol="0" anchor="ctr"/>
          <a:lstStyle>
            <a:defPPr>
              <a:defRPr lang="de-DE"/>
            </a:defPPr>
            <a:lvl1pPr defTabSz="1088865">
              <a:spcBef>
                <a:spcPct val="50000"/>
              </a:spcBef>
              <a:buClr>
                <a:srgbClr val="F0AB00"/>
              </a:buClr>
              <a:buSzPct val="80000"/>
              <a:defRPr sz="1600" kern="0">
                <a:solidFill>
                  <a:srgbClr val="000000"/>
                </a:solidFill>
                <a:ea typeface="Arial Unicode MS" pitchFamily="34" charset="-128"/>
                <a:cs typeface="Arial Unicode MS" pitchFamily="34" charset="-128"/>
              </a:defRPr>
            </a:lvl1pPr>
          </a:lstStyle>
          <a:p>
            <a:endParaRPr lang="en-US" sz="1800" dirty="0">
              <a:solidFill>
                <a:schemeClr val="bg1"/>
              </a:solidFill>
            </a:endParaRPr>
          </a:p>
        </p:txBody>
      </p:sp>
      <p:sp>
        <p:nvSpPr>
          <p:cNvPr id="6" name="Title 3"/>
          <p:cNvSpPr txBox="1">
            <a:spLocks/>
          </p:cNvSpPr>
          <p:nvPr/>
        </p:nvSpPr>
        <p:spPr bwMode="gray">
          <a:xfrm>
            <a:off x="324000" y="324001"/>
            <a:ext cx="8515936" cy="1204784"/>
          </a:xfrm>
          <a:prstGeom prst="rect">
            <a:avLst/>
          </a:prstGeom>
          <a:solidFill>
            <a:schemeClr val="tx1">
              <a:lumMod val="85000"/>
              <a:lumOff val="15000"/>
              <a:alpha val="80000"/>
            </a:schemeClr>
          </a:solidFill>
          <a:ln w="6350" algn="ctr">
            <a:noFill/>
            <a:miter lim="800000"/>
            <a:headEnd/>
            <a:tailEnd/>
          </a:ln>
        </p:spPr>
        <p:txBody>
          <a:bodyPr lIns="90000" tIns="72000" rIns="90000" bIns="72000" rtlCol="0" anchor="ctr"/>
          <a:lstStyle>
            <a:defPPr>
              <a:defRPr lang="de-DE"/>
            </a:defPPr>
            <a:lvl1pPr defTabSz="1088865">
              <a:spcBef>
                <a:spcPct val="50000"/>
              </a:spcBef>
              <a:buClr>
                <a:srgbClr val="F0AB00"/>
              </a:buClr>
              <a:buSzPct val="80000"/>
              <a:defRPr sz="1600" kern="0">
                <a:solidFill>
                  <a:srgbClr val="000000"/>
                </a:solidFill>
                <a:ea typeface="Arial Unicode MS" pitchFamily="34" charset="-128"/>
                <a:cs typeface="Arial Unicode MS" pitchFamily="34" charset="-128"/>
              </a:defRPr>
            </a:lvl1pPr>
          </a:lstStyle>
          <a:p>
            <a:r>
              <a:rPr lang="en-GB" sz="3200" dirty="0">
                <a:solidFill>
                  <a:schemeClr val="bg1"/>
                </a:solidFill>
              </a:rPr>
              <a:t>Get up and running </a:t>
            </a:r>
            <a:r>
              <a:rPr lang="en-GB" sz="3200" dirty="0" smtClean="0">
                <a:solidFill>
                  <a:schemeClr val="bg1"/>
                </a:solidFill>
              </a:rPr>
              <a:t>quickly</a:t>
            </a:r>
          </a:p>
          <a:p>
            <a:r>
              <a:rPr lang="en-GB" sz="1800" dirty="0" smtClean="0">
                <a:solidFill>
                  <a:schemeClr val="bg1"/>
                </a:solidFill>
              </a:rPr>
              <a:t>SAP HANA</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356136404"/>
              </p:ext>
            </p:extLst>
          </p:nvPr>
        </p:nvGraphicFramePr>
        <p:xfrm>
          <a:off x="493804" y="2016125"/>
          <a:ext cx="8196263" cy="1601470"/>
        </p:xfrm>
        <a:graphic>
          <a:graphicData uri="http://schemas.openxmlformats.org/drawingml/2006/table">
            <a:tbl>
              <a:tblPr firstRow="1" bandRow="1">
                <a:tableStyleId>{69C7853C-536D-4A76-A0AE-DD22124D55A5}</a:tableStyleId>
              </a:tblPr>
              <a:tblGrid>
                <a:gridCol w="2762890"/>
                <a:gridCol w="1275180"/>
                <a:gridCol w="1423026"/>
                <a:gridCol w="1445648"/>
                <a:gridCol w="1289519"/>
              </a:tblGrid>
              <a:tr h="377190">
                <a:tc>
                  <a:txBody>
                    <a:bodyPr/>
                    <a:lstStyle/>
                    <a:p>
                      <a:endParaRPr lang="en-US" dirty="0">
                        <a:solidFill>
                          <a:schemeClr val="bg1"/>
                        </a:solidFill>
                      </a:endParaRPr>
                    </a:p>
                  </a:txBody>
                  <a:tcPr>
                    <a:solidFill>
                      <a:schemeClr val="accent3">
                        <a:lumMod val="50000"/>
                      </a:schemeClr>
                    </a:solidFill>
                  </a:tcPr>
                </a:tc>
                <a:tc>
                  <a:txBody>
                    <a:bodyPr/>
                    <a:lstStyle/>
                    <a:p>
                      <a:pPr algn="ctr"/>
                      <a:r>
                        <a:rPr lang="en-US" sz="1600" dirty="0" smtClean="0"/>
                        <a:t>Sales</a:t>
                      </a:r>
                      <a:endParaRPr lang="en-US" sz="1600" dirty="0">
                        <a:solidFill>
                          <a:schemeClr val="bg1"/>
                        </a:solidFill>
                      </a:endParaRPr>
                    </a:p>
                  </a:txBody>
                  <a:tcPr>
                    <a:solidFill>
                      <a:schemeClr val="accent3">
                        <a:lumMod val="50000"/>
                      </a:schemeClr>
                    </a:solidFill>
                  </a:tcPr>
                </a:tc>
                <a:tc>
                  <a:txBody>
                    <a:bodyPr/>
                    <a:lstStyle/>
                    <a:p>
                      <a:pPr algn="ctr"/>
                      <a:r>
                        <a:rPr lang="en-US" sz="1600" dirty="0" smtClean="0"/>
                        <a:t>Presales</a:t>
                      </a:r>
                      <a:endParaRPr lang="en-US" sz="1600" dirty="0">
                        <a:solidFill>
                          <a:schemeClr val="bg1"/>
                        </a:solidFill>
                      </a:endParaRPr>
                    </a:p>
                  </a:txBody>
                  <a:tcPr>
                    <a:solidFill>
                      <a:schemeClr val="accent3">
                        <a:lumMod val="50000"/>
                      </a:schemeClr>
                    </a:solidFill>
                  </a:tcPr>
                </a:tc>
                <a:tc>
                  <a:txBody>
                    <a:bodyPr/>
                    <a:lstStyle/>
                    <a:p>
                      <a:pPr algn="ctr"/>
                      <a:r>
                        <a:rPr lang="en-US" sz="1600" dirty="0" smtClean="0"/>
                        <a:t>Consultant</a:t>
                      </a:r>
                      <a:r>
                        <a:rPr lang="en-US" sz="1600" b="0" baseline="30000" dirty="0" smtClean="0"/>
                        <a:t>3</a:t>
                      </a:r>
                      <a:endParaRPr lang="en-US" sz="1600" b="0" baseline="30000" dirty="0">
                        <a:solidFill>
                          <a:schemeClr val="bg1"/>
                        </a:solidFill>
                      </a:endParaRPr>
                    </a:p>
                  </a:txBody>
                  <a:tcPr>
                    <a:solidFill>
                      <a:schemeClr val="accent3">
                        <a:lumMod val="50000"/>
                      </a:schemeClr>
                    </a:solidFill>
                  </a:tcPr>
                </a:tc>
                <a:tc>
                  <a:txBody>
                    <a:bodyPr/>
                    <a:lstStyle/>
                    <a:p>
                      <a:pPr algn="ctr"/>
                      <a:r>
                        <a:rPr lang="en-US" sz="1600" dirty="0" smtClean="0">
                          <a:solidFill>
                            <a:schemeClr val="bg1"/>
                          </a:solidFill>
                        </a:rPr>
                        <a:t>Total</a:t>
                      </a:r>
                      <a:endParaRPr lang="en-US" sz="1600" dirty="0">
                        <a:solidFill>
                          <a:schemeClr val="bg1"/>
                        </a:solidFill>
                      </a:endParaRPr>
                    </a:p>
                  </a:txBody>
                  <a:tcPr>
                    <a:solidFill>
                      <a:schemeClr val="accent3">
                        <a:lumMod val="50000"/>
                      </a:schemeClr>
                    </a:solidFill>
                  </a:tcPr>
                </a:tc>
              </a:tr>
              <a:tr h="370840">
                <a:tc gridSpan="5">
                  <a:txBody>
                    <a:bodyPr/>
                    <a:lstStyle/>
                    <a:p>
                      <a:r>
                        <a:rPr lang="en-US" sz="1200" b="1" dirty="0" smtClean="0">
                          <a:solidFill>
                            <a:schemeClr val="bg1"/>
                          </a:solidFill>
                        </a:rPr>
                        <a:t>SAP HANA</a:t>
                      </a:r>
                      <a:endParaRPr lang="en-US" sz="1200" b="0" baseline="300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c hMerge="1">
                  <a:txBody>
                    <a:bodyPr/>
                    <a:lstStyle/>
                    <a:p>
                      <a:endParaRPr lang="en-US" sz="1200" dirty="0">
                        <a:solidFill>
                          <a:schemeClr val="bg1"/>
                        </a:solidFill>
                      </a:endParaRPr>
                    </a:p>
                  </a:txBody>
                  <a:tcPr>
                    <a:solidFill>
                      <a:schemeClr val="accent3"/>
                    </a:solidFill>
                  </a:tcPr>
                </a:tc>
              </a:tr>
              <a:tr h="370840">
                <a:tc>
                  <a:txBody>
                    <a:bodyPr/>
                    <a:lstStyle/>
                    <a:p>
                      <a:r>
                        <a:rPr lang="en-US" sz="1200" dirty="0" smtClean="0"/>
                        <a:t>Minimum recommended training </a:t>
                      </a:r>
                      <a:br>
                        <a:rPr lang="en-US" sz="1200" dirty="0" smtClean="0"/>
                      </a:br>
                      <a:r>
                        <a:rPr lang="en-US" sz="1000" dirty="0" smtClean="0"/>
                        <a:t>SAP product</a:t>
                      </a:r>
                      <a:r>
                        <a:rPr lang="en-US" sz="1000" baseline="0" dirty="0" smtClean="0"/>
                        <a:t> knowledge</a:t>
                      </a:r>
                      <a:endParaRPr lang="en-US" sz="1000" dirty="0">
                        <a:solidFill>
                          <a:schemeClr val="bg1"/>
                        </a:solidFill>
                      </a:endParaRPr>
                    </a:p>
                  </a:txBody>
                  <a:tcPr/>
                </a:tc>
                <a:tc>
                  <a:txBody>
                    <a:bodyPr/>
                    <a:lstStyle/>
                    <a:p>
                      <a:r>
                        <a:rPr lang="en-US" sz="1000" baseline="0" dirty="0" smtClean="0">
                          <a:solidFill>
                            <a:schemeClr val="bg1"/>
                          </a:solidFill>
                        </a:rPr>
                        <a:t>12 hours</a:t>
                      </a:r>
                      <a:endParaRPr lang="en-US" sz="1000" dirty="0">
                        <a:solidFill>
                          <a:schemeClr val="bg1"/>
                        </a:solidFill>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19</a:t>
                      </a:r>
                      <a:r>
                        <a:rPr lang="en-US" sz="1000" kern="1200" baseline="0" dirty="0" smtClean="0">
                          <a:solidFill>
                            <a:schemeClr val="bg1"/>
                          </a:solidFill>
                          <a:latin typeface="+mn-lt"/>
                          <a:ea typeface="+mn-ea"/>
                          <a:cs typeface="+mn-cs"/>
                        </a:rPr>
                        <a:t> </a:t>
                      </a:r>
                      <a:r>
                        <a:rPr lang="en-US" sz="1000" kern="1200" dirty="0" smtClean="0">
                          <a:solidFill>
                            <a:schemeClr val="bg1"/>
                          </a:solidFill>
                          <a:latin typeface="+mn-lt"/>
                          <a:ea typeface="+mn-ea"/>
                          <a:cs typeface="+mn-cs"/>
                        </a:rPr>
                        <a:t>hours</a:t>
                      </a:r>
                      <a:r>
                        <a:rPr lang="en-US" sz="1000" kern="1200" baseline="30000" dirty="0" smtClean="0">
                          <a:solidFill>
                            <a:schemeClr val="bg1"/>
                          </a:solidFill>
                          <a:latin typeface="+mn-lt"/>
                          <a:ea typeface="+mn-ea"/>
                          <a:cs typeface="+mn-cs"/>
                        </a:rPr>
                        <a:t>1</a:t>
                      </a:r>
                      <a:endParaRPr lang="en-US" sz="1000" kern="1200" baseline="300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60 hours</a:t>
                      </a:r>
                      <a:r>
                        <a:rPr lang="en-US" sz="1000" kern="1200" baseline="30000" dirty="0" smtClean="0">
                          <a:solidFill>
                            <a:schemeClr val="bg1"/>
                          </a:solidFill>
                          <a:latin typeface="+mn-lt"/>
                          <a:ea typeface="+mn-ea"/>
                          <a:cs typeface="+mn-cs"/>
                        </a:rPr>
                        <a:t>2</a:t>
                      </a:r>
                      <a:endParaRPr lang="en-US" sz="1000" kern="1200" baseline="30000" dirty="0">
                        <a:solidFill>
                          <a:schemeClr val="bg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bg1"/>
                          </a:solidFill>
                          <a:latin typeface="+mn-lt"/>
                          <a:ea typeface="+mn-ea"/>
                          <a:cs typeface="+mn-cs"/>
                        </a:rPr>
                        <a:t>91</a:t>
                      </a:r>
                      <a:r>
                        <a:rPr lang="en-US" sz="1000" kern="1200" baseline="0" dirty="0" smtClean="0">
                          <a:solidFill>
                            <a:schemeClr val="bg1"/>
                          </a:solidFill>
                          <a:latin typeface="+mn-lt"/>
                          <a:ea typeface="+mn-ea"/>
                          <a:cs typeface="+mn-cs"/>
                        </a:rPr>
                        <a:t> </a:t>
                      </a:r>
                      <a:r>
                        <a:rPr lang="en-US" sz="1000" kern="1200" dirty="0" smtClean="0">
                          <a:solidFill>
                            <a:schemeClr val="bg1"/>
                          </a:solidFill>
                          <a:latin typeface="+mn-lt"/>
                          <a:ea typeface="+mn-ea"/>
                          <a:cs typeface="+mn-cs"/>
                        </a:rPr>
                        <a:t>hours</a:t>
                      </a:r>
                      <a:endParaRPr lang="en-US" sz="1000" kern="1200" dirty="0">
                        <a:solidFill>
                          <a:schemeClr val="bg1"/>
                        </a:solidFill>
                        <a:latin typeface="+mn-lt"/>
                        <a:ea typeface="+mn-ea"/>
                        <a:cs typeface="+mn-cs"/>
                      </a:endParaRPr>
                    </a:p>
                  </a:txBody>
                  <a:tcPr/>
                </a:tc>
              </a:tr>
              <a:tr h="370840">
                <a:tc>
                  <a:txBody>
                    <a:bodyPr/>
                    <a:lstStyle/>
                    <a:p>
                      <a:r>
                        <a:rPr lang="en-US" sz="1200" dirty="0" smtClean="0"/>
                        <a:t>Additional training </a:t>
                      </a:r>
                    </a:p>
                    <a:p>
                      <a:r>
                        <a:rPr lang="en-US" sz="1000" dirty="0" smtClean="0"/>
                        <a:t>Product agnostic</a:t>
                      </a:r>
                      <a:r>
                        <a:rPr lang="en-US" sz="1000" baseline="0" dirty="0" smtClean="0"/>
                        <a:t> </a:t>
                      </a:r>
                      <a:r>
                        <a:rPr lang="en-US" sz="1000" dirty="0" smtClean="0"/>
                        <a:t>selling / demo skills</a:t>
                      </a:r>
                      <a:endParaRPr lang="en-US" sz="1000" dirty="0">
                        <a:solidFill>
                          <a:schemeClr val="bg1"/>
                        </a:solidFill>
                      </a:endParaRPr>
                    </a:p>
                  </a:txBody>
                  <a:tcPr/>
                </a:tc>
                <a:tc>
                  <a:txBody>
                    <a:bodyPr/>
                    <a:lstStyle/>
                    <a:p>
                      <a:r>
                        <a:rPr lang="en-US" sz="1000" dirty="0" smtClean="0">
                          <a:solidFill>
                            <a:schemeClr val="bg1"/>
                          </a:solidFill>
                        </a:rPr>
                        <a:t>6 hours</a:t>
                      </a:r>
                      <a:endParaRPr lang="en-US" sz="1000" dirty="0">
                        <a:solidFill>
                          <a:schemeClr val="bg1"/>
                        </a:solidFill>
                      </a:endParaRPr>
                    </a:p>
                  </a:txBody>
                  <a:tcPr/>
                </a:tc>
                <a:tc>
                  <a:txBody>
                    <a:bodyPr/>
                    <a:lstStyle/>
                    <a:p>
                      <a:r>
                        <a:rPr lang="en-US" sz="1000" dirty="0" smtClean="0">
                          <a:solidFill>
                            <a:schemeClr val="bg1"/>
                          </a:solidFill>
                        </a:rPr>
                        <a:t>14 hours</a:t>
                      </a:r>
                      <a:endParaRPr lang="en-US" sz="1000" dirty="0">
                        <a:solidFill>
                          <a:schemeClr val="bg1"/>
                        </a:solidFill>
                      </a:endParaRPr>
                    </a:p>
                  </a:txBody>
                  <a:tcPr/>
                </a:tc>
                <a:tc>
                  <a:txBody>
                    <a:bodyPr/>
                    <a:lstStyle/>
                    <a:p>
                      <a:r>
                        <a:rPr lang="en-US" sz="1000" dirty="0" smtClean="0">
                          <a:solidFill>
                            <a:schemeClr val="bg1"/>
                          </a:solidFill>
                        </a:rPr>
                        <a:t>N/A</a:t>
                      </a:r>
                      <a:endParaRPr lang="en-US" sz="1000" dirty="0">
                        <a:solidFill>
                          <a:schemeClr val="bg1"/>
                        </a:solidFill>
                      </a:endParaRPr>
                    </a:p>
                  </a:txBody>
                  <a:tcPr/>
                </a:tc>
                <a:tc>
                  <a:txBody>
                    <a:bodyPr/>
                    <a:lstStyle/>
                    <a:p>
                      <a:r>
                        <a:rPr lang="en-US" sz="1000" dirty="0" smtClean="0">
                          <a:solidFill>
                            <a:schemeClr val="bg1"/>
                          </a:solidFill>
                        </a:rPr>
                        <a:t>20 hours</a:t>
                      </a:r>
                      <a:endParaRPr lang="en-US" sz="1000" dirty="0">
                        <a:solidFill>
                          <a:schemeClr val="bg1"/>
                        </a:solidFill>
                      </a:endParaRPr>
                    </a:p>
                  </a:txBody>
                  <a:tcPr/>
                </a:tc>
              </a:tr>
            </a:tbl>
          </a:graphicData>
        </a:graphic>
      </p:graphicFrame>
      <p:sp>
        <p:nvSpPr>
          <p:cNvPr id="5" name="TextBox 4"/>
          <p:cNvSpPr txBox="1"/>
          <p:nvPr/>
        </p:nvSpPr>
        <p:spPr>
          <a:xfrm>
            <a:off x="515709" y="3919157"/>
            <a:ext cx="8094889" cy="115416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baseline="30000" dirty="0">
                <a:solidFill>
                  <a:schemeClr val="bg1"/>
                </a:solidFill>
              </a:rPr>
              <a:t>1</a:t>
            </a:r>
            <a:r>
              <a:rPr lang="en-US" sz="1100" kern="0" dirty="0" smtClean="0">
                <a:solidFill>
                  <a:schemeClr val="bg1"/>
                </a:solidFill>
                <a:ea typeface="Arial Unicode MS" pitchFamily="34" charset="-128"/>
                <a:cs typeface="Arial Unicode MS" pitchFamily="34" charset="-128"/>
              </a:rPr>
              <a:t> </a:t>
            </a:r>
            <a:r>
              <a:rPr lang="en-US" sz="1100" kern="0" dirty="0">
                <a:solidFill>
                  <a:schemeClr val="bg1"/>
                </a:solidFill>
                <a:ea typeface="Arial Unicode MS" pitchFamily="34" charset="-128"/>
                <a:cs typeface="Arial Unicode MS" pitchFamily="34" charset="-128"/>
              </a:rPr>
              <a:t>Includes </a:t>
            </a:r>
            <a:r>
              <a:rPr lang="en-US" sz="1100" kern="0" dirty="0" smtClean="0">
                <a:solidFill>
                  <a:schemeClr val="bg1"/>
                </a:solidFill>
                <a:ea typeface="Arial Unicode MS" pitchFamily="34" charset="-128"/>
                <a:cs typeface="Arial Unicode MS" pitchFamily="34" charset="-128"/>
              </a:rPr>
              <a:t>12 hours from </a:t>
            </a:r>
            <a:r>
              <a:rPr lang="en-US" sz="1100" kern="0" dirty="0">
                <a:solidFill>
                  <a:schemeClr val="bg1"/>
                </a:solidFill>
                <a:ea typeface="Arial Unicode MS" pitchFamily="34" charset="-128"/>
                <a:cs typeface="Arial Unicode MS" pitchFamily="34" charset="-128"/>
              </a:rPr>
              <a:t>the sales </a:t>
            </a:r>
            <a:r>
              <a:rPr lang="en-US" sz="1100" kern="0" dirty="0" smtClean="0">
                <a:solidFill>
                  <a:schemeClr val="bg1"/>
                </a:solidFill>
                <a:ea typeface="Arial Unicode MS" pitchFamily="34" charset="-128"/>
                <a:cs typeface="Arial Unicode MS" pitchFamily="34" charset="-128"/>
              </a:rPr>
              <a:t>training, plus 7 hours specific to presales</a:t>
            </a:r>
          </a:p>
          <a:p>
            <a:pPr fontAlgn="base">
              <a:spcBef>
                <a:spcPts val="600"/>
              </a:spcBef>
              <a:spcAft>
                <a:spcPct val="0"/>
              </a:spcAft>
              <a:buClr>
                <a:srgbClr val="F0AB00"/>
              </a:buClr>
              <a:buSzPct val="80000"/>
            </a:pPr>
            <a:r>
              <a:rPr lang="en-US" sz="1100" baseline="30000" dirty="0" smtClean="0">
                <a:solidFill>
                  <a:schemeClr val="bg1"/>
                </a:solidFill>
              </a:rPr>
              <a:t>2</a:t>
            </a:r>
            <a:r>
              <a:rPr lang="en-US" sz="1100" kern="0" dirty="0" smtClean="0">
                <a:solidFill>
                  <a:schemeClr val="bg1"/>
                </a:solidFill>
                <a:ea typeface="Arial Unicode MS" pitchFamily="34" charset="-128"/>
                <a:cs typeface="Arial Unicode MS" pitchFamily="34" charset="-128"/>
              </a:rPr>
              <a:t> </a:t>
            </a:r>
            <a:r>
              <a:rPr lang="en-US" sz="1100" kern="0" dirty="0">
                <a:solidFill>
                  <a:schemeClr val="bg1"/>
                </a:solidFill>
                <a:ea typeface="Arial Unicode MS" pitchFamily="34" charset="-128"/>
                <a:cs typeface="Arial Unicode MS" pitchFamily="34" charset="-128"/>
              </a:rPr>
              <a:t>Includes 12 hours from the sales </a:t>
            </a:r>
            <a:r>
              <a:rPr lang="en-US" sz="1100" kern="0" dirty="0" smtClean="0">
                <a:solidFill>
                  <a:schemeClr val="bg1"/>
                </a:solidFill>
                <a:ea typeface="Arial Unicode MS" pitchFamily="34" charset="-128"/>
                <a:cs typeface="Arial Unicode MS" pitchFamily="34" charset="-128"/>
              </a:rPr>
              <a:t>training; Assumes eLearning courses (classroom training also available).</a:t>
            </a:r>
          </a:p>
          <a:p>
            <a:pPr fontAlgn="base">
              <a:spcBef>
                <a:spcPts val="600"/>
              </a:spcBef>
              <a:spcAft>
                <a:spcPct val="0"/>
              </a:spcAft>
              <a:buClr>
                <a:srgbClr val="F0AB00"/>
              </a:buClr>
              <a:buSzPct val="80000"/>
            </a:pPr>
            <a:r>
              <a:rPr lang="en-US" sz="1100" kern="0" dirty="0">
                <a:solidFill>
                  <a:schemeClr val="bg1"/>
                </a:solidFill>
                <a:ea typeface="Arial Unicode MS" pitchFamily="34" charset="-128"/>
                <a:cs typeface="Arial Unicode MS" pitchFamily="34" charset="-128"/>
              </a:rPr>
              <a:t>3 Find the implementation learning plan for consultants in the Implementation section, under Build your own practice.</a:t>
            </a:r>
          </a:p>
          <a:p>
            <a:pPr fontAlgn="base">
              <a:spcBef>
                <a:spcPts val="600"/>
              </a:spcBef>
              <a:spcAft>
                <a:spcPct val="0"/>
              </a:spcAft>
              <a:buClr>
                <a:srgbClr val="F0AB00"/>
              </a:buClr>
              <a:buSzPct val="80000"/>
            </a:pPr>
            <a:endParaRPr lang="en-US" sz="1100" kern="0" dirty="0">
              <a:solidFill>
                <a:schemeClr val="bg1"/>
              </a:solidFill>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100" kern="0" dirty="0" smtClean="0">
              <a:solidFill>
                <a:schemeClr val="bg1"/>
              </a:solidFill>
              <a:ea typeface="Arial Unicode MS" pitchFamily="34" charset="-128"/>
              <a:cs typeface="Arial Unicode MS" pitchFamily="34" charset="-128"/>
            </a:endParaRPr>
          </a:p>
        </p:txBody>
      </p:sp>
      <p:sp>
        <p:nvSpPr>
          <p:cNvPr id="10" name="TextBox 9"/>
          <p:cNvSpPr txBox="1"/>
          <p:nvPr/>
        </p:nvSpPr>
        <p:spPr>
          <a:xfrm>
            <a:off x="483052" y="1681189"/>
            <a:ext cx="809488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smtClean="0">
                <a:solidFill>
                  <a:schemeClr val="bg1"/>
                </a:solidFill>
                <a:ea typeface="Arial Unicode MS" pitchFamily="34" charset="-128"/>
                <a:cs typeface="Arial Unicode MS" pitchFamily="34" charset="-128"/>
              </a:rPr>
              <a:t>Take advantage of the Big Data opportunity with SAP HANA</a:t>
            </a:r>
            <a:endParaRPr lang="en-US" sz="1600" kern="0" dirty="0" smtClean="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271784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17085" y="1352757"/>
            <a:ext cx="8493125" cy="5057981"/>
          </a:xfrm>
        </p:spPr>
        <p:txBody>
          <a:bodyPr/>
          <a:lstStyle/>
          <a:p>
            <a:r>
              <a:rPr lang="en-US" sz="1200" b="0" dirty="0" smtClean="0"/>
              <a:t>The following slide provides core enablement for distributor and partner technical consultants who are interested in developing an implementation practice for SAP HANA.</a:t>
            </a:r>
          </a:p>
          <a:p>
            <a:r>
              <a:rPr lang="en-US" sz="1200" b="0" dirty="0" smtClean="0"/>
              <a:t>A combination of training, hands-on practice, and participating in an implementation are strongly recommended before taking on a full SAP HANA implementation.  Certification is optional, you may wish to obtain certification to reinforce training and for market differentiation of your technical consultants.</a:t>
            </a:r>
          </a:p>
          <a:p>
            <a:r>
              <a:rPr lang="en-US" sz="1200" b="0" dirty="0" smtClean="0"/>
              <a:t>There are two relevant certification paths for distributors and authorized reseller partners:</a:t>
            </a:r>
          </a:p>
          <a:p>
            <a:pPr marL="285750" indent="-285750">
              <a:spcBef>
                <a:spcPts val="0"/>
              </a:spcBef>
              <a:buFont typeface="Arial" panose="020B0604020202020204" pitchFamily="34" charset="0"/>
              <a:buChar char="•"/>
            </a:pPr>
            <a:r>
              <a:rPr lang="en-US" sz="1200" b="0" kern="0" dirty="0">
                <a:solidFill>
                  <a:schemeClr val="dk1"/>
                </a:solidFill>
              </a:rPr>
              <a:t>SAP HANA Administration, Operations and Support </a:t>
            </a:r>
            <a:endParaRPr lang="en-US" sz="1200" b="0" kern="0" dirty="0" smtClean="0">
              <a:solidFill>
                <a:schemeClr val="dk1"/>
              </a:solidFill>
            </a:endParaRPr>
          </a:p>
          <a:p>
            <a:pPr marL="285750" indent="-285750">
              <a:spcBef>
                <a:spcPts val="0"/>
              </a:spcBef>
              <a:buFont typeface="Arial" panose="020B0604020202020204" pitchFamily="34" charset="0"/>
              <a:buChar char="•"/>
            </a:pPr>
            <a:r>
              <a:rPr lang="en-US" sz="1200" b="0" kern="0" dirty="0" smtClean="0">
                <a:solidFill>
                  <a:schemeClr val="dk1"/>
                </a:solidFill>
              </a:rPr>
              <a:t>SAP </a:t>
            </a:r>
            <a:r>
              <a:rPr lang="en-US" sz="1200" b="0" kern="0" dirty="0">
                <a:solidFill>
                  <a:schemeClr val="dk1"/>
                </a:solidFill>
              </a:rPr>
              <a:t>HANA </a:t>
            </a:r>
            <a:r>
              <a:rPr lang="en-US" sz="1200" b="0" kern="0" dirty="0"/>
              <a:t>Implementation and Modeling certification</a:t>
            </a:r>
            <a:endParaRPr lang="en-US" sz="1200" b="0" dirty="0" smtClean="0"/>
          </a:p>
          <a:p>
            <a:r>
              <a:rPr lang="en-US" sz="1200" b="0" dirty="0" smtClean="0"/>
              <a:t>In addition to SAP HANA product authorization requirements, it is strongly recommended that you take the HA100 – SAP HANA Introduction course.  We also recommend taking additional courses in one or both certification paths, depending on the breadth of your implementation services offering.</a:t>
            </a:r>
          </a:p>
          <a:p>
            <a:r>
              <a:rPr lang="en-US" sz="1200" b="0" dirty="0" smtClean="0"/>
              <a:t>SAP offers the following training delivery options:</a:t>
            </a:r>
          </a:p>
          <a:p>
            <a:pPr marL="171450" indent="-171450">
              <a:spcBef>
                <a:spcPts val="0"/>
              </a:spcBef>
              <a:buFont typeface="Arial" panose="020B0604020202020204" pitchFamily="34" charset="0"/>
              <a:buChar char="•"/>
            </a:pPr>
            <a:r>
              <a:rPr lang="en-US" sz="1200" dirty="0" smtClean="0"/>
              <a:t>SAP Learning Hub</a:t>
            </a:r>
            <a:r>
              <a:rPr lang="en-US" sz="1200" b="0" dirty="0"/>
              <a:t>:  </a:t>
            </a:r>
            <a:r>
              <a:rPr lang="en-US" sz="1200" b="0" dirty="0" smtClean="0"/>
              <a:t>Is </a:t>
            </a:r>
            <a:r>
              <a:rPr lang="en-US" sz="1200" b="0" dirty="0"/>
              <a:t>an 24x7 On Demand, subscription based cloud learning platform </a:t>
            </a:r>
            <a:r>
              <a:rPr lang="en-US" sz="1200" b="0" dirty="0" smtClean="0"/>
              <a:t>that </a:t>
            </a:r>
            <a:r>
              <a:rPr lang="en-US" sz="1200" b="0" dirty="0"/>
              <a:t>includes the entire listing of eLearning courses from SAP Education curriculum. It also includes social learning rooms in which the learners can receive instruction from SAP Experts and collaborate with peers on certification topics, as well as the ability to purchase smaller blocks of time in our practice system “live access</a:t>
            </a:r>
            <a:r>
              <a:rPr lang="en-US" sz="1200" b="0" dirty="0" smtClean="0"/>
              <a:t>”.</a:t>
            </a:r>
          </a:p>
          <a:p>
            <a:pPr marL="171450" indent="-171450">
              <a:spcBef>
                <a:spcPts val="0"/>
              </a:spcBef>
              <a:buFont typeface="Arial" panose="020B0604020202020204" pitchFamily="34" charset="0"/>
              <a:buChar char="•"/>
            </a:pPr>
            <a:r>
              <a:rPr lang="en-US" sz="1200" dirty="0"/>
              <a:t>E-Academy:  </a:t>
            </a:r>
            <a:r>
              <a:rPr lang="en-US" sz="1200" b="0" dirty="0"/>
              <a:t>Includes all eLearning courses in the certification path, and access to a training system for hands-on practice for 5 months.  (link and price</a:t>
            </a:r>
            <a:r>
              <a:rPr lang="en-US" sz="1200" b="0" dirty="0" smtClean="0"/>
              <a:t>)</a:t>
            </a:r>
          </a:p>
          <a:p>
            <a:pPr marL="171450" indent="-171450">
              <a:spcBef>
                <a:spcPts val="0"/>
              </a:spcBef>
              <a:buFont typeface="Arial" panose="020B0604020202020204" pitchFamily="34" charset="0"/>
              <a:buChar char="•"/>
            </a:pPr>
            <a:r>
              <a:rPr lang="en-US" sz="1200" dirty="0" smtClean="0"/>
              <a:t>SAP Education classes or eLearning: </a:t>
            </a:r>
            <a:r>
              <a:rPr lang="en-US" sz="1200" b="0" dirty="0" smtClean="0"/>
              <a:t>Individual eLearning and/or classroom training courses can be purchased individually.</a:t>
            </a:r>
          </a:p>
          <a:p>
            <a:pPr marL="171450" indent="-171450">
              <a:spcBef>
                <a:spcPts val="0"/>
              </a:spcBef>
              <a:buFont typeface="Arial" panose="020B0604020202020204" pitchFamily="34" charset="0"/>
              <a:buChar char="•"/>
            </a:pPr>
            <a:endParaRPr lang="en-US" sz="1200" b="0" dirty="0"/>
          </a:p>
          <a:p>
            <a:pPr>
              <a:spcBef>
                <a:spcPts val="0"/>
              </a:spcBef>
            </a:pPr>
            <a:r>
              <a:rPr lang="en-US" sz="1200" b="0" dirty="0" smtClean="0"/>
              <a:t>The </a:t>
            </a:r>
            <a:r>
              <a:rPr lang="en-US" sz="1200" dirty="0" smtClean="0"/>
              <a:t>SAP Learning Hub is our recommendation </a:t>
            </a:r>
            <a:r>
              <a:rPr lang="en-US" sz="1200" b="0" dirty="0" smtClean="0"/>
              <a:t>as the most affordable option to access the breadth and depth of SAP Education.</a:t>
            </a:r>
          </a:p>
        </p:txBody>
      </p:sp>
      <p:sp>
        <p:nvSpPr>
          <p:cNvPr id="3" name="Title 2"/>
          <p:cNvSpPr>
            <a:spLocks noGrp="1"/>
          </p:cNvSpPr>
          <p:nvPr>
            <p:ph type="title"/>
          </p:nvPr>
        </p:nvSpPr>
        <p:spPr/>
        <p:txBody>
          <a:bodyPr/>
          <a:lstStyle/>
          <a:p>
            <a:r>
              <a:rPr lang="en-US" dirty="0" smtClean="0"/>
              <a:t>Solution Consultant Enablement</a:t>
            </a:r>
            <a:endParaRPr lang="en-US" dirty="0"/>
          </a:p>
        </p:txBody>
      </p:sp>
    </p:spTree>
    <p:extLst>
      <p:ext uri="{BB962C8B-B14F-4D97-AF65-F5344CB8AC3E}">
        <p14:creationId xmlns:p14="http://schemas.microsoft.com/office/powerpoint/2010/main" val="3686447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188007" y="991310"/>
            <a:ext cx="8955993" cy="427289"/>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7651" name="Rectangle 1"/>
          <p:cNvSpPr>
            <a:spLocks/>
          </p:cNvSpPr>
          <p:nvPr/>
        </p:nvSpPr>
        <p:spPr bwMode="auto">
          <a:xfrm>
            <a:off x="323850" y="0"/>
            <a:ext cx="8520113" cy="161925"/>
          </a:xfrm>
          <a:prstGeom prst="rect">
            <a:avLst/>
          </a:prstGeom>
          <a:solidFill>
            <a:schemeClr val="accent1"/>
          </a:solidFill>
          <a:ln w="9525">
            <a:noFill/>
            <a:miter lim="800000"/>
            <a:headEnd/>
            <a:tailEnd/>
          </a:ln>
        </p:spPr>
        <p:txBody>
          <a:bodyPr lIns="0" tIns="0" rIns="0" bIns="0">
            <a:prstTxWarp prst="textNoShape">
              <a:avLst/>
            </a:prstTxWarp>
          </a:bodyPr>
          <a:lstStyle/>
          <a:p>
            <a:pPr algn="ctr" fontAlgn="base">
              <a:spcBef>
                <a:spcPct val="0"/>
              </a:spcBef>
              <a:spcAft>
                <a:spcPct val="0"/>
              </a:spcAft>
            </a:pPr>
            <a:endParaRPr lang="de-CH" sz="4200" dirty="0">
              <a:solidFill>
                <a:srgbClr val="000000"/>
              </a:solidFill>
              <a:latin typeface="Gill Sans" pitchFamily="-84" charset="0"/>
              <a:sym typeface="Gill Sans" pitchFamily="-8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751111150"/>
              </p:ext>
            </p:extLst>
          </p:nvPr>
        </p:nvGraphicFramePr>
        <p:xfrm>
          <a:off x="323850" y="161925"/>
          <a:ext cx="8521047" cy="6654547"/>
        </p:xfrm>
        <a:graphic>
          <a:graphicData uri="http://schemas.openxmlformats.org/drawingml/2006/table">
            <a:tbl>
              <a:tblPr firstRow="1" firstCol="1" bandRow="1">
                <a:tableStyleId>{5C22544A-7EE6-4342-B048-85BDC9FD1C3A}</a:tableStyleId>
              </a:tblPr>
              <a:tblGrid>
                <a:gridCol w="1403489"/>
                <a:gridCol w="2664039"/>
                <a:gridCol w="2415822"/>
                <a:gridCol w="2037697"/>
              </a:tblGrid>
              <a:tr h="286006">
                <a:tc gridSpan="4">
                  <a:txBody>
                    <a:bodyPr/>
                    <a:lstStyle/>
                    <a:p>
                      <a:pPr marL="0" indent="0" algn="l" defTabSz="914400" rtl="0" eaLnBrk="1" latinLnBrk="0" hangingPunct="1">
                        <a:spcBef>
                          <a:spcPts val="0"/>
                        </a:spcBef>
                        <a:buFont typeface="Arial" panose="020B0604020202020204" pitchFamily="34" charset="0"/>
                        <a:buNone/>
                      </a:pPr>
                      <a:r>
                        <a:rPr lang="en-US" sz="1100" b="1" kern="1200" noProof="0" dirty="0" smtClean="0">
                          <a:solidFill>
                            <a:schemeClr val="bg1"/>
                          </a:solidFill>
                          <a:latin typeface="+mn-lt"/>
                          <a:ea typeface="+mn-ea"/>
                          <a:cs typeface="+mn-cs"/>
                          <a:sym typeface="Gill Sans" pitchFamily="-1" charset="0"/>
                        </a:rPr>
                        <a:t>Global Distribution Solution Consultant –Authorized Reseller Training</a:t>
                      </a:r>
                    </a:p>
                  </a:txBody>
                  <a:tcPr anchor="ctr">
                    <a:lnR w="76200" cap="flat" cmpd="sng" algn="ctr">
                      <a:solidFill>
                        <a:srgbClr val="FFFFFF"/>
                      </a:solidFill>
                      <a:prstDash val="solid"/>
                      <a:round/>
                      <a:headEnd type="none" w="med" len="med"/>
                      <a:tailEnd type="none" w="med" len="med"/>
                    </a:ln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100" b="1" noProof="0" dirty="0" smtClean="0">
                        <a:solidFill>
                          <a:schemeClr val="tx1"/>
                        </a:solidFill>
                        <a:latin typeface="+mn-lt"/>
                        <a:ea typeface="ヒラギノ角ゴ ProN W3" pitchFamily="-1" charset="-128"/>
                        <a:cs typeface="ヒラギノ角ゴ ProN W3" pitchFamily="-1" charset="-128"/>
                        <a:sym typeface="Gill Sans" pitchFamily="-1" charset="0"/>
                      </a:endParaRPr>
                    </a:p>
                  </a:txBody>
                  <a:tcPr anchor="ctr">
                    <a:no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100" noProof="0" dirty="0" smtClean="0">
                        <a:solidFill>
                          <a:schemeClr val="tx1"/>
                        </a:solidFill>
                      </a:endParaRPr>
                    </a:p>
                  </a:txBody>
                  <a:tcPr anchor="ctr">
                    <a:no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100" noProof="0" dirty="0" smtClean="0">
                        <a:solidFill>
                          <a:schemeClr val="tx1"/>
                        </a:solidFill>
                      </a:endParaRPr>
                    </a:p>
                  </a:txBody>
                  <a:tcPr anchor="ctr">
                    <a:lnR w="76200" cap="flat" cmpd="sng" algn="ctr">
                      <a:solidFill>
                        <a:srgbClr val="FFFFFF"/>
                      </a:solidFill>
                      <a:prstDash val="solid"/>
                      <a:round/>
                      <a:headEnd type="none" w="med" len="med"/>
                      <a:tailEnd type="none" w="med" len="med"/>
                    </a:lnR>
                    <a:noFill/>
                  </a:tcPr>
                </a:tc>
              </a:tr>
              <a:tr h="457737">
                <a:tc>
                  <a:txBody>
                    <a:bodyPr/>
                    <a:lstStyle/>
                    <a:p>
                      <a:pPr marL="0" marR="0" lvl="0" indent="0" algn="ctr" defTabSz="649288" rtl="0" eaLnBrk="1" fontAlgn="base" latinLnBrk="0" hangingPunct="0">
                        <a:lnSpc>
                          <a:spcPct val="100000"/>
                        </a:lnSpc>
                        <a:spcBef>
                          <a:spcPct val="0"/>
                        </a:spcBef>
                        <a:spcAft>
                          <a:spcPct val="0"/>
                        </a:spcAft>
                        <a:buClrTx/>
                        <a:buSzTx/>
                        <a:buFontTx/>
                        <a:buNone/>
                        <a:tabLst/>
                      </a:pPr>
                      <a:r>
                        <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rPr>
                        <a:t>Timeframe</a:t>
                      </a:r>
                    </a:p>
                  </a:txBody>
                  <a:tcPr marL="63500" marR="63500" marT="63500" marB="63500" anchor="ctr" horzOverflow="overflow">
                    <a:solidFill>
                      <a:schemeClr val="accent2">
                        <a:lumMod val="20000"/>
                        <a:lumOff val="80000"/>
                      </a:schemeClr>
                    </a:solidFill>
                  </a:tcPr>
                </a:tc>
                <a:tc>
                  <a:txBody>
                    <a:bodyPr/>
                    <a:lstStyle/>
                    <a:p>
                      <a:pPr marL="0" marR="0" lvl="0" indent="-76200" algn="ctr" defTabSz="649288" rtl="0" eaLnBrk="1" fontAlgn="base" latinLnBrk="0" hangingPunct="0">
                        <a:lnSpc>
                          <a:spcPct val="100000"/>
                        </a:lnSpc>
                        <a:spcBef>
                          <a:spcPct val="0"/>
                        </a:spcBef>
                        <a:spcAft>
                          <a:spcPct val="0"/>
                        </a:spcAft>
                        <a:buClrTx/>
                        <a:buSzTx/>
                        <a:buFont typeface="Arial" pitchFamily="34" charset="0"/>
                        <a:buNone/>
                        <a:tabLst/>
                        <a:defRPr/>
                      </a:pPr>
                      <a:r>
                        <a:rPr lang="en-US" sz="1100" b="1" kern="1200" baseline="0" noProof="0" dirty="0" smtClean="0">
                          <a:solidFill>
                            <a:schemeClr val="tx1"/>
                          </a:solidFill>
                          <a:latin typeface="+mn-lt"/>
                          <a:ea typeface="+mn-ea"/>
                          <a:cs typeface="+mn-cs"/>
                        </a:rPr>
                        <a:t>Month 1</a:t>
                      </a:r>
                    </a:p>
                  </a:txBody>
                  <a:tcPr marL="63500" marR="63500" marT="63500" marB="63500" horzOverflow="overflow">
                    <a:solidFill>
                      <a:schemeClr val="accent2">
                        <a:lumMod val="20000"/>
                        <a:lumOff val="80000"/>
                      </a:schemeClr>
                    </a:solidFill>
                  </a:tcPr>
                </a:tc>
                <a:tc>
                  <a:txBody>
                    <a:bodyPr/>
                    <a:lstStyle/>
                    <a:p>
                      <a:pPr marL="0" marR="0" lvl="0" indent="-76200" algn="ctr" defTabSz="649288" rtl="0" eaLnBrk="1" fontAlgn="base" latinLnBrk="0" hangingPunct="0">
                        <a:lnSpc>
                          <a:spcPct val="100000"/>
                        </a:lnSpc>
                        <a:spcBef>
                          <a:spcPct val="0"/>
                        </a:spcBef>
                        <a:spcAft>
                          <a:spcPct val="0"/>
                        </a:spcAft>
                        <a:buClrTx/>
                        <a:buSzTx/>
                        <a:buFont typeface="Arial" pitchFamily="34" charset="0"/>
                        <a:buNone/>
                        <a:tabLst/>
                        <a:defRPr/>
                      </a:pPr>
                      <a:r>
                        <a:rPr lang="en-US" sz="1100" b="1" kern="1200" baseline="0" noProof="0" dirty="0" smtClean="0">
                          <a:solidFill>
                            <a:schemeClr val="tx1"/>
                          </a:solidFill>
                          <a:latin typeface="+mn-lt"/>
                          <a:ea typeface="+mn-ea"/>
                          <a:cs typeface="+mn-cs"/>
                        </a:rPr>
                        <a:t>Month 2</a:t>
                      </a:r>
                      <a:endParaRPr lang="en-US" sz="1100" b="1" kern="1200" noProof="0" dirty="0" smtClean="0">
                        <a:solidFill>
                          <a:schemeClr val="tx1"/>
                        </a:solidFill>
                        <a:latin typeface="+mn-lt"/>
                        <a:ea typeface="+mn-ea"/>
                        <a:cs typeface="+mn-cs"/>
                      </a:endParaRPr>
                    </a:p>
                  </a:txBody>
                  <a:tcPr marL="63500" marR="63500" marT="63500" marB="63500" horzOverflow="overflow">
                    <a:solidFill>
                      <a:schemeClr val="accent2">
                        <a:lumMod val="20000"/>
                        <a:lumOff val="80000"/>
                      </a:schemeClr>
                    </a:solidFill>
                  </a:tcPr>
                </a:tc>
                <a:tc>
                  <a:txBody>
                    <a:bodyPr/>
                    <a:lstStyle/>
                    <a:p>
                      <a:pPr marL="0" marR="0" lvl="0" indent="-76200" algn="ctr" defTabSz="649288" rtl="0" eaLnBrk="1" fontAlgn="base" latinLnBrk="0" hangingPunct="0">
                        <a:lnSpc>
                          <a:spcPct val="100000"/>
                        </a:lnSpc>
                        <a:spcBef>
                          <a:spcPct val="0"/>
                        </a:spcBef>
                        <a:spcAft>
                          <a:spcPct val="0"/>
                        </a:spcAft>
                        <a:buClrTx/>
                        <a:buSzTx/>
                        <a:buFont typeface="Arial" pitchFamily="34" charset="0"/>
                        <a:buNone/>
                        <a:tabLst/>
                        <a:defRPr/>
                      </a:pPr>
                      <a:r>
                        <a:rPr lang="en-US" sz="1100" b="1" kern="1200" noProof="0" dirty="0" smtClean="0">
                          <a:solidFill>
                            <a:schemeClr val="tx1"/>
                          </a:solidFill>
                          <a:latin typeface="+mn-lt"/>
                          <a:ea typeface="+mn-ea"/>
                          <a:cs typeface="+mn-cs"/>
                        </a:rPr>
                        <a:t>Month 3+</a:t>
                      </a:r>
                      <a:endParaRPr lang="en-US" sz="1100" b="1" kern="1200" noProof="0" dirty="0">
                        <a:solidFill>
                          <a:schemeClr val="tx1"/>
                        </a:solidFill>
                        <a:latin typeface="+mn-lt"/>
                        <a:ea typeface="+mn-ea"/>
                        <a:cs typeface="+mn-cs"/>
                      </a:endParaRPr>
                    </a:p>
                  </a:txBody>
                  <a:tcPr marL="63500" marR="63500" marT="63500" marB="63500" horzOverflow="overflow">
                    <a:lnR w="76200" cap="flat" cmpd="sng" algn="ctr">
                      <a:solidFill>
                        <a:srgbClr val="FFFFFF"/>
                      </a:solidFill>
                      <a:prstDash val="solid"/>
                      <a:round/>
                      <a:headEnd type="none" w="med" len="med"/>
                      <a:tailEnd type="none" w="med" len="med"/>
                    </a:lnR>
                    <a:solidFill>
                      <a:schemeClr val="accent2">
                        <a:lumMod val="20000"/>
                        <a:lumOff val="80000"/>
                      </a:schemeClr>
                    </a:solidFill>
                  </a:tcPr>
                </a:tc>
              </a:tr>
              <a:tr h="5910804">
                <a:tc>
                  <a:txBody>
                    <a:bodyPr/>
                    <a:lstStyle/>
                    <a:p>
                      <a:pPr marL="0" marR="0" lvl="0" indent="0" algn="l" defTabSz="649288" rtl="0" eaLnBrk="1" fontAlgn="base" latinLnBrk="0" hangingPunct="0">
                        <a:lnSpc>
                          <a:spcPct val="100000"/>
                        </a:lnSpc>
                        <a:spcBef>
                          <a:spcPct val="0"/>
                        </a:spcBef>
                        <a:spcAft>
                          <a:spcPct val="0"/>
                        </a:spcAft>
                        <a:buClrTx/>
                        <a:buSzTx/>
                        <a:buFontTx/>
                        <a:buNone/>
                        <a:tabLst/>
                      </a:pPr>
                      <a:r>
                        <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rPr>
                        <a:t>SAP HANA</a:t>
                      </a:r>
                    </a:p>
                    <a:p>
                      <a:pPr marL="0" marR="0" lvl="0" indent="0" algn="l" defTabSz="649288" rtl="0" eaLnBrk="1" fontAlgn="base" latinLnBrk="0" hangingPunct="0">
                        <a:lnSpc>
                          <a:spcPct val="100000"/>
                        </a:lnSpc>
                        <a:spcBef>
                          <a:spcPct val="0"/>
                        </a:spcBef>
                        <a:spcAft>
                          <a:spcPct val="0"/>
                        </a:spcAft>
                        <a:buClrTx/>
                        <a:buSzTx/>
                        <a:buFontTx/>
                        <a:buNone/>
                        <a:tabLst/>
                      </a:pPr>
                      <a:endPar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endParaRPr>
                    </a:p>
                    <a:p>
                      <a:pPr marL="0" marR="0" lvl="0" indent="0" algn="l" defTabSz="649288" rtl="0" eaLnBrk="1" fontAlgn="base" latinLnBrk="0" hangingPunct="0">
                        <a:lnSpc>
                          <a:spcPct val="100000"/>
                        </a:lnSpc>
                        <a:spcBef>
                          <a:spcPct val="0"/>
                        </a:spcBef>
                        <a:spcAft>
                          <a:spcPct val="0"/>
                        </a:spcAft>
                        <a:buClrTx/>
                        <a:buSzTx/>
                        <a:buFontTx/>
                        <a:buNone/>
                        <a:tabLst/>
                      </a:pPr>
                      <a:endParaRPr kumimoji="0" lang="en-US" sz="1100" b="1" i="0" u="none" strike="noStrike" cap="none" normalizeH="0" baseline="0" noProof="0" dirty="0" smtClean="0">
                        <a:ln>
                          <a:noFill/>
                        </a:ln>
                        <a:solidFill>
                          <a:schemeClr val="tx1"/>
                        </a:solidFill>
                        <a:effectLst/>
                        <a:latin typeface="+mn-lt"/>
                        <a:ea typeface="Arial" pitchFamily="-1" charset="0"/>
                        <a:cs typeface="Arial" pitchFamily="-1" charset="0"/>
                        <a:sym typeface="Arial" pitchFamily="-1" charset="0"/>
                      </a:endParaRPr>
                    </a:p>
                  </a:txBody>
                  <a:tcPr marL="63500" marR="63500" marT="63500" marB="63500" anchor="ctr" horzOverflow="overflow">
                    <a:solidFill>
                      <a:schemeClr val="accent4"/>
                    </a:solidFill>
                  </a:tcPr>
                </a:tc>
                <a:tc>
                  <a:txBody>
                    <a:bodyPr/>
                    <a:lstStyle/>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tx1"/>
                          </a:solidFill>
                          <a:effectLst/>
                          <a:latin typeface="+mn-lt"/>
                          <a:ea typeface="+mn-ea"/>
                          <a:cs typeface="+mn-cs"/>
                        </a:rPr>
                        <a:t>Complete sales role training </a:t>
                      </a:r>
                      <a:r>
                        <a:rPr lang="en-US" sz="1050" b="0" u="none" kern="1200" dirty="0" smtClean="0">
                          <a:solidFill>
                            <a:schemeClr val="tx2"/>
                          </a:solidFill>
                          <a:effectLst/>
                          <a:latin typeface="+mn-lt"/>
                          <a:ea typeface="+mn-ea"/>
                          <a:cs typeface="+mn-cs"/>
                        </a:rPr>
                        <a:t>(12 hours)</a:t>
                      </a: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tx1"/>
                          </a:solidFill>
                          <a:effectLst/>
                          <a:latin typeface="+mn-lt"/>
                          <a:ea typeface="+mn-ea"/>
                          <a:cs typeface="+mn-cs"/>
                        </a:rPr>
                        <a:t>Complete </a:t>
                      </a:r>
                      <a:r>
                        <a:rPr lang="en-US" sz="1050" b="0" u="none" kern="1200" dirty="0" smtClean="0">
                          <a:solidFill>
                            <a:schemeClr val="tx1"/>
                          </a:solidFill>
                          <a:effectLst/>
                          <a:latin typeface="+mn-lt"/>
                          <a:ea typeface="+mn-ea"/>
                          <a:cs typeface="+mn-cs"/>
                          <a:hlinkClick r:id="rId3"/>
                        </a:rPr>
                        <a:t>SAP HANA product authorization requirements </a:t>
                      </a:r>
                      <a:r>
                        <a:rPr lang="en-US" sz="1050" b="0" u="none" kern="1200" dirty="0" smtClean="0">
                          <a:solidFill>
                            <a:schemeClr val="tx2"/>
                          </a:solidFill>
                          <a:effectLst/>
                          <a:latin typeface="+mn-lt"/>
                          <a:ea typeface="+mn-ea"/>
                          <a:cs typeface="+mn-cs"/>
                        </a:rPr>
                        <a:t>(2 hours)</a:t>
                      </a: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baseline="0" dirty="0" smtClean="0">
                          <a:solidFill>
                            <a:schemeClr val="tx1"/>
                          </a:solidFill>
                          <a:effectLst/>
                          <a:latin typeface="+mn-lt"/>
                          <a:ea typeface="+mn-ea"/>
                          <a:cs typeface="+mn-cs"/>
                        </a:rPr>
                        <a:t>These courses lead to </a:t>
                      </a:r>
                      <a:r>
                        <a:rPr lang="en-US" sz="1050" b="0" u="none" kern="1200" baseline="0" dirty="0" smtClean="0">
                          <a:solidFill>
                            <a:schemeClr val="accent4"/>
                          </a:solidFill>
                          <a:effectLst/>
                          <a:latin typeface="+mn-lt"/>
                          <a:ea typeface="+mn-ea"/>
                          <a:cs typeface="+mn-cs"/>
                        </a:rPr>
                        <a:t>SAP HANA certification:</a:t>
                      </a:r>
                    </a:p>
                    <a:p>
                      <a:pPr marL="548640" marR="0" lvl="1"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baseline="0" dirty="0" smtClean="0">
                          <a:solidFill>
                            <a:schemeClr val="tx1"/>
                          </a:solidFill>
                          <a:effectLst/>
                          <a:latin typeface="+mn-lt"/>
                          <a:ea typeface="+mn-ea"/>
                          <a:cs typeface="+mn-cs"/>
                        </a:rPr>
                        <a:t>Available 100% online via the </a:t>
                      </a:r>
                      <a:r>
                        <a:rPr lang="en-US" sz="1050" b="0" u="none" kern="1200" baseline="0" dirty="0" smtClean="0">
                          <a:solidFill>
                            <a:schemeClr val="tx1"/>
                          </a:solidFill>
                          <a:effectLst/>
                          <a:latin typeface="+mn-lt"/>
                          <a:ea typeface="+mn-ea"/>
                          <a:cs typeface="+mn-cs"/>
                          <a:hlinkClick r:id="rId4"/>
                        </a:rPr>
                        <a:t>SAP Learning Hub </a:t>
                      </a:r>
                      <a:r>
                        <a:rPr lang="en-US" sz="1050" b="0" u="none" kern="1200" baseline="0" dirty="0" smtClean="0">
                          <a:solidFill>
                            <a:schemeClr val="tx1"/>
                          </a:solidFill>
                          <a:effectLst/>
                          <a:latin typeface="+mn-lt"/>
                          <a:ea typeface="+mn-ea"/>
                          <a:cs typeface="+mn-cs"/>
                        </a:rPr>
                        <a:t>or register for live classes  via the </a:t>
                      </a:r>
                      <a:r>
                        <a:rPr lang="en-US" sz="1050" b="0" u="none" kern="1200" baseline="0" dirty="0" smtClean="0">
                          <a:solidFill>
                            <a:schemeClr val="tx1"/>
                          </a:solidFill>
                          <a:effectLst/>
                          <a:latin typeface="+mn-lt"/>
                          <a:ea typeface="+mn-ea"/>
                          <a:cs typeface="+mn-cs"/>
                          <a:hlinkClick r:id="rId5"/>
                        </a:rPr>
                        <a:t>SAP Training and Certification Shop </a:t>
                      </a:r>
                      <a:endParaRPr lang="en-US" sz="1050" b="0" u="none" kern="1200" dirty="0" smtClean="0">
                        <a:solidFill>
                          <a:schemeClr val="tx2"/>
                        </a:solidFill>
                        <a:effectLst/>
                        <a:latin typeface="+mn-lt"/>
                        <a:ea typeface="+mn-ea"/>
                        <a:cs typeface="+mn-cs"/>
                      </a:endParaRP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endParaRPr lang="en-US" sz="1050" b="0" u="none" kern="1200" dirty="0" smtClean="0">
                        <a:solidFill>
                          <a:schemeClr val="tx2"/>
                        </a:solidFill>
                        <a:effectLst/>
                        <a:latin typeface="+mn-lt"/>
                        <a:ea typeface="+mn-ea"/>
                        <a:cs typeface="+mn-cs"/>
                      </a:endParaRP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tx2"/>
                          </a:solidFill>
                          <a:effectLst/>
                          <a:latin typeface="+mn-lt"/>
                          <a:ea typeface="+mn-ea"/>
                          <a:cs typeface="+mn-cs"/>
                        </a:rPr>
                        <a:t>HA100 SAP Hana – Introduction</a:t>
                      </a:r>
                      <a:r>
                        <a:rPr lang="en-US" sz="1050" b="0" u="none" kern="1200" dirty="0" smtClean="0">
                          <a:solidFill>
                            <a:schemeClr val="accent4"/>
                          </a:solidFill>
                          <a:effectLst/>
                          <a:latin typeface="+mn-lt"/>
                          <a:ea typeface="+mn-ea"/>
                          <a:cs typeface="+mn-cs"/>
                        </a:rPr>
                        <a:t> </a:t>
                      </a:r>
                      <a:r>
                        <a:rPr lang="en-US" sz="1050" b="0" u="none" kern="1200" dirty="0" smtClean="0">
                          <a:solidFill>
                            <a:schemeClr val="tx1"/>
                          </a:solidFill>
                          <a:effectLst/>
                          <a:latin typeface="+mn-lt"/>
                          <a:ea typeface="+mn-ea"/>
                          <a:cs typeface="+mn-cs"/>
                          <a:hlinkClick r:id="rId6"/>
                        </a:rPr>
                        <a:t>eLearning</a:t>
                      </a:r>
                      <a:r>
                        <a:rPr lang="en-US" sz="1050" b="0" u="none" kern="1200" dirty="0" smtClean="0">
                          <a:solidFill>
                            <a:schemeClr val="tx1"/>
                          </a:solidFill>
                          <a:effectLst/>
                          <a:latin typeface="+mn-lt"/>
                          <a:ea typeface="+mn-ea"/>
                          <a:cs typeface="+mn-cs"/>
                        </a:rPr>
                        <a:t> </a:t>
                      </a:r>
                      <a:r>
                        <a:rPr lang="en-US" sz="1050" b="0" u="none" kern="1200" dirty="0" smtClean="0">
                          <a:solidFill>
                            <a:schemeClr val="tx2"/>
                          </a:solidFill>
                          <a:effectLst/>
                          <a:latin typeface="+mn-lt"/>
                          <a:ea typeface="+mn-ea"/>
                          <a:cs typeface="+mn-cs"/>
                        </a:rPr>
                        <a:t>(9 hours)</a:t>
                      </a:r>
                      <a:r>
                        <a:rPr lang="en-US" sz="1050" b="0" u="none" kern="1200" dirty="0" smtClean="0">
                          <a:solidFill>
                            <a:schemeClr val="tx1"/>
                          </a:solidFill>
                          <a:effectLst/>
                          <a:latin typeface="+mn-lt"/>
                          <a:ea typeface="+mn-ea"/>
                          <a:cs typeface="+mn-cs"/>
                        </a:rPr>
                        <a:t> or </a:t>
                      </a:r>
                      <a:r>
                        <a:rPr lang="en-US" sz="1050" b="0" u="none" kern="1200" dirty="0" smtClean="0">
                          <a:solidFill>
                            <a:schemeClr val="tx1"/>
                          </a:solidFill>
                          <a:effectLst/>
                          <a:latin typeface="+mn-lt"/>
                          <a:ea typeface="+mn-ea"/>
                          <a:cs typeface="+mn-cs"/>
                          <a:hlinkClick r:id="rId7"/>
                        </a:rPr>
                        <a:t>classroom</a:t>
                      </a:r>
                      <a:r>
                        <a:rPr lang="en-US" sz="1050" b="0" u="none" kern="1200" dirty="0" smtClean="0">
                          <a:solidFill>
                            <a:schemeClr val="tx1"/>
                          </a:solidFill>
                          <a:effectLst/>
                          <a:latin typeface="+mn-lt"/>
                          <a:ea typeface="+mn-ea"/>
                          <a:cs typeface="+mn-cs"/>
                        </a:rPr>
                        <a:t> </a:t>
                      </a:r>
                      <a:br>
                        <a:rPr lang="en-US" sz="1050" b="0" u="none" kern="1200" dirty="0" smtClean="0">
                          <a:solidFill>
                            <a:schemeClr val="tx1"/>
                          </a:solidFill>
                          <a:effectLst/>
                          <a:latin typeface="+mn-lt"/>
                          <a:ea typeface="+mn-ea"/>
                          <a:cs typeface="+mn-cs"/>
                        </a:rPr>
                      </a:br>
                      <a:r>
                        <a:rPr lang="en-US" sz="1050" b="0" u="none" kern="1200" dirty="0" smtClean="0">
                          <a:solidFill>
                            <a:schemeClr val="tx2"/>
                          </a:solidFill>
                          <a:effectLst/>
                          <a:latin typeface="+mn-lt"/>
                          <a:ea typeface="+mn-ea"/>
                          <a:cs typeface="+mn-cs"/>
                        </a:rPr>
                        <a:t>(2 days)</a:t>
                      </a:r>
                      <a:r>
                        <a:rPr lang="en-US" sz="1050" b="0" u="none" kern="1200" baseline="30000" dirty="0" smtClean="0">
                          <a:solidFill>
                            <a:schemeClr val="tx2"/>
                          </a:solidFill>
                          <a:effectLst/>
                          <a:latin typeface="+mn-lt"/>
                          <a:ea typeface="+mn-ea"/>
                          <a:cs typeface="+mn-cs"/>
                        </a:rPr>
                        <a:t>1 </a:t>
                      </a:r>
                      <a:r>
                        <a:rPr lang="en-US" sz="1050" b="0" u="none" kern="1200" baseline="0" dirty="0" smtClean="0">
                          <a:solidFill>
                            <a:schemeClr val="tx1"/>
                          </a:solidFill>
                          <a:effectLst/>
                          <a:latin typeface="+mn-lt"/>
                          <a:ea typeface="+mn-ea"/>
                          <a:cs typeface="+mn-cs"/>
                        </a:rPr>
                        <a:t>Strongly recommended for all consultants.</a:t>
                      </a:r>
                      <a:r>
                        <a:rPr lang="en-US" sz="1050" b="0" u="none" kern="1200" dirty="0" smtClean="0">
                          <a:solidFill>
                            <a:schemeClr val="tx2"/>
                          </a:solidFill>
                          <a:effectLst/>
                          <a:latin typeface="+mn-lt"/>
                          <a:ea typeface="+mn-ea"/>
                          <a:cs typeface="+mn-cs"/>
                        </a:rPr>
                        <a:t/>
                      </a:r>
                      <a:br>
                        <a:rPr lang="en-US" sz="1050" b="0" u="none" kern="1200" dirty="0" smtClean="0">
                          <a:solidFill>
                            <a:schemeClr val="tx2"/>
                          </a:solidFill>
                          <a:effectLst/>
                          <a:latin typeface="+mn-lt"/>
                          <a:ea typeface="+mn-ea"/>
                          <a:cs typeface="+mn-cs"/>
                        </a:rPr>
                      </a:br>
                      <a:endParaRPr lang="en-US" sz="1050" b="0" u="none" kern="1200" dirty="0" smtClean="0">
                        <a:solidFill>
                          <a:schemeClr val="tx2"/>
                        </a:solidFill>
                        <a:effectLst/>
                        <a:latin typeface="+mn-lt"/>
                        <a:ea typeface="+mn-ea"/>
                        <a:cs typeface="+mn-cs"/>
                      </a:endParaRP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accent4"/>
                          </a:solidFill>
                          <a:effectLst/>
                          <a:latin typeface="+mn-lt"/>
                          <a:ea typeface="+mn-ea"/>
                          <a:cs typeface="+mn-cs"/>
                        </a:rPr>
                        <a:t>HA200 SAP Hana – Installation and Operations</a:t>
                      </a:r>
                      <a:r>
                        <a:rPr lang="en-US" sz="1050" b="0" u="none" kern="1200" baseline="0" dirty="0" smtClean="0">
                          <a:solidFill>
                            <a:schemeClr val="accent4"/>
                          </a:solidFill>
                          <a:effectLst/>
                          <a:latin typeface="+mn-lt"/>
                          <a:ea typeface="+mn-ea"/>
                          <a:cs typeface="+mn-cs"/>
                        </a:rPr>
                        <a:t> </a:t>
                      </a:r>
                      <a:r>
                        <a:rPr lang="en-US" sz="1050" b="0" u="none" kern="1200" dirty="0" smtClean="0">
                          <a:solidFill>
                            <a:schemeClr val="tx1"/>
                          </a:solidFill>
                          <a:effectLst/>
                          <a:latin typeface="+mn-lt"/>
                          <a:ea typeface="+mn-ea"/>
                          <a:cs typeface="+mn-cs"/>
                          <a:hlinkClick r:id="rId8"/>
                        </a:rPr>
                        <a:t>eLearning</a:t>
                      </a:r>
                      <a:r>
                        <a:rPr lang="en-US" sz="1050" b="0" u="none" kern="1200" dirty="0" smtClean="0">
                          <a:solidFill>
                            <a:schemeClr val="tx1"/>
                          </a:solidFill>
                          <a:effectLst/>
                          <a:latin typeface="+mn-lt"/>
                          <a:ea typeface="+mn-ea"/>
                          <a:cs typeface="+mn-cs"/>
                        </a:rPr>
                        <a:t> </a:t>
                      </a:r>
                      <a:r>
                        <a:rPr lang="en-US" sz="1050" b="0" u="none" kern="1200" dirty="0" smtClean="0">
                          <a:solidFill>
                            <a:schemeClr val="tx2"/>
                          </a:solidFill>
                          <a:effectLst/>
                          <a:latin typeface="+mn-lt"/>
                          <a:ea typeface="+mn-ea"/>
                          <a:cs typeface="+mn-cs"/>
                        </a:rPr>
                        <a:t>(15 hours) </a:t>
                      </a:r>
                      <a:r>
                        <a:rPr lang="en-US" sz="1050" b="0" u="none" kern="1200" dirty="0" smtClean="0">
                          <a:solidFill>
                            <a:schemeClr val="tx1"/>
                          </a:solidFill>
                          <a:effectLst/>
                          <a:latin typeface="+mn-lt"/>
                          <a:ea typeface="+mn-ea"/>
                          <a:cs typeface="+mn-cs"/>
                        </a:rPr>
                        <a:t>or </a:t>
                      </a:r>
                      <a:r>
                        <a:rPr lang="en-US" sz="1050" b="0" u="none" kern="1200" dirty="0" smtClean="0">
                          <a:solidFill>
                            <a:schemeClr val="tx1"/>
                          </a:solidFill>
                          <a:effectLst/>
                          <a:latin typeface="+mn-lt"/>
                          <a:ea typeface="+mn-ea"/>
                          <a:cs typeface="+mn-cs"/>
                          <a:hlinkClick r:id="rId9"/>
                        </a:rPr>
                        <a:t>classroom</a:t>
                      </a:r>
                      <a:r>
                        <a:rPr lang="en-US" sz="1050" b="0" u="none" kern="1200" baseline="0" dirty="0" smtClean="0">
                          <a:solidFill>
                            <a:schemeClr val="tx1"/>
                          </a:solidFill>
                          <a:effectLst/>
                          <a:latin typeface="+mn-lt"/>
                          <a:ea typeface="+mn-ea"/>
                          <a:cs typeface="+mn-cs"/>
                        </a:rPr>
                        <a:t> </a:t>
                      </a:r>
                      <a:r>
                        <a:rPr lang="en-US" sz="1050" b="0" u="none" kern="1200" dirty="0" smtClean="0">
                          <a:solidFill>
                            <a:schemeClr val="tx2"/>
                          </a:solidFill>
                          <a:effectLst/>
                          <a:latin typeface="+mn-lt"/>
                          <a:ea typeface="+mn-ea"/>
                          <a:cs typeface="+mn-cs"/>
                        </a:rPr>
                        <a:t>(2 days)</a:t>
                      </a:r>
                      <a:r>
                        <a:rPr lang="en-US" sz="1050" b="0" u="none" kern="1200" baseline="30000" dirty="0" smtClean="0">
                          <a:solidFill>
                            <a:schemeClr val="tx1"/>
                          </a:solidFill>
                          <a:effectLst/>
                          <a:latin typeface="+mn-lt"/>
                          <a:ea typeface="+mn-ea"/>
                          <a:cs typeface="+mn-cs"/>
                        </a:rPr>
                        <a:t>2</a:t>
                      </a:r>
                      <a:r>
                        <a:rPr lang="en-US" sz="1050" b="0" u="none" kern="1200" dirty="0" smtClean="0">
                          <a:solidFill>
                            <a:schemeClr val="tx2"/>
                          </a:solidFill>
                          <a:effectLst/>
                          <a:latin typeface="+mn-lt"/>
                          <a:ea typeface="+mn-ea"/>
                          <a:cs typeface="+mn-cs"/>
                        </a:rPr>
                        <a:t/>
                      </a:r>
                      <a:br>
                        <a:rPr lang="en-US" sz="1050" b="0" u="none" kern="1200" dirty="0" smtClean="0">
                          <a:solidFill>
                            <a:schemeClr val="tx2"/>
                          </a:solidFill>
                          <a:effectLst/>
                          <a:latin typeface="+mn-lt"/>
                          <a:ea typeface="+mn-ea"/>
                          <a:cs typeface="+mn-cs"/>
                        </a:rPr>
                      </a:br>
                      <a:r>
                        <a:rPr lang="en-US" sz="1050" b="0" u="none" kern="1200" dirty="0" smtClean="0">
                          <a:solidFill>
                            <a:schemeClr val="accent5">
                              <a:lumMod val="60000"/>
                              <a:lumOff val="40000"/>
                            </a:schemeClr>
                          </a:solidFill>
                          <a:effectLst/>
                          <a:latin typeface="+mn-lt"/>
                          <a:ea typeface="+mn-ea"/>
                          <a:cs typeface="+mn-cs"/>
                        </a:rPr>
                        <a:t>AND/OR </a:t>
                      </a: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accent5">
                              <a:lumMod val="60000"/>
                              <a:lumOff val="40000"/>
                            </a:schemeClr>
                          </a:solidFill>
                          <a:effectLst/>
                          <a:latin typeface="+mn-lt"/>
                          <a:ea typeface="+mn-ea"/>
                          <a:cs typeface="+mn-cs"/>
                        </a:rPr>
                        <a:t>HA300  SAP HANA – Implementation and Modelling </a:t>
                      </a:r>
                      <a:r>
                        <a:rPr lang="en-US" sz="1050" b="0" u="none" kern="1200" dirty="0" smtClean="0">
                          <a:solidFill>
                            <a:schemeClr val="tx1"/>
                          </a:solidFill>
                          <a:effectLst/>
                          <a:latin typeface="+mn-lt"/>
                          <a:ea typeface="+mn-ea"/>
                          <a:cs typeface="+mn-cs"/>
                          <a:hlinkClick r:id="rId10"/>
                        </a:rPr>
                        <a:t>eLearning</a:t>
                      </a:r>
                      <a:r>
                        <a:rPr lang="en-US" sz="1050" b="0" u="none" kern="1200" dirty="0" smtClean="0">
                          <a:solidFill>
                            <a:schemeClr val="tx1"/>
                          </a:solidFill>
                          <a:effectLst/>
                          <a:latin typeface="+mn-lt"/>
                          <a:ea typeface="+mn-ea"/>
                          <a:cs typeface="+mn-cs"/>
                        </a:rPr>
                        <a:t> </a:t>
                      </a:r>
                      <a:r>
                        <a:rPr lang="en-US" sz="1050" b="0" u="none" kern="1200" dirty="0" smtClean="0">
                          <a:solidFill>
                            <a:schemeClr val="tx2"/>
                          </a:solidFill>
                          <a:effectLst/>
                          <a:latin typeface="+mn-lt"/>
                          <a:ea typeface="+mn-ea"/>
                          <a:cs typeface="+mn-cs"/>
                        </a:rPr>
                        <a:t>(13 hours) </a:t>
                      </a:r>
                      <a:r>
                        <a:rPr lang="en-US" sz="1050" b="0" u="none" kern="1200" dirty="0" smtClean="0">
                          <a:solidFill>
                            <a:schemeClr val="tx1"/>
                          </a:solidFill>
                          <a:effectLst/>
                          <a:latin typeface="+mn-lt"/>
                          <a:ea typeface="+mn-ea"/>
                          <a:cs typeface="+mn-cs"/>
                        </a:rPr>
                        <a:t>or </a:t>
                      </a:r>
                      <a:r>
                        <a:rPr lang="en-US" sz="1050" b="0" u="none" kern="1200" dirty="0" smtClean="0">
                          <a:solidFill>
                            <a:schemeClr val="tx1"/>
                          </a:solidFill>
                          <a:effectLst/>
                          <a:latin typeface="+mn-lt"/>
                          <a:ea typeface="+mn-ea"/>
                          <a:cs typeface="+mn-cs"/>
                          <a:hlinkClick r:id="rId11"/>
                        </a:rPr>
                        <a:t>classroom</a:t>
                      </a:r>
                      <a:r>
                        <a:rPr lang="en-US" sz="1050" b="0" u="none" kern="1200" baseline="0" dirty="0" smtClean="0">
                          <a:solidFill>
                            <a:schemeClr val="tx1"/>
                          </a:solidFill>
                          <a:effectLst/>
                          <a:latin typeface="+mn-lt"/>
                          <a:ea typeface="+mn-ea"/>
                          <a:cs typeface="+mn-cs"/>
                          <a:hlinkClick r:id="rId11"/>
                        </a:rPr>
                        <a:t> </a:t>
                      </a:r>
                      <a:r>
                        <a:rPr lang="en-US" sz="1050" b="0" u="none" kern="1200" dirty="0" smtClean="0">
                          <a:solidFill>
                            <a:schemeClr val="tx2"/>
                          </a:solidFill>
                          <a:effectLst/>
                          <a:latin typeface="+mn-lt"/>
                          <a:ea typeface="+mn-ea"/>
                          <a:cs typeface="+mn-cs"/>
                        </a:rPr>
                        <a:t>(3 days)</a:t>
                      </a:r>
                      <a:r>
                        <a:rPr lang="en-US" sz="1050" b="0" u="none" strike="noStrike" kern="1200" baseline="30000" dirty="0" smtClean="0">
                          <a:solidFill>
                            <a:schemeClr val="tx1"/>
                          </a:solidFill>
                          <a:effectLst/>
                          <a:latin typeface="+mn-lt"/>
                          <a:ea typeface="+mn-ea"/>
                          <a:cs typeface="+mn-cs"/>
                        </a:rPr>
                        <a:t>3</a:t>
                      </a:r>
                      <a:br>
                        <a:rPr lang="en-US" sz="1050" b="0" u="none" strike="noStrike" kern="1200" baseline="30000" dirty="0" smtClean="0">
                          <a:solidFill>
                            <a:schemeClr val="tx1"/>
                          </a:solidFill>
                          <a:effectLst/>
                          <a:latin typeface="+mn-lt"/>
                          <a:ea typeface="+mn-ea"/>
                          <a:cs typeface="+mn-cs"/>
                        </a:rPr>
                      </a:br>
                      <a:endParaRPr lang="en-US" sz="1050" b="0" u="none" strike="noStrike" kern="1200" baseline="30000" dirty="0" smtClean="0">
                        <a:solidFill>
                          <a:schemeClr val="tx1"/>
                        </a:solidFill>
                        <a:effectLst/>
                        <a:latin typeface="+mn-lt"/>
                        <a:ea typeface="+mn-ea"/>
                        <a:cs typeface="+mn-cs"/>
                      </a:endParaRP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kern="1200" dirty="0" smtClean="0">
                          <a:solidFill>
                            <a:schemeClr val="dk1"/>
                          </a:solidFill>
                          <a:latin typeface="+mn-lt"/>
                          <a:ea typeface="+mn-ea"/>
                          <a:cs typeface="+mn-cs"/>
                          <a:hlinkClick r:id="rId12"/>
                        </a:rPr>
                        <a:t>SAP HANA Education on </a:t>
                      </a:r>
                      <a:r>
                        <a:rPr lang="en-US" sz="1050" kern="1200" dirty="0" err="1" smtClean="0">
                          <a:solidFill>
                            <a:schemeClr val="dk1"/>
                          </a:solidFill>
                          <a:latin typeface="+mn-lt"/>
                          <a:ea typeface="+mn-ea"/>
                          <a:cs typeface="+mn-cs"/>
                          <a:hlinkClick r:id="rId12"/>
                        </a:rPr>
                        <a:t>PartnerEdge</a:t>
                      </a:r>
                      <a:r>
                        <a:rPr lang="en-US" sz="1050" kern="1200" dirty="0" smtClean="0">
                          <a:solidFill>
                            <a:schemeClr val="dk1"/>
                          </a:solidFill>
                          <a:latin typeface="+mn-lt"/>
                          <a:ea typeface="+mn-ea"/>
                          <a:cs typeface="+mn-cs"/>
                          <a:hlinkClick r:id="rId12"/>
                        </a:rPr>
                        <a:t> </a:t>
                      </a:r>
                      <a:endParaRPr lang="en-US" sz="1050" kern="1200" dirty="0" smtClean="0">
                        <a:solidFill>
                          <a:schemeClr val="dk1"/>
                        </a:solidFill>
                        <a:latin typeface="+mn-lt"/>
                        <a:ea typeface="+mn-ea"/>
                        <a:cs typeface="+mn-cs"/>
                      </a:endParaRP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tx1"/>
                          </a:solidFill>
                          <a:effectLst/>
                          <a:latin typeface="+mn-lt"/>
                          <a:ea typeface="+mn-ea"/>
                          <a:cs typeface="+mn-cs"/>
                        </a:rPr>
                        <a:t>Bookmark and review available content at the following valuable sites:</a:t>
                      </a:r>
                    </a:p>
                    <a:p>
                      <a:pPr marL="548640" marR="0" lvl="1"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tx1"/>
                          </a:solidFill>
                          <a:effectLst/>
                          <a:latin typeface="+mn-lt"/>
                          <a:ea typeface="+mn-ea"/>
                          <a:cs typeface="+mn-cs"/>
                          <a:hlinkClick r:id="rId13"/>
                        </a:rPr>
                        <a:t>www.saphana.com </a:t>
                      </a:r>
                      <a:endParaRPr lang="en-US" sz="1050" b="0" u="none" kern="1200" dirty="0" smtClean="0">
                        <a:solidFill>
                          <a:schemeClr val="tx1"/>
                        </a:solidFill>
                        <a:effectLst/>
                        <a:latin typeface="+mn-lt"/>
                        <a:ea typeface="+mn-ea"/>
                        <a:cs typeface="+mn-cs"/>
                      </a:endParaRPr>
                    </a:p>
                    <a:p>
                      <a:pPr marL="548640" marR="0" lvl="1"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tx1"/>
                          </a:solidFill>
                          <a:effectLst/>
                          <a:latin typeface="+mn-lt"/>
                          <a:ea typeface="+mn-ea"/>
                          <a:cs typeface="+mn-cs"/>
                          <a:hlinkClick r:id="rId14"/>
                        </a:rPr>
                        <a:t>www.sapbigdata.com</a:t>
                      </a:r>
                      <a:endParaRPr lang="en-US" sz="1050" b="0" u="none" kern="1200" dirty="0" smtClean="0">
                        <a:solidFill>
                          <a:schemeClr val="tx1"/>
                        </a:solidFill>
                        <a:effectLst/>
                        <a:latin typeface="+mn-lt"/>
                        <a:ea typeface="+mn-ea"/>
                        <a:cs typeface="+mn-cs"/>
                      </a:endParaRPr>
                    </a:p>
                    <a:p>
                      <a:pPr marL="548640" marR="0" lvl="1"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baseline="0" dirty="0" smtClean="0">
                          <a:solidFill>
                            <a:schemeClr val="tx1"/>
                          </a:solidFill>
                          <a:effectLst/>
                          <a:latin typeface="+mn-lt"/>
                          <a:ea typeface="+mn-ea"/>
                          <a:cs typeface="+mn-cs"/>
                          <a:hlinkClick r:id="rId15"/>
                        </a:rPr>
                        <a:t>SAP HANA resource library</a:t>
                      </a:r>
                      <a:r>
                        <a:rPr lang="en-US" sz="1050" b="0" u="none" kern="1200" baseline="0" dirty="0" smtClean="0">
                          <a:solidFill>
                            <a:schemeClr val="tx1"/>
                          </a:solidFill>
                          <a:effectLst/>
                          <a:latin typeface="+mn-lt"/>
                          <a:ea typeface="+mn-ea"/>
                          <a:cs typeface="+mn-cs"/>
                        </a:rPr>
                        <a:t> </a:t>
                      </a:r>
                    </a:p>
                    <a:p>
                      <a:pPr marL="548640" marR="0" lvl="1"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baseline="0" dirty="0" smtClean="0">
                          <a:solidFill>
                            <a:schemeClr val="tx1"/>
                          </a:solidFill>
                          <a:effectLst/>
                          <a:latin typeface="+mn-lt"/>
                          <a:ea typeface="+mn-ea"/>
                          <a:cs typeface="+mn-cs"/>
                          <a:hlinkClick r:id="rId16"/>
                        </a:rPr>
                        <a:t>SAP Big Data landing page </a:t>
                      </a:r>
                      <a:endParaRPr lang="en-US" sz="1050" b="0" u="none" kern="1200" dirty="0" smtClean="0">
                        <a:solidFill>
                          <a:schemeClr val="tx1"/>
                        </a:solidFill>
                        <a:effectLst/>
                        <a:latin typeface="+mn-lt"/>
                        <a:ea typeface="+mn-ea"/>
                        <a:cs typeface="+mn-cs"/>
                      </a:endParaRPr>
                    </a:p>
                    <a:p>
                      <a:pPr marL="91440" marR="0" lvl="0" indent="-91440" algn="l" defTabSz="649288" rtl="0" eaLnBrk="1" fontAlgn="base" latinLnBrk="0" hangingPunct="0">
                        <a:lnSpc>
                          <a:spcPct val="100000"/>
                        </a:lnSpc>
                        <a:spcBef>
                          <a:spcPct val="0"/>
                        </a:spcBef>
                        <a:spcAft>
                          <a:spcPct val="0"/>
                        </a:spcAft>
                        <a:buClrTx/>
                        <a:buSzTx/>
                        <a:buFont typeface="Arial" pitchFamily="34" charset="0"/>
                        <a:buChar char="•"/>
                        <a:tabLst/>
                        <a:defRPr/>
                      </a:pPr>
                      <a:r>
                        <a:rPr lang="en-US" sz="1050" b="0" u="none" kern="1200" dirty="0" smtClean="0">
                          <a:solidFill>
                            <a:schemeClr val="tx1"/>
                          </a:solidFill>
                          <a:effectLst/>
                          <a:latin typeface="+mn-lt"/>
                          <a:ea typeface="+mn-ea"/>
                          <a:cs typeface="+mn-cs"/>
                        </a:rPr>
                        <a:t>Follow </a:t>
                      </a:r>
                      <a:r>
                        <a:rPr lang="en-US" sz="1050" b="0" u="none" kern="1200" dirty="0" smtClean="0">
                          <a:solidFill>
                            <a:schemeClr val="tx1"/>
                          </a:solidFill>
                          <a:effectLst/>
                          <a:latin typeface="+mn-lt"/>
                          <a:ea typeface="+mn-ea"/>
                          <a:cs typeface="+mn-cs"/>
                          <a:hlinkClick r:id="rId17"/>
                        </a:rPr>
                        <a:t>SAP </a:t>
                      </a:r>
                      <a:r>
                        <a:rPr lang="en-US" sz="1050" b="0" u="none" kern="1200" dirty="0" err="1" smtClean="0">
                          <a:solidFill>
                            <a:schemeClr val="tx1"/>
                          </a:solidFill>
                          <a:effectLst/>
                          <a:latin typeface="+mn-lt"/>
                          <a:ea typeface="+mn-ea"/>
                          <a:cs typeface="+mn-cs"/>
                          <a:hlinkClick r:id="rId17"/>
                        </a:rPr>
                        <a:t>PartnerEdge</a:t>
                      </a:r>
                      <a:r>
                        <a:rPr lang="en-US" sz="1050" b="0" u="none" kern="1200" dirty="0" smtClean="0">
                          <a:solidFill>
                            <a:schemeClr val="tx1"/>
                          </a:solidFill>
                          <a:effectLst/>
                          <a:latin typeface="+mn-lt"/>
                          <a:ea typeface="+mn-ea"/>
                          <a:cs typeface="+mn-cs"/>
                          <a:hlinkClick r:id="rId17"/>
                        </a:rPr>
                        <a:t> Interactive </a:t>
                      </a:r>
                      <a:r>
                        <a:rPr lang="en-US" sz="1050" b="0" u="none" kern="1200" dirty="0" smtClean="0">
                          <a:solidFill>
                            <a:schemeClr val="tx1"/>
                          </a:solidFill>
                          <a:effectLst/>
                          <a:latin typeface="+mn-lt"/>
                          <a:ea typeface="+mn-ea"/>
                          <a:cs typeface="+mn-cs"/>
                        </a:rPr>
                        <a:t>on the SAP Community</a:t>
                      </a:r>
                      <a:r>
                        <a:rPr lang="en-US" sz="1050" b="0" u="none" kern="1200" baseline="0" dirty="0" smtClean="0">
                          <a:solidFill>
                            <a:schemeClr val="tx1"/>
                          </a:solidFill>
                          <a:effectLst/>
                          <a:latin typeface="+mn-lt"/>
                          <a:ea typeface="+mn-ea"/>
                          <a:cs typeface="+mn-cs"/>
                        </a:rPr>
                        <a:t> Network</a:t>
                      </a:r>
                    </a:p>
                    <a:p>
                      <a:pPr marL="171450" indent="-171450" algn="l" defTabSz="914400" rtl="0" eaLnBrk="1" latinLnBrk="0" hangingPunct="1">
                        <a:spcBef>
                          <a:spcPts val="0"/>
                        </a:spcBef>
                        <a:buFont typeface="Arial" panose="020B0604020202020204" pitchFamily="34" charset="0"/>
                        <a:buChar char="•"/>
                      </a:pPr>
                      <a:endParaRPr lang="en-US" sz="1050" kern="1200" dirty="0">
                        <a:solidFill>
                          <a:schemeClr val="dk1"/>
                        </a:solidFill>
                        <a:latin typeface="+mn-lt"/>
                        <a:ea typeface="+mn-ea"/>
                        <a:cs typeface="+mn-cs"/>
                      </a:endParaRPr>
                    </a:p>
                  </a:txBody>
                  <a:tcPr marL="63500" marR="63500" marT="63500" marB="63500" horzOverflow="overflow">
                    <a:noFill/>
                  </a:tcPr>
                </a:tc>
                <a:tc>
                  <a:txBody>
                    <a:bodyPr/>
                    <a:lstStyle/>
                    <a:p>
                      <a:pPr marL="171450" lvl="0" indent="-171450">
                        <a:buFont typeface="Arial" panose="020B0604020202020204" pitchFamily="34" charset="0"/>
                        <a:buChar char="•"/>
                      </a:pPr>
                      <a:r>
                        <a:rPr lang="en-US" sz="1100" b="0" u="none" kern="1200" dirty="0" smtClean="0">
                          <a:solidFill>
                            <a:schemeClr val="accent5">
                              <a:lumMod val="60000"/>
                              <a:lumOff val="40000"/>
                            </a:schemeClr>
                          </a:solidFill>
                          <a:effectLst/>
                          <a:latin typeface="+mn-lt"/>
                          <a:ea typeface="+mn-ea"/>
                          <a:cs typeface="+mn-cs"/>
                        </a:rPr>
                        <a:t>HA350 SAP HANA Data Provisioning</a:t>
                      </a:r>
                      <a:r>
                        <a:rPr lang="en-US" sz="1100" b="0" u="none" kern="1200" baseline="0" dirty="0" smtClean="0">
                          <a:solidFill>
                            <a:schemeClr val="accent5">
                              <a:lumMod val="60000"/>
                              <a:lumOff val="40000"/>
                            </a:schemeClr>
                          </a:solidFill>
                          <a:effectLst/>
                          <a:latin typeface="+mn-lt"/>
                          <a:ea typeface="+mn-ea"/>
                          <a:cs typeface="+mn-cs"/>
                        </a:rPr>
                        <a:t> </a:t>
                      </a:r>
                      <a:r>
                        <a:rPr lang="en-US" sz="1100" b="0" u="none" kern="1200" baseline="0" dirty="0" smtClean="0">
                          <a:solidFill>
                            <a:schemeClr val="tx1"/>
                          </a:solidFill>
                          <a:effectLst/>
                          <a:latin typeface="+mn-lt"/>
                          <a:ea typeface="+mn-ea"/>
                          <a:cs typeface="+mn-cs"/>
                          <a:hlinkClick r:id="rId18"/>
                        </a:rPr>
                        <a:t>eLearning</a:t>
                      </a:r>
                      <a:r>
                        <a:rPr lang="en-US" sz="1100" b="0" u="none" kern="1200" baseline="0" dirty="0" smtClean="0">
                          <a:solidFill>
                            <a:schemeClr val="tx1"/>
                          </a:solidFill>
                          <a:effectLst/>
                          <a:latin typeface="+mn-lt"/>
                          <a:ea typeface="+mn-ea"/>
                          <a:cs typeface="+mn-cs"/>
                        </a:rPr>
                        <a:t> </a:t>
                      </a:r>
                      <a:r>
                        <a:rPr lang="en-US" sz="1100" b="0" u="none" kern="1200" dirty="0" smtClean="0">
                          <a:solidFill>
                            <a:schemeClr val="tx2"/>
                          </a:solidFill>
                          <a:effectLst/>
                          <a:latin typeface="+mn-lt"/>
                          <a:ea typeface="+mn-ea"/>
                          <a:cs typeface="+mn-cs"/>
                        </a:rPr>
                        <a:t>(7 hours)</a:t>
                      </a:r>
                      <a:r>
                        <a:rPr lang="en-US" sz="1100" b="0" u="none" kern="1200" dirty="0" smtClean="0">
                          <a:solidFill>
                            <a:schemeClr val="tx1"/>
                          </a:solidFill>
                          <a:effectLst/>
                          <a:latin typeface="+mn-lt"/>
                          <a:ea typeface="+mn-ea"/>
                          <a:cs typeface="+mn-cs"/>
                        </a:rPr>
                        <a:t> </a:t>
                      </a:r>
                      <a:r>
                        <a:rPr lang="en-US" sz="1100" b="0" u="none" kern="1200" baseline="0" dirty="0" smtClean="0">
                          <a:solidFill>
                            <a:schemeClr val="tx1"/>
                          </a:solidFill>
                          <a:effectLst/>
                          <a:latin typeface="+mn-lt"/>
                          <a:ea typeface="+mn-ea"/>
                          <a:cs typeface="+mn-cs"/>
                        </a:rPr>
                        <a:t>or </a:t>
                      </a:r>
                      <a:r>
                        <a:rPr lang="en-US" sz="1100" b="0" u="none" kern="1200" baseline="0" dirty="0" smtClean="0">
                          <a:solidFill>
                            <a:schemeClr val="tx1"/>
                          </a:solidFill>
                          <a:effectLst/>
                          <a:latin typeface="+mn-lt"/>
                          <a:ea typeface="+mn-ea"/>
                          <a:cs typeface="+mn-cs"/>
                          <a:hlinkClick r:id="rId19"/>
                        </a:rPr>
                        <a:t>classroom</a:t>
                      </a:r>
                      <a:r>
                        <a:rPr lang="en-US" sz="1100" b="0" u="none" kern="1200" baseline="0" dirty="0" smtClean="0">
                          <a:solidFill>
                            <a:schemeClr val="tx1"/>
                          </a:solidFill>
                          <a:effectLst/>
                          <a:latin typeface="+mn-lt"/>
                          <a:ea typeface="+mn-ea"/>
                          <a:cs typeface="+mn-cs"/>
                        </a:rPr>
                        <a:t> </a:t>
                      </a:r>
                      <a:r>
                        <a:rPr lang="en-US" sz="1100" b="0" u="none" kern="1200" baseline="0" dirty="0" smtClean="0">
                          <a:solidFill>
                            <a:schemeClr val="tx2"/>
                          </a:solidFill>
                          <a:effectLst/>
                          <a:latin typeface="+mn-lt"/>
                          <a:ea typeface="+mn-ea"/>
                          <a:cs typeface="+mn-cs"/>
                        </a:rPr>
                        <a:t>(2 days)</a:t>
                      </a:r>
                      <a:r>
                        <a:rPr lang="en-US" sz="1100" b="0" u="none" strike="noStrike" kern="1200" baseline="30000" dirty="0" smtClean="0">
                          <a:solidFill>
                            <a:schemeClr val="tx1"/>
                          </a:solidFill>
                          <a:effectLst/>
                          <a:latin typeface="+mn-lt"/>
                          <a:ea typeface="+mn-ea"/>
                          <a:cs typeface="+mn-cs"/>
                        </a:rPr>
                        <a:t> 3</a:t>
                      </a:r>
                      <a:br>
                        <a:rPr lang="en-US" sz="1100" b="0" u="none" strike="noStrike" kern="1200" baseline="30000" dirty="0" smtClean="0">
                          <a:solidFill>
                            <a:schemeClr val="tx1"/>
                          </a:solidFill>
                          <a:effectLst/>
                          <a:latin typeface="+mn-lt"/>
                          <a:ea typeface="+mn-ea"/>
                          <a:cs typeface="+mn-cs"/>
                        </a:rPr>
                      </a:br>
                      <a:r>
                        <a:rPr lang="en-US" sz="1100" b="0" u="none" kern="1200" dirty="0" smtClean="0">
                          <a:solidFill>
                            <a:schemeClr val="dk1"/>
                          </a:solidFill>
                          <a:effectLst/>
                          <a:latin typeface="+mn-lt"/>
                          <a:ea typeface="+mn-ea"/>
                          <a:cs typeface="+mn-cs"/>
                        </a:rPr>
                        <a:t>Review additional learning assets through the following sites:</a:t>
                      </a:r>
                      <a:endParaRPr lang="en-US" sz="1100" b="0" u="none" kern="1200" dirty="0" smtClean="0">
                        <a:solidFill>
                          <a:schemeClr val="dk1"/>
                        </a:solidFill>
                        <a:effectLst/>
                        <a:latin typeface="+mn-lt"/>
                        <a:ea typeface="+mn-ea"/>
                        <a:cs typeface="+mn-cs"/>
                        <a:hlinkClick r:id="rId20"/>
                      </a:endParaRPr>
                    </a:p>
                    <a:p>
                      <a:pPr marL="628650" lvl="1" indent="-171450">
                        <a:buFont typeface="Arial" panose="020B0604020202020204" pitchFamily="34" charset="0"/>
                        <a:buChar char="•"/>
                      </a:pPr>
                      <a:r>
                        <a:rPr lang="en-US" sz="1100" b="0" u="sng" kern="1200" dirty="0" smtClean="0">
                          <a:solidFill>
                            <a:schemeClr val="dk1"/>
                          </a:solidFill>
                          <a:effectLst/>
                          <a:latin typeface="+mn-lt"/>
                          <a:ea typeface="+mn-ea"/>
                          <a:cs typeface="+mn-cs"/>
                          <a:hlinkClick r:id="rId20"/>
                        </a:rPr>
                        <a:t>SAPHANA Academy</a:t>
                      </a:r>
                      <a:r>
                        <a:rPr lang="en-US" sz="1100" b="0" kern="1200" dirty="0" smtClean="0">
                          <a:solidFill>
                            <a:schemeClr val="dk1"/>
                          </a:solidFill>
                          <a:effectLst/>
                          <a:latin typeface="+mn-lt"/>
                          <a:ea typeface="+mn-ea"/>
                          <a:cs typeface="+mn-cs"/>
                        </a:rPr>
                        <a:t> – Includes public library of SAP HANA ‘How To’ videos</a:t>
                      </a:r>
                    </a:p>
                    <a:p>
                      <a:pPr marL="628650" lvl="1" indent="-171450">
                        <a:buFont typeface="Arial" panose="020B0604020202020204" pitchFamily="34" charset="0"/>
                        <a:buChar char="•"/>
                      </a:pPr>
                      <a:r>
                        <a:rPr lang="en-US" sz="1100" b="0" u="sng" kern="1200" dirty="0" smtClean="0">
                          <a:solidFill>
                            <a:schemeClr val="dk1"/>
                          </a:solidFill>
                          <a:effectLst/>
                          <a:latin typeface="+mn-lt"/>
                          <a:ea typeface="+mn-ea"/>
                          <a:cs typeface="+mn-cs"/>
                          <a:hlinkClick r:id="rId21"/>
                        </a:rPr>
                        <a:t>SAP Tech Ed replays</a:t>
                      </a:r>
                      <a:endParaRPr lang="en-US" sz="1100" b="0" kern="1200" dirty="0" smtClean="0">
                        <a:solidFill>
                          <a:schemeClr val="dk1"/>
                        </a:solidFill>
                        <a:effectLst/>
                        <a:latin typeface="+mn-lt"/>
                        <a:ea typeface="+mn-ea"/>
                        <a:cs typeface="+mn-cs"/>
                      </a:endParaRPr>
                    </a:p>
                    <a:p>
                      <a:pPr marL="628650" lvl="1" indent="-171450">
                        <a:buFont typeface="Arial" panose="020B0604020202020204" pitchFamily="34" charset="0"/>
                        <a:buChar char="•"/>
                      </a:pPr>
                      <a:r>
                        <a:rPr lang="en-US" sz="1100" b="0" u="sng" kern="1200" dirty="0" smtClean="0">
                          <a:solidFill>
                            <a:schemeClr val="dk1"/>
                          </a:solidFill>
                          <a:effectLst/>
                          <a:latin typeface="+mn-lt"/>
                          <a:ea typeface="+mn-ea"/>
                          <a:cs typeface="+mn-cs"/>
                          <a:hlinkClick r:id="rId22"/>
                        </a:rPr>
                        <a:t>SAP SAPPHIRE replays</a:t>
                      </a:r>
                      <a:endParaRPr lang="en-US" sz="1100" b="0" u="sng" kern="1200" dirty="0" smtClean="0">
                        <a:solidFill>
                          <a:schemeClr val="dk1"/>
                        </a:solidFill>
                        <a:effectLst/>
                        <a:latin typeface="+mn-lt"/>
                        <a:ea typeface="+mn-ea"/>
                        <a:cs typeface="+mn-cs"/>
                      </a:endParaRPr>
                    </a:p>
                  </a:txBody>
                  <a:tcPr marL="63500" marR="63500" marT="63500" marB="63500" horzOverflow="overflow">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u="none" kern="1200" dirty="0" smtClean="0">
                          <a:solidFill>
                            <a:schemeClr val="tx2"/>
                          </a:solidFill>
                          <a:effectLst/>
                          <a:latin typeface="+mn-lt"/>
                          <a:ea typeface="+mn-ea"/>
                          <a:cs typeface="+mn-cs"/>
                        </a:rPr>
                        <a:t>HA360 SAP HANA - Hands on lab</a:t>
                      </a:r>
                      <a:r>
                        <a:rPr lang="en-US" sz="1100" b="0" u="none" kern="1200" dirty="0" smtClean="0">
                          <a:solidFill>
                            <a:schemeClr val="tx1"/>
                          </a:solidFill>
                          <a:effectLst/>
                          <a:latin typeface="+mn-lt"/>
                          <a:ea typeface="+mn-ea"/>
                          <a:cs typeface="+mn-cs"/>
                        </a:rPr>
                        <a:t>: </a:t>
                      </a:r>
                      <a:r>
                        <a:rPr lang="en-US" sz="1100" b="0" u="none" kern="1200" dirty="0" smtClean="0">
                          <a:solidFill>
                            <a:schemeClr val="tx1"/>
                          </a:solidFill>
                          <a:effectLst/>
                          <a:latin typeface="+mn-lt"/>
                          <a:ea typeface="+mn-ea"/>
                          <a:cs typeface="+mn-cs"/>
                          <a:hlinkClick r:id="rId23"/>
                        </a:rPr>
                        <a:t>classroom</a:t>
                      </a:r>
                      <a:r>
                        <a:rPr lang="en-US" sz="1100" b="0" u="none" kern="1200" dirty="0" smtClean="0">
                          <a:solidFill>
                            <a:schemeClr val="tx1"/>
                          </a:solidFill>
                          <a:effectLst/>
                          <a:latin typeface="+mn-lt"/>
                          <a:ea typeface="+mn-ea"/>
                          <a:cs typeface="+mn-cs"/>
                        </a:rPr>
                        <a:t> </a:t>
                      </a:r>
                      <a:r>
                        <a:rPr lang="en-US" sz="1100" b="0" u="none" kern="1200" dirty="0" smtClean="0">
                          <a:solidFill>
                            <a:schemeClr val="tx2"/>
                          </a:solidFill>
                          <a:effectLst/>
                          <a:latin typeface="+mn-lt"/>
                          <a:ea typeface="+mn-ea"/>
                          <a:cs typeface="+mn-cs"/>
                        </a:rPr>
                        <a:t>(2 days)</a:t>
                      </a:r>
                      <a:r>
                        <a:rPr lang="en-US" sz="1100" b="0" u="none" kern="1200" baseline="30000" dirty="0" smtClean="0">
                          <a:solidFill>
                            <a:schemeClr val="tx1"/>
                          </a:solidFill>
                          <a:effectLst/>
                          <a:latin typeface="+mn-lt"/>
                          <a:ea typeface="+mn-ea"/>
                          <a:cs typeface="+mn-cs"/>
                        </a:rPr>
                        <a:t>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u="none" kern="1200" baseline="300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u="none" kern="1200" baseline="0" dirty="0" smtClean="0">
                          <a:solidFill>
                            <a:schemeClr val="tx1"/>
                          </a:solidFill>
                          <a:effectLst/>
                          <a:latin typeface="+mn-lt"/>
                          <a:ea typeface="+mn-ea"/>
                          <a:cs typeface="+mn-cs"/>
                        </a:rPr>
                        <a:t>To ensure success, SAP recommends combining education courses and hands-on experience to prepare for your certification exam as questions will test your ability to apply the knowledge you have gained in training. Besides the recommended education courses also practical experience is required and tested.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u="none"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u="none" kern="1200" baseline="0" dirty="0" smtClean="0">
                          <a:solidFill>
                            <a:schemeClr val="tx1"/>
                          </a:solidFill>
                          <a:effectLst/>
                          <a:latin typeface="+mn-lt"/>
                          <a:ea typeface="+mn-ea"/>
                          <a:cs typeface="+mn-cs"/>
                        </a:rPr>
                        <a:t>Complete SAP HANA certification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u="non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u="none" kern="1200" baseline="30000" dirty="0" smtClean="0">
                        <a:solidFill>
                          <a:schemeClr val="tx1"/>
                        </a:solidFill>
                        <a:effectLst/>
                        <a:latin typeface="+mn-lt"/>
                        <a:ea typeface="+mn-ea"/>
                        <a:cs typeface="+mn-cs"/>
                      </a:endParaRPr>
                    </a:p>
                    <a:p>
                      <a:endParaRPr lang="en-US" dirty="0"/>
                    </a:p>
                  </a:txBody>
                  <a:tcPr>
                    <a:lnR w="76200" cap="flat" cmpd="sng" algn="ctr">
                      <a:solidFill>
                        <a:srgbClr val="FFFFFF"/>
                      </a:solidFill>
                      <a:prstDash val="solid"/>
                      <a:round/>
                      <a:headEnd type="none" w="med" len="med"/>
                      <a:tailEnd type="none" w="med" len="med"/>
                    </a:lnR>
                    <a:noFill/>
                  </a:tcPr>
                </a:tc>
              </a:tr>
            </a:tbl>
          </a:graphicData>
        </a:graphic>
      </p:graphicFrame>
      <p:sp>
        <p:nvSpPr>
          <p:cNvPr id="5" name="TextBox 4"/>
          <p:cNvSpPr txBox="1"/>
          <p:nvPr/>
        </p:nvSpPr>
        <p:spPr>
          <a:xfrm>
            <a:off x="323850" y="6123976"/>
            <a:ext cx="8520113" cy="692497"/>
          </a:xfrm>
          <a:prstGeom prst="rect">
            <a:avLst/>
          </a:prstGeom>
          <a:solidFill>
            <a:schemeClr val="bg1"/>
          </a:solidFill>
        </p:spPr>
        <p:txBody>
          <a:bodyPr wrap="square" lIns="0" tIns="0" rIns="0" bIns="0" rtlCol="0">
            <a:spAutoFit/>
          </a:bodyPr>
          <a:lstStyle/>
          <a:p>
            <a:pPr fontAlgn="base">
              <a:spcAft>
                <a:spcPct val="0"/>
              </a:spcAft>
              <a:buClr>
                <a:srgbClr val="F0AB00"/>
              </a:buClr>
              <a:buSzPct val="80000"/>
            </a:pPr>
            <a:r>
              <a:rPr lang="en-US" sz="900" i="1" kern="0" baseline="30000" dirty="0" smtClean="0">
                <a:solidFill>
                  <a:srgbClr val="000000"/>
                </a:solidFill>
              </a:rPr>
              <a:t>1 </a:t>
            </a:r>
            <a:r>
              <a:rPr lang="en-US" sz="900" kern="0" dirty="0">
                <a:solidFill>
                  <a:srgbClr val="000000"/>
                </a:solidFill>
              </a:rPr>
              <a:t>L</a:t>
            </a:r>
            <a:r>
              <a:rPr lang="en-US" sz="900" kern="0" dirty="0" smtClean="0">
                <a:solidFill>
                  <a:srgbClr val="000000"/>
                </a:solidFill>
              </a:rPr>
              <a:t>eads to either SAP </a:t>
            </a:r>
            <a:r>
              <a:rPr lang="en-US" sz="900" kern="0" dirty="0">
                <a:solidFill>
                  <a:srgbClr val="000000"/>
                </a:solidFill>
              </a:rPr>
              <a:t>HANA Administration, Operations and </a:t>
            </a:r>
            <a:r>
              <a:rPr lang="en-US" sz="900" kern="0" dirty="0" smtClean="0">
                <a:solidFill>
                  <a:srgbClr val="000000"/>
                </a:solidFill>
              </a:rPr>
              <a:t>Support or SAP HANA </a:t>
            </a:r>
            <a:r>
              <a:rPr lang="en-US" sz="900" kern="0" dirty="0">
                <a:solidFill>
                  <a:srgbClr val="000000"/>
                </a:solidFill>
              </a:rPr>
              <a:t>Implementation and </a:t>
            </a:r>
            <a:r>
              <a:rPr lang="en-US" sz="900" kern="0" dirty="0" smtClean="0">
                <a:solidFill>
                  <a:srgbClr val="000000"/>
                </a:solidFill>
              </a:rPr>
              <a:t>Modeling certification. </a:t>
            </a:r>
            <a:r>
              <a:rPr lang="en-US" sz="900" kern="0" dirty="0">
                <a:solidFill>
                  <a:srgbClr val="000000"/>
                </a:solidFill>
              </a:rPr>
              <a:t>If you want to pursue certification, choose one or both of the certification </a:t>
            </a:r>
            <a:r>
              <a:rPr lang="en-US" sz="900" kern="0" dirty="0" smtClean="0">
                <a:solidFill>
                  <a:srgbClr val="000000"/>
                </a:solidFill>
              </a:rPr>
              <a:t>paths.</a:t>
            </a:r>
            <a:endParaRPr lang="en-US" sz="900" kern="0" dirty="0">
              <a:solidFill>
                <a:srgbClr val="000000"/>
              </a:solidFill>
            </a:endParaRPr>
          </a:p>
          <a:p>
            <a:pPr fontAlgn="base">
              <a:spcAft>
                <a:spcPct val="0"/>
              </a:spcAft>
              <a:buClr>
                <a:srgbClr val="F0AB00"/>
              </a:buClr>
              <a:buSzPct val="80000"/>
            </a:pPr>
            <a:r>
              <a:rPr lang="en-US" sz="900" i="1" kern="0" baseline="30000" dirty="0">
                <a:solidFill>
                  <a:srgbClr val="000000"/>
                </a:solidFill>
              </a:rPr>
              <a:t>2</a:t>
            </a:r>
            <a:r>
              <a:rPr lang="en-US" sz="900" i="1" kern="0" baseline="30000" dirty="0" smtClean="0">
                <a:solidFill>
                  <a:srgbClr val="000000"/>
                </a:solidFill>
              </a:rPr>
              <a:t> </a:t>
            </a:r>
            <a:r>
              <a:rPr lang="en-US" sz="900" kern="0" dirty="0">
                <a:solidFill>
                  <a:srgbClr val="000000"/>
                </a:solidFill>
              </a:rPr>
              <a:t>Leads to either SAP HANA Administration, Operations and </a:t>
            </a:r>
            <a:r>
              <a:rPr lang="en-US" sz="900" kern="0" dirty="0" smtClean="0">
                <a:solidFill>
                  <a:srgbClr val="000000"/>
                </a:solidFill>
              </a:rPr>
              <a:t>Support certification</a:t>
            </a:r>
            <a:endParaRPr lang="en-US" sz="900" kern="0" dirty="0">
              <a:solidFill>
                <a:srgbClr val="000000"/>
              </a:solidFill>
            </a:endParaRPr>
          </a:p>
          <a:p>
            <a:pPr fontAlgn="base">
              <a:spcAft>
                <a:spcPct val="0"/>
              </a:spcAft>
              <a:buClr>
                <a:srgbClr val="F0AB00"/>
              </a:buClr>
              <a:buSzPct val="80000"/>
            </a:pPr>
            <a:r>
              <a:rPr lang="en-US" sz="900" i="1" kern="0" baseline="30000" dirty="0">
                <a:solidFill>
                  <a:srgbClr val="000000"/>
                </a:solidFill>
              </a:rPr>
              <a:t>3 </a:t>
            </a:r>
            <a:r>
              <a:rPr lang="en-US" sz="900" kern="0" dirty="0">
                <a:solidFill>
                  <a:srgbClr val="000000"/>
                </a:solidFill>
              </a:rPr>
              <a:t>Leads to either SAP HANA Implementation and Modeling </a:t>
            </a:r>
            <a:r>
              <a:rPr lang="en-US" sz="900" kern="0" dirty="0" smtClean="0">
                <a:solidFill>
                  <a:srgbClr val="000000"/>
                </a:solidFill>
              </a:rPr>
              <a:t>certification. </a:t>
            </a:r>
          </a:p>
          <a:p>
            <a:pPr fontAlgn="base">
              <a:spcAft>
                <a:spcPct val="0"/>
              </a:spcAft>
              <a:buClr>
                <a:srgbClr val="F0AB00"/>
              </a:buClr>
              <a:buSzPct val="80000"/>
            </a:pPr>
            <a:r>
              <a:rPr lang="en-US" sz="900" i="1" kern="0" baseline="30000" dirty="0">
                <a:solidFill>
                  <a:srgbClr val="000000"/>
                </a:solidFill>
              </a:rPr>
              <a:t>4</a:t>
            </a:r>
            <a:r>
              <a:rPr lang="en-US" sz="900" i="1" kern="0" baseline="30000" dirty="0" smtClean="0">
                <a:solidFill>
                  <a:srgbClr val="000000"/>
                </a:solidFill>
              </a:rPr>
              <a:t> </a:t>
            </a:r>
            <a:r>
              <a:rPr lang="en-US" sz="900" kern="0" dirty="0">
                <a:solidFill>
                  <a:srgbClr val="000000"/>
                </a:solidFill>
              </a:rPr>
              <a:t>S</a:t>
            </a:r>
            <a:r>
              <a:rPr lang="en-US" sz="900" kern="0" dirty="0" smtClean="0">
                <a:solidFill>
                  <a:srgbClr val="000000"/>
                </a:solidFill>
              </a:rPr>
              <a:t>trongly recommended for all consultants.</a:t>
            </a:r>
          </a:p>
        </p:txBody>
      </p:sp>
    </p:spTree>
    <p:extLst>
      <p:ext uri="{BB962C8B-B14F-4D97-AF65-F5344CB8AC3E}">
        <p14:creationId xmlns:p14="http://schemas.microsoft.com/office/powerpoint/2010/main" val="755452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and Enablement Tools</a:t>
            </a:r>
            <a:endParaRPr lang="en-US" dirty="0"/>
          </a:p>
        </p:txBody>
      </p:sp>
      <p:sp>
        <p:nvSpPr>
          <p:cNvPr id="3" name="Text Placeholder 2"/>
          <p:cNvSpPr>
            <a:spLocks noGrp="1"/>
          </p:cNvSpPr>
          <p:nvPr>
            <p:ph type="body" sz="quarter" idx="10"/>
          </p:nvPr>
        </p:nvSpPr>
        <p:spPr>
          <a:xfrm>
            <a:off x="197000" y="1449387"/>
            <a:ext cx="8494713" cy="4391026"/>
          </a:xfrm>
        </p:spPr>
        <p:txBody>
          <a:bodyPr/>
          <a:lstStyle/>
          <a:p>
            <a:pPr marL="285750" indent="-285750">
              <a:spcBef>
                <a:spcPts val="0"/>
              </a:spcBef>
              <a:buFont typeface="Arial" panose="020B0604020202020204" pitchFamily="34" charset="0"/>
              <a:buChar char="•"/>
            </a:pPr>
            <a:r>
              <a:rPr lang="en-US" dirty="0" smtClean="0"/>
              <a:t>Visit the SAP HANA Academy for:</a:t>
            </a:r>
          </a:p>
          <a:p>
            <a:pPr marL="555625" lvl="2" indent="-285750">
              <a:spcBef>
                <a:spcPts val="0"/>
              </a:spcBef>
              <a:buFont typeface="Arial" panose="020B0604020202020204" pitchFamily="34" charset="0"/>
              <a:buChar char="•"/>
            </a:pPr>
            <a:r>
              <a:rPr lang="en-US" dirty="0" smtClean="0"/>
              <a:t>Free tutorials</a:t>
            </a:r>
          </a:p>
          <a:p>
            <a:pPr marL="555625" lvl="2" indent="-285750">
              <a:spcBef>
                <a:spcPts val="0"/>
              </a:spcBef>
              <a:buFont typeface="Arial" panose="020B0604020202020204" pitchFamily="34" charset="0"/>
              <a:buChar char="•"/>
            </a:pPr>
            <a:r>
              <a:rPr lang="en-US" dirty="0" smtClean="0"/>
              <a:t>Free Sandbox to work with HANA</a:t>
            </a:r>
          </a:p>
          <a:p>
            <a:pPr marL="555625" lvl="2" indent="-285750">
              <a:spcBef>
                <a:spcPts val="0"/>
              </a:spcBef>
              <a:buFont typeface="Arial" panose="020B0604020202020204" pitchFamily="34" charset="0"/>
              <a:buChar char="•"/>
            </a:pPr>
            <a:r>
              <a:rPr lang="en-US" dirty="0" smtClean="0"/>
              <a:t>Instructional videos</a:t>
            </a:r>
          </a:p>
          <a:p>
            <a:pPr marL="555625" lvl="2" indent="-285750">
              <a:spcBef>
                <a:spcPts val="0"/>
              </a:spcBef>
              <a:buFont typeface="Arial" panose="020B0604020202020204" pitchFamily="34" charset="0"/>
              <a:buChar char="•"/>
            </a:pPr>
            <a:r>
              <a:rPr lang="en-US" dirty="0" smtClean="0"/>
              <a:t>Use cases</a:t>
            </a:r>
          </a:p>
          <a:p>
            <a:pPr marL="555625" lvl="2" indent="-285750">
              <a:spcBef>
                <a:spcPts val="0"/>
              </a:spcBef>
              <a:buFont typeface="Arial" panose="020B0604020202020204" pitchFamily="34" charset="0"/>
              <a:buChar char="•"/>
            </a:pPr>
            <a:r>
              <a:rPr lang="en-US" dirty="0" smtClean="0"/>
              <a:t>How </a:t>
            </a:r>
            <a:r>
              <a:rPr lang="en-US" dirty="0" err="1" smtClean="0"/>
              <a:t>to’s</a:t>
            </a:r>
            <a:r>
              <a:rPr lang="en-US" dirty="0" smtClean="0"/>
              <a:t> – learn about a specific HANA features</a:t>
            </a:r>
          </a:p>
          <a:p>
            <a:pPr marL="91440" lvl="0" indent="-91440" defTabSz="649288" fontAlgn="base" hangingPunct="0">
              <a:spcBef>
                <a:spcPct val="0"/>
              </a:spcBef>
              <a:spcAft>
                <a:spcPct val="0"/>
              </a:spcAft>
              <a:buClrTx/>
              <a:buSzTx/>
              <a:buFont typeface="Arial" pitchFamily="34" charset="0"/>
              <a:buChar char="•"/>
              <a:defRPr/>
            </a:pPr>
            <a:endParaRPr lang="en-US" b="0" dirty="0"/>
          </a:p>
        </p:txBody>
      </p:sp>
    </p:spTree>
    <p:extLst>
      <p:ext uri="{BB962C8B-B14F-4D97-AF65-F5344CB8AC3E}">
        <p14:creationId xmlns:p14="http://schemas.microsoft.com/office/powerpoint/2010/main" val="1240007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1_v1.0">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SAP_2011_v1.0</Template>
  <TotalTime>57068</TotalTime>
  <Words>933</Words>
  <Application>Microsoft Office PowerPoint</Application>
  <PresentationFormat>全屏显示(4:3)</PresentationFormat>
  <Paragraphs>112</Paragraphs>
  <Slides>7</Slides>
  <Notes>4</Notes>
  <HiddenSlides>0</HiddenSlides>
  <MMClips>0</MMClips>
  <ScaleCrop>false</ScaleCrop>
  <HeadingPairs>
    <vt:vector size="4" baseType="variant">
      <vt:variant>
        <vt:lpstr>主题</vt:lpstr>
      </vt:variant>
      <vt:variant>
        <vt:i4>3</vt:i4>
      </vt:variant>
      <vt:variant>
        <vt:lpstr>幻灯片标题</vt:lpstr>
      </vt:variant>
      <vt:variant>
        <vt:i4>7</vt:i4>
      </vt:variant>
    </vt:vector>
  </HeadingPairs>
  <TitlesOfParts>
    <vt:vector size="10" baseType="lpstr">
      <vt:lpstr>SAP_2011_v1.0</vt:lpstr>
      <vt:lpstr>SAP_2014_v1.0</vt:lpstr>
      <vt:lpstr>Default Theme</vt:lpstr>
      <vt:lpstr>Implementation - SAP HANA Build your own implementation practice 1Q14</vt:lpstr>
      <vt:lpstr> Option #1:  Build your own technical expertise</vt:lpstr>
      <vt:lpstr>PowerPoint 演示文稿</vt:lpstr>
      <vt:lpstr>Solution Consultant Enablement</vt:lpstr>
      <vt:lpstr>PowerPoint 演示文稿</vt:lpstr>
      <vt:lpstr>Additional Resources and Enablement Tools</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Agenda Comm Plan 2012</dc:title>
  <dc:creator>Jerry Rosa</dc:creator>
  <cp:lastModifiedBy>Microsoft</cp:lastModifiedBy>
  <cp:revision>1706</cp:revision>
  <cp:lastPrinted>2014-02-04T21:44:07Z</cp:lastPrinted>
  <dcterms:created xsi:type="dcterms:W3CDTF">2011-01-18T10:17:19Z</dcterms:created>
  <dcterms:modified xsi:type="dcterms:W3CDTF">2018-01-05T05:08:49Z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-436253266</vt:i4>
  </property>
  <property fmtid="{D5CDD505-2E9C-101B-9397-08002B2CF9AE}" pid="4" name="_EmailSubject">
    <vt:lpwstr>Updated Training Decks</vt:lpwstr>
  </property>
  <property fmtid="{D5CDD505-2E9C-101B-9397-08002B2CF9AE}" pid="5" name="_AuthorEmail">
    <vt:lpwstr>david.duncan@sap.com</vt:lpwstr>
  </property>
  <property fmtid="{D5CDD505-2E9C-101B-9397-08002B2CF9AE}" pid="6" name="_AuthorEmailDisplayName">
    <vt:lpwstr>Duncan, David</vt:lpwstr>
  </property>
  <property fmtid="{D5CDD505-2E9C-101B-9397-08002B2CF9AE}" pid="7" name="_PreviousAdHocReviewCycleID">
    <vt:i4>-1530342351</vt:i4>
  </property>
</Properties>
</file>