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1" r:id="rId1"/>
    <p:sldMasterId id="2147483731" r:id="rId2"/>
  </p:sldMasterIdLst>
  <p:notesMasterIdLst>
    <p:notesMasterId r:id="rId100"/>
  </p:notesMasterIdLst>
  <p:handoutMasterIdLst>
    <p:handoutMasterId r:id="rId101"/>
  </p:handoutMasterIdLst>
  <p:sldIdLst>
    <p:sldId id="340" r:id="rId3"/>
    <p:sldId id="601" r:id="rId4"/>
    <p:sldId id="692" r:id="rId5"/>
    <p:sldId id="694" r:id="rId6"/>
    <p:sldId id="695" r:id="rId7"/>
    <p:sldId id="696" r:id="rId8"/>
    <p:sldId id="697" r:id="rId9"/>
    <p:sldId id="698" r:id="rId10"/>
    <p:sldId id="630" r:id="rId11"/>
    <p:sldId id="676" r:id="rId12"/>
    <p:sldId id="699" r:id="rId13"/>
    <p:sldId id="639" r:id="rId14"/>
    <p:sldId id="649" r:id="rId15"/>
    <p:sldId id="700" r:id="rId16"/>
    <p:sldId id="637" r:id="rId17"/>
    <p:sldId id="701" r:id="rId18"/>
    <p:sldId id="638" r:id="rId19"/>
    <p:sldId id="702" r:id="rId20"/>
    <p:sldId id="657" r:id="rId21"/>
    <p:sldId id="703" r:id="rId22"/>
    <p:sldId id="663" r:id="rId23"/>
    <p:sldId id="704" r:id="rId24"/>
    <p:sldId id="658" r:id="rId25"/>
    <p:sldId id="710" r:id="rId26"/>
    <p:sldId id="711" r:id="rId27"/>
    <p:sldId id="712" r:id="rId28"/>
    <p:sldId id="713" r:id="rId29"/>
    <p:sldId id="714" r:id="rId30"/>
    <p:sldId id="715" r:id="rId31"/>
    <p:sldId id="716" r:id="rId32"/>
    <p:sldId id="705" r:id="rId33"/>
    <p:sldId id="661" r:id="rId34"/>
    <p:sldId id="706" r:id="rId35"/>
    <p:sldId id="717" r:id="rId36"/>
    <p:sldId id="602" r:id="rId37"/>
    <p:sldId id="603" r:id="rId38"/>
    <p:sldId id="604" r:id="rId39"/>
    <p:sldId id="605" r:id="rId40"/>
    <p:sldId id="686" r:id="rId41"/>
    <p:sldId id="678" r:id="rId42"/>
    <p:sldId id="687" r:id="rId43"/>
    <p:sldId id="679" r:id="rId44"/>
    <p:sldId id="680" r:id="rId45"/>
    <p:sldId id="681" r:id="rId46"/>
    <p:sldId id="682" r:id="rId47"/>
    <p:sldId id="683" r:id="rId48"/>
    <p:sldId id="684" r:id="rId49"/>
    <p:sldId id="685" r:id="rId50"/>
    <p:sldId id="609" r:id="rId51"/>
    <p:sldId id="610" r:id="rId52"/>
    <p:sldId id="611" r:id="rId53"/>
    <p:sldId id="612" r:id="rId54"/>
    <p:sldId id="613" r:id="rId55"/>
    <p:sldId id="614" r:id="rId56"/>
    <p:sldId id="615" r:id="rId57"/>
    <p:sldId id="616" r:id="rId58"/>
    <p:sldId id="617" r:id="rId59"/>
    <p:sldId id="618" r:id="rId60"/>
    <p:sldId id="619" r:id="rId61"/>
    <p:sldId id="667" r:id="rId62"/>
    <p:sldId id="352" r:id="rId63"/>
    <p:sldId id="573" r:id="rId64"/>
    <p:sldId id="549" r:id="rId65"/>
    <p:sldId id="550" r:id="rId66"/>
    <p:sldId id="551" r:id="rId67"/>
    <p:sldId id="440" r:id="rId68"/>
    <p:sldId id="552" r:id="rId69"/>
    <p:sldId id="553" r:id="rId70"/>
    <p:sldId id="582" r:id="rId71"/>
    <p:sldId id="620" r:id="rId72"/>
    <p:sldId id="580" r:id="rId73"/>
    <p:sldId id="581" r:id="rId74"/>
    <p:sldId id="555" r:id="rId75"/>
    <p:sldId id="556" r:id="rId76"/>
    <p:sldId id="557" r:id="rId77"/>
    <p:sldId id="558" r:id="rId78"/>
    <p:sldId id="588" r:id="rId79"/>
    <p:sldId id="668" r:id="rId80"/>
    <p:sldId id="669" r:id="rId81"/>
    <p:sldId id="670" r:id="rId82"/>
    <p:sldId id="671" r:id="rId83"/>
    <p:sldId id="673" r:id="rId84"/>
    <p:sldId id="674" r:id="rId85"/>
    <p:sldId id="589" r:id="rId86"/>
    <p:sldId id="599" r:id="rId87"/>
    <p:sldId id="622" r:id="rId88"/>
    <p:sldId id="591" r:id="rId89"/>
    <p:sldId id="593" r:id="rId90"/>
    <p:sldId id="594" r:id="rId91"/>
    <p:sldId id="595" r:id="rId92"/>
    <p:sldId id="707" r:id="rId93"/>
    <p:sldId id="577" r:id="rId94"/>
    <p:sldId id="578" r:id="rId95"/>
    <p:sldId id="576" r:id="rId96"/>
    <p:sldId id="708" r:id="rId97"/>
    <p:sldId id="709" r:id="rId98"/>
    <p:sldId id="718" r:id="rId99"/>
  </p:sldIdLst>
  <p:sldSz cx="9144000" cy="6858000" type="screen4x3"/>
  <p:notesSz cx="6858000" cy="9144000"/>
  <p:embeddedFontLst>
    <p:embeddedFont>
      <p:font typeface="Sakkal Majalla" pitchFamily="2" charset="-78"/>
      <p:regular r:id="rId102"/>
      <p:bold r:id="rId103"/>
    </p:embeddedFont>
    <p:embeddedFont>
      <p:font typeface="微软雅黑" pitchFamily="34" charset="-122"/>
      <p:regular r:id="rId104"/>
      <p:bold r:id="rId105"/>
    </p:embeddedFont>
    <p:embeddedFont>
      <p:font typeface="Verdana" pitchFamily="34" charset="0"/>
      <p:regular r:id="rId106"/>
      <p:bold r:id="rId107"/>
      <p:italic r:id="rId108"/>
      <p:boldItalic r:id="rId109"/>
    </p:embeddedFont>
    <p:embeddedFont>
      <p:font typeface="Segoe UI" pitchFamily="34" charset="0"/>
      <p:regular r:id="rId110"/>
      <p:bold r:id="rId111"/>
      <p:italic r:id="rId112"/>
      <p:boldItalic r:id="rId113"/>
    </p:embeddedFont>
    <p:embeddedFont>
      <p:font typeface="Arial Narrow" pitchFamily="34" charset="0"/>
      <p:regular r:id="rId114"/>
      <p:bold r:id="rId115"/>
      <p:italic r:id="rId116"/>
      <p:boldItalic r:id="rId117"/>
    </p:embeddedFont>
    <p:embeddedFont>
      <p:font typeface="Calibri" pitchFamily="34" charset="0"/>
      <p:regular r:id="rId118"/>
      <p:bold r:id="rId119"/>
      <p:italic r:id="rId120"/>
      <p:boldItalic r:id="rId121"/>
    </p:embeddedFont>
    <p:embeddedFont>
      <p:font typeface="Arial Unicode MS" pitchFamily="34" charset="-122"/>
      <p:regular r:id="rId122"/>
    </p:embeddedFont>
    <p:embeddedFont>
      <p:font typeface="MS PGothic" pitchFamily="34" charset="-128"/>
      <p:regular r:id="rId123"/>
    </p:embeddedFont>
  </p:embeddedFontLst>
  <p:defaultTextStyle>
    <a:defPPr>
      <a:defRPr lang="de-DE"/>
    </a:defPPr>
    <a:lvl1pPr marL="0" algn="l" defTabSz="914345" rtl="0" eaLnBrk="1" latinLnBrk="0" hangingPunct="1">
      <a:defRPr lang="de-DE" sz="1800" kern="1200">
        <a:solidFill>
          <a:schemeClr val="tx1"/>
        </a:solidFill>
        <a:latin typeface="Arial"/>
        <a:ea typeface="+mn-ea"/>
        <a:cs typeface="+mn-cs"/>
      </a:defRPr>
    </a:lvl1pPr>
    <a:lvl2pPr marL="457172" algn="l" defTabSz="914345"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345" algn="l" defTabSz="914345"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517" algn="l" defTabSz="914345"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690" algn="l" defTabSz="914345"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5862" algn="l" defTabSz="914345" rtl="0" eaLnBrk="1" latinLnBrk="0" hangingPunct="1">
      <a:defRPr sz="1800" kern="1200">
        <a:solidFill>
          <a:schemeClr val="tx1"/>
        </a:solidFill>
        <a:latin typeface="+mn-lt"/>
        <a:ea typeface="+mn-ea"/>
        <a:cs typeface="+mn-cs"/>
      </a:defRPr>
    </a:lvl6pPr>
    <a:lvl7pPr marL="2743035" algn="l" defTabSz="914345" rtl="0" eaLnBrk="1" latinLnBrk="0" hangingPunct="1">
      <a:defRPr sz="1800" kern="1200">
        <a:solidFill>
          <a:schemeClr val="tx1"/>
        </a:solidFill>
        <a:latin typeface="+mn-lt"/>
        <a:ea typeface="+mn-ea"/>
        <a:cs typeface="+mn-cs"/>
      </a:defRPr>
    </a:lvl7pPr>
    <a:lvl8pPr marL="3200207" algn="l" defTabSz="914345" rtl="0" eaLnBrk="1" latinLnBrk="0" hangingPunct="1">
      <a:defRPr sz="1800" kern="1200">
        <a:solidFill>
          <a:schemeClr val="tx1"/>
        </a:solidFill>
        <a:latin typeface="+mn-lt"/>
        <a:ea typeface="+mn-ea"/>
        <a:cs typeface="+mn-cs"/>
      </a:defRPr>
    </a:lvl8pPr>
    <a:lvl9pPr marL="3657380" algn="l" defTabSz="91434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DE0"/>
    <a:srgbClr val="000000"/>
    <a:srgbClr val="D14900"/>
    <a:srgbClr val="CCCCCC"/>
    <a:srgbClr val="666666"/>
    <a:srgbClr val="007CC0"/>
    <a:srgbClr val="D9D9D9"/>
    <a:srgbClr val="0070C0"/>
    <a:srgbClr val="AB218E"/>
    <a:srgbClr val="00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9899" autoAdjust="0"/>
  </p:normalViewPr>
  <p:slideViewPr>
    <p:cSldViewPr snapToGrid="0" showGuides="1">
      <p:cViewPr varScale="1">
        <p:scale>
          <a:sx n="65" d="100"/>
          <a:sy n="65" d="100"/>
        </p:scale>
        <p:origin x="-1396" y="-64"/>
      </p:cViewPr>
      <p:guideLst>
        <p:guide orient="horz" pos="4123"/>
        <p:guide orient="horz" pos="433"/>
        <p:guide orient="horz" pos="3390"/>
        <p:guide orient="horz" pos="1065"/>
        <p:guide orient="horz" pos="543"/>
        <p:guide/>
        <p:guide pos="2674"/>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font" Target="fonts/font16.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font" Target="fonts/font11.fntdata"/><Relationship Id="rId16" Type="http://schemas.openxmlformats.org/officeDocument/2006/relationships/slide" Target="slides/slide14.xml"/><Relationship Id="rId107" Type="http://schemas.openxmlformats.org/officeDocument/2006/relationships/font" Target="fonts/font6.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fntdata"/><Relationship Id="rId123" Type="http://schemas.openxmlformats.org/officeDocument/2006/relationships/font" Target="fonts/font22.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notesMaster" Target="notesMasters/notesMaster1.xml"/><Relationship Id="rId105" Type="http://schemas.openxmlformats.org/officeDocument/2006/relationships/font" Target="fonts/font4.fntdata"/><Relationship Id="rId113" Type="http://schemas.openxmlformats.org/officeDocument/2006/relationships/font" Target="fonts/font12.fntdata"/><Relationship Id="rId118" Type="http://schemas.openxmlformats.org/officeDocument/2006/relationships/font" Target="fonts/font17.fntdata"/><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2.fntdata"/><Relationship Id="rId108" Type="http://schemas.openxmlformats.org/officeDocument/2006/relationships/font" Target="fonts/font7.fntdata"/><Relationship Id="rId116" Type="http://schemas.openxmlformats.org/officeDocument/2006/relationships/font" Target="fonts/font15.fntdata"/><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5.fntdata"/><Relationship Id="rId114" Type="http://schemas.openxmlformats.org/officeDocument/2006/relationships/font" Target="fonts/font13.fntdata"/><Relationship Id="rId119" Type="http://schemas.openxmlformats.org/officeDocument/2006/relationships/font" Target="fonts/font18.fntdata"/><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handoutMaster" Target="handoutMasters/handoutMaster1.xml"/><Relationship Id="rId122"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8.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font" Target="fonts/font3.fntdata"/><Relationship Id="rId120" Type="http://schemas.openxmlformats.org/officeDocument/2006/relationships/font" Target="fonts/font19.fntdata"/><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font" Target="fonts/font9.fntdata"/><Relationship Id="rId115" Type="http://schemas.openxmlformats.org/officeDocument/2006/relationships/font" Target="fonts/font14.fntdata"/><Relationship Id="rId61" Type="http://schemas.openxmlformats.org/officeDocument/2006/relationships/slide" Target="slides/slide59.xml"/><Relationship Id="rId82" Type="http://schemas.openxmlformats.org/officeDocument/2006/relationships/slide" Target="slides/slide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345" rtl="0" eaLnBrk="1" latinLnBrk="0" hangingPunct="1">
      <a:defRPr sz="1200" kern="1200">
        <a:solidFill>
          <a:schemeClr val="tx1"/>
        </a:solidFill>
        <a:latin typeface="+mn-lt"/>
        <a:ea typeface="+mn-ea"/>
        <a:cs typeface="+mn-cs"/>
      </a:defRPr>
    </a:lvl1pPr>
    <a:lvl2pPr marL="269984" indent="-179989" algn="l" defTabSz="914345"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36" indent="-182552" algn="l" defTabSz="914345"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04" indent="-133342" algn="l" defTabSz="914345"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690" algn="l" defTabSz="914345" rtl="0" eaLnBrk="1" latinLnBrk="0" hangingPunct="1">
      <a:defRPr sz="1200" kern="1200">
        <a:solidFill>
          <a:schemeClr val="tx1"/>
        </a:solidFill>
        <a:latin typeface="+mn-lt"/>
        <a:ea typeface="+mn-ea"/>
        <a:cs typeface="+mn-cs"/>
      </a:defRPr>
    </a:lvl5pPr>
    <a:lvl6pPr marL="2285862" algn="l" defTabSz="914345" rtl="0" eaLnBrk="1" latinLnBrk="0" hangingPunct="1">
      <a:defRPr sz="1200" kern="1200">
        <a:solidFill>
          <a:schemeClr val="tx1"/>
        </a:solidFill>
        <a:latin typeface="+mn-lt"/>
        <a:ea typeface="+mn-ea"/>
        <a:cs typeface="+mn-cs"/>
      </a:defRPr>
    </a:lvl6pPr>
    <a:lvl7pPr marL="2743035" algn="l" defTabSz="914345" rtl="0" eaLnBrk="1" latinLnBrk="0" hangingPunct="1">
      <a:defRPr sz="1200" kern="1200">
        <a:solidFill>
          <a:schemeClr val="tx1"/>
        </a:solidFill>
        <a:latin typeface="+mn-lt"/>
        <a:ea typeface="+mn-ea"/>
        <a:cs typeface="+mn-cs"/>
      </a:defRPr>
    </a:lvl7pPr>
    <a:lvl8pPr marL="3200207" algn="l" defTabSz="914345" rtl="0" eaLnBrk="1" latinLnBrk="0" hangingPunct="1">
      <a:defRPr sz="1200" kern="1200">
        <a:solidFill>
          <a:schemeClr val="tx1"/>
        </a:solidFill>
        <a:latin typeface="+mn-lt"/>
        <a:ea typeface="+mn-ea"/>
        <a:cs typeface="+mn-cs"/>
      </a:defRPr>
    </a:lvl8pPr>
    <a:lvl9pPr marL="3657380" algn="l" defTabSz="91434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9300" y="390525"/>
            <a:ext cx="5359400" cy="40195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Fiori</a:t>
            </a:r>
            <a:r>
              <a:rPr lang="en-US" sz="1200" smtClean="0"/>
              <a:t> Launchpad</a:t>
            </a:r>
            <a:endParaRPr lang="en-US" sz="1200" dirty="0" smtClean="0"/>
          </a:p>
        </p:txBody>
      </p:sp>
      <p:sp>
        <p:nvSpPr>
          <p:cNvPr id="4" name="Slide Number Placeholder 3"/>
          <p:cNvSpPr>
            <a:spLocks noGrp="1"/>
          </p:cNvSpPr>
          <p:nvPr>
            <p:ph type="sldNum" sz="quarter" idx="10"/>
          </p:nvPr>
        </p:nvSpPr>
        <p:spPr/>
        <p:txBody>
          <a:bodyPr/>
          <a:lstStyle/>
          <a:p>
            <a:fld id="{15981E6C-91D4-7343-B65D-179BEF482ADA}" type="slidenum">
              <a:rPr lang="en-US" smtClean="0"/>
              <a:t>34</a:t>
            </a:fld>
            <a:endParaRPr lang="en-US"/>
          </a:p>
        </p:txBody>
      </p:sp>
    </p:spTree>
    <p:extLst>
      <p:ext uri="{BB962C8B-B14F-4D97-AF65-F5344CB8AC3E}">
        <p14:creationId xmlns:p14="http://schemas.microsoft.com/office/powerpoint/2010/main" val="48665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97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veui5infra.dhcp.wdf.sap.corp:8080/demokit/explored.html" TargetMode="External"/><Relationship Id="rId2" Type="http://schemas.openxmlformats.org/officeDocument/2006/relationships/hyperlink" Target="mailto:fioridesign@sap.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veui5infra.dhcp.wdf.sap.corp:8080/demokit/explored.html" TargetMode="External"/><Relationship Id="rId2" Type="http://schemas.openxmlformats.org/officeDocument/2006/relationships/hyperlink" Target="https://wiki.wdf.sap.corp/wiki/display/fioridesign/Hom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Blank">
    <p:spTree>
      <p:nvGrpSpPr>
        <p:cNvPr id="1" name=""/>
        <p:cNvGrpSpPr/>
        <p:nvPr/>
      </p:nvGrpSpPr>
      <p:grpSpPr>
        <a:xfrm>
          <a:off x="0" y="0"/>
          <a:ext cx="0" cy="0"/>
          <a:chOff x="0" y="0"/>
          <a:chExt cx="0" cy="0"/>
        </a:xfrm>
      </p:grpSpPr>
      <p:pic>
        <p:nvPicPr>
          <p:cNvPr id="4" name="Picture 3" descr="\\dwdf029\UX\UI_Guidelines_Internal\People\Sabina\UCD Methods Applied\Template\Fiori_flower_FINAL.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rot="16200000">
            <a:off x="2141843" y="-144157"/>
            <a:ext cx="6859590" cy="714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Blank">
    <p:spTree>
      <p:nvGrpSpPr>
        <p:cNvPr id="1" name=""/>
        <p:cNvGrpSpPr/>
        <p:nvPr/>
      </p:nvGrpSpPr>
      <p:grpSpPr>
        <a:xfrm>
          <a:off x="0" y="0"/>
          <a:ext cx="0" cy="0"/>
          <a:chOff x="0" y="0"/>
          <a:chExt cx="0" cy="0"/>
        </a:xfrm>
      </p:grpSpPr>
      <p:sp>
        <p:nvSpPr>
          <p:cNvPr id="2" name="Rounded Rectangle 1"/>
          <p:cNvSpPr/>
          <p:nvPr userDrawn="1"/>
        </p:nvSpPr>
        <p:spPr bwMode="gray">
          <a:xfrm>
            <a:off x="1" y="0"/>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Rounded Rectangle 2"/>
          <p:cNvSpPr/>
          <p:nvPr userDrawn="1"/>
        </p:nvSpPr>
        <p:spPr bwMode="gray">
          <a:xfrm>
            <a:off x="-2" y="1342714"/>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ounded Rectangle 3"/>
          <p:cNvSpPr/>
          <p:nvPr userDrawn="1"/>
        </p:nvSpPr>
        <p:spPr bwMode="gray">
          <a:xfrm>
            <a:off x="0" y="2686028"/>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TextBox 8"/>
          <p:cNvSpPr txBox="1"/>
          <p:nvPr userDrawn="1"/>
        </p:nvSpPr>
        <p:spPr>
          <a:xfrm>
            <a:off x="245317" y="481975"/>
            <a:ext cx="254616" cy="615553"/>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10</a:t>
            </a:r>
          </a:p>
        </p:txBody>
      </p:sp>
      <p:sp>
        <p:nvSpPr>
          <p:cNvPr id="14" name="Rounded Rectangle 13"/>
          <p:cNvSpPr/>
          <p:nvPr userDrawn="1"/>
        </p:nvSpPr>
        <p:spPr bwMode="gray">
          <a:xfrm>
            <a:off x="1" y="4029342"/>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Rounded Rectangle 14"/>
          <p:cNvSpPr/>
          <p:nvPr userDrawn="1"/>
        </p:nvSpPr>
        <p:spPr bwMode="gray">
          <a:xfrm>
            <a:off x="-3" y="5372444"/>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TextBox 11"/>
          <p:cNvSpPr txBox="1"/>
          <p:nvPr userDrawn="1"/>
        </p:nvSpPr>
        <p:spPr>
          <a:xfrm>
            <a:off x="202466" y="1830519"/>
            <a:ext cx="254616" cy="307777"/>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11</a:t>
            </a:r>
          </a:p>
        </p:txBody>
      </p:sp>
      <p:sp>
        <p:nvSpPr>
          <p:cNvPr id="13" name="TextBox 12"/>
          <p:cNvSpPr txBox="1"/>
          <p:nvPr userDrawn="1"/>
        </p:nvSpPr>
        <p:spPr>
          <a:xfrm>
            <a:off x="238175" y="3168003"/>
            <a:ext cx="254616" cy="615553"/>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12</a:t>
            </a:r>
          </a:p>
        </p:txBody>
      </p:sp>
      <p:sp>
        <p:nvSpPr>
          <p:cNvPr id="18" name="TextBox 17"/>
          <p:cNvSpPr txBox="1"/>
          <p:nvPr userDrawn="1"/>
        </p:nvSpPr>
        <p:spPr>
          <a:xfrm>
            <a:off x="245317" y="4511317"/>
            <a:ext cx="254616" cy="615553"/>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13</a:t>
            </a:r>
          </a:p>
        </p:txBody>
      </p:sp>
      <p:sp>
        <p:nvSpPr>
          <p:cNvPr id="19" name="TextBox 18"/>
          <p:cNvSpPr txBox="1"/>
          <p:nvPr userDrawn="1"/>
        </p:nvSpPr>
        <p:spPr>
          <a:xfrm>
            <a:off x="238175" y="5854419"/>
            <a:ext cx="254616" cy="615553"/>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14</a:t>
            </a:r>
          </a:p>
        </p:txBody>
      </p:sp>
    </p:spTree>
    <p:extLst>
      <p:ext uri="{BB962C8B-B14F-4D97-AF65-F5344CB8AC3E}">
        <p14:creationId xmlns:p14="http://schemas.microsoft.com/office/powerpoint/2010/main" val="17662210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242937" y="324004"/>
            <a:ext cx="8658238" cy="756000"/>
          </a:xfrm>
          <a:prstGeom prst="rect">
            <a:avLst/>
          </a:prstGeom>
        </p:spPr>
        <p:txBody>
          <a:bodyPr vert="horz" lIns="0" tIns="0" rIns="0" bIns="0" rtlCol="0" anchor="ctr" anchorCtr="0">
            <a:noAutofit/>
          </a:bodyPr>
          <a:lstStyle/>
          <a:p>
            <a:pPr algn="l" defTabSz="913936" rtl="0" eaLnBrk="1" latinLnBrk="0" hangingPunct="1">
              <a:spcBef>
                <a:spcPct val="0"/>
              </a:spcBef>
              <a:buNone/>
            </a:pPr>
            <a:r>
              <a:rPr lang="en-US" sz="2400" b="1" kern="1200" noProof="0" dirty="0" smtClean="0">
                <a:solidFill>
                  <a:schemeClr val="accent2"/>
                </a:solidFill>
                <a:latin typeface="+mj-lt"/>
                <a:ea typeface="+mj-ea"/>
                <a:cs typeface="+mj-cs"/>
              </a:rPr>
              <a:t>© 2014 SAP SE or an SAP affiliate company.</a:t>
            </a:r>
            <a:r>
              <a:rPr lang="en-US" sz="2400" b="1" kern="1200" baseline="0" noProof="0" dirty="0" smtClean="0">
                <a:solidFill>
                  <a:schemeClr val="accent2"/>
                </a:solidFill>
                <a:latin typeface="+mj-lt"/>
                <a:ea typeface="+mj-ea"/>
                <a:cs typeface="+mj-cs"/>
              </a:rPr>
              <a:t> </a:t>
            </a: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242939" y="1691610"/>
            <a:ext cx="8658239" cy="3538611"/>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008"/>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008"/>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008"/>
              </a:spcBef>
            </a:pPr>
            <a:r>
              <a:rPr lang="en-US" sz="1000" kern="1200" dirty="0" smtClean="0">
                <a:solidFill>
                  <a:schemeClr val="tx1"/>
                </a:solidFill>
                <a:latin typeface="Arial"/>
                <a:ea typeface="MS PGothic" pitchFamily="34" charset="-128"/>
                <a:cs typeface="+mn-cs"/>
              </a:rPr>
              <a:t>National product specifications may vary.</a:t>
            </a:r>
          </a:p>
          <a:p>
            <a:pPr>
              <a:spcBef>
                <a:spcPts val="1008"/>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008"/>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8944869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242937" y="324004"/>
            <a:ext cx="8658238" cy="756000"/>
          </a:xfrm>
          <a:prstGeom prst="rect">
            <a:avLst/>
          </a:prstGeom>
        </p:spPr>
        <p:txBody>
          <a:bodyPr vert="horz" lIns="0" tIns="0" rIns="0" bIns="0" rtlCol="0" anchor="ctr" anchorCtr="0">
            <a:noAutofit/>
          </a:bodyPr>
          <a:lstStyle/>
          <a:p>
            <a:pPr marL="0" marR="0" indent="0" algn="l" defTabSz="913936" rtl="0" eaLnBrk="1" fontAlgn="auto" latinLnBrk="0" hangingPunct="1">
              <a:lnSpc>
                <a:spcPct val="100000"/>
              </a:lnSpc>
              <a:spcBef>
                <a:spcPct val="0"/>
              </a:spcBef>
              <a:spcAft>
                <a:spcPts val="0"/>
              </a:spcAft>
              <a:buClrTx/>
              <a:buSzTx/>
              <a:buFontTx/>
              <a:buNone/>
              <a:tabLst/>
              <a:defRPr/>
            </a:pPr>
            <a:r>
              <a:rPr lang="en-US" sz="2400" b="1" kern="1200" noProof="0" dirty="0" smtClean="0">
                <a:solidFill>
                  <a:schemeClr val="accent2"/>
                </a:solidFill>
                <a:latin typeface="+mj-lt"/>
                <a:ea typeface="+mj-ea"/>
                <a:cs typeface="+mj-cs"/>
              </a:rPr>
              <a:t>© 2014 SAP SE </a:t>
            </a:r>
            <a:r>
              <a:rPr lang="en-US" sz="2400" b="1" kern="1200" noProof="0" dirty="0" err="1" smtClean="0">
                <a:solidFill>
                  <a:schemeClr val="accent2"/>
                </a:solidFill>
                <a:latin typeface="+mj-lt"/>
                <a:ea typeface="+mj-ea"/>
                <a:cs typeface="+mj-cs"/>
              </a:rPr>
              <a:t>oder</a:t>
            </a:r>
            <a:r>
              <a:rPr lang="en-US" sz="2400" b="1" kern="1200" noProof="0" dirty="0" smtClean="0">
                <a:solidFill>
                  <a:schemeClr val="accent2"/>
                </a:solidFill>
                <a:latin typeface="+mj-lt"/>
                <a:ea typeface="+mj-ea"/>
                <a:cs typeface="+mj-cs"/>
              </a:rPr>
              <a:t> </a:t>
            </a:r>
            <a:r>
              <a:rPr lang="en-US" sz="2400" b="1" kern="1200" noProof="0" dirty="0" err="1" smtClean="0">
                <a:solidFill>
                  <a:schemeClr val="accent2"/>
                </a:solidFill>
                <a:latin typeface="+mj-lt"/>
                <a:ea typeface="+mj-ea"/>
                <a:cs typeface="+mj-cs"/>
              </a:rPr>
              <a:t>ein</a:t>
            </a:r>
            <a:r>
              <a:rPr lang="en-US" sz="2400" b="1" kern="1200" noProof="0" dirty="0" smtClean="0">
                <a:solidFill>
                  <a:schemeClr val="accent2"/>
                </a:solidFill>
                <a:latin typeface="+mj-lt"/>
                <a:ea typeface="+mj-ea"/>
                <a:cs typeface="+mj-cs"/>
              </a:rPr>
              <a:t> SAP-</a:t>
            </a:r>
            <a:r>
              <a:rPr lang="en-US" sz="2400" b="1" kern="1200" noProof="0" dirty="0" err="1" smtClean="0">
                <a:solidFill>
                  <a:schemeClr val="accent2"/>
                </a:solidFill>
                <a:latin typeface="+mj-lt"/>
                <a:ea typeface="+mj-ea"/>
                <a:cs typeface="+mj-cs"/>
              </a:rPr>
              <a:t>Konzernunternehmen</a:t>
            </a:r>
            <a:r>
              <a:rPr lang="en-US" sz="2400" b="1" kern="1200" noProof="0" dirty="0" smtClean="0">
                <a:solidFill>
                  <a:schemeClr val="accent2"/>
                </a:solidFill>
                <a:latin typeface="+mj-lt"/>
                <a:ea typeface="+mj-ea"/>
                <a:cs typeface="+mj-cs"/>
              </a:rPr>
              <a:t>. </a:t>
            </a:r>
            <a:br>
              <a:rPr lang="en-US" sz="2400" b="1" kern="1200" noProof="0" dirty="0" smtClean="0">
                <a:solidFill>
                  <a:schemeClr val="accent2"/>
                </a:solidFill>
                <a:latin typeface="+mj-lt"/>
                <a:ea typeface="+mj-ea"/>
                <a:cs typeface="+mj-cs"/>
              </a:rPr>
            </a:br>
            <a:r>
              <a:rPr lang="en-US" sz="2400" b="1" kern="1200" noProof="0" dirty="0" err="1" smtClean="0">
                <a:solidFill>
                  <a:schemeClr val="accent2"/>
                </a:solidFill>
                <a:latin typeface="+mj-lt"/>
                <a:ea typeface="+mj-ea"/>
                <a:cs typeface="+mj-cs"/>
              </a:rPr>
              <a:t>Alle</a:t>
            </a:r>
            <a:r>
              <a:rPr lang="en-US" sz="2400" b="1" kern="1200" noProof="0" dirty="0" smtClean="0">
                <a:solidFill>
                  <a:schemeClr val="accent2"/>
                </a:solidFill>
                <a:latin typeface="+mj-lt"/>
                <a:ea typeface="+mj-ea"/>
                <a:cs typeface="+mj-cs"/>
              </a:rPr>
              <a:t> </a:t>
            </a:r>
            <a:r>
              <a:rPr lang="en-US" sz="2400" b="1" kern="1200" noProof="0" dirty="0" err="1" smtClean="0">
                <a:solidFill>
                  <a:schemeClr val="accent2"/>
                </a:solidFill>
                <a:latin typeface="+mj-lt"/>
                <a:ea typeface="+mj-ea"/>
                <a:cs typeface="+mj-cs"/>
              </a:rPr>
              <a:t>Rechte</a:t>
            </a:r>
            <a:r>
              <a:rPr lang="en-US" sz="2400" b="1" kern="1200" noProof="0" dirty="0" smtClean="0">
                <a:solidFill>
                  <a:schemeClr val="accent2"/>
                </a:solidFill>
                <a:latin typeface="+mj-lt"/>
                <a:ea typeface="+mj-ea"/>
                <a:cs typeface="+mj-cs"/>
              </a:rPr>
              <a:t> </a:t>
            </a:r>
            <a:r>
              <a:rPr lang="en-US" sz="2400" b="1" kern="1200" noProof="0" dirty="0" err="1" smtClean="0">
                <a:solidFill>
                  <a:schemeClr val="accent2"/>
                </a:solidFill>
                <a:latin typeface="+mj-lt"/>
                <a:ea typeface="+mj-ea"/>
                <a:cs typeface="+mj-cs"/>
              </a:rPr>
              <a:t>vorbehalten</a:t>
            </a:r>
            <a:r>
              <a:rPr lang="en-US" sz="2400" b="1" kern="1200" noProof="0" dirty="0" smtClean="0">
                <a:solidFill>
                  <a:schemeClr val="accent2"/>
                </a:solidFill>
                <a:latin typeface="+mj-lt"/>
                <a:ea typeface="+mj-ea"/>
                <a:cs typeface="+mj-cs"/>
              </a:rPr>
              <a:t>.</a:t>
            </a:r>
          </a:p>
        </p:txBody>
      </p:sp>
      <p:sp>
        <p:nvSpPr>
          <p:cNvPr id="8" name="TextBox 7"/>
          <p:cNvSpPr txBox="1"/>
          <p:nvPr userDrawn="1"/>
        </p:nvSpPr>
        <p:spPr bwMode="gray">
          <a:xfrm>
            <a:off x="242939" y="1691608"/>
            <a:ext cx="8658239" cy="4334520"/>
          </a:xfrm>
          <a:prstGeom prst="rect">
            <a:avLst/>
          </a:prstGeom>
          <a:noFill/>
        </p:spPr>
        <p:txBody>
          <a:bodyPr wrap="square" lIns="0" tIns="0" rIns="0" bIns="0" rtlCol="0">
            <a:spAutoFit/>
          </a:bodyPr>
          <a:lstStyle/>
          <a:p>
            <a:r>
              <a:rPr lang="en-US" sz="1000" kern="1200" noProof="0" dirty="0" err="1" smtClean="0">
                <a:solidFill>
                  <a:schemeClr val="tx1"/>
                </a:solidFill>
                <a:effectLst/>
                <a:latin typeface="Arial"/>
                <a:ea typeface="+mn-ea"/>
                <a:cs typeface="+mn-cs"/>
              </a:rPr>
              <a:t>Weitergabe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Vervielfältigung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Teilen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daraus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welchem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Zweck</a:t>
            </a:r>
            <a:r>
              <a:rPr lang="en-US" sz="1000" kern="1200" noProof="0" dirty="0" smtClean="0">
                <a:solidFill>
                  <a:schemeClr val="tx1"/>
                </a:solidFill>
                <a:effectLst/>
                <a:latin typeface="Arial"/>
                <a:ea typeface="+mn-ea"/>
                <a:cs typeface="+mn-cs"/>
              </a:rPr>
              <a:t> und in </a:t>
            </a:r>
            <a:r>
              <a:rPr lang="en-US" sz="1000" kern="1200" noProof="0" dirty="0" err="1" smtClean="0">
                <a:solidFill>
                  <a:schemeClr val="tx1"/>
                </a:solidFill>
                <a:effectLst/>
                <a:latin typeface="Arial"/>
                <a:ea typeface="+mn-ea"/>
                <a:cs typeface="+mn-cs"/>
              </a:rPr>
              <a:t>welcher</a:t>
            </a:r>
            <a:r>
              <a:rPr lang="en-US" sz="1000" kern="1200" noProof="0" dirty="0" smtClean="0">
                <a:solidFill>
                  <a:schemeClr val="tx1"/>
                </a:solidFill>
                <a:effectLst/>
                <a:latin typeface="Arial"/>
                <a:ea typeface="+mn-ea"/>
                <a:cs typeface="+mn-cs"/>
              </a:rPr>
              <a:t> Form </a:t>
            </a:r>
            <a:r>
              <a:rPr lang="en-US" sz="1000" kern="1200" noProof="0" dirty="0" err="1" smtClean="0">
                <a:solidFill>
                  <a:schemeClr val="tx1"/>
                </a:solidFill>
                <a:effectLst/>
                <a:latin typeface="Arial"/>
                <a:ea typeface="+mn-ea"/>
                <a:cs typeface="+mn-cs"/>
              </a:rPr>
              <a:t>auch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immer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ohne</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ausdrückliche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schriftliche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Genehmigung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durch</a:t>
            </a:r>
            <a:r>
              <a:rPr lang="en-US" sz="1000" kern="1200" noProof="0" dirty="0" smtClean="0">
                <a:solidFill>
                  <a:schemeClr val="tx1"/>
                </a:solidFill>
                <a:effectLst/>
                <a:latin typeface="Arial"/>
                <a:ea typeface="+mn-ea"/>
                <a:cs typeface="+mn-cs"/>
              </a:rPr>
              <a:t>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nicht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gestattet</a:t>
            </a:r>
            <a:r>
              <a:rPr lang="en-US" sz="1000" kern="1200" noProof="0" dirty="0" smtClean="0">
                <a:solidFill>
                  <a:schemeClr val="tx1"/>
                </a:solidFill>
                <a:effectLst/>
                <a:latin typeface="Arial"/>
                <a:ea typeface="+mn-ea"/>
                <a:cs typeface="+mn-cs"/>
              </a:rPr>
              <a:t>.</a:t>
            </a:r>
          </a:p>
          <a:p>
            <a:pPr>
              <a:spcBef>
                <a:spcPts val="1008"/>
              </a:spcBef>
            </a:pPr>
            <a:r>
              <a:rPr lang="en-US" sz="1000" kern="1200" noProof="0" dirty="0" smtClean="0">
                <a:solidFill>
                  <a:schemeClr val="tx1"/>
                </a:solidFill>
                <a:effectLst/>
                <a:latin typeface="Arial"/>
                <a:ea typeface="+mn-ea"/>
                <a:cs typeface="+mn-cs"/>
              </a:rPr>
              <a:t>SAP und </a:t>
            </a:r>
            <a:r>
              <a:rPr lang="en-US" sz="1000" kern="1200" noProof="0" dirty="0" err="1" smtClean="0">
                <a:solidFill>
                  <a:schemeClr val="tx1"/>
                </a:solidFill>
                <a:effectLst/>
                <a:latin typeface="Arial"/>
                <a:ea typeface="+mn-ea"/>
                <a:cs typeface="+mn-cs"/>
              </a:rPr>
              <a:t>andere</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Dokument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erwähnte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von SAP </a:t>
            </a:r>
            <a:r>
              <a:rPr lang="en-US" sz="1000" kern="1200" noProof="0" dirty="0" err="1" smtClean="0">
                <a:solidFill>
                  <a:schemeClr val="tx1"/>
                </a:solidFill>
                <a:effectLst/>
                <a:latin typeface="Arial"/>
                <a:ea typeface="+mn-ea"/>
                <a:cs typeface="+mn-cs"/>
              </a:rPr>
              <a:t>sowie</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dazugehörigen</a:t>
            </a:r>
            <a:r>
              <a:rPr lang="en-US" sz="1000" kern="1200" noProof="0" dirty="0" smtClean="0">
                <a:solidFill>
                  <a:schemeClr val="tx1"/>
                </a:solidFill>
                <a:effectLst/>
                <a:latin typeface="Arial"/>
                <a:ea typeface="+mn-ea"/>
                <a:cs typeface="+mn-cs"/>
              </a:rPr>
              <a:t> Logos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eingetragene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a:t>
            </a:r>
            <a:r>
              <a:rPr lang="en-US" sz="1000" kern="1200" noProof="0" dirty="0" smtClean="0">
                <a:solidFill>
                  <a:schemeClr val="tx1"/>
                </a:solidFill>
                <a:effectLst/>
                <a:latin typeface="Arial"/>
                <a:ea typeface="+mn-ea"/>
                <a:cs typeface="+mn-cs"/>
              </a:rPr>
              <a:t> der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einem</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in Deutschland und </a:t>
            </a:r>
            <a:r>
              <a:rPr lang="en-US" sz="1000" kern="1200" noProof="0" dirty="0" err="1" smtClean="0">
                <a:solidFill>
                  <a:schemeClr val="tx1"/>
                </a:solidFill>
                <a:effectLst/>
                <a:latin typeface="Arial"/>
                <a:ea typeface="+mn-ea"/>
                <a:cs typeface="+mn-cs"/>
              </a:rPr>
              <a:t>verschiedenen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anderen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Ländern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weltweit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Weitere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Hinweise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Markenrecht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finden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a:t>
            </a:r>
            <a:r>
              <a:rPr lang="en-US" sz="1000" kern="1200" noProof="0" dirty="0" smtClean="0">
                <a:solidFill>
                  <a:schemeClr val="tx1"/>
                </a:solidFill>
                <a:effectLst/>
                <a:latin typeface="Arial"/>
                <a:ea typeface="+mn-ea"/>
                <a:cs typeface="+mn-cs"/>
              </a:rPr>
              <a:t> </a:t>
            </a:r>
            <a:r>
              <a:rPr lang="en-US" sz="1000" kern="1200" noProof="0" dirty="0" smtClean="0">
                <a:solidFill>
                  <a:schemeClr val="tx1"/>
                </a:solidFill>
                <a:effectLst/>
                <a:latin typeface="Arial"/>
                <a:ea typeface="+mn-ea"/>
                <a:cs typeface="+mn-cs"/>
                <a:hlinkClick r:id="rId2"/>
              </a:rPr>
              <a:t>http://global.sap.com/corporate-de/legal/copyright/index.epx</a:t>
            </a:r>
            <a:r>
              <a:rPr lang="en-US" sz="1000" kern="1200" noProof="0" dirty="0" smtClean="0">
                <a:solidFill>
                  <a:schemeClr val="tx1"/>
                </a:solidFill>
                <a:effectLst/>
                <a:latin typeface="Arial"/>
                <a:ea typeface="+mn-ea"/>
                <a:cs typeface="+mn-cs"/>
              </a:rPr>
              <a:t>.</a:t>
            </a:r>
          </a:p>
          <a:p>
            <a:pPr>
              <a:spcBef>
                <a:spcPts val="1008"/>
              </a:spcBef>
            </a:pPr>
            <a:r>
              <a:rPr lang="en-US" sz="1000" kern="1200" noProof="0" dirty="0" smtClean="0">
                <a:solidFill>
                  <a:schemeClr val="tx1"/>
                </a:solidFill>
                <a:effectLst/>
                <a:latin typeface="Arial"/>
                <a:ea typeface="+mn-ea"/>
                <a:cs typeface="+mn-cs"/>
              </a:rPr>
              <a:t>Die von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Vertriebsfirmen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angebotenen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Softwareprodukte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Softwarekomponenten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anderer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Softwarehersteller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a:t>
            </a:r>
            <a:r>
              <a:rPr lang="en-US" sz="1000" kern="1200" noProof="0" dirty="0" smtClean="0">
                <a:solidFill>
                  <a:schemeClr val="tx1"/>
                </a:solidFill>
                <a:effectLst/>
                <a:latin typeface="Arial"/>
                <a:ea typeface="+mn-ea"/>
                <a:cs typeface="+mn-cs"/>
              </a:rPr>
              <a:t>.</a:t>
            </a:r>
          </a:p>
          <a:p>
            <a:pPr>
              <a:spcBef>
                <a:spcPts val="1008"/>
              </a:spcBef>
            </a:pP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länderspezifische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Unterschiede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aufweisen</a:t>
            </a:r>
            <a:r>
              <a:rPr lang="en-US" sz="1000" kern="1200" noProof="0" dirty="0" smtClean="0">
                <a:solidFill>
                  <a:schemeClr val="tx1"/>
                </a:solidFill>
                <a:effectLst/>
                <a:latin typeface="Arial"/>
                <a:ea typeface="+mn-ea"/>
                <a:cs typeface="+mn-cs"/>
              </a:rPr>
              <a:t>.</a:t>
            </a:r>
          </a:p>
          <a:p>
            <a:pPr>
              <a:spcBef>
                <a:spcPts val="1008"/>
              </a:spcBef>
            </a:pPr>
            <a:r>
              <a:rPr lang="en-US" sz="1000" kern="1200" noProof="0" dirty="0" smtClean="0">
                <a:solidFill>
                  <a:schemeClr val="tx1"/>
                </a:solidFill>
                <a:effectLst/>
                <a:latin typeface="Arial"/>
                <a:ea typeface="+mn-ea"/>
                <a:cs typeface="+mn-cs"/>
              </a:rPr>
              <a:t>Die </a:t>
            </a:r>
            <a:r>
              <a:rPr lang="en-US" sz="1000" kern="1200" noProof="0" dirty="0" err="1" smtClean="0">
                <a:solidFill>
                  <a:schemeClr val="tx1"/>
                </a:solidFill>
                <a:effectLst/>
                <a:latin typeface="Arial"/>
                <a:ea typeface="+mn-ea"/>
                <a:cs typeface="+mn-cs"/>
              </a:rPr>
              <a:t>vorliegenden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Unterlagen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werden</a:t>
            </a:r>
            <a:r>
              <a:rPr lang="en-US" sz="1000" kern="1200" noProof="0" dirty="0" smtClean="0">
                <a:solidFill>
                  <a:schemeClr val="tx1"/>
                </a:solidFill>
                <a:effectLst/>
                <a:latin typeface="Arial"/>
                <a:ea typeface="+mn-ea"/>
                <a:cs typeface="+mn-cs"/>
              </a:rPr>
              <a:t> von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einem</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bereitgestellt</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ausschließlich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Informationszwecken</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keinerlei</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Haftung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Gewährleistung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für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Fehler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Unvollständigkeiten</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Die SAP AG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steht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lediglich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für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nach</a:t>
            </a:r>
            <a:r>
              <a:rPr lang="en-US" sz="1000" kern="1200" noProof="0" dirty="0" smtClean="0">
                <a:solidFill>
                  <a:schemeClr val="tx1"/>
                </a:solidFill>
                <a:effectLst/>
                <a:latin typeface="Arial"/>
                <a:ea typeface="+mn-ea"/>
                <a:cs typeface="+mn-cs"/>
              </a:rPr>
              <a:t> der </a:t>
            </a:r>
            <a:r>
              <a:rPr lang="en-US" sz="1000" kern="1200" noProof="0" dirty="0" err="1" smtClean="0">
                <a:solidFill>
                  <a:schemeClr val="tx1"/>
                </a:solidFill>
                <a:effectLst/>
                <a:latin typeface="Arial"/>
                <a:ea typeface="+mn-ea"/>
                <a:cs typeface="+mn-cs"/>
              </a:rPr>
              <a:t>Maßgabe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die in der </a:t>
            </a:r>
            <a:r>
              <a:rPr lang="en-US" sz="1000" kern="1200" noProof="0" dirty="0" err="1" smtClean="0">
                <a:solidFill>
                  <a:schemeClr val="tx1"/>
                </a:solidFill>
                <a:effectLst/>
                <a:latin typeface="Arial"/>
                <a:ea typeface="+mn-ea"/>
                <a:cs typeface="+mn-cs"/>
              </a:rPr>
              <a:t>Vereinbarung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jeweiligen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ausdrücklich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geregelt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ist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der </a:t>
            </a:r>
            <a:r>
              <a:rPr lang="en-US" sz="1000" kern="1200" noProof="0" dirty="0" err="1" smtClean="0">
                <a:solidFill>
                  <a:schemeClr val="tx1"/>
                </a:solidFill>
                <a:effectLst/>
                <a:latin typeface="Arial"/>
                <a:ea typeface="+mn-ea"/>
                <a:cs typeface="+mn-cs"/>
              </a:rPr>
              <a:t>hierin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ist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als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zusätzliche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Garantie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interpretieren</a:t>
            </a:r>
            <a:r>
              <a:rPr lang="en-US" sz="1000" kern="1200" noProof="0" dirty="0" smtClean="0">
                <a:solidFill>
                  <a:schemeClr val="tx1"/>
                </a:solidFill>
                <a:effectLst/>
                <a:latin typeface="Arial"/>
                <a:ea typeface="+mn-ea"/>
                <a:cs typeface="+mn-cs"/>
              </a:rPr>
              <a:t>. 	</a:t>
            </a:r>
          </a:p>
          <a:p>
            <a:pPr>
              <a:spcBef>
                <a:spcPts val="1008"/>
              </a:spcBef>
            </a:pPr>
            <a:r>
              <a:rPr lang="en-US" sz="1000" kern="1200" noProof="0" dirty="0" err="1" smtClean="0">
                <a:solidFill>
                  <a:schemeClr val="tx1"/>
                </a:solidFill>
                <a:effectLst/>
                <a:latin typeface="Arial"/>
                <a:ea typeface="+mn-ea"/>
                <a:cs typeface="+mn-cs"/>
              </a:rPr>
              <a:t>Insbesondere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keiner</a:t>
            </a:r>
            <a:r>
              <a:rPr lang="en-US" sz="1000" kern="1200" noProof="0" dirty="0" smtClean="0">
                <a:solidFill>
                  <a:schemeClr val="tx1"/>
                </a:solidFill>
                <a:effectLst/>
                <a:latin typeface="Arial"/>
                <a:ea typeface="+mn-ea"/>
                <a:cs typeface="+mn-cs"/>
              </a:rPr>
              <a:t> Weise </a:t>
            </a:r>
            <a:r>
              <a:rPr lang="en-US" sz="1000" kern="1200" noProof="0" dirty="0" err="1" smtClean="0">
                <a:solidFill>
                  <a:schemeClr val="tx1"/>
                </a:solidFill>
                <a:effectLst/>
                <a:latin typeface="Arial"/>
                <a:ea typeface="+mn-ea"/>
                <a:cs typeface="+mn-cs"/>
              </a:rPr>
              <a:t>verpflichtet</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zugehörigen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Präsentation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dargestellte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Geschäftsabläufe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verfolgen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hierin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wiedergegebene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Funktionen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entwickeln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veröffentlichen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zugehörige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Präsentation</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die </a:t>
            </a:r>
            <a:r>
              <a:rPr lang="en-US" sz="1000" kern="1200" noProof="0" dirty="0" err="1" smtClean="0">
                <a:solidFill>
                  <a:schemeClr val="tx1"/>
                </a:solidFill>
                <a:effectLst/>
                <a:latin typeface="Arial"/>
                <a:ea typeface="+mn-ea"/>
                <a:cs typeface="+mn-cs"/>
              </a:rPr>
              <a:t>Strategie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etwaige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künftige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Entwicklungen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Plattformen</a:t>
            </a:r>
            <a:r>
              <a:rPr lang="en-US" sz="1000" kern="1200" noProof="0" dirty="0" smtClean="0">
                <a:solidFill>
                  <a:schemeClr val="tx1"/>
                </a:solidFill>
                <a:effectLst/>
                <a:latin typeface="Arial"/>
                <a:ea typeface="+mn-ea"/>
                <a:cs typeface="+mn-cs"/>
              </a:rPr>
              <a:t>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von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jederzeit</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ohne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Angabe</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Gründen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unangekündigt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geändert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werden</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Die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stellen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Zusage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Versprechen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rechtliche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Verpflichtung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Lieferung</a:t>
            </a:r>
            <a:r>
              <a:rPr lang="en-US" sz="1000" kern="1200" noProof="0" dirty="0" smtClean="0">
                <a:solidFill>
                  <a:schemeClr val="tx1"/>
                </a:solidFill>
                <a:effectLst/>
                <a:latin typeface="Arial"/>
                <a:ea typeface="+mn-ea"/>
                <a:cs typeface="+mn-cs"/>
              </a:rPr>
              <a:t> von Material, Code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Funktionen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Sämtliche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vorausschauenden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unterliegen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unterschiedlichen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Risiken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Unsicherheiten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durch</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die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tatsächlichen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Ergebnisse</a:t>
            </a:r>
            <a:r>
              <a:rPr lang="en-US" sz="1000" kern="1200" noProof="0" dirty="0" smtClean="0">
                <a:solidFill>
                  <a:schemeClr val="tx1"/>
                </a:solidFill>
                <a:effectLst/>
                <a:latin typeface="Arial"/>
                <a:ea typeface="+mn-ea"/>
                <a:cs typeface="+mn-cs"/>
              </a:rPr>
              <a:t> von den </a:t>
            </a:r>
            <a:r>
              <a:rPr lang="en-US" sz="1000" kern="1200" noProof="0" dirty="0" err="1" smtClean="0">
                <a:solidFill>
                  <a:schemeClr val="tx1"/>
                </a:solidFill>
                <a:effectLst/>
                <a:latin typeface="Arial"/>
                <a:ea typeface="+mn-ea"/>
                <a:cs typeface="+mn-cs"/>
              </a:rPr>
              <a:t>Erwartungen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abweichen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vorausschauenden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geben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Sicht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Zeitpunkt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wieder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getätigt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wurden</a:t>
            </a:r>
            <a:r>
              <a:rPr lang="en-US" sz="1000" kern="1200" noProof="0" dirty="0" smtClean="0">
                <a:solidFill>
                  <a:schemeClr val="tx1"/>
                </a:solidFill>
                <a:effectLst/>
                <a:latin typeface="Arial"/>
                <a:ea typeface="+mn-ea"/>
                <a:cs typeface="+mn-cs"/>
              </a:rPr>
              <a:t>. Dem </a:t>
            </a:r>
            <a:r>
              <a:rPr lang="en-US" sz="1000" kern="1200" noProof="0" dirty="0" err="1" smtClean="0">
                <a:solidFill>
                  <a:schemeClr val="tx1"/>
                </a:solidFill>
                <a:effectLst/>
                <a:latin typeface="Arial"/>
                <a:ea typeface="+mn-ea"/>
                <a:cs typeface="+mn-cs"/>
              </a:rPr>
              <a:t>Leser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wird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empfohlen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übertriebenes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Vertrauen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schenken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sich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bei</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Kaufentscheidungen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nicht</a:t>
            </a:r>
            <a:r>
              <a:rPr lang="en-US" sz="1000" kern="1200" noProof="0" dirty="0" smtClean="0">
                <a:solidFill>
                  <a:schemeClr val="tx1"/>
                </a:solidFill>
                <a:effectLst/>
                <a:latin typeface="Arial"/>
                <a:ea typeface="+mn-ea"/>
                <a:cs typeface="+mn-cs"/>
              </a:rPr>
              <a:t> auf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stützen</a:t>
            </a:r>
            <a:r>
              <a:rPr lang="en-US" sz="1000" kern="1200" noProof="0" dirty="0" smtClean="0">
                <a:solidFill>
                  <a:schemeClr val="tx1"/>
                </a:solidFill>
                <a:effectLst/>
                <a:latin typeface="Arial"/>
                <a:ea typeface="+mn-ea"/>
                <a:cs typeface="+mn-cs"/>
              </a:rPr>
              <a:t>.</a:t>
            </a:r>
          </a:p>
        </p:txBody>
      </p:sp>
    </p:spTree>
    <p:extLst>
      <p:ext uri="{BB962C8B-B14F-4D97-AF65-F5344CB8AC3E}">
        <p14:creationId xmlns:p14="http://schemas.microsoft.com/office/powerpoint/2010/main" val="18203431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89995" tIns="71995" rIns="89995" bIns="71995" rtlCol="0" anchor="ctr"/>
          <a:lstStyle/>
          <a:p>
            <a:pPr marR="0" algn="ctr" defTabSz="914345"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7"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89995" tIns="71995" rIns="89995" bIns="71995" rtlCol="0" anchor="ctr"/>
          <a:lstStyle/>
          <a:p>
            <a:pPr marR="0" algn="ctr" defTabSz="914345"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345"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172" indent="0" algn="ctr">
              <a:buNone/>
              <a:defRPr>
                <a:solidFill>
                  <a:schemeClr val="tx1">
                    <a:tint val="75000"/>
                  </a:schemeClr>
                </a:solidFill>
              </a:defRPr>
            </a:lvl2pPr>
            <a:lvl3pPr marL="914345" indent="0" algn="ctr">
              <a:buNone/>
              <a:defRPr>
                <a:solidFill>
                  <a:schemeClr val="tx1">
                    <a:tint val="75000"/>
                  </a:schemeClr>
                </a:solidFill>
              </a:defRPr>
            </a:lvl3pPr>
            <a:lvl4pPr marL="1371517" indent="0" algn="ctr">
              <a:buNone/>
              <a:defRPr>
                <a:solidFill>
                  <a:schemeClr val="tx1">
                    <a:tint val="75000"/>
                  </a:schemeClr>
                </a:solidFill>
              </a:defRPr>
            </a:lvl4pPr>
            <a:lvl5pPr marL="1828690" indent="0" algn="ctr">
              <a:buNone/>
              <a:defRPr>
                <a:solidFill>
                  <a:schemeClr val="tx1">
                    <a:tint val="75000"/>
                  </a:schemeClr>
                </a:solidFill>
              </a:defRPr>
            </a:lvl5pPr>
            <a:lvl6pPr marL="2285862" indent="0" algn="ctr">
              <a:buNone/>
              <a:defRPr>
                <a:solidFill>
                  <a:schemeClr val="tx1">
                    <a:tint val="75000"/>
                  </a:schemeClr>
                </a:solidFill>
              </a:defRPr>
            </a:lvl6pPr>
            <a:lvl7pPr marL="2743035" indent="0" algn="ctr">
              <a:buNone/>
              <a:defRPr>
                <a:solidFill>
                  <a:schemeClr val="tx1">
                    <a:tint val="75000"/>
                  </a:schemeClr>
                </a:solidFill>
              </a:defRPr>
            </a:lvl7pPr>
            <a:lvl8pPr marL="3200207" indent="0" algn="ctr">
              <a:buNone/>
              <a:defRPr>
                <a:solidFill>
                  <a:schemeClr val="tx1">
                    <a:tint val="75000"/>
                  </a:schemeClr>
                </a:solidFill>
              </a:defRPr>
            </a:lvl8pPr>
            <a:lvl9pPr marL="365738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3" y="1690690"/>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89995" tIns="71995" rIns="89995" bIns="71995" rtlCol="0" anchor="ctr"/>
          <a:lstStyle/>
          <a:p>
            <a:pPr marR="0" algn="ctr" defTabSz="914345"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7"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89995" tIns="71995" rIns="89995" bIns="71995" rtlCol="0" anchor="ctr"/>
          <a:lstStyle/>
          <a:p>
            <a:pPr marR="0" algn="ctr" defTabSz="914345"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345"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172" indent="0" algn="ctr">
              <a:buNone/>
              <a:defRPr>
                <a:solidFill>
                  <a:schemeClr val="tx1">
                    <a:tint val="75000"/>
                  </a:schemeClr>
                </a:solidFill>
              </a:defRPr>
            </a:lvl2pPr>
            <a:lvl3pPr marL="914345" indent="0" algn="ctr">
              <a:buNone/>
              <a:defRPr>
                <a:solidFill>
                  <a:schemeClr val="tx1">
                    <a:tint val="75000"/>
                  </a:schemeClr>
                </a:solidFill>
              </a:defRPr>
            </a:lvl3pPr>
            <a:lvl4pPr marL="1371517" indent="0" algn="ctr">
              <a:buNone/>
              <a:defRPr>
                <a:solidFill>
                  <a:schemeClr val="tx1">
                    <a:tint val="75000"/>
                  </a:schemeClr>
                </a:solidFill>
              </a:defRPr>
            </a:lvl4pPr>
            <a:lvl5pPr marL="1828690" indent="0" algn="ctr">
              <a:buNone/>
              <a:defRPr>
                <a:solidFill>
                  <a:schemeClr val="tx1">
                    <a:tint val="75000"/>
                  </a:schemeClr>
                </a:solidFill>
              </a:defRPr>
            </a:lvl5pPr>
            <a:lvl6pPr marL="2285862" indent="0" algn="ctr">
              <a:buNone/>
              <a:defRPr>
                <a:solidFill>
                  <a:schemeClr val="tx1">
                    <a:tint val="75000"/>
                  </a:schemeClr>
                </a:solidFill>
              </a:defRPr>
            </a:lvl6pPr>
            <a:lvl7pPr marL="2743035" indent="0" algn="ctr">
              <a:buNone/>
              <a:defRPr>
                <a:solidFill>
                  <a:schemeClr val="tx1">
                    <a:tint val="75000"/>
                  </a:schemeClr>
                </a:solidFill>
              </a:defRPr>
            </a:lvl7pPr>
            <a:lvl8pPr marL="3200207" indent="0" algn="ctr">
              <a:buNone/>
              <a:defRPr>
                <a:solidFill>
                  <a:schemeClr val="tx1">
                    <a:tint val="75000"/>
                  </a:schemeClr>
                </a:solidFill>
              </a:defRPr>
            </a:lvl8pPr>
            <a:lvl9pPr marL="365738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7" y="6081715"/>
            <a:ext cx="916953" cy="454025"/>
          </a:xfrm>
          <a:prstGeom prst="rect">
            <a:avLst/>
          </a:prstGeom>
        </p:spPr>
      </p:pic>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345"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172" indent="0" algn="ctr">
              <a:buNone/>
              <a:defRPr>
                <a:solidFill>
                  <a:schemeClr val="tx1">
                    <a:tint val="75000"/>
                  </a:schemeClr>
                </a:solidFill>
              </a:defRPr>
            </a:lvl2pPr>
            <a:lvl3pPr marL="914345" indent="0" algn="ctr">
              <a:buNone/>
              <a:defRPr>
                <a:solidFill>
                  <a:schemeClr val="tx1">
                    <a:tint val="75000"/>
                  </a:schemeClr>
                </a:solidFill>
              </a:defRPr>
            </a:lvl3pPr>
            <a:lvl4pPr marL="1371517" indent="0" algn="ctr">
              <a:buNone/>
              <a:defRPr>
                <a:solidFill>
                  <a:schemeClr val="tx1">
                    <a:tint val="75000"/>
                  </a:schemeClr>
                </a:solidFill>
              </a:defRPr>
            </a:lvl4pPr>
            <a:lvl5pPr marL="1828690" indent="0" algn="ctr">
              <a:buNone/>
              <a:defRPr>
                <a:solidFill>
                  <a:schemeClr val="tx1">
                    <a:tint val="75000"/>
                  </a:schemeClr>
                </a:solidFill>
              </a:defRPr>
            </a:lvl5pPr>
            <a:lvl6pPr marL="2285862" indent="0" algn="ctr">
              <a:buNone/>
              <a:defRPr>
                <a:solidFill>
                  <a:schemeClr val="tx1">
                    <a:tint val="75000"/>
                  </a:schemeClr>
                </a:solidFill>
              </a:defRPr>
            </a:lvl6pPr>
            <a:lvl7pPr marL="2743035" indent="0" algn="ctr">
              <a:buNone/>
              <a:defRPr>
                <a:solidFill>
                  <a:schemeClr val="tx1">
                    <a:tint val="75000"/>
                  </a:schemeClr>
                </a:solidFill>
              </a:defRPr>
            </a:lvl7pPr>
            <a:lvl8pPr marL="3200207" indent="0" algn="ctr">
              <a:buNone/>
              <a:defRPr>
                <a:solidFill>
                  <a:schemeClr val="tx1">
                    <a:tint val="75000"/>
                  </a:schemeClr>
                </a:solidFill>
              </a:defRPr>
            </a:lvl8pPr>
            <a:lvl9pPr marL="365738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7" y="6081715"/>
            <a:ext cx="916953" cy="454025"/>
          </a:xfrm>
          <a:prstGeom prst="rect">
            <a:avLst/>
          </a:prstGeom>
        </p:spPr>
      </p:pic>
      <p:sp>
        <p:nvSpPr>
          <p:cNvPr id="6" name="Subtitle 2"/>
          <p:cNvSpPr>
            <a:spLocks noGrp="1"/>
          </p:cNvSpPr>
          <p:nvPr>
            <p:ph type="subTitle" idx="1" hasCustomPrompt="1"/>
          </p:nvPr>
        </p:nvSpPr>
        <p:spPr bwMode="gray">
          <a:xfrm>
            <a:off x="414000" y="1499873"/>
            <a:ext cx="6840000" cy="492443"/>
          </a:xfrm>
        </p:spPr>
        <p:txBody>
          <a:bodyPr anchor="t" anchorCtr="0">
            <a:noAutofit/>
          </a:bodyPr>
          <a:lstStyle>
            <a:lvl1pPr marL="0" marR="0" indent="0" algn="l" defTabSz="914345"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172" indent="0" algn="ctr">
              <a:buNone/>
              <a:defRPr>
                <a:solidFill>
                  <a:schemeClr val="tx1">
                    <a:tint val="75000"/>
                  </a:schemeClr>
                </a:solidFill>
              </a:defRPr>
            </a:lvl2pPr>
            <a:lvl3pPr marL="914345" indent="0" algn="ctr">
              <a:buNone/>
              <a:defRPr>
                <a:solidFill>
                  <a:schemeClr val="tx1">
                    <a:tint val="75000"/>
                  </a:schemeClr>
                </a:solidFill>
              </a:defRPr>
            </a:lvl3pPr>
            <a:lvl4pPr marL="1371517" indent="0" algn="ctr">
              <a:buNone/>
              <a:defRPr>
                <a:solidFill>
                  <a:schemeClr val="tx1">
                    <a:tint val="75000"/>
                  </a:schemeClr>
                </a:solidFill>
              </a:defRPr>
            </a:lvl4pPr>
            <a:lvl5pPr marL="1828690" indent="0" algn="ctr">
              <a:buNone/>
              <a:defRPr>
                <a:solidFill>
                  <a:schemeClr val="tx1">
                    <a:tint val="75000"/>
                  </a:schemeClr>
                </a:solidFill>
              </a:defRPr>
            </a:lvl5pPr>
            <a:lvl6pPr marL="2285862" indent="0" algn="ctr">
              <a:buNone/>
              <a:defRPr>
                <a:solidFill>
                  <a:schemeClr val="tx1">
                    <a:tint val="75000"/>
                  </a:schemeClr>
                </a:solidFill>
              </a:defRPr>
            </a:lvl6pPr>
            <a:lvl7pPr marL="2743035" indent="0" algn="ctr">
              <a:buNone/>
              <a:defRPr>
                <a:solidFill>
                  <a:schemeClr val="tx1">
                    <a:tint val="75000"/>
                  </a:schemeClr>
                </a:solidFill>
              </a:defRPr>
            </a:lvl7pPr>
            <a:lvl8pPr marL="3200207" indent="0" algn="ctr">
              <a:buNone/>
              <a:defRPr>
                <a:solidFill>
                  <a:schemeClr val="tx1">
                    <a:tint val="75000"/>
                  </a:schemeClr>
                </a:solidFill>
              </a:defRPr>
            </a:lvl8pPr>
            <a:lvl9pPr marL="365738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7_Blank">
    <p:spTree>
      <p:nvGrpSpPr>
        <p:cNvPr id="1" name=""/>
        <p:cNvGrpSpPr/>
        <p:nvPr/>
      </p:nvGrpSpPr>
      <p:grpSpPr>
        <a:xfrm>
          <a:off x="0" y="0"/>
          <a:ext cx="0" cy="0"/>
          <a:chOff x="0" y="0"/>
          <a:chExt cx="0" cy="0"/>
        </a:xfrm>
      </p:grpSpPr>
      <p:sp>
        <p:nvSpPr>
          <p:cNvPr id="2" name="TextBox 1"/>
          <p:cNvSpPr txBox="1"/>
          <p:nvPr userDrawn="1"/>
        </p:nvSpPr>
        <p:spPr>
          <a:xfrm>
            <a:off x="550070" y="523959"/>
            <a:ext cx="2630895" cy="69249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4500" kern="0" dirty="0" smtClean="0">
                <a:solidFill>
                  <a:srgbClr val="666666"/>
                </a:solidFill>
                <a:latin typeface="BentonSans Light" panose="02000503000000020004" pitchFamily="2" charset="0"/>
                <a:ea typeface="Arial Unicode MS" pitchFamily="34" charset="-128"/>
                <a:cs typeface="Arial Unicode MS" pitchFamily="34" charset="-128"/>
              </a:rPr>
              <a:t>PREFACE</a:t>
            </a:r>
          </a:p>
        </p:txBody>
      </p:sp>
      <p:sp>
        <p:nvSpPr>
          <p:cNvPr id="3" name="TextBox 2"/>
          <p:cNvSpPr txBox="1"/>
          <p:nvPr userDrawn="1"/>
        </p:nvSpPr>
        <p:spPr>
          <a:xfrm>
            <a:off x="592922" y="1571464"/>
            <a:ext cx="4874125" cy="4345805"/>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300" kern="0" dirty="0" smtClean="0">
                <a:solidFill>
                  <a:srgbClr val="666666"/>
                </a:solidFill>
                <a:latin typeface="BentonSans Light" panose="02000503000000020004" pitchFamily="2" charset="0"/>
                <a:ea typeface="Arial Unicode MS" pitchFamily="34" charset="-128"/>
                <a:cs typeface="Arial Unicode MS" pitchFamily="34" charset="-128"/>
              </a:rPr>
              <a:t>INTRODUCTION</a:t>
            </a:r>
          </a:p>
          <a:p>
            <a:pPr marL="0" marR="0" indent="0" algn="l" defTabSz="914345" rtl="0" eaLnBrk="1" fontAlgn="base" latinLnBrk="0" hangingPunct="1">
              <a:lnSpc>
                <a:spcPct val="100000"/>
              </a:lnSpc>
              <a:spcBef>
                <a:spcPts val="504"/>
              </a:spcBef>
              <a:spcAft>
                <a:spcPct val="0"/>
              </a:spcAft>
              <a:buClr>
                <a:srgbClr val="F0AB00"/>
              </a:buClr>
              <a:buSzPct val="80000"/>
              <a:buFontTx/>
              <a:buNone/>
              <a:tabLst/>
              <a:defRPr/>
            </a:pPr>
            <a:r>
              <a:rPr lang="en-US" sz="1200" kern="0" dirty="0" smtClean="0">
                <a:solidFill>
                  <a:srgbClr val="666666"/>
                </a:solidFill>
                <a:latin typeface="BentonSans Light" panose="02000503000000020004" pitchFamily="2" charset="0"/>
                <a:ea typeface="Arial Unicode MS" pitchFamily="34" charset="-128"/>
                <a:cs typeface="Arial Unicode MS" pitchFamily="34" charset="-128"/>
              </a:rPr>
              <a:t>To allow for creating quick mock-ups, SAP </a:t>
            </a:r>
            <a:r>
              <a:rPr lang="en-US" sz="1200" kern="0" dirty="0" err="1" smtClean="0">
                <a:solidFill>
                  <a:srgbClr val="666666"/>
                </a:solidFill>
                <a:latin typeface="BentonSans Light" panose="02000503000000020004" pitchFamily="2" charset="0"/>
                <a:ea typeface="Arial Unicode MS" pitchFamily="34" charset="-128"/>
                <a:cs typeface="Arial Unicode MS" pitchFamily="34" charset="-128"/>
              </a:rPr>
              <a:t>Fiori</a:t>
            </a:r>
            <a:r>
              <a:rPr lang="en-US" sz="1200" kern="0" dirty="0" smtClean="0">
                <a:solidFill>
                  <a:srgbClr val="666666"/>
                </a:solidFill>
                <a:latin typeface="BentonSans Light" panose="02000503000000020004" pitchFamily="2" charset="0"/>
                <a:ea typeface="Arial Unicode MS" pitchFamily="34" charset="-128"/>
                <a:cs typeface="Arial Unicode MS" pitchFamily="34" charset="-128"/>
              </a:rPr>
              <a:t> provides a kit for Microsoft PowerPoint which includes all important UI elements. By using this prototyping kit, you can easily create mock-ups and create links between pages using PowerPoint's functionalities. When designing your prototype, keep the design principles in mind. </a:t>
            </a:r>
          </a:p>
          <a:p>
            <a:pPr marL="0" marR="0" indent="0" algn="l" defTabSz="914345" rtl="0" eaLnBrk="1" fontAlgn="base" latinLnBrk="0" hangingPunct="1">
              <a:lnSpc>
                <a:spcPct val="100000"/>
              </a:lnSpc>
              <a:spcBef>
                <a:spcPts val="504"/>
              </a:spcBef>
              <a:spcAft>
                <a:spcPct val="0"/>
              </a:spcAft>
              <a:buClr>
                <a:srgbClr val="F0AB00"/>
              </a:buClr>
              <a:buSzPct val="80000"/>
              <a:buFontTx/>
              <a:buNone/>
              <a:tabLst/>
              <a:defRPr/>
            </a:pPr>
            <a:endParaRPr lang="en-US" sz="1200" kern="0" dirty="0" smtClean="0">
              <a:solidFill>
                <a:srgbClr val="666666"/>
              </a:solidFill>
              <a:latin typeface="BentonSans Light" panose="02000503000000020004" pitchFamily="2" charset="0"/>
              <a:ea typeface="Arial Unicode MS" pitchFamily="34" charset="-128"/>
              <a:cs typeface="Arial Unicode MS" pitchFamily="34" charset="-128"/>
            </a:endParaRPr>
          </a:p>
          <a:p>
            <a:pPr marL="0" marR="0" indent="0" algn="l" defTabSz="914345" rtl="0" eaLnBrk="1" fontAlgn="base" latinLnBrk="0" hangingPunct="1">
              <a:lnSpc>
                <a:spcPct val="100000"/>
              </a:lnSpc>
              <a:spcBef>
                <a:spcPts val="504"/>
              </a:spcBef>
              <a:spcAft>
                <a:spcPct val="0"/>
              </a:spcAft>
              <a:buClr>
                <a:srgbClr val="F0AB00"/>
              </a:buClr>
              <a:buSzPct val="80000"/>
              <a:buFontTx/>
              <a:buNone/>
              <a:tabLst/>
              <a:defRPr/>
            </a:pPr>
            <a:r>
              <a:rPr lang="en-US" sz="1300" kern="0" dirty="0" smtClean="0">
                <a:solidFill>
                  <a:srgbClr val="666666"/>
                </a:solidFill>
                <a:latin typeface="BentonSans Light" panose="02000503000000020004" pitchFamily="2" charset="0"/>
                <a:ea typeface="Arial Unicode MS" pitchFamily="34" charset="-128"/>
                <a:cs typeface="Arial Unicode MS" pitchFamily="34" charset="-128"/>
              </a:rPr>
              <a:t>SAP Icon Font</a:t>
            </a:r>
          </a:p>
          <a:p>
            <a:pPr marL="0" marR="0" indent="0" algn="l" defTabSz="914345" rtl="0" eaLnBrk="1" fontAlgn="base" latinLnBrk="0" hangingPunct="1">
              <a:lnSpc>
                <a:spcPct val="100000"/>
              </a:lnSpc>
              <a:spcBef>
                <a:spcPts val="504"/>
              </a:spcBef>
              <a:spcAft>
                <a:spcPct val="0"/>
              </a:spcAft>
              <a:buClr>
                <a:srgbClr val="F0AB00"/>
              </a:buClr>
              <a:buSzPct val="80000"/>
              <a:buFontTx/>
              <a:buNone/>
              <a:tabLst/>
              <a:defRPr/>
            </a:pPr>
            <a:r>
              <a:rPr lang="en-US" sz="1200" kern="0" dirty="0" smtClean="0">
                <a:solidFill>
                  <a:srgbClr val="666666"/>
                </a:solidFill>
                <a:latin typeface="BentonSans Light" panose="02000503000000020004" pitchFamily="2" charset="0"/>
                <a:ea typeface="Arial Unicode MS" pitchFamily="34" charset="-128"/>
                <a:cs typeface="Arial Unicode MS" pitchFamily="34" charset="-128"/>
              </a:rPr>
              <a:t>To view the following slides correctly, please make sure you have the latest version of the SAP’s icon font (file: SAP-</a:t>
            </a:r>
            <a:r>
              <a:rPr lang="en-US" sz="1200" kern="0" dirty="0" err="1" smtClean="0">
                <a:solidFill>
                  <a:srgbClr val="666666"/>
                </a:solidFill>
                <a:latin typeface="BentonSans Light" panose="02000503000000020004" pitchFamily="2" charset="0"/>
                <a:ea typeface="Arial Unicode MS" pitchFamily="34" charset="-128"/>
                <a:cs typeface="Arial Unicode MS" pitchFamily="34" charset="-128"/>
              </a:rPr>
              <a:t>Icons.ttf</a:t>
            </a:r>
            <a:r>
              <a:rPr lang="en-US" sz="1200" kern="0" dirty="0" smtClean="0">
                <a:solidFill>
                  <a:srgbClr val="666666"/>
                </a:solidFill>
                <a:latin typeface="BentonSans Light" panose="02000503000000020004" pitchFamily="2" charset="0"/>
                <a:ea typeface="Arial Unicode MS" pitchFamily="34" charset="-128"/>
                <a:cs typeface="Arial Unicode MS" pitchFamily="34" charset="-128"/>
              </a:rPr>
              <a:t>) installed. It comes</a:t>
            </a:r>
            <a:r>
              <a:rPr lang="en-US" sz="1200" kern="0" baseline="0" dirty="0" smtClean="0">
                <a:solidFill>
                  <a:srgbClr val="666666"/>
                </a:solidFill>
                <a:latin typeface="BentonSans Light" panose="02000503000000020004" pitchFamily="2" charset="0"/>
                <a:ea typeface="Arial Unicode MS" pitchFamily="34" charset="-128"/>
                <a:cs typeface="Arial Unicode MS" pitchFamily="34" charset="-128"/>
              </a:rPr>
              <a:t> with the Open UI5 SDK. For example for windows 7 installation, simply search the open UI5 library for string “.</a:t>
            </a:r>
            <a:r>
              <a:rPr lang="en-US" sz="1200" kern="0" baseline="0" dirty="0" err="1" smtClean="0">
                <a:solidFill>
                  <a:srgbClr val="666666"/>
                </a:solidFill>
                <a:latin typeface="BentonSans Light" panose="02000503000000020004" pitchFamily="2" charset="0"/>
                <a:ea typeface="Arial Unicode MS" pitchFamily="34" charset="-128"/>
                <a:cs typeface="Arial Unicode MS" pitchFamily="34" charset="-128"/>
              </a:rPr>
              <a:t>ttf</a:t>
            </a:r>
            <a:r>
              <a:rPr lang="en-US" sz="1200" kern="0" baseline="0" dirty="0" smtClean="0">
                <a:solidFill>
                  <a:srgbClr val="666666"/>
                </a:solidFill>
                <a:latin typeface="BentonSans Light" panose="02000503000000020004" pitchFamily="2" charset="0"/>
                <a:ea typeface="Arial Unicode MS" pitchFamily="34" charset="-128"/>
                <a:cs typeface="Arial Unicode MS" pitchFamily="34" charset="-128"/>
              </a:rPr>
              <a:t>”. In the search results right-click on the sap-</a:t>
            </a:r>
            <a:r>
              <a:rPr lang="en-US" sz="1200" kern="0" baseline="0" dirty="0" err="1" smtClean="0">
                <a:solidFill>
                  <a:srgbClr val="666666"/>
                </a:solidFill>
                <a:latin typeface="BentonSans Light" panose="02000503000000020004" pitchFamily="2" charset="0"/>
                <a:ea typeface="Arial Unicode MS" pitchFamily="34" charset="-128"/>
                <a:cs typeface="Arial Unicode MS" pitchFamily="34" charset="-128"/>
              </a:rPr>
              <a:t>icons.ttf</a:t>
            </a:r>
            <a:r>
              <a:rPr lang="en-US" sz="1200" kern="0" baseline="0" dirty="0" smtClean="0">
                <a:solidFill>
                  <a:srgbClr val="666666"/>
                </a:solidFill>
                <a:latin typeface="BentonSans Light" panose="02000503000000020004" pitchFamily="2" charset="0"/>
                <a:ea typeface="Arial Unicode MS" pitchFamily="34" charset="-128"/>
                <a:cs typeface="Arial Unicode MS" pitchFamily="34" charset="-128"/>
              </a:rPr>
              <a:t> file and select install. You can then change and insert icons in Microsoft PowerPoint via “Insert-&gt; Symbol” and selecting font: “SAP-Icons”. </a:t>
            </a:r>
          </a:p>
          <a:p>
            <a:pPr marL="0" marR="0" indent="0" algn="l" defTabSz="914345" rtl="0" eaLnBrk="1" fontAlgn="base" latinLnBrk="0" hangingPunct="1">
              <a:lnSpc>
                <a:spcPct val="100000"/>
              </a:lnSpc>
              <a:spcBef>
                <a:spcPts val="504"/>
              </a:spcBef>
              <a:spcAft>
                <a:spcPct val="0"/>
              </a:spcAft>
              <a:buClr>
                <a:srgbClr val="F0AB00"/>
              </a:buClr>
              <a:buSzPct val="80000"/>
              <a:buFontTx/>
              <a:buNone/>
              <a:tabLst/>
              <a:defRPr/>
            </a:pPr>
            <a:r>
              <a:rPr lang="en-US" sz="1200" kern="0" baseline="0" dirty="0" smtClean="0">
                <a:solidFill>
                  <a:srgbClr val="666666"/>
                </a:solidFill>
                <a:latin typeface="BentonSans Light" panose="02000503000000020004" pitchFamily="2" charset="0"/>
                <a:ea typeface="Arial Unicode MS" pitchFamily="34" charset="-128"/>
                <a:cs typeface="Arial Unicode MS" pitchFamily="34" charset="-128"/>
              </a:rPr>
              <a:t>After the installation on Mac, you can open the font Book application and select the “user” from the navigation menu. Then choose the SAP-Icons to view all the icons. From here you can highlight any icon and copy it to your Microsoft PowerPoint slides.</a:t>
            </a:r>
            <a:endParaRPr lang="en-US" sz="1200" kern="0" dirty="0" smtClean="0">
              <a:solidFill>
                <a:srgbClr val="666666"/>
              </a:solidFill>
              <a:latin typeface="BentonSans Light" panose="02000503000000020004" pitchFamily="2" charset="0"/>
              <a:ea typeface="Arial Unicode MS" pitchFamily="34" charset="-128"/>
              <a:cs typeface="Arial Unicode MS" pitchFamily="34" charset="-128"/>
            </a:endParaRPr>
          </a:p>
          <a:p>
            <a:pPr marL="0" marR="0" indent="0" algn="l" defTabSz="914345" rtl="0" eaLnBrk="1" fontAlgn="base" latinLnBrk="0" hangingPunct="1">
              <a:lnSpc>
                <a:spcPct val="100000"/>
              </a:lnSpc>
              <a:spcBef>
                <a:spcPts val="504"/>
              </a:spcBef>
              <a:spcAft>
                <a:spcPct val="0"/>
              </a:spcAft>
              <a:buClr>
                <a:srgbClr val="F0AB00"/>
              </a:buClr>
              <a:buSzPct val="80000"/>
              <a:buFontTx/>
              <a:buNone/>
              <a:tabLst/>
              <a:defRPr/>
            </a:pPr>
            <a:endParaRPr lang="en-US" sz="1200" kern="0" dirty="0" smtClean="0">
              <a:solidFill>
                <a:srgbClr val="666666"/>
              </a:solidFill>
              <a:latin typeface="BentonSans Light" panose="02000503000000020004" pitchFamily="2" charset="0"/>
              <a:ea typeface="Arial Unicode MS" pitchFamily="34" charset="-128"/>
              <a:cs typeface="Arial Unicode MS" pitchFamily="34" charset="-128"/>
            </a:endParaRPr>
          </a:p>
          <a:p>
            <a:pPr marL="0" marR="0" indent="0" algn="l" defTabSz="914345" rtl="0" eaLnBrk="1" fontAlgn="base" latinLnBrk="0" hangingPunct="1">
              <a:lnSpc>
                <a:spcPct val="100000"/>
              </a:lnSpc>
              <a:spcBef>
                <a:spcPts val="504"/>
              </a:spcBef>
              <a:spcAft>
                <a:spcPct val="0"/>
              </a:spcAft>
              <a:buClr>
                <a:srgbClr val="F0AB00"/>
              </a:buClr>
              <a:buSzPct val="80000"/>
              <a:buFontTx/>
              <a:buNone/>
              <a:tabLst/>
              <a:defRPr/>
            </a:pPr>
            <a:r>
              <a:rPr lang="en-US" sz="1200" kern="0" dirty="0" smtClean="0">
                <a:solidFill>
                  <a:srgbClr val="666666"/>
                </a:solidFill>
                <a:latin typeface="BentonSans Light" panose="02000503000000020004" pitchFamily="2" charset="0"/>
                <a:ea typeface="Arial Unicode MS" pitchFamily="34" charset="-128"/>
                <a:cs typeface="Arial Unicode MS" pitchFamily="34" charset="-128"/>
              </a:rPr>
              <a:t>Please</a:t>
            </a:r>
            <a:r>
              <a:rPr lang="en-US" sz="1200" kern="0" baseline="0" dirty="0" smtClean="0">
                <a:solidFill>
                  <a:srgbClr val="666666"/>
                </a:solidFill>
                <a:latin typeface="BentonSans Light" panose="02000503000000020004" pitchFamily="2" charset="0"/>
                <a:ea typeface="Arial Unicode MS" pitchFamily="34" charset="-128"/>
                <a:cs typeface="Arial Unicode MS" pitchFamily="34" charset="-128"/>
              </a:rPr>
              <a:t> </a:t>
            </a:r>
            <a:r>
              <a:rPr lang="en-US" sz="1200" kern="0" dirty="0" smtClean="0">
                <a:solidFill>
                  <a:srgbClr val="666666"/>
                </a:solidFill>
                <a:latin typeface="BentonSans Light" panose="02000503000000020004" pitchFamily="2" charset="0"/>
                <a:ea typeface="Arial Unicode MS" pitchFamily="34" charset="-128"/>
                <a:cs typeface="Arial Unicode MS" pitchFamily="34" charset="-128"/>
              </a:rPr>
              <a:t>address your design-related questions to </a:t>
            </a:r>
            <a:r>
              <a:rPr lang="en-US" sz="1200" kern="0" dirty="0" smtClean="0">
                <a:solidFill>
                  <a:srgbClr val="666666"/>
                </a:solidFill>
                <a:latin typeface="BentonSans Light" panose="02000503000000020004" pitchFamily="2" charset="0"/>
                <a:ea typeface="Arial Unicode MS" pitchFamily="34" charset="-128"/>
                <a:cs typeface="Arial Unicode MS" pitchFamily="34" charset="-128"/>
                <a:hlinkClick r:id="rId2"/>
              </a:rPr>
              <a:t>fioridesign@sap.com </a:t>
            </a:r>
            <a:r>
              <a:rPr lang="en-US" sz="1200" kern="0" dirty="0" smtClean="0">
                <a:solidFill>
                  <a:srgbClr val="666666"/>
                </a:solidFill>
                <a:latin typeface="BentonSans Light" panose="02000503000000020004" pitchFamily="2" charset="0"/>
                <a:ea typeface="Arial Unicode MS" pitchFamily="34" charset="-128"/>
                <a:cs typeface="Arial Unicode MS" pitchFamily="34" charset="-128"/>
              </a:rPr>
              <a:t>.</a:t>
            </a:r>
          </a:p>
        </p:txBody>
      </p:sp>
      <p:sp>
        <p:nvSpPr>
          <p:cNvPr id="7" name="Rectangle 6">
            <a:hlinkClick r:id="rId3"/>
          </p:cNvPr>
          <p:cNvSpPr/>
          <p:nvPr userDrawn="1"/>
        </p:nvSpPr>
        <p:spPr bwMode="gray">
          <a:xfrm>
            <a:off x="6235015" y="3552005"/>
            <a:ext cx="1271112" cy="209501"/>
          </a:xfrm>
          <a:prstGeom prst="rect">
            <a:avLst/>
          </a:prstGeom>
          <a:no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lang="de-DE" sz="1000" kern="0" noProof="0" dirty="0" smtClean="0">
              <a:solidFill>
                <a:srgbClr val="666666"/>
              </a:solidFill>
              <a:latin typeface="BentonSans Book" panose="02000503000000020004" pitchFamily="2" charset="0"/>
              <a:ea typeface="Arial Unicode MS" pitchFamily="34" charset="-128"/>
              <a:cs typeface="Arial Unicode MS" pitchFamily="34" charset="-128"/>
            </a:endParaRPr>
          </a:p>
        </p:txBody>
      </p:sp>
      <p:sp>
        <p:nvSpPr>
          <p:cNvPr id="4" name="TextBox 3"/>
          <p:cNvSpPr txBox="1"/>
          <p:nvPr userDrawn="1"/>
        </p:nvSpPr>
        <p:spPr>
          <a:xfrm>
            <a:off x="1914155" y="-662564"/>
            <a:ext cx="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3906846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397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89995" tIns="71995" rIns="89995" bIns="71995" rtlCol="0" anchor="ctr"/>
          <a:lstStyle/>
          <a:p>
            <a:pPr marR="0" algn="ctr" defTabSz="914345"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3" y="3506403"/>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3" y="6081715"/>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89995" tIns="71995" rIns="89995" bIns="71995" rtlCol="0" anchor="ctr"/>
          <a:lstStyle/>
          <a:p>
            <a:pPr marR="0" algn="ctr" defTabSz="914345"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3" y="4604387"/>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3" y="478632"/>
            <a:ext cx="1832305" cy="907257"/>
          </a:xfrm>
          <a:prstGeom prst="rect">
            <a:avLst/>
          </a:prstGeom>
        </p:spPr>
      </p:pic>
      <p:sp>
        <p:nvSpPr>
          <p:cNvPr id="6" name="TextBox 5"/>
          <p:cNvSpPr txBox="1"/>
          <p:nvPr userDrawn="1"/>
        </p:nvSpPr>
        <p:spPr bwMode="black">
          <a:xfrm>
            <a:off x="324003" y="6636186"/>
            <a:ext cx="2949525" cy="123111"/>
          </a:xfrm>
          <a:prstGeom prst="rect">
            <a:avLst/>
          </a:prstGeom>
          <a:noFill/>
        </p:spPr>
        <p:txBody>
          <a:bodyPr wrap="none" lIns="0" tIns="0" rIns="0" bIns="0" rtlCol="0">
            <a:spAutoFit/>
          </a:bodyPr>
          <a:lstStyle/>
          <a:p>
            <a:pPr marL="133342" indent="-133342"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3" y="1692001"/>
            <a:ext cx="8494713" cy="3831818"/>
          </a:xfrm>
        </p:spPr>
        <p:txBody>
          <a:bodyPr>
            <a:noAutofit/>
          </a:bodyPr>
          <a:lstStyle>
            <a:lvl1pPr marL="0" marR="0" indent="0" algn="l" defTabSz="914345" rtl="0" eaLnBrk="1" fontAlgn="auto" latinLnBrk="0" hangingPunct="1">
              <a:lnSpc>
                <a:spcPct val="100000"/>
              </a:lnSpc>
              <a:spcBef>
                <a:spcPts val="1200"/>
              </a:spcBef>
              <a:spcAft>
                <a:spcPts val="0"/>
              </a:spcAft>
              <a:buClr>
                <a:schemeClr val="accent1"/>
              </a:buClr>
              <a:buSzPct val="80000"/>
              <a:buFontTx/>
              <a:buNone/>
              <a:tabLst/>
              <a:defRPr b="0"/>
            </a:lvl1pPr>
            <a:lvl2pPr marL="179989" marR="0" indent="-179989" algn="l" defTabSz="914345"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59978" marR="0" indent="-180964" algn="l" defTabSz="914345"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368" marR="0" indent="-177790" algn="l" defTabSz="914345"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39968">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1"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1"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1"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1"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1" y="3573493"/>
            <a:ext cx="4165200" cy="2508223"/>
          </a:xfrm>
          <a:solidFill>
            <a:schemeClr val="bg1">
              <a:lumMod val="95000"/>
            </a:schemeClr>
          </a:solidFill>
        </p:spPr>
        <p:txBody>
          <a:bodyPr tIns="50397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3"/>
            <a:ext cx="4165200" cy="2508223"/>
          </a:xfrm>
          <a:solidFill>
            <a:schemeClr val="bg1">
              <a:lumMod val="95000"/>
            </a:schemeClr>
          </a:solidFill>
        </p:spPr>
        <p:txBody>
          <a:bodyPr tIns="50397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5" y="1690690"/>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3" y="1692002"/>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2" y="324000"/>
            <a:ext cx="8496151" cy="756000"/>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400" b="1" kern="1200" noProof="0" dirty="0" smtClean="0">
                <a:solidFill>
                  <a:schemeClr val="accent2"/>
                </a:solidFill>
                <a:latin typeface="Arial"/>
                <a:ea typeface="+mn-ea"/>
                <a:cs typeface="+mn-cs"/>
              </a:rPr>
              <a:t>© 2014 SAP SE or an SAP affiliate company.</a:t>
            </a:r>
          </a:p>
          <a:p>
            <a:pPr algn="l" defTabSz="1088776" rtl="0" eaLnBrk="1" latinLnBrk="0" hangingPunct="1">
              <a:spcBef>
                <a:spcPct val="0"/>
              </a:spcBef>
              <a:buNone/>
            </a:pPr>
            <a:r>
              <a:rPr lang="en-US" sz="2400" b="1" kern="1200" baseline="0" noProof="0" dirty="0" smtClean="0">
                <a:solidFill>
                  <a:schemeClr val="accent2"/>
                </a:solidFill>
                <a:latin typeface="Arial"/>
                <a:ea typeface="+mn-ea"/>
                <a:cs typeface="+mn-cs"/>
              </a:rPr>
              <a:t> </a:t>
            </a:r>
            <a:r>
              <a:rPr lang="en-US" sz="2400" b="1" kern="1200" noProof="0" dirty="0" smtClean="0">
                <a:solidFill>
                  <a:schemeClr val="accent2"/>
                </a:solidFill>
                <a:latin typeface="Arial"/>
                <a:ea typeface="+mn-ea"/>
                <a:cs typeface="+mn-cs"/>
              </a:rPr>
              <a:t>All rights reserved.</a:t>
            </a:r>
          </a:p>
        </p:txBody>
      </p:sp>
      <p:sp>
        <p:nvSpPr>
          <p:cNvPr id="5" name="TextBox 4"/>
          <p:cNvSpPr txBox="1"/>
          <p:nvPr userDrawn="1"/>
        </p:nvSpPr>
        <p:spPr bwMode="gray">
          <a:xfrm>
            <a:off x="324003" y="1692001"/>
            <a:ext cx="8404364" cy="3847207"/>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a:p>
            <a:pPr marL="0" indent="0" algn="l" defTabSz="914345" rtl="0" eaLnBrk="1" latinLnBrk="0" hangingPunct="1">
              <a:lnSpc>
                <a:spcPct val="100000"/>
              </a:lnSpc>
              <a:spcBef>
                <a:spcPts val="1200"/>
              </a:spcBef>
            </a:pPr>
            <a:endParaRPr lang="en-US" sz="1000" kern="1200" noProof="1" smtClean="0">
              <a:solidFill>
                <a:schemeClr val="tx1"/>
              </a:solidFill>
              <a:latin typeface="Arial"/>
              <a:ea typeface="MS PGothic" pitchFamily="34" charset="-128"/>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2" y="324000"/>
            <a:ext cx="8496151" cy="756000"/>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400" b="1" kern="1200" noProof="0" dirty="0" smtClean="0">
                <a:solidFill>
                  <a:schemeClr val="accent2"/>
                </a:solidFill>
                <a:latin typeface="Arial"/>
                <a:ea typeface="+mn-ea"/>
                <a:cs typeface="+mn-cs"/>
              </a:rPr>
              <a:t>© 2014 SAP SE </a:t>
            </a:r>
            <a:r>
              <a:rPr lang="en-US" sz="2400" b="1" kern="1200" noProof="0" dirty="0" err="1" smtClean="0">
                <a:solidFill>
                  <a:schemeClr val="accent2"/>
                </a:solidFill>
                <a:latin typeface="Arial"/>
                <a:ea typeface="+mn-ea"/>
                <a:cs typeface="+mn-cs"/>
              </a:rPr>
              <a:t>oder</a:t>
            </a:r>
            <a:r>
              <a:rPr lang="en-US" sz="2400" b="1" kern="1200" noProof="0" dirty="0" smtClean="0">
                <a:solidFill>
                  <a:schemeClr val="accent2"/>
                </a:solidFill>
                <a:latin typeface="Arial"/>
                <a:ea typeface="+mn-ea"/>
                <a:cs typeface="+mn-cs"/>
              </a:rPr>
              <a:t> </a:t>
            </a:r>
            <a:r>
              <a:rPr lang="en-US" sz="2400" b="1" kern="1200" noProof="0" dirty="0" err="1" smtClean="0">
                <a:solidFill>
                  <a:schemeClr val="accent2"/>
                </a:solidFill>
                <a:latin typeface="Arial"/>
                <a:ea typeface="+mn-ea"/>
                <a:cs typeface="+mn-cs"/>
              </a:rPr>
              <a:t>ein</a:t>
            </a:r>
            <a:r>
              <a:rPr lang="en-US" sz="2400" b="1" kern="1200" noProof="0" dirty="0" smtClean="0">
                <a:solidFill>
                  <a:schemeClr val="accent2"/>
                </a:solidFill>
                <a:latin typeface="Arial"/>
                <a:ea typeface="+mn-ea"/>
                <a:cs typeface="+mn-cs"/>
              </a:rPr>
              <a:t> SAP-</a:t>
            </a:r>
            <a:r>
              <a:rPr lang="en-US" sz="2400" b="1" kern="1200" noProof="0" dirty="0" err="1" smtClean="0">
                <a:solidFill>
                  <a:schemeClr val="accent2"/>
                </a:solidFill>
                <a:latin typeface="Arial"/>
                <a:ea typeface="+mn-ea"/>
                <a:cs typeface="+mn-cs"/>
              </a:rPr>
              <a:t>Konzernunternehmen</a:t>
            </a:r>
            <a:r>
              <a:rPr lang="en-US" sz="2400" b="1" kern="1200" noProof="0" dirty="0" smtClean="0">
                <a:solidFill>
                  <a:schemeClr val="accent2"/>
                </a:solidFill>
                <a:latin typeface="Arial"/>
                <a:ea typeface="+mn-ea"/>
                <a:cs typeface="+mn-cs"/>
              </a:rPr>
              <a:t>. </a:t>
            </a:r>
            <a:br>
              <a:rPr lang="en-US" sz="2400" b="1" kern="1200" noProof="0" dirty="0" smtClean="0">
                <a:solidFill>
                  <a:schemeClr val="accent2"/>
                </a:solidFill>
                <a:latin typeface="Arial"/>
                <a:ea typeface="+mn-ea"/>
                <a:cs typeface="+mn-cs"/>
              </a:rPr>
            </a:br>
            <a:r>
              <a:rPr lang="en-US" sz="2400" b="1" kern="1200" noProof="0" dirty="0" err="1" smtClean="0">
                <a:solidFill>
                  <a:schemeClr val="accent2"/>
                </a:solidFill>
                <a:latin typeface="Arial"/>
                <a:ea typeface="+mn-ea"/>
                <a:cs typeface="+mn-cs"/>
              </a:rPr>
              <a:t>Alle</a:t>
            </a:r>
            <a:r>
              <a:rPr lang="en-US" sz="2400" b="1" kern="1200" noProof="0" dirty="0" smtClean="0">
                <a:solidFill>
                  <a:schemeClr val="accent2"/>
                </a:solidFill>
                <a:latin typeface="Arial"/>
                <a:ea typeface="+mn-ea"/>
                <a:cs typeface="+mn-cs"/>
              </a:rPr>
              <a:t> </a:t>
            </a:r>
            <a:r>
              <a:rPr lang="en-US" sz="2400" b="1" kern="1200" noProof="0" dirty="0" err="1" smtClean="0">
                <a:solidFill>
                  <a:schemeClr val="accent2"/>
                </a:solidFill>
                <a:latin typeface="Arial"/>
                <a:ea typeface="+mn-ea"/>
                <a:cs typeface="+mn-cs"/>
              </a:rPr>
              <a:t>Rechte</a:t>
            </a:r>
            <a:r>
              <a:rPr lang="en-US" sz="2400" b="1" kern="1200" noProof="0" dirty="0" smtClean="0">
                <a:solidFill>
                  <a:schemeClr val="accent2"/>
                </a:solidFill>
                <a:latin typeface="Arial"/>
                <a:ea typeface="+mn-ea"/>
                <a:cs typeface="+mn-cs"/>
              </a:rPr>
              <a:t> </a:t>
            </a:r>
            <a:r>
              <a:rPr lang="en-US" sz="2400" b="1" kern="1200" noProof="0" dirty="0" err="1" smtClean="0">
                <a:solidFill>
                  <a:schemeClr val="accent2"/>
                </a:solidFill>
                <a:latin typeface="Arial"/>
                <a:ea typeface="+mn-ea"/>
                <a:cs typeface="+mn-cs"/>
              </a:rPr>
              <a:t>vorbehalten</a:t>
            </a:r>
            <a:r>
              <a:rPr lang="en-US" sz="2400" b="1" kern="1200" noProof="0" dirty="0" smtClean="0">
                <a:solidFill>
                  <a:schemeClr val="accent2"/>
                </a:solidFill>
                <a:latin typeface="Arial"/>
                <a:ea typeface="+mn-ea"/>
                <a:cs typeface="+mn-cs"/>
              </a:rPr>
              <a:t>.</a:t>
            </a:r>
          </a:p>
        </p:txBody>
      </p:sp>
      <p:sp>
        <p:nvSpPr>
          <p:cNvPr id="6" name="TextBox 5"/>
          <p:cNvSpPr txBox="1"/>
          <p:nvPr userDrawn="1"/>
        </p:nvSpPr>
        <p:spPr bwMode="gray">
          <a:xfrm>
            <a:off x="324003" y="1692001"/>
            <a:ext cx="8404364" cy="4770537"/>
          </a:xfrm>
          <a:prstGeom prst="rect">
            <a:avLst/>
          </a:prstGeom>
          <a:noFill/>
        </p:spPr>
        <p:txBody>
          <a:bodyPr wrap="square" lIns="0" tIns="0" rIns="0" bIns="0" rtlCol="0">
            <a:spAutoFit/>
          </a:bodyPr>
          <a:lstStyle/>
          <a:p>
            <a:r>
              <a:rPr lang="en-US" sz="1000" kern="1200" noProof="0" dirty="0" err="1" smtClean="0">
                <a:solidFill>
                  <a:schemeClr val="tx1"/>
                </a:solidFill>
                <a:effectLst/>
                <a:latin typeface="Arial"/>
                <a:ea typeface="+mn-ea"/>
                <a:cs typeface="+mn-cs"/>
              </a:rPr>
              <a:t>Weitergabe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Vervielfältigung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Teilen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daraus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welchem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Zweck</a:t>
            </a:r>
            <a:r>
              <a:rPr lang="en-US" sz="1000" kern="1200" noProof="0" dirty="0" smtClean="0">
                <a:solidFill>
                  <a:schemeClr val="tx1"/>
                </a:solidFill>
                <a:effectLst/>
                <a:latin typeface="Arial"/>
                <a:ea typeface="+mn-ea"/>
                <a:cs typeface="+mn-cs"/>
              </a:rPr>
              <a:t> und in </a:t>
            </a:r>
            <a:r>
              <a:rPr lang="en-US" sz="1000" kern="1200" noProof="0" dirty="0" err="1" smtClean="0">
                <a:solidFill>
                  <a:schemeClr val="tx1"/>
                </a:solidFill>
                <a:effectLst/>
                <a:latin typeface="Arial"/>
                <a:ea typeface="+mn-ea"/>
                <a:cs typeface="+mn-cs"/>
              </a:rPr>
              <a:t>welcher</a:t>
            </a:r>
            <a:r>
              <a:rPr lang="en-US" sz="1000" kern="1200" noProof="0" dirty="0" smtClean="0">
                <a:solidFill>
                  <a:schemeClr val="tx1"/>
                </a:solidFill>
                <a:effectLst/>
                <a:latin typeface="Arial"/>
                <a:ea typeface="+mn-ea"/>
                <a:cs typeface="+mn-cs"/>
              </a:rPr>
              <a:t> Form </a:t>
            </a:r>
            <a:r>
              <a:rPr lang="en-US" sz="1000" kern="1200" noProof="0" dirty="0" err="1" smtClean="0">
                <a:solidFill>
                  <a:schemeClr val="tx1"/>
                </a:solidFill>
                <a:effectLst/>
                <a:latin typeface="Arial"/>
                <a:ea typeface="+mn-ea"/>
                <a:cs typeface="+mn-cs"/>
              </a:rPr>
              <a:t>auch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immer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ohne</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ausdrückliche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schriftliche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Genehmigung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durch</a:t>
            </a:r>
            <a:r>
              <a:rPr lang="en-US" sz="1000" kern="1200" noProof="0" dirty="0" smtClean="0">
                <a:solidFill>
                  <a:schemeClr val="tx1"/>
                </a:solidFill>
                <a:effectLst/>
                <a:latin typeface="Arial"/>
                <a:ea typeface="+mn-ea"/>
                <a:cs typeface="+mn-cs"/>
              </a:rPr>
              <a:t>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nicht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gestattet</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smtClean="0">
                <a:solidFill>
                  <a:schemeClr val="tx1"/>
                </a:solidFill>
                <a:effectLst/>
                <a:latin typeface="Arial"/>
                <a:ea typeface="+mn-ea"/>
                <a:cs typeface="+mn-cs"/>
              </a:rPr>
              <a:t>SAP und </a:t>
            </a:r>
            <a:r>
              <a:rPr lang="en-US" sz="1000" kern="1200" noProof="0" dirty="0" err="1" smtClean="0">
                <a:solidFill>
                  <a:schemeClr val="tx1"/>
                </a:solidFill>
                <a:effectLst/>
                <a:latin typeface="Arial"/>
                <a:ea typeface="+mn-ea"/>
                <a:cs typeface="+mn-cs"/>
              </a:rPr>
              <a:t>andere</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Dokument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erwähnte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von SAP </a:t>
            </a:r>
            <a:r>
              <a:rPr lang="en-US" sz="1000" kern="1200" noProof="0" dirty="0" err="1" smtClean="0">
                <a:solidFill>
                  <a:schemeClr val="tx1"/>
                </a:solidFill>
                <a:effectLst/>
                <a:latin typeface="Arial"/>
                <a:ea typeface="+mn-ea"/>
                <a:cs typeface="+mn-cs"/>
              </a:rPr>
              <a:t>sowie</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dazugehörigen</a:t>
            </a:r>
            <a:r>
              <a:rPr lang="en-US" sz="1000" kern="1200" noProof="0" dirty="0" smtClean="0">
                <a:solidFill>
                  <a:schemeClr val="tx1"/>
                </a:solidFill>
                <a:effectLst/>
                <a:latin typeface="Arial"/>
                <a:ea typeface="+mn-ea"/>
                <a:cs typeface="+mn-cs"/>
              </a:rPr>
              <a:t> Logos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eingetragene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a:t>
            </a:r>
            <a:r>
              <a:rPr lang="en-US" sz="1000" kern="1200" noProof="0" dirty="0" smtClean="0">
                <a:solidFill>
                  <a:schemeClr val="tx1"/>
                </a:solidFill>
                <a:effectLst/>
                <a:latin typeface="Arial"/>
                <a:ea typeface="+mn-ea"/>
                <a:cs typeface="+mn-cs"/>
              </a:rPr>
              <a:t> der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einem</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in Deutschland und </a:t>
            </a:r>
            <a:r>
              <a:rPr lang="en-US" sz="1000" kern="1200" noProof="0" dirty="0" err="1" smtClean="0">
                <a:solidFill>
                  <a:schemeClr val="tx1"/>
                </a:solidFill>
                <a:effectLst/>
                <a:latin typeface="Arial"/>
                <a:ea typeface="+mn-ea"/>
                <a:cs typeface="+mn-cs"/>
              </a:rPr>
              <a:t>verschiedenen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anderen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Ländern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weltweit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Weitere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Hinweise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Markenrecht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finden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a:t>
            </a:r>
            <a:r>
              <a:rPr lang="en-US" sz="1000" kern="1200" noProof="0" dirty="0" smtClean="0">
                <a:solidFill>
                  <a:schemeClr val="tx1"/>
                </a:solidFill>
                <a:effectLst/>
                <a:latin typeface="Arial"/>
                <a:ea typeface="+mn-ea"/>
                <a:cs typeface="+mn-cs"/>
              </a:rPr>
              <a:t> </a:t>
            </a:r>
            <a:r>
              <a:rPr lang="en-US" sz="1000" kern="1200" noProof="0" dirty="0" smtClean="0">
                <a:solidFill>
                  <a:schemeClr val="tx1"/>
                </a:solidFill>
                <a:effectLst/>
                <a:latin typeface="Arial"/>
                <a:ea typeface="+mn-ea"/>
                <a:cs typeface="+mn-cs"/>
                <a:hlinkClick r:id="rId2"/>
              </a:rPr>
              <a:t>http://global.sap.com/corporate-de/legal/copyright/index.epx</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smtClean="0">
                <a:solidFill>
                  <a:schemeClr val="tx1"/>
                </a:solidFill>
                <a:effectLst/>
                <a:latin typeface="Arial"/>
                <a:ea typeface="+mn-ea"/>
                <a:cs typeface="+mn-cs"/>
              </a:rPr>
              <a:t>Die von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Vertriebsfirmen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angebotenen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Softwareprodukte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Softwarekomponenten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anderer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Softwarehersteller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länderspezifische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Unterschiede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aufweisen</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smtClean="0">
                <a:solidFill>
                  <a:schemeClr val="tx1"/>
                </a:solidFill>
                <a:effectLst/>
                <a:latin typeface="Arial"/>
                <a:ea typeface="+mn-ea"/>
                <a:cs typeface="+mn-cs"/>
              </a:rPr>
              <a:t>Die </a:t>
            </a:r>
            <a:r>
              <a:rPr lang="en-US" sz="1000" kern="1200" noProof="0" dirty="0" err="1" smtClean="0">
                <a:solidFill>
                  <a:schemeClr val="tx1"/>
                </a:solidFill>
                <a:effectLst/>
                <a:latin typeface="Arial"/>
                <a:ea typeface="+mn-ea"/>
                <a:cs typeface="+mn-cs"/>
              </a:rPr>
              <a:t>vorliegenden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Unterlagen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werden</a:t>
            </a:r>
            <a:r>
              <a:rPr lang="en-US" sz="1000" kern="1200" noProof="0" dirty="0" smtClean="0">
                <a:solidFill>
                  <a:schemeClr val="tx1"/>
                </a:solidFill>
                <a:effectLst/>
                <a:latin typeface="Arial"/>
                <a:ea typeface="+mn-ea"/>
                <a:cs typeface="+mn-cs"/>
              </a:rPr>
              <a:t> von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einem</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bereitgestellt</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ausschließlich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Informationszwecken</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keinerlei</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Haftung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Gewährleistung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für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Fehler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Unvollständigkeiten</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Die SAP AG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steht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lediglich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für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nach</a:t>
            </a:r>
            <a:r>
              <a:rPr lang="en-US" sz="1000" kern="1200" noProof="0" dirty="0" smtClean="0">
                <a:solidFill>
                  <a:schemeClr val="tx1"/>
                </a:solidFill>
                <a:effectLst/>
                <a:latin typeface="Arial"/>
                <a:ea typeface="+mn-ea"/>
                <a:cs typeface="+mn-cs"/>
              </a:rPr>
              <a:t> der </a:t>
            </a:r>
            <a:r>
              <a:rPr lang="en-US" sz="1000" kern="1200" noProof="0" dirty="0" err="1" smtClean="0">
                <a:solidFill>
                  <a:schemeClr val="tx1"/>
                </a:solidFill>
                <a:effectLst/>
                <a:latin typeface="Arial"/>
                <a:ea typeface="+mn-ea"/>
                <a:cs typeface="+mn-cs"/>
              </a:rPr>
              <a:t>Maßgabe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die in der </a:t>
            </a:r>
            <a:r>
              <a:rPr lang="en-US" sz="1000" kern="1200" noProof="0" dirty="0" err="1" smtClean="0">
                <a:solidFill>
                  <a:schemeClr val="tx1"/>
                </a:solidFill>
                <a:effectLst/>
                <a:latin typeface="Arial"/>
                <a:ea typeface="+mn-ea"/>
                <a:cs typeface="+mn-cs"/>
              </a:rPr>
              <a:t>Vereinbarung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jeweiligen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ausdrücklich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geregelt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ist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der </a:t>
            </a:r>
            <a:r>
              <a:rPr lang="en-US" sz="1000" kern="1200" noProof="0" dirty="0" err="1" smtClean="0">
                <a:solidFill>
                  <a:schemeClr val="tx1"/>
                </a:solidFill>
                <a:effectLst/>
                <a:latin typeface="Arial"/>
                <a:ea typeface="+mn-ea"/>
                <a:cs typeface="+mn-cs"/>
              </a:rPr>
              <a:t>hierin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ist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als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zusätzliche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Garantie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interpretieren</a:t>
            </a:r>
            <a:r>
              <a:rPr lang="en-US" sz="1000" kern="1200" noProof="0" dirty="0" smtClean="0">
                <a:solidFill>
                  <a:schemeClr val="tx1"/>
                </a:solidFill>
                <a:effectLst/>
                <a:latin typeface="Arial"/>
                <a:ea typeface="+mn-ea"/>
                <a:cs typeface="+mn-cs"/>
              </a:rPr>
              <a:t>. 	</a:t>
            </a:r>
          </a:p>
          <a:p>
            <a:pPr>
              <a:spcBef>
                <a:spcPts val="1200"/>
              </a:spcBef>
            </a:pPr>
            <a:r>
              <a:rPr lang="en-US" sz="1000" kern="1200" noProof="0" dirty="0" err="1" smtClean="0">
                <a:solidFill>
                  <a:schemeClr val="tx1"/>
                </a:solidFill>
                <a:effectLst/>
                <a:latin typeface="Arial"/>
                <a:ea typeface="+mn-ea"/>
                <a:cs typeface="+mn-cs"/>
              </a:rPr>
              <a:t>Insbesondere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keiner</a:t>
            </a:r>
            <a:r>
              <a:rPr lang="en-US" sz="1000" kern="1200" noProof="0" dirty="0" smtClean="0">
                <a:solidFill>
                  <a:schemeClr val="tx1"/>
                </a:solidFill>
                <a:effectLst/>
                <a:latin typeface="Arial"/>
                <a:ea typeface="+mn-ea"/>
                <a:cs typeface="+mn-cs"/>
              </a:rPr>
              <a:t> Weise </a:t>
            </a:r>
            <a:r>
              <a:rPr lang="en-US" sz="1000" kern="1200" noProof="0" dirty="0" err="1" smtClean="0">
                <a:solidFill>
                  <a:schemeClr val="tx1"/>
                </a:solidFill>
                <a:effectLst/>
                <a:latin typeface="Arial"/>
                <a:ea typeface="+mn-ea"/>
                <a:cs typeface="+mn-cs"/>
              </a:rPr>
              <a:t>verpflichtet</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zugehörigen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Präsentation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dargestellte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Geschäftsabläufe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verfolgen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hierin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wiedergegebene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Funktionen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entwickeln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veröffentlichen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zugehörige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Präsentation</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die </a:t>
            </a:r>
            <a:r>
              <a:rPr lang="en-US" sz="1000" kern="1200" noProof="0" dirty="0" err="1" smtClean="0">
                <a:solidFill>
                  <a:schemeClr val="tx1"/>
                </a:solidFill>
                <a:effectLst/>
                <a:latin typeface="Arial"/>
                <a:ea typeface="+mn-ea"/>
                <a:cs typeface="+mn-cs"/>
              </a:rPr>
              <a:t>Strategie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etwaige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künftige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Entwicklungen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Plattformen</a:t>
            </a:r>
            <a:r>
              <a:rPr lang="en-US" sz="1000" kern="1200" noProof="0" dirty="0" smtClean="0">
                <a:solidFill>
                  <a:schemeClr val="tx1"/>
                </a:solidFill>
                <a:effectLst/>
                <a:latin typeface="Arial"/>
                <a:ea typeface="+mn-ea"/>
                <a:cs typeface="+mn-cs"/>
              </a:rPr>
              <a:t>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von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jederzeit</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ohne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Angabe</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Gründen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unangekündigt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geändert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werden</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Die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stellen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Zusage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Versprechen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rechtliche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Verpflichtung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Lieferung</a:t>
            </a:r>
            <a:r>
              <a:rPr lang="en-US" sz="1000" kern="1200" noProof="0" dirty="0" smtClean="0">
                <a:solidFill>
                  <a:schemeClr val="tx1"/>
                </a:solidFill>
                <a:effectLst/>
                <a:latin typeface="Arial"/>
                <a:ea typeface="+mn-ea"/>
                <a:cs typeface="+mn-cs"/>
              </a:rPr>
              <a:t> von Material, Code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Funktionen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Sämtliche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vorausschauenden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unterliegen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unterschiedlichen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Risiken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Unsicherheiten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durch</a:t>
            </a:r>
            <a:r>
              <a:rPr lang="en-US" sz="1000" kern="1200" noProof="0" dirty="0" smtClean="0">
                <a:solidFill>
                  <a:schemeClr val="tx1"/>
                </a:solidFill>
                <a:effectLst/>
                <a:latin typeface="Arial"/>
                <a:ea typeface="+mn-ea"/>
                <a:cs typeface="+mn-cs"/>
              </a:rPr>
              <a:t> die die </a:t>
            </a:r>
            <a:r>
              <a:rPr lang="en-US" sz="1000" kern="1200" noProof="0" dirty="0" err="1" smtClean="0">
                <a:solidFill>
                  <a:schemeClr val="tx1"/>
                </a:solidFill>
                <a:effectLst/>
                <a:latin typeface="Arial"/>
                <a:ea typeface="+mn-ea"/>
                <a:cs typeface="+mn-cs"/>
              </a:rPr>
              <a:t>tatsächlichen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Ergebnisse</a:t>
            </a:r>
            <a:r>
              <a:rPr lang="en-US" sz="1000" kern="1200" noProof="0" dirty="0" smtClean="0">
                <a:solidFill>
                  <a:schemeClr val="tx1"/>
                </a:solidFill>
                <a:effectLst/>
                <a:latin typeface="Arial"/>
                <a:ea typeface="+mn-ea"/>
                <a:cs typeface="+mn-cs"/>
              </a:rPr>
              <a:t> von den </a:t>
            </a:r>
            <a:r>
              <a:rPr lang="en-US" sz="1000" kern="1200" noProof="0" dirty="0" err="1" smtClean="0">
                <a:solidFill>
                  <a:schemeClr val="tx1"/>
                </a:solidFill>
                <a:effectLst/>
                <a:latin typeface="Arial"/>
                <a:ea typeface="+mn-ea"/>
                <a:cs typeface="+mn-cs"/>
              </a:rPr>
              <a:t>Erwartungen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abweichen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vorausschauenden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geben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Sicht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Zeitpunkt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wieder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getätigt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wurden</a:t>
            </a:r>
            <a:r>
              <a:rPr lang="en-US" sz="1000" kern="1200" noProof="0" dirty="0" smtClean="0">
                <a:solidFill>
                  <a:schemeClr val="tx1"/>
                </a:solidFill>
                <a:effectLst/>
                <a:latin typeface="Arial"/>
                <a:ea typeface="+mn-ea"/>
                <a:cs typeface="+mn-cs"/>
              </a:rPr>
              <a:t>. Dem </a:t>
            </a:r>
            <a:r>
              <a:rPr lang="en-US" sz="1000" kern="1200" noProof="0" dirty="0" err="1" smtClean="0">
                <a:solidFill>
                  <a:schemeClr val="tx1"/>
                </a:solidFill>
                <a:effectLst/>
                <a:latin typeface="Arial"/>
                <a:ea typeface="+mn-ea"/>
                <a:cs typeface="+mn-cs"/>
              </a:rPr>
              <a:t>Leser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wird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empfohlen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übertriebenes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Vertrauen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schenken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sich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bei</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Kaufentscheidungen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nicht</a:t>
            </a:r>
            <a:r>
              <a:rPr lang="en-US" sz="1000" kern="1200" noProof="0" dirty="0" smtClean="0">
                <a:solidFill>
                  <a:schemeClr val="tx1"/>
                </a:solidFill>
                <a:effectLst/>
                <a:latin typeface="Arial"/>
                <a:ea typeface="+mn-ea"/>
                <a:cs typeface="+mn-cs"/>
              </a:rPr>
              <a:t> auf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stützen</a:t>
            </a:r>
            <a:r>
              <a:rPr lang="en-US" sz="1000" kern="1200" noProof="0" dirty="0" smtClean="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56855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e-D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499E26F-E3E9-874C-B6DB-FC601EE4791A}" type="datetimeFigureOut">
              <a:rPr lang="en-US" smtClean="0"/>
              <a:t>1/5/2018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5A98E7D-9D05-C649-BDE2-A43A76ACB2C3}" type="slidenum">
              <a:rPr lang="en-US" smtClean="0"/>
              <a:t>‹#›</a:t>
            </a:fld>
            <a:endParaRPr lang="en-US"/>
          </a:p>
        </p:txBody>
      </p:sp>
    </p:spTree>
    <p:extLst>
      <p:ext uri="{BB962C8B-B14F-4D97-AF65-F5344CB8AC3E}">
        <p14:creationId xmlns:p14="http://schemas.microsoft.com/office/powerpoint/2010/main" val="1164831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Divider Pag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3" y="3506403"/>
            <a:ext cx="8496300" cy="620713"/>
          </a:xfrm>
        </p:spPr>
        <p:txBody>
          <a:bodyPr/>
          <a:lstStyle>
            <a:lvl1pPr>
              <a:spcBef>
                <a:spcPts val="1200"/>
              </a:spcBef>
              <a:defRPr sz="1600" b="0"/>
            </a:lvl1pPr>
          </a:lstStyle>
          <a:p>
            <a:r>
              <a:rPr lang="en-US" dirty="0" smtClean="0"/>
              <a:t>Subtitle if needed</a:t>
            </a:r>
          </a:p>
        </p:txBody>
      </p:sp>
    </p:spTree>
    <p:extLst>
      <p:ext uri="{BB962C8B-B14F-4D97-AF65-F5344CB8AC3E}">
        <p14:creationId xmlns:p14="http://schemas.microsoft.com/office/powerpoint/2010/main" val="264008464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Blank">
    <p:spTree>
      <p:nvGrpSpPr>
        <p:cNvPr id="1" name=""/>
        <p:cNvGrpSpPr/>
        <p:nvPr/>
      </p:nvGrpSpPr>
      <p:grpSpPr>
        <a:xfrm>
          <a:off x="0" y="0"/>
          <a:ext cx="0" cy="0"/>
          <a:chOff x="0" y="0"/>
          <a:chExt cx="0" cy="0"/>
        </a:xfrm>
      </p:grpSpPr>
      <p:sp>
        <p:nvSpPr>
          <p:cNvPr id="184" name="Picture Placeholder 183"/>
          <p:cNvSpPr>
            <a:spLocks noGrp="1"/>
          </p:cNvSpPr>
          <p:nvPr>
            <p:ph type="pic" sz="quarter" idx="10"/>
          </p:nvPr>
        </p:nvSpPr>
        <p:spPr>
          <a:xfrm>
            <a:off x="427991" y="563104"/>
            <a:ext cx="1415175" cy="1889106"/>
          </a:xfrm>
        </p:spPr>
        <p:txBody>
          <a:bodyPr/>
          <a:lstStyle>
            <a:lvl1pPr>
              <a:defRPr b="0">
                <a:latin typeface="BentonSans Light" panose="02000503000000020004" pitchFamily="2" charset="0"/>
              </a:defRPr>
            </a:lvl1pPr>
          </a:lstStyle>
          <a:p>
            <a:endParaRPr lang="en-US" dirty="0"/>
          </a:p>
        </p:txBody>
      </p:sp>
      <p:sp>
        <p:nvSpPr>
          <p:cNvPr id="187" name="Text Placeholder 185"/>
          <p:cNvSpPr>
            <a:spLocks noGrp="1"/>
          </p:cNvSpPr>
          <p:nvPr>
            <p:ph type="body" sz="quarter" idx="12" hasCustomPrompt="1"/>
          </p:nvPr>
        </p:nvSpPr>
        <p:spPr>
          <a:xfrm>
            <a:off x="2486973" y="1453676"/>
            <a:ext cx="215779" cy="208991"/>
          </a:xfrm>
        </p:spPr>
        <p:txBody>
          <a:bodyPr/>
          <a:lstStyle>
            <a:lvl1pP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00</a:t>
            </a:r>
          </a:p>
        </p:txBody>
      </p:sp>
      <p:sp>
        <p:nvSpPr>
          <p:cNvPr id="188" name="TextBox 187"/>
          <p:cNvSpPr txBox="1"/>
          <p:nvPr userDrawn="1"/>
        </p:nvSpPr>
        <p:spPr>
          <a:xfrm>
            <a:off x="2085440" y="561607"/>
            <a:ext cx="2299544" cy="230832"/>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500" kern="0" dirty="0" smtClean="0">
                <a:solidFill>
                  <a:srgbClr val="666666"/>
                </a:solidFill>
                <a:latin typeface="BentonSans Light" panose="02000503000000020004" pitchFamily="2" charset="0"/>
                <a:ea typeface="Arial Unicode MS" pitchFamily="34" charset="-128"/>
                <a:cs typeface="Arial Unicode MS" pitchFamily="34" charset="-128"/>
              </a:rPr>
              <a:t>BACKGROUND</a:t>
            </a:r>
            <a:r>
              <a:rPr lang="en-US" sz="1300" kern="0" dirty="0">
                <a:solidFill>
                  <a:srgbClr val="666666"/>
                </a:solidFill>
                <a:latin typeface="BentonSans Light" panose="02000503000000020004" pitchFamily="2" charset="0"/>
                <a:ea typeface="Arial Unicode MS" pitchFamily="34" charset="-128"/>
                <a:cs typeface="Arial Unicode MS" pitchFamily="34" charset="-128"/>
              </a:rPr>
              <a:t> </a:t>
            </a:r>
          </a:p>
        </p:txBody>
      </p:sp>
      <p:sp>
        <p:nvSpPr>
          <p:cNvPr id="191" name="TextBox 190"/>
          <p:cNvSpPr txBox="1"/>
          <p:nvPr userDrawn="1"/>
        </p:nvSpPr>
        <p:spPr>
          <a:xfrm>
            <a:off x="2095623" y="1453672"/>
            <a:ext cx="367325" cy="400110"/>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300" kern="0" cap="all" baseline="0" dirty="0" smtClean="0">
                <a:solidFill>
                  <a:srgbClr val="666666"/>
                </a:solidFill>
                <a:latin typeface="BentonSans Light" panose="02000503000000020004" pitchFamily="2" charset="0"/>
                <a:ea typeface="Arial Unicode MS" pitchFamily="34" charset="-128"/>
                <a:cs typeface="Arial Unicode MS" pitchFamily="34" charset="-128"/>
              </a:rPr>
              <a:t>AGE:</a:t>
            </a:r>
            <a:endParaRPr lang="en-US" sz="1200" kern="0" cap="all" baseline="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192" name="TextBox 191"/>
          <p:cNvSpPr txBox="1"/>
          <p:nvPr userDrawn="1"/>
        </p:nvSpPr>
        <p:spPr>
          <a:xfrm>
            <a:off x="2091926" y="1715293"/>
            <a:ext cx="874300" cy="200055"/>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300" kern="0" cap="all" baseline="0" dirty="0" smtClean="0">
                <a:solidFill>
                  <a:srgbClr val="666666"/>
                </a:solidFill>
                <a:latin typeface="BentonSans Light" panose="02000503000000020004" pitchFamily="2" charset="0"/>
                <a:ea typeface="Arial Unicode MS" pitchFamily="34" charset="-128"/>
                <a:cs typeface="Arial Unicode MS" pitchFamily="34" charset="-128"/>
              </a:rPr>
              <a:t>GENDER:</a:t>
            </a:r>
            <a:endParaRPr lang="en-US" sz="1200" kern="0" cap="all" baseline="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193" name="TextBox 192"/>
          <p:cNvSpPr txBox="1"/>
          <p:nvPr userDrawn="1"/>
        </p:nvSpPr>
        <p:spPr>
          <a:xfrm>
            <a:off x="2092300" y="1982326"/>
            <a:ext cx="1245747" cy="400110"/>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300" kern="0" cap="all" baseline="0" dirty="0" smtClean="0">
                <a:solidFill>
                  <a:srgbClr val="666666"/>
                </a:solidFill>
                <a:latin typeface="BentonSans Light" panose="02000503000000020004" pitchFamily="2" charset="0"/>
                <a:ea typeface="Arial Unicode MS" pitchFamily="34" charset="-128"/>
                <a:cs typeface="Arial Unicode MS" pitchFamily="34" charset="-128"/>
              </a:rPr>
              <a:t>Family status:</a:t>
            </a:r>
            <a:endParaRPr lang="en-US" sz="1200" kern="0" cap="all" baseline="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194" name="Text Placeholder 185"/>
          <p:cNvSpPr>
            <a:spLocks noGrp="1"/>
          </p:cNvSpPr>
          <p:nvPr>
            <p:ph type="body" sz="quarter" idx="14" hasCustomPrompt="1"/>
          </p:nvPr>
        </p:nvSpPr>
        <p:spPr>
          <a:xfrm>
            <a:off x="2795650" y="1713787"/>
            <a:ext cx="2481502" cy="208991"/>
          </a:xfrm>
        </p:spPr>
        <p:txBody>
          <a:bodyPr/>
          <a:lstStyle>
            <a:lvl1pP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a:t>
            </a:r>
          </a:p>
        </p:txBody>
      </p:sp>
      <p:sp>
        <p:nvSpPr>
          <p:cNvPr id="195" name="Text Placeholder 185"/>
          <p:cNvSpPr>
            <a:spLocks noGrp="1"/>
          </p:cNvSpPr>
          <p:nvPr>
            <p:ph type="body" sz="quarter" idx="15" hasCustomPrompt="1"/>
          </p:nvPr>
        </p:nvSpPr>
        <p:spPr>
          <a:xfrm>
            <a:off x="2104577" y="2228492"/>
            <a:ext cx="3172577" cy="208991"/>
          </a:xfrm>
        </p:spPr>
        <p:txBody>
          <a:bodyPr/>
          <a:lstStyle>
            <a:lvl1pP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Example: married, two children</a:t>
            </a:r>
          </a:p>
        </p:txBody>
      </p:sp>
      <p:sp>
        <p:nvSpPr>
          <p:cNvPr id="196" name="TextBox 195"/>
          <p:cNvSpPr txBox="1"/>
          <p:nvPr userDrawn="1"/>
        </p:nvSpPr>
        <p:spPr>
          <a:xfrm>
            <a:off x="5533980" y="926571"/>
            <a:ext cx="2144873" cy="200055"/>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300" kern="0" cap="all" baseline="0" dirty="0" smtClean="0">
                <a:solidFill>
                  <a:srgbClr val="666666"/>
                </a:solidFill>
                <a:latin typeface="BentonSans Light" panose="02000503000000020004" pitchFamily="2" charset="0"/>
                <a:ea typeface="Arial Unicode MS" pitchFamily="34" charset="-128"/>
                <a:cs typeface="Arial Unicode MS" pitchFamily="34" charset="-128"/>
              </a:rPr>
              <a:t>Job title / role:</a:t>
            </a:r>
            <a:endParaRPr lang="en-US" sz="1200" kern="0" cap="all" baseline="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197" name="Text Placeholder 185"/>
          <p:cNvSpPr>
            <a:spLocks noGrp="1"/>
          </p:cNvSpPr>
          <p:nvPr>
            <p:ph type="body" sz="quarter" idx="16" hasCustomPrompt="1"/>
          </p:nvPr>
        </p:nvSpPr>
        <p:spPr>
          <a:xfrm>
            <a:off x="5546256" y="1181789"/>
            <a:ext cx="3174715" cy="208991"/>
          </a:xfrm>
        </p:spPr>
        <p:txBody>
          <a:bodyPr/>
          <a:lstStyle>
            <a:lvl1pP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a:t>
            </a:r>
          </a:p>
        </p:txBody>
      </p:sp>
      <p:sp>
        <p:nvSpPr>
          <p:cNvPr id="198" name="TextBox 197"/>
          <p:cNvSpPr txBox="1"/>
          <p:nvPr userDrawn="1"/>
        </p:nvSpPr>
        <p:spPr>
          <a:xfrm>
            <a:off x="5536781" y="1456509"/>
            <a:ext cx="2144873" cy="400110"/>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300" kern="0" cap="all" baseline="0" dirty="0" smtClean="0">
                <a:solidFill>
                  <a:srgbClr val="666666"/>
                </a:solidFill>
                <a:latin typeface="BentonSans Light" panose="02000503000000020004" pitchFamily="2" charset="0"/>
                <a:ea typeface="Arial Unicode MS" pitchFamily="34" charset="-128"/>
                <a:cs typeface="Arial Unicode MS" pitchFamily="34" charset="-128"/>
              </a:rPr>
              <a:t>Professional experience:</a:t>
            </a:r>
            <a:endParaRPr lang="en-US" sz="1200" kern="0" cap="all" baseline="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199" name="Text Placeholder 185"/>
          <p:cNvSpPr>
            <a:spLocks noGrp="1"/>
          </p:cNvSpPr>
          <p:nvPr>
            <p:ph type="body" sz="quarter" idx="17" hasCustomPrompt="1"/>
          </p:nvPr>
        </p:nvSpPr>
        <p:spPr>
          <a:xfrm>
            <a:off x="5545662" y="1711725"/>
            <a:ext cx="3169594" cy="729090"/>
          </a:xfrm>
        </p:spPr>
        <p:txBody>
          <a:bodyPr/>
          <a:lstStyle>
            <a:lvl1pP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Example: 5 years in accounting</a:t>
            </a:r>
          </a:p>
        </p:txBody>
      </p:sp>
      <p:sp>
        <p:nvSpPr>
          <p:cNvPr id="202" name="TextBox 201"/>
          <p:cNvSpPr txBox="1"/>
          <p:nvPr userDrawn="1"/>
        </p:nvSpPr>
        <p:spPr>
          <a:xfrm>
            <a:off x="2092300" y="929256"/>
            <a:ext cx="1245747" cy="200055"/>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300" kern="0" cap="all" baseline="0" dirty="0" smtClean="0">
                <a:solidFill>
                  <a:srgbClr val="666666"/>
                </a:solidFill>
                <a:latin typeface="BentonSans Light" panose="02000503000000020004" pitchFamily="2" charset="0"/>
                <a:ea typeface="Arial Unicode MS" pitchFamily="34" charset="-128"/>
                <a:cs typeface="Arial Unicode MS" pitchFamily="34" charset="-128"/>
              </a:rPr>
              <a:t>name:</a:t>
            </a:r>
            <a:endParaRPr lang="en-US" sz="1200" kern="0" cap="all" baseline="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203" name="Text Placeholder 185"/>
          <p:cNvSpPr>
            <a:spLocks noGrp="1"/>
          </p:cNvSpPr>
          <p:nvPr>
            <p:ph type="body" sz="quarter" idx="19" hasCustomPrompt="1"/>
          </p:nvPr>
        </p:nvSpPr>
        <p:spPr>
          <a:xfrm>
            <a:off x="2087606" y="1175420"/>
            <a:ext cx="3189549" cy="208991"/>
          </a:xfrm>
        </p:spPr>
        <p:txBody>
          <a:bodyPr/>
          <a:lstStyle>
            <a:lvl1pP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Name of person</a:t>
            </a:r>
          </a:p>
        </p:txBody>
      </p:sp>
      <p:sp>
        <p:nvSpPr>
          <p:cNvPr id="208" name="TextBox 207"/>
          <p:cNvSpPr txBox="1"/>
          <p:nvPr userDrawn="1"/>
        </p:nvSpPr>
        <p:spPr>
          <a:xfrm>
            <a:off x="5541724" y="2664437"/>
            <a:ext cx="2144873" cy="230832"/>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500" kern="0" cap="all" baseline="0" dirty="0" smtClean="0">
                <a:solidFill>
                  <a:srgbClr val="666666"/>
                </a:solidFill>
                <a:latin typeface="BentonSans Light" panose="02000503000000020004" pitchFamily="2" charset="0"/>
                <a:ea typeface="Arial Unicode MS" pitchFamily="34" charset="-128"/>
                <a:cs typeface="Arial Unicode MS" pitchFamily="34" charset="-128"/>
              </a:rPr>
              <a:t>Tasks &amp; frequency</a:t>
            </a:r>
            <a:endParaRPr lang="en-US" sz="1300" kern="0" cap="all" baseline="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209" name="Text Placeholder 185"/>
          <p:cNvSpPr>
            <a:spLocks noGrp="1"/>
          </p:cNvSpPr>
          <p:nvPr>
            <p:ph type="body" sz="quarter" idx="20" hasCustomPrompt="1"/>
          </p:nvPr>
        </p:nvSpPr>
        <p:spPr>
          <a:xfrm>
            <a:off x="5550608" y="2979016"/>
            <a:ext cx="3171793" cy="3308223"/>
          </a:xfrm>
        </p:spPr>
        <p:txBody>
          <a:bodyPr/>
          <a:lstStyle>
            <a:lvl1pPr marL="181313" indent="-151096">
              <a:spcBef>
                <a:spcPts val="840"/>
              </a:spcBef>
              <a:buClr>
                <a:srgbClr val="666666"/>
              </a:buClr>
              <a:buFont typeface="BentonSans Light" panose="02000503000000020004" pitchFamily="2" charset="0"/>
              <a:buChar cha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One bullet point = one goal</a:t>
            </a:r>
          </a:p>
        </p:txBody>
      </p:sp>
      <p:sp>
        <p:nvSpPr>
          <p:cNvPr id="210" name="TextBox 209"/>
          <p:cNvSpPr txBox="1"/>
          <p:nvPr userDrawn="1"/>
        </p:nvSpPr>
        <p:spPr>
          <a:xfrm>
            <a:off x="2085442" y="2674616"/>
            <a:ext cx="2144873" cy="230832"/>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500" kern="0" cap="all" baseline="0" dirty="0" smtClean="0">
                <a:solidFill>
                  <a:srgbClr val="666666"/>
                </a:solidFill>
                <a:latin typeface="BentonSans Light" panose="02000503000000020004" pitchFamily="2" charset="0"/>
                <a:ea typeface="Arial Unicode MS" pitchFamily="34" charset="-128"/>
                <a:cs typeface="Arial Unicode MS" pitchFamily="34" charset="-128"/>
              </a:rPr>
              <a:t>Main goals</a:t>
            </a:r>
            <a:endParaRPr lang="en-US" sz="1300" kern="0" cap="all" baseline="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211" name="Text Placeholder 185"/>
          <p:cNvSpPr>
            <a:spLocks noGrp="1"/>
          </p:cNvSpPr>
          <p:nvPr>
            <p:ph type="body" sz="quarter" idx="21" hasCustomPrompt="1"/>
          </p:nvPr>
        </p:nvSpPr>
        <p:spPr>
          <a:xfrm>
            <a:off x="2094323" y="2989192"/>
            <a:ext cx="3176690" cy="3298047"/>
          </a:xfrm>
        </p:spPr>
        <p:txBody>
          <a:bodyPr/>
          <a:lstStyle>
            <a:lvl1pPr marL="181313" indent="-151096">
              <a:spcBef>
                <a:spcPts val="840"/>
              </a:spcBef>
              <a:buClr>
                <a:srgbClr val="666666"/>
              </a:buClr>
              <a:buFont typeface="BentonSans Light" panose="02000503000000020004" pitchFamily="2" charset="0"/>
              <a:buChar cha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One bullet point = one goal</a:t>
            </a:r>
          </a:p>
        </p:txBody>
      </p:sp>
      <p:sp>
        <p:nvSpPr>
          <p:cNvPr id="37" name="TextBox 36"/>
          <p:cNvSpPr txBox="1"/>
          <p:nvPr userDrawn="1"/>
        </p:nvSpPr>
        <p:spPr>
          <a:xfrm>
            <a:off x="427122" y="2678502"/>
            <a:ext cx="1318097" cy="230832"/>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500" kern="0" cap="all" baseline="0" dirty="0" smtClean="0">
                <a:solidFill>
                  <a:srgbClr val="666666"/>
                </a:solidFill>
                <a:latin typeface="BentonSans Light" panose="02000503000000020004" pitchFamily="2" charset="0"/>
                <a:ea typeface="Arial Unicode MS" pitchFamily="34" charset="-128"/>
                <a:cs typeface="Arial Unicode MS" pitchFamily="34" charset="-128"/>
              </a:rPr>
              <a:t>quote</a:t>
            </a:r>
            <a:endParaRPr lang="en-US" sz="1300" kern="0" cap="all" baseline="0" dirty="0">
              <a:solidFill>
                <a:srgbClr val="666666"/>
              </a:solidFill>
              <a:latin typeface="BentonSans Light" panose="02000503000000020004" pitchFamily="2" charset="0"/>
              <a:ea typeface="Arial Unicode MS" pitchFamily="34" charset="-128"/>
              <a:cs typeface="Arial Unicode MS" pitchFamily="34" charset="-128"/>
            </a:endParaRPr>
          </a:p>
        </p:txBody>
      </p:sp>
    </p:spTree>
    <p:extLst>
      <p:ext uri="{BB962C8B-B14F-4D97-AF65-F5344CB8AC3E}">
        <p14:creationId xmlns:p14="http://schemas.microsoft.com/office/powerpoint/2010/main" val="212120442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Blank">
    <p:spTree>
      <p:nvGrpSpPr>
        <p:cNvPr id="1" name=""/>
        <p:cNvGrpSpPr/>
        <p:nvPr/>
      </p:nvGrpSpPr>
      <p:grpSpPr>
        <a:xfrm>
          <a:off x="0" y="0"/>
          <a:ext cx="0" cy="0"/>
          <a:chOff x="0" y="0"/>
          <a:chExt cx="0" cy="0"/>
        </a:xfrm>
      </p:grpSpPr>
      <p:sp>
        <p:nvSpPr>
          <p:cNvPr id="188" name="TextBox 187"/>
          <p:cNvSpPr txBox="1"/>
          <p:nvPr userDrawn="1"/>
        </p:nvSpPr>
        <p:spPr>
          <a:xfrm>
            <a:off x="430873" y="561607"/>
            <a:ext cx="2299544" cy="230832"/>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500" kern="0" dirty="0" smtClean="0">
                <a:solidFill>
                  <a:srgbClr val="666666"/>
                </a:solidFill>
                <a:latin typeface="BentonSans Light" panose="02000503000000020004" pitchFamily="2" charset="0"/>
                <a:ea typeface="Arial Unicode MS" pitchFamily="34" charset="-128"/>
                <a:cs typeface="Arial Unicode MS" pitchFamily="34" charset="-128"/>
              </a:rPr>
              <a:t>NEEDS</a:t>
            </a:r>
            <a:r>
              <a:rPr lang="en-US" sz="1300" kern="0" dirty="0">
                <a:solidFill>
                  <a:srgbClr val="666666"/>
                </a:solidFill>
                <a:latin typeface="BentonSans Light" panose="02000503000000020004" pitchFamily="2" charset="0"/>
                <a:ea typeface="Arial Unicode MS" pitchFamily="34" charset="-128"/>
                <a:cs typeface="Arial Unicode MS" pitchFamily="34" charset="-128"/>
              </a:rPr>
              <a:t> </a:t>
            </a:r>
          </a:p>
        </p:txBody>
      </p:sp>
      <p:sp>
        <p:nvSpPr>
          <p:cNvPr id="211" name="Text Placeholder 185"/>
          <p:cNvSpPr>
            <a:spLocks noGrp="1"/>
          </p:cNvSpPr>
          <p:nvPr>
            <p:ph type="body" sz="quarter" idx="21" hasCustomPrompt="1"/>
          </p:nvPr>
        </p:nvSpPr>
        <p:spPr>
          <a:xfrm>
            <a:off x="439755" y="947164"/>
            <a:ext cx="3427170" cy="3030151"/>
          </a:xfrm>
        </p:spPr>
        <p:txBody>
          <a:bodyPr/>
          <a:lstStyle>
            <a:lvl1pPr marL="181313" indent="-151096">
              <a:spcBef>
                <a:spcPts val="840"/>
              </a:spcBef>
              <a:buClr>
                <a:srgbClr val="666666"/>
              </a:buClr>
              <a:buFont typeface="BentonSans Light" panose="02000503000000020004" pitchFamily="2" charset="0"/>
              <a:buChar cha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One bullet point = one need</a:t>
            </a:r>
          </a:p>
        </p:txBody>
      </p:sp>
      <p:sp>
        <p:nvSpPr>
          <p:cNvPr id="23" name="TextBox 22"/>
          <p:cNvSpPr txBox="1"/>
          <p:nvPr userDrawn="1"/>
        </p:nvSpPr>
        <p:spPr>
          <a:xfrm>
            <a:off x="4395911" y="566530"/>
            <a:ext cx="2299544" cy="230832"/>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500" kern="0" dirty="0" smtClean="0">
                <a:solidFill>
                  <a:srgbClr val="666666"/>
                </a:solidFill>
                <a:latin typeface="BentonSans Light" panose="02000503000000020004" pitchFamily="2" charset="0"/>
                <a:ea typeface="Arial Unicode MS" pitchFamily="34" charset="-128"/>
                <a:cs typeface="Arial Unicode MS" pitchFamily="34" charset="-128"/>
              </a:rPr>
              <a:t>PAIN</a:t>
            </a:r>
            <a:r>
              <a:rPr lang="en-US" sz="1500" kern="0" baseline="0" dirty="0" smtClean="0">
                <a:solidFill>
                  <a:srgbClr val="666666"/>
                </a:solidFill>
                <a:latin typeface="BentonSans Light" panose="02000503000000020004" pitchFamily="2" charset="0"/>
                <a:ea typeface="Arial Unicode MS" pitchFamily="34" charset="-128"/>
                <a:cs typeface="Arial Unicode MS" pitchFamily="34" charset="-128"/>
              </a:rPr>
              <a:t> POINTS</a:t>
            </a:r>
            <a:r>
              <a:rPr lang="en-US" sz="1300" kern="0" dirty="0">
                <a:solidFill>
                  <a:srgbClr val="666666"/>
                </a:solidFill>
                <a:latin typeface="BentonSans Light" panose="02000503000000020004" pitchFamily="2" charset="0"/>
                <a:ea typeface="Arial Unicode MS" pitchFamily="34" charset="-128"/>
                <a:cs typeface="Arial Unicode MS" pitchFamily="34" charset="-128"/>
              </a:rPr>
              <a:t> </a:t>
            </a:r>
          </a:p>
        </p:txBody>
      </p:sp>
      <p:sp>
        <p:nvSpPr>
          <p:cNvPr id="24" name="Text Placeholder 185"/>
          <p:cNvSpPr>
            <a:spLocks noGrp="1"/>
          </p:cNvSpPr>
          <p:nvPr>
            <p:ph type="body" sz="quarter" idx="23" hasCustomPrompt="1"/>
          </p:nvPr>
        </p:nvSpPr>
        <p:spPr>
          <a:xfrm>
            <a:off x="4404795" y="952087"/>
            <a:ext cx="4293033" cy="3013355"/>
          </a:xfrm>
        </p:spPr>
        <p:txBody>
          <a:bodyPr/>
          <a:lstStyle>
            <a:lvl1pPr marL="181313" indent="-151096">
              <a:spcBef>
                <a:spcPts val="840"/>
              </a:spcBef>
              <a:buClr>
                <a:srgbClr val="666666"/>
              </a:buClr>
              <a:buFont typeface="BentonSans Light" panose="02000503000000020004" pitchFamily="2" charset="0"/>
              <a:buChar cha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One bullet point = paint point</a:t>
            </a:r>
          </a:p>
        </p:txBody>
      </p:sp>
      <p:sp>
        <p:nvSpPr>
          <p:cNvPr id="25" name="TextBox 24"/>
          <p:cNvSpPr txBox="1"/>
          <p:nvPr userDrawn="1"/>
        </p:nvSpPr>
        <p:spPr>
          <a:xfrm>
            <a:off x="4395909" y="4268797"/>
            <a:ext cx="2299544" cy="230832"/>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500" kern="0" dirty="0" smtClean="0">
                <a:solidFill>
                  <a:srgbClr val="666666"/>
                </a:solidFill>
                <a:latin typeface="BentonSans Light" panose="02000503000000020004" pitchFamily="2" charset="0"/>
                <a:ea typeface="Arial Unicode MS" pitchFamily="34" charset="-128"/>
                <a:cs typeface="Arial Unicode MS" pitchFamily="34" charset="-128"/>
              </a:rPr>
              <a:t>STAKEHOLDERS</a:t>
            </a:r>
            <a:r>
              <a:rPr lang="en-US" sz="1300" kern="0" dirty="0">
                <a:solidFill>
                  <a:srgbClr val="666666"/>
                </a:solidFill>
                <a:latin typeface="BentonSans Light" panose="02000503000000020004" pitchFamily="2" charset="0"/>
                <a:ea typeface="Arial Unicode MS" pitchFamily="34" charset="-128"/>
                <a:cs typeface="Arial Unicode MS" pitchFamily="34" charset="-128"/>
              </a:rPr>
              <a:t> </a:t>
            </a:r>
          </a:p>
        </p:txBody>
      </p:sp>
      <p:sp>
        <p:nvSpPr>
          <p:cNvPr id="26" name="Text Placeholder 185"/>
          <p:cNvSpPr>
            <a:spLocks noGrp="1"/>
          </p:cNvSpPr>
          <p:nvPr>
            <p:ph type="body" sz="quarter" idx="24" hasCustomPrompt="1"/>
          </p:nvPr>
        </p:nvSpPr>
        <p:spPr>
          <a:xfrm>
            <a:off x="4404792" y="4654352"/>
            <a:ext cx="4277089" cy="1648009"/>
          </a:xfrm>
        </p:spPr>
        <p:txBody>
          <a:bodyPr/>
          <a:lstStyle>
            <a:lvl1pPr marL="181313" indent="-151096">
              <a:spcBef>
                <a:spcPts val="840"/>
              </a:spcBef>
              <a:buClr>
                <a:srgbClr val="666666"/>
              </a:buClr>
              <a:buFont typeface="BentonSans Light" panose="02000503000000020004" pitchFamily="2" charset="0"/>
              <a:buChar char="*"/>
              <a:defRPr sz="1300" b="0" baseline="0">
                <a:solidFill>
                  <a:srgbClr val="666666"/>
                </a:solidFill>
                <a:latin typeface="BentonSans Light" panose="02000503000000020004" pitchFamily="2" charset="0"/>
              </a:defRPr>
            </a:lvl1pPr>
            <a:lvl2pPr>
              <a:defRPr>
                <a:latin typeface="BentonSans Light" panose="02000503000000020004" pitchFamily="2" charset="0"/>
              </a:defRPr>
            </a:lvl2pPr>
            <a:lvl3pPr>
              <a:defRPr>
                <a:latin typeface="BentonSans Light" panose="02000503000000020004" pitchFamily="2" charset="0"/>
              </a:defRPr>
            </a:lvl3pPr>
            <a:lvl4pPr>
              <a:defRPr>
                <a:latin typeface="BentonSans Light" panose="02000503000000020004" pitchFamily="2" charset="0"/>
              </a:defRPr>
            </a:lvl4pPr>
            <a:lvl5pPr>
              <a:defRPr>
                <a:latin typeface="BentonSans Light" panose="02000503000000020004" pitchFamily="2" charset="0"/>
              </a:defRPr>
            </a:lvl5pPr>
          </a:lstStyle>
          <a:p>
            <a:pPr lvl="0"/>
            <a:r>
              <a:rPr lang="en-US" dirty="0" smtClean="0"/>
              <a:t>One bullet point = one stakeholder</a:t>
            </a:r>
          </a:p>
        </p:txBody>
      </p:sp>
      <p:grpSp>
        <p:nvGrpSpPr>
          <p:cNvPr id="8" name="Group 7"/>
          <p:cNvGrpSpPr/>
          <p:nvPr userDrawn="1"/>
        </p:nvGrpSpPr>
        <p:grpSpPr>
          <a:xfrm>
            <a:off x="413648" y="4276667"/>
            <a:ext cx="3453277" cy="1871090"/>
            <a:chOff x="2453225" y="4277657"/>
            <a:chExt cx="4605568" cy="1871523"/>
          </a:xfrm>
        </p:grpSpPr>
        <p:sp>
          <p:nvSpPr>
            <p:cNvPr id="27" name="TextBox 26"/>
            <p:cNvSpPr txBox="1"/>
            <p:nvPr userDrawn="1"/>
          </p:nvSpPr>
          <p:spPr>
            <a:xfrm>
              <a:off x="2453225" y="4277657"/>
              <a:ext cx="3066857" cy="230885"/>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500" kern="0" dirty="0" smtClean="0">
                  <a:solidFill>
                    <a:srgbClr val="666666"/>
                  </a:solidFill>
                  <a:latin typeface="BentonSans Light" panose="02000503000000020004" pitchFamily="2" charset="0"/>
                  <a:ea typeface="Arial Unicode MS" pitchFamily="34" charset="-128"/>
                  <a:cs typeface="Arial Unicode MS" pitchFamily="34" charset="-128"/>
                </a:rPr>
                <a:t>COMPETENCIES</a:t>
              </a:r>
              <a:endParaRPr lang="en-US" sz="1300" kern="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30" name="TextBox 29"/>
            <p:cNvSpPr txBox="1"/>
            <p:nvPr userDrawn="1"/>
          </p:nvSpPr>
          <p:spPr>
            <a:xfrm>
              <a:off x="2886358" y="4667571"/>
              <a:ext cx="642375" cy="153924"/>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000" kern="0" dirty="0" smtClean="0">
                  <a:solidFill>
                    <a:srgbClr val="666666"/>
                  </a:solidFill>
                  <a:latin typeface="BentonSans Light" panose="02000503000000020004" pitchFamily="2" charset="0"/>
                  <a:ea typeface="Arial Unicode MS" pitchFamily="34" charset="-128"/>
                  <a:cs typeface="Arial Unicode MS" pitchFamily="34" charset="-128"/>
                </a:rPr>
                <a:t>casual</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31" name="TextBox 30"/>
            <p:cNvSpPr txBox="1"/>
            <p:nvPr userDrawn="1"/>
          </p:nvSpPr>
          <p:spPr>
            <a:xfrm>
              <a:off x="5770342" y="4667571"/>
              <a:ext cx="1175056" cy="153924"/>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1000" kern="0" dirty="0" smtClean="0">
                  <a:solidFill>
                    <a:srgbClr val="666666"/>
                  </a:solidFill>
                  <a:latin typeface="BentonSans Light" panose="02000503000000020004" pitchFamily="2" charset="0"/>
                  <a:ea typeface="Arial Unicode MS" pitchFamily="34" charset="-128"/>
                  <a:cs typeface="Arial Unicode MS" pitchFamily="34" charset="-128"/>
                </a:rPr>
                <a:t>power user</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cxnSp>
          <p:nvCxnSpPr>
            <p:cNvPr id="3" name="Straight Connector 2"/>
            <p:cNvCxnSpPr/>
            <p:nvPr userDrawn="1"/>
          </p:nvCxnSpPr>
          <p:spPr>
            <a:xfrm>
              <a:off x="3455583" y="4785926"/>
              <a:ext cx="2589410" cy="0"/>
            </a:xfrm>
            <a:prstGeom prst="line">
              <a:avLst/>
            </a:prstGeom>
            <a:ln w="12700" cap="rnd">
              <a:solidFill>
                <a:srgbClr val="666666"/>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xtBox 35"/>
            <p:cNvSpPr txBox="1"/>
            <p:nvPr userDrawn="1"/>
          </p:nvSpPr>
          <p:spPr>
            <a:xfrm>
              <a:off x="2679997" y="4995531"/>
              <a:ext cx="942616" cy="153924"/>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000" kern="0" dirty="0" smtClean="0">
                  <a:solidFill>
                    <a:srgbClr val="666666"/>
                  </a:solidFill>
                  <a:latin typeface="BentonSans Light" panose="02000503000000020004" pitchFamily="2" charset="0"/>
                  <a:ea typeface="Arial Unicode MS" pitchFamily="34" charset="-128"/>
                  <a:cs typeface="Arial Unicode MS" pitchFamily="34" charset="-128"/>
                </a:rPr>
                <a:t>proactive</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38" name="TextBox 37"/>
            <p:cNvSpPr txBox="1"/>
            <p:nvPr userDrawn="1"/>
          </p:nvSpPr>
          <p:spPr>
            <a:xfrm>
              <a:off x="5549676" y="4995531"/>
              <a:ext cx="1175056" cy="153924"/>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1000" kern="0" dirty="0" smtClean="0">
                  <a:solidFill>
                    <a:srgbClr val="666666"/>
                  </a:solidFill>
                  <a:latin typeface="BentonSans Light" panose="02000503000000020004" pitchFamily="2" charset="0"/>
                  <a:ea typeface="Arial Unicode MS" pitchFamily="34" charset="-128"/>
                  <a:cs typeface="Arial Unicode MS" pitchFamily="34" charset="-128"/>
                </a:rPr>
                <a:t>reactive</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cxnSp>
          <p:nvCxnSpPr>
            <p:cNvPr id="39" name="Straight Connector 38"/>
            <p:cNvCxnSpPr/>
            <p:nvPr userDrawn="1"/>
          </p:nvCxnSpPr>
          <p:spPr>
            <a:xfrm>
              <a:off x="3454368" y="5113886"/>
              <a:ext cx="2589410" cy="0"/>
            </a:xfrm>
            <a:prstGeom prst="line">
              <a:avLst/>
            </a:prstGeom>
            <a:ln w="12700" cap="rnd">
              <a:solidFill>
                <a:srgbClr val="666666"/>
              </a:solidFill>
              <a:prstDash val="sysDot"/>
              <a:round/>
            </a:ln>
          </p:spPr>
          <p:style>
            <a:lnRef idx="1">
              <a:schemeClr val="accent1"/>
            </a:lnRef>
            <a:fillRef idx="0">
              <a:schemeClr val="accent1"/>
            </a:fillRef>
            <a:effectRef idx="0">
              <a:schemeClr val="accent1"/>
            </a:effectRef>
            <a:fontRef idx="minor">
              <a:schemeClr val="tx1"/>
            </a:fontRef>
          </p:style>
        </p:cxnSp>
        <p:sp>
          <p:nvSpPr>
            <p:cNvPr id="41" name="TextBox 40"/>
            <p:cNvSpPr txBox="1"/>
            <p:nvPr userDrawn="1"/>
          </p:nvSpPr>
          <p:spPr>
            <a:xfrm>
              <a:off x="2453225" y="5332021"/>
              <a:ext cx="1176704" cy="153924"/>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000" kern="0" dirty="0" smtClean="0">
                  <a:solidFill>
                    <a:srgbClr val="666666"/>
                  </a:solidFill>
                  <a:latin typeface="BentonSans Light" panose="02000503000000020004" pitchFamily="2" charset="0"/>
                  <a:ea typeface="Arial Unicode MS" pitchFamily="34" charset="-128"/>
                  <a:cs typeface="Arial Unicode MS" pitchFamily="34" charset="-128"/>
                </a:rPr>
                <a:t>work in team</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42" name="TextBox 41"/>
            <p:cNvSpPr txBox="1"/>
            <p:nvPr userDrawn="1"/>
          </p:nvSpPr>
          <p:spPr>
            <a:xfrm>
              <a:off x="5747181" y="5332021"/>
              <a:ext cx="1175056" cy="153924"/>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1000" kern="0" dirty="0" err="1" smtClean="0">
                  <a:solidFill>
                    <a:srgbClr val="666666"/>
                  </a:solidFill>
                  <a:latin typeface="BentonSans Light" panose="02000503000000020004" pitchFamily="2" charset="0"/>
                  <a:ea typeface="Arial Unicode MS" pitchFamily="34" charset="-128"/>
                  <a:cs typeface="Arial Unicode MS" pitchFamily="34" charset="-128"/>
                </a:rPr>
                <a:t>lonefighter</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cxnSp>
          <p:nvCxnSpPr>
            <p:cNvPr id="43" name="Straight Connector 42"/>
            <p:cNvCxnSpPr/>
            <p:nvPr userDrawn="1"/>
          </p:nvCxnSpPr>
          <p:spPr>
            <a:xfrm>
              <a:off x="3454368" y="5450376"/>
              <a:ext cx="2589410" cy="0"/>
            </a:xfrm>
            <a:prstGeom prst="line">
              <a:avLst/>
            </a:prstGeom>
            <a:ln w="12700" cap="rnd">
              <a:solidFill>
                <a:srgbClr val="666666"/>
              </a:solidFill>
              <a:prstDash val="sysDot"/>
              <a:round/>
            </a:ln>
          </p:spPr>
          <p:style>
            <a:lnRef idx="1">
              <a:schemeClr val="accent1"/>
            </a:lnRef>
            <a:fillRef idx="0">
              <a:schemeClr val="accent1"/>
            </a:fillRef>
            <a:effectRef idx="0">
              <a:schemeClr val="accent1"/>
            </a:effectRef>
            <a:fontRef idx="minor">
              <a:schemeClr val="tx1"/>
            </a:fontRef>
          </p:style>
        </p:cxnSp>
        <p:sp>
          <p:nvSpPr>
            <p:cNvPr id="45" name="TextBox 44"/>
            <p:cNvSpPr txBox="1"/>
            <p:nvPr userDrawn="1"/>
          </p:nvSpPr>
          <p:spPr>
            <a:xfrm>
              <a:off x="2497115" y="5659981"/>
              <a:ext cx="1226694" cy="153924"/>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000" kern="0" dirty="0" smtClean="0">
                  <a:solidFill>
                    <a:srgbClr val="666666"/>
                  </a:solidFill>
                  <a:latin typeface="BentonSans Light" panose="02000503000000020004" pitchFamily="2" charset="0"/>
                  <a:ea typeface="Arial Unicode MS" pitchFamily="34" charset="-128"/>
                  <a:cs typeface="Arial Unicode MS" pitchFamily="34" charset="-128"/>
                </a:rPr>
                <a:t>global focus</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46" name="TextBox 45"/>
            <p:cNvSpPr txBox="1"/>
            <p:nvPr userDrawn="1"/>
          </p:nvSpPr>
          <p:spPr>
            <a:xfrm>
              <a:off x="5738651" y="5659981"/>
              <a:ext cx="1175056" cy="153924"/>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1000" kern="0" dirty="0" smtClean="0">
                  <a:solidFill>
                    <a:srgbClr val="666666"/>
                  </a:solidFill>
                  <a:latin typeface="BentonSans Light" panose="02000503000000020004" pitchFamily="2" charset="0"/>
                  <a:ea typeface="Arial Unicode MS" pitchFamily="34" charset="-128"/>
                  <a:cs typeface="Arial Unicode MS" pitchFamily="34" charset="-128"/>
                </a:rPr>
                <a:t>local</a:t>
              </a:r>
              <a:r>
                <a:rPr lang="en-US" sz="1000" kern="0" baseline="0" dirty="0" smtClean="0">
                  <a:solidFill>
                    <a:srgbClr val="666666"/>
                  </a:solidFill>
                  <a:latin typeface="BentonSans Light" panose="02000503000000020004" pitchFamily="2" charset="0"/>
                  <a:ea typeface="Arial Unicode MS" pitchFamily="34" charset="-128"/>
                  <a:cs typeface="Arial Unicode MS" pitchFamily="34" charset="-128"/>
                </a:rPr>
                <a:t> focus</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cxnSp>
          <p:nvCxnSpPr>
            <p:cNvPr id="47" name="Straight Connector 46"/>
            <p:cNvCxnSpPr/>
            <p:nvPr userDrawn="1"/>
          </p:nvCxnSpPr>
          <p:spPr>
            <a:xfrm>
              <a:off x="3453153" y="5778336"/>
              <a:ext cx="2589410" cy="0"/>
            </a:xfrm>
            <a:prstGeom prst="line">
              <a:avLst/>
            </a:prstGeom>
            <a:ln w="12700" cap="rnd">
              <a:solidFill>
                <a:srgbClr val="666666"/>
              </a:solidFill>
              <a:prstDash val="sysDot"/>
              <a:round/>
            </a:ln>
          </p:spPr>
          <p:style>
            <a:lnRef idx="1">
              <a:schemeClr val="accent1"/>
            </a:lnRef>
            <a:fillRef idx="0">
              <a:schemeClr val="accent1"/>
            </a:fillRef>
            <a:effectRef idx="0">
              <a:schemeClr val="accent1"/>
            </a:effectRef>
            <a:fontRef idx="minor">
              <a:schemeClr val="tx1"/>
            </a:fontRef>
          </p:style>
        </p:cxnSp>
        <p:sp>
          <p:nvSpPr>
            <p:cNvPr id="49" name="TextBox 48"/>
            <p:cNvSpPr txBox="1"/>
            <p:nvPr userDrawn="1"/>
          </p:nvSpPr>
          <p:spPr>
            <a:xfrm>
              <a:off x="2612940" y="5995256"/>
              <a:ext cx="1226694" cy="153924"/>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1000" kern="0" dirty="0" smtClean="0">
                  <a:solidFill>
                    <a:srgbClr val="666666"/>
                  </a:solidFill>
                  <a:latin typeface="BentonSans Light" panose="02000503000000020004" pitchFamily="2" charset="0"/>
                  <a:ea typeface="Arial Unicode MS" pitchFamily="34" charset="-128"/>
                  <a:cs typeface="Arial Unicode MS" pitchFamily="34" charset="-128"/>
                </a:rPr>
                <a:t>innovative</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50" name="TextBox 49"/>
            <p:cNvSpPr txBox="1"/>
            <p:nvPr userDrawn="1"/>
          </p:nvSpPr>
          <p:spPr>
            <a:xfrm>
              <a:off x="5883737" y="5995256"/>
              <a:ext cx="1175056" cy="153924"/>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1000" kern="0" dirty="0" smtClean="0">
                  <a:solidFill>
                    <a:srgbClr val="666666"/>
                  </a:solidFill>
                  <a:latin typeface="BentonSans Light" panose="02000503000000020004" pitchFamily="2" charset="0"/>
                  <a:ea typeface="Arial Unicode MS" pitchFamily="34" charset="-128"/>
                  <a:cs typeface="Arial Unicode MS" pitchFamily="34" charset="-128"/>
                </a:rPr>
                <a:t>conservative</a:t>
              </a:r>
              <a:endParaRPr lang="en-US" sz="900" kern="0" dirty="0">
                <a:solidFill>
                  <a:srgbClr val="666666"/>
                </a:solidFill>
                <a:latin typeface="BentonSans Light" panose="02000503000000020004" pitchFamily="2" charset="0"/>
                <a:ea typeface="Arial Unicode MS" pitchFamily="34" charset="-128"/>
                <a:cs typeface="Arial Unicode MS" pitchFamily="34" charset="-128"/>
              </a:endParaRPr>
            </a:p>
          </p:txBody>
        </p:sp>
        <p:cxnSp>
          <p:nvCxnSpPr>
            <p:cNvPr id="51" name="Straight Connector 50"/>
            <p:cNvCxnSpPr/>
            <p:nvPr userDrawn="1"/>
          </p:nvCxnSpPr>
          <p:spPr>
            <a:xfrm>
              <a:off x="3451938" y="6113611"/>
              <a:ext cx="2589410" cy="0"/>
            </a:xfrm>
            <a:prstGeom prst="line">
              <a:avLst/>
            </a:prstGeom>
            <a:ln w="12700" cap="rnd">
              <a:solidFill>
                <a:srgbClr val="666666"/>
              </a:soli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22524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Blank">
    <p:spTree>
      <p:nvGrpSpPr>
        <p:cNvPr id="1" name=""/>
        <p:cNvGrpSpPr/>
        <p:nvPr/>
      </p:nvGrpSpPr>
      <p:grpSpPr>
        <a:xfrm>
          <a:off x="0" y="0"/>
          <a:ext cx="0" cy="0"/>
          <a:chOff x="0" y="0"/>
          <a:chExt cx="0" cy="0"/>
        </a:xfrm>
      </p:grpSpPr>
      <p:sp>
        <p:nvSpPr>
          <p:cNvPr id="2" name="TextBox 1"/>
          <p:cNvSpPr txBox="1"/>
          <p:nvPr userDrawn="1"/>
        </p:nvSpPr>
        <p:spPr>
          <a:xfrm>
            <a:off x="550072" y="523959"/>
            <a:ext cx="7103379" cy="69249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4500" kern="0" dirty="0" smtClean="0">
                <a:solidFill>
                  <a:srgbClr val="666666"/>
                </a:solidFill>
                <a:latin typeface="BentonSans Light" panose="02000503000000020004" pitchFamily="2" charset="0"/>
                <a:ea typeface="Arial Unicode MS" pitchFamily="34" charset="-128"/>
                <a:cs typeface="Arial Unicode MS" pitchFamily="34" charset="-128"/>
              </a:rPr>
              <a:t>POINT</a:t>
            </a:r>
            <a:r>
              <a:rPr lang="en-US" sz="4500" kern="0" baseline="0" dirty="0" smtClean="0">
                <a:solidFill>
                  <a:srgbClr val="666666"/>
                </a:solidFill>
                <a:latin typeface="BentonSans Light" panose="02000503000000020004" pitchFamily="2" charset="0"/>
                <a:ea typeface="Arial Unicode MS" pitchFamily="34" charset="-128"/>
                <a:cs typeface="Arial Unicode MS" pitchFamily="34" charset="-128"/>
              </a:rPr>
              <a:t> OF VIEW</a:t>
            </a:r>
            <a:endParaRPr lang="en-US" sz="4500" kern="0" dirty="0" smtClean="0">
              <a:solidFill>
                <a:srgbClr val="666666"/>
              </a:solidFill>
              <a:latin typeface="BentonSans Light" panose="02000503000000020004" pitchFamily="2" charset="0"/>
              <a:ea typeface="Arial Unicode MS" pitchFamily="34" charset="-128"/>
              <a:cs typeface="Arial Unicode MS" pitchFamily="34" charset="-128"/>
            </a:endParaRPr>
          </a:p>
        </p:txBody>
      </p:sp>
      <p:sp>
        <p:nvSpPr>
          <p:cNvPr id="6" name="Rectangle 5">
            <a:hlinkClick r:id="rId2"/>
          </p:cNvPr>
          <p:cNvSpPr/>
          <p:nvPr userDrawn="1"/>
        </p:nvSpPr>
        <p:spPr bwMode="gray">
          <a:xfrm>
            <a:off x="6235017" y="1977198"/>
            <a:ext cx="2112027" cy="382683"/>
          </a:xfrm>
          <a:prstGeom prst="rect">
            <a:avLst/>
          </a:prstGeom>
          <a:no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lang="de-DE" sz="1000" kern="0" noProof="0" dirty="0" smtClean="0">
              <a:solidFill>
                <a:srgbClr val="666666"/>
              </a:solidFill>
              <a:latin typeface="BentonSans Book" panose="02000503000000020004" pitchFamily="2" charset="0"/>
              <a:ea typeface="Arial Unicode MS" pitchFamily="34" charset="-128"/>
              <a:cs typeface="Arial Unicode MS" pitchFamily="34" charset="-128"/>
            </a:endParaRPr>
          </a:p>
        </p:txBody>
      </p:sp>
      <p:sp>
        <p:nvSpPr>
          <p:cNvPr id="7" name="Rectangle 6">
            <a:hlinkClick r:id="rId3"/>
          </p:cNvPr>
          <p:cNvSpPr/>
          <p:nvPr userDrawn="1"/>
        </p:nvSpPr>
        <p:spPr bwMode="gray">
          <a:xfrm>
            <a:off x="6235015" y="3552005"/>
            <a:ext cx="1271112" cy="209501"/>
          </a:xfrm>
          <a:prstGeom prst="rect">
            <a:avLst/>
          </a:prstGeom>
          <a:no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lang="de-DE" sz="1000" kern="0" noProof="0" dirty="0" smtClean="0">
              <a:solidFill>
                <a:srgbClr val="666666"/>
              </a:solidFill>
              <a:latin typeface="BentonSans Book" panose="02000503000000020004" pitchFamily="2" charset="0"/>
              <a:ea typeface="Arial Unicode MS" pitchFamily="34" charset="-128"/>
              <a:cs typeface="Arial Unicode MS" pitchFamily="34" charset="-128"/>
            </a:endParaRPr>
          </a:p>
        </p:txBody>
      </p:sp>
      <p:sp>
        <p:nvSpPr>
          <p:cNvPr id="9" name="Text Placeholder 8"/>
          <p:cNvSpPr>
            <a:spLocks noGrp="1"/>
          </p:cNvSpPr>
          <p:nvPr>
            <p:ph type="body" sz="quarter" idx="10" hasCustomPrompt="1"/>
          </p:nvPr>
        </p:nvSpPr>
        <p:spPr>
          <a:xfrm>
            <a:off x="592779" y="1560836"/>
            <a:ext cx="7921685" cy="2999477"/>
          </a:xfrm>
        </p:spPr>
        <p:txBody>
          <a:bodyPr/>
          <a:lstStyle>
            <a:lvl1pPr>
              <a:defRPr sz="3000">
                <a:solidFill>
                  <a:srgbClr val="666666"/>
                </a:solidFill>
                <a:latin typeface="BentonSans Light" panose="02000503000000020004" pitchFamily="2" charset="0"/>
              </a:defRPr>
            </a:lvl1pPr>
          </a:lstStyle>
          <a:p>
            <a:pPr lvl="0"/>
            <a:r>
              <a:rPr lang="en-US" dirty="0" smtClean="0"/>
              <a:t>Type in your point of view.</a:t>
            </a:r>
          </a:p>
        </p:txBody>
      </p:sp>
    </p:spTree>
    <p:extLst>
      <p:ext uri="{BB962C8B-B14F-4D97-AF65-F5344CB8AC3E}">
        <p14:creationId xmlns:p14="http://schemas.microsoft.com/office/powerpoint/2010/main" val="812777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2" name="Rounded Rectangle 1"/>
          <p:cNvSpPr/>
          <p:nvPr userDrawn="1"/>
        </p:nvSpPr>
        <p:spPr bwMode="gray">
          <a:xfrm>
            <a:off x="236399" y="328539"/>
            <a:ext cx="4215698" cy="2949685"/>
          </a:xfrm>
          <a:prstGeom prst="roundRect">
            <a:avLst>
              <a:gd name="adj" fmla="val 781"/>
            </a:avLst>
          </a:prstGeom>
          <a:solidFill>
            <a:srgbClr val="009DE0"/>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extBox 2"/>
          <p:cNvSpPr txBox="1"/>
          <p:nvPr userDrawn="1"/>
        </p:nvSpPr>
        <p:spPr>
          <a:xfrm>
            <a:off x="459573" y="573183"/>
            <a:ext cx="1817629" cy="30777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2000" kern="0" dirty="0" smtClean="0">
                <a:solidFill>
                  <a:schemeClr val="bg1"/>
                </a:solidFill>
                <a:latin typeface="BentonSans Book" panose="02000503000000020004" pitchFamily="2" charset="0"/>
                <a:ea typeface="Arial Unicode MS" pitchFamily="34" charset="-128"/>
                <a:cs typeface="Arial Unicode MS" pitchFamily="34" charset="-128"/>
              </a:rPr>
              <a:t>USER‘S GOAL</a:t>
            </a:r>
          </a:p>
        </p:txBody>
      </p:sp>
      <p:sp>
        <p:nvSpPr>
          <p:cNvPr id="5" name="Rounded Rectangle 4"/>
          <p:cNvSpPr/>
          <p:nvPr userDrawn="1"/>
        </p:nvSpPr>
        <p:spPr bwMode="gray">
          <a:xfrm>
            <a:off x="246398" y="3606762"/>
            <a:ext cx="4213677" cy="2922704"/>
          </a:xfrm>
          <a:prstGeom prst="roundRect">
            <a:avLst>
              <a:gd name="adj" fmla="val 781"/>
            </a:avLst>
          </a:prstGeom>
          <a:solidFill>
            <a:srgbClr val="EDEDED"/>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TextBox 5"/>
          <p:cNvSpPr txBox="1"/>
          <p:nvPr userDrawn="1"/>
        </p:nvSpPr>
        <p:spPr>
          <a:xfrm>
            <a:off x="459573" y="3887312"/>
            <a:ext cx="3768426" cy="30777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2000" kern="0" dirty="0" smtClean="0">
                <a:solidFill>
                  <a:srgbClr val="666666"/>
                </a:solidFill>
                <a:latin typeface="BentonSans Book" panose="02000503000000020004" pitchFamily="2" charset="0"/>
                <a:ea typeface="Arial Unicode MS" pitchFamily="34" charset="-128"/>
                <a:cs typeface="Arial Unicode MS" pitchFamily="34" charset="-128"/>
              </a:rPr>
              <a:t>TRIGGER </a:t>
            </a:r>
            <a:r>
              <a:rPr lang="en-US" sz="1000" kern="0" dirty="0" smtClean="0">
                <a:solidFill>
                  <a:srgbClr val="B4B4B4"/>
                </a:solidFill>
                <a:latin typeface="BentonSans Book" panose="02000503000000020004" pitchFamily="2" charset="0"/>
                <a:ea typeface="Arial Unicode MS" pitchFamily="34" charset="-128"/>
                <a:cs typeface="Arial Unicode MS" pitchFamily="34" charset="-128"/>
              </a:rPr>
              <a:t>OPTIONAL</a:t>
            </a:r>
          </a:p>
        </p:txBody>
      </p:sp>
      <p:sp>
        <p:nvSpPr>
          <p:cNvPr id="8" name="Rounded Rectangle 7"/>
          <p:cNvSpPr/>
          <p:nvPr userDrawn="1"/>
        </p:nvSpPr>
        <p:spPr bwMode="gray">
          <a:xfrm>
            <a:off x="4710626" y="328539"/>
            <a:ext cx="4213879" cy="2949685"/>
          </a:xfrm>
          <a:prstGeom prst="roundRect">
            <a:avLst>
              <a:gd name="adj" fmla="val 781"/>
            </a:avLst>
          </a:prstGeom>
          <a:solidFill>
            <a:srgbClr val="EDEDED"/>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TextBox 8"/>
          <p:cNvSpPr txBox="1"/>
          <p:nvPr userDrawn="1"/>
        </p:nvSpPr>
        <p:spPr>
          <a:xfrm>
            <a:off x="4948211" y="573183"/>
            <a:ext cx="3879167" cy="30777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2000" kern="0" dirty="0" smtClean="0">
                <a:solidFill>
                  <a:srgbClr val="666666"/>
                </a:solidFill>
                <a:latin typeface="BentonSans Book" panose="02000503000000020004" pitchFamily="2" charset="0"/>
                <a:ea typeface="Arial Unicode MS" pitchFamily="34" charset="-128"/>
                <a:cs typeface="Arial Unicode MS" pitchFamily="34" charset="-128"/>
              </a:rPr>
              <a:t>PRE-CONDITION </a:t>
            </a:r>
            <a:r>
              <a:rPr lang="en-US" sz="1000" kern="0" dirty="0" smtClean="0">
                <a:solidFill>
                  <a:srgbClr val="B4B4B4"/>
                </a:solidFill>
                <a:latin typeface="BentonSans Book" panose="02000503000000020004" pitchFamily="2" charset="0"/>
                <a:ea typeface="Arial Unicode MS" pitchFamily="34" charset="-128"/>
                <a:cs typeface="Arial Unicode MS" pitchFamily="34" charset="-128"/>
              </a:rPr>
              <a:t>OPTIONAL</a:t>
            </a:r>
            <a:endParaRPr lang="en-US" sz="1000" kern="0" dirty="0">
              <a:solidFill>
                <a:srgbClr val="B4B4B4"/>
              </a:solidFill>
              <a:latin typeface="BentonSans Book" panose="02000503000000020004" pitchFamily="2" charset="0"/>
              <a:ea typeface="Arial Unicode MS" pitchFamily="34" charset="-128"/>
              <a:cs typeface="Arial Unicode MS" pitchFamily="34" charset="-128"/>
            </a:endParaRPr>
          </a:p>
        </p:txBody>
      </p:sp>
      <p:sp>
        <p:nvSpPr>
          <p:cNvPr id="11" name="Rounded Rectangle 10"/>
          <p:cNvSpPr/>
          <p:nvPr userDrawn="1"/>
        </p:nvSpPr>
        <p:spPr bwMode="gray">
          <a:xfrm>
            <a:off x="4705558" y="3606760"/>
            <a:ext cx="4220134" cy="2922705"/>
          </a:xfrm>
          <a:prstGeom prst="roundRect">
            <a:avLst>
              <a:gd name="adj" fmla="val 781"/>
            </a:avLst>
          </a:prstGeom>
          <a:solidFill>
            <a:srgbClr val="EDEDED"/>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TextBox 11"/>
          <p:cNvSpPr txBox="1"/>
          <p:nvPr userDrawn="1"/>
        </p:nvSpPr>
        <p:spPr>
          <a:xfrm>
            <a:off x="4953275" y="3887312"/>
            <a:ext cx="3226038" cy="30777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2000" kern="0" dirty="0" smtClean="0">
                <a:solidFill>
                  <a:srgbClr val="666666"/>
                </a:solidFill>
                <a:latin typeface="BentonSans Book" panose="02000503000000020004" pitchFamily="2" charset="0"/>
                <a:ea typeface="Arial Unicode MS" pitchFamily="34" charset="-128"/>
                <a:cs typeface="Arial Unicode MS" pitchFamily="34" charset="-128"/>
              </a:rPr>
              <a:t>POST-CONDITION </a:t>
            </a:r>
            <a:r>
              <a:rPr lang="en-US" sz="1000" kern="0" dirty="0" smtClean="0">
                <a:solidFill>
                  <a:srgbClr val="B4B4B4"/>
                </a:solidFill>
                <a:latin typeface="BentonSans Book" panose="02000503000000020004" pitchFamily="2" charset="0"/>
                <a:ea typeface="Arial Unicode MS" pitchFamily="34" charset="-128"/>
                <a:cs typeface="Arial Unicode MS" pitchFamily="34" charset="-128"/>
              </a:rPr>
              <a:t>OPTIONAL</a:t>
            </a:r>
            <a:endParaRPr lang="en-US" sz="1000" kern="0" dirty="0">
              <a:solidFill>
                <a:srgbClr val="B4B4B4"/>
              </a:solidFill>
              <a:latin typeface="BentonSans Book" panose="02000503000000020004" pitchFamily="2" charset="0"/>
              <a:ea typeface="Arial Unicode MS" pitchFamily="34" charset="-128"/>
              <a:cs typeface="Arial Unicode MS" pitchFamily="34" charset="-128"/>
            </a:endParaRPr>
          </a:p>
        </p:txBody>
      </p:sp>
      <p:sp>
        <p:nvSpPr>
          <p:cNvPr id="15" name="Text Placeholder 14"/>
          <p:cNvSpPr>
            <a:spLocks noGrp="1"/>
          </p:cNvSpPr>
          <p:nvPr>
            <p:ph type="body" sz="quarter" idx="10" hasCustomPrompt="1"/>
          </p:nvPr>
        </p:nvSpPr>
        <p:spPr>
          <a:xfrm>
            <a:off x="459573" y="1034117"/>
            <a:ext cx="3768426" cy="1975087"/>
          </a:xfrm>
        </p:spPr>
        <p:txBody>
          <a:bodyPr/>
          <a:lstStyle>
            <a:lvl1pPr indent="-392847">
              <a:lnSpc>
                <a:spcPts val="1679"/>
              </a:lnSpc>
              <a:defRPr sz="1000" b="0" baseline="0">
                <a:solidFill>
                  <a:schemeClr val="bg1"/>
                </a:solidFill>
                <a:latin typeface="BentonSans Regular" panose="02000503000000020004" pitchFamily="2" charset="0"/>
              </a:defRPr>
            </a:lvl1pPr>
          </a:lstStyle>
          <a:p>
            <a:pPr lvl="0"/>
            <a:r>
              <a:rPr lang="en-US" dirty="0" smtClean="0">
                <a:latin typeface="BentonSans Book" panose="02000503000000020004" pitchFamily="2" charset="0"/>
              </a:rPr>
              <a:t>Type in your user‘s goal.</a:t>
            </a:r>
            <a:endParaRPr lang="en-US" dirty="0"/>
          </a:p>
        </p:txBody>
      </p:sp>
      <p:sp>
        <p:nvSpPr>
          <p:cNvPr id="16" name="Text Placeholder 14"/>
          <p:cNvSpPr>
            <a:spLocks noGrp="1"/>
          </p:cNvSpPr>
          <p:nvPr>
            <p:ph type="body" sz="quarter" idx="11" hasCustomPrompt="1"/>
          </p:nvPr>
        </p:nvSpPr>
        <p:spPr>
          <a:xfrm>
            <a:off x="4969059" y="1053165"/>
            <a:ext cx="3768426" cy="1975087"/>
          </a:xfrm>
        </p:spPr>
        <p:txBody>
          <a:bodyPr/>
          <a:lstStyle>
            <a:lvl1pPr indent="-392847">
              <a:lnSpc>
                <a:spcPts val="1679"/>
              </a:lnSpc>
              <a:defRPr sz="1000" b="0" baseline="0">
                <a:solidFill>
                  <a:srgbClr val="666666"/>
                </a:solidFill>
                <a:latin typeface="BentonSans Regular" panose="02000503000000020004" pitchFamily="2" charset="0"/>
              </a:defRPr>
            </a:lvl1pPr>
          </a:lstStyle>
          <a:p>
            <a:pPr lvl="0"/>
            <a:r>
              <a:rPr lang="en-US" dirty="0" smtClean="0">
                <a:latin typeface="BentonSans Book" panose="02000503000000020004" pitchFamily="2" charset="0"/>
              </a:rPr>
              <a:t>Type in the pre-condition.</a:t>
            </a:r>
            <a:endParaRPr lang="en-US" dirty="0"/>
          </a:p>
        </p:txBody>
      </p:sp>
      <p:sp>
        <p:nvSpPr>
          <p:cNvPr id="17" name="Text Placeholder 14"/>
          <p:cNvSpPr>
            <a:spLocks noGrp="1"/>
          </p:cNvSpPr>
          <p:nvPr>
            <p:ph type="body" sz="quarter" idx="12" hasCustomPrompt="1"/>
          </p:nvPr>
        </p:nvSpPr>
        <p:spPr>
          <a:xfrm>
            <a:off x="4967558" y="4338527"/>
            <a:ext cx="3764593" cy="1927472"/>
          </a:xfrm>
        </p:spPr>
        <p:txBody>
          <a:bodyPr/>
          <a:lstStyle>
            <a:lvl1pPr indent="-392847">
              <a:lnSpc>
                <a:spcPts val="1679"/>
              </a:lnSpc>
              <a:defRPr sz="1000" b="0" baseline="0">
                <a:solidFill>
                  <a:srgbClr val="666666"/>
                </a:solidFill>
                <a:latin typeface="BentonSans Regular" panose="02000503000000020004" pitchFamily="2" charset="0"/>
              </a:defRPr>
            </a:lvl1pPr>
          </a:lstStyle>
          <a:p>
            <a:pPr lvl="0"/>
            <a:r>
              <a:rPr lang="en-US" dirty="0" smtClean="0">
                <a:latin typeface="BentonSans Book" panose="02000503000000020004" pitchFamily="2" charset="0"/>
              </a:rPr>
              <a:t>Type in the post-condition.</a:t>
            </a:r>
            <a:endParaRPr lang="en-US" dirty="0"/>
          </a:p>
        </p:txBody>
      </p:sp>
      <p:sp>
        <p:nvSpPr>
          <p:cNvPr id="18" name="Text Placeholder 14"/>
          <p:cNvSpPr>
            <a:spLocks noGrp="1"/>
          </p:cNvSpPr>
          <p:nvPr>
            <p:ph type="body" sz="quarter" idx="13" hasCustomPrompt="1"/>
          </p:nvPr>
        </p:nvSpPr>
        <p:spPr>
          <a:xfrm>
            <a:off x="470937" y="4332179"/>
            <a:ext cx="3764593" cy="1927472"/>
          </a:xfrm>
        </p:spPr>
        <p:txBody>
          <a:bodyPr/>
          <a:lstStyle>
            <a:lvl1pPr indent="-392847">
              <a:lnSpc>
                <a:spcPts val="1679"/>
              </a:lnSpc>
              <a:defRPr sz="1000" b="0" baseline="0">
                <a:solidFill>
                  <a:srgbClr val="666666"/>
                </a:solidFill>
                <a:latin typeface="BentonSans Regular" panose="02000503000000020004" pitchFamily="2" charset="0"/>
              </a:defRPr>
            </a:lvl1pPr>
          </a:lstStyle>
          <a:p>
            <a:pPr lvl="0"/>
            <a:r>
              <a:rPr lang="en-US" dirty="0" smtClean="0">
                <a:latin typeface="BentonSans Book" panose="02000503000000020004" pitchFamily="2" charset="0"/>
              </a:rPr>
              <a:t>Type in the trigger.</a:t>
            </a:r>
            <a:endParaRPr lang="en-US" dirty="0"/>
          </a:p>
        </p:txBody>
      </p:sp>
    </p:spTree>
    <p:extLst>
      <p:ext uri="{BB962C8B-B14F-4D97-AF65-F5344CB8AC3E}">
        <p14:creationId xmlns:p14="http://schemas.microsoft.com/office/powerpoint/2010/main" val="8345747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3" name="TextBox 2"/>
          <p:cNvSpPr txBox="1"/>
          <p:nvPr userDrawn="1"/>
        </p:nvSpPr>
        <p:spPr>
          <a:xfrm>
            <a:off x="209608" y="491495"/>
            <a:ext cx="1817629" cy="30777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2000" kern="0" dirty="0" smtClean="0">
                <a:solidFill>
                  <a:srgbClr val="666666"/>
                </a:solidFill>
                <a:latin typeface="BentonSans Book" panose="02000503000000020004" pitchFamily="2" charset="0"/>
                <a:ea typeface="Arial Unicode MS" pitchFamily="34" charset="-128"/>
                <a:cs typeface="Arial Unicode MS" pitchFamily="34" charset="-128"/>
              </a:rPr>
              <a:t>USER‘S GOAL</a:t>
            </a:r>
          </a:p>
        </p:txBody>
      </p:sp>
      <p:sp>
        <p:nvSpPr>
          <p:cNvPr id="4" name="Rounded Rectangle 3"/>
          <p:cNvSpPr/>
          <p:nvPr userDrawn="1"/>
        </p:nvSpPr>
        <p:spPr bwMode="gray">
          <a:xfrm>
            <a:off x="-2" y="1342714"/>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ounded Rectangle 4"/>
          <p:cNvSpPr/>
          <p:nvPr userDrawn="1"/>
        </p:nvSpPr>
        <p:spPr bwMode="gray">
          <a:xfrm>
            <a:off x="0" y="2685279"/>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ounded Rectangle 5"/>
          <p:cNvSpPr/>
          <p:nvPr userDrawn="1"/>
        </p:nvSpPr>
        <p:spPr bwMode="gray">
          <a:xfrm>
            <a:off x="0" y="4027993"/>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Rounded Rectangle 6"/>
          <p:cNvSpPr/>
          <p:nvPr userDrawn="1"/>
        </p:nvSpPr>
        <p:spPr bwMode="gray">
          <a:xfrm>
            <a:off x="-2" y="5370710"/>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TextBox 8"/>
          <p:cNvSpPr txBox="1"/>
          <p:nvPr userDrawn="1"/>
        </p:nvSpPr>
        <p:spPr>
          <a:xfrm>
            <a:off x="252459" y="1824689"/>
            <a:ext cx="254616" cy="30777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1</a:t>
            </a:r>
          </a:p>
        </p:txBody>
      </p:sp>
      <p:sp>
        <p:nvSpPr>
          <p:cNvPr id="10" name="TextBox 9"/>
          <p:cNvSpPr txBox="1"/>
          <p:nvPr userDrawn="1"/>
        </p:nvSpPr>
        <p:spPr>
          <a:xfrm>
            <a:off x="245316" y="3176926"/>
            <a:ext cx="254616" cy="30777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2</a:t>
            </a:r>
          </a:p>
        </p:txBody>
      </p:sp>
      <p:sp>
        <p:nvSpPr>
          <p:cNvPr id="11" name="TextBox 10"/>
          <p:cNvSpPr txBox="1"/>
          <p:nvPr userDrawn="1"/>
        </p:nvSpPr>
        <p:spPr>
          <a:xfrm>
            <a:off x="238175" y="4519491"/>
            <a:ext cx="254616" cy="30777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3</a:t>
            </a:r>
          </a:p>
        </p:txBody>
      </p:sp>
      <p:sp>
        <p:nvSpPr>
          <p:cNvPr id="12" name="TextBox 11"/>
          <p:cNvSpPr txBox="1"/>
          <p:nvPr userDrawn="1"/>
        </p:nvSpPr>
        <p:spPr>
          <a:xfrm>
            <a:off x="238175" y="5871728"/>
            <a:ext cx="254616" cy="307777"/>
          </a:xfrm>
          <a:prstGeom prst="rect">
            <a:avLst/>
          </a:prstGeom>
          <a:noFill/>
        </p:spPr>
        <p:txBody>
          <a:bodyPr wrap="square" lIns="0" tIns="0" rIns="0" bIns="0" rtlCol="0">
            <a:spAutoFit/>
          </a:bodyPr>
          <a:lstStyle/>
          <a:p>
            <a:pP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4</a:t>
            </a:r>
          </a:p>
        </p:txBody>
      </p:sp>
    </p:spTree>
    <p:extLst>
      <p:ext uri="{BB962C8B-B14F-4D97-AF65-F5344CB8AC3E}">
        <p14:creationId xmlns:p14="http://schemas.microsoft.com/office/powerpoint/2010/main" val="7792246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Blank">
    <p:spTree>
      <p:nvGrpSpPr>
        <p:cNvPr id="1" name=""/>
        <p:cNvGrpSpPr/>
        <p:nvPr/>
      </p:nvGrpSpPr>
      <p:grpSpPr>
        <a:xfrm>
          <a:off x="0" y="0"/>
          <a:ext cx="0" cy="0"/>
          <a:chOff x="0" y="0"/>
          <a:chExt cx="0" cy="0"/>
        </a:xfrm>
      </p:grpSpPr>
      <p:sp>
        <p:nvSpPr>
          <p:cNvPr id="2" name="Rounded Rectangle 1"/>
          <p:cNvSpPr/>
          <p:nvPr userDrawn="1"/>
        </p:nvSpPr>
        <p:spPr bwMode="gray">
          <a:xfrm>
            <a:off x="1" y="0"/>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Rounded Rectangle 2"/>
          <p:cNvSpPr/>
          <p:nvPr userDrawn="1"/>
        </p:nvSpPr>
        <p:spPr bwMode="gray">
          <a:xfrm>
            <a:off x="-2" y="1342714"/>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ounded Rectangle 3"/>
          <p:cNvSpPr/>
          <p:nvPr userDrawn="1"/>
        </p:nvSpPr>
        <p:spPr bwMode="gray">
          <a:xfrm>
            <a:off x="0" y="2686028"/>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TextBox 5"/>
          <p:cNvSpPr txBox="1"/>
          <p:nvPr userDrawn="1"/>
        </p:nvSpPr>
        <p:spPr>
          <a:xfrm>
            <a:off x="123904" y="1824689"/>
            <a:ext cx="254616" cy="307777"/>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6</a:t>
            </a:r>
          </a:p>
        </p:txBody>
      </p:sp>
      <p:sp>
        <p:nvSpPr>
          <p:cNvPr id="7" name="TextBox 6"/>
          <p:cNvSpPr txBox="1"/>
          <p:nvPr userDrawn="1"/>
        </p:nvSpPr>
        <p:spPr>
          <a:xfrm>
            <a:off x="109621" y="3176926"/>
            <a:ext cx="254616" cy="307777"/>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7</a:t>
            </a:r>
          </a:p>
        </p:txBody>
      </p:sp>
      <p:sp>
        <p:nvSpPr>
          <p:cNvPr id="9" name="TextBox 8"/>
          <p:cNvSpPr txBox="1"/>
          <p:nvPr userDrawn="1"/>
        </p:nvSpPr>
        <p:spPr>
          <a:xfrm>
            <a:off x="109621" y="481975"/>
            <a:ext cx="254616" cy="307777"/>
          </a:xfrm>
          <a:prstGeom prst="rect">
            <a:avLst/>
          </a:prstGeom>
          <a:noFill/>
        </p:spPr>
        <p:txBody>
          <a:bodyPr wrap="square" lIns="0" tIns="0" rIns="0" bIns="0" rtlCol="0">
            <a:spAutoFit/>
          </a:bodyPr>
          <a:lstStyle/>
          <a:p>
            <a:pPr algn="r"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5</a:t>
            </a:r>
          </a:p>
        </p:txBody>
      </p:sp>
      <p:sp>
        <p:nvSpPr>
          <p:cNvPr id="14" name="Rounded Rectangle 13"/>
          <p:cNvSpPr/>
          <p:nvPr userDrawn="1"/>
        </p:nvSpPr>
        <p:spPr bwMode="gray">
          <a:xfrm>
            <a:off x="1" y="4029342"/>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Rounded Rectangle 14"/>
          <p:cNvSpPr/>
          <p:nvPr userDrawn="1"/>
        </p:nvSpPr>
        <p:spPr bwMode="gray">
          <a:xfrm>
            <a:off x="-3" y="5372444"/>
            <a:ext cx="9144000" cy="1333191"/>
          </a:xfrm>
          <a:prstGeom prst="roundRect">
            <a:avLst>
              <a:gd name="adj" fmla="val 781"/>
            </a:avLst>
          </a:prstGeom>
          <a:solidFill>
            <a:schemeClr val="bg1">
              <a:lumMod val="95000"/>
            </a:schemeClr>
          </a:solidFill>
          <a:ln w="6350" algn="ctr">
            <a:noFill/>
            <a:miter lim="800000"/>
            <a:headEnd/>
            <a:tailEnd/>
          </a:ln>
        </p:spPr>
        <p:txBody>
          <a:bodyPr lIns="75547" tIns="60437" rIns="75547" bIns="60437" rtlCol="0" anchor="ctr"/>
          <a:lstStyle/>
          <a:p>
            <a:pPr marR="0" algn="ctr" defTabSz="767562" eaLnBrk="1" fontAlgn="base" latinLnBrk="0" hangingPunct="1">
              <a:lnSpc>
                <a:spcPct val="100000"/>
              </a:lnSpc>
              <a:spcBef>
                <a:spcPct val="50000"/>
              </a:spcBef>
              <a:spcAft>
                <a:spcPct val="0"/>
              </a:spcAft>
              <a:buClr>
                <a:srgbClr val="F0AB00"/>
              </a:buClr>
              <a:buSzPct val="80000"/>
              <a:tabLst/>
            </a:pPr>
            <a:endParaRPr kumimoji="0" lang="en-US" sz="17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TextBox 15"/>
          <p:cNvSpPr txBox="1"/>
          <p:nvPr userDrawn="1"/>
        </p:nvSpPr>
        <p:spPr>
          <a:xfrm>
            <a:off x="236929" y="4511317"/>
            <a:ext cx="254616" cy="307777"/>
          </a:xfrm>
          <a:prstGeom prst="rect">
            <a:avLst/>
          </a:prstGeom>
          <a:noFill/>
        </p:spPr>
        <p:txBody>
          <a:bodyPr wrap="square" lIns="0" tIns="0" rIns="0" bIns="0" rtlCol="0">
            <a:spAutoFit/>
          </a:bodyPr>
          <a:lstStyle/>
          <a:p>
            <a:pPr algn="l"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8</a:t>
            </a:r>
          </a:p>
        </p:txBody>
      </p:sp>
      <p:sp>
        <p:nvSpPr>
          <p:cNvPr id="17" name="TextBox 16"/>
          <p:cNvSpPr txBox="1"/>
          <p:nvPr userDrawn="1"/>
        </p:nvSpPr>
        <p:spPr>
          <a:xfrm>
            <a:off x="251212" y="5854419"/>
            <a:ext cx="254616" cy="307777"/>
          </a:xfrm>
          <a:prstGeom prst="rect">
            <a:avLst/>
          </a:prstGeom>
          <a:noFill/>
        </p:spPr>
        <p:txBody>
          <a:bodyPr wrap="square" lIns="0" tIns="0" rIns="0" bIns="0" rtlCol="0">
            <a:spAutoFit/>
          </a:bodyPr>
          <a:lstStyle/>
          <a:p>
            <a:pPr algn="l" fontAlgn="base">
              <a:spcBef>
                <a:spcPts val="504"/>
              </a:spcBef>
              <a:spcAft>
                <a:spcPct val="0"/>
              </a:spcAft>
              <a:buClr>
                <a:srgbClr val="F0AB00"/>
              </a:buClr>
              <a:buSzPct val="80000"/>
            </a:pPr>
            <a:r>
              <a:rPr lang="en-US" sz="2000" kern="0" dirty="0" smtClean="0">
                <a:solidFill>
                  <a:srgbClr val="666666"/>
                </a:solidFill>
                <a:latin typeface="BentonSans Light" panose="02000503000000020004" pitchFamily="2" charset="0"/>
                <a:ea typeface="Arial Unicode MS" pitchFamily="34" charset="-128"/>
                <a:cs typeface="Arial Unicode MS" pitchFamily="34" charset="-128"/>
              </a:rPr>
              <a:t>9</a:t>
            </a:r>
          </a:p>
        </p:txBody>
      </p:sp>
    </p:spTree>
    <p:extLst>
      <p:ext uri="{BB962C8B-B14F-4D97-AF65-F5344CB8AC3E}">
        <p14:creationId xmlns:p14="http://schemas.microsoft.com/office/powerpoint/2010/main" val="8659167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242937" y="324004"/>
            <a:ext cx="8656646"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242937" y="1690689"/>
            <a:ext cx="8656646"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8" name="Straight Connector 7"/>
          <p:cNvCxnSpPr/>
          <p:nvPr/>
        </p:nvCxnSpPr>
        <p:spPr>
          <a:xfrm>
            <a:off x="242937" y="1231200"/>
            <a:ext cx="8656646"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black">
          <a:xfrm>
            <a:off x="242938" y="6620811"/>
            <a:ext cx="3065485" cy="123111"/>
          </a:xfrm>
          <a:prstGeom prst="rect">
            <a:avLst/>
          </a:prstGeom>
          <a:noFill/>
        </p:spPr>
        <p:txBody>
          <a:bodyPr wrap="none" lIns="71975" tIns="0" rIns="0" bIns="0" rtlCol="0">
            <a:spAutoFit/>
          </a:bodyPr>
          <a:lstStyle/>
          <a:p>
            <a:pPr marL="133306" indent="-133306"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701085" y="6620811"/>
            <a:ext cx="197712" cy="123111"/>
          </a:xfrm>
          <a:prstGeom prst="rect">
            <a:avLst/>
          </a:prstGeom>
          <a:noFill/>
        </p:spPr>
        <p:txBody>
          <a:bodyPr wrap="none" lIns="0" tIns="0" rIns="71975" bIns="0" rtlCol="0">
            <a:spAutoFit/>
          </a:bodyPr>
          <a:lstStyle/>
          <a:p>
            <a:pPr marL="93632" indent="-93632" algn="r">
              <a:buClr>
                <a:schemeClr val="accent2"/>
              </a:buClr>
              <a:buFont typeface="Arial" pitchFamily="34" charset="0"/>
              <a:buNone/>
            </a:pPr>
            <a:fld id="{0BDC132A-5C91-4078-9777-31DA19A62E0A}" type="slidenum">
              <a:rPr lang="en-US" sz="800" baseline="0" noProof="0" smtClean="0">
                <a:solidFill>
                  <a:srgbClr val="666666"/>
                </a:solidFill>
              </a:rPr>
              <a:pPr marL="93632" indent="-93632" algn="r">
                <a:buClr>
                  <a:schemeClr val="accent2"/>
                </a:buClr>
                <a:buFont typeface="Arial" pitchFamily="34" charset="0"/>
                <a:buNone/>
              </a:pPr>
              <a:t>‹#›</a:t>
            </a:fld>
            <a:endParaRPr lang="en-US" sz="800" noProof="0" dirty="0" smtClean="0">
              <a:solidFill>
                <a:srgbClr val="666666"/>
              </a:solidFill>
            </a:endParaRPr>
          </a:p>
        </p:txBody>
      </p:sp>
    </p:spTree>
    <p:extLst>
      <p:ext uri="{BB962C8B-B14F-4D97-AF65-F5344CB8AC3E}">
        <p14:creationId xmlns:p14="http://schemas.microsoft.com/office/powerpoint/2010/main" val="35308835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07" r:id="rId17"/>
    <p:sldLayoutId id="2147483709" r:id="rId18"/>
    <p:sldLayoutId id="2147483708" r:id="rId19"/>
    <p:sldLayoutId id="2147483689" r:id="rId20"/>
    <p:sldLayoutId id="2147483702" r:id="rId21"/>
    <p:sldLayoutId id="2147483684" r:id="rId22"/>
    <p:sldLayoutId id="2147483687" r:id="rId23"/>
    <p:sldLayoutId id="2147483710" r:id="rId24"/>
    <p:sldLayoutId id="2147483688" r:id="rId25"/>
    <p:sldLayoutId id="2147483703" r:id="rId26"/>
    <p:sldLayoutId id="2147483685" r:id="rId27"/>
    <p:sldLayoutId id="2147483674" r:id="rId28"/>
    <p:sldLayoutId id="2147483705" r:id="rId29"/>
    <p:sldLayoutId id="2147483729" r:id="rId30"/>
    <p:sldLayoutId id="2147483730" r:id="rId31"/>
  </p:sldLayoutIdLst>
  <p:timing>
    <p:tnLst>
      <p:par>
        <p:cTn id="1" dur="indefinite" restart="never" nodeType="tmRoot"/>
      </p:par>
    </p:tnLst>
  </p:timing>
  <p:hf hdr="0" ftr="0" dt="0"/>
  <p:txStyles>
    <p:titleStyle>
      <a:lvl1pPr algn="l" defTabSz="914091"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091" rtl="0" eaLnBrk="1" latinLnBrk="0" hangingPunct="1">
        <a:defRPr sz="1800" kern="1200">
          <a:solidFill>
            <a:schemeClr val="tx1"/>
          </a:solidFill>
          <a:latin typeface="+mn-lt"/>
          <a:ea typeface="+mn-ea"/>
          <a:cs typeface="+mn-cs"/>
        </a:defRPr>
      </a:lvl1pPr>
      <a:lvl2pPr marL="457045" algn="l" defTabSz="914091" rtl="0" eaLnBrk="1" latinLnBrk="0" hangingPunct="1">
        <a:defRPr sz="1800" kern="1200">
          <a:solidFill>
            <a:schemeClr val="tx1"/>
          </a:solidFill>
          <a:latin typeface="+mn-lt"/>
          <a:ea typeface="+mn-ea"/>
          <a:cs typeface="+mn-cs"/>
        </a:defRPr>
      </a:lvl2pPr>
      <a:lvl3pPr marL="914091" algn="l" defTabSz="914091" rtl="0" eaLnBrk="1" latinLnBrk="0" hangingPunct="1">
        <a:defRPr sz="1800" kern="1200">
          <a:solidFill>
            <a:schemeClr val="tx1"/>
          </a:solidFill>
          <a:latin typeface="+mn-lt"/>
          <a:ea typeface="+mn-ea"/>
          <a:cs typeface="+mn-cs"/>
        </a:defRPr>
      </a:lvl3pPr>
      <a:lvl4pPr marL="1371136" algn="l" defTabSz="914091" rtl="0" eaLnBrk="1" latinLnBrk="0" hangingPunct="1">
        <a:defRPr sz="1800" kern="1200">
          <a:solidFill>
            <a:schemeClr val="tx1"/>
          </a:solidFill>
          <a:latin typeface="+mn-lt"/>
          <a:ea typeface="+mn-ea"/>
          <a:cs typeface="+mn-cs"/>
        </a:defRPr>
      </a:lvl4pPr>
      <a:lvl5pPr marL="1828181" algn="l" defTabSz="914091" rtl="0" eaLnBrk="1" latinLnBrk="0" hangingPunct="1">
        <a:defRPr sz="1800" kern="1200">
          <a:solidFill>
            <a:schemeClr val="tx1"/>
          </a:solidFill>
          <a:latin typeface="+mn-lt"/>
          <a:ea typeface="+mn-ea"/>
          <a:cs typeface="+mn-cs"/>
        </a:defRPr>
      </a:lvl5pPr>
      <a:lvl6pPr marL="2285226" algn="l" defTabSz="914091" rtl="0" eaLnBrk="1" latinLnBrk="0" hangingPunct="1">
        <a:defRPr sz="1800" kern="1200">
          <a:solidFill>
            <a:schemeClr val="tx1"/>
          </a:solidFill>
          <a:latin typeface="+mn-lt"/>
          <a:ea typeface="+mn-ea"/>
          <a:cs typeface="+mn-cs"/>
        </a:defRPr>
      </a:lvl6pPr>
      <a:lvl7pPr marL="2742272" algn="l" defTabSz="914091" rtl="0" eaLnBrk="1" latinLnBrk="0" hangingPunct="1">
        <a:defRPr sz="1800" kern="1200">
          <a:solidFill>
            <a:schemeClr val="tx1"/>
          </a:solidFill>
          <a:latin typeface="+mn-lt"/>
          <a:ea typeface="+mn-ea"/>
          <a:cs typeface="+mn-cs"/>
        </a:defRPr>
      </a:lvl7pPr>
      <a:lvl8pPr marL="3199317" algn="l" defTabSz="914091" rtl="0" eaLnBrk="1" latinLnBrk="0" hangingPunct="1">
        <a:defRPr sz="1800" kern="1200">
          <a:solidFill>
            <a:schemeClr val="tx1"/>
          </a:solidFill>
          <a:latin typeface="+mn-lt"/>
          <a:ea typeface="+mn-ea"/>
          <a:cs typeface="+mn-cs"/>
        </a:defRPr>
      </a:lvl8pPr>
      <a:lvl9pPr marL="3656362" algn="l" defTabSz="9140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2A548F-CF34-4B50-B370-B3732F5B80E4}" type="datetimeFigureOut">
              <a:rPr lang="zh-CN" altLang="en-US" smtClean="0">
                <a:solidFill>
                  <a:prstClr val="black">
                    <a:tint val="75000"/>
                  </a:prstClr>
                </a:solidFill>
                <a:latin typeface="Verdana"/>
                <a:cs typeface="Arial" charset="0"/>
              </a:rPr>
              <a:pPr defTabSz="914400"/>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6F7F160-E61C-4897-94C3-BDF1D09C6643}" type="slidenum">
              <a:rPr lang="zh-CN" altLang="en-US" smtClean="0">
                <a:solidFill>
                  <a:prstClr val="black">
                    <a:tint val="75000"/>
                  </a:prstClr>
                </a:solidFill>
                <a:latin typeface="Verdana"/>
                <a:cs typeface="Arial" charset="0"/>
              </a:rPr>
              <a:pPr defTabSz="914400"/>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2.xml"/><Relationship Id="rId7" Type="http://schemas.openxmlformats.org/officeDocument/2006/relationships/slide" Target="slide21.xml"/><Relationship Id="rId2" Type="http://schemas.openxmlformats.org/officeDocument/2006/relationships/slide" Target="slide9.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17.xml"/><Relationship Id="rId10" Type="http://schemas.openxmlformats.org/officeDocument/2006/relationships/slide" Target="slide25.xml"/><Relationship Id="rId4" Type="http://schemas.openxmlformats.org/officeDocument/2006/relationships/slide" Target="slide15.xml"/><Relationship Id="rId9" Type="http://schemas.openxmlformats.org/officeDocument/2006/relationships/slide" Target="slide2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35.xml"/><Relationship Id="rId7" Type="http://schemas.openxmlformats.org/officeDocument/2006/relationships/slide" Target="slide39.xml"/><Relationship Id="rId12" Type="http://schemas.openxmlformats.org/officeDocument/2006/relationships/slide" Target="slide53.xml"/><Relationship Id="rId2" Type="http://schemas.openxmlformats.org/officeDocument/2006/relationships/slide" Target="slide32.xml"/><Relationship Id="rId1" Type="http://schemas.openxmlformats.org/officeDocument/2006/relationships/slideLayout" Target="../slideLayouts/slideLayout3.xml"/><Relationship Id="rId6" Type="http://schemas.openxmlformats.org/officeDocument/2006/relationships/slide" Target="slide38.xml"/><Relationship Id="rId11" Type="http://schemas.openxmlformats.org/officeDocument/2006/relationships/slide" Target="slide52.xml"/><Relationship Id="rId5" Type="http://schemas.openxmlformats.org/officeDocument/2006/relationships/slide" Target="slide36.xml"/><Relationship Id="rId10" Type="http://schemas.openxmlformats.org/officeDocument/2006/relationships/slide" Target="slide51.xml"/><Relationship Id="rId4" Type="http://schemas.openxmlformats.org/officeDocument/2006/relationships/slide" Target="slide27.xml"/><Relationship Id="rId9" Type="http://schemas.openxmlformats.org/officeDocument/2006/relationships/slide" Target="slide48.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2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slide" Target="slide66.xml"/><Relationship Id="rId7" Type="http://schemas.openxmlformats.org/officeDocument/2006/relationships/slide" Target="slide75.xml"/><Relationship Id="rId12" Type="http://schemas.openxmlformats.org/officeDocument/2006/relationships/slide" Target="slide86.xml"/><Relationship Id="rId2" Type="http://schemas.openxmlformats.org/officeDocument/2006/relationships/slide" Target="slide59.xml"/><Relationship Id="rId1" Type="http://schemas.openxmlformats.org/officeDocument/2006/relationships/slideLayout" Target="../slideLayouts/slideLayout3.xml"/><Relationship Id="rId6" Type="http://schemas.openxmlformats.org/officeDocument/2006/relationships/slide" Target="slide64.xml"/><Relationship Id="rId11" Type="http://schemas.openxmlformats.org/officeDocument/2006/relationships/slide" Target="slide85.xml"/><Relationship Id="rId5" Type="http://schemas.openxmlformats.org/officeDocument/2006/relationships/slide" Target="slide63.xml"/><Relationship Id="rId10" Type="http://schemas.openxmlformats.org/officeDocument/2006/relationships/slide" Target="slide82.xml"/><Relationship Id="rId4" Type="http://schemas.openxmlformats.org/officeDocument/2006/relationships/slide" Target="slide65.xml"/><Relationship Id="rId9" Type="http://schemas.openxmlformats.org/officeDocument/2006/relationships/slide" Target="slide8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58.xml"/><Relationship Id="rId1" Type="http://schemas.openxmlformats.org/officeDocument/2006/relationships/slideLayout" Target="../slideLayouts/slideLayout3.xml"/><Relationship Id="rId5" Type="http://schemas.openxmlformats.org/officeDocument/2006/relationships/slide" Target="slide89.xml"/><Relationship Id="rId4" Type="http://schemas.openxmlformats.org/officeDocument/2006/relationships/slide" Target="slide8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descr="SAP_grad_R_pref.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8617" y="6081715"/>
            <a:ext cx="916953" cy="454025"/>
          </a:xfrm>
          <a:prstGeom prst="rect">
            <a:avLst/>
          </a:prstGeom>
        </p:spPr>
      </p:pic>
      <p:sp>
        <p:nvSpPr>
          <p:cNvPr id="2" name="Title 1"/>
          <p:cNvSpPr>
            <a:spLocks noGrp="1"/>
          </p:cNvSpPr>
          <p:nvPr>
            <p:ph type="title" idx="4294967295"/>
          </p:nvPr>
        </p:nvSpPr>
        <p:spPr>
          <a:xfrm>
            <a:off x="183744" y="323850"/>
            <a:ext cx="8096656" cy="738188"/>
          </a:xfrm>
        </p:spPr>
        <p:txBody>
          <a:bodyPr/>
          <a:lstStyle/>
          <a:p>
            <a:r>
              <a:rPr lang="en-US" sz="4000" dirty="0" smtClean="0">
                <a:latin typeface="BentonSans Light" panose="02000503000000020004" pitchFamily="2" charset="0"/>
              </a:rPr>
              <a:t>Prototyping Kit</a:t>
            </a:r>
            <a:endParaRPr lang="en-US" sz="4000" dirty="0">
              <a:latin typeface="BentonSans Light" panose="02000503000000020004" pitchFamily="2" charset="0"/>
            </a:endParaRPr>
          </a:p>
        </p:txBody>
      </p:sp>
      <p:sp>
        <p:nvSpPr>
          <p:cNvPr id="3" name="Subtitle 2"/>
          <p:cNvSpPr>
            <a:spLocks noGrp="1"/>
          </p:cNvSpPr>
          <p:nvPr>
            <p:ph type="subTitle" idx="4294967295"/>
          </p:nvPr>
        </p:nvSpPr>
        <p:spPr>
          <a:xfrm>
            <a:off x="158037" y="1498463"/>
            <a:ext cx="6838950" cy="492125"/>
          </a:xfrm>
        </p:spPr>
        <p:txBody>
          <a:bodyPr/>
          <a:lstStyle/>
          <a:p>
            <a:r>
              <a:rPr lang="en-US" dirty="0" smtClean="0">
                <a:solidFill>
                  <a:srgbClr val="666666"/>
                </a:solidFill>
                <a:latin typeface="BentonSans Light" panose="02000503000000020004" pitchFamily="2" charset="0"/>
              </a:rPr>
              <a:t>SAP </a:t>
            </a:r>
            <a:r>
              <a:rPr lang="en-US" dirty="0" err="1" smtClean="0">
                <a:solidFill>
                  <a:srgbClr val="666666"/>
                </a:solidFill>
                <a:latin typeface="BentonSans Light" panose="02000503000000020004" pitchFamily="2" charset="0"/>
              </a:rPr>
              <a:t>Fiori</a:t>
            </a:r>
            <a:endParaRPr lang="en-US" dirty="0" smtClean="0">
              <a:solidFill>
                <a:srgbClr val="666666"/>
              </a:solidFill>
              <a:latin typeface="BentonSans Light" panose="02000503000000020004" pitchFamily="2" charset="0"/>
            </a:endParaRPr>
          </a:p>
        </p:txBody>
      </p:sp>
      <p:sp>
        <p:nvSpPr>
          <p:cNvPr id="8" name="ConfidentialFlag"/>
          <p:cNvSpPr txBox="1"/>
          <p:nvPr/>
        </p:nvSpPr>
        <p:spPr>
          <a:xfrm>
            <a:off x="183744" y="1867478"/>
            <a:ext cx="694789"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endParaRPr lang="en-US" sz="1600" kern="0" dirty="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gray">
          <a:xfrm>
            <a:off x="-952500" y="423334"/>
            <a:ext cx="10985500" cy="6434666"/>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30" name="Rectangle 129"/>
          <p:cNvSpPr/>
          <p:nvPr/>
        </p:nvSpPr>
        <p:spPr>
          <a:xfrm>
            <a:off x="-939800" y="0"/>
            <a:ext cx="10985500" cy="423865"/>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2083"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85254"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4" name="Straight Connector 133"/>
          <p:cNvCxnSpPr/>
          <p:nvPr/>
        </p:nvCxnSpPr>
        <p:spPr>
          <a:xfrm>
            <a:off x="-425947"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848816" y="106040"/>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sp>
        <p:nvSpPr>
          <p:cNvPr id="136" name="Rectangle 135"/>
          <p:cNvSpPr/>
          <p:nvPr/>
        </p:nvSpPr>
        <p:spPr>
          <a:xfrm>
            <a:off x="-952500" y="-45718"/>
            <a:ext cx="11023600" cy="45719"/>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p:cNvGrpSpPr/>
          <p:nvPr/>
        </p:nvGrpSpPr>
        <p:grpSpPr>
          <a:xfrm>
            <a:off x="-7620" y="427096"/>
            <a:ext cx="9151622" cy="6434138"/>
            <a:chOff x="-7620" y="427096"/>
            <a:chExt cx="9151622" cy="6434138"/>
          </a:xfrm>
        </p:grpSpPr>
        <p:grpSp>
          <p:nvGrpSpPr>
            <p:cNvPr id="139" name="Group 138"/>
            <p:cNvGrpSpPr/>
            <p:nvPr/>
          </p:nvGrpSpPr>
          <p:grpSpPr>
            <a:xfrm>
              <a:off x="2" y="4369395"/>
              <a:ext cx="2683931" cy="1154570"/>
              <a:chOff x="-3009900" y="706614"/>
              <a:chExt cx="2860676" cy="1154570"/>
            </a:xfrm>
          </p:grpSpPr>
          <p:sp>
            <p:nvSpPr>
              <p:cNvPr id="249" name="Rectangle 248"/>
              <p:cNvSpPr/>
              <p:nvPr/>
            </p:nvSpPr>
            <p:spPr bwMode="gray">
              <a:xfrm>
                <a:off x="-3009900" y="70661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250" name="TextBox 249"/>
              <p:cNvSpPr txBox="1"/>
              <p:nvPr/>
            </p:nvSpPr>
            <p:spPr>
              <a:xfrm>
                <a:off x="-2884877" y="910180"/>
                <a:ext cx="1488688"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4</a:t>
                </a:r>
                <a:endParaRPr lang="en-US" sz="1300" dirty="0">
                  <a:latin typeface="Arial" pitchFamily="34" charset="0"/>
                  <a:ea typeface="Open Sans Semibold" pitchFamily="34" charset="0"/>
                  <a:cs typeface="Arial" pitchFamily="34" charset="0"/>
                </a:endParaRPr>
              </a:p>
            </p:txBody>
          </p:sp>
          <p:sp>
            <p:nvSpPr>
              <p:cNvPr id="251" name="TextBox 250"/>
              <p:cNvSpPr txBox="1"/>
              <p:nvPr/>
            </p:nvSpPr>
            <p:spPr>
              <a:xfrm>
                <a:off x="-1714181" y="84202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1.99</a:t>
                </a:r>
                <a:endParaRPr lang="en-US" sz="900" dirty="0">
                  <a:latin typeface="Arial Narrow" pitchFamily="34" charset="0"/>
                  <a:ea typeface="Open Sans Condensed" pitchFamily="34" charset="0"/>
                  <a:cs typeface="Arial" pitchFamily="34" charset="0"/>
                </a:endParaRPr>
              </a:p>
            </p:txBody>
          </p:sp>
          <p:sp>
            <p:nvSpPr>
              <p:cNvPr id="252" name="TextBox 251"/>
              <p:cNvSpPr txBox="1"/>
              <p:nvPr/>
            </p:nvSpPr>
            <p:spPr>
              <a:xfrm>
                <a:off x="-820420" y="111184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253" name="TextBox 252"/>
              <p:cNvSpPr txBox="1"/>
              <p:nvPr/>
            </p:nvSpPr>
            <p:spPr>
              <a:xfrm>
                <a:off x="-1155700" y="146233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Last week</a:t>
                </a:r>
              </a:p>
            </p:txBody>
          </p:sp>
          <p:sp>
            <p:nvSpPr>
              <p:cNvPr id="254" name="TextBox 253"/>
              <p:cNvSpPr txBox="1"/>
              <p:nvPr/>
            </p:nvSpPr>
            <p:spPr>
              <a:xfrm>
                <a:off x="-2884877" y="146233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100 Items</a:t>
                </a:r>
              </a:p>
            </p:txBody>
          </p:sp>
          <p:cxnSp>
            <p:nvCxnSpPr>
              <p:cNvPr id="255" name="Straight Connector 254"/>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2" y="3355935"/>
              <a:ext cx="2679698" cy="1154570"/>
              <a:chOff x="-3009900" y="706614"/>
              <a:chExt cx="2860676" cy="1154570"/>
            </a:xfrm>
          </p:grpSpPr>
          <p:sp>
            <p:nvSpPr>
              <p:cNvPr id="242" name="Rectangle 241"/>
              <p:cNvSpPr/>
              <p:nvPr/>
            </p:nvSpPr>
            <p:spPr bwMode="gray">
              <a:xfrm>
                <a:off x="-3009900" y="70661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243" name="TextBox 242"/>
              <p:cNvSpPr txBox="1"/>
              <p:nvPr/>
            </p:nvSpPr>
            <p:spPr>
              <a:xfrm>
                <a:off x="-2884877" y="91018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3</a:t>
                </a:r>
                <a:endParaRPr lang="en-US" sz="1300" dirty="0">
                  <a:latin typeface="Arial" pitchFamily="34" charset="0"/>
                  <a:ea typeface="Open Sans Semibold" pitchFamily="34" charset="0"/>
                  <a:cs typeface="Arial" pitchFamily="34" charset="0"/>
                </a:endParaRPr>
              </a:p>
            </p:txBody>
          </p:sp>
          <p:sp>
            <p:nvSpPr>
              <p:cNvPr id="244" name="TextBox 243"/>
              <p:cNvSpPr txBox="1"/>
              <p:nvPr/>
            </p:nvSpPr>
            <p:spPr>
              <a:xfrm>
                <a:off x="-1714181" y="84202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6,450.00</a:t>
                </a:r>
                <a:endParaRPr lang="en-US" sz="900" dirty="0">
                  <a:latin typeface="Arial Narrow" pitchFamily="34" charset="0"/>
                  <a:ea typeface="Open Sans Condensed" pitchFamily="34" charset="0"/>
                  <a:cs typeface="Arial" pitchFamily="34" charset="0"/>
                </a:endParaRPr>
              </a:p>
            </p:txBody>
          </p:sp>
          <p:sp>
            <p:nvSpPr>
              <p:cNvPr id="245" name="TextBox 244"/>
              <p:cNvSpPr txBox="1"/>
              <p:nvPr/>
            </p:nvSpPr>
            <p:spPr>
              <a:xfrm>
                <a:off x="-820420" y="111184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246" name="TextBox 245"/>
              <p:cNvSpPr txBox="1"/>
              <p:nvPr/>
            </p:nvSpPr>
            <p:spPr>
              <a:xfrm>
                <a:off x="-1155700" y="146233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6 days ago</a:t>
                </a:r>
              </a:p>
            </p:txBody>
          </p:sp>
          <p:sp>
            <p:nvSpPr>
              <p:cNvPr id="247" name="TextBox 246"/>
              <p:cNvSpPr txBox="1"/>
              <p:nvPr/>
            </p:nvSpPr>
            <p:spPr>
              <a:xfrm>
                <a:off x="-2884877" y="146233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10 Items</a:t>
                </a:r>
              </a:p>
            </p:txBody>
          </p:sp>
          <p:cxnSp>
            <p:nvCxnSpPr>
              <p:cNvPr id="248" name="Straight Connector 247"/>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2" y="1274820"/>
              <a:ext cx="2679698" cy="1013460"/>
              <a:chOff x="-3009900" y="847724"/>
              <a:chExt cx="2860676" cy="1013460"/>
            </a:xfrm>
          </p:grpSpPr>
          <p:sp>
            <p:nvSpPr>
              <p:cNvPr id="235" name="Rectangle 234"/>
              <p:cNvSpPr/>
              <p:nvPr/>
            </p:nvSpPr>
            <p:spPr bwMode="gray">
              <a:xfrm>
                <a:off x="-3009900" y="84772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236" name="TextBox 235"/>
              <p:cNvSpPr txBox="1"/>
              <p:nvPr/>
            </p:nvSpPr>
            <p:spPr>
              <a:xfrm>
                <a:off x="-2884876" y="105129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1</a:t>
                </a:r>
                <a:endParaRPr lang="en-US" sz="1300" dirty="0">
                  <a:latin typeface="Arial" pitchFamily="34" charset="0"/>
                  <a:ea typeface="Open Sans Semibold" pitchFamily="34" charset="0"/>
                  <a:cs typeface="Arial" pitchFamily="34" charset="0"/>
                </a:endParaRPr>
              </a:p>
            </p:txBody>
          </p:sp>
          <p:sp>
            <p:nvSpPr>
              <p:cNvPr id="237" name="TextBox 236"/>
              <p:cNvSpPr txBox="1"/>
              <p:nvPr/>
            </p:nvSpPr>
            <p:spPr>
              <a:xfrm>
                <a:off x="-1714181" y="98313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100 Mio</a:t>
                </a:r>
                <a:endParaRPr lang="en-US" sz="900" dirty="0">
                  <a:latin typeface="Arial Narrow" pitchFamily="34" charset="0"/>
                  <a:ea typeface="Open Sans Condensed" pitchFamily="34" charset="0"/>
                  <a:cs typeface="Arial" pitchFamily="34" charset="0"/>
                </a:endParaRPr>
              </a:p>
            </p:txBody>
          </p:sp>
          <p:sp>
            <p:nvSpPr>
              <p:cNvPr id="238" name="TextBox 237"/>
              <p:cNvSpPr txBox="1"/>
              <p:nvPr/>
            </p:nvSpPr>
            <p:spPr>
              <a:xfrm>
                <a:off x="-820420" y="12529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239" name="TextBox 238"/>
              <p:cNvSpPr txBox="1"/>
              <p:nvPr/>
            </p:nvSpPr>
            <p:spPr>
              <a:xfrm>
                <a:off x="-1155700" y="160344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Today</a:t>
                </a:r>
              </a:p>
            </p:txBody>
          </p:sp>
          <p:sp>
            <p:nvSpPr>
              <p:cNvPr id="240" name="TextBox 239"/>
              <p:cNvSpPr txBox="1"/>
              <p:nvPr/>
            </p:nvSpPr>
            <p:spPr>
              <a:xfrm>
                <a:off x="-2884876" y="160344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 Item</a:t>
                </a:r>
              </a:p>
            </p:txBody>
          </p:sp>
          <p:cxnSp>
            <p:nvCxnSpPr>
              <p:cNvPr id="241" name="Straight Connector 240"/>
              <p:cNvCxnSpPr/>
              <p:nvPr/>
            </p:nvCxnSpPr>
            <p:spPr>
              <a:xfrm>
                <a:off x="-3009900" y="1861184"/>
                <a:ext cx="2860676" cy="0"/>
              </a:xfrm>
              <a:prstGeom prst="line">
                <a:avLst/>
              </a:prstGeom>
              <a:solidFill>
                <a:srgbClr val="F2F2F2"/>
              </a:solidFill>
              <a:ln w="12700">
                <a:solidFill>
                  <a:srgbClr val="D9D9D9"/>
                </a:solidFill>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2" y="850960"/>
              <a:ext cx="2860676" cy="423863"/>
              <a:chOff x="2" y="423863"/>
              <a:chExt cx="2860676" cy="423863"/>
            </a:xfrm>
          </p:grpSpPr>
          <p:sp>
            <p:nvSpPr>
              <p:cNvPr id="231" name="Rectangle 230"/>
              <p:cNvSpPr/>
              <p:nvPr/>
            </p:nvSpPr>
            <p:spPr>
              <a:xfrm>
                <a:off x="2" y="423863"/>
                <a:ext cx="2860676" cy="4238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2" name="Straight Connector 231"/>
              <p:cNvCxnSpPr/>
              <p:nvPr/>
            </p:nvCxnSpPr>
            <p:spPr>
              <a:xfrm>
                <a:off x="2" y="847726"/>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2149795" y="501328"/>
                <a:ext cx="431481"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r>
                  <a:rPr lang="en-US" sz="1600" dirty="0">
                    <a:solidFill>
                      <a:srgbClr val="666666"/>
                    </a:solidFill>
                    <a:latin typeface="SAP-icons" pitchFamily="2" charset="0"/>
                  </a:rPr>
                  <a:t> </a:t>
                </a:r>
                <a:endParaRPr lang="en-US" sz="1500" dirty="0">
                  <a:solidFill>
                    <a:srgbClr val="666666"/>
                  </a:solidFill>
                  <a:latin typeface="SAP-icons" pitchFamily="2" charset="0"/>
                </a:endParaRPr>
              </a:p>
            </p:txBody>
          </p:sp>
          <p:sp>
            <p:nvSpPr>
              <p:cNvPr id="234" name="TextBox 233"/>
              <p:cNvSpPr txBox="1"/>
              <p:nvPr/>
            </p:nvSpPr>
            <p:spPr>
              <a:xfrm>
                <a:off x="115499" y="568227"/>
                <a:ext cx="1190847"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a:solidFill>
                      <a:srgbClr val="707070"/>
                    </a:solidFill>
                    <a:latin typeface="Arial" pitchFamily="34" charset="0"/>
                    <a:ea typeface="Open Sans Semibold" pitchFamily="34" charset="0"/>
                    <a:cs typeface="Arial" pitchFamily="34" charset="0"/>
                  </a:rPr>
                  <a:t>Search</a:t>
                </a:r>
              </a:p>
            </p:txBody>
          </p:sp>
        </p:grpSp>
        <p:grpSp>
          <p:nvGrpSpPr>
            <p:cNvPr id="143" name="Group 142"/>
            <p:cNvGrpSpPr/>
            <p:nvPr/>
          </p:nvGrpSpPr>
          <p:grpSpPr>
            <a:xfrm>
              <a:off x="0" y="427096"/>
              <a:ext cx="9144002" cy="429576"/>
              <a:chOff x="0" y="427096"/>
              <a:chExt cx="9144002" cy="429576"/>
            </a:xfrm>
          </p:grpSpPr>
          <p:sp>
            <p:nvSpPr>
              <p:cNvPr id="222" name="Rectangle 221"/>
              <p:cNvSpPr/>
              <p:nvPr/>
            </p:nvSpPr>
            <p:spPr>
              <a:xfrm>
                <a:off x="2" y="432809"/>
                <a:ext cx="91440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3" name="Group 222"/>
              <p:cNvGrpSpPr/>
              <p:nvPr/>
            </p:nvGrpSpPr>
            <p:grpSpPr>
              <a:xfrm>
                <a:off x="0" y="427096"/>
                <a:ext cx="9144000" cy="423863"/>
                <a:chOff x="395536" y="-1"/>
                <a:chExt cx="9144000" cy="423863"/>
              </a:xfrm>
            </p:grpSpPr>
            <p:cxnSp>
              <p:nvCxnSpPr>
                <p:cNvPr id="224" name="Straight Connector 223"/>
                <p:cNvCxnSpPr/>
                <p:nvPr/>
              </p:nvCxnSpPr>
              <p:spPr>
                <a:xfrm>
                  <a:off x="395536" y="423862"/>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3256212" y="-1"/>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95536" y="96514"/>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sp>
              <p:nvSpPr>
                <p:cNvPr id="227" name="TextBox 226"/>
                <p:cNvSpPr txBox="1"/>
                <p:nvPr/>
              </p:nvSpPr>
              <p:spPr>
                <a:xfrm>
                  <a:off x="818405" y="125313"/>
                  <a:ext cx="1999698"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Arial" pitchFamily="34" charset="0"/>
                      <a:ea typeface="Open Sans" pitchFamily="34" charset="0"/>
                      <a:cs typeface="Arial" pitchFamily="34" charset="0"/>
                    </a:rPr>
                    <a:t>Requests (42)</a:t>
                  </a:r>
                </a:p>
              </p:txBody>
            </p:sp>
            <p:sp>
              <p:nvSpPr>
                <p:cNvPr id="228" name="TextBox 227"/>
                <p:cNvSpPr txBox="1"/>
                <p:nvPr/>
              </p:nvSpPr>
              <p:spPr>
                <a:xfrm>
                  <a:off x="4230936" y="125311"/>
                  <a:ext cx="3938588"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itchFamily="34" charset="0"/>
                      <a:ea typeface="Open Sans" pitchFamily="34" charset="0"/>
                      <a:cs typeface="Arial" pitchFamily="34" charset="0"/>
                    </a:rPr>
                    <a:t>Request</a:t>
                  </a:r>
                  <a:endParaRPr lang="en-US" sz="1200" dirty="0">
                    <a:solidFill>
                      <a:srgbClr val="666666"/>
                    </a:solidFill>
                    <a:latin typeface="Arial" pitchFamily="34" charset="0"/>
                    <a:ea typeface="Open Sans" pitchFamily="34" charset="0"/>
                    <a:cs typeface="Arial" pitchFamily="34" charset="0"/>
                  </a:endParaRPr>
                </a:p>
              </p:txBody>
            </p:sp>
            <p:sp>
              <p:nvSpPr>
                <p:cNvPr id="229" name="TextBox 228"/>
                <p:cNvSpPr txBox="1"/>
                <p:nvPr/>
              </p:nvSpPr>
              <p:spPr>
                <a:xfrm>
                  <a:off x="2825723" y="96514"/>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grpSp>
        </p:grpSp>
        <p:grpSp>
          <p:nvGrpSpPr>
            <p:cNvPr id="144" name="Group 143"/>
            <p:cNvGrpSpPr/>
            <p:nvPr/>
          </p:nvGrpSpPr>
          <p:grpSpPr>
            <a:xfrm>
              <a:off x="1" y="5391188"/>
              <a:ext cx="2683932" cy="1149680"/>
              <a:chOff x="2" y="4964092"/>
              <a:chExt cx="2860676" cy="1149680"/>
            </a:xfrm>
          </p:grpSpPr>
          <p:sp>
            <p:nvSpPr>
              <p:cNvPr id="215" name="Rectangle 214"/>
              <p:cNvSpPr/>
              <p:nvPr/>
            </p:nvSpPr>
            <p:spPr bwMode="gray">
              <a:xfrm>
                <a:off x="2" y="4964092"/>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216" name="TextBox 215"/>
              <p:cNvSpPr txBox="1"/>
              <p:nvPr/>
            </p:nvSpPr>
            <p:spPr>
              <a:xfrm>
                <a:off x="125027" y="5162768"/>
                <a:ext cx="1488688"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5</a:t>
                </a:r>
                <a:endParaRPr lang="en-US" sz="1300" dirty="0">
                  <a:latin typeface="Arial" pitchFamily="34" charset="0"/>
                  <a:ea typeface="Open Sans Semibold" pitchFamily="34" charset="0"/>
                  <a:cs typeface="Arial" pitchFamily="34" charset="0"/>
                </a:endParaRPr>
              </a:p>
            </p:txBody>
          </p:sp>
          <p:sp>
            <p:nvSpPr>
              <p:cNvPr id="217" name="TextBox 216"/>
              <p:cNvSpPr txBox="1"/>
              <p:nvPr/>
            </p:nvSpPr>
            <p:spPr>
              <a:xfrm>
                <a:off x="1295721" y="5094608"/>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1771.00</a:t>
                </a:r>
                <a:endParaRPr lang="en-US" sz="900" dirty="0">
                  <a:latin typeface="Arial Narrow" pitchFamily="34" charset="0"/>
                  <a:ea typeface="Open Sans Condensed" pitchFamily="34" charset="0"/>
                  <a:cs typeface="Arial" pitchFamily="34" charset="0"/>
                </a:endParaRPr>
              </a:p>
            </p:txBody>
          </p:sp>
          <p:sp>
            <p:nvSpPr>
              <p:cNvPr id="218" name="TextBox 217"/>
              <p:cNvSpPr txBox="1"/>
              <p:nvPr/>
            </p:nvSpPr>
            <p:spPr>
              <a:xfrm>
                <a:off x="2189482" y="5364431"/>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219" name="TextBox 218"/>
              <p:cNvSpPr txBox="1"/>
              <p:nvPr/>
            </p:nvSpPr>
            <p:spPr>
              <a:xfrm>
                <a:off x="1854202" y="5714920"/>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Last week</a:t>
                </a:r>
              </a:p>
            </p:txBody>
          </p:sp>
          <p:sp>
            <p:nvSpPr>
              <p:cNvPr id="220" name="TextBox 219"/>
              <p:cNvSpPr txBox="1"/>
              <p:nvPr/>
            </p:nvSpPr>
            <p:spPr>
              <a:xfrm>
                <a:off x="125027" y="5714921"/>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84 Items</a:t>
                </a:r>
              </a:p>
            </p:txBody>
          </p:sp>
          <p:cxnSp>
            <p:nvCxnSpPr>
              <p:cNvPr id="221" name="Straight Connector 220"/>
              <p:cNvCxnSpPr/>
              <p:nvPr/>
            </p:nvCxnSpPr>
            <p:spPr>
              <a:xfrm>
                <a:off x="2" y="6113772"/>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45" name="Straight Connector 144"/>
            <p:cNvCxnSpPr/>
            <p:nvPr/>
          </p:nvCxnSpPr>
          <p:spPr>
            <a:xfrm>
              <a:off x="2860676" y="850958"/>
              <a:ext cx="0" cy="6010276"/>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7620" y="2295541"/>
              <a:ext cx="2687320" cy="1052859"/>
              <a:chOff x="-3017520" y="847725"/>
              <a:chExt cx="2868296" cy="1052859"/>
            </a:xfrm>
          </p:grpSpPr>
          <p:sp>
            <p:nvSpPr>
              <p:cNvPr id="208" name="Rectangle 207"/>
              <p:cNvSpPr/>
              <p:nvPr/>
            </p:nvSpPr>
            <p:spPr bwMode="gray">
              <a:xfrm>
                <a:off x="-3009900" y="847725"/>
                <a:ext cx="2860676" cy="1048792"/>
              </a:xfrm>
              <a:prstGeom prst="rect">
                <a:avLst/>
              </a:prstGeom>
              <a:solidFill>
                <a:srgbClr val="E5F2F9"/>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defRPr/>
                </a:pPr>
                <a:endParaRPr lang="en-US" kern="0" dirty="0">
                  <a:solidFill>
                    <a:sysClr val="windowText" lastClr="000000"/>
                  </a:solidFill>
                  <a:latin typeface="Arial" pitchFamily="34" charset="0"/>
                  <a:ea typeface="Arial Unicode MS" pitchFamily="34" charset="-128"/>
                  <a:cs typeface="Arial" pitchFamily="34" charset="0"/>
                </a:endParaRPr>
              </a:p>
            </p:txBody>
          </p:sp>
          <p:sp>
            <p:nvSpPr>
              <p:cNvPr id="209" name="TextBox 208"/>
              <p:cNvSpPr txBox="1"/>
              <p:nvPr/>
            </p:nvSpPr>
            <p:spPr>
              <a:xfrm>
                <a:off x="-2884876" y="1078955"/>
                <a:ext cx="1617376"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defRPr/>
                </a:pPr>
                <a:r>
                  <a:rPr lang="en-US" sz="1300" kern="0" dirty="0" smtClean="0">
                    <a:solidFill>
                      <a:sysClr val="windowText" lastClr="000000"/>
                    </a:solidFill>
                    <a:latin typeface="Arial" pitchFamily="34" charset="0"/>
                    <a:ea typeface="Open Sans Semibold" pitchFamily="34" charset="0"/>
                    <a:cs typeface="Arial" pitchFamily="34" charset="0"/>
                  </a:rPr>
                  <a:t>Name 2</a:t>
                </a:r>
                <a:endParaRPr lang="en-US" sz="1300" kern="0" dirty="0">
                  <a:solidFill>
                    <a:sysClr val="windowText" lastClr="000000"/>
                  </a:solidFill>
                  <a:latin typeface="Arial" pitchFamily="34" charset="0"/>
                  <a:ea typeface="Open Sans Semibold" pitchFamily="34" charset="0"/>
                  <a:cs typeface="Arial" pitchFamily="34" charset="0"/>
                </a:endParaRPr>
              </a:p>
            </p:txBody>
          </p:sp>
          <p:sp>
            <p:nvSpPr>
              <p:cNvPr id="210" name="TextBox 209"/>
              <p:cNvSpPr txBox="1"/>
              <p:nvPr/>
            </p:nvSpPr>
            <p:spPr>
              <a:xfrm>
                <a:off x="-2031113" y="1010795"/>
                <a:ext cx="1638325"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defRPr/>
                </a:pPr>
                <a:r>
                  <a:rPr lang="en-US" sz="2000" kern="0" dirty="0">
                    <a:solidFill>
                      <a:sysClr val="windowText" lastClr="000000"/>
                    </a:solidFill>
                    <a:latin typeface="Arial Narrow" pitchFamily="34" charset="0"/>
                    <a:ea typeface="Open Sans Condensed" pitchFamily="34" charset="0"/>
                    <a:cs typeface="Arial" pitchFamily="34" charset="0"/>
                  </a:rPr>
                  <a:t>3,762,199.90</a:t>
                </a:r>
              </a:p>
            </p:txBody>
          </p:sp>
          <p:sp>
            <p:nvSpPr>
              <p:cNvPr id="211" name="TextBox 210"/>
              <p:cNvSpPr txBox="1"/>
              <p:nvPr/>
            </p:nvSpPr>
            <p:spPr>
              <a:xfrm>
                <a:off x="-820420" y="1280618"/>
                <a:ext cx="427630"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defRPr/>
                </a:pPr>
                <a:r>
                  <a:rPr lang="en-US" sz="900" kern="0" dirty="0">
                    <a:solidFill>
                      <a:sysClr val="windowText" lastClr="000000"/>
                    </a:solidFill>
                    <a:latin typeface="Arial" pitchFamily="34" charset="0"/>
                    <a:ea typeface="Open Sans Semibold" pitchFamily="34" charset="0"/>
                    <a:cs typeface="Arial" pitchFamily="34" charset="0"/>
                  </a:rPr>
                  <a:t>USD</a:t>
                </a:r>
              </a:p>
            </p:txBody>
          </p:sp>
          <p:sp>
            <p:nvSpPr>
              <p:cNvPr id="212" name="TextBox 211"/>
              <p:cNvSpPr txBox="1"/>
              <p:nvPr/>
            </p:nvSpPr>
            <p:spPr>
              <a:xfrm>
                <a:off x="-1155700" y="1631107"/>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defRPr/>
                </a:pPr>
                <a:r>
                  <a:rPr lang="en-US" sz="900" kern="0" dirty="0">
                    <a:solidFill>
                      <a:sysClr val="windowText" lastClr="000000"/>
                    </a:solidFill>
                    <a:latin typeface="Arial" pitchFamily="34" charset="0"/>
                    <a:ea typeface="Open Sans Semibold" pitchFamily="34" charset="0"/>
                    <a:cs typeface="Arial" pitchFamily="34" charset="0"/>
                  </a:rPr>
                  <a:t>1 day ago</a:t>
                </a:r>
              </a:p>
            </p:txBody>
          </p:sp>
          <p:sp>
            <p:nvSpPr>
              <p:cNvPr id="213" name="TextBox 212"/>
              <p:cNvSpPr txBox="1"/>
              <p:nvPr/>
            </p:nvSpPr>
            <p:spPr>
              <a:xfrm>
                <a:off x="-2884876" y="1631108"/>
                <a:ext cx="1617376"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defRPr/>
                </a:pPr>
                <a:r>
                  <a:rPr lang="en-US" sz="900" kern="0">
                    <a:solidFill>
                      <a:srgbClr val="666666"/>
                    </a:solidFill>
                    <a:latin typeface="Arial" pitchFamily="34" charset="0"/>
                    <a:ea typeface="Open Sans Semibold" pitchFamily="34" charset="0"/>
                    <a:cs typeface="Arial" pitchFamily="34" charset="0"/>
                  </a:rPr>
                  <a:t>3 Items</a:t>
                </a:r>
                <a:endParaRPr lang="en-US" sz="900" kern="0" dirty="0">
                  <a:solidFill>
                    <a:srgbClr val="666666"/>
                  </a:solidFill>
                  <a:latin typeface="Arial" pitchFamily="34" charset="0"/>
                  <a:ea typeface="Open Sans Semibold" pitchFamily="34" charset="0"/>
                  <a:cs typeface="Arial" pitchFamily="34" charset="0"/>
                </a:endParaRPr>
              </a:p>
            </p:txBody>
          </p:sp>
          <p:cxnSp>
            <p:nvCxnSpPr>
              <p:cNvPr id="214" name="Straight Connector 213"/>
              <p:cNvCxnSpPr/>
              <p:nvPr/>
            </p:nvCxnSpPr>
            <p:spPr>
              <a:xfrm>
                <a:off x="-3017520" y="1900584"/>
                <a:ext cx="2860676" cy="0"/>
              </a:xfrm>
              <a:prstGeom prst="line">
                <a:avLst/>
              </a:prstGeom>
              <a:solidFill>
                <a:srgbClr val="F2F2F2"/>
              </a:solidFill>
              <a:ln w="12700" cap="flat" cmpd="sng" algn="ctr">
                <a:solidFill>
                  <a:srgbClr val="FFFFFF">
                    <a:lumMod val="85000"/>
                  </a:srgbClr>
                </a:solidFill>
                <a:prstDash val="solid"/>
              </a:ln>
              <a:effectLst/>
            </p:spPr>
          </p:cxnSp>
        </p:grpSp>
        <p:grpSp>
          <p:nvGrpSpPr>
            <p:cNvPr id="147" name="Group 146"/>
            <p:cNvGrpSpPr/>
            <p:nvPr/>
          </p:nvGrpSpPr>
          <p:grpSpPr>
            <a:xfrm>
              <a:off x="0" y="6434140"/>
              <a:ext cx="9144000" cy="423863"/>
              <a:chOff x="0" y="6434139"/>
              <a:chExt cx="9144000" cy="423863"/>
            </a:xfrm>
          </p:grpSpPr>
          <p:sp>
            <p:nvSpPr>
              <p:cNvPr id="206" name="Rectangle 205"/>
              <p:cNvSpPr/>
              <p:nvPr/>
            </p:nvSpPr>
            <p:spPr>
              <a:xfrm>
                <a:off x="0" y="6434139"/>
                <a:ext cx="9144000"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8703676" y="6524961"/>
                <a:ext cx="440324"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grpSp>
        <p:sp>
          <p:nvSpPr>
            <p:cNvPr id="148" name="Rectangle 147"/>
            <p:cNvSpPr/>
            <p:nvPr/>
          </p:nvSpPr>
          <p:spPr>
            <a:xfrm>
              <a:off x="2494056" y="883335"/>
              <a:ext cx="389850" cy="323165"/>
            </a:xfrm>
            <a:prstGeom prst="rect">
              <a:avLst/>
            </a:prstGeom>
          </p:spPr>
          <p:txBody>
            <a:bodyPr wrap="none">
              <a:spAutoFit/>
            </a:bodyPr>
            <a:lstStyle/>
            <a:p>
              <a:r>
                <a:rPr lang="en-US" sz="1500" dirty="0">
                  <a:solidFill>
                    <a:srgbClr val="666666"/>
                  </a:solidFill>
                  <a:latin typeface="SAP-icons"/>
                </a:rPr>
                <a:t></a:t>
              </a:r>
              <a:endParaRPr lang="en-US" sz="1500" dirty="0">
                <a:solidFill>
                  <a:srgbClr val="666666"/>
                </a:solidFill>
              </a:endParaRPr>
            </a:p>
          </p:txBody>
        </p:sp>
        <p:sp>
          <p:nvSpPr>
            <p:cNvPr id="149" name="Rectangle 148"/>
            <p:cNvSpPr/>
            <p:nvPr/>
          </p:nvSpPr>
          <p:spPr bwMode="gray">
            <a:xfrm>
              <a:off x="2650067" y="1270000"/>
              <a:ext cx="203201" cy="5164667"/>
            </a:xfrm>
            <a:prstGeom prst="rect">
              <a:avLst/>
            </a:prstGeom>
            <a:solidFill>
              <a:srgbClr val="F7F7F7"/>
            </a:solidFill>
            <a:ln w="6350" algn="ctr">
              <a:solidFill>
                <a:srgbClr val="D9D9D9"/>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0" name="Rectangle 149"/>
            <p:cNvSpPr/>
            <p:nvPr/>
          </p:nvSpPr>
          <p:spPr bwMode="gray">
            <a:xfrm>
              <a:off x="2658533" y="1270000"/>
              <a:ext cx="203200" cy="939800"/>
            </a:xfrm>
            <a:prstGeom prst="rect">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3" name="Rounded Rectangle 162"/>
            <p:cNvSpPr/>
            <p:nvPr/>
          </p:nvSpPr>
          <p:spPr bwMode="gray">
            <a:xfrm>
              <a:off x="6841069" y="6493932"/>
              <a:ext cx="872066" cy="330200"/>
            </a:xfrm>
            <a:prstGeom prst="roundRect">
              <a:avLst/>
            </a:prstGeom>
            <a:solidFill>
              <a:srgbClr val="00783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Approve</a:t>
              </a:r>
            </a:p>
          </p:txBody>
        </p:sp>
        <p:sp>
          <p:nvSpPr>
            <p:cNvPr id="164" name="Rounded Rectangle 163"/>
            <p:cNvSpPr/>
            <p:nvPr/>
          </p:nvSpPr>
          <p:spPr bwMode="gray">
            <a:xfrm>
              <a:off x="7806267" y="6485465"/>
              <a:ext cx="914400" cy="330200"/>
            </a:xfrm>
            <a:prstGeom prst="roundRect">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Reject</a:t>
              </a:r>
              <a:endPar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endParaRPr>
            </a:p>
          </p:txBody>
        </p:sp>
        <p:grpSp>
          <p:nvGrpSpPr>
            <p:cNvPr id="165" name="Group 164"/>
            <p:cNvGrpSpPr/>
            <p:nvPr/>
          </p:nvGrpSpPr>
          <p:grpSpPr>
            <a:xfrm>
              <a:off x="2861732" y="863600"/>
              <a:ext cx="6282268" cy="5571068"/>
              <a:chOff x="1123950" y="736600"/>
              <a:chExt cx="2870200" cy="5092700"/>
            </a:xfrm>
          </p:grpSpPr>
          <p:sp>
            <p:nvSpPr>
              <p:cNvPr id="204" name="Rectangle 203"/>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05" name="Rectangle 204"/>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166" name="Oval 165"/>
            <p:cNvSpPr/>
            <p:nvPr/>
          </p:nvSpPr>
          <p:spPr bwMode="gray">
            <a:xfrm>
              <a:off x="3135633" y="2244608"/>
              <a:ext cx="421200" cy="421200"/>
            </a:xfrm>
            <a:prstGeom prst="ellipse">
              <a:avLst/>
            </a:prstGeom>
            <a:solidFill>
              <a:srgbClr val="009DE0"/>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kern="0" dirty="0">
                <a:solidFill>
                  <a:schemeClr val="bg1"/>
                </a:solidFill>
                <a:latin typeface="SAP-icons" pitchFamily="2" charset="0"/>
                <a:ea typeface="Arial Unicode MS" pitchFamily="34" charset="-128"/>
                <a:cs typeface="Arial Unicode MS" pitchFamily="34" charset="-128"/>
              </a:endParaRPr>
            </a:p>
          </p:txBody>
        </p:sp>
        <p:grpSp>
          <p:nvGrpSpPr>
            <p:cNvPr id="167" name="Group 166"/>
            <p:cNvGrpSpPr/>
            <p:nvPr/>
          </p:nvGrpSpPr>
          <p:grpSpPr>
            <a:xfrm>
              <a:off x="2860678" y="2815917"/>
              <a:ext cx="6283324" cy="1241544"/>
              <a:chOff x="2860676" y="4625552"/>
              <a:chExt cx="6283324" cy="1241544"/>
            </a:xfrm>
          </p:grpSpPr>
          <p:sp>
            <p:nvSpPr>
              <p:cNvPr id="202" name="Rectangle 201"/>
              <p:cNvSpPr/>
              <p:nvPr/>
            </p:nvSpPr>
            <p:spPr bwMode="gray">
              <a:xfrm>
                <a:off x="2860676" y="4625552"/>
                <a:ext cx="6283324" cy="1241544"/>
              </a:xfrm>
              <a:prstGeom prst="rect">
                <a:avLst/>
              </a:prstGeom>
              <a:solidFill>
                <a:schemeClr val="bg1"/>
              </a:solidFill>
              <a:ln w="6350" algn="ctr">
                <a:noFill/>
                <a:miter lim="800000"/>
                <a:headEnd/>
                <a:tailEnd/>
              </a:ln>
              <a:effectLst>
                <a:innerShdw dist="12700" dir="16200000">
                  <a:prstClr val="black">
                    <a:alpha val="15000"/>
                  </a:prstClr>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203" name="Straight Connector 202"/>
              <p:cNvCxnSpPr/>
              <p:nvPr/>
            </p:nvCxnSpPr>
            <p:spPr>
              <a:xfrm>
                <a:off x="2860676" y="5867096"/>
                <a:ext cx="6283324"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3153329" y="2997459"/>
              <a:ext cx="1624415" cy="846386"/>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solidFill>
                    <a:srgbClr val="666666"/>
                  </a:solidFill>
                  <a:latin typeface="Arial" pitchFamily="34" charset="0"/>
                  <a:ea typeface="Open Sans" pitchFamily="34" charset="0"/>
                  <a:cs typeface="Arial" pitchFamily="34" charset="0"/>
                </a:rPr>
                <a:t>Label </a:t>
              </a:r>
              <a:r>
                <a:rPr lang="en-US" sz="1000">
                  <a:solidFill>
                    <a:srgbClr val="666666"/>
                  </a:solidFill>
                  <a:latin typeface="Arial" pitchFamily="34" charset="0"/>
                  <a:ea typeface="Open Sans" pitchFamily="34" charset="0"/>
                  <a:cs typeface="Arial" pitchFamily="34" charset="0"/>
                </a:rPr>
                <a:t>Lorem Ipsum:</a:t>
              </a:r>
              <a:endParaRPr lang="en-US" sz="1000" dirty="0">
                <a:solidFill>
                  <a:srgbClr val="666666"/>
                </a:solidFill>
                <a:latin typeface="Arial" pitchFamily="34" charset="0"/>
                <a:ea typeface="Open Sans" pitchFamily="34" charset="0"/>
                <a:cs typeface="Arial" pitchFamily="34" charset="0"/>
              </a:endParaRPr>
            </a:p>
            <a:p>
              <a:pPr algn="r" fontAlgn="base">
                <a:spcBef>
                  <a:spcPct val="50000"/>
                </a:spcBef>
                <a:spcAft>
                  <a:spcPct val="0"/>
                </a:spcAft>
                <a:buClr>
                  <a:srgbClr val="F0AB00"/>
                </a:buClr>
                <a:buSzPct val="80000"/>
              </a:pPr>
              <a:r>
                <a:rPr lang="en-US" sz="1000">
                  <a:solidFill>
                    <a:srgbClr val="666666"/>
                  </a:solidFill>
                  <a:latin typeface="Arial" pitchFamily="34" charset="0"/>
                  <a:ea typeface="Open Sans" pitchFamily="34" charset="0"/>
                  <a:cs typeface="Arial" pitchFamily="34" charset="0"/>
                </a:rPr>
                <a:t>Consectetuer:</a:t>
              </a:r>
              <a:endParaRPr lang="en-US" sz="1000" dirty="0">
                <a:solidFill>
                  <a:srgbClr val="666666"/>
                </a:solidFill>
                <a:latin typeface="Arial" pitchFamily="34" charset="0"/>
                <a:ea typeface="Open Sans" pitchFamily="34" charset="0"/>
                <a:cs typeface="Arial" pitchFamily="34" charset="0"/>
              </a:endParaRPr>
            </a:p>
            <a:p>
              <a:pPr algn="r" fontAlgn="base">
                <a:spcBef>
                  <a:spcPct val="50000"/>
                </a:spcBef>
                <a:spcAft>
                  <a:spcPct val="0"/>
                </a:spcAft>
                <a:buClr>
                  <a:srgbClr val="F0AB00"/>
                </a:buClr>
                <a:buSzPct val="80000"/>
              </a:pPr>
              <a:r>
                <a:rPr lang="en-US" sz="1000" dirty="0">
                  <a:solidFill>
                    <a:srgbClr val="666666"/>
                  </a:solidFill>
                  <a:latin typeface="Arial" pitchFamily="34" charset="0"/>
                  <a:ea typeface="Open Sans" pitchFamily="34" charset="0"/>
                  <a:cs typeface="Arial" pitchFamily="34" charset="0"/>
                </a:rPr>
                <a:t>Adipiscing </a:t>
              </a:r>
              <a:r>
                <a:rPr lang="en-US" sz="1000">
                  <a:solidFill>
                    <a:srgbClr val="666666"/>
                  </a:solidFill>
                  <a:latin typeface="Arial" pitchFamily="34" charset="0"/>
                  <a:ea typeface="Open Sans" pitchFamily="34" charset="0"/>
                  <a:cs typeface="Arial" pitchFamily="34" charset="0"/>
                </a:rPr>
                <a:t>elit Aenean:</a:t>
              </a:r>
              <a:endParaRPr lang="en-US" sz="1000" dirty="0">
                <a:solidFill>
                  <a:srgbClr val="666666"/>
                </a:solidFill>
                <a:latin typeface="Arial" pitchFamily="34" charset="0"/>
                <a:ea typeface="Open Sans" pitchFamily="34" charset="0"/>
                <a:cs typeface="Arial" pitchFamily="34" charset="0"/>
              </a:endParaRPr>
            </a:p>
            <a:p>
              <a:pPr algn="r" fontAlgn="base">
                <a:spcBef>
                  <a:spcPct val="50000"/>
                </a:spcBef>
                <a:spcAft>
                  <a:spcPct val="0"/>
                </a:spcAft>
                <a:buClr>
                  <a:srgbClr val="F0AB00"/>
                </a:buClr>
                <a:buSzPct val="80000"/>
              </a:pPr>
              <a:r>
                <a:rPr lang="en-US" sz="1000">
                  <a:solidFill>
                    <a:srgbClr val="666666"/>
                  </a:solidFill>
                  <a:latin typeface="Arial" pitchFamily="34" charset="0"/>
                  <a:ea typeface="Open Sans" pitchFamily="34" charset="0"/>
                  <a:cs typeface="Arial" pitchFamily="34" charset="0"/>
                </a:rPr>
                <a:t>Commodo ligula:</a:t>
              </a:r>
              <a:endParaRPr lang="en-US" sz="1000" dirty="0">
                <a:solidFill>
                  <a:srgbClr val="666666"/>
                </a:solidFill>
                <a:latin typeface="Arial" pitchFamily="34" charset="0"/>
                <a:ea typeface="Open Sans" pitchFamily="34" charset="0"/>
                <a:cs typeface="Arial" pitchFamily="34" charset="0"/>
              </a:endParaRPr>
            </a:p>
          </p:txBody>
        </p:sp>
        <p:sp>
          <p:nvSpPr>
            <p:cNvPr id="169" name="TextBox 168"/>
            <p:cNvSpPr txBox="1"/>
            <p:nvPr/>
          </p:nvSpPr>
          <p:spPr>
            <a:xfrm>
              <a:off x="4934503" y="2997459"/>
              <a:ext cx="2733124" cy="8463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Description dolor sit</a:t>
              </a:r>
            </a:p>
            <a:p>
              <a:pP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Eget dolor Aenean massa</a:t>
              </a:r>
            </a:p>
            <a:p>
              <a:pP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Cum sociis natoque</a:t>
              </a:r>
            </a:p>
            <a:p>
              <a:pP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Penatibus et magnis dis parturient</a:t>
              </a:r>
            </a:p>
          </p:txBody>
        </p:sp>
        <p:grpSp>
          <p:nvGrpSpPr>
            <p:cNvPr id="170" name="Group 169"/>
            <p:cNvGrpSpPr/>
            <p:nvPr/>
          </p:nvGrpSpPr>
          <p:grpSpPr>
            <a:xfrm>
              <a:off x="3142657" y="4488328"/>
              <a:ext cx="5693635" cy="1933952"/>
              <a:chOff x="3142655" y="4061232"/>
              <a:chExt cx="5693634" cy="1933952"/>
            </a:xfrm>
          </p:grpSpPr>
          <p:sp>
            <p:nvSpPr>
              <p:cNvPr id="179" name="Rectangle 178"/>
              <p:cNvSpPr/>
              <p:nvPr/>
            </p:nvSpPr>
            <p:spPr bwMode="gray">
              <a:xfrm>
                <a:off x="3142655" y="4281325"/>
                <a:ext cx="5693634" cy="1713859"/>
              </a:xfrm>
              <a:prstGeom prst="rect">
                <a:avLst/>
              </a:prstGeom>
              <a:solidFill>
                <a:srgbClr val="FFFFFF">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707070"/>
                  </a:solidFill>
                  <a:latin typeface="Arial" pitchFamily="34" charset="0"/>
                  <a:ea typeface="Arial Unicode MS" pitchFamily="34" charset="-128"/>
                  <a:cs typeface="Arial" pitchFamily="34" charset="0"/>
                </a:endParaRPr>
              </a:p>
            </p:txBody>
          </p:sp>
          <p:grpSp>
            <p:nvGrpSpPr>
              <p:cNvPr id="180" name="Group 179"/>
              <p:cNvGrpSpPr/>
              <p:nvPr/>
            </p:nvGrpSpPr>
            <p:grpSpPr>
              <a:xfrm>
                <a:off x="3142655" y="4281326"/>
                <a:ext cx="5693634" cy="1273974"/>
                <a:chOff x="3142655" y="4281326"/>
                <a:chExt cx="5693634" cy="1273974"/>
              </a:xfrm>
            </p:grpSpPr>
            <p:cxnSp>
              <p:nvCxnSpPr>
                <p:cNvPr id="198" name="Straight Connector 197"/>
                <p:cNvCxnSpPr/>
                <p:nvPr/>
              </p:nvCxnSpPr>
              <p:spPr>
                <a:xfrm>
                  <a:off x="3142655" y="4281326"/>
                  <a:ext cx="5693634"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3142655" y="4705984"/>
                  <a:ext cx="5693634"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3142655" y="5130642"/>
                  <a:ext cx="5693634"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3142655" y="5555300"/>
                  <a:ext cx="5693634"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181" name="TextBox 180"/>
              <p:cNvSpPr txBox="1"/>
              <p:nvPr/>
            </p:nvSpPr>
            <p:spPr>
              <a:xfrm>
                <a:off x="3289188" y="4061232"/>
                <a:ext cx="1321393"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444444"/>
                    </a:solidFill>
                    <a:latin typeface="Arial" pitchFamily="34" charset="0"/>
                    <a:cs typeface="Arial" pitchFamily="34" charset="0"/>
                  </a:rPr>
                  <a:t>ITEMS (3)</a:t>
                </a:r>
              </a:p>
            </p:txBody>
          </p:sp>
          <p:sp>
            <p:nvSpPr>
              <p:cNvPr id="182" name="TextBox 181"/>
              <p:cNvSpPr txBox="1"/>
              <p:nvPr/>
            </p:nvSpPr>
            <p:spPr>
              <a:xfrm>
                <a:off x="3289188" y="4846328"/>
                <a:ext cx="1321393"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Item 1</a:t>
                </a:r>
                <a:endParaRPr lang="en-US" sz="1000" dirty="0">
                  <a:solidFill>
                    <a:srgbClr val="444444"/>
                  </a:solidFill>
                  <a:latin typeface="Arial" pitchFamily="34" charset="0"/>
                  <a:cs typeface="Arial" pitchFamily="34" charset="0"/>
                </a:endParaRPr>
              </a:p>
            </p:txBody>
          </p:sp>
          <p:sp>
            <p:nvSpPr>
              <p:cNvPr id="183" name="TextBox 182"/>
              <p:cNvSpPr txBox="1"/>
              <p:nvPr/>
            </p:nvSpPr>
            <p:spPr>
              <a:xfrm>
                <a:off x="3289190" y="4428039"/>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444444"/>
                    </a:solidFill>
                    <a:latin typeface="Arial" pitchFamily="34" charset="0"/>
                    <a:ea typeface="Open Sans" pitchFamily="34" charset="0"/>
                    <a:cs typeface="Arial" pitchFamily="34" charset="0"/>
                  </a:rPr>
                  <a:t>Description</a:t>
                </a:r>
              </a:p>
            </p:txBody>
          </p:sp>
          <p:sp>
            <p:nvSpPr>
              <p:cNvPr id="184" name="TextBox 183"/>
              <p:cNvSpPr txBox="1"/>
              <p:nvPr/>
            </p:nvSpPr>
            <p:spPr>
              <a:xfrm>
                <a:off x="4838681" y="4428039"/>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Quantity</a:t>
                </a:r>
              </a:p>
            </p:txBody>
          </p:sp>
          <p:sp>
            <p:nvSpPr>
              <p:cNvPr id="185" name="TextBox 184"/>
              <p:cNvSpPr txBox="1"/>
              <p:nvPr/>
            </p:nvSpPr>
            <p:spPr>
              <a:xfrm>
                <a:off x="6560663" y="4428039"/>
                <a:ext cx="768939"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Price</a:t>
                </a:r>
              </a:p>
            </p:txBody>
          </p:sp>
          <p:sp>
            <p:nvSpPr>
              <p:cNvPr id="186" name="TextBox 185"/>
              <p:cNvSpPr txBox="1"/>
              <p:nvPr/>
            </p:nvSpPr>
            <p:spPr>
              <a:xfrm>
                <a:off x="8175938" y="4428039"/>
                <a:ext cx="49377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Total</a:t>
                </a:r>
              </a:p>
            </p:txBody>
          </p:sp>
          <p:sp>
            <p:nvSpPr>
              <p:cNvPr id="187" name="TextBox 186"/>
              <p:cNvSpPr txBox="1"/>
              <p:nvPr/>
            </p:nvSpPr>
            <p:spPr>
              <a:xfrm>
                <a:off x="4838681" y="48463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a:t>
                </a:r>
              </a:p>
            </p:txBody>
          </p:sp>
          <p:sp>
            <p:nvSpPr>
              <p:cNvPr id="188" name="TextBox 187"/>
              <p:cNvSpPr txBox="1"/>
              <p:nvPr/>
            </p:nvSpPr>
            <p:spPr>
              <a:xfrm>
                <a:off x="6363588" y="48463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12,000.00 USD</a:t>
                </a:r>
              </a:p>
            </p:txBody>
          </p:sp>
          <p:sp>
            <p:nvSpPr>
              <p:cNvPr id="189" name="TextBox 188"/>
              <p:cNvSpPr txBox="1"/>
              <p:nvPr/>
            </p:nvSpPr>
            <p:spPr>
              <a:xfrm>
                <a:off x="7703698" y="48463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r"/>
                <a:r>
                  <a:rPr lang="en-US" b="1" dirty="0">
                    <a:solidFill>
                      <a:srgbClr val="444444"/>
                    </a:solidFill>
                    <a:latin typeface="Arial" pitchFamily="34" charset="0"/>
                    <a:cs typeface="Arial" pitchFamily="34" charset="0"/>
                  </a:rPr>
                  <a:t>12,000.00 USD</a:t>
                </a:r>
              </a:p>
            </p:txBody>
          </p:sp>
          <p:sp>
            <p:nvSpPr>
              <p:cNvPr id="190" name="TextBox 189"/>
              <p:cNvSpPr txBox="1"/>
              <p:nvPr/>
            </p:nvSpPr>
            <p:spPr>
              <a:xfrm>
                <a:off x="3289188" y="5271128"/>
                <a:ext cx="1321393"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Item 2</a:t>
                </a:r>
                <a:endParaRPr lang="en-US" sz="1000" dirty="0">
                  <a:solidFill>
                    <a:srgbClr val="444444"/>
                  </a:solidFill>
                  <a:latin typeface="Arial" pitchFamily="34" charset="0"/>
                  <a:cs typeface="Arial" pitchFamily="34" charset="0"/>
                </a:endParaRPr>
              </a:p>
            </p:txBody>
          </p:sp>
          <p:sp>
            <p:nvSpPr>
              <p:cNvPr id="191" name="TextBox 190"/>
              <p:cNvSpPr txBox="1"/>
              <p:nvPr/>
            </p:nvSpPr>
            <p:spPr>
              <a:xfrm>
                <a:off x="4838681" y="52711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15</a:t>
                </a:r>
              </a:p>
            </p:txBody>
          </p:sp>
          <p:sp>
            <p:nvSpPr>
              <p:cNvPr id="192" name="TextBox 191"/>
              <p:cNvSpPr txBox="1"/>
              <p:nvPr/>
            </p:nvSpPr>
            <p:spPr>
              <a:xfrm>
                <a:off x="6048000" y="5271127"/>
                <a:ext cx="1281600"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250,000.00 USD</a:t>
                </a:r>
              </a:p>
            </p:txBody>
          </p:sp>
          <p:sp>
            <p:nvSpPr>
              <p:cNvPr id="193" name="TextBox 192"/>
              <p:cNvSpPr txBox="1"/>
              <p:nvPr/>
            </p:nvSpPr>
            <p:spPr>
              <a:xfrm>
                <a:off x="7387200" y="5271127"/>
                <a:ext cx="1282511"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r"/>
                <a:r>
                  <a:rPr lang="en-US" b="1" dirty="0" smtClean="0">
                    <a:solidFill>
                      <a:srgbClr val="444444"/>
                    </a:solidFill>
                    <a:latin typeface="Arial" pitchFamily="34" charset="0"/>
                    <a:cs typeface="Arial" pitchFamily="34" charset="0"/>
                  </a:rPr>
                  <a:t>3,750,000.00 </a:t>
                </a:r>
                <a:r>
                  <a:rPr lang="en-US" b="1" dirty="0">
                    <a:solidFill>
                      <a:srgbClr val="444444"/>
                    </a:solidFill>
                    <a:latin typeface="Arial" pitchFamily="34" charset="0"/>
                    <a:cs typeface="Arial" pitchFamily="34" charset="0"/>
                  </a:rPr>
                  <a:t>USD</a:t>
                </a:r>
              </a:p>
            </p:txBody>
          </p:sp>
          <p:sp>
            <p:nvSpPr>
              <p:cNvPr id="194" name="TextBox 193"/>
              <p:cNvSpPr txBox="1"/>
              <p:nvPr/>
            </p:nvSpPr>
            <p:spPr>
              <a:xfrm>
                <a:off x="3289188" y="5710328"/>
                <a:ext cx="1321393"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Item 3</a:t>
                </a:r>
                <a:endParaRPr lang="en-US" sz="1000" dirty="0">
                  <a:solidFill>
                    <a:srgbClr val="444444"/>
                  </a:solidFill>
                  <a:latin typeface="Arial" pitchFamily="34" charset="0"/>
                  <a:cs typeface="Arial" pitchFamily="34" charset="0"/>
                </a:endParaRPr>
              </a:p>
            </p:txBody>
          </p:sp>
          <p:sp>
            <p:nvSpPr>
              <p:cNvPr id="195" name="TextBox 194"/>
              <p:cNvSpPr txBox="1"/>
              <p:nvPr/>
            </p:nvSpPr>
            <p:spPr>
              <a:xfrm>
                <a:off x="4838681" y="57103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a:t>
                </a:r>
              </a:p>
            </p:txBody>
          </p:sp>
          <p:sp>
            <p:nvSpPr>
              <p:cNvPr id="196" name="TextBox 195"/>
              <p:cNvSpPr txBox="1"/>
              <p:nvPr/>
            </p:nvSpPr>
            <p:spPr>
              <a:xfrm>
                <a:off x="6048000" y="5710327"/>
                <a:ext cx="1281600"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199,90 USD</a:t>
                </a:r>
              </a:p>
            </p:txBody>
          </p:sp>
          <p:sp>
            <p:nvSpPr>
              <p:cNvPr id="197" name="TextBox 196"/>
              <p:cNvSpPr txBox="1"/>
              <p:nvPr/>
            </p:nvSpPr>
            <p:spPr>
              <a:xfrm>
                <a:off x="7387200" y="5710327"/>
                <a:ext cx="1282511"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r"/>
                <a:r>
                  <a:rPr lang="en-US" b="1" dirty="0" smtClean="0">
                    <a:solidFill>
                      <a:srgbClr val="444444"/>
                    </a:solidFill>
                    <a:latin typeface="Arial" pitchFamily="34" charset="0"/>
                    <a:cs typeface="Arial" pitchFamily="34" charset="0"/>
                  </a:rPr>
                  <a:t>199,90 </a:t>
                </a:r>
                <a:r>
                  <a:rPr lang="en-US" b="1" dirty="0">
                    <a:solidFill>
                      <a:srgbClr val="444444"/>
                    </a:solidFill>
                    <a:latin typeface="Arial" pitchFamily="34" charset="0"/>
                    <a:cs typeface="Arial" pitchFamily="34" charset="0"/>
                  </a:rPr>
                  <a:t>USD</a:t>
                </a:r>
              </a:p>
            </p:txBody>
          </p:sp>
        </p:grpSp>
        <p:sp>
          <p:nvSpPr>
            <p:cNvPr id="171" name="TextBox 170"/>
            <p:cNvSpPr txBox="1"/>
            <p:nvPr/>
          </p:nvSpPr>
          <p:spPr>
            <a:xfrm>
              <a:off x="4287215" y="2211337"/>
              <a:ext cx="15143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444444"/>
                  </a:solidFill>
                  <a:latin typeface="Arial" pitchFamily="34" charset="0"/>
                  <a:cs typeface="Arial" pitchFamily="34" charset="0"/>
                </a:rPr>
                <a:t>3</a:t>
              </a:r>
            </a:p>
          </p:txBody>
        </p:sp>
        <p:sp>
          <p:nvSpPr>
            <p:cNvPr id="172" name="Oval 171"/>
            <p:cNvSpPr/>
            <p:nvPr/>
          </p:nvSpPr>
          <p:spPr bwMode="gray">
            <a:xfrm>
              <a:off x="3851601" y="2244608"/>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173" name="Oval 172"/>
            <p:cNvSpPr/>
            <p:nvPr/>
          </p:nvSpPr>
          <p:spPr bwMode="gray">
            <a:xfrm>
              <a:off x="4572001" y="2244608"/>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grpSp>
          <p:nvGrpSpPr>
            <p:cNvPr id="174" name="Group 173"/>
            <p:cNvGrpSpPr/>
            <p:nvPr/>
          </p:nvGrpSpPr>
          <p:grpSpPr>
            <a:xfrm>
              <a:off x="3114080" y="1117029"/>
              <a:ext cx="5728560" cy="763446"/>
              <a:chOff x="3114080" y="2926664"/>
              <a:chExt cx="5728560" cy="763445"/>
            </a:xfrm>
          </p:grpSpPr>
          <p:sp>
            <p:nvSpPr>
              <p:cNvPr id="175" name="TextBox 174"/>
              <p:cNvSpPr txBox="1"/>
              <p:nvPr/>
            </p:nvSpPr>
            <p:spPr>
              <a:xfrm>
                <a:off x="3114080" y="2926664"/>
                <a:ext cx="3102421"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smtClean="0">
                    <a:solidFill>
                      <a:srgbClr val="00719E"/>
                    </a:solidFill>
                    <a:latin typeface="Arial" pitchFamily="34" charset="0"/>
                    <a:ea typeface="Open Sans" pitchFamily="34" charset="0"/>
                    <a:cs typeface="Arial" pitchFamily="34" charset="0"/>
                  </a:rPr>
                  <a:t>Name2</a:t>
                </a:r>
                <a:endParaRPr lang="en-US" sz="900" dirty="0">
                  <a:solidFill>
                    <a:srgbClr val="00719E"/>
                  </a:solidFill>
                  <a:latin typeface="Arial" pitchFamily="34" charset="0"/>
                  <a:ea typeface="Open Sans" pitchFamily="34" charset="0"/>
                  <a:cs typeface="Arial" pitchFamily="34" charset="0"/>
                </a:endParaRPr>
              </a:p>
            </p:txBody>
          </p:sp>
          <p:sp>
            <p:nvSpPr>
              <p:cNvPr id="176" name="TextBox 175"/>
              <p:cNvSpPr txBox="1"/>
              <p:nvPr/>
            </p:nvSpPr>
            <p:spPr>
              <a:xfrm>
                <a:off x="6726868" y="2926664"/>
                <a:ext cx="2115772"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solidFill>
                      <a:srgbClr val="444444"/>
                    </a:solidFill>
                    <a:latin typeface="Arial Narrow" pitchFamily="34" charset="0"/>
                    <a:ea typeface="Open Sans Condensed" pitchFamily="34" charset="0"/>
                    <a:cs typeface="Arial" pitchFamily="34" charset="0"/>
                  </a:rPr>
                  <a:t>3,762,199.90</a:t>
                </a:r>
              </a:p>
            </p:txBody>
          </p:sp>
          <p:sp>
            <p:nvSpPr>
              <p:cNvPr id="177" name="TextBox 176"/>
              <p:cNvSpPr txBox="1"/>
              <p:nvPr/>
            </p:nvSpPr>
            <p:spPr>
              <a:xfrm>
                <a:off x="8480424" y="3223856"/>
                <a:ext cx="355865"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USD</a:t>
                </a:r>
                <a:endParaRPr lang="en-US" sz="300" dirty="0">
                  <a:latin typeface="Arial" pitchFamily="34" charset="0"/>
                  <a:ea typeface="Open Sans" pitchFamily="34" charset="0"/>
                  <a:cs typeface="Arial" pitchFamily="34" charset="0"/>
                </a:endParaRPr>
              </a:p>
            </p:txBody>
          </p:sp>
          <p:sp>
            <p:nvSpPr>
              <p:cNvPr id="178" name="TextBox 177"/>
              <p:cNvSpPr txBox="1"/>
              <p:nvPr/>
            </p:nvSpPr>
            <p:spPr>
              <a:xfrm>
                <a:off x="8074027" y="3536221"/>
                <a:ext cx="762264"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1 day ago</a:t>
                </a:r>
                <a:endParaRPr lang="en-US" sz="300" dirty="0">
                  <a:latin typeface="Arial" pitchFamily="34" charset="0"/>
                  <a:ea typeface="Open Sans" pitchFamily="34" charset="0"/>
                  <a:cs typeface="Arial" pitchFamily="34" charset="0"/>
                </a:endParaRPr>
              </a:p>
            </p:txBody>
          </p:sp>
        </p:grpSp>
      </p:grpSp>
      <p:sp>
        <p:nvSpPr>
          <p:cNvPr id="256" name="Rectangle 255"/>
          <p:cNvSpPr/>
          <p:nvPr/>
        </p:nvSpPr>
        <p:spPr>
          <a:xfrm>
            <a:off x="3130127" y="28004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Rectangle 1"/>
          <p:cNvSpPr/>
          <p:nvPr/>
        </p:nvSpPr>
        <p:spPr bwMode="gray">
          <a:xfrm>
            <a:off x="3346185" y="40803"/>
            <a:ext cx="2320347" cy="32969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noProof="0" dirty="0" smtClean="0">
                <a:solidFill>
                  <a:srgbClr val="666666"/>
                </a:solidFill>
                <a:latin typeface="BentonSans Book" panose="02000503000000020004" pitchFamily="2" charset="0"/>
                <a:ea typeface="Arial Unicode MS" pitchFamily="34" charset="-128"/>
                <a:cs typeface="Arial Unicode MS" pitchFamily="34" charset="-128"/>
              </a:rPr>
              <a:t>With Letter Boxing</a:t>
            </a:r>
          </a:p>
        </p:txBody>
      </p:sp>
      <p:cxnSp>
        <p:nvCxnSpPr>
          <p:cNvPr id="121" name="Straight Connector 120"/>
          <p:cNvCxnSpPr/>
          <p:nvPr/>
        </p:nvCxnSpPr>
        <p:spPr>
          <a:xfrm>
            <a:off x="8638632"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8228031" y="127775"/>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124" name="TextBox 123"/>
          <p:cNvSpPr txBox="1"/>
          <p:nvPr/>
        </p:nvSpPr>
        <p:spPr>
          <a:xfrm>
            <a:off x="9103217" y="153631"/>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09870" y="2603"/>
            <a:ext cx="357317" cy="418502"/>
          </a:xfrm>
          <a:prstGeom prst="ellipse">
            <a:avLst/>
          </a:prstGeom>
        </p:spPr>
      </p:pic>
    </p:spTree>
    <p:extLst>
      <p:ext uri="{BB962C8B-B14F-4D97-AF65-F5344CB8AC3E}">
        <p14:creationId xmlns:p14="http://schemas.microsoft.com/office/powerpoint/2010/main" val="3113874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smtClean="0">
                <a:solidFill>
                  <a:srgbClr val="666666"/>
                </a:solidFill>
                <a:latin typeface="BentonSans Light" panose="02000503000000020004" pitchFamily="2" charset="0"/>
              </a:rPr>
              <a:t>Work List</a:t>
            </a:r>
            <a:endParaRPr lang="en-US" sz="4800" dirty="0">
              <a:solidFill>
                <a:srgbClr val="666666"/>
              </a:solidFill>
              <a:latin typeface="BentonSans Light" panose="02000503000000020004" pitchFamily="2" charset="0"/>
            </a:endParaRPr>
          </a:p>
        </p:txBody>
      </p:sp>
      <p:sp>
        <p:nvSpPr>
          <p:cNvPr id="6" name="Text Placeholder 4"/>
          <p:cNvSpPr txBox="1">
            <a:spLocks/>
          </p:cNvSpPr>
          <p:nvPr/>
        </p:nvSpPr>
        <p:spPr>
          <a:xfrm>
            <a:off x="324003" y="3506403"/>
            <a:ext cx="8496300" cy="620713"/>
          </a:xfrm>
          <a:prstGeom prst="rect">
            <a:avLst/>
          </a:prstGeom>
        </p:spPr>
        <p:txBody>
          <a:bodyPr/>
          <a:lst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666666"/>
                </a:solidFill>
                <a:latin typeface="BentonSans Light" panose="02000503000000020004" pitchFamily="2" charset="0"/>
              </a:rPr>
              <a:t>Full Screen</a:t>
            </a:r>
          </a:p>
        </p:txBody>
      </p:sp>
    </p:spTree>
    <p:extLst>
      <p:ext uri="{BB962C8B-B14F-4D97-AF65-F5344CB8AC3E}">
        <p14:creationId xmlns:p14="http://schemas.microsoft.com/office/powerpoint/2010/main" val="241843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0" y="0"/>
            <a:ext cx="9144000" cy="6858000"/>
            <a:chOff x="1123950" y="736600"/>
            <a:chExt cx="2870200" cy="5092700"/>
          </a:xfrm>
        </p:grpSpPr>
        <p:sp>
          <p:nvSpPr>
            <p:cNvPr id="31" name="Rectangle 30"/>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2" name="Rectangle 31"/>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20" name="Rectangle 19"/>
          <p:cNvSpPr/>
          <p:nvPr/>
        </p:nvSpPr>
        <p:spPr>
          <a:xfrm>
            <a:off x="0" y="424544"/>
            <a:ext cx="9146083" cy="3808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Rectangle 1"/>
          <p:cNvSpPr/>
          <p:nvPr/>
        </p:nvSpPr>
        <p:spPr>
          <a:xfrm>
            <a:off x="0" y="805856"/>
            <a:ext cx="9146083" cy="921344"/>
          </a:xfrm>
          <a:prstGeom prst="rect">
            <a:avLst/>
          </a:prstGeom>
          <a:solidFill>
            <a:srgbClr val="EDF1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21" name="Straight Connector 20"/>
          <p:cNvCxnSpPr/>
          <p:nvPr/>
        </p:nvCxnSpPr>
        <p:spPr>
          <a:xfrm>
            <a:off x="0" y="811973"/>
            <a:ext cx="91440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0" y="493219"/>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grpSp>
        <p:nvGrpSpPr>
          <p:cNvPr id="5" name="Group 4"/>
          <p:cNvGrpSpPr/>
          <p:nvPr/>
        </p:nvGrpSpPr>
        <p:grpSpPr>
          <a:xfrm>
            <a:off x="2083" y="0"/>
            <a:ext cx="9144000" cy="423865"/>
            <a:chOff x="0" y="0"/>
            <a:chExt cx="9144000" cy="423865"/>
          </a:xfrm>
        </p:grpSpPr>
        <p:sp>
          <p:nvSpPr>
            <p:cNvPr id="9" name="Rectangle 8"/>
            <p:cNvSpPr/>
            <p:nvPr/>
          </p:nvSpPr>
          <p:spPr>
            <a:xfrm>
              <a:off x="0"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0"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422870"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 y="106040"/>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sp>
          <p:nvSpPr>
            <p:cNvPr id="16" name="Rectangle 15"/>
            <p:cNvSpPr/>
            <p:nvPr/>
          </p:nvSpPr>
          <p:spPr>
            <a:xfrm flipV="1">
              <a:off x="0"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439473" y="526685"/>
            <a:ext cx="8265056"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anose="020B0604020202020204" pitchFamily="34" charset="0"/>
                <a:ea typeface="Open Sans" pitchFamily="34" charset="0"/>
                <a:cs typeface="Arial" panose="020B0604020202020204" pitchFamily="34" charset="0"/>
              </a:rPr>
              <a:t>Application Title</a:t>
            </a:r>
            <a:endParaRPr lang="en-US" sz="120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42" name="Rectangle 23"/>
          <p:cNvSpPr>
            <a:spLocks noChangeArrowheads="1"/>
          </p:cNvSpPr>
          <p:nvPr/>
        </p:nvSpPr>
        <p:spPr bwMode="auto">
          <a:xfrm>
            <a:off x="297040" y="1028703"/>
            <a:ext cx="3635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666666"/>
                </a:solidFill>
                <a:latin typeface="Arial" pitchFamily="34" charset="0"/>
                <a:ea typeface="Open Sans" pitchFamily="34" charset="0"/>
                <a:cs typeface="Arial" pitchFamily="34" charset="0"/>
              </a:rPr>
              <a:t>Status</a:t>
            </a:r>
            <a:endParaRPr lang="en-US" sz="2800" dirty="0">
              <a:solidFill>
                <a:prstClr val="black"/>
              </a:solidFill>
              <a:latin typeface="Arial" pitchFamily="34" charset="0"/>
              <a:cs typeface="Arial" pitchFamily="34" charset="0"/>
            </a:endParaRPr>
          </a:p>
        </p:txBody>
      </p:sp>
      <p:sp>
        <p:nvSpPr>
          <p:cNvPr id="43" name="Rectangle 350"/>
          <p:cNvSpPr>
            <a:spLocks noChangeArrowheads="1"/>
          </p:cNvSpPr>
          <p:nvPr/>
        </p:nvSpPr>
        <p:spPr bwMode="auto">
          <a:xfrm>
            <a:off x="290144" y="1212862"/>
            <a:ext cx="1742921" cy="266400"/>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r>
              <a:rPr lang="en-US" sz="1000" dirty="0" smtClean="0">
                <a:latin typeface="Arial" pitchFamily="34" charset="0"/>
                <a:ea typeface="Open Sans" pitchFamily="34" charset="0"/>
                <a:cs typeface="Arial" pitchFamily="34" charset="0"/>
              </a:rPr>
              <a:t>Open</a:t>
            </a:r>
            <a:endParaRPr lang="en-US" sz="1000" dirty="0">
              <a:latin typeface="Arial" pitchFamily="34" charset="0"/>
              <a:ea typeface="Open Sans" pitchFamily="34" charset="0"/>
              <a:cs typeface="Arial" pitchFamily="34" charset="0"/>
            </a:endParaRPr>
          </a:p>
        </p:txBody>
      </p:sp>
      <p:sp>
        <p:nvSpPr>
          <p:cNvPr id="44" name="TextBox 43"/>
          <p:cNvSpPr txBox="1"/>
          <p:nvPr/>
        </p:nvSpPr>
        <p:spPr>
          <a:xfrm>
            <a:off x="1692721" y="1194037"/>
            <a:ext cx="365744" cy="307773"/>
          </a:xfrm>
          <a:prstGeom prst="rect">
            <a:avLst/>
          </a:prstGeom>
          <a:noFill/>
        </p:spPr>
        <p:txBody>
          <a:bodyPr wrap="square" lIns="91434" tIns="45718" rIns="91434" bIns="45718" rtlCol="0">
            <a:spAutoFit/>
          </a:bodyPr>
          <a:lstStyle/>
          <a:p>
            <a:pPr defTabSz="1275694"/>
            <a:r>
              <a:rPr lang="de-DE" sz="1400" dirty="0">
                <a:solidFill>
                  <a:prstClr val="black">
                    <a:lumMod val="75000"/>
                    <a:lumOff val="25000"/>
                  </a:prstClr>
                </a:solidFill>
                <a:latin typeface="SAP-icons"/>
                <a:cs typeface="SAP-icons"/>
              </a:rPr>
              <a:t></a:t>
            </a:r>
          </a:p>
        </p:txBody>
      </p:sp>
      <p:sp>
        <p:nvSpPr>
          <p:cNvPr id="47" name="Rectangle 23"/>
          <p:cNvSpPr>
            <a:spLocks noChangeArrowheads="1"/>
          </p:cNvSpPr>
          <p:nvPr/>
        </p:nvSpPr>
        <p:spPr bwMode="auto">
          <a:xfrm>
            <a:off x="2203426" y="1028703"/>
            <a:ext cx="55463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Customer</a:t>
            </a:r>
            <a:endParaRPr lang="en-US" sz="2800" dirty="0">
              <a:solidFill>
                <a:prstClr val="black"/>
              </a:solidFill>
              <a:latin typeface="Arial" pitchFamily="34" charset="0"/>
              <a:cs typeface="Arial" pitchFamily="34" charset="0"/>
            </a:endParaRPr>
          </a:p>
        </p:txBody>
      </p:sp>
      <p:grpSp>
        <p:nvGrpSpPr>
          <p:cNvPr id="48" name="Group 47"/>
          <p:cNvGrpSpPr/>
          <p:nvPr/>
        </p:nvGrpSpPr>
        <p:grpSpPr>
          <a:xfrm>
            <a:off x="2203426" y="1194037"/>
            <a:ext cx="1768321" cy="307773"/>
            <a:chOff x="290144" y="1662360"/>
            <a:chExt cx="1768321" cy="307773"/>
          </a:xfrm>
        </p:grpSpPr>
        <p:sp>
          <p:nvSpPr>
            <p:cNvPr id="49" name="Rectangle 350"/>
            <p:cNvSpPr>
              <a:spLocks noChangeArrowheads="1"/>
            </p:cNvSpPr>
            <p:nvPr/>
          </p:nvSpPr>
          <p:spPr bwMode="auto">
            <a:xfrm>
              <a:off x="290144" y="1681185"/>
              <a:ext cx="1742921" cy="266400"/>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r>
                <a:rPr lang="en-US" sz="1000" dirty="0">
                  <a:latin typeface="Arial" pitchFamily="34" charset="0"/>
                  <a:ea typeface="Open Sans" pitchFamily="34" charset="0"/>
                  <a:cs typeface="Arial" pitchFamily="34" charset="0"/>
                </a:rPr>
                <a:t>ACME</a:t>
              </a:r>
            </a:p>
          </p:txBody>
        </p:sp>
        <p:sp>
          <p:nvSpPr>
            <p:cNvPr id="50" name="TextBox 49"/>
            <p:cNvSpPr txBox="1"/>
            <p:nvPr/>
          </p:nvSpPr>
          <p:spPr>
            <a:xfrm>
              <a:off x="1692721" y="1662360"/>
              <a:ext cx="365744" cy="307773"/>
            </a:xfrm>
            <a:prstGeom prst="rect">
              <a:avLst/>
            </a:prstGeom>
            <a:noFill/>
          </p:spPr>
          <p:txBody>
            <a:bodyPr wrap="square" lIns="91434" tIns="45718" rIns="91434" bIns="45718" rtlCol="0">
              <a:spAutoFit/>
            </a:bodyPr>
            <a:lstStyle/>
            <a:p>
              <a:pPr defTabSz="1275694"/>
              <a:r>
                <a:rPr lang="de-DE" sz="1400" dirty="0">
                  <a:solidFill>
                    <a:prstClr val="black">
                      <a:lumMod val="75000"/>
                      <a:lumOff val="25000"/>
                    </a:prstClr>
                  </a:solidFill>
                  <a:latin typeface="SAP-icons"/>
                  <a:cs typeface="SAP-icons"/>
                </a:rPr>
                <a:t></a:t>
              </a:r>
              <a:endParaRPr sz="1400" dirty="0">
                <a:solidFill>
                  <a:prstClr val="black">
                    <a:lumMod val="75000"/>
                    <a:lumOff val="25000"/>
                  </a:prstClr>
                </a:solidFill>
                <a:latin typeface="SAP-icons"/>
                <a:cs typeface="SAP-icons"/>
              </a:endParaRPr>
            </a:p>
          </p:txBody>
        </p:sp>
      </p:grpSp>
      <p:sp>
        <p:nvSpPr>
          <p:cNvPr id="53" name="Rectangle 23"/>
          <p:cNvSpPr>
            <a:spLocks noChangeArrowheads="1"/>
          </p:cNvSpPr>
          <p:nvPr/>
        </p:nvSpPr>
        <p:spPr bwMode="auto">
          <a:xfrm>
            <a:off x="4119752" y="1028703"/>
            <a:ext cx="88646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Company Code</a:t>
            </a:r>
            <a:endParaRPr lang="en-US" sz="2800" dirty="0">
              <a:solidFill>
                <a:prstClr val="black"/>
              </a:solidFill>
              <a:latin typeface="Arial" pitchFamily="34" charset="0"/>
              <a:cs typeface="Arial" pitchFamily="34" charset="0"/>
            </a:endParaRPr>
          </a:p>
        </p:txBody>
      </p:sp>
      <p:grpSp>
        <p:nvGrpSpPr>
          <p:cNvPr id="54" name="Group 53"/>
          <p:cNvGrpSpPr/>
          <p:nvPr/>
        </p:nvGrpSpPr>
        <p:grpSpPr>
          <a:xfrm>
            <a:off x="4119752" y="1194037"/>
            <a:ext cx="1768321" cy="307773"/>
            <a:chOff x="290144" y="1662360"/>
            <a:chExt cx="1768321" cy="307773"/>
          </a:xfrm>
        </p:grpSpPr>
        <p:sp>
          <p:nvSpPr>
            <p:cNvPr id="55" name="Rectangle 350"/>
            <p:cNvSpPr>
              <a:spLocks noChangeArrowheads="1"/>
            </p:cNvSpPr>
            <p:nvPr/>
          </p:nvSpPr>
          <p:spPr bwMode="auto">
            <a:xfrm>
              <a:off x="290144" y="1681185"/>
              <a:ext cx="1742921" cy="266400"/>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endParaRPr lang="en-US" sz="1000" dirty="0">
                <a:latin typeface="Arial" pitchFamily="34" charset="0"/>
                <a:ea typeface="Open Sans" pitchFamily="34" charset="0"/>
                <a:cs typeface="Arial" pitchFamily="34" charset="0"/>
              </a:endParaRPr>
            </a:p>
          </p:txBody>
        </p:sp>
        <p:sp>
          <p:nvSpPr>
            <p:cNvPr id="56" name="TextBox 55"/>
            <p:cNvSpPr txBox="1"/>
            <p:nvPr/>
          </p:nvSpPr>
          <p:spPr>
            <a:xfrm>
              <a:off x="1692721" y="1662360"/>
              <a:ext cx="365744" cy="307773"/>
            </a:xfrm>
            <a:prstGeom prst="rect">
              <a:avLst/>
            </a:prstGeom>
            <a:noFill/>
          </p:spPr>
          <p:txBody>
            <a:bodyPr wrap="square" lIns="91434" tIns="45718" rIns="91434" bIns="45718" rtlCol="0">
              <a:spAutoFit/>
            </a:bodyPr>
            <a:lstStyle/>
            <a:p>
              <a:pPr defTabSz="1275694"/>
              <a:r>
                <a:rPr lang="de-DE" sz="1400" dirty="0">
                  <a:solidFill>
                    <a:prstClr val="black">
                      <a:lumMod val="75000"/>
                      <a:lumOff val="25000"/>
                    </a:prstClr>
                  </a:solidFill>
                  <a:latin typeface="SAP-icons"/>
                  <a:cs typeface="SAP-icons"/>
                </a:rPr>
                <a:t></a:t>
              </a:r>
              <a:endParaRPr sz="1400" dirty="0">
                <a:solidFill>
                  <a:prstClr val="black">
                    <a:lumMod val="75000"/>
                    <a:lumOff val="25000"/>
                  </a:prstClr>
                </a:solidFill>
                <a:latin typeface="SAP-icons"/>
                <a:cs typeface="SAP-icons"/>
              </a:endParaRPr>
            </a:p>
          </p:txBody>
        </p:sp>
      </p:grpSp>
      <p:grpSp>
        <p:nvGrpSpPr>
          <p:cNvPr id="60" name="Group 59"/>
          <p:cNvGrpSpPr/>
          <p:nvPr/>
        </p:nvGrpSpPr>
        <p:grpSpPr>
          <a:xfrm>
            <a:off x="2214067" y="1163539"/>
            <a:ext cx="1087995" cy="353848"/>
            <a:chOff x="433428" y="2213059"/>
            <a:chExt cx="1087995" cy="353848"/>
          </a:xfrm>
        </p:grpSpPr>
        <p:sp>
          <p:nvSpPr>
            <p:cNvPr id="57" name="Rounded Rectangle 56"/>
            <p:cNvSpPr/>
            <p:nvPr/>
          </p:nvSpPr>
          <p:spPr bwMode="gray">
            <a:xfrm>
              <a:off x="451447" y="2285998"/>
              <a:ext cx="992178" cy="215900"/>
            </a:xfrm>
            <a:prstGeom prst="roundRect">
              <a:avLst/>
            </a:prstGeom>
            <a:solidFill>
              <a:srgbClr val="F7F7F7"/>
            </a:solidFill>
            <a:ln w="6350" algn="ctr">
              <a:solidFill>
                <a:srgbClr val="BFBFB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8" name="Rectangle 57"/>
            <p:cNvSpPr/>
            <p:nvPr/>
          </p:nvSpPr>
          <p:spPr bwMode="gray">
            <a:xfrm>
              <a:off x="433428" y="2213059"/>
              <a:ext cx="848275" cy="353848"/>
            </a:xfrm>
            <a:prstGeom prst="rect">
              <a:avLst/>
            </a:prstGeom>
            <a:noFill/>
            <a:ln w="19050" algn="ctr">
              <a:noFill/>
              <a:miter lim="800000"/>
              <a:headEnd/>
              <a:tailEnd/>
            </a:ln>
          </p:spPr>
          <p:txBody>
            <a:bodyPr lIns="90000" tIns="72000" rIns="90000" bIns="72000" rtlCol="0" anchor="ctr"/>
            <a:lstStyle/>
            <a:p>
              <a:pPr defTabSz="914400">
                <a:defRPr/>
              </a:pPr>
              <a:r>
                <a:rPr lang="en-US" sz="1000" dirty="0">
                  <a:solidFill>
                    <a:prstClr val="black"/>
                  </a:solidFill>
                  <a:latin typeface="Arial" panose="020B0604020202020204" pitchFamily="34" charset="0"/>
                  <a:cs typeface="Arial" panose="020B0604020202020204" pitchFamily="34" charset="0"/>
                </a:rPr>
                <a:t>Customer 1</a:t>
              </a:r>
            </a:p>
          </p:txBody>
        </p:sp>
        <p:sp>
          <p:nvSpPr>
            <p:cNvPr id="59" name="TextBox 58"/>
            <p:cNvSpPr txBox="1"/>
            <p:nvPr/>
          </p:nvSpPr>
          <p:spPr>
            <a:xfrm>
              <a:off x="1089942" y="2290761"/>
              <a:ext cx="431481"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SAP-icons" pitchFamily="2" charset="0"/>
                </a:rPr>
                <a:t></a:t>
              </a:r>
            </a:p>
          </p:txBody>
        </p:sp>
      </p:grpSp>
      <p:graphicFrame>
        <p:nvGraphicFramePr>
          <p:cNvPr id="62" name="Table 61"/>
          <p:cNvGraphicFramePr>
            <a:graphicFrameLocks noGrp="1"/>
          </p:cNvGraphicFramePr>
          <p:nvPr>
            <p:extLst>
              <p:ext uri="{D42A27DB-BD31-4B8C-83A1-F6EECF244321}">
                <p14:modId xmlns:p14="http://schemas.microsoft.com/office/powerpoint/2010/main" val="2556275665"/>
              </p:ext>
            </p:extLst>
          </p:nvPr>
        </p:nvGraphicFramePr>
        <p:xfrm>
          <a:off x="284901" y="2159449"/>
          <a:ext cx="8676605" cy="4698546"/>
        </p:xfrm>
        <a:graphic>
          <a:graphicData uri="http://schemas.openxmlformats.org/drawingml/2006/table">
            <a:tbl>
              <a:tblPr firstRow="1" bandRow="1">
                <a:solidFill>
                  <a:schemeClr val="bg1"/>
                </a:solidFill>
                <a:tableStyleId>{2D5ABB26-0587-4C30-8999-92F81FD0307C}</a:tableStyleId>
              </a:tblPr>
              <a:tblGrid>
                <a:gridCol w="1269587"/>
                <a:gridCol w="2101332"/>
                <a:gridCol w="684979"/>
                <a:gridCol w="1319374"/>
                <a:gridCol w="2707856"/>
                <a:gridCol w="385197"/>
                <a:gridCol w="208280"/>
              </a:tblGrid>
              <a:tr h="2934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Customer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r>
                        <a:rPr lang="en-US" sz="1000" b="0" dirty="0" smtClean="0">
                          <a:solidFill>
                            <a:prstClr val="black"/>
                          </a:solidFill>
                          <a:latin typeface="Arial" panose="020B0604020202020204" pitchFamily="34" charset="0"/>
                          <a:cs typeface="Arial" panose="020B0604020202020204" pitchFamily="34" charset="0"/>
                        </a:rPr>
                        <a:t>Description</a:t>
                      </a:r>
                      <a:endParaRPr lang="en-US" sz="1000" b="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algn="r"/>
                      <a:r>
                        <a:rPr lang="en-US" sz="1000" b="0" dirty="0" smtClean="0">
                          <a:solidFill>
                            <a:prstClr val="black"/>
                          </a:solidFill>
                          <a:latin typeface="Arial" panose="020B0604020202020204" pitchFamily="34" charset="0"/>
                          <a:cs typeface="Arial" panose="020B0604020202020204" pitchFamily="34" charset="0"/>
                        </a:rPr>
                        <a:t>Status</a:t>
                      </a:r>
                      <a:endParaRPr lang="en-US" sz="1000" b="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Company Code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Offset Account</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b="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endParaRPr lang="en-US" sz="1000" b="1"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r>
              <a:tr h="3146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4F81BD"/>
                          </a:solidFill>
                          <a:latin typeface="Arial" panose="020B0604020202020204" pitchFamily="34" charset="0"/>
                          <a:cs typeface="Arial" panose="020B0604020202020204" pitchFamily="34" charset="0"/>
                        </a:rPr>
                        <a:t>90000201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Customer 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100450003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90000213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200776544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90000183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000678332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4F81BD"/>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90000623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000322235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90000871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000678332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90007211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000678323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90002121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000678388</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000678755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000678324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90381122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4F81BD"/>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92192911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000678365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90000371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000678764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de-DE" sz="1000" b="1" kern="1200" dirty="0" smtClean="0">
                          <a:solidFill>
                            <a:srgbClr val="4F81BD"/>
                          </a:solidFill>
                          <a:latin typeface="Arial" panose="020B0604020202020204" pitchFamily="34" charset="0"/>
                          <a:ea typeface="+mn-ea"/>
                          <a:cs typeface="Arial" panose="020B0604020202020204" pitchFamily="34" charset="0"/>
                        </a:rPr>
                        <a:t>90000812</a:t>
                      </a:r>
                      <a:endParaRPr lang="en-US" sz="1000" b="1" kern="1200" dirty="0">
                        <a:solidFill>
                          <a:srgbClr val="4F81BD"/>
                        </a:solidFill>
                        <a:latin typeface="Arial" panose="020B0604020202020204" pitchFamily="34" charset="0"/>
                        <a:ea typeface="+mn-ea"/>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000678388</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00" b="1" kern="1200" dirty="0" smtClean="0">
                          <a:solidFill>
                            <a:srgbClr val="4F81BD"/>
                          </a:solidFill>
                          <a:latin typeface="Arial" panose="020B0604020202020204" pitchFamily="34" charset="0"/>
                          <a:ea typeface="+mn-ea"/>
                          <a:cs typeface="Arial" panose="020B0604020202020204" pitchFamily="34" charset="0"/>
                        </a:rPr>
                        <a:t>90007211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Customer 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000678399</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71" name="Rectangle 70"/>
          <p:cNvSpPr/>
          <p:nvPr/>
        </p:nvSpPr>
        <p:spPr>
          <a:xfrm>
            <a:off x="8790676" y="2588881"/>
            <a:ext cx="131376" cy="8659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3"/>
          <p:cNvSpPr>
            <a:spLocks noChangeArrowheads="1"/>
          </p:cNvSpPr>
          <p:nvPr/>
        </p:nvSpPr>
        <p:spPr bwMode="auto">
          <a:xfrm>
            <a:off x="295242" y="1844449"/>
            <a:ext cx="66684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b="1" dirty="0" smtClean="0">
                <a:latin typeface="Arial" pitchFamily="34" charset="0"/>
                <a:ea typeface="Open Sans" pitchFamily="34" charset="0"/>
                <a:cs typeface="Arial" pitchFamily="34" charset="0"/>
              </a:rPr>
              <a:t>Items (223)</a:t>
            </a:r>
            <a:endParaRPr lang="en-US" sz="2800" b="1" dirty="0">
              <a:latin typeface="Arial" pitchFamily="34" charset="0"/>
              <a:cs typeface="Arial" pitchFamily="34" charset="0"/>
            </a:endParaRPr>
          </a:p>
        </p:txBody>
      </p:sp>
      <p:sp>
        <p:nvSpPr>
          <p:cNvPr id="72" name="Rectangle 71"/>
          <p:cNvSpPr/>
          <p:nvPr/>
        </p:nvSpPr>
        <p:spPr bwMode="gray">
          <a:xfrm>
            <a:off x="8197749" y="1212900"/>
            <a:ext cx="759107" cy="266362"/>
          </a:xfrm>
          <a:prstGeom prst="rect">
            <a:avLst/>
          </a:prstGeom>
          <a:solidFill>
            <a:srgbClr val="F2F2F2"/>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smtClean="0">
                <a:solidFill>
                  <a:prstClr val="black"/>
                </a:solidFill>
                <a:latin typeface="Arial" pitchFamily="34" charset="0"/>
                <a:ea typeface="Open Sans" pitchFamily="34" charset="0"/>
                <a:cs typeface="Arial" pitchFamily="34" charset="0"/>
              </a:rPr>
              <a:t>Search</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7462566" y="1212900"/>
            <a:ext cx="604845" cy="266362"/>
          </a:xfrm>
          <a:prstGeom prst="rect">
            <a:avLst/>
          </a:prstGeom>
          <a:solidFill>
            <a:srgbClr val="F2F2F2"/>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smtClean="0">
                <a:solidFill>
                  <a:prstClr val="black"/>
                </a:solidFill>
                <a:latin typeface="Arial" pitchFamily="34" charset="0"/>
                <a:ea typeface="Open Sans" pitchFamily="34" charset="0"/>
                <a:cs typeface="Arial" pitchFamily="34" charset="0"/>
              </a:rPr>
              <a:t>Reset</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2" y="2510041"/>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2" y="2812292"/>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3" y="3131344"/>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3443474"/>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3767474"/>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4060368"/>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440803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472613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048005"/>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356035"/>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653691"/>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967257"/>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6279387"/>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263" y="658499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Box 63"/>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65" name="TextBox 64"/>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67" name="Straight Connector 66"/>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3988084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0" y="0"/>
            <a:ext cx="9144000" cy="6858000"/>
            <a:chOff x="1123950" y="736600"/>
            <a:chExt cx="2870200" cy="5092700"/>
          </a:xfrm>
        </p:grpSpPr>
        <p:sp>
          <p:nvSpPr>
            <p:cNvPr id="31" name="Rectangle 30"/>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2" name="Rectangle 31"/>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5" name="Group 4"/>
          <p:cNvGrpSpPr/>
          <p:nvPr/>
        </p:nvGrpSpPr>
        <p:grpSpPr>
          <a:xfrm>
            <a:off x="2083" y="0"/>
            <a:ext cx="9144000" cy="423865"/>
            <a:chOff x="0" y="0"/>
            <a:chExt cx="9144000" cy="423865"/>
          </a:xfrm>
        </p:grpSpPr>
        <p:sp>
          <p:nvSpPr>
            <p:cNvPr id="9" name="Rectangle 8"/>
            <p:cNvSpPr/>
            <p:nvPr/>
          </p:nvSpPr>
          <p:spPr>
            <a:xfrm>
              <a:off x="0"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0"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422870"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 y="106040"/>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sp>
          <p:nvSpPr>
            <p:cNvPr id="16" name="Rectangle 15"/>
            <p:cNvSpPr/>
            <p:nvPr/>
          </p:nvSpPr>
          <p:spPr>
            <a:xfrm flipV="1">
              <a:off x="0"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124"/>
          <p:cNvSpPr txBox="1">
            <a:spLocks noChangeArrowheads="1"/>
          </p:cNvSpPr>
          <p:nvPr/>
        </p:nvSpPr>
        <p:spPr bwMode="auto">
          <a:xfrm>
            <a:off x="295275" y="1217613"/>
            <a:ext cx="3579813" cy="307975"/>
          </a:xfrm>
          <a:prstGeom prst="rect">
            <a:avLst/>
          </a:prstGeom>
          <a:noFill/>
          <a:ln w="9525">
            <a:noFill/>
            <a:miter lim="800000"/>
            <a:headEnd/>
            <a:tailEnd/>
          </a:ln>
        </p:spPr>
        <p:txBody>
          <a:bodyPr lIns="0" tIns="0" rIns="0" bIns="0">
            <a:spAutoFit/>
          </a:bodyPr>
          <a:lstStyle/>
          <a:p>
            <a:pPr>
              <a:spcBef>
                <a:spcPct val="50000"/>
              </a:spcBef>
              <a:buClr>
                <a:srgbClr val="F0AB00"/>
              </a:buClr>
              <a:buSzPct val="80000"/>
            </a:pPr>
            <a:r>
              <a:rPr lang="en-US" altLang="zh-CN" sz="2000" dirty="0">
                <a:ea typeface="Open Sans"/>
                <a:cs typeface="Arial" charset="0"/>
              </a:rPr>
              <a:t>Store List</a:t>
            </a:r>
            <a:endParaRPr lang="en-US" altLang="zh-CN" sz="900" dirty="0">
              <a:ea typeface="Open Sans"/>
              <a:cs typeface="Arial" charset="0"/>
            </a:endParaRPr>
          </a:p>
        </p:txBody>
      </p:sp>
      <p:sp>
        <p:nvSpPr>
          <p:cNvPr id="89" name="Rectangle 88"/>
          <p:cNvSpPr/>
          <p:nvPr/>
        </p:nvSpPr>
        <p:spPr>
          <a:xfrm>
            <a:off x="6350" y="423863"/>
            <a:ext cx="9137650" cy="422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0" name="Straight Connector 89"/>
          <p:cNvCxnSpPr/>
          <p:nvPr/>
        </p:nvCxnSpPr>
        <p:spPr>
          <a:xfrm>
            <a:off x="6350" y="846138"/>
            <a:ext cx="9137650" cy="0"/>
          </a:xfrm>
          <a:prstGeom prst="line">
            <a:avLst/>
          </a:prstGeom>
          <a:ln w="635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1" name="Rectangle 94"/>
          <p:cNvSpPr>
            <a:spLocks noChangeArrowheads="1"/>
          </p:cNvSpPr>
          <p:nvPr/>
        </p:nvSpPr>
        <p:spPr bwMode="gray">
          <a:xfrm>
            <a:off x="8720138" y="422275"/>
            <a:ext cx="423862" cy="423863"/>
          </a:xfrm>
          <a:prstGeom prst="rect">
            <a:avLst/>
          </a:prstGeom>
          <a:noFill/>
          <a:ln w="6350" algn="ctr">
            <a:noFill/>
            <a:miter lim="800000"/>
            <a:headEnd/>
            <a:tailEnd/>
          </a:ln>
        </p:spPr>
        <p:txBody>
          <a:bodyPr lIns="90000" tIns="72000" rIns="90000" bIns="72000" anchor="ctr"/>
          <a:lstStyle/>
          <a:p>
            <a:pPr algn="ctr"/>
            <a:r>
              <a:rPr lang="en-US" altLang="zh-CN" sz="1400" dirty="0">
                <a:solidFill>
                  <a:srgbClr val="666666"/>
                </a:solidFill>
                <a:latin typeface="SAP-icons" pitchFamily="2" charset="0"/>
              </a:rPr>
              <a:t></a:t>
            </a:r>
          </a:p>
        </p:txBody>
      </p:sp>
      <p:sp>
        <p:nvSpPr>
          <p:cNvPr id="92" name="TextBox 91"/>
          <p:cNvSpPr txBox="1"/>
          <p:nvPr/>
        </p:nvSpPr>
        <p:spPr>
          <a:xfrm>
            <a:off x="200025" y="557213"/>
            <a:ext cx="958850" cy="160337"/>
          </a:xfrm>
          <a:prstGeom prst="rect">
            <a:avLst/>
          </a:prstGeom>
          <a:noFill/>
        </p:spPr>
        <p:txBody>
          <a:bodyPr lIns="0" tIns="0" rIns="0" bIns="0">
            <a:spAutoFit/>
          </a:bodyPr>
          <a:lstStyle/>
          <a:p>
            <a:pPr>
              <a:spcBef>
                <a:spcPct val="50000"/>
              </a:spcBef>
              <a:buClr>
                <a:srgbClr val="F0AB00"/>
              </a:buClr>
              <a:buSzPct val="80000"/>
              <a:defRPr/>
            </a:pPr>
            <a:r>
              <a:rPr lang="zh-CN" altLang="en-US" sz="1050" dirty="0" smtClean="0">
                <a:solidFill>
                  <a:srgbClr val="007CC0"/>
                </a:solidFill>
                <a:latin typeface="Arial" panose="020B0604020202020204" pitchFamily="34" charset="0"/>
                <a:ea typeface="Open Sans" pitchFamily="34" charset="0"/>
                <a:cs typeface="Arial" panose="020B0604020202020204" pitchFamily="34" charset="0"/>
              </a:rPr>
              <a:t> </a:t>
            </a:r>
            <a:r>
              <a:rPr lang="en-US" altLang="zh-CN" sz="1050" dirty="0" smtClean="0">
                <a:solidFill>
                  <a:srgbClr val="007CC0"/>
                </a:solidFill>
                <a:latin typeface="Arial" panose="020B0604020202020204" pitchFamily="34" charset="0"/>
                <a:ea typeface="Open Sans" pitchFamily="34" charset="0"/>
                <a:cs typeface="Arial" panose="020B0604020202020204" pitchFamily="34" charset="0"/>
              </a:rPr>
              <a:t>Company (All)</a:t>
            </a:r>
            <a:endParaRPr lang="en-US" sz="105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93" name="TextBox 92"/>
          <p:cNvSpPr txBox="1"/>
          <p:nvPr/>
        </p:nvSpPr>
        <p:spPr>
          <a:xfrm>
            <a:off x="1465263" y="557213"/>
            <a:ext cx="661987" cy="160337"/>
          </a:xfrm>
          <a:prstGeom prst="rect">
            <a:avLst/>
          </a:prstGeom>
          <a:noFill/>
        </p:spPr>
        <p:txBody>
          <a:bodyPr lIns="0" tIns="0" rIns="0" bIns="0">
            <a:spAutoFit/>
          </a:bodyPr>
          <a:lstStyle/>
          <a:p>
            <a:pPr>
              <a:spcBef>
                <a:spcPct val="50000"/>
              </a:spcBef>
              <a:buClr>
                <a:srgbClr val="F0AB00"/>
              </a:buClr>
              <a:buSzPct val="80000"/>
              <a:defRPr/>
            </a:pPr>
            <a:r>
              <a:rPr lang="en-US" altLang="zh-CN" sz="1050" dirty="0" smtClean="0">
                <a:solidFill>
                  <a:srgbClr val="007CC0"/>
                </a:solidFill>
                <a:latin typeface="Arial" panose="020B0604020202020204" pitchFamily="34" charset="0"/>
                <a:ea typeface="Open Sans" pitchFamily="34" charset="0"/>
                <a:cs typeface="Arial" panose="020B0604020202020204" pitchFamily="34" charset="0"/>
              </a:rPr>
              <a:t>Store (All)</a:t>
            </a:r>
            <a:endParaRPr lang="en-US" sz="105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94" name="TextBox 93"/>
          <p:cNvSpPr txBox="1"/>
          <p:nvPr/>
        </p:nvSpPr>
        <p:spPr>
          <a:xfrm>
            <a:off x="2695575" y="557213"/>
            <a:ext cx="1358900" cy="160337"/>
          </a:xfrm>
          <a:prstGeom prst="rect">
            <a:avLst/>
          </a:prstGeom>
          <a:noFill/>
        </p:spPr>
        <p:txBody>
          <a:bodyPr lIns="0" tIns="0" rIns="0" bIns="0">
            <a:spAutoFit/>
          </a:bodyPr>
          <a:lstStyle/>
          <a:p>
            <a:pPr>
              <a:spcBef>
                <a:spcPct val="50000"/>
              </a:spcBef>
              <a:buClr>
                <a:srgbClr val="F0AB00"/>
              </a:buClr>
              <a:buSzPct val="80000"/>
              <a:defRPr/>
            </a:pPr>
            <a:r>
              <a:rPr lang="en-US" altLang="zh-CN" sz="1050" dirty="0" smtClean="0">
                <a:solidFill>
                  <a:srgbClr val="007CC0"/>
                </a:solidFill>
                <a:latin typeface="Arial" panose="020B0604020202020204" pitchFamily="34" charset="0"/>
                <a:ea typeface="Open Sans" pitchFamily="34" charset="0"/>
                <a:cs typeface="Arial" panose="020B0604020202020204" pitchFamily="34" charset="0"/>
              </a:rPr>
              <a:t>City (All)</a:t>
            </a:r>
            <a:endParaRPr lang="en-US" sz="105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96" name="Rectangle 95"/>
          <p:cNvSpPr/>
          <p:nvPr/>
        </p:nvSpPr>
        <p:spPr bwMode="gray">
          <a:xfrm>
            <a:off x="196849" y="2400300"/>
            <a:ext cx="8742593" cy="3794125"/>
          </a:xfrm>
          <a:prstGeom prst="rect">
            <a:avLst/>
          </a:prstGeom>
          <a:solidFill>
            <a:schemeClr val="bg1">
              <a:alpha val="70000"/>
            </a:schemeClr>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solidFill>
                <a:srgbClr val="707070"/>
              </a:solidFill>
              <a:latin typeface="Arial" pitchFamily="34" charset="0"/>
              <a:ea typeface="Arial Unicode MS" pitchFamily="34" charset="-128"/>
              <a:cs typeface="Arial" pitchFamily="34" charset="0"/>
            </a:endParaRPr>
          </a:p>
        </p:txBody>
      </p:sp>
      <p:sp>
        <p:nvSpPr>
          <p:cNvPr id="97" name="Rectangle 96"/>
          <p:cNvSpPr/>
          <p:nvPr/>
        </p:nvSpPr>
        <p:spPr bwMode="gray">
          <a:xfrm>
            <a:off x="196849" y="2819400"/>
            <a:ext cx="8730381" cy="708025"/>
          </a:xfrm>
          <a:prstGeom prst="rect">
            <a:avLst/>
          </a:prstGeom>
          <a:solidFill>
            <a:srgbClr val="007CC0"/>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solidFill>
                <a:srgbClr val="707070"/>
              </a:solidFill>
              <a:latin typeface="Arial" pitchFamily="34" charset="0"/>
              <a:ea typeface="Arial Unicode MS" pitchFamily="34" charset="-128"/>
              <a:cs typeface="Arial" pitchFamily="34" charset="0"/>
            </a:endParaRPr>
          </a:p>
        </p:txBody>
      </p:sp>
      <p:cxnSp>
        <p:nvCxnSpPr>
          <p:cNvPr id="98" name="Straight Connector 97"/>
          <p:cNvCxnSpPr/>
          <p:nvPr/>
        </p:nvCxnSpPr>
        <p:spPr>
          <a:xfrm>
            <a:off x="196850" y="2400300"/>
            <a:ext cx="8502650"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96850" y="2825750"/>
            <a:ext cx="8502650"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sp>
        <p:nvSpPr>
          <p:cNvPr id="102" name="TextBox 113"/>
          <p:cNvSpPr txBox="1">
            <a:spLocks noChangeArrowheads="1"/>
          </p:cNvSpPr>
          <p:nvPr/>
        </p:nvSpPr>
        <p:spPr bwMode="auto">
          <a:xfrm>
            <a:off x="6605229" y="2965450"/>
            <a:ext cx="1785938" cy="384175"/>
          </a:xfrm>
          <a:prstGeom prst="rect">
            <a:avLst/>
          </a:prstGeom>
          <a:noFill/>
          <a:ln w="9525">
            <a:noFill/>
            <a:miter lim="800000"/>
            <a:headEnd/>
            <a:tailEnd/>
          </a:ln>
        </p:spPr>
        <p:txBody>
          <a:bodyPr lIns="0" tIns="0" rIns="0" bIns="0">
            <a:spAutoFit/>
          </a:bodyPr>
          <a:lstStyle/>
          <a:p>
            <a:pPr algn="r">
              <a:spcBef>
                <a:spcPct val="50000"/>
              </a:spcBef>
              <a:buClr>
                <a:srgbClr val="F0AB00"/>
              </a:buClr>
              <a:buSzPct val="80000"/>
            </a:pPr>
            <a:r>
              <a:rPr lang="en-US" altLang="zh-CN" sz="1000" dirty="0">
                <a:solidFill>
                  <a:schemeClr val="bg1"/>
                </a:solidFill>
                <a:ea typeface="Open Sans Semibold"/>
                <a:cs typeface="Arial" charset="0"/>
              </a:rPr>
              <a:t>2 Buildings</a:t>
            </a:r>
          </a:p>
          <a:p>
            <a:pPr algn="r">
              <a:spcBef>
                <a:spcPct val="50000"/>
              </a:spcBef>
              <a:buClr>
                <a:srgbClr val="F0AB00"/>
              </a:buClr>
              <a:buSzPct val="80000"/>
            </a:pPr>
            <a:r>
              <a:rPr lang="en-US" altLang="zh-CN" sz="1000" dirty="0">
                <a:solidFill>
                  <a:schemeClr val="bg1"/>
                </a:solidFill>
                <a:ea typeface="Open Sans Semibold"/>
                <a:cs typeface="Arial" charset="0"/>
              </a:rPr>
              <a:t>560 Shops</a:t>
            </a:r>
          </a:p>
        </p:txBody>
      </p:sp>
      <p:sp>
        <p:nvSpPr>
          <p:cNvPr id="103" name="TextBox 69"/>
          <p:cNvSpPr txBox="1">
            <a:spLocks noChangeArrowheads="1"/>
          </p:cNvSpPr>
          <p:nvPr/>
        </p:nvSpPr>
        <p:spPr bwMode="auto">
          <a:xfrm>
            <a:off x="350838" y="2970213"/>
            <a:ext cx="1974850" cy="385762"/>
          </a:xfrm>
          <a:prstGeom prst="rect">
            <a:avLst/>
          </a:prstGeom>
          <a:noFill/>
          <a:ln w="9525">
            <a:noFill/>
            <a:miter lim="800000"/>
            <a:headEnd/>
            <a:tailEnd/>
          </a:ln>
        </p:spPr>
        <p:txBody>
          <a:bodyPr lIns="0" tIns="0" rIns="0" bIns="0">
            <a:spAutoFit/>
          </a:bodyPr>
          <a:lstStyle/>
          <a:p>
            <a:pPr>
              <a:spcBef>
                <a:spcPct val="50000"/>
              </a:spcBef>
              <a:buClr>
                <a:srgbClr val="F0AB00"/>
              </a:buClr>
              <a:buSzPct val="80000"/>
            </a:pPr>
            <a:r>
              <a:rPr lang="zh-CN" altLang="en-US" sz="1000" b="1" dirty="0" smtClean="0">
                <a:solidFill>
                  <a:schemeClr val="bg1"/>
                </a:solidFill>
                <a:ea typeface="Open Sans Semibold"/>
                <a:cs typeface="Arial" charset="0"/>
              </a:rPr>
              <a:t> </a:t>
            </a:r>
            <a:r>
              <a:rPr lang="zh-CN" altLang="zh-CN" sz="1000" b="1" dirty="0">
                <a:solidFill>
                  <a:schemeClr val="bg1"/>
                </a:solidFill>
                <a:ea typeface="Open Sans Semibold"/>
                <a:cs typeface="Arial" charset="0"/>
              </a:rPr>
              <a:t>D</a:t>
            </a:r>
            <a:r>
              <a:rPr lang="en-US" altLang="zh-CN" sz="1000" b="1" dirty="0" err="1">
                <a:solidFill>
                  <a:schemeClr val="bg1"/>
                </a:solidFill>
                <a:ea typeface="Open Sans Semibold"/>
                <a:cs typeface="Arial" charset="0"/>
              </a:rPr>
              <a:t>epartment</a:t>
            </a:r>
            <a:r>
              <a:rPr lang="zh-CN" altLang="en-US" sz="1000" b="1" dirty="0">
                <a:solidFill>
                  <a:schemeClr val="bg1"/>
                </a:solidFill>
                <a:ea typeface="Open Sans Semibold"/>
                <a:cs typeface="Arial" charset="0"/>
              </a:rPr>
              <a:t> </a:t>
            </a:r>
            <a:r>
              <a:rPr lang="en-US" altLang="zh-CN" sz="1000" b="1" dirty="0" smtClean="0">
                <a:solidFill>
                  <a:schemeClr val="bg1"/>
                </a:solidFill>
                <a:ea typeface="Open Sans Semibold"/>
                <a:cs typeface="Arial" charset="0"/>
              </a:rPr>
              <a:t>Store A</a:t>
            </a:r>
            <a:endParaRPr lang="en-US" altLang="zh-CN" sz="1000" dirty="0">
              <a:solidFill>
                <a:schemeClr val="bg1"/>
              </a:solidFill>
              <a:ea typeface="Open Sans Semibold"/>
              <a:cs typeface="Arial" charset="0"/>
            </a:endParaRPr>
          </a:p>
          <a:p>
            <a:pPr>
              <a:spcBef>
                <a:spcPct val="50000"/>
              </a:spcBef>
              <a:buClr>
                <a:srgbClr val="F0AB00"/>
              </a:buClr>
              <a:buSzPct val="80000"/>
            </a:pPr>
            <a:r>
              <a:rPr lang="en-US" altLang="zh-CN" sz="1000" dirty="0" smtClean="0">
                <a:solidFill>
                  <a:schemeClr val="bg1"/>
                </a:solidFill>
                <a:ea typeface="Open Sans Semibold"/>
                <a:cs typeface="Arial" charset="0"/>
              </a:rPr>
              <a:t>Company XX</a:t>
            </a:r>
            <a:endParaRPr lang="en-US" altLang="zh-CN" sz="1000" dirty="0">
              <a:solidFill>
                <a:schemeClr val="bg1"/>
              </a:solidFill>
              <a:ea typeface="Open Sans Semibold"/>
              <a:cs typeface="Arial" charset="0"/>
            </a:endParaRPr>
          </a:p>
        </p:txBody>
      </p:sp>
      <p:sp>
        <p:nvSpPr>
          <p:cNvPr id="105" name="TextBox 107"/>
          <p:cNvSpPr txBox="1">
            <a:spLocks noChangeArrowheads="1"/>
          </p:cNvSpPr>
          <p:nvPr/>
        </p:nvSpPr>
        <p:spPr bwMode="auto">
          <a:xfrm>
            <a:off x="3878263" y="2965450"/>
            <a:ext cx="1785937" cy="384175"/>
          </a:xfrm>
          <a:prstGeom prst="rect">
            <a:avLst/>
          </a:prstGeom>
          <a:noFill/>
          <a:ln w="9525">
            <a:noFill/>
            <a:miter lim="800000"/>
            <a:headEnd/>
            <a:tailEnd/>
          </a:ln>
        </p:spPr>
        <p:txBody>
          <a:bodyPr lIns="0" tIns="0" rIns="0" bIns="0">
            <a:spAutoFit/>
          </a:bodyPr>
          <a:lstStyle/>
          <a:p>
            <a:pPr algn="r">
              <a:spcBef>
                <a:spcPct val="50000"/>
              </a:spcBef>
              <a:buClr>
                <a:srgbClr val="F0AB00"/>
              </a:buClr>
              <a:buSzPct val="80000"/>
            </a:pPr>
            <a:r>
              <a:rPr lang="zh-CN" altLang="zh-CN" sz="1000" dirty="0">
                <a:solidFill>
                  <a:schemeClr val="bg1"/>
                </a:solidFill>
                <a:ea typeface="Open Sans Semibold"/>
                <a:cs typeface="Arial" charset="0"/>
              </a:rPr>
              <a:t>1</a:t>
            </a:r>
            <a:r>
              <a:rPr lang="en-US" altLang="zh-CN" sz="1000" dirty="0">
                <a:solidFill>
                  <a:schemeClr val="bg1"/>
                </a:solidFill>
                <a:ea typeface="Open Sans Semibold"/>
                <a:cs typeface="Arial" charset="0"/>
              </a:rPr>
              <a:t>00</a:t>
            </a:r>
            <a:r>
              <a:rPr lang="zh-CN" altLang="en-US" sz="1000" dirty="0">
                <a:solidFill>
                  <a:schemeClr val="bg1"/>
                </a:solidFill>
                <a:ea typeface="Open Sans Semibold"/>
                <a:cs typeface="Arial" charset="0"/>
              </a:rPr>
              <a:t> </a:t>
            </a:r>
            <a:r>
              <a:rPr lang="en-US" altLang="zh-CN" sz="1000" dirty="0">
                <a:solidFill>
                  <a:schemeClr val="bg1"/>
                </a:solidFill>
                <a:ea typeface="Open Sans Semibold"/>
                <a:cs typeface="Arial" charset="0"/>
              </a:rPr>
              <a:t>Some Street</a:t>
            </a:r>
          </a:p>
          <a:p>
            <a:pPr algn="r">
              <a:spcBef>
                <a:spcPct val="50000"/>
              </a:spcBef>
              <a:buClr>
                <a:srgbClr val="F0AB00"/>
              </a:buClr>
              <a:buSzPct val="80000"/>
            </a:pPr>
            <a:r>
              <a:rPr lang="en-US" altLang="zh-CN" sz="1000" dirty="0" smtClean="0">
                <a:solidFill>
                  <a:schemeClr val="bg1"/>
                </a:solidFill>
                <a:ea typeface="Open Sans Semibold"/>
                <a:cs typeface="Arial" charset="0"/>
              </a:rPr>
              <a:t>City 1</a:t>
            </a:r>
            <a:endParaRPr lang="en-US" altLang="zh-CN" sz="1000" dirty="0">
              <a:solidFill>
                <a:schemeClr val="bg1"/>
              </a:solidFill>
              <a:ea typeface="Open Sans Semibold"/>
              <a:cs typeface="Arial" charset="0"/>
            </a:endParaRPr>
          </a:p>
        </p:txBody>
      </p:sp>
      <p:cxnSp>
        <p:nvCxnSpPr>
          <p:cNvPr id="106" name="Straight Connector 105"/>
          <p:cNvCxnSpPr/>
          <p:nvPr/>
        </p:nvCxnSpPr>
        <p:spPr>
          <a:xfrm>
            <a:off x="196850" y="3527425"/>
            <a:ext cx="8502650"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605229" y="3667125"/>
            <a:ext cx="1785938" cy="385763"/>
          </a:xfrm>
          <a:prstGeom prst="rect">
            <a:avLst/>
          </a:prstGeom>
          <a:noFill/>
        </p:spPr>
        <p:txBody>
          <a:bodyPr lIns="0" tIns="0" rIns="0" bIns="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r">
              <a:defRPr/>
            </a:pPr>
            <a:r>
              <a:rPr lang="en-US" altLang="zh-CN" dirty="0">
                <a:solidFill>
                  <a:schemeClr val="tx1">
                    <a:lumMod val="65000"/>
                    <a:lumOff val="35000"/>
                  </a:schemeClr>
                </a:solidFill>
                <a:latin typeface="Arial" pitchFamily="34" charset="0"/>
                <a:cs typeface="Arial" pitchFamily="34" charset="0"/>
              </a:rPr>
              <a:t>1</a:t>
            </a:r>
            <a:r>
              <a:rPr lang="en-US" altLang="zh-CN" dirty="0" smtClean="0">
                <a:solidFill>
                  <a:schemeClr val="tx1">
                    <a:lumMod val="65000"/>
                    <a:lumOff val="35000"/>
                  </a:schemeClr>
                </a:solidFill>
                <a:latin typeface="Arial" pitchFamily="34" charset="0"/>
                <a:cs typeface="Arial" pitchFamily="34" charset="0"/>
              </a:rPr>
              <a:t> Building</a:t>
            </a:r>
          </a:p>
          <a:p>
            <a:pPr algn="r">
              <a:defRPr/>
            </a:pPr>
            <a:r>
              <a:rPr lang="en-US" dirty="0" smtClean="0">
                <a:solidFill>
                  <a:srgbClr val="444444"/>
                </a:solidFill>
                <a:latin typeface="Arial" pitchFamily="34" charset="0"/>
                <a:cs typeface="Arial" pitchFamily="34" charset="0"/>
              </a:rPr>
              <a:t>254 Shops</a:t>
            </a:r>
            <a:endParaRPr lang="en-US" dirty="0">
              <a:solidFill>
                <a:srgbClr val="444444"/>
              </a:solidFill>
              <a:latin typeface="Arial" pitchFamily="34" charset="0"/>
              <a:cs typeface="Arial" pitchFamily="34" charset="0"/>
            </a:endParaRPr>
          </a:p>
        </p:txBody>
      </p:sp>
      <p:sp>
        <p:nvSpPr>
          <p:cNvPr id="108" name="TextBox 119"/>
          <p:cNvSpPr txBox="1">
            <a:spLocks noChangeArrowheads="1"/>
          </p:cNvSpPr>
          <p:nvPr/>
        </p:nvSpPr>
        <p:spPr bwMode="auto">
          <a:xfrm>
            <a:off x="350838" y="3673475"/>
            <a:ext cx="1974850" cy="384175"/>
          </a:xfrm>
          <a:prstGeom prst="rect">
            <a:avLst/>
          </a:prstGeom>
          <a:noFill/>
          <a:ln w="9525">
            <a:noFill/>
            <a:miter lim="800000"/>
            <a:headEnd/>
            <a:tailEnd/>
          </a:ln>
        </p:spPr>
        <p:txBody>
          <a:bodyPr lIns="0" tIns="0" rIns="0" bIns="0">
            <a:spAutoFit/>
          </a:bodyPr>
          <a:lstStyle/>
          <a:p>
            <a:pPr>
              <a:spcBef>
                <a:spcPct val="50000"/>
              </a:spcBef>
              <a:buClr>
                <a:srgbClr val="F0AB00"/>
              </a:buClr>
              <a:buSzPct val="80000"/>
            </a:pPr>
            <a:r>
              <a:rPr lang="zh-CN" altLang="en-US" sz="1000" b="1" dirty="0" smtClean="0">
                <a:ea typeface="Open Sans Semibold"/>
                <a:cs typeface="Arial" charset="0"/>
              </a:rPr>
              <a:t> </a:t>
            </a:r>
            <a:r>
              <a:rPr lang="zh-CN" altLang="zh-CN" sz="1000" b="1" dirty="0">
                <a:ea typeface="Open Sans Semibold"/>
                <a:cs typeface="Arial" charset="0"/>
              </a:rPr>
              <a:t>D</a:t>
            </a:r>
            <a:r>
              <a:rPr lang="en-US" altLang="zh-CN" sz="1000" b="1" dirty="0" err="1">
                <a:ea typeface="Open Sans Semibold"/>
                <a:cs typeface="Arial" charset="0"/>
              </a:rPr>
              <a:t>epartment</a:t>
            </a:r>
            <a:r>
              <a:rPr lang="zh-CN" altLang="en-US" sz="1000" b="1" dirty="0">
                <a:ea typeface="Open Sans Semibold"/>
                <a:cs typeface="Arial" charset="0"/>
              </a:rPr>
              <a:t> </a:t>
            </a:r>
            <a:r>
              <a:rPr lang="en-US" altLang="zh-CN" sz="1000" b="1" dirty="0" smtClean="0">
                <a:ea typeface="Open Sans Semibold"/>
                <a:cs typeface="Arial" charset="0"/>
              </a:rPr>
              <a:t>Store B</a:t>
            </a:r>
            <a:endParaRPr lang="en-US" altLang="zh-CN" sz="1000" dirty="0">
              <a:solidFill>
                <a:srgbClr val="000000"/>
              </a:solidFill>
              <a:ea typeface="Open Sans Semibold"/>
              <a:cs typeface="Arial" charset="0"/>
            </a:endParaRPr>
          </a:p>
          <a:p>
            <a:pPr>
              <a:spcBef>
                <a:spcPct val="50000"/>
              </a:spcBef>
              <a:buClr>
                <a:srgbClr val="F0AB00"/>
              </a:buClr>
              <a:buSzPct val="80000"/>
            </a:pPr>
            <a:r>
              <a:rPr lang="en-US" altLang="zh-CN" sz="1000" dirty="0" smtClean="0">
                <a:solidFill>
                  <a:srgbClr val="000000"/>
                </a:solidFill>
                <a:ea typeface="Open Sans Semibold"/>
                <a:cs typeface="Arial" charset="0"/>
              </a:rPr>
              <a:t>Company XX</a:t>
            </a:r>
            <a:endParaRPr lang="en-US" altLang="zh-CN" sz="1000" dirty="0">
              <a:solidFill>
                <a:srgbClr val="000000"/>
              </a:solidFill>
              <a:ea typeface="Open Sans Semibold"/>
              <a:cs typeface="Arial" charset="0"/>
            </a:endParaRPr>
          </a:p>
        </p:txBody>
      </p:sp>
      <p:sp>
        <p:nvSpPr>
          <p:cNvPr id="109" name="Rectangle 122"/>
          <p:cNvSpPr>
            <a:spLocks noChangeArrowheads="1"/>
          </p:cNvSpPr>
          <p:nvPr/>
        </p:nvSpPr>
        <p:spPr bwMode="auto">
          <a:xfrm>
            <a:off x="8524393" y="3798640"/>
            <a:ext cx="260350" cy="277812"/>
          </a:xfrm>
          <a:prstGeom prst="rect">
            <a:avLst/>
          </a:prstGeom>
          <a:noFill/>
          <a:ln w="9525">
            <a:noFill/>
            <a:miter lim="800000"/>
            <a:headEnd/>
            <a:tailEnd/>
          </a:ln>
        </p:spPr>
        <p:txBody>
          <a:bodyPr wrap="none">
            <a:spAutoFit/>
          </a:bodyPr>
          <a:lstStyle/>
          <a:p>
            <a:r>
              <a:rPr lang="is-IS" altLang="zh-CN" baseline="30000" dirty="0">
                <a:latin typeface="SAP-icons" pitchFamily="2" charset="0"/>
              </a:rPr>
              <a:t></a:t>
            </a:r>
            <a:endParaRPr lang="en-US" altLang="zh-CN" dirty="0"/>
          </a:p>
        </p:txBody>
      </p:sp>
      <p:sp>
        <p:nvSpPr>
          <p:cNvPr id="110" name="TextBox 123"/>
          <p:cNvSpPr txBox="1">
            <a:spLocks noChangeArrowheads="1"/>
          </p:cNvSpPr>
          <p:nvPr/>
        </p:nvSpPr>
        <p:spPr bwMode="auto">
          <a:xfrm>
            <a:off x="3878263" y="3667125"/>
            <a:ext cx="1785937" cy="385763"/>
          </a:xfrm>
          <a:prstGeom prst="rect">
            <a:avLst/>
          </a:prstGeom>
          <a:noFill/>
          <a:ln w="9525">
            <a:noFill/>
            <a:miter lim="800000"/>
            <a:headEnd/>
            <a:tailEnd/>
          </a:ln>
        </p:spPr>
        <p:txBody>
          <a:bodyPr lIns="0" tIns="0" rIns="0" bIns="0">
            <a:spAutoFit/>
          </a:bodyPr>
          <a:lstStyle/>
          <a:p>
            <a:pPr algn="r">
              <a:spcBef>
                <a:spcPct val="50000"/>
              </a:spcBef>
              <a:buClr>
                <a:srgbClr val="F0AB00"/>
              </a:buClr>
              <a:buSzPct val="80000"/>
            </a:pPr>
            <a:r>
              <a:rPr lang="en-US" altLang="zh-CN" sz="1000" dirty="0">
                <a:solidFill>
                  <a:srgbClr val="444444"/>
                </a:solidFill>
                <a:ea typeface="Open Sans Semibold"/>
                <a:cs typeface="Arial" charset="0"/>
              </a:rPr>
              <a:t>998 Some Street</a:t>
            </a:r>
          </a:p>
          <a:p>
            <a:pPr algn="r">
              <a:spcBef>
                <a:spcPct val="50000"/>
              </a:spcBef>
              <a:buClr>
                <a:srgbClr val="F0AB00"/>
              </a:buClr>
              <a:buSzPct val="80000"/>
            </a:pPr>
            <a:r>
              <a:rPr lang="en-US" altLang="zh-CN" sz="1000" dirty="0" smtClean="0">
                <a:solidFill>
                  <a:srgbClr val="444444"/>
                </a:solidFill>
                <a:ea typeface="Open Sans Semibold"/>
                <a:cs typeface="Arial" charset="0"/>
              </a:rPr>
              <a:t>City 1</a:t>
            </a:r>
            <a:endParaRPr lang="en-US" altLang="zh-CN" sz="1000" dirty="0">
              <a:solidFill>
                <a:srgbClr val="444444"/>
              </a:solidFill>
              <a:ea typeface="Open Sans Semibold"/>
              <a:cs typeface="Arial" charset="0"/>
            </a:endParaRPr>
          </a:p>
        </p:txBody>
      </p:sp>
      <p:cxnSp>
        <p:nvCxnSpPr>
          <p:cNvPr id="111" name="Straight Connector 110"/>
          <p:cNvCxnSpPr>
            <a:endCxn id="96" idx="3"/>
          </p:cNvCxnSpPr>
          <p:nvPr/>
        </p:nvCxnSpPr>
        <p:spPr>
          <a:xfrm>
            <a:off x="196850" y="4195763"/>
            <a:ext cx="8742592" cy="10160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sp>
        <p:nvSpPr>
          <p:cNvPr id="112" name="TextBox 126"/>
          <p:cNvSpPr txBox="1">
            <a:spLocks noChangeArrowheads="1"/>
          </p:cNvSpPr>
          <p:nvPr/>
        </p:nvSpPr>
        <p:spPr bwMode="auto">
          <a:xfrm>
            <a:off x="6605229" y="4337050"/>
            <a:ext cx="1785938" cy="384175"/>
          </a:xfrm>
          <a:prstGeom prst="rect">
            <a:avLst/>
          </a:prstGeom>
          <a:noFill/>
          <a:ln w="9525">
            <a:noFill/>
            <a:miter lim="800000"/>
            <a:headEnd/>
            <a:tailEnd/>
          </a:ln>
        </p:spPr>
        <p:txBody>
          <a:bodyPr lIns="0" tIns="0" rIns="0" bIns="0">
            <a:spAutoFit/>
          </a:bodyPr>
          <a:lstStyle/>
          <a:p>
            <a:pPr algn="r">
              <a:spcBef>
                <a:spcPct val="50000"/>
              </a:spcBef>
              <a:buClr>
                <a:srgbClr val="F0AB00"/>
              </a:buClr>
              <a:buSzPct val="80000"/>
            </a:pPr>
            <a:r>
              <a:rPr lang="en-US" altLang="zh-CN" sz="1000">
                <a:solidFill>
                  <a:srgbClr val="007CC0"/>
                </a:solidFill>
                <a:ea typeface="Open Sans Semibold"/>
                <a:cs typeface="Arial" charset="0"/>
              </a:rPr>
              <a:t>3 Buildings</a:t>
            </a:r>
          </a:p>
          <a:p>
            <a:pPr algn="r">
              <a:spcBef>
                <a:spcPct val="50000"/>
              </a:spcBef>
              <a:buClr>
                <a:srgbClr val="F0AB00"/>
              </a:buClr>
              <a:buSzPct val="80000"/>
            </a:pPr>
            <a:r>
              <a:rPr lang="en-US" altLang="zh-CN" sz="1000">
                <a:solidFill>
                  <a:srgbClr val="444444"/>
                </a:solidFill>
                <a:ea typeface="Open Sans Semibold"/>
                <a:cs typeface="Arial" charset="0"/>
              </a:rPr>
              <a:t>780 Shops</a:t>
            </a:r>
          </a:p>
        </p:txBody>
      </p:sp>
      <p:sp>
        <p:nvSpPr>
          <p:cNvPr id="113" name="TextBox 128"/>
          <p:cNvSpPr txBox="1">
            <a:spLocks noChangeArrowheads="1"/>
          </p:cNvSpPr>
          <p:nvPr/>
        </p:nvSpPr>
        <p:spPr bwMode="auto">
          <a:xfrm>
            <a:off x="350838" y="4341813"/>
            <a:ext cx="1974850" cy="385762"/>
          </a:xfrm>
          <a:prstGeom prst="rect">
            <a:avLst/>
          </a:prstGeom>
          <a:noFill/>
          <a:ln w="9525">
            <a:noFill/>
            <a:miter lim="800000"/>
            <a:headEnd/>
            <a:tailEnd/>
          </a:ln>
        </p:spPr>
        <p:txBody>
          <a:bodyPr lIns="0" tIns="0" rIns="0" bIns="0">
            <a:spAutoFit/>
          </a:bodyPr>
          <a:lstStyle/>
          <a:p>
            <a:pPr>
              <a:spcBef>
                <a:spcPct val="50000"/>
              </a:spcBef>
              <a:buClr>
                <a:srgbClr val="F0AB00"/>
              </a:buClr>
              <a:buSzPct val="80000"/>
            </a:pPr>
            <a:r>
              <a:rPr lang="zh-CN" altLang="zh-CN" sz="1000" b="1" dirty="0" smtClean="0">
                <a:ea typeface="Open Sans Semibold"/>
                <a:cs typeface="Arial" charset="0"/>
              </a:rPr>
              <a:t>D</a:t>
            </a:r>
            <a:r>
              <a:rPr lang="en-US" altLang="zh-CN" sz="1000" b="1" dirty="0" err="1" smtClean="0">
                <a:ea typeface="Open Sans Semibold"/>
                <a:cs typeface="Arial" charset="0"/>
              </a:rPr>
              <a:t>epartment</a:t>
            </a:r>
            <a:r>
              <a:rPr lang="zh-CN" altLang="en-US" sz="1000" b="1" dirty="0" smtClean="0">
                <a:ea typeface="Open Sans Semibold"/>
                <a:cs typeface="Arial" charset="0"/>
              </a:rPr>
              <a:t> </a:t>
            </a:r>
            <a:r>
              <a:rPr lang="en-US" altLang="zh-CN" sz="1000" b="1" dirty="0" smtClean="0">
                <a:ea typeface="Open Sans Semibold"/>
                <a:cs typeface="Arial" charset="0"/>
              </a:rPr>
              <a:t>Store C</a:t>
            </a:r>
            <a:endParaRPr lang="en-US" altLang="zh-CN" sz="1000" dirty="0">
              <a:solidFill>
                <a:srgbClr val="000000"/>
              </a:solidFill>
              <a:ea typeface="Open Sans Semibold"/>
              <a:cs typeface="Arial" charset="0"/>
            </a:endParaRPr>
          </a:p>
          <a:p>
            <a:pPr>
              <a:spcBef>
                <a:spcPct val="50000"/>
              </a:spcBef>
              <a:buClr>
                <a:srgbClr val="F0AB00"/>
              </a:buClr>
              <a:buSzPct val="80000"/>
            </a:pPr>
            <a:r>
              <a:rPr lang="en-US" altLang="zh-CN" sz="1000" dirty="0" smtClean="0">
                <a:solidFill>
                  <a:srgbClr val="000000"/>
                </a:solidFill>
                <a:ea typeface="Open Sans Semibold"/>
                <a:cs typeface="Arial" charset="0"/>
              </a:rPr>
              <a:t>Company YY</a:t>
            </a:r>
            <a:endParaRPr lang="en-US" altLang="zh-CN" sz="1000" dirty="0">
              <a:solidFill>
                <a:srgbClr val="000000"/>
              </a:solidFill>
              <a:ea typeface="Open Sans Semibold"/>
              <a:cs typeface="Arial" charset="0"/>
            </a:endParaRPr>
          </a:p>
        </p:txBody>
      </p:sp>
      <p:sp>
        <p:nvSpPr>
          <p:cNvPr id="114" name="Rectangle 132"/>
          <p:cNvSpPr>
            <a:spLocks noChangeArrowheads="1"/>
          </p:cNvSpPr>
          <p:nvPr/>
        </p:nvSpPr>
        <p:spPr bwMode="auto">
          <a:xfrm>
            <a:off x="8524393" y="4480776"/>
            <a:ext cx="260350" cy="276225"/>
          </a:xfrm>
          <a:prstGeom prst="rect">
            <a:avLst/>
          </a:prstGeom>
          <a:noFill/>
          <a:ln w="9525">
            <a:noFill/>
            <a:miter lim="800000"/>
            <a:headEnd/>
            <a:tailEnd/>
          </a:ln>
        </p:spPr>
        <p:txBody>
          <a:bodyPr wrap="none">
            <a:spAutoFit/>
          </a:bodyPr>
          <a:lstStyle/>
          <a:p>
            <a:r>
              <a:rPr lang="is-IS" altLang="zh-CN" baseline="30000" dirty="0">
                <a:latin typeface="SAP-icons" pitchFamily="2" charset="0"/>
              </a:rPr>
              <a:t></a:t>
            </a:r>
            <a:endParaRPr lang="en-US" altLang="zh-CN" dirty="0"/>
          </a:p>
        </p:txBody>
      </p:sp>
      <p:sp>
        <p:nvSpPr>
          <p:cNvPr id="115" name="TextBox 133"/>
          <p:cNvSpPr txBox="1">
            <a:spLocks noChangeArrowheads="1"/>
          </p:cNvSpPr>
          <p:nvPr/>
        </p:nvSpPr>
        <p:spPr bwMode="auto">
          <a:xfrm>
            <a:off x="3878263" y="4337050"/>
            <a:ext cx="1785937" cy="384175"/>
          </a:xfrm>
          <a:prstGeom prst="rect">
            <a:avLst/>
          </a:prstGeom>
          <a:noFill/>
          <a:ln w="9525">
            <a:noFill/>
            <a:miter lim="800000"/>
            <a:headEnd/>
            <a:tailEnd/>
          </a:ln>
        </p:spPr>
        <p:txBody>
          <a:bodyPr lIns="0" tIns="0" rIns="0" bIns="0">
            <a:spAutoFit/>
          </a:bodyPr>
          <a:lstStyle/>
          <a:p>
            <a:pPr algn="r">
              <a:spcBef>
                <a:spcPct val="50000"/>
              </a:spcBef>
              <a:buClr>
                <a:srgbClr val="F0AB00"/>
              </a:buClr>
              <a:buSzPct val="80000"/>
            </a:pPr>
            <a:r>
              <a:rPr lang="en-US" altLang="zh-CN" sz="1000" dirty="0">
                <a:solidFill>
                  <a:srgbClr val="444444"/>
                </a:solidFill>
                <a:ea typeface="Open Sans Semibold"/>
                <a:cs typeface="Arial" charset="0"/>
              </a:rPr>
              <a:t>1001 Some Street</a:t>
            </a:r>
          </a:p>
          <a:p>
            <a:pPr algn="r">
              <a:spcBef>
                <a:spcPct val="50000"/>
              </a:spcBef>
              <a:buClr>
                <a:srgbClr val="F0AB00"/>
              </a:buClr>
              <a:buSzPct val="80000"/>
            </a:pPr>
            <a:r>
              <a:rPr lang="en-US" altLang="zh-CN" sz="1000" dirty="0" smtClean="0">
                <a:solidFill>
                  <a:srgbClr val="444444"/>
                </a:solidFill>
                <a:ea typeface="Open Sans Semibold"/>
                <a:cs typeface="Arial" charset="0"/>
              </a:rPr>
              <a:t>City 2</a:t>
            </a:r>
            <a:endParaRPr lang="en-US" altLang="zh-CN" sz="1000" dirty="0">
              <a:solidFill>
                <a:srgbClr val="444444"/>
              </a:solidFill>
              <a:ea typeface="Open Sans Semibold"/>
              <a:cs typeface="Arial" charset="0"/>
            </a:endParaRPr>
          </a:p>
        </p:txBody>
      </p:sp>
      <p:cxnSp>
        <p:nvCxnSpPr>
          <p:cNvPr id="116" name="Straight Connector 115"/>
          <p:cNvCxnSpPr/>
          <p:nvPr/>
        </p:nvCxnSpPr>
        <p:spPr>
          <a:xfrm flipV="1">
            <a:off x="196850" y="4872187"/>
            <a:ext cx="8742593" cy="18901"/>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sp>
        <p:nvSpPr>
          <p:cNvPr id="117" name="TextBox 137"/>
          <p:cNvSpPr txBox="1">
            <a:spLocks noChangeArrowheads="1"/>
          </p:cNvSpPr>
          <p:nvPr/>
        </p:nvSpPr>
        <p:spPr bwMode="auto">
          <a:xfrm>
            <a:off x="6605229" y="5030788"/>
            <a:ext cx="1785938" cy="384175"/>
          </a:xfrm>
          <a:prstGeom prst="rect">
            <a:avLst/>
          </a:prstGeom>
          <a:noFill/>
          <a:ln w="9525">
            <a:noFill/>
            <a:miter lim="800000"/>
            <a:headEnd/>
            <a:tailEnd/>
          </a:ln>
        </p:spPr>
        <p:txBody>
          <a:bodyPr lIns="0" tIns="0" rIns="0" bIns="0">
            <a:spAutoFit/>
          </a:bodyPr>
          <a:lstStyle/>
          <a:p>
            <a:pPr algn="r">
              <a:spcBef>
                <a:spcPct val="50000"/>
              </a:spcBef>
              <a:buClr>
                <a:srgbClr val="F0AB00"/>
              </a:buClr>
              <a:buSzPct val="80000"/>
            </a:pPr>
            <a:r>
              <a:rPr lang="en-US" altLang="zh-CN" sz="1000">
                <a:solidFill>
                  <a:srgbClr val="007CC0"/>
                </a:solidFill>
                <a:ea typeface="Open Sans Semibold"/>
                <a:cs typeface="Arial" charset="0"/>
              </a:rPr>
              <a:t>2 Buildings</a:t>
            </a:r>
          </a:p>
          <a:p>
            <a:pPr algn="r">
              <a:spcBef>
                <a:spcPct val="50000"/>
              </a:spcBef>
              <a:buClr>
                <a:srgbClr val="F0AB00"/>
              </a:buClr>
              <a:buSzPct val="80000"/>
            </a:pPr>
            <a:r>
              <a:rPr lang="en-US" altLang="zh-CN" sz="1000">
                <a:solidFill>
                  <a:srgbClr val="444444"/>
                </a:solidFill>
                <a:ea typeface="Open Sans Semibold"/>
                <a:cs typeface="Arial" charset="0"/>
              </a:rPr>
              <a:t>400 Shops</a:t>
            </a:r>
          </a:p>
        </p:txBody>
      </p:sp>
      <p:sp>
        <p:nvSpPr>
          <p:cNvPr id="118" name="TextBox 138"/>
          <p:cNvSpPr txBox="1">
            <a:spLocks noChangeArrowheads="1"/>
          </p:cNvSpPr>
          <p:nvPr/>
        </p:nvSpPr>
        <p:spPr bwMode="auto">
          <a:xfrm>
            <a:off x="350838" y="5035550"/>
            <a:ext cx="1974850" cy="385763"/>
          </a:xfrm>
          <a:prstGeom prst="rect">
            <a:avLst/>
          </a:prstGeom>
          <a:noFill/>
          <a:ln w="9525">
            <a:noFill/>
            <a:miter lim="800000"/>
            <a:headEnd/>
            <a:tailEnd/>
          </a:ln>
        </p:spPr>
        <p:txBody>
          <a:bodyPr lIns="0" tIns="0" rIns="0" bIns="0">
            <a:spAutoFit/>
          </a:bodyPr>
          <a:lstStyle/>
          <a:p>
            <a:pPr>
              <a:spcBef>
                <a:spcPct val="50000"/>
              </a:spcBef>
              <a:buClr>
                <a:srgbClr val="F0AB00"/>
              </a:buClr>
              <a:buSzPct val="80000"/>
            </a:pPr>
            <a:r>
              <a:rPr lang="zh-CN" altLang="zh-CN" sz="1000" b="1" dirty="0" smtClean="0">
                <a:ea typeface="Open Sans Semibold"/>
                <a:cs typeface="Arial" charset="0"/>
              </a:rPr>
              <a:t>D</a:t>
            </a:r>
            <a:r>
              <a:rPr lang="en-US" altLang="zh-CN" sz="1000" b="1" dirty="0" err="1" smtClean="0">
                <a:ea typeface="Open Sans Semibold"/>
                <a:cs typeface="Arial" charset="0"/>
              </a:rPr>
              <a:t>epartment</a:t>
            </a:r>
            <a:r>
              <a:rPr lang="zh-CN" altLang="en-US" sz="1000" b="1" dirty="0" smtClean="0">
                <a:ea typeface="Open Sans Semibold"/>
                <a:cs typeface="Arial" charset="0"/>
              </a:rPr>
              <a:t> </a:t>
            </a:r>
            <a:r>
              <a:rPr lang="en-US" altLang="zh-CN" sz="1000" b="1" dirty="0" smtClean="0">
                <a:ea typeface="Open Sans Semibold"/>
                <a:cs typeface="Arial" charset="0"/>
              </a:rPr>
              <a:t>Store D</a:t>
            </a:r>
            <a:endParaRPr lang="en-US" altLang="zh-CN" sz="1000" dirty="0">
              <a:solidFill>
                <a:srgbClr val="000000"/>
              </a:solidFill>
              <a:ea typeface="Open Sans Semibold"/>
              <a:cs typeface="Arial" charset="0"/>
            </a:endParaRPr>
          </a:p>
          <a:p>
            <a:pPr>
              <a:spcBef>
                <a:spcPct val="50000"/>
              </a:spcBef>
              <a:buClr>
                <a:srgbClr val="F0AB00"/>
              </a:buClr>
              <a:buSzPct val="80000"/>
            </a:pPr>
            <a:r>
              <a:rPr lang="en-US" altLang="zh-CN" sz="1000" dirty="0" smtClean="0">
                <a:solidFill>
                  <a:srgbClr val="000000"/>
                </a:solidFill>
                <a:ea typeface="Open Sans Semibold"/>
                <a:cs typeface="Arial" charset="0"/>
              </a:rPr>
              <a:t>Company YY</a:t>
            </a:r>
            <a:endParaRPr lang="en-US" altLang="zh-CN" sz="1000" dirty="0">
              <a:solidFill>
                <a:srgbClr val="000000"/>
              </a:solidFill>
              <a:ea typeface="Open Sans Semibold"/>
              <a:cs typeface="Arial" charset="0"/>
            </a:endParaRPr>
          </a:p>
        </p:txBody>
      </p:sp>
      <p:sp>
        <p:nvSpPr>
          <p:cNvPr id="119" name="Rectangle 139"/>
          <p:cNvSpPr>
            <a:spLocks noChangeArrowheads="1"/>
          </p:cNvSpPr>
          <p:nvPr/>
        </p:nvSpPr>
        <p:spPr bwMode="auto">
          <a:xfrm>
            <a:off x="8524393" y="5076825"/>
            <a:ext cx="260350" cy="276225"/>
          </a:xfrm>
          <a:prstGeom prst="rect">
            <a:avLst/>
          </a:prstGeom>
          <a:noFill/>
          <a:ln w="9525">
            <a:noFill/>
            <a:miter lim="800000"/>
            <a:headEnd/>
            <a:tailEnd/>
          </a:ln>
        </p:spPr>
        <p:txBody>
          <a:bodyPr wrap="none">
            <a:spAutoFit/>
          </a:bodyPr>
          <a:lstStyle/>
          <a:p>
            <a:r>
              <a:rPr lang="is-IS" altLang="zh-CN" baseline="30000">
                <a:latin typeface="SAP-icons" pitchFamily="2" charset="0"/>
              </a:rPr>
              <a:t></a:t>
            </a:r>
            <a:endParaRPr lang="en-US" altLang="zh-CN"/>
          </a:p>
        </p:txBody>
      </p:sp>
      <p:sp>
        <p:nvSpPr>
          <p:cNvPr id="120" name="TextBox 140"/>
          <p:cNvSpPr txBox="1">
            <a:spLocks noChangeArrowheads="1"/>
          </p:cNvSpPr>
          <p:nvPr/>
        </p:nvSpPr>
        <p:spPr bwMode="auto">
          <a:xfrm>
            <a:off x="3878263" y="5030788"/>
            <a:ext cx="1785937" cy="384175"/>
          </a:xfrm>
          <a:prstGeom prst="rect">
            <a:avLst/>
          </a:prstGeom>
          <a:noFill/>
          <a:ln w="9525">
            <a:noFill/>
            <a:miter lim="800000"/>
            <a:headEnd/>
            <a:tailEnd/>
          </a:ln>
        </p:spPr>
        <p:txBody>
          <a:bodyPr lIns="0" tIns="0" rIns="0" bIns="0">
            <a:spAutoFit/>
          </a:bodyPr>
          <a:lstStyle/>
          <a:p>
            <a:pPr algn="r">
              <a:spcBef>
                <a:spcPct val="50000"/>
              </a:spcBef>
              <a:buClr>
                <a:srgbClr val="F0AB00"/>
              </a:buClr>
              <a:buSzPct val="80000"/>
            </a:pPr>
            <a:r>
              <a:rPr lang="en-US" altLang="zh-CN" sz="1000" dirty="0">
                <a:solidFill>
                  <a:srgbClr val="444444"/>
                </a:solidFill>
                <a:ea typeface="Open Sans Semibold"/>
                <a:cs typeface="Arial" charset="0"/>
              </a:rPr>
              <a:t>60 Some Street</a:t>
            </a:r>
          </a:p>
          <a:p>
            <a:pPr algn="r">
              <a:spcBef>
                <a:spcPct val="50000"/>
              </a:spcBef>
              <a:buClr>
                <a:srgbClr val="F0AB00"/>
              </a:buClr>
              <a:buSzPct val="80000"/>
            </a:pPr>
            <a:r>
              <a:rPr lang="en-US" altLang="zh-CN" sz="1000" dirty="0" smtClean="0">
                <a:solidFill>
                  <a:srgbClr val="444444"/>
                </a:solidFill>
                <a:ea typeface="Open Sans Semibold"/>
                <a:cs typeface="Arial" charset="0"/>
              </a:rPr>
              <a:t>City 3</a:t>
            </a:r>
            <a:endParaRPr lang="en-US" altLang="zh-CN" sz="1000" dirty="0">
              <a:solidFill>
                <a:srgbClr val="444444"/>
              </a:solidFill>
              <a:ea typeface="Open Sans Semibold"/>
              <a:cs typeface="Arial" charset="0"/>
            </a:endParaRPr>
          </a:p>
        </p:txBody>
      </p:sp>
      <p:cxnSp>
        <p:nvCxnSpPr>
          <p:cNvPr id="121" name="Straight Connector 120"/>
          <p:cNvCxnSpPr/>
          <p:nvPr/>
        </p:nvCxnSpPr>
        <p:spPr>
          <a:xfrm>
            <a:off x="196850" y="5522913"/>
            <a:ext cx="8730381" cy="20879"/>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sp>
        <p:nvSpPr>
          <p:cNvPr id="122" name="TextBox 142"/>
          <p:cNvSpPr txBox="1">
            <a:spLocks noChangeArrowheads="1"/>
          </p:cNvSpPr>
          <p:nvPr/>
        </p:nvSpPr>
        <p:spPr bwMode="auto">
          <a:xfrm>
            <a:off x="6605229" y="5664200"/>
            <a:ext cx="1785938" cy="384175"/>
          </a:xfrm>
          <a:prstGeom prst="rect">
            <a:avLst/>
          </a:prstGeom>
          <a:noFill/>
          <a:ln w="9525">
            <a:noFill/>
            <a:miter lim="800000"/>
            <a:headEnd/>
            <a:tailEnd/>
          </a:ln>
        </p:spPr>
        <p:txBody>
          <a:bodyPr lIns="0" tIns="0" rIns="0" bIns="0">
            <a:spAutoFit/>
          </a:bodyPr>
          <a:lstStyle/>
          <a:p>
            <a:pPr algn="r">
              <a:spcBef>
                <a:spcPct val="50000"/>
              </a:spcBef>
              <a:buClr>
                <a:srgbClr val="F0AB00"/>
              </a:buClr>
              <a:buSzPct val="80000"/>
            </a:pPr>
            <a:r>
              <a:rPr lang="en-US" altLang="zh-CN" sz="1000">
                <a:solidFill>
                  <a:srgbClr val="007CC0"/>
                </a:solidFill>
                <a:ea typeface="Open Sans Semibold"/>
                <a:cs typeface="Arial" charset="0"/>
              </a:rPr>
              <a:t>2 Buildings</a:t>
            </a:r>
          </a:p>
          <a:p>
            <a:pPr algn="r">
              <a:spcBef>
                <a:spcPct val="50000"/>
              </a:spcBef>
              <a:buClr>
                <a:srgbClr val="F0AB00"/>
              </a:buClr>
              <a:buSzPct val="80000"/>
            </a:pPr>
            <a:r>
              <a:rPr lang="en-US" altLang="zh-CN" sz="1000">
                <a:solidFill>
                  <a:srgbClr val="444444"/>
                </a:solidFill>
                <a:ea typeface="Open Sans Semibold"/>
                <a:cs typeface="Arial" charset="0"/>
              </a:rPr>
              <a:t>360 Shops</a:t>
            </a:r>
          </a:p>
        </p:txBody>
      </p:sp>
      <p:sp>
        <p:nvSpPr>
          <p:cNvPr id="123" name="TextBox 145"/>
          <p:cNvSpPr txBox="1">
            <a:spLocks noChangeArrowheads="1"/>
          </p:cNvSpPr>
          <p:nvPr/>
        </p:nvSpPr>
        <p:spPr bwMode="auto">
          <a:xfrm>
            <a:off x="350838" y="5668963"/>
            <a:ext cx="1974850" cy="384175"/>
          </a:xfrm>
          <a:prstGeom prst="rect">
            <a:avLst/>
          </a:prstGeom>
          <a:noFill/>
          <a:ln w="9525">
            <a:noFill/>
            <a:miter lim="800000"/>
            <a:headEnd/>
            <a:tailEnd/>
          </a:ln>
        </p:spPr>
        <p:txBody>
          <a:bodyPr lIns="0" tIns="0" rIns="0" bIns="0">
            <a:spAutoFit/>
          </a:bodyPr>
          <a:lstStyle/>
          <a:p>
            <a:pPr>
              <a:spcBef>
                <a:spcPct val="50000"/>
              </a:spcBef>
              <a:buClr>
                <a:srgbClr val="F0AB00"/>
              </a:buClr>
              <a:buSzPct val="80000"/>
            </a:pPr>
            <a:r>
              <a:rPr lang="zh-CN" altLang="zh-CN" sz="1000" b="1" dirty="0" smtClean="0">
                <a:ea typeface="Open Sans Semibold"/>
                <a:cs typeface="Arial" charset="0"/>
              </a:rPr>
              <a:t>D</a:t>
            </a:r>
            <a:r>
              <a:rPr lang="en-US" altLang="zh-CN" sz="1000" b="1" dirty="0" err="1" smtClean="0">
                <a:ea typeface="Open Sans Semibold"/>
                <a:cs typeface="Arial" charset="0"/>
              </a:rPr>
              <a:t>epartment</a:t>
            </a:r>
            <a:r>
              <a:rPr lang="zh-CN" altLang="en-US" sz="1000" b="1" dirty="0" smtClean="0">
                <a:ea typeface="Open Sans Semibold"/>
                <a:cs typeface="Arial" charset="0"/>
              </a:rPr>
              <a:t> </a:t>
            </a:r>
            <a:r>
              <a:rPr lang="en-US" altLang="zh-CN" sz="1000" b="1" dirty="0" smtClean="0">
                <a:ea typeface="Open Sans Semibold"/>
                <a:cs typeface="Arial" charset="0"/>
              </a:rPr>
              <a:t>Store E</a:t>
            </a:r>
            <a:endParaRPr lang="en-US" altLang="zh-CN" sz="1000" dirty="0">
              <a:solidFill>
                <a:srgbClr val="000000"/>
              </a:solidFill>
              <a:ea typeface="Open Sans Semibold"/>
              <a:cs typeface="Arial" charset="0"/>
            </a:endParaRPr>
          </a:p>
          <a:p>
            <a:pPr>
              <a:spcBef>
                <a:spcPct val="50000"/>
              </a:spcBef>
              <a:buClr>
                <a:srgbClr val="F0AB00"/>
              </a:buClr>
              <a:buSzPct val="80000"/>
            </a:pPr>
            <a:r>
              <a:rPr lang="en-US" altLang="zh-CN" sz="1000" dirty="0" smtClean="0">
                <a:solidFill>
                  <a:srgbClr val="000000"/>
                </a:solidFill>
                <a:ea typeface="Open Sans Semibold"/>
                <a:cs typeface="Arial" charset="0"/>
              </a:rPr>
              <a:t>Company ZZ</a:t>
            </a:r>
            <a:endParaRPr lang="en-US" altLang="zh-CN" sz="1000" dirty="0">
              <a:solidFill>
                <a:srgbClr val="000000"/>
              </a:solidFill>
              <a:ea typeface="Open Sans Semibold"/>
              <a:cs typeface="Arial" charset="0"/>
            </a:endParaRPr>
          </a:p>
        </p:txBody>
      </p:sp>
      <p:sp>
        <p:nvSpPr>
          <p:cNvPr id="124" name="Rectangle 146"/>
          <p:cNvSpPr>
            <a:spLocks noChangeArrowheads="1"/>
          </p:cNvSpPr>
          <p:nvPr/>
        </p:nvSpPr>
        <p:spPr bwMode="auto">
          <a:xfrm>
            <a:off x="8524393" y="5708650"/>
            <a:ext cx="260350" cy="277813"/>
          </a:xfrm>
          <a:prstGeom prst="rect">
            <a:avLst/>
          </a:prstGeom>
          <a:noFill/>
          <a:ln w="9525">
            <a:noFill/>
            <a:miter lim="800000"/>
            <a:headEnd/>
            <a:tailEnd/>
          </a:ln>
        </p:spPr>
        <p:txBody>
          <a:bodyPr wrap="none">
            <a:spAutoFit/>
          </a:bodyPr>
          <a:lstStyle/>
          <a:p>
            <a:r>
              <a:rPr lang="is-IS" altLang="zh-CN" baseline="30000">
                <a:latin typeface="SAP-icons" pitchFamily="2" charset="0"/>
              </a:rPr>
              <a:t></a:t>
            </a:r>
            <a:endParaRPr lang="en-US" altLang="zh-CN"/>
          </a:p>
        </p:txBody>
      </p:sp>
      <p:sp>
        <p:nvSpPr>
          <p:cNvPr id="125" name="TextBox 147"/>
          <p:cNvSpPr txBox="1">
            <a:spLocks noChangeArrowheads="1"/>
          </p:cNvSpPr>
          <p:nvPr/>
        </p:nvSpPr>
        <p:spPr bwMode="auto">
          <a:xfrm>
            <a:off x="3878263" y="5664200"/>
            <a:ext cx="1785937" cy="384175"/>
          </a:xfrm>
          <a:prstGeom prst="rect">
            <a:avLst/>
          </a:prstGeom>
          <a:noFill/>
          <a:ln w="9525">
            <a:noFill/>
            <a:miter lim="800000"/>
            <a:headEnd/>
            <a:tailEnd/>
          </a:ln>
        </p:spPr>
        <p:txBody>
          <a:bodyPr lIns="0" tIns="0" rIns="0" bIns="0">
            <a:spAutoFit/>
          </a:bodyPr>
          <a:lstStyle/>
          <a:p>
            <a:pPr algn="r">
              <a:spcBef>
                <a:spcPct val="50000"/>
              </a:spcBef>
              <a:buClr>
                <a:srgbClr val="F0AB00"/>
              </a:buClr>
              <a:buSzPct val="80000"/>
            </a:pPr>
            <a:r>
              <a:rPr lang="en-US" altLang="zh-CN" sz="1000" dirty="0">
                <a:solidFill>
                  <a:srgbClr val="444444"/>
                </a:solidFill>
                <a:ea typeface="Open Sans Semibold"/>
                <a:cs typeface="Arial" charset="0"/>
              </a:rPr>
              <a:t>88 Some Street</a:t>
            </a:r>
          </a:p>
          <a:p>
            <a:pPr algn="r">
              <a:spcBef>
                <a:spcPct val="50000"/>
              </a:spcBef>
              <a:buClr>
                <a:srgbClr val="F0AB00"/>
              </a:buClr>
              <a:buSzPct val="80000"/>
            </a:pPr>
            <a:r>
              <a:rPr lang="en-US" altLang="zh-CN" sz="1000" dirty="0" smtClean="0">
                <a:solidFill>
                  <a:srgbClr val="444444"/>
                </a:solidFill>
                <a:ea typeface="Open Sans Semibold"/>
                <a:cs typeface="Arial" charset="0"/>
              </a:rPr>
              <a:t>City 3</a:t>
            </a:r>
            <a:endParaRPr lang="en-US" altLang="zh-CN" sz="1000" dirty="0">
              <a:solidFill>
                <a:srgbClr val="444444"/>
              </a:solidFill>
              <a:ea typeface="Open Sans Semibold"/>
              <a:cs typeface="Arial" charset="0"/>
            </a:endParaRPr>
          </a:p>
        </p:txBody>
      </p:sp>
      <p:sp>
        <p:nvSpPr>
          <p:cNvPr id="126" name="Rectangle 125"/>
          <p:cNvSpPr/>
          <p:nvPr/>
        </p:nvSpPr>
        <p:spPr>
          <a:xfrm>
            <a:off x="6714709" y="3659188"/>
            <a:ext cx="338554" cy="369332"/>
          </a:xfrm>
          <a:prstGeom prst="rect">
            <a:avLst/>
          </a:prstGeom>
        </p:spPr>
        <p:txBody>
          <a:bodyPr wrap="none">
            <a:spAutoFit/>
          </a:bodyPr>
          <a:lstStyle/>
          <a:p>
            <a:r>
              <a:rPr lang="is-IS" baseline="30000" dirty="0">
                <a:solidFill>
                  <a:schemeClr val="bg1"/>
                </a:solidFill>
                <a:latin typeface="SAP-icons"/>
                <a:cs typeface="SAP-icons"/>
              </a:rPr>
              <a:t></a:t>
            </a:r>
            <a:endParaRPr lang="en-US" dirty="0">
              <a:solidFill>
                <a:schemeClr val="bg1"/>
              </a:solidFill>
            </a:endParaRPr>
          </a:p>
        </p:txBody>
      </p:sp>
      <p:pic>
        <p:nvPicPr>
          <p:cNvPr id="127" name="Picture 2"/>
          <p:cNvPicPr>
            <a:picLocks noChangeAspect="1" noChangeArrowheads="1"/>
          </p:cNvPicPr>
          <p:nvPr/>
        </p:nvPicPr>
        <p:blipFill>
          <a:blip r:embed="rId3" cstate="email">
            <a:lum bright="70000" contrast="-70000"/>
            <a:extLst>
              <a:ext uri="{28A0092B-C50C-407E-A947-70E740481C1C}">
                <a14:useLocalDpi xmlns:a14="http://schemas.microsoft.com/office/drawing/2010/main"/>
              </a:ext>
            </a:extLst>
          </a:blip>
          <a:srcRect/>
          <a:stretch>
            <a:fillRect/>
          </a:stretch>
        </p:blipFill>
        <p:spPr bwMode="auto">
          <a:xfrm>
            <a:off x="8524393" y="3043784"/>
            <a:ext cx="268287"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 name="TextBox 103"/>
          <p:cNvSpPr txBox="1">
            <a:spLocks noChangeArrowheads="1"/>
          </p:cNvSpPr>
          <p:nvPr/>
        </p:nvSpPr>
        <p:spPr bwMode="auto">
          <a:xfrm>
            <a:off x="325438" y="2116138"/>
            <a:ext cx="1974850" cy="184666"/>
          </a:xfrm>
          <a:prstGeom prst="rect">
            <a:avLst/>
          </a:prstGeom>
          <a:noFill/>
          <a:ln w="9525">
            <a:noFill/>
            <a:miter lim="800000"/>
            <a:headEnd/>
            <a:tailEnd/>
          </a:ln>
        </p:spPr>
        <p:txBody>
          <a:bodyPr lIns="0" tIns="0" rIns="0" bIns="0">
            <a:spAutoFit/>
          </a:bodyPr>
          <a:lstStyle/>
          <a:p>
            <a:pPr>
              <a:spcBef>
                <a:spcPct val="50000"/>
              </a:spcBef>
              <a:buClr>
                <a:srgbClr val="F0AB00"/>
              </a:buClr>
              <a:buSzPct val="80000"/>
            </a:pPr>
            <a:r>
              <a:rPr lang="en-US" altLang="zh-CN" sz="1200" dirty="0">
                <a:solidFill>
                  <a:srgbClr val="444444"/>
                </a:solidFill>
                <a:ea typeface="Open Sans Semibold"/>
                <a:cs typeface="Arial" charset="0"/>
              </a:rPr>
              <a:t>Stores </a:t>
            </a:r>
          </a:p>
        </p:txBody>
      </p:sp>
      <p:sp>
        <p:nvSpPr>
          <p:cNvPr id="133" name="Rectangle 132"/>
          <p:cNvSpPr/>
          <p:nvPr/>
        </p:nvSpPr>
        <p:spPr bwMode="gray">
          <a:xfrm>
            <a:off x="203199" y="2432050"/>
            <a:ext cx="8736243" cy="400050"/>
          </a:xfrm>
          <a:prstGeom prst="rect">
            <a:avLst/>
          </a:prstGeom>
          <a:solidFill>
            <a:srgbClr val="F2F2F2"/>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000" dirty="0" smtClean="0">
                <a:solidFill>
                  <a:srgbClr val="444444"/>
                </a:solidFill>
                <a:ea typeface="Open Sans"/>
                <a:cs typeface="Arial" charset="0"/>
              </a:rPr>
              <a:t> Name					          </a:t>
            </a:r>
            <a:r>
              <a:rPr lang="en-US" sz="1000" dirty="0">
                <a:solidFill>
                  <a:srgbClr val="444444"/>
                </a:solidFill>
                <a:ea typeface="Open Sans"/>
                <a:cs typeface="Arial" charset="0"/>
              </a:rPr>
              <a:t>Address </a:t>
            </a:r>
            <a:r>
              <a:rPr lang="en-US" sz="1000" dirty="0" smtClean="0">
                <a:solidFill>
                  <a:srgbClr val="444444"/>
                </a:solidFill>
                <a:ea typeface="Open Sans"/>
                <a:cs typeface="Arial" charset="0"/>
              </a:rPr>
              <a:t>		                                Details</a:t>
            </a:r>
            <a:endParaRPr lang="en-US" sz="1000" dirty="0">
              <a:solidFill>
                <a:srgbClr val="444444"/>
              </a:solidFill>
              <a:ea typeface="Open Sans"/>
              <a:cs typeface="Arial" charset="0"/>
            </a:endParaRPr>
          </a:p>
        </p:txBody>
      </p:sp>
      <p:sp>
        <p:nvSpPr>
          <p:cNvPr id="57" name="TextBox 56"/>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58" name="TextBox 57"/>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60" name="Straight Connector 59"/>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4233081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a:solidFill>
                  <a:srgbClr val="666666"/>
                </a:solidFill>
                <a:latin typeface="BentonSans Light" panose="02000503000000020004" pitchFamily="2" charset="0"/>
              </a:rPr>
              <a:t>List Reporting</a:t>
            </a:r>
          </a:p>
        </p:txBody>
      </p:sp>
      <p:sp>
        <p:nvSpPr>
          <p:cNvPr id="6" name="Text Placeholder 4"/>
          <p:cNvSpPr txBox="1">
            <a:spLocks/>
          </p:cNvSpPr>
          <p:nvPr/>
        </p:nvSpPr>
        <p:spPr>
          <a:xfrm>
            <a:off x="324003" y="3506403"/>
            <a:ext cx="8496300" cy="620713"/>
          </a:xfrm>
          <a:prstGeom prst="rect">
            <a:avLst/>
          </a:prstGeom>
        </p:spPr>
        <p:txBody>
          <a:bodyPr/>
          <a:lst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666666"/>
                </a:solidFill>
                <a:latin typeface="BentonSans Light" panose="02000503000000020004" pitchFamily="2" charset="0"/>
              </a:rPr>
              <a:t>Filtered List Report</a:t>
            </a:r>
          </a:p>
        </p:txBody>
      </p:sp>
    </p:spTree>
    <p:extLst>
      <p:ext uri="{BB962C8B-B14F-4D97-AF65-F5344CB8AC3E}">
        <p14:creationId xmlns:p14="http://schemas.microsoft.com/office/powerpoint/2010/main" val="701212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0" y="0"/>
            <a:ext cx="9144000" cy="6858000"/>
            <a:chOff x="1123950" y="736600"/>
            <a:chExt cx="2870200" cy="5092700"/>
          </a:xfrm>
        </p:grpSpPr>
        <p:sp>
          <p:nvSpPr>
            <p:cNvPr id="31" name="Rectangle 30"/>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2" name="Rectangle 31"/>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20" name="Rectangle 19"/>
          <p:cNvSpPr/>
          <p:nvPr/>
        </p:nvSpPr>
        <p:spPr>
          <a:xfrm>
            <a:off x="0" y="424544"/>
            <a:ext cx="9146083" cy="3808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Rectangle 1"/>
          <p:cNvSpPr/>
          <p:nvPr/>
        </p:nvSpPr>
        <p:spPr>
          <a:xfrm>
            <a:off x="0" y="805856"/>
            <a:ext cx="9146083" cy="1284882"/>
          </a:xfrm>
          <a:prstGeom prst="rect">
            <a:avLst/>
          </a:prstGeom>
          <a:solidFill>
            <a:srgbClr val="EDF1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21" name="Straight Connector 20"/>
          <p:cNvCxnSpPr/>
          <p:nvPr/>
        </p:nvCxnSpPr>
        <p:spPr>
          <a:xfrm>
            <a:off x="0" y="811973"/>
            <a:ext cx="91440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0" y="493219"/>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grpSp>
        <p:nvGrpSpPr>
          <p:cNvPr id="5" name="Group 4"/>
          <p:cNvGrpSpPr/>
          <p:nvPr/>
        </p:nvGrpSpPr>
        <p:grpSpPr>
          <a:xfrm>
            <a:off x="2083" y="0"/>
            <a:ext cx="9144000" cy="423865"/>
            <a:chOff x="0" y="0"/>
            <a:chExt cx="9144000" cy="423865"/>
          </a:xfrm>
        </p:grpSpPr>
        <p:sp>
          <p:nvSpPr>
            <p:cNvPr id="9" name="Rectangle 8"/>
            <p:cNvSpPr/>
            <p:nvPr/>
          </p:nvSpPr>
          <p:spPr>
            <a:xfrm>
              <a:off x="0"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0"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422870"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 y="106040"/>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sp>
          <p:nvSpPr>
            <p:cNvPr id="16" name="Rectangle 15"/>
            <p:cNvSpPr/>
            <p:nvPr/>
          </p:nvSpPr>
          <p:spPr>
            <a:xfrm flipV="1">
              <a:off x="0"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439473" y="526685"/>
            <a:ext cx="8265056"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anose="020B0604020202020204" pitchFamily="34" charset="0"/>
                <a:ea typeface="Open Sans" pitchFamily="34" charset="0"/>
                <a:cs typeface="Arial" panose="020B0604020202020204" pitchFamily="34" charset="0"/>
              </a:rPr>
              <a:t>Application Title</a:t>
            </a:r>
            <a:endParaRPr lang="en-US" sz="1200" dirty="0">
              <a:solidFill>
                <a:srgbClr val="666666"/>
              </a:solidFill>
              <a:latin typeface="Arial" panose="020B0604020202020204" pitchFamily="34" charset="0"/>
              <a:ea typeface="Open Sans" pitchFamily="34" charset="0"/>
              <a:cs typeface="Arial" panose="020B0604020202020204" pitchFamily="34" charset="0"/>
            </a:endParaRPr>
          </a:p>
        </p:txBody>
      </p:sp>
      <p:grpSp>
        <p:nvGrpSpPr>
          <p:cNvPr id="27" name="Group 26"/>
          <p:cNvGrpSpPr/>
          <p:nvPr/>
        </p:nvGrpSpPr>
        <p:grpSpPr>
          <a:xfrm>
            <a:off x="307012" y="984982"/>
            <a:ext cx="2273226" cy="246221"/>
            <a:chOff x="307012" y="1208997"/>
            <a:chExt cx="2273226" cy="246221"/>
          </a:xfrm>
        </p:grpSpPr>
        <p:sp>
          <p:nvSpPr>
            <p:cNvPr id="28" name="TextBox 27"/>
            <p:cNvSpPr txBox="1"/>
            <p:nvPr/>
          </p:nvSpPr>
          <p:spPr>
            <a:xfrm>
              <a:off x="307012" y="1208997"/>
              <a:ext cx="2273226"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dirty="0">
                  <a:solidFill>
                    <a:schemeClr val="tx1">
                      <a:lumMod val="75000"/>
                      <a:lumOff val="25000"/>
                    </a:schemeClr>
                  </a:solidFill>
                  <a:latin typeface="Arial" panose="020B0604020202020204" pitchFamily="34" charset="0"/>
                  <a:ea typeface="Open Sans" pitchFamily="34" charset="0"/>
                  <a:cs typeface="Arial" panose="020B0604020202020204" pitchFamily="34" charset="0"/>
                </a:rPr>
                <a:t>Variant Name</a:t>
              </a:r>
            </a:p>
          </p:txBody>
        </p:sp>
        <p:sp>
          <p:nvSpPr>
            <p:cNvPr id="29" name="Rectangle 362"/>
            <p:cNvSpPr>
              <a:spLocks noChangeArrowheads="1"/>
            </p:cNvSpPr>
            <p:nvPr/>
          </p:nvSpPr>
          <p:spPr bwMode="auto">
            <a:xfrm>
              <a:off x="1766365" y="1247039"/>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dirty="0">
                  <a:solidFill>
                    <a:srgbClr val="404040"/>
                  </a:solidFill>
                  <a:latin typeface="SAP-icons" pitchFamily="2" charset="0"/>
                </a:rPr>
                <a:t></a:t>
              </a:r>
              <a:endParaRPr lang="en-US" sz="900" dirty="0">
                <a:solidFill>
                  <a:srgbClr val="404040"/>
                </a:solidFill>
                <a:latin typeface="SAP-icons" pitchFamily="2" charset="0"/>
                <a:cs typeface="Arial" pitchFamily="34" charset="0"/>
              </a:endParaRPr>
            </a:p>
          </p:txBody>
        </p:sp>
      </p:grpSp>
      <p:sp>
        <p:nvSpPr>
          <p:cNvPr id="42" name="Rectangle 23"/>
          <p:cNvSpPr>
            <a:spLocks noChangeArrowheads="1"/>
          </p:cNvSpPr>
          <p:nvPr/>
        </p:nvSpPr>
        <p:spPr bwMode="auto">
          <a:xfrm>
            <a:off x="297040" y="1397003"/>
            <a:ext cx="3635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666666"/>
                </a:solidFill>
                <a:latin typeface="Arial" pitchFamily="34" charset="0"/>
                <a:ea typeface="Open Sans" pitchFamily="34" charset="0"/>
                <a:cs typeface="Arial" pitchFamily="34" charset="0"/>
              </a:rPr>
              <a:t>Status</a:t>
            </a:r>
            <a:endParaRPr lang="en-US" sz="2800" dirty="0">
              <a:solidFill>
                <a:prstClr val="black"/>
              </a:solidFill>
              <a:latin typeface="Arial" pitchFamily="34" charset="0"/>
              <a:cs typeface="Arial" pitchFamily="34" charset="0"/>
            </a:endParaRPr>
          </a:p>
        </p:txBody>
      </p:sp>
      <p:sp>
        <p:nvSpPr>
          <p:cNvPr id="43" name="Rectangle 350"/>
          <p:cNvSpPr>
            <a:spLocks noChangeArrowheads="1"/>
          </p:cNvSpPr>
          <p:nvPr/>
        </p:nvSpPr>
        <p:spPr bwMode="auto">
          <a:xfrm>
            <a:off x="290144" y="1581162"/>
            <a:ext cx="1742921" cy="266400"/>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r>
              <a:rPr lang="en-US" sz="1000" dirty="0" smtClean="0">
                <a:latin typeface="Arial" pitchFamily="34" charset="0"/>
                <a:ea typeface="Open Sans" pitchFamily="34" charset="0"/>
                <a:cs typeface="Arial" pitchFamily="34" charset="0"/>
              </a:rPr>
              <a:t>Open</a:t>
            </a:r>
            <a:endParaRPr lang="en-US" sz="1000" dirty="0">
              <a:latin typeface="Arial" pitchFamily="34" charset="0"/>
              <a:ea typeface="Open Sans" pitchFamily="34" charset="0"/>
              <a:cs typeface="Arial" pitchFamily="34" charset="0"/>
            </a:endParaRPr>
          </a:p>
        </p:txBody>
      </p:sp>
      <p:sp>
        <p:nvSpPr>
          <p:cNvPr id="44" name="TextBox 43"/>
          <p:cNvSpPr txBox="1"/>
          <p:nvPr/>
        </p:nvSpPr>
        <p:spPr>
          <a:xfrm>
            <a:off x="1692721" y="1562337"/>
            <a:ext cx="365744" cy="307773"/>
          </a:xfrm>
          <a:prstGeom prst="rect">
            <a:avLst/>
          </a:prstGeom>
          <a:noFill/>
        </p:spPr>
        <p:txBody>
          <a:bodyPr wrap="square" lIns="91434" tIns="45718" rIns="91434" bIns="45718" rtlCol="0">
            <a:spAutoFit/>
          </a:bodyPr>
          <a:lstStyle/>
          <a:p>
            <a:pPr defTabSz="1275694"/>
            <a:r>
              <a:rPr lang="de-DE" sz="1400" dirty="0">
                <a:solidFill>
                  <a:prstClr val="black">
                    <a:lumMod val="75000"/>
                    <a:lumOff val="25000"/>
                  </a:prstClr>
                </a:solidFill>
                <a:latin typeface="SAP-icons"/>
                <a:cs typeface="SAP-icons"/>
              </a:rPr>
              <a:t></a:t>
            </a:r>
          </a:p>
        </p:txBody>
      </p:sp>
      <p:sp>
        <p:nvSpPr>
          <p:cNvPr id="47" name="Rectangle 23"/>
          <p:cNvSpPr>
            <a:spLocks noChangeArrowheads="1"/>
          </p:cNvSpPr>
          <p:nvPr/>
        </p:nvSpPr>
        <p:spPr bwMode="auto">
          <a:xfrm>
            <a:off x="2203426" y="1397003"/>
            <a:ext cx="55463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Customer</a:t>
            </a:r>
            <a:endParaRPr lang="en-US" sz="2800" dirty="0">
              <a:solidFill>
                <a:prstClr val="black"/>
              </a:solidFill>
              <a:latin typeface="Arial" pitchFamily="34" charset="0"/>
              <a:cs typeface="Arial" pitchFamily="34" charset="0"/>
            </a:endParaRPr>
          </a:p>
        </p:txBody>
      </p:sp>
      <p:grpSp>
        <p:nvGrpSpPr>
          <p:cNvPr id="48" name="Group 47"/>
          <p:cNvGrpSpPr/>
          <p:nvPr/>
        </p:nvGrpSpPr>
        <p:grpSpPr>
          <a:xfrm>
            <a:off x="2203426" y="1562337"/>
            <a:ext cx="1768321" cy="307773"/>
            <a:chOff x="290144" y="1662360"/>
            <a:chExt cx="1768321" cy="307773"/>
          </a:xfrm>
        </p:grpSpPr>
        <p:sp>
          <p:nvSpPr>
            <p:cNvPr id="49" name="Rectangle 350"/>
            <p:cNvSpPr>
              <a:spLocks noChangeArrowheads="1"/>
            </p:cNvSpPr>
            <p:nvPr/>
          </p:nvSpPr>
          <p:spPr bwMode="auto">
            <a:xfrm>
              <a:off x="290144" y="1681185"/>
              <a:ext cx="1742921" cy="266400"/>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r>
                <a:rPr lang="en-US" sz="1000" dirty="0">
                  <a:latin typeface="Arial" pitchFamily="34" charset="0"/>
                  <a:ea typeface="Open Sans" pitchFamily="34" charset="0"/>
                  <a:cs typeface="Arial" pitchFamily="34" charset="0"/>
                </a:rPr>
                <a:t>ACME</a:t>
              </a:r>
            </a:p>
          </p:txBody>
        </p:sp>
        <p:sp>
          <p:nvSpPr>
            <p:cNvPr id="50" name="TextBox 49"/>
            <p:cNvSpPr txBox="1"/>
            <p:nvPr/>
          </p:nvSpPr>
          <p:spPr>
            <a:xfrm>
              <a:off x="1692721" y="1662360"/>
              <a:ext cx="365744" cy="307773"/>
            </a:xfrm>
            <a:prstGeom prst="rect">
              <a:avLst/>
            </a:prstGeom>
            <a:noFill/>
          </p:spPr>
          <p:txBody>
            <a:bodyPr wrap="square" lIns="91434" tIns="45718" rIns="91434" bIns="45718" rtlCol="0">
              <a:spAutoFit/>
            </a:bodyPr>
            <a:lstStyle/>
            <a:p>
              <a:pPr defTabSz="1275694"/>
              <a:r>
                <a:rPr lang="de-DE" sz="1400" dirty="0">
                  <a:solidFill>
                    <a:prstClr val="black">
                      <a:lumMod val="75000"/>
                      <a:lumOff val="25000"/>
                    </a:prstClr>
                  </a:solidFill>
                  <a:latin typeface="SAP-icons"/>
                  <a:cs typeface="SAP-icons"/>
                </a:rPr>
                <a:t></a:t>
              </a:r>
              <a:endParaRPr sz="1400" dirty="0">
                <a:solidFill>
                  <a:prstClr val="black">
                    <a:lumMod val="75000"/>
                    <a:lumOff val="25000"/>
                  </a:prstClr>
                </a:solidFill>
                <a:latin typeface="SAP-icons"/>
                <a:cs typeface="SAP-icons"/>
              </a:endParaRPr>
            </a:p>
          </p:txBody>
        </p:sp>
      </p:grpSp>
      <p:sp>
        <p:nvSpPr>
          <p:cNvPr id="53" name="Rectangle 23"/>
          <p:cNvSpPr>
            <a:spLocks noChangeArrowheads="1"/>
          </p:cNvSpPr>
          <p:nvPr/>
        </p:nvSpPr>
        <p:spPr bwMode="auto">
          <a:xfrm>
            <a:off x="4119752" y="1397003"/>
            <a:ext cx="88646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Company Code</a:t>
            </a:r>
            <a:endParaRPr lang="en-US" sz="2800" dirty="0">
              <a:solidFill>
                <a:prstClr val="black"/>
              </a:solidFill>
              <a:latin typeface="Arial" pitchFamily="34" charset="0"/>
              <a:cs typeface="Arial" pitchFamily="34" charset="0"/>
            </a:endParaRPr>
          </a:p>
        </p:txBody>
      </p:sp>
      <p:grpSp>
        <p:nvGrpSpPr>
          <p:cNvPr id="54" name="Group 53"/>
          <p:cNvGrpSpPr/>
          <p:nvPr/>
        </p:nvGrpSpPr>
        <p:grpSpPr>
          <a:xfrm>
            <a:off x="4119752" y="1562337"/>
            <a:ext cx="1768321" cy="307773"/>
            <a:chOff x="290144" y="1662360"/>
            <a:chExt cx="1768321" cy="307773"/>
          </a:xfrm>
        </p:grpSpPr>
        <p:sp>
          <p:nvSpPr>
            <p:cNvPr id="55" name="Rectangle 350"/>
            <p:cNvSpPr>
              <a:spLocks noChangeArrowheads="1"/>
            </p:cNvSpPr>
            <p:nvPr/>
          </p:nvSpPr>
          <p:spPr bwMode="auto">
            <a:xfrm>
              <a:off x="290144" y="1681185"/>
              <a:ext cx="1742921" cy="266400"/>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endParaRPr lang="en-US" sz="1000" dirty="0">
                <a:latin typeface="Arial" pitchFamily="34" charset="0"/>
                <a:ea typeface="Open Sans" pitchFamily="34" charset="0"/>
                <a:cs typeface="Arial" pitchFamily="34" charset="0"/>
              </a:endParaRPr>
            </a:p>
          </p:txBody>
        </p:sp>
        <p:sp>
          <p:nvSpPr>
            <p:cNvPr id="56" name="TextBox 55"/>
            <p:cNvSpPr txBox="1"/>
            <p:nvPr/>
          </p:nvSpPr>
          <p:spPr>
            <a:xfrm>
              <a:off x="1692721" y="1662360"/>
              <a:ext cx="365744" cy="307773"/>
            </a:xfrm>
            <a:prstGeom prst="rect">
              <a:avLst/>
            </a:prstGeom>
            <a:noFill/>
          </p:spPr>
          <p:txBody>
            <a:bodyPr wrap="square" lIns="91434" tIns="45718" rIns="91434" bIns="45718" rtlCol="0">
              <a:spAutoFit/>
            </a:bodyPr>
            <a:lstStyle/>
            <a:p>
              <a:pPr defTabSz="1275694"/>
              <a:r>
                <a:rPr lang="de-DE" sz="1400" dirty="0">
                  <a:solidFill>
                    <a:prstClr val="black">
                      <a:lumMod val="75000"/>
                      <a:lumOff val="25000"/>
                    </a:prstClr>
                  </a:solidFill>
                  <a:latin typeface="SAP-icons"/>
                  <a:cs typeface="SAP-icons"/>
                </a:rPr>
                <a:t></a:t>
              </a:r>
              <a:endParaRPr sz="1400" dirty="0">
                <a:solidFill>
                  <a:prstClr val="black">
                    <a:lumMod val="75000"/>
                    <a:lumOff val="25000"/>
                  </a:prstClr>
                </a:solidFill>
                <a:latin typeface="SAP-icons"/>
                <a:cs typeface="SAP-icons"/>
              </a:endParaRPr>
            </a:p>
          </p:txBody>
        </p:sp>
      </p:grpSp>
      <p:grpSp>
        <p:nvGrpSpPr>
          <p:cNvPr id="60" name="Group 59"/>
          <p:cNvGrpSpPr/>
          <p:nvPr/>
        </p:nvGrpSpPr>
        <p:grpSpPr>
          <a:xfrm>
            <a:off x="2214067" y="1531839"/>
            <a:ext cx="1087995" cy="353848"/>
            <a:chOff x="433428" y="2213059"/>
            <a:chExt cx="1087995" cy="353848"/>
          </a:xfrm>
        </p:grpSpPr>
        <p:sp>
          <p:nvSpPr>
            <p:cNvPr id="57" name="Rounded Rectangle 56"/>
            <p:cNvSpPr/>
            <p:nvPr/>
          </p:nvSpPr>
          <p:spPr bwMode="gray">
            <a:xfrm>
              <a:off x="451447" y="2285998"/>
              <a:ext cx="992178" cy="215900"/>
            </a:xfrm>
            <a:prstGeom prst="roundRect">
              <a:avLst/>
            </a:prstGeom>
            <a:solidFill>
              <a:srgbClr val="F7F7F7"/>
            </a:solidFill>
            <a:ln w="6350" algn="ctr">
              <a:solidFill>
                <a:srgbClr val="BFBFB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8" name="Rectangle 57"/>
            <p:cNvSpPr/>
            <p:nvPr/>
          </p:nvSpPr>
          <p:spPr bwMode="gray">
            <a:xfrm>
              <a:off x="433428" y="2213059"/>
              <a:ext cx="931362" cy="353848"/>
            </a:xfrm>
            <a:prstGeom prst="rect">
              <a:avLst/>
            </a:prstGeom>
            <a:noFill/>
            <a:ln w="19050" algn="ctr">
              <a:noFill/>
              <a:miter lim="800000"/>
              <a:headEnd/>
              <a:tailEnd/>
            </a:ln>
          </p:spPr>
          <p:txBody>
            <a:bodyPr lIns="90000" tIns="72000" rIns="90000" bIns="72000" rtlCol="0" anchor="ctr"/>
            <a:lstStyle/>
            <a:p>
              <a:pPr fontAlgn="base">
                <a:spcBef>
                  <a:spcPct val="50000"/>
                </a:spcBef>
                <a:spcAft>
                  <a:spcPct val="0"/>
                </a:spcAft>
                <a:buClr>
                  <a:srgbClr val="F0AB00"/>
                </a:buClr>
                <a:buSzPct val="80000"/>
              </a:pPr>
              <a:r>
                <a:rPr lang="de-DE" sz="1000" kern="0" dirty="0" smtClean="0">
                  <a:latin typeface="HelveticaNeueLT Std Med Ext" pitchFamily="34" charset="0"/>
                  <a:ea typeface="Arial Unicode MS" pitchFamily="34" charset="-128"/>
                  <a:cs typeface="Arial Unicode MS" pitchFamily="34" charset="-128"/>
                </a:rPr>
                <a:t>Customer 1</a:t>
              </a:r>
              <a:endParaRPr lang="en-US" sz="1000" kern="0" dirty="0">
                <a:latin typeface="HelveticaNeueLT Std Med Ext" pitchFamily="34" charset="0"/>
                <a:ea typeface="Arial Unicode MS" pitchFamily="34" charset="-128"/>
                <a:cs typeface="Arial Unicode MS" pitchFamily="34" charset="-128"/>
              </a:endParaRPr>
            </a:p>
          </p:txBody>
        </p:sp>
        <p:sp>
          <p:nvSpPr>
            <p:cNvPr id="59" name="TextBox 58"/>
            <p:cNvSpPr txBox="1"/>
            <p:nvPr/>
          </p:nvSpPr>
          <p:spPr>
            <a:xfrm>
              <a:off x="1089942" y="2290761"/>
              <a:ext cx="431481"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SAP-icons" pitchFamily="2" charset="0"/>
                </a:rPr>
                <a:t></a:t>
              </a:r>
            </a:p>
          </p:txBody>
        </p:sp>
      </p:grpSp>
      <p:sp>
        <p:nvSpPr>
          <p:cNvPr id="72" name="Rectangle 71"/>
          <p:cNvSpPr/>
          <p:nvPr/>
        </p:nvSpPr>
        <p:spPr bwMode="gray">
          <a:xfrm>
            <a:off x="8197749" y="1581200"/>
            <a:ext cx="759107" cy="266362"/>
          </a:xfrm>
          <a:prstGeom prst="rect">
            <a:avLst/>
          </a:prstGeom>
          <a:solidFill>
            <a:srgbClr val="F2F2F2"/>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smtClean="0">
                <a:solidFill>
                  <a:prstClr val="black"/>
                </a:solidFill>
                <a:latin typeface="Arial" pitchFamily="34" charset="0"/>
                <a:ea typeface="Open Sans" pitchFamily="34" charset="0"/>
                <a:cs typeface="Arial" pitchFamily="34" charset="0"/>
              </a:rPr>
              <a:t>Search</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7462566" y="1581200"/>
            <a:ext cx="604845" cy="266362"/>
          </a:xfrm>
          <a:prstGeom prst="rect">
            <a:avLst/>
          </a:prstGeom>
          <a:solidFill>
            <a:srgbClr val="F2F2F2"/>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smtClean="0">
                <a:solidFill>
                  <a:prstClr val="black"/>
                </a:solidFill>
                <a:latin typeface="Arial" pitchFamily="34" charset="0"/>
                <a:ea typeface="Open Sans" pitchFamily="34" charset="0"/>
                <a:cs typeface="Arial" pitchFamily="34" charset="0"/>
              </a:rPr>
              <a:t>Reset</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61" name="Table 60"/>
          <p:cNvGraphicFramePr>
            <a:graphicFrameLocks noGrp="1"/>
          </p:cNvGraphicFramePr>
          <p:nvPr>
            <p:extLst>
              <p:ext uri="{D42A27DB-BD31-4B8C-83A1-F6EECF244321}">
                <p14:modId xmlns:p14="http://schemas.microsoft.com/office/powerpoint/2010/main" val="1061775131"/>
              </p:ext>
            </p:extLst>
          </p:nvPr>
        </p:nvGraphicFramePr>
        <p:xfrm>
          <a:off x="284901" y="2599045"/>
          <a:ext cx="8676605" cy="4069248"/>
        </p:xfrm>
        <a:graphic>
          <a:graphicData uri="http://schemas.openxmlformats.org/drawingml/2006/table">
            <a:tbl>
              <a:tblPr firstRow="1" bandRow="1">
                <a:solidFill>
                  <a:schemeClr val="bg1"/>
                </a:solidFill>
                <a:tableStyleId>{2D5ABB26-0587-4C30-8999-92F81FD0307C}</a:tableStyleId>
              </a:tblPr>
              <a:tblGrid>
                <a:gridCol w="1269587"/>
                <a:gridCol w="2101332"/>
                <a:gridCol w="684979"/>
                <a:gridCol w="1319374"/>
                <a:gridCol w="2707856"/>
                <a:gridCol w="385197"/>
                <a:gridCol w="208280"/>
              </a:tblGrid>
              <a:tr h="2934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Customer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r>
                        <a:rPr lang="en-US" sz="1000" b="0" dirty="0" smtClean="0">
                          <a:solidFill>
                            <a:prstClr val="black"/>
                          </a:solidFill>
                          <a:latin typeface="Arial" panose="020B0604020202020204" pitchFamily="34" charset="0"/>
                          <a:cs typeface="Arial" panose="020B0604020202020204" pitchFamily="34" charset="0"/>
                        </a:rPr>
                        <a:t>Description</a:t>
                      </a:r>
                      <a:endParaRPr lang="en-US" sz="1000" b="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algn="r"/>
                      <a:r>
                        <a:rPr lang="en-US" sz="1000" b="0" dirty="0" smtClean="0">
                          <a:solidFill>
                            <a:prstClr val="black"/>
                          </a:solidFill>
                          <a:latin typeface="Arial" panose="020B0604020202020204" pitchFamily="34" charset="0"/>
                          <a:cs typeface="Arial" panose="020B0604020202020204" pitchFamily="34" charset="0"/>
                        </a:rPr>
                        <a:t>Status</a:t>
                      </a:r>
                      <a:endParaRPr lang="en-US" sz="1000" b="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Company Code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Offset Account</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b="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endParaRPr lang="en-US" sz="1000" b="1"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r>
              <a:tr h="3146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4F81BD"/>
                          </a:solidFill>
                          <a:latin typeface="Arial" panose="020B0604020202020204" pitchFamily="34" charset="0"/>
                          <a:cs typeface="Arial" panose="020B0604020202020204" pitchFamily="34" charset="0"/>
                        </a:rPr>
                        <a:t>90000201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Customer 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100450003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90000213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200776544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90000183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000678332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4F81BD"/>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90000623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000322235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90000871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000678332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90007211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000678323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90002121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000678388</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000678755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000678324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90381122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4F81BD"/>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92192911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000678365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90000371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Customer 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000678764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3" name="Rectangle 62"/>
          <p:cNvSpPr/>
          <p:nvPr/>
        </p:nvSpPr>
        <p:spPr>
          <a:xfrm>
            <a:off x="8790676" y="3028477"/>
            <a:ext cx="131376" cy="8659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3"/>
          <p:cNvSpPr>
            <a:spLocks noChangeArrowheads="1"/>
          </p:cNvSpPr>
          <p:nvPr/>
        </p:nvSpPr>
        <p:spPr bwMode="auto">
          <a:xfrm>
            <a:off x="295242" y="2284045"/>
            <a:ext cx="66684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b="1" dirty="0" smtClean="0">
                <a:latin typeface="Arial" pitchFamily="34" charset="0"/>
                <a:ea typeface="Open Sans" pitchFamily="34" charset="0"/>
                <a:cs typeface="Arial" pitchFamily="34" charset="0"/>
              </a:rPr>
              <a:t>Items (223)</a:t>
            </a:r>
            <a:endParaRPr lang="en-US" sz="2800" b="1" dirty="0">
              <a:latin typeface="Arial" pitchFamily="34" charset="0"/>
              <a:cs typeface="Arial" pitchFamily="34" charset="0"/>
            </a:endParaRPr>
          </a:p>
        </p:txBody>
      </p:sp>
      <p:pic>
        <p:nvPicPr>
          <p:cNvPr id="6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2" y="2949637"/>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2" y="3251888"/>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3" y="357094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388307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420707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4499964"/>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4847626"/>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165726"/>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487601"/>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795631"/>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6093287"/>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6406853"/>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74" name="TextBox 73"/>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76" name="Straight Connector 75"/>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2722548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a:solidFill>
                  <a:srgbClr val="666666"/>
                </a:solidFill>
                <a:latin typeface="BentonSans Light" panose="02000503000000020004" pitchFamily="2" charset="0"/>
              </a:rPr>
              <a:t>List Reporting</a:t>
            </a:r>
          </a:p>
        </p:txBody>
      </p:sp>
      <p:sp>
        <p:nvSpPr>
          <p:cNvPr id="6" name="Text Placeholder 4"/>
          <p:cNvSpPr txBox="1">
            <a:spLocks/>
          </p:cNvSpPr>
          <p:nvPr/>
        </p:nvSpPr>
        <p:spPr>
          <a:xfrm>
            <a:off x="324003" y="3506403"/>
            <a:ext cx="8496300" cy="620713"/>
          </a:xfrm>
          <a:prstGeom prst="rect">
            <a:avLst/>
          </a:prstGeom>
        </p:spPr>
        <p:txBody>
          <a:bodyPr/>
          <a:lst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666666"/>
                </a:solidFill>
                <a:latin typeface="BentonSans Light" panose="02000503000000020004" pitchFamily="2" charset="0"/>
              </a:rPr>
              <a:t>Categorized List Report</a:t>
            </a:r>
          </a:p>
        </p:txBody>
      </p:sp>
    </p:spTree>
    <p:extLst>
      <p:ext uri="{BB962C8B-B14F-4D97-AF65-F5344CB8AC3E}">
        <p14:creationId xmlns:p14="http://schemas.microsoft.com/office/powerpoint/2010/main" val="2107299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0" y="0"/>
            <a:ext cx="9144000" cy="6858000"/>
            <a:chOff x="1123950" y="736600"/>
            <a:chExt cx="2870200" cy="5092700"/>
          </a:xfrm>
        </p:grpSpPr>
        <p:sp>
          <p:nvSpPr>
            <p:cNvPr id="31" name="Rectangle 30"/>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2" name="Rectangle 31"/>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20" name="Rectangle 19"/>
          <p:cNvSpPr/>
          <p:nvPr/>
        </p:nvSpPr>
        <p:spPr>
          <a:xfrm>
            <a:off x="0" y="424544"/>
            <a:ext cx="9146083" cy="3808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Rectangle 1"/>
          <p:cNvSpPr/>
          <p:nvPr/>
        </p:nvSpPr>
        <p:spPr>
          <a:xfrm>
            <a:off x="0" y="1665111"/>
            <a:ext cx="9146083" cy="4453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21" name="Straight Connector 20"/>
          <p:cNvCxnSpPr/>
          <p:nvPr/>
        </p:nvCxnSpPr>
        <p:spPr>
          <a:xfrm>
            <a:off x="0" y="811973"/>
            <a:ext cx="91440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0" y="493219"/>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grpSp>
        <p:nvGrpSpPr>
          <p:cNvPr id="5" name="Group 4"/>
          <p:cNvGrpSpPr/>
          <p:nvPr/>
        </p:nvGrpSpPr>
        <p:grpSpPr>
          <a:xfrm>
            <a:off x="2083" y="0"/>
            <a:ext cx="9144000" cy="423865"/>
            <a:chOff x="0" y="0"/>
            <a:chExt cx="9144000" cy="423865"/>
          </a:xfrm>
        </p:grpSpPr>
        <p:sp>
          <p:nvSpPr>
            <p:cNvPr id="9" name="Rectangle 8"/>
            <p:cNvSpPr/>
            <p:nvPr/>
          </p:nvSpPr>
          <p:spPr>
            <a:xfrm>
              <a:off x="0"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0"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422870"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 y="106040"/>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sp>
          <p:nvSpPr>
            <p:cNvPr id="16" name="Rectangle 15"/>
            <p:cNvSpPr/>
            <p:nvPr/>
          </p:nvSpPr>
          <p:spPr>
            <a:xfrm flipV="1">
              <a:off x="0"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439473" y="526685"/>
            <a:ext cx="8265056"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anose="020B0604020202020204" pitchFamily="34" charset="0"/>
                <a:ea typeface="Open Sans" pitchFamily="34" charset="0"/>
                <a:cs typeface="Arial" panose="020B0604020202020204" pitchFamily="34" charset="0"/>
              </a:rPr>
              <a:t>Application Title</a:t>
            </a:r>
            <a:endParaRPr lang="en-US" sz="1200" dirty="0">
              <a:solidFill>
                <a:srgbClr val="666666"/>
              </a:solidFill>
              <a:latin typeface="Arial" panose="020B0604020202020204" pitchFamily="34" charset="0"/>
              <a:ea typeface="Open Sans" pitchFamily="34" charset="0"/>
              <a:cs typeface="Arial" panose="020B0604020202020204" pitchFamily="34" charset="0"/>
            </a:endParaRPr>
          </a:p>
        </p:txBody>
      </p:sp>
      <p:graphicFrame>
        <p:nvGraphicFramePr>
          <p:cNvPr id="62" name="Table 61"/>
          <p:cNvGraphicFramePr>
            <a:graphicFrameLocks noGrp="1"/>
          </p:cNvGraphicFramePr>
          <p:nvPr>
            <p:extLst>
              <p:ext uri="{D42A27DB-BD31-4B8C-83A1-F6EECF244321}">
                <p14:modId xmlns:p14="http://schemas.microsoft.com/office/powerpoint/2010/main" val="1629017360"/>
              </p:ext>
            </p:extLst>
          </p:nvPr>
        </p:nvGraphicFramePr>
        <p:xfrm>
          <a:off x="0" y="2087316"/>
          <a:ext cx="9134080" cy="4120655"/>
        </p:xfrm>
        <a:graphic>
          <a:graphicData uri="http://schemas.openxmlformats.org/drawingml/2006/table">
            <a:tbl>
              <a:tblPr firstRow="1" bandRow="1">
                <a:solidFill>
                  <a:schemeClr val="bg1"/>
                </a:solidFill>
                <a:tableStyleId>{2D5ABB26-0587-4C30-8999-92F81FD0307C}</a:tableStyleId>
              </a:tblPr>
              <a:tblGrid>
                <a:gridCol w="1369874"/>
                <a:gridCol w="2444460"/>
                <a:gridCol w="561945"/>
                <a:gridCol w="1423594"/>
                <a:gridCol w="2984787"/>
                <a:gridCol w="349420"/>
              </a:tblGrid>
              <a:tr h="297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Customer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r>
                        <a:rPr lang="en-US" sz="1000" b="0" dirty="0" smtClean="0">
                          <a:solidFill>
                            <a:prstClr val="black"/>
                          </a:solidFill>
                          <a:latin typeface="Arial" panose="020B0604020202020204" pitchFamily="34" charset="0"/>
                          <a:cs typeface="Arial" panose="020B0604020202020204" pitchFamily="34" charset="0"/>
                        </a:rPr>
                        <a:t>Description</a:t>
                      </a:r>
                      <a:endParaRPr lang="en-US" sz="1000" b="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algn="r"/>
                      <a:r>
                        <a:rPr lang="en-US" sz="1000" b="0" dirty="0" smtClean="0">
                          <a:solidFill>
                            <a:prstClr val="black"/>
                          </a:solidFill>
                          <a:latin typeface="Arial" panose="020B0604020202020204" pitchFamily="34" charset="0"/>
                          <a:cs typeface="Arial" panose="020B0604020202020204" pitchFamily="34" charset="0"/>
                        </a:rPr>
                        <a:t>Status</a:t>
                      </a:r>
                      <a:endParaRPr lang="en-US" sz="1000" b="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Company Code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Offset Account</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b="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r>
              <a:tr h="3186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4F81BD"/>
                          </a:solidFill>
                          <a:latin typeface="Arial" panose="020B0604020202020204" pitchFamily="34" charset="0"/>
                          <a:cs typeface="Arial" panose="020B0604020202020204" pitchFamily="34" charset="0"/>
                        </a:rPr>
                        <a:t>90000201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Customer 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100450003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90000213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200776544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90000183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000678332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4F81BD"/>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90000623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000322235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90000871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000678332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90007211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000678323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90002121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000678388</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000678755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000678324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90381122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4F81BD"/>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92192911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000678365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90000371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Customer 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000678764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2" name="Rectangle 23"/>
          <p:cNvSpPr>
            <a:spLocks noChangeArrowheads="1"/>
          </p:cNvSpPr>
          <p:nvPr/>
        </p:nvSpPr>
        <p:spPr bwMode="auto">
          <a:xfrm>
            <a:off x="117187" y="1819799"/>
            <a:ext cx="58990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b="1" dirty="0" smtClean="0">
                <a:latin typeface="Arial" pitchFamily="34" charset="0"/>
                <a:ea typeface="Open Sans" pitchFamily="34" charset="0"/>
                <a:cs typeface="Arial" pitchFamily="34" charset="0"/>
              </a:rPr>
              <a:t>Open (12)</a:t>
            </a:r>
            <a:endParaRPr lang="en-US" sz="2800" b="1" dirty="0">
              <a:latin typeface="Arial" pitchFamily="34" charset="0"/>
              <a:cs typeface="Arial" pitchFamily="34" charset="0"/>
            </a:endParaRPr>
          </a:p>
        </p:txBody>
      </p:sp>
      <p:pic>
        <p:nvPicPr>
          <p:cNvPr id="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2441646"/>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2743897"/>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3051079"/>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3375079"/>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3699079"/>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3991973"/>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4339635"/>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4657735"/>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497961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529951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5597166"/>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60019" y="5845572"/>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ectangle 23"/>
          <p:cNvSpPr>
            <a:spLocks noChangeArrowheads="1"/>
          </p:cNvSpPr>
          <p:nvPr/>
        </p:nvSpPr>
        <p:spPr bwMode="auto">
          <a:xfrm>
            <a:off x="706620" y="925541"/>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latin typeface="Arial" pitchFamily="34" charset="0"/>
                <a:cs typeface="Arial" pitchFamily="34" charset="0"/>
              </a:rPr>
              <a:t>1</a:t>
            </a:r>
            <a:r>
              <a:rPr lang="en-US" sz="1000" dirty="0" smtClean="0">
                <a:latin typeface="Arial" pitchFamily="34" charset="0"/>
                <a:cs typeface="Arial" pitchFamily="34" charset="0"/>
              </a:rPr>
              <a:t>2</a:t>
            </a:r>
            <a:endParaRPr lang="en-US" sz="2800" dirty="0">
              <a:latin typeface="Arial" pitchFamily="34" charset="0"/>
              <a:cs typeface="Arial" pitchFamily="34" charset="0"/>
            </a:endParaRPr>
          </a:p>
        </p:txBody>
      </p:sp>
      <p:sp>
        <p:nvSpPr>
          <p:cNvPr id="65" name="Rectangle 23"/>
          <p:cNvSpPr>
            <a:spLocks noChangeArrowheads="1"/>
          </p:cNvSpPr>
          <p:nvPr/>
        </p:nvSpPr>
        <p:spPr bwMode="auto">
          <a:xfrm>
            <a:off x="270826" y="1389368"/>
            <a:ext cx="31098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Open</a:t>
            </a:r>
            <a:endParaRPr lang="en-US" sz="2800" dirty="0">
              <a:solidFill>
                <a:prstClr val="black"/>
              </a:solidFill>
              <a:latin typeface="Arial" pitchFamily="34" charset="0"/>
              <a:cs typeface="Arial" pitchFamily="34" charset="0"/>
            </a:endParaRPr>
          </a:p>
        </p:txBody>
      </p:sp>
      <p:sp>
        <p:nvSpPr>
          <p:cNvPr id="67" name="Oval 66"/>
          <p:cNvSpPr/>
          <p:nvPr/>
        </p:nvSpPr>
        <p:spPr bwMode="gray">
          <a:xfrm>
            <a:off x="211434" y="920515"/>
            <a:ext cx="421200" cy="421200"/>
          </a:xfrm>
          <a:prstGeom prst="ellipse">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smtClean="0">
                <a:solidFill>
                  <a:schemeClr val="bg1"/>
                </a:solidFill>
                <a:latin typeface="SAP-icons"/>
              </a:rPr>
              <a:t> </a:t>
            </a:r>
            <a:endParaRPr lang="en-US" sz="1600" dirty="0">
              <a:solidFill>
                <a:schemeClr val="bg1"/>
              </a:solidFill>
              <a:latin typeface="SAP-icons" pitchFamily="2" charset="0"/>
            </a:endParaRPr>
          </a:p>
        </p:txBody>
      </p:sp>
      <p:sp>
        <p:nvSpPr>
          <p:cNvPr id="3" name="Rectangle 2"/>
          <p:cNvSpPr/>
          <p:nvPr/>
        </p:nvSpPr>
        <p:spPr>
          <a:xfrm>
            <a:off x="221827" y="16193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69" name="Straight Connector 68"/>
          <p:cNvCxnSpPr/>
          <p:nvPr/>
        </p:nvCxnSpPr>
        <p:spPr>
          <a:xfrm>
            <a:off x="-9920" y="1655569"/>
            <a:ext cx="91440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bwMode="gray">
          <a:xfrm>
            <a:off x="1059304" y="920515"/>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smtClean="0">
                <a:solidFill>
                  <a:srgbClr val="009DE0"/>
                </a:solidFill>
                <a:latin typeface="SAP-icons"/>
              </a:rPr>
              <a:t></a:t>
            </a:r>
            <a:endParaRPr lang="en-US" sz="1600" dirty="0">
              <a:solidFill>
                <a:srgbClr val="009DE0"/>
              </a:solidFill>
              <a:latin typeface="SAP-icons" pitchFamily="2" charset="0"/>
            </a:endParaRPr>
          </a:p>
        </p:txBody>
      </p:sp>
      <p:sp>
        <p:nvSpPr>
          <p:cNvPr id="90" name="Rectangle 23"/>
          <p:cNvSpPr>
            <a:spLocks noChangeArrowheads="1"/>
          </p:cNvSpPr>
          <p:nvPr/>
        </p:nvSpPr>
        <p:spPr bwMode="auto">
          <a:xfrm>
            <a:off x="1518364" y="925541"/>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latin typeface="Arial" pitchFamily="34" charset="0"/>
                <a:cs typeface="Arial" pitchFamily="34" charset="0"/>
              </a:rPr>
              <a:t>31</a:t>
            </a:r>
            <a:endParaRPr lang="en-US" sz="2800" dirty="0">
              <a:latin typeface="Arial" pitchFamily="34" charset="0"/>
              <a:cs typeface="Arial" pitchFamily="34" charset="0"/>
            </a:endParaRPr>
          </a:p>
        </p:txBody>
      </p:sp>
      <p:sp>
        <p:nvSpPr>
          <p:cNvPr id="91" name="Rectangle 23"/>
          <p:cNvSpPr>
            <a:spLocks noChangeArrowheads="1"/>
          </p:cNvSpPr>
          <p:nvPr/>
        </p:nvSpPr>
        <p:spPr bwMode="auto">
          <a:xfrm>
            <a:off x="975022" y="1389368"/>
            <a:ext cx="65242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In Progress</a:t>
            </a:r>
            <a:endParaRPr lang="en-US" sz="2800" dirty="0">
              <a:solidFill>
                <a:prstClr val="black"/>
              </a:solidFill>
              <a:latin typeface="Arial" pitchFamily="34" charset="0"/>
              <a:cs typeface="Arial" pitchFamily="34" charset="0"/>
            </a:endParaRPr>
          </a:p>
        </p:txBody>
      </p:sp>
      <p:sp>
        <p:nvSpPr>
          <p:cNvPr id="92" name="Oval 91"/>
          <p:cNvSpPr/>
          <p:nvPr/>
        </p:nvSpPr>
        <p:spPr bwMode="gray">
          <a:xfrm>
            <a:off x="1873796" y="920515"/>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smtClean="0">
                <a:solidFill>
                  <a:srgbClr val="009DE0"/>
                </a:solidFill>
                <a:latin typeface="SAP-icons"/>
              </a:rPr>
              <a:t></a:t>
            </a:r>
            <a:endParaRPr lang="en-US" sz="1600" dirty="0">
              <a:solidFill>
                <a:srgbClr val="009DE0"/>
              </a:solidFill>
              <a:latin typeface="SAP-icons" pitchFamily="2" charset="0"/>
            </a:endParaRPr>
          </a:p>
        </p:txBody>
      </p:sp>
      <p:sp>
        <p:nvSpPr>
          <p:cNvPr id="93" name="Rectangle 23"/>
          <p:cNvSpPr>
            <a:spLocks noChangeArrowheads="1"/>
          </p:cNvSpPr>
          <p:nvPr/>
        </p:nvSpPr>
        <p:spPr bwMode="auto">
          <a:xfrm>
            <a:off x="2332856" y="925541"/>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latin typeface="Arial" pitchFamily="34" charset="0"/>
                <a:cs typeface="Arial" pitchFamily="34" charset="0"/>
              </a:rPr>
              <a:t>45</a:t>
            </a:r>
            <a:endParaRPr lang="en-US" sz="2800" dirty="0">
              <a:latin typeface="Arial" pitchFamily="34" charset="0"/>
              <a:cs typeface="Arial" pitchFamily="34" charset="0"/>
            </a:endParaRPr>
          </a:p>
        </p:txBody>
      </p:sp>
      <p:sp>
        <p:nvSpPr>
          <p:cNvPr id="94" name="Rectangle 23"/>
          <p:cNvSpPr>
            <a:spLocks noChangeArrowheads="1"/>
          </p:cNvSpPr>
          <p:nvPr/>
        </p:nvSpPr>
        <p:spPr bwMode="auto">
          <a:xfrm>
            <a:off x="1961516" y="1389368"/>
            <a:ext cx="26129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Sent</a:t>
            </a:r>
            <a:endParaRPr lang="en-US" sz="2800" dirty="0">
              <a:solidFill>
                <a:prstClr val="black"/>
              </a:solidFill>
              <a:latin typeface="Arial" pitchFamily="34" charset="0"/>
              <a:cs typeface="Arial" pitchFamily="34" charset="0"/>
            </a:endParaRPr>
          </a:p>
        </p:txBody>
      </p:sp>
      <p:sp>
        <p:nvSpPr>
          <p:cNvPr id="95" name="Oval 94"/>
          <p:cNvSpPr/>
          <p:nvPr/>
        </p:nvSpPr>
        <p:spPr bwMode="gray">
          <a:xfrm>
            <a:off x="2699486" y="920515"/>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smtClean="0">
                <a:solidFill>
                  <a:srgbClr val="009DE0"/>
                </a:solidFill>
                <a:latin typeface="SAP-icons"/>
              </a:rPr>
              <a:t></a:t>
            </a:r>
            <a:endParaRPr lang="en-US" sz="1600" dirty="0">
              <a:solidFill>
                <a:srgbClr val="009DE0"/>
              </a:solidFill>
              <a:latin typeface="SAP-icons" pitchFamily="2" charset="0"/>
            </a:endParaRPr>
          </a:p>
        </p:txBody>
      </p:sp>
      <p:sp>
        <p:nvSpPr>
          <p:cNvPr id="96" name="Rectangle 23"/>
          <p:cNvSpPr>
            <a:spLocks noChangeArrowheads="1"/>
          </p:cNvSpPr>
          <p:nvPr/>
        </p:nvSpPr>
        <p:spPr bwMode="auto">
          <a:xfrm>
            <a:off x="3158546" y="925541"/>
            <a:ext cx="14106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latin typeface="Arial" pitchFamily="34" charset="0"/>
                <a:cs typeface="Arial" pitchFamily="34" charset="0"/>
              </a:rPr>
              <a:t>45</a:t>
            </a:r>
            <a:endParaRPr lang="en-US" sz="2800" dirty="0">
              <a:latin typeface="Arial" pitchFamily="34" charset="0"/>
              <a:cs typeface="Arial" pitchFamily="34" charset="0"/>
            </a:endParaRPr>
          </a:p>
        </p:txBody>
      </p:sp>
      <p:sp>
        <p:nvSpPr>
          <p:cNvPr id="97" name="Rectangle 23"/>
          <p:cNvSpPr>
            <a:spLocks noChangeArrowheads="1"/>
          </p:cNvSpPr>
          <p:nvPr/>
        </p:nvSpPr>
        <p:spPr bwMode="auto">
          <a:xfrm>
            <a:off x="2643426" y="1389368"/>
            <a:ext cx="6171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Completed</a:t>
            </a:r>
            <a:endParaRPr lang="en-US" sz="2800" dirty="0">
              <a:solidFill>
                <a:prstClr val="black"/>
              </a:solidFill>
              <a:latin typeface="Arial" pitchFamily="34" charset="0"/>
              <a:cs typeface="Arial" pitchFamily="34" charset="0"/>
            </a:endParaRPr>
          </a:p>
        </p:txBody>
      </p:sp>
      <p:sp>
        <p:nvSpPr>
          <p:cNvPr id="53" name="TextBox 52"/>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54" name="TextBox 53"/>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56" name="Straight Connector 55"/>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2985678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a:solidFill>
                  <a:srgbClr val="666666"/>
                </a:solidFill>
                <a:latin typeface="BentonSans Light" panose="02000503000000020004" pitchFamily="2" charset="0"/>
              </a:rPr>
              <a:t>Object Pages</a:t>
            </a:r>
          </a:p>
        </p:txBody>
      </p:sp>
      <p:sp>
        <p:nvSpPr>
          <p:cNvPr id="6" name="Text Placeholder 4"/>
          <p:cNvSpPr txBox="1">
            <a:spLocks/>
          </p:cNvSpPr>
          <p:nvPr/>
        </p:nvSpPr>
        <p:spPr>
          <a:xfrm>
            <a:off x="324003" y="3506403"/>
            <a:ext cx="8496300" cy="620713"/>
          </a:xfrm>
          <a:prstGeom prst="rect">
            <a:avLst/>
          </a:prstGeom>
        </p:spPr>
        <p:txBody>
          <a:bodyPr/>
          <a:lst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666666"/>
                </a:solidFill>
                <a:latin typeface="BentonSans Light" panose="02000503000000020004" pitchFamily="2" charset="0"/>
              </a:rPr>
              <a:t>Object View</a:t>
            </a:r>
          </a:p>
        </p:txBody>
      </p:sp>
    </p:spTree>
    <p:extLst>
      <p:ext uri="{BB962C8B-B14F-4D97-AF65-F5344CB8AC3E}">
        <p14:creationId xmlns:p14="http://schemas.microsoft.com/office/powerpoint/2010/main" val="524393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5A98E7D-9D05-C649-BDE2-A43A76ACB2C3}" type="slidenum">
              <a:rPr lang="en-US" smtClean="0"/>
              <a:t>19</a:t>
            </a:fld>
            <a:endParaRPr lang="en-US"/>
          </a:p>
        </p:txBody>
      </p:sp>
      <p:grpSp>
        <p:nvGrpSpPr>
          <p:cNvPr id="5" name="Group 4"/>
          <p:cNvGrpSpPr/>
          <p:nvPr/>
        </p:nvGrpSpPr>
        <p:grpSpPr>
          <a:xfrm>
            <a:off x="0" y="0"/>
            <a:ext cx="9144000" cy="6858000"/>
            <a:chOff x="1123950" y="736600"/>
            <a:chExt cx="2870200" cy="5092700"/>
          </a:xfrm>
        </p:grpSpPr>
        <p:sp>
          <p:nvSpPr>
            <p:cNvPr id="6" name="Rectangle 5"/>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 name="Rectangle 6"/>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9" name="Group 8"/>
          <p:cNvGrpSpPr/>
          <p:nvPr/>
        </p:nvGrpSpPr>
        <p:grpSpPr>
          <a:xfrm>
            <a:off x="-5474" y="0"/>
            <a:ext cx="9144000" cy="423865"/>
            <a:chOff x="0" y="0"/>
            <a:chExt cx="9144000" cy="423865"/>
          </a:xfrm>
        </p:grpSpPr>
        <p:sp>
          <p:nvSpPr>
            <p:cNvPr id="13" name="Rectangle 12"/>
            <p:cNvSpPr/>
            <p:nvPr/>
          </p:nvSpPr>
          <p:spPr>
            <a:xfrm>
              <a:off x="0"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0"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Connector 17"/>
            <p:cNvCxnSpPr/>
            <p:nvPr/>
          </p:nvCxnSpPr>
          <p:spPr>
            <a:xfrm>
              <a:off x="422870"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20" name="Rectangle 19"/>
            <p:cNvSpPr/>
            <p:nvPr/>
          </p:nvSpPr>
          <p:spPr>
            <a:xfrm flipV="1">
              <a:off x="0"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7471" y="432809"/>
            <a:ext cx="9151470" cy="423863"/>
            <a:chOff x="0" y="432809"/>
            <a:chExt cx="9151470" cy="423863"/>
          </a:xfrm>
        </p:grpSpPr>
        <p:sp>
          <p:nvSpPr>
            <p:cNvPr id="22" name="Rectangle 21"/>
            <p:cNvSpPr/>
            <p:nvPr/>
          </p:nvSpPr>
          <p:spPr>
            <a:xfrm>
              <a:off x="2" y="432809"/>
              <a:ext cx="91440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0" y="523611"/>
              <a:ext cx="9151470" cy="327348"/>
              <a:chOff x="395536" y="96514"/>
              <a:chExt cx="9151470" cy="327348"/>
            </a:xfrm>
          </p:grpSpPr>
          <p:cxnSp>
            <p:nvCxnSpPr>
              <p:cNvPr id="24" name="Straight Connector 23"/>
              <p:cNvCxnSpPr/>
              <p:nvPr/>
            </p:nvCxnSpPr>
            <p:spPr>
              <a:xfrm>
                <a:off x="395536" y="423862"/>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5536" y="96514"/>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sp>
            <p:nvSpPr>
              <p:cNvPr id="26" name="TextBox 25"/>
              <p:cNvSpPr txBox="1"/>
              <p:nvPr/>
            </p:nvSpPr>
            <p:spPr>
              <a:xfrm>
                <a:off x="615205" y="125313"/>
                <a:ext cx="2508038" cy="1692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dirty="0" smtClean="0">
                    <a:solidFill>
                      <a:srgbClr val="666666"/>
                    </a:solidFill>
                    <a:latin typeface="Arial" pitchFamily="34" charset="0"/>
                    <a:ea typeface="Open Sans" pitchFamily="34" charset="0"/>
                    <a:cs typeface="Arial" pitchFamily="34" charset="0"/>
                  </a:rPr>
                  <a:t>Contacts(5)</a:t>
                </a:r>
                <a:endParaRPr lang="en-US" sz="1100" dirty="0">
                  <a:solidFill>
                    <a:srgbClr val="666666"/>
                  </a:solidFill>
                  <a:latin typeface="Arial" pitchFamily="34" charset="0"/>
                  <a:ea typeface="Open Sans" pitchFamily="34" charset="0"/>
                  <a:cs typeface="Arial" pitchFamily="34" charset="0"/>
                </a:endParaRPr>
              </a:p>
            </p:txBody>
          </p:sp>
          <p:sp>
            <p:nvSpPr>
              <p:cNvPr id="27" name="TextBox 26"/>
              <p:cNvSpPr txBox="1"/>
              <p:nvPr/>
            </p:nvSpPr>
            <p:spPr>
              <a:xfrm>
                <a:off x="3318331" y="125311"/>
                <a:ext cx="6228675" cy="1692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dirty="0" smtClean="0">
                    <a:solidFill>
                      <a:srgbClr val="666666"/>
                    </a:solidFill>
                    <a:latin typeface="Arial" pitchFamily="34" charset="0"/>
                    <a:ea typeface="Open Sans" pitchFamily="34" charset="0"/>
                    <a:cs typeface="Arial" pitchFamily="34" charset="0"/>
                  </a:rPr>
                  <a:t>Contact</a:t>
                </a:r>
                <a:endParaRPr lang="en-US" sz="1100" dirty="0">
                  <a:solidFill>
                    <a:srgbClr val="666666"/>
                  </a:solidFill>
                  <a:latin typeface="Arial" pitchFamily="34" charset="0"/>
                  <a:ea typeface="Open Sans" pitchFamily="34" charset="0"/>
                  <a:cs typeface="Arial" pitchFamily="34" charset="0"/>
                </a:endParaRPr>
              </a:p>
            </p:txBody>
          </p:sp>
        </p:grpSp>
      </p:grpSp>
      <p:cxnSp>
        <p:nvCxnSpPr>
          <p:cNvPr id="29" name="Straight Connector 28"/>
          <p:cNvCxnSpPr/>
          <p:nvPr/>
        </p:nvCxnSpPr>
        <p:spPr>
          <a:xfrm>
            <a:off x="2915325" y="427096"/>
            <a:ext cx="8111" cy="643090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447" y="6538902"/>
            <a:ext cx="2886875" cy="261610"/>
          </a:xfrm>
          <a:prstGeom prst="rect">
            <a:avLst/>
          </a:prstGeom>
          <a:noFill/>
        </p:spPr>
        <p:txBody>
          <a:bodyPr wrap="square" rtlCol="0">
            <a:spAutoFit/>
          </a:bodyPr>
          <a:lstStyle/>
          <a:p>
            <a:r>
              <a:rPr lang="en-US" sz="1100" dirty="0" smtClean="0">
                <a:solidFill>
                  <a:schemeClr val="bg1">
                    <a:lumMod val="50000"/>
                  </a:schemeClr>
                </a:solidFill>
              </a:rPr>
              <a:t>A</a:t>
            </a:r>
            <a:endParaRPr lang="en-US" sz="1100" dirty="0">
              <a:solidFill>
                <a:schemeClr val="bg1">
                  <a:lumMod val="50000"/>
                </a:schemeClr>
              </a:solidFill>
            </a:endParaRPr>
          </a:p>
        </p:txBody>
      </p:sp>
      <p:sp>
        <p:nvSpPr>
          <p:cNvPr id="31" name="Rectangle 30"/>
          <p:cNvSpPr/>
          <p:nvPr/>
        </p:nvSpPr>
        <p:spPr>
          <a:xfrm>
            <a:off x="-7469" y="850959"/>
            <a:ext cx="2920796" cy="429576"/>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endParaRPr lang="en-US" sz="1100" dirty="0">
              <a:solidFill>
                <a:srgbClr val="7F7F7F"/>
              </a:solidFill>
              <a:latin typeface="Arial"/>
              <a:cs typeface="Arial"/>
            </a:endParaRPr>
          </a:p>
        </p:txBody>
      </p:sp>
      <p:sp>
        <p:nvSpPr>
          <p:cNvPr id="32" name="TextBox 31"/>
          <p:cNvSpPr txBox="1"/>
          <p:nvPr/>
        </p:nvSpPr>
        <p:spPr>
          <a:xfrm>
            <a:off x="1938394" y="96450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7F7F7F"/>
                </a:solidFill>
                <a:latin typeface="SAP-icons"/>
              </a:rPr>
              <a:t></a:t>
            </a:r>
            <a:endParaRPr lang="en-US" sz="1500" dirty="0">
              <a:solidFill>
                <a:srgbClr val="7F7F7F"/>
              </a:solidFill>
              <a:latin typeface="SAP-icons" pitchFamily="2" charset="0"/>
            </a:endParaRPr>
          </a:p>
        </p:txBody>
      </p:sp>
      <p:sp>
        <p:nvSpPr>
          <p:cNvPr id="33" name="TextBox 32"/>
          <p:cNvSpPr txBox="1"/>
          <p:nvPr/>
        </p:nvSpPr>
        <p:spPr>
          <a:xfrm>
            <a:off x="2354216" y="964507"/>
            <a:ext cx="422869" cy="246221"/>
          </a:xfrm>
          <a:prstGeom prst="rect">
            <a:avLst/>
          </a:prstGeom>
          <a:noFill/>
        </p:spPr>
        <p:txBody>
          <a:bodyPr wrap="square" lIns="0" tIns="0" rIns="0" bIns="0" rtlCol="0">
            <a:spAutoFit/>
          </a:bodyPr>
          <a:lstStyle/>
          <a:p>
            <a:pPr algn="ctr"/>
            <a:r>
              <a:rPr lang="en-US" sz="1600" dirty="0" smtClean="0">
                <a:solidFill>
                  <a:schemeClr val="bg1">
                    <a:lumMod val="50000"/>
                  </a:schemeClr>
                </a:solidFill>
                <a:latin typeface="SAP-icons"/>
                <a:cs typeface="SAP-icons"/>
              </a:rPr>
              <a:t></a:t>
            </a:r>
            <a:endParaRPr lang="en-US" sz="1600" dirty="0">
              <a:solidFill>
                <a:schemeClr val="bg1">
                  <a:lumMod val="50000"/>
                </a:schemeClr>
              </a:solidFill>
              <a:latin typeface="SAP-icons"/>
              <a:cs typeface="SAP-icons"/>
            </a:endParaRPr>
          </a:p>
        </p:txBody>
      </p:sp>
      <p:sp>
        <p:nvSpPr>
          <p:cNvPr id="34" name="TextBox 33"/>
          <p:cNvSpPr txBox="1"/>
          <p:nvPr/>
        </p:nvSpPr>
        <p:spPr>
          <a:xfrm>
            <a:off x="24453" y="993351"/>
            <a:ext cx="208516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i="1" dirty="0" smtClean="0">
                <a:solidFill>
                  <a:srgbClr val="7F7F7F"/>
                </a:solidFill>
                <a:latin typeface="Arial" pitchFamily="34" charset="0"/>
                <a:ea typeface="Open Sans" pitchFamily="34" charset="0"/>
                <a:cs typeface="Arial" pitchFamily="34" charset="0"/>
              </a:rPr>
              <a:t>Search</a:t>
            </a:r>
            <a:endParaRPr lang="en-US" sz="1100" i="1" dirty="0">
              <a:solidFill>
                <a:srgbClr val="7F7F7F"/>
              </a:solidFill>
              <a:latin typeface="Arial" pitchFamily="34" charset="0"/>
              <a:ea typeface="Open Sans" pitchFamily="34" charset="0"/>
              <a:cs typeface="Arial" pitchFamily="34" charset="0"/>
            </a:endParaRPr>
          </a:p>
        </p:txBody>
      </p:sp>
      <p:sp>
        <p:nvSpPr>
          <p:cNvPr id="35" name="Rectangle 34"/>
          <p:cNvSpPr/>
          <p:nvPr/>
        </p:nvSpPr>
        <p:spPr>
          <a:xfrm>
            <a:off x="2475965" y="6446170"/>
            <a:ext cx="437361" cy="423859"/>
          </a:xfrm>
          <a:prstGeom prst="rect">
            <a:avLst/>
          </a:prstGeom>
          <a:solidFill>
            <a:srgbClr val="4E56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2481044" y="6539388"/>
            <a:ext cx="440324" cy="246221"/>
          </a:xfrm>
          <a:prstGeom prst="rect">
            <a:avLst/>
          </a:prstGeom>
          <a:noFill/>
        </p:spPr>
        <p:txBody>
          <a:bodyPr wrap="square" lIns="0" tIns="0" rIns="0" bIns="0" rtlCol="0">
            <a:spAutoFit/>
          </a:bodyPr>
          <a:lstStyle/>
          <a:p>
            <a:pPr algn="ctr"/>
            <a:r>
              <a:rPr lang="en-US" sz="1600" dirty="0" smtClean="0">
                <a:solidFill>
                  <a:srgbClr val="FFFFFF"/>
                </a:solidFill>
                <a:latin typeface="SAP-icons"/>
                <a:cs typeface="SAP-icons"/>
              </a:rPr>
              <a:t></a:t>
            </a:r>
            <a:endParaRPr lang="en-US" sz="1600" dirty="0">
              <a:solidFill>
                <a:srgbClr val="FFFFFF"/>
              </a:solidFill>
              <a:latin typeface="SAP-icons"/>
              <a:cs typeface="SAP-icons"/>
            </a:endParaRPr>
          </a:p>
        </p:txBody>
      </p:sp>
      <p:sp>
        <p:nvSpPr>
          <p:cNvPr id="37" name="TextBox 36"/>
          <p:cNvSpPr txBox="1"/>
          <p:nvPr/>
        </p:nvSpPr>
        <p:spPr>
          <a:xfrm>
            <a:off x="2035641" y="6554291"/>
            <a:ext cx="440324" cy="246221"/>
          </a:xfrm>
          <a:prstGeom prst="rect">
            <a:avLst/>
          </a:prstGeom>
          <a:noFill/>
        </p:spPr>
        <p:txBody>
          <a:bodyPr wrap="square" lIns="0" tIns="0" rIns="0" bIns="0" rtlCol="0">
            <a:spAutoFit/>
          </a:bodyPr>
          <a:lstStyle/>
          <a:p>
            <a:pPr algn="ctr"/>
            <a:r>
              <a:rPr lang="en-US" sz="1600" dirty="0" smtClean="0">
                <a:solidFill>
                  <a:srgbClr val="FFFFFF"/>
                </a:solidFill>
                <a:latin typeface="SAP-icons"/>
                <a:cs typeface="SAP-icons"/>
              </a:rPr>
              <a:t></a:t>
            </a:r>
            <a:endParaRPr lang="en-US" sz="1600" dirty="0">
              <a:solidFill>
                <a:srgbClr val="FFFFFF"/>
              </a:solidFill>
              <a:latin typeface="SAP-icons"/>
              <a:cs typeface="SAP-icons"/>
            </a:endParaRPr>
          </a:p>
        </p:txBody>
      </p:sp>
      <p:cxnSp>
        <p:nvCxnSpPr>
          <p:cNvPr id="38" name="Straight Connector 37"/>
          <p:cNvCxnSpPr/>
          <p:nvPr/>
        </p:nvCxnSpPr>
        <p:spPr>
          <a:xfrm>
            <a:off x="2028985" y="6446166"/>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75965" y="6446171"/>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027112" y="1184081"/>
            <a:ext cx="19707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smtClean="0">
                <a:solidFill>
                  <a:srgbClr val="333333"/>
                </a:solidFill>
                <a:latin typeface="Arial" pitchFamily="34" charset="0"/>
                <a:ea typeface="Open Sans" pitchFamily="34" charset="0"/>
                <a:cs typeface="Arial" pitchFamily="34" charset="0"/>
              </a:rPr>
              <a:t>Invoice 90035638</a:t>
            </a:r>
            <a:endParaRPr lang="en-US" sz="1600" dirty="0">
              <a:solidFill>
                <a:srgbClr val="333333"/>
              </a:solidFill>
              <a:latin typeface="Arial" pitchFamily="34" charset="0"/>
              <a:ea typeface="Open Sans" pitchFamily="34" charset="0"/>
              <a:cs typeface="Arial" pitchFamily="34" charset="0"/>
            </a:endParaRPr>
          </a:p>
        </p:txBody>
      </p:sp>
      <p:grpSp>
        <p:nvGrpSpPr>
          <p:cNvPr id="41" name="Group 40"/>
          <p:cNvGrpSpPr/>
          <p:nvPr/>
        </p:nvGrpSpPr>
        <p:grpSpPr>
          <a:xfrm>
            <a:off x="0" y="6446171"/>
            <a:ext cx="9144000" cy="423863"/>
            <a:chOff x="0" y="3314275"/>
            <a:chExt cx="9144000" cy="423863"/>
          </a:xfrm>
        </p:grpSpPr>
        <p:sp>
          <p:nvSpPr>
            <p:cNvPr id="42" name="Rectangle 41"/>
            <p:cNvSpPr/>
            <p:nvPr/>
          </p:nvSpPr>
          <p:spPr>
            <a:xfrm>
              <a:off x="0" y="3314275"/>
              <a:ext cx="9144000"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703676" y="3405097"/>
              <a:ext cx="440324"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grpSp>
      <p:sp>
        <p:nvSpPr>
          <p:cNvPr id="44" name="Rectangle 43"/>
          <p:cNvSpPr/>
          <p:nvPr/>
        </p:nvSpPr>
        <p:spPr>
          <a:xfrm>
            <a:off x="-7471" y="1280535"/>
            <a:ext cx="2785511" cy="1717545"/>
          </a:xfrm>
          <a:prstGeom prst="rect">
            <a:avLst/>
          </a:prstGeom>
          <a:solidFill>
            <a:srgbClr val="E6F2F9"/>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endParaRPr lang="en-US" sz="1100" dirty="0">
              <a:solidFill>
                <a:schemeClr val="tx1"/>
              </a:solidFill>
              <a:latin typeface="Arial"/>
              <a:cs typeface="Arial"/>
            </a:endParaRPr>
          </a:p>
        </p:txBody>
      </p:sp>
      <p:sp>
        <p:nvSpPr>
          <p:cNvPr id="45" name="TextBox 44"/>
          <p:cNvSpPr txBox="1"/>
          <p:nvPr/>
        </p:nvSpPr>
        <p:spPr>
          <a:xfrm>
            <a:off x="0" y="1609832"/>
            <a:ext cx="2492456" cy="276999"/>
          </a:xfrm>
          <a:prstGeom prst="rect">
            <a:avLst/>
          </a:prstGeom>
          <a:noFill/>
        </p:spPr>
        <p:txBody>
          <a:bodyPr wrap="square" rtlCol="0">
            <a:spAutoFit/>
          </a:bodyPr>
          <a:lstStyle/>
          <a:p>
            <a:r>
              <a:rPr lang="en-US" sz="1200" dirty="0" smtClean="0">
                <a:solidFill>
                  <a:srgbClr val="333333"/>
                </a:solidFill>
                <a:latin typeface="Arial"/>
                <a:cs typeface="Arial"/>
              </a:rPr>
              <a:t>90035638</a:t>
            </a:r>
            <a:endParaRPr lang="en-US" sz="1200" dirty="0">
              <a:solidFill>
                <a:srgbClr val="333333"/>
              </a:solidFill>
              <a:latin typeface="Arial"/>
              <a:cs typeface="Arial"/>
            </a:endParaRPr>
          </a:p>
        </p:txBody>
      </p:sp>
      <p:sp>
        <p:nvSpPr>
          <p:cNvPr id="46" name="TextBox 45"/>
          <p:cNvSpPr txBox="1"/>
          <p:nvPr/>
        </p:nvSpPr>
        <p:spPr>
          <a:xfrm>
            <a:off x="1998" y="1363611"/>
            <a:ext cx="2915324" cy="246221"/>
          </a:xfrm>
          <a:prstGeom prst="rect">
            <a:avLst/>
          </a:prstGeom>
          <a:noFill/>
        </p:spPr>
        <p:txBody>
          <a:bodyPr wrap="square" rtlCol="0">
            <a:spAutoFit/>
          </a:bodyPr>
          <a:lstStyle/>
          <a:p>
            <a:r>
              <a:rPr lang="en-US" sz="1000" dirty="0" smtClean="0">
                <a:solidFill>
                  <a:srgbClr val="7F7F7F"/>
                </a:solidFill>
                <a:latin typeface="Arial"/>
                <a:cs typeface="Arial"/>
              </a:rPr>
              <a:t>Invoice</a:t>
            </a:r>
            <a:endParaRPr lang="en-US" sz="1000" dirty="0">
              <a:solidFill>
                <a:srgbClr val="7F7F7F"/>
              </a:solidFill>
              <a:latin typeface="Arial"/>
              <a:cs typeface="Arial"/>
            </a:endParaRPr>
          </a:p>
        </p:txBody>
      </p:sp>
      <p:sp>
        <p:nvSpPr>
          <p:cNvPr id="47" name="TextBox 46"/>
          <p:cNvSpPr txBox="1"/>
          <p:nvPr/>
        </p:nvSpPr>
        <p:spPr>
          <a:xfrm>
            <a:off x="2338685" y="1595916"/>
            <a:ext cx="439358" cy="338554"/>
          </a:xfrm>
          <a:prstGeom prst="rect">
            <a:avLst/>
          </a:prstGeom>
          <a:noFill/>
        </p:spPr>
        <p:txBody>
          <a:bodyPr wrap="square" rtlCol="0">
            <a:spAutoFit/>
          </a:bodyPr>
          <a:lstStyle/>
          <a:p>
            <a:r>
              <a:rPr lang="en-US" sz="1600" dirty="0" smtClean="0">
                <a:solidFill>
                  <a:srgbClr val="333333"/>
                </a:solidFill>
                <a:latin typeface="Arial"/>
                <a:cs typeface="Arial"/>
              </a:rPr>
              <a:t>3K</a:t>
            </a:r>
            <a:endParaRPr lang="en-US" sz="1600" dirty="0">
              <a:solidFill>
                <a:srgbClr val="333333"/>
              </a:solidFill>
              <a:latin typeface="Arial"/>
              <a:cs typeface="Arial"/>
            </a:endParaRPr>
          </a:p>
        </p:txBody>
      </p:sp>
      <p:sp>
        <p:nvSpPr>
          <p:cNvPr id="48" name="TextBox 47"/>
          <p:cNvSpPr txBox="1"/>
          <p:nvPr/>
        </p:nvSpPr>
        <p:spPr>
          <a:xfrm>
            <a:off x="8112" y="1837279"/>
            <a:ext cx="2769931" cy="246221"/>
          </a:xfrm>
          <a:prstGeom prst="rect">
            <a:avLst/>
          </a:prstGeom>
          <a:noFill/>
        </p:spPr>
        <p:txBody>
          <a:bodyPr wrap="square" rtlCol="0">
            <a:spAutoFit/>
          </a:bodyPr>
          <a:lstStyle/>
          <a:p>
            <a:pPr algn="r"/>
            <a:r>
              <a:rPr lang="en-US" sz="1000" dirty="0" smtClean="0">
                <a:solidFill>
                  <a:schemeClr val="bg1">
                    <a:lumMod val="50000"/>
                  </a:schemeClr>
                </a:solidFill>
                <a:latin typeface="Arial"/>
                <a:cs typeface="Arial"/>
              </a:rPr>
              <a:t>EUR</a:t>
            </a:r>
            <a:endParaRPr lang="en-US" sz="1000" dirty="0">
              <a:solidFill>
                <a:schemeClr val="bg1">
                  <a:lumMod val="50000"/>
                </a:schemeClr>
              </a:solidFill>
              <a:latin typeface="Arial"/>
              <a:cs typeface="Arial"/>
            </a:endParaRPr>
          </a:p>
        </p:txBody>
      </p:sp>
      <p:sp>
        <p:nvSpPr>
          <p:cNvPr id="49" name="TextBox 48"/>
          <p:cNvSpPr txBox="1"/>
          <p:nvPr/>
        </p:nvSpPr>
        <p:spPr>
          <a:xfrm>
            <a:off x="1034339" y="2032551"/>
            <a:ext cx="1743701" cy="246221"/>
          </a:xfrm>
          <a:prstGeom prst="rect">
            <a:avLst/>
          </a:prstGeom>
          <a:noFill/>
        </p:spPr>
        <p:txBody>
          <a:bodyPr wrap="square" rtlCol="0">
            <a:spAutoFit/>
          </a:bodyPr>
          <a:lstStyle/>
          <a:p>
            <a:pPr algn="r"/>
            <a:r>
              <a:rPr lang="en-US" sz="1000" dirty="0" smtClean="0">
                <a:solidFill>
                  <a:srgbClr val="CC1919"/>
                </a:solidFill>
                <a:latin typeface="Arial"/>
                <a:cs typeface="Arial"/>
              </a:rPr>
              <a:t>Unpaid</a:t>
            </a:r>
            <a:endParaRPr lang="en-US" sz="1000" dirty="0">
              <a:solidFill>
                <a:srgbClr val="CC1919"/>
              </a:solidFill>
              <a:latin typeface="Arial"/>
              <a:cs typeface="Arial"/>
            </a:endParaRPr>
          </a:p>
        </p:txBody>
      </p:sp>
      <p:sp>
        <p:nvSpPr>
          <p:cNvPr id="50" name="TextBox 49"/>
          <p:cNvSpPr txBox="1"/>
          <p:nvPr/>
        </p:nvSpPr>
        <p:spPr>
          <a:xfrm>
            <a:off x="-7471" y="2070443"/>
            <a:ext cx="1873514" cy="713016"/>
          </a:xfrm>
          <a:prstGeom prst="rect">
            <a:avLst/>
          </a:prstGeom>
          <a:noFill/>
        </p:spPr>
        <p:txBody>
          <a:bodyPr wrap="square" rtlCol="0">
            <a:spAutoFit/>
          </a:bodyPr>
          <a:lstStyle/>
          <a:p>
            <a:pPr>
              <a:lnSpc>
                <a:spcPct val="80000"/>
              </a:lnSpc>
            </a:pPr>
            <a:r>
              <a:rPr lang="en-US" sz="1000" dirty="0" smtClean="0">
                <a:solidFill>
                  <a:schemeClr val="bg1">
                    <a:lumMod val="50000"/>
                  </a:schemeClr>
                </a:solidFill>
                <a:latin typeface="Arial"/>
                <a:cs typeface="Arial"/>
              </a:rPr>
              <a:t>PO</a:t>
            </a:r>
          </a:p>
          <a:p>
            <a:pPr>
              <a:lnSpc>
                <a:spcPct val="80000"/>
              </a:lnSpc>
            </a:pPr>
            <a:endParaRPr lang="en-US" sz="1000" dirty="0">
              <a:solidFill>
                <a:schemeClr val="bg1">
                  <a:lumMod val="50000"/>
                </a:schemeClr>
              </a:solidFill>
              <a:latin typeface="Arial"/>
              <a:cs typeface="Arial"/>
            </a:endParaRPr>
          </a:p>
          <a:p>
            <a:pPr>
              <a:lnSpc>
                <a:spcPct val="80000"/>
              </a:lnSpc>
            </a:pPr>
            <a:r>
              <a:rPr lang="en-US" sz="1000" dirty="0" smtClean="0">
                <a:solidFill>
                  <a:schemeClr val="bg1">
                    <a:lumMod val="50000"/>
                  </a:schemeClr>
                </a:solidFill>
                <a:latin typeface="Arial"/>
                <a:cs typeface="Arial"/>
              </a:rPr>
              <a:t>SO 38089</a:t>
            </a:r>
          </a:p>
          <a:p>
            <a:pPr>
              <a:lnSpc>
                <a:spcPct val="80000"/>
              </a:lnSpc>
            </a:pPr>
            <a:endParaRPr lang="en-US" sz="1000" dirty="0">
              <a:solidFill>
                <a:schemeClr val="bg1">
                  <a:lumMod val="50000"/>
                </a:schemeClr>
              </a:solidFill>
              <a:latin typeface="Arial"/>
              <a:cs typeface="Arial"/>
            </a:endParaRPr>
          </a:p>
          <a:p>
            <a:pPr>
              <a:lnSpc>
                <a:spcPct val="80000"/>
              </a:lnSpc>
            </a:pPr>
            <a:r>
              <a:rPr lang="en-US" sz="1000" dirty="0" smtClean="0">
                <a:solidFill>
                  <a:schemeClr val="bg1">
                    <a:lumMod val="50000"/>
                  </a:schemeClr>
                </a:solidFill>
                <a:latin typeface="Arial"/>
                <a:cs typeface="Arial"/>
              </a:rPr>
              <a:t>Due on 2017.02.22</a:t>
            </a:r>
            <a:endParaRPr lang="en-US" sz="1000" dirty="0">
              <a:solidFill>
                <a:schemeClr val="bg1">
                  <a:lumMod val="50000"/>
                </a:schemeClr>
              </a:solidFill>
              <a:latin typeface="Arial"/>
              <a:cs typeface="Arial"/>
            </a:endParaRPr>
          </a:p>
        </p:txBody>
      </p:sp>
      <p:sp>
        <p:nvSpPr>
          <p:cNvPr id="51" name="Rectangle 50"/>
          <p:cNvSpPr/>
          <p:nvPr/>
        </p:nvSpPr>
        <p:spPr>
          <a:xfrm>
            <a:off x="-2830" y="2989440"/>
            <a:ext cx="2780872" cy="1717545"/>
          </a:xfrm>
          <a:prstGeom prst="rect">
            <a:avLst/>
          </a:prstGeom>
          <a:solidFill>
            <a:srgbClr val="FFFFFF"/>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endParaRPr lang="en-US" sz="1100" dirty="0">
              <a:solidFill>
                <a:schemeClr val="tx1"/>
              </a:solidFill>
              <a:latin typeface="Arial"/>
              <a:cs typeface="Arial"/>
            </a:endParaRPr>
          </a:p>
        </p:txBody>
      </p:sp>
      <p:sp>
        <p:nvSpPr>
          <p:cNvPr id="52" name="TextBox 51"/>
          <p:cNvSpPr txBox="1"/>
          <p:nvPr/>
        </p:nvSpPr>
        <p:spPr>
          <a:xfrm>
            <a:off x="4640" y="3318737"/>
            <a:ext cx="2492456" cy="276999"/>
          </a:xfrm>
          <a:prstGeom prst="rect">
            <a:avLst/>
          </a:prstGeom>
          <a:noFill/>
        </p:spPr>
        <p:txBody>
          <a:bodyPr wrap="square" rtlCol="0">
            <a:spAutoFit/>
          </a:bodyPr>
          <a:lstStyle/>
          <a:p>
            <a:r>
              <a:rPr lang="en-US" sz="1200" dirty="0" smtClean="0">
                <a:solidFill>
                  <a:srgbClr val="333333"/>
                </a:solidFill>
                <a:latin typeface="Arial"/>
                <a:cs typeface="Arial"/>
              </a:rPr>
              <a:t>90035637</a:t>
            </a:r>
            <a:endParaRPr lang="en-US" sz="1200" dirty="0">
              <a:solidFill>
                <a:srgbClr val="333333"/>
              </a:solidFill>
              <a:latin typeface="Arial"/>
              <a:cs typeface="Arial"/>
            </a:endParaRPr>
          </a:p>
        </p:txBody>
      </p:sp>
      <p:sp>
        <p:nvSpPr>
          <p:cNvPr id="53" name="TextBox 52"/>
          <p:cNvSpPr txBox="1"/>
          <p:nvPr/>
        </p:nvSpPr>
        <p:spPr>
          <a:xfrm>
            <a:off x="6638" y="3072516"/>
            <a:ext cx="2915324" cy="246221"/>
          </a:xfrm>
          <a:prstGeom prst="rect">
            <a:avLst/>
          </a:prstGeom>
          <a:noFill/>
        </p:spPr>
        <p:txBody>
          <a:bodyPr wrap="square" rtlCol="0">
            <a:spAutoFit/>
          </a:bodyPr>
          <a:lstStyle/>
          <a:p>
            <a:r>
              <a:rPr lang="en-US" sz="1000" dirty="0" smtClean="0">
                <a:solidFill>
                  <a:srgbClr val="7F7F7F"/>
                </a:solidFill>
                <a:latin typeface="Arial"/>
                <a:cs typeface="Arial"/>
              </a:rPr>
              <a:t>Invoice</a:t>
            </a:r>
            <a:endParaRPr lang="en-US" sz="1000" dirty="0">
              <a:solidFill>
                <a:srgbClr val="7F7F7F"/>
              </a:solidFill>
              <a:latin typeface="Arial"/>
              <a:cs typeface="Arial"/>
            </a:endParaRPr>
          </a:p>
        </p:txBody>
      </p:sp>
      <p:sp>
        <p:nvSpPr>
          <p:cNvPr id="54" name="TextBox 53"/>
          <p:cNvSpPr txBox="1"/>
          <p:nvPr/>
        </p:nvSpPr>
        <p:spPr>
          <a:xfrm>
            <a:off x="2338685" y="3312580"/>
            <a:ext cx="439358" cy="338554"/>
          </a:xfrm>
          <a:prstGeom prst="rect">
            <a:avLst/>
          </a:prstGeom>
          <a:noFill/>
        </p:spPr>
        <p:txBody>
          <a:bodyPr wrap="square" rtlCol="0">
            <a:spAutoFit/>
          </a:bodyPr>
          <a:lstStyle/>
          <a:p>
            <a:r>
              <a:rPr lang="en-US" sz="1600" dirty="0" smtClean="0">
                <a:solidFill>
                  <a:srgbClr val="333333"/>
                </a:solidFill>
                <a:latin typeface="Arial"/>
                <a:cs typeface="Arial"/>
              </a:rPr>
              <a:t>3K</a:t>
            </a:r>
            <a:endParaRPr lang="en-US" sz="1600" dirty="0">
              <a:solidFill>
                <a:srgbClr val="333333"/>
              </a:solidFill>
              <a:latin typeface="Arial"/>
              <a:cs typeface="Arial"/>
            </a:endParaRPr>
          </a:p>
        </p:txBody>
      </p:sp>
      <p:sp>
        <p:nvSpPr>
          <p:cNvPr id="55" name="TextBox 54"/>
          <p:cNvSpPr txBox="1"/>
          <p:nvPr/>
        </p:nvSpPr>
        <p:spPr>
          <a:xfrm>
            <a:off x="12752" y="3554824"/>
            <a:ext cx="2765288" cy="246221"/>
          </a:xfrm>
          <a:prstGeom prst="rect">
            <a:avLst/>
          </a:prstGeom>
          <a:noFill/>
        </p:spPr>
        <p:txBody>
          <a:bodyPr wrap="square" rtlCol="0">
            <a:spAutoFit/>
          </a:bodyPr>
          <a:lstStyle/>
          <a:p>
            <a:pPr algn="r"/>
            <a:r>
              <a:rPr lang="en-US" sz="1000" dirty="0" smtClean="0">
                <a:solidFill>
                  <a:schemeClr val="bg1">
                    <a:lumMod val="50000"/>
                  </a:schemeClr>
                </a:solidFill>
                <a:latin typeface="Arial"/>
                <a:cs typeface="Arial"/>
              </a:rPr>
              <a:t>EUR</a:t>
            </a:r>
            <a:endParaRPr lang="en-US" sz="1000" dirty="0">
              <a:solidFill>
                <a:schemeClr val="bg1">
                  <a:lumMod val="50000"/>
                </a:schemeClr>
              </a:solidFill>
              <a:latin typeface="Arial"/>
              <a:cs typeface="Arial"/>
            </a:endParaRPr>
          </a:p>
        </p:txBody>
      </p:sp>
      <p:sp>
        <p:nvSpPr>
          <p:cNvPr id="56" name="TextBox 55"/>
          <p:cNvSpPr txBox="1"/>
          <p:nvPr/>
        </p:nvSpPr>
        <p:spPr>
          <a:xfrm>
            <a:off x="1038979" y="3741456"/>
            <a:ext cx="1739061" cy="246221"/>
          </a:xfrm>
          <a:prstGeom prst="rect">
            <a:avLst/>
          </a:prstGeom>
          <a:noFill/>
        </p:spPr>
        <p:txBody>
          <a:bodyPr wrap="square" rtlCol="0">
            <a:spAutoFit/>
          </a:bodyPr>
          <a:lstStyle/>
          <a:p>
            <a:pPr algn="r"/>
            <a:r>
              <a:rPr lang="en-US" sz="1000" dirty="0" smtClean="0">
                <a:solidFill>
                  <a:srgbClr val="CC1919"/>
                </a:solidFill>
                <a:latin typeface="Arial"/>
                <a:cs typeface="Arial"/>
              </a:rPr>
              <a:t>Unpaid</a:t>
            </a:r>
            <a:endParaRPr lang="en-US" sz="1000" dirty="0">
              <a:solidFill>
                <a:srgbClr val="CC1919"/>
              </a:solidFill>
              <a:latin typeface="Arial"/>
              <a:cs typeface="Arial"/>
            </a:endParaRPr>
          </a:p>
        </p:txBody>
      </p:sp>
      <p:sp>
        <p:nvSpPr>
          <p:cNvPr id="57" name="TextBox 56"/>
          <p:cNvSpPr txBox="1"/>
          <p:nvPr/>
        </p:nvSpPr>
        <p:spPr>
          <a:xfrm>
            <a:off x="-2831" y="3779348"/>
            <a:ext cx="1873514" cy="713016"/>
          </a:xfrm>
          <a:prstGeom prst="rect">
            <a:avLst/>
          </a:prstGeom>
          <a:noFill/>
        </p:spPr>
        <p:txBody>
          <a:bodyPr wrap="square" rtlCol="0">
            <a:spAutoFit/>
          </a:bodyPr>
          <a:lstStyle/>
          <a:p>
            <a:pPr>
              <a:lnSpc>
                <a:spcPct val="80000"/>
              </a:lnSpc>
            </a:pPr>
            <a:r>
              <a:rPr lang="en-US" sz="1000" dirty="0" smtClean="0">
                <a:solidFill>
                  <a:schemeClr val="bg1">
                    <a:lumMod val="50000"/>
                  </a:schemeClr>
                </a:solidFill>
                <a:latin typeface="Arial"/>
                <a:cs typeface="Arial"/>
              </a:rPr>
              <a:t>PO</a:t>
            </a:r>
          </a:p>
          <a:p>
            <a:pPr>
              <a:lnSpc>
                <a:spcPct val="80000"/>
              </a:lnSpc>
            </a:pPr>
            <a:endParaRPr lang="en-US" sz="1000" dirty="0">
              <a:solidFill>
                <a:schemeClr val="bg1">
                  <a:lumMod val="50000"/>
                </a:schemeClr>
              </a:solidFill>
              <a:latin typeface="Arial"/>
              <a:cs typeface="Arial"/>
            </a:endParaRPr>
          </a:p>
          <a:p>
            <a:pPr>
              <a:lnSpc>
                <a:spcPct val="80000"/>
              </a:lnSpc>
            </a:pPr>
            <a:r>
              <a:rPr lang="en-US" sz="1000" dirty="0" smtClean="0">
                <a:solidFill>
                  <a:schemeClr val="bg1">
                    <a:lumMod val="50000"/>
                  </a:schemeClr>
                </a:solidFill>
                <a:latin typeface="Arial"/>
                <a:cs typeface="Arial"/>
              </a:rPr>
              <a:t>SO 38084</a:t>
            </a:r>
          </a:p>
          <a:p>
            <a:pPr>
              <a:lnSpc>
                <a:spcPct val="80000"/>
              </a:lnSpc>
            </a:pPr>
            <a:endParaRPr lang="en-US" sz="1000" dirty="0">
              <a:solidFill>
                <a:schemeClr val="bg1">
                  <a:lumMod val="50000"/>
                </a:schemeClr>
              </a:solidFill>
              <a:latin typeface="Arial"/>
              <a:cs typeface="Arial"/>
            </a:endParaRPr>
          </a:p>
          <a:p>
            <a:pPr>
              <a:lnSpc>
                <a:spcPct val="80000"/>
              </a:lnSpc>
            </a:pPr>
            <a:r>
              <a:rPr lang="en-US" sz="1000" dirty="0" smtClean="0">
                <a:solidFill>
                  <a:schemeClr val="bg1">
                    <a:lumMod val="50000"/>
                  </a:schemeClr>
                </a:solidFill>
                <a:latin typeface="Arial"/>
                <a:cs typeface="Arial"/>
              </a:rPr>
              <a:t>Due on 2017.02.20</a:t>
            </a:r>
            <a:endParaRPr lang="en-US" sz="1000" dirty="0">
              <a:solidFill>
                <a:schemeClr val="bg1">
                  <a:lumMod val="50000"/>
                </a:schemeClr>
              </a:solidFill>
              <a:latin typeface="Arial"/>
              <a:cs typeface="Arial"/>
            </a:endParaRPr>
          </a:p>
        </p:txBody>
      </p:sp>
      <p:sp>
        <p:nvSpPr>
          <p:cNvPr id="58" name="Rectangle 57"/>
          <p:cNvSpPr/>
          <p:nvPr/>
        </p:nvSpPr>
        <p:spPr>
          <a:xfrm>
            <a:off x="2867" y="4706549"/>
            <a:ext cx="2775176" cy="1717545"/>
          </a:xfrm>
          <a:prstGeom prst="rect">
            <a:avLst/>
          </a:prstGeom>
          <a:solidFill>
            <a:srgbClr val="FFFFFF"/>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endParaRPr lang="en-US" sz="1100" dirty="0">
              <a:solidFill>
                <a:schemeClr val="tx1"/>
              </a:solidFill>
              <a:latin typeface="Arial"/>
              <a:cs typeface="Arial"/>
            </a:endParaRPr>
          </a:p>
        </p:txBody>
      </p:sp>
      <p:sp>
        <p:nvSpPr>
          <p:cNvPr id="59" name="TextBox 58"/>
          <p:cNvSpPr txBox="1"/>
          <p:nvPr/>
        </p:nvSpPr>
        <p:spPr>
          <a:xfrm>
            <a:off x="10337" y="5035846"/>
            <a:ext cx="2492456" cy="276999"/>
          </a:xfrm>
          <a:prstGeom prst="rect">
            <a:avLst/>
          </a:prstGeom>
          <a:noFill/>
        </p:spPr>
        <p:txBody>
          <a:bodyPr wrap="square" rtlCol="0">
            <a:spAutoFit/>
          </a:bodyPr>
          <a:lstStyle/>
          <a:p>
            <a:r>
              <a:rPr lang="en-US" sz="1200" dirty="0" smtClean="0">
                <a:solidFill>
                  <a:srgbClr val="333333"/>
                </a:solidFill>
                <a:latin typeface="Arial"/>
                <a:cs typeface="Arial"/>
              </a:rPr>
              <a:t>90035633</a:t>
            </a:r>
            <a:endParaRPr lang="en-US" sz="1200" dirty="0">
              <a:solidFill>
                <a:srgbClr val="333333"/>
              </a:solidFill>
              <a:latin typeface="Arial"/>
              <a:cs typeface="Arial"/>
            </a:endParaRPr>
          </a:p>
        </p:txBody>
      </p:sp>
      <p:sp>
        <p:nvSpPr>
          <p:cNvPr id="60" name="TextBox 59"/>
          <p:cNvSpPr txBox="1"/>
          <p:nvPr/>
        </p:nvSpPr>
        <p:spPr>
          <a:xfrm>
            <a:off x="12335" y="4789625"/>
            <a:ext cx="2915324" cy="246221"/>
          </a:xfrm>
          <a:prstGeom prst="rect">
            <a:avLst/>
          </a:prstGeom>
          <a:noFill/>
        </p:spPr>
        <p:txBody>
          <a:bodyPr wrap="square" rtlCol="0">
            <a:spAutoFit/>
          </a:bodyPr>
          <a:lstStyle/>
          <a:p>
            <a:r>
              <a:rPr lang="en-US" sz="1000" dirty="0" smtClean="0">
                <a:solidFill>
                  <a:srgbClr val="7F7F7F"/>
                </a:solidFill>
                <a:latin typeface="Arial"/>
                <a:cs typeface="Arial"/>
              </a:rPr>
              <a:t>Invoice</a:t>
            </a:r>
            <a:endParaRPr lang="en-US" sz="1000" dirty="0">
              <a:solidFill>
                <a:srgbClr val="7F7F7F"/>
              </a:solidFill>
              <a:latin typeface="Arial"/>
              <a:cs typeface="Arial"/>
            </a:endParaRPr>
          </a:p>
        </p:txBody>
      </p:sp>
      <p:sp>
        <p:nvSpPr>
          <p:cNvPr id="61" name="TextBox 60"/>
          <p:cNvSpPr txBox="1"/>
          <p:nvPr/>
        </p:nvSpPr>
        <p:spPr>
          <a:xfrm>
            <a:off x="2338685" y="5035846"/>
            <a:ext cx="439358" cy="338554"/>
          </a:xfrm>
          <a:prstGeom prst="rect">
            <a:avLst/>
          </a:prstGeom>
          <a:noFill/>
        </p:spPr>
        <p:txBody>
          <a:bodyPr wrap="square" rtlCol="0">
            <a:spAutoFit/>
          </a:bodyPr>
          <a:lstStyle/>
          <a:p>
            <a:r>
              <a:rPr lang="en-US" sz="1600" dirty="0" smtClean="0">
                <a:solidFill>
                  <a:srgbClr val="333333"/>
                </a:solidFill>
                <a:latin typeface="Arial"/>
                <a:cs typeface="Arial"/>
              </a:rPr>
              <a:t>3K</a:t>
            </a:r>
            <a:endParaRPr lang="en-US" sz="1600" dirty="0">
              <a:solidFill>
                <a:srgbClr val="333333"/>
              </a:solidFill>
              <a:latin typeface="Arial"/>
              <a:cs typeface="Arial"/>
            </a:endParaRPr>
          </a:p>
        </p:txBody>
      </p:sp>
      <p:sp>
        <p:nvSpPr>
          <p:cNvPr id="62" name="TextBox 61"/>
          <p:cNvSpPr txBox="1"/>
          <p:nvPr/>
        </p:nvSpPr>
        <p:spPr>
          <a:xfrm>
            <a:off x="18449" y="5271933"/>
            <a:ext cx="2759594" cy="246221"/>
          </a:xfrm>
          <a:prstGeom prst="rect">
            <a:avLst/>
          </a:prstGeom>
          <a:noFill/>
        </p:spPr>
        <p:txBody>
          <a:bodyPr wrap="square" rtlCol="0">
            <a:spAutoFit/>
          </a:bodyPr>
          <a:lstStyle/>
          <a:p>
            <a:pPr algn="r"/>
            <a:r>
              <a:rPr lang="en-US" sz="1000" dirty="0" smtClean="0">
                <a:solidFill>
                  <a:schemeClr val="bg1">
                    <a:lumMod val="50000"/>
                  </a:schemeClr>
                </a:solidFill>
                <a:latin typeface="Arial"/>
                <a:cs typeface="Arial"/>
              </a:rPr>
              <a:t>EUR</a:t>
            </a:r>
            <a:endParaRPr lang="en-US" sz="1000" dirty="0">
              <a:solidFill>
                <a:schemeClr val="bg1">
                  <a:lumMod val="50000"/>
                </a:schemeClr>
              </a:solidFill>
              <a:latin typeface="Arial"/>
              <a:cs typeface="Arial"/>
            </a:endParaRPr>
          </a:p>
        </p:txBody>
      </p:sp>
      <p:sp>
        <p:nvSpPr>
          <p:cNvPr id="63" name="TextBox 62"/>
          <p:cNvSpPr txBox="1"/>
          <p:nvPr/>
        </p:nvSpPr>
        <p:spPr>
          <a:xfrm>
            <a:off x="1044676" y="5458565"/>
            <a:ext cx="1733367" cy="246221"/>
          </a:xfrm>
          <a:prstGeom prst="rect">
            <a:avLst/>
          </a:prstGeom>
          <a:noFill/>
        </p:spPr>
        <p:txBody>
          <a:bodyPr wrap="square" rtlCol="0">
            <a:spAutoFit/>
          </a:bodyPr>
          <a:lstStyle/>
          <a:p>
            <a:pPr algn="r"/>
            <a:r>
              <a:rPr lang="en-US" sz="1000" dirty="0" smtClean="0">
                <a:solidFill>
                  <a:srgbClr val="CC1919"/>
                </a:solidFill>
                <a:latin typeface="Arial"/>
                <a:cs typeface="Arial"/>
              </a:rPr>
              <a:t>Unpaid</a:t>
            </a:r>
            <a:endParaRPr lang="en-US" sz="1000" dirty="0">
              <a:solidFill>
                <a:srgbClr val="CC1919"/>
              </a:solidFill>
              <a:latin typeface="Arial"/>
              <a:cs typeface="Arial"/>
            </a:endParaRPr>
          </a:p>
        </p:txBody>
      </p:sp>
      <p:sp>
        <p:nvSpPr>
          <p:cNvPr id="64" name="TextBox 63"/>
          <p:cNvSpPr txBox="1"/>
          <p:nvPr/>
        </p:nvSpPr>
        <p:spPr>
          <a:xfrm>
            <a:off x="2866" y="5496457"/>
            <a:ext cx="1873514" cy="713016"/>
          </a:xfrm>
          <a:prstGeom prst="rect">
            <a:avLst/>
          </a:prstGeom>
          <a:noFill/>
        </p:spPr>
        <p:txBody>
          <a:bodyPr wrap="square" rtlCol="0">
            <a:spAutoFit/>
          </a:bodyPr>
          <a:lstStyle/>
          <a:p>
            <a:pPr>
              <a:lnSpc>
                <a:spcPct val="80000"/>
              </a:lnSpc>
            </a:pPr>
            <a:r>
              <a:rPr lang="en-US" sz="1000" dirty="0" smtClean="0">
                <a:solidFill>
                  <a:schemeClr val="bg1">
                    <a:lumMod val="50000"/>
                  </a:schemeClr>
                </a:solidFill>
                <a:latin typeface="Arial"/>
                <a:cs typeface="Arial"/>
              </a:rPr>
              <a:t>PO</a:t>
            </a:r>
          </a:p>
          <a:p>
            <a:pPr>
              <a:lnSpc>
                <a:spcPct val="80000"/>
              </a:lnSpc>
            </a:pPr>
            <a:endParaRPr lang="en-US" sz="1000" dirty="0">
              <a:solidFill>
                <a:schemeClr val="bg1">
                  <a:lumMod val="50000"/>
                </a:schemeClr>
              </a:solidFill>
              <a:latin typeface="Arial"/>
              <a:cs typeface="Arial"/>
            </a:endParaRPr>
          </a:p>
          <a:p>
            <a:pPr>
              <a:lnSpc>
                <a:spcPct val="80000"/>
              </a:lnSpc>
            </a:pPr>
            <a:r>
              <a:rPr lang="en-US" sz="1000" dirty="0" smtClean="0">
                <a:solidFill>
                  <a:schemeClr val="bg1">
                    <a:lumMod val="50000"/>
                  </a:schemeClr>
                </a:solidFill>
                <a:latin typeface="Arial"/>
                <a:cs typeface="Arial"/>
              </a:rPr>
              <a:t>SO 38071</a:t>
            </a:r>
          </a:p>
          <a:p>
            <a:pPr>
              <a:lnSpc>
                <a:spcPct val="80000"/>
              </a:lnSpc>
            </a:pPr>
            <a:endParaRPr lang="en-US" sz="1000" dirty="0">
              <a:solidFill>
                <a:schemeClr val="bg1">
                  <a:lumMod val="50000"/>
                </a:schemeClr>
              </a:solidFill>
              <a:latin typeface="Arial"/>
              <a:cs typeface="Arial"/>
            </a:endParaRPr>
          </a:p>
          <a:p>
            <a:pPr>
              <a:lnSpc>
                <a:spcPct val="80000"/>
              </a:lnSpc>
            </a:pPr>
            <a:r>
              <a:rPr lang="en-US" sz="1000" dirty="0" smtClean="0">
                <a:solidFill>
                  <a:schemeClr val="bg1">
                    <a:lumMod val="50000"/>
                  </a:schemeClr>
                </a:solidFill>
                <a:latin typeface="Arial"/>
                <a:cs typeface="Arial"/>
              </a:rPr>
              <a:t>Due on 2017.02.19</a:t>
            </a:r>
            <a:endParaRPr lang="en-US" sz="1000" dirty="0">
              <a:solidFill>
                <a:schemeClr val="bg1">
                  <a:lumMod val="50000"/>
                </a:schemeClr>
              </a:solidFill>
              <a:latin typeface="Arial"/>
              <a:cs typeface="Arial"/>
            </a:endParaRPr>
          </a:p>
        </p:txBody>
      </p:sp>
      <p:sp>
        <p:nvSpPr>
          <p:cNvPr id="65" name="TextBox 64"/>
          <p:cNvSpPr txBox="1"/>
          <p:nvPr/>
        </p:nvSpPr>
        <p:spPr>
          <a:xfrm>
            <a:off x="3138518" y="1621736"/>
            <a:ext cx="2512837" cy="541174"/>
          </a:xfrm>
          <a:prstGeom prst="rect">
            <a:avLst/>
          </a:prstGeom>
          <a:noFill/>
        </p:spPr>
        <p:txBody>
          <a:bodyPr wrap="square" rtlCol="0">
            <a:spAutoFit/>
          </a:bodyPr>
          <a:lstStyle/>
          <a:p>
            <a:pPr>
              <a:lnSpc>
                <a:spcPct val="150000"/>
              </a:lnSpc>
            </a:pPr>
            <a:r>
              <a:rPr lang="en-US" sz="1000" dirty="0" smtClean="0">
                <a:solidFill>
                  <a:srgbClr val="4E565A"/>
                </a:solidFill>
                <a:latin typeface="Arial"/>
                <a:cs typeface="Arial"/>
              </a:rPr>
              <a:t>Bill To: </a:t>
            </a:r>
            <a:r>
              <a:rPr lang="en-US" sz="1000" dirty="0" smtClean="0">
                <a:solidFill>
                  <a:srgbClr val="4E565A"/>
                </a:solidFill>
                <a:cs typeface="Arial"/>
              </a:rPr>
              <a:t>Name1</a:t>
            </a:r>
            <a:endParaRPr lang="en-US" sz="1000" dirty="0" smtClean="0">
              <a:solidFill>
                <a:srgbClr val="4E565A"/>
              </a:solidFill>
              <a:latin typeface="Arial"/>
              <a:cs typeface="Arial"/>
            </a:endParaRPr>
          </a:p>
          <a:p>
            <a:pPr>
              <a:lnSpc>
                <a:spcPct val="150000"/>
              </a:lnSpc>
            </a:pPr>
            <a:r>
              <a:rPr lang="en-US" sz="1000" dirty="0" smtClean="0">
                <a:solidFill>
                  <a:srgbClr val="4E565A"/>
                </a:solidFill>
                <a:latin typeface="Arial"/>
                <a:cs typeface="Arial"/>
              </a:rPr>
              <a:t>Some Street 36,</a:t>
            </a:r>
            <a:r>
              <a:rPr lang="en-US" sz="1000" dirty="0" smtClean="0">
                <a:solidFill>
                  <a:srgbClr val="4E565A"/>
                </a:solidFill>
                <a:cs typeface="Arial"/>
              </a:rPr>
              <a:t>City 2</a:t>
            </a:r>
            <a:r>
              <a:rPr lang="en-US" sz="1000" dirty="0" smtClean="0">
                <a:solidFill>
                  <a:srgbClr val="4E565A"/>
                </a:solidFill>
                <a:latin typeface="Arial"/>
                <a:cs typeface="Arial"/>
              </a:rPr>
              <a:t>,13467, </a:t>
            </a:r>
            <a:r>
              <a:rPr lang="en-US" sz="1000" dirty="0" smtClean="0">
                <a:solidFill>
                  <a:srgbClr val="4E565A"/>
                </a:solidFill>
                <a:cs typeface="Arial"/>
              </a:rPr>
              <a:t>Country 2</a:t>
            </a:r>
            <a:endParaRPr lang="en-US" sz="1000" dirty="0">
              <a:solidFill>
                <a:srgbClr val="4E565A"/>
              </a:solidFill>
              <a:latin typeface="Arial"/>
              <a:cs typeface="Arial"/>
            </a:endParaRPr>
          </a:p>
        </p:txBody>
      </p:sp>
      <p:sp>
        <p:nvSpPr>
          <p:cNvPr id="66" name="TextBox 65"/>
          <p:cNvSpPr txBox="1"/>
          <p:nvPr/>
        </p:nvSpPr>
        <p:spPr>
          <a:xfrm>
            <a:off x="6972206" y="1616244"/>
            <a:ext cx="1918004" cy="541174"/>
          </a:xfrm>
          <a:prstGeom prst="rect">
            <a:avLst/>
          </a:prstGeom>
          <a:noFill/>
        </p:spPr>
        <p:txBody>
          <a:bodyPr wrap="square" rtlCol="0">
            <a:spAutoFit/>
          </a:bodyPr>
          <a:lstStyle/>
          <a:p>
            <a:pPr algn="r">
              <a:lnSpc>
                <a:spcPct val="150000"/>
              </a:lnSpc>
            </a:pPr>
            <a:r>
              <a:rPr lang="en-US" sz="1000" dirty="0" smtClean="0">
                <a:solidFill>
                  <a:srgbClr val="CC1919"/>
                </a:solidFill>
                <a:latin typeface="Arial"/>
                <a:cs typeface="Arial"/>
              </a:rPr>
              <a:t>Unpaid</a:t>
            </a:r>
          </a:p>
          <a:p>
            <a:pPr algn="r">
              <a:lnSpc>
                <a:spcPct val="150000"/>
              </a:lnSpc>
            </a:pPr>
            <a:r>
              <a:rPr lang="en-US" sz="1000" dirty="0" smtClean="0">
                <a:solidFill>
                  <a:srgbClr val="4E565A"/>
                </a:solidFill>
                <a:latin typeface="Arial"/>
                <a:cs typeface="Arial"/>
              </a:rPr>
              <a:t>Invoice Date: 2014.05.29</a:t>
            </a:r>
            <a:endParaRPr lang="en-US" sz="1000" dirty="0">
              <a:solidFill>
                <a:srgbClr val="4E565A"/>
              </a:solidFill>
              <a:latin typeface="Arial"/>
              <a:cs typeface="Arial"/>
            </a:endParaRPr>
          </a:p>
        </p:txBody>
      </p:sp>
      <p:sp>
        <p:nvSpPr>
          <p:cNvPr id="67" name="TextBox 66"/>
          <p:cNvSpPr txBox="1"/>
          <p:nvPr/>
        </p:nvSpPr>
        <p:spPr>
          <a:xfrm>
            <a:off x="7801613" y="1175441"/>
            <a:ext cx="1088597"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dirty="0" smtClean="0">
                <a:solidFill>
                  <a:srgbClr val="333333"/>
                </a:solidFill>
                <a:latin typeface="Arial" pitchFamily="34" charset="0"/>
                <a:ea typeface="Open Sans" pitchFamily="34" charset="0"/>
                <a:cs typeface="Arial" pitchFamily="34" charset="0"/>
              </a:rPr>
              <a:t>2 821,06</a:t>
            </a:r>
            <a:endParaRPr lang="en-US" dirty="0">
              <a:solidFill>
                <a:srgbClr val="333333"/>
              </a:solidFill>
              <a:latin typeface="Arial" pitchFamily="34" charset="0"/>
              <a:ea typeface="Open Sans" pitchFamily="34" charset="0"/>
              <a:cs typeface="Arial" pitchFamily="34" charset="0"/>
            </a:endParaRPr>
          </a:p>
        </p:txBody>
      </p:sp>
      <p:sp>
        <p:nvSpPr>
          <p:cNvPr id="68" name="TextBox 67"/>
          <p:cNvSpPr txBox="1"/>
          <p:nvPr/>
        </p:nvSpPr>
        <p:spPr>
          <a:xfrm>
            <a:off x="8432315" y="1320411"/>
            <a:ext cx="526595" cy="310341"/>
          </a:xfrm>
          <a:prstGeom prst="rect">
            <a:avLst/>
          </a:prstGeom>
          <a:noFill/>
        </p:spPr>
        <p:txBody>
          <a:bodyPr wrap="square" rtlCol="0">
            <a:spAutoFit/>
          </a:bodyPr>
          <a:lstStyle/>
          <a:p>
            <a:pPr>
              <a:lnSpc>
                <a:spcPct val="150000"/>
              </a:lnSpc>
            </a:pPr>
            <a:r>
              <a:rPr lang="en-US" sz="1000" dirty="0" smtClean="0">
                <a:solidFill>
                  <a:srgbClr val="4E565A"/>
                </a:solidFill>
                <a:latin typeface="Arial"/>
                <a:cs typeface="Arial"/>
              </a:rPr>
              <a:t>EUR</a:t>
            </a:r>
            <a:endParaRPr lang="en-US" sz="1000" dirty="0">
              <a:solidFill>
                <a:srgbClr val="4E565A"/>
              </a:solidFill>
              <a:latin typeface="Arial"/>
              <a:cs typeface="Arial"/>
            </a:endParaRPr>
          </a:p>
        </p:txBody>
      </p:sp>
      <p:grpSp>
        <p:nvGrpSpPr>
          <p:cNvPr id="69" name="Group 68"/>
          <p:cNvGrpSpPr/>
          <p:nvPr/>
        </p:nvGrpSpPr>
        <p:grpSpPr>
          <a:xfrm>
            <a:off x="3231678" y="2321969"/>
            <a:ext cx="1149115" cy="421200"/>
            <a:chOff x="6507602" y="1352802"/>
            <a:chExt cx="1149115" cy="421200"/>
          </a:xfrm>
        </p:grpSpPr>
        <p:sp>
          <p:nvSpPr>
            <p:cNvPr id="70" name="Oval 69"/>
            <p:cNvSpPr/>
            <p:nvPr/>
          </p:nvSpPr>
          <p:spPr bwMode="gray">
            <a:xfrm>
              <a:off x="6507602" y="1352802"/>
              <a:ext cx="421200" cy="421200"/>
            </a:xfrm>
            <a:prstGeom prst="ellipse">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kumimoji="0" lang="en-US" sz="1600" b="0" i="0" u="none" strike="noStrike" kern="0" cap="none" spc="0" normalizeH="0" baseline="0" noProof="0" dirty="0" smtClean="0">
                <a:ln>
                  <a:noFill/>
                </a:ln>
                <a:solidFill>
                  <a:schemeClr val="bg1"/>
                </a:solidFill>
                <a:effectLst/>
                <a:uLnTx/>
                <a:uFillTx/>
                <a:latin typeface="SAP-icons" pitchFamily="2" charset="0"/>
                <a:ea typeface="Arial Unicode MS" pitchFamily="34" charset="-128"/>
                <a:cs typeface="Arial Unicode MS" pitchFamily="34" charset="-128"/>
              </a:endParaRPr>
            </a:p>
          </p:txBody>
        </p:sp>
        <p:sp>
          <p:nvSpPr>
            <p:cNvPr id="71" name="Oval 70"/>
            <p:cNvSpPr/>
            <p:nvPr/>
          </p:nvSpPr>
          <p:spPr bwMode="gray">
            <a:xfrm>
              <a:off x="7235517" y="1352802"/>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smtClean="0">
                  <a:solidFill>
                    <a:srgbClr val="009DE0"/>
                  </a:solidFill>
                  <a:latin typeface="SAP-icons" pitchFamily="2" charset="0"/>
                </a:rPr>
                <a:t></a:t>
              </a:r>
              <a:endParaRPr lang="en-US" sz="1600" dirty="0">
                <a:solidFill>
                  <a:srgbClr val="009DE0"/>
                </a:solidFill>
                <a:latin typeface="SAP-icons" pitchFamily="2" charset="0"/>
              </a:endParaRPr>
            </a:p>
          </p:txBody>
        </p:sp>
      </p:grpSp>
      <p:sp>
        <p:nvSpPr>
          <p:cNvPr id="72" name="Rectangle 71"/>
          <p:cNvSpPr/>
          <p:nvPr/>
        </p:nvSpPr>
        <p:spPr>
          <a:xfrm>
            <a:off x="3231679" y="2844419"/>
            <a:ext cx="421200" cy="45719"/>
          </a:xfrm>
          <a:prstGeom prst="rect">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endParaRPr lang="en-US" sz="1600" dirty="0">
              <a:solidFill>
                <a:schemeClr val="bg1"/>
              </a:solidFill>
              <a:latin typeface="SAP-icons" pitchFamily="2" charset="0"/>
            </a:endParaRPr>
          </a:p>
        </p:txBody>
      </p:sp>
      <p:sp>
        <p:nvSpPr>
          <p:cNvPr id="73" name="Rectangle 72"/>
          <p:cNvSpPr/>
          <p:nvPr/>
        </p:nvSpPr>
        <p:spPr>
          <a:xfrm>
            <a:off x="2927658" y="2871087"/>
            <a:ext cx="6216341" cy="18354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4" name="Group 73"/>
          <p:cNvGrpSpPr/>
          <p:nvPr/>
        </p:nvGrpSpPr>
        <p:grpSpPr>
          <a:xfrm>
            <a:off x="3465308" y="3087431"/>
            <a:ext cx="3506898" cy="1308050"/>
            <a:chOff x="784893" y="1742921"/>
            <a:chExt cx="3506898" cy="1308050"/>
          </a:xfrm>
        </p:grpSpPr>
        <p:sp>
          <p:nvSpPr>
            <p:cNvPr id="75" name="TextBox 74"/>
            <p:cNvSpPr txBox="1"/>
            <p:nvPr/>
          </p:nvSpPr>
          <p:spPr>
            <a:xfrm>
              <a:off x="784893" y="1742921"/>
              <a:ext cx="1208645" cy="1308050"/>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Purchase Order:</a:t>
              </a:r>
            </a:p>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Sales Order:</a:t>
              </a:r>
            </a:p>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Ref. Invoice:</a:t>
              </a:r>
            </a:p>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Payment Terms:</a:t>
              </a:r>
            </a:p>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Carrier:</a:t>
              </a:r>
            </a:p>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Incoterms:</a:t>
              </a:r>
            </a:p>
          </p:txBody>
        </p:sp>
        <p:sp>
          <p:nvSpPr>
            <p:cNvPr id="76" name="TextBox 75"/>
            <p:cNvSpPr txBox="1"/>
            <p:nvPr/>
          </p:nvSpPr>
          <p:spPr>
            <a:xfrm>
              <a:off x="2150297" y="1742921"/>
              <a:ext cx="2141494" cy="130805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endParaRPr lang="en-US" sz="1000" dirty="0">
                <a:latin typeface="Arial" pitchFamily="34" charset="0"/>
                <a:ea typeface="Open Sans" pitchFamily="34" charset="0"/>
                <a:cs typeface="Arial" pitchFamily="34" charset="0"/>
              </a:endParaRPr>
            </a:p>
            <a:p>
              <a:pPr fontAlgn="base">
                <a:spcBef>
                  <a:spcPct val="50000"/>
                </a:spcBef>
                <a:spcAft>
                  <a:spcPct val="0"/>
                </a:spcAft>
                <a:buClr>
                  <a:srgbClr val="F0AB00"/>
                </a:buClr>
                <a:buSzPct val="80000"/>
              </a:pPr>
              <a:r>
                <a:rPr lang="en-US" sz="1000" dirty="0" smtClean="0">
                  <a:latin typeface="Arial" pitchFamily="34" charset="0"/>
                  <a:ea typeface="Open Sans" pitchFamily="34" charset="0"/>
                  <a:cs typeface="Arial" pitchFamily="34" charset="0"/>
                </a:rPr>
                <a:t>38089</a:t>
              </a:r>
            </a:p>
            <a:p>
              <a:pPr fontAlgn="base">
                <a:spcBef>
                  <a:spcPct val="50000"/>
                </a:spcBef>
                <a:spcAft>
                  <a:spcPct val="0"/>
                </a:spcAft>
                <a:buClr>
                  <a:srgbClr val="F0AB00"/>
                </a:buClr>
                <a:buSzPct val="80000"/>
              </a:pPr>
              <a:r>
                <a:rPr lang="en-US" sz="1000" dirty="0" smtClean="0">
                  <a:latin typeface="Arial" pitchFamily="34" charset="0"/>
                  <a:ea typeface="Open Sans" pitchFamily="34" charset="0"/>
                  <a:cs typeface="Arial" pitchFamily="34" charset="0"/>
                </a:rPr>
                <a:t>0090035638</a:t>
              </a:r>
            </a:p>
            <a:p>
              <a:pPr fontAlgn="base">
                <a:spcBef>
                  <a:spcPct val="50000"/>
                </a:spcBef>
                <a:spcAft>
                  <a:spcPct val="0"/>
                </a:spcAft>
                <a:buClr>
                  <a:srgbClr val="F0AB00"/>
                </a:buClr>
                <a:buSzPct val="80000"/>
              </a:pPr>
              <a:r>
                <a:rPr lang="en-US" sz="1000" dirty="0" smtClean="0">
                  <a:latin typeface="Arial" pitchFamily="34" charset="0"/>
                  <a:ea typeface="Open Sans" pitchFamily="34" charset="0"/>
                  <a:cs typeface="Arial" pitchFamily="34" charset="0"/>
                </a:rPr>
                <a:t>Customer Invoices Unlimited</a:t>
              </a:r>
            </a:p>
            <a:p>
              <a:pPr fontAlgn="base">
                <a:spcBef>
                  <a:spcPct val="50000"/>
                </a:spcBef>
                <a:spcAft>
                  <a:spcPct val="0"/>
                </a:spcAft>
                <a:buClr>
                  <a:srgbClr val="F0AB00"/>
                </a:buClr>
                <a:buSzPct val="80000"/>
              </a:pPr>
              <a:r>
                <a:rPr lang="en-US" sz="1000" dirty="0" smtClean="0">
                  <a:latin typeface="Arial" pitchFamily="34" charset="0"/>
                  <a:ea typeface="Open Sans" pitchFamily="34" charset="0"/>
                  <a:cs typeface="Arial" pitchFamily="34" charset="0"/>
                </a:rPr>
                <a:t>Some Express  Shipping</a:t>
              </a:r>
            </a:p>
            <a:p>
              <a:pPr fontAlgn="base">
                <a:spcBef>
                  <a:spcPct val="50000"/>
                </a:spcBef>
                <a:spcAft>
                  <a:spcPct val="0"/>
                </a:spcAft>
                <a:buClr>
                  <a:srgbClr val="F0AB00"/>
                </a:buClr>
                <a:buSzPct val="80000"/>
              </a:pPr>
              <a:r>
                <a:rPr lang="en-US" sz="1000" dirty="0" smtClean="0">
                  <a:latin typeface="Arial" pitchFamily="34" charset="0"/>
                  <a:ea typeface="Open Sans" pitchFamily="34" charset="0"/>
                  <a:cs typeface="Arial" pitchFamily="34" charset="0"/>
                </a:rPr>
                <a:t>CPT </a:t>
              </a:r>
              <a:r>
                <a:rPr lang="en-US" sz="1000" dirty="0" err="1" smtClean="0">
                  <a:latin typeface="Arial" pitchFamily="34" charset="0"/>
                  <a:ea typeface="Open Sans" pitchFamily="34" charset="0"/>
                  <a:cs typeface="Arial" pitchFamily="34" charset="0"/>
                </a:rPr>
                <a:t>sss</a:t>
              </a:r>
              <a:endParaRPr lang="en-US" sz="1000" dirty="0">
                <a:latin typeface="Arial" pitchFamily="34" charset="0"/>
                <a:ea typeface="Open Sans" pitchFamily="34" charset="0"/>
                <a:cs typeface="Arial" pitchFamily="34" charset="0"/>
              </a:endParaRPr>
            </a:p>
          </p:txBody>
        </p:sp>
      </p:grpSp>
      <p:sp>
        <p:nvSpPr>
          <p:cNvPr id="77" name="TextBox 76"/>
          <p:cNvSpPr txBox="1"/>
          <p:nvPr/>
        </p:nvSpPr>
        <p:spPr>
          <a:xfrm>
            <a:off x="3130577" y="4817738"/>
            <a:ext cx="871914" cy="246221"/>
          </a:xfrm>
          <a:prstGeom prst="rect">
            <a:avLst/>
          </a:prstGeom>
          <a:noFill/>
        </p:spPr>
        <p:txBody>
          <a:bodyPr wrap="square" rtlCol="0">
            <a:spAutoFit/>
          </a:bodyPr>
          <a:lstStyle/>
          <a:p>
            <a:r>
              <a:rPr lang="en-US" sz="1000" dirty="0" smtClean="0">
                <a:solidFill>
                  <a:srgbClr val="333333"/>
                </a:solidFill>
                <a:latin typeface="Arial"/>
                <a:cs typeface="Arial"/>
              </a:rPr>
              <a:t>Items (1)</a:t>
            </a:r>
            <a:endParaRPr lang="en-US" sz="1000" dirty="0">
              <a:solidFill>
                <a:srgbClr val="333333"/>
              </a:solidFill>
              <a:latin typeface="Arial"/>
              <a:cs typeface="Arial"/>
            </a:endParaRPr>
          </a:p>
        </p:txBody>
      </p:sp>
      <p:sp>
        <p:nvSpPr>
          <p:cNvPr id="78" name="Rectangle 77"/>
          <p:cNvSpPr/>
          <p:nvPr/>
        </p:nvSpPr>
        <p:spPr>
          <a:xfrm>
            <a:off x="2907215" y="5190778"/>
            <a:ext cx="6236785" cy="9694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Rectangle 78"/>
          <p:cNvSpPr/>
          <p:nvPr/>
        </p:nvSpPr>
        <p:spPr>
          <a:xfrm>
            <a:off x="2912282" y="5191627"/>
            <a:ext cx="6236785" cy="496655"/>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TextBox 79"/>
          <p:cNvSpPr txBox="1"/>
          <p:nvPr/>
        </p:nvSpPr>
        <p:spPr>
          <a:xfrm>
            <a:off x="3130623" y="5322761"/>
            <a:ext cx="871914" cy="246221"/>
          </a:xfrm>
          <a:prstGeom prst="rect">
            <a:avLst/>
          </a:prstGeom>
          <a:noFill/>
        </p:spPr>
        <p:txBody>
          <a:bodyPr wrap="square" rtlCol="0">
            <a:spAutoFit/>
          </a:bodyPr>
          <a:lstStyle/>
          <a:p>
            <a:r>
              <a:rPr lang="en-US" sz="1000" dirty="0" smtClean="0">
                <a:solidFill>
                  <a:srgbClr val="333333"/>
                </a:solidFill>
                <a:latin typeface="Arial"/>
                <a:cs typeface="Arial"/>
              </a:rPr>
              <a:t>Description</a:t>
            </a:r>
            <a:endParaRPr lang="en-US" sz="1000" dirty="0">
              <a:solidFill>
                <a:srgbClr val="333333"/>
              </a:solidFill>
              <a:latin typeface="Arial"/>
              <a:cs typeface="Arial"/>
            </a:endParaRPr>
          </a:p>
        </p:txBody>
      </p:sp>
      <p:sp>
        <p:nvSpPr>
          <p:cNvPr id="81" name="TextBox 80"/>
          <p:cNvSpPr txBox="1"/>
          <p:nvPr/>
        </p:nvSpPr>
        <p:spPr>
          <a:xfrm>
            <a:off x="4557314" y="5322761"/>
            <a:ext cx="684077" cy="246221"/>
          </a:xfrm>
          <a:prstGeom prst="rect">
            <a:avLst/>
          </a:prstGeom>
          <a:noFill/>
        </p:spPr>
        <p:txBody>
          <a:bodyPr wrap="square" rtlCol="0">
            <a:spAutoFit/>
          </a:bodyPr>
          <a:lstStyle/>
          <a:p>
            <a:r>
              <a:rPr lang="en-US" sz="1000" dirty="0" smtClean="0">
                <a:solidFill>
                  <a:srgbClr val="333333"/>
                </a:solidFill>
                <a:latin typeface="Arial"/>
                <a:cs typeface="Arial"/>
              </a:rPr>
              <a:t>Quantity</a:t>
            </a:r>
            <a:endParaRPr lang="en-US" sz="1000" dirty="0">
              <a:solidFill>
                <a:srgbClr val="333333"/>
              </a:solidFill>
              <a:latin typeface="Arial"/>
              <a:cs typeface="Arial"/>
            </a:endParaRPr>
          </a:p>
        </p:txBody>
      </p:sp>
      <p:sp>
        <p:nvSpPr>
          <p:cNvPr id="82" name="TextBox 81"/>
          <p:cNvSpPr txBox="1"/>
          <p:nvPr/>
        </p:nvSpPr>
        <p:spPr>
          <a:xfrm>
            <a:off x="5864470" y="5322761"/>
            <a:ext cx="789158" cy="246221"/>
          </a:xfrm>
          <a:prstGeom prst="rect">
            <a:avLst/>
          </a:prstGeom>
          <a:noFill/>
        </p:spPr>
        <p:txBody>
          <a:bodyPr wrap="square" rtlCol="0">
            <a:spAutoFit/>
          </a:bodyPr>
          <a:lstStyle/>
          <a:p>
            <a:r>
              <a:rPr lang="en-US" sz="1000" dirty="0" smtClean="0">
                <a:solidFill>
                  <a:srgbClr val="333333"/>
                </a:solidFill>
                <a:latin typeface="Arial"/>
                <a:cs typeface="Arial"/>
              </a:rPr>
              <a:t>Unit Price</a:t>
            </a:r>
            <a:endParaRPr lang="en-US" sz="1000" dirty="0">
              <a:solidFill>
                <a:srgbClr val="333333"/>
              </a:solidFill>
              <a:latin typeface="Arial"/>
              <a:cs typeface="Arial"/>
            </a:endParaRPr>
          </a:p>
        </p:txBody>
      </p:sp>
      <p:sp>
        <p:nvSpPr>
          <p:cNvPr id="83" name="TextBox 82"/>
          <p:cNvSpPr txBox="1"/>
          <p:nvPr/>
        </p:nvSpPr>
        <p:spPr>
          <a:xfrm>
            <a:off x="8025101" y="5322761"/>
            <a:ext cx="678575" cy="246221"/>
          </a:xfrm>
          <a:prstGeom prst="rect">
            <a:avLst/>
          </a:prstGeom>
          <a:noFill/>
        </p:spPr>
        <p:txBody>
          <a:bodyPr wrap="square" rtlCol="0">
            <a:spAutoFit/>
          </a:bodyPr>
          <a:lstStyle/>
          <a:p>
            <a:r>
              <a:rPr lang="en-US" sz="1000" dirty="0" smtClean="0">
                <a:solidFill>
                  <a:srgbClr val="333333"/>
                </a:solidFill>
                <a:latin typeface="Arial"/>
                <a:cs typeface="Arial"/>
              </a:rPr>
              <a:t>Subtotal</a:t>
            </a:r>
            <a:endParaRPr lang="en-US" sz="1000" dirty="0">
              <a:solidFill>
                <a:srgbClr val="333333"/>
              </a:solidFill>
              <a:latin typeface="Arial"/>
              <a:cs typeface="Arial"/>
            </a:endParaRPr>
          </a:p>
        </p:txBody>
      </p:sp>
      <p:sp>
        <p:nvSpPr>
          <p:cNvPr id="84" name="TextBox 83"/>
          <p:cNvSpPr txBox="1"/>
          <p:nvPr/>
        </p:nvSpPr>
        <p:spPr>
          <a:xfrm>
            <a:off x="3149626" y="5784506"/>
            <a:ext cx="1231168" cy="246221"/>
          </a:xfrm>
          <a:prstGeom prst="rect">
            <a:avLst/>
          </a:prstGeom>
          <a:noFill/>
        </p:spPr>
        <p:txBody>
          <a:bodyPr wrap="square" rtlCol="0">
            <a:spAutoFit/>
          </a:bodyPr>
          <a:lstStyle/>
          <a:p>
            <a:r>
              <a:rPr lang="en-US" sz="1000" b="1" dirty="0" smtClean="0">
                <a:latin typeface="Arial"/>
                <a:cs typeface="Arial"/>
              </a:rPr>
              <a:t> Laptop 1</a:t>
            </a:r>
            <a:endParaRPr lang="en-US" sz="1000" b="1" dirty="0">
              <a:latin typeface="Arial"/>
              <a:cs typeface="Arial"/>
            </a:endParaRPr>
          </a:p>
        </p:txBody>
      </p:sp>
      <p:sp>
        <p:nvSpPr>
          <p:cNvPr id="85" name="TextBox 84"/>
          <p:cNvSpPr txBox="1"/>
          <p:nvPr/>
        </p:nvSpPr>
        <p:spPr>
          <a:xfrm>
            <a:off x="4561865" y="5784506"/>
            <a:ext cx="871914" cy="246221"/>
          </a:xfrm>
          <a:prstGeom prst="rect">
            <a:avLst/>
          </a:prstGeom>
          <a:noFill/>
        </p:spPr>
        <p:txBody>
          <a:bodyPr wrap="square" rtlCol="0">
            <a:spAutoFit/>
          </a:bodyPr>
          <a:lstStyle/>
          <a:p>
            <a:r>
              <a:rPr lang="en-US" sz="1000" dirty="0" smtClean="0">
                <a:solidFill>
                  <a:srgbClr val="4E565A"/>
                </a:solidFill>
                <a:latin typeface="Arial"/>
                <a:cs typeface="Arial"/>
              </a:rPr>
              <a:t>HT-1010</a:t>
            </a:r>
            <a:endParaRPr lang="en-US" sz="1000" dirty="0">
              <a:solidFill>
                <a:srgbClr val="4E565A"/>
              </a:solidFill>
              <a:latin typeface="Arial"/>
              <a:cs typeface="Arial"/>
            </a:endParaRPr>
          </a:p>
        </p:txBody>
      </p:sp>
      <p:sp>
        <p:nvSpPr>
          <p:cNvPr id="86" name="TextBox 85"/>
          <p:cNvSpPr txBox="1"/>
          <p:nvPr/>
        </p:nvSpPr>
        <p:spPr>
          <a:xfrm>
            <a:off x="5590229" y="5783052"/>
            <a:ext cx="1063399" cy="246221"/>
          </a:xfrm>
          <a:prstGeom prst="rect">
            <a:avLst/>
          </a:prstGeom>
          <a:noFill/>
        </p:spPr>
        <p:txBody>
          <a:bodyPr wrap="square" rtlCol="0">
            <a:spAutoFit/>
          </a:bodyPr>
          <a:lstStyle/>
          <a:p>
            <a:r>
              <a:rPr lang="en-US" sz="1000" dirty="0" smtClean="0">
                <a:solidFill>
                  <a:srgbClr val="4E565A"/>
                </a:solidFill>
                <a:latin typeface="Arial"/>
                <a:cs typeface="Arial"/>
              </a:rPr>
              <a:t>2 431, 95 EUR</a:t>
            </a:r>
            <a:endParaRPr lang="en-US" sz="1000" dirty="0">
              <a:solidFill>
                <a:srgbClr val="4E565A"/>
              </a:solidFill>
              <a:latin typeface="Arial"/>
              <a:cs typeface="Arial"/>
            </a:endParaRPr>
          </a:p>
        </p:txBody>
      </p:sp>
      <p:sp>
        <p:nvSpPr>
          <p:cNvPr id="87" name="TextBox 86"/>
          <p:cNvSpPr txBox="1"/>
          <p:nvPr/>
        </p:nvSpPr>
        <p:spPr>
          <a:xfrm>
            <a:off x="7666729" y="5799556"/>
            <a:ext cx="1036947" cy="246221"/>
          </a:xfrm>
          <a:prstGeom prst="rect">
            <a:avLst/>
          </a:prstGeom>
          <a:noFill/>
        </p:spPr>
        <p:txBody>
          <a:bodyPr wrap="square" rtlCol="0">
            <a:spAutoFit/>
          </a:bodyPr>
          <a:lstStyle/>
          <a:p>
            <a:r>
              <a:rPr lang="en-US" sz="1000" b="1" dirty="0" smtClean="0">
                <a:solidFill>
                  <a:srgbClr val="4E565A"/>
                </a:solidFill>
                <a:latin typeface="Arial"/>
                <a:cs typeface="Arial"/>
              </a:rPr>
              <a:t>2 431, 95 </a:t>
            </a:r>
            <a:r>
              <a:rPr lang="en-US" sz="1000" dirty="0" smtClean="0">
                <a:solidFill>
                  <a:srgbClr val="4E565A"/>
                </a:solidFill>
                <a:latin typeface="Arial"/>
                <a:cs typeface="Arial"/>
              </a:rPr>
              <a:t>EUR</a:t>
            </a:r>
            <a:endParaRPr lang="en-US" sz="1000" dirty="0">
              <a:solidFill>
                <a:srgbClr val="4E565A"/>
              </a:solidFill>
              <a:latin typeface="Arial"/>
              <a:cs typeface="Arial"/>
            </a:endParaRPr>
          </a:p>
        </p:txBody>
      </p:sp>
      <p:cxnSp>
        <p:nvCxnSpPr>
          <p:cNvPr id="88" name="Straight Connector 87"/>
          <p:cNvCxnSpPr/>
          <p:nvPr/>
        </p:nvCxnSpPr>
        <p:spPr>
          <a:xfrm>
            <a:off x="2927659" y="5686305"/>
            <a:ext cx="6221408"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943688" y="6181739"/>
            <a:ext cx="6221408"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907215" y="5191627"/>
            <a:ext cx="6221408"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466891" y="6552721"/>
            <a:ext cx="440324" cy="246221"/>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600">
                <a:solidFill>
                  <a:schemeClr val="bg1"/>
                </a:solidFill>
                <a:latin typeface="SAP-icons" pitchFamily="2" charset="0"/>
              </a:defRPr>
            </a:lvl1pPr>
          </a:lstStyle>
          <a:p>
            <a:r>
              <a:rPr lang="en-US" dirty="0"/>
              <a:t></a:t>
            </a:r>
          </a:p>
        </p:txBody>
      </p:sp>
      <p:grpSp>
        <p:nvGrpSpPr>
          <p:cNvPr id="92" name="Group 91"/>
          <p:cNvGrpSpPr/>
          <p:nvPr/>
        </p:nvGrpSpPr>
        <p:grpSpPr>
          <a:xfrm>
            <a:off x="2778040" y="856672"/>
            <a:ext cx="137285" cy="5589494"/>
            <a:chOff x="9014968" y="856672"/>
            <a:chExt cx="137285" cy="5589494"/>
          </a:xfrm>
        </p:grpSpPr>
        <p:sp>
          <p:nvSpPr>
            <p:cNvPr id="93" name="Rectangle 92"/>
            <p:cNvSpPr/>
            <p:nvPr/>
          </p:nvSpPr>
          <p:spPr>
            <a:xfrm>
              <a:off x="9014968" y="856672"/>
              <a:ext cx="129813" cy="5589494"/>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endParaRPr lang="en-US" sz="1100" dirty="0">
                <a:solidFill>
                  <a:srgbClr val="7F7F7F"/>
                </a:solidFill>
                <a:latin typeface="Arial"/>
                <a:cs typeface="Arial"/>
              </a:endParaRPr>
            </a:p>
          </p:txBody>
        </p:sp>
        <p:sp>
          <p:nvSpPr>
            <p:cNvPr id="94" name="Rectangle 93"/>
            <p:cNvSpPr/>
            <p:nvPr/>
          </p:nvSpPr>
          <p:spPr>
            <a:xfrm>
              <a:off x="9014969" y="856672"/>
              <a:ext cx="137284" cy="244814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endParaRPr lang="en-US" sz="1100" dirty="0">
                <a:solidFill>
                  <a:srgbClr val="7F7F7F"/>
                </a:solidFill>
                <a:latin typeface="Arial"/>
                <a:cs typeface="Arial"/>
              </a:endParaRPr>
            </a:p>
          </p:txBody>
        </p:sp>
      </p:grpSp>
      <p:sp>
        <p:nvSpPr>
          <p:cNvPr id="95" name="TextBox 94"/>
          <p:cNvSpPr txBox="1"/>
          <p:nvPr/>
        </p:nvSpPr>
        <p:spPr>
          <a:xfrm>
            <a:off x="2001498" y="6554291"/>
            <a:ext cx="440324" cy="246221"/>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600">
                <a:solidFill>
                  <a:schemeClr val="bg1"/>
                </a:solidFill>
                <a:latin typeface="SAP-icons" pitchFamily="2" charset="0"/>
              </a:defRPr>
            </a:lvl1pPr>
          </a:lstStyle>
          <a:p>
            <a:r>
              <a:rPr lang="en-US" dirty="0" smtClean="0"/>
              <a:t></a:t>
            </a:r>
            <a:endParaRPr lang="en-US" dirty="0"/>
          </a:p>
        </p:txBody>
      </p:sp>
      <p:sp>
        <p:nvSpPr>
          <p:cNvPr id="97" name="TextBox 96"/>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98" name="TextBox 97"/>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100" name="Straight Connector 99"/>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1" name="Picture 10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1446249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758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a:solidFill>
                  <a:srgbClr val="666666"/>
                </a:solidFill>
                <a:latin typeface="BentonSans Light" panose="02000503000000020004" pitchFamily="2" charset="0"/>
              </a:rPr>
              <a:t>Create Forms</a:t>
            </a:r>
          </a:p>
        </p:txBody>
      </p:sp>
      <p:sp>
        <p:nvSpPr>
          <p:cNvPr id="6" name="Text Placeholder 4"/>
          <p:cNvSpPr txBox="1">
            <a:spLocks/>
          </p:cNvSpPr>
          <p:nvPr/>
        </p:nvSpPr>
        <p:spPr>
          <a:xfrm>
            <a:off x="324003" y="3506403"/>
            <a:ext cx="8496300" cy="620713"/>
          </a:xfrm>
          <a:prstGeom prst="rect">
            <a:avLst/>
          </a:prstGeom>
        </p:spPr>
        <p:txBody>
          <a:bodyPr/>
          <a:lst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666666"/>
                </a:solidFill>
                <a:latin typeface="BentonSans Light" panose="02000503000000020004" pitchFamily="2" charset="0"/>
              </a:rPr>
              <a:t>Create Form</a:t>
            </a:r>
          </a:p>
        </p:txBody>
      </p:sp>
    </p:spTree>
    <p:extLst>
      <p:ext uri="{BB962C8B-B14F-4D97-AF65-F5344CB8AC3E}">
        <p14:creationId xmlns:p14="http://schemas.microsoft.com/office/powerpoint/2010/main" val="3476319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5474" y="0"/>
            <a:ext cx="9144000" cy="423865"/>
            <a:chOff x="0" y="0"/>
            <a:chExt cx="9144000" cy="423865"/>
          </a:xfrm>
        </p:grpSpPr>
        <p:sp>
          <p:nvSpPr>
            <p:cNvPr id="85" name="Rectangle 84"/>
            <p:cNvSpPr/>
            <p:nvPr/>
          </p:nvSpPr>
          <p:spPr>
            <a:xfrm>
              <a:off x="0"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0"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 name="TextBox 90"/>
            <p:cNvSpPr txBox="1"/>
            <p:nvPr/>
          </p:nvSpPr>
          <p:spPr>
            <a:xfrm>
              <a:off x="7719494" y="118251"/>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cxnSp>
          <p:nvCxnSpPr>
            <p:cNvPr id="92" name="Straight Connector 91"/>
            <p:cNvCxnSpPr/>
            <p:nvPr/>
          </p:nvCxnSpPr>
          <p:spPr>
            <a:xfrm>
              <a:off x="422870"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94" name="Rectangle 93"/>
            <p:cNvSpPr/>
            <p:nvPr/>
          </p:nvSpPr>
          <p:spPr>
            <a:xfrm flipV="1">
              <a:off x="0"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7471" y="432809"/>
            <a:ext cx="9151470" cy="423863"/>
            <a:chOff x="0" y="432809"/>
            <a:chExt cx="9151470" cy="423863"/>
          </a:xfrm>
        </p:grpSpPr>
        <p:sp>
          <p:nvSpPr>
            <p:cNvPr id="96" name="Rectangle 95"/>
            <p:cNvSpPr/>
            <p:nvPr/>
          </p:nvSpPr>
          <p:spPr>
            <a:xfrm>
              <a:off x="2" y="432809"/>
              <a:ext cx="91440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0" y="523611"/>
              <a:ext cx="9151470" cy="327348"/>
              <a:chOff x="395536" y="96514"/>
              <a:chExt cx="9151470" cy="327348"/>
            </a:xfrm>
          </p:grpSpPr>
          <p:cxnSp>
            <p:nvCxnSpPr>
              <p:cNvPr id="99" name="Straight Connector 98"/>
              <p:cNvCxnSpPr/>
              <p:nvPr/>
            </p:nvCxnSpPr>
            <p:spPr>
              <a:xfrm>
                <a:off x="395536" y="423862"/>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95536" y="96514"/>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sp>
            <p:nvSpPr>
              <p:cNvPr id="105" name="TextBox 104"/>
              <p:cNvSpPr txBox="1"/>
              <p:nvPr/>
            </p:nvSpPr>
            <p:spPr>
              <a:xfrm>
                <a:off x="678705" y="125313"/>
                <a:ext cx="2508038" cy="1692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dirty="0" smtClean="0">
                    <a:solidFill>
                      <a:srgbClr val="666666"/>
                    </a:solidFill>
                    <a:latin typeface="Arial" pitchFamily="34" charset="0"/>
                    <a:ea typeface="Open Sans" pitchFamily="34" charset="0"/>
                    <a:cs typeface="Arial" pitchFamily="34" charset="0"/>
                  </a:rPr>
                  <a:t>Contacts(5)</a:t>
                </a:r>
                <a:endParaRPr lang="en-US" sz="1100" dirty="0">
                  <a:solidFill>
                    <a:srgbClr val="666666"/>
                  </a:solidFill>
                  <a:latin typeface="Arial" pitchFamily="34" charset="0"/>
                  <a:ea typeface="Open Sans" pitchFamily="34" charset="0"/>
                  <a:cs typeface="Arial" pitchFamily="34" charset="0"/>
                </a:endParaRPr>
              </a:p>
            </p:txBody>
          </p:sp>
          <p:sp>
            <p:nvSpPr>
              <p:cNvPr id="116" name="TextBox 115"/>
              <p:cNvSpPr txBox="1"/>
              <p:nvPr/>
            </p:nvSpPr>
            <p:spPr>
              <a:xfrm>
                <a:off x="3318331" y="125311"/>
                <a:ext cx="6228675" cy="1692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dirty="0" smtClean="0">
                    <a:solidFill>
                      <a:srgbClr val="666666"/>
                    </a:solidFill>
                    <a:latin typeface="Arial" pitchFamily="34" charset="0"/>
                    <a:ea typeface="Open Sans" pitchFamily="34" charset="0"/>
                    <a:cs typeface="Arial" pitchFamily="34" charset="0"/>
                  </a:rPr>
                  <a:t>New Contact</a:t>
                </a:r>
                <a:endParaRPr lang="en-US" sz="1100" dirty="0">
                  <a:solidFill>
                    <a:srgbClr val="666666"/>
                  </a:solidFill>
                  <a:latin typeface="Arial" pitchFamily="34" charset="0"/>
                  <a:ea typeface="Open Sans" pitchFamily="34" charset="0"/>
                  <a:cs typeface="Arial" pitchFamily="34" charset="0"/>
                </a:endParaRPr>
              </a:p>
            </p:txBody>
          </p:sp>
        </p:grpSp>
      </p:grpSp>
      <p:cxnSp>
        <p:nvCxnSpPr>
          <p:cNvPr id="141" name="Straight Connector 140"/>
          <p:cNvCxnSpPr/>
          <p:nvPr/>
        </p:nvCxnSpPr>
        <p:spPr>
          <a:xfrm>
            <a:off x="2915325" y="427096"/>
            <a:ext cx="8111" cy="643090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7471" y="1277290"/>
            <a:ext cx="2949246" cy="5592740"/>
            <a:chOff x="-7471" y="850959"/>
            <a:chExt cx="2949246" cy="5592740"/>
          </a:xfrm>
        </p:grpSpPr>
        <p:sp>
          <p:nvSpPr>
            <p:cNvPr id="183" name="TextBox 182"/>
            <p:cNvSpPr txBox="1"/>
            <p:nvPr/>
          </p:nvSpPr>
          <p:spPr>
            <a:xfrm>
              <a:off x="0" y="897423"/>
              <a:ext cx="292343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tabLst>
                  <a:tab pos="179388" algn="l"/>
                </a:tabLst>
              </a:pPr>
              <a:r>
                <a:rPr lang="en-US" sz="1200" dirty="0" smtClean="0">
                  <a:solidFill>
                    <a:srgbClr val="666666"/>
                  </a:solidFill>
                  <a:latin typeface="Arial" pitchFamily="34" charset="0"/>
                  <a:ea typeface="Open Sans" pitchFamily="34" charset="0"/>
                  <a:cs typeface="Arial" pitchFamily="34" charset="0"/>
                </a:rPr>
                <a:t>	A</a:t>
              </a:r>
              <a:endParaRPr lang="en-US" sz="1200" dirty="0">
                <a:solidFill>
                  <a:srgbClr val="666666"/>
                </a:solidFill>
                <a:latin typeface="Arial" pitchFamily="34" charset="0"/>
                <a:ea typeface="Open Sans" pitchFamily="34" charset="0"/>
                <a:cs typeface="Arial" pitchFamily="34" charset="0"/>
              </a:endParaRPr>
            </a:p>
          </p:txBody>
        </p:sp>
        <p:sp>
          <p:nvSpPr>
            <p:cNvPr id="184" name="Rectangle 183"/>
            <p:cNvSpPr/>
            <p:nvPr/>
          </p:nvSpPr>
          <p:spPr>
            <a:xfrm>
              <a:off x="-7471" y="850959"/>
              <a:ext cx="2922795" cy="292041"/>
            </a:xfrm>
            <a:prstGeom prst="rect">
              <a:avLst/>
            </a:prstGeom>
            <a:solidFill>
              <a:srgbClr val="F2F8FC"/>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r>
                <a:rPr lang="en-US" sz="1100" dirty="0" smtClean="0">
                  <a:solidFill>
                    <a:srgbClr val="7F7F7F"/>
                  </a:solidFill>
                  <a:latin typeface="Arial"/>
                  <a:cs typeface="Arial"/>
                </a:rPr>
                <a:t>A</a:t>
              </a:r>
              <a:endParaRPr lang="en-US" sz="1100" dirty="0">
                <a:solidFill>
                  <a:srgbClr val="7F7F7F"/>
                </a:solidFill>
                <a:latin typeface="Arial"/>
                <a:cs typeface="Arial"/>
              </a:endParaRPr>
            </a:p>
          </p:txBody>
        </p:sp>
        <p:sp>
          <p:nvSpPr>
            <p:cNvPr id="185" name="Rectangle 184"/>
            <p:cNvSpPr/>
            <p:nvPr/>
          </p:nvSpPr>
          <p:spPr>
            <a:xfrm>
              <a:off x="-7471" y="1149379"/>
              <a:ext cx="2922795" cy="927445"/>
            </a:xfrm>
            <a:prstGeom prst="rect">
              <a:avLst/>
            </a:prstGeom>
            <a:solidFill>
              <a:srgbClr val="E6F2F9"/>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endParaRPr lang="en-US" sz="1100" dirty="0">
                <a:solidFill>
                  <a:schemeClr val="tx1"/>
                </a:solidFill>
                <a:latin typeface="Arial"/>
                <a:cs typeface="Arial"/>
              </a:endParaRPr>
            </a:p>
          </p:txBody>
        </p:sp>
        <p:sp>
          <p:nvSpPr>
            <p:cNvPr id="186" name="Rectangle 185"/>
            <p:cNvSpPr/>
            <p:nvPr/>
          </p:nvSpPr>
          <p:spPr>
            <a:xfrm>
              <a:off x="-7471" y="2076824"/>
              <a:ext cx="2922795" cy="292041"/>
            </a:xfrm>
            <a:prstGeom prst="rect">
              <a:avLst/>
            </a:prstGeom>
            <a:solidFill>
              <a:srgbClr val="F2F8FC"/>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r>
                <a:rPr lang="en-US" sz="1100" dirty="0" smtClean="0">
                  <a:solidFill>
                    <a:srgbClr val="7F7F7F"/>
                  </a:solidFill>
                  <a:latin typeface="Arial"/>
                  <a:cs typeface="Arial"/>
                </a:rPr>
                <a:t>J</a:t>
              </a:r>
              <a:endParaRPr lang="en-US" sz="1100" dirty="0">
                <a:solidFill>
                  <a:srgbClr val="7F7F7F"/>
                </a:solidFill>
                <a:latin typeface="Arial"/>
                <a:cs typeface="Arial"/>
              </a:endParaRPr>
            </a:p>
          </p:txBody>
        </p:sp>
        <p:sp>
          <p:nvSpPr>
            <p:cNvPr id="187" name="Rectangle 186"/>
            <p:cNvSpPr/>
            <p:nvPr/>
          </p:nvSpPr>
          <p:spPr>
            <a:xfrm>
              <a:off x="-5473" y="2368865"/>
              <a:ext cx="2922795" cy="927445"/>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endParaRPr lang="en-US" sz="1100" dirty="0">
                <a:solidFill>
                  <a:schemeClr val="tx1"/>
                </a:solidFill>
                <a:latin typeface="Arial"/>
                <a:cs typeface="Arial"/>
              </a:endParaRPr>
            </a:p>
          </p:txBody>
        </p:sp>
        <p:sp>
          <p:nvSpPr>
            <p:cNvPr id="188" name="Rectangle 187"/>
            <p:cNvSpPr/>
            <p:nvPr/>
          </p:nvSpPr>
          <p:spPr>
            <a:xfrm>
              <a:off x="-7471" y="3296310"/>
              <a:ext cx="2922795" cy="927445"/>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endParaRPr lang="en-US" sz="1100" dirty="0">
                <a:solidFill>
                  <a:schemeClr val="tx1"/>
                </a:solidFill>
                <a:latin typeface="Arial"/>
                <a:cs typeface="Arial"/>
              </a:endParaRPr>
            </a:p>
          </p:txBody>
        </p:sp>
        <p:sp>
          <p:nvSpPr>
            <p:cNvPr id="189" name="Rectangle 188"/>
            <p:cNvSpPr/>
            <p:nvPr/>
          </p:nvSpPr>
          <p:spPr>
            <a:xfrm>
              <a:off x="-7471" y="4223755"/>
              <a:ext cx="2922795" cy="292041"/>
            </a:xfrm>
            <a:prstGeom prst="rect">
              <a:avLst/>
            </a:prstGeom>
            <a:solidFill>
              <a:srgbClr val="F2F8FC"/>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r>
                <a:rPr lang="en-US" sz="1100" dirty="0" smtClean="0">
                  <a:solidFill>
                    <a:srgbClr val="7F7F7F"/>
                  </a:solidFill>
                  <a:latin typeface="Arial"/>
                  <a:cs typeface="Arial"/>
                </a:rPr>
                <a:t>L</a:t>
              </a:r>
              <a:endParaRPr lang="en-US" sz="1100" dirty="0">
                <a:solidFill>
                  <a:srgbClr val="7F7F7F"/>
                </a:solidFill>
                <a:latin typeface="Arial"/>
                <a:cs typeface="Arial"/>
              </a:endParaRPr>
            </a:p>
          </p:txBody>
        </p:sp>
        <p:sp>
          <p:nvSpPr>
            <p:cNvPr id="190" name="Rectangle 189"/>
            <p:cNvSpPr/>
            <p:nvPr/>
          </p:nvSpPr>
          <p:spPr>
            <a:xfrm>
              <a:off x="-7471" y="4515796"/>
              <a:ext cx="2922795" cy="927445"/>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endParaRPr lang="en-US" sz="1100" dirty="0">
                <a:solidFill>
                  <a:schemeClr val="tx1"/>
                </a:solidFill>
                <a:latin typeface="Arial"/>
                <a:cs typeface="Arial"/>
              </a:endParaRPr>
            </a:p>
          </p:txBody>
        </p:sp>
        <p:sp>
          <p:nvSpPr>
            <p:cNvPr id="191" name="Rectangle 190"/>
            <p:cNvSpPr/>
            <p:nvPr/>
          </p:nvSpPr>
          <p:spPr>
            <a:xfrm>
              <a:off x="-7471" y="5443241"/>
              <a:ext cx="2922795" cy="292041"/>
            </a:xfrm>
            <a:prstGeom prst="rect">
              <a:avLst/>
            </a:prstGeom>
            <a:solidFill>
              <a:srgbClr val="F2F8FC"/>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r>
                <a:rPr lang="en-US" sz="1100" dirty="0" smtClean="0">
                  <a:solidFill>
                    <a:srgbClr val="7F7F7F"/>
                  </a:solidFill>
                  <a:latin typeface="Arial"/>
                  <a:cs typeface="Arial"/>
                </a:rPr>
                <a:t>P</a:t>
              </a:r>
              <a:endParaRPr lang="en-US" sz="1100" dirty="0">
                <a:solidFill>
                  <a:srgbClr val="7F7F7F"/>
                </a:solidFill>
                <a:latin typeface="Arial"/>
                <a:cs typeface="Arial"/>
              </a:endParaRPr>
            </a:p>
          </p:txBody>
        </p:sp>
        <p:sp>
          <p:nvSpPr>
            <p:cNvPr id="192" name="Rectangle 191"/>
            <p:cNvSpPr/>
            <p:nvPr/>
          </p:nvSpPr>
          <p:spPr>
            <a:xfrm>
              <a:off x="-7471" y="5735282"/>
              <a:ext cx="2922795" cy="708417"/>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endParaRPr lang="en-US" sz="1100" dirty="0">
                <a:solidFill>
                  <a:schemeClr val="tx1"/>
                </a:solidFill>
                <a:latin typeface="Arial"/>
                <a:cs typeface="Arial"/>
              </a:endParaRPr>
            </a:p>
          </p:txBody>
        </p:sp>
        <p:sp>
          <p:nvSpPr>
            <p:cNvPr id="193" name="TextBox 192"/>
            <p:cNvSpPr txBox="1"/>
            <p:nvPr/>
          </p:nvSpPr>
          <p:spPr>
            <a:xfrm>
              <a:off x="0" y="1284941"/>
              <a:ext cx="2915324" cy="261610"/>
            </a:xfrm>
            <a:prstGeom prst="rect">
              <a:avLst/>
            </a:prstGeom>
            <a:noFill/>
          </p:spPr>
          <p:txBody>
            <a:bodyPr wrap="square" rtlCol="0">
              <a:spAutoFit/>
            </a:bodyPr>
            <a:lstStyle/>
            <a:p>
              <a:r>
                <a:rPr lang="en-US" sz="1100" dirty="0" smtClean="0">
                  <a:solidFill>
                    <a:srgbClr val="333333"/>
                  </a:solidFill>
                  <a:cs typeface="Arial"/>
                </a:rPr>
                <a:t>Name 1</a:t>
              </a:r>
              <a:endParaRPr lang="en-US" sz="1100" dirty="0">
                <a:solidFill>
                  <a:srgbClr val="333333"/>
                </a:solidFill>
                <a:latin typeface="Arial"/>
                <a:cs typeface="Arial"/>
              </a:endParaRPr>
            </a:p>
          </p:txBody>
        </p:sp>
        <p:sp>
          <p:nvSpPr>
            <p:cNvPr id="194" name="TextBox 193"/>
            <p:cNvSpPr txBox="1"/>
            <p:nvPr/>
          </p:nvSpPr>
          <p:spPr>
            <a:xfrm>
              <a:off x="1998" y="1546551"/>
              <a:ext cx="2915324" cy="246221"/>
            </a:xfrm>
            <a:prstGeom prst="rect">
              <a:avLst/>
            </a:prstGeom>
            <a:noFill/>
          </p:spPr>
          <p:txBody>
            <a:bodyPr wrap="square" rtlCol="0">
              <a:spAutoFit/>
            </a:bodyPr>
            <a:lstStyle/>
            <a:p>
              <a:r>
                <a:rPr lang="en-US" sz="1000" dirty="0" smtClean="0">
                  <a:solidFill>
                    <a:schemeClr val="bg1">
                      <a:lumMod val="50000"/>
                    </a:schemeClr>
                  </a:solidFill>
                  <a:latin typeface="Arial"/>
                  <a:cs typeface="Arial"/>
                </a:rPr>
                <a:t>Company 3</a:t>
              </a:r>
              <a:endParaRPr lang="en-US" sz="1000" dirty="0">
                <a:solidFill>
                  <a:schemeClr val="bg1">
                    <a:lumMod val="50000"/>
                  </a:schemeClr>
                </a:solidFill>
                <a:latin typeface="Arial"/>
                <a:cs typeface="Arial"/>
              </a:endParaRPr>
            </a:p>
          </p:txBody>
        </p:sp>
        <p:sp>
          <p:nvSpPr>
            <p:cNvPr id="195" name="TextBox 194"/>
            <p:cNvSpPr txBox="1"/>
            <p:nvPr/>
          </p:nvSpPr>
          <p:spPr>
            <a:xfrm>
              <a:off x="24453" y="2535518"/>
              <a:ext cx="2915324" cy="261610"/>
            </a:xfrm>
            <a:prstGeom prst="rect">
              <a:avLst/>
            </a:prstGeom>
            <a:noFill/>
          </p:spPr>
          <p:txBody>
            <a:bodyPr wrap="square" rtlCol="0">
              <a:spAutoFit/>
            </a:bodyPr>
            <a:lstStyle/>
            <a:p>
              <a:r>
                <a:rPr lang="en-US" sz="1100" dirty="0" smtClean="0">
                  <a:solidFill>
                    <a:srgbClr val="333333"/>
                  </a:solidFill>
                  <a:latin typeface="Arial"/>
                  <a:cs typeface="Arial"/>
                </a:rPr>
                <a:t>Name 2</a:t>
              </a:r>
              <a:endParaRPr lang="en-US" sz="1100" dirty="0">
                <a:solidFill>
                  <a:srgbClr val="333333"/>
                </a:solidFill>
                <a:latin typeface="Arial"/>
                <a:cs typeface="Arial"/>
              </a:endParaRPr>
            </a:p>
          </p:txBody>
        </p:sp>
        <p:sp>
          <p:nvSpPr>
            <p:cNvPr id="196" name="TextBox 195"/>
            <p:cNvSpPr txBox="1"/>
            <p:nvPr/>
          </p:nvSpPr>
          <p:spPr>
            <a:xfrm>
              <a:off x="26451" y="2797128"/>
              <a:ext cx="2915324" cy="246221"/>
            </a:xfrm>
            <a:prstGeom prst="rect">
              <a:avLst/>
            </a:prstGeom>
            <a:noFill/>
          </p:spPr>
          <p:txBody>
            <a:bodyPr wrap="square" rtlCol="0">
              <a:spAutoFit/>
            </a:bodyPr>
            <a:lstStyle/>
            <a:p>
              <a:r>
                <a:rPr lang="en-US" sz="1000" dirty="0" smtClean="0">
                  <a:solidFill>
                    <a:schemeClr val="bg1">
                      <a:lumMod val="50000"/>
                    </a:schemeClr>
                  </a:solidFill>
                  <a:latin typeface="Arial"/>
                  <a:cs typeface="Arial"/>
                </a:rPr>
                <a:t>Company 4</a:t>
              </a:r>
              <a:endParaRPr lang="en-US" sz="1000" dirty="0">
                <a:solidFill>
                  <a:schemeClr val="bg1">
                    <a:lumMod val="50000"/>
                  </a:schemeClr>
                </a:solidFill>
                <a:latin typeface="Arial"/>
                <a:cs typeface="Arial"/>
              </a:endParaRPr>
            </a:p>
          </p:txBody>
        </p:sp>
        <p:sp>
          <p:nvSpPr>
            <p:cNvPr id="197" name="TextBox 196"/>
            <p:cNvSpPr txBox="1"/>
            <p:nvPr/>
          </p:nvSpPr>
          <p:spPr>
            <a:xfrm>
              <a:off x="6114" y="3494739"/>
              <a:ext cx="2915324" cy="261610"/>
            </a:xfrm>
            <a:prstGeom prst="rect">
              <a:avLst/>
            </a:prstGeom>
            <a:noFill/>
          </p:spPr>
          <p:txBody>
            <a:bodyPr wrap="square" rtlCol="0">
              <a:spAutoFit/>
            </a:bodyPr>
            <a:lstStyle/>
            <a:p>
              <a:r>
                <a:rPr lang="en-US" sz="1100" dirty="0" smtClean="0">
                  <a:solidFill>
                    <a:srgbClr val="333333"/>
                  </a:solidFill>
                  <a:latin typeface="Arial"/>
                  <a:cs typeface="Arial"/>
                </a:rPr>
                <a:t>Name 3</a:t>
              </a:r>
              <a:endParaRPr lang="en-US" sz="1100" dirty="0">
                <a:solidFill>
                  <a:srgbClr val="333333"/>
                </a:solidFill>
                <a:latin typeface="Arial"/>
                <a:cs typeface="Arial"/>
              </a:endParaRPr>
            </a:p>
          </p:txBody>
        </p:sp>
        <p:sp>
          <p:nvSpPr>
            <p:cNvPr id="198" name="TextBox 197"/>
            <p:cNvSpPr txBox="1"/>
            <p:nvPr/>
          </p:nvSpPr>
          <p:spPr>
            <a:xfrm>
              <a:off x="8112" y="3756349"/>
              <a:ext cx="2915324" cy="246221"/>
            </a:xfrm>
            <a:prstGeom prst="rect">
              <a:avLst/>
            </a:prstGeom>
            <a:noFill/>
          </p:spPr>
          <p:txBody>
            <a:bodyPr wrap="square" rtlCol="0">
              <a:spAutoFit/>
            </a:bodyPr>
            <a:lstStyle/>
            <a:p>
              <a:r>
                <a:rPr lang="en-US" sz="1000" dirty="0" smtClean="0">
                  <a:solidFill>
                    <a:schemeClr val="bg1">
                      <a:lumMod val="50000"/>
                    </a:schemeClr>
                  </a:solidFill>
                  <a:latin typeface="Arial"/>
                  <a:cs typeface="Arial"/>
                </a:rPr>
                <a:t>Company 5</a:t>
              </a:r>
              <a:endParaRPr lang="en-US" sz="1000" dirty="0">
                <a:solidFill>
                  <a:schemeClr val="bg1">
                    <a:lumMod val="50000"/>
                  </a:schemeClr>
                </a:solidFill>
                <a:latin typeface="Arial"/>
                <a:cs typeface="Arial"/>
              </a:endParaRPr>
            </a:p>
          </p:txBody>
        </p:sp>
        <p:sp>
          <p:nvSpPr>
            <p:cNvPr id="199" name="TextBox 198"/>
            <p:cNvSpPr txBox="1"/>
            <p:nvPr/>
          </p:nvSpPr>
          <p:spPr>
            <a:xfrm>
              <a:off x="26451" y="4652679"/>
              <a:ext cx="2886875" cy="261610"/>
            </a:xfrm>
            <a:prstGeom prst="rect">
              <a:avLst/>
            </a:prstGeom>
            <a:noFill/>
          </p:spPr>
          <p:txBody>
            <a:bodyPr wrap="square" rtlCol="0">
              <a:spAutoFit/>
            </a:bodyPr>
            <a:lstStyle/>
            <a:p>
              <a:r>
                <a:rPr lang="en-US" sz="1100" dirty="0" smtClean="0">
                  <a:solidFill>
                    <a:srgbClr val="333333"/>
                  </a:solidFill>
                  <a:latin typeface="Arial"/>
                  <a:cs typeface="Arial"/>
                </a:rPr>
                <a:t>Name 4</a:t>
              </a:r>
              <a:endParaRPr lang="en-US" sz="1100" dirty="0">
                <a:solidFill>
                  <a:srgbClr val="333333"/>
                </a:solidFill>
                <a:latin typeface="Arial"/>
                <a:cs typeface="Arial"/>
              </a:endParaRPr>
            </a:p>
          </p:txBody>
        </p:sp>
        <p:sp>
          <p:nvSpPr>
            <p:cNvPr id="200" name="TextBox 199"/>
            <p:cNvSpPr txBox="1"/>
            <p:nvPr/>
          </p:nvSpPr>
          <p:spPr>
            <a:xfrm>
              <a:off x="28449" y="4914289"/>
              <a:ext cx="2886875" cy="246221"/>
            </a:xfrm>
            <a:prstGeom prst="rect">
              <a:avLst/>
            </a:prstGeom>
            <a:noFill/>
          </p:spPr>
          <p:txBody>
            <a:bodyPr wrap="square" rtlCol="0">
              <a:spAutoFit/>
            </a:bodyPr>
            <a:lstStyle/>
            <a:p>
              <a:r>
                <a:rPr lang="en-US" sz="1000" dirty="0" smtClean="0">
                  <a:solidFill>
                    <a:schemeClr val="bg1">
                      <a:lumMod val="50000"/>
                    </a:schemeClr>
                  </a:solidFill>
                  <a:latin typeface="Arial"/>
                  <a:cs typeface="Arial"/>
                </a:rPr>
                <a:t>Company 6</a:t>
              </a:r>
              <a:endParaRPr lang="en-US" sz="1000" dirty="0">
                <a:solidFill>
                  <a:schemeClr val="bg1">
                    <a:lumMod val="50000"/>
                  </a:schemeClr>
                </a:solidFill>
                <a:latin typeface="Arial"/>
                <a:cs typeface="Arial"/>
              </a:endParaRPr>
            </a:p>
          </p:txBody>
        </p:sp>
        <p:sp>
          <p:nvSpPr>
            <p:cNvPr id="201" name="TextBox 200"/>
            <p:cNvSpPr txBox="1"/>
            <p:nvPr/>
          </p:nvSpPr>
          <p:spPr>
            <a:xfrm>
              <a:off x="28449" y="5850961"/>
              <a:ext cx="2886875" cy="261610"/>
            </a:xfrm>
            <a:prstGeom prst="rect">
              <a:avLst/>
            </a:prstGeom>
            <a:noFill/>
          </p:spPr>
          <p:txBody>
            <a:bodyPr wrap="square" rtlCol="0">
              <a:spAutoFit/>
            </a:bodyPr>
            <a:lstStyle/>
            <a:p>
              <a:r>
                <a:rPr lang="en-US" sz="1100" dirty="0" smtClean="0">
                  <a:solidFill>
                    <a:srgbClr val="333333"/>
                  </a:solidFill>
                  <a:latin typeface="Arial"/>
                  <a:cs typeface="Arial"/>
                </a:rPr>
                <a:t>Name 5</a:t>
              </a:r>
              <a:endParaRPr lang="en-US" sz="1100" dirty="0">
                <a:solidFill>
                  <a:srgbClr val="333333"/>
                </a:solidFill>
                <a:latin typeface="Arial"/>
                <a:cs typeface="Arial"/>
              </a:endParaRPr>
            </a:p>
          </p:txBody>
        </p:sp>
        <p:sp>
          <p:nvSpPr>
            <p:cNvPr id="202" name="TextBox 201"/>
            <p:cNvSpPr txBox="1"/>
            <p:nvPr/>
          </p:nvSpPr>
          <p:spPr>
            <a:xfrm>
              <a:off x="30447" y="6112571"/>
              <a:ext cx="2886875" cy="261610"/>
            </a:xfrm>
            <a:prstGeom prst="rect">
              <a:avLst/>
            </a:prstGeom>
            <a:noFill/>
          </p:spPr>
          <p:txBody>
            <a:bodyPr wrap="square" rtlCol="0">
              <a:spAutoFit/>
            </a:bodyPr>
            <a:lstStyle/>
            <a:p>
              <a:r>
                <a:rPr lang="en-US" sz="1100" dirty="0" smtClean="0">
                  <a:solidFill>
                    <a:schemeClr val="bg1">
                      <a:lumMod val="50000"/>
                    </a:schemeClr>
                  </a:solidFill>
                </a:rPr>
                <a:t>A</a:t>
              </a:r>
              <a:endParaRPr lang="en-US" sz="1100" dirty="0">
                <a:solidFill>
                  <a:schemeClr val="bg1">
                    <a:lumMod val="50000"/>
                  </a:schemeClr>
                </a:solidFill>
              </a:endParaRPr>
            </a:p>
          </p:txBody>
        </p:sp>
      </p:grpSp>
      <p:sp>
        <p:nvSpPr>
          <p:cNvPr id="203" name="Rectangle 202"/>
          <p:cNvSpPr/>
          <p:nvPr/>
        </p:nvSpPr>
        <p:spPr>
          <a:xfrm>
            <a:off x="-7469" y="850959"/>
            <a:ext cx="2920796" cy="429576"/>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endParaRPr lang="en-US" sz="1100" dirty="0">
              <a:solidFill>
                <a:srgbClr val="7F7F7F"/>
              </a:solidFill>
              <a:latin typeface="Arial"/>
              <a:cs typeface="Arial"/>
            </a:endParaRPr>
          </a:p>
        </p:txBody>
      </p:sp>
      <p:sp>
        <p:nvSpPr>
          <p:cNvPr id="204" name="TextBox 203"/>
          <p:cNvSpPr txBox="1"/>
          <p:nvPr/>
        </p:nvSpPr>
        <p:spPr>
          <a:xfrm>
            <a:off x="2495734" y="96450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7F7F7F"/>
                </a:solidFill>
                <a:latin typeface="SAP-icons"/>
              </a:rPr>
              <a:t></a:t>
            </a:r>
            <a:endParaRPr lang="en-US" sz="1500" dirty="0">
              <a:solidFill>
                <a:srgbClr val="7F7F7F"/>
              </a:solidFill>
              <a:latin typeface="SAP-icons" pitchFamily="2" charset="0"/>
            </a:endParaRPr>
          </a:p>
        </p:txBody>
      </p:sp>
      <p:sp>
        <p:nvSpPr>
          <p:cNvPr id="205" name="TextBox 204"/>
          <p:cNvSpPr txBox="1"/>
          <p:nvPr/>
        </p:nvSpPr>
        <p:spPr>
          <a:xfrm>
            <a:off x="24453" y="993351"/>
            <a:ext cx="208516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i="1" dirty="0" smtClean="0">
                <a:solidFill>
                  <a:srgbClr val="666666"/>
                </a:solidFill>
                <a:latin typeface="Arial" pitchFamily="34" charset="0"/>
                <a:ea typeface="Open Sans" pitchFamily="34" charset="0"/>
                <a:cs typeface="Arial" pitchFamily="34" charset="0"/>
              </a:rPr>
              <a:t>Search</a:t>
            </a:r>
            <a:endParaRPr lang="en-US" sz="1100" i="1" dirty="0">
              <a:solidFill>
                <a:srgbClr val="666666"/>
              </a:solidFill>
              <a:latin typeface="Arial" pitchFamily="34" charset="0"/>
              <a:ea typeface="Open Sans" pitchFamily="34" charset="0"/>
              <a:cs typeface="Arial" pitchFamily="34" charset="0"/>
            </a:endParaRPr>
          </a:p>
        </p:txBody>
      </p:sp>
      <p:sp>
        <p:nvSpPr>
          <p:cNvPr id="206" name="Rectangle 205"/>
          <p:cNvSpPr/>
          <p:nvPr/>
        </p:nvSpPr>
        <p:spPr>
          <a:xfrm>
            <a:off x="2475965" y="6446170"/>
            <a:ext cx="437361" cy="423859"/>
          </a:xfrm>
          <a:prstGeom prst="rect">
            <a:avLst/>
          </a:prstGeom>
          <a:solidFill>
            <a:srgbClr val="4E56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TextBox 206"/>
          <p:cNvSpPr txBox="1"/>
          <p:nvPr/>
        </p:nvSpPr>
        <p:spPr>
          <a:xfrm>
            <a:off x="2481044" y="6539388"/>
            <a:ext cx="440324" cy="246221"/>
          </a:xfrm>
          <a:prstGeom prst="rect">
            <a:avLst/>
          </a:prstGeom>
          <a:noFill/>
        </p:spPr>
        <p:txBody>
          <a:bodyPr wrap="square" lIns="0" tIns="0" rIns="0" bIns="0" rtlCol="0">
            <a:spAutoFit/>
          </a:bodyPr>
          <a:lstStyle/>
          <a:p>
            <a:pPr algn="ctr"/>
            <a:r>
              <a:rPr lang="en-US" sz="1600" dirty="0" smtClean="0">
                <a:solidFill>
                  <a:srgbClr val="FFFFFF"/>
                </a:solidFill>
                <a:latin typeface="SAP-icons"/>
                <a:cs typeface="SAP-icons"/>
              </a:rPr>
              <a:t></a:t>
            </a:r>
            <a:endParaRPr lang="en-US" sz="1600" dirty="0">
              <a:solidFill>
                <a:srgbClr val="FFFFFF"/>
              </a:solidFill>
              <a:latin typeface="SAP-icons"/>
              <a:cs typeface="SAP-icons"/>
            </a:endParaRPr>
          </a:p>
        </p:txBody>
      </p:sp>
      <p:sp>
        <p:nvSpPr>
          <p:cNvPr id="208" name="TextBox 207"/>
          <p:cNvSpPr txBox="1"/>
          <p:nvPr/>
        </p:nvSpPr>
        <p:spPr>
          <a:xfrm>
            <a:off x="2035641" y="6554291"/>
            <a:ext cx="440324" cy="246221"/>
          </a:xfrm>
          <a:prstGeom prst="rect">
            <a:avLst/>
          </a:prstGeom>
          <a:noFill/>
        </p:spPr>
        <p:txBody>
          <a:bodyPr wrap="square" lIns="0" tIns="0" rIns="0" bIns="0" rtlCol="0">
            <a:spAutoFit/>
          </a:bodyPr>
          <a:lstStyle/>
          <a:p>
            <a:pPr algn="ctr"/>
            <a:r>
              <a:rPr lang="en-US" sz="1600" dirty="0" smtClean="0">
                <a:solidFill>
                  <a:srgbClr val="FFFFFF"/>
                </a:solidFill>
                <a:latin typeface="SAP-icons"/>
                <a:cs typeface="SAP-icons"/>
              </a:rPr>
              <a:t></a:t>
            </a:r>
            <a:endParaRPr lang="en-US" sz="1600" dirty="0">
              <a:solidFill>
                <a:srgbClr val="FFFFFF"/>
              </a:solidFill>
              <a:latin typeface="SAP-icons"/>
              <a:cs typeface="SAP-icons"/>
            </a:endParaRPr>
          </a:p>
        </p:txBody>
      </p:sp>
      <p:cxnSp>
        <p:nvCxnSpPr>
          <p:cNvPr id="209" name="Straight Connector 208"/>
          <p:cNvCxnSpPr/>
          <p:nvPr/>
        </p:nvCxnSpPr>
        <p:spPr>
          <a:xfrm>
            <a:off x="2028985" y="6446166"/>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475965" y="6446171"/>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1" name="TextBox 210"/>
          <p:cNvSpPr txBox="1"/>
          <p:nvPr/>
        </p:nvSpPr>
        <p:spPr>
          <a:xfrm>
            <a:off x="2923436" y="968081"/>
            <a:ext cx="1970710"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smtClean="0">
                <a:solidFill>
                  <a:srgbClr val="666666"/>
                </a:solidFill>
                <a:latin typeface="Arial" pitchFamily="34" charset="0"/>
                <a:ea typeface="Open Sans" pitchFamily="34" charset="0"/>
                <a:cs typeface="Arial" pitchFamily="34" charset="0"/>
              </a:rPr>
              <a:t>Personal Information</a:t>
            </a:r>
            <a:endParaRPr lang="en-US" sz="1400" dirty="0">
              <a:solidFill>
                <a:srgbClr val="666666"/>
              </a:solidFill>
              <a:latin typeface="Arial" pitchFamily="34" charset="0"/>
              <a:ea typeface="Open Sans" pitchFamily="34" charset="0"/>
              <a:cs typeface="Arial" pitchFamily="34" charset="0"/>
            </a:endParaRPr>
          </a:p>
        </p:txBody>
      </p:sp>
      <p:sp>
        <p:nvSpPr>
          <p:cNvPr id="212" name="TextBox 211"/>
          <p:cNvSpPr txBox="1"/>
          <p:nvPr/>
        </p:nvSpPr>
        <p:spPr>
          <a:xfrm>
            <a:off x="2929786" y="1395100"/>
            <a:ext cx="1635864" cy="261610"/>
          </a:xfrm>
          <a:prstGeom prst="rect">
            <a:avLst/>
          </a:prstGeom>
          <a:noFill/>
        </p:spPr>
        <p:txBody>
          <a:bodyPr wrap="square" rtlCol="0">
            <a:spAutoFit/>
          </a:bodyPr>
          <a:lstStyle/>
          <a:p>
            <a:pPr algn="r"/>
            <a:r>
              <a:rPr lang="en-US" sz="1100" dirty="0" smtClean="0">
                <a:solidFill>
                  <a:srgbClr val="666666"/>
                </a:solidFill>
                <a:latin typeface="Arial"/>
                <a:cs typeface="Arial"/>
              </a:rPr>
              <a:t>First Name:</a:t>
            </a:r>
            <a:endParaRPr lang="en-US" sz="1100" dirty="0">
              <a:solidFill>
                <a:srgbClr val="666666"/>
              </a:solidFill>
              <a:latin typeface="Arial"/>
              <a:cs typeface="Arial"/>
            </a:endParaRPr>
          </a:p>
        </p:txBody>
      </p:sp>
      <p:sp>
        <p:nvSpPr>
          <p:cNvPr id="213" name="Rectangle 212"/>
          <p:cNvSpPr/>
          <p:nvPr/>
        </p:nvSpPr>
        <p:spPr>
          <a:xfrm>
            <a:off x="4578350" y="1363611"/>
            <a:ext cx="3305878" cy="301425"/>
          </a:xfrm>
          <a:prstGeom prst="rect">
            <a:avLst/>
          </a:prstGeom>
          <a:solidFill>
            <a:srgbClr val="FFFFFF"/>
          </a:solidFill>
          <a:ln>
            <a:solidFill>
              <a:srgbClr val="3A9AC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14" name="TextBox 213"/>
          <p:cNvSpPr txBox="1"/>
          <p:nvPr/>
        </p:nvSpPr>
        <p:spPr>
          <a:xfrm>
            <a:off x="2929786" y="1815748"/>
            <a:ext cx="1635864" cy="261610"/>
          </a:xfrm>
          <a:prstGeom prst="rect">
            <a:avLst/>
          </a:prstGeom>
          <a:noFill/>
        </p:spPr>
        <p:txBody>
          <a:bodyPr wrap="square" rtlCol="0">
            <a:spAutoFit/>
          </a:bodyPr>
          <a:lstStyle/>
          <a:p>
            <a:pPr algn="r"/>
            <a:r>
              <a:rPr lang="en-US" sz="1100" dirty="0" smtClean="0">
                <a:solidFill>
                  <a:srgbClr val="004990"/>
                </a:solidFill>
                <a:latin typeface="Arial"/>
                <a:cs typeface="Arial"/>
              </a:rPr>
              <a:t>* </a:t>
            </a:r>
            <a:r>
              <a:rPr lang="en-US" sz="1100" dirty="0" smtClean="0">
                <a:solidFill>
                  <a:srgbClr val="666666"/>
                </a:solidFill>
                <a:latin typeface="Arial"/>
                <a:cs typeface="Arial"/>
              </a:rPr>
              <a:t>Last Name:</a:t>
            </a:r>
            <a:endParaRPr lang="en-US" sz="1100" dirty="0">
              <a:solidFill>
                <a:srgbClr val="666666"/>
              </a:solidFill>
              <a:latin typeface="Arial"/>
              <a:cs typeface="Arial"/>
            </a:endParaRPr>
          </a:p>
        </p:txBody>
      </p:sp>
      <p:sp>
        <p:nvSpPr>
          <p:cNvPr id="215" name="Rectangle 214"/>
          <p:cNvSpPr/>
          <p:nvPr/>
        </p:nvSpPr>
        <p:spPr>
          <a:xfrm>
            <a:off x="4578350" y="1775933"/>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16" name="Rectangle 215"/>
          <p:cNvSpPr/>
          <p:nvPr/>
        </p:nvSpPr>
        <p:spPr>
          <a:xfrm>
            <a:off x="4578350" y="2216750"/>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17" name="TextBox 216"/>
          <p:cNvSpPr txBox="1"/>
          <p:nvPr/>
        </p:nvSpPr>
        <p:spPr>
          <a:xfrm>
            <a:off x="2936136" y="2252852"/>
            <a:ext cx="1635864" cy="261610"/>
          </a:xfrm>
          <a:prstGeom prst="rect">
            <a:avLst/>
          </a:prstGeom>
          <a:noFill/>
        </p:spPr>
        <p:txBody>
          <a:bodyPr wrap="square" rtlCol="0">
            <a:spAutoFit/>
          </a:bodyPr>
          <a:lstStyle/>
          <a:p>
            <a:pPr algn="r"/>
            <a:r>
              <a:rPr lang="en-US" sz="1100" dirty="0" smtClean="0">
                <a:solidFill>
                  <a:srgbClr val="666666"/>
                </a:solidFill>
                <a:latin typeface="Arial"/>
                <a:cs typeface="Arial"/>
              </a:rPr>
              <a:t>Job Title:</a:t>
            </a:r>
            <a:endParaRPr lang="en-US" sz="1100" dirty="0">
              <a:solidFill>
                <a:srgbClr val="666666"/>
              </a:solidFill>
              <a:latin typeface="Arial"/>
              <a:cs typeface="Arial"/>
            </a:endParaRPr>
          </a:p>
        </p:txBody>
      </p:sp>
      <p:sp>
        <p:nvSpPr>
          <p:cNvPr id="218" name="Rectangle 217"/>
          <p:cNvSpPr/>
          <p:nvPr/>
        </p:nvSpPr>
        <p:spPr>
          <a:xfrm>
            <a:off x="4578350" y="2623727"/>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19" name="TextBox 218"/>
          <p:cNvSpPr txBox="1"/>
          <p:nvPr/>
        </p:nvSpPr>
        <p:spPr>
          <a:xfrm>
            <a:off x="2948125" y="2636817"/>
            <a:ext cx="1635864" cy="261610"/>
          </a:xfrm>
          <a:prstGeom prst="rect">
            <a:avLst/>
          </a:prstGeom>
          <a:noFill/>
        </p:spPr>
        <p:txBody>
          <a:bodyPr wrap="square" rtlCol="0">
            <a:spAutoFit/>
          </a:bodyPr>
          <a:lstStyle/>
          <a:p>
            <a:pPr algn="r"/>
            <a:r>
              <a:rPr lang="en-US" sz="1100" dirty="0" smtClean="0">
                <a:solidFill>
                  <a:srgbClr val="666666"/>
                </a:solidFill>
                <a:latin typeface="Arial"/>
                <a:cs typeface="Arial"/>
              </a:rPr>
              <a:t>Department:</a:t>
            </a:r>
            <a:endParaRPr lang="en-US" sz="1100" dirty="0">
              <a:solidFill>
                <a:srgbClr val="666666"/>
              </a:solidFill>
              <a:latin typeface="Arial"/>
              <a:cs typeface="Arial"/>
            </a:endParaRPr>
          </a:p>
        </p:txBody>
      </p:sp>
      <p:sp>
        <p:nvSpPr>
          <p:cNvPr id="220" name="Rectangle 219"/>
          <p:cNvSpPr/>
          <p:nvPr/>
        </p:nvSpPr>
        <p:spPr>
          <a:xfrm>
            <a:off x="4578350" y="3077552"/>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21" name="TextBox 220"/>
          <p:cNvSpPr txBox="1"/>
          <p:nvPr/>
        </p:nvSpPr>
        <p:spPr>
          <a:xfrm>
            <a:off x="2936136" y="3082358"/>
            <a:ext cx="1635864" cy="261610"/>
          </a:xfrm>
          <a:prstGeom prst="rect">
            <a:avLst/>
          </a:prstGeom>
          <a:noFill/>
        </p:spPr>
        <p:txBody>
          <a:bodyPr wrap="square" rtlCol="0">
            <a:spAutoFit/>
          </a:bodyPr>
          <a:lstStyle/>
          <a:p>
            <a:pPr algn="r"/>
            <a:r>
              <a:rPr lang="en-US" sz="1100" dirty="0" smtClean="0">
                <a:solidFill>
                  <a:srgbClr val="004990"/>
                </a:solidFill>
                <a:latin typeface="Arial"/>
                <a:cs typeface="Arial"/>
              </a:rPr>
              <a:t>*</a:t>
            </a:r>
            <a:r>
              <a:rPr lang="en-US" sz="1100" dirty="0" smtClean="0">
                <a:solidFill>
                  <a:srgbClr val="666666"/>
                </a:solidFill>
                <a:latin typeface="Arial"/>
                <a:cs typeface="Arial"/>
              </a:rPr>
              <a:t> Company:</a:t>
            </a:r>
            <a:endParaRPr lang="en-US" sz="1100" dirty="0">
              <a:solidFill>
                <a:srgbClr val="666666"/>
              </a:solidFill>
              <a:latin typeface="Arial"/>
              <a:cs typeface="Arial"/>
            </a:endParaRPr>
          </a:p>
        </p:txBody>
      </p:sp>
      <p:sp>
        <p:nvSpPr>
          <p:cNvPr id="222" name="TextBox 221"/>
          <p:cNvSpPr txBox="1"/>
          <p:nvPr/>
        </p:nvSpPr>
        <p:spPr>
          <a:xfrm>
            <a:off x="2939778" y="3651134"/>
            <a:ext cx="2511929"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smtClean="0">
                <a:solidFill>
                  <a:srgbClr val="666666"/>
                </a:solidFill>
                <a:latin typeface="Arial" pitchFamily="34" charset="0"/>
                <a:ea typeface="Open Sans" pitchFamily="34" charset="0"/>
                <a:cs typeface="Arial" pitchFamily="34" charset="0"/>
              </a:rPr>
              <a:t>Communication Information</a:t>
            </a:r>
            <a:endParaRPr lang="en-US" sz="1400" dirty="0">
              <a:solidFill>
                <a:srgbClr val="666666"/>
              </a:solidFill>
              <a:latin typeface="Arial" pitchFamily="34" charset="0"/>
              <a:ea typeface="Open Sans" pitchFamily="34" charset="0"/>
              <a:cs typeface="Arial" pitchFamily="34" charset="0"/>
            </a:endParaRPr>
          </a:p>
        </p:txBody>
      </p:sp>
      <p:sp>
        <p:nvSpPr>
          <p:cNvPr id="223" name="TextBox 222"/>
          <p:cNvSpPr txBox="1"/>
          <p:nvPr/>
        </p:nvSpPr>
        <p:spPr>
          <a:xfrm>
            <a:off x="2923436" y="4058512"/>
            <a:ext cx="1642214" cy="261610"/>
          </a:xfrm>
          <a:prstGeom prst="rect">
            <a:avLst/>
          </a:prstGeom>
          <a:noFill/>
        </p:spPr>
        <p:txBody>
          <a:bodyPr wrap="square" rtlCol="0">
            <a:spAutoFit/>
          </a:bodyPr>
          <a:lstStyle/>
          <a:p>
            <a:pPr algn="r"/>
            <a:r>
              <a:rPr lang="en-US" sz="1100" dirty="0" smtClean="0">
                <a:solidFill>
                  <a:srgbClr val="666666"/>
                </a:solidFill>
                <a:latin typeface="Arial"/>
                <a:cs typeface="Arial"/>
              </a:rPr>
              <a:t>Telephone:</a:t>
            </a:r>
            <a:endParaRPr lang="en-US" sz="1100" dirty="0">
              <a:solidFill>
                <a:srgbClr val="666666"/>
              </a:solidFill>
              <a:latin typeface="Arial"/>
              <a:cs typeface="Arial"/>
            </a:endParaRPr>
          </a:p>
        </p:txBody>
      </p:sp>
      <p:sp>
        <p:nvSpPr>
          <p:cNvPr id="224" name="Rectangle 223"/>
          <p:cNvSpPr/>
          <p:nvPr/>
        </p:nvSpPr>
        <p:spPr>
          <a:xfrm>
            <a:off x="4572000" y="4027023"/>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a:solidFill>
                  <a:srgbClr val="FFFFFF"/>
                </a:solidFill>
                <a:latin typeface="Arial"/>
                <a:cs typeface="Arial"/>
              </a:rPr>
              <a:t>	</a:t>
            </a:r>
          </a:p>
        </p:txBody>
      </p:sp>
      <p:sp>
        <p:nvSpPr>
          <p:cNvPr id="225" name="TextBox 224"/>
          <p:cNvSpPr txBox="1"/>
          <p:nvPr/>
        </p:nvSpPr>
        <p:spPr>
          <a:xfrm>
            <a:off x="2923436" y="4479160"/>
            <a:ext cx="1642214" cy="261610"/>
          </a:xfrm>
          <a:prstGeom prst="rect">
            <a:avLst/>
          </a:prstGeom>
          <a:noFill/>
        </p:spPr>
        <p:txBody>
          <a:bodyPr wrap="square" rtlCol="0">
            <a:spAutoFit/>
          </a:bodyPr>
          <a:lstStyle/>
          <a:p>
            <a:pPr algn="r"/>
            <a:r>
              <a:rPr lang="en-US" sz="1100" dirty="0" smtClean="0">
                <a:solidFill>
                  <a:srgbClr val="666666"/>
                </a:solidFill>
                <a:latin typeface="Arial"/>
                <a:cs typeface="Arial"/>
              </a:rPr>
              <a:t>Telephone Extension:</a:t>
            </a:r>
            <a:endParaRPr lang="en-US" sz="1100" dirty="0">
              <a:solidFill>
                <a:srgbClr val="666666"/>
              </a:solidFill>
              <a:latin typeface="Arial"/>
              <a:cs typeface="Arial"/>
            </a:endParaRPr>
          </a:p>
        </p:txBody>
      </p:sp>
      <p:sp>
        <p:nvSpPr>
          <p:cNvPr id="226" name="Rectangle 225"/>
          <p:cNvSpPr/>
          <p:nvPr/>
        </p:nvSpPr>
        <p:spPr>
          <a:xfrm>
            <a:off x="4572000" y="4439345"/>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27" name="Rectangle 226"/>
          <p:cNvSpPr/>
          <p:nvPr/>
        </p:nvSpPr>
        <p:spPr>
          <a:xfrm>
            <a:off x="4572000" y="4880162"/>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28" name="TextBox 227"/>
          <p:cNvSpPr txBox="1"/>
          <p:nvPr/>
        </p:nvSpPr>
        <p:spPr>
          <a:xfrm>
            <a:off x="2929786" y="4916264"/>
            <a:ext cx="1635864" cy="261610"/>
          </a:xfrm>
          <a:prstGeom prst="rect">
            <a:avLst/>
          </a:prstGeom>
          <a:noFill/>
        </p:spPr>
        <p:txBody>
          <a:bodyPr wrap="square" rtlCol="0">
            <a:spAutoFit/>
          </a:bodyPr>
          <a:lstStyle/>
          <a:p>
            <a:pPr algn="r"/>
            <a:r>
              <a:rPr lang="en-US" sz="1100" dirty="0" smtClean="0">
                <a:solidFill>
                  <a:srgbClr val="666666"/>
                </a:solidFill>
                <a:latin typeface="Arial"/>
                <a:cs typeface="Arial"/>
              </a:rPr>
              <a:t>Mobile Phone:</a:t>
            </a:r>
            <a:endParaRPr lang="en-US" sz="1100" dirty="0">
              <a:solidFill>
                <a:srgbClr val="666666"/>
              </a:solidFill>
              <a:latin typeface="Arial"/>
              <a:cs typeface="Arial"/>
            </a:endParaRPr>
          </a:p>
        </p:txBody>
      </p:sp>
      <p:sp>
        <p:nvSpPr>
          <p:cNvPr id="229" name="Rectangle 228"/>
          <p:cNvSpPr/>
          <p:nvPr/>
        </p:nvSpPr>
        <p:spPr>
          <a:xfrm>
            <a:off x="4572000" y="5287139"/>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30" name="TextBox 229"/>
          <p:cNvSpPr txBox="1"/>
          <p:nvPr/>
        </p:nvSpPr>
        <p:spPr>
          <a:xfrm>
            <a:off x="2941775" y="5300229"/>
            <a:ext cx="1623875" cy="261610"/>
          </a:xfrm>
          <a:prstGeom prst="rect">
            <a:avLst/>
          </a:prstGeom>
          <a:noFill/>
        </p:spPr>
        <p:txBody>
          <a:bodyPr wrap="square" rtlCol="0">
            <a:spAutoFit/>
          </a:bodyPr>
          <a:lstStyle/>
          <a:p>
            <a:pPr algn="r"/>
            <a:r>
              <a:rPr lang="en-US" sz="1100" dirty="0" smtClean="0">
                <a:solidFill>
                  <a:srgbClr val="666666"/>
                </a:solidFill>
                <a:latin typeface="Arial"/>
                <a:cs typeface="Arial"/>
              </a:rPr>
              <a:t>Fax:</a:t>
            </a:r>
            <a:endParaRPr lang="en-US" sz="1100" dirty="0">
              <a:solidFill>
                <a:srgbClr val="666666"/>
              </a:solidFill>
              <a:latin typeface="Arial"/>
              <a:cs typeface="Arial"/>
            </a:endParaRPr>
          </a:p>
        </p:txBody>
      </p:sp>
      <p:sp>
        <p:nvSpPr>
          <p:cNvPr id="231" name="Rectangle 230"/>
          <p:cNvSpPr/>
          <p:nvPr/>
        </p:nvSpPr>
        <p:spPr>
          <a:xfrm>
            <a:off x="4572000" y="5740964"/>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32" name="TextBox 231"/>
          <p:cNvSpPr txBox="1"/>
          <p:nvPr/>
        </p:nvSpPr>
        <p:spPr>
          <a:xfrm>
            <a:off x="2929786" y="5745770"/>
            <a:ext cx="1635864" cy="261610"/>
          </a:xfrm>
          <a:prstGeom prst="rect">
            <a:avLst/>
          </a:prstGeom>
          <a:noFill/>
        </p:spPr>
        <p:txBody>
          <a:bodyPr wrap="square" rtlCol="0">
            <a:spAutoFit/>
          </a:bodyPr>
          <a:lstStyle/>
          <a:p>
            <a:pPr algn="r"/>
            <a:r>
              <a:rPr lang="en-US" sz="1100" dirty="0" smtClean="0">
                <a:solidFill>
                  <a:srgbClr val="666666"/>
                </a:solidFill>
                <a:latin typeface="Arial"/>
                <a:cs typeface="Arial"/>
              </a:rPr>
              <a:t>Fax Extension:</a:t>
            </a:r>
            <a:endParaRPr lang="en-US" sz="1100" dirty="0">
              <a:solidFill>
                <a:srgbClr val="666666"/>
              </a:solidFill>
              <a:latin typeface="Arial"/>
              <a:cs typeface="Arial"/>
            </a:endParaRPr>
          </a:p>
        </p:txBody>
      </p:sp>
      <p:sp>
        <p:nvSpPr>
          <p:cNvPr id="233" name="Rectangle 232"/>
          <p:cNvSpPr/>
          <p:nvPr/>
        </p:nvSpPr>
        <p:spPr>
          <a:xfrm>
            <a:off x="4578350" y="6200793"/>
            <a:ext cx="3305878" cy="301425"/>
          </a:xfrm>
          <a:prstGeom prst="rect">
            <a:avLst/>
          </a:prstGeom>
          <a:solidFill>
            <a:srgbClr val="FFFFFF"/>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rgbClr val="FFFFFF"/>
                </a:solidFill>
                <a:latin typeface="Arial"/>
                <a:cs typeface="Arial"/>
              </a:rPr>
              <a:t>	</a:t>
            </a:r>
            <a:endParaRPr lang="en-US" sz="1100" dirty="0">
              <a:solidFill>
                <a:srgbClr val="FFFFFF"/>
              </a:solidFill>
              <a:latin typeface="Arial"/>
              <a:cs typeface="Arial"/>
            </a:endParaRPr>
          </a:p>
        </p:txBody>
      </p:sp>
      <p:sp>
        <p:nvSpPr>
          <p:cNvPr id="234" name="TextBox 233"/>
          <p:cNvSpPr txBox="1"/>
          <p:nvPr/>
        </p:nvSpPr>
        <p:spPr>
          <a:xfrm>
            <a:off x="2936136" y="6205599"/>
            <a:ext cx="1635864" cy="261610"/>
          </a:xfrm>
          <a:prstGeom prst="rect">
            <a:avLst/>
          </a:prstGeom>
          <a:noFill/>
        </p:spPr>
        <p:txBody>
          <a:bodyPr wrap="square" rtlCol="0">
            <a:spAutoFit/>
          </a:bodyPr>
          <a:lstStyle/>
          <a:p>
            <a:pPr algn="r"/>
            <a:r>
              <a:rPr lang="en-US" sz="1100" dirty="0" smtClean="0">
                <a:solidFill>
                  <a:srgbClr val="666666"/>
                </a:solidFill>
                <a:latin typeface="Arial"/>
                <a:cs typeface="Arial"/>
              </a:rPr>
              <a:t>Email:</a:t>
            </a:r>
            <a:endParaRPr lang="en-US" sz="1100" dirty="0">
              <a:solidFill>
                <a:srgbClr val="666666"/>
              </a:solidFill>
              <a:latin typeface="Arial"/>
              <a:cs typeface="Arial"/>
            </a:endParaRPr>
          </a:p>
        </p:txBody>
      </p:sp>
      <p:grpSp>
        <p:nvGrpSpPr>
          <p:cNvPr id="235" name="Group 234"/>
          <p:cNvGrpSpPr/>
          <p:nvPr/>
        </p:nvGrpSpPr>
        <p:grpSpPr>
          <a:xfrm>
            <a:off x="0" y="6446170"/>
            <a:ext cx="9144000" cy="423864"/>
            <a:chOff x="0" y="3314274"/>
            <a:chExt cx="9144000" cy="423864"/>
          </a:xfrm>
        </p:grpSpPr>
        <p:sp>
          <p:nvSpPr>
            <p:cNvPr id="236" name="Rectangle 235"/>
            <p:cNvSpPr/>
            <p:nvPr/>
          </p:nvSpPr>
          <p:spPr>
            <a:xfrm>
              <a:off x="0" y="3314275"/>
              <a:ext cx="9144000"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703676" y="3405097"/>
              <a:ext cx="440324"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238" name="Rectangle 237"/>
            <p:cNvSpPr/>
            <p:nvPr/>
          </p:nvSpPr>
          <p:spPr>
            <a:xfrm>
              <a:off x="6751323" y="3314275"/>
              <a:ext cx="976537" cy="423859"/>
            </a:xfrm>
            <a:prstGeom prst="rect">
              <a:avLst/>
            </a:prstGeom>
            <a:solidFill>
              <a:srgbClr val="1E70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lumMod val="85000"/>
                    </a:schemeClr>
                  </a:solidFill>
                  <a:latin typeface="Arial" panose="020B0604020202020204" pitchFamily="34" charset="0"/>
                  <a:ea typeface="Open Sans" panose="020B0606030504020204" pitchFamily="34" charset="0"/>
                  <a:cs typeface="Arial" panose="020B0604020202020204" pitchFamily="34" charset="0"/>
                </a:rPr>
                <a:t>Save</a:t>
              </a:r>
              <a:endParaRPr lang="en-US" sz="1000" dirty="0">
                <a:solidFill>
                  <a:schemeClr val="bg1">
                    <a:lumMod val="8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239" name="Rectangle 238"/>
            <p:cNvSpPr/>
            <p:nvPr/>
          </p:nvSpPr>
          <p:spPr>
            <a:xfrm>
              <a:off x="7727860" y="3314274"/>
              <a:ext cx="975816" cy="423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Cancel</a:t>
              </a:r>
              <a:endParaRPr lang="en-US" dirty="0"/>
            </a:p>
          </p:txBody>
        </p:sp>
      </p:grpSp>
      <p:grpSp>
        <p:nvGrpSpPr>
          <p:cNvPr id="240" name="Group 239"/>
          <p:cNvGrpSpPr/>
          <p:nvPr/>
        </p:nvGrpSpPr>
        <p:grpSpPr>
          <a:xfrm>
            <a:off x="9014968" y="856672"/>
            <a:ext cx="129813" cy="5589494"/>
            <a:chOff x="9014968" y="856672"/>
            <a:chExt cx="129813" cy="5589494"/>
          </a:xfrm>
        </p:grpSpPr>
        <p:sp>
          <p:nvSpPr>
            <p:cNvPr id="241" name="Rectangle 240"/>
            <p:cNvSpPr/>
            <p:nvPr/>
          </p:nvSpPr>
          <p:spPr>
            <a:xfrm>
              <a:off x="9014968" y="856672"/>
              <a:ext cx="129813" cy="5589494"/>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endParaRPr lang="en-US" sz="1100" dirty="0">
                <a:solidFill>
                  <a:srgbClr val="7F7F7F"/>
                </a:solidFill>
                <a:latin typeface="Arial"/>
                <a:cs typeface="Arial"/>
              </a:endParaRPr>
            </a:p>
          </p:txBody>
        </p:sp>
        <p:sp>
          <p:nvSpPr>
            <p:cNvPr id="242" name="Rectangle 241"/>
            <p:cNvSpPr/>
            <p:nvPr/>
          </p:nvSpPr>
          <p:spPr>
            <a:xfrm>
              <a:off x="9014969" y="856672"/>
              <a:ext cx="123558" cy="3471776"/>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tabLst>
                  <a:tab pos="88900" algn="l"/>
                </a:tabLst>
              </a:pPr>
              <a:r>
                <a:rPr lang="en-US" sz="1100" dirty="0" smtClean="0">
                  <a:solidFill>
                    <a:schemeClr val="tx1"/>
                  </a:solidFill>
                  <a:latin typeface="Arial"/>
                  <a:cs typeface="Arial"/>
                </a:rPr>
                <a:t>	</a:t>
              </a:r>
              <a:endParaRPr lang="en-US" sz="1100" dirty="0">
                <a:solidFill>
                  <a:srgbClr val="7F7F7F"/>
                </a:solidFill>
                <a:latin typeface="Arial"/>
                <a:cs typeface="Arial"/>
              </a:endParaRPr>
            </a:p>
          </p:txBody>
        </p:sp>
      </p:grpSp>
      <p:sp>
        <p:nvSpPr>
          <p:cNvPr id="243" name="TextBox 242"/>
          <p:cNvSpPr txBox="1"/>
          <p:nvPr/>
        </p:nvSpPr>
        <p:spPr>
          <a:xfrm>
            <a:off x="2001498" y="6554291"/>
            <a:ext cx="440324" cy="246221"/>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600">
                <a:solidFill>
                  <a:schemeClr val="bg1"/>
                </a:solidFill>
                <a:latin typeface="SAP-icons" pitchFamily="2" charset="0"/>
              </a:defRPr>
            </a:lvl1pPr>
          </a:lstStyle>
          <a:p>
            <a:r>
              <a:rPr lang="en-US" dirty="0" smtClean="0"/>
              <a:t></a:t>
            </a:r>
            <a:endParaRPr lang="en-US" dirty="0"/>
          </a:p>
        </p:txBody>
      </p:sp>
      <p:sp>
        <p:nvSpPr>
          <p:cNvPr id="244" name="TextBox 243"/>
          <p:cNvSpPr txBox="1"/>
          <p:nvPr/>
        </p:nvSpPr>
        <p:spPr>
          <a:xfrm>
            <a:off x="2483112" y="6554291"/>
            <a:ext cx="440324" cy="246221"/>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600">
                <a:solidFill>
                  <a:schemeClr val="bg1"/>
                </a:solidFill>
                <a:latin typeface="SAP-icons" pitchFamily="2" charset="0"/>
              </a:defRPr>
            </a:lvl1pPr>
          </a:lstStyle>
          <a:p>
            <a:r>
              <a:rPr lang="en-US" dirty="0" smtClean="0"/>
              <a:t> </a:t>
            </a:r>
            <a:endParaRPr lang="en-US" dirty="0"/>
          </a:p>
        </p:txBody>
      </p:sp>
      <p:sp>
        <p:nvSpPr>
          <p:cNvPr id="245" name="TextBox 244"/>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246" name="TextBox 245"/>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247" name="Straight Connector 246"/>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718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a:solidFill>
                  <a:srgbClr val="666666"/>
                </a:solidFill>
                <a:latin typeface="BentonSans Light" panose="02000503000000020004" pitchFamily="2" charset="0"/>
              </a:rPr>
              <a:t>Create Forms</a:t>
            </a:r>
          </a:p>
        </p:txBody>
      </p:sp>
      <p:sp>
        <p:nvSpPr>
          <p:cNvPr id="6" name="Text Placeholder 4"/>
          <p:cNvSpPr txBox="1">
            <a:spLocks/>
          </p:cNvSpPr>
          <p:nvPr/>
        </p:nvSpPr>
        <p:spPr>
          <a:xfrm>
            <a:off x="324003" y="3506403"/>
            <a:ext cx="8496300" cy="620713"/>
          </a:xfrm>
          <a:prstGeom prst="rect">
            <a:avLst/>
          </a:prstGeom>
        </p:spPr>
        <p:txBody>
          <a:bodyPr/>
          <a:lst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666666"/>
                </a:solidFill>
                <a:latin typeface="BentonSans Light" panose="02000503000000020004" pitchFamily="2" charset="0"/>
              </a:rPr>
              <a:t>Multi-Step Create Form</a:t>
            </a:r>
          </a:p>
        </p:txBody>
      </p:sp>
    </p:spTree>
    <p:extLst>
      <p:ext uri="{BB962C8B-B14F-4D97-AF65-F5344CB8AC3E}">
        <p14:creationId xmlns:p14="http://schemas.microsoft.com/office/powerpoint/2010/main" val="656902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44000" cy="6858000"/>
            <a:chOff x="1123950" y="736600"/>
            <a:chExt cx="2870200" cy="5092700"/>
          </a:xfrm>
        </p:grpSpPr>
        <p:sp>
          <p:nvSpPr>
            <p:cNvPr id="7" name="Rectangle 6"/>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8" name="Rectangle 7"/>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70" name="Rectangle 69"/>
          <p:cNvSpPr/>
          <p:nvPr/>
        </p:nvSpPr>
        <p:spPr>
          <a:xfrm>
            <a:off x="116087" y="845271"/>
            <a:ext cx="8898882" cy="1367766"/>
          </a:xfrm>
          <a:prstGeom prst="rect">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nvGrpSpPr>
          <p:cNvPr id="72" name="Group 71"/>
          <p:cNvGrpSpPr/>
          <p:nvPr/>
        </p:nvGrpSpPr>
        <p:grpSpPr>
          <a:xfrm>
            <a:off x="-5474" y="0"/>
            <a:ext cx="9144000" cy="423865"/>
            <a:chOff x="0" y="0"/>
            <a:chExt cx="9144000" cy="423865"/>
          </a:xfrm>
        </p:grpSpPr>
        <p:sp>
          <p:nvSpPr>
            <p:cNvPr id="76" name="Rectangle 75"/>
            <p:cNvSpPr/>
            <p:nvPr/>
          </p:nvSpPr>
          <p:spPr>
            <a:xfrm>
              <a:off x="0" y="2"/>
              <a:ext cx="9144000" cy="423863"/>
            </a:xfrm>
            <a:prstGeom prst="rect">
              <a:avLst/>
            </a:prstGeom>
            <a:gradFill>
              <a:gsLst>
                <a:gs pos="0">
                  <a:srgbClr val="F7F7F7"/>
                </a:gs>
                <a:gs pos="100000">
                  <a:srgbClr val="EDEDED"/>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77" name="Straight Connector 76"/>
            <p:cNvCxnSpPr/>
            <p:nvPr/>
          </p:nvCxnSpPr>
          <p:spPr>
            <a:xfrm>
              <a:off x="0" y="423863"/>
              <a:ext cx="9144000" cy="0"/>
            </a:xfrm>
            <a:prstGeom prst="line">
              <a:avLst/>
            </a:prstGeom>
            <a:noFill/>
            <a:ln w="12700" cap="flat" cmpd="sng" algn="ctr">
              <a:solidFill>
                <a:sysClr val="window" lastClr="FFFFFF">
                  <a:lumMod val="85000"/>
                </a:sysClr>
              </a:solidFill>
              <a:prstDash val="solid"/>
            </a:ln>
            <a:effectLst/>
          </p:spPr>
        </p:cxnSp>
        <p:pic>
          <p:nvPicPr>
            <p:cNvPr id="7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 name="Straight Connector 80"/>
            <p:cNvCxnSpPr/>
            <p:nvPr/>
          </p:nvCxnSpPr>
          <p:spPr>
            <a:xfrm>
              <a:off x="422870" y="0"/>
              <a:ext cx="0" cy="423863"/>
            </a:xfrm>
            <a:prstGeom prst="line">
              <a:avLst/>
            </a:prstGeom>
            <a:noFill/>
            <a:ln w="12700" cap="flat" cmpd="sng" algn="ctr">
              <a:solidFill>
                <a:sysClr val="window" lastClr="FFFFFF">
                  <a:lumMod val="85000"/>
                </a:sysClr>
              </a:solidFill>
              <a:prstDash val="solid"/>
            </a:ln>
            <a:effectLst/>
          </p:spPr>
        </p:cxnSp>
        <p:sp>
          <p:nvSpPr>
            <p:cNvPr id="82" name="TextBox 81"/>
            <p:cNvSpPr txBox="1"/>
            <p:nvPr/>
          </p:nvSpPr>
          <p:spPr>
            <a:xfrm>
              <a:off x="1"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500" b="0" i="0" u="none" strike="noStrike" kern="0" cap="none" spc="0" normalizeH="0" baseline="0" noProof="0" dirty="0">
                  <a:ln>
                    <a:noFill/>
                  </a:ln>
                  <a:solidFill>
                    <a:srgbClr val="666666"/>
                  </a:solidFill>
                  <a:effectLst/>
                  <a:uLnTx/>
                  <a:uFillTx/>
                  <a:latin typeface="SAP-icons"/>
                </a:rPr>
                <a:t></a:t>
              </a:r>
            </a:p>
          </p:txBody>
        </p:sp>
        <p:sp>
          <p:nvSpPr>
            <p:cNvPr id="83" name="Rectangle 82"/>
            <p:cNvSpPr/>
            <p:nvPr/>
          </p:nvSpPr>
          <p:spPr>
            <a:xfrm flipV="1">
              <a:off x="0" y="1"/>
              <a:ext cx="9144000" cy="39600"/>
            </a:xfrm>
            <a:prstGeom prst="rect">
              <a:avLst/>
            </a:prstGeom>
            <a:solidFill>
              <a:srgbClr val="009DE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84" name="Group 83"/>
          <p:cNvGrpSpPr/>
          <p:nvPr/>
        </p:nvGrpSpPr>
        <p:grpSpPr>
          <a:xfrm>
            <a:off x="-7471" y="432809"/>
            <a:ext cx="9151471" cy="423863"/>
            <a:chOff x="0" y="432809"/>
            <a:chExt cx="9151471" cy="423863"/>
          </a:xfrm>
        </p:grpSpPr>
        <p:sp>
          <p:nvSpPr>
            <p:cNvPr id="85" name="Rectangle 84"/>
            <p:cNvSpPr/>
            <p:nvPr/>
          </p:nvSpPr>
          <p:spPr>
            <a:xfrm>
              <a:off x="2" y="432809"/>
              <a:ext cx="9144000" cy="42386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86" name="Group 85"/>
            <p:cNvGrpSpPr/>
            <p:nvPr/>
          </p:nvGrpSpPr>
          <p:grpSpPr>
            <a:xfrm>
              <a:off x="0" y="523611"/>
              <a:ext cx="9151471" cy="327348"/>
              <a:chOff x="395536" y="96514"/>
              <a:chExt cx="9151471" cy="327348"/>
            </a:xfrm>
          </p:grpSpPr>
          <p:cxnSp>
            <p:nvCxnSpPr>
              <p:cNvPr id="87" name="Straight Connector 86"/>
              <p:cNvCxnSpPr/>
              <p:nvPr/>
            </p:nvCxnSpPr>
            <p:spPr>
              <a:xfrm>
                <a:off x="395536" y="423862"/>
                <a:ext cx="9144000" cy="0"/>
              </a:xfrm>
              <a:prstGeom prst="line">
                <a:avLst/>
              </a:prstGeom>
              <a:noFill/>
              <a:ln w="12700" cap="flat" cmpd="sng" algn="ctr">
                <a:solidFill>
                  <a:sysClr val="window" lastClr="FFFFFF">
                    <a:lumMod val="85000"/>
                  </a:sysClr>
                </a:solidFill>
                <a:prstDash val="solid"/>
              </a:ln>
              <a:effectLst/>
            </p:spPr>
          </p:cxnSp>
          <p:sp>
            <p:nvSpPr>
              <p:cNvPr id="88" name="TextBox 87"/>
              <p:cNvSpPr txBox="1"/>
              <p:nvPr/>
            </p:nvSpPr>
            <p:spPr>
              <a:xfrm>
                <a:off x="395536" y="96514"/>
                <a:ext cx="422869" cy="230832"/>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500" b="0" i="0" u="none" strike="noStrike" kern="0" cap="none" spc="0" normalizeH="0" baseline="0" noProof="0" dirty="0">
                    <a:ln>
                      <a:noFill/>
                    </a:ln>
                    <a:solidFill>
                      <a:srgbClr val="666666"/>
                    </a:solidFill>
                    <a:effectLst/>
                    <a:uLnTx/>
                    <a:uFillTx/>
                    <a:latin typeface="SAP-icons" pitchFamily="2" charset="0"/>
                  </a:rPr>
                  <a:t></a:t>
                </a:r>
              </a:p>
            </p:txBody>
          </p:sp>
          <p:sp>
            <p:nvSpPr>
              <p:cNvPr id="89" name="TextBox 88"/>
              <p:cNvSpPr txBox="1"/>
              <p:nvPr/>
            </p:nvSpPr>
            <p:spPr>
              <a:xfrm>
                <a:off x="818403" y="125311"/>
                <a:ext cx="8728604" cy="169277"/>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smtClean="0">
                    <a:ln>
                      <a:noFill/>
                    </a:ln>
                    <a:solidFill>
                      <a:srgbClr val="666666"/>
                    </a:solidFill>
                    <a:effectLst/>
                    <a:uLnTx/>
                    <a:uFillTx/>
                    <a:latin typeface="Arial" pitchFamily="34" charset="0"/>
                    <a:ea typeface="Open Sans" pitchFamily="34" charset="0"/>
                    <a:cs typeface="Arial" pitchFamily="34" charset="0"/>
                  </a:rPr>
                  <a:t>Cart</a:t>
                </a:r>
                <a:endParaRPr kumimoji="0" lang="en-US" sz="1100" b="0" i="0" u="none" strike="noStrike" kern="0" cap="none" spc="0" normalizeH="0" baseline="0" noProof="0" dirty="0">
                  <a:ln>
                    <a:noFill/>
                  </a:ln>
                  <a:solidFill>
                    <a:srgbClr val="666666"/>
                  </a:solidFill>
                  <a:effectLst/>
                  <a:uLnTx/>
                  <a:uFillTx/>
                  <a:latin typeface="Arial" pitchFamily="34" charset="0"/>
                  <a:ea typeface="Open Sans" pitchFamily="34" charset="0"/>
                  <a:cs typeface="Arial" pitchFamily="34" charset="0"/>
                </a:endParaRPr>
              </a:p>
            </p:txBody>
          </p:sp>
        </p:grpSp>
      </p:grpSp>
      <p:sp>
        <p:nvSpPr>
          <p:cNvPr id="91" name="Rectangle 90"/>
          <p:cNvSpPr/>
          <p:nvPr/>
        </p:nvSpPr>
        <p:spPr>
          <a:xfrm>
            <a:off x="2475965" y="6446170"/>
            <a:ext cx="437361" cy="423859"/>
          </a:xfrm>
          <a:prstGeom prst="rect">
            <a:avLst/>
          </a:prstGeom>
          <a:solidFill>
            <a:srgbClr val="4E565A"/>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2" name="TextBox 91"/>
          <p:cNvSpPr txBox="1"/>
          <p:nvPr/>
        </p:nvSpPr>
        <p:spPr>
          <a:xfrm>
            <a:off x="2481044" y="6539388"/>
            <a:ext cx="440324" cy="246221"/>
          </a:xfrm>
          <a:prstGeom prst="rect">
            <a:avLst/>
          </a:prstGeom>
          <a:noFill/>
        </p:spPr>
        <p:txBody>
          <a:bodyPr wrap="square" lIns="0" tIns="0" rIns="0" bIns="0" rtlCol="0">
            <a:spAutoFit/>
          </a:bodyPr>
          <a:lstStyle/>
          <a:p>
            <a:pPr algn="ctr"/>
            <a:r>
              <a:rPr lang="en-US" sz="1600" dirty="0" smtClean="0">
                <a:solidFill>
                  <a:srgbClr val="FFFFFF"/>
                </a:solidFill>
                <a:latin typeface="SAP-icons"/>
                <a:cs typeface="SAP-icons"/>
              </a:rPr>
              <a:t></a:t>
            </a:r>
            <a:endParaRPr lang="en-US" sz="1600" dirty="0">
              <a:solidFill>
                <a:srgbClr val="FFFFFF"/>
              </a:solidFill>
              <a:latin typeface="SAP-icons"/>
              <a:cs typeface="SAP-icons"/>
            </a:endParaRPr>
          </a:p>
        </p:txBody>
      </p:sp>
      <p:sp>
        <p:nvSpPr>
          <p:cNvPr id="93" name="TextBox 92"/>
          <p:cNvSpPr txBox="1"/>
          <p:nvPr/>
        </p:nvSpPr>
        <p:spPr>
          <a:xfrm>
            <a:off x="2035641" y="6554291"/>
            <a:ext cx="440324" cy="246221"/>
          </a:xfrm>
          <a:prstGeom prst="rect">
            <a:avLst/>
          </a:prstGeom>
          <a:noFill/>
        </p:spPr>
        <p:txBody>
          <a:bodyPr wrap="square" lIns="0" tIns="0" rIns="0" bIns="0" rtlCol="0">
            <a:spAutoFit/>
          </a:bodyPr>
          <a:lstStyle/>
          <a:p>
            <a:pPr algn="ctr"/>
            <a:r>
              <a:rPr lang="en-US" sz="1600" dirty="0" smtClean="0">
                <a:solidFill>
                  <a:srgbClr val="FFFFFF"/>
                </a:solidFill>
                <a:latin typeface="SAP-icons"/>
                <a:cs typeface="SAP-icons"/>
              </a:rPr>
              <a:t></a:t>
            </a:r>
            <a:endParaRPr lang="en-US" sz="1600" dirty="0">
              <a:solidFill>
                <a:srgbClr val="FFFFFF"/>
              </a:solidFill>
              <a:latin typeface="SAP-icons"/>
              <a:cs typeface="SAP-icons"/>
            </a:endParaRPr>
          </a:p>
        </p:txBody>
      </p:sp>
      <p:cxnSp>
        <p:nvCxnSpPr>
          <p:cNvPr id="94" name="Straight Connector 93"/>
          <p:cNvCxnSpPr/>
          <p:nvPr/>
        </p:nvCxnSpPr>
        <p:spPr>
          <a:xfrm>
            <a:off x="2028985" y="6446166"/>
            <a:ext cx="0" cy="423863"/>
          </a:xfrm>
          <a:prstGeom prst="line">
            <a:avLst/>
          </a:prstGeom>
          <a:noFill/>
          <a:ln w="12700" cap="flat" cmpd="sng" algn="ctr">
            <a:solidFill>
              <a:sysClr val="window" lastClr="FFFFFF">
                <a:lumMod val="85000"/>
              </a:sysClr>
            </a:solidFill>
            <a:prstDash val="solid"/>
          </a:ln>
          <a:effectLst/>
        </p:spPr>
      </p:cxnSp>
      <p:cxnSp>
        <p:nvCxnSpPr>
          <p:cNvPr id="95" name="Straight Connector 94"/>
          <p:cNvCxnSpPr/>
          <p:nvPr/>
        </p:nvCxnSpPr>
        <p:spPr>
          <a:xfrm>
            <a:off x="2475965" y="6446171"/>
            <a:ext cx="0" cy="423863"/>
          </a:xfrm>
          <a:prstGeom prst="line">
            <a:avLst/>
          </a:prstGeom>
          <a:noFill/>
          <a:ln w="12700" cap="flat" cmpd="sng" algn="ctr">
            <a:solidFill>
              <a:sysClr val="window" lastClr="FFFFFF">
                <a:lumMod val="85000"/>
              </a:sysClr>
            </a:solidFill>
            <a:prstDash val="solid"/>
          </a:ln>
          <a:effectLst/>
        </p:spPr>
      </p:cxnSp>
      <p:sp>
        <p:nvSpPr>
          <p:cNvPr id="96" name="TextBox 95"/>
          <p:cNvSpPr txBox="1"/>
          <p:nvPr/>
        </p:nvSpPr>
        <p:spPr>
          <a:xfrm>
            <a:off x="-7470" y="968081"/>
            <a:ext cx="2043111"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smtClean="0">
                <a:solidFill>
                  <a:srgbClr val="666666"/>
                </a:solidFill>
                <a:latin typeface="Arial" pitchFamily="34" charset="0"/>
                <a:ea typeface="Open Sans" pitchFamily="34" charset="0"/>
                <a:cs typeface="Arial" pitchFamily="34" charset="0"/>
              </a:rPr>
              <a:t>Delivery Schedules</a:t>
            </a:r>
            <a:endParaRPr lang="en-US" sz="1400" dirty="0">
              <a:solidFill>
                <a:srgbClr val="666666"/>
              </a:solidFill>
              <a:latin typeface="Arial" pitchFamily="34" charset="0"/>
              <a:ea typeface="Open Sans" pitchFamily="34" charset="0"/>
              <a:cs typeface="Arial" pitchFamily="34" charset="0"/>
            </a:endParaRPr>
          </a:p>
        </p:txBody>
      </p:sp>
      <p:grpSp>
        <p:nvGrpSpPr>
          <p:cNvPr id="97" name="Group 96"/>
          <p:cNvGrpSpPr/>
          <p:nvPr/>
        </p:nvGrpSpPr>
        <p:grpSpPr>
          <a:xfrm>
            <a:off x="0" y="6446170"/>
            <a:ext cx="9144000" cy="423864"/>
            <a:chOff x="0" y="3314274"/>
            <a:chExt cx="9144000" cy="423864"/>
          </a:xfrm>
        </p:grpSpPr>
        <p:sp>
          <p:nvSpPr>
            <p:cNvPr id="98" name="Rectangle 97"/>
            <p:cNvSpPr/>
            <p:nvPr/>
          </p:nvSpPr>
          <p:spPr>
            <a:xfrm>
              <a:off x="0" y="3314275"/>
              <a:ext cx="9144000" cy="423863"/>
            </a:xfrm>
            <a:prstGeom prst="rect">
              <a:avLst/>
            </a:prstGeom>
            <a:solidFill>
              <a:srgbClr val="3B4549"/>
            </a:solidFill>
            <a:ln w="25400" cap="flat" cmpd="sng" algn="ctr">
              <a:noFill/>
              <a:prstDash val="solid"/>
            </a:ln>
            <a:effectLst>
              <a:innerShdw dist="12700" dir="16200000">
                <a:srgbClr val="626F78"/>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9" name="TextBox 98"/>
            <p:cNvSpPr txBox="1"/>
            <p:nvPr/>
          </p:nvSpPr>
          <p:spPr>
            <a:xfrm>
              <a:off x="8703676" y="3405097"/>
              <a:ext cx="440324" cy="246221"/>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SAP-icons" pitchFamily="2" charset="0"/>
                </a:rPr>
                <a:t></a:t>
              </a:r>
              <a:endParaRPr kumimoji="0" lang="en-US" sz="1600" b="0" i="0" u="none" strike="noStrike" kern="0" cap="none" spc="0" normalizeH="0" baseline="0" noProof="0" dirty="0">
                <a:ln>
                  <a:noFill/>
                </a:ln>
                <a:solidFill>
                  <a:sysClr val="window" lastClr="FFFFFF"/>
                </a:solidFill>
                <a:effectLst/>
                <a:uLnTx/>
                <a:uFillTx/>
                <a:latin typeface="Open Sans" pitchFamily="34" charset="0"/>
                <a:ea typeface="Open Sans" pitchFamily="34" charset="0"/>
                <a:cs typeface="Open Sans" pitchFamily="34" charset="0"/>
              </a:endParaRPr>
            </a:p>
          </p:txBody>
        </p:sp>
        <p:sp>
          <p:nvSpPr>
            <p:cNvPr id="100" name="Rectangle 99"/>
            <p:cNvSpPr/>
            <p:nvPr/>
          </p:nvSpPr>
          <p:spPr>
            <a:xfrm>
              <a:off x="7727860" y="3314274"/>
              <a:ext cx="975816" cy="423861"/>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anose="020B0604020202020204" pitchFamily="34" charset="0"/>
                  <a:ea typeface="Open Sans" panose="020B0606030504020204" pitchFamily="34" charset="0"/>
                  <a:cs typeface="Arial" panose="020B0604020202020204" pitchFamily="34" charset="0"/>
                </a:rPr>
                <a:t>Checkout</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sp>
        <p:nvSpPr>
          <p:cNvPr id="101" name="TextBox 100"/>
          <p:cNvSpPr txBox="1"/>
          <p:nvPr/>
        </p:nvSpPr>
        <p:spPr>
          <a:xfrm>
            <a:off x="3483129" y="1391212"/>
            <a:ext cx="5531840" cy="246221"/>
          </a:xfrm>
          <a:prstGeom prst="rect">
            <a:avLst/>
          </a:prstGeom>
          <a:noFill/>
        </p:spPr>
        <p:txBody>
          <a:bodyPr wrap="square" rtlCol="0">
            <a:spAutoFit/>
          </a:bodyPr>
          <a:lstStyle/>
          <a:p>
            <a:r>
              <a:rPr lang="en-US" sz="1000" dirty="0" smtClean="0">
                <a:solidFill>
                  <a:srgbClr val="333333"/>
                </a:solidFill>
                <a:latin typeface="Arial"/>
                <a:cs typeface="Arial"/>
              </a:rPr>
              <a:t>Customer 1</a:t>
            </a:r>
            <a:endParaRPr lang="en-US" sz="1000" dirty="0">
              <a:solidFill>
                <a:srgbClr val="333333"/>
              </a:solidFill>
              <a:latin typeface="Arial"/>
              <a:cs typeface="Arial"/>
            </a:endParaRPr>
          </a:p>
        </p:txBody>
      </p:sp>
      <p:sp>
        <p:nvSpPr>
          <p:cNvPr id="102" name="TextBox 101"/>
          <p:cNvSpPr txBox="1"/>
          <p:nvPr/>
        </p:nvSpPr>
        <p:spPr>
          <a:xfrm>
            <a:off x="-7471" y="1391212"/>
            <a:ext cx="3597483" cy="24622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lumMod val="50000"/>
                  </a:sysClr>
                </a:solidFill>
                <a:effectLst/>
                <a:uLnTx/>
                <a:uFillTx/>
                <a:latin typeface="Arial"/>
                <a:cs typeface="Arial"/>
              </a:rPr>
              <a:t>Customer:</a:t>
            </a:r>
            <a:endParaRPr kumimoji="0" lang="en-US" sz="1000" b="0" i="0" u="none" strike="noStrike" kern="0" cap="none" spc="0" normalizeH="0" baseline="0" noProof="0" dirty="0">
              <a:ln>
                <a:noFill/>
              </a:ln>
              <a:solidFill>
                <a:sysClr val="window" lastClr="FFFFFF">
                  <a:lumMod val="50000"/>
                </a:sysClr>
              </a:solidFill>
              <a:effectLst/>
              <a:uLnTx/>
              <a:uFillTx/>
              <a:latin typeface="Arial"/>
              <a:cs typeface="Arial"/>
            </a:endParaRPr>
          </a:p>
        </p:txBody>
      </p:sp>
      <p:sp>
        <p:nvSpPr>
          <p:cNvPr id="103" name="TextBox 102"/>
          <p:cNvSpPr txBox="1"/>
          <p:nvPr/>
        </p:nvSpPr>
        <p:spPr>
          <a:xfrm>
            <a:off x="0" y="1650007"/>
            <a:ext cx="3597483" cy="24622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lumMod val="50000"/>
                  </a:sysClr>
                </a:solidFill>
                <a:effectLst/>
                <a:uLnTx/>
                <a:uFillTx/>
                <a:latin typeface="Arial"/>
                <a:cs typeface="Arial"/>
              </a:rPr>
              <a:t>Requested Delivery:</a:t>
            </a:r>
            <a:endParaRPr kumimoji="0" lang="en-US" sz="1000" b="0" i="0" u="none" strike="noStrike" kern="0" cap="none" spc="0" normalizeH="0" baseline="0" noProof="0" dirty="0">
              <a:ln>
                <a:noFill/>
              </a:ln>
              <a:solidFill>
                <a:sysClr val="window" lastClr="FFFFFF">
                  <a:lumMod val="50000"/>
                </a:sysClr>
              </a:solidFill>
              <a:effectLst/>
              <a:uLnTx/>
              <a:uFillTx/>
              <a:latin typeface="Arial"/>
              <a:cs typeface="Arial"/>
            </a:endParaRPr>
          </a:p>
        </p:txBody>
      </p:sp>
      <p:sp>
        <p:nvSpPr>
          <p:cNvPr id="104" name="TextBox 103"/>
          <p:cNvSpPr txBox="1"/>
          <p:nvPr/>
        </p:nvSpPr>
        <p:spPr>
          <a:xfrm>
            <a:off x="199495" y="2645122"/>
            <a:ext cx="871914" cy="246221"/>
          </a:xfrm>
          <a:prstGeom prst="rect">
            <a:avLst/>
          </a:prstGeom>
          <a:noFill/>
        </p:spPr>
        <p:txBody>
          <a:bodyPr wrap="square" rtlCol="0">
            <a:spAutoFit/>
          </a:bodyPr>
          <a:lstStyle/>
          <a:p>
            <a:r>
              <a:rPr lang="en-US" sz="1000" dirty="0" smtClean="0">
                <a:solidFill>
                  <a:srgbClr val="333333"/>
                </a:solidFill>
                <a:latin typeface="Arial"/>
                <a:cs typeface="Arial"/>
              </a:rPr>
              <a:t>Items (1)</a:t>
            </a:r>
            <a:endParaRPr lang="en-US" sz="1000" dirty="0">
              <a:solidFill>
                <a:srgbClr val="333333"/>
              </a:solidFill>
              <a:latin typeface="Arial"/>
              <a:cs typeface="Arial"/>
            </a:endParaRPr>
          </a:p>
        </p:txBody>
      </p:sp>
      <p:sp>
        <p:nvSpPr>
          <p:cNvPr id="105" name="Rectangle 104"/>
          <p:cNvSpPr/>
          <p:nvPr/>
        </p:nvSpPr>
        <p:spPr>
          <a:xfrm>
            <a:off x="116209" y="2964523"/>
            <a:ext cx="8898882" cy="1279876"/>
          </a:xfrm>
          <a:prstGeom prst="rect">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6" name="Straight Connector 105"/>
          <p:cNvCxnSpPr/>
          <p:nvPr/>
        </p:nvCxnSpPr>
        <p:spPr>
          <a:xfrm>
            <a:off x="116209" y="2964523"/>
            <a:ext cx="8898882" cy="0"/>
          </a:xfrm>
          <a:prstGeom prst="line">
            <a:avLst/>
          </a:prstGeom>
          <a:noFill/>
          <a:ln w="19050" cap="flat" cmpd="sng" algn="ctr">
            <a:solidFill>
              <a:sysClr val="window" lastClr="FFFFFF">
                <a:lumMod val="85000"/>
              </a:sysClr>
            </a:solidFill>
            <a:prstDash val="solid"/>
          </a:ln>
          <a:effectLst/>
        </p:spPr>
      </p:cxnSp>
      <p:cxnSp>
        <p:nvCxnSpPr>
          <p:cNvPr id="107" name="Straight Connector 106"/>
          <p:cNvCxnSpPr/>
          <p:nvPr/>
        </p:nvCxnSpPr>
        <p:spPr>
          <a:xfrm>
            <a:off x="116209" y="3419323"/>
            <a:ext cx="8898882" cy="0"/>
          </a:xfrm>
          <a:prstGeom prst="line">
            <a:avLst/>
          </a:prstGeom>
          <a:noFill/>
          <a:ln w="19050" cap="flat" cmpd="sng" algn="ctr">
            <a:solidFill>
              <a:sysClr val="window" lastClr="FFFFFF">
                <a:lumMod val="85000"/>
              </a:sysClr>
            </a:solidFill>
            <a:prstDash val="solid"/>
          </a:ln>
          <a:effectLst/>
        </p:spPr>
      </p:cxnSp>
      <p:sp>
        <p:nvSpPr>
          <p:cNvPr id="108" name="TextBox 107"/>
          <p:cNvSpPr txBox="1"/>
          <p:nvPr/>
        </p:nvSpPr>
        <p:spPr>
          <a:xfrm>
            <a:off x="1287309" y="3077552"/>
            <a:ext cx="871914" cy="246221"/>
          </a:xfrm>
          <a:prstGeom prst="rect">
            <a:avLst/>
          </a:prstGeom>
          <a:noFill/>
        </p:spPr>
        <p:txBody>
          <a:bodyPr wrap="square" rtlCol="0">
            <a:spAutoFit/>
          </a:bodyPr>
          <a:lstStyle/>
          <a:p>
            <a:r>
              <a:rPr lang="en-US" sz="1000" dirty="0" smtClean="0">
                <a:solidFill>
                  <a:srgbClr val="333333"/>
                </a:solidFill>
                <a:latin typeface="Arial"/>
                <a:cs typeface="Arial"/>
              </a:rPr>
              <a:t>Description</a:t>
            </a:r>
            <a:endParaRPr lang="en-US" sz="1000" dirty="0">
              <a:solidFill>
                <a:srgbClr val="333333"/>
              </a:solidFill>
              <a:latin typeface="Arial"/>
              <a:cs typeface="Arial"/>
            </a:endParaRPr>
          </a:p>
        </p:txBody>
      </p:sp>
      <p:sp>
        <p:nvSpPr>
          <p:cNvPr id="109" name="TextBox 108"/>
          <p:cNvSpPr txBox="1"/>
          <p:nvPr/>
        </p:nvSpPr>
        <p:spPr>
          <a:xfrm>
            <a:off x="2937312" y="3077552"/>
            <a:ext cx="871914" cy="246221"/>
          </a:xfrm>
          <a:prstGeom prst="rect">
            <a:avLst/>
          </a:prstGeom>
          <a:noFill/>
        </p:spPr>
        <p:txBody>
          <a:bodyPr wrap="square" rtlCol="0">
            <a:spAutoFit/>
          </a:bodyPr>
          <a:lstStyle/>
          <a:p>
            <a:r>
              <a:rPr lang="en-US" sz="1000" dirty="0" smtClean="0">
                <a:solidFill>
                  <a:srgbClr val="333333"/>
                </a:solidFill>
                <a:latin typeface="Arial"/>
                <a:cs typeface="Arial"/>
              </a:rPr>
              <a:t>Product No.</a:t>
            </a:r>
            <a:endParaRPr lang="en-US" sz="1000" dirty="0">
              <a:solidFill>
                <a:srgbClr val="333333"/>
              </a:solidFill>
              <a:latin typeface="Arial"/>
              <a:cs typeface="Arial"/>
            </a:endParaRPr>
          </a:p>
        </p:txBody>
      </p:sp>
      <p:sp>
        <p:nvSpPr>
          <p:cNvPr id="110" name="TextBox 109"/>
          <p:cNvSpPr txBox="1"/>
          <p:nvPr/>
        </p:nvSpPr>
        <p:spPr>
          <a:xfrm>
            <a:off x="4190697" y="3077552"/>
            <a:ext cx="1392080" cy="246221"/>
          </a:xfrm>
          <a:prstGeom prst="rect">
            <a:avLst/>
          </a:prstGeom>
          <a:noFill/>
        </p:spPr>
        <p:txBody>
          <a:bodyPr wrap="square" rtlCol="0">
            <a:spAutoFit/>
          </a:bodyPr>
          <a:lstStyle/>
          <a:p>
            <a:r>
              <a:rPr lang="en-US" sz="1000" dirty="0" smtClean="0">
                <a:solidFill>
                  <a:srgbClr val="333333"/>
                </a:solidFill>
                <a:latin typeface="Arial"/>
                <a:cs typeface="Arial"/>
              </a:rPr>
              <a:t>Requested Quantity</a:t>
            </a:r>
            <a:endParaRPr lang="en-US" sz="1000" dirty="0">
              <a:solidFill>
                <a:srgbClr val="333333"/>
              </a:solidFill>
              <a:latin typeface="Arial"/>
              <a:cs typeface="Arial"/>
            </a:endParaRPr>
          </a:p>
        </p:txBody>
      </p:sp>
      <p:sp>
        <p:nvSpPr>
          <p:cNvPr id="111" name="TextBox 110"/>
          <p:cNvSpPr txBox="1"/>
          <p:nvPr/>
        </p:nvSpPr>
        <p:spPr>
          <a:xfrm>
            <a:off x="6181787" y="3077552"/>
            <a:ext cx="1392080" cy="246221"/>
          </a:xfrm>
          <a:prstGeom prst="rect">
            <a:avLst/>
          </a:prstGeom>
          <a:noFill/>
        </p:spPr>
        <p:txBody>
          <a:bodyPr wrap="square" rtlCol="0">
            <a:spAutoFit/>
          </a:bodyPr>
          <a:lstStyle/>
          <a:p>
            <a:r>
              <a:rPr lang="en-US" sz="1000" dirty="0" smtClean="0">
                <a:solidFill>
                  <a:srgbClr val="333333"/>
                </a:solidFill>
                <a:latin typeface="Arial"/>
                <a:cs typeface="Arial"/>
              </a:rPr>
              <a:t>Requested Delivery</a:t>
            </a:r>
            <a:endParaRPr lang="en-US" sz="1000" dirty="0">
              <a:solidFill>
                <a:srgbClr val="333333"/>
              </a:solidFill>
              <a:latin typeface="Arial"/>
              <a:cs typeface="Arial"/>
            </a:endParaRPr>
          </a:p>
        </p:txBody>
      </p:sp>
      <p:sp>
        <p:nvSpPr>
          <p:cNvPr id="112" name="TextBox 111"/>
          <p:cNvSpPr txBox="1"/>
          <p:nvPr/>
        </p:nvSpPr>
        <p:spPr>
          <a:xfrm>
            <a:off x="1306311" y="3587066"/>
            <a:ext cx="1602143" cy="400110"/>
          </a:xfrm>
          <a:prstGeom prst="rect">
            <a:avLst/>
          </a:prstGeom>
          <a:noFill/>
        </p:spPr>
        <p:txBody>
          <a:bodyPr wrap="square" rtlCol="0">
            <a:spAutoFit/>
          </a:bodyPr>
          <a:lstStyle/>
          <a:p>
            <a:r>
              <a:rPr lang="en-US" sz="1000" dirty="0" smtClean="0">
                <a:latin typeface="Arial"/>
                <a:cs typeface="Arial"/>
              </a:rPr>
              <a:t>Notebook Professional 15</a:t>
            </a:r>
            <a:endParaRPr lang="en-US" sz="1000" dirty="0">
              <a:latin typeface="Arial"/>
              <a:cs typeface="Arial"/>
            </a:endParaRPr>
          </a:p>
        </p:txBody>
      </p:sp>
      <p:sp>
        <p:nvSpPr>
          <p:cNvPr id="113" name="TextBox 112"/>
          <p:cNvSpPr txBox="1"/>
          <p:nvPr/>
        </p:nvSpPr>
        <p:spPr>
          <a:xfrm>
            <a:off x="2941863" y="3587066"/>
            <a:ext cx="871914" cy="246221"/>
          </a:xfrm>
          <a:prstGeom prst="rect">
            <a:avLst/>
          </a:prstGeom>
          <a:noFill/>
        </p:spPr>
        <p:txBody>
          <a:bodyPr wrap="square" rtlCol="0">
            <a:spAutoFit/>
          </a:bodyPr>
          <a:lstStyle/>
          <a:p>
            <a:r>
              <a:rPr lang="en-US" sz="1000" dirty="0" smtClean="0">
                <a:solidFill>
                  <a:srgbClr val="4E565A"/>
                </a:solidFill>
                <a:latin typeface="Arial"/>
                <a:cs typeface="Arial"/>
              </a:rPr>
              <a:t>HT-1010</a:t>
            </a:r>
            <a:endParaRPr lang="en-US" sz="1000" dirty="0">
              <a:solidFill>
                <a:srgbClr val="4E565A"/>
              </a:solidFill>
              <a:latin typeface="Arial"/>
              <a:cs typeface="Arial"/>
            </a:endParaRPr>
          </a:p>
        </p:txBody>
      </p:sp>
      <p:grpSp>
        <p:nvGrpSpPr>
          <p:cNvPr id="114" name="Group 113"/>
          <p:cNvGrpSpPr/>
          <p:nvPr/>
        </p:nvGrpSpPr>
        <p:grpSpPr>
          <a:xfrm>
            <a:off x="6291110" y="3615953"/>
            <a:ext cx="1155468" cy="301425"/>
            <a:chOff x="6325670" y="3539753"/>
            <a:chExt cx="1155468" cy="301425"/>
          </a:xfrm>
        </p:grpSpPr>
        <p:sp>
          <p:nvSpPr>
            <p:cNvPr id="115" name="Rectangle 114"/>
            <p:cNvSpPr/>
            <p:nvPr/>
          </p:nvSpPr>
          <p:spPr>
            <a:xfrm>
              <a:off x="6325670" y="3539753"/>
              <a:ext cx="1155468" cy="301425"/>
            </a:xfrm>
            <a:prstGeom prst="rect">
              <a:avLst/>
            </a:prstGeom>
            <a:solidFill>
              <a:srgbClr val="FFFFFF"/>
            </a:solidFill>
            <a:ln w="9525" cap="flat" cmpd="sng" algn="ctr">
              <a:solidFill>
                <a:srgbClr val="BFBFBF"/>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tab pos="88900" algn="l"/>
                </a:tabLst>
                <a:defRPr/>
              </a:pPr>
              <a:r>
                <a:rPr kumimoji="0" lang="en-US" sz="1100" b="0" i="0" u="none" strike="noStrike" kern="0" cap="none" spc="0" normalizeH="0" baseline="0" noProof="0" dirty="0" smtClean="0">
                  <a:ln>
                    <a:noFill/>
                  </a:ln>
                  <a:solidFill>
                    <a:srgbClr val="FFFFFF"/>
                  </a:solidFill>
                  <a:effectLst/>
                  <a:uLnTx/>
                  <a:uFillTx/>
                  <a:latin typeface="Arial"/>
                  <a:ea typeface="+mn-ea"/>
                  <a:cs typeface="Arial"/>
                </a:rPr>
                <a:t>	</a:t>
              </a:r>
              <a:endParaRPr kumimoji="0" lang="en-US" sz="1100" b="0" i="0" u="none" strike="noStrike" kern="0" cap="none" spc="0" normalizeH="0" baseline="0" noProof="0" dirty="0">
                <a:ln>
                  <a:noFill/>
                </a:ln>
                <a:solidFill>
                  <a:srgbClr val="FFFFFF"/>
                </a:solidFill>
                <a:effectLst/>
                <a:uLnTx/>
                <a:uFillTx/>
                <a:latin typeface="Arial"/>
                <a:ea typeface="+mn-ea"/>
                <a:cs typeface="Arial"/>
              </a:endParaRPr>
            </a:p>
          </p:txBody>
        </p:sp>
        <p:sp>
          <p:nvSpPr>
            <p:cNvPr id="116" name="TextBox 115"/>
            <p:cNvSpPr txBox="1"/>
            <p:nvPr/>
          </p:nvSpPr>
          <p:spPr>
            <a:xfrm>
              <a:off x="6325670" y="3570904"/>
              <a:ext cx="97563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333333"/>
                  </a:solidFill>
                  <a:effectLst/>
                  <a:uLnTx/>
                  <a:uFillTx/>
                  <a:latin typeface="Arial"/>
                  <a:cs typeface="Arial"/>
                </a:rPr>
                <a:t>06/19/214</a:t>
              </a:r>
              <a:endParaRPr kumimoji="0" lang="en-US" sz="1000" b="0" i="0" u="none" strike="noStrike" kern="0" cap="none" spc="0" normalizeH="0" baseline="0" noProof="0" dirty="0">
                <a:ln>
                  <a:noFill/>
                </a:ln>
                <a:solidFill>
                  <a:srgbClr val="333333"/>
                </a:solidFill>
                <a:effectLst/>
                <a:uLnTx/>
                <a:uFillTx/>
                <a:latin typeface="Arial"/>
                <a:cs typeface="Arial"/>
              </a:endParaRPr>
            </a:p>
          </p:txBody>
        </p:sp>
        <p:sp>
          <p:nvSpPr>
            <p:cNvPr id="117" name="TextBox 116"/>
            <p:cNvSpPr txBox="1"/>
            <p:nvPr/>
          </p:nvSpPr>
          <p:spPr>
            <a:xfrm>
              <a:off x="7110192" y="3577191"/>
              <a:ext cx="370946" cy="230832"/>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500" b="0" i="0" u="none" strike="noStrike" kern="0" cap="none" spc="0" normalizeH="0" baseline="0" noProof="0" dirty="0">
                  <a:ln>
                    <a:noFill/>
                  </a:ln>
                  <a:solidFill>
                    <a:srgbClr val="666666"/>
                  </a:solidFill>
                  <a:effectLst/>
                  <a:uLnTx/>
                  <a:uFillTx/>
                  <a:latin typeface="SAP-icons"/>
                </a:rPr>
                <a:t></a:t>
              </a:r>
            </a:p>
          </p:txBody>
        </p:sp>
      </p:grpSp>
      <p:grpSp>
        <p:nvGrpSpPr>
          <p:cNvPr id="118" name="Group 117"/>
          <p:cNvGrpSpPr/>
          <p:nvPr/>
        </p:nvGrpSpPr>
        <p:grpSpPr>
          <a:xfrm>
            <a:off x="3597483" y="1736875"/>
            <a:ext cx="1155468" cy="301425"/>
            <a:chOff x="6325670" y="3565153"/>
            <a:chExt cx="1155468" cy="301425"/>
          </a:xfrm>
        </p:grpSpPr>
        <p:sp>
          <p:nvSpPr>
            <p:cNvPr id="119" name="Rectangle 118"/>
            <p:cNvSpPr/>
            <p:nvPr/>
          </p:nvSpPr>
          <p:spPr>
            <a:xfrm>
              <a:off x="6325670" y="3565153"/>
              <a:ext cx="1155468" cy="301425"/>
            </a:xfrm>
            <a:prstGeom prst="rect">
              <a:avLst/>
            </a:prstGeom>
            <a:solidFill>
              <a:srgbClr val="FFFFFF"/>
            </a:solidFill>
            <a:ln w="9525" cap="flat" cmpd="sng" algn="ctr">
              <a:solidFill>
                <a:srgbClr val="BFBFBF"/>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tab pos="88900" algn="l"/>
                </a:tabLst>
                <a:defRPr/>
              </a:pPr>
              <a:r>
                <a:rPr kumimoji="0" lang="en-US" sz="1100" b="0" i="0" u="none" strike="noStrike" kern="0" cap="none" spc="0" normalizeH="0" baseline="0" noProof="0" dirty="0" smtClean="0">
                  <a:ln>
                    <a:noFill/>
                  </a:ln>
                  <a:solidFill>
                    <a:srgbClr val="FFFFFF"/>
                  </a:solidFill>
                  <a:effectLst/>
                  <a:uLnTx/>
                  <a:uFillTx/>
                  <a:latin typeface="Arial"/>
                  <a:ea typeface="+mn-ea"/>
                  <a:cs typeface="Arial"/>
                </a:rPr>
                <a:t>	</a:t>
              </a:r>
              <a:endParaRPr kumimoji="0" lang="en-US" sz="1100" b="0" i="0" u="none" strike="noStrike" kern="0" cap="none" spc="0" normalizeH="0" baseline="0" noProof="0" dirty="0">
                <a:ln>
                  <a:noFill/>
                </a:ln>
                <a:solidFill>
                  <a:srgbClr val="FFFFFF"/>
                </a:solidFill>
                <a:effectLst/>
                <a:uLnTx/>
                <a:uFillTx/>
                <a:latin typeface="Arial"/>
                <a:ea typeface="+mn-ea"/>
                <a:cs typeface="Arial"/>
              </a:endParaRPr>
            </a:p>
          </p:txBody>
        </p:sp>
        <p:sp>
          <p:nvSpPr>
            <p:cNvPr id="120" name="TextBox 119"/>
            <p:cNvSpPr txBox="1"/>
            <p:nvPr/>
          </p:nvSpPr>
          <p:spPr>
            <a:xfrm>
              <a:off x="6325670" y="3596304"/>
              <a:ext cx="97563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333333"/>
                  </a:solidFill>
                  <a:effectLst/>
                  <a:uLnTx/>
                  <a:uFillTx/>
                  <a:latin typeface="Arial"/>
                  <a:cs typeface="Arial"/>
                </a:rPr>
                <a:t>06/19/214</a:t>
              </a:r>
              <a:endParaRPr kumimoji="0" lang="en-US" sz="1000" b="0" i="0" u="none" strike="noStrike" kern="0" cap="none" spc="0" normalizeH="0" baseline="0" noProof="0" dirty="0">
                <a:ln>
                  <a:noFill/>
                </a:ln>
                <a:solidFill>
                  <a:srgbClr val="333333"/>
                </a:solidFill>
                <a:effectLst/>
                <a:uLnTx/>
                <a:uFillTx/>
                <a:latin typeface="Arial"/>
                <a:cs typeface="Arial"/>
              </a:endParaRPr>
            </a:p>
          </p:txBody>
        </p:sp>
        <p:sp>
          <p:nvSpPr>
            <p:cNvPr id="121" name="TextBox 120"/>
            <p:cNvSpPr txBox="1"/>
            <p:nvPr/>
          </p:nvSpPr>
          <p:spPr>
            <a:xfrm>
              <a:off x="7110192" y="3602591"/>
              <a:ext cx="370946" cy="230832"/>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500" b="0" i="0" u="none" strike="noStrike" kern="0" cap="none" spc="0" normalizeH="0" baseline="0" noProof="0" dirty="0">
                  <a:ln>
                    <a:noFill/>
                  </a:ln>
                  <a:solidFill>
                    <a:srgbClr val="666666"/>
                  </a:solidFill>
                  <a:effectLst/>
                  <a:uLnTx/>
                  <a:uFillTx/>
                  <a:latin typeface="SAP-icons"/>
                </a:rPr>
                <a:t></a:t>
              </a:r>
            </a:p>
          </p:txBody>
        </p:sp>
      </p:grpSp>
      <p:grpSp>
        <p:nvGrpSpPr>
          <p:cNvPr id="122" name="Group 121"/>
          <p:cNvGrpSpPr/>
          <p:nvPr/>
        </p:nvGrpSpPr>
        <p:grpSpPr>
          <a:xfrm>
            <a:off x="4266897" y="3617300"/>
            <a:ext cx="975638" cy="301425"/>
            <a:chOff x="6325670" y="3565153"/>
            <a:chExt cx="975638" cy="301425"/>
          </a:xfrm>
        </p:grpSpPr>
        <p:sp>
          <p:nvSpPr>
            <p:cNvPr id="123" name="Rectangle 122"/>
            <p:cNvSpPr/>
            <p:nvPr/>
          </p:nvSpPr>
          <p:spPr>
            <a:xfrm>
              <a:off x="6325670" y="3565153"/>
              <a:ext cx="975638" cy="301425"/>
            </a:xfrm>
            <a:prstGeom prst="rect">
              <a:avLst/>
            </a:prstGeom>
            <a:solidFill>
              <a:srgbClr val="FFFFFF"/>
            </a:solidFill>
            <a:ln w="9525" cap="flat" cmpd="sng" algn="ctr">
              <a:solidFill>
                <a:srgbClr val="BFBFBF"/>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tab pos="88900" algn="l"/>
                </a:tabLst>
                <a:defRPr/>
              </a:pPr>
              <a:r>
                <a:rPr kumimoji="0" lang="en-US" sz="1100" b="0" i="0" u="none" strike="noStrike" kern="0" cap="none" spc="0" normalizeH="0" baseline="0" noProof="0" dirty="0" smtClean="0">
                  <a:ln>
                    <a:noFill/>
                  </a:ln>
                  <a:solidFill>
                    <a:srgbClr val="FFFFFF"/>
                  </a:solidFill>
                  <a:effectLst/>
                  <a:uLnTx/>
                  <a:uFillTx/>
                  <a:latin typeface="Arial"/>
                  <a:ea typeface="+mn-ea"/>
                  <a:cs typeface="Arial"/>
                </a:rPr>
                <a:t>	</a:t>
              </a:r>
              <a:endParaRPr kumimoji="0" lang="en-US" sz="1100" b="0" i="0" u="none" strike="noStrike" kern="0" cap="none" spc="0" normalizeH="0" baseline="0" noProof="0" dirty="0">
                <a:ln>
                  <a:noFill/>
                </a:ln>
                <a:solidFill>
                  <a:srgbClr val="FFFFFF"/>
                </a:solidFill>
                <a:effectLst/>
                <a:uLnTx/>
                <a:uFillTx/>
                <a:latin typeface="Arial"/>
                <a:ea typeface="+mn-ea"/>
                <a:cs typeface="Arial"/>
              </a:endParaRPr>
            </a:p>
          </p:txBody>
        </p:sp>
        <p:sp>
          <p:nvSpPr>
            <p:cNvPr id="124" name="TextBox 123"/>
            <p:cNvSpPr txBox="1"/>
            <p:nvPr/>
          </p:nvSpPr>
          <p:spPr>
            <a:xfrm>
              <a:off x="6325670" y="3596304"/>
              <a:ext cx="97563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333333"/>
                  </a:solidFill>
                  <a:effectLst/>
                  <a:uLnTx/>
                  <a:uFillTx/>
                  <a:latin typeface="Arial"/>
                  <a:cs typeface="Arial"/>
                </a:rPr>
                <a:t>3</a:t>
              </a:r>
              <a:endParaRPr kumimoji="0" lang="en-US" sz="1000" b="0" i="0" u="none" strike="noStrike" kern="0" cap="none" spc="0" normalizeH="0" baseline="0" noProof="0" dirty="0">
                <a:ln>
                  <a:noFill/>
                </a:ln>
                <a:solidFill>
                  <a:srgbClr val="333333"/>
                </a:solidFill>
                <a:effectLst/>
                <a:uLnTx/>
                <a:uFillTx/>
                <a:latin typeface="Arial"/>
                <a:cs typeface="Arial"/>
              </a:endParaRPr>
            </a:p>
          </p:txBody>
        </p:sp>
      </p:grpSp>
      <p:sp>
        <p:nvSpPr>
          <p:cNvPr id="125" name="TextBox 124"/>
          <p:cNvSpPr txBox="1"/>
          <p:nvPr/>
        </p:nvSpPr>
        <p:spPr>
          <a:xfrm>
            <a:off x="5240753" y="3639827"/>
            <a:ext cx="871914" cy="246221"/>
          </a:xfrm>
          <a:prstGeom prst="rect">
            <a:avLst/>
          </a:prstGeom>
          <a:noFill/>
        </p:spPr>
        <p:txBody>
          <a:bodyPr wrap="square" rtlCol="0">
            <a:spAutoFit/>
          </a:bodyPr>
          <a:lstStyle/>
          <a:p>
            <a:r>
              <a:rPr lang="en-US" sz="1000" dirty="0" smtClean="0">
                <a:solidFill>
                  <a:srgbClr val="4E565A"/>
                </a:solidFill>
                <a:latin typeface="Arial"/>
                <a:cs typeface="Arial"/>
              </a:rPr>
              <a:t>Item</a:t>
            </a:r>
            <a:endParaRPr lang="en-US" sz="1000" dirty="0">
              <a:solidFill>
                <a:srgbClr val="4E565A"/>
              </a:solidFill>
              <a:latin typeface="Arial"/>
              <a:cs typeface="Arial"/>
            </a:endParaRPr>
          </a:p>
        </p:txBody>
      </p:sp>
      <p:cxnSp>
        <p:nvCxnSpPr>
          <p:cNvPr id="126" name="Straight Connector 125"/>
          <p:cNvCxnSpPr/>
          <p:nvPr/>
        </p:nvCxnSpPr>
        <p:spPr>
          <a:xfrm>
            <a:off x="116087" y="4269799"/>
            <a:ext cx="8898882" cy="0"/>
          </a:xfrm>
          <a:prstGeom prst="line">
            <a:avLst/>
          </a:prstGeom>
          <a:noFill/>
          <a:ln w="12700" cap="flat" cmpd="sng" algn="ctr">
            <a:solidFill>
              <a:sysClr val="window" lastClr="FFFFFF">
                <a:lumMod val="85000"/>
              </a:sysClr>
            </a:solidFill>
            <a:prstDash val="solid"/>
          </a:ln>
          <a:effectLst/>
        </p:spPr>
      </p:cxnSp>
      <p:sp>
        <p:nvSpPr>
          <p:cNvPr id="127" name="TextBox 126"/>
          <p:cNvSpPr txBox="1"/>
          <p:nvPr/>
        </p:nvSpPr>
        <p:spPr>
          <a:xfrm>
            <a:off x="318782" y="3607962"/>
            <a:ext cx="478614" cy="430887"/>
          </a:xfrm>
          <a:prstGeom prst="rect">
            <a:avLst/>
          </a:prstGeom>
          <a:solidFill>
            <a:srgbClr val="E6E6E6"/>
          </a:solidFill>
        </p:spPr>
        <p:txBody>
          <a:bodyPr wrap="square" lIns="0" tIns="0" rIns="0" bIns="0" rtlCol="0">
            <a:spAutoFit/>
          </a:bodyPr>
          <a:lstStyle/>
          <a:p>
            <a:pPr algn="ctr"/>
            <a:r>
              <a:rPr lang="en-US" sz="2800" dirty="0" smtClean="0">
                <a:solidFill>
                  <a:srgbClr val="BFBFBF"/>
                </a:solidFill>
                <a:latin typeface="SAP-icons"/>
                <a:cs typeface="SAP-icons"/>
              </a:rPr>
              <a:t></a:t>
            </a:r>
            <a:endParaRPr lang="en-US" sz="2800" dirty="0">
              <a:solidFill>
                <a:srgbClr val="BFBFBF"/>
              </a:solidFill>
              <a:latin typeface="SAP-icons"/>
              <a:cs typeface="SAP-icons"/>
            </a:endParaRPr>
          </a:p>
        </p:txBody>
      </p:sp>
      <p:sp>
        <p:nvSpPr>
          <p:cNvPr id="128" name="TextBox 127"/>
          <p:cNvSpPr txBox="1"/>
          <p:nvPr/>
        </p:nvSpPr>
        <p:spPr>
          <a:xfrm>
            <a:off x="8536355" y="3692115"/>
            <a:ext cx="478614" cy="184666"/>
          </a:xfrm>
          <a:prstGeom prst="rect">
            <a:avLst/>
          </a:prstGeom>
          <a:noFill/>
        </p:spPr>
        <p:txBody>
          <a:bodyPr wrap="square" lIns="0" tIns="0" rIns="0" bIns="0" rtlCol="0">
            <a:spAutoFit/>
          </a:bodyPr>
          <a:lstStyle/>
          <a:p>
            <a:r>
              <a:rPr lang="en-US" sz="1200" dirty="0" smtClean="0">
                <a:solidFill>
                  <a:srgbClr val="CC1919"/>
                </a:solidFill>
                <a:latin typeface="SAP-icons"/>
                <a:cs typeface="SAP-icons"/>
              </a:rPr>
              <a:t></a:t>
            </a:r>
            <a:endParaRPr lang="en-US" sz="1200" dirty="0">
              <a:solidFill>
                <a:srgbClr val="CC1919"/>
              </a:solidFill>
              <a:latin typeface="SAP-icons"/>
              <a:cs typeface="SAP-icons"/>
            </a:endParaRPr>
          </a:p>
        </p:txBody>
      </p:sp>
      <p:sp>
        <p:nvSpPr>
          <p:cNvPr id="64" name="TextBox 63"/>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65" name="TextBox 64"/>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67" name="Straight Connector 66"/>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1931301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666666"/>
                </a:solidFill>
                <a:latin typeface="BentonSans Light" panose="02000503000000020004" pitchFamily="2" charset="0"/>
              </a:rPr>
              <a:t>Analytics</a:t>
            </a:r>
            <a:endParaRPr lang="en-US" dirty="0">
              <a:solidFill>
                <a:srgbClr val="666666"/>
              </a:solidFill>
              <a:latin typeface="BentonSans Light" panose="02000503000000020004" pitchFamily="2" charset="0"/>
            </a:endParaRPr>
          </a:p>
        </p:txBody>
      </p:sp>
      <p:sp>
        <p:nvSpPr>
          <p:cNvPr id="5" name="Text Placeholder 4"/>
          <p:cNvSpPr>
            <a:spLocks noGrp="1"/>
          </p:cNvSpPr>
          <p:nvPr>
            <p:ph type="body" sz="quarter" idx="10"/>
          </p:nvPr>
        </p:nvSpPr>
        <p:spPr/>
        <p:txBody>
          <a:bodyPr/>
          <a:lstStyle/>
          <a:p>
            <a:r>
              <a:rPr lang="en-US" dirty="0" smtClean="0">
                <a:solidFill>
                  <a:srgbClr val="666666"/>
                </a:solidFill>
                <a:latin typeface="BentonSans Light" panose="02000503000000020004" pitchFamily="2" charset="0"/>
              </a:rPr>
              <a:t>Smart Business</a:t>
            </a:r>
            <a:endParaRPr lang="en-US" dirty="0">
              <a:solidFill>
                <a:srgbClr val="666666"/>
              </a:solidFill>
              <a:latin typeface="BentonSans Light" panose="02000503000000020004" pitchFamily="2" charset="0"/>
            </a:endParaRPr>
          </a:p>
        </p:txBody>
      </p:sp>
    </p:spTree>
    <p:extLst>
      <p:ext uri="{BB962C8B-B14F-4D97-AF65-F5344CB8AC3E}">
        <p14:creationId xmlns:p14="http://schemas.microsoft.com/office/powerpoint/2010/main" val="2952223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1123950" y="736600"/>
            <a:chExt cx="2870200" cy="5092700"/>
          </a:xfrm>
        </p:grpSpPr>
        <p:sp>
          <p:nvSpPr>
            <p:cNvPr id="3" name="Rectangle 2"/>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ectangle 3"/>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26" name="Rectangle 25"/>
          <p:cNvSpPr/>
          <p:nvPr/>
        </p:nvSpPr>
        <p:spPr bwMode="gray">
          <a:xfrm>
            <a:off x="234000" y="3011093"/>
            <a:ext cx="8672400" cy="3885003"/>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0" y="425450"/>
            <a:ext cx="9138526" cy="361950"/>
          </a:xfrm>
          <a:prstGeom prst="rect">
            <a:avLst/>
          </a:prstGeom>
          <a:solidFill>
            <a:schemeClr val="bg1"/>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11" name="Group 10"/>
          <p:cNvGrpSpPr/>
          <p:nvPr/>
        </p:nvGrpSpPr>
        <p:grpSpPr>
          <a:xfrm>
            <a:off x="0" y="787400"/>
            <a:ext cx="9145331" cy="2088000"/>
            <a:chOff x="0" y="787400"/>
            <a:chExt cx="9145331" cy="1485950"/>
          </a:xfrm>
        </p:grpSpPr>
        <p:sp>
          <p:nvSpPr>
            <p:cNvPr id="147" name="Rectangle 146"/>
            <p:cNvSpPr/>
            <p:nvPr/>
          </p:nvSpPr>
          <p:spPr bwMode="gray">
            <a:xfrm>
              <a:off x="0" y="787400"/>
              <a:ext cx="9138526" cy="1485950"/>
            </a:xfrm>
            <a:prstGeom prst="rect">
              <a:avLst/>
            </a:prstGeom>
            <a:solidFill>
              <a:srgbClr val="FFFFFF">
                <a:alpha val="60000"/>
              </a:srgb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84" name="Straight Connector 183"/>
            <p:cNvCxnSpPr/>
            <p:nvPr/>
          </p:nvCxnSpPr>
          <p:spPr>
            <a:xfrm>
              <a:off x="1331" y="2272468"/>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787400"/>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6728620" y="3644151"/>
            <a:ext cx="1600200" cy="462178"/>
            <a:chOff x="6889750" y="2778238"/>
            <a:chExt cx="1600200" cy="462178"/>
          </a:xfrm>
        </p:grpSpPr>
        <p:sp>
          <p:nvSpPr>
            <p:cNvPr id="102" name="TextBox 101"/>
            <p:cNvSpPr txBox="1"/>
            <p:nvPr/>
          </p:nvSpPr>
          <p:spPr>
            <a:xfrm>
              <a:off x="6940980" y="2778238"/>
              <a:ext cx="1548970" cy="462178"/>
            </a:xfrm>
            <a:prstGeom prst="rect">
              <a:avLst/>
            </a:prstGeom>
            <a:noFill/>
          </p:spPr>
          <p:txBody>
            <a:bodyPr wrap="square" rtlCol="0">
              <a:spAutoFit/>
            </a:bodyPr>
            <a:lstStyle/>
            <a:p>
              <a:pPr algn="just"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Inflow in Display Currency</a:t>
              </a:r>
            </a:p>
            <a:p>
              <a:pPr algn="just"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Outflow in Display Currency</a:t>
              </a:r>
              <a:endParaRPr lang="en-US" sz="700" dirty="0">
                <a:solidFill>
                  <a:srgbClr val="666666"/>
                </a:solidFill>
                <a:cs typeface="Arial"/>
              </a:endParaRPr>
            </a:p>
            <a:p>
              <a:pPr algn="just" fontAlgn="base">
                <a:lnSpc>
                  <a:spcPct val="80000"/>
                </a:lnSpc>
                <a:spcBef>
                  <a:spcPct val="50000"/>
                </a:spcBef>
                <a:spcAft>
                  <a:spcPct val="0"/>
                </a:spcAft>
                <a:buClr>
                  <a:srgbClr val="F0AB00"/>
                </a:buClr>
                <a:buSzPct val="80000"/>
              </a:pPr>
              <a:endParaRPr lang="en-US" sz="700" kern="0" dirty="0" smtClean="0">
                <a:solidFill>
                  <a:srgbClr val="666666"/>
                </a:solidFill>
                <a:ea typeface="Arial Unicode MS" pitchFamily="34" charset="-128"/>
                <a:cs typeface="Arial Unicode MS" pitchFamily="34" charset="-128"/>
              </a:endParaRPr>
            </a:p>
          </p:txBody>
        </p:sp>
        <p:sp>
          <p:nvSpPr>
            <p:cNvPr id="103" name="Rectangle 102"/>
            <p:cNvSpPr/>
            <p:nvPr/>
          </p:nvSpPr>
          <p:spPr bwMode="gray">
            <a:xfrm>
              <a:off x="6889750" y="2813050"/>
              <a:ext cx="88900" cy="88900"/>
            </a:xfrm>
            <a:prstGeom prst="rect">
              <a:avLst/>
            </a:prstGeom>
            <a:solidFill>
              <a:srgbClr val="B4DB4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4" name="Rectangle 103"/>
            <p:cNvSpPr/>
            <p:nvPr/>
          </p:nvSpPr>
          <p:spPr bwMode="gray">
            <a:xfrm>
              <a:off x="6889750" y="2946400"/>
              <a:ext cx="88900" cy="88900"/>
            </a:xfrm>
            <a:prstGeom prst="rect">
              <a:avLst/>
            </a:prstGeom>
            <a:solidFill>
              <a:srgbClr val="5AB8E7"/>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0" name="Group 9"/>
          <p:cNvGrpSpPr/>
          <p:nvPr/>
        </p:nvGrpSpPr>
        <p:grpSpPr>
          <a:xfrm>
            <a:off x="247047" y="3429000"/>
            <a:ext cx="6343595" cy="2953048"/>
            <a:chOff x="247047" y="2734093"/>
            <a:chExt cx="6343595" cy="3619214"/>
          </a:xfrm>
        </p:grpSpPr>
        <p:grpSp>
          <p:nvGrpSpPr>
            <p:cNvPr id="9" name="Group 8"/>
            <p:cNvGrpSpPr/>
            <p:nvPr/>
          </p:nvGrpSpPr>
          <p:grpSpPr>
            <a:xfrm>
              <a:off x="856755" y="2734093"/>
              <a:ext cx="5482874" cy="3411714"/>
              <a:chOff x="856755" y="2734093"/>
              <a:chExt cx="5482874" cy="3411714"/>
            </a:xfrm>
          </p:grpSpPr>
          <p:cxnSp>
            <p:nvCxnSpPr>
              <p:cNvPr id="64" name="Straight Connector 63"/>
              <p:cNvCxnSpPr/>
              <p:nvPr/>
            </p:nvCxnSpPr>
            <p:spPr>
              <a:xfrm>
                <a:off x="856755" y="2758082"/>
                <a:ext cx="0" cy="3376083"/>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536205" y="2758082"/>
                <a:ext cx="0" cy="3387725"/>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34705" y="2758082"/>
                <a:ext cx="0" cy="3387725"/>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33205" y="2758082"/>
                <a:ext cx="0" cy="3387725"/>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631705" y="2758082"/>
                <a:ext cx="0" cy="3387725"/>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311155" y="2758082"/>
                <a:ext cx="0" cy="3387725"/>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022355" y="2745382"/>
                <a:ext cx="0" cy="3400425"/>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714505" y="2758082"/>
                <a:ext cx="0" cy="3387725"/>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339629" y="2734093"/>
                <a:ext cx="0" cy="3387725"/>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609105" y="6166963"/>
              <a:ext cx="5981537" cy="186344"/>
              <a:chOff x="1035050" y="6135859"/>
              <a:chExt cx="5981537" cy="186344"/>
            </a:xfrm>
          </p:grpSpPr>
          <p:sp>
            <p:nvSpPr>
              <p:cNvPr id="92" name="TextBox 91"/>
              <p:cNvSpPr txBox="1"/>
              <p:nvPr/>
            </p:nvSpPr>
            <p:spPr>
              <a:xfrm>
                <a:off x="1035050" y="613667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-200M</a:t>
                </a:r>
                <a:endParaRPr lang="en-US" sz="700" kern="0" dirty="0" smtClean="0">
                  <a:solidFill>
                    <a:srgbClr val="666666"/>
                  </a:solidFill>
                  <a:ea typeface="Arial Unicode MS" pitchFamily="34" charset="-128"/>
                  <a:cs typeface="Arial Unicode MS" pitchFamily="34" charset="-128"/>
                </a:endParaRPr>
              </a:p>
            </p:txBody>
          </p:sp>
          <p:sp>
            <p:nvSpPr>
              <p:cNvPr id="93" name="TextBox 92"/>
              <p:cNvSpPr txBox="1"/>
              <p:nvPr/>
            </p:nvSpPr>
            <p:spPr>
              <a:xfrm>
                <a:off x="1702505" y="6137741"/>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-100M</a:t>
                </a:r>
                <a:endParaRPr lang="en-US" sz="700" kern="0" dirty="0" smtClean="0">
                  <a:solidFill>
                    <a:srgbClr val="666666"/>
                  </a:solidFill>
                  <a:ea typeface="Arial Unicode MS" pitchFamily="34" charset="-128"/>
                  <a:cs typeface="Arial Unicode MS" pitchFamily="34" charset="-128"/>
                </a:endParaRPr>
              </a:p>
            </p:txBody>
          </p:sp>
          <p:sp>
            <p:nvSpPr>
              <p:cNvPr id="94" name="TextBox 93"/>
              <p:cNvSpPr txBox="1"/>
              <p:nvPr/>
            </p:nvSpPr>
            <p:spPr>
              <a:xfrm>
                <a:off x="2405239" y="6137063"/>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-100M</a:t>
                </a:r>
                <a:endParaRPr lang="en-US" sz="700" kern="0" dirty="0" smtClean="0">
                  <a:solidFill>
                    <a:srgbClr val="666666"/>
                  </a:solidFill>
                  <a:ea typeface="Arial Unicode MS" pitchFamily="34" charset="-128"/>
                  <a:cs typeface="Arial Unicode MS" pitchFamily="34" charset="-128"/>
                </a:endParaRPr>
              </a:p>
            </p:txBody>
          </p:sp>
          <p:sp>
            <p:nvSpPr>
              <p:cNvPr id="95" name="TextBox 94"/>
              <p:cNvSpPr txBox="1"/>
              <p:nvPr/>
            </p:nvSpPr>
            <p:spPr>
              <a:xfrm>
                <a:off x="3107973" y="6137741"/>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-50M</a:t>
                </a:r>
                <a:endParaRPr lang="en-US" sz="700" kern="0" dirty="0" smtClean="0">
                  <a:solidFill>
                    <a:srgbClr val="666666"/>
                  </a:solidFill>
                  <a:ea typeface="Arial Unicode MS" pitchFamily="34" charset="-128"/>
                  <a:cs typeface="Arial Unicode MS" pitchFamily="34" charset="-128"/>
                </a:endParaRPr>
              </a:p>
            </p:txBody>
          </p:sp>
          <p:sp>
            <p:nvSpPr>
              <p:cNvPr id="96" name="TextBox 95"/>
              <p:cNvSpPr txBox="1"/>
              <p:nvPr/>
            </p:nvSpPr>
            <p:spPr>
              <a:xfrm>
                <a:off x="3803654" y="6137741"/>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0</a:t>
                </a:r>
                <a:endParaRPr lang="en-US" sz="700" kern="0" dirty="0" smtClean="0">
                  <a:solidFill>
                    <a:srgbClr val="666666"/>
                  </a:solidFill>
                  <a:ea typeface="Arial Unicode MS" pitchFamily="34" charset="-128"/>
                  <a:cs typeface="Arial Unicode MS" pitchFamily="34" charset="-128"/>
                </a:endParaRPr>
              </a:p>
            </p:txBody>
          </p:sp>
          <p:sp>
            <p:nvSpPr>
              <p:cNvPr id="97" name="TextBox 96"/>
              <p:cNvSpPr txBox="1"/>
              <p:nvPr/>
            </p:nvSpPr>
            <p:spPr>
              <a:xfrm>
                <a:off x="4485221" y="6137063"/>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50M</a:t>
                </a:r>
                <a:endParaRPr lang="en-US" sz="700" kern="0" dirty="0" smtClean="0">
                  <a:solidFill>
                    <a:srgbClr val="666666"/>
                  </a:solidFill>
                  <a:ea typeface="Arial Unicode MS" pitchFamily="34" charset="-128"/>
                  <a:cs typeface="Arial Unicode MS" pitchFamily="34" charset="-128"/>
                </a:endParaRPr>
              </a:p>
            </p:txBody>
          </p:sp>
          <p:sp>
            <p:nvSpPr>
              <p:cNvPr id="98" name="TextBox 97"/>
              <p:cNvSpPr txBox="1"/>
              <p:nvPr/>
            </p:nvSpPr>
            <p:spPr>
              <a:xfrm>
                <a:off x="5195010" y="6136536"/>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100M</a:t>
                </a:r>
                <a:endParaRPr lang="en-US" sz="700" kern="0" dirty="0" smtClean="0">
                  <a:solidFill>
                    <a:srgbClr val="666666"/>
                  </a:solidFill>
                  <a:ea typeface="Arial Unicode MS" pitchFamily="34" charset="-128"/>
                  <a:cs typeface="Arial Unicode MS" pitchFamily="34" charset="-128"/>
                </a:endParaRPr>
              </a:p>
            </p:txBody>
          </p:sp>
          <p:sp>
            <p:nvSpPr>
              <p:cNvPr id="99" name="TextBox 98"/>
              <p:cNvSpPr txBox="1"/>
              <p:nvPr/>
            </p:nvSpPr>
            <p:spPr>
              <a:xfrm>
                <a:off x="5890511" y="613585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150M</a:t>
                </a:r>
                <a:endParaRPr lang="en-US" sz="700" kern="0" dirty="0" smtClean="0">
                  <a:solidFill>
                    <a:srgbClr val="666666"/>
                  </a:solidFill>
                  <a:ea typeface="Arial Unicode MS" pitchFamily="34" charset="-128"/>
                  <a:cs typeface="Arial Unicode MS" pitchFamily="34" charset="-128"/>
                </a:endParaRPr>
              </a:p>
            </p:txBody>
          </p:sp>
          <p:sp>
            <p:nvSpPr>
              <p:cNvPr id="100" name="TextBox 99"/>
              <p:cNvSpPr txBox="1"/>
              <p:nvPr/>
            </p:nvSpPr>
            <p:spPr>
              <a:xfrm>
                <a:off x="6508587" y="6140102"/>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200M</a:t>
                </a:r>
                <a:endParaRPr lang="en-US" sz="700" kern="0" dirty="0" smtClean="0">
                  <a:solidFill>
                    <a:srgbClr val="666666"/>
                  </a:solidFill>
                  <a:ea typeface="Arial Unicode MS" pitchFamily="34" charset="-128"/>
                  <a:cs typeface="Arial Unicode MS" pitchFamily="34" charset="-128"/>
                </a:endParaRPr>
              </a:p>
            </p:txBody>
          </p:sp>
        </p:grpSp>
        <p:grpSp>
          <p:nvGrpSpPr>
            <p:cNvPr id="82" name="Group 81"/>
            <p:cNvGrpSpPr/>
            <p:nvPr/>
          </p:nvGrpSpPr>
          <p:grpSpPr>
            <a:xfrm>
              <a:off x="262922" y="5268083"/>
              <a:ext cx="4984858" cy="769052"/>
              <a:chOff x="698392" y="5116676"/>
              <a:chExt cx="4984858" cy="769052"/>
            </a:xfrm>
          </p:grpSpPr>
          <p:sp>
            <p:nvSpPr>
              <p:cNvPr id="83" name="TextBox 82"/>
              <p:cNvSpPr txBox="1"/>
              <p:nvPr/>
            </p:nvSpPr>
            <p:spPr>
              <a:xfrm>
                <a:off x="698392" y="5372741"/>
                <a:ext cx="508000" cy="178510"/>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Asia</a:t>
                </a:r>
                <a:endParaRPr lang="en-US" sz="700" kern="0" dirty="0" smtClean="0">
                  <a:solidFill>
                    <a:srgbClr val="666666"/>
                  </a:solidFill>
                  <a:ea typeface="Arial Unicode MS" pitchFamily="34" charset="-128"/>
                  <a:cs typeface="Arial Unicode MS" pitchFamily="34" charset="-128"/>
                </a:endParaRPr>
              </a:p>
            </p:txBody>
          </p:sp>
          <p:grpSp>
            <p:nvGrpSpPr>
              <p:cNvPr id="84" name="Group 83"/>
              <p:cNvGrpSpPr/>
              <p:nvPr/>
            </p:nvGrpSpPr>
            <p:grpSpPr>
              <a:xfrm>
                <a:off x="2787650" y="5116676"/>
                <a:ext cx="2895600" cy="769052"/>
                <a:chOff x="2787650" y="5321300"/>
                <a:chExt cx="2895600" cy="769052"/>
              </a:xfrm>
            </p:grpSpPr>
            <p:grpSp>
              <p:nvGrpSpPr>
                <p:cNvPr id="85" name="Group 84"/>
                <p:cNvGrpSpPr/>
                <p:nvPr/>
              </p:nvGrpSpPr>
              <p:grpSpPr>
                <a:xfrm>
                  <a:off x="2787650" y="5321300"/>
                  <a:ext cx="1276350" cy="381000"/>
                  <a:chOff x="2787650" y="5321300"/>
                  <a:chExt cx="1276350" cy="381000"/>
                </a:xfrm>
              </p:grpSpPr>
              <p:sp>
                <p:nvSpPr>
                  <p:cNvPr id="89" name="Rectangle 88"/>
                  <p:cNvSpPr/>
                  <p:nvPr/>
                </p:nvSpPr>
                <p:spPr bwMode="gray">
                  <a:xfrm>
                    <a:off x="2787650" y="5321300"/>
                    <a:ext cx="1270000" cy="381000"/>
                  </a:xfrm>
                  <a:prstGeom prst="rect">
                    <a:avLst/>
                  </a:prstGeom>
                  <a:solidFill>
                    <a:srgbClr val="B4DB4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0" name="TextBox 89"/>
                  <p:cNvSpPr txBox="1"/>
                  <p:nvPr/>
                </p:nvSpPr>
                <p:spPr>
                  <a:xfrm>
                    <a:off x="2787650" y="5419838"/>
                    <a:ext cx="12763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-94M</a:t>
                    </a:r>
                    <a:endParaRPr lang="en-US" sz="700" kern="0" dirty="0" smtClean="0">
                      <a:solidFill>
                        <a:srgbClr val="666666"/>
                      </a:solidFill>
                      <a:ea typeface="Arial Unicode MS" pitchFamily="34" charset="-128"/>
                      <a:cs typeface="Arial Unicode MS" pitchFamily="34" charset="-128"/>
                    </a:endParaRPr>
                  </a:p>
                </p:txBody>
              </p:sp>
            </p:grpSp>
            <p:grpSp>
              <p:nvGrpSpPr>
                <p:cNvPr id="86" name="Group 85"/>
                <p:cNvGrpSpPr/>
                <p:nvPr/>
              </p:nvGrpSpPr>
              <p:grpSpPr>
                <a:xfrm>
                  <a:off x="4064000" y="5696652"/>
                  <a:ext cx="1619250" cy="393700"/>
                  <a:chOff x="4064000" y="5753100"/>
                  <a:chExt cx="1619250" cy="393700"/>
                </a:xfrm>
              </p:grpSpPr>
              <p:sp>
                <p:nvSpPr>
                  <p:cNvPr id="87" name="Rectangle 86"/>
                  <p:cNvSpPr/>
                  <p:nvPr/>
                </p:nvSpPr>
                <p:spPr bwMode="gray">
                  <a:xfrm>
                    <a:off x="4064000" y="5753100"/>
                    <a:ext cx="1619250" cy="393700"/>
                  </a:xfrm>
                  <a:prstGeom prst="rect">
                    <a:avLst/>
                  </a:prstGeom>
                  <a:solidFill>
                    <a:srgbClr val="5AB8E7"/>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8" name="TextBox 87"/>
                  <p:cNvSpPr txBox="1"/>
                  <p:nvPr/>
                </p:nvSpPr>
                <p:spPr>
                  <a:xfrm>
                    <a:off x="4064000" y="5864338"/>
                    <a:ext cx="16192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117M</a:t>
                    </a:r>
                    <a:endParaRPr lang="en-US" sz="700" kern="0" dirty="0" smtClean="0">
                      <a:solidFill>
                        <a:srgbClr val="666666"/>
                      </a:solidFill>
                      <a:ea typeface="Arial Unicode MS" pitchFamily="34" charset="-128"/>
                      <a:cs typeface="Arial Unicode MS" pitchFamily="34" charset="-128"/>
                    </a:endParaRPr>
                  </a:p>
                </p:txBody>
              </p:sp>
            </p:grpSp>
          </p:grpSp>
        </p:grpSp>
        <p:grpSp>
          <p:nvGrpSpPr>
            <p:cNvPr id="73" name="Group 72"/>
            <p:cNvGrpSpPr/>
            <p:nvPr/>
          </p:nvGrpSpPr>
          <p:grpSpPr>
            <a:xfrm>
              <a:off x="247047" y="4142729"/>
              <a:ext cx="3962508" cy="768346"/>
              <a:chOff x="672992" y="3991322"/>
              <a:chExt cx="3962508" cy="768346"/>
            </a:xfrm>
          </p:grpSpPr>
          <p:sp>
            <p:nvSpPr>
              <p:cNvPr id="74" name="TextBox 73"/>
              <p:cNvSpPr txBox="1"/>
              <p:nvPr/>
            </p:nvSpPr>
            <p:spPr>
              <a:xfrm>
                <a:off x="672992" y="4243664"/>
                <a:ext cx="584200" cy="178510"/>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Australia</a:t>
                </a:r>
                <a:endParaRPr lang="en-US" sz="700" kern="0" dirty="0" smtClean="0">
                  <a:solidFill>
                    <a:srgbClr val="666666"/>
                  </a:solidFill>
                  <a:ea typeface="Arial Unicode MS" pitchFamily="34" charset="-128"/>
                  <a:cs typeface="Arial Unicode MS" pitchFamily="34" charset="-128"/>
                </a:endParaRPr>
              </a:p>
            </p:txBody>
          </p:sp>
          <p:grpSp>
            <p:nvGrpSpPr>
              <p:cNvPr id="75" name="Group 74"/>
              <p:cNvGrpSpPr/>
              <p:nvPr/>
            </p:nvGrpSpPr>
            <p:grpSpPr>
              <a:xfrm>
                <a:off x="3600450" y="3991322"/>
                <a:ext cx="1035050" cy="768346"/>
                <a:chOff x="3600450" y="4083050"/>
                <a:chExt cx="1035050" cy="768346"/>
              </a:xfrm>
            </p:grpSpPr>
            <p:grpSp>
              <p:nvGrpSpPr>
                <p:cNvPr id="76" name="Group 75"/>
                <p:cNvGrpSpPr/>
                <p:nvPr/>
              </p:nvGrpSpPr>
              <p:grpSpPr>
                <a:xfrm>
                  <a:off x="3600450" y="4083050"/>
                  <a:ext cx="482600" cy="381000"/>
                  <a:chOff x="3600450" y="4083050"/>
                  <a:chExt cx="482600" cy="381000"/>
                </a:xfrm>
              </p:grpSpPr>
              <p:sp>
                <p:nvSpPr>
                  <p:cNvPr id="80" name="Rectangle 79"/>
                  <p:cNvSpPr/>
                  <p:nvPr/>
                </p:nvSpPr>
                <p:spPr bwMode="gray">
                  <a:xfrm>
                    <a:off x="3600450" y="4083050"/>
                    <a:ext cx="457200" cy="381000"/>
                  </a:xfrm>
                  <a:prstGeom prst="rect">
                    <a:avLst/>
                  </a:prstGeom>
                  <a:solidFill>
                    <a:srgbClr val="B4DB4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1" name="TextBox 80"/>
                  <p:cNvSpPr txBox="1"/>
                  <p:nvPr/>
                </p:nvSpPr>
                <p:spPr>
                  <a:xfrm>
                    <a:off x="3606800" y="4181588"/>
                    <a:ext cx="4762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-34M</a:t>
                    </a:r>
                    <a:endParaRPr lang="en-US" sz="700" kern="0" dirty="0" smtClean="0">
                      <a:solidFill>
                        <a:srgbClr val="666666"/>
                      </a:solidFill>
                      <a:ea typeface="Arial Unicode MS" pitchFamily="34" charset="-128"/>
                      <a:cs typeface="Arial Unicode MS" pitchFamily="34" charset="-128"/>
                    </a:endParaRPr>
                  </a:p>
                </p:txBody>
              </p:sp>
            </p:grpSp>
            <p:grpSp>
              <p:nvGrpSpPr>
                <p:cNvPr id="77" name="Group 76"/>
                <p:cNvGrpSpPr/>
                <p:nvPr/>
              </p:nvGrpSpPr>
              <p:grpSpPr>
                <a:xfrm>
                  <a:off x="4057650" y="4457696"/>
                  <a:ext cx="577850" cy="393700"/>
                  <a:chOff x="4057650" y="4521200"/>
                  <a:chExt cx="577850" cy="393700"/>
                </a:xfrm>
              </p:grpSpPr>
              <p:sp>
                <p:nvSpPr>
                  <p:cNvPr id="78" name="Rectangle 77"/>
                  <p:cNvSpPr/>
                  <p:nvPr/>
                </p:nvSpPr>
                <p:spPr bwMode="gray">
                  <a:xfrm>
                    <a:off x="4057650" y="4521200"/>
                    <a:ext cx="571500" cy="393700"/>
                  </a:xfrm>
                  <a:prstGeom prst="rect">
                    <a:avLst/>
                  </a:prstGeom>
                  <a:solidFill>
                    <a:srgbClr val="5AB8E7"/>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TextBox 78"/>
                  <p:cNvSpPr txBox="1"/>
                  <p:nvPr/>
                </p:nvSpPr>
                <p:spPr>
                  <a:xfrm>
                    <a:off x="4076700" y="4626088"/>
                    <a:ext cx="5588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42M</a:t>
                    </a:r>
                    <a:endParaRPr lang="en-US" sz="700" kern="0" dirty="0" smtClean="0">
                      <a:solidFill>
                        <a:srgbClr val="666666"/>
                      </a:solidFill>
                      <a:ea typeface="Arial Unicode MS" pitchFamily="34" charset="-128"/>
                      <a:cs typeface="Arial Unicode MS" pitchFamily="34" charset="-128"/>
                    </a:endParaRPr>
                  </a:p>
                </p:txBody>
              </p:sp>
            </p:grpSp>
          </p:grpSp>
        </p:grpSp>
        <p:grpSp>
          <p:nvGrpSpPr>
            <p:cNvPr id="106" name="Group 105"/>
            <p:cNvGrpSpPr/>
            <p:nvPr/>
          </p:nvGrpSpPr>
          <p:grpSpPr>
            <a:xfrm>
              <a:off x="247047" y="3008907"/>
              <a:ext cx="6058008" cy="777520"/>
              <a:chOff x="672992" y="2857500"/>
              <a:chExt cx="6058008" cy="777520"/>
            </a:xfrm>
          </p:grpSpPr>
          <p:grpSp>
            <p:nvGrpSpPr>
              <p:cNvPr id="107" name="Group 106"/>
              <p:cNvGrpSpPr/>
              <p:nvPr/>
            </p:nvGrpSpPr>
            <p:grpSpPr>
              <a:xfrm>
                <a:off x="1670050" y="2857500"/>
                <a:ext cx="5060950" cy="777520"/>
                <a:chOff x="1670050" y="2857500"/>
                <a:chExt cx="5060950" cy="777520"/>
              </a:xfrm>
            </p:grpSpPr>
            <p:grpSp>
              <p:nvGrpSpPr>
                <p:cNvPr id="109" name="Group 108"/>
                <p:cNvGrpSpPr/>
                <p:nvPr/>
              </p:nvGrpSpPr>
              <p:grpSpPr>
                <a:xfrm>
                  <a:off x="1670050" y="2857500"/>
                  <a:ext cx="2387600" cy="381000"/>
                  <a:chOff x="1670050" y="2857500"/>
                  <a:chExt cx="2387600" cy="381000"/>
                </a:xfrm>
              </p:grpSpPr>
              <p:sp>
                <p:nvSpPr>
                  <p:cNvPr id="113" name="Rectangle 112"/>
                  <p:cNvSpPr/>
                  <p:nvPr/>
                </p:nvSpPr>
                <p:spPr bwMode="gray">
                  <a:xfrm>
                    <a:off x="1670050" y="2857500"/>
                    <a:ext cx="2387600" cy="381000"/>
                  </a:xfrm>
                  <a:prstGeom prst="rect">
                    <a:avLst/>
                  </a:prstGeom>
                  <a:solidFill>
                    <a:srgbClr val="B4DB4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4" name="TextBox 113"/>
                  <p:cNvSpPr txBox="1"/>
                  <p:nvPr/>
                </p:nvSpPr>
                <p:spPr>
                  <a:xfrm>
                    <a:off x="1676400" y="2962388"/>
                    <a:ext cx="23812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-172M</a:t>
                    </a:r>
                    <a:endParaRPr lang="en-US" sz="700" kern="0" dirty="0" smtClean="0">
                      <a:solidFill>
                        <a:srgbClr val="666666"/>
                      </a:solidFill>
                      <a:ea typeface="Arial Unicode MS" pitchFamily="34" charset="-128"/>
                      <a:cs typeface="Arial Unicode MS" pitchFamily="34" charset="-128"/>
                    </a:endParaRPr>
                  </a:p>
                </p:txBody>
              </p:sp>
            </p:grpSp>
            <p:grpSp>
              <p:nvGrpSpPr>
                <p:cNvPr id="110" name="Group 109"/>
                <p:cNvGrpSpPr/>
                <p:nvPr/>
              </p:nvGrpSpPr>
              <p:grpSpPr>
                <a:xfrm>
                  <a:off x="4057650" y="3241320"/>
                  <a:ext cx="2673350" cy="393700"/>
                  <a:chOff x="4057650" y="3241320"/>
                  <a:chExt cx="2673350" cy="393700"/>
                </a:xfrm>
              </p:grpSpPr>
              <p:sp>
                <p:nvSpPr>
                  <p:cNvPr id="111" name="Rectangle 110"/>
                  <p:cNvSpPr/>
                  <p:nvPr/>
                </p:nvSpPr>
                <p:spPr bwMode="gray">
                  <a:xfrm>
                    <a:off x="4057650" y="3241320"/>
                    <a:ext cx="2667000" cy="393700"/>
                  </a:xfrm>
                  <a:prstGeom prst="rect">
                    <a:avLst/>
                  </a:prstGeom>
                  <a:solidFill>
                    <a:srgbClr val="5AB8E7"/>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2" name="TextBox 111"/>
                  <p:cNvSpPr txBox="1"/>
                  <p:nvPr/>
                </p:nvSpPr>
                <p:spPr>
                  <a:xfrm>
                    <a:off x="4070350" y="3358908"/>
                    <a:ext cx="26606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a:solidFill>
                          <a:srgbClr val="666666"/>
                        </a:solidFill>
                        <a:ea typeface="Arial Unicode MS" pitchFamily="34" charset="-128"/>
                        <a:cs typeface="Arial"/>
                      </a:rPr>
                      <a:t>1</a:t>
                    </a:r>
                    <a:r>
                      <a:rPr lang="en-US" sz="700" kern="0" dirty="0" smtClean="0">
                        <a:solidFill>
                          <a:srgbClr val="666666"/>
                        </a:solidFill>
                        <a:ea typeface="Arial Unicode MS" pitchFamily="34" charset="-128"/>
                        <a:cs typeface="Arial"/>
                      </a:rPr>
                      <a:t>93M</a:t>
                    </a:r>
                    <a:endParaRPr lang="en-US" sz="700" kern="0" dirty="0" smtClean="0">
                      <a:solidFill>
                        <a:srgbClr val="666666"/>
                      </a:solidFill>
                      <a:ea typeface="Arial Unicode MS" pitchFamily="34" charset="-128"/>
                      <a:cs typeface="Arial Unicode MS" pitchFamily="34" charset="-128"/>
                    </a:endParaRPr>
                  </a:p>
                </p:txBody>
              </p:sp>
            </p:grpSp>
          </p:grpSp>
          <p:sp>
            <p:nvSpPr>
              <p:cNvPr id="108" name="TextBox 107"/>
              <p:cNvSpPr txBox="1"/>
              <p:nvPr/>
            </p:nvSpPr>
            <p:spPr>
              <a:xfrm>
                <a:off x="672992" y="2960948"/>
                <a:ext cx="584200" cy="178510"/>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Europe</a:t>
                </a:r>
                <a:endParaRPr lang="en-US" sz="700" kern="0" dirty="0" smtClean="0">
                  <a:solidFill>
                    <a:srgbClr val="666666"/>
                  </a:solidFill>
                  <a:ea typeface="Arial Unicode MS" pitchFamily="34" charset="-128"/>
                  <a:cs typeface="Arial Unicode MS" pitchFamily="34" charset="-128"/>
                </a:endParaRPr>
              </a:p>
            </p:txBody>
          </p:sp>
        </p:grpSp>
      </p:grpSp>
      <p:grpSp>
        <p:nvGrpSpPr>
          <p:cNvPr id="39" name="Group 38"/>
          <p:cNvGrpSpPr/>
          <p:nvPr/>
        </p:nvGrpSpPr>
        <p:grpSpPr>
          <a:xfrm>
            <a:off x="6471119" y="3009681"/>
            <a:ext cx="2426491" cy="434200"/>
            <a:chOff x="6174903" y="2250970"/>
            <a:chExt cx="2170005" cy="388304"/>
          </a:xfrm>
        </p:grpSpPr>
        <p:pic>
          <p:nvPicPr>
            <p:cNvPr id="40" name="Picture 39"/>
            <p:cNvPicPr>
              <a:picLocks noChangeAspect="1"/>
            </p:cNvPicPr>
            <p:nvPr/>
          </p:nvPicPr>
          <p:blipFill>
            <a:blip r:embed="rId2"/>
            <a:stretch>
              <a:fillRect/>
            </a:stretch>
          </p:blipFill>
          <p:spPr>
            <a:xfrm>
              <a:off x="6174903" y="2258274"/>
              <a:ext cx="381000" cy="381000"/>
            </a:xfrm>
            <a:prstGeom prst="rect">
              <a:avLst/>
            </a:prstGeom>
          </p:spPr>
        </p:pic>
        <p:pic>
          <p:nvPicPr>
            <p:cNvPr id="41" name="Picture 40"/>
            <p:cNvPicPr>
              <a:picLocks noChangeAspect="1"/>
            </p:cNvPicPr>
            <p:nvPr/>
          </p:nvPicPr>
          <p:blipFill>
            <a:blip r:embed="rId3"/>
            <a:stretch>
              <a:fillRect/>
            </a:stretch>
          </p:blipFill>
          <p:spPr>
            <a:xfrm>
              <a:off x="6598883" y="2254696"/>
              <a:ext cx="381000" cy="381000"/>
            </a:xfrm>
            <a:prstGeom prst="rect">
              <a:avLst/>
            </a:prstGeom>
          </p:spPr>
        </p:pic>
        <p:pic>
          <p:nvPicPr>
            <p:cNvPr id="42" name="Picture 41"/>
            <p:cNvPicPr>
              <a:picLocks noChangeAspect="1"/>
            </p:cNvPicPr>
            <p:nvPr/>
          </p:nvPicPr>
          <p:blipFill>
            <a:blip r:embed="rId4"/>
            <a:stretch>
              <a:fillRect/>
            </a:stretch>
          </p:blipFill>
          <p:spPr>
            <a:xfrm>
              <a:off x="6951836" y="2253380"/>
              <a:ext cx="381000" cy="381000"/>
            </a:xfrm>
            <a:prstGeom prst="rect">
              <a:avLst/>
            </a:prstGeom>
          </p:spPr>
        </p:pic>
        <p:pic>
          <p:nvPicPr>
            <p:cNvPr id="43" name="Picture 42"/>
            <p:cNvPicPr>
              <a:picLocks noChangeAspect="1"/>
            </p:cNvPicPr>
            <p:nvPr/>
          </p:nvPicPr>
          <p:blipFill>
            <a:blip r:embed="rId5"/>
            <a:stretch>
              <a:fillRect/>
            </a:stretch>
          </p:blipFill>
          <p:spPr>
            <a:xfrm>
              <a:off x="7291828" y="2255818"/>
              <a:ext cx="381000" cy="381000"/>
            </a:xfrm>
            <a:prstGeom prst="rect">
              <a:avLst/>
            </a:prstGeom>
          </p:spPr>
        </p:pic>
        <p:pic>
          <p:nvPicPr>
            <p:cNvPr id="44" name="Picture 43"/>
            <p:cNvPicPr>
              <a:picLocks noChangeAspect="1"/>
            </p:cNvPicPr>
            <p:nvPr/>
          </p:nvPicPr>
          <p:blipFill>
            <a:blip r:embed="rId6"/>
            <a:stretch>
              <a:fillRect/>
            </a:stretch>
          </p:blipFill>
          <p:spPr>
            <a:xfrm>
              <a:off x="7639672" y="2250970"/>
              <a:ext cx="381000" cy="381000"/>
            </a:xfrm>
            <a:prstGeom prst="rect">
              <a:avLst/>
            </a:prstGeom>
          </p:spPr>
        </p:pic>
        <p:pic>
          <p:nvPicPr>
            <p:cNvPr id="45" name="Picture 44"/>
            <p:cNvPicPr>
              <a:picLocks noChangeAspect="1"/>
            </p:cNvPicPr>
            <p:nvPr/>
          </p:nvPicPr>
          <p:blipFill>
            <a:blip r:embed="rId7"/>
            <a:stretch>
              <a:fillRect/>
            </a:stretch>
          </p:blipFill>
          <p:spPr>
            <a:xfrm>
              <a:off x="7963908" y="2251120"/>
              <a:ext cx="381000" cy="381000"/>
            </a:xfrm>
            <a:prstGeom prst="rect">
              <a:avLst/>
            </a:prstGeom>
          </p:spPr>
        </p:pic>
      </p:grpSp>
      <p:grpSp>
        <p:nvGrpSpPr>
          <p:cNvPr id="6" name="Group 5"/>
          <p:cNvGrpSpPr/>
          <p:nvPr/>
        </p:nvGrpSpPr>
        <p:grpSpPr>
          <a:xfrm>
            <a:off x="230400" y="3003810"/>
            <a:ext cx="8668800" cy="528436"/>
            <a:chOff x="230400" y="2312073"/>
            <a:chExt cx="8668800" cy="528436"/>
          </a:xfrm>
        </p:grpSpPr>
        <p:cxnSp>
          <p:nvCxnSpPr>
            <p:cNvPr id="183" name="Straight Connector 182"/>
            <p:cNvCxnSpPr/>
            <p:nvPr/>
          </p:nvCxnSpPr>
          <p:spPr>
            <a:xfrm>
              <a:off x="230400" y="2750840"/>
              <a:ext cx="86688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914058" y="2312073"/>
              <a:ext cx="0" cy="43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82977" y="2425011"/>
              <a:ext cx="1656920" cy="415498"/>
            </a:xfrm>
            <a:prstGeom prst="rect">
              <a:avLst/>
            </a:prstGeom>
            <a:noFill/>
          </p:spPr>
          <p:txBody>
            <a:bodyPr wrap="square" rtlCol="0">
              <a:spAutoFit/>
            </a:bodyPr>
            <a:lstStyle/>
            <a:p>
              <a:pPr algn="just"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Cash Flow by Location    </a:t>
              </a:r>
              <a:r>
                <a:rPr lang="en-US" sz="800" dirty="0" smtClean="0">
                  <a:solidFill>
                    <a:srgbClr val="666666"/>
                  </a:solidFill>
                  <a:latin typeface="SAP-icons"/>
                </a:rPr>
                <a:t></a:t>
              </a:r>
              <a:endParaRPr lang="en-US" sz="3600" dirty="0">
                <a:solidFill>
                  <a:srgbClr val="666666"/>
                </a:solidFill>
                <a:latin typeface="SAP-icons" pitchFamily="2" charset="0"/>
                <a:cs typeface="Arial" pitchFamily="34" charset="0"/>
              </a:endParaRPr>
            </a:p>
            <a:p>
              <a:pPr algn="just" fontAlgn="base">
                <a:spcBef>
                  <a:spcPct val="50000"/>
                </a:spcBef>
                <a:spcAft>
                  <a:spcPct val="0"/>
                </a:spcAft>
                <a:buClr>
                  <a:srgbClr val="F0AB00"/>
                </a:buClr>
                <a:buSzPct val="80000"/>
              </a:pPr>
              <a:endParaRPr lang="en-US" sz="800" kern="0" spc="40" dirty="0" smtClean="0">
                <a:solidFill>
                  <a:srgbClr val="666666"/>
                </a:solidFill>
                <a:ea typeface="Arial Unicode MS" pitchFamily="34" charset="-128"/>
                <a:cs typeface="Arial Unicode MS" pitchFamily="34" charset="-128"/>
              </a:endParaRPr>
            </a:p>
          </p:txBody>
        </p:sp>
      </p:grpSp>
      <p:grpSp>
        <p:nvGrpSpPr>
          <p:cNvPr id="18" name="Group 17"/>
          <p:cNvGrpSpPr/>
          <p:nvPr/>
        </p:nvGrpSpPr>
        <p:grpSpPr>
          <a:xfrm>
            <a:off x="3030457" y="1601854"/>
            <a:ext cx="1332000" cy="1264130"/>
            <a:chOff x="3030457" y="1592263"/>
            <a:chExt cx="1332000" cy="1264130"/>
          </a:xfrm>
        </p:grpSpPr>
        <p:sp>
          <p:nvSpPr>
            <p:cNvPr id="306" name="Rounded Rectangle 305" hidden="1"/>
            <p:cNvSpPr/>
            <p:nvPr/>
          </p:nvSpPr>
          <p:spPr bwMode="gray">
            <a:xfrm>
              <a:off x="3030459" y="159618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307" name="TextBox 306"/>
            <p:cNvSpPr txBox="1"/>
            <p:nvPr/>
          </p:nvSpPr>
          <p:spPr>
            <a:xfrm>
              <a:off x="3030457" y="1592263"/>
              <a:ext cx="1332000" cy="780589"/>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This is the Headline</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This is the </a:t>
              </a:r>
              <a:r>
                <a:rPr lang="en-US" sz="900" kern="0" dirty="0" err="1">
                  <a:solidFill>
                    <a:srgbClr val="666666"/>
                  </a:solidFill>
                  <a:ea typeface="Arial Unicode MS" pitchFamily="34" charset="-128"/>
                  <a:cs typeface="Arial Unicode MS" pitchFamily="34" charset="-128"/>
                </a:rPr>
                <a:t>Subheadline</a:t>
              </a:r>
              <a:endParaRPr lang="en-US" sz="900" kern="0" dirty="0">
                <a:solidFill>
                  <a:srgbClr val="666666"/>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grpSp>
          <p:nvGrpSpPr>
            <p:cNvPr id="360" name="Group 359"/>
            <p:cNvGrpSpPr/>
            <p:nvPr/>
          </p:nvGrpSpPr>
          <p:grpSpPr>
            <a:xfrm>
              <a:off x="3030459" y="2087495"/>
              <a:ext cx="1327247" cy="671503"/>
              <a:chOff x="5569983" y="3137984"/>
              <a:chExt cx="1627000" cy="814877"/>
            </a:xfrm>
          </p:grpSpPr>
          <p:sp>
            <p:nvSpPr>
              <p:cNvPr id="361" name="TextBox 360"/>
              <p:cNvSpPr txBox="1"/>
              <p:nvPr/>
            </p:nvSpPr>
            <p:spPr>
              <a:xfrm>
                <a:off x="5569983" y="3655569"/>
                <a:ext cx="571584" cy="168070"/>
              </a:xfrm>
              <a:prstGeom prst="rect">
                <a:avLst/>
              </a:prstGeom>
              <a:noFill/>
            </p:spPr>
            <p:txBody>
              <a:bodyPr wrap="square" lIns="72000" tIns="0" rIns="0" bIns="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June 1</a:t>
                </a:r>
              </a:p>
            </p:txBody>
          </p:sp>
          <p:sp>
            <p:nvSpPr>
              <p:cNvPr id="362" name="TextBox 361"/>
              <p:cNvSpPr txBox="1"/>
              <p:nvPr/>
            </p:nvSpPr>
            <p:spPr>
              <a:xfrm>
                <a:off x="5569984" y="3137984"/>
                <a:ext cx="636661" cy="168072"/>
              </a:xfrm>
              <a:prstGeom prst="rect">
                <a:avLst/>
              </a:prstGeom>
              <a:noFill/>
            </p:spPr>
            <p:txBody>
              <a:bodyPr wrap="square" lIns="72000" tIns="0" rIns="0" bIns="0" rtlCol="0">
                <a:spAutoFit/>
              </a:bodyPr>
              <a:lstStyle/>
              <a:p>
                <a:pPr fontAlgn="base">
                  <a:spcBef>
                    <a:spcPct val="50000"/>
                  </a:spcBef>
                  <a:spcAft>
                    <a:spcPct val="0"/>
                  </a:spcAft>
                  <a:buClr>
                    <a:srgbClr val="F0AB00"/>
                  </a:buClr>
                  <a:buSzPct val="80000"/>
                </a:pPr>
                <a:r>
                  <a:rPr lang="en-US" sz="900" kern="0" dirty="0" smtClean="0">
                    <a:solidFill>
                      <a:srgbClr val="007833"/>
                    </a:solidFill>
                    <a:ea typeface="Arial Unicode MS" pitchFamily="34" charset="-128"/>
                    <a:cs typeface="Arial Unicode MS" pitchFamily="34" charset="-128"/>
                  </a:rPr>
                  <a:t>0 M</a:t>
                </a:r>
              </a:p>
            </p:txBody>
          </p:sp>
          <p:sp>
            <p:nvSpPr>
              <p:cNvPr id="363" name="TextBox 362"/>
              <p:cNvSpPr txBox="1"/>
              <p:nvPr/>
            </p:nvSpPr>
            <p:spPr>
              <a:xfrm>
                <a:off x="6749695" y="3137986"/>
                <a:ext cx="443041" cy="168072"/>
              </a:xfrm>
              <a:prstGeom prst="rect">
                <a:avLst/>
              </a:prstGeom>
              <a:noFill/>
            </p:spPr>
            <p:txBody>
              <a:bodyPr wrap="square" lIns="0" tIns="0" rIns="72000" bIns="0" rtlCol="0">
                <a:spAutoFit/>
              </a:bodyPr>
              <a:lstStyle/>
              <a:p>
                <a:pPr algn="r" fontAlgn="base">
                  <a:spcBef>
                    <a:spcPct val="50000"/>
                  </a:spcBef>
                  <a:spcAft>
                    <a:spcPct val="0"/>
                  </a:spcAft>
                  <a:buClr>
                    <a:srgbClr val="F0AB00"/>
                  </a:buClr>
                  <a:buSzPct val="80000"/>
                </a:pPr>
                <a:r>
                  <a:rPr lang="en-US" sz="900" kern="0" dirty="0" smtClean="0">
                    <a:solidFill>
                      <a:srgbClr val="D32030"/>
                    </a:solidFill>
                    <a:ea typeface="Arial Unicode MS" pitchFamily="34" charset="-128"/>
                    <a:cs typeface="Arial Unicode MS" pitchFamily="34" charset="-128"/>
                  </a:rPr>
                  <a:t>80 M</a:t>
                </a:r>
              </a:p>
            </p:txBody>
          </p:sp>
          <p:sp>
            <p:nvSpPr>
              <p:cNvPr id="364" name="TextBox 363"/>
              <p:cNvSpPr txBox="1"/>
              <p:nvPr/>
            </p:nvSpPr>
            <p:spPr>
              <a:xfrm>
                <a:off x="6595639" y="3654068"/>
                <a:ext cx="601344" cy="298793"/>
              </a:xfrm>
              <a:prstGeom prst="rect">
                <a:avLst/>
              </a:prstGeom>
              <a:noFill/>
            </p:spPr>
            <p:txBody>
              <a:bodyPr wrap="square" lIns="0" tIns="0" rIns="72000" bIns="0" rtlCol="0">
                <a:spAutoFit/>
              </a:bodyPr>
              <a:lstStyle/>
              <a:p>
                <a:pPr algn="r" fontAlgn="base">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June 30</a:t>
                </a:r>
              </a:p>
              <a:p>
                <a:pPr algn="r" fontAlgn="base">
                  <a:spcAft>
                    <a:spcPct val="0"/>
                  </a:spcAft>
                  <a:buClr>
                    <a:srgbClr val="F0AB00"/>
                  </a:buClr>
                  <a:buSzPct val="80000"/>
                </a:pPr>
                <a:endParaRPr lang="en-US" sz="700" kern="0" dirty="0" smtClean="0">
                  <a:solidFill>
                    <a:srgbClr val="666666"/>
                  </a:solidFill>
                  <a:ea typeface="Arial Unicode MS" pitchFamily="34" charset="-128"/>
                  <a:cs typeface="Arial Unicode MS" pitchFamily="34" charset="-128"/>
                </a:endParaRPr>
              </a:p>
            </p:txBody>
          </p:sp>
          <p:grpSp>
            <p:nvGrpSpPr>
              <p:cNvPr id="365" name="Group 364"/>
              <p:cNvGrpSpPr/>
              <p:nvPr/>
            </p:nvGrpSpPr>
            <p:grpSpPr>
              <a:xfrm>
                <a:off x="5640537" y="3297551"/>
                <a:ext cx="1476420" cy="350927"/>
                <a:chOff x="5640537" y="3297551"/>
                <a:chExt cx="1476420" cy="350927"/>
              </a:xfrm>
            </p:grpSpPr>
            <p:sp>
              <p:nvSpPr>
                <p:cNvPr id="366" name="Rectangle 365"/>
                <p:cNvSpPr/>
                <p:nvPr/>
              </p:nvSpPr>
              <p:spPr bwMode="gray">
                <a:xfrm>
                  <a:off x="5640537" y="3297551"/>
                  <a:ext cx="1476420" cy="350927"/>
                </a:xfrm>
                <a:prstGeom prst="rect">
                  <a:avLst/>
                </a:prstGeom>
                <a:solidFill>
                  <a:srgbClr val="9FCA98"/>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67" name="Freeform 366"/>
                <p:cNvSpPr/>
                <p:nvPr/>
              </p:nvSpPr>
              <p:spPr bwMode="gray">
                <a:xfrm>
                  <a:off x="5648325" y="3307573"/>
                  <a:ext cx="1466850" cy="338137"/>
                </a:xfrm>
                <a:custGeom>
                  <a:avLst/>
                  <a:gdLst>
                    <a:gd name="connsiteX0" fmla="*/ 0 w 1466850"/>
                    <a:gd name="connsiteY0" fmla="*/ 338137 h 338137"/>
                    <a:gd name="connsiteX1" fmla="*/ 366712 w 1466850"/>
                    <a:gd name="connsiteY1" fmla="*/ 228600 h 338137"/>
                    <a:gd name="connsiteX2" fmla="*/ 1097756 w 1466850"/>
                    <a:gd name="connsiteY2" fmla="*/ 142875 h 338137"/>
                    <a:gd name="connsiteX3" fmla="*/ 1466850 w 1466850"/>
                    <a:gd name="connsiteY3" fmla="*/ 0 h 338137"/>
                    <a:gd name="connsiteX4" fmla="*/ 1466850 w 1466850"/>
                    <a:gd name="connsiteY4" fmla="*/ 338137 h 338137"/>
                    <a:gd name="connsiteX5" fmla="*/ 0 w 1466850"/>
                    <a:gd name="connsiteY5" fmla="*/ 338137 h 338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6850" h="338137">
                      <a:moveTo>
                        <a:pt x="0" y="338137"/>
                      </a:moveTo>
                      <a:lnTo>
                        <a:pt x="366712" y="228600"/>
                      </a:lnTo>
                      <a:lnTo>
                        <a:pt x="1097756" y="142875"/>
                      </a:lnTo>
                      <a:lnTo>
                        <a:pt x="1466850" y="0"/>
                      </a:lnTo>
                      <a:lnTo>
                        <a:pt x="1466850" y="338137"/>
                      </a:lnTo>
                      <a:lnTo>
                        <a:pt x="0" y="338137"/>
                      </a:lnTo>
                      <a:close/>
                    </a:path>
                  </a:pathLst>
                </a:custGeom>
                <a:solidFill>
                  <a:srgbClr val="EDB17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8" name="Freeform 367"/>
                <p:cNvSpPr/>
                <p:nvPr/>
              </p:nvSpPr>
              <p:spPr bwMode="gray">
                <a:xfrm>
                  <a:off x="5645944" y="3317099"/>
                  <a:ext cx="1466850" cy="326232"/>
                </a:xfrm>
                <a:custGeom>
                  <a:avLst/>
                  <a:gdLst>
                    <a:gd name="connsiteX0" fmla="*/ 0 w 1466850"/>
                    <a:gd name="connsiteY0" fmla="*/ 326232 h 326232"/>
                    <a:gd name="connsiteX1" fmla="*/ 390525 w 1466850"/>
                    <a:gd name="connsiteY1" fmla="*/ 278607 h 326232"/>
                    <a:gd name="connsiteX2" fmla="*/ 1181100 w 1466850"/>
                    <a:gd name="connsiteY2" fmla="*/ 211932 h 326232"/>
                    <a:gd name="connsiteX3" fmla="*/ 1466850 w 1466850"/>
                    <a:gd name="connsiteY3" fmla="*/ 0 h 326232"/>
                    <a:gd name="connsiteX4" fmla="*/ 1464469 w 1466850"/>
                    <a:gd name="connsiteY4" fmla="*/ 326232 h 326232"/>
                    <a:gd name="connsiteX5" fmla="*/ 0 w 1466850"/>
                    <a:gd name="connsiteY5" fmla="*/ 326232 h 32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6850" h="326232">
                      <a:moveTo>
                        <a:pt x="0" y="326232"/>
                      </a:moveTo>
                      <a:lnTo>
                        <a:pt x="390525" y="278607"/>
                      </a:lnTo>
                      <a:lnTo>
                        <a:pt x="1181100" y="211932"/>
                      </a:lnTo>
                      <a:lnTo>
                        <a:pt x="1466850" y="0"/>
                      </a:lnTo>
                      <a:cubicBezTo>
                        <a:pt x="1466056" y="108744"/>
                        <a:pt x="1465263" y="217488"/>
                        <a:pt x="1464469" y="326232"/>
                      </a:cubicBezTo>
                      <a:lnTo>
                        <a:pt x="0" y="326232"/>
                      </a:lnTo>
                      <a:close/>
                    </a:path>
                  </a:pathLst>
                </a:custGeom>
                <a:solidFill>
                  <a:srgbClr val="E9707B"/>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369" name="Straight Connector 368"/>
                <p:cNvCxnSpPr/>
                <p:nvPr/>
              </p:nvCxnSpPr>
              <p:spPr>
                <a:xfrm flipV="1">
                  <a:off x="5651304" y="3598085"/>
                  <a:ext cx="388145" cy="42864"/>
                </a:xfrm>
                <a:prstGeom prst="line">
                  <a:avLst/>
                </a:prstGeom>
                <a:ln w="1270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flipV="1">
                  <a:off x="6036469" y="3586173"/>
                  <a:ext cx="790575" cy="11911"/>
                </a:xfrm>
                <a:prstGeom prst="line">
                  <a:avLst/>
                </a:prstGeom>
                <a:ln w="1270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flipV="1">
                  <a:off x="6827044" y="3429429"/>
                  <a:ext cx="284284" cy="156147"/>
                </a:xfrm>
                <a:prstGeom prst="line">
                  <a:avLst/>
                </a:prstGeom>
                <a:ln w="1270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a:stCxn id="368" idx="0"/>
                </p:cNvCxnSpPr>
                <p:nvPr/>
              </p:nvCxnSpPr>
              <p:spPr>
                <a:xfrm flipV="1">
                  <a:off x="5645944" y="3548910"/>
                  <a:ext cx="498705" cy="94422"/>
                </a:xfrm>
                <a:prstGeom prst="line">
                  <a:avLst/>
                </a:prstGeom>
                <a:ln w="9525" cap="flat" cmpd="sng">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flipV="1">
                  <a:off x="6144649" y="3521907"/>
                  <a:ext cx="475603" cy="2699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flipV="1">
                  <a:off x="6620252" y="3313439"/>
                  <a:ext cx="492542" cy="20480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flipV="1">
                  <a:off x="6141567" y="3521907"/>
                  <a:ext cx="475603" cy="26999"/>
                </a:xfrm>
                <a:prstGeom prst="line">
                  <a:avLst/>
                </a:prstGeom>
                <a:ln w="9525" cap="flat">
                  <a:solidFill>
                    <a:srgbClr val="454545"/>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flipV="1">
                  <a:off x="6617170" y="3317099"/>
                  <a:ext cx="492542" cy="204809"/>
                </a:xfrm>
                <a:prstGeom prst="line">
                  <a:avLst/>
                </a:prstGeom>
                <a:ln w="9525" cap="sq">
                  <a:solidFill>
                    <a:srgbClr val="454545"/>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flipV="1">
                  <a:off x="5650723" y="3548923"/>
                  <a:ext cx="498705" cy="94422"/>
                </a:xfrm>
                <a:prstGeom prst="line">
                  <a:avLst/>
                </a:prstGeom>
                <a:ln w="9525" cap="flat" cmpd="sng">
                  <a:solidFill>
                    <a:srgbClr val="454545"/>
                  </a:solidFill>
                  <a:prstDash val="sysDot"/>
                  <a:round/>
                </a:ln>
              </p:spPr>
              <p:style>
                <a:lnRef idx="1">
                  <a:schemeClr val="accent1"/>
                </a:lnRef>
                <a:fillRef idx="0">
                  <a:schemeClr val="accent1"/>
                </a:fillRef>
                <a:effectRef idx="0">
                  <a:schemeClr val="accent1"/>
                </a:effectRef>
                <a:fontRef idx="minor">
                  <a:schemeClr val="tx1"/>
                </a:fontRef>
              </p:style>
            </p:cxnSp>
          </p:grpSp>
        </p:grpSp>
        <p:sp>
          <p:nvSpPr>
            <p:cNvPr id="358" name="TextBox 357"/>
            <p:cNvSpPr txBox="1"/>
            <p:nvPr/>
          </p:nvSpPr>
          <p:spPr>
            <a:xfrm>
              <a:off x="3030458" y="2641555"/>
              <a:ext cx="1327245" cy="214838"/>
            </a:xfrm>
            <a:prstGeom prst="rect">
              <a:avLst/>
            </a:prstGeom>
            <a:noFill/>
          </p:spPr>
          <p:txBody>
            <a:bodyPr wrap="square" lIns="72000" tIns="396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a:t>
              </a:r>
            </a:p>
          </p:txBody>
        </p:sp>
      </p:grpSp>
      <p:cxnSp>
        <p:nvCxnSpPr>
          <p:cNvPr id="309" name="Straight Connector 308"/>
          <p:cNvCxnSpPr/>
          <p:nvPr/>
        </p:nvCxnSpPr>
        <p:spPr>
          <a:xfrm>
            <a:off x="2984435" y="1643785"/>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381" name="Group 380"/>
          <p:cNvGrpSpPr/>
          <p:nvPr/>
        </p:nvGrpSpPr>
        <p:grpSpPr>
          <a:xfrm>
            <a:off x="1623611" y="1603146"/>
            <a:ext cx="1323786" cy="1260406"/>
            <a:chOff x="1623611" y="1603146"/>
            <a:chExt cx="1323786" cy="1260406"/>
          </a:xfrm>
        </p:grpSpPr>
        <p:grpSp>
          <p:nvGrpSpPr>
            <p:cNvPr id="382" name="Group 381"/>
            <p:cNvGrpSpPr/>
            <p:nvPr/>
          </p:nvGrpSpPr>
          <p:grpSpPr>
            <a:xfrm>
              <a:off x="1623611" y="1603146"/>
              <a:ext cx="1323786" cy="1260406"/>
              <a:chOff x="6612399" y="1706157"/>
              <a:chExt cx="1323786" cy="1260406"/>
            </a:xfrm>
          </p:grpSpPr>
          <p:sp>
            <p:nvSpPr>
              <p:cNvPr id="396" name="Rounded Rectangle 395"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397" name="TextBox 396"/>
              <p:cNvSpPr txBox="1"/>
              <p:nvPr/>
            </p:nvSpPr>
            <p:spPr>
              <a:xfrm>
                <a:off x="6612399" y="1706157"/>
                <a:ext cx="1323786"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err="1" smtClean="0">
                    <a:solidFill>
                      <a:srgbClr val="333333"/>
                    </a:solidFill>
                    <a:ea typeface="Arial Unicode MS" pitchFamily="34" charset="-128"/>
                    <a:cs typeface="Arial Unicode MS" pitchFamily="34" charset="-128"/>
                  </a:rPr>
                  <a:t>Culmulative</a:t>
                </a:r>
                <a:r>
                  <a:rPr lang="en-US" sz="1050" kern="0" dirty="0" smtClean="0">
                    <a:solidFill>
                      <a:srgbClr val="333333"/>
                    </a:solidFill>
                    <a:ea typeface="Arial Unicode MS" pitchFamily="34" charset="-128"/>
                    <a:cs typeface="Arial Unicode MS" pitchFamily="34" charset="-128"/>
                  </a:rPr>
                  <a:t> Totals</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Expenses (M EUR)</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grpSp>
        <p:sp>
          <p:nvSpPr>
            <p:cNvPr id="383" name="TextBox 382"/>
            <p:cNvSpPr txBox="1"/>
            <p:nvPr/>
          </p:nvSpPr>
          <p:spPr>
            <a:xfrm>
              <a:off x="1623612" y="2650097"/>
              <a:ext cx="1323785"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Actual and Target</a:t>
              </a:r>
            </a:p>
          </p:txBody>
        </p:sp>
        <p:grpSp>
          <p:nvGrpSpPr>
            <p:cNvPr id="384" name="Group 383"/>
            <p:cNvGrpSpPr/>
            <p:nvPr/>
          </p:nvGrpSpPr>
          <p:grpSpPr>
            <a:xfrm>
              <a:off x="1667657" y="2049005"/>
              <a:ext cx="1233294" cy="652803"/>
              <a:chOff x="7388368" y="3090960"/>
              <a:chExt cx="1521208" cy="792192"/>
            </a:xfrm>
          </p:grpSpPr>
          <p:sp>
            <p:nvSpPr>
              <p:cNvPr id="385" name="Rectangle 384"/>
              <p:cNvSpPr/>
              <p:nvPr/>
            </p:nvSpPr>
            <p:spPr bwMode="gray">
              <a:xfrm>
                <a:off x="7768460" y="3484983"/>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86" name="Rectangle 385"/>
              <p:cNvSpPr/>
              <p:nvPr/>
            </p:nvSpPr>
            <p:spPr bwMode="gray">
              <a:xfrm>
                <a:off x="8527299" y="3489747"/>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87" name="Rectangle 386"/>
              <p:cNvSpPr/>
              <p:nvPr/>
            </p:nvSpPr>
            <p:spPr bwMode="gray">
              <a:xfrm>
                <a:off x="7410639" y="3436622"/>
                <a:ext cx="1476420" cy="112998"/>
              </a:xfrm>
              <a:prstGeom prst="rect">
                <a:avLst/>
              </a:prstGeom>
              <a:solidFill>
                <a:srgbClr val="D5DADC"/>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88" name="Rectangle 387"/>
              <p:cNvSpPr/>
              <p:nvPr/>
            </p:nvSpPr>
            <p:spPr bwMode="gray">
              <a:xfrm>
                <a:off x="7408377" y="3436620"/>
                <a:ext cx="878754" cy="106897"/>
              </a:xfrm>
              <a:prstGeom prst="rect">
                <a:avLst/>
              </a:prstGeom>
              <a:solidFill>
                <a:srgbClr val="F3B2B8"/>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89" name="TextBox 388"/>
              <p:cNvSpPr txBox="1"/>
              <p:nvPr/>
            </p:nvSpPr>
            <p:spPr>
              <a:xfrm>
                <a:off x="8136371" y="3090960"/>
                <a:ext cx="503174"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D32030"/>
                    </a:solidFill>
                    <a:ea typeface="Arial Unicode MS" pitchFamily="34" charset="-128"/>
                    <a:cs typeface="Arial Unicode MS" pitchFamily="34" charset="-128"/>
                  </a:rPr>
                  <a:t>125</a:t>
                </a:r>
              </a:p>
            </p:txBody>
          </p:sp>
          <p:sp>
            <p:nvSpPr>
              <p:cNvPr id="390" name="TextBox 389"/>
              <p:cNvSpPr txBox="1"/>
              <p:nvPr/>
            </p:nvSpPr>
            <p:spPr>
              <a:xfrm>
                <a:off x="7825216" y="3603032"/>
                <a:ext cx="422472"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454545"/>
                    </a:solidFill>
                    <a:ea typeface="Arial Unicode MS" pitchFamily="34" charset="-128"/>
                    <a:cs typeface="Arial Unicode MS" pitchFamily="34" charset="-128"/>
                  </a:rPr>
                  <a:t>75</a:t>
                </a:r>
              </a:p>
            </p:txBody>
          </p:sp>
          <p:sp>
            <p:nvSpPr>
              <p:cNvPr id="391" name="Rectangle 390"/>
              <p:cNvSpPr/>
              <p:nvPr/>
            </p:nvSpPr>
            <p:spPr bwMode="gray">
              <a:xfrm>
                <a:off x="7415401" y="3437975"/>
                <a:ext cx="961838" cy="108000"/>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92" name="Rectangle 391"/>
              <p:cNvSpPr/>
              <p:nvPr/>
            </p:nvSpPr>
            <p:spPr bwMode="gray">
              <a:xfrm>
                <a:off x="7989645" y="3364516"/>
                <a:ext cx="25737" cy="259698"/>
              </a:xfrm>
              <a:prstGeom prst="rect">
                <a:avLst/>
              </a:prstGeom>
              <a:solidFill>
                <a:srgbClr val="454545"/>
              </a:solidFill>
              <a:ln w="6350" algn="ctr">
                <a:solidFill>
                  <a:schemeClr val="bg1"/>
                </a:solidFill>
                <a:miter lim="800000"/>
                <a:headEnd/>
                <a:tailEnd/>
              </a:ln>
            </p:spPr>
            <p:txBody>
              <a:bodyPr lIns="90000" tIns="72000" rIns="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93" name="Diamond 392"/>
              <p:cNvSpPr/>
              <p:nvPr/>
            </p:nvSpPr>
            <p:spPr bwMode="gray">
              <a:xfrm>
                <a:off x="7388368" y="3547498"/>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94" name="Diamond 393"/>
              <p:cNvSpPr/>
              <p:nvPr/>
            </p:nvSpPr>
            <p:spPr bwMode="gray">
              <a:xfrm>
                <a:off x="8855576" y="3552865"/>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95" name="Rectangle 394"/>
              <p:cNvSpPr/>
              <p:nvPr/>
            </p:nvSpPr>
            <p:spPr bwMode="gray">
              <a:xfrm>
                <a:off x="8358187" y="3333930"/>
                <a:ext cx="18000" cy="144000"/>
              </a:xfrm>
              <a:prstGeom prst="rect">
                <a:avLst/>
              </a:prstGeom>
              <a:solidFill>
                <a:srgbClr val="D3203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cxnSp>
        <p:nvCxnSpPr>
          <p:cNvPr id="399" name="Straight Connector 398"/>
          <p:cNvCxnSpPr/>
          <p:nvPr/>
        </p:nvCxnSpPr>
        <p:spPr>
          <a:xfrm>
            <a:off x="1581522" y="1641581"/>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400" name="Group 399"/>
          <p:cNvGrpSpPr/>
          <p:nvPr/>
        </p:nvGrpSpPr>
        <p:grpSpPr>
          <a:xfrm>
            <a:off x="211565" y="1600529"/>
            <a:ext cx="1334528" cy="1272212"/>
            <a:chOff x="6607751" y="3059546"/>
            <a:chExt cx="1334528" cy="1272212"/>
          </a:xfrm>
        </p:grpSpPr>
        <p:grpSp>
          <p:nvGrpSpPr>
            <p:cNvPr id="401" name="Group 400"/>
            <p:cNvGrpSpPr/>
            <p:nvPr/>
          </p:nvGrpSpPr>
          <p:grpSpPr>
            <a:xfrm>
              <a:off x="6607751" y="3059546"/>
              <a:ext cx="1334528" cy="1265141"/>
              <a:chOff x="6605180" y="1701422"/>
              <a:chExt cx="1334528" cy="1265141"/>
            </a:xfrm>
          </p:grpSpPr>
          <p:sp>
            <p:nvSpPr>
              <p:cNvPr id="404" name="Rounded Rectangle 403"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405" name="TextBox 404"/>
              <p:cNvSpPr txBox="1"/>
              <p:nvPr/>
            </p:nvSpPr>
            <p:spPr>
              <a:xfrm>
                <a:off x="6605180" y="1701422"/>
                <a:ext cx="1334528"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Gross Revenue</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Global – Year to Date</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sp>
            <p:nvSpPr>
              <p:cNvPr id="407" name="TextBox 406"/>
              <p:cNvSpPr txBox="1"/>
              <p:nvPr/>
            </p:nvSpPr>
            <p:spPr>
              <a:xfrm>
                <a:off x="6613682" y="2329301"/>
                <a:ext cx="1319943" cy="480511"/>
              </a:xfrm>
              <a:prstGeom prst="rect">
                <a:avLst/>
              </a:prstGeom>
              <a:noFill/>
            </p:spPr>
            <p:txBody>
              <a:bodyPr wrap="square" rtlCol="0">
                <a:spAutoFit/>
              </a:bodyPr>
              <a:lstStyle/>
              <a:p>
                <a:pPr fontAlgn="base">
                  <a:spcBef>
                    <a:spcPct val="50000"/>
                  </a:spcBef>
                  <a:spcAft>
                    <a:spcPct val="0"/>
                  </a:spcAft>
                  <a:buClr>
                    <a:srgbClr val="F0AB00"/>
                  </a:buClr>
                  <a:buSzPct val="80000"/>
                </a:pPr>
                <a:endParaRPr lang="en-US" sz="3200" b="1" kern="0" dirty="0" smtClean="0">
                  <a:solidFill>
                    <a:srgbClr val="808080"/>
                  </a:solidFill>
                  <a:ea typeface="Arial Unicode MS" pitchFamily="34" charset="-128"/>
                  <a:cs typeface="Arial"/>
                </a:endParaRPr>
              </a:p>
            </p:txBody>
          </p:sp>
        </p:grpSp>
        <p:sp>
          <p:nvSpPr>
            <p:cNvPr id="402" name="TextBox 401"/>
            <p:cNvSpPr txBox="1"/>
            <p:nvPr/>
          </p:nvSpPr>
          <p:spPr>
            <a:xfrm>
              <a:off x="6607751" y="3701219"/>
              <a:ext cx="1331006" cy="479235"/>
            </a:xfrm>
            <a:prstGeom prst="rect">
              <a:avLst/>
            </a:prstGeom>
            <a:noFill/>
          </p:spPr>
          <p:txBody>
            <a:bodyPr wrap="square" lIns="72000" tIns="46800" rIns="72000" bIns="46800" rtlCol="0">
              <a:spAutoFit/>
            </a:bodyPr>
            <a:lstStyle/>
            <a:p>
              <a:pPr algn="r" fontAlgn="base">
                <a:spcBef>
                  <a:spcPct val="50000"/>
                </a:spcBef>
                <a:spcAft>
                  <a:spcPct val="0"/>
                </a:spcAft>
                <a:buClr>
                  <a:srgbClr val="F0AB00"/>
                </a:buClr>
                <a:buSzPct val="80000"/>
              </a:pPr>
              <a:r>
                <a:rPr lang="en-US" sz="2500" kern="0" dirty="0" smtClean="0">
                  <a:solidFill>
                    <a:srgbClr val="67B25C"/>
                  </a:solidFill>
                  <a:ea typeface="Arial Unicode MS" pitchFamily="34" charset="-128"/>
                  <a:cs typeface="Arial"/>
                </a:rPr>
                <a:t>348.2</a:t>
              </a:r>
              <a:r>
                <a:rPr lang="en-US" sz="1050" kern="0" dirty="0" smtClean="0">
                  <a:solidFill>
                    <a:srgbClr val="67B25C"/>
                  </a:solidFill>
                  <a:ea typeface="Arial Unicode MS" pitchFamily="34" charset="-128"/>
                  <a:cs typeface="Arial"/>
                </a:rPr>
                <a:t> M  </a:t>
              </a:r>
            </a:p>
          </p:txBody>
        </p:sp>
        <p:sp>
          <p:nvSpPr>
            <p:cNvPr id="403" name="TextBox 402"/>
            <p:cNvSpPr txBox="1"/>
            <p:nvPr/>
          </p:nvSpPr>
          <p:spPr>
            <a:xfrm>
              <a:off x="6607751" y="4120555"/>
              <a:ext cx="1334527"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 Actual</a:t>
              </a:r>
            </a:p>
          </p:txBody>
        </p:sp>
      </p:grpSp>
      <p:grpSp>
        <p:nvGrpSpPr>
          <p:cNvPr id="7" name="Group 6"/>
          <p:cNvGrpSpPr/>
          <p:nvPr/>
        </p:nvGrpSpPr>
        <p:grpSpPr>
          <a:xfrm>
            <a:off x="10045" y="948096"/>
            <a:ext cx="9128480" cy="545042"/>
            <a:chOff x="160952" y="948096"/>
            <a:chExt cx="8975067" cy="545042"/>
          </a:xfrm>
        </p:grpSpPr>
        <p:sp>
          <p:nvSpPr>
            <p:cNvPr id="186" name="TextBox 185"/>
            <p:cNvSpPr txBox="1"/>
            <p:nvPr/>
          </p:nvSpPr>
          <p:spPr>
            <a:xfrm>
              <a:off x="7987641" y="963690"/>
              <a:ext cx="1148378" cy="246221"/>
            </a:xfrm>
            <a:prstGeom prst="rect">
              <a:avLst/>
            </a:prstGeom>
            <a:noFill/>
          </p:spPr>
          <p:txBody>
            <a:bodyPr wrap="square" lIns="0" tIns="0" rIns="234000" bIns="0" rtlCol="0">
              <a:spAutoFit/>
            </a:bodyPr>
            <a:lstStyle/>
            <a:p>
              <a:pPr algn="r" fontAlgn="base">
                <a:spcBef>
                  <a:spcPct val="50000"/>
                </a:spcBef>
                <a:spcAft>
                  <a:spcPct val="0"/>
                </a:spcAft>
                <a:buClr>
                  <a:srgbClr val="F0AB00"/>
                </a:buClr>
                <a:buSzPct val="80000"/>
              </a:pPr>
              <a:r>
                <a:rPr lang="en-US" sz="1600" dirty="0" smtClean="0">
                  <a:solidFill>
                    <a:srgbClr val="444444"/>
                  </a:solidFill>
                  <a:latin typeface="Arial "/>
                  <a:ea typeface="Open Sans Condensed" pitchFamily="34" charset="0"/>
                  <a:cs typeface="Arial" pitchFamily="34" charset="0"/>
                </a:rPr>
                <a:t>18,385 M</a:t>
              </a:r>
              <a:endParaRPr lang="en-US" sz="1600" dirty="0">
                <a:solidFill>
                  <a:srgbClr val="444444"/>
                </a:solidFill>
                <a:latin typeface="Arial "/>
                <a:ea typeface="Open Sans Condensed" pitchFamily="34" charset="0"/>
                <a:cs typeface="Arial" pitchFamily="34" charset="0"/>
              </a:endParaRPr>
            </a:p>
          </p:txBody>
        </p:sp>
        <p:sp>
          <p:nvSpPr>
            <p:cNvPr id="187" name="TextBox 186"/>
            <p:cNvSpPr txBox="1"/>
            <p:nvPr/>
          </p:nvSpPr>
          <p:spPr>
            <a:xfrm>
              <a:off x="160952" y="948096"/>
              <a:ext cx="2683088" cy="338554"/>
            </a:xfrm>
            <a:prstGeom prst="rect">
              <a:avLst/>
            </a:prstGeom>
            <a:noFill/>
          </p:spPr>
          <p:txBody>
            <a:bodyPr wrap="square" lIns="234000" rtlCol="0">
              <a:spAutoFit/>
            </a:bodyPr>
            <a:lstStyle/>
            <a:p>
              <a:pPr fontAlgn="base">
                <a:spcBef>
                  <a:spcPts val="840"/>
                </a:spcBef>
                <a:spcAft>
                  <a:spcPct val="0"/>
                </a:spcAft>
                <a:buClr>
                  <a:srgbClr val="F0AB00"/>
                </a:buClr>
                <a:buSzPct val="80000"/>
              </a:pPr>
              <a:r>
                <a:rPr lang="en-US" sz="1600" kern="0" dirty="0" smtClean="0">
                  <a:solidFill>
                    <a:srgbClr val="333333"/>
                  </a:solidFill>
                  <a:ea typeface="Arial Unicode MS" pitchFamily="34" charset="-128"/>
                  <a:cs typeface="Arial Unicode MS" pitchFamily="34" charset="-128"/>
                </a:rPr>
                <a:t>Forecast in 7 Days (USD) </a:t>
              </a:r>
            </a:p>
          </p:txBody>
        </p:sp>
        <p:sp>
          <p:nvSpPr>
            <p:cNvPr id="299" name="TextBox 298"/>
            <p:cNvSpPr txBox="1"/>
            <p:nvPr/>
          </p:nvSpPr>
          <p:spPr>
            <a:xfrm>
              <a:off x="160952" y="1239222"/>
              <a:ext cx="1213320" cy="253916"/>
            </a:xfrm>
            <a:prstGeom prst="rect">
              <a:avLst/>
            </a:prstGeom>
            <a:noFill/>
          </p:spPr>
          <p:txBody>
            <a:bodyPr wrap="square" lIns="234000" rtlCol="0">
              <a:spAutoFit/>
            </a:bodyPr>
            <a:lstStyle/>
            <a:p>
              <a:pPr algn="just" fontAlgn="base">
                <a:spcBef>
                  <a:spcPct val="50000"/>
                </a:spcBef>
                <a:spcAft>
                  <a:spcPct val="0"/>
                </a:spcAft>
                <a:buClr>
                  <a:srgbClr val="F0AB00"/>
                </a:buClr>
                <a:buSzPct val="80000"/>
              </a:pPr>
              <a:r>
                <a:rPr lang="en-US" sz="1050" kern="0" dirty="0" err="1" smtClean="0">
                  <a:solidFill>
                    <a:srgbClr val="666666"/>
                  </a:solidFill>
                  <a:ea typeface="Arial Unicode MS" pitchFamily="34" charset="-128"/>
                  <a:cs typeface="Arial Unicode MS" pitchFamily="34" charset="-128"/>
                </a:rPr>
                <a:t>Subheader</a:t>
              </a:r>
              <a:endParaRPr lang="en-US" sz="1050" kern="0" dirty="0" smtClean="0">
                <a:solidFill>
                  <a:srgbClr val="666666"/>
                </a:solidFill>
                <a:ea typeface="Arial Unicode MS" pitchFamily="34" charset="-128"/>
                <a:cs typeface="Arial Unicode MS" pitchFamily="34" charset="-128"/>
              </a:endParaRPr>
            </a:p>
          </p:txBody>
        </p:sp>
        <p:sp>
          <p:nvSpPr>
            <p:cNvPr id="325" name="TextBox 324"/>
            <p:cNvSpPr txBox="1"/>
            <p:nvPr/>
          </p:nvSpPr>
          <p:spPr>
            <a:xfrm>
              <a:off x="8524556" y="1137454"/>
              <a:ext cx="611462" cy="230832"/>
            </a:xfrm>
            <a:prstGeom prst="rect">
              <a:avLst/>
            </a:prstGeom>
            <a:noFill/>
          </p:spPr>
          <p:txBody>
            <a:bodyPr wrap="square" rIns="234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a:t>
              </a:r>
            </a:p>
          </p:txBody>
        </p:sp>
      </p:grpSp>
      <p:grpSp>
        <p:nvGrpSpPr>
          <p:cNvPr id="8" name="Group 7"/>
          <p:cNvGrpSpPr/>
          <p:nvPr/>
        </p:nvGrpSpPr>
        <p:grpSpPr>
          <a:xfrm>
            <a:off x="-19900" y="502915"/>
            <a:ext cx="9131502" cy="221794"/>
            <a:chOff x="-19900" y="502915"/>
            <a:chExt cx="9131502" cy="221794"/>
          </a:xfrm>
        </p:grpSpPr>
        <p:sp>
          <p:nvSpPr>
            <p:cNvPr id="118" name="TextBox 117"/>
            <p:cNvSpPr txBox="1"/>
            <p:nvPr/>
          </p:nvSpPr>
          <p:spPr>
            <a:xfrm>
              <a:off x="-19900" y="502915"/>
              <a:ext cx="422869"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smtClean="0">
                  <a:solidFill>
                    <a:srgbClr val="666666"/>
                  </a:solidFill>
                  <a:latin typeface="SAP-icons" pitchFamily="2" charset="0"/>
                </a:rPr>
                <a:t> </a:t>
              </a:r>
              <a:endParaRPr lang="en-US" sz="1400" dirty="0">
                <a:solidFill>
                  <a:srgbClr val="666666"/>
                </a:solidFill>
                <a:latin typeface="SAP-icons" pitchFamily="2" charset="0"/>
              </a:endParaRPr>
            </a:p>
          </p:txBody>
        </p:sp>
        <p:sp>
          <p:nvSpPr>
            <p:cNvPr id="119" name="TextBox 118"/>
            <p:cNvSpPr txBox="1"/>
            <p:nvPr/>
          </p:nvSpPr>
          <p:spPr>
            <a:xfrm>
              <a:off x="8777376" y="509265"/>
              <a:ext cx="334226"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595959"/>
                  </a:solidFill>
                  <a:latin typeface="SAP-icons"/>
                  <a:cs typeface="SAP-icons"/>
                </a:rPr>
                <a:t></a:t>
              </a:r>
              <a:endParaRPr lang="en-US" sz="1400" dirty="0">
                <a:solidFill>
                  <a:srgbClr val="595959"/>
                </a:solidFill>
                <a:latin typeface="SAP-icons" pitchFamily="2" charset="0"/>
              </a:endParaRPr>
            </a:p>
          </p:txBody>
        </p:sp>
        <p:sp>
          <p:nvSpPr>
            <p:cNvPr id="191" name="TextBox 190"/>
            <p:cNvSpPr txBox="1"/>
            <p:nvPr/>
          </p:nvSpPr>
          <p:spPr>
            <a:xfrm>
              <a:off x="3995363" y="523579"/>
              <a:ext cx="1070747" cy="15240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Liquidity Forecast</a:t>
              </a:r>
              <a:endParaRPr lang="en-US" sz="1000" dirty="0">
                <a:solidFill>
                  <a:srgbClr val="666666"/>
                </a:solidFill>
                <a:latin typeface="Arial" pitchFamily="34" charset="0"/>
                <a:ea typeface="Open Sans" pitchFamily="34" charset="0"/>
                <a:cs typeface="Arial" pitchFamily="34" charset="0"/>
              </a:endParaRPr>
            </a:p>
          </p:txBody>
        </p:sp>
      </p:grpSp>
      <p:grpSp>
        <p:nvGrpSpPr>
          <p:cNvPr id="175" name="Group 174"/>
          <p:cNvGrpSpPr/>
          <p:nvPr/>
        </p:nvGrpSpPr>
        <p:grpSpPr>
          <a:xfrm>
            <a:off x="-7951" y="6448722"/>
            <a:ext cx="9168732" cy="447374"/>
            <a:chOff x="0" y="6448722"/>
            <a:chExt cx="9168732" cy="447374"/>
          </a:xfrm>
        </p:grpSpPr>
        <p:sp>
          <p:nvSpPr>
            <p:cNvPr id="176" name="Rectangle 175"/>
            <p:cNvSpPr/>
            <p:nvPr/>
          </p:nvSpPr>
          <p:spPr>
            <a:xfrm>
              <a:off x="0" y="6448722"/>
              <a:ext cx="9168732" cy="44737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TextBox 179"/>
            <p:cNvSpPr txBox="1"/>
            <p:nvPr/>
          </p:nvSpPr>
          <p:spPr>
            <a:xfrm>
              <a:off x="8703676" y="6534486"/>
              <a:ext cx="329932" cy="246221"/>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181" name="TextBox 180"/>
            <p:cNvSpPr txBox="1"/>
            <p:nvPr/>
          </p:nvSpPr>
          <p:spPr>
            <a:xfrm>
              <a:off x="7918449" y="6579363"/>
              <a:ext cx="758825"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chemeClr val="bg1"/>
                  </a:solidFill>
                  <a:latin typeface="Arial" pitchFamily="34" charset="0"/>
                  <a:ea typeface="Open Sans" pitchFamily="34" charset="0"/>
                  <a:cs typeface="Arial" pitchFamily="34" charset="0"/>
                </a:rPr>
                <a:t>Open in</a:t>
              </a:r>
              <a:endParaRPr lang="en-US" sz="1000" dirty="0">
                <a:solidFill>
                  <a:schemeClr val="bg1"/>
                </a:solidFill>
                <a:latin typeface="Arial" pitchFamily="34" charset="0"/>
                <a:ea typeface="Open Sans" pitchFamily="34" charset="0"/>
                <a:cs typeface="Arial" pitchFamily="34" charset="0"/>
              </a:endParaRPr>
            </a:p>
          </p:txBody>
        </p:sp>
      </p:grpSp>
      <p:grpSp>
        <p:nvGrpSpPr>
          <p:cNvPr id="148" name="Group 147"/>
          <p:cNvGrpSpPr/>
          <p:nvPr/>
        </p:nvGrpSpPr>
        <p:grpSpPr>
          <a:xfrm>
            <a:off x="-5474" y="0"/>
            <a:ext cx="9149474" cy="423865"/>
            <a:chOff x="-5474" y="0"/>
            <a:chExt cx="9149474" cy="423865"/>
          </a:xfrm>
        </p:grpSpPr>
        <p:sp>
          <p:nvSpPr>
            <p:cNvPr id="149" name="Rectangle 148"/>
            <p:cNvSpPr/>
            <p:nvPr/>
          </p:nvSpPr>
          <p:spPr>
            <a:xfrm>
              <a:off x="-5474"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a:off x="-5474"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1" name="Picture 2"/>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58089"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2" name="TextBox 151"/>
            <p:cNvSpPr txBox="1"/>
            <p:nvPr/>
          </p:nvSpPr>
          <p:spPr>
            <a:xfrm>
              <a:off x="7689596" y="118251"/>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cxnSp>
          <p:nvCxnSpPr>
            <p:cNvPr id="153" name="Straight Connector 152"/>
            <p:cNvCxnSpPr/>
            <p:nvPr/>
          </p:nvCxnSpPr>
          <p:spPr>
            <a:xfrm>
              <a:off x="41739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5473"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155" name="Rectangle 154"/>
            <p:cNvSpPr/>
            <p:nvPr/>
          </p:nvSpPr>
          <p:spPr>
            <a:xfrm flipV="1">
              <a:off x="-5474"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157" name="TextBox 156"/>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158" name="Straight Connector 157"/>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8271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1123950" y="736600"/>
            <a:chExt cx="2870200" cy="5092700"/>
          </a:xfrm>
        </p:grpSpPr>
        <p:sp>
          <p:nvSpPr>
            <p:cNvPr id="3" name="Rectangle 2"/>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ectangle 3"/>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93" name="Rectangle 92"/>
          <p:cNvSpPr/>
          <p:nvPr/>
        </p:nvSpPr>
        <p:spPr bwMode="gray">
          <a:xfrm>
            <a:off x="0" y="425450"/>
            <a:ext cx="9138526" cy="361950"/>
          </a:xfrm>
          <a:prstGeom prst="rect">
            <a:avLst/>
          </a:prstGeom>
          <a:solidFill>
            <a:schemeClr val="bg1"/>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0" name="Rectangle 109"/>
          <p:cNvSpPr/>
          <p:nvPr/>
        </p:nvSpPr>
        <p:spPr bwMode="gray">
          <a:xfrm>
            <a:off x="234000" y="2406771"/>
            <a:ext cx="8672400" cy="4489326"/>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89" name="Group 88"/>
          <p:cNvGrpSpPr/>
          <p:nvPr/>
        </p:nvGrpSpPr>
        <p:grpSpPr>
          <a:xfrm>
            <a:off x="0" y="787400"/>
            <a:ext cx="9145331" cy="1473140"/>
            <a:chOff x="0" y="787400"/>
            <a:chExt cx="9145331" cy="1473140"/>
          </a:xfrm>
        </p:grpSpPr>
        <p:sp>
          <p:nvSpPr>
            <p:cNvPr id="94" name="Rectangle 93"/>
            <p:cNvSpPr/>
            <p:nvPr/>
          </p:nvSpPr>
          <p:spPr bwMode="gray">
            <a:xfrm>
              <a:off x="0" y="787400"/>
              <a:ext cx="9138526" cy="1473140"/>
            </a:xfrm>
            <a:prstGeom prst="rect">
              <a:avLst/>
            </a:prstGeom>
            <a:solidFill>
              <a:srgbClr val="FFFFFF">
                <a:alpha val="60000"/>
              </a:srgb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95" name="Straight Connector 94"/>
            <p:cNvCxnSpPr/>
            <p:nvPr/>
          </p:nvCxnSpPr>
          <p:spPr>
            <a:xfrm>
              <a:off x="1331" y="2255492"/>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787400"/>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5400" y="3233608"/>
            <a:ext cx="7893050" cy="3180362"/>
            <a:chOff x="25400" y="3047752"/>
            <a:chExt cx="7893050" cy="3180362"/>
          </a:xfrm>
        </p:grpSpPr>
        <p:grpSp>
          <p:nvGrpSpPr>
            <p:cNvPr id="242" name="Group 241"/>
            <p:cNvGrpSpPr/>
            <p:nvPr/>
          </p:nvGrpSpPr>
          <p:grpSpPr>
            <a:xfrm>
              <a:off x="25400" y="3047752"/>
              <a:ext cx="7893050" cy="3053190"/>
              <a:chOff x="558800" y="3047752"/>
              <a:chExt cx="7893050" cy="3053190"/>
            </a:xfrm>
          </p:grpSpPr>
          <p:cxnSp>
            <p:nvCxnSpPr>
              <p:cNvPr id="243" name="Straight Connector 242"/>
              <p:cNvCxnSpPr/>
              <p:nvPr/>
            </p:nvCxnSpPr>
            <p:spPr>
              <a:xfrm>
                <a:off x="1282700" y="6017327"/>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244" name="Group 243"/>
              <p:cNvGrpSpPr/>
              <p:nvPr/>
            </p:nvGrpSpPr>
            <p:grpSpPr>
              <a:xfrm>
                <a:off x="558800" y="3047752"/>
                <a:ext cx="590550" cy="3053190"/>
                <a:chOff x="736600" y="3047752"/>
                <a:chExt cx="590550" cy="3053190"/>
              </a:xfrm>
            </p:grpSpPr>
            <p:sp>
              <p:nvSpPr>
                <p:cNvPr id="251" name="TextBox 250"/>
                <p:cNvSpPr txBox="1"/>
                <p:nvPr/>
              </p:nvSpPr>
              <p:spPr>
                <a:xfrm>
                  <a:off x="762430" y="3522651"/>
                  <a:ext cx="56472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100</a:t>
                  </a:r>
                  <a:endParaRPr lang="en-US" sz="700" kern="0" dirty="0" smtClean="0">
                    <a:solidFill>
                      <a:srgbClr val="666666"/>
                    </a:solidFill>
                    <a:ea typeface="Arial Unicode MS" pitchFamily="34" charset="-128"/>
                    <a:cs typeface="Arial Unicode MS" pitchFamily="34" charset="-128"/>
                  </a:endParaRPr>
                </a:p>
              </p:txBody>
            </p:sp>
            <p:sp>
              <p:nvSpPr>
                <p:cNvPr id="252" name="TextBox 251"/>
                <p:cNvSpPr txBox="1"/>
                <p:nvPr/>
              </p:nvSpPr>
              <p:spPr>
                <a:xfrm>
                  <a:off x="736600" y="4004979"/>
                  <a:ext cx="5842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80</a:t>
                  </a:r>
                  <a:endParaRPr lang="en-US" sz="700" kern="0" dirty="0" smtClean="0">
                    <a:solidFill>
                      <a:srgbClr val="666666"/>
                    </a:solidFill>
                    <a:ea typeface="Arial Unicode MS" pitchFamily="34" charset="-128"/>
                    <a:cs typeface="Arial Unicode MS" pitchFamily="34" charset="-128"/>
                  </a:endParaRPr>
                </a:p>
              </p:txBody>
            </p:sp>
            <p:sp>
              <p:nvSpPr>
                <p:cNvPr id="253" name="TextBox 252"/>
                <p:cNvSpPr txBox="1"/>
                <p:nvPr/>
              </p:nvSpPr>
              <p:spPr>
                <a:xfrm>
                  <a:off x="819150" y="5918841"/>
                  <a:ext cx="5080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0</a:t>
                  </a:r>
                  <a:endParaRPr lang="en-US" sz="700" kern="0" dirty="0" smtClean="0">
                    <a:solidFill>
                      <a:srgbClr val="666666"/>
                    </a:solidFill>
                    <a:ea typeface="Arial Unicode MS" pitchFamily="34" charset="-128"/>
                    <a:cs typeface="Arial Unicode MS" pitchFamily="34" charset="-128"/>
                  </a:endParaRPr>
                </a:p>
              </p:txBody>
            </p:sp>
            <p:sp>
              <p:nvSpPr>
                <p:cNvPr id="254" name="TextBox 253"/>
                <p:cNvSpPr txBox="1"/>
                <p:nvPr/>
              </p:nvSpPr>
              <p:spPr>
                <a:xfrm>
                  <a:off x="819150" y="4472868"/>
                  <a:ext cx="5080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60</a:t>
                  </a:r>
                  <a:endParaRPr lang="en-US" sz="700" kern="0" dirty="0" smtClean="0">
                    <a:solidFill>
                      <a:srgbClr val="666666"/>
                    </a:solidFill>
                    <a:ea typeface="Arial Unicode MS" pitchFamily="34" charset="-128"/>
                    <a:cs typeface="Arial Unicode MS" pitchFamily="34" charset="-128"/>
                  </a:endParaRPr>
                </a:p>
              </p:txBody>
            </p:sp>
            <p:sp>
              <p:nvSpPr>
                <p:cNvPr id="255" name="TextBox 254"/>
                <p:cNvSpPr txBox="1"/>
                <p:nvPr/>
              </p:nvSpPr>
              <p:spPr>
                <a:xfrm>
                  <a:off x="819150" y="4953620"/>
                  <a:ext cx="5080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40</a:t>
                  </a:r>
                  <a:endParaRPr lang="en-US" sz="700" kern="0" dirty="0" smtClean="0">
                    <a:solidFill>
                      <a:srgbClr val="666666"/>
                    </a:solidFill>
                    <a:ea typeface="Arial Unicode MS" pitchFamily="34" charset="-128"/>
                    <a:cs typeface="Arial Unicode MS" pitchFamily="34" charset="-128"/>
                  </a:endParaRPr>
                </a:p>
              </p:txBody>
            </p:sp>
            <p:sp>
              <p:nvSpPr>
                <p:cNvPr id="270" name="TextBox 269"/>
                <p:cNvSpPr txBox="1"/>
                <p:nvPr/>
              </p:nvSpPr>
              <p:spPr>
                <a:xfrm>
                  <a:off x="819150" y="5434310"/>
                  <a:ext cx="5080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a:t>
                  </a:r>
                  <a:endParaRPr lang="en-US" sz="700" kern="0" dirty="0" smtClean="0">
                    <a:solidFill>
                      <a:srgbClr val="666666"/>
                    </a:solidFill>
                    <a:ea typeface="Arial Unicode MS" pitchFamily="34" charset="-128"/>
                    <a:cs typeface="Arial Unicode MS" pitchFamily="34" charset="-128"/>
                  </a:endParaRPr>
                </a:p>
              </p:txBody>
            </p:sp>
            <p:sp>
              <p:nvSpPr>
                <p:cNvPr id="296" name="TextBox 295"/>
                <p:cNvSpPr txBox="1"/>
                <p:nvPr/>
              </p:nvSpPr>
              <p:spPr>
                <a:xfrm>
                  <a:off x="762430" y="3047752"/>
                  <a:ext cx="56472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120</a:t>
                  </a:r>
                  <a:endParaRPr lang="en-US" sz="700" kern="0" dirty="0" smtClean="0">
                    <a:solidFill>
                      <a:srgbClr val="666666"/>
                    </a:solidFill>
                    <a:ea typeface="Arial Unicode MS" pitchFamily="34" charset="-128"/>
                    <a:cs typeface="Arial Unicode MS" pitchFamily="34" charset="-128"/>
                  </a:endParaRPr>
                </a:p>
              </p:txBody>
            </p:sp>
          </p:grpSp>
          <p:cxnSp>
            <p:nvCxnSpPr>
              <p:cNvPr id="245" name="Straight Connector 244"/>
              <p:cNvCxnSpPr/>
              <p:nvPr/>
            </p:nvCxnSpPr>
            <p:spPr>
              <a:xfrm>
                <a:off x="1282700" y="5542632"/>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82700" y="5061880"/>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282700" y="4581128"/>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1282700" y="4094026"/>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1282700" y="3615370"/>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1282700" y="3134618"/>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301" name="Group 300"/>
            <p:cNvGrpSpPr/>
            <p:nvPr/>
          </p:nvGrpSpPr>
          <p:grpSpPr>
            <a:xfrm>
              <a:off x="1769898" y="5482167"/>
              <a:ext cx="1026161" cy="744885"/>
              <a:chOff x="2303298" y="5482167"/>
              <a:chExt cx="1026161" cy="744885"/>
            </a:xfrm>
          </p:grpSpPr>
          <p:sp>
            <p:nvSpPr>
              <p:cNvPr id="302" name="TextBox 301"/>
              <p:cNvSpPr txBox="1"/>
              <p:nvPr/>
            </p:nvSpPr>
            <p:spPr>
              <a:xfrm>
                <a:off x="2303825" y="6044951"/>
                <a:ext cx="1025634"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Region 1</a:t>
                </a:r>
                <a:endParaRPr lang="en-US" sz="700" kern="0" dirty="0" smtClean="0">
                  <a:solidFill>
                    <a:srgbClr val="666666"/>
                  </a:solidFill>
                  <a:ea typeface="Arial Unicode MS" pitchFamily="34" charset="-128"/>
                  <a:cs typeface="Arial Unicode MS" pitchFamily="34" charset="-128"/>
                </a:endParaRPr>
              </a:p>
            </p:txBody>
          </p:sp>
          <p:sp>
            <p:nvSpPr>
              <p:cNvPr id="303" name="Rectangle 302"/>
              <p:cNvSpPr/>
              <p:nvPr/>
            </p:nvSpPr>
            <p:spPr bwMode="gray">
              <a:xfrm>
                <a:off x="2303748" y="5482167"/>
                <a:ext cx="1008529" cy="535705"/>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04" name="TextBox 303"/>
              <p:cNvSpPr txBox="1"/>
              <p:nvPr/>
            </p:nvSpPr>
            <p:spPr>
              <a:xfrm>
                <a:off x="2303298" y="5663238"/>
                <a:ext cx="1011401"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24</a:t>
                </a:r>
                <a:endParaRPr lang="en-US" sz="700" kern="0" dirty="0" smtClean="0">
                  <a:solidFill>
                    <a:srgbClr val="666666"/>
                  </a:solidFill>
                  <a:ea typeface="Arial Unicode MS" pitchFamily="34" charset="-128"/>
                  <a:cs typeface="Arial Unicode MS" pitchFamily="34" charset="-128"/>
                </a:endParaRPr>
              </a:p>
            </p:txBody>
          </p:sp>
        </p:grpSp>
        <p:grpSp>
          <p:nvGrpSpPr>
            <p:cNvPr id="305" name="Group 304"/>
            <p:cNvGrpSpPr/>
            <p:nvPr/>
          </p:nvGrpSpPr>
          <p:grpSpPr>
            <a:xfrm>
              <a:off x="3784600" y="4245554"/>
              <a:ext cx="1025825" cy="1982560"/>
              <a:chOff x="4318000" y="4245554"/>
              <a:chExt cx="1025825" cy="1982560"/>
            </a:xfrm>
          </p:grpSpPr>
          <p:sp>
            <p:nvSpPr>
              <p:cNvPr id="306" name="TextBox 305"/>
              <p:cNvSpPr txBox="1"/>
              <p:nvPr/>
            </p:nvSpPr>
            <p:spPr>
              <a:xfrm>
                <a:off x="4318000" y="6046013"/>
                <a:ext cx="1016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Region 2</a:t>
                </a:r>
                <a:endParaRPr lang="en-US" sz="700" kern="0" dirty="0" smtClean="0">
                  <a:solidFill>
                    <a:srgbClr val="666666"/>
                  </a:solidFill>
                  <a:ea typeface="Arial Unicode MS" pitchFamily="34" charset="-128"/>
                  <a:cs typeface="Arial Unicode MS" pitchFamily="34" charset="-128"/>
                </a:endParaRPr>
              </a:p>
            </p:txBody>
          </p:sp>
          <p:sp>
            <p:nvSpPr>
              <p:cNvPr id="307" name="Rectangle 306"/>
              <p:cNvSpPr/>
              <p:nvPr/>
            </p:nvSpPr>
            <p:spPr bwMode="gray">
              <a:xfrm>
                <a:off x="4319972" y="4797136"/>
                <a:ext cx="1008529" cy="1220736"/>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08" name="TextBox 307"/>
              <p:cNvSpPr txBox="1"/>
              <p:nvPr/>
            </p:nvSpPr>
            <p:spPr>
              <a:xfrm>
                <a:off x="4319972" y="5270693"/>
                <a:ext cx="1011401"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50</a:t>
                </a:r>
                <a:endParaRPr lang="en-US" sz="700" kern="0" dirty="0" smtClean="0">
                  <a:solidFill>
                    <a:srgbClr val="666666"/>
                  </a:solidFill>
                  <a:ea typeface="Arial Unicode MS" pitchFamily="34" charset="-128"/>
                  <a:cs typeface="Arial Unicode MS" pitchFamily="34" charset="-128"/>
                </a:endParaRPr>
              </a:p>
            </p:txBody>
          </p:sp>
          <p:sp>
            <p:nvSpPr>
              <p:cNvPr id="309" name="Rectangle 308"/>
              <p:cNvSpPr/>
              <p:nvPr/>
            </p:nvSpPr>
            <p:spPr bwMode="gray">
              <a:xfrm>
                <a:off x="4319972" y="4669011"/>
                <a:ext cx="1008529" cy="122152"/>
              </a:xfrm>
              <a:prstGeom prst="rect">
                <a:avLst/>
              </a:prstGeom>
              <a:solidFill>
                <a:srgbClr val="F9C26A"/>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10" name="Rectangle 309"/>
              <p:cNvSpPr/>
              <p:nvPr/>
            </p:nvSpPr>
            <p:spPr bwMode="gray">
              <a:xfrm>
                <a:off x="4319972" y="4245554"/>
                <a:ext cx="1008529" cy="419103"/>
              </a:xfrm>
              <a:prstGeom prst="rect">
                <a:avLst/>
              </a:prstGeom>
              <a:solidFill>
                <a:srgbClr val="8CD3FF"/>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11" name="TextBox 310"/>
              <p:cNvSpPr txBox="1"/>
              <p:nvPr/>
            </p:nvSpPr>
            <p:spPr>
              <a:xfrm>
                <a:off x="4332424" y="4641590"/>
                <a:ext cx="1011401"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8</a:t>
                </a:r>
                <a:endParaRPr lang="en-US" sz="700" kern="0" dirty="0" smtClean="0">
                  <a:solidFill>
                    <a:srgbClr val="666666"/>
                  </a:solidFill>
                  <a:ea typeface="Arial Unicode MS" pitchFamily="34" charset="-128"/>
                  <a:cs typeface="Arial Unicode MS" pitchFamily="34" charset="-128"/>
                </a:endParaRPr>
              </a:p>
            </p:txBody>
          </p:sp>
          <p:sp>
            <p:nvSpPr>
              <p:cNvPr id="312" name="TextBox 311"/>
              <p:cNvSpPr txBox="1"/>
              <p:nvPr/>
            </p:nvSpPr>
            <p:spPr>
              <a:xfrm>
                <a:off x="4319972" y="4373137"/>
                <a:ext cx="1011401"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18</a:t>
                </a:r>
                <a:endParaRPr lang="en-US" sz="700" kern="0" dirty="0" smtClean="0">
                  <a:solidFill>
                    <a:srgbClr val="666666"/>
                  </a:solidFill>
                  <a:ea typeface="Arial Unicode MS" pitchFamily="34" charset="-128"/>
                  <a:cs typeface="Arial Unicode MS" pitchFamily="34" charset="-128"/>
                </a:endParaRPr>
              </a:p>
            </p:txBody>
          </p:sp>
        </p:grpSp>
        <p:grpSp>
          <p:nvGrpSpPr>
            <p:cNvPr id="313" name="Group 312"/>
            <p:cNvGrpSpPr/>
            <p:nvPr/>
          </p:nvGrpSpPr>
          <p:grpSpPr>
            <a:xfrm>
              <a:off x="5521410" y="3294509"/>
              <a:ext cx="1572054" cy="2932927"/>
              <a:chOff x="6054810" y="3294509"/>
              <a:chExt cx="1572054" cy="2932927"/>
            </a:xfrm>
          </p:grpSpPr>
          <p:sp>
            <p:nvSpPr>
              <p:cNvPr id="314" name="TextBox 313"/>
              <p:cNvSpPr txBox="1"/>
              <p:nvPr/>
            </p:nvSpPr>
            <p:spPr>
              <a:xfrm>
                <a:off x="6054810" y="6045335"/>
                <a:ext cx="1572054"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Region 3</a:t>
                </a:r>
                <a:endParaRPr lang="en-US" sz="700" kern="0" dirty="0" smtClean="0">
                  <a:solidFill>
                    <a:srgbClr val="666666"/>
                  </a:solidFill>
                  <a:ea typeface="Arial Unicode MS" pitchFamily="34" charset="-128"/>
                  <a:cs typeface="Arial Unicode MS" pitchFamily="34" charset="-128"/>
                </a:endParaRPr>
              </a:p>
            </p:txBody>
          </p:sp>
          <p:sp>
            <p:nvSpPr>
              <p:cNvPr id="315" name="Rectangle 314"/>
              <p:cNvSpPr/>
              <p:nvPr/>
            </p:nvSpPr>
            <p:spPr bwMode="gray">
              <a:xfrm>
                <a:off x="6336196" y="3802529"/>
                <a:ext cx="1008529" cy="2215343"/>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16" name="Rectangle 315"/>
              <p:cNvSpPr/>
              <p:nvPr/>
            </p:nvSpPr>
            <p:spPr bwMode="gray">
              <a:xfrm>
                <a:off x="6336196" y="3498850"/>
                <a:ext cx="1008529" cy="299381"/>
              </a:xfrm>
              <a:prstGeom prst="rect">
                <a:avLst/>
              </a:prstGeom>
              <a:solidFill>
                <a:srgbClr val="FAC36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17" name="Rectangle 316"/>
              <p:cNvSpPr/>
              <p:nvPr/>
            </p:nvSpPr>
            <p:spPr bwMode="gray">
              <a:xfrm>
                <a:off x="6336196" y="3294509"/>
                <a:ext cx="1008529" cy="201705"/>
              </a:xfrm>
              <a:prstGeom prst="rect">
                <a:avLst/>
              </a:prstGeom>
              <a:solidFill>
                <a:srgbClr val="8FD4FD"/>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18" name="TextBox 317"/>
              <p:cNvSpPr txBox="1"/>
              <p:nvPr/>
            </p:nvSpPr>
            <p:spPr>
              <a:xfrm>
                <a:off x="6336196" y="3550421"/>
                <a:ext cx="1011401"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15</a:t>
                </a:r>
                <a:endParaRPr lang="en-US" sz="700" kern="0" dirty="0" smtClean="0">
                  <a:solidFill>
                    <a:srgbClr val="666666"/>
                  </a:solidFill>
                  <a:ea typeface="Arial Unicode MS" pitchFamily="34" charset="-128"/>
                  <a:cs typeface="Arial Unicode MS" pitchFamily="34" charset="-128"/>
                </a:endParaRPr>
              </a:p>
            </p:txBody>
          </p:sp>
          <p:sp>
            <p:nvSpPr>
              <p:cNvPr id="319" name="TextBox 318"/>
              <p:cNvSpPr txBox="1"/>
              <p:nvPr/>
            </p:nvSpPr>
            <p:spPr>
              <a:xfrm>
                <a:off x="6336196" y="4814471"/>
                <a:ext cx="1011401"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89</a:t>
                </a:r>
                <a:endParaRPr lang="en-US" sz="700" kern="0" dirty="0" smtClean="0">
                  <a:solidFill>
                    <a:srgbClr val="666666"/>
                  </a:solidFill>
                  <a:ea typeface="Arial Unicode MS" pitchFamily="34" charset="-128"/>
                  <a:cs typeface="Arial Unicode MS" pitchFamily="34" charset="-128"/>
                </a:endParaRPr>
              </a:p>
            </p:txBody>
          </p:sp>
          <p:sp>
            <p:nvSpPr>
              <p:cNvPr id="320" name="TextBox 319"/>
              <p:cNvSpPr txBox="1"/>
              <p:nvPr/>
            </p:nvSpPr>
            <p:spPr>
              <a:xfrm>
                <a:off x="6336196" y="3309894"/>
                <a:ext cx="1011401"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12</a:t>
                </a:r>
                <a:endParaRPr lang="en-US" sz="700" kern="0" dirty="0" smtClean="0">
                  <a:solidFill>
                    <a:srgbClr val="666666"/>
                  </a:solidFill>
                  <a:ea typeface="Arial Unicode MS" pitchFamily="34" charset="-128"/>
                  <a:cs typeface="Arial Unicode MS" pitchFamily="34" charset="-128"/>
                </a:endParaRPr>
              </a:p>
            </p:txBody>
          </p:sp>
        </p:grpSp>
      </p:grpSp>
      <p:grpSp>
        <p:nvGrpSpPr>
          <p:cNvPr id="5" name="Group 4"/>
          <p:cNvGrpSpPr/>
          <p:nvPr/>
        </p:nvGrpSpPr>
        <p:grpSpPr>
          <a:xfrm>
            <a:off x="7614218" y="2414920"/>
            <a:ext cx="1292688" cy="425696"/>
            <a:chOff x="7726168" y="2371666"/>
            <a:chExt cx="1170940" cy="385603"/>
          </a:xfrm>
        </p:grpSpPr>
        <p:pic>
          <p:nvPicPr>
            <p:cNvPr id="323" name="Picture 322"/>
            <p:cNvPicPr>
              <a:picLocks noChangeAspect="1"/>
            </p:cNvPicPr>
            <p:nvPr/>
          </p:nvPicPr>
          <p:blipFill>
            <a:blip r:embed="rId2"/>
            <a:stretch>
              <a:fillRect/>
            </a:stretch>
          </p:blipFill>
          <p:spPr>
            <a:xfrm rot="5400000">
              <a:off x="7726168" y="2374797"/>
              <a:ext cx="381000" cy="381000"/>
            </a:xfrm>
            <a:prstGeom prst="rect">
              <a:avLst/>
            </a:prstGeom>
          </p:spPr>
        </p:pic>
        <p:pic>
          <p:nvPicPr>
            <p:cNvPr id="324" name="Picture 323"/>
            <p:cNvPicPr>
              <a:picLocks noChangeAspect="1"/>
            </p:cNvPicPr>
            <p:nvPr/>
          </p:nvPicPr>
          <p:blipFill>
            <a:blip r:embed="rId3"/>
            <a:stretch>
              <a:fillRect/>
            </a:stretch>
          </p:blipFill>
          <p:spPr>
            <a:xfrm>
              <a:off x="8131897" y="2371666"/>
              <a:ext cx="381000" cy="381000"/>
            </a:xfrm>
            <a:prstGeom prst="rect">
              <a:avLst/>
            </a:prstGeom>
          </p:spPr>
        </p:pic>
        <p:pic>
          <p:nvPicPr>
            <p:cNvPr id="326" name="Picture 325"/>
            <p:cNvPicPr>
              <a:picLocks noChangeAspect="1"/>
            </p:cNvPicPr>
            <p:nvPr/>
          </p:nvPicPr>
          <p:blipFill>
            <a:blip r:embed="rId4"/>
            <a:stretch>
              <a:fillRect/>
            </a:stretch>
          </p:blipFill>
          <p:spPr>
            <a:xfrm>
              <a:off x="8516108" y="2376269"/>
              <a:ext cx="381000" cy="381000"/>
            </a:xfrm>
            <a:prstGeom prst="rect">
              <a:avLst/>
            </a:prstGeom>
          </p:spPr>
        </p:pic>
      </p:grpSp>
      <p:grpSp>
        <p:nvGrpSpPr>
          <p:cNvPr id="116" name="Group 115"/>
          <p:cNvGrpSpPr/>
          <p:nvPr/>
        </p:nvGrpSpPr>
        <p:grpSpPr>
          <a:xfrm>
            <a:off x="230400" y="2408616"/>
            <a:ext cx="8668800" cy="528436"/>
            <a:chOff x="230400" y="2312073"/>
            <a:chExt cx="8668800" cy="528436"/>
          </a:xfrm>
        </p:grpSpPr>
        <p:cxnSp>
          <p:nvCxnSpPr>
            <p:cNvPr id="117" name="Straight Connector 116"/>
            <p:cNvCxnSpPr/>
            <p:nvPr/>
          </p:nvCxnSpPr>
          <p:spPr>
            <a:xfrm>
              <a:off x="230400" y="2750840"/>
              <a:ext cx="86688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293319" y="2312073"/>
              <a:ext cx="0" cy="43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82977" y="2425011"/>
              <a:ext cx="1656920" cy="415498"/>
            </a:xfrm>
            <a:prstGeom prst="rect">
              <a:avLst/>
            </a:prstGeom>
            <a:noFill/>
          </p:spPr>
          <p:txBody>
            <a:bodyPr wrap="square" rtlCol="0">
              <a:spAutoFit/>
            </a:bodyPr>
            <a:lstStyle/>
            <a:p>
              <a:pPr algn="just"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By Region    </a:t>
              </a:r>
              <a:r>
                <a:rPr lang="en-US" sz="800" dirty="0" smtClean="0">
                  <a:solidFill>
                    <a:srgbClr val="666666"/>
                  </a:solidFill>
                  <a:latin typeface="SAP-icons"/>
                </a:rPr>
                <a:t></a:t>
              </a:r>
              <a:endParaRPr lang="en-US" sz="3600" dirty="0">
                <a:solidFill>
                  <a:srgbClr val="666666"/>
                </a:solidFill>
                <a:latin typeface="SAP-icons" pitchFamily="2" charset="0"/>
                <a:cs typeface="Arial" pitchFamily="34" charset="0"/>
              </a:endParaRPr>
            </a:p>
            <a:p>
              <a:pPr algn="just" fontAlgn="base">
                <a:spcBef>
                  <a:spcPct val="50000"/>
                </a:spcBef>
                <a:spcAft>
                  <a:spcPct val="0"/>
                </a:spcAft>
                <a:buClr>
                  <a:srgbClr val="F0AB00"/>
                </a:buClr>
                <a:buSzPct val="80000"/>
              </a:pPr>
              <a:endParaRPr lang="en-US" sz="800" kern="0" spc="40" dirty="0" smtClean="0">
                <a:solidFill>
                  <a:srgbClr val="666666"/>
                </a:solidFill>
                <a:ea typeface="Arial Unicode MS" pitchFamily="34" charset="-128"/>
                <a:cs typeface="Arial Unicode MS" pitchFamily="34" charset="-128"/>
              </a:endParaRPr>
            </a:p>
          </p:txBody>
        </p:sp>
      </p:grpSp>
      <p:sp>
        <p:nvSpPr>
          <p:cNvPr id="241" name="TextBox 240"/>
          <p:cNvSpPr txBox="1"/>
          <p:nvPr/>
        </p:nvSpPr>
        <p:spPr>
          <a:xfrm>
            <a:off x="160926" y="1596005"/>
            <a:ext cx="1461186" cy="182101"/>
          </a:xfrm>
          <a:prstGeom prst="rect">
            <a:avLst/>
          </a:prstGeom>
          <a:noFill/>
        </p:spPr>
        <p:txBody>
          <a:bodyPr wrap="square" rtlCol="0">
            <a:spAutoFit/>
          </a:bodyPr>
          <a:lstStyle/>
          <a:p>
            <a:pP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Month-End Company Name</a:t>
            </a:r>
            <a:endParaRPr lang="en-US" sz="700" kern="0" dirty="0">
              <a:solidFill>
                <a:srgbClr val="666666"/>
              </a:solidFill>
              <a:ea typeface="Arial Unicode MS" pitchFamily="34" charset="-128"/>
              <a:cs typeface="Arial Unicode MS" pitchFamily="34" charset="-128"/>
            </a:endParaRPr>
          </a:p>
        </p:txBody>
      </p:sp>
      <p:sp>
        <p:nvSpPr>
          <p:cNvPr id="240" name="TextBox 239"/>
          <p:cNvSpPr txBox="1"/>
          <p:nvPr/>
        </p:nvSpPr>
        <p:spPr>
          <a:xfrm>
            <a:off x="143125" y="1192464"/>
            <a:ext cx="2360335" cy="307777"/>
          </a:xfrm>
          <a:prstGeom prst="rect">
            <a:avLst/>
          </a:prstGeom>
          <a:noFill/>
        </p:spPr>
        <p:txBody>
          <a:bodyPr wrap="square" rtlCol="0">
            <a:spAutoFit/>
          </a:bodyPr>
          <a:lstStyle/>
          <a:p>
            <a:pPr fontAlgn="base">
              <a:spcBef>
                <a:spcPts val="840"/>
              </a:spcBef>
              <a:spcAft>
                <a:spcPct val="0"/>
              </a:spcAft>
              <a:buClr>
                <a:srgbClr val="F0AB00"/>
              </a:buClr>
              <a:buSzPct val="80000"/>
            </a:pPr>
            <a:r>
              <a:rPr lang="en-US" sz="1400" kern="0" dirty="0" smtClean="0">
                <a:solidFill>
                  <a:srgbClr val="333333"/>
                </a:solidFill>
                <a:ea typeface="Arial Unicode MS" pitchFamily="34" charset="-128"/>
                <a:cs typeface="Arial Unicode MS" pitchFamily="34" charset="-128"/>
              </a:rPr>
              <a:t>Completion Rate</a:t>
            </a:r>
          </a:p>
        </p:txBody>
      </p:sp>
      <p:sp>
        <p:nvSpPr>
          <p:cNvPr id="239" name="TextBox 238"/>
          <p:cNvSpPr txBox="1"/>
          <p:nvPr/>
        </p:nvSpPr>
        <p:spPr>
          <a:xfrm>
            <a:off x="160926" y="890864"/>
            <a:ext cx="5524500" cy="182101"/>
          </a:xfrm>
          <a:prstGeom prst="rect">
            <a:avLst/>
          </a:prstGeom>
          <a:noFill/>
        </p:spPr>
        <p:txBody>
          <a:bodyPr wrap="square" rtlCol="0">
            <a:spAutoFit/>
          </a:bodyPr>
          <a:lstStyle/>
          <a:p>
            <a:pPr fontAlgn="base">
              <a:lnSpc>
                <a:spcPct val="80000"/>
              </a:lnSpc>
              <a:spcBef>
                <a:spcPct val="50000"/>
              </a:spcBef>
              <a:spcAft>
                <a:spcPct val="0"/>
              </a:spcAft>
              <a:buClr>
                <a:srgbClr val="F0AB00"/>
              </a:buClr>
              <a:buSzPct val="80000"/>
            </a:pPr>
            <a:r>
              <a:rPr lang="en-US" sz="700" kern="0" dirty="0" smtClean="0">
                <a:solidFill>
                  <a:srgbClr val="00679E"/>
                </a:solidFill>
                <a:ea typeface="Arial Unicode MS" pitchFamily="34" charset="-128"/>
                <a:cs typeface="Arial"/>
              </a:rPr>
              <a:t>All </a:t>
            </a:r>
            <a:r>
              <a:rPr lang="en-US" sz="700" kern="0" dirty="0">
                <a:solidFill>
                  <a:srgbClr val="00679E"/>
                </a:solidFill>
                <a:ea typeface="Arial Unicode MS" pitchFamily="34" charset="-128"/>
                <a:cs typeface="Arial"/>
              </a:rPr>
              <a:t>Closing Phase        All Closing </a:t>
            </a:r>
            <a:r>
              <a:rPr lang="en-US" sz="700" kern="0" dirty="0" smtClean="0">
                <a:solidFill>
                  <a:srgbClr val="00679E"/>
                </a:solidFill>
                <a:ea typeface="Arial Unicode MS" pitchFamily="34" charset="-128"/>
                <a:cs typeface="Arial"/>
              </a:rPr>
              <a:t>Milestone</a:t>
            </a:r>
            <a:r>
              <a:rPr lang="en-US" sz="700" kern="0" dirty="0">
                <a:solidFill>
                  <a:srgbClr val="00679E"/>
                </a:solidFill>
                <a:ea typeface="Arial Unicode MS" pitchFamily="34" charset="-128"/>
                <a:cs typeface="Arial"/>
              </a:rPr>
              <a:t> </a:t>
            </a:r>
            <a:r>
              <a:rPr lang="en-US" sz="700" kern="0" dirty="0" smtClean="0">
                <a:solidFill>
                  <a:srgbClr val="00679E"/>
                </a:solidFill>
                <a:ea typeface="Arial Unicode MS" pitchFamily="34" charset="-128"/>
                <a:cs typeface="Arial"/>
              </a:rPr>
              <a:t>       All Status of Closing Task        All Closing Template        All Closing Task is Delayed</a:t>
            </a:r>
            <a:endParaRPr lang="en-US" sz="700" kern="0" dirty="0">
              <a:solidFill>
                <a:srgbClr val="00679E"/>
              </a:solidFill>
              <a:ea typeface="Arial Unicode MS" pitchFamily="34" charset="-128"/>
              <a:cs typeface="Arial Unicode MS" pitchFamily="34" charset="-128"/>
            </a:endParaRPr>
          </a:p>
        </p:txBody>
      </p:sp>
      <p:grpSp>
        <p:nvGrpSpPr>
          <p:cNvPr id="6" name="Group 5"/>
          <p:cNvGrpSpPr/>
          <p:nvPr/>
        </p:nvGrpSpPr>
        <p:grpSpPr>
          <a:xfrm>
            <a:off x="-19900" y="502915"/>
            <a:ext cx="9131502" cy="221794"/>
            <a:chOff x="-19900" y="502915"/>
            <a:chExt cx="9131502" cy="221794"/>
          </a:xfrm>
        </p:grpSpPr>
        <p:sp>
          <p:nvSpPr>
            <p:cNvPr id="77" name="TextBox 76"/>
            <p:cNvSpPr txBox="1"/>
            <p:nvPr/>
          </p:nvSpPr>
          <p:spPr>
            <a:xfrm>
              <a:off x="-19900" y="502915"/>
              <a:ext cx="422869"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smtClean="0">
                  <a:solidFill>
                    <a:srgbClr val="666666"/>
                  </a:solidFill>
                  <a:latin typeface="SAP-icons" pitchFamily="2" charset="0"/>
                </a:rPr>
                <a:t> </a:t>
              </a:r>
              <a:endParaRPr lang="en-US" sz="1400" dirty="0">
                <a:solidFill>
                  <a:srgbClr val="666666"/>
                </a:solidFill>
                <a:latin typeface="SAP-icons" pitchFamily="2" charset="0"/>
              </a:endParaRPr>
            </a:p>
          </p:txBody>
        </p:sp>
        <p:sp>
          <p:nvSpPr>
            <p:cNvPr id="78" name="TextBox 77"/>
            <p:cNvSpPr txBox="1"/>
            <p:nvPr/>
          </p:nvSpPr>
          <p:spPr>
            <a:xfrm>
              <a:off x="8777376" y="509265"/>
              <a:ext cx="334226"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595959"/>
                  </a:solidFill>
                  <a:latin typeface="SAP-icons"/>
                  <a:cs typeface="SAP-icons"/>
                </a:rPr>
                <a:t></a:t>
              </a:r>
              <a:endParaRPr lang="en-US" sz="1400" dirty="0">
                <a:solidFill>
                  <a:srgbClr val="595959"/>
                </a:solidFill>
                <a:latin typeface="SAP-icons" pitchFamily="2" charset="0"/>
              </a:endParaRPr>
            </a:p>
          </p:txBody>
        </p:sp>
        <p:sp>
          <p:nvSpPr>
            <p:cNvPr id="238" name="TextBox 237"/>
            <p:cNvSpPr txBox="1"/>
            <p:nvPr/>
          </p:nvSpPr>
          <p:spPr>
            <a:xfrm>
              <a:off x="3736259" y="523578"/>
              <a:ext cx="1622322"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Financial Close Progress</a:t>
              </a:r>
              <a:endParaRPr lang="en-US" sz="1000" dirty="0">
                <a:solidFill>
                  <a:srgbClr val="666666"/>
                </a:solidFill>
                <a:latin typeface="Arial" pitchFamily="34" charset="0"/>
                <a:ea typeface="Open Sans" pitchFamily="34" charset="0"/>
                <a:cs typeface="Arial" pitchFamily="34" charset="0"/>
              </a:endParaRPr>
            </a:p>
          </p:txBody>
        </p:sp>
      </p:grpSp>
      <p:grpSp>
        <p:nvGrpSpPr>
          <p:cNvPr id="80" name="Group 79"/>
          <p:cNvGrpSpPr/>
          <p:nvPr/>
        </p:nvGrpSpPr>
        <p:grpSpPr>
          <a:xfrm>
            <a:off x="-7951" y="6448722"/>
            <a:ext cx="9168732" cy="447374"/>
            <a:chOff x="0" y="6448722"/>
            <a:chExt cx="9168732" cy="447374"/>
          </a:xfrm>
        </p:grpSpPr>
        <p:sp>
          <p:nvSpPr>
            <p:cNvPr id="81" name="Rectangle 80"/>
            <p:cNvSpPr/>
            <p:nvPr/>
          </p:nvSpPr>
          <p:spPr>
            <a:xfrm>
              <a:off x="0" y="6448722"/>
              <a:ext cx="9168732" cy="44737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p:cNvSpPr txBox="1"/>
            <p:nvPr/>
          </p:nvSpPr>
          <p:spPr>
            <a:xfrm>
              <a:off x="122757" y="6563812"/>
              <a:ext cx="230851" cy="10772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endParaRPr lang="en-US" sz="700" dirty="0">
                <a:solidFill>
                  <a:schemeClr val="bg1"/>
                </a:solidFill>
                <a:latin typeface="Open Sans" pitchFamily="34" charset="0"/>
                <a:ea typeface="Open Sans" pitchFamily="34" charset="0"/>
                <a:cs typeface="Open Sans" pitchFamily="34" charset="0"/>
              </a:endParaRPr>
            </a:p>
          </p:txBody>
        </p:sp>
        <p:sp>
          <p:nvSpPr>
            <p:cNvPr id="85" name="TextBox 84"/>
            <p:cNvSpPr txBox="1"/>
            <p:nvPr/>
          </p:nvSpPr>
          <p:spPr>
            <a:xfrm>
              <a:off x="8703676" y="6534486"/>
              <a:ext cx="329932" cy="246221"/>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86" name="TextBox 85"/>
            <p:cNvSpPr txBox="1"/>
            <p:nvPr/>
          </p:nvSpPr>
          <p:spPr>
            <a:xfrm>
              <a:off x="7918449" y="6579363"/>
              <a:ext cx="758825"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chemeClr val="bg1"/>
                  </a:solidFill>
                  <a:latin typeface="Arial" pitchFamily="34" charset="0"/>
                  <a:ea typeface="Open Sans" pitchFamily="34" charset="0"/>
                  <a:cs typeface="Arial" pitchFamily="34" charset="0"/>
                </a:rPr>
                <a:t>Open in</a:t>
              </a:r>
              <a:endParaRPr lang="en-US" sz="1000" dirty="0">
                <a:solidFill>
                  <a:schemeClr val="bg1"/>
                </a:solidFill>
                <a:latin typeface="Arial" pitchFamily="34" charset="0"/>
                <a:ea typeface="Open Sans" pitchFamily="34" charset="0"/>
                <a:cs typeface="Arial" pitchFamily="34" charset="0"/>
              </a:endParaRPr>
            </a:p>
          </p:txBody>
        </p:sp>
      </p:grpSp>
      <p:grpSp>
        <p:nvGrpSpPr>
          <p:cNvPr id="90" name="Group 89"/>
          <p:cNvGrpSpPr/>
          <p:nvPr/>
        </p:nvGrpSpPr>
        <p:grpSpPr>
          <a:xfrm>
            <a:off x="-5474" y="0"/>
            <a:ext cx="9149474" cy="423865"/>
            <a:chOff x="-5474" y="0"/>
            <a:chExt cx="9149474" cy="423865"/>
          </a:xfrm>
        </p:grpSpPr>
        <p:sp>
          <p:nvSpPr>
            <p:cNvPr id="91" name="Rectangle 90"/>
            <p:cNvSpPr/>
            <p:nvPr/>
          </p:nvSpPr>
          <p:spPr>
            <a:xfrm>
              <a:off x="-5474"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a:off x="-5474"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8"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58089"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TextBox 98"/>
            <p:cNvSpPr txBox="1"/>
            <p:nvPr/>
          </p:nvSpPr>
          <p:spPr>
            <a:xfrm>
              <a:off x="7689596" y="118251"/>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cxnSp>
          <p:nvCxnSpPr>
            <p:cNvPr id="100" name="Straight Connector 99"/>
            <p:cNvCxnSpPr/>
            <p:nvPr/>
          </p:nvCxnSpPr>
          <p:spPr>
            <a:xfrm>
              <a:off x="41739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473"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102" name="Rectangle 101"/>
            <p:cNvSpPr/>
            <p:nvPr/>
          </p:nvSpPr>
          <p:spPr>
            <a:xfrm flipV="1">
              <a:off x="-5474"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104" name="TextBox 103"/>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105" name="Straight Connector 104"/>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7316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1123950" y="736600"/>
            <a:chExt cx="2870200" cy="5092700"/>
          </a:xfrm>
        </p:grpSpPr>
        <p:sp>
          <p:nvSpPr>
            <p:cNvPr id="3" name="Rectangle 2"/>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ectangle 3"/>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268" name="Rectangle 267"/>
          <p:cNvSpPr/>
          <p:nvPr/>
        </p:nvSpPr>
        <p:spPr bwMode="gray">
          <a:xfrm>
            <a:off x="234000" y="3011093"/>
            <a:ext cx="8672400" cy="3885003"/>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0" name="Rectangle 239"/>
          <p:cNvSpPr/>
          <p:nvPr/>
        </p:nvSpPr>
        <p:spPr bwMode="gray">
          <a:xfrm>
            <a:off x="0" y="425450"/>
            <a:ext cx="9138526" cy="361950"/>
          </a:xfrm>
          <a:prstGeom prst="rect">
            <a:avLst/>
          </a:prstGeom>
          <a:solidFill>
            <a:schemeClr val="bg1"/>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269" name="Group 268"/>
          <p:cNvGrpSpPr/>
          <p:nvPr/>
        </p:nvGrpSpPr>
        <p:grpSpPr>
          <a:xfrm>
            <a:off x="0" y="787400"/>
            <a:ext cx="9145331" cy="2088000"/>
            <a:chOff x="0" y="787400"/>
            <a:chExt cx="9145331" cy="1485950"/>
          </a:xfrm>
        </p:grpSpPr>
        <p:sp>
          <p:nvSpPr>
            <p:cNvPr id="270" name="Rectangle 269"/>
            <p:cNvSpPr/>
            <p:nvPr/>
          </p:nvSpPr>
          <p:spPr bwMode="gray">
            <a:xfrm>
              <a:off x="0" y="787400"/>
              <a:ext cx="9138526" cy="1485950"/>
            </a:xfrm>
            <a:prstGeom prst="rect">
              <a:avLst/>
            </a:prstGeom>
            <a:solidFill>
              <a:srgbClr val="FFFFFF">
                <a:alpha val="60000"/>
              </a:srgb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71" name="Straight Connector 270"/>
            <p:cNvCxnSpPr/>
            <p:nvPr/>
          </p:nvCxnSpPr>
          <p:spPr>
            <a:xfrm>
              <a:off x="1331" y="2272468"/>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0" y="787400"/>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7303249" y="3874772"/>
            <a:ext cx="898624" cy="318549"/>
            <a:chOff x="7303249" y="2809331"/>
            <a:chExt cx="898624" cy="318549"/>
          </a:xfrm>
        </p:grpSpPr>
        <p:sp>
          <p:nvSpPr>
            <p:cNvPr id="154" name="TextBox 153"/>
            <p:cNvSpPr txBox="1"/>
            <p:nvPr/>
          </p:nvSpPr>
          <p:spPr>
            <a:xfrm>
              <a:off x="7354479" y="2809331"/>
              <a:ext cx="847394" cy="318549"/>
            </a:xfrm>
            <a:prstGeom prst="rect">
              <a:avLst/>
            </a:prstGeom>
            <a:noFill/>
          </p:spPr>
          <p:txBody>
            <a:bodyPr wrap="square" rtlCol="0">
              <a:spAutoFit/>
            </a:bodyPr>
            <a:lstStyle/>
            <a:p>
              <a:pPr algn="just"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Net Cash Flow</a:t>
              </a:r>
            </a:p>
            <a:p>
              <a:pPr algn="just"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Balance</a:t>
              </a:r>
              <a:endParaRPr lang="en-US" sz="700" kern="0" dirty="0" smtClean="0">
                <a:solidFill>
                  <a:srgbClr val="666666"/>
                </a:solidFill>
                <a:ea typeface="Arial Unicode MS" pitchFamily="34" charset="-128"/>
                <a:cs typeface="Arial Unicode MS" pitchFamily="34" charset="-128"/>
              </a:endParaRPr>
            </a:p>
          </p:txBody>
        </p:sp>
        <p:grpSp>
          <p:nvGrpSpPr>
            <p:cNvPr id="232" name="Group 231"/>
            <p:cNvGrpSpPr/>
            <p:nvPr/>
          </p:nvGrpSpPr>
          <p:grpSpPr>
            <a:xfrm>
              <a:off x="7303249" y="2835725"/>
              <a:ext cx="88900" cy="233179"/>
              <a:chOff x="6963831" y="2741134"/>
              <a:chExt cx="88900" cy="233179"/>
            </a:xfrm>
          </p:grpSpPr>
          <p:sp>
            <p:nvSpPr>
              <p:cNvPr id="233" name="Rectangle 232"/>
              <p:cNvSpPr/>
              <p:nvPr/>
            </p:nvSpPr>
            <p:spPr bwMode="gray">
              <a:xfrm>
                <a:off x="6963831" y="2885413"/>
                <a:ext cx="88900" cy="88900"/>
              </a:xfrm>
              <a:prstGeom prst="rect">
                <a:avLst/>
              </a:prstGeom>
              <a:solidFill>
                <a:srgbClr val="B4DB4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36" name="Rectangle 235"/>
              <p:cNvSpPr/>
              <p:nvPr/>
            </p:nvSpPr>
            <p:spPr bwMode="gray">
              <a:xfrm>
                <a:off x="6963831" y="2741134"/>
                <a:ext cx="88900" cy="88900"/>
              </a:xfrm>
              <a:prstGeom prst="rect">
                <a:avLst/>
              </a:prstGeom>
              <a:solidFill>
                <a:srgbClr val="5AB8E7"/>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7" name="Group 6"/>
          <p:cNvGrpSpPr/>
          <p:nvPr/>
        </p:nvGrpSpPr>
        <p:grpSpPr>
          <a:xfrm>
            <a:off x="129180" y="3742656"/>
            <a:ext cx="7893050" cy="2629865"/>
            <a:chOff x="129180" y="3047752"/>
            <a:chExt cx="7893050" cy="3241420"/>
          </a:xfrm>
        </p:grpSpPr>
        <p:grpSp>
          <p:nvGrpSpPr>
            <p:cNvPr id="5" name="Group 4"/>
            <p:cNvGrpSpPr/>
            <p:nvPr/>
          </p:nvGrpSpPr>
          <p:grpSpPr>
            <a:xfrm>
              <a:off x="789580" y="6107071"/>
              <a:ext cx="4813796" cy="182101"/>
              <a:chOff x="789580" y="6107071"/>
              <a:chExt cx="4813796" cy="182101"/>
            </a:xfrm>
          </p:grpSpPr>
          <p:sp>
            <p:nvSpPr>
              <p:cNvPr id="225" name="TextBox 224"/>
              <p:cNvSpPr txBox="1"/>
              <p:nvPr/>
            </p:nvSpPr>
            <p:spPr>
              <a:xfrm>
                <a:off x="789580" y="6107071"/>
                <a:ext cx="577849"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20140129</a:t>
                </a:r>
                <a:endParaRPr lang="en-US" sz="700" kern="0" dirty="0" smtClean="0">
                  <a:solidFill>
                    <a:srgbClr val="666666"/>
                  </a:solidFill>
                  <a:ea typeface="Arial Unicode MS" pitchFamily="34" charset="-128"/>
                  <a:cs typeface="Arial Unicode MS" pitchFamily="34" charset="-128"/>
                </a:endParaRPr>
              </a:p>
            </p:txBody>
          </p:sp>
          <p:sp>
            <p:nvSpPr>
              <p:cNvPr id="226" name="TextBox 225"/>
              <p:cNvSpPr txBox="1"/>
              <p:nvPr/>
            </p:nvSpPr>
            <p:spPr>
              <a:xfrm>
                <a:off x="1469030" y="6107071"/>
                <a:ext cx="6159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20140130</a:t>
                </a:r>
                <a:endParaRPr lang="en-US" sz="700" kern="0" dirty="0">
                  <a:solidFill>
                    <a:srgbClr val="666666"/>
                  </a:solidFill>
                  <a:ea typeface="Arial Unicode MS" pitchFamily="34" charset="-128"/>
                  <a:cs typeface="Arial Unicode MS" pitchFamily="34" charset="-128"/>
                </a:endParaRPr>
              </a:p>
            </p:txBody>
          </p:sp>
          <p:sp>
            <p:nvSpPr>
              <p:cNvPr id="227" name="TextBox 226"/>
              <p:cNvSpPr txBox="1"/>
              <p:nvPr/>
            </p:nvSpPr>
            <p:spPr>
              <a:xfrm>
                <a:off x="2186580" y="6107071"/>
                <a:ext cx="5842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20140131</a:t>
                </a:r>
                <a:endParaRPr lang="en-US" sz="700" kern="0" dirty="0">
                  <a:solidFill>
                    <a:srgbClr val="666666"/>
                  </a:solidFill>
                  <a:ea typeface="Arial Unicode MS" pitchFamily="34" charset="-128"/>
                  <a:cs typeface="Arial Unicode MS" pitchFamily="34" charset="-128"/>
                </a:endParaRPr>
              </a:p>
            </p:txBody>
          </p:sp>
          <p:sp>
            <p:nvSpPr>
              <p:cNvPr id="229" name="TextBox 228"/>
              <p:cNvSpPr txBox="1"/>
              <p:nvPr/>
            </p:nvSpPr>
            <p:spPr>
              <a:xfrm>
                <a:off x="2891430" y="6107071"/>
                <a:ext cx="6159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20140201</a:t>
                </a:r>
                <a:endParaRPr lang="en-US" sz="700" kern="0" dirty="0">
                  <a:solidFill>
                    <a:srgbClr val="666666"/>
                  </a:solidFill>
                  <a:ea typeface="Arial Unicode MS" pitchFamily="34" charset="-128"/>
                  <a:cs typeface="Arial Unicode MS" pitchFamily="34" charset="-128"/>
                </a:endParaRPr>
              </a:p>
            </p:txBody>
          </p:sp>
          <p:sp>
            <p:nvSpPr>
              <p:cNvPr id="228" name="TextBox 227"/>
              <p:cNvSpPr txBox="1"/>
              <p:nvPr/>
            </p:nvSpPr>
            <p:spPr>
              <a:xfrm>
                <a:off x="3526430" y="6107071"/>
                <a:ext cx="6604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20140202</a:t>
                </a:r>
                <a:endParaRPr lang="en-US" sz="700" kern="0" dirty="0">
                  <a:solidFill>
                    <a:srgbClr val="666666"/>
                  </a:solidFill>
                  <a:ea typeface="Arial Unicode MS" pitchFamily="34" charset="-128"/>
                  <a:cs typeface="Arial Unicode MS" pitchFamily="34" charset="-128"/>
                </a:endParaRPr>
              </a:p>
            </p:txBody>
          </p:sp>
          <p:sp>
            <p:nvSpPr>
              <p:cNvPr id="230" name="TextBox 229"/>
              <p:cNvSpPr txBox="1"/>
              <p:nvPr/>
            </p:nvSpPr>
            <p:spPr>
              <a:xfrm>
                <a:off x="4320180" y="6107071"/>
                <a:ext cx="5969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20140203</a:t>
                </a:r>
                <a:endParaRPr lang="en-US" sz="700" kern="0" dirty="0">
                  <a:solidFill>
                    <a:srgbClr val="666666"/>
                  </a:solidFill>
                  <a:ea typeface="Arial Unicode MS" pitchFamily="34" charset="-128"/>
                  <a:cs typeface="Arial Unicode MS" pitchFamily="34" charset="-128"/>
                </a:endParaRPr>
              </a:p>
            </p:txBody>
          </p:sp>
          <p:sp>
            <p:nvSpPr>
              <p:cNvPr id="231" name="TextBox 230"/>
              <p:cNvSpPr txBox="1"/>
              <p:nvPr/>
            </p:nvSpPr>
            <p:spPr>
              <a:xfrm>
                <a:off x="5006476" y="6107071"/>
                <a:ext cx="5969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20140203</a:t>
                </a:r>
                <a:endParaRPr lang="en-US" sz="700" kern="0" dirty="0">
                  <a:solidFill>
                    <a:srgbClr val="666666"/>
                  </a:solidFill>
                  <a:ea typeface="Arial Unicode MS" pitchFamily="34" charset="-128"/>
                  <a:cs typeface="Arial Unicode MS" pitchFamily="34" charset="-128"/>
                </a:endParaRPr>
              </a:p>
            </p:txBody>
          </p:sp>
        </p:grpSp>
        <p:grpSp>
          <p:nvGrpSpPr>
            <p:cNvPr id="156" name="Group 155"/>
            <p:cNvGrpSpPr/>
            <p:nvPr/>
          </p:nvGrpSpPr>
          <p:grpSpPr>
            <a:xfrm>
              <a:off x="129180" y="3047752"/>
              <a:ext cx="7893050" cy="3053190"/>
              <a:chOff x="558800" y="3047752"/>
              <a:chExt cx="7893050" cy="3053190"/>
            </a:xfrm>
          </p:grpSpPr>
          <p:grpSp>
            <p:nvGrpSpPr>
              <p:cNvPr id="157" name="Group 156"/>
              <p:cNvGrpSpPr/>
              <p:nvPr/>
            </p:nvGrpSpPr>
            <p:grpSpPr>
              <a:xfrm>
                <a:off x="558800" y="3047752"/>
                <a:ext cx="590550" cy="3053190"/>
                <a:chOff x="736600" y="3047752"/>
                <a:chExt cx="590550" cy="3053190"/>
              </a:xfrm>
            </p:grpSpPr>
            <p:sp>
              <p:nvSpPr>
                <p:cNvPr id="166" name="TextBox 165"/>
                <p:cNvSpPr txBox="1"/>
                <p:nvPr/>
              </p:nvSpPr>
              <p:spPr>
                <a:xfrm>
                  <a:off x="762430" y="3522651"/>
                  <a:ext cx="56472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 B</a:t>
                  </a:r>
                  <a:endParaRPr lang="en-US" sz="700" kern="0" dirty="0" smtClean="0">
                    <a:solidFill>
                      <a:srgbClr val="666666"/>
                    </a:solidFill>
                    <a:ea typeface="Arial Unicode MS" pitchFamily="34" charset="-128"/>
                    <a:cs typeface="Arial Unicode MS" pitchFamily="34" charset="-128"/>
                  </a:endParaRPr>
                </a:p>
              </p:txBody>
            </p:sp>
            <p:sp>
              <p:nvSpPr>
                <p:cNvPr id="167" name="TextBox 166"/>
                <p:cNvSpPr txBox="1"/>
                <p:nvPr/>
              </p:nvSpPr>
              <p:spPr>
                <a:xfrm>
                  <a:off x="736600" y="4004979"/>
                  <a:ext cx="5842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 B</a:t>
                  </a:r>
                  <a:endParaRPr lang="en-US" sz="700" kern="0" dirty="0" smtClean="0">
                    <a:solidFill>
                      <a:srgbClr val="666666"/>
                    </a:solidFill>
                    <a:ea typeface="Arial Unicode MS" pitchFamily="34" charset="-128"/>
                    <a:cs typeface="Arial Unicode MS" pitchFamily="34" charset="-128"/>
                  </a:endParaRPr>
                </a:p>
              </p:txBody>
            </p:sp>
            <p:sp>
              <p:nvSpPr>
                <p:cNvPr id="168" name="TextBox 167"/>
                <p:cNvSpPr txBox="1"/>
                <p:nvPr/>
              </p:nvSpPr>
              <p:spPr>
                <a:xfrm>
                  <a:off x="819150" y="5918841"/>
                  <a:ext cx="5080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-3.0 B</a:t>
                  </a:r>
                  <a:endParaRPr lang="en-US" sz="700" kern="0" dirty="0" smtClean="0">
                    <a:solidFill>
                      <a:srgbClr val="666666"/>
                    </a:solidFill>
                    <a:ea typeface="Arial Unicode MS" pitchFamily="34" charset="-128"/>
                    <a:cs typeface="Arial Unicode MS" pitchFamily="34" charset="-128"/>
                  </a:endParaRPr>
                </a:p>
              </p:txBody>
            </p:sp>
            <p:sp>
              <p:nvSpPr>
                <p:cNvPr id="169" name="TextBox 168"/>
                <p:cNvSpPr txBox="1"/>
                <p:nvPr/>
              </p:nvSpPr>
              <p:spPr>
                <a:xfrm>
                  <a:off x="819150" y="4472868"/>
                  <a:ext cx="5080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0</a:t>
                  </a:r>
                  <a:endParaRPr lang="en-US" sz="700" kern="0" dirty="0" smtClean="0">
                    <a:solidFill>
                      <a:srgbClr val="666666"/>
                    </a:solidFill>
                    <a:ea typeface="Arial Unicode MS" pitchFamily="34" charset="-128"/>
                    <a:cs typeface="Arial Unicode MS" pitchFamily="34" charset="-128"/>
                  </a:endParaRPr>
                </a:p>
              </p:txBody>
            </p:sp>
            <p:sp>
              <p:nvSpPr>
                <p:cNvPr id="170" name="TextBox 169"/>
                <p:cNvSpPr txBox="1"/>
                <p:nvPr/>
              </p:nvSpPr>
              <p:spPr>
                <a:xfrm>
                  <a:off x="819150" y="4953620"/>
                  <a:ext cx="5080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 B</a:t>
                  </a:r>
                  <a:endParaRPr lang="en-US" sz="700" kern="0" dirty="0" smtClean="0">
                    <a:solidFill>
                      <a:srgbClr val="666666"/>
                    </a:solidFill>
                    <a:ea typeface="Arial Unicode MS" pitchFamily="34" charset="-128"/>
                    <a:cs typeface="Arial Unicode MS" pitchFamily="34" charset="-128"/>
                  </a:endParaRPr>
                </a:p>
              </p:txBody>
            </p:sp>
            <p:sp>
              <p:nvSpPr>
                <p:cNvPr id="171" name="TextBox 170"/>
                <p:cNvSpPr txBox="1"/>
                <p:nvPr/>
              </p:nvSpPr>
              <p:spPr>
                <a:xfrm>
                  <a:off x="819150" y="5434310"/>
                  <a:ext cx="5080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 B</a:t>
                  </a:r>
                  <a:endParaRPr lang="en-US" sz="700" kern="0" dirty="0" smtClean="0">
                    <a:solidFill>
                      <a:srgbClr val="666666"/>
                    </a:solidFill>
                    <a:ea typeface="Arial Unicode MS" pitchFamily="34" charset="-128"/>
                    <a:cs typeface="Arial Unicode MS" pitchFamily="34" charset="-128"/>
                  </a:endParaRPr>
                </a:p>
              </p:txBody>
            </p:sp>
            <p:sp>
              <p:nvSpPr>
                <p:cNvPr id="172" name="TextBox 171"/>
                <p:cNvSpPr txBox="1"/>
                <p:nvPr/>
              </p:nvSpPr>
              <p:spPr>
                <a:xfrm>
                  <a:off x="762430" y="3047752"/>
                  <a:ext cx="56472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3.0 B</a:t>
                  </a:r>
                  <a:endParaRPr lang="en-US" sz="700" kern="0" dirty="0" smtClean="0">
                    <a:solidFill>
                      <a:srgbClr val="666666"/>
                    </a:solidFill>
                    <a:ea typeface="Arial Unicode MS" pitchFamily="34" charset="-128"/>
                    <a:cs typeface="Arial Unicode MS" pitchFamily="34" charset="-128"/>
                  </a:endParaRPr>
                </a:p>
              </p:txBody>
            </p:sp>
          </p:grpSp>
          <p:grpSp>
            <p:nvGrpSpPr>
              <p:cNvPr id="158" name="Group 157"/>
              <p:cNvGrpSpPr/>
              <p:nvPr/>
            </p:nvGrpSpPr>
            <p:grpSpPr>
              <a:xfrm>
                <a:off x="1282700" y="3117684"/>
                <a:ext cx="7169150" cy="2899643"/>
                <a:chOff x="1282700" y="3117684"/>
                <a:chExt cx="7169150" cy="2899643"/>
              </a:xfrm>
            </p:grpSpPr>
            <p:cxnSp>
              <p:nvCxnSpPr>
                <p:cNvPr id="159" name="Straight Connector 158"/>
                <p:cNvCxnSpPr/>
                <p:nvPr/>
              </p:nvCxnSpPr>
              <p:spPr>
                <a:xfrm>
                  <a:off x="1282700" y="6017327"/>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282700" y="5542632"/>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282700" y="5061880"/>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282700" y="4581128"/>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282700" y="4094026"/>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282700" y="3615370"/>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282700" y="3117684"/>
                  <a:ext cx="71691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grpSp>
          <p:nvGrpSpPr>
            <p:cNvPr id="173" name="Group 172"/>
            <p:cNvGrpSpPr/>
            <p:nvPr/>
          </p:nvGrpSpPr>
          <p:grpSpPr>
            <a:xfrm>
              <a:off x="949238" y="3841750"/>
              <a:ext cx="4513942" cy="1225550"/>
              <a:chOff x="1378858" y="3841750"/>
              <a:chExt cx="4513942" cy="1225550"/>
            </a:xfrm>
          </p:grpSpPr>
          <p:grpSp>
            <p:nvGrpSpPr>
              <p:cNvPr id="174" name="Group 173"/>
              <p:cNvGrpSpPr/>
              <p:nvPr/>
            </p:nvGrpSpPr>
            <p:grpSpPr>
              <a:xfrm>
                <a:off x="1378858" y="4400550"/>
                <a:ext cx="355600" cy="185059"/>
                <a:chOff x="1378858" y="4400550"/>
                <a:chExt cx="355600" cy="185059"/>
              </a:xfrm>
            </p:grpSpPr>
            <p:sp>
              <p:nvSpPr>
                <p:cNvPr id="209" name="Rectangle 208"/>
                <p:cNvSpPr/>
                <p:nvPr/>
              </p:nvSpPr>
              <p:spPr bwMode="gray">
                <a:xfrm flipV="1">
                  <a:off x="1383906" y="4400550"/>
                  <a:ext cx="337851" cy="185059"/>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0" name="TextBox 209"/>
                <p:cNvSpPr txBox="1"/>
                <p:nvPr/>
              </p:nvSpPr>
              <p:spPr>
                <a:xfrm>
                  <a:off x="1378858" y="4402302"/>
                  <a:ext cx="3556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.3B</a:t>
                  </a:r>
                  <a:endParaRPr lang="en-US" sz="700" kern="0" dirty="0" smtClean="0">
                    <a:solidFill>
                      <a:srgbClr val="666666"/>
                    </a:solidFill>
                    <a:ea typeface="Arial Unicode MS" pitchFamily="34" charset="-128"/>
                    <a:cs typeface="Arial Unicode MS" pitchFamily="34" charset="-128"/>
                  </a:endParaRPr>
                </a:p>
              </p:txBody>
            </p:sp>
          </p:grpSp>
          <p:sp>
            <p:nvSpPr>
              <p:cNvPr id="175" name="Rectangle 174"/>
              <p:cNvSpPr/>
              <p:nvPr/>
            </p:nvSpPr>
            <p:spPr bwMode="gray">
              <a:xfrm flipV="1">
                <a:off x="3448405" y="3841750"/>
                <a:ext cx="337851" cy="741137"/>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176" name="Group 175"/>
              <p:cNvGrpSpPr/>
              <p:nvPr/>
            </p:nvGrpSpPr>
            <p:grpSpPr>
              <a:xfrm>
                <a:off x="2058070" y="4582887"/>
                <a:ext cx="355600" cy="306613"/>
                <a:chOff x="2058070" y="4582887"/>
                <a:chExt cx="355600" cy="306613"/>
              </a:xfrm>
            </p:grpSpPr>
            <p:sp>
              <p:nvSpPr>
                <p:cNvPr id="207" name="Rectangle 206"/>
                <p:cNvSpPr/>
                <p:nvPr/>
              </p:nvSpPr>
              <p:spPr bwMode="gray">
                <a:xfrm>
                  <a:off x="2072782" y="4582887"/>
                  <a:ext cx="337851" cy="306613"/>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8" name="TextBox 207"/>
                <p:cNvSpPr txBox="1"/>
                <p:nvPr/>
              </p:nvSpPr>
              <p:spPr>
                <a:xfrm>
                  <a:off x="2058070" y="4649952"/>
                  <a:ext cx="3556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-.5B</a:t>
                  </a:r>
                  <a:endParaRPr lang="en-US" sz="700" kern="0" dirty="0" smtClean="0">
                    <a:solidFill>
                      <a:srgbClr val="666666"/>
                    </a:solidFill>
                    <a:ea typeface="Arial Unicode MS" pitchFamily="34" charset="-128"/>
                    <a:cs typeface="Arial Unicode MS" pitchFamily="34" charset="-128"/>
                  </a:endParaRPr>
                </a:p>
              </p:txBody>
            </p:sp>
          </p:grpSp>
          <p:grpSp>
            <p:nvGrpSpPr>
              <p:cNvPr id="177" name="Group 176"/>
              <p:cNvGrpSpPr/>
              <p:nvPr/>
            </p:nvGrpSpPr>
            <p:grpSpPr>
              <a:xfrm>
                <a:off x="2755870" y="4400549"/>
                <a:ext cx="355600" cy="183730"/>
                <a:chOff x="2755870" y="4400549"/>
                <a:chExt cx="355600" cy="183730"/>
              </a:xfrm>
            </p:grpSpPr>
            <p:sp>
              <p:nvSpPr>
                <p:cNvPr id="193" name="Rectangle 192"/>
                <p:cNvSpPr/>
                <p:nvPr/>
              </p:nvSpPr>
              <p:spPr bwMode="gray">
                <a:xfrm flipV="1">
                  <a:off x="2756858" y="4400549"/>
                  <a:ext cx="337851" cy="182337"/>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6" name="TextBox 205"/>
                <p:cNvSpPr txBox="1"/>
                <p:nvPr/>
              </p:nvSpPr>
              <p:spPr>
                <a:xfrm>
                  <a:off x="2755870" y="4415002"/>
                  <a:ext cx="355600" cy="169277"/>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600" kern="0" dirty="0" smtClean="0">
                      <a:solidFill>
                        <a:srgbClr val="666666"/>
                      </a:solidFill>
                      <a:ea typeface="Arial Unicode MS" pitchFamily="34" charset="-128"/>
                      <a:cs typeface="Arial"/>
                    </a:rPr>
                    <a:t>.3B</a:t>
                  </a:r>
                  <a:endParaRPr lang="en-US" sz="600" kern="0" dirty="0" smtClean="0">
                    <a:solidFill>
                      <a:srgbClr val="666666"/>
                    </a:solidFill>
                    <a:ea typeface="Arial Unicode MS" pitchFamily="34" charset="-128"/>
                    <a:cs typeface="Arial Unicode MS" pitchFamily="34" charset="-128"/>
                  </a:endParaRPr>
                </a:p>
              </p:txBody>
            </p:sp>
          </p:grpSp>
          <p:grpSp>
            <p:nvGrpSpPr>
              <p:cNvPr id="178" name="Group 177"/>
              <p:cNvGrpSpPr/>
              <p:nvPr/>
            </p:nvGrpSpPr>
            <p:grpSpPr>
              <a:xfrm>
                <a:off x="4103948" y="4582887"/>
                <a:ext cx="358913" cy="484413"/>
                <a:chOff x="4103948" y="4582887"/>
                <a:chExt cx="358913" cy="484413"/>
              </a:xfrm>
            </p:grpSpPr>
            <p:sp>
              <p:nvSpPr>
                <p:cNvPr id="190" name="Rectangle 189"/>
                <p:cNvSpPr/>
                <p:nvPr/>
              </p:nvSpPr>
              <p:spPr bwMode="gray">
                <a:xfrm>
                  <a:off x="4125010" y="4582887"/>
                  <a:ext cx="337851" cy="484413"/>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2" name="TextBox 191"/>
                <p:cNvSpPr txBox="1"/>
                <p:nvPr/>
              </p:nvSpPr>
              <p:spPr>
                <a:xfrm>
                  <a:off x="4103948" y="4738852"/>
                  <a:ext cx="3556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-1B</a:t>
                  </a:r>
                  <a:endParaRPr lang="en-US" sz="700" kern="0" dirty="0" smtClean="0">
                    <a:solidFill>
                      <a:srgbClr val="666666"/>
                    </a:solidFill>
                    <a:ea typeface="Arial Unicode MS" pitchFamily="34" charset="-128"/>
                    <a:cs typeface="Arial Unicode MS" pitchFamily="34" charset="-128"/>
                  </a:endParaRPr>
                </a:p>
              </p:txBody>
            </p:sp>
          </p:grpSp>
          <p:grpSp>
            <p:nvGrpSpPr>
              <p:cNvPr id="179" name="Group 178"/>
              <p:cNvGrpSpPr/>
              <p:nvPr/>
            </p:nvGrpSpPr>
            <p:grpSpPr>
              <a:xfrm>
                <a:off x="4808766" y="4178300"/>
                <a:ext cx="355600" cy="404587"/>
                <a:chOff x="4808766" y="4178300"/>
                <a:chExt cx="355600" cy="404587"/>
              </a:xfrm>
            </p:grpSpPr>
            <p:sp>
              <p:nvSpPr>
                <p:cNvPr id="184" name="Rectangle 183"/>
                <p:cNvSpPr/>
                <p:nvPr/>
              </p:nvSpPr>
              <p:spPr bwMode="gray">
                <a:xfrm flipV="1">
                  <a:off x="4816557" y="4178300"/>
                  <a:ext cx="337851" cy="404587"/>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9" name="TextBox 188"/>
                <p:cNvSpPr txBox="1"/>
                <p:nvPr/>
              </p:nvSpPr>
              <p:spPr>
                <a:xfrm>
                  <a:off x="4808766" y="4262602"/>
                  <a:ext cx="3556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.9B</a:t>
                  </a:r>
                  <a:endParaRPr lang="en-US" sz="700" kern="0" dirty="0" smtClean="0">
                    <a:solidFill>
                      <a:srgbClr val="666666"/>
                    </a:solidFill>
                    <a:ea typeface="Arial Unicode MS" pitchFamily="34" charset="-128"/>
                    <a:cs typeface="Arial Unicode MS" pitchFamily="34" charset="-128"/>
                  </a:endParaRPr>
                </a:p>
              </p:txBody>
            </p:sp>
          </p:grpSp>
          <p:grpSp>
            <p:nvGrpSpPr>
              <p:cNvPr id="180" name="Group 179"/>
              <p:cNvGrpSpPr/>
              <p:nvPr/>
            </p:nvGrpSpPr>
            <p:grpSpPr>
              <a:xfrm>
                <a:off x="5493866" y="4582887"/>
                <a:ext cx="398934" cy="408213"/>
                <a:chOff x="5493866" y="4582887"/>
                <a:chExt cx="398934" cy="408213"/>
              </a:xfrm>
            </p:grpSpPr>
            <p:sp>
              <p:nvSpPr>
                <p:cNvPr id="182" name="Rectangle 181"/>
                <p:cNvSpPr/>
                <p:nvPr/>
              </p:nvSpPr>
              <p:spPr bwMode="gray">
                <a:xfrm>
                  <a:off x="5521695" y="4582887"/>
                  <a:ext cx="337851" cy="408213"/>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3" name="TextBox 182"/>
                <p:cNvSpPr txBox="1"/>
                <p:nvPr/>
              </p:nvSpPr>
              <p:spPr>
                <a:xfrm>
                  <a:off x="5493866" y="4688052"/>
                  <a:ext cx="398934"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-.8B</a:t>
                  </a:r>
                  <a:endParaRPr lang="en-US" sz="700" kern="0" dirty="0" smtClean="0">
                    <a:solidFill>
                      <a:srgbClr val="666666"/>
                    </a:solidFill>
                    <a:ea typeface="Arial Unicode MS" pitchFamily="34" charset="-128"/>
                    <a:cs typeface="Arial Unicode MS" pitchFamily="34" charset="-128"/>
                  </a:endParaRPr>
                </a:p>
              </p:txBody>
            </p:sp>
          </p:grpSp>
          <p:sp>
            <p:nvSpPr>
              <p:cNvPr id="181" name="TextBox 180"/>
              <p:cNvSpPr txBox="1"/>
              <p:nvPr/>
            </p:nvSpPr>
            <p:spPr>
              <a:xfrm>
                <a:off x="3390900" y="4115172"/>
                <a:ext cx="4508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1.5B</a:t>
                </a:r>
                <a:endParaRPr lang="en-US" sz="700" kern="0" dirty="0" smtClean="0">
                  <a:solidFill>
                    <a:srgbClr val="666666"/>
                  </a:solidFill>
                  <a:ea typeface="Arial Unicode MS" pitchFamily="34" charset="-128"/>
                  <a:cs typeface="Arial Unicode MS" pitchFamily="34" charset="-128"/>
                </a:endParaRPr>
              </a:p>
            </p:txBody>
          </p:sp>
        </p:grpSp>
        <p:grpSp>
          <p:nvGrpSpPr>
            <p:cNvPr id="211" name="Group 210"/>
            <p:cNvGrpSpPr/>
            <p:nvPr/>
          </p:nvGrpSpPr>
          <p:grpSpPr>
            <a:xfrm>
              <a:off x="949238" y="3119602"/>
              <a:ext cx="4513942" cy="1176173"/>
              <a:chOff x="1378858" y="3119602"/>
              <a:chExt cx="4513942" cy="1176173"/>
            </a:xfrm>
          </p:grpSpPr>
          <p:cxnSp>
            <p:nvCxnSpPr>
              <p:cNvPr id="212" name="Straight Connector 211"/>
              <p:cNvCxnSpPr/>
              <p:nvPr/>
            </p:nvCxnSpPr>
            <p:spPr>
              <a:xfrm>
                <a:off x="1523246" y="4098242"/>
                <a:ext cx="692904" cy="197533"/>
              </a:xfrm>
              <a:prstGeom prst="line">
                <a:avLst/>
              </a:prstGeom>
              <a:ln w="6350">
                <a:solidFill>
                  <a:srgbClr val="B6D75C"/>
                </a:solidFill>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3390900" y="3119602"/>
                <a:ext cx="4508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2.6B</a:t>
                </a:r>
                <a:endParaRPr lang="en-US" sz="700" kern="0" dirty="0" smtClean="0">
                  <a:solidFill>
                    <a:srgbClr val="666666"/>
                  </a:solidFill>
                  <a:ea typeface="Arial Unicode MS" pitchFamily="34" charset="-128"/>
                  <a:cs typeface="Arial Unicode MS" pitchFamily="34" charset="-128"/>
                </a:endParaRPr>
              </a:p>
            </p:txBody>
          </p:sp>
          <p:cxnSp>
            <p:nvCxnSpPr>
              <p:cNvPr id="214" name="Straight Connector 213"/>
              <p:cNvCxnSpPr/>
              <p:nvPr/>
            </p:nvCxnSpPr>
            <p:spPr>
              <a:xfrm flipV="1">
                <a:off x="2217513" y="4089400"/>
                <a:ext cx="719362" cy="203576"/>
              </a:xfrm>
              <a:prstGeom prst="line">
                <a:avLst/>
              </a:prstGeom>
              <a:ln w="6350">
                <a:solidFill>
                  <a:srgbClr val="B6D75C"/>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V="1">
                <a:off x="2930525" y="3302002"/>
                <a:ext cx="670327" cy="793748"/>
              </a:xfrm>
              <a:prstGeom prst="line">
                <a:avLst/>
              </a:prstGeom>
              <a:ln w="6350">
                <a:solidFill>
                  <a:srgbClr val="B6D75C"/>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H="1" flipV="1">
                <a:off x="3590925" y="3302000"/>
                <a:ext cx="682625" cy="606425"/>
              </a:xfrm>
              <a:prstGeom prst="line">
                <a:avLst/>
              </a:prstGeom>
              <a:ln w="6350">
                <a:solidFill>
                  <a:srgbClr val="B6D75C"/>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a:off x="4280678" y="3417289"/>
                <a:ext cx="700367" cy="495985"/>
              </a:xfrm>
              <a:prstGeom prst="line">
                <a:avLst/>
              </a:prstGeom>
              <a:ln w="6350">
                <a:solidFill>
                  <a:srgbClr val="B6D75C"/>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4981575" y="3419475"/>
                <a:ext cx="658639" cy="392126"/>
              </a:xfrm>
              <a:prstGeom prst="line">
                <a:avLst/>
              </a:prstGeom>
              <a:ln w="6350">
                <a:solidFill>
                  <a:srgbClr val="B6D75C"/>
                </a:solidFill>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1378858" y="3933056"/>
                <a:ext cx="3556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a:solidFill>
                      <a:srgbClr val="666666"/>
                    </a:solidFill>
                    <a:ea typeface="Arial Unicode MS" pitchFamily="34" charset="-128"/>
                    <a:cs typeface="Arial"/>
                  </a:rPr>
                  <a:t>1</a:t>
                </a:r>
                <a:r>
                  <a:rPr lang="en-US" sz="700" kern="0" dirty="0" smtClean="0">
                    <a:solidFill>
                      <a:srgbClr val="666666"/>
                    </a:solidFill>
                    <a:ea typeface="Arial Unicode MS" pitchFamily="34" charset="-128"/>
                    <a:cs typeface="Arial"/>
                  </a:rPr>
                  <a:t>B</a:t>
                </a:r>
                <a:endParaRPr lang="en-US" sz="700" kern="0" dirty="0" smtClean="0">
                  <a:solidFill>
                    <a:srgbClr val="666666"/>
                  </a:solidFill>
                  <a:ea typeface="Arial Unicode MS" pitchFamily="34" charset="-128"/>
                  <a:cs typeface="Arial Unicode MS" pitchFamily="34" charset="-128"/>
                </a:endParaRPr>
              </a:p>
            </p:txBody>
          </p:sp>
          <p:sp>
            <p:nvSpPr>
              <p:cNvPr id="220" name="TextBox 219"/>
              <p:cNvSpPr txBox="1"/>
              <p:nvPr/>
            </p:nvSpPr>
            <p:spPr>
              <a:xfrm>
                <a:off x="2058070" y="4083422"/>
                <a:ext cx="3556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.7B</a:t>
                </a:r>
                <a:endParaRPr lang="en-US" sz="700" kern="0" dirty="0" smtClean="0">
                  <a:solidFill>
                    <a:srgbClr val="666666"/>
                  </a:solidFill>
                  <a:ea typeface="Arial Unicode MS" pitchFamily="34" charset="-128"/>
                  <a:cs typeface="Arial Unicode MS" pitchFamily="34" charset="-128"/>
                </a:endParaRPr>
              </a:p>
            </p:txBody>
          </p:sp>
          <p:sp>
            <p:nvSpPr>
              <p:cNvPr id="221" name="TextBox 220"/>
              <p:cNvSpPr txBox="1"/>
              <p:nvPr/>
            </p:nvSpPr>
            <p:spPr>
              <a:xfrm>
                <a:off x="2705070" y="3916040"/>
                <a:ext cx="355600" cy="169277"/>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600" kern="0" dirty="0">
                    <a:solidFill>
                      <a:srgbClr val="666666"/>
                    </a:solidFill>
                    <a:ea typeface="Arial Unicode MS" pitchFamily="34" charset="-128"/>
                    <a:cs typeface="Arial"/>
                  </a:rPr>
                  <a:t>1</a:t>
                </a:r>
                <a:r>
                  <a:rPr lang="en-US" sz="600" kern="0" dirty="0" smtClean="0">
                    <a:solidFill>
                      <a:srgbClr val="666666"/>
                    </a:solidFill>
                    <a:ea typeface="Arial Unicode MS" pitchFamily="34" charset="-128"/>
                    <a:cs typeface="Arial"/>
                  </a:rPr>
                  <a:t>B</a:t>
                </a:r>
                <a:endParaRPr lang="en-US" sz="600" kern="0" dirty="0" smtClean="0">
                  <a:solidFill>
                    <a:srgbClr val="666666"/>
                  </a:solidFill>
                  <a:ea typeface="Arial Unicode MS" pitchFamily="34" charset="-128"/>
                  <a:cs typeface="Arial Unicode MS" pitchFamily="34" charset="-128"/>
                </a:endParaRPr>
              </a:p>
            </p:txBody>
          </p:sp>
          <p:sp>
            <p:nvSpPr>
              <p:cNvPr id="222" name="TextBox 221"/>
              <p:cNvSpPr txBox="1"/>
              <p:nvPr/>
            </p:nvSpPr>
            <p:spPr>
              <a:xfrm>
                <a:off x="4072198" y="3625974"/>
                <a:ext cx="429952"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1.4B</a:t>
                </a:r>
                <a:endParaRPr lang="en-US" sz="700" kern="0" dirty="0" smtClean="0">
                  <a:solidFill>
                    <a:srgbClr val="666666"/>
                  </a:solidFill>
                  <a:ea typeface="Arial Unicode MS" pitchFamily="34" charset="-128"/>
                  <a:cs typeface="Arial Unicode MS" pitchFamily="34" charset="-128"/>
                </a:endParaRPr>
              </a:p>
            </p:txBody>
          </p:sp>
          <p:sp>
            <p:nvSpPr>
              <p:cNvPr id="223" name="TextBox 222"/>
              <p:cNvSpPr txBox="1"/>
              <p:nvPr/>
            </p:nvSpPr>
            <p:spPr>
              <a:xfrm>
                <a:off x="4808766" y="3208722"/>
                <a:ext cx="355600" cy="268279"/>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2.4B</a:t>
                </a:r>
                <a:endParaRPr lang="en-US" sz="700" kern="0" dirty="0" smtClean="0">
                  <a:solidFill>
                    <a:srgbClr val="666666"/>
                  </a:solidFill>
                  <a:ea typeface="Arial Unicode MS" pitchFamily="34" charset="-128"/>
                  <a:cs typeface="Arial Unicode MS" pitchFamily="34" charset="-128"/>
                </a:endParaRPr>
              </a:p>
            </p:txBody>
          </p:sp>
          <p:sp>
            <p:nvSpPr>
              <p:cNvPr id="224" name="TextBox 223"/>
              <p:cNvSpPr txBox="1"/>
              <p:nvPr/>
            </p:nvSpPr>
            <p:spPr>
              <a:xfrm>
                <a:off x="5493866" y="3619624"/>
                <a:ext cx="398934"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1.6B</a:t>
                </a:r>
                <a:endParaRPr lang="en-US" sz="700" kern="0" dirty="0" smtClean="0">
                  <a:solidFill>
                    <a:srgbClr val="666666"/>
                  </a:solidFill>
                  <a:ea typeface="Arial Unicode MS" pitchFamily="34" charset="-128"/>
                  <a:cs typeface="Arial Unicode MS" pitchFamily="34" charset="-128"/>
                </a:endParaRPr>
              </a:p>
            </p:txBody>
          </p:sp>
        </p:grpSp>
      </p:grpSp>
      <p:grpSp>
        <p:nvGrpSpPr>
          <p:cNvPr id="149" name="Group 148"/>
          <p:cNvGrpSpPr/>
          <p:nvPr/>
        </p:nvGrpSpPr>
        <p:grpSpPr>
          <a:xfrm>
            <a:off x="7233044" y="3010256"/>
            <a:ext cx="1672700" cy="432321"/>
            <a:chOff x="6830579" y="2253380"/>
            <a:chExt cx="1514329" cy="391389"/>
          </a:xfrm>
        </p:grpSpPr>
        <p:pic>
          <p:nvPicPr>
            <p:cNvPr id="150" name="Picture 149"/>
            <p:cNvPicPr>
              <a:picLocks noChangeAspect="1"/>
            </p:cNvPicPr>
            <p:nvPr/>
          </p:nvPicPr>
          <p:blipFill>
            <a:blip r:embed="rId2"/>
            <a:stretch>
              <a:fillRect/>
            </a:stretch>
          </p:blipFill>
          <p:spPr>
            <a:xfrm rot="5400000">
              <a:off x="6830579" y="2258274"/>
              <a:ext cx="381000" cy="381000"/>
            </a:xfrm>
            <a:prstGeom prst="rect">
              <a:avLst/>
            </a:prstGeom>
          </p:spPr>
        </p:pic>
        <p:pic>
          <p:nvPicPr>
            <p:cNvPr id="151" name="Picture 150"/>
            <p:cNvPicPr>
              <a:picLocks noChangeAspect="1"/>
            </p:cNvPicPr>
            <p:nvPr/>
          </p:nvPicPr>
          <p:blipFill>
            <a:blip r:embed="rId3"/>
            <a:stretch>
              <a:fillRect/>
            </a:stretch>
          </p:blipFill>
          <p:spPr>
            <a:xfrm>
              <a:off x="7247186" y="2253380"/>
              <a:ext cx="381000" cy="381000"/>
            </a:xfrm>
            <a:prstGeom prst="rect">
              <a:avLst/>
            </a:prstGeom>
          </p:spPr>
        </p:pic>
        <p:pic>
          <p:nvPicPr>
            <p:cNvPr id="152" name="Picture 151"/>
            <p:cNvPicPr>
              <a:picLocks noChangeAspect="1"/>
            </p:cNvPicPr>
            <p:nvPr/>
          </p:nvPicPr>
          <p:blipFill>
            <a:blip r:embed="rId4"/>
            <a:stretch>
              <a:fillRect/>
            </a:stretch>
          </p:blipFill>
          <p:spPr>
            <a:xfrm>
              <a:off x="7587178" y="2263769"/>
              <a:ext cx="381000" cy="381000"/>
            </a:xfrm>
            <a:prstGeom prst="rect">
              <a:avLst/>
            </a:prstGeom>
          </p:spPr>
        </p:pic>
        <p:pic>
          <p:nvPicPr>
            <p:cNvPr id="153" name="Picture 152"/>
            <p:cNvPicPr>
              <a:picLocks noChangeAspect="1"/>
            </p:cNvPicPr>
            <p:nvPr/>
          </p:nvPicPr>
          <p:blipFill>
            <a:blip r:embed="rId5"/>
            <a:stretch>
              <a:fillRect/>
            </a:stretch>
          </p:blipFill>
          <p:spPr>
            <a:xfrm>
              <a:off x="7963908" y="2259142"/>
              <a:ext cx="381000" cy="381000"/>
            </a:xfrm>
            <a:prstGeom prst="rect">
              <a:avLst/>
            </a:prstGeom>
          </p:spPr>
        </p:pic>
      </p:grpSp>
      <p:grpSp>
        <p:nvGrpSpPr>
          <p:cNvPr id="349" name="Group 348"/>
          <p:cNvGrpSpPr/>
          <p:nvPr/>
        </p:nvGrpSpPr>
        <p:grpSpPr>
          <a:xfrm>
            <a:off x="230400" y="3003810"/>
            <a:ext cx="8668800" cy="528436"/>
            <a:chOff x="230400" y="2312073"/>
            <a:chExt cx="8668800" cy="528436"/>
          </a:xfrm>
        </p:grpSpPr>
        <p:cxnSp>
          <p:nvCxnSpPr>
            <p:cNvPr id="350" name="Straight Connector 349"/>
            <p:cNvCxnSpPr/>
            <p:nvPr/>
          </p:nvCxnSpPr>
          <p:spPr>
            <a:xfrm>
              <a:off x="230400" y="2750840"/>
              <a:ext cx="86688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1629652" y="2312073"/>
              <a:ext cx="0" cy="43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sp>
          <p:nvSpPr>
            <p:cNvPr id="352" name="TextBox 351"/>
            <p:cNvSpPr txBox="1"/>
            <p:nvPr/>
          </p:nvSpPr>
          <p:spPr>
            <a:xfrm>
              <a:off x="282977" y="2425011"/>
              <a:ext cx="1656920" cy="415498"/>
            </a:xfrm>
            <a:prstGeom prst="rect">
              <a:avLst/>
            </a:prstGeom>
            <a:noFill/>
          </p:spPr>
          <p:txBody>
            <a:bodyPr wrap="square" rtlCol="0">
              <a:spAutoFit/>
            </a:bodyPr>
            <a:lstStyle/>
            <a:p>
              <a:pPr algn="just"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Forecast by Date    </a:t>
              </a:r>
              <a:r>
                <a:rPr lang="en-US" sz="800" dirty="0" smtClean="0">
                  <a:solidFill>
                    <a:srgbClr val="666666"/>
                  </a:solidFill>
                  <a:latin typeface="SAP-icons"/>
                </a:rPr>
                <a:t></a:t>
              </a:r>
              <a:endParaRPr lang="en-US" sz="3600" dirty="0">
                <a:solidFill>
                  <a:srgbClr val="666666"/>
                </a:solidFill>
                <a:latin typeface="SAP-icons" pitchFamily="2" charset="0"/>
                <a:cs typeface="Arial" pitchFamily="34" charset="0"/>
              </a:endParaRPr>
            </a:p>
            <a:p>
              <a:pPr algn="just" fontAlgn="base">
                <a:spcBef>
                  <a:spcPct val="50000"/>
                </a:spcBef>
                <a:spcAft>
                  <a:spcPct val="0"/>
                </a:spcAft>
                <a:buClr>
                  <a:srgbClr val="F0AB00"/>
                </a:buClr>
                <a:buSzPct val="80000"/>
              </a:pPr>
              <a:endParaRPr lang="en-US" sz="800" kern="0" spc="40" dirty="0" smtClean="0">
                <a:solidFill>
                  <a:srgbClr val="666666"/>
                </a:solidFill>
                <a:ea typeface="Arial Unicode MS" pitchFamily="34" charset="-128"/>
                <a:cs typeface="Arial Unicode MS" pitchFamily="34" charset="-128"/>
              </a:endParaRPr>
            </a:p>
          </p:txBody>
        </p:sp>
      </p:grpSp>
      <p:grpSp>
        <p:nvGrpSpPr>
          <p:cNvPr id="343" name="Group 342"/>
          <p:cNvGrpSpPr/>
          <p:nvPr/>
        </p:nvGrpSpPr>
        <p:grpSpPr>
          <a:xfrm>
            <a:off x="3030457" y="1601854"/>
            <a:ext cx="1332000" cy="1264130"/>
            <a:chOff x="3030457" y="1592263"/>
            <a:chExt cx="1332000" cy="1264130"/>
          </a:xfrm>
        </p:grpSpPr>
        <p:sp>
          <p:nvSpPr>
            <p:cNvPr id="353" name="Rounded Rectangle 352" hidden="1"/>
            <p:cNvSpPr/>
            <p:nvPr/>
          </p:nvSpPr>
          <p:spPr bwMode="gray">
            <a:xfrm>
              <a:off x="3030459" y="159618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354" name="TextBox 353"/>
            <p:cNvSpPr txBox="1"/>
            <p:nvPr/>
          </p:nvSpPr>
          <p:spPr>
            <a:xfrm>
              <a:off x="3030457" y="1592263"/>
              <a:ext cx="1332000" cy="780589"/>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This is the Headline</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This is the </a:t>
              </a:r>
              <a:r>
                <a:rPr lang="en-US" sz="900" kern="0" dirty="0" err="1">
                  <a:solidFill>
                    <a:srgbClr val="666666"/>
                  </a:solidFill>
                  <a:ea typeface="Arial Unicode MS" pitchFamily="34" charset="-128"/>
                  <a:cs typeface="Arial Unicode MS" pitchFamily="34" charset="-128"/>
                </a:rPr>
                <a:t>Subheadline</a:t>
              </a:r>
              <a:endParaRPr lang="en-US" sz="900" kern="0" dirty="0">
                <a:solidFill>
                  <a:srgbClr val="666666"/>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grpSp>
          <p:nvGrpSpPr>
            <p:cNvPr id="355" name="Group 354"/>
            <p:cNvGrpSpPr/>
            <p:nvPr/>
          </p:nvGrpSpPr>
          <p:grpSpPr>
            <a:xfrm>
              <a:off x="3030459" y="2087495"/>
              <a:ext cx="1327247" cy="671503"/>
              <a:chOff x="5569983" y="3137984"/>
              <a:chExt cx="1627000" cy="814877"/>
            </a:xfrm>
          </p:grpSpPr>
          <p:sp>
            <p:nvSpPr>
              <p:cNvPr id="357" name="TextBox 356"/>
              <p:cNvSpPr txBox="1"/>
              <p:nvPr/>
            </p:nvSpPr>
            <p:spPr>
              <a:xfrm>
                <a:off x="5569983" y="3655569"/>
                <a:ext cx="571584" cy="168070"/>
              </a:xfrm>
              <a:prstGeom prst="rect">
                <a:avLst/>
              </a:prstGeom>
              <a:noFill/>
            </p:spPr>
            <p:txBody>
              <a:bodyPr wrap="square" lIns="72000" tIns="0" rIns="0" bIns="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June 1</a:t>
                </a:r>
              </a:p>
            </p:txBody>
          </p:sp>
          <p:sp>
            <p:nvSpPr>
              <p:cNvPr id="358" name="TextBox 357"/>
              <p:cNvSpPr txBox="1"/>
              <p:nvPr/>
            </p:nvSpPr>
            <p:spPr>
              <a:xfrm>
                <a:off x="5569984" y="3137984"/>
                <a:ext cx="636661" cy="168072"/>
              </a:xfrm>
              <a:prstGeom prst="rect">
                <a:avLst/>
              </a:prstGeom>
              <a:noFill/>
            </p:spPr>
            <p:txBody>
              <a:bodyPr wrap="square" lIns="72000" tIns="0" rIns="0" bIns="0" rtlCol="0">
                <a:spAutoFit/>
              </a:bodyPr>
              <a:lstStyle/>
              <a:p>
                <a:pPr fontAlgn="base">
                  <a:spcBef>
                    <a:spcPct val="50000"/>
                  </a:spcBef>
                  <a:spcAft>
                    <a:spcPct val="0"/>
                  </a:spcAft>
                  <a:buClr>
                    <a:srgbClr val="F0AB00"/>
                  </a:buClr>
                  <a:buSzPct val="80000"/>
                </a:pPr>
                <a:r>
                  <a:rPr lang="en-US" sz="900" kern="0" dirty="0" smtClean="0">
                    <a:solidFill>
                      <a:srgbClr val="007833"/>
                    </a:solidFill>
                    <a:ea typeface="Arial Unicode MS" pitchFamily="34" charset="-128"/>
                    <a:cs typeface="Arial Unicode MS" pitchFamily="34" charset="-128"/>
                  </a:rPr>
                  <a:t>0 M</a:t>
                </a:r>
              </a:p>
            </p:txBody>
          </p:sp>
          <p:sp>
            <p:nvSpPr>
              <p:cNvPr id="359" name="TextBox 358"/>
              <p:cNvSpPr txBox="1"/>
              <p:nvPr/>
            </p:nvSpPr>
            <p:spPr>
              <a:xfrm>
                <a:off x="6749695" y="3137986"/>
                <a:ext cx="443041" cy="168072"/>
              </a:xfrm>
              <a:prstGeom prst="rect">
                <a:avLst/>
              </a:prstGeom>
              <a:noFill/>
            </p:spPr>
            <p:txBody>
              <a:bodyPr wrap="square" lIns="0" tIns="0" rIns="72000" bIns="0" rtlCol="0">
                <a:spAutoFit/>
              </a:bodyPr>
              <a:lstStyle/>
              <a:p>
                <a:pPr algn="r" fontAlgn="base">
                  <a:spcBef>
                    <a:spcPct val="50000"/>
                  </a:spcBef>
                  <a:spcAft>
                    <a:spcPct val="0"/>
                  </a:spcAft>
                  <a:buClr>
                    <a:srgbClr val="F0AB00"/>
                  </a:buClr>
                  <a:buSzPct val="80000"/>
                </a:pPr>
                <a:r>
                  <a:rPr lang="en-US" sz="900" kern="0" dirty="0" smtClean="0">
                    <a:solidFill>
                      <a:srgbClr val="D32030"/>
                    </a:solidFill>
                    <a:ea typeface="Arial Unicode MS" pitchFamily="34" charset="-128"/>
                    <a:cs typeface="Arial Unicode MS" pitchFamily="34" charset="-128"/>
                  </a:rPr>
                  <a:t>80 M</a:t>
                </a:r>
              </a:p>
            </p:txBody>
          </p:sp>
          <p:sp>
            <p:nvSpPr>
              <p:cNvPr id="360" name="TextBox 359"/>
              <p:cNvSpPr txBox="1"/>
              <p:nvPr/>
            </p:nvSpPr>
            <p:spPr>
              <a:xfrm>
                <a:off x="6595639" y="3654068"/>
                <a:ext cx="601344" cy="298793"/>
              </a:xfrm>
              <a:prstGeom prst="rect">
                <a:avLst/>
              </a:prstGeom>
              <a:noFill/>
            </p:spPr>
            <p:txBody>
              <a:bodyPr wrap="square" lIns="0" tIns="0" rIns="72000" bIns="0" rtlCol="0">
                <a:spAutoFit/>
              </a:bodyPr>
              <a:lstStyle/>
              <a:p>
                <a:pPr algn="r" fontAlgn="base">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June 30</a:t>
                </a:r>
              </a:p>
              <a:p>
                <a:pPr algn="r" fontAlgn="base">
                  <a:spcAft>
                    <a:spcPct val="0"/>
                  </a:spcAft>
                  <a:buClr>
                    <a:srgbClr val="F0AB00"/>
                  </a:buClr>
                  <a:buSzPct val="80000"/>
                </a:pPr>
                <a:endParaRPr lang="en-US" sz="700" kern="0" dirty="0" smtClean="0">
                  <a:solidFill>
                    <a:srgbClr val="666666"/>
                  </a:solidFill>
                  <a:ea typeface="Arial Unicode MS" pitchFamily="34" charset="-128"/>
                  <a:cs typeface="Arial Unicode MS" pitchFamily="34" charset="-128"/>
                </a:endParaRPr>
              </a:p>
            </p:txBody>
          </p:sp>
          <p:grpSp>
            <p:nvGrpSpPr>
              <p:cNvPr id="361" name="Group 360"/>
              <p:cNvGrpSpPr/>
              <p:nvPr/>
            </p:nvGrpSpPr>
            <p:grpSpPr>
              <a:xfrm>
                <a:off x="5640537" y="3297551"/>
                <a:ext cx="1476420" cy="350927"/>
                <a:chOff x="5640537" y="3297551"/>
                <a:chExt cx="1476420" cy="350927"/>
              </a:xfrm>
            </p:grpSpPr>
            <p:sp>
              <p:nvSpPr>
                <p:cNvPr id="362" name="Rectangle 361"/>
                <p:cNvSpPr/>
                <p:nvPr/>
              </p:nvSpPr>
              <p:spPr bwMode="gray">
                <a:xfrm>
                  <a:off x="5640537" y="3297551"/>
                  <a:ext cx="1476420" cy="350927"/>
                </a:xfrm>
                <a:prstGeom prst="rect">
                  <a:avLst/>
                </a:prstGeom>
                <a:solidFill>
                  <a:srgbClr val="9FCA98"/>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63" name="Freeform 362"/>
                <p:cNvSpPr/>
                <p:nvPr/>
              </p:nvSpPr>
              <p:spPr bwMode="gray">
                <a:xfrm>
                  <a:off x="5648325" y="3307573"/>
                  <a:ext cx="1466850" cy="338137"/>
                </a:xfrm>
                <a:custGeom>
                  <a:avLst/>
                  <a:gdLst>
                    <a:gd name="connsiteX0" fmla="*/ 0 w 1466850"/>
                    <a:gd name="connsiteY0" fmla="*/ 338137 h 338137"/>
                    <a:gd name="connsiteX1" fmla="*/ 366712 w 1466850"/>
                    <a:gd name="connsiteY1" fmla="*/ 228600 h 338137"/>
                    <a:gd name="connsiteX2" fmla="*/ 1097756 w 1466850"/>
                    <a:gd name="connsiteY2" fmla="*/ 142875 h 338137"/>
                    <a:gd name="connsiteX3" fmla="*/ 1466850 w 1466850"/>
                    <a:gd name="connsiteY3" fmla="*/ 0 h 338137"/>
                    <a:gd name="connsiteX4" fmla="*/ 1466850 w 1466850"/>
                    <a:gd name="connsiteY4" fmla="*/ 338137 h 338137"/>
                    <a:gd name="connsiteX5" fmla="*/ 0 w 1466850"/>
                    <a:gd name="connsiteY5" fmla="*/ 338137 h 338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6850" h="338137">
                      <a:moveTo>
                        <a:pt x="0" y="338137"/>
                      </a:moveTo>
                      <a:lnTo>
                        <a:pt x="366712" y="228600"/>
                      </a:lnTo>
                      <a:lnTo>
                        <a:pt x="1097756" y="142875"/>
                      </a:lnTo>
                      <a:lnTo>
                        <a:pt x="1466850" y="0"/>
                      </a:lnTo>
                      <a:lnTo>
                        <a:pt x="1466850" y="338137"/>
                      </a:lnTo>
                      <a:lnTo>
                        <a:pt x="0" y="338137"/>
                      </a:lnTo>
                      <a:close/>
                    </a:path>
                  </a:pathLst>
                </a:custGeom>
                <a:solidFill>
                  <a:srgbClr val="EDB17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4" name="Freeform 363"/>
                <p:cNvSpPr/>
                <p:nvPr/>
              </p:nvSpPr>
              <p:spPr bwMode="gray">
                <a:xfrm>
                  <a:off x="5645944" y="3317099"/>
                  <a:ext cx="1466850" cy="326232"/>
                </a:xfrm>
                <a:custGeom>
                  <a:avLst/>
                  <a:gdLst>
                    <a:gd name="connsiteX0" fmla="*/ 0 w 1466850"/>
                    <a:gd name="connsiteY0" fmla="*/ 326232 h 326232"/>
                    <a:gd name="connsiteX1" fmla="*/ 390525 w 1466850"/>
                    <a:gd name="connsiteY1" fmla="*/ 278607 h 326232"/>
                    <a:gd name="connsiteX2" fmla="*/ 1181100 w 1466850"/>
                    <a:gd name="connsiteY2" fmla="*/ 211932 h 326232"/>
                    <a:gd name="connsiteX3" fmla="*/ 1466850 w 1466850"/>
                    <a:gd name="connsiteY3" fmla="*/ 0 h 326232"/>
                    <a:gd name="connsiteX4" fmla="*/ 1464469 w 1466850"/>
                    <a:gd name="connsiteY4" fmla="*/ 326232 h 326232"/>
                    <a:gd name="connsiteX5" fmla="*/ 0 w 1466850"/>
                    <a:gd name="connsiteY5" fmla="*/ 326232 h 32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6850" h="326232">
                      <a:moveTo>
                        <a:pt x="0" y="326232"/>
                      </a:moveTo>
                      <a:lnTo>
                        <a:pt x="390525" y="278607"/>
                      </a:lnTo>
                      <a:lnTo>
                        <a:pt x="1181100" y="211932"/>
                      </a:lnTo>
                      <a:lnTo>
                        <a:pt x="1466850" y="0"/>
                      </a:lnTo>
                      <a:cubicBezTo>
                        <a:pt x="1466056" y="108744"/>
                        <a:pt x="1465263" y="217488"/>
                        <a:pt x="1464469" y="326232"/>
                      </a:cubicBezTo>
                      <a:lnTo>
                        <a:pt x="0" y="326232"/>
                      </a:lnTo>
                      <a:close/>
                    </a:path>
                  </a:pathLst>
                </a:custGeom>
                <a:solidFill>
                  <a:srgbClr val="E9707B"/>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365" name="Straight Connector 364"/>
                <p:cNvCxnSpPr/>
                <p:nvPr/>
              </p:nvCxnSpPr>
              <p:spPr>
                <a:xfrm flipV="1">
                  <a:off x="5651304" y="3598085"/>
                  <a:ext cx="388145" cy="42864"/>
                </a:xfrm>
                <a:prstGeom prst="line">
                  <a:avLst/>
                </a:prstGeom>
                <a:ln w="1270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flipV="1">
                  <a:off x="6036469" y="3586173"/>
                  <a:ext cx="790575" cy="11911"/>
                </a:xfrm>
                <a:prstGeom prst="line">
                  <a:avLst/>
                </a:prstGeom>
                <a:ln w="1270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flipV="1">
                  <a:off x="6827044" y="3429429"/>
                  <a:ext cx="284284" cy="156147"/>
                </a:xfrm>
                <a:prstGeom prst="line">
                  <a:avLst/>
                </a:prstGeom>
                <a:ln w="1270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364" idx="0"/>
                </p:cNvCxnSpPr>
                <p:nvPr/>
              </p:nvCxnSpPr>
              <p:spPr>
                <a:xfrm flipV="1">
                  <a:off x="5645944" y="3548910"/>
                  <a:ext cx="498705" cy="94422"/>
                </a:xfrm>
                <a:prstGeom prst="line">
                  <a:avLst/>
                </a:prstGeom>
                <a:ln w="9525" cap="flat" cmpd="sng">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flipV="1">
                  <a:off x="6144649" y="3521907"/>
                  <a:ext cx="475603" cy="2699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flipV="1">
                  <a:off x="6620252" y="3313439"/>
                  <a:ext cx="492542" cy="20480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flipV="1">
                  <a:off x="6141567" y="3521907"/>
                  <a:ext cx="475603" cy="26999"/>
                </a:xfrm>
                <a:prstGeom prst="line">
                  <a:avLst/>
                </a:prstGeom>
                <a:ln w="9525" cap="flat">
                  <a:solidFill>
                    <a:srgbClr val="454545"/>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a:xfrm flipV="1">
                  <a:off x="6617170" y="3317099"/>
                  <a:ext cx="492542" cy="204809"/>
                </a:xfrm>
                <a:prstGeom prst="line">
                  <a:avLst/>
                </a:prstGeom>
                <a:ln w="9525" cap="sq">
                  <a:solidFill>
                    <a:srgbClr val="454545"/>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flipV="1">
                  <a:off x="5650723" y="3548923"/>
                  <a:ext cx="498705" cy="94422"/>
                </a:xfrm>
                <a:prstGeom prst="line">
                  <a:avLst/>
                </a:prstGeom>
                <a:ln w="9525" cap="flat" cmpd="sng">
                  <a:solidFill>
                    <a:srgbClr val="454545"/>
                  </a:solidFill>
                  <a:prstDash val="sysDot"/>
                  <a:round/>
                </a:ln>
              </p:spPr>
              <p:style>
                <a:lnRef idx="1">
                  <a:schemeClr val="accent1"/>
                </a:lnRef>
                <a:fillRef idx="0">
                  <a:schemeClr val="accent1"/>
                </a:fillRef>
                <a:effectRef idx="0">
                  <a:schemeClr val="accent1"/>
                </a:effectRef>
                <a:fontRef idx="minor">
                  <a:schemeClr val="tx1"/>
                </a:fontRef>
              </p:style>
            </p:cxnSp>
          </p:grpSp>
        </p:grpSp>
        <p:sp>
          <p:nvSpPr>
            <p:cNvPr id="356" name="TextBox 355"/>
            <p:cNvSpPr txBox="1"/>
            <p:nvPr/>
          </p:nvSpPr>
          <p:spPr>
            <a:xfrm>
              <a:off x="3030458" y="2641555"/>
              <a:ext cx="1327245" cy="214838"/>
            </a:xfrm>
            <a:prstGeom prst="rect">
              <a:avLst/>
            </a:prstGeom>
            <a:noFill/>
          </p:spPr>
          <p:txBody>
            <a:bodyPr wrap="square" lIns="72000" tIns="396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a:t>
              </a:r>
            </a:p>
          </p:txBody>
        </p:sp>
      </p:grpSp>
      <p:cxnSp>
        <p:nvCxnSpPr>
          <p:cNvPr id="312" name="Straight Connector 311"/>
          <p:cNvCxnSpPr/>
          <p:nvPr/>
        </p:nvCxnSpPr>
        <p:spPr>
          <a:xfrm>
            <a:off x="2984435" y="1643785"/>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313" name="Group 312"/>
          <p:cNvGrpSpPr/>
          <p:nvPr/>
        </p:nvGrpSpPr>
        <p:grpSpPr>
          <a:xfrm>
            <a:off x="1623611" y="1603146"/>
            <a:ext cx="1323786" cy="1260406"/>
            <a:chOff x="1623611" y="1603146"/>
            <a:chExt cx="1323786" cy="1260406"/>
          </a:xfrm>
        </p:grpSpPr>
        <p:grpSp>
          <p:nvGrpSpPr>
            <p:cNvPr id="319" name="Group 318"/>
            <p:cNvGrpSpPr/>
            <p:nvPr/>
          </p:nvGrpSpPr>
          <p:grpSpPr>
            <a:xfrm>
              <a:off x="1623611" y="1603146"/>
              <a:ext cx="1323786" cy="1260406"/>
              <a:chOff x="6612399" y="1706157"/>
              <a:chExt cx="1323786" cy="1260406"/>
            </a:xfrm>
          </p:grpSpPr>
          <p:sp>
            <p:nvSpPr>
              <p:cNvPr id="333" name="Rounded Rectangle 332"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334" name="TextBox 333"/>
              <p:cNvSpPr txBox="1"/>
              <p:nvPr/>
            </p:nvSpPr>
            <p:spPr>
              <a:xfrm>
                <a:off x="6612399" y="1706157"/>
                <a:ext cx="1323786"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err="1" smtClean="0">
                    <a:solidFill>
                      <a:srgbClr val="333333"/>
                    </a:solidFill>
                    <a:ea typeface="Arial Unicode MS" pitchFamily="34" charset="-128"/>
                    <a:cs typeface="Arial Unicode MS" pitchFamily="34" charset="-128"/>
                  </a:rPr>
                  <a:t>Culmulative</a:t>
                </a:r>
                <a:r>
                  <a:rPr lang="en-US" sz="1050" kern="0" dirty="0" smtClean="0">
                    <a:solidFill>
                      <a:srgbClr val="333333"/>
                    </a:solidFill>
                    <a:ea typeface="Arial Unicode MS" pitchFamily="34" charset="-128"/>
                    <a:cs typeface="Arial Unicode MS" pitchFamily="34" charset="-128"/>
                  </a:rPr>
                  <a:t> Totals</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Expenses (M EUR)</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grpSp>
        <p:sp>
          <p:nvSpPr>
            <p:cNvPr id="320" name="TextBox 319"/>
            <p:cNvSpPr txBox="1"/>
            <p:nvPr/>
          </p:nvSpPr>
          <p:spPr>
            <a:xfrm>
              <a:off x="1623612" y="2650097"/>
              <a:ext cx="1323785"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Actual and Target</a:t>
              </a:r>
            </a:p>
          </p:txBody>
        </p:sp>
        <p:grpSp>
          <p:nvGrpSpPr>
            <p:cNvPr id="321" name="Group 320"/>
            <p:cNvGrpSpPr/>
            <p:nvPr/>
          </p:nvGrpSpPr>
          <p:grpSpPr>
            <a:xfrm>
              <a:off x="1667657" y="2049005"/>
              <a:ext cx="1233294" cy="652803"/>
              <a:chOff x="7388368" y="3090960"/>
              <a:chExt cx="1521208" cy="792192"/>
            </a:xfrm>
          </p:grpSpPr>
          <p:sp>
            <p:nvSpPr>
              <p:cNvPr id="322" name="Rectangle 321"/>
              <p:cNvSpPr/>
              <p:nvPr/>
            </p:nvSpPr>
            <p:spPr bwMode="gray">
              <a:xfrm>
                <a:off x="7768460" y="3484983"/>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23" name="Rectangle 322"/>
              <p:cNvSpPr/>
              <p:nvPr/>
            </p:nvSpPr>
            <p:spPr bwMode="gray">
              <a:xfrm>
                <a:off x="8527299" y="3489747"/>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24" name="Rectangle 323"/>
              <p:cNvSpPr/>
              <p:nvPr/>
            </p:nvSpPr>
            <p:spPr bwMode="gray">
              <a:xfrm>
                <a:off x="7410639" y="3436622"/>
                <a:ext cx="1476420" cy="112998"/>
              </a:xfrm>
              <a:prstGeom prst="rect">
                <a:avLst/>
              </a:prstGeom>
              <a:solidFill>
                <a:srgbClr val="D5DADC"/>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25" name="Rectangle 324"/>
              <p:cNvSpPr/>
              <p:nvPr/>
            </p:nvSpPr>
            <p:spPr bwMode="gray">
              <a:xfrm>
                <a:off x="7408377" y="3436620"/>
                <a:ext cx="878754" cy="106897"/>
              </a:xfrm>
              <a:prstGeom prst="rect">
                <a:avLst/>
              </a:prstGeom>
              <a:solidFill>
                <a:srgbClr val="F3B2B8"/>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26" name="TextBox 325"/>
              <p:cNvSpPr txBox="1"/>
              <p:nvPr/>
            </p:nvSpPr>
            <p:spPr>
              <a:xfrm>
                <a:off x="8136371" y="3090960"/>
                <a:ext cx="503174"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D32030"/>
                    </a:solidFill>
                    <a:ea typeface="Arial Unicode MS" pitchFamily="34" charset="-128"/>
                    <a:cs typeface="Arial Unicode MS" pitchFamily="34" charset="-128"/>
                  </a:rPr>
                  <a:t>125</a:t>
                </a:r>
              </a:p>
            </p:txBody>
          </p:sp>
          <p:sp>
            <p:nvSpPr>
              <p:cNvPr id="327" name="TextBox 326"/>
              <p:cNvSpPr txBox="1"/>
              <p:nvPr/>
            </p:nvSpPr>
            <p:spPr>
              <a:xfrm>
                <a:off x="7825216" y="3603032"/>
                <a:ext cx="422472"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454545"/>
                    </a:solidFill>
                    <a:ea typeface="Arial Unicode MS" pitchFamily="34" charset="-128"/>
                    <a:cs typeface="Arial Unicode MS" pitchFamily="34" charset="-128"/>
                  </a:rPr>
                  <a:t>75</a:t>
                </a:r>
              </a:p>
            </p:txBody>
          </p:sp>
          <p:sp>
            <p:nvSpPr>
              <p:cNvPr id="328" name="Rectangle 327"/>
              <p:cNvSpPr/>
              <p:nvPr/>
            </p:nvSpPr>
            <p:spPr bwMode="gray">
              <a:xfrm>
                <a:off x="7415401" y="3437975"/>
                <a:ext cx="961838" cy="108000"/>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29" name="Rectangle 328"/>
              <p:cNvSpPr/>
              <p:nvPr/>
            </p:nvSpPr>
            <p:spPr bwMode="gray">
              <a:xfrm>
                <a:off x="7989645" y="3364516"/>
                <a:ext cx="25737" cy="259698"/>
              </a:xfrm>
              <a:prstGeom prst="rect">
                <a:avLst/>
              </a:prstGeom>
              <a:solidFill>
                <a:srgbClr val="454545"/>
              </a:solidFill>
              <a:ln w="6350" algn="ctr">
                <a:solidFill>
                  <a:schemeClr val="bg1"/>
                </a:solidFill>
                <a:miter lim="800000"/>
                <a:headEnd/>
                <a:tailEnd/>
              </a:ln>
            </p:spPr>
            <p:txBody>
              <a:bodyPr lIns="90000" tIns="72000" rIns="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30" name="Diamond 329"/>
              <p:cNvSpPr/>
              <p:nvPr/>
            </p:nvSpPr>
            <p:spPr bwMode="gray">
              <a:xfrm>
                <a:off x="7388368" y="3547498"/>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31" name="Diamond 330"/>
              <p:cNvSpPr/>
              <p:nvPr/>
            </p:nvSpPr>
            <p:spPr bwMode="gray">
              <a:xfrm>
                <a:off x="8855576" y="3552865"/>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32" name="Rectangle 331"/>
              <p:cNvSpPr/>
              <p:nvPr/>
            </p:nvSpPr>
            <p:spPr bwMode="gray">
              <a:xfrm>
                <a:off x="8358187" y="3333930"/>
                <a:ext cx="18000" cy="144000"/>
              </a:xfrm>
              <a:prstGeom prst="rect">
                <a:avLst/>
              </a:prstGeom>
              <a:solidFill>
                <a:srgbClr val="D3203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cxnSp>
        <p:nvCxnSpPr>
          <p:cNvPr id="335" name="Straight Connector 334"/>
          <p:cNvCxnSpPr/>
          <p:nvPr/>
        </p:nvCxnSpPr>
        <p:spPr>
          <a:xfrm>
            <a:off x="1581522" y="1641581"/>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336" name="Group 335"/>
          <p:cNvGrpSpPr/>
          <p:nvPr/>
        </p:nvGrpSpPr>
        <p:grpSpPr>
          <a:xfrm>
            <a:off x="211565" y="1600529"/>
            <a:ext cx="1334528" cy="1272212"/>
            <a:chOff x="6607751" y="3059546"/>
            <a:chExt cx="1334528" cy="1272212"/>
          </a:xfrm>
        </p:grpSpPr>
        <p:grpSp>
          <p:nvGrpSpPr>
            <p:cNvPr id="337" name="Group 336"/>
            <p:cNvGrpSpPr/>
            <p:nvPr/>
          </p:nvGrpSpPr>
          <p:grpSpPr>
            <a:xfrm>
              <a:off x="6607751" y="3059546"/>
              <a:ext cx="1334528" cy="1265141"/>
              <a:chOff x="6605180" y="1701422"/>
              <a:chExt cx="1334528" cy="1265141"/>
            </a:xfrm>
          </p:grpSpPr>
          <p:sp>
            <p:nvSpPr>
              <p:cNvPr id="340" name="Rounded Rectangle 339"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341" name="TextBox 340"/>
              <p:cNvSpPr txBox="1"/>
              <p:nvPr/>
            </p:nvSpPr>
            <p:spPr>
              <a:xfrm>
                <a:off x="6605180" y="1701422"/>
                <a:ext cx="1334528"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Gross Revenue</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Global – Year to Date</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sp>
            <p:nvSpPr>
              <p:cNvPr id="342" name="TextBox 341"/>
              <p:cNvSpPr txBox="1"/>
              <p:nvPr/>
            </p:nvSpPr>
            <p:spPr>
              <a:xfrm>
                <a:off x="6613682" y="2329301"/>
                <a:ext cx="1319943" cy="480511"/>
              </a:xfrm>
              <a:prstGeom prst="rect">
                <a:avLst/>
              </a:prstGeom>
              <a:noFill/>
            </p:spPr>
            <p:txBody>
              <a:bodyPr wrap="square" rtlCol="0">
                <a:spAutoFit/>
              </a:bodyPr>
              <a:lstStyle/>
              <a:p>
                <a:pPr fontAlgn="base">
                  <a:spcBef>
                    <a:spcPct val="50000"/>
                  </a:spcBef>
                  <a:spcAft>
                    <a:spcPct val="0"/>
                  </a:spcAft>
                  <a:buClr>
                    <a:srgbClr val="F0AB00"/>
                  </a:buClr>
                  <a:buSzPct val="80000"/>
                </a:pPr>
                <a:endParaRPr lang="en-US" sz="3200" b="1" kern="0" dirty="0" smtClean="0">
                  <a:solidFill>
                    <a:srgbClr val="808080"/>
                  </a:solidFill>
                  <a:ea typeface="Arial Unicode MS" pitchFamily="34" charset="-128"/>
                  <a:cs typeface="Arial"/>
                </a:endParaRPr>
              </a:p>
            </p:txBody>
          </p:sp>
        </p:grpSp>
        <p:sp>
          <p:nvSpPr>
            <p:cNvPr id="338" name="TextBox 337"/>
            <p:cNvSpPr txBox="1"/>
            <p:nvPr/>
          </p:nvSpPr>
          <p:spPr>
            <a:xfrm>
              <a:off x="6607751" y="3701219"/>
              <a:ext cx="1331006" cy="479235"/>
            </a:xfrm>
            <a:prstGeom prst="rect">
              <a:avLst/>
            </a:prstGeom>
            <a:noFill/>
          </p:spPr>
          <p:txBody>
            <a:bodyPr wrap="square" lIns="72000" tIns="46800" rIns="72000" bIns="46800" rtlCol="0">
              <a:spAutoFit/>
            </a:bodyPr>
            <a:lstStyle/>
            <a:p>
              <a:pPr algn="r" fontAlgn="base">
                <a:spcBef>
                  <a:spcPct val="50000"/>
                </a:spcBef>
                <a:spcAft>
                  <a:spcPct val="0"/>
                </a:spcAft>
                <a:buClr>
                  <a:srgbClr val="F0AB00"/>
                </a:buClr>
                <a:buSzPct val="80000"/>
              </a:pPr>
              <a:r>
                <a:rPr lang="en-US" sz="2500" kern="0" dirty="0" smtClean="0">
                  <a:solidFill>
                    <a:srgbClr val="67B25C"/>
                  </a:solidFill>
                  <a:ea typeface="Arial Unicode MS" pitchFamily="34" charset="-128"/>
                  <a:cs typeface="Arial"/>
                </a:rPr>
                <a:t>348.2</a:t>
              </a:r>
              <a:r>
                <a:rPr lang="en-US" sz="1050" kern="0" dirty="0" smtClean="0">
                  <a:solidFill>
                    <a:srgbClr val="67B25C"/>
                  </a:solidFill>
                  <a:ea typeface="Arial Unicode MS" pitchFamily="34" charset="-128"/>
                  <a:cs typeface="Arial"/>
                </a:rPr>
                <a:t> M  </a:t>
              </a:r>
            </a:p>
          </p:txBody>
        </p:sp>
        <p:sp>
          <p:nvSpPr>
            <p:cNvPr id="339" name="TextBox 338"/>
            <p:cNvSpPr txBox="1"/>
            <p:nvPr/>
          </p:nvSpPr>
          <p:spPr>
            <a:xfrm>
              <a:off x="6607751" y="4120555"/>
              <a:ext cx="1334527"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 Actual</a:t>
              </a:r>
            </a:p>
          </p:txBody>
        </p:sp>
      </p:grpSp>
      <p:grpSp>
        <p:nvGrpSpPr>
          <p:cNvPr id="344" name="Group 343"/>
          <p:cNvGrpSpPr/>
          <p:nvPr/>
        </p:nvGrpSpPr>
        <p:grpSpPr>
          <a:xfrm>
            <a:off x="10045" y="948096"/>
            <a:ext cx="9128480" cy="545042"/>
            <a:chOff x="160952" y="948096"/>
            <a:chExt cx="8975067" cy="545042"/>
          </a:xfrm>
        </p:grpSpPr>
        <p:sp>
          <p:nvSpPr>
            <p:cNvPr id="345" name="TextBox 344"/>
            <p:cNvSpPr txBox="1"/>
            <p:nvPr/>
          </p:nvSpPr>
          <p:spPr>
            <a:xfrm>
              <a:off x="7987641" y="963690"/>
              <a:ext cx="1148378" cy="246221"/>
            </a:xfrm>
            <a:prstGeom prst="rect">
              <a:avLst/>
            </a:prstGeom>
            <a:noFill/>
          </p:spPr>
          <p:txBody>
            <a:bodyPr wrap="square" lIns="0" tIns="0" rIns="234000" bIns="0" rtlCol="0">
              <a:spAutoFit/>
            </a:bodyPr>
            <a:lstStyle/>
            <a:p>
              <a:pPr algn="r" fontAlgn="base">
                <a:spcBef>
                  <a:spcPct val="50000"/>
                </a:spcBef>
                <a:spcAft>
                  <a:spcPct val="0"/>
                </a:spcAft>
                <a:buClr>
                  <a:srgbClr val="F0AB00"/>
                </a:buClr>
                <a:buSzPct val="80000"/>
              </a:pPr>
              <a:r>
                <a:rPr lang="en-US" sz="1600" dirty="0" smtClean="0">
                  <a:solidFill>
                    <a:srgbClr val="444444"/>
                  </a:solidFill>
                  <a:latin typeface="Arial "/>
                  <a:ea typeface="Open Sans Condensed" pitchFamily="34" charset="0"/>
                  <a:cs typeface="Arial" pitchFamily="34" charset="0"/>
                </a:rPr>
                <a:t>18,385 M</a:t>
              </a:r>
              <a:endParaRPr lang="en-US" sz="1600" dirty="0">
                <a:solidFill>
                  <a:srgbClr val="444444"/>
                </a:solidFill>
                <a:latin typeface="Arial "/>
                <a:ea typeface="Open Sans Condensed" pitchFamily="34" charset="0"/>
                <a:cs typeface="Arial" pitchFamily="34" charset="0"/>
              </a:endParaRPr>
            </a:p>
          </p:txBody>
        </p:sp>
        <p:sp>
          <p:nvSpPr>
            <p:cNvPr id="346" name="TextBox 345"/>
            <p:cNvSpPr txBox="1"/>
            <p:nvPr/>
          </p:nvSpPr>
          <p:spPr>
            <a:xfrm>
              <a:off x="160952" y="948096"/>
              <a:ext cx="2683088" cy="338554"/>
            </a:xfrm>
            <a:prstGeom prst="rect">
              <a:avLst/>
            </a:prstGeom>
            <a:noFill/>
          </p:spPr>
          <p:txBody>
            <a:bodyPr wrap="square" lIns="234000" rtlCol="0">
              <a:spAutoFit/>
            </a:bodyPr>
            <a:lstStyle/>
            <a:p>
              <a:pPr fontAlgn="base">
                <a:spcBef>
                  <a:spcPts val="840"/>
                </a:spcBef>
                <a:spcAft>
                  <a:spcPct val="0"/>
                </a:spcAft>
                <a:buClr>
                  <a:srgbClr val="F0AB00"/>
                </a:buClr>
                <a:buSzPct val="80000"/>
              </a:pPr>
              <a:r>
                <a:rPr lang="en-US" sz="1600" kern="0" dirty="0" smtClean="0">
                  <a:solidFill>
                    <a:srgbClr val="333333"/>
                  </a:solidFill>
                  <a:ea typeface="Arial Unicode MS" pitchFamily="34" charset="-128"/>
                  <a:cs typeface="Arial Unicode MS" pitchFamily="34" charset="-128"/>
                </a:rPr>
                <a:t>Forecast in 7 Days (USD) </a:t>
              </a:r>
            </a:p>
          </p:txBody>
        </p:sp>
        <p:sp>
          <p:nvSpPr>
            <p:cNvPr id="347" name="TextBox 346"/>
            <p:cNvSpPr txBox="1"/>
            <p:nvPr/>
          </p:nvSpPr>
          <p:spPr>
            <a:xfrm>
              <a:off x="160952" y="1239222"/>
              <a:ext cx="1213320" cy="253916"/>
            </a:xfrm>
            <a:prstGeom prst="rect">
              <a:avLst/>
            </a:prstGeom>
            <a:noFill/>
          </p:spPr>
          <p:txBody>
            <a:bodyPr wrap="square" lIns="234000" rtlCol="0">
              <a:spAutoFit/>
            </a:bodyPr>
            <a:lstStyle/>
            <a:p>
              <a:pPr algn="just" fontAlgn="base">
                <a:spcBef>
                  <a:spcPct val="50000"/>
                </a:spcBef>
                <a:spcAft>
                  <a:spcPct val="0"/>
                </a:spcAft>
                <a:buClr>
                  <a:srgbClr val="F0AB00"/>
                </a:buClr>
                <a:buSzPct val="80000"/>
              </a:pPr>
              <a:r>
                <a:rPr lang="en-US" sz="1050" kern="0" dirty="0" err="1" smtClean="0">
                  <a:solidFill>
                    <a:srgbClr val="666666"/>
                  </a:solidFill>
                  <a:ea typeface="Arial Unicode MS" pitchFamily="34" charset="-128"/>
                  <a:cs typeface="Arial Unicode MS" pitchFamily="34" charset="-128"/>
                </a:rPr>
                <a:t>Subheader</a:t>
              </a:r>
              <a:endParaRPr lang="en-US" sz="1050" kern="0" dirty="0" smtClean="0">
                <a:solidFill>
                  <a:srgbClr val="666666"/>
                </a:solidFill>
                <a:ea typeface="Arial Unicode MS" pitchFamily="34" charset="-128"/>
                <a:cs typeface="Arial Unicode MS" pitchFamily="34" charset="-128"/>
              </a:endParaRPr>
            </a:p>
          </p:txBody>
        </p:sp>
        <p:sp>
          <p:nvSpPr>
            <p:cNvPr id="348" name="TextBox 347"/>
            <p:cNvSpPr txBox="1"/>
            <p:nvPr/>
          </p:nvSpPr>
          <p:spPr>
            <a:xfrm>
              <a:off x="8524556" y="1137454"/>
              <a:ext cx="611462" cy="230832"/>
            </a:xfrm>
            <a:prstGeom prst="rect">
              <a:avLst/>
            </a:prstGeom>
            <a:noFill/>
          </p:spPr>
          <p:txBody>
            <a:bodyPr wrap="square" rIns="234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a:t>
              </a:r>
            </a:p>
          </p:txBody>
        </p:sp>
      </p:grpSp>
      <p:grpSp>
        <p:nvGrpSpPr>
          <p:cNvPr id="264" name="Group 263"/>
          <p:cNvGrpSpPr/>
          <p:nvPr/>
        </p:nvGrpSpPr>
        <p:grpSpPr>
          <a:xfrm>
            <a:off x="-19900" y="502915"/>
            <a:ext cx="9131502" cy="221794"/>
            <a:chOff x="-19900" y="502915"/>
            <a:chExt cx="9131502" cy="221794"/>
          </a:xfrm>
        </p:grpSpPr>
        <p:sp>
          <p:nvSpPr>
            <p:cNvPr id="265" name="TextBox 264"/>
            <p:cNvSpPr txBox="1"/>
            <p:nvPr/>
          </p:nvSpPr>
          <p:spPr>
            <a:xfrm>
              <a:off x="-19900" y="502915"/>
              <a:ext cx="422869"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smtClean="0">
                  <a:solidFill>
                    <a:srgbClr val="666666"/>
                  </a:solidFill>
                  <a:latin typeface="SAP-icons" pitchFamily="2" charset="0"/>
                </a:rPr>
                <a:t> </a:t>
              </a:r>
              <a:endParaRPr lang="en-US" sz="1400" dirty="0">
                <a:solidFill>
                  <a:srgbClr val="666666"/>
                </a:solidFill>
                <a:latin typeface="SAP-icons" pitchFamily="2" charset="0"/>
              </a:endParaRPr>
            </a:p>
          </p:txBody>
        </p:sp>
        <p:sp>
          <p:nvSpPr>
            <p:cNvPr id="266" name="TextBox 265"/>
            <p:cNvSpPr txBox="1"/>
            <p:nvPr/>
          </p:nvSpPr>
          <p:spPr>
            <a:xfrm>
              <a:off x="8777376" y="509265"/>
              <a:ext cx="334226"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595959"/>
                  </a:solidFill>
                  <a:latin typeface="SAP-icons"/>
                  <a:cs typeface="SAP-icons"/>
                </a:rPr>
                <a:t></a:t>
              </a:r>
              <a:endParaRPr lang="en-US" sz="1400" dirty="0">
                <a:solidFill>
                  <a:srgbClr val="595959"/>
                </a:solidFill>
                <a:latin typeface="SAP-icons" pitchFamily="2" charset="0"/>
              </a:endParaRPr>
            </a:p>
          </p:txBody>
        </p:sp>
        <p:sp>
          <p:nvSpPr>
            <p:cNvPr id="267" name="TextBox 266"/>
            <p:cNvSpPr txBox="1"/>
            <p:nvPr/>
          </p:nvSpPr>
          <p:spPr>
            <a:xfrm>
              <a:off x="3995363" y="523579"/>
              <a:ext cx="1070747" cy="15240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Liquidity Forecast</a:t>
              </a:r>
              <a:endParaRPr lang="en-US" sz="1000" dirty="0">
                <a:solidFill>
                  <a:srgbClr val="666666"/>
                </a:solidFill>
                <a:latin typeface="Arial" pitchFamily="34" charset="0"/>
                <a:ea typeface="Open Sans" pitchFamily="34" charset="0"/>
                <a:cs typeface="Arial" pitchFamily="34" charset="0"/>
              </a:endParaRPr>
            </a:p>
          </p:txBody>
        </p:sp>
      </p:grpSp>
      <p:grpSp>
        <p:nvGrpSpPr>
          <p:cNvPr id="241" name="Group 240"/>
          <p:cNvGrpSpPr/>
          <p:nvPr/>
        </p:nvGrpSpPr>
        <p:grpSpPr>
          <a:xfrm>
            <a:off x="-7951" y="6448722"/>
            <a:ext cx="9168732" cy="447374"/>
            <a:chOff x="0" y="6448722"/>
            <a:chExt cx="9168732" cy="447374"/>
          </a:xfrm>
        </p:grpSpPr>
        <p:sp>
          <p:nvSpPr>
            <p:cNvPr id="242" name="Rectangle 241"/>
            <p:cNvSpPr/>
            <p:nvPr/>
          </p:nvSpPr>
          <p:spPr>
            <a:xfrm>
              <a:off x="0" y="6448722"/>
              <a:ext cx="9168732" cy="44737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TextBox 245"/>
            <p:cNvSpPr txBox="1"/>
            <p:nvPr/>
          </p:nvSpPr>
          <p:spPr>
            <a:xfrm>
              <a:off x="8703676" y="6534486"/>
              <a:ext cx="329932" cy="246221"/>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247" name="TextBox 246"/>
            <p:cNvSpPr txBox="1"/>
            <p:nvPr/>
          </p:nvSpPr>
          <p:spPr>
            <a:xfrm>
              <a:off x="7918449" y="6579363"/>
              <a:ext cx="758825"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chemeClr val="bg1"/>
                  </a:solidFill>
                  <a:latin typeface="Arial" pitchFamily="34" charset="0"/>
                  <a:ea typeface="Open Sans" pitchFamily="34" charset="0"/>
                  <a:cs typeface="Arial" pitchFamily="34" charset="0"/>
                </a:rPr>
                <a:t>Open in</a:t>
              </a:r>
              <a:endParaRPr lang="en-US" sz="1000" dirty="0">
                <a:solidFill>
                  <a:schemeClr val="bg1"/>
                </a:solidFill>
                <a:latin typeface="Arial" pitchFamily="34" charset="0"/>
                <a:ea typeface="Open Sans" pitchFamily="34" charset="0"/>
                <a:cs typeface="Arial" pitchFamily="34" charset="0"/>
              </a:endParaRPr>
            </a:p>
          </p:txBody>
        </p:sp>
      </p:grpSp>
      <p:grpSp>
        <p:nvGrpSpPr>
          <p:cNvPr id="185" name="Group 184"/>
          <p:cNvGrpSpPr/>
          <p:nvPr/>
        </p:nvGrpSpPr>
        <p:grpSpPr>
          <a:xfrm>
            <a:off x="-5474" y="0"/>
            <a:ext cx="9149474" cy="423865"/>
            <a:chOff x="-5474" y="0"/>
            <a:chExt cx="9149474" cy="423865"/>
          </a:xfrm>
        </p:grpSpPr>
        <p:sp>
          <p:nvSpPr>
            <p:cNvPr id="188" name="Rectangle 187"/>
            <p:cNvSpPr/>
            <p:nvPr/>
          </p:nvSpPr>
          <p:spPr>
            <a:xfrm>
              <a:off x="-5474"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3" name="Straight Connector 252"/>
            <p:cNvCxnSpPr/>
            <p:nvPr/>
          </p:nvCxnSpPr>
          <p:spPr>
            <a:xfrm>
              <a:off x="-5474"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54" name="Picture 2"/>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58089"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5" name="TextBox 254"/>
            <p:cNvSpPr txBox="1"/>
            <p:nvPr/>
          </p:nvSpPr>
          <p:spPr>
            <a:xfrm>
              <a:off x="7689596" y="118251"/>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cxnSp>
          <p:nvCxnSpPr>
            <p:cNvPr id="256" name="Straight Connector 255"/>
            <p:cNvCxnSpPr/>
            <p:nvPr/>
          </p:nvCxnSpPr>
          <p:spPr>
            <a:xfrm>
              <a:off x="41739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5473"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258" name="Rectangle 257"/>
            <p:cNvSpPr/>
            <p:nvPr/>
          </p:nvSpPr>
          <p:spPr>
            <a:xfrm flipV="1">
              <a:off x="-5474"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260" name="TextBox 259"/>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261" name="Straight Connector 260"/>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726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1123950" y="736600"/>
            <a:chExt cx="2870200" cy="5092700"/>
          </a:xfrm>
        </p:grpSpPr>
        <p:sp>
          <p:nvSpPr>
            <p:cNvPr id="3" name="Rectangle 2"/>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ectangle 3"/>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158" name="Rectangle 157"/>
          <p:cNvSpPr/>
          <p:nvPr/>
        </p:nvSpPr>
        <p:spPr bwMode="gray">
          <a:xfrm>
            <a:off x="234000" y="3011093"/>
            <a:ext cx="8672400" cy="3885003"/>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2" name="Rectangle 121"/>
          <p:cNvSpPr/>
          <p:nvPr/>
        </p:nvSpPr>
        <p:spPr bwMode="gray">
          <a:xfrm>
            <a:off x="0" y="425450"/>
            <a:ext cx="9138526" cy="361950"/>
          </a:xfrm>
          <a:prstGeom prst="rect">
            <a:avLst/>
          </a:prstGeom>
          <a:solidFill>
            <a:schemeClr val="bg1"/>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159" name="Group 158"/>
          <p:cNvGrpSpPr/>
          <p:nvPr/>
        </p:nvGrpSpPr>
        <p:grpSpPr>
          <a:xfrm>
            <a:off x="0" y="787400"/>
            <a:ext cx="9145331" cy="2088000"/>
            <a:chOff x="0" y="787400"/>
            <a:chExt cx="9145331" cy="1485950"/>
          </a:xfrm>
        </p:grpSpPr>
        <p:sp>
          <p:nvSpPr>
            <p:cNvPr id="160" name="Rectangle 159"/>
            <p:cNvSpPr/>
            <p:nvPr/>
          </p:nvSpPr>
          <p:spPr bwMode="gray">
            <a:xfrm>
              <a:off x="0" y="787400"/>
              <a:ext cx="9138526" cy="1485950"/>
            </a:xfrm>
            <a:prstGeom prst="rect">
              <a:avLst/>
            </a:prstGeom>
            <a:solidFill>
              <a:srgbClr val="FFFFFF">
                <a:alpha val="60000"/>
              </a:srgb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61" name="Straight Connector 160"/>
            <p:cNvCxnSpPr/>
            <p:nvPr/>
          </p:nvCxnSpPr>
          <p:spPr>
            <a:xfrm>
              <a:off x="1331" y="2272468"/>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0" y="787400"/>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a:off x="5544236" y="3667691"/>
            <a:ext cx="2430171" cy="182101"/>
            <a:chOff x="6237226" y="2725323"/>
            <a:chExt cx="2430171" cy="182101"/>
          </a:xfrm>
        </p:grpSpPr>
        <p:sp>
          <p:nvSpPr>
            <p:cNvPr id="241" name="TextBox 240"/>
            <p:cNvSpPr txBox="1"/>
            <p:nvPr/>
          </p:nvSpPr>
          <p:spPr>
            <a:xfrm>
              <a:off x="6273448" y="2725323"/>
              <a:ext cx="2393949" cy="182101"/>
            </a:xfrm>
            <a:prstGeom prst="rect">
              <a:avLst/>
            </a:prstGeom>
            <a:noFill/>
          </p:spPr>
          <p:txBody>
            <a:bodyPr wrap="square" rtlCol="0">
              <a:spAutoFit/>
            </a:bodyPr>
            <a:lstStyle/>
            <a:p>
              <a:pPr algn="just"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No. of </a:t>
              </a:r>
              <a:r>
                <a:rPr lang="en-US" sz="700" kern="0" dirty="0" err="1" smtClean="0">
                  <a:solidFill>
                    <a:srgbClr val="666666"/>
                  </a:solidFill>
                  <a:ea typeface="Arial Unicode MS" pitchFamily="34" charset="-128"/>
                  <a:cs typeface="Arial"/>
                </a:rPr>
                <a:t>Pur</a:t>
              </a:r>
              <a:r>
                <a:rPr lang="en-US" sz="700" kern="0" dirty="0" smtClean="0">
                  <a:solidFill>
                    <a:srgbClr val="666666"/>
                  </a:solidFill>
                  <a:ea typeface="Arial Unicode MS" pitchFamily="34" charset="-128"/>
                  <a:cs typeface="Arial"/>
                </a:rPr>
                <a:t>. Contr. Older than </a:t>
              </a:r>
              <a:r>
                <a:rPr lang="en-US" sz="700" kern="0" dirty="0" err="1" smtClean="0">
                  <a:solidFill>
                    <a:srgbClr val="666666"/>
                  </a:solidFill>
                  <a:ea typeface="Arial Unicode MS" pitchFamily="34" charset="-128"/>
                  <a:cs typeface="Arial"/>
                </a:rPr>
                <a:t>Specfd</a:t>
              </a:r>
              <a:r>
                <a:rPr lang="en-US" sz="700" kern="0" dirty="0" smtClean="0">
                  <a:solidFill>
                    <a:srgbClr val="666666"/>
                  </a:solidFill>
                  <a:ea typeface="Arial Unicode MS" pitchFamily="34" charset="-128"/>
                  <a:cs typeface="Arial"/>
                </a:rPr>
                <a:t> No. of Days</a:t>
              </a:r>
              <a:endParaRPr lang="en-US" sz="700" kern="0" dirty="0" smtClean="0">
                <a:solidFill>
                  <a:srgbClr val="666666"/>
                </a:solidFill>
                <a:ea typeface="Arial Unicode MS" pitchFamily="34" charset="-128"/>
                <a:cs typeface="Arial Unicode MS" pitchFamily="34" charset="-128"/>
              </a:endParaRPr>
            </a:p>
          </p:txBody>
        </p:sp>
        <p:sp>
          <p:nvSpPr>
            <p:cNvPr id="242" name="Oval 241"/>
            <p:cNvSpPr/>
            <p:nvPr/>
          </p:nvSpPr>
          <p:spPr bwMode="gray">
            <a:xfrm>
              <a:off x="6237226" y="2769430"/>
              <a:ext cx="82558" cy="82558"/>
            </a:xfrm>
            <a:prstGeom prst="ellipse">
              <a:avLst/>
            </a:prstGeom>
            <a:solidFill>
              <a:srgbClr val="5AB8E7"/>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solidFill>
                    <a:schemeClr val="tx1"/>
                  </a:solidFill>
                </a:ln>
                <a:effectLst/>
                <a:uLnTx/>
                <a:uFillTx/>
                <a:ea typeface="Arial Unicode MS" pitchFamily="34" charset="-128"/>
                <a:cs typeface="Arial Unicode MS" pitchFamily="34" charset="-128"/>
              </a:endParaRPr>
            </a:p>
          </p:txBody>
        </p:sp>
      </p:grpSp>
      <p:grpSp>
        <p:nvGrpSpPr>
          <p:cNvPr id="10" name="Group 9"/>
          <p:cNvGrpSpPr/>
          <p:nvPr/>
        </p:nvGrpSpPr>
        <p:grpSpPr>
          <a:xfrm>
            <a:off x="14882" y="3661864"/>
            <a:ext cx="5197475" cy="2710657"/>
            <a:chOff x="14882" y="2988108"/>
            <a:chExt cx="5197475" cy="3277748"/>
          </a:xfrm>
        </p:grpSpPr>
        <p:grpSp>
          <p:nvGrpSpPr>
            <p:cNvPr id="243" name="Group 242"/>
            <p:cNvGrpSpPr/>
            <p:nvPr/>
          </p:nvGrpSpPr>
          <p:grpSpPr>
            <a:xfrm>
              <a:off x="14882" y="2988108"/>
              <a:ext cx="5197475" cy="3108578"/>
              <a:chOff x="736600" y="2801520"/>
              <a:chExt cx="5197475" cy="3108578"/>
            </a:xfrm>
          </p:grpSpPr>
          <p:grpSp>
            <p:nvGrpSpPr>
              <p:cNvPr id="244" name="Group 243"/>
              <p:cNvGrpSpPr/>
              <p:nvPr/>
            </p:nvGrpSpPr>
            <p:grpSpPr>
              <a:xfrm>
                <a:off x="736600" y="2801520"/>
                <a:ext cx="586858" cy="3108578"/>
                <a:chOff x="736600" y="2801520"/>
                <a:chExt cx="586858" cy="3108578"/>
              </a:xfrm>
            </p:grpSpPr>
            <p:sp>
              <p:nvSpPr>
                <p:cNvPr id="252" name="TextBox 251"/>
                <p:cNvSpPr txBox="1"/>
                <p:nvPr/>
              </p:nvSpPr>
              <p:spPr>
                <a:xfrm>
                  <a:off x="736600" y="2801520"/>
                  <a:ext cx="5842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3.5</a:t>
                  </a:r>
                  <a:endParaRPr lang="en-US" sz="700" kern="0" dirty="0" smtClean="0">
                    <a:solidFill>
                      <a:srgbClr val="666666"/>
                    </a:solidFill>
                    <a:ea typeface="Arial Unicode MS" pitchFamily="34" charset="-128"/>
                    <a:cs typeface="Arial Unicode MS" pitchFamily="34" charset="-128"/>
                  </a:endParaRPr>
                </a:p>
              </p:txBody>
            </p:sp>
            <p:sp>
              <p:nvSpPr>
                <p:cNvPr id="253" name="TextBox 252"/>
                <p:cNvSpPr txBox="1"/>
                <p:nvPr/>
              </p:nvSpPr>
              <p:spPr>
                <a:xfrm>
                  <a:off x="736600" y="3373026"/>
                  <a:ext cx="584200" cy="182101"/>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3</a:t>
                  </a:r>
                  <a:endParaRPr lang="en-US" sz="700" kern="0" dirty="0" smtClean="0">
                    <a:solidFill>
                      <a:srgbClr val="666666"/>
                    </a:solidFill>
                    <a:ea typeface="Arial Unicode MS" pitchFamily="34" charset="-128"/>
                    <a:cs typeface="Arial Unicode MS" pitchFamily="34" charset="-128"/>
                  </a:endParaRPr>
                </a:p>
              </p:txBody>
            </p:sp>
            <p:sp>
              <p:nvSpPr>
                <p:cNvPr id="254" name="TextBox 253"/>
                <p:cNvSpPr txBox="1"/>
                <p:nvPr/>
              </p:nvSpPr>
              <p:spPr>
                <a:xfrm>
                  <a:off x="736600" y="3965704"/>
                  <a:ext cx="584200" cy="182103"/>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2.5</a:t>
                  </a:r>
                  <a:endParaRPr lang="en-US" sz="700" kern="0" dirty="0" smtClean="0">
                    <a:solidFill>
                      <a:srgbClr val="666666"/>
                    </a:solidFill>
                    <a:ea typeface="Arial Unicode MS" pitchFamily="34" charset="-128"/>
                    <a:cs typeface="Arial Unicode MS" pitchFamily="34" charset="-128"/>
                  </a:endParaRPr>
                </a:p>
              </p:txBody>
            </p:sp>
            <p:sp>
              <p:nvSpPr>
                <p:cNvPr id="255" name="TextBox 254"/>
                <p:cNvSpPr txBox="1"/>
                <p:nvPr/>
              </p:nvSpPr>
              <p:spPr>
                <a:xfrm>
                  <a:off x="736600" y="4566821"/>
                  <a:ext cx="584200" cy="182103"/>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a:t>
                  </a:r>
                  <a:endParaRPr lang="en-US" sz="700" kern="0" dirty="0" smtClean="0">
                    <a:solidFill>
                      <a:srgbClr val="666666"/>
                    </a:solidFill>
                    <a:ea typeface="Arial Unicode MS" pitchFamily="34" charset="-128"/>
                    <a:cs typeface="Arial Unicode MS" pitchFamily="34" charset="-128"/>
                  </a:endParaRPr>
                </a:p>
              </p:txBody>
            </p:sp>
            <p:sp>
              <p:nvSpPr>
                <p:cNvPr id="270" name="TextBox 269"/>
                <p:cNvSpPr txBox="1"/>
                <p:nvPr/>
              </p:nvSpPr>
              <p:spPr>
                <a:xfrm>
                  <a:off x="736600" y="5131975"/>
                  <a:ext cx="584200" cy="182103"/>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1.5</a:t>
                  </a:r>
                  <a:endParaRPr lang="en-US" sz="700" kern="0" dirty="0" smtClean="0">
                    <a:solidFill>
                      <a:srgbClr val="666666"/>
                    </a:solidFill>
                    <a:ea typeface="Arial Unicode MS" pitchFamily="34" charset="-128"/>
                    <a:cs typeface="Arial Unicode MS" pitchFamily="34" charset="-128"/>
                  </a:endParaRPr>
                </a:p>
              </p:txBody>
            </p:sp>
            <p:sp>
              <p:nvSpPr>
                <p:cNvPr id="296" name="TextBox 295"/>
                <p:cNvSpPr txBox="1"/>
                <p:nvPr/>
              </p:nvSpPr>
              <p:spPr>
                <a:xfrm>
                  <a:off x="739258" y="5727995"/>
                  <a:ext cx="584200" cy="182103"/>
                </a:xfrm>
                <a:prstGeom prst="rect">
                  <a:avLst/>
                </a:prstGeom>
                <a:noFill/>
              </p:spPr>
              <p:txBody>
                <a:bodyPr wrap="square"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a:t>
                  </a:r>
                  <a:endParaRPr lang="en-US" sz="700" kern="0" dirty="0" smtClean="0">
                    <a:solidFill>
                      <a:srgbClr val="666666"/>
                    </a:solidFill>
                    <a:ea typeface="Arial Unicode MS" pitchFamily="34" charset="-128"/>
                    <a:cs typeface="Arial Unicode MS" pitchFamily="34" charset="-128"/>
                  </a:endParaRPr>
                </a:p>
              </p:txBody>
            </p:sp>
          </p:grpSp>
          <p:grpSp>
            <p:nvGrpSpPr>
              <p:cNvPr id="245" name="Group 244"/>
              <p:cNvGrpSpPr/>
              <p:nvPr/>
            </p:nvGrpSpPr>
            <p:grpSpPr>
              <a:xfrm>
                <a:off x="1301750" y="2907771"/>
                <a:ext cx="4632325" cy="2943226"/>
                <a:chOff x="1301750" y="2907771"/>
                <a:chExt cx="4632325" cy="2943226"/>
              </a:xfrm>
            </p:grpSpPr>
            <p:cxnSp>
              <p:nvCxnSpPr>
                <p:cNvPr id="246" name="Straight Connector 245"/>
                <p:cNvCxnSpPr/>
                <p:nvPr/>
              </p:nvCxnSpPr>
              <p:spPr>
                <a:xfrm>
                  <a:off x="1301750" y="2907771"/>
                  <a:ext cx="46037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301750" y="3500438"/>
                  <a:ext cx="46037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1301750" y="4084638"/>
                  <a:ext cx="46228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1311275" y="4699530"/>
                  <a:ext cx="46228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1346200" y="5261505"/>
                  <a:ext cx="4587875"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1301750" y="5850997"/>
                  <a:ext cx="46037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grpSp>
          <p:nvGrpSpPr>
            <p:cNvPr id="6" name="Group 5"/>
            <p:cNvGrpSpPr/>
            <p:nvPr/>
          </p:nvGrpSpPr>
          <p:grpSpPr>
            <a:xfrm>
              <a:off x="675282" y="6083755"/>
              <a:ext cx="4425950" cy="182101"/>
              <a:chOff x="675282" y="6083755"/>
              <a:chExt cx="4425950" cy="182101"/>
            </a:xfrm>
          </p:grpSpPr>
          <p:sp>
            <p:nvSpPr>
              <p:cNvPr id="313" name="TextBox 312"/>
              <p:cNvSpPr txBox="1"/>
              <p:nvPr/>
            </p:nvSpPr>
            <p:spPr>
              <a:xfrm>
                <a:off x="675282" y="6083755"/>
                <a:ext cx="577849"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20140129</a:t>
                </a:r>
                <a:endParaRPr lang="en-US" sz="700" kern="0" dirty="0" smtClean="0">
                  <a:solidFill>
                    <a:srgbClr val="666666"/>
                  </a:solidFill>
                  <a:ea typeface="Arial Unicode MS" pitchFamily="34" charset="-128"/>
                  <a:cs typeface="Arial Unicode MS" pitchFamily="34" charset="-128"/>
                </a:endParaRPr>
              </a:p>
            </p:txBody>
          </p:sp>
          <p:sp>
            <p:nvSpPr>
              <p:cNvPr id="314" name="TextBox 313"/>
              <p:cNvSpPr txBox="1"/>
              <p:nvPr/>
            </p:nvSpPr>
            <p:spPr>
              <a:xfrm>
                <a:off x="1437282" y="6083755"/>
                <a:ext cx="6159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20140130</a:t>
                </a:r>
                <a:endParaRPr lang="en-US" sz="700" kern="0" dirty="0">
                  <a:solidFill>
                    <a:srgbClr val="666666"/>
                  </a:solidFill>
                  <a:ea typeface="Arial Unicode MS" pitchFamily="34" charset="-128"/>
                  <a:cs typeface="Arial Unicode MS" pitchFamily="34" charset="-128"/>
                </a:endParaRPr>
              </a:p>
            </p:txBody>
          </p:sp>
          <p:sp>
            <p:nvSpPr>
              <p:cNvPr id="315" name="TextBox 314"/>
              <p:cNvSpPr txBox="1"/>
              <p:nvPr/>
            </p:nvSpPr>
            <p:spPr>
              <a:xfrm>
                <a:off x="2211982" y="6083755"/>
                <a:ext cx="5842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20140131</a:t>
                </a:r>
                <a:endParaRPr lang="en-US" sz="700" kern="0" dirty="0">
                  <a:solidFill>
                    <a:srgbClr val="666666"/>
                  </a:solidFill>
                  <a:ea typeface="Arial Unicode MS" pitchFamily="34" charset="-128"/>
                  <a:cs typeface="Arial Unicode MS" pitchFamily="34" charset="-128"/>
                </a:endParaRPr>
              </a:p>
            </p:txBody>
          </p:sp>
          <p:sp>
            <p:nvSpPr>
              <p:cNvPr id="317" name="TextBox 316"/>
              <p:cNvSpPr txBox="1"/>
              <p:nvPr/>
            </p:nvSpPr>
            <p:spPr>
              <a:xfrm>
                <a:off x="2948582" y="6083755"/>
                <a:ext cx="6159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20140201</a:t>
                </a:r>
                <a:endParaRPr lang="en-US" sz="700" kern="0" dirty="0">
                  <a:solidFill>
                    <a:srgbClr val="666666"/>
                  </a:solidFill>
                  <a:ea typeface="Arial Unicode MS" pitchFamily="34" charset="-128"/>
                  <a:cs typeface="Arial Unicode MS" pitchFamily="34" charset="-128"/>
                </a:endParaRPr>
              </a:p>
            </p:txBody>
          </p:sp>
          <p:sp>
            <p:nvSpPr>
              <p:cNvPr id="316" name="TextBox 315"/>
              <p:cNvSpPr txBox="1"/>
              <p:nvPr/>
            </p:nvSpPr>
            <p:spPr>
              <a:xfrm>
                <a:off x="3710582" y="6083755"/>
                <a:ext cx="6604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20140202</a:t>
                </a:r>
                <a:endParaRPr lang="en-US" sz="700" kern="0" dirty="0">
                  <a:solidFill>
                    <a:srgbClr val="666666"/>
                  </a:solidFill>
                  <a:ea typeface="Arial Unicode MS" pitchFamily="34" charset="-128"/>
                  <a:cs typeface="Arial Unicode MS" pitchFamily="34" charset="-128"/>
                </a:endParaRPr>
              </a:p>
            </p:txBody>
          </p:sp>
          <p:sp>
            <p:nvSpPr>
              <p:cNvPr id="318" name="TextBox 317"/>
              <p:cNvSpPr txBox="1"/>
              <p:nvPr/>
            </p:nvSpPr>
            <p:spPr>
              <a:xfrm>
                <a:off x="4504332" y="6083755"/>
                <a:ext cx="5969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20140203</a:t>
                </a:r>
                <a:endParaRPr lang="en-US" sz="700" kern="0" dirty="0">
                  <a:solidFill>
                    <a:srgbClr val="666666"/>
                  </a:solidFill>
                  <a:ea typeface="Arial Unicode MS" pitchFamily="34" charset="-128"/>
                  <a:cs typeface="Arial Unicode MS" pitchFamily="34" charset="-128"/>
                </a:endParaRPr>
              </a:p>
            </p:txBody>
          </p:sp>
        </p:grpSp>
        <p:grpSp>
          <p:nvGrpSpPr>
            <p:cNvPr id="7" name="Group 6"/>
            <p:cNvGrpSpPr/>
            <p:nvPr/>
          </p:nvGrpSpPr>
          <p:grpSpPr>
            <a:xfrm>
              <a:off x="950838" y="3048942"/>
              <a:ext cx="4135194" cy="3047176"/>
              <a:chOff x="950838" y="3048942"/>
              <a:chExt cx="4135194" cy="3047176"/>
            </a:xfrm>
          </p:grpSpPr>
          <p:cxnSp>
            <p:nvCxnSpPr>
              <p:cNvPr id="309" name="Straight Connector 308"/>
              <p:cNvCxnSpPr/>
              <p:nvPr/>
            </p:nvCxnSpPr>
            <p:spPr>
              <a:xfrm flipV="1">
                <a:off x="1540187" y="3090444"/>
                <a:ext cx="1178984" cy="2910416"/>
              </a:xfrm>
              <a:prstGeom prst="line">
                <a:avLst/>
              </a:prstGeom>
              <a:ln w="6350">
                <a:solidFill>
                  <a:srgbClr val="5BB9E8"/>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flipV="1">
                <a:off x="2711515" y="3082207"/>
                <a:ext cx="828308" cy="2943443"/>
              </a:xfrm>
              <a:prstGeom prst="line">
                <a:avLst/>
              </a:prstGeom>
              <a:ln w="6350">
                <a:solidFill>
                  <a:srgbClr val="5BB9E8"/>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V="1">
                <a:off x="4118901" y="4264583"/>
                <a:ext cx="939908" cy="1782235"/>
              </a:xfrm>
              <a:prstGeom prst="line">
                <a:avLst/>
              </a:prstGeom>
              <a:ln w="6350">
                <a:solidFill>
                  <a:srgbClr val="5BB9E8"/>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V="1">
                <a:off x="990916" y="6037905"/>
                <a:ext cx="546100" cy="1059"/>
              </a:xfrm>
              <a:prstGeom prst="line">
                <a:avLst/>
              </a:prstGeom>
              <a:ln w="6350">
                <a:solidFill>
                  <a:srgbClr val="5BB9E8"/>
                </a:solidFill>
              </a:ln>
            </p:spPr>
            <p:style>
              <a:lnRef idx="1">
                <a:schemeClr val="accent1"/>
              </a:lnRef>
              <a:fillRef idx="0">
                <a:schemeClr val="accent1"/>
              </a:fillRef>
              <a:effectRef idx="0">
                <a:schemeClr val="accent1"/>
              </a:effectRef>
              <a:fontRef idx="minor">
                <a:schemeClr val="tx1"/>
              </a:fontRef>
            </p:style>
          </p:cxnSp>
          <p:sp>
            <p:nvSpPr>
              <p:cNvPr id="319" name="Oval 318"/>
              <p:cNvSpPr/>
              <p:nvPr/>
            </p:nvSpPr>
            <p:spPr bwMode="gray">
              <a:xfrm>
                <a:off x="950838" y="5994510"/>
                <a:ext cx="82558" cy="82558"/>
              </a:xfrm>
              <a:prstGeom prst="ellipse">
                <a:avLst/>
              </a:prstGeom>
              <a:solidFill>
                <a:srgbClr val="5AB8E7"/>
              </a:solidFill>
              <a:ln w="6350" algn="ctr">
                <a:solidFill>
                  <a:srgbClr val="5BB9E8"/>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0" name="Oval 319"/>
              <p:cNvSpPr/>
              <p:nvPr/>
            </p:nvSpPr>
            <p:spPr bwMode="gray">
              <a:xfrm>
                <a:off x="5003474" y="4236618"/>
                <a:ext cx="82558" cy="82558"/>
              </a:xfrm>
              <a:prstGeom prst="ellipse">
                <a:avLst/>
              </a:prstGeom>
              <a:solidFill>
                <a:srgbClr val="5AB8E7"/>
              </a:solidFill>
              <a:ln w="6350" algn="ctr">
                <a:solidFill>
                  <a:srgbClr val="5BB9E8"/>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1" name="Oval 320"/>
              <p:cNvSpPr/>
              <p:nvPr/>
            </p:nvSpPr>
            <p:spPr bwMode="gray">
              <a:xfrm>
                <a:off x="3528938" y="6013560"/>
                <a:ext cx="82558" cy="82558"/>
              </a:xfrm>
              <a:prstGeom prst="ellipse">
                <a:avLst/>
              </a:prstGeom>
              <a:solidFill>
                <a:srgbClr val="5AB8E7"/>
              </a:solidFill>
              <a:ln w="6350" algn="ctr">
                <a:solidFill>
                  <a:srgbClr val="5BB9E8"/>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2" name="Oval 321"/>
              <p:cNvSpPr/>
              <p:nvPr/>
            </p:nvSpPr>
            <p:spPr bwMode="gray">
              <a:xfrm>
                <a:off x="4075038" y="6009326"/>
                <a:ext cx="82558" cy="82558"/>
              </a:xfrm>
              <a:prstGeom prst="ellipse">
                <a:avLst/>
              </a:prstGeom>
              <a:solidFill>
                <a:srgbClr val="5AB8E7"/>
              </a:solidFill>
              <a:ln w="6350" algn="ctr">
                <a:solidFill>
                  <a:srgbClr val="5BB9E8"/>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3" name="Oval 322"/>
              <p:cNvSpPr/>
              <p:nvPr/>
            </p:nvSpPr>
            <p:spPr bwMode="gray">
              <a:xfrm>
                <a:off x="1493763" y="5994510"/>
                <a:ext cx="82558" cy="82558"/>
              </a:xfrm>
              <a:prstGeom prst="ellipse">
                <a:avLst/>
              </a:prstGeom>
              <a:solidFill>
                <a:srgbClr val="5AB8E7"/>
              </a:solidFill>
              <a:ln w="6350" algn="ctr">
                <a:solidFill>
                  <a:srgbClr val="5BB9E8"/>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324" name="Straight Connector 323"/>
              <p:cNvCxnSpPr/>
              <p:nvPr/>
            </p:nvCxnSpPr>
            <p:spPr>
              <a:xfrm flipV="1">
                <a:off x="3582921" y="6037905"/>
                <a:ext cx="546100" cy="1059"/>
              </a:xfrm>
              <a:prstGeom prst="line">
                <a:avLst/>
              </a:prstGeom>
              <a:ln w="6350">
                <a:solidFill>
                  <a:srgbClr val="5BB9E8"/>
                </a:solidFill>
              </a:ln>
            </p:spPr>
            <p:style>
              <a:lnRef idx="1">
                <a:schemeClr val="accent1"/>
              </a:lnRef>
              <a:fillRef idx="0">
                <a:schemeClr val="accent1"/>
              </a:fillRef>
              <a:effectRef idx="0">
                <a:schemeClr val="accent1"/>
              </a:effectRef>
              <a:fontRef idx="minor">
                <a:schemeClr val="tx1"/>
              </a:fontRef>
            </p:style>
          </p:cxnSp>
          <p:sp>
            <p:nvSpPr>
              <p:cNvPr id="326" name="Oval 325"/>
              <p:cNvSpPr/>
              <p:nvPr/>
            </p:nvSpPr>
            <p:spPr bwMode="gray">
              <a:xfrm>
                <a:off x="2194381" y="4232386"/>
                <a:ext cx="82558" cy="82558"/>
              </a:xfrm>
              <a:prstGeom prst="ellipse">
                <a:avLst/>
              </a:prstGeom>
              <a:solidFill>
                <a:srgbClr val="5AB8E7"/>
              </a:solidFill>
              <a:ln w="6350" algn="ctr">
                <a:solidFill>
                  <a:srgbClr val="5BB9E8"/>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31" name="Oval 330"/>
              <p:cNvSpPr/>
              <p:nvPr/>
            </p:nvSpPr>
            <p:spPr bwMode="gray">
              <a:xfrm>
                <a:off x="2671441" y="3048942"/>
                <a:ext cx="82558" cy="82558"/>
              </a:xfrm>
              <a:prstGeom prst="ellipse">
                <a:avLst/>
              </a:prstGeom>
              <a:solidFill>
                <a:srgbClr val="5AB8E7"/>
              </a:solidFill>
              <a:ln w="6350" algn="ctr">
                <a:solidFill>
                  <a:srgbClr val="5BB9E8"/>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301" name="Group 300"/>
          <p:cNvGrpSpPr/>
          <p:nvPr/>
        </p:nvGrpSpPr>
        <p:grpSpPr>
          <a:xfrm>
            <a:off x="6401449" y="3016696"/>
            <a:ext cx="2505462" cy="432000"/>
            <a:chOff x="6174903" y="2257581"/>
            <a:chExt cx="2288290" cy="388964"/>
          </a:xfrm>
        </p:grpSpPr>
        <p:pic>
          <p:nvPicPr>
            <p:cNvPr id="302" name="Picture 301"/>
            <p:cNvPicPr>
              <a:picLocks noChangeAspect="1"/>
            </p:cNvPicPr>
            <p:nvPr/>
          </p:nvPicPr>
          <p:blipFill>
            <a:blip r:embed="rId2"/>
            <a:stretch>
              <a:fillRect/>
            </a:stretch>
          </p:blipFill>
          <p:spPr>
            <a:xfrm>
              <a:off x="6174903" y="2258274"/>
              <a:ext cx="381000" cy="381000"/>
            </a:xfrm>
            <a:prstGeom prst="rect">
              <a:avLst/>
            </a:prstGeom>
          </p:spPr>
        </p:pic>
        <p:pic>
          <p:nvPicPr>
            <p:cNvPr id="303" name="Picture 302"/>
            <p:cNvPicPr>
              <a:picLocks noChangeAspect="1"/>
            </p:cNvPicPr>
            <p:nvPr/>
          </p:nvPicPr>
          <p:blipFill>
            <a:blip r:embed="rId3"/>
            <a:stretch>
              <a:fillRect/>
            </a:stretch>
          </p:blipFill>
          <p:spPr>
            <a:xfrm>
              <a:off x="6558493" y="2257581"/>
              <a:ext cx="381000" cy="381000"/>
            </a:xfrm>
            <a:prstGeom prst="rect">
              <a:avLst/>
            </a:prstGeom>
          </p:spPr>
        </p:pic>
        <p:pic>
          <p:nvPicPr>
            <p:cNvPr id="304" name="Picture 303"/>
            <p:cNvPicPr>
              <a:picLocks noChangeAspect="1"/>
            </p:cNvPicPr>
            <p:nvPr/>
          </p:nvPicPr>
          <p:blipFill>
            <a:blip r:embed="rId4"/>
            <a:stretch>
              <a:fillRect/>
            </a:stretch>
          </p:blipFill>
          <p:spPr>
            <a:xfrm>
              <a:off x="6940296" y="2259150"/>
              <a:ext cx="381000" cy="381000"/>
            </a:xfrm>
            <a:prstGeom prst="rect">
              <a:avLst/>
            </a:prstGeom>
          </p:spPr>
        </p:pic>
        <p:pic>
          <p:nvPicPr>
            <p:cNvPr id="305" name="Picture 304"/>
            <p:cNvPicPr>
              <a:picLocks noChangeAspect="1"/>
            </p:cNvPicPr>
            <p:nvPr/>
          </p:nvPicPr>
          <p:blipFill>
            <a:blip r:embed="rId5"/>
            <a:stretch>
              <a:fillRect/>
            </a:stretch>
          </p:blipFill>
          <p:spPr>
            <a:xfrm>
              <a:off x="7320678" y="2260884"/>
              <a:ext cx="381000" cy="381000"/>
            </a:xfrm>
            <a:prstGeom prst="rect">
              <a:avLst/>
            </a:prstGeom>
          </p:spPr>
        </p:pic>
        <p:pic>
          <p:nvPicPr>
            <p:cNvPr id="306" name="Picture 305"/>
            <p:cNvPicPr>
              <a:picLocks noChangeAspect="1"/>
            </p:cNvPicPr>
            <p:nvPr/>
          </p:nvPicPr>
          <p:blipFill>
            <a:blip r:embed="rId6"/>
            <a:stretch>
              <a:fillRect/>
            </a:stretch>
          </p:blipFill>
          <p:spPr>
            <a:xfrm>
              <a:off x="7700257" y="2265395"/>
              <a:ext cx="381000" cy="381000"/>
            </a:xfrm>
            <a:prstGeom prst="rect">
              <a:avLst/>
            </a:prstGeom>
          </p:spPr>
        </p:pic>
        <p:pic>
          <p:nvPicPr>
            <p:cNvPr id="307" name="Picture 306"/>
            <p:cNvPicPr>
              <a:picLocks noChangeAspect="1"/>
            </p:cNvPicPr>
            <p:nvPr/>
          </p:nvPicPr>
          <p:blipFill>
            <a:blip r:embed="rId7"/>
            <a:stretch>
              <a:fillRect/>
            </a:stretch>
          </p:blipFill>
          <p:spPr>
            <a:xfrm>
              <a:off x="8082193" y="2265545"/>
              <a:ext cx="381000" cy="381000"/>
            </a:xfrm>
            <a:prstGeom prst="rect">
              <a:avLst/>
            </a:prstGeom>
          </p:spPr>
        </p:pic>
      </p:grpSp>
      <p:grpSp>
        <p:nvGrpSpPr>
          <p:cNvPr id="163" name="Group 162"/>
          <p:cNvGrpSpPr/>
          <p:nvPr/>
        </p:nvGrpSpPr>
        <p:grpSpPr>
          <a:xfrm>
            <a:off x="230400" y="3003810"/>
            <a:ext cx="8668800" cy="528436"/>
            <a:chOff x="230400" y="2312073"/>
            <a:chExt cx="8668800" cy="528436"/>
          </a:xfrm>
        </p:grpSpPr>
        <p:cxnSp>
          <p:nvCxnSpPr>
            <p:cNvPr id="164" name="Straight Connector 163"/>
            <p:cNvCxnSpPr/>
            <p:nvPr/>
          </p:nvCxnSpPr>
          <p:spPr>
            <a:xfrm>
              <a:off x="230400" y="2750840"/>
              <a:ext cx="86688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330612" y="2312073"/>
              <a:ext cx="0" cy="43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282977" y="2425011"/>
              <a:ext cx="1656920" cy="415498"/>
            </a:xfrm>
            <a:prstGeom prst="rect">
              <a:avLst/>
            </a:prstGeom>
            <a:noFill/>
          </p:spPr>
          <p:txBody>
            <a:bodyPr wrap="square" rtlCol="0">
              <a:spAutoFit/>
            </a:bodyPr>
            <a:lstStyle/>
            <a:p>
              <a:pPr algn="just"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By Supplier    </a:t>
              </a:r>
              <a:r>
                <a:rPr lang="en-US" sz="800" dirty="0" smtClean="0">
                  <a:solidFill>
                    <a:srgbClr val="666666"/>
                  </a:solidFill>
                  <a:latin typeface="SAP-icons"/>
                </a:rPr>
                <a:t></a:t>
              </a:r>
              <a:endParaRPr lang="en-US" sz="3600" dirty="0">
                <a:solidFill>
                  <a:srgbClr val="666666"/>
                </a:solidFill>
                <a:latin typeface="SAP-icons" pitchFamily="2" charset="0"/>
                <a:cs typeface="Arial" pitchFamily="34" charset="0"/>
              </a:endParaRPr>
            </a:p>
            <a:p>
              <a:pPr algn="just" fontAlgn="base">
                <a:spcBef>
                  <a:spcPct val="50000"/>
                </a:spcBef>
                <a:spcAft>
                  <a:spcPct val="0"/>
                </a:spcAft>
                <a:buClr>
                  <a:srgbClr val="F0AB00"/>
                </a:buClr>
                <a:buSzPct val="80000"/>
              </a:pPr>
              <a:endParaRPr lang="en-US" sz="800" kern="0" spc="40" dirty="0" smtClean="0">
                <a:solidFill>
                  <a:srgbClr val="666666"/>
                </a:solidFill>
                <a:ea typeface="Arial Unicode MS" pitchFamily="34" charset="-128"/>
                <a:cs typeface="Arial Unicode MS" pitchFamily="34" charset="-128"/>
              </a:endParaRPr>
            </a:p>
          </p:txBody>
        </p:sp>
      </p:grpSp>
      <p:grpSp>
        <p:nvGrpSpPr>
          <p:cNvPr id="299" name="Group 298"/>
          <p:cNvGrpSpPr/>
          <p:nvPr/>
        </p:nvGrpSpPr>
        <p:grpSpPr>
          <a:xfrm>
            <a:off x="3030459" y="1604192"/>
            <a:ext cx="1327244" cy="1268823"/>
            <a:chOff x="3030459" y="1595777"/>
            <a:chExt cx="1327244" cy="1268823"/>
          </a:xfrm>
        </p:grpSpPr>
        <p:sp>
          <p:nvSpPr>
            <p:cNvPr id="300" name="Rounded Rectangle 299" hidden="1"/>
            <p:cNvSpPr/>
            <p:nvPr/>
          </p:nvSpPr>
          <p:spPr bwMode="gray">
            <a:xfrm>
              <a:off x="3030459" y="159618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325" name="TextBox 324"/>
            <p:cNvSpPr txBox="1"/>
            <p:nvPr/>
          </p:nvSpPr>
          <p:spPr>
            <a:xfrm>
              <a:off x="3031989" y="1595777"/>
              <a:ext cx="1325714" cy="395869"/>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Comparative Annual Totals</a:t>
              </a:r>
            </a:p>
          </p:txBody>
        </p:sp>
        <p:sp>
          <p:nvSpPr>
            <p:cNvPr id="327" name="TextBox 326"/>
            <p:cNvSpPr txBox="1"/>
            <p:nvPr/>
          </p:nvSpPr>
          <p:spPr>
            <a:xfrm>
              <a:off x="3031989" y="2653397"/>
              <a:ext cx="1322255"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 By Region</a:t>
              </a:r>
            </a:p>
          </p:txBody>
        </p:sp>
        <p:grpSp>
          <p:nvGrpSpPr>
            <p:cNvPr id="328" name="Group 327"/>
            <p:cNvGrpSpPr/>
            <p:nvPr/>
          </p:nvGrpSpPr>
          <p:grpSpPr>
            <a:xfrm>
              <a:off x="3030460" y="1981689"/>
              <a:ext cx="1327243" cy="633750"/>
              <a:chOff x="1956644" y="1313947"/>
              <a:chExt cx="1642483" cy="769070"/>
            </a:xfrm>
          </p:grpSpPr>
          <p:grpSp>
            <p:nvGrpSpPr>
              <p:cNvPr id="329" name="Group 328"/>
              <p:cNvGrpSpPr/>
              <p:nvPr/>
            </p:nvGrpSpPr>
            <p:grpSpPr>
              <a:xfrm>
                <a:off x="1958537" y="1313947"/>
                <a:ext cx="1640590" cy="280120"/>
                <a:chOff x="1973609" y="1315828"/>
                <a:chExt cx="1640590" cy="280120"/>
              </a:xfrm>
            </p:grpSpPr>
            <p:sp>
              <p:nvSpPr>
                <p:cNvPr id="353" name="Rectangle 352"/>
                <p:cNvSpPr/>
                <p:nvPr/>
              </p:nvSpPr>
              <p:spPr bwMode="gray">
                <a:xfrm>
                  <a:off x="2067843" y="1541543"/>
                  <a:ext cx="1459128" cy="45719"/>
                </a:xfrm>
                <a:prstGeom prst="rect">
                  <a:avLst/>
                </a:prstGeom>
                <a:solidFill>
                  <a:srgbClr val="67B25C"/>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54" name="TextBox 353"/>
                <p:cNvSpPr txBox="1"/>
                <p:nvPr/>
              </p:nvSpPr>
              <p:spPr>
                <a:xfrm>
                  <a:off x="1973609" y="1315828"/>
                  <a:ext cx="1032659" cy="280120"/>
                </a:xfrm>
                <a:prstGeom prst="rect">
                  <a:avLst/>
                </a:prstGeom>
                <a:noFill/>
              </p:spPr>
              <p:txBody>
                <a:bodyPr wrap="square" lIns="72000" rIns="7200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1</a:t>
                  </a:r>
                </a:p>
              </p:txBody>
            </p:sp>
            <p:sp>
              <p:nvSpPr>
                <p:cNvPr id="355" name="TextBox 354"/>
                <p:cNvSpPr txBox="1"/>
                <p:nvPr/>
              </p:nvSpPr>
              <p:spPr>
                <a:xfrm>
                  <a:off x="2996744" y="1315828"/>
                  <a:ext cx="617455" cy="280120"/>
                </a:xfrm>
                <a:prstGeom prst="rect">
                  <a:avLst/>
                </a:prstGeom>
                <a:noFill/>
              </p:spPr>
              <p:txBody>
                <a:bodyPr wrap="square" lIns="72000" rIns="72000" rtlCol="0">
                  <a:spAutoFit/>
                </a:bodyPr>
                <a:lstStyle/>
                <a:p>
                  <a:pPr algn="r" fontAlgn="base">
                    <a:spcBef>
                      <a:spcPct val="50000"/>
                    </a:spcBef>
                    <a:spcAft>
                      <a:spcPct val="0"/>
                    </a:spcAft>
                    <a:buClr>
                      <a:srgbClr val="F0AB00"/>
                    </a:buClr>
                    <a:buSzPct val="80000"/>
                  </a:pPr>
                  <a:r>
                    <a:rPr lang="en-US" sz="900" kern="0" dirty="0" smtClean="0">
                      <a:solidFill>
                        <a:srgbClr val="67B25C"/>
                      </a:solidFill>
                      <a:ea typeface="Arial Unicode MS" pitchFamily="34" charset="-128"/>
                      <a:cs typeface="Arial Unicode MS" pitchFamily="34" charset="-128"/>
                    </a:rPr>
                    <a:t>234 M</a:t>
                  </a:r>
                </a:p>
              </p:txBody>
            </p:sp>
          </p:grpSp>
          <p:grpSp>
            <p:nvGrpSpPr>
              <p:cNvPr id="330" name="Group 329"/>
              <p:cNvGrpSpPr/>
              <p:nvPr/>
            </p:nvGrpSpPr>
            <p:grpSpPr>
              <a:xfrm>
                <a:off x="1958537" y="1564772"/>
                <a:ext cx="1640589" cy="280120"/>
                <a:chOff x="3326159" y="1052303"/>
                <a:chExt cx="1640589" cy="280120"/>
              </a:xfrm>
            </p:grpSpPr>
            <p:sp>
              <p:nvSpPr>
                <p:cNvPr id="349" name="Rectangle 348"/>
                <p:cNvSpPr/>
                <p:nvPr/>
              </p:nvSpPr>
              <p:spPr bwMode="gray">
                <a:xfrm>
                  <a:off x="3420393" y="1278018"/>
                  <a:ext cx="662203" cy="46898"/>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350" name="TextBox 349"/>
                <p:cNvSpPr txBox="1"/>
                <p:nvPr/>
              </p:nvSpPr>
              <p:spPr>
                <a:xfrm>
                  <a:off x="3326159" y="1052303"/>
                  <a:ext cx="1032660" cy="280120"/>
                </a:xfrm>
                <a:prstGeom prst="rect">
                  <a:avLst/>
                </a:prstGeom>
                <a:noFill/>
              </p:spPr>
              <p:txBody>
                <a:bodyPr wrap="square" lIns="72000" rIns="7200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2</a:t>
                  </a:r>
                </a:p>
              </p:txBody>
            </p:sp>
            <p:sp>
              <p:nvSpPr>
                <p:cNvPr id="351" name="TextBox 350"/>
                <p:cNvSpPr txBox="1"/>
                <p:nvPr/>
              </p:nvSpPr>
              <p:spPr>
                <a:xfrm>
                  <a:off x="4349295" y="1052303"/>
                  <a:ext cx="617453" cy="280120"/>
                </a:xfrm>
                <a:prstGeom prst="rect">
                  <a:avLst/>
                </a:prstGeom>
                <a:noFill/>
              </p:spPr>
              <p:txBody>
                <a:bodyPr wrap="square" lIns="72000" rIns="72000" rtlCol="0">
                  <a:spAutoFit/>
                </a:bodyPr>
                <a:lstStyle/>
                <a:p>
                  <a:pPr algn="r" fontAlgn="base">
                    <a:spcBef>
                      <a:spcPct val="50000"/>
                    </a:spcBef>
                    <a:spcAft>
                      <a:spcPct val="0"/>
                    </a:spcAft>
                    <a:buClr>
                      <a:srgbClr val="F0AB00"/>
                    </a:buClr>
                    <a:buSzPct val="80000"/>
                  </a:pPr>
                  <a:r>
                    <a:rPr lang="en-US" sz="900" kern="0" dirty="0">
                      <a:solidFill>
                        <a:srgbClr val="D32030"/>
                      </a:solidFill>
                      <a:ea typeface="Arial Unicode MS" pitchFamily="34" charset="-128"/>
                      <a:cs typeface="Arial Unicode MS" pitchFamily="34" charset="-128"/>
                    </a:rPr>
                    <a:t>97 M</a:t>
                  </a:r>
                </a:p>
              </p:txBody>
            </p:sp>
            <p:sp>
              <p:nvSpPr>
                <p:cNvPr id="352" name="Rectangle 351"/>
                <p:cNvSpPr/>
                <p:nvPr/>
              </p:nvSpPr>
              <p:spPr bwMode="gray">
                <a:xfrm>
                  <a:off x="4101646" y="1276959"/>
                  <a:ext cx="774700" cy="45719"/>
                </a:xfrm>
                <a:prstGeom prst="rect">
                  <a:avLst/>
                </a:prstGeom>
                <a:solidFill>
                  <a:srgbClr val="E2E2E2"/>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grpSp>
          <p:grpSp>
            <p:nvGrpSpPr>
              <p:cNvPr id="343" name="Group 342"/>
              <p:cNvGrpSpPr/>
              <p:nvPr/>
            </p:nvGrpSpPr>
            <p:grpSpPr>
              <a:xfrm>
                <a:off x="1956644" y="1802897"/>
                <a:ext cx="1642483" cy="280120"/>
                <a:chOff x="1956644" y="1802897"/>
                <a:chExt cx="1642483" cy="280120"/>
              </a:xfrm>
            </p:grpSpPr>
            <p:sp>
              <p:nvSpPr>
                <p:cNvPr id="344" name="Rectangle 343"/>
                <p:cNvSpPr/>
                <p:nvPr/>
              </p:nvSpPr>
              <p:spPr bwMode="gray">
                <a:xfrm>
                  <a:off x="2052770" y="2026495"/>
                  <a:ext cx="998754" cy="45840"/>
                </a:xfrm>
                <a:prstGeom prst="rect">
                  <a:avLst/>
                </a:prstGeom>
                <a:solidFill>
                  <a:srgbClr val="E17B24"/>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46" name="Rectangle 345"/>
                <p:cNvSpPr/>
                <p:nvPr/>
              </p:nvSpPr>
              <p:spPr bwMode="gray">
                <a:xfrm>
                  <a:off x="3057873" y="2026495"/>
                  <a:ext cx="466725" cy="45719"/>
                </a:xfrm>
                <a:prstGeom prst="rect">
                  <a:avLst/>
                </a:prstGeom>
                <a:solidFill>
                  <a:srgbClr val="E2E2E2"/>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347" name="TextBox 346"/>
                <p:cNvSpPr txBox="1"/>
                <p:nvPr/>
              </p:nvSpPr>
              <p:spPr>
                <a:xfrm>
                  <a:off x="1956644" y="1802897"/>
                  <a:ext cx="1034553" cy="280120"/>
                </a:xfrm>
                <a:prstGeom prst="rect">
                  <a:avLst/>
                </a:prstGeom>
                <a:noFill/>
              </p:spPr>
              <p:txBody>
                <a:bodyPr wrap="square" lIns="72000" rIns="7200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3</a:t>
                  </a:r>
                </a:p>
              </p:txBody>
            </p:sp>
            <p:sp>
              <p:nvSpPr>
                <p:cNvPr id="348" name="TextBox 347"/>
                <p:cNvSpPr txBox="1"/>
                <p:nvPr/>
              </p:nvSpPr>
              <p:spPr>
                <a:xfrm>
                  <a:off x="2981673" y="1802897"/>
                  <a:ext cx="617454" cy="280120"/>
                </a:xfrm>
                <a:prstGeom prst="rect">
                  <a:avLst/>
                </a:prstGeom>
                <a:noFill/>
              </p:spPr>
              <p:txBody>
                <a:bodyPr wrap="square" lIns="72000" rIns="72000" rtlCol="0">
                  <a:spAutoFit/>
                </a:bodyPr>
                <a:lstStyle/>
                <a:p>
                  <a:pPr algn="r" fontAlgn="base">
                    <a:spcBef>
                      <a:spcPct val="50000"/>
                    </a:spcBef>
                    <a:spcAft>
                      <a:spcPct val="0"/>
                    </a:spcAft>
                    <a:buClr>
                      <a:srgbClr val="F0AB00"/>
                    </a:buClr>
                    <a:buSzPct val="80000"/>
                  </a:pPr>
                  <a:r>
                    <a:rPr lang="en-US" sz="900" kern="0" dirty="0">
                      <a:solidFill>
                        <a:srgbClr val="E17B24"/>
                      </a:solidFill>
                      <a:ea typeface="Arial Unicode MS" pitchFamily="34" charset="-128"/>
                      <a:cs typeface="Arial Unicode MS" pitchFamily="34" charset="-128"/>
                    </a:rPr>
                    <a:t>197 M</a:t>
                  </a:r>
                </a:p>
              </p:txBody>
            </p:sp>
          </p:grpSp>
        </p:grpSp>
      </p:grpSp>
      <p:cxnSp>
        <p:nvCxnSpPr>
          <p:cNvPr id="356" name="Straight Connector 355"/>
          <p:cNvCxnSpPr/>
          <p:nvPr/>
        </p:nvCxnSpPr>
        <p:spPr>
          <a:xfrm>
            <a:off x="2984435" y="1643785"/>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1623611" y="1603146"/>
            <a:ext cx="1323786" cy="1260406"/>
            <a:chOff x="1623611" y="1603146"/>
            <a:chExt cx="1323786" cy="1260406"/>
          </a:xfrm>
        </p:grpSpPr>
        <p:grpSp>
          <p:nvGrpSpPr>
            <p:cNvPr id="232" name="Group 231"/>
            <p:cNvGrpSpPr/>
            <p:nvPr/>
          </p:nvGrpSpPr>
          <p:grpSpPr>
            <a:xfrm>
              <a:off x="1623611" y="1603146"/>
              <a:ext cx="1323786" cy="1260406"/>
              <a:chOff x="6612399" y="1706157"/>
              <a:chExt cx="1323786" cy="1260406"/>
            </a:xfrm>
          </p:grpSpPr>
          <p:sp>
            <p:nvSpPr>
              <p:cNvPr id="262" name="Rounded Rectangle 261"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263" name="TextBox 262"/>
              <p:cNvSpPr txBox="1"/>
              <p:nvPr/>
            </p:nvSpPr>
            <p:spPr>
              <a:xfrm>
                <a:off x="6612399" y="1706157"/>
                <a:ext cx="1323786"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err="1" smtClean="0">
                    <a:solidFill>
                      <a:srgbClr val="333333"/>
                    </a:solidFill>
                    <a:ea typeface="Arial Unicode MS" pitchFamily="34" charset="-128"/>
                    <a:cs typeface="Arial Unicode MS" pitchFamily="34" charset="-128"/>
                  </a:rPr>
                  <a:t>Culmulative</a:t>
                </a:r>
                <a:r>
                  <a:rPr lang="en-US" sz="1050" kern="0" dirty="0" smtClean="0">
                    <a:solidFill>
                      <a:srgbClr val="333333"/>
                    </a:solidFill>
                    <a:ea typeface="Arial Unicode MS" pitchFamily="34" charset="-128"/>
                    <a:cs typeface="Arial Unicode MS" pitchFamily="34" charset="-128"/>
                  </a:rPr>
                  <a:t> Totals</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Expenses (M EUR)</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grpSp>
        <p:sp>
          <p:nvSpPr>
            <p:cNvPr id="233" name="TextBox 232"/>
            <p:cNvSpPr txBox="1"/>
            <p:nvPr/>
          </p:nvSpPr>
          <p:spPr>
            <a:xfrm>
              <a:off x="1623612" y="2650097"/>
              <a:ext cx="1323785"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Actual and Target</a:t>
              </a:r>
            </a:p>
          </p:txBody>
        </p:sp>
        <p:grpSp>
          <p:nvGrpSpPr>
            <p:cNvPr id="234" name="Group 233"/>
            <p:cNvGrpSpPr/>
            <p:nvPr/>
          </p:nvGrpSpPr>
          <p:grpSpPr>
            <a:xfrm>
              <a:off x="1667657" y="2049005"/>
              <a:ext cx="1233294" cy="652803"/>
              <a:chOff x="7388368" y="3090960"/>
              <a:chExt cx="1521208" cy="792192"/>
            </a:xfrm>
          </p:grpSpPr>
          <p:sp>
            <p:nvSpPr>
              <p:cNvPr id="235" name="Rectangle 234"/>
              <p:cNvSpPr/>
              <p:nvPr/>
            </p:nvSpPr>
            <p:spPr bwMode="gray">
              <a:xfrm>
                <a:off x="7768460" y="3484983"/>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36" name="Rectangle 235"/>
              <p:cNvSpPr/>
              <p:nvPr/>
            </p:nvSpPr>
            <p:spPr bwMode="gray">
              <a:xfrm>
                <a:off x="8527299" y="3489747"/>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37" name="Rectangle 236"/>
              <p:cNvSpPr/>
              <p:nvPr/>
            </p:nvSpPr>
            <p:spPr bwMode="gray">
              <a:xfrm>
                <a:off x="7410639" y="3436622"/>
                <a:ext cx="1476420" cy="112998"/>
              </a:xfrm>
              <a:prstGeom prst="rect">
                <a:avLst/>
              </a:prstGeom>
              <a:solidFill>
                <a:srgbClr val="D5DADC"/>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38" name="Rectangle 237"/>
              <p:cNvSpPr/>
              <p:nvPr/>
            </p:nvSpPr>
            <p:spPr bwMode="gray">
              <a:xfrm>
                <a:off x="7408377" y="3436620"/>
                <a:ext cx="878754" cy="106897"/>
              </a:xfrm>
              <a:prstGeom prst="rect">
                <a:avLst/>
              </a:prstGeom>
              <a:solidFill>
                <a:srgbClr val="F3B2B8"/>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39" name="TextBox 238"/>
              <p:cNvSpPr txBox="1"/>
              <p:nvPr/>
            </p:nvSpPr>
            <p:spPr>
              <a:xfrm>
                <a:off x="8136371" y="3090960"/>
                <a:ext cx="503174"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D32030"/>
                    </a:solidFill>
                    <a:ea typeface="Arial Unicode MS" pitchFamily="34" charset="-128"/>
                    <a:cs typeface="Arial Unicode MS" pitchFamily="34" charset="-128"/>
                  </a:rPr>
                  <a:t>125</a:t>
                </a:r>
              </a:p>
            </p:txBody>
          </p:sp>
          <p:sp>
            <p:nvSpPr>
              <p:cNvPr id="256" name="TextBox 255"/>
              <p:cNvSpPr txBox="1"/>
              <p:nvPr/>
            </p:nvSpPr>
            <p:spPr>
              <a:xfrm>
                <a:off x="7825216" y="3603032"/>
                <a:ext cx="422472"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454545"/>
                    </a:solidFill>
                    <a:ea typeface="Arial Unicode MS" pitchFamily="34" charset="-128"/>
                    <a:cs typeface="Arial Unicode MS" pitchFamily="34" charset="-128"/>
                  </a:rPr>
                  <a:t>75</a:t>
                </a:r>
              </a:p>
            </p:txBody>
          </p:sp>
          <p:sp>
            <p:nvSpPr>
              <p:cNvPr id="257" name="Rectangle 256"/>
              <p:cNvSpPr/>
              <p:nvPr/>
            </p:nvSpPr>
            <p:spPr bwMode="gray">
              <a:xfrm>
                <a:off x="7415401" y="3437975"/>
                <a:ext cx="961838" cy="108000"/>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58" name="Rectangle 257"/>
              <p:cNvSpPr/>
              <p:nvPr/>
            </p:nvSpPr>
            <p:spPr bwMode="gray">
              <a:xfrm>
                <a:off x="7989645" y="3364516"/>
                <a:ext cx="25737" cy="259698"/>
              </a:xfrm>
              <a:prstGeom prst="rect">
                <a:avLst/>
              </a:prstGeom>
              <a:solidFill>
                <a:srgbClr val="454545"/>
              </a:solidFill>
              <a:ln w="6350" algn="ctr">
                <a:solidFill>
                  <a:schemeClr val="bg1"/>
                </a:solidFill>
                <a:miter lim="800000"/>
                <a:headEnd/>
                <a:tailEnd/>
              </a:ln>
            </p:spPr>
            <p:txBody>
              <a:bodyPr lIns="90000" tIns="72000" rIns="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59" name="Diamond 258"/>
              <p:cNvSpPr/>
              <p:nvPr/>
            </p:nvSpPr>
            <p:spPr bwMode="gray">
              <a:xfrm>
                <a:off x="7388368" y="3547498"/>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60" name="Diamond 259"/>
              <p:cNvSpPr/>
              <p:nvPr/>
            </p:nvSpPr>
            <p:spPr bwMode="gray">
              <a:xfrm>
                <a:off x="8855576" y="3552865"/>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61" name="Rectangle 260"/>
              <p:cNvSpPr/>
              <p:nvPr/>
            </p:nvSpPr>
            <p:spPr bwMode="gray">
              <a:xfrm>
                <a:off x="8358187" y="3333930"/>
                <a:ext cx="18000" cy="144000"/>
              </a:xfrm>
              <a:prstGeom prst="rect">
                <a:avLst/>
              </a:prstGeom>
              <a:solidFill>
                <a:srgbClr val="D3203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cxnSp>
        <p:nvCxnSpPr>
          <p:cNvPr id="264" name="Straight Connector 263"/>
          <p:cNvCxnSpPr/>
          <p:nvPr/>
        </p:nvCxnSpPr>
        <p:spPr>
          <a:xfrm>
            <a:off x="1581522" y="1641581"/>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265" name="Group 264"/>
          <p:cNvGrpSpPr/>
          <p:nvPr/>
        </p:nvGrpSpPr>
        <p:grpSpPr>
          <a:xfrm>
            <a:off x="211565" y="1600529"/>
            <a:ext cx="1334528" cy="1272212"/>
            <a:chOff x="6607751" y="3059546"/>
            <a:chExt cx="1334528" cy="1272212"/>
          </a:xfrm>
        </p:grpSpPr>
        <p:grpSp>
          <p:nvGrpSpPr>
            <p:cNvPr id="266" name="Group 265"/>
            <p:cNvGrpSpPr/>
            <p:nvPr/>
          </p:nvGrpSpPr>
          <p:grpSpPr>
            <a:xfrm>
              <a:off x="6607751" y="3059546"/>
              <a:ext cx="1334528" cy="1265141"/>
              <a:chOff x="6605180" y="1701422"/>
              <a:chExt cx="1334528" cy="1265141"/>
            </a:xfrm>
          </p:grpSpPr>
          <p:sp>
            <p:nvSpPr>
              <p:cNvPr id="269" name="Rounded Rectangle 268"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274" name="TextBox 273"/>
              <p:cNvSpPr txBox="1"/>
              <p:nvPr/>
            </p:nvSpPr>
            <p:spPr>
              <a:xfrm>
                <a:off x="6605180" y="1701422"/>
                <a:ext cx="1334528"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Gross Revenue</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Global – Year to Date</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sp>
            <p:nvSpPr>
              <p:cNvPr id="275" name="TextBox 274"/>
              <p:cNvSpPr txBox="1"/>
              <p:nvPr/>
            </p:nvSpPr>
            <p:spPr>
              <a:xfrm>
                <a:off x="6613682" y="2329301"/>
                <a:ext cx="1319943" cy="480511"/>
              </a:xfrm>
              <a:prstGeom prst="rect">
                <a:avLst/>
              </a:prstGeom>
              <a:noFill/>
            </p:spPr>
            <p:txBody>
              <a:bodyPr wrap="square" rtlCol="0">
                <a:spAutoFit/>
              </a:bodyPr>
              <a:lstStyle/>
              <a:p>
                <a:pPr fontAlgn="base">
                  <a:spcBef>
                    <a:spcPct val="50000"/>
                  </a:spcBef>
                  <a:spcAft>
                    <a:spcPct val="0"/>
                  </a:spcAft>
                  <a:buClr>
                    <a:srgbClr val="F0AB00"/>
                  </a:buClr>
                  <a:buSzPct val="80000"/>
                </a:pPr>
                <a:endParaRPr lang="en-US" sz="3200" b="1" kern="0" dirty="0" smtClean="0">
                  <a:solidFill>
                    <a:srgbClr val="808080"/>
                  </a:solidFill>
                  <a:ea typeface="Arial Unicode MS" pitchFamily="34" charset="-128"/>
                  <a:cs typeface="Arial"/>
                </a:endParaRPr>
              </a:p>
            </p:txBody>
          </p:sp>
        </p:grpSp>
        <p:sp>
          <p:nvSpPr>
            <p:cNvPr id="267" name="TextBox 266"/>
            <p:cNvSpPr txBox="1"/>
            <p:nvPr/>
          </p:nvSpPr>
          <p:spPr>
            <a:xfrm>
              <a:off x="6607751" y="3701219"/>
              <a:ext cx="1331006" cy="479235"/>
            </a:xfrm>
            <a:prstGeom prst="rect">
              <a:avLst/>
            </a:prstGeom>
            <a:noFill/>
          </p:spPr>
          <p:txBody>
            <a:bodyPr wrap="square" lIns="72000" tIns="46800" rIns="72000" bIns="46800" rtlCol="0">
              <a:spAutoFit/>
            </a:bodyPr>
            <a:lstStyle/>
            <a:p>
              <a:pPr algn="r" fontAlgn="base">
                <a:spcBef>
                  <a:spcPct val="50000"/>
                </a:spcBef>
                <a:spcAft>
                  <a:spcPct val="0"/>
                </a:spcAft>
                <a:buClr>
                  <a:srgbClr val="F0AB00"/>
                </a:buClr>
                <a:buSzPct val="80000"/>
              </a:pPr>
              <a:r>
                <a:rPr lang="en-US" sz="2500" kern="0" dirty="0" smtClean="0">
                  <a:solidFill>
                    <a:srgbClr val="67B25C"/>
                  </a:solidFill>
                  <a:ea typeface="Arial Unicode MS" pitchFamily="34" charset="-128"/>
                  <a:cs typeface="Arial"/>
                </a:rPr>
                <a:t>348.2</a:t>
              </a:r>
              <a:r>
                <a:rPr lang="en-US" sz="1050" kern="0" dirty="0" smtClean="0">
                  <a:solidFill>
                    <a:srgbClr val="67B25C"/>
                  </a:solidFill>
                  <a:ea typeface="Arial Unicode MS" pitchFamily="34" charset="-128"/>
                  <a:cs typeface="Arial"/>
                </a:rPr>
                <a:t> M  </a:t>
              </a:r>
            </a:p>
          </p:txBody>
        </p:sp>
        <p:sp>
          <p:nvSpPr>
            <p:cNvPr id="268" name="TextBox 267"/>
            <p:cNvSpPr txBox="1"/>
            <p:nvPr/>
          </p:nvSpPr>
          <p:spPr>
            <a:xfrm>
              <a:off x="6607751" y="4120555"/>
              <a:ext cx="1334527"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 Actual</a:t>
              </a:r>
            </a:p>
          </p:txBody>
        </p:sp>
      </p:grpSp>
      <p:grpSp>
        <p:nvGrpSpPr>
          <p:cNvPr id="271" name="Group 270"/>
          <p:cNvGrpSpPr/>
          <p:nvPr/>
        </p:nvGrpSpPr>
        <p:grpSpPr>
          <a:xfrm>
            <a:off x="10045" y="948096"/>
            <a:ext cx="9128480" cy="338554"/>
            <a:chOff x="160952" y="948096"/>
            <a:chExt cx="8975067" cy="338554"/>
          </a:xfrm>
        </p:grpSpPr>
        <p:sp>
          <p:nvSpPr>
            <p:cNvPr id="272" name="TextBox 271"/>
            <p:cNvSpPr txBox="1"/>
            <p:nvPr/>
          </p:nvSpPr>
          <p:spPr>
            <a:xfrm>
              <a:off x="7711441" y="963690"/>
              <a:ext cx="1424578" cy="246221"/>
            </a:xfrm>
            <a:prstGeom prst="rect">
              <a:avLst/>
            </a:prstGeom>
            <a:noFill/>
          </p:spPr>
          <p:txBody>
            <a:bodyPr wrap="square" lIns="0" tIns="0" rIns="234000" bIns="0" rtlCol="0">
              <a:spAutoFit/>
            </a:bodyPr>
            <a:lstStyle/>
            <a:p>
              <a:pPr algn="r" fontAlgn="base">
                <a:spcBef>
                  <a:spcPct val="50000"/>
                </a:spcBef>
                <a:spcAft>
                  <a:spcPct val="0"/>
                </a:spcAft>
                <a:buClr>
                  <a:srgbClr val="F0AB00"/>
                </a:buClr>
                <a:buSzPct val="80000"/>
              </a:pPr>
              <a:r>
                <a:rPr lang="en-US" sz="1600" dirty="0" smtClean="0">
                  <a:solidFill>
                    <a:srgbClr val="444444"/>
                  </a:solidFill>
                  <a:latin typeface="Arial "/>
                  <a:ea typeface="Open Sans Condensed" pitchFamily="34" charset="0"/>
                  <a:cs typeface="Arial" pitchFamily="34" charset="0"/>
                </a:rPr>
                <a:t>84.585.546,7</a:t>
              </a:r>
              <a:endParaRPr lang="en-US" sz="1600" dirty="0">
                <a:solidFill>
                  <a:srgbClr val="444444"/>
                </a:solidFill>
                <a:latin typeface="Arial "/>
                <a:ea typeface="Open Sans Condensed" pitchFamily="34" charset="0"/>
                <a:cs typeface="Arial" pitchFamily="34" charset="0"/>
              </a:endParaRPr>
            </a:p>
          </p:txBody>
        </p:sp>
        <p:sp>
          <p:nvSpPr>
            <p:cNvPr id="273" name="TextBox 272"/>
            <p:cNvSpPr txBox="1"/>
            <p:nvPr/>
          </p:nvSpPr>
          <p:spPr>
            <a:xfrm>
              <a:off x="160952" y="948096"/>
              <a:ext cx="2683088" cy="338554"/>
            </a:xfrm>
            <a:prstGeom prst="rect">
              <a:avLst/>
            </a:prstGeom>
            <a:noFill/>
          </p:spPr>
          <p:txBody>
            <a:bodyPr wrap="square" lIns="234000" rtlCol="0">
              <a:spAutoFit/>
            </a:bodyPr>
            <a:lstStyle/>
            <a:p>
              <a:pPr fontAlgn="base">
                <a:spcBef>
                  <a:spcPts val="840"/>
                </a:spcBef>
                <a:spcAft>
                  <a:spcPct val="0"/>
                </a:spcAft>
                <a:buClr>
                  <a:srgbClr val="F0AB00"/>
                </a:buClr>
                <a:buSzPct val="80000"/>
              </a:pPr>
              <a:r>
                <a:rPr lang="en-US" sz="1600" kern="0" dirty="0" smtClean="0">
                  <a:solidFill>
                    <a:srgbClr val="333333"/>
                  </a:solidFill>
                  <a:ea typeface="Arial Unicode MS" pitchFamily="34" charset="-128"/>
                  <a:cs typeface="Arial Unicode MS" pitchFamily="34" charset="-128"/>
                </a:rPr>
                <a:t>Unused Contracts</a:t>
              </a:r>
            </a:p>
          </p:txBody>
        </p:sp>
      </p:grpSp>
      <p:grpSp>
        <p:nvGrpSpPr>
          <p:cNvPr id="8" name="Group 7"/>
          <p:cNvGrpSpPr/>
          <p:nvPr/>
        </p:nvGrpSpPr>
        <p:grpSpPr>
          <a:xfrm>
            <a:off x="-19900" y="502915"/>
            <a:ext cx="9131502" cy="221794"/>
            <a:chOff x="-19900" y="502915"/>
            <a:chExt cx="9131502" cy="221794"/>
          </a:xfrm>
        </p:grpSpPr>
        <p:sp>
          <p:nvSpPr>
            <p:cNvPr id="191" name="TextBox 190"/>
            <p:cNvSpPr txBox="1"/>
            <p:nvPr/>
          </p:nvSpPr>
          <p:spPr>
            <a:xfrm>
              <a:off x="3995363" y="523579"/>
              <a:ext cx="1070747" cy="15240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Unused Contracts</a:t>
              </a:r>
              <a:endParaRPr lang="en-US" sz="1000" dirty="0">
                <a:solidFill>
                  <a:srgbClr val="666666"/>
                </a:solidFill>
                <a:latin typeface="Arial" pitchFamily="34" charset="0"/>
                <a:ea typeface="Open Sans" pitchFamily="34" charset="0"/>
                <a:cs typeface="Arial" pitchFamily="34" charset="0"/>
              </a:endParaRPr>
            </a:p>
          </p:txBody>
        </p:sp>
        <p:sp>
          <p:nvSpPr>
            <p:cNvPr id="123" name="TextBox 122"/>
            <p:cNvSpPr txBox="1"/>
            <p:nvPr/>
          </p:nvSpPr>
          <p:spPr>
            <a:xfrm>
              <a:off x="-19900" y="502915"/>
              <a:ext cx="422869"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smtClean="0">
                  <a:solidFill>
                    <a:srgbClr val="666666"/>
                  </a:solidFill>
                  <a:latin typeface="SAP-icons" pitchFamily="2" charset="0"/>
                </a:rPr>
                <a:t> </a:t>
              </a:r>
              <a:endParaRPr lang="en-US" sz="1400" dirty="0">
                <a:solidFill>
                  <a:srgbClr val="666666"/>
                </a:solidFill>
                <a:latin typeface="SAP-icons" pitchFamily="2" charset="0"/>
              </a:endParaRPr>
            </a:p>
          </p:txBody>
        </p:sp>
        <p:sp>
          <p:nvSpPr>
            <p:cNvPr id="124" name="TextBox 123"/>
            <p:cNvSpPr txBox="1"/>
            <p:nvPr/>
          </p:nvSpPr>
          <p:spPr>
            <a:xfrm>
              <a:off x="8777376" y="509265"/>
              <a:ext cx="334226"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595959"/>
                  </a:solidFill>
                  <a:latin typeface="SAP-icons"/>
                  <a:cs typeface="SAP-icons"/>
                </a:rPr>
                <a:t></a:t>
              </a:r>
              <a:endParaRPr lang="en-US" sz="1400" dirty="0">
                <a:solidFill>
                  <a:srgbClr val="595959"/>
                </a:solidFill>
                <a:latin typeface="SAP-icons" pitchFamily="2" charset="0"/>
              </a:endParaRPr>
            </a:p>
          </p:txBody>
        </p:sp>
      </p:grpSp>
      <p:grpSp>
        <p:nvGrpSpPr>
          <p:cNvPr id="129" name="Group 128"/>
          <p:cNvGrpSpPr/>
          <p:nvPr/>
        </p:nvGrpSpPr>
        <p:grpSpPr>
          <a:xfrm>
            <a:off x="-7951" y="6448722"/>
            <a:ext cx="9168732" cy="447374"/>
            <a:chOff x="0" y="6448722"/>
            <a:chExt cx="9168732" cy="447374"/>
          </a:xfrm>
        </p:grpSpPr>
        <p:sp>
          <p:nvSpPr>
            <p:cNvPr id="130" name="Rectangle 129"/>
            <p:cNvSpPr/>
            <p:nvPr/>
          </p:nvSpPr>
          <p:spPr>
            <a:xfrm>
              <a:off x="0" y="6448722"/>
              <a:ext cx="9168732" cy="44737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p:cNvSpPr txBox="1"/>
            <p:nvPr/>
          </p:nvSpPr>
          <p:spPr>
            <a:xfrm>
              <a:off x="8703676" y="6534486"/>
              <a:ext cx="329932" cy="246221"/>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148" name="TextBox 147"/>
            <p:cNvSpPr txBox="1"/>
            <p:nvPr/>
          </p:nvSpPr>
          <p:spPr>
            <a:xfrm>
              <a:off x="7918449" y="6579363"/>
              <a:ext cx="758825"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chemeClr val="bg1"/>
                  </a:solidFill>
                  <a:latin typeface="Arial" pitchFamily="34" charset="0"/>
                  <a:ea typeface="Open Sans" pitchFamily="34" charset="0"/>
                  <a:cs typeface="Arial" pitchFamily="34" charset="0"/>
                </a:rPr>
                <a:t>Open in</a:t>
              </a:r>
              <a:endParaRPr lang="en-US" sz="1000" dirty="0">
                <a:solidFill>
                  <a:schemeClr val="bg1"/>
                </a:solidFill>
                <a:latin typeface="Arial" pitchFamily="34" charset="0"/>
                <a:ea typeface="Open Sans" pitchFamily="34" charset="0"/>
                <a:cs typeface="Arial" pitchFamily="34" charset="0"/>
              </a:endParaRPr>
            </a:p>
          </p:txBody>
        </p:sp>
      </p:grpSp>
      <p:grpSp>
        <p:nvGrpSpPr>
          <p:cNvPr id="134" name="Group 133"/>
          <p:cNvGrpSpPr/>
          <p:nvPr/>
        </p:nvGrpSpPr>
        <p:grpSpPr>
          <a:xfrm>
            <a:off x="-5474" y="0"/>
            <a:ext cx="9149474" cy="423865"/>
            <a:chOff x="-5474" y="0"/>
            <a:chExt cx="9149474" cy="423865"/>
          </a:xfrm>
        </p:grpSpPr>
        <p:sp>
          <p:nvSpPr>
            <p:cNvPr id="135" name="Rectangle 134"/>
            <p:cNvSpPr/>
            <p:nvPr/>
          </p:nvSpPr>
          <p:spPr>
            <a:xfrm>
              <a:off x="-5474"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p:cNvCxnSpPr/>
            <p:nvPr/>
          </p:nvCxnSpPr>
          <p:spPr>
            <a:xfrm>
              <a:off x="-5474"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7" name="Picture 2"/>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58089"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TextBox 137"/>
            <p:cNvSpPr txBox="1"/>
            <p:nvPr/>
          </p:nvSpPr>
          <p:spPr>
            <a:xfrm>
              <a:off x="7689596" y="118251"/>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cxnSp>
          <p:nvCxnSpPr>
            <p:cNvPr id="139" name="Straight Connector 138"/>
            <p:cNvCxnSpPr/>
            <p:nvPr/>
          </p:nvCxnSpPr>
          <p:spPr>
            <a:xfrm>
              <a:off x="41739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5473"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152" name="Rectangle 151"/>
            <p:cNvSpPr/>
            <p:nvPr/>
          </p:nvSpPr>
          <p:spPr>
            <a:xfrm flipV="1">
              <a:off x="-5474"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154" name="TextBox 153"/>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155" name="Straight Connector 154"/>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1248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1123950" y="736600"/>
            <a:chExt cx="2870200" cy="5092700"/>
          </a:xfrm>
        </p:grpSpPr>
        <p:sp>
          <p:nvSpPr>
            <p:cNvPr id="3" name="Rectangle 2"/>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ectangle 3"/>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240" name="Rectangle 239"/>
          <p:cNvSpPr/>
          <p:nvPr/>
        </p:nvSpPr>
        <p:spPr bwMode="gray">
          <a:xfrm>
            <a:off x="234000" y="3011093"/>
            <a:ext cx="8672400" cy="3885003"/>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5" name="Rectangle 184"/>
          <p:cNvSpPr/>
          <p:nvPr/>
        </p:nvSpPr>
        <p:spPr bwMode="gray">
          <a:xfrm>
            <a:off x="0" y="425450"/>
            <a:ext cx="9138526" cy="361950"/>
          </a:xfrm>
          <a:prstGeom prst="rect">
            <a:avLst/>
          </a:prstGeom>
          <a:solidFill>
            <a:schemeClr val="bg1"/>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241" name="Group 240"/>
          <p:cNvGrpSpPr/>
          <p:nvPr/>
        </p:nvGrpSpPr>
        <p:grpSpPr>
          <a:xfrm>
            <a:off x="0" y="787400"/>
            <a:ext cx="9145331" cy="2088000"/>
            <a:chOff x="0" y="787400"/>
            <a:chExt cx="9145331" cy="1485950"/>
          </a:xfrm>
        </p:grpSpPr>
        <p:sp>
          <p:nvSpPr>
            <p:cNvPr id="242" name="Rectangle 241"/>
            <p:cNvSpPr/>
            <p:nvPr/>
          </p:nvSpPr>
          <p:spPr bwMode="gray">
            <a:xfrm>
              <a:off x="0" y="787400"/>
              <a:ext cx="9138526" cy="1485950"/>
            </a:xfrm>
            <a:prstGeom prst="rect">
              <a:avLst/>
            </a:prstGeom>
            <a:solidFill>
              <a:srgbClr val="FFFFFF">
                <a:alpha val="60000"/>
              </a:srgb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43" name="Straight Connector 242"/>
            <p:cNvCxnSpPr/>
            <p:nvPr/>
          </p:nvCxnSpPr>
          <p:spPr>
            <a:xfrm>
              <a:off x="1331" y="2272468"/>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0" y="787400"/>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6690103" y="3549152"/>
            <a:ext cx="1549401" cy="182101"/>
            <a:chOff x="7035800" y="2725323"/>
            <a:chExt cx="1549401" cy="182101"/>
          </a:xfrm>
        </p:grpSpPr>
        <p:sp>
          <p:nvSpPr>
            <p:cNvPr id="129" name="TextBox 128"/>
            <p:cNvSpPr txBox="1"/>
            <p:nvPr/>
          </p:nvSpPr>
          <p:spPr>
            <a:xfrm>
              <a:off x="7073549" y="2725323"/>
              <a:ext cx="1511652" cy="182101"/>
            </a:xfrm>
            <a:prstGeom prst="rect">
              <a:avLst/>
            </a:prstGeom>
            <a:noFill/>
          </p:spPr>
          <p:txBody>
            <a:bodyPr wrap="square" rtlCol="0">
              <a:spAutoFit/>
            </a:bodyPr>
            <a:lstStyle/>
            <a:p>
              <a:pPr algn="just"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Amount in Display Currency</a:t>
              </a:r>
              <a:endParaRPr lang="en-US" sz="700" kern="0" dirty="0" smtClean="0">
                <a:solidFill>
                  <a:srgbClr val="666666"/>
                </a:solidFill>
                <a:ea typeface="Arial Unicode MS" pitchFamily="34" charset="-128"/>
                <a:cs typeface="Arial Unicode MS" pitchFamily="34" charset="-128"/>
              </a:endParaRPr>
            </a:p>
          </p:txBody>
        </p:sp>
        <p:sp>
          <p:nvSpPr>
            <p:cNvPr id="130" name="Rectangle 129"/>
            <p:cNvSpPr/>
            <p:nvPr/>
          </p:nvSpPr>
          <p:spPr bwMode="gray">
            <a:xfrm>
              <a:off x="7035800" y="2784475"/>
              <a:ext cx="66675" cy="66675"/>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8" name="Group 17"/>
          <p:cNvGrpSpPr/>
          <p:nvPr/>
        </p:nvGrpSpPr>
        <p:grpSpPr>
          <a:xfrm>
            <a:off x="334935" y="3444198"/>
            <a:ext cx="7594169" cy="3019613"/>
            <a:chOff x="334935" y="2758398"/>
            <a:chExt cx="7594169" cy="3820585"/>
          </a:xfrm>
        </p:grpSpPr>
        <p:grpSp>
          <p:nvGrpSpPr>
            <p:cNvPr id="6" name="Group 5"/>
            <p:cNvGrpSpPr/>
            <p:nvPr/>
          </p:nvGrpSpPr>
          <p:grpSpPr>
            <a:xfrm>
              <a:off x="748201" y="2758398"/>
              <a:ext cx="5056721" cy="3820585"/>
              <a:chOff x="748201" y="2758398"/>
              <a:chExt cx="5056721" cy="3820585"/>
            </a:xfrm>
          </p:grpSpPr>
          <p:cxnSp>
            <p:nvCxnSpPr>
              <p:cNvPr id="131" name="Straight Connector 130"/>
              <p:cNvCxnSpPr/>
              <p:nvPr/>
            </p:nvCxnSpPr>
            <p:spPr>
              <a:xfrm>
                <a:off x="748201" y="2762633"/>
                <a:ext cx="0" cy="381635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777139" y="2758398"/>
                <a:ext cx="0" cy="3556001"/>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532437" y="2758398"/>
                <a:ext cx="0" cy="3560234"/>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288521" y="2758398"/>
                <a:ext cx="0" cy="3556001"/>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044605" y="2758398"/>
                <a:ext cx="0" cy="3560234"/>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804922" y="2758398"/>
                <a:ext cx="0" cy="3556001"/>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40854" y="3151872"/>
              <a:ext cx="7588250" cy="3100624"/>
              <a:chOff x="340854" y="3151872"/>
              <a:chExt cx="7588250" cy="3100624"/>
            </a:xfrm>
          </p:grpSpPr>
          <p:cxnSp>
            <p:nvCxnSpPr>
              <p:cNvPr id="137" name="Straight Connector 136"/>
              <p:cNvCxnSpPr/>
              <p:nvPr/>
            </p:nvCxnSpPr>
            <p:spPr>
              <a:xfrm flipV="1">
                <a:off x="798055" y="3151872"/>
                <a:ext cx="7131049" cy="5354"/>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340854" y="3539450"/>
                <a:ext cx="75882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798055" y="3925302"/>
                <a:ext cx="7131049" cy="1726"/>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40854" y="4314606"/>
                <a:ext cx="75882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766305" y="4702184"/>
                <a:ext cx="7162799"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753605" y="5089762"/>
                <a:ext cx="7175499"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340854" y="5477340"/>
                <a:ext cx="75882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47255" y="5864918"/>
                <a:ext cx="7181849"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47255" y="6252496"/>
                <a:ext cx="7181849"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750558" y="6292119"/>
              <a:ext cx="4306103" cy="182101"/>
              <a:chOff x="1750558" y="6292119"/>
              <a:chExt cx="4306103" cy="182101"/>
            </a:xfrm>
          </p:grpSpPr>
          <p:sp>
            <p:nvSpPr>
              <p:cNvPr id="178" name="TextBox 177"/>
              <p:cNvSpPr txBox="1"/>
              <p:nvPr/>
            </p:nvSpPr>
            <p:spPr>
              <a:xfrm>
                <a:off x="1750558"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0</a:t>
                </a:r>
                <a:endParaRPr lang="en-US" sz="700" kern="0" dirty="0" smtClean="0">
                  <a:solidFill>
                    <a:srgbClr val="666666"/>
                  </a:solidFill>
                  <a:ea typeface="Arial Unicode MS" pitchFamily="34" charset="-128"/>
                  <a:cs typeface="Arial Unicode MS" pitchFamily="34" charset="-128"/>
                </a:endParaRPr>
              </a:p>
            </p:txBody>
          </p:sp>
          <p:sp>
            <p:nvSpPr>
              <p:cNvPr id="179" name="TextBox 178"/>
              <p:cNvSpPr txBox="1"/>
              <p:nvPr/>
            </p:nvSpPr>
            <p:spPr>
              <a:xfrm>
                <a:off x="2524325"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50M</a:t>
                </a:r>
                <a:endParaRPr lang="en-US" sz="700" kern="0" dirty="0" smtClean="0">
                  <a:solidFill>
                    <a:srgbClr val="666666"/>
                  </a:solidFill>
                  <a:ea typeface="Arial Unicode MS" pitchFamily="34" charset="-128"/>
                  <a:cs typeface="Arial Unicode MS" pitchFamily="34" charset="-128"/>
                </a:endParaRPr>
              </a:p>
            </p:txBody>
          </p:sp>
          <p:sp>
            <p:nvSpPr>
              <p:cNvPr id="180" name="TextBox 179"/>
              <p:cNvSpPr txBox="1"/>
              <p:nvPr/>
            </p:nvSpPr>
            <p:spPr>
              <a:xfrm>
                <a:off x="3280409"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100M</a:t>
                </a:r>
                <a:endParaRPr lang="en-US" sz="700" kern="0" dirty="0" smtClean="0">
                  <a:solidFill>
                    <a:srgbClr val="666666"/>
                  </a:solidFill>
                  <a:ea typeface="Arial Unicode MS" pitchFamily="34" charset="-128"/>
                  <a:cs typeface="Arial Unicode MS" pitchFamily="34" charset="-128"/>
                </a:endParaRPr>
              </a:p>
            </p:txBody>
          </p:sp>
          <p:sp>
            <p:nvSpPr>
              <p:cNvPr id="181" name="TextBox 180"/>
              <p:cNvSpPr txBox="1"/>
              <p:nvPr/>
            </p:nvSpPr>
            <p:spPr>
              <a:xfrm>
                <a:off x="4796769"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200M</a:t>
                </a:r>
                <a:endParaRPr lang="en-US" sz="700" kern="0" dirty="0" smtClean="0">
                  <a:solidFill>
                    <a:srgbClr val="666666"/>
                  </a:solidFill>
                  <a:ea typeface="Arial Unicode MS" pitchFamily="34" charset="-128"/>
                  <a:cs typeface="Arial Unicode MS" pitchFamily="34" charset="-128"/>
                </a:endParaRPr>
              </a:p>
            </p:txBody>
          </p:sp>
          <p:sp>
            <p:nvSpPr>
              <p:cNvPr id="182" name="TextBox 181"/>
              <p:cNvSpPr txBox="1"/>
              <p:nvPr/>
            </p:nvSpPr>
            <p:spPr>
              <a:xfrm>
                <a:off x="4036493"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150M</a:t>
                </a:r>
                <a:endParaRPr lang="en-US" sz="700" kern="0" dirty="0" smtClean="0">
                  <a:solidFill>
                    <a:srgbClr val="666666"/>
                  </a:solidFill>
                  <a:ea typeface="Arial Unicode MS" pitchFamily="34" charset="-128"/>
                  <a:cs typeface="Arial Unicode MS" pitchFamily="34" charset="-128"/>
                </a:endParaRPr>
              </a:p>
            </p:txBody>
          </p:sp>
          <p:sp>
            <p:nvSpPr>
              <p:cNvPr id="183" name="TextBox 182"/>
              <p:cNvSpPr txBox="1"/>
              <p:nvPr/>
            </p:nvSpPr>
            <p:spPr>
              <a:xfrm>
                <a:off x="5548661"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250M</a:t>
                </a:r>
                <a:endParaRPr lang="en-US" sz="700" kern="0" dirty="0" smtClean="0">
                  <a:solidFill>
                    <a:srgbClr val="666666"/>
                  </a:solidFill>
                  <a:ea typeface="Arial Unicode MS" pitchFamily="34" charset="-128"/>
                  <a:cs typeface="Arial Unicode MS" pitchFamily="34" charset="-128"/>
                </a:endParaRPr>
              </a:p>
            </p:txBody>
          </p:sp>
        </p:grpSp>
        <p:grpSp>
          <p:nvGrpSpPr>
            <p:cNvPr id="13" name="Group 12"/>
            <p:cNvGrpSpPr/>
            <p:nvPr/>
          </p:nvGrpSpPr>
          <p:grpSpPr>
            <a:xfrm>
              <a:off x="334935" y="3112342"/>
              <a:ext cx="463120" cy="3122118"/>
              <a:chOff x="334935" y="3112342"/>
              <a:chExt cx="463120" cy="3122118"/>
            </a:xfrm>
          </p:grpSpPr>
          <p:sp>
            <p:nvSpPr>
              <p:cNvPr id="152" name="TextBox 151"/>
              <p:cNvSpPr txBox="1"/>
              <p:nvPr/>
            </p:nvSpPr>
            <p:spPr>
              <a:xfrm>
                <a:off x="334935" y="3112342"/>
                <a:ext cx="463120" cy="89768"/>
              </a:xfrm>
              <a:prstGeom prst="rect">
                <a:avLst/>
              </a:prstGeom>
              <a:noFill/>
            </p:spPr>
            <p:txBody>
              <a:bodyPr wrap="square" lIns="63500" tIns="0" rIns="0" bIns="0" rtlCol="0">
                <a:spAutoFit/>
              </a:bodyPr>
              <a:lstStyle/>
              <a:p>
                <a:pP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201302</a:t>
                </a:r>
                <a:endParaRPr lang="en-US" sz="700" kern="0" dirty="0" smtClean="0">
                  <a:solidFill>
                    <a:srgbClr val="666666"/>
                  </a:solidFill>
                  <a:ea typeface="Arial Unicode MS" pitchFamily="34" charset="-128"/>
                  <a:cs typeface="Arial Unicode MS" pitchFamily="34" charset="-128"/>
                </a:endParaRPr>
              </a:p>
            </p:txBody>
          </p:sp>
          <p:sp>
            <p:nvSpPr>
              <p:cNvPr id="153" name="TextBox 152"/>
              <p:cNvSpPr txBox="1"/>
              <p:nvPr/>
            </p:nvSpPr>
            <p:spPr>
              <a:xfrm>
                <a:off x="334935" y="3880418"/>
                <a:ext cx="463120" cy="89768"/>
              </a:xfrm>
              <a:prstGeom prst="rect">
                <a:avLst/>
              </a:prstGeom>
              <a:noFill/>
            </p:spPr>
            <p:txBody>
              <a:bodyPr wrap="square" lIns="63500" tIns="0" rIns="0" bIns="0" rtlCol="0">
                <a:spAutoFit/>
              </a:bodyPr>
              <a:lstStyle/>
              <a:p>
                <a:pP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201303</a:t>
                </a:r>
                <a:endParaRPr lang="en-US" sz="700" kern="0" dirty="0">
                  <a:solidFill>
                    <a:srgbClr val="666666"/>
                  </a:solidFill>
                  <a:ea typeface="Arial Unicode MS" pitchFamily="34" charset="-128"/>
                  <a:cs typeface="Arial Unicode MS" pitchFamily="34" charset="-128"/>
                </a:endParaRPr>
              </a:p>
            </p:txBody>
          </p:sp>
          <p:sp>
            <p:nvSpPr>
              <p:cNvPr id="154" name="TextBox 153"/>
              <p:cNvSpPr txBox="1"/>
              <p:nvPr/>
            </p:nvSpPr>
            <p:spPr>
              <a:xfrm>
                <a:off x="334935" y="4852526"/>
                <a:ext cx="463120" cy="89768"/>
              </a:xfrm>
              <a:prstGeom prst="rect">
                <a:avLst/>
              </a:prstGeom>
              <a:noFill/>
            </p:spPr>
            <p:txBody>
              <a:bodyPr wrap="square" lIns="63500" tIns="0" rIns="0" bIns="0" rtlCol="0">
                <a:spAutoFit/>
              </a:bodyPr>
              <a:lstStyle/>
              <a:p>
                <a:pP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201304</a:t>
                </a:r>
                <a:endParaRPr lang="en-US" sz="700" kern="0" dirty="0">
                  <a:solidFill>
                    <a:srgbClr val="666666"/>
                  </a:solidFill>
                  <a:ea typeface="Arial Unicode MS" pitchFamily="34" charset="-128"/>
                  <a:cs typeface="Arial Unicode MS" pitchFamily="34" charset="-128"/>
                </a:endParaRPr>
              </a:p>
            </p:txBody>
          </p:sp>
          <p:sp>
            <p:nvSpPr>
              <p:cNvPr id="155" name="TextBox 154"/>
              <p:cNvSpPr txBox="1"/>
              <p:nvPr/>
            </p:nvSpPr>
            <p:spPr>
              <a:xfrm>
                <a:off x="334935" y="6004654"/>
                <a:ext cx="463120" cy="229806"/>
              </a:xfrm>
              <a:prstGeom prst="rect">
                <a:avLst/>
              </a:prstGeom>
              <a:noFill/>
            </p:spPr>
            <p:txBody>
              <a:bodyPr wrap="square" lIns="63500" tIns="0" rIns="0" bIns="0" rtlCol="0">
                <a:spAutoFit/>
              </a:bodyPr>
              <a:lstStyle/>
              <a:p>
                <a:pP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201305</a:t>
                </a:r>
              </a:p>
              <a:p>
                <a:pPr fontAlgn="base">
                  <a:lnSpc>
                    <a:spcPct val="80000"/>
                  </a:lnSpc>
                  <a:spcBef>
                    <a:spcPct val="50000"/>
                  </a:spcBef>
                  <a:spcAft>
                    <a:spcPct val="0"/>
                  </a:spcAft>
                  <a:buClr>
                    <a:srgbClr val="F0AB00"/>
                  </a:buClr>
                  <a:buSzPct val="80000"/>
                </a:pPr>
                <a:endParaRPr lang="en-US" sz="700" kern="0" dirty="0">
                  <a:solidFill>
                    <a:srgbClr val="666666"/>
                  </a:solidFill>
                  <a:ea typeface="Arial Unicode MS" pitchFamily="34" charset="-128"/>
                  <a:cs typeface="Arial Unicode MS" pitchFamily="34" charset="-128"/>
                </a:endParaRPr>
              </a:p>
            </p:txBody>
          </p:sp>
        </p:grpSp>
        <p:grpSp>
          <p:nvGrpSpPr>
            <p:cNvPr id="9" name="Group 8"/>
            <p:cNvGrpSpPr/>
            <p:nvPr/>
          </p:nvGrpSpPr>
          <p:grpSpPr>
            <a:xfrm>
              <a:off x="607555" y="2928192"/>
              <a:ext cx="1403350" cy="3169652"/>
              <a:chOff x="607555" y="2928192"/>
              <a:chExt cx="1403350" cy="3169652"/>
            </a:xfrm>
          </p:grpSpPr>
          <p:sp>
            <p:nvSpPr>
              <p:cNvPr id="156" name="TextBox 155"/>
              <p:cNvSpPr txBox="1"/>
              <p:nvPr/>
            </p:nvSpPr>
            <p:spPr>
              <a:xfrm>
                <a:off x="811185" y="2928192"/>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Current Account</a:t>
                </a:r>
                <a:endParaRPr lang="en-US" sz="700" kern="0" dirty="0" smtClean="0">
                  <a:solidFill>
                    <a:srgbClr val="666666"/>
                  </a:solidFill>
                  <a:ea typeface="Arial Unicode MS" pitchFamily="34" charset="-128"/>
                  <a:cs typeface="Arial Unicode MS" pitchFamily="34" charset="-128"/>
                </a:endParaRPr>
              </a:p>
            </p:txBody>
          </p:sp>
          <p:sp>
            <p:nvSpPr>
              <p:cNvPr id="157" name="TextBox 156"/>
              <p:cNvSpPr txBox="1"/>
              <p:nvPr/>
            </p:nvSpPr>
            <p:spPr>
              <a:xfrm>
                <a:off x="811185" y="3298004"/>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Notice Deposit</a:t>
                </a:r>
                <a:endParaRPr lang="en-US" sz="700" kern="0" dirty="0" smtClean="0">
                  <a:solidFill>
                    <a:srgbClr val="666666"/>
                  </a:solidFill>
                  <a:ea typeface="Arial Unicode MS" pitchFamily="34" charset="-128"/>
                  <a:cs typeface="Arial Unicode MS" pitchFamily="34" charset="-128"/>
                </a:endParaRPr>
              </a:p>
            </p:txBody>
          </p:sp>
          <p:sp>
            <p:nvSpPr>
              <p:cNvPr id="158" name="TextBox 157"/>
              <p:cNvSpPr txBox="1"/>
              <p:nvPr/>
            </p:nvSpPr>
            <p:spPr>
              <a:xfrm>
                <a:off x="811185" y="3694048"/>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Current Account</a:t>
                </a:r>
                <a:endParaRPr lang="en-US" sz="700" kern="0" dirty="0" smtClean="0">
                  <a:solidFill>
                    <a:srgbClr val="666666"/>
                  </a:solidFill>
                  <a:ea typeface="Arial Unicode MS" pitchFamily="34" charset="-128"/>
                  <a:cs typeface="Arial Unicode MS" pitchFamily="34" charset="-128"/>
                </a:endParaRPr>
              </a:p>
            </p:txBody>
          </p:sp>
          <p:sp>
            <p:nvSpPr>
              <p:cNvPr id="159" name="TextBox 158"/>
              <p:cNvSpPr txBox="1"/>
              <p:nvPr/>
            </p:nvSpPr>
            <p:spPr>
              <a:xfrm>
                <a:off x="811185" y="4063860"/>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Notice Deposit</a:t>
                </a:r>
                <a:endParaRPr lang="en-US" sz="700" kern="0" dirty="0" smtClean="0">
                  <a:solidFill>
                    <a:srgbClr val="666666"/>
                  </a:solidFill>
                  <a:ea typeface="Arial Unicode MS" pitchFamily="34" charset="-128"/>
                  <a:cs typeface="Arial Unicode MS" pitchFamily="34" charset="-128"/>
                </a:endParaRPr>
              </a:p>
            </p:txBody>
          </p:sp>
          <p:sp>
            <p:nvSpPr>
              <p:cNvPr id="160" name="TextBox 159"/>
              <p:cNvSpPr txBox="1"/>
              <p:nvPr/>
            </p:nvSpPr>
            <p:spPr>
              <a:xfrm>
                <a:off x="811185" y="4450132"/>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Current Account</a:t>
                </a:r>
                <a:endParaRPr lang="en-US" sz="700" kern="0" dirty="0" smtClean="0">
                  <a:solidFill>
                    <a:srgbClr val="666666"/>
                  </a:solidFill>
                  <a:ea typeface="Arial Unicode MS" pitchFamily="34" charset="-128"/>
                  <a:cs typeface="Arial Unicode MS" pitchFamily="34" charset="-128"/>
                </a:endParaRPr>
              </a:p>
            </p:txBody>
          </p:sp>
          <p:sp>
            <p:nvSpPr>
              <p:cNvPr id="161" name="TextBox 160"/>
              <p:cNvSpPr txBox="1"/>
              <p:nvPr/>
            </p:nvSpPr>
            <p:spPr>
              <a:xfrm>
                <a:off x="811185" y="4819944"/>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Notice Deposit</a:t>
                </a:r>
                <a:endParaRPr lang="en-US" sz="700" kern="0" dirty="0" smtClean="0">
                  <a:solidFill>
                    <a:srgbClr val="666666"/>
                  </a:solidFill>
                  <a:ea typeface="Arial Unicode MS" pitchFamily="34" charset="-128"/>
                  <a:cs typeface="Arial Unicode MS" pitchFamily="34" charset="-128"/>
                </a:endParaRPr>
              </a:p>
            </p:txBody>
          </p:sp>
          <p:sp>
            <p:nvSpPr>
              <p:cNvPr id="162" name="TextBox 161"/>
              <p:cNvSpPr txBox="1"/>
              <p:nvPr/>
            </p:nvSpPr>
            <p:spPr>
              <a:xfrm>
                <a:off x="607555" y="5242220"/>
                <a:ext cx="140335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Other Short Term Investment</a:t>
                </a:r>
                <a:endParaRPr lang="en-US" sz="700" kern="0" dirty="0" smtClean="0">
                  <a:solidFill>
                    <a:srgbClr val="666666"/>
                  </a:solidFill>
                  <a:ea typeface="Arial Unicode MS" pitchFamily="34" charset="-128"/>
                  <a:cs typeface="Arial Unicode MS" pitchFamily="34" charset="-128"/>
                </a:endParaRPr>
              </a:p>
            </p:txBody>
          </p:sp>
          <p:sp>
            <p:nvSpPr>
              <p:cNvPr id="163" name="TextBox 162"/>
              <p:cNvSpPr txBox="1"/>
              <p:nvPr/>
            </p:nvSpPr>
            <p:spPr>
              <a:xfrm>
                <a:off x="811185" y="5638264"/>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Current Account</a:t>
                </a:r>
                <a:endParaRPr lang="en-US" sz="700" kern="0" dirty="0" smtClean="0">
                  <a:solidFill>
                    <a:srgbClr val="666666"/>
                  </a:solidFill>
                  <a:ea typeface="Arial Unicode MS" pitchFamily="34" charset="-128"/>
                  <a:cs typeface="Arial Unicode MS" pitchFamily="34" charset="-128"/>
                </a:endParaRPr>
              </a:p>
            </p:txBody>
          </p:sp>
          <p:sp>
            <p:nvSpPr>
              <p:cNvPr id="164" name="TextBox 163"/>
              <p:cNvSpPr txBox="1"/>
              <p:nvPr/>
            </p:nvSpPr>
            <p:spPr>
              <a:xfrm>
                <a:off x="811185" y="6008076"/>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Notice Deposit</a:t>
                </a:r>
                <a:endParaRPr lang="en-US" sz="700" kern="0" dirty="0" smtClean="0">
                  <a:solidFill>
                    <a:srgbClr val="666666"/>
                  </a:solidFill>
                  <a:ea typeface="Arial Unicode MS" pitchFamily="34" charset="-128"/>
                  <a:cs typeface="Arial Unicode MS" pitchFamily="34" charset="-128"/>
                </a:endParaRPr>
              </a:p>
            </p:txBody>
          </p:sp>
        </p:grpSp>
        <p:grpSp>
          <p:nvGrpSpPr>
            <p:cNvPr id="17" name="Group 16"/>
            <p:cNvGrpSpPr/>
            <p:nvPr/>
          </p:nvGrpSpPr>
          <p:grpSpPr>
            <a:xfrm>
              <a:off x="2004554" y="2870582"/>
              <a:ext cx="3799417" cy="3280169"/>
              <a:chOff x="2004554" y="2870582"/>
              <a:chExt cx="3799417" cy="3280169"/>
            </a:xfrm>
          </p:grpSpPr>
          <p:grpSp>
            <p:nvGrpSpPr>
              <p:cNvPr id="14" name="Group 13"/>
              <p:cNvGrpSpPr/>
              <p:nvPr/>
            </p:nvGrpSpPr>
            <p:grpSpPr>
              <a:xfrm>
                <a:off x="2004554" y="2870582"/>
                <a:ext cx="3799417" cy="3272580"/>
                <a:chOff x="2004554" y="2870582"/>
                <a:chExt cx="3799417" cy="3272580"/>
              </a:xfrm>
            </p:grpSpPr>
            <p:sp>
              <p:nvSpPr>
                <p:cNvPr id="147" name="Rectangle 146"/>
                <p:cNvSpPr/>
                <p:nvPr/>
              </p:nvSpPr>
              <p:spPr bwMode="gray">
                <a:xfrm>
                  <a:off x="2004555" y="2870582"/>
                  <a:ext cx="2387600" cy="177800"/>
                </a:xfrm>
                <a:prstGeom prst="rect">
                  <a:avLst/>
                </a:prstGeom>
                <a:solidFill>
                  <a:srgbClr val="B5D95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8" name="Rectangle 147"/>
                <p:cNvSpPr/>
                <p:nvPr/>
              </p:nvSpPr>
              <p:spPr bwMode="gray">
                <a:xfrm>
                  <a:off x="2004554" y="3258712"/>
                  <a:ext cx="3037417" cy="177800"/>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9" name="Rectangle 148"/>
                <p:cNvSpPr/>
                <p:nvPr/>
              </p:nvSpPr>
              <p:spPr bwMode="gray">
                <a:xfrm>
                  <a:off x="2004554" y="3654756"/>
                  <a:ext cx="3799417" cy="177800"/>
                </a:xfrm>
                <a:prstGeom prst="rect">
                  <a:avLst/>
                </a:prstGeom>
                <a:solidFill>
                  <a:srgbClr val="B6D85D"/>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0" name="Rectangle 149"/>
                <p:cNvSpPr/>
                <p:nvPr/>
              </p:nvSpPr>
              <p:spPr bwMode="gray">
                <a:xfrm>
                  <a:off x="2004555" y="4014796"/>
                  <a:ext cx="1187450" cy="177800"/>
                </a:xfrm>
                <a:prstGeom prst="rect">
                  <a:avLst/>
                </a:prstGeom>
                <a:solidFill>
                  <a:srgbClr val="B6D85D"/>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5" name="Rectangle 164"/>
                <p:cNvSpPr/>
                <p:nvPr/>
              </p:nvSpPr>
              <p:spPr bwMode="gray">
                <a:xfrm>
                  <a:off x="2004555" y="4410840"/>
                  <a:ext cx="1526117" cy="177800"/>
                </a:xfrm>
                <a:prstGeom prst="rect">
                  <a:avLst/>
                </a:prstGeom>
                <a:solidFill>
                  <a:srgbClr val="B6D85D"/>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6" name="Rectangle 165"/>
                <p:cNvSpPr/>
                <p:nvPr/>
              </p:nvSpPr>
              <p:spPr bwMode="gray">
                <a:xfrm>
                  <a:off x="2004555" y="4796280"/>
                  <a:ext cx="1949450" cy="177800"/>
                </a:xfrm>
                <a:prstGeom prst="rect">
                  <a:avLst/>
                </a:prstGeom>
                <a:solidFill>
                  <a:srgbClr val="60BBE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7" name="Rectangle 166"/>
                <p:cNvSpPr/>
                <p:nvPr/>
              </p:nvSpPr>
              <p:spPr bwMode="gray">
                <a:xfrm>
                  <a:off x="2004555" y="5190228"/>
                  <a:ext cx="2387600" cy="177800"/>
                </a:xfrm>
                <a:prstGeom prst="rect">
                  <a:avLst/>
                </a:prstGeom>
                <a:solidFill>
                  <a:srgbClr val="B4DB4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8" name="Rectangle 167"/>
                <p:cNvSpPr/>
                <p:nvPr/>
              </p:nvSpPr>
              <p:spPr bwMode="gray">
                <a:xfrm>
                  <a:off x="2004554" y="5592622"/>
                  <a:ext cx="2664883" cy="177800"/>
                </a:xfrm>
                <a:prstGeom prst="rect">
                  <a:avLst/>
                </a:prstGeom>
                <a:solidFill>
                  <a:srgbClr val="5DBCE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9" name="Rectangle 168"/>
                <p:cNvSpPr/>
                <p:nvPr/>
              </p:nvSpPr>
              <p:spPr bwMode="gray">
                <a:xfrm>
                  <a:off x="2004555" y="5965362"/>
                  <a:ext cx="3473450" cy="177800"/>
                </a:xfrm>
                <a:prstGeom prst="rect">
                  <a:avLst/>
                </a:prstGeom>
                <a:solidFill>
                  <a:srgbClr val="60BBE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2074404" y="2873870"/>
                <a:ext cx="3670301" cy="3276881"/>
                <a:chOff x="2074404" y="2873870"/>
                <a:chExt cx="3670301" cy="3276881"/>
              </a:xfrm>
            </p:grpSpPr>
            <p:sp>
              <p:nvSpPr>
                <p:cNvPr id="151" name="TextBox 150"/>
                <p:cNvSpPr txBox="1"/>
                <p:nvPr/>
              </p:nvSpPr>
              <p:spPr>
                <a:xfrm>
                  <a:off x="2074405" y="4018084"/>
                  <a:ext cx="1062567"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75M</a:t>
                  </a:r>
                  <a:endParaRPr lang="en-US" sz="700" kern="0" dirty="0" smtClean="0">
                    <a:solidFill>
                      <a:srgbClr val="666666"/>
                    </a:solidFill>
                    <a:ea typeface="Arial Unicode MS" pitchFamily="34" charset="-128"/>
                    <a:cs typeface="Arial Unicode MS" pitchFamily="34" charset="-128"/>
                  </a:endParaRPr>
                </a:p>
              </p:txBody>
            </p:sp>
            <p:sp>
              <p:nvSpPr>
                <p:cNvPr id="170" name="TextBox 169"/>
                <p:cNvSpPr txBox="1"/>
                <p:nvPr/>
              </p:nvSpPr>
              <p:spPr>
                <a:xfrm>
                  <a:off x="2074405" y="2873870"/>
                  <a:ext cx="22415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170M</a:t>
                  </a:r>
                  <a:endParaRPr lang="en-US" sz="700" kern="0" dirty="0" smtClean="0">
                    <a:solidFill>
                      <a:srgbClr val="666666"/>
                    </a:solidFill>
                    <a:ea typeface="Arial Unicode MS" pitchFamily="34" charset="-128"/>
                    <a:cs typeface="Arial Unicode MS" pitchFamily="34" charset="-128"/>
                  </a:endParaRPr>
                </a:p>
              </p:txBody>
            </p:sp>
            <p:sp>
              <p:nvSpPr>
                <p:cNvPr id="171" name="TextBox 170"/>
                <p:cNvSpPr txBox="1"/>
                <p:nvPr/>
              </p:nvSpPr>
              <p:spPr>
                <a:xfrm>
                  <a:off x="2074404" y="3262000"/>
                  <a:ext cx="2836334"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200M</a:t>
                  </a:r>
                  <a:endParaRPr lang="en-US" sz="700" kern="0" dirty="0" smtClean="0">
                    <a:solidFill>
                      <a:srgbClr val="666666"/>
                    </a:solidFill>
                    <a:ea typeface="Arial Unicode MS" pitchFamily="34" charset="-128"/>
                    <a:cs typeface="Arial Unicode MS" pitchFamily="34" charset="-128"/>
                  </a:endParaRPr>
                </a:p>
              </p:txBody>
            </p:sp>
            <p:sp>
              <p:nvSpPr>
                <p:cNvPr id="172" name="TextBox 171"/>
                <p:cNvSpPr txBox="1"/>
                <p:nvPr/>
              </p:nvSpPr>
              <p:spPr>
                <a:xfrm>
                  <a:off x="2074405" y="3658044"/>
                  <a:ext cx="36703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250M</a:t>
                  </a:r>
                  <a:endParaRPr lang="en-US" sz="700" kern="0" dirty="0" smtClean="0">
                    <a:solidFill>
                      <a:srgbClr val="666666"/>
                    </a:solidFill>
                    <a:ea typeface="Arial Unicode MS" pitchFamily="34" charset="-128"/>
                    <a:cs typeface="Arial Unicode MS" pitchFamily="34" charset="-128"/>
                  </a:endParaRPr>
                </a:p>
              </p:txBody>
            </p:sp>
            <p:sp>
              <p:nvSpPr>
                <p:cNvPr id="173" name="TextBox 172"/>
                <p:cNvSpPr txBox="1"/>
                <p:nvPr/>
              </p:nvSpPr>
              <p:spPr>
                <a:xfrm>
                  <a:off x="2074405" y="4414128"/>
                  <a:ext cx="1375833"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100M</a:t>
                  </a:r>
                  <a:endParaRPr lang="en-US" sz="700" kern="0" dirty="0" smtClean="0">
                    <a:solidFill>
                      <a:srgbClr val="666666"/>
                    </a:solidFill>
                    <a:ea typeface="Arial Unicode MS" pitchFamily="34" charset="-128"/>
                    <a:cs typeface="Arial Unicode MS" pitchFamily="34" charset="-128"/>
                  </a:endParaRPr>
                </a:p>
              </p:txBody>
            </p:sp>
            <p:sp>
              <p:nvSpPr>
                <p:cNvPr id="174" name="TextBox 173"/>
                <p:cNvSpPr txBox="1"/>
                <p:nvPr/>
              </p:nvSpPr>
              <p:spPr>
                <a:xfrm>
                  <a:off x="2074405" y="4799568"/>
                  <a:ext cx="1824567"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125M</a:t>
                  </a:r>
                  <a:endParaRPr lang="en-US" sz="700" kern="0" dirty="0" smtClean="0">
                    <a:solidFill>
                      <a:srgbClr val="666666"/>
                    </a:solidFill>
                    <a:ea typeface="Arial Unicode MS" pitchFamily="34" charset="-128"/>
                    <a:cs typeface="Arial Unicode MS" pitchFamily="34" charset="-128"/>
                  </a:endParaRPr>
                </a:p>
              </p:txBody>
            </p:sp>
            <p:sp>
              <p:nvSpPr>
                <p:cNvPr id="175" name="TextBox 174"/>
                <p:cNvSpPr txBox="1"/>
                <p:nvPr/>
              </p:nvSpPr>
              <p:spPr>
                <a:xfrm>
                  <a:off x="2074405" y="5193516"/>
                  <a:ext cx="22415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a:solidFill>
                        <a:srgbClr val="666666"/>
                      </a:solidFill>
                      <a:ea typeface="Arial Unicode MS" pitchFamily="34" charset="-128"/>
                      <a:cs typeface="Arial"/>
                    </a:rPr>
                    <a:t>1</a:t>
                  </a:r>
                  <a:r>
                    <a:rPr lang="en-US" sz="700" kern="0" dirty="0" smtClean="0">
                      <a:solidFill>
                        <a:srgbClr val="666666"/>
                      </a:solidFill>
                      <a:ea typeface="Arial Unicode MS" pitchFamily="34" charset="-128"/>
                      <a:cs typeface="Arial"/>
                    </a:rPr>
                    <a:t>70M</a:t>
                  </a:r>
                  <a:endParaRPr lang="en-US" sz="700" kern="0" dirty="0" smtClean="0">
                    <a:solidFill>
                      <a:srgbClr val="666666"/>
                    </a:solidFill>
                    <a:ea typeface="Arial Unicode MS" pitchFamily="34" charset="-128"/>
                    <a:cs typeface="Arial Unicode MS" pitchFamily="34" charset="-128"/>
                  </a:endParaRPr>
                </a:p>
              </p:txBody>
            </p:sp>
            <p:sp>
              <p:nvSpPr>
                <p:cNvPr id="176" name="TextBox 175"/>
                <p:cNvSpPr txBox="1"/>
                <p:nvPr/>
              </p:nvSpPr>
              <p:spPr>
                <a:xfrm>
                  <a:off x="2074404" y="5595910"/>
                  <a:ext cx="2531533"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175M</a:t>
                  </a:r>
                  <a:endParaRPr lang="en-US" sz="700" kern="0" dirty="0" smtClean="0">
                    <a:solidFill>
                      <a:srgbClr val="666666"/>
                    </a:solidFill>
                    <a:ea typeface="Arial Unicode MS" pitchFamily="34" charset="-128"/>
                    <a:cs typeface="Arial Unicode MS" pitchFamily="34" charset="-128"/>
                  </a:endParaRPr>
                </a:p>
              </p:txBody>
            </p:sp>
            <p:sp>
              <p:nvSpPr>
                <p:cNvPr id="177" name="TextBox 176"/>
                <p:cNvSpPr txBox="1"/>
                <p:nvPr/>
              </p:nvSpPr>
              <p:spPr>
                <a:xfrm>
                  <a:off x="2074404" y="5968650"/>
                  <a:ext cx="3323167"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225M</a:t>
                  </a:r>
                  <a:endParaRPr lang="en-US" sz="700" kern="0" dirty="0" smtClean="0">
                    <a:solidFill>
                      <a:srgbClr val="666666"/>
                    </a:solidFill>
                    <a:ea typeface="Arial Unicode MS" pitchFamily="34" charset="-128"/>
                    <a:cs typeface="Arial Unicode MS" pitchFamily="34" charset="-128"/>
                  </a:endParaRPr>
                </a:p>
              </p:txBody>
            </p:sp>
          </p:grpSp>
        </p:grpSp>
      </p:grpSp>
      <p:grpSp>
        <p:nvGrpSpPr>
          <p:cNvPr id="5" name="Group 4"/>
          <p:cNvGrpSpPr/>
          <p:nvPr/>
        </p:nvGrpSpPr>
        <p:grpSpPr>
          <a:xfrm>
            <a:off x="7623087" y="3013079"/>
            <a:ext cx="1283240" cy="429498"/>
            <a:chOff x="7753592" y="2372520"/>
            <a:chExt cx="1145591" cy="383427"/>
          </a:xfrm>
        </p:grpSpPr>
        <p:pic>
          <p:nvPicPr>
            <p:cNvPr id="126" name="Picture 125"/>
            <p:cNvPicPr>
              <a:picLocks noChangeAspect="1"/>
            </p:cNvPicPr>
            <p:nvPr/>
          </p:nvPicPr>
          <p:blipFill>
            <a:blip r:embed="rId2"/>
            <a:stretch>
              <a:fillRect/>
            </a:stretch>
          </p:blipFill>
          <p:spPr>
            <a:xfrm>
              <a:off x="8518183" y="2374947"/>
              <a:ext cx="381000" cy="381000"/>
            </a:xfrm>
            <a:prstGeom prst="rect">
              <a:avLst/>
            </a:prstGeom>
          </p:spPr>
        </p:pic>
        <p:pic>
          <p:nvPicPr>
            <p:cNvPr id="125" name="Picture 124"/>
            <p:cNvPicPr>
              <a:picLocks noChangeAspect="1"/>
            </p:cNvPicPr>
            <p:nvPr/>
          </p:nvPicPr>
          <p:blipFill>
            <a:blip r:embed="rId3"/>
            <a:stretch>
              <a:fillRect/>
            </a:stretch>
          </p:blipFill>
          <p:spPr>
            <a:xfrm>
              <a:off x="8135826" y="2373310"/>
              <a:ext cx="381000" cy="381000"/>
            </a:xfrm>
            <a:prstGeom prst="rect">
              <a:avLst/>
            </a:prstGeom>
          </p:spPr>
        </p:pic>
        <p:pic>
          <p:nvPicPr>
            <p:cNvPr id="127" name="Picture 126"/>
            <p:cNvPicPr>
              <a:picLocks noChangeAspect="1"/>
            </p:cNvPicPr>
            <p:nvPr/>
          </p:nvPicPr>
          <p:blipFill>
            <a:blip r:embed="rId4"/>
            <a:stretch>
              <a:fillRect/>
            </a:stretch>
          </p:blipFill>
          <p:spPr>
            <a:xfrm>
              <a:off x="7753592" y="2372520"/>
              <a:ext cx="381600" cy="381600"/>
            </a:xfrm>
            <a:prstGeom prst="rect">
              <a:avLst/>
            </a:prstGeom>
          </p:spPr>
        </p:pic>
      </p:grpSp>
      <p:grpSp>
        <p:nvGrpSpPr>
          <p:cNvPr id="245" name="Group 244"/>
          <p:cNvGrpSpPr/>
          <p:nvPr/>
        </p:nvGrpSpPr>
        <p:grpSpPr>
          <a:xfrm>
            <a:off x="230400" y="3003810"/>
            <a:ext cx="8668800" cy="528436"/>
            <a:chOff x="230400" y="2312073"/>
            <a:chExt cx="8668800" cy="528436"/>
          </a:xfrm>
        </p:grpSpPr>
        <p:cxnSp>
          <p:nvCxnSpPr>
            <p:cNvPr id="246" name="Straight Connector 245"/>
            <p:cNvCxnSpPr/>
            <p:nvPr/>
          </p:nvCxnSpPr>
          <p:spPr>
            <a:xfrm>
              <a:off x="230400" y="2750840"/>
              <a:ext cx="86688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330612" y="2312073"/>
              <a:ext cx="0" cy="43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282977" y="2425011"/>
              <a:ext cx="1656920" cy="415498"/>
            </a:xfrm>
            <a:prstGeom prst="rect">
              <a:avLst/>
            </a:prstGeom>
            <a:noFill/>
          </p:spPr>
          <p:txBody>
            <a:bodyPr wrap="square" rtlCol="0">
              <a:spAutoFit/>
            </a:bodyPr>
            <a:lstStyle/>
            <a:p>
              <a:pPr algn="just"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By Supplier    </a:t>
              </a:r>
              <a:r>
                <a:rPr lang="en-US" sz="800" dirty="0" smtClean="0">
                  <a:solidFill>
                    <a:srgbClr val="666666"/>
                  </a:solidFill>
                  <a:latin typeface="SAP-icons"/>
                </a:rPr>
                <a:t></a:t>
              </a:r>
              <a:endParaRPr lang="en-US" sz="3600" dirty="0">
                <a:solidFill>
                  <a:srgbClr val="666666"/>
                </a:solidFill>
                <a:latin typeface="SAP-icons" pitchFamily="2" charset="0"/>
                <a:cs typeface="Arial" pitchFamily="34" charset="0"/>
              </a:endParaRPr>
            </a:p>
            <a:p>
              <a:pPr algn="just" fontAlgn="base">
                <a:spcBef>
                  <a:spcPct val="50000"/>
                </a:spcBef>
                <a:spcAft>
                  <a:spcPct val="0"/>
                </a:spcAft>
                <a:buClr>
                  <a:srgbClr val="F0AB00"/>
                </a:buClr>
                <a:buSzPct val="80000"/>
              </a:pPr>
              <a:endParaRPr lang="en-US" sz="800" kern="0" spc="40" dirty="0" smtClean="0">
                <a:solidFill>
                  <a:srgbClr val="666666"/>
                </a:solidFill>
                <a:ea typeface="Arial Unicode MS" pitchFamily="34" charset="-128"/>
                <a:cs typeface="Arial Unicode MS" pitchFamily="34" charset="-128"/>
              </a:endParaRPr>
            </a:p>
          </p:txBody>
        </p:sp>
      </p:grpSp>
      <p:grpSp>
        <p:nvGrpSpPr>
          <p:cNvPr id="261" name="Group 260"/>
          <p:cNvGrpSpPr/>
          <p:nvPr/>
        </p:nvGrpSpPr>
        <p:grpSpPr>
          <a:xfrm>
            <a:off x="3030459" y="1604192"/>
            <a:ext cx="1327244" cy="1268823"/>
            <a:chOff x="3030459" y="1595777"/>
            <a:chExt cx="1327244" cy="1268823"/>
          </a:xfrm>
        </p:grpSpPr>
        <p:sp>
          <p:nvSpPr>
            <p:cNvPr id="262" name="Rounded Rectangle 261" hidden="1"/>
            <p:cNvSpPr/>
            <p:nvPr/>
          </p:nvSpPr>
          <p:spPr bwMode="gray">
            <a:xfrm>
              <a:off x="3030459" y="159618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263" name="TextBox 262"/>
            <p:cNvSpPr txBox="1"/>
            <p:nvPr/>
          </p:nvSpPr>
          <p:spPr>
            <a:xfrm>
              <a:off x="3031989" y="1595777"/>
              <a:ext cx="1325714" cy="395869"/>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Comparative Annual Totals</a:t>
              </a:r>
            </a:p>
          </p:txBody>
        </p:sp>
        <p:sp>
          <p:nvSpPr>
            <p:cNvPr id="264" name="TextBox 263"/>
            <p:cNvSpPr txBox="1"/>
            <p:nvPr/>
          </p:nvSpPr>
          <p:spPr>
            <a:xfrm>
              <a:off x="3031989" y="2653397"/>
              <a:ext cx="1322255"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 By Region</a:t>
              </a:r>
            </a:p>
          </p:txBody>
        </p:sp>
        <p:grpSp>
          <p:nvGrpSpPr>
            <p:cNvPr id="265" name="Group 264"/>
            <p:cNvGrpSpPr/>
            <p:nvPr/>
          </p:nvGrpSpPr>
          <p:grpSpPr>
            <a:xfrm>
              <a:off x="3030460" y="1981689"/>
              <a:ext cx="1327243" cy="633750"/>
              <a:chOff x="1956644" y="1313947"/>
              <a:chExt cx="1642483" cy="769070"/>
            </a:xfrm>
          </p:grpSpPr>
          <p:grpSp>
            <p:nvGrpSpPr>
              <p:cNvPr id="266" name="Group 265"/>
              <p:cNvGrpSpPr/>
              <p:nvPr/>
            </p:nvGrpSpPr>
            <p:grpSpPr>
              <a:xfrm>
                <a:off x="1958537" y="1313947"/>
                <a:ext cx="1640590" cy="280120"/>
                <a:chOff x="1973609" y="1315828"/>
                <a:chExt cx="1640590" cy="280120"/>
              </a:xfrm>
            </p:grpSpPr>
            <p:sp>
              <p:nvSpPr>
                <p:cNvPr id="277" name="Rectangle 276"/>
                <p:cNvSpPr/>
                <p:nvPr/>
              </p:nvSpPr>
              <p:spPr bwMode="gray">
                <a:xfrm>
                  <a:off x="2067843" y="1541543"/>
                  <a:ext cx="1459128" cy="45719"/>
                </a:xfrm>
                <a:prstGeom prst="rect">
                  <a:avLst/>
                </a:prstGeom>
                <a:solidFill>
                  <a:srgbClr val="67B25C"/>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78" name="TextBox 277"/>
                <p:cNvSpPr txBox="1"/>
                <p:nvPr/>
              </p:nvSpPr>
              <p:spPr>
                <a:xfrm>
                  <a:off x="1973609" y="1315828"/>
                  <a:ext cx="1032659" cy="280120"/>
                </a:xfrm>
                <a:prstGeom prst="rect">
                  <a:avLst/>
                </a:prstGeom>
                <a:noFill/>
              </p:spPr>
              <p:txBody>
                <a:bodyPr wrap="square" lIns="72000" rIns="7200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1</a:t>
                  </a:r>
                </a:p>
              </p:txBody>
            </p:sp>
            <p:sp>
              <p:nvSpPr>
                <p:cNvPr id="279" name="TextBox 278"/>
                <p:cNvSpPr txBox="1"/>
                <p:nvPr/>
              </p:nvSpPr>
              <p:spPr>
                <a:xfrm>
                  <a:off x="2996744" y="1315828"/>
                  <a:ext cx="617455" cy="280120"/>
                </a:xfrm>
                <a:prstGeom prst="rect">
                  <a:avLst/>
                </a:prstGeom>
                <a:noFill/>
              </p:spPr>
              <p:txBody>
                <a:bodyPr wrap="square" lIns="72000" rIns="72000" rtlCol="0">
                  <a:spAutoFit/>
                </a:bodyPr>
                <a:lstStyle/>
                <a:p>
                  <a:pPr algn="r" fontAlgn="base">
                    <a:spcBef>
                      <a:spcPct val="50000"/>
                    </a:spcBef>
                    <a:spcAft>
                      <a:spcPct val="0"/>
                    </a:spcAft>
                    <a:buClr>
                      <a:srgbClr val="F0AB00"/>
                    </a:buClr>
                    <a:buSzPct val="80000"/>
                  </a:pPr>
                  <a:r>
                    <a:rPr lang="en-US" sz="900" kern="0" dirty="0" smtClean="0">
                      <a:solidFill>
                        <a:srgbClr val="67B25C"/>
                      </a:solidFill>
                      <a:ea typeface="Arial Unicode MS" pitchFamily="34" charset="-128"/>
                      <a:cs typeface="Arial Unicode MS" pitchFamily="34" charset="-128"/>
                    </a:rPr>
                    <a:t>234 M</a:t>
                  </a:r>
                </a:p>
              </p:txBody>
            </p:sp>
          </p:grpSp>
          <p:grpSp>
            <p:nvGrpSpPr>
              <p:cNvPr id="267" name="Group 266"/>
              <p:cNvGrpSpPr/>
              <p:nvPr/>
            </p:nvGrpSpPr>
            <p:grpSpPr>
              <a:xfrm>
                <a:off x="1958537" y="1564772"/>
                <a:ext cx="1640589" cy="280120"/>
                <a:chOff x="3326159" y="1052303"/>
                <a:chExt cx="1640589" cy="280120"/>
              </a:xfrm>
            </p:grpSpPr>
            <p:sp>
              <p:nvSpPr>
                <p:cNvPr id="273" name="Rectangle 272"/>
                <p:cNvSpPr/>
                <p:nvPr/>
              </p:nvSpPr>
              <p:spPr bwMode="gray">
                <a:xfrm>
                  <a:off x="3420393" y="1278018"/>
                  <a:ext cx="662203" cy="46898"/>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274" name="TextBox 273"/>
                <p:cNvSpPr txBox="1"/>
                <p:nvPr/>
              </p:nvSpPr>
              <p:spPr>
                <a:xfrm>
                  <a:off x="3326159" y="1052303"/>
                  <a:ext cx="1032660" cy="280120"/>
                </a:xfrm>
                <a:prstGeom prst="rect">
                  <a:avLst/>
                </a:prstGeom>
                <a:noFill/>
              </p:spPr>
              <p:txBody>
                <a:bodyPr wrap="square" lIns="72000" rIns="7200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2</a:t>
                  </a:r>
                </a:p>
              </p:txBody>
            </p:sp>
            <p:sp>
              <p:nvSpPr>
                <p:cNvPr id="275" name="TextBox 274"/>
                <p:cNvSpPr txBox="1"/>
                <p:nvPr/>
              </p:nvSpPr>
              <p:spPr>
                <a:xfrm>
                  <a:off x="4349295" y="1052303"/>
                  <a:ext cx="617453" cy="280120"/>
                </a:xfrm>
                <a:prstGeom prst="rect">
                  <a:avLst/>
                </a:prstGeom>
                <a:noFill/>
              </p:spPr>
              <p:txBody>
                <a:bodyPr wrap="square" lIns="72000" rIns="72000" rtlCol="0">
                  <a:spAutoFit/>
                </a:bodyPr>
                <a:lstStyle/>
                <a:p>
                  <a:pPr algn="r" fontAlgn="base">
                    <a:spcBef>
                      <a:spcPct val="50000"/>
                    </a:spcBef>
                    <a:spcAft>
                      <a:spcPct val="0"/>
                    </a:spcAft>
                    <a:buClr>
                      <a:srgbClr val="F0AB00"/>
                    </a:buClr>
                    <a:buSzPct val="80000"/>
                  </a:pPr>
                  <a:r>
                    <a:rPr lang="en-US" sz="900" kern="0" dirty="0">
                      <a:solidFill>
                        <a:srgbClr val="D32030"/>
                      </a:solidFill>
                      <a:ea typeface="Arial Unicode MS" pitchFamily="34" charset="-128"/>
                      <a:cs typeface="Arial Unicode MS" pitchFamily="34" charset="-128"/>
                    </a:rPr>
                    <a:t>97 M</a:t>
                  </a:r>
                </a:p>
              </p:txBody>
            </p:sp>
            <p:sp>
              <p:nvSpPr>
                <p:cNvPr id="276" name="Rectangle 275"/>
                <p:cNvSpPr/>
                <p:nvPr/>
              </p:nvSpPr>
              <p:spPr bwMode="gray">
                <a:xfrm>
                  <a:off x="4101646" y="1276959"/>
                  <a:ext cx="774700" cy="45719"/>
                </a:xfrm>
                <a:prstGeom prst="rect">
                  <a:avLst/>
                </a:prstGeom>
                <a:solidFill>
                  <a:srgbClr val="E2E2E2"/>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grpSp>
          <p:grpSp>
            <p:nvGrpSpPr>
              <p:cNvPr id="268" name="Group 267"/>
              <p:cNvGrpSpPr/>
              <p:nvPr/>
            </p:nvGrpSpPr>
            <p:grpSpPr>
              <a:xfrm>
                <a:off x="1956644" y="1802897"/>
                <a:ext cx="1642483" cy="280120"/>
                <a:chOff x="1956644" y="1802897"/>
                <a:chExt cx="1642483" cy="280120"/>
              </a:xfrm>
            </p:grpSpPr>
            <p:sp>
              <p:nvSpPr>
                <p:cNvPr id="269" name="Rectangle 268"/>
                <p:cNvSpPr/>
                <p:nvPr/>
              </p:nvSpPr>
              <p:spPr bwMode="gray">
                <a:xfrm>
                  <a:off x="2052770" y="2026495"/>
                  <a:ext cx="998754" cy="45840"/>
                </a:xfrm>
                <a:prstGeom prst="rect">
                  <a:avLst/>
                </a:prstGeom>
                <a:solidFill>
                  <a:srgbClr val="E17B24"/>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70" name="Rectangle 269"/>
                <p:cNvSpPr/>
                <p:nvPr/>
              </p:nvSpPr>
              <p:spPr bwMode="gray">
                <a:xfrm>
                  <a:off x="3057873" y="2026495"/>
                  <a:ext cx="466725" cy="45719"/>
                </a:xfrm>
                <a:prstGeom prst="rect">
                  <a:avLst/>
                </a:prstGeom>
                <a:solidFill>
                  <a:srgbClr val="E2E2E2"/>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71" name="TextBox 270"/>
                <p:cNvSpPr txBox="1"/>
                <p:nvPr/>
              </p:nvSpPr>
              <p:spPr>
                <a:xfrm>
                  <a:off x="1956644" y="1802897"/>
                  <a:ext cx="1034553" cy="280120"/>
                </a:xfrm>
                <a:prstGeom prst="rect">
                  <a:avLst/>
                </a:prstGeom>
                <a:noFill/>
              </p:spPr>
              <p:txBody>
                <a:bodyPr wrap="square" lIns="72000" rIns="7200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3</a:t>
                  </a:r>
                </a:p>
              </p:txBody>
            </p:sp>
            <p:sp>
              <p:nvSpPr>
                <p:cNvPr id="272" name="TextBox 271"/>
                <p:cNvSpPr txBox="1"/>
                <p:nvPr/>
              </p:nvSpPr>
              <p:spPr>
                <a:xfrm>
                  <a:off x="2981673" y="1802897"/>
                  <a:ext cx="617454" cy="280120"/>
                </a:xfrm>
                <a:prstGeom prst="rect">
                  <a:avLst/>
                </a:prstGeom>
                <a:noFill/>
              </p:spPr>
              <p:txBody>
                <a:bodyPr wrap="square" lIns="72000" rIns="72000" rtlCol="0">
                  <a:spAutoFit/>
                </a:bodyPr>
                <a:lstStyle/>
                <a:p>
                  <a:pPr algn="r" fontAlgn="base">
                    <a:spcBef>
                      <a:spcPct val="50000"/>
                    </a:spcBef>
                    <a:spcAft>
                      <a:spcPct val="0"/>
                    </a:spcAft>
                    <a:buClr>
                      <a:srgbClr val="F0AB00"/>
                    </a:buClr>
                    <a:buSzPct val="80000"/>
                  </a:pPr>
                  <a:r>
                    <a:rPr lang="en-US" sz="900" kern="0" dirty="0">
                      <a:solidFill>
                        <a:srgbClr val="E17B24"/>
                      </a:solidFill>
                      <a:ea typeface="Arial Unicode MS" pitchFamily="34" charset="-128"/>
                      <a:cs typeface="Arial Unicode MS" pitchFamily="34" charset="-128"/>
                    </a:rPr>
                    <a:t>197 M</a:t>
                  </a:r>
                </a:p>
              </p:txBody>
            </p:sp>
          </p:grpSp>
        </p:grpSp>
      </p:grpSp>
      <p:cxnSp>
        <p:nvCxnSpPr>
          <p:cNvPr id="280" name="Straight Connector 279"/>
          <p:cNvCxnSpPr/>
          <p:nvPr/>
        </p:nvCxnSpPr>
        <p:spPr>
          <a:xfrm>
            <a:off x="2984435" y="1643785"/>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281" name="Group 280"/>
          <p:cNvGrpSpPr/>
          <p:nvPr/>
        </p:nvGrpSpPr>
        <p:grpSpPr>
          <a:xfrm>
            <a:off x="1623611" y="1603146"/>
            <a:ext cx="1323786" cy="1260406"/>
            <a:chOff x="1623611" y="1603146"/>
            <a:chExt cx="1323786" cy="1260406"/>
          </a:xfrm>
        </p:grpSpPr>
        <p:grpSp>
          <p:nvGrpSpPr>
            <p:cNvPr id="282" name="Group 281"/>
            <p:cNvGrpSpPr/>
            <p:nvPr/>
          </p:nvGrpSpPr>
          <p:grpSpPr>
            <a:xfrm>
              <a:off x="1623611" y="1603146"/>
              <a:ext cx="1323786" cy="1260406"/>
              <a:chOff x="6612399" y="1706157"/>
              <a:chExt cx="1323786" cy="1260406"/>
            </a:xfrm>
          </p:grpSpPr>
          <p:sp>
            <p:nvSpPr>
              <p:cNvPr id="296" name="Rounded Rectangle 295"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297" name="TextBox 296"/>
              <p:cNvSpPr txBox="1"/>
              <p:nvPr/>
            </p:nvSpPr>
            <p:spPr>
              <a:xfrm>
                <a:off x="6612399" y="1706157"/>
                <a:ext cx="1323786"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err="1" smtClean="0">
                    <a:solidFill>
                      <a:srgbClr val="333333"/>
                    </a:solidFill>
                    <a:ea typeface="Arial Unicode MS" pitchFamily="34" charset="-128"/>
                    <a:cs typeface="Arial Unicode MS" pitchFamily="34" charset="-128"/>
                  </a:rPr>
                  <a:t>Culmulative</a:t>
                </a:r>
                <a:r>
                  <a:rPr lang="en-US" sz="1050" kern="0" dirty="0" smtClean="0">
                    <a:solidFill>
                      <a:srgbClr val="333333"/>
                    </a:solidFill>
                    <a:ea typeface="Arial Unicode MS" pitchFamily="34" charset="-128"/>
                    <a:cs typeface="Arial Unicode MS" pitchFamily="34" charset="-128"/>
                  </a:rPr>
                  <a:t> Totals</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Expenses (M EUR)</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grpSp>
        <p:sp>
          <p:nvSpPr>
            <p:cNvPr id="283" name="TextBox 282"/>
            <p:cNvSpPr txBox="1"/>
            <p:nvPr/>
          </p:nvSpPr>
          <p:spPr>
            <a:xfrm>
              <a:off x="1623612" y="2650097"/>
              <a:ext cx="1323785"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Actual and Target</a:t>
              </a:r>
            </a:p>
          </p:txBody>
        </p:sp>
        <p:grpSp>
          <p:nvGrpSpPr>
            <p:cNvPr id="284" name="Group 283"/>
            <p:cNvGrpSpPr/>
            <p:nvPr/>
          </p:nvGrpSpPr>
          <p:grpSpPr>
            <a:xfrm>
              <a:off x="1667657" y="2049005"/>
              <a:ext cx="1233294" cy="652803"/>
              <a:chOff x="7388368" y="3090960"/>
              <a:chExt cx="1521208" cy="792192"/>
            </a:xfrm>
          </p:grpSpPr>
          <p:sp>
            <p:nvSpPr>
              <p:cNvPr id="285" name="Rectangle 284"/>
              <p:cNvSpPr/>
              <p:nvPr/>
            </p:nvSpPr>
            <p:spPr bwMode="gray">
              <a:xfrm>
                <a:off x="7768460" y="3484983"/>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86" name="Rectangle 285"/>
              <p:cNvSpPr/>
              <p:nvPr/>
            </p:nvSpPr>
            <p:spPr bwMode="gray">
              <a:xfrm>
                <a:off x="8527299" y="3489747"/>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87" name="Rectangle 286"/>
              <p:cNvSpPr/>
              <p:nvPr/>
            </p:nvSpPr>
            <p:spPr bwMode="gray">
              <a:xfrm>
                <a:off x="7410639" y="3436622"/>
                <a:ext cx="1476420" cy="112998"/>
              </a:xfrm>
              <a:prstGeom prst="rect">
                <a:avLst/>
              </a:prstGeom>
              <a:solidFill>
                <a:srgbClr val="D5DADC"/>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88" name="Rectangle 287"/>
              <p:cNvSpPr/>
              <p:nvPr/>
            </p:nvSpPr>
            <p:spPr bwMode="gray">
              <a:xfrm>
                <a:off x="7408377" y="3436620"/>
                <a:ext cx="878754" cy="106897"/>
              </a:xfrm>
              <a:prstGeom prst="rect">
                <a:avLst/>
              </a:prstGeom>
              <a:solidFill>
                <a:srgbClr val="F3B2B8"/>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89" name="TextBox 288"/>
              <p:cNvSpPr txBox="1"/>
              <p:nvPr/>
            </p:nvSpPr>
            <p:spPr>
              <a:xfrm>
                <a:off x="8136371" y="3090960"/>
                <a:ext cx="503174"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D32030"/>
                    </a:solidFill>
                    <a:ea typeface="Arial Unicode MS" pitchFamily="34" charset="-128"/>
                    <a:cs typeface="Arial Unicode MS" pitchFamily="34" charset="-128"/>
                  </a:rPr>
                  <a:t>125</a:t>
                </a:r>
              </a:p>
            </p:txBody>
          </p:sp>
          <p:sp>
            <p:nvSpPr>
              <p:cNvPr id="290" name="TextBox 289"/>
              <p:cNvSpPr txBox="1"/>
              <p:nvPr/>
            </p:nvSpPr>
            <p:spPr>
              <a:xfrm>
                <a:off x="7825216" y="3603032"/>
                <a:ext cx="422472"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454545"/>
                    </a:solidFill>
                    <a:ea typeface="Arial Unicode MS" pitchFamily="34" charset="-128"/>
                    <a:cs typeface="Arial Unicode MS" pitchFamily="34" charset="-128"/>
                  </a:rPr>
                  <a:t>75</a:t>
                </a:r>
              </a:p>
            </p:txBody>
          </p:sp>
          <p:sp>
            <p:nvSpPr>
              <p:cNvPr id="291" name="Rectangle 290"/>
              <p:cNvSpPr/>
              <p:nvPr/>
            </p:nvSpPr>
            <p:spPr bwMode="gray">
              <a:xfrm>
                <a:off x="7415401" y="3437975"/>
                <a:ext cx="961838" cy="108000"/>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92" name="Rectangle 291"/>
              <p:cNvSpPr/>
              <p:nvPr/>
            </p:nvSpPr>
            <p:spPr bwMode="gray">
              <a:xfrm>
                <a:off x="7989645" y="3364516"/>
                <a:ext cx="25737" cy="259698"/>
              </a:xfrm>
              <a:prstGeom prst="rect">
                <a:avLst/>
              </a:prstGeom>
              <a:solidFill>
                <a:srgbClr val="454545"/>
              </a:solidFill>
              <a:ln w="6350" algn="ctr">
                <a:solidFill>
                  <a:schemeClr val="bg1"/>
                </a:solidFill>
                <a:miter lim="800000"/>
                <a:headEnd/>
                <a:tailEnd/>
              </a:ln>
            </p:spPr>
            <p:txBody>
              <a:bodyPr lIns="90000" tIns="72000" rIns="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93" name="Diamond 292"/>
              <p:cNvSpPr/>
              <p:nvPr/>
            </p:nvSpPr>
            <p:spPr bwMode="gray">
              <a:xfrm>
                <a:off x="7388368" y="3547498"/>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94" name="Diamond 293"/>
              <p:cNvSpPr/>
              <p:nvPr/>
            </p:nvSpPr>
            <p:spPr bwMode="gray">
              <a:xfrm>
                <a:off x="8855576" y="3552865"/>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95" name="Rectangle 294"/>
              <p:cNvSpPr/>
              <p:nvPr/>
            </p:nvSpPr>
            <p:spPr bwMode="gray">
              <a:xfrm>
                <a:off x="8358187" y="3333930"/>
                <a:ext cx="18000" cy="144000"/>
              </a:xfrm>
              <a:prstGeom prst="rect">
                <a:avLst/>
              </a:prstGeom>
              <a:solidFill>
                <a:srgbClr val="D3203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cxnSp>
        <p:nvCxnSpPr>
          <p:cNvPr id="298" name="Straight Connector 297"/>
          <p:cNvCxnSpPr/>
          <p:nvPr/>
        </p:nvCxnSpPr>
        <p:spPr>
          <a:xfrm>
            <a:off x="1581522" y="1641581"/>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299" name="Group 298"/>
          <p:cNvGrpSpPr/>
          <p:nvPr/>
        </p:nvGrpSpPr>
        <p:grpSpPr>
          <a:xfrm>
            <a:off x="211565" y="1600529"/>
            <a:ext cx="1334528" cy="1272212"/>
            <a:chOff x="6607751" y="3059546"/>
            <a:chExt cx="1334528" cy="1272212"/>
          </a:xfrm>
        </p:grpSpPr>
        <p:grpSp>
          <p:nvGrpSpPr>
            <p:cNvPr id="300" name="Group 299"/>
            <p:cNvGrpSpPr/>
            <p:nvPr/>
          </p:nvGrpSpPr>
          <p:grpSpPr>
            <a:xfrm>
              <a:off x="6607751" y="3059546"/>
              <a:ext cx="1334528" cy="1265141"/>
              <a:chOff x="6605180" y="1701422"/>
              <a:chExt cx="1334528" cy="1265141"/>
            </a:xfrm>
          </p:grpSpPr>
          <p:sp>
            <p:nvSpPr>
              <p:cNvPr id="303" name="Rounded Rectangle 302"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304" name="TextBox 303"/>
              <p:cNvSpPr txBox="1"/>
              <p:nvPr/>
            </p:nvSpPr>
            <p:spPr>
              <a:xfrm>
                <a:off x="6605180" y="1701422"/>
                <a:ext cx="1334528"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Gross Revenue</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Global – Year to Date</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sp>
            <p:nvSpPr>
              <p:cNvPr id="305" name="TextBox 304"/>
              <p:cNvSpPr txBox="1"/>
              <p:nvPr/>
            </p:nvSpPr>
            <p:spPr>
              <a:xfrm>
                <a:off x="6613682" y="2329301"/>
                <a:ext cx="1319943" cy="480511"/>
              </a:xfrm>
              <a:prstGeom prst="rect">
                <a:avLst/>
              </a:prstGeom>
              <a:noFill/>
            </p:spPr>
            <p:txBody>
              <a:bodyPr wrap="square" rtlCol="0">
                <a:spAutoFit/>
              </a:bodyPr>
              <a:lstStyle/>
              <a:p>
                <a:pPr fontAlgn="base">
                  <a:spcBef>
                    <a:spcPct val="50000"/>
                  </a:spcBef>
                  <a:spcAft>
                    <a:spcPct val="0"/>
                  </a:spcAft>
                  <a:buClr>
                    <a:srgbClr val="F0AB00"/>
                  </a:buClr>
                  <a:buSzPct val="80000"/>
                </a:pPr>
                <a:endParaRPr lang="en-US" sz="3200" b="1" kern="0" dirty="0" smtClean="0">
                  <a:solidFill>
                    <a:srgbClr val="808080"/>
                  </a:solidFill>
                  <a:ea typeface="Arial Unicode MS" pitchFamily="34" charset="-128"/>
                  <a:cs typeface="Arial"/>
                </a:endParaRPr>
              </a:p>
            </p:txBody>
          </p:sp>
        </p:grpSp>
        <p:sp>
          <p:nvSpPr>
            <p:cNvPr id="301" name="TextBox 300"/>
            <p:cNvSpPr txBox="1"/>
            <p:nvPr/>
          </p:nvSpPr>
          <p:spPr>
            <a:xfrm>
              <a:off x="6607751" y="3701219"/>
              <a:ext cx="1331006" cy="479235"/>
            </a:xfrm>
            <a:prstGeom prst="rect">
              <a:avLst/>
            </a:prstGeom>
            <a:noFill/>
          </p:spPr>
          <p:txBody>
            <a:bodyPr wrap="square" lIns="72000" tIns="46800" rIns="72000" bIns="46800" rtlCol="0">
              <a:spAutoFit/>
            </a:bodyPr>
            <a:lstStyle/>
            <a:p>
              <a:pPr algn="r" fontAlgn="base">
                <a:spcBef>
                  <a:spcPct val="50000"/>
                </a:spcBef>
                <a:spcAft>
                  <a:spcPct val="0"/>
                </a:spcAft>
                <a:buClr>
                  <a:srgbClr val="F0AB00"/>
                </a:buClr>
                <a:buSzPct val="80000"/>
              </a:pPr>
              <a:r>
                <a:rPr lang="en-US" sz="2500" kern="0" dirty="0" smtClean="0">
                  <a:solidFill>
                    <a:srgbClr val="67B25C"/>
                  </a:solidFill>
                  <a:ea typeface="Arial Unicode MS" pitchFamily="34" charset="-128"/>
                  <a:cs typeface="Arial"/>
                </a:rPr>
                <a:t>348.2</a:t>
              </a:r>
              <a:r>
                <a:rPr lang="en-US" sz="1050" kern="0" dirty="0" smtClean="0">
                  <a:solidFill>
                    <a:srgbClr val="67B25C"/>
                  </a:solidFill>
                  <a:ea typeface="Arial Unicode MS" pitchFamily="34" charset="-128"/>
                  <a:cs typeface="Arial"/>
                </a:rPr>
                <a:t> M  </a:t>
              </a:r>
            </a:p>
          </p:txBody>
        </p:sp>
        <p:sp>
          <p:nvSpPr>
            <p:cNvPr id="302" name="TextBox 301"/>
            <p:cNvSpPr txBox="1"/>
            <p:nvPr/>
          </p:nvSpPr>
          <p:spPr>
            <a:xfrm>
              <a:off x="6607751" y="4120555"/>
              <a:ext cx="1334527"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 Actual</a:t>
              </a:r>
            </a:p>
          </p:txBody>
        </p:sp>
      </p:grpSp>
      <p:grpSp>
        <p:nvGrpSpPr>
          <p:cNvPr id="320" name="Group 319"/>
          <p:cNvGrpSpPr/>
          <p:nvPr/>
        </p:nvGrpSpPr>
        <p:grpSpPr>
          <a:xfrm>
            <a:off x="10045" y="948096"/>
            <a:ext cx="9128480" cy="338554"/>
            <a:chOff x="160952" y="948096"/>
            <a:chExt cx="8975067" cy="338554"/>
          </a:xfrm>
        </p:grpSpPr>
        <p:sp>
          <p:nvSpPr>
            <p:cNvPr id="321" name="TextBox 320"/>
            <p:cNvSpPr txBox="1"/>
            <p:nvPr/>
          </p:nvSpPr>
          <p:spPr>
            <a:xfrm>
              <a:off x="7711441" y="963690"/>
              <a:ext cx="1424578" cy="246221"/>
            </a:xfrm>
            <a:prstGeom prst="rect">
              <a:avLst/>
            </a:prstGeom>
            <a:noFill/>
          </p:spPr>
          <p:txBody>
            <a:bodyPr wrap="square" lIns="0" tIns="0" rIns="234000" bIns="0" rtlCol="0">
              <a:spAutoFit/>
            </a:bodyPr>
            <a:lstStyle/>
            <a:p>
              <a:pPr algn="r" fontAlgn="base">
                <a:spcBef>
                  <a:spcPct val="50000"/>
                </a:spcBef>
                <a:spcAft>
                  <a:spcPct val="0"/>
                </a:spcAft>
                <a:buClr>
                  <a:srgbClr val="F0AB00"/>
                </a:buClr>
                <a:buSzPct val="80000"/>
              </a:pPr>
              <a:r>
                <a:rPr lang="en-US" sz="1600" dirty="0" smtClean="0">
                  <a:solidFill>
                    <a:srgbClr val="444444"/>
                  </a:solidFill>
                  <a:latin typeface="Arial "/>
                  <a:ea typeface="Open Sans Condensed" pitchFamily="34" charset="0"/>
                  <a:cs typeface="Arial" pitchFamily="34" charset="0"/>
                </a:rPr>
                <a:t>84.585.546,7</a:t>
              </a:r>
              <a:endParaRPr lang="en-US" sz="1600" dirty="0">
                <a:solidFill>
                  <a:srgbClr val="444444"/>
                </a:solidFill>
                <a:latin typeface="Arial "/>
                <a:ea typeface="Open Sans Condensed" pitchFamily="34" charset="0"/>
                <a:cs typeface="Arial" pitchFamily="34" charset="0"/>
              </a:endParaRPr>
            </a:p>
          </p:txBody>
        </p:sp>
        <p:sp>
          <p:nvSpPr>
            <p:cNvPr id="322" name="TextBox 321"/>
            <p:cNvSpPr txBox="1"/>
            <p:nvPr/>
          </p:nvSpPr>
          <p:spPr>
            <a:xfrm>
              <a:off x="160952" y="948096"/>
              <a:ext cx="2683088" cy="338554"/>
            </a:xfrm>
            <a:prstGeom prst="rect">
              <a:avLst/>
            </a:prstGeom>
            <a:noFill/>
          </p:spPr>
          <p:txBody>
            <a:bodyPr wrap="square" lIns="234000" rtlCol="0">
              <a:spAutoFit/>
            </a:bodyPr>
            <a:lstStyle/>
            <a:p>
              <a:pPr fontAlgn="base">
                <a:spcBef>
                  <a:spcPts val="840"/>
                </a:spcBef>
                <a:spcAft>
                  <a:spcPct val="0"/>
                </a:spcAft>
                <a:buClr>
                  <a:srgbClr val="F0AB00"/>
                </a:buClr>
                <a:buSzPct val="80000"/>
              </a:pPr>
              <a:r>
                <a:rPr lang="en-US" sz="1600" kern="0" dirty="0" smtClean="0">
                  <a:solidFill>
                    <a:srgbClr val="333333"/>
                  </a:solidFill>
                  <a:ea typeface="Arial Unicode MS" pitchFamily="34" charset="-128"/>
                  <a:cs typeface="Arial Unicode MS" pitchFamily="34" charset="-128"/>
                </a:rPr>
                <a:t>Unused Contracts</a:t>
              </a:r>
            </a:p>
          </p:txBody>
        </p:sp>
      </p:grpSp>
      <p:grpSp>
        <p:nvGrpSpPr>
          <p:cNvPr id="12" name="Group 11"/>
          <p:cNvGrpSpPr/>
          <p:nvPr/>
        </p:nvGrpSpPr>
        <p:grpSpPr>
          <a:xfrm>
            <a:off x="-19900" y="502915"/>
            <a:ext cx="9131502" cy="221794"/>
            <a:chOff x="-19900" y="502915"/>
            <a:chExt cx="9131502" cy="221794"/>
          </a:xfrm>
        </p:grpSpPr>
        <p:sp>
          <p:nvSpPr>
            <p:cNvPr id="184" name="TextBox 183"/>
            <p:cNvSpPr txBox="1"/>
            <p:nvPr/>
          </p:nvSpPr>
          <p:spPr>
            <a:xfrm>
              <a:off x="3995363" y="523579"/>
              <a:ext cx="1070747" cy="15240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Unused Contracts</a:t>
              </a:r>
              <a:endParaRPr lang="en-US" sz="1000" dirty="0">
                <a:solidFill>
                  <a:srgbClr val="666666"/>
                </a:solidFill>
                <a:latin typeface="Arial" pitchFamily="34" charset="0"/>
                <a:ea typeface="Open Sans" pitchFamily="34" charset="0"/>
                <a:cs typeface="Arial" pitchFamily="34" charset="0"/>
              </a:endParaRPr>
            </a:p>
          </p:txBody>
        </p:sp>
        <p:sp>
          <p:nvSpPr>
            <p:cNvPr id="215" name="TextBox 214"/>
            <p:cNvSpPr txBox="1"/>
            <p:nvPr/>
          </p:nvSpPr>
          <p:spPr>
            <a:xfrm>
              <a:off x="-19900" y="502915"/>
              <a:ext cx="422869"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smtClean="0">
                  <a:solidFill>
                    <a:srgbClr val="666666"/>
                  </a:solidFill>
                  <a:latin typeface="SAP-icons" pitchFamily="2" charset="0"/>
                </a:rPr>
                <a:t> </a:t>
              </a:r>
              <a:endParaRPr lang="en-US" sz="1400" dirty="0">
                <a:solidFill>
                  <a:srgbClr val="666666"/>
                </a:solidFill>
                <a:latin typeface="SAP-icons" pitchFamily="2" charset="0"/>
              </a:endParaRPr>
            </a:p>
          </p:txBody>
        </p:sp>
        <p:sp>
          <p:nvSpPr>
            <p:cNvPr id="216" name="TextBox 215"/>
            <p:cNvSpPr txBox="1"/>
            <p:nvPr/>
          </p:nvSpPr>
          <p:spPr>
            <a:xfrm>
              <a:off x="8777376" y="509265"/>
              <a:ext cx="334226"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595959"/>
                  </a:solidFill>
                  <a:latin typeface="SAP-icons"/>
                  <a:cs typeface="SAP-icons"/>
                </a:rPr>
                <a:t></a:t>
              </a:r>
              <a:endParaRPr lang="en-US" sz="1400" dirty="0">
                <a:solidFill>
                  <a:srgbClr val="595959"/>
                </a:solidFill>
                <a:latin typeface="SAP-icons" pitchFamily="2" charset="0"/>
              </a:endParaRPr>
            </a:p>
          </p:txBody>
        </p:sp>
      </p:grpSp>
      <p:grpSp>
        <p:nvGrpSpPr>
          <p:cNvPr id="186" name="Group 185"/>
          <p:cNvGrpSpPr/>
          <p:nvPr/>
        </p:nvGrpSpPr>
        <p:grpSpPr>
          <a:xfrm>
            <a:off x="-7951" y="6448722"/>
            <a:ext cx="9168732" cy="447374"/>
            <a:chOff x="0" y="6448722"/>
            <a:chExt cx="9168732" cy="447374"/>
          </a:xfrm>
        </p:grpSpPr>
        <p:sp>
          <p:nvSpPr>
            <p:cNvPr id="187" name="Rectangle 186"/>
            <p:cNvSpPr/>
            <p:nvPr/>
          </p:nvSpPr>
          <p:spPr>
            <a:xfrm>
              <a:off x="0" y="6448722"/>
              <a:ext cx="9168732" cy="44737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xtBox 190"/>
            <p:cNvSpPr txBox="1"/>
            <p:nvPr/>
          </p:nvSpPr>
          <p:spPr>
            <a:xfrm>
              <a:off x="8703676" y="6534486"/>
              <a:ext cx="329932" cy="246221"/>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192" name="TextBox 191"/>
            <p:cNvSpPr txBox="1"/>
            <p:nvPr/>
          </p:nvSpPr>
          <p:spPr>
            <a:xfrm>
              <a:off x="7918449" y="6579363"/>
              <a:ext cx="758825"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chemeClr val="bg1"/>
                  </a:solidFill>
                  <a:latin typeface="Arial" pitchFamily="34" charset="0"/>
                  <a:ea typeface="Open Sans" pitchFamily="34" charset="0"/>
                  <a:cs typeface="Arial" pitchFamily="34" charset="0"/>
                </a:rPr>
                <a:t>Open in</a:t>
              </a:r>
              <a:endParaRPr lang="en-US" sz="1000" dirty="0">
                <a:solidFill>
                  <a:schemeClr val="bg1"/>
                </a:solidFill>
                <a:latin typeface="Arial" pitchFamily="34" charset="0"/>
                <a:ea typeface="Open Sans" pitchFamily="34" charset="0"/>
                <a:cs typeface="Arial" pitchFamily="34" charset="0"/>
              </a:endParaRPr>
            </a:p>
          </p:txBody>
        </p:sp>
      </p:grpSp>
      <p:grpSp>
        <p:nvGrpSpPr>
          <p:cNvPr id="210" name="Group 209"/>
          <p:cNvGrpSpPr/>
          <p:nvPr/>
        </p:nvGrpSpPr>
        <p:grpSpPr>
          <a:xfrm>
            <a:off x="-5474" y="0"/>
            <a:ext cx="9149474" cy="423865"/>
            <a:chOff x="-5474" y="0"/>
            <a:chExt cx="9149474" cy="423865"/>
          </a:xfrm>
        </p:grpSpPr>
        <p:sp>
          <p:nvSpPr>
            <p:cNvPr id="211" name="Rectangle 210"/>
            <p:cNvSpPr/>
            <p:nvPr/>
          </p:nvSpPr>
          <p:spPr>
            <a:xfrm>
              <a:off x="-5474"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2" name="Straight Connector 211"/>
            <p:cNvCxnSpPr/>
            <p:nvPr/>
          </p:nvCxnSpPr>
          <p:spPr>
            <a:xfrm>
              <a:off x="-5474"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3"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58089"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4" name="TextBox 213"/>
            <p:cNvSpPr txBox="1"/>
            <p:nvPr/>
          </p:nvSpPr>
          <p:spPr>
            <a:xfrm>
              <a:off x="7689596" y="118251"/>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cxnSp>
          <p:nvCxnSpPr>
            <p:cNvPr id="221" name="Straight Connector 220"/>
            <p:cNvCxnSpPr/>
            <p:nvPr/>
          </p:nvCxnSpPr>
          <p:spPr>
            <a:xfrm>
              <a:off x="41739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5473"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223" name="Rectangle 222"/>
            <p:cNvSpPr/>
            <p:nvPr/>
          </p:nvSpPr>
          <p:spPr>
            <a:xfrm flipV="1">
              <a:off x="-5474"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225" name="TextBox 224"/>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226" name="Straight Connector 225"/>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9560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0500" y="1457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500" dirty="0">
                <a:solidFill>
                  <a:srgbClr val="666666"/>
                </a:solidFill>
                <a:latin typeface="BentonSans Light" panose="02000503000000020004" pitchFamily="2" charset="0"/>
              </a:rPr>
              <a:t>App Type Index</a:t>
            </a:r>
          </a:p>
        </p:txBody>
      </p:sp>
      <p:sp>
        <p:nvSpPr>
          <p:cNvPr id="5" name="TextBox 4"/>
          <p:cNvSpPr txBox="1"/>
          <p:nvPr/>
        </p:nvSpPr>
        <p:spPr>
          <a:xfrm>
            <a:off x="457200" y="1346005"/>
            <a:ext cx="6578600" cy="3108544"/>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2" action="ppaction://hlinksldjump"/>
              </a:rPr>
              <a:t>Work List : Master/Detail</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3" action="ppaction://hlinksldjump"/>
              </a:rPr>
              <a:t>Work List: Full Screen</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4" action="ppaction://hlinksldjump"/>
              </a:rPr>
              <a:t>List Reporting: Filtered List Report</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5" action="ppaction://hlinksldjump"/>
              </a:rPr>
              <a:t>List Reporting: Categorized List Report</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6" action="ppaction://hlinksldjump"/>
              </a:rPr>
              <a:t>Object Pages: Object View</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7" action="ppaction://hlinksldjump"/>
              </a:rPr>
              <a:t>Create Forms: Create Form</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8" action="ppaction://hlinksldjump"/>
              </a:rPr>
              <a:t>Create Froms: Multi-Step Create From</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9" action="ppaction://hlinksldjump"/>
              </a:rPr>
              <a:t>Analytics: Smart Business</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10" action="ppaction://hlinksldjump"/>
              </a:rPr>
              <a:t>Processing: Processing </a:t>
            </a:r>
            <a:r>
              <a:rPr lang="en-US" kern="0" dirty="0" smtClean="0">
                <a:latin typeface="BentonSans Light"/>
                <a:ea typeface="Arial Unicode MS" pitchFamily="34" charset="-128"/>
                <a:cs typeface="BentonSans Light"/>
                <a:hlinkClick r:id="rId10" action="ppaction://hlinksldjump"/>
              </a:rPr>
              <a:t>App</a:t>
            </a:r>
            <a:endParaRPr lang="en-US" kern="0" dirty="0">
              <a:latin typeface="BentonSans Light"/>
              <a:ea typeface="Arial Unicode MS" pitchFamily="34" charset="-128"/>
              <a:cs typeface="BentonSans Light"/>
            </a:endParaRPr>
          </a:p>
        </p:txBody>
      </p:sp>
    </p:spTree>
    <p:extLst>
      <p:ext uri="{BB962C8B-B14F-4D97-AF65-F5344CB8AC3E}">
        <p14:creationId xmlns:p14="http://schemas.microsoft.com/office/powerpoint/2010/main" val="33989678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1123950" y="736600"/>
            <a:chExt cx="2870200" cy="5092700"/>
          </a:xfrm>
        </p:grpSpPr>
        <p:sp>
          <p:nvSpPr>
            <p:cNvPr id="3" name="Rectangle 2"/>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ectangle 3"/>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240" name="Rectangle 239"/>
          <p:cNvSpPr/>
          <p:nvPr/>
        </p:nvSpPr>
        <p:spPr bwMode="gray">
          <a:xfrm>
            <a:off x="234000" y="3011093"/>
            <a:ext cx="8672400" cy="3885003"/>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5" name="Rectangle 184"/>
          <p:cNvSpPr/>
          <p:nvPr/>
        </p:nvSpPr>
        <p:spPr bwMode="gray">
          <a:xfrm>
            <a:off x="0" y="425450"/>
            <a:ext cx="9138526" cy="361950"/>
          </a:xfrm>
          <a:prstGeom prst="rect">
            <a:avLst/>
          </a:prstGeom>
          <a:solidFill>
            <a:schemeClr val="bg1"/>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241" name="Group 240"/>
          <p:cNvGrpSpPr/>
          <p:nvPr/>
        </p:nvGrpSpPr>
        <p:grpSpPr>
          <a:xfrm>
            <a:off x="0" y="787400"/>
            <a:ext cx="9145331" cy="2088000"/>
            <a:chOff x="0" y="787400"/>
            <a:chExt cx="9145331" cy="1485950"/>
          </a:xfrm>
        </p:grpSpPr>
        <p:sp>
          <p:nvSpPr>
            <p:cNvPr id="242" name="Rectangle 241"/>
            <p:cNvSpPr/>
            <p:nvPr/>
          </p:nvSpPr>
          <p:spPr bwMode="gray">
            <a:xfrm>
              <a:off x="0" y="787400"/>
              <a:ext cx="9138526" cy="1485950"/>
            </a:xfrm>
            <a:prstGeom prst="rect">
              <a:avLst/>
            </a:prstGeom>
            <a:solidFill>
              <a:srgbClr val="FFFFFF">
                <a:alpha val="60000"/>
              </a:srgbClr>
            </a:solidFill>
            <a:ln w="6350" algn="ctr">
              <a:noFill/>
              <a:miter lim="800000"/>
              <a:headEnd/>
              <a:tailEnd/>
            </a:ln>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43" name="Straight Connector 242"/>
            <p:cNvCxnSpPr/>
            <p:nvPr/>
          </p:nvCxnSpPr>
          <p:spPr>
            <a:xfrm>
              <a:off x="1331" y="2272468"/>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0" y="787400"/>
              <a:ext cx="91440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6690103" y="3549152"/>
            <a:ext cx="1549401" cy="182101"/>
            <a:chOff x="7035800" y="2725323"/>
            <a:chExt cx="1549401" cy="182101"/>
          </a:xfrm>
        </p:grpSpPr>
        <p:sp>
          <p:nvSpPr>
            <p:cNvPr id="129" name="TextBox 128"/>
            <p:cNvSpPr txBox="1"/>
            <p:nvPr/>
          </p:nvSpPr>
          <p:spPr>
            <a:xfrm>
              <a:off x="7073549" y="2725323"/>
              <a:ext cx="1511652" cy="182101"/>
            </a:xfrm>
            <a:prstGeom prst="rect">
              <a:avLst/>
            </a:prstGeom>
            <a:noFill/>
          </p:spPr>
          <p:txBody>
            <a:bodyPr wrap="square" rtlCol="0">
              <a:spAutoFit/>
            </a:bodyPr>
            <a:lstStyle/>
            <a:p>
              <a:pPr algn="just"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Amount in Display Currency</a:t>
              </a:r>
              <a:endParaRPr lang="en-US" sz="700" kern="0" dirty="0" smtClean="0">
                <a:solidFill>
                  <a:srgbClr val="666666"/>
                </a:solidFill>
                <a:ea typeface="Arial Unicode MS" pitchFamily="34" charset="-128"/>
                <a:cs typeface="Arial Unicode MS" pitchFamily="34" charset="-128"/>
              </a:endParaRPr>
            </a:p>
          </p:txBody>
        </p:sp>
        <p:sp>
          <p:nvSpPr>
            <p:cNvPr id="130" name="Rectangle 129"/>
            <p:cNvSpPr/>
            <p:nvPr/>
          </p:nvSpPr>
          <p:spPr bwMode="gray">
            <a:xfrm>
              <a:off x="7035800" y="2784475"/>
              <a:ext cx="66675" cy="66675"/>
            </a:xfrm>
            <a:prstGeom prst="rect">
              <a:avLst/>
            </a:prstGeom>
            <a:solidFill>
              <a:srgbClr val="5CBAE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8" name="Group 17"/>
          <p:cNvGrpSpPr/>
          <p:nvPr/>
        </p:nvGrpSpPr>
        <p:grpSpPr>
          <a:xfrm>
            <a:off x="334935" y="3444198"/>
            <a:ext cx="7594169" cy="3019613"/>
            <a:chOff x="334935" y="2758398"/>
            <a:chExt cx="7594169" cy="3820585"/>
          </a:xfrm>
        </p:grpSpPr>
        <p:grpSp>
          <p:nvGrpSpPr>
            <p:cNvPr id="6" name="Group 5"/>
            <p:cNvGrpSpPr/>
            <p:nvPr/>
          </p:nvGrpSpPr>
          <p:grpSpPr>
            <a:xfrm>
              <a:off x="748201" y="2758398"/>
              <a:ext cx="5056721" cy="3820585"/>
              <a:chOff x="748201" y="2758398"/>
              <a:chExt cx="5056721" cy="3820585"/>
            </a:xfrm>
          </p:grpSpPr>
          <p:cxnSp>
            <p:nvCxnSpPr>
              <p:cNvPr id="131" name="Straight Connector 130"/>
              <p:cNvCxnSpPr/>
              <p:nvPr/>
            </p:nvCxnSpPr>
            <p:spPr>
              <a:xfrm>
                <a:off x="748201" y="2762633"/>
                <a:ext cx="0" cy="381635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777139" y="2758398"/>
                <a:ext cx="0" cy="3556001"/>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532437" y="2758398"/>
                <a:ext cx="0" cy="3560234"/>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288521" y="2758398"/>
                <a:ext cx="0" cy="3556001"/>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044605" y="2758398"/>
                <a:ext cx="0" cy="3560234"/>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804922" y="2758398"/>
                <a:ext cx="0" cy="3556001"/>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40854" y="3151872"/>
              <a:ext cx="7588250" cy="3100624"/>
              <a:chOff x="340854" y="3151872"/>
              <a:chExt cx="7588250" cy="3100624"/>
            </a:xfrm>
          </p:grpSpPr>
          <p:cxnSp>
            <p:nvCxnSpPr>
              <p:cNvPr id="137" name="Straight Connector 136"/>
              <p:cNvCxnSpPr/>
              <p:nvPr/>
            </p:nvCxnSpPr>
            <p:spPr>
              <a:xfrm flipV="1">
                <a:off x="798055" y="3151872"/>
                <a:ext cx="7131049" cy="5354"/>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340854" y="3539450"/>
                <a:ext cx="75882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798055" y="3925302"/>
                <a:ext cx="7131049" cy="1726"/>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40854" y="4314606"/>
                <a:ext cx="75882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766305" y="4702184"/>
                <a:ext cx="7162799"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753605" y="5089762"/>
                <a:ext cx="7175499"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340854" y="5477340"/>
                <a:ext cx="758825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47255" y="5864918"/>
                <a:ext cx="7181849"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47255" y="6252496"/>
                <a:ext cx="7181849"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750558" y="6292119"/>
              <a:ext cx="4306103" cy="182101"/>
              <a:chOff x="1750558" y="6292119"/>
              <a:chExt cx="4306103" cy="182101"/>
            </a:xfrm>
          </p:grpSpPr>
          <p:sp>
            <p:nvSpPr>
              <p:cNvPr id="178" name="TextBox 177"/>
              <p:cNvSpPr txBox="1"/>
              <p:nvPr/>
            </p:nvSpPr>
            <p:spPr>
              <a:xfrm>
                <a:off x="1750558"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0</a:t>
                </a:r>
                <a:endParaRPr lang="en-US" sz="700" kern="0" dirty="0" smtClean="0">
                  <a:solidFill>
                    <a:srgbClr val="666666"/>
                  </a:solidFill>
                  <a:ea typeface="Arial Unicode MS" pitchFamily="34" charset="-128"/>
                  <a:cs typeface="Arial Unicode MS" pitchFamily="34" charset="-128"/>
                </a:endParaRPr>
              </a:p>
            </p:txBody>
          </p:sp>
          <p:sp>
            <p:nvSpPr>
              <p:cNvPr id="179" name="TextBox 178"/>
              <p:cNvSpPr txBox="1"/>
              <p:nvPr/>
            </p:nvSpPr>
            <p:spPr>
              <a:xfrm>
                <a:off x="2524325"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50M</a:t>
                </a:r>
                <a:endParaRPr lang="en-US" sz="700" kern="0" dirty="0" smtClean="0">
                  <a:solidFill>
                    <a:srgbClr val="666666"/>
                  </a:solidFill>
                  <a:ea typeface="Arial Unicode MS" pitchFamily="34" charset="-128"/>
                  <a:cs typeface="Arial Unicode MS" pitchFamily="34" charset="-128"/>
                </a:endParaRPr>
              </a:p>
            </p:txBody>
          </p:sp>
          <p:sp>
            <p:nvSpPr>
              <p:cNvPr id="180" name="TextBox 179"/>
              <p:cNvSpPr txBox="1"/>
              <p:nvPr/>
            </p:nvSpPr>
            <p:spPr>
              <a:xfrm>
                <a:off x="3280409"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100M</a:t>
                </a:r>
                <a:endParaRPr lang="en-US" sz="700" kern="0" dirty="0" smtClean="0">
                  <a:solidFill>
                    <a:srgbClr val="666666"/>
                  </a:solidFill>
                  <a:ea typeface="Arial Unicode MS" pitchFamily="34" charset="-128"/>
                  <a:cs typeface="Arial Unicode MS" pitchFamily="34" charset="-128"/>
                </a:endParaRPr>
              </a:p>
            </p:txBody>
          </p:sp>
          <p:sp>
            <p:nvSpPr>
              <p:cNvPr id="181" name="TextBox 180"/>
              <p:cNvSpPr txBox="1"/>
              <p:nvPr/>
            </p:nvSpPr>
            <p:spPr>
              <a:xfrm>
                <a:off x="4796769"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200M</a:t>
                </a:r>
                <a:endParaRPr lang="en-US" sz="700" kern="0" dirty="0" smtClean="0">
                  <a:solidFill>
                    <a:srgbClr val="666666"/>
                  </a:solidFill>
                  <a:ea typeface="Arial Unicode MS" pitchFamily="34" charset="-128"/>
                  <a:cs typeface="Arial Unicode MS" pitchFamily="34" charset="-128"/>
                </a:endParaRPr>
              </a:p>
            </p:txBody>
          </p:sp>
          <p:sp>
            <p:nvSpPr>
              <p:cNvPr id="182" name="TextBox 181"/>
              <p:cNvSpPr txBox="1"/>
              <p:nvPr/>
            </p:nvSpPr>
            <p:spPr>
              <a:xfrm>
                <a:off x="4036493"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150M</a:t>
                </a:r>
                <a:endParaRPr lang="en-US" sz="700" kern="0" dirty="0" smtClean="0">
                  <a:solidFill>
                    <a:srgbClr val="666666"/>
                  </a:solidFill>
                  <a:ea typeface="Arial Unicode MS" pitchFamily="34" charset="-128"/>
                  <a:cs typeface="Arial Unicode MS" pitchFamily="34" charset="-128"/>
                </a:endParaRPr>
              </a:p>
            </p:txBody>
          </p:sp>
          <p:sp>
            <p:nvSpPr>
              <p:cNvPr id="183" name="TextBox 182"/>
              <p:cNvSpPr txBox="1"/>
              <p:nvPr/>
            </p:nvSpPr>
            <p:spPr>
              <a:xfrm>
                <a:off x="5548661" y="6292119"/>
                <a:ext cx="5080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250M</a:t>
                </a:r>
                <a:endParaRPr lang="en-US" sz="700" kern="0" dirty="0" smtClean="0">
                  <a:solidFill>
                    <a:srgbClr val="666666"/>
                  </a:solidFill>
                  <a:ea typeface="Arial Unicode MS" pitchFamily="34" charset="-128"/>
                  <a:cs typeface="Arial Unicode MS" pitchFamily="34" charset="-128"/>
                </a:endParaRPr>
              </a:p>
            </p:txBody>
          </p:sp>
        </p:grpSp>
        <p:grpSp>
          <p:nvGrpSpPr>
            <p:cNvPr id="13" name="Group 12"/>
            <p:cNvGrpSpPr/>
            <p:nvPr/>
          </p:nvGrpSpPr>
          <p:grpSpPr>
            <a:xfrm>
              <a:off x="334935" y="3112342"/>
              <a:ext cx="463120" cy="3122118"/>
              <a:chOff x="334935" y="3112342"/>
              <a:chExt cx="463120" cy="3122118"/>
            </a:xfrm>
          </p:grpSpPr>
          <p:sp>
            <p:nvSpPr>
              <p:cNvPr id="152" name="TextBox 151"/>
              <p:cNvSpPr txBox="1"/>
              <p:nvPr/>
            </p:nvSpPr>
            <p:spPr>
              <a:xfrm>
                <a:off x="334935" y="3112342"/>
                <a:ext cx="463120" cy="89768"/>
              </a:xfrm>
              <a:prstGeom prst="rect">
                <a:avLst/>
              </a:prstGeom>
              <a:noFill/>
            </p:spPr>
            <p:txBody>
              <a:bodyPr wrap="square" lIns="63500" tIns="0" rIns="0" bIns="0" rtlCol="0">
                <a:spAutoFit/>
              </a:bodyPr>
              <a:lstStyle/>
              <a:p>
                <a:pP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201302</a:t>
                </a:r>
                <a:endParaRPr lang="en-US" sz="700" kern="0" dirty="0" smtClean="0">
                  <a:solidFill>
                    <a:srgbClr val="666666"/>
                  </a:solidFill>
                  <a:ea typeface="Arial Unicode MS" pitchFamily="34" charset="-128"/>
                  <a:cs typeface="Arial Unicode MS" pitchFamily="34" charset="-128"/>
                </a:endParaRPr>
              </a:p>
            </p:txBody>
          </p:sp>
          <p:sp>
            <p:nvSpPr>
              <p:cNvPr id="153" name="TextBox 152"/>
              <p:cNvSpPr txBox="1"/>
              <p:nvPr/>
            </p:nvSpPr>
            <p:spPr>
              <a:xfrm>
                <a:off x="334935" y="3880418"/>
                <a:ext cx="463120" cy="89768"/>
              </a:xfrm>
              <a:prstGeom prst="rect">
                <a:avLst/>
              </a:prstGeom>
              <a:noFill/>
            </p:spPr>
            <p:txBody>
              <a:bodyPr wrap="square" lIns="63500" tIns="0" rIns="0" bIns="0" rtlCol="0">
                <a:spAutoFit/>
              </a:bodyPr>
              <a:lstStyle/>
              <a:p>
                <a:pP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201303</a:t>
                </a:r>
                <a:endParaRPr lang="en-US" sz="700" kern="0" dirty="0">
                  <a:solidFill>
                    <a:srgbClr val="666666"/>
                  </a:solidFill>
                  <a:ea typeface="Arial Unicode MS" pitchFamily="34" charset="-128"/>
                  <a:cs typeface="Arial Unicode MS" pitchFamily="34" charset="-128"/>
                </a:endParaRPr>
              </a:p>
            </p:txBody>
          </p:sp>
          <p:sp>
            <p:nvSpPr>
              <p:cNvPr id="154" name="TextBox 153"/>
              <p:cNvSpPr txBox="1"/>
              <p:nvPr/>
            </p:nvSpPr>
            <p:spPr>
              <a:xfrm>
                <a:off x="334935" y="4852526"/>
                <a:ext cx="463120" cy="89768"/>
              </a:xfrm>
              <a:prstGeom prst="rect">
                <a:avLst/>
              </a:prstGeom>
              <a:noFill/>
            </p:spPr>
            <p:txBody>
              <a:bodyPr wrap="square" lIns="63500" tIns="0" rIns="0" bIns="0" rtlCol="0">
                <a:spAutoFit/>
              </a:bodyPr>
              <a:lstStyle/>
              <a:p>
                <a:pP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201304</a:t>
                </a:r>
                <a:endParaRPr lang="en-US" sz="700" kern="0" dirty="0">
                  <a:solidFill>
                    <a:srgbClr val="666666"/>
                  </a:solidFill>
                  <a:ea typeface="Arial Unicode MS" pitchFamily="34" charset="-128"/>
                  <a:cs typeface="Arial Unicode MS" pitchFamily="34" charset="-128"/>
                </a:endParaRPr>
              </a:p>
            </p:txBody>
          </p:sp>
          <p:sp>
            <p:nvSpPr>
              <p:cNvPr id="155" name="TextBox 154"/>
              <p:cNvSpPr txBox="1"/>
              <p:nvPr/>
            </p:nvSpPr>
            <p:spPr>
              <a:xfrm>
                <a:off x="334935" y="6004654"/>
                <a:ext cx="463120" cy="229806"/>
              </a:xfrm>
              <a:prstGeom prst="rect">
                <a:avLst/>
              </a:prstGeom>
              <a:noFill/>
            </p:spPr>
            <p:txBody>
              <a:bodyPr wrap="square" lIns="63500" tIns="0" rIns="0" bIns="0" rtlCol="0">
                <a:spAutoFit/>
              </a:bodyPr>
              <a:lstStyle/>
              <a:p>
                <a:pP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201305</a:t>
                </a:r>
              </a:p>
              <a:p>
                <a:pPr fontAlgn="base">
                  <a:lnSpc>
                    <a:spcPct val="80000"/>
                  </a:lnSpc>
                  <a:spcBef>
                    <a:spcPct val="50000"/>
                  </a:spcBef>
                  <a:spcAft>
                    <a:spcPct val="0"/>
                  </a:spcAft>
                  <a:buClr>
                    <a:srgbClr val="F0AB00"/>
                  </a:buClr>
                  <a:buSzPct val="80000"/>
                </a:pPr>
                <a:endParaRPr lang="en-US" sz="700" kern="0" dirty="0">
                  <a:solidFill>
                    <a:srgbClr val="666666"/>
                  </a:solidFill>
                  <a:ea typeface="Arial Unicode MS" pitchFamily="34" charset="-128"/>
                  <a:cs typeface="Arial Unicode MS" pitchFamily="34" charset="-128"/>
                </a:endParaRPr>
              </a:p>
            </p:txBody>
          </p:sp>
        </p:grpSp>
        <p:grpSp>
          <p:nvGrpSpPr>
            <p:cNvPr id="9" name="Group 8"/>
            <p:cNvGrpSpPr/>
            <p:nvPr/>
          </p:nvGrpSpPr>
          <p:grpSpPr>
            <a:xfrm>
              <a:off x="607555" y="2928192"/>
              <a:ext cx="1403350" cy="3169652"/>
              <a:chOff x="607555" y="2928192"/>
              <a:chExt cx="1403350" cy="3169652"/>
            </a:xfrm>
          </p:grpSpPr>
          <p:sp>
            <p:nvSpPr>
              <p:cNvPr id="156" name="TextBox 155"/>
              <p:cNvSpPr txBox="1"/>
              <p:nvPr/>
            </p:nvSpPr>
            <p:spPr>
              <a:xfrm>
                <a:off x="811185" y="2928192"/>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Current Account</a:t>
                </a:r>
                <a:endParaRPr lang="en-US" sz="700" kern="0" dirty="0" smtClean="0">
                  <a:solidFill>
                    <a:srgbClr val="666666"/>
                  </a:solidFill>
                  <a:ea typeface="Arial Unicode MS" pitchFamily="34" charset="-128"/>
                  <a:cs typeface="Arial Unicode MS" pitchFamily="34" charset="-128"/>
                </a:endParaRPr>
              </a:p>
            </p:txBody>
          </p:sp>
          <p:sp>
            <p:nvSpPr>
              <p:cNvPr id="157" name="TextBox 156"/>
              <p:cNvSpPr txBox="1"/>
              <p:nvPr/>
            </p:nvSpPr>
            <p:spPr>
              <a:xfrm>
                <a:off x="811185" y="3298004"/>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Notice Deposit</a:t>
                </a:r>
                <a:endParaRPr lang="en-US" sz="700" kern="0" dirty="0" smtClean="0">
                  <a:solidFill>
                    <a:srgbClr val="666666"/>
                  </a:solidFill>
                  <a:ea typeface="Arial Unicode MS" pitchFamily="34" charset="-128"/>
                  <a:cs typeface="Arial Unicode MS" pitchFamily="34" charset="-128"/>
                </a:endParaRPr>
              </a:p>
            </p:txBody>
          </p:sp>
          <p:sp>
            <p:nvSpPr>
              <p:cNvPr id="158" name="TextBox 157"/>
              <p:cNvSpPr txBox="1"/>
              <p:nvPr/>
            </p:nvSpPr>
            <p:spPr>
              <a:xfrm>
                <a:off x="811185" y="3694048"/>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Current Account</a:t>
                </a:r>
                <a:endParaRPr lang="en-US" sz="700" kern="0" dirty="0" smtClean="0">
                  <a:solidFill>
                    <a:srgbClr val="666666"/>
                  </a:solidFill>
                  <a:ea typeface="Arial Unicode MS" pitchFamily="34" charset="-128"/>
                  <a:cs typeface="Arial Unicode MS" pitchFamily="34" charset="-128"/>
                </a:endParaRPr>
              </a:p>
            </p:txBody>
          </p:sp>
          <p:sp>
            <p:nvSpPr>
              <p:cNvPr id="159" name="TextBox 158"/>
              <p:cNvSpPr txBox="1"/>
              <p:nvPr/>
            </p:nvSpPr>
            <p:spPr>
              <a:xfrm>
                <a:off x="811185" y="4063860"/>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Notice Deposit</a:t>
                </a:r>
                <a:endParaRPr lang="en-US" sz="700" kern="0" dirty="0" smtClean="0">
                  <a:solidFill>
                    <a:srgbClr val="666666"/>
                  </a:solidFill>
                  <a:ea typeface="Arial Unicode MS" pitchFamily="34" charset="-128"/>
                  <a:cs typeface="Arial Unicode MS" pitchFamily="34" charset="-128"/>
                </a:endParaRPr>
              </a:p>
            </p:txBody>
          </p:sp>
          <p:sp>
            <p:nvSpPr>
              <p:cNvPr id="160" name="TextBox 159"/>
              <p:cNvSpPr txBox="1"/>
              <p:nvPr/>
            </p:nvSpPr>
            <p:spPr>
              <a:xfrm>
                <a:off x="811185" y="4450132"/>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Current Account</a:t>
                </a:r>
                <a:endParaRPr lang="en-US" sz="700" kern="0" dirty="0" smtClean="0">
                  <a:solidFill>
                    <a:srgbClr val="666666"/>
                  </a:solidFill>
                  <a:ea typeface="Arial Unicode MS" pitchFamily="34" charset="-128"/>
                  <a:cs typeface="Arial Unicode MS" pitchFamily="34" charset="-128"/>
                </a:endParaRPr>
              </a:p>
            </p:txBody>
          </p:sp>
          <p:sp>
            <p:nvSpPr>
              <p:cNvPr id="161" name="TextBox 160"/>
              <p:cNvSpPr txBox="1"/>
              <p:nvPr/>
            </p:nvSpPr>
            <p:spPr>
              <a:xfrm>
                <a:off x="811185" y="4819944"/>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Notice Deposit</a:t>
                </a:r>
                <a:endParaRPr lang="en-US" sz="700" kern="0" dirty="0" smtClean="0">
                  <a:solidFill>
                    <a:srgbClr val="666666"/>
                  </a:solidFill>
                  <a:ea typeface="Arial Unicode MS" pitchFamily="34" charset="-128"/>
                  <a:cs typeface="Arial Unicode MS" pitchFamily="34" charset="-128"/>
                </a:endParaRPr>
              </a:p>
            </p:txBody>
          </p:sp>
          <p:sp>
            <p:nvSpPr>
              <p:cNvPr id="162" name="TextBox 161"/>
              <p:cNvSpPr txBox="1"/>
              <p:nvPr/>
            </p:nvSpPr>
            <p:spPr>
              <a:xfrm>
                <a:off x="607555" y="5242220"/>
                <a:ext cx="140335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Other Short Term Investment</a:t>
                </a:r>
                <a:endParaRPr lang="en-US" sz="700" kern="0" dirty="0" smtClean="0">
                  <a:solidFill>
                    <a:srgbClr val="666666"/>
                  </a:solidFill>
                  <a:ea typeface="Arial Unicode MS" pitchFamily="34" charset="-128"/>
                  <a:cs typeface="Arial Unicode MS" pitchFamily="34" charset="-128"/>
                </a:endParaRPr>
              </a:p>
            </p:txBody>
          </p:sp>
          <p:sp>
            <p:nvSpPr>
              <p:cNvPr id="163" name="TextBox 162"/>
              <p:cNvSpPr txBox="1"/>
              <p:nvPr/>
            </p:nvSpPr>
            <p:spPr>
              <a:xfrm>
                <a:off x="811185" y="5638264"/>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Current Account</a:t>
                </a:r>
                <a:endParaRPr lang="en-US" sz="700" kern="0" dirty="0" smtClean="0">
                  <a:solidFill>
                    <a:srgbClr val="666666"/>
                  </a:solidFill>
                  <a:ea typeface="Arial Unicode MS" pitchFamily="34" charset="-128"/>
                  <a:cs typeface="Arial Unicode MS" pitchFamily="34" charset="-128"/>
                </a:endParaRPr>
              </a:p>
            </p:txBody>
          </p:sp>
          <p:sp>
            <p:nvSpPr>
              <p:cNvPr id="164" name="TextBox 163"/>
              <p:cNvSpPr txBox="1"/>
              <p:nvPr/>
            </p:nvSpPr>
            <p:spPr>
              <a:xfrm>
                <a:off x="811185" y="6008076"/>
                <a:ext cx="1199720" cy="89768"/>
              </a:xfrm>
              <a:prstGeom prst="rect">
                <a:avLst/>
              </a:prstGeom>
              <a:noFill/>
            </p:spPr>
            <p:txBody>
              <a:bodyPr wrap="square" lIns="63500" tIns="0" rIns="63500" bIns="0" rtlCol="0">
                <a:spAutoFit/>
              </a:bodyPr>
              <a:lstStyle/>
              <a:p>
                <a:pPr algn="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Notice Deposit</a:t>
                </a:r>
                <a:endParaRPr lang="en-US" sz="700" kern="0" dirty="0" smtClean="0">
                  <a:solidFill>
                    <a:srgbClr val="666666"/>
                  </a:solidFill>
                  <a:ea typeface="Arial Unicode MS" pitchFamily="34" charset="-128"/>
                  <a:cs typeface="Arial Unicode MS" pitchFamily="34" charset="-128"/>
                </a:endParaRPr>
              </a:p>
            </p:txBody>
          </p:sp>
        </p:grpSp>
        <p:grpSp>
          <p:nvGrpSpPr>
            <p:cNvPr id="17" name="Group 16"/>
            <p:cNvGrpSpPr/>
            <p:nvPr/>
          </p:nvGrpSpPr>
          <p:grpSpPr>
            <a:xfrm>
              <a:off x="2004554" y="2870582"/>
              <a:ext cx="3799417" cy="3280169"/>
              <a:chOff x="2004554" y="2870582"/>
              <a:chExt cx="3799417" cy="3280169"/>
            </a:xfrm>
          </p:grpSpPr>
          <p:grpSp>
            <p:nvGrpSpPr>
              <p:cNvPr id="14" name="Group 13"/>
              <p:cNvGrpSpPr/>
              <p:nvPr/>
            </p:nvGrpSpPr>
            <p:grpSpPr>
              <a:xfrm>
                <a:off x="2004554" y="2870582"/>
                <a:ext cx="3799417" cy="3272580"/>
                <a:chOff x="2004554" y="2870582"/>
                <a:chExt cx="3799417" cy="3272580"/>
              </a:xfrm>
            </p:grpSpPr>
            <p:sp>
              <p:nvSpPr>
                <p:cNvPr id="147" name="Rectangle 146"/>
                <p:cNvSpPr/>
                <p:nvPr/>
              </p:nvSpPr>
              <p:spPr bwMode="gray">
                <a:xfrm>
                  <a:off x="2004555" y="2870582"/>
                  <a:ext cx="2387600" cy="177800"/>
                </a:xfrm>
                <a:prstGeom prst="rect">
                  <a:avLst/>
                </a:prstGeom>
                <a:solidFill>
                  <a:srgbClr val="CF203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8" name="Rectangle 147"/>
                <p:cNvSpPr/>
                <p:nvPr/>
              </p:nvSpPr>
              <p:spPr bwMode="gray">
                <a:xfrm>
                  <a:off x="2004554" y="3258712"/>
                  <a:ext cx="3037417" cy="177800"/>
                </a:xfrm>
                <a:prstGeom prst="rect">
                  <a:avLst/>
                </a:prstGeom>
                <a:solidFill>
                  <a:srgbClr val="DF773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9" name="Rectangle 148"/>
                <p:cNvSpPr/>
                <p:nvPr/>
              </p:nvSpPr>
              <p:spPr bwMode="gray">
                <a:xfrm>
                  <a:off x="2004554" y="3654756"/>
                  <a:ext cx="3799417" cy="177800"/>
                </a:xfrm>
                <a:prstGeom prst="rect">
                  <a:avLst/>
                </a:prstGeom>
                <a:solidFill>
                  <a:srgbClr val="63A55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0" name="Rectangle 149"/>
                <p:cNvSpPr/>
                <p:nvPr/>
              </p:nvSpPr>
              <p:spPr bwMode="gray">
                <a:xfrm>
                  <a:off x="2004555" y="4014796"/>
                  <a:ext cx="1187450" cy="177800"/>
                </a:xfrm>
                <a:prstGeom prst="rect">
                  <a:avLst/>
                </a:prstGeom>
                <a:solidFill>
                  <a:srgbClr val="CF203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5" name="Rectangle 164"/>
                <p:cNvSpPr/>
                <p:nvPr/>
              </p:nvSpPr>
              <p:spPr bwMode="gray">
                <a:xfrm>
                  <a:off x="2004555" y="4410840"/>
                  <a:ext cx="1526117" cy="177800"/>
                </a:xfrm>
                <a:prstGeom prst="rect">
                  <a:avLst/>
                </a:prstGeom>
                <a:solidFill>
                  <a:srgbClr val="DF773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6" name="Rectangle 165"/>
                <p:cNvSpPr/>
                <p:nvPr/>
              </p:nvSpPr>
              <p:spPr bwMode="gray">
                <a:xfrm>
                  <a:off x="2004555" y="4796280"/>
                  <a:ext cx="1949450" cy="177800"/>
                </a:xfrm>
                <a:prstGeom prst="rect">
                  <a:avLst/>
                </a:prstGeom>
                <a:solidFill>
                  <a:srgbClr val="63A55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7" name="Rectangle 166"/>
                <p:cNvSpPr/>
                <p:nvPr/>
              </p:nvSpPr>
              <p:spPr bwMode="gray">
                <a:xfrm>
                  <a:off x="2004555" y="5190228"/>
                  <a:ext cx="2387600" cy="177800"/>
                </a:xfrm>
                <a:prstGeom prst="rect">
                  <a:avLst/>
                </a:prstGeom>
                <a:solidFill>
                  <a:srgbClr val="DF773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8" name="Rectangle 167"/>
                <p:cNvSpPr/>
                <p:nvPr/>
              </p:nvSpPr>
              <p:spPr bwMode="gray">
                <a:xfrm>
                  <a:off x="2004554" y="5592622"/>
                  <a:ext cx="2664883" cy="177800"/>
                </a:xfrm>
                <a:prstGeom prst="rect">
                  <a:avLst/>
                </a:prstGeom>
                <a:solidFill>
                  <a:srgbClr val="CF203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9" name="Rectangle 168"/>
                <p:cNvSpPr/>
                <p:nvPr/>
              </p:nvSpPr>
              <p:spPr bwMode="gray">
                <a:xfrm>
                  <a:off x="2004555" y="5965362"/>
                  <a:ext cx="3473450" cy="177800"/>
                </a:xfrm>
                <a:prstGeom prst="rect">
                  <a:avLst/>
                </a:prstGeom>
                <a:solidFill>
                  <a:srgbClr val="63A55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2074404" y="2873870"/>
                <a:ext cx="3670301" cy="3276881"/>
                <a:chOff x="2074404" y="2873870"/>
                <a:chExt cx="3670301" cy="3276881"/>
              </a:xfrm>
            </p:grpSpPr>
            <p:sp>
              <p:nvSpPr>
                <p:cNvPr id="151" name="TextBox 150"/>
                <p:cNvSpPr txBox="1"/>
                <p:nvPr/>
              </p:nvSpPr>
              <p:spPr>
                <a:xfrm>
                  <a:off x="2074405" y="4018084"/>
                  <a:ext cx="1062567"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75M</a:t>
                  </a:r>
                  <a:endParaRPr lang="en-US" sz="700" kern="0" dirty="0" smtClean="0">
                    <a:solidFill>
                      <a:srgbClr val="666666"/>
                    </a:solidFill>
                    <a:ea typeface="Arial Unicode MS" pitchFamily="34" charset="-128"/>
                    <a:cs typeface="Arial Unicode MS" pitchFamily="34" charset="-128"/>
                  </a:endParaRPr>
                </a:p>
              </p:txBody>
            </p:sp>
            <p:sp>
              <p:nvSpPr>
                <p:cNvPr id="170" name="TextBox 169"/>
                <p:cNvSpPr txBox="1"/>
                <p:nvPr/>
              </p:nvSpPr>
              <p:spPr>
                <a:xfrm>
                  <a:off x="2074405" y="2873870"/>
                  <a:ext cx="22415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170M</a:t>
                  </a:r>
                  <a:endParaRPr lang="en-US" sz="700" kern="0" dirty="0" smtClean="0">
                    <a:solidFill>
                      <a:srgbClr val="666666"/>
                    </a:solidFill>
                    <a:ea typeface="Arial Unicode MS" pitchFamily="34" charset="-128"/>
                    <a:cs typeface="Arial Unicode MS" pitchFamily="34" charset="-128"/>
                  </a:endParaRPr>
                </a:p>
              </p:txBody>
            </p:sp>
            <p:sp>
              <p:nvSpPr>
                <p:cNvPr id="171" name="TextBox 170"/>
                <p:cNvSpPr txBox="1"/>
                <p:nvPr/>
              </p:nvSpPr>
              <p:spPr>
                <a:xfrm>
                  <a:off x="2074404" y="3262000"/>
                  <a:ext cx="2836334"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200M</a:t>
                  </a:r>
                  <a:endParaRPr lang="en-US" sz="700" kern="0" dirty="0" smtClean="0">
                    <a:solidFill>
                      <a:srgbClr val="666666"/>
                    </a:solidFill>
                    <a:ea typeface="Arial Unicode MS" pitchFamily="34" charset="-128"/>
                    <a:cs typeface="Arial Unicode MS" pitchFamily="34" charset="-128"/>
                  </a:endParaRPr>
                </a:p>
              </p:txBody>
            </p:sp>
            <p:sp>
              <p:nvSpPr>
                <p:cNvPr id="172" name="TextBox 171"/>
                <p:cNvSpPr txBox="1"/>
                <p:nvPr/>
              </p:nvSpPr>
              <p:spPr>
                <a:xfrm>
                  <a:off x="2074405" y="3658044"/>
                  <a:ext cx="367030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250M</a:t>
                  </a:r>
                  <a:endParaRPr lang="en-US" sz="700" kern="0" dirty="0" smtClean="0">
                    <a:solidFill>
                      <a:srgbClr val="666666"/>
                    </a:solidFill>
                    <a:ea typeface="Arial Unicode MS" pitchFamily="34" charset="-128"/>
                    <a:cs typeface="Arial Unicode MS" pitchFamily="34" charset="-128"/>
                  </a:endParaRPr>
                </a:p>
              </p:txBody>
            </p:sp>
            <p:sp>
              <p:nvSpPr>
                <p:cNvPr id="173" name="TextBox 172"/>
                <p:cNvSpPr txBox="1"/>
                <p:nvPr/>
              </p:nvSpPr>
              <p:spPr>
                <a:xfrm>
                  <a:off x="2074405" y="4414128"/>
                  <a:ext cx="1375833"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100M</a:t>
                  </a:r>
                  <a:endParaRPr lang="en-US" sz="700" kern="0" dirty="0" smtClean="0">
                    <a:solidFill>
                      <a:srgbClr val="666666"/>
                    </a:solidFill>
                    <a:ea typeface="Arial Unicode MS" pitchFamily="34" charset="-128"/>
                    <a:cs typeface="Arial Unicode MS" pitchFamily="34" charset="-128"/>
                  </a:endParaRPr>
                </a:p>
              </p:txBody>
            </p:sp>
            <p:sp>
              <p:nvSpPr>
                <p:cNvPr id="174" name="TextBox 173"/>
                <p:cNvSpPr txBox="1"/>
                <p:nvPr/>
              </p:nvSpPr>
              <p:spPr>
                <a:xfrm>
                  <a:off x="2074405" y="4799568"/>
                  <a:ext cx="1824567"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125M</a:t>
                  </a:r>
                  <a:endParaRPr lang="en-US" sz="700" kern="0" dirty="0" smtClean="0">
                    <a:solidFill>
                      <a:srgbClr val="666666"/>
                    </a:solidFill>
                    <a:ea typeface="Arial Unicode MS" pitchFamily="34" charset="-128"/>
                    <a:cs typeface="Arial Unicode MS" pitchFamily="34" charset="-128"/>
                  </a:endParaRPr>
                </a:p>
              </p:txBody>
            </p:sp>
            <p:sp>
              <p:nvSpPr>
                <p:cNvPr id="175" name="TextBox 174"/>
                <p:cNvSpPr txBox="1"/>
                <p:nvPr/>
              </p:nvSpPr>
              <p:spPr>
                <a:xfrm>
                  <a:off x="2074405" y="5193516"/>
                  <a:ext cx="2241550"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a:solidFill>
                        <a:srgbClr val="666666"/>
                      </a:solidFill>
                      <a:ea typeface="Arial Unicode MS" pitchFamily="34" charset="-128"/>
                      <a:cs typeface="Arial"/>
                    </a:rPr>
                    <a:t>1</a:t>
                  </a:r>
                  <a:r>
                    <a:rPr lang="en-US" sz="700" kern="0" dirty="0" smtClean="0">
                      <a:solidFill>
                        <a:srgbClr val="666666"/>
                      </a:solidFill>
                      <a:ea typeface="Arial Unicode MS" pitchFamily="34" charset="-128"/>
                      <a:cs typeface="Arial"/>
                    </a:rPr>
                    <a:t>70M</a:t>
                  </a:r>
                  <a:endParaRPr lang="en-US" sz="700" kern="0" dirty="0" smtClean="0">
                    <a:solidFill>
                      <a:srgbClr val="666666"/>
                    </a:solidFill>
                    <a:ea typeface="Arial Unicode MS" pitchFamily="34" charset="-128"/>
                    <a:cs typeface="Arial Unicode MS" pitchFamily="34" charset="-128"/>
                  </a:endParaRPr>
                </a:p>
              </p:txBody>
            </p:sp>
            <p:sp>
              <p:nvSpPr>
                <p:cNvPr id="176" name="TextBox 175"/>
                <p:cNvSpPr txBox="1"/>
                <p:nvPr/>
              </p:nvSpPr>
              <p:spPr>
                <a:xfrm>
                  <a:off x="2074404" y="5595910"/>
                  <a:ext cx="2531533"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175M</a:t>
                  </a:r>
                  <a:endParaRPr lang="en-US" sz="700" kern="0" dirty="0" smtClean="0">
                    <a:solidFill>
                      <a:srgbClr val="666666"/>
                    </a:solidFill>
                    <a:ea typeface="Arial Unicode MS" pitchFamily="34" charset="-128"/>
                    <a:cs typeface="Arial Unicode MS" pitchFamily="34" charset="-128"/>
                  </a:endParaRPr>
                </a:p>
              </p:txBody>
            </p:sp>
            <p:sp>
              <p:nvSpPr>
                <p:cNvPr id="177" name="TextBox 176"/>
                <p:cNvSpPr txBox="1"/>
                <p:nvPr/>
              </p:nvSpPr>
              <p:spPr>
                <a:xfrm>
                  <a:off x="2074404" y="5968650"/>
                  <a:ext cx="3323167" cy="182101"/>
                </a:xfrm>
                <a:prstGeom prst="rect">
                  <a:avLst/>
                </a:prstGeom>
                <a:noFill/>
              </p:spPr>
              <p:txBody>
                <a:bodyPr wrap="square" rtlCol="0">
                  <a:spAutoFit/>
                </a:bodyPr>
                <a:lstStyle/>
                <a:p>
                  <a:pPr algn="ctr" fontAlgn="base">
                    <a:lnSpc>
                      <a:spcPct val="80000"/>
                    </a:lnSpc>
                    <a:spcBef>
                      <a:spcPct val="50000"/>
                    </a:spcBef>
                    <a:spcAft>
                      <a:spcPct val="0"/>
                    </a:spcAft>
                    <a:buClr>
                      <a:srgbClr val="F0AB00"/>
                    </a:buClr>
                    <a:buSzPct val="80000"/>
                  </a:pPr>
                  <a:r>
                    <a:rPr lang="en-US" sz="700" kern="0" dirty="0" smtClean="0">
                      <a:solidFill>
                        <a:srgbClr val="666666"/>
                      </a:solidFill>
                      <a:ea typeface="Arial Unicode MS" pitchFamily="34" charset="-128"/>
                      <a:cs typeface="Arial"/>
                    </a:rPr>
                    <a:t>225M</a:t>
                  </a:r>
                  <a:endParaRPr lang="en-US" sz="700" kern="0" dirty="0" smtClean="0">
                    <a:solidFill>
                      <a:srgbClr val="666666"/>
                    </a:solidFill>
                    <a:ea typeface="Arial Unicode MS" pitchFamily="34" charset="-128"/>
                    <a:cs typeface="Arial Unicode MS" pitchFamily="34" charset="-128"/>
                  </a:endParaRPr>
                </a:p>
              </p:txBody>
            </p:sp>
          </p:grpSp>
        </p:grpSp>
      </p:grpSp>
      <p:grpSp>
        <p:nvGrpSpPr>
          <p:cNvPr id="5" name="Group 4"/>
          <p:cNvGrpSpPr/>
          <p:nvPr/>
        </p:nvGrpSpPr>
        <p:grpSpPr>
          <a:xfrm>
            <a:off x="7623087" y="3013079"/>
            <a:ext cx="1283240" cy="429498"/>
            <a:chOff x="7753592" y="2372520"/>
            <a:chExt cx="1145591" cy="383427"/>
          </a:xfrm>
        </p:grpSpPr>
        <p:pic>
          <p:nvPicPr>
            <p:cNvPr id="126" name="Picture 125"/>
            <p:cNvPicPr>
              <a:picLocks noChangeAspect="1"/>
            </p:cNvPicPr>
            <p:nvPr/>
          </p:nvPicPr>
          <p:blipFill>
            <a:blip r:embed="rId2"/>
            <a:stretch>
              <a:fillRect/>
            </a:stretch>
          </p:blipFill>
          <p:spPr>
            <a:xfrm>
              <a:off x="8518183" y="2374947"/>
              <a:ext cx="381000" cy="381000"/>
            </a:xfrm>
            <a:prstGeom prst="rect">
              <a:avLst/>
            </a:prstGeom>
          </p:spPr>
        </p:pic>
        <p:pic>
          <p:nvPicPr>
            <p:cNvPr id="125" name="Picture 124"/>
            <p:cNvPicPr>
              <a:picLocks noChangeAspect="1"/>
            </p:cNvPicPr>
            <p:nvPr/>
          </p:nvPicPr>
          <p:blipFill>
            <a:blip r:embed="rId3"/>
            <a:stretch>
              <a:fillRect/>
            </a:stretch>
          </p:blipFill>
          <p:spPr>
            <a:xfrm>
              <a:off x="8135826" y="2373310"/>
              <a:ext cx="381000" cy="381000"/>
            </a:xfrm>
            <a:prstGeom prst="rect">
              <a:avLst/>
            </a:prstGeom>
          </p:spPr>
        </p:pic>
        <p:pic>
          <p:nvPicPr>
            <p:cNvPr id="127" name="Picture 126"/>
            <p:cNvPicPr>
              <a:picLocks noChangeAspect="1"/>
            </p:cNvPicPr>
            <p:nvPr/>
          </p:nvPicPr>
          <p:blipFill>
            <a:blip r:embed="rId4"/>
            <a:stretch>
              <a:fillRect/>
            </a:stretch>
          </p:blipFill>
          <p:spPr>
            <a:xfrm>
              <a:off x="7753592" y="2372520"/>
              <a:ext cx="381600" cy="381600"/>
            </a:xfrm>
            <a:prstGeom prst="rect">
              <a:avLst/>
            </a:prstGeom>
          </p:spPr>
        </p:pic>
      </p:grpSp>
      <p:grpSp>
        <p:nvGrpSpPr>
          <p:cNvPr id="245" name="Group 244"/>
          <p:cNvGrpSpPr/>
          <p:nvPr/>
        </p:nvGrpSpPr>
        <p:grpSpPr>
          <a:xfrm>
            <a:off x="230400" y="3003810"/>
            <a:ext cx="8668800" cy="528436"/>
            <a:chOff x="230400" y="2312073"/>
            <a:chExt cx="8668800" cy="528436"/>
          </a:xfrm>
        </p:grpSpPr>
        <p:cxnSp>
          <p:nvCxnSpPr>
            <p:cNvPr id="246" name="Straight Connector 245"/>
            <p:cNvCxnSpPr/>
            <p:nvPr/>
          </p:nvCxnSpPr>
          <p:spPr>
            <a:xfrm>
              <a:off x="230400" y="2750840"/>
              <a:ext cx="8668800" cy="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330612" y="2312073"/>
              <a:ext cx="0" cy="43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282977" y="2425011"/>
              <a:ext cx="1656920" cy="415498"/>
            </a:xfrm>
            <a:prstGeom prst="rect">
              <a:avLst/>
            </a:prstGeom>
            <a:noFill/>
          </p:spPr>
          <p:txBody>
            <a:bodyPr wrap="square" rtlCol="0">
              <a:spAutoFit/>
            </a:bodyPr>
            <a:lstStyle/>
            <a:p>
              <a:pPr algn="just"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By Supplier    </a:t>
              </a:r>
              <a:r>
                <a:rPr lang="en-US" sz="800" dirty="0" smtClean="0">
                  <a:solidFill>
                    <a:srgbClr val="666666"/>
                  </a:solidFill>
                  <a:latin typeface="SAP-icons"/>
                </a:rPr>
                <a:t></a:t>
              </a:r>
              <a:endParaRPr lang="en-US" sz="3600" dirty="0">
                <a:solidFill>
                  <a:srgbClr val="666666"/>
                </a:solidFill>
                <a:latin typeface="SAP-icons" pitchFamily="2" charset="0"/>
                <a:cs typeface="Arial" pitchFamily="34" charset="0"/>
              </a:endParaRPr>
            </a:p>
            <a:p>
              <a:pPr algn="just" fontAlgn="base">
                <a:spcBef>
                  <a:spcPct val="50000"/>
                </a:spcBef>
                <a:spcAft>
                  <a:spcPct val="0"/>
                </a:spcAft>
                <a:buClr>
                  <a:srgbClr val="F0AB00"/>
                </a:buClr>
                <a:buSzPct val="80000"/>
              </a:pPr>
              <a:endParaRPr lang="en-US" sz="800" kern="0" spc="40" dirty="0" smtClean="0">
                <a:solidFill>
                  <a:srgbClr val="666666"/>
                </a:solidFill>
                <a:ea typeface="Arial Unicode MS" pitchFamily="34" charset="-128"/>
                <a:cs typeface="Arial Unicode MS" pitchFamily="34" charset="-128"/>
              </a:endParaRPr>
            </a:p>
          </p:txBody>
        </p:sp>
      </p:grpSp>
      <p:grpSp>
        <p:nvGrpSpPr>
          <p:cNvPr id="194" name="Group 193"/>
          <p:cNvGrpSpPr/>
          <p:nvPr/>
        </p:nvGrpSpPr>
        <p:grpSpPr>
          <a:xfrm>
            <a:off x="3030459" y="1604192"/>
            <a:ext cx="1327244" cy="1268823"/>
            <a:chOff x="3030459" y="1595777"/>
            <a:chExt cx="1327244" cy="1268823"/>
          </a:xfrm>
        </p:grpSpPr>
        <p:sp>
          <p:nvSpPr>
            <p:cNvPr id="195" name="Rounded Rectangle 194" hidden="1"/>
            <p:cNvSpPr/>
            <p:nvPr/>
          </p:nvSpPr>
          <p:spPr bwMode="gray">
            <a:xfrm>
              <a:off x="3030459" y="159618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196" name="TextBox 195"/>
            <p:cNvSpPr txBox="1"/>
            <p:nvPr/>
          </p:nvSpPr>
          <p:spPr>
            <a:xfrm>
              <a:off x="3031989" y="1595777"/>
              <a:ext cx="1325714" cy="395869"/>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Comparative Annual Totals</a:t>
              </a:r>
            </a:p>
          </p:txBody>
        </p:sp>
        <p:sp>
          <p:nvSpPr>
            <p:cNvPr id="198" name="TextBox 197"/>
            <p:cNvSpPr txBox="1"/>
            <p:nvPr/>
          </p:nvSpPr>
          <p:spPr>
            <a:xfrm>
              <a:off x="3031989" y="2653397"/>
              <a:ext cx="1322255"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 By Region</a:t>
              </a:r>
            </a:p>
          </p:txBody>
        </p:sp>
        <p:grpSp>
          <p:nvGrpSpPr>
            <p:cNvPr id="199" name="Group 198"/>
            <p:cNvGrpSpPr/>
            <p:nvPr/>
          </p:nvGrpSpPr>
          <p:grpSpPr>
            <a:xfrm>
              <a:off x="3030460" y="1981689"/>
              <a:ext cx="1327243" cy="633750"/>
              <a:chOff x="1956644" y="1313947"/>
              <a:chExt cx="1642483" cy="769070"/>
            </a:xfrm>
          </p:grpSpPr>
          <p:grpSp>
            <p:nvGrpSpPr>
              <p:cNvPr id="200" name="Group 199"/>
              <p:cNvGrpSpPr/>
              <p:nvPr/>
            </p:nvGrpSpPr>
            <p:grpSpPr>
              <a:xfrm>
                <a:off x="1958537" y="1313947"/>
                <a:ext cx="1640590" cy="280120"/>
                <a:chOff x="1973609" y="1315828"/>
                <a:chExt cx="1640590" cy="280120"/>
              </a:xfrm>
            </p:grpSpPr>
            <p:sp>
              <p:nvSpPr>
                <p:cNvPr id="218" name="Rectangle 217"/>
                <p:cNvSpPr/>
                <p:nvPr/>
              </p:nvSpPr>
              <p:spPr bwMode="gray">
                <a:xfrm>
                  <a:off x="2067843" y="1541543"/>
                  <a:ext cx="1459128" cy="45719"/>
                </a:xfrm>
                <a:prstGeom prst="rect">
                  <a:avLst/>
                </a:prstGeom>
                <a:solidFill>
                  <a:srgbClr val="67B25C"/>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19" name="TextBox 218"/>
                <p:cNvSpPr txBox="1"/>
                <p:nvPr/>
              </p:nvSpPr>
              <p:spPr>
                <a:xfrm>
                  <a:off x="1973609" y="1315828"/>
                  <a:ext cx="1032659" cy="280120"/>
                </a:xfrm>
                <a:prstGeom prst="rect">
                  <a:avLst/>
                </a:prstGeom>
                <a:noFill/>
              </p:spPr>
              <p:txBody>
                <a:bodyPr wrap="square" lIns="72000" rIns="7200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1</a:t>
                  </a:r>
                </a:p>
              </p:txBody>
            </p:sp>
            <p:sp>
              <p:nvSpPr>
                <p:cNvPr id="220" name="TextBox 219"/>
                <p:cNvSpPr txBox="1"/>
                <p:nvPr/>
              </p:nvSpPr>
              <p:spPr>
                <a:xfrm>
                  <a:off x="2996744" y="1315828"/>
                  <a:ext cx="617455" cy="280120"/>
                </a:xfrm>
                <a:prstGeom prst="rect">
                  <a:avLst/>
                </a:prstGeom>
                <a:noFill/>
              </p:spPr>
              <p:txBody>
                <a:bodyPr wrap="square" lIns="72000" rIns="72000" rtlCol="0">
                  <a:spAutoFit/>
                </a:bodyPr>
                <a:lstStyle/>
                <a:p>
                  <a:pPr algn="r" fontAlgn="base">
                    <a:spcBef>
                      <a:spcPct val="50000"/>
                    </a:spcBef>
                    <a:spcAft>
                      <a:spcPct val="0"/>
                    </a:spcAft>
                    <a:buClr>
                      <a:srgbClr val="F0AB00"/>
                    </a:buClr>
                    <a:buSzPct val="80000"/>
                  </a:pPr>
                  <a:r>
                    <a:rPr lang="en-US" sz="900" kern="0" dirty="0" smtClean="0">
                      <a:solidFill>
                        <a:srgbClr val="67B25C"/>
                      </a:solidFill>
                      <a:ea typeface="Arial Unicode MS" pitchFamily="34" charset="-128"/>
                      <a:cs typeface="Arial Unicode MS" pitchFamily="34" charset="-128"/>
                    </a:rPr>
                    <a:t>234 M</a:t>
                  </a:r>
                </a:p>
              </p:txBody>
            </p:sp>
          </p:grpSp>
          <p:grpSp>
            <p:nvGrpSpPr>
              <p:cNvPr id="201" name="Group 200"/>
              <p:cNvGrpSpPr/>
              <p:nvPr/>
            </p:nvGrpSpPr>
            <p:grpSpPr>
              <a:xfrm>
                <a:off x="1958537" y="1564772"/>
                <a:ext cx="1640589" cy="280120"/>
                <a:chOff x="3326159" y="1052303"/>
                <a:chExt cx="1640589" cy="280120"/>
              </a:xfrm>
            </p:grpSpPr>
            <p:sp>
              <p:nvSpPr>
                <p:cNvPr id="207" name="Rectangle 206"/>
                <p:cNvSpPr/>
                <p:nvPr/>
              </p:nvSpPr>
              <p:spPr bwMode="gray">
                <a:xfrm>
                  <a:off x="3420393" y="1278018"/>
                  <a:ext cx="662203" cy="46898"/>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208" name="TextBox 207"/>
                <p:cNvSpPr txBox="1"/>
                <p:nvPr/>
              </p:nvSpPr>
              <p:spPr>
                <a:xfrm>
                  <a:off x="3326159" y="1052303"/>
                  <a:ext cx="1032660" cy="280120"/>
                </a:xfrm>
                <a:prstGeom prst="rect">
                  <a:avLst/>
                </a:prstGeom>
                <a:noFill/>
              </p:spPr>
              <p:txBody>
                <a:bodyPr wrap="square" lIns="72000" rIns="7200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2</a:t>
                  </a:r>
                </a:p>
              </p:txBody>
            </p:sp>
            <p:sp>
              <p:nvSpPr>
                <p:cNvPr id="209" name="TextBox 208"/>
                <p:cNvSpPr txBox="1"/>
                <p:nvPr/>
              </p:nvSpPr>
              <p:spPr>
                <a:xfrm>
                  <a:off x="4349295" y="1052303"/>
                  <a:ext cx="617453" cy="280120"/>
                </a:xfrm>
                <a:prstGeom prst="rect">
                  <a:avLst/>
                </a:prstGeom>
                <a:noFill/>
              </p:spPr>
              <p:txBody>
                <a:bodyPr wrap="square" lIns="72000" rIns="72000" rtlCol="0">
                  <a:spAutoFit/>
                </a:bodyPr>
                <a:lstStyle/>
                <a:p>
                  <a:pPr algn="r" fontAlgn="base">
                    <a:spcBef>
                      <a:spcPct val="50000"/>
                    </a:spcBef>
                    <a:spcAft>
                      <a:spcPct val="0"/>
                    </a:spcAft>
                    <a:buClr>
                      <a:srgbClr val="F0AB00"/>
                    </a:buClr>
                    <a:buSzPct val="80000"/>
                  </a:pPr>
                  <a:r>
                    <a:rPr lang="en-US" sz="900" kern="0" dirty="0">
                      <a:solidFill>
                        <a:srgbClr val="D32030"/>
                      </a:solidFill>
                      <a:ea typeface="Arial Unicode MS" pitchFamily="34" charset="-128"/>
                      <a:cs typeface="Arial Unicode MS" pitchFamily="34" charset="-128"/>
                    </a:rPr>
                    <a:t>97 M</a:t>
                  </a:r>
                </a:p>
              </p:txBody>
            </p:sp>
            <p:sp>
              <p:nvSpPr>
                <p:cNvPr id="217" name="Rectangle 216"/>
                <p:cNvSpPr/>
                <p:nvPr/>
              </p:nvSpPr>
              <p:spPr bwMode="gray">
                <a:xfrm>
                  <a:off x="4101646" y="1276959"/>
                  <a:ext cx="774700" cy="45719"/>
                </a:xfrm>
                <a:prstGeom prst="rect">
                  <a:avLst/>
                </a:prstGeom>
                <a:solidFill>
                  <a:srgbClr val="E2E2E2"/>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grpSp>
          <p:grpSp>
            <p:nvGrpSpPr>
              <p:cNvPr id="202" name="Group 201"/>
              <p:cNvGrpSpPr/>
              <p:nvPr/>
            </p:nvGrpSpPr>
            <p:grpSpPr>
              <a:xfrm>
                <a:off x="1956644" y="1802897"/>
                <a:ext cx="1642483" cy="280120"/>
                <a:chOff x="1956644" y="1802897"/>
                <a:chExt cx="1642483" cy="280120"/>
              </a:xfrm>
            </p:grpSpPr>
            <p:sp>
              <p:nvSpPr>
                <p:cNvPr id="203" name="Rectangle 202"/>
                <p:cNvSpPr/>
                <p:nvPr/>
              </p:nvSpPr>
              <p:spPr bwMode="gray">
                <a:xfrm>
                  <a:off x="2052770" y="2026495"/>
                  <a:ext cx="998754" cy="45840"/>
                </a:xfrm>
                <a:prstGeom prst="rect">
                  <a:avLst/>
                </a:prstGeom>
                <a:solidFill>
                  <a:srgbClr val="E17B24"/>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4" name="Rectangle 203"/>
                <p:cNvSpPr/>
                <p:nvPr/>
              </p:nvSpPr>
              <p:spPr bwMode="gray">
                <a:xfrm>
                  <a:off x="3057873" y="2026495"/>
                  <a:ext cx="466725" cy="45719"/>
                </a:xfrm>
                <a:prstGeom prst="rect">
                  <a:avLst/>
                </a:prstGeom>
                <a:solidFill>
                  <a:srgbClr val="E2E2E2"/>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5" name="TextBox 204"/>
                <p:cNvSpPr txBox="1"/>
                <p:nvPr/>
              </p:nvSpPr>
              <p:spPr>
                <a:xfrm>
                  <a:off x="1956644" y="1802897"/>
                  <a:ext cx="1034553" cy="280120"/>
                </a:xfrm>
                <a:prstGeom prst="rect">
                  <a:avLst/>
                </a:prstGeom>
                <a:noFill/>
              </p:spPr>
              <p:txBody>
                <a:bodyPr wrap="square" lIns="72000" rIns="7200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3</a:t>
                  </a:r>
                </a:p>
              </p:txBody>
            </p:sp>
            <p:sp>
              <p:nvSpPr>
                <p:cNvPr id="206" name="TextBox 205"/>
                <p:cNvSpPr txBox="1"/>
                <p:nvPr/>
              </p:nvSpPr>
              <p:spPr>
                <a:xfrm>
                  <a:off x="2981673" y="1802897"/>
                  <a:ext cx="617454" cy="280120"/>
                </a:xfrm>
                <a:prstGeom prst="rect">
                  <a:avLst/>
                </a:prstGeom>
                <a:noFill/>
              </p:spPr>
              <p:txBody>
                <a:bodyPr wrap="square" lIns="72000" rIns="72000" rtlCol="0">
                  <a:spAutoFit/>
                </a:bodyPr>
                <a:lstStyle/>
                <a:p>
                  <a:pPr algn="r" fontAlgn="base">
                    <a:spcBef>
                      <a:spcPct val="50000"/>
                    </a:spcBef>
                    <a:spcAft>
                      <a:spcPct val="0"/>
                    </a:spcAft>
                    <a:buClr>
                      <a:srgbClr val="F0AB00"/>
                    </a:buClr>
                    <a:buSzPct val="80000"/>
                  </a:pPr>
                  <a:r>
                    <a:rPr lang="en-US" sz="900" kern="0" dirty="0">
                      <a:solidFill>
                        <a:srgbClr val="E17B24"/>
                      </a:solidFill>
                      <a:ea typeface="Arial Unicode MS" pitchFamily="34" charset="-128"/>
                      <a:cs typeface="Arial Unicode MS" pitchFamily="34" charset="-128"/>
                    </a:rPr>
                    <a:t>197 M</a:t>
                  </a:r>
                </a:p>
              </p:txBody>
            </p:sp>
          </p:grpSp>
        </p:grpSp>
      </p:grpSp>
      <p:cxnSp>
        <p:nvCxnSpPr>
          <p:cNvPr id="280" name="Straight Connector 279"/>
          <p:cNvCxnSpPr/>
          <p:nvPr/>
        </p:nvCxnSpPr>
        <p:spPr>
          <a:xfrm>
            <a:off x="2984435" y="1643785"/>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281" name="Group 280"/>
          <p:cNvGrpSpPr/>
          <p:nvPr/>
        </p:nvGrpSpPr>
        <p:grpSpPr>
          <a:xfrm>
            <a:off x="1623611" y="1603146"/>
            <a:ext cx="1323786" cy="1260406"/>
            <a:chOff x="1623611" y="1603146"/>
            <a:chExt cx="1323786" cy="1260406"/>
          </a:xfrm>
        </p:grpSpPr>
        <p:grpSp>
          <p:nvGrpSpPr>
            <p:cNvPr id="282" name="Group 281"/>
            <p:cNvGrpSpPr/>
            <p:nvPr/>
          </p:nvGrpSpPr>
          <p:grpSpPr>
            <a:xfrm>
              <a:off x="1623611" y="1603146"/>
              <a:ext cx="1323786" cy="1260406"/>
              <a:chOff x="6612399" y="1706157"/>
              <a:chExt cx="1323786" cy="1260406"/>
            </a:xfrm>
          </p:grpSpPr>
          <p:sp>
            <p:nvSpPr>
              <p:cNvPr id="296" name="Rounded Rectangle 295"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297" name="TextBox 296"/>
              <p:cNvSpPr txBox="1"/>
              <p:nvPr/>
            </p:nvSpPr>
            <p:spPr>
              <a:xfrm>
                <a:off x="6612399" y="1706157"/>
                <a:ext cx="1323786"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err="1" smtClean="0">
                    <a:solidFill>
                      <a:srgbClr val="333333"/>
                    </a:solidFill>
                    <a:ea typeface="Arial Unicode MS" pitchFamily="34" charset="-128"/>
                    <a:cs typeface="Arial Unicode MS" pitchFamily="34" charset="-128"/>
                  </a:rPr>
                  <a:t>Culmulative</a:t>
                </a:r>
                <a:r>
                  <a:rPr lang="en-US" sz="1050" kern="0" dirty="0" smtClean="0">
                    <a:solidFill>
                      <a:srgbClr val="333333"/>
                    </a:solidFill>
                    <a:ea typeface="Arial Unicode MS" pitchFamily="34" charset="-128"/>
                    <a:cs typeface="Arial Unicode MS" pitchFamily="34" charset="-128"/>
                  </a:rPr>
                  <a:t> Totals</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Expenses (M EUR)</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grpSp>
        <p:sp>
          <p:nvSpPr>
            <p:cNvPr id="283" name="TextBox 282"/>
            <p:cNvSpPr txBox="1"/>
            <p:nvPr/>
          </p:nvSpPr>
          <p:spPr>
            <a:xfrm>
              <a:off x="1623612" y="2650097"/>
              <a:ext cx="1323785"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Actual and Target</a:t>
              </a:r>
            </a:p>
          </p:txBody>
        </p:sp>
        <p:grpSp>
          <p:nvGrpSpPr>
            <p:cNvPr id="284" name="Group 283"/>
            <p:cNvGrpSpPr/>
            <p:nvPr/>
          </p:nvGrpSpPr>
          <p:grpSpPr>
            <a:xfrm>
              <a:off x="1667657" y="2049005"/>
              <a:ext cx="1233294" cy="652803"/>
              <a:chOff x="7388368" y="3090960"/>
              <a:chExt cx="1521208" cy="792192"/>
            </a:xfrm>
          </p:grpSpPr>
          <p:sp>
            <p:nvSpPr>
              <p:cNvPr id="285" name="Rectangle 284"/>
              <p:cNvSpPr/>
              <p:nvPr/>
            </p:nvSpPr>
            <p:spPr bwMode="gray">
              <a:xfrm>
                <a:off x="7768460" y="3484983"/>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86" name="Rectangle 285"/>
              <p:cNvSpPr/>
              <p:nvPr/>
            </p:nvSpPr>
            <p:spPr bwMode="gray">
              <a:xfrm>
                <a:off x="8527299" y="3489747"/>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87" name="Rectangle 286"/>
              <p:cNvSpPr/>
              <p:nvPr/>
            </p:nvSpPr>
            <p:spPr bwMode="gray">
              <a:xfrm>
                <a:off x="7410639" y="3436622"/>
                <a:ext cx="1476420" cy="112998"/>
              </a:xfrm>
              <a:prstGeom prst="rect">
                <a:avLst/>
              </a:prstGeom>
              <a:solidFill>
                <a:srgbClr val="D5DADC"/>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88" name="Rectangle 287"/>
              <p:cNvSpPr/>
              <p:nvPr/>
            </p:nvSpPr>
            <p:spPr bwMode="gray">
              <a:xfrm>
                <a:off x="7408377" y="3436620"/>
                <a:ext cx="878754" cy="106897"/>
              </a:xfrm>
              <a:prstGeom prst="rect">
                <a:avLst/>
              </a:prstGeom>
              <a:solidFill>
                <a:srgbClr val="F3B2B8"/>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89" name="TextBox 288"/>
              <p:cNvSpPr txBox="1"/>
              <p:nvPr/>
            </p:nvSpPr>
            <p:spPr>
              <a:xfrm>
                <a:off x="8136371" y="3090960"/>
                <a:ext cx="503174"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D32030"/>
                    </a:solidFill>
                    <a:ea typeface="Arial Unicode MS" pitchFamily="34" charset="-128"/>
                    <a:cs typeface="Arial Unicode MS" pitchFamily="34" charset="-128"/>
                  </a:rPr>
                  <a:t>125</a:t>
                </a:r>
              </a:p>
            </p:txBody>
          </p:sp>
          <p:sp>
            <p:nvSpPr>
              <p:cNvPr id="290" name="TextBox 289"/>
              <p:cNvSpPr txBox="1"/>
              <p:nvPr/>
            </p:nvSpPr>
            <p:spPr>
              <a:xfrm>
                <a:off x="7825216" y="3603032"/>
                <a:ext cx="422472" cy="2801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454545"/>
                    </a:solidFill>
                    <a:ea typeface="Arial Unicode MS" pitchFamily="34" charset="-128"/>
                    <a:cs typeface="Arial Unicode MS" pitchFamily="34" charset="-128"/>
                  </a:rPr>
                  <a:t>75</a:t>
                </a:r>
              </a:p>
            </p:txBody>
          </p:sp>
          <p:sp>
            <p:nvSpPr>
              <p:cNvPr id="291" name="Rectangle 290"/>
              <p:cNvSpPr/>
              <p:nvPr/>
            </p:nvSpPr>
            <p:spPr bwMode="gray">
              <a:xfrm>
                <a:off x="7415401" y="3437975"/>
                <a:ext cx="961838" cy="108000"/>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92" name="Rectangle 291"/>
              <p:cNvSpPr/>
              <p:nvPr/>
            </p:nvSpPr>
            <p:spPr bwMode="gray">
              <a:xfrm>
                <a:off x="7989645" y="3364516"/>
                <a:ext cx="25737" cy="259698"/>
              </a:xfrm>
              <a:prstGeom prst="rect">
                <a:avLst/>
              </a:prstGeom>
              <a:solidFill>
                <a:srgbClr val="454545"/>
              </a:solidFill>
              <a:ln w="6350" algn="ctr">
                <a:solidFill>
                  <a:schemeClr val="bg1"/>
                </a:solidFill>
                <a:miter lim="800000"/>
                <a:headEnd/>
                <a:tailEnd/>
              </a:ln>
            </p:spPr>
            <p:txBody>
              <a:bodyPr lIns="90000" tIns="72000" rIns="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93" name="Diamond 292"/>
              <p:cNvSpPr/>
              <p:nvPr/>
            </p:nvSpPr>
            <p:spPr bwMode="gray">
              <a:xfrm>
                <a:off x="7388368" y="3547498"/>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94" name="Diamond 293"/>
              <p:cNvSpPr/>
              <p:nvPr/>
            </p:nvSpPr>
            <p:spPr bwMode="gray">
              <a:xfrm>
                <a:off x="8855576" y="3552865"/>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95" name="Rectangle 294"/>
              <p:cNvSpPr/>
              <p:nvPr/>
            </p:nvSpPr>
            <p:spPr bwMode="gray">
              <a:xfrm>
                <a:off x="8358187" y="3333930"/>
                <a:ext cx="18000" cy="144000"/>
              </a:xfrm>
              <a:prstGeom prst="rect">
                <a:avLst/>
              </a:prstGeom>
              <a:solidFill>
                <a:srgbClr val="D3203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cxnSp>
        <p:nvCxnSpPr>
          <p:cNvPr id="298" name="Straight Connector 297"/>
          <p:cNvCxnSpPr/>
          <p:nvPr/>
        </p:nvCxnSpPr>
        <p:spPr>
          <a:xfrm>
            <a:off x="1581522" y="1641581"/>
            <a:ext cx="0" cy="1152000"/>
          </a:xfrm>
          <a:prstGeom prst="line">
            <a:avLst/>
          </a:prstGeom>
          <a:ln w="6350">
            <a:solidFill>
              <a:srgbClr val="DDDDDD"/>
            </a:solidFill>
          </a:ln>
        </p:spPr>
        <p:style>
          <a:lnRef idx="1">
            <a:schemeClr val="accent1"/>
          </a:lnRef>
          <a:fillRef idx="0">
            <a:schemeClr val="accent1"/>
          </a:fillRef>
          <a:effectRef idx="0">
            <a:schemeClr val="accent1"/>
          </a:effectRef>
          <a:fontRef idx="minor">
            <a:schemeClr val="tx1"/>
          </a:fontRef>
        </p:style>
      </p:cxnSp>
      <p:grpSp>
        <p:nvGrpSpPr>
          <p:cNvPr id="299" name="Group 298"/>
          <p:cNvGrpSpPr/>
          <p:nvPr/>
        </p:nvGrpSpPr>
        <p:grpSpPr>
          <a:xfrm>
            <a:off x="211565" y="1600529"/>
            <a:ext cx="1334528" cy="1272212"/>
            <a:chOff x="6607751" y="3059546"/>
            <a:chExt cx="1334528" cy="1272212"/>
          </a:xfrm>
        </p:grpSpPr>
        <p:grpSp>
          <p:nvGrpSpPr>
            <p:cNvPr id="300" name="Group 299"/>
            <p:cNvGrpSpPr/>
            <p:nvPr/>
          </p:nvGrpSpPr>
          <p:grpSpPr>
            <a:xfrm>
              <a:off x="6607751" y="3059546"/>
              <a:ext cx="1334528" cy="1265141"/>
              <a:chOff x="6605180" y="1701422"/>
              <a:chExt cx="1334528" cy="1265141"/>
            </a:xfrm>
          </p:grpSpPr>
          <p:sp>
            <p:nvSpPr>
              <p:cNvPr id="303" name="Rounded Rectangle 302" hidden="1"/>
              <p:cNvSpPr/>
              <p:nvPr/>
            </p:nvSpPr>
            <p:spPr bwMode="gray">
              <a:xfrm>
                <a:off x="6612400" y="1706563"/>
                <a:ext cx="1323785" cy="1260000"/>
              </a:xfrm>
              <a:prstGeom prst="roundRect">
                <a:avLst>
                  <a:gd name="adj" fmla="val 2959"/>
                </a:avLst>
              </a:prstGeom>
              <a:solidFill>
                <a:srgbClr val="FFFFFF"/>
              </a:solidFill>
              <a:ln w="6350" algn="ctr">
                <a:solidFill>
                  <a:schemeClr val="bg1">
                    <a:lumMod val="95000"/>
                  </a:schemeClr>
                </a:solidFill>
                <a:miter lim="800000"/>
                <a:headEnd/>
                <a:tailEnd/>
              </a:ln>
              <a:effectLst>
                <a:outerShdw blurRad="19050" dir="2700000" algn="tl" rotWithShape="0">
                  <a:srgbClr val="000000">
                    <a:alpha val="25000"/>
                  </a:srgb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rgbClr val="000000"/>
                    </a:solidFill>
                    <a:ea typeface="Arial Unicode MS" pitchFamily="34" charset="-128"/>
                    <a:cs typeface="Arial Unicode MS" pitchFamily="34" charset="-128"/>
                  </a:rPr>
                  <a:t>   </a:t>
                </a:r>
              </a:p>
            </p:txBody>
          </p:sp>
          <p:sp>
            <p:nvSpPr>
              <p:cNvPr id="304" name="TextBox 303"/>
              <p:cNvSpPr txBox="1"/>
              <p:nvPr/>
            </p:nvSpPr>
            <p:spPr>
              <a:xfrm>
                <a:off x="6605180" y="1701422"/>
                <a:ext cx="1334528" cy="642090"/>
              </a:xfrm>
              <a:prstGeom prst="rect">
                <a:avLst/>
              </a:prstGeom>
              <a:noFill/>
            </p:spPr>
            <p:txBody>
              <a:bodyPr wrap="square" lIns="72000" tIns="36000" rIns="72000" bIns="36000" rtlCol="0">
                <a:spAutoFit/>
              </a:bodyPr>
              <a:lstStyle/>
              <a:p>
                <a:pPr fontAlgn="base">
                  <a:spcBef>
                    <a:spcPct val="50000"/>
                  </a:spcBef>
                  <a:spcAft>
                    <a:spcPct val="0"/>
                  </a:spcAft>
                  <a:buClr>
                    <a:srgbClr val="F0AB00"/>
                  </a:buClr>
                  <a:buSzPct val="80000"/>
                </a:pPr>
                <a:r>
                  <a:rPr lang="en-US" sz="1050" kern="0" dirty="0" smtClean="0">
                    <a:solidFill>
                      <a:srgbClr val="333333"/>
                    </a:solidFill>
                    <a:ea typeface="Arial Unicode MS" pitchFamily="34" charset="-128"/>
                    <a:cs typeface="Arial Unicode MS" pitchFamily="34" charset="-128"/>
                  </a:rPr>
                  <a:t>Gross Revenue</a:t>
                </a:r>
              </a:p>
              <a:p>
                <a:pPr fontAlgn="base">
                  <a:spcBef>
                    <a:spcPts val="250"/>
                  </a:spcBef>
                  <a:spcAft>
                    <a:spcPct val="0"/>
                  </a:spcAft>
                  <a:buClr>
                    <a:srgbClr val="F0AB00"/>
                  </a:buClr>
                  <a:buSzPct val="80000"/>
                </a:pPr>
                <a:r>
                  <a:rPr lang="en-US" sz="900" kern="0" dirty="0">
                    <a:solidFill>
                      <a:srgbClr val="666666"/>
                    </a:solidFill>
                    <a:ea typeface="Arial Unicode MS" pitchFamily="34" charset="-128"/>
                    <a:cs typeface="Arial Unicode MS" pitchFamily="34" charset="-128"/>
                  </a:rPr>
                  <a:t>Global – Year to Date</a:t>
                </a:r>
              </a:p>
              <a:p>
                <a:pPr fontAlgn="base">
                  <a:spcBef>
                    <a:spcPct val="50000"/>
                  </a:spcBef>
                  <a:spcAft>
                    <a:spcPct val="0"/>
                  </a:spcAft>
                  <a:buClr>
                    <a:srgbClr val="F0AB00"/>
                  </a:buClr>
                  <a:buSzPct val="80000"/>
                </a:pPr>
                <a:endParaRPr lang="en-US" sz="1000" kern="0" dirty="0" smtClean="0">
                  <a:solidFill>
                    <a:srgbClr val="333333"/>
                  </a:solidFill>
                  <a:ea typeface="Arial Unicode MS" pitchFamily="34" charset="-128"/>
                  <a:cs typeface="Arial Unicode MS" pitchFamily="34" charset="-128"/>
                </a:endParaRPr>
              </a:p>
            </p:txBody>
          </p:sp>
          <p:sp>
            <p:nvSpPr>
              <p:cNvPr id="305" name="TextBox 304"/>
              <p:cNvSpPr txBox="1"/>
              <p:nvPr/>
            </p:nvSpPr>
            <p:spPr>
              <a:xfrm>
                <a:off x="6613682" y="2329301"/>
                <a:ext cx="1319943" cy="480511"/>
              </a:xfrm>
              <a:prstGeom prst="rect">
                <a:avLst/>
              </a:prstGeom>
              <a:noFill/>
            </p:spPr>
            <p:txBody>
              <a:bodyPr wrap="square" rtlCol="0">
                <a:spAutoFit/>
              </a:bodyPr>
              <a:lstStyle/>
              <a:p>
                <a:pPr fontAlgn="base">
                  <a:spcBef>
                    <a:spcPct val="50000"/>
                  </a:spcBef>
                  <a:spcAft>
                    <a:spcPct val="0"/>
                  </a:spcAft>
                  <a:buClr>
                    <a:srgbClr val="F0AB00"/>
                  </a:buClr>
                  <a:buSzPct val="80000"/>
                </a:pPr>
                <a:endParaRPr lang="en-US" sz="3200" b="1" kern="0" dirty="0" smtClean="0">
                  <a:solidFill>
                    <a:srgbClr val="808080"/>
                  </a:solidFill>
                  <a:ea typeface="Arial Unicode MS" pitchFamily="34" charset="-128"/>
                  <a:cs typeface="Arial"/>
                </a:endParaRPr>
              </a:p>
            </p:txBody>
          </p:sp>
        </p:grpSp>
        <p:sp>
          <p:nvSpPr>
            <p:cNvPr id="301" name="TextBox 300"/>
            <p:cNvSpPr txBox="1"/>
            <p:nvPr/>
          </p:nvSpPr>
          <p:spPr>
            <a:xfrm>
              <a:off x="6607751" y="3701219"/>
              <a:ext cx="1331006" cy="479235"/>
            </a:xfrm>
            <a:prstGeom prst="rect">
              <a:avLst/>
            </a:prstGeom>
            <a:noFill/>
          </p:spPr>
          <p:txBody>
            <a:bodyPr wrap="square" lIns="72000" tIns="46800" rIns="72000" bIns="46800" rtlCol="0">
              <a:spAutoFit/>
            </a:bodyPr>
            <a:lstStyle/>
            <a:p>
              <a:pPr algn="r" fontAlgn="base">
                <a:spcBef>
                  <a:spcPct val="50000"/>
                </a:spcBef>
                <a:spcAft>
                  <a:spcPct val="0"/>
                </a:spcAft>
                <a:buClr>
                  <a:srgbClr val="F0AB00"/>
                </a:buClr>
                <a:buSzPct val="80000"/>
              </a:pPr>
              <a:r>
                <a:rPr lang="en-US" sz="2500" kern="0" dirty="0" smtClean="0">
                  <a:solidFill>
                    <a:srgbClr val="67B25C"/>
                  </a:solidFill>
                  <a:ea typeface="Arial Unicode MS" pitchFamily="34" charset="-128"/>
                  <a:cs typeface="Arial"/>
                </a:rPr>
                <a:t>348.2</a:t>
              </a:r>
              <a:r>
                <a:rPr lang="en-US" sz="1050" kern="0" dirty="0" smtClean="0">
                  <a:solidFill>
                    <a:srgbClr val="67B25C"/>
                  </a:solidFill>
                  <a:ea typeface="Arial Unicode MS" pitchFamily="34" charset="-128"/>
                  <a:cs typeface="Arial"/>
                </a:rPr>
                <a:t> M  </a:t>
              </a:r>
            </a:p>
          </p:txBody>
        </p:sp>
        <p:sp>
          <p:nvSpPr>
            <p:cNvPr id="302" name="TextBox 301"/>
            <p:cNvSpPr txBox="1"/>
            <p:nvPr/>
          </p:nvSpPr>
          <p:spPr>
            <a:xfrm>
              <a:off x="6607751" y="4120555"/>
              <a:ext cx="1334527" cy="211203"/>
            </a:xfrm>
            <a:prstGeom prst="rect">
              <a:avLst/>
            </a:prstGeom>
            <a:noFill/>
          </p:spPr>
          <p:txBody>
            <a:bodyPr wrap="square" lIns="72000" tIns="36000" rIns="72000" bIns="36000" rtlCol="0">
              <a:spAutoFit/>
            </a:bodyPr>
            <a:lstStyle/>
            <a:p>
              <a:pPr algn="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USD, Actual</a:t>
              </a:r>
            </a:p>
          </p:txBody>
        </p:sp>
      </p:grpSp>
      <p:grpSp>
        <p:nvGrpSpPr>
          <p:cNvPr id="320" name="Group 319"/>
          <p:cNvGrpSpPr/>
          <p:nvPr/>
        </p:nvGrpSpPr>
        <p:grpSpPr>
          <a:xfrm>
            <a:off x="10045" y="948096"/>
            <a:ext cx="9128480" cy="338554"/>
            <a:chOff x="160952" y="948096"/>
            <a:chExt cx="8975067" cy="338554"/>
          </a:xfrm>
        </p:grpSpPr>
        <p:sp>
          <p:nvSpPr>
            <p:cNvPr id="321" name="TextBox 320"/>
            <p:cNvSpPr txBox="1"/>
            <p:nvPr/>
          </p:nvSpPr>
          <p:spPr>
            <a:xfrm>
              <a:off x="7711441" y="963690"/>
              <a:ext cx="1424578" cy="246221"/>
            </a:xfrm>
            <a:prstGeom prst="rect">
              <a:avLst/>
            </a:prstGeom>
            <a:noFill/>
          </p:spPr>
          <p:txBody>
            <a:bodyPr wrap="square" lIns="0" tIns="0" rIns="234000" bIns="0" rtlCol="0">
              <a:spAutoFit/>
            </a:bodyPr>
            <a:lstStyle/>
            <a:p>
              <a:pPr algn="r" fontAlgn="base">
                <a:spcBef>
                  <a:spcPct val="50000"/>
                </a:spcBef>
                <a:spcAft>
                  <a:spcPct val="0"/>
                </a:spcAft>
                <a:buClr>
                  <a:srgbClr val="F0AB00"/>
                </a:buClr>
                <a:buSzPct val="80000"/>
              </a:pPr>
              <a:r>
                <a:rPr lang="en-US" sz="1600" dirty="0" smtClean="0">
                  <a:solidFill>
                    <a:srgbClr val="444444"/>
                  </a:solidFill>
                  <a:latin typeface="Arial "/>
                  <a:ea typeface="Open Sans Condensed" pitchFamily="34" charset="0"/>
                  <a:cs typeface="Arial" pitchFamily="34" charset="0"/>
                </a:rPr>
                <a:t>84.585.546,7</a:t>
              </a:r>
              <a:endParaRPr lang="en-US" sz="1600" dirty="0">
                <a:solidFill>
                  <a:srgbClr val="444444"/>
                </a:solidFill>
                <a:latin typeface="Arial "/>
                <a:ea typeface="Open Sans Condensed" pitchFamily="34" charset="0"/>
                <a:cs typeface="Arial" pitchFamily="34" charset="0"/>
              </a:endParaRPr>
            </a:p>
          </p:txBody>
        </p:sp>
        <p:sp>
          <p:nvSpPr>
            <p:cNvPr id="322" name="TextBox 321"/>
            <p:cNvSpPr txBox="1"/>
            <p:nvPr/>
          </p:nvSpPr>
          <p:spPr>
            <a:xfrm>
              <a:off x="160952" y="948096"/>
              <a:ext cx="2683088" cy="338554"/>
            </a:xfrm>
            <a:prstGeom prst="rect">
              <a:avLst/>
            </a:prstGeom>
            <a:noFill/>
          </p:spPr>
          <p:txBody>
            <a:bodyPr wrap="square" lIns="234000" rtlCol="0">
              <a:spAutoFit/>
            </a:bodyPr>
            <a:lstStyle/>
            <a:p>
              <a:pPr fontAlgn="base">
                <a:spcBef>
                  <a:spcPts val="840"/>
                </a:spcBef>
                <a:spcAft>
                  <a:spcPct val="0"/>
                </a:spcAft>
                <a:buClr>
                  <a:srgbClr val="F0AB00"/>
                </a:buClr>
                <a:buSzPct val="80000"/>
              </a:pPr>
              <a:r>
                <a:rPr lang="en-US" sz="1600" kern="0" dirty="0" smtClean="0">
                  <a:solidFill>
                    <a:srgbClr val="333333"/>
                  </a:solidFill>
                  <a:ea typeface="Arial Unicode MS" pitchFamily="34" charset="-128"/>
                  <a:cs typeface="Arial Unicode MS" pitchFamily="34" charset="-128"/>
                </a:rPr>
                <a:t>Unused Contracts</a:t>
              </a:r>
            </a:p>
          </p:txBody>
        </p:sp>
      </p:grpSp>
      <p:grpSp>
        <p:nvGrpSpPr>
          <p:cNvPr id="12" name="Group 11"/>
          <p:cNvGrpSpPr/>
          <p:nvPr/>
        </p:nvGrpSpPr>
        <p:grpSpPr>
          <a:xfrm>
            <a:off x="-19900" y="502915"/>
            <a:ext cx="9131502" cy="221794"/>
            <a:chOff x="-19900" y="502915"/>
            <a:chExt cx="9131502" cy="221794"/>
          </a:xfrm>
        </p:grpSpPr>
        <p:sp>
          <p:nvSpPr>
            <p:cNvPr id="184" name="TextBox 183"/>
            <p:cNvSpPr txBox="1"/>
            <p:nvPr/>
          </p:nvSpPr>
          <p:spPr>
            <a:xfrm>
              <a:off x="3995363" y="523579"/>
              <a:ext cx="1070747" cy="15240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Unused Contracts</a:t>
              </a:r>
              <a:endParaRPr lang="en-US" sz="1000" dirty="0">
                <a:solidFill>
                  <a:srgbClr val="666666"/>
                </a:solidFill>
                <a:latin typeface="Arial" pitchFamily="34" charset="0"/>
                <a:ea typeface="Open Sans" pitchFamily="34" charset="0"/>
                <a:cs typeface="Arial" pitchFamily="34" charset="0"/>
              </a:endParaRPr>
            </a:p>
          </p:txBody>
        </p:sp>
        <p:sp>
          <p:nvSpPr>
            <p:cNvPr id="215" name="TextBox 214"/>
            <p:cNvSpPr txBox="1"/>
            <p:nvPr/>
          </p:nvSpPr>
          <p:spPr>
            <a:xfrm>
              <a:off x="-19900" y="502915"/>
              <a:ext cx="422869"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smtClean="0">
                  <a:solidFill>
                    <a:srgbClr val="666666"/>
                  </a:solidFill>
                  <a:latin typeface="SAP-icons" pitchFamily="2" charset="0"/>
                </a:rPr>
                <a:t> </a:t>
              </a:r>
              <a:endParaRPr lang="en-US" sz="1400" dirty="0">
                <a:solidFill>
                  <a:srgbClr val="666666"/>
                </a:solidFill>
                <a:latin typeface="SAP-icons" pitchFamily="2" charset="0"/>
              </a:endParaRPr>
            </a:p>
          </p:txBody>
        </p:sp>
        <p:sp>
          <p:nvSpPr>
            <p:cNvPr id="216" name="TextBox 215"/>
            <p:cNvSpPr txBox="1"/>
            <p:nvPr/>
          </p:nvSpPr>
          <p:spPr>
            <a:xfrm>
              <a:off x="8777376" y="509265"/>
              <a:ext cx="334226"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595959"/>
                  </a:solidFill>
                  <a:latin typeface="SAP-icons"/>
                  <a:cs typeface="SAP-icons"/>
                </a:rPr>
                <a:t></a:t>
              </a:r>
              <a:endParaRPr lang="en-US" sz="1400" dirty="0">
                <a:solidFill>
                  <a:srgbClr val="595959"/>
                </a:solidFill>
                <a:latin typeface="SAP-icons" pitchFamily="2" charset="0"/>
              </a:endParaRPr>
            </a:p>
          </p:txBody>
        </p:sp>
      </p:grpSp>
      <p:grpSp>
        <p:nvGrpSpPr>
          <p:cNvPr id="186" name="Group 185"/>
          <p:cNvGrpSpPr/>
          <p:nvPr/>
        </p:nvGrpSpPr>
        <p:grpSpPr>
          <a:xfrm>
            <a:off x="-7951" y="6448722"/>
            <a:ext cx="9168732" cy="447374"/>
            <a:chOff x="0" y="6448722"/>
            <a:chExt cx="9168732" cy="447374"/>
          </a:xfrm>
        </p:grpSpPr>
        <p:sp>
          <p:nvSpPr>
            <p:cNvPr id="187" name="Rectangle 186"/>
            <p:cNvSpPr/>
            <p:nvPr/>
          </p:nvSpPr>
          <p:spPr>
            <a:xfrm>
              <a:off x="0" y="6448722"/>
              <a:ext cx="9168732" cy="44737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xtBox 190"/>
            <p:cNvSpPr txBox="1"/>
            <p:nvPr/>
          </p:nvSpPr>
          <p:spPr>
            <a:xfrm>
              <a:off x="8703676" y="6534486"/>
              <a:ext cx="329932" cy="246221"/>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192" name="TextBox 191"/>
            <p:cNvSpPr txBox="1"/>
            <p:nvPr/>
          </p:nvSpPr>
          <p:spPr>
            <a:xfrm>
              <a:off x="7918449" y="6579363"/>
              <a:ext cx="758825"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smtClean="0">
                  <a:solidFill>
                    <a:schemeClr val="bg1"/>
                  </a:solidFill>
                  <a:latin typeface="Arial" pitchFamily="34" charset="0"/>
                  <a:ea typeface="Open Sans" pitchFamily="34" charset="0"/>
                  <a:cs typeface="Arial" pitchFamily="34" charset="0"/>
                </a:rPr>
                <a:t>Open in</a:t>
              </a:r>
              <a:endParaRPr lang="en-US" sz="1000" dirty="0">
                <a:solidFill>
                  <a:schemeClr val="bg1"/>
                </a:solidFill>
                <a:latin typeface="Arial" pitchFamily="34" charset="0"/>
                <a:ea typeface="Open Sans" pitchFamily="34" charset="0"/>
                <a:cs typeface="Arial" pitchFamily="34" charset="0"/>
              </a:endParaRPr>
            </a:p>
          </p:txBody>
        </p:sp>
      </p:grpSp>
      <p:grpSp>
        <p:nvGrpSpPr>
          <p:cNvPr id="210" name="Group 209"/>
          <p:cNvGrpSpPr/>
          <p:nvPr/>
        </p:nvGrpSpPr>
        <p:grpSpPr>
          <a:xfrm>
            <a:off x="-5474" y="0"/>
            <a:ext cx="9149474" cy="423865"/>
            <a:chOff x="-5474" y="0"/>
            <a:chExt cx="9149474" cy="423865"/>
          </a:xfrm>
        </p:grpSpPr>
        <p:sp>
          <p:nvSpPr>
            <p:cNvPr id="211" name="Rectangle 210"/>
            <p:cNvSpPr/>
            <p:nvPr/>
          </p:nvSpPr>
          <p:spPr>
            <a:xfrm>
              <a:off x="-5474"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2" name="Straight Connector 211"/>
            <p:cNvCxnSpPr/>
            <p:nvPr/>
          </p:nvCxnSpPr>
          <p:spPr>
            <a:xfrm>
              <a:off x="-5474"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3"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58089"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4" name="TextBox 213"/>
            <p:cNvSpPr txBox="1"/>
            <p:nvPr/>
          </p:nvSpPr>
          <p:spPr>
            <a:xfrm>
              <a:off x="7689596" y="118251"/>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cxnSp>
          <p:nvCxnSpPr>
            <p:cNvPr id="221" name="Straight Connector 220"/>
            <p:cNvCxnSpPr/>
            <p:nvPr/>
          </p:nvCxnSpPr>
          <p:spPr>
            <a:xfrm>
              <a:off x="41739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5473"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223" name="Rectangle 222"/>
            <p:cNvSpPr/>
            <p:nvPr/>
          </p:nvSpPr>
          <p:spPr>
            <a:xfrm flipV="1">
              <a:off x="-5474"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225" name="TextBox 224"/>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226" name="Straight Connector 225"/>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3369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a:solidFill>
                  <a:srgbClr val="666666"/>
                </a:solidFill>
                <a:latin typeface="BentonSans Light" panose="02000503000000020004" pitchFamily="2" charset="0"/>
              </a:rPr>
              <a:t>Processing</a:t>
            </a:r>
          </a:p>
        </p:txBody>
      </p:sp>
      <p:sp>
        <p:nvSpPr>
          <p:cNvPr id="6" name="Text Placeholder 4"/>
          <p:cNvSpPr txBox="1">
            <a:spLocks/>
          </p:cNvSpPr>
          <p:nvPr/>
        </p:nvSpPr>
        <p:spPr>
          <a:xfrm>
            <a:off x="324003" y="3506403"/>
            <a:ext cx="8496300" cy="620713"/>
          </a:xfrm>
          <a:prstGeom prst="rect">
            <a:avLst/>
          </a:prstGeom>
        </p:spPr>
        <p:txBody>
          <a:bodyPr/>
          <a:lst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666666"/>
                </a:solidFill>
                <a:latin typeface="BentonSans Light" panose="02000503000000020004" pitchFamily="2" charset="0"/>
              </a:rPr>
              <a:t>Process App</a:t>
            </a:r>
          </a:p>
        </p:txBody>
      </p:sp>
    </p:spTree>
    <p:extLst>
      <p:ext uri="{BB962C8B-B14F-4D97-AF65-F5344CB8AC3E}">
        <p14:creationId xmlns:p14="http://schemas.microsoft.com/office/powerpoint/2010/main" val="2483782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 y="0"/>
            <a:ext cx="9144006" cy="6858000"/>
            <a:chOff x="1159824" y="736600"/>
            <a:chExt cx="2870202" cy="5092700"/>
          </a:xfrm>
        </p:grpSpPr>
        <p:sp>
          <p:nvSpPr>
            <p:cNvPr id="7" name="Rectangle 6"/>
            <p:cNvSpPr/>
            <p:nvPr/>
          </p:nvSpPr>
          <p:spPr bwMode="gray">
            <a:xfrm>
              <a:off x="1159824"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8" name="Rectangle 7"/>
            <p:cNvSpPr/>
            <p:nvPr/>
          </p:nvSpPr>
          <p:spPr bwMode="gray">
            <a:xfrm>
              <a:off x="1159826"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84" name="Group 83"/>
          <p:cNvGrpSpPr/>
          <p:nvPr/>
        </p:nvGrpSpPr>
        <p:grpSpPr>
          <a:xfrm>
            <a:off x="-7471" y="432809"/>
            <a:ext cx="9151471" cy="423863"/>
            <a:chOff x="0" y="432809"/>
            <a:chExt cx="9151471" cy="423863"/>
          </a:xfrm>
        </p:grpSpPr>
        <p:sp>
          <p:nvSpPr>
            <p:cNvPr id="85" name="Rectangle 84"/>
            <p:cNvSpPr/>
            <p:nvPr/>
          </p:nvSpPr>
          <p:spPr>
            <a:xfrm>
              <a:off x="2" y="432809"/>
              <a:ext cx="9144000" cy="42386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86" name="Group 85"/>
            <p:cNvGrpSpPr/>
            <p:nvPr/>
          </p:nvGrpSpPr>
          <p:grpSpPr>
            <a:xfrm>
              <a:off x="0" y="523611"/>
              <a:ext cx="9151471" cy="327348"/>
              <a:chOff x="395536" y="96514"/>
              <a:chExt cx="9151471" cy="327348"/>
            </a:xfrm>
          </p:grpSpPr>
          <p:cxnSp>
            <p:nvCxnSpPr>
              <p:cNvPr id="87" name="Straight Connector 86"/>
              <p:cNvCxnSpPr/>
              <p:nvPr/>
            </p:nvCxnSpPr>
            <p:spPr>
              <a:xfrm>
                <a:off x="395536" y="423862"/>
                <a:ext cx="9144000" cy="0"/>
              </a:xfrm>
              <a:prstGeom prst="line">
                <a:avLst/>
              </a:prstGeom>
              <a:noFill/>
              <a:ln w="12700" cap="flat" cmpd="sng" algn="ctr">
                <a:solidFill>
                  <a:sysClr val="window" lastClr="FFFFFF">
                    <a:lumMod val="85000"/>
                  </a:sysClr>
                </a:solidFill>
                <a:prstDash val="solid"/>
              </a:ln>
              <a:effectLst/>
            </p:spPr>
          </p:cxnSp>
          <p:sp>
            <p:nvSpPr>
              <p:cNvPr id="88" name="TextBox 87"/>
              <p:cNvSpPr txBox="1"/>
              <p:nvPr/>
            </p:nvSpPr>
            <p:spPr>
              <a:xfrm>
                <a:off x="395536" y="96514"/>
                <a:ext cx="422869" cy="230832"/>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500" b="0" i="0" u="none" strike="noStrike" kern="0" cap="none" spc="0" normalizeH="0" baseline="0" noProof="0" dirty="0">
                    <a:ln>
                      <a:noFill/>
                    </a:ln>
                    <a:solidFill>
                      <a:srgbClr val="666666"/>
                    </a:solidFill>
                    <a:effectLst/>
                    <a:uLnTx/>
                    <a:uFillTx/>
                    <a:latin typeface="SAP-icons" pitchFamily="2" charset="0"/>
                  </a:rPr>
                  <a:t></a:t>
                </a:r>
              </a:p>
            </p:txBody>
          </p:sp>
          <p:sp>
            <p:nvSpPr>
              <p:cNvPr id="89" name="TextBox 88"/>
              <p:cNvSpPr txBox="1"/>
              <p:nvPr/>
            </p:nvSpPr>
            <p:spPr>
              <a:xfrm>
                <a:off x="818403" y="125311"/>
                <a:ext cx="8728604" cy="169277"/>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smtClean="0">
                    <a:ln>
                      <a:noFill/>
                    </a:ln>
                    <a:solidFill>
                      <a:srgbClr val="666666"/>
                    </a:solidFill>
                    <a:effectLst/>
                    <a:uLnTx/>
                    <a:uFillTx/>
                    <a:latin typeface="Arial" pitchFamily="34" charset="0"/>
                    <a:ea typeface="Open Sans" pitchFamily="34" charset="0"/>
                    <a:cs typeface="Arial" pitchFamily="34" charset="0"/>
                  </a:rPr>
                  <a:t>Order from Requisitions</a:t>
                </a:r>
                <a:endParaRPr kumimoji="0" lang="en-US" sz="1100" b="0" i="0" u="none" strike="noStrike" kern="0" cap="none" spc="0" normalizeH="0" baseline="0" noProof="0" dirty="0">
                  <a:ln>
                    <a:noFill/>
                  </a:ln>
                  <a:solidFill>
                    <a:srgbClr val="666666"/>
                  </a:solidFill>
                  <a:effectLst/>
                  <a:uLnTx/>
                  <a:uFillTx/>
                  <a:latin typeface="Arial" pitchFamily="34" charset="0"/>
                  <a:ea typeface="Open Sans" pitchFamily="34" charset="0"/>
                  <a:cs typeface="Arial" pitchFamily="34" charset="0"/>
                </a:endParaRPr>
              </a:p>
            </p:txBody>
          </p:sp>
        </p:grpSp>
      </p:grpSp>
      <p:sp>
        <p:nvSpPr>
          <p:cNvPr id="65" name="Rectangle 64"/>
          <p:cNvSpPr/>
          <p:nvPr/>
        </p:nvSpPr>
        <p:spPr>
          <a:xfrm>
            <a:off x="0" y="6434140"/>
            <a:ext cx="9144000"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8703676" y="6524962"/>
            <a:ext cx="440324"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68" name="Rounded Rectangle 67"/>
          <p:cNvSpPr/>
          <p:nvPr/>
        </p:nvSpPr>
        <p:spPr bwMode="gray">
          <a:xfrm>
            <a:off x="7467600" y="6485465"/>
            <a:ext cx="1227667" cy="330200"/>
          </a:xfrm>
          <a:prstGeom prst="roundRect">
            <a:avLst>
              <a:gd name="adj" fmla="val 3846"/>
            </a:avLst>
          </a:prstGeom>
          <a:solidFill>
            <a:srgbClr val="007C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Assign Supplier</a:t>
            </a:r>
            <a:endPar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endParaRPr>
          </a:p>
        </p:txBody>
      </p:sp>
      <p:sp>
        <p:nvSpPr>
          <p:cNvPr id="142" name="TextBox 141"/>
          <p:cNvSpPr txBox="1"/>
          <p:nvPr/>
        </p:nvSpPr>
        <p:spPr>
          <a:xfrm>
            <a:off x="190500" y="1843109"/>
            <a:ext cx="2735836" cy="230832"/>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500" dirty="0">
                <a:solidFill>
                  <a:srgbClr val="444444"/>
                </a:solidFill>
                <a:latin typeface="Arial" pitchFamily="34" charset="0"/>
                <a:cs typeface="Arial" pitchFamily="34" charset="0"/>
              </a:rPr>
              <a:t>Pricing Details</a:t>
            </a:r>
          </a:p>
        </p:txBody>
      </p:sp>
      <p:sp>
        <p:nvSpPr>
          <p:cNvPr id="2" name="Rectangle 1"/>
          <p:cNvSpPr/>
          <p:nvPr/>
        </p:nvSpPr>
        <p:spPr bwMode="gray">
          <a:xfrm>
            <a:off x="0" y="1651000"/>
            <a:ext cx="9144000" cy="474980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sz="1000" kern="0" noProof="0" dirty="0" smtClean="0">
              <a:solidFill>
                <a:srgbClr val="666666"/>
              </a:solidFill>
              <a:latin typeface="BentonSans Book" panose="02000503000000020004" pitchFamily="2" charset="0"/>
              <a:ea typeface="Arial Unicode MS" pitchFamily="34" charset="-128"/>
              <a:cs typeface="Arial Unicode MS" pitchFamily="34" charset="-128"/>
            </a:endParaRPr>
          </a:p>
        </p:txBody>
      </p:sp>
      <p:sp>
        <p:nvSpPr>
          <p:cNvPr id="182" name="Rectangle 181"/>
          <p:cNvSpPr/>
          <p:nvPr/>
        </p:nvSpPr>
        <p:spPr bwMode="gray">
          <a:xfrm>
            <a:off x="9410" y="2216150"/>
            <a:ext cx="9134590" cy="508000"/>
          </a:xfrm>
          <a:prstGeom prst="rect">
            <a:avLst/>
          </a:prstGeom>
          <a:solidFill>
            <a:srgbClr val="F2F2F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3" name="Rectangle 182"/>
          <p:cNvSpPr/>
          <p:nvPr/>
        </p:nvSpPr>
        <p:spPr bwMode="gray">
          <a:xfrm>
            <a:off x="-15991" y="2199084"/>
            <a:ext cx="8153401" cy="2007765"/>
          </a:xfrm>
          <a:prstGeom prst="rect">
            <a:avLst/>
          </a:prstGeom>
          <a:noFill/>
          <a:ln w="6350" algn="ctr">
            <a:noFill/>
            <a:miter lim="800000"/>
            <a:headEnd/>
            <a:tailEnd/>
          </a:ln>
        </p:spPr>
        <p:txBody>
          <a:bodyPr lIns="117858" tIns="94287" rIns="117858" bIns="94287" rtlCol="0" anchor="ctr"/>
          <a:lstStyle/>
          <a:p>
            <a:pPr algn="ctr" defTabSz="1197445" fontAlgn="base">
              <a:spcBef>
                <a:spcPct val="50000"/>
              </a:spcBef>
              <a:spcAft>
                <a:spcPct val="0"/>
              </a:spcAft>
              <a:buClr>
                <a:srgbClr val="F0AB00"/>
              </a:buClr>
              <a:buSzPct val="80000"/>
            </a:pPr>
            <a:endParaRPr lang="en-US" kern="0" dirty="0">
              <a:solidFill>
                <a:srgbClr val="707070"/>
              </a:solidFill>
              <a:latin typeface="Arial" pitchFamily="34" charset="0"/>
              <a:ea typeface="Arial Unicode MS" pitchFamily="34" charset="-128"/>
              <a:cs typeface="Arial" pitchFamily="34" charset="0"/>
            </a:endParaRPr>
          </a:p>
        </p:txBody>
      </p:sp>
      <p:sp>
        <p:nvSpPr>
          <p:cNvPr id="184" name="TextBox 183"/>
          <p:cNvSpPr txBox="1"/>
          <p:nvPr/>
        </p:nvSpPr>
        <p:spPr>
          <a:xfrm>
            <a:off x="189779" y="294933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10014284-10</a:t>
            </a:r>
            <a:endParaRPr lang="en-US" sz="1000" dirty="0">
              <a:solidFill>
                <a:srgbClr val="444444"/>
              </a:solidFill>
              <a:latin typeface="Arial" pitchFamily="34" charset="0"/>
              <a:cs typeface="Arial" pitchFamily="34" charset="0"/>
            </a:endParaRPr>
          </a:p>
        </p:txBody>
      </p:sp>
      <p:sp>
        <p:nvSpPr>
          <p:cNvPr id="185" name="TextBox 184"/>
          <p:cNvSpPr txBox="1"/>
          <p:nvPr/>
        </p:nvSpPr>
        <p:spPr>
          <a:xfrm>
            <a:off x="189779" y="361168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10014285-</a:t>
            </a:r>
            <a:r>
              <a:rPr lang="en-US" sz="1000" dirty="0">
                <a:solidFill>
                  <a:srgbClr val="444444"/>
                </a:solidFill>
                <a:latin typeface="Arial" pitchFamily="34" charset="0"/>
                <a:cs typeface="Arial" pitchFamily="34" charset="0"/>
              </a:rPr>
              <a:t>10</a:t>
            </a:r>
          </a:p>
        </p:txBody>
      </p:sp>
      <p:sp>
        <p:nvSpPr>
          <p:cNvPr id="186" name="TextBox 185"/>
          <p:cNvSpPr txBox="1"/>
          <p:nvPr/>
        </p:nvSpPr>
        <p:spPr>
          <a:xfrm>
            <a:off x="189779" y="4217793"/>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10014286-</a:t>
            </a:r>
            <a:r>
              <a:rPr lang="en-US" sz="1000" dirty="0">
                <a:solidFill>
                  <a:srgbClr val="444444"/>
                </a:solidFill>
                <a:latin typeface="Arial" pitchFamily="34" charset="0"/>
                <a:cs typeface="Arial" pitchFamily="34" charset="0"/>
              </a:rPr>
              <a:t>10</a:t>
            </a:r>
          </a:p>
        </p:txBody>
      </p:sp>
      <p:grpSp>
        <p:nvGrpSpPr>
          <p:cNvPr id="187" name="Group 186"/>
          <p:cNvGrpSpPr/>
          <p:nvPr/>
        </p:nvGrpSpPr>
        <p:grpSpPr>
          <a:xfrm>
            <a:off x="-3290" y="2212184"/>
            <a:ext cx="9147290" cy="1759150"/>
            <a:chOff x="1452346" y="4417615"/>
            <a:chExt cx="8766473" cy="1501636"/>
          </a:xfrm>
        </p:grpSpPr>
        <p:cxnSp>
          <p:nvCxnSpPr>
            <p:cNvPr id="188" name="Straight Connector 187"/>
            <p:cNvCxnSpPr/>
            <p:nvPr/>
          </p:nvCxnSpPr>
          <p:spPr>
            <a:xfrm>
              <a:off x="1452346" y="4417615"/>
              <a:ext cx="8766473" cy="0"/>
            </a:xfrm>
            <a:prstGeom prst="line">
              <a:avLst/>
            </a:prstGeom>
            <a:solidFill>
              <a:srgbClr val="F2F2F2"/>
            </a:solidFill>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452346" y="4842273"/>
              <a:ext cx="8766473" cy="0"/>
            </a:xfrm>
            <a:prstGeom prst="line">
              <a:avLst/>
            </a:prstGeom>
            <a:solidFill>
              <a:srgbClr val="F2F2F2"/>
            </a:solidFill>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452346" y="5418706"/>
              <a:ext cx="8766473" cy="0"/>
            </a:xfrm>
            <a:prstGeom prst="line">
              <a:avLst/>
            </a:prstGeom>
            <a:solidFill>
              <a:srgbClr val="F2F2F2"/>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452346" y="5919251"/>
              <a:ext cx="8766473" cy="0"/>
            </a:xfrm>
            <a:prstGeom prst="line">
              <a:avLst/>
            </a:prstGeom>
            <a:solidFill>
              <a:srgbClr val="F2F2F2"/>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92" name="TextBox 191"/>
          <p:cNvSpPr txBox="1"/>
          <p:nvPr/>
        </p:nvSpPr>
        <p:spPr>
          <a:xfrm>
            <a:off x="187193" y="2376388"/>
            <a:ext cx="1340496"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ea typeface="Open Sans" pitchFamily="34" charset="0"/>
                <a:cs typeface="Arial" pitchFamily="34" charset="0"/>
              </a:rPr>
              <a:t>PR Item</a:t>
            </a:r>
            <a:endParaRPr lang="en-US" sz="1000" dirty="0">
              <a:solidFill>
                <a:srgbClr val="444444"/>
              </a:solidFill>
              <a:latin typeface="Arial" pitchFamily="34" charset="0"/>
              <a:ea typeface="Open Sans" pitchFamily="34" charset="0"/>
              <a:cs typeface="Arial" pitchFamily="34" charset="0"/>
            </a:endParaRPr>
          </a:p>
        </p:txBody>
      </p:sp>
      <p:sp>
        <p:nvSpPr>
          <p:cNvPr id="193" name="TextBox 192"/>
          <p:cNvSpPr txBox="1"/>
          <p:nvPr/>
        </p:nvSpPr>
        <p:spPr>
          <a:xfrm>
            <a:off x="7048048" y="2338288"/>
            <a:ext cx="1859645"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444444"/>
                </a:solidFill>
                <a:latin typeface="Arial" pitchFamily="34" charset="0"/>
                <a:ea typeface="Open Sans" pitchFamily="34" charset="0"/>
                <a:cs typeface="Arial" pitchFamily="34" charset="0"/>
              </a:rPr>
              <a:t>Value</a:t>
            </a:r>
            <a:endParaRPr lang="en-US" sz="1000" dirty="0">
              <a:solidFill>
                <a:srgbClr val="444444"/>
              </a:solidFill>
              <a:latin typeface="Arial" pitchFamily="34" charset="0"/>
              <a:ea typeface="Open Sans" pitchFamily="34" charset="0"/>
              <a:cs typeface="Arial" pitchFamily="34" charset="0"/>
            </a:endParaRPr>
          </a:p>
        </p:txBody>
      </p:sp>
      <p:sp>
        <p:nvSpPr>
          <p:cNvPr id="194" name="Rectangle 193"/>
          <p:cNvSpPr/>
          <p:nvPr/>
        </p:nvSpPr>
        <p:spPr>
          <a:xfrm>
            <a:off x="7765262" y="286647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000" b="1" dirty="0">
                <a:solidFill>
                  <a:srgbClr val="D14900"/>
                </a:solidFill>
                <a:latin typeface="Arial" panose="020B0604020202020204" pitchFamily="34" charset="0"/>
                <a:cs typeface="Arial" panose="020B0604020202020204" pitchFamily="34" charset="0"/>
              </a:rPr>
              <a:t>95.00</a:t>
            </a:r>
          </a:p>
        </p:txBody>
      </p:sp>
      <p:sp>
        <p:nvSpPr>
          <p:cNvPr id="195" name="TextBox 194"/>
          <p:cNvSpPr txBox="1"/>
          <p:nvPr/>
        </p:nvSpPr>
        <p:spPr>
          <a:xfrm>
            <a:off x="2799733" y="294933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01/01/14 </a:t>
            </a:r>
            <a:endParaRPr lang="en-US" sz="1000" dirty="0">
              <a:solidFill>
                <a:srgbClr val="444444"/>
              </a:solidFill>
              <a:latin typeface="Arial" pitchFamily="34" charset="0"/>
              <a:cs typeface="Arial" pitchFamily="34" charset="0"/>
            </a:endParaRPr>
          </a:p>
        </p:txBody>
      </p:sp>
      <p:sp>
        <p:nvSpPr>
          <p:cNvPr id="197" name="TextBox 196"/>
          <p:cNvSpPr txBox="1"/>
          <p:nvPr/>
        </p:nvSpPr>
        <p:spPr>
          <a:xfrm>
            <a:off x="2799733" y="361168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01/01/14 </a:t>
            </a:r>
            <a:endParaRPr lang="en-US" sz="1000" dirty="0">
              <a:solidFill>
                <a:srgbClr val="444444"/>
              </a:solidFill>
              <a:latin typeface="Arial" pitchFamily="34" charset="0"/>
              <a:cs typeface="Arial" pitchFamily="34" charset="0"/>
            </a:endParaRPr>
          </a:p>
        </p:txBody>
      </p:sp>
      <p:sp>
        <p:nvSpPr>
          <p:cNvPr id="199" name="TextBox 198"/>
          <p:cNvSpPr txBox="1"/>
          <p:nvPr/>
        </p:nvSpPr>
        <p:spPr>
          <a:xfrm>
            <a:off x="2799733" y="4217793"/>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01/01/14 </a:t>
            </a:r>
            <a:endParaRPr lang="en-US" sz="1000" dirty="0">
              <a:solidFill>
                <a:srgbClr val="444444"/>
              </a:solidFill>
              <a:latin typeface="Arial" pitchFamily="34" charset="0"/>
              <a:cs typeface="Arial" pitchFamily="34" charset="0"/>
            </a:endParaRPr>
          </a:p>
        </p:txBody>
      </p:sp>
      <p:sp>
        <p:nvSpPr>
          <p:cNvPr id="201" name="TextBox 200"/>
          <p:cNvSpPr txBox="1"/>
          <p:nvPr/>
        </p:nvSpPr>
        <p:spPr>
          <a:xfrm>
            <a:off x="4768192" y="294933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12/31/14 </a:t>
            </a:r>
            <a:endParaRPr lang="en-US" sz="1000" dirty="0">
              <a:solidFill>
                <a:srgbClr val="444444"/>
              </a:solidFill>
              <a:latin typeface="Arial" pitchFamily="34" charset="0"/>
              <a:cs typeface="Arial" pitchFamily="34" charset="0"/>
            </a:endParaRPr>
          </a:p>
        </p:txBody>
      </p:sp>
      <p:sp>
        <p:nvSpPr>
          <p:cNvPr id="203" name="TextBox 202"/>
          <p:cNvSpPr txBox="1"/>
          <p:nvPr/>
        </p:nvSpPr>
        <p:spPr>
          <a:xfrm>
            <a:off x="4768192" y="361168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12/31/14 </a:t>
            </a:r>
            <a:endParaRPr lang="en-US" sz="1000" dirty="0">
              <a:solidFill>
                <a:srgbClr val="444444"/>
              </a:solidFill>
              <a:latin typeface="Arial" pitchFamily="34" charset="0"/>
              <a:cs typeface="Arial" pitchFamily="34" charset="0"/>
            </a:endParaRPr>
          </a:p>
        </p:txBody>
      </p:sp>
      <p:sp>
        <p:nvSpPr>
          <p:cNvPr id="205" name="TextBox 204"/>
          <p:cNvSpPr txBox="1"/>
          <p:nvPr/>
        </p:nvSpPr>
        <p:spPr>
          <a:xfrm>
            <a:off x="4768192" y="4217793"/>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12/31/14 </a:t>
            </a:r>
            <a:endParaRPr lang="en-US" sz="1000" dirty="0">
              <a:solidFill>
                <a:srgbClr val="444444"/>
              </a:solidFill>
              <a:latin typeface="Arial" pitchFamily="34" charset="0"/>
              <a:cs typeface="Arial" pitchFamily="34" charset="0"/>
            </a:endParaRPr>
          </a:p>
        </p:txBody>
      </p:sp>
      <p:sp>
        <p:nvSpPr>
          <p:cNvPr id="207" name="TextBox 206"/>
          <p:cNvSpPr txBox="1"/>
          <p:nvPr/>
        </p:nvSpPr>
        <p:spPr>
          <a:xfrm>
            <a:off x="2976356" y="2376388"/>
            <a:ext cx="1657021"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444444"/>
                </a:solidFill>
                <a:latin typeface="Arial" pitchFamily="34" charset="0"/>
                <a:ea typeface="Open Sans" pitchFamily="34" charset="0"/>
                <a:cs typeface="Arial" pitchFamily="34" charset="0"/>
              </a:rPr>
              <a:t>Release Date</a:t>
            </a:r>
            <a:endParaRPr lang="en-US" sz="1000" dirty="0">
              <a:solidFill>
                <a:srgbClr val="444444"/>
              </a:solidFill>
              <a:latin typeface="Arial" pitchFamily="34" charset="0"/>
              <a:ea typeface="Open Sans" pitchFamily="34" charset="0"/>
              <a:cs typeface="Arial" pitchFamily="34" charset="0"/>
            </a:endParaRPr>
          </a:p>
        </p:txBody>
      </p:sp>
      <p:sp>
        <p:nvSpPr>
          <p:cNvPr id="208" name="TextBox 207"/>
          <p:cNvSpPr txBox="1"/>
          <p:nvPr/>
        </p:nvSpPr>
        <p:spPr>
          <a:xfrm>
            <a:off x="4944815" y="2376388"/>
            <a:ext cx="1657021"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444444"/>
                </a:solidFill>
                <a:latin typeface="Arial" pitchFamily="34" charset="0"/>
                <a:ea typeface="Open Sans" pitchFamily="34" charset="0"/>
                <a:cs typeface="Arial" pitchFamily="34" charset="0"/>
              </a:rPr>
              <a:t>Delivery</a:t>
            </a:r>
            <a:endParaRPr lang="en-US" sz="1000" dirty="0">
              <a:solidFill>
                <a:srgbClr val="444444"/>
              </a:solidFill>
              <a:latin typeface="Arial" pitchFamily="34" charset="0"/>
              <a:ea typeface="Open Sans" pitchFamily="34" charset="0"/>
              <a:cs typeface="Arial" pitchFamily="34" charset="0"/>
            </a:endParaRPr>
          </a:p>
        </p:txBody>
      </p:sp>
      <p:sp>
        <p:nvSpPr>
          <p:cNvPr id="209" name="Rectangle 208"/>
          <p:cNvSpPr/>
          <p:nvPr/>
        </p:nvSpPr>
        <p:spPr>
          <a:xfrm>
            <a:off x="7765262" y="352882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000" b="1" dirty="0">
                <a:solidFill>
                  <a:schemeClr val="tx1"/>
                </a:solidFill>
                <a:latin typeface="Arial" panose="020B0604020202020204" pitchFamily="34" charset="0"/>
                <a:cs typeface="Arial" panose="020B0604020202020204" pitchFamily="34" charset="0"/>
              </a:rPr>
              <a:t>66.50</a:t>
            </a:r>
          </a:p>
        </p:txBody>
      </p:sp>
      <p:sp>
        <p:nvSpPr>
          <p:cNvPr id="210" name="Rectangle 209"/>
          <p:cNvSpPr/>
          <p:nvPr/>
        </p:nvSpPr>
        <p:spPr>
          <a:xfrm>
            <a:off x="7765262" y="4122240"/>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000" b="1" dirty="0">
                <a:solidFill>
                  <a:srgbClr val="CC1919"/>
                </a:solidFill>
                <a:latin typeface="Arial" panose="020B0604020202020204" pitchFamily="34" charset="0"/>
                <a:cs typeface="Arial" panose="020B0604020202020204" pitchFamily="34" charset="0"/>
              </a:rPr>
              <a:t>99.00</a:t>
            </a:r>
          </a:p>
        </p:txBody>
      </p:sp>
      <p:sp>
        <p:nvSpPr>
          <p:cNvPr id="211" name="Rectangle 11"/>
          <p:cNvSpPr>
            <a:spLocks noChangeArrowheads="1"/>
          </p:cNvSpPr>
          <p:nvPr/>
        </p:nvSpPr>
        <p:spPr bwMode="auto">
          <a:xfrm>
            <a:off x="8406778" y="284361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800" kern="0" dirty="0">
                <a:latin typeface="Arial" panose="020B0604020202020204" pitchFamily="34" charset="0"/>
                <a:cs typeface="Arial" panose="020B0604020202020204" pitchFamily="34" charset="0"/>
              </a:rPr>
              <a:t>USD</a:t>
            </a:r>
          </a:p>
        </p:txBody>
      </p:sp>
      <p:sp>
        <p:nvSpPr>
          <p:cNvPr id="212" name="Rectangle 11"/>
          <p:cNvSpPr>
            <a:spLocks noChangeArrowheads="1"/>
          </p:cNvSpPr>
          <p:nvPr/>
        </p:nvSpPr>
        <p:spPr bwMode="auto">
          <a:xfrm>
            <a:off x="8406778" y="350596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800" kern="0" dirty="0">
                <a:latin typeface="Arial" panose="020B0604020202020204" pitchFamily="34" charset="0"/>
                <a:cs typeface="Arial" panose="020B0604020202020204" pitchFamily="34" charset="0"/>
              </a:rPr>
              <a:t>USD</a:t>
            </a:r>
          </a:p>
        </p:txBody>
      </p:sp>
      <p:sp>
        <p:nvSpPr>
          <p:cNvPr id="213" name="Rectangle 11"/>
          <p:cNvSpPr>
            <a:spLocks noChangeArrowheads="1"/>
          </p:cNvSpPr>
          <p:nvPr/>
        </p:nvSpPr>
        <p:spPr bwMode="auto">
          <a:xfrm>
            <a:off x="8406778" y="4112080"/>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800" kern="0" dirty="0">
                <a:latin typeface="Arial" panose="020B0604020202020204" pitchFamily="34" charset="0"/>
                <a:cs typeface="Arial" panose="020B0604020202020204" pitchFamily="34" charset="0"/>
              </a:rPr>
              <a:t>USD</a:t>
            </a:r>
          </a:p>
        </p:txBody>
      </p:sp>
      <p:sp>
        <p:nvSpPr>
          <p:cNvPr id="214" name="Rectangle 213"/>
          <p:cNvSpPr/>
          <p:nvPr/>
        </p:nvSpPr>
        <p:spPr bwMode="gray">
          <a:xfrm>
            <a:off x="-3290" y="2203450"/>
            <a:ext cx="9147290" cy="4222750"/>
          </a:xfrm>
          <a:prstGeom prst="rect">
            <a:avLst/>
          </a:prstGeom>
          <a:noFill/>
          <a:ln w="6350" algn="ctr">
            <a:solidFill>
              <a:srgbClr val="CCCCCC"/>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 name="Rectangle 2"/>
          <p:cNvSpPr/>
          <p:nvPr/>
        </p:nvSpPr>
        <p:spPr>
          <a:xfrm>
            <a:off x="8618751" y="1809235"/>
            <a:ext cx="415498" cy="369332"/>
          </a:xfrm>
          <a:prstGeom prst="rect">
            <a:avLst/>
          </a:prstGeom>
        </p:spPr>
        <p:txBody>
          <a:bodyPr wrap="none">
            <a:spAutoFit/>
          </a:bodyPr>
          <a:lstStyle/>
          <a:p>
            <a:r>
              <a:rPr lang="en-US" dirty="0">
                <a:solidFill>
                  <a:srgbClr val="666666"/>
                </a:solidFill>
                <a:latin typeface="SAP-icons"/>
              </a:rPr>
              <a:t></a:t>
            </a:r>
            <a:endParaRPr lang="en-US" dirty="0">
              <a:solidFill>
                <a:srgbClr val="666666"/>
              </a:solidFill>
            </a:endParaRPr>
          </a:p>
        </p:txBody>
      </p:sp>
      <p:grpSp>
        <p:nvGrpSpPr>
          <p:cNvPr id="221" name="Group 220"/>
          <p:cNvGrpSpPr/>
          <p:nvPr/>
        </p:nvGrpSpPr>
        <p:grpSpPr>
          <a:xfrm>
            <a:off x="0" y="4601967"/>
            <a:ext cx="9147290" cy="1261668"/>
            <a:chOff x="1452346" y="4842273"/>
            <a:chExt cx="8766473" cy="1076978"/>
          </a:xfrm>
        </p:grpSpPr>
        <p:cxnSp>
          <p:nvCxnSpPr>
            <p:cNvPr id="223" name="Straight Connector 222"/>
            <p:cNvCxnSpPr/>
            <p:nvPr/>
          </p:nvCxnSpPr>
          <p:spPr>
            <a:xfrm>
              <a:off x="1452346" y="4842273"/>
              <a:ext cx="8766473" cy="0"/>
            </a:xfrm>
            <a:prstGeom prst="line">
              <a:avLst/>
            </a:prstGeom>
            <a:solidFill>
              <a:srgbClr val="F2F2F2"/>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452346" y="5418706"/>
              <a:ext cx="8766473" cy="0"/>
            </a:xfrm>
            <a:prstGeom prst="line">
              <a:avLst/>
            </a:prstGeom>
            <a:solidFill>
              <a:srgbClr val="F2F2F2"/>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1452346" y="5919251"/>
              <a:ext cx="8766473" cy="0"/>
            </a:xfrm>
            <a:prstGeom prst="line">
              <a:avLst/>
            </a:prstGeom>
            <a:solidFill>
              <a:srgbClr val="F2F2F2"/>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28" name="TextBox 227"/>
          <p:cNvSpPr txBox="1"/>
          <p:nvPr/>
        </p:nvSpPr>
        <p:spPr>
          <a:xfrm>
            <a:off x="189779" y="482893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10014287-10</a:t>
            </a:r>
            <a:endParaRPr lang="en-US" sz="1000" dirty="0">
              <a:solidFill>
                <a:srgbClr val="444444"/>
              </a:solidFill>
              <a:latin typeface="Arial" pitchFamily="34" charset="0"/>
              <a:cs typeface="Arial" pitchFamily="34" charset="0"/>
            </a:endParaRPr>
          </a:p>
        </p:txBody>
      </p:sp>
      <p:sp>
        <p:nvSpPr>
          <p:cNvPr id="229" name="TextBox 228"/>
          <p:cNvSpPr txBox="1"/>
          <p:nvPr/>
        </p:nvSpPr>
        <p:spPr>
          <a:xfrm>
            <a:off x="189779" y="549128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10014288-</a:t>
            </a:r>
            <a:r>
              <a:rPr lang="en-US" sz="1000" dirty="0">
                <a:solidFill>
                  <a:srgbClr val="444444"/>
                </a:solidFill>
                <a:latin typeface="Arial" pitchFamily="34" charset="0"/>
                <a:cs typeface="Arial" pitchFamily="34" charset="0"/>
              </a:rPr>
              <a:t>10</a:t>
            </a:r>
          </a:p>
        </p:txBody>
      </p:sp>
      <p:sp>
        <p:nvSpPr>
          <p:cNvPr id="230" name="TextBox 229"/>
          <p:cNvSpPr txBox="1"/>
          <p:nvPr/>
        </p:nvSpPr>
        <p:spPr>
          <a:xfrm>
            <a:off x="189779" y="6097393"/>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10014289-</a:t>
            </a:r>
            <a:r>
              <a:rPr lang="en-US" sz="1000" dirty="0">
                <a:solidFill>
                  <a:srgbClr val="444444"/>
                </a:solidFill>
                <a:latin typeface="Arial" pitchFamily="34" charset="0"/>
                <a:cs typeface="Arial" pitchFamily="34" charset="0"/>
              </a:rPr>
              <a:t>10</a:t>
            </a:r>
          </a:p>
        </p:txBody>
      </p:sp>
      <p:sp>
        <p:nvSpPr>
          <p:cNvPr id="231" name="Rectangle 230"/>
          <p:cNvSpPr/>
          <p:nvPr/>
        </p:nvSpPr>
        <p:spPr>
          <a:xfrm>
            <a:off x="7765262" y="474802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000" b="1" dirty="0">
                <a:solidFill>
                  <a:schemeClr val="tx1"/>
                </a:solidFill>
                <a:latin typeface="Arial" panose="020B0604020202020204" pitchFamily="34" charset="0"/>
                <a:cs typeface="Arial" panose="020B0604020202020204" pitchFamily="34" charset="0"/>
              </a:rPr>
              <a:t>66.50</a:t>
            </a:r>
          </a:p>
        </p:txBody>
      </p:sp>
      <p:sp>
        <p:nvSpPr>
          <p:cNvPr id="232" name="Rectangle 11"/>
          <p:cNvSpPr>
            <a:spLocks noChangeArrowheads="1"/>
          </p:cNvSpPr>
          <p:nvPr/>
        </p:nvSpPr>
        <p:spPr bwMode="auto">
          <a:xfrm>
            <a:off x="8406778" y="472516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800" kern="0" dirty="0">
                <a:latin typeface="Arial" panose="020B0604020202020204" pitchFamily="34" charset="0"/>
                <a:cs typeface="Arial" panose="020B0604020202020204" pitchFamily="34" charset="0"/>
              </a:rPr>
              <a:t>USD</a:t>
            </a:r>
          </a:p>
        </p:txBody>
      </p:sp>
      <p:sp>
        <p:nvSpPr>
          <p:cNvPr id="233" name="Rectangle 232"/>
          <p:cNvSpPr/>
          <p:nvPr/>
        </p:nvSpPr>
        <p:spPr>
          <a:xfrm>
            <a:off x="7765262" y="538302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000" b="1" dirty="0">
                <a:solidFill>
                  <a:schemeClr val="tx1"/>
                </a:solidFill>
                <a:latin typeface="Arial" panose="020B0604020202020204" pitchFamily="34" charset="0"/>
                <a:cs typeface="Arial" panose="020B0604020202020204" pitchFamily="34" charset="0"/>
              </a:rPr>
              <a:t>66.50</a:t>
            </a:r>
          </a:p>
        </p:txBody>
      </p:sp>
      <p:sp>
        <p:nvSpPr>
          <p:cNvPr id="234" name="Rectangle 11"/>
          <p:cNvSpPr>
            <a:spLocks noChangeArrowheads="1"/>
          </p:cNvSpPr>
          <p:nvPr/>
        </p:nvSpPr>
        <p:spPr bwMode="auto">
          <a:xfrm>
            <a:off x="8406778" y="536016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800" kern="0" dirty="0">
                <a:latin typeface="Arial" panose="020B0604020202020204" pitchFamily="34" charset="0"/>
                <a:cs typeface="Arial" panose="020B0604020202020204" pitchFamily="34" charset="0"/>
              </a:rPr>
              <a:t>USD</a:t>
            </a:r>
          </a:p>
        </p:txBody>
      </p:sp>
      <p:sp>
        <p:nvSpPr>
          <p:cNvPr id="235" name="Rectangle 234"/>
          <p:cNvSpPr/>
          <p:nvPr/>
        </p:nvSpPr>
        <p:spPr>
          <a:xfrm>
            <a:off x="7765262" y="597992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000" b="1" dirty="0">
                <a:solidFill>
                  <a:schemeClr val="tx1"/>
                </a:solidFill>
                <a:latin typeface="Arial" panose="020B0604020202020204" pitchFamily="34" charset="0"/>
                <a:cs typeface="Arial" panose="020B0604020202020204" pitchFamily="34" charset="0"/>
              </a:rPr>
              <a:t>66.50</a:t>
            </a:r>
          </a:p>
        </p:txBody>
      </p:sp>
      <p:sp>
        <p:nvSpPr>
          <p:cNvPr id="236" name="Rectangle 11"/>
          <p:cNvSpPr>
            <a:spLocks noChangeArrowheads="1"/>
          </p:cNvSpPr>
          <p:nvPr/>
        </p:nvSpPr>
        <p:spPr bwMode="auto">
          <a:xfrm>
            <a:off x="8406778" y="595706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800" kern="0" dirty="0">
                <a:latin typeface="Arial" panose="020B0604020202020204" pitchFamily="34" charset="0"/>
                <a:cs typeface="Arial" panose="020B0604020202020204" pitchFamily="34" charset="0"/>
              </a:rPr>
              <a:t>USD</a:t>
            </a:r>
          </a:p>
        </p:txBody>
      </p:sp>
      <p:sp>
        <p:nvSpPr>
          <p:cNvPr id="237" name="TextBox 236"/>
          <p:cNvSpPr txBox="1"/>
          <p:nvPr/>
        </p:nvSpPr>
        <p:spPr>
          <a:xfrm>
            <a:off x="2799733" y="476543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01/01/14 </a:t>
            </a:r>
            <a:endParaRPr lang="en-US" sz="1000" dirty="0">
              <a:solidFill>
                <a:srgbClr val="444444"/>
              </a:solidFill>
              <a:latin typeface="Arial" pitchFamily="34" charset="0"/>
              <a:cs typeface="Arial" pitchFamily="34" charset="0"/>
            </a:endParaRPr>
          </a:p>
        </p:txBody>
      </p:sp>
      <p:sp>
        <p:nvSpPr>
          <p:cNvPr id="238" name="TextBox 237"/>
          <p:cNvSpPr txBox="1"/>
          <p:nvPr/>
        </p:nvSpPr>
        <p:spPr>
          <a:xfrm>
            <a:off x="2799733" y="542778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01/01/14 </a:t>
            </a:r>
            <a:endParaRPr lang="en-US" sz="1000" dirty="0">
              <a:solidFill>
                <a:srgbClr val="444444"/>
              </a:solidFill>
              <a:latin typeface="Arial" pitchFamily="34" charset="0"/>
              <a:cs typeface="Arial" pitchFamily="34" charset="0"/>
            </a:endParaRPr>
          </a:p>
        </p:txBody>
      </p:sp>
      <p:sp>
        <p:nvSpPr>
          <p:cNvPr id="239" name="TextBox 238"/>
          <p:cNvSpPr txBox="1"/>
          <p:nvPr/>
        </p:nvSpPr>
        <p:spPr>
          <a:xfrm>
            <a:off x="2799733" y="6033893"/>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01/01/14 </a:t>
            </a:r>
            <a:endParaRPr lang="en-US" sz="1000" dirty="0">
              <a:solidFill>
                <a:srgbClr val="444444"/>
              </a:solidFill>
              <a:latin typeface="Arial" pitchFamily="34" charset="0"/>
              <a:cs typeface="Arial" pitchFamily="34" charset="0"/>
            </a:endParaRPr>
          </a:p>
        </p:txBody>
      </p:sp>
      <p:sp>
        <p:nvSpPr>
          <p:cNvPr id="240" name="TextBox 239"/>
          <p:cNvSpPr txBox="1"/>
          <p:nvPr/>
        </p:nvSpPr>
        <p:spPr>
          <a:xfrm>
            <a:off x="4768192" y="476543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12/31/14 </a:t>
            </a:r>
            <a:endParaRPr lang="en-US" sz="1000" dirty="0">
              <a:solidFill>
                <a:srgbClr val="444444"/>
              </a:solidFill>
              <a:latin typeface="Arial" pitchFamily="34" charset="0"/>
              <a:cs typeface="Arial" pitchFamily="34" charset="0"/>
            </a:endParaRPr>
          </a:p>
        </p:txBody>
      </p:sp>
      <p:sp>
        <p:nvSpPr>
          <p:cNvPr id="241" name="TextBox 240"/>
          <p:cNvSpPr txBox="1"/>
          <p:nvPr/>
        </p:nvSpPr>
        <p:spPr>
          <a:xfrm>
            <a:off x="4768192" y="542778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12/31/14 </a:t>
            </a:r>
            <a:endParaRPr lang="en-US" sz="1000" dirty="0">
              <a:solidFill>
                <a:srgbClr val="444444"/>
              </a:solidFill>
              <a:latin typeface="Arial" pitchFamily="34" charset="0"/>
              <a:cs typeface="Arial" pitchFamily="34" charset="0"/>
            </a:endParaRPr>
          </a:p>
        </p:txBody>
      </p:sp>
      <p:sp>
        <p:nvSpPr>
          <p:cNvPr id="242" name="TextBox 241"/>
          <p:cNvSpPr txBox="1"/>
          <p:nvPr/>
        </p:nvSpPr>
        <p:spPr>
          <a:xfrm>
            <a:off x="4768192" y="6033893"/>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smtClean="0">
                <a:solidFill>
                  <a:srgbClr val="000000"/>
                </a:solidFill>
                <a:latin typeface="Open Sans" pitchFamily="34" charset="0"/>
                <a:cs typeface="Arial" pitchFamily="34" charset="0"/>
              </a:rPr>
              <a:t>12/31/14 </a:t>
            </a:r>
            <a:endParaRPr lang="en-US" sz="1000" dirty="0">
              <a:solidFill>
                <a:srgbClr val="444444"/>
              </a:solidFill>
              <a:latin typeface="Arial" pitchFamily="34" charset="0"/>
              <a:cs typeface="Arial" pitchFamily="34" charset="0"/>
            </a:endParaRPr>
          </a:p>
        </p:txBody>
      </p:sp>
      <p:sp>
        <p:nvSpPr>
          <p:cNvPr id="243" name="TextBox 242"/>
          <p:cNvSpPr txBox="1"/>
          <p:nvPr/>
        </p:nvSpPr>
        <p:spPr>
          <a:xfrm>
            <a:off x="190500" y="1881209"/>
            <a:ext cx="2735836"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Approved PRs</a:t>
            </a:r>
            <a:endParaRPr lang="en-US" sz="1000" dirty="0">
              <a:solidFill>
                <a:srgbClr val="444444"/>
              </a:solidFill>
              <a:latin typeface="Arial" pitchFamily="34" charset="0"/>
              <a:cs typeface="Arial" pitchFamily="34" charset="0"/>
            </a:endParaRPr>
          </a:p>
        </p:txBody>
      </p:sp>
      <p:sp>
        <p:nvSpPr>
          <p:cNvPr id="245" name="Oval 244"/>
          <p:cNvSpPr/>
          <p:nvPr/>
        </p:nvSpPr>
        <p:spPr bwMode="gray">
          <a:xfrm>
            <a:off x="4643140" y="1053342"/>
            <a:ext cx="421200" cy="421200"/>
          </a:xfrm>
          <a:prstGeom prst="ellipse">
            <a:avLst/>
          </a:prstGeom>
          <a:solidFill>
            <a:srgbClr val="FFFFFF"/>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endParaRPr lang="en-US" sz="1600" kern="0" dirty="0">
              <a:solidFill>
                <a:schemeClr val="bg1"/>
              </a:solidFill>
              <a:latin typeface="SAP-icons" pitchFamily="2" charset="0"/>
              <a:ea typeface="Arial Unicode MS" pitchFamily="34" charset="-128"/>
              <a:cs typeface="Arial Unicode MS" pitchFamily="34" charset="-128"/>
            </a:endParaRPr>
          </a:p>
        </p:txBody>
      </p:sp>
      <p:sp>
        <p:nvSpPr>
          <p:cNvPr id="246" name="TextBox 245"/>
          <p:cNvSpPr txBox="1"/>
          <p:nvPr/>
        </p:nvSpPr>
        <p:spPr>
          <a:xfrm>
            <a:off x="2208068" y="1308100"/>
            <a:ext cx="801832"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rgbClr val="666666"/>
                </a:solidFill>
                <a:latin typeface="Arial" pitchFamily="34" charset="0"/>
                <a:cs typeface="Arial" pitchFamily="34" charset="0"/>
              </a:rPr>
              <a:t>Assigned PRs</a:t>
            </a:r>
            <a:endParaRPr lang="en-US" sz="900" dirty="0">
              <a:solidFill>
                <a:srgbClr val="666666"/>
              </a:solidFill>
              <a:latin typeface="Arial" pitchFamily="34" charset="0"/>
              <a:cs typeface="Arial" pitchFamily="34" charset="0"/>
            </a:endParaRPr>
          </a:p>
        </p:txBody>
      </p:sp>
      <p:sp>
        <p:nvSpPr>
          <p:cNvPr id="247" name="TextBox 246"/>
          <p:cNvSpPr txBox="1"/>
          <p:nvPr/>
        </p:nvSpPr>
        <p:spPr>
          <a:xfrm>
            <a:off x="2220768" y="1094592"/>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chemeClr val="tx1"/>
                </a:solidFill>
                <a:latin typeface="Arial" pitchFamily="34" charset="0"/>
                <a:cs typeface="Arial" pitchFamily="34" charset="0"/>
              </a:rPr>
              <a:t>43</a:t>
            </a:r>
            <a:endParaRPr lang="en-US" sz="900" dirty="0">
              <a:solidFill>
                <a:schemeClr val="tx1"/>
              </a:solidFill>
              <a:latin typeface="Arial" pitchFamily="34" charset="0"/>
              <a:cs typeface="Arial" pitchFamily="34" charset="0"/>
            </a:endParaRPr>
          </a:p>
        </p:txBody>
      </p:sp>
      <p:sp>
        <p:nvSpPr>
          <p:cNvPr id="248" name="Rectangle 247"/>
          <p:cNvSpPr/>
          <p:nvPr/>
        </p:nvSpPr>
        <p:spPr bwMode="gray">
          <a:xfrm>
            <a:off x="2841536" y="1160223"/>
            <a:ext cx="335584" cy="207438"/>
          </a:xfrm>
          <a:prstGeom prst="rect">
            <a:avLst/>
          </a:prstGeom>
          <a:no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200" dirty="0">
                <a:solidFill>
                  <a:schemeClr val="tx1">
                    <a:lumMod val="65000"/>
                    <a:lumOff val="35000"/>
                  </a:schemeClr>
                </a:solidFill>
                <a:latin typeface="SAP-icons"/>
              </a:rPr>
              <a:t></a:t>
            </a:r>
            <a:endParaRPr lang="en-US" sz="1200" kern="0" dirty="0">
              <a:solidFill>
                <a:schemeClr val="tx1">
                  <a:lumMod val="65000"/>
                  <a:lumOff val="35000"/>
                </a:schemeClr>
              </a:solidFill>
              <a:latin typeface="SAP-icons" pitchFamily="2" charset="0"/>
              <a:ea typeface="Arial Unicode MS" pitchFamily="34" charset="-128"/>
              <a:cs typeface="Arial Unicode MS" pitchFamily="34" charset="-128"/>
            </a:endParaRPr>
          </a:p>
        </p:txBody>
      </p:sp>
      <p:sp>
        <p:nvSpPr>
          <p:cNvPr id="249" name="Oval 248"/>
          <p:cNvSpPr/>
          <p:nvPr/>
        </p:nvSpPr>
        <p:spPr bwMode="gray">
          <a:xfrm>
            <a:off x="3177120" y="1053342"/>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smtClean="0">
                <a:solidFill>
                  <a:srgbClr val="009DE0"/>
                </a:solidFill>
                <a:latin typeface="SAP-icons"/>
              </a:rPr>
              <a:t></a:t>
            </a:r>
            <a:endParaRPr lang="en-US" sz="1600" dirty="0">
              <a:solidFill>
                <a:srgbClr val="009DE0"/>
              </a:solidFill>
              <a:latin typeface="SAP-icons" pitchFamily="2" charset="0"/>
            </a:endParaRPr>
          </a:p>
        </p:txBody>
      </p:sp>
      <p:sp>
        <p:nvSpPr>
          <p:cNvPr id="250" name="TextBox 249"/>
          <p:cNvSpPr txBox="1"/>
          <p:nvPr/>
        </p:nvSpPr>
        <p:spPr>
          <a:xfrm>
            <a:off x="3637648" y="1308100"/>
            <a:ext cx="997852"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rgbClr val="666666"/>
                </a:solidFill>
                <a:latin typeface="Arial" pitchFamily="34" charset="0"/>
                <a:cs typeface="Arial" pitchFamily="34" charset="0"/>
              </a:rPr>
              <a:t>Simulated POs</a:t>
            </a:r>
            <a:endParaRPr lang="en-US" sz="900" dirty="0">
              <a:solidFill>
                <a:srgbClr val="666666"/>
              </a:solidFill>
              <a:latin typeface="Arial" pitchFamily="34" charset="0"/>
              <a:cs typeface="Arial" pitchFamily="34" charset="0"/>
            </a:endParaRPr>
          </a:p>
        </p:txBody>
      </p:sp>
      <p:sp>
        <p:nvSpPr>
          <p:cNvPr id="251" name="TextBox 250"/>
          <p:cNvSpPr txBox="1"/>
          <p:nvPr/>
        </p:nvSpPr>
        <p:spPr>
          <a:xfrm>
            <a:off x="3650348" y="1094592"/>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chemeClr val="tx1"/>
                </a:solidFill>
                <a:latin typeface="Arial" pitchFamily="34" charset="0"/>
                <a:cs typeface="Arial" pitchFamily="34" charset="0"/>
              </a:rPr>
              <a:t>19</a:t>
            </a:r>
            <a:endParaRPr lang="en-US" sz="900" dirty="0">
              <a:solidFill>
                <a:schemeClr val="tx1"/>
              </a:solidFill>
              <a:latin typeface="Arial" pitchFamily="34" charset="0"/>
              <a:cs typeface="Arial" pitchFamily="34" charset="0"/>
            </a:endParaRPr>
          </a:p>
        </p:txBody>
      </p:sp>
      <p:sp>
        <p:nvSpPr>
          <p:cNvPr id="252" name="Rectangle 251"/>
          <p:cNvSpPr/>
          <p:nvPr/>
        </p:nvSpPr>
        <p:spPr bwMode="gray">
          <a:xfrm>
            <a:off x="4345656" y="1160223"/>
            <a:ext cx="335584" cy="207438"/>
          </a:xfrm>
          <a:prstGeom prst="rect">
            <a:avLst/>
          </a:prstGeom>
          <a:no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200" dirty="0">
                <a:solidFill>
                  <a:schemeClr val="tx1">
                    <a:lumMod val="65000"/>
                    <a:lumOff val="35000"/>
                  </a:schemeClr>
                </a:solidFill>
                <a:latin typeface="SAP-icons"/>
              </a:rPr>
              <a:t></a:t>
            </a:r>
            <a:endParaRPr lang="en-US" sz="1200" kern="0" dirty="0">
              <a:solidFill>
                <a:schemeClr val="tx1">
                  <a:lumMod val="65000"/>
                  <a:lumOff val="35000"/>
                </a:schemeClr>
              </a:solidFill>
              <a:latin typeface="SAP-icons" pitchFamily="2" charset="0"/>
              <a:ea typeface="Arial Unicode MS" pitchFamily="34" charset="-128"/>
              <a:cs typeface="Arial Unicode MS" pitchFamily="34" charset="-128"/>
            </a:endParaRPr>
          </a:p>
        </p:txBody>
      </p:sp>
      <p:sp>
        <p:nvSpPr>
          <p:cNvPr id="253" name="Oval 252"/>
          <p:cNvSpPr/>
          <p:nvPr/>
        </p:nvSpPr>
        <p:spPr bwMode="gray">
          <a:xfrm>
            <a:off x="1734840" y="1053342"/>
            <a:ext cx="421200" cy="421200"/>
          </a:xfrm>
          <a:prstGeom prst="ellipse">
            <a:avLst/>
          </a:prstGeom>
          <a:solidFill>
            <a:schemeClr val="bg1"/>
          </a:solidFill>
          <a:ln w="12700" algn="ctr">
            <a:solidFill>
              <a:srgbClr val="D1490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D14900"/>
                </a:solidFill>
                <a:latin typeface="SAP-icons" pitchFamily="2" charset="0"/>
              </a:rPr>
              <a:t></a:t>
            </a:r>
          </a:p>
        </p:txBody>
      </p:sp>
      <p:sp>
        <p:nvSpPr>
          <p:cNvPr id="254" name="TextBox 253"/>
          <p:cNvSpPr txBox="1"/>
          <p:nvPr/>
        </p:nvSpPr>
        <p:spPr>
          <a:xfrm>
            <a:off x="5141768" y="1293744"/>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rgbClr val="666666"/>
                </a:solidFill>
                <a:latin typeface="Arial" pitchFamily="34" charset="0"/>
                <a:cs typeface="Arial" pitchFamily="34" charset="0"/>
              </a:rPr>
              <a:t>Created POs</a:t>
            </a:r>
            <a:endParaRPr lang="en-US" sz="900" dirty="0">
              <a:solidFill>
                <a:srgbClr val="666666"/>
              </a:solidFill>
              <a:latin typeface="Arial" pitchFamily="34" charset="0"/>
              <a:cs typeface="Arial" pitchFamily="34" charset="0"/>
            </a:endParaRPr>
          </a:p>
        </p:txBody>
      </p:sp>
      <p:sp>
        <p:nvSpPr>
          <p:cNvPr id="255" name="TextBox 254"/>
          <p:cNvSpPr txBox="1"/>
          <p:nvPr/>
        </p:nvSpPr>
        <p:spPr>
          <a:xfrm>
            <a:off x="5154468" y="1094592"/>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chemeClr val="tx1"/>
                </a:solidFill>
                <a:latin typeface="Arial" pitchFamily="34" charset="0"/>
                <a:cs typeface="Arial" pitchFamily="34" charset="0"/>
              </a:rPr>
              <a:t>23 </a:t>
            </a:r>
          </a:p>
        </p:txBody>
      </p:sp>
      <p:grpSp>
        <p:nvGrpSpPr>
          <p:cNvPr id="257" name="Group 256"/>
          <p:cNvGrpSpPr/>
          <p:nvPr/>
        </p:nvGrpSpPr>
        <p:grpSpPr>
          <a:xfrm>
            <a:off x="-5474" y="0"/>
            <a:ext cx="9144000" cy="423865"/>
            <a:chOff x="0" y="0"/>
            <a:chExt cx="9144000" cy="423865"/>
          </a:xfrm>
        </p:grpSpPr>
        <p:sp>
          <p:nvSpPr>
            <p:cNvPr id="261" name="Rectangle 260"/>
            <p:cNvSpPr/>
            <p:nvPr/>
          </p:nvSpPr>
          <p:spPr>
            <a:xfrm>
              <a:off x="0" y="2"/>
              <a:ext cx="9144000" cy="423863"/>
            </a:xfrm>
            <a:prstGeom prst="rect">
              <a:avLst/>
            </a:prstGeom>
            <a:gradFill>
              <a:gsLst>
                <a:gs pos="0">
                  <a:srgbClr val="F7F7F7"/>
                </a:gs>
                <a:gs pos="100000">
                  <a:srgbClr val="EDEDED"/>
                </a:gs>
              </a:gsLst>
              <a:lin ang="54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62" name="Straight Connector 261"/>
            <p:cNvCxnSpPr/>
            <p:nvPr/>
          </p:nvCxnSpPr>
          <p:spPr>
            <a:xfrm>
              <a:off x="0" y="423863"/>
              <a:ext cx="9144000" cy="0"/>
            </a:xfrm>
            <a:prstGeom prst="line">
              <a:avLst/>
            </a:prstGeom>
            <a:noFill/>
            <a:ln w="12700" cap="flat" cmpd="sng" algn="ctr">
              <a:solidFill>
                <a:sysClr val="window" lastClr="FFFFFF">
                  <a:lumMod val="85000"/>
                </a:sysClr>
              </a:solidFill>
              <a:prstDash val="solid"/>
            </a:ln>
            <a:effectLst/>
          </p:spPr>
        </p:cxnSp>
        <p:pic>
          <p:nvPicPr>
            <p:cNvPr id="263"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6" name="Straight Connector 265"/>
            <p:cNvCxnSpPr/>
            <p:nvPr/>
          </p:nvCxnSpPr>
          <p:spPr>
            <a:xfrm>
              <a:off x="422870" y="0"/>
              <a:ext cx="0" cy="423863"/>
            </a:xfrm>
            <a:prstGeom prst="line">
              <a:avLst/>
            </a:prstGeom>
            <a:noFill/>
            <a:ln w="12700" cap="flat" cmpd="sng" algn="ctr">
              <a:solidFill>
                <a:sysClr val="window" lastClr="FFFFFF">
                  <a:lumMod val="85000"/>
                </a:sysClr>
              </a:solidFill>
              <a:prstDash val="solid"/>
            </a:ln>
            <a:effectLst/>
          </p:spPr>
        </p:cxnSp>
        <p:sp>
          <p:nvSpPr>
            <p:cNvPr id="267" name="TextBox 266"/>
            <p:cNvSpPr txBox="1"/>
            <p:nvPr/>
          </p:nvSpPr>
          <p:spPr>
            <a:xfrm>
              <a:off x="1"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500" b="0" i="0" u="none" strike="noStrike" kern="0" cap="none" spc="0" normalizeH="0" baseline="0" noProof="0" dirty="0">
                  <a:ln>
                    <a:noFill/>
                  </a:ln>
                  <a:solidFill>
                    <a:srgbClr val="666666"/>
                  </a:solidFill>
                  <a:effectLst/>
                  <a:uLnTx/>
                  <a:uFillTx/>
                  <a:latin typeface="SAP-icons"/>
                </a:rPr>
                <a:t></a:t>
              </a:r>
            </a:p>
          </p:txBody>
        </p:sp>
        <p:sp>
          <p:nvSpPr>
            <p:cNvPr id="268" name="Rectangle 267"/>
            <p:cNvSpPr/>
            <p:nvPr/>
          </p:nvSpPr>
          <p:spPr>
            <a:xfrm flipV="1">
              <a:off x="0" y="1"/>
              <a:ext cx="9144000" cy="39600"/>
            </a:xfrm>
            <a:prstGeom prst="rect">
              <a:avLst/>
            </a:prstGeom>
            <a:solidFill>
              <a:srgbClr val="009DE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70" name="Oval 269"/>
          <p:cNvSpPr/>
          <p:nvPr/>
        </p:nvSpPr>
        <p:spPr bwMode="gray">
          <a:xfrm>
            <a:off x="223540" y="1053342"/>
            <a:ext cx="421200" cy="421200"/>
          </a:xfrm>
          <a:prstGeom prst="ellipse">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kern="0" dirty="0">
              <a:solidFill>
                <a:schemeClr val="bg1"/>
              </a:solidFill>
              <a:latin typeface="SAP-icons" pitchFamily="2" charset="0"/>
              <a:ea typeface="Arial Unicode MS" pitchFamily="34" charset="-128"/>
              <a:cs typeface="Arial Unicode MS" pitchFamily="34" charset="-128"/>
            </a:endParaRPr>
          </a:p>
        </p:txBody>
      </p:sp>
      <p:sp>
        <p:nvSpPr>
          <p:cNvPr id="271" name="TextBox 270"/>
          <p:cNvSpPr txBox="1"/>
          <p:nvPr/>
        </p:nvSpPr>
        <p:spPr>
          <a:xfrm>
            <a:off x="722168" y="1333500"/>
            <a:ext cx="839932"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rgbClr val="666666"/>
                </a:solidFill>
                <a:latin typeface="Arial" pitchFamily="34" charset="0"/>
                <a:cs typeface="Arial" pitchFamily="34" charset="0"/>
              </a:rPr>
              <a:t>Approved PRs</a:t>
            </a:r>
            <a:endParaRPr lang="en-US" sz="900" dirty="0">
              <a:solidFill>
                <a:srgbClr val="666666"/>
              </a:solidFill>
              <a:latin typeface="Arial" pitchFamily="34" charset="0"/>
              <a:cs typeface="Arial" pitchFamily="34" charset="0"/>
            </a:endParaRPr>
          </a:p>
        </p:txBody>
      </p:sp>
      <p:sp>
        <p:nvSpPr>
          <p:cNvPr id="272" name="TextBox 271"/>
          <p:cNvSpPr txBox="1"/>
          <p:nvPr/>
        </p:nvSpPr>
        <p:spPr>
          <a:xfrm>
            <a:off x="734868" y="1094592"/>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chemeClr val="tx1"/>
                </a:solidFill>
                <a:latin typeface="Arial" pitchFamily="34" charset="0"/>
                <a:cs typeface="Arial" pitchFamily="34" charset="0"/>
              </a:rPr>
              <a:t>50</a:t>
            </a:r>
            <a:endParaRPr lang="en-US" sz="900" dirty="0">
              <a:solidFill>
                <a:schemeClr val="tx1"/>
              </a:solidFill>
              <a:latin typeface="Arial" pitchFamily="34" charset="0"/>
              <a:cs typeface="Arial" pitchFamily="34" charset="0"/>
            </a:endParaRPr>
          </a:p>
        </p:txBody>
      </p:sp>
      <p:sp>
        <p:nvSpPr>
          <p:cNvPr id="273" name="Rectangle 272"/>
          <p:cNvSpPr/>
          <p:nvPr/>
        </p:nvSpPr>
        <p:spPr bwMode="gray">
          <a:xfrm>
            <a:off x="1406436" y="1160223"/>
            <a:ext cx="335584" cy="207438"/>
          </a:xfrm>
          <a:prstGeom prst="rect">
            <a:avLst/>
          </a:prstGeom>
          <a:no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200" dirty="0">
                <a:solidFill>
                  <a:schemeClr val="tx1">
                    <a:lumMod val="65000"/>
                    <a:lumOff val="35000"/>
                  </a:schemeClr>
                </a:solidFill>
                <a:latin typeface="SAP-icons"/>
              </a:rPr>
              <a:t></a:t>
            </a:r>
            <a:endParaRPr lang="en-US" sz="1200" kern="0" dirty="0">
              <a:solidFill>
                <a:schemeClr val="tx1">
                  <a:lumMod val="65000"/>
                  <a:lumOff val="35000"/>
                </a:schemeClr>
              </a:solidFill>
              <a:latin typeface="SAP-icons" pitchFamily="2" charset="0"/>
              <a:ea typeface="Arial Unicode MS" pitchFamily="34" charset="-128"/>
              <a:cs typeface="Arial Unicode MS" pitchFamily="34" charset="-128"/>
            </a:endParaRPr>
          </a:p>
        </p:txBody>
      </p:sp>
      <p:sp>
        <p:nvSpPr>
          <p:cNvPr id="5" name="Rectangle 4"/>
          <p:cNvSpPr/>
          <p:nvPr/>
        </p:nvSpPr>
        <p:spPr>
          <a:xfrm>
            <a:off x="4669299" y="1085335"/>
            <a:ext cx="343363" cy="338554"/>
          </a:xfrm>
          <a:prstGeom prst="rect">
            <a:avLst/>
          </a:prstGeom>
        </p:spPr>
        <p:txBody>
          <a:bodyPr wrap="none">
            <a:spAutoFit/>
          </a:bodyPr>
          <a:lstStyle/>
          <a:p>
            <a:r>
              <a:rPr lang="en-US" sz="1600" dirty="0">
                <a:solidFill>
                  <a:srgbClr val="009DE0"/>
                </a:solidFill>
                <a:latin typeface="SAP-icons"/>
              </a:rPr>
              <a:t></a:t>
            </a:r>
            <a:endParaRPr lang="en-US" sz="1600" dirty="0">
              <a:solidFill>
                <a:srgbClr val="009DE0"/>
              </a:solidFill>
            </a:endParaRPr>
          </a:p>
        </p:txBody>
      </p:sp>
      <p:sp>
        <p:nvSpPr>
          <p:cNvPr id="274" name="Rectangle 273"/>
          <p:cNvSpPr/>
          <p:nvPr/>
        </p:nvSpPr>
        <p:spPr>
          <a:xfrm>
            <a:off x="221827" y="16066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4" name="TextBox 93"/>
          <p:cNvSpPr txBox="1"/>
          <p:nvPr/>
        </p:nvSpPr>
        <p:spPr>
          <a:xfrm>
            <a:off x="1600051" y="2955199"/>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err="1">
                <a:solidFill>
                  <a:srgbClr val="000000"/>
                </a:solidFill>
                <a:latin typeface="Arial" panose="020B0604020202020204" pitchFamily="34" charset="0"/>
                <a:ea typeface="Open Sans" pitchFamily="34" charset="0"/>
                <a:cs typeface="Arial" panose="020B0604020202020204" pitchFamily="34" charset="0"/>
              </a:rPr>
              <a:t>Lorem</a:t>
            </a:r>
            <a:r>
              <a:rPr lang="en-US" sz="1000" dirty="0">
                <a:solidFill>
                  <a:srgbClr val="000000"/>
                </a:solidFill>
                <a:latin typeface="Arial" panose="020B0604020202020204" pitchFamily="34" charset="0"/>
                <a:ea typeface="Open Sans" pitchFamily="34" charset="0"/>
                <a:cs typeface="Arial" panose="020B0604020202020204" pitchFamily="34" charset="0"/>
              </a:rPr>
              <a:t> </a:t>
            </a:r>
            <a:r>
              <a:rPr lang="en-US" sz="1000" dirty="0" err="1">
                <a:solidFill>
                  <a:srgbClr val="000000"/>
                </a:solidFill>
                <a:latin typeface="Arial" panose="020B0604020202020204" pitchFamily="34" charset="0"/>
                <a:ea typeface="Open Sans" pitchFamily="34" charset="0"/>
                <a:cs typeface="Arial" panose="020B0604020202020204" pitchFamily="34" charset="0"/>
              </a:rPr>
              <a:t>ipsum</a:t>
            </a:r>
            <a:r>
              <a:rPr lang="en-US" sz="1000" dirty="0">
                <a:solidFill>
                  <a:srgbClr val="000000"/>
                </a:solidFill>
                <a:latin typeface="Arial" panose="020B0604020202020204" pitchFamily="34" charset="0"/>
                <a:ea typeface="Open Sans" pitchFamily="34" charset="0"/>
                <a:cs typeface="Arial" panose="020B0604020202020204" pitchFamily="34" charset="0"/>
              </a:rPr>
              <a:t> dolor sit </a:t>
            </a:r>
            <a:r>
              <a:rPr lang="en-US" sz="1000" dirty="0" err="1">
                <a:solidFill>
                  <a:srgbClr val="000000"/>
                </a:solidFill>
                <a:latin typeface="Arial" panose="020B0604020202020204" pitchFamily="34" charset="0"/>
                <a:ea typeface="Open Sans" pitchFamily="34" charset="0"/>
                <a:cs typeface="Arial" panose="020B0604020202020204" pitchFamily="34" charset="0"/>
              </a:rPr>
              <a:t>amet</a:t>
            </a:r>
            <a:endParaRPr lang="en-US" sz="1000" dirty="0">
              <a:solidFill>
                <a:srgbClr val="444444"/>
              </a:solidFill>
              <a:latin typeface="Arial" pitchFamily="34" charset="0"/>
              <a:cs typeface="Arial" pitchFamily="34" charset="0"/>
            </a:endParaRPr>
          </a:p>
        </p:txBody>
      </p:sp>
      <p:sp>
        <p:nvSpPr>
          <p:cNvPr id="95" name="TextBox 94"/>
          <p:cNvSpPr txBox="1"/>
          <p:nvPr/>
        </p:nvSpPr>
        <p:spPr>
          <a:xfrm>
            <a:off x="1600051" y="3617549"/>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err="1">
                <a:solidFill>
                  <a:srgbClr val="000000"/>
                </a:solidFill>
                <a:latin typeface="Arial" panose="020B0604020202020204" pitchFamily="34" charset="0"/>
                <a:ea typeface="Open Sans" pitchFamily="34" charset="0"/>
                <a:cs typeface="Arial" panose="020B0604020202020204" pitchFamily="34" charset="0"/>
              </a:rPr>
              <a:t>Lorem</a:t>
            </a:r>
            <a:r>
              <a:rPr lang="en-US" sz="1000" dirty="0">
                <a:solidFill>
                  <a:srgbClr val="000000"/>
                </a:solidFill>
                <a:latin typeface="Arial" panose="020B0604020202020204" pitchFamily="34" charset="0"/>
                <a:ea typeface="Open Sans" pitchFamily="34" charset="0"/>
                <a:cs typeface="Arial" panose="020B0604020202020204" pitchFamily="34" charset="0"/>
              </a:rPr>
              <a:t> </a:t>
            </a:r>
            <a:r>
              <a:rPr lang="en-US" sz="1000" dirty="0" err="1">
                <a:solidFill>
                  <a:srgbClr val="000000"/>
                </a:solidFill>
                <a:latin typeface="Arial" panose="020B0604020202020204" pitchFamily="34" charset="0"/>
                <a:ea typeface="Open Sans" pitchFamily="34" charset="0"/>
                <a:cs typeface="Arial" panose="020B0604020202020204" pitchFamily="34" charset="0"/>
              </a:rPr>
              <a:t>ipsum</a:t>
            </a:r>
            <a:r>
              <a:rPr lang="en-US" sz="1000" dirty="0">
                <a:solidFill>
                  <a:srgbClr val="000000"/>
                </a:solidFill>
                <a:latin typeface="Arial" panose="020B0604020202020204" pitchFamily="34" charset="0"/>
                <a:ea typeface="Open Sans" pitchFamily="34" charset="0"/>
                <a:cs typeface="Arial" panose="020B0604020202020204" pitchFamily="34" charset="0"/>
              </a:rPr>
              <a:t> dolor sit </a:t>
            </a:r>
            <a:r>
              <a:rPr lang="en-US" sz="1000" dirty="0" err="1">
                <a:solidFill>
                  <a:srgbClr val="000000"/>
                </a:solidFill>
                <a:latin typeface="Arial" panose="020B0604020202020204" pitchFamily="34" charset="0"/>
                <a:ea typeface="Open Sans" pitchFamily="34" charset="0"/>
                <a:cs typeface="Arial" panose="020B0604020202020204" pitchFamily="34" charset="0"/>
              </a:rPr>
              <a:t>amet</a:t>
            </a:r>
            <a:endParaRPr lang="en-US" sz="1000" dirty="0">
              <a:solidFill>
                <a:srgbClr val="444444"/>
              </a:solidFill>
              <a:latin typeface="Arial" pitchFamily="34" charset="0"/>
              <a:cs typeface="Arial" pitchFamily="34" charset="0"/>
            </a:endParaRPr>
          </a:p>
        </p:txBody>
      </p:sp>
      <p:sp>
        <p:nvSpPr>
          <p:cNvPr id="96" name="TextBox 95"/>
          <p:cNvSpPr txBox="1"/>
          <p:nvPr/>
        </p:nvSpPr>
        <p:spPr>
          <a:xfrm>
            <a:off x="1600051" y="422366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err="1">
                <a:solidFill>
                  <a:srgbClr val="000000"/>
                </a:solidFill>
                <a:latin typeface="Arial" panose="020B0604020202020204" pitchFamily="34" charset="0"/>
                <a:ea typeface="Open Sans" pitchFamily="34" charset="0"/>
                <a:cs typeface="Arial" panose="020B0604020202020204" pitchFamily="34" charset="0"/>
              </a:rPr>
              <a:t>Lorem</a:t>
            </a:r>
            <a:r>
              <a:rPr lang="en-US" sz="1000" dirty="0">
                <a:solidFill>
                  <a:srgbClr val="000000"/>
                </a:solidFill>
                <a:latin typeface="Arial" panose="020B0604020202020204" pitchFamily="34" charset="0"/>
                <a:ea typeface="Open Sans" pitchFamily="34" charset="0"/>
                <a:cs typeface="Arial" panose="020B0604020202020204" pitchFamily="34" charset="0"/>
              </a:rPr>
              <a:t> </a:t>
            </a:r>
            <a:r>
              <a:rPr lang="en-US" sz="1000" dirty="0" err="1">
                <a:solidFill>
                  <a:srgbClr val="000000"/>
                </a:solidFill>
                <a:latin typeface="Arial" panose="020B0604020202020204" pitchFamily="34" charset="0"/>
                <a:ea typeface="Open Sans" pitchFamily="34" charset="0"/>
                <a:cs typeface="Arial" panose="020B0604020202020204" pitchFamily="34" charset="0"/>
              </a:rPr>
              <a:t>ipsum</a:t>
            </a:r>
            <a:r>
              <a:rPr lang="en-US" sz="1000" dirty="0">
                <a:solidFill>
                  <a:srgbClr val="000000"/>
                </a:solidFill>
                <a:latin typeface="Arial" panose="020B0604020202020204" pitchFamily="34" charset="0"/>
                <a:ea typeface="Open Sans" pitchFamily="34" charset="0"/>
                <a:cs typeface="Arial" panose="020B0604020202020204" pitchFamily="34" charset="0"/>
              </a:rPr>
              <a:t> dolor sit </a:t>
            </a:r>
            <a:r>
              <a:rPr lang="en-US" sz="1000" dirty="0" err="1">
                <a:solidFill>
                  <a:srgbClr val="000000"/>
                </a:solidFill>
                <a:latin typeface="Arial" panose="020B0604020202020204" pitchFamily="34" charset="0"/>
                <a:ea typeface="Open Sans" pitchFamily="34" charset="0"/>
                <a:cs typeface="Arial" panose="020B0604020202020204" pitchFamily="34" charset="0"/>
              </a:rPr>
              <a:t>amet</a:t>
            </a:r>
            <a:endParaRPr lang="en-US" sz="1000" dirty="0">
              <a:solidFill>
                <a:srgbClr val="444444"/>
              </a:solidFill>
              <a:latin typeface="Arial" pitchFamily="34" charset="0"/>
              <a:cs typeface="Arial" pitchFamily="34" charset="0"/>
            </a:endParaRPr>
          </a:p>
        </p:txBody>
      </p:sp>
      <p:sp>
        <p:nvSpPr>
          <p:cNvPr id="97" name="TextBox 96"/>
          <p:cNvSpPr txBox="1"/>
          <p:nvPr/>
        </p:nvSpPr>
        <p:spPr>
          <a:xfrm>
            <a:off x="1597465" y="2382256"/>
            <a:ext cx="1340496"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ea typeface="Open Sans" pitchFamily="34" charset="0"/>
                <a:cs typeface="Arial" pitchFamily="34" charset="0"/>
              </a:rPr>
              <a:t>Description</a:t>
            </a:r>
            <a:endParaRPr lang="en-US" sz="1000" dirty="0">
              <a:solidFill>
                <a:srgbClr val="444444"/>
              </a:solidFill>
              <a:latin typeface="Arial" pitchFamily="34" charset="0"/>
              <a:ea typeface="Open Sans" pitchFamily="34" charset="0"/>
              <a:cs typeface="Arial" pitchFamily="34" charset="0"/>
            </a:endParaRPr>
          </a:p>
        </p:txBody>
      </p:sp>
      <p:sp>
        <p:nvSpPr>
          <p:cNvPr id="98" name="TextBox 97"/>
          <p:cNvSpPr txBox="1"/>
          <p:nvPr/>
        </p:nvSpPr>
        <p:spPr>
          <a:xfrm>
            <a:off x="1600051" y="4834799"/>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err="1">
                <a:solidFill>
                  <a:srgbClr val="000000"/>
                </a:solidFill>
                <a:latin typeface="Arial" panose="020B0604020202020204" pitchFamily="34" charset="0"/>
                <a:ea typeface="Open Sans" pitchFamily="34" charset="0"/>
                <a:cs typeface="Arial" panose="020B0604020202020204" pitchFamily="34" charset="0"/>
              </a:rPr>
              <a:t>Lorem</a:t>
            </a:r>
            <a:r>
              <a:rPr lang="en-US" sz="1000" dirty="0">
                <a:solidFill>
                  <a:srgbClr val="000000"/>
                </a:solidFill>
                <a:latin typeface="Arial" panose="020B0604020202020204" pitchFamily="34" charset="0"/>
                <a:ea typeface="Open Sans" pitchFamily="34" charset="0"/>
                <a:cs typeface="Arial" panose="020B0604020202020204" pitchFamily="34" charset="0"/>
              </a:rPr>
              <a:t> </a:t>
            </a:r>
            <a:r>
              <a:rPr lang="en-US" sz="1000" dirty="0" err="1">
                <a:solidFill>
                  <a:srgbClr val="000000"/>
                </a:solidFill>
                <a:latin typeface="Arial" panose="020B0604020202020204" pitchFamily="34" charset="0"/>
                <a:ea typeface="Open Sans" pitchFamily="34" charset="0"/>
                <a:cs typeface="Arial" panose="020B0604020202020204" pitchFamily="34" charset="0"/>
              </a:rPr>
              <a:t>ipsum</a:t>
            </a:r>
            <a:r>
              <a:rPr lang="en-US" sz="1000" dirty="0">
                <a:solidFill>
                  <a:srgbClr val="000000"/>
                </a:solidFill>
                <a:latin typeface="Arial" panose="020B0604020202020204" pitchFamily="34" charset="0"/>
                <a:ea typeface="Open Sans" pitchFamily="34" charset="0"/>
                <a:cs typeface="Arial" panose="020B0604020202020204" pitchFamily="34" charset="0"/>
              </a:rPr>
              <a:t> dolor sit </a:t>
            </a:r>
            <a:r>
              <a:rPr lang="en-US" sz="1000" dirty="0" err="1">
                <a:solidFill>
                  <a:srgbClr val="000000"/>
                </a:solidFill>
                <a:latin typeface="Arial" panose="020B0604020202020204" pitchFamily="34" charset="0"/>
                <a:ea typeface="Open Sans" pitchFamily="34" charset="0"/>
                <a:cs typeface="Arial" panose="020B0604020202020204" pitchFamily="34" charset="0"/>
              </a:rPr>
              <a:t>amet</a:t>
            </a:r>
            <a:endParaRPr lang="en-US" sz="1000" dirty="0">
              <a:solidFill>
                <a:srgbClr val="444444"/>
              </a:solidFill>
              <a:latin typeface="Arial" pitchFamily="34" charset="0"/>
              <a:cs typeface="Arial" pitchFamily="34" charset="0"/>
            </a:endParaRPr>
          </a:p>
        </p:txBody>
      </p:sp>
      <p:sp>
        <p:nvSpPr>
          <p:cNvPr id="99" name="TextBox 98"/>
          <p:cNvSpPr txBox="1"/>
          <p:nvPr/>
        </p:nvSpPr>
        <p:spPr>
          <a:xfrm>
            <a:off x="1600051" y="5497149"/>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err="1">
                <a:solidFill>
                  <a:srgbClr val="000000"/>
                </a:solidFill>
                <a:latin typeface="Arial" panose="020B0604020202020204" pitchFamily="34" charset="0"/>
                <a:ea typeface="Open Sans" pitchFamily="34" charset="0"/>
                <a:cs typeface="Arial" panose="020B0604020202020204" pitchFamily="34" charset="0"/>
              </a:rPr>
              <a:t>Lorem</a:t>
            </a:r>
            <a:r>
              <a:rPr lang="en-US" sz="1000" dirty="0">
                <a:solidFill>
                  <a:srgbClr val="000000"/>
                </a:solidFill>
                <a:latin typeface="Arial" panose="020B0604020202020204" pitchFamily="34" charset="0"/>
                <a:ea typeface="Open Sans" pitchFamily="34" charset="0"/>
                <a:cs typeface="Arial" panose="020B0604020202020204" pitchFamily="34" charset="0"/>
              </a:rPr>
              <a:t> </a:t>
            </a:r>
            <a:r>
              <a:rPr lang="en-US" sz="1000" dirty="0" err="1">
                <a:solidFill>
                  <a:srgbClr val="000000"/>
                </a:solidFill>
                <a:latin typeface="Arial" panose="020B0604020202020204" pitchFamily="34" charset="0"/>
                <a:ea typeface="Open Sans" pitchFamily="34" charset="0"/>
                <a:cs typeface="Arial" panose="020B0604020202020204" pitchFamily="34" charset="0"/>
              </a:rPr>
              <a:t>ipsum</a:t>
            </a:r>
            <a:r>
              <a:rPr lang="en-US" sz="1000" dirty="0">
                <a:solidFill>
                  <a:srgbClr val="000000"/>
                </a:solidFill>
                <a:latin typeface="Arial" panose="020B0604020202020204" pitchFamily="34" charset="0"/>
                <a:ea typeface="Open Sans" pitchFamily="34" charset="0"/>
                <a:cs typeface="Arial" panose="020B0604020202020204" pitchFamily="34" charset="0"/>
              </a:rPr>
              <a:t> dolor sit </a:t>
            </a:r>
            <a:r>
              <a:rPr lang="en-US" sz="1000" dirty="0" err="1">
                <a:solidFill>
                  <a:srgbClr val="000000"/>
                </a:solidFill>
                <a:latin typeface="Arial" panose="020B0604020202020204" pitchFamily="34" charset="0"/>
                <a:ea typeface="Open Sans" pitchFamily="34" charset="0"/>
                <a:cs typeface="Arial" panose="020B0604020202020204" pitchFamily="34" charset="0"/>
              </a:rPr>
              <a:t>amet</a:t>
            </a:r>
            <a:endParaRPr lang="en-US" sz="1000" dirty="0">
              <a:solidFill>
                <a:srgbClr val="444444"/>
              </a:solidFill>
              <a:latin typeface="Arial" pitchFamily="34" charset="0"/>
              <a:cs typeface="Arial" pitchFamily="34" charset="0"/>
            </a:endParaRPr>
          </a:p>
        </p:txBody>
      </p:sp>
      <p:sp>
        <p:nvSpPr>
          <p:cNvPr id="100" name="TextBox 99"/>
          <p:cNvSpPr txBox="1"/>
          <p:nvPr/>
        </p:nvSpPr>
        <p:spPr>
          <a:xfrm>
            <a:off x="1600051" y="610326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err="1">
                <a:solidFill>
                  <a:srgbClr val="000000"/>
                </a:solidFill>
                <a:latin typeface="Arial" panose="020B0604020202020204" pitchFamily="34" charset="0"/>
                <a:ea typeface="Open Sans" pitchFamily="34" charset="0"/>
                <a:cs typeface="Arial" panose="020B0604020202020204" pitchFamily="34" charset="0"/>
              </a:rPr>
              <a:t>Lorem</a:t>
            </a:r>
            <a:r>
              <a:rPr lang="en-US" sz="1000" dirty="0">
                <a:solidFill>
                  <a:srgbClr val="000000"/>
                </a:solidFill>
                <a:latin typeface="Arial" panose="020B0604020202020204" pitchFamily="34" charset="0"/>
                <a:ea typeface="Open Sans" pitchFamily="34" charset="0"/>
                <a:cs typeface="Arial" panose="020B0604020202020204" pitchFamily="34" charset="0"/>
              </a:rPr>
              <a:t> </a:t>
            </a:r>
            <a:r>
              <a:rPr lang="en-US" sz="1000" dirty="0" err="1">
                <a:solidFill>
                  <a:srgbClr val="000000"/>
                </a:solidFill>
                <a:latin typeface="Arial" panose="020B0604020202020204" pitchFamily="34" charset="0"/>
                <a:ea typeface="Open Sans" pitchFamily="34" charset="0"/>
                <a:cs typeface="Arial" panose="020B0604020202020204" pitchFamily="34" charset="0"/>
              </a:rPr>
              <a:t>ipsum</a:t>
            </a:r>
            <a:r>
              <a:rPr lang="en-US" sz="1000" dirty="0">
                <a:solidFill>
                  <a:srgbClr val="000000"/>
                </a:solidFill>
                <a:latin typeface="Arial" panose="020B0604020202020204" pitchFamily="34" charset="0"/>
                <a:ea typeface="Open Sans" pitchFamily="34" charset="0"/>
                <a:cs typeface="Arial" panose="020B0604020202020204" pitchFamily="34" charset="0"/>
              </a:rPr>
              <a:t> dolor sit </a:t>
            </a:r>
            <a:r>
              <a:rPr lang="en-US" sz="1000" dirty="0" err="1">
                <a:solidFill>
                  <a:srgbClr val="000000"/>
                </a:solidFill>
                <a:latin typeface="Arial" panose="020B0604020202020204" pitchFamily="34" charset="0"/>
                <a:ea typeface="Open Sans" pitchFamily="34" charset="0"/>
                <a:cs typeface="Arial" panose="020B0604020202020204" pitchFamily="34" charset="0"/>
              </a:rPr>
              <a:t>amet</a:t>
            </a:r>
            <a:endParaRPr lang="en-US" sz="1000" dirty="0">
              <a:solidFill>
                <a:srgbClr val="444444"/>
              </a:solidFill>
              <a:latin typeface="Arial" pitchFamily="34" charset="0"/>
              <a:cs typeface="Arial" pitchFamily="34" charset="0"/>
            </a:endParaRPr>
          </a:p>
        </p:txBody>
      </p:sp>
      <p:sp>
        <p:nvSpPr>
          <p:cNvPr id="102" name="TextBox 101"/>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103" name="TextBox 102"/>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105" name="Straight Connector 104"/>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6" name="Picture 10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11336991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a:solidFill>
                  <a:srgbClr val="666666"/>
                </a:solidFill>
                <a:latin typeface="BentonSans Light" panose="02000503000000020004" pitchFamily="2" charset="0"/>
              </a:rPr>
              <a:t>Patterns &amp; Components</a:t>
            </a:r>
          </a:p>
        </p:txBody>
      </p:sp>
    </p:spTree>
    <p:extLst>
      <p:ext uri="{BB962C8B-B14F-4D97-AF65-F5344CB8AC3E}">
        <p14:creationId xmlns:p14="http://schemas.microsoft.com/office/powerpoint/2010/main" val="1677069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4" y="0"/>
            <a:ext cx="9149474" cy="6858000"/>
          </a:xfrm>
          <a:prstGeom prst="rect">
            <a:avLst/>
          </a:prstGeom>
          <a:gradFill>
            <a:gsLst>
              <a:gs pos="0">
                <a:srgbClr val="2DABB3"/>
              </a:gs>
              <a:gs pos="100000">
                <a:srgbClr val="1A4D80"/>
              </a:gs>
              <a:gs pos="50000">
                <a:srgbClr val="178299"/>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0" name="Group 89"/>
          <p:cNvGrpSpPr/>
          <p:nvPr/>
        </p:nvGrpSpPr>
        <p:grpSpPr>
          <a:xfrm>
            <a:off x="3979805" y="4806271"/>
            <a:ext cx="1735796" cy="1660435"/>
            <a:chOff x="276741" y="1252848"/>
            <a:chExt cx="1735796" cy="1660435"/>
          </a:xfrm>
        </p:grpSpPr>
        <p:sp>
          <p:nvSpPr>
            <p:cNvPr id="91" name="Rounded Rectangle 90"/>
            <p:cNvSpPr/>
            <p:nvPr/>
          </p:nvSpPr>
          <p:spPr>
            <a:xfrm>
              <a:off x="277573" y="1252848"/>
              <a:ext cx="1734964" cy="1656372"/>
            </a:xfrm>
            <a:prstGeom prst="roundRect">
              <a:avLst>
                <a:gd name="adj" fmla="val 15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276741" y="2122357"/>
              <a:ext cx="1734915" cy="646331"/>
            </a:xfrm>
            <a:prstGeom prst="rect">
              <a:avLst/>
            </a:prstGeom>
            <a:noFill/>
          </p:spPr>
          <p:txBody>
            <a:bodyPr wrap="square" rtlCol="0">
              <a:spAutoFit/>
            </a:bodyPr>
            <a:lstStyle/>
            <a:p>
              <a:pPr algn="r"/>
              <a:r>
                <a:rPr lang="en-US" sz="3600" dirty="0" smtClean="0">
                  <a:solidFill>
                    <a:srgbClr val="666666"/>
                  </a:solidFill>
                  <a:latin typeface="Arial"/>
                  <a:cs typeface="Arial"/>
                </a:rPr>
                <a:t>0</a:t>
              </a:r>
              <a:endParaRPr lang="en-US" sz="3600" dirty="0">
                <a:solidFill>
                  <a:srgbClr val="666666"/>
                </a:solidFill>
                <a:latin typeface="Arial"/>
                <a:cs typeface="Arial"/>
              </a:endParaRPr>
            </a:p>
          </p:txBody>
        </p:sp>
        <p:sp>
          <p:nvSpPr>
            <p:cNvPr id="93" name="TextBox 92"/>
            <p:cNvSpPr txBox="1"/>
            <p:nvPr/>
          </p:nvSpPr>
          <p:spPr>
            <a:xfrm>
              <a:off x="276741" y="2669182"/>
              <a:ext cx="1734915" cy="244101"/>
            </a:xfrm>
            <a:prstGeom prst="rect">
              <a:avLst/>
            </a:prstGeom>
            <a:noFill/>
          </p:spPr>
          <p:txBody>
            <a:bodyPr wrap="square" bIns="36000" rtlCol="0">
              <a:spAutoFit/>
            </a:bodyPr>
            <a:lstStyle/>
            <a:p>
              <a:pPr algn="r"/>
              <a:r>
                <a:rPr lang="en-US" sz="1050" dirty="0" smtClean="0">
                  <a:solidFill>
                    <a:srgbClr val="666666"/>
                  </a:solidFill>
                  <a:latin typeface="Arial"/>
                  <a:cs typeface="Arial"/>
                </a:rPr>
                <a:t>This is value definition</a:t>
              </a:r>
              <a:endParaRPr lang="en-US" sz="1050" dirty="0">
                <a:solidFill>
                  <a:srgbClr val="666666"/>
                </a:solidFill>
                <a:latin typeface="Arial"/>
                <a:cs typeface="Arial"/>
              </a:endParaRPr>
            </a:p>
          </p:txBody>
        </p:sp>
        <p:sp>
          <p:nvSpPr>
            <p:cNvPr id="94" name="Rectangle 93"/>
            <p:cNvSpPr/>
            <p:nvPr/>
          </p:nvSpPr>
          <p:spPr bwMode="gray">
            <a:xfrm>
              <a:off x="357482" y="2015964"/>
              <a:ext cx="639319" cy="606058"/>
            </a:xfrm>
            <a:prstGeom prst="rect">
              <a:avLst/>
            </a:prstGeom>
            <a:solidFill>
              <a:schemeClr val="bg1"/>
            </a:solidFill>
            <a:ln w="6350" algn="ctr">
              <a:solidFill>
                <a:srgbClr val="CCCCCC"/>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96" name="TextBox 95"/>
            <p:cNvSpPr txBox="1"/>
            <p:nvPr/>
          </p:nvSpPr>
          <p:spPr>
            <a:xfrm>
              <a:off x="281140" y="1254724"/>
              <a:ext cx="1730516" cy="651905"/>
            </a:xfrm>
            <a:prstGeom prst="rect">
              <a:avLst/>
            </a:prstGeom>
            <a:noFill/>
          </p:spPr>
          <p:txBody>
            <a:bodyPr wrap="square" tIns="36000" rtlCol="0">
              <a:spAutoFit/>
            </a:bodyPr>
            <a:lstStyle/>
            <a:p>
              <a:pPr fontAlgn="base">
                <a:spcBef>
                  <a:spcPct val="50000"/>
                </a:spcBef>
                <a:spcAft>
                  <a:spcPct val="0"/>
                </a:spcAft>
                <a:buClr>
                  <a:srgbClr val="F0AB00"/>
                </a:buClr>
                <a:buSzPct val="80000"/>
              </a:pPr>
              <a:r>
                <a:rPr lang="en-US" sz="1200" kern="0" dirty="0" smtClean="0">
                  <a:solidFill>
                    <a:srgbClr val="333333"/>
                  </a:solidFill>
                  <a:ea typeface="Arial Unicode MS" pitchFamily="34" charset="-128"/>
                  <a:cs typeface="Arial Unicode MS" pitchFamily="34" charset="-128"/>
                </a:rPr>
                <a:t>This is the Headline Still Headline</a:t>
              </a:r>
            </a:p>
            <a:p>
              <a:pPr fontAlgn="base">
                <a:spcBef>
                  <a:spcPts val="300"/>
                </a:spcBef>
                <a:spcAft>
                  <a:spcPct val="0"/>
                </a:spcAft>
                <a:buClr>
                  <a:srgbClr val="F0AB00"/>
                </a:buClr>
                <a:buSzPct val="80000"/>
              </a:pPr>
              <a:r>
                <a:rPr lang="en-US" sz="1050" kern="0" dirty="0" err="1" smtClean="0">
                  <a:solidFill>
                    <a:srgbClr val="666666"/>
                  </a:solidFill>
                  <a:ea typeface="Arial Unicode MS" pitchFamily="34" charset="-128"/>
                  <a:cs typeface="Arial Unicode MS" pitchFamily="34" charset="-128"/>
                </a:rPr>
                <a:t>Subheadline</a:t>
              </a:r>
              <a:endParaRPr lang="en-US" sz="1200" kern="0" dirty="0" smtClean="0">
                <a:solidFill>
                  <a:srgbClr val="333333"/>
                </a:solidFill>
                <a:ea typeface="Arial Unicode MS" pitchFamily="34" charset="-128"/>
                <a:cs typeface="Arial Unicode MS" pitchFamily="34" charset="-128"/>
              </a:endParaRPr>
            </a:p>
          </p:txBody>
        </p:sp>
      </p:grpSp>
      <p:grpSp>
        <p:nvGrpSpPr>
          <p:cNvPr id="11" name="Group 10"/>
          <p:cNvGrpSpPr/>
          <p:nvPr/>
        </p:nvGrpSpPr>
        <p:grpSpPr>
          <a:xfrm>
            <a:off x="2126018" y="4806447"/>
            <a:ext cx="1737167" cy="1656956"/>
            <a:chOff x="2126018" y="4806447"/>
            <a:chExt cx="1737167" cy="1656956"/>
          </a:xfrm>
        </p:grpSpPr>
        <p:sp>
          <p:nvSpPr>
            <p:cNvPr id="153" name="Rounded Rectangle 152"/>
            <p:cNvSpPr/>
            <p:nvPr/>
          </p:nvSpPr>
          <p:spPr>
            <a:xfrm>
              <a:off x="2128220" y="4807031"/>
              <a:ext cx="1734964" cy="1656372"/>
            </a:xfrm>
            <a:prstGeom prst="roundRect">
              <a:avLst>
                <a:gd name="adj" fmla="val 15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p:cNvSpPr txBox="1"/>
            <p:nvPr/>
          </p:nvSpPr>
          <p:spPr>
            <a:xfrm>
              <a:off x="2126018" y="4806447"/>
              <a:ext cx="1737167" cy="467239"/>
            </a:xfrm>
            <a:prstGeom prst="rect">
              <a:avLst/>
            </a:prstGeom>
            <a:noFill/>
          </p:spPr>
          <p:txBody>
            <a:bodyPr wrap="square" tIns="36000" rtlCol="0">
              <a:spAutoFit/>
            </a:bodyPr>
            <a:lstStyle/>
            <a:p>
              <a:r>
                <a:rPr lang="en-US" sz="1200" dirty="0" err="1" smtClean="0">
                  <a:solidFill>
                    <a:srgbClr val="333333"/>
                  </a:solidFill>
                  <a:latin typeface="Arial"/>
                  <a:cs typeface="Arial"/>
                </a:rPr>
                <a:t>Culmulative</a:t>
              </a:r>
              <a:r>
                <a:rPr lang="en-US" sz="1200" dirty="0" smtClean="0">
                  <a:solidFill>
                    <a:srgbClr val="333333"/>
                  </a:solidFill>
                  <a:latin typeface="Arial"/>
                  <a:cs typeface="Arial"/>
                </a:rPr>
                <a:t> Totals</a:t>
              </a:r>
            </a:p>
            <a:p>
              <a:pPr>
                <a:spcBef>
                  <a:spcPts val="300"/>
                </a:spcBef>
              </a:pPr>
              <a:r>
                <a:rPr lang="en-US" sz="1050" dirty="0" smtClean="0">
                  <a:solidFill>
                    <a:srgbClr val="666666"/>
                  </a:solidFill>
                  <a:cs typeface="Arial"/>
                </a:rPr>
                <a:t>Expenses</a:t>
              </a:r>
              <a:endParaRPr lang="en-US" sz="1200" dirty="0">
                <a:solidFill>
                  <a:srgbClr val="333333"/>
                </a:solidFill>
                <a:latin typeface="Arial"/>
                <a:cs typeface="Arial"/>
              </a:endParaRPr>
            </a:p>
          </p:txBody>
        </p:sp>
        <p:sp>
          <p:nvSpPr>
            <p:cNvPr id="155" name="TextBox 154"/>
            <p:cNvSpPr txBox="1"/>
            <p:nvPr/>
          </p:nvSpPr>
          <p:spPr>
            <a:xfrm>
              <a:off x="2128221" y="6215066"/>
              <a:ext cx="1732581" cy="244101"/>
            </a:xfrm>
            <a:prstGeom prst="rect">
              <a:avLst/>
            </a:prstGeom>
            <a:noFill/>
          </p:spPr>
          <p:txBody>
            <a:bodyPr wrap="square" bIns="36000" rtlCol="0">
              <a:spAutoFit/>
            </a:bodyPr>
            <a:lstStyle/>
            <a:p>
              <a:pPr algn="r"/>
              <a:r>
                <a:rPr lang="en-US" sz="1050" dirty="0" smtClean="0">
                  <a:solidFill>
                    <a:srgbClr val="666666"/>
                  </a:solidFill>
                  <a:latin typeface="Arial"/>
                  <a:cs typeface="Arial"/>
                </a:rPr>
                <a:t>USD, Actual and Target</a:t>
              </a:r>
              <a:endParaRPr lang="en-US" sz="1050" dirty="0">
                <a:solidFill>
                  <a:srgbClr val="666666"/>
                </a:solidFill>
                <a:latin typeface="Arial"/>
                <a:cs typeface="Arial"/>
              </a:endParaRPr>
            </a:p>
          </p:txBody>
        </p:sp>
        <p:grpSp>
          <p:nvGrpSpPr>
            <p:cNvPr id="197" name="Group 196"/>
            <p:cNvGrpSpPr/>
            <p:nvPr/>
          </p:nvGrpSpPr>
          <p:grpSpPr>
            <a:xfrm>
              <a:off x="2171219" y="5409173"/>
              <a:ext cx="1601512" cy="767513"/>
              <a:chOff x="7388368" y="3120267"/>
              <a:chExt cx="1521208" cy="729027"/>
            </a:xfrm>
          </p:grpSpPr>
          <p:sp>
            <p:nvSpPr>
              <p:cNvPr id="198" name="Rectangle 197"/>
              <p:cNvSpPr/>
              <p:nvPr/>
            </p:nvSpPr>
            <p:spPr bwMode="gray">
              <a:xfrm>
                <a:off x="7768460" y="3484983"/>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99" name="Rectangle 198"/>
              <p:cNvSpPr/>
              <p:nvPr/>
            </p:nvSpPr>
            <p:spPr bwMode="gray">
              <a:xfrm>
                <a:off x="8527299" y="3489747"/>
                <a:ext cx="17999" cy="108003"/>
              </a:xfrm>
              <a:prstGeom prst="rect">
                <a:avLst/>
              </a:prstGeom>
              <a:solidFill>
                <a:srgbClr val="E79652"/>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0" name="Rectangle 199"/>
              <p:cNvSpPr/>
              <p:nvPr/>
            </p:nvSpPr>
            <p:spPr bwMode="gray">
              <a:xfrm>
                <a:off x="7410639" y="3436622"/>
                <a:ext cx="1476420" cy="112998"/>
              </a:xfrm>
              <a:prstGeom prst="rect">
                <a:avLst/>
              </a:prstGeom>
              <a:solidFill>
                <a:srgbClr val="D5DADC"/>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1" name="Rectangle 200"/>
              <p:cNvSpPr/>
              <p:nvPr/>
            </p:nvSpPr>
            <p:spPr bwMode="gray">
              <a:xfrm>
                <a:off x="7408377" y="3436620"/>
                <a:ext cx="878754" cy="106897"/>
              </a:xfrm>
              <a:prstGeom prst="rect">
                <a:avLst/>
              </a:prstGeom>
              <a:solidFill>
                <a:srgbClr val="F3B2B8"/>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2" name="TextBox 201"/>
              <p:cNvSpPr txBox="1"/>
              <p:nvPr/>
            </p:nvSpPr>
            <p:spPr>
              <a:xfrm>
                <a:off x="8136371" y="3120267"/>
                <a:ext cx="478397" cy="21925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D32030"/>
                    </a:solidFill>
                    <a:ea typeface="Arial Unicode MS" pitchFamily="34" charset="-128"/>
                    <a:cs typeface="Arial Unicode MS" pitchFamily="34" charset="-128"/>
                  </a:rPr>
                  <a:t>125 M</a:t>
                </a:r>
              </a:p>
            </p:txBody>
          </p:sp>
          <p:sp>
            <p:nvSpPr>
              <p:cNvPr id="203" name="TextBox 202"/>
              <p:cNvSpPr txBox="1"/>
              <p:nvPr/>
            </p:nvSpPr>
            <p:spPr>
              <a:xfrm>
                <a:off x="7793362" y="3630036"/>
                <a:ext cx="493767" cy="219258"/>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454545"/>
                    </a:solidFill>
                    <a:ea typeface="Arial Unicode MS" pitchFamily="34" charset="-128"/>
                    <a:cs typeface="Arial Unicode MS" pitchFamily="34" charset="-128"/>
                  </a:rPr>
                  <a:t>75 M</a:t>
                </a:r>
              </a:p>
            </p:txBody>
          </p:sp>
          <p:sp>
            <p:nvSpPr>
              <p:cNvPr id="204" name="Rectangle 203"/>
              <p:cNvSpPr/>
              <p:nvPr/>
            </p:nvSpPr>
            <p:spPr bwMode="gray">
              <a:xfrm>
                <a:off x="7415401" y="3437975"/>
                <a:ext cx="961838" cy="108000"/>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5" name="Rectangle 204"/>
              <p:cNvSpPr/>
              <p:nvPr/>
            </p:nvSpPr>
            <p:spPr bwMode="gray">
              <a:xfrm>
                <a:off x="7989645" y="3364516"/>
                <a:ext cx="25737" cy="259698"/>
              </a:xfrm>
              <a:prstGeom prst="rect">
                <a:avLst/>
              </a:prstGeom>
              <a:solidFill>
                <a:srgbClr val="454545"/>
              </a:solidFill>
              <a:ln w="6350" algn="ctr">
                <a:solidFill>
                  <a:schemeClr val="bg1"/>
                </a:solidFill>
                <a:miter lim="800000"/>
                <a:headEnd/>
                <a:tailEnd/>
              </a:ln>
            </p:spPr>
            <p:txBody>
              <a:bodyPr lIns="90000" tIns="72000" rIns="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6" name="Diamond 205"/>
              <p:cNvSpPr/>
              <p:nvPr/>
            </p:nvSpPr>
            <p:spPr bwMode="gray">
              <a:xfrm>
                <a:off x="7388368" y="3547498"/>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7" name="Diamond 206"/>
              <p:cNvSpPr/>
              <p:nvPr/>
            </p:nvSpPr>
            <p:spPr bwMode="gray">
              <a:xfrm>
                <a:off x="8855576" y="3552865"/>
                <a:ext cx="54000" cy="54000"/>
              </a:xfrm>
              <a:prstGeom prst="diamond">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8" name="Rectangle 207"/>
              <p:cNvSpPr/>
              <p:nvPr/>
            </p:nvSpPr>
            <p:spPr bwMode="gray">
              <a:xfrm>
                <a:off x="8357699" y="3333930"/>
                <a:ext cx="18000" cy="144000"/>
              </a:xfrm>
              <a:prstGeom prst="rect">
                <a:avLst/>
              </a:prstGeom>
              <a:solidFill>
                <a:srgbClr val="D3203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10" name="Group 9"/>
          <p:cNvGrpSpPr/>
          <p:nvPr/>
        </p:nvGrpSpPr>
        <p:grpSpPr>
          <a:xfrm>
            <a:off x="273017" y="4809401"/>
            <a:ext cx="1744733" cy="1656372"/>
            <a:chOff x="273017" y="4809401"/>
            <a:chExt cx="1744733" cy="1656372"/>
          </a:xfrm>
        </p:grpSpPr>
        <p:sp>
          <p:nvSpPr>
            <p:cNvPr id="143" name="Rounded Rectangle 142"/>
            <p:cNvSpPr/>
            <p:nvPr/>
          </p:nvSpPr>
          <p:spPr>
            <a:xfrm>
              <a:off x="282786" y="4809401"/>
              <a:ext cx="1734964" cy="1656372"/>
            </a:xfrm>
            <a:prstGeom prst="roundRect">
              <a:avLst>
                <a:gd name="adj" fmla="val 15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83491" y="4811198"/>
              <a:ext cx="1733043" cy="467239"/>
            </a:xfrm>
            <a:prstGeom prst="rect">
              <a:avLst/>
            </a:prstGeom>
            <a:noFill/>
          </p:spPr>
          <p:txBody>
            <a:bodyPr wrap="square" tIns="36000" rtlCol="0">
              <a:spAutoFit/>
            </a:bodyPr>
            <a:lstStyle/>
            <a:p>
              <a:r>
                <a:rPr lang="en-US" sz="1200" dirty="0" smtClean="0">
                  <a:solidFill>
                    <a:srgbClr val="333333"/>
                  </a:solidFill>
                  <a:latin typeface="Arial"/>
                  <a:cs typeface="Arial"/>
                </a:rPr>
                <a:t>This is the Headline</a:t>
              </a:r>
            </a:p>
            <a:p>
              <a:pPr>
                <a:spcBef>
                  <a:spcPts val="300"/>
                </a:spcBef>
              </a:pPr>
              <a:r>
                <a:rPr lang="en-US" sz="1050" dirty="0">
                  <a:solidFill>
                    <a:srgbClr val="666666"/>
                  </a:solidFill>
                  <a:cs typeface="Arial"/>
                </a:rPr>
                <a:t>This is the </a:t>
              </a:r>
              <a:r>
                <a:rPr lang="en-US" sz="1050" dirty="0" err="1" smtClean="0">
                  <a:solidFill>
                    <a:srgbClr val="666666"/>
                  </a:solidFill>
                  <a:cs typeface="Arial"/>
                </a:rPr>
                <a:t>Subheadline</a:t>
              </a:r>
              <a:endParaRPr lang="en-US" sz="1200" dirty="0">
                <a:solidFill>
                  <a:srgbClr val="333333"/>
                </a:solidFill>
                <a:latin typeface="Arial"/>
                <a:cs typeface="Arial"/>
              </a:endParaRPr>
            </a:p>
          </p:txBody>
        </p:sp>
        <p:sp>
          <p:nvSpPr>
            <p:cNvPr id="147" name="TextBox 146"/>
            <p:cNvSpPr txBox="1"/>
            <p:nvPr/>
          </p:nvSpPr>
          <p:spPr>
            <a:xfrm>
              <a:off x="283491" y="6219817"/>
              <a:ext cx="1734258" cy="244101"/>
            </a:xfrm>
            <a:prstGeom prst="rect">
              <a:avLst/>
            </a:prstGeom>
            <a:noFill/>
          </p:spPr>
          <p:txBody>
            <a:bodyPr wrap="square" bIns="36000" rtlCol="0">
              <a:spAutoFit/>
            </a:bodyPr>
            <a:lstStyle/>
            <a:p>
              <a:pPr algn="r"/>
              <a:r>
                <a:rPr lang="en-US" sz="1050" dirty="0" smtClean="0">
                  <a:solidFill>
                    <a:srgbClr val="666666"/>
                  </a:solidFill>
                  <a:latin typeface="Arial"/>
                  <a:cs typeface="Arial"/>
                </a:rPr>
                <a:t>USD</a:t>
              </a:r>
              <a:endParaRPr lang="en-US" sz="1050" dirty="0">
                <a:solidFill>
                  <a:srgbClr val="666666"/>
                </a:solidFill>
                <a:latin typeface="Arial"/>
                <a:cs typeface="Arial"/>
              </a:endParaRPr>
            </a:p>
          </p:txBody>
        </p:sp>
        <p:sp>
          <p:nvSpPr>
            <p:cNvPr id="149" name="TextBox 148"/>
            <p:cNvSpPr txBox="1"/>
            <p:nvPr/>
          </p:nvSpPr>
          <p:spPr>
            <a:xfrm>
              <a:off x="273017" y="5695798"/>
              <a:ext cx="479150" cy="477054"/>
            </a:xfrm>
            <a:prstGeom prst="rect">
              <a:avLst/>
            </a:prstGeom>
            <a:noFill/>
          </p:spPr>
          <p:txBody>
            <a:bodyPr wrap="square" rtlCol="0">
              <a:spAutoFit/>
            </a:bodyPr>
            <a:lstStyle>
              <a:defPPr>
                <a:defRPr lang="en-US"/>
              </a:defPPr>
              <a:lvl1pPr>
                <a:defRPr sz="2500">
                  <a:solidFill>
                    <a:srgbClr val="127DBE"/>
                  </a:solidFill>
                  <a:latin typeface="SAP-icons"/>
                  <a:cs typeface="SAP-icons"/>
                </a:defRPr>
              </a:lvl1pPr>
            </a:lstStyle>
            <a:p>
              <a:r>
                <a:rPr lang="en-US" dirty="0"/>
                <a:t></a:t>
              </a:r>
            </a:p>
          </p:txBody>
        </p:sp>
        <p:grpSp>
          <p:nvGrpSpPr>
            <p:cNvPr id="162" name="Group 161"/>
            <p:cNvGrpSpPr/>
            <p:nvPr/>
          </p:nvGrpSpPr>
          <p:grpSpPr>
            <a:xfrm>
              <a:off x="287206" y="5494375"/>
              <a:ext cx="1726970" cy="781366"/>
              <a:chOff x="5556567" y="3192546"/>
              <a:chExt cx="1640415" cy="742204"/>
            </a:xfrm>
          </p:grpSpPr>
          <p:sp>
            <p:nvSpPr>
              <p:cNvPr id="163" name="TextBox 162"/>
              <p:cNvSpPr txBox="1"/>
              <p:nvPr/>
            </p:nvSpPr>
            <p:spPr>
              <a:xfrm>
                <a:off x="5556567" y="3698493"/>
                <a:ext cx="513020" cy="131557"/>
              </a:xfrm>
              <a:prstGeom prst="rect">
                <a:avLst/>
              </a:prstGeom>
              <a:noFill/>
            </p:spPr>
            <p:txBody>
              <a:bodyPr wrap="square" tIns="0" rIns="0" bIns="0"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June 1</a:t>
                </a:r>
              </a:p>
            </p:txBody>
          </p:sp>
          <p:sp>
            <p:nvSpPr>
              <p:cNvPr id="164" name="TextBox 163"/>
              <p:cNvSpPr txBox="1"/>
              <p:nvPr/>
            </p:nvSpPr>
            <p:spPr>
              <a:xfrm>
                <a:off x="5556567" y="3192546"/>
                <a:ext cx="650076" cy="131557"/>
              </a:xfrm>
              <a:prstGeom prst="rect">
                <a:avLst/>
              </a:prstGeom>
              <a:noFill/>
            </p:spPr>
            <p:txBody>
              <a:bodyPr wrap="square" lIns="90000" tIns="0" rIns="0" bIns="0" rtlCol="0">
                <a:spAutoFit/>
              </a:bodyPr>
              <a:lstStyle/>
              <a:p>
                <a:pPr fontAlgn="base">
                  <a:spcBef>
                    <a:spcPct val="50000"/>
                  </a:spcBef>
                  <a:spcAft>
                    <a:spcPct val="0"/>
                  </a:spcAft>
                  <a:buClr>
                    <a:srgbClr val="F0AB00"/>
                  </a:buClr>
                  <a:buSzPct val="80000"/>
                </a:pPr>
                <a:r>
                  <a:rPr lang="en-US" sz="900" kern="0" dirty="0" smtClean="0">
                    <a:solidFill>
                      <a:srgbClr val="007833"/>
                    </a:solidFill>
                    <a:ea typeface="Arial Unicode MS" pitchFamily="34" charset="-128"/>
                    <a:cs typeface="Arial Unicode MS" pitchFamily="34" charset="-128"/>
                  </a:rPr>
                  <a:t>0 M</a:t>
                </a:r>
              </a:p>
            </p:txBody>
          </p:sp>
          <p:sp>
            <p:nvSpPr>
              <p:cNvPr id="165" name="TextBox 164"/>
              <p:cNvSpPr txBox="1"/>
              <p:nvPr/>
            </p:nvSpPr>
            <p:spPr>
              <a:xfrm>
                <a:off x="6749694" y="3192546"/>
                <a:ext cx="447288" cy="131557"/>
              </a:xfrm>
              <a:prstGeom prst="rect">
                <a:avLst/>
              </a:prstGeom>
              <a:noFill/>
            </p:spPr>
            <p:txBody>
              <a:bodyPr wrap="square" tIns="0" rIns="90000" bIns="0" rtlCol="0">
                <a:spAutoFit/>
              </a:bodyPr>
              <a:lstStyle/>
              <a:p>
                <a:pPr algn="r" fontAlgn="base">
                  <a:spcBef>
                    <a:spcPct val="50000"/>
                  </a:spcBef>
                  <a:spcAft>
                    <a:spcPct val="0"/>
                  </a:spcAft>
                  <a:buClr>
                    <a:srgbClr val="F0AB00"/>
                  </a:buClr>
                  <a:buSzPct val="80000"/>
                </a:pPr>
                <a:r>
                  <a:rPr lang="en-US" sz="900" kern="0" dirty="0" smtClean="0">
                    <a:solidFill>
                      <a:srgbClr val="D32030"/>
                    </a:solidFill>
                    <a:ea typeface="Arial Unicode MS" pitchFamily="34" charset="-128"/>
                    <a:cs typeface="Arial Unicode MS" pitchFamily="34" charset="-128"/>
                  </a:rPr>
                  <a:t>80 M</a:t>
                </a:r>
              </a:p>
            </p:txBody>
          </p:sp>
          <p:sp>
            <p:nvSpPr>
              <p:cNvPr id="166" name="TextBox 165"/>
              <p:cNvSpPr txBox="1"/>
              <p:nvPr/>
            </p:nvSpPr>
            <p:spPr>
              <a:xfrm>
                <a:off x="6684300" y="3700870"/>
                <a:ext cx="512680" cy="233880"/>
              </a:xfrm>
              <a:prstGeom prst="rect">
                <a:avLst/>
              </a:prstGeom>
              <a:noFill/>
            </p:spPr>
            <p:txBody>
              <a:bodyPr wrap="square" lIns="0" tIns="0" rIns="90000" bIns="0" rtlCol="0">
                <a:spAutoFit/>
              </a:bodyPr>
              <a:lstStyle/>
              <a:p>
                <a:pPr algn="r" fontAlgn="base">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June 30</a:t>
                </a:r>
              </a:p>
              <a:p>
                <a:pPr algn="r" fontAlgn="base">
                  <a:spcAft>
                    <a:spcPct val="0"/>
                  </a:spcAft>
                  <a:buClr>
                    <a:srgbClr val="F0AB00"/>
                  </a:buClr>
                  <a:buSzPct val="80000"/>
                </a:pPr>
                <a:endParaRPr lang="en-US" sz="700" kern="0" dirty="0" smtClean="0">
                  <a:solidFill>
                    <a:srgbClr val="666666"/>
                  </a:solidFill>
                  <a:ea typeface="Arial Unicode MS" pitchFamily="34" charset="-128"/>
                  <a:cs typeface="Arial Unicode MS" pitchFamily="34" charset="-128"/>
                </a:endParaRPr>
              </a:p>
            </p:txBody>
          </p:sp>
          <p:grpSp>
            <p:nvGrpSpPr>
              <p:cNvPr id="168" name="Group 167"/>
              <p:cNvGrpSpPr/>
              <p:nvPr/>
            </p:nvGrpSpPr>
            <p:grpSpPr>
              <a:xfrm>
                <a:off x="5640537" y="3328509"/>
                <a:ext cx="1476420" cy="350927"/>
                <a:chOff x="5640537" y="3328509"/>
                <a:chExt cx="1476420" cy="350927"/>
              </a:xfrm>
            </p:grpSpPr>
            <p:sp>
              <p:nvSpPr>
                <p:cNvPr id="169" name="Rectangle 168"/>
                <p:cNvSpPr/>
                <p:nvPr/>
              </p:nvSpPr>
              <p:spPr bwMode="gray">
                <a:xfrm>
                  <a:off x="5640537" y="3328509"/>
                  <a:ext cx="1476420" cy="350927"/>
                </a:xfrm>
                <a:prstGeom prst="rect">
                  <a:avLst/>
                </a:prstGeom>
                <a:solidFill>
                  <a:srgbClr val="9FCA98"/>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70" name="Freeform 169"/>
                <p:cNvSpPr/>
                <p:nvPr/>
              </p:nvSpPr>
              <p:spPr bwMode="gray">
                <a:xfrm>
                  <a:off x="5648325" y="3338530"/>
                  <a:ext cx="1466850" cy="338137"/>
                </a:xfrm>
                <a:custGeom>
                  <a:avLst/>
                  <a:gdLst>
                    <a:gd name="connsiteX0" fmla="*/ 0 w 1466850"/>
                    <a:gd name="connsiteY0" fmla="*/ 338137 h 338137"/>
                    <a:gd name="connsiteX1" fmla="*/ 366712 w 1466850"/>
                    <a:gd name="connsiteY1" fmla="*/ 228600 h 338137"/>
                    <a:gd name="connsiteX2" fmla="*/ 1097756 w 1466850"/>
                    <a:gd name="connsiteY2" fmla="*/ 142875 h 338137"/>
                    <a:gd name="connsiteX3" fmla="*/ 1466850 w 1466850"/>
                    <a:gd name="connsiteY3" fmla="*/ 0 h 338137"/>
                    <a:gd name="connsiteX4" fmla="*/ 1466850 w 1466850"/>
                    <a:gd name="connsiteY4" fmla="*/ 338137 h 338137"/>
                    <a:gd name="connsiteX5" fmla="*/ 0 w 1466850"/>
                    <a:gd name="connsiteY5" fmla="*/ 338137 h 338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6850" h="338137">
                      <a:moveTo>
                        <a:pt x="0" y="338137"/>
                      </a:moveTo>
                      <a:lnTo>
                        <a:pt x="366712" y="228600"/>
                      </a:lnTo>
                      <a:lnTo>
                        <a:pt x="1097756" y="142875"/>
                      </a:lnTo>
                      <a:lnTo>
                        <a:pt x="1466850" y="0"/>
                      </a:lnTo>
                      <a:lnTo>
                        <a:pt x="1466850" y="338137"/>
                      </a:lnTo>
                      <a:lnTo>
                        <a:pt x="0" y="338137"/>
                      </a:lnTo>
                      <a:close/>
                    </a:path>
                  </a:pathLst>
                </a:custGeom>
                <a:solidFill>
                  <a:srgbClr val="EDB17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1" name="Freeform 170"/>
                <p:cNvSpPr/>
                <p:nvPr/>
              </p:nvSpPr>
              <p:spPr bwMode="gray">
                <a:xfrm>
                  <a:off x="5645944" y="3348055"/>
                  <a:ext cx="1466850" cy="326232"/>
                </a:xfrm>
                <a:custGeom>
                  <a:avLst/>
                  <a:gdLst>
                    <a:gd name="connsiteX0" fmla="*/ 0 w 1466850"/>
                    <a:gd name="connsiteY0" fmla="*/ 326232 h 326232"/>
                    <a:gd name="connsiteX1" fmla="*/ 390525 w 1466850"/>
                    <a:gd name="connsiteY1" fmla="*/ 278607 h 326232"/>
                    <a:gd name="connsiteX2" fmla="*/ 1181100 w 1466850"/>
                    <a:gd name="connsiteY2" fmla="*/ 211932 h 326232"/>
                    <a:gd name="connsiteX3" fmla="*/ 1466850 w 1466850"/>
                    <a:gd name="connsiteY3" fmla="*/ 0 h 326232"/>
                    <a:gd name="connsiteX4" fmla="*/ 1464469 w 1466850"/>
                    <a:gd name="connsiteY4" fmla="*/ 326232 h 326232"/>
                    <a:gd name="connsiteX5" fmla="*/ 0 w 1466850"/>
                    <a:gd name="connsiteY5" fmla="*/ 326232 h 32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6850" h="326232">
                      <a:moveTo>
                        <a:pt x="0" y="326232"/>
                      </a:moveTo>
                      <a:lnTo>
                        <a:pt x="390525" y="278607"/>
                      </a:lnTo>
                      <a:lnTo>
                        <a:pt x="1181100" y="211932"/>
                      </a:lnTo>
                      <a:lnTo>
                        <a:pt x="1466850" y="0"/>
                      </a:lnTo>
                      <a:cubicBezTo>
                        <a:pt x="1466056" y="108744"/>
                        <a:pt x="1465263" y="217488"/>
                        <a:pt x="1464469" y="326232"/>
                      </a:cubicBezTo>
                      <a:lnTo>
                        <a:pt x="0" y="326232"/>
                      </a:lnTo>
                      <a:close/>
                    </a:path>
                  </a:pathLst>
                </a:custGeom>
                <a:solidFill>
                  <a:srgbClr val="E9707B"/>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72" name="Straight Connector 171"/>
                <p:cNvCxnSpPr/>
                <p:nvPr/>
              </p:nvCxnSpPr>
              <p:spPr>
                <a:xfrm flipV="1">
                  <a:off x="5651304" y="3629043"/>
                  <a:ext cx="388144" cy="42864"/>
                </a:xfrm>
                <a:prstGeom prst="line">
                  <a:avLst/>
                </a:prstGeom>
                <a:ln w="1270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6036469" y="3617132"/>
                  <a:ext cx="790575" cy="11911"/>
                </a:xfrm>
                <a:prstGeom prst="line">
                  <a:avLst/>
                </a:prstGeom>
                <a:ln w="1270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6827044" y="3460387"/>
                  <a:ext cx="284283" cy="156147"/>
                </a:xfrm>
                <a:prstGeom prst="line">
                  <a:avLst/>
                </a:prstGeom>
                <a:ln w="1270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71" idx="0"/>
                </p:cNvCxnSpPr>
                <p:nvPr/>
              </p:nvCxnSpPr>
              <p:spPr>
                <a:xfrm flipV="1">
                  <a:off x="5645944" y="3579865"/>
                  <a:ext cx="498705" cy="94422"/>
                </a:xfrm>
                <a:prstGeom prst="line">
                  <a:avLst/>
                </a:prstGeom>
                <a:ln w="9525" cap="flat" cmpd="sng">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6144649" y="3552865"/>
                  <a:ext cx="475603" cy="27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6620252" y="3344397"/>
                  <a:ext cx="492542" cy="20481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6141567" y="3552865"/>
                  <a:ext cx="475603" cy="27000"/>
                </a:xfrm>
                <a:prstGeom prst="line">
                  <a:avLst/>
                </a:prstGeom>
                <a:ln w="9525" cap="flat">
                  <a:solidFill>
                    <a:srgbClr val="454545"/>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6617170" y="3348055"/>
                  <a:ext cx="492542" cy="204810"/>
                </a:xfrm>
                <a:prstGeom prst="line">
                  <a:avLst/>
                </a:prstGeom>
                <a:ln w="9525" cap="sq">
                  <a:solidFill>
                    <a:srgbClr val="454545"/>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5650722" y="3579881"/>
                  <a:ext cx="498705" cy="94422"/>
                </a:xfrm>
                <a:prstGeom prst="line">
                  <a:avLst/>
                </a:prstGeom>
                <a:ln w="9525" cap="flat" cmpd="sng">
                  <a:solidFill>
                    <a:srgbClr val="454545"/>
                  </a:solidFill>
                  <a:prstDash val="sysDot"/>
                  <a:round/>
                </a:ln>
              </p:spPr>
              <p:style>
                <a:lnRef idx="1">
                  <a:schemeClr val="accent1"/>
                </a:lnRef>
                <a:fillRef idx="0">
                  <a:schemeClr val="accent1"/>
                </a:fillRef>
                <a:effectRef idx="0">
                  <a:schemeClr val="accent1"/>
                </a:effectRef>
                <a:fontRef idx="minor">
                  <a:schemeClr val="tx1"/>
                </a:fontRef>
              </p:style>
            </p:cxnSp>
          </p:grpSp>
        </p:grpSp>
      </p:grpSp>
      <p:grpSp>
        <p:nvGrpSpPr>
          <p:cNvPr id="6" name="Group 5"/>
          <p:cNvGrpSpPr/>
          <p:nvPr/>
        </p:nvGrpSpPr>
        <p:grpSpPr>
          <a:xfrm>
            <a:off x="269444" y="3037147"/>
            <a:ext cx="1744733" cy="1656372"/>
            <a:chOff x="269444" y="3037147"/>
            <a:chExt cx="1744733" cy="1656372"/>
          </a:xfrm>
        </p:grpSpPr>
        <p:sp>
          <p:nvSpPr>
            <p:cNvPr id="52" name="Rounded Rectangle 51"/>
            <p:cNvSpPr/>
            <p:nvPr/>
          </p:nvSpPr>
          <p:spPr>
            <a:xfrm>
              <a:off x="279213" y="3037147"/>
              <a:ext cx="1734964" cy="1656372"/>
            </a:xfrm>
            <a:prstGeom prst="roundRect">
              <a:avLst>
                <a:gd name="adj" fmla="val 15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279213" y="3898135"/>
              <a:ext cx="1734961" cy="646331"/>
            </a:xfrm>
            <a:prstGeom prst="rect">
              <a:avLst/>
            </a:prstGeom>
            <a:noFill/>
          </p:spPr>
          <p:txBody>
            <a:bodyPr wrap="square" rtlCol="0">
              <a:spAutoFit/>
            </a:bodyPr>
            <a:lstStyle/>
            <a:p>
              <a:pPr algn="r"/>
              <a:r>
                <a:rPr lang="en-US" sz="3600" dirty="0" smtClean="0">
                  <a:solidFill>
                    <a:srgbClr val="D12435"/>
                  </a:solidFill>
                  <a:latin typeface="Arial"/>
                  <a:cs typeface="Arial"/>
                </a:rPr>
                <a:t>48.2</a:t>
              </a:r>
              <a:r>
                <a:rPr lang="en-US" sz="1200" dirty="0" smtClean="0">
                  <a:solidFill>
                    <a:srgbClr val="D12435"/>
                  </a:solidFill>
                  <a:latin typeface="Arial"/>
                  <a:cs typeface="Arial"/>
                </a:rPr>
                <a:t> M</a:t>
              </a:r>
              <a:endParaRPr lang="en-US" sz="3600" dirty="0">
                <a:solidFill>
                  <a:srgbClr val="D12435"/>
                </a:solidFill>
                <a:latin typeface="Arial"/>
                <a:cs typeface="Arial"/>
              </a:endParaRPr>
            </a:p>
          </p:txBody>
        </p:sp>
        <p:sp>
          <p:nvSpPr>
            <p:cNvPr id="55" name="TextBox 54"/>
            <p:cNvSpPr txBox="1"/>
            <p:nvPr/>
          </p:nvSpPr>
          <p:spPr>
            <a:xfrm>
              <a:off x="273017" y="3038944"/>
              <a:ext cx="1741158" cy="859654"/>
            </a:xfrm>
            <a:prstGeom prst="rect">
              <a:avLst/>
            </a:prstGeom>
            <a:noFill/>
          </p:spPr>
          <p:txBody>
            <a:bodyPr wrap="square" tIns="36000" rtlCol="0">
              <a:spAutoFit/>
            </a:bodyPr>
            <a:lstStyle/>
            <a:p>
              <a:r>
                <a:rPr lang="en-US" sz="1200" dirty="0" smtClean="0">
                  <a:solidFill>
                    <a:srgbClr val="333333"/>
                  </a:solidFill>
                  <a:latin typeface="Arial"/>
                  <a:cs typeface="Arial"/>
                </a:rPr>
                <a:t>Gross Revenue under Target</a:t>
              </a:r>
            </a:p>
            <a:p>
              <a:pPr>
                <a:spcBef>
                  <a:spcPts val="300"/>
                </a:spcBef>
              </a:pPr>
              <a:r>
                <a:rPr lang="en-US" sz="1050" dirty="0">
                  <a:solidFill>
                    <a:srgbClr val="666666"/>
                  </a:solidFill>
                  <a:cs typeface="Arial"/>
                </a:rPr>
                <a:t>Global – Year to Date</a:t>
              </a:r>
            </a:p>
            <a:p>
              <a:endParaRPr lang="en-US" sz="1200" dirty="0">
                <a:solidFill>
                  <a:srgbClr val="333333"/>
                </a:solidFill>
                <a:latin typeface="Arial"/>
                <a:cs typeface="Arial"/>
              </a:endParaRPr>
            </a:p>
          </p:txBody>
        </p:sp>
        <p:sp>
          <p:nvSpPr>
            <p:cNvPr id="56" name="TextBox 55"/>
            <p:cNvSpPr txBox="1"/>
            <p:nvPr/>
          </p:nvSpPr>
          <p:spPr>
            <a:xfrm>
              <a:off x="281140" y="4447563"/>
              <a:ext cx="1733036" cy="244101"/>
            </a:xfrm>
            <a:prstGeom prst="rect">
              <a:avLst/>
            </a:prstGeom>
            <a:noFill/>
          </p:spPr>
          <p:txBody>
            <a:bodyPr wrap="square" bIns="36000" rtlCol="0">
              <a:spAutoFit/>
            </a:bodyPr>
            <a:lstStyle/>
            <a:p>
              <a:pPr algn="r"/>
              <a:r>
                <a:rPr lang="en-US" sz="1050" dirty="0" smtClean="0">
                  <a:solidFill>
                    <a:srgbClr val="666666"/>
                  </a:solidFill>
                  <a:cs typeface="Arial"/>
                </a:rPr>
                <a:t>USD, Absolute Deviation</a:t>
              </a:r>
              <a:endParaRPr lang="en-US" sz="1050" dirty="0">
                <a:solidFill>
                  <a:srgbClr val="666666"/>
                </a:solidFill>
                <a:cs typeface="Arial"/>
              </a:endParaRPr>
            </a:p>
          </p:txBody>
        </p:sp>
        <p:sp>
          <p:nvSpPr>
            <p:cNvPr id="58" name="TextBox 57"/>
            <p:cNvSpPr txBox="1"/>
            <p:nvPr/>
          </p:nvSpPr>
          <p:spPr>
            <a:xfrm>
              <a:off x="269444" y="3923544"/>
              <a:ext cx="479150" cy="477054"/>
            </a:xfrm>
            <a:prstGeom prst="rect">
              <a:avLst/>
            </a:prstGeom>
            <a:noFill/>
          </p:spPr>
          <p:txBody>
            <a:bodyPr wrap="square" rtlCol="0">
              <a:spAutoFit/>
            </a:bodyPr>
            <a:lstStyle>
              <a:defPPr>
                <a:defRPr lang="en-US"/>
              </a:defPPr>
              <a:lvl1pPr>
                <a:defRPr sz="2500">
                  <a:solidFill>
                    <a:srgbClr val="127DBE"/>
                  </a:solidFill>
                  <a:latin typeface="SAP-icons"/>
                  <a:cs typeface="SAP-icons"/>
                </a:defRPr>
              </a:lvl1pPr>
            </a:lstStyle>
            <a:p>
              <a:r>
                <a:rPr lang="en-US" dirty="0"/>
                <a:t></a:t>
              </a:r>
            </a:p>
          </p:txBody>
        </p:sp>
        <p:sp>
          <p:nvSpPr>
            <p:cNvPr id="59" name="Isosceles Triangle 58"/>
            <p:cNvSpPr/>
            <p:nvPr/>
          </p:nvSpPr>
          <p:spPr bwMode="gray">
            <a:xfrm>
              <a:off x="1784062" y="4069177"/>
              <a:ext cx="146861" cy="75232"/>
            </a:xfrm>
            <a:prstGeom prst="triangle">
              <a:avLst/>
            </a:prstGeom>
            <a:solidFill>
              <a:srgbClr val="CC1919"/>
            </a:solidFill>
            <a:ln w="6350" algn="ctr">
              <a:noFill/>
              <a:miter lim="800000"/>
              <a:headEnd/>
              <a:tailEnd/>
            </a:ln>
            <a:scene3d>
              <a:camera prst="orthographicFront">
                <a:rot lat="0" lon="0" rev="10800000"/>
              </a:camera>
              <a:lightRig rig="threePt" dir="t"/>
            </a:scene3d>
          </p:spPr>
          <p:txBody>
            <a:bodyPr lIns="90000" tIns="72000" rIns="90000" bIns="72000" rtlCol="0" anchor="ctr"/>
            <a:lstStyle/>
            <a:p>
              <a:pPr algn="ctr" fontAlgn="base">
                <a:spcBef>
                  <a:spcPct val="50000"/>
                </a:spcBef>
                <a:spcAft>
                  <a:spcPct val="0"/>
                </a:spcAft>
                <a:buClr>
                  <a:srgbClr val="F0AB00"/>
                </a:buClr>
                <a:buSzPct val="80000"/>
              </a:pPr>
              <a:r>
                <a:rPr lang="en-US" sz="3200" kern="0" dirty="0" smtClean="0">
                  <a:solidFill>
                    <a:srgbClr val="D32030"/>
                  </a:solidFill>
                  <a:ea typeface="Arial Unicode MS" pitchFamily="34" charset="-128"/>
                  <a:cs typeface="Arial Unicode MS" pitchFamily="34" charset="-128"/>
                </a:rPr>
                <a:t>   </a:t>
              </a:r>
            </a:p>
          </p:txBody>
        </p:sp>
      </p:grpSp>
      <p:grpSp>
        <p:nvGrpSpPr>
          <p:cNvPr id="5" name="Group 4"/>
          <p:cNvGrpSpPr/>
          <p:nvPr/>
        </p:nvGrpSpPr>
        <p:grpSpPr>
          <a:xfrm>
            <a:off x="5830402" y="3036360"/>
            <a:ext cx="1735813" cy="1656372"/>
            <a:chOff x="5830402" y="3036360"/>
            <a:chExt cx="1735813" cy="1656372"/>
          </a:xfrm>
        </p:grpSpPr>
        <p:sp>
          <p:nvSpPr>
            <p:cNvPr id="67" name="Rounded Rectangle 66"/>
            <p:cNvSpPr/>
            <p:nvPr/>
          </p:nvSpPr>
          <p:spPr>
            <a:xfrm>
              <a:off x="5831251" y="3036360"/>
              <a:ext cx="1734964" cy="1656372"/>
            </a:xfrm>
            <a:prstGeom prst="roundRect">
              <a:avLst>
                <a:gd name="adj" fmla="val 15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5832064" y="3897348"/>
              <a:ext cx="1732085" cy="646331"/>
            </a:xfrm>
            <a:prstGeom prst="rect">
              <a:avLst/>
            </a:prstGeom>
            <a:noFill/>
          </p:spPr>
          <p:txBody>
            <a:bodyPr wrap="square" rtlCol="0">
              <a:spAutoFit/>
            </a:bodyPr>
            <a:lstStyle/>
            <a:p>
              <a:pPr algn="r"/>
              <a:r>
                <a:rPr lang="en-US" sz="3600" dirty="0" smtClean="0">
                  <a:solidFill>
                    <a:srgbClr val="E48229"/>
                  </a:solidFill>
                  <a:latin typeface="Arial"/>
                  <a:cs typeface="Arial"/>
                </a:rPr>
                <a:t>45.2</a:t>
              </a:r>
              <a:r>
                <a:rPr lang="en-US" sz="1200" dirty="0" smtClean="0">
                  <a:solidFill>
                    <a:srgbClr val="E48229"/>
                  </a:solidFill>
                  <a:latin typeface="Arial"/>
                  <a:cs typeface="Arial"/>
                </a:rPr>
                <a:t> M</a:t>
              </a:r>
              <a:endParaRPr lang="en-US" sz="3600" dirty="0">
                <a:solidFill>
                  <a:srgbClr val="E48229"/>
                </a:solidFill>
                <a:latin typeface="Arial"/>
                <a:cs typeface="Arial"/>
              </a:endParaRPr>
            </a:p>
          </p:txBody>
        </p:sp>
        <p:sp>
          <p:nvSpPr>
            <p:cNvPr id="84" name="TextBox 83"/>
            <p:cNvSpPr txBox="1"/>
            <p:nvPr/>
          </p:nvSpPr>
          <p:spPr>
            <a:xfrm>
              <a:off x="5830402" y="3038157"/>
              <a:ext cx="1734597" cy="605738"/>
            </a:xfrm>
            <a:prstGeom prst="rect">
              <a:avLst/>
            </a:prstGeom>
            <a:noFill/>
          </p:spPr>
          <p:txBody>
            <a:bodyPr wrap="square" tIns="36000" bIns="0" rtlCol="0">
              <a:spAutoFit/>
            </a:bodyPr>
            <a:lstStyle/>
            <a:p>
              <a:r>
                <a:rPr lang="en-US" sz="1200" dirty="0" smtClean="0">
                  <a:solidFill>
                    <a:srgbClr val="333333"/>
                  </a:solidFill>
                  <a:latin typeface="Arial"/>
                  <a:cs typeface="Arial"/>
                </a:rPr>
                <a:t>This is the Headline</a:t>
              </a:r>
            </a:p>
            <a:p>
              <a:pPr>
                <a:spcBef>
                  <a:spcPts val="300"/>
                </a:spcBef>
              </a:pPr>
              <a:r>
                <a:rPr lang="en-US" sz="1050" dirty="0">
                  <a:solidFill>
                    <a:srgbClr val="666666"/>
                  </a:solidFill>
                  <a:cs typeface="Arial"/>
                </a:rPr>
                <a:t>This is the Subheadline</a:t>
              </a:r>
            </a:p>
            <a:p>
              <a:endParaRPr lang="en-US" sz="1200" dirty="0">
                <a:solidFill>
                  <a:srgbClr val="333333"/>
                </a:solidFill>
                <a:latin typeface="Arial"/>
                <a:cs typeface="Arial"/>
              </a:endParaRPr>
            </a:p>
          </p:txBody>
        </p:sp>
        <p:sp>
          <p:nvSpPr>
            <p:cNvPr id="86" name="TextBox 85"/>
            <p:cNvSpPr txBox="1"/>
            <p:nvPr/>
          </p:nvSpPr>
          <p:spPr>
            <a:xfrm>
              <a:off x="5830402" y="4446776"/>
              <a:ext cx="1735812" cy="244101"/>
            </a:xfrm>
            <a:prstGeom prst="rect">
              <a:avLst/>
            </a:prstGeom>
            <a:noFill/>
          </p:spPr>
          <p:txBody>
            <a:bodyPr wrap="square" bIns="36000" rtlCol="0">
              <a:spAutoFit/>
            </a:bodyPr>
            <a:lstStyle/>
            <a:p>
              <a:pPr algn="r"/>
              <a:r>
                <a:rPr lang="en-US" sz="1050" dirty="0" smtClean="0">
                  <a:solidFill>
                    <a:srgbClr val="666666"/>
                  </a:solidFill>
                  <a:latin typeface="Arial"/>
                  <a:cs typeface="Arial"/>
                </a:rPr>
                <a:t>This is the value definition</a:t>
              </a:r>
              <a:endParaRPr lang="en-US" sz="1050" dirty="0">
                <a:solidFill>
                  <a:srgbClr val="666666"/>
                </a:solidFill>
                <a:latin typeface="Arial"/>
                <a:cs typeface="Arial"/>
              </a:endParaRPr>
            </a:p>
          </p:txBody>
        </p:sp>
        <p:sp>
          <p:nvSpPr>
            <p:cNvPr id="89" name="Isosceles Triangle 88"/>
            <p:cNvSpPr/>
            <p:nvPr/>
          </p:nvSpPr>
          <p:spPr bwMode="gray">
            <a:xfrm flipV="1">
              <a:off x="7332674" y="4061284"/>
              <a:ext cx="146861" cy="75232"/>
            </a:xfrm>
            <a:prstGeom prst="triangle">
              <a:avLst/>
            </a:prstGeom>
            <a:solidFill>
              <a:srgbClr val="E48229"/>
            </a:solidFill>
            <a:ln w="6350" algn="ctr">
              <a:noFill/>
              <a:miter lim="800000"/>
              <a:headEnd/>
              <a:tailEnd/>
            </a:ln>
            <a:scene3d>
              <a:camera prst="orthographicFront">
                <a:rot lat="0" lon="0" rev="10800000"/>
              </a:camera>
              <a:lightRig rig="threePt" dir="t"/>
            </a:scene3d>
          </p:spPr>
          <p:txBody>
            <a:bodyPr lIns="90000" tIns="72000" rIns="90000" bIns="72000" rtlCol="0" anchor="ctr"/>
            <a:lstStyle/>
            <a:p>
              <a:pPr algn="ctr" fontAlgn="base">
                <a:spcBef>
                  <a:spcPct val="50000"/>
                </a:spcBef>
                <a:spcAft>
                  <a:spcPct val="0"/>
                </a:spcAft>
                <a:buClr>
                  <a:srgbClr val="F0AB00"/>
                </a:buClr>
                <a:buSzPct val="80000"/>
              </a:pPr>
              <a:r>
                <a:rPr lang="en-US" sz="3200" kern="0" dirty="0" smtClean="0">
                  <a:solidFill>
                    <a:srgbClr val="D32030"/>
                  </a:solidFill>
                  <a:ea typeface="Arial Unicode MS" pitchFamily="34" charset="-128"/>
                  <a:cs typeface="Arial Unicode MS" pitchFamily="34" charset="-128"/>
                </a:rPr>
                <a:t>   </a:t>
              </a:r>
            </a:p>
          </p:txBody>
        </p:sp>
      </p:grpSp>
      <p:grpSp>
        <p:nvGrpSpPr>
          <p:cNvPr id="60" name="Group 59"/>
          <p:cNvGrpSpPr/>
          <p:nvPr/>
        </p:nvGrpSpPr>
        <p:grpSpPr>
          <a:xfrm>
            <a:off x="2125964" y="3037649"/>
            <a:ext cx="3590613" cy="1658427"/>
            <a:chOff x="174572" y="2542972"/>
            <a:chExt cx="3425879" cy="1582340"/>
          </a:xfrm>
        </p:grpSpPr>
        <p:pic>
          <p:nvPicPr>
            <p:cNvPr id="61" name="Picture 60" descr="news.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4624" y="2542972"/>
              <a:ext cx="3425826" cy="1580377"/>
            </a:xfrm>
            <a:prstGeom prst="rect">
              <a:avLst/>
            </a:prstGeom>
            <a:noFill/>
            <a:ln w="6350" algn="ctr">
              <a:noFill/>
              <a:miter lim="800000"/>
              <a:headEnd/>
              <a:tailEnd/>
            </a:ln>
            <a:effectLst>
              <a:outerShdw blurRad="19050" dir="2700000" algn="tl" rotWithShape="0">
                <a:srgbClr val="000000">
                  <a:alpha val="25000"/>
                </a:srgbClr>
              </a:outerShdw>
            </a:effectLst>
          </p:spPr>
        </p:pic>
        <p:grpSp>
          <p:nvGrpSpPr>
            <p:cNvPr id="62" name="Group 61"/>
            <p:cNvGrpSpPr/>
            <p:nvPr/>
          </p:nvGrpSpPr>
          <p:grpSpPr>
            <a:xfrm>
              <a:off x="174572" y="3340733"/>
              <a:ext cx="3425879" cy="784579"/>
              <a:chOff x="174572" y="3340733"/>
              <a:chExt cx="3425879" cy="784579"/>
            </a:xfrm>
          </p:grpSpPr>
          <p:sp>
            <p:nvSpPr>
              <p:cNvPr id="63" name="TextBox 62"/>
              <p:cNvSpPr txBox="1"/>
              <p:nvPr/>
            </p:nvSpPr>
            <p:spPr>
              <a:xfrm>
                <a:off x="174625" y="3340733"/>
                <a:ext cx="3425826" cy="396435"/>
              </a:xfrm>
              <a:prstGeom prst="rect">
                <a:avLst/>
              </a:prstGeom>
              <a:noFill/>
            </p:spPr>
            <p:txBody>
              <a:bodyPr wrap="square" tIns="36000" rtlCol="0">
                <a:spAutoFit/>
              </a:bodyPr>
              <a:lstStyle/>
              <a:p>
                <a:pPr fontAlgn="base">
                  <a:spcBef>
                    <a:spcPct val="50000"/>
                  </a:spcBef>
                  <a:spcAft>
                    <a:spcPct val="0"/>
                  </a:spcAft>
                  <a:buClr>
                    <a:srgbClr val="F0AB00"/>
                  </a:buClr>
                  <a:buSzPct val="80000"/>
                </a:pPr>
                <a:r>
                  <a:rPr lang="en-US" sz="1050" kern="0" dirty="0" smtClean="0">
                    <a:solidFill>
                      <a:srgbClr val="FFFFFF"/>
                    </a:solidFill>
                    <a:ea typeface="Arial Unicode MS" pitchFamily="34" charset="-128"/>
                    <a:cs typeface="Arial Unicode MS" pitchFamily="34" charset="-128"/>
                  </a:rPr>
                  <a:t>SAP Unveils Powerful New Player Comparison Tool Exclusively on </a:t>
                </a:r>
                <a:r>
                  <a:rPr lang="en-US" sz="1050" kern="0" dirty="0" err="1" smtClean="0">
                    <a:solidFill>
                      <a:srgbClr val="FFFFFF"/>
                    </a:solidFill>
                    <a:ea typeface="Arial Unicode MS" pitchFamily="34" charset="-128"/>
                    <a:cs typeface="Arial Unicode MS" pitchFamily="34" charset="-128"/>
                  </a:rPr>
                  <a:t>SAP.com</a:t>
                </a:r>
                <a:endParaRPr lang="en-US" sz="1050" kern="0" dirty="0" smtClean="0">
                  <a:solidFill>
                    <a:srgbClr val="FFFFFF"/>
                  </a:solidFill>
                  <a:ea typeface="Arial Unicode MS" pitchFamily="34" charset="-128"/>
                  <a:cs typeface="Arial Unicode MS" pitchFamily="34" charset="-128"/>
                </a:endParaRPr>
              </a:p>
            </p:txBody>
          </p:sp>
          <p:sp>
            <p:nvSpPr>
              <p:cNvPr id="64" name="TextBox 63"/>
              <p:cNvSpPr txBox="1"/>
              <p:nvPr/>
            </p:nvSpPr>
            <p:spPr>
              <a:xfrm>
                <a:off x="174572" y="3892410"/>
                <a:ext cx="3425879" cy="232902"/>
              </a:xfrm>
              <a:prstGeom prst="rect">
                <a:avLst/>
              </a:prstGeom>
              <a:noFill/>
            </p:spPr>
            <p:txBody>
              <a:bodyPr wrap="square" bIns="36000" rtlCol="0">
                <a:spAutoFit/>
              </a:bodyPr>
              <a:lstStyle/>
              <a:p>
                <a:pPr algn="r" fontAlgn="base">
                  <a:spcBef>
                    <a:spcPct val="50000"/>
                  </a:spcBef>
                  <a:spcAft>
                    <a:spcPct val="0"/>
                  </a:spcAft>
                  <a:buClr>
                    <a:srgbClr val="F0AB00"/>
                  </a:buClr>
                  <a:buSzPct val="80000"/>
                </a:pPr>
                <a:r>
                  <a:rPr lang="en-US" sz="1050" kern="0" dirty="0" smtClean="0">
                    <a:solidFill>
                      <a:srgbClr val="FFFFFF"/>
                    </a:solidFill>
                    <a:ea typeface="Arial Unicode MS" pitchFamily="34" charset="-128"/>
                    <a:cs typeface="Arial Unicode MS" pitchFamily="34" charset="-128"/>
                  </a:rPr>
                  <a:t>SAP News</a:t>
                </a:r>
              </a:p>
            </p:txBody>
          </p:sp>
          <p:sp>
            <p:nvSpPr>
              <p:cNvPr id="65" name="TextBox 64"/>
              <p:cNvSpPr txBox="1"/>
              <p:nvPr/>
            </p:nvSpPr>
            <p:spPr>
              <a:xfrm>
                <a:off x="174572" y="3710192"/>
                <a:ext cx="3424107" cy="24226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solidFill>
                      <a:srgbClr val="FFFFFF"/>
                    </a:solidFill>
                    <a:ea typeface="Arial Unicode MS" pitchFamily="34" charset="-128"/>
                    <a:cs typeface="Arial Unicode MS" pitchFamily="34" charset="-128"/>
                  </a:rPr>
                  <a:t>December 06, 2013</a:t>
                </a:r>
              </a:p>
            </p:txBody>
          </p:sp>
        </p:grpSp>
      </p:grpSp>
      <p:grpSp>
        <p:nvGrpSpPr>
          <p:cNvPr id="14" name="Group 13"/>
          <p:cNvGrpSpPr/>
          <p:nvPr/>
        </p:nvGrpSpPr>
        <p:grpSpPr>
          <a:xfrm>
            <a:off x="5820633" y="1261403"/>
            <a:ext cx="1744733" cy="1657380"/>
            <a:chOff x="5820633" y="1261403"/>
            <a:chExt cx="1744733" cy="1657380"/>
          </a:xfrm>
        </p:grpSpPr>
        <p:sp>
          <p:nvSpPr>
            <p:cNvPr id="187" name="Rounded Rectangle 186"/>
            <p:cNvSpPr/>
            <p:nvPr/>
          </p:nvSpPr>
          <p:spPr>
            <a:xfrm>
              <a:off x="5830402" y="1262411"/>
              <a:ext cx="1734964" cy="1656372"/>
            </a:xfrm>
            <a:prstGeom prst="roundRect">
              <a:avLst>
                <a:gd name="adj" fmla="val 15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5830402" y="2123399"/>
              <a:ext cx="1733748" cy="646331"/>
            </a:xfrm>
            <a:prstGeom prst="rect">
              <a:avLst/>
            </a:prstGeom>
            <a:noFill/>
          </p:spPr>
          <p:txBody>
            <a:bodyPr wrap="square" rtlCol="0">
              <a:spAutoFit/>
            </a:bodyPr>
            <a:lstStyle/>
            <a:p>
              <a:pPr algn="r"/>
              <a:r>
                <a:rPr lang="en-US" sz="3600" dirty="0" smtClean="0">
                  <a:solidFill>
                    <a:srgbClr val="5D9B55"/>
                  </a:solidFill>
                  <a:latin typeface="Arial"/>
                  <a:cs typeface="Arial"/>
                </a:rPr>
                <a:t>48.2</a:t>
              </a:r>
              <a:r>
                <a:rPr lang="en-US" sz="1200" dirty="0" smtClean="0">
                  <a:solidFill>
                    <a:srgbClr val="5D9B55"/>
                  </a:solidFill>
                  <a:latin typeface="Arial"/>
                  <a:cs typeface="Arial"/>
                </a:rPr>
                <a:t> M</a:t>
              </a:r>
              <a:endParaRPr lang="en-US" sz="3600" dirty="0">
                <a:solidFill>
                  <a:srgbClr val="5D9B55"/>
                </a:solidFill>
                <a:latin typeface="Arial"/>
                <a:cs typeface="Arial"/>
              </a:endParaRPr>
            </a:p>
          </p:txBody>
        </p:sp>
        <p:sp>
          <p:nvSpPr>
            <p:cNvPr id="188" name="TextBox 187"/>
            <p:cNvSpPr txBox="1"/>
            <p:nvPr/>
          </p:nvSpPr>
          <p:spPr>
            <a:xfrm>
              <a:off x="5830402" y="1261403"/>
              <a:ext cx="1733748" cy="467239"/>
            </a:xfrm>
            <a:prstGeom prst="rect">
              <a:avLst/>
            </a:prstGeom>
            <a:noFill/>
          </p:spPr>
          <p:txBody>
            <a:bodyPr wrap="square" tIns="36000" rtlCol="0">
              <a:spAutoFit/>
            </a:bodyPr>
            <a:lstStyle/>
            <a:p>
              <a:r>
                <a:rPr lang="en-US" sz="1200" dirty="0" smtClean="0">
                  <a:solidFill>
                    <a:srgbClr val="333333"/>
                  </a:solidFill>
                  <a:latin typeface="Arial"/>
                  <a:cs typeface="Arial"/>
                </a:rPr>
                <a:t>Gross Revenue</a:t>
              </a:r>
            </a:p>
            <a:p>
              <a:pPr>
                <a:spcBef>
                  <a:spcPts val="300"/>
                </a:spcBef>
              </a:pPr>
              <a:r>
                <a:rPr lang="en-US" sz="1050" dirty="0">
                  <a:solidFill>
                    <a:srgbClr val="666666"/>
                  </a:solidFill>
                  <a:cs typeface="Arial"/>
                </a:rPr>
                <a:t>Global – Year to </a:t>
              </a:r>
              <a:r>
                <a:rPr lang="en-US" sz="1050" dirty="0" smtClean="0">
                  <a:solidFill>
                    <a:srgbClr val="666666"/>
                  </a:solidFill>
                  <a:cs typeface="Arial"/>
                </a:rPr>
                <a:t>Date</a:t>
              </a:r>
              <a:endParaRPr lang="en-US" sz="1050" dirty="0">
                <a:solidFill>
                  <a:srgbClr val="666666"/>
                </a:solidFill>
                <a:cs typeface="Arial"/>
              </a:endParaRPr>
            </a:p>
          </p:txBody>
        </p:sp>
        <p:sp>
          <p:nvSpPr>
            <p:cNvPr id="192" name="TextBox 191"/>
            <p:cNvSpPr txBox="1"/>
            <p:nvPr/>
          </p:nvSpPr>
          <p:spPr>
            <a:xfrm>
              <a:off x="5830402" y="2672827"/>
              <a:ext cx="1734963" cy="244101"/>
            </a:xfrm>
            <a:prstGeom prst="rect">
              <a:avLst/>
            </a:prstGeom>
            <a:noFill/>
          </p:spPr>
          <p:txBody>
            <a:bodyPr wrap="square" bIns="36000" rtlCol="0">
              <a:spAutoFit/>
            </a:bodyPr>
            <a:lstStyle/>
            <a:p>
              <a:pPr algn="r"/>
              <a:r>
                <a:rPr lang="en-US" sz="1050" dirty="0" smtClean="0">
                  <a:solidFill>
                    <a:srgbClr val="666666"/>
                  </a:solidFill>
                  <a:latin typeface="Arial"/>
                  <a:cs typeface="Arial"/>
                </a:rPr>
                <a:t>USD, Actual</a:t>
              </a:r>
              <a:endParaRPr lang="en-US" sz="1050" dirty="0">
                <a:solidFill>
                  <a:srgbClr val="666666"/>
                </a:solidFill>
                <a:latin typeface="Arial"/>
                <a:cs typeface="Arial"/>
              </a:endParaRPr>
            </a:p>
          </p:txBody>
        </p:sp>
        <p:sp>
          <p:nvSpPr>
            <p:cNvPr id="195" name="TextBox 194"/>
            <p:cNvSpPr txBox="1"/>
            <p:nvPr/>
          </p:nvSpPr>
          <p:spPr>
            <a:xfrm>
              <a:off x="5820633" y="2148808"/>
              <a:ext cx="479150" cy="477054"/>
            </a:xfrm>
            <a:prstGeom prst="rect">
              <a:avLst/>
            </a:prstGeom>
            <a:noFill/>
          </p:spPr>
          <p:txBody>
            <a:bodyPr wrap="square" rtlCol="0">
              <a:spAutoFit/>
            </a:bodyPr>
            <a:lstStyle>
              <a:defPPr>
                <a:defRPr lang="en-US"/>
              </a:defPPr>
              <a:lvl1pPr>
                <a:defRPr sz="2500">
                  <a:solidFill>
                    <a:srgbClr val="127DBE"/>
                  </a:solidFill>
                  <a:latin typeface="SAP-icons"/>
                  <a:cs typeface="SAP-icons"/>
                </a:defRPr>
              </a:lvl1pPr>
            </a:lstStyle>
            <a:p>
              <a:r>
                <a:rPr lang="en-US" dirty="0"/>
                <a:t></a:t>
              </a:r>
            </a:p>
          </p:txBody>
        </p:sp>
      </p:grpSp>
      <p:grpSp>
        <p:nvGrpSpPr>
          <p:cNvPr id="8" name="Group 7"/>
          <p:cNvGrpSpPr/>
          <p:nvPr/>
        </p:nvGrpSpPr>
        <p:grpSpPr>
          <a:xfrm>
            <a:off x="3979804" y="1261668"/>
            <a:ext cx="1734964" cy="1657380"/>
            <a:chOff x="3979804" y="1261668"/>
            <a:chExt cx="1734964" cy="1657380"/>
          </a:xfrm>
        </p:grpSpPr>
        <p:sp>
          <p:nvSpPr>
            <p:cNvPr id="167" name="Rounded Rectangle 166"/>
            <p:cNvSpPr/>
            <p:nvPr/>
          </p:nvSpPr>
          <p:spPr>
            <a:xfrm>
              <a:off x="3979804" y="1262676"/>
              <a:ext cx="1734964" cy="1656372"/>
            </a:xfrm>
            <a:prstGeom prst="roundRect">
              <a:avLst>
                <a:gd name="adj" fmla="val 15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TextBox 172"/>
            <p:cNvSpPr txBox="1"/>
            <p:nvPr/>
          </p:nvSpPr>
          <p:spPr>
            <a:xfrm>
              <a:off x="3979804" y="1261668"/>
              <a:ext cx="1734916" cy="461665"/>
            </a:xfrm>
            <a:prstGeom prst="rect">
              <a:avLst/>
            </a:prstGeom>
            <a:noFill/>
          </p:spPr>
          <p:txBody>
            <a:bodyPr wrap="square" tIns="36000" rtlCol="0">
              <a:spAutoFit/>
            </a:bodyPr>
            <a:lstStyle/>
            <a:p>
              <a:r>
                <a:rPr lang="en-US" sz="1200" dirty="0" smtClean="0">
                  <a:solidFill>
                    <a:srgbClr val="333333"/>
                  </a:solidFill>
                  <a:latin typeface="Arial"/>
                  <a:cs typeface="Arial"/>
                </a:rPr>
                <a:t>Approve Travel Request</a:t>
              </a:r>
              <a:endParaRPr lang="en-US" sz="1200" dirty="0">
                <a:solidFill>
                  <a:srgbClr val="333333"/>
                </a:solidFill>
                <a:latin typeface="Arial"/>
                <a:cs typeface="Arial"/>
              </a:endParaRPr>
            </a:p>
          </p:txBody>
        </p:sp>
        <p:sp>
          <p:nvSpPr>
            <p:cNvPr id="174" name="TextBox 173"/>
            <p:cNvSpPr txBox="1"/>
            <p:nvPr/>
          </p:nvSpPr>
          <p:spPr>
            <a:xfrm>
              <a:off x="3980637" y="2126267"/>
              <a:ext cx="1734083" cy="646331"/>
            </a:xfrm>
            <a:prstGeom prst="rect">
              <a:avLst/>
            </a:prstGeom>
            <a:noFill/>
          </p:spPr>
          <p:txBody>
            <a:bodyPr wrap="square" rtlCol="0">
              <a:spAutoFit/>
            </a:bodyPr>
            <a:lstStyle/>
            <a:p>
              <a:pPr algn="r"/>
              <a:r>
                <a:rPr lang="en-US" sz="3600" dirty="0" smtClean="0">
                  <a:solidFill>
                    <a:srgbClr val="666666"/>
                  </a:solidFill>
                  <a:latin typeface="Arial"/>
                  <a:cs typeface="Arial"/>
                </a:rPr>
                <a:t>1</a:t>
              </a:r>
              <a:endParaRPr lang="en-US" sz="3600" dirty="0">
                <a:solidFill>
                  <a:srgbClr val="666666"/>
                </a:solidFill>
                <a:latin typeface="Arial"/>
                <a:cs typeface="Arial"/>
              </a:endParaRPr>
            </a:p>
          </p:txBody>
        </p:sp>
        <p:sp>
          <p:nvSpPr>
            <p:cNvPr id="179" name="TextBox 178"/>
            <p:cNvSpPr txBox="1"/>
            <p:nvPr/>
          </p:nvSpPr>
          <p:spPr>
            <a:xfrm>
              <a:off x="3979804" y="2673092"/>
              <a:ext cx="1734963" cy="244101"/>
            </a:xfrm>
            <a:prstGeom prst="rect">
              <a:avLst/>
            </a:prstGeom>
            <a:noFill/>
          </p:spPr>
          <p:txBody>
            <a:bodyPr wrap="square" bIns="36000" rtlCol="0">
              <a:spAutoFit/>
            </a:bodyPr>
            <a:lstStyle/>
            <a:p>
              <a:pPr algn="r"/>
              <a:r>
                <a:rPr lang="en-US" sz="1050" dirty="0" smtClean="0">
                  <a:solidFill>
                    <a:srgbClr val="666666"/>
                  </a:solidFill>
                  <a:latin typeface="Arial"/>
                  <a:cs typeface="Arial"/>
                </a:rPr>
                <a:t>Request</a:t>
              </a:r>
              <a:endParaRPr lang="en-US" sz="1050" dirty="0">
                <a:solidFill>
                  <a:srgbClr val="666666"/>
                </a:solidFill>
                <a:latin typeface="Arial"/>
                <a:cs typeface="Arial"/>
              </a:endParaRPr>
            </a:p>
          </p:txBody>
        </p:sp>
        <p:sp>
          <p:nvSpPr>
            <p:cNvPr id="109" name="TextBox 108"/>
            <p:cNvSpPr txBox="1"/>
            <p:nvPr/>
          </p:nvSpPr>
          <p:spPr>
            <a:xfrm>
              <a:off x="3979804" y="2308247"/>
              <a:ext cx="1734916" cy="502702"/>
            </a:xfrm>
            <a:prstGeom prst="rect">
              <a:avLst/>
            </a:prstGeom>
            <a:noFill/>
          </p:spPr>
          <p:txBody>
            <a:bodyPr wrap="square" rtlCol="0">
              <a:spAutoFit/>
            </a:bodyPr>
            <a:lstStyle/>
            <a:p>
              <a:r>
                <a:rPr lang="en-US" sz="4000" baseline="30000" dirty="0" smtClean="0">
                  <a:solidFill>
                    <a:srgbClr val="008FCC"/>
                  </a:solidFill>
                  <a:latin typeface="SAP-icons"/>
                  <a:cs typeface="SAP-icons"/>
                </a:rPr>
                <a:t></a:t>
              </a:r>
              <a:endParaRPr lang="en-US" sz="4000" baseline="30000" dirty="0">
                <a:solidFill>
                  <a:srgbClr val="008FCC"/>
                </a:solidFill>
                <a:latin typeface="SAP-icons"/>
                <a:cs typeface="SAP-icons"/>
              </a:endParaRPr>
            </a:p>
          </p:txBody>
        </p:sp>
      </p:grpSp>
      <p:grpSp>
        <p:nvGrpSpPr>
          <p:cNvPr id="9" name="Group 8"/>
          <p:cNvGrpSpPr/>
          <p:nvPr/>
        </p:nvGrpSpPr>
        <p:grpSpPr>
          <a:xfrm>
            <a:off x="2126329" y="1258501"/>
            <a:ext cx="1736857" cy="1656372"/>
            <a:chOff x="2126329" y="1258501"/>
            <a:chExt cx="1736857" cy="1656372"/>
          </a:xfrm>
        </p:grpSpPr>
        <p:sp>
          <p:nvSpPr>
            <p:cNvPr id="125" name="Rounded Rectangle 124"/>
            <p:cNvSpPr/>
            <p:nvPr/>
          </p:nvSpPr>
          <p:spPr>
            <a:xfrm>
              <a:off x="2128221" y="1258501"/>
              <a:ext cx="1734964" cy="1656372"/>
            </a:xfrm>
            <a:prstGeom prst="roundRect">
              <a:avLst>
                <a:gd name="adj" fmla="val 15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2128221" y="1260298"/>
              <a:ext cx="1732706" cy="461665"/>
            </a:xfrm>
            <a:prstGeom prst="rect">
              <a:avLst/>
            </a:prstGeom>
            <a:noFill/>
          </p:spPr>
          <p:txBody>
            <a:bodyPr wrap="square" tIns="36000" rtlCol="0">
              <a:spAutoFit/>
            </a:bodyPr>
            <a:lstStyle/>
            <a:p>
              <a:r>
                <a:rPr lang="en-US" sz="1200" dirty="0" smtClean="0">
                  <a:solidFill>
                    <a:srgbClr val="333333"/>
                  </a:solidFill>
                  <a:latin typeface="Arial"/>
                  <a:cs typeface="Arial"/>
                </a:rPr>
                <a:t>Comparative Annual Totals</a:t>
              </a:r>
              <a:endParaRPr lang="en-US" sz="1200" dirty="0">
                <a:solidFill>
                  <a:srgbClr val="333333"/>
                </a:solidFill>
                <a:latin typeface="Arial"/>
                <a:cs typeface="Arial"/>
              </a:endParaRPr>
            </a:p>
          </p:txBody>
        </p:sp>
        <p:sp>
          <p:nvSpPr>
            <p:cNvPr id="130" name="TextBox 129"/>
            <p:cNvSpPr txBox="1"/>
            <p:nvPr/>
          </p:nvSpPr>
          <p:spPr>
            <a:xfrm>
              <a:off x="2128221" y="2668917"/>
              <a:ext cx="1734963" cy="244101"/>
            </a:xfrm>
            <a:prstGeom prst="rect">
              <a:avLst/>
            </a:prstGeom>
            <a:noFill/>
          </p:spPr>
          <p:txBody>
            <a:bodyPr wrap="square" bIns="36000" rtlCol="0">
              <a:spAutoFit/>
            </a:bodyPr>
            <a:lstStyle/>
            <a:p>
              <a:pPr algn="r"/>
              <a:r>
                <a:rPr lang="en-US" sz="1050" dirty="0" smtClean="0">
                  <a:solidFill>
                    <a:srgbClr val="666666"/>
                  </a:solidFill>
                  <a:latin typeface="Arial"/>
                  <a:cs typeface="Arial"/>
                </a:rPr>
                <a:t>USD, By Region</a:t>
              </a:r>
              <a:endParaRPr lang="en-US" sz="1050" dirty="0">
                <a:solidFill>
                  <a:srgbClr val="666666"/>
                </a:solidFill>
                <a:latin typeface="Arial"/>
                <a:cs typeface="Arial"/>
              </a:endParaRPr>
            </a:p>
          </p:txBody>
        </p:sp>
        <p:grpSp>
          <p:nvGrpSpPr>
            <p:cNvPr id="119" name="Group 118"/>
            <p:cNvGrpSpPr/>
            <p:nvPr/>
          </p:nvGrpSpPr>
          <p:grpSpPr>
            <a:xfrm>
              <a:off x="2126329" y="1782912"/>
              <a:ext cx="1736857" cy="762799"/>
              <a:chOff x="1958537" y="1349099"/>
              <a:chExt cx="1646771" cy="723236"/>
            </a:xfrm>
          </p:grpSpPr>
          <p:grpSp>
            <p:nvGrpSpPr>
              <p:cNvPr id="120" name="Group 119"/>
              <p:cNvGrpSpPr/>
              <p:nvPr/>
            </p:nvGrpSpPr>
            <p:grpSpPr>
              <a:xfrm>
                <a:off x="1958537" y="1349099"/>
                <a:ext cx="1646769" cy="236282"/>
                <a:chOff x="1973609" y="1350980"/>
                <a:chExt cx="1646769" cy="236282"/>
              </a:xfrm>
            </p:grpSpPr>
            <p:sp>
              <p:nvSpPr>
                <p:cNvPr id="135" name="Rectangle 134"/>
                <p:cNvSpPr/>
                <p:nvPr/>
              </p:nvSpPr>
              <p:spPr bwMode="gray">
                <a:xfrm>
                  <a:off x="2067843" y="1541543"/>
                  <a:ext cx="1459128" cy="45719"/>
                </a:xfrm>
                <a:prstGeom prst="rect">
                  <a:avLst/>
                </a:prstGeom>
                <a:solidFill>
                  <a:srgbClr val="67B25C"/>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36" name="TextBox 135"/>
                <p:cNvSpPr txBox="1"/>
                <p:nvPr/>
              </p:nvSpPr>
              <p:spPr>
                <a:xfrm>
                  <a:off x="1973609" y="1350981"/>
                  <a:ext cx="1032661" cy="218859"/>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1</a:t>
                  </a:r>
                </a:p>
              </p:txBody>
            </p:sp>
            <p:sp>
              <p:nvSpPr>
                <p:cNvPr id="137" name="TextBox 136"/>
                <p:cNvSpPr txBox="1"/>
                <p:nvPr/>
              </p:nvSpPr>
              <p:spPr>
                <a:xfrm>
                  <a:off x="2996746" y="1350980"/>
                  <a:ext cx="623632" cy="218859"/>
                </a:xfrm>
                <a:prstGeom prst="rect">
                  <a:avLst/>
                </a:prstGeom>
                <a:noFill/>
              </p:spPr>
              <p:txBody>
                <a:bodyPr wrap="square" rtlCol="0">
                  <a:spAutoFit/>
                </a:bodyPr>
                <a:lstStyle/>
                <a:p>
                  <a:pPr algn="r" fontAlgn="base">
                    <a:spcBef>
                      <a:spcPct val="50000"/>
                    </a:spcBef>
                    <a:spcAft>
                      <a:spcPct val="0"/>
                    </a:spcAft>
                    <a:buClr>
                      <a:srgbClr val="F0AB00"/>
                    </a:buClr>
                    <a:buSzPct val="80000"/>
                  </a:pPr>
                  <a:r>
                    <a:rPr lang="en-US" sz="900" kern="0" dirty="0" smtClean="0">
                      <a:solidFill>
                        <a:srgbClr val="67B25C"/>
                      </a:solidFill>
                      <a:ea typeface="Arial Unicode MS" pitchFamily="34" charset="-128"/>
                      <a:cs typeface="Arial Unicode MS" pitchFamily="34" charset="-128"/>
                    </a:rPr>
                    <a:t>234 M</a:t>
                  </a:r>
                </a:p>
              </p:txBody>
            </p:sp>
          </p:grpSp>
          <p:grpSp>
            <p:nvGrpSpPr>
              <p:cNvPr id="121" name="Group 120"/>
              <p:cNvGrpSpPr/>
              <p:nvPr/>
            </p:nvGrpSpPr>
            <p:grpSpPr>
              <a:xfrm>
                <a:off x="1958537" y="1599924"/>
                <a:ext cx="1646771" cy="237461"/>
                <a:chOff x="3326159" y="1087455"/>
                <a:chExt cx="1646771" cy="237461"/>
              </a:xfrm>
            </p:grpSpPr>
            <p:sp>
              <p:nvSpPr>
                <p:cNvPr id="131" name="Rectangle 130"/>
                <p:cNvSpPr/>
                <p:nvPr/>
              </p:nvSpPr>
              <p:spPr bwMode="gray">
                <a:xfrm>
                  <a:off x="3420393" y="1278018"/>
                  <a:ext cx="662203" cy="46898"/>
                </a:xfrm>
                <a:prstGeom prst="rect">
                  <a:avLst/>
                </a:prstGeom>
                <a:solidFill>
                  <a:srgbClr val="D3203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32" name="TextBox 131"/>
                <p:cNvSpPr txBox="1"/>
                <p:nvPr/>
              </p:nvSpPr>
              <p:spPr>
                <a:xfrm>
                  <a:off x="3326159" y="1087455"/>
                  <a:ext cx="1032661" cy="21886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2</a:t>
                  </a:r>
                </a:p>
              </p:txBody>
            </p:sp>
            <p:sp>
              <p:nvSpPr>
                <p:cNvPr id="133" name="TextBox 132"/>
                <p:cNvSpPr txBox="1"/>
                <p:nvPr/>
              </p:nvSpPr>
              <p:spPr>
                <a:xfrm>
                  <a:off x="4349296" y="1087455"/>
                  <a:ext cx="623634" cy="218860"/>
                </a:xfrm>
                <a:prstGeom prst="rect">
                  <a:avLst/>
                </a:prstGeom>
                <a:noFill/>
              </p:spPr>
              <p:txBody>
                <a:bodyPr wrap="square" rtlCol="0">
                  <a:spAutoFit/>
                </a:bodyPr>
                <a:lstStyle/>
                <a:p>
                  <a:pPr algn="r" fontAlgn="base">
                    <a:spcBef>
                      <a:spcPct val="50000"/>
                    </a:spcBef>
                    <a:spcAft>
                      <a:spcPct val="0"/>
                    </a:spcAft>
                    <a:buClr>
                      <a:srgbClr val="F0AB00"/>
                    </a:buClr>
                    <a:buSzPct val="80000"/>
                  </a:pPr>
                  <a:r>
                    <a:rPr lang="en-US" sz="900" kern="0" dirty="0">
                      <a:solidFill>
                        <a:srgbClr val="D32030"/>
                      </a:solidFill>
                      <a:ea typeface="Arial Unicode MS" pitchFamily="34" charset="-128"/>
                      <a:cs typeface="Arial Unicode MS" pitchFamily="34" charset="-128"/>
                    </a:rPr>
                    <a:t>97 M</a:t>
                  </a:r>
                </a:p>
              </p:txBody>
            </p:sp>
            <p:sp>
              <p:nvSpPr>
                <p:cNvPr id="134" name="Rectangle 133"/>
                <p:cNvSpPr/>
                <p:nvPr/>
              </p:nvSpPr>
              <p:spPr bwMode="gray">
                <a:xfrm>
                  <a:off x="4101646" y="1276959"/>
                  <a:ext cx="774700" cy="45719"/>
                </a:xfrm>
                <a:prstGeom prst="rect">
                  <a:avLst/>
                </a:prstGeom>
                <a:solidFill>
                  <a:srgbClr val="E2E2E2"/>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grpSp>
          <p:grpSp>
            <p:nvGrpSpPr>
              <p:cNvPr id="122" name="Group 121"/>
              <p:cNvGrpSpPr/>
              <p:nvPr/>
            </p:nvGrpSpPr>
            <p:grpSpPr>
              <a:xfrm>
                <a:off x="1958537" y="1838049"/>
                <a:ext cx="1646771" cy="234286"/>
                <a:chOff x="1958537" y="1838049"/>
                <a:chExt cx="1646771" cy="234286"/>
              </a:xfrm>
            </p:grpSpPr>
            <p:sp>
              <p:nvSpPr>
                <p:cNvPr id="123" name="Rectangle 122"/>
                <p:cNvSpPr/>
                <p:nvPr/>
              </p:nvSpPr>
              <p:spPr bwMode="gray">
                <a:xfrm>
                  <a:off x="2052770" y="2026495"/>
                  <a:ext cx="989851" cy="45840"/>
                </a:xfrm>
                <a:prstGeom prst="rect">
                  <a:avLst/>
                </a:prstGeom>
                <a:solidFill>
                  <a:srgbClr val="E17B24"/>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27" name="Rectangle 126"/>
                <p:cNvSpPr/>
                <p:nvPr/>
              </p:nvSpPr>
              <p:spPr bwMode="gray">
                <a:xfrm>
                  <a:off x="3051524" y="2026495"/>
                  <a:ext cx="456638" cy="45840"/>
                </a:xfrm>
                <a:prstGeom prst="rect">
                  <a:avLst/>
                </a:prstGeom>
                <a:solidFill>
                  <a:srgbClr val="E2E2E2"/>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28" name="TextBox 127"/>
                <p:cNvSpPr txBox="1"/>
                <p:nvPr/>
              </p:nvSpPr>
              <p:spPr>
                <a:xfrm>
                  <a:off x="1958537" y="1838049"/>
                  <a:ext cx="1032661" cy="21886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solidFill>
                        <a:srgbClr val="666666"/>
                      </a:solidFill>
                      <a:ea typeface="Arial Unicode MS" pitchFamily="34" charset="-128"/>
                      <a:cs typeface="Arial Unicode MS" pitchFamily="34" charset="-128"/>
                    </a:rPr>
                    <a:t>Country 3</a:t>
                  </a:r>
                </a:p>
              </p:txBody>
            </p:sp>
            <p:sp>
              <p:nvSpPr>
                <p:cNvPr id="129" name="TextBox 128"/>
                <p:cNvSpPr txBox="1"/>
                <p:nvPr/>
              </p:nvSpPr>
              <p:spPr>
                <a:xfrm>
                  <a:off x="2981674" y="1838049"/>
                  <a:ext cx="623634" cy="218860"/>
                </a:xfrm>
                <a:prstGeom prst="rect">
                  <a:avLst/>
                </a:prstGeom>
                <a:noFill/>
              </p:spPr>
              <p:txBody>
                <a:bodyPr wrap="square" rtlCol="0">
                  <a:spAutoFit/>
                </a:bodyPr>
                <a:lstStyle/>
                <a:p>
                  <a:pPr algn="r" fontAlgn="base">
                    <a:spcBef>
                      <a:spcPct val="50000"/>
                    </a:spcBef>
                    <a:spcAft>
                      <a:spcPct val="0"/>
                    </a:spcAft>
                    <a:buClr>
                      <a:srgbClr val="F0AB00"/>
                    </a:buClr>
                    <a:buSzPct val="80000"/>
                  </a:pPr>
                  <a:r>
                    <a:rPr lang="en-US" sz="900" kern="0" dirty="0">
                      <a:solidFill>
                        <a:srgbClr val="E17B24"/>
                      </a:solidFill>
                      <a:ea typeface="Arial Unicode MS" pitchFamily="34" charset="-128"/>
                      <a:cs typeface="Arial Unicode MS" pitchFamily="34" charset="-128"/>
                    </a:rPr>
                    <a:t>197 M</a:t>
                  </a:r>
                </a:p>
              </p:txBody>
            </p:sp>
          </p:grpSp>
        </p:grpSp>
      </p:grpSp>
      <p:sp>
        <p:nvSpPr>
          <p:cNvPr id="7" name="TextBox 6"/>
          <p:cNvSpPr txBox="1"/>
          <p:nvPr/>
        </p:nvSpPr>
        <p:spPr>
          <a:xfrm>
            <a:off x="179327" y="693616"/>
            <a:ext cx="1279769" cy="369332"/>
          </a:xfrm>
          <a:prstGeom prst="rect">
            <a:avLst/>
          </a:prstGeom>
          <a:noFill/>
        </p:spPr>
        <p:txBody>
          <a:bodyPr wrap="square" rtlCol="0">
            <a:spAutoFit/>
          </a:bodyPr>
          <a:lstStyle/>
          <a:p>
            <a:r>
              <a:rPr lang="en-US" dirty="0" smtClean="0">
                <a:solidFill>
                  <a:schemeClr val="bg1"/>
                </a:solidFill>
                <a:latin typeface="Arial"/>
                <a:cs typeface="Arial"/>
              </a:rPr>
              <a:t>My Home</a:t>
            </a:r>
            <a:endParaRPr lang="en-US" dirty="0">
              <a:solidFill>
                <a:schemeClr val="bg1"/>
              </a:solidFill>
              <a:latin typeface="Arial"/>
              <a:cs typeface="Arial"/>
            </a:endParaRPr>
          </a:p>
        </p:txBody>
      </p:sp>
      <p:grpSp>
        <p:nvGrpSpPr>
          <p:cNvPr id="72" name="Group 71"/>
          <p:cNvGrpSpPr/>
          <p:nvPr/>
        </p:nvGrpSpPr>
        <p:grpSpPr>
          <a:xfrm>
            <a:off x="-5474" y="0"/>
            <a:ext cx="9149474" cy="423865"/>
            <a:chOff x="-5474" y="0"/>
            <a:chExt cx="9149474" cy="423865"/>
          </a:xfrm>
        </p:grpSpPr>
        <p:sp>
          <p:nvSpPr>
            <p:cNvPr id="73" name="Rectangle 72"/>
            <p:cNvSpPr/>
            <p:nvPr/>
          </p:nvSpPr>
          <p:spPr>
            <a:xfrm>
              <a:off x="-5474"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5474"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58089"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TextBox 75"/>
            <p:cNvSpPr txBox="1"/>
            <p:nvPr/>
          </p:nvSpPr>
          <p:spPr>
            <a:xfrm>
              <a:off x="7689596" y="118251"/>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cxnSp>
          <p:nvCxnSpPr>
            <p:cNvPr id="77" name="Straight Connector 76"/>
            <p:cNvCxnSpPr/>
            <p:nvPr/>
          </p:nvCxnSpPr>
          <p:spPr>
            <a:xfrm>
              <a:off x="41739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473" y="112235"/>
              <a:ext cx="422869" cy="230832"/>
            </a:xfrm>
            <a:prstGeom prst="rect">
              <a:avLst/>
            </a:prstGeom>
            <a:noFill/>
          </p:spPr>
          <p:txBody>
            <a:bodyPr wrap="square" lIns="0" tIns="0" rIns="0" bIns="0" rtlCol="0">
              <a:spAutoFit/>
            </a:bodyPr>
            <a:lstStyle>
              <a:defPPr>
                <a:defRPr lang="en-US"/>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79" name="Rectangle 78"/>
            <p:cNvSpPr/>
            <p:nvPr/>
          </p:nvSpPr>
          <p:spPr>
            <a:xfrm flipV="1">
              <a:off x="-5474"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81" name="TextBox 80"/>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82" name="Straight Connector 81"/>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8" name="TextBox 137"/>
          <p:cNvSpPr txBox="1"/>
          <p:nvPr/>
        </p:nvSpPr>
        <p:spPr>
          <a:xfrm>
            <a:off x="5828696" y="3980741"/>
            <a:ext cx="479150" cy="477054"/>
          </a:xfrm>
          <a:prstGeom prst="rect">
            <a:avLst/>
          </a:prstGeom>
          <a:noFill/>
        </p:spPr>
        <p:txBody>
          <a:bodyPr wrap="square" rtlCol="0">
            <a:spAutoFit/>
          </a:bodyPr>
          <a:lstStyle/>
          <a:p>
            <a:r>
              <a:rPr lang="en-US" sz="2500" dirty="0" smtClean="0">
                <a:solidFill>
                  <a:srgbClr val="127DBE"/>
                </a:solidFill>
                <a:latin typeface="SAP-icons"/>
                <a:cs typeface="SAP-icons"/>
              </a:rPr>
              <a:t></a:t>
            </a:r>
          </a:p>
        </p:txBody>
      </p:sp>
      <p:grpSp>
        <p:nvGrpSpPr>
          <p:cNvPr id="139" name="Group 138"/>
          <p:cNvGrpSpPr/>
          <p:nvPr/>
        </p:nvGrpSpPr>
        <p:grpSpPr>
          <a:xfrm>
            <a:off x="5834006" y="4778815"/>
            <a:ext cx="1804070" cy="1680085"/>
            <a:chOff x="5804390" y="1258501"/>
            <a:chExt cx="1804070" cy="1680085"/>
          </a:xfrm>
        </p:grpSpPr>
        <p:sp>
          <p:nvSpPr>
            <p:cNvPr id="140" name="Rounded Rectangle 139"/>
            <p:cNvSpPr/>
            <p:nvPr/>
          </p:nvSpPr>
          <p:spPr>
            <a:xfrm>
              <a:off x="5830402" y="1281949"/>
              <a:ext cx="1734964" cy="1656372"/>
            </a:xfrm>
            <a:prstGeom prst="roundRect">
              <a:avLst>
                <a:gd name="adj" fmla="val 1568"/>
              </a:avLst>
            </a:prstGeom>
            <a:solidFill>
              <a:schemeClr val="bg1"/>
            </a:solidFill>
            <a:ln>
              <a:noFill/>
            </a:ln>
            <a:effectLst>
              <a:outerShdw blurRad="111125" dir="462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TextBox 140"/>
            <p:cNvSpPr txBox="1"/>
            <p:nvPr/>
          </p:nvSpPr>
          <p:spPr>
            <a:xfrm>
              <a:off x="5804390" y="1258501"/>
              <a:ext cx="1651670" cy="276999"/>
            </a:xfrm>
            <a:prstGeom prst="rect">
              <a:avLst/>
            </a:prstGeom>
            <a:noFill/>
          </p:spPr>
          <p:txBody>
            <a:bodyPr wrap="square" rtlCol="0">
              <a:spAutoFit/>
            </a:bodyPr>
            <a:lstStyle/>
            <a:p>
              <a:r>
                <a:rPr lang="en-US" sz="1200" dirty="0" smtClean="0">
                  <a:solidFill>
                    <a:srgbClr val="404040"/>
                  </a:solidFill>
                  <a:latin typeface="Arial"/>
                  <a:cs typeface="Arial"/>
                </a:rPr>
                <a:t>I am a short title !</a:t>
              </a:r>
              <a:endParaRPr lang="en-US" sz="1200" dirty="0">
                <a:solidFill>
                  <a:srgbClr val="404040"/>
                </a:solidFill>
                <a:latin typeface="Arial"/>
                <a:cs typeface="Arial"/>
              </a:endParaRPr>
            </a:p>
          </p:txBody>
        </p:sp>
        <p:sp>
          <p:nvSpPr>
            <p:cNvPr id="142" name="TextBox 141"/>
            <p:cNvSpPr txBox="1"/>
            <p:nvPr/>
          </p:nvSpPr>
          <p:spPr>
            <a:xfrm>
              <a:off x="5806048" y="2692365"/>
              <a:ext cx="1759317" cy="246221"/>
            </a:xfrm>
            <a:prstGeom prst="rect">
              <a:avLst/>
            </a:prstGeom>
            <a:noFill/>
          </p:spPr>
          <p:txBody>
            <a:bodyPr wrap="square" rtlCol="0">
              <a:spAutoFit/>
            </a:bodyPr>
            <a:lstStyle/>
            <a:p>
              <a:pPr algn="r"/>
              <a:r>
                <a:rPr lang="en-US" sz="1000" dirty="0" smtClean="0">
                  <a:solidFill>
                    <a:schemeClr val="tx1">
                      <a:lumMod val="75000"/>
                      <a:lumOff val="25000"/>
                    </a:schemeClr>
                  </a:solidFill>
                  <a:latin typeface="Arial"/>
                  <a:cs typeface="Arial"/>
                </a:rPr>
                <a:t>0 Days running without b…</a:t>
              </a:r>
              <a:endParaRPr lang="en-US" sz="1000" dirty="0">
                <a:solidFill>
                  <a:schemeClr val="tx1">
                    <a:lumMod val="75000"/>
                    <a:lumOff val="25000"/>
                  </a:schemeClr>
                </a:solidFill>
                <a:latin typeface="Arial"/>
                <a:cs typeface="Arial"/>
              </a:endParaRPr>
            </a:p>
          </p:txBody>
        </p:sp>
        <p:sp>
          <p:nvSpPr>
            <p:cNvPr id="144" name="TextBox 143"/>
            <p:cNvSpPr txBox="1"/>
            <p:nvPr/>
          </p:nvSpPr>
          <p:spPr>
            <a:xfrm>
              <a:off x="5830402" y="1469515"/>
              <a:ext cx="1778058" cy="230832"/>
            </a:xfrm>
            <a:prstGeom prst="rect">
              <a:avLst/>
            </a:prstGeom>
            <a:noFill/>
          </p:spPr>
          <p:txBody>
            <a:bodyPr wrap="square" rtlCol="0">
              <a:spAutoFit/>
            </a:bodyPr>
            <a:lstStyle/>
            <a:p>
              <a:r>
                <a:rPr lang="en-US" sz="900" dirty="0" smtClean="0">
                  <a:solidFill>
                    <a:schemeClr val="bg1">
                      <a:lumMod val="50000"/>
                    </a:schemeClr>
                  </a:solidFill>
                  <a:latin typeface="Arial"/>
                  <a:cs typeface="Arial"/>
                </a:rPr>
                <a:t>This shows a </a:t>
              </a:r>
              <a:r>
                <a:rPr lang="en-US" sz="900" dirty="0" err="1" smtClean="0">
                  <a:solidFill>
                    <a:schemeClr val="bg1">
                      <a:lumMod val="50000"/>
                    </a:schemeClr>
                  </a:solidFill>
                  <a:latin typeface="Arial"/>
                  <a:cs typeface="Arial"/>
                </a:rPr>
                <a:t>StaticTile</a:t>
              </a:r>
              <a:r>
                <a:rPr lang="en-US" sz="900" dirty="0" smtClean="0">
                  <a:solidFill>
                    <a:schemeClr val="bg1">
                      <a:lumMod val="50000"/>
                    </a:schemeClr>
                  </a:solidFill>
                  <a:latin typeface="Arial"/>
                  <a:cs typeface="Arial"/>
                </a:rPr>
                <a:t> wit…</a:t>
              </a:r>
              <a:endParaRPr lang="en-US" sz="900" dirty="0">
                <a:solidFill>
                  <a:schemeClr val="bg1">
                    <a:lumMod val="50000"/>
                  </a:schemeClr>
                </a:solidFill>
                <a:latin typeface="Arial"/>
                <a:cs typeface="Arial"/>
              </a:endParaRPr>
            </a:p>
          </p:txBody>
        </p:sp>
        <p:sp>
          <p:nvSpPr>
            <p:cNvPr id="145" name="TextBox 144"/>
            <p:cNvSpPr txBox="1"/>
            <p:nvPr/>
          </p:nvSpPr>
          <p:spPr>
            <a:xfrm>
              <a:off x="5820633" y="2168346"/>
              <a:ext cx="479150" cy="477054"/>
            </a:xfrm>
            <a:prstGeom prst="rect">
              <a:avLst/>
            </a:prstGeom>
            <a:noFill/>
          </p:spPr>
          <p:txBody>
            <a:bodyPr wrap="square" rtlCol="0">
              <a:spAutoFit/>
            </a:bodyPr>
            <a:lstStyle>
              <a:defPPr>
                <a:defRPr lang="en-US"/>
              </a:defPPr>
              <a:lvl1pPr>
                <a:defRPr sz="2500">
                  <a:solidFill>
                    <a:srgbClr val="127DBE"/>
                  </a:solidFill>
                  <a:latin typeface="SAP-icons"/>
                  <a:cs typeface="SAP-icons"/>
                </a:defRPr>
              </a:lvl1pPr>
            </a:lstStyle>
            <a:p>
              <a:r>
                <a:rPr lang="en-US" dirty="0"/>
                <a:t></a:t>
              </a:r>
            </a:p>
          </p:txBody>
        </p:sp>
      </p:grpSp>
      <p:grpSp>
        <p:nvGrpSpPr>
          <p:cNvPr id="124" name="Group 123"/>
          <p:cNvGrpSpPr/>
          <p:nvPr/>
        </p:nvGrpSpPr>
        <p:grpSpPr>
          <a:xfrm>
            <a:off x="262326" y="1230761"/>
            <a:ext cx="1760977" cy="1680085"/>
            <a:chOff x="257479" y="1235318"/>
            <a:chExt cx="1760977" cy="1680085"/>
          </a:xfrm>
        </p:grpSpPr>
        <p:sp>
          <p:nvSpPr>
            <p:cNvPr id="148" name="Rounded Rectangle 147"/>
            <p:cNvSpPr/>
            <p:nvPr/>
          </p:nvSpPr>
          <p:spPr>
            <a:xfrm>
              <a:off x="283491" y="1258766"/>
              <a:ext cx="1734964" cy="1656372"/>
            </a:xfrm>
            <a:prstGeom prst="roundRect">
              <a:avLst>
                <a:gd name="adj" fmla="val 15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p:cNvSpPr txBox="1"/>
            <p:nvPr/>
          </p:nvSpPr>
          <p:spPr>
            <a:xfrm>
              <a:off x="257479" y="1235318"/>
              <a:ext cx="1651670" cy="276999"/>
            </a:xfrm>
            <a:prstGeom prst="rect">
              <a:avLst/>
            </a:prstGeom>
            <a:noFill/>
          </p:spPr>
          <p:txBody>
            <a:bodyPr wrap="square" rtlCol="0">
              <a:spAutoFit/>
            </a:bodyPr>
            <a:lstStyle/>
            <a:p>
              <a:r>
                <a:rPr lang="en-US" sz="1200" dirty="0" smtClean="0">
                  <a:solidFill>
                    <a:srgbClr val="404040"/>
                  </a:solidFill>
                  <a:latin typeface="Arial"/>
                  <a:cs typeface="Arial"/>
                </a:rPr>
                <a:t>Net Order Value is at</a:t>
              </a:r>
              <a:endParaRPr lang="en-US" sz="1200" dirty="0">
                <a:solidFill>
                  <a:srgbClr val="404040"/>
                </a:solidFill>
                <a:latin typeface="Arial"/>
                <a:cs typeface="Arial"/>
              </a:endParaRPr>
            </a:p>
          </p:txBody>
        </p:sp>
        <p:sp>
          <p:nvSpPr>
            <p:cNvPr id="151" name="TextBox 150"/>
            <p:cNvSpPr txBox="1"/>
            <p:nvPr/>
          </p:nvSpPr>
          <p:spPr>
            <a:xfrm>
              <a:off x="760231" y="2122357"/>
              <a:ext cx="1154541" cy="646331"/>
            </a:xfrm>
            <a:prstGeom prst="rect">
              <a:avLst/>
            </a:prstGeom>
            <a:noFill/>
          </p:spPr>
          <p:txBody>
            <a:bodyPr wrap="square" rtlCol="0">
              <a:spAutoFit/>
            </a:bodyPr>
            <a:lstStyle/>
            <a:p>
              <a:r>
                <a:rPr lang="en-US" sz="3600" dirty="0" smtClean="0">
                  <a:solidFill>
                    <a:srgbClr val="D12435"/>
                  </a:solidFill>
                  <a:latin typeface="Arial"/>
                  <a:cs typeface="Arial"/>
                </a:rPr>
                <a:t>21,5</a:t>
              </a:r>
              <a:endParaRPr lang="en-US" sz="3600" dirty="0">
                <a:solidFill>
                  <a:srgbClr val="D12435"/>
                </a:solidFill>
                <a:latin typeface="Arial"/>
                <a:cs typeface="Arial"/>
              </a:endParaRPr>
            </a:p>
          </p:txBody>
        </p:sp>
        <p:sp>
          <p:nvSpPr>
            <p:cNvPr id="152" name="Isosceles Triangle 151"/>
            <p:cNvSpPr/>
            <p:nvPr/>
          </p:nvSpPr>
          <p:spPr>
            <a:xfrm>
              <a:off x="1778000" y="2325077"/>
              <a:ext cx="136772" cy="82061"/>
            </a:xfrm>
            <a:prstGeom prst="triangle">
              <a:avLst/>
            </a:prstGeom>
            <a:solidFill>
              <a:srgbClr val="D1243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12435"/>
                  </a:solidFill>
                </a:rPr>
                <a:t>v</a:t>
              </a:r>
              <a:endParaRPr lang="en-US" dirty="0">
                <a:solidFill>
                  <a:srgbClr val="D12435"/>
                </a:solidFill>
              </a:endParaRPr>
            </a:p>
          </p:txBody>
        </p:sp>
        <p:sp>
          <p:nvSpPr>
            <p:cNvPr id="156" name="TextBox 155"/>
            <p:cNvSpPr txBox="1"/>
            <p:nvPr/>
          </p:nvSpPr>
          <p:spPr>
            <a:xfrm>
              <a:off x="1688554" y="2454739"/>
              <a:ext cx="329902" cy="261610"/>
            </a:xfrm>
            <a:prstGeom prst="rect">
              <a:avLst/>
            </a:prstGeom>
            <a:noFill/>
          </p:spPr>
          <p:txBody>
            <a:bodyPr wrap="square" rtlCol="0">
              <a:spAutoFit/>
            </a:bodyPr>
            <a:lstStyle/>
            <a:p>
              <a:r>
                <a:rPr lang="en-US" sz="1100" dirty="0" smtClean="0">
                  <a:solidFill>
                    <a:srgbClr val="D12435"/>
                  </a:solidFill>
                  <a:latin typeface="Arial"/>
                  <a:cs typeface="Arial"/>
                </a:rPr>
                <a:t>%</a:t>
              </a:r>
              <a:endParaRPr lang="en-US" sz="1100" dirty="0">
                <a:solidFill>
                  <a:srgbClr val="D12435"/>
                </a:solidFill>
                <a:latin typeface="Arial"/>
                <a:cs typeface="Arial"/>
              </a:endParaRPr>
            </a:p>
          </p:txBody>
        </p:sp>
        <p:sp>
          <p:nvSpPr>
            <p:cNvPr id="157" name="TextBox 156"/>
            <p:cNvSpPr txBox="1"/>
            <p:nvPr/>
          </p:nvSpPr>
          <p:spPr>
            <a:xfrm>
              <a:off x="259137" y="2669182"/>
              <a:ext cx="1759317" cy="246221"/>
            </a:xfrm>
            <a:prstGeom prst="rect">
              <a:avLst/>
            </a:prstGeom>
            <a:noFill/>
          </p:spPr>
          <p:txBody>
            <a:bodyPr wrap="square" rtlCol="0">
              <a:spAutoFit/>
            </a:bodyPr>
            <a:lstStyle/>
            <a:p>
              <a:pPr algn="r"/>
              <a:r>
                <a:rPr lang="en-US" sz="1000" dirty="0" smtClean="0">
                  <a:solidFill>
                    <a:schemeClr val="tx1">
                      <a:lumMod val="95000"/>
                      <a:lumOff val="5000"/>
                    </a:schemeClr>
                  </a:solidFill>
                  <a:latin typeface="Arial"/>
                  <a:cs typeface="Arial"/>
                </a:rPr>
                <a:t>Relative </a:t>
              </a:r>
              <a:r>
                <a:rPr lang="en-US" sz="1000" dirty="0" err="1" smtClean="0">
                  <a:solidFill>
                    <a:schemeClr val="tx1">
                      <a:lumMod val="95000"/>
                      <a:lumOff val="5000"/>
                    </a:schemeClr>
                  </a:solidFill>
                  <a:latin typeface="Arial"/>
                  <a:cs typeface="Arial"/>
                </a:rPr>
                <a:t>Imporvement</a:t>
              </a:r>
              <a:endParaRPr lang="en-US" sz="1000" dirty="0">
                <a:solidFill>
                  <a:schemeClr val="tx1">
                    <a:lumMod val="95000"/>
                    <a:lumOff val="5000"/>
                  </a:schemeClr>
                </a:solidFill>
                <a:latin typeface="Arial"/>
                <a:cs typeface="Arial"/>
              </a:endParaRPr>
            </a:p>
          </p:txBody>
        </p:sp>
      </p:grpSp>
    </p:spTree>
    <p:extLst>
      <p:ext uri="{BB962C8B-B14F-4D97-AF65-F5344CB8AC3E}">
        <p14:creationId xmlns:p14="http://schemas.microsoft.com/office/powerpoint/2010/main" val="3956937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err="1" smtClean="0">
                <a:solidFill>
                  <a:srgbClr val="666666"/>
                </a:solidFill>
                <a:latin typeface="BentonSans Light" panose="02000503000000020004" pitchFamily="2" charset="0"/>
                <a:cs typeface="Arial"/>
              </a:rPr>
              <a:t>BusyIndicator</a:t>
            </a:r>
            <a:endParaRPr lang="en-US" kern="0" dirty="0">
              <a:solidFill>
                <a:srgbClr val="666666"/>
              </a:solidFill>
              <a:latin typeface="BentonSans Light" panose="02000503000000020004" pitchFamily="2" charset="0"/>
              <a:ea typeface="Arial Unicode MS" pitchFamily="34" charset="-128"/>
              <a:cs typeface="Arial"/>
            </a:endParaRPr>
          </a:p>
        </p:txBody>
      </p:sp>
      <p:sp>
        <p:nvSpPr>
          <p:cNvPr id="2" name="Text Placeholder 1"/>
          <p:cNvSpPr>
            <a:spLocks noGrp="1"/>
          </p:cNvSpPr>
          <p:nvPr>
            <p:ph type="body" sz="quarter" idx="10"/>
          </p:nvPr>
        </p:nvSpPr>
        <p:spPr/>
        <p:txBody>
          <a:bodyPr>
            <a:normAutofit/>
          </a:bodyPr>
          <a:lstStyle/>
          <a:p>
            <a:pPr marL="0" indent="0">
              <a:buNone/>
            </a:pPr>
            <a:r>
              <a:rPr lang="en-US" sz="2800" dirty="0" smtClean="0">
                <a:solidFill>
                  <a:srgbClr val="006CA7"/>
                </a:solidFill>
                <a:latin typeface="BentonSans Light" panose="02000503000000020004" pitchFamily="2" charset="0"/>
                <a:cs typeface="Arial"/>
              </a:rPr>
              <a:t>Control						Example</a:t>
            </a:r>
            <a:endParaRPr lang="en-US" sz="2800" dirty="0">
              <a:latin typeface="BentonSans Light" panose="02000503000000020004" pitchFamily="2" charset="0"/>
              <a:cs typeface="Arial"/>
            </a:endParaRPr>
          </a:p>
        </p:txBody>
      </p:sp>
      <p:sp>
        <p:nvSpPr>
          <p:cNvPr id="190" name="Block Arc 189"/>
          <p:cNvSpPr/>
          <p:nvPr/>
        </p:nvSpPr>
        <p:spPr bwMode="gray">
          <a:xfrm>
            <a:off x="1924027" y="1896160"/>
            <a:ext cx="226881" cy="226881"/>
          </a:xfrm>
          <a:prstGeom prst="blockArc">
            <a:avLst>
              <a:gd name="adj1" fmla="val 3920863"/>
              <a:gd name="adj2" fmla="val 21265763"/>
              <a:gd name="adj3" fmla="val 18791"/>
            </a:avLst>
          </a:prstGeom>
          <a:solidFill>
            <a:srgbClr val="007C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63" name="Group 62"/>
          <p:cNvGrpSpPr/>
          <p:nvPr/>
        </p:nvGrpSpPr>
        <p:grpSpPr>
          <a:xfrm>
            <a:off x="5927022" y="1363014"/>
            <a:ext cx="2884011" cy="5073788"/>
            <a:chOff x="1118077" y="891244"/>
            <a:chExt cx="2884011" cy="5073788"/>
          </a:xfrm>
        </p:grpSpPr>
        <p:pic>
          <p:nvPicPr>
            <p:cNvPr id="64" name="Picture 6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2205" y="892968"/>
              <a:ext cx="2857500" cy="5072063"/>
            </a:xfrm>
            <a:prstGeom prst="rect">
              <a:avLst/>
            </a:prstGeom>
          </p:spPr>
        </p:pic>
        <p:grpSp>
          <p:nvGrpSpPr>
            <p:cNvPr id="65" name="Group 64"/>
            <p:cNvGrpSpPr/>
            <p:nvPr/>
          </p:nvGrpSpPr>
          <p:grpSpPr>
            <a:xfrm>
              <a:off x="1132205" y="3155658"/>
              <a:ext cx="2855279" cy="2318105"/>
              <a:chOff x="5145088" y="3313885"/>
              <a:chExt cx="2855279" cy="2318105"/>
            </a:xfrm>
          </p:grpSpPr>
          <p:sp>
            <p:nvSpPr>
              <p:cNvPr id="100" name="Rectangle 99"/>
              <p:cNvSpPr/>
              <p:nvPr/>
            </p:nvSpPr>
            <p:spPr bwMode="gray">
              <a:xfrm>
                <a:off x="5145088" y="3313885"/>
                <a:ext cx="2855279" cy="2318105"/>
              </a:xfrm>
              <a:prstGeom prst="rect">
                <a:avLst/>
              </a:prstGeom>
              <a:solidFill>
                <a:schemeClr val="bg1"/>
              </a:solidFill>
              <a:ln w="6350" algn="ctr">
                <a:noFill/>
                <a:miter lim="800000"/>
                <a:headEnd/>
                <a:tailEnd/>
              </a:ln>
              <a:effectLst>
                <a:innerShdw dist="12700" dir="16200000">
                  <a:prstClr val="black">
                    <a:alpha val="15000"/>
                  </a:prstClr>
                </a:inn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05" name="Straight Connector 104"/>
              <p:cNvCxnSpPr/>
              <p:nvPr/>
            </p:nvCxnSpPr>
            <p:spPr>
              <a:xfrm>
                <a:off x="5145088" y="5628418"/>
                <a:ext cx="2855279"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gray">
            <a:xfrm rot="2700000">
              <a:off x="1389827" y="3087941"/>
              <a:ext cx="135222" cy="135222"/>
            </a:xfrm>
            <a:prstGeom prst="rect">
              <a:avLst/>
            </a:prstGeom>
            <a:solidFill>
              <a:schemeClr val="bg1"/>
            </a:solidFill>
            <a:ln w="6350" algn="ctr">
              <a:noFill/>
              <a:miter lim="800000"/>
              <a:headEnd/>
              <a:tailEnd/>
            </a:ln>
            <a:effectLst>
              <a:innerShdw dist="25400" dir="13800000">
                <a:prstClr val="black">
                  <a:alpha val="15000"/>
                </a:prstClr>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2" name="Oval 71"/>
            <p:cNvSpPr/>
            <p:nvPr/>
          </p:nvSpPr>
          <p:spPr bwMode="gray">
            <a:xfrm>
              <a:off x="1246838" y="2555270"/>
              <a:ext cx="421200" cy="421200"/>
            </a:xfrm>
            <a:prstGeom prst="ellipse">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kumimoji="0" lang="en-US" sz="1600" b="0" i="0" u="none" strike="noStrike" kern="0" cap="none" spc="0" normalizeH="0" baseline="0" noProof="0" dirty="0" smtClean="0">
                <a:ln>
                  <a:noFill/>
                </a:ln>
                <a:solidFill>
                  <a:schemeClr val="bg1"/>
                </a:solidFill>
                <a:effectLst/>
                <a:uLnTx/>
                <a:uFillTx/>
                <a:latin typeface="SAP-icons" pitchFamily="2" charset="0"/>
                <a:ea typeface="Arial Unicode MS" pitchFamily="34" charset="-128"/>
                <a:cs typeface="Arial Unicode MS" pitchFamily="34" charset="-128"/>
              </a:endParaRPr>
            </a:p>
          </p:txBody>
        </p:sp>
        <p:sp>
          <p:nvSpPr>
            <p:cNvPr id="80" name="TextBox 79"/>
            <p:cNvSpPr txBox="1"/>
            <p:nvPr/>
          </p:nvSpPr>
          <p:spPr>
            <a:xfrm>
              <a:off x="2398419" y="2521998"/>
              <a:ext cx="15143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rgbClr val="444444"/>
                  </a:solidFill>
                  <a:latin typeface="Arial" pitchFamily="34" charset="0"/>
                  <a:cs typeface="Arial" pitchFamily="34" charset="0"/>
                </a:rPr>
                <a:t>3</a:t>
              </a:r>
              <a:endParaRPr lang="en-US" sz="900" dirty="0">
                <a:solidFill>
                  <a:srgbClr val="444444"/>
                </a:solidFill>
                <a:latin typeface="Arial" pitchFamily="34" charset="0"/>
                <a:cs typeface="Arial" pitchFamily="34" charset="0"/>
              </a:endParaRPr>
            </a:p>
          </p:txBody>
        </p:sp>
        <p:sp>
          <p:nvSpPr>
            <p:cNvPr id="81" name="Oval 80"/>
            <p:cNvSpPr/>
            <p:nvPr/>
          </p:nvSpPr>
          <p:spPr bwMode="gray">
            <a:xfrm>
              <a:off x="1962806" y="2555270"/>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82" name="Oval 81"/>
            <p:cNvSpPr/>
            <p:nvPr/>
          </p:nvSpPr>
          <p:spPr bwMode="gray">
            <a:xfrm>
              <a:off x="2683205" y="2555270"/>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smtClean="0">
                  <a:solidFill>
                    <a:srgbClr val="009DE0"/>
                  </a:solidFill>
                  <a:latin typeface="SAP-icons" pitchFamily="2" charset="0"/>
                </a:rPr>
                <a:t></a:t>
              </a:r>
              <a:endParaRPr lang="en-US" sz="1600" dirty="0">
                <a:solidFill>
                  <a:srgbClr val="009DE0"/>
                </a:solidFill>
                <a:latin typeface="SAP-icons" pitchFamily="2" charset="0"/>
              </a:endParaRPr>
            </a:p>
          </p:txBody>
        </p:sp>
        <p:grpSp>
          <p:nvGrpSpPr>
            <p:cNvPr id="83" name="Group 82"/>
            <p:cNvGrpSpPr/>
            <p:nvPr/>
          </p:nvGrpSpPr>
          <p:grpSpPr>
            <a:xfrm>
              <a:off x="1124342" y="5540285"/>
              <a:ext cx="2877746" cy="424747"/>
              <a:chOff x="1124342" y="5540285"/>
              <a:chExt cx="2877746" cy="424747"/>
            </a:xfrm>
          </p:grpSpPr>
          <p:sp>
            <p:nvSpPr>
              <p:cNvPr id="94" name="Rectangle 93"/>
              <p:cNvSpPr/>
              <p:nvPr/>
            </p:nvSpPr>
            <p:spPr>
              <a:xfrm>
                <a:off x="1130059" y="5541168"/>
                <a:ext cx="2872029" cy="4238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124342" y="5631990"/>
                <a:ext cx="42858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700" dirty="0">
                  <a:solidFill>
                    <a:schemeClr val="bg1"/>
                  </a:solidFill>
                  <a:latin typeface="Open Sans" pitchFamily="34" charset="0"/>
                  <a:ea typeface="Open Sans" pitchFamily="34" charset="0"/>
                  <a:cs typeface="Open Sans" pitchFamily="34" charset="0"/>
                </a:endParaRPr>
              </a:p>
            </p:txBody>
          </p:sp>
          <p:cxnSp>
            <p:nvCxnSpPr>
              <p:cNvPr id="96" name="Straight Connector 95"/>
              <p:cNvCxnSpPr/>
              <p:nvPr/>
            </p:nvCxnSpPr>
            <p:spPr>
              <a:xfrm>
                <a:off x="1552925" y="5541168"/>
                <a:ext cx="0" cy="423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571240" y="5631108"/>
                <a:ext cx="42386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98" name="Rectangle 97"/>
              <p:cNvSpPr/>
              <p:nvPr/>
            </p:nvSpPr>
            <p:spPr>
              <a:xfrm>
                <a:off x="1618887" y="5540286"/>
                <a:ext cx="976537" cy="424746"/>
              </a:xfrm>
              <a:prstGeom prst="rect">
                <a:avLst/>
              </a:prstGeom>
              <a:solidFill>
                <a:srgbClr val="007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Approve</a:t>
                </a:r>
                <a:endParaRPr lang="en-US" dirty="0"/>
              </a:p>
            </p:txBody>
          </p:sp>
          <p:sp>
            <p:nvSpPr>
              <p:cNvPr id="99" name="Rectangle 98"/>
              <p:cNvSpPr/>
              <p:nvPr/>
            </p:nvSpPr>
            <p:spPr>
              <a:xfrm>
                <a:off x="2595424" y="5540285"/>
                <a:ext cx="975816" cy="423863"/>
              </a:xfrm>
              <a:prstGeom prst="rect">
                <a:avLst/>
              </a:prstGeom>
              <a:solidFill>
                <a:srgbClr val="CC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Reject</a:t>
                </a:r>
                <a:endParaRPr lang="en-US" dirty="0"/>
              </a:p>
            </p:txBody>
          </p:sp>
        </p:grpSp>
        <p:grpSp>
          <p:nvGrpSpPr>
            <p:cNvPr id="84" name="Group 83"/>
            <p:cNvGrpSpPr/>
            <p:nvPr/>
          </p:nvGrpSpPr>
          <p:grpSpPr>
            <a:xfrm>
              <a:off x="1118077" y="891244"/>
              <a:ext cx="2871307" cy="431706"/>
              <a:chOff x="1127602" y="891244"/>
              <a:chExt cx="2871307" cy="431706"/>
            </a:xfrm>
          </p:grpSpPr>
          <p:sp>
            <p:nvSpPr>
              <p:cNvPr id="88" name="Rectangle 87"/>
              <p:cNvSpPr/>
              <p:nvPr/>
            </p:nvSpPr>
            <p:spPr>
              <a:xfrm>
                <a:off x="1137603" y="899087"/>
                <a:ext cx="2860676"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1141412" y="1322950"/>
                <a:ext cx="285749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29320" y="1033926"/>
                <a:ext cx="188486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anose="020B0604020202020204" pitchFamily="34" charset="0"/>
                    <a:ea typeface="Open Sans" pitchFamily="34" charset="0"/>
                    <a:cs typeface="Arial" panose="020B0604020202020204" pitchFamily="34" charset="0"/>
                  </a:rPr>
                  <a:t>Request</a:t>
                </a:r>
                <a:endParaRPr lang="en-US" sz="120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91" name="TextBox 90"/>
              <p:cNvSpPr txBox="1"/>
              <p:nvPr/>
            </p:nvSpPr>
            <p:spPr>
              <a:xfrm>
                <a:off x="1127602" y="1013605"/>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cxnSp>
            <p:nvCxnSpPr>
              <p:cNvPr id="92" name="Straight Connector 91"/>
              <p:cNvCxnSpPr/>
              <p:nvPr/>
            </p:nvCxnSpPr>
            <p:spPr>
              <a:xfrm>
                <a:off x="1552925" y="891244"/>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flipV="1">
                <a:off x="1137603" y="892785"/>
                <a:ext cx="2860676" cy="45902"/>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126808" y="894006"/>
              <a:ext cx="2862897" cy="5071026"/>
              <a:chOff x="1132205" y="892785"/>
              <a:chExt cx="2862897" cy="5071026"/>
            </a:xfrm>
          </p:grpSpPr>
          <p:sp>
            <p:nvSpPr>
              <p:cNvPr id="86" name="Rectangle 85"/>
              <p:cNvSpPr/>
              <p:nvPr/>
            </p:nvSpPr>
            <p:spPr bwMode="gray">
              <a:xfrm>
                <a:off x="1132205" y="892785"/>
                <a:ext cx="2862897" cy="5071026"/>
              </a:xfrm>
              <a:prstGeom prst="rect">
                <a:avLst/>
              </a:prstGeom>
              <a:solidFill>
                <a:schemeClr val="tx1">
                  <a:alpha val="68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7" name="Block Arc 86"/>
              <p:cNvSpPr/>
              <p:nvPr/>
            </p:nvSpPr>
            <p:spPr bwMode="gray">
              <a:xfrm>
                <a:off x="2448307" y="3309255"/>
                <a:ext cx="226881" cy="226881"/>
              </a:xfrm>
              <a:prstGeom prst="blockArc">
                <a:avLst>
                  <a:gd name="adj1" fmla="val 3920863"/>
                  <a:gd name="adj2" fmla="val 21265763"/>
                  <a:gd name="adj3" fmla="val 18791"/>
                </a:avLst>
              </a:prstGeom>
              <a:solidFill>
                <a:srgbClr val="007C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3" name="Rectangle 2"/>
          <p:cNvSpPr/>
          <p:nvPr/>
        </p:nvSpPr>
        <p:spPr>
          <a:xfrm>
            <a:off x="4251145" y="3244334"/>
            <a:ext cx="184666"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2589135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kern="0" dirty="0" smtClean="0">
                <a:solidFill>
                  <a:srgbClr val="666666"/>
                </a:solidFill>
                <a:latin typeface="BentonSans Light" panose="02000503000000020004" pitchFamily="2" charset="0"/>
                <a:ea typeface="Arial Unicode MS" pitchFamily="34" charset="-128"/>
                <a:cs typeface="Arial"/>
              </a:rPr>
              <a:t>Button</a:t>
            </a:r>
            <a:endParaRPr lang="en-US" dirty="0">
              <a:latin typeface="BentonSans Light" panose="02000503000000020004" pitchFamily="2" charset="0"/>
              <a:cs typeface="Arial"/>
            </a:endParaRPr>
          </a:p>
        </p:txBody>
      </p:sp>
      <p:sp>
        <p:nvSpPr>
          <p:cNvPr id="53" name="Rectangle 52"/>
          <p:cNvSpPr/>
          <p:nvPr/>
        </p:nvSpPr>
        <p:spPr>
          <a:xfrm>
            <a:off x="4911455" y="2031043"/>
            <a:ext cx="465312"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FFFF"/>
                </a:solidFill>
                <a:latin typeface="SAP-icons" pitchFamily="2" charset="0"/>
              </a:rPr>
              <a:t></a:t>
            </a:r>
            <a:endParaRPr lang="en-US" dirty="0"/>
          </a:p>
        </p:txBody>
      </p:sp>
      <p:sp>
        <p:nvSpPr>
          <p:cNvPr id="66" name="Rectangle 65"/>
          <p:cNvSpPr/>
          <p:nvPr/>
        </p:nvSpPr>
        <p:spPr>
          <a:xfrm>
            <a:off x="5532770" y="2033043"/>
            <a:ext cx="971645"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Action1</a:t>
            </a:r>
            <a:endParaRPr lang="en-US" dirty="0"/>
          </a:p>
        </p:txBody>
      </p:sp>
      <p:sp>
        <p:nvSpPr>
          <p:cNvPr id="79" name="Rectangle 78"/>
          <p:cNvSpPr/>
          <p:nvPr/>
        </p:nvSpPr>
        <p:spPr>
          <a:xfrm>
            <a:off x="7775406" y="2031043"/>
            <a:ext cx="465312"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FFFF"/>
                </a:solidFill>
                <a:latin typeface="SAP-icons" pitchFamily="2" charset="0"/>
              </a:rPr>
              <a:t></a:t>
            </a:r>
            <a:endParaRPr lang="en-US" dirty="0"/>
          </a:p>
        </p:txBody>
      </p:sp>
      <p:sp>
        <p:nvSpPr>
          <p:cNvPr id="128" name="Rectangle 127"/>
          <p:cNvSpPr/>
          <p:nvPr/>
        </p:nvSpPr>
        <p:spPr bwMode="gray">
          <a:xfrm>
            <a:off x="1171021" y="2038518"/>
            <a:ext cx="426015" cy="426015"/>
          </a:xfrm>
          <a:prstGeom prst="rect">
            <a:avLst/>
          </a:prstGeom>
          <a:solidFill>
            <a:srgbClr val="F2F2F2"/>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600" dirty="0">
                <a:solidFill>
                  <a:srgbClr val="666666"/>
                </a:solidFill>
                <a:latin typeface="SAP-icons" pitchFamily="2" charset="0"/>
              </a:rPr>
              <a:t> </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9" name="Rectangle 128"/>
          <p:cNvSpPr/>
          <p:nvPr/>
        </p:nvSpPr>
        <p:spPr bwMode="gray">
          <a:xfrm>
            <a:off x="1171020" y="2819143"/>
            <a:ext cx="426015" cy="426015"/>
          </a:xfrm>
          <a:prstGeom prst="rect">
            <a:avLst/>
          </a:prstGeom>
          <a:solidFill>
            <a:srgbClr val="007CC0"/>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kumimoji="0" lang="en-US"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154" name="Rectangle 153"/>
          <p:cNvSpPr/>
          <p:nvPr/>
        </p:nvSpPr>
        <p:spPr>
          <a:xfrm>
            <a:off x="4911455" y="2808966"/>
            <a:ext cx="465312" cy="423863"/>
          </a:xfrm>
          <a:prstGeom prst="rect">
            <a:avLst/>
          </a:prstGeom>
          <a:solidFill>
            <a:srgbClr val="007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FFFF"/>
                </a:solidFill>
                <a:latin typeface="SAP-icons" pitchFamily="2" charset="0"/>
              </a:rPr>
              <a:t></a:t>
            </a:r>
            <a:endParaRPr lang="en-US" dirty="0"/>
          </a:p>
        </p:txBody>
      </p:sp>
      <p:sp>
        <p:nvSpPr>
          <p:cNvPr id="157" name="Rectangle 156"/>
          <p:cNvSpPr/>
          <p:nvPr/>
        </p:nvSpPr>
        <p:spPr>
          <a:xfrm>
            <a:off x="5532424" y="2810966"/>
            <a:ext cx="971645" cy="423863"/>
          </a:xfrm>
          <a:prstGeom prst="rect">
            <a:avLst/>
          </a:prstGeom>
          <a:solidFill>
            <a:srgbClr val="007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Action1</a:t>
            </a:r>
            <a:endParaRPr lang="en-US" sz="1000" dirty="0">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sp>
        <p:nvSpPr>
          <p:cNvPr id="161" name="Rectangle 160"/>
          <p:cNvSpPr/>
          <p:nvPr/>
        </p:nvSpPr>
        <p:spPr>
          <a:xfrm>
            <a:off x="6650366" y="2810966"/>
            <a:ext cx="975816" cy="423863"/>
          </a:xfrm>
          <a:prstGeom prst="rect">
            <a:avLst/>
          </a:prstGeom>
          <a:solidFill>
            <a:srgbClr val="007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Action2</a:t>
            </a:r>
            <a:endParaRPr lang="en-US" sz="1000" dirty="0">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sp>
        <p:nvSpPr>
          <p:cNvPr id="165" name="Rectangle 164"/>
          <p:cNvSpPr/>
          <p:nvPr/>
        </p:nvSpPr>
        <p:spPr>
          <a:xfrm>
            <a:off x="7775406" y="2808966"/>
            <a:ext cx="465312" cy="423863"/>
          </a:xfrm>
          <a:prstGeom prst="rect">
            <a:avLst/>
          </a:prstGeom>
          <a:solidFill>
            <a:srgbClr val="007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50000"/>
              </a:spcBef>
              <a:spcAft>
                <a:spcPct val="0"/>
              </a:spcAft>
              <a:buClr>
                <a:srgbClr val="F0AB00"/>
              </a:buClr>
              <a:buSzPct val="80000"/>
            </a:pPr>
            <a:r>
              <a:rPr lang="en-US" sz="1600" dirty="0">
                <a:solidFill>
                  <a:srgbClr val="FFFFFF"/>
                </a:solidFill>
                <a:latin typeface="SAP-icons" pitchFamily="2" charset="0"/>
              </a:rPr>
              <a:t></a:t>
            </a:r>
            <a:endParaRPr lang="en-US" sz="1600" dirty="0">
              <a:solidFill>
                <a:srgbClr val="FFFFFF"/>
              </a:solidFill>
              <a:latin typeface="Open Sans" pitchFamily="34" charset="0"/>
              <a:ea typeface="Open Sans" pitchFamily="34" charset="0"/>
              <a:cs typeface="Open Sans" pitchFamily="34" charset="0"/>
            </a:endParaRPr>
          </a:p>
        </p:txBody>
      </p:sp>
      <p:grpSp>
        <p:nvGrpSpPr>
          <p:cNvPr id="3" name="Group 2"/>
          <p:cNvGrpSpPr/>
          <p:nvPr/>
        </p:nvGrpSpPr>
        <p:grpSpPr>
          <a:xfrm>
            <a:off x="3003802" y="2761210"/>
            <a:ext cx="867997" cy="514252"/>
            <a:chOff x="3003802" y="2761210"/>
            <a:chExt cx="867997" cy="514252"/>
          </a:xfrm>
        </p:grpSpPr>
        <p:grpSp>
          <p:nvGrpSpPr>
            <p:cNvPr id="147" name="Group 146"/>
            <p:cNvGrpSpPr/>
            <p:nvPr/>
          </p:nvGrpSpPr>
          <p:grpSpPr>
            <a:xfrm>
              <a:off x="3006266" y="2802954"/>
              <a:ext cx="865533" cy="423863"/>
              <a:chOff x="0" y="7115272"/>
              <a:chExt cx="9144000" cy="423863"/>
            </a:xfrm>
          </p:grpSpPr>
          <p:sp>
            <p:nvSpPr>
              <p:cNvPr id="150" name="Rectangle 149"/>
              <p:cNvSpPr/>
              <p:nvPr/>
            </p:nvSpPr>
            <p:spPr>
              <a:xfrm>
                <a:off x="0" y="711527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p:cNvCxnSpPr/>
              <p:nvPr/>
            </p:nvCxnSpPr>
            <p:spPr>
              <a:xfrm>
                <a:off x="0" y="7539135"/>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flipV="1">
                <a:off x="0" y="7115273"/>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p:cNvSpPr/>
            <p:nvPr/>
          </p:nvSpPr>
          <p:spPr bwMode="gray">
            <a:xfrm>
              <a:off x="3003802" y="2802957"/>
              <a:ext cx="428624" cy="428624"/>
            </a:xfrm>
            <a:prstGeom prst="rect">
              <a:avLst/>
            </a:prstGeom>
            <a:solidFill>
              <a:srgbClr val="007CC0"/>
            </a:solid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500" dirty="0">
                  <a:solidFill>
                    <a:srgbClr val="FFFFFF"/>
                  </a:solidFill>
                  <a:latin typeface="SAP-icons" pitchFamily="2" charset="0"/>
                </a:rPr>
                <a:t></a:t>
              </a:r>
            </a:p>
          </p:txBody>
        </p:sp>
        <p:sp>
          <p:nvSpPr>
            <p:cNvPr id="172" name="Rectangle 171"/>
            <p:cNvSpPr/>
            <p:nvPr/>
          </p:nvSpPr>
          <p:spPr bwMode="gray">
            <a:xfrm>
              <a:off x="3496555" y="2761210"/>
              <a:ext cx="375244" cy="514252"/>
            </a:xfrm>
            <a:prstGeom prst="rect">
              <a:avLst/>
            </a:prstGeom>
            <a:gradFill>
              <a:gsLst>
                <a:gs pos="0">
                  <a:schemeClr val="bg1">
                    <a:alpha val="0"/>
                  </a:schemeClr>
                </a:gs>
                <a:gs pos="100000">
                  <a:schemeClr val="bg1"/>
                </a:gs>
              </a:gsLst>
              <a:lin ang="0" scaled="0"/>
            </a:gra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91" name="Rectangle 190"/>
          <p:cNvSpPr/>
          <p:nvPr/>
        </p:nvSpPr>
        <p:spPr bwMode="gray">
          <a:xfrm>
            <a:off x="1744160" y="2038518"/>
            <a:ext cx="426015" cy="426015"/>
          </a:xfrm>
          <a:prstGeom prst="rect">
            <a:avLst/>
          </a:prstGeom>
          <a:solidFill>
            <a:srgbClr val="F2F2F2"/>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600" dirty="0" smtClean="0">
                <a:solidFill>
                  <a:srgbClr val="666666"/>
                </a:solidFill>
                <a:latin typeface="SAP-icons" pitchFamily="2" charset="0"/>
              </a:rPr>
              <a:t></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2" name="Rectangle 191"/>
          <p:cNvSpPr/>
          <p:nvPr/>
        </p:nvSpPr>
        <p:spPr bwMode="gray">
          <a:xfrm>
            <a:off x="1744159" y="2819143"/>
            <a:ext cx="426015" cy="426015"/>
          </a:xfrm>
          <a:prstGeom prst="rect">
            <a:avLst/>
          </a:prstGeom>
          <a:solidFill>
            <a:srgbClr val="007CC0"/>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kumimoji="0" lang="en-US"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54" name="Rectangle 53"/>
          <p:cNvSpPr/>
          <p:nvPr/>
        </p:nvSpPr>
        <p:spPr>
          <a:xfrm>
            <a:off x="5532770" y="4928674"/>
            <a:ext cx="976537" cy="424746"/>
          </a:xfrm>
          <a:prstGeom prst="rect">
            <a:avLst/>
          </a:prstGeom>
          <a:solidFill>
            <a:srgbClr val="007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Approve</a:t>
            </a:r>
            <a:endParaRPr lang="en-US" dirty="0"/>
          </a:p>
        </p:txBody>
      </p:sp>
      <p:sp>
        <p:nvSpPr>
          <p:cNvPr id="57" name="Rectangle 56"/>
          <p:cNvSpPr/>
          <p:nvPr/>
        </p:nvSpPr>
        <p:spPr>
          <a:xfrm>
            <a:off x="5521766" y="5826194"/>
            <a:ext cx="975816" cy="423863"/>
          </a:xfrm>
          <a:prstGeom prst="rect">
            <a:avLst/>
          </a:prstGeom>
          <a:solidFill>
            <a:srgbClr val="CC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Reject</a:t>
            </a:r>
            <a:endParaRPr lang="en-US" dirty="0"/>
          </a:p>
        </p:txBody>
      </p:sp>
      <p:sp>
        <p:nvSpPr>
          <p:cNvPr id="58" name="Rectangle 57"/>
          <p:cNvSpPr/>
          <p:nvPr/>
        </p:nvSpPr>
        <p:spPr>
          <a:xfrm>
            <a:off x="6644825" y="2033043"/>
            <a:ext cx="971645"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Action2</a:t>
            </a:r>
            <a:endParaRPr lang="en-US" dirty="0"/>
          </a:p>
        </p:txBody>
      </p:sp>
      <p:sp>
        <p:nvSpPr>
          <p:cNvPr id="59" name="Rectangle 58"/>
          <p:cNvSpPr/>
          <p:nvPr/>
        </p:nvSpPr>
        <p:spPr>
          <a:xfrm>
            <a:off x="7269072" y="4928674"/>
            <a:ext cx="971645" cy="423863"/>
          </a:xfrm>
          <a:prstGeom prst="rect">
            <a:avLst/>
          </a:prstGeom>
          <a:solidFill>
            <a:srgbClr val="007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Approve</a:t>
            </a:r>
            <a:endParaRPr lang="en-US" sz="1000" dirty="0">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sp>
        <p:nvSpPr>
          <p:cNvPr id="60" name="Rectangle 59"/>
          <p:cNvSpPr/>
          <p:nvPr/>
        </p:nvSpPr>
        <p:spPr>
          <a:xfrm>
            <a:off x="7264901" y="5826195"/>
            <a:ext cx="975816" cy="423863"/>
          </a:xfrm>
          <a:prstGeom prst="rect">
            <a:avLst/>
          </a:prstGeom>
          <a:solidFill>
            <a:srgbClr val="007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Reject</a:t>
            </a:r>
            <a:endParaRPr lang="en-US" sz="1000" dirty="0">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sp>
        <p:nvSpPr>
          <p:cNvPr id="52" name="Rectangle 51"/>
          <p:cNvSpPr/>
          <p:nvPr/>
        </p:nvSpPr>
        <p:spPr>
          <a:xfrm>
            <a:off x="5532770" y="3696791"/>
            <a:ext cx="971645" cy="423863"/>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Action1</a:t>
            </a:r>
            <a:endParaRPr lang="en-US" sz="1000" dirty="0">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sp>
        <p:nvSpPr>
          <p:cNvPr id="55" name="Rectangle 54"/>
          <p:cNvSpPr/>
          <p:nvPr/>
        </p:nvSpPr>
        <p:spPr>
          <a:xfrm>
            <a:off x="7269073" y="3696790"/>
            <a:ext cx="971645" cy="423863"/>
          </a:xfrm>
          <a:prstGeom prst="rect">
            <a:avLst/>
          </a:prstGeom>
          <a:solidFill>
            <a:srgbClr val="007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Action1</a:t>
            </a:r>
          </a:p>
        </p:txBody>
      </p:sp>
      <p:sp>
        <p:nvSpPr>
          <p:cNvPr id="5" name="Right Arrow 4"/>
          <p:cNvSpPr/>
          <p:nvPr/>
        </p:nvSpPr>
        <p:spPr bwMode="gray">
          <a:xfrm>
            <a:off x="6724650" y="3696791"/>
            <a:ext cx="333375" cy="42386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Right Arrow 63"/>
          <p:cNvSpPr/>
          <p:nvPr/>
        </p:nvSpPr>
        <p:spPr bwMode="gray">
          <a:xfrm>
            <a:off x="6724650" y="4928674"/>
            <a:ext cx="333375" cy="42386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5" name="Right Arrow 64"/>
          <p:cNvSpPr/>
          <p:nvPr/>
        </p:nvSpPr>
        <p:spPr bwMode="gray">
          <a:xfrm>
            <a:off x="6724650" y="5826194"/>
            <a:ext cx="333375" cy="42386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 name="Straight Connector 6"/>
          <p:cNvCxnSpPr/>
          <p:nvPr/>
        </p:nvCxnSpPr>
        <p:spPr>
          <a:xfrm>
            <a:off x="333375" y="3523979"/>
            <a:ext cx="847725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03802" y="1981287"/>
            <a:ext cx="867997" cy="514252"/>
            <a:chOff x="3003802" y="1981287"/>
            <a:chExt cx="867997" cy="514252"/>
          </a:xfrm>
        </p:grpSpPr>
        <p:sp>
          <p:nvSpPr>
            <p:cNvPr id="120" name="Rectangle 119"/>
            <p:cNvSpPr/>
            <p:nvPr/>
          </p:nvSpPr>
          <p:spPr>
            <a:xfrm>
              <a:off x="3006266" y="2026482"/>
              <a:ext cx="865533"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cxnSp>
          <p:nvCxnSpPr>
            <p:cNvPr id="121" name="Straight Connector 120"/>
            <p:cNvCxnSpPr/>
            <p:nvPr/>
          </p:nvCxnSpPr>
          <p:spPr>
            <a:xfrm>
              <a:off x="3006266" y="2450345"/>
              <a:ext cx="71313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bwMode="gray">
            <a:xfrm>
              <a:off x="3496555" y="1981287"/>
              <a:ext cx="375244" cy="514252"/>
            </a:xfrm>
            <a:prstGeom prst="rect">
              <a:avLst/>
            </a:prstGeom>
            <a:gradFill>
              <a:gsLst>
                <a:gs pos="0">
                  <a:schemeClr val="bg1">
                    <a:alpha val="0"/>
                  </a:schemeClr>
                </a:gs>
                <a:gs pos="100000">
                  <a:schemeClr val="bg1"/>
                </a:gs>
              </a:gsLst>
              <a:lin ang="0" scaled="0"/>
            </a:gra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7" name="Rectangle 66"/>
            <p:cNvSpPr/>
            <p:nvPr/>
          </p:nvSpPr>
          <p:spPr bwMode="gray">
            <a:xfrm>
              <a:off x="3003802" y="2031043"/>
              <a:ext cx="428624" cy="428624"/>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500" dirty="0">
                  <a:solidFill>
                    <a:srgbClr val="666666"/>
                  </a:solidFill>
                  <a:latin typeface="SAP-icons" pitchFamily="2" charset="0"/>
                </a:rPr>
                <a:t></a:t>
              </a:r>
              <a:endParaRPr lang="en-US" sz="1500" dirty="0">
                <a:solidFill>
                  <a:srgbClr val="FFFFFF"/>
                </a:solidFill>
                <a:latin typeface="SAP-icons" pitchFamily="2" charset="0"/>
              </a:endParaRPr>
            </a:p>
          </p:txBody>
        </p:sp>
        <p:cxnSp>
          <p:nvCxnSpPr>
            <p:cNvPr id="68" name="Straight Connector 67"/>
            <p:cNvCxnSpPr/>
            <p:nvPr/>
          </p:nvCxnSpPr>
          <p:spPr>
            <a:xfrm>
              <a:off x="3429507" y="2031043"/>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flipV="1">
              <a:off x="3006266" y="2026482"/>
              <a:ext cx="865533" cy="45719"/>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1171019" y="1507514"/>
            <a:ext cx="7069697" cy="369332"/>
          </a:xfrm>
          <a:prstGeom prst="rect">
            <a:avLst/>
          </a:prstGeom>
          <a:noFill/>
        </p:spPr>
        <p:txBody>
          <a:bodyPr wrap="square" rtlCol="0">
            <a:spAutoFit/>
          </a:bodyPr>
          <a:lstStyle/>
          <a:p>
            <a:r>
              <a:rPr lang="en-US" dirty="0" smtClean="0">
                <a:solidFill>
                  <a:schemeClr val="accent1"/>
                </a:solidFill>
                <a:latin typeface="BentonSans Light" panose="02000503000000020004" pitchFamily="2" charset="0"/>
              </a:rPr>
              <a:t>Content			Header			Footer</a:t>
            </a:r>
            <a:endParaRPr lang="en-US" dirty="0">
              <a:solidFill>
                <a:schemeClr val="accent1"/>
              </a:solidFill>
              <a:latin typeface="BentonSans Light" panose="02000503000000020004" pitchFamily="2" charset="0"/>
            </a:endParaRPr>
          </a:p>
        </p:txBody>
      </p:sp>
      <p:sp>
        <p:nvSpPr>
          <p:cNvPr id="56" name="TextBox 55"/>
          <p:cNvSpPr txBox="1"/>
          <p:nvPr/>
        </p:nvSpPr>
        <p:spPr>
          <a:xfrm>
            <a:off x="199376" y="2169915"/>
            <a:ext cx="4712079" cy="3471720"/>
          </a:xfrm>
          <a:prstGeom prst="rect">
            <a:avLst/>
          </a:prstGeom>
          <a:noFill/>
        </p:spPr>
        <p:txBody>
          <a:bodyPr wrap="square" rtlCol="0">
            <a:spAutoFit/>
          </a:bodyPr>
          <a:lstStyle/>
          <a:p>
            <a:r>
              <a:rPr lang="en-US" dirty="0" smtClean="0">
                <a:solidFill>
                  <a:schemeClr val="accent1"/>
                </a:solidFill>
                <a:latin typeface="BentonSans Light" panose="02000503000000020004" pitchFamily="2" charset="0"/>
              </a:rPr>
              <a:t>Content</a:t>
            </a:r>
            <a:endParaRPr lang="en-US" dirty="0">
              <a:solidFill>
                <a:schemeClr val="accent1"/>
              </a:solidFill>
              <a:latin typeface="BentonSans Light" panose="02000503000000020004" pitchFamily="2" charset="0"/>
            </a:endParaRPr>
          </a:p>
          <a:p>
            <a:endParaRPr lang="en-US" dirty="0" smtClean="0">
              <a:solidFill>
                <a:schemeClr val="accent1"/>
              </a:solidFill>
              <a:latin typeface="BentonSans Light" panose="02000503000000020004" pitchFamily="2" charset="0"/>
            </a:endParaRPr>
          </a:p>
          <a:p>
            <a:endParaRPr lang="en-US" dirty="0" smtClean="0">
              <a:solidFill>
                <a:schemeClr val="accent1"/>
              </a:solidFill>
              <a:latin typeface="BentonSans Light" panose="02000503000000020004" pitchFamily="2" charset="0"/>
            </a:endParaRPr>
          </a:p>
          <a:p>
            <a:pPr>
              <a:lnSpc>
                <a:spcPct val="110000"/>
              </a:lnSpc>
            </a:pPr>
            <a:r>
              <a:rPr lang="en-US" dirty="0" smtClean="0">
                <a:solidFill>
                  <a:schemeClr val="accent1"/>
                </a:solidFill>
                <a:latin typeface="BentonSans Light" panose="02000503000000020004" pitchFamily="2" charset="0"/>
              </a:rPr>
              <a:t>Pressed</a:t>
            </a:r>
          </a:p>
          <a:p>
            <a:pPr>
              <a:lnSpc>
                <a:spcPct val="110000"/>
              </a:lnSpc>
            </a:pPr>
            <a:endParaRPr lang="en-US" dirty="0">
              <a:solidFill>
                <a:schemeClr val="accent1"/>
              </a:solidFill>
              <a:latin typeface="BentonSans Light" panose="02000503000000020004" pitchFamily="2" charset="0"/>
            </a:endParaRPr>
          </a:p>
          <a:p>
            <a:pPr>
              <a:lnSpc>
                <a:spcPct val="110000"/>
              </a:lnSpc>
            </a:pPr>
            <a:r>
              <a:rPr lang="en-US" dirty="0" smtClean="0">
                <a:solidFill>
                  <a:schemeClr val="accent1"/>
                </a:solidFill>
                <a:latin typeface="BentonSans Light" panose="02000503000000020004" pitchFamily="2" charset="0"/>
              </a:rPr>
              <a:t>Default Action</a:t>
            </a:r>
          </a:p>
          <a:p>
            <a:pPr>
              <a:lnSpc>
                <a:spcPct val="110000"/>
              </a:lnSpc>
            </a:pPr>
            <a:r>
              <a:rPr lang="en-US" dirty="0" smtClean="0">
                <a:solidFill>
                  <a:schemeClr val="accent1"/>
                </a:solidFill>
                <a:latin typeface="BentonSans Light" panose="02000503000000020004" pitchFamily="2" charset="0"/>
              </a:rPr>
              <a:t>(First and most frequently used action in footer)</a:t>
            </a:r>
          </a:p>
          <a:p>
            <a:pPr>
              <a:lnSpc>
                <a:spcPct val="110000"/>
              </a:lnSpc>
            </a:pPr>
            <a:endParaRPr lang="en-US" dirty="0" smtClean="0">
              <a:solidFill>
                <a:schemeClr val="accent1"/>
              </a:solidFill>
            </a:endParaRPr>
          </a:p>
          <a:p>
            <a:pPr>
              <a:lnSpc>
                <a:spcPct val="150000"/>
              </a:lnSpc>
            </a:pPr>
            <a:endParaRPr lang="en-US" dirty="0">
              <a:solidFill>
                <a:schemeClr val="accent1"/>
              </a:solidFill>
            </a:endParaRPr>
          </a:p>
          <a:p>
            <a:pPr>
              <a:lnSpc>
                <a:spcPct val="110000"/>
              </a:lnSpc>
            </a:pPr>
            <a:r>
              <a:rPr lang="en-US" dirty="0" smtClean="0">
                <a:solidFill>
                  <a:schemeClr val="accent1"/>
                </a:solidFill>
                <a:latin typeface="BentonSans Light" panose="02000503000000020004" pitchFamily="2" charset="0"/>
              </a:rPr>
              <a:t>Approve / Reject</a:t>
            </a:r>
            <a:endParaRPr lang="en-US" dirty="0">
              <a:solidFill>
                <a:schemeClr val="accent1"/>
              </a:solidFill>
              <a:latin typeface="BentonSans Light" panose="02000503000000020004" pitchFamily="2" charset="0"/>
            </a:endParaRPr>
          </a:p>
        </p:txBody>
      </p:sp>
      <p:pic>
        <p:nvPicPr>
          <p:cNvPr id="51" name="Picture 6"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093657" y="4025633"/>
            <a:ext cx="626524" cy="74505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087302" y="5141952"/>
            <a:ext cx="626524" cy="74505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041944" y="5935768"/>
            <a:ext cx="626524" cy="74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26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6666"/>
                </a:solidFill>
                <a:latin typeface="BentonSans Light" panose="02000503000000020004" pitchFamily="2" charset="0"/>
                <a:cs typeface="Arial"/>
              </a:rPr>
              <a:t>Checkbox</a:t>
            </a:r>
            <a:endParaRPr lang="en-US" dirty="0">
              <a:solidFill>
                <a:srgbClr val="666666"/>
              </a:solidFill>
              <a:latin typeface="BentonSans Light" panose="02000503000000020004" pitchFamily="2" charset="0"/>
              <a:cs typeface="Arial"/>
            </a:endParaRPr>
          </a:p>
        </p:txBody>
      </p:sp>
      <p:sp>
        <p:nvSpPr>
          <p:cNvPr id="3" name="Text Placeholder 2"/>
          <p:cNvSpPr>
            <a:spLocks noGrp="1"/>
          </p:cNvSpPr>
          <p:nvPr>
            <p:ph type="body" sz="quarter" idx="10"/>
          </p:nvPr>
        </p:nvSpPr>
        <p:spPr/>
        <p:txBody>
          <a:bodyPr/>
          <a:lstStyle/>
          <a:p>
            <a:r>
              <a:rPr lang="en-US" sz="1400" dirty="0" smtClean="0">
                <a:solidFill>
                  <a:srgbClr val="006CA7"/>
                </a:solidFill>
                <a:latin typeface="BentonSans Light" panose="02000503000000020004" pitchFamily="2" charset="0"/>
              </a:rPr>
              <a:t>Enabled</a:t>
            </a:r>
            <a:r>
              <a:rPr lang="en-US" sz="1400" dirty="0">
                <a:solidFill>
                  <a:srgbClr val="006CA7"/>
                </a:solidFill>
                <a:latin typeface="BentonSans Light" panose="02000503000000020004" pitchFamily="2" charset="0"/>
              </a:rPr>
              <a:t>		</a:t>
            </a:r>
            <a:r>
              <a:rPr lang="en-US" sz="1400" dirty="0" smtClean="0">
                <a:solidFill>
                  <a:srgbClr val="006CA7"/>
                </a:solidFill>
                <a:latin typeface="BentonSans Light" panose="02000503000000020004" pitchFamily="2" charset="0"/>
              </a:rPr>
              <a:t>Disabled</a:t>
            </a:r>
          </a:p>
        </p:txBody>
      </p:sp>
      <p:sp>
        <p:nvSpPr>
          <p:cNvPr id="6" name="Rounded Rectangle 5"/>
          <p:cNvSpPr/>
          <p:nvPr/>
        </p:nvSpPr>
        <p:spPr bwMode="gray">
          <a:xfrm>
            <a:off x="350102" y="2113330"/>
            <a:ext cx="171737"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r>
              <a:rPr lang="en-US" sz="1050" dirty="0">
                <a:solidFill>
                  <a:srgbClr val="007CC0"/>
                </a:solidFill>
                <a:latin typeface="SAP-icons"/>
              </a:rPr>
              <a:t></a:t>
            </a:r>
            <a:endParaRPr kumimoji="0" lang="en-US" sz="1050" b="0" i="0" u="none" strike="noStrike" kern="0" cap="none" spc="0" normalizeH="0" baseline="0" noProof="0" dirty="0" smtClean="0">
              <a:ln>
                <a:noFill/>
              </a:ln>
              <a:solidFill>
                <a:srgbClr val="007CC0"/>
              </a:solidFill>
              <a:effectLst/>
              <a:uLnTx/>
              <a:uFillTx/>
              <a:ea typeface="Arial Unicode MS" pitchFamily="34" charset="-128"/>
              <a:cs typeface="Arial Unicode MS" pitchFamily="34" charset="-128"/>
            </a:endParaRPr>
          </a:p>
        </p:txBody>
      </p:sp>
      <p:sp>
        <p:nvSpPr>
          <p:cNvPr id="14" name="Rounded Rectangle 13"/>
          <p:cNvSpPr/>
          <p:nvPr/>
        </p:nvSpPr>
        <p:spPr bwMode="gray">
          <a:xfrm>
            <a:off x="2171154" y="2113330"/>
            <a:ext cx="171737" cy="171737"/>
          </a:xfrm>
          <a:prstGeom prst="roundRect">
            <a:avLst>
              <a:gd name="adj" fmla="val 4188"/>
            </a:avLst>
          </a:prstGeom>
          <a:solidFill>
            <a:schemeClr val="bg1"/>
          </a:solidFill>
          <a:ln w="19050" algn="ctr">
            <a:solidFill>
              <a:schemeClr val="bg1">
                <a:lumMod val="85000"/>
              </a:schemeClr>
            </a:solidFill>
            <a:miter lim="800000"/>
            <a:headEnd/>
            <a:tailEnd/>
          </a:ln>
        </p:spPr>
        <p:txBody>
          <a:bodyPr lIns="0" tIns="18000" rIns="0" bIns="0" rtlCol="0" anchor="ctr"/>
          <a:lstStyle/>
          <a:p>
            <a:pPr algn="ctr" fontAlgn="base">
              <a:spcBef>
                <a:spcPct val="50000"/>
              </a:spcBef>
              <a:spcAft>
                <a:spcPct val="0"/>
              </a:spcAft>
              <a:buClr>
                <a:srgbClr val="F0AB00"/>
              </a:buClr>
              <a:buSzPct val="80000"/>
            </a:pPr>
            <a:r>
              <a:rPr lang="en-US" sz="1050" dirty="0">
                <a:solidFill>
                  <a:srgbClr val="BFDEEF"/>
                </a:solidFill>
                <a:latin typeface="SAP-icons"/>
              </a:rPr>
              <a:t></a:t>
            </a:r>
            <a:endParaRPr kumimoji="0" lang="en-US" sz="1050" b="0" i="0" u="none" strike="noStrike" kern="0" cap="none" spc="0" normalizeH="0" baseline="0" noProof="0" dirty="0" smtClean="0">
              <a:ln>
                <a:noFill/>
              </a:ln>
              <a:solidFill>
                <a:srgbClr val="BFDEEF"/>
              </a:solidFill>
              <a:effectLst/>
              <a:uLnTx/>
              <a:uFillTx/>
              <a:ea typeface="Arial Unicode MS" pitchFamily="34" charset="-128"/>
              <a:cs typeface="Arial Unicode MS" pitchFamily="34" charset="-128"/>
            </a:endParaRPr>
          </a:p>
        </p:txBody>
      </p:sp>
      <p:sp>
        <p:nvSpPr>
          <p:cNvPr id="16" name="Rectangle 343"/>
          <p:cNvSpPr>
            <a:spLocks noChangeArrowheads="1"/>
          </p:cNvSpPr>
          <p:nvPr/>
        </p:nvSpPr>
        <p:spPr bwMode="auto">
          <a:xfrm>
            <a:off x="668507" y="2122252"/>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Arial" panose="020B0604020202020204" pitchFamily="34" charset="0"/>
                <a:ea typeface="Open Sans" panose="020B0606030504020204" pitchFamily="34" charset="0"/>
                <a:cs typeface="Arial" panose="020B0604020202020204" pitchFamily="34" charset="0"/>
              </a:rPr>
              <a:t>Option 1</a:t>
            </a:r>
            <a:endParaRPr kumimoji="0" lang="en-US" sz="4000" b="0" i="0" u="none" strike="noStrike" cap="none" normalizeH="0" baseline="0" dirty="0" smtClean="0">
              <a:ln>
                <a:noFill/>
              </a:ln>
              <a:solidFill>
                <a:schemeClr val="tx1"/>
              </a:solidFill>
              <a:effectLst/>
              <a:latin typeface="Arial" panose="020B0604020202020204" pitchFamily="34" charset="0"/>
              <a:ea typeface="Open Sans" panose="020B0606030504020204" pitchFamily="34" charset="0"/>
              <a:cs typeface="Arial" panose="020B0604020202020204" pitchFamily="34" charset="0"/>
            </a:endParaRPr>
          </a:p>
        </p:txBody>
      </p:sp>
      <p:sp>
        <p:nvSpPr>
          <p:cNvPr id="17" name="Rectangle 343"/>
          <p:cNvSpPr>
            <a:spLocks noChangeArrowheads="1"/>
          </p:cNvSpPr>
          <p:nvPr/>
        </p:nvSpPr>
        <p:spPr bwMode="auto">
          <a:xfrm>
            <a:off x="668507" y="2560402"/>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Arial" panose="020B0604020202020204" pitchFamily="34" charset="0"/>
                <a:ea typeface="Open Sans" panose="020B0606030504020204" pitchFamily="34" charset="0"/>
                <a:cs typeface="Arial" panose="020B0604020202020204" pitchFamily="34" charset="0"/>
              </a:rPr>
              <a:t>Option 2</a:t>
            </a:r>
            <a:endParaRPr kumimoji="0" lang="en-US" sz="4000" b="0" i="0" u="none" strike="noStrike" cap="none" normalizeH="0" baseline="0" dirty="0" smtClean="0">
              <a:ln>
                <a:noFill/>
              </a:ln>
              <a:solidFill>
                <a:schemeClr val="tx1"/>
              </a:solidFill>
              <a:effectLst/>
              <a:latin typeface="Arial" panose="020B0604020202020204" pitchFamily="34" charset="0"/>
              <a:ea typeface="Open Sans" panose="020B0606030504020204" pitchFamily="34" charset="0"/>
              <a:cs typeface="Arial" panose="020B0604020202020204" pitchFamily="34" charset="0"/>
            </a:endParaRPr>
          </a:p>
        </p:txBody>
      </p:sp>
      <p:sp>
        <p:nvSpPr>
          <p:cNvPr id="19" name="Rectangle 343"/>
          <p:cNvSpPr>
            <a:spLocks noChangeArrowheads="1"/>
          </p:cNvSpPr>
          <p:nvPr/>
        </p:nvSpPr>
        <p:spPr bwMode="auto">
          <a:xfrm>
            <a:off x="2489559" y="2122252"/>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BFBFBF"/>
                </a:solidFill>
                <a:effectLst/>
                <a:latin typeface="Arial" panose="020B0604020202020204" pitchFamily="34" charset="0"/>
                <a:ea typeface="Open Sans" panose="020B0606030504020204" pitchFamily="34" charset="0"/>
                <a:cs typeface="Arial" panose="020B0604020202020204" pitchFamily="34" charset="0"/>
              </a:rPr>
              <a:t>Option 1</a:t>
            </a:r>
            <a:endParaRPr kumimoji="0" lang="en-US" sz="4000" b="0" i="0" u="none" strike="noStrike" cap="none" normalizeH="0" baseline="0" dirty="0" smtClean="0">
              <a:ln>
                <a:noFill/>
              </a:ln>
              <a:solidFill>
                <a:srgbClr val="BFBFBF"/>
              </a:solidFill>
              <a:effectLst/>
              <a:latin typeface="Arial" panose="020B0604020202020204" pitchFamily="34" charset="0"/>
              <a:ea typeface="Open Sans" panose="020B0606030504020204" pitchFamily="34" charset="0"/>
              <a:cs typeface="Arial" panose="020B0604020202020204" pitchFamily="34" charset="0"/>
            </a:endParaRPr>
          </a:p>
        </p:txBody>
      </p:sp>
      <p:sp>
        <p:nvSpPr>
          <p:cNvPr id="20" name="Rectangle 343"/>
          <p:cNvSpPr>
            <a:spLocks noChangeArrowheads="1"/>
          </p:cNvSpPr>
          <p:nvPr/>
        </p:nvSpPr>
        <p:spPr bwMode="auto">
          <a:xfrm>
            <a:off x="2489559" y="2560402"/>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000" b="0" i="0" u="none" strike="noStrike" cap="none" normalizeH="0" baseline="0" dirty="0" smtClean="0">
                <a:ln>
                  <a:noFill/>
                </a:ln>
                <a:solidFill>
                  <a:srgbClr val="BFBFBF"/>
                </a:solidFill>
                <a:effectLst/>
                <a:latin typeface="Arial" panose="020B0604020202020204" pitchFamily="34" charset="0"/>
                <a:ea typeface="Open Sans" panose="020B0606030504020204" pitchFamily="34" charset="0"/>
                <a:cs typeface="Arial" panose="020B0604020202020204" pitchFamily="34" charset="0"/>
              </a:rPr>
              <a:t>Option 2</a:t>
            </a:r>
            <a:endParaRPr lang="en-US" sz="4000" dirty="0">
              <a:solidFill>
                <a:srgbClr val="BFBFBF"/>
              </a:solidFill>
              <a:latin typeface="Arial" panose="020B0604020202020204" pitchFamily="34" charset="0"/>
              <a:ea typeface="Open Sans" panose="020B0606030504020204" pitchFamily="34" charset="0"/>
              <a:cs typeface="Arial" panose="020B0604020202020204" pitchFamily="34" charset="0"/>
            </a:endParaRPr>
          </a:p>
        </p:txBody>
      </p:sp>
      <p:sp>
        <p:nvSpPr>
          <p:cNvPr id="66" name="Rounded Rectangle 65"/>
          <p:cNvSpPr/>
          <p:nvPr/>
        </p:nvSpPr>
        <p:spPr bwMode="gray">
          <a:xfrm>
            <a:off x="350102" y="2989630"/>
            <a:ext cx="171737"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kumimoji="0" lang="en-US" sz="1050" b="0" i="0" u="none" strike="noStrike" kern="0" cap="none" spc="0" normalizeH="0" baseline="0" noProof="0" dirty="0" smtClean="0">
              <a:ln>
                <a:noFill/>
              </a:ln>
              <a:solidFill>
                <a:srgbClr val="007CC0"/>
              </a:solidFill>
              <a:effectLst/>
              <a:uLnTx/>
              <a:uFillTx/>
              <a:ea typeface="Arial Unicode MS" pitchFamily="34" charset="-128"/>
              <a:cs typeface="Arial Unicode MS" pitchFamily="34" charset="-128"/>
            </a:endParaRPr>
          </a:p>
        </p:txBody>
      </p:sp>
      <p:sp>
        <p:nvSpPr>
          <p:cNvPr id="67" name="Rounded Rectangle 66"/>
          <p:cNvSpPr/>
          <p:nvPr/>
        </p:nvSpPr>
        <p:spPr bwMode="gray">
          <a:xfrm>
            <a:off x="2171154" y="2989630"/>
            <a:ext cx="171737" cy="171737"/>
          </a:xfrm>
          <a:prstGeom prst="roundRect">
            <a:avLst>
              <a:gd name="adj" fmla="val 4188"/>
            </a:avLst>
          </a:prstGeom>
          <a:solidFill>
            <a:schemeClr val="bg1"/>
          </a:solidFill>
          <a:ln w="19050" algn="ctr">
            <a:solidFill>
              <a:schemeClr val="bg1">
                <a:lumMod val="85000"/>
              </a:schemeClr>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kumimoji="0" lang="en-US" sz="1050" b="0" i="0" u="none" strike="noStrike" kern="0" cap="none" spc="0" normalizeH="0" baseline="0" noProof="0" dirty="0" smtClean="0">
              <a:ln>
                <a:noFill/>
              </a:ln>
              <a:solidFill>
                <a:srgbClr val="007CC0"/>
              </a:solidFill>
              <a:effectLst/>
              <a:uLnTx/>
              <a:uFillTx/>
              <a:ea typeface="Arial Unicode MS" pitchFamily="34" charset="-128"/>
              <a:cs typeface="Arial Unicode MS" pitchFamily="34" charset="-128"/>
            </a:endParaRPr>
          </a:p>
        </p:txBody>
      </p:sp>
      <p:sp>
        <p:nvSpPr>
          <p:cNvPr id="68" name="Rectangle 343"/>
          <p:cNvSpPr>
            <a:spLocks noChangeArrowheads="1"/>
          </p:cNvSpPr>
          <p:nvPr/>
        </p:nvSpPr>
        <p:spPr bwMode="auto">
          <a:xfrm>
            <a:off x="668507" y="2998552"/>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Arial" panose="020B0604020202020204" pitchFamily="34" charset="0"/>
                <a:ea typeface="Open Sans" panose="020B0606030504020204" pitchFamily="34" charset="0"/>
                <a:cs typeface="Arial" panose="020B0604020202020204" pitchFamily="34" charset="0"/>
              </a:rPr>
              <a:t>Option 3</a:t>
            </a:r>
            <a:endParaRPr kumimoji="0" lang="en-US" sz="4000" b="0" i="0" u="none" strike="noStrike" cap="none" normalizeH="0" baseline="0" dirty="0" smtClean="0">
              <a:ln>
                <a:noFill/>
              </a:ln>
              <a:solidFill>
                <a:schemeClr val="tx1"/>
              </a:solidFill>
              <a:effectLst/>
              <a:latin typeface="Arial" panose="020B0604020202020204" pitchFamily="34" charset="0"/>
              <a:ea typeface="Open Sans" panose="020B0606030504020204" pitchFamily="34" charset="0"/>
              <a:cs typeface="Arial" panose="020B0604020202020204" pitchFamily="34" charset="0"/>
            </a:endParaRPr>
          </a:p>
        </p:txBody>
      </p:sp>
      <p:sp>
        <p:nvSpPr>
          <p:cNvPr id="69" name="Rectangle 343"/>
          <p:cNvSpPr>
            <a:spLocks noChangeArrowheads="1"/>
          </p:cNvSpPr>
          <p:nvPr/>
        </p:nvSpPr>
        <p:spPr bwMode="auto">
          <a:xfrm>
            <a:off x="2489559" y="2998552"/>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000" b="0" i="0" u="none" strike="noStrike" cap="none" normalizeH="0" baseline="0" dirty="0" smtClean="0">
                <a:ln>
                  <a:noFill/>
                </a:ln>
                <a:solidFill>
                  <a:srgbClr val="BFBFBF"/>
                </a:solidFill>
                <a:effectLst/>
                <a:latin typeface="Arial" panose="020B0604020202020204" pitchFamily="34" charset="0"/>
                <a:ea typeface="Open Sans" panose="020B0606030504020204" pitchFamily="34" charset="0"/>
                <a:cs typeface="Arial" panose="020B0604020202020204" pitchFamily="34" charset="0"/>
              </a:rPr>
              <a:t>Option 3</a:t>
            </a:r>
            <a:endParaRPr lang="en-US" sz="4000" dirty="0">
              <a:solidFill>
                <a:srgbClr val="BFBFBF"/>
              </a:solidFill>
              <a:latin typeface="Arial" panose="020B0604020202020204" pitchFamily="34" charset="0"/>
              <a:ea typeface="Open Sans" panose="020B0606030504020204" pitchFamily="34" charset="0"/>
              <a:cs typeface="Arial" panose="020B0604020202020204" pitchFamily="34" charset="0"/>
            </a:endParaRPr>
          </a:p>
        </p:txBody>
      </p:sp>
      <p:sp>
        <p:nvSpPr>
          <p:cNvPr id="72" name="Rectangle 343"/>
          <p:cNvSpPr>
            <a:spLocks noChangeArrowheads="1"/>
          </p:cNvSpPr>
          <p:nvPr/>
        </p:nvSpPr>
        <p:spPr bwMode="auto">
          <a:xfrm>
            <a:off x="668507" y="3436701"/>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Arial" panose="020B0604020202020204" pitchFamily="34" charset="0"/>
                <a:ea typeface="Open Sans" panose="020B0606030504020204" pitchFamily="34" charset="0"/>
                <a:cs typeface="Arial" panose="020B0604020202020204" pitchFamily="34" charset="0"/>
              </a:rPr>
              <a:t>Option 4</a:t>
            </a:r>
            <a:endParaRPr kumimoji="0" lang="en-US" sz="4000" b="0" i="0" u="none" strike="noStrike" cap="none" normalizeH="0" baseline="0" dirty="0" smtClean="0">
              <a:ln>
                <a:noFill/>
              </a:ln>
              <a:solidFill>
                <a:schemeClr val="tx1"/>
              </a:solidFill>
              <a:effectLst/>
              <a:latin typeface="Arial" panose="020B0604020202020204" pitchFamily="34" charset="0"/>
              <a:ea typeface="Open Sans" panose="020B0606030504020204" pitchFamily="34" charset="0"/>
              <a:cs typeface="Arial" panose="020B0604020202020204" pitchFamily="34" charset="0"/>
            </a:endParaRPr>
          </a:p>
        </p:txBody>
      </p:sp>
      <p:sp>
        <p:nvSpPr>
          <p:cNvPr id="73" name="Rectangle 343"/>
          <p:cNvSpPr>
            <a:spLocks noChangeArrowheads="1"/>
          </p:cNvSpPr>
          <p:nvPr/>
        </p:nvSpPr>
        <p:spPr bwMode="auto">
          <a:xfrm>
            <a:off x="2489559" y="3436701"/>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000" b="0" i="0" u="none" strike="noStrike" cap="none" normalizeH="0" baseline="0" dirty="0" smtClean="0">
                <a:ln>
                  <a:noFill/>
                </a:ln>
                <a:solidFill>
                  <a:srgbClr val="BFBFBF"/>
                </a:solidFill>
                <a:effectLst/>
                <a:latin typeface="Arial" panose="020B0604020202020204" pitchFamily="34" charset="0"/>
                <a:ea typeface="Open Sans" panose="020B0606030504020204" pitchFamily="34" charset="0"/>
                <a:cs typeface="Arial" panose="020B0604020202020204" pitchFamily="34" charset="0"/>
              </a:rPr>
              <a:t>Option 4</a:t>
            </a:r>
            <a:endParaRPr lang="en-US" sz="4000" dirty="0">
              <a:solidFill>
                <a:srgbClr val="BFBFBF"/>
              </a:solidFill>
              <a:latin typeface="Arial" panose="020B0604020202020204" pitchFamily="34" charset="0"/>
              <a:ea typeface="Open Sans" panose="020B0606030504020204" pitchFamily="34" charset="0"/>
              <a:cs typeface="Arial" panose="020B0604020202020204" pitchFamily="34" charset="0"/>
            </a:endParaRPr>
          </a:p>
        </p:txBody>
      </p:sp>
      <p:sp>
        <p:nvSpPr>
          <p:cNvPr id="74" name="Rounded Rectangle 73"/>
          <p:cNvSpPr/>
          <p:nvPr/>
        </p:nvSpPr>
        <p:spPr bwMode="gray">
          <a:xfrm>
            <a:off x="350102" y="3865929"/>
            <a:ext cx="171737"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kumimoji="0" lang="en-US" sz="1050" b="0" i="0" u="none" strike="noStrike" kern="0" cap="none" spc="0" normalizeH="0" baseline="0" noProof="0" dirty="0" smtClean="0">
              <a:ln>
                <a:noFill/>
              </a:ln>
              <a:solidFill>
                <a:srgbClr val="007CC0"/>
              </a:solidFill>
              <a:effectLst/>
              <a:uLnTx/>
              <a:uFillTx/>
              <a:ea typeface="Arial Unicode MS" pitchFamily="34" charset="-128"/>
              <a:cs typeface="Arial Unicode MS" pitchFamily="34" charset="-128"/>
            </a:endParaRPr>
          </a:p>
        </p:txBody>
      </p:sp>
      <p:sp>
        <p:nvSpPr>
          <p:cNvPr id="75" name="Rounded Rectangle 74"/>
          <p:cNvSpPr/>
          <p:nvPr/>
        </p:nvSpPr>
        <p:spPr bwMode="gray">
          <a:xfrm>
            <a:off x="2171154" y="3865929"/>
            <a:ext cx="171737" cy="171737"/>
          </a:xfrm>
          <a:prstGeom prst="roundRect">
            <a:avLst>
              <a:gd name="adj" fmla="val 4188"/>
            </a:avLst>
          </a:prstGeom>
          <a:solidFill>
            <a:schemeClr val="bg1"/>
          </a:solidFill>
          <a:ln w="19050" algn="ctr">
            <a:solidFill>
              <a:schemeClr val="bg1">
                <a:lumMod val="85000"/>
              </a:schemeClr>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kumimoji="0" lang="en-US" sz="1050" b="0" i="0" u="none" strike="noStrike" kern="0" cap="none" spc="0" normalizeH="0" baseline="0" noProof="0" dirty="0" smtClean="0">
              <a:ln>
                <a:noFill/>
              </a:ln>
              <a:solidFill>
                <a:srgbClr val="007CC0"/>
              </a:solidFill>
              <a:effectLst/>
              <a:uLnTx/>
              <a:uFillTx/>
              <a:ea typeface="Arial Unicode MS" pitchFamily="34" charset="-128"/>
              <a:cs typeface="Arial Unicode MS" pitchFamily="34" charset="-128"/>
            </a:endParaRPr>
          </a:p>
        </p:txBody>
      </p:sp>
      <p:sp>
        <p:nvSpPr>
          <p:cNvPr id="76" name="Rectangle 343"/>
          <p:cNvSpPr>
            <a:spLocks noChangeArrowheads="1"/>
          </p:cNvSpPr>
          <p:nvPr/>
        </p:nvSpPr>
        <p:spPr bwMode="auto">
          <a:xfrm>
            <a:off x="668507" y="3874851"/>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Arial" panose="020B0604020202020204" pitchFamily="34" charset="0"/>
                <a:ea typeface="Open Sans" panose="020B0606030504020204" pitchFamily="34" charset="0"/>
                <a:cs typeface="Arial" panose="020B0604020202020204" pitchFamily="34" charset="0"/>
              </a:rPr>
              <a:t>Option 5</a:t>
            </a:r>
            <a:endParaRPr kumimoji="0" lang="en-US" sz="4000" b="0" i="0" u="none" strike="noStrike" cap="none" normalizeH="0" baseline="0" dirty="0" smtClean="0">
              <a:ln>
                <a:noFill/>
              </a:ln>
              <a:solidFill>
                <a:schemeClr val="tx1"/>
              </a:solidFill>
              <a:effectLst/>
              <a:latin typeface="Arial" panose="020B0604020202020204" pitchFamily="34" charset="0"/>
              <a:ea typeface="Open Sans" panose="020B0606030504020204" pitchFamily="34" charset="0"/>
              <a:cs typeface="Arial" panose="020B0604020202020204" pitchFamily="34" charset="0"/>
            </a:endParaRPr>
          </a:p>
        </p:txBody>
      </p:sp>
      <p:sp>
        <p:nvSpPr>
          <p:cNvPr id="77" name="Rectangle 343"/>
          <p:cNvSpPr>
            <a:spLocks noChangeArrowheads="1"/>
          </p:cNvSpPr>
          <p:nvPr/>
        </p:nvSpPr>
        <p:spPr bwMode="auto">
          <a:xfrm>
            <a:off x="2489559" y="3874851"/>
            <a:ext cx="48090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000" b="0" i="0" u="none" strike="noStrike" cap="none" normalizeH="0" baseline="0" dirty="0" smtClean="0">
                <a:ln>
                  <a:noFill/>
                </a:ln>
                <a:solidFill>
                  <a:srgbClr val="BFBFBF"/>
                </a:solidFill>
                <a:effectLst/>
                <a:latin typeface="Arial" panose="020B0604020202020204" pitchFamily="34" charset="0"/>
                <a:ea typeface="Open Sans" panose="020B0606030504020204" pitchFamily="34" charset="0"/>
                <a:cs typeface="Arial" panose="020B0604020202020204" pitchFamily="34" charset="0"/>
              </a:rPr>
              <a:t>Option 5</a:t>
            </a:r>
            <a:endParaRPr lang="en-US" sz="4000" dirty="0">
              <a:solidFill>
                <a:srgbClr val="BFBFBF"/>
              </a:solidFill>
              <a:latin typeface="Arial" panose="020B0604020202020204" pitchFamily="34" charset="0"/>
              <a:ea typeface="Open Sans" panose="020B0606030504020204" pitchFamily="34" charset="0"/>
              <a:cs typeface="Arial" panose="020B0604020202020204" pitchFamily="34" charset="0"/>
            </a:endParaRPr>
          </a:p>
        </p:txBody>
      </p:sp>
      <p:sp>
        <p:nvSpPr>
          <p:cNvPr id="80" name="Rounded Rectangle 79"/>
          <p:cNvSpPr/>
          <p:nvPr/>
        </p:nvSpPr>
        <p:spPr bwMode="gray">
          <a:xfrm>
            <a:off x="350102" y="2553314"/>
            <a:ext cx="171737"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r>
              <a:rPr lang="en-US" sz="1050" dirty="0">
                <a:solidFill>
                  <a:srgbClr val="007CC0"/>
                </a:solidFill>
                <a:latin typeface="SAP-icons"/>
              </a:rPr>
              <a:t></a:t>
            </a:r>
            <a:endParaRPr kumimoji="0" lang="en-US" sz="1050" b="0" i="0" u="none" strike="noStrike" kern="0" cap="none" spc="0" normalizeH="0" baseline="0" noProof="0" dirty="0" smtClean="0">
              <a:ln>
                <a:noFill/>
              </a:ln>
              <a:solidFill>
                <a:srgbClr val="007CC0"/>
              </a:solidFill>
              <a:effectLst/>
              <a:uLnTx/>
              <a:uFillTx/>
              <a:ea typeface="Arial Unicode MS" pitchFamily="34" charset="-128"/>
              <a:cs typeface="Arial Unicode MS" pitchFamily="34" charset="-128"/>
            </a:endParaRPr>
          </a:p>
        </p:txBody>
      </p:sp>
      <p:sp>
        <p:nvSpPr>
          <p:cNvPr id="81" name="Rounded Rectangle 80"/>
          <p:cNvSpPr/>
          <p:nvPr/>
        </p:nvSpPr>
        <p:spPr bwMode="gray">
          <a:xfrm>
            <a:off x="2171154" y="2553314"/>
            <a:ext cx="171737" cy="171737"/>
          </a:xfrm>
          <a:prstGeom prst="roundRect">
            <a:avLst>
              <a:gd name="adj" fmla="val 4188"/>
            </a:avLst>
          </a:prstGeom>
          <a:solidFill>
            <a:schemeClr val="bg1"/>
          </a:solidFill>
          <a:ln w="19050" algn="ctr">
            <a:solidFill>
              <a:schemeClr val="bg1">
                <a:lumMod val="85000"/>
              </a:schemeClr>
            </a:solidFill>
            <a:miter lim="800000"/>
            <a:headEnd/>
            <a:tailEnd/>
          </a:ln>
        </p:spPr>
        <p:txBody>
          <a:bodyPr lIns="0" tIns="18000" rIns="0" bIns="0" rtlCol="0" anchor="ctr"/>
          <a:lstStyle/>
          <a:p>
            <a:pPr algn="ctr" fontAlgn="base">
              <a:spcBef>
                <a:spcPct val="50000"/>
              </a:spcBef>
              <a:spcAft>
                <a:spcPct val="0"/>
              </a:spcAft>
              <a:buClr>
                <a:srgbClr val="F0AB00"/>
              </a:buClr>
              <a:buSzPct val="80000"/>
            </a:pPr>
            <a:r>
              <a:rPr lang="en-US" sz="1050" dirty="0">
                <a:solidFill>
                  <a:srgbClr val="BFDEEF"/>
                </a:solidFill>
                <a:latin typeface="SAP-icons"/>
              </a:rPr>
              <a:t></a:t>
            </a:r>
            <a:endParaRPr kumimoji="0" lang="en-US" sz="1050" b="0" i="0" u="none" strike="noStrike" kern="0" cap="none" spc="0" normalizeH="0" baseline="0" noProof="0" dirty="0" smtClean="0">
              <a:ln>
                <a:noFill/>
              </a:ln>
              <a:solidFill>
                <a:srgbClr val="BFDEEF"/>
              </a:solidFill>
              <a:effectLst/>
              <a:uLnTx/>
              <a:uFillTx/>
              <a:ea typeface="Arial Unicode MS" pitchFamily="34" charset="-128"/>
              <a:cs typeface="Arial Unicode MS" pitchFamily="34" charset="-128"/>
            </a:endParaRPr>
          </a:p>
        </p:txBody>
      </p:sp>
      <p:sp>
        <p:nvSpPr>
          <p:cNvPr id="86" name="Rounded Rectangle 85"/>
          <p:cNvSpPr/>
          <p:nvPr/>
        </p:nvSpPr>
        <p:spPr bwMode="gray">
          <a:xfrm>
            <a:off x="350102" y="3427779"/>
            <a:ext cx="171737"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r>
              <a:rPr lang="en-US" sz="1050" dirty="0">
                <a:solidFill>
                  <a:srgbClr val="007CC0"/>
                </a:solidFill>
                <a:latin typeface="SAP-icons"/>
              </a:rPr>
              <a:t></a:t>
            </a:r>
            <a:endParaRPr kumimoji="0" lang="en-US" sz="1050" b="0" i="0" u="none" strike="noStrike" kern="0" cap="none" spc="0" normalizeH="0" baseline="0" noProof="0" dirty="0" smtClean="0">
              <a:ln>
                <a:noFill/>
              </a:ln>
              <a:solidFill>
                <a:srgbClr val="007CC0"/>
              </a:solidFill>
              <a:effectLst/>
              <a:uLnTx/>
              <a:uFillTx/>
              <a:ea typeface="Arial Unicode MS" pitchFamily="34" charset="-128"/>
              <a:cs typeface="Arial Unicode MS" pitchFamily="34" charset="-128"/>
            </a:endParaRPr>
          </a:p>
        </p:txBody>
      </p:sp>
      <p:sp>
        <p:nvSpPr>
          <p:cNvPr id="87" name="Rounded Rectangle 86"/>
          <p:cNvSpPr/>
          <p:nvPr/>
        </p:nvSpPr>
        <p:spPr bwMode="gray">
          <a:xfrm>
            <a:off x="2171154" y="3427779"/>
            <a:ext cx="171737" cy="171737"/>
          </a:xfrm>
          <a:prstGeom prst="roundRect">
            <a:avLst>
              <a:gd name="adj" fmla="val 4188"/>
            </a:avLst>
          </a:prstGeom>
          <a:solidFill>
            <a:schemeClr val="bg1"/>
          </a:solidFill>
          <a:ln w="19050" algn="ctr">
            <a:solidFill>
              <a:schemeClr val="bg1">
                <a:lumMod val="85000"/>
              </a:schemeClr>
            </a:solidFill>
            <a:miter lim="800000"/>
            <a:headEnd/>
            <a:tailEnd/>
          </a:ln>
        </p:spPr>
        <p:txBody>
          <a:bodyPr lIns="0" tIns="18000" rIns="0" bIns="0" rtlCol="0" anchor="ctr"/>
          <a:lstStyle/>
          <a:p>
            <a:pPr algn="ctr" fontAlgn="base">
              <a:spcBef>
                <a:spcPct val="50000"/>
              </a:spcBef>
              <a:spcAft>
                <a:spcPct val="0"/>
              </a:spcAft>
              <a:buClr>
                <a:srgbClr val="F0AB00"/>
              </a:buClr>
              <a:buSzPct val="80000"/>
            </a:pPr>
            <a:r>
              <a:rPr lang="en-US" sz="1050" dirty="0">
                <a:solidFill>
                  <a:srgbClr val="BFDEEF"/>
                </a:solidFill>
                <a:latin typeface="SAP-icons"/>
              </a:rPr>
              <a:t></a:t>
            </a:r>
            <a:endParaRPr kumimoji="0" lang="en-US" sz="1050" b="0" i="0" u="none" strike="noStrike" kern="0" cap="none" spc="0" normalizeH="0" baseline="0" noProof="0" dirty="0" smtClean="0">
              <a:ln>
                <a:noFill/>
              </a:ln>
              <a:solidFill>
                <a:srgbClr val="BFDEEF"/>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06898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smtClean="0">
                <a:solidFill>
                  <a:srgbClr val="666666"/>
                </a:solidFill>
                <a:latin typeface="BentonSans Light" panose="02000503000000020004" pitchFamily="2" charset="0"/>
                <a:ea typeface="Arial Unicode MS" pitchFamily="34" charset="-128"/>
                <a:cs typeface="Arial"/>
              </a:rPr>
              <a:t>Dialog</a:t>
            </a:r>
            <a:endParaRPr lang="en-US" dirty="0">
              <a:solidFill>
                <a:srgbClr val="666666"/>
              </a:solidFill>
              <a:latin typeface="BentonSans Light" panose="02000503000000020004" pitchFamily="2" charset="0"/>
              <a:cs typeface="Arial"/>
            </a:endParaRPr>
          </a:p>
        </p:txBody>
      </p:sp>
      <p:grpSp>
        <p:nvGrpSpPr>
          <p:cNvPr id="18" name="Group 17"/>
          <p:cNvGrpSpPr/>
          <p:nvPr/>
        </p:nvGrpSpPr>
        <p:grpSpPr>
          <a:xfrm>
            <a:off x="3343285" y="1787036"/>
            <a:ext cx="2490788" cy="2172873"/>
            <a:chOff x="347523" y="2444847"/>
            <a:chExt cx="2490788" cy="2172873"/>
          </a:xfrm>
        </p:grpSpPr>
        <p:sp>
          <p:nvSpPr>
            <p:cNvPr id="8" name="Rectangle 7"/>
            <p:cNvSpPr/>
            <p:nvPr/>
          </p:nvSpPr>
          <p:spPr bwMode="gray">
            <a:xfrm>
              <a:off x="347523" y="2444847"/>
              <a:ext cx="2490787" cy="2172873"/>
            </a:xfrm>
            <a:prstGeom prst="rect">
              <a:avLst/>
            </a:prstGeom>
            <a:gradFill>
              <a:gsLst>
                <a:gs pos="0">
                  <a:srgbClr val="F7F7F7"/>
                </a:gs>
                <a:gs pos="34000">
                  <a:srgbClr val="EDEDED"/>
                </a:gs>
              </a:gsLst>
              <a:lin ang="5400000" scaled="0"/>
            </a:gra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smtClean="0">
                <a:solidFill>
                  <a:srgbClr val="666666"/>
                </a:solidFill>
                <a:latin typeface="Arial" panose="020B0604020202020204" pitchFamily="34" charset="0"/>
                <a:ea typeface="Open Sans" pitchFamily="34" charset="0"/>
                <a:cs typeface="Arial" panose="020B0604020202020204" pitchFamily="34" charset="0"/>
              </a:endParaRPr>
            </a:p>
            <a:p>
              <a:pPr algn="ctr"/>
              <a:r>
                <a:rPr lang="en-US" sz="1100" dirty="0" smtClean="0">
                  <a:solidFill>
                    <a:srgbClr val="666666"/>
                  </a:solidFill>
                  <a:latin typeface="Arial" panose="020B0604020202020204" pitchFamily="34" charset="0"/>
                  <a:ea typeface="Open Sans" pitchFamily="34" charset="0"/>
                  <a:cs typeface="Arial" panose="020B0604020202020204" pitchFamily="34" charset="0"/>
                </a:rPr>
                <a:t>Quick Entry</a:t>
              </a:r>
              <a:endParaRPr lang="en-US" sz="110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9" name="Rectangle 8"/>
            <p:cNvSpPr/>
            <p:nvPr/>
          </p:nvSpPr>
          <p:spPr bwMode="gray">
            <a:xfrm>
              <a:off x="347523" y="2873472"/>
              <a:ext cx="2490787" cy="1744248"/>
            </a:xfrm>
            <a:prstGeom prst="rect">
              <a:avLst/>
            </a:prstGeom>
            <a:solidFill>
              <a:schemeClr val="bg1"/>
            </a:solidFill>
            <a:ln w="12700" algn="ctr">
              <a:solidFill>
                <a:schemeClr val="bg1">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200" b="0" i="0" u="none" strike="noStrike" kern="0" cap="none" spc="0" normalizeH="0" baseline="0" noProof="0" dirty="0" smtClean="0">
                <a:ln>
                  <a:noFill/>
                </a:ln>
                <a:solidFill>
                  <a:srgbClr val="666666"/>
                </a:solidFill>
                <a:effectLst/>
                <a:uLnTx/>
                <a:uFillTx/>
                <a:latin typeface="Arial" panose="020B0604020202020204" pitchFamily="34" charset="0"/>
                <a:ea typeface="Open Sans" pitchFamily="34" charset="0"/>
                <a:cs typeface="Arial" panose="020B0604020202020204" pitchFamily="34" charset="0"/>
              </a:endParaRPr>
            </a:p>
          </p:txBody>
        </p:sp>
        <p:grpSp>
          <p:nvGrpSpPr>
            <p:cNvPr id="17" name="Group 16"/>
            <p:cNvGrpSpPr/>
            <p:nvPr/>
          </p:nvGrpSpPr>
          <p:grpSpPr>
            <a:xfrm>
              <a:off x="347523" y="4193857"/>
              <a:ext cx="2490788" cy="423863"/>
              <a:chOff x="347523" y="4798369"/>
              <a:chExt cx="2490788" cy="423863"/>
            </a:xfrm>
          </p:grpSpPr>
          <p:sp>
            <p:nvSpPr>
              <p:cNvPr id="10" name="Rectangle 9"/>
              <p:cNvSpPr/>
              <p:nvPr/>
            </p:nvSpPr>
            <p:spPr>
              <a:xfrm>
                <a:off x="347523" y="4798369"/>
                <a:ext cx="2490788"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Rectangle 10"/>
              <p:cNvSpPr/>
              <p:nvPr/>
            </p:nvSpPr>
            <p:spPr>
              <a:xfrm>
                <a:off x="347523" y="4868139"/>
                <a:ext cx="1246560" cy="246221"/>
              </a:xfrm>
              <a:prstGeom prst="rect">
                <a:avLst/>
              </a:prstGeom>
            </p:spPr>
            <p:txBody>
              <a:bodyPr wrap="square">
                <a:spAutoFit/>
              </a:bodyPr>
              <a:lstStyle/>
              <a:p>
                <a:pPr algn="ctr"/>
                <a:r>
                  <a:rPr lang="en-US" sz="1000" dirty="0" smtClean="0">
                    <a:solidFill>
                      <a:schemeClr val="bg1"/>
                    </a:solidFill>
                    <a:latin typeface="Arial" panose="020B0604020202020204" pitchFamily="34" charset="0"/>
                    <a:ea typeface="Open Sans" pitchFamily="34" charset="0"/>
                    <a:cs typeface="Arial" panose="020B0604020202020204" pitchFamily="34" charset="0"/>
                  </a:rPr>
                  <a:t>OK</a:t>
                </a:r>
                <a:endParaRPr lang="en-US" sz="1000" dirty="0">
                  <a:latin typeface="Arial" panose="020B0604020202020204" pitchFamily="34" charset="0"/>
                  <a:ea typeface="Open Sans" pitchFamily="34" charset="0"/>
                  <a:cs typeface="Arial" panose="020B0604020202020204" pitchFamily="34" charset="0"/>
                </a:endParaRPr>
              </a:p>
            </p:txBody>
          </p:sp>
          <p:sp>
            <p:nvSpPr>
              <p:cNvPr id="12" name="Rectangle 11"/>
              <p:cNvSpPr/>
              <p:nvPr/>
            </p:nvSpPr>
            <p:spPr>
              <a:xfrm>
                <a:off x="1594083" y="4868139"/>
                <a:ext cx="1244227" cy="246221"/>
              </a:xfrm>
              <a:prstGeom prst="rect">
                <a:avLst/>
              </a:prstGeom>
            </p:spPr>
            <p:txBody>
              <a:bodyPr wrap="square">
                <a:spAutoFit/>
              </a:bodyPr>
              <a:lstStyle/>
              <a:p>
                <a:pPr algn="ctr"/>
                <a:r>
                  <a:rPr lang="en-US" sz="1000" dirty="0" smtClean="0">
                    <a:solidFill>
                      <a:schemeClr val="bg1"/>
                    </a:solidFill>
                    <a:latin typeface="Arial" panose="020B0604020202020204" pitchFamily="34" charset="0"/>
                    <a:ea typeface="Open Sans" pitchFamily="34" charset="0"/>
                    <a:cs typeface="Arial" panose="020B0604020202020204" pitchFamily="34" charset="0"/>
                  </a:rPr>
                  <a:t>Cancel</a:t>
                </a:r>
                <a:endParaRPr lang="en-US" sz="1000" dirty="0">
                  <a:latin typeface="Arial" panose="020B0604020202020204" pitchFamily="34" charset="0"/>
                  <a:ea typeface="Open Sans" pitchFamily="34" charset="0"/>
                  <a:cs typeface="Arial" panose="020B0604020202020204" pitchFamily="34" charset="0"/>
                </a:endParaRPr>
              </a:p>
            </p:txBody>
          </p:sp>
          <p:cxnSp>
            <p:nvCxnSpPr>
              <p:cNvPr id="13" name="Straight Connector 12"/>
              <p:cNvCxnSpPr>
                <a:stCxn id="10" idx="0"/>
                <a:endCxn id="10" idx="2"/>
              </p:cNvCxnSpPr>
              <p:nvPr/>
            </p:nvCxnSpPr>
            <p:spPr>
              <a:xfrm>
                <a:off x="1592917" y="4798369"/>
                <a:ext cx="0" cy="423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467546" y="3046959"/>
              <a:ext cx="2250747" cy="230832"/>
            </a:xfrm>
            <a:prstGeom prst="rect">
              <a:avLst/>
            </a:prstGeom>
          </p:spPr>
          <p:txBody>
            <a:bodyPr wrap="square">
              <a:spAutoFit/>
            </a:bodyPr>
            <a:lstStyle/>
            <a:p>
              <a:r>
                <a:rPr lang="en-US" sz="900" dirty="0" smtClean="0">
                  <a:latin typeface="Arial" panose="020B0604020202020204" pitchFamily="34" charset="0"/>
                  <a:ea typeface="Open Sans Semibold" pitchFamily="34" charset="0"/>
                  <a:cs typeface="Arial" panose="020B0604020202020204" pitchFamily="34" charset="0"/>
                </a:rPr>
                <a:t>Lorem ipsum dolor sit amet?</a:t>
              </a:r>
              <a:endParaRPr lang="en-US" sz="900" dirty="0">
                <a:latin typeface="Arial" panose="020B0604020202020204" pitchFamily="34" charset="0"/>
                <a:ea typeface="Open Sans Semibold" pitchFamily="34" charset="0"/>
                <a:cs typeface="Arial" panose="020B0604020202020204" pitchFamily="34" charset="0"/>
              </a:endParaRPr>
            </a:p>
          </p:txBody>
        </p:sp>
        <p:sp>
          <p:nvSpPr>
            <p:cNvPr id="16" name="Rectangle 364"/>
            <p:cNvSpPr>
              <a:spLocks noChangeArrowheads="1"/>
            </p:cNvSpPr>
            <p:nvPr/>
          </p:nvSpPr>
          <p:spPr bwMode="auto">
            <a:xfrm>
              <a:off x="467544" y="3329304"/>
              <a:ext cx="2250746" cy="718548"/>
            </a:xfrm>
            <a:prstGeom prst="rect">
              <a:avLst/>
            </a:prstGeom>
            <a:solidFill>
              <a:srgbClr val="FFFFFF"/>
            </a:solidFill>
            <a:ln w="9525">
              <a:solidFill>
                <a:schemeClr val="bg1">
                  <a:lumMod val="75000"/>
                </a:schemeClr>
              </a:solidFill>
              <a:miter lim="800000"/>
              <a:headEnd/>
              <a:tailEnd/>
            </a:ln>
          </p:spPr>
          <p:txBody>
            <a:bodyPr vert="horz" wrap="square" lIns="91440" tIns="45720" rIns="91440" bIns="45720" numCol="1" anchor="t" anchorCtr="0" compatLnSpc="1">
              <a:prstTxWarp prst="textNoShape">
                <a:avLst/>
              </a:prstTxWarp>
            </a:bodyPr>
            <a:lstStyle/>
            <a:p>
              <a:r>
                <a:rPr lang="en-US" sz="900" dirty="0" smtClean="0">
                  <a:solidFill>
                    <a:srgbClr val="707070"/>
                  </a:solidFill>
                  <a:latin typeface="Arial" panose="020B0604020202020204" pitchFamily="34" charset="0"/>
                  <a:ea typeface="Open Sans" pitchFamily="34" charset="0"/>
                  <a:cs typeface="Arial" panose="020B0604020202020204" pitchFamily="34" charset="0"/>
                </a:rPr>
                <a:t>Add note</a:t>
              </a:r>
              <a:endParaRPr lang="en-US" sz="900" dirty="0">
                <a:solidFill>
                  <a:srgbClr val="707070"/>
                </a:solidFill>
                <a:latin typeface="Arial" panose="020B0604020202020204" pitchFamily="34" charset="0"/>
                <a:ea typeface="Open Sans" pitchFamily="34" charset="0"/>
                <a:cs typeface="Arial" panose="020B0604020202020204" pitchFamily="34" charset="0"/>
              </a:endParaRPr>
            </a:p>
          </p:txBody>
        </p:sp>
      </p:grpSp>
      <p:grpSp>
        <p:nvGrpSpPr>
          <p:cNvPr id="40" name="Group 39"/>
          <p:cNvGrpSpPr/>
          <p:nvPr/>
        </p:nvGrpSpPr>
        <p:grpSpPr>
          <a:xfrm>
            <a:off x="340650" y="1787036"/>
            <a:ext cx="2490788" cy="2172873"/>
            <a:chOff x="3455108" y="2444847"/>
            <a:chExt cx="2490788" cy="2172873"/>
          </a:xfrm>
        </p:grpSpPr>
        <p:grpSp>
          <p:nvGrpSpPr>
            <p:cNvPr id="29" name="Group 28"/>
            <p:cNvGrpSpPr/>
            <p:nvPr/>
          </p:nvGrpSpPr>
          <p:grpSpPr>
            <a:xfrm>
              <a:off x="3455108" y="2444847"/>
              <a:ext cx="2490788" cy="2172873"/>
              <a:chOff x="347523" y="2444847"/>
              <a:chExt cx="2490788" cy="2172873"/>
            </a:xfrm>
          </p:grpSpPr>
          <p:sp>
            <p:nvSpPr>
              <p:cNvPr id="30" name="Rectangle 29"/>
              <p:cNvSpPr/>
              <p:nvPr/>
            </p:nvSpPr>
            <p:spPr bwMode="gray">
              <a:xfrm>
                <a:off x="347523" y="2444847"/>
                <a:ext cx="2490787" cy="2172873"/>
              </a:xfrm>
              <a:prstGeom prst="rect">
                <a:avLst/>
              </a:prstGeom>
              <a:gradFill>
                <a:gsLst>
                  <a:gs pos="0">
                    <a:srgbClr val="F7F7F7"/>
                  </a:gs>
                  <a:gs pos="34000">
                    <a:srgbClr val="EDEDED"/>
                  </a:gs>
                </a:gsLst>
                <a:lin ang="5400000" scaled="0"/>
              </a:gra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smtClean="0">
                  <a:solidFill>
                    <a:srgbClr val="666666"/>
                  </a:solidFill>
                  <a:latin typeface="Arial" panose="020B0604020202020204" pitchFamily="34" charset="0"/>
                  <a:ea typeface="Open Sans" pitchFamily="34" charset="0"/>
                  <a:cs typeface="Arial" panose="020B0604020202020204" pitchFamily="34" charset="0"/>
                </a:endParaRPr>
              </a:p>
              <a:p>
                <a:pPr algn="ctr"/>
                <a:r>
                  <a:rPr lang="en-US" sz="1100" dirty="0" smtClean="0">
                    <a:solidFill>
                      <a:srgbClr val="666666"/>
                    </a:solidFill>
                    <a:latin typeface="Arial" panose="020B0604020202020204" pitchFamily="34" charset="0"/>
                    <a:ea typeface="Open Sans" pitchFamily="34" charset="0"/>
                    <a:cs typeface="Arial" panose="020B0604020202020204" pitchFamily="34" charset="0"/>
                  </a:rPr>
                  <a:t>Lorem ipsum</a:t>
                </a:r>
                <a:endParaRPr lang="en-US" sz="110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31" name="Rectangle 30"/>
              <p:cNvSpPr/>
              <p:nvPr/>
            </p:nvSpPr>
            <p:spPr bwMode="gray">
              <a:xfrm>
                <a:off x="347523" y="2873472"/>
                <a:ext cx="2490787" cy="1744248"/>
              </a:xfrm>
              <a:prstGeom prst="rect">
                <a:avLst/>
              </a:prstGeom>
              <a:solidFill>
                <a:schemeClr val="bg1"/>
              </a:solidFill>
              <a:ln w="12700" algn="ctr">
                <a:solidFill>
                  <a:schemeClr val="bg1">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200" b="0" i="0" u="none" strike="noStrike" kern="0" cap="none" spc="0" normalizeH="0" baseline="0" noProof="0" dirty="0" smtClean="0">
                  <a:ln>
                    <a:noFill/>
                  </a:ln>
                  <a:solidFill>
                    <a:srgbClr val="666666"/>
                  </a:solidFill>
                  <a:effectLst/>
                  <a:uLnTx/>
                  <a:uFillTx/>
                  <a:latin typeface="Arial" panose="020B0604020202020204" pitchFamily="34" charset="0"/>
                  <a:ea typeface="Open Sans" pitchFamily="34" charset="0"/>
                  <a:cs typeface="Arial" panose="020B0604020202020204" pitchFamily="34" charset="0"/>
                </a:endParaRPr>
              </a:p>
            </p:txBody>
          </p:sp>
          <p:grpSp>
            <p:nvGrpSpPr>
              <p:cNvPr id="32" name="Group 31"/>
              <p:cNvGrpSpPr/>
              <p:nvPr/>
            </p:nvGrpSpPr>
            <p:grpSpPr>
              <a:xfrm>
                <a:off x="347523" y="4193857"/>
                <a:ext cx="2490788" cy="423863"/>
                <a:chOff x="347523" y="4798369"/>
                <a:chExt cx="2490788" cy="423863"/>
              </a:xfrm>
            </p:grpSpPr>
            <p:sp>
              <p:nvSpPr>
                <p:cNvPr id="35" name="Rectangle 34"/>
                <p:cNvSpPr/>
                <p:nvPr/>
              </p:nvSpPr>
              <p:spPr>
                <a:xfrm>
                  <a:off x="347523" y="4798369"/>
                  <a:ext cx="2490788"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35"/>
                <p:cNvSpPr/>
                <p:nvPr/>
              </p:nvSpPr>
              <p:spPr>
                <a:xfrm>
                  <a:off x="347523" y="4868139"/>
                  <a:ext cx="1246560" cy="246221"/>
                </a:xfrm>
                <a:prstGeom prst="rect">
                  <a:avLst/>
                </a:prstGeom>
              </p:spPr>
              <p:txBody>
                <a:bodyPr wrap="square">
                  <a:spAutoFit/>
                </a:bodyPr>
                <a:lstStyle/>
                <a:p>
                  <a:pPr algn="ctr"/>
                  <a:r>
                    <a:rPr lang="en-US" sz="1000" dirty="0" smtClean="0">
                      <a:solidFill>
                        <a:schemeClr val="bg1"/>
                      </a:solidFill>
                      <a:latin typeface="Arial" panose="020B0604020202020204" pitchFamily="34" charset="0"/>
                      <a:ea typeface="Open Sans" pitchFamily="34" charset="0"/>
                      <a:cs typeface="Arial" panose="020B0604020202020204" pitchFamily="34" charset="0"/>
                    </a:rPr>
                    <a:t>Dolor</a:t>
                  </a:r>
                  <a:endParaRPr lang="en-US" sz="1000" dirty="0">
                    <a:latin typeface="Arial" panose="020B0604020202020204" pitchFamily="34" charset="0"/>
                    <a:ea typeface="Open Sans" pitchFamily="34" charset="0"/>
                    <a:cs typeface="Arial" panose="020B0604020202020204" pitchFamily="34" charset="0"/>
                  </a:endParaRPr>
                </a:p>
              </p:txBody>
            </p:sp>
            <p:sp>
              <p:nvSpPr>
                <p:cNvPr id="37" name="Rectangle 36"/>
                <p:cNvSpPr/>
                <p:nvPr/>
              </p:nvSpPr>
              <p:spPr>
                <a:xfrm>
                  <a:off x="1594083" y="4868139"/>
                  <a:ext cx="1244227" cy="246221"/>
                </a:xfrm>
                <a:prstGeom prst="rect">
                  <a:avLst/>
                </a:prstGeom>
              </p:spPr>
              <p:txBody>
                <a:bodyPr wrap="square">
                  <a:spAutoFit/>
                </a:bodyPr>
                <a:lstStyle/>
                <a:p>
                  <a:pPr algn="ctr"/>
                  <a:r>
                    <a:rPr lang="en-US" sz="1000" dirty="0" smtClean="0">
                      <a:solidFill>
                        <a:schemeClr val="bg1"/>
                      </a:solidFill>
                      <a:latin typeface="Arial" panose="020B0604020202020204" pitchFamily="34" charset="0"/>
                      <a:ea typeface="Open Sans" pitchFamily="34" charset="0"/>
                      <a:cs typeface="Arial" panose="020B0604020202020204" pitchFamily="34" charset="0"/>
                    </a:rPr>
                    <a:t>Sit</a:t>
                  </a:r>
                  <a:endParaRPr lang="en-US" sz="1000" dirty="0">
                    <a:latin typeface="Arial" panose="020B0604020202020204" pitchFamily="34" charset="0"/>
                    <a:ea typeface="Open Sans" pitchFamily="34" charset="0"/>
                    <a:cs typeface="Arial" panose="020B0604020202020204" pitchFamily="34" charset="0"/>
                  </a:endParaRPr>
                </a:p>
              </p:txBody>
            </p:sp>
            <p:cxnSp>
              <p:nvCxnSpPr>
                <p:cNvPr id="38" name="Straight Connector 37"/>
                <p:cNvCxnSpPr>
                  <a:stCxn id="35" idx="0"/>
                  <a:endCxn id="35" idx="2"/>
                </p:cNvCxnSpPr>
                <p:nvPr/>
              </p:nvCxnSpPr>
              <p:spPr>
                <a:xfrm>
                  <a:off x="1592917" y="4798369"/>
                  <a:ext cx="0" cy="423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9" name="Rectangle 38"/>
            <p:cNvSpPr/>
            <p:nvPr/>
          </p:nvSpPr>
          <p:spPr bwMode="gray">
            <a:xfrm>
              <a:off x="3657600" y="3046960"/>
              <a:ext cx="2085804" cy="973410"/>
            </a:xfrm>
            <a:prstGeom prst="rect">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bg1">
                      <a:lumMod val="95000"/>
                    </a:schemeClr>
                  </a:solidFill>
                  <a:effectLst/>
                  <a:uLnTx/>
                  <a:uFillTx/>
                  <a:latin typeface="Arial" panose="020B0604020202020204" pitchFamily="34" charset="0"/>
                  <a:ea typeface="Arial Unicode MS" pitchFamily="34" charset="-128"/>
                  <a:cs typeface="Arial" panose="020B0604020202020204" pitchFamily="34" charset="0"/>
                </a:rPr>
                <a:t>Container can be filled with any content </a:t>
              </a:r>
            </a:p>
          </p:txBody>
        </p:sp>
      </p:grpSp>
      <p:grpSp>
        <p:nvGrpSpPr>
          <p:cNvPr id="43" name="Group 42"/>
          <p:cNvGrpSpPr/>
          <p:nvPr/>
        </p:nvGrpSpPr>
        <p:grpSpPr>
          <a:xfrm>
            <a:off x="6402871" y="1831564"/>
            <a:ext cx="2490788" cy="2172873"/>
            <a:chOff x="347523" y="2444847"/>
            <a:chExt cx="2490788" cy="2172873"/>
          </a:xfrm>
        </p:grpSpPr>
        <p:sp>
          <p:nvSpPr>
            <p:cNvPr id="44" name="Rectangle 43"/>
            <p:cNvSpPr/>
            <p:nvPr/>
          </p:nvSpPr>
          <p:spPr bwMode="gray">
            <a:xfrm>
              <a:off x="347523" y="2444847"/>
              <a:ext cx="2490787" cy="2172873"/>
            </a:xfrm>
            <a:prstGeom prst="rect">
              <a:avLst/>
            </a:prstGeom>
            <a:gradFill>
              <a:gsLst>
                <a:gs pos="0">
                  <a:srgbClr val="F7F7F7"/>
                </a:gs>
                <a:gs pos="34000">
                  <a:srgbClr val="EDEDED"/>
                </a:gs>
              </a:gsLst>
              <a:lin ang="5400000" scaled="0"/>
            </a:gra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smtClean="0">
                <a:solidFill>
                  <a:srgbClr val="666666"/>
                </a:solidFill>
                <a:latin typeface="Arial" panose="020B0604020202020204" pitchFamily="34" charset="0"/>
                <a:ea typeface="Open Sans" pitchFamily="34" charset="0"/>
                <a:cs typeface="Arial" panose="020B0604020202020204" pitchFamily="34" charset="0"/>
              </a:endParaRPr>
            </a:p>
            <a:p>
              <a:pPr algn="ctr"/>
              <a:r>
                <a:rPr lang="en-US" sz="1100" dirty="0" smtClean="0">
                  <a:solidFill>
                    <a:srgbClr val="666666"/>
                  </a:solidFill>
                  <a:latin typeface="Arial" panose="020B0604020202020204" pitchFamily="34" charset="0"/>
                  <a:ea typeface="Open Sans" pitchFamily="34" charset="0"/>
                  <a:cs typeface="Arial" panose="020B0604020202020204" pitchFamily="34" charset="0"/>
                </a:rPr>
                <a:t>Alert</a:t>
              </a:r>
              <a:endParaRPr lang="en-US" sz="110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45" name="Rectangle 44"/>
            <p:cNvSpPr/>
            <p:nvPr/>
          </p:nvSpPr>
          <p:spPr bwMode="gray">
            <a:xfrm>
              <a:off x="347523" y="2873472"/>
              <a:ext cx="2490787" cy="1744248"/>
            </a:xfrm>
            <a:prstGeom prst="rect">
              <a:avLst/>
            </a:prstGeom>
            <a:solidFill>
              <a:schemeClr val="bg1"/>
            </a:solidFill>
            <a:ln w="12700" algn="ctr">
              <a:solidFill>
                <a:schemeClr val="bg1">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200" b="0" i="0" u="none" strike="noStrike" kern="0" cap="none" spc="0" normalizeH="0" baseline="0" noProof="0" dirty="0" smtClean="0">
                <a:ln>
                  <a:noFill/>
                </a:ln>
                <a:solidFill>
                  <a:srgbClr val="666666"/>
                </a:solidFill>
                <a:effectLst/>
                <a:uLnTx/>
                <a:uFillTx/>
                <a:latin typeface="Arial" panose="020B0604020202020204" pitchFamily="34" charset="0"/>
                <a:ea typeface="Open Sans" pitchFamily="34" charset="0"/>
                <a:cs typeface="Arial" panose="020B0604020202020204" pitchFamily="34" charset="0"/>
              </a:endParaRPr>
            </a:p>
          </p:txBody>
        </p:sp>
        <p:grpSp>
          <p:nvGrpSpPr>
            <p:cNvPr id="46" name="Group 45"/>
            <p:cNvGrpSpPr/>
            <p:nvPr/>
          </p:nvGrpSpPr>
          <p:grpSpPr>
            <a:xfrm>
              <a:off x="347523" y="4193857"/>
              <a:ext cx="2490788" cy="423863"/>
              <a:chOff x="347523" y="4798369"/>
              <a:chExt cx="2490788" cy="423863"/>
            </a:xfrm>
          </p:grpSpPr>
          <p:sp>
            <p:nvSpPr>
              <p:cNvPr id="49" name="Rectangle 48"/>
              <p:cNvSpPr/>
              <p:nvPr/>
            </p:nvSpPr>
            <p:spPr>
              <a:xfrm>
                <a:off x="347523" y="4798369"/>
                <a:ext cx="2490788"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0" name="Rectangle 49"/>
              <p:cNvSpPr/>
              <p:nvPr/>
            </p:nvSpPr>
            <p:spPr>
              <a:xfrm>
                <a:off x="347523" y="4868139"/>
                <a:ext cx="1246560" cy="246221"/>
              </a:xfrm>
              <a:prstGeom prst="rect">
                <a:avLst/>
              </a:prstGeom>
            </p:spPr>
            <p:txBody>
              <a:bodyPr wrap="square">
                <a:spAutoFit/>
              </a:bodyPr>
              <a:lstStyle/>
              <a:p>
                <a:pPr algn="ctr"/>
                <a:r>
                  <a:rPr lang="en-US" sz="1000" dirty="0" smtClean="0">
                    <a:solidFill>
                      <a:schemeClr val="bg1"/>
                    </a:solidFill>
                    <a:latin typeface="Arial" panose="020B0604020202020204" pitchFamily="34" charset="0"/>
                    <a:ea typeface="Open Sans" pitchFamily="34" charset="0"/>
                    <a:cs typeface="Arial" panose="020B0604020202020204" pitchFamily="34" charset="0"/>
                  </a:rPr>
                  <a:t>OK</a:t>
                </a:r>
                <a:endParaRPr lang="en-US" sz="1000" dirty="0">
                  <a:latin typeface="Arial" panose="020B0604020202020204" pitchFamily="34" charset="0"/>
                  <a:ea typeface="Open Sans" pitchFamily="34" charset="0"/>
                  <a:cs typeface="Arial" panose="020B0604020202020204" pitchFamily="34" charset="0"/>
                </a:endParaRPr>
              </a:p>
            </p:txBody>
          </p:sp>
          <p:sp>
            <p:nvSpPr>
              <p:cNvPr id="51" name="Rectangle 50"/>
              <p:cNvSpPr/>
              <p:nvPr/>
            </p:nvSpPr>
            <p:spPr>
              <a:xfrm>
                <a:off x="1594083" y="4868139"/>
                <a:ext cx="1244227" cy="246221"/>
              </a:xfrm>
              <a:prstGeom prst="rect">
                <a:avLst/>
              </a:prstGeom>
            </p:spPr>
            <p:txBody>
              <a:bodyPr wrap="square">
                <a:spAutoFit/>
              </a:bodyPr>
              <a:lstStyle/>
              <a:p>
                <a:pPr algn="ctr"/>
                <a:r>
                  <a:rPr lang="en-US" sz="1000" dirty="0" smtClean="0">
                    <a:solidFill>
                      <a:schemeClr val="bg1"/>
                    </a:solidFill>
                    <a:latin typeface="Arial" panose="020B0604020202020204" pitchFamily="34" charset="0"/>
                    <a:ea typeface="Open Sans" pitchFamily="34" charset="0"/>
                    <a:cs typeface="Arial" panose="020B0604020202020204" pitchFamily="34" charset="0"/>
                  </a:rPr>
                  <a:t>Cancel</a:t>
                </a:r>
                <a:endParaRPr lang="en-US" sz="1000" dirty="0">
                  <a:latin typeface="Arial" panose="020B0604020202020204" pitchFamily="34" charset="0"/>
                  <a:ea typeface="Open Sans" pitchFamily="34" charset="0"/>
                  <a:cs typeface="Arial" panose="020B0604020202020204" pitchFamily="34" charset="0"/>
                </a:endParaRPr>
              </a:p>
            </p:txBody>
          </p:sp>
          <p:cxnSp>
            <p:nvCxnSpPr>
              <p:cNvPr id="52" name="Straight Connector 51"/>
              <p:cNvCxnSpPr>
                <a:stCxn id="49" idx="0"/>
                <a:endCxn id="49" idx="2"/>
              </p:cNvCxnSpPr>
              <p:nvPr/>
            </p:nvCxnSpPr>
            <p:spPr>
              <a:xfrm>
                <a:off x="1592917" y="4798369"/>
                <a:ext cx="0" cy="423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Rectangle 46"/>
            <p:cNvSpPr/>
            <p:nvPr/>
          </p:nvSpPr>
          <p:spPr>
            <a:xfrm>
              <a:off x="467546" y="2962991"/>
              <a:ext cx="2250747" cy="1107996"/>
            </a:xfrm>
            <a:prstGeom prst="rect">
              <a:avLst/>
            </a:prstGeom>
          </p:spPr>
          <p:txBody>
            <a:bodyPr wrap="square">
              <a:spAutoFit/>
            </a:bodyPr>
            <a:lstStyle/>
            <a:p>
              <a:r>
                <a:rPr lang="en-US" sz="1100" dirty="0" err="1" smtClean="0"/>
                <a:t>Lorem</a:t>
              </a:r>
              <a:r>
                <a:rPr lang="en-US" sz="1100" dirty="0" smtClean="0"/>
                <a:t> </a:t>
              </a:r>
              <a:r>
                <a:rPr lang="en-US" sz="1100" dirty="0" err="1"/>
                <a:t>ipsum</a:t>
              </a:r>
              <a:r>
                <a:rPr lang="en-US" sz="1100" dirty="0"/>
                <a:t> dolor </a:t>
              </a:r>
              <a:r>
                <a:rPr lang="en-US" sz="1100" dirty="0" err="1"/>
                <a:t>st</a:t>
              </a:r>
              <a:r>
                <a:rPr lang="en-US" sz="1100" dirty="0"/>
                <a:t> </a:t>
              </a:r>
              <a:r>
                <a:rPr lang="en-US" sz="1100" dirty="0" err="1"/>
                <a:t>amet</a:t>
              </a:r>
              <a:r>
                <a:rPr lang="en-US" sz="1100" dirty="0"/>
                <a:t>, </a:t>
              </a:r>
              <a:r>
                <a:rPr lang="en-US" sz="1100" dirty="0" err="1"/>
                <a:t>consetetur</a:t>
              </a:r>
              <a:r>
                <a:rPr lang="en-US" sz="1100" dirty="0"/>
                <a:t> </a:t>
              </a:r>
              <a:r>
                <a:rPr lang="en-US" sz="1100" dirty="0" err="1"/>
                <a:t>sadipscing</a:t>
              </a:r>
              <a:r>
                <a:rPr lang="en-US" sz="1100" dirty="0"/>
                <a:t> </a:t>
              </a:r>
              <a:r>
                <a:rPr lang="en-US" sz="1100" dirty="0" err="1"/>
                <a:t>elitr</a:t>
              </a:r>
              <a:r>
                <a:rPr lang="en-US" sz="1100" dirty="0"/>
                <a:t>, </a:t>
              </a:r>
              <a:r>
                <a:rPr lang="en-US" sz="1100" dirty="0" err="1"/>
                <a:t>sed</a:t>
              </a:r>
              <a:r>
                <a:rPr lang="en-US" sz="1100" dirty="0"/>
                <a:t> </a:t>
              </a:r>
              <a:r>
                <a:rPr lang="en-US" sz="1100" dirty="0" err="1"/>
                <a:t>diam</a:t>
              </a:r>
              <a:r>
                <a:rPr lang="en-US" sz="1100" dirty="0"/>
                <a:t> </a:t>
              </a:r>
              <a:r>
                <a:rPr lang="en-US" sz="1100" dirty="0" err="1"/>
                <a:t>nonumy</a:t>
              </a:r>
              <a:r>
                <a:rPr lang="en-US" sz="1100" dirty="0"/>
                <a:t> </a:t>
              </a:r>
              <a:r>
                <a:rPr lang="en-US" sz="1100" dirty="0" err="1"/>
                <a:t>eirmod</a:t>
              </a:r>
              <a:r>
                <a:rPr lang="en-US" sz="1100" dirty="0"/>
                <a:t> </a:t>
              </a:r>
              <a:r>
                <a:rPr lang="en-US" sz="1100" dirty="0" err="1"/>
                <a:t>tempor</a:t>
              </a:r>
              <a:r>
                <a:rPr lang="en-US" sz="1100" dirty="0"/>
                <a:t> </a:t>
              </a:r>
              <a:r>
                <a:rPr lang="en-US" sz="1100" dirty="0" err="1"/>
                <a:t>invidunt</a:t>
              </a:r>
              <a:r>
                <a:rPr lang="en-US" sz="1100" dirty="0"/>
                <a:t> </a:t>
              </a:r>
              <a:r>
                <a:rPr lang="en-US" sz="1100" dirty="0" err="1"/>
                <a:t>ut</a:t>
              </a:r>
              <a:r>
                <a:rPr lang="en-US" sz="1100" dirty="0"/>
                <a:t> </a:t>
              </a:r>
              <a:r>
                <a:rPr lang="en-US" sz="1100" dirty="0" err="1"/>
                <a:t>labore</a:t>
              </a:r>
              <a:r>
                <a:rPr lang="en-US" sz="1100" dirty="0"/>
                <a:t> et </a:t>
              </a:r>
              <a:r>
                <a:rPr lang="en-US" sz="1100" dirty="0" err="1"/>
                <a:t>dolore</a:t>
              </a:r>
              <a:r>
                <a:rPr lang="en-US" sz="1100" dirty="0"/>
                <a:t> magna </a:t>
              </a:r>
              <a:r>
                <a:rPr lang="en-US" sz="1100" dirty="0" err="1"/>
                <a:t>aliquyam</a:t>
              </a:r>
              <a:r>
                <a:rPr lang="en-US" sz="1100" dirty="0"/>
                <a:t> </a:t>
              </a:r>
              <a:r>
                <a:rPr lang="en-US" sz="1100" dirty="0" err="1"/>
                <a:t>erat</a:t>
              </a:r>
              <a:r>
                <a:rPr lang="en-US" sz="1100" dirty="0"/>
                <a:t>, </a:t>
              </a:r>
              <a:r>
                <a:rPr lang="en-US" sz="1100" dirty="0" err="1"/>
                <a:t>sed</a:t>
              </a:r>
              <a:r>
                <a:rPr lang="en-US" sz="1100" dirty="0"/>
                <a:t> </a:t>
              </a:r>
              <a:r>
                <a:rPr lang="en-US" sz="1100" dirty="0" err="1"/>
                <a:t>diam</a:t>
              </a:r>
              <a:r>
                <a:rPr lang="en-US" sz="1100" dirty="0"/>
                <a:t> </a:t>
              </a:r>
              <a:r>
                <a:rPr lang="en-US" sz="1100" dirty="0" err="1"/>
                <a:t>voluptua</a:t>
              </a:r>
              <a:r>
                <a:rPr lang="en-US" sz="1100" dirty="0"/>
                <a:t>. At </a:t>
              </a:r>
              <a:r>
                <a:rPr lang="en-US" sz="1100" dirty="0" err="1"/>
                <a:t>vero</a:t>
              </a:r>
              <a:r>
                <a:rPr lang="en-US" sz="1100" dirty="0"/>
                <a:t> </a:t>
              </a:r>
              <a:r>
                <a:rPr lang="en-US" sz="1100" dirty="0" err="1"/>
                <a:t>eos</a:t>
              </a:r>
              <a:r>
                <a:rPr lang="en-US" sz="1100" dirty="0"/>
                <a:t> et </a:t>
              </a:r>
              <a:r>
                <a:rPr lang="en-US" sz="1100" dirty="0" err="1"/>
                <a:t>accusam</a:t>
              </a:r>
              <a:r>
                <a:rPr lang="en-US" sz="1100" dirty="0"/>
                <a:t> et </a:t>
              </a:r>
              <a:r>
                <a:rPr lang="en-US" sz="1100" dirty="0" err="1"/>
                <a:t>justo</a:t>
              </a:r>
              <a:r>
                <a:rPr lang="en-US" sz="1100" dirty="0"/>
                <a:t> duo </a:t>
              </a:r>
              <a:r>
                <a:rPr lang="en-US" sz="1100" dirty="0" err="1" smtClean="0"/>
                <a:t>dolores</a:t>
              </a:r>
              <a:r>
                <a:rPr lang="en-US" sz="1100" dirty="0" smtClean="0"/>
                <a:t>.</a:t>
              </a:r>
              <a:endParaRPr lang="en-US" sz="1100" dirty="0">
                <a:latin typeface="Arial" panose="020B0604020202020204" pitchFamily="34" charset="0"/>
                <a:ea typeface="Open Sans Semibold" pitchFamily="34" charset="0"/>
                <a:cs typeface="Arial" panose="020B0604020202020204" pitchFamily="34" charset="0"/>
              </a:endParaRPr>
            </a:p>
          </p:txBody>
        </p:sp>
      </p:grpSp>
    </p:spTree>
    <p:extLst>
      <p:ext uri="{BB962C8B-B14F-4D97-AF65-F5344CB8AC3E}">
        <p14:creationId xmlns:p14="http://schemas.microsoft.com/office/powerpoint/2010/main" val="1464130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666666"/>
                </a:solidFill>
                <a:latin typeface="BentonSans Light" panose="02000503000000020004" pitchFamily="2" charset="0"/>
              </a:rPr>
              <a:t>FileUploader</a:t>
            </a:r>
            <a:endParaRPr lang="en-US" dirty="0">
              <a:solidFill>
                <a:srgbClr val="666666"/>
              </a:solidFill>
              <a:latin typeface="BentonSans Light" panose="02000503000000020004" pitchFamily="2" charset="0"/>
            </a:endParaRPr>
          </a:p>
        </p:txBody>
      </p:sp>
    </p:spTree>
    <p:extLst>
      <p:ext uri="{BB962C8B-B14F-4D97-AF65-F5344CB8AC3E}">
        <p14:creationId xmlns:p14="http://schemas.microsoft.com/office/powerpoint/2010/main" val="54026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0500" y="1457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500" dirty="0">
                <a:solidFill>
                  <a:srgbClr val="666666"/>
                </a:solidFill>
                <a:latin typeface="BentonSans Light" panose="02000503000000020004" pitchFamily="2" charset="0"/>
              </a:rPr>
              <a:t>Components Index</a:t>
            </a:r>
          </a:p>
        </p:txBody>
      </p:sp>
      <p:sp>
        <p:nvSpPr>
          <p:cNvPr id="5" name="TextBox 4"/>
          <p:cNvSpPr txBox="1"/>
          <p:nvPr/>
        </p:nvSpPr>
        <p:spPr>
          <a:xfrm>
            <a:off x="457200" y="1346005"/>
            <a:ext cx="6578600" cy="4878259"/>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2" action="ppaction://hlinksldjump"/>
              </a:rPr>
              <a:t>Home &amp; Tile</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3" action="ppaction://hlinksldjump"/>
              </a:rPr>
              <a:t>Busy Indicator</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4" action="ppaction://hlinksldjump"/>
              </a:rPr>
              <a:t>Button</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3" action="ppaction://hlinksldjump"/>
              </a:rPr>
              <a:t>Checkbox</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5" action="ppaction://hlinksldjump"/>
              </a:rPr>
              <a:t>Dialog</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6" action="ppaction://hlinksldjump"/>
              </a:rPr>
              <a:t>Edit</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6" action="ppaction://hlinksldjump"/>
              </a:rPr>
              <a:t>File Upload</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7" action="ppaction://hlinksldjump"/>
              </a:rPr>
              <a:t>Filtering</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8" action="ppaction://hlinksldjump"/>
              </a:rPr>
              <a:t>Form</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9" action="ppaction://hlinksldjump"/>
              </a:rPr>
              <a:t>List</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10" action="ppaction://hlinksldjump"/>
              </a:rPr>
              <a:t>Login </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11" action="ppaction://hlinksldjump"/>
              </a:rPr>
              <a:t>Message Toast</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12" action="ppaction://hlinksldjump"/>
              </a:rPr>
              <a:t>Object Header</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endParaRPr lang="en-US" kern="0" dirty="0" smtClean="0">
              <a:latin typeface="BentonSans Light"/>
              <a:ea typeface="Arial Unicode MS" pitchFamily="34" charset="-128"/>
              <a:cs typeface="BentonSans Light"/>
            </a:endParaRPr>
          </a:p>
        </p:txBody>
      </p:sp>
    </p:spTree>
    <p:extLst>
      <p:ext uri="{BB962C8B-B14F-4D97-AF65-F5344CB8AC3E}">
        <p14:creationId xmlns:p14="http://schemas.microsoft.com/office/powerpoint/2010/main" val="12248370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0" y="0"/>
            <a:ext cx="9144000" cy="68580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nvGrpSpPr>
          <p:cNvPr id="18" name="Group 17"/>
          <p:cNvGrpSpPr/>
          <p:nvPr/>
        </p:nvGrpSpPr>
        <p:grpSpPr>
          <a:xfrm>
            <a:off x="2" y="4369395"/>
            <a:ext cx="2683931" cy="1154570"/>
            <a:chOff x="-3009900" y="706614"/>
            <a:chExt cx="2860676" cy="1154570"/>
          </a:xfrm>
        </p:grpSpPr>
        <p:sp>
          <p:nvSpPr>
            <p:cNvPr id="19" name="Rectangle 18"/>
            <p:cNvSpPr/>
            <p:nvPr/>
          </p:nvSpPr>
          <p:spPr bwMode="gray">
            <a:xfrm>
              <a:off x="-3009900" y="70661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20" name="TextBox 19"/>
            <p:cNvSpPr txBox="1"/>
            <p:nvPr/>
          </p:nvSpPr>
          <p:spPr>
            <a:xfrm>
              <a:off x="-2884877" y="910180"/>
              <a:ext cx="1488688"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4</a:t>
              </a:r>
              <a:endParaRPr lang="en-US" sz="1300" dirty="0">
                <a:latin typeface="Arial" pitchFamily="34" charset="0"/>
                <a:ea typeface="Open Sans Semibold" pitchFamily="34" charset="0"/>
                <a:cs typeface="Arial" pitchFamily="34" charset="0"/>
              </a:endParaRPr>
            </a:p>
          </p:txBody>
        </p:sp>
        <p:sp>
          <p:nvSpPr>
            <p:cNvPr id="21" name="TextBox 20"/>
            <p:cNvSpPr txBox="1"/>
            <p:nvPr/>
          </p:nvSpPr>
          <p:spPr>
            <a:xfrm>
              <a:off x="-1714181" y="84202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1.99</a:t>
              </a:r>
              <a:endParaRPr lang="en-US" sz="900" dirty="0">
                <a:latin typeface="Arial Narrow" pitchFamily="34" charset="0"/>
                <a:ea typeface="Open Sans Condensed" pitchFamily="34" charset="0"/>
                <a:cs typeface="Arial" pitchFamily="34" charset="0"/>
              </a:endParaRPr>
            </a:p>
          </p:txBody>
        </p:sp>
        <p:sp>
          <p:nvSpPr>
            <p:cNvPr id="22" name="TextBox 21"/>
            <p:cNvSpPr txBox="1"/>
            <p:nvPr/>
          </p:nvSpPr>
          <p:spPr>
            <a:xfrm>
              <a:off x="-820420" y="111184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23" name="TextBox 22"/>
            <p:cNvSpPr txBox="1"/>
            <p:nvPr/>
          </p:nvSpPr>
          <p:spPr>
            <a:xfrm>
              <a:off x="-1155700" y="146233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Last week</a:t>
              </a:r>
            </a:p>
          </p:txBody>
        </p:sp>
        <p:sp>
          <p:nvSpPr>
            <p:cNvPr id="24" name="TextBox 23"/>
            <p:cNvSpPr txBox="1"/>
            <p:nvPr/>
          </p:nvSpPr>
          <p:spPr>
            <a:xfrm>
              <a:off x="-2884877" y="146233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100 Items</a:t>
              </a:r>
            </a:p>
          </p:txBody>
        </p:sp>
        <p:cxnSp>
          <p:nvCxnSpPr>
            <p:cNvPr id="25" name="Straight Connector 24"/>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 y="3355935"/>
            <a:ext cx="2679698" cy="1154570"/>
            <a:chOff x="-3009900" y="706614"/>
            <a:chExt cx="2860676" cy="1154570"/>
          </a:xfrm>
        </p:grpSpPr>
        <p:sp>
          <p:nvSpPr>
            <p:cNvPr id="27" name="Rectangle 26"/>
            <p:cNvSpPr/>
            <p:nvPr/>
          </p:nvSpPr>
          <p:spPr bwMode="gray">
            <a:xfrm>
              <a:off x="-3009900" y="70661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28" name="TextBox 27"/>
            <p:cNvSpPr txBox="1"/>
            <p:nvPr/>
          </p:nvSpPr>
          <p:spPr>
            <a:xfrm>
              <a:off x="-2884877" y="91018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3</a:t>
              </a:r>
              <a:endParaRPr lang="en-US" sz="1300" dirty="0">
                <a:latin typeface="Arial" pitchFamily="34" charset="0"/>
                <a:ea typeface="Open Sans Semibold" pitchFamily="34" charset="0"/>
                <a:cs typeface="Arial" pitchFamily="34" charset="0"/>
              </a:endParaRPr>
            </a:p>
          </p:txBody>
        </p:sp>
        <p:sp>
          <p:nvSpPr>
            <p:cNvPr id="29" name="TextBox 28"/>
            <p:cNvSpPr txBox="1"/>
            <p:nvPr/>
          </p:nvSpPr>
          <p:spPr>
            <a:xfrm>
              <a:off x="-1714181" y="84202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6,450.00</a:t>
              </a:r>
              <a:endParaRPr lang="en-US" sz="900" dirty="0">
                <a:latin typeface="Arial Narrow" pitchFamily="34" charset="0"/>
                <a:ea typeface="Open Sans Condensed" pitchFamily="34" charset="0"/>
                <a:cs typeface="Arial" pitchFamily="34" charset="0"/>
              </a:endParaRPr>
            </a:p>
          </p:txBody>
        </p:sp>
        <p:sp>
          <p:nvSpPr>
            <p:cNvPr id="30" name="TextBox 29"/>
            <p:cNvSpPr txBox="1"/>
            <p:nvPr/>
          </p:nvSpPr>
          <p:spPr>
            <a:xfrm>
              <a:off x="-820420" y="111184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31" name="TextBox 30"/>
            <p:cNvSpPr txBox="1"/>
            <p:nvPr/>
          </p:nvSpPr>
          <p:spPr>
            <a:xfrm>
              <a:off x="-1155700" y="146233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6 days ago</a:t>
              </a:r>
            </a:p>
          </p:txBody>
        </p:sp>
        <p:sp>
          <p:nvSpPr>
            <p:cNvPr id="32" name="TextBox 31"/>
            <p:cNvSpPr txBox="1"/>
            <p:nvPr/>
          </p:nvSpPr>
          <p:spPr>
            <a:xfrm>
              <a:off x="-2884877" y="146233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10 Items</a:t>
              </a:r>
            </a:p>
          </p:txBody>
        </p:sp>
        <p:cxnSp>
          <p:nvCxnSpPr>
            <p:cNvPr id="33" name="Straight Connector 32"/>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 y="1274820"/>
            <a:ext cx="2679698" cy="1013460"/>
            <a:chOff x="-3009900" y="847724"/>
            <a:chExt cx="2860676" cy="1013460"/>
          </a:xfrm>
        </p:grpSpPr>
        <p:sp>
          <p:nvSpPr>
            <p:cNvPr id="35" name="Rectangle 34"/>
            <p:cNvSpPr/>
            <p:nvPr/>
          </p:nvSpPr>
          <p:spPr bwMode="gray">
            <a:xfrm>
              <a:off x="-3009900" y="84772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36" name="TextBox 35"/>
            <p:cNvSpPr txBox="1"/>
            <p:nvPr/>
          </p:nvSpPr>
          <p:spPr>
            <a:xfrm>
              <a:off x="-2884876" y="105129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1</a:t>
              </a:r>
              <a:endParaRPr lang="en-US" sz="1300" dirty="0">
                <a:latin typeface="Arial" pitchFamily="34" charset="0"/>
                <a:ea typeface="Open Sans Semibold" pitchFamily="34" charset="0"/>
                <a:cs typeface="Arial" pitchFamily="34" charset="0"/>
              </a:endParaRPr>
            </a:p>
          </p:txBody>
        </p:sp>
        <p:sp>
          <p:nvSpPr>
            <p:cNvPr id="37" name="TextBox 36"/>
            <p:cNvSpPr txBox="1"/>
            <p:nvPr/>
          </p:nvSpPr>
          <p:spPr>
            <a:xfrm>
              <a:off x="-1714181" y="98313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100 Mio</a:t>
              </a:r>
              <a:endParaRPr lang="en-US" sz="900" dirty="0">
                <a:latin typeface="Arial Narrow" pitchFamily="34" charset="0"/>
                <a:ea typeface="Open Sans Condensed" pitchFamily="34" charset="0"/>
                <a:cs typeface="Arial" pitchFamily="34" charset="0"/>
              </a:endParaRPr>
            </a:p>
          </p:txBody>
        </p:sp>
        <p:sp>
          <p:nvSpPr>
            <p:cNvPr id="38" name="TextBox 37"/>
            <p:cNvSpPr txBox="1"/>
            <p:nvPr/>
          </p:nvSpPr>
          <p:spPr>
            <a:xfrm>
              <a:off x="-820420" y="12529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39" name="TextBox 38"/>
            <p:cNvSpPr txBox="1"/>
            <p:nvPr/>
          </p:nvSpPr>
          <p:spPr>
            <a:xfrm>
              <a:off x="-1155700" y="160344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Today</a:t>
              </a:r>
            </a:p>
          </p:txBody>
        </p:sp>
        <p:sp>
          <p:nvSpPr>
            <p:cNvPr id="40" name="TextBox 39"/>
            <p:cNvSpPr txBox="1"/>
            <p:nvPr/>
          </p:nvSpPr>
          <p:spPr>
            <a:xfrm>
              <a:off x="-2884876" y="160344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 Item</a:t>
              </a:r>
            </a:p>
          </p:txBody>
        </p:sp>
        <p:cxnSp>
          <p:nvCxnSpPr>
            <p:cNvPr id="41" name="Straight Connector 40"/>
            <p:cNvCxnSpPr/>
            <p:nvPr/>
          </p:nvCxnSpPr>
          <p:spPr>
            <a:xfrm>
              <a:off x="-3009900" y="1861184"/>
              <a:ext cx="2860676" cy="0"/>
            </a:xfrm>
            <a:prstGeom prst="line">
              <a:avLst/>
            </a:prstGeom>
            <a:solidFill>
              <a:srgbClr val="F2F2F2"/>
            </a:solidFill>
            <a:ln w="12700">
              <a:solidFill>
                <a:srgbClr val="D9D9D9"/>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2" y="850960"/>
            <a:ext cx="2862150" cy="423863"/>
            <a:chOff x="2" y="423863"/>
            <a:chExt cx="2862150" cy="423863"/>
          </a:xfrm>
        </p:grpSpPr>
        <p:sp>
          <p:nvSpPr>
            <p:cNvPr id="77" name="Rectangle 76"/>
            <p:cNvSpPr/>
            <p:nvPr/>
          </p:nvSpPr>
          <p:spPr>
            <a:xfrm>
              <a:off x="2" y="423863"/>
              <a:ext cx="2860676" cy="4238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 y="847726"/>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430671" y="501328"/>
              <a:ext cx="431481"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r>
                <a:rPr lang="en-US" sz="1600" dirty="0">
                  <a:solidFill>
                    <a:srgbClr val="666666"/>
                  </a:solidFill>
                  <a:latin typeface="SAP-icons" pitchFamily="2" charset="0"/>
                </a:rPr>
                <a:t> </a:t>
              </a:r>
              <a:endParaRPr lang="en-US" sz="1500" dirty="0">
                <a:solidFill>
                  <a:srgbClr val="666666"/>
                </a:solidFill>
                <a:latin typeface="SAP-icons" pitchFamily="2" charset="0"/>
              </a:endParaRPr>
            </a:p>
          </p:txBody>
        </p:sp>
        <p:sp>
          <p:nvSpPr>
            <p:cNvPr id="80" name="TextBox 79"/>
            <p:cNvSpPr txBox="1"/>
            <p:nvPr/>
          </p:nvSpPr>
          <p:spPr>
            <a:xfrm>
              <a:off x="115499" y="568227"/>
              <a:ext cx="1190847"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a:solidFill>
                    <a:srgbClr val="707070"/>
                  </a:solidFill>
                  <a:latin typeface="Arial" pitchFamily="34" charset="0"/>
                  <a:ea typeface="Open Sans Semibold" pitchFamily="34" charset="0"/>
                  <a:cs typeface="Arial" pitchFamily="34" charset="0"/>
                </a:rPr>
                <a:t>Search</a:t>
              </a:r>
            </a:p>
          </p:txBody>
        </p:sp>
      </p:grpSp>
      <p:grpSp>
        <p:nvGrpSpPr>
          <p:cNvPr id="82" name="Group 81"/>
          <p:cNvGrpSpPr/>
          <p:nvPr/>
        </p:nvGrpSpPr>
        <p:grpSpPr>
          <a:xfrm>
            <a:off x="0" y="427096"/>
            <a:ext cx="9144002" cy="429576"/>
            <a:chOff x="0" y="427096"/>
            <a:chExt cx="9144002" cy="429576"/>
          </a:xfrm>
        </p:grpSpPr>
        <p:sp>
          <p:nvSpPr>
            <p:cNvPr id="83" name="Rectangle 82"/>
            <p:cNvSpPr/>
            <p:nvPr/>
          </p:nvSpPr>
          <p:spPr>
            <a:xfrm>
              <a:off x="2" y="432809"/>
              <a:ext cx="91440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0" y="427096"/>
              <a:ext cx="9144000" cy="423863"/>
              <a:chOff x="395536" y="-1"/>
              <a:chExt cx="9144000" cy="423863"/>
            </a:xfrm>
          </p:grpSpPr>
          <p:cxnSp>
            <p:nvCxnSpPr>
              <p:cNvPr id="85" name="Straight Connector 84"/>
              <p:cNvCxnSpPr/>
              <p:nvPr/>
            </p:nvCxnSpPr>
            <p:spPr>
              <a:xfrm>
                <a:off x="395536" y="423862"/>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256212" y="-1"/>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95536" y="96514"/>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sp>
            <p:nvSpPr>
              <p:cNvPr id="88" name="TextBox 87"/>
              <p:cNvSpPr txBox="1"/>
              <p:nvPr/>
            </p:nvSpPr>
            <p:spPr>
              <a:xfrm>
                <a:off x="818405" y="125313"/>
                <a:ext cx="1999698"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Arial" pitchFamily="34" charset="0"/>
                    <a:ea typeface="Open Sans" pitchFamily="34" charset="0"/>
                    <a:cs typeface="Arial" pitchFamily="34" charset="0"/>
                  </a:rPr>
                  <a:t>Requests (42)</a:t>
                </a:r>
              </a:p>
            </p:txBody>
          </p:sp>
          <p:sp>
            <p:nvSpPr>
              <p:cNvPr id="89" name="TextBox 88"/>
              <p:cNvSpPr txBox="1"/>
              <p:nvPr/>
            </p:nvSpPr>
            <p:spPr>
              <a:xfrm>
                <a:off x="4230936" y="125311"/>
                <a:ext cx="3938588"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itchFamily="34" charset="0"/>
                    <a:ea typeface="Open Sans" pitchFamily="34" charset="0"/>
                    <a:cs typeface="Arial" pitchFamily="34" charset="0"/>
                  </a:rPr>
                  <a:t>Request</a:t>
                </a:r>
                <a:endParaRPr lang="en-US" sz="1200" dirty="0">
                  <a:solidFill>
                    <a:srgbClr val="666666"/>
                  </a:solidFill>
                  <a:latin typeface="Arial" pitchFamily="34" charset="0"/>
                  <a:ea typeface="Open Sans" pitchFamily="34" charset="0"/>
                  <a:cs typeface="Arial" pitchFamily="34" charset="0"/>
                </a:endParaRPr>
              </a:p>
            </p:txBody>
          </p:sp>
          <p:sp>
            <p:nvSpPr>
              <p:cNvPr id="90" name="TextBox 89"/>
              <p:cNvSpPr txBox="1"/>
              <p:nvPr/>
            </p:nvSpPr>
            <p:spPr>
              <a:xfrm>
                <a:off x="2825723" y="96514"/>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grpSp>
      </p:grpSp>
      <p:grpSp>
        <p:nvGrpSpPr>
          <p:cNvPr id="93" name="Group 92"/>
          <p:cNvGrpSpPr/>
          <p:nvPr/>
        </p:nvGrpSpPr>
        <p:grpSpPr>
          <a:xfrm>
            <a:off x="1" y="5391188"/>
            <a:ext cx="2683932" cy="1149680"/>
            <a:chOff x="2" y="4964092"/>
            <a:chExt cx="2860676" cy="1149680"/>
          </a:xfrm>
        </p:grpSpPr>
        <p:sp>
          <p:nvSpPr>
            <p:cNvPr id="94" name="Rectangle 93"/>
            <p:cNvSpPr/>
            <p:nvPr/>
          </p:nvSpPr>
          <p:spPr bwMode="gray">
            <a:xfrm>
              <a:off x="2" y="4964092"/>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95" name="TextBox 94"/>
            <p:cNvSpPr txBox="1"/>
            <p:nvPr/>
          </p:nvSpPr>
          <p:spPr>
            <a:xfrm>
              <a:off x="125027" y="5162768"/>
              <a:ext cx="1488688"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5</a:t>
              </a:r>
              <a:endParaRPr lang="en-US" sz="1300" dirty="0">
                <a:latin typeface="Arial" pitchFamily="34" charset="0"/>
                <a:ea typeface="Open Sans Semibold" pitchFamily="34" charset="0"/>
                <a:cs typeface="Arial" pitchFamily="34" charset="0"/>
              </a:endParaRPr>
            </a:p>
          </p:txBody>
        </p:sp>
        <p:sp>
          <p:nvSpPr>
            <p:cNvPr id="96" name="TextBox 95"/>
            <p:cNvSpPr txBox="1"/>
            <p:nvPr/>
          </p:nvSpPr>
          <p:spPr>
            <a:xfrm>
              <a:off x="1295721" y="5094608"/>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1771.00</a:t>
              </a:r>
              <a:endParaRPr lang="en-US" sz="900" dirty="0">
                <a:latin typeface="Arial Narrow" pitchFamily="34" charset="0"/>
                <a:ea typeface="Open Sans Condensed" pitchFamily="34" charset="0"/>
                <a:cs typeface="Arial" pitchFamily="34" charset="0"/>
              </a:endParaRPr>
            </a:p>
          </p:txBody>
        </p:sp>
        <p:sp>
          <p:nvSpPr>
            <p:cNvPr id="97" name="TextBox 96"/>
            <p:cNvSpPr txBox="1"/>
            <p:nvPr/>
          </p:nvSpPr>
          <p:spPr>
            <a:xfrm>
              <a:off x="2189482" y="5364431"/>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98" name="TextBox 97"/>
            <p:cNvSpPr txBox="1"/>
            <p:nvPr/>
          </p:nvSpPr>
          <p:spPr>
            <a:xfrm>
              <a:off x="1854202" y="5714920"/>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Last week</a:t>
              </a:r>
            </a:p>
          </p:txBody>
        </p:sp>
        <p:sp>
          <p:nvSpPr>
            <p:cNvPr id="99" name="TextBox 98"/>
            <p:cNvSpPr txBox="1"/>
            <p:nvPr/>
          </p:nvSpPr>
          <p:spPr>
            <a:xfrm>
              <a:off x="125027" y="5714921"/>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84 Items</a:t>
              </a:r>
            </a:p>
          </p:txBody>
        </p:sp>
        <p:cxnSp>
          <p:nvCxnSpPr>
            <p:cNvPr id="100" name="Straight Connector 99"/>
            <p:cNvCxnSpPr/>
            <p:nvPr/>
          </p:nvCxnSpPr>
          <p:spPr>
            <a:xfrm>
              <a:off x="2" y="6113772"/>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01" name="Straight Connector 100"/>
          <p:cNvCxnSpPr/>
          <p:nvPr/>
        </p:nvCxnSpPr>
        <p:spPr>
          <a:xfrm>
            <a:off x="2860676" y="850958"/>
            <a:ext cx="0" cy="6010276"/>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7620" y="2295541"/>
            <a:ext cx="2687320" cy="1052859"/>
            <a:chOff x="-3017520" y="847725"/>
            <a:chExt cx="2868296" cy="1052859"/>
          </a:xfrm>
        </p:grpSpPr>
        <p:sp>
          <p:nvSpPr>
            <p:cNvPr id="111" name="Rectangle 110"/>
            <p:cNvSpPr/>
            <p:nvPr/>
          </p:nvSpPr>
          <p:spPr bwMode="gray">
            <a:xfrm>
              <a:off x="-3009900" y="847725"/>
              <a:ext cx="2860676" cy="1048792"/>
            </a:xfrm>
            <a:prstGeom prst="rect">
              <a:avLst/>
            </a:prstGeom>
            <a:solidFill>
              <a:srgbClr val="E5F2F9"/>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defRPr/>
              </a:pPr>
              <a:endParaRPr lang="en-US" kern="0" dirty="0">
                <a:solidFill>
                  <a:sysClr val="windowText" lastClr="000000"/>
                </a:solidFill>
                <a:latin typeface="Arial" pitchFamily="34" charset="0"/>
                <a:ea typeface="Arial Unicode MS" pitchFamily="34" charset="-128"/>
                <a:cs typeface="Arial" pitchFamily="34" charset="0"/>
              </a:endParaRPr>
            </a:p>
          </p:txBody>
        </p:sp>
        <p:sp>
          <p:nvSpPr>
            <p:cNvPr id="112" name="TextBox 111"/>
            <p:cNvSpPr txBox="1"/>
            <p:nvPr/>
          </p:nvSpPr>
          <p:spPr>
            <a:xfrm>
              <a:off x="-2884876" y="1078955"/>
              <a:ext cx="1617376"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defRPr/>
              </a:pPr>
              <a:r>
                <a:rPr lang="en-US" sz="1300" kern="0" dirty="0" smtClean="0">
                  <a:solidFill>
                    <a:sysClr val="windowText" lastClr="000000"/>
                  </a:solidFill>
                  <a:latin typeface="Arial" pitchFamily="34" charset="0"/>
                  <a:ea typeface="Open Sans Semibold" pitchFamily="34" charset="0"/>
                  <a:cs typeface="Arial" pitchFamily="34" charset="0"/>
                </a:rPr>
                <a:t>Name 2</a:t>
              </a:r>
              <a:endParaRPr lang="en-US" sz="1300" kern="0" dirty="0">
                <a:solidFill>
                  <a:sysClr val="windowText" lastClr="000000"/>
                </a:solidFill>
                <a:latin typeface="Arial" pitchFamily="34" charset="0"/>
                <a:ea typeface="Open Sans Semibold" pitchFamily="34" charset="0"/>
                <a:cs typeface="Arial" pitchFamily="34" charset="0"/>
              </a:endParaRPr>
            </a:p>
          </p:txBody>
        </p:sp>
        <p:sp>
          <p:nvSpPr>
            <p:cNvPr id="113" name="TextBox 112"/>
            <p:cNvSpPr txBox="1"/>
            <p:nvPr/>
          </p:nvSpPr>
          <p:spPr>
            <a:xfrm>
              <a:off x="-2031113" y="1010795"/>
              <a:ext cx="1638325"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defRPr/>
              </a:pPr>
              <a:r>
                <a:rPr lang="en-US" sz="2000" kern="0" dirty="0">
                  <a:solidFill>
                    <a:sysClr val="windowText" lastClr="000000"/>
                  </a:solidFill>
                  <a:latin typeface="Arial Narrow" pitchFamily="34" charset="0"/>
                  <a:ea typeface="Open Sans Condensed" pitchFamily="34" charset="0"/>
                  <a:cs typeface="Arial" pitchFamily="34" charset="0"/>
                </a:rPr>
                <a:t>3,762,199.90</a:t>
              </a:r>
            </a:p>
          </p:txBody>
        </p:sp>
        <p:sp>
          <p:nvSpPr>
            <p:cNvPr id="114" name="TextBox 113"/>
            <p:cNvSpPr txBox="1"/>
            <p:nvPr/>
          </p:nvSpPr>
          <p:spPr>
            <a:xfrm>
              <a:off x="-820420" y="1280618"/>
              <a:ext cx="427630"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defRPr/>
              </a:pPr>
              <a:r>
                <a:rPr lang="en-US" sz="900" kern="0" dirty="0">
                  <a:solidFill>
                    <a:sysClr val="windowText" lastClr="000000"/>
                  </a:solidFill>
                  <a:latin typeface="Arial" pitchFamily="34" charset="0"/>
                  <a:ea typeface="Open Sans Semibold" pitchFamily="34" charset="0"/>
                  <a:cs typeface="Arial" pitchFamily="34" charset="0"/>
                </a:rPr>
                <a:t>USD</a:t>
              </a:r>
            </a:p>
          </p:txBody>
        </p:sp>
        <p:sp>
          <p:nvSpPr>
            <p:cNvPr id="115" name="TextBox 114"/>
            <p:cNvSpPr txBox="1"/>
            <p:nvPr/>
          </p:nvSpPr>
          <p:spPr>
            <a:xfrm>
              <a:off x="-1155700" y="1631107"/>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defRPr/>
              </a:pPr>
              <a:r>
                <a:rPr lang="en-US" sz="900" kern="0" dirty="0">
                  <a:solidFill>
                    <a:sysClr val="windowText" lastClr="000000"/>
                  </a:solidFill>
                  <a:latin typeface="Arial" pitchFamily="34" charset="0"/>
                  <a:ea typeface="Open Sans Semibold" pitchFamily="34" charset="0"/>
                  <a:cs typeface="Arial" pitchFamily="34" charset="0"/>
                </a:rPr>
                <a:t>1 day ago</a:t>
              </a:r>
            </a:p>
          </p:txBody>
        </p:sp>
        <p:sp>
          <p:nvSpPr>
            <p:cNvPr id="116" name="TextBox 115"/>
            <p:cNvSpPr txBox="1"/>
            <p:nvPr/>
          </p:nvSpPr>
          <p:spPr>
            <a:xfrm>
              <a:off x="-2884876" y="1631108"/>
              <a:ext cx="1617376"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defRPr/>
              </a:pPr>
              <a:r>
                <a:rPr lang="en-US" sz="900" kern="0">
                  <a:solidFill>
                    <a:srgbClr val="666666"/>
                  </a:solidFill>
                  <a:latin typeface="Arial" pitchFamily="34" charset="0"/>
                  <a:ea typeface="Open Sans Semibold" pitchFamily="34" charset="0"/>
                  <a:cs typeface="Arial" pitchFamily="34" charset="0"/>
                </a:rPr>
                <a:t>3 Items</a:t>
              </a:r>
              <a:endParaRPr lang="en-US" sz="900" kern="0" dirty="0">
                <a:solidFill>
                  <a:srgbClr val="666666"/>
                </a:solidFill>
                <a:latin typeface="Arial" pitchFamily="34" charset="0"/>
                <a:ea typeface="Open Sans Semibold" pitchFamily="34" charset="0"/>
                <a:cs typeface="Arial" pitchFamily="34" charset="0"/>
              </a:endParaRPr>
            </a:p>
          </p:txBody>
        </p:sp>
        <p:cxnSp>
          <p:nvCxnSpPr>
            <p:cNvPr id="117" name="Straight Connector 116"/>
            <p:cNvCxnSpPr/>
            <p:nvPr/>
          </p:nvCxnSpPr>
          <p:spPr>
            <a:xfrm>
              <a:off x="-3017520" y="1900584"/>
              <a:ext cx="2860676" cy="0"/>
            </a:xfrm>
            <a:prstGeom prst="line">
              <a:avLst/>
            </a:prstGeom>
            <a:solidFill>
              <a:srgbClr val="F2F2F2"/>
            </a:solidFill>
            <a:ln w="12700" cap="flat" cmpd="sng" algn="ctr">
              <a:solidFill>
                <a:srgbClr val="FFFFFF">
                  <a:lumMod val="85000"/>
                </a:srgbClr>
              </a:solidFill>
              <a:prstDash val="solid"/>
            </a:ln>
            <a:effectLst/>
          </p:spPr>
        </p:cxnSp>
      </p:grpSp>
      <p:grpSp>
        <p:nvGrpSpPr>
          <p:cNvPr id="131" name="Group 130"/>
          <p:cNvGrpSpPr/>
          <p:nvPr/>
        </p:nvGrpSpPr>
        <p:grpSpPr>
          <a:xfrm>
            <a:off x="0" y="6434140"/>
            <a:ext cx="9144000" cy="423863"/>
            <a:chOff x="0" y="6434139"/>
            <a:chExt cx="9144000" cy="423863"/>
          </a:xfrm>
        </p:grpSpPr>
        <p:sp>
          <p:nvSpPr>
            <p:cNvPr id="132" name="Rectangle 131"/>
            <p:cNvSpPr/>
            <p:nvPr/>
          </p:nvSpPr>
          <p:spPr>
            <a:xfrm>
              <a:off x="0" y="6434139"/>
              <a:ext cx="9144000"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8703676" y="6524961"/>
              <a:ext cx="440324"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grpSp>
      <p:sp>
        <p:nvSpPr>
          <p:cNvPr id="138" name="Rectangle 137"/>
          <p:cNvSpPr/>
          <p:nvPr/>
        </p:nvSpPr>
        <p:spPr bwMode="gray">
          <a:xfrm>
            <a:off x="2650067" y="1270000"/>
            <a:ext cx="203201" cy="5164667"/>
          </a:xfrm>
          <a:prstGeom prst="rect">
            <a:avLst/>
          </a:prstGeom>
          <a:solidFill>
            <a:srgbClr val="F7F7F7"/>
          </a:solidFill>
          <a:ln w="6350" algn="ctr">
            <a:solidFill>
              <a:srgbClr val="D9D9D9"/>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9" name="Rectangle 138"/>
          <p:cNvSpPr/>
          <p:nvPr/>
        </p:nvSpPr>
        <p:spPr bwMode="gray">
          <a:xfrm>
            <a:off x="2658533" y="1270000"/>
            <a:ext cx="203200" cy="939800"/>
          </a:xfrm>
          <a:prstGeom prst="rect">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123" name="Group 122"/>
          <p:cNvGrpSpPr/>
          <p:nvPr/>
        </p:nvGrpSpPr>
        <p:grpSpPr>
          <a:xfrm>
            <a:off x="2861732" y="863600"/>
            <a:ext cx="6282268" cy="5571068"/>
            <a:chOff x="1123950" y="736600"/>
            <a:chExt cx="2870200" cy="5092700"/>
          </a:xfrm>
        </p:grpSpPr>
        <p:sp>
          <p:nvSpPr>
            <p:cNvPr id="129" name="Rectangle 128"/>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33" name="Rectangle 132"/>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cxnSp>
        <p:nvCxnSpPr>
          <p:cNvPr id="144" name="Straight Connector 143"/>
          <p:cNvCxnSpPr/>
          <p:nvPr/>
        </p:nvCxnSpPr>
        <p:spPr>
          <a:xfrm>
            <a:off x="2860678" y="4057461"/>
            <a:ext cx="6283324"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3114080" y="1068185"/>
            <a:ext cx="5728560" cy="763446"/>
            <a:chOff x="3114080" y="2926664"/>
            <a:chExt cx="5728560" cy="763445"/>
          </a:xfrm>
        </p:grpSpPr>
        <p:sp>
          <p:nvSpPr>
            <p:cNvPr id="175" name="TextBox 174"/>
            <p:cNvSpPr txBox="1"/>
            <p:nvPr/>
          </p:nvSpPr>
          <p:spPr>
            <a:xfrm>
              <a:off x="3114080" y="2926664"/>
              <a:ext cx="3102421"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dirty="0" smtClean="0">
                  <a:solidFill>
                    <a:srgbClr val="00719E"/>
                  </a:solidFill>
                  <a:latin typeface="Arial" pitchFamily="34" charset="0"/>
                  <a:ea typeface="Open Sans" pitchFamily="34" charset="0"/>
                  <a:cs typeface="Arial" pitchFamily="34" charset="0"/>
                </a:rPr>
                <a:t>Name1</a:t>
              </a:r>
              <a:endParaRPr lang="en-US" sz="900" dirty="0">
                <a:solidFill>
                  <a:srgbClr val="00719E"/>
                </a:solidFill>
                <a:latin typeface="Arial" pitchFamily="34" charset="0"/>
                <a:ea typeface="Open Sans" pitchFamily="34" charset="0"/>
                <a:cs typeface="Arial" pitchFamily="34" charset="0"/>
              </a:endParaRPr>
            </a:p>
          </p:txBody>
        </p:sp>
        <p:sp>
          <p:nvSpPr>
            <p:cNvPr id="176" name="TextBox 175"/>
            <p:cNvSpPr txBox="1"/>
            <p:nvPr/>
          </p:nvSpPr>
          <p:spPr>
            <a:xfrm>
              <a:off x="6726868" y="2926664"/>
              <a:ext cx="2115772"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solidFill>
                    <a:srgbClr val="444444"/>
                  </a:solidFill>
                  <a:latin typeface="Arial Narrow" pitchFamily="34" charset="0"/>
                  <a:ea typeface="Open Sans Condensed" pitchFamily="34" charset="0"/>
                  <a:cs typeface="Arial" pitchFamily="34" charset="0"/>
                </a:rPr>
                <a:t>3,762,199.90</a:t>
              </a:r>
            </a:p>
          </p:txBody>
        </p:sp>
        <p:sp>
          <p:nvSpPr>
            <p:cNvPr id="177" name="TextBox 176"/>
            <p:cNvSpPr txBox="1"/>
            <p:nvPr/>
          </p:nvSpPr>
          <p:spPr>
            <a:xfrm>
              <a:off x="8480424" y="3223856"/>
              <a:ext cx="355865"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USD</a:t>
              </a:r>
              <a:endParaRPr lang="en-US" sz="300" dirty="0">
                <a:latin typeface="Arial" pitchFamily="34" charset="0"/>
                <a:ea typeface="Open Sans" pitchFamily="34" charset="0"/>
                <a:cs typeface="Arial" pitchFamily="34" charset="0"/>
              </a:endParaRPr>
            </a:p>
          </p:txBody>
        </p:sp>
        <p:sp>
          <p:nvSpPr>
            <p:cNvPr id="178" name="TextBox 177"/>
            <p:cNvSpPr txBox="1"/>
            <p:nvPr/>
          </p:nvSpPr>
          <p:spPr>
            <a:xfrm>
              <a:off x="8074027" y="3536221"/>
              <a:ext cx="762264"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1 day ago</a:t>
              </a:r>
              <a:endParaRPr lang="en-US" sz="300" dirty="0">
                <a:latin typeface="Arial" pitchFamily="34" charset="0"/>
                <a:ea typeface="Open Sans" pitchFamily="34" charset="0"/>
                <a:cs typeface="Arial" pitchFamily="34" charset="0"/>
              </a:endParaRPr>
            </a:p>
          </p:txBody>
        </p:sp>
      </p:grpSp>
      <p:grpSp>
        <p:nvGrpSpPr>
          <p:cNvPr id="181" name="Group 180"/>
          <p:cNvGrpSpPr/>
          <p:nvPr/>
        </p:nvGrpSpPr>
        <p:grpSpPr>
          <a:xfrm>
            <a:off x="2083" y="0"/>
            <a:ext cx="9144000" cy="423865"/>
            <a:chOff x="0" y="0"/>
            <a:chExt cx="9144000" cy="423865"/>
          </a:xfrm>
        </p:grpSpPr>
        <p:sp>
          <p:nvSpPr>
            <p:cNvPr id="185" name="Rectangle 184"/>
            <p:cNvSpPr/>
            <p:nvPr/>
          </p:nvSpPr>
          <p:spPr>
            <a:xfrm>
              <a:off x="0"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Connector 185"/>
            <p:cNvCxnSpPr/>
            <p:nvPr/>
          </p:nvCxnSpPr>
          <p:spPr>
            <a:xfrm>
              <a:off x="0"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87"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9" name="Straight Connector 188"/>
            <p:cNvCxnSpPr/>
            <p:nvPr/>
          </p:nvCxnSpPr>
          <p:spPr>
            <a:xfrm>
              <a:off x="422870"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1" y="106040"/>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sp>
          <p:nvSpPr>
            <p:cNvPr id="191" name="Rectangle 190"/>
            <p:cNvSpPr/>
            <p:nvPr/>
          </p:nvSpPr>
          <p:spPr>
            <a:xfrm flipV="1">
              <a:off x="0"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3" name="Oval 212"/>
          <p:cNvSpPr/>
          <p:nvPr/>
        </p:nvSpPr>
        <p:spPr bwMode="gray">
          <a:xfrm>
            <a:off x="3135633" y="1817512"/>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214" name="Rectangle 213"/>
          <p:cNvSpPr/>
          <p:nvPr/>
        </p:nvSpPr>
        <p:spPr bwMode="gray">
          <a:xfrm>
            <a:off x="2860678" y="2388820"/>
            <a:ext cx="6283324" cy="4009741"/>
          </a:xfrm>
          <a:prstGeom prst="rect">
            <a:avLst/>
          </a:prstGeom>
          <a:solidFill>
            <a:schemeClr val="bg1"/>
          </a:solidFill>
          <a:ln w="6350" algn="ctr">
            <a:noFill/>
            <a:miter lim="800000"/>
            <a:headEnd/>
            <a:tailEnd/>
          </a:ln>
          <a:effectLst>
            <a:innerShdw dist="12700" dir="16200000">
              <a:prstClr val="black">
                <a:alpha val="15000"/>
              </a:prstClr>
            </a:inn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5" name="TextBox 214"/>
          <p:cNvSpPr txBox="1"/>
          <p:nvPr/>
        </p:nvSpPr>
        <p:spPr>
          <a:xfrm>
            <a:off x="4287214" y="1772029"/>
            <a:ext cx="15143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rgbClr val="444444"/>
                </a:solidFill>
                <a:latin typeface="Arial" pitchFamily="34" charset="0"/>
                <a:cs typeface="Arial" pitchFamily="34" charset="0"/>
              </a:rPr>
              <a:t>3</a:t>
            </a:r>
            <a:endParaRPr lang="en-US" sz="900" dirty="0">
              <a:solidFill>
                <a:srgbClr val="444444"/>
              </a:solidFill>
              <a:latin typeface="Arial" pitchFamily="34" charset="0"/>
              <a:cs typeface="Arial" pitchFamily="34" charset="0"/>
            </a:endParaRPr>
          </a:p>
        </p:txBody>
      </p:sp>
      <p:sp>
        <p:nvSpPr>
          <p:cNvPr id="216" name="Oval 215"/>
          <p:cNvSpPr/>
          <p:nvPr/>
        </p:nvSpPr>
        <p:spPr bwMode="gray">
          <a:xfrm>
            <a:off x="3851601" y="1817512"/>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217" name="Oval 216"/>
          <p:cNvSpPr/>
          <p:nvPr/>
        </p:nvSpPr>
        <p:spPr bwMode="gray">
          <a:xfrm>
            <a:off x="4572000" y="1817512"/>
            <a:ext cx="421200" cy="421200"/>
          </a:xfrm>
          <a:prstGeom prst="ellipse">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p>
        </p:txBody>
      </p:sp>
      <p:sp>
        <p:nvSpPr>
          <p:cNvPr id="218" name="TextBox 217"/>
          <p:cNvSpPr txBox="1"/>
          <p:nvPr/>
        </p:nvSpPr>
        <p:spPr>
          <a:xfrm>
            <a:off x="4993200" y="1772029"/>
            <a:ext cx="15143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smtClean="0">
                <a:solidFill>
                  <a:srgbClr val="444444"/>
                </a:solidFill>
                <a:latin typeface="Arial" pitchFamily="34" charset="0"/>
                <a:cs typeface="Arial" pitchFamily="34" charset="0"/>
              </a:rPr>
              <a:t>5</a:t>
            </a:r>
            <a:endParaRPr lang="en-US" sz="900" dirty="0">
              <a:solidFill>
                <a:srgbClr val="444444"/>
              </a:solidFill>
              <a:latin typeface="Arial" pitchFamily="34" charset="0"/>
              <a:cs typeface="Arial" pitchFamily="34" charset="0"/>
            </a:endParaRPr>
          </a:p>
        </p:txBody>
      </p:sp>
      <p:sp>
        <p:nvSpPr>
          <p:cNvPr id="219" name="TextBox 218"/>
          <p:cNvSpPr txBox="1"/>
          <p:nvPr/>
        </p:nvSpPr>
        <p:spPr>
          <a:xfrm>
            <a:off x="8567112" y="2595057"/>
            <a:ext cx="295427" cy="230832"/>
          </a:xfrm>
          <a:prstGeom prst="rect">
            <a:avLst/>
          </a:prstGeom>
          <a:noFill/>
        </p:spPr>
        <p:txBody>
          <a:bodyPr wrap="square" lIns="0" tIns="0" rIns="0" bIns="0" rtlCol="0">
            <a:spAutoFit/>
          </a:bodyPr>
          <a:lstStyle>
            <a:defPPr>
              <a:defRPr lang="de-DE"/>
            </a:defPPr>
            <a:lvl1pPr algn="ctr" fontAlgn="base">
              <a:spcBef>
                <a:spcPct val="50000"/>
              </a:spcBef>
              <a:spcAft>
                <a:spcPct val="0"/>
              </a:spcAft>
              <a:buClr>
                <a:srgbClr val="F0AB00"/>
              </a:buClr>
              <a:buSzPct val="80000"/>
              <a:defRPr sz="1500">
                <a:solidFill>
                  <a:srgbClr val="666666"/>
                </a:solidFill>
                <a:latin typeface="SAP-icons"/>
              </a:defRPr>
            </a:lvl1pPr>
          </a:lstStyle>
          <a:p>
            <a:r>
              <a:rPr lang="en-US" dirty="0"/>
              <a:t></a:t>
            </a:r>
          </a:p>
        </p:txBody>
      </p:sp>
      <p:sp>
        <p:nvSpPr>
          <p:cNvPr id="220" name="TextBox 219"/>
          <p:cNvSpPr txBox="1"/>
          <p:nvPr/>
        </p:nvSpPr>
        <p:spPr>
          <a:xfrm>
            <a:off x="3114080" y="3029894"/>
            <a:ext cx="295427" cy="430887"/>
          </a:xfrm>
          <a:prstGeom prst="rect">
            <a:avLst/>
          </a:prstGeom>
          <a:noFill/>
        </p:spPr>
        <p:txBody>
          <a:bodyPr wrap="square" lIns="0" tIns="0" rIns="0" bIns="0" rtlCol="0">
            <a:spAutoFit/>
          </a:bodyPr>
          <a:lstStyle>
            <a:defPPr>
              <a:defRPr lang="de-DE"/>
            </a:defPPr>
            <a:lvl1pPr algn="ctr" fontAlgn="base">
              <a:spcBef>
                <a:spcPct val="50000"/>
              </a:spcBef>
              <a:spcAft>
                <a:spcPct val="0"/>
              </a:spcAft>
              <a:buClr>
                <a:srgbClr val="F0AB00"/>
              </a:buClr>
              <a:buSzPct val="80000"/>
              <a:defRPr sz="1500">
                <a:solidFill>
                  <a:srgbClr val="666666"/>
                </a:solidFill>
                <a:latin typeface="SAP-icons"/>
              </a:defRPr>
            </a:lvl1pPr>
          </a:lstStyle>
          <a:p>
            <a:r>
              <a:rPr lang="en-US" sz="2800" dirty="0"/>
              <a:t></a:t>
            </a:r>
          </a:p>
        </p:txBody>
      </p:sp>
      <p:sp>
        <p:nvSpPr>
          <p:cNvPr id="221" name="TextBox 220"/>
          <p:cNvSpPr txBox="1"/>
          <p:nvPr/>
        </p:nvSpPr>
        <p:spPr>
          <a:xfrm>
            <a:off x="3503997" y="3091865"/>
            <a:ext cx="2365971" cy="338554"/>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444444"/>
                </a:solidFill>
                <a:latin typeface="Open Sans" pitchFamily="34" charset="0"/>
                <a:ea typeface="Open Sans" pitchFamily="34" charset="0"/>
                <a:cs typeface="Open Sans" pitchFamily="34" charset="0"/>
              </a:defRPr>
            </a:lvl1pPr>
          </a:lstStyle>
          <a:p>
            <a:r>
              <a:rPr lang="en-US" dirty="0" smtClean="0">
                <a:solidFill>
                  <a:srgbClr val="007CC0"/>
                </a:solidFill>
                <a:latin typeface="Arial" pitchFamily="34" charset="0"/>
                <a:cs typeface="Arial" pitchFamily="34" charset="0"/>
              </a:rPr>
              <a:t>SomeTextFile.txt</a:t>
            </a:r>
          </a:p>
          <a:p>
            <a:r>
              <a:rPr lang="en-US" sz="800" dirty="0" smtClean="0">
                <a:solidFill>
                  <a:schemeClr val="bg1">
                    <a:lumMod val="50000"/>
                  </a:schemeClr>
                </a:solidFill>
                <a:latin typeface="Arial" pitchFamily="34" charset="0"/>
                <a:cs typeface="Arial" pitchFamily="34" charset="0"/>
              </a:rPr>
              <a:t>28.11.2013 by Marty McFly</a:t>
            </a:r>
            <a:endParaRPr lang="en-US" sz="800" dirty="0">
              <a:solidFill>
                <a:schemeClr val="bg1">
                  <a:lumMod val="50000"/>
                </a:schemeClr>
              </a:solidFill>
              <a:latin typeface="Arial" pitchFamily="34" charset="0"/>
              <a:cs typeface="Arial" pitchFamily="34" charset="0"/>
            </a:endParaRPr>
          </a:p>
        </p:txBody>
      </p:sp>
      <p:sp>
        <p:nvSpPr>
          <p:cNvPr id="222" name="TextBox 221"/>
          <p:cNvSpPr txBox="1"/>
          <p:nvPr/>
        </p:nvSpPr>
        <p:spPr>
          <a:xfrm>
            <a:off x="8003752" y="3156569"/>
            <a:ext cx="838888" cy="230832"/>
          </a:xfrm>
          <a:prstGeom prst="rect">
            <a:avLst/>
          </a:prstGeom>
          <a:noFill/>
        </p:spPr>
        <p:txBody>
          <a:bodyPr wrap="square" lIns="0" tIns="0" rIns="0" bIns="0" rtlCol="0">
            <a:spAutoFit/>
          </a:bodyPr>
          <a:lstStyle>
            <a:defPPr>
              <a:defRPr lang="de-DE"/>
            </a:defPPr>
            <a:lvl1pPr algn="ctr" fontAlgn="base">
              <a:spcBef>
                <a:spcPct val="50000"/>
              </a:spcBef>
              <a:spcAft>
                <a:spcPct val="0"/>
              </a:spcAft>
              <a:buClr>
                <a:srgbClr val="F0AB00"/>
              </a:buClr>
              <a:buSzPct val="80000"/>
              <a:defRPr sz="1500">
                <a:solidFill>
                  <a:srgbClr val="666666"/>
                </a:solidFill>
                <a:latin typeface="SAP-icons"/>
              </a:defRPr>
            </a:lvl1pPr>
          </a:lstStyle>
          <a:p>
            <a:pPr algn="r"/>
            <a:r>
              <a:rPr lang="en-US" dirty="0" smtClean="0"/>
              <a:t>       </a:t>
            </a:r>
            <a:endParaRPr lang="en-US" dirty="0"/>
          </a:p>
        </p:txBody>
      </p:sp>
      <p:cxnSp>
        <p:nvCxnSpPr>
          <p:cNvPr id="223" name="Straight Connector 222"/>
          <p:cNvCxnSpPr/>
          <p:nvPr/>
        </p:nvCxnSpPr>
        <p:spPr>
          <a:xfrm flipV="1">
            <a:off x="3028950" y="2908103"/>
            <a:ext cx="5946780" cy="1584"/>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V="1">
            <a:off x="3028950" y="3612093"/>
            <a:ext cx="5946780" cy="1584"/>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3114080" y="3734676"/>
            <a:ext cx="295427" cy="430887"/>
          </a:xfrm>
          <a:prstGeom prst="rect">
            <a:avLst/>
          </a:prstGeom>
          <a:noFill/>
        </p:spPr>
        <p:txBody>
          <a:bodyPr wrap="square" lIns="0" tIns="0" rIns="0" bIns="0" rtlCol="0">
            <a:spAutoFit/>
          </a:bodyPr>
          <a:lstStyle>
            <a:defPPr>
              <a:defRPr lang="de-DE"/>
            </a:defPPr>
            <a:lvl1pPr algn="ctr" fontAlgn="base">
              <a:spcBef>
                <a:spcPct val="50000"/>
              </a:spcBef>
              <a:spcAft>
                <a:spcPct val="0"/>
              </a:spcAft>
              <a:buClr>
                <a:srgbClr val="F0AB00"/>
              </a:buClr>
              <a:buSzPct val="80000"/>
              <a:defRPr sz="1500">
                <a:solidFill>
                  <a:srgbClr val="666666"/>
                </a:solidFill>
                <a:latin typeface="SAP-icons"/>
              </a:defRPr>
            </a:lvl1pPr>
          </a:lstStyle>
          <a:p>
            <a:r>
              <a:rPr lang="en-US" sz="2800" dirty="0"/>
              <a:t></a:t>
            </a:r>
          </a:p>
        </p:txBody>
      </p:sp>
      <p:sp>
        <p:nvSpPr>
          <p:cNvPr id="226" name="TextBox 225"/>
          <p:cNvSpPr txBox="1"/>
          <p:nvPr/>
        </p:nvSpPr>
        <p:spPr>
          <a:xfrm>
            <a:off x="3503997" y="3796647"/>
            <a:ext cx="3601653" cy="338554"/>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444444"/>
                </a:solidFill>
                <a:latin typeface="Open Sans" pitchFamily="34" charset="0"/>
                <a:ea typeface="Open Sans" pitchFamily="34" charset="0"/>
                <a:cs typeface="Open Sans" pitchFamily="34" charset="0"/>
              </a:defRPr>
            </a:lvl1pPr>
          </a:lstStyle>
          <a:p>
            <a:r>
              <a:rPr lang="en-US" dirty="0" smtClean="0">
                <a:solidFill>
                  <a:srgbClr val="007CC0"/>
                </a:solidFill>
                <a:latin typeface="Arial" pitchFamily="34" charset="0"/>
                <a:cs typeface="Arial" pitchFamily="34" charset="0"/>
              </a:rPr>
              <a:t>SomeWordDocumentWithRatherLongTitle</a:t>
            </a:r>
            <a:r>
              <a:rPr lang="en-US" dirty="0">
                <a:solidFill>
                  <a:srgbClr val="007CC0"/>
                </a:solidFill>
                <a:latin typeface="Arial" pitchFamily="34" charset="0"/>
                <a:cs typeface="Arial" pitchFamily="34" charset="0"/>
              </a:rPr>
              <a:t>.doc</a:t>
            </a:r>
            <a:endParaRPr lang="en-US" dirty="0" smtClean="0">
              <a:solidFill>
                <a:srgbClr val="007CC0"/>
              </a:solidFill>
              <a:latin typeface="Arial" pitchFamily="34" charset="0"/>
              <a:cs typeface="Arial" pitchFamily="34" charset="0"/>
            </a:endParaRPr>
          </a:p>
          <a:p>
            <a:r>
              <a:rPr lang="en-US" sz="800" dirty="0" smtClean="0">
                <a:solidFill>
                  <a:schemeClr val="bg1">
                    <a:lumMod val="50000"/>
                  </a:schemeClr>
                </a:solidFill>
                <a:latin typeface="Arial" pitchFamily="34" charset="0"/>
                <a:cs typeface="Arial" pitchFamily="34" charset="0"/>
              </a:rPr>
              <a:t>28.11.2013 by Marty McFly</a:t>
            </a:r>
            <a:endParaRPr lang="en-US" sz="800" dirty="0">
              <a:solidFill>
                <a:schemeClr val="bg1">
                  <a:lumMod val="50000"/>
                </a:schemeClr>
              </a:solidFill>
              <a:latin typeface="Arial" pitchFamily="34" charset="0"/>
              <a:cs typeface="Arial" pitchFamily="34" charset="0"/>
            </a:endParaRPr>
          </a:p>
        </p:txBody>
      </p:sp>
      <p:sp>
        <p:nvSpPr>
          <p:cNvPr id="227" name="TextBox 226"/>
          <p:cNvSpPr txBox="1"/>
          <p:nvPr/>
        </p:nvSpPr>
        <p:spPr>
          <a:xfrm>
            <a:off x="8003752" y="3861351"/>
            <a:ext cx="838888" cy="230832"/>
          </a:xfrm>
          <a:prstGeom prst="rect">
            <a:avLst/>
          </a:prstGeom>
          <a:noFill/>
        </p:spPr>
        <p:txBody>
          <a:bodyPr wrap="square" lIns="0" tIns="0" rIns="0" bIns="0" rtlCol="0">
            <a:spAutoFit/>
          </a:bodyPr>
          <a:lstStyle>
            <a:defPPr>
              <a:defRPr lang="de-DE"/>
            </a:defPPr>
            <a:lvl1pPr algn="ctr" fontAlgn="base">
              <a:spcBef>
                <a:spcPct val="50000"/>
              </a:spcBef>
              <a:spcAft>
                <a:spcPct val="0"/>
              </a:spcAft>
              <a:buClr>
                <a:srgbClr val="F0AB00"/>
              </a:buClr>
              <a:buSzPct val="80000"/>
              <a:defRPr sz="1500">
                <a:solidFill>
                  <a:srgbClr val="666666"/>
                </a:solidFill>
                <a:latin typeface="SAP-icons"/>
              </a:defRPr>
            </a:lvl1pPr>
          </a:lstStyle>
          <a:p>
            <a:pPr algn="r"/>
            <a:r>
              <a:rPr lang="en-US" dirty="0" smtClean="0"/>
              <a:t>       </a:t>
            </a:r>
            <a:endParaRPr lang="en-US" dirty="0"/>
          </a:p>
        </p:txBody>
      </p:sp>
      <p:cxnSp>
        <p:nvCxnSpPr>
          <p:cNvPr id="228" name="Straight Connector 227"/>
          <p:cNvCxnSpPr/>
          <p:nvPr/>
        </p:nvCxnSpPr>
        <p:spPr>
          <a:xfrm flipV="1">
            <a:off x="3028950" y="4316875"/>
            <a:ext cx="5946780" cy="1584"/>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3503997" y="4501429"/>
            <a:ext cx="2365971" cy="338554"/>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444444"/>
                </a:solidFill>
                <a:latin typeface="Open Sans" pitchFamily="34" charset="0"/>
                <a:ea typeface="Open Sans" pitchFamily="34" charset="0"/>
                <a:cs typeface="Open Sans" pitchFamily="34" charset="0"/>
              </a:defRPr>
            </a:lvl1pPr>
          </a:lstStyle>
          <a:p>
            <a:r>
              <a:rPr lang="en-US" dirty="0" smtClean="0">
                <a:solidFill>
                  <a:srgbClr val="007CC0"/>
                </a:solidFill>
                <a:latin typeface="Arial" pitchFamily="34" charset="0"/>
                <a:cs typeface="Arial" pitchFamily="34" charset="0"/>
              </a:rPr>
              <a:t>Photo_of_my_TIMEMACHINE.jpg</a:t>
            </a:r>
          </a:p>
          <a:p>
            <a:r>
              <a:rPr lang="en-US" sz="800" dirty="0" smtClean="0">
                <a:solidFill>
                  <a:schemeClr val="bg1">
                    <a:lumMod val="50000"/>
                  </a:schemeClr>
                </a:solidFill>
                <a:latin typeface="Arial" pitchFamily="34" charset="0"/>
                <a:cs typeface="Arial" pitchFamily="34" charset="0"/>
              </a:rPr>
              <a:t>21.10.2013 by Emmett Brown</a:t>
            </a:r>
            <a:endParaRPr lang="en-US" sz="800" dirty="0">
              <a:solidFill>
                <a:schemeClr val="bg1">
                  <a:lumMod val="50000"/>
                </a:schemeClr>
              </a:solidFill>
              <a:latin typeface="Arial" pitchFamily="34" charset="0"/>
              <a:cs typeface="Arial" pitchFamily="34" charset="0"/>
            </a:endParaRPr>
          </a:p>
        </p:txBody>
      </p:sp>
      <p:sp>
        <p:nvSpPr>
          <p:cNvPr id="230" name="TextBox 229"/>
          <p:cNvSpPr txBox="1"/>
          <p:nvPr/>
        </p:nvSpPr>
        <p:spPr>
          <a:xfrm>
            <a:off x="8003752" y="4566133"/>
            <a:ext cx="838888" cy="230832"/>
          </a:xfrm>
          <a:prstGeom prst="rect">
            <a:avLst/>
          </a:prstGeom>
          <a:noFill/>
        </p:spPr>
        <p:txBody>
          <a:bodyPr wrap="square" lIns="0" tIns="0" rIns="0" bIns="0" rtlCol="0">
            <a:spAutoFit/>
          </a:bodyPr>
          <a:lstStyle>
            <a:defPPr>
              <a:defRPr lang="de-DE"/>
            </a:defPPr>
            <a:lvl1pPr algn="ctr" fontAlgn="base">
              <a:spcBef>
                <a:spcPct val="50000"/>
              </a:spcBef>
              <a:spcAft>
                <a:spcPct val="0"/>
              </a:spcAft>
              <a:buClr>
                <a:srgbClr val="F0AB00"/>
              </a:buClr>
              <a:buSzPct val="80000"/>
              <a:defRPr sz="1500">
                <a:solidFill>
                  <a:srgbClr val="666666"/>
                </a:solidFill>
                <a:latin typeface="SAP-icons"/>
              </a:defRPr>
            </a:lvl1pPr>
          </a:lstStyle>
          <a:p>
            <a:pPr algn="r"/>
            <a:r>
              <a:rPr lang="en-US" dirty="0" smtClean="0"/>
              <a:t>       </a:t>
            </a:r>
            <a:endParaRPr lang="en-US" dirty="0"/>
          </a:p>
        </p:txBody>
      </p:sp>
      <p:cxnSp>
        <p:nvCxnSpPr>
          <p:cNvPr id="231" name="Straight Connector 230"/>
          <p:cNvCxnSpPr/>
          <p:nvPr/>
        </p:nvCxnSpPr>
        <p:spPr>
          <a:xfrm flipV="1">
            <a:off x="3028950" y="5021657"/>
            <a:ext cx="5946780" cy="1584"/>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3503997" y="5206211"/>
            <a:ext cx="2365971" cy="338554"/>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444444"/>
                </a:solidFill>
                <a:latin typeface="Open Sans" pitchFamily="34" charset="0"/>
                <a:ea typeface="Open Sans" pitchFamily="34" charset="0"/>
                <a:cs typeface="Open Sans" pitchFamily="34" charset="0"/>
              </a:defRPr>
            </a:lvl1pPr>
          </a:lstStyle>
          <a:p>
            <a:r>
              <a:rPr lang="en-US" dirty="0" smtClean="0">
                <a:solidFill>
                  <a:srgbClr val="007CC0"/>
                </a:solidFill>
                <a:latin typeface="Arial" pitchFamily="34" charset="0"/>
                <a:cs typeface="Arial" pitchFamily="34" charset="0"/>
              </a:rPr>
              <a:t>Blue-Prints_for_Flux-Capacitor.jpg</a:t>
            </a:r>
          </a:p>
          <a:p>
            <a:r>
              <a:rPr lang="en-US" sz="800" dirty="0">
                <a:solidFill>
                  <a:schemeClr val="bg1">
                    <a:lumMod val="50000"/>
                  </a:schemeClr>
                </a:solidFill>
                <a:latin typeface="Arial" pitchFamily="34" charset="0"/>
                <a:cs typeface="Arial" pitchFamily="34" charset="0"/>
              </a:rPr>
              <a:t>21.10.2013 by Emmett Brown</a:t>
            </a:r>
          </a:p>
        </p:txBody>
      </p:sp>
      <p:sp>
        <p:nvSpPr>
          <p:cNvPr id="233" name="TextBox 232"/>
          <p:cNvSpPr txBox="1"/>
          <p:nvPr/>
        </p:nvSpPr>
        <p:spPr>
          <a:xfrm>
            <a:off x="8003752" y="5270915"/>
            <a:ext cx="838888" cy="230832"/>
          </a:xfrm>
          <a:prstGeom prst="rect">
            <a:avLst/>
          </a:prstGeom>
          <a:noFill/>
        </p:spPr>
        <p:txBody>
          <a:bodyPr wrap="square" lIns="0" tIns="0" rIns="0" bIns="0" rtlCol="0">
            <a:spAutoFit/>
          </a:bodyPr>
          <a:lstStyle>
            <a:defPPr>
              <a:defRPr lang="de-DE"/>
            </a:defPPr>
            <a:lvl1pPr algn="ctr" fontAlgn="base">
              <a:spcBef>
                <a:spcPct val="50000"/>
              </a:spcBef>
              <a:spcAft>
                <a:spcPct val="0"/>
              </a:spcAft>
              <a:buClr>
                <a:srgbClr val="F0AB00"/>
              </a:buClr>
              <a:buSzPct val="80000"/>
              <a:defRPr sz="1500">
                <a:solidFill>
                  <a:srgbClr val="666666"/>
                </a:solidFill>
                <a:latin typeface="SAP-icons"/>
              </a:defRPr>
            </a:lvl1pPr>
          </a:lstStyle>
          <a:p>
            <a:pPr algn="r"/>
            <a:r>
              <a:rPr lang="en-US" dirty="0" smtClean="0"/>
              <a:t>       </a:t>
            </a:r>
            <a:endParaRPr lang="en-US" dirty="0"/>
          </a:p>
        </p:txBody>
      </p:sp>
      <p:cxnSp>
        <p:nvCxnSpPr>
          <p:cNvPr id="234" name="Straight Connector 233"/>
          <p:cNvCxnSpPr/>
          <p:nvPr/>
        </p:nvCxnSpPr>
        <p:spPr>
          <a:xfrm flipV="1">
            <a:off x="3028950" y="5726439"/>
            <a:ext cx="5946780" cy="1584"/>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3114080" y="5847438"/>
            <a:ext cx="295427" cy="430887"/>
          </a:xfrm>
          <a:prstGeom prst="rect">
            <a:avLst/>
          </a:prstGeom>
          <a:noFill/>
        </p:spPr>
        <p:txBody>
          <a:bodyPr wrap="square" lIns="0" tIns="0" rIns="0" bIns="0" rtlCol="0">
            <a:spAutoFit/>
          </a:bodyPr>
          <a:lstStyle>
            <a:defPPr>
              <a:defRPr lang="de-DE"/>
            </a:defPPr>
            <a:lvl1pPr algn="ctr" fontAlgn="base">
              <a:spcBef>
                <a:spcPct val="50000"/>
              </a:spcBef>
              <a:spcAft>
                <a:spcPct val="0"/>
              </a:spcAft>
              <a:buClr>
                <a:srgbClr val="F0AB00"/>
              </a:buClr>
              <a:buSzPct val="80000"/>
              <a:defRPr sz="1500">
                <a:solidFill>
                  <a:srgbClr val="666666"/>
                </a:solidFill>
                <a:latin typeface="SAP-icons"/>
              </a:defRPr>
            </a:lvl1pPr>
          </a:lstStyle>
          <a:p>
            <a:r>
              <a:rPr lang="en-US" sz="2800" dirty="0"/>
              <a:t></a:t>
            </a:r>
          </a:p>
        </p:txBody>
      </p:sp>
      <p:sp>
        <p:nvSpPr>
          <p:cNvPr id="236" name="TextBox 235"/>
          <p:cNvSpPr txBox="1"/>
          <p:nvPr/>
        </p:nvSpPr>
        <p:spPr>
          <a:xfrm>
            <a:off x="3503996" y="5909409"/>
            <a:ext cx="3222871" cy="338554"/>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444444"/>
                </a:solidFill>
                <a:latin typeface="Open Sans" pitchFamily="34" charset="0"/>
                <a:ea typeface="Open Sans" pitchFamily="34" charset="0"/>
                <a:cs typeface="Open Sans" pitchFamily="34" charset="0"/>
              </a:defRPr>
            </a:lvl1pPr>
          </a:lstStyle>
          <a:p>
            <a:r>
              <a:rPr lang="en-US" dirty="0" smtClean="0">
                <a:solidFill>
                  <a:srgbClr val="007CC0"/>
                </a:solidFill>
                <a:latin typeface="Arial" pitchFamily="34" charset="0"/>
                <a:cs typeface="Arial" pitchFamily="34" charset="0"/>
              </a:rPr>
              <a:t>Shopping-list_Parts-you-need-for-a-time-machine.xls</a:t>
            </a:r>
          </a:p>
          <a:p>
            <a:r>
              <a:rPr lang="en-US" sz="800" dirty="0">
                <a:solidFill>
                  <a:schemeClr val="bg1">
                    <a:lumMod val="50000"/>
                  </a:schemeClr>
                </a:solidFill>
                <a:latin typeface="Arial" pitchFamily="34" charset="0"/>
                <a:cs typeface="Arial" pitchFamily="34" charset="0"/>
              </a:rPr>
              <a:t>21.10.2013 by Emmett Brown</a:t>
            </a:r>
          </a:p>
        </p:txBody>
      </p:sp>
      <p:sp>
        <p:nvSpPr>
          <p:cNvPr id="237" name="TextBox 236"/>
          <p:cNvSpPr txBox="1"/>
          <p:nvPr/>
        </p:nvSpPr>
        <p:spPr>
          <a:xfrm>
            <a:off x="8003752" y="5974113"/>
            <a:ext cx="838888" cy="230832"/>
          </a:xfrm>
          <a:prstGeom prst="rect">
            <a:avLst/>
          </a:prstGeom>
          <a:noFill/>
        </p:spPr>
        <p:txBody>
          <a:bodyPr wrap="square" lIns="0" tIns="0" rIns="0" bIns="0" rtlCol="0">
            <a:spAutoFit/>
          </a:bodyPr>
          <a:lstStyle>
            <a:defPPr>
              <a:defRPr lang="de-DE"/>
            </a:defPPr>
            <a:lvl1pPr algn="ctr" fontAlgn="base">
              <a:spcBef>
                <a:spcPct val="50000"/>
              </a:spcBef>
              <a:spcAft>
                <a:spcPct val="0"/>
              </a:spcAft>
              <a:buClr>
                <a:srgbClr val="F0AB00"/>
              </a:buClr>
              <a:buSzPct val="80000"/>
              <a:defRPr sz="1500">
                <a:solidFill>
                  <a:srgbClr val="666666"/>
                </a:solidFill>
                <a:latin typeface="SAP-icons"/>
              </a:defRPr>
            </a:lvl1pPr>
          </a:lstStyle>
          <a:p>
            <a:pPr algn="r"/>
            <a:r>
              <a:rPr lang="en-US" dirty="0" smtClean="0"/>
              <a:t>       </a:t>
            </a:r>
            <a:endParaRPr lang="en-US" dirty="0"/>
          </a:p>
        </p:txBody>
      </p:sp>
      <p:pic>
        <p:nvPicPr>
          <p:cNvPr id="238" name="Picture 4" descr="http://cdn1.sciencefiction.com/wp-content/uploads/2013/01/back-to-the-future-delorean.jpe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023828" y="4465925"/>
            <a:ext cx="439474" cy="442452"/>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6" descr="http://www.ausicom.com/filelib/Commercialisation_Blueprint.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r="-2"/>
          <a:stretch/>
        </p:blipFill>
        <p:spPr bwMode="auto">
          <a:xfrm>
            <a:off x="3023828" y="5165105"/>
            <a:ext cx="439474" cy="442452"/>
          </a:xfrm>
          <a:prstGeom prst="rect">
            <a:avLst/>
          </a:prstGeom>
          <a:noFill/>
          <a:extLst>
            <a:ext uri="{909E8E84-426E-40DD-AFC4-6F175D3DCCD1}">
              <a14:hiddenFill xmlns:a14="http://schemas.microsoft.com/office/drawing/2010/main">
                <a:solidFill>
                  <a:srgbClr val="FFFFFF"/>
                </a:solidFill>
              </a14:hiddenFill>
            </a:ext>
          </a:extLst>
        </p:spPr>
      </p:pic>
      <p:sp>
        <p:nvSpPr>
          <p:cNvPr id="240" name="TextBox 239"/>
          <p:cNvSpPr txBox="1"/>
          <p:nvPr/>
        </p:nvSpPr>
        <p:spPr>
          <a:xfrm>
            <a:off x="3111550" y="2641223"/>
            <a:ext cx="1327100"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latin typeface="Arial" pitchFamily="34" charset="0"/>
                <a:ea typeface="Open Sans Semibold" pitchFamily="34" charset="0"/>
                <a:cs typeface="Arial" pitchFamily="34" charset="0"/>
              </a:rPr>
              <a:t>Attachments (5)</a:t>
            </a:r>
            <a:endParaRPr lang="en-US" sz="1000" dirty="0">
              <a:latin typeface="Arial" pitchFamily="34" charset="0"/>
              <a:ea typeface="Open Sans Semibold" pitchFamily="34" charset="0"/>
              <a:cs typeface="Arial" pitchFamily="34" charset="0"/>
            </a:endParaRPr>
          </a:p>
        </p:txBody>
      </p:sp>
      <p:sp>
        <p:nvSpPr>
          <p:cNvPr id="241" name="Rectangle 240"/>
          <p:cNvSpPr/>
          <p:nvPr/>
        </p:nvSpPr>
        <p:spPr>
          <a:xfrm>
            <a:off x="4565179" y="2374519"/>
            <a:ext cx="421200" cy="45719"/>
          </a:xfrm>
          <a:prstGeom prst="rect">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endParaRPr lang="en-US" sz="1600" dirty="0">
              <a:solidFill>
                <a:schemeClr val="bg1"/>
              </a:solidFill>
              <a:latin typeface="SAP-icons" pitchFamily="2" charset="0"/>
            </a:endParaRPr>
          </a:p>
        </p:txBody>
      </p:sp>
      <p:sp>
        <p:nvSpPr>
          <p:cNvPr id="120" name="TextBox 119"/>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121" name="TextBox 120"/>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124" name="Straight Connector 123"/>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9" name="Picture 1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1840546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666666"/>
                </a:solidFill>
                <a:latin typeface="BentonSans Light" panose="02000503000000020004" pitchFamily="2" charset="0"/>
              </a:rPr>
              <a:t>FilterBar</a:t>
            </a:r>
            <a:endParaRPr lang="en-US" dirty="0">
              <a:solidFill>
                <a:srgbClr val="666666"/>
              </a:solidFill>
              <a:latin typeface="BentonSans Light" panose="02000503000000020004" pitchFamily="2" charset="0"/>
            </a:endParaRPr>
          </a:p>
        </p:txBody>
      </p:sp>
    </p:spTree>
    <p:extLst>
      <p:ext uri="{BB962C8B-B14F-4D97-AF65-F5344CB8AC3E}">
        <p14:creationId xmlns:p14="http://schemas.microsoft.com/office/powerpoint/2010/main" val="5642096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0" y="0"/>
            <a:ext cx="9144000" cy="6858000"/>
            <a:chOff x="1123950" y="736600"/>
            <a:chExt cx="2870200" cy="5092700"/>
          </a:xfrm>
        </p:grpSpPr>
        <p:sp>
          <p:nvSpPr>
            <p:cNvPr id="31" name="Rectangle 30"/>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2" name="Rectangle 31"/>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20" name="Rectangle 19"/>
          <p:cNvSpPr/>
          <p:nvPr/>
        </p:nvSpPr>
        <p:spPr>
          <a:xfrm>
            <a:off x="0" y="424544"/>
            <a:ext cx="9146083" cy="3808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Rectangle 1"/>
          <p:cNvSpPr/>
          <p:nvPr/>
        </p:nvSpPr>
        <p:spPr>
          <a:xfrm>
            <a:off x="0" y="805856"/>
            <a:ext cx="9146083" cy="1284882"/>
          </a:xfrm>
          <a:prstGeom prst="rect">
            <a:avLst/>
          </a:prstGeom>
          <a:solidFill>
            <a:srgbClr val="EDF1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21" name="Straight Connector 20"/>
          <p:cNvCxnSpPr/>
          <p:nvPr/>
        </p:nvCxnSpPr>
        <p:spPr>
          <a:xfrm>
            <a:off x="0" y="811973"/>
            <a:ext cx="91440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0" y="493219"/>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grpSp>
        <p:nvGrpSpPr>
          <p:cNvPr id="5" name="Group 4"/>
          <p:cNvGrpSpPr/>
          <p:nvPr/>
        </p:nvGrpSpPr>
        <p:grpSpPr>
          <a:xfrm>
            <a:off x="2083" y="0"/>
            <a:ext cx="9144000" cy="423865"/>
            <a:chOff x="0" y="0"/>
            <a:chExt cx="9144000" cy="423865"/>
          </a:xfrm>
        </p:grpSpPr>
        <p:sp>
          <p:nvSpPr>
            <p:cNvPr id="9" name="Rectangle 8"/>
            <p:cNvSpPr/>
            <p:nvPr/>
          </p:nvSpPr>
          <p:spPr>
            <a:xfrm>
              <a:off x="0"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0"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563"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422870"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 y="106040"/>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sp>
          <p:nvSpPr>
            <p:cNvPr id="16" name="Rectangle 15"/>
            <p:cNvSpPr/>
            <p:nvPr/>
          </p:nvSpPr>
          <p:spPr>
            <a:xfrm flipV="1">
              <a:off x="0"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439473" y="526685"/>
            <a:ext cx="8265056"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anose="020B0604020202020204" pitchFamily="34" charset="0"/>
                <a:ea typeface="Open Sans" pitchFamily="34" charset="0"/>
                <a:cs typeface="Arial" panose="020B0604020202020204" pitchFamily="34" charset="0"/>
              </a:rPr>
              <a:t>Application Title</a:t>
            </a:r>
            <a:endParaRPr lang="en-US" sz="1200" dirty="0">
              <a:solidFill>
                <a:srgbClr val="666666"/>
              </a:solidFill>
              <a:latin typeface="Arial" panose="020B0604020202020204" pitchFamily="34" charset="0"/>
              <a:ea typeface="Open Sans" pitchFamily="34" charset="0"/>
              <a:cs typeface="Arial" panose="020B0604020202020204" pitchFamily="34" charset="0"/>
            </a:endParaRPr>
          </a:p>
        </p:txBody>
      </p:sp>
      <p:grpSp>
        <p:nvGrpSpPr>
          <p:cNvPr id="27" name="Group 26"/>
          <p:cNvGrpSpPr/>
          <p:nvPr/>
        </p:nvGrpSpPr>
        <p:grpSpPr>
          <a:xfrm>
            <a:off x="307012" y="984982"/>
            <a:ext cx="2273226" cy="246221"/>
            <a:chOff x="307012" y="1208997"/>
            <a:chExt cx="2273226" cy="246221"/>
          </a:xfrm>
        </p:grpSpPr>
        <p:sp>
          <p:nvSpPr>
            <p:cNvPr id="28" name="TextBox 27"/>
            <p:cNvSpPr txBox="1"/>
            <p:nvPr/>
          </p:nvSpPr>
          <p:spPr>
            <a:xfrm>
              <a:off x="307012" y="1208997"/>
              <a:ext cx="2273226"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dirty="0">
                  <a:solidFill>
                    <a:schemeClr val="tx1">
                      <a:lumMod val="75000"/>
                      <a:lumOff val="25000"/>
                    </a:schemeClr>
                  </a:solidFill>
                  <a:latin typeface="Arial" panose="020B0604020202020204" pitchFamily="34" charset="0"/>
                  <a:ea typeface="Open Sans" pitchFamily="34" charset="0"/>
                  <a:cs typeface="Arial" panose="020B0604020202020204" pitchFamily="34" charset="0"/>
                </a:rPr>
                <a:t>Variant Name</a:t>
              </a:r>
            </a:p>
          </p:txBody>
        </p:sp>
        <p:sp>
          <p:nvSpPr>
            <p:cNvPr id="29" name="Rectangle 362"/>
            <p:cNvSpPr>
              <a:spLocks noChangeArrowheads="1"/>
            </p:cNvSpPr>
            <p:nvPr/>
          </p:nvSpPr>
          <p:spPr bwMode="auto">
            <a:xfrm>
              <a:off x="1766365" y="1247039"/>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dirty="0">
                  <a:solidFill>
                    <a:srgbClr val="404040"/>
                  </a:solidFill>
                  <a:latin typeface="SAP-icons" pitchFamily="2" charset="0"/>
                </a:rPr>
                <a:t></a:t>
              </a:r>
              <a:endParaRPr lang="en-US" sz="900" dirty="0">
                <a:solidFill>
                  <a:srgbClr val="404040"/>
                </a:solidFill>
                <a:latin typeface="SAP-icons" pitchFamily="2" charset="0"/>
                <a:cs typeface="Arial" pitchFamily="34" charset="0"/>
              </a:endParaRPr>
            </a:p>
          </p:txBody>
        </p:sp>
      </p:grpSp>
      <p:sp>
        <p:nvSpPr>
          <p:cNvPr id="42" name="Rectangle 23"/>
          <p:cNvSpPr>
            <a:spLocks noChangeArrowheads="1"/>
          </p:cNvSpPr>
          <p:nvPr/>
        </p:nvSpPr>
        <p:spPr bwMode="auto">
          <a:xfrm>
            <a:off x="297040" y="1397003"/>
            <a:ext cx="3635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666666"/>
                </a:solidFill>
                <a:latin typeface="Arial" pitchFamily="34" charset="0"/>
                <a:ea typeface="Open Sans" pitchFamily="34" charset="0"/>
                <a:cs typeface="Arial" pitchFamily="34" charset="0"/>
              </a:rPr>
              <a:t>Status</a:t>
            </a:r>
            <a:endParaRPr lang="en-US" sz="2800" dirty="0">
              <a:solidFill>
                <a:prstClr val="black"/>
              </a:solidFill>
              <a:latin typeface="Arial" pitchFamily="34" charset="0"/>
              <a:cs typeface="Arial" pitchFamily="34" charset="0"/>
            </a:endParaRPr>
          </a:p>
        </p:txBody>
      </p:sp>
      <p:sp>
        <p:nvSpPr>
          <p:cNvPr id="43" name="Rectangle 350"/>
          <p:cNvSpPr>
            <a:spLocks noChangeArrowheads="1"/>
          </p:cNvSpPr>
          <p:nvPr/>
        </p:nvSpPr>
        <p:spPr bwMode="auto">
          <a:xfrm>
            <a:off x="290144" y="1581162"/>
            <a:ext cx="1742921" cy="266400"/>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r>
              <a:rPr lang="en-US" sz="1000" dirty="0" smtClean="0">
                <a:latin typeface="Arial" pitchFamily="34" charset="0"/>
                <a:ea typeface="Open Sans" pitchFamily="34" charset="0"/>
                <a:cs typeface="Arial" pitchFamily="34" charset="0"/>
              </a:rPr>
              <a:t>Open</a:t>
            </a:r>
            <a:endParaRPr lang="en-US" sz="1000" dirty="0">
              <a:latin typeface="Arial" pitchFamily="34" charset="0"/>
              <a:ea typeface="Open Sans" pitchFamily="34" charset="0"/>
              <a:cs typeface="Arial" pitchFamily="34" charset="0"/>
            </a:endParaRPr>
          </a:p>
        </p:txBody>
      </p:sp>
      <p:sp>
        <p:nvSpPr>
          <p:cNvPr id="44" name="TextBox 43"/>
          <p:cNvSpPr txBox="1"/>
          <p:nvPr/>
        </p:nvSpPr>
        <p:spPr>
          <a:xfrm>
            <a:off x="1692721" y="1562337"/>
            <a:ext cx="365744" cy="307773"/>
          </a:xfrm>
          <a:prstGeom prst="rect">
            <a:avLst/>
          </a:prstGeom>
          <a:noFill/>
        </p:spPr>
        <p:txBody>
          <a:bodyPr wrap="square" lIns="91434" tIns="45718" rIns="91434" bIns="45718" rtlCol="0">
            <a:spAutoFit/>
          </a:bodyPr>
          <a:lstStyle/>
          <a:p>
            <a:pPr defTabSz="1275694"/>
            <a:r>
              <a:rPr lang="de-DE" sz="1400" dirty="0">
                <a:solidFill>
                  <a:prstClr val="black">
                    <a:lumMod val="75000"/>
                    <a:lumOff val="25000"/>
                  </a:prstClr>
                </a:solidFill>
                <a:latin typeface="SAP-icons"/>
                <a:cs typeface="SAP-icons"/>
              </a:rPr>
              <a:t></a:t>
            </a:r>
          </a:p>
        </p:txBody>
      </p:sp>
      <p:sp>
        <p:nvSpPr>
          <p:cNvPr id="47" name="Rectangle 23"/>
          <p:cNvSpPr>
            <a:spLocks noChangeArrowheads="1"/>
          </p:cNvSpPr>
          <p:nvPr/>
        </p:nvSpPr>
        <p:spPr bwMode="auto">
          <a:xfrm>
            <a:off x="2203426" y="1397003"/>
            <a:ext cx="55463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Customer</a:t>
            </a:r>
            <a:endParaRPr lang="en-US" sz="2800" dirty="0">
              <a:solidFill>
                <a:prstClr val="black"/>
              </a:solidFill>
              <a:latin typeface="Arial" pitchFamily="34" charset="0"/>
              <a:cs typeface="Arial" pitchFamily="34" charset="0"/>
            </a:endParaRPr>
          </a:p>
        </p:txBody>
      </p:sp>
      <p:grpSp>
        <p:nvGrpSpPr>
          <p:cNvPr id="48" name="Group 47"/>
          <p:cNvGrpSpPr/>
          <p:nvPr/>
        </p:nvGrpSpPr>
        <p:grpSpPr>
          <a:xfrm>
            <a:off x="2203426" y="1562337"/>
            <a:ext cx="1768321" cy="307773"/>
            <a:chOff x="290144" y="1662360"/>
            <a:chExt cx="1768321" cy="307773"/>
          </a:xfrm>
        </p:grpSpPr>
        <p:sp>
          <p:nvSpPr>
            <p:cNvPr id="49" name="Rectangle 350"/>
            <p:cNvSpPr>
              <a:spLocks noChangeArrowheads="1"/>
            </p:cNvSpPr>
            <p:nvPr/>
          </p:nvSpPr>
          <p:spPr bwMode="auto">
            <a:xfrm>
              <a:off x="290144" y="1681185"/>
              <a:ext cx="1742921" cy="266400"/>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r>
                <a:rPr lang="en-US" sz="1000" dirty="0">
                  <a:latin typeface="Arial" pitchFamily="34" charset="0"/>
                  <a:ea typeface="Open Sans" pitchFamily="34" charset="0"/>
                  <a:cs typeface="Arial" pitchFamily="34" charset="0"/>
                </a:rPr>
                <a:t>ACME</a:t>
              </a:r>
            </a:p>
          </p:txBody>
        </p:sp>
        <p:sp>
          <p:nvSpPr>
            <p:cNvPr id="50" name="TextBox 49"/>
            <p:cNvSpPr txBox="1"/>
            <p:nvPr/>
          </p:nvSpPr>
          <p:spPr>
            <a:xfrm>
              <a:off x="1692721" y="1662360"/>
              <a:ext cx="365744" cy="307773"/>
            </a:xfrm>
            <a:prstGeom prst="rect">
              <a:avLst/>
            </a:prstGeom>
            <a:noFill/>
          </p:spPr>
          <p:txBody>
            <a:bodyPr wrap="square" lIns="91434" tIns="45718" rIns="91434" bIns="45718" rtlCol="0">
              <a:spAutoFit/>
            </a:bodyPr>
            <a:lstStyle/>
            <a:p>
              <a:pPr defTabSz="1275694"/>
              <a:r>
                <a:rPr lang="de-DE" sz="1400" dirty="0">
                  <a:solidFill>
                    <a:prstClr val="black">
                      <a:lumMod val="75000"/>
                      <a:lumOff val="25000"/>
                    </a:prstClr>
                  </a:solidFill>
                  <a:latin typeface="SAP-icons"/>
                  <a:cs typeface="SAP-icons"/>
                </a:rPr>
                <a:t></a:t>
              </a:r>
              <a:endParaRPr sz="1400" dirty="0">
                <a:solidFill>
                  <a:prstClr val="black">
                    <a:lumMod val="75000"/>
                    <a:lumOff val="25000"/>
                  </a:prstClr>
                </a:solidFill>
                <a:latin typeface="SAP-icons"/>
                <a:cs typeface="SAP-icons"/>
              </a:endParaRPr>
            </a:p>
          </p:txBody>
        </p:sp>
      </p:grpSp>
      <p:sp>
        <p:nvSpPr>
          <p:cNvPr id="53" name="Rectangle 23"/>
          <p:cNvSpPr>
            <a:spLocks noChangeArrowheads="1"/>
          </p:cNvSpPr>
          <p:nvPr/>
        </p:nvSpPr>
        <p:spPr bwMode="auto">
          <a:xfrm>
            <a:off x="4119752" y="1397003"/>
            <a:ext cx="88646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666666"/>
                </a:solidFill>
                <a:latin typeface="Arial" pitchFamily="34" charset="0"/>
                <a:ea typeface="Open Sans" pitchFamily="34" charset="0"/>
                <a:cs typeface="Arial" pitchFamily="34" charset="0"/>
              </a:rPr>
              <a:t>Company Code</a:t>
            </a:r>
            <a:endParaRPr lang="en-US" sz="2800" dirty="0">
              <a:solidFill>
                <a:prstClr val="black"/>
              </a:solidFill>
              <a:latin typeface="Arial" pitchFamily="34" charset="0"/>
              <a:cs typeface="Arial" pitchFamily="34" charset="0"/>
            </a:endParaRPr>
          </a:p>
        </p:txBody>
      </p:sp>
      <p:grpSp>
        <p:nvGrpSpPr>
          <p:cNvPr id="54" name="Group 53"/>
          <p:cNvGrpSpPr/>
          <p:nvPr/>
        </p:nvGrpSpPr>
        <p:grpSpPr>
          <a:xfrm>
            <a:off x="4119752" y="1562337"/>
            <a:ext cx="1768321" cy="307773"/>
            <a:chOff x="290144" y="1662360"/>
            <a:chExt cx="1768321" cy="307773"/>
          </a:xfrm>
        </p:grpSpPr>
        <p:sp>
          <p:nvSpPr>
            <p:cNvPr id="55" name="Rectangle 350"/>
            <p:cNvSpPr>
              <a:spLocks noChangeArrowheads="1"/>
            </p:cNvSpPr>
            <p:nvPr/>
          </p:nvSpPr>
          <p:spPr bwMode="auto">
            <a:xfrm>
              <a:off x="290144" y="1681185"/>
              <a:ext cx="1742921" cy="266400"/>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endParaRPr lang="en-US" sz="1000" dirty="0">
                <a:latin typeface="Arial" pitchFamily="34" charset="0"/>
                <a:ea typeface="Open Sans" pitchFamily="34" charset="0"/>
                <a:cs typeface="Arial" pitchFamily="34" charset="0"/>
              </a:endParaRPr>
            </a:p>
          </p:txBody>
        </p:sp>
        <p:sp>
          <p:nvSpPr>
            <p:cNvPr id="56" name="TextBox 55"/>
            <p:cNvSpPr txBox="1"/>
            <p:nvPr/>
          </p:nvSpPr>
          <p:spPr>
            <a:xfrm>
              <a:off x="1692721" y="1662360"/>
              <a:ext cx="365744" cy="307773"/>
            </a:xfrm>
            <a:prstGeom prst="rect">
              <a:avLst/>
            </a:prstGeom>
            <a:noFill/>
          </p:spPr>
          <p:txBody>
            <a:bodyPr wrap="square" lIns="91434" tIns="45718" rIns="91434" bIns="45718" rtlCol="0">
              <a:spAutoFit/>
            </a:bodyPr>
            <a:lstStyle/>
            <a:p>
              <a:pPr defTabSz="1275694"/>
              <a:r>
                <a:rPr lang="de-DE" sz="1400" dirty="0">
                  <a:solidFill>
                    <a:prstClr val="black">
                      <a:lumMod val="75000"/>
                      <a:lumOff val="25000"/>
                    </a:prstClr>
                  </a:solidFill>
                  <a:latin typeface="SAP-icons"/>
                  <a:cs typeface="SAP-icons"/>
                </a:rPr>
                <a:t></a:t>
              </a:r>
              <a:endParaRPr sz="1400" dirty="0">
                <a:solidFill>
                  <a:prstClr val="black">
                    <a:lumMod val="75000"/>
                    <a:lumOff val="25000"/>
                  </a:prstClr>
                </a:solidFill>
                <a:latin typeface="SAP-icons"/>
                <a:cs typeface="SAP-icons"/>
              </a:endParaRPr>
            </a:p>
          </p:txBody>
        </p:sp>
      </p:grpSp>
      <p:grpSp>
        <p:nvGrpSpPr>
          <p:cNvPr id="60" name="Group 59"/>
          <p:cNvGrpSpPr/>
          <p:nvPr/>
        </p:nvGrpSpPr>
        <p:grpSpPr>
          <a:xfrm>
            <a:off x="2214067" y="1531839"/>
            <a:ext cx="1087995" cy="353848"/>
            <a:chOff x="433428" y="2213059"/>
            <a:chExt cx="1087995" cy="353848"/>
          </a:xfrm>
        </p:grpSpPr>
        <p:sp>
          <p:nvSpPr>
            <p:cNvPr id="57" name="Rounded Rectangle 56"/>
            <p:cNvSpPr/>
            <p:nvPr/>
          </p:nvSpPr>
          <p:spPr bwMode="gray">
            <a:xfrm>
              <a:off x="451447" y="2285998"/>
              <a:ext cx="992178" cy="215900"/>
            </a:xfrm>
            <a:prstGeom prst="roundRect">
              <a:avLst/>
            </a:prstGeom>
            <a:solidFill>
              <a:srgbClr val="F7F7F7"/>
            </a:solidFill>
            <a:ln w="6350" algn="ctr">
              <a:solidFill>
                <a:srgbClr val="BFBFB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8" name="Rectangle 57"/>
            <p:cNvSpPr/>
            <p:nvPr/>
          </p:nvSpPr>
          <p:spPr bwMode="gray">
            <a:xfrm>
              <a:off x="433428" y="2213059"/>
              <a:ext cx="924246" cy="353848"/>
            </a:xfrm>
            <a:prstGeom prst="rect">
              <a:avLst/>
            </a:prstGeom>
            <a:noFill/>
            <a:ln w="19050" algn="ctr">
              <a:noFill/>
              <a:miter lim="800000"/>
              <a:headEnd/>
              <a:tailEnd/>
            </a:ln>
          </p:spPr>
          <p:txBody>
            <a:bodyPr lIns="90000" tIns="72000" rIns="90000" bIns="72000" rtlCol="0" anchor="ctr"/>
            <a:lstStyle/>
            <a:p>
              <a:pPr defTabSz="914400">
                <a:defRPr/>
              </a:pPr>
              <a:r>
                <a:rPr lang="en-US" sz="1000" dirty="0">
                  <a:solidFill>
                    <a:prstClr val="black"/>
                  </a:solidFill>
                  <a:latin typeface="Arial" panose="020B0604020202020204" pitchFamily="34" charset="0"/>
                  <a:cs typeface="Arial" panose="020B0604020202020204" pitchFamily="34" charset="0"/>
                </a:rPr>
                <a:t>Customer 1</a:t>
              </a:r>
            </a:p>
          </p:txBody>
        </p:sp>
        <p:sp>
          <p:nvSpPr>
            <p:cNvPr id="59" name="TextBox 58"/>
            <p:cNvSpPr txBox="1"/>
            <p:nvPr/>
          </p:nvSpPr>
          <p:spPr>
            <a:xfrm>
              <a:off x="1089942" y="2290761"/>
              <a:ext cx="431481"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SAP-icons" pitchFamily="2" charset="0"/>
                </a:rPr>
                <a:t></a:t>
              </a:r>
            </a:p>
          </p:txBody>
        </p:sp>
      </p:grpSp>
      <p:sp>
        <p:nvSpPr>
          <p:cNvPr id="72" name="Rectangle 71"/>
          <p:cNvSpPr/>
          <p:nvPr/>
        </p:nvSpPr>
        <p:spPr bwMode="gray">
          <a:xfrm>
            <a:off x="8197749" y="1581200"/>
            <a:ext cx="759107" cy="266362"/>
          </a:xfrm>
          <a:prstGeom prst="rect">
            <a:avLst/>
          </a:prstGeom>
          <a:solidFill>
            <a:srgbClr val="F2F2F2"/>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smtClean="0">
                <a:solidFill>
                  <a:prstClr val="black"/>
                </a:solidFill>
                <a:latin typeface="Arial" pitchFamily="34" charset="0"/>
                <a:ea typeface="Open Sans" pitchFamily="34" charset="0"/>
                <a:cs typeface="Arial" pitchFamily="34" charset="0"/>
              </a:rPr>
              <a:t>Search</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7462566" y="1581200"/>
            <a:ext cx="604845" cy="266362"/>
          </a:xfrm>
          <a:prstGeom prst="rect">
            <a:avLst/>
          </a:prstGeom>
          <a:solidFill>
            <a:srgbClr val="F2F2F2"/>
          </a:solidFill>
          <a:ln w="6350" algn="ctr">
            <a:solidFill>
              <a:srgbClr val="BFBFBF"/>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smtClean="0">
                <a:solidFill>
                  <a:prstClr val="black"/>
                </a:solidFill>
                <a:latin typeface="Arial" pitchFamily="34" charset="0"/>
                <a:ea typeface="Open Sans" pitchFamily="34" charset="0"/>
                <a:cs typeface="Arial" pitchFamily="34" charset="0"/>
              </a:rPr>
              <a:t>Reset</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61" name="Table 60"/>
          <p:cNvGraphicFramePr>
            <a:graphicFrameLocks noGrp="1"/>
          </p:cNvGraphicFramePr>
          <p:nvPr>
            <p:extLst>
              <p:ext uri="{D42A27DB-BD31-4B8C-83A1-F6EECF244321}">
                <p14:modId xmlns:p14="http://schemas.microsoft.com/office/powerpoint/2010/main" val="1160307026"/>
              </p:ext>
            </p:extLst>
          </p:nvPr>
        </p:nvGraphicFramePr>
        <p:xfrm>
          <a:off x="284901" y="2599045"/>
          <a:ext cx="8676605" cy="4069248"/>
        </p:xfrm>
        <a:graphic>
          <a:graphicData uri="http://schemas.openxmlformats.org/drawingml/2006/table">
            <a:tbl>
              <a:tblPr firstRow="1" bandRow="1">
                <a:solidFill>
                  <a:schemeClr val="bg1"/>
                </a:solidFill>
                <a:tableStyleId>{2D5ABB26-0587-4C30-8999-92F81FD0307C}</a:tableStyleId>
              </a:tblPr>
              <a:tblGrid>
                <a:gridCol w="1269587"/>
                <a:gridCol w="2101332"/>
                <a:gridCol w="684979"/>
                <a:gridCol w="1319374"/>
                <a:gridCol w="2707856"/>
                <a:gridCol w="385197"/>
                <a:gridCol w="208280"/>
              </a:tblGrid>
              <a:tr h="2934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Customer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r>
                        <a:rPr lang="en-US" sz="1000" b="0" dirty="0" smtClean="0">
                          <a:solidFill>
                            <a:prstClr val="black"/>
                          </a:solidFill>
                          <a:latin typeface="Arial" panose="020B0604020202020204" pitchFamily="34" charset="0"/>
                          <a:cs typeface="Arial" panose="020B0604020202020204" pitchFamily="34" charset="0"/>
                        </a:rPr>
                        <a:t>Description</a:t>
                      </a:r>
                      <a:endParaRPr lang="en-US" sz="1000" b="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algn="r"/>
                      <a:r>
                        <a:rPr lang="en-US" sz="1000" b="0" dirty="0" smtClean="0">
                          <a:solidFill>
                            <a:prstClr val="black"/>
                          </a:solidFill>
                          <a:latin typeface="Arial" panose="020B0604020202020204" pitchFamily="34" charset="0"/>
                          <a:cs typeface="Arial" panose="020B0604020202020204" pitchFamily="34" charset="0"/>
                        </a:rPr>
                        <a:t>Status</a:t>
                      </a:r>
                      <a:endParaRPr lang="en-US" sz="1000" b="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Company Code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Offset Account</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b="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c>
                  <a:txBody>
                    <a:bodyPr/>
                    <a:lstStyle/>
                    <a:p>
                      <a:endParaRPr lang="en-US" sz="1000" b="1"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5E5E5"/>
                    </a:solidFill>
                  </a:tcPr>
                </a:tc>
              </a:tr>
              <a:tr h="3146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4F81BD"/>
                          </a:solidFill>
                          <a:latin typeface="Arial" panose="020B0604020202020204" pitchFamily="34" charset="0"/>
                          <a:cs typeface="Arial" panose="020B0604020202020204" pitchFamily="34" charset="0"/>
                        </a:rPr>
                        <a:t>90000201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Customer 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100450003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90000213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200776544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90000183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000678332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4F81BD"/>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90000623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000322235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90000871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000678332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90007211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000678323</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90002121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000678388</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000678755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000678324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90381122</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000678231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4F81BD"/>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92192911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Customer 1</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000678365</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14649">
                <a:tc>
                  <a:txBody>
                    <a:bodyPr/>
                    <a:lstStyle/>
                    <a:p>
                      <a:r>
                        <a:rPr lang="en-US" sz="1000" b="1" dirty="0" smtClean="0">
                          <a:solidFill>
                            <a:srgbClr val="4F81BD"/>
                          </a:solidFill>
                          <a:latin typeface="Arial" panose="020B0604020202020204" pitchFamily="34" charset="0"/>
                          <a:cs typeface="Arial" panose="020B0604020202020204" pitchFamily="34" charset="0"/>
                        </a:rPr>
                        <a:t>90000371</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Customer 1</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Open</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000678764</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3" name="Rectangle 62"/>
          <p:cNvSpPr/>
          <p:nvPr/>
        </p:nvSpPr>
        <p:spPr>
          <a:xfrm>
            <a:off x="8790676" y="3028477"/>
            <a:ext cx="131376" cy="8659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3"/>
          <p:cNvSpPr>
            <a:spLocks noChangeArrowheads="1"/>
          </p:cNvSpPr>
          <p:nvPr/>
        </p:nvSpPr>
        <p:spPr bwMode="auto">
          <a:xfrm>
            <a:off x="295242" y="2284045"/>
            <a:ext cx="66684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b="1" dirty="0" smtClean="0">
                <a:latin typeface="Arial" pitchFamily="34" charset="0"/>
                <a:ea typeface="Open Sans" pitchFamily="34" charset="0"/>
                <a:cs typeface="Arial" pitchFamily="34" charset="0"/>
              </a:rPr>
              <a:t>Items (223)</a:t>
            </a:r>
            <a:endParaRPr lang="en-US" sz="2800" b="1" dirty="0">
              <a:latin typeface="Arial" pitchFamily="34" charset="0"/>
              <a:cs typeface="Arial" pitchFamily="34" charset="0"/>
            </a:endParaRPr>
          </a:p>
        </p:txBody>
      </p:sp>
      <p:pic>
        <p:nvPicPr>
          <p:cNvPr id="6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2" y="2949637"/>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2" y="3251888"/>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3" y="357094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388307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4207070"/>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4499964"/>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4847626"/>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165726"/>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487601"/>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5795631"/>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6093287"/>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46334" y="6406853"/>
            <a:ext cx="222585"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74" name="TextBox 73"/>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cxnSp>
        <p:nvCxnSpPr>
          <p:cNvPr id="76" name="Straight Connector 75"/>
          <p:cNvCxnSpPr/>
          <p:nvPr/>
        </p:nvCxnSpPr>
        <p:spPr>
          <a:xfrm>
            <a:off x="7638297" y="36633"/>
            <a:ext cx="0" cy="37742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21310676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666666"/>
                </a:solidFill>
                <a:latin typeface="BentonSans Light" panose="02000503000000020004" pitchFamily="2" charset="0"/>
              </a:rPr>
              <a:t>FacetFilter</a:t>
            </a:r>
            <a:endParaRPr lang="en-US" dirty="0">
              <a:solidFill>
                <a:srgbClr val="666666"/>
              </a:solidFill>
              <a:latin typeface="BentonSans Light" panose="02000503000000020004" pitchFamily="2" charset="0"/>
            </a:endParaRPr>
          </a:p>
        </p:txBody>
      </p:sp>
    </p:spTree>
    <p:extLst>
      <p:ext uri="{BB962C8B-B14F-4D97-AF65-F5344CB8AC3E}">
        <p14:creationId xmlns:p14="http://schemas.microsoft.com/office/powerpoint/2010/main" val="33256510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476321"/>
            <a:ext cx="9144000" cy="641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609596" y="2091091"/>
            <a:ext cx="184654" cy="369328"/>
          </a:xfrm>
          <a:prstGeom prst="rect">
            <a:avLst/>
          </a:prstGeom>
          <a:noFill/>
        </p:spPr>
        <p:txBody>
          <a:bodyPr wrap="none" lIns="91434" tIns="45718" rIns="91434" bIns="45718" rtlCol="0">
            <a:spAutoFit/>
          </a:bodyPr>
          <a:lstStyle/>
          <a:p>
            <a:endParaRPr lang="en-US" dirty="0"/>
          </a:p>
        </p:txBody>
      </p:sp>
      <p:sp>
        <p:nvSpPr>
          <p:cNvPr id="23" name="TextBox 22"/>
          <p:cNvSpPr txBox="1"/>
          <p:nvPr/>
        </p:nvSpPr>
        <p:spPr>
          <a:xfrm>
            <a:off x="307012" y="1208997"/>
            <a:ext cx="2273226"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dirty="0">
                <a:solidFill>
                  <a:schemeClr val="tx1">
                    <a:lumMod val="75000"/>
                    <a:lumOff val="25000"/>
                  </a:schemeClr>
                </a:solidFill>
                <a:latin typeface="Arial" panose="020B0604020202020204" pitchFamily="34" charset="0"/>
                <a:ea typeface="Open Sans" pitchFamily="34" charset="0"/>
                <a:cs typeface="Arial" panose="020B0604020202020204" pitchFamily="34" charset="0"/>
              </a:rPr>
              <a:t>Variant Name</a:t>
            </a:r>
          </a:p>
        </p:txBody>
      </p:sp>
      <p:sp>
        <p:nvSpPr>
          <p:cNvPr id="28" name="Rectangle 362"/>
          <p:cNvSpPr>
            <a:spLocks noChangeArrowheads="1"/>
          </p:cNvSpPr>
          <p:nvPr/>
        </p:nvSpPr>
        <p:spPr bwMode="auto">
          <a:xfrm>
            <a:off x="2033065" y="1292759"/>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dirty="0">
                <a:solidFill>
                  <a:srgbClr val="404040"/>
                </a:solidFill>
                <a:latin typeface="SAP-icons" pitchFamily="2" charset="0"/>
              </a:rPr>
              <a:t></a:t>
            </a:r>
            <a:endParaRPr lang="en-US" sz="900" dirty="0">
              <a:solidFill>
                <a:srgbClr val="404040"/>
              </a:solidFill>
              <a:latin typeface="SAP-icons" pitchFamily="2" charset="0"/>
              <a:cs typeface="Arial" pitchFamily="34" charset="0"/>
            </a:endParaRPr>
          </a:p>
        </p:txBody>
      </p:sp>
      <p:sp>
        <p:nvSpPr>
          <p:cNvPr id="152" name="TextBox 151"/>
          <p:cNvSpPr txBox="1"/>
          <p:nvPr/>
        </p:nvSpPr>
        <p:spPr>
          <a:xfrm>
            <a:off x="8197321" y="1208997"/>
            <a:ext cx="667458" cy="654025"/>
          </a:xfrm>
          <a:prstGeom prst="rect">
            <a:avLst/>
          </a:prstGeom>
          <a:noFill/>
        </p:spPr>
        <p:txBody>
          <a:bodyPr wrap="square" lIns="0" tIns="0" rIns="0" bIns="0" rtlCol="0">
            <a:spAutoFit/>
          </a:bodyPr>
          <a:lstStyle/>
          <a:p>
            <a:pPr algn="r" fontAlgn="base">
              <a:spcAft>
                <a:spcPct val="0"/>
              </a:spcAft>
              <a:buClr>
                <a:srgbClr val="F0AB00"/>
              </a:buClr>
              <a:buSzPct val="80000"/>
            </a:pPr>
            <a:r>
              <a:rPr lang="en-US" sz="2000">
                <a:solidFill>
                  <a:schemeClr val="accent2"/>
                </a:solidFill>
                <a:latin typeface="Arial" panose="020B0604020202020204" pitchFamily="34" charset="0"/>
                <a:ea typeface="Open Sans Condensed" pitchFamily="34" charset="0"/>
                <a:cs typeface="Arial" panose="020B0604020202020204" pitchFamily="34" charset="0"/>
              </a:rPr>
              <a:t>10</a:t>
            </a:r>
          </a:p>
          <a:p>
            <a:pPr algn="r" fontAlgn="base">
              <a:spcAft>
                <a:spcPct val="0"/>
              </a:spcAft>
              <a:buClr>
                <a:srgbClr val="F0AB00"/>
              </a:buClr>
              <a:buSzPct val="80000"/>
            </a:pPr>
            <a:r>
              <a:rPr lang="en-US" sz="900">
                <a:solidFill>
                  <a:srgbClr val="444444"/>
                </a:solidFill>
                <a:latin typeface="Arial" panose="020B0604020202020204" pitchFamily="34" charset="0"/>
                <a:ea typeface="Open Sans" pitchFamily="34" charset="0"/>
                <a:cs typeface="Arial" panose="020B0604020202020204" pitchFamily="34" charset="0"/>
              </a:rPr>
              <a:t>Items</a:t>
            </a:r>
            <a:endParaRPr lang="en-US" sz="200" dirty="0">
              <a:solidFill>
                <a:srgbClr val="444444"/>
              </a:solidFill>
              <a:latin typeface="Arial" panose="020B0604020202020204" pitchFamily="34" charset="0"/>
              <a:ea typeface="Open Sans" pitchFamily="34" charset="0"/>
              <a:cs typeface="Arial" panose="020B0604020202020204" pitchFamily="34" charset="0"/>
            </a:endParaRPr>
          </a:p>
          <a:p>
            <a:pPr algn="r" fontAlgn="base">
              <a:spcBef>
                <a:spcPct val="50000"/>
              </a:spcBef>
              <a:spcAft>
                <a:spcPct val="0"/>
              </a:spcAft>
              <a:buClr>
                <a:srgbClr val="F0AB00"/>
              </a:buClr>
              <a:buSzPct val="80000"/>
            </a:pPr>
            <a:endParaRPr lang="en-US" sz="900" dirty="0">
              <a:solidFill>
                <a:srgbClr val="444444"/>
              </a:solidFill>
              <a:latin typeface="Arial" panose="020B0604020202020204" pitchFamily="34" charset="0"/>
              <a:ea typeface="Open Sans Condensed" pitchFamily="34" charset="0"/>
              <a:cs typeface="Arial" panose="020B0604020202020204" pitchFamily="34" charset="0"/>
            </a:endParaRPr>
          </a:p>
        </p:txBody>
      </p:sp>
      <p:sp>
        <p:nvSpPr>
          <p:cNvPr id="3" name="Rectangle 2"/>
          <p:cNvSpPr/>
          <p:nvPr/>
        </p:nvSpPr>
        <p:spPr>
          <a:xfrm>
            <a:off x="230927" y="1863021"/>
            <a:ext cx="8633852" cy="458570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4" tIns="45718" rIns="91434" bIns="45718" rtlCol="0" anchor="ctr"/>
          <a:lstStyle/>
          <a:p>
            <a:pPr algn="ctr"/>
            <a:r>
              <a:rPr lang="en-US" smtClean="0">
                <a:solidFill>
                  <a:schemeClr val="tx1">
                    <a:lumMod val="50000"/>
                    <a:lumOff val="50000"/>
                  </a:schemeClr>
                </a:solidFill>
              </a:rPr>
              <a:t>Table or chart or other content</a:t>
            </a:r>
            <a:endParaRPr lang="en-US">
              <a:solidFill>
                <a:schemeClr val="tx1">
                  <a:lumMod val="50000"/>
                  <a:lumOff val="50000"/>
                </a:schemeClr>
              </a:solidFill>
            </a:endParaRPr>
          </a:p>
        </p:txBody>
      </p:sp>
      <p:sp>
        <p:nvSpPr>
          <p:cNvPr id="67" name="Rectangle 66"/>
          <p:cNvSpPr/>
          <p:nvPr/>
        </p:nvSpPr>
        <p:spPr bwMode="gray">
          <a:xfrm>
            <a:off x="8719852" y="421958"/>
            <a:ext cx="424149" cy="423863"/>
          </a:xfrm>
          <a:prstGeom prst="rect">
            <a:avLst/>
          </a:prstGeom>
          <a:noFill/>
          <a:ln w="6350" algn="ctr">
            <a:noFill/>
            <a:miter lim="800000"/>
            <a:headEnd/>
            <a:tailEnd/>
          </a:ln>
        </p:spPr>
        <p:txBody>
          <a:bodyPr lIns="89995" tIns="71995" rIns="89995" bIns="71995" rtlCol="0" anchor="ctr"/>
          <a:lstStyle/>
          <a:p>
            <a:pPr lvl="0" algn="ctr"/>
            <a:r>
              <a:rPr lang="en-US" sz="1400" dirty="0">
                <a:solidFill>
                  <a:srgbClr val="666666"/>
                </a:solidFill>
                <a:latin typeface="SAP-icons"/>
                <a:cs typeface="SAP-icons"/>
              </a:rPr>
              <a:t></a:t>
            </a:r>
          </a:p>
        </p:txBody>
      </p:sp>
      <p:sp>
        <p:nvSpPr>
          <p:cNvPr id="68" name="TextBox 67"/>
          <p:cNvSpPr txBox="1"/>
          <p:nvPr/>
        </p:nvSpPr>
        <p:spPr>
          <a:xfrm>
            <a:off x="200572" y="556521"/>
            <a:ext cx="94242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007CC0"/>
                </a:solidFill>
                <a:latin typeface="Arial" panose="020B0604020202020204" pitchFamily="34" charset="0"/>
                <a:ea typeface="Open Sans" pitchFamily="34" charset="0"/>
                <a:cs typeface="Arial" panose="020B0604020202020204" pitchFamily="34" charset="0"/>
              </a:rPr>
              <a:t>Suppliers (All)</a:t>
            </a:r>
            <a:endParaRPr lang="en-US" sz="110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69" name="TextBox 68"/>
          <p:cNvSpPr txBox="1"/>
          <p:nvPr/>
        </p:nvSpPr>
        <p:spPr>
          <a:xfrm>
            <a:off x="1465061" y="556521"/>
            <a:ext cx="66250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007CC0"/>
                </a:solidFill>
                <a:latin typeface="Arial" panose="020B0604020202020204" pitchFamily="34" charset="0"/>
                <a:ea typeface="Open Sans" pitchFamily="34" charset="0"/>
                <a:cs typeface="Arial" panose="020B0604020202020204" pitchFamily="34" charset="0"/>
              </a:rPr>
              <a:t>Items (All)</a:t>
            </a:r>
            <a:endParaRPr lang="en-US" sz="110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70" name="TextBox 69"/>
          <p:cNvSpPr txBox="1"/>
          <p:nvPr/>
        </p:nvSpPr>
        <p:spPr>
          <a:xfrm>
            <a:off x="2696329" y="556521"/>
            <a:ext cx="1691521"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a:solidFill>
                  <a:srgbClr val="007CC0"/>
                </a:solidFill>
                <a:latin typeface="Arial" panose="020B0604020202020204" pitchFamily="34" charset="0"/>
                <a:ea typeface="Open Sans" pitchFamily="34" charset="0"/>
                <a:cs typeface="Arial" panose="020B0604020202020204" pitchFamily="34" charset="0"/>
              </a:rPr>
              <a:t>All Business </a:t>
            </a:r>
            <a:r>
              <a:rPr lang="en-US" sz="1100" dirty="0" smtClean="0">
                <a:solidFill>
                  <a:srgbClr val="007CC0"/>
                </a:solidFill>
                <a:latin typeface="Arial" panose="020B0604020202020204" pitchFamily="34" charset="0"/>
                <a:ea typeface="Open Sans" pitchFamily="34" charset="0"/>
                <a:cs typeface="Arial" panose="020B0604020202020204" pitchFamily="34" charset="0"/>
              </a:rPr>
              <a:t>Partners (All)</a:t>
            </a:r>
            <a:endParaRPr lang="en-US" sz="110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72" name="TextBox 71"/>
          <p:cNvSpPr txBox="1"/>
          <p:nvPr/>
        </p:nvSpPr>
        <p:spPr>
          <a:xfrm>
            <a:off x="4503852" y="556521"/>
            <a:ext cx="91269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007CC0"/>
                </a:solidFill>
                <a:latin typeface="Arial" panose="020B0604020202020204" pitchFamily="34" charset="0"/>
                <a:ea typeface="Open Sans" pitchFamily="34" charset="0"/>
                <a:cs typeface="Arial" panose="020B0604020202020204" pitchFamily="34" charset="0"/>
              </a:rPr>
              <a:t>Orders (All)</a:t>
            </a:r>
            <a:endParaRPr lang="en-US" sz="110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73" name="Rectangle 72"/>
          <p:cNvSpPr/>
          <p:nvPr/>
        </p:nvSpPr>
        <p:spPr bwMode="gray">
          <a:xfrm>
            <a:off x="5626131" y="429578"/>
            <a:ext cx="424149" cy="423863"/>
          </a:xfrm>
          <a:prstGeom prst="rect">
            <a:avLst/>
          </a:prstGeom>
          <a:noFill/>
          <a:ln w="6350" algn="ctr">
            <a:noFill/>
            <a:miter lim="800000"/>
            <a:headEnd/>
            <a:tailEnd/>
          </a:ln>
        </p:spPr>
        <p:txBody>
          <a:bodyPr lIns="89995" tIns="71995" rIns="89995" bIns="71995" rtlCol="0" anchor="ctr"/>
          <a:lstStyle/>
          <a:p>
            <a:pPr lvl="0" algn="ctr"/>
            <a:r>
              <a:rPr lang="en-US" sz="1400" dirty="0">
                <a:solidFill>
                  <a:srgbClr val="666666"/>
                </a:solidFill>
                <a:latin typeface="SAP-icons"/>
                <a:cs typeface="SAP-icons"/>
              </a:rPr>
              <a:t></a:t>
            </a:r>
          </a:p>
        </p:txBody>
      </p:sp>
      <p:grpSp>
        <p:nvGrpSpPr>
          <p:cNvPr id="21" name="Group 20"/>
          <p:cNvGrpSpPr/>
          <p:nvPr/>
        </p:nvGrpSpPr>
        <p:grpSpPr>
          <a:xfrm>
            <a:off x="0" y="6448723"/>
            <a:ext cx="9168732" cy="447374"/>
            <a:chOff x="-24732" y="6410625"/>
            <a:chExt cx="9168732" cy="447375"/>
          </a:xfrm>
        </p:grpSpPr>
        <p:sp>
          <p:nvSpPr>
            <p:cNvPr id="26" name="Rectangle 25"/>
            <p:cNvSpPr/>
            <p:nvPr/>
          </p:nvSpPr>
          <p:spPr>
            <a:xfrm>
              <a:off x="-24732" y="6410625"/>
              <a:ext cx="9168732" cy="447375"/>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906372" y="6521740"/>
              <a:ext cx="1132880" cy="246222"/>
            </a:xfrm>
            <a:prstGeom prst="rect">
              <a:avLst/>
            </a:prstGeom>
          </p:spPr>
          <p:txBody>
            <a:bodyPr wrap="none">
              <a:spAutoFit/>
            </a:bodyPr>
            <a:lstStyle/>
            <a:p>
              <a:r>
                <a:rPr lang="en-US" sz="1000" dirty="0">
                  <a:solidFill>
                    <a:schemeClr val="bg1"/>
                  </a:solidFill>
                  <a:latin typeface="Arial" panose="020B0604020202020204" pitchFamily="34" charset="0"/>
                  <a:ea typeface="Open Sans" pitchFamily="34" charset="0"/>
                  <a:cs typeface="Arial" panose="020B0604020202020204" pitchFamily="34" charset="0"/>
                </a:rPr>
                <a:t>Suggest solution</a:t>
              </a:r>
              <a:endParaRPr lang="en-US" sz="1000" dirty="0">
                <a:latin typeface="Arial" panose="020B0604020202020204" pitchFamily="34" charset="0"/>
                <a:ea typeface="Open Sans" pitchFamily="34" charset="0"/>
                <a:cs typeface="Arial" panose="020B0604020202020204" pitchFamily="34" charset="0"/>
              </a:endParaRPr>
            </a:p>
          </p:txBody>
        </p:sp>
        <p:cxnSp>
          <p:nvCxnSpPr>
            <p:cNvPr id="30" name="Straight Connector 29"/>
            <p:cNvCxnSpPr/>
            <p:nvPr/>
          </p:nvCxnSpPr>
          <p:spPr>
            <a:xfrm>
              <a:off x="7773988" y="6410626"/>
              <a:ext cx="0" cy="4473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2936" y="6410626"/>
              <a:ext cx="0" cy="4473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122758" y="6563812"/>
            <a:ext cx="230851"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700" dirty="0">
              <a:solidFill>
                <a:schemeClr val="bg1"/>
              </a:solidFill>
              <a:latin typeface="Open Sans" pitchFamily="34" charset="0"/>
              <a:ea typeface="Open Sans" pitchFamily="34" charset="0"/>
              <a:cs typeface="Open Sans" pitchFamily="34" charset="0"/>
            </a:endParaRPr>
          </a:p>
        </p:txBody>
      </p:sp>
      <p:grpSp>
        <p:nvGrpSpPr>
          <p:cNvPr id="9" name="Group 8"/>
          <p:cNvGrpSpPr/>
          <p:nvPr/>
        </p:nvGrpSpPr>
        <p:grpSpPr>
          <a:xfrm>
            <a:off x="2" y="1"/>
            <a:ext cx="9144000" cy="423864"/>
            <a:chOff x="1" y="0"/>
            <a:chExt cx="9144000" cy="423864"/>
          </a:xfrm>
        </p:grpSpPr>
        <p:sp>
          <p:nvSpPr>
            <p:cNvPr id="47" name="Rectangle 46"/>
            <p:cNvSpPr/>
            <p:nvPr/>
          </p:nvSpPr>
          <p:spPr>
            <a:xfrm>
              <a:off x="1" y="0"/>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9667" y="96515"/>
              <a:ext cx="229285" cy="2308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51" name="TextBox 50"/>
            <p:cNvSpPr txBox="1"/>
            <p:nvPr/>
          </p:nvSpPr>
          <p:spPr>
            <a:xfrm>
              <a:off x="636635" y="138327"/>
              <a:ext cx="7874367"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Arial" panose="020B0604020202020204" pitchFamily="34" charset="0"/>
                  <a:ea typeface="Open Sans" pitchFamily="34" charset="0"/>
                  <a:cs typeface="Arial" panose="020B0604020202020204" pitchFamily="34" charset="0"/>
                </a:rPr>
                <a:t>Request</a:t>
              </a:r>
            </a:p>
          </p:txBody>
        </p:sp>
        <p:sp>
          <p:nvSpPr>
            <p:cNvPr id="5" name="Rectangle 4"/>
            <p:cNvSpPr/>
            <p:nvPr/>
          </p:nvSpPr>
          <p:spPr bwMode="gray">
            <a:xfrm>
              <a:off x="8719851" y="1"/>
              <a:ext cx="424149" cy="423863"/>
            </a:xfrm>
            <a:prstGeom prst="rect">
              <a:avLst/>
            </a:prstGeom>
            <a:solidFill>
              <a:srgbClr val="007CC0"/>
            </a:solidFill>
            <a:ln w="6350" algn="ctr">
              <a:noFill/>
              <a:miter lim="800000"/>
              <a:headEnd/>
              <a:tailEnd/>
            </a:ln>
          </p:spPr>
          <p:txBody>
            <a:bodyPr lIns="90000" tIns="72000" rIns="90000" bIns="72000" rtlCol="0" anchor="ctr"/>
            <a:lstStyle/>
            <a:p>
              <a:pPr lvl="0" algn="ctr"/>
              <a:r>
                <a:rPr lang="en-US" sz="1400" dirty="0">
                  <a:solidFill>
                    <a:srgbClr val="FFFFFF"/>
                  </a:solidFill>
                  <a:latin typeface="SAP-icons"/>
                  <a:cs typeface="SAP-icons"/>
                </a:rPr>
                <a:t></a:t>
              </a:r>
            </a:p>
          </p:txBody>
        </p:sp>
        <p:cxnSp>
          <p:nvCxnSpPr>
            <p:cNvPr id="74" name="Straight Connector 73"/>
            <p:cNvCxnSpPr/>
            <p:nvPr/>
          </p:nvCxnSpPr>
          <p:spPr>
            <a:xfrm>
              <a:off x="42286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flipV="1">
              <a:off x="1"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32554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476321"/>
            <a:ext cx="9144000" cy="641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07012" y="1208997"/>
            <a:ext cx="2273226"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dirty="0">
                <a:solidFill>
                  <a:schemeClr val="tx1">
                    <a:lumMod val="75000"/>
                    <a:lumOff val="25000"/>
                  </a:schemeClr>
                </a:solidFill>
                <a:latin typeface="Arial" panose="020B0604020202020204" pitchFamily="34" charset="0"/>
                <a:ea typeface="Open Sans" pitchFamily="34" charset="0"/>
                <a:cs typeface="Arial" panose="020B0604020202020204" pitchFamily="34" charset="0"/>
              </a:rPr>
              <a:t>Variant Name</a:t>
            </a:r>
          </a:p>
        </p:txBody>
      </p:sp>
      <p:sp>
        <p:nvSpPr>
          <p:cNvPr id="28" name="Rectangle 362"/>
          <p:cNvSpPr>
            <a:spLocks noChangeArrowheads="1"/>
          </p:cNvSpPr>
          <p:nvPr/>
        </p:nvSpPr>
        <p:spPr bwMode="auto">
          <a:xfrm>
            <a:off x="2033065" y="1292759"/>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dirty="0">
                <a:solidFill>
                  <a:srgbClr val="404040"/>
                </a:solidFill>
                <a:latin typeface="SAP-icons" pitchFamily="2" charset="0"/>
              </a:rPr>
              <a:t></a:t>
            </a:r>
            <a:endParaRPr lang="en-US" sz="900" dirty="0">
              <a:solidFill>
                <a:srgbClr val="404040"/>
              </a:solidFill>
              <a:latin typeface="SAP-icons" pitchFamily="2" charset="0"/>
              <a:cs typeface="Arial" pitchFamily="34" charset="0"/>
            </a:endParaRPr>
          </a:p>
        </p:txBody>
      </p:sp>
      <p:sp>
        <p:nvSpPr>
          <p:cNvPr id="152" name="TextBox 151"/>
          <p:cNvSpPr txBox="1"/>
          <p:nvPr/>
        </p:nvSpPr>
        <p:spPr>
          <a:xfrm>
            <a:off x="8197321" y="1208997"/>
            <a:ext cx="667458" cy="654025"/>
          </a:xfrm>
          <a:prstGeom prst="rect">
            <a:avLst/>
          </a:prstGeom>
          <a:noFill/>
        </p:spPr>
        <p:txBody>
          <a:bodyPr wrap="square" lIns="0" tIns="0" rIns="0" bIns="0" rtlCol="0">
            <a:spAutoFit/>
          </a:bodyPr>
          <a:lstStyle/>
          <a:p>
            <a:pPr algn="r" fontAlgn="base">
              <a:spcAft>
                <a:spcPct val="0"/>
              </a:spcAft>
              <a:buClr>
                <a:srgbClr val="F0AB00"/>
              </a:buClr>
              <a:buSzPct val="80000"/>
            </a:pPr>
            <a:r>
              <a:rPr lang="en-US" sz="2000">
                <a:solidFill>
                  <a:schemeClr val="accent2"/>
                </a:solidFill>
                <a:latin typeface="Arial" panose="020B0604020202020204" pitchFamily="34" charset="0"/>
                <a:ea typeface="Open Sans Condensed" pitchFamily="34" charset="0"/>
                <a:cs typeface="Arial" panose="020B0604020202020204" pitchFamily="34" charset="0"/>
              </a:rPr>
              <a:t>10</a:t>
            </a:r>
          </a:p>
          <a:p>
            <a:pPr algn="r" fontAlgn="base">
              <a:spcAft>
                <a:spcPct val="0"/>
              </a:spcAft>
              <a:buClr>
                <a:srgbClr val="F0AB00"/>
              </a:buClr>
              <a:buSzPct val="80000"/>
            </a:pPr>
            <a:r>
              <a:rPr lang="en-US" sz="900">
                <a:solidFill>
                  <a:srgbClr val="444444"/>
                </a:solidFill>
                <a:latin typeface="Arial" panose="020B0604020202020204" pitchFamily="34" charset="0"/>
                <a:ea typeface="Open Sans" pitchFamily="34" charset="0"/>
                <a:cs typeface="Arial" panose="020B0604020202020204" pitchFamily="34" charset="0"/>
              </a:rPr>
              <a:t>Items</a:t>
            </a:r>
            <a:endParaRPr lang="en-US" sz="200" dirty="0">
              <a:solidFill>
                <a:srgbClr val="444444"/>
              </a:solidFill>
              <a:latin typeface="Arial" panose="020B0604020202020204" pitchFamily="34" charset="0"/>
              <a:ea typeface="Open Sans" pitchFamily="34" charset="0"/>
              <a:cs typeface="Arial" panose="020B0604020202020204" pitchFamily="34" charset="0"/>
            </a:endParaRPr>
          </a:p>
          <a:p>
            <a:pPr algn="r" fontAlgn="base">
              <a:spcBef>
                <a:spcPct val="50000"/>
              </a:spcBef>
              <a:spcAft>
                <a:spcPct val="0"/>
              </a:spcAft>
              <a:buClr>
                <a:srgbClr val="F0AB00"/>
              </a:buClr>
              <a:buSzPct val="80000"/>
            </a:pPr>
            <a:endParaRPr lang="en-US" sz="900" dirty="0">
              <a:solidFill>
                <a:srgbClr val="444444"/>
              </a:solidFill>
              <a:latin typeface="Arial" panose="020B0604020202020204" pitchFamily="34" charset="0"/>
              <a:ea typeface="Open Sans Condensed" pitchFamily="34" charset="0"/>
              <a:cs typeface="Arial" panose="020B0604020202020204" pitchFamily="34" charset="0"/>
            </a:endParaRPr>
          </a:p>
        </p:txBody>
      </p:sp>
      <p:sp>
        <p:nvSpPr>
          <p:cNvPr id="3" name="Rectangle 2"/>
          <p:cNvSpPr/>
          <p:nvPr/>
        </p:nvSpPr>
        <p:spPr>
          <a:xfrm>
            <a:off x="230927" y="1863021"/>
            <a:ext cx="8633852" cy="458570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4" tIns="45718" rIns="91434" bIns="45718" rtlCol="0" anchor="ctr"/>
          <a:lstStyle/>
          <a:p>
            <a:pPr algn="ctr"/>
            <a:r>
              <a:rPr lang="en-US" smtClean="0">
                <a:solidFill>
                  <a:schemeClr val="tx1">
                    <a:lumMod val="50000"/>
                    <a:lumOff val="50000"/>
                  </a:schemeClr>
                </a:solidFill>
              </a:rPr>
              <a:t>Table or chart or other content</a:t>
            </a:r>
            <a:endParaRPr lang="en-US">
              <a:solidFill>
                <a:schemeClr val="tx1">
                  <a:lumMod val="50000"/>
                  <a:lumOff val="50000"/>
                </a:schemeClr>
              </a:solidFill>
            </a:endParaRPr>
          </a:p>
        </p:txBody>
      </p:sp>
      <p:sp>
        <p:nvSpPr>
          <p:cNvPr id="67" name="Rectangle 66"/>
          <p:cNvSpPr/>
          <p:nvPr/>
        </p:nvSpPr>
        <p:spPr bwMode="gray">
          <a:xfrm>
            <a:off x="8719852" y="421958"/>
            <a:ext cx="424149" cy="423863"/>
          </a:xfrm>
          <a:prstGeom prst="rect">
            <a:avLst/>
          </a:prstGeom>
          <a:noFill/>
          <a:ln w="6350" algn="ctr">
            <a:noFill/>
            <a:miter lim="800000"/>
            <a:headEnd/>
            <a:tailEnd/>
          </a:ln>
        </p:spPr>
        <p:txBody>
          <a:bodyPr lIns="89995" tIns="71995" rIns="89995" bIns="71995" rtlCol="0" anchor="ctr"/>
          <a:lstStyle/>
          <a:p>
            <a:pPr lvl="0" algn="ctr"/>
            <a:r>
              <a:rPr lang="en-US" sz="1400" dirty="0">
                <a:solidFill>
                  <a:srgbClr val="666666"/>
                </a:solidFill>
                <a:latin typeface="SAP-icons"/>
                <a:cs typeface="SAP-icons"/>
              </a:rPr>
              <a:t></a:t>
            </a:r>
          </a:p>
        </p:txBody>
      </p:sp>
      <p:sp>
        <p:nvSpPr>
          <p:cNvPr id="68" name="TextBox 67"/>
          <p:cNvSpPr txBox="1"/>
          <p:nvPr/>
        </p:nvSpPr>
        <p:spPr>
          <a:xfrm>
            <a:off x="200572" y="556521"/>
            <a:ext cx="94242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007CC0"/>
                </a:solidFill>
                <a:latin typeface="Arial" panose="020B0604020202020204" pitchFamily="34" charset="0"/>
                <a:ea typeface="Open Sans" pitchFamily="34" charset="0"/>
                <a:cs typeface="Arial" panose="020B0604020202020204" pitchFamily="34" charset="0"/>
              </a:rPr>
              <a:t>Suppliers (All)</a:t>
            </a:r>
            <a:endParaRPr lang="en-US" sz="110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69" name="TextBox 68"/>
          <p:cNvSpPr txBox="1"/>
          <p:nvPr/>
        </p:nvSpPr>
        <p:spPr>
          <a:xfrm>
            <a:off x="1465061" y="556521"/>
            <a:ext cx="662508"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007CC0"/>
                </a:solidFill>
                <a:latin typeface="Arial" panose="020B0604020202020204" pitchFamily="34" charset="0"/>
                <a:ea typeface="Open Sans" pitchFamily="34" charset="0"/>
                <a:cs typeface="Arial" panose="020B0604020202020204" pitchFamily="34" charset="0"/>
              </a:rPr>
              <a:t>Items (All)</a:t>
            </a:r>
            <a:endParaRPr lang="en-US" sz="110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70" name="TextBox 69"/>
          <p:cNvSpPr txBox="1"/>
          <p:nvPr/>
        </p:nvSpPr>
        <p:spPr>
          <a:xfrm>
            <a:off x="2696329" y="556521"/>
            <a:ext cx="1691521"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a:solidFill>
                  <a:srgbClr val="007CC0"/>
                </a:solidFill>
                <a:latin typeface="Arial" panose="020B0604020202020204" pitchFamily="34" charset="0"/>
                <a:ea typeface="Open Sans" pitchFamily="34" charset="0"/>
                <a:cs typeface="Arial" panose="020B0604020202020204" pitchFamily="34" charset="0"/>
              </a:rPr>
              <a:t>All Business </a:t>
            </a:r>
            <a:r>
              <a:rPr lang="en-US" sz="1100" dirty="0" smtClean="0">
                <a:solidFill>
                  <a:srgbClr val="007CC0"/>
                </a:solidFill>
                <a:latin typeface="Arial" panose="020B0604020202020204" pitchFamily="34" charset="0"/>
                <a:ea typeface="Open Sans" pitchFamily="34" charset="0"/>
                <a:cs typeface="Arial" panose="020B0604020202020204" pitchFamily="34" charset="0"/>
              </a:rPr>
              <a:t>Partners (All)</a:t>
            </a:r>
            <a:endParaRPr lang="en-US" sz="1100" dirty="0">
              <a:solidFill>
                <a:srgbClr val="007CC0"/>
              </a:solidFill>
              <a:latin typeface="Arial" panose="020B0604020202020204" pitchFamily="34" charset="0"/>
              <a:ea typeface="Open Sans" pitchFamily="34" charset="0"/>
              <a:cs typeface="Arial" panose="020B0604020202020204" pitchFamily="34" charset="0"/>
            </a:endParaRPr>
          </a:p>
        </p:txBody>
      </p:sp>
      <p:sp>
        <p:nvSpPr>
          <p:cNvPr id="72" name="TextBox 71"/>
          <p:cNvSpPr txBox="1"/>
          <p:nvPr/>
        </p:nvSpPr>
        <p:spPr>
          <a:xfrm>
            <a:off x="4503852" y="541285"/>
            <a:ext cx="1207570" cy="33855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007CC0"/>
                </a:solidFill>
                <a:latin typeface="Arial" panose="020B0604020202020204" pitchFamily="34" charset="0"/>
                <a:ea typeface="Open Sans" pitchFamily="34" charset="0"/>
                <a:cs typeface="Arial" panose="020B0604020202020204" pitchFamily="34" charset="0"/>
              </a:rPr>
              <a:t>Orders (All)  </a:t>
            </a:r>
            <a:r>
              <a:rPr lang="en-US" sz="1100" dirty="0" smtClean="0">
                <a:solidFill>
                  <a:srgbClr val="666666"/>
                </a:solidFill>
                <a:latin typeface="SAP-icons"/>
              </a:rPr>
              <a:t></a:t>
            </a:r>
            <a:r>
              <a:rPr lang="en-US" sz="1100" dirty="0">
                <a:solidFill>
                  <a:srgbClr val="666666"/>
                </a:solidFill>
                <a:latin typeface="SAP-icons"/>
              </a:rPr>
              <a:t>	</a:t>
            </a:r>
            <a:endParaRPr lang="en-US" sz="140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73" name="Rectangle 72"/>
          <p:cNvSpPr/>
          <p:nvPr/>
        </p:nvSpPr>
        <p:spPr bwMode="gray">
          <a:xfrm>
            <a:off x="5626131" y="429578"/>
            <a:ext cx="424149" cy="423863"/>
          </a:xfrm>
          <a:prstGeom prst="rect">
            <a:avLst/>
          </a:prstGeom>
          <a:noFill/>
          <a:ln w="6350" algn="ctr">
            <a:noFill/>
            <a:miter lim="800000"/>
            <a:headEnd/>
            <a:tailEnd/>
          </a:ln>
        </p:spPr>
        <p:txBody>
          <a:bodyPr lIns="89995" tIns="71995" rIns="89995" bIns="71995" rtlCol="0" anchor="ctr"/>
          <a:lstStyle/>
          <a:p>
            <a:pPr lvl="0" algn="ctr"/>
            <a:r>
              <a:rPr lang="en-US" sz="1400" dirty="0">
                <a:solidFill>
                  <a:srgbClr val="666666"/>
                </a:solidFill>
                <a:latin typeface="SAP-icons"/>
                <a:cs typeface="SAP-icons"/>
              </a:rPr>
              <a:t></a:t>
            </a:r>
          </a:p>
        </p:txBody>
      </p:sp>
      <p:grpSp>
        <p:nvGrpSpPr>
          <p:cNvPr id="21" name="Group 20"/>
          <p:cNvGrpSpPr/>
          <p:nvPr/>
        </p:nvGrpSpPr>
        <p:grpSpPr>
          <a:xfrm>
            <a:off x="0" y="6448723"/>
            <a:ext cx="9168732" cy="447374"/>
            <a:chOff x="-24732" y="6410625"/>
            <a:chExt cx="9168732" cy="447375"/>
          </a:xfrm>
        </p:grpSpPr>
        <p:sp>
          <p:nvSpPr>
            <p:cNvPr id="26" name="Rectangle 25"/>
            <p:cNvSpPr/>
            <p:nvPr/>
          </p:nvSpPr>
          <p:spPr>
            <a:xfrm>
              <a:off x="-24732" y="6410625"/>
              <a:ext cx="9168732" cy="447375"/>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906372" y="6521740"/>
              <a:ext cx="1132880" cy="246222"/>
            </a:xfrm>
            <a:prstGeom prst="rect">
              <a:avLst/>
            </a:prstGeom>
          </p:spPr>
          <p:txBody>
            <a:bodyPr wrap="none">
              <a:spAutoFit/>
            </a:bodyPr>
            <a:lstStyle/>
            <a:p>
              <a:r>
                <a:rPr lang="en-US" sz="1000" dirty="0">
                  <a:solidFill>
                    <a:schemeClr val="bg1"/>
                  </a:solidFill>
                  <a:latin typeface="Arial" panose="020B0604020202020204" pitchFamily="34" charset="0"/>
                  <a:ea typeface="Open Sans" pitchFamily="34" charset="0"/>
                  <a:cs typeface="Arial" panose="020B0604020202020204" pitchFamily="34" charset="0"/>
                </a:rPr>
                <a:t>Suggest solution</a:t>
              </a:r>
              <a:endParaRPr lang="en-US" sz="1000" dirty="0">
                <a:latin typeface="Arial" panose="020B0604020202020204" pitchFamily="34" charset="0"/>
                <a:ea typeface="Open Sans" pitchFamily="34" charset="0"/>
                <a:cs typeface="Arial" panose="020B0604020202020204" pitchFamily="34" charset="0"/>
              </a:endParaRPr>
            </a:p>
          </p:txBody>
        </p:sp>
        <p:cxnSp>
          <p:nvCxnSpPr>
            <p:cNvPr id="30" name="Straight Connector 29"/>
            <p:cNvCxnSpPr/>
            <p:nvPr/>
          </p:nvCxnSpPr>
          <p:spPr>
            <a:xfrm>
              <a:off x="7773988" y="6410626"/>
              <a:ext cx="0" cy="4473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2936" y="6410626"/>
              <a:ext cx="0" cy="4473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122758" y="6563812"/>
            <a:ext cx="230851"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700" dirty="0">
              <a:solidFill>
                <a:schemeClr val="bg1"/>
              </a:solidFill>
              <a:latin typeface="Open Sans" pitchFamily="34" charset="0"/>
              <a:ea typeface="Open Sans" pitchFamily="34" charset="0"/>
              <a:cs typeface="Open Sans" pitchFamily="34" charset="0"/>
            </a:endParaRPr>
          </a:p>
        </p:txBody>
      </p:sp>
      <p:grpSp>
        <p:nvGrpSpPr>
          <p:cNvPr id="9" name="Group 8"/>
          <p:cNvGrpSpPr/>
          <p:nvPr/>
        </p:nvGrpSpPr>
        <p:grpSpPr>
          <a:xfrm>
            <a:off x="2" y="1"/>
            <a:ext cx="9144000" cy="423864"/>
            <a:chOff x="1" y="0"/>
            <a:chExt cx="9144000" cy="423864"/>
          </a:xfrm>
        </p:grpSpPr>
        <p:sp>
          <p:nvSpPr>
            <p:cNvPr id="47" name="Rectangle 46"/>
            <p:cNvSpPr/>
            <p:nvPr/>
          </p:nvSpPr>
          <p:spPr>
            <a:xfrm>
              <a:off x="1" y="0"/>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9667" y="96515"/>
              <a:ext cx="229285" cy="2308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51" name="TextBox 50"/>
            <p:cNvSpPr txBox="1"/>
            <p:nvPr/>
          </p:nvSpPr>
          <p:spPr>
            <a:xfrm>
              <a:off x="636635" y="138327"/>
              <a:ext cx="7874367"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Arial" panose="020B0604020202020204" pitchFamily="34" charset="0"/>
                  <a:ea typeface="Open Sans" pitchFamily="34" charset="0"/>
                  <a:cs typeface="Arial" panose="020B0604020202020204" pitchFamily="34" charset="0"/>
                </a:rPr>
                <a:t>Request</a:t>
              </a:r>
            </a:p>
          </p:txBody>
        </p:sp>
        <p:sp>
          <p:nvSpPr>
            <p:cNvPr id="5" name="Rectangle 4"/>
            <p:cNvSpPr/>
            <p:nvPr/>
          </p:nvSpPr>
          <p:spPr bwMode="gray">
            <a:xfrm>
              <a:off x="8719851" y="1"/>
              <a:ext cx="424149" cy="423863"/>
            </a:xfrm>
            <a:prstGeom prst="rect">
              <a:avLst/>
            </a:prstGeom>
            <a:solidFill>
              <a:srgbClr val="007CC0"/>
            </a:solidFill>
            <a:ln w="6350" algn="ctr">
              <a:noFill/>
              <a:miter lim="800000"/>
              <a:headEnd/>
              <a:tailEnd/>
            </a:ln>
          </p:spPr>
          <p:txBody>
            <a:bodyPr lIns="90000" tIns="72000" rIns="90000" bIns="72000" rtlCol="0" anchor="ctr"/>
            <a:lstStyle/>
            <a:p>
              <a:pPr lvl="0" algn="ctr"/>
              <a:r>
                <a:rPr lang="en-US" sz="1400" dirty="0">
                  <a:solidFill>
                    <a:srgbClr val="FFFFFF"/>
                  </a:solidFill>
                  <a:latin typeface="SAP-icons"/>
                  <a:cs typeface="SAP-icons"/>
                </a:rPr>
                <a:t></a:t>
              </a:r>
            </a:p>
          </p:txBody>
        </p:sp>
        <p:cxnSp>
          <p:nvCxnSpPr>
            <p:cNvPr id="74" name="Straight Connector 73"/>
            <p:cNvCxnSpPr/>
            <p:nvPr/>
          </p:nvCxnSpPr>
          <p:spPr>
            <a:xfrm>
              <a:off x="42286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flipV="1">
              <a:off x="1"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bwMode="gray">
          <a:xfrm>
            <a:off x="3589713" y="913142"/>
            <a:ext cx="2490787" cy="2569199"/>
          </a:xfrm>
          <a:prstGeom prst="rect">
            <a:avLst/>
          </a:prstGeom>
          <a:solidFill>
            <a:schemeClr val="bg1"/>
          </a:soli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107994" rIns="91434" bIns="45718" rtlCol="0" anchor="t"/>
          <a:lstStyle/>
          <a:p>
            <a:r>
              <a:rPr lang="en-US" sz="1100" dirty="0">
                <a:solidFill>
                  <a:srgbClr val="BFBFBF"/>
                </a:solidFill>
                <a:latin typeface="Arial" panose="020B0604020202020204" pitchFamily="34" charset="0"/>
                <a:ea typeface="Open Sans" pitchFamily="34" charset="0"/>
                <a:cs typeface="Arial" panose="020B0604020202020204" pitchFamily="34" charset="0"/>
              </a:rPr>
              <a:t>        Search</a:t>
            </a:r>
          </a:p>
        </p:txBody>
      </p:sp>
      <p:sp>
        <p:nvSpPr>
          <p:cNvPr id="31" name="Flowchart: Merge 45"/>
          <p:cNvSpPr/>
          <p:nvPr/>
        </p:nvSpPr>
        <p:spPr bwMode="gray">
          <a:xfrm rot="10800000">
            <a:off x="4698058" y="751898"/>
            <a:ext cx="274095" cy="175153"/>
          </a:xfrm>
          <a:prstGeom prst="flowChartMerge">
            <a:avLst/>
          </a:prstGeom>
          <a:solidFill>
            <a:schemeClr val="bg1"/>
          </a:solidFill>
          <a:ln w="12700">
            <a:noFill/>
          </a:ln>
          <a:effectLst>
            <a:outerShdw dist="25400" dir="16200000" rotWithShape="0">
              <a:srgbClr val="BFBFBF"/>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t"/>
          <a:lstStyle/>
          <a:p>
            <a:pPr algn="ctr"/>
            <a:endParaRPr lang="en-US" sz="500" dirty="0">
              <a:solidFill>
                <a:srgbClr val="666666"/>
              </a:solidFill>
              <a:latin typeface="Arial" panose="020B0604020202020204" pitchFamily="34" charset="0"/>
              <a:ea typeface="Open Sans" pitchFamily="34" charset="0"/>
              <a:cs typeface="Arial" panose="020B0604020202020204" pitchFamily="34" charset="0"/>
            </a:endParaRPr>
          </a:p>
        </p:txBody>
      </p:sp>
      <p:cxnSp>
        <p:nvCxnSpPr>
          <p:cNvPr id="33" name="Straight Connector 32"/>
          <p:cNvCxnSpPr/>
          <p:nvPr/>
        </p:nvCxnSpPr>
        <p:spPr>
          <a:xfrm>
            <a:off x="3589713" y="1336832"/>
            <a:ext cx="249078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bwMode="gray">
          <a:xfrm>
            <a:off x="3693565" y="1455520"/>
            <a:ext cx="171737" cy="171737"/>
          </a:xfrm>
          <a:prstGeom prst="roundRect">
            <a:avLst>
              <a:gd name="adj" fmla="val 4188"/>
            </a:avLst>
          </a:prstGeom>
          <a:solidFill>
            <a:schemeClr val="bg1"/>
          </a:solidFill>
          <a:ln w="19050" algn="ctr">
            <a:solidFill>
              <a:srgbClr val="BFBFBF"/>
            </a:solidFill>
            <a:miter lim="800000"/>
            <a:headEnd/>
            <a:tailEnd/>
          </a:ln>
        </p:spPr>
        <p:txBody>
          <a:bodyPr lIns="0" tIns="17999" rIns="0" bIns="0" rtlCol="0" anchor="ctr"/>
          <a:lstStyle/>
          <a:p>
            <a:pPr algn="ctr" fontAlgn="base">
              <a:spcBef>
                <a:spcPct val="50000"/>
              </a:spcBef>
              <a:spcAft>
                <a:spcPct val="0"/>
              </a:spcAft>
              <a:buClr>
                <a:srgbClr val="F0AB00"/>
              </a:buClr>
              <a:buSzPct val="80000"/>
            </a:pPr>
            <a:r>
              <a:rPr lang="en-US" sz="1100" dirty="0">
                <a:solidFill>
                  <a:srgbClr val="007CC0"/>
                </a:solidFill>
                <a:latin typeface="SAP-icons"/>
              </a:rPr>
              <a:t></a:t>
            </a:r>
            <a:endParaRPr lang="en-US" sz="1100" kern="0" dirty="0">
              <a:solidFill>
                <a:srgbClr val="007CC0"/>
              </a:solidFill>
              <a:ea typeface="Arial Unicode MS" pitchFamily="34" charset="-128"/>
              <a:cs typeface="Arial Unicode MS" pitchFamily="34" charset="-128"/>
            </a:endParaRPr>
          </a:p>
        </p:txBody>
      </p:sp>
      <p:sp>
        <p:nvSpPr>
          <p:cNvPr id="36" name="Rectangle 343"/>
          <p:cNvSpPr>
            <a:spLocks noChangeArrowheads="1"/>
          </p:cNvSpPr>
          <p:nvPr/>
        </p:nvSpPr>
        <p:spPr bwMode="auto">
          <a:xfrm>
            <a:off x="4011970" y="1464441"/>
            <a:ext cx="57006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333333"/>
                </a:solidFill>
                <a:latin typeface="Arial" panose="020B0604020202020204" pitchFamily="34" charset="0"/>
                <a:ea typeface="Open Sans" panose="020B0606030504020204" pitchFamily="34" charset="0"/>
                <a:cs typeface="Arial" panose="020B0604020202020204" pitchFamily="34" charset="0"/>
              </a:rPr>
              <a:t>All Orders</a:t>
            </a:r>
            <a:endParaRPr lang="en-US" sz="4000" dirty="0">
              <a:latin typeface="Arial" panose="020B0604020202020204" pitchFamily="34" charset="0"/>
              <a:ea typeface="Open Sans" panose="020B0606030504020204" pitchFamily="34" charset="0"/>
              <a:cs typeface="Arial" panose="020B0604020202020204" pitchFamily="34" charset="0"/>
            </a:endParaRPr>
          </a:p>
        </p:txBody>
      </p:sp>
      <p:cxnSp>
        <p:nvCxnSpPr>
          <p:cNvPr id="37" name="Straight Connector 36"/>
          <p:cNvCxnSpPr/>
          <p:nvPr/>
        </p:nvCxnSpPr>
        <p:spPr>
          <a:xfrm>
            <a:off x="3589713" y="1762836"/>
            <a:ext cx="249078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589713" y="2188840"/>
            <a:ext cx="249078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89713" y="2615753"/>
            <a:ext cx="249078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89713" y="3041757"/>
            <a:ext cx="249078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bwMode="gray">
          <a:xfrm>
            <a:off x="3693565" y="1892455"/>
            <a:ext cx="171737" cy="171737"/>
          </a:xfrm>
          <a:prstGeom prst="roundRect">
            <a:avLst>
              <a:gd name="adj" fmla="val 4188"/>
            </a:avLst>
          </a:prstGeom>
          <a:solidFill>
            <a:schemeClr val="bg1"/>
          </a:solidFill>
          <a:ln w="19050" algn="ctr">
            <a:solidFill>
              <a:srgbClr val="BFBFBF"/>
            </a:solidFill>
            <a:miter lim="800000"/>
            <a:headEnd/>
            <a:tailEnd/>
          </a:ln>
        </p:spPr>
        <p:txBody>
          <a:bodyPr lIns="0" tIns="17999"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42" name="Rectangle 343"/>
          <p:cNvSpPr>
            <a:spLocks noChangeArrowheads="1"/>
          </p:cNvSpPr>
          <p:nvPr/>
        </p:nvSpPr>
        <p:spPr bwMode="auto">
          <a:xfrm>
            <a:off x="4011970" y="1901377"/>
            <a:ext cx="43475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333333"/>
                </a:solidFill>
                <a:latin typeface="Arial" panose="020B0604020202020204" pitchFamily="34" charset="0"/>
                <a:ea typeface="Open Sans" panose="020B0606030504020204" pitchFamily="34" charset="0"/>
                <a:cs typeface="Arial" panose="020B0604020202020204" pitchFamily="34" charset="0"/>
              </a:rPr>
              <a:t>Order 1</a:t>
            </a:r>
            <a:endParaRPr lang="en-US" sz="4000" dirty="0">
              <a:latin typeface="Arial" panose="020B0604020202020204" pitchFamily="34" charset="0"/>
              <a:ea typeface="Open Sans" panose="020B0606030504020204" pitchFamily="34" charset="0"/>
              <a:cs typeface="Arial" panose="020B0604020202020204" pitchFamily="34" charset="0"/>
            </a:endParaRPr>
          </a:p>
        </p:txBody>
      </p:sp>
      <p:sp>
        <p:nvSpPr>
          <p:cNvPr id="43" name="Rounded Rectangle 42"/>
          <p:cNvSpPr/>
          <p:nvPr/>
        </p:nvSpPr>
        <p:spPr bwMode="gray">
          <a:xfrm>
            <a:off x="3693565" y="2315725"/>
            <a:ext cx="171737" cy="171737"/>
          </a:xfrm>
          <a:prstGeom prst="roundRect">
            <a:avLst>
              <a:gd name="adj" fmla="val 4188"/>
            </a:avLst>
          </a:prstGeom>
          <a:solidFill>
            <a:schemeClr val="bg1"/>
          </a:solidFill>
          <a:ln w="19050" algn="ctr">
            <a:solidFill>
              <a:srgbClr val="BFBFBF"/>
            </a:solidFill>
            <a:miter lim="800000"/>
            <a:headEnd/>
            <a:tailEnd/>
          </a:ln>
        </p:spPr>
        <p:txBody>
          <a:bodyPr lIns="0" tIns="17999"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44" name="Rectangle 343"/>
          <p:cNvSpPr>
            <a:spLocks noChangeArrowheads="1"/>
          </p:cNvSpPr>
          <p:nvPr/>
        </p:nvSpPr>
        <p:spPr bwMode="auto">
          <a:xfrm>
            <a:off x="4011970" y="2324646"/>
            <a:ext cx="43475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333333"/>
                </a:solidFill>
                <a:latin typeface="Arial" panose="020B0604020202020204" pitchFamily="34" charset="0"/>
                <a:ea typeface="Open Sans" panose="020B0606030504020204" pitchFamily="34" charset="0"/>
                <a:cs typeface="Arial" panose="020B0604020202020204" pitchFamily="34" charset="0"/>
              </a:rPr>
              <a:t>Order 2</a:t>
            </a:r>
            <a:endParaRPr lang="en-US" sz="4000" dirty="0">
              <a:latin typeface="Arial" panose="020B0604020202020204" pitchFamily="34" charset="0"/>
              <a:ea typeface="Open Sans" panose="020B0606030504020204" pitchFamily="34" charset="0"/>
              <a:cs typeface="Arial" panose="020B0604020202020204" pitchFamily="34" charset="0"/>
            </a:endParaRPr>
          </a:p>
        </p:txBody>
      </p:sp>
      <p:sp>
        <p:nvSpPr>
          <p:cNvPr id="45" name="Rounded Rectangle 44"/>
          <p:cNvSpPr/>
          <p:nvPr/>
        </p:nvSpPr>
        <p:spPr bwMode="gray">
          <a:xfrm>
            <a:off x="3693565" y="2743062"/>
            <a:ext cx="171737" cy="171737"/>
          </a:xfrm>
          <a:prstGeom prst="roundRect">
            <a:avLst>
              <a:gd name="adj" fmla="val 4188"/>
            </a:avLst>
          </a:prstGeom>
          <a:solidFill>
            <a:schemeClr val="bg1"/>
          </a:solidFill>
          <a:ln w="19050" algn="ctr">
            <a:solidFill>
              <a:srgbClr val="BFBFBF"/>
            </a:solidFill>
            <a:miter lim="800000"/>
            <a:headEnd/>
            <a:tailEnd/>
          </a:ln>
        </p:spPr>
        <p:txBody>
          <a:bodyPr lIns="0" tIns="17999"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46" name="Rectangle 343"/>
          <p:cNvSpPr>
            <a:spLocks noChangeArrowheads="1"/>
          </p:cNvSpPr>
          <p:nvPr/>
        </p:nvSpPr>
        <p:spPr bwMode="auto">
          <a:xfrm>
            <a:off x="4011970" y="2751984"/>
            <a:ext cx="43475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333333"/>
                </a:solidFill>
                <a:latin typeface="Arial" panose="020B0604020202020204" pitchFamily="34" charset="0"/>
                <a:ea typeface="Open Sans" panose="020B0606030504020204" pitchFamily="34" charset="0"/>
                <a:cs typeface="Arial" panose="020B0604020202020204" pitchFamily="34" charset="0"/>
              </a:rPr>
              <a:t>Order 3</a:t>
            </a:r>
            <a:endParaRPr lang="en-US" sz="4000" dirty="0">
              <a:latin typeface="Arial" panose="020B0604020202020204" pitchFamily="34" charset="0"/>
              <a:ea typeface="Open Sans" panose="020B0606030504020204" pitchFamily="34" charset="0"/>
              <a:cs typeface="Arial" panose="020B0604020202020204" pitchFamily="34" charset="0"/>
            </a:endParaRPr>
          </a:p>
        </p:txBody>
      </p:sp>
      <p:sp>
        <p:nvSpPr>
          <p:cNvPr id="52" name="Rounded Rectangle 51"/>
          <p:cNvSpPr/>
          <p:nvPr/>
        </p:nvSpPr>
        <p:spPr bwMode="gray">
          <a:xfrm>
            <a:off x="3693565" y="3166333"/>
            <a:ext cx="171737" cy="171737"/>
          </a:xfrm>
          <a:prstGeom prst="roundRect">
            <a:avLst>
              <a:gd name="adj" fmla="val 4188"/>
            </a:avLst>
          </a:prstGeom>
          <a:solidFill>
            <a:schemeClr val="bg1"/>
          </a:solidFill>
          <a:ln w="19050" algn="ctr">
            <a:solidFill>
              <a:srgbClr val="BFBFBF"/>
            </a:solidFill>
            <a:miter lim="800000"/>
            <a:headEnd/>
            <a:tailEnd/>
          </a:ln>
        </p:spPr>
        <p:txBody>
          <a:bodyPr lIns="0" tIns="17999"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53" name="Rectangle 343"/>
          <p:cNvSpPr>
            <a:spLocks noChangeArrowheads="1"/>
          </p:cNvSpPr>
          <p:nvPr/>
        </p:nvSpPr>
        <p:spPr bwMode="auto">
          <a:xfrm>
            <a:off x="4011970" y="3175254"/>
            <a:ext cx="43601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333333"/>
                </a:solidFill>
                <a:latin typeface="Arial" panose="020B0604020202020204" pitchFamily="34" charset="0"/>
                <a:ea typeface="Open Sans" panose="020B0606030504020204" pitchFamily="34" charset="0"/>
                <a:cs typeface="Arial" panose="020B0604020202020204" pitchFamily="34" charset="0"/>
              </a:rPr>
              <a:t>Order 4</a:t>
            </a:r>
            <a:endParaRPr lang="en-US" sz="4000" dirty="0">
              <a:latin typeface="Arial" panose="020B0604020202020204" pitchFamily="34" charset="0"/>
              <a:ea typeface="Open Sans" panose="020B0606030504020204" pitchFamily="34" charset="0"/>
              <a:cs typeface="Arial" panose="020B0604020202020204" pitchFamily="34" charset="0"/>
            </a:endParaRPr>
          </a:p>
        </p:txBody>
      </p:sp>
      <p:sp>
        <p:nvSpPr>
          <p:cNvPr id="55" name="Rectangle 54"/>
          <p:cNvSpPr/>
          <p:nvPr/>
        </p:nvSpPr>
        <p:spPr>
          <a:xfrm>
            <a:off x="3598333" y="1322951"/>
            <a:ext cx="2469445" cy="4238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588455" y="925017"/>
            <a:ext cx="2479323" cy="42386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646686" y="995427"/>
            <a:ext cx="36182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r>
              <a:rPr lang="en-US" sz="1600" dirty="0">
                <a:solidFill>
                  <a:srgbClr val="666666"/>
                </a:solidFill>
                <a:latin typeface="SAP-icons" pitchFamily="2" charset="0"/>
              </a:rPr>
              <a:t> </a:t>
            </a:r>
            <a:endParaRPr lang="en-US" sz="1500" dirty="0">
              <a:solidFill>
                <a:srgbClr val="666666"/>
              </a:solidFill>
              <a:latin typeface="SAP-icons" pitchFamily="2" charset="0"/>
            </a:endParaRPr>
          </a:p>
        </p:txBody>
      </p:sp>
      <p:sp>
        <p:nvSpPr>
          <p:cNvPr id="62" name="TextBox 61"/>
          <p:cNvSpPr txBox="1"/>
          <p:nvPr/>
        </p:nvSpPr>
        <p:spPr>
          <a:xfrm>
            <a:off x="3654977" y="1041160"/>
            <a:ext cx="1014878"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a:solidFill>
                  <a:srgbClr val="707070"/>
                </a:solidFill>
                <a:latin typeface="Arial" panose="020B0604020202020204" pitchFamily="34" charset="0"/>
                <a:ea typeface="Open Sans Semibold" pitchFamily="34" charset="0"/>
                <a:cs typeface="Arial" panose="020B0604020202020204" pitchFamily="34" charset="0"/>
              </a:rPr>
              <a:t>Search</a:t>
            </a:r>
          </a:p>
        </p:txBody>
      </p:sp>
      <p:sp>
        <p:nvSpPr>
          <p:cNvPr id="63" name="Rounded Rectangle 62"/>
          <p:cNvSpPr/>
          <p:nvPr/>
        </p:nvSpPr>
        <p:spPr bwMode="gray">
          <a:xfrm>
            <a:off x="3690743" y="1452188"/>
            <a:ext cx="171737" cy="171737"/>
          </a:xfrm>
          <a:prstGeom prst="roundRect">
            <a:avLst>
              <a:gd name="adj" fmla="val 4188"/>
            </a:avLst>
          </a:prstGeom>
          <a:solidFill>
            <a:schemeClr val="bg1"/>
          </a:solidFill>
          <a:ln w="19050" algn="ctr">
            <a:solidFill>
              <a:srgbClr val="BFBFBF"/>
            </a:solidFill>
            <a:miter lim="800000"/>
            <a:headEnd/>
            <a:tailEnd/>
          </a:ln>
        </p:spPr>
        <p:txBody>
          <a:bodyPr lIns="0" tIns="17999"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4" name="Rectangle 343"/>
          <p:cNvSpPr>
            <a:spLocks noChangeArrowheads="1"/>
          </p:cNvSpPr>
          <p:nvPr/>
        </p:nvSpPr>
        <p:spPr bwMode="auto">
          <a:xfrm>
            <a:off x="4009148" y="1461110"/>
            <a:ext cx="14251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333333"/>
                </a:solidFill>
                <a:latin typeface="Arial" panose="020B0604020202020204" pitchFamily="34" charset="0"/>
                <a:ea typeface="Open Sans" panose="020B0606030504020204" pitchFamily="34" charset="0"/>
                <a:cs typeface="Arial" panose="020B0604020202020204" pitchFamily="34" charset="0"/>
              </a:rPr>
              <a:t>All</a:t>
            </a:r>
            <a:endParaRPr lang="en-US" sz="4000" dirty="0">
              <a:latin typeface="Arial" panose="020B0604020202020204" pitchFamily="34" charset="0"/>
              <a:ea typeface="Open Sans" panose="020B0606030504020204" pitchFamily="34" charset="0"/>
              <a:cs typeface="Arial" panose="020B0604020202020204" pitchFamily="34" charset="0"/>
            </a:endParaRPr>
          </a:p>
        </p:txBody>
      </p:sp>
      <p:pic>
        <p:nvPicPr>
          <p:cNvPr id="54" name="Picture 6" descr="C:\Users\D053544\Desktop\hand.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941238" y="634906"/>
            <a:ext cx="479109" cy="56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35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476321"/>
            <a:ext cx="9144000" cy="641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609596" y="2091091"/>
            <a:ext cx="184654" cy="369328"/>
          </a:xfrm>
          <a:prstGeom prst="rect">
            <a:avLst/>
          </a:prstGeom>
          <a:noFill/>
        </p:spPr>
        <p:txBody>
          <a:bodyPr wrap="none" lIns="91434" tIns="45718" rIns="91434" bIns="45718" rtlCol="0">
            <a:spAutoFit/>
          </a:bodyPr>
          <a:lstStyle/>
          <a:p>
            <a:endParaRPr lang="en-US" dirty="0"/>
          </a:p>
        </p:txBody>
      </p:sp>
      <p:sp>
        <p:nvSpPr>
          <p:cNvPr id="23" name="TextBox 22"/>
          <p:cNvSpPr txBox="1"/>
          <p:nvPr/>
        </p:nvSpPr>
        <p:spPr>
          <a:xfrm>
            <a:off x="307012" y="1208997"/>
            <a:ext cx="2273226"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dirty="0">
                <a:solidFill>
                  <a:schemeClr val="tx1">
                    <a:lumMod val="75000"/>
                    <a:lumOff val="25000"/>
                  </a:schemeClr>
                </a:solidFill>
                <a:latin typeface="Arial" panose="020B0604020202020204" pitchFamily="34" charset="0"/>
                <a:ea typeface="Open Sans" pitchFamily="34" charset="0"/>
                <a:cs typeface="Arial" panose="020B0604020202020204" pitchFamily="34" charset="0"/>
              </a:rPr>
              <a:t>Variant Name</a:t>
            </a:r>
          </a:p>
        </p:txBody>
      </p:sp>
      <p:sp>
        <p:nvSpPr>
          <p:cNvPr id="28" name="Rectangle 362"/>
          <p:cNvSpPr>
            <a:spLocks noChangeArrowheads="1"/>
          </p:cNvSpPr>
          <p:nvPr/>
        </p:nvSpPr>
        <p:spPr bwMode="auto">
          <a:xfrm>
            <a:off x="2033065" y="1292759"/>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dirty="0">
                <a:solidFill>
                  <a:srgbClr val="404040"/>
                </a:solidFill>
                <a:latin typeface="SAP-icons" pitchFamily="2" charset="0"/>
              </a:rPr>
              <a:t></a:t>
            </a:r>
            <a:endParaRPr lang="en-US" sz="900" dirty="0">
              <a:solidFill>
                <a:srgbClr val="404040"/>
              </a:solidFill>
              <a:latin typeface="SAP-icons" pitchFamily="2" charset="0"/>
              <a:cs typeface="Arial" pitchFamily="34" charset="0"/>
            </a:endParaRPr>
          </a:p>
        </p:txBody>
      </p:sp>
      <p:sp>
        <p:nvSpPr>
          <p:cNvPr id="152" name="TextBox 151"/>
          <p:cNvSpPr txBox="1"/>
          <p:nvPr/>
        </p:nvSpPr>
        <p:spPr>
          <a:xfrm>
            <a:off x="8197321" y="1208997"/>
            <a:ext cx="667458" cy="654025"/>
          </a:xfrm>
          <a:prstGeom prst="rect">
            <a:avLst/>
          </a:prstGeom>
          <a:noFill/>
        </p:spPr>
        <p:txBody>
          <a:bodyPr wrap="square" lIns="0" tIns="0" rIns="0" bIns="0" rtlCol="0">
            <a:spAutoFit/>
          </a:bodyPr>
          <a:lstStyle/>
          <a:p>
            <a:pPr algn="r" fontAlgn="base">
              <a:spcAft>
                <a:spcPct val="0"/>
              </a:spcAft>
              <a:buClr>
                <a:srgbClr val="F0AB00"/>
              </a:buClr>
              <a:buSzPct val="80000"/>
            </a:pPr>
            <a:r>
              <a:rPr lang="en-US" sz="2000">
                <a:solidFill>
                  <a:schemeClr val="accent2"/>
                </a:solidFill>
                <a:latin typeface="Arial" panose="020B0604020202020204" pitchFamily="34" charset="0"/>
                <a:ea typeface="Open Sans Condensed" pitchFamily="34" charset="0"/>
                <a:cs typeface="Arial" panose="020B0604020202020204" pitchFamily="34" charset="0"/>
              </a:rPr>
              <a:t>10</a:t>
            </a:r>
          </a:p>
          <a:p>
            <a:pPr algn="r" fontAlgn="base">
              <a:spcAft>
                <a:spcPct val="0"/>
              </a:spcAft>
              <a:buClr>
                <a:srgbClr val="F0AB00"/>
              </a:buClr>
              <a:buSzPct val="80000"/>
            </a:pPr>
            <a:r>
              <a:rPr lang="en-US" sz="900">
                <a:solidFill>
                  <a:srgbClr val="444444"/>
                </a:solidFill>
                <a:latin typeface="Arial" panose="020B0604020202020204" pitchFamily="34" charset="0"/>
                <a:ea typeface="Open Sans" pitchFamily="34" charset="0"/>
                <a:cs typeface="Arial" panose="020B0604020202020204" pitchFamily="34" charset="0"/>
              </a:rPr>
              <a:t>Items</a:t>
            </a:r>
            <a:endParaRPr lang="en-US" sz="200" dirty="0">
              <a:solidFill>
                <a:srgbClr val="444444"/>
              </a:solidFill>
              <a:latin typeface="Arial" panose="020B0604020202020204" pitchFamily="34" charset="0"/>
              <a:ea typeface="Open Sans" pitchFamily="34" charset="0"/>
              <a:cs typeface="Arial" panose="020B0604020202020204" pitchFamily="34" charset="0"/>
            </a:endParaRPr>
          </a:p>
          <a:p>
            <a:pPr algn="r" fontAlgn="base">
              <a:spcBef>
                <a:spcPct val="50000"/>
              </a:spcBef>
              <a:spcAft>
                <a:spcPct val="0"/>
              </a:spcAft>
              <a:buClr>
                <a:srgbClr val="F0AB00"/>
              </a:buClr>
              <a:buSzPct val="80000"/>
            </a:pPr>
            <a:endParaRPr lang="en-US" sz="900" dirty="0">
              <a:solidFill>
                <a:srgbClr val="444444"/>
              </a:solidFill>
              <a:latin typeface="Arial" panose="020B0604020202020204" pitchFamily="34" charset="0"/>
              <a:ea typeface="Open Sans Condensed" pitchFamily="34" charset="0"/>
              <a:cs typeface="Arial" panose="020B0604020202020204" pitchFamily="34" charset="0"/>
            </a:endParaRPr>
          </a:p>
        </p:txBody>
      </p:sp>
      <p:sp>
        <p:nvSpPr>
          <p:cNvPr id="3" name="Rectangle 2"/>
          <p:cNvSpPr/>
          <p:nvPr/>
        </p:nvSpPr>
        <p:spPr>
          <a:xfrm>
            <a:off x="230927" y="1863021"/>
            <a:ext cx="8633852" cy="4585701"/>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4" tIns="45718" rIns="91434" bIns="45718" rtlCol="0" anchor="ctr"/>
          <a:lstStyle/>
          <a:p>
            <a:pPr algn="ctr"/>
            <a:r>
              <a:rPr lang="en-US" smtClean="0">
                <a:solidFill>
                  <a:schemeClr val="tx1">
                    <a:lumMod val="50000"/>
                    <a:lumOff val="50000"/>
                  </a:schemeClr>
                </a:solidFill>
              </a:rPr>
              <a:t>Table or chart or other content</a:t>
            </a:r>
            <a:endParaRPr lang="en-US">
              <a:solidFill>
                <a:schemeClr val="tx1">
                  <a:lumMod val="50000"/>
                  <a:lumOff val="50000"/>
                </a:schemeClr>
              </a:solidFill>
            </a:endParaRPr>
          </a:p>
        </p:txBody>
      </p:sp>
      <p:sp>
        <p:nvSpPr>
          <p:cNvPr id="43" name="Rectangle 42"/>
          <p:cNvSpPr/>
          <p:nvPr/>
        </p:nvSpPr>
        <p:spPr>
          <a:xfrm>
            <a:off x="1" y="423864"/>
            <a:ext cx="9143999" cy="421956"/>
          </a:xfrm>
          <a:prstGeom prst="rect">
            <a:avLst/>
          </a:prstGeom>
          <a:solidFill>
            <a:srgbClr val="457AA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r>
              <a:rPr lang="en-US" sz="1100" i="1" dirty="0">
                <a:latin typeface="Arial" panose="020B0604020202020204" pitchFamily="34" charset="0"/>
                <a:cs typeface="Arial" panose="020B0604020202020204" pitchFamily="34" charset="0"/>
              </a:rPr>
              <a:t> Filtered by </a:t>
            </a:r>
            <a:r>
              <a:rPr lang="en-US" sz="1100" i="1" dirty="0" smtClean="0">
                <a:latin typeface="Arial" panose="020B0604020202020204" pitchFamily="34" charset="0"/>
                <a:cs typeface="Arial" panose="020B0604020202020204" pitchFamily="34" charset="0"/>
              </a:rPr>
              <a:t>Order (Order </a:t>
            </a:r>
            <a:r>
              <a:rPr lang="en-US" sz="1100" i="1" dirty="0">
                <a:latin typeface="Arial" panose="020B0604020202020204" pitchFamily="34" charset="0"/>
                <a:cs typeface="Arial" panose="020B0604020202020204" pitchFamily="34" charset="0"/>
              </a:rPr>
              <a:t>2, </a:t>
            </a:r>
            <a:r>
              <a:rPr lang="en-US" sz="1100" i="1" smtClean="0">
                <a:latin typeface="Arial" panose="020B0604020202020204" pitchFamily="34" charset="0"/>
                <a:cs typeface="Arial" panose="020B0604020202020204" pitchFamily="34" charset="0"/>
              </a:rPr>
              <a:t>Order 3, Order 4)</a:t>
            </a:r>
            <a:endParaRPr lang="en-US" sz="1100" i="1" dirty="0">
              <a:latin typeface="Arial" panose="020B0604020202020204" pitchFamily="34" charset="0"/>
              <a:cs typeface="Arial" panose="020B0604020202020204" pitchFamily="34" charset="0"/>
            </a:endParaRPr>
          </a:p>
        </p:txBody>
      </p:sp>
      <p:sp>
        <p:nvSpPr>
          <p:cNvPr id="67" name="Rectangle 66"/>
          <p:cNvSpPr/>
          <p:nvPr/>
        </p:nvSpPr>
        <p:spPr bwMode="gray">
          <a:xfrm>
            <a:off x="8719852" y="421958"/>
            <a:ext cx="424149" cy="423863"/>
          </a:xfrm>
          <a:prstGeom prst="rect">
            <a:avLst/>
          </a:prstGeom>
          <a:noFill/>
          <a:ln w="6350" algn="ctr">
            <a:noFill/>
            <a:miter lim="800000"/>
            <a:headEnd/>
            <a:tailEnd/>
          </a:ln>
        </p:spPr>
        <p:txBody>
          <a:bodyPr lIns="89995" tIns="71995" rIns="89995" bIns="71995" rtlCol="0" anchor="ctr"/>
          <a:lstStyle/>
          <a:p>
            <a:pPr lvl="0" algn="ctr"/>
            <a:r>
              <a:rPr lang="en-US" sz="1400" dirty="0">
                <a:solidFill>
                  <a:schemeClr val="bg1"/>
                </a:solidFill>
                <a:latin typeface="SAP-icons"/>
                <a:cs typeface="SAP-icons"/>
              </a:rPr>
              <a:t></a:t>
            </a:r>
          </a:p>
        </p:txBody>
      </p:sp>
      <p:grpSp>
        <p:nvGrpSpPr>
          <p:cNvPr id="21" name="Group 20"/>
          <p:cNvGrpSpPr/>
          <p:nvPr/>
        </p:nvGrpSpPr>
        <p:grpSpPr>
          <a:xfrm>
            <a:off x="0" y="6448723"/>
            <a:ext cx="9168732" cy="447374"/>
            <a:chOff x="-24732" y="6410625"/>
            <a:chExt cx="9168732" cy="447375"/>
          </a:xfrm>
        </p:grpSpPr>
        <p:sp>
          <p:nvSpPr>
            <p:cNvPr id="26" name="Rectangle 25"/>
            <p:cNvSpPr/>
            <p:nvPr/>
          </p:nvSpPr>
          <p:spPr>
            <a:xfrm>
              <a:off x="-24732" y="6410625"/>
              <a:ext cx="9168732" cy="447375"/>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906372" y="6521740"/>
              <a:ext cx="1132880" cy="246222"/>
            </a:xfrm>
            <a:prstGeom prst="rect">
              <a:avLst/>
            </a:prstGeom>
          </p:spPr>
          <p:txBody>
            <a:bodyPr wrap="none">
              <a:spAutoFit/>
            </a:bodyPr>
            <a:lstStyle/>
            <a:p>
              <a:r>
                <a:rPr lang="en-US" sz="1000" dirty="0">
                  <a:solidFill>
                    <a:schemeClr val="bg1"/>
                  </a:solidFill>
                  <a:latin typeface="Arial" panose="020B0604020202020204" pitchFamily="34" charset="0"/>
                  <a:ea typeface="Open Sans" pitchFamily="34" charset="0"/>
                  <a:cs typeface="Arial" panose="020B0604020202020204" pitchFamily="34" charset="0"/>
                </a:rPr>
                <a:t>Suggest solution</a:t>
              </a:r>
              <a:endParaRPr lang="en-US" sz="1000" dirty="0">
                <a:latin typeface="Arial" panose="020B0604020202020204" pitchFamily="34" charset="0"/>
                <a:ea typeface="Open Sans" pitchFamily="34" charset="0"/>
                <a:cs typeface="Arial" panose="020B0604020202020204" pitchFamily="34" charset="0"/>
              </a:endParaRPr>
            </a:p>
          </p:txBody>
        </p:sp>
        <p:cxnSp>
          <p:nvCxnSpPr>
            <p:cNvPr id="30" name="Straight Connector 29"/>
            <p:cNvCxnSpPr/>
            <p:nvPr/>
          </p:nvCxnSpPr>
          <p:spPr>
            <a:xfrm>
              <a:off x="7773988" y="6410626"/>
              <a:ext cx="0" cy="4473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2936" y="6410626"/>
              <a:ext cx="0" cy="4473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122758" y="6563812"/>
            <a:ext cx="230851"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700" dirty="0">
              <a:solidFill>
                <a:schemeClr val="bg1"/>
              </a:solidFill>
              <a:latin typeface="Open Sans" pitchFamily="34" charset="0"/>
              <a:ea typeface="Open Sans" pitchFamily="34" charset="0"/>
              <a:cs typeface="Open Sans" pitchFamily="34" charset="0"/>
            </a:endParaRPr>
          </a:p>
        </p:txBody>
      </p:sp>
      <p:grpSp>
        <p:nvGrpSpPr>
          <p:cNvPr id="37" name="Group 36"/>
          <p:cNvGrpSpPr/>
          <p:nvPr/>
        </p:nvGrpSpPr>
        <p:grpSpPr>
          <a:xfrm>
            <a:off x="2" y="1"/>
            <a:ext cx="9144000" cy="423864"/>
            <a:chOff x="1" y="0"/>
            <a:chExt cx="9144000" cy="423864"/>
          </a:xfrm>
        </p:grpSpPr>
        <p:sp>
          <p:nvSpPr>
            <p:cNvPr id="38" name="Rectangle 37"/>
            <p:cNvSpPr/>
            <p:nvPr/>
          </p:nvSpPr>
          <p:spPr>
            <a:xfrm>
              <a:off x="1" y="0"/>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1"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9667" y="96515"/>
              <a:ext cx="229285" cy="2308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41" name="TextBox 40"/>
            <p:cNvSpPr txBox="1"/>
            <p:nvPr/>
          </p:nvSpPr>
          <p:spPr>
            <a:xfrm>
              <a:off x="636635" y="138327"/>
              <a:ext cx="7874367"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Arial" panose="020B0604020202020204" pitchFamily="34" charset="0"/>
                  <a:ea typeface="Open Sans" pitchFamily="34" charset="0"/>
                  <a:cs typeface="Arial" panose="020B0604020202020204" pitchFamily="34" charset="0"/>
                </a:rPr>
                <a:t>Request</a:t>
              </a:r>
            </a:p>
          </p:txBody>
        </p:sp>
        <p:sp>
          <p:nvSpPr>
            <p:cNvPr id="42" name="Rectangle 41"/>
            <p:cNvSpPr/>
            <p:nvPr/>
          </p:nvSpPr>
          <p:spPr bwMode="gray">
            <a:xfrm>
              <a:off x="8719851" y="1"/>
              <a:ext cx="424149" cy="423863"/>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500" dirty="0">
                  <a:solidFill>
                    <a:srgbClr val="666666"/>
                  </a:solidFill>
                  <a:latin typeface="SAP-icons"/>
                </a:rPr>
                <a:t></a:t>
              </a:r>
            </a:p>
          </p:txBody>
        </p:sp>
        <p:cxnSp>
          <p:nvCxnSpPr>
            <p:cNvPr id="46" name="Straight Connector 45"/>
            <p:cNvCxnSpPr/>
            <p:nvPr/>
          </p:nvCxnSpPr>
          <p:spPr>
            <a:xfrm>
              <a:off x="422866"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flipV="1">
              <a:off x="1"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79747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ntonSans Light" panose="02000503000000020004" pitchFamily="2" charset="0"/>
              </a:rPr>
              <a:t>Contextual </a:t>
            </a:r>
            <a:r>
              <a:rPr lang="en-US" dirty="0" smtClean="0">
                <a:latin typeface="BentonSans Light" panose="02000503000000020004" pitchFamily="2" charset="0"/>
              </a:rPr>
              <a:t>Filter	</a:t>
            </a:r>
            <a:endParaRPr lang="en-US" kern="0" dirty="0">
              <a:latin typeface="BentonSans Light" panose="02000503000000020004" pitchFamily="2" charset="0"/>
              <a:ea typeface="Arial Unicode MS" pitchFamily="34" charset="-128"/>
              <a:cs typeface="Arial Unicode MS" pitchFamily="34" charset="-128"/>
            </a:endParaRPr>
          </a:p>
        </p:txBody>
      </p:sp>
      <p:grpSp>
        <p:nvGrpSpPr>
          <p:cNvPr id="10" name="Group 9"/>
          <p:cNvGrpSpPr/>
          <p:nvPr/>
        </p:nvGrpSpPr>
        <p:grpSpPr>
          <a:xfrm>
            <a:off x="348430" y="1707052"/>
            <a:ext cx="2860676" cy="274618"/>
            <a:chOff x="384062" y="-1"/>
            <a:chExt cx="2872150" cy="423863"/>
          </a:xfrm>
          <a:solidFill>
            <a:srgbClr val="F2F2F2"/>
          </a:solidFill>
        </p:grpSpPr>
        <p:sp>
          <p:nvSpPr>
            <p:cNvPr id="11" name="Rectangle 10"/>
            <p:cNvSpPr/>
            <p:nvPr/>
          </p:nvSpPr>
          <p:spPr>
            <a:xfrm>
              <a:off x="384062" y="-1"/>
              <a:ext cx="2872150" cy="423863"/>
            </a:xfrm>
            <a:prstGeom prst="rect">
              <a:avLst/>
            </a:prstGeom>
            <a:solidFill>
              <a:srgbClr val="457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973473" y="54178"/>
              <a:ext cx="282739" cy="28502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dirty="0">
                  <a:solidFill>
                    <a:schemeClr val="bg1"/>
                  </a:solidFill>
                  <a:latin typeface="SAP-icons"/>
                </a:rPr>
                <a:t></a:t>
              </a:r>
              <a:endParaRPr lang="en-US" sz="1200" dirty="0">
                <a:solidFill>
                  <a:schemeClr val="bg1"/>
                </a:solidFill>
                <a:latin typeface="SAP-icons" pitchFamily="2" charset="0"/>
              </a:endParaRPr>
            </a:p>
          </p:txBody>
        </p:sp>
        <p:sp>
          <p:nvSpPr>
            <p:cNvPr id="13" name="TextBox 12"/>
            <p:cNvSpPr txBox="1"/>
            <p:nvPr/>
          </p:nvSpPr>
          <p:spPr>
            <a:xfrm>
              <a:off x="504572" y="90840"/>
              <a:ext cx="2141823" cy="2375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i="1" dirty="0">
                  <a:solidFill>
                    <a:schemeClr val="bg1"/>
                  </a:solidFill>
                  <a:latin typeface="Arial" panose="020B0604020202020204" pitchFamily="34" charset="0"/>
                  <a:ea typeface="Open Sans Semibold" pitchFamily="34" charset="0"/>
                  <a:cs typeface="Arial" panose="020B0604020202020204" pitchFamily="34" charset="0"/>
                </a:rPr>
                <a:t>Filtered by: </a:t>
              </a:r>
              <a:r>
                <a:rPr lang="en-US" sz="1000" i="1" dirty="0" smtClean="0">
                  <a:solidFill>
                    <a:schemeClr val="bg1"/>
                  </a:solidFill>
                  <a:latin typeface="Arial" panose="020B0604020202020204" pitchFamily="34" charset="0"/>
                  <a:ea typeface="Open Sans Semibold" pitchFamily="34" charset="0"/>
                  <a:cs typeface="Arial" panose="020B0604020202020204" pitchFamily="34" charset="0"/>
                </a:rPr>
                <a:t>variant 1</a:t>
              </a:r>
              <a:endParaRPr lang="en-US" sz="1000" i="1" dirty="0">
                <a:solidFill>
                  <a:schemeClr val="bg1"/>
                </a:solidFill>
                <a:latin typeface="Arial" panose="020B0604020202020204" pitchFamily="34" charset="0"/>
                <a:ea typeface="Open Sans Semibold" pitchFamily="34" charset="0"/>
                <a:cs typeface="Arial" panose="020B0604020202020204" pitchFamily="34" charset="0"/>
              </a:endParaRPr>
            </a:p>
          </p:txBody>
        </p:sp>
      </p:grpSp>
      <p:grpSp>
        <p:nvGrpSpPr>
          <p:cNvPr id="15" name="Group 14"/>
          <p:cNvGrpSpPr/>
          <p:nvPr/>
        </p:nvGrpSpPr>
        <p:grpSpPr>
          <a:xfrm>
            <a:off x="348430" y="2897898"/>
            <a:ext cx="2860676" cy="274618"/>
            <a:chOff x="384062" y="-1"/>
            <a:chExt cx="2872150" cy="423863"/>
          </a:xfrm>
          <a:solidFill>
            <a:srgbClr val="F2F2F2"/>
          </a:solidFill>
        </p:grpSpPr>
        <p:sp>
          <p:nvSpPr>
            <p:cNvPr id="16" name="Rectangle 15"/>
            <p:cNvSpPr/>
            <p:nvPr/>
          </p:nvSpPr>
          <p:spPr>
            <a:xfrm>
              <a:off x="384062" y="-1"/>
              <a:ext cx="2872150" cy="423863"/>
            </a:xfrm>
            <a:prstGeom prst="rect">
              <a:avLst/>
            </a:prstGeom>
            <a:solidFill>
              <a:srgbClr val="457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973473" y="54178"/>
              <a:ext cx="282739" cy="28502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dirty="0">
                  <a:solidFill>
                    <a:schemeClr val="bg1"/>
                  </a:solidFill>
                  <a:latin typeface="SAP-icons" pitchFamily="2" charset="0"/>
                </a:rPr>
                <a:t></a:t>
              </a:r>
            </a:p>
          </p:txBody>
        </p:sp>
        <p:sp>
          <p:nvSpPr>
            <p:cNvPr id="18" name="TextBox 17"/>
            <p:cNvSpPr txBox="1"/>
            <p:nvPr/>
          </p:nvSpPr>
          <p:spPr>
            <a:xfrm>
              <a:off x="504572" y="90840"/>
              <a:ext cx="2141823" cy="2375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i="1" dirty="0">
                  <a:solidFill>
                    <a:schemeClr val="bg1"/>
                  </a:solidFill>
                  <a:latin typeface="Arial" panose="020B0604020202020204" pitchFamily="34" charset="0"/>
                  <a:ea typeface="Open Sans Semibold" pitchFamily="34" charset="0"/>
                  <a:cs typeface="Arial" panose="020B0604020202020204" pitchFamily="34" charset="0"/>
                </a:rPr>
                <a:t>Filtered by: </a:t>
              </a:r>
              <a:r>
                <a:rPr lang="en-US" sz="1000" i="1" dirty="0" smtClean="0">
                  <a:solidFill>
                    <a:schemeClr val="bg1"/>
                  </a:solidFill>
                  <a:latin typeface="Arial" panose="020B0604020202020204" pitchFamily="34" charset="0"/>
                  <a:ea typeface="Open Sans Semibold" pitchFamily="34" charset="0"/>
                  <a:cs typeface="Arial" panose="020B0604020202020204" pitchFamily="34" charset="0"/>
                </a:rPr>
                <a:t>Variant 2</a:t>
              </a:r>
              <a:endParaRPr lang="en-US" sz="1000" i="1" dirty="0">
                <a:solidFill>
                  <a:schemeClr val="bg1"/>
                </a:solidFill>
                <a:latin typeface="Arial" panose="020B0604020202020204" pitchFamily="34" charset="0"/>
                <a:ea typeface="Open Sans Semibold" pitchFamily="34" charset="0"/>
                <a:cs typeface="Arial" panose="020B0604020202020204" pitchFamily="34" charset="0"/>
              </a:endParaRPr>
            </a:p>
          </p:txBody>
        </p:sp>
      </p:grpSp>
      <p:cxnSp>
        <p:nvCxnSpPr>
          <p:cNvPr id="5" name="Straight Arrow Connector 4"/>
          <p:cNvCxnSpPr/>
          <p:nvPr/>
        </p:nvCxnSpPr>
        <p:spPr>
          <a:xfrm>
            <a:off x="2991293" y="2059394"/>
            <a:ext cx="0" cy="744279"/>
          </a:xfrm>
          <a:prstGeom prst="straightConnector1">
            <a:avLst/>
          </a:prstGeom>
          <a:ln w="63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bwMode="gray">
          <a:xfrm>
            <a:off x="3602446" y="2706558"/>
            <a:ext cx="3429221" cy="2018264"/>
          </a:xfrm>
          <a:prstGeom prst="wedgeRectCallout">
            <a:avLst>
              <a:gd name="adj1" fmla="val -59148"/>
              <a:gd name="adj2" fmla="val -33416"/>
            </a:avLst>
          </a:prstGeom>
          <a:solidFill>
            <a:schemeClr val="accent1"/>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b="1" kern="0" dirty="0">
                <a:ea typeface="Arial Unicode MS" pitchFamily="34" charset="-128"/>
                <a:cs typeface="Arial Unicode MS" pitchFamily="34" charset="-128"/>
              </a:rPr>
              <a:t>If there is only one filter criterion which the user can select an instance from, the icon should be changed to match said criterion. In this case: Customer</a:t>
            </a:r>
            <a:endParaRPr lang="en-US"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0127208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bwMode="gray">
          <a:xfrm>
            <a:off x="0" y="1"/>
            <a:ext cx="9144000" cy="6867406"/>
          </a:xfrm>
          <a:prstGeom prst="rect">
            <a:avLst/>
          </a:prstGeom>
          <a:solidFill>
            <a:schemeClr val="bg1">
              <a:lumMod val="65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09" name="Picture 10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603" y="892969"/>
            <a:ext cx="2857500" cy="5072063"/>
          </a:xfrm>
          <a:prstGeom prst="rect">
            <a:avLst/>
          </a:prstGeom>
        </p:spPr>
      </p:pic>
      <p:sp>
        <p:nvSpPr>
          <p:cNvPr id="84" name="TextBox 83"/>
          <p:cNvSpPr txBox="1"/>
          <p:nvPr/>
        </p:nvSpPr>
        <p:spPr>
          <a:xfrm>
            <a:off x="0" y="121920"/>
            <a:ext cx="914400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dirty="0">
                <a:solidFill>
                  <a:srgbClr val="666666"/>
                </a:solidFill>
                <a:latin typeface="BentonSans Light" panose="02000503000000020004" pitchFamily="2" charset="0"/>
                <a:ea typeface="+mj-ea"/>
                <a:cs typeface="+mj-cs"/>
              </a:rPr>
              <a:t>Phone</a:t>
            </a:r>
            <a:endParaRPr lang="en-US" kern="0" dirty="0">
              <a:latin typeface="BentonSans Light" panose="02000503000000020004" pitchFamily="2" charset="0"/>
              <a:ea typeface="Arial Unicode MS" pitchFamily="34" charset="-128"/>
              <a:cs typeface="Arial Unicode MS" pitchFamily="34" charset="-128"/>
            </a:endParaRPr>
          </a:p>
        </p:txBody>
      </p:sp>
      <p:sp>
        <p:nvSpPr>
          <p:cNvPr id="267" name="Rectangle 266"/>
          <p:cNvSpPr/>
          <p:nvPr/>
        </p:nvSpPr>
        <p:spPr bwMode="gray">
          <a:xfrm>
            <a:off x="1133792" y="5805700"/>
            <a:ext cx="2860676" cy="159331"/>
          </a:xfrm>
          <a:prstGeom prst="rect">
            <a:avLst/>
          </a:prstGeom>
          <a:solidFill>
            <a:schemeClr val="bg1"/>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nvGrpSpPr>
          <p:cNvPr id="6" name="Group 5"/>
          <p:cNvGrpSpPr/>
          <p:nvPr/>
        </p:nvGrpSpPr>
        <p:grpSpPr>
          <a:xfrm>
            <a:off x="1133158" y="4830194"/>
            <a:ext cx="2861310" cy="982535"/>
            <a:chOff x="1133158" y="4558633"/>
            <a:chExt cx="2861310" cy="982535"/>
          </a:xfrm>
        </p:grpSpPr>
        <p:sp>
          <p:nvSpPr>
            <p:cNvPr id="155" name="Rectangle 154"/>
            <p:cNvSpPr/>
            <p:nvPr/>
          </p:nvSpPr>
          <p:spPr bwMode="gray">
            <a:xfrm>
              <a:off x="1133792" y="4558633"/>
              <a:ext cx="2860676" cy="982535"/>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sp>
          <p:nvSpPr>
            <p:cNvPr id="156" name="TextBox 155"/>
            <p:cNvSpPr txBox="1"/>
            <p:nvPr/>
          </p:nvSpPr>
          <p:spPr>
            <a:xfrm>
              <a:off x="1266436" y="4762199"/>
              <a:ext cx="1488688"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anose="020B0604020202020204" pitchFamily="34" charset="0"/>
                  <a:ea typeface="Open Sans Semibold" pitchFamily="34" charset="0"/>
                  <a:cs typeface="Arial" panose="020B0604020202020204" pitchFamily="34" charset="0"/>
                </a:rPr>
                <a:t>Name 4</a:t>
              </a:r>
              <a:endParaRPr lang="en-US" sz="1300" dirty="0">
                <a:latin typeface="Arial" panose="020B0604020202020204" pitchFamily="34" charset="0"/>
                <a:ea typeface="Open Sans Semibold" pitchFamily="34" charset="0"/>
                <a:cs typeface="Arial" panose="020B0604020202020204" pitchFamily="34" charset="0"/>
              </a:endParaRPr>
            </a:p>
          </p:txBody>
        </p:sp>
        <p:sp>
          <p:nvSpPr>
            <p:cNvPr id="157" name="TextBox 156"/>
            <p:cNvSpPr txBox="1"/>
            <p:nvPr/>
          </p:nvSpPr>
          <p:spPr>
            <a:xfrm>
              <a:off x="2564131" y="4694039"/>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anose="020B0606020202030204" pitchFamily="34" charset="0"/>
                  <a:ea typeface="Open Sans Condensed" pitchFamily="34" charset="0"/>
                  <a:cs typeface="Arial" panose="020B0604020202020204" pitchFamily="34" charset="0"/>
                </a:rPr>
                <a:t>1.99</a:t>
              </a:r>
              <a:endParaRPr lang="en-US" sz="900" dirty="0">
                <a:latin typeface="Arial Narrow" panose="020B0606020202030204" pitchFamily="34" charset="0"/>
                <a:ea typeface="Open Sans Condensed" pitchFamily="34" charset="0"/>
                <a:cs typeface="Arial" panose="020B0604020202020204" pitchFamily="34" charset="0"/>
              </a:endParaRPr>
            </a:p>
          </p:txBody>
        </p:sp>
        <p:sp>
          <p:nvSpPr>
            <p:cNvPr id="158" name="TextBox 157"/>
            <p:cNvSpPr txBox="1"/>
            <p:nvPr/>
          </p:nvSpPr>
          <p:spPr>
            <a:xfrm>
              <a:off x="3457892" y="4963862"/>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anose="020B0604020202020204" pitchFamily="34" charset="0"/>
                  <a:ea typeface="Open Sans Semibold" pitchFamily="34" charset="0"/>
                  <a:cs typeface="Arial" panose="020B0604020202020204" pitchFamily="34" charset="0"/>
                </a:rPr>
                <a:t>USD</a:t>
              </a:r>
            </a:p>
          </p:txBody>
        </p:sp>
        <p:sp>
          <p:nvSpPr>
            <p:cNvPr id="159" name="TextBox 158"/>
            <p:cNvSpPr txBox="1"/>
            <p:nvPr/>
          </p:nvSpPr>
          <p:spPr>
            <a:xfrm>
              <a:off x="3122612" y="5314351"/>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anose="020B0604020202020204" pitchFamily="34" charset="0"/>
                  <a:ea typeface="Open Sans Semibold" pitchFamily="34" charset="0"/>
                  <a:cs typeface="Arial" panose="020B0604020202020204" pitchFamily="34" charset="0"/>
                </a:rPr>
                <a:t>Last week</a:t>
              </a:r>
            </a:p>
          </p:txBody>
        </p:sp>
        <p:sp>
          <p:nvSpPr>
            <p:cNvPr id="160" name="TextBox 159"/>
            <p:cNvSpPr txBox="1"/>
            <p:nvPr/>
          </p:nvSpPr>
          <p:spPr>
            <a:xfrm>
              <a:off x="1266436" y="5314352"/>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anose="020B0604020202020204" pitchFamily="34" charset="0"/>
                  <a:ea typeface="Open Sans Semibold" pitchFamily="34" charset="0"/>
                  <a:cs typeface="Arial" panose="020B0604020202020204" pitchFamily="34" charset="0"/>
                </a:rPr>
                <a:t>100 Items</a:t>
              </a:r>
            </a:p>
          </p:txBody>
        </p:sp>
        <p:cxnSp>
          <p:nvCxnSpPr>
            <p:cNvPr id="265" name="Straight Connector 264"/>
            <p:cNvCxnSpPr/>
            <p:nvPr/>
          </p:nvCxnSpPr>
          <p:spPr>
            <a:xfrm>
              <a:off x="1133158" y="5541168"/>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1138237" y="3816734"/>
            <a:ext cx="2863851" cy="1013460"/>
            <a:chOff x="-3013075" y="847724"/>
            <a:chExt cx="2863851" cy="1013460"/>
          </a:xfrm>
        </p:grpSpPr>
        <p:sp>
          <p:nvSpPr>
            <p:cNvPr id="148" name="Rectangle 147"/>
            <p:cNvSpPr/>
            <p:nvPr/>
          </p:nvSpPr>
          <p:spPr bwMode="gray">
            <a:xfrm>
              <a:off x="-3013075" y="84772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sp>
          <p:nvSpPr>
            <p:cNvPr id="149" name="TextBox 148"/>
            <p:cNvSpPr txBox="1"/>
            <p:nvPr/>
          </p:nvSpPr>
          <p:spPr>
            <a:xfrm>
              <a:off x="-2884876" y="105129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anose="020B0604020202020204" pitchFamily="34" charset="0"/>
                  <a:ea typeface="Open Sans Semibold" pitchFamily="34" charset="0"/>
                  <a:cs typeface="Arial" panose="020B0604020202020204" pitchFamily="34" charset="0"/>
                </a:rPr>
                <a:t>Name 3</a:t>
              </a:r>
              <a:endParaRPr lang="en-US" sz="1300" dirty="0">
                <a:latin typeface="Arial" panose="020B0604020202020204" pitchFamily="34" charset="0"/>
                <a:ea typeface="Open Sans Semibold" pitchFamily="34" charset="0"/>
                <a:cs typeface="Arial" panose="020B0604020202020204" pitchFamily="34" charset="0"/>
              </a:endParaRPr>
            </a:p>
          </p:txBody>
        </p:sp>
        <p:sp>
          <p:nvSpPr>
            <p:cNvPr id="150" name="TextBox 149"/>
            <p:cNvSpPr txBox="1"/>
            <p:nvPr/>
          </p:nvSpPr>
          <p:spPr>
            <a:xfrm>
              <a:off x="-1587181" y="98313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anose="020B0606020202030204" pitchFamily="34" charset="0"/>
                  <a:ea typeface="Open Sans Condensed" pitchFamily="34" charset="0"/>
                  <a:cs typeface="Arial" panose="020B0604020202020204" pitchFamily="34" charset="0"/>
                </a:rPr>
                <a:t>6,450.00</a:t>
              </a:r>
              <a:endParaRPr lang="en-US" sz="900" dirty="0">
                <a:latin typeface="Arial Narrow" panose="020B0606020202030204" pitchFamily="34" charset="0"/>
                <a:ea typeface="Open Sans Condensed" pitchFamily="34" charset="0"/>
                <a:cs typeface="Arial" panose="020B0604020202020204" pitchFamily="34" charset="0"/>
              </a:endParaRPr>
            </a:p>
          </p:txBody>
        </p:sp>
        <p:sp>
          <p:nvSpPr>
            <p:cNvPr id="151" name="TextBox 150"/>
            <p:cNvSpPr txBox="1"/>
            <p:nvPr/>
          </p:nvSpPr>
          <p:spPr>
            <a:xfrm>
              <a:off x="-693420" y="12529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anose="020B0604020202020204" pitchFamily="34" charset="0"/>
                  <a:ea typeface="Open Sans Semibold" pitchFamily="34" charset="0"/>
                  <a:cs typeface="Arial" panose="020B0604020202020204" pitchFamily="34" charset="0"/>
                </a:rPr>
                <a:t>USD</a:t>
              </a:r>
            </a:p>
          </p:txBody>
        </p:sp>
        <p:sp>
          <p:nvSpPr>
            <p:cNvPr id="152" name="TextBox 151"/>
            <p:cNvSpPr txBox="1"/>
            <p:nvPr/>
          </p:nvSpPr>
          <p:spPr>
            <a:xfrm>
              <a:off x="-1028700" y="160344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anose="020B0604020202020204" pitchFamily="34" charset="0"/>
                  <a:ea typeface="Open Sans Semibold" pitchFamily="34" charset="0"/>
                  <a:cs typeface="Arial" panose="020B0604020202020204" pitchFamily="34" charset="0"/>
                </a:rPr>
                <a:t>6 days ago</a:t>
              </a:r>
            </a:p>
          </p:txBody>
        </p:sp>
        <p:sp>
          <p:nvSpPr>
            <p:cNvPr id="153" name="TextBox 152"/>
            <p:cNvSpPr txBox="1"/>
            <p:nvPr/>
          </p:nvSpPr>
          <p:spPr>
            <a:xfrm>
              <a:off x="-2884876" y="160344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anose="020B0604020202020204" pitchFamily="34" charset="0"/>
                  <a:ea typeface="Open Sans Semibold" pitchFamily="34" charset="0"/>
                  <a:cs typeface="Arial" panose="020B0604020202020204" pitchFamily="34" charset="0"/>
                </a:rPr>
                <a:t>10 Items</a:t>
              </a:r>
            </a:p>
          </p:txBody>
        </p:sp>
        <p:cxnSp>
          <p:nvCxnSpPr>
            <p:cNvPr id="154" name="Straight Connector 153"/>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1137603" y="2607969"/>
            <a:ext cx="2860676" cy="1208081"/>
            <a:chOff x="-3009900" y="847724"/>
            <a:chExt cx="2860676" cy="1208081"/>
          </a:xfrm>
        </p:grpSpPr>
        <p:sp>
          <p:nvSpPr>
            <p:cNvPr id="141" name="Rectangle 140"/>
            <p:cNvSpPr/>
            <p:nvPr/>
          </p:nvSpPr>
          <p:spPr bwMode="gray">
            <a:xfrm>
              <a:off x="-3009900" y="847724"/>
              <a:ext cx="2860676" cy="1208081"/>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sp>
          <p:nvSpPr>
            <p:cNvPr id="142" name="TextBox 141"/>
            <p:cNvSpPr txBox="1"/>
            <p:nvPr/>
          </p:nvSpPr>
          <p:spPr>
            <a:xfrm>
              <a:off x="-2884876" y="1051290"/>
              <a:ext cx="1617376"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anose="020B0604020202020204" pitchFamily="34" charset="0"/>
                  <a:ea typeface="Open Sans Semibold" pitchFamily="34" charset="0"/>
                  <a:cs typeface="Arial" panose="020B0604020202020204" pitchFamily="34" charset="0"/>
                </a:rPr>
                <a:t>Name 2</a:t>
              </a:r>
              <a:endParaRPr lang="en-US" sz="1300" dirty="0">
                <a:latin typeface="Arial" panose="020B0604020202020204" pitchFamily="34" charset="0"/>
                <a:ea typeface="Open Sans Semibold" pitchFamily="34" charset="0"/>
                <a:cs typeface="Arial" panose="020B0604020202020204" pitchFamily="34" charset="0"/>
              </a:endParaRPr>
            </a:p>
          </p:txBody>
        </p:sp>
        <p:sp>
          <p:nvSpPr>
            <p:cNvPr id="143" name="TextBox 142"/>
            <p:cNvSpPr txBox="1"/>
            <p:nvPr/>
          </p:nvSpPr>
          <p:spPr>
            <a:xfrm>
              <a:off x="-1904113" y="983130"/>
              <a:ext cx="1638325"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anose="020B0606020202030204" pitchFamily="34" charset="0"/>
                  <a:ea typeface="Open Sans Condensed" pitchFamily="34" charset="0"/>
                  <a:cs typeface="Arial" panose="020B0604020202020204" pitchFamily="34" charset="0"/>
                </a:rPr>
                <a:t>3,762,199.90</a:t>
              </a:r>
            </a:p>
          </p:txBody>
        </p:sp>
        <p:sp>
          <p:nvSpPr>
            <p:cNvPr id="144" name="TextBox 143"/>
            <p:cNvSpPr txBox="1"/>
            <p:nvPr/>
          </p:nvSpPr>
          <p:spPr>
            <a:xfrm>
              <a:off x="-693420" y="12529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anose="020B0604020202020204" pitchFamily="34" charset="0"/>
                  <a:ea typeface="Open Sans Semibold" pitchFamily="34" charset="0"/>
                  <a:cs typeface="Arial" panose="020B0604020202020204" pitchFamily="34" charset="0"/>
                </a:rPr>
                <a:t>USD</a:t>
              </a:r>
            </a:p>
          </p:txBody>
        </p:sp>
        <p:sp>
          <p:nvSpPr>
            <p:cNvPr id="145" name="TextBox 144"/>
            <p:cNvSpPr txBox="1"/>
            <p:nvPr/>
          </p:nvSpPr>
          <p:spPr>
            <a:xfrm>
              <a:off x="-1028700" y="160344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anose="020B0604020202020204" pitchFamily="34" charset="0"/>
                  <a:ea typeface="Open Sans Semibold" pitchFamily="34" charset="0"/>
                  <a:cs typeface="Arial" panose="020B0604020202020204" pitchFamily="34" charset="0"/>
                </a:rPr>
                <a:t>1 day ago</a:t>
              </a:r>
            </a:p>
          </p:txBody>
        </p:sp>
        <p:sp>
          <p:nvSpPr>
            <p:cNvPr id="146" name="TextBox 145"/>
            <p:cNvSpPr txBox="1"/>
            <p:nvPr/>
          </p:nvSpPr>
          <p:spPr>
            <a:xfrm>
              <a:off x="-2884876" y="1603443"/>
              <a:ext cx="1617376" cy="34624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anose="020B0604020202020204" pitchFamily="34" charset="0"/>
                  <a:ea typeface="Open Sans Semibold" pitchFamily="34" charset="0"/>
                  <a:cs typeface="Arial" panose="020B0604020202020204" pitchFamily="34" charset="0"/>
                </a:rPr>
                <a:t>3 Items</a:t>
              </a:r>
            </a:p>
            <a:p>
              <a:pPr fontAlgn="base">
                <a:spcBef>
                  <a:spcPct val="50000"/>
                </a:spcBef>
                <a:spcAft>
                  <a:spcPct val="0"/>
                </a:spcAft>
                <a:buClr>
                  <a:srgbClr val="F0AB00"/>
                </a:buClr>
                <a:buSzPct val="80000"/>
              </a:pPr>
              <a:r>
                <a:rPr lang="en-US" sz="900">
                  <a:solidFill>
                    <a:srgbClr val="666666"/>
                  </a:solidFill>
                  <a:latin typeface="Arial" panose="020B0604020202020204" pitchFamily="34" charset="0"/>
                  <a:ea typeface="Open Sans Semibold" pitchFamily="34" charset="0"/>
                  <a:cs typeface="Arial" panose="020B0604020202020204" pitchFamily="34" charset="0"/>
                </a:rPr>
                <a:t>Lorem Ipsum</a:t>
              </a:r>
              <a:endParaRPr lang="en-US" sz="900" dirty="0">
                <a:solidFill>
                  <a:srgbClr val="666666"/>
                </a:solidFill>
                <a:latin typeface="Arial" panose="020B0604020202020204" pitchFamily="34" charset="0"/>
                <a:ea typeface="Open Sans Semibold" pitchFamily="34" charset="0"/>
                <a:cs typeface="Arial" panose="020B0604020202020204" pitchFamily="34" charset="0"/>
              </a:endParaRPr>
            </a:p>
          </p:txBody>
        </p:sp>
        <p:cxnSp>
          <p:nvCxnSpPr>
            <p:cNvPr id="147" name="Straight Connector 146"/>
            <p:cNvCxnSpPr/>
            <p:nvPr/>
          </p:nvCxnSpPr>
          <p:spPr>
            <a:xfrm>
              <a:off x="-3009900" y="2055805"/>
              <a:ext cx="285305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1137603" y="1594510"/>
            <a:ext cx="2860676" cy="1013460"/>
            <a:chOff x="-3009900" y="847724"/>
            <a:chExt cx="2860676" cy="1013460"/>
          </a:xfrm>
        </p:grpSpPr>
        <p:sp>
          <p:nvSpPr>
            <p:cNvPr id="134" name="Rectangle 133"/>
            <p:cNvSpPr/>
            <p:nvPr/>
          </p:nvSpPr>
          <p:spPr bwMode="gray">
            <a:xfrm>
              <a:off x="-3009900" y="84772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sp>
          <p:nvSpPr>
            <p:cNvPr id="135" name="TextBox 134"/>
            <p:cNvSpPr txBox="1"/>
            <p:nvPr/>
          </p:nvSpPr>
          <p:spPr>
            <a:xfrm>
              <a:off x="-2884876" y="105129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anose="020B0604020202020204" pitchFamily="34" charset="0"/>
                  <a:ea typeface="Open Sans Semibold" pitchFamily="34" charset="0"/>
                  <a:cs typeface="Arial" panose="020B0604020202020204" pitchFamily="34" charset="0"/>
                </a:rPr>
                <a:t>Name 1</a:t>
              </a:r>
              <a:endParaRPr lang="en-US" sz="1300" dirty="0">
                <a:latin typeface="Arial" panose="020B0604020202020204" pitchFamily="34" charset="0"/>
                <a:ea typeface="Open Sans Semibold" pitchFamily="34" charset="0"/>
                <a:cs typeface="Arial" panose="020B0604020202020204" pitchFamily="34" charset="0"/>
              </a:endParaRPr>
            </a:p>
          </p:txBody>
        </p:sp>
        <p:sp>
          <p:nvSpPr>
            <p:cNvPr id="136" name="TextBox 135"/>
            <p:cNvSpPr txBox="1"/>
            <p:nvPr/>
          </p:nvSpPr>
          <p:spPr>
            <a:xfrm>
              <a:off x="-1587181" y="98313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anose="020B0606020202030204" pitchFamily="34" charset="0"/>
                  <a:ea typeface="Open Sans Condensed" pitchFamily="34" charset="0"/>
                  <a:cs typeface="Arial" panose="020B0604020202020204" pitchFamily="34" charset="0"/>
                </a:rPr>
                <a:t>100 Mio</a:t>
              </a:r>
              <a:endParaRPr lang="en-US" sz="900" dirty="0">
                <a:latin typeface="Arial Narrow" panose="020B0606020202030204" pitchFamily="34" charset="0"/>
                <a:ea typeface="Open Sans Condensed" pitchFamily="34" charset="0"/>
                <a:cs typeface="Arial" panose="020B0604020202020204" pitchFamily="34" charset="0"/>
              </a:endParaRPr>
            </a:p>
          </p:txBody>
        </p:sp>
        <p:sp>
          <p:nvSpPr>
            <p:cNvPr id="137" name="TextBox 136"/>
            <p:cNvSpPr txBox="1"/>
            <p:nvPr/>
          </p:nvSpPr>
          <p:spPr>
            <a:xfrm>
              <a:off x="-693420" y="12529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anose="020B0604020202020204" pitchFamily="34" charset="0"/>
                  <a:ea typeface="Open Sans Semibold" pitchFamily="34" charset="0"/>
                  <a:cs typeface="Arial" panose="020B0604020202020204" pitchFamily="34" charset="0"/>
                </a:rPr>
                <a:t>USD</a:t>
              </a:r>
            </a:p>
          </p:txBody>
        </p:sp>
        <p:sp>
          <p:nvSpPr>
            <p:cNvPr id="138" name="TextBox 137"/>
            <p:cNvSpPr txBox="1"/>
            <p:nvPr/>
          </p:nvSpPr>
          <p:spPr>
            <a:xfrm>
              <a:off x="-1028700" y="160344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anose="020B0604020202020204" pitchFamily="34" charset="0"/>
                  <a:ea typeface="Open Sans Semibold" pitchFamily="34" charset="0"/>
                  <a:cs typeface="Arial" panose="020B0604020202020204" pitchFamily="34" charset="0"/>
                </a:rPr>
                <a:t>Today</a:t>
              </a:r>
            </a:p>
          </p:txBody>
        </p:sp>
        <p:sp>
          <p:nvSpPr>
            <p:cNvPr id="139" name="TextBox 138"/>
            <p:cNvSpPr txBox="1"/>
            <p:nvPr/>
          </p:nvSpPr>
          <p:spPr>
            <a:xfrm>
              <a:off x="-2884876" y="160344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anose="020B0604020202020204" pitchFamily="34" charset="0"/>
                  <a:ea typeface="Open Sans Semibold" pitchFamily="34" charset="0"/>
                  <a:cs typeface="Arial" panose="020B0604020202020204" pitchFamily="34" charset="0"/>
                </a:rPr>
                <a:t>1 Item</a:t>
              </a:r>
            </a:p>
          </p:txBody>
        </p:sp>
        <p:cxnSp>
          <p:nvCxnSpPr>
            <p:cNvPr id="140" name="Straight Connector 139"/>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08" name="Picture 10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42467" y="892969"/>
            <a:ext cx="2857500" cy="5072063"/>
          </a:xfrm>
          <a:prstGeom prst="rect">
            <a:avLst/>
          </a:prstGeom>
        </p:spPr>
      </p:pic>
      <p:sp>
        <p:nvSpPr>
          <p:cNvPr id="110" name="Rectangle 109"/>
          <p:cNvSpPr/>
          <p:nvPr/>
        </p:nvSpPr>
        <p:spPr bwMode="gray">
          <a:xfrm>
            <a:off x="5146276" y="4982497"/>
            <a:ext cx="2860676" cy="982535"/>
          </a:xfrm>
          <a:prstGeom prst="rect">
            <a:avLst/>
          </a:prstGeom>
          <a:solidFill>
            <a:schemeClr val="bg1"/>
          </a:solidFill>
          <a:ln w="6350" algn="ctr">
            <a:noFill/>
            <a:miter lim="800000"/>
            <a:headEnd/>
            <a:tailEnd/>
          </a:ln>
        </p:spPr>
        <p:txBody>
          <a:bodyPr lIns="89995" tIns="71995" rIns="89995" bIns="71995" rtlCol="0" anchor="ctr"/>
          <a:lstStyle/>
          <a:p>
            <a:pPr lvl="0" fontAlgn="base">
              <a:spcBef>
                <a:spcPct val="50000"/>
              </a:spcBef>
              <a:spcAft>
                <a:spcPct val="0"/>
              </a:spcAft>
              <a:buClr>
                <a:srgbClr val="F0AB00"/>
              </a:buClr>
              <a:buSzPct val="80000"/>
            </a:pPr>
            <a:r>
              <a:rPr lang="en-US" sz="1200" kern="0" dirty="0" smtClean="0">
                <a:solidFill>
                  <a:srgbClr val="000000"/>
                </a:solidFill>
                <a:latin typeface="Arial" panose="020B0604020202020204" pitchFamily="34" charset="0"/>
                <a:ea typeface="Open Sans Semibold" pitchFamily="34" charset="0"/>
                <a:cs typeface="Arial" panose="020B0604020202020204" pitchFamily="34" charset="0"/>
              </a:rPr>
              <a:t>Customer 4 </a:t>
            </a:r>
            <a:r>
              <a:rPr lang="en-US" sz="1200" kern="0" dirty="0">
                <a:solidFill>
                  <a:srgbClr val="000000"/>
                </a:solidFill>
                <a:latin typeface="Arial" panose="020B0604020202020204" pitchFamily="34" charset="0"/>
                <a:ea typeface="Open Sans Semibold" pitchFamily="34" charset="0"/>
                <a:cs typeface="Arial" panose="020B0604020202020204" pitchFamily="34" charset="0"/>
              </a:rPr>
              <a:t>(Name 1) (509999)</a:t>
            </a:r>
            <a:br>
              <a:rPr lang="en-US" sz="1200" kern="0" dirty="0">
                <a:solidFill>
                  <a:srgbClr val="000000"/>
                </a:solidFill>
                <a:latin typeface="Arial" panose="020B0604020202020204" pitchFamily="34" charset="0"/>
                <a:ea typeface="Open Sans Semibold" pitchFamily="34" charset="0"/>
                <a:cs typeface="Arial" panose="020B0604020202020204" pitchFamily="34" charset="0"/>
              </a:rPr>
            </a:br>
            <a:r>
              <a:rPr lang="en-US" sz="1200" kern="0" dirty="0">
                <a:solidFill>
                  <a:srgbClr val="000000"/>
                </a:solidFill>
                <a:latin typeface="Arial" panose="020B0604020202020204" pitchFamily="34" charset="0"/>
                <a:ea typeface="Open Sans Semibold" pitchFamily="34" charset="0"/>
                <a:cs typeface="Arial" panose="020B0604020202020204" pitchFamily="34" charset="0"/>
              </a:rPr>
              <a:t/>
            </a:r>
            <a:br>
              <a:rPr lang="en-US" sz="1200" kern="0" dirty="0">
                <a:solidFill>
                  <a:srgbClr val="000000"/>
                </a:solidFill>
                <a:latin typeface="Arial" panose="020B0604020202020204" pitchFamily="34" charset="0"/>
                <a:ea typeface="Open Sans Semibold" pitchFamily="34" charset="0"/>
                <a:cs typeface="Arial" panose="020B0604020202020204" pitchFamily="34" charset="0"/>
              </a:rPr>
            </a:br>
            <a:r>
              <a:rPr lang="en-US" sz="1000" kern="0" dirty="0" smtClean="0">
                <a:solidFill>
                  <a:srgbClr val="000000"/>
                </a:solidFill>
                <a:latin typeface="Arial" panose="020B0604020202020204" pitchFamily="34" charset="0"/>
                <a:ea typeface="Open Sans" pitchFamily="34" charset="0"/>
                <a:cs typeface="Arial" panose="020B0604020202020204" pitchFamily="34" charset="0"/>
              </a:rPr>
              <a:t>Department:</a:t>
            </a:r>
            <a:endParaRPr lang="en-US" sz="1000" kern="0" dirty="0">
              <a:solidFill>
                <a:srgbClr val="000000"/>
              </a:solidFill>
              <a:latin typeface="Arial" panose="020B0604020202020204" pitchFamily="34" charset="0"/>
              <a:ea typeface="Open Sans" pitchFamily="34" charset="0"/>
              <a:cs typeface="Arial" panose="020B0604020202020204" pitchFamily="34" charset="0"/>
            </a:endParaRPr>
          </a:p>
          <a:p>
            <a:pPr fontAlgn="base">
              <a:spcBef>
                <a:spcPct val="50000"/>
              </a:spcBef>
              <a:spcAft>
                <a:spcPct val="0"/>
              </a:spcAft>
              <a:buClr>
                <a:srgbClr val="F0AB00"/>
              </a:buClr>
              <a:buSzPct val="80000"/>
            </a:pPr>
            <a:r>
              <a:rPr lang="en-US" sz="1000" kern="0" dirty="0" smtClean="0">
                <a:latin typeface="Arial" panose="020B0604020202020204" pitchFamily="34" charset="0"/>
                <a:ea typeface="Open Sans" pitchFamily="34" charset="0"/>
                <a:cs typeface="Arial" panose="020B0604020202020204" pitchFamily="34" charset="0"/>
              </a:rPr>
              <a:t>Sales</a:t>
            </a:r>
            <a:endParaRPr lang="en-US" sz="1000" kern="0" dirty="0">
              <a:latin typeface="Arial" panose="020B0604020202020204" pitchFamily="34" charset="0"/>
              <a:ea typeface="Open Sans" pitchFamily="34" charset="0"/>
              <a:cs typeface="Arial" panose="020B0604020202020204" pitchFamily="34" charset="0"/>
            </a:endParaRPr>
          </a:p>
        </p:txBody>
      </p:sp>
      <p:grpSp>
        <p:nvGrpSpPr>
          <p:cNvPr id="111" name="Group 110"/>
          <p:cNvGrpSpPr/>
          <p:nvPr/>
        </p:nvGrpSpPr>
        <p:grpSpPr>
          <a:xfrm>
            <a:off x="5146276" y="3969037"/>
            <a:ext cx="2860676" cy="1013460"/>
            <a:chOff x="-3009900" y="847724"/>
            <a:chExt cx="2860676" cy="1013460"/>
          </a:xfrm>
        </p:grpSpPr>
        <p:sp>
          <p:nvSpPr>
            <p:cNvPr id="181" name="Rectangle 180"/>
            <p:cNvSpPr/>
            <p:nvPr/>
          </p:nvSpPr>
          <p:spPr bwMode="gray">
            <a:xfrm>
              <a:off x="-3009900" y="847724"/>
              <a:ext cx="2860676" cy="1013460"/>
            </a:xfrm>
            <a:prstGeom prst="rect">
              <a:avLst/>
            </a:prstGeom>
            <a:solidFill>
              <a:schemeClr val="bg1"/>
            </a:solidFill>
            <a:ln w="6350" algn="ctr">
              <a:noFill/>
              <a:miter lim="800000"/>
              <a:headEnd/>
              <a:tailEnd/>
            </a:ln>
          </p:spPr>
          <p:txBody>
            <a:bodyPr lIns="90000" tIns="72000" rIns="90000" bIns="72000" rtlCol="0" anchor="ctr"/>
            <a:lstStyle/>
            <a:p>
              <a:pPr fontAlgn="base">
                <a:spcBef>
                  <a:spcPct val="50000"/>
                </a:spcBef>
                <a:spcAft>
                  <a:spcPct val="0"/>
                </a:spcAft>
                <a:buClr>
                  <a:srgbClr val="F0AB00"/>
                </a:buClr>
                <a:buSzPct val="80000"/>
              </a:pPr>
              <a:r>
                <a:rPr lang="en-US" sz="1200" kern="0" dirty="0" smtClean="0">
                  <a:latin typeface="Arial" panose="020B0604020202020204" pitchFamily="34" charset="0"/>
                  <a:ea typeface="Open Sans Semibold" pitchFamily="34" charset="0"/>
                  <a:cs typeface="Arial" panose="020B0604020202020204" pitchFamily="34" charset="0"/>
                </a:rPr>
                <a:t>Customer 3 (300700)</a:t>
              </a:r>
              <a:br>
                <a:rPr lang="en-US" sz="1200" kern="0" dirty="0" smtClean="0">
                  <a:latin typeface="Arial" panose="020B0604020202020204" pitchFamily="34" charset="0"/>
                  <a:ea typeface="Open Sans Semibold" pitchFamily="34" charset="0"/>
                  <a:cs typeface="Arial" panose="020B0604020202020204" pitchFamily="34" charset="0"/>
                </a:rPr>
              </a:br>
              <a:r>
                <a:rPr lang="en-US" sz="1200" kern="0" dirty="0" smtClean="0">
                  <a:latin typeface="Arial" panose="020B0604020202020204" pitchFamily="34" charset="0"/>
                  <a:ea typeface="Open Sans Semibold" pitchFamily="34" charset="0"/>
                  <a:cs typeface="Arial" panose="020B0604020202020204" pitchFamily="34" charset="0"/>
                </a:rPr>
                <a:t/>
              </a:r>
              <a:br>
                <a:rPr lang="en-US" sz="1200" kern="0" dirty="0" smtClean="0">
                  <a:latin typeface="Arial" panose="020B0604020202020204" pitchFamily="34" charset="0"/>
                  <a:ea typeface="Open Sans Semibold" pitchFamily="34" charset="0"/>
                  <a:cs typeface="Arial" panose="020B0604020202020204" pitchFamily="34" charset="0"/>
                </a:rPr>
              </a:br>
              <a:r>
                <a:rPr lang="en-US" sz="1000" kern="0" dirty="0" smtClean="0">
                  <a:latin typeface="Arial" panose="020B0604020202020204" pitchFamily="34" charset="0"/>
                  <a:ea typeface="Open Sans" pitchFamily="34" charset="0"/>
                  <a:cs typeface="Arial" panose="020B0604020202020204" pitchFamily="34" charset="0"/>
                </a:rPr>
                <a:t>Department:</a:t>
              </a:r>
            </a:p>
            <a:p>
              <a:pPr fontAlgn="base">
                <a:spcBef>
                  <a:spcPct val="50000"/>
                </a:spcBef>
                <a:spcAft>
                  <a:spcPct val="0"/>
                </a:spcAft>
                <a:buClr>
                  <a:srgbClr val="F0AB00"/>
                </a:buClr>
                <a:buSzPct val="80000"/>
              </a:pPr>
              <a:r>
                <a:rPr lang="en-US" sz="1000" kern="0" dirty="0" smtClean="0">
                  <a:latin typeface="Arial" panose="020B0604020202020204" pitchFamily="34" charset="0"/>
                  <a:ea typeface="Open Sans" pitchFamily="34" charset="0"/>
                  <a:cs typeface="Arial" panose="020B0604020202020204" pitchFamily="34" charset="0"/>
                </a:rPr>
                <a:t>Sales</a:t>
              </a:r>
              <a:endParaRPr lang="en-US" sz="1000" kern="0" dirty="0">
                <a:latin typeface="Arial" panose="020B0604020202020204" pitchFamily="34" charset="0"/>
                <a:ea typeface="Open Sans" pitchFamily="34" charset="0"/>
                <a:cs typeface="Arial" panose="020B0604020202020204" pitchFamily="34" charset="0"/>
              </a:endParaRPr>
            </a:p>
          </p:txBody>
        </p:sp>
        <p:cxnSp>
          <p:nvCxnSpPr>
            <p:cNvPr id="182" name="Straight Connector 181"/>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5142467" y="2760272"/>
            <a:ext cx="2860676" cy="1208081"/>
            <a:chOff x="-3009900" y="847724"/>
            <a:chExt cx="2860676" cy="1208081"/>
          </a:xfrm>
        </p:grpSpPr>
        <p:sp>
          <p:nvSpPr>
            <p:cNvPr id="179" name="Rectangle 178"/>
            <p:cNvSpPr/>
            <p:nvPr/>
          </p:nvSpPr>
          <p:spPr bwMode="gray">
            <a:xfrm>
              <a:off x="-3009900" y="847724"/>
              <a:ext cx="2860676" cy="1208081"/>
            </a:xfrm>
            <a:prstGeom prst="rect">
              <a:avLst/>
            </a:prstGeom>
            <a:solidFill>
              <a:schemeClr val="bg1"/>
            </a:solidFill>
            <a:ln w="6350" algn="ctr">
              <a:noFill/>
              <a:miter lim="800000"/>
              <a:headEnd/>
              <a:tailEnd/>
            </a:ln>
          </p:spPr>
          <p:txBody>
            <a:bodyPr lIns="90000" tIns="72000" rIns="90000" bIns="72000" rtlCol="0" anchor="ctr"/>
            <a:lstStyle/>
            <a:p>
              <a:pPr fontAlgn="base">
                <a:lnSpc>
                  <a:spcPts val="1100"/>
                </a:lnSpc>
                <a:spcBef>
                  <a:spcPct val="50000"/>
                </a:spcBef>
                <a:spcAft>
                  <a:spcPct val="0"/>
                </a:spcAft>
                <a:buClr>
                  <a:srgbClr val="F0AB00"/>
                </a:buClr>
                <a:buSzPct val="80000"/>
              </a:pPr>
              <a:r>
                <a:rPr lang="en-US" sz="1200" dirty="0">
                  <a:solidFill>
                    <a:srgbClr val="000000"/>
                  </a:solidFill>
                  <a:latin typeface="Arial" panose="020B0604020202020204" pitchFamily="34" charset="0"/>
                  <a:ea typeface="Open Sans Semibold" pitchFamily="34" charset="0"/>
                  <a:cs typeface="Arial" panose="020B0604020202020204" pitchFamily="34" charset="0"/>
                </a:rPr>
                <a:t>Customer </a:t>
              </a:r>
              <a:r>
                <a:rPr lang="en-US" sz="1200" dirty="0" smtClean="0">
                  <a:solidFill>
                    <a:srgbClr val="000000"/>
                  </a:solidFill>
                  <a:latin typeface="Arial" panose="020B0604020202020204" pitchFamily="34" charset="0"/>
                  <a:ea typeface="Open Sans Semibold" pitchFamily="34" charset="0"/>
                  <a:cs typeface="Arial" panose="020B0604020202020204" pitchFamily="34" charset="0"/>
                </a:rPr>
                <a:t>2 </a:t>
              </a:r>
              <a:r>
                <a:rPr lang="de-DE" sz="1200" dirty="0" smtClean="0">
                  <a:solidFill>
                    <a:srgbClr val="000000"/>
                  </a:solidFill>
                  <a:latin typeface="Arial" panose="020B0604020202020204" pitchFamily="34" charset="0"/>
                  <a:ea typeface="Open Sans Semibold" pitchFamily="34" charset="0"/>
                  <a:cs typeface="Arial" panose="020B0604020202020204" pitchFamily="34" charset="0"/>
                </a:rPr>
                <a:t>(</a:t>
              </a:r>
              <a:r>
                <a:rPr lang="de-DE" sz="1200" dirty="0">
                  <a:solidFill>
                    <a:srgbClr val="000000"/>
                  </a:solidFill>
                  <a:latin typeface="Arial" panose="020B0604020202020204" pitchFamily="34" charset="0"/>
                  <a:ea typeface="Open Sans Semibold" pitchFamily="34" charset="0"/>
                  <a:cs typeface="Arial" panose="020B0604020202020204" pitchFamily="34" charset="0"/>
                </a:rPr>
                <a:t>300973)</a:t>
              </a:r>
              <a:br>
                <a:rPr lang="de-DE" sz="1200" dirty="0">
                  <a:solidFill>
                    <a:srgbClr val="000000"/>
                  </a:solidFill>
                  <a:latin typeface="Arial" panose="020B0604020202020204" pitchFamily="34" charset="0"/>
                  <a:ea typeface="Open Sans Semibold" pitchFamily="34" charset="0"/>
                  <a:cs typeface="Arial" panose="020B0604020202020204" pitchFamily="34" charset="0"/>
                </a:rPr>
              </a:br>
              <a:endParaRPr lang="de-DE" sz="1200" dirty="0">
                <a:solidFill>
                  <a:srgbClr val="000000"/>
                </a:solidFill>
                <a:latin typeface="Arial" panose="020B0604020202020204" pitchFamily="34" charset="0"/>
                <a:ea typeface="Open Sans Semibold" pitchFamily="34" charset="0"/>
                <a:cs typeface="Arial" panose="020B0604020202020204" pitchFamily="34" charset="0"/>
              </a:endParaRPr>
            </a:p>
            <a:p>
              <a:pPr fontAlgn="base">
                <a:lnSpc>
                  <a:spcPts val="1100"/>
                </a:lnSpc>
                <a:spcBef>
                  <a:spcPct val="50000"/>
                </a:spcBef>
                <a:spcAft>
                  <a:spcPct val="0"/>
                </a:spcAft>
                <a:buClr>
                  <a:srgbClr val="F0AB00"/>
                </a:buClr>
                <a:buSzPct val="80000"/>
              </a:pPr>
              <a:r>
                <a:rPr lang="en-US" sz="1000" dirty="0">
                  <a:solidFill>
                    <a:srgbClr val="000000"/>
                  </a:solidFill>
                  <a:latin typeface="Arial" panose="020B0604020202020204" pitchFamily="34" charset="0"/>
                  <a:ea typeface="Open Sans" pitchFamily="34" charset="0"/>
                  <a:cs typeface="Arial" panose="020B0604020202020204" pitchFamily="34" charset="0"/>
                </a:rPr>
                <a:t>Department:</a:t>
              </a:r>
            </a:p>
            <a:p>
              <a:pPr fontAlgn="base">
                <a:lnSpc>
                  <a:spcPts val="1100"/>
                </a:lnSpc>
                <a:spcBef>
                  <a:spcPct val="50000"/>
                </a:spcBef>
                <a:spcAft>
                  <a:spcPct val="0"/>
                </a:spcAft>
                <a:buClr>
                  <a:srgbClr val="F0AB00"/>
                </a:buClr>
                <a:buSzPct val="80000"/>
              </a:pPr>
              <a:r>
                <a:rPr lang="en-US" sz="1000" dirty="0">
                  <a:solidFill>
                    <a:srgbClr val="000000"/>
                  </a:solidFill>
                  <a:latin typeface="Arial" panose="020B0604020202020204" pitchFamily="34" charset="0"/>
                  <a:ea typeface="Open Sans" pitchFamily="34" charset="0"/>
                  <a:cs typeface="Arial" panose="020B0604020202020204" pitchFamily="34" charset="0"/>
                </a:rPr>
                <a:t>Sales</a:t>
              </a:r>
              <a:endParaRPr lang="en-US" sz="700" dirty="0">
                <a:solidFill>
                  <a:srgbClr val="000000"/>
                </a:solidFill>
                <a:latin typeface="Arial" panose="020B0604020202020204" pitchFamily="34" charset="0"/>
                <a:ea typeface="Open Sans" pitchFamily="34" charset="0"/>
                <a:cs typeface="Arial" panose="020B0604020202020204" pitchFamily="34" charset="0"/>
              </a:endParaRPr>
            </a:p>
          </p:txBody>
        </p:sp>
        <p:cxnSp>
          <p:nvCxnSpPr>
            <p:cNvPr id="180" name="Straight Connector 179"/>
            <p:cNvCxnSpPr/>
            <p:nvPr/>
          </p:nvCxnSpPr>
          <p:spPr>
            <a:xfrm>
              <a:off x="-3009900" y="2055805"/>
              <a:ext cx="285305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5142467" y="1746811"/>
            <a:ext cx="2860676" cy="1013460"/>
            <a:chOff x="-3009900" y="847724"/>
            <a:chExt cx="2860676" cy="1013460"/>
          </a:xfrm>
        </p:grpSpPr>
        <p:sp>
          <p:nvSpPr>
            <p:cNvPr id="176" name="Rectangle 175"/>
            <p:cNvSpPr/>
            <p:nvPr/>
          </p:nvSpPr>
          <p:spPr bwMode="gray">
            <a:xfrm>
              <a:off x="-3009900" y="847724"/>
              <a:ext cx="2860676" cy="1013460"/>
            </a:xfrm>
            <a:prstGeom prst="rect">
              <a:avLst/>
            </a:prstGeom>
            <a:solidFill>
              <a:schemeClr val="bg1"/>
            </a:solidFill>
            <a:ln w="6350" algn="ctr">
              <a:noFill/>
              <a:miter lim="800000"/>
              <a:headEnd/>
              <a:tailEnd/>
            </a:ln>
          </p:spPr>
          <p:txBody>
            <a:bodyPr lIns="90000" tIns="72000" rIns="90000" bIns="72000" rtlCol="0" anchor="ctr"/>
            <a:lstStyle/>
            <a:p>
              <a:pPr fontAlgn="base">
                <a:lnSpc>
                  <a:spcPts val="1100"/>
                </a:lnSpc>
                <a:spcBef>
                  <a:spcPct val="50000"/>
                </a:spcBef>
                <a:spcAft>
                  <a:spcPct val="0"/>
                </a:spcAft>
                <a:buClr>
                  <a:srgbClr val="F0AB00"/>
                </a:buClr>
                <a:buSzPct val="80000"/>
              </a:pPr>
              <a:r>
                <a:rPr lang="en-US" sz="1200" dirty="0" smtClean="0">
                  <a:solidFill>
                    <a:srgbClr val="000000"/>
                  </a:solidFill>
                  <a:latin typeface="Arial" panose="020B0604020202020204" pitchFamily="34" charset="0"/>
                  <a:ea typeface="Open Sans Semibold" pitchFamily="34" charset="0"/>
                  <a:cs typeface="Arial" panose="020B0604020202020204" pitchFamily="34" charset="0"/>
                </a:rPr>
                <a:t>Customer 1 </a:t>
              </a:r>
              <a:r>
                <a:rPr lang="en-US" sz="1200" dirty="0">
                  <a:solidFill>
                    <a:srgbClr val="000000"/>
                  </a:solidFill>
                  <a:latin typeface="Arial" panose="020B0604020202020204" pitchFamily="34" charset="0"/>
                  <a:ea typeface="Open Sans Semibold" pitchFamily="34" charset="0"/>
                  <a:cs typeface="Arial" panose="020B0604020202020204" pitchFamily="34" charset="0"/>
                </a:rPr>
                <a:t>(500098)</a:t>
              </a:r>
              <a:br>
                <a:rPr lang="en-US" sz="1200" dirty="0">
                  <a:solidFill>
                    <a:srgbClr val="000000"/>
                  </a:solidFill>
                  <a:latin typeface="Arial" panose="020B0604020202020204" pitchFamily="34" charset="0"/>
                  <a:ea typeface="Open Sans Semibold" pitchFamily="34" charset="0"/>
                  <a:cs typeface="Arial" panose="020B0604020202020204" pitchFamily="34" charset="0"/>
                </a:rPr>
              </a:br>
              <a:endParaRPr lang="en-US" sz="1200" dirty="0">
                <a:solidFill>
                  <a:srgbClr val="000000"/>
                </a:solidFill>
                <a:latin typeface="Arial" panose="020B0604020202020204" pitchFamily="34" charset="0"/>
                <a:ea typeface="Open Sans Semibold" pitchFamily="34" charset="0"/>
                <a:cs typeface="Arial" panose="020B0604020202020204" pitchFamily="34" charset="0"/>
              </a:endParaRPr>
            </a:p>
            <a:p>
              <a:pPr fontAlgn="base">
                <a:lnSpc>
                  <a:spcPts val="1100"/>
                </a:lnSpc>
                <a:spcBef>
                  <a:spcPct val="50000"/>
                </a:spcBef>
                <a:spcAft>
                  <a:spcPct val="0"/>
                </a:spcAft>
                <a:buClr>
                  <a:srgbClr val="F0AB00"/>
                </a:buClr>
                <a:buSzPct val="80000"/>
              </a:pPr>
              <a:r>
                <a:rPr lang="en-US" sz="1000" dirty="0" smtClean="0">
                  <a:solidFill>
                    <a:srgbClr val="000000"/>
                  </a:solidFill>
                  <a:latin typeface="Arial" panose="020B0604020202020204" pitchFamily="34" charset="0"/>
                  <a:ea typeface="Open Sans" pitchFamily="34" charset="0"/>
                  <a:cs typeface="Arial" panose="020B0604020202020204" pitchFamily="34" charset="0"/>
                </a:rPr>
                <a:t>Department:</a:t>
              </a:r>
              <a:endParaRPr lang="en-US" sz="1000" dirty="0">
                <a:solidFill>
                  <a:srgbClr val="000000"/>
                </a:solidFill>
                <a:latin typeface="Arial" panose="020B0604020202020204" pitchFamily="34" charset="0"/>
                <a:ea typeface="Open Sans" pitchFamily="34" charset="0"/>
                <a:cs typeface="Arial" panose="020B0604020202020204" pitchFamily="34" charset="0"/>
              </a:endParaRPr>
            </a:p>
            <a:p>
              <a:pPr fontAlgn="base">
                <a:lnSpc>
                  <a:spcPts val="1100"/>
                </a:lnSpc>
                <a:spcBef>
                  <a:spcPct val="50000"/>
                </a:spcBef>
                <a:spcAft>
                  <a:spcPct val="0"/>
                </a:spcAft>
                <a:buClr>
                  <a:srgbClr val="F0AB00"/>
                </a:buClr>
                <a:buSzPct val="80000"/>
              </a:pPr>
              <a:r>
                <a:rPr lang="en-US" sz="1000" dirty="0" smtClean="0">
                  <a:solidFill>
                    <a:srgbClr val="000000"/>
                  </a:solidFill>
                  <a:latin typeface="Arial" panose="020B0604020202020204" pitchFamily="34" charset="0"/>
                  <a:ea typeface="Open Sans" pitchFamily="34" charset="0"/>
                  <a:cs typeface="Arial" panose="020B0604020202020204" pitchFamily="34" charset="0"/>
                </a:rPr>
                <a:t>Sales</a:t>
              </a:r>
              <a:endParaRPr lang="en-US" sz="1000" dirty="0">
                <a:solidFill>
                  <a:srgbClr val="000000"/>
                </a:solidFill>
                <a:latin typeface="Arial" panose="020B0604020202020204" pitchFamily="34" charset="0"/>
                <a:ea typeface="Open Sans" pitchFamily="34" charset="0"/>
                <a:cs typeface="Arial" panose="020B0604020202020204" pitchFamily="34" charset="0"/>
              </a:endParaRPr>
            </a:p>
          </p:txBody>
        </p:sp>
        <p:cxnSp>
          <p:nvCxnSpPr>
            <p:cNvPr id="178" name="Straight Connector 177"/>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1137603" y="892786"/>
            <a:ext cx="2861306" cy="430165"/>
            <a:chOff x="1137603" y="892785"/>
            <a:chExt cx="2861306" cy="430165"/>
          </a:xfrm>
        </p:grpSpPr>
        <p:sp>
          <p:nvSpPr>
            <p:cNvPr id="124" name="Rectangle 123"/>
            <p:cNvSpPr/>
            <p:nvPr/>
          </p:nvSpPr>
          <p:spPr>
            <a:xfrm>
              <a:off x="1137603" y="899087"/>
              <a:ext cx="2860676"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p:cNvCxnSpPr/>
            <p:nvPr/>
          </p:nvCxnSpPr>
          <p:spPr>
            <a:xfrm>
              <a:off x="1141412" y="1322950"/>
              <a:ext cx="285749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1141412" y="995602"/>
              <a:ext cx="422359" cy="2308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500" dirty="0">
                  <a:solidFill>
                    <a:srgbClr val="666666"/>
                  </a:solidFill>
                  <a:latin typeface="SAP-icons" pitchFamily="2" charset="0"/>
                </a:rPr>
                <a:t>  </a:t>
              </a:r>
            </a:p>
          </p:txBody>
        </p:sp>
        <p:sp>
          <p:nvSpPr>
            <p:cNvPr id="129" name="TextBox 128"/>
            <p:cNvSpPr txBox="1"/>
            <p:nvPr/>
          </p:nvSpPr>
          <p:spPr>
            <a:xfrm>
              <a:off x="1629320" y="1033926"/>
              <a:ext cx="188486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Arial" panose="020B0604020202020204" pitchFamily="34" charset="0"/>
                  <a:ea typeface="Open Sans" pitchFamily="34" charset="0"/>
                  <a:cs typeface="Arial" panose="020B0604020202020204" pitchFamily="34" charset="0"/>
                </a:rPr>
                <a:t>Sales Orders (42)</a:t>
              </a:r>
            </a:p>
          </p:txBody>
        </p:sp>
        <p:sp>
          <p:nvSpPr>
            <p:cNvPr id="165" name="TextBox 164"/>
            <p:cNvSpPr txBox="1"/>
            <p:nvPr/>
          </p:nvSpPr>
          <p:spPr>
            <a:xfrm>
              <a:off x="3568750" y="1007256"/>
              <a:ext cx="430158" cy="230832"/>
            </a:xfrm>
            <a:prstGeom prst="rect">
              <a:avLst/>
            </a:prstGeom>
            <a:noFill/>
          </p:spPr>
          <p:txBody>
            <a:bodyPr wrap="square" lIns="0" tIns="0" rIns="0" bIns="0" rtlCol="0">
              <a:spAutoFit/>
            </a:bodyPr>
            <a:lstStyle/>
            <a:p>
              <a:pPr lvl="0"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cxnSp>
          <p:nvCxnSpPr>
            <p:cNvPr id="82" name="Straight Connector 81"/>
            <p:cNvCxnSpPr/>
            <p:nvPr/>
          </p:nvCxnSpPr>
          <p:spPr>
            <a:xfrm>
              <a:off x="1563772" y="892785"/>
              <a:ext cx="0" cy="425232"/>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568750" y="892785"/>
              <a:ext cx="0" cy="425232"/>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flipV="1">
              <a:off x="1137603" y="892785"/>
              <a:ext cx="2860676" cy="45902"/>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142468" y="1322951"/>
            <a:ext cx="2861305" cy="423863"/>
            <a:chOff x="5142467" y="1322950"/>
            <a:chExt cx="2861305" cy="423863"/>
          </a:xfrm>
        </p:grpSpPr>
        <p:sp>
          <p:nvSpPr>
            <p:cNvPr id="166" name="Rectangle 165"/>
            <p:cNvSpPr/>
            <p:nvPr/>
          </p:nvSpPr>
          <p:spPr>
            <a:xfrm>
              <a:off x="5142467" y="1322950"/>
              <a:ext cx="2860676" cy="4238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a:off x="5146276" y="1746813"/>
              <a:ext cx="285686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7580906" y="1400415"/>
              <a:ext cx="422866" cy="246221"/>
            </a:xfrm>
            <a:prstGeom prst="rect">
              <a:avLst/>
            </a:prstGeom>
            <a:solidFill>
              <a:srgbClr val="F2F2F2"/>
            </a:solid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r>
                <a:rPr lang="en-US" sz="1600" dirty="0">
                  <a:solidFill>
                    <a:srgbClr val="666666"/>
                  </a:solidFill>
                  <a:latin typeface="SAP-icons" pitchFamily="2" charset="0"/>
                </a:rPr>
                <a:t> </a:t>
              </a:r>
              <a:endParaRPr lang="en-US" sz="1500" dirty="0">
                <a:solidFill>
                  <a:srgbClr val="666666"/>
                </a:solidFill>
                <a:latin typeface="SAP-icons" pitchFamily="2" charset="0"/>
              </a:endParaRPr>
            </a:p>
          </p:txBody>
        </p:sp>
        <p:sp>
          <p:nvSpPr>
            <p:cNvPr id="174" name="TextBox 173"/>
            <p:cNvSpPr txBox="1"/>
            <p:nvPr/>
          </p:nvSpPr>
          <p:spPr>
            <a:xfrm>
              <a:off x="5236702" y="1467314"/>
              <a:ext cx="1186089" cy="153888"/>
            </a:xfrm>
            <a:prstGeom prst="rect">
              <a:avLst/>
            </a:prstGeom>
            <a:solidFill>
              <a:srgbClr val="F2F2F2"/>
            </a:solidFill>
          </p:spPr>
          <p:txBody>
            <a:bodyPr wrap="square" lIns="0" tIns="0" rIns="0" bIns="0" rtlCol="0">
              <a:spAutoFit/>
            </a:bodyPr>
            <a:lstStyle/>
            <a:p>
              <a:pPr fontAlgn="base">
                <a:spcBef>
                  <a:spcPct val="50000"/>
                </a:spcBef>
                <a:spcAft>
                  <a:spcPct val="0"/>
                </a:spcAft>
                <a:buClr>
                  <a:srgbClr val="F0AB00"/>
                </a:buClr>
                <a:buSzPct val="80000"/>
              </a:pPr>
              <a:r>
                <a:rPr lang="en-US" sz="1000" dirty="0">
                  <a:solidFill>
                    <a:srgbClr val="707070"/>
                  </a:solidFill>
                  <a:latin typeface="Arial" panose="020B0604020202020204" pitchFamily="34" charset="0"/>
                  <a:ea typeface="Open Sans Semibold" pitchFamily="34" charset="0"/>
                  <a:cs typeface="Arial" panose="020B0604020202020204" pitchFamily="34" charset="0"/>
                </a:rPr>
                <a:t>Search</a:t>
              </a:r>
            </a:p>
          </p:txBody>
        </p:sp>
        <p:cxnSp>
          <p:nvCxnSpPr>
            <p:cNvPr id="94" name="Straight Connector 93"/>
            <p:cNvCxnSpPr/>
            <p:nvPr/>
          </p:nvCxnSpPr>
          <p:spPr>
            <a:xfrm>
              <a:off x="7580906" y="1329700"/>
              <a:ext cx="0" cy="417113"/>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142467" y="892786"/>
            <a:ext cx="2861306" cy="430165"/>
            <a:chOff x="5142467" y="892785"/>
            <a:chExt cx="2861306" cy="430165"/>
          </a:xfrm>
        </p:grpSpPr>
        <p:sp>
          <p:nvSpPr>
            <p:cNvPr id="161" name="Rectangle 160"/>
            <p:cNvSpPr/>
            <p:nvPr/>
          </p:nvSpPr>
          <p:spPr>
            <a:xfrm>
              <a:off x="5142467" y="899087"/>
              <a:ext cx="2860676"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p:cNvCxnSpPr/>
            <p:nvPr/>
          </p:nvCxnSpPr>
          <p:spPr>
            <a:xfrm>
              <a:off x="5146276" y="1322950"/>
              <a:ext cx="285749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5146276" y="995602"/>
              <a:ext cx="419057"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sp>
          <p:nvSpPr>
            <p:cNvPr id="127" name="Rectangle 126"/>
            <p:cNvSpPr/>
            <p:nvPr/>
          </p:nvSpPr>
          <p:spPr bwMode="gray">
            <a:xfrm>
              <a:off x="5575295" y="933755"/>
              <a:ext cx="1995020" cy="384262"/>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200" dirty="0">
                  <a:solidFill>
                    <a:srgbClr val="666666"/>
                  </a:solidFill>
                  <a:latin typeface="Arial" panose="020B0604020202020204" pitchFamily="34" charset="0"/>
                  <a:ea typeface="Open Sans" pitchFamily="34" charset="0"/>
                  <a:cs typeface="Arial" panose="020B0604020202020204" pitchFamily="34" charset="0"/>
                </a:rPr>
                <a:t>Select Customer</a:t>
              </a:r>
            </a:p>
          </p:txBody>
        </p:sp>
        <p:sp>
          <p:nvSpPr>
            <p:cNvPr id="164" name="Rectangle 163"/>
            <p:cNvSpPr/>
            <p:nvPr/>
          </p:nvSpPr>
          <p:spPr>
            <a:xfrm flipV="1">
              <a:off x="5142467" y="892785"/>
              <a:ext cx="2860676" cy="45902"/>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136015" y="1330005"/>
            <a:ext cx="2860676" cy="274618"/>
            <a:chOff x="384062" y="-1"/>
            <a:chExt cx="2872150" cy="423863"/>
          </a:xfrm>
          <a:solidFill>
            <a:srgbClr val="F2F2F2"/>
          </a:solidFill>
        </p:grpSpPr>
        <p:sp>
          <p:nvSpPr>
            <p:cNvPr id="86" name="Rectangle 85"/>
            <p:cNvSpPr/>
            <p:nvPr/>
          </p:nvSpPr>
          <p:spPr>
            <a:xfrm>
              <a:off x="384062" y="-1"/>
              <a:ext cx="2872150" cy="423863"/>
            </a:xfrm>
            <a:prstGeom prst="rect">
              <a:avLst/>
            </a:prstGeom>
            <a:solidFill>
              <a:srgbClr val="457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2973473" y="54178"/>
              <a:ext cx="282739" cy="28502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dirty="0">
                  <a:solidFill>
                    <a:schemeClr val="bg1"/>
                  </a:solidFill>
                  <a:latin typeface="SAP-icons" pitchFamily="2" charset="0"/>
                </a:rPr>
                <a:t></a:t>
              </a:r>
            </a:p>
          </p:txBody>
        </p:sp>
        <p:sp>
          <p:nvSpPr>
            <p:cNvPr id="88" name="TextBox 87"/>
            <p:cNvSpPr txBox="1"/>
            <p:nvPr/>
          </p:nvSpPr>
          <p:spPr>
            <a:xfrm>
              <a:off x="504572" y="90840"/>
              <a:ext cx="2141823" cy="2375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i="1" dirty="0">
                  <a:solidFill>
                    <a:schemeClr val="bg1"/>
                  </a:solidFill>
                  <a:latin typeface="Arial" panose="020B0604020202020204" pitchFamily="34" charset="0"/>
                  <a:ea typeface="Open Sans Semibold" pitchFamily="34" charset="0"/>
                  <a:cs typeface="Arial" panose="020B0604020202020204" pitchFamily="34" charset="0"/>
                </a:rPr>
                <a:t>Filtered by: </a:t>
              </a:r>
              <a:r>
                <a:rPr lang="en-US" sz="1000" i="1" dirty="0" smtClean="0">
                  <a:solidFill>
                    <a:schemeClr val="bg1"/>
                  </a:solidFill>
                  <a:latin typeface="Arial" panose="020B0604020202020204" pitchFamily="34" charset="0"/>
                  <a:ea typeface="Open Sans Semibold" pitchFamily="34" charset="0"/>
                  <a:cs typeface="Arial" panose="020B0604020202020204" pitchFamily="34" charset="0"/>
                </a:rPr>
                <a:t>Variant 2</a:t>
              </a:r>
              <a:endParaRPr lang="en-US" sz="1000" i="1" dirty="0">
                <a:solidFill>
                  <a:schemeClr val="bg1"/>
                </a:solidFill>
                <a:latin typeface="Arial" panose="020B0604020202020204" pitchFamily="34" charset="0"/>
                <a:ea typeface="Open Sans Semibold" pitchFamily="34" charset="0"/>
                <a:cs typeface="Arial" panose="020B0604020202020204" pitchFamily="34" charset="0"/>
              </a:endParaRPr>
            </a:p>
          </p:txBody>
        </p:sp>
      </p:grpSp>
      <p:cxnSp>
        <p:nvCxnSpPr>
          <p:cNvPr id="83" name="Elbow Connector 82"/>
          <p:cNvCxnSpPr/>
          <p:nvPr/>
        </p:nvCxnSpPr>
        <p:spPr>
          <a:xfrm flipV="1">
            <a:off x="3934367" y="1129921"/>
            <a:ext cx="1147996" cy="333357"/>
          </a:xfrm>
          <a:prstGeom prst="bentConnector3">
            <a:avLst>
              <a:gd name="adj1" fmla="val 50000"/>
            </a:avLst>
          </a:prstGeom>
          <a:ln w="63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124430" y="5540286"/>
            <a:ext cx="2872029" cy="424747"/>
            <a:chOff x="5144258" y="5540285"/>
            <a:chExt cx="2872029" cy="424747"/>
          </a:xfrm>
        </p:grpSpPr>
        <p:sp>
          <p:nvSpPr>
            <p:cNvPr id="91" name="Rectangle 90"/>
            <p:cNvSpPr/>
            <p:nvPr/>
          </p:nvSpPr>
          <p:spPr>
            <a:xfrm>
              <a:off x="5144258" y="5541168"/>
              <a:ext cx="2872029"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585439" y="5631108"/>
              <a:ext cx="42386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95" name="Rectangle 94"/>
            <p:cNvSpPr/>
            <p:nvPr/>
          </p:nvSpPr>
          <p:spPr>
            <a:xfrm>
              <a:off x="5633086" y="5540286"/>
              <a:ext cx="976537" cy="424746"/>
            </a:xfrm>
            <a:prstGeom prst="rect">
              <a:avLst/>
            </a:prstGeom>
            <a:solidFill>
              <a:srgbClr val="007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Approve</a:t>
              </a:r>
              <a:endParaRPr lang="en-US" dirty="0"/>
            </a:p>
          </p:txBody>
        </p:sp>
        <p:sp>
          <p:nvSpPr>
            <p:cNvPr id="96" name="Rectangle 95"/>
            <p:cNvSpPr/>
            <p:nvPr/>
          </p:nvSpPr>
          <p:spPr>
            <a:xfrm>
              <a:off x="6609623" y="5540285"/>
              <a:ext cx="975816" cy="423863"/>
            </a:xfrm>
            <a:prstGeom prst="rect">
              <a:avLst/>
            </a:prstGeom>
            <a:solidFill>
              <a:srgbClr val="CC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Reject</a:t>
              </a:r>
              <a:endParaRPr lang="en-US" dirty="0"/>
            </a:p>
          </p:txBody>
        </p:sp>
      </p:grpSp>
    </p:spTree>
    <p:extLst>
      <p:ext uri="{BB962C8B-B14F-4D97-AF65-F5344CB8AC3E}">
        <p14:creationId xmlns:p14="http://schemas.microsoft.com/office/powerpoint/2010/main" val="41031526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666666"/>
                </a:solidFill>
                <a:latin typeface="BentonSans Light" panose="02000503000000020004" pitchFamily="2" charset="0"/>
                <a:cs typeface="Arial"/>
              </a:rPr>
              <a:t>SimpleForm</a:t>
            </a:r>
            <a:r>
              <a:rPr lang="en-US" dirty="0" smtClean="0">
                <a:solidFill>
                  <a:srgbClr val="666666"/>
                </a:solidFill>
                <a:latin typeface="BentonSans Light" panose="02000503000000020004" pitchFamily="2" charset="0"/>
                <a:cs typeface="Arial"/>
              </a:rPr>
              <a:t> </a:t>
            </a:r>
            <a:endParaRPr lang="en-US" dirty="0">
              <a:solidFill>
                <a:srgbClr val="666666"/>
              </a:solidFill>
              <a:latin typeface="BentonSans Light" panose="02000503000000020004" pitchFamily="2" charset="0"/>
              <a:cs typeface="Arial"/>
            </a:endParaRPr>
          </a:p>
        </p:txBody>
      </p:sp>
      <p:grpSp>
        <p:nvGrpSpPr>
          <p:cNvPr id="5" name="Group 4"/>
          <p:cNvGrpSpPr/>
          <p:nvPr/>
        </p:nvGrpSpPr>
        <p:grpSpPr>
          <a:xfrm>
            <a:off x="369123" y="1742921"/>
            <a:ext cx="4514298" cy="846386"/>
            <a:chOff x="369123" y="1742921"/>
            <a:chExt cx="4514298" cy="846386"/>
          </a:xfrm>
        </p:grpSpPr>
        <p:sp>
          <p:nvSpPr>
            <p:cNvPr id="7" name="TextBox 6"/>
            <p:cNvSpPr txBox="1"/>
            <p:nvPr/>
          </p:nvSpPr>
          <p:spPr>
            <a:xfrm>
              <a:off x="369123" y="1742921"/>
              <a:ext cx="1624415" cy="846386"/>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Example Label:</a:t>
              </a:r>
            </a:p>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Another Example:</a:t>
              </a:r>
            </a:p>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Label Example:</a:t>
              </a:r>
            </a:p>
            <a:p>
              <a:pPr algn="r" fontAlgn="base">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Yet Another Label:</a:t>
              </a:r>
            </a:p>
          </p:txBody>
        </p:sp>
        <p:sp>
          <p:nvSpPr>
            <p:cNvPr id="8" name="TextBox 7"/>
            <p:cNvSpPr txBox="1"/>
            <p:nvPr/>
          </p:nvSpPr>
          <p:spPr>
            <a:xfrm>
              <a:off x="2150297" y="1742921"/>
              <a:ext cx="2733124" cy="8463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latin typeface="Arial" pitchFamily="34" charset="0"/>
                  <a:ea typeface="Open Sans" pitchFamily="34" charset="0"/>
                  <a:cs typeface="Arial" pitchFamily="34" charset="0"/>
                </a:rPr>
                <a:t>This is an example description</a:t>
              </a:r>
            </a:p>
            <a:p>
              <a:pPr fontAlgn="base">
                <a:spcBef>
                  <a:spcPct val="50000"/>
                </a:spcBef>
                <a:spcAft>
                  <a:spcPct val="0"/>
                </a:spcAft>
                <a:buClr>
                  <a:srgbClr val="F0AB00"/>
                </a:buClr>
                <a:buSzPct val="80000"/>
              </a:pPr>
              <a:r>
                <a:rPr lang="en-US" sz="1000" dirty="0" smtClean="0">
                  <a:latin typeface="Arial" pitchFamily="34" charset="0"/>
                  <a:ea typeface="Open Sans" pitchFamily="34" charset="0"/>
                  <a:cs typeface="Arial" pitchFamily="34" charset="0"/>
                </a:rPr>
                <a:t>Description example</a:t>
              </a:r>
            </a:p>
            <a:p>
              <a:pPr fontAlgn="base">
                <a:spcBef>
                  <a:spcPct val="50000"/>
                </a:spcBef>
                <a:spcAft>
                  <a:spcPct val="0"/>
                </a:spcAft>
                <a:buClr>
                  <a:srgbClr val="F0AB00"/>
                </a:buClr>
                <a:buSzPct val="80000"/>
              </a:pPr>
              <a:r>
                <a:rPr lang="en-US" sz="1000" dirty="0" smtClean="0">
                  <a:latin typeface="Arial" pitchFamily="34" charset="0"/>
                  <a:ea typeface="Open Sans" pitchFamily="34" charset="0"/>
                  <a:cs typeface="Arial" pitchFamily="34" charset="0"/>
                </a:rPr>
                <a:t>Another example for a description</a:t>
              </a:r>
            </a:p>
            <a:p>
              <a:pPr fontAlgn="base">
                <a:spcBef>
                  <a:spcPct val="50000"/>
                </a:spcBef>
                <a:spcAft>
                  <a:spcPct val="0"/>
                </a:spcAft>
                <a:buClr>
                  <a:srgbClr val="F0AB00"/>
                </a:buClr>
                <a:buSzPct val="80000"/>
              </a:pPr>
              <a:r>
                <a:rPr lang="en-US" sz="1000" dirty="0" smtClean="0">
                  <a:latin typeface="Arial" pitchFamily="34" charset="0"/>
                  <a:ea typeface="Open Sans" pitchFamily="34" charset="0"/>
                  <a:cs typeface="Arial" pitchFamily="34" charset="0"/>
                </a:rPr>
                <a:t>Next description goes here</a:t>
              </a:r>
              <a:endParaRPr lang="en-US" sz="1000" dirty="0">
                <a:latin typeface="Arial" pitchFamily="34" charset="0"/>
                <a:ea typeface="Open Sans" pitchFamily="34" charset="0"/>
                <a:cs typeface="Arial" pitchFamily="34" charset="0"/>
              </a:endParaRPr>
            </a:p>
          </p:txBody>
        </p:sp>
      </p:grpSp>
      <p:sp>
        <p:nvSpPr>
          <p:cNvPr id="30" name="Rectangle 29"/>
          <p:cNvSpPr/>
          <p:nvPr/>
        </p:nvSpPr>
        <p:spPr>
          <a:xfrm>
            <a:off x="99786" y="3428999"/>
            <a:ext cx="8953500" cy="3066143"/>
          </a:xfrm>
          <a:prstGeom prst="rect">
            <a:avLst/>
          </a:prstGeom>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grpSp>
        <p:nvGrpSpPr>
          <p:cNvPr id="6" name="Group 5"/>
          <p:cNvGrpSpPr/>
          <p:nvPr/>
        </p:nvGrpSpPr>
        <p:grpSpPr>
          <a:xfrm>
            <a:off x="-105292" y="4102704"/>
            <a:ext cx="4387020" cy="2185611"/>
            <a:chOff x="4575070" y="1222147"/>
            <a:chExt cx="4387020" cy="2185611"/>
          </a:xfrm>
        </p:grpSpPr>
        <p:grpSp>
          <p:nvGrpSpPr>
            <p:cNvPr id="4" name="Group 3"/>
            <p:cNvGrpSpPr/>
            <p:nvPr/>
          </p:nvGrpSpPr>
          <p:grpSpPr>
            <a:xfrm>
              <a:off x="4575070" y="1732328"/>
              <a:ext cx="4387020" cy="1675430"/>
              <a:chOff x="4575070" y="1732328"/>
              <a:chExt cx="4387020" cy="1675430"/>
            </a:xfrm>
          </p:grpSpPr>
          <p:grpSp>
            <p:nvGrpSpPr>
              <p:cNvPr id="10" name="Group 9"/>
              <p:cNvGrpSpPr/>
              <p:nvPr/>
            </p:nvGrpSpPr>
            <p:grpSpPr>
              <a:xfrm>
                <a:off x="4575070" y="1742921"/>
                <a:ext cx="4387020" cy="1664837"/>
                <a:chOff x="0" y="952462"/>
                <a:chExt cx="4387020" cy="1664837"/>
              </a:xfrm>
            </p:grpSpPr>
            <p:sp>
              <p:nvSpPr>
                <p:cNvPr id="11" name="TextBox 10"/>
                <p:cNvSpPr txBox="1"/>
                <p:nvPr/>
              </p:nvSpPr>
              <p:spPr>
                <a:xfrm>
                  <a:off x="1" y="952462"/>
                  <a:ext cx="1697882" cy="282129"/>
                </a:xfrm>
                <a:prstGeom prst="rect">
                  <a:avLst/>
                </a:prstGeom>
                <a:noFill/>
              </p:spPr>
              <p:txBody>
                <a:bodyPr wrap="square" lIns="0" tIns="0" rIns="0" bIns="0" rtlCol="0">
                  <a:spAutoFit/>
                </a:bodyPr>
                <a:lstStyle/>
                <a:p>
                  <a:pPr algn="r" fontAlgn="base">
                    <a:lnSpc>
                      <a:spcPct val="200000"/>
                    </a:lnSpc>
                    <a:spcBef>
                      <a:spcPct val="50000"/>
                    </a:spcBef>
                    <a:spcAft>
                      <a:spcPct val="0"/>
                    </a:spcAft>
                    <a:buClr>
                      <a:srgbClr val="F0AB00"/>
                    </a:buClr>
                    <a:buSzPct val="80000"/>
                  </a:pPr>
                  <a:r>
                    <a:rPr lang="en-US" sz="1000" dirty="0" smtClean="0">
                      <a:solidFill>
                        <a:schemeClr val="bg1">
                          <a:lumMod val="50000"/>
                        </a:schemeClr>
                      </a:solidFill>
                      <a:latin typeface="Arial" pitchFamily="34" charset="0"/>
                      <a:ea typeface="Open Sans" pitchFamily="34" charset="0"/>
                      <a:cs typeface="Arial" pitchFamily="34" charset="0"/>
                    </a:rPr>
                    <a:t>Label 001:</a:t>
                  </a:r>
                </a:p>
              </p:txBody>
            </p:sp>
            <p:sp>
              <p:nvSpPr>
                <p:cNvPr id="12" name="TextBox 11"/>
                <p:cNvSpPr txBox="1"/>
                <p:nvPr/>
              </p:nvSpPr>
              <p:spPr>
                <a:xfrm>
                  <a:off x="10495" y="1373644"/>
                  <a:ext cx="1697882" cy="282129"/>
                </a:xfrm>
                <a:prstGeom prst="rect">
                  <a:avLst/>
                </a:prstGeom>
                <a:noFill/>
              </p:spPr>
              <p:txBody>
                <a:bodyPr wrap="square" lIns="0" tIns="0" rIns="0" bIns="0" rtlCol="0">
                  <a:spAutoFit/>
                </a:bodyPr>
                <a:lstStyle/>
                <a:p>
                  <a:pPr algn="r" fontAlgn="base">
                    <a:lnSpc>
                      <a:spcPct val="200000"/>
                    </a:lnSpc>
                    <a:spcBef>
                      <a:spcPct val="50000"/>
                    </a:spcBef>
                    <a:spcAft>
                      <a:spcPct val="0"/>
                    </a:spcAft>
                    <a:buClr>
                      <a:srgbClr val="F0AB00"/>
                    </a:buClr>
                    <a:buSzPct val="80000"/>
                  </a:pPr>
                  <a:r>
                    <a:rPr lang="en-US" sz="1000" dirty="0" smtClean="0">
                      <a:solidFill>
                        <a:schemeClr val="bg1">
                          <a:lumMod val="50000"/>
                        </a:schemeClr>
                      </a:solidFill>
                      <a:latin typeface="Arial" pitchFamily="34" charset="0"/>
                      <a:ea typeface="Open Sans" pitchFamily="34" charset="0"/>
                      <a:cs typeface="Arial" pitchFamily="34" charset="0"/>
                    </a:rPr>
                    <a:t>Label 002 / </a:t>
                  </a:r>
                  <a:r>
                    <a:rPr lang="en-US" sz="1000" dirty="0" err="1" smtClean="0">
                      <a:solidFill>
                        <a:schemeClr val="bg1">
                          <a:lumMod val="50000"/>
                        </a:schemeClr>
                      </a:solidFill>
                      <a:latin typeface="Arial" pitchFamily="34" charset="0"/>
                      <a:ea typeface="Open Sans" pitchFamily="34" charset="0"/>
                      <a:cs typeface="Arial" pitchFamily="34" charset="0"/>
                    </a:rPr>
                    <a:t>Lable</a:t>
                  </a:r>
                  <a:r>
                    <a:rPr lang="en-US" sz="1000" dirty="0" smtClean="0">
                      <a:solidFill>
                        <a:schemeClr val="bg1">
                          <a:lumMod val="50000"/>
                        </a:schemeClr>
                      </a:solidFill>
                      <a:latin typeface="Arial" pitchFamily="34" charset="0"/>
                      <a:ea typeface="Open Sans" pitchFamily="34" charset="0"/>
                      <a:cs typeface="Arial" pitchFamily="34" charset="0"/>
                    </a:rPr>
                    <a:t> 003. </a:t>
                  </a:r>
                  <a:r>
                    <a:rPr lang="en-US" sz="1000" dirty="0">
                      <a:solidFill>
                        <a:schemeClr val="bg1">
                          <a:lumMod val="50000"/>
                        </a:schemeClr>
                      </a:solidFill>
                      <a:latin typeface="Arial" pitchFamily="34" charset="0"/>
                      <a:ea typeface="Open Sans" pitchFamily="34" charset="0"/>
                      <a:cs typeface="Arial" pitchFamily="34" charset="0"/>
                    </a:rPr>
                    <a:t>:</a:t>
                  </a:r>
                  <a:endParaRPr lang="en-US" sz="1000" dirty="0" smtClean="0">
                    <a:solidFill>
                      <a:schemeClr val="bg1">
                        <a:lumMod val="50000"/>
                      </a:schemeClr>
                    </a:solidFill>
                    <a:latin typeface="Arial" pitchFamily="34" charset="0"/>
                    <a:ea typeface="Open Sans" pitchFamily="34" charset="0"/>
                    <a:cs typeface="Arial" pitchFamily="34" charset="0"/>
                  </a:endParaRPr>
                </a:p>
              </p:txBody>
            </p:sp>
            <p:sp>
              <p:nvSpPr>
                <p:cNvPr id="13" name="TextBox 12"/>
                <p:cNvSpPr txBox="1"/>
                <p:nvPr/>
              </p:nvSpPr>
              <p:spPr>
                <a:xfrm>
                  <a:off x="0" y="1804832"/>
                  <a:ext cx="1697882" cy="282129"/>
                </a:xfrm>
                <a:prstGeom prst="rect">
                  <a:avLst/>
                </a:prstGeom>
                <a:noFill/>
              </p:spPr>
              <p:txBody>
                <a:bodyPr wrap="square" lIns="0" tIns="0" rIns="0" bIns="0" rtlCol="0">
                  <a:spAutoFit/>
                </a:bodyPr>
                <a:lstStyle/>
                <a:p>
                  <a:pPr algn="r" fontAlgn="base">
                    <a:lnSpc>
                      <a:spcPct val="200000"/>
                    </a:lnSpc>
                    <a:spcBef>
                      <a:spcPct val="50000"/>
                    </a:spcBef>
                    <a:spcAft>
                      <a:spcPct val="0"/>
                    </a:spcAft>
                    <a:buClr>
                      <a:srgbClr val="F0AB00"/>
                    </a:buClr>
                    <a:buSzPct val="80000"/>
                  </a:pPr>
                  <a:r>
                    <a:rPr lang="en-US" sz="1000" dirty="0" smtClean="0">
                      <a:solidFill>
                        <a:schemeClr val="bg1">
                          <a:lumMod val="50000"/>
                        </a:schemeClr>
                      </a:solidFill>
                      <a:latin typeface="Arial" pitchFamily="34" charset="0"/>
                      <a:ea typeface="Open Sans" pitchFamily="34" charset="0"/>
                      <a:cs typeface="Arial" pitchFamily="34" charset="0"/>
                    </a:rPr>
                    <a:t>Label 004 / Label 005:</a:t>
                  </a:r>
                </a:p>
              </p:txBody>
            </p:sp>
            <p:sp>
              <p:nvSpPr>
                <p:cNvPr id="14" name="TextBox 13"/>
                <p:cNvSpPr txBox="1"/>
                <p:nvPr/>
              </p:nvSpPr>
              <p:spPr>
                <a:xfrm>
                  <a:off x="10495" y="2239361"/>
                  <a:ext cx="1697882" cy="282129"/>
                </a:xfrm>
                <a:prstGeom prst="rect">
                  <a:avLst/>
                </a:prstGeom>
                <a:noFill/>
              </p:spPr>
              <p:txBody>
                <a:bodyPr wrap="square" lIns="0" tIns="0" rIns="0" bIns="0" rtlCol="0">
                  <a:spAutoFit/>
                </a:bodyPr>
                <a:lstStyle/>
                <a:p>
                  <a:pPr algn="r" fontAlgn="base">
                    <a:lnSpc>
                      <a:spcPct val="200000"/>
                    </a:lnSpc>
                    <a:spcBef>
                      <a:spcPct val="50000"/>
                    </a:spcBef>
                    <a:spcAft>
                      <a:spcPct val="0"/>
                    </a:spcAft>
                    <a:buClr>
                      <a:srgbClr val="F0AB00"/>
                    </a:buClr>
                    <a:buSzPct val="80000"/>
                  </a:pPr>
                  <a:r>
                    <a:rPr lang="en-US" sz="1000" dirty="0" smtClean="0">
                      <a:solidFill>
                        <a:schemeClr val="bg1">
                          <a:lumMod val="50000"/>
                        </a:schemeClr>
                      </a:solidFill>
                      <a:latin typeface="Arial" pitchFamily="34" charset="0"/>
                      <a:ea typeface="Open Sans" pitchFamily="34" charset="0"/>
                      <a:cs typeface="Arial" pitchFamily="34" charset="0"/>
                    </a:rPr>
                    <a:t>Label 006: :</a:t>
                  </a:r>
                </a:p>
              </p:txBody>
            </p:sp>
            <p:sp>
              <p:nvSpPr>
                <p:cNvPr id="15" name="Rectangle 14"/>
                <p:cNvSpPr/>
                <p:nvPr/>
              </p:nvSpPr>
              <p:spPr>
                <a:xfrm>
                  <a:off x="1809262" y="992555"/>
                  <a:ext cx="2577758" cy="343876"/>
                </a:xfrm>
                <a:prstGeom prst="rect">
                  <a:avLst/>
                </a:prstGeom>
                <a:ln w="12700">
                  <a:solidFill>
                    <a:schemeClr val="bg1">
                      <a:lumMod val="50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16" name="Rectangle 15"/>
                <p:cNvSpPr/>
                <p:nvPr/>
              </p:nvSpPr>
              <p:spPr>
                <a:xfrm>
                  <a:off x="1809261" y="1421546"/>
                  <a:ext cx="1586523" cy="343876"/>
                </a:xfrm>
                <a:prstGeom prst="rect">
                  <a:avLst/>
                </a:prstGeom>
                <a:ln w="12700">
                  <a:solidFill>
                    <a:schemeClr val="bg1">
                      <a:lumMod val="50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17" name="Rectangle 16"/>
                <p:cNvSpPr/>
                <p:nvPr/>
              </p:nvSpPr>
              <p:spPr>
                <a:xfrm>
                  <a:off x="3477845" y="1417638"/>
                  <a:ext cx="909175" cy="343876"/>
                </a:xfrm>
                <a:prstGeom prst="rect">
                  <a:avLst/>
                </a:prstGeom>
                <a:ln w="12700">
                  <a:solidFill>
                    <a:schemeClr val="bg1">
                      <a:lumMod val="50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18" name="Rectangle 17"/>
                <p:cNvSpPr/>
                <p:nvPr/>
              </p:nvSpPr>
              <p:spPr>
                <a:xfrm>
                  <a:off x="1809262" y="1847484"/>
                  <a:ext cx="909175" cy="343876"/>
                </a:xfrm>
                <a:prstGeom prst="rect">
                  <a:avLst/>
                </a:prstGeom>
                <a:ln w="12700">
                  <a:solidFill>
                    <a:schemeClr val="bg1">
                      <a:lumMod val="50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19" name="Rectangle 18"/>
                <p:cNvSpPr/>
                <p:nvPr/>
              </p:nvSpPr>
              <p:spPr>
                <a:xfrm>
                  <a:off x="2805723" y="1847484"/>
                  <a:ext cx="1581297" cy="343876"/>
                </a:xfrm>
                <a:prstGeom prst="rect">
                  <a:avLst/>
                </a:prstGeom>
                <a:ln w="12700">
                  <a:solidFill>
                    <a:schemeClr val="bg1">
                      <a:lumMod val="50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20" name="Rectangle 19"/>
                <p:cNvSpPr/>
                <p:nvPr/>
              </p:nvSpPr>
              <p:spPr>
                <a:xfrm>
                  <a:off x="1809261" y="2273423"/>
                  <a:ext cx="2577759" cy="343876"/>
                </a:xfrm>
                <a:prstGeom prst="rect">
                  <a:avLst/>
                </a:prstGeom>
                <a:ln w="12700">
                  <a:solidFill>
                    <a:schemeClr val="bg1">
                      <a:lumMod val="50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21" name="TextBox 20"/>
                <p:cNvSpPr txBox="1"/>
                <p:nvPr/>
              </p:nvSpPr>
              <p:spPr>
                <a:xfrm>
                  <a:off x="1809262" y="2324226"/>
                  <a:ext cx="2489200" cy="246221"/>
                </a:xfrm>
                <a:prstGeom prst="rect">
                  <a:avLst/>
                </a:prstGeom>
                <a:noFill/>
              </p:spPr>
              <p:txBody>
                <a:bodyPr wrap="square" lIns="0" tIns="0" rIns="0" bIns="0" rtlCol="0">
                  <a:spAutoFit/>
                </a:bodyPr>
                <a:lstStyle/>
                <a:p>
                  <a:pPr algn="r"/>
                  <a:r>
                    <a:rPr lang="en-US" sz="1600" dirty="0" smtClean="0">
                      <a:solidFill>
                        <a:schemeClr val="bg1">
                          <a:lumMod val="50000"/>
                        </a:schemeClr>
                      </a:solidFill>
                      <a:latin typeface="SAP-icons"/>
                      <a:cs typeface="SAP-icons"/>
                    </a:rPr>
                    <a:t></a:t>
                  </a:r>
                  <a:endParaRPr lang="en-US" sz="1600" dirty="0">
                    <a:solidFill>
                      <a:schemeClr val="bg1">
                        <a:lumMod val="50000"/>
                      </a:schemeClr>
                    </a:solidFill>
                    <a:latin typeface="SAP-icons"/>
                    <a:cs typeface="SAP-icons"/>
                  </a:endParaRPr>
                </a:p>
              </p:txBody>
            </p:sp>
          </p:grpSp>
          <p:sp>
            <p:nvSpPr>
              <p:cNvPr id="22" name="TextBox 21"/>
              <p:cNvSpPr txBox="1"/>
              <p:nvPr/>
            </p:nvSpPr>
            <p:spPr>
              <a:xfrm>
                <a:off x="6477000" y="1732328"/>
                <a:ext cx="2485090"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err="1" smtClean="0">
                    <a:solidFill>
                      <a:srgbClr val="666666"/>
                    </a:solidFill>
                    <a:latin typeface="Arial" pitchFamily="34" charset="0"/>
                    <a:ea typeface="Open Sans" pitchFamily="34" charset="0"/>
                    <a:cs typeface="Arial" pitchFamily="34" charset="0"/>
                  </a:rPr>
                  <a:t>abcdefghijklmno</a:t>
                </a:r>
                <a:endParaRPr lang="en-US" sz="1000" dirty="0" smtClean="0">
                  <a:solidFill>
                    <a:srgbClr val="666666"/>
                  </a:solidFill>
                  <a:latin typeface="Arial" pitchFamily="34" charset="0"/>
                  <a:ea typeface="Open Sans" pitchFamily="34" charset="0"/>
                  <a:cs typeface="Arial" pitchFamily="34" charset="0"/>
                </a:endParaRPr>
              </a:p>
            </p:txBody>
          </p:sp>
          <p:sp>
            <p:nvSpPr>
              <p:cNvPr id="24" name="TextBox 23"/>
              <p:cNvSpPr txBox="1"/>
              <p:nvPr/>
            </p:nvSpPr>
            <p:spPr>
              <a:xfrm>
                <a:off x="6477000" y="2184792"/>
                <a:ext cx="1493854"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err="1" smtClean="0">
                    <a:solidFill>
                      <a:srgbClr val="666666"/>
                    </a:solidFill>
                    <a:latin typeface="Arial" pitchFamily="34" charset="0"/>
                    <a:ea typeface="Open Sans" pitchFamily="34" charset="0"/>
                    <a:cs typeface="Arial" pitchFamily="34" charset="0"/>
                  </a:rPr>
                  <a:t>abcdefghojkl</a:t>
                </a:r>
                <a:endParaRPr lang="en-US" sz="1000" dirty="0" smtClean="0">
                  <a:solidFill>
                    <a:srgbClr val="666666"/>
                  </a:solidFill>
                  <a:latin typeface="Arial" pitchFamily="34" charset="0"/>
                  <a:ea typeface="Open Sans" pitchFamily="34" charset="0"/>
                  <a:cs typeface="Arial" pitchFamily="34" charset="0"/>
                </a:endParaRPr>
              </a:p>
            </p:txBody>
          </p:sp>
          <p:sp>
            <p:nvSpPr>
              <p:cNvPr id="25" name="TextBox 24"/>
              <p:cNvSpPr txBox="1"/>
              <p:nvPr/>
            </p:nvSpPr>
            <p:spPr>
              <a:xfrm>
                <a:off x="8125482" y="2175721"/>
                <a:ext cx="784333"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12345</a:t>
                </a:r>
              </a:p>
            </p:txBody>
          </p:sp>
          <p:sp>
            <p:nvSpPr>
              <p:cNvPr id="26" name="TextBox 25"/>
              <p:cNvSpPr txBox="1"/>
              <p:nvPr/>
            </p:nvSpPr>
            <p:spPr>
              <a:xfrm>
                <a:off x="6477000" y="2592588"/>
                <a:ext cx="784333"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123456</a:t>
                </a:r>
              </a:p>
            </p:txBody>
          </p:sp>
          <p:sp>
            <p:nvSpPr>
              <p:cNvPr id="27" name="TextBox 26"/>
              <p:cNvSpPr txBox="1"/>
              <p:nvPr/>
            </p:nvSpPr>
            <p:spPr>
              <a:xfrm>
                <a:off x="7450017" y="2590800"/>
                <a:ext cx="784333"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err="1" smtClean="0">
                    <a:solidFill>
                      <a:srgbClr val="666666"/>
                    </a:solidFill>
                    <a:latin typeface="Arial" pitchFamily="34" charset="0"/>
                    <a:ea typeface="Open Sans" pitchFamily="34" charset="0"/>
                    <a:cs typeface="Arial" pitchFamily="34" charset="0"/>
                  </a:rPr>
                  <a:t>abcdefghijklm</a:t>
                </a:r>
                <a:endParaRPr lang="en-US" sz="1000" dirty="0" smtClean="0">
                  <a:solidFill>
                    <a:srgbClr val="666666"/>
                  </a:solidFill>
                  <a:latin typeface="Arial" pitchFamily="34" charset="0"/>
                  <a:ea typeface="Open Sans" pitchFamily="34" charset="0"/>
                  <a:cs typeface="Arial" pitchFamily="34" charset="0"/>
                </a:endParaRPr>
              </a:p>
            </p:txBody>
          </p:sp>
          <p:sp>
            <p:nvSpPr>
              <p:cNvPr id="28" name="TextBox 27"/>
              <p:cNvSpPr txBox="1"/>
              <p:nvPr/>
            </p:nvSpPr>
            <p:spPr>
              <a:xfrm>
                <a:off x="6442951" y="3022091"/>
                <a:ext cx="784333"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err="1" smtClean="0">
                    <a:solidFill>
                      <a:srgbClr val="666666"/>
                    </a:solidFill>
                    <a:latin typeface="Arial" pitchFamily="34" charset="0"/>
                    <a:ea typeface="Open Sans" pitchFamily="34" charset="0"/>
                    <a:cs typeface="Arial" pitchFamily="34" charset="0"/>
                  </a:rPr>
                  <a:t>Lorem</a:t>
                </a:r>
                <a:r>
                  <a:rPr lang="en-US" sz="1000" dirty="0" smtClean="0">
                    <a:solidFill>
                      <a:srgbClr val="666666"/>
                    </a:solidFill>
                    <a:latin typeface="Arial" pitchFamily="34" charset="0"/>
                    <a:ea typeface="Open Sans" pitchFamily="34" charset="0"/>
                    <a:cs typeface="Arial" pitchFamily="34" charset="0"/>
                  </a:rPr>
                  <a:t> </a:t>
                </a:r>
                <a:r>
                  <a:rPr lang="en-US" sz="1000" dirty="0" err="1" smtClean="0">
                    <a:solidFill>
                      <a:srgbClr val="666666"/>
                    </a:solidFill>
                    <a:latin typeface="Arial" pitchFamily="34" charset="0"/>
                    <a:ea typeface="Open Sans" pitchFamily="34" charset="0"/>
                    <a:cs typeface="Arial" pitchFamily="34" charset="0"/>
                  </a:rPr>
                  <a:t>Ipsum</a:t>
                </a:r>
                <a:endParaRPr lang="en-US" sz="1000" dirty="0" smtClean="0">
                  <a:solidFill>
                    <a:srgbClr val="666666"/>
                  </a:solidFill>
                  <a:latin typeface="Arial" pitchFamily="34" charset="0"/>
                  <a:ea typeface="Open Sans" pitchFamily="34" charset="0"/>
                  <a:cs typeface="Arial" pitchFamily="34" charset="0"/>
                </a:endParaRPr>
              </a:p>
            </p:txBody>
          </p:sp>
        </p:grpSp>
        <p:sp>
          <p:nvSpPr>
            <p:cNvPr id="29" name="TextBox 28"/>
            <p:cNvSpPr txBox="1"/>
            <p:nvPr/>
          </p:nvSpPr>
          <p:spPr>
            <a:xfrm>
              <a:off x="4771571" y="1222147"/>
              <a:ext cx="1501381" cy="394980"/>
            </a:xfrm>
            <a:prstGeom prst="rect">
              <a:avLst/>
            </a:prstGeom>
            <a:noFill/>
          </p:spPr>
          <p:txBody>
            <a:bodyPr wrap="square" lIns="0" tIns="0" rIns="0" bIns="0" rtlCol="0">
              <a:spAutoFit/>
            </a:bodyPr>
            <a:lstStyle/>
            <a:p>
              <a:pPr algn="r" fontAlgn="base">
                <a:lnSpc>
                  <a:spcPct val="200000"/>
                </a:lnSpc>
                <a:spcBef>
                  <a:spcPct val="50000"/>
                </a:spcBef>
                <a:spcAft>
                  <a:spcPct val="0"/>
                </a:spcAft>
                <a:buClr>
                  <a:srgbClr val="F0AB00"/>
                </a:buClr>
                <a:buSzPct val="80000"/>
              </a:pPr>
              <a:r>
                <a:rPr lang="en-US" sz="1400" dirty="0" smtClean="0">
                  <a:solidFill>
                    <a:srgbClr val="666666"/>
                  </a:solidFill>
                  <a:latin typeface="Arial" pitchFamily="34" charset="0"/>
                  <a:ea typeface="Open Sans" pitchFamily="34" charset="0"/>
                  <a:cs typeface="Arial" pitchFamily="34" charset="0"/>
                </a:rPr>
                <a:t>Label 000</a:t>
              </a:r>
            </a:p>
          </p:txBody>
        </p:sp>
      </p:grpSp>
      <p:sp>
        <p:nvSpPr>
          <p:cNvPr id="31" name="TextBox 30"/>
          <p:cNvSpPr txBox="1"/>
          <p:nvPr/>
        </p:nvSpPr>
        <p:spPr>
          <a:xfrm>
            <a:off x="126758" y="3494522"/>
            <a:ext cx="1624415" cy="184666"/>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200" dirty="0" smtClean="0">
                <a:solidFill>
                  <a:srgbClr val="666666"/>
                </a:solidFill>
                <a:latin typeface="Arial" pitchFamily="34" charset="0"/>
                <a:ea typeface="Open Sans" pitchFamily="34" charset="0"/>
                <a:cs typeface="Arial" pitchFamily="34" charset="0"/>
              </a:rPr>
              <a:t>Some Example Form</a:t>
            </a:r>
          </a:p>
        </p:txBody>
      </p:sp>
      <p:cxnSp>
        <p:nvCxnSpPr>
          <p:cNvPr id="34" name="Straight Connector 33"/>
          <p:cNvCxnSpPr/>
          <p:nvPr/>
        </p:nvCxnSpPr>
        <p:spPr>
          <a:xfrm>
            <a:off x="114300" y="3746500"/>
            <a:ext cx="8940800" cy="1"/>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4510654" y="4172717"/>
            <a:ext cx="4387020" cy="1655273"/>
            <a:chOff x="4575070" y="1222147"/>
            <a:chExt cx="4387020" cy="1655273"/>
          </a:xfrm>
        </p:grpSpPr>
        <p:grpSp>
          <p:nvGrpSpPr>
            <p:cNvPr id="36" name="Group 35"/>
            <p:cNvGrpSpPr/>
            <p:nvPr/>
          </p:nvGrpSpPr>
          <p:grpSpPr>
            <a:xfrm>
              <a:off x="4575070" y="1732328"/>
              <a:ext cx="4387020" cy="1145092"/>
              <a:chOff x="4575070" y="1732328"/>
              <a:chExt cx="4387020" cy="1145092"/>
            </a:xfrm>
          </p:grpSpPr>
          <p:grpSp>
            <p:nvGrpSpPr>
              <p:cNvPr id="38" name="Group 37"/>
              <p:cNvGrpSpPr/>
              <p:nvPr/>
            </p:nvGrpSpPr>
            <p:grpSpPr>
              <a:xfrm>
                <a:off x="4575070" y="1742921"/>
                <a:ext cx="4387020" cy="1134499"/>
                <a:chOff x="0" y="952462"/>
                <a:chExt cx="4387020" cy="1134499"/>
              </a:xfrm>
            </p:grpSpPr>
            <p:sp>
              <p:nvSpPr>
                <p:cNvPr id="45" name="TextBox 44"/>
                <p:cNvSpPr txBox="1"/>
                <p:nvPr/>
              </p:nvSpPr>
              <p:spPr>
                <a:xfrm>
                  <a:off x="1" y="952462"/>
                  <a:ext cx="1697882" cy="282129"/>
                </a:xfrm>
                <a:prstGeom prst="rect">
                  <a:avLst/>
                </a:prstGeom>
                <a:noFill/>
              </p:spPr>
              <p:txBody>
                <a:bodyPr wrap="square" lIns="0" tIns="0" rIns="0" bIns="0" rtlCol="0">
                  <a:spAutoFit/>
                </a:bodyPr>
                <a:lstStyle/>
                <a:p>
                  <a:pPr algn="r" fontAlgn="base">
                    <a:lnSpc>
                      <a:spcPct val="200000"/>
                    </a:lnSpc>
                    <a:spcBef>
                      <a:spcPct val="50000"/>
                    </a:spcBef>
                    <a:spcAft>
                      <a:spcPct val="0"/>
                    </a:spcAft>
                    <a:buClr>
                      <a:srgbClr val="F0AB00"/>
                    </a:buClr>
                    <a:buSzPct val="80000"/>
                  </a:pPr>
                  <a:r>
                    <a:rPr lang="en-US" sz="1000" dirty="0" smtClean="0">
                      <a:solidFill>
                        <a:srgbClr val="7F7F7F"/>
                      </a:solidFill>
                      <a:latin typeface="Arial" pitchFamily="34" charset="0"/>
                      <a:ea typeface="Open Sans" pitchFamily="34" charset="0"/>
                      <a:cs typeface="Arial" pitchFamily="34" charset="0"/>
                    </a:rPr>
                    <a:t>Purchase Order:</a:t>
                  </a:r>
                </a:p>
              </p:txBody>
            </p:sp>
            <p:sp>
              <p:nvSpPr>
                <p:cNvPr id="46" name="TextBox 45"/>
                <p:cNvSpPr txBox="1"/>
                <p:nvPr/>
              </p:nvSpPr>
              <p:spPr>
                <a:xfrm>
                  <a:off x="10495" y="1373644"/>
                  <a:ext cx="1697882" cy="282129"/>
                </a:xfrm>
                <a:prstGeom prst="rect">
                  <a:avLst/>
                </a:prstGeom>
                <a:noFill/>
              </p:spPr>
              <p:txBody>
                <a:bodyPr wrap="square" lIns="0" tIns="0" rIns="0" bIns="0" rtlCol="0">
                  <a:spAutoFit/>
                </a:bodyPr>
                <a:lstStyle/>
                <a:p>
                  <a:pPr algn="r" fontAlgn="base">
                    <a:lnSpc>
                      <a:spcPct val="200000"/>
                    </a:lnSpc>
                    <a:spcBef>
                      <a:spcPct val="50000"/>
                    </a:spcBef>
                    <a:spcAft>
                      <a:spcPct val="0"/>
                    </a:spcAft>
                    <a:buClr>
                      <a:srgbClr val="F0AB00"/>
                    </a:buClr>
                    <a:buSzPct val="80000"/>
                  </a:pPr>
                  <a:r>
                    <a:rPr lang="en-US" sz="1000" dirty="0" smtClean="0">
                      <a:solidFill>
                        <a:srgbClr val="7F7F7F"/>
                      </a:solidFill>
                      <a:latin typeface="Arial" pitchFamily="34" charset="0"/>
                      <a:ea typeface="Open Sans" pitchFamily="34" charset="0"/>
                      <a:cs typeface="Arial" pitchFamily="34" charset="0"/>
                    </a:rPr>
                    <a:t>Valid Form:</a:t>
                  </a:r>
                </a:p>
              </p:txBody>
            </p:sp>
            <p:sp>
              <p:nvSpPr>
                <p:cNvPr id="47" name="TextBox 46"/>
                <p:cNvSpPr txBox="1"/>
                <p:nvPr/>
              </p:nvSpPr>
              <p:spPr>
                <a:xfrm>
                  <a:off x="0" y="1804832"/>
                  <a:ext cx="1697882" cy="282129"/>
                </a:xfrm>
                <a:prstGeom prst="rect">
                  <a:avLst/>
                </a:prstGeom>
                <a:noFill/>
              </p:spPr>
              <p:txBody>
                <a:bodyPr wrap="square" lIns="0" tIns="0" rIns="0" bIns="0" rtlCol="0">
                  <a:spAutoFit/>
                </a:bodyPr>
                <a:lstStyle/>
                <a:p>
                  <a:pPr algn="r" fontAlgn="base">
                    <a:lnSpc>
                      <a:spcPct val="200000"/>
                    </a:lnSpc>
                    <a:spcBef>
                      <a:spcPct val="50000"/>
                    </a:spcBef>
                    <a:spcAft>
                      <a:spcPct val="0"/>
                    </a:spcAft>
                    <a:buClr>
                      <a:srgbClr val="F0AB00"/>
                    </a:buClr>
                    <a:buSzPct val="80000"/>
                  </a:pPr>
                  <a:r>
                    <a:rPr lang="en-US" sz="1000" dirty="0" smtClean="0">
                      <a:solidFill>
                        <a:srgbClr val="7F7F7F"/>
                      </a:solidFill>
                      <a:latin typeface="Arial" pitchFamily="34" charset="0"/>
                      <a:ea typeface="Open Sans" pitchFamily="34" charset="0"/>
                      <a:cs typeface="Arial" pitchFamily="34" charset="0"/>
                    </a:rPr>
                    <a:t>ZIP Code/City:</a:t>
                  </a:r>
                </a:p>
              </p:txBody>
            </p:sp>
            <p:sp>
              <p:nvSpPr>
                <p:cNvPr id="49" name="Rectangle 48"/>
                <p:cNvSpPr/>
                <p:nvPr/>
              </p:nvSpPr>
              <p:spPr>
                <a:xfrm>
                  <a:off x="1809262" y="992555"/>
                  <a:ext cx="2577758" cy="343876"/>
                </a:xfrm>
                <a:prstGeom prst="rect">
                  <a:avLst/>
                </a:prstGeom>
                <a:ln w="12700">
                  <a:solidFill>
                    <a:schemeClr val="bg1">
                      <a:lumMod val="50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50" name="Rectangle 49"/>
                <p:cNvSpPr/>
                <p:nvPr/>
              </p:nvSpPr>
              <p:spPr>
                <a:xfrm>
                  <a:off x="1809261" y="1421546"/>
                  <a:ext cx="1586523" cy="343876"/>
                </a:xfrm>
                <a:prstGeom prst="rect">
                  <a:avLst/>
                </a:prstGeom>
                <a:ln w="12700">
                  <a:solidFill>
                    <a:schemeClr val="bg1">
                      <a:lumMod val="50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51" name="Rectangle 50"/>
                <p:cNvSpPr/>
                <p:nvPr/>
              </p:nvSpPr>
              <p:spPr>
                <a:xfrm>
                  <a:off x="3477845" y="1417638"/>
                  <a:ext cx="909175" cy="343876"/>
                </a:xfrm>
                <a:prstGeom prst="rect">
                  <a:avLst/>
                </a:prstGeom>
                <a:ln w="12700">
                  <a:solidFill>
                    <a:schemeClr val="bg1">
                      <a:lumMod val="50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grpSp>
          <p:sp>
            <p:nvSpPr>
              <p:cNvPr id="39" name="TextBox 38"/>
              <p:cNvSpPr txBox="1"/>
              <p:nvPr/>
            </p:nvSpPr>
            <p:spPr>
              <a:xfrm>
                <a:off x="6477000" y="1732328"/>
                <a:ext cx="2485090"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123456789123</a:t>
                </a:r>
              </a:p>
            </p:txBody>
          </p:sp>
          <p:sp>
            <p:nvSpPr>
              <p:cNvPr id="40" name="TextBox 39"/>
              <p:cNvSpPr txBox="1"/>
              <p:nvPr/>
            </p:nvSpPr>
            <p:spPr>
              <a:xfrm>
                <a:off x="6477000" y="2184792"/>
                <a:ext cx="1493854"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09/06/2014</a:t>
                </a:r>
              </a:p>
            </p:txBody>
          </p:sp>
          <p:sp>
            <p:nvSpPr>
              <p:cNvPr id="41" name="TextBox 40"/>
              <p:cNvSpPr txBox="1"/>
              <p:nvPr/>
            </p:nvSpPr>
            <p:spPr>
              <a:xfrm>
                <a:off x="8125482" y="2175721"/>
                <a:ext cx="784333"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12:00</a:t>
                </a:r>
              </a:p>
            </p:txBody>
          </p:sp>
          <p:sp>
            <p:nvSpPr>
              <p:cNvPr id="42" name="TextBox 41"/>
              <p:cNvSpPr txBox="1"/>
              <p:nvPr/>
            </p:nvSpPr>
            <p:spPr>
              <a:xfrm>
                <a:off x="6477000" y="2592588"/>
                <a:ext cx="784333" cy="282129"/>
              </a:xfrm>
              <a:prstGeom prst="rect">
                <a:avLst/>
              </a:prstGeom>
              <a:noFill/>
            </p:spPr>
            <p:txBody>
              <a:bodyPr wrap="square" lIns="0" tIns="0" rIns="0" bIns="0" rtlCol="0">
                <a:spAutoFit/>
              </a:bodyPr>
              <a:lstStyle/>
              <a:p>
                <a:pPr fontAlgn="base">
                  <a:lnSpc>
                    <a:spcPct val="200000"/>
                  </a:lnSpc>
                  <a:spcBef>
                    <a:spcPct val="50000"/>
                  </a:spcBef>
                  <a:spcAft>
                    <a:spcPct val="0"/>
                  </a:spcAft>
                  <a:buClr>
                    <a:srgbClr val="F0AB00"/>
                  </a:buClr>
                  <a:buSzPct val="80000"/>
                </a:pPr>
                <a:r>
                  <a:rPr lang="en-US" sz="1000" dirty="0" smtClean="0">
                    <a:solidFill>
                      <a:srgbClr val="666666"/>
                    </a:solidFill>
                    <a:latin typeface="Arial" pitchFamily="34" charset="0"/>
                    <a:ea typeface="Open Sans" pitchFamily="34" charset="0"/>
                    <a:cs typeface="Arial" pitchFamily="34" charset="0"/>
                  </a:rPr>
                  <a:t>1000 EUR</a:t>
                </a:r>
              </a:p>
            </p:txBody>
          </p:sp>
        </p:grpSp>
        <p:sp>
          <p:nvSpPr>
            <p:cNvPr id="37" name="TextBox 36"/>
            <p:cNvSpPr txBox="1"/>
            <p:nvPr/>
          </p:nvSpPr>
          <p:spPr>
            <a:xfrm>
              <a:off x="4771571" y="1222147"/>
              <a:ext cx="1501381" cy="394980"/>
            </a:xfrm>
            <a:prstGeom prst="rect">
              <a:avLst/>
            </a:prstGeom>
            <a:noFill/>
          </p:spPr>
          <p:txBody>
            <a:bodyPr wrap="square" lIns="0" tIns="0" rIns="0" bIns="0" rtlCol="0">
              <a:spAutoFit/>
            </a:bodyPr>
            <a:lstStyle/>
            <a:p>
              <a:pPr algn="r" fontAlgn="base">
                <a:lnSpc>
                  <a:spcPct val="200000"/>
                </a:lnSpc>
                <a:spcBef>
                  <a:spcPct val="50000"/>
                </a:spcBef>
                <a:spcAft>
                  <a:spcPct val="0"/>
                </a:spcAft>
                <a:buClr>
                  <a:srgbClr val="F0AB00"/>
                </a:buClr>
                <a:buSzPct val="80000"/>
              </a:pPr>
              <a:r>
                <a:rPr lang="en-US" sz="1400" dirty="0" err="1" smtClean="0">
                  <a:solidFill>
                    <a:srgbClr val="666666"/>
                  </a:solidFill>
                  <a:latin typeface="Arial" pitchFamily="34" charset="0"/>
                  <a:ea typeface="Open Sans" pitchFamily="34" charset="0"/>
                  <a:cs typeface="Arial" pitchFamily="34" charset="0"/>
                </a:rPr>
                <a:t>Qoutation</a:t>
              </a:r>
              <a:r>
                <a:rPr lang="en-US" sz="1400" dirty="0" smtClean="0">
                  <a:solidFill>
                    <a:srgbClr val="666666"/>
                  </a:solidFill>
                  <a:latin typeface="Arial" pitchFamily="34" charset="0"/>
                  <a:ea typeface="Open Sans" pitchFamily="34" charset="0"/>
                  <a:cs typeface="Arial" pitchFamily="34" charset="0"/>
                </a:rPr>
                <a:t> Details</a:t>
              </a:r>
            </a:p>
          </p:txBody>
        </p:sp>
      </p:grpSp>
    </p:spTree>
    <p:extLst>
      <p:ext uri="{BB962C8B-B14F-4D97-AF65-F5344CB8AC3E}">
        <p14:creationId xmlns:p14="http://schemas.microsoft.com/office/powerpoint/2010/main" val="3157867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0500" y="1457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500" dirty="0">
                <a:solidFill>
                  <a:srgbClr val="666666"/>
                </a:solidFill>
                <a:latin typeface="BentonSans Light" panose="02000503000000020004" pitchFamily="2" charset="0"/>
              </a:rPr>
              <a:t>Components Index</a:t>
            </a:r>
          </a:p>
        </p:txBody>
      </p:sp>
      <p:sp>
        <p:nvSpPr>
          <p:cNvPr id="5" name="TextBox 4"/>
          <p:cNvSpPr txBox="1"/>
          <p:nvPr/>
        </p:nvSpPr>
        <p:spPr>
          <a:xfrm>
            <a:off x="457200" y="1346005"/>
            <a:ext cx="6578600" cy="4878259"/>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2" action="ppaction://hlinksldjump"/>
              </a:rPr>
              <a:t>Popover</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3" action="ppaction://hlinksldjump"/>
              </a:rPr>
              <a:t>Selection Controls</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4" action="ppaction://hlinksldjump"/>
              </a:rPr>
              <a:t>Progress Indicator</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3" action="ppaction://hlinksldjump"/>
              </a:rPr>
              <a:t>Radio Button</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5" action="ppaction://hlinksldjump"/>
              </a:rPr>
              <a:t>Rating Indicator</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6" action="ppaction://hlinksldjump"/>
              </a:rPr>
              <a:t>Search Filed</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4" action="ppaction://hlinksldjump"/>
              </a:rPr>
              <a:t>Segmented Button</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7" action="ppaction://hlinksldjump"/>
              </a:rPr>
              <a:t>Sharing</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8" action="ppaction://hlinksldjump"/>
              </a:rPr>
              <a:t>Tab Container</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9" action="ppaction://hlinksldjump"/>
              </a:rPr>
              <a:t>Input</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10" action="ppaction://hlinksldjump"/>
              </a:rPr>
              <a:t>Tables</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11" action="ppaction://hlinksldjump"/>
              </a:rPr>
              <a:t>Timeline</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12" action="ppaction://hlinksldjump"/>
              </a:rPr>
              <a:t>Tokenizer</a:t>
            </a:r>
            <a:endParaRPr lang="en-US" kern="0" dirty="0">
              <a:latin typeface="BentonSans Light"/>
              <a:ea typeface="Arial Unicode MS" pitchFamily="34" charset="-128"/>
              <a:cs typeface="BentonSans Light"/>
            </a:endParaRPr>
          </a:p>
          <a:p>
            <a:pPr fontAlgn="base">
              <a:spcBef>
                <a:spcPts val="600"/>
              </a:spcBef>
              <a:spcAft>
                <a:spcPct val="0"/>
              </a:spcAft>
              <a:buClr>
                <a:srgbClr val="F0AB00"/>
              </a:buClr>
              <a:buSzPct val="80000"/>
            </a:pPr>
            <a:endParaRPr lang="en-US" kern="0" dirty="0" smtClean="0">
              <a:latin typeface="BentonSans Light"/>
              <a:ea typeface="Arial Unicode MS" pitchFamily="34" charset="-128"/>
              <a:cs typeface="BentonSans Light"/>
            </a:endParaRPr>
          </a:p>
        </p:txBody>
      </p:sp>
    </p:spTree>
    <p:extLst>
      <p:ext uri="{BB962C8B-B14F-4D97-AF65-F5344CB8AC3E}">
        <p14:creationId xmlns:p14="http://schemas.microsoft.com/office/powerpoint/2010/main" val="1392787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err="1" smtClean="0">
                <a:solidFill>
                  <a:srgbClr val="666666"/>
                </a:solidFill>
                <a:latin typeface="BentonSans Light" panose="02000503000000020004" pitchFamily="2" charset="0"/>
                <a:ea typeface="Arial Unicode MS" pitchFamily="34" charset="-128"/>
                <a:cs typeface="Arial Unicode MS" pitchFamily="34" charset="-128"/>
              </a:rPr>
              <a:t>FeedListItem</a:t>
            </a:r>
            <a:endParaRPr lang="en-US" dirty="0">
              <a:solidFill>
                <a:srgbClr val="666666"/>
              </a:solidFill>
              <a:latin typeface="BentonSans Light" panose="02000503000000020004" pitchFamily="2" charset="0"/>
            </a:endParaRPr>
          </a:p>
        </p:txBody>
      </p:sp>
      <p:sp>
        <p:nvSpPr>
          <p:cNvPr id="21" name="Rectangle 13"/>
          <p:cNvSpPr>
            <a:spLocks noChangeArrowheads="1"/>
          </p:cNvSpPr>
          <p:nvPr/>
        </p:nvSpPr>
        <p:spPr bwMode="auto">
          <a:xfrm>
            <a:off x="1299369" y="3715541"/>
            <a:ext cx="49164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000" b="1" i="0" u="none" strike="noStrike" cap="none" normalizeH="0" baseline="0" dirty="0" smtClean="0">
                <a:ln>
                  <a:noFill/>
                </a:ln>
                <a:solidFill>
                  <a:srgbClr val="00679E"/>
                </a:solidFill>
                <a:effectLst/>
                <a:latin typeface="Arial" panose="020B0604020202020204" pitchFamily="34" charset="0"/>
                <a:cs typeface="Arial" panose="020B0604020202020204" pitchFamily="34" charset="0"/>
              </a:rPr>
              <a:t>Firstname3 Lastname3: </a:t>
            </a:r>
            <a:r>
              <a:rPr lang="en-US" sz="1000" dirty="0" smtClean="0">
                <a:solidFill>
                  <a:srgbClr val="000000"/>
                </a:solidFill>
                <a:latin typeface="Arial" panose="020B0604020202020204" pitchFamily="34" charset="0"/>
                <a:cs typeface="Arial" panose="020B0604020202020204" pitchFamily="34" charset="0"/>
              </a:rPr>
              <a:t>This FeedListItem displays an </a:t>
            </a:r>
            <a:r>
              <a:rPr lang="en-US" sz="1000" dirty="0" err="1" smtClean="0">
                <a:solidFill>
                  <a:srgbClr val="000000"/>
                </a:solidFill>
                <a:latin typeface="Arial" panose="020B0604020202020204" pitchFamily="34" charset="0"/>
                <a:cs typeface="Arial" panose="020B0604020202020204" pitchFamily="34" charset="0"/>
              </a:rPr>
              <a:t>ImagePool</a:t>
            </a:r>
            <a:r>
              <a:rPr lang="en-US" sz="1000" dirty="0" smtClean="0">
                <a:solidFill>
                  <a:srgbClr val="000000"/>
                </a:solidFill>
                <a:latin typeface="Arial" panose="020B0604020202020204" pitchFamily="34" charset="0"/>
                <a:cs typeface="Arial" panose="020B0604020202020204" pitchFamily="34" charset="0"/>
              </a:rPr>
              <a:t> image. Cras </a:t>
            </a:r>
            <a:r>
              <a:rPr lang="en-US" sz="1000" dirty="0" err="1" smtClean="0">
                <a:solidFill>
                  <a:srgbClr val="000000"/>
                </a:solidFill>
                <a:latin typeface="Arial" panose="020B0604020202020204" pitchFamily="34" charset="0"/>
                <a:cs typeface="Arial" panose="020B0604020202020204" pitchFamily="34" charset="0"/>
              </a:rPr>
              <a:t>congue</a:t>
            </a:r>
            <a:r>
              <a:rPr lang="en-US" sz="1000" dirty="0" smtClean="0">
                <a:solidFill>
                  <a:srgbClr val="000000"/>
                </a:solidFill>
                <a:latin typeface="Arial" panose="020B0604020202020204" pitchFamily="34" charset="0"/>
                <a:cs typeface="Arial" panose="020B0604020202020204" pitchFamily="34" charset="0"/>
              </a:rPr>
              <a:t> </a:t>
            </a:r>
            <a:r>
              <a:rPr lang="en-US" sz="1000" dirty="0" err="1" smtClean="0">
                <a:solidFill>
                  <a:srgbClr val="000000"/>
                </a:solidFill>
                <a:latin typeface="Arial" panose="020B0604020202020204" pitchFamily="34" charset="0"/>
                <a:cs typeface="Arial" panose="020B0604020202020204" pitchFamily="34" charset="0"/>
              </a:rPr>
              <a:t>posuere</a:t>
            </a:r>
            <a:r>
              <a:rPr lang="en-US" sz="1000" dirty="0" smtClean="0">
                <a:solidFill>
                  <a:srgbClr val="000000"/>
                </a:solidFill>
                <a:latin typeface="Arial" panose="020B0604020202020204" pitchFamily="34" charset="0"/>
                <a:cs typeface="Arial" panose="020B0604020202020204" pitchFamily="34" charset="0"/>
              </a:rPr>
              <a:t> </a:t>
            </a:r>
            <a:r>
              <a:rPr lang="en-US" sz="1000" dirty="0" err="1" smtClean="0">
                <a:solidFill>
                  <a:srgbClr val="000000"/>
                </a:solidFill>
                <a:latin typeface="Arial" panose="020B0604020202020204" pitchFamily="34" charset="0"/>
                <a:cs typeface="Arial" panose="020B0604020202020204" pitchFamily="34" charset="0"/>
              </a:rPr>
              <a:t>metus</a:t>
            </a:r>
            <a:r>
              <a:rPr lang="en-US" sz="1000" dirty="0" smtClean="0">
                <a:solidFill>
                  <a:srgbClr val="000000"/>
                </a:solidFill>
                <a:latin typeface="Arial" panose="020B0604020202020204" pitchFamily="34" charset="0"/>
                <a:cs typeface="Arial" panose="020B0604020202020204" pitchFamily="34" charset="0"/>
              </a:rPr>
              <a:t> sed tempus. </a:t>
            </a:r>
            <a:r>
              <a:rPr lang="en-US" sz="1000" dirty="0" err="1" smtClean="0">
                <a:solidFill>
                  <a:srgbClr val="000000"/>
                </a:solidFill>
                <a:latin typeface="Arial" panose="020B0604020202020204" pitchFamily="34" charset="0"/>
                <a:cs typeface="Arial" panose="020B0604020202020204" pitchFamily="34" charset="0"/>
              </a:rPr>
              <a:t>Mauris</a:t>
            </a:r>
            <a:r>
              <a:rPr lang="en-US" sz="1000" dirty="0" smtClean="0">
                <a:solidFill>
                  <a:srgbClr val="000000"/>
                </a:solidFill>
                <a:latin typeface="Arial" panose="020B0604020202020204" pitchFamily="34" charset="0"/>
                <a:cs typeface="Arial" panose="020B0604020202020204" pitchFamily="34" charset="0"/>
              </a:rPr>
              <a:t> </a:t>
            </a:r>
            <a:r>
              <a:rPr lang="en-US" sz="1000" dirty="0" err="1" smtClean="0">
                <a:solidFill>
                  <a:srgbClr val="000000"/>
                </a:solidFill>
                <a:latin typeface="Arial" panose="020B0604020202020204" pitchFamily="34" charset="0"/>
                <a:cs typeface="Arial" panose="020B0604020202020204" pitchFamily="34" charset="0"/>
              </a:rPr>
              <a:t>euismod</a:t>
            </a:r>
            <a:r>
              <a:rPr lang="en-US" sz="1000" dirty="0" smtClean="0">
                <a:solidFill>
                  <a:srgbClr val="000000"/>
                </a:solidFill>
                <a:latin typeface="Arial" panose="020B0604020202020204" pitchFamily="34" charset="0"/>
                <a:cs typeface="Arial" panose="020B0604020202020204" pitchFamily="34" charset="0"/>
              </a:rPr>
              <a:t>, dui sit amet </a:t>
            </a:r>
            <a:r>
              <a:rPr lang="en-US" sz="1000" dirty="0" err="1" smtClean="0">
                <a:solidFill>
                  <a:srgbClr val="000000"/>
                </a:solidFill>
                <a:latin typeface="Arial" panose="020B0604020202020204" pitchFamily="34" charset="0"/>
                <a:cs typeface="Arial" panose="020B0604020202020204" pitchFamily="34" charset="0"/>
              </a:rPr>
              <a:t>molestie</a:t>
            </a:r>
            <a:r>
              <a:rPr lang="en-US" sz="1000" dirty="0" smtClean="0">
                <a:solidFill>
                  <a:srgbClr val="000000"/>
                </a:solidFill>
                <a:latin typeface="Arial" panose="020B0604020202020204" pitchFamily="34" charset="0"/>
                <a:cs typeface="Arial" panose="020B0604020202020204" pitchFamily="34" charset="0"/>
              </a:rPr>
              <a:t> </a:t>
            </a:r>
            <a:r>
              <a:rPr lang="en-US" sz="1000" dirty="0" err="1" smtClean="0">
                <a:solidFill>
                  <a:srgbClr val="000000"/>
                </a:solidFill>
                <a:latin typeface="Arial" panose="020B0604020202020204" pitchFamily="34" charset="0"/>
                <a:cs typeface="Arial" panose="020B0604020202020204" pitchFamily="34" charset="0"/>
              </a:rPr>
              <a:t>volutpat</a:t>
            </a:r>
            <a:r>
              <a:rPr lang="en-US" sz="1000" dirty="0" smtClean="0">
                <a:solidFill>
                  <a:srgbClr val="000000"/>
                </a:solidFill>
                <a:latin typeface="Arial" panose="020B0604020202020204" pitchFamily="34" charset="0"/>
                <a:cs typeface="Arial" panose="020B0604020202020204" pitchFamily="34" charset="0"/>
              </a:rPr>
              <a:t>, ipsum </a:t>
            </a:r>
            <a:r>
              <a:rPr lang="en-US" sz="1000" dirty="0" err="1" smtClean="0">
                <a:solidFill>
                  <a:srgbClr val="000000"/>
                </a:solidFill>
                <a:latin typeface="Arial" panose="020B0604020202020204" pitchFamily="34" charset="0"/>
                <a:cs typeface="Arial" panose="020B0604020202020204" pitchFamily="34" charset="0"/>
              </a:rPr>
              <a:t>est</a:t>
            </a:r>
            <a:r>
              <a:rPr lang="en-US" sz="1000" dirty="0" smtClean="0">
                <a:solidFill>
                  <a:srgbClr val="000000"/>
                </a:solidFill>
                <a:latin typeface="Arial" panose="020B0604020202020204" pitchFamily="34" charset="0"/>
                <a:cs typeface="Arial" panose="020B0604020202020204" pitchFamily="34" charset="0"/>
              </a:rPr>
              <a:t> </a:t>
            </a:r>
            <a:r>
              <a:rPr lang="en-US" sz="1000" dirty="0" err="1" smtClean="0">
                <a:solidFill>
                  <a:srgbClr val="000000"/>
                </a:solidFill>
                <a:latin typeface="Arial" panose="020B0604020202020204" pitchFamily="34" charset="0"/>
                <a:cs typeface="Arial" panose="020B0604020202020204" pitchFamily="34" charset="0"/>
              </a:rPr>
              <a:t>viverra</a:t>
            </a:r>
            <a:r>
              <a:rPr lang="en-US" sz="1000" dirty="0" smtClean="0">
                <a:solidFill>
                  <a:srgbClr val="000000"/>
                </a:solidFill>
                <a:latin typeface="Arial" panose="020B0604020202020204" pitchFamily="34" charset="0"/>
                <a:cs typeface="Arial" panose="020B0604020202020204" pitchFamily="34" charset="0"/>
              </a:rPr>
              <a:t> </a:t>
            </a:r>
            <a:r>
              <a:rPr lang="en-US" sz="1000" dirty="0" err="1" smtClean="0">
                <a:solidFill>
                  <a:srgbClr val="000000"/>
                </a:solidFill>
                <a:latin typeface="Arial" panose="020B0604020202020204" pitchFamily="34" charset="0"/>
                <a:cs typeface="Arial" panose="020B0604020202020204" pitchFamily="34" charset="0"/>
              </a:rPr>
              <a:t>velit</a:t>
            </a:r>
            <a:r>
              <a:rPr lang="en-US" sz="1000" dirty="0" smtClean="0">
                <a:solidFill>
                  <a:srgbClr val="000000"/>
                </a:solidFill>
                <a:latin typeface="Arial" panose="020B0604020202020204" pitchFamily="34" charset="0"/>
                <a:cs typeface="Arial" panose="020B0604020202020204" pitchFamily="34" charset="0"/>
              </a:rPr>
              <a:t>, id ultricies ante dolor et ligula.</a:t>
            </a:r>
            <a:endParaRPr lang="en-US" dirty="0">
              <a:solidFill>
                <a:srgbClr val="000000"/>
              </a:solidFill>
              <a:latin typeface="Arial" pitchFamily="34" charset="0"/>
              <a:cs typeface="Arial" pitchFamily="34" charset="0"/>
            </a:endParaRPr>
          </a:p>
        </p:txBody>
      </p:sp>
      <p:sp>
        <p:nvSpPr>
          <p:cNvPr id="22" name="Rectangle 17"/>
          <p:cNvSpPr>
            <a:spLocks noChangeArrowheads="1"/>
          </p:cNvSpPr>
          <p:nvPr/>
        </p:nvSpPr>
        <p:spPr bwMode="auto">
          <a:xfrm>
            <a:off x="1299369" y="4294979"/>
            <a:ext cx="54983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666666"/>
                </a:solidFill>
                <a:effectLst/>
                <a:latin typeface="Arial" panose="020B0604020202020204" pitchFamily="34" charset="0"/>
                <a:cs typeface="Arial" panose="020B0604020202020204" pitchFamily="34" charset="0"/>
              </a:rPr>
              <a:t>Rejected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18"/>
          <p:cNvSpPr>
            <a:spLocks noChangeArrowheads="1"/>
          </p:cNvSpPr>
          <p:nvPr/>
        </p:nvSpPr>
        <p:spPr bwMode="auto">
          <a:xfrm>
            <a:off x="1913732" y="4294979"/>
            <a:ext cx="61715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666666"/>
                </a:solidFill>
                <a:effectLst/>
                <a:latin typeface="Arial" panose="020B0604020202020204" pitchFamily="34" charset="0"/>
                <a:cs typeface="Arial" panose="020B0604020202020204" pitchFamily="34" charset="0"/>
              </a:rPr>
              <a:t>Dec 04, 2012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Line 19"/>
          <p:cNvSpPr>
            <a:spLocks noChangeShapeType="1"/>
          </p:cNvSpPr>
          <p:nvPr/>
        </p:nvSpPr>
        <p:spPr bwMode="auto">
          <a:xfrm>
            <a:off x="299244" y="4604542"/>
            <a:ext cx="6284913" cy="0"/>
          </a:xfrm>
          <a:prstGeom prst="line">
            <a:avLst/>
          </a:prstGeom>
          <a:noFill/>
          <a:ln w="6" cap="flat">
            <a:solidFill>
              <a:srgbClr val="DDDDD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 name="Rectangle 20"/>
          <p:cNvSpPr>
            <a:spLocks noChangeArrowheads="1"/>
          </p:cNvSpPr>
          <p:nvPr/>
        </p:nvSpPr>
        <p:spPr bwMode="auto">
          <a:xfrm>
            <a:off x="629444" y="3756817"/>
            <a:ext cx="482600" cy="5080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Freeform 21"/>
          <p:cNvSpPr>
            <a:spLocks/>
          </p:cNvSpPr>
          <p:nvPr/>
        </p:nvSpPr>
        <p:spPr bwMode="auto">
          <a:xfrm>
            <a:off x="672307" y="3756817"/>
            <a:ext cx="396875" cy="508000"/>
          </a:xfrm>
          <a:custGeom>
            <a:avLst/>
            <a:gdLst>
              <a:gd name="T0" fmla="*/ 177 w 178"/>
              <a:gd name="T1" fmla="*/ 199 h 228"/>
              <a:gd name="T2" fmla="*/ 150 w 178"/>
              <a:gd name="T3" fmla="*/ 228 h 228"/>
              <a:gd name="T4" fmla="*/ 12 w 178"/>
              <a:gd name="T5" fmla="*/ 228 h 228"/>
              <a:gd name="T6" fmla="*/ 0 w 178"/>
              <a:gd name="T7" fmla="*/ 217 h 228"/>
              <a:gd name="T8" fmla="*/ 1 w 178"/>
              <a:gd name="T9" fmla="*/ 195 h 228"/>
              <a:gd name="T10" fmla="*/ 48 w 178"/>
              <a:gd name="T11" fmla="*/ 162 h 228"/>
              <a:gd name="T12" fmla="*/ 37 w 178"/>
              <a:gd name="T13" fmla="*/ 137 h 228"/>
              <a:gd name="T14" fmla="*/ 21 w 178"/>
              <a:gd name="T15" fmla="*/ 120 h 228"/>
              <a:gd name="T16" fmla="*/ 15 w 178"/>
              <a:gd name="T17" fmla="*/ 90 h 228"/>
              <a:gd name="T18" fmla="*/ 44 w 178"/>
              <a:gd name="T19" fmla="*/ 20 h 228"/>
              <a:gd name="T20" fmla="*/ 76 w 178"/>
              <a:gd name="T21" fmla="*/ 0 h 228"/>
              <a:gd name="T22" fmla="*/ 116 w 178"/>
              <a:gd name="T23" fmla="*/ 0 h 228"/>
              <a:gd name="T24" fmla="*/ 133 w 178"/>
              <a:gd name="T25" fmla="*/ 17 h 228"/>
              <a:gd name="T26" fmla="*/ 150 w 178"/>
              <a:gd name="T27" fmla="*/ 41 h 228"/>
              <a:gd name="T28" fmla="*/ 157 w 178"/>
              <a:gd name="T29" fmla="*/ 72 h 228"/>
              <a:gd name="T30" fmla="*/ 143 w 178"/>
              <a:gd name="T31" fmla="*/ 129 h 228"/>
              <a:gd name="T32" fmla="*/ 130 w 178"/>
              <a:gd name="T33" fmla="*/ 145 h 228"/>
              <a:gd name="T34" fmla="*/ 122 w 178"/>
              <a:gd name="T35" fmla="*/ 162 h 228"/>
              <a:gd name="T36" fmla="*/ 138 w 178"/>
              <a:gd name="T37" fmla="*/ 178 h 228"/>
              <a:gd name="T38" fmla="*/ 177 w 178"/>
              <a:gd name="T39" fmla="*/ 19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8">
                <a:moveTo>
                  <a:pt x="177" y="199"/>
                </a:moveTo>
                <a:cubicBezTo>
                  <a:pt x="178" y="228"/>
                  <a:pt x="178" y="228"/>
                  <a:pt x="150" y="228"/>
                </a:cubicBezTo>
                <a:cubicBezTo>
                  <a:pt x="104" y="228"/>
                  <a:pt x="58" y="228"/>
                  <a:pt x="12" y="228"/>
                </a:cubicBezTo>
                <a:cubicBezTo>
                  <a:pt x="3" y="228"/>
                  <a:pt x="0" y="226"/>
                  <a:pt x="0" y="217"/>
                </a:cubicBezTo>
                <a:cubicBezTo>
                  <a:pt x="1" y="210"/>
                  <a:pt x="1" y="202"/>
                  <a:pt x="1" y="195"/>
                </a:cubicBezTo>
                <a:cubicBezTo>
                  <a:pt x="23" y="194"/>
                  <a:pt x="38" y="181"/>
                  <a:pt x="48" y="162"/>
                </a:cubicBezTo>
                <a:cubicBezTo>
                  <a:pt x="54" y="152"/>
                  <a:pt x="49" y="141"/>
                  <a:pt x="37" y="137"/>
                </a:cubicBezTo>
                <a:cubicBezTo>
                  <a:pt x="29" y="134"/>
                  <a:pt x="21" y="128"/>
                  <a:pt x="21" y="120"/>
                </a:cubicBezTo>
                <a:cubicBezTo>
                  <a:pt x="22" y="109"/>
                  <a:pt x="17" y="100"/>
                  <a:pt x="15" y="90"/>
                </a:cubicBezTo>
                <a:cubicBezTo>
                  <a:pt x="10" y="60"/>
                  <a:pt x="24" y="39"/>
                  <a:pt x="44" y="20"/>
                </a:cubicBezTo>
                <a:cubicBezTo>
                  <a:pt x="53" y="11"/>
                  <a:pt x="66" y="7"/>
                  <a:pt x="76" y="0"/>
                </a:cubicBezTo>
                <a:cubicBezTo>
                  <a:pt x="89" y="0"/>
                  <a:pt x="102" y="0"/>
                  <a:pt x="116" y="0"/>
                </a:cubicBezTo>
                <a:cubicBezTo>
                  <a:pt x="123" y="4"/>
                  <a:pt x="128" y="11"/>
                  <a:pt x="133" y="17"/>
                </a:cubicBezTo>
                <a:cubicBezTo>
                  <a:pt x="139" y="25"/>
                  <a:pt x="149" y="30"/>
                  <a:pt x="150" y="41"/>
                </a:cubicBezTo>
                <a:cubicBezTo>
                  <a:pt x="151" y="52"/>
                  <a:pt x="154" y="62"/>
                  <a:pt x="157" y="72"/>
                </a:cubicBezTo>
                <a:cubicBezTo>
                  <a:pt x="162" y="89"/>
                  <a:pt x="156" y="119"/>
                  <a:pt x="143" y="129"/>
                </a:cubicBezTo>
                <a:cubicBezTo>
                  <a:pt x="137" y="134"/>
                  <a:pt x="132" y="137"/>
                  <a:pt x="130" y="145"/>
                </a:cubicBezTo>
                <a:cubicBezTo>
                  <a:pt x="129" y="151"/>
                  <a:pt x="120" y="157"/>
                  <a:pt x="122" y="162"/>
                </a:cubicBezTo>
                <a:cubicBezTo>
                  <a:pt x="124" y="169"/>
                  <a:pt x="132" y="173"/>
                  <a:pt x="138" y="178"/>
                </a:cubicBezTo>
                <a:cubicBezTo>
                  <a:pt x="150" y="187"/>
                  <a:pt x="161" y="198"/>
                  <a:pt x="177" y="199"/>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Rectangle 31"/>
          <p:cNvSpPr>
            <a:spLocks noChangeArrowheads="1"/>
          </p:cNvSpPr>
          <p:nvPr/>
        </p:nvSpPr>
        <p:spPr bwMode="auto">
          <a:xfrm>
            <a:off x="1299369" y="2682079"/>
            <a:ext cx="49164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000" b="1" i="0" u="none" strike="noStrike" cap="none" normalizeH="0" baseline="0" dirty="0" smtClean="0">
                <a:ln>
                  <a:noFill/>
                </a:ln>
                <a:solidFill>
                  <a:srgbClr val="00679E"/>
                </a:solidFill>
                <a:effectLst/>
                <a:latin typeface="Arial" panose="020B0604020202020204" pitchFamily="34" charset="0"/>
                <a:cs typeface="Arial" panose="020B0604020202020204" pitchFamily="34" charset="0"/>
              </a:rPr>
              <a:t>Firstname2 Lastname2: </a:t>
            </a:r>
            <a:r>
              <a:rPr lang="en-US" sz="1000" dirty="0" smtClean="0">
                <a:solidFill>
                  <a:srgbClr val="000000"/>
                </a:solidFill>
                <a:latin typeface="Arial" panose="020B0604020202020204" pitchFamily="34" charset="0"/>
                <a:cs typeface="Arial" panose="020B0604020202020204" pitchFamily="34" charset="0"/>
              </a:rPr>
              <a:t> Hi </a:t>
            </a:r>
            <a:r>
              <a:rPr lang="en-US" sz="1000" dirty="0" err="1" smtClean="0">
                <a:solidFill>
                  <a:srgbClr val="000000"/>
                </a:solidFill>
                <a:latin typeface="Arial" panose="020B0604020202020204" pitchFamily="34" charset="0"/>
                <a:cs typeface="Arial" panose="020B0604020202020204" pitchFamily="34" charset="0"/>
              </a:rPr>
              <a:t>Firstname</a:t>
            </a:r>
            <a:r>
              <a:rPr lang="en-US" sz="1000" dirty="0" smtClean="0">
                <a:solidFill>
                  <a:srgbClr val="000000"/>
                </a:solidFill>
                <a:latin typeface="Arial" panose="020B0604020202020204" pitchFamily="34" charset="0"/>
                <a:cs typeface="Arial" panose="020B0604020202020204" pitchFamily="34" charset="0"/>
              </a:rPr>
              <a:t>,</a:t>
            </a:r>
          </a:p>
          <a:p>
            <a:pPr lvl="0" fontAlgn="base">
              <a:spcBef>
                <a:spcPct val="0"/>
              </a:spcBef>
              <a:spcAft>
                <a:spcPct val="0"/>
              </a:spcAft>
            </a:pPr>
            <a:r>
              <a:rPr lang="en-US" sz="1000" dirty="0" err="1" smtClean="0">
                <a:solidFill>
                  <a:srgbClr val="000000"/>
                </a:solidFill>
                <a:latin typeface="Arial" panose="020B0604020202020204" pitchFamily="34" charset="0"/>
                <a:cs typeface="Arial" panose="020B0604020202020204" pitchFamily="34" charset="0"/>
              </a:rPr>
              <a:t>Hmmmmmm</a:t>
            </a:r>
            <a:r>
              <a:rPr lang="en-US" sz="1000" dirty="0" smtClean="0">
                <a:solidFill>
                  <a:srgbClr val="000000"/>
                </a:solidFill>
                <a:latin typeface="Arial" panose="020B0604020202020204" pitchFamily="34" charset="0"/>
                <a:cs typeface="Arial" panose="020B0604020202020204" pitchFamily="34" charset="0"/>
              </a:rPr>
              <a:t>. I am not so sure yet. You know we have so much work open for the current project. regards Firstname2</a:t>
            </a:r>
            <a:endParaRPr lang="en-US" dirty="0">
              <a:solidFill>
                <a:srgbClr val="000000"/>
              </a:solidFill>
              <a:latin typeface="Arial" pitchFamily="34" charset="0"/>
              <a:cs typeface="Arial" pitchFamily="34" charset="0"/>
            </a:endParaRPr>
          </a:p>
        </p:txBody>
      </p:sp>
      <p:sp>
        <p:nvSpPr>
          <p:cNvPr id="28" name="Rectangle 35"/>
          <p:cNvSpPr>
            <a:spLocks noChangeArrowheads="1"/>
          </p:cNvSpPr>
          <p:nvPr/>
        </p:nvSpPr>
        <p:spPr bwMode="auto">
          <a:xfrm>
            <a:off x="1299369" y="3253579"/>
            <a:ext cx="5289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2013-06-08</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36"/>
          <p:cNvSpPr>
            <a:spLocks noChangeArrowheads="1"/>
          </p:cNvSpPr>
          <p:nvPr/>
        </p:nvSpPr>
        <p:spPr bwMode="auto">
          <a:xfrm>
            <a:off x="629444" y="2756692"/>
            <a:ext cx="482600" cy="5080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 name="Freeform 37"/>
          <p:cNvSpPr>
            <a:spLocks/>
          </p:cNvSpPr>
          <p:nvPr/>
        </p:nvSpPr>
        <p:spPr bwMode="auto">
          <a:xfrm>
            <a:off x="672307" y="2756692"/>
            <a:ext cx="396875" cy="508000"/>
          </a:xfrm>
          <a:custGeom>
            <a:avLst/>
            <a:gdLst>
              <a:gd name="T0" fmla="*/ 177 w 178"/>
              <a:gd name="T1" fmla="*/ 199 h 228"/>
              <a:gd name="T2" fmla="*/ 150 w 178"/>
              <a:gd name="T3" fmla="*/ 228 h 228"/>
              <a:gd name="T4" fmla="*/ 12 w 178"/>
              <a:gd name="T5" fmla="*/ 228 h 228"/>
              <a:gd name="T6" fmla="*/ 0 w 178"/>
              <a:gd name="T7" fmla="*/ 217 h 228"/>
              <a:gd name="T8" fmla="*/ 1 w 178"/>
              <a:gd name="T9" fmla="*/ 195 h 228"/>
              <a:gd name="T10" fmla="*/ 48 w 178"/>
              <a:gd name="T11" fmla="*/ 162 h 228"/>
              <a:gd name="T12" fmla="*/ 37 w 178"/>
              <a:gd name="T13" fmla="*/ 137 h 228"/>
              <a:gd name="T14" fmla="*/ 21 w 178"/>
              <a:gd name="T15" fmla="*/ 120 h 228"/>
              <a:gd name="T16" fmla="*/ 15 w 178"/>
              <a:gd name="T17" fmla="*/ 90 h 228"/>
              <a:gd name="T18" fmla="*/ 44 w 178"/>
              <a:gd name="T19" fmla="*/ 20 h 228"/>
              <a:gd name="T20" fmla="*/ 76 w 178"/>
              <a:gd name="T21" fmla="*/ 0 h 228"/>
              <a:gd name="T22" fmla="*/ 116 w 178"/>
              <a:gd name="T23" fmla="*/ 0 h 228"/>
              <a:gd name="T24" fmla="*/ 133 w 178"/>
              <a:gd name="T25" fmla="*/ 17 h 228"/>
              <a:gd name="T26" fmla="*/ 150 w 178"/>
              <a:gd name="T27" fmla="*/ 41 h 228"/>
              <a:gd name="T28" fmla="*/ 157 w 178"/>
              <a:gd name="T29" fmla="*/ 72 h 228"/>
              <a:gd name="T30" fmla="*/ 143 w 178"/>
              <a:gd name="T31" fmla="*/ 129 h 228"/>
              <a:gd name="T32" fmla="*/ 130 w 178"/>
              <a:gd name="T33" fmla="*/ 145 h 228"/>
              <a:gd name="T34" fmla="*/ 122 w 178"/>
              <a:gd name="T35" fmla="*/ 162 h 228"/>
              <a:gd name="T36" fmla="*/ 138 w 178"/>
              <a:gd name="T37" fmla="*/ 178 h 228"/>
              <a:gd name="T38" fmla="*/ 177 w 178"/>
              <a:gd name="T39" fmla="*/ 19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8">
                <a:moveTo>
                  <a:pt x="177" y="199"/>
                </a:moveTo>
                <a:cubicBezTo>
                  <a:pt x="178" y="228"/>
                  <a:pt x="178" y="228"/>
                  <a:pt x="150" y="228"/>
                </a:cubicBezTo>
                <a:cubicBezTo>
                  <a:pt x="104" y="228"/>
                  <a:pt x="58" y="228"/>
                  <a:pt x="12" y="228"/>
                </a:cubicBezTo>
                <a:cubicBezTo>
                  <a:pt x="3" y="228"/>
                  <a:pt x="0" y="226"/>
                  <a:pt x="0" y="217"/>
                </a:cubicBezTo>
                <a:cubicBezTo>
                  <a:pt x="1" y="210"/>
                  <a:pt x="1" y="202"/>
                  <a:pt x="1" y="195"/>
                </a:cubicBezTo>
                <a:cubicBezTo>
                  <a:pt x="23" y="194"/>
                  <a:pt x="38" y="181"/>
                  <a:pt x="48" y="162"/>
                </a:cubicBezTo>
                <a:cubicBezTo>
                  <a:pt x="54" y="152"/>
                  <a:pt x="49" y="141"/>
                  <a:pt x="37" y="137"/>
                </a:cubicBezTo>
                <a:cubicBezTo>
                  <a:pt x="29" y="134"/>
                  <a:pt x="21" y="128"/>
                  <a:pt x="21" y="120"/>
                </a:cubicBezTo>
                <a:cubicBezTo>
                  <a:pt x="22" y="109"/>
                  <a:pt x="17" y="100"/>
                  <a:pt x="15" y="90"/>
                </a:cubicBezTo>
                <a:cubicBezTo>
                  <a:pt x="10" y="60"/>
                  <a:pt x="24" y="39"/>
                  <a:pt x="44" y="20"/>
                </a:cubicBezTo>
                <a:cubicBezTo>
                  <a:pt x="53" y="11"/>
                  <a:pt x="66" y="7"/>
                  <a:pt x="76" y="0"/>
                </a:cubicBezTo>
                <a:cubicBezTo>
                  <a:pt x="89" y="0"/>
                  <a:pt x="102" y="0"/>
                  <a:pt x="116" y="0"/>
                </a:cubicBezTo>
                <a:cubicBezTo>
                  <a:pt x="123" y="4"/>
                  <a:pt x="128" y="11"/>
                  <a:pt x="133" y="17"/>
                </a:cubicBezTo>
                <a:cubicBezTo>
                  <a:pt x="139" y="25"/>
                  <a:pt x="149" y="30"/>
                  <a:pt x="150" y="41"/>
                </a:cubicBezTo>
                <a:cubicBezTo>
                  <a:pt x="151" y="52"/>
                  <a:pt x="154" y="62"/>
                  <a:pt x="157" y="72"/>
                </a:cubicBezTo>
                <a:cubicBezTo>
                  <a:pt x="162" y="89"/>
                  <a:pt x="156" y="119"/>
                  <a:pt x="143" y="129"/>
                </a:cubicBezTo>
                <a:cubicBezTo>
                  <a:pt x="137" y="134"/>
                  <a:pt x="132" y="137"/>
                  <a:pt x="130" y="145"/>
                </a:cubicBezTo>
                <a:cubicBezTo>
                  <a:pt x="129" y="151"/>
                  <a:pt x="120" y="157"/>
                  <a:pt x="122" y="162"/>
                </a:cubicBezTo>
                <a:cubicBezTo>
                  <a:pt x="124" y="169"/>
                  <a:pt x="132" y="173"/>
                  <a:pt x="138" y="178"/>
                </a:cubicBezTo>
                <a:cubicBezTo>
                  <a:pt x="150" y="187"/>
                  <a:pt x="161" y="198"/>
                  <a:pt x="177" y="199"/>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Line 38"/>
          <p:cNvSpPr>
            <a:spLocks noChangeShapeType="1"/>
          </p:cNvSpPr>
          <p:nvPr/>
        </p:nvSpPr>
        <p:spPr bwMode="auto">
          <a:xfrm>
            <a:off x="299244" y="3577429"/>
            <a:ext cx="6284913" cy="0"/>
          </a:xfrm>
          <a:prstGeom prst="line">
            <a:avLst/>
          </a:prstGeom>
          <a:noFill/>
          <a:ln w="6" cap="flat">
            <a:solidFill>
              <a:srgbClr val="DDDDD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2" name="Rectangle 39"/>
          <p:cNvSpPr>
            <a:spLocks noChangeArrowheads="1"/>
          </p:cNvSpPr>
          <p:nvPr/>
        </p:nvSpPr>
        <p:spPr bwMode="auto">
          <a:xfrm>
            <a:off x="1299370" y="1681953"/>
            <a:ext cx="4916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000" b="1" i="0" u="none" strike="noStrike" cap="none" normalizeH="0" baseline="0" dirty="0" err="1" smtClean="0">
                <a:ln>
                  <a:noFill/>
                </a:ln>
                <a:solidFill>
                  <a:srgbClr val="00679E"/>
                </a:solidFill>
                <a:effectLst/>
                <a:latin typeface="Arial" panose="020B0604020202020204" pitchFamily="34" charset="0"/>
                <a:cs typeface="Arial" panose="020B0604020202020204" pitchFamily="34" charset="0"/>
              </a:rPr>
              <a:t>Firstname</a:t>
            </a:r>
            <a:r>
              <a:rPr kumimoji="0" lang="en-US" sz="1000" b="1" i="0" u="none" strike="noStrike" cap="none" normalizeH="0" baseline="0" dirty="0" smtClean="0">
                <a:ln>
                  <a:noFill/>
                </a:ln>
                <a:solidFill>
                  <a:srgbClr val="00679E"/>
                </a:solidFill>
                <a:effectLst/>
                <a:latin typeface="Arial" panose="020B0604020202020204" pitchFamily="34" charset="0"/>
                <a:cs typeface="Arial" panose="020B0604020202020204" pitchFamily="34" charset="0"/>
              </a:rPr>
              <a:t> </a:t>
            </a:r>
            <a:r>
              <a:rPr kumimoji="0" lang="en-US" sz="1000" b="1" i="0" u="none" strike="noStrike" cap="none" normalizeH="0" baseline="0" dirty="0" err="1" smtClean="0">
                <a:ln>
                  <a:noFill/>
                </a:ln>
                <a:solidFill>
                  <a:srgbClr val="00679E"/>
                </a:solidFill>
                <a:effectLst/>
                <a:latin typeface="Arial" panose="020B0604020202020204" pitchFamily="34" charset="0"/>
                <a:cs typeface="Arial" panose="020B0604020202020204" pitchFamily="34" charset="0"/>
              </a:rPr>
              <a:t>Lastname</a:t>
            </a:r>
            <a:r>
              <a:rPr kumimoji="0" lang="en-US" sz="1000" b="1" i="0" u="none" strike="noStrike" cap="none" normalizeH="0" baseline="0" dirty="0" smtClean="0">
                <a:ln>
                  <a:noFill/>
                </a:ln>
                <a:solidFill>
                  <a:srgbClr val="00679E"/>
                </a:solidFill>
                <a:effectLst/>
                <a:latin typeface="Arial" panose="020B0604020202020204" pitchFamily="34" charset="0"/>
                <a:cs typeface="Arial" panose="020B0604020202020204" pitchFamily="34" charset="0"/>
              </a:rPr>
              <a:t>: </a:t>
            </a:r>
            <a:r>
              <a:rPr lang="en-US" sz="1000" dirty="0" smtClean="0">
                <a:solidFill>
                  <a:srgbClr val="000000"/>
                </a:solidFill>
                <a:latin typeface="Arial" panose="020B0604020202020204" pitchFamily="34" charset="0"/>
                <a:cs typeface="Arial" panose="020B0604020202020204" pitchFamily="34" charset="0"/>
              </a:rPr>
              <a:t>Hi Boss,</a:t>
            </a:r>
          </a:p>
          <a:p>
            <a:pPr lvl="0" fontAlgn="base">
              <a:spcBef>
                <a:spcPct val="0"/>
              </a:spcBef>
              <a:spcAft>
                <a:spcPct val="0"/>
              </a:spcAft>
            </a:pPr>
            <a:r>
              <a:rPr lang="en-US" sz="1000" dirty="0" smtClean="0">
                <a:solidFill>
                  <a:srgbClr val="000000"/>
                </a:solidFill>
                <a:latin typeface="Arial" panose="020B0604020202020204" pitchFamily="34" charset="0"/>
                <a:cs typeface="Arial" panose="020B0604020202020204" pitchFamily="34" charset="0"/>
              </a:rPr>
              <a:t>my wife will be on sabbatical in the month of December and we have 5 kids. Best </a:t>
            </a:r>
            <a:r>
              <a:rPr lang="en-US" sz="1000" dirty="0" err="1" smtClean="0">
                <a:solidFill>
                  <a:srgbClr val="000000"/>
                </a:solidFill>
                <a:latin typeface="Arial" panose="020B0604020202020204" pitchFamily="34" charset="0"/>
                <a:cs typeface="Arial" panose="020B0604020202020204" pitchFamily="34" charset="0"/>
              </a:rPr>
              <a:t>Firstname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Rectangle 43"/>
          <p:cNvSpPr>
            <a:spLocks noChangeArrowheads="1"/>
          </p:cNvSpPr>
          <p:nvPr/>
        </p:nvSpPr>
        <p:spPr bwMode="auto">
          <a:xfrm>
            <a:off x="1299369" y="2232817"/>
            <a:ext cx="5289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2013-06-09</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 name="Rectangle 44"/>
          <p:cNvSpPr>
            <a:spLocks noChangeArrowheads="1"/>
          </p:cNvSpPr>
          <p:nvPr/>
        </p:nvSpPr>
        <p:spPr bwMode="auto">
          <a:xfrm>
            <a:off x="629444" y="1756567"/>
            <a:ext cx="482600" cy="5080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Freeform 45"/>
          <p:cNvSpPr>
            <a:spLocks/>
          </p:cNvSpPr>
          <p:nvPr/>
        </p:nvSpPr>
        <p:spPr bwMode="auto">
          <a:xfrm>
            <a:off x="672307" y="1756567"/>
            <a:ext cx="396875" cy="508000"/>
          </a:xfrm>
          <a:custGeom>
            <a:avLst/>
            <a:gdLst>
              <a:gd name="T0" fmla="*/ 177 w 178"/>
              <a:gd name="T1" fmla="*/ 199 h 228"/>
              <a:gd name="T2" fmla="*/ 150 w 178"/>
              <a:gd name="T3" fmla="*/ 228 h 228"/>
              <a:gd name="T4" fmla="*/ 12 w 178"/>
              <a:gd name="T5" fmla="*/ 228 h 228"/>
              <a:gd name="T6" fmla="*/ 0 w 178"/>
              <a:gd name="T7" fmla="*/ 217 h 228"/>
              <a:gd name="T8" fmla="*/ 1 w 178"/>
              <a:gd name="T9" fmla="*/ 195 h 228"/>
              <a:gd name="T10" fmla="*/ 48 w 178"/>
              <a:gd name="T11" fmla="*/ 162 h 228"/>
              <a:gd name="T12" fmla="*/ 37 w 178"/>
              <a:gd name="T13" fmla="*/ 137 h 228"/>
              <a:gd name="T14" fmla="*/ 21 w 178"/>
              <a:gd name="T15" fmla="*/ 120 h 228"/>
              <a:gd name="T16" fmla="*/ 15 w 178"/>
              <a:gd name="T17" fmla="*/ 90 h 228"/>
              <a:gd name="T18" fmla="*/ 44 w 178"/>
              <a:gd name="T19" fmla="*/ 20 h 228"/>
              <a:gd name="T20" fmla="*/ 76 w 178"/>
              <a:gd name="T21" fmla="*/ 0 h 228"/>
              <a:gd name="T22" fmla="*/ 116 w 178"/>
              <a:gd name="T23" fmla="*/ 0 h 228"/>
              <a:gd name="T24" fmla="*/ 133 w 178"/>
              <a:gd name="T25" fmla="*/ 17 h 228"/>
              <a:gd name="T26" fmla="*/ 150 w 178"/>
              <a:gd name="T27" fmla="*/ 41 h 228"/>
              <a:gd name="T28" fmla="*/ 157 w 178"/>
              <a:gd name="T29" fmla="*/ 72 h 228"/>
              <a:gd name="T30" fmla="*/ 143 w 178"/>
              <a:gd name="T31" fmla="*/ 129 h 228"/>
              <a:gd name="T32" fmla="*/ 130 w 178"/>
              <a:gd name="T33" fmla="*/ 145 h 228"/>
              <a:gd name="T34" fmla="*/ 122 w 178"/>
              <a:gd name="T35" fmla="*/ 162 h 228"/>
              <a:gd name="T36" fmla="*/ 138 w 178"/>
              <a:gd name="T37" fmla="*/ 178 h 228"/>
              <a:gd name="T38" fmla="*/ 177 w 178"/>
              <a:gd name="T39" fmla="*/ 19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8">
                <a:moveTo>
                  <a:pt x="177" y="199"/>
                </a:moveTo>
                <a:cubicBezTo>
                  <a:pt x="178" y="228"/>
                  <a:pt x="178" y="228"/>
                  <a:pt x="150" y="228"/>
                </a:cubicBezTo>
                <a:cubicBezTo>
                  <a:pt x="104" y="228"/>
                  <a:pt x="58" y="228"/>
                  <a:pt x="12" y="228"/>
                </a:cubicBezTo>
                <a:cubicBezTo>
                  <a:pt x="3" y="228"/>
                  <a:pt x="0" y="226"/>
                  <a:pt x="0" y="217"/>
                </a:cubicBezTo>
                <a:cubicBezTo>
                  <a:pt x="1" y="210"/>
                  <a:pt x="1" y="202"/>
                  <a:pt x="1" y="195"/>
                </a:cubicBezTo>
                <a:cubicBezTo>
                  <a:pt x="23" y="194"/>
                  <a:pt x="38" y="181"/>
                  <a:pt x="48" y="162"/>
                </a:cubicBezTo>
                <a:cubicBezTo>
                  <a:pt x="54" y="152"/>
                  <a:pt x="49" y="141"/>
                  <a:pt x="37" y="137"/>
                </a:cubicBezTo>
                <a:cubicBezTo>
                  <a:pt x="29" y="134"/>
                  <a:pt x="21" y="128"/>
                  <a:pt x="21" y="120"/>
                </a:cubicBezTo>
                <a:cubicBezTo>
                  <a:pt x="22" y="109"/>
                  <a:pt x="17" y="100"/>
                  <a:pt x="15" y="90"/>
                </a:cubicBezTo>
                <a:cubicBezTo>
                  <a:pt x="10" y="60"/>
                  <a:pt x="24" y="39"/>
                  <a:pt x="44" y="20"/>
                </a:cubicBezTo>
                <a:cubicBezTo>
                  <a:pt x="53" y="11"/>
                  <a:pt x="66" y="7"/>
                  <a:pt x="76" y="0"/>
                </a:cubicBezTo>
                <a:cubicBezTo>
                  <a:pt x="89" y="0"/>
                  <a:pt x="102" y="0"/>
                  <a:pt x="116" y="0"/>
                </a:cubicBezTo>
                <a:cubicBezTo>
                  <a:pt x="123" y="4"/>
                  <a:pt x="128" y="11"/>
                  <a:pt x="133" y="17"/>
                </a:cubicBezTo>
                <a:cubicBezTo>
                  <a:pt x="139" y="25"/>
                  <a:pt x="149" y="30"/>
                  <a:pt x="150" y="41"/>
                </a:cubicBezTo>
                <a:cubicBezTo>
                  <a:pt x="151" y="52"/>
                  <a:pt x="154" y="62"/>
                  <a:pt x="157" y="72"/>
                </a:cubicBezTo>
                <a:cubicBezTo>
                  <a:pt x="162" y="89"/>
                  <a:pt x="156" y="119"/>
                  <a:pt x="143" y="129"/>
                </a:cubicBezTo>
                <a:cubicBezTo>
                  <a:pt x="137" y="134"/>
                  <a:pt x="132" y="137"/>
                  <a:pt x="130" y="145"/>
                </a:cubicBezTo>
                <a:cubicBezTo>
                  <a:pt x="129" y="151"/>
                  <a:pt x="120" y="157"/>
                  <a:pt x="122" y="162"/>
                </a:cubicBezTo>
                <a:cubicBezTo>
                  <a:pt x="124" y="169"/>
                  <a:pt x="132" y="173"/>
                  <a:pt x="138" y="178"/>
                </a:cubicBezTo>
                <a:cubicBezTo>
                  <a:pt x="150" y="187"/>
                  <a:pt x="161" y="198"/>
                  <a:pt x="177" y="199"/>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Line 46"/>
          <p:cNvSpPr>
            <a:spLocks noChangeShapeType="1"/>
          </p:cNvSpPr>
          <p:nvPr/>
        </p:nvSpPr>
        <p:spPr bwMode="auto">
          <a:xfrm>
            <a:off x="299244" y="2577304"/>
            <a:ext cx="6284913" cy="0"/>
          </a:xfrm>
          <a:prstGeom prst="line">
            <a:avLst/>
          </a:prstGeom>
          <a:noFill/>
          <a:ln w="6" cap="flat">
            <a:solidFill>
              <a:srgbClr val="DDDDD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23414711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err="1" smtClean="0">
                <a:solidFill>
                  <a:srgbClr val="666666"/>
                </a:solidFill>
                <a:latin typeface="BentonSans Light" panose="02000503000000020004" pitchFamily="2" charset="0"/>
                <a:ea typeface="Arial Unicode MS" pitchFamily="34" charset="-128"/>
                <a:cs typeface="Arial Unicode MS" pitchFamily="34" charset="-128"/>
              </a:rPr>
              <a:t>FeedListItem</a:t>
            </a:r>
            <a:endParaRPr lang="en-US" dirty="0">
              <a:solidFill>
                <a:srgbClr val="666666"/>
              </a:solidFill>
              <a:latin typeface="BentonSans Light" panose="02000503000000020004" pitchFamily="2" charset="0"/>
            </a:endParaRPr>
          </a:p>
        </p:txBody>
      </p:sp>
      <p:sp>
        <p:nvSpPr>
          <p:cNvPr id="23" name="Rectangle 8"/>
          <p:cNvSpPr>
            <a:spLocks noChangeArrowheads="1"/>
          </p:cNvSpPr>
          <p:nvPr/>
        </p:nvSpPr>
        <p:spPr bwMode="auto">
          <a:xfrm>
            <a:off x="629443" y="2922437"/>
            <a:ext cx="547986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lnSpc>
                <a:spcPct val="150000"/>
              </a:lnSpc>
              <a:spcBef>
                <a:spcPct val="0"/>
              </a:spcBef>
              <a:spcAft>
                <a:spcPct val="0"/>
              </a:spcAft>
            </a:pPr>
            <a:r>
              <a:rPr kumimoji="0" lang="en-US" sz="800" b="1" i="0" u="none" strike="noStrike" cap="none" normalizeH="0" baseline="0" dirty="0" smtClean="0">
                <a:ln>
                  <a:noFill/>
                </a:ln>
                <a:solidFill>
                  <a:srgbClr val="666666"/>
                </a:solidFill>
                <a:effectLst/>
                <a:latin typeface="Open Sans Semibold" pitchFamily="34" charset="0"/>
                <a:cs typeface="Arial" pitchFamily="34" charset="0"/>
              </a:rPr>
              <a:t>Waiting for Approval and waiting and waiting and waiting and waiting and waiting and waiting and waiting and </a:t>
            </a:r>
            <a:r>
              <a:rPr lang="en-US" sz="800" b="1" dirty="0" smtClean="0">
                <a:solidFill>
                  <a:srgbClr val="666666"/>
                </a:solidFill>
                <a:latin typeface="Open Sans Semibold" pitchFamily="34" charset="0"/>
                <a:cs typeface="Arial" pitchFamily="34" charset="0"/>
              </a:rPr>
              <a:t>waiting and waiting and waiting and waiting and waiting and waiting and waiting and waiting and waiting and waiting and waiting and waiting and waiting   ·  </a:t>
            </a:r>
            <a:r>
              <a:rPr lang="en-US" sz="800" dirty="0" smtClean="0">
                <a:solidFill>
                  <a:srgbClr val="666666"/>
                </a:solidFill>
                <a:latin typeface="Open Sans" pitchFamily="34" charset="0"/>
                <a:cs typeface="Arial" pitchFamily="34" charset="0"/>
              </a:rPr>
              <a:t>Nov 23, 2012</a:t>
            </a:r>
            <a:endParaRPr lang="en-US" dirty="0">
              <a:solidFill>
                <a:srgbClr val="000000"/>
              </a:solidFill>
              <a:latin typeface="Arial" pitchFamily="34" charset="0"/>
              <a:cs typeface="Arial" pitchFamily="34" charset="0"/>
            </a:endParaRPr>
          </a:p>
        </p:txBody>
      </p:sp>
      <p:sp>
        <p:nvSpPr>
          <p:cNvPr id="44" name="Rectangle 31"/>
          <p:cNvSpPr>
            <a:spLocks noChangeArrowheads="1"/>
          </p:cNvSpPr>
          <p:nvPr/>
        </p:nvSpPr>
        <p:spPr bwMode="auto">
          <a:xfrm>
            <a:off x="629444" y="2675349"/>
            <a:ext cx="558641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00679E"/>
                </a:solidFill>
                <a:latin typeface="Open Sans Semibold" pitchFamily="34" charset="0"/>
                <a:cs typeface="Arial" pitchFamily="34" charset="0"/>
              </a:rPr>
              <a:t>Firstname2 Lastname2:</a:t>
            </a:r>
            <a:r>
              <a:rPr lang="en-US" sz="1000" dirty="0" smtClean="0">
                <a:solidFill>
                  <a:srgbClr val="000000"/>
                </a:solidFill>
                <a:latin typeface="Open Sans" pitchFamily="34" charset="0"/>
                <a:cs typeface="Arial" pitchFamily="34" charset="0"/>
              </a:rPr>
              <a:t> This FeedListItem comes without an image and has a very long info text</a:t>
            </a:r>
            <a:endParaRPr lang="en-US" dirty="0">
              <a:latin typeface="Arial" pitchFamily="34" charset="0"/>
              <a:cs typeface="Arial" pitchFamily="34" charset="0"/>
            </a:endParaRPr>
          </a:p>
        </p:txBody>
      </p:sp>
      <p:sp>
        <p:nvSpPr>
          <p:cNvPr id="49" name="Line 38"/>
          <p:cNvSpPr>
            <a:spLocks noChangeShapeType="1"/>
          </p:cNvSpPr>
          <p:nvPr/>
        </p:nvSpPr>
        <p:spPr bwMode="auto">
          <a:xfrm>
            <a:off x="299243" y="3570700"/>
            <a:ext cx="6284913" cy="0"/>
          </a:xfrm>
          <a:prstGeom prst="line">
            <a:avLst/>
          </a:prstGeom>
          <a:noFill/>
          <a:ln w="6" cap="flat">
            <a:solidFill>
              <a:srgbClr val="DDDDD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 name="Rectangle 39"/>
          <p:cNvSpPr>
            <a:spLocks noChangeArrowheads="1"/>
          </p:cNvSpPr>
          <p:nvPr/>
        </p:nvSpPr>
        <p:spPr bwMode="auto">
          <a:xfrm>
            <a:off x="1299369" y="1675224"/>
            <a:ext cx="4916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000" b="1" dirty="0" err="1" smtClean="0">
                <a:solidFill>
                  <a:srgbClr val="000000"/>
                </a:solidFill>
                <a:latin typeface="Open Sans Semibold" pitchFamily="34" charset="0"/>
                <a:cs typeface="Arial" pitchFamily="34" charset="0"/>
              </a:rPr>
              <a:t>Firstname</a:t>
            </a:r>
            <a:r>
              <a:rPr lang="en-US" sz="1000" b="1" dirty="0" smtClean="0">
                <a:solidFill>
                  <a:srgbClr val="000000"/>
                </a:solidFill>
                <a:latin typeface="Open Sans Semibold" pitchFamily="34" charset="0"/>
                <a:cs typeface="Arial" pitchFamily="34" charset="0"/>
              </a:rPr>
              <a:t> </a:t>
            </a:r>
            <a:r>
              <a:rPr lang="en-US" sz="1000" b="1" dirty="0" err="1" smtClean="0">
                <a:solidFill>
                  <a:srgbClr val="000000"/>
                </a:solidFill>
                <a:latin typeface="Open Sans Semibold" pitchFamily="34" charset="0"/>
                <a:cs typeface="Arial" pitchFamily="34" charset="0"/>
              </a:rPr>
              <a:t>Lastname</a:t>
            </a:r>
            <a:r>
              <a:rPr lang="en-US" sz="1000" b="1" dirty="0" smtClean="0">
                <a:solidFill>
                  <a:srgbClr val="000000"/>
                </a:solidFill>
                <a:latin typeface="Open Sans Semibold" pitchFamily="34" charset="0"/>
                <a:cs typeface="Arial" pitchFamily="34" charset="0"/>
              </a:rPr>
              <a:t>:</a:t>
            </a:r>
            <a:r>
              <a:rPr lang="en-US" sz="1000" dirty="0" smtClean="0">
                <a:solidFill>
                  <a:srgbClr val="000000"/>
                </a:solidFill>
                <a:latin typeface="Open Sans" pitchFamily="34" charset="0"/>
                <a:cs typeface="Arial" pitchFamily="34" charset="0"/>
              </a:rPr>
              <a:t> This FeedListItem comes with </a:t>
            </a:r>
            <a:r>
              <a:rPr lang="en-US" sz="1000" dirty="0" err="1" smtClean="0">
                <a:solidFill>
                  <a:srgbClr val="000000"/>
                </a:solidFill>
                <a:latin typeface="Open Sans" pitchFamily="34" charset="0"/>
                <a:cs typeface="Arial" pitchFamily="34" charset="0"/>
              </a:rPr>
              <a:t>senderActive</a:t>
            </a:r>
            <a:r>
              <a:rPr lang="en-US" sz="1000" dirty="0" smtClean="0">
                <a:solidFill>
                  <a:srgbClr val="000000"/>
                </a:solidFill>
                <a:latin typeface="Open Sans" pitchFamily="34" charset="0"/>
                <a:cs typeface="Arial" pitchFamily="34" charset="0"/>
              </a:rPr>
              <a:t>  =  false and </a:t>
            </a:r>
            <a:r>
              <a:rPr lang="en-US" sz="1000" dirty="0" err="1" smtClean="0">
                <a:solidFill>
                  <a:srgbClr val="000000"/>
                </a:solidFill>
                <a:latin typeface="Open Sans" pitchFamily="34" charset="0"/>
                <a:cs typeface="Arial" pitchFamily="34" charset="0"/>
              </a:rPr>
              <a:t>iconActive</a:t>
            </a:r>
            <a:r>
              <a:rPr lang="en-US" sz="1000" dirty="0" smtClean="0">
                <a:solidFill>
                  <a:srgbClr val="000000"/>
                </a:solidFill>
                <a:latin typeface="Open Sans" pitchFamily="34" charset="0"/>
                <a:cs typeface="Arial" pitchFamily="34" charset="0"/>
              </a:rPr>
              <a:t>  = This FeedListItem comes with </a:t>
            </a:r>
            <a:r>
              <a:rPr lang="en-US" sz="1000" dirty="0" err="1" smtClean="0">
                <a:solidFill>
                  <a:srgbClr val="000000"/>
                </a:solidFill>
                <a:latin typeface="Open Sans" pitchFamily="34" charset="0"/>
                <a:cs typeface="Arial" pitchFamily="34" charset="0"/>
              </a:rPr>
              <a:t>senderActive</a:t>
            </a:r>
            <a:r>
              <a:rPr lang="en-US" sz="1000" dirty="0" smtClean="0">
                <a:solidFill>
                  <a:srgbClr val="000000"/>
                </a:solidFill>
                <a:latin typeface="Open Sans" pitchFamily="34" charset="0"/>
                <a:cs typeface="Arial" pitchFamily="34" charset="0"/>
              </a:rPr>
              <a:t>  =  false and </a:t>
            </a:r>
            <a:r>
              <a:rPr lang="en-US" sz="1000" dirty="0" err="1" smtClean="0">
                <a:solidFill>
                  <a:srgbClr val="000000"/>
                </a:solidFill>
                <a:latin typeface="Open Sans" pitchFamily="34" charset="0"/>
                <a:cs typeface="Arial" pitchFamily="34" charset="0"/>
              </a:rPr>
              <a:t>iconActive</a:t>
            </a:r>
            <a:r>
              <a:rPr lang="en-US" sz="1000" dirty="0" smtClean="0">
                <a:solidFill>
                  <a:srgbClr val="000000"/>
                </a:solidFill>
                <a:latin typeface="Open Sans" pitchFamily="34" charset="0"/>
                <a:cs typeface="Arial" pitchFamily="34" charset="0"/>
              </a:rPr>
              <a:t>  = </a:t>
            </a:r>
            <a:r>
              <a:rPr lang="en-US" sz="1000" dirty="0" err="1" smtClean="0">
                <a:solidFill>
                  <a:srgbClr val="000000"/>
                </a:solidFill>
                <a:latin typeface="Open Sans" pitchFamily="34" charset="0"/>
                <a:cs typeface="Arial" pitchFamily="34" charset="0"/>
              </a:rPr>
              <a:t>interdum</a:t>
            </a:r>
            <a:r>
              <a:rPr lang="en-US" sz="1000" dirty="0" smtClean="0">
                <a:solidFill>
                  <a:srgbClr val="000000"/>
                </a:solidFill>
                <a:latin typeface="Open Sans" pitchFamily="34" charset="0"/>
                <a:cs typeface="Arial" pitchFamily="34" charset="0"/>
              </a:rPr>
              <a:t> eget </a:t>
            </a:r>
            <a:r>
              <a:rPr lang="en-US" sz="1000" dirty="0" err="1" smtClean="0">
                <a:solidFill>
                  <a:srgbClr val="000000"/>
                </a:solidFill>
                <a:latin typeface="Open Sans" pitchFamily="34" charset="0"/>
                <a:cs typeface="Arial" pitchFamily="34" charset="0"/>
              </a:rPr>
              <a:t>sollicitudin</a:t>
            </a:r>
            <a:r>
              <a:rPr lang="en-US" sz="1000" dirty="0" smtClean="0">
                <a:solidFill>
                  <a:srgbClr val="000000"/>
                </a:solidFill>
                <a:latin typeface="Open Sans" pitchFamily="34" charset="0"/>
                <a:cs typeface="Arial" pitchFamily="34" charset="0"/>
              </a:rPr>
              <a:t> </a:t>
            </a:r>
            <a:r>
              <a:rPr lang="en-US" sz="1000" dirty="0" err="1" smtClean="0">
                <a:solidFill>
                  <a:srgbClr val="000000"/>
                </a:solidFill>
                <a:latin typeface="Open Sans" pitchFamily="34" charset="0"/>
                <a:cs typeface="Arial" pitchFamily="34" charset="0"/>
              </a:rPr>
              <a:t>acc</a:t>
            </a:r>
            <a:r>
              <a:rPr lang="en-US" sz="1000" dirty="0" smtClean="0">
                <a:solidFill>
                  <a:srgbClr val="000000"/>
                </a:solidFill>
                <a:latin typeface="Open Sans" pitchFamily="34" charset="0"/>
                <a:cs typeface="Arial" pitchFamily="34" charset="0"/>
              </a:rPr>
              <a:t>, blandit a ante.</a:t>
            </a:r>
            <a:endParaRPr lang="en-US" dirty="0">
              <a:solidFill>
                <a:srgbClr val="000000"/>
              </a:solidFill>
              <a:latin typeface="Arial" pitchFamily="34" charset="0"/>
              <a:cs typeface="Arial" pitchFamily="34" charset="0"/>
            </a:endParaRPr>
          </a:p>
        </p:txBody>
      </p:sp>
      <p:sp>
        <p:nvSpPr>
          <p:cNvPr id="57" name="Rectangle 43"/>
          <p:cNvSpPr>
            <a:spLocks noChangeArrowheads="1"/>
          </p:cNvSpPr>
          <p:nvPr/>
        </p:nvSpPr>
        <p:spPr bwMode="auto">
          <a:xfrm>
            <a:off x="1299368" y="2226088"/>
            <a:ext cx="177773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800" b="1" smtClean="0">
                <a:solidFill>
                  <a:srgbClr val="666666"/>
                </a:solidFill>
                <a:latin typeface="Open Sans Semibold" pitchFamily="34" charset="0"/>
                <a:cs typeface="Arial" pitchFamily="34" charset="0"/>
              </a:rPr>
              <a:t>Waiting for Approval  ·  </a:t>
            </a:r>
            <a:r>
              <a:rPr lang="en-US" sz="800" smtClean="0">
                <a:solidFill>
                  <a:srgbClr val="666666"/>
                </a:solidFill>
                <a:latin typeface="Open Sans" pitchFamily="34" charset="0"/>
                <a:cs typeface="Arial" pitchFamily="34" charset="0"/>
              </a:rPr>
              <a:t>Dec 02, 2012</a:t>
            </a:r>
            <a:endParaRPr lang="en-US" sz="1600">
              <a:solidFill>
                <a:srgbClr val="000000"/>
              </a:solidFill>
              <a:latin typeface="Arial" pitchFamily="34" charset="0"/>
              <a:cs typeface="Arial" pitchFamily="34" charset="0"/>
            </a:endParaRPr>
          </a:p>
        </p:txBody>
      </p:sp>
      <p:sp>
        <p:nvSpPr>
          <p:cNvPr id="58" name="Rectangle 44"/>
          <p:cNvSpPr>
            <a:spLocks noChangeArrowheads="1"/>
          </p:cNvSpPr>
          <p:nvPr/>
        </p:nvSpPr>
        <p:spPr bwMode="auto">
          <a:xfrm>
            <a:off x="629443" y="1749838"/>
            <a:ext cx="482600" cy="5080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 name="Freeform 45"/>
          <p:cNvSpPr>
            <a:spLocks/>
          </p:cNvSpPr>
          <p:nvPr/>
        </p:nvSpPr>
        <p:spPr bwMode="auto">
          <a:xfrm>
            <a:off x="672306" y="1749838"/>
            <a:ext cx="396875" cy="508000"/>
          </a:xfrm>
          <a:custGeom>
            <a:avLst/>
            <a:gdLst>
              <a:gd name="T0" fmla="*/ 177 w 178"/>
              <a:gd name="T1" fmla="*/ 199 h 228"/>
              <a:gd name="T2" fmla="*/ 150 w 178"/>
              <a:gd name="T3" fmla="*/ 228 h 228"/>
              <a:gd name="T4" fmla="*/ 12 w 178"/>
              <a:gd name="T5" fmla="*/ 228 h 228"/>
              <a:gd name="T6" fmla="*/ 0 w 178"/>
              <a:gd name="T7" fmla="*/ 217 h 228"/>
              <a:gd name="T8" fmla="*/ 1 w 178"/>
              <a:gd name="T9" fmla="*/ 195 h 228"/>
              <a:gd name="T10" fmla="*/ 48 w 178"/>
              <a:gd name="T11" fmla="*/ 162 h 228"/>
              <a:gd name="T12" fmla="*/ 37 w 178"/>
              <a:gd name="T13" fmla="*/ 137 h 228"/>
              <a:gd name="T14" fmla="*/ 21 w 178"/>
              <a:gd name="T15" fmla="*/ 120 h 228"/>
              <a:gd name="T16" fmla="*/ 15 w 178"/>
              <a:gd name="T17" fmla="*/ 90 h 228"/>
              <a:gd name="T18" fmla="*/ 44 w 178"/>
              <a:gd name="T19" fmla="*/ 20 h 228"/>
              <a:gd name="T20" fmla="*/ 76 w 178"/>
              <a:gd name="T21" fmla="*/ 0 h 228"/>
              <a:gd name="T22" fmla="*/ 116 w 178"/>
              <a:gd name="T23" fmla="*/ 0 h 228"/>
              <a:gd name="T24" fmla="*/ 133 w 178"/>
              <a:gd name="T25" fmla="*/ 17 h 228"/>
              <a:gd name="T26" fmla="*/ 150 w 178"/>
              <a:gd name="T27" fmla="*/ 41 h 228"/>
              <a:gd name="T28" fmla="*/ 157 w 178"/>
              <a:gd name="T29" fmla="*/ 72 h 228"/>
              <a:gd name="T30" fmla="*/ 143 w 178"/>
              <a:gd name="T31" fmla="*/ 129 h 228"/>
              <a:gd name="T32" fmla="*/ 130 w 178"/>
              <a:gd name="T33" fmla="*/ 145 h 228"/>
              <a:gd name="T34" fmla="*/ 122 w 178"/>
              <a:gd name="T35" fmla="*/ 162 h 228"/>
              <a:gd name="T36" fmla="*/ 138 w 178"/>
              <a:gd name="T37" fmla="*/ 178 h 228"/>
              <a:gd name="T38" fmla="*/ 177 w 178"/>
              <a:gd name="T39" fmla="*/ 19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8">
                <a:moveTo>
                  <a:pt x="177" y="199"/>
                </a:moveTo>
                <a:cubicBezTo>
                  <a:pt x="178" y="228"/>
                  <a:pt x="178" y="228"/>
                  <a:pt x="150" y="228"/>
                </a:cubicBezTo>
                <a:cubicBezTo>
                  <a:pt x="104" y="228"/>
                  <a:pt x="58" y="228"/>
                  <a:pt x="12" y="228"/>
                </a:cubicBezTo>
                <a:cubicBezTo>
                  <a:pt x="3" y="228"/>
                  <a:pt x="0" y="226"/>
                  <a:pt x="0" y="217"/>
                </a:cubicBezTo>
                <a:cubicBezTo>
                  <a:pt x="1" y="210"/>
                  <a:pt x="1" y="202"/>
                  <a:pt x="1" y="195"/>
                </a:cubicBezTo>
                <a:cubicBezTo>
                  <a:pt x="23" y="194"/>
                  <a:pt x="38" y="181"/>
                  <a:pt x="48" y="162"/>
                </a:cubicBezTo>
                <a:cubicBezTo>
                  <a:pt x="54" y="152"/>
                  <a:pt x="49" y="141"/>
                  <a:pt x="37" y="137"/>
                </a:cubicBezTo>
                <a:cubicBezTo>
                  <a:pt x="29" y="134"/>
                  <a:pt x="21" y="128"/>
                  <a:pt x="21" y="120"/>
                </a:cubicBezTo>
                <a:cubicBezTo>
                  <a:pt x="22" y="109"/>
                  <a:pt x="17" y="100"/>
                  <a:pt x="15" y="90"/>
                </a:cubicBezTo>
                <a:cubicBezTo>
                  <a:pt x="10" y="60"/>
                  <a:pt x="24" y="39"/>
                  <a:pt x="44" y="20"/>
                </a:cubicBezTo>
                <a:cubicBezTo>
                  <a:pt x="53" y="11"/>
                  <a:pt x="66" y="7"/>
                  <a:pt x="76" y="0"/>
                </a:cubicBezTo>
                <a:cubicBezTo>
                  <a:pt x="89" y="0"/>
                  <a:pt x="102" y="0"/>
                  <a:pt x="116" y="0"/>
                </a:cubicBezTo>
                <a:cubicBezTo>
                  <a:pt x="123" y="4"/>
                  <a:pt x="128" y="11"/>
                  <a:pt x="133" y="17"/>
                </a:cubicBezTo>
                <a:cubicBezTo>
                  <a:pt x="139" y="25"/>
                  <a:pt x="149" y="30"/>
                  <a:pt x="150" y="41"/>
                </a:cubicBezTo>
                <a:cubicBezTo>
                  <a:pt x="151" y="52"/>
                  <a:pt x="154" y="62"/>
                  <a:pt x="157" y="72"/>
                </a:cubicBezTo>
                <a:cubicBezTo>
                  <a:pt x="162" y="89"/>
                  <a:pt x="156" y="119"/>
                  <a:pt x="143" y="129"/>
                </a:cubicBezTo>
                <a:cubicBezTo>
                  <a:pt x="137" y="134"/>
                  <a:pt x="132" y="137"/>
                  <a:pt x="130" y="145"/>
                </a:cubicBezTo>
                <a:cubicBezTo>
                  <a:pt x="129" y="151"/>
                  <a:pt x="120" y="157"/>
                  <a:pt x="122" y="162"/>
                </a:cubicBezTo>
                <a:cubicBezTo>
                  <a:pt x="124" y="169"/>
                  <a:pt x="132" y="173"/>
                  <a:pt x="138" y="178"/>
                </a:cubicBezTo>
                <a:cubicBezTo>
                  <a:pt x="150" y="187"/>
                  <a:pt x="161" y="198"/>
                  <a:pt x="177" y="199"/>
                </a:cubicBez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 name="Line 46"/>
          <p:cNvSpPr>
            <a:spLocks noChangeShapeType="1"/>
          </p:cNvSpPr>
          <p:nvPr/>
        </p:nvSpPr>
        <p:spPr bwMode="auto">
          <a:xfrm>
            <a:off x="299243" y="2570575"/>
            <a:ext cx="6284913" cy="0"/>
          </a:xfrm>
          <a:prstGeom prst="line">
            <a:avLst/>
          </a:prstGeom>
          <a:noFill/>
          <a:ln w="6" cap="flat">
            <a:solidFill>
              <a:srgbClr val="DDDDD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2043967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err="1" smtClean="0">
                <a:solidFill>
                  <a:srgbClr val="666666"/>
                </a:solidFill>
                <a:latin typeface="BentonSans Light" panose="02000503000000020004" pitchFamily="2" charset="0"/>
                <a:ea typeface="Arial Unicode MS" pitchFamily="34" charset="-128"/>
                <a:cs typeface="Arial Unicode MS" pitchFamily="34" charset="-128"/>
              </a:rPr>
              <a:t>FeedListItem</a:t>
            </a:r>
            <a:endParaRPr lang="en-US" dirty="0"/>
          </a:p>
        </p:txBody>
      </p:sp>
      <p:sp>
        <p:nvSpPr>
          <p:cNvPr id="29" name="Rectangle 7"/>
          <p:cNvSpPr>
            <a:spLocks noChangeArrowheads="1"/>
          </p:cNvSpPr>
          <p:nvPr/>
        </p:nvSpPr>
        <p:spPr bwMode="auto">
          <a:xfrm>
            <a:off x="604044" y="1662525"/>
            <a:ext cx="143255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smtClean="0">
                <a:ln>
                  <a:noFill/>
                </a:ln>
                <a:solidFill>
                  <a:srgbClr val="00679E"/>
                </a:solidFill>
                <a:effectLst/>
                <a:latin typeface="Open Sans Semibold" pitchFamily="34" charset="0"/>
                <a:cs typeface="Arial" pitchFamily="34" charset="0"/>
              </a:rPr>
              <a:t>Firstname1 Lastname1:</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8"/>
          <p:cNvSpPr>
            <a:spLocks noChangeArrowheads="1"/>
          </p:cNvSpPr>
          <p:nvPr/>
        </p:nvSpPr>
        <p:spPr bwMode="auto">
          <a:xfrm>
            <a:off x="2039642" y="1662525"/>
            <a:ext cx="123591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Open Sans" pitchFamily="34" charset="0"/>
                <a:cs typeface="Arial" pitchFamily="34" charset="0"/>
              </a:rPr>
              <a:t>This one has no date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9"/>
          <p:cNvSpPr>
            <a:spLocks noChangeArrowheads="1"/>
          </p:cNvSpPr>
          <p:nvPr/>
        </p:nvSpPr>
        <p:spPr bwMode="auto">
          <a:xfrm>
            <a:off x="604044" y="1913350"/>
            <a:ext cx="3159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800" b="1" i="0" u="none" strike="noStrike" cap="none" normalizeH="0" baseline="0" smtClean="0">
                <a:ln>
                  <a:noFill/>
                </a:ln>
                <a:solidFill>
                  <a:srgbClr val="666666"/>
                </a:solidFill>
                <a:effectLst/>
                <a:latin typeface="Open Sans Semibold" pitchFamily="34" charset="0"/>
                <a:cs typeface="Arial" pitchFamily="34" charset="0"/>
              </a:rPr>
              <a:t>New</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Line 10"/>
          <p:cNvSpPr>
            <a:spLocks noChangeShapeType="1"/>
          </p:cNvSpPr>
          <p:nvPr/>
        </p:nvSpPr>
        <p:spPr bwMode="auto">
          <a:xfrm>
            <a:off x="318294" y="2229262"/>
            <a:ext cx="6284913" cy="0"/>
          </a:xfrm>
          <a:prstGeom prst="line">
            <a:avLst/>
          </a:prstGeom>
          <a:noFill/>
          <a:ln w="6" cap="flat">
            <a:solidFill>
              <a:srgbClr val="DDDDD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3" name="Rectangle 11"/>
          <p:cNvSpPr>
            <a:spLocks noChangeArrowheads="1"/>
          </p:cNvSpPr>
          <p:nvPr/>
        </p:nvSpPr>
        <p:spPr bwMode="auto">
          <a:xfrm>
            <a:off x="604044" y="2361025"/>
            <a:ext cx="143255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smtClean="0">
                <a:ln>
                  <a:noFill/>
                </a:ln>
                <a:solidFill>
                  <a:srgbClr val="00679E"/>
                </a:solidFill>
                <a:effectLst/>
                <a:latin typeface="Open Sans Semibold" pitchFamily="34" charset="0"/>
                <a:cs typeface="Arial" pitchFamily="34" charset="0"/>
              </a:rPr>
              <a:t>Firstname2 Lastname2:</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 name="Rectangle 12"/>
          <p:cNvSpPr>
            <a:spLocks noChangeArrowheads="1"/>
          </p:cNvSpPr>
          <p:nvPr/>
        </p:nvSpPr>
        <p:spPr bwMode="auto">
          <a:xfrm>
            <a:off x="2052022" y="2361025"/>
            <a:ext cx="18843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000" b="0" i="0" u="none" strike="noStrike" cap="none" normalizeH="0" baseline="0" dirty="0" err="1" smtClean="0">
                <a:ln>
                  <a:noFill/>
                </a:ln>
                <a:solidFill>
                  <a:srgbClr val="000000"/>
                </a:solidFill>
                <a:effectLst/>
                <a:latin typeface="Open Sans" pitchFamily="34" charset="0"/>
                <a:cs typeface="Arial" pitchFamily="34" charset="0"/>
              </a:rPr>
              <a:t>And</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this</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one</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does</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without</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info</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13"/>
          <p:cNvSpPr>
            <a:spLocks noChangeArrowheads="1"/>
          </p:cNvSpPr>
          <p:nvPr/>
        </p:nvSpPr>
        <p:spPr bwMode="auto">
          <a:xfrm>
            <a:off x="604044" y="2607087"/>
            <a:ext cx="7556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smtClean="0">
                <a:ln>
                  <a:noFill/>
                </a:ln>
                <a:solidFill>
                  <a:srgbClr val="666666"/>
                </a:solidFill>
                <a:effectLst/>
                <a:latin typeface="Open Sans" pitchFamily="34" charset="0"/>
                <a:cs typeface="Arial" pitchFamily="34" charset="0"/>
              </a:rPr>
              <a:t>Nov 01, 2012</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Line 14"/>
          <p:cNvSpPr>
            <a:spLocks noChangeShapeType="1"/>
          </p:cNvSpPr>
          <p:nvPr/>
        </p:nvSpPr>
        <p:spPr bwMode="auto">
          <a:xfrm>
            <a:off x="318294" y="2908712"/>
            <a:ext cx="6284913" cy="0"/>
          </a:xfrm>
          <a:prstGeom prst="line">
            <a:avLst/>
          </a:prstGeom>
          <a:noFill/>
          <a:ln w="6" cap="flat">
            <a:solidFill>
              <a:srgbClr val="DDDDD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7" name="Rectangle 15"/>
          <p:cNvSpPr>
            <a:spLocks noChangeArrowheads="1"/>
          </p:cNvSpPr>
          <p:nvPr/>
        </p:nvSpPr>
        <p:spPr bwMode="auto">
          <a:xfrm>
            <a:off x="604044" y="3057937"/>
            <a:ext cx="146818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de-DE" sz="1000" b="1" dirty="0" smtClean="0">
                <a:solidFill>
                  <a:srgbClr val="00679E"/>
                </a:solidFill>
                <a:latin typeface="Open Sans Semibold" pitchFamily="34" charset="0"/>
                <a:cs typeface="Arial" pitchFamily="34" charset="0"/>
              </a:rPr>
              <a:t>Firstname3 </a:t>
            </a:r>
            <a:r>
              <a:rPr kumimoji="0" lang="de-DE" sz="1000" b="1" i="0" u="none" strike="noStrike" cap="none" normalizeH="0" baseline="0" dirty="0" smtClean="0">
                <a:ln>
                  <a:noFill/>
                </a:ln>
                <a:solidFill>
                  <a:srgbClr val="00679E"/>
                </a:solidFill>
                <a:effectLst/>
                <a:latin typeface="Open Sans Semibold" pitchFamily="34" charset="0"/>
                <a:cs typeface="Arial" pitchFamily="34" charset="0"/>
              </a:rPr>
              <a:t> Lastname3:</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8" name="Rectangle 16"/>
          <p:cNvSpPr>
            <a:spLocks noChangeArrowheads="1"/>
          </p:cNvSpPr>
          <p:nvPr/>
        </p:nvSpPr>
        <p:spPr bwMode="auto">
          <a:xfrm>
            <a:off x="2067052" y="3057937"/>
            <a:ext cx="143033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000" b="0" i="0" u="none" strike="noStrike" cap="none" normalizeH="0" baseline="0" dirty="0" smtClean="0">
                <a:ln>
                  <a:noFill/>
                </a:ln>
                <a:solidFill>
                  <a:srgbClr val="000000"/>
                </a:solidFill>
                <a:effectLst/>
                <a:latin typeface="Open Sans" pitchFamily="34" charset="0"/>
                <a:cs typeface="Arial" pitchFamily="34" charset="0"/>
              </a:rPr>
              <a:t>OPEN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No</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decision</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yet</a:t>
            </a:r>
            <a:r>
              <a:rPr kumimoji="0" lang="de-DE" sz="1000" b="0" i="0" u="none" strike="noStrike" cap="none" normalizeH="0" baseline="0" dirty="0" smtClean="0">
                <a:ln>
                  <a:noFill/>
                </a:ln>
                <a:solidFill>
                  <a:srgbClr val="000000"/>
                </a:solidFill>
                <a:effectLst/>
                <a:latin typeface="Open Sans" pitchFamily="34" charset="0"/>
                <a:cs typeface="Arial" pitchFamily="34" charset="0"/>
              </a:rPr>
              <a:t>)</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Line 17"/>
          <p:cNvSpPr>
            <a:spLocks noChangeShapeType="1"/>
          </p:cNvSpPr>
          <p:nvPr/>
        </p:nvSpPr>
        <p:spPr bwMode="auto">
          <a:xfrm>
            <a:off x="318294" y="3408775"/>
            <a:ext cx="6284913" cy="0"/>
          </a:xfrm>
          <a:prstGeom prst="line">
            <a:avLst/>
          </a:prstGeom>
          <a:noFill/>
          <a:ln w="6" cap="flat">
            <a:solidFill>
              <a:srgbClr val="DDDDD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0" name="Rectangle 18"/>
          <p:cNvSpPr>
            <a:spLocks noChangeArrowheads="1"/>
          </p:cNvSpPr>
          <p:nvPr/>
        </p:nvSpPr>
        <p:spPr bwMode="auto">
          <a:xfrm>
            <a:off x="1318419" y="3558000"/>
            <a:ext cx="50704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000" b="0" i="0" u="none" strike="noStrike" cap="none" normalizeH="0" baseline="0" dirty="0" smtClean="0">
                <a:ln>
                  <a:noFill/>
                </a:ln>
                <a:solidFill>
                  <a:srgbClr val="000000"/>
                </a:solidFill>
                <a:effectLst/>
                <a:latin typeface="Open Sans" pitchFamily="34" charset="0"/>
                <a:cs typeface="Arial" pitchFamily="34" charset="0"/>
              </a:rPr>
              <a:t>This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one</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has</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no</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sender</a:t>
            </a:r>
            <a:r>
              <a:rPr kumimoji="0" lang="de-DE" sz="1000" b="0" i="0" u="none" strike="noStrike" cap="none" normalizeH="0" baseline="0" dirty="0" smtClean="0">
                <a:ln>
                  <a:noFill/>
                </a:ln>
                <a:solidFill>
                  <a:srgbClr val="000000"/>
                </a:solidFill>
                <a:effectLst/>
                <a:latin typeface="Open Sans" pitchFamily="34" charset="0"/>
                <a:cs typeface="Arial" pitchFamily="34" charset="0"/>
              </a:rPr>
              <a:t> but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active</a:t>
            </a:r>
            <a:r>
              <a:rPr kumimoji="0" lang="de-DE" sz="1000" b="0" i="0" u="none" strike="noStrike" cap="none" normalizeH="0" baseline="0" dirty="0" smtClean="0">
                <a:ln>
                  <a:noFill/>
                </a:ln>
                <a:solidFill>
                  <a:srgbClr val="000000"/>
                </a:solidFill>
                <a:effectLst/>
                <a:latin typeface="Open Sans" pitchFamily="34" charset="0"/>
                <a:cs typeface="Arial" pitchFamily="34" charset="0"/>
              </a:rPr>
              <a:t>/</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inactve</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icons</a:t>
            </a:r>
            <a:r>
              <a:rPr kumimoji="0" lang="de-DE" sz="1000" b="0" i="0" u="none" strike="noStrike" cap="none" normalizeH="0" baseline="0" dirty="0" smtClean="0">
                <a:ln>
                  <a:noFill/>
                </a:ln>
                <a:solidFill>
                  <a:srgbClr val="000000"/>
                </a:solidFill>
                <a:effectLst/>
                <a:latin typeface="Open Sans" pitchFamily="34" charset="0"/>
                <a:cs typeface="Arial" pitchFamily="34" charset="0"/>
              </a:rPr>
              <a:t> (check out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the</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icon's</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color</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when</a:t>
            </a:r>
            <a:r>
              <a:rPr kumimoji="0" lang="de-DE" sz="1000" b="0" i="0" u="none" strike="noStrike" cap="none" normalizeH="0" baseline="0" dirty="0" smtClean="0">
                <a:ln>
                  <a:noFill/>
                </a:ln>
                <a:solidFill>
                  <a:srgbClr val="000000"/>
                </a:solidFill>
                <a:effectLst/>
                <a:latin typeface="Open Sans" pitchFamily="34" charset="0"/>
                <a:cs typeface="Arial" pitchFamily="34" charset="0"/>
              </a:rPr>
              <a:t> </a:t>
            </a:r>
            <a:r>
              <a:rPr kumimoji="0" lang="de-DE" sz="1000" b="0" i="0" u="none" strike="noStrike" cap="none" normalizeH="0" baseline="0" dirty="0" err="1" smtClean="0">
                <a:ln>
                  <a:noFill/>
                </a:ln>
                <a:solidFill>
                  <a:srgbClr val="000000"/>
                </a:solidFill>
                <a:effectLst/>
                <a:latin typeface="Open Sans" pitchFamily="34" charset="0"/>
                <a:cs typeface="Arial" pitchFamily="34" charset="0"/>
              </a:rPr>
              <a:t>you</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19"/>
          <p:cNvSpPr>
            <a:spLocks noChangeArrowheads="1"/>
          </p:cNvSpPr>
          <p:nvPr/>
        </p:nvSpPr>
        <p:spPr bwMode="auto">
          <a:xfrm>
            <a:off x="1318419" y="3727862"/>
            <a:ext cx="9842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000" b="0" i="0" u="none" strike="noStrike" cap="none" normalizeH="0" baseline="0" smtClean="0">
                <a:ln>
                  <a:noFill/>
                </a:ln>
                <a:solidFill>
                  <a:srgbClr val="000000"/>
                </a:solidFill>
                <a:effectLst/>
                <a:latin typeface="Open Sans" pitchFamily="34" charset="0"/>
                <a:cs typeface="Arial" pitchFamily="34" charset="0"/>
              </a:rPr>
              <a:t>press this item)</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20"/>
          <p:cNvSpPr>
            <a:spLocks noChangeArrowheads="1"/>
          </p:cNvSpPr>
          <p:nvPr/>
        </p:nvSpPr>
        <p:spPr bwMode="auto">
          <a:xfrm>
            <a:off x="1318419" y="3973925"/>
            <a:ext cx="7556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smtClean="0">
                <a:ln>
                  <a:noFill/>
                </a:ln>
                <a:solidFill>
                  <a:srgbClr val="666666"/>
                </a:solidFill>
                <a:effectLst/>
                <a:latin typeface="Open Sans" pitchFamily="34" charset="0"/>
                <a:cs typeface="Arial" pitchFamily="34" charset="0"/>
              </a:rPr>
              <a:t>Nov 01, 2012</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Line 21"/>
          <p:cNvSpPr>
            <a:spLocks noChangeShapeType="1"/>
          </p:cNvSpPr>
          <p:nvPr/>
        </p:nvSpPr>
        <p:spPr bwMode="auto">
          <a:xfrm>
            <a:off x="318294" y="4283487"/>
            <a:ext cx="6284913" cy="0"/>
          </a:xfrm>
          <a:prstGeom prst="line">
            <a:avLst/>
          </a:prstGeom>
          <a:noFill/>
          <a:ln w="6" cap="flat">
            <a:solidFill>
              <a:srgbClr val="DDDDD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 name="Rectangle 22"/>
          <p:cNvSpPr>
            <a:spLocks noChangeArrowheads="1"/>
          </p:cNvSpPr>
          <p:nvPr/>
        </p:nvSpPr>
        <p:spPr bwMode="auto">
          <a:xfrm>
            <a:off x="683419" y="3559587"/>
            <a:ext cx="4616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3600" dirty="0" smtClean="0">
                <a:solidFill>
                  <a:srgbClr val="444444"/>
                </a:solidFill>
                <a:latin typeface="SAP-icons" pitchFamily="2" charset="0"/>
              </a:rPr>
              <a:t></a:t>
            </a:r>
            <a:endParaRPr lang="en-US" sz="800" dirty="0" smtClean="0">
              <a:solidFill>
                <a:srgbClr val="444444"/>
              </a:solidFill>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2282847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smtClean="0">
                <a:solidFill>
                  <a:srgbClr val="666666"/>
                </a:solidFill>
                <a:latin typeface="BentonSans Light" panose="02000503000000020004" pitchFamily="2" charset="0"/>
                <a:ea typeface="Arial Unicode MS" pitchFamily="34" charset="-128"/>
                <a:cs typeface="Arial Unicode MS" pitchFamily="34" charset="-128"/>
              </a:rPr>
              <a:t>Login</a:t>
            </a:r>
            <a:endParaRPr lang="en-US" dirty="0">
              <a:solidFill>
                <a:srgbClr val="666666"/>
              </a:solidFill>
              <a:latin typeface="BentonSans Light" panose="02000503000000020004" pitchFamily="2" charset="0"/>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5214" y="1417638"/>
            <a:ext cx="7513571" cy="5085443"/>
          </a:xfrm>
          <a:prstGeom prst="rect">
            <a:avLst/>
          </a:prstGeom>
        </p:spPr>
      </p:pic>
    </p:spTree>
    <p:extLst>
      <p:ext uri="{BB962C8B-B14F-4D97-AF65-F5344CB8AC3E}">
        <p14:creationId xmlns:p14="http://schemas.microsoft.com/office/powerpoint/2010/main" val="19209661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err="1" smtClean="0">
                <a:solidFill>
                  <a:srgbClr val="666666"/>
                </a:solidFill>
                <a:latin typeface="BentonSans Light" panose="02000503000000020004" pitchFamily="2" charset="0"/>
                <a:ea typeface="Arial Unicode MS" pitchFamily="34" charset="-128"/>
                <a:cs typeface="Arial Unicode MS" pitchFamily="34" charset="-128"/>
              </a:rPr>
              <a:t>MessageToast</a:t>
            </a:r>
            <a:r>
              <a:rPr lang="en-US" kern="0" dirty="0" smtClean="0">
                <a:solidFill>
                  <a:srgbClr val="666666"/>
                </a:solidFill>
                <a:latin typeface="BentonSans Light" panose="02000503000000020004" pitchFamily="2" charset="0"/>
                <a:ea typeface="Arial Unicode MS" pitchFamily="34" charset="-128"/>
                <a:cs typeface="Arial Unicode MS" pitchFamily="34" charset="-128"/>
              </a:rPr>
              <a:t>	</a:t>
            </a:r>
            <a:endParaRPr lang="en-US" dirty="0">
              <a:latin typeface="BentonSans Light" panose="02000503000000020004" pitchFamily="2" charset="0"/>
            </a:endParaRPr>
          </a:p>
        </p:txBody>
      </p:sp>
      <p:sp>
        <p:nvSpPr>
          <p:cNvPr id="6" name="Text Placeholder 5"/>
          <p:cNvSpPr>
            <a:spLocks noGrp="1"/>
          </p:cNvSpPr>
          <p:nvPr>
            <p:ph type="body" sz="quarter" idx="10"/>
          </p:nvPr>
        </p:nvSpPr>
        <p:spPr/>
        <p:txBody>
          <a:bodyPr/>
          <a:lstStyle/>
          <a:p>
            <a:r>
              <a:rPr lang="en-US" dirty="0">
                <a:solidFill>
                  <a:srgbClr val="006CA7"/>
                </a:solidFill>
                <a:latin typeface="BentonSans Light" panose="02000503000000020004" pitchFamily="2" charset="0"/>
              </a:rPr>
              <a:t>Control			</a:t>
            </a:r>
            <a:r>
              <a:rPr lang="en-US" dirty="0" smtClean="0">
                <a:solidFill>
                  <a:srgbClr val="006CA7"/>
                </a:solidFill>
                <a:latin typeface="BentonSans Light" panose="02000503000000020004" pitchFamily="2" charset="0"/>
              </a:rPr>
              <a:t>Example</a:t>
            </a:r>
            <a:endParaRPr lang="en-US" dirty="0">
              <a:latin typeface="BentonSans Light" panose="02000503000000020004" pitchFamily="2" charset="0"/>
            </a:endParaRPr>
          </a:p>
        </p:txBody>
      </p:sp>
      <p:sp>
        <p:nvSpPr>
          <p:cNvPr id="16" name="Rounded Rectangle 15"/>
          <p:cNvSpPr/>
          <p:nvPr/>
        </p:nvSpPr>
        <p:spPr bwMode="gray">
          <a:xfrm>
            <a:off x="350686" y="2258634"/>
            <a:ext cx="1882140" cy="624840"/>
          </a:xfrm>
          <a:prstGeom prst="roundRect">
            <a:avLst>
              <a:gd name="adj" fmla="val 3048"/>
            </a:avLst>
          </a:prstGeom>
          <a:solidFill>
            <a:schemeClr val="tx1">
              <a:lumMod val="85000"/>
              <a:lumOff val="15000"/>
            </a:schemeClr>
          </a:solidFill>
          <a:ln w="6350" algn="ctr">
            <a:noFill/>
            <a:miter lim="800000"/>
            <a:headEnd/>
            <a:tailEnd/>
          </a:ln>
          <a:effectLst>
            <a:outerShdw blurRad="63500" sx="102000" sy="102000" algn="ctr"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sz="1000" dirty="0" smtClean="0">
                <a:solidFill>
                  <a:schemeClr val="bg1">
                    <a:lumMod val="85000"/>
                  </a:schemeClr>
                </a:solidFill>
                <a:latin typeface="Arial" panose="020B0604020202020204" pitchFamily="34" charset="0"/>
                <a:ea typeface="Open Sans Semibold" pitchFamily="34" charset="0"/>
                <a:cs typeface="Arial" panose="020B0604020202020204" pitchFamily="34" charset="0"/>
              </a:rPr>
              <a:t>Your request has been approved</a:t>
            </a:r>
            <a:endParaRPr kumimoji="0" lang="en-US" b="0"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Arial Unicode MS" pitchFamily="34" charset="-128"/>
              <a:cs typeface="Arial" panose="020B0604020202020204" pitchFamily="34" charset="0"/>
            </a:endParaRPr>
          </a:p>
        </p:txBody>
      </p:sp>
      <p:grpSp>
        <p:nvGrpSpPr>
          <p:cNvPr id="3" name="Group 2"/>
          <p:cNvGrpSpPr/>
          <p:nvPr/>
        </p:nvGrpSpPr>
        <p:grpSpPr>
          <a:xfrm>
            <a:off x="5196857" y="1370857"/>
            <a:ext cx="2874486" cy="5078923"/>
            <a:chOff x="5196857" y="1370857"/>
            <a:chExt cx="2874486" cy="5078923"/>
          </a:xfrm>
        </p:grpSpPr>
        <p:pic>
          <p:nvPicPr>
            <p:cNvPr id="80" name="Picture 7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6858" y="1372581"/>
              <a:ext cx="2857500" cy="5072063"/>
            </a:xfrm>
            <a:prstGeom prst="rect">
              <a:avLst/>
            </a:prstGeom>
            <a:ln>
              <a:noFill/>
            </a:ln>
            <a:effectLst>
              <a:outerShdw blurRad="190500" algn="tl" rotWithShape="0">
                <a:srgbClr val="000000">
                  <a:alpha val="70000"/>
                </a:srgbClr>
              </a:outerShdw>
            </a:effectLst>
          </p:spPr>
        </p:pic>
        <p:grpSp>
          <p:nvGrpSpPr>
            <p:cNvPr id="81" name="Group 80"/>
            <p:cNvGrpSpPr/>
            <p:nvPr/>
          </p:nvGrpSpPr>
          <p:grpSpPr>
            <a:xfrm>
              <a:off x="5210667" y="5462109"/>
              <a:ext cx="2860676" cy="982535"/>
              <a:chOff x="-3009900" y="847724"/>
              <a:chExt cx="2860676" cy="982535"/>
            </a:xfrm>
          </p:grpSpPr>
          <p:sp>
            <p:nvSpPr>
              <p:cNvPr id="126" name="Rectangle 125"/>
              <p:cNvSpPr/>
              <p:nvPr/>
            </p:nvSpPr>
            <p:spPr bwMode="gray">
              <a:xfrm>
                <a:off x="-3009900" y="847724"/>
                <a:ext cx="2860676" cy="982535"/>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Arial" pitchFamily="34" charset="0"/>
                  <a:ea typeface="Arial Unicode MS" pitchFamily="34" charset="-128"/>
                  <a:cs typeface="Arial" pitchFamily="34" charset="0"/>
                </a:endParaRPr>
              </a:p>
            </p:txBody>
          </p:sp>
          <p:sp>
            <p:nvSpPr>
              <p:cNvPr id="127" name="TextBox 126"/>
              <p:cNvSpPr txBox="1"/>
              <p:nvPr/>
            </p:nvSpPr>
            <p:spPr>
              <a:xfrm>
                <a:off x="-2884876" y="1051290"/>
                <a:ext cx="1488688"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Name4</a:t>
                </a:r>
                <a:endParaRPr lang="en-US" sz="1300" dirty="0">
                  <a:latin typeface="Arial" pitchFamily="34" charset="0"/>
                  <a:ea typeface="Open Sans Semibold" pitchFamily="34" charset="0"/>
                  <a:cs typeface="Arial" pitchFamily="34" charset="0"/>
                </a:endParaRPr>
              </a:p>
            </p:txBody>
          </p:sp>
          <p:sp>
            <p:nvSpPr>
              <p:cNvPr id="128" name="TextBox 127"/>
              <p:cNvSpPr txBox="1"/>
              <p:nvPr/>
            </p:nvSpPr>
            <p:spPr>
              <a:xfrm>
                <a:off x="-1587181" y="98313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1.99</a:t>
                </a:r>
              </a:p>
            </p:txBody>
          </p:sp>
          <p:sp>
            <p:nvSpPr>
              <p:cNvPr id="129" name="TextBox 128"/>
              <p:cNvSpPr txBox="1"/>
              <p:nvPr/>
            </p:nvSpPr>
            <p:spPr>
              <a:xfrm>
                <a:off x="-693420" y="12529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130" name="TextBox 129"/>
              <p:cNvSpPr txBox="1"/>
              <p:nvPr/>
            </p:nvSpPr>
            <p:spPr>
              <a:xfrm>
                <a:off x="-1028700" y="160344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smtClean="0">
                    <a:latin typeface="Arial" pitchFamily="34" charset="0"/>
                    <a:ea typeface="Open Sans Semibold" pitchFamily="34" charset="0"/>
                    <a:cs typeface="Arial" pitchFamily="34" charset="0"/>
                  </a:rPr>
                  <a:t>Last week</a:t>
                </a:r>
                <a:endParaRPr lang="en-US" sz="900" dirty="0">
                  <a:latin typeface="Arial" pitchFamily="34" charset="0"/>
                  <a:ea typeface="Open Sans Semibold" pitchFamily="34" charset="0"/>
                  <a:cs typeface="Arial" pitchFamily="34" charset="0"/>
                </a:endParaRPr>
              </a:p>
            </p:txBody>
          </p:sp>
          <p:sp>
            <p:nvSpPr>
              <p:cNvPr id="131" name="TextBox 130"/>
              <p:cNvSpPr txBox="1"/>
              <p:nvPr/>
            </p:nvSpPr>
            <p:spPr>
              <a:xfrm>
                <a:off x="-2884876" y="160344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smtClean="0">
                    <a:solidFill>
                      <a:srgbClr val="666666"/>
                    </a:solidFill>
                    <a:latin typeface="Arial" pitchFamily="34" charset="0"/>
                    <a:ea typeface="Open Sans Semibold" pitchFamily="34" charset="0"/>
                    <a:cs typeface="Arial" pitchFamily="34" charset="0"/>
                  </a:rPr>
                  <a:t>100 Items</a:t>
                </a:r>
                <a:endParaRPr lang="en-US" sz="900" dirty="0">
                  <a:solidFill>
                    <a:srgbClr val="666666"/>
                  </a:solidFill>
                  <a:latin typeface="Arial" pitchFamily="34" charset="0"/>
                  <a:ea typeface="Open Sans Semibold" pitchFamily="34" charset="0"/>
                  <a:cs typeface="Arial" pitchFamily="34" charset="0"/>
                </a:endParaRPr>
              </a:p>
            </p:txBody>
          </p:sp>
        </p:grpSp>
        <p:grpSp>
          <p:nvGrpSpPr>
            <p:cNvPr id="82" name="Group 81"/>
            <p:cNvGrpSpPr/>
            <p:nvPr/>
          </p:nvGrpSpPr>
          <p:grpSpPr>
            <a:xfrm>
              <a:off x="5210667" y="4448649"/>
              <a:ext cx="2860676" cy="1013460"/>
              <a:chOff x="-3009900" y="847724"/>
              <a:chExt cx="2860676" cy="1013460"/>
            </a:xfrm>
          </p:grpSpPr>
          <p:sp>
            <p:nvSpPr>
              <p:cNvPr id="119" name="Rectangle 118"/>
              <p:cNvSpPr/>
              <p:nvPr/>
            </p:nvSpPr>
            <p:spPr bwMode="gray">
              <a:xfrm>
                <a:off x="-3009900" y="847724"/>
                <a:ext cx="2860676" cy="101346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Arial" pitchFamily="34" charset="0"/>
                  <a:ea typeface="Arial Unicode MS" pitchFamily="34" charset="-128"/>
                  <a:cs typeface="Arial" pitchFamily="34" charset="0"/>
                </a:endParaRPr>
              </a:p>
            </p:txBody>
          </p:sp>
          <p:sp>
            <p:nvSpPr>
              <p:cNvPr id="120" name="TextBox 119"/>
              <p:cNvSpPr txBox="1"/>
              <p:nvPr/>
            </p:nvSpPr>
            <p:spPr>
              <a:xfrm>
                <a:off x="-2884876" y="105129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3</a:t>
                </a:r>
                <a:endParaRPr lang="en-US" sz="1300" dirty="0">
                  <a:latin typeface="Arial" pitchFamily="34" charset="0"/>
                  <a:ea typeface="Open Sans Semibold" pitchFamily="34" charset="0"/>
                  <a:cs typeface="Arial" pitchFamily="34" charset="0"/>
                </a:endParaRPr>
              </a:p>
            </p:txBody>
          </p:sp>
          <p:sp>
            <p:nvSpPr>
              <p:cNvPr id="121" name="TextBox 120"/>
              <p:cNvSpPr txBox="1"/>
              <p:nvPr/>
            </p:nvSpPr>
            <p:spPr>
              <a:xfrm>
                <a:off x="-1587181" y="98313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6,450.00</a:t>
                </a:r>
              </a:p>
            </p:txBody>
          </p:sp>
          <p:sp>
            <p:nvSpPr>
              <p:cNvPr id="122" name="TextBox 121"/>
              <p:cNvSpPr txBox="1"/>
              <p:nvPr/>
            </p:nvSpPr>
            <p:spPr>
              <a:xfrm>
                <a:off x="-693420" y="12529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123" name="TextBox 122"/>
              <p:cNvSpPr txBox="1"/>
              <p:nvPr/>
            </p:nvSpPr>
            <p:spPr>
              <a:xfrm>
                <a:off x="-1028700" y="160344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smtClean="0">
                    <a:latin typeface="Arial" pitchFamily="34" charset="0"/>
                    <a:ea typeface="Open Sans Semibold" pitchFamily="34" charset="0"/>
                    <a:cs typeface="Arial" pitchFamily="34" charset="0"/>
                  </a:rPr>
                  <a:t>6 days ago</a:t>
                </a:r>
                <a:endParaRPr lang="en-US" sz="900" dirty="0">
                  <a:latin typeface="Arial" pitchFamily="34" charset="0"/>
                  <a:ea typeface="Open Sans Semibold" pitchFamily="34" charset="0"/>
                  <a:cs typeface="Arial" pitchFamily="34" charset="0"/>
                </a:endParaRPr>
              </a:p>
            </p:txBody>
          </p:sp>
          <p:sp>
            <p:nvSpPr>
              <p:cNvPr id="124" name="TextBox 123"/>
              <p:cNvSpPr txBox="1"/>
              <p:nvPr/>
            </p:nvSpPr>
            <p:spPr>
              <a:xfrm>
                <a:off x="-2884876" y="160344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smtClean="0">
                    <a:solidFill>
                      <a:srgbClr val="666666"/>
                    </a:solidFill>
                    <a:latin typeface="Arial" pitchFamily="34" charset="0"/>
                    <a:ea typeface="Open Sans Semibold" pitchFamily="34" charset="0"/>
                    <a:cs typeface="Arial" pitchFamily="34" charset="0"/>
                  </a:rPr>
                  <a:t>10 Items</a:t>
                </a:r>
                <a:endParaRPr lang="en-US" sz="900" dirty="0">
                  <a:solidFill>
                    <a:srgbClr val="666666"/>
                  </a:solidFill>
                  <a:latin typeface="Arial" pitchFamily="34" charset="0"/>
                  <a:ea typeface="Open Sans Semibold" pitchFamily="34" charset="0"/>
                  <a:cs typeface="Arial" pitchFamily="34" charset="0"/>
                </a:endParaRPr>
              </a:p>
            </p:txBody>
          </p:sp>
          <p:cxnSp>
            <p:nvCxnSpPr>
              <p:cNvPr id="125" name="Straight Connector 124"/>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5206858" y="3239884"/>
              <a:ext cx="2860676" cy="1208081"/>
              <a:chOff x="-3009900" y="847724"/>
              <a:chExt cx="2860676" cy="1208081"/>
            </a:xfrm>
          </p:grpSpPr>
          <p:sp>
            <p:nvSpPr>
              <p:cNvPr id="112" name="Rectangle 111"/>
              <p:cNvSpPr/>
              <p:nvPr/>
            </p:nvSpPr>
            <p:spPr bwMode="gray">
              <a:xfrm>
                <a:off x="-3009900" y="847724"/>
                <a:ext cx="2860676" cy="120808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Arial" pitchFamily="34" charset="0"/>
                  <a:ea typeface="Arial Unicode MS" pitchFamily="34" charset="-128"/>
                  <a:cs typeface="Arial" pitchFamily="34" charset="0"/>
                </a:endParaRPr>
              </a:p>
            </p:txBody>
          </p:sp>
          <p:sp>
            <p:nvSpPr>
              <p:cNvPr id="113" name="TextBox 112"/>
              <p:cNvSpPr txBox="1"/>
              <p:nvPr/>
            </p:nvSpPr>
            <p:spPr>
              <a:xfrm>
                <a:off x="-2884876" y="1241790"/>
                <a:ext cx="1617376"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2</a:t>
                </a:r>
              </a:p>
            </p:txBody>
          </p:sp>
          <p:sp>
            <p:nvSpPr>
              <p:cNvPr id="114" name="TextBox 113"/>
              <p:cNvSpPr txBox="1"/>
              <p:nvPr/>
            </p:nvSpPr>
            <p:spPr>
              <a:xfrm>
                <a:off x="-1904113" y="1173630"/>
                <a:ext cx="1638325"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3,762,199.90</a:t>
                </a:r>
              </a:p>
            </p:txBody>
          </p:sp>
          <p:sp>
            <p:nvSpPr>
              <p:cNvPr id="115" name="TextBox 114"/>
              <p:cNvSpPr txBox="1"/>
              <p:nvPr/>
            </p:nvSpPr>
            <p:spPr>
              <a:xfrm>
                <a:off x="-693420" y="14434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116" name="TextBox 115"/>
              <p:cNvSpPr txBox="1"/>
              <p:nvPr/>
            </p:nvSpPr>
            <p:spPr>
              <a:xfrm>
                <a:off x="-1028700" y="1816803"/>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smtClean="0">
                    <a:latin typeface="Arial" pitchFamily="34" charset="0"/>
                    <a:ea typeface="Open Sans Semibold" pitchFamily="34" charset="0"/>
                    <a:cs typeface="Arial" pitchFamily="34" charset="0"/>
                  </a:rPr>
                  <a:t>1 day ago</a:t>
                </a:r>
                <a:endParaRPr lang="en-US" sz="900" dirty="0">
                  <a:latin typeface="Arial" pitchFamily="34" charset="0"/>
                  <a:ea typeface="Open Sans Semibold" pitchFamily="34" charset="0"/>
                  <a:cs typeface="Arial" pitchFamily="34" charset="0"/>
                </a:endParaRPr>
              </a:p>
            </p:txBody>
          </p:sp>
          <p:sp>
            <p:nvSpPr>
              <p:cNvPr id="117" name="TextBox 116"/>
              <p:cNvSpPr txBox="1"/>
              <p:nvPr/>
            </p:nvSpPr>
            <p:spPr>
              <a:xfrm>
                <a:off x="-2884876" y="1816803"/>
                <a:ext cx="1617376"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smtClean="0">
                    <a:solidFill>
                      <a:srgbClr val="666666"/>
                    </a:solidFill>
                    <a:latin typeface="Arial" pitchFamily="34" charset="0"/>
                    <a:ea typeface="Open Sans Semibold" pitchFamily="34" charset="0"/>
                    <a:cs typeface="Arial" pitchFamily="34" charset="0"/>
                  </a:rPr>
                  <a:t>3 Items</a:t>
                </a:r>
                <a:endParaRPr lang="en-US" sz="900" dirty="0" smtClean="0">
                  <a:solidFill>
                    <a:srgbClr val="666666"/>
                  </a:solidFill>
                  <a:latin typeface="Arial" pitchFamily="34" charset="0"/>
                  <a:ea typeface="Open Sans Semibold" pitchFamily="34" charset="0"/>
                  <a:cs typeface="Arial" pitchFamily="34" charset="0"/>
                </a:endParaRPr>
              </a:p>
            </p:txBody>
          </p:sp>
          <p:cxnSp>
            <p:nvCxnSpPr>
              <p:cNvPr id="118" name="Straight Connector 117"/>
              <p:cNvCxnSpPr/>
              <p:nvPr/>
            </p:nvCxnSpPr>
            <p:spPr>
              <a:xfrm>
                <a:off x="-3009900" y="2055805"/>
                <a:ext cx="285305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206858" y="2226424"/>
              <a:ext cx="2860676" cy="1013460"/>
              <a:chOff x="-3009900" y="847724"/>
              <a:chExt cx="2860676" cy="1013460"/>
            </a:xfrm>
          </p:grpSpPr>
          <p:sp>
            <p:nvSpPr>
              <p:cNvPr id="105" name="Rectangle 104"/>
              <p:cNvSpPr/>
              <p:nvPr/>
            </p:nvSpPr>
            <p:spPr bwMode="gray">
              <a:xfrm>
                <a:off x="-3009900" y="847724"/>
                <a:ext cx="2860676" cy="101346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Arial" pitchFamily="34" charset="0"/>
                  <a:ea typeface="Arial Unicode MS" pitchFamily="34" charset="-128"/>
                  <a:cs typeface="Arial" pitchFamily="34" charset="0"/>
                </a:endParaRPr>
              </a:p>
            </p:txBody>
          </p:sp>
          <p:sp>
            <p:nvSpPr>
              <p:cNvPr id="106" name="TextBox 105"/>
              <p:cNvSpPr txBox="1"/>
              <p:nvPr/>
            </p:nvSpPr>
            <p:spPr>
              <a:xfrm>
                <a:off x="-2884876" y="105129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1</a:t>
                </a:r>
                <a:endParaRPr lang="en-US" sz="1300" dirty="0">
                  <a:latin typeface="Arial" pitchFamily="34" charset="0"/>
                  <a:ea typeface="Open Sans Semibold" pitchFamily="34" charset="0"/>
                  <a:cs typeface="Arial" pitchFamily="34" charset="0"/>
                </a:endParaRPr>
              </a:p>
            </p:txBody>
          </p:sp>
          <p:sp>
            <p:nvSpPr>
              <p:cNvPr id="107" name="TextBox 106"/>
              <p:cNvSpPr txBox="1"/>
              <p:nvPr/>
            </p:nvSpPr>
            <p:spPr>
              <a:xfrm>
                <a:off x="-1587181" y="98313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smtClean="0">
                    <a:latin typeface="Arial Narrow" pitchFamily="34" charset="0"/>
                    <a:ea typeface="Open Sans Condensed" pitchFamily="34" charset="0"/>
                    <a:cs typeface="Arial" pitchFamily="34" charset="0"/>
                  </a:rPr>
                  <a:t>100 Mio</a:t>
                </a:r>
                <a:endParaRPr lang="en-US" sz="900" dirty="0">
                  <a:latin typeface="Arial Narrow" pitchFamily="34" charset="0"/>
                  <a:ea typeface="Open Sans Condensed" pitchFamily="34" charset="0"/>
                  <a:cs typeface="Arial" pitchFamily="34" charset="0"/>
                </a:endParaRPr>
              </a:p>
            </p:txBody>
          </p:sp>
          <p:sp>
            <p:nvSpPr>
              <p:cNvPr id="108" name="TextBox 107"/>
              <p:cNvSpPr txBox="1"/>
              <p:nvPr/>
            </p:nvSpPr>
            <p:spPr>
              <a:xfrm>
                <a:off x="-693420" y="12529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109" name="TextBox 108"/>
              <p:cNvSpPr txBox="1"/>
              <p:nvPr/>
            </p:nvSpPr>
            <p:spPr>
              <a:xfrm>
                <a:off x="-1028700" y="160344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smtClean="0">
                    <a:latin typeface="Arial" pitchFamily="34" charset="0"/>
                    <a:ea typeface="Open Sans Semibold" pitchFamily="34" charset="0"/>
                    <a:cs typeface="Arial" pitchFamily="34" charset="0"/>
                  </a:rPr>
                  <a:t>Today</a:t>
                </a:r>
                <a:endParaRPr lang="en-US" sz="900" dirty="0">
                  <a:latin typeface="Arial" pitchFamily="34" charset="0"/>
                  <a:ea typeface="Open Sans Semibold" pitchFamily="34" charset="0"/>
                  <a:cs typeface="Arial" pitchFamily="34" charset="0"/>
                </a:endParaRPr>
              </a:p>
            </p:txBody>
          </p:sp>
          <p:sp>
            <p:nvSpPr>
              <p:cNvPr id="110" name="TextBox 109"/>
              <p:cNvSpPr txBox="1"/>
              <p:nvPr/>
            </p:nvSpPr>
            <p:spPr>
              <a:xfrm>
                <a:off x="-2884876" y="160344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a:t>
                </a:r>
                <a:r>
                  <a:rPr lang="en-US" sz="900" dirty="0" smtClean="0">
                    <a:solidFill>
                      <a:srgbClr val="666666"/>
                    </a:solidFill>
                    <a:latin typeface="Arial" pitchFamily="34" charset="0"/>
                    <a:ea typeface="Open Sans Semibold" pitchFamily="34" charset="0"/>
                    <a:cs typeface="Arial" pitchFamily="34" charset="0"/>
                  </a:rPr>
                  <a:t> Item</a:t>
                </a:r>
                <a:endParaRPr lang="en-US" sz="900" dirty="0">
                  <a:solidFill>
                    <a:srgbClr val="666666"/>
                  </a:solidFill>
                  <a:latin typeface="Arial" pitchFamily="34" charset="0"/>
                  <a:ea typeface="Open Sans Semibold" pitchFamily="34" charset="0"/>
                  <a:cs typeface="Arial" pitchFamily="34" charset="0"/>
                </a:endParaRPr>
              </a:p>
            </p:txBody>
          </p:sp>
          <p:cxnSp>
            <p:nvCxnSpPr>
              <p:cNvPr id="111" name="Straight Connector 110"/>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5208762" y="1802561"/>
              <a:ext cx="2860676" cy="423863"/>
              <a:chOff x="2" y="423863"/>
              <a:chExt cx="2860676" cy="423863"/>
            </a:xfrm>
          </p:grpSpPr>
          <p:sp>
            <p:nvSpPr>
              <p:cNvPr id="100" name="Rectangle 99"/>
              <p:cNvSpPr/>
              <p:nvPr/>
            </p:nvSpPr>
            <p:spPr>
              <a:xfrm>
                <a:off x="2" y="423863"/>
                <a:ext cx="2860676" cy="4238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2" y="847726"/>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2429195" y="501328"/>
                <a:ext cx="431481" cy="246221"/>
              </a:xfrm>
              <a:prstGeom prst="rect">
                <a:avLst/>
              </a:prstGeom>
              <a:solidFill>
                <a:srgbClr val="FFFFFF"/>
              </a:solid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r>
                  <a:rPr lang="en-US" sz="1600" dirty="0">
                    <a:solidFill>
                      <a:srgbClr val="666666"/>
                    </a:solidFill>
                    <a:latin typeface="SAP-icons" pitchFamily="2" charset="0"/>
                  </a:rPr>
                  <a:t> </a:t>
                </a:r>
                <a:endParaRPr lang="en-US" sz="1500" dirty="0">
                  <a:solidFill>
                    <a:srgbClr val="666666"/>
                  </a:solidFill>
                  <a:latin typeface="SAP-icons" pitchFamily="2" charset="0"/>
                </a:endParaRPr>
              </a:p>
            </p:txBody>
          </p:sp>
          <p:sp>
            <p:nvSpPr>
              <p:cNvPr id="103" name="TextBox 102"/>
              <p:cNvSpPr txBox="1"/>
              <p:nvPr/>
            </p:nvSpPr>
            <p:spPr>
              <a:xfrm>
                <a:off x="115499" y="568227"/>
                <a:ext cx="1190847" cy="153888"/>
              </a:xfrm>
              <a:prstGeom prst="rect">
                <a:avLst/>
              </a:prstGeom>
              <a:solidFill>
                <a:srgbClr val="FFFFFF"/>
              </a:solid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Search</a:t>
                </a:r>
                <a:endParaRPr lang="en-US" sz="1000" dirty="0">
                  <a:solidFill>
                    <a:srgbClr val="707070"/>
                  </a:solidFill>
                  <a:latin typeface="Arial" panose="020B0604020202020204" pitchFamily="34" charset="0"/>
                  <a:ea typeface="Open Sans Semibold" pitchFamily="34" charset="0"/>
                  <a:cs typeface="Arial" panose="020B0604020202020204" pitchFamily="34" charset="0"/>
                </a:endParaRPr>
              </a:p>
            </p:txBody>
          </p:sp>
          <p:cxnSp>
            <p:nvCxnSpPr>
              <p:cNvPr id="104" name="Straight Connector 103"/>
              <p:cNvCxnSpPr/>
              <p:nvPr/>
            </p:nvCxnSpPr>
            <p:spPr>
              <a:xfrm>
                <a:off x="2429195" y="423863"/>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5261397" y="3305966"/>
              <a:ext cx="1511952" cy="230832"/>
            </a:xfrm>
            <a:prstGeom prst="rect">
              <a:avLst/>
            </a:prstGeom>
          </p:spPr>
          <p:txBody>
            <a:bodyPr wrap="none">
              <a:spAutoFit/>
            </a:bodyPr>
            <a:lstStyle/>
            <a:p>
              <a:pPr lvl="0"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On behalf of Marty </a:t>
              </a:r>
              <a:r>
                <a:rPr lang="en-US" sz="900" dirty="0" err="1" smtClean="0">
                  <a:solidFill>
                    <a:srgbClr val="666666"/>
                  </a:solidFill>
                  <a:latin typeface="Arial" pitchFamily="34" charset="0"/>
                  <a:ea typeface="Open Sans Semibold" pitchFamily="34" charset="0"/>
                  <a:cs typeface="Arial" pitchFamily="34" charset="0"/>
                </a:rPr>
                <a:t>McFox</a:t>
              </a:r>
              <a:endParaRPr lang="en-US" sz="900" dirty="0">
                <a:solidFill>
                  <a:srgbClr val="666666"/>
                </a:solidFill>
                <a:latin typeface="Arial" pitchFamily="34" charset="0"/>
                <a:ea typeface="Open Sans Semibold" pitchFamily="34" charset="0"/>
                <a:cs typeface="Arial" pitchFamily="34" charset="0"/>
              </a:endParaRPr>
            </a:p>
          </p:txBody>
        </p:sp>
        <p:grpSp>
          <p:nvGrpSpPr>
            <p:cNvPr id="88" name="Group 87"/>
            <p:cNvGrpSpPr/>
            <p:nvPr/>
          </p:nvGrpSpPr>
          <p:grpSpPr>
            <a:xfrm>
              <a:off x="5196857" y="1370857"/>
              <a:ext cx="2871307" cy="431706"/>
              <a:chOff x="1127602" y="891244"/>
              <a:chExt cx="2871307" cy="431706"/>
            </a:xfrm>
          </p:grpSpPr>
          <p:sp>
            <p:nvSpPr>
              <p:cNvPr id="89" name="Rectangle 88"/>
              <p:cNvSpPr/>
              <p:nvPr/>
            </p:nvSpPr>
            <p:spPr>
              <a:xfrm>
                <a:off x="1137603" y="899087"/>
                <a:ext cx="2860676"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a:off x="1141412" y="1322950"/>
                <a:ext cx="285749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629320" y="1033926"/>
                <a:ext cx="188486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anose="020B0604020202020204" pitchFamily="34" charset="0"/>
                    <a:ea typeface="Open Sans" pitchFamily="34" charset="0"/>
                    <a:cs typeface="Arial" panose="020B0604020202020204" pitchFamily="34" charset="0"/>
                  </a:rPr>
                  <a:t>Requests (42)</a:t>
                </a:r>
                <a:endParaRPr lang="en-US" sz="120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92" name="TextBox 91"/>
              <p:cNvSpPr txBox="1"/>
              <p:nvPr/>
            </p:nvSpPr>
            <p:spPr>
              <a:xfrm>
                <a:off x="1127602" y="1013605"/>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cxnSp>
            <p:nvCxnSpPr>
              <p:cNvPr id="93" name="Straight Connector 92"/>
              <p:cNvCxnSpPr/>
              <p:nvPr/>
            </p:nvCxnSpPr>
            <p:spPr>
              <a:xfrm>
                <a:off x="1552925" y="891244"/>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flipV="1">
                <a:off x="1137603" y="892785"/>
                <a:ext cx="2860676" cy="45902"/>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Rounded Rectangle 131"/>
            <p:cNvSpPr/>
            <p:nvPr/>
          </p:nvSpPr>
          <p:spPr bwMode="gray">
            <a:xfrm>
              <a:off x="5763778" y="5302941"/>
              <a:ext cx="1882140" cy="624840"/>
            </a:xfrm>
            <a:prstGeom prst="roundRect">
              <a:avLst>
                <a:gd name="adj" fmla="val 3048"/>
              </a:avLst>
            </a:prstGeom>
            <a:solidFill>
              <a:schemeClr val="tx1">
                <a:lumMod val="85000"/>
                <a:lumOff val="15000"/>
              </a:schemeClr>
            </a:solidFill>
            <a:ln w="6350" algn="ctr">
              <a:noFill/>
              <a:miter lim="800000"/>
              <a:headEnd/>
              <a:tailEnd/>
            </a:ln>
            <a:effectLst>
              <a:outerShdw blurRad="63500" sx="102000" sy="102000" algn="ctr"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r>
                <a:rPr lang="en-US" sz="1000" dirty="0" smtClean="0">
                  <a:solidFill>
                    <a:srgbClr val="FFFFFF"/>
                  </a:solidFill>
                  <a:latin typeface="Arial" panose="020B0604020202020204" pitchFamily="34" charset="0"/>
                  <a:ea typeface="Open Sans Semibold" pitchFamily="34" charset="0"/>
                  <a:cs typeface="Arial" panose="020B0604020202020204" pitchFamily="34" charset="0"/>
                </a:rPr>
                <a:t>Your request has been approved</a:t>
              </a:r>
              <a:endParaRPr kumimoji="0" lang="en-US" b="0" i="0" u="none" strike="noStrike" kern="0" cap="none" spc="0" normalizeH="0" baseline="0" noProof="0" dirty="0" smtClean="0">
                <a:ln>
                  <a:noFill/>
                </a:ln>
                <a:effectLst/>
                <a:uLnTx/>
                <a:uFillTx/>
                <a:latin typeface="Arial" panose="020B0604020202020204" pitchFamily="34" charset="0"/>
                <a:ea typeface="Arial Unicode MS" pitchFamily="34" charset="-128"/>
                <a:cs typeface="Arial" panose="020B0604020202020204" pitchFamily="34" charset="0"/>
              </a:endParaRPr>
            </a:p>
          </p:txBody>
        </p:sp>
        <p:grpSp>
          <p:nvGrpSpPr>
            <p:cNvPr id="59" name="Group 58"/>
            <p:cNvGrpSpPr/>
            <p:nvPr/>
          </p:nvGrpSpPr>
          <p:grpSpPr>
            <a:xfrm>
              <a:off x="5197410" y="6025916"/>
              <a:ext cx="2872029" cy="423864"/>
              <a:chOff x="5144258" y="5541167"/>
              <a:chExt cx="2872029" cy="423864"/>
            </a:xfrm>
          </p:grpSpPr>
          <p:sp>
            <p:nvSpPr>
              <p:cNvPr id="60" name="Rectangle 59"/>
              <p:cNvSpPr/>
              <p:nvPr/>
            </p:nvSpPr>
            <p:spPr>
              <a:xfrm>
                <a:off x="5144258" y="5541168"/>
                <a:ext cx="2872029"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585439" y="5631108"/>
                <a:ext cx="42386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smtClean="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cxnSp>
            <p:nvCxnSpPr>
              <p:cNvPr id="62" name="Straight Connector 61"/>
              <p:cNvCxnSpPr/>
              <p:nvPr/>
            </p:nvCxnSpPr>
            <p:spPr>
              <a:xfrm>
                <a:off x="7585439" y="5541167"/>
                <a:ext cx="0" cy="423863"/>
              </a:xfrm>
              <a:prstGeom prst="line">
                <a:avLst/>
              </a:prstGeom>
              <a:ln w="12700">
                <a:solidFill>
                  <a:srgbClr val="626F78"/>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593058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666666"/>
                </a:solidFill>
                <a:latin typeface="BentonSans Light" panose="02000503000000020004" pitchFamily="2" charset="0"/>
              </a:rPr>
              <a:t>ObjectHeader</a:t>
            </a:r>
            <a:r>
              <a:rPr lang="en-US" dirty="0">
                <a:solidFill>
                  <a:srgbClr val="666666"/>
                </a:solidFill>
                <a:latin typeface="BentonSans Light" panose="02000503000000020004" pitchFamily="2" charset="0"/>
              </a:rPr>
              <a:t>	</a:t>
            </a:r>
            <a:endParaRPr lang="en-US" kern="0" dirty="0">
              <a:latin typeface="BentonSans Light" panose="02000503000000020004" pitchFamily="2" charset="0"/>
              <a:ea typeface="Arial Unicode MS" pitchFamily="34" charset="-128"/>
              <a:cs typeface="Arial Unicode MS" pitchFamily="34" charset="-128"/>
            </a:endParaRPr>
          </a:p>
        </p:txBody>
      </p:sp>
      <p:sp>
        <p:nvSpPr>
          <p:cNvPr id="3" name="Text Placeholder 2"/>
          <p:cNvSpPr>
            <a:spLocks noGrp="1"/>
          </p:cNvSpPr>
          <p:nvPr>
            <p:ph type="body" sz="quarter" idx="10"/>
          </p:nvPr>
        </p:nvSpPr>
        <p:spPr>
          <a:xfrm>
            <a:off x="324002" y="3876675"/>
            <a:ext cx="8494713" cy="2205040"/>
          </a:xfrm>
        </p:spPr>
        <p:txBody>
          <a:bodyPr/>
          <a:lstStyle/>
          <a:p>
            <a:pPr lvl="0">
              <a:buClr>
                <a:srgbClr val="F0AB00"/>
              </a:buClr>
            </a:pPr>
            <a:r>
              <a:rPr lang="en-US" sz="1400" dirty="0">
                <a:solidFill>
                  <a:srgbClr val="006CA7"/>
                </a:solidFill>
              </a:rPr>
              <a:t>The following slides show multiple examples and variations of the </a:t>
            </a:r>
            <a:r>
              <a:rPr lang="en-US" sz="1400" dirty="0" err="1">
                <a:solidFill>
                  <a:srgbClr val="006CA7"/>
                </a:solidFill>
              </a:rPr>
              <a:t>ObjectHeader</a:t>
            </a:r>
            <a:r>
              <a:rPr lang="en-US" sz="1400" dirty="0">
                <a:solidFill>
                  <a:srgbClr val="006CA7"/>
                </a:solidFill>
              </a:rPr>
              <a:t> control….</a:t>
            </a:r>
            <a:endParaRPr lang="en-US" dirty="0">
              <a:solidFill>
                <a:srgbClr val="000000"/>
              </a:solidFill>
            </a:endParaRPr>
          </a:p>
        </p:txBody>
      </p:sp>
      <p:grpSp>
        <p:nvGrpSpPr>
          <p:cNvPr id="81" name="Group 80"/>
          <p:cNvGrpSpPr/>
          <p:nvPr/>
        </p:nvGrpSpPr>
        <p:grpSpPr>
          <a:xfrm>
            <a:off x="297885" y="1697920"/>
            <a:ext cx="5826691" cy="1133475"/>
            <a:chOff x="297885" y="4004312"/>
            <a:chExt cx="5826691" cy="1133475"/>
          </a:xfrm>
        </p:grpSpPr>
        <p:sp>
          <p:nvSpPr>
            <p:cNvPr id="49" name="Rectangle 48"/>
            <p:cNvSpPr/>
            <p:nvPr/>
          </p:nvSpPr>
          <p:spPr bwMode="gray">
            <a:xfrm>
              <a:off x="297885" y="4004312"/>
              <a:ext cx="5826691" cy="1133475"/>
            </a:xfrm>
            <a:prstGeom prst="rect">
              <a:avLst/>
            </a:prstGeom>
            <a:solidFill>
              <a:schemeClr val="bg1"/>
            </a:solidFill>
            <a:ln w="6350" algn="ctr">
              <a:solidFill>
                <a:schemeClr val="bg1">
                  <a:lumMod val="85000"/>
                </a:schemeClr>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Arial" panose="020B0604020202020204" pitchFamily="34" charset="0"/>
                <a:ea typeface="Arial Unicode MS" pitchFamily="34" charset="-128"/>
                <a:cs typeface="Arial" panose="020B0604020202020204" pitchFamily="34" charset="0"/>
              </a:endParaRPr>
            </a:p>
          </p:txBody>
        </p:sp>
        <p:grpSp>
          <p:nvGrpSpPr>
            <p:cNvPr id="4" name="Group 3"/>
            <p:cNvGrpSpPr/>
            <p:nvPr/>
          </p:nvGrpSpPr>
          <p:grpSpPr>
            <a:xfrm>
              <a:off x="319440" y="4315279"/>
              <a:ext cx="5728560" cy="763445"/>
              <a:chOff x="3114080" y="3178251"/>
              <a:chExt cx="5728560" cy="763445"/>
            </a:xfrm>
          </p:grpSpPr>
          <p:sp>
            <p:nvSpPr>
              <p:cNvPr id="5" name="TextBox 4"/>
              <p:cNvSpPr txBox="1"/>
              <p:nvPr/>
            </p:nvSpPr>
            <p:spPr>
              <a:xfrm>
                <a:off x="3114080" y="3178251"/>
                <a:ext cx="3102421" cy="26161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700" dirty="0" smtClean="0">
                    <a:solidFill>
                      <a:srgbClr val="00719E"/>
                    </a:solidFill>
                    <a:latin typeface="Arial" panose="020B0604020202020204" pitchFamily="34" charset="0"/>
                    <a:ea typeface="Open Sans" pitchFamily="34" charset="0"/>
                    <a:cs typeface="Arial" panose="020B0604020202020204" pitchFamily="34" charset="0"/>
                  </a:rPr>
                  <a:t>Name2</a:t>
                </a:r>
                <a:endParaRPr lang="en-US" sz="1700" dirty="0">
                  <a:solidFill>
                    <a:srgbClr val="00719E"/>
                  </a:solidFill>
                  <a:latin typeface="Arial" panose="020B0604020202020204" pitchFamily="34" charset="0"/>
                  <a:ea typeface="Open Sans" pitchFamily="34" charset="0"/>
                  <a:cs typeface="Arial" panose="020B0604020202020204" pitchFamily="34" charset="0"/>
                </a:endParaRPr>
              </a:p>
            </p:txBody>
          </p:sp>
          <p:sp>
            <p:nvSpPr>
              <p:cNvPr id="6" name="TextBox 5"/>
              <p:cNvSpPr txBox="1"/>
              <p:nvPr/>
            </p:nvSpPr>
            <p:spPr>
              <a:xfrm>
                <a:off x="6726868" y="3178251"/>
                <a:ext cx="2115772"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smtClean="0">
                    <a:solidFill>
                      <a:srgbClr val="444444"/>
                    </a:solidFill>
                    <a:latin typeface="Arial" panose="020B0604020202020204" pitchFamily="34" charset="0"/>
                    <a:ea typeface="Open Sans Condensed" pitchFamily="34" charset="0"/>
                    <a:cs typeface="Arial" panose="020B0604020202020204" pitchFamily="34" charset="0"/>
                  </a:rPr>
                  <a:t>3,762,199.90</a:t>
                </a:r>
                <a:endParaRPr lang="en-US" sz="900" dirty="0">
                  <a:solidFill>
                    <a:srgbClr val="444444"/>
                  </a:solidFill>
                  <a:latin typeface="Arial" panose="020B0604020202020204" pitchFamily="34" charset="0"/>
                  <a:ea typeface="Open Sans Condensed" pitchFamily="34" charset="0"/>
                  <a:cs typeface="Arial" panose="020B0604020202020204" pitchFamily="34" charset="0"/>
                </a:endParaRPr>
              </a:p>
            </p:txBody>
          </p:sp>
          <p:sp>
            <p:nvSpPr>
              <p:cNvPr id="7" name="TextBox 6"/>
              <p:cNvSpPr txBox="1"/>
              <p:nvPr/>
            </p:nvSpPr>
            <p:spPr>
              <a:xfrm>
                <a:off x="8480424" y="3443169"/>
                <a:ext cx="355865"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smtClean="0">
                    <a:latin typeface="Arial" panose="020B0604020202020204" pitchFamily="34" charset="0"/>
                    <a:ea typeface="Open Sans" pitchFamily="34" charset="0"/>
                    <a:cs typeface="Arial" panose="020B0604020202020204" pitchFamily="34" charset="0"/>
                  </a:rPr>
                  <a:t>USD</a:t>
                </a:r>
                <a:endParaRPr lang="en-US" sz="300" dirty="0">
                  <a:latin typeface="Arial" panose="020B0604020202020204" pitchFamily="34" charset="0"/>
                  <a:ea typeface="Open Sans" pitchFamily="34" charset="0"/>
                  <a:cs typeface="Arial" panose="020B0604020202020204" pitchFamily="34" charset="0"/>
                </a:endParaRPr>
              </a:p>
            </p:txBody>
          </p:sp>
          <p:sp>
            <p:nvSpPr>
              <p:cNvPr id="8" name="TextBox 7"/>
              <p:cNvSpPr txBox="1"/>
              <p:nvPr/>
            </p:nvSpPr>
            <p:spPr>
              <a:xfrm>
                <a:off x="8074027" y="3787808"/>
                <a:ext cx="762264"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smtClean="0">
                    <a:latin typeface="Arial" panose="020B0604020202020204" pitchFamily="34" charset="0"/>
                    <a:ea typeface="Open Sans" pitchFamily="34" charset="0"/>
                    <a:cs typeface="Arial" panose="020B0604020202020204" pitchFamily="34" charset="0"/>
                  </a:rPr>
                  <a:t>1 day ago</a:t>
                </a:r>
                <a:endParaRPr lang="en-US" sz="300" dirty="0">
                  <a:latin typeface="Arial" panose="020B0604020202020204" pitchFamily="34" charset="0"/>
                  <a:ea typeface="Open Sans" pitchFamily="34" charset="0"/>
                  <a:cs typeface="Arial" panose="020B0604020202020204" pitchFamily="34" charset="0"/>
                </a:endParaRPr>
              </a:p>
            </p:txBody>
          </p:sp>
        </p:grpSp>
      </p:grpSp>
    </p:spTree>
    <p:extLst>
      <p:ext uri="{BB962C8B-B14F-4D97-AF65-F5344CB8AC3E}">
        <p14:creationId xmlns:p14="http://schemas.microsoft.com/office/powerpoint/2010/main" val="135156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666666"/>
                </a:solidFill>
                <a:latin typeface="BentonSans Light" panose="02000503000000020004" pitchFamily="2" charset="0"/>
              </a:rPr>
              <a:t>ObjectHeader</a:t>
            </a:r>
            <a:r>
              <a:rPr lang="en-US" dirty="0">
                <a:solidFill>
                  <a:srgbClr val="666666"/>
                </a:solidFill>
                <a:latin typeface="BentonSans Light" panose="02000503000000020004" pitchFamily="2" charset="0"/>
              </a:rPr>
              <a:t>	</a:t>
            </a:r>
            <a:endParaRPr lang="en-US" dirty="0"/>
          </a:p>
        </p:txBody>
      </p:sp>
      <p:grpSp>
        <p:nvGrpSpPr>
          <p:cNvPr id="4" name="Group 3"/>
          <p:cNvGrpSpPr/>
          <p:nvPr/>
        </p:nvGrpSpPr>
        <p:grpSpPr>
          <a:xfrm>
            <a:off x="53658" y="1415733"/>
            <a:ext cx="6276975" cy="1616075"/>
            <a:chOff x="53658" y="1415733"/>
            <a:chExt cx="6276975" cy="1616075"/>
          </a:xfrm>
        </p:grpSpPr>
        <p:sp>
          <p:nvSpPr>
            <p:cNvPr id="36" name="Rectangle 35"/>
            <p:cNvSpPr>
              <a:spLocks noChangeArrowheads="1"/>
            </p:cNvSpPr>
            <p:nvPr/>
          </p:nvSpPr>
          <p:spPr bwMode="auto">
            <a:xfrm>
              <a:off x="53658" y="1415733"/>
              <a:ext cx="6276975" cy="1616075"/>
            </a:xfrm>
            <a:prstGeom prst="rect">
              <a:avLst/>
            </a:prstGeom>
            <a:no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7" name="Rectangle 38"/>
            <p:cNvSpPr>
              <a:spLocks noChangeArrowheads="1"/>
            </p:cNvSpPr>
            <p:nvPr/>
          </p:nvSpPr>
          <p:spPr bwMode="auto">
            <a:xfrm>
              <a:off x="321945" y="1699896"/>
              <a:ext cx="27771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679E"/>
                  </a:solidFill>
                  <a:effectLst/>
                  <a:latin typeface="Arial" panose="020B0604020202020204" pitchFamily="34" charset="0"/>
                  <a:cs typeface="Arial" panose="020B0604020202020204" pitchFamily="34" charset="0"/>
                </a:rPr>
                <a:t>Example Object Header 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40"/>
            <p:cNvSpPr>
              <a:spLocks noChangeArrowheads="1"/>
            </p:cNvSpPr>
            <p:nvPr/>
          </p:nvSpPr>
          <p:spPr bwMode="auto">
            <a:xfrm>
              <a:off x="332740" y="2128521"/>
              <a:ext cx="1233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679E"/>
                  </a:solidFill>
                  <a:effectLst/>
                  <a:latin typeface="Arial" panose="020B0604020202020204" pitchFamily="34" charset="0"/>
                  <a:cs typeface="Arial" panose="020B0604020202020204" pitchFamily="34" charset="0"/>
                </a:rPr>
                <a:t>Forwarded by Name2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Rectangle 41"/>
            <p:cNvSpPr>
              <a:spLocks noChangeArrowheads="1"/>
            </p:cNvSpPr>
            <p:nvPr/>
          </p:nvSpPr>
          <p:spPr bwMode="auto">
            <a:xfrm>
              <a:off x="329883" y="2398396"/>
              <a:ext cx="75982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First Attribute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42"/>
            <p:cNvSpPr>
              <a:spLocks noChangeArrowheads="1"/>
            </p:cNvSpPr>
            <p:nvPr/>
          </p:nvSpPr>
          <p:spPr bwMode="auto">
            <a:xfrm>
              <a:off x="329883" y="2671446"/>
              <a:ext cx="94096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Second Attribute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Rectangle 43"/>
            <p:cNvSpPr>
              <a:spLocks noChangeArrowheads="1"/>
            </p:cNvSpPr>
            <p:nvPr/>
          </p:nvSpPr>
          <p:spPr bwMode="auto">
            <a:xfrm>
              <a:off x="5344596" y="2398396"/>
              <a:ext cx="73096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3793E"/>
                  </a:solidFill>
                  <a:effectLst/>
                  <a:latin typeface="Arial" panose="020B0604020202020204" pitchFamily="34" charset="0"/>
                  <a:cs typeface="Arial" panose="020B0604020202020204" pitchFamily="34" charset="0"/>
                </a:rPr>
                <a:t>Positive 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Rectangle 44"/>
            <p:cNvSpPr>
              <a:spLocks noChangeArrowheads="1"/>
            </p:cNvSpPr>
            <p:nvPr/>
          </p:nvSpPr>
          <p:spPr bwMode="auto">
            <a:xfrm>
              <a:off x="5188688" y="1660208"/>
              <a:ext cx="8868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3.624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Rectangle 45"/>
            <p:cNvSpPr>
              <a:spLocks noChangeArrowheads="1"/>
            </p:cNvSpPr>
            <p:nvPr/>
          </p:nvSpPr>
          <p:spPr bwMode="auto">
            <a:xfrm>
              <a:off x="5825497" y="1944371"/>
              <a:ext cx="25006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Euro</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Rectangle 46"/>
            <p:cNvSpPr>
              <a:spLocks noChangeArrowheads="1"/>
            </p:cNvSpPr>
            <p:nvPr/>
          </p:nvSpPr>
          <p:spPr bwMode="auto">
            <a:xfrm>
              <a:off x="5468026" y="2671446"/>
              <a:ext cx="60753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Status Info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4"/>
          <p:cNvGrpSpPr/>
          <p:nvPr/>
        </p:nvGrpSpPr>
        <p:grpSpPr>
          <a:xfrm>
            <a:off x="53658" y="3748406"/>
            <a:ext cx="6384745" cy="2044700"/>
            <a:chOff x="53658" y="3748406"/>
            <a:chExt cx="6384745" cy="2044700"/>
          </a:xfrm>
        </p:grpSpPr>
        <p:sp>
          <p:nvSpPr>
            <p:cNvPr id="67" name="Rectangle 37"/>
            <p:cNvSpPr>
              <a:spLocks noChangeArrowheads="1"/>
            </p:cNvSpPr>
            <p:nvPr/>
          </p:nvSpPr>
          <p:spPr bwMode="auto">
            <a:xfrm>
              <a:off x="53658" y="3748406"/>
              <a:ext cx="6276975" cy="20447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2" name="Rectangle 59"/>
            <p:cNvSpPr>
              <a:spLocks noChangeArrowheads="1"/>
            </p:cNvSpPr>
            <p:nvPr/>
          </p:nvSpPr>
          <p:spPr bwMode="auto">
            <a:xfrm>
              <a:off x="342583" y="5129531"/>
              <a:ext cx="99091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679E"/>
                  </a:solidFill>
                  <a:effectLst/>
                  <a:latin typeface="Arial" panose="020B0604020202020204" pitchFamily="34" charset="0"/>
                  <a:cs typeface="Arial" panose="020B0604020202020204" pitchFamily="34" charset="0"/>
                </a:rPr>
                <a:t>Added by </a:t>
              </a:r>
              <a:r>
                <a:rPr lang="en-US" sz="1000" dirty="0" smtClean="0">
                  <a:solidFill>
                    <a:srgbClr val="00679E"/>
                  </a:solidFill>
                  <a:latin typeface="Arial" panose="020B0604020202020204" pitchFamily="34" charset="0"/>
                  <a:cs typeface="Arial" panose="020B0604020202020204" pitchFamily="34" charset="0"/>
                </a:rPr>
                <a:t>Name3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3" name="Rectangle 60"/>
            <p:cNvSpPr>
              <a:spLocks noChangeArrowheads="1"/>
            </p:cNvSpPr>
            <p:nvPr/>
          </p:nvSpPr>
          <p:spPr bwMode="auto">
            <a:xfrm>
              <a:off x="3072097" y="5343843"/>
              <a:ext cx="336630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2127"/>
                  </a:solidFill>
                  <a:effectLst/>
                  <a:latin typeface="Arial" panose="020B0604020202020204" pitchFamily="34" charset="0"/>
                  <a:cs typeface="Arial" panose="020B0604020202020204" pitchFamily="34" charset="0"/>
                </a:rPr>
                <a:t>Negative Text About Something That Is Extremely Negative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4" name="Rectangle 61"/>
            <p:cNvSpPr>
              <a:spLocks noChangeArrowheads="1"/>
            </p:cNvSpPr>
            <p:nvPr/>
          </p:nvSpPr>
          <p:spPr bwMode="auto">
            <a:xfrm>
              <a:off x="4158933" y="3991293"/>
              <a:ext cx="22794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999.999.123.624,00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5" name="Rectangle 62"/>
            <p:cNvSpPr>
              <a:spLocks noChangeArrowheads="1"/>
            </p:cNvSpPr>
            <p:nvPr/>
          </p:nvSpPr>
          <p:spPr bwMode="auto">
            <a:xfrm>
              <a:off x="6194747" y="4275456"/>
              <a:ext cx="24365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Euro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TextBox 23"/>
            <p:cNvSpPr txBox="1"/>
            <p:nvPr/>
          </p:nvSpPr>
          <p:spPr>
            <a:xfrm>
              <a:off x="319876" y="4037028"/>
              <a:ext cx="3467296" cy="93871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700" dirty="0">
                  <a:solidFill>
                    <a:srgbClr val="00679E"/>
                  </a:solidFill>
                  <a:latin typeface="Arial" panose="020B0604020202020204" pitchFamily="34" charset="0"/>
                  <a:cs typeface="Arial" panose="020B0604020202020204" pitchFamily="34" charset="0"/>
                </a:rPr>
                <a:t>Example Object Header Text </a:t>
              </a:r>
              <a:r>
                <a:rPr lang="en-US" sz="1700" dirty="0" smtClean="0">
                  <a:solidFill>
                    <a:srgbClr val="00679E"/>
                  </a:solidFill>
                  <a:latin typeface="Arial" panose="020B0604020202020204" pitchFamily="34" charset="0"/>
                  <a:cs typeface="Arial" panose="020B0604020202020204" pitchFamily="34" charset="0"/>
                </a:rPr>
                <a:t>That</a:t>
              </a:r>
            </a:p>
            <a:p>
              <a:pPr fontAlgn="base">
                <a:spcBef>
                  <a:spcPts val="600"/>
                </a:spcBef>
                <a:spcAft>
                  <a:spcPct val="0"/>
                </a:spcAft>
                <a:buClr>
                  <a:srgbClr val="F0AB00"/>
                </a:buClr>
                <a:buSzPct val="80000"/>
              </a:pPr>
              <a:r>
                <a:rPr lang="en-US" sz="1700" dirty="0" smtClean="0">
                  <a:solidFill>
                    <a:srgbClr val="00679E"/>
                  </a:solidFill>
                  <a:latin typeface="Arial" panose="020B0604020202020204" pitchFamily="34" charset="0"/>
                  <a:cs typeface="Arial" panose="020B0604020202020204" pitchFamily="34" charset="0"/>
                </a:rPr>
                <a:t>Is Rather Long – It Is Even So Long</a:t>
              </a:r>
            </a:p>
            <a:p>
              <a:pPr fontAlgn="base">
                <a:spcBef>
                  <a:spcPts val="600"/>
                </a:spcBef>
                <a:spcAft>
                  <a:spcPct val="0"/>
                </a:spcAft>
                <a:buClr>
                  <a:srgbClr val="F0AB00"/>
                </a:buClr>
                <a:buSzPct val="80000"/>
              </a:pPr>
              <a:r>
                <a:rPr lang="en-US" sz="1700" dirty="0" smtClean="0">
                  <a:solidFill>
                    <a:srgbClr val="00679E"/>
                  </a:solidFill>
                  <a:latin typeface="Arial" panose="020B0604020202020204" pitchFamily="34" charset="0"/>
                  <a:cs typeface="Arial" panose="020B0604020202020204" pitchFamily="34" charset="0"/>
                </a:rPr>
                <a:t>That It has to Wrap Twice</a:t>
              </a:r>
              <a:endParaRPr lang="en-US" sz="1700" dirty="0">
                <a:solidFill>
                  <a:srgbClr val="00679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757449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666666"/>
                </a:solidFill>
                <a:latin typeface="BentonSans Light" panose="02000503000000020004" pitchFamily="2" charset="0"/>
              </a:rPr>
              <a:t>ObjectHeader</a:t>
            </a:r>
            <a:r>
              <a:rPr lang="en-US" dirty="0">
                <a:solidFill>
                  <a:srgbClr val="666666"/>
                </a:solidFill>
                <a:latin typeface="BentonSans Light" panose="02000503000000020004" pitchFamily="2" charset="0"/>
              </a:rPr>
              <a:t>	</a:t>
            </a:r>
            <a:endParaRPr lang="en-US" dirty="0"/>
          </a:p>
        </p:txBody>
      </p:sp>
      <p:grpSp>
        <p:nvGrpSpPr>
          <p:cNvPr id="23" name="Group 22"/>
          <p:cNvGrpSpPr/>
          <p:nvPr/>
        </p:nvGrpSpPr>
        <p:grpSpPr>
          <a:xfrm>
            <a:off x="53340" y="3739833"/>
            <a:ext cx="6276975" cy="1177925"/>
            <a:chOff x="53340" y="3739833"/>
            <a:chExt cx="6276975" cy="1177925"/>
          </a:xfrm>
        </p:grpSpPr>
        <p:sp>
          <p:nvSpPr>
            <p:cNvPr id="15" name="Rectangle 6"/>
            <p:cNvSpPr>
              <a:spLocks noChangeArrowheads="1"/>
            </p:cNvSpPr>
            <p:nvPr/>
          </p:nvSpPr>
          <p:spPr bwMode="auto">
            <a:xfrm>
              <a:off x="53340" y="3739833"/>
              <a:ext cx="6276975" cy="1177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16" name="Rectangle 8"/>
            <p:cNvSpPr>
              <a:spLocks noChangeArrowheads="1"/>
            </p:cNvSpPr>
            <p:nvPr/>
          </p:nvSpPr>
          <p:spPr bwMode="auto">
            <a:xfrm>
              <a:off x="320040" y="4027171"/>
              <a:ext cx="27756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00679E"/>
                  </a:solidFill>
                  <a:latin typeface="Arial" panose="020B0604020202020204" pitchFamily="34" charset="0"/>
                  <a:cs typeface="Arial" panose="020B0604020202020204" pitchFamily="34" charset="0"/>
                </a:rPr>
                <a:t>Example Object Header Text</a:t>
              </a:r>
              <a:endParaRPr lang="en-US" dirty="0">
                <a:latin typeface="Arial" pitchFamily="34" charset="0"/>
                <a:cs typeface="Arial" pitchFamily="34" charset="0"/>
              </a:endParaRPr>
            </a:p>
          </p:txBody>
        </p:sp>
        <p:sp>
          <p:nvSpPr>
            <p:cNvPr id="17" name="Rectangle 9"/>
            <p:cNvSpPr>
              <a:spLocks noChangeArrowheads="1"/>
            </p:cNvSpPr>
            <p:nvPr/>
          </p:nvSpPr>
          <p:spPr bwMode="auto">
            <a:xfrm>
              <a:off x="329565" y="4462146"/>
              <a:ext cx="75982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First Attribute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0"/>
            <p:cNvSpPr>
              <a:spLocks noChangeArrowheads="1"/>
            </p:cNvSpPr>
            <p:nvPr/>
          </p:nvSpPr>
          <p:spPr bwMode="auto">
            <a:xfrm>
              <a:off x="5434076" y="4462146"/>
              <a:ext cx="74860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3793E"/>
                  </a:solidFill>
                  <a:effectLst/>
                  <a:latin typeface="Arial" panose="020B0604020202020204" pitchFamily="34" charset="0"/>
                  <a:cs typeface="Arial" panose="020B0604020202020204" pitchFamily="34" charset="0"/>
                </a:rPr>
                <a:t>Positive 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11"/>
            <p:cNvSpPr>
              <a:spLocks noChangeArrowheads="1"/>
            </p:cNvSpPr>
            <p:nvPr/>
          </p:nvSpPr>
          <p:spPr bwMode="auto">
            <a:xfrm>
              <a:off x="5541477" y="3984308"/>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3.624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2"/>
            <p:cNvSpPr>
              <a:spLocks noChangeArrowheads="1"/>
            </p:cNvSpPr>
            <p:nvPr/>
          </p:nvSpPr>
          <p:spPr bwMode="auto">
            <a:xfrm>
              <a:off x="5932610" y="4268471"/>
              <a:ext cx="25006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Euro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13"/>
            <p:cNvSpPr>
              <a:spLocks noChangeArrowheads="1"/>
            </p:cNvSpPr>
            <p:nvPr/>
          </p:nvSpPr>
          <p:spPr bwMode="auto">
            <a:xfrm>
              <a:off x="5575140" y="4736783"/>
              <a:ext cx="6075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Status Info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22" name="Group 21"/>
          <p:cNvGrpSpPr/>
          <p:nvPr/>
        </p:nvGrpSpPr>
        <p:grpSpPr>
          <a:xfrm>
            <a:off x="53658" y="1408113"/>
            <a:ext cx="6276975" cy="1562100"/>
            <a:chOff x="53658" y="1408113"/>
            <a:chExt cx="6276975" cy="1562100"/>
          </a:xfrm>
        </p:grpSpPr>
        <p:sp>
          <p:nvSpPr>
            <p:cNvPr id="5" name="Rectangle 36"/>
            <p:cNvSpPr>
              <a:spLocks noChangeArrowheads="1"/>
            </p:cNvSpPr>
            <p:nvPr/>
          </p:nvSpPr>
          <p:spPr bwMode="auto">
            <a:xfrm>
              <a:off x="53658" y="1408113"/>
              <a:ext cx="6276975" cy="15621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6" name="Rectangle 5"/>
            <p:cNvSpPr>
              <a:spLocks noChangeArrowheads="1"/>
            </p:cNvSpPr>
            <p:nvPr/>
          </p:nvSpPr>
          <p:spPr bwMode="auto">
            <a:xfrm>
              <a:off x="321945" y="1695451"/>
              <a:ext cx="27756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00679E"/>
                  </a:solidFill>
                  <a:latin typeface="Arial" panose="020B0604020202020204" pitchFamily="34" charset="0"/>
                  <a:cs typeface="Arial" panose="020B0604020202020204" pitchFamily="34" charset="0"/>
                </a:rPr>
                <a:t>Example Object Header Text</a:t>
              </a:r>
              <a:endParaRPr lang="en-US" dirty="0">
                <a:latin typeface="Arial" pitchFamily="34" charset="0"/>
                <a:cs typeface="Arial" pitchFamily="34" charset="0"/>
              </a:endParaRPr>
            </a:p>
          </p:txBody>
        </p:sp>
        <p:sp>
          <p:nvSpPr>
            <p:cNvPr id="7" name="Rectangle 6"/>
            <p:cNvSpPr>
              <a:spLocks noChangeArrowheads="1"/>
            </p:cNvSpPr>
            <p:nvPr/>
          </p:nvSpPr>
          <p:spPr bwMode="auto">
            <a:xfrm>
              <a:off x="329883" y="2130426"/>
              <a:ext cx="75982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First Attribute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a:spLocks noChangeArrowheads="1"/>
            </p:cNvSpPr>
            <p:nvPr/>
          </p:nvSpPr>
          <p:spPr bwMode="auto">
            <a:xfrm>
              <a:off x="5435981" y="2130426"/>
              <a:ext cx="74860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3793E"/>
                  </a:solidFill>
                  <a:effectLst/>
                  <a:latin typeface="Arial" panose="020B0604020202020204" pitchFamily="34" charset="0"/>
                  <a:cs typeface="Arial" panose="020B0604020202020204" pitchFamily="34" charset="0"/>
                </a:rPr>
                <a:t>Positive 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5543382" y="1652588"/>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3.624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5934515" y="1936751"/>
              <a:ext cx="25006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Euro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2"/>
            <p:cNvSpPr>
              <a:spLocks noChangeArrowheads="1"/>
            </p:cNvSpPr>
            <p:nvPr/>
          </p:nvSpPr>
          <p:spPr bwMode="auto">
            <a:xfrm>
              <a:off x="5577045" y="2405063"/>
              <a:ext cx="6075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Status Info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2"/>
            <p:cNvSpPr>
              <a:spLocks noChangeArrowheads="1"/>
            </p:cNvSpPr>
            <p:nvPr/>
          </p:nvSpPr>
          <p:spPr bwMode="auto">
            <a:xfrm>
              <a:off x="329994" y="2405063"/>
              <a:ext cx="32546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000" dirty="0">
                  <a:solidFill>
                    <a:srgbClr val="666666"/>
                  </a:solidFill>
                  <a:latin typeface="Arial" panose="020B0604020202020204" pitchFamily="34" charset="0"/>
                  <a:cs typeface="Arial" panose="020B0604020202020204" pitchFamily="34" charset="0"/>
                </a:rPr>
                <a:t>Second Attribute with a very long descriptive text that will </a:t>
              </a:r>
              <a:r>
                <a:rPr lang="en-US" sz="1000" dirty="0" smtClean="0">
                  <a:solidFill>
                    <a:srgbClr val="666666"/>
                  </a:solidFill>
                  <a:latin typeface="Arial" panose="020B0604020202020204" pitchFamily="34" charset="0"/>
                  <a:cs typeface="Arial" panose="020B0604020202020204" pitchFamily="34" charset="0"/>
                </a:rPr>
                <a:t>wrap around </a:t>
              </a:r>
              <a:r>
                <a:rPr lang="en-US" sz="1000" dirty="0">
                  <a:solidFill>
                    <a:srgbClr val="666666"/>
                  </a:solidFill>
                  <a:latin typeface="Arial" panose="020B0604020202020204" pitchFamily="34" charset="0"/>
                  <a:cs typeface="Arial" panose="020B0604020202020204" pitchFamily="34" charset="0"/>
                </a:rPr>
                <a:t>because it is </a:t>
              </a:r>
              <a:r>
                <a:rPr lang="en-US" sz="1000" dirty="0" err="1">
                  <a:solidFill>
                    <a:srgbClr val="666666"/>
                  </a:solidFill>
                  <a:latin typeface="Arial" panose="020B0604020202020204" pitchFamily="34" charset="0"/>
                  <a:cs typeface="Arial" panose="020B0604020202020204" pitchFamily="34" charset="0"/>
                </a:rPr>
                <a:t>sooo</a:t>
              </a:r>
              <a:r>
                <a:rPr lang="en-US" sz="1000" dirty="0">
                  <a:solidFill>
                    <a:srgbClr val="666666"/>
                  </a:solidFill>
                  <a:latin typeface="Arial" panose="020B0604020202020204" pitchFamily="34" charset="0"/>
                  <a:cs typeface="Arial" panose="020B0604020202020204" pitchFamily="34" charset="0"/>
                </a:rPr>
                <a:t> long</a:t>
              </a:r>
              <a:endParaRPr lang="en-US" dirty="0">
                <a:latin typeface="Arial" pitchFamily="34" charset="0"/>
                <a:cs typeface="Arial" pitchFamily="34" charset="0"/>
              </a:endParaRPr>
            </a:p>
          </p:txBody>
        </p:sp>
      </p:grpSp>
    </p:spTree>
    <p:extLst>
      <p:ext uri="{BB962C8B-B14F-4D97-AF65-F5344CB8AC3E}">
        <p14:creationId xmlns:p14="http://schemas.microsoft.com/office/powerpoint/2010/main" val="29362836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666666"/>
                </a:solidFill>
                <a:latin typeface="BentonSans Light" panose="02000503000000020004" pitchFamily="2" charset="0"/>
              </a:rPr>
              <a:t>ObjectHeader</a:t>
            </a:r>
            <a:endParaRPr lang="en-US" dirty="0"/>
          </a:p>
        </p:txBody>
      </p:sp>
      <p:grpSp>
        <p:nvGrpSpPr>
          <p:cNvPr id="7" name="Group 6"/>
          <p:cNvGrpSpPr/>
          <p:nvPr/>
        </p:nvGrpSpPr>
        <p:grpSpPr>
          <a:xfrm>
            <a:off x="48895" y="1413192"/>
            <a:ext cx="6276975" cy="3552825"/>
            <a:chOff x="48895" y="1413192"/>
            <a:chExt cx="6276975" cy="3552825"/>
          </a:xfrm>
        </p:grpSpPr>
        <p:sp>
          <p:nvSpPr>
            <p:cNvPr id="22" name="Rectangle 7"/>
            <p:cNvSpPr>
              <a:spLocks noChangeArrowheads="1"/>
            </p:cNvSpPr>
            <p:nvPr/>
          </p:nvSpPr>
          <p:spPr bwMode="auto">
            <a:xfrm>
              <a:off x="48895" y="1413192"/>
              <a:ext cx="6276975" cy="35528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3" name="Rectangle 14"/>
            <p:cNvSpPr>
              <a:spLocks noChangeArrowheads="1"/>
            </p:cNvSpPr>
            <p:nvPr/>
          </p:nvSpPr>
          <p:spPr bwMode="auto">
            <a:xfrm>
              <a:off x="317183" y="1678304"/>
              <a:ext cx="5080094" cy="1603003"/>
            </a:xfrm>
            <a:prstGeom prst="rect">
              <a:avLst/>
            </a:prstGeom>
            <a:noFill/>
            <a:extLst/>
          </p:spPr>
          <p:txBody>
            <a:bodyPr wrap="square" lIns="0" tIns="0" rIns="0" bIns="0" rtlCol="0">
              <a:spAutoFit/>
            </a:bodyPr>
            <a:lstStyle/>
            <a:p>
              <a:pPr fontAlgn="base">
                <a:lnSpc>
                  <a:spcPts val="2500"/>
                </a:lnSpc>
                <a:spcAft>
                  <a:spcPct val="0"/>
                </a:spcAft>
                <a:buClr>
                  <a:srgbClr val="F0AB00"/>
                </a:buClr>
                <a:buSzPct val="80000"/>
              </a:pPr>
              <a:r>
                <a:rPr lang="en-US" sz="1700" dirty="0">
                  <a:solidFill>
                    <a:srgbClr val="00679E"/>
                  </a:solidFill>
                  <a:latin typeface="Arial" panose="020B0604020202020204" pitchFamily="34" charset="0"/>
                  <a:cs typeface="Arial" panose="020B0604020202020204" pitchFamily="34" charset="0"/>
                </a:rPr>
                <a:t>Example Object Header Text That Is </a:t>
              </a:r>
              <a:r>
                <a:rPr lang="en-US" sz="1700" dirty="0" err="1">
                  <a:solidFill>
                    <a:srgbClr val="00679E"/>
                  </a:solidFill>
                  <a:latin typeface="Arial" panose="020B0604020202020204" pitchFamily="34" charset="0"/>
                  <a:cs typeface="Arial" panose="020B0604020202020204" pitchFamily="34" charset="0"/>
                </a:rPr>
                <a:t>Sooo</a:t>
              </a:r>
              <a:r>
                <a:rPr lang="en-US" sz="1700" dirty="0">
                  <a:solidFill>
                    <a:srgbClr val="00679E"/>
                  </a:solidFill>
                  <a:latin typeface="Arial" panose="020B0604020202020204" pitchFamily="34" charset="0"/>
                  <a:cs typeface="Arial" panose="020B0604020202020204" pitchFamily="34" charset="0"/>
                </a:rPr>
                <a:t> Long That It has To Wrap Several Times Before We Reach The End. That Is How Long This Text Is – Can You Even Begin To Believe Just How Long This Text Actually Is Or Do You Fail To Believe It?</a:t>
              </a:r>
            </a:p>
          </p:txBody>
        </p:sp>
        <p:sp>
          <p:nvSpPr>
            <p:cNvPr id="28" name="Rectangle 19"/>
            <p:cNvSpPr>
              <a:spLocks noChangeArrowheads="1"/>
            </p:cNvSpPr>
            <p:nvPr/>
          </p:nvSpPr>
          <p:spPr bwMode="auto">
            <a:xfrm>
              <a:off x="326708" y="3856354"/>
              <a:ext cx="53700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679E"/>
                  </a:solidFill>
                  <a:latin typeface="Arial" panose="020B0604020202020204" pitchFamily="34" charset="0"/>
                  <a:cs typeface="Arial" panose="020B0604020202020204" pitchFamily="34" charset="0"/>
                </a:rPr>
                <a:t>Added</a:t>
              </a: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 </a:t>
              </a:r>
              <a:r>
                <a:rPr lang="en-US" sz="1000" dirty="0" smtClean="0">
                  <a:solidFill>
                    <a:srgbClr val="00679E"/>
                  </a:solidFill>
                  <a:latin typeface="Arial" panose="020B0604020202020204" pitchFamily="34" charset="0"/>
                  <a:cs typeface="Arial" panose="020B0604020202020204" pitchFamily="34" charset="0"/>
                </a:rPr>
                <a:t>by</a:t>
              </a:r>
              <a:endParaRPr lang="en-US" sz="1000" dirty="0">
                <a:solidFill>
                  <a:srgbClr val="00679E"/>
                </a:solidFill>
                <a:latin typeface="Arial" panose="020B0604020202020204" pitchFamily="34" charset="0"/>
                <a:cs typeface="Arial" panose="020B0604020202020204" pitchFamily="34" charset="0"/>
              </a:endParaRPr>
            </a:p>
          </p:txBody>
        </p:sp>
        <p:sp>
          <p:nvSpPr>
            <p:cNvPr id="29" name="Rectangle 20"/>
            <p:cNvSpPr>
              <a:spLocks noChangeArrowheads="1"/>
            </p:cNvSpPr>
            <p:nvPr/>
          </p:nvSpPr>
          <p:spPr bwMode="auto">
            <a:xfrm>
              <a:off x="916940" y="3856354"/>
              <a:ext cx="41339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679E"/>
                  </a:solidFill>
                  <a:latin typeface="Arial" panose="020B0604020202020204" pitchFamily="34" charset="0"/>
                  <a:cs typeface="Arial" panose="020B0604020202020204" pitchFamily="34" charset="0"/>
                </a:rPr>
                <a:t>Name5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21"/>
            <p:cNvSpPr>
              <a:spLocks noChangeArrowheads="1"/>
            </p:cNvSpPr>
            <p:nvPr/>
          </p:nvSpPr>
          <p:spPr bwMode="auto">
            <a:xfrm>
              <a:off x="326708" y="4119879"/>
              <a:ext cx="75982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First Attribute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22"/>
            <p:cNvSpPr>
              <a:spLocks noChangeArrowheads="1"/>
            </p:cNvSpPr>
            <p:nvPr/>
          </p:nvSpPr>
          <p:spPr bwMode="auto">
            <a:xfrm>
              <a:off x="326708" y="4386579"/>
              <a:ext cx="32546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000" dirty="0">
                  <a:solidFill>
                    <a:srgbClr val="666666"/>
                  </a:solidFill>
                  <a:latin typeface="Arial" panose="020B0604020202020204" pitchFamily="34" charset="0"/>
                  <a:cs typeface="Arial" panose="020B0604020202020204" pitchFamily="34" charset="0"/>
                </a:rPr>
                <a:t>Second Attribute with a very long descriptive text that will </a:t>
              </a:r>
              <a:r>
                <a:rPr lang="en-US" sz="1000" dirty="0" smtClean="0">
                  <a:solidFill>
                    <a:srgbClr val="666666"/>
                  </a:solidFill>
                  <a:latin typeface="Arial" panose="020B0604020202020204" pitchFamily="34" charset="0"/>
                  <a:cs typeface="Arial" panose="020B0604020202020204" pitchFamily="34" charset="0"/>
                </a:rPr>
                <a:t>wrap around </a:t>
              </a:r>
              <a:r>
                <a:rPr lang="en-US" sz="1000" dirty="0">
                  <a:solidFill>
                    <a:srgbClr val="666666"/>
                  </a:solidFill>
                  <a:latin typeface="Arial" panose="020B0604020202020204" pitchFamily="34" charset="0"/>
                  <a:cs typeface="Arial" panose="020B0604020202020204" pitchFamily="34" charset="0"/>
                </a:rPr>
                <a:t>because it is </a:t>
              </a:r>
              <a:r>
                <a:rPr lang="en-US" sz="1000" dirty="0" err="1">
                  <a:solidFill>
                    <a:srgbClr val="666666"/>
                  </a:solidFill>
                  <a:latin typeface="Arial" panose="020B0604020202020204" pitchFamily="34" charset="0"/>
                  <a:cs typeface="Arial" panose="020B0604020202020204" pitchFamily="34" charset="0"/>
                </a:rPr>
                <a:t>sooo</a:t>
              </a:r>
              <a:r>
                <a:rPr lang="en-US" sz="1000" dirty="0">
                  <a:solidFill>
                    <a:srgbClr val="666666"/>
                  </a:solidFill>
                  <a:latin typeface="Arial" panose="020B0604020202020204" pitchFamily="34" charset="0"/>
                  <a:cs typeface="Arial" panose="020B0604020202020204" pitchFamily="34" charset="0"/>
                </a:rPr>
                <a:t> long</a:t>
              </a:r>
              <a:endParaRPr lang="en-US" dirty="0">
                <a:latin typeface="Arial" pitchFamily="34" charset="0"/>
                <a:cs typeface="Arial" pitchFamily="34" charset="0"/>
              </a:endParaRPr>
            </a:p>
          </p:txBody>
        </p:sp>
        <p:sp>
          <p:nvSpPr>
            <p:cNvPr id="33" name="Rectangle 24"/>
            <p:cNvSpPr>
              <a:spLocks noChangeArrowheads="1"/>
            </p:cNvSpPr>
            <p:nvPr/>
          </p:nvSpPr>
          <p:spPr bwMode="auto">
            <a:xfrm>
              <a:off x="5397277" y="4119879"/>
              <a:ext cx="81111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2127"/>
                  </a:solidFill>
                  <a:effectLst/>
                  <a:latin typeface="Arial" panose="020B0604020202020204" pitchFamily="34" charset="0"/>
                  <a:cs typeface="Arial" panose="020B0604020202020204" pitchFamily="34" charset="0"/>
                </a:rPr>
                <a:t>Negative 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 name="Rectangle 25"/>
            <p:cNvSpPr>
              <a:spLocks noChangeArrowheads="1"/>
            </p:cNvSpPr>
            <p:nvPr/>
          </p:nvSpPr>
          <p:spPr bwMode="auto">
            <a:xfrm>
              <a:off x="5600858" y="4386579"/>
              <a:ext cx="6075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Status Info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26"/>
            <p:cNvSpPr>
              <a:spLocks noChangeArrowheads="1"/>
            </p:cNvSpPr>
            <p:nvPr/>
          </p:nvSpPr>
          <p:spPr bwMode="auto">
            <a:xfrm>
              <a:off x="3430391" y="3257867"/>
              <a:ext cx="27780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xxx.999.999.123.624,00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 name="Rectangle 27"/>
            <p:cNvSpPr>
              <a:spLocks noChangeArrowheads="1"/>
            </p:cNvSpPr>
            <p:nvPr/>
          </p:nvSpPr>
          <p:spPr bwMode="auto">
            <a:xfrm>
              <a:off x="5983976" y="3546792"/>
              <a:ext cx="22442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Euro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8193371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666666"/>
                </a:solidFill>
                <a:latin typeface="BentonSans Light" panose="02000503000000020004" pitchFamily="2" charset="0"/>
              </a:rPr>
              <a:t>ObjectHeader</a:t>
            </a:r>
            <a:r>
              <a:rPr lang="en-US" dirty="0">
                <a:solidFill>
                  <a:srgbClr val="666666"/>
                </a:solidFill>
                <a:latin typeface="BentonSans Light" panose="02000503000000020004" pitchFamily="2" charset="0"/>
              </a:rPr>
              <a:t>	</a:t>
            </a:r>
            <a:endParaRPr lang="en-US" dirty="0"/>
          </a:p>
        </p:txBody>
      </p:sp>
      <p:grpSp>
        <p:nvGrpSpPr>
          <p:cNvPr id="27" name="Group 26"/>
          <p:cNvGrpSpPr/>
          <p:nvPr/>
        </p:nvGrpSpPr>
        <p:grpSpPr>
          <a:xfrm>
            <a:off x="54610" y="1412558"/>
            <a:ext cx="6276975" cy="1481138"/>
            <a:chOff x="54610" y="1412558"/>
            <a:chExt cx="6276975" cy="1481138"/>
          </a:xfrm>
        </p:grpSpPr>
        <p:sp>
          <p:nvSpPr>
            <p:cNvPr id="4" name="Rectangle 6"/>
            <p:cNvSpPr>
              <a:spLocks noChangeArrowheads="1"/>
            </p:cNvSpPr>
            <p:nvPr/>
          </p:nvSpPr>
          <p:spPr bwMode="auto">
            <a:xfrm>
              <a:off x="54610" y="1412558"/>
              <a:ext cx="6276975" cy="14811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7" name="Rectangle 10"/>
            <p:cNvSpPr>
              <a:spLocks noChangeArrowheads="1"/>
            </p:cNvSpPr>
            <p:nvPr/>
          </p:nvSpPr>
          <p:spPr bwMode="auto">
            <a:xfrm>
              <a:off x="330835" y="2465070"/>
              <a:ext cx="53700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679E"/>
                  </a:solidFill>
                  <a:latin typeface="Arial" panose="020B0604020202020204" pitchFamily="34" charset="0"/>
                  <a:cs typeface="Arial" panose="020B0604020202020204" pitchFamily="34" charset="0"/>
                </a:rPr>
                <a:t>Added</a:t>
              </a: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 </a:t>
              </a:r>
              <a:r>
                <a:rPr lang="en-US" sz="1000" dirty="0" smtClean="0">
                  <a:solidFill>
                    <a:srgbClr val="00679E"/>
                  </a:solidFill>
                  <a:latin typeface="Arial" panose="020B0604020202020204" pitchFamily="34" charset="0"/>
                  <a:cs typeface="Arial" panose="020B0604020202020204" pitchFamily="34" charset="0"/>
                </a:rPr>
                <a:t>by</a:t>
              </a:r>
              <a:endParaRPr lang="en-US" sz="1000" dirty="0">
                <a:solidFill>
                  <a:srgbClr val="00679E"/>
                </a:solidFill>
                <a:latin typeface="Arial" panose="020B0604020202020204" pitchFamily="34" charset="0"/>
                <a:cs typeface="Arial" panose="020B0604020202020204" pitchFamily="34" charset="0"/>
              </a:endParaRPr>
            </a:p>
          </p:txBody>
        </p:sp>
        <p:sp>
          <p:nvSpPr>
            <p:cNvPr id="8" name="Rectangle 11"/>
            <p:cNvSpPr>
              <a:spLocks noChangeArrowheads="1"/>
            </p:cNvSpPr>
            <p:nvPr/>
          </p:nvSpPr>
          <p:spPr bwMode="auto">
            <a:xfrm>
              <a:off x="915035" y="2465070"/>
              <a:ext cx="41339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679E"/>
                  </a:solidFill>
                  <a:latin typeface="Arial" panose="020B0604020202020204" pitchFamily="34" charset="0"/>
                  <a:cs typeface="Arial" panose="020B0604020202020204" pitchFamily="34" charset="0"/>
                </a:rPr>
                <a:t>Name5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2"/>
            <p:cNvSpPr>
              <a:spLocks noChangeArrowheads="1"/>
            </p:cNvSpPr>
            <p:nvPr/>
          </p:nvSpPr>
          <p:spPr bwMode="auto">
            <a:xfrm>
              <a:off x="5318760" y="2465070"/>
              <a:ext cx="73096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3793E"/>
                  </a:solidFill>
                  <a:effectLst/>
                  <a:latin typeface="Arial" panose="020B0604020202020204" pitchFamily="34" charset="0"/>
                  <a:cs typeface="Arial" panose="020B0604020202020204" pitchFamily="34" charset="0"/>
                </a:rPr>
                <a:t>Positive 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3"/>
            <p:cNvSpPr/>
            <p:nvPr/>
          </p:nvSpPr>
          <p:spPr>
            <a:xfrm>
              <a:off x="241995" y="1627465"/>
              <a:ext cx="5564968" cy="615553"/>
            </a:xfrm>
            <a:prstGeom prst="rect">
              <a:avLst/>
            </a:prstGeom>
          </p:spPr>
          <p:txBody>
            <a:bodyPr wrap="square">
              <a:spAutoFit/>
            </a:bodyPr>
            <a:lstStyle/>
            <a:p>
              <a:pPr fontAlgn="base">
                <a:spcBef>
                  <a:spcPts val="600"/>
                </a:spcBef>
                <a:spcAft>
                  <a:spcPct val="0"/>
                </a:spcAft>
                <a:buClr>
                  <a:srgbClr val="F0AB00"/>
                </a:buClr>
                <a:buSzPct val="80000"/>
              </a:pPr>
              <a:r>
                <a:rPr lang="en-US" sz="1700" dirty="0">
                  <a:latin typeface="Arial" panose="020B0604020202020204" pitchFamily="34" charset="0"/>
                  <a:cs typeface="Arial" panose="020B0604020202020204" pitchFamily="34" charset="0"/>
                </a:rPr>
                <a:t>Example Object Header Text </a:t>
              </a:r>
              <a:r>
                <a:rPr lang="en-US" sz="1700" dirty="0" smtClean="0">
                  <a:latin typeface="Arial" panose="020B0604020202020204" pitchFamily="34" charset="0"/>
                  <a:cs typeface="Arial" panose="020B0604020202020204" pitchFamily="34" charset="0"/>
                </a:rPr>
                <a:t>That Is </a:t>
              </a:r>
              <a:r>
                <a:rPr lang="en-US" sz="1700" dirty="0" err="1" smtClean="0">
                  <a:latin typeface="Arial" panose="020B0604020202020204" pitchFamily="34" charset="0"/>
                  <a:cs typeface="Arial" panose="020B0604020202020204" pitchFamily="34" charset="0"/>
                </a:rPr>
                <a:t>Sooo</a:t>
              </a:r>
              <a:r>
                <a:rPr lang="en-US" sz="1700" dirty="0" smtClean="0">
                  <a:latin typeface="Arial" panose="020B0604020202020204" pitchFamily="34" charset="0"/>
                  <a:cs typeface="Arial" panose="020B0604020202020204" pitchFamily="34" charset="0"/>
                </a:rPr>
                <a:t> Long That It </a:t>
              </a:r>
              <a:r>
                <a:rPr lang="en-US" sz="1700" dirty="0">
                  <a:latin typeface="Arial" panose="020B0604020202020204" pitchFamily="34" charset="0"/>
                  <a:cs typeface="Arial" panose="020B0604020202020204" pitchFamily="34" charset="0"/>
                </a:rPr>
                <a:t>has to Wrap </a:t>
              </a:r>
              <a:r>
                <a:rPr lang="en-US" sz="1700" dirty="0" smtClean="0">
                  <a:latin typeface="Arial" panose="020B0604020202020204" pitchFamily="34" charset="0"/>
                  <a:cs typeface="Arial" panose="020B0604020202020204" pitchFamily="34" charset="0"/>
                </a:rPr>
                <a:t>Once</a:t>
              </a:r>
              <a:endParaRPr lang="en-US" sz="1700" dirty="0">
                <a:latin typeface="Arial" panose="020B0604020202020204" pitchFamily="34" charset="0"/>
                <a:cs typeface="Arial" panose="020B0604020202020204" pitchFamily="34" charset="0"/>
              </a:endParaRPr>
            </a:p>
          </p:txBody>
        </p:sp>
      </p:grpSp>
      <p:grpSp>
        <p:nvGrpSpPr>
          <p:cNvPr id="29" name="Group 28"/>
          <p:cNvGrpSpPr/>
          <p:nvPr/>
        </p:nvGrpSpPr>
        <p:grpSpPr>
          <a:xfrm>
            <a:off x="54610" y="3740150"/>
            <a:ext cx="6276975" cy="2433638"/>
            <a:chOff x="54610" y="3740150"/>
            <a:chExt cx="6276975" cy="2433638"/>
          </a:xfrm>
        </p:grpSpPr>
        <p:sp>
          <p:nvSpPr>
            <p:cNvPr id="11" name="Rectangle 7"/>
            <p:cNvSpPr>
              <a:spLocks noChangeArrowheads="1"/>
            </p:cNvSpPr>
            <p:nvPr/>
          </p:nvSpPr>
          <p:spPr bwMode="auto">
            <a:xfrm>
              <a:off x="54610" y="3740150"/>
              <a:ext cx="6276975" cy="24336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14" name="Rectangle 15"/>
            <p:cNvSpPr>
              <a:spLocks noChangeArrowheads="1"/>
            </p:cNvSpPr>
            <p:nvPr/>
          </p:nvSpPr>
          <p:spPr bwMode="auto">
            <a:xfrm>
              <a:off x="330835" y="5219700"/>
              <a:ext cx="53700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679E"/>
                  </a:solidFill>
                  <a:latin typeface="Arial" panose="020B0604020202020204" pitchFamily="34" charset="0"/>
                  <a:cs typeface="Arial" panose="020B0604020202020204" pitchFamily="34" charset="0"/>
                </a:rPr>
                <a:t>Added</a:t>
              </a: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 </a:t>
              </a:r>
              <a:r>
                <a:rPr lang="en-US" sz="1000" dirty="0" smtClean="0">
                  <a:solidFill>
                    <a:srgbClr val="00679E"/>
                  </a:solidFill>
                  <a:latin typeface="Arial" panose="020B0604020202020204" pitchFamily="34" charset="0"/>
                  <a:cs typeface="Arial" panose="020B0604020202020204" pitchFamily="34" charset="0"/>
                </a:rPr>
                <a:t>by</a:t>
              </a:r>
              <a:endParaRPr lang="en-US" sz="1000" dirty="0">
                <a:solidFill>
                  <a:srgbClr val="00679E"/>
                </a:solidFill>
                <a:latin typeface="Arial" panose="020B0604020202020204" pitchFamily="34" charset="0"/>
                <a:cs typeface="Arial" panose="020B0604020202020204" pitchFamily="34" charset="0"/>
              </a:endParaRPr>
            </a:p>
          </p:txBody>
        </p:sp>
        <p:sp>
          <p:nvSpPr>
            <p:cNvPr id="15" name="Rectangle 16"/>
            <p:cNvSpPr>
              <a:spLocks noChangeArrowheads="1"/>
            </p:cNvSpPr>
            <p:nvPr/>
          </p:nvSpPr>
          <p:spPr bwMode="auto">
            <a:xfrm>
              <a:off x="915035" y="5219700"/>
              <a:ext cx="41339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679E"/>
                  </a:solidFill>
                  <a:latin typeface="Arial" panose="020B0604020202020204" pitchFamily="34" charset="0"/>
                  <a:cs typeface="Arial" panose="020B0604020202020204" pitchFamily="34" charset="0"/>
                </a:rPr>
                <a:t>Name5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7"/>
            <p:cNvSpPr>
              <a:spLocks noChangeArrowheads="1"/>
            </p:cNvSpPr>
            <p:nvPr/>
          </p:nvSpPr>
          <p:spPr bwMode="auto">
            <a:xfrm>
              <a:off x="330835" y="5483225"/>
              <a:ext cx="75982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First Attribute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8"/>
            <p:cNvSpPr>
              <a:spLocks noChangeArrowheads="1"/>
            </p:cNvSpPr>
            <p:nvPr/>
          </p:nvSpPr>
          <p:spPr bwMode="auto">
            <a:xfrm>
              <a:off x="330836" y="5749924"/>
              <a:ext cx="32981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000" dirty="0">
                  <a:solidFill>
                    <a:srgbClr val="666666"/>
                  </a:solidFill>
                  <a:latin typeface="Arial" panose="020B0604020202020204" pitchFamily="34" charset="0"/>
                  <a:cs typeface="Arial" panose="020B0604020202020204" pitchFamily="34" charset="0"/>
                </a:rPr>
                <a:t>Second Attribute with a very long descriptive text that will wrap around because it is </a:t>
              </a:r>
              <a:r>
                <a:rPr lang="en-US" sz="1000" dirty="0" err="1">
                  <a:solidFill>
                    <a:srgbClr val="666666"/>
                  </a:solidFill>
                  <a:latin typeface="Arial" panose="020B0604020202020204" pitchFamily="34" charset="0"/>
                  <a:cs typeface="Arial" panose="020B0604020202020204" pitchFamily="34" charset="0"/>
                </a:rPr>
                <a:t>sooo</a:t>
              </a:r>
              <a:r>
                <a:rPr lang="en-US" sz="1000" dirty="0">
                  <a:solidFill>
                    <a:srgbClr val="666666"/>
                  </a:solidFill>
                  <a:latin typeface="Arial" panose="020B0604020202020204" pitchFamily="34" charset="0"/>
                  <a:cs typeface="Arial" panose="020B0604020202020204" pitchFamily="34" charset="0"/>
                </a:rPr>
                <a:t> long</a:t>
              </a:r>
              <a:endParaRPr lang="en-US" sz="1000" dirty="0">
                <a:latin typeface="Arial" pitchFamily="34" charset="0"/>
                <a:cs typeface="Arial" pitchFamily="34" charset="0"/>
              </a:endParaRPr>
            </a:p>
          </p:txBody>
        </p:sp>
        <p:sp>
          <p:nvSpPr>
            <p:cNvPr id="19" name="Rectangle 20"/>
            <p:cNvSpPr>
              <a:spLocks noChangeArrowheads="1"/>
            </p:cNvSpPr>
            <p:nvPr/>
          </p:nvSpPr>
          <p:spPr bwMode="auto">
            <a:xfrm>
              <a:off x="5401404" y="5483225"/>
              <a:ext cx="81111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2127"/>
                  </a:solidFill>
                  <a:effectLst/>
                  <a:latin typeface="Arial" panose="020B0604020202020204" pitchFamily="34" charset="0"/>
                  <a:cs typeface="Arial" panose="020B0604020202020204" pitchFamily="34" charset="0"/>
                </a:rPr>
                <a:t>Negative 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21"/>
            <p:cNvSpPr>
              <a:spLocks noChangeArrowheads="1"/>
            </p:cNvSpPr>
            <p:nvPr/>
          </p:nvSpPr>
          <p:spPr bwMode="auto">
            <a:xfrm>
              <a:off x="5604985" y="5749925"/>
              <a:ext cx="6075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Status Info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2"/>
            <p:cNvSpPr>
              <a:spLocks noChangeArrowheads="1"/>
            </p:cNvSpPr>
            <p:nvPr/>
          </p:nvSpPr>
          <p:spPr bwMode="auto">
            <a:xfrm>
              <a:off x="3434518" y="4621213"/>
              <a:ext cx="27780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xxx.999.999.123.624,00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23"/>
            <p:cNvSpPr>
              <a:spLocks noChangeArrowheads="1"/>
            </p:cNvSpPr>
            <p:nvPr/>
          </p:nvSpPr>
          <p:spPr bwMode="auto">
            <a:xfrm>
              <a:off x="5988103" y="4910138"/>
              <a:ext cx="22442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Euro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25"/>
            <p:cNvSpPr/>
            <p:nvPr/>
          </p:nvSpPr>
          <p:spPr>
            <a:xfrm>
              <a:off x="222000" y="3994330"/>
              <a:ext cx="5686753" cy="615553"/>
            </a:xfrm>
            <a:prstGeom prst="rect">
              <a:avLst/>
            </a:prstGeom>
          </p:spPr>
          <p:txBody>
            <a:bodyPr wrap="square">
              <a:spAutoFit/>
            </a:bodyPr>
            <a:lstStyle/>
            <a:p>
              <a:pPr fontAlgn="base">
                <a:spcBef>
                  <a:spcPts val="600"/>
                </a:spcBef>
                <a:spcAft>
                  <a:spcPct val="0"/>
                </a:spcAft>
                <a:buClr>
                  <a:srgbClr val="F0AB00"/>
                </a:buClr>
                <a:buSzPct val="80000"/>
              </a:pPr>
              <a:r>
                <a:rPr lang="en-US" sz="1700" dirty="0">
                  <a:solidFill>
                    <a:srgbClr val="00679E"/>
                  </a:solidFill>
                  <a:latin typeface="Arial" panose="020B0604020202020204" pitchFamily="34" charset="0"/>
                  <a:cs typeface="Arial" panose="020B0604020202020204" pitchFamily="34" charset="0"/>
                </a:rPr>
                <a:t>Example Object Header Text </a:t>
              </a:r>
              <a:r>
                <a:rPr lang="en-US" sz="1700" dirty="0" smtClean="0">
                  <a:solidFill>
                    <a:srgbClr val="00679E"/>
                  </a:solidFill>
                  <a:latin typeface="Arial" panose="020B0604020202020204" pitchFamily="34" charset="0"/>
                  <a:cs typeface="Arial" panose="020B0604020202020204" pitchFamily="34" charset="0"/>
                </a:rPr>
                <a:t>That Is </a:t>
              </a:r>
              <a:r>
                <a:rPr lang="en-US" sz="1700" dirty="0">
                  <a:solidFill>
                    <a:srgbClr val="00679E"/>
                  </a:solidFill>
                  <a:latin typeface="Arial" panose="020B0604020202020204" pitchFamily="34" charset="0"/>
                  <a:cs typeface="Arial" panose="020B0604020202020204" pitchFamily="34" charset="0"/>
                </a:rPr>
                <a:t>Rather </a:t>
              </a:r>
              <a:r>
                <a:rPr lang="en-US" sz="1700" dirty="0" smtClean="0">
                  <a:solidFill>
                    <a:srgbClr val="00679E"/>
                  </a:solidFill>
                  <a:latin typeface="Arial" panose="020B0604020202020204" pitchFamily="34" charset="0"/>
                  <a:cs typeface="Arial" panose="020B0604020202020204" pitchFamily="34" charset="0"/>
                </a:rPr>
                <a:t>Long That </a:t>
              </a:r>
              <a:r>
                <a:rPr lang="en-US" sz="1700" dirty="0">
                  <a:solidFill>
                    <a:srgbClr val="00679E"/>
                  </a:solidFill>
                  <a:latin typeface="Arial" panose="020B0604020202020204" pitchFamily="34" charset="0"/>
                  <a:cs typeface="Arial" panose="020B0604020202020204" pitchFamily="34" charset="0"/>
                </a:rPr>
                <a:t>It has to Wrap </a:t>
              </a:r>
              <a:r>
                <a:rPr lang="en-US" sz="1700" dirty="0" smtClean="0">
                  <a:solidFill>
                    <a:srgbClr val="00679E"/>
                  </a:solidFill>
                  <a:latin typeface="Arial" panose="020B0604020202020204" pitchFamily="34" charset="0"/>
                  <a:cs typeface="Arial" panose="020B0604020202020204" pitchFamily="34" charset="0"/>
                </a:rPr>
                <a:t>Once</a:t>
              </a:r>
              <a:endParaRPr lang="en-US" sz="1700" dirty="0">
                <a:solidFill>
                  <a:srgbClr val="00679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29026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0500" y="1457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500" dirty="0">
                <a:solidFill>
                  <a:srgbClr val="666666"/>
                </a:solidFill>
                <a:latin typeface="BentonSans Light" panose="02000503000000020004" pitchFamily="2" charset="0"/>
              </a:rPr>
              <a:t>Components Index</a:t>
            </a:r>
          </a:p>
        </p:txBody>
      </p:sp>
      <p:sp>
        <p:nvSpPr>
          <p:cNvPr id="5" name="TextBox 4"/>
          <p:cNvSpPr txBox="1"/>
          <p:nvPr/>
        </p:nvSpPr>
        <p:spPr>
          <a:xfrm>
            <a:off x="457200" y="1346005"/>
            <a:ext cx="6578600" cy="1692771"/>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2" action="ppaction://hlinksldjump"/>
              </a:rPr>
              <a:t>Toolbar</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3" action="ppaction://hlinksldjump"/>
              </a:rPr>
              <a:t>Tray/Panel</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4" action="ppaction://hlinksldjump"/>
              </a:rPr>
              <a:t>Tree</a:t>
            </a:r>
            <a:endParaRPr lang="en-US" kern="0" dirty="0">
              <a:latin typeface="BentonSans Light"/>
              <a:ea typeface="Arial Unicode MS" pitchFamily="34" charset="-128"/>
              <a:cs typeface="BentonSans Light"/>
            </a:endParaRPr>
          </a:p>
          <a:p>
            <a:pPr marL="285750" indent="-285750" fontAlgn="base">
              <a:spcBef>
                <a:spcPts val="600"/>
              </a:spcBef>
              <a:spcAft>
                <a:spcPct val="0"/>
              </a:spcAft>
              <a:buClr>
                <a:srgbClr val="F0AB00"/>
              </a:buClr>
              <a:buSzPct val="80000"/>
              <a:buFont typeface="Arial"/>
              <a:buChar char="•"/>
            </a:pPr>
            <a:r>
              <a:rPr lang="en-US" kern="0" dirty="0">
                <a:latin typeface="BentonSans Light"/>
                <a:ea typeface="Arial Unicode MS" pitchFamily="34" charset="-128"/>
                <a:cs typeface="BentonSans Light"/>
                <a:hlinkClick r:id="rId5" action="ppaction://hlinksldjump"/>
              </a:rPr>
              <a:t>Background</a:t>
            </a:r>
            <a:endParaRPr lang="en-US" kern="0" dirty="0">
              <a:latin typeface="BentonSans Light"/>
              <a:ea typeface="Arial Unicode MS" pitchFamily="34" charset="-128"/>
              <a:cs typeface="BentonSans Light"/>
            </a:endParaRPr>
          </a:p>
          <a:p>
            <a:pPr fontAlgn="base">
              <a:spcBef>
                <a:spcPts val="600"/>
              </a:spcBef>
              <a:spcAft>
                <a:spcPct val="0"/>
              </a:spcAft>
              <a:buClr>
                <a:srgbClr val="F0AB00"/>
              </a:buClr>
              <a:buSzPct val="80000"/>
            </a:pPr>
            <a:endParaRPr lang="en-US" kern="0" dirty="0">
              <a:latin typeface="BentonSans Light"/>
              <a:ea typeface="Arial Unicode MS" pitchFamily="34" charset="-128"/>
              <a:cs typeface="BentonSans Light"/>
            </a:endParaRPr>
          </a:p>
        </p:txBody>
      </p:sp>
    </p:spTree>
    <p:extLst>
      <p:ext uri="{BB962C8B-B14F-4D97-AF65-F5344CB8AC3E}">
        <p14:creationId xmlns:p14="http://schemas.microsoft.com/office/powerpoint/2010/main" val="15163869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Placeholder 50"/>
          <p:cNvSpPr>
            <a:spLocks noGrp="1"/>
          </p:cNvSpPr>
          <p:nvPr>
            <p:ph type="body" sz="quarter" idx="10"/>
          </p:nvPr>
        </p:nvSpPr>
        <p:spPr/>
        <p:txBody>
          <a:bodyPr/>
          <a:lstStyle/>
          <a:p>
            <a:r>
              <a:rPr lang="en-US" sz="1400" dirty="0">
                <a:solidFill>
                  <a:srgbClr val="006CA7"/>
                </a:solidFill>
                <a:latin typeface="BentonSans Light"/>
                <a:cs typeface="BentonSans Light"/>
              </a:rPr>
              <a:t>Footer [Tablet/Desktop]</a:t>
            </a:r>
          </a:p>
          <a:p>
            <a:endParaRPr lang="en-US" sz="1400" dirty="0">
              <a:solidFill>
                <a:srgbClr val="006CA7"/>
              </a:solidFill>
              <a:latin typeface="BentonSans Light"/>
              <a:cs typeface="BentonSans Light"/>
            </a:endParaRPr>
          </a:p>
          <a:p>
            <a:endParaRPr lang="en-US" sz="1400" dirty="0">
              <a:solidFill>
                <a:srgbClr val="006CA7"/>
              </a:solidFill>
              <a:latin typeface="BentonSans Light"/>
              <a:cs typeface="BentonSans Light"/>
            </a:endParaRPr>
          </a:p>
          <a:p>
            <a:r>
              <a:rPr lang="en-US" sz="1400" dirty="0">
                <a:solidFill>
                  <a:srgbClr val="006CA7"/>
                </a:solidFill>
                <a:latin typeface="BentonSans Light"/>
                <a:cs typeface="BentonSans Light"/>
              </a:rPr>
              <a:t>Footer [Tablet/Desktop with default action]</a:t>
            </a:r>
            <a:endParaRPr lang="en-US" sz="1400" dirty="0">
              <a:latin typeface="BentonSans Light"/>
              <a:cs typeface="BentonSans Light"/>
            </a:endParaRPr>
          </a:p>
          <a:p>
            <a:endParaRPr lang="en-US" sz="1400" dirty="0">
              <a:latin typeface="BentonSans Light"/>
              <a:cs typeface="BentonSans Light"/>
            </a:endParaRPr>
          </a:p>
          <a:p>
            <a:r>
              <a:rPr lang="en-US" sz="1400" dirty="0">
                <a:solidFill>
                  <a:srgbClr val="006CA7"/>
                </a:solidFill>
                <a:latin typeface="BentonSans Light"/>
                <a:cs typeface="BentonSans Light"/>
              </a:rPr>
              <a:t>F</a:t>
            </a:r>
            <a:r>
              <a:rPr lang="en-US" sz="1400" dirty="0" smtClean="0">
                <a:solidFill>
                  <a:srgbClr val="006CA7"/>
                </a:solidFill>
                <a:latin typeface="BentonSans Light"/>
                <a:cs typeface="BentonSans Light"/>
              </a:rPr>
              <a:t>ooter </a:t>
            </a:r>
            <a:r>
              <a:rPr lang="en-US" sz="1400" dirty="0">
                <a:solidFill>
                  <a:srgbClr val="006CA7"/>
                </a:solidFill>
                <a:latin typeface="BentonSans Light"/>
                <a:cs typeface="BentonSans Light"/>
              </a:rPr>
              <a:t>[Phone]</a:t>
            </a:r>
          </a:p>
          <a:p>
            <a:endParaRPr lang="en-US" sz="1400" dirty="0">
              <a:solidFill>
                <a:srgbClr val="006CA7"/>
              </a:solidFill>
              <a:latin typeface="BentonSans Light"/>
              <a:cs typeface="BentonSans Light"/>
            </a:endParaRPr>
          </a:p>
          <a:p>
            <a:endParaRPr lang="en-US" sz="1400" dirty="0">
              <a:solidFill>
                <a:srgbClr val="006CA7"/>
              </a:solidFill>
              <a:latin typeface="BentonSans Light"/>
              <a:cs typeface="BentonSans Light"/>
            </a:endParaRPr>
          </a:p>
          <a:p>
            <a:r>
              <a:rPr lang="en-US" sz="1400" dirty="0">
                <a:solidFill>
                  <a:srgbClr val="006CA7"/>
                </a:solidFill>
                <a:latin typeface="BentonSans Light"/>
                <a:cs typeface="BentonSans Light"/>
              </a:rPr>
              <a:t>Footer [Phone with default action]</a:t>
            </a:r>
            <a:endParaRPr lang="en-US" sz="1400" dirty="0">
              <a:latin typeface="BentonSans Light"/>
              <a:cs typeface="BentonSans Light"/>
            </a:endParaRPr>
          </a:p>
          <a:p>
            <a:endParaRPr lang="en-US" sz="1400" dirty="0">
              <a:latin typeface="BentonSans Light"/>
              <a:cs typeface="BentonSans Light"/>
            </a:endParaRPr>
          </a:p>
        </p:txBody>
      </p:sp>
      <p:sp>
        <p:nvSpPr>
          <p:cNvPr id="50" name="Title 49"/>
          <p:cNvSpPr>
            <a:spLocks noGrp="1"/>
          </p:cNvSpPr>
          <p:nvPr>
            <p:ph type="title"/>
          </p:nvPr>
        </p:nvSpPr>
        <p:spPr/>
        <p:txBody>
          <a:bodyPr/>
          <a:lstStyle/>
          <a:p>
            <a:r>
              <a:rPr lang="en-US" dirty="0" smtClean="0">
                <a:latin typeface="BentonSans Light"/>
                <a:cs typeface="BentonSans Light"/>
              </a:rPr>
              <a:t>Bar</a:t>
            </a:r>
            <a:r>
              <a:rPr lang="en-US" dirty="0">
                <a:latin typeface="BentonSans Light"/>
                <a:cs typeface="BentonSans Light"/>
              </a:rPr>
              <a:t>	</a:t>
            </a:r>
          </a:p>
        </p:txBody>
      </p:sp>
      <p:grpSp>
        <p:nvGrpSpPr>
          <p:cNvPr id="42" name="Group 41"/>
          <p:cNvGrpSpPr/>
          <p:nvPr/>
        </p:nvGrpSpPr>
        <p:grpSpPr>
          <a:xfrm>
            <a:off x="0" y="2080833"/>
            <a:ext cx="9144000" cy="423863"/>
            <a:chOff x="0" y="6434139"/>
            <a:chExt cx="9144000" cy="423863"/>
          </a:xfrm>
        </p:grpSpPr>
        <p:sp>
          <p:nvSpPr>
            <p:cNvPr id="43" name="Rectangle 42"/>
            <p:cNvSpPr/>
            <p:nvPr/>
          </p:nvSpPr>
          <p:spPr>
            <a:xfrm>
              <a:off x="0" y="6434139"/>
              <a:ext cx="9144000"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2860676" y="6434139"/>
              <a:ext cx="0" cy="423863"/>
            </a:xfrm>
            <a:prstGeom prst="line">
              <a:avLst/>
            </a:prstGeom>
            <a:ln w="12700">
              <a:solidFill>
                <a:srgbClr val="626F78"/>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703676" y="6524961"/>
              <a:ext cx="440324"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grpSp>
      <p:grpSp>
        <p:nvGrpSpPr>
          <p:cNvPr id="2" name="Group 1"/>
          <p:cNvGrpSpPr/>
          <p:nvPr/>
        </p:nvGrpSpPr>
        <p:grpSpPr>
          <a:xfrm>
            <a:off x="0" y="3314274"/>
            <a:ext cx="9144000" cy="423864"/>
            <a:chOff x="0" y="3314274"/>
            <a:chExt cx="9144000" cy="423864"/>
          </a:xfrm>
        </p:grpSpPr>
        <p:sp>
          <p:nvSpPr>
            <p:cNvPr id="82" name="Rectangle 81"/>
            <p:cNvSpPr/>
            <p:nvPr/>
          </p:nvSpPr>
          <p:spPr>
            <a:xfrm>
              <a:off x="0" y="3314275"/>
              <a:ext cx="9144000"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2860676" y="3314275"/>
              <a:ext cx="0" cy="423863"/>
            </a:xfrm>
            <a:prstGeom prst="line">
              <a:avLst/>
            </a:prstGeom>
            <a:ln w="12700">
              <a:solidFill>
                <a:srgbClr val="626F78"/>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703676" y="3405097"/>
              <a:ext cx="440324"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100" name="Rectangle 99"/>
            <p:cNvSpPr/>
            <p:nvPr/>
          </p:nvSpPr>
          <p:spPr>
            <a:xfrm>
              <a:off x="7727860" y="3314274"/>
              <a:ext cx="975816" cy="423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Cancel</a:t>
              </a:r>
              <a:endParaRPr lang="en-US" dirty="0"/>
            </a:p>
          </p:txBody>
        </p:sp>
      </p:grpSp>
      <p:grpSp>
        <p:nvGrpSpPr>
          <p:cNvPr id="107" name="Group 106"/>
          <p:cNvGrpSpPr/>
          <p:nvPr/>
        </p:nvGrpSpPr>
        <p:grpSpPr>
          <a:xfrm>
            <a:off x="345083" y="4523276"/>
            <a:ext cx="2872029" cy="423863"/>
            <a:chOff x="5144258" y="5541168"/>
            <a:chExt cx="2872029" cy="423863"/>
          </a:xfrm>
        </p:grpSpPr>
        <p:sp>
          <p:nvSpPr>
            <p:cNvPr id="108" name="Rectangle 107"/>
            <p:cNvSpPr/>
            <p:nvPr/>
          </p:nvSpPr>
          <p:spPr>
            <a:xfrm>
              <a:off x="5144258" y="5541168"/>
              <a:ext cx="2872029"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7585439" y="5631108"/>
              <a:ext cx="42386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grpSp>
      <p:grpSp>
        <p:nvGrpSpPr>
          <p:cNvPr id="3" name="Group 2"/>
          <p:cNvGrpSpPr/>
          <p:nvPr/>
        </p:nvGrpSpPr>
        <p:grpSpPr>
          <a:xfrm>
            <a:off x="345083" y="5812211"/>
            <a:ext cx="2872029" cy="424746"/>
            <a:chOff x="345082" y="5812211"/>
            <a:chExt cx="2872029" cy="424746"/>
          </a:xfrm>
        </p:grpSpPr>
        <p:sp>
          <p:nvSpPr>
            <p:cNvPr id="113" name="Rectangle 112"/>
            <p:cNvSpPr/>
            <p:nvPr/>
          </p:nvSpPr>
          <p:spPr>
            <a:xfrm>
              <a:off x="345082" y="5813094"/>
              <a:ext cx="2872029"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2786263" y="5903034"/>
              <a:ext cx="42386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116" name="Rectangle 115"/>
            <p:cNvSpPr/>
            <p:nvPr/>
          </p:nvSpPr>
          <p:spPr>
            <a:xfrm>
              <a:off x="1810447" y="5812211"/>
              <a:ext cx="975816" cy="423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Cancel</a:t>
              </a:r>
              <a:endParaRPr lang="en-US" dirty="0"/>
            </a:p>
          </p:txBody>
        </p:sp>
      </p:grpSp>
      <p:sp>
        <p:nvSpPr>
          <p:cNvPr id="4" name="Rounded Rectangle 3"/>
          <p:cNvSpPr/>
          <p:nvPr/>
        </p:nvSpPr>
        <p:spPr bwMode="gray">
          <a:xfrm>
            <a:off x="6743700" y="3390900"/>
            <a:ext cx="977900" cy="292100"/>
          </a:xfrm>
          <a:prstGeom prst="roundRect">
            <a:avLst/>
          </a:prstGeom>
          <a:solidFill>
            <a:srgbClr val="009DE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9" name="Rectangle 28"/>
          <p:cNvSpPr/>
          <p:nvPr/>
        </p:nvSpPr>
        <p:spPr>
          <a:xfrm>
            <a:off x="6762660" y="3301574"/>
            <a:ext cx="975816" cy="423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Save</a:t>
            </a:r>
            <a:endParaRPr lang="en-US" dirty="0"/>
          </a:p>
        </p:txBody>
      </p:sp>
      <p:sp>
        <p:nvSpPr>
          <p:cNvPr id="30" name="Rounded Rectangle 29"/>
          <p:cNvSpPr/>
          <p:nvPr/>
        </p:nvSpPr>
        <p:spPr bwMode="gray">
          <a:xfrm>
            <a:off x="6692900" y="2146300"/>
            <a:ext cx="977900" cy="292100"/>
          </a:xfrm>
          <a:prstGeom prst="roundRect">
            <a:avLst/>
          </a:prstGeom>
          <a:solidFill>
            <a:srgbClr val="00783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Rectangle 31"/>
          <p:cNvSpPr/>
          <p:nvPr/>
        </p:nvSpPr>
        <p:spPr>
          <a:xfrm>
            <a:off x="6673760" y="2069674"/>
            <a:ext cx="975816" cy="423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Approve</a:t>
            </a:r>
            <a:endParaRPr lang="en-US" dirty="0"/>
          </a:p>
        </p:txBody>
      </p:sp>
      <p:sp>
        <p:nvSpPr>
          <p:cNvPr id="34" name="Rounded Rectangle 33"/>
          <p:cNvSpPr/>
          <p:nvPr/>
        </p:nvSpPr>
        <p:spPr bwMode="gray">
          <a:xfrm>
            <a:off x="7734300" y="2146300"/>
            <a:ext cx="977900" cy="292100"/>
          </a:xfrm>
          <a:prstGeom prst="roundRect">
            <a:avLst/>
          </a:prstGeom>
          <a:solidFill>
            <a:srgbClr val="CC191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a:xfrm>
            <a:off x="7740560" y="2056974"/>
            <a:ext cx="975816" cy="423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Reject</a:t>
            </a:r>
            <a:endParaRPr lang="en-US" dirty="0"/>
          </a:p>
        </p:txBody>
      </p:sp>
      <p:sp>
        <p:nvSpPr>
          <p:cNvPr id="36" name="Rounded Rectangle 35"/>
          <p:cNvSpPr/>
          <p:nvPr/>
        </p:nvSpPr>
        <p:spPr bwMode="gray">
          <a:xfrm>
            <a:off x="762000" y="4584700"/>
            <a:ext cx="977900" cy="292100"/>
          </a:xfrm>
          <a:prstGeom prst="roundRect">
            <a:avLst/>
          </a:prstGeom>
          <a:solidFill>
            <a:srgbClr val="00783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7" name="Rectangle 36"/>
          <p:cNvSpPr/>
          <p:nvPr/>
        </p:nvSpPr>
        <p:spPr>
          <a:xfrm>
            <a:off x="742860" y="4508074"/>
            <a:ext cx="975816" cy="423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Approve</a:t>
            </a:r>
            <a:endParaRPr lang="en-US" dirty="0"/>
          </a:p>
        </p:txBody>
      </p:sp>
      <p:sp>
        <p:nvSpPr>
          <p:cNvPr id="38" name="Rounded Rectangle 37"/>
          <p:cNvSpPr/>
          <p:nvPr/>
        </p:nvSpPr>
        <p:spPr bwMode="gray">
          <a:xfrm>
            <a:off x="1803400" y="4584700"/>
            <a:ext cx="977900" cy="292100"/>
          </a:xfrm>
          <a:prstGeom prst="roundRect">
            <a:avLst/>
          </a:prstGeom>
          <a:solidFill>
            <a:srgbClr val="CC191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9" name="Rectangle 38"/>
          <p:cNvSpPr/>
          <p:nvPr/>
        </p:nvSpPr>
        <p:spPr>
          <a:xfrm>
            <a:off x="1809660" y="4495374"/>
            <a:ext cx="975816" cy="423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Reject</a:t>
            </a:r>
            <a:endParaRPr lang="en-US" dirty="0"/>
          </a:p>
        </p:txBody>
      </p:sp>
      <p:sp>
        <p:nvSpPr>
          <p:cNvPr id="40" name="Rounded Rectangle 39"/>
          <p:cNvSpPr/>
          <p:nvPr/>
        </p:nvSpPr>
        <p:spPr bwMode="gray">
          <a:xfrm>
            <a:off x="749300" y="5880100"/>
            <a:ext cx="977900" cy="292100"/>
          </a:xfrm>
          <a:prstGeom prst="roundRect">
            <a:avLst/>
          </a:prstGeom>
          <a:solidFill>
            <a:srgbClr val="009DE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a:xfrm>
            <a:off x="768260" y="5790774"/>
            <a:ext cx="975816" cy="423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Save</a:t>
            </a:r>
            <a:endParaRPr lang="en-US" dirty="0"/>
          </a:p>
        </p:txBody>
      </p:sp>
    </p:spTree>
    <p:extLst>
      <p:ext uri="{BB962C8B-B14F-4D97-AF65-F5344CB8AC3E}">
        <p14:creationId xmlns:p14="http://schemas.microsoft.com/office/powerpoint/2010/main" val="21274663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6666"/>
                </a:solidFill>
                <a:latin typeface="BentonSans Light" panose="02000503000000020004" pitchFamily="2" charset="0"/>
              </a:rPr>
              <a:t>Popover</a:t>
            </a:r>
            <a:endParaRPr lang="en-US" dirty="0">
              <a:latin typeface="BentonSans Light" panose="02000503000000020004" pitchFamily="2" charset="0"/>
            </a:endParaRPr>
          </a:p>
        </p:txBody>
      </p:sp>
      <p:grpSp>
        <p:nvGrpSpPr>
          <p:cNvPr id="12" name="Group 11"/>
          <p:cNvGrpSpPr/>
          <p:nvPr/>
        </p:nvGrpSpPr>
        <p:grpSpPr>
          <a:xfrm>
            <a:off x="316198" y="1697542"/>
            <a:ext cx="2490788" cy="2944917"/>
            <a:chOff x="3848457" y="2991063"/>
            <a:chExt cx="2490788" cy="2944917"/>
          </a:xfrm>
        </p:grpSpPr>
        <p:sp>
          <p:nvSpPr>
            <p:cNvPr id="54" name="Rectangle 53"/>
            <p:cNvSpPr/>
            <p:nvPr/>
          </p:nvSpPr>
          <p:spPr bwMode="gray">
            <a:xfrm>
              <a:off x="3848457" y="2991063"/>
              <a:ext cx="2490787" cy="2782593"/>
            </a:xfrm>
            <a:prstGeom prst="rect">
              <a:avLst/>
            </a:prstGeom>
            <a:gradFill>
              <a:gsLst>
                <a:gs pos="0">
                  <a:srgbClr val="F7F7F7"/>
                </a:gs>
                <a:gs pos="34000">
                  <a:srgbClr val="EDEDED"/>
                </a:gs>
              </a:gsLst>
              <a:lin ang="5400000" scaled="0"/>
            </a:gra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a:solidFill>
                  <a:srgbClr val="666666"/>
                </a:solidFill>
                <a:latin typeface="Arial" panose="020B0604020202020204" pitchFamily="34" charset="0"/>
                <a:ea typeface="Open Sans" pitchFamily="34" charset="0"/>
                <a:cs typeface="Arial" panose="020B0604020202020204" pitchFamily="34" charset="0"/>
              </a:endParaRPr>
            </a:p>
            <a:p>
              <a:pPr algn="ctr"/>
              <a:r>
                <a:rPr lang="en-US" sz="1100" dirty="0">
                  <a:solidFill>
                    <a:srgbClr val="666666"/>
                  </a:solidFill>
                  <a:latin typeface="Arial" panose="020B0604020202020204" pitchFamily="34" charset="0"/>
                  <a:ea typeface="Open Sans" pitchFamily="34" charset="0"/>
                  <a:cs typeface="Arial" panose="020B0604020202020204" pitchFamily="34" charset="0"/>
                </a:rPr>
                <a:t>Popover</a:t>
              </a:r>
            </a:p>
          </p:txBody>
        </p:sp>
        <p:sp>
          <p:nvSpPr>
            <p:cNvPr id="69" name="Rectangle 68"/>
            <p:cNvSpPr/>
            <p:nvPr/>
          </p:nvSpPr>
          <p:spPr bwMode="gray">
            <a:xfrm>
              <a:off x="3848457" y="3419688"/>
              <a:ext cx="2490787" cy="2348760"/>
            </a:xfrm>
            <a:prstGeom prst="rect">
              <a:avLst/>
            </a:prstGeom>
            <a:solidFill>
              <a:schemeClr val="bg1"/>
            </a:solidFill>
            <a:ln w="12700" algn="ctr">
              <a:solidFill>
                <a:schemeClr val="bg1">
                  <a:lumMod val="75000"/>
                </a:schemeClr>
              </a:solidFill>
              <a:miter lim="800000"/>
              <a:headEnd/>
              <a:tailEnd/>
            </a:ln>
          </p:spPr>
          <p:txBody>
            <a:bodyPr lIns="90000" tIns="72000" rIns="90000" bIns="72000" rtlCol="0" anchor="ct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71" name="Rectangle 70"/>
            <p:cNvSpPr/>
            <p:nvPr/>
          </p:nvSpPr>
          <p:spPr>
            <a:xfrm>
              <a:off x="3848457" y="5344585"/>
              <a:ext cx="2490788"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9" name="Rectangle 78"/>
            <p:cNvSpPr/>
            <p:nvPr/>
          </p:nvSpPr>
          <p:spPr>
            <a:xfrm>
              <a:off x="3848457" y="5414355"/>
              <a:ext cx="1246560" cy="246221"/>
            </a:xfrm>
            <a:prstGeom prst="rect">
              <a:avLst/>
            </a:prstGeom>
          </p:spPr>
          <p:txBody>
            <a:bodyPr wrap="square">
              <a:spAutoFit/>
            </a:bodyPr>
            <a:lstStyle/>
            <a:p>
              <a:pPr algn="ctr"/>
              <a:r>
                <a:rPr lang="en-US" sz="1000" dirty="0">
                  <a:solidFill>
                    <a:schemeClr val="bg1"/>
                  </a:solidFill>
                  <a:latin typeface="Arial" panose="020B0604020202020204" pitchFamily="34" charset="0"/>
                  <a:ea typeface="Open Sans" pitchFamily="34" charset="0"/>
                  <a:cs typeface="Arial" panose="020B0604020202020204" pitchFamily="34" charset="0"/>
                </a:rPr>
                <a:t>Action 1</a:t>
              </a:r>
              <a:endParaRPr lang="en-US" sz="1000" dirty="0">
                <a:latin typeface="Arial" panose="020B0604020202020204" pitchFamily="34" charset="0"/>
                <a:ea typeface="Open Sans" pitchFamily="34" charset="0"/>
                <a:cs typeface="Arial" panose="020B0604020202020204" pitchFamily="34" charset="0"/>
              </a:endParaRPr>
            </a:p>
          </p:txBody>
        </p:sp>
        <p:sp>
          <p:nvSpPr>
            <p:cNvPr id="80" name="Rectangle 79"/>
            <p:cNvSpPr/>
            <p:nvPr/>
          </p:nvSpPr>
          <p:spPr>
            <a:xfrm>
              <a:off x="5095017" y="5414355"/>
              <a:ext cx="1244227" cy="246221"/>
            </a:xfrm>
            <a:prstGeom prst="rect">
              <a:avLst/>
            </a:prstGeom>
          </p:spPr>
          <p:txBody>
            <a:bodyPr wrap="square">
              <a:spAutoFit/>
            </a:bodyPr>
            <a:lstStyle/>
            <a:p>
              <a:pPr algn="ctr"/>
              <a:r>
                <a:rPr lang="en-US" sz="1000" dirty="0">
                  <a:solidFill>
                    <a:schemeClr val="bg1"/>
                  </a:solidFill>
                  <a:latin typeface="Arial" panose="020B0604020202020204" pitchFamily="34" charset="0"/>
                  <a:ea typeface="Open Sans" pitchFamily="34" charset="0"/>
                  <a:cs typeface="Arial" panose="020B0604020202020204" pitchFamily="34" charset="0"/>
                </a:rPr>
                <a:t>Action 2</a:t>
              </a:r>
              <a:endParaRPr lang="en-US" sz="1000" dirty="0">
                <a:latin typeface="Arial" panose="020B0604020202020204" pitchFamily="34" charset="0"/>
                <a:ea typeface="Open Sans" pitchFamily="34" charset="0"/>
                <a:cs typeface="Arial" panose="020B0604020202020204" pitchFamily="34" charset="0"/>
              </a:endParaRPr>
            </a:p>
          </p:txBody>
        </p:sp>
        <p:cxnSp>
          <p:nvCxnSpPr>
            <p:cNvPr id="81" name="Straight Connector 80"/>
            <p:cNvCxnSpPr>
              <a:stCxn id="71" idx="0"/>
              <a:endCxn id="71" idx="2"/>
            </p:cNvCxnSpPr>
            <p:nvPr/>
          </p:nvCxnSpPr>
          <p:spPr>
            <a:xfrm>
              <a:off x="5093851" y="5344585"/>
              <a:ext cx="0" cy="423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lowchart: Merge 10"/>
            <p:cNvSpPr/>
            <p:nvPr/>
          </p:nvSpPr>
          <p:spPr bwMode="gray">
            <a:xfrm>
              <a:off x="5580082" y="5760827"/>
              <a:ext cx="274095" cy="175153"/>
            </a:xfrm>
            <a:prstGeom prst="flowChartMerge">
              <a:avLst/>
            </a:prstGeom>
            <a:solidFill>
              <a:schemeClr val="bg2">
                <a:lumMod val="25000"/>
              </a:schemeClr>
            </a:solidFill>
            <a:ln w="127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a:solidFill>
                  <a:srgbClr val="666666"/>
                </a:solidFill>
                <a:latin typeface="Arial" panose="020B0604020202020204" pitchFamily="34" charset="0"/>
                <a:ea typeface="Open Sans" pitchFamily="34" charset="0"/>
                <a:cs typeface="Arial" panose="020B0604020202020204" pitchFamily="34" charset="0"/>
              </a:endParaRPr>
            </a:p>
          </p:txBody>
        </p:sp>
      </p:grpSp>
      <p:sp>
        <p:nvSpPr>
          <p:cNvPr id="85" name="Rectangle 84"/>
          <p:cNvSpPr/>
          <p:nvPr/>
        </p:nvSpPr>
        <p:spPr bwMode="gray">
          <a:xfrm>
            <a:off x="3554702" y="1697540"/>
            <a:ext cx="2490787" cy="4228368"/>
          </a:xfrm>
          <a:prstGeom prst="rect">
            <a:avLst/>
          </a:prstGeom>
          <a:gradFill>
            <a:gsLst>
              <a:gs pos="0">
                <a:srgbClr val="F7F7F7"/>
              </a:gs>
              <a:gs pos="34000">
                <a:srgbClr val="EDEDED"/>
              </a:gs>
            </a:gsLst>
            <a:lin ang="5400000" scaled="0"/>
          </a:gra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t"/>
          <a:lstStyle/>
          <a:p>
            <a:pPr algn="ctr"/>
            <a:endParaRPr lang="en-US" sz="500" dirty="0">
              <a:solidFill>
                <a:srgbClr val="666666"/>
              </a:solidFill>
              <a:latin typeface="Arial" panose="020B0604020202020204" pitchFamily="34" charset="0"/>
              <a:ea typeface="Open Sans" pitchFamily="34" charset="0"/>
              <a:cs typeface="Arial" panose="020B0604020202020204" pitchFamily="34" charset="0"/>
            </a:endParaRPr>
          </a:p>
          <a:p>
            <a:pPr algn="ctr"/>
            <a:r>
              <a:rPr lang="en-US" sz="1100" dirty="0">
                <a:solidFill>
                  <a:srgbClr val="666666"/>
                </a:solidFill>
                <a:latin typeface="Arial" panose="020B0604020202020204" pitchFamily="34" charset="0"/>
                <a:ea typeface="Open Sans" pitchFamily="34" charset="0"/>
                <a:cs typeface="Arial" panose="020B0604020202020204" pitchFamily="34" charset="0"/>
              </a:rPr>
              <a:t>Employee</a:t>
            </a:r>
          </a:p>
        </p:txBody>
      </p:sp>
      <p:sp>
        <p:nvSpPr>
          <p:cNvPr id="86" name="Rectangle 85"/>
          <p:cNvSpPr/>
          <p:nvPr/>
        </p:nvSpPr>
        <p:spPr bwMode="gray">
          <a:xfrm>
            <a:off x="3554702" y="2126166"/>
            <a:ext cx="2490787" cy="3425326"/>
          </a:xfrm>
          <a:prstGeom prst="rect">
            <a:avLst/>
          </a:prstGeom>
          <a:solidFill>
            <a:schemeClr val="bg1"/>
          </a:solidFill>
          <a:ln w="12700" algn="ctr">
            <a:solidFill>
              <a:schemeClr val="bg1">
                <a:lumMod val="75000"/>
              </a:schemeClr>
            </a:solidFill>
            <a:miter lim="800000"/>
            <a:headEnd/>
            <a:tailEnd/>
          </a:ln>
        </p:spPr>
        <p:txBody>
          <a:bodyPr lIns="89995" tIns="71995" rIns="89995" bIns="71995" rtlCol="0" anchor="ct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91" name="Flowchart: Merge 90"/>
          <p:cNvSpPr/>
          <p:nvPr/>
        </p:nvSpPr>
        <p:spPr bwMode="gray">
          <a:xfrm rot="5400000">
            <a:off x="3339603" y="2566819"/>
            <a:ext cx="274095" cy="175153"/>
          </a:xfrm>
          <a:prstGeom prst="flowChartMerge">
            <a:avLst/>
          </a:prstGeom>
          <a:solidFill>
            <a:schemeClr val="bg1"/>
          </a:solidFill>
          <a:ln w="12700" algn="ctr">
            <a:noFill/>
            <a:miter lim="800000"/>
            <a:headEnd/>
            <a:tailEnd/>
          </a:ln>
          <a:effectLst>
            <a:innerShdw dist="12700" dir="5400000">
              <a:prstClr val="black">
                <a:alpha val="36000"/>
              </a:prstClr>
            </a:innerShdw>
          </a:effectLst>
        </p:spPr>
        <p:txBody>
          <a:bodyPr rot="0" spcFirstLastPara="0" vertOverflow="overflow" horzOverflow="overflow" vert="horz" wrap="square" lIns="89995" tIns="71995" rIns="89995" bIns="71995"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16" name="Rectangle 15"/>
          <p:cNvSpPr/>
          <p:nvPr/>
        </p:nvSpPr>
        <p:spPr bwMode="gray">
          <a:xfrm>
            <a:off x="3710353" y="2255867"/>
            <a:ext cx="437337" cy="437337"/>
          </a:xfrm>
          <a:prstGeom prst="rect">
            <a:avLst/>
          </a:prstGeom>
          <a:solidFill>
            <a:srgbClr val="F2F2F2"/>
          </a:solidFill>
          <a:ln w="6350" algn="ctr">
            <a:solidFill>
              <a:srgbClr val="E5E5E5"/>
            </a:solidFill>
            <a:miter lim="800000"/>
            <a:headEnd/>
            <a:tailEnd/>
          </a:ln>
        </p:spPr>
        <p:txBody>
          <a:bodyPr lIns="0" tIns="0" rIns="0" bIns="35998" rtlCol="0" anchor="ctr"/>
          <a:lstStyle/>
          <a:p>
            <a:pPr algn="ctr" fontAlgn="base">
              <a:spcBef>
                <a:spcPct val="50000"/>
              </a:spcBef>
              <a:spcAft>
                <a:spcPct val="0"/>
              </a:spcAft>
              <a:buClr>
                <a:srgbClr val="F0AB00"/>
              </a:buClr>
              <a:buSzPct val="80000"/>
            </a:pPr>
            <a:r>
              <a:rPr lang="en-US" sz="2800" dirty="0">
                <a:solidFill>
                  <a:srgbClr val="BFBFBF"/>
                </a:solidFill>
                <a:latin typeface="SAP-icons" pitchFamily="2" charset="0"/>
              </a:rPr>
              <a:t></a:t>
            </a:r>
            <a:endParaRPr lang="en-US" kern="0" dirty="0">
              <a:solidFill>
                <a:srgbClr val="BFBFBF"/>
              </a:solidFill>
              <a:latin typeface="SAP-icons" pitchFamily="2" charset="0"/>
              <a:ea typeface="Arial Unicode MS" pitchFamily="34" charset="-128"/>
              <a:cs typeface="Arial Unicode MS" pitchFamily="34" charset="-128"/>
            </a:endParaRPr>
          </a:p>
        </p:txBody>
      </p:sp>
      <p:sp>
        <p:nvSpPr>
          <p:cNvPr id="94" name="Rectangle 93"/>
          <p:cNvSpPr/>
          <p:nvPr/>
        </p:nvSpPr>
        <p:spPr>
          <a:xfrm>
            <a:off x="4147690" y="2207024"/>
            <a:ext cx="1816024" cy="430883"/>
          </a:xfrm>
          <a:prstGeom prst="rect">
            <a:avLst/>
          </a:prstGeom>
        </p:spPr>
        <p:txBody>
          <a:bodyPr wrap="square" lIns="91434" tIns="45718" rIns="91434" bIns="45718">
            <a:spAutoFit/>
          </a:bodyPr>
          <a:lstStyle/>
          <a:p>
            <a:r>
              <a:rPr lang="en-US" sz="1200" dirty="0">
                <a:solidFill>
                  <a:srgbClr val="444444"/>
                </a:solidFill>
                <a:latin typeface="Arial" panose="020B0604020202020204" pitchFamily="34" charset="0"/>
                <a:ea typeface="Open Sans Semibold" pitchFamily="34" charset="0"/>
                <a:cs typeface="Arial" panose="020B0604020202020204" pitchFamily="34" charset="0"/>
              </a:rPr>
              <a:t>Hiro Protagonist</a:t>
            </a:r>
          </a:p>
          <a:p>
            <a:r>
              <a:rPr lang="en-US" sz="1000" dirty="0">
                <a:solidFill>
                  <a:srgbClr val="707070"/>
                </a:solidFill>
                <a:latin typeface="Arial" panose="020B0604020202020204" pitchFamily="34" charset="0"/>
                <a:ea typeface="Open Sans Semibold" pitchFamily="34" charset="0"/>
                <a:cs typeface="Arial" panose="020B0604020202020204" pitchFamily="34" charset="0"/>
              </a:rPr>
              <a:t>Senior Deliverator</a:t>
            </a:r>
            <a:endParaRPr lang="en-US" sz="9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96" name="TextBox 95"/>
          <p:cNvSpPr txBox="1"/>
          <p:nvPr/>
        </p:nvSpPr>
        <p:spPr>
          <a:xfrm>
            <a:off x="3710353" y="2907719"/>
            <a:ext cx="216996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solidFill>
                  <a:srgbClr val="444444"/>
                </a:solidFill>
                <a:latin typeface="Arial" panose="020B0604020202020204" pitchFamily="34" charset="0"/>
                <a:ea typeface="Open Sans Semibold" pitchFamily="34" charset="0"/>
                <a:cs typeface="Arial" panose="020B0604020202020204" pitchFamily="34" charset="0"/>
              </a:rPr>
              <a:t>Contact Details</a:t>
            </a:r>
            <a:endParaRPr lang="en-US" sz="600" dirty="0">
              <a:solidFill>
                <a:srgbClr val="444444"/>
              </a:solidFill>
              <a:latin typeface="Arial" panose="020B0604020202020204" pitchFamily="34" charset="0"/>
              <a:ea typeface="Open Sans Semibold" pitchFamily="34" charset="0"/>
              <a:cs typeface="Arial" panose="020B0604020202020204" pitchFamily="34" charset="0"/>
            </a:endParaRPr>
          </a:p>
        </p:txBody>
      </p:sp>
      <p:sp>
        <p:nvSpPr>
          <p:cNvPr id="98" name="TextBox 97"/>
          <p:cNvSpPr txBox="1"/>
          <p:nvPr/>
        </p:nvSpPr>
        <p:spPr>
          <a:xfrm>
            <a:off x="3710352" y="3198595"/>
            <a:ext cx="2169960" cy="1308050"/>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707070"/>
                </a:solidFill>
                <a:latin typeface="Arial" panose="020B0604020202020204" pitchFamily="34" charset="0"/>
                <a:cs typeface="Arial" panose="020B0604020202020204" pitchFamily="34" charset="0"/>
              </a:rPr>
              <a:t>Mobile:</a:t>
            </a:r>
          </a:p>
          <a:p>
            <a:r>
              <a:rPr lang="en-US" sz="1000" dirty="0">
                <a:solidFill>
                  <a:srgbClr val="007CC0"/>
                </a:solidFill>
                <a:latin typeface="Arial" panose="020B0604020202020204" pitchFamily="34" charset="0"/>
                <a:cs typeface="Arial" panose="020B0604020202020204" pitchFamily="34" charset="0"/>
              </a:rPr>
              <a:t>0132-76541234  </a:t>
            </a:r>
          </a:p>
          <a:p>
            <a:r>
              <a:rPr lang="en-US" sz="1000" dirty="0">
                <a:solidFill>
                  <a:srgbClr val="707070"/>
                </a:solidFill>
                <a:latin typeface="Arial" panose="020B0604020202020204" pitchFamily="34" charset="0"/>
                <a:cs typeface="Arial" panose="020B0604020202020204" pitchFamily="34" charset="0"/>
              </a:rPr>
              <a:t>Work:</a:t>
            </a:r>
          </a:p>
          <a:p>
            <a:r>
              <a:rPr lang="en-US" sz="1000" dirty="0">
                <a:solidFill>
                  <a:srgbClr val="007CC0"/>
                </a:solidFill>
                <a:latin typeface="Arial" panose="020B0604020202020204" pitchFamily="34" charset="0"/>
                <a:cs typeface="Arial" panose="020B0604020202020204" pitchFamily="34" charset="0"/>
              </a:rPr>
              <a:t>0468-75312468</a:t>
            </a:r>
            <a:endParaRPr lang="en-US" sz="1000" dirty="0">
              <a:solidFill>
                <a:srgbClr val="707070"/>
              </a:solidFill>
              <a:latin typeface="Arial" panose="020B0604020202020204" pitchFamily="34" charset="0"/>
              <a:cs typeface="Arial" panose="020B0604020202020204" pitchFamily="34" charset="0"/>
            </a:endParaRPr>
          </a:p>
          <a:p>
            <a:r>
              <a:rPr lang="en-US" sz="1000" dirty="0">
                <a:solidFill>
                  <a:srgbClr val="707070"/>
                </a:solidFill>
                <a:latin typeface="Arial" panose="020B0604020202020204" pitchFamily="34" charset="0"/>
                <a:cs typeface="Arial" panose="020B0604020202020204" pitchFamily="34" charset="0"/>
              </a:rPr>
              <a:t>Email:</a:t>
            </a:r>
          </a:p>
          <a:p>
            <a:r>
              <a:rPr lang="en-US" sz="1000" dirty="0">
                <a:solidFill>
                  <a:srgbClr val="007CC0"/>
                </a:solidFill>
                <a:latin typeface="Arial" panose="020B0604020202020204" pitchFamily="34" charset="0"/>
                <a:cs typeface="Arial" panose="020B0604020202020204" pitchFamily="34" charset="0"/>
              </a:rPr>
              <a:t>h.protagonist@cosanostra.com</a:t>
            </a:r>
            <a:endParaRPr lang="en-US" sz="1000" dirty="0">
              <a:solidFill>
                <a:srgbClr val="707070"/>
              </a:solidFill>
              <a:latin typeface="Arial" panose="020B0604020202020204" pitchFamily="34" charset="0"/>
              <a:cs typeface="Arial" panose="020B0604020202020204" pitchFamily="34" charset="0"/>
            </a:endParaRPr>
          </a:p>
        </p:txBody>
      </p:sp>
      <p:sp>
        <p:nvSpPr>
          <p:cNvPr id="107" name="TextBox 106"/>
          <p:cNvSpPr txBox="1"/>
          <p:nvPr/>
        </p:nvSpPr>
        <p:spPr>
          <a:xfrm>
            <a:off x="3710352" y="4645062"/>
            <a:ext cx="216996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solidFill>
                  <a:srgbClr val="444444"/>
                </a:solidFill>
                <a:latin typeface="Arial" panose="020B0604020202020204" pitchFamily="34" charset="0"/>
                <a:ea typeface="Open Sans Semibold" pitchFamily="34" charset="0"/>
                <a:cs typeface="Arial" panose="020B0604020202020204" pitchFamily="34" charset="0"/>
              </a:rPr>
              <a:t>Company</a:t>
            </a:r>
            <a:endParaRPr lang="en-US" sz="600" dirty="0">
              <a:solidFill>
                <a:srgbClr val="444444"/>
              </a:solidFill>
              <a:latin typeface="Arial" panose="020B0604020202020204" pitchFamily="34" charset="0"/>
              <a:ea typeface="Open Sans Semibold" pitchFamily="34" charset="0"/>
              <a:cs typeface="Arial" panose="020B0604020202020204" pitchFamily="34" charset="0"/>
            </a:endParaRPr>
          </a:p>
        </p:txBody>
      </p:sp>
      <p:sp>
        <p:nvSpPr>
          <p:cNvPr id="109" name="TextBox 108"/>
          <p:cNvSpPr txBox="1"/>
          <p:nvPr/>
        </p:nvSpPr>
        <p:spPr>
          <a:xfrm>
            <a:off x="3710351" y="4935939"/>
            <a:ext cx="1929511" cy="384721"/>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707070"/>
                </a:solidFill>
                <a:latin typeface="Arial" panose="020B0604020202020204" pitchFamily="34" charset="0"/>
                <a:cs typeface="Arial" panose="020B0604020202020204" pitchFamily="34" charset="0"/>
              </a:rPr>
              <a:t>Name:</a:t>
            </a:r>
          </a:p>
          <a:p>
            <a:r>
              <a:rPr lang="en-US" sz="1000" dirty="0" smtClean="0">
                <a:solidFill>
                  <a:srgbClr val="444444"/>
                </a:solidFill>
                <a:latin typeface="Arial" panose="020B0604020202020204" pitchFamily="34" charset="0"/>
                <a:cs typeface="Arial" panose="020B0604020202020204" pitchFamily="34" charset="0"/>
              </a:rPr>
              <a:t>Company Name</a:t>
            </a:r>
            <a:endParaRPr lang="en-US" sz="1000" dirty="0">
              <a:solidFill>
                <a:srgbClr val="707070"/>
              </a:solidFill>
              <a:latin typeface="Arial" panose="020B0604020202020204" pitchFamily="34" charset="0"/>
              <a:cs typeface="Arial" panose="020B0604020202020204" pitchFamily="34" charset="0"/>
            </a:endParaRPr>
          </a:p>
        </p:txBody>
      </p:sp>
      <p:sp>
        <p:nvSpPr>
          <p:cNvPr id="30" name="TextBox 29"/>
          <p:cNvSpPr txBox="1"/>
          <p:nvPr/>
        </p:nvSpPr>
        <p:spPr>
          <a:xfrm>
            <a:off x="3955344" y="1342671"/>
            <a:ext cx="1513235"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dirty="0">
                <a:solidFill>
                  <a:srgbClr val="006CA7"/>
                </a:solidFill>
                <a:latin typeface="BentonSans Light" panose="02000503000000020004" pitchFamily="2" charset="0"/>
              </a:rPr>
              <a:t>Quick</a:t>
            </a:r>
            <a:r>
              <a:rPr lang="en-US" sz="1200" kern="0" dirty="0">
                <a:ea typeface="Arial Unicode MS" pitchFamily="34" charset="-128"/>
                <a:cs typeface="Arial Unicode MS" pitchFamily="34" charset="-128"/>
              </a:rPr>
              <a:t> </a:t>
            </a:r>
            <a:r>
              <a:rPr lang="en-US" sz="1700" b="1" dirty="0">
                <a:solidFill>
                  <a:srgbClr val="006CA7"/>
                </a:solidFill>
                <a:latin typeface="BentonSans Light" panose="02000503000000020004" pitchFamily="2" charset="0"/>
              </a:rPr>
              <a:t>Overview</a:t>
            </a:r>
          </a:p>
        </p:txBody>
      </p:sp>
      <p:sp>
        <p:nvSpPr>
          <p:cNvPr id="36" name="Oval 35"/>
          <p:cNvSpPr/>
          <p:nvPr/>
        </p:nvSpPr>
        <p:spPr bwMode="gray">
          <a:xfrm>
            <a:off x="7620058" y="3461988"/>
            <a:ext cx="293150" cy="293150"/>
          </a:xfrm>
          <a:prstGeom prst="ellipse">
            <a:avLst/>
          </a:prstGeom>
          <a:solidFill>
            <a:schemeClr val="bg1"/>
          </a:solid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500" dirty="0">
                <a:solidFill>
                  <a:srgbClr val="666666"/>
                </a:solidFill>
                <a:latin typeface="SAP-icons"/>
              </a:rPr>
              <a:t></a:t>
            </a:r>
          </a:p>
        </p:txBody>
      </p:sp>
      <p:grpSp>
        <p:nvGrpSpPr>
          <p:cNvPr id="37" name="Group 36"/>
          <p:cNvGrpSpPr/>
          <p:nvPr/>
        </p:nvGrpSpPr>
        <p:grpSpPr>
          <a:xfrm>
            <a:off x="6191342" y="1662770"/>
            <a:ext cx="2654564" cy="4440116"/>
            <a:chOff x="9418634" y="633046"/>
            <a:chExt cx="2654564" cy="4440116"/>
          </a:xfrm>
        </p:grpSpPr>
        <p:grpSp>
          <p:nvGrpSpPr>
            <p:cNvPr id="38" name="Group 37"/>
            <p:cNvGrpSpPr/>
            <p:nvPr/>
          </p:nvGrpSpPr>
          <p:grpSpPr>
            <a:xfrm>
              <a:off x="9418634" y="633046"/>
              <a:ext cx="2654564" cy="4440116"/>
              <a:chOff x="14654436" y="641838"/>
              <a:chExt cx="2654564" cy="4440116"/>
            </a:xfrm>
          </p:grpSpPr>
          <p:sp>
            <p:nvSpPr>
              <p:cNvPr id="40" name="Rectangle 39"/>
              <p:cNvSpPr/>
              <p:nvPr/>
            </p:nvSpPr>
            <p:spPr bwMode="gray">
              <a:xfrm>
                <a:off x="14818213" y="641838"/>
                <a:ext cx="2490787" cy="4440116"/>
              </a:xfrm>
              <a:prstGeom prst="rect">
                <a:avLst/>
              </a:prstGeom>
              <a:gradFill>
                <a:gsLst>
                  <a:gs pos="0">
                    <a:srgbClr val="F7F7F7"/>
                  </a:gs>
                  <a:gs pos="34000">
                    <a:srgbClr val="EDEDED"/>
                  </a:gs>
                </a:gsLst>
                <a:lin ang="5400000" scaled="0"/>
              </a:gra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18000" rIns="0" bIns="0" rtlCol="0" anchor="t"/>
              <a:lstStyle/>
              <a:p>
                <a:pPr algn="ctr"/>
                <a:endParaRPr lang="en-US" sz="500" dirty="0" smtClean="0">
                  <a:solidFill>
                    <a:srgbClr val="666666"/>
                  </a:solidFill>
                  <a:latin typeface="Arial" panose="020B0604020202020204" pitchFamily="34" charset="0"/>
                  <a:ea typeface="Open Sans" pitchFamily="34" charset="0"/>
                  <a:cs typeface="Arial" panose="020B0604020202020204" pitchFamily="34" charset="0"/>
                </a:endParaRPr>
              </a:p>
              <a:p>
                <a:pPr algn="ctr"/>
                <a:r>
                  <a:rPr lang="en-US" sz="1100" dirty="0" smtClean="0">
                    <a:solidFill>
                      <a:srgbClr val="666666"/>
                    </a:solidFill>
                    <a:latin typeface="Arial" panose="020B0604020202020204" pitchFamily="34" charset="0"/>
                    <a:ea typeface="Open Sans" pitchFamily="34" charset="0"/>
                    <a:cs typeface="Arial" panose="020B0604020202020204" pitchFamily="34" charset="0"/>
                  </a:rPr>
                  <a:t>Profile</a:t>
                </a:r>
              </a:p>
            </p:txBody>
          </p:sp>
          <p:sp>
            <p:nvSpPr>
              <p:cNvPr id="41" name="Rectangle 40"/>
              <p:cNvSpPr/>
              <p:nvPr/>
            </p:nvSpPr>
            <p:spPr bwMode="gray">
              <a:xfrm>
                <a:off x="14818213" y="989361"/>
                <a:ext cx="2490787" cy="4092593"/>
              </a:xfrm>
              <a:prstGeom prst="rect">
                <a:avLst/>
              </a:prstGeom>
              <a:solidFill>
                <a:schemeClr val="bg1"/>
              </a:solidFill>
              <a:ln w="12700" algn="ctr">
                <a:solidFill>
                  <a:schemeClr val="bg1">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200" b="0" i="0" u="none" strike="noStrike" kern="0" cap="none" spc="0" normalizeH="0" baseline="0" noProof="0" dirty="0" smtClean="0">
                  <a:ln>
                    <a:noFill/>
                  </a:ln>
                  <a:solidFill>
                    <a:srgbClr val="666666"/>
                  </a:solidFill>
                  <a:effectLst/>
                  <a:uLnTx/>
                  <a:uFillTx/>
                  <a:latin typeface="Arial" panose="020B0604020202020204" pitchFamily="34" charset="0"/>
                  <a:ea typeface="Open Sans" pitchFamily="34" charset="0"/>
                  <a:cs typeface="Arial" panose="020B0604020202020204" pitchFamily="34" charset="0"/>
                </a:endParaRPr>
              </a:p>
            </p:txBody>
          </p:sp>
          <p:sp>
            <p:nvSpPr>
              <p:cNvPr id="42" name="Flowchart: Merge 114"/>
              <p:cNvSpPr/>
              <p:nvPr/>
            </p:nvSpPr>
            <p:spPr bwMode="gray">
              <a:xfrm rot="5400000">
                <a:off x="14604965" y="1430015"/>
                <a:ext cx="274095" cy="175153"/>
              </a:xfrm>
              <a:prstGeom prst="flowChartMerge">
                <a:avLst/>
              </a:prstGeom>
              <a:solidFill>
                <a:schemeClr val="bg1"/>
              </a:solidFill>
              <a:ln w="12700" algn="ctr">
                <a:noFill/>
                <a:miter lim="800000"/>
                <a:headEnd/>
                <a:tailEnd/>
              </a:ln>
              <a:effectLst>
                <a:innerShdw dist="12700" dir="5400000">
                  <a:prstClr val="black">
                    <a:alpha val="36000"/>
                  </a:prstClr>
                </a:innerShdw>
              </a:effectLst>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43" name="Rectangle 42"/>
              <p:cNvSpPr/>
              <p:nvPr/>
            </p:nvSpPr>
            <p:spPr>
              <a:xfrm>
                <a:off x="15411202" y="1070221"/>
                <a:ext cx="1816024" cy="430887"/>
              </a:xfrm>
              <a:prstGeom prst="rect">
                <a:avLst/>
              </a:prstGeom>
            </p:spPr>
            <p:txBody>
              <a:bodyPr wrap="square">
                <a:spAutoFit/>
              </a:bodyPr>
              <a:lstStyle/>
              <a:p>
                <a:r>
                  <a:rPr lang="en-US" sz="1200" dirty="0" err="1" smtClean="0">
                    <a:solidFill>
                      <a:srgbClr val="444444"/>
                    </a:solidFill>
                    <a:latin typeface="Arial" panose="020B0604020202020204" pitchFamily="34" charset="0"/>
                    <a:ea typeface="Open Sans Semibold" pitchFamily="34" charset="0"/>
                    <a:cs typeface="Arial" panose="020B0604020202020204" pitchFamily="34" charset="0"/>
                  </a:rPr>
                  <a:t>Firstname</a:t>
                </a:r>
                <a:r>
                  <a:rPr lang="en-US" sz="1200" dirty="0" smtClean="0">
                    <a:solidFill>
                      <a:srgbClr val="444444"/>
                    </a:solidFill>
                    <a:latin typeface="Arial" panose="020B0604020202020204" pitchFamily="34" charset="0"/>
                    <a:ea typeface="Open Sans Semibold" pitchFamily="34" charset="0"/>
                    <a:cs typeface="Arial" panose="020B0604020202020204" pitchFamily="34" charset="0"/>
                  </a:rPr>
                  <a:t> </a:t>
                </a:r>
                <a:r>
                  <a:rPr lang="en-US" sz="1200" dirty="0" err="1" smtClean="0">
                    <a:solidFill>
                      <a:srgbClr val="444444"/>
                    </a:solidFill>
                    <a:latin typeface="Arial" panose="020B0604020202020204" pitchFamily="34" charset="0"/>
                    <a:ea typeface="Open Sans Semibold" pitchFamily="34" charset="0"/>
                    <a:cs typeface="Arial" panose="020B0604020202020204" pitchFamily="34" charset="0"/>
                  </a:rPr>
                  <a:t>LastName</a:t>
                </a:r>
                <a:endParaRPr lang="en-US" sz="1200" dirty="0" smtClean="0">
                  <a:solidFill>
                    <a:srgbClr val="444444"/>
                  </a:solidFill>
                  <a:latin typeface="Arial" panose="020B0604020202020204" pitchFamily="34" charset="0"/>
                  <a:ea typeface="Open Sans Semibold" pitchFamily="34" charset="0"/>
                  <a:cs typeface="Arial" panose="020B0604020202020204" pitchFamily="34" charset="0"/>
                </a:endParaRPr>
              </a:p>
              <a:p>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Sales Assistant</a:t>
                </a:r>
                <a:endParaRPr lang="en-US" sz="9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44" name="TextBox 43"/>
              <p:cNvSpPr txBox="1"/>
              <p:nvPr/>
            </p:nvSpPr>
            <p:spPr>
              <a:xfrm>
                <a:off x="14973865" y="1656620"/>
                <a:ext cx="216996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smtClean="0">
                    <a:solidFill>
                      <a:srgbClr val="444444"/>
                    </a:solidFill>
                    <a:latin typeface="Arial" panose="020B0604020202020204" pitchFamily="34" charset="0"/>
                    <a:ea typeface="Open Sans Semibold" pitchFamily="34" charset="0"/>
                    <a:cs typeface="Arial" panose="020B0604020202020204" pitchFamily="34" charset="0"/>
                  </a:rPr>
                  <a:t>Contact Details</a:t>
                </a:r>
                <a:endParaRPr lang="en-US" sz="600" dirty="0">
                  <a:solidFill>
                    <a:srgbClr val="444444"/>
                  </a:solidFill>
                  <a:latin typeface="Arial" panose="020B0604020202020204" pitchFamily="34" charset="0"/>
                  <a:ea typeface="Open Sans Semibold" pitchFamily="34" charset="0"/>
                  <a:cs typeface="Arial" panose="020B0604020202020204" pitchFamily="34" charset="0"/>
                </a:endParaRPr>
              </a:p>
            </p:txBody>
          </p:sp>
          <p:sp>
            <p:nvSpPr>
              <p:cNvPr id="45" name="TextBox 44"/>
              <p:cNvSpPr txBox="1"/>
              <p:nvPr/>
            </p:nvSpPr>
            <p:spPr>
              <a:xfrm>
                <a:off x="14973864" y="1947496"/>
                <a:ext cx="2169960" cy="1346522"/>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spcBef>
                    <a:spcPts val="300"/>
                  </a:spcBef>
                </a:pPr>
                <a:r>
                  <a:rPr lang="en-US" sz="1000" dirty="0" smtClean="0">
                    <a:solidFill>
                      <a:srgbClr val="707070"/>
                    </a:solidFill>
                    <a:latin typeface="Arial" panose="020B0604020202020204" pitchFamily="34" charset="0"/>
                    <a:cs typeface="Arial" panose="020B0604020202020204" pitchFamily="34" charset="0"/>
                  </a:rPr>
                  <a:t>Mobile:</a:t>
                </a:r>
              </a:p>
              <a:p>
                <a:pPr>
                  <a:spcBef>
                    <a:spcPts val="300"/>
                  </a:spcBef>
                </a:pPr>
                <a:r>
                  <a:rPr lang="en-US" sz="1000" dirty="0" smtClean="0">
                    <a:solidFill>
                      <a:srgbClr val="007CC0"/>
                    </a:solidFill>
                    <a:latin typeface="Arial" panose="020B0604020202020204" pitchFamily="34" charset="0"/>
                    <a:cs typeface="Arial" panose="020B0604020202020204" pitchFamily="34" charset="0"/>
                  </a:rPr>
                  <a:t>0132-76541234</a:t>
                </a:r>
                <a:r>
                  <a:rPr lang="en-US" sz="1000" dirty="0">
                    <a:solidFill>
                      <a:srgbClr val="007CC0"/>
                    </a:solidFill>
                    <a:latin typeface="Arial" panose="020B0604020202020204" pitchFamily="34" charset="0"/>
                    <a:cs typeface="Arial" panose="020B0604020202020204" pitchFamily="34" charset="0"/>
                  </a:rPr>
                  <a:t/>
                </a:r>
                <a:br>
                  <a:rPr lang="en-US" sz="1000" dirty="0">
                    <a:solidFill>
                      <a:srgbClr val="007CC0"/>
                    </a:solidFill>
                    <a:latin typeface="Arial" panose="020B0604020202020204" pitchFamily="34" charset="0"/>
                    <a:cs typeface="Arial" panose="020B0604020202020204" pitchFamily="34" charset="0"/>
                  </a:rPr>
                </a:br>
                <a:r>
                  <a:rPr lang="en-US" sz="1000" dirty="0" smtClean="0">
                    <a:solidFill>
                      <a:srgbClr val="007CC0"/>
                    </a:solidFill>
                    <a:latin typeface="Arial" panose="020B0604020202020204" pitchFamily="34" charset="0"/>
                    <a:cs typeface="Arial" panose="020B0604020202020204" pitchFamily="34" charset="0"/>
                  </a:rPr>
                  <a:t/>
                </a:r>
                <a:br>
                  <a:rPr lang="en-US" sz="1000" dirty="0" smtClean="0">
                    <a:solidFill>
                      <a:srgbClr val="007CC0"/>
                    </a:solidFill>
                    <a:latin typeface="Arial" panose="020B0604020202020204" pitchFamily="34" charset="0"/>
                    <a:cs typeface="Arial" panose="020B0604020202020204" pitchFamily="34" charset="0"/>
                  </a:rPr>
                </a:br>
                <a:r>
                  <a:rPr lang="en-US" sz="1000" dirty="0" smtClean="0">
                    <a:solidFill>
                      <a:srgbClr val="707070"/>
                    </a:solidFill>
                    <a:latin typeface="Arial" panose="020B0604020202020204" pitchFamily="34" charset="0"/>
                    <a:cs typeface="Arial" panose="020B0604020202020204" pitchFamily="34" charset="0"/>
                  </a:rPr>
                  <a:t>Work:</a:t>
                </a:r>
              </a:p>
              <a:p>
                <a:pPr>
                  <a:spcBef>
                    <a:spcPts val="300"/>
                  </a:spcBef>
                </a:pPr>
                <a:r>
                  <a:rPr lang="en-US" sz="1000" dirty="0" smtClean="0">
                    <a:solidFill>
                      <a:srgbClr val="007CC0"/>
                    </a:solidFill>
                    <a:latin typeface="Arial" panose="020B0604020202020204" pitchFamily="34" charset="0"/>
                    <a:cs typeface="Arial" panose="020B0604020202020204" pitchFamily="34" charset="0"/>
                  </a:rPr>
                  <a:t>0468-75312468</a:t>
                </a:r>
                <a:r>
                  <a:rPr lang="en-US" sz="1000" dirty="0">
                    <a:solidFill>
                      <a:srgbClr val="707070"/>
                    </a:solidFill>
                    <a:latin typeface="Arial" panose="020B0604020202020204" pitchFamily="34" charset="0"/>
                    <a:cs typeface="Arial" panose="020B0604020202020204" pitchFamily="34" charset="0"/>
                  </a:rPr>
                  <a:t/>
                </a:r>
                <a:br>
                  <a:rPr lang="en-US" sz="1000" dirty="0">
                    <a:solidFill>
                      <a:srgbClr val="707070"/>
                    </a:solidFill>
                    <a:latin typeface="Arial" panose="020B0604020202020204" pitchFamily="34" charset="0"/>
                    <a:cs typeface="Arial" panose="020B0604020202020204" pitchFamily="34" charset="0"/>
                  </a:rPr>
                </a:br>
                <a:r>
                  <a:rPr lang="en-US" sz="1000" dirty="0" smtClean="0">
                    <a:solidFill>
                      <a:srgbClr val="707070"/>
                    </a:solidFill>
                    <a:latin typeface="Arial" panose="020B0604020202020204" pitchFamily="34" charset="0"/>
                    <a:cs typeface="Arial" panose="020B0604020202020204" pitchFamily="34" charset="0"/>
                  </a:rPr>
                  <a:t/>
                </a:r>
                <a:br>
                  <a:rPr lang="en-US" sz="1000" dirty="0" smtClean="0">
                    <a:solidFill>
                      <a:srgbClr val="707070"/>
                    </a:solidFill>
                    <a:latin typeface="Arial" panose="020B0604020202020204" pitchFamily="34" charset="0"/>
                    <a:cs typeface="Arial" panose="020B0604020202020204" pitchFamily="34" charset="0"/>
                  </a:rPr>
                </a:br>
                <a:r>
                  <a:rPr lang="en-US" sz="1000" dirty="0" smtClean="0">
                    <a:solidFill>
                      <a:srgbClr val="707070"/>
                    </a:solidFill>
                    <a:latin typeface="Arial" panose="020B0604020202020204" pitchFamily="34" charset="0"/>
                    <a:cs typeface="Arial" panose="020B0604020202020204" pitchFamily="34" charset="0"/>
                  </a:rPr>
                  <a:t>Email:</a:t>
                </a:r>
              </a:p>
              <a:p>
                <a:pPr>
                  <a:spcBef>
                    <a:spcPts val="300"/>
                  </a:spcBef>
                </a:pPr>
                <a:r>
                  <a:rPr lang="en-US" sz="1000" dirty="0" err="1" smtClean="0">
                    <a:solidFill>
                      <a:srgbClr val="007CC0"/>
                    </a:solidFill>
                    <a:latin typeface="Arial" panose="020B0604020202020204" pitchFamily="34" charset="0"/>
                    <a:cs typeface="Arial" panose="020B0604020202020204" pitchFamily="34" charset="0"/>
                  </a:rPr>
                  <a:t>firstname@somecompany.com</a:t>
                </a:r>
                <a:endParaRPr lang="en-US" sz="1000" dirty="0">
                  <a:solidFill>
                    <a:srgbClr val="707070"/>
                  </a:solidFill>
                  <a:latin typeface="Arial" panose="020B0604020202020204" pitchFamily="34" charset="0"/>
                  <a:cs typeface="Arial" panose="020B0604020202020204" pitchFamily="34" charset="0"/>
                </a:endParaRPr>
              </a:p>
            </p:txBody>
          </p:sp>
          <p:sp>
            <p:nvSpPr>
              <p:cNvPr id="46" name="TextBox 45"/>
              <p:cNvSpPr txBox="1"/>
              <p:nvPr/>
            </p:nvSpPr>
            <p:spPr>
              <a:xfrm>
                <a:off x="14973864" y="3393963"/>
                <a:ext cx="216996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smtClean="0">
                    <a:solidFill>
                      <a:srgbClr val="444444"/>
                    </a:solidFill>
                    <a:latin typeface="Arial" panose="020B0604020202020204" pitchFamily="34" charset="0"/>
                    <a:ea typeface="Open Sans Semibold" pitchFamily="34" charset="0"/>
                    <a:cs typeface="Arial" panose="020B0604020202020204" pitchFamily="34" charset="0"/>
                  </a:rPr>
                  <a:t>Company</a:t>
                </a:r>
                <a:endParaRPr lang="en-US" sz="600" dirty="0">
                  <a:solidFill>
                    <a:srgbClr val="444444"/>
                  </a:solidFill>
                  <a:latin typeface="Arial" panose="020B0604020202020204" pitchFamily="34" charset="0"/>
                  <a:ea typeface="Open Sans Semibold" pitchFamily="34" charset="0"/>
                  <a:cs typeface="Arial" panose="020B0604020202020204" pitchFamily="34" charset="0"/>
                </a:endParaRPr>
              </a:p>
            </p:txBody>
          </p:sp>
          <p:sp>
            <p:nvSpPr>
              <p:cNvPr id="47" name="TextBox 46"/>
              <p:cNvSpPr txBox="1"/>
              <p:nvPr/>
            </p:nvSpPr>
            <p:spPr>
              <a:xfrm>
                <a:off x="14973862" y="3684839"/>
                <a:ext cx="2169964" cy="692497"/>
              </a:xfrm>
              <a:prstGeom prst="rect">
                <a:avLst/>
              </a:prstGeom>
              <a:noFill/>
            </p:spPr>
            <p:txBody>
              <a:bodyPr wrap="square" lIns="0" tIns="0" rIns="0" bIns="0" rtlCol="0">
                <a:spAutoFit/>
              </a:bodyPr>
              <a:lstStyle>
                <a:defPPr>
                  <a:defRPr lang="de-DE"/>
                </a:defPPr>
                <a:lvl1pPr fontAlgn="base">
                  <a:spcBef>
                    <a:spcPts val="300"/>
                  </a:spcBef>
                  <a:spcAft>
                    <a:spcPct val="0"/>
                  </a:spcAft>
                  <a:buClr>
                    <a:srgbClr val="F0AB00"/>
                  </a:buClr>
                  <a:buSzPct val="80000"/>
                  <a:defRPr sz="1000">
                    <a:solidFill>
                      <a:srgbClr val="707070"/>
                    </a:solidFill>
                    <a:latin typeface="Arial" panose="020B0604020202020204" pitchFamily="34" charset="0"/>
                    <a:ea typeface="Open Sans Semibold" pitchFamily="34" charset="0"/>
                    <a:cs typeface="Arial" panose="020B0604020202020204" pitchFamily="34" charset="0"/>
                  </a:defRPr>
                </a:lvl1pPr>
              </a:lstStyle>
              <a:p>
                <a:r>
                  <a:rPr lang="en-US" dirty="0"/>
                  <a:t>Name:</a:t>
                </a:r>
              </a:p>
              <a:p>
                <a:r>
                  <a:rPr lang="en-US" dirty="0" smtClean="0">
                    <a:solidFill>
                      <a:schemeClr val="tx1"/>
                    </a:solidFill>
                  </a:rPr>
                  <a:t>Company A</a:t>
                </a:r>
                <a:br>
                  <a:rPr lang="en-US" dirty="0" smtClean="0">
                    <a:solidFill>
                      <a:schemeClr val="tx1"/>
                    </a:solidFill>
                  </a:rPr>
                </a:br>
                <a:r>
                  <a:rPr lang="en-US" dirty="0" smtClean="0"/>
                  <a:t>Address</a:t>
                </a:r>
                <a:r>
                  <a:rPr lang="en-US" dirty="0"/>
                  <a:t>:</a:t>
                </a:r>
              </a:p>
              <a:p>
                <a:r>
                  <a:rPr lang="en-US" dirty="0">
                    <a:solidFill>
                      <a:schemeClr val="tx1"/>
                    </a:solidFill>
                  </a:rPr>
                  <a:t>8716 </a:t>
                </a:r>
                <a:r>
                  <a:rPr lang="en-US" dirty="0" smtClean="0">
                    <a:solidFill>
                      <a:schemeClr val="tx1"/>
                    </a:solidFill>
                  </a:rPr>
                  <a:t>Street, Country</a:t>
                </a:r>
                <a:endParaRPr lang="en-US" dirty="0">
                  <a:solidFill>
                    <a:schemeClr val="tx1"/>
                  </a:solidFill>
                </a:endParaRPr>
              </a:p>
            </p:txBody>
          </p:sp>
        </p:grpSp>
        <p:sp>
          <p:nvSpPr>
            <p:cNvPr id="39" name="Rectangle 38"/>
            <p:cNvSpPr/>
            <p:nvPr/>
          </p:nvSpPr>
          <p:spPr>
            <a:xfrm>
              <a:off x="9582411" y="4649299"/>
              <a:ext cx="2490787" cy="423863"/>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latin typeface="Arial" panose="020B0604020202020204" pitchFamily="34" charset="0"/>
                  <a:ea typeface="Open Sans" pitchFamily="34" charset="0"/>
                  <a:cs typeface="Arial" panose="020B0604020202020204" pitchFamily="34" charset="0"/>
                </a:rPr>
                <a:t>Open in Jam</a:t>
              </a:r>
              <a:endParaRPr lang="en-US" dirty="0">
                <a:latin typeface="Arial" panose="020B0604020202020204" pitchFamily="34" charset="0"/>
                <a:cs typeface="Arial" panose="020B0604020202020204" pitchFamily="34" charset="0"/>
              </a:endParaRPr>
            </a:p>
          </p:txBody>
        </p:sp>
      </p:grpSp>
      <p:sp>
        <p:nvSpPr>
          <p:cNvPr id="49" name="Rectangle 48"/>
          <p:cNvSpPr/>
          <p:nvPr/>
        </p:nvSpPr>
        <p:spPr>
          <a:xfrm>
            <a:off x="3554769" y="5526623"/>
            <a:ext cx="2490787" cy="423863"/>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latin typeface="Arial" panose="020B0604020202020204" pitchFamily="34" charset="0"/>
                <a:ea typeface="Open Sans" pitchFamily="34" charset="0"/>
                <a:cs typeface="Arial" panose="020B0604020202020204" pitchFamily="34" charset="0"/>
              </a:rPr>
              <a:t>Send Email</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80213" y="2137205"/>
            <a:ext cx="444224" cy="437000"/>
          </a:xfrm>
          <a:prstGeom prst="rect">
            <a:avLst/>
          </a:prstGeom>
          <a:noFill/>
          <a:ln w="9525">
            <a:solidFill>
              <a:schemeClr val="bg1">
                <a:lumMod val="65000"/>
              </a:schemeClr>
            </a:solidFill>
            <a:miter lim="800000"/>
            <a:headEnd/>
            <a:tailEnd/>
          </a:ln>
        </p:spPr>
      </p:pic>
    </p:spTree>
    <p:extLst>
      <p:ext uri="{BB962C8B-B14F-4D97-AF65-F5344CB8AC3E}">
        <p14:creationId xmlns:p14="http://schemas.microsoft.com/office/powerpoint/2010/main" val="23232730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Popover</a:t>
            </a:r>
            <a:endParaRPr lang="en-US" dirty="0">
              <a:latin typeface="BentonSans Light" panose="02000503000000020004" pitchFamily="2" charset="0"/>
            </a:endParaRPr>
          </a:p>
        </p:txBody>
      </p:sp>
      <p:grpSp>
        <p:nvGrpSpPr>
          <p:cNvPr id="4" name="Group 3"/>
          <p:cNvGrpSpPr/>
          <p:nvPr/>
        </p:nvGrpSpPr>
        <p:grpSpPr>
          <a:xfrm>
            <a:off x="334724" y="1697540"/>
            <a:ext cx="2656415" cy="4228368"/>
            <a:chOff x="3408123" y="2155287"/>
            <a:chExt cx="2656415" cy="4228368"/>
          </a:xfrm>
        </p:grpSpPr>
        <p:sp>
          <p:nvSpPr>
            <p:cNvPr id="85" name="Rectangle 84"/>
            <p:cNvSpPr/>
            <p:nvPr/>
          </p:nvSpPr>
          <p:spPr bwMode="gray">
            <a:xfrm>
              <a:off x="3573751" y="2155287"/>
              <a:ext cx="2490787" cy="4228368"/>
            </a:xfrm>
            <a:prstGeom prst="rect">
              <a:avLst/>
            </a:prstGeom>
            <a:gradFill>
              <a:gsLst>
                <a:gs pos="0">
                  <a:srgbClr val="F7F7F7"/>
                </a:gs>
                <a:gs pos="34000">
                  <a:srgbClr val="EDEDED"/>
                </a:gs>
              </a:gsLst>
              <a:lin ang="5400000" scaled="0"/>
            </a:gra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a:solidFill>
                  <a:srgbClr val="666666"/>
                </a:solidFill>
                <a:latin typeface="Arial" panose="020B0604020202020204" pitchFamily="34" charset="0"/>
                <a:ea typeface="Open Sans" pitchFamily="34" charset="0"/>
                <a:cs typeface="Arial" panose="020B0604020202020204" pitchFamily="34" charset="0"/>
              </a:endParaRPr>
            </a:p>
            <a:p>
              <a:pPr algn="ctr"/>
              <a:r>
                <a:rPr lang="en-US" sz="1100" dirty="0">
                  <a:solidFill>
                    <a:srgbClr val="666666"/>
                  </a:solidFill>
                  <a:latin typeface="Arial" panose="020B0604020202020204" pitchFamily="34" charset="0"/>
                  <a:ea typeface="Open Sans" pitchFamily="34" charset="0"/>
                  <a:cs typeface="Arial" panose="020B0604020202020204" pitchFamily="34" charset="0"/>
                </a:rPr>
                <a:t>Quick Overview Person</a:t>
              </a:r>
            </a:p>
          </p:txBody>
        </p:sp>
        <p:sp>
          <p:nvSpPr>
            <p:cNvPr id="86" name="Rectangle 85"/>
            <p:cNvSpPr/>
            <p:nvPr/>
          </p:nvSpPr>
          <p:spPr bwMode="gray">
            <a:xfrm>
              <a:off x="3573751" y="2583912"/>
              <a:ext cx="2490787" cy="3425326"/>
            </a:xfrm>
            <a:prstGeom prst="rect">
              <a:avLst/>
            </a:prstGeom>
            <a:solidFill>
              <a:schemeClr val="bg1"/>
            </a:solidFill>
            <a:ln w="12700" algn="ctr">
              <a:solidFill>
                <a:schemeClr val="bg1">
                  <a:lumMod val="75000"/>
                </a:schemeClr>
              </a:solidFill>
              <a:miter lim="800000"/>
              <a:headEnd/>
              <a:tailEnd/>
            </a:ln>
          </p:spPr>
          <p:txBody>
            <a:bodyPr lIns="90000" tIns="72000" rIns="90000" bIns="72000" rtlCol="0" anchor="ct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91" name="Flowchart: Merge 90"/>
            <p:cNvSpPr/>
            <p:nvPr/>
          </p:nvSpPr>
          <p:spPr bwMode="gray">
            <a:xfrm rot="5400000">
              <a:off x="3358652" y="3024565"/>
              <a:ext cx="274095" cy="175153"/>
            </a:xfrm>
            <a:prstGeom prst="flowChartMerge">
              <a:avLst/>
            </a:prstGeom>
            <a:solidFill>
              <a:schemeClr val="bg1"/>
            </a:solidFill>
            <a:ln w="12700" algn="ctr">
              <a:noFill/>
              <a:miter lim="800000"/>
              <a:headEnd/>
              <a:tailEnd/>
            </a:ln>
            <a:effectLst>
              <a:innerShdw dist="12700" dir="5400000">
                <a:prstClr val="black">
                  <a:alpha val="36000"/>
                </a:prstClr>
              </a:innerShdw>
            </a:effectLst>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94" name="Rectangle 93"/>
            <p:cNvSpPr/>
            <p:nvPr/>
          </p:nvSpPr>
          <p:spPr>
            <a:xfrm>
              <a:off x="3728590" y="2671121"/>
              <a:ext cx="1816024" cy="430887"/>
            </a:xfrm>
            <a:prstGeom prst="rect">
              <a:avLst/>
            </a:prstGeom>
          </p:spPr>
          <p:txBody>
            <a:bodyPr wrap="square">
              <a:spAutoFit/>
            </a:bodyPr>
            <a:lstStyle/>
            <a:p>
              <a:r>
                <a:rPr lang="en-US" sz="1200" dirty="0" err="1" smtClean="0">
                  <a:solidFill>
                    <a:srgbClr val="444444"/>
                  </a:solidFill>
                  <a:latin typeface="Arial" panose="020B0604020202020204" pitchFamily="34" charset="0"/>
                  <a:ea typeface="Open Sans Semibold" pitchFamily="34" charset="0"/>
                  <a:cs typeface="Arial" panose="020B0604020202020204" pitchFamily="34" charset="0"/>
                </a:rPr>
                <a:t>Firstname</a:t>
              </a:r>
              <a:r>
                <a:rPr lang="en-US" sz="1200" dirty="0" smtClean="0">
                  <a:solidFill>
                    <a:srgbClr val="444444"/>
                  </a:solidFill>
                  <a:latin typeface="Arial" panose="020B0604020202020204" pitchFamily="34" charset="0"/>
                  <a:ea typeface="Open Sans Semibold" pitchFamily="34" charset="0"/>
                  <a:cs typeface="Arial" panose="020B0604020202020204" pitchFamily="34" charset="0"/>
                </a:rPr>
                <a:t> </a:t>
              </a:r>
              <a:r>
                <a:rPr lang="en-US" sz="1200" dirty="0" err="1" smtClean="0">
                  <a:solidFill>
                    <a:srgbClr val="444444"/>
                  </a:solidFill>
                  <a:latin typeface="Arial" panose="020B0604020202020204" pitchFamily="34" charset="0"/>
                  <a:ea typeface="Open Sans Semibold" pitchFamily="34" charset="0"/>
                  <a:cs typeface="Arial" panose="020B0604020202020204" pitchFamily="34" charset="0"/>
                </a:rPr>
                <a:t>Lastname</a:t>
              </a:r>
              <a:endParaRPr lang="en-US" sz="1200" dirty="0">
                <a:solidFill>
                  <a:srgbClr val="444444"/>
                </a:solidFill>
                <a:latin typeface="Arial" panose="020B0604020202020204" pitchFamily="34" charset="0"/>
                <a:ea typeface="Open Sans Semibold" pitchFamily="34" charset="0"/>
                <a:cs typeface="Arial" panose="020B0604020202020204" pitchFamily="34" charset="0"/>
              </a:endParaRPr>
            </a:p>
            <a:p>
              <a:r>
                <a:rPr lang="en-US" sz="1000" dirty="0">
                  <a:solidFill>
                    <a:srgbClr val="707070"/>
                  </a:solidFill>
                  <a:latin typeface="Arial" panose="020B0604020202020204" pitchFamily="34" charset="0"/>
                  <a:ea typeface="Open Sans Semibold" pitchFamily="34" charset="0"/>
                  <a:cs typeface="Arial" panose="020B0604020202020204" pitchFamily="34" charset="0"/>
                </a:rPr>
                <a:t>Senior Deliverator</a:t>
              </a:r>
              <a:endParaRPr lang="en-US" sz="9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96" name="TextBox 95"/>
            <p:cNvSpPr txBox="1"/>
            <p:nvPr/>
          </p:nvSpPr>
          <p:spPr>
            <a:xfrm>
              <a:off x="3729403" y="3365466"/>
              <a:ext cx="216996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solidFill>
                    <a:srgbClr val="444444"/>
                  </a:solidFill>
                  <a:latin typeface="Arial" panose="020B0604020202020204" pitchFamily="34" charset="0"/>
                  <a:ea typeface="Open Sans Semibold" pitchFamily="34" charset="0"/>
                  <a:cs typeface="Arial" panose="020B0604020202020204" pitchFamily="34" charset="0"/>
                </a:rPr>
                <a:t>Contact Details</a:t>
              </a:r>
              <a:endParaRPr lang="en-US" sz="600" dirty="0">
                <a:solidFill>
                  <a:srgbClr val="444444"/>
                </a:solidFill>
                <a:latin typeface="Arial" panose="020B0604020202020204" pitchFamily="34" charset="0"/>
                <a:ea typeface="Open Sans Semibold" pitchFamily="34" charset="0"/>
                <a:cs typeface="Arial" panose="020B0604020202020204" pitchFamily="34" charset="0"/>
              </a:endParaRPr>
            </a:p>
          </p:txBody>
        </p:sp>
        <p:sp>
          <p:nvSpPr>
            <p:cNvPr id="98" name="TextBox 97"/>
            <p:cNvSpPr txBox="1"/>
            <p:nvPr/>
          </p:nvSpPr>
          <p:spPr>
            <a:xfrm>
              <a:off x="3729402" y="3656342"/>
              <a:ext cx="2169960" cy="1308050"/>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707070"/>
                  </a:solidFill>
                  <a:latin typeface="Arial" panose="020B0604020202020204" pitchFamily="34" charset="0"/>
                  <a:cs typeface="Arial" panose="020B0604020202020204" pitchFamily="34" charset="0"/>
                </a:rPr>
                <a:t>Mobile:</a:t>
              </a:r>
            </a:p>
            <a:p>
              <a:r>
                <a:rPr lang="en-US" sz="1000" dirty="0">
                  <a:solidFill>
                    <a:srgbClr val="007CC0"/>
                  </a:solidFill>
                  <a:latin typeface="Arial" panose="020B0604020202020204" pitchFamily="34" charset="0"/>
                  <a:cs typeface="Arial" panose="020B0604020202020204" pitchFamily="34" charset="0"/>
                </a:rPr>
                <a:t>0132-76541234</a:t>
              </a:r>
            </a:p>
            <a:p>
              <a:r>
                <a:rPr lang="en-US" sz="1000" dirty="0">
                  <a:solidFill>
                    <a:srgbClr val="707070"/>
                  </a:solidFill>
                  <a:latin typeface="Arial" panose="020B0604020202020204" pitchFamily="34" charset="0"/>
                  <a:cs typeface="Arial" panose="020B0604020202020204" pitchFamily="34" charset="0"/>
                </a:rPr>
                <a:t>Work:</a:t>
              </a:r>
            </a:p>
            <a:p>
              <a:r>
                <a:rPr lang="en-US" sz="1000" dirty="0">
                  <a:solidFill>
                    <a:srgbClr val="007CC0"/>
                  </a:solidFill>
                  <a:latin typeface="Arial" panose="020B0604020202020204" pitchFamily="34" charset="0"/>
                  <a:cs typeface="Arial" panose="020B0604020202020204" pitchFamily="34" charset="0"/>
                </a:rPr>
                <a:t>0468-75312468</a:t>
              </a:r>
              <a:endParaRPr lang="en-US" sz="1000" dirty="0">
                <a:solidFill>
                  <a:srgbClr val="707070"/>
                </a:solidFill>
                <a:latin typeface="Arial" panose="020B0604020202020204" pitchFamily="34" charset="0"/>
                <a:cs typeface="Arial" panose="020B0604020202020204" pitchFamily="34" charset="0"/>
              </a:endParaRPr>
            </a:p>
            <a:p>
              <a:r>
                <a:rPr lang="en-US" sz="1000" dirty="0">
                  <a:solidFill>
                    <a:srgbClr val="707070"/>
                  </a:solidFill>
                  <a:latin typeface="Arial" panose="020B0604020202020204" pitchFamily="34" charset="0"/>
                  <a:cs typeface="Arial" panose="020B0604020202020204" pitchFamily="34" charset="0"/>
                </a:rPr>
                <a:t>Email:</a:t>
              </a:r>
            </a:p>
            <a:p>
              <a:r>
                <a:rPr lang="en-US" sz="1000" dirty="0" err="1" smtClean="0">
                  <a:solidFill>
                    <a:srgbClr val="007CC0"/>
                  </a:solidFill>
                  <a:latin typeface="Arial" panose="020B0604020202020204" pitchFamily="34" charset="0"/>
                  <a:cs typeface="Arial" panose="020B0604020202020204" pitchFamily="34" charset="0"/>
                </a:rPr>
                <a:t>Lastname@CompanyB.com</a:t>
              </a:r>
              <a:endParaRPr lang="en-US" sz="1000" dirty="0">
                <a:solidFill>
                  <a:srgbClr val="707070"/>
                </a:solidFill>
                <a:latin typeface="Arial" panose="020B0604020202020204" pitchFamily="34" charset="0"/>
                <a:cs typeface="Arial" panose="020B0604020202020204" pitchFamily="34" charset="0"/>
              </a:endParaRPr>
            </a:p>
          </p:txBody>
        </p:sp>
        <p:sp>
          <p:nvSpPr>
            <p:cNvPr id="107" name="TextBox 106"/>
            <p:cNvSpPr txBox="1"/>
            <p:nvPr/>
          </p:nvSpPr>
          <p:spPr>
            <a:xfrm>
              <a:off x="3729402" y="5102809"/>
              <a:ext cx="216996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solidFill>
                    <a:srgbClr val="444444"/>
                  </a:solidFill>
                  <a:latin typeface="Arial" panose="020B0604020202020204" pitchFamily="34" charset="0"/>
                  <a:ea typeface="Open Sans Semibold" pitchFamily="34" charset="0"/>
                  <a:cs typeface="Arial" panose="020B0604020202020204" pitchFamily="34" charset="0"/>
                </a:rPr>
                <a:t>Company</a:t>
              </a:r>
              <a:endParaRPr lang="en-US" sz="600" dirty="0">
                <a:solidFill>
                  <a:srgbClr val="444444"/>
                </a:solidFill>
                <a:latin typeface="Arial" panose="020B0604020202020204" pitchFamily="34" charset="0"/>
                <a:ea typeface="Open Sans Semibold" pitchFamily="34" charset="0"/>
                <a:cs typeface="Arial" panose="020B0604020202020204" pitchFamily="34" charset="0"/>
              </a:endParaRPr>
            </a:p>
          </p:txBody>
        </p:sp>
        <p:sp>
          <p:nvSpPr>
            <p:cNvPr id="109" name="TextBox 108"/>
            <p:cNvSpPr txBox="1"/>
            <p:nvPr/>
          </p:nvSpPr>
          <p:spPr>
            <a:xfrm>
              <a:off x="3729400" y="5393685"/>
              <a:ext cx="1929511" cy="615553"/>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707070"/>
                  </a:solidFill>
                  <a:latin typeface="Arial" panose="020B0604020202020204" pitchFamily="34" charset="0"/>
                  <a:cs typeface="Arial" panose="020B0604020202020204" pitchFamily="34" charset="0"/>
                </a:rPr>
                <a:t>Name:</a:t>
              </a:r>
            </a:p>
            <a:p>
              <a:r>
                <a:rPr lang="en-US" sz="1000" dirty="0" smtClean="0">
                  <a:solidFill>
                    <a:srgbClr val="444444"/>
                  </a:solidFill>
                  <a:latin typeface="Arial" panose="020B0604020202020204" pitchFamily="34" charset="0"/>
                  <a:cs typeface="Arial" panose="020B0604020202020204" pitchFamily="34" charset="0"/>
                </a:rPr>
                <a:t>Company B</a:t>
              </a:r>
              <a:endParaRPr lang="en-US" sz="1000" dirty="0">
                <a:solidFill>
                  <a:srgbClr val="444444"/>
                </a:solidFill>
                <a:latin typeface="Arial" panose="020B0604020202020204" pitchFamily="34" charset="0"/>
                <a:cs typeface="Arial" panose="020B0604020202020204" pitchFamily="34" charset="0"/>
              </a:endParaRPr>
            </a:p>
            <a:p>
              <a:endParaRPr lang="en-US" sz="1000" dirty="0">
                <a:solidFill>
                  <a:srgbClr val="707070"/>
                </a:solidFill>
                <a:latin typeface="Arial" panose="020B0604020202020204" pitchFamily="34" charset="0"/>
                <a:cs typeface="Arial" panose="020B0604020202020204" pitchFamily="34" charset="0"/>
              </a:endParaRPr>
            </a:p>
          </p:txBody>
        </p:sp>
      </p:grpSp>
      <p:grpSp>
        <p:nvGrpSpPr>
          <p:cNvPr id="22" name="Group 21"/>
          <p:cNvGrpSpPr/>
          <p:nvPr/>
        </p:nvGrpSpPr>
        <p:grpSpPr>
          <a:xfrm>
            <a:off x="3243024" y="1697540"/>
            <a:ext cx="2656415" cy="4779461"/>
            <a:chOff x="3408123" y="2155287"/>
            <a:chExt cx="2656415" cy="4779460"/>
          </a:xfrm>
        </p:grpSpPr>
        <p:sp>
          <p:nvSpPr>
            <p:cNvPr id="23" name="Rectangle 22"/>
            <p:cNvSpPr/>
            <p:nvPr/>
          </p:nvSpPr>
          <p:spPr bwMode="gray">
            <a:xfrm>
              <a:off x="3573751" y="2155287"/>
              <a:ext cx="2490787" cy="4228368"/>
            </a:xfrm>
            <a:prstGeom prst="rect">
              <a:avLst/>
            </a:prstGeom>
            <a:gradFill>
              <a:gsLst>
                <a:gs pos="0">
                  <a:srgbClr val="F7F7F7"/>
                </a:gs>
                <a:gs pos="34000">
                  <a:srgbClr val="EDEDED"/>
                </a:gs>
              </a:gsLst>
              <a:lin ang="5400000" scaled="0"/>
            </a:gra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a:solidFill>
                  <a:srgbClr val="666666"/>
                </a:solidFill>
                <a:latin typeface="Arial" panose="020B0604020202020204" pitchFamily="34" charset="0"/>
                <a:ea typeface="Open Sans" pitchFamily="34" charset="0"/>
                <a:cs typeface="Arial" panose="020B0604020202020204" pitchFamily="34" charset="0"/>
              </a:endParaRPr>
            </a:p>
            <a:p>
              <a:pPr algn="ctr"/>
              <a:r>
                <a:rPr lang="en-US" sz="1100" dirty="0">
                  <a:solidFill>
                    <a:srgbClr val="666666"/>
                  </a:solidFill>
                  <a:latin typeface="Arial" panose="020B0604020202020204" pitchFamily="34" charset="0"/>
                  <a:ea typeface="Open Sans" pitchFamily="34" charset="0"/>
                  <a:cs typeface="Arial" panose="020B0604020202020204" pitchFamily="34" charset="0"/>
                </a:rPr>
                <a:t>Quick Overview Company</a:t>
              </a:r>
            </a:p>
          </p:txBody>
        </p:sp>
        <p:sp>
          <p:nvSpPr>
            <p:cNvPr id="24" name="Rectangle 23"/>
            <p:cNvSpPr/>
            <p:nvPr/>
          </p:nvSpPr>
          <p:spPr bwMode="gray">
            <a:xfrm>
              <a:off x="3573751" y="2583911"/>
              <a:ext cx="2490787" cy="4350836"/>
            </a:xfrm>
            <a:prstGeom prst="rect">
              <a:avLst/>
            </a:prstGeom>
            <a:solidFill>
              <a:schemeClr val="bg1"/>
            </a:solidFill>
            <a:ln w="12700" algn="ctr">
              <a:solidFill>
                <a:schemeClr val="bg1">
                  <a:lumMod val="75000"/>
                </a:schemeClr>
              </a:solidFill>
              <a:miter lim="800000"/>
              <a:headEnd/>
              <a:tailEnd/>
            </a:ln>
          </p:spPr>
          <p:txBody>
            <a:bodyPr lIns="90000" tIns="72000" rIns="90000" bIns="72000" rtlCol="0" anchor="ct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26" name="Flowchart: Merge 90"/>
            <p:cNvSpPr/>
            <p:nvPr/>
          </p:nvSpPr>
          <p:spPr bwMode="gray">
            <a:xfrm rot="5400000">
              <a:off x="3358652" y="3024565"/>
              <a:ext cx="274095" cy="175153"/>
            </a:xfrm>
            <a:prstGeom prst="flowChartMerge">
              <a:avLst/>
            </a:prstGeom>
            <a:solidFill>
              <a:schemeClr val="bg1"/>
            </a:solidFill>
            <a:ln w="12700" algn="ctr">
              <a:noFill/>
              <a:miter lim="800000"/>
              <a:headEnd/>
              <a:tailEnd/>
            </a:ln>
            <a:effectLst>
              <a:innerShdw dist="12700" dir="5400000">
                <a:prstClr val="black">
                  <a:alpha val="36000"/>
                </a:prstClr>
              </a:innerShdw>
            </a:effectLst>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28" name="Rectangle 27"/>
            <p:cNvSpPr/>
            <p:nvPr/>
          </p:nvSpPr>
          <p:spPr>
            <a:xfrm>
              <a:off x="3671440" y="2664771"/>
              <a:ext cx="1816024" cy="430887"/>
            </a:xfrm>
            <a:prstGeom prst="rect">
              <a:avLst/>
            </a:prstGeom>
          </p:spPr>
          <p:txBody>
            <a:bodyPr wrap="square">
              <a:spAutoFit/>
            </a:bodyPr>
            <a:lstStyle/>
            <a:p>
              <a:r>
                <a:rPr lang="en-US" sz="1200" dirty="0" smtClean="0">
                  <a:solidFill>
                    <a:srgbClr val="444444"/>
                  </a:solidFill>
                  <a:latin typeface="Arial" panose="020B0604020202020204" pitchFamily="34" charset="0"/>
                  <a:ea typeface="Open Sans Semibold" pitchFamily="34" charset="0"/>
                  <a:cs typeface="Arial" panose="020B0604020202020204" pitchFamily="34" charset="0"/>
                </a:rPr>
                <a:t>Company B</a:t>
              </a:r>
              <a:endParaRPr lang="en-US" sz="1200" dirty="0">
                <a:solidFill>
                  <a:srgbClr val="444444"/>
                </a:solidFill>
                <a:latin typeface="Arial" panose="020B0604020202020204" pitchFamily="34" charset="0"/>
                <a:ea typeface="Open Sans Semibold" pitchFamily="34" charset="0"/>
                <a:cs typeface="Arial" panose="020B0604020202020204" pitchFamily="34" charset="0"/>
              </a:endParaRPr>
            </a:p>
            <a:p>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Department C</a:t>
              </a:r>
              <a:endParaRPr lang="en-US" sz="9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29" name="TextBox 28"/>
            <p:cNvSpPr txBox="1"/>
            <p:nvPr/>
          </p:nvSpPr>
          <p:spPr>
            <a:xfrm>
              <a:off x="3729403" y="3365466"/>
              <a:ext cx="2169960"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solidFill>
                    <a:srgbClr val="444444"/>
                  </a:solidFill>
                  <a:latin typeface="Arial" panose="020B0604020202020204" pitchFamily="34" charset="0"/>
                  <a:ea typeface="Open Sans Semibold" pitchFamily="34" charset="0"/>
                  <a:cs typeface="Arial" panose="020B0604020202020204" pitchFamily="34" charset="0"/>
                </a:rPr>
                <a:t>Contact Details</a:t>
              </a:r>
              <a:endParaRPr lang="en-US" sz="600" dirty="0">
                <a:solidFill>
                  <a:srgbClr val="444444"/>
                </a:solidFill>
                <a:latin typeface="Arial" panose="020B0604020202020204" pitchFamily="34" charset="0"/>
                <a:ea typeface="Open Sans Semibold" pitchFamily="34" charset="0"/>
                <a:cs typeface="Arial" panose="020B0604020202020204" pitchFamily="34" charset="0"/>
              </a:endParaRPr>
            </a:p>
          </p:txBody>
        </p:sp>
        <p:sp>
          <p:nvSpPr>
            <p:cNvPr id="30" name="TextBox 29"/>
            <p:cNvSpPr txBox="1"/>
            <p:nvPr/>
          </p:nvSpPr>
          <p:spPr>
            <a:xfrm>
              <a:off x="3729402" y="3656342"/>
              <a:ext cx="2169960" cy="107721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707070"/>
                  </a:solidFill>
                  <a:latin typeface="Arial" panose="020B0604020202020204" pitchFamily="34" charset="0"/>
                  <a:cs typeface="Arial" panose="020B0604020202020204" pitchFamily="34" charset="0"/>
                </a:rPr>
                <a:t>Phone:</a:t>
              </a:r>
            </a:p>
            <a:p>
              <a:r>
                <a:rPr lang="en-US" sz="1000" dirty="0">
                  <a:solidFill>
                    <a:srgbClr val="007CC0"/>
                  </a:solidFill>
                  <a:latin typeface="Arial" panose="020B0604020202020204" pitchFamily="34" charset="0"/>
                  <a:cs typeface="Arial" panose="020B0604020202020204" pitchFamily="34" charset="0"/>
                </a:rPr>
                <a:t>0468-75312468</a:t>
              </a:r>
              <a:endParaRPr lang="en-US" sz="1000" dirty="0">
                <a:solidFill>
                  <a:srgbClr val="707070"/>
                </a:solidFill>
                <a:latin typeface="Arial" panose="020B0604020202020204" pitchFamily="34" charset="0"/>
                <a:cs typeface="Arial" panose="020B0604020202020204" pitchFamily="34" charset="0"/>
              </a:endParaRPr>
            </a:p>
            <a:p>
              <a:r>
                <a:rPr lang="en-US" sz="1000" dirty="0">
                  <a:solidFill>
                    <a:srgbClr val="707070"/>
                  </a:solidFill>
                  <a:latin typeface="Arial" panose="020B0604020202020204" pitchFamily="34" charset="0"/>
                  <a:cs typeface="Arial" panose="020B0604020202020204" pitchFamily="34" charset="0"/>
                </a:rPr>
                <a:t>Address:</a:t>
              </a:r>
            </a:p>
            <a:p>
              <a:r>
                <a:rPr lang="en-US" sz="1000" dirty="0" smtClean="0">
                  <a:solidFill>
                    <a:srgbClr val="444444"/>
                  </a:solidFill>
                  <a:latin typeface="Arial" panose="020B0604020202020204" pitchFamily="34" charset="0"/>
                  <a:cs typeface="Arial" panose="020B0604020202020204" pitchFamily="34" charset="0"/>
                </a:rPr>
                <a:t>Some street 3</a:t>
              </a:r>
              <a:endParaRPr lang="en-US" sz="1000" dirty="0">
                <a:solidFill>
                  <a:srgbClr val="444444"/>
                </a:solidFill>
                <a:latin typeface="Arial" panose="020B0604020202020204" pitchFamily="34" charset="0"/>
                <a:cs typeface="Arial" panose="020B0604020202020204" pitchFamily="34" charset="0"/>
              </a:endParaRPr>
            </a:p>
            <a:p>
              <a:r>
                <a:rPr lang="en-US" sz="1000" dirty="0" smtClean="0">
                  <a:solidFill>
                    <a:srgbClr val="444444"/>
                  </a:solidFill>
                  <a:latin typeface="Arial" panose="020B0604020202020204" pitchFamily="34" charset="0"/>
                  <a:cs typeface="Arial" panose="020B0604020202020204" pitchFamily="34" charset="0"/>
                </a:rPr>
                <a:t>1111111 City</a:t>
              </a:r>
              <a:endParaRPr lang="en-US" sz="1000" dirty="0">
                <a:solidFill>
                  <a:srgbClr val="707070"/>
                </a:solidFill>
                <a:latin typeface="Arial" panose="020B0604020202020204" pitchFamily="34" charset="0"/>
                <a:cs typeface="Arial" panose="020B0604020202020204" pitchFamily="34" charset="0"/>
              </a:endParaRPr>
            </a:p>
          </p:txBody>
        </p:sp>
        <p:sp>
          <p:nvSpPr>
            <p:cNvPr id="31" name="TextBox 30"/>
            <p:cNvSpPr txBox="1"/>
            <p:nvPr/>
          </p:nvSpPr>
          <p:spPr>
            <a:xfrm>
              <a:off x="3729402" y="4982159"/>
              <a:ext cx="216996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solidFill>
                    <a:srgbClr val="444444"/>
                  </a:solidFill>
                  <a:latin typeface="Arial" panose="020B0604020202020204" pitchFamily="34" charset="0"/>
                  <a:ea typeface="Open Sans Semibold" pitchFamily="34" charset="0"/>
                  <a:cs typeface="Arial" panose="020B0604020202020204" pitchFamily="34" charset="0"/>
                </a:rPr>
                <a:t>Main Contact </a:t>
              </a:r>
              <a:endParaRPr lang="en-US" sz="600" dirty="0">
                <a:solidFill>
                  <a:srgbClr val="444444"/>
                </a:solidFill>
                <a:latin typeface="Arial" panose="020B0604020202020204" pitchFamily="34" charset="0"/>
                <a:ea typeface="Open Sans Semibold" pitchFamily="34" charset="0"/>
                <a:cs typeface="Arial" panose="020B0604020202020204" pitchFamily="34" charset="0"/>
              </a:endParaRPr>
            </a:p>
          </p:txBody>
        </p:sp>
        <p:sp>
          <p:nvSpPr>
            <p:cNvPr id="32" name="TextBox 31"/>
            <p:cNvSpPr txBox="1"/>
            <p:nvPr/>
          </p:nvSpPr>
          <p:spPr>
            <a:xfrm>
              <a:off x="3729400" y="5393685"/>
              <a:ext cx="1929511" cy="1538883"/>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707070"/>
                  </a:solidFill>
                  <a:latin typeface="Arial" panose="020B0604020202020204" pitchFamily="34" charset="0"/>
                  <a:cs typeface="Arial" panose="020B0604020202020204" pitchFamily="34" charset="0"/>
                </a:rPr>
                <a:t>Name:</a:t>
              </a:r>
            </a:p>
            <a:p>
              <a:r>
                <a:rPr lang="en-US" sz="1000" dirty="0" err="1" smtClean="0">
                  <a:solidFill>
                    <a:srgbClr val="444444"/>
                  </a:solidFill>
                  <a:latin typeface="Arial" panose="020B0604020202020204" pitchFamily="34" charset="0"/>
                  <a:cs typeface="Arial" panose="020B0604020202020204" pitchFamily="34" charset="0"/>
                </a:rPr>
                <a:t>Fistname</a:t>
              </a:r>
              <a:r>
                <a:rPr lang="en-US" sz="1000" dirty="0" smtClean="0">
                  <a:solidFill>
                    <a:srgbClr val="444444"/>
                  </a:solidFill>
                  <a:latin typeface="Arial" panose="020B0604020202020204" pitchFamily="34" charset="0"/>
                  <a:cs typeface="Arial" panose="020B0604020202020204" pitchFamily="34" charset="0"/>
                </a:rPr>
                <a:t> Name</a:t>
              </a:r>
              <a:endParaRPr lang="en-US" sz="1000" dirty="0">
                <a:solidFill>
                  <a:srgbClr val="707070"/>
                </a:solidFill>
                <a:latin typeface="Arial" panose="020B0604020202020204" pitchFamily="34" charset="0"/>
                <a:cs typeface="Arial" panose="020B0604020202020204" pitchFamily="34" charset="0"/>
              </a:endParaRPr>
            </a:p>
            <a:p>
              <a:r>
                <a:rPr lang="en-US" sz="1000" dirty="0">
                  <a:solidFill>
                    <a:srgbClr val="707070"/>
                  </a:solidFill>
                  <a:latin typeface="Arial" panose="020B0604020202020204" pitchFamily="34" charset="0"/>
                  <a:cs typeface="Arial" panose="020B0604020202020204" pitchFamily="34" charset="0"/>
                </a:rPr>
                <a:t>Mobile:</a:t>
              </a:r>
            </a:p>
            <a:p>
              <a:r>
                <a:rPr lang="en-US" sz="1000" dirty="0">
                  <a:solidFill>
                    <a:srgbClr val="007CC0"/>
                  </a:solidFill>
                  <a:latin typeface="Arial" panose="020B0604020202020204" pitchFamily="34" charset="0"/>
                  <a:cs typeface="Arial" panose="020B0604020202020204" pitchFamily="34" charset="0"/>
                </a:rPr>
                <a:t>0132-76541234</a:t>
              </a:r>
            </a:p>
            <a:p>
              <a:r>
                <a:rPr lang="en-US" sz="1000" dirty="0">
                  <a:solidFill>
                    <a:srgbClr val="707070"/>
                  </a:solidFill>
                  <a:latin typeface="Arial" panose="020B0604020202020204" pitchFamily="34" charset="0"/>
                  <a:cs typeface="Arial" panose="020B0604020202020204" pitchFamily="34" charset="0"/>
                </a:rPr>
                <a:t>Email:</a:t>
              </a:r>
            </a:p>
            <a:p>
              <a:r>
                <a:rPr lang="en-US" sz="1000" dirty="0" err="1" smtClean="0">
                  <a:solidFill>
                    <a:srgbClr val="007CC0"/>
                  </a:solidFill>
                  <a:latin typeface="Arial" panose="020B0604020202020204" pitchFamily="34" charset="0"/>
                  <a:cs typeface="Arial" panose="020B0604020202020204" pitchFamily="34" charset="0"/>
                </a:rPr>
                <a:t>Name@companyB.com</a:t>
              </a:r>
              <a:endParaRPr lang="en-US" sz="1000" dirty="0">
                <a:solidFill>
                  <a:srgbClr val="707070"/>
                </a:solidFill>
                <a:latin typeface="Arial" panose="020B0604020202020204" pitchFamily="34" charset="0"/>
                <a:cs typeface="Arial" panose="020B0604020202020204" pitchFamily="34" charset="0"/>
              </a:endParaRPr>
            </a:p>
            <a:p>
              <a:endParaRPr lang="en-US" sz="1000" dirty="0">
                <a:solidFill>
                  <a:srgbClr val="707070"/>
                </a:solidFill>
                <a:latin typeface="Arial" panose="020B0604020202020204" pitchFamily="34" charset="0"/>
                <a:cs typeface="Arial" panose="020B0604020202020204" pitchFamily="34" charset="0"/>
              </a:endParaRPr>
            </a:p>
          </p:txBody>
        </p:sp>
      </p:grpSp>
      <p:sp>
        <p:nvSpPr>
          <p:cNvPr id="34" name="TextBox 33"/>
          <p:cNvSpPr txBox="1"/>
          <p:nvPr/>
        </p:nvSpPr>
        <p:spPr>
          <a:xfrm>
            <a:off x="542572" y="1341965"/>
            <a:ext cx="209031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dirty="0">
                <a:solidFill>
                  <a:srgbClr val="006CA7"/>
                </a:solidFill>
                <a:latin typeface="BentonSans Light" panose="02000503000000020004" pitchFamily="2" charset="0"/>
              </a:rPr>
              <a:t>Example without icon</a:t>
            </a:r>
          </a:p>
        </p:txBody>
      </p:sp>
      <p:grpSp>
        <p:nvGrpSpPr>
          <p:cNvPr id="25" name="Group 24"/>
          <p:cNvGrpSpPr/>
          <p:nvPr/>
        </p:nvGrpSpPr>
        <p:grpSpPr>
          <a:xfrm>
            <a:off x="6113224" y="1703891"/>
            <a:ext cx="2656415" cy="4779460"/>
            <a:chOff x="3408123" y="2155287"/>
            <a:chExt cx="2656415" cy="4779460"/>
          </a:xfrm>
        </p:grpSpPr>
        <p:sp>
          <p:nvSpPr>
            <p:cNvPr id="27" name="Rectangle 26"/>
            <p:cNvSpPr/>
            <p:nvPr/>
          </p:nvSpPr>
          <p:spPr bwMode="gray">
            <a:xfrm>
              <a:off x="3573751" y="2155287"/>
              <a:ext cx="2490787" cy="4228368"/>
            </a:xfrm>
            <a:prstGeom prst="rect">
              <a:avLst/>
            </a:prstGeom>
            <a:gradFill>
              <a:gsLst>
                <a:gs pos="0">
                  <a:srgbClr val="F7F7F7"/>
                </a:gs>
                <a:gs pos="34000">
                  <a:srgbClr val="EDEDED"/>
                </a:gs>
              </a:gsLst>
              <a:lin ang="5400000" scaled="0"/>
            </a:gradFill>
            <a:ln w="12700">
              <a:solidFill>
                <a:schemeClr val="bg1">
                  <a:lumMod val="75000"/>
                </a:schemeClr>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a:solidFill>
                  <a:srgbClr val="666666"/>
                </a:solidFill>
                <a:latin typeface="Arial" panose="020B0604020202020204" pitchFamily="34" charset="0"/>
                <a:ea typeface="Open Sans" pitchFamily="34" charset="0"/>
                <a:cs typeface="Arial" panose="020B0604020202020204" pitchFamily="34" charset="0"/>
              </a:endParaRPr>
            </a:p>
            <a:p>
              <a:pPr algn="ctr"/>
              <a:r>
                <a:rPr lang="en-US" sz="1100" dirty="0">
                  <a:solidFill>
                    <a:srgbClr val="666666"/>
                  </a:solidFill>
                  <a:latin typeface="Arial" panose="020B0604020202020204" pitchFamily="34" charset="0"/>
                  <a:ea typeface="Open Sans" pitchFamily="34" charset="0"/>
                  <a:cs typeface="Arial" panose="020B0604020202020204" pitchFamily="34" charset="0"/>
                </a:rPr>
                <a:t>Quick Overview Generic</a:t>
              </a:r>
            </a:p>
          </p:txBody>
        </p:sp>
        <p:sp>
          <p:nvSpPr>
            <p:cNvPr id="33" name="Rectangle 32"/>
            <p:cNvSpPr/>
            <p:nvPr/>
          </p:nvSpPr>
          <p:spPr bwMode="gray">
            <a:xfrm>
              <a:off x="3573751" y="2583911"/>
              <a:ext cx="2490787" cy="4350836"/>
            </a:xfrm>
            <a:prstGeom prst="rect">
              <a:avLst/>
            </a:prstGeom>
            <a:solidFill>
              <a:schemeClr val="bg1"/>
            </a:solidFill>
            <a:ln w="12700" algn="ctr">
              <a:solidFill>
                <a:schemeClr val="bg1">
                  <a:lumMod val="75000"/>
                </a:schemeClr>
              </a:solidFill>
              <a:miter lim="800000"/>
              <a:headEnd/>
              <a:tailEnd/>
            </a:ln>
          </p:spPr>
          <p:txBody>
            <a:bodyPr lIns="90000" tIns="72000" rIns="90000" bIns="72000" rtlCol="0" anchor="ct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35" name="Flowchart: Merge 90"/>
            <p:cNvSpPr/>
            <p:nvPr/>
          </p:nvSpPr>
          <p:spPr bwMode="gray">
            <a:xfrm rot="5400000">
              <a:off x="3358652" y="3024565"/>
              <a:ext cx="274095" cy="175153"/>
            </a:xfrm>
            <a:prstGeom prst="flowChartMerge">
              <a:avLst/>
            </a:prstGeom>
            <a:solidFill>
              <a:schemeClr val="bg1"/>
            </a:solidFill>
            <a:ln w="12700" algn="ctr">
              <a:noFill/>
              <a:miter lim="800000"/>
              <a:headEnd/>
              <a:tailEnd/>
            </a:ln>
            <a:effectLst>
              <a:innerShdw dist="12700" dir="5400000">
                <a:prstClr val="black">
                  <a:alpha val="36000"/>
                </a:prstClr>
              </a:innerShdw>
            </a:effectLst>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36" name="Rectangle 35"/>
            <p:cNvSpPr/>
            <p:nvPr/>
          </p:nvSpPr>
          <p:spPr>
            <a:xfrm>
              <a:off x="3671440" y="2664771"/>
              <a:ext cx="1816024" cy="430887"/>
            </a:xfrm>
            <a:prstGeom prst="rect">
              <a:avLst/>
            </a:prstGeom>
          </p:spPr>
          <p:txBody>
            <a:bodyPr wrap="square">
              <a:spAutoFit/>
            </a:bodyPr>
            <a:lstStyle/>
            <a:p>
              <a:r>
                <a:rPr lang="en-US" sz="1200" dirty="0" smtClean="0">
                  <a:solidFill>
                    <a:srgbClr val="444444"/>
                  </a:solidFill>
                  <a:latin typeface="Arial" panose="020B0604020202020204" pitchFamily="34" charset="0"/>
                  <a:ea typeface="Open Sans Semibold" pitchFamily="34" charset="0"/>
                  <a:cs typeface="Arial" panose="020B0604020202020204" pitchFamily="34" charset="0"/>
                </a:rPr>
                <a:t>Company B</a:t>
              </a:r>
              <a:endParaRPr lang="en-US" sz="1200" dirty="0">
                <a:solidFill>
                  <a:srgbClr val="444444"/>
                </a:solidFill>
                <a:latin typeface="Arial" panose="020B0604020202020204" pitchFamily="34" charset="0"/>
                <a:ea typeface="Open Sans Semibold" pitchFamily="34" charset="0"/>
                <a:cs typeface="Arial" panose="020B0604020202020204" pitchFamily="34" charset="0"/>
              </a:endParaRPr>
            </a:p>
            <a:p>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Department C</a:t>
              </a:r>
              <a:endParaRPr lang="en-US" sz="9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38" name="TextBox 37"/>
            <p:cNvSpPr txBox="1"/>
            <p:nvPr/>
          </p:nvSpPr>
          <p:spPr>
            <a:xfrm>
              <a:off x="3729402" y="3656342"/>
              <a:ext cx="2169960" cy="1308050"/>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707070"/>
                  </a:solidFill>
                  <a:latin typeface="Arial" panose="020B0604020202020204" pitchFamily="34" charset="0"/>
                  <a:cs typeface="Arial" panose="020B0604020202020204" pitchFamily="34" charset="0"/>
                </a:rPr>
                <a:t>Mobile:</a:t>
              </a:r>
            </a:p>
            <a:p>
              <a:r>
                <a:rPr lang="en-US" sz="1000" dirty="0">
                  <a:solidFill>
                    <a:srgbClr val="007CC0"/>
                  </a:solidFill>
                  <a:latin typeface="Arial" panose="020B0604020202020204" pitchFamily="34" charset="0"/>
                  <a:cs typeface="Arial" panose="020B0604020202020204" pitchFamily="34" charset="0"/>
                </a:rPr>
                <a:t>0132-76541234</a:t>
              </a:r>
            </a:p>
            <a:p>
              <a:r>
                <a:rPr lang="en-US" sz="1000" dirty="0">
                  <a:solidFill>
                    <a:srgbClr val="707070"/>
                  </a:solidFill>
                  <a:latin typeface="Arial" panose="020B0604020202020204" pitchFamily="34" charset="0"/>
                  <a:cs typeface="Arial" panose="020B0604020202020204" pitchFamily="34" charset="0"/>
                </a:rPr>
                <a:t>Phone:</a:t>
              </a:r>
            </a:p>
            <a:p>
              <a:r>
                <a:rPr lang="en-US" sz="1000" dirty="0">
                  <a:solidFill>
                    <a:srgbClr val="007CC0"/>
                  </a:solidFill>
                  <a:latin typeface="Arial" panose="020B0604020202020204" pitchFamily="34" charset="0"/>
                  <a:cs typeface="Arial" panose="020B0604020202020204" pitchFamily="34" charset="0"/>
                </a:rPr>
                <a:t>0468-75312468</a:t>
              </a:r>
              <a:endParaRPr lang="en-US" sz="1000" dirty="0">
                <a:solidFill>
                  <a:srgbClr val="707070"/>
                </a:solidFill>
                <a:latin typeface="Arial" panose="020B0604020202020204" pitchFamily="34" charset="0"/>
                <a:cs typeface="Arial" panose="020B0604020202020204" pitchFamily="34" charset="0"/>
              </a:endParaRPr>
            </a:p>
            <a:p>
              <a:r>
                <a:rPr lang="en-US" sz="1000" dirty="0">
                  <a:solidFill>
                    <a:srgbClr val="707070"/>
                  </a:solidFill>
                  <a:latin typeface="Arial" panose="020B0604020202020204" pitchFamily="34" charset="0"/>
                  <a:cs typeface="Arial" panose="020B0604020202020204" pitchFamily="34" charset="0"/>
                </a:rPr>
                <a:t>Email:</a:t>
              </a:r>
            </a:p>
            <a:p>
              <a:r>
                <a:rPr lang="en-US" sz="1000" dirty="0" err="1" smtClean="0">
                  <a:solidFill>
                    <a:srgbClr val="007CC0"/>
                  </a:solidFill>
                  <a:latin typeface="Arial" panose="020B0604020202020204" pitchFamily="34" charset="0"/>
                  <a:cs typeface="Arial" panose="020B0604020202020204" pitchFamily="34" charset="0"/>
                </a:rPr>
                <a:t>lastname@companyB.com</a:t>
              </a:r>
              <a:endParaRPr lang="en-US" sz="1000" dirty="0">
                <a:solidFill>
                  <a:srgbClr val="707070"/>
                </a:solidFill>
                <a:latin typeface="Arial" panose="020B0604020202020204" pitchFamily="34" charset="0"/>
                <a:cs typeface="Arial" panose="020B0604020202020204" pitchFamily="34" charset="0"/>
              </a:endParaRPr>
            </a:p>
          </p:txBody>
        </p:sp>
        <p:sp>
          <p:nvSpPr>
            <p:cNvPr id="39" name="TextBox 38"/>
            <p:cNvSpPr txBox="1"/>
            <p:nvPr/>
          </p:nvSpPr>
          <p:spPr>
            <a:xfrm>
              <a:off x="3729402" y="5102809"/>
              <a:ext cx="216996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dirty="0">
                  <a:solidFill>
                    <a:srgbClr val="444444"/>
                  </a:solidFill>
                  <a:latin typeface="Arial" panose="020B0604020202020204" pitchFamily="34" charset="0"/>
                  <a:ea typeface="Open Sans Semibold" pitchFamily="34" charset="0"/>
                  <a:cs typeface="Arial" panose="020B0604020202020204" pitchFamily="34" charset="0"/>
                </a:rPr>
                <a:t>Company</a:t>
              </a:r>
              <a:endParaRPr lang="en-US" sz="600" dirty="0">
                <a:solidFill>
                  <a:srgbClr val="444444"/>
                </a:solidFill>
                <a:latin typeface="Arial" panose="020B0604020202020204" pitchFamily="34" charset="0"/>
                <a:ea typeface="Open Sans Semibold" pitchFamily="34" charset="0"/>
                <a:cs typeface="Arial" panose="020B0604020202020204" pitchFamily="34" charset="0"/>
              </a:endParaRPr>
            </a:p>
          </p:txBody>
        </p:sp>
        <p:sp>
          <p:nvSpPr>
            <p:cNvPr id="40" name="TextBox 39"/>
            <p:cNvSpPr txBox="1"/>
            <p:nvPr/>
          </p:nvSpPr>
          <p:spPr>
            <a:xfrm>
              <a:off x="3729400" y="5393685"/>
              <a:ext cx="1929511" cy="1538883"/>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707070"/>
                  </a:solidFill>
                  <a:latin typeface="Arial" panose="020B0604020202020204" pitchFamily="34" charset="0"/>
                  <a:cs typeface="Arial" panose="020B0604020202020204" pitchFamily="34" charset="0"/>
                </a:rPr>
                <a:t>Name:</a:t>
              </a:r>
            </a:p>
            <a:p>
              <a:r>
                <a:rPr lang="en-US" sz="1000" dirty="0" smtClean="0">
                  <a:solidFill>
                    <a:srgbClr val="444444"/>
                  </a:solidFill>
                  <a:latin typeface="Arial" panose="020B0604020202020204" pitchFamily="34" charset="0"/>
                  <a:cs typeface="Arial" panose="020B0604020202020204" pitchFamily="34" charset="0"/>
                </a:rPr>
                <a:t>Company B</a:t>
              </a:r>
              <a:endParaRPr lang="en-US" sz="1000" dirty="0">
                <a:solidFill>
                  <a:srgbClr val="444444"/>
                </a:solidFill>
                <a:latin typeface="Arial" panose="020B0604020202020204" pitchFamily="34" charset="0"/>
                <a:cs typeface="Arial" panose="020B0604020202020204" pitchFamily="34" charset="0"/>
              </a:endParaRPr>
            </a:p>
            <a:p>
              <a:endParaRPr lang="en-US" sz="1000" dirty="0">
                <a:solidFill>
                  <a:srgbClr val="444444"/>
                </a:solidFill>
                <a:latin typeface="Arial" panose="020B0604020202020204" pitchFamily="34" charset="0"/>
                <a:cs typeface="Arial" panose="020B0604020202020204" pitchFamily="34" charset="0"/>
              </a:endParaRPr>
            </a:p>
            <a:p>
              <a:r>
                <a:rPr lang="en-US" sz="1000" dirty="0">
                  <a:solidFill>
                    <a:srgbClr val="444444"/>
                  </a:solidFill>
                  <a:latin typeface="Arial" panose="020B0604020202020204" pitchFamily="34" charset="0"/>
                  <a:cs typeface="Arial" panose="020B0604020202020204" pitchFamily="34" charset="0"/>
                </a:rPr>
                <a:t>This is a status info and can have semantic colors like </a:t>
              </a:r>
              <a:r>
                <a:rPr lang="en-US" sz="1000" dirty="0">
                  <a:solidFill>
                    <a:srgbClr val="CC1919"/>
                  </a:solidFill>
                  <a:latin typeface="Arial" panose="020B0604020202020204" pitchFamily="34" charset="0"/>
                  <a:cs typeface="Arial" panose="020B0604020202020204" pitchFamily="34" charset="0"/>
                </a:rPr>
                <a:t>@</a:t>
              </a:r>
              <a:r>
                <a:rPr lang="en-US" sz="1000" dirty="0" err="1">
                  <a:solidFill>
                    <a:srgbClr val="CC1919"/>
                  </a:solidFill>
                  <a:latin typeface="Arial" panose="020B0604020202020204" pitchFamily="34" charset="0"/>
                  <a:cs typeface="Arial" panose="020B0604020202020204" pitchFamily="34" charset="0"/>
                </a:rPr>
                <a:t>NegativeText</a:t>
              </a:r>
              <a:r>
                <a:rPr lang="en-US" sz="1000" dirty="0">
                  <a:solidFill>
                    <a:srgbClr val="CC1919"/>
                  </a:solidFill>
                  <a:latin typeface="Arial" panose="020B0604020202020204" pitchFamily="34" charset="0"/>
                  <a:cs typeface="Arial" panose="020B0604020202020204" pitchFamily="34" charset="0"/>
                </a:rPr>
                <a:t> </a:t>
              </a:r>
              <a:r>
                <a:rPr lang="en-US" sz="1000" dirty="0">
                  <a:solidFill>
                    <a:srgbClr val="444444"/>
                  </a:solidFill>
                  <a:latin typeface="Arial" panose="020B0604020202020204" pitchFamily="34" charset="0"/>
                  <a:cs typeface="Arial" panose="020B0604020202020204" pitchFamily="34" charset="0"/>
                </a:rPr>
                <a:t>or </a:t>
              </a:r>
              <a:r>
                <a:rPr lang="en-US" sz="1000" dirty="0">
                  <a:solidFill>
                    <a:srgbClr val="D14900"/>
                  </a:solidFill>
                  <a:latin typeface="Arial" panose="020B0604020202020204" pitchFamily="34" charset="0"/>
                  <a:cs typeface="Arial" panose="020B0604020202020204" pitchFamily="34" charset="0"/>
                </a:rPr>
                <a:t>@</a:t>
              </a:r>
              <a:r>
                <a:rPr lang="en-US" sz="1000" dirty="0" err="1">
                  <a:solidFill>
                    <a:srgbClr val="D14900"/>
                  </a:solidFill>
                  <a:latin typeface="Arial" panose="020B0604020202020204" pitchFamily="34" charset="0"/>
                  <a:cs typeface="Arial" panose="020B0604020202020204" pitchFamily="34" charset="0"/>
                </a:rPr>
                <a:t>CriticalText</a:t>
              </a:r>
              <a:r>
                <a:rPr lang="en-US" sz="1000" dirty="0">
                  <a:solidFill>
                    <a:srgbClr val="D14900"/>
                  </a:solidFill>
                  <a:latin typeface="Arial" panose="020B0604020202020204" pitchFamily="34" charset="0"/>
                  <a:cs typeface="Arial" panose="020B0604020202020204" pitchFamily="34" charset="0"/>
                </a:rPr>
                <a:t> </a:t>
              </a:r>
              <a:r>
                <a:rPr lang="en-US" sz="1000" dirty="0">
                  <a:solidFill>
                    <a:srgbClr val="444444"/>
                  </a:solidFill>
                  <a:latin typeface="Arial" panose="020B0604020202020204" pitchFamily="34" charset="0"/>
                  <a:cs typeface="Arial" panose="020B0604020202020204" pitchFamily="34" charset="0"/>
                </a:rPr>
                <a:t>or </a:t>
              </a:r>
              <a:r>
                <a:rPr lang="en-US" sz="1000" dirty="0">
                  <a:solidFill>
                    <a:srgbClr val="007833"/>
                  </a:solidFill>
                  <a:latin typeface="Arial" panose="020B0604020202020204" pitchFamily="34" charset="0"/>
                  <a:cs typeface="Arial" panose="020B0604020202020204" pitchFamily="34" charset="0"/>
                </a:rPr>
                <a:t>@</a:t>
              </a:r>
              <a:r>
                <a:rPr lang="en-US" sz="1000" dirty="0" err="1">
                  <a:solidFill>
                    <a:srgbClr val="007833"/>
                  </a:solidFill>
                  <a:latin typeface="Arial" panose="020B0604020202020204" pitchFamily="34" charset="0"/>
                  <a:cs typeface="Arial" panose="020B0604020202020204" pitchFamily="34" charset="0"/>
                </a:rPr>
                <a:t>PositiveText</a:t>
              </a:r>
              <a:r>
                <a:rPr lang="en-US" sz="1000" dirty="0">
                  <a:solidFill>
                    <a:srgbClr val="007833"/>
                  </a:solidFill>
                  <a:latin typeface="Arial" panose="020B0604020202020204" pitchFamily="34" charset="0"/>
                  <a:cs typeface="Arial" panose="020B0604020202020204" pitchFamily="34" charset="0"/>
                </a:rPr>
                <a:t>.</a:t>
              </a:r>
            </a:p>
            <a:p>
              <a:endParaRPr lang="en-US" sz="1000" dirty="0">
                <a:solidFill>
                  <a:srgbClr val="707070"/>
                </a:solidFill>
                <a:latin typeface="Arial" panose="020B0604020202020204" pitchFamily="34" charset="0"/>
                <a:cs typeface="Arial" panose="020B0604020202020204" pitchFamily="34" charset="0"/>
              </a:endParaRPr>
            </a:p>
          </p:txBody>
        </p:sp>
      </p:grpSp>
      <p:sp>
        <p:nvSpPr>
          <p:cNvPr id="37" name="Rectangle 36"/>
          <p:cNvSpPr/>
          <p:nvPr/>
        </p:nvSpPr>
        <p:spPr>
          <a:xfrm>
            <a:off x="494069" y="5532973"/>
            <a:ext cx="2490787" cy="423863"/>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latin typeface="Arial" panose="020B0604020202020204" pitchFamily="34" charset="0"/>
                <a:ea typeface="Open Sans" pitchFamily="34" charset="0"/>
                <a:cs typeface="Arial" panose="020B0604020202020204" pitchFamily="34" charset="0"/>
              </a:rPr>
              <a:t>Send Email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98010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Progress Indicator</a:t>
            </a:r>
            <a:endParaRPr lang="en-US" dirty="0">
              <a:latin typeface="BentonSans Light" panose="02000503000000020004" pitchFamily="2" charset="0"/>
            </a:endParaRPr>
          </a:p>
        </p:txBody>
      </p:sp>
      <p:sp>
        <p:nvSpPr>
          <p:cNvPr id="3" name="Text Placeholder 2"/>
          <p:cNvSpPr>
            <a:spLocks noGrp="1"/>
          </p:cNvSpPr>
          <p:nvPr>
            <p:ph type="body" sz="quarter" idx="10"/>
          </p:nvPr>
        </p:nvSpPr>
        <p:spPr/>
        <p:txBody>
          <a:bodyPr/>
          <a:lstStyle/>
          <a:p>
            <a:r>
              <a:rPr lang="en-US" dirty="0">
                <a:solidFill>
                  <a:srgbClr val="006CA7"/>
                </a:solidFill>
                <a:latin typeface="BentonSans Light" panose="02000503000000020004" pitchFamily="2" charset="0"/>
              </a:rPr>
              <a:t>Enabled</a:t>
            </a:r>
            <a:r>
              <a:rPr lang="en-US" sz="1400" dirty="0">
                <a:solidFill>
                  <a:srgbClr val="006CA7"/>
                </a:solidFill>
                <a:latin typeface="BentonSans Light" panose="02000503000000020004" pitchFamily="2" charset="0"/>
              </a:rPr>
              <a:t>					</a:t>
            </a:r>
            <a:r>
              <a:rPr lang="en-US" dirty="0">
                <a:solidFill>
                  <a:srgbClr val="006CA7"/>
                </a:solidFill>
                <a:latin typeface="BentonSans Light" panose="02000503000000020004" pitchFamily="2" charset="0"/>
              </a:rPr>
              <a:t>Disabled</a:t>
            </a:r>
          </a:p>
          <a:p>
            <a:r>
              <a:rPr lang="en-US" sz="1000" dirty="0">
                <a:solidFill>
                  <a:srgbClr val="006CA7"/>
                </a:solidFill>
                <a:latin typeface="BentonSans Light" panose="02000503000000020004" pitchFamily="2" charset="0"/>
              </a:rPr>
              <a:t>Negative without text				Negative without text</a:t>
            </a:r>
          </a:p>
          <a:p>
            <a:endParaRPr lang="en-US" sz="1000" dirty="0">
              <a:solidFill>
                <a:srgbClr val="006CA7"/>
              </a:solidFill>
              <a:latin typeface="BentonSans Light" panose="02000503000000020004" pitchFamily="2" charset="0"/>
            </a:endParaRPr>
          </a:p>
          <a:p>
            <a:r>
              <a:rPr lang="en-US" sz="1000" dirty="0" smtClean="0">
                <a:solidFill>
                  <a:srgbClr val="006CA7"/>
                </a:solidFill>
                <a:latin typeface="BentonSans Light" panose="02000503000000020004" pitchFamily="2" charset="0"/>
              </a:rPr>
              <a:t>Positive </a:t>
            </a:r>
            <a:r>
              <a:rPr lang="en-US" sz="1000" dirty="0">
                <a:solidFill>
                  <a:srgbClr val="006CA7"/>
                </a:solidFill>
                <a:latin typeface="BentonSans Light" panose="02000503000000020004" pitchFamily="2" charset="0"/>
              </a:rPr>
              <a:t>with text				Positive with text</a:t>
            </a:r>
          </a:p>
          <a:p>
            <a:endParaRPr lang="en-US" sz="1000" dirty="0">
              <a:solidFill>
                <a:srgbClr val="006CA7"/>
              </a:solidFill>
              <a:latin typeface="BentonSans Light" panose="02000503000000020004" pitchFamily="2" charset="0"/>
            </a:endParaRPr>
          </a:p>
          <a:p>
            <a:r>
              <a:rPr lang="en-US" sz="1000" dirty="0">
                <a:solidFill>
                  <a:srgbClr val="006CA7"/>
                </a:solidFill>
                <a:latin typeface="BentonSans Light" panose="02000503000000020004" pitchFamily="2" charset="0"/>
              </a:rPr>
              <a:t>Critical, 50% with text				Critical, 50% with text</a:t>
            </a:r>
          </a:p>
          <a:p>
            <a:endParaRPr lang="en-US" sz="1000" dirty="0">
              <a:solidFill>
                <a:srgbClr val="006CA7"/>
              </a:solidFill>
              <a:latin typeface="BentonSans Light" panose="02000503000000020004" pitchFamily="2" charset="0"/>
            </a:endParaRPr>
          </a:p>
          <a:p>
            <a:pPr lvl="0">
              <a:buClr>
                <a:srgbClr val="F0AB00"/>
              </a:buClr>
            </a:pPr>
            <a:r>
              <a:rPr lang="en-US" sz="1000" dirty="0">
                <a:solidFill>
                  <a:srgbClr val="006CA7"/>
                </a:solidFill>
                <a:latin typeface="BentonSans Light" panose="02000503000000020004" pitchFamily="2" charset="0"/>
              </a:rPr>
              <a:t>Neutral with text				Neutral with text</a:t>
            </a:r>
            <a:endParaRPr lang="en-US" sz="1400" dirty="0">
              <a:solidFill>
                <a:srgbClr val="006CA7"/>
              </a:solidFill>
              <a:latin typeface="BentonSans Light" panose="02000503000000020004" pitchFamily="2" charset="0"/>
            </a:endParaRPr>
          </a:p>
        </p:txBody>
      </p:sp>
      <p:grpSp>
        <p:nvGrpSpPr>
          <p:cNvPr id="4" name="Group 3"/>
          <p:cNvGrpSpPr/>
          <p:nvPr/>
        </p:nvGrpSpPr>
        <p:grpSpPr>
          <a:xfrm>
            <a:off x="326729" y="2371803"/>
            <a:ext cx="3483271" cy="283535"/>
            <a:chOff x="326729" y="2371802"/>
            <a:chExt cx="3483271" cy="283535"/>
          </a:xfrm>
        </p:grpSpPr>
        <p:sp>
          <p:nvSpPr>
            <p:cNvPr id="41" name="Rectangle 40"/>
            <p:cNvSpPr/>
            <p:nvPr/>
          </p:nvSpPr>
          <p:spPr bwMode="gray">
            <a:xfrm>
              <a:off x="326729" y="2371802"/>
              <a:ext cx="3483271" cy="283535"/>
            </a:xfrm>
            <a:prstGeom prst="rect">
              <a:avLst/>
            </a:prstGeom>
            <a:solidFill>
              <a:schemeClr val="bg1"/>
            </a:solidFill>
            <a:ln w="12700" algn="ctr">
              <a:solidFill>
                <a:srgbClr val="BFBFBF"/>
              </a:solid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2" name="Rectangle 41"/>
            <p:cNvSpPr/>
            <p:nvPr/>
          </p:nvSpPr>
          <p:spPr bwMode="gray">
            <a:xfrm>
              <a:off x="345777" y="2390849"/>
              <a:ext cx="2418688" cy="245440"/>
            </a:xfrm>
            <a:prstGeom prst="rect">
              <a:avLst/>
            </a:prstGeom>
            <a:gradFill>
              <a:gsLst>
                <a:gs pos="100000">
                  <a:srgbClr val="B61616"/>
                </a:gs>
                <a:gs pos="0">
                  <a:srgbClr val="E21C1C"/>
                </a:gs>
              </a:gsLst>
              <a:lin ang="5400000" scaled="0"/>
            </a:gradFill>
            <a:ln w="9525" algn="ctr">
              <a:noFill/>
              <a:miter lim="800000"/>
              <a:headEnd/>
              <a:tailEnd/>
            </a:ln>
            <a:effectLst>
              <a:innerShdw>
                <a:schemeClr val="bg1"/>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5" name="Group 4"/>
          <p:cNvGrpSpPr/>
          <p:nvPr/>
        </p:nvGrpSpPr>
        <p:grpSpPr>
          <a:xfrm>
            <a:off x="326729" y="3285960"/>
            <a:ext cx="3483272" cy="283535"/>
            <a:chOff x="326729" y="3074293"/>
            <a:chExt cx="3483272" cy="283535"/>
          </a:xfrm>
        </p:grpSpPr>
        <p:sp>
          <p:nvSpPr>
            <p:cNvPr id="43" name="Rectangle 42"/>
            <p:cNvSpPr/>
            <p:nvPr/>
          </p:nvSpPr>
          <p:spPr bwMode="gray">
            <a:xfrm>
              <a:off x="326729" y="3074293"/>
              <a:ext cx="3483272" cy="283535"/>
            </a:xfrm>
            <a:prstGeom prst="rect">
              <a:avLst/>
            </a:prstGeom>
            <a:solidFill>
              <a:schemeClr val="bg1"/>
            </a:solidFill>
            <a:ln w="12700" algn="ctr">
              <a:solidFill>
                <a:srgbClr val="BFBFBF"/>
              </a:solid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4" name="Rectangle 43"/>
            <p:cNvSpPr/>
            <p:nvPr/>
          </p:nvSpPr>
          <p:spPr bwMode="gray">
            <a:xfrm>
              <a:off x="345775" y="3093340"/>
              <a:ext cx="3403973" cy="245440"/>
            </a:xfrm>
            <a:prstGeom prst="rect">
              <a:avLst/>
            </a:prstGeom>
            <a:gradFill>
              <a:gsLst>
                <a:gs pos="100000">
                  <a:srgbClr val="005F28"/>
                </a:gs>
                <a:gs pos="0">
                  <a:srgbClr val="00913D"/>
                </a:gs>
              </a:gsLst>
              <a:lin ang="5400000" scaled="0"/>
            </a:gradFill>
            <a:ln w="9525" algn="ctr">
              <a:noFill/>
              <a:miter lim="800000"/>
              <a:headEnd/>
              <a:tailEnd/>
            </a:ln>
            <a:effectLst>
              <a:innerShdw>
                <a:schemeClr val="bg1"/>
              </a:innerShdw>
            </a:effectLst>
          </p:spPr>
          <p:txBody>
            <a:bodyPr lIns="90000" tIns="72000" rIns="90000" bIns="72000" rtlCol="0" anchor="ctr"/>
            <a:lstStyle/>
            <a:p>
              <a:pPr algn="r" fontAlgn="base">
                <a:spcBef>
                  <a:spcPct val="50000"/>
                </a:spcBef>
                <a:spcAft>
                  <a:spcPct val="0"/>
                </a:spcAft>
                <a:buClr>
                  <a:srgbClr val="F0AB00"/>
                </a:buClr>
                <a:buSzPct val="80000"/>
              </a:pPr>
              <a:r>
                <a:rPr lang="en-US" sz="800" kern="0" dirty="0">
                  <a:solidFill>
                    <a:schemeClr val="bg1"/>
                  </a:solidFill>
                  <a:latin typeface="Arial" panose="020B0604020202020204" pitchFamily="34" charset="0"/>
                  <a:ea typeface="Open Sans Semibold" pitchFamily="34" charset="0"/>
                  <a:cs typeface="Arial" panose="020B0604020202020204" pitchFamily="34" charset="0"/>
                </a:rPr>
                <a:t>0.99GB of 1TB</a:t>
              </a:r>
            </a:p>
          </p:txBody>
        </p:sp>
      </p:grpSp>
      <p:grpSp>
        <p:nvGrpSpPr>
          <p:cNvPr id="6" name="Group 5"/>
          <p:cNvGrpSpPr/>
          <p:nvPr/>
        </p:nvGrpSpPr>
        <p:grpSpPr>
          <a:xfrm>
            <a:off x="326729" y="4008864"/>
            <a:ext cx="1741637" cy="283535"/>
            <a:chOff x="326728" y="3783085"/>
            <a:chExt cx="1741637" cy="283535"/>
          </a:xfrm>
        </p:grpSpPr>
        <p:sp>
          <p:nvSpPr>
            <p:cNvPr id="49" name="Rectangle 48"/>
            <p:cNvSpPr/>
            <p:nvPr/>
          </p:nvSpPr>
          <p:spPr bwMode="gray">
            <a:xfrm>
              <a:off x="326728" y="3783085"/>
              <a:ext cx="1741637" cy="283535"/>
            </a:xfrm>
            <a:prstGeom prst="rect">
              <a:avLst/>
            </a:prstGeom>
            <a:solidFill>
              <a:schemeClr val="bg1"/>
            </a:solidFill>
            <a:ln w="12700" algn="ctr">
              <a:solidFill>
                <a:srgbClr val="BFBFBF"/>
              </a:solid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8" name="Rectangle 57"/>
            <p:cNvSpPr/>
            <p:nvPr/>
          </p:nvSpPr>
          <p:spPr bwMode="gray">
            <a:xfrm>
              <a:off x="345776" y="3802132"/>
              <a:ext cx="377238" cy="245440"/>
            </a:xfrm>
            <a:prstGeom prst="rect">
              <a:avLst/>
            </a:prstGeom>
            <a:gradFill>
              <a:gsLst>
                <a:gs pos="100000">
                  <a:srgbClr val="B94100"/>
                </a:gs>
                <a:gs pos="0">
                  <a:srgbClr val="F35100"/>
                </a:gs>
              </a:gsLst>
              <a:lin ang="5400000" scaled="0"/>
            </a:gradFill>
            <a:ln w="9525" algn="ctr">
              <a:noFill/>
              <a:miter lim="800000"/>
              <a:headEnd/>
              <a:tailEnd/>
            </a:ln>
            <a:effectLst>
              <a:innerShdw>
                <a:schemeClr val="bg1"/>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9" name="Rectangle 8"/>
            <p:cNvSpPr/>
            <p:nvPr/>
          </p:nvSpPr>
          <p:spPr>
            <a:xfrm>
              <a:off x="723014" y="3817130"/>
              <a:ext cx="352195" cy="215444"/>
            </a:xfrm>
            <a:prstGeom prst="rect">
              <a:avLst/>
            </a:prstGeom>
          </p:spPr>
          <p:txBody>
            <a:bodyPr wrap="none" lIns="54000">
              <a:spAutoFit/>
            </a:bodyPr>
            <a:lstStyle/>
            <a:p>
              <a:pPr fontAlgn="base">
                <a:spcBef>
                  <a:spcPct val="50000"/>
                </a:spcBef>
                <a:spcAft>
                  <a:spcPct val="0"/>
                </a:spcAft>
                <a:buClr>
                  <a:srgbClr val="F0AB00"/>
                </a:buClr>
                <a:buSzPct val="80000"/>
              </a:pPr>
              <a:r>
                <a:rPr lang="en-US" sz="800" kern="0" dirty="0">
                  <a:solidFill>
                    <a:srgbClr val="444444"/>
                  </a:solidFill>
                  <a:latin typeface="Arial" panose="020B0604020202020204" pitchFamily="34" charset="0"/>
                  <a:ea typeface="Open Sans Semibold" pitchFamily="34" charset="0"/>
                  <a:cs typeface="Arial" panose="020B0604020202020204" pitchFamily="34" charset="0"/>
                </a:rPr>
                <a:t>25%</a:t>
              </a:r>
            </a:p>
          </p:txBody>
        </p:sp>
      </p:grpSp>
      <p:grpSp>
        <p:nvGrpSpPr>
          <p:cNvPr id="7" name="Group 6"/>
          <p:cNvGrpSpPr/>
          <p:nvPr/>
        </p:nvGrpSpPr>
        <p:grpSpPr>
          <a:xfrm>
            <a:off x="326729" y="4908974"/>
            <a:ext cx="3483271" cy="283535"/>
            <a:chOff x="326729" y="4499752"/>
            <a:chExt cx="3483271" cy="283535"/>
          </a:xfrm>
        </p:grpSpPr>
        <p:sp>
          <p:nvSpPr>
            <p:cNvPr id="69" name="Rectangle 68"/>
            <p:cNvSpPr/>
            <p:nvPr/>
          </p:nvSpPr>
          <p:spPr bwMode="gray">
            <a:xfrm>
              <a:off x="326729" y="4499752"/>
              <a:ext cx="3483271" cy="283535"/>
            </a:xfrm>
            <a:prstGeom prst="rect">
              <a:avLst/>
            </a:prstGeom>
            <a:solidFill>
              <a:schemeClr val="bg1"/>
            </a:solidFill>
            <a:ln w="12700" algn="ctr">
              <a:solidFill>
                <a:srgbClr val="BFBFBF"/>
              </a:solid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6" name="Rectangle 75"/>
            <p:cNvSpPr/>
            <p:nvPr/>
          </p:nvSpPr>
          <p:spPr bwMode="gray">
            <a:xfrm>
              <a:off x="345777" y="4518799"/>
              <a:ext cx="1722587" cy="245440"/>
            </a:xfrm>
            <a:prstGeom prst="rect">
              <a:avLst/>
            </a:prstGeom>
            <a:gradFill>
              <a:gsLst>
                <a:gs pos="100000">
                  <a:srgbClr val="006CA7"/>
                </a:gs>
                <a:gs pos="0">
                  <a:srgbClr val="008BD9"/>
                </a:gs>
              </a:gsLst>
              <a:lin ang="5400000" scaled="0"/>
            </a:gradFill>
            <a:ln w="9525" algn="ctr">
              <a:noFill/>
              <a:miter lim="800000"/>
              <a:headEnd/>
              <a:tailEnd/>
            </a:ln>
            <a:effectLst>
              <a:innerShdw>
                <a:schemeClr val="bg1"/>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7" name="Rectangle 76"/>
            <p:cNvSpPr/>
            <p:nvPr/>
          </p:nvSpPr>
          <p:spPr>
            <a:xfrm>
              <a:off x="2068365" y="4533797"/>
              <a:ext cx="352195" cy="215444"/>
            </a:xfrm>
            <a:prstGeom prst="rect">
              <a:avLst/>
            </a:prstGeom>
          </p:spPr>
          <p:txBody>
            <a:bodyPr wrap="none" lIns="54000">
              <a:spAutoFit/>
            </a:bodyPr>
            <a:lstStyle/>
            <a:p>
              <a:pPr lvl="0" fontAlgn="base">
                <a:spcBef>
                  <a:spcPct val="50000"/>
                </a:spcBef>
                <a:spcAft>
                  <a:spcPct val="0"/>
                </a:spcAft>
                <a:buClr>
                  <a:srgbClr val="F0AB00"/>
                </a:buClr>
                <a:buSzPct val="80000"/>
              </a:pPr>
              <a:r>
                <a:rPr lang="en-US" sz="800" kern="0" dirty="0">
                  <a:solidFill>
                    <a:srgbClr val="444444"/>
                  </a:solidFill>
                  <a:latin typeface="Arial" panose="020B0604020202020204" pitchFamily="34" charset="0"/>
                  <a:ea typeface="Open Sans Semibold" pitchFamily="34" charset="0"/>
                  <a:cs typeface="Arial" panose="020B0604020202020204" pitchFamily="34" charset="0"/>
                </a:rPr>
                <a:t>50%</a:t>
              </a:r>
            </a:p>
          </p:txBody>
        </p:sp>
      </p:grpSp>
      <p:grpSp>
        <p:nvGrpSpPr>
          <p:cNvPr id="12" name="Group 11"/>
          <p:cNvGrpSpPr/>
          <p:nvPr/>
        </p:nvGrpSpPr>
        <p:grpSpPr>
          <a:xfrm>
            <a:off x="4905039" y="2512914"/>
            <a:ext cx="3483271" cy="283535"/>
            <a:chOff x="4905038" y="2371802"/>
            <a:chExt cx="3483271" cy="283535"/>
          </a:xfrm>
        </p:grpSpPr>
        <p:sp>
          <p:nvSpPr>
            <p:cNvPr id="88" name="Rectangle 87"/>
            <p:cNvSpPr/>
            <p:nvPr/>
          </p:nvSpPr>
          <p:spPr bwMode="gray">
            <a:xfrm>
              <a:off x="4905038" y="2371802"/>
              <a:ext cx="3483271" cy="283535"/>
            </a:xfrm>
            <a:prstGeom prst="rect">
              <a:avLst/>
            </a:prstGeom>
            <a:solidFill>
              <a:schemeClr val="bg1">
                <a:alpha val="20000"/>
              </a:schemeClr>
            </a:solidFill>
            <a:ln w="12700" algn="ctr">
              <a:solidFill>
                <a:srgbClr val="BFBFBF">
                  <a:alpha val="20000"/>
                </a:srgbClr>
              </a:solid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89" name="Rectangle 88"/>
            <p:cNvSpPr/>
            <p:nvPr/>
          </p:nvSpPr>
          <p:spPr bwMode="gray">
            <a:xfrm>
              <a:off x="4924086" y="2390849"/>
              <a:ext cx="2418688" cy="245440"/>
            </a:xfrm>
            <a:prstGeom prst="rect">
              <a:avLst/>
            </a:prstGeom>
            <a:gradFill>
              <a:gsLst>
                <a:gs pos="100000">
                  <a:srgbClr val="B61616">
                    <a:alpha val="20000"/>
                  </a:srgbClr>
                </a:gs>
                <a:gs pos="0">
                  <a:srgbClr val="E21C1C">
                    <a:alpha val="20000"/>
                  </a:srgbClr>
                </a:gs>
              </a:gsLst>
              <a:lin ang="5400000" scaled="0"/>
            </a:gradFill>
            <a:ln w="9525" algn="ctr">
              <a:noFill/>
              <a:miter lim="800000"/>
              <a:headEnd/>
              <a:tailEnd/>
            </a:ln>
            <a:effectLst>
              <a:innerShdw>
                <a:schemeClr val="bg1"/>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11" name="Group 10"/>
          <p:cNvGrpSpPr/>
          <p:nvPr/>
        </p:nvGrpSpPr>
        <p:grpSpPr>
          <a:xfrm>
            <a:off x="4933260" y="3285961"/>
            <a:ext cx="3483272" cy="283535"/>
            <a:chOff x="4905038" y="3074293"/>
            <a:chExt cx="3483272" cy="283535"/>
          </a:xfrm>
        </p:grpSpPr>
        <p:sp>
          <p:nvSpPr>
            <p:cNvPr id="90" name="Rectangle 89"/>
            <p:cNvSpPr/>
            <p:nvPr/>
          </p:nvSpPr>
          <p:spPr bwMode="gray">
            <a:xfrm>
              <a:off x="4905038" y="3074293"/>
              <a:ext cx="3483272" cy="283535"/>
            </a:xfrm>
            <a:prstGeom prst="rect">
              <a:avLst/>
            </a:prstGeom>
            <a:solidFill>
              <a:schemeClr val="bg1">
                <a:alpha val="20000"/>
              </a:schemeClr>
            </a:solidFill>
            <a:ln w="12700" algn="ctr">
              <a:solidFill>
                <a:srgbClr val="BFBFBF">
                  <a:alpha val="20000"/>
                </a:srgbClr>
              </a:solid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91" name="Rectangle 90"/>
            <p:cNvSpPr/>
            <p:nvPr/>
          </p:nvSpPr>
          <p:spPr bwMode="gray">
            <a:xfrm>
              <a:off x="4924084" y="3093340"/>
              <a:ext cx="3403973" cy="245440"/>
            </a:xfrm>
            <a:prstGeom prst="rect">
              <a:avLst/>
            </a:prstGeom>
            <a:gradFill>
              <a:gsLst>
                <a:gs pos="100000">
                  <a:srgbClr val="005F28">
                    <a:alpha val="20000"/>
                  </a:srgbClr>
                </a:gs>
                <a:gs pos="0">
                  <a:srgbClr val="00913D">
                    <a:alpha val="20000"/>
                  </a:srgbClr>
                </a:gs>
              </a:gsLst>
              <a:lin ang="5400000" scaled="0"/>
            </a:gradFill>
            <a:ln w="9525" algn="ctr">
              <a:noFill/>
              <a:miter lim="800000"/>
              <a:headEnd/>
              <a:tailEnd/>
            </a:ln>
            <a:effectLst>
              <a:innerShdw>
                <a:schemeClr val="bg1"/>
              </a:innerShdw>
            </a:effectLst>
          </p:spPr>
          <p:txBody>
            <a:bodyPr lIns="90000" tIns="72000" rIns="90000" bIns="72000" rtlCol="0" anchor="ctr"/>
            <a:lstStyle/>
            <a:p>
              <a:pPr algn="r" fontAlgn="base">
                <a:spcBef>
                  <a:spcPct val="50000"/>
                </a:spcBef>
                <a:spcAft>
                  <a:spcPct val="0"/>
                </a:spcAft>
                <a:buClr>
                  <a:srgbClr val="F0AB00"/>
                </a:buClr>
                <a:buSzPct val="80000"/>
              </a:pPr>
              <a:r>
                <a:rPr lang="en-US" sz="800" kern="0" dirty="0">
                  <a:solidFill>
                    <a:schemeClr val="bg1"/>
                  </a:solidFill>
                  <a:latin typeface="Arial" panose="020B0604020202020204" pitchFamily="34" charset="0"/>
                  <a:ea typeface="Open Sans Semibold" pitchFamily="34" charset="0"/>
                  <a:cs typeface="Arial" panose="020B0604020202020204" pitchFamily="34" charset="0"/>
                </a:rPr>
                <a:t>0.99GB of 1TB</a:t>
              </a:r>
            </a:p>
          </p:txBody>
        </p:sp>
      </p:grpSp>
      <p:grpSp>
        <p:nvGrpSpPr>
          <p:cNvPr id="10" name="Group 9"/>
          <p:cNvGrpSpPr/>
          <p:nvPr/>
        </p:nvGrpSpPr>
        <p:grpSpPr>
          <a:xfrm>
            <a:off x="4905038" y="4008864"/>
            <a:ext cx="1741637" cy="283535"/>
            <a:chOff x="4905037" y="3783085"/>
            <a:chExt cx="1741637" cy="283535"/>
          </a:xfrm>
        </p:grpSpPr>
        <p:sp>
          <p:nvSpPr>
            <p:cNvPr id="92" name="Rectangle 91"/>
            <p:cNvSpPr/>
            <p:nvPr/>
          </p:nvSpPr>
          <p:spPr bwMode="gray">
            <a:xfrm>
              <a:off x="4905037" y="3783085"/>
              <a:ext cx="1741637" cy="283535"/>
            </a:xfrm>
            <a:prstGeom prst="rect">
              <a:avLst/>
            </a:prstGeom>
            <a:solidFill>
              <a:schemeClr val="bg1">
                <a:alpha val="20000"/>
              </a:schemeClr>
            </a:solidFill>
            <a:ln w="12700" algn="ctr">
              <a:solidFill>
                <a:srgbClr val="BFBFBF">
                  <a:alpha val="20000"/>
                </a:srgbClr>
              </a:solid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93" name="Rectangle 92"/>
            <p:cNvSpPr/>
            <p:nvPr/>
          </p:nvSpPr>
          <p:spPr bwMode="gray">
            <a:xfrm>
              <a:off x="4924085" y="3802132"/>
              <a:ext cx="377238" cy="245440"/>
            </a:xfrm>
            <a:prstGeom prst="rect">
              <a:avLst/>
            </a:prstGeom>
            <a:gradFill>
              <a:gsLst>
                <a:gs pos="100000">
                  <a:srgbClr val="B94100">
                    <a:alpha val="20000"/>
                  </a:srgbClr>
                </a:gs>
                <a:gs pos="0">
                  <a:srgbClr val="F35100">
                    <a:alpha val="20000"/>
                  </a:srgbClr>
                </a:gs>
              </a:gsLst>
              <a:lin ang="5400000" scaled="0"/>
            </a:gradFill>
            <a:ln w="9525" algn="ctr">
              <a:noFill/>
              <a:miter lim="800000"/>
              <a:headEnd/>
              <a:tailEnd/>
            </a:ln>
            <a:effectLst>
              <a:innerShdw>
                <a:schemeClr val="bg1"/>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94" name="Rectangle 93"/>
            <p:cNvSpPr/>
            <p:nvPr/>
          </p:nvSpPr>
          <p:spPr>
            <a:xfrm>
              <a:off x="5301323" y="3817130"/>
              <a:ext cx="352195" cy="215444"/>
            </a:xfrm>
            <a:prstGeom prst="rect">
              <a:avLst/>
            </a:prstGeom>
          </p:spPr>
          <p:txBody>
            <a:bodyPr wrap="none" lIns="54000">
              <a:spAutoFit/>
            </a:bodyPr>
            <a:lstStyle/>
            <a:p>
              <a:pPr fontAlgn="base">
                <a:spcBef>
                  <a:spcPct val="50000"/>
                </a:spcBef>
                <a:spcAft>
                  <a:spcPct val="0"/>
                </a:spcAft>
                <a:buClr>
                  <a:srgbClr val="F0AB00"/>
                </a:buClr>
                <a:buSzPct val="80000"/>
              </a:pPr>
              <a:r>
                <a:rPr lang="en-US" sz="800" kern="0" dirty="0">
                  <a:solidFill>
                    <a:srgbClr val="444444">
                      <a:alpha val="20000"/>
                    </a:srgbClr>
                  </a:solidFill>
                  <a:latin typeface="Arial" panose="020B0604020202020204" pitchFamily="34" charset="0"/>
                  <a:ea typeface="Open Sans Semibold" pitchFamily="34" charset="0"/>
                  <a:cs typeface="Arial" panose="020B0604020202020204" pitchFamily="34" charset="0"/>
                </a:rPr>
                <a:t>25%</a:t>
              </a:r>
            </a:p>
          </p:txBody>
        </p:sp>
      </p:grpSp>
      <p:grpSp>
        <p:nvGrpSpPr>
          <p:cNvPr id="8" name="Group 7"/>
          <p:cNvGrpSpPr/>
          <p:nvPr/>
        </p:nvGrpSpPr>
        <p:grpSpPr>
          <a:xfrm>
            <a:off x="4876816" y="4908975"/>
            <a:ext cx="3483271" cy="283535"/>
            <a:chOff x="4905038" y="4499752"/>
            <a:chExt cx="3483271" cy="283535"/>
          </a:xfrm>
        </p:grpSpPr>
        <p:sp>
          <p:nvSpPr>
            <p:cNvPr id="95" name="Rectangle 94"/>
            <p:cNvSpPr/>
            <p:nvPr/>
          </p:nvSpPr>
          <p:spPr bwMode="gray">
            <a:xfrm>
              <a:off x="4905038" y="4499752"/>
              <a:ext cx="3483271" cy="283535"/>
            </a:xfrm>
            <a:prstGeom prst="rect">
              <a:avLst/>
            </a:prstGeom>
            <a:solidFill>
              <a:schemeClr val="bg1">
                <a:alpha val="20000"/>
              </a:schemeClr>
            </a:solidFill>
            <a:ln w="12700" algn="ctr">
              <a:solidFill>
                <a:srgbClr val="BFBFBF">
                  <a:alpha val="20000"/>
                </a:srgbClr>
              </a:solid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96" name="Rectangle 95"/>
            <p:cNvSpPr/>
            <p:nvPr/>
          </p:nvSpPr>
          <p:spPr bwMode="gray">
            <a:xfrm>
              <a:off x="4924086" y="4518799"/>
              <a:ext cx="1722587" cy="245440"/>
            </a:xfrm>
            <a:prstGeom prst="rect">
              <a:avLst/>
            </a:prstGeom>
            <a:gradFill>
              <a:gsLst>
                <a:gs pos="100000">
                  <a:srgbClr val="006CA7">
                    <a:alpha val="20000"/>
                  </a:srgbClr>
                </a:gs>
                <a:gs pos="0">
                  <a:srgbClr val="008BD9">
                    <a:alpha val="20000"/>
                  </a:srgbClr>
                </a:gs>
              </a:gsLst>
              <a:lin ang="5400000" scaled="0"/>
            </a:gradFill>
            <a:ln w="9525" algn="ctr">
              <a:noFill/>
              <a:miter lim="800000"/>
              <a:headEnd/>
              <a:tailEnd/>
            </a:ln>
            <a:effectLst>
              <a:innerShdw>
                <a:schemeClr val="bg1"/>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97" name="Rectangle 96"/>
            <p:cNvSpPr/>
            <p:nvPr/>
          </p:nvSpPr>
          <p:spPr>
            <a:xfrm>
              <a:off x="6646674" y="4533797"/>
              <a:ext cx="352195" cy="215444"/>
            </a:xfrm>
            <a:prstGeom prst="rect">
              <a:avLst/>
            </a:prstGeom>
          </p:spPr>
          <p:txBody>
            <a:bodyPr wrap="none" lIns="54000">
              <a:spAutoFit/>
            </a:bodyPr>
            <a:lstStyle/>
            <a:p>
              <a:pPr lvl="0" fontAlgn="base">
                <a:spcBef>
                  <a:spcPct val="50000"/>
                </a:spcBef>
                <a:spcAft>
                  <a:spcPct val="0"/>
                </a:spcAft>
                <a:buClr>
                  <a:srgbClr val="F0AB00"/>
                </a:buClr>
                <a:buSzPct val="80000"/>
              </a:pPr>
              <a:r>
                <a:rPr lang="en-US" sz="800" kern="0" dirty="0">
                  <a:solidFill>
                    <a:srgbClr val="444444">
                      <a:alpha val="20000"/>
                    </a:srgbClr>
                  </a:solidFill>
                  <a:latin typeface="Arial" panose="020B0604020202020204" pitchFamily="34" charset="0"/>
                  <a:ea typeface="Open Sans Semibold" pitchFamily="34" charset="0"/>
                  <a:cs typeface="Arial" panose="020B0604020202020204" pitchFamily="34" charset="0"/>
                </a:rPr>
                <a:t>50%</a:t>
              </a:r>
            </a:p>
          </p:txBody>
        </p:sp>
      </p:grpSp>
    </p:spTree>
    <p:extLst>
      <p:ext uri="{BB962C8B-B14F-4D97-AF65-F5344CB8AC3E}">
        <p14:creationId xmlns:p14="http://schemas.microsoft.com/office/powerpoint/2010/main" val="40868385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entonSans Light" panose="02000503000000020004" pitchFamily="2" charset="0"/>
              </a:rPr>
              <a:t>RadioButton</a:t>
            </a:r>
            <a:endParaRPr lang="en-US" dirty="0">
              <a:latin typeface="BentonSans Light" panose="02000503000000020004" pitchFamily="2" charset="0"/>
            </a:endParaRPr>
          </a:p>
        </p:txBody>
      </p:sp>
      <p:sp>
        <p:nvSpPr>
          <p:cNvPr id="3" name="Text Placeholder 2"/>
          <p:cNvSpPr>
            <a:spLocks noGrp="1"/>
          </p:cNvSpPr>
          <p:nvPr>
            <p:ph type="body" sz="quarter" idx="10"/>
          </p:nvPr>
        </p:nvSpPr>
        <p:spPr/>
        <p:txBody>
          <a:bodyPr/>
          <a:lstStyle/>
          <a:p>
            <a:r>
              <a:rPr lang="en-US" dirty="0">
                <a:solidFill>
                  <a:srgbClr val="006CA7"/>
                </a:solidFill>
                <a:latin typeface="BentonSans Light" panose="02000503000000020004" pitchFamily="2" charset="0"/>
              </a:rPr>
              <a:t>Enabled/disabled		All disabled</a:t>
            </a:r>
          </a:p>
        </p:txBody>
      </p:sp>
      <p:grpSp>
        <p:nvGrpSpPr>
          <p:cNvPr id="5" name="Group 4"/>
          <p:cNvGrpSpPr/>
          <p:nvPr/>
        </p:nvGrpSpPr>
        <p:grpSpPr>
          <a:xfrm>
            <a:off x="349197" y="2097975"/>
            <a:ext cx="793264" cy="1108451"/>
            <a:chOff x="349197" y="2097975"/>
            <a:chExt cx="793264" cy="1108450"/>
          </a:xfrm>
        </p:grpSpPr>
        <p:sp>
          <p:nvSpPr>
            <p:cNvPr id="59" name="Oval 58"/>
            <p:cNvSpPr/>
            <p:nvPr/>
          </p:nvSpPr>
          <p:spPr bwMode="gray">
            <a:xfrm>
              <a:off x="349197" y="3044841"/>
              <a:ext cx="161584" cy="161584"/>
            </a:xfrm>
            <a:prstGeom prst="ellipse">
              <a:avLst/>
            </a:prstGeom>
            <a:solidFill>
              <a:schemeClr val="bg1"/>
            </a:solidFill>
            <a:ln w="190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7" name="Oval 56"/>
            <p:cNvSpPr/>
            <p:nvPr/>
          </p:nvSpPr>
          <p:spPr bwMode="gray">
            <a:xfrm>
              <a:off x="349197" y="2729220"/>
              <a:ext cx="161584" cy="161584"/>
            </a:xfrm>
            <a:prstGeom prst="ellipse">
              <a:avLst/>
            </a:prstGeom>
            <a:solidFill>
              <a:schemeClr val="bg1"/>
            </a:solidFill>
            <a:ln w="19050" algn="ctr">
              <a:solidFill>
                <a:schemeClr val="bg1">
                  <a:lumMod val="95000"/>
                </a:schemeClr>
              </a:solidFill>
              <a:miter lim="800000"/>
              <a:headEnd/>
              <a:tailEnd/>
            </a:ln>
          </p:spPr>
          <p:txBody>
            <a:bodyPr rot="0" spcFirstLastPara="0" vertOverflow="overflow" horzOverflow="overflow" vert="horz" wrap="square" lIns="0" tIns="18000" rIns="0" bIns="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55" name="Oval 54"/>
            <p:cNvSpPr/>
            <p:nvPr/>
          </p:nvSpPr>
          <p:spPr bwMode="gray">
            <a:xfrm>
              <a:off x="349197" y="2413596"/>
              <a:ext cx="161584" cy="161584"/>
            </a:xfrm>
            <a:prstGeom prst="ellipse">
              <a:avLst/>
            </a:prstGeom>
            <a:solidFill>
              <a:schemeClr val="bg1"/>
            </a:solidFill>
            <a:ln w="190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3" name="Oval 52"/>
            <p:cNvSpPr/>
            <p:nvPr/>
          </p:nvSpPr>
          <p:spPr bwMode="gray">
            <a:xfrm>
              <a:off x="349197" y="2097975"/>
              <a:ext cx="161584" cy="161584"/>
            </a:xfrm>
            <a:prstGeom prst="ellipse">
              <a:avLst/>
            </a:prstGeom>
            <a:solidFill>
              <a:schemeClr val="bg1"/>
            </a:solidFill>
            <a:ln w="19050" algn="ctr">
              <a:solidFill>
                <a:schemeClr val="bg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1" name="Oval 50"/>
            <p:cNvSpPr/>
            <p:nvPr/>
          </p:nvSpPr>
          <p:spPr bwMode="gray">
            <a:xfrm>
              <a:off x="388707" y="2137485"/>
              <a:ext cx="82564" cy="82564"/>
            </a:xfrm>
            <a:prstGeom prst="ellipse">
              <a:avLst/>
            </a:prstGeom>
            <a:solidFill>
              <a:srgbClr val="007CC0"/>
            </a:solidFill>
            <a:ln w="190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TextBox 3"/>
            <p:cNvSpPr txBox="1"/>
            <p:nvPr/>
          </p:nvSpPr>
          <p:spPr>
            <a:xfrm>
              <a:off x="655148" y="2101822"/>
              <a:ext cx="484783"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kern="0" dirty="0">
                  <a:solidFill>
                    <a:srgbClr val="666666"/>
                  </a:solidFill>
                  <a:latin typeface="Arial" panose="020B0604020202020204" pitchFamily="34" charset="0"/>
                  <a:ea typeface="Open Sans" pitchFamily="34" charset="0"/>
                  <a:cs typeface="Arial" panose="020B0604020202020204" pitchFamily="34" charset="0"/>
                </a:rPr>
                <a:t>Option 1</a:t>
              </a:r>
              <a:endParaRPr lang="en-US" sz="1000" kern="0" dirty="0">
                <a:latin typeface="Arial" panose="020B0604020202020204" pitchFamily="34" charset="0"/>
                <a:ea typeface="Arial Unicode MS" pitchFamily="34" charset="-128"/>
                <a:cs typeface="Arial" panose="020B0604020202020204" pitchFamily="34" charset="0"/>
              </a:endParaRPr>
            </a:p>
          </p:txBody>
        </p:sp>
        <p:sp>
          <p:nvSpPr>
            <p:cNvPr id="60" name="TextBox 59"/>
            <p:cNvSpPr txBox="1"/>
            <p:nvPr/>
          </p:nvSpPr>
          <p:spPr>
            <a:xfrm>
              <a:off x="655148" y="2417444"/>
              <a:ext cx="484783"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kern="0" dirty="0">
                  <a:solidFill>
                    <a:srgbClr val="666666"/>
                  </a:solidFill>
                  <a:latin typeface="Arial" panose="020B0604020202020204" pitchFamily="34" charset="0"/>
                  <a:ea typeface="Open Sans" pitchFamily="34" charset="0"/>
                  <a:cs typeface="Arial" panose="020B0604020202020204" pitchFamily="34" charset="0"/>
                </a:rPr>
                <a:t>Option 2</a:t>
              </a:r>
              <a:endParaRPr lang="en-US" sz="1000" kern="0" dirty="0">
                <a:latin typeface="Arial" panose="020B0604020202020204" pitchFamily="34" charset="0"/>
                <a:ea typeface="Arial Unicode MS" pitchFamily="34" charset="-128"/>
                <a:cs typeface="Arial" panose="020B0604020202020204" pitchFamily="34" charset="0"/>
              </a:endParaRPr>
            </a:p>
          </p:txBody>
        </p:sp>
        <p:sp>
          <p:nvSpPr>
            <p:cNvPr id="61" name="TextBox 60"/>
            <p:cNvSpPr txBox="1"/>
            <p:nvPr/>
          </p:nvSpPr>
          <p:spPr>
            <a:xfrm>
              <a:off x="655148" y="2733066"/>
              <a:ext cx="484783" cy="153888"/>
            </a:xfrm>
            <a:prstGeom prst="rect">
              <a:avLst/>
            </a:prstGeom>
            <a:noFill/>
          </p:spPr>
          <p:txBody>
            <a:bodyPr wrap="none" lIns="0" tIns="0" rIns="0" bIns="0" rtlCol="0">
              <a:spAutoFit/>
            </a:bodyPr>
            <a:lstStyle/>
            <a:p>
              <a:pPr lvl="0" fontAlgn="base">
                <a:spcBef>
                  <a:spcPct val="0"/>
                </a:spcBef>
                <a:spcAft>
                  <a:spcPct val="0"/>
                </a:spcAft>
              </a:pPr>
              <a:r>
                <a:rPr lang="en-US" sz="1000" kern="0" dirty="0">
                  <a:solidFill>
                    <a:srgbClr val="BFBFBF"/>
                  </a:solidFill>
                  <a:latin typeface="Arial" panose="020B0604020202020204" pitchFamily="34" charset="0"/>
                  <a:ea typeface="Open Sans" pitchFamily="34" charset="0"/>
                  <a:cs typeface="Arial" panose="020B0604020202020204" pitchFamily="34" charset="0"/>
                </a:rPr>
                <a:t>Option 3</a:t>
              </a:r>
              <a:endParaRPr lang="en-US" sz="1000" dirty="0">
                <a:solidFill>
                  <a:srgbClr val="BFBFBF"/>
                </a:solidFill>
                <a:latin typeface="Arial" pitchFamily="34" charset="0"/>
                <a:cs typeface="Arial" pitchFamily="34" charset="0"/>
              </a:endParaRPr>
            </a:p>
          </p:txBody>
        </p:sp>
        <p:sp>
          <p:nvSpPr>
            <p:cNvPr id="62" name="TextBox 61"/>
            <p:cNvSpPr txBox="1"/>
            <p:nvPr/>
          </p:nvSpPr>
          <p:spPr>
            <a:xfrm>
              <a:off x="655148" y="3048688"/>
              <a:ext cx="487313"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kern="0" dirty="0">
                  <a:solidFill>
                    <a:srgbClr val="666666"/>
                  </a:solidFill>
                  <a:latin typeface="Arial" panose="020B0604020202020204" pitchFamily="34" charset="0"/>
                  <a:ea typeface="Open Sans" pitchFamily="34" charset="0"/>
                  <a:cs typeface="Arial" panose="020B0604020202020204" pitchFamily="34" charset="0"/>
                </a:rPr>
                <a:t>Option 4</a:t>
              </a:r>
              <a:endParaRPr lang="en-US" sz="1000" kern="0" dirty="0">
                <a:latin typeface="Arial" panose="020B0604020202020204" pitchFamily="34" charset="0"/>
                <a:ea typeface="Arial Unicode MS" pitchFamily="34" charset="-128"/>
                <a:cs typeface="Arial" panose="020B0604020202020204" pitchFamily="34" charset="0"/>
              </a:endParaRPr>
            </a:p>
          </p:txBody>
        </p:sp>
      </p:grpSp>
      <p:grpSp>
        <p:nvGrpSpPr>
          <p:cNvPr id="6" name="Group 5"/>
          <p:cNvGrpSpPr/>
          <p:nvPr/>
        </p:nvGrpSpPr>
        <p:grpSpPr>
          <a:xfrm>
            <a:off x="3095867" y="2074891"/>
            <a:ext cx="790735" cy="515677"/>
            <a:chOff x="3095867" y="2074892"/>
            <a:chExt cx="790735" cy="515678"/>
          </a:xfrm>
        </p:grpSpPr>
        <p:sp>
          <p:nvSpPr>
            <p:cNvPr id="63" name="Oval 62"/>
            <p:cNvSpPr/>
            <p:nvPr/>
          </p:nvSpPr>
          <p:spPr bwMode="gray">
            <a:xfrm>
              <a:off x="3095867" y="2086434"/>
              <a:ext cx="161584" cy="161584"/>
            </a:xfrm>
            <a:prstGeom prst="ellipse">
              <a:avLst/>
            </a:prstGeom>
            <a:solidFill>
              <a:schemeClr val="bg1"/>
            </a:solidFill>
            <a:ln w="19050" algn="ctr">
              <a:solidFill>
                <a:schemeClr val="bg1">
                  <a:lumMod val="95000"/>
                </a:schemeClr>
              </a:solidFill>
              <a:miter lim="800000"/>
              <a:headEnd/>
              <a:tailEnd/>
            </a:ln>
          </p:spPr>
          <p:txBody>
            <a:bodyPr rot="0" spcFirstLastPara="0" vertOverflow="overflow" horzOverflow="overflow" vert="horz" wrap="square" lIns="0" tIns="18000" rIns="0" bIns="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4" name="TextBox 63"/>
            <p:cNvSpPr txBox="1"/>
            <p:nvPr/>
          </p:nvSpPr>
          <p:spPr>
            <a:xfrm>
              <a:off x="3401819" y="2074892"/>
              <a:ext cx="484783" cy="153888"/>
            </a:xfrm>
            <a:prstGeom prst="rect">
              <a:avLst/>
            </a:prstGeom>
            <a:noFill/>
          </p:spPr>
          <p:txBody>
            <a:bodyPr wrap="none" lIns="0" tIns="0" rIns="0" bIns="0" rtlCol="0">
              <a:spAutoFit/>
            </a:bodyPr>
            <a:lstStyle/>
            <a:p>
              <a:pPr lvl="0" fontAlgn="base">
                <a:spcBef>
                  <a:spcPct val="0"/>
                </a:spcBef>
                <a:spcAft>
                  <a:spcPct val="0"/>
                </a:spcAft>
              </a:pPr>
              <a:r>
                <a:rPr lang="en-US" sz="1000" kern="0" dirty="0">
                  <a:solidFill>
                    <a:srgbClr val="BFBFBF"/>
                  </a:solidFill>
                  <a:latin typeface="Arial" panose="020B0604020202020204" pitchFamily="34" charset="0"/>
                  <a:ea typeface="Open Sans" pitchFamily="34" charset="0"/>
                  <a:cs typeface="Arial" panose="020B0604020202020204" pitchFamily="34" charset="0"/>
                </a:rPr>
                <a:t>Option 1</a:t>
              </a:r>
              <a:endParaRPr lang="en-US" sz="1000" dirty="0">
                <a:solidFill>
                  <a:srgbClr val="BFBFBF"/>
                </a:solidFill>
                <a:latin typeface="Arial" pitchFamily="34" charset="0"/>
                <a:cs typeface="Arial" pitchFamily="34" charset="0"/>
              </a:endParaRPr>
            </a:p>
          </p:txBody>
        </p:sp>
        <p:sp>
          <p:nvSpPr>
            <p:cNvPr id="65" name="Oval 64"/>
            <p:cNvSpPr/>
            <p:nvPr/>
          </p:nvSpPr>
          <p:spPr bwMode="gray">
            <a:xfrm>
              <a:off x="3135379" y="2137485"/>
              <a:ext cx="82564" cy="82564"/>
            </a:xfrm>
            <a:prstGeom prst="ellipse">
              <a:avLst/>
            </a:prstGeom>
            <a:solidFill>
              <a:srgbClr val="BFDEEF"/>
            </a:solidFill>
            <a:ln w="190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6" name="Oval 65"/>
            <p:cNvSpPr/>
            <p:nvPr/>
          </p:nvSpPr>
          <p:spPr bwMode="gray">
            <a:xfrm>
              <a:off x="3095867" y="2428986"/>
              <a:ext cx="161584" cy="161584"/>
            </a:xfrm>
            <a:prstGeom prst="ellipse">
              <a:avLst/>
            </a:prstGeom>
            <a:solidFill>
              <a:schemeClr val="bg1"/>
            </a:solidFill>
            <a:ln w="19050" algn="ctr">
              <a:solidFill>
                <a:schemeClr val="bg1">
                  <a:lumMod val="95000"/>
                </a:schemeClr>
              </a:solidFill>
              <a:miter lim="800000"/>
              <a:headEnd/>
              <a:tailEnd/>
            </a:ln>
          </p:spPr>
          <p:txBody>
            <a:bodyPr rot="0" spcFirstLastPara="0" vertOverflow="overflow" horzOverflow="overflow" vert="horz" wrap="square" lIns="0" tIns="18000" rIns="0" bIns="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7" name="TextBox 66"/>
            <p:cNvSpPr txBox="1"/>
            <p:nvPr/>
          </p:nvSpPr>
          <p:spPr>
            <a:xfrm>
              <a:off x="3401819" y="2417444"/>
              <a:ext cx="484783" cy="153888"/>
            </a:xfrm>
            <a:prstGeom prst="rect">
              <a:avLst/>
            </a:prstGeom>
            <a:noFill/>
          </p:spPr>
          <p:txBody>
            <a:bodyPr wrap="none" lIns="0" tIns="0" rIns="0" bIns="0" rtlCol="0">
              <a:spAutoFit/>
            </a:bodyPr>
            <a:lstStyle/>
            <a:p>
              <a:pPr lvl="0" fontAlgn="base">
                <a:spcBef>
                  <a:spcPct val="0"/>
                </a:spcBef>
                <a:spcAft>
                  <a:spcPct val="0"/>
                </a:spcAft>
              </a:pPr>
              <a:r>
                <a:rPr lang="en-US" sz="1000" kern="0" dirty="0">
                  <a:solidFill>
                    <a:srgbClr val="BFBFBF"/>
                  </a:solidFill>
                  <a:latin typeface="Arial" panose="020B0604020202020204" pitchFamily="34" charset="0"/>
                  <a:ea typeface="Open Sans" pitchFamily="34" charset="0"/>
                  <a:cs typeface="Arial" panose="020B0604020202020204" pitchFamily="34" charset="0"/>
                </a:rPr>
                <a:t>Option 2</a:t>
              </a:r>
              <a:endParaRPr lang="en-US" sz="1000" dirty="0">
                <a:solidFill>
                  <a:srgbClr val="BFBFBF"/>
                </a:solidFill>
                <a:latin typeface="Arial" pitchFamily="34" charset="0"/>
                <a:cs typeface="Arial" pitchFamily="34" charset="0"/>
              </a:endParaRPr>
            </a:p>
          </p:txBody>
        </p:sp>
      </p:grpSp>
    </p:spTree>
    <p:extLst>
      <p:ext uri="{BB962C8B-B14F-4D97-AF65-F5344CB8AC3E}">
        <p14:creationId xmlns:p14="http://schemas.microsoft.com/office/powerpoint/2010/main" val="4001507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entonSans Light" panose="02000503000000020004" pitchFamily="2" charset="0"/>
              </a:rPr>
              <a:t>RatingIndicator</a:t>
            </a:r>
            <a:endParaRPr lang="en-US" dirty="0">
              <a:latin typeface="BentonSans Light" panose="02000503000000020004" pitchFamily="2" charset="0"/>
            </a:endParaRPr>
          </a:p>
        </p:txBody>
      </p:sp>
      <p:sp>
        <p:nvSpPr>
          <p:cNvPr id="3" name="Text Placeholder 2"/>
          <p:cNvSpPr>
            <a:spLocks noGrp="1"/>
          </p:cNvSpPr>
          <p:nvPr>
            <p:ph type="body" sz="quarter" idx="10"/>
          </p:nvPr>
        </p:nvSpPr>
        <p:spPr/>
        <p:txBody>
          <a:bodyPr/>
          <a:lstStyle/>
          <a:p>
            <a:endParaRPr lang="en-US" sz="1200" dirty="0"/>
          </a:p>
          <a:p>
            <a:endParaRPr lang="en-US" sz="1200" dirty="0"/>
          </a:p>
          <a:p>
            <a:endParaRPr lang="en-US" sz="1200" dirty="0"/>
          </a:p>
          <a:p>
            <a:endParaRPr lang="en-US" sz="1200" dirty="0"/>
          </a:p>
          <a:p>
            <a:endParaRPr lang="en-US" sz="1200" dirty="0"/>
          </a:p>
          <a:p>
            <a:endParaRPr lang="en-US" sz="1200" dirty="0"/>
          </a:p>
        </p:txBody>
      </p:sp>
      <p:grpSp>
        <p:nvGrpSpPr>
          <p:cNvPr id="4" name="Group 3"/>
          <p:cNvGrpSpPr/>
          <p:nvPr/>
        </p:nvGrpSpPr>
        <p:grpSpPr>
          <a:xfrm>
            <a:off x="297712" y="1713484"/>
            <a:ext cx="1644491" cy="283535"/>
            <a:chOff x="297712" y="1713483"/>
            <a:chExt cx="1644491" cy="283535"/>
          </a:xfrm>
        </p:grpSpPr>
        <p:sp>
          <p:nvSpPr>
            <p:cNvPr id="61" name="5-Point Star 60"/>
            <p:cNvSpPr/>
            <p:nvPr/>
          </p:nvSpPr>
          <p:spPr bwMode="gray">
            <a:xfrm>
              <a:off x="297712" y="1713483"/>
              <a:ext cx="283535" cy="283535"/>
            </a:xfrm>
            <a:prstGeom prst="star5">
              <a:avLst>
                <a:gd name="adj" fmla="val 19098"/>
                <a:gd name="hf" fmla="val 105146"/>
                <a:gd name="vf" fmla="val 110557"/>
              </a:avLst>
            </a:prstGeom>
            <a:gradFill>
              <a:gsLst>
                <a:gs pos="64000">
                  <a:schemeClr val="accent1"/>
                </a:gs>
                <a:gs pos="0">
                  <a:schemeClr val="accent1"/>
                </a:gs>
                <a:gs pos="100000">
                  <a:schemeClr val="accent1">
                    <a:lumMod val="81000"/>
                  </a:schemeClr>
                </a:gs>
              </a:gsLst>
              <a:lin ang="5400000" scaled="0"/>
            </a:gradFill>
            <a:ln w="6350" algn="ctr">
              <a:solidFill>
                <a:schemeClr val="accent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2" name="5-Point Star 61"/>
            <p:cNvSpPr/>
            <p:nvPr/>
          </p:nvSpPr>
          <p:spPr bwMode="gray">
            <a:xfrm>
              <a:off x="637951" y="1713483"/>
              <a:ext cx="283535" cy="283535"/>
            </a:xfrm>
            <a:prstGeom prst="star5">
              <a:avLst>
                <a:gd name="adj" fmla="val 19098"/>
                <a:gd name="hf" fmla="val 105146"/>
                <a:gd name="vf" fmla="val 110557"/>
              </a:avLst>
            </a:prstGeom>
            <a:gradFill>
              <a:gsLst>
                <a:gs pos="64000">
                  <a:schemeClr val="accent1"/>
                </a:gs>
                <a:gs pos="0">
                  <a:schemeClr val="accent1"/>
                </a:gs>
                <a:gs pos="100000">
                  <a:schemeClr val="accent1">
                    <a:lumMod val="81000"/>
                  </a:schemeClr>
                </a:gs>
              </a:gsLst>
              <a:lin ang="5400000" scaled="0"/>
            </a:gradFill>
            <a:ln w="6350" algn="ctr">
              <a:solidFill>
                <a:schemeClr val="accent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3" name="5-Point Star 62"/>
            <p:cNvSpPr/>
            <p:nvPr/>
          </p:nvSpPr>
          <p:spPr bwMode="gray">
            <a:xfrm>
              <a:off x="978190" y="1713483"/>
              <a:ext cx="283535" cy="283535"/>
            </a:xfrm>
            <a:prstGeom prst="star5">
              <a:avLst>
                <a:gd name="adj" fmla="val 19098"/>
                <a:gd name="hf" fmla="val 105146"/>
                <a:gd name="vf" fmla="val 110557"/>
              </a:avLst>
            </a:prstGeom>
            <a:gradFill>
              <a:gsLst>
                <a:gs pos="64000">
                  <a:schemeClr val="accent1"/>
                </a:gs>
                <a:gs pos="0">
                  <a:schemeClr val="accent1"/>
                </a:gs>
                <a:gs pos="100000">
                  <a:schemeClr val="accent1">
                    <a:lumMod val="81000"/>
                  </a:schemeClr>
                </a:gs>
              </a:gsLst>
              <a:lin ang="5400000" scaled="0"/>
            </a:gradFill>
            <a:ln w="6350" algn="ctr">
              <a:solidFill>
                <a:schemeClr val="accent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4" name="5-Point Star 63"/>
            <p:cNvSpPr/>
            <p:nvPr/>
          </p:nvSpPr>
          <p:spPr bwMode="gray">
            <a:xfrm>
              <a:off x="1318429" y="1713483"/>
              <a:ext cx="283535" cy="283535"/>
            </a:xfrm>
            <a:prstGeom prst="star5">
              <a:avLst>
                <a:gd name="adj" fmla="val 19098"/>
                <a:gd name="hf" fmla="val 105146"/>
                <a:gd name="vf" fmla="val 110557"/>
              </a:avLst>
            </a:prstGeom>
            <a:solidFill>
              <a:schemeClr val="bg1">
                <a:lumMod val="95000"/>
              </a:schemeClr>
            </a:solidFill>
            <a:ln w="6350" algn="ctr">
              <a:solidFill>
                <a:schemeClr val="bg1">
                  <a:lumMod val="8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5" name="5-Point Star 64"/>
            <p:cNvSpPr/>
            <p:nvPr/>
          </p:nvSpPr>
          <p:spPr bwMode="gray">
            <a:xfrm>
              <a:off x="1658668" y="1713483"/>
              <a:ext cx="283535" cy="283535"/>
            </a:xfrm>
            <a:prstGeom prst="star5">
              <a:avLst>
                <a:gd name="adj" fmla="val 19098"/>
                <a:gd name="hf" fmla="val 105146"/>
                <a:gd name="vf" fmla="val 110557"/>
              </a:avLst>
            </a:prstGeom>
            <a:solidFill>
              <a:schemeClr val="bg1">
                <a:lumMod val="95000"/>
              </a:schemeClr>
            </a:solidFill>
            <a:ln w="6350" algn="ctr">
              <a:solidFill>
                <a:schemeClr val="bg1">
                  <a:lumMod val="8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10" name="Group 9"/>
          <p:cNvGrpSpPr/>
          <p:nvPr/>
        </p:nvGrpSpPr>
        <p:grpSpPr>
          <a:xfrm>
            <a:off x="297713" y="2577820"/>
            <a:ext cx="822248" cy="141768"/>
            <a:chOff x="297712" y="2608238"/>
            <a:chExt cx="1644491" cy="283535"/>
          </a:xfrm>
        </p:grpSpPr>
        <p:sp>
          <p:nvSpPr>
            <p:cNvPr id="67" name="5-Point Star 66"/>
            <p:cNvSpPr/>
            <p:nvPr/>
          </p:nvSpPr>
          <p:spPr bwMode="gray">
            <a:xfrm>
              <a:off x="297712" y="2608238"/>
              <a:ext cx="283535" cy="283535"/>
            </a:xfrm>
            <a:prstGeom prst="star5">
              <a:avLst>
                <a:gd name="adj" fmla="val 19098"/>
                <a:gd name="hf" fmla="val 105146"/>
                <a:gd name="vf" fmla="val 110557"/>
              </a:avLst>
            </a:prstGeom>
            <a:gradFill>
              <a:gsLst>
                <a:gs pos="64000">
                  <a:schemeClr val="accent1"/>
                </a:gs>
                <a:gs pos="0">
                  <a:schemeClr val="accent1"/>
                </a:gs>
                <a:gs pos="100000">
                  <a:schemeClr val="accent1">
                    <a:lumMod val="81000"/>
                  </a:schemeClr>
                </a:gs>
              </a:gsLst>
              <a:lin ang="5400000" scaled="0"/>
            </a:gradFill>
            <a:ln w="6350" algn="ctr">
              <a:solidFill>
                <a:schemeClr val="accent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68" name="5-Point Star 67"/>
            <p:cNvSpPr/>
            <p:nvPr/>
          </p:nvSpPr>
          <p:spPr bwMode="gray">
            <a:xfrm>
              <a:off x="637951" y="2608238"/>
              <a:ext cx="283535" cy="283535"/>
            </a:xfrm>
            <a:prstGeom prst="star5">
              <a:avLst>
                <a:gd name="adj" fmla="val 19098"/>
                <a:gd name="hf" fmla="val 105146"/>
                <a:gd name="vf" fmla="val 110557"/>
              </a:avLst>
            </a:prstGeom>
            <a:gradFill>
              <a:gsLst>
                <a:gs pos="64000">
                  <a:schemeClr val="accent1"/>
                </a:gs>
                <a:gs pos="0">
                  <a:schemeClr val="accent1"/>
                </a:gs>
                <a:gs pos="100000">
                  <a:schemeClr val="accent1">
                    <a:lumMod val="81000"/>
                  </a:schemeClr>
                </a:gs>
              </a:gsLst>
              <a:lin ang="5400000" scaled="0"/>
            </a:gradFill>
            <a:ln w="6350" algn="ctr">
              <a:solidFill>
                <a:schemeClr val="accent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0" name="5-Point Star 69"/>
            <p:cNvSpPr/>
            <p:nvPr/>
          </p:nvSpPr>
          <p:spPr bwMode="gray">
            <a:xfrm>
              <a:off x="978190" y="2608238"/>
              <a:ext cx="283535" cy="283535"/>
            </a:xfrm>
            <a:prstGeom prst="star5">
              <a:avLst>
                <a:gd name="adj" fmla="val 19098"/>
                <a:gd name="hf" fmla="val 105146"/>
                <a:gd name="vf" fmla="val 110557"/>
              </a:avLst>
            </a:prstGeom>
            <a:gradFill>
              <a:gsLst>
                <a:gs pos="64000">
                  <a:schemeClr val="accent1"/>
                </a:gs>
                <a:gs pos="0">
                  <a:schemeClr val="accent1"/>
                </a:gs>
                <a:gs pos="100000">
                  <a:schemeClr val="accent1">
                    <a:lumMod val="81000"/>
                  </a:schemeClr>
                </a:gs>
              </a:gsLst>
              <a:lin ang="5400000" scaled="0"/>
            </a:gradFill>
            <a:ln w="6350" algn="ctr">
              <a:solidFill>
                <a:schemeClr val="accent1">
                  <a:lumMod val="7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1" name="5-Point Star 70"/>
            <p:cNvSpPr/>
            <p:nvPr/>
          </p:nvSpPr>
          <p:spPr bwMode="gray">
            <a:xfrm>
              <a:off x="1318429" y="2608238"/>
              <a:ext cx="283535" cy="283535"/>
            </a:xfrm>
            <a:prstGeom prst="star5">
              <a:avLst>
                <a:gd name="adj" fmla="val 19098"/>
                <a:gd name="hf" fmla="val 105146"/>
                <a:gd name="vf" fmla="val 110557"/>
              </a:avLst>
            </a:prstGeom>
            <a:solidFill>
              <a:schemeClr val="bg1">
                <a:lumMod val="95000"/>
              </a:schemeClr>
            </a:solidFill>
            <a:ln w="6350" algn="ctr">
              <a:solidFill>
                <a:schemeClr val="bg1">
                  <a:lumMod val="8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2" name="5-Point Star 71"/>
            <p:cNvSpPr/>
            <p:nvPr/>
          </p:nvSpPr>
          <p:spPr bwMode="gray">
            <a:xfrm>
              <a:off x="1658668" y="2608238"/>
              <a:ext cx="283535" cy="283535"/>
            </a:xfrm>
            <a:prstGeom prst="star5">
              <a:avLst>
                <a:gd name="adj" fmla="val 19098"/>
                <a:gd name="hf" fmla="val 105146"/>
                <a:gd name="vf" fmla="val 110557"/>
              </a:avLst>
            </a:prstGeom>
            <a:solidFill>
              <a:schemeClr val="bg1">
                <a:lumMod val="95000"/>
              </a:schemeClr>
            </a:solidFill>
            <a:ln w="6350" algn="ctr">
              <a:solidFill>
                <a:schemeClr val="bg1">
                  <a:lumMod val="8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18354143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 Placeholder 2"/>
          <p:cNvSpPr>
            <a:spLocks noGrp="1"/>
          </p:cNvSpPr>
          <p:nvPr>
            <p:ph type="body" sz="quarter" idx="10"/>
          </p:nvPr>
        </p:nvSpPr>
        <p:spPr/>
        <p:txBody>
          <a:bodyPr/>
          <a:lstStyle/>
          <a:p>
            <a:pPr lvl="0">
              <a:buClr>
                <a:srgbClr val="F0AB00"/>
              </a:buClr>
            </a:pPr>
            <a:r>
              <a:rPr lang="en-US" dirty="0">
                <a:solidFill>
                  <a:srgbClr val="006CA7"/>
                </a:solidFill>
                <a:latin typeface="BentonSans Light" panose="02000503000000020004" pitchFamily="2" charset="0"/>
              </a:rPr>
              <a:t>Initial State</a:t>
            </a:r>
          </a:p>
          <a:p>
            <a:pPr lvl="0">
              <a:buClr>
                <a:srgbClr val="F0AB00"/>
              </a:buClr>
            </a:pPr>
            <a:endParaRPr lang="en-US" sz="1400" dirty="0">
              <a:solidFill>
                <a:srgbClr val="006CA7"/>
              </a:solidFill>
            </a:endParaRPr>
          </a:p>
          <a:p>
            <a:pPr lvl="0">
              <a:buClr>
                <a:srgbClr val="F0AB00"/>
              </a:buClr>
            </a:pPr>
            <a:endParaRPr lang="en-US" sz="1400" dirty="0">
              <a:solidFill>
                <a:srgbClr val="006CA7"/>
              </a:solidFill>
            </a:endParaRPr>
          </a:p>
          <a:p>
            <a:pPr lvl="0">
              <a:buClr>
                <a:srgbClr val="F0AB00"/>
              </a:buClr>
            </a:pPr>
            <a:r>
              <a:rPr lang="en-US" dirty="0">
                <a:solidFill>
                  <a:srgbClr val="006CA7"/>
                </a:solidFill>
                <a:latin typeface="BentonSans Light" panose="02000503000000020004" pitchFamily="2" charset="0"/>
              </a:rPr>
              <a:t>Active/Typing</a:t>
            </a:r>
          </a:p>
          <a:p>
            <a:pPr lvl="0">
              <a:buClr>
                <a:srgbClr val="F0AB00"/>
              </a:buClr>
            </a:pPr>
            <a:endParaRPr lang="en-US" sz="1400" dirty="0" smtClean="0">
              <a:solidFill>
                <a:srgbClr val="006CA7"/>
              </a:solidFill>
              <a:latin typeface="BentonSans Light" panose="02000503000000020004" pitchFamily="2" charset="0"/>
            </a:endParaRPr>
          </a:p>
          <a:p>
            <a:pPr lvl="0">
              <a:buClr>
                <a:srgbClr val="F0AB00"/>
              </a:buClr>
            </a:pPr>
            <a:endParaRPr lang="en-US" dirty="0" smtClean="0">
              <a:solidFill>
                <a:srgbClr val="006CA7"/>
              </a:solidFill>
              <a:latin typeface="BentonSans Light" panose="02000503000000020004" pitchFamily="2" charset="0"/>
            </a:endParaRPr>
          </a:p>
          <a:p>
            <a:pPr lvl="0">
              <a:buClr>
                <a:srgbClr val="F0AB00"/>
              </a:buClr>
            </a:pPr>
            <a:r>
              <a:rPr lang="en-US" dirty="0" smtClean="0">
                <a:solidFill>
                  <a:srgbClr val="006CA7"/>
                </a:solidFill>
                <a:latin typeface="BentonSans Light" panose="02000503000000020004" pitchFamily="2" charset="0"/>
              </a:rPr>
              <a:t>Search </a:t>
            </a:r>
            <a:r>
              <a:rPr lang="en-US" dirty="0">
                <a:solidFill>
                  <a:srgbClr val="006CA7"/>
                </a:solidFill>
                <a:latin typeface="BentonSans Light" panose="02000503000000020004" pitchFamily="2" charset="0"/>
              </a:rPr>
              <a:t>complete</a:t>
            </a:r>
            <a:endParaRPr lang="en-US" dirty="0">
              <a:solidFill>
                <a:srgbClr val="000000"/>
              </a:solidFill>
              <a:latin typeface="BentonSans Light" panose="02000503000000020004" pitchFamily="2" charset="0"/>
            </a:endParaRPr>
          </a:p>
          <a:p>
            <a:endParaRPr lang="en-US" kern="0" dirty="0" smtClean="0">
              <a:ea typeface="Arial Unicode MS" pitchFamily="34" charset="-128"/>
              <a:cs typeface="Arial Unicode MS" pitchFamily="34" charset="-128"/>
            </a:endParaRPr>
          </a:p>
        </p:txBody>
      </p:sp>
      <p:sp>
        <p:nvSpPr>
          <p:cNvPr id="35" name="Rectangle 34"/>
          <p:cNvSpPr/>
          <p:nvPr/>
        </p:nvSpPr>
        <p:spPr>
          <a:xfrm>
            <a:off x="320391" y="3525074"/>
            <a:ext cx="2860676" cy="423863"/>
          </a:xfrm>
          <a:prstGeom prst="rect">
            <a:avLst/>
          </a:prstGeom>
          <a:solidFill>
            <a:srgbClr val="FFFFFF"/>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err="1">
                <a:solidFill>
                  <a:srgbClr val="707070"/>
                </a:solidFill>
                <a:latin typeface="Arial" panose="020B0604020202020204" pitchFamily="34" charset="0"/>
                <a:ea typeface="Open Sans Semibold" pitchFamily="34" charset="0"/>
                <a:cs typeface="Arial" panose="020B0604020202020204" pitchFamily="34" charset="0"/>
              </a:rPr>
              <a:t>Lorem</a:t>
            </a:r>
            <a:r>
              <a:rPr lang="en-US" sz="1000" dirty="0">
                <a:solidFill>
                  <a:srgbClr val="707070"/>
                </a:solidFill>
                <a:latin typeface="Arial" panose="020B0604020202020204" pitchFamily="34" charset="0"/>
                <a:ea typeface="Open Sans Semibold" pitchFamily="34" charset="0"/>
                <a:cs typeface="Arial" panose="020B0604020202020204" pitchFamily="34" charset="0"/>
              </a:rPr>
              <a:t> </a:t>
            </a:r>
            <a:r>
              <a:rPr lang="en-US" sz="1000" dirty="0" err="1" smtClean="0">
                <a:solidFill>
                  <a:srgbClr val="707070"/>
                </a:solidFill>
                <a:latin typeface="Arial" panose="020B0604020202020204" pitchFamily="34" charset="0"/>
                <a:ea typeface="Open Sans Semibold" pitchFamily="34" charset="0"/>
                <a:cs typeface="Arial" panose="020B0604020202020204" pitchFamily="34" charset="0"/>
              </a:rPr>
              <a:t>Ips</a:t>
            </a:r>
            <a:r>
              <a:rPr lang="en-US" sz="1000" spc="-300" dirty="0" smtClean="0">
                <a:solidFill>
                  <a:srgbClr val="000000"/>
                </a:solidFill>
                <a:latin typeface="Arial" panose="020B0604020202020204" pitchFamily="34" charset="0"/>
                <a:ea typeface="Open Sans Semibold" pitchFamily="34" charset="0"/>
                <a:cs typeface="Arial" panose="020B0604020202020204" pitchFamily="34" charset="0"/>
              </a:rPr>
              <a:t>|</a:t>
            </a:r>
            <a:endParaRPr lang="en-US" sz="1050" dirty="0">
              <a:solidFill>
                <a:srgbClr val="006CA7"/>
              </a:solidFill>
            </a:endParaRPr>
          </a:p>
        </p:txBody>
      </p:sp>
      <p:sp>
        <p:nvSpPr>
          <p:cNvPr id="2" name="Title 1"/>
          <p:cNvSpPr>
            <a:spLocks noGrp="1"/>
          </p:cNvSpPr>
          <p:nvPr>
            <p:ph type="title"/>
          </p:nvPr>
        </p:nvSpPr>
        <p:spPr/>
        <p:txBody>
          <a:bodyPr/>
          <a:lstStyle/>
          <a:p>
            <a:r>
              <a:rPr lang="en-US" kern="0" dirty="0" err="1" smtClean="0">
                <a:latin typeface="BentonSans Light" panose="02000503000000020004" pitchFamily="2" charset="0"/>
                <a:ea typeface="Arial Unicode MS" pitchFamily="34" charset="-128"/>
                <a:cs typeface="Arial Unicode MS" pitchFamily="34" charset="-128"/>
              </a:rPr>
              <a:t>SearchField</a:t>
            </a:r>
            <a:r>
              <a:rPr lang="en-US" kern="0" dirty="0" smtClean="0">
                <a:latin typeface="BentonSans Light" panose="02000503000000020004" pitchFamily="2" charset="0"/>
                <a:ea typeface="Arial Unicode MS" pitchFamily="34" charset="-128"/>
                <a:cs typeface="Arial Unicode MS" pitchFamily="34" charset="-128"/>
              </a:rPr>
              <a:t>	</a:t>
            </a:r>
            <a:endParaRPr lang="en-US" dirty="0">
              <a:latin typeface="BentonSans Light" panose="02000503000000020004" pitchFamily="2" charset="0"/>
            </a:endParaRPr>
          </a:p>
        </p:txBody>
      </p:sp>
      <p:sp>
        <p:nvSpPr>
          <p:cNvPr id="23" name="TextBox 22"/>
          <p:cNvSpPr txBox="1"/>
          <p:nvPr/>
        </p:nvSpPr>
        <p:spPr>
          <a:xfrm>
            <a:off x="2744077" y="3607155"/>
            <a:ext cx="431481" cy="230832"/>
          </a:xfrm>
          <a:prstGeom prst="rect">
            <a:avLst/>
          </a:prstGeom>
          <a:solidFill>
            <a:srgbClr val="FFFFFF"/>
          </a:solid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007CC0"/>
                </a:solidFill>
                <a:latin typeface="SAP-icons" pitchFamily="2" charset="0"/>
              </a:rPr>
              <a:t> </a:t>
            </a:r>
          </a:p>
        </p:txBody>
      </p:sp>
      <p:sp>
        <p:nvSpPr>
          <p:cNvPr id="25" name="TextBox 24"/>
          <p:cNvSpPr txBox="1"/>
          <p:nvPr userDrawn="1"/>
        </p:nvSpPr>
        <p:spPr>
          <a:xfrm>
            <a:off x="2358704" y="3609198"/>
            <a:ext cx="431481"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007CC0"/>
                </a:solidFill>
                <a:latin typeface="SAP-icons" pitchFamily="2" charset="0"/>
              </a:rPr>
              <a:t></a:t>
            </a:r>
            <a:endParaRPr lang="en-US" sz="1500" dirty="0">
              <a:solidFill>
                <a:srgbClr val="666666"/>
              </a:solidFill>
              <a:latin typeface="SAP-icons" pitchFamily="2" charset="0"/>
            </a:endParaRPr>
          </a:p>
        </p:txBody>
      </p:sp>
      <p:grpSp>
        <p:nvGrpSpPr>
          <p:cNvPr id="73" name="Group 72"/>
          <p:cNvGrpSpPr/>
          <p:nvPr/>
        </p:nvGrpSpPr>
        <p:grpSpPr>
          <a:xfrm>
            <a:off x="308688" y="2072441"/>
            <a:ext cx="2861305" cy="423863"/>
            <a:chOff x="5142467" y="1322950"/>
            <a:chExt cx="2861305" cy="423863"/>
          </a:xfrm>
        </p:grpSpPr>
        <p:sp>
          <p:nvSpPr>
            <p:cNvPr id="74" name="Rectangle 73"/>
            <p:cNvSpPr/>
            <p:nvPr/>
          </p:nvSpPr>
          <p:spPr>
            <a:xfrm>
              <a:off x="5142467" y="1322950"/>
              <a:ext cx="2860676" cy="423863"/>
            </a:xfrm>
            <a:prstGeom prst="rect">
              <a:avLst/>
            </a:prstGeom>
            <a:solidFill>
              <a:srgbClr val="FFFFF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rgbClr val="707070"/>
                  </a:solidFill>
                  <a:latin typeface="Arial" panose="020B0604020202020204" pitchFamily="34" charset="0"/>
                  <a:ea typeface="Open Sans Semibold" pitchFamily="34" charset="0"/>
                  <a:cs typeface="Arial" panose="020B0604020202020204" pitchFamily="34" charset="0"/>
                </a:rPr>
                <a:t>Search</a:t>
              </a:r>
            </a:p>
          </p:txBody>
        </p:sp>
        <p:sp>
          <p:nvSpPr>
            <p:cNvPr id="76" name="TextBox 75"/>
            <p:cNvSpPr txBox="1"/>
            <p:nvPr/>
          </p:nvSpPr>
          <p:spPr>
            <a:xfrm>
              <a:off x="7580906" y="1400415"/>
              <a:ext cx="422866" cy="246221"/>
            </a:xfrm>
            <a:prstGeom prst="rect">
              <a:avLst/>
            </a:prstGeom>
            <a:noFill/>
            <a:ln>
              <a:noFill/>
            </a:ln>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r>
                <a:rPr lang="en-US" sz="1600" dirty="0">
                  <a:solidFill>
                    <a:srgbClr val="666666"/>
                  </a:solidFill>
                  <a:latin typeface="SAP-icons" pitchFamily="2" charset="0"/>
                </a:rPr>
                <a:t> </a:t>
              </a:r>
              <a:endParaRPr lang="en-US" sz="1500" dirty="0">
                <a:solidFill>
                  <a:srgbClr val="666666"/>
                </a:solidFill>
                <a:latin typeface="SAP-icons" pitchFamily="2" charset="0"/>
              </a:endParaRPr>
            </a:p>
          </p:txBody>
        </p:sp>
      </p:grpSp>
      <p:grpSp>
        <p:nvGrpSpPr>
          <p:cNvPr id="31" name="Group 30"/>
          <p:cNvGrpSpPr/>
          <p:nvPr/>
        </p:nvGrpSpPr>
        <p:grpSpPr>
          <a:xfrm>
            <a:off x="302327" y="5008948"/>
            <a:ext cx="2861305" cy="423863"/>
            <a:chOff x="5142467" y="1322950"/>
            <a:chExt cx="2861305" cy="423863"/>
          </a:xfrm>
        </p:grpSpPr>
        <p:sp>
          <p:nvSpPr>
            <p:cNvPr id="32" name="Rectangle 31"/>
            <p:cNvSpPr/>
            <p:nvPr/>
          </p:nvSpPr>
          <p:spPr>
            <a:xfrm>
              <a:off x="5142467" y="1322950"/>
              <a:ext cx="2860676" cy="423863"/>
            </a:xfrm>
            <a:prstGeom prst="rect">
              <a:avLst/>
            </a:prstGeom>
            <a:solidFill>
              <a:srgbClr val="FFFFF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rgbClr val="707070"/>
                  </a:solidFill>
                  <a:latin typeface="Arial" panose="020B0604020202020204" pitchFamily="34" charset="0"/>
                  <a:ea typeface="Open Sans Semibold" pitchFamily="34" charset="0"/>
                  <a:cs typeface="Arial" panose="020B0604020202020204" pitchFamily="34" charset="0"/>
                </a:rPr>
                <a:t>Lorem</a:t>
              </a:r>
              <a:r>
                <a:rPr lang="en-US" sz="1000" dirty="0">
                  <a:solidFill>
                    <a:srgbClr val="707070"/>
                  </a:solidFill>
                  <a:latin typeface="Arial" panose="020B0604020202020204" pitchFamily="34" charset="0"/>
                  <a:ea typeface="Open Sans Semibold" pitchFamily="34" charset="0"/>
                  <a:cs typeface="Arial" panose="020B0604020202020204" pitchFamily="34" charset="0"/>
                </a:rPr>
                <a:t> </a:t>
              </a:r>
              <a:r>
                <a:rPr lang="en-US" sz="1000" dirty="0" err="1" smtClean="0">
                  <a:solidFill>
                    <a:srgbClr val="707070"/>
                  </a:solidFill>
                  <a:latin typeface="Arial" panose="020B0604020202020204" pitchFamily="34" charset="0"/>
                  <a:ea typeface="Open Sans Semibold" pitchFamily="34" charset="0"/>
                  <a:cs typeface="Arial" panose="020B0604020202020204" pitchFamily="34" charset="0"/>
                </a:rPr>
                <a:t>Ipsum</a:t>
              </a:r>
              <a:endParaRPr lang="en-US" sz="10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33" name="TextBox 32"/>
            <p:cNvSpPr txBox="1"/>
            <p:nvPr/>
          </p:nvSpPr>
          <p:spPr>
            <a:xfrm>
              <a:off x="7580906" y="1400415"/>
              <a:ext cx="422866" cy="246221"/>
            </a:xfrm>
            <a:prstGeom prst="rect">
              <a:avLst/>
            </a:prstGeom>
            <a:noFill/>
            <a:ln>
              <a:noFill/>
            </a:ln>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r>
                <a:rPr lang="en-US" sz="1600" dirty="0">
                  <a:solidFill>
                    <a:srgbClr val="666666"/>
                  </a:solidFill>
                  <a:latin typeface="SAP-icons" pitchFamily="2" charset="0"/>
                </a:rPr>
                <a:t> </a:t>
              </a:r>
              <a:endParaRPr lang="en-US" sz="1500" dirty="0">
                <a:solidFill>
                  <a:srgbClr val="666666"/>
                </a:solidFill>
                <a:latin typeface="SAP-icons" pitchFamily="2" charset="0"/>
              </a:endParaRPr>
            </a:p>
          </p:txBody>
        </p:sp>
      </p:grpSp>
    </p:spTree>
    <p:extLst>
      <p:ext uri="{BB962C8B-B14F-4D97-AF65-F5344CB8AC3E}">
        <p14:creationId xmlns:p14="http://schemas.microsoft.com/office/powerpoint/2010/main" val="14169837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entonSans Light" panose="02000503000000020004" pitchFamily="2" charset="0"/>
              </a:rPr>
              <a:t>SegmentedButton</a:t>
            </a:r>
            <a:endParaRPr lang="en-US" dirty="0">
              <a:latin typeface="BentonSans Light" panose="02000503000000020004" pitchFamily="2" charset="0"/>
            </a:endParaRPr>
          </a:p>
        </p:txBody>
      </p:sp>
      <p:sp>
        <p:nvSpPr>
          <p:cNvPr id="3" name="Text Placeholder 2"/>
          <p:cNvSpPr>
            <a:spLocks noGrp="1"/>
          </p:cNvSpPr>
          <p:nvPr>
            <p:ph type="body" sz="quarter" idx="10"/>
          </p:nvPr>
        </p:nvSpPr>
        <p:spPr>
          <a:xfrm>
            <a:off x="324003" y="1690689"/>
            <a:ext cx="8494713" cy="4595811"/>
          </a:xfrm>
        </p:spPr>
        <p:txBody>
          <a:bodyPr/>
          <a:lstStyle/>
          <a:p>
            <a:r>
              <a:rPr lang="en-US" dirty="0">
                <a:solidFill>
                  <a:srgbClr val="006CA7"/>
                </a:solidFill>
                <a:latin typeface="BentonSans Light" panose="02000503000000020004" pitchFamily="2" charset="0"/>
              </a:rPr>
              <a:t>Content</a:t>
            </a:r>
          </a:p>
          <a:p>
            <a:endParaRPr lang="en-US" dirty="0">
              <a:solidFill>
                <a:srgbClr val="006CA7"/>
              </a:solidFill>
              <a:latin typeface="BentonSans Light" panose="02000503000000020004" pitchFamily="2" charset="0"/>
            </a:endParaRPr>
          </a:p>
          <a:p>
            <a:r>
              <a:rPr lang="en-US" dirty="0" smtClean="0">
                <a:solidFill>
                  <a:srgbClr val="006CA7"/>
                </a:solidFill>
                <a:latin typeface="BentonSans Light" panose="02000503000000020004" pitchFamily="2" charset="0"/>
              </a:rPr>
              <a:t>Header</a:t>
            </a:r>
            <a:endParaRPr lang="en-US" dirty="0">
              <a:solidFill>
                <a:srgbClr val="006CA7"/>
              </a:solidFill>
              <a:latin typeface="BentonSans Light" panose="02000503000000020004" pitchFamily="2" charset="0"/>
            </a:endParaRPr>
          </a:p>
          <a:p>
            <a:endParaRPr lang="en-US" dirty="0">
              <a:solidFill>
                <a:srgbClr val="006CA7"/>
              </a:solidFill>
              <a:latin typeface="BentonSans Light" panose="02000503000000020004" pitchFamily="2" charset="0"/>
            </a:endParaRPr>
          </a:p>
          <a:p>
            <a:endParaRPr lang="en-US" dirty="0">
              <a:solidFill>
                <a:srgbClr val="006CA7"/>
              </a:solidFill>
              <a:latin typeface="BentonSans Light" panose="02000503000000020004" pitchFamily="2" charset="0"/>
            </a:endParaRPr>
          </a:p>
          <a:p>
            <a:r>
              <a:rPr lang="en-US" dirty="0">
                <a:solidFill>
                  <a:srgbClr val="006CA7"/>
                </a:solidFill>
                <a:latin typeface="BentonSans Light" panose="02000503000000020004" pitchFamily="2" charset="0"/>
              </a:rPr>
              <a:t>Footer</a:t>
            </a:r>
            <a:endParaRPr lang="en-US" dirty="0">
              <a:latin typeface="BentonSans Light" panose="02000503000000020004" pitchFamily="2" charset="0"/>
            </a:endParaRPr>
          </a:p>
        </p:txBody>
      </p:sp>
      <p:sp>
        <p:nvSpPr>
          <p:cNvPr id="54" name="Rectangle 53"/>
          <p:cNvSpPr/>
          <p:nvPr/>
        </p:nvSpPr>
        <p:spPr>
          <a:xfrm>
            <a:off x="329911" y="3096004"/>
            <a:ext cx="2177069"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a:p>
        </p:txBody>
      </p:sp>
      <p:sp>
        <p:nvSpPr>
          <p:cNvPr id="58" name="Rectangle 57"/>
          <p:cNvSpPr/>
          <p:nvPr/>
        </p:nvSpPr>
        <p:spPr bwMode="gray">
          <a:xfrm>
            <a:off x="329911" y="2041509"/>
            <a:ext cx="426015" cy="426015"/>
          </a:xfrm>
          <a:prstGeom prst="rect">
            <a:avLst/>
          </a:prstGeom>
          <a:solidFill>
            <a:srgbClr val="F2F2F2"/>
          </a:solidFill>
          <a:ln w="6350" algn="ctr">
            <a:solidFill>
              <a:srgbClr val="BFBFBF"/>
            </a:solid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sz="1600" dirty="0">
                <a:solidFill>
                  <a:srgbClr val="666666"/>
                </a:solidFill>
                <a:latin typeface="SAP-icons" pitchFamily="2" charset="0"/>
              </a:rPr>
              <a:t> </a:t>
            </a:r>
            <a:endParaRPr lang="en-US" kern="0" dirty="0">
              <a:ea typeface="Arial Unicode MS" pitchFamily="34" charset="-128"/>
              <a:cs typeface="Arial Unicode MS" pitchFamily="34" charset="-128"/>
            </a:endParaRPr>
          </a:p>
        </p:txBody>
      </p:sp>
      <p:sp>
        <p:nvSpPr>
          <p:cNvPr id="59" name="Rectangle 58"/>
          <p:cNvSpPr/>
          <p:nvPr/>
        </p:nvSpPr>
        <p:spPr bwMode="gray">
          <a:xfrm>
            <a:off x="755927" y="2041509"/>
            <a:ext cx="426015" cy="426015"/>
          </a:xfrm>
          <a:prstGeom prst="rect">
            <a:avLst/>
          </a:prstGeom>
          <a:solidFill>
            <a:srgbClr val="007CC0"/>
          </a:solidFill>
          <a:ln w="6350" algn="ctr">
            <a:solidFill>
              <a:srgbClr val="BFBFBF"/>
            </a:solid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kern="0" dirty="0">
              <a:solidFill>
                <a:schemeClr val="bg1"/>
              </a:solidFill>
              <a:ea typeface="Arial Unicode MS" pitchFamily="34" charset="-128"/>
              <a:cs typeface="Arial Unicode MS" pitchFamily="34" charset="-128"/>
            </a:endParaRPr>
          </a:p>
        </p:txBody>
      </p:sp>
      <p:sp>
        <p:nvSpPr>
          <p:cNvPr id="60" name="Rectangle 59"/>
          <p:cNvSpPr/>
          <p:nvPr/>
        </p:nvSpPr>
        <p:spPr bwMode="gray">
          <a:xfrm>
            <a:off x="1181941" y="2041509"/>
            <a:ext cx="426015" cy="426015"/>
          </a:xfrm>
          <a:prstGeom prst="rect">
            <a:avLst/>
          </a:prstGeom>
          <a:solidFill>
            <a:srgbClr val="F2F2F2"/>
          </a:solidFill>
          <a:ln w="6350" algn="ctr">
            <a:solidFill>
              <a:srgbClr val="BFBFBF"/>
            </a:solid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sz="1600" dirty="0">
                <a:solidFill>
                  <a:srgbClr val="666666"/>
                </a:solidFill>
                <a:latin typeface="SAP-icons" pitchFamily="2" charset="0"/>
              </a:rPr>
              <a:t></a:t>
            </a:r>
            <a:endParaRPr lang="en-US" kern="0" dirty="0">
              <a:ea typeface="Arial Unicode MS" pitchFamily="34" charset="-128"/>
              <a:cs typeface="Arial Unicode MS" pitchFamily="34" charset="-128"/>
            </a:endParaRPr>
          </a:p>
        </p:txBody>
      </p:sp>
      <p:sp>
        <p:nvSpPr>
          <p:cNvPr id="64" name="Rectangle 63"/>
          <p:cNvSpPr/>
          <p:nvPr/>
        </p:nvSpPr>
        <p:spPr bwMode="gray">
          <a:xfrm>
            <a:off x="329911" y="3096005"/>
            <a:ext cx="426015" cy="426015"/>
          </a:xfrm>
          <a:prstGeom prst="rect">
            <a:avLst/>
          </a:prstGeom>
          <a:no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sz="1600" dirty="0">
                <a:solidFill>
                  <a:srgbClr val="666666"/>
                </a:solidFill>
                <a:latin typeface="SAP-icons" pitchFamily="2" charset="0"/>
              </a:rPr>
              <a:t> </a:t>
            </a:r>
            <a:endParaRPr lang="en-US" kern="0" dirty="0">
              <a:ea typeface="Arial Unicode MS" pitchFamily="34" charset="-128"/>
              <a:cs typeface="Arial Unicode MS" pitchFamily="34" charset="-128"/>
            </a:endParaRPr>
          </a:p>
        </p:txBody>
      </p:sp>
      <p:sp>
        <p:nvSpPr>
          <p:cNvPr id="65" name="Rectangle 64"/>
          <p:cNvSpPr/>
          <p:nvPr/>
        </p:nvSpPr>
        <p:spPr bwMode="gray">
          <a:xfrm>
            <a:off x="755927" y="3096005"/>
            <a:ext cx="426015" cy="426015"/>
          </a:xfrm>
          <a:prstGeom prst="rect">
            <a:avLst/>
          </a:prstGeom>
          <a:solidFill>
            <a:srgbClr val="007CC0"/>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kern="0" dirty="0">
              <a:solidFill>
                <a:schemeClr val="bg1"/>
              </a:solidFill>
              <a:ea typeface="Arial Unicode MS" pitchFamily="34" charset="-128"/>
              <a:cs typeface="Arial Unicode MS" pitchFamily="34" charset="-128"/>
            </a:endParaRPr>
          </a:p>
        </p:txBody>
      </p:sp>
      <p:sp>
        <p:nvSpPr>
          <p:cNvPr id="66" name="Rectangle 65"/>
          <p:cNvSpPr/>
          <p:nvPr/>
        </p:nvSpPr>
        <p:spPr bwMode="gray">
          <a:xfrm>
            <a:off x="1181941" y="3096005"/>
            <a:ext cx="426015" cy="426015"/>
          </a:xfrm>
          <a:prstGeom prst="rect">
            <a:avLst/>
          </a:prstGeom>
          <a:no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sz="1600" dirty="0">
                <a:solidFill>
                  <a:srgbClr val="666666"/>
                </a:solidFill>
                <a:latin typeface="SAP-icons" pitchFamily="2" charset="0"/>
              </a:rPr>
              <a:t></a:t>
            </a:r>
            <a:endParaRPr lang="en-US" kern="0" dirty="0">
              <a:ea typeface="Arial Unicode MS" pitchFamily="34" charset="-128"/>
              <a:cs typeface="Arial Unicode MS" pitchFamily="34" charset="-128"/>
            </a:endParaRPr>
          </a:p>
        </p:txBody>
      </p:sp>
      <p:cxnSp>
        <p:nvCxnSpPr>
          <p:cNvPr id="67" name="Straight Connector 66"/>
          <p:cNvCxnSpPr/>
          <p:nvPr/>
        </p:nvCxnSpPr>
        <p:spPr>
          <a:xfrm>
            <a:off x="755926" y="3093850"/>
            <a:ext cx="0" cy="426016"/>
          </a:xfrm>
          <a:prstGeom prst="line">
            <a:avLst/>
          </a:prstGeom>
          <a:solidFill>
            <a:srgbClr val="F2F2F2"/>
          </a:solidFill>
          <a:ln w="6350" algn="ctr">
            <a:solidFill>
              <a:srgbClr val="BFBFBF"/>
            </a:solidFill>
            <a:miter lim="800000"/>
            <a:headEnd/>
            <a:tailEnd/>
          </a:ln>
        </p:spPr>
      </p:cxnSp>
      <p:cxnSp>
        <p:nvCxnSpPr>
          <p:cNvPr id="68" name="Straight Connector 67"/>
          <p:cNvCxnSpPr/>
          <p:nvPr/>
        </p:nvCxnSpPr>
        <p:spPr>
          <a:xfrm>
            <a:off x="1181941" y="3093850"/>
            <a:ext cx="0" cy="426016"/>
          </a:xfrm>
          <a:prstGeom prst="line">
            <a:avLst/>
          </a:prstGeom>
          <a:solidFill>
            <a:srgbClr val="F2F2F2"/>
          </a:solidFill>
          <a:ln w="6350" algn="ctr">
            <a:solidFill>
              <a:srgbClr val="BFBFBF"/>
            </a:solidFill>
            <a:miter lim="800000"/>
            <a:headEnd/>
            <a:tailEnd/>
          </a:ln>
        </p:spPr>
      </p:cxnSp>
      <p:cxnSp>
        <p:nvCxnSpPr>
          <p:cNvPr id="69" name="Straight Connector 68"/>
          <p:cNvCxnSpPr/>
          <p:nvPr/>
        </p:nvCxnSpPr>
        <p:spPr>
          <a:xfrm>
            <a:off x="1612248" y="3093850"/>
            <a:ext cx="0" cy="426016"/>
          </a:xfrm>
          <a:prstGeom prst="line">
            <a:avLst/>
          </a:prstGeom>
          <a:solidFill>
            <a:srgbClr val="F2F2F2"/>
          </a:solidFill>
          <a:ln w="6350" algn="ctr">
            <a:solidFill>
              <a:srgbClr val="BFBFBF"/>
            </a:solidFill>
            <a:miter lim="800000"/>
            <a:headEnd/>
            <a:tailEnd/>
          </a:ln>
        </p:spPr>
      </p:cxnSp>
      <p:sp>
        <p:nvSpPr>
          <p:cNvPr id="70" name="Rectangle 69"/>
          <p:cNvSpPr/>
          <p:nvPr/>
        </p:nvSpPr>
        <p:spPr>
          <a:xfrm flipV="1">
            <a:off x="329911" y="3093850"/>
            <a:ext cx="2177069" cy="47871"/>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a:p>
        </p:txBody>
      </p:sp>
      <p:cxnSp>
        <p:nvCxnSpPr>
          <p:cNvPr id="71" name="Straight Connector 70"/>
          <p:cNvCxnSpPr/>
          <p:nvPr/>
        </p:nvCxnSpPr>
        <p:spPr>
          <a:xfrm>
            <a:off x="329911" y="3519866"/>
            <a:ext cx="2177069"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bwMode="gray">
          <a:xfrm>
            <a:off x="1773793" y="3049732"/>
            <a:ext cx="733187" cy="514252"/>
          </a:xfrm>
          <a:prstGeom prst="rect">
            <a:avLst/>
          </a:prstGeom>
          <a:gradFill>
            <a:gsLst>
              <a:gs pos="0">
                <a:schemeClr val="bg1">
                  <a:alpha val="0"/>
                </a:schemeClr>
              </a:gs>
              <a:gs pos="100000">
                <a:schemeClr val="bg1"/>
              </a:gs>
            </a:gsLst>
            <a:lin ang="0" scaled="0"/>
          </a:gra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4" name="Rectangle 73"/>
          <p:cNvSpPr/>
          <p:nvPr/>
        </p:nvSpPr>
        <p:spPr>
          <a:xfrm>
            <a:off x="329911" y="4538878"/>
            <a:ext cx="2177068" cy="426016"/>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a:p>
        </p:txBody>
      </p:sp>
      <p:sp>
        <p:nvSpPr>
          <p:cNvPr id="75" name="Rectangle 74"/>
          <p:cNvSpPr/>
          <p:nvPr/>
        </p:nvSpPr>
        <p:spPr bwMode="gray">
          <a:xfrm>
            <a:off x="329911" y="4538880"/>
            <a:ext cx="426015" cy="426015"/>
          </a:xfrm>
          <a:prstGeom prst="rect">
            <a:avLst/>
          </a:prstGeom>
          <a:no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 </a:t>
            </a:r>
            <a:endParaRPr lang="en-US" kern="0" dirty="0">
              <a:solidFill>
                <a:schemeClr val="bg1"/>
              </a:solidFill>
              <a:ea typeface="Arial Unicode MS" pitchFamily="34" charset="-128"/>
              <a:cs typeface="Arial Unicode MS" pitchFamily="34" charset="-128"/>
            </a:endParaRPr>
          </a:p>
        </p:txBody>
      </p:sp>
      <p:sp>
        <p:nvSpPr>
          <p:cNvPr id="76" name="Rectangle 75"/>
          <p:cNvSpPr/>
          <p:nvPr/>
        </p:nvSpPr>
        <p:spPr bwMode="gray">
          <a:xfrm>
            <a:off x="755927" y="4538880"/>
            <a:ext cx="426015" cy="426015"/>
          </a:xfrm>
          <a:prstGeom prst="rect">
            <a:avLst/>
          </a:prstGeom>
          <a:solidFill>
            <a:srgbClr val="007CC0"/>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kern="0" dirty="0">
              <a:solidFill>
                <a:schemeClr val="bg1"/>
              </a:solidFill>
              <a:ea typeface="Arial Unicode MS" pitchFamily="34" charset="-128"/>
              <a:cs typeface="Arial Unicode MS" pitchFamily="34" charset="-128"/>
            </a:endParaRPr>
          </a:p>
        </p:txBody>
      </p:sp>
      <p:sp>
        <p:nvSpPr>
          <p:cNvPr id="77" name="Rectangle 76"/>
          <p:cNvSpPr/>
          <p:nvPr/>
        </p:nvSpPr>
        <p:spPr bwMode="gray">
          <a:xfrm>
            <a:off x="1181941" y="4538880"/>
            <a:ext cx="426015" cy="426015"/>
          </a:xfrm>
          <a:prstGeom prst="rect">
            <a:avLst/>
          </a:prstGeom>
          <a:no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kern="0" dirty="0">
              <a:solidFill>
                <a:schemeClr val="bg1"/>
              </a:solidFill>
              <a:ea typeface="Arial Unicode MS" pitchFamily="34" charset="-128"/>
              <a:cs typeface="Arial Unicode MS" pitchFamily="34" charset="-128"/>
            </a:endParaRPr>
          </a:p>
        </p:txBody>
      </p:sp>
      <p:cxnSp>
        <p:nvCxnSpPr>
          <p:cNvPr id="78" name="Straight Connector 77"/>
          <p:cNvCxnSpPr/>
          <p:nvPr/>
        </p:nvCxnSpPr>
        <p:spPr>
          <a:xfrm>
            <a:off x="755926" y="4538878"/>
            <a:ext cx="0" cy="426017"/>
          </a:xfrm>
          <a:prstGeom prst="line">
            <a:avLst/>
          </a:prstGeom>
          <a:solidFill>
            <a:srgbClr val="F2F2F2"/>
          </a:solidFill>
          <a:ln w="6350" algn="ctr">
            <a:solidFill>
              <a:schemeClr val="tx1"/>
            </a:solidFill>
            <a:miter lim="800000"/>
            <a:headEnd/>
            <a:tailEnd/>
          </a:ln>
        </p:spPr>
      </p:cxnSp>
      <p:cxnSp>
        <p:nvCxnSpPr>
          <p:cNvPr id="79" name="Straight Connector 78"/>
          <p:cNvCxnSpPr/>
          <p:nvPr/>
        </p:nvCxnSpPr>
        <p:spPr>
          <a:xfrm>
            <a:off x="1181941" y="4538878"/>
            <a:ext cx="0" cy="426017"/>
          </a:xfrm>
          <a:prstGeom prst="line">
            <a:avLst/>
          </a:prstGeom>
          <a:solidFill>
            <a:srgbClr val="F2F2F2"/>
          </a:solidFill>
          <a:ln w="6350" algn="ctr">
            <a:solidFill>
              <a:schemeClr val="tx1"/>
            </a:solidFill>
            <a:miter lim="800000"/>
            <a:headEnd/>
            <a:tailEnd/>
          </a:ln>
        </p:spPr>
      </p:cxnSp>
      <p:cxnSp>
        <p:nvCxnSpPr>
          <p:cNvPr id="80" name="Straight Connector 79"/>
          <p:cNvCxnSpPr/>
          <p:nvPr/>
        </p:nvCxnSpPr>
        <p:spPr>
          <a:xfrm>
            <a:off x="1612248" y="4538878"/>
            <a:ext cx="0" cy="426017"/>
          </a:xfrm>
          <a:prstGeom prst="line">
            <a:avLst/>
          </a:prstGeom>
          <a:solidFill>
            <a:srgbClr val="F2F2F2"/>
          </a:solidFill>
          <a:ln w="6350" algn="ctr">
            <a:solidFill>
              <a:schemeClr val="tx1"/>
            </a:solidFill>
            <a:miter lim="800000"/>
            <a:headEnd/>
            <a:tailEnd/>
          </a:ln>
        </p:spPr>
      </p:cxnSp>
      <p:sp>
        <p:nvSpPr>
          <p:cNvPr id="48" name="Rectangle 47"/>
          <p:cNvSpPr/>
          <p:nvPr/>
        </p:nvSpPr>
        <p:spPr bwMode="gray">
          <a:xfrm>
            <a:off x="3280978" y="2041509"/>
            <a:ext cx="750639" cy="426015"/>
          </a:xfrm>
          <a:prstGeom prst="rect">
            <a:avLst/>
          </a:prstGeom>
          <a:solidFill>
            <a:srgbClr val="F2F2F2"/>
          </a:solidFill>
          <a:ln w="6350" algn="ctr">
            <a:solidFill>
              <a:srgbClr val="BFBFBF"/>
            </a:solidFill>
            <a:miter lim="800000"/>
            <a:headEnd/>
            <a:tailEnd/>
          </a:ln>
        </p:spPr>
        <p:txBody>
          <a:bodyPr lIns="89995" tIns="71995" rIns="89995" bIns="71995" rtlCol="0" anchor="ctr"/>
          <a:lstStyle/>
          <a:p>
            <a:pPr lvl="0" algn="ctr" fontAlgn="base">
              <a:spcBef>
                <a:spcPct val="50000"/>
              </a:spcBef>
              <a:spcAft>
                <a:spcPct val="0"/>
              </a:spcAft>
              <a:buClr>
                <a:srgbClr val="F0AB00"/>
              </a:buClr>
              <a:buSzPct val="80000"/>
            </a:pPr>
            <a:r>
              <a:rPr lang="en-US" sz="1000" dirty="0">
                <a:solidFill>
                  <a:srgbClr val="444444"/>
                </a:solidFill>
                <a:latin typeface="Arial" panose="020B0604020202020204" pitchFamily="34" charset="0"/>
                <a:ea typeface="Open Sans" pitchFamily="34" charset="0"/>
                <a:cs typeface="Arial" panose="020B0604020202020204" pitchFamily="34" charset="0"/>
              </a:rPr>
              <a:t>Action1</a:t>
            </a:r>
          </a:p>
        </p:txBody>
      </p:sp>
      <p:sp>
        <p:nvSpPr>
          <p:cNvPr id="49" name="Rectangle 48"/>
          <p:cNvSpPr/>
          <p:nvPr/>
        </p:nvSpPr>
        <p:spPr bwMode="gray">
          <a:xfrm>
            <a:off x="4031617" y="2041509"/>
            <a:ext cx="750639" cy="426015"/>
          </a:xfrm>
          <a:prstGeom prst="rect">
            <a:avLst/>
          </a:prstGeom>
          <a:solidFill>
            <a:srgbClr val="007CC0"/>
          </a:solidFill>
          <a:ln w="6350" algn="ctr">
            <a:solidFill>
              <a:srgbClr val="BFBFBF"/>
            </a:solidFill>
            <a:miter lim="800000"/>
            <a:headEnd/>
            <a:tailEnd/>
          </a:ln>
        </p:spPr>
        <p:txBody>
          <a:bodyPr lIns="89995" tIns="71995" rIns="89995" bIns="71995" rtlCol="0" anchor="ctr"/>
          <a:lstStyle/>
          <a:p>
            <a:pPr lvl="0" algn="ctr" fontAlgn="base">
              <a:spcBef>
                <a:spcPct val="50000"/>
              </a:spcBef>
              <a:spcAft>
                <a:spcPct val="0"/>
              </a:spcAft>
              <a:buClr>
                <a:srgbClr val="F0AB00"/>
              </a:buClr>
              <a:buSzPct val="80000"/>
            </a:pPr>
            <a:r>
              <a:rPr lang="en-US" sz="1000" dirty="0">
                <a:solidFill>
                  <a:schemeClr val="bg1"/>
                </a:solidFill>
                <a:latin typeface="Arial" panose="020B0604020202020204" pitchFamily="34" charset="0"/>
                <a:ea typeface="Open Sans" pitchFamily="34" charset="0"/>
                <a:cs typeface="Arial" panose="020B0604020202020204" pitchFamily="34" charset="0"/>
              </a:rPr>
              <a:t>Action2</a:t>
            </a:r>
          </a:p>
        </p:txBody>
      </p:sp>
      <p:sp>
        <p:nvSpPr>
          <p:cNvPr id="50" name="Rectangle 49"/>
          <p:cNvSpPr/>
          <p:nvPr/>
        </p:nvSpPr>
        <p:spPr bwMode="gray">
          <a:xfrm>
            <a:off x="4782256" y="2041509"/>
            <a:ext cx="750639" cy="426015"/>
          </a:xfrm>
          <a:prstGeom prst="rect">
            <a:avLst/>
          </a:prstGeom>
          <a:solidFill>
            <a:srgbClr val="F2F2F2"/>
          </a:solidFill>
          <a:ln w="6350" algn="ctr">
            <a:solidFill>
              <a:srgbClr val="BFBFBF"/>
            </a:solidFill>
            <a:miter lim="800000"/>
            <a:headEnd/>
            <a:tailEnd/>
          </a:ln>
        </p:spPr>
        <p:txBody>
          <a:bodyPr lIns="89995" tIns="71995" rIns="89995" bIns="71995" rtlCol="0" anchor="ctr"/>
          <a:lstStyle/>
          <a:p>
            <a:pPr lvl="0" algn="ctr" fontAlgn="base">
              <a:spcBef>
                <a:spcPct val="50000"/>
              </a:spcBef>
              <a:spcAft>
                <a:spcPct val="0"/>
              </a:spcAft>
              <a:buClr>
                <a:srgbClr val="F0AB00"/>
              </a:buClr>
              <a:buSzPct val="80000"/>
            </a:pPr>
            <a:r>
              <a:rPr lang="en-US" sz="1000" dirty="0">
                <a:solidFill>
                  <a:srgbClr val="444444"/>
                </a:solidFill>
                <a:latin typeface="Arial" panose="020B0604020202020204" pitchFamily="34" charset="0"/>
                <a:ea typeface="Open Sans" pitchFamily="34" charset="0"/>
                <a:cs typeface="Arial" panose="020B0604020202020204" pitchFamily="34" charset="0"/>
              </a:rPr>
              <a:t>Action3</a:t>
            </a:r>
          </a:p>
        </p:txBody>
      </p:sp>
      <p:grpSp>
        <p:nvGrpSpPr>
          <p:cNvPr id="51" name="Group 50"/>
          <p:cNvGrpSpPr/>
          <p:nvPr/>
        </p:nvGrpSpPr>
        <p:grpSpPr>
          <a:xfrm>
            <a:off x="3280977" y="3247286"/>
            <a:ext cx="3221988" cy="514252"/>
            <a:chOff x="3280977" y="3178805"/>
            <a:chExt cx="3221988" cy="514252"/>
          </a:xfrm>
        </p:grpSpPr>
        <p:sp>
          <p:nvSpPr>
            <p:cNvPr id="52" name="Rectangle 51"/>
            <p:cNvSpPr/>
            <p:nvPr/>
          </p:nvSpPr>
          <p:spPr>
            <a:xfrm>
              <a:off x="3280977" y="3225076"/>
              <a:ext cx="3221988"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Rectangle 52"/>
            <p:cNvSpPr/>
            <p:nvPr/>
          </p:nvSpPr>
          <p:spPr bwMode="gray">
            <a:xfrm>
              <a:off x="3280977" y="3222921"/>
              <a:ext cx="750639" cy="426015"/>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000" dirty="0">
                  <a:solidFill>
                    <a:srgbClr val="444444"/>
                  </a:solidFill>
                  <a:latin typeface="Arial" panose="020B0604020202020204" pitchFamily="34" charset="0"/>
                  <a:ea typeface="Open Sans" pitchFamily="34" charset="0"/>
                  <a:cs typeface="Arial" panose="020B0604020202020204" pitchFamily="34" charset="0"/>
                </a:rPr>
                <a:t>Action1</a:t>
              </a:r>
            </a:p>
          </p:txBody>
        </p:sp>
        <p:sp>
          <p:nvSpPr>
            <p:cNvPr id="55" name="Rectangle 54"/>
            <p:cNvSpPr/>
            <p:nvPr/>
          </p:nvSpPr>
          <p:spPr bwMode="gray">
            <a:xfrm>
              <a:off x="4031616" y="3225077"/>
              <a:ext cx="750639" cy="423859"/>
            </a:xfrm>
            <a:prstGeom prst="rect">
              <a:avLst/>
            </a:prstGeom>
            <a:solidFill>
              <a:srgbClr val="007CC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a:solidFill>
                    <a:schemeClr val="bg1"/>
                  </a:solidFill>
                  <a:latin typeface="Arial" panose="020B0604020202020204" pitchFamily="34" charset="0"/>
                  <a:ea typeface="Open Sans" pitchFamily="34" charset="0"/>
                  <a:cs typeface="Arial" panose="020B0604020202020204" pitchFamily="34" charset="0"/>
                </a:rPr>
                <a:t>Action2</a:t>
              </a:r>
            </a:p>
          </p:txBody>
        </p:sp>
        <p:sp>
          <p:nvSpPr>
            <p:cNvPr id="56" name="Rectangle 55"/>
            <p:cNvSpPr/>
            <p:nvPr/>
          </p:nvSpPr>
          <p:spPr bwMode="gray">
            <a:xfrm>
              <a:off x="4782255" y="3222921"/>
              <a:ext cx="750639" cy="426015"/>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000" dirty="0">
                  <a:solidFill>
                    <a:srgbClr val="444444"/>
                  </a:solidFill>
                  <a:latin typeface="Arial" panose="020B0604020202020204" pitchFamily="34" charset="0"/>
                  <a:ea typeface="Open Sans" pitchFamily="34" charset="0"/>
                  <a:cs typeface="Arial" panose="020B0604020202020204" pitchFamily="34" charset="0"/>
                </a:rPr>
                <a:t>Action3</a:t>
              </a:r>
            </a:p>
          </p:txBody>
        </p:sp>
        <p:cxnSp>
          <p:nvCxnSpPr>
            <p:cNvPr id="57" name="Straight Connector 56"/>
            <p:cNvCxnSpPr/>
            <p:nvPr/>
          </p:nvCxnSpPr>
          <p:spPr>
            <a:xfrm>
              <a:off x="4031616" y="3222920"/>
              <a:ext cx="0" cy="426016"/>
            </a:xfrm>
            <a:prstGeom prst="line">
              <a:avLst/>
            </a:prstGeom>
            <a:solidFill>
              <a:srgbClr val="F2F2F2"/>
            </a:solidFill>
            <a:ln w="6350" algn="ctr">
              <a:solidFill>
                <a:srgbClr val="BFBFBF"/>
              </a:solidFill>
              <a:miter lim="800000"/>
              <a:headEnd/>
              <a:tailEnd/>
            </a:ln>
          </p:spPr>
        </p:cxnSp>
        <p:cxnSp>
          <p:nvCxnSpPr>
            <p:cNvPr id="72" name="Straight Connector 71"/>
            <p:cNvCxnSpPr/>
            <p:nvPr/>
          </p:nvCxnSpPr>
          <p:spPr>
            <a:xfrm>
              <a:off x="4782255" y="3225077"/>
              <a:ext cx="0" cy="426016"/>
            </a:xfrm>
            <a:prstGeom prst="line">
              <a:avLst/>
            </a:prstGeom>
            <a:solidFill>
              <a:srgbClr val="F2F2F2"/>
            </a:solidFill>
            <a:ln w="6350" algn="ctr">
              <a:solidFill>
                <a:srgbClr val="BFBFBF"/>
              </a:solidFill>
              <a:miter lim="800000"/>
              <a:headEnd/>
              <a:tailEnd/>
            </a:ln>
          </p:spPr>
        </p:cxnSp>
        <p:cxnSp>
          <p:nvCxnSpPr>
            <p:cNvPr id="83" name="Straight Connector 82"/>
            <p:cNvCxnSpPr/>
            <p:nvPr/>
          </p:nvCxnSpPr>
          <p:spPr>
            <a:xfrm>
              <a:off x="5532894" y="3222920"/>
              <a:ext cx="0" cy="426016"/>
            </a:xfrm>
            <a:prstGeom prst="line">
              <a:avLst/>
            </a:prstGeom>
            <a:solidFill>
              <a:srgbClr val="F2F2F2"/>
            </a:solidFill>
            <a:ln w="6350" algn="ctr">
              <a:solidFill>
                <a:srgbClr val="BFBFBF"/>
              </a:solidFill>
              <a:miter lim="800000"/>
              <a:headEnd/>
              <a:tailEnd/>
            </a:ln>
          </p:spPr>
        </p:cxnSp>
        <p:sp>
          <p:nvSpPr>
            <p:cNvPr id="84" name="Rectangle 83"/>
            <p:cNvSpPr/>
            <p:nvPr/>
          </p:nvSpPr>
          <p:spPr>
            <a:xfrm flipV="1">
              <a:off x="3280977" y="3225072"/>
              <a:ext cx="3221987" cy="45719"/>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85" name="Straight Connector 84"/>
            <p:cNvCxnSpPr/>
            <p:nvPr/>
          </p:nvCxnSpPr>
          <p:spPr>
            <a:xfrm>
              <a:off x="3280977" y="3648939"/>
              <a:ext cx="322198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gray">
            <a:xfrm>
              <a:off x="5769778" y="3178805"/>
              <a:ext cx="733187" cy="514252"/>
            </a:xfrm>
            <a:prstGeom prst="rect">
              <a:avLst/>
            </a:prstGeom>
            <a:gradFill>
              <a:gsLst>
                <a:gs pos="0">
                  <a:schemeClr val="bg1">
                    <a:alpha val="0"/>
                  </a:schemeClr>
                </a:gs>
                <a:gs pos="100000">
                  <a:schemeClr val="bg1"/>
                </a:gs>
              </a:gsLst>
              <a:lin ang="0" scaled="0"/>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grpSp>
        <p:nvGrpSpPr>
          <p:cNvPr id="87" name="Group 86"/>
          <p:cNvGrpSpPr/>
          <p:nvPr/>
        </p:nvGrpSpPr>
        <p:grpSpPr>
          <a:xfrm>
            <a:off x="3280978" y="4488254"/>
            <a:ext cx="3221987" cy="514252"/>
            <a:chOff x="3280977" y="4131369"/>
            <a:chExt cx="3221987" cy="514252"/>
          </a:xfrm>
        </p:grpSpPr>
        <p:sp>
          <p:nvSpPr>
            <p:cNvPr id="88" name="Rectangle 87"/>
            <p:cNvSpPr/>
            <p:nvPr/>
          </p:nvSpPr>
          <p:spPr>
            <a:xfrm>
              <a:off x="3280977" y="4184146"/>
              <a:ext cx="3221987"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9" name="Rectangle 88"/>
            <p:cNvSpPr/>
            <p:nvPr/>
          </p:nvSpPr>
          <p:spPr bwMode="gray">
            <a:xfrm>
              <a:off x="3280977" y="4181992"/>
              <a:ext cx="750639" cy="426015"/>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000" dirty="0">
                  <a:solidFill>
                    <a:schemeClr val="bg1"/>
                  </a:solidFill>
                  <a:latin typeface="Arial" panose="020B0604020202020204" pitchFamily="34" charset="0"/>
                  <a:ea typeface="Open Sans" pitchFamily="34" charset="0"/>
                  <a:cs typeface="Arial" panose="020B0604020202020204" pitchFamily="34" charset="0"/>
                </a:rPr>
                <a:t>Action1</a:t>
              </a:r>
            </a:p>
          </p:txBody>
        </p:sp>
        <p:sp>
          <p:nvSpPr>
            <p:cNvPr id="92" name="Rectangle 91"/>
            <p:cNvSpPr/>
            <p:nvPr/>
          </p:nvSpPr>
          <p:spPr bwMode="gray">
            <a:xfrm>
              <a:off x="4031616" y="4184148"/>
              <a:ext cx="750639" cy="423859"/>
            </a:xfrm>
            <a:prstGeom prst="rect">
              <a:avLst/>
            </a:prstGeom>
            <a:solidFill>
              <a:srgbClr val="007CC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a:solidFill>
                    <a:schemeClr val="bg1"/>
                  </a:solidFill>
                  <a:latin typeface="Arial" panose="020B0604020202020204" pitchFamily="34" charset="0"/>
                  <a:ea typeface="Open Sans" pitchFamily="34" charset="0"/>
                  <a:cs typeface="Arial" panose="020B0604020202020204" pitchFamily="34" charset="0"/>
                </a:rPr>
                <a:t>Action2</a:t>
              </a:r>
            </a:p>
          </p:txBody>
        </p:sp>
        <p:sp>
          <p:nvSpPr>
            <p:cNvPr id="93" name="Rectangle 92"/>
            <p:cNvSpPr/>
            <p:nvPr/>
          </p:nvSpPr>
          <p:spPr bwMode="gray">
            <a:xfrm>
              <a:off x="4782255" y="4181992"/>
              <a:ext cx="750639" cy="426015"/>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000" dirty="0">
                  <a:solidFill>
                    <a:schemeClr val="bg1"/>
                  </a:solidFill>
                  <a:latin typeface="Arial" panose="020B0604020202020204" pitchFamily="34" charset="0"/>
                  <a:ea typeface="Open Sans" pitchFamily="34" charset="0"/>
                  <a:cs typeface="Arial" panose="020B0604020202020204" pitchFamily="34" charset="0"/>
                </a:rPr>
                <a:t>Action3</a:t>
              </a:r>
            </a:p>
          </p:txBody>
        </p:sp>
        <p:cxnSp>
          <p:nvCxnSpPr>
            <p:cNvPr id="94" name="Straight Connector 93"/>
            <p:cNvCxnSpPr/>
            <p:nvPr/>
          </p:nvCxnSpPr>
          <p:spPr>
            <a:xfrm>
              <a:off x="4031616" y="4181991"/>
              <a:ext cx="0" cy="426016"/>
            </a:xfrm>
            <a:prstGeom prst="line">
              <a:avLst/>
            </a:prstGeom>
            <a:solidFill>
              <a:srgbClr val="F2F2F2"/>
            </a:solidFill>
            <a:ln w="6350" algn="ctr">
              <a:solidFill>
                <a:schemeClr val="tx1"/>
              </a:solidFill>
              <a:miter lim="800000"/>
              <a:headEnd/>
              <a:tailEnd/>
            </a:ln>
          </p:spPr>
        </p:cxnSp>
        <p:cxnSp>
          <p:nvCxnSpPr>
            <p:cNvPr id="95" name="Straight Connector 94"/>
            <p:cNvCxnSpPr/>
            <p:nvPr/>
          </p:nvCxnSpPr>
          <p:spPr>
            <a:xfrm>
              <a:off x="4782255" y="4184148"/>
              <a:ext cx="0" cy="426016"/>
            </a:xfrm>
            <a:prstGeom prst="line">
              <a:avLst/>
            </a:prstGeom>
            <a:solidFill>
              <a:srgbClr val="F2F2F2"/>
            </a:solidFill>
            <a:ln w="6350" algn="ctr">
              <a:solidFill>
                <a:schemeClr val="tx1"/>
              </a:solidFill>
              <a:miter lim="800000"/>
              <a:headEnd/>
              <a:tailEnd/>
            </a:ln>
          </p:spPr>
        </p:cxnSp>
        <p:cxnSp>
          <p:nvCxnSpPr>
            <p:cNvPr id="96" name="Straight Connector 95"/>
            <p:cNvCxnSpPr/>
            <p:nvPr/>
          </p:nvCxnSpPr>
          <p:spPr>
            <a:xfrm>
              <a:off x="5532894" y="4181991"/>
              <a:ext cx="0" cy="426016"/>
            </a:xfrm>
            <a:prstGeom prst="line">
              <a:avLst/>
            </a:prstGeom>
            <a:solidFill>
              <a:srgbClr val="F2F2F2"/>
            </a:solidFill>
            <a:ln w="6350" algn="ctr">
              <a:solidFill>
                <a:schemeClr val="tx1"/>
              </a:solidFill>
              <a:miter lim="800000"/>
              <a:headEnd/>
              <a:tailEnd/>
            </a:ln>
          </p:spPr>
        </p:cxnSp>
        <p:sp>
          <p:nvSpPr>
            <p:cNvPr id="97" name="Rectangle 96"/>
            <p:cNvSpPr/>
            <p:nvPr/>
          </p:nvSpPr>
          <p:spPr bwMode="gray">
            <a:xfrm>
              <a:off x="5769777" y="4131369"/>
              <a:ext cx="733187" cy="514252"/>
            </a:xfrm>
            <a:prstGeom prst="rect">
              <a:avLst/>
            </a:prstGeom>
            <a:gradFill>
              <a:gsLst>
                <a:gs pos="0">
                  <a:schemeClr val="bg1">
                    <a:alpha val="0"/>
                  </a:schemeClr>
                </a:gs>
                <a:gs pos="100000">
                  <a:schemeClr val="bg1"/>
                </a:gs>
              </a:gsLst>
              <a:lin ang="0" scaled="0"/>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spTree>
    <p:extLst>
      <p:ext uri="{BB962C8B-B14F-4D97-AF65-F5344CB8AC3E}">
        <p14:creationId xmlns:p14="http://schemas.microsoft.com/office/powerpoint/2010/main" val="42472503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Select</a:t>
            </a:r>
            <a:r>
              <a:rPr lang="en-US" dirty="0">
                <a:latin typeface="BentonSans Light" panose="02000503000000020004" pitchFamily="2" charset="0"/>
              </a:rPr>
              <a:t>	</a:t>
            </a:r>
          </a:p>
        </p:txBody>
      </p:sp>
      <p:sp>
        <p:nvSpPr>
          <p:cNvPr id="3" name="Text Placeholder 2"/>
          <p:cNvSpPr>
            <a:spLocks noGrp="1"/>
          </p:cNvSpPr>
          <p:nvPr>
            <p:ph type="body" sz="quarter" idx="10"/>
          </p:nvPr>
        </p:nvSpPr>
        <p:spPr>
          <a:xfrm>
            <a:off x="324003" y="1690689"/>
            <a:ext cx="8494713" cy="823911"/>
          </a:xfrm>
        </p:spPr>
        <p:txBody>
          <a:bodyPr/>
          <a:lstStyle/>
          <a:p>
            <a:pPr lvl="0">
              <a:buClr>
                <a:srgbClr val="F0AB00"/>
              </a:buClr>
            </a:pPr>
            <a:r>
              <a:rPr lang="en-US" dirty="0">
                <a:solidFill>
                  <a:srgbClr val="006CA7"/>
                </a:solidFill>
                <a:latin typeface="BentonSans Light" panose="02000503000000020004" pitchFamily="2" charset="0"/>
              </a:rPr>
              <a:t>Used in Content Area</a:t>
            </a:r>
          </a:p>
        </p:txBody>
      </p:sp>
      <p:grpSp>
        <p:nvGrpSpPr>
          <p:cNvPr id="5" name="Group 4"/>
          <p:cNvGrpSpPr/>
          <p:nvPr/>
        </p:nvGrpSpPr>
        <p:grpSpPr>
          <a:xfrm>
            <a:off x="318966" y="2038182"/>
            <a:ext cx="2559951" cy="428279"/>
            <a:chOff x="318965" y="2590631"/>
            <a:chExt cx="2559951" cy="428279"/>
          </a:xfrm>
        </p:grpSpPr>
        <p:sp>
          <p:nvSpPr>
            <p:cNvPr id="44" name="Rectangle 350"/>
            <p:cNvSpPr>
              <a:spLocks noChangeArrowheads="1"/>
            </p:cNvSpPr>
            <p:nvPr/>
          </p:nvSpPr>
          <p:spPr bwMode="auto">
            <a:xfrm>
              <a:off x="318965" y="2590631"/>
              <a:ext cx="2559951" cy="428279"/>
            </a:xfrm>
            <a:prstGeom prst="rect">
              <a:avLst/>
            </a:prstGeom>
            <a:solidFill>
              <a:schemeClr val="bg1"/>
            </a:solidFill>
            <a:ln w="9525">
              <a:solidFill>
                <a:schemeClr val="bg1">
                  <a:lumMod val="75000"/>
                </a:schemeClr>
              </a:solidFill>
              <a:miter lim="800000"/>
              <a:headEnd/>
              <a:tailEnd/>
            </a:ln>
            <a:extLst/>
          </p:spPr>
          <p:txBody>
            <a:bodyPr vert="horz" wrap="square" lIns="91440" tIns="45720" rIns="91440" bIns="45720" numCol="1" anchor="ctr" anchorCtr="0" compatLnSpc="1">
              <a:prstTxWarp prst="textNoShape">
                <a:avLst/>
              </a:prstTxWarp>
            </a:bodyPr>
            <a:lstStyle/>
            <a:p>
              <a:r>
                <a:rPr lang="en-US" sz="1200" dirty="0">
                  <a:solidFill>
                    <a:scrgbClr r="0" g="0" b="0"/>
                  </a:solidFill>
                  <a:latin typeface="Arial" panose="020B0604020202020204" pitchFamily="34" charset="0"/>
                  <a:cs typeface="Arial" panose="020B0604020202020204" pitchFamily="34" charset="0"/>
                </a:rPr>
                <a:t>Vacation</a:t>
              </a:r>
              <a:endParaRPr lang="en-US" sz="4000" dirty="0">
                <a:solidFill>
                  <a:scrgbClr r="0" g="0" b="0"/>
                </a:solidFill>
                <a:latin typeface="Arial" panose="020B0604020202020204" pitchFamily="34" charset="0"/>
                <a:cs typeface="Arial" panose="020B0604020202020204" pitchFamily="34" charset="0"/>
              </a:endParaRPr>
            </a:p>
          </p:txBody>
        </p:sp>
        <p:sp>
          <p:nvSpPr>
            <p:cNvPr id="46" name="Rectangle 362"/>
            <p:cNvSpPr>
              <a:spLocks noChangeArrowheads="1"/>
            </p:cNvSpPr>
            <p:nvPr/>
          </p:nvSpPr>
          <p:spPr bwMode="auto">
            <a:xfrm>
              <a:off x="2578614" y="2686960"/>
              <a:ext cx="193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666666"/>
                  </a:solidFill>
                  <a:latin typeface="SAP-icons"/>
                </a:rPr>
                <a:t></a:t>
              </a:r>
              <a:endParaRPr lang="en-US" sz="7200" dirty="0">
                <a:solidFill>
                  <a:srgbClr val="666666"/>
                </a:solidFill>
                <a:latin typeface="SAP-icons" pitchFamily="2" charset="0"/>
                <a:cs typeface="Arial" pitchFamily="34" charset="0"/>
              </a:endParaRPr>
            </a:p>
          </p:txBody>
        </p:sp>
      </p:grpSp>
      <p:grpSp>
        <p:nvGrpSpPr>
          <p:cNvPr id="4" name="Group 3"/>
          <p:cNvGrpSpPr/>
          <p:nvPr/>
        </p:nvGrpSpPr>
        <p:grpSpPr>
          <a:xfrm>
            <a:off x="318966" y="2857332"/>
            <a:ext cx="2559951" cy="2144003"/>
            <a:chOff x="318965" y="3409781"/>
            <a:chExt cx="2559951" cy="2144003"/>
          </a:xfrm>
        </p:grpSpPr>
        <p:sp>
          <p:nvSpPr>
            <p:cNvPr id="57" name="Rectangle 350"/>
            <p:cNvSpPr>
              <a:spLocks noChangeArrowheads="1"/>
            </p:cNvSpPr>
            <p:nvPr/>
          </p:nvSpPr>
          <p:spPr bwMode="auto">
            <a:xfrm>
              <a:off x="318965" y="3838060"/>
              <a:ext cx="2559951" cy="428279"/>
            </a:xfrm>
            <a:prstGeom prst="rect">
              <a:avLst/>
            </a:prstGeom>
            <a:solidFill>
              <a:srgbClr val="BFDEEF"/>
            </a:solidFill>
            <a:ln w="9525">
              <a:solidFill>
                <a:schemeClr val="bg1">
                  <a:lumMod val="75000"/>
                </a:schemeClr>
              </a:solidFill>
              <a:miter lim="800000"/>
              <a:headEnd/>
              <a:tailEnd/>
            </a:ln>
            <a:extLst/>
          </p:spPr>
          <p:txBody>
            <a:bodyPr vert="horz" wrap="square" lIns="91440" tIns="45720" rIns="91440" bIns="45720" numCol="1" anchor="ctr" anchorCtr="0" compatLnSpc="1">
              <a:prstTxWarp prst="textNoShape">
                <a:avLst/>
              </a:prstTxWarp>
            </a:bodyPr>
            <a:lstStyle/>
            <a:p>
              <a:r>
                <a:rPr lang="en-US" sz="1200">
                  <a:solidFill>
                    <a:srgbClr val="000000"/>
                  </a:solidFill>
                  <a:latin typeface="Arial" panose="020B0604020202020204" pitchFamily="34" charset="0"/>
                  <a:cs typeface="Arial" panose="020B0604020202020204" pitchFamily="34" charset="0"/>
                </a:rPr>
                <a:t>Vacation</a:t>
              </a:r>
              <a:endParaRPr lang="en-US" sz="4000" dirty="0">
                <a:latin typeface="Arial" panose="020B0604020202020204" pitchFamily="34" charset="0"/>
                <a:cs typeface="Arial" panose="020B0604020202020204" pitchFamily="34" charset="0"/>
              </a:endParaRPr>
            </a:p>
          </p:txBody>
        </p:sp>
        <p:sp>
          <p:nvSpPr>
            <p:cNvPr id="52" name="Rectangle 350"/>
            <p:cNvSpPr>
              <a:spLocks noChangeArrowheads="1"/>
            </p:cNvSpPr>
            <p:nvPr/>
          </p:nvSpPr>
          <p:spPr bwMode="auto">
            <a:xfrm>
              <a:off x="318965" y="3409781"/>
              <a:ext cx="2559951" cy="428279"/>
            </a:xfrm>
            <a:prstGeom prst="rect">
              <a:avLst/>
            </a:prstGeom>
            <a:solidFill>
              <a:schemeClr val="bg1"/>
            </a:solidFill>
            <a:ln w="9525">
              <a:solidFill>
                <a:srgbClr val="007CC0"/>
              </a:solidFill>
              <a:miter lim="800000"/>
              <a:headEnd/>
              <a:tailEnd/>
            </a:ln>
            <a:extLst/>
          </p:spPr>
          <p:txBody>
            <a:bodyPr vert="horz" wrap="square" lIns="91440" tIns="45720" rIns="91440" bIns="45720" numCol="1" anchor="ctr" anchorCtr="0" compatLnSpc="1">
              <a:prstTxWarp prst="textNoShape">
                <a:avLst/>
              </a:prstTxWarp>
            </a:bodyPr>
            <a:lstStyle/>
            <a:p>
              <a:r>
                <a:rPr lang="en-US" sz="1200">
                  <a:solidFill>
                    <a:srgbClr val="000000"/>
                  </a:solidFill>
                  <a:latin typeface="Arial" panose="020B0604020202020204" pitchFamily="34" charset="0"/>
                  <a:cs typeface="Arial" panose="020B0604020202020204" pitchFamily="34" charset="0"/>
                </a:rPr>
                <a:t>Vacation</a:t>
              </a:r>
              <a:endParaRPr lang="en-US" sz="4000" dirty="0">
                <a:latin typeface="Arial" panose="020B0604020202020204" pitchFamily="34" charset="0"/>
                <a:cs typeface="Arial" panose="020B0604020202020204" pitchFamily="34" charset="0"/>
              </a:endParaRPr>
            </a:p>
          </p:txBody>
        </p:sp>
        <p:sp>
          <p:nvSpPr>
            <p:cNvPr id="55" name="Rectangle 362"/>
            <p:cNvSpPr>
              <a:spLocks noChangeArrowheads="1"/>
            </p:cNvSpPr>
            <p:nvPr/>
          </p:nvSpPr>
          <p:spPr bwMode="auto">
            <a:xfrm>
              <a:off x="2578614" y="3506110"/>
              <a:ext cx="193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007CC0"/>
                  </a:solidFill>
                  <a:latin typeface="SAP-icons"/>
                </a:rPr>
                <a:t></a:t>
              </a:r>
              <a:endParaRPr lang="en-US" sz="7200" dirty="0">
                <a:solidFill>
                  <a:srgbClr val="007CC0"/>
                </a:solidFill>
                <a:latin typeface="SAP-icons" pitchFamily="2" charset="0"/>
                <a:cs typeface="Arial" pitchFamily="34" charset="0"/>
              </a:endParaRPr>
            </a:p>
          </p:txBody>
        </p:sp>
        <p:sp>
          <p:nvSpPr>
            <p:cNvPr id="14" name="Rectangle 350"/>
            <p:cNvSpPr>
              <a:spLocks noChangeArrowheads="1"/>
            </p:cNvSpPr>
            <p:nvPr/>
          </p:nvSpPr>
          <p:spPr bwMode="auto">
            <a:xfrm>
              <a:off x="318965" y="4268947"/>
              <a:ext cx="2559951" cy="428279"/>
            </a:xfrm>
            <a:prstGeom prst="rect">
              <a:avLst/>
            </a:prstGeom>
            <a:solidFill>
              <a:schemeClr val="bg1"/>
            </a:solidFill>
            <a:ln w="9525">
              <a:solidFill>
                <a:schemeClr val="bg1">
                  <a:lumMod val="75000"/>
                </a:schemeClr>
              </a:solidFill>
              <a:miter lim="800000"/>
              <a:headEnd/>
              <a:tailEnd/>
            </a:ln>
            <a:extLst/>
          </p:spPr>
          <p:txBody>
            <a:bodyPr vert="horz" wrap="square" lIns="91440" tIns="45720" rIns="91440" bIns="45720" numCol="1" anchor="ctr" anchorCtr="0" compatLnSpc="1">
              <a:prstTxWarp prst="textNoShape">
                <a:avLst/>
              </a:prstTxWarp>
            </a:bodyPr>
            <a:lstStyle/>
            <a:p>
              <a:r>
                <a:rPr lang="en-US" sz="1200">
                  <a:solidFill>
                    <a:srgbClr val="000000"/>
                  </a:solidFill>
                  <a:latin typeface="Arial" panose="020B0604020202020204" pitchFamily="34" charset="0"/>
                  <a:cs typeface="Arial" panose="020B0604020202020204" pitchFamily="34" charset="0"/>
                </a:rPr>
                <a:t>Leave </a:t>
              </a:r>
              <a:r>
                <a:rPr lang="en-US" sz="1200" dirty="0">
                  <a:solidFill>
                    <a:srgbClr val="000000"/>
                  </a:solidFill>
                  <a:latin typeface="Arial" panose="020B0604020202020204" pitchFamily="34" charset="0"/>
                  <a:cs typeface="Arial" panose="020B0604020202020204" pitchFamily="34" charset="0"/>
                </a:rPr>
                <a:t>1/2 Day</a:t>
              </a:r>
              <a:endParaRPr lang="en-US" sz="4000" dirty="0">
                <a:latin typeface="Arial" panose="020B0604020202020204" pitchFamily="34" charset="0"/>
                <a:cs typeface="Arial" panose="020B0604020202020204" pitchFamily="34" charset="0"/>
              </a:endParaRPr>
            </a:p>
          </p:txBody>
        </p:sp>
        <p:sp>
          <p:nvSpPr>
            <p:cNvPr id="16" name="Rectangle 350"/>
            <p:cNvSpPr>
              <a:spLocks noChangeArrowheads="1"/>
            </p:cNvSpPr>
            <p:nvPr/>
          </p:nvSpPr>
          <p:spPr bwMode="auto">
            <a:xfrm>
              <a:off x="318965" y="4697226"/>
              <a:ext cx="2559951" cy="428279"/>
            </a:xfrm>
            <a:prstGeom prst="rect">
              <a:avLst/>
            </a:prstGeom>
            <a:solidFill>
              <a:schemeClr val="bg1"/>
            </a:solidFill>
            <a:ln w="9525">
              <a:solidFill>
                <a:schemeClr val="bg1">
                  <a:lumMod val="75000"/>
                </a:schemeClr>
              </a:solidFill>
              <a:miter lim="800000"/>
              <a:headEnd/>
              <a:tailEnd/>
            </a:ln>
            <a:extLst/>
          </p:spPr>
          <p:txBody>
            <a:bodyPr vert="horz" wrap="square" lIns="91440" tIns="45720" rIns="91440" bIns="45720" numCol="1" anchor="ctr" anchorCtr="0" compatLnSpc="1">
              <a:prstTxWarp prst="textNoShape">
                <a:avLst/>
              </a:prstTxWarp>
            </a:bodyPr>
            <a:lstStyle/>
            <a:p>
              <a:r>
                <a:rPr lang="en-US" sz="1200">
                  <a:solidFill>
                    <a:srgbClr val="000000"/>
                  </a:solidFill>
                  <a:latin typeface="Arial" panose="020B0604020202020204" pitchFamily="34" charset="0"/>
                  <a:cs typeface="Arial" panose="020B0604020202020204" pitchFamily="34" charset="0"/>
                </a:rPr>
                <a:t>Sick </a:t>
              </a:r>
              <a:r>
                <a:rPr lang="en-US" sz="1200" dirty="0">
                  <a:solidFill>
                    <a:srgbClr val="000000"/>
                  </a:solidFill>
                  <a:latin typeface="Arial" panose="020B0604020202020204" pitchFamily="34" charset="0"/>
                  <a:cs typeface="Arial" panose="020B0604020202020204" pitchFamily="34" charset="0"/>
                </a:rPr>
                <a:t>Leave</a:t>
              </a:r>
              <a:endParaRPr lang="en-US" sz="4000" dirty="0">
                <a:latin typeface="Arial" panose="020B0604020202020204" pitchFamily="34" charset="0"/>
                <a:cs typeface="Arial" panose="020B0604020202020204" pitchFamily="34" charset="0"/>
              </a:endParaRPr>
            </a:p>
          </p:txBody>
        </p:sp>
        <p:sp>
          <p:nvSpPr>
            <p:cNvPr id="18" name="Rectangle 350"/>
            <p:cNvSpPr>
              <a:spLocks noChangeArrowheads="1"/>
            </p:cNvSpPr>
            <p:nvPr/>
          </p:nvSpPr>
          <p:spPr bwMode="auto">
            <a:xfrm>
              <a:off x="318965" y="5125505"/>
              <a:ext cx="2559951" cy="428279"/>
            </a:xfrm>
            <a:prstGeom prst="rect">
              <a:avLst/>
            </a:prstGeom>
            <a:solidFill>
              <a:schemeClr val="bg1"/>
            </a:solidFill>
            <a:ln w="9525">
              <a:solidFill>
                <a:schemeClr val="bg1">
                  <a:lumMod val="75000"/>
                </a:schemeClr>
              </a:solidFill>
              <a:miter lim="800000"/>
              <a:headEnd/>
              <a:tailEnd/>
            </a:ln>
            <a:extLst/>
          </p:spPr>
          <p:txBody>
            <a:bodyPr vert="horz" wrap="square" lIns="91440" tIns="45720" rIns="91440" bIns="45720" numCol="1" anchor="ctr" anchorCtr="0" compatLnSpc="1">
              <a:prstTxWarp prst="textNoShape">
                <a:avLst/>
              </a:prstTxWarp>
            </a:bodyPr>
            <a:lstStyle/>
            <a:p>
              <a:r>
                <a:rPr lang="en-US" sz="1200">
                  <a:solidFill>
                    <a:srgbClr val="000000"/>
                  </a:solidFill>
                  <a:latin typeface="Arial" panose="020B0604020202020204" pitchFamily="34" charset="0"/>
                  <a:cs typeface="Arial" panose="020B0604020202020204" pitchFamily="34" charset="0"/>
                </a:rPr>
                <a:t>Educational </a:t>
              </a:r>
              <a:r>
                <a:rPr lang="en-US" sz="1200" dirty="0">
                  <a:solidFill>
                    <a:srgbClr val="000000"/>
                  </a:solidFill>
                  <a:latin typeface="Arial" panose="020B0604020202020204" pitchFamily="34" charset="0"/>
                  <a:cs typeface="Arial" panose="020B0604020202020204" pitchFamily="34" charset="0"/>
                </a:rPr>
                <a:t>Leave</a:t>
              </a:r>
              <a:endParaRPr lang="en-US" sz="4000" dirty="0">
                <a:latin typeface="Arial" panose="020B0604020202020204" pitchFamily="34" charset="0"/>
                <a:cs typeface="Arial" panose="020B0604020202020204" pitchFamily="34" charset="0"/>
              </a:endParaRPr>
            </a:p>
          </p:txBody>
        </p:sp>
      </p:grpSp>
      <p:grpSp>
        <p:nvGrpSpPr>
          <p:cNvPr id="6" name="Group 5"/>
          <p:cNvGrpSpPr/>
          <p:nvPr/>
        </p:nvGrpSpPr>
        <p:grpSpPr>
          <a:xfrm>
            <a:off x="2429202" y="2873656"/>
            <a:ext cx="440998" cy="402944"/>
            <a:chOff x="3038803" y="1273457"/>
            <a:chExt cx="379794" cy="312002"/>
          </a:xfrm>
        </p:grpSpPr>
        <p:sp>
          <p:nvSpPr>
            <p:cNvPr id="17" name="Rectangle 16"/>
            <p:cNvSpPr/>
            <p:nvPr/>
          </p:nvSpPr>
          <p:spPr bwMode="gray">
            <a:xfrm>
              <a:off x="3038803" y="1273457"/>
              <a:ext cx="379794" cy="312002"/>
            </a:xfrm>
            <a:prstGeom prst="rect">
              <a:avLst/>
            </a:prstGeom>
            <a:solidFill>
              <a:srgbClr val="0070C0"/>
            </a:solidFill>
            <a:ln w="190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19" name="Rectangle 362"/>
            <p:cNvSpPr>
              <a:spLocks noChangeArrowheads="1"/>
            </p:cNvSpPr>
            <p:nvPr/>
          </p:nvSpPr>
          <p:spPr bwMode="auto">
            <a:xfrm>
              <a:off x="3127896" y="1301505"/>
              <a:ext cx="166354" cy="1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chemeClr val="bg1"/>
                  </a:solidFill>
                  <a:latin typeface="SAP-icons"/>
                </a:rPr>
                <a:t></a:t>
              </a:r>
              <a:endParaRPr lang="en-US" sz="7200" dirty="0">
                <a:solidFill>
                  <a:schemeClr val="bg1"/>
                </a:solidFill>
                <a:latin typeface="SAP-icons" pitchFamily="2" charset="0"/>
                <a:cs typeface="Arial" pitchFamily="34" charset="0"/>
              </a:endParaRPr>
            </a:p>
          </p:txBody>
        </p:sp>
      </p:grpSp>
      <p:sp>
        <p:nvSpPr>
          <p:cNvPr id="20" name="Text Placeholder 2"/>
          <p:cNvSpPr txBox="1">
            <a:spLocks/>
          </p:cNvSpPr>
          <p:nvPr/>
        </p:nvSpPr>
        <p:spPr bwMode="gray">
          <a:xfrm>
            <a:off x="3917950" y="1690689"/>
            <a:ext cx="4900766" cy="823911"/>
          </a:xfrm>
          <a:prstGeom prst="rect">
            <a:avLst/>
          </a:prstGeom>
        </p:spPr>
        <p:txBody>
          <a:bodyPr vert="horz" lIns="0" tIns="0" rIns="0" bIns="0" rtlCol="0">
            <a:noAutofit/>
          </a:bodyPr>
          <a:lstStyle>
            <a:lvl1pPr marL="0" indent="0" algn="l" defTabSz="914345"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345"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79989" indent="-179989" algn="l" defTabSz="914345"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59978" indent="-179989" algn="l" defTabSz="914345"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06" indent="-179989" algn="l" defTabSz="914345"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449" indent="-228586" algn="l" defTabSz="91434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1" indent="-228586" algn="l" defTabSz="91434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94" indent="-228586" algn="l" defTabSz="91434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66" indent="-228586" algn="l" defTabSz="91434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0AB00"/>
              </a:buClr>
            </a:pPr>
            <a:r>
              <a:rPr lang="en-US" sz="1700" dirty="0" smtClean="0">
                <a:solidFill>
                  <a:srgbClr val="006CA7"/>
                </a:solidFill>
                <a:latin typeface="BentonSans Light" panose="02000503000000020004" pitchFamily="2" charset="0"/>
              </a:rPr>
              <a:t>Footer</a:t>
            </a:r>
            <a:endParaRPr lang="en-US" sz="1700" dirty="0">
              <a:solidFill>
                <a:srgbClr val="006CA7"/>
              </a:solidFill>
              <a:latin typeface="BentonSans Light" panose="02000503000000020004" pitchFamily="2" charset="0"/>
            </a:endParaRPr>
          </a:p>
        </p:txBody>
      </p:sp>
      <p:grpSp>
        <p:nvGrpSpPr>
          <p:cNvPr id="21" name="Group 20"/>
          <p:cNvGrpSpPr/>
          <p:nvPr/>
        </p:nvGrpSpPr>
        <p:grpSpPr>
          <a:xfrm>
            <a:off x="4000820" y="2127149"/>
            <a:ext cx="2872029" cy="423863"/>
            <a:chOff x="4000820" y="5258940"/>
            <a:chExt cx="2872029" cy="423863"/>
          </a:xfrm>
        </p:grpSpPr>
        <p:sp>
          <p:nvSpPr>
            <p:cNvPr id="22" name="Rectangle 21"/>
            <p:cNvSpPr/>
            <p:nvPr/>
          </p:nvSpPr>
          <p:spPr>
            <a:xfrm>
              <a:off x="4000820" y="5258940"/>
              <a:ext cx="2872029" cy="4238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442001" y="5348880"/>
              <a:ext cx="42386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grpSp>
      <p:grpSp>
        <p:nvGrpSpPr>
          <p:cNvPr id="25" name="Group 24"/>
          <p:cNvGrpSpPr/>
          <p:nvPr/>
        </p:nvGrpSpPr>
        <p:grpSpPr>
          <a:xfrm>
            <a:off x="4000820" y="2922735"/>
            <a:ext cx="2872029" cy="2135749"/>
            <a:chOff x="4000820" y="2922735"/>
            <a:chExt cx="2872029" cy="2135749"/>
          </a:xfrm>
        </p:grpSpPr>
        <p:grpSp>
          <p:nvGrpSpPr>
            <p:cNvPr id="26" name="Group 25"/>
            <p:cNvGrpSpPr/>
            <p:nvPr/>
          </p:nvGrpSpPr>
          <p:grpSpPr>
            <a:xfrm>
              <a:off x="4004997" y="2922735"/>
              <a:ext cx="2850742" cy="1706199"/>
              <a:chOff x="3079349" y="3448049"/>
              <a:chExt cx="2850742" cy="1706199"/>
            </a:xfrm>
          </p:grpSpPr>
          <p:sp>
            <p:nvSpPr>
              <p:cNvPr id="32" name="Rectangle 350"/>
              <p:cNvSpPr>
                <a:spLocks noChangeArrowheads="1"/>
              </p:cNvSpPr>
              <p:nvPr/>
            </p:nvSpPr>
            <p:spPr bwMode="auto">
              <a:xfrm>
                <a:off x="3079349" y="3448049"/>
                <a:ext cx="2850742" cy="428279"/>
              </a:xfrm>
              <a:prstGeom prst="rect">
                <a:avLst/>
              </a:prstGeom>
              <a:solidFill>
                <a:schemeClr val="bg1"/>
              </a:solidFill>
              <a:ln w="9525">
                <a:solidFill>
                  <a:schemeClr val="bg1">
                    <a:lumMod val="75000"/>
                  </a:schemeClr>
                </a:solidFill>
                <a:miter lim="800000"/>
                <a:headEnd/>
                <a:tailEnd/>
              </a:ln>
              <a:extLst/>
            </p:spPr>
            <p:txBody>
              <a:bodyPr vert="horz" wrap="square" lIns="91440" tIns="45720" rIns="91440" bIns="45720" numCol="1" anchor="ctr" anchorCtr="0" compatLnSpc="1">
                <a:prstTxWarp prst="textNoShape">
                  <a:avLst/>
                </a:prstTxWarp>
              </a:bodyPr>
              <a:lstStyle/>
              <a:p>
                <a:r>
                  <a:rPr lang="en-US" sz="1200" dirty="0" smtClean="0">
                    <a:solidFill>
                      <a:srgbClr val="000000"/>
                    </a:solidFill>
                    <a:latin typeface="Arial" panose="020B0604020202020204" pitchFamily="34" charset="0"/>
                    <a:cs typeface="Arial" panose="020B0604020202020204" pitchFamily="34" charset="0"/>
                  </a:rPr>
                  <a:t>Price</a:t>
                </a:r>
                <a:endParaRPr lang="en-US" sz="4000" dirty="0">
                  <a:latin typeface="Arial" panose="020B0604020202020204" pitchFamily="34" charset="0"/>
                  <a:cs typeface="Arial" panose="020B0604020202020204" pitchFamily="34" charset="0"/>
                </a:endParaRPr>
              </a:p>
            </p:txBody>
          </p:sp>
          <p:sp>
            <p:nvSpPr>
              <p:cNvPr id="33" name="Rectangle 350"/>
              <p:cNvSpPr>
                <a:spLocks noChangeArrowheads="1"/>
              </p:cNvSpPr>
              <p:nvPr/>
            </p:nvSpPr>
            <p:spPr bwMode="auto">
              <a:xfrm>
                <a:off x="3079349" y="3869411"/>
                <a:ext cx="2850742" cy="428279"/>
              </a:xfrm>
              <a:prstGeom prst="rect">
                <a:avLst/>
              </a:prstGeom>
              <a:solidFill>
                <a:schemeClr val="bg1"/>
              </a:solidFill>
              <a:ln w="9525">
                <a:solidFill>
                  <a:schemeClr val="bg1">
                    <a:lumMod val="75000"/>
                  </a:schemeClr>
                </a:solidFill>
                <a:miter lim="800000"/>
                <a:headEnd/>
                <a:tailEnd/>
              </a:ln>
              <a:extLst/>
            </p:spPr>
            <p:txBody>
              <a:bodyPr vert="horz" wrap="square" lIns="91440" tIns="45720" rIns="91440" bIns="45720" numCol="1" anchor="ctr" anchorCtr="0" compatLnSpc="1">
                <a:prstTxWarp prst="textNoShape">
                  <a:avLst/>
                </a:prstTxWarp>
              </a:bodyPr>
              <a:lstStyle/>
              <a:p>
                <a:r>
                  <a:rPr lang="en-US" sz="1200" dirty="0" smtClean="0">
                    <a:solidFill>
                      <a:srgbClr val="000000"/>
                    </a:solidFill>
                    <a:latin typeface="Arial" panose="020B0604020202020204" pitchFamily="34" charset="0"/>
                    <a:cs typeface="Arial" panose="020B0604020202020204" pitchFamily="34" charset="0"/>
                  </a:rPr>
                  <a:t>Item</a:t>
                </a:r>
                <a:endParaRPr lang="en-US" sz="4000" dirty="0">
                  <a:latin typeface="Arial" panose="020B0604020202020204" pitchFamily="34" charset="0"/>
                  <a:cs typeface="Arial" panose="020B0604020202020204" pitchFamily="34" charset="0"/>
                </a:endParaRPr>
              </a:p>
            </p:txBody>
          </p:sp>
          <p:sp>
            <p:nvSpPr>
              <p:cNvPr id="34" name="Rectangle 350"/>
              <p:cNvSpPr>
                <a:spLocks noChangeArrowheads="1"/>
              </p:cNvSpPr>
              <p:nvPr/>
            </p:nvSpPr>
            <p:spPr bwMode="auto">
              <a:xfrm>
                <a:off x="3079349" y="4297690"/>
                <a:ext cx="2850742" cy="428279"/>
              </a:xfrm>
              <a:prstGeom prst="rect">
                <a:avLst/>
              </a:prstGeom>
              <a:solidFill>
                <a:srgbClr val="BFDEEF"/>
              </a:solidFill>
              <a:ln w="9525">
                <a:solidFill>
                  <a:schemeClr val="bg1">
                    <a:lumMod val="75000"/>
                  </a:schemeClr>
                </a:solidFill>
                <a:miter lim="800000"/>
                <a:headEnd/>
                <a:tailEnd/>
              </a:ln>
              <a:extLst/>
            </p:spPr>
            <p:txBody>
              <a:bodyPr vert="horz" wrap="square" lIns="91440" tIns="45720" rIns="91440" bIns="45720" numCol="1" anchor="ctr" anchorCtr="0" compatLnSpc="1">
                <a:prstTxWarp prst="textNoShape">
                  <a:avLst/>
                </a:prstTxWarp>
              </a:bodyPr>
              <a:lstStyle/>
              <a:p>
                <a:r>
                  <a:rPr lang="en-US" sz="1200" dirty="0" smtClean="0">
                    <a:solidFill>
                      <a:srgbClr val="000000"/>
                    </a:solidFill>
                    <a:latin typeface="Arial" panose="020B0604020202020204" pitchFamily="34" charset="0"/>
                    <a:cs typeface="Arial" panose="020B0604020202020204" pitchFamily="34" charset="0"/>
                  </a:rPr>
                  <a:t>Price</a:t>
                </a:r>
                <a:endParaRPr lang="en-US" sz="4000" dirty="0">
                  <a:latin typeface="Arial" panose="020B0604020202020204" pitchFamily="34" charset="0"/>
                  <a:cs typeface="Arial" panose="020B0604020202020204" pitchFamily="34" charset="0"/>
                </a:endParaRPr>
              </a:p>
            </p:txBody>
          </p:sp>
          <p:sp>
            <p:nvSpPr>
              <p:cNvPr id="35" name="Rectangle 350"/>
              <p:cNvSpPr>
                <a:spLocks noChangeArrowheads="1"/>
              </p:cNvSpPr>
              <p:nvPr/>
            </p:nvSpPr>
            <p:spPr bwMode="auto">
              <a:xfrm>
                <a:off x="3079349" y="4725969"/>
                <a:ext cx="2850742" cy="428279"/>
              </a:xfrm>
              <a:prstGeom prst="rect">
                <a:avLst/>
              </a:prstGeom>
              <a:solidFill>
                <a:schemeClr val="bg1"/>
              </a:solidFill>
              <a:ln w="9525">
                <a:solidFill>
                  <a:schemeClr val="bg1">
                    <a:lumMod val="75000"/>
                  </a:schemeClr>
                </a:solidFill>
                <a:miter lim="800000"/>
                <a:headEnd/>
                <a:tailEnd/>
              </a:ln>
              <a:extLst/>
            </p:spPr>
            <p:txBody>
              <a:bodyPr vert="horz" wrap="square" lIns="91440" tIns="45720" rIns="91440" bIns="45720" numCol="1" anchor="ctr" anchorCtr="0" compatLnSpc="1">
                <a:prstTxWarp prst="textNoShape">
                  <a:avLst/>
                </a:prstTxWarp>
              </a:bodyPr>
              <a:lstStyle/>
              <a:p>
                <a:r>
                  <a:rPr lang="en-US" sz="1200" dirty="0" smtClean="0">
                    <a:solidFill>
                      <a:srgbClr val="000000"/>
                    </a:solidFill>
                    <a:latin typeface="Arial" panose="020B0604020202020204" pitchFamily="34" charset="0"/>
                    <a:cs typeface="Arial" panose="020B0604020202020204" pitchFamily="34" charset="0"/>
                  </a:rPr>
                  <a:t>Scheduling</a:t>
                </a:r>
                <a:endParaRPr lang="en-US" sz="4000" dirty="0">
                  <a:latin typeface="Arial" panose="020B0604020202020204" pitchFamily="34" charset="0"/>
                  <a:cs typeface="Arial" panose="020B0604020202020204" pitchFamily="34" charset="0"/>
                </a:endParaRPr>
              </a:p>
            </p:txBody>
          </p:sp>
        </p:grpSp>
        <p:grpSp>
          <p:nvGrpSpPr>
            <p:cNvPr id="27" name="Group 26"/>
            <p:cNvGrpSpPr/>
            <p:nvPr/>
          </p:nvGrpSpPr>
          <p:grpSpPr>
            <a:xfrm>
              <a:off x="4000820" y="4634621"/>
              <a:ext cx="2872029" cy="423863"/>
              <a:chOff x="4000820" y="5258940"/>
              <a:chExt cx="2872029" cy="423863"/>
            </a:xfrm>
          </p:grpSpPr>
          <p:sp>
            <p:nvSpPr>
              <p:cNvPr id="28" name="Rectangle 27"/>
              <p:cNvSpPr/>
              <p:nvPr/>
            </p:nvSpPr>
            <p:spPr>
              <a:xfrm>
                <a:off x="4000820" y="5258940"/>
                <a:ext cx="2872029" cy="4238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442001" y="5348880"/>
                <a:ext cx="42386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sp>
            <p:nvSpPr>
              <p:cNvPr id="31" name="Rectangle 30"/>
              <p:cNvSpPr/>
              <p:nvPr/>
            </p:nvSpPr>
            <p:spPr bwMode="gray">
              <a:xfrm>
                <a:off x="6051550" y="5261871"/>
                <a:ext cx="395874" cy="420932"/>
              </a:xfrm>
              <a:prstGeom prst="rect">
                <a:avLst/>
              </a:prstGeom>
              <a:solidFill>
                <a:srgbClr val="007CC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sp>
        <p:nvSpPr>
          <p:cNvPr id="36" name="Rectangle 35"/>
          <p:cNvSpPr/>
          <p:nvPr/>
        </p:nvSpPr>
        <p:spPr>
          <a:xfrm>
            <a:off x="6064250" y="4674285"/>
            <a:ext cx="469900" cy="338554"/>
          </a:xfrm>
          <a:prstGeom prst="rect">
            <a:avLst/>
          </a:prstGeom>
        </p:spPr>
        <p:txBody>
          <a:bodyPr wrap="square">
            <a:spAutoFit/>
          </a:bodyPr>
          <a:lstStyle/>
          <a:p>
            <a:r>
              <a:rPr lang="en-US" sz="1600" dirty="0">
                <a:solidFill>
                  <a:schemeClr val="bg1"/>
                </a:solidFill>
                <a:latin typeface="SAP-icons"/>
              </a:rPr>
              <a:t></a:t>
            </a:r>
            <a:endParaRPr lang="en-US" sz="1600" dirty="0">
              <a:solidFill>
                <a:schemeClr val="bg1"/>
              </a:solidFill>
            </a:endParaRPr>
          </a:p>
        </p:txBody>
      </p:sp>
      <p:sp>
        <p:nvSpPr>
          <p:cNvPr id="37" name="Rectangle 36"/>
          <p:cNvSpPr/>
          <p:nvPr/>
        </p:nvSpPr>
        <p:spPr>
          <a:xfrm>
            <a:off x="6057900" y="2166035"/>
            <a:ext cx="469900" cy="338554"/>
          </a:xfrm>
          <a:prstGeom prst="rect">
            <a:avLst/>
          </a:prstGeom>
        </p:spPr>
        <p:txBody>
          <a:bodyPr wrap="square">
            <a:spAutoFit/>
          </a:bodyPr>
          <a:lstStyle/>
          <a:p>
            <a:r>
              <a:rPr lang="en-US" sz="1600" dirty="0">
                <a:solidFill>
                  <a:schemeClr val="bg1"/>
                </a:solidFill>
                <a:latin typeface="SAP-icons"/>
              </a:rPr>
              <a:t></a:t>
            </a:r>
            <a:endParaRPr lang="en-US" sz="1600" dirty="0">
              <a:solidFill>
                <a:schemeClr val="bg1"/>
              </a:solidFill>
            </a:endParaRPr>
          </a:p>
        </p:txBody>
      </p:sp>
    </p:spTree>
    <p:extLst>
      <p:ext uri="{BB962C8B-B14F-4D97-AF65-F5344CB8AC3E}">
        <p14:creationId xmlns:p14="http://schemas.microsoft.com/office/powerpoint/2010/main" val="2469331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Value Help Dialog</a:t>
            </a:r>
            <a:endParaRPr lang="en-US" dirty="0">
              <a:latin typeface="BentonSans Light" panose="02000503000000020004" pitchFamily="2" charset="0"/>
            </a:endParaRPr>
          </a:p>
        </p:txBody>
      </p:sp>
      <p:sp>
        <p:nvSpPr>
          <p:cNvPr id="4" name="Rectangle 23"/>
          <p:cNvSpPr>
            <a:spLocks noChangeArrowheads="1"/>
          </p:cNvSpPr>
          <p:nvPr/>
        </p:nvSpPr>
        <p:spPr bwMode="auto">
          <a:xfrm>
            <a:off x="549544" y="1812877"/>
            <a:ext cx="3635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r" fontAlgn="base">
              <a:spcBef>
                <a:spcPct val="0"/>
              </a:spcBef>
              <a:spcAft>
                <a:spcPct val="0"/>
              </a:spcAft>
            </a:pPr>
            <a:r>
              <a:rPr lang="en-US" sz="1000" dirty="0">
                <a:solidFill>
                  <a:srgbClr val="666666"/>
                </a:solidFill>
                <a:latin typeface="Arial" pitchFamily="34" charset="0"/>
                <a:ea typeface="Open Sans" pitchFamily="34" charset="0"/>
                <a:cs typeface="Arial" pitchFamily="34" charset="0"/>
              </a:rPr>
              <a:t>Status</a:t>
            </a:r>
            <a:endParaRPr lang="en-US" sz="2800" dirty="0">
              <a:solidFill>
                <a:prstClr val="black"/>
              </a:solidFill>
              <a:latin typeface="Arial" pitchFamily="34" charset="0"/>
              <a:cs typeface="Arial" pitchFamily="34" charset="0"/>
            </a:endParaRPr>
          </a:p>
        </p:txBody>
      </p:sp>
      <p:sp>
        <p:nvSpPr>
          <p:cNvPr id="5" name="Rectangle 350"/>
          <p:cNvSpPr>
            <a:spLocks noChangeArrowheads="1"/>
          </p:cNvSpPr>
          <p:nvPr/>
        </p:nvSpPr>
        <p:spPr bwMode="auto">
          <a:xfrm>
            <a:off x="549586" y="2080310"/>
            <a:ext cx="2559951" cy="424863"/>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algn="r" defTabSz="1275694">
              <a:defRPr/>
            </a:pPr>
            <a:endParaRPr lang="en-US" sz="4400" b="1" kern="0" spc="-300" dirty="0">
              <a:solidFill>
                <a:prstClr val="black"/>
              </a:solidFill>
              <a:latin typeface="Arial" panose="020B0604020202020204" pitchFamily="34" charset="0"/>
              <a:ea typeface="Open Sans" panose="020B0606030504020204" pitchFamily="34" charset="0"/>
              <a:cs typeface="Arial" panose="020B0604020202020204" pitchFamily="34" charset="0"/>
            </a:endParaRPr>
          </a:p>
        </p:txBody>
      </p:sp>
      <p:sp>
        <p:nvSpPr>
          <p:cNvPr id="6" name="TextBox 5"/>
          <p:cNvSpPr txBox="1"/>
          <p:nvPr/>
        </p:nvSpPr>
        <p:spPr>
          <a:xfrm>
            <a:off x="2744255" y="2137821"/>
            <a:ext cx="365744" cy="338550"/>
          </a:xfrm>
          <a:prstGeom prst="rect">
            <a:avLst/>
          </a:prstGeom>
          <a:noFill/>
        </p:spPr>
        <p:txBody>
          <a:bodyPr wrap="square" lIns="91434" tIns="45718" rIns="91434" bIns="45718" rtlCol="0">
            <a:spAutoFit/>
          </a:bodyPr>
          <a:lstStyle/>
          <a:p>
            <a:pPr defTabSz="1275694"/>
            <a:r>
              <a:rPr lang="de-DE" sz="1600" dirty="0">
                <a:solidFill>
                  <a:prstClr val="black">
                    <a:lumMod val="75000"/>
                    <a:lumOff val="25000"/>
                  </a:prstClr>
                </a:solidFill>
                <a:latin typeface="SAP-icons"/>
                <a:cs typeface="SAP-icons"/>
              </a:rPr>
              <a:t></a:t>
            </a:r>
            <a:endParaRPr sz="1600" dirty="0">
              <a:solidFill>
                <a:prstClr val="black">
                  <a:lumMod val="75000"/>
                  <a:lumOff val="25000"/>
                </a:prstClr>
              </a:solidFill>
              <a:latin typeface="SAP-icons"/>
              <a:cs typeface="SAP-icons"/>
            </a:endParaRPr>
          </a:p>
        </p:txBody>
      </p:sp>
      <p:sp>
        <p:nvSpPr>
          <p:cNvPr id="7" name="Rectangle 23"/>
          <p:cNvSpPr>
            <a:spLocks noChangeArrowheads="1"/>
          </p:cNvSpPr>
          <p:nvPr/>
        </p:nvSpPr>
        <p:spPr bwMode="auto">
          <a:xfrm>
            <a:off x="549544" y="2912287"/>
            <a:ext cx="3635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r" fontAlgn="base">
              <a:spcBef>
                <a:spcPct val="0"/>
              </a:spcBef>
              <a:spcAft>
                <a:spcPct val="0"/>
              </a:spcAft>
            </a:pPr>
            <a:r>
              <a:rPr lang="en-US" sz="1000" dirty="0">
                <a:solidFill>
                  <a:srgbClr val="666666"/>
                </a:solidFill>
                <a:latin typeface="Arial" pitchFamily="34" charset="0"/>
                <a:ea typeface="Open Sans" pitchFamily="34" charset="0"/>
                <a:cs typeface="Arial" pitchFamily="34" charset="0"/>
              </a:rPr>
              <a:t>Status</a:t>
            </a:r>
            <a:endParaRPr lang="en-US" sz="2800" dirty="0">
              <a:solidFill>
                <a:prstClr val="black"/>
              </a:solidFill>
              <a:latin typeface="Arial" pitchFamily="34" charset="0"/>
              <a:cs typeface="Arial" pitchFamily="34" charset="0"/>
            </a:endParaRPr>
          </a:p>
        </p:txBody>
      </p:sp>
      <p:sp>
        <p:nvSpPr>
          <p:cNvPr id="8" name="Rectangle 350"/>
          <p:cNvSpPr>
            <a:spLocks noChangeArrowheads="1"/>
          </p:cNvSpPr>
          <p:nvPr/>
        </p:nvSpPr>
        <p:spPr bwMode="auto">
          <a:xfrm>
            <a:off x="542647" y="3096445"/>
            <a:ext cx="2559951" cy="421902"/>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defTabSz="1275694">
              <a:defRPr/>
            </a:pPr>
            <a:r>
              <a:rPr lang="en-US" sz="1000" dirty="0" smtClean="0"/>
              <a:t>Com</a:t>
            </a:r>
            <a:r>
              <a:rPr lang="en-US" sz="1000" b="1" dirty="0" smtClean="0"/>
              <a:t>|</a:t>
            </a:r>
            <a:endParaRPr lang="en-US" sz="1000" b="1" dirty="0"/>
          </a:p>
        </p:txBody>
      </p:sp>
      <p:sp>
        <p:nvSpPr>
          <p:cNvPr id="9" name="TextBox 8"/>
          <p:cNvSpPr txBox="1"/>
          <p:nvPr/>
        </p:nvSpPr>
        <p:spPr>
          <a:xfrm>
            <a:off x="2744255" y="3112320"/>
            <a:ext cx="365744" cy="338550"/>
          </a:xfrm>
          <a:prstGeom prst="rect">
            <a:avLst/>
          </a:prstGeom>
          <a:noFill/>
        </p:spPr>
        <p:txBody>
          <a:bodyPr wrap="square" lIns="91434" tIns="45718" rIns="91434" bIns="45718" rtlCol="0">
            <a:spAutoFit/>
          </a:bodyPr>
          <a:lstStyle/>
          <a:p>
            <a:pPr defTabSz="1275694"/>
            <a:r>
              <a:rPr lang="de-DE" sz="1600" dirty="0">
                <a:solidFill>
                  <a:prstClr val="black">
                    <a:lumMod val="75000"/>
                    <a:lumOff val="25000"/>
                  </a:prstClr>
                </a:solidFill>
                <a:latin typeface="SAP-icons"/>
                <a:cs typeface="SAP-icons"/>
              </a:rPr>
              <a:t></a:t>
            </a:r>
            <a:endParaRPr sz="1600" dirty="0">
              <a:solidFill>
                <a:prstClr val="black">
                  <a:lumMod val="75000"/>
                  <a:lumOff val="25000"/>
                </a:prstClr>
              </a:solidFill>
              <a:latin typeface="SAP-icons"/>
              <a:cs typeface="SAP-icons"/>
            </a:endParaRPr>
          </a:p>
        </p:txBody>
      </p:sp>
      <p:grpSp>
        <p:nvGrpSpPr>
          <p:cNvPr id="10" name="Group 9"/>
          <p:cNvGrpSpPr/>
          <p:nvPr/>
        </p:nvGrpSpPr>
        <p:grpSpPr>
          <a:xfrm>
            <a:off x="542722" y="3516032"/>
            <a:ext cx="2563922" cy="1118569"/>
            <a:chOff x="3576145" y="4557899"/>
            <a:chExt cx="2563922" cy="1118569"/>
          </a:xfrm>
        </p:grpSpPr>
        <p:sp>
          <p:nvSpPr>
            <p:cNvPr id="11" name="Rectangle 350"/>
            <p:cNvSpPr>
              <a:spLocks noChangeArrowheads="1"/>
            </p:cNvSpPr>
            <p:nvPr/>
          </p:nvSpPr>
          <p:spPr bwMode="auto">
            <a:xfrm>
              <a:off x="3580116" y="4557899"/>
              <a:ext cx="2559951" cy="851868"/>
            </a:xfrm>
            <a:prstGeom prst="rect">
              <a:avLst/>
            </a:prstGeom>
            <a:noFill/>
            <a:ln w="9525">
              <a:noFill/>
              <a:miter lim="800000"/>
              <a:headEnd/>
              <a:tailEnd/>
            </a:ln>
            <a:extLst/>
          </p:spPr>
          <p:txBody>
            <a:bodyPr vert="horz" wrap="square" lIns="91440" tIns="45720" rIns="91440" bIns="45720" numCol="1" anchor="t" anchorCtr="0" compatLnSpc="1">
              <a:prstTxWarp prst="textNoShape">
                <a:avLst/>
              </a:prstTxWarp>
            </a:bodyPr>
            <a:lstStyle/>
            <a:p>
              <a:pPr>
                <a:lnSpc>
                  <a:spcPct val="150000"/>
                </a:lnSpc>
                <a:tabLst>
                  <a:tab pos="1079435" algn="l"/>
                  <a:tab pos="1968381" algn="l"/>
                </a:tabLst>
              </a:pPr>
              <a:r>
                <a:rPr lang="en-US" sz="1100" dirty="0" smtClean="0">
                  <a:solidFill>
                    <a:srgbClr val="000000"/>
                  </a:solidFill>
                  <a:latin typeface="Arial" panose="020B0604020202020204" pitchFamily="34" charset="0"/>
                  <a:cs typeface="Arial" panose="020B0604020202020204" pitchFamily="34" charset="0"/>
                </a:rPr>
                <a:t>Company 1</a:t>
              </a:r>
            </a:p>
            <a:p>
              <a:pPr>
                <a:lnSpc>
                  <a:spcPct val="150000"/>
                </a:lnSpc>
                <a:tabLst>
                  <a:tab pos="1079435" algn="l"/>
                  <a:tab pos="1968381" algn="l"/>
                </a:tabLst>
              </a:pPr>
              <a:r>
                <a:rPr lang="en-US" sz="1100" dirty="0" smtClean="0">
                  <a:solidFill>
                    <a:srgbClr val="000000"/>
                  </a:solidFill>
                  <a:latin typeface="Arial" panose="020B0604020202020204" pitchFamily="34" charset="0"/>
                  <a:cs typeface="Arial" panose="020B0604020202020204" pitchFamily="34" charset="0"/>
                </a:rPr>
                <a:t>Company 2</a:t>
              </a:r>
              <a:r>
                <a:rPr lang="en-US" sz="1100" dirty="0">
                  <a:solidFill>
                    <a:srgbClr val="000000"/>
                  </a:solidFill>
                  <a:latin typeface="Arial" panose="020B0604020202020204" pitchFamily="34" charset="0"/>
                  <a:cs typeface="Arial" panose="020B0604020202020204" pitchFamily="34" charset="0"/>
                </a:rPr>
                <a:t>		</a:t>
              </a:r>
            </a:p>
            <a:p>
              <a:pPr>
                <a:lnSpc>
                  <a:spcPct val="150000"/>
                </a:lnSpc>
                <a:tabLst>
                  <a:tab pos="1079435" algn="l"/>
                  <a:tab pos="1968381" algn="l"/>
                </a:tabLst>
              </a:pPr>
              <a:r>
                <a:rPr lang="en-US" sz="1100" dirty="0" smtClean="0">
                  <a:solidFill>
                    <a:srgbClr val="000000"/>
                  </a:solidFill>
                  <a:latin typeface="Arial" panose="020B0604020202020204" pitchFamily="34" charset="0"/>
                  <a:cs typeface="Arial" panose="020B0604020202020204" pitchFamily="34" charset="0"/>
                </a:rPr>
                <a:t>Company 3</a:t>
              </a:r>
              <a:endParaRPr lang="en-US" sz="1100" dirty="0">
                <a:solidFill>
                  <a:srgbClr val="000000"/>
                </a:solidFill>
                <a:latin typeface="Arial" panose="020B0604020202020204" pitchFamily="34" charset="0"/>
                <a:cs typeface="Arial" panose="020B0604020202020204" pitchFamily="34" charset="0"/>
              </a:endParaRPr>
            </a:p>
            <a:p>
              <a:pPr>
                <a:lnSpc>
                  <a:spcPct val="150000"/>
                </a:lnSpc>
                <a:tabLst>
                  <a:tab pos="1079435" algn="l"/>
                  <a:tab pos="1968381" algn="l"/>
                </a:tabLst>
              </a:pPr>
              <a:r>
                <a:rPr lang="en-US" sz="1100" dirty="0" smtClean="0">
                  <a:solidFill>
                    <a:srgbClr val="000000"/>
                  </a:solidFill>
                  <a:latin typeface="Arial" panose="020B0604020202020204" pitchFamily="34" charset="0"/>
                  <a:cs typeface="Arial" panose="020B0604020202020204" pitchFamily="34" charset="0"/>
                </a:rPr>
                <a:t>Company 4</a:t>
              </a:r>
              <a:endParaRPr lang="en-US" sz="3200" dirty="0">
                <a:latin typeface="Arial" panose="020B0604020202020204" pitchFamily="34" charset="0"/>
                <a:cs typeface="Arial" panose="020B0604020202020204" pitchFamily="34" charset="0"/>
              </a:endParaRPr>
            </a:p>
          </p:txBody>
        </p:sp>
        <p:sp>
          <p:nvSpPr>
            <p:cNvPr id="12" name="Rectangle 350"/>
            <p:cNvSpPr>
              <a:spLocks noChangeArrowheads="1"/>
            </p:cNvSpPr>
            <p:nvPr/>
          </p:nvSpPr>
          <p:spPr bwMode="auto">
            <a:xfrm>
              <a:off x="3576145" y="4565718"/>
              <a:ext cx="2559951" cy="1110750"/>
            </a:xfrm>
            <a:prstGeom prst="rect">
              <a:avLst/>
            </a:prstGeom>
            <a:noFill/>
            <a:ln w="9525">
              <a:solidFill>
                <a:schemeClr val="bg2"/>
              </a:solidFill>
              <a:miter lim="800000"/>
              <a:headEnd/>
              <a:tailEnd/>
            </a:ln>
            <a:extLst/>
          </p:spPr>
          <p:txBody>
            <a:bodyPr vert="horz" wrap="square" lIns="91440" tIns="45720" rIns="91440" bIns="45720" numCol="1" anchor="ctr" anchorCtr="0" compatLnSpc="1">
              <a:prstTxWarp prst="textNoShape">
                <a:avLst/>
              </a:prstTxWarp>
            </a:bodyPr>
            <a:lstStyle/>
            <a:p>
              <a:endParaRPr lang="en-US" sz="4000" dirty="0">
                <a:latin typeface="Arial" panose="020B0604020202020204" pitchFamily="34" charset="0"/>
                <a:cs typeface="Arial" panose="020B0604020202020204" pitchFamily="34" charset="0"/>
              </a:endParaRPr>
            </a:p>
          </p:txBody>
        </p:sp>
      </p:grpSp>
      <p:sp>
        <p:nvSpPr>
          <p:cNvPr id="13" name="Rectangle 23"/>
          <p:cNvSpPr>
            <a:spLocks noChangeArrowheads="1"/>
          </p:cNvSpPr>
          <p:nvPr/>
        </p:nvSpPr>
        <p:spPr bwMode="auto">
          <a:xfrm>
            <a:off x="549544" y="5109386"/>
            <a:ext cx="3635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r" fontAlgn="base">
              <a:spcBef>
                <a:spcPct val="0"/>
              </a:spcBef>
              <a:spcAft>
                <a:spcPct val="0"/>
              </a:spcAft>
            </a:pPr>
            <a:r>
              <a:rPr lang="en-US" sz="1000" dirty="0">
                <a:solidFill>
                  <a:srgbClr val="666666"/>
                </a:solidFill>
                <a:latin typeface="Arial" pitchFamily="34" charset="0"/>
                <a:ea typeface="Open Sans" pitchFamily="34" charset="0"/>
                <a:cs typeface="Arial" pitchFamily="34" charset="0"/>
              </a:rPr>
              <a:t>Status</a:t>
            </a:r>
            <a:endParaRPr lang="en-US" sz="2800" dirty="0">
              <a:solidFill>
                <a:prstClr val="black"/>
              </a:solidFill>
              <a:latin typeface="Arial" pitchFamily="34" charset="0"/>
              <a:cs typeface="Arial" pitchFamily="34" charset="0"/>
            </a:endParaRPr>
          </a:p>
        </p:txBody>
      </p:sp>
      <p:sp>
        <p:nvSpPr>
          <p:cNvPr id="21" name="Rectangle 350"/>
          <p:cNvSpPr>
            <a:spLocks noChangeArrowheads="1"/>
          </p:cNvSpPr>
          <p:nvPr/>
        </p:nvSpPr>
        <p:spPr bwMode="auto">
          <a:xfrm>
            <a:off x="549311" y="5417958"/>
            <a:ext cx="2559951" cy="424863"/>
          </a:xfrm>
          <a:prstGeom prst="rect">
            <a:avLst/>
          </a:prstGeom>
          <a:solidFill>
            <a:sysClr val="window" lastClr="FFFFFF"/>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pPr algn="r" defTabSz="1275694">
              <a:defRPr/>
            </a:pPr>
            <a:endParaRPr lang="en-US" sz="4400" b="1" kern="0" spc="-300" dirty="0">
              <a:solidFill>
                <a:prstClr val="black"/>
              </a:solidFill>
              <a:latin typeface="Arial" panose="020B0604020202020204" pitchFamily="34" charset="0"/>
              <a:ea typeface="Open Sans" panose="020B0606030504020204" pitchFamily="34" charset="0"/>
              <a:cs typeface="Arial" panose="020B0604020202020204" pitchFamily="34" charset="0"/>
            </a:endParaRPr>
          </a:p>
        </p:txBody>
      </p:sp>
      <p:sp>
        <p:nvSpPr>
          <p:cNvPr id="22" name="TextBox 21"/>
          <p:cNvSpPr txBox="1"/>
          <p:nvPr/>
        </p:nvSpPr>
        <p:spPr>
          <a:xfrm>
            <a:off x="2743980" y="5475469"/>
            <a:ext cx="365744" cy="338550"/>
          </a:xfrm>
          <a:prstGeom prst="rect">
            <a:avLst/>
          </a:prstGeom>
          <a:noFill/>
        </p:spPr>
        <p:txBody>
          <a:bodyPr wrap="square" lIns="91434" tIns="45718" rIns="91434" bIns="45718" rtlCol="0">
            <a:spAutoFit/>
          </a:bodyPr>
          <a:lstStyle/>
          <a:p>
            <a:pPr defTabSz="1275694"/>
            <a:r>
              <a:rPr lang="de-DE" sz="1600" dirty="0">
                <a:solidFill>
                  <a:prstClr val="black">
                    <a:lumMod val="75000"/>
                    <a:lumOff val="25000"/>
                  </a:prstClr>
                </a:solidFill>
                <a:latin typeface="SAP-icons"/>
                <a:cs typeface="SAP-icons"/>
              </a:rPr>
              <a:t></a:t>
            </a:r>
            <a:endParaRPr sz="1600" dirty="0">
              <a:solidFill>
                <a:prstClr val="black">
                  <a:lumMod val="75000"/>
                  <a:lumOff val="25000"/>
                </a:prstClr>
              </a:solidFill>
              <a:latin typeface="SAP-icons"/>
              <a:cs typeface="SAP-icons"/>
            </a:endParaRPr>
          </a:p>
        </p:txBody>
      </p:sp>
      <p:sp>
        <p:nvSpPr>
          <p:cNvPr id="26" name="Rounded Rectangle 25"/>
          <p:cNvSpPr/>
          <p:nvPr/>
        </p:nvSpPr>
        <p:spPr bwMode="gray">
          <a:xfrm>
            <a:off x="652337" y="5482236"/>
            <a:ext cx="1136594" cy="319219"/>
          </a:xfrm>
          <a:prstGeom prst="roundRect">
            <a:avLst/>
          </a:prstGeom>
          <a:solidFill>
            <a:srgbClr val="F7F7F7"/>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7" name="TextBox 26"/>
          <p:cNvSpPr txBox="1"/>
          <p:nvPr/>
        </p:nvSpPr>
        <p:spPr>
          <a:xfrm>
            <a:off x="1402772" y="5544482"/>
            <a:ext cx="431481"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SAP-icons" pitchFamily="2" charset="0"/>
              </a:rPr>
              <a:t></a:t>
            </a:r>
          </a:p>
        </p:txBody>
      </p:sp>
      <p:sp>
        <p:nvSpPr>
          <p:cNvPr id="30" name="Rectangle 29"/>
          <p:cNvSpPr/>
          <p:nvPr/>
        </p:nvSpPr>
        <p:spPr bwMode="gray">
          <a:xfrm>
            <a:off x="662702" y="5436046"/>
            <a:ext cx="1609946" cy="353848"/>
          </a:xfrm>
          <a:prstGeom prst="rect">
            <a:avLst/>
          </a:prstGeom>
          <a:noFill/>
          <a:ln w="19050" algn="ctr">
            <a:noFill/>
            <a:miter lim="800000"/>
            <a:headEnd/>
            <a:tailEnd/>
          </a:ln>
        </p:spPr>
        <p:txBody>
          <a:bodyPr lIns="90000" tIns="72000" rIns="90000" bIns="72000" rtlCol="0" anchor="ctr"/>
          <a:lstStyle/>
          <a:p>
            <a:pPr fontAlgn="base">
              <a:spcBef>
                <a:spcPct val="50000"/>
              </a:spcBef>
              <a:spcAft>
                <a:spcPct val="0"/>
              </a:spcAft>
              <a:buClr>
                <a:srgbClr val="F0AB00"/>
              </a:buClr>
              <a:buSzPct val="80000"/>
            </a:pPr>
            <a:r>
              <a:rPr lang="de-DE" sz="1000" kern="0" dirty="0" smtClean="0">
                <a:latin typeface="HelveticaNeueLT Std Med Ext" pitchFamily="34" charset="0"/>
                <a:ea typeface="Arial Unicode MS" pitchFamily="34" charset="-128"/>
                <a:cs typeface="Arial Unicode MS" pitchFamily="34" charset="-128"/>
              </a:rPr>
              <a:t>Company 1              </a:t>
            </a:r>
            <a:r>
              <a:rPr lang="de-DE" sz="1000" kern="0" dirty="0">
                <a:latin typeface="HelveticaNeueLT Std Med Ext" pitchFamily="34" charset="0"/>
                <a:ea typeface="Arial Unicode MS" pitchFamily="34" charset="-128"/>
                <a:cs typeface="Arial Unicode MS" pitchFamily="34" charset="-128"/>
              </a:rPr>
              <a:t>| </a:t>
            </a:r>
            <a:endParaRPr lang="en-US" sz="1000" kern="0" dirty="0">
              <a:latin typeface="HelveticaNeueLT Std Med Ext"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348282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smtClean="0">
                <a:solidFill>
                  <a:srgbClr val="666666"/>
                </a:solidFill>
                <a:latin typeface="BentonSans Light" panose="02000503000000020004" pitchFamily="2" charset="0"/>
              </a:rPr>
              <a:t>Application Types</a:t>
            </a:r>
            <a:endParaRPr lang="en-US" sz="4800" dirty="0">
              <a:solidFill>
                <a:srgbClr val="666666"/>
              </a:solidFill>
              <a:latin typeface="BentonSans Light" panose="02000503000000020004" pitchFamily="2" charset="0"/>
            </a:endParaRPr>
          </a:p>
        </p:txBody>
      </p:sp>
    </p:spTree>
    <p:extLst>
      <p:ext uri="{BB962C8B-B14F-4D97-AF65-F5344CB8AC3E}">
        <p14:creationId xmlns:p14="http://schemas.microsoft.com/office/powerpoint/2010/main" val="13981377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7047"/>
            <a:ext cx="9144000" cy="6865047"/>
          </a:xfrm>
          <a:prstGeom prst="rect">
            <a:avLst/>
          </a:prstGeom>
          <a:solidFill>
            <a:sysClr val="window" lastClr="FFFFFF">
              <a:lumMod val="95000"/>
            </a:sysClr>
          </a:solidFill>
          <a:ln w="9525" cap="flat" cmpd="sng" algn="ctr">
            <a:solidFill>
              <a:schemeClr val="bg1">
                <a:lumMod val="65000"/>
              </a:schemeClr>
            </a:solidFill>
            <a:prstDash val="solid"/>
          </a:ln>
          <a:effectLst/>
        </p:spPr>
        <p:txBody>
          <a:bodyPr rtlCol="0" anchor="ctr"/>
          <a:lstStyle/>
          <a:p>
            <a:pPr lvl="0"/>
            <a:endParaRPr lang="en-US" sz="1000" dirty="0">
              <a:solidFill>
                <a:prstClr val="black"/>
              </a:solidFill>
              <a:latin typeface="Arial" panose="020B0604020202020204" pitchFamily="34" charset="0"/>
              <a:cs typeface="Arial" panose="020B0604020202020204" pitchFamily="34" charset="0"/>
            </a:endParaRPr>
          </a:p>
        </p:txBody>
      </p:sp>
      <p:sp>
        <p:nvSpPr>
          <p:cNvPr id="3" name="TextBox 2"/>
          <p:cNvSpPr txBox="1"/>
          <p:nvPr/>
        </p:nvSpPr>
        <p:spPr>
          <a:xfrm>
            <a:off x="4102100" y="63447"/>
            <a:ext cx="1029115"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Select “Company”</a:t>
            </a:r>
          </a:p>
        </p:txBody>
      </p:sp>
      <p:cxnSp>
        <p:nvCxnSpPr>
          <p:cNvPr id="30" name="Straight Connector 29"/>
          <p:cNvCxnSpPr/>
          <p:nvPr/>
        </p:nvCxnSpPr>
        <p:spPr>
          <a:xfrm flipV="1">
            <a:off x="0" y="338667"/>
            <a:ext cx="9144000" cy="2540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605022" y="522984"/>
            <a:ext cx="7565311" cy="264358"/>
            <a:chOff x="5142467" y="1322950"/>
            <a:chExt cx="2861305" cy="423863"/>
          </a:xfrm>
        </p:grpSpPr>
        <p:sp>
          <p:nvSpPr>
            <p:cNvPr id="39" name="Rectangle 38"/>
            <p:cNvSpPr/>
            <p:nvPr/>
          </p:nvSpPr>
          <p:spPr>
            <a:xfrm>
              <a:off x="5142467" y="1322950"/>
              <a:ext cx="2860676" cy="4238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5146276" y="1746813"/>
              <a:ext cx="285686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834055" y="1400415"/>
              <a:ext cx="169717" cy="24673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dirty="0">
                  <a:solidFill>
                    <a:srgbClr val="666666"/>
                  </a:solidFill>
                  <a:latin typeface="SAP-icons" pitchFamily="2" charset="0"/>
                </a:rPr>
                <a:t> </a:t>
              </a:r>
            </a:p>
          </p:txBody>
        </p:sp>
        <p:sp>
          <p:nvSpPr>
            <p:cNvPr id="42" name="TextBox 41"/>
            <p:cNvSpPr txBox="1"/>
            <p:nvPr/>
          </p:nvSpPr>
          <p:spPr>
            <a:xfrm>
              <a:off x="5204680" y="1413011"/>
              <a:ext cx="1186089"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i="1" dirty="0">
                  <a:solidFill>
                    <a:srgbClr val="707070"/>
                  </a:solidFill>
                  <a:latin typeface="Arial" panose="020B0604020202020204" pitchFamily="34" charset="0"/>
                  <a:ea typeface="Open Sans Semibold" pitchFamily="34" charset="0"/>
                  <a:cs typeface="Arial" panose="020B0604020202020204" pitchFamily="34" charset="0"/>
                </a:rPr>
                <a:t>Search</a:t>
              </a:r>
            </a:p>
          </p:txBody>
        </p:sp>
        <p:cxnSp>
          <p:nvCxnSpPr>
            <p:cNvPr id="43" name="Straight Connector 42"/>
            <p:cNvCxnSpPr/>
            <p:nvPr/>
          </p:nvCxnSpPr>
          <p:spPr>
            <a:xfrm>
              <a:off x="7843470" y="1329700"/>
              <a:ext cx="0" cy="417113"/>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816687" y="968621"/>
            <a:ext cx="1587845"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Advanced Search</a:t>
            </a:r>
            <a:endParaRPr lang="en-US" sz="10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45" name="Rectangle 44"/>
          <p:cNvSpPr/>
          <p:nvPr/>
        </p:nvSpPr>
        <p:spPr>
          <a:xfrm>
            <a:off x="527330" y="937252"/>
            <a:ext cx="312906" cy="246221"/>
          </a:xfrm>
          <a:prstGeom prst="rect">
            <a:avLst/>
          </a:prstGeom>
        </p:spPr>
        <p:txBody>
          <a:bodyPr wrap="none">
            <a:spAutoFit/>
          </a:bodyPr>
          <a:lstStyle/>
          <a:p>
            <a:r>
              <a:rPr lang="en-US" sz="1000" dirty="0">
                <a:solidFill>
                  <a:srgbClr val="707070"/>
                </a:solidFill>
                <a:latin typeface="SAP-icons"/>
              </a:rPr>
              <a:t></a:t>
            </a:r>
            <a:endParaRPr lang="en-US" sz="1000" dirty="0">
              <a:solidFill>
                <a:srgbClr val="707070"/>
              </a:solidFill>
            </a:endParaRPr>
          </a:p>
        </p:txBody>
      </p:sp>
      <p:sp>
        <p:nvSpPr>
          <p:cNvPr id="46" name="Rectangle 45"/>
          <p:cNvSpPr/>
          <p:nvPr/>
        </p:nvSpPr>
        <p:spPr>
          <a:xfrm>
            <a:off x="2645489" y="1369641"/>
            <a:ext cx="1799115" cy="26435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5489" y="1843775"/>
            <a:ext cx="1799115" cy="26435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871289" y="1361174"/>
            <a:ext cx="2282111" cy="26435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510954" y="1405399"/>
            <a:ext cx="1249179"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Company Code::</a:t>
            </a:r>
            <a:endParaRPr lang="en-US" sz="10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50" name="TextBox 49"/>
          <p:cNvSpPr txBox="1"/>
          <p:nvPr/>
        </p:nvSpPr>
        <p:spPr>
          <a:xfrm>
            <a:off x="1502488" y="1913399"/>
            <a:ext cx="1249179"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Company Name::</a:t>
            </a:r>
            <a:endParaRPr lang="en-US" sz="10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51" name="TextBox 50"/>
          <p:cNvSpPr txBox="1"/>
          <p:nvPr/>
        </p:nvSpPr>
        <p:spPr>
          <a:xfrm>
            <a:off x="4779088" y="1405399"/>
            <a:ext cx="1249179"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Currency Code::</a:t>
            </a:r>
            <a:endParaRPr lang="en-US" sz="1000" dirty="0">
              <a:solidFill>
                <a:srgbClr val="707070"/>
              </a:solidFill>
              <a:latin typeface="Arial" panose="020B0604020202020204" pitchFamily="34" charset="0"/>
              <a:ea typeface="Open Sans Semibold" pitchFamily="34" charset="0"/>
              <a:cs typeface="Arial" panose="020B0604020202020204" pitchFamily="34" charset="0"/>
            </a:endParaRPr>
          </a:p>
        </p:txBody>
      </p:sp>
      <p:pic>
        <p:nvPicPr>
          <p:cNvPr id="5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24440" b="5256"/>
          <a:stretch/>
        </p:blipFill>
        <p:spPr bwMode="auto">
          <a:xfrm>
            <a:off x="525346" y="2649859"/>
            <a:ext cx="7839721" cy="2396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bwMode="gray">
          <a:xfrm>
            <a:off x="0" y="2396009"/>
            <a:ext cx="9143999" cy="2650066"/>
          </a:xfrm>
          <a:prstGeom prst="rect">
            <a:avLst/>
          </a:prstGeom>
          <a:solidFill>
            <a:srgbClr val="FFFFFF"/>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53" name="Table 52"/>
          <p:cNvGraphicFramePr>
            <a:graphicFrameLocks noGrp="1"/>
          </p:cNvGraphicFramePr>
          <p:nvPr>
            <p:extLst>
              <p:ext uri="{D42A27DB-BD31-4B8C-83A1-F6EECF244321}">
                <p14:modId xmlns:p14="http://schemas.microsoft.com/office/powerpoint/2010/main" val="622803554"/>
              </p:ext>
            </p:extLst>
          </p:nvPr>
        </p:nvGraphicFramePr>
        <p:xfrm>
          <a:off x="770476" y="2990797"/>
          <a:ext cx="7254219" cy="1890287"/>
        </p:xfrm>
        <a:graphic>
          <a:graphicData uri="http://schemas.openxmlformats.org/drawingml/2006/table">
            <a:tbl>
              <a:tblPr firstRow="1" bandRow="1">
                <a:solidFill>
                  <a:schemeClr val="bg1"/>
                </a:solidFill>
                <a:tableStyleId>{2D5ABB26-0587-4C30-8999-92F81FD0307C}</a:tableStyleId>
              </a:tblPr>
              <a:tblGrid>
                <a:gridCol w="1393166"/>
                <a:gridCol w="2486025"/>
                <a:gridCol w="1447800"/>
                <a:gridCol w="1695450"/>
                <a:gridCol w="231778"/>
              </a:tblGrid>
              <a:tr h="297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cs typeface="Arial" panose="020B0604020202020204" pitchFamily="34" charset="0"/>
                        </a:rPr>
                        <a:t>Company Code</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prstClr val="black"/>
                          </a:solidFill>
                          <a:latin typeface="Arial" panose="020B0604020202020204" pitchFamily="34" charset="0"/>
                          <a:cs typeface="Arial" panose="020B0604020202020204" pitchFamily="34" charset="0"/>
                        </a:rPr>
                        <a:t>Company Name</a:t>
                      </a:r>
                      <a:endParaRPr lang="en-US" sz="1000" b="1"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cs typeface="Arial" panose="020B0604020202020204" pitchFamily="34" charset="0"/>
                        </a:rPr>
                        <a:t>City</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panose="020B0604020202020204" pitchFamily="34" charset="0"/>
                          <a:cs typeface="Arial" panose="020B0604020202020204" pitchFamily="34" charset="0"/>
                        </a:rPr>
                        <a:t>Currency Code</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b="1"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r>
              <a:tr h="3186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4F81BD"/>
                          </a:solidFill>
                          <a:latin typeface="Arial" panose="020B0604020202020204" pitchFamily="34" charset="0"/>
                          <a:cs typeface="Arial" panose="020B0604020202020204" pitchFamily="34" charset="0"/>
                        </a:rPr>
                        <a:t>90000201</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Company A</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l"/>
                      <a:r>
                        <a:rPr lang="en-US" sz="1000" dirty="0" smtClean="0">
                          <a:solidFill>
                            <a:prstClr val="black"/>
                          </a:solidFill>
                          <a:latin typeface="Arial" panose="020B0604020202020204" pitchFamily="34" charset="0"/>
                          <a:cs typeface="Arial" panose="020B0604020202020204" pitchFamily="34" charset="0"/>
                        </a:rPr>
                        <a:t>City 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l"/>
                      <a:r>
                        <a:rPr lang="en-US" sz="1000" dirty="0" smtClean="0">
                          <a:solidFill>
                            <a:prstClr val="black"/>
                          </a:solidFill>
                          <a:latin typeface="Arial" panose="020B0604020202020204" pitchFamily="34" charset="0"/>
                          <a:cs typeface="Arial" panose="020B0604020202020204" pitchFamily="34" charset="0"/>
                        </a:rPr>
                        <a:t>EUR</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90000213</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Company A</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l"/>
                      <a:r>
                        <a:rPr lang="en-US" sz="1000" dirty="0" smtClean="0">
                          <a:solidFill>
                            <a:prstClr val="black"/>
                          </a:solidFill>
                          <a:latin typeface="Arial" panose="020B0604020202020204" pitchFamily="34" charset="0"/>
                          <a:cs typeface="Arial" panose="020B0604020202020204" pitchFamily="34" charset="0"/>
                        </a:rPr>
                        <a:t>City 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l"/>
                      <a:r>
                        <a:rPr lang="en-US" sz="1000" dirty="0" smtClean="0">
                          <a:solidFill>
                            <a:prstClr val="black"/>
                          </a:solidFill>
                          <a:latin typeface="Arial" panose="020B0604020202020204" pitchFamily="34" charset="0"/>
                          <a:cs typeface="Arial" panose="020B0604020202020204" pitchFamily="34" charset="0"/>
                        </a:rPr>
                        <a:t>EUR</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90000183</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Company A</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l"/>
                      <a:r>
                        <a:rPr lang="en-US" sz="1000" dirty="0" smtClean="0">
                          <a:solidFill>
                            <a:prstClr val="black"/>
                          </a:solidFill>
                          <a:latin typeface="Arial" panose="020B0604020202020204" pitchFamily="34" charset="0"/>
                          <a:cs typeface="Arial" panose="020B0604020202020204" pitchFamily="34" charset="0"/>
                        </a:rPr>
                        <a:t>City 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EUR</a:t>
                      </a:r>
                      <a:endParaRPr lang="en-US" sz="1000" dirty="0" smtClean="0">
                        <a:solidFill>
                          <a:srgbClr val="4F81BD"/>
                        </a:solidFill>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318624">
                <a:tc>
                  <a:txBody>
                    <a:bodyPr/>
                    <a:lstStyle/>
                    <a:p>
                      <a:r>
                        <a:rPr lang="en-US" sz="1000" b="1" dirty="0" smtClean="0">
                          <a:solidFill>
                            <a:srgbClr val="4F81BD"/>
                          </a:solidFill>
                          <a:latin typeface="Arial" panose="020B0604020202020204" pitchFamily="34" charset="0"/>
                          <a:cs typeface="Arial" panose="020B0604020202020204" pitchFamily="34" charset="0"/>
                        </a:rPr>
                        <a:t>90000623</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Company A</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091"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City 1</a:t>
                      </a:r>
                      <a:endParaRPr lang="en-US" sz="1000" dirty="0" smtClean="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l"/>
                      <a:r>
                        <a:rPr lang="en-US" sz="1000" dirty="0" smtClean="0">
                          <a:solidFill>
                            <a:prstClr val="black"/>
                          </a:solidFill>
                          <a:latin typeface="Arial" panose="020B0604020202020204" pitchFamily="34" charset="0"/>
                          <a:cs typeface="Arial" panose="020B0604020202020204" pitchFamily="34" charset="0"/>
                        </a:rPr>
                        <a:t>EUR</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318624">
                <a:tc>
                  <a:txBody>
                    <a:bodyPr/>
                    <a:lstStyle/>
                    <a:p>
                      <a:r>
                        <a:rPr lang="en-US" sz="1000" b="1" smtClean="0">
                          <a:solidFill>
                            <a:srgbClr val="4F81BD"/>
                          </a:solidFill>
                          <a:latin typeface="Arial" panose="020B0604020202020204" pitchFamily="34" charset="0"/>
                          <a:cs typeface="Arial" panose="020B0604020202020204" pitchFamily="34" charset="0"/>
                        </a:rPr>
                        <a:t>90000871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Company A</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091"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City 1</a:t>
                      </a:r>
                      <a:endParaRPr lang="en-US" sz="1000" dirty="0" smtClean="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l"/>
                      <a:r>
                        <a:rPr lang="en-US" sz="1000" dirty="0" smtClean="0">
                          <a:solidFill>
                            <a:prstClr val="black"/>
                          </a:solidFill>
                          <a:latin typeface="Arial" panose="020B0604020202020204" pitchFamily="34" charset="0"/>
                          <a:cs typeface="Arial" panose="020B0604020202020204" pitchFamily="34" charset="0"/>
                        </a:rPr>
                        <a:t>EUR</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bl>
          </a:graphicData>
        </a:graphic>
      </p:graphicFrame>
      <p:grpSp>
        <p:nvGrpSpPr>
          <p:cNvPr id="54" name="Group 53"/>
          <p:cNvGrpSpPr/>
          <p:nvPr/>
        </p:nvGrpSpPr>
        <p:grpSpPr>
          <a:xfrm>
            <a:off x="762001" y="2558351"/>
            <a:ext cx="7266383" cy="360040"/>
            <a:chOff x="-1" y="2124113"/>
            <a:chExt cx="8133944" cy="360040"/>
          </a:xfrm>
        </p:grpSpPr>
        <p:sp>
          <p:nvSpPr>
            <p:cNvPr id="55" name="Rectangle 54"/>
            <p:cNvSpPr/>
            <p:nvPr/>
          </p:nvSpPr>
          <p:spPr>
            <a:xfrm>
              <a:off x="-1" y="2124113"/>
              <a:ext cx="8133944" cy="360040"/>
            </a:xfrm>
            <a:prstGeom prst="rect">
              <a:avLst/>
            </a:prstGeom>
            <a:solidFill>
              <a:sysClr val="window" lastClr="FFFFFF">
                <a:lumMod val="95000"/>
              </a:sysClr>
            </a:solidFill>
            <a:ln w="9525" cap="flat" cmpd="sng" algn="ctr">
              <a:solidFill>
                <a:sysClr val="window" lastClr="FFFFFF">
                  <a:lumMod val="85000"/>
                </a:sysClr>
              </a:solidFill>
              <a:prstDash val="solid"/>
            </a:ln>
            <a:effectLst/>
          </p:spPr>
          <p:txBody>
            <a:bodyPr rtlCol="0" anchor="ctr"/>
            <a:lstStyle/>
            <a:p>
              <a:pPr lvl="0"/>
              <a:r>
                <a:rPr lang="en-US" sz="1000" dirty="0">
                  <a:solidFill>
                    <a:prstClr val="black"/>
                  </a:solidFill>
                  <a:latin typeface="Arial" panose="020B0604020202020204" pitchFamily="34" charset="0"/>
                  <a:cs typeface="Arial" panose="020B0604020202020204" pitchFamily="34" charset="0"/>
                </a:rPr>
                <a:t>Items (1234)</a:t>
              </a:r>
            </a:p>
          </p:txBody>
        </p:sp>
        <p:sp>
          <p:nvSpPr>
            <p:cNvPr id="56" name="TextBox 55"/>
            <p:cNvSpPr txBox="1"/>
            <p:nvPr/>
          </p:nvSpPr>
          <p:spPr>
            <a:xfrm>
              <a:off x="7999855" y="2148277"/>
              <a:ext cx="72703" cy="288147"/>
            </a:xfrm>
            <a:prstGeom prst="rect">
              <a:avLst/>
            </a:prstGeom>
            <a:noFill/>
          </p:spPr>
          <p:txBody>
            <a:bodyPr wrap="none" lIns="36000" tIns="36000" rIns="36000" bIns="3600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61" name="TextBox 60"/>
            <p:cNvSpPr txBox="1"/>
            <p:nvPr/>
          </p:nvSpPr>
          <p:spPr>
            <a:xfrm>
              <a:off x="6765092" y="2164357"/>
              <a:ext cx="72703" cy="257369"/>
            </a:xfrm>
            <a:prstGeom prst="rect">
              <a:avLst/>
            </a:prstGeom>
            <a:noFill/>
          </p:spPr>
          <p:txBody>
            <a:bodyPr wrap="none" lIns="36000" tIns="36000" rIns="36000" bIns="36000" rtlCol="0" anchor="ctr">
              <a:spAutoFit/>
            </a:bodyPr>
            <a:lstStyle>
              <a:defPPr>
                <a:defRPr lang="de-DE"/>
              </a:defPPr>
              <a:lvl1pPr algn="ctr">
                <a:defRPr sz="1200">
                  <a:latin typeface="SAP-icons"/>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SAP-icons"/>
                </a:rPr>
                <a:t> </a:t>
              </a:r>
              <a:endParaRPr kumimoji="0" lang="en-US" sz="1200" b="0" i="0" u="none" strike="noStrike" kern="0" cap="none" spc="0" normalizeH="0" baseline="0" noProof="0" dirty="0">
                <a:ln>
                  <a:noFill/>
                </a:ln>
                <a:solidFill>
                  <a:sysClr val="windowText" lastClr="000000"/>
                </a:solidFill>
                <a:effectLst/>
                <a:uLnTx/>
                <a:uFillTx/>
                <a:latin typeface="SAP-icons"/>
              </a:endParaRPr>
            </a:p>
          </p:txBody>
        </p:sp>
      </p:grpSp>
      <p:sp>
        <p:nvSpPr>
          <p:cNvPr id="65" name="TextBox 64"/>
          <p:cNvSpPr txBox="1"/>
          <p:nvPr/>
        </p:nvSpPr>
        <p:spPr>
          <a:xfrm>
            <a:off x="689687" y="5198468"/>
            <a:ext cx="1249179"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latin typeface="Arial" panose="020B0604020202020204" pitchFamily="34" charset="0"/>
                <a:ea typeface="Open Sans Semibold" pitchFamily="34" charset="0"/>
                <a:cs typeface="Arial" panose="020B0604020202020204" pitchFamily="34" charset="0"/>
              </a:rPr>
              <a:t>Selected Items (1)</a:t>
            </a:r>
            <a:endParaRPr lang="en-US" sz="1000" dirty="0">
              <a:latin typeface="Arial" panose="020B0604020202020204" pitchFamily="34" charset="0"/>
              <a:ea typeface="Open Sans Semibold" pitchFamily="34" charset="0"/>
              <a:cs typeface="Arial" panose="020B0604020202020204" pitchFamily="34" charset="0"/>
            </a:endParaRPr>
          </a:p>
        </p:txBody>
      </p:sp>
      <p:sp>
        <p:nvSpPr>
          <p:cNvPr id="66" name="TextBox 65"/>
          <p:cNvSpPr txBox="1"/>
          <p:nvPr/>
        </p:nvSpPr>
        <p:spPr>
          <a:xfrm>
            <a:off x="681220" y="5899393"/>
            <a:ext cx="1249179"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latin typeface="Arial" panose="020B0604020202020204" pitchFamily="34" charset="0"/>
                <a:ea typeface="Open Sans Semibold" pitchFamily="34" charset="0"/>
                <a:cs typeface="Arial" panose="020B0604020202020204" pitchFamily="34" charset="0"/>
              </a:rPr>
              <a:t>Excluded Items (1)</a:t>
            </a:r>
            <a:endParaRPr lang="en-US" sz="1000" dirty="0">
              <a:latin typeface="Arial" panose="020B0604020202020204" pitchFamily="34" charset="0"/>
              <a:ea typeface="Open Sans Semibold" pitchFamily="34" charset="0"/>
              <a:cs typeface="Arial" panose="020B0604020202020204" pitchFamily="34" charset="0"/>
            </a:endParaRPr>
          </a:p>
        </p:txBody>
      </p:sp>
      <p:sp>
        <p:nvSpPr>
          <p:cNvPr id="67" name="Rectangle 66"/>
          <p:cNvSpPr/>
          <p:nvPr/>
        </p:nvSpPr>
        <p:spPr>
          <a:xfrm>
            <a:off x="674447" y="5469455"/>
            <a:ext cx="7453553" cy="313268"/>
          </a:xfrm>
          <a:prstGeom prst="rect">
            <a:avLst/>
          </a:prstGeom>
          <a:noFill/>
          <a:ln w="127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808085" y="5428723"/>
            <a:ext cx="749863" cy="369332"/>
          </a:xfrm>
          <a:prstGeom prst="rect">
            <a:avLst/>
          </a:prstGeom>
        </p:spPr>
        <p:txBody>
          <a:bodyPr wrap="square">
            <a:spAutoFit/>
          </a:bodyPr>
          <a:lstStyle/>
          <a:p>
            <a:r>
              <a:rPr lang="de-DE" kern="0" dirty="0" smtClean="0">
                <a:latin typeface="HelveticaNeueLT Std Med Ext" pitchFamily="34" charset="0"/>
                <a:ea typeface="Arial Unicode MS" pitchFamily="34" charset="-128"/>
                <a:cs typeface="Arial Unicode MS" pitchFamily="34" charset="-128"/>
              </a:rPr>
              <a:t> </a:t>
            </a:r>
            <a:endParaRPr lang="en-US" dirty="0"/>
          </a:p>
        </p:txBody>
      </p:sp>
      <p:sp>
        <p:nvSpPr>
          <p:cNvPr id="72" name="Rectangle 71"/>
          <p:cNvSpPr/>
          <p:nvPr/>
        </p:nvSpPr>
        <p:spPr>
          <a:xfrm>
            <a:off x="716776" y="6121408"/>
            <a:ext cx="7453553" cy="313268"/>
          </a:xfrm>
          <a:prstGeom prst="rect">
            <a:avLst/>
          </a:prstGeom>
          <a:noFill/>
          <a:ln w="127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0" y="6570132"/>
            <a:ext cx="9144000" cy="287867"/>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a:p>
        </p:txBody>
      </p:sp>
      <p:sp>
        <p:nvSpPr>
          <p:cNvPr id="78" name="Rectangle 77"/>
          <p:cNvSpPr/>
          <p:nvPr/>
        </p:nvSpPr>
        <p:spPr bwMode="gray">
          <a:xfrm>
            <a:off x="7751378" y="6561667"/>
            <a:ext cx="750639" cy="296333"/>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000" dirty="0" smtClean="0">
                <a:solidFill>
                  <a:schemeClr val="bg1"/>
                </a:solidFill>
                <a:latin typeface="Arial" panose="020B0604020202020204" pitchFamily="34" charset="0"/>
                <a:ea typeface="Open Sans" pitchFamily="34" charset="0"/>
                <a:cs typeface="Arial" panose="020B0604020202020204" pitchFamily="34" charset="0"/>
              </a:rPr>
              <a:t>OK</a:t>
            </a:r>
            <a:endParaRPr lang="en-US" sz="1000" dirty="0">
              <a:solidFill>
                <a:schemeClr val="bg1"/>
              </a:solidFill>
              <a:latin typeface="Arial" panose="020B0604020202020204" pitchFamily="34" charset="0"/>
              <a:ea typeface="Open Sans" pitchFamily="34" charset="0"/>
              <a:cs typeface="Arial" panose="020B0604020202020204" pitchFamily="34" charset="0"/>
            </a:endParaRPr>
          </a:p>
        </p:txBody>
      </p:sp>
      <p:sp>
        <p:nvSpPr>
          <p:cNvPr id="79" name="Rectangle 78"/>
          <p:cNvSpPr/>
          <p:nvPr/>
        </p:nvSpPr>
        <p:spPr bwMode="gray">
          <a:xfrm>
            <a:off x="8393361" y="6561667"/>
            <a:ext cx="750639" cy="296333"/>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000" dirty="0" smtClean="0">
                <a:solidFill>
                  <a:schemeClr val="bg1"/>
                </a:solidFill>
                <a:latin typeface="Arial" panose="020B0604020202020204" pitchFamily="34" charset="0"/>
                <a:ea typeface="Open Sans" pitchFamily="34" charset="0"/>
                <a:cs typeface="Arial" panose="020B0604020202020204" pitchFamily="34" charset="0"/>
              </a:rPr>
              <a:t>Cancel</a:t>
            </a:r>
            <a:endParaRPr lang="en-US" sz="1000" dirty="0">
              <a:solidFill>
                <a:schemeClr val="bg1"/>
              </a:solidFill>
              <a:latin typeface="Arial" panose="020B0604020202020204" pitchFamily="34" charset="0"/>
              <a:ea typeface="Open Sans" pitchFamily="34" charset="0"/>
              <a:cs typeface="Arial" panose="020B0604020202020204" pitchFamily="34" charset="0"/>
            </a:endParaRPr>
          </a:p>
        </p:txBody>
      </p:sp>
      <p:sp>
        <p:nvSpPr>
          <p:cNvPr id="57" name="Rounded Rectangle 56"/>
          <p:cNvSpPr/>
          <p:nvPr/>
        </p:nvSpPr>
        <p:spPr bwMode="gray">
          <a:xfrm>
            <a:off x="734445" y="5522688"/>
            <a:ext cx="1046634" cy="215465"/>
          </a:xfrm>
          <a:prstGeom prst="roundRect">
            <a:avLst/>
          </a:prstGeom>
          <a:solidFill>
            <a:srgbClr val="D9D9D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8" name="TextBox 57"/>
          <p:cNvSpPr txBox="1"/>
          <p:nvPr/>
        </p:nvSpPr>
        <p:spPr>
          <a:xfrm>
            <a:off x="813849" y="5542436"/>
            <a:ext cx="914623"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spc="-300" dirty="0" smtClean="0">
                <a:latin typeface="Arial" panose="020B0604020202020204" pitchFamily="34" charset="0"/>
                <a:ea typeface="Open Sans Semibold" pitchFamily="34" charset="0"/>
                <a:cs typeface="Arial" panose="020B0604020202020204" pitchFamily="34" charset="0"/>
              </a:rPr>
              <a:t>Company  A</a:t>
            </a:r>
            <a:endParaRPr lang="en-US" sz="1000" b="1" spc="-300" dirty="0">
              <a:latin typeface="Arial" panose="020B0604020202020204" pitchFamily="34" charset="0"/>
              <a:ea typeface="Open Sans Semibold" pitchFamily="34" charset="0"/>
              <a:cs typeface="Arial" panose="020B0604020202020204" pitchFamily="34" charset="0"/>
            </a:endParaRPr>
          </a:p>
        </p:txBody>
      </p:sp>
      <p:sp>
        <p:nvSpPr>
          <p:cNvPr id="59" name="TextBox 58"/>
          <p:cNvSpPr txBox="1"/>
          <p:nvPr/>
        </p:nvSpPr>
        <p:spPr>
          <a:xfrm>
            <a:off x="1174391" y="5529762"/>
            <a:ext cx="952383" cy="20005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300" dirty="0">
                <a:solidFill>
                  <a:srgbClr val="666666"/>
                </a:solidFill>
                <a:latin typeface="SAP-icons" pitchFamily="2" charset="0"/>
              </a:rPr>
              <a:t></a:t>
            </a:r>
          </a:p>
        </p:txBody>
      </p:sp>
      <p:sp>
        <p:nvSpPr>
          <p:cNvPr id="68" name="Rounded Rectangle 67"/>
          <p:cNvSpPr/>
          <p:nvPr/>
        </p:nvSpPr>
        <p:spPr bwMode="gray">
          <a:xfrm>
            <a:off x="759088" y="6171050"/>
            <a:ext cx="1046634" cy="215465"/>
          </a:xfrm>
          <a:prstGeom prst="roundRect">
            <a:avLst/>
          </a:prstGeom>
          <a:solidFill>
            <a:srgbClr val="D9D9D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9" name="TextBox 68"/>
          <p:cNvSpPr txBox="1"/>
          <p:nvPr/>
        </p:nvSpPr>
        <p:spPr>
          <a:xfrm>
            <a:off x="838492" y="6190798"/>
            <a:ext cx="914623"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spc="-300" dirty="0" smtClean="0">
                <a:latin typeface="Arial" panose="020B0604020202020204" pitchFamily="34" charset="0"/>
                <a:ea typeface="Open Sans Semibold" pitchFamily="34" charset="0"/>
                <a:cs typeface="Arial" panose="020B0604020202020204" pitchFamily="34" charset="0"/>
              </a:rPr>
              <a:t>Company  A</a:t>
            </a:r>
            <a:endParaRPr lang="en-US" sz="1000" b="1" spc="-300" dirty="0">
              <a:latin typeface="Arial" panose="020B0604020202020204" pitchFamily="34" charset="0"/>
              <a:ea typeface="Open Sans Semibold" pitchFamily="34" charset="0"/>
              <a:cs typeface="Arial" panose="020B0604020202020204" pitchFamily="34" charset="0"/>
            </a:endParaRPr>
          </a:p>
        </p:txBody>
      </p:sp>
      <p:sp>
        <p:nvSpPr>
          <p:cNvPr id="70" name="TextBox 69"/>
          <p:cNvSpPr txBox="1"/>
          <p:nvPr/>
        </p:nvSpPr>
        <p:spPr>
          <a:xfrm>
            <a:off x="1199034" y="6178124"/>
            <a:ext cx="952383" cy="20005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300" dirty="0">
                <a:solidFill>
                  <a:srgbClr val="666666"/>
                </a:solidFill>
                <a:latin typeface="SAP-icons" pitchFamily="2" charset="0"/>
              </a:rPr>
              <a:t></a:t>
            </a:r>
          </a:p>
        </p:txBody>
      </p:sp>
    </p:spTree>
    <p:extLst>
      <p:ext uri="{BB962C8B-B14F-4D97-AF65-F5344CB8AC3E}">
        <p14:creationId xmlns:p14="http://schemas.microsoft.com/office/powerpoint/2010/main" val="920595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entonSans Light" panose="02000503000000020004" pitchFamily="2" charset="0"/>
              </a:rPr>
              <a:t>ComboBox</a:t>
            </a:r>
            <a:r>
              <a:rPr lang="en-US" dirty="0" smtClean="0">
                <a:latin typeface="BentonSans Light" panose="02000503000000020004" pitchFamily="2" charset="0"/>
              </a:rPr>
              <a:t>	</a:t>
            </a:r>
            <a:endParaRPr lang="en-US" dirty="0">
              <a:latin typeface="BentonSans Light" panose="02000503000000020004" pitchFamily="2" charset="0"/>
            </a:endParaRPr>
          </a:p>
        </p:txBody>
      </p:sp>
      <p:sp>
        <p:nvSpPr>
          <p:cNvPr id="11" name="Rectangle 350"/>
          <p:cNvSpPr>
            <a:spLocks noChangeArrowheads="1"/>
          </p:cNvSpPr>
          <p:nvPr/>
        </p:nvSpPr>
        <p:spPr bwMode="auto">
          <a:xfrm>
            <a:off x="5403605" y="1482005"/>
            <a:ext cx="2525165" cy="437105"/>
          </a:xfrm>
          <a:prstGeom prst="rect">
            <a:avLst/>
          </a:prstGeom>
          <a:solidFill>
            <a:schemeClr val="bg1"/>
          </a:solidFill>
          <a:ln w="9525">
            <a:solidFill>
              <a:srgbClr val="0070C0"/>
            </a:solidFill>
            <a:miter lim="800000"/>
            <a:headEnd/>
            <a:tailEnd/>
          </a:ln>
          <a:extLst/>
        </p:spPr>
        <p:txBody>
          <a:bodyPr vert="horz" wrap="square" lIns="91434" tIns="45718" rIns="91434" bIns="45718" numCol="1" anchor="ctr" anchorCtr="0" compatLnSpc="1">
            <a:prstTxWarp prst="textNoShape">
              <a:avLst/>
            </a:prstTxWarp>
          </a:bodyPr>
          <a:lstStyle/>
          <a:p>
            <a:r>
              <a:rPr lang="de-DE" sz="1100" i="1" dirty="0">
                <a:latin typeface="Arial" panose="020B0604020202020204" pitchFamily="34" charset="0"/>
                <a:cs typeface="Arial" panose="020B0604020202020204" pitchFamily="34" charset="0"/>
              </a:rPr>
              <a:t>|</a:t>
            </a:r>
            <a:r>
              <a:rPr lang="de-DE" sz="1100" i="1" dirty="0" err="1">
                <a:solidFill>
                  <a:schemeClr val="bg1">
                    <a:lumMod val="75000"/>
                  </a:schemeClr>
                </a:solidFill>
                <a:latin typeface="Arial" panose="020B0604020202020204" pitchFamily="34" charset="0"/>
                <a:cs typeface="Arial" panose="020B0604020202020204" pitchFamily="34" charset="0"/>
              </a:rPr>
              <a:t>Choose</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your</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country</a:t>
            </a:r>
            <a:endParaRPr lang="en-US" sz="1100" i="1" dirty="0">
              <a:solidFill>
                <a:schemeClr val="bg1">
                  <a:lumMod val="75000"/>
                </a:schemeClr>
              </a:solidFill>
              <a:latin typeface="Arial" panose="020B0604020202020204" pitchFamily="34" charset="0"/>
              <a:cs typeface="Arial" panose="020B0604020202020204" pitchFamily="34" charset="0"/>
            </a:endParaRPr>
          </a:p>
        </p:txBody>
      </p:sp>
      <p:sp>
        <p:nvSpPr>
          <p:cNvPr id="12" name="Rectangle 362"/>
          <p:cNvSpPr>
            <a:spLocks noChangeArrowheads="1"/>
          </p:cNvSpPr>
          <p:nvPr/>
        </p:nvSpPr>
        <p:spPr bwMode="auto">
          <a:xfrm>
            <a:off x="7632549" y="1574896"/>
            <a:ext cx="193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666666"/>
                </a:solidFill>
                <a:latin typeface="SAP-icons"/>
              </a:rPr>
              <a:t></a:t>
            </a:r>
            <a:endParaRPr lang="en-US" sz="7200" dirty="0">
              <a:solidFill>
                <a:srgbClr val="666666"/>
              </a:solidFill>
              <a:latin typeface="SAP-icons" pitchFamily="2" charset="0"/>
              <a:cs typeface="Arial" pitchFamily="34" charset="0"/>
            </a:endParaRPr>
          </a:p>
        </p:txBody>
      </p:sp>
      <p:sp>
        <p:nvSpPr>
          <p:cNvPr id="16" name="Rectangle 15"/>
          <p:cNvSpPr/>
          <p:nvPr/>
        </p:nvSpPr>
        <p:spPr bwMode="gray">
          <a:xfrm>
            <a:off x="5403606" y="2971225"/>
            <a:ext cx="2525164" cy="3117102"/>
          </a:xfrm>
          <a:prstGeom prst="rect">
            <a:avLst/>
          </a:prstGeom>
          <a:solidFill>
            <a:schemeClr val="bg1"/>
          </a:solidFill>
          <a:ln w="6350" algn="ctr">
            <a:solidFill>
              <a:srgbClr val="BFBFBF"/>
            </a:solidFill>
            <a:miter lim="800000"/>
            <a:headEnd/>
            <a:tailEnd/>
          </a:ln>
          <a:effectLst>
            <a:outerShdw blurRad="50800" dist="38100" dir="2700000" algn="tl" rotWithShape="0">
              <a:prstClr val="black">
                <a:alpha val="4000"/>
              </a:prstClr>
            </a:outerShdw>
          </a:effectLst>
        </p:spPr>
        <p:txBody>
          <a:bodyPr lIns="89995" tIns="71995" rIns="89995" bIns="71995" rtlCol="0" anchor="t" anchorCtr="0"/>
          <a:lstStyle/>
          <a:p>
            <a:pPr fontAlgn="base">
              <a:spcBef>
                <a:spcPct val="50000"/>
              </a:spcBef>
              <a:spcAft>
                <a:spcPct val="0"/>
              </a:spcAft>
              <a:buClr>
                <a:srgbClr val="F0AB00"/>
              </a:buClr>
              <a:buSzPct val="80000"/>
            </a:pPr>
            <a:r>
              <a:rPr lang="de-DE" sz="1000" b="1" dirty="0">
                <a:solidFill>
                  <a:srgbClr val="454545"/>
                </a:solidFill>
                <a:latin typeface="+mj-lt"/>
                <a:cs typeface="Arial" pitchFamily="34" charset="0"/>
              </a:rPr>
              <a:t>        </a:t>
            </a:r>
          </a:p>
          <a:p>
            <a:pPr fontAlgn="base">
              <a:spcBef>
                <a:spcPct val="50000"/>
              </a:spcBef>
              <a:spcAft>
                <a:spcPct val="0"/>
              </a:spcAft>
              <a:buClr>
                <a:srgbClr val="F0AB00"/>
              </a:buClr>
              <a:buSzPct val="80000"/>
            </a:pPr>
            <a:endParaRPr lang="de-DE" sz="1000" b="1" dirty="0">
              <a:solidFill>
                <a:srgbClr val="454545"/>
              </a:solidFill>
              <a:latin typeface="+mj-lt"/>
              <a:cs typeface="Arial" pitchFamily="34" charset="0"/>
            </a:endParaRPr>
          </a:p>
          <a:p>
            <a:pPr fontAlgn="base">
              <a:spcBef>
                <a:spcPct val="50000"/>
              </a:spcBef>
              <a:spcAft>
                <a:spcPct val="0"/>
              </a:spcAft>
              <a:buClr>
                <a:srgbClr val="F0AB00"/>
              </a:buClr>
              <a:buSzPct val="80000"/>
            </a:pPr>
            <a:r>
              <a:rPr lang="de-DE" sz="1000" b="1" dirty="0">
                <a:solidFill>
                  <a:srgbClr val="000000"/>
                </a:solidFill>
                <a:cs typeface="Arial" pitchFamily="34" charset="0"/>
              </a:rPr>
              <a:t>          </a:t>
            </a: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r>
              <a:rPr lang="de-DE" sz="1000" dirty="0">
                <a:solidFill>
                  <a:srgbClr val="000000"/>
                </a:solidFill>
                <a:latin typeface="+mj-lt"/>
                <a:cs typeface="Arial" pitchFamily="34" charset="0"/>
              </a:rPr>
              <a:t>         </a:t>
            </a: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r>
              <a:rPr lang="de-DE" sz="1000" b="1" dirty="0">
                <a:solidFill>
                  <a:srgbClr val="000000"/>
                </a:solidFill>
                <a:cs typeface="Arial" pitchFamily="34" charset="0"/>
              </a:rPr>
              <a:t>       </a:t>
            </a:r>
            <a:endParaRPr lang="de-DE" sz="1000" dirty="0">
              <a:solidFill>
                <a:srgbClr val="000000"/>
              </a:solidFill>
              <a:latin typeface="+mj-lt"/>
              <a:cs typeface="Arial" pitchFamily="34" charset="0"/>
            </a:endParaRPr>
          </a:p>
        </p:txBody>
      </p:sp>
      <p:sp>
        <p:nvSpPr>
          <p:cNvPr id="18" name="Rectangle 17"/>
          <p:cNvSpPr/>
          <p:nvPr/>
        </p:nvSpPr>
        <p:spPr bwMode="gray">
          <a:xfrm>
            <a:off x="7734766" y="2978723"/>
            <a:ext cx="189897" cy="3109605"/>
          </a:xfrm>
          <a:prstGeom prst="rect">
            <a:avLst/>
          </a:prstGeom>
          <a:solidFill>
            <a:schemeClr val="bg1">
              <a:lumMod val="95000"/>
            </a:schemeClr>
          </a:solidFill>
          <a:ln w="190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19" name="Rectangle 18"/>
          <p:cNvSpPr/>
          <p:nvPr/>
        </p:nvSpPr>
        <p:spPr bwMode="gray">
          <a:xfrm>
            <a:off x="7737239" y="2971226"/>
            <a:ext cx="188841" cy="1525581"/>
          </a:xfrm>
          <a:prstGeom prst="rect">
            <a:avLst/>
          </a:prstGeom>
          <a:solidFill>
            <a:schemeClr val="bg1">
              <a:lumMod val="85000"/>
            </a:schemeClr>
          </a:solidFill>
          <a:ln w="190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20" name="Rectangle 19"/>
          <p:cNvSpPr/>
          <p:nvPr/>
        </p:nvSpPr>
        <p:spPr bwMode="gray">
          <a:xfrm>
            <a:off x="5400089" y="4002524"/>
            <a:ext cx="2328528" cy="318005"/>
          </a:xfrm>
          <a:prstGeom prst="rect">
            <a:avLst/>
          </a:prstGeom>
          <a:solidFill>
            <a:srgbClr val="CDE5F3"/>
          </a:solidFill>
          <a:ln w="190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17" name="Rectangle 16"/>
          <p:cNvSpPr/>
          <p:nvPr/>
        </p:nvSpPr>
        <p:spPr>
          <a:xfrm>
            <a:off x="5419287" y="2995173"/>
            <a:ext cx="1332366" cy="3080326"/>
          </a:xfrm>
          <a:prstGeom prst="rect">
            <a:avLst/>
          </a:prstGeom>
        </p:spPr>
        <p:txBody>
          <a:bodyPr wrap="none" lIns="91434" tIns="45718" rIns="91434" bIns="45718">
            <a:spAutoFit/>
          </a:bodyPr>
          <a:lstStyle/>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Algeria</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Argentina</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Australia</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Austria</a:t>
            </a: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Bahrain</a:t>
            </a: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Belgium</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Bosnia</a:t>
            </a:r>
            <a:r>
              <a:rPr lang="de-DE" sz="1000" dirty="0">
                <a:solidFill>
                  <a:srgbClr val="000000"/>
                </a:solidFill>
                <a:cs typeface="Arial" pitchFamily="34" charset="0"/>
              </a:rPr>
              <a:t> </a:t>
            </a:r>
            <a:r>
              <a:rPr lang="de-DE" sz="1000" dirty="0" err="1">
                <a:solidFill>
                  <a:srgbClr val="000000"/>
                </a:solidFill>
                <a:cs typeface="Arial" pitchFamily="34" charset="0"/>
              </a:rPr>
              <a:t>Herzegovina</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Brazil</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Bulgaria</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Canada</a:t>
            </a:r>
          </a:p>
        </p:txBody>
      </p:sp>
      <p:sp>
        <p:nvSpPr>
          <p:cNvPr id="22" name="Rectangle 350"/>
          <p:cNvSpPr>
            <a:spLocks noChangeArrowheads="1"/>
          </p:cNvSpPr>
          <p:nvPr/>
        </p:nvSpPr>
        <p:spPr bwMode="auto">
          <a:xfrm>
            <a:off x="5400783" y="2537516"/>
            <a:ext cx="2525165" cy="437105"/>
          </a:xfrm>
          <a:prstGeom prst="rect">
            <a:avLst/>
          </a:prstGeom>
          <a:solidFill>
            <a:schemeClr val="bg1"/>
          </a:solidFill>
          <a:ln w="9525">
            <a:solidFill>
              <a:srgbClr val="0070C0"/>
            </a:solidFill>
            <a:miter lim="800000"/>
            <a:headEnd/>
            <a:tailEnd/>
          </a:ln>
          <a:extLst/>
        </p:spPr>
        <p:txBody>
          <a:bodyPr vert="horz" wrap="square" lIns="91434" tIns="45718" rIns="91434" bIns="45718" numCol="1" anchor="ctr" anchorCtr="0" compatLnSpc="1">
            <a:prstTxWarp prst="textNoShape">
              <a:avLst/>
            </a:prstTxWarp>
          </a:bodyPr>
          <a:lstStyle/>
          <a:p>
            <a:r>
              <a:rPr lang="de-DE" sz="1100" i="1" dirty="0">
                <a:latin typeface="Arial" panose="020B0604020202020204" pitchFamily="34" charset="0"/>
                <a:cs typeface="Arial" panose="020B0604020202020204" pitchFamily="34" charset="0"/>
              </a:rPr>
              <a:t>|</a:t>
            </a:r>
            <a:r>
              <a:rPr lang="de-DE" sz="1100" i="1" dirty="0" err="1">
                <a:solidFill>
                  <a:schemeClr val="bg1">
                    <a:lumMod val="75000"/>
                  </a:schemeClr>
                </a:solidFill>
                <a:latin typeface="Arial" panose="020B0604020202020204" pitchFamily="34" charset="0"/>
                <a:cs typeface="Arial" panose="020B0604020202020204" pitchFamily="34" charset="0"/>
              </a:rPr>
              <a:t>Choose</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your</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country</a:t>
            </a:r>
            <a:endParaRPr lang="en-US" sz="1100" i="1" dirty="0">
              <a:solidFill>
                <a:schemeClr val="bg1">
                  <a:lumMod val="75000"/>
                </a:schemeClr>
              </a:solidFill>
              <a:latin typeface="Arial" panose="020B0604020202020204" pitchFamily="34" charset="0"/>
              <a:cs typeface="Arial" panose="020B0604020202020204" pitchFamily="34" charset="0"/>
            </a:endParaRPr>
          </a:p>
        </p:txBody>
      </p:sp>
      <p:sp>
        <p:nvSpPr>
          <p:cNvPr id="26" name="Rectangle 25"/>
          <p:cNvSpPr/>
          <p:nvPr/>
        </p:nvSpPr>
        <p:spPr bwMode="gray">
          <a:xfrm>
            <a:off x="7549405" y="2545429"/>
            <a:ext cx="370664" cy="417903"/>
          </a:xfrm>
          <a:prstGeom prst="rect">
            <a:avLst/>
          </a:prstGeom>
          <a:solidFill>
            <a:srgbClr val="0070C0"/>
          </a:solidFill>
          <a:ln w="190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27" name="Rectangle 362"/>
          <p:cNvSpPr>
            <a:spLocks noChangeArrowheads="1"/>
          </p:cNvSpPr>
          <p:nvPr/>
        </p:nvSpPr>
        <p:spPr bwMode="auto">
          <a:xfrm>
            <a:off x="7632541" y="2644033"/>
            <a:ext cx="193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chemeClr val="bg1"/>
                </a:solidFill>
                <a:latin typeface="SAP-icons"/>
              </a:rPr>
              <a:t></a:t>
            </a:r>
            <a:endParaRPr lang="en-US" sz="7200" dirty="0">
              <a:solidFill>
                <a:schemeClr val="bg1"/>
              </a:solidFill>
              <a:latin typeface="SAP-icons" pitchFamily="2" charset="0"/>
              <a:cs typeface="Arial" pitchFamily="34" charset="0"/>
            </a:endParaRPr>
          </a:p>
        </p:txBody>
      </p:sp>
      <p:pic>
        <p:nvPicPr>
          <p:cNvPr id="24" name="Picture 6"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35512" y="2782468"/>
            <a:ext cx="406657" cy="48359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50"/>
          <p:cNvSpPr>
            <a:spLocks noChangeArrowheads="1"/>
          </p:cNvSpPr>
          <p:nvPr/>
        </p:nvSpPr>
        <p:spPr bwMode="auto">
          <a:xfrm>
            <a:off x="560672" y="1479181"/>
            <a:ext cx="2525165" cy="437105"/>
          </a:xfrm>
          <a:prstGeom prst="rect">
            <a:avLst/>
          </a:prstGeom>
          <a:solidFill>
            <a:schemeClr val="bg1"/>
          </a:solidFill>
          <a:ln w="9525">
            <a:solidFill>
              <a:srgbClr val="BFBFBF"/>
            </a:solidFill>
            <a:miter lim="800000"/>
            <a:headEnd/>
            <a:tailEnd/>
          </a:ln>
          <a:extLst/>
        </p:spPr>
        <p:txBody>
          <a:bodyPr vert="horz" wrap="square" lIns="91434" tIns="45718" rIns="91434" bIns="45718" numCol="1" anchor="ctr" anchorCtr="0" compatLnSpc="1">
            <a:prstTxWarp prst="textNoShape">
              <a:avLst/>
            </a:prstTxWarp>
          </a:bodyPr>
          <a:lstStyle/>
          <a:p>
            <a:r>
              <a:rPr lang="de-DE" sz="1100" i="1" dirty="0" err="1" smtClean="0">
                <a:solidFill>
                  <a:schemeClr val="bg1">
                    <a:lumMod val="75000"/>
                  </a:schemeClr>
                </a:solidFill>
                <a:latin typeface="Arial" panose="020B0604020202020204" pitchFamily="34" charset="0"/>
                <a:cs typeface="Arial" panose="020B0604020202020204" pitchFamily="34" charset="0"/>
              </a:rPr>
              <a:t>Choose</a:t>
            </a:r>
            <a:r>
              <a:rPr lang="de-DE" sz="1100" i="1" dirty="0" smtClean="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your</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country</a:t>
            </a:r>
            <a:endParaRPr lang="en-US" sz="1100" i="1" dirty="0">
              <a:solidFill>
                <a:schemeClr val="bg1">
                  <a:lumMod val="75000"/>
                </a:schemeClr>
              </a:solidFill>
              <a:latin typeface="Arial" panose="020B0604020202020204" pitchFamily="34" charset="0"/>
              <a:cs typeface="Arial" panose="020B0604020202020204" pitchFamily="34" charset="0"/>
            </a:endParaRPr>
          </a:p>
        </p:txBody>
      </p:sp>
      <p:sp>
        <p:nvSpPr>
          <p:cNvPr id="29" name="Rectangle 362"/>
          <p:cNvSpPr>
            <a:spLocks noChangeArrowheads="1"/>
          </p:cNvSpPr>
          <p:nvPr/>
        </p:nvSpPr>
        <p:spPr bwMode="auto">
          <a:xfrm>
            <a:off x="2789616" y="1572072"/>
            <a:ext cx="193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666666"/>
                </a:solidFill>
                <a:latin typeface="SAP-icons"/>
              </a:rPr>
              <a:t></a:t>
            </a:r>
            <a:endParaRPr lang="en-US" sz="7200" dirty="0">
              <a:solidFill>
                <a:srgbClr val="666666"/>
              </a:solidFill>
              <a:latin typeface="SAP-icons" pitchFamily="2" charset="0"/>
              <a:cs typeface="Arial" pitchFamily="34" charset="0"/>
            </a:endParaRPr>
          </a:p>
        </p:txBody>
      </p:sp>
      <p:pic>
        <p:nvPicPr>
          <p:cNvPr id="21" name="Picture 6"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51394" y="1735979"/>
            <a:ext cx="406657" cy="48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3713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Multi </a:t>
            </a:r>
            <a:r>
              <a:rPr lang="en-US" dirty="0" err="1" smtClean="0">
                <a:latin typeface="BentonSans Light" panose="02000503000000020004" pitchFamily="2" charset="0"/>
              </a:rPr>
              <a:t>ComboBox</a:t>
            </a:r>
            <a:endParaRPr lang="en-US" dirty="0">
              <a:latin typeface="BentonSans Light" panose="02000503000000020004" pitchFamily="2" charset="0"/>
            </a:endParaRPr>
          </a:p>
        </p:txBody>
      </p:sp>
      <p:sp>
        <p:nvSpPr>
          <p:cNvPr id="46" name="Rectangle 362"/>
          <p:cNvSpPr>
            <a:spLocks noChangeArrowheads="1"/>
          </p:cNvSpPr>
          <p:nvPr/>
        </p:nvSpPr>
        <p:spPr bwMode="auto">
          <a:xfrm>
            <a:off x="5458872" y="1604957"/>
            <a:ext cx="193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666666"/>
                </a:solidFill>
                <a:latin typeface="SAP-icons"/>
              </a:rPr>
              <a:t></a:t>
            </a:r>
            <a:endParaRPr lang="en-US" sz="7200" dirty="0">
              <a:solidFill>
                <a:srgbClr val="666666"/>
              </a:solidFill>
              <a:latin typeface="SAP-icons" pitchFamily="2" charset="0"/>
              <a:cs typeface="Arial" pitchFamily="34" charset="0"/>
            </a:endParaRPr>
          </a:p>
        </p:txBody>
      </p:sp>
      <p:sp>
        <p:nvSpPr>
          <p:cNvPr id="47" name="Rectangle 350"/>
          <p:cNvSpPr>
            <a:spLocks noChangeArrowheads="1"/>
          </p:cNvSpPr>
          <p:nvPr/>
        </p:nvSpPr>
        <p:spPr bwMode="auto">
          <a:xfrm>
            <a:off x="3229928" y="1510115"/>
            <a:ext cx="2525165" cy="416990"/>
          </a:xfrm>
          <a:prstGeom prst="rect">
            <a:avLst/>
          </a:prstGeom>
          <a:noFill/>
          <a:ln w="9525">
            <a:solidFill>
              <a:srgbClr val="0070C0"/>
            </a:solidFill>
            <a:miter lim="800000"/>
            <a:headEnd/>
            <a:tailEnd/>
          </a:ln>
          <a:extLst/>
        </p:spPr>
        <p:txBody>
          <a:bodyPr vert="horz" wrap="square" lIns="91440" tIns="45720" rIns="91440" bIns="45720" numCol="1" anchor="ctr" anchorCtr="0" compatLnSpc="1">
            <a:prstTxWarp prst="textNoShape">
              <a:avLst/>
            </a:prstTxWarp>
          </a:bodyPr>
          <a:lstStyle/>
          <a:p>
            <a:endParaRPr lang="en-US" sz="1100" i="1" dirty="0">
              <a:solidFill>
                <a:schemeClr val="bg1">
                  <a:lumMod val="75000"/>
                </a:schemeClr>
              </a:solidFill>
              <a:latin typeface="Arial" panose="020B0604020202020204" pitchFamily="34" charset="0"/>
              <a:cs typeface="Arial" panose="020B0604020202020204" pitchFamily="34" charset="0"/>
            </a:endParaRPr>
          </a:p>
        </p:txBody>
      </p:sp>
      <p:pic>
        <p:nvPicPr>
          <p:cNvPr id="50" name="Picture 6"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297778" y="4964967"/>
            <a:ext cx="406657" cy="48359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350"/>
          <p:cNvSpPr>
            <a:spLocks noChangeArrowheads="1"/>
          </p:cNvSpPr>
          <p:nvPr/>
        </p:nvSpPr>
        <p:spPr bwMode="auto">
          <a:xfrm>
            <a:off x="3229928" y="2788460"/>
            <a:ext cx="2525165" cy="417780"/>
          </a:xfrm>
          <a:prstGeom prst="rect">
            <a:avLst/>
          </a:prstGeom>
          <a:noFill/>
          <a:ln w="9525">
            <a:solidFill>
              <a:srgbClr val="0070C0"/>
            </a:solidFill>
            <a:miter lim="800000"/>
            <a:headEnd/>
            <a:tailEnd/>
          </a:ln>
          <a:extLst/>
        </p:spPr>
        <p:txBody>
          <a:bodyPr vert="horz" wrap="square" lIns="91440" tIns="45720" rIns="91440" bIns="45720" numCol="1" anchor="ctr" anchorCtr="0" compatLnSpc="1">
            <a:prstTxWarp prst="textNoShape">
              <a:avLst/>
            </a:prstTxWarp>
          </a:bodyPr>
          <a:lstStyle/>
          <a:p>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53" name="Rectangle 52"/>
          <p:cNvSpPr/>
          <p:nvPr/>
        </p:nvSpPr>
        <p:spPr bwMode="gray">
          <a:xfrm>
            <a:off x="5371192" y="2773859"/>
            <a:ext cx="379794" cy="432381"/>
          </a:xfrm>
          <a:prstGeom prst="rect">
            <a:avLst/>
          </a:prstGeom>
          <a:solidFill>
            <a:srgbClr val="0070C0"/>
          </a:solidFill>
          <a:ln w="190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54" name="Rectangle 362"/>
          <p:cNvSpPr>
            <a:spLocks noChangeArrowheads="1"/>
          </p:cNvSpPr>
          <p:nvPr/>
        </p:nvSpPr>
        <p:spPr bwMode="auto">
          <a:xfrm>
            <a:off x="5458872" y="2893089"/>
            <a:ext cx="193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chemeClr val="bg1"/>
                </a:solidFill>
                <a:latin typeface="SAP-icons"/>
              </a:rPr>
              <a:t></a:t>
            </a:r>
            <a:endParaRPr lang="en-US" sz="7200" dirty="0">
              <a:solidFill>
                <a:schemeClr val="bg1"/>
              </a:solidFill>
              <a:latin typeface="SAP-icons" pitchFamily="2" charset="0"/>
              <a:cs typeface="Arial" pitchFamily="34" charset="0"/>
            </a:endParaRPr>
          </a:p>
        </p:txBody>
      </p:sp>
      <p:sp>
        <p:nvSpPr>
          <p:cNvPr id="55" name="Rectangle 54"/>
          <p:cNvSpPr/>
          <p:nvPr/>
        </p:nvSpPr>
        <p:spPr bwMode="gray">
          <a:xfrm>
            <a:off x="3229930" y="3207142"/>
            <a:ext cx="2525164" cy="3117102"/>
          </a:xfrm>
          <a:prstGeom prst="rect">
            <a:avLst/>
          </a:prstGeom>
          <a:solidFill>
            <a:schemeClr val="bg1"/>
          </a:solidFill>
          <a:ln w="6350" algn="ctr">
            <a:solidFill>
              <a:srgbClr val="BFBFBF"/>
            </a:solidFill>
            <a:miter lim="800000"/>
            <a:headEnd/>
            <a:tailEnd/>
          </a:ln>
          <a:effectLst>
            <a:outerShdw blurRad="50800" dist="38100" dir="2700000" algn="tl" rotWithShape="0">
              <a:prstClr val="black">
                <a:alpha val="4000"/>
              </a:prstClr>
            </a:outerShdw>
          </a:effectLst>
        </p:spPr>
        <p:txBody>
          <a:bodyPr lIns="90000" tIns="72000" rIns="90000" bIns="72000" rtlCol="0" anchor="t" anchorCtr="0"/>
          <a:lstStyle/>
          <a:p>
            <a:pPr fontAlgn="base">
              <a:spcBef>
                <a:spcPct val="50000"/>
              </a:spcBef>
              <a:spcAft>
                <a:spcPct val="0"/>
              </a:spcAft>
              <a:buClr>
                <a:srgbClr val="F0AB00"/>
              </a:buClr>
              <a:buSzPct val="80000"/>
            </a:pPr>
            <a:r>
              <a:rPr lang="de-DE" sz="1000" b="1" dirty="0">
                <a:solidFill>
                  <a:srgbClr val="454545"/>
                </a:solidFill>
                <a:latin typeface="+mj-lt"/>
                <a:cs typeface="Arial" pitchFamily="34" charset="0"/>
              </a:rPr>
              <a:t>        </a:t>
            </a:r>
          </a:p>
          <a:p>
            <a:pPr fontAlgn="base">
              <a:spcBef>
                <a:spcPct val="50000"/>
              </a:spcBef>
              <a:spcAft>
                <a:spcPct val="0"/>
              </a:spcAft>
              <a:buClr>
                <a:srgbClr val="F0AB00"/>
              </a:buClr>
              <a:buSzPct val="80000"/>
            </a:pPr>
            <a:endParaRPr lang="de-DE" sz="1000" b="1" dirty="0">
              <a:solidFill>
                <a:srgbClr val="454545"/>
              </a:solidFill>
              <a:latin typeface="+mj-lt"/>
              <a:cs typeface="Arial" pitchFamily="34" charset="0"/>
            </a:endParaRPr>
          </a:p>
          <a:p>
            <a:pPr fontAlgn="base">
              <a:spcBef>
                <a:spcPct val="50000"/>
              </a:spcBef>
              <a:spcAft>
                <a:spcPct val="0"/>
              </a:spcAft>
              <a:buClr>
                <a:srgbClr val="F0AB00"/>
              </a:buClr>
              <a:buSzPct val="80000"/>
            </a:pPr>
            <a:r>
              <a:rPr lang="de-DE" sz="1000" b="1" dirty="0">
                <a:solidFill>
                  <a:srgbClr val="000000"/>
                </a:solidFill>
                <a:cs typeface="Arial" pitchFamily="34" charset="0"/>
              </a:rPr>
              <a:t>          </a:t>
            </a: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r>
              <a:rPr lang="de-DE" sz="1000" dirty="0">
                <a:solidFill>
                  <a:srgbClr val="000000"/>
                </a:solidFill>
                <a:latin typeface="+mj-lt"/>
                <a:cs typeface="Arial" pitchFamily="34" charset="0"/>
              </a:rPr>
              <a:t>         </a:t>
            </a: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r>
              <a:rPr lang="de-DE" sz="1000" b="1" dirty="0">
                <a:solidFill>
                  <a:srgbClr val="000000"/>
                </a:solidFill>
                <a:cs typeface="Arial" pitchFamily="34" charset="0"/>
              </a:rPr>
              <a:t>       </a:t>
            </a:r>
            <a:endParaRPr lang="de-DE" sz="1000" dirty="0">
              <a:solidFill>
                <a:srgbClr val="000000"/>
              </a:solidFill>
              <a:latin typeface="+mj-lt"/>
              <a:cs typeface="Arial" pitchFamily="34" charset="0"/>
            </a:endParaRPr>
          </a:p>
        </p:txBody>
      </p:sp>
      <p:sp>
        <p:nvSpPr>
          <p:cNvPr id="56" name="Rectangle 55"/>
          <p:cNvSpPr/>
          <p:nvPr/>
        </p:nvSpPr>
        <p:spPr>
          <a:xfrm>
            <a:off x="3504395" y="3231090"/>
            <a:ext cx="1082786" cy="3080330"/>
          </a:xfrm>
          <a:prstGeom prst="rect">
            <a:avLst/>
          </a:prstGeom>
        </p:spPr>
        <p:txBody>
          <a:bodyPr wrap="none">
            <a:spAutoFit/>
          </a:bodyPr>
          <a:lstStyle/>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Croatia</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Cuba </a:t>
            </a: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Czech </a:t>
            </a:r>
            <a:r>
              <a:rPr lang="de-DE" sz="1000" dirty="0" err="1">
                <a:solidFill>
                  <a:srgbClr val="000000"/>
                </a:solidFill>
                <a:cs typeface="Arial" pitchFamily="34" charset="0"/>
              </a:rPr>
              <a:t>Republic</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Denmark</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Egypt</a:t>
            </a: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Estonia</a:t>
            </a: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Finland</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France</a:t>
            </a: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Germany</a:t>
            </a: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Ghana</a:t>
            </a:r>
          </a:p>
        </p:txBody>
      </p:sp>
      <p:sp>
        <p:nvSpPr>
          <p:cNvPr id="57" name="Rectangle 56"/>
          <p:cNvSpPr/>
          <p:nvPr/>
        </p:nvSpPr>
        <p:spPr bwMode="gray">
          <a:xfrm>
            <a:off x="5561089" y="3214639"/>
            <a:ext cx="189897" cy="3109605"/>
          </a:xfrm>
          <a:prstGeom prst="rect">
            <a:avLst/>
          </a:prstGeom>
          <a:solidFill>
            <a:schemeClr val="bg1">
              <a:lumMod val="95000"/>
            </a:schemeClr>
          </a:solidFill>
          <a:ln w="190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58" name="Rectangle 57"/>
          <p:cNvSpPr/>
          <p:nvPr/>
        </p:nvSpPr>
        <p:spPr bwMode="gray">
          <a:xfrm>
            <a:off x="5563563" y="3511821"/>
            <a:ext cx="188841" cy="1525581"/>
          </a:xfrm>
          <a:prstGeom prst="rect">
            <a:avLst/>
          </a:prstGeom>
          <a:solidFill>
            <a:schemeClr val="bg1">
              <a:lumMod val="85000"/>
            </a:schemeClr>
          </a:solidFill>
          <a:ln w="190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pic>
        <p:nvPicPr>
          <p:cNvPr id="59" name="Picture 6"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87597" y="3005014"/>
            <a:ext cx="406657" cy="483592"/>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59"/>
          <p:cNvSpPr/>
          <p:nvPr/>
        </p:nvSpPr>
        <p:spPr bwMode="gray">
          <a:xfrm>
            <a:off x="3301583" y="3288567"/>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1" name="Rounded Rectangle 60"/>
          <p:cNvSpPr/>
          <p:nvPr/>
        </p:nvSpPr>
        <p:spPr bwMode="gray">
          <a:xfrm>
            <a:off x="3301583" y="3626440"/>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2" name="Rounded Rectangle 61"/>
          <p:cNvSpPr/>
          <p:nvPr/>
        </p:nvSpPr>
        <p:spPr bwMode="gray">
          <a:xfrm>
            <a:off x="3301583" y="3923183"/>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3" name="Rounded Rectangle 62"/>
          <p:cNvSpPr/>
          <p:nvPr/>
        </p:nvSpPr>
        <p:spPr bwMode="gray">
          <a:xfrm>
            <a:off x="3301583" y="4261056"/>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4" name="Rounded Rectangle 63"/>
          <p:cNvSpPr/>
          <p:nvPr/>
        </p:nvSpPr>
        <p:spPr bwMode="gray">
          <a:xfrm>
            <a:off x="3301583" y="4847706"/>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5" name="Rounded Rectangle 64"/>
          <p:cNvSpPr/>
          <p:nvPr/>
        </p:nvSpPr>
        <p:spPr bwMode="gray">
          <a:xfrm>
            <a:off x="3301583" y="5110686"/>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6" name="Rounded Rectangle 65"/>
          <p:cNvSpPr/>
          <p:nvPr/>
        </p:nvSpPr>
        <p:spPr bwMode="gray">
          <a:xfrm>
            <a:off x="3301583" y="5448559"/>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7" name="Rounded Rectangle 66"/>
          <p:cNvSpPr/>
          <p:nvPr/>
        </p:nvSpPr>
        <p:spPr bwMode="gray">
          <a:xfrm>
            <a:off x="3301583" y="5742400"/>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8" name="Rounded Rectangle 67"/>
          <p:cNvSpPr/>
          <p:nvPr/>
        </p:nvSpPr>
        <p:spPr bwMode="gray">
          <a:xfrm>
            <a:off x="3301583" y="6080273"/>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69" name="Rounded Rectangle 68"/>
          <p:cNvSpPr/>
          <p:nvPr/>
        </p:nvSpPr>
        <p:spPr bwMode="gray">
          <a:xfrm>
            <a:off x="3301583" y="4548504"/>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4" name="Rectangle 3"/>
          <p:cNvSpPr/>
          <p:nvPr/>
        </p:nvSpPr>
        <p:spPr>
          <a:xfrm>
            <a:off x="3228966" y="2862484"/>
            <a:ext cx="1925668" cy="261606"/>
          </a:xfrm>
          <a:prstGeom prst="rect">
            <a:avLst/>
          </a:prstGeom>
        </p:spPr>
        <p:txBody>
          <a:bodyPr wrap="square" lIns="91434" tIns="45718" rIns="91434" bIns="45718">
            <a:spAutoFit/>
          </a:bodyPr>
          <a:lstStyle/>
          <a:p>
            <a:r>
              <a:rPr lang="de-DE" sz="1100" i="1" dirty="0">
                <a:latin typeface="Arial" panose="020B0604020202020204" pitchFamily="34" charset="0"/>
                <a:cs typeface="Arial" panose="020B0604020202020204" pitchFamily="34" charset="0"/>
              </a:rPr>
              <a:t>|</a:t>
            </a:r>
            <a:r>
              <a:rPr lang="de-DE" sz="1100" i="1" dirty="0" err="1">
                <a:solidFill>
                  <a:schemeClr val="bg1">
                    <a:lumMod val="75000"/>
                  </a:schemeClr>
                </a:solidFill>
                <a:latin typeface="Arial" panose="020B0604020202020204" pitchFamily="34" charset="0"/>
                <a:cs typeface="Arial" panose="020B0604020202020204" pitchFamily="34" charset="0"/>
              </a:rPr>
              <a:t>Choose</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your</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country</a:t>
            </a:r>
            <a:endParaRPr lang="en-US" sz="1100" i="1" dirty="0">
              <a:solidFill>
                <a:schemeClr val="bg1">
                  <a:lumMod val="75000"/>
                </a:schemeClr>
              </a:solidFill>
              <a:latin typeface="Arial" panose="020B0604020202020204" pitchFamily="34" charset="0"/>
              <a:cs typeface="Arial" panose="020B0604020202020204" pitchFamily="34" charset="0"/>
            </a:endParaRPr>
          </a:p>
        </p:txBody>
      </p:sp>
      <p:grpSp>
        <p:nvGrpSpPr>
          <p:cNvPr id="72" name="Group 71"/>
          <p:cNvGrpSpPr/>
          <p:nvPr/>
        </p:nvGrpSpPr>
        <p:grpSpPr>
          <a:xfrm>
            <a:off x="6216746" y="2788460"/>
            <a:ext cx="2525166" cy="3535784"/>
            <a:chOff x="7638394" y="1166777"/>
            <a:chExt cx="2525166" cy="3535784"/>
          </a:xfrm>
        </p:grpSpPr>
        <p:pic>
          <p:nvPicPr>
            <p:cNvPr id="76" name="Picture 6"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706244" y="3343284"/>
              <a:ext cx="406657" cy="48359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350"/>
            <p:cNvSpPr>
              <a:spLocks noChangeArrowheads="1"/>
            </p:cNvSpPr>
            <p:nvPr/>
          </p:nvSpPr>
          <p:spPr bwMode="auto">
            <a:xfrm>
              <a:off x="7638394" y="1166777"/>
              <a:ext cx="2525165" cy="417781"/>
            </a:xfrm>
            <a:prstGeom prst="rect">
              <a:avLst/>
            </a:prstGeom>
            <a:noFill/>
            <a:ln w="9525">
              <a:solidFill>
                <a:srgbClr val="0070C0"/>
              </a:solidFill>
              <a:miter lim="800000"/>
              <a:headEnd/>
              <a:tailEnd/>
            </a:ln>
            <a:extLst/>
          </p:spPr>
          <p:txBody>
            <a:bodyPr vert="horz" wrap="square" lIns="91440" tIns="45720" rIns="91440" bIns="45720" numCol="1" anchor="ctr" anchorCtr="0" compatLnSpc="1">
              <a:prstTxWarp prst="textNoShape">
                <a:avLst/>
              </a:prstTxWarp>
            </a:bodyPr>
            <a:lstStyle/>
            <a:p>
              <a:endParaRPr lang="en-US" sz="11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78" name="Rectangle 77"/>
            <p:cNvSpPr/>
            <p:nvPr/>
          </p:nvSpPr>
          <p:spPr bwMode="gray">
            <a:xfrm>
              <a:off x="9779658" y="1166777"/>
              <a:ext cx="379794" cy="417781"/>
            </a:xfrm>
            <a:prstGeom prst="rect">
              <a:avLst/>
            </a:prstGeom>
            <a:solidFill>
              <a:srgbClr val="0070C0"/>
            </a:solidFill>
            <a:ln w="190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79" name="Rectangle 362"/>
            <p:cNvSpPr>
              <a:spLocks noChangeArrowheads="1"/>
            </p:cNvSpPr>
            <p:nvPr/>
          </p:nvSpPr>
          <p:spPr bwMode="auto">
            <a:xfrm>
              <a:off x="9867338" y="1271406"/>
              <a:ext cx="193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chemeClr val="bg1"/>
                  </a:solidFill>
                  <a:latin typeface="SAP-icons"/>
                </a:rPr>
                <a:t></a:t>
              </a:r>
              <a:endParaRPr lang="en-US" sz="7200" dirty="0">
                <a:solidFill>
                  <a:schemeClr val="bg1"/>
                </a:solidFill>
                <a:latin typeface="SAP-icons" pitchFamily="2" charset="0"/>
                <a:cs typeface="Arial" pitchFamily="34" charset="0"/>
              </a:endParaRPr>
            </a:p>
          </p:txBody>
        </p:sp>
        <p:sp>
          <p:nvSpPr>
            <p:cNvPr id="80" name="Rectangle 79"/>
            <p:cNvSpPr/>
            <p:nvPr/>
          </p:nvSpPr>
          <p:spPr bwMode="gray">
            <a:xfrm>
              <a:off x="7638396" y="1585459"/>
              <a:ext cx="2525164" cy="3117102"/>
            </a:xfrm>
            <a:prstGeom prst="rect">
              <a:avLst/>
            </a:prstGeom>
            <a:solidFill>
              <a:schemeClr val="bg1"/>
            </a:solidFill>
            <a:ln w="6350" algn="ctr">
              <a:solidFill>
                <a:srgbClr val="BFBFBF"/>
              </a:solidFill>
              <a:miter lim="800000"/>
              <a:headEnd/>
              <a:tailEnd/>
            </a:ln>
            <a:effectLst>
              <a:outerShdw blurRad="50800" dist="38100" dir="2700000" algn="tl" rotWithShape="0">
                <a:prstClr val="black">
                  <a:alpha val="4000"/>
                </a:prstClr>
              </a:outerShdw>
            </a:effectLst>
          </p:spPr>
          <p:txBody>
            <a:bodyPr lIns="90000" tIns="72000" rIns="90000" bIns="72000" rtlCol="0" anchor="t" anchorCtr="0"/>
            <a:lstStyle/>
            <a:p>
              <a:pPr fontAlgn="base">
                <a:spcBef>
                  <a:spcPct val="50000"/>
                </a:spcBef>
                <a:spcAft>
                  <a:spcPct val="0"/>
                </a:spcAft>
                <a:buClr>
                  <a:srgbClr val="F0AB00"/>
                </a:buClr>
                <a:buSzPct val="80000"/>
              </a:pPr>
              <a:r>
                <a:rPr lang="de-DE" sz="1000" b="1" dirty="0">
                  <a:solidFill>
                    <a:srgbClr val="454545"/>
                  </a:solidFill>
                  <a:latin typeface="+mj-lt"/>
                  <a:cs typeface="Arial" pitchFamily="34" charset="0"/>
                </a:rPr>
                <a:t>        </a:t>
              </a:r>
            </a:p>
            <a:p>
              <a:pPr fontAlgn="base">
                <a:spcBef>
                  <a:spcPct val="50000"/>
                </a:spcBef>
                <a:spcAft>
                  <a:spcPct val="0"/>
                </a:spcAft>
                <a:buClr>
                  <a:srgbClr val="F0AB00"/>
                </a:buClr>
                <a:buSzPct val="80000"/>
              </a:pPr>
              <a:endParaRPr lang="de-DE" sz="1000" b="1" dirty="0">
                <a:solidFill>
                  <a:srgbClr val="454545"/>
                </a:solidFill>
                <a:latin typeface="+mj-lt"/>
                <a:cs typeface="Arial" pitchFamily="34" charset="0"/>
              </a:endParaRPr>
            </a:p>
            <a:p>
              <a:pPr fontAlgn="base">
                <a:spcBef>
                  <a:spcPct val="50000"/>
                </a:spcBef>
                <a:spcAft>
                  <a:spcPct val="0"/>
                </a:spcAft>
                <a:buClr>
                  <a:srgbClr val="F0AB00"/>
                </a:buClr>
                <a:buSzPct val="80000"/>
              </a:pPr>
              <a:r>
                <a:rPr lang="de-DE" sz="1000" b="1" dirty="0">
                  <a:solidFill>
                    <a:srgbClr val="000000"/>
                  </a:solidFill>
                  <a:cs typeface="Arial" pitchFamily="34" charset="0"/>
                </a:rPr>
                <a:t>          </a:t>
              </a: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r>
                <a:rPr lang="de-DE" sz="1000" dirty="0">
                  <a:solidFill>
                    <a:srgbClr val="000000"/>
                  </a:solidFill>
                  <a:latin typeface="+mj-lt"/>
                  <a:cs typeface="Arial" pitchFamily="34" charset="0"/>
                </a:rPr>
                <a:t>         </a:t>
              </a: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endParaRPr lang="de-DE" sz="1000" dirty="0">
                <a:solidFill>
                  <a:srgbClr val="000000"/>
                </a:solidFill>
                <a:latin typeface="+mj-lt"/>
                <a:cs typeface="Arial" pitchFamily="34" charset="0"/>
              </a:endParaRPr>
            </a:p>
            <a:p>
              <a:pPr fontAlgn="base">
                <a:spcBef>
                  <a:spcPct val="50000"/>
                </a:spcBef>
                <a:spcAft>
                  <a:spcPct val="0"/>
                </a:spcAft>
                <a:buClr>
                  <a:srgbClr val="F0AB00"/>
                </a:buClr>
                <a:buSzPct val="80000"/>
              </a:pPr>
              <a:r>
                <a:rPr lang="de-DE" sz="1000" b="1" dirty="0">
                  <a:solidFill>
                    <a:srgbClr val="000000"/>
                  </a:solidFill>
                  <a:cs typeface="Arial" pitchFamily="34" charset="0"/>
                </a:rPr>
                <a:t>       </a:t>
              </a:r>
              <a:endParaRPr lang="de-DE" sz="1000" dirty="0">
                <a:solidFill>
                  <a:srgbClr val="000000"/>
                </a:solidFill>
                <a:latin typeface="+mj-lt"/>
                <a:cs typeface="Arial" pitchFamily="34" charset="0"/>
              </a:endParaRPr>
            </a:p>
          </p:txBody>
        </p:sp>
        <p:sp>
          <p:nvSpPr>
            <p:cNvPr id="81" name="Rectangle 80"/>
            <p:cNvSpPr/>
            <p:nvPr/>
          </p:nvSpPr>
          <p:spPr>
            <a:xfrm>
              <a:off x="7912861" y="1609407"/>
              <a:ext cx="1082786" cy="3080330"/>
            </a:xfrm>
            <a:prstGeom prst="rect">
              <a:avLst/>
            </a:prstGeom>
          </p:spPr>
          <p:txBody>
            <a:bodyPr wrap="none">
              <a:spAutoFit/>
            </a:bodyPr>
            <a:lstStyle/>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Croatia</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Cuba </a:t>
              </a: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Czech </a:t>
              </a:r>
              <a:r>
                <a:rPr lang="de-DE" sz="1000" dirty="0" err="1">
                  <a:solidFill>
                    <a:srgbClr val="000000"/>
                  </a:solidFill>
                  <a:cs typeface="Arial" pitchFamily="34" charset="0"/>
                </a:rPr>
                <a:t>Republic</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Denmark</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Egypt</a:t>
              </a: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Estonia</a:t>
              </a:r>
            </a:p>
            <a:p>
              <a:pPr fontAlgn="base">
                <a:lnSpc>
                  <a:spcPct val="150000"/>
                </a:lnSpc>
                <a:spcBef>
                  <a:spcPct val="50000"/>
                </a:spcBef>
                <a:spcAft>
                  <a:spcPct val="0"/>
                </a:spcAft>
                <a:buClr>
                  <a:srgbClr val="F0AB00"/>
                </a:buClr>
                <a:buSzPct val="80000"/>
              </a:pPr>
              <a:r>
                <a:rPr lang="de-DE" sz="1000" dirty="0" err="1">
                  <a:solidFill>
                    <a:srgbClr val="000000"/>
                  </a:solidFill>
                  <a:cs typeface="Arial" pitchFamily="34" charset="0"/>
                </a:rPr>
                <a:t>Finland</a:t>
              </a:r>
              <a:endParaRPr lang="de-DE" sz="1000" dirty="0">
                <a:solidFill>
                  <a:srgbClr val="000000"/>
                </a:solidFill>
                <a:cs typeface="Arial" pitchFamily="34" charset="0"/>
              </a:endParaRP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France</a:t>
              </a: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Germany</a:t>
              </a:r>
            </a:p>
            <a:p>
              <a:pPr fontAlgn="base">
                <a:lnSpc>
                  <a:spcPct val="150000"/>
                </a:lnSpc>
                <a:spcBef>
                  <a:spcPct val="50000"/>
                </a:spcBef>
                <a:spcAft>
                  <a:spcPct val="0"/>
                </a:spcAft>
                <a:buClr>
                  <a:srgbClr val="F0AB00"/>
                </a:buClr>
                <a:buSzPct val="80000"/>
              </a:pPr>
              <a:r>
                <a:rPr lang="de-DE" sz="1000" dirty="0">
                  <a:solidFill>
                    <a:srgbClr val="000000"/>
                  </a:solidFill>
                  <a:cs typeface="Arial" pitchFamily="34" charset="0"/>
                </a:rPr>
                <a:t>Ghana</a:t>
              </a:r>
            </a:p>
          </p:txBody>
        </p:sp>
        <p:sp>
          <p:nvSpPr>
            <p:cNvPr id="82" name="Rectangle 81"/>
            <p:cNvSpPr/>
            <p:nvPr/>
          </p:nvSpPr>
          <p:spPr bwMode="gray">
            <a:xfrm>
              <a:off x="9969555" y="1592956"/>
              <a:ext cx="189897" cy="3109605"/>
            </a:xfrm>
            <a:prstGeom prst="rect">
              <a:avLst/>
            </a:prstGeom>
            <a:solidFill>
              <a:schemeClr val="bg1">
                <a:lumMod val="95000"/>
              </a:schemeClr>
            </a:solidFill>
            <a:ln w="190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83" name="Rectangle 82"/>
            <p:cNvSpPr/>
            <p:nvPr/>
          </p:nvSpPr>
          <p:spPr bwMode="gray">
            <a:xfrm>
              <a:off x="9972029" y="1890138"/>
              <a:ext cx="188841" cy="1525581"/>
            </a:xfrm>
            <a:prstGeom prst="rect">
              <a:avLst/>
            </a:prstGeom>
            <a:solidFill>
              <a:schemeClr val="bg1">
                <a:lumMod val="85000"/>
              </a:schemeClr>
            </a:solidFill>
            <a:ln w="190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000" kern="0" dirty="0">
                <a:solidFill>
                  <a:srgbClr val="7030A0"/>
                </a:solidFill>
                <a:latin typeface="HelveticaNeueLT Std Med Ext" pitchFamily="34" charset="0"/>
                <a:ea typeface="Arial Unicode MS" pitchFamily="34" charset="-128"/>
                <a:cs typeface="Arial Unicode MS" pitchFamily="34" charset="-128"/>
              </a:endParaRPr>
            </a:p>
          </p:txBody>
        </p:sp>
        <p:sp>
          <p:nvSpPr>
            <p:cNvPr id="85" name="Rounded Rectangle 84"/>
            <p:cNvSpPr/>
            <p:nvPr/>
          </p:nvSpPr>
          <p:spPr bwMode="gray">
            <a:xfrm>
              <a:off x="7710049" y="1666884"/>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86" name="Rounded Rectangle 85"/>
            <p:cNvSpPr/>
            <p:nvPr/>
          </p:nvSpPr>
          <p:spPr bwMode="gray">
            <a:xfrm>
              <a:off x="7710049" y="2004757"/>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87" name="Rounded Rectangle 86"/>
            <p:cNvSpPr/>
            <p:nvPr/>
          </p:nvSpPr>
          <p:spPr bwMode="gray">
            <a:xfrm>
              <a:off x="7710049" y="2301500"/>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88" name="Rounded Rectangle 87"/>
            <p:cNvSpPr/>
            <p:nvPr/>
          </p:nvSpPr>
          <p:spPr bwMode="gray">
            <a:xfrm>
              <a:off x="7710049" y="2639373"/>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89" name="Rounded Rectangle 88"/>
            <p:cNvSpPr/>
            <p:nvPr/>
          </p:nvSpPr>
          <p:spPr bwMode="gray">
            <a:xfrm>
              <a:off x="7710049" y="3226023"/>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90" name="Rounded Rectangle 89"/>
            <p:cNvSpPr/>
            <p:nvPr/>
          </p:nvSpPr>
          <p:spPr bwMode="gray">
            <a:xfrm>
              <a:off x="7710049" y="3489003"/>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91" name="Rounded Rectangle 90"/>
            <p:cNvSpPr/>
            <p:nvPr/>
          </p:nvSpPr>
          <p:spPr bwMode="gray">
            <a:xfrm>
              <a:off x="7710049" y="3826876"/>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92" name="Rounded Rectangle 91"/>
            <p:cNvSpPr/>
            <p:nvPr/>
          </p:nvSpPr>
          <p:spPr bwMode="gray">
            <a:xfrm>
              <a:off x="7710049" y="4120717"/>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93" name="Rounded Rectangle 92"/>
            <p:cNvSpPr/>
            <p:nvPr/>
          </p:nvSpPr>
          <p:spPr bwMode="gray">
            <a:xfrm>
              <a:off x="7710049" y="4458590"/>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sp>
          <p:nvSpPr>
            <p:cNvPr id="94" name="Rounded Rectangle 93"/>
            <p:cNvSpPr/>
            <p:nvPr/>
          </p:nvSpPr>
          <p:spPr bwMode="gray">
            <a:xfrm>
              <a:off x="7710049" y="2926821"/>
              <a:ext cx="202812" cy="171737"/>
            </a:xfrm>
            <a:prstGeom prst="roundRect">
              <a:avLst>
                <a:gd name="adj" fmla="val 4188"/>
              </a:avLst>
            </a:prstGeom>
            <a:solidFill>
              <a:schemeClr val="bg1"/>
            </a:solidFill>
            <a:ln w="19050" algn="ctr">
              <a:solidFill>
                <a:srgbClr val="BFBFBF"/>
              </a:solidFill>
              <a:miter lim="800000"/>
              <a:headEnd/>
              <a:tailEnd/>
            </a:ln>
          </p:spPr>
          <p:txBody>
            <a:bodyPr lIns="0" tIns="18000" rIns="0" bIns="0" rtlCol="0" anchor="ctr"/>
            <a:lstStyle/>
            <a:p>
              <a:pPr algn="ctr" fontAlgn="base">
                <a:spcBef>
                  <a:spcPct val="50000"/>
                </a:spcBef>
                <a:spcAft>
                  <a:spcPct val="0"/>
                </a:spcAft>
                <a:buClr>
                  <a:srgbClr val="F0AB00"/>
                </a:buClr>
                <a:buSzPct val="80000"/>
              </a:pPr>
              <a:endParaRPr lang="en-US" sz="1100" kern="0" dirty="0">
                <a:solidFill>
                  <a:srgbClr val="007CC0"/>
                </a:solidFill>
                <a:ea typeface="Arial Unicode MS" pitchFamily="34" charset="-128"/>
                <a:cs typeface="Arial Unicode MS" pitchFamily="34" charset="-128"/>
              </a:endParaRPr>
            </a:p>
          </p:txBody>
        </p:sp>
      </p:grpSp>
      <p:sp>
        <p:nvSpPr>
          <p:cNvPr id="5" name="Rectangle 4"/>
          <p:cNvSpPr/>
          <p:nvPr/>
        </p:nvSpPr>
        <p:spPr>
          <a:xfrm>
            <a:off x="6223752" y="5761882"/>
            <a:ext cx="165101" cy="369328"/>
          </a:xfrm>
          <a:prstGeom prst="rect">
            <a:avLst/>
          </a:prstGeom>
        </p:spPr>
        <p:txBody>
          <a:bodyPr wrap="square" lIns="91434" tIns="45718" rIns="91434" bIns="45718">
            <a:spAutoFit/>
          </a:bodyPr>
          <a:lstStyle/>
          <a:p>
            <a:pPr algn="ctr" fontAlgn="base">
              <a:spcBef>
                <a:spcPct val="50000"/>
              </a:spcBef>
              <a:spcAft>
                <a:spcPct val="0"/>
              </a:spcAft>
              <a:buClr>
                <a:srgbClr val="F0AB00"/>
              </a:buClr>
              <a:buSzPct val="80000"/>
            </a:pPr>
            <a:r>
              <a:rPr lang="en-US" dirty="0">
                <a:solidFill>
                  <a:srgbClr val="007CC0"/>
                </a:solidFill>
                <a:latin typeface="SAP-icons"/>
              </a:rPr>
              <a:t></a:t>
            </a:r>
            <a:endParaRPr lang="en-US" kern="0" dirty="0">
              <a:solidFill>
                <a:srgbClr val="007CC0"/>
              </a:solidFill>
              <a:ea typeface="Arial Unicode MS" pitchFamily="34" charset="-128"/>
              <a:cs typeface="Arial Unicode MS" pitchFamily="34" charset="-128"/>
            </a:endParaRPr>
          </a:p>
        </p:txBody>
      </p:sp>
      <p:sp>
        <p:nvSpPr>
          <p:cNvPr id="6" name="Rectangle 5"/>
          <p:cNvSpPr/>
          <p:nvPr/>
        </p:nvSpPr>
        <p:spPr>
          <a:xfrm>
            <a:off x="6236452" y="5698380"/>
            <a:ext cx="271693" cy="261606"/>
          </a:xfrm>
          <a:prstGeom prst="rect">
            <a:avLst/>
          </a:prstGeom>
        </p:spPr>
        <p:txBody>
          <a:bodyPr wrap="square" lIns="91434" tIns="45718" rIns="91434" bIns="45718">
            <a:spAutoFit/>
          </a:bodyPr>
          <a:lstStyle/>
          <a:p>
            <a:r>
              <a:rPr lang="en-US" sz="1100" dirty="0">
                <a:solidFill>
                  <a:srgbClr val="007CC0"/>
                </a:solidFill>
                <a:latin typeface="SAP-icons"/>
              </a:rPr>
              <a:t></a:t>
            </a:r>
            <a:endParaRPr lang="en-US" sz="1100" dirty="0">
              <a:solidFill>
                <a:srgbClr val="007CC0"/>
              </a:solidFill>
            </a:endParaRPr>
          </a:p>
        </p:txBody>
      </p:sp>
      <p:sp>
        <p:nvSpPr>
          <p:cNvPr id="52" name="Rounded Rectangle 51"/>
          <p:cNvSpPr/>
          <p:nvPr/>
        </p:nvSpPr>
        <p:spPr bwMode="gray">
          <a:xfrm>
            <a:off x="6306302" y="2913284"/>
            <a:ext cx="1060450" cy="215900"/>
          </a:xfrm>
          <a:prstGeom prst="roundRect">
            <a:avLst/>
          </a:prstGeom>
          <a:solidFill>
            <a:srgbClr val="F7F7F7"/>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0" name="TextBox 69"/>
          <p:cNvSpPr txBox="1"/>
          <p:nvPr/>
        </p:nvSpPr>
        <p:spPr>
          <a:xfrm>
            <a:off x="6980593" y="2901969"/>
            <a:ext cx="431481"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SAP-icons" pitchFamily="2" charset="0"/>
              </a:rPr>
              <a:t></a:t>
            </a:r>
          </a:p>
        </p:txBody>
      </p:sp>
      <p:sp>
        <p:nvSpPr>
          <p:cNvPr id="71" name="Rectangle 70"/>
          <p:cNvSpPr/>
          <p:nvPr/>
        </p:nvSpPr>
        <p:spPr bwMode="gray">
          <a:xfrm>
            <a:off x="6316861" y="2821293"/>
            <a:ext cx="1609946" cy="353848"/>
          </a:xfrm>
          <a:prstGeom prst="rect">
            <a:avLst/>
          </a:prstGeom>
          <a:noFill/>
          <a:ln w="19050" algn="ctr">
            <a:noFill/>
            <a:miter lim="800000"/>
            <a:headEnd/>
            <a:tailEnd/>
          </a:ln>
        </p:spPr>
        <p:txBody>
          <a:bodyPr lIns="90000" tIns="72000" rIns="90000" bIns="72000" rtlCol="0" anchor="ctr"/>
          <a:lstStyle/>
          <a:p>
            <a:pPr fontAlgn="base">
              <a:spcBef>
                <a:spcPct val="50000"/>
              </a:spcBef>
              <a:spcAft>
                <a:spcPct val="0"/>
              </a:spcAft>
              <a:buClr>
                <a:srgbClr val="F0AB00"/>
              </a:buClr>
              <a:buSzPct val="80000"/>
            </a:pPr>
            <a:r>
              <a:rPr lang="de-DE" sz="1000" kern="0" dirty="0">
                <a:latin typeface="HelveticaNeueLT Std Med Ext" pitchFamily="34" charset="0"/>
                <a:ea typeface="Arial Unicode MS" pitchFamily="34" charset="-128"/>
                <a:cs typeface="Arial Unicode MS" pitchFamily="34" charset="-128"/>
              </a:rPr>
              <a:t>Germany               | </a:t>
            </a:r>
            <a:endParaRPr lang="en-US" sz="1000" kern="0" dirty="0">
              <a:latin typeface="HelveticaNeueLT Std Med Ext" pitchFamily="34" charset="0"/>
              <a:ea typeface="Arial Unicode MS" pitchFamily="34" charset="-128"/>
              <a:cs typeface="Arial Unicode MS" pitchFamily="34" charset="-128"/>
            </a:endParaRPr>
          </a:p>
        </p:txBody>
      </p:sp>
      <p:sp>
        <p:nvSpPr>
          <p:cNvPr id="75" name="Rectangle 74"/>
          <p:cNvSpPr/>
          <p:nvPr/>
        </p:nvSpPr>
        <p:spPr>
          <a:xfrm>
            <a:off x="3293776" y="1554955"/>
            <a:ext cx="1925668" cy="261606"/>
          </a:xfrm>
          <a:prstGeom prst="rect">
            <a:avLst/>
          </a:prstGeom>
        </p:spPr>
        <p:txBody>
          <a:bodyPr wrap="square" lIns="91434" tIns="45718" rIns="91434" bIns="45718">
            <a:spAutoFit/>
          </a:bodyPr>
          <a:lstStyle/>
          <a:p>
            <a:r>
              <a:rPr lang="de-DE" sz="1100" i="1" dirty="0">
                <a:latin typeface="Arial" panose="020B0604020202020204" pitchFamily="34" charset="0"/>
                <a:cs typeface="Arial" panose="020B0604020202020204" pitchFamily="34" charset="0"/>
              </a:rPr>
              <a:t>|</a:t>
            </a:r>
            <a:r>
              <a:rPr lang="de-DE" sz="1100" i="1" dirty="0" err="1">
                <a:solidFill>
                  <a:schemeClr val="bg1">
                    <a:lumMod val="75000"/>
                  </a:schemeClr>
                </a:solidFill>
                <a:latin typeface="Arial" panose="020B0604020202020204" pitchFamily="34" charset="0"/>
                <a:cs typeface="Arial" panose="020B0604020202020204" pitchFamily="34" charset="0"/>
              </a:rPr>
              <a:t>Choose</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your</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country</a:t>
            </a:r>
            <a:endParaRPr lang="en-US" sz="1100" i="1" dirty="0">
              <a:solidFill>
                <a:schemeClr val="bg1">
                  <a:lumMod val="75000"/>
                </a:schemeClr>
              </a:solidFill>
              <a:latin typeface="Arial" panose="020B0604020202020204" pitchFamily="34" charset="0"/>
              <a:cs typeface="Arial" panose="020B0604020202020204" pitchFamily="34" charset="0"/>
            </a:endParaRPr>
          </a:p>
        </p:txBody>
      </p:sp>
      <p:sp>
        <p:nvSpPr>
          <p:cNvPr id="84" name="Rectangle 362"/>
          <p:cNvSpPr>
            <a:spLocks noChangeArrowheads="1"/>
          </p:cNvSpPr>
          <p:nvPr/>
        </p:nvSpPr>
        <p:spPr bwMode="auto">
          <a:xfrm>
            <a:off x="2428846" y="1596766"/>
            <a:ext cx="193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666666"/>
                </a:solidFill>
                <a:latin typeface="SAP-icons"/>
              </a:rPr>
              <a:t></a:t>
            </a:r>
            <a:endParaRPr lang="en-US" sz="7200" dirty="0">
              <a:solidFill>
                <a:srgbClr val="666666"/>
              </a:solidFill>
              <a:latin typeface="SAP-icons" pitchFamily="2" charset="0"/>
              <a:cs typeface="Arial" pitchFamily="34" charset="0"/>
            </a:endParaRPr>
          </a:p>
        </p:txBody>
      </p:sp>
      <p:sp>
        <p:nvSpPr>
          <p:cNvPr id="95" name="Rectangle 350"/>
          <p:cNvSpPr>
            <a:spLocks noChangeArrowheads="1"/>
          </p:cNvSpPr>
          <p:nvPr/>
        </p:nvSpPr>
        <p:spPr bwMode="auto">
          <a:xfrm>
            <a:off x="199902" y="1501924"/>
            <a:ext cx="2525165" cy="416990"/>
          </a:xfrm>
          <a:prstGeom prst="rect">
            <a:avLst/>
          </a:prstGeom>
          <a:noFill/>
          <a:ln w="9525">
            <a:solidFill>
              <a:srgbClr val="BFBFBF"/>
            </a:solidFill>
            <a:miter lim="800000"/>
            <a:headEnd/>
            <a:tailEnd/>
          </a:ln>
          <a:extLst/>
        </p:spPr>
        <p:txBody>
          <a:bodyPr vert="horz" wrap="square" lIns="91440" tIns="45720" rIns="91440" bIns="45720" numCol="1" anchor="ctr" anchorCtr="0" compatLnSpc="1">
            <a:prstTxWarp prst="textNoShape">
              <a:avLst/>
            </a:prstTxWarp>
          </a:bodyPr>
          <a:lstStyle/>
          <a:p>
            <a:endParaRPr lang="en-US" sz="1100" i="1" dirty="0">
              <a:solidFill>
                <a:schemeClr val="bg1">
                  <a:lumMod val="75000"/>
                </a:schemeClr>
              </a:solidFill>
              <a:latin typeface="Arial" panose="020B0604020202020204" pitchFamily="34" charset="0"/>
              <a:cs typeface="Arial" panose="020B0604020202020204" pitchFamily="34" charset="0"/>
            </a:endParaRPr>
          </a:p>
        </p:txBody>
      </p:sp>
      <p:sp>
        <p:nvSpPr>
          <p:cNvPr id="96" name="Rectangle 95"/>
          <p:cNvSpPr/>
          <p:nvPr/>
        </p:nvSpPr>
        <p:spPr>
          <a:xfrm>
            <a:off x="263750" y="1546764"/>
            <a:ext cx="1925668" cy="261606"/>
          </a:xfrm>
          <a:prstGeom prst="rect">
            <a:avLst/>
          </a:prstGeom>
        </p:spPr>
        <p:txBody>
          <a:bodyPr wrap="square" lIns="91434" tIns="45718" rIns="91434" bIns="45718">
            <a:spAutoFit/>
          </a:bodyPr>
          <a:lstStyle/>
          <a:p>
            <a:r>
              <a:rPr lang="de-DE" sz="1100" i="1" dirty="0" err="1" smtClean="0">
                <a:solidFill>
                  <a:schemeClr val="bg1">
                    <a:lumMod val="75000"/>
                  </a:schemeClr>
                </a:solidFill>
                <a:latin typeface="Arial" panose="020B0604020202020204" pitchFamily="34" charset="0"/>
                <a:cs typeface="Arial" panose="020B0604020202020204" pitchFamily="34" charset="0"/>
              </a:rPr>
              <a:t>Choose</a:t>
            </a:r>
            <a:r>
              <a:rPr lang="de-DE" sz="1100" i="1" dirty="0" smtClean="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your</a:t>
            </a:r>
            <a:r>
              <a:rPr lang="de-DE" sz="1100" i="1" dirty="0">
                <a:solidFill>
                  <a:schemeClr val="bg1">
                    <a:lumMod val="75000"/>
                  </a:schemeClr>
                </a:solidFill>
                <a:latin typeface="Arial" panose="020B0604020202020204" pitchFamily="34" charset="0"/>
                <a:cs typeface="Arial" panose="020B0604020202020204" pitchFamily="34" charset="0"/>
              </a:rPr>
              <a:t> </a:t>
            </a:r>
            <a:r>
              <a:rPr lang="de-DE" sz="1100" i="1" dirty="0" err="1">
                <a:solidFill>
                  <a:schemeClr val="bg1">
                    <a:lumMod val="75000"/>
                  </a:schemeClr>
                </a:solidFill>
                <a:latin typeface="Arial" panose="020B0604020202020204" pitchFamily="34" charset="0"/>
                <a:cs typeface="Arial" panose="020B0604020202020204" pitchFamily="34" charset="0"/>
              </a:rPr>
              <a:t>country</a:t>
            </a:r>
            <a:endParaRPr lang="en-US" sz="1100" i="1" dirty="0">
              <a:solidFill>
                <a:schemeClr val="bg1">
                  <a:lumMod val="75000"/>
                </a:schemeClr>
              </a:solidFill>
              <a:latin typeface="Arial" panose="020B0604020202020204" pitchFamily="34" charset="0"/>
              <a:cs typeface="Arial" panose="020B0604020202020204" pitchFamily="34" charset="0"/>
            </a:endParaRPr>
          </a:p>
        </p:txBody>
      </p:sp>
      <p:pic>
        <p:nvPicPr>
          <p:cNvPr id="73" name="Picture 6"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71507" y="1692094"/>
            <a:ext cx="406657" cy="48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9671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6666"/>
                </a:solidFill>
                <a:latin typeface="BentonSans Light" panose="02000503000000020004" pitchFamily="2" charset="0"/>
              </a:rPr>
              <a:t>Slider</a:t>
            </a:r>
            <a:endParaRPr lang="en-US" dirty="0">
              <a:solidFill>
                <a:srgbClr val="666666"/>
              </a:solidFill>
              <a:latin typeface="BentonSans Light" panose="02000503000000020004" pitchFamily="2" charset="0"/>
            </a:endParaRPr>
          </a:p>
        </p:txBody>
      </p:sp>
      <p:sp>
        <p:nvSpPr>
          <p:cNvPr id="3" name="Text Placeholder 2"/>
          <p:cNvSpPr>
            <a:spLocks noGrp="1"/>
          </p:cNvSpPr>
          <p:nvPr>
            <p:ph type="body" sz="quarter" idx="10"/>
          </p:nvPr>
        </p:nvSpPr>
        <p:spPr/>
        <p:txBody>
          <a:bodyPr/>
          <a:lstStyle/>
          <a:p>
            <a:r>
              <a:rPr lang="en-US" dirty="0">
                <a:solidFill>
                  <a:srgbClr val="006CA7"/>
                </a:solidFill>
                <a:latin typeface="BentonSans Light" panose="02000503000000020004" pitchFamily="2" charset="0"/>
              </a:rPr>
              <a:t>Enabled			Disabled</a:t>
            </a:r>
          </a:p>
        </p:txBody>
      </p:sp>
      <p:grpSp>
        <p:nvGrpSpPr>
          <p:cNvPr id="4" name="Group 3"/>
          <p:cNvGrpSpPr/>
          <p:nvPr/>
        </p:nvGrpSpPr>
        <p:grpSpPr>
          <a:xfrm>
            <a:off x="451002" y="2192212"/>
            <a:ext cx="1661070" cy="266596"/>
            <a:chOff x="451002" y="2192212"/>
            <a:chExt cx="1661070" cy="266596"/>
          </a:xfrm>
        </p:grpSpPr>
        <p:cxnSp>
          <p:nvCxnSpPr>
            <p:cNvPr id="6" name="Straight Connector 5"/>
            <p:cNvCxnSpPr/>
            <p:nvPr/>
          </p:nvCxnSpPr>
          <p:spPr>
            <a:xfrm>
              <a:off x="451002" y="2325510"/>
              <a:ext cx="1107380" cy="0"/>
            </a:xfrm>
            <a:prstGeom prst="line">
              <a:avLst/>
            </a:prstGeom>
            <a:ln w="28575">
              <a:solidFill>
                <a:srgbClr val="007C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58382" y="2325510"/>
              <a:ext cx="55369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gray">
            <a:xfrm>
              <a:off x="1425084" y="2192212"/>
              <a:ext cx="266596" cy="266596"/>
            </a:xfrm>
            <a:prstGeom prst="ellipse">
              <a:avLst/>
            </a:prstGeom>
            <a:solidFill>
              <a:srgbClr val="000000">
                <a:alpha val="15000"/>
              </a:srgbClr>
            </a:solidFill>
            <a:ln w="19050" algn="ctr">
              <a:solidFill>
                <a:srgbClr val="999999"/>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5" name="Group 4"/>
          <p:cNvGrpSpPr/>
          <p:nvPr/>
        </p:nvGrpSpPr>
        <p:grpSpPr>
          <a:xfrm>
            <a:off x="451002" y="2710042"/>
            <a:ext cx="1661070" cy="266596"/>
            <a:chOff x="451002" y="2710042"/>
            <a:chExt cx="1661070" cy="266596"/>
          </a:xfrm>
        </p:grpSpPr>
        <p:cxnSp>
          <p:nvCxnSpPr>
            <p:cNvPr id="26" name="Straight Connector 25"/>
            <p:cNvCxnSpPr/>
            <p:nvPr/>
          </p:nvCxnSpPr>
          <p:spPr>
            <a:xfrm>
              <a:off x="451002" y="2843340"/>
              <a:ext cx="276845" cy="0"/>
            </a:xfrm>
            <a:prstGeom prst="line">
              <a:avLst/>
            </a:prstGeom>
            <a:ln w="28575">
              <a:solidFill>
                <a:srgbClr val="007CC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7847" y="2843340"/>
              <a:ext cx="138422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gray">
            <a:xfrm>
              <a:off x="594549" y="2710042"/>
              <a:ext cx="266596" cy="266596"/>
            </a:xfrm>
            <a:prstGeom prst="ellipse">
              <a:avLst/>
            </a:prstGeom>
            <a:solidFill>
              <a:srgbClr val="000000">
                <a:alpha val="15000"/>
              </a:srgbClr>
            </a:solidFill>
            <a:ln w="19050" algn="ctr">
              <a:solidFill>
                <a:srgbClr val="999999"/>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7" name="Group 6"/>
          <p:cNvGrpSpPr/>
          <p:nvPr/>
        </p:nvGrpSpPr>
        <p:grpSpPr>
          <a:xfrm>
            <a:off x="322828" y="3227872"/>
            <a:ext cx="1789244" cy="266596"/>
            <a:chOff x="322828" y="3227872"/>
            <a:chExt cx="1789244" cy="266596"/>
          </a:xfrm>
        </p:grpSpPr>
        <p:cxnSp>
          <p:nvCxnSpPr>
            <p:cNvPr id="34" name="Straight Connector 33"/>
            <p:cNvCxnSpPr/>
            <p:nvPr/>
          </p:nvCxnSpPr>
          <p:spPr>
            <a:xfrm>
              <a:off x="451002" y="3361170"/>
              <a:ext cx="166107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bwMode="gray">
            <a:xfrm>
              <a:off x="322828" y="3227872"/>
              <a:ext cx="266596" cy="266596"/>
            </a:xfrm>
            <a:prstGeom prst="ellipse">
              <a:avLst/>
            </a:prstGeom>
            <a:solidFill>
              <a:srgbClr val="000000">
                <a:alpha val="15000"/>
              </a:srgbClr>
            </a:solidFill>
            <a:ln w="19050" algn="ctr">
              <a:solidFill>
                <a:srgbClr val="999999"/>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8" name="Group 7"/>
          <p:cNvGrpSpPr/>
          <p:nvPr/>
        </p:nvGrpSpPr>
        <p:grpSpPr>
          <a:xfrm>
            <a:off x="451002" y="3745525"/>
            <a:ext cx="1794368" cy="266596"/>
            <a:chOff x="451002" y="3745525"/>
            <a:chExt cx="1794368" cy="266596"/>
          </a:xfrm>
        </p:grpSpPr>
        <p:cxnSp>
          <p:nvCxnSpPr>
            <p:cNvPr id="39" name="Straight Connector 38"/>
            <p:cNvCxnSpPr/>
            <p:nvPr/>
          </p:nvCxnSpPr>
          <p:spPr>
            <a:xfrm>
              <a:off x="451002" y="3878823"/>
              <a:ext cx="1661070" cy="0"/>
            </a:xfrm>
            <a:prstGeom prst="line">
              <a:avLst/>
            </a:prstGeom>
            <a:ln w="28575">
              <a:solidFill>
                <a:srgbClr val="007CC0"/>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gray">
            <a:xfrm>
              <a:off x="1978774" y="3745525"/>
              <a:ext cx="266596" cy="266596"/>
            </a:xfrm>
            <a:prstGeom prst="ellipse">
              <a:avLst/>
            </a:prstGeom>
            <a:solidFill>
              <a:srgbClr val="000000">
                <a:alpha val="15000"/>
              </a:srgbClr>
            </a:solidFill>
            <a:ln w="19050" algn="ctr">
              <a:solidFill>
                <a:srgbClr val="999999"/>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12" name="Group 11"/>
          <p:cNvGrpSpPr/>
          <p:nvPr/>
        </p:nvGrpSpPr>
        <p:grpSpPr>
          <a:xfrm>
            <a:off x="3247939" y="2192212"/>
            <a:ext cx="1661070" cy="266596"/>
            <a:chOff x="3247939" y="2192212"/>
            <a:chExt cx="1661070" cy="266596"/>
          </a:xfrm>
        </p:grpSpPr>
        <p:cxnSp>
          <p:nvCxnSpPr>
            <p:cNvPr id="56" name="Straight Connector 55"/>
            <p:cNvCxnSpPr/>
            <p:nvPr/>
          </p:nvCxnSpPr>
          <p:spPr>
            <a:xfrm>
              <a:off x="3247939" y="2325510"/>
              <a:ext cx="1661070" cy="0"/>
            </a:xfrm>
            <a:prstGeom prst="line">
              <a:avLst/>
            </a:prstGeom>
            <a:ln w="28575">
              <a:solidFill>
                <a:srgbClr val="F2F2F2"/>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bwMode="gray">
            <a:xfrm>
              <a:off x="4222021" y="2192212"/>
              <a:ext cx="266596" cy="266596"/>
            </a:xfrm>
            <a:prstGeom prst="ellipse">
              <a:avLst/>
            </a:prstGeom>
            <a:solidFill>
              <a:srgbClr val="000000">
                <a:alpha val="5000"/>
              </a:srgbClr>
            </a:solidFill>
            <a:ln w="19050" algn="ctr">
              <a:solidFill>
                <a:schemeClr val="bg1">
                  <a:lumMod val="8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11" name="Group 10"/>
          <p:cNvGrpSpPr/>
          <p:nvPr/>
        </p:nvGrpSpPr>
        <p:grpSpPr>
          <a:xfrm>
            <a:off x="3253063" y="2710042"/>
            <a:ext cx="1655946" cy="266596"/>
            <a:chOff x="3253063" y="2710042"/>
            <a:chExt cx="1655946" cy="266596"/>
          </a:xfrm>
        </p:grpSpPr>
        <p:cxnSp>
          <p:nvCxnSpPr>
            <p:cNvPr id="70" name="Straight Connector 69"/>
            <p:cNvCxnSpPr/>
            <p:nvPr/>
          </p:nvCxnSpPr>
          <p:spPr>
            <a:xfrm>
              <a:off x="3253063" y="2843340"/>
              <a:ext cx="1655946" cy="0"/>
            </a:xfrm>
            <a:prstGeom prst="line">
              <a:avLst/>
            </a:prstGeom>
            <a:ln w="28575">
              <a:solidFill>
                <a:srgbClr val="F2F2F2"/>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bwMode="gray">
            <a:xfrm>
              <a:off x="3391486" y="2710042"/>
              <a:ext cx="266596" cy="266596"/>
            </a:xfrm>
            <a:prstGeom prst="ellipse">
              <a:avLst/>
            </a:prstGeom>
            <a:solidFill>
              <a:srgbClr val="000000">
                <a:alpha val="5000"/>
              </a:srgbClr>
            </a:solidFill>
            <a:ln w="19050" algn="ctr">
              <a:solidFill>
                <a:schemeClr val="bg1">
                  <a:lumMod val="8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10" name="Group 9"/>
          <p:cNvGrpSpPr/>
          <p:nvPr/>
        </p:nvGrpSpPr>
        <p:grpSpPr>
          <a:xfrm>
            <a:off x="3119765" y="3227872"/>
            <a:ext cx="1789244" cy="266596"/>
            <a:chOff x="3119765" y="3227872"/>
            <a:chExt cx="1789244" cy="266596"/>
          </a:xfrm>
        </p:grpSpPr>
        <p:cxnSp>
          <p:nvCxnSpPr>
            <p:cNvPr id="71" name="Straight Connector 70"/>
            <p:cNvCxnSpPr/>
            <p:nvPr/>
          </p:nvCxnSpPr>
          <p:spPr>
            <a:xfrm>
              <a:off x="3247939" y="3361170"/>
              <a:ext cx="1661070" cy="0"/>
            </a:xfrm>
            <a:prstGeom prst="line">
              <a:avLst/>
            </a:prstGeom>
            <a:ln w="28575">
              <a:solidFill>
                <a:srgbClr val="F2F2F2"/>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gray">
            <a:xfrm>
              <a:off x="3119765" y="3227872"/>
              <a:ext cx="266596" cy="266596"/>
            </a:xfrm>
            <a:prstGeom prst="ellipse">
              <a:avLst/>
            </a:prstGeom>
            <a:solidFill>
              <a:srgbClr val="000000">
                <a:alpha val="5000"/>
              </a:srgbClr>
            </a:solidFill>
            <a:ln w="19050" algn="ctr">
              <a:solidFill>
                <a:schemeClr val="bg1">
                  <a:lumMod val="8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9" name="Group 8"/>
          <p:cNvGrpSpPr/>
          <p:nvPr/>
        </p:nvGrpSpPr>
        <p:grpSpPr>
          <a:xfrm>
            <a:off x="3247939" y="3745525"/>
            <a:ext cx="1794368" cy="266596"/>
            <a:chOff x="3247939" y="3745525"/>
            <a:chExt cx="1794368" cy="266596"/>
          </a:xfrm>
        </p:grpSpPr>
        <p:cxnSp>
          <p:nvCxnSpPr>
            <p:cNvPr id="72" name="Straight Connector 71"/>
            <p:cNvCxnSpPr/>
            <p:nvPr/>
          </p:nvCxnSpPr>
          <p:spPr>
            <a:xfrm>
              <a:off x="3247939" y="3878823"/>
              <a:ext cx="1661070" cy="0"/>
            </a:xfrm>
            <a:prstGeom prst="line">
              <a:avLst/>
            </a:prstGeom>
            <a:ln w="28575">
              <a:solidFill>
                <a:srgbClr val="F2F2F2"/>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bwMode="gray">
            <a:xfrm>
              <a:off x="4775711" y="3745525"/>
              <a:ext cx="266596" cy="266596"/>
            </a:xfrm>
            <a:prstGeom prst="ellipse">
              <a:avLst/>
            </a:prstGeom>
            <a:solidFill>
              <a:srgbClr val="000000">
                <a:alpha val="5000"/>
              </a:srgbClr>
            </a:solidFill>
            <a:ln w="19050" algn="ctr">
              <a:solidFill>
                <a:schemeClr val="bg1">
                  <a:lumMod val="85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23886547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Switch</a:t>
            </a:r>
            <a:endParaRPr lang="en-US" dirty="0">
              <a:latin typeface="BentonSans Light" panose="02000503000000020004" pitchFamily="2" charset="0"/>
            </a:endParaRPr>
          </a:p>
        </p:txBody>
      </p:sp>
      <p:sp>
        <p:nvSpPr>
          <p:cNvPr id="3" name="Text Placeholder 2"/>
          <p:cNvSpPr>
            <a:spLocks noGrp="1"/>
          </p:cNvSpPr>
          <p:nvPr>
            <p:ph type="body" sz="quarter" idx="10"/>
          </p:nvPr>
        </p:nvSpPr>
        <p:spPr/>
        <p:txBody>
          <a:bodyPr/>
          <a:lstStyle/>
          <a:p>
            <a:pPr lvl="0">
              <a:buClr>
                <a:srgbClr val="F0AB00"/>
              </a:buClr>
            </a:pPr>
            <a:r>
              <a:rPr lang="en-US" dirty="0">
                <a:solidFill>
                  <a:srgbClr val="006CA7"/>
                </a:solidFill>
                <a:latin typeface="BentonSans Light" panose="02000503000000020004" pitchFamily="2" charset="0"/>
              </a:rPr>
              <a:t>Enabled			Disabled</a:t>
            </a:r>
          </a:p>
        </p:txBody>
      </p:sp>
      <p:grpSp>
        <p:nvGrpSpPr>
          <p:cNvPr id="12" name="Group 11"/>
          <p:cNvGrpSpPr/>
          <p:nvPr/>
        </p:nvGrpSpPr>
        <p:grpSpPr>
          <a:xfrm>
            <a:off x="350102" y="2102205"/>
            <a:ext cx="724852" cy="286056"/>
            <a:chOff x="389940" y="4250226"/>
            <a:chExt cx="724852" cy="286056"/>
          </a:xfrm>
        </p:grpSpPr>
        <p:sp>
          <p:nvSpPr>
            <p:cNvPr id="7" name="Rounded Rectangle 6"/>
            <p:cNvSpPr/>
            <p:nvPr/>
          </p:nvSpPr>
          <p:spPr bwMode="gray">
            <a:xfrm>
              <a:off x="389940" y="4250226"/>
              <a:ext cx="724852" cy="286056"/>
            </a:xfrm>
            <a:prstGeom prst="roundRect">
              <a:avLst>
                <a:gd name="adj" fmla="val 50000"/>
              </a:avLst>
            </a:prstGeom>
            <a:solidFill>
              <a:srgbClr val="007CC0"/>
            </a:solidFill>
            <a:ln w="6350" algn="ctr">
              <a:noFill/>
              <a:miter lim="800000"/>
              <a:headEnd/>
              <a:tailEnd/>
            </a:ln>
          </p:spPr>
          <p:txBody>
            <a:bodyPr lIns="72000" tIns="72000" rIns="72000" bIns="72000" rtlCol="0" anchor="ctr"/>
            <a:lstStyle/>
            <a:p>
              <a:pPr fontAlgn="base">
                <a:spcBef>
                  <a:spcPct val="50000"/>
                </a:spcBef>
                <a:spcAft>
                  <a:spcPct val="0"/>
                </a:spcAft>
                <a:buClr>
                  <a:srgbClr val="F0AB00"/>
                </a:buClr>
                <a:buSzPct val="80000"/>
              </a:pPr>
              <a:r>
                <a:rPr lang="en-US" sz="1000" kern="0" dirty="0">
                  <a:solidFill>
                    <a:schemeClr val="bg1"/>
                  </a:solidFill>
                  <a:latin typeface="Arial" panose="020B0604020202020204" pitchFamily="34" charset="0"/>
                  <a:ea typeface="Open Sans Semibold" pitchFamily="34" charset="0"/>
                  <a:cs typeface="Arial" panose="020B0604020202020204" pitchFamily="34" charset="0"/>
                </a:rPr>
                <a:t>ON</a:t>
              </a:r>
            </a:p>
          </p:txBody>
        </p:sp>
        <p:sp>
          <p:nvSpPr>
            <p:cNvPr id="11" name="Oval 10"/>
            <p:cNvSpPr/>
            <p:nvPr/>
          </p:nvSpPr>
          <p:spPr bwMode="gray">
            <a:xfrm>
              <a:off x="851751" y="4278802"/>
              <a:ext cx="228904" cy="228904"/>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grpSp>
        <p:nvGrpSpPr>
          <p:cNvPr id="21" name="Group 20"/>
          <p:cNvGrpSpPr/>
          <p:nvPr/>
        </p:nvGrpSpPr>
        <p:grpSpPr>
          <a:xfrm>
            <a:off x="1176554" y="2106038"/>
            <a:ext cx="705435" cy="278393"/>
            <a:chOff x="1170990" y="4254057"/>
            <a:chExt cx="705435" cy="278393"/>
          </a:xfrm>
        </p:grpSpPr>
        <p:sp>
          <p:nvSpPr>
            <p:cNvPr id="23" name="Rounded Rectangle 22"/>
            <p:cNvSpPr/>
            <p:nvPr/>
          </p:nvSpPr>
          <p:spPr bwMode="gray">
            <a:xfrm>
              <a:off x="1170990" y="4254057"/>
              <a:ext cx="705435" cy="278393"/>
            </a:xfrm>
            <a:prstGeom prst="roundRect">
              <a:avLst>
                <a:gd name="adj" fmla="val 50000"/>
              </a:avLst>
            </a:prstGeom>
            <a:solidFill>
              <a:schemeClr val="bg1"/>
            </a:solidFill>
            <a:ln w="12700" algn="ctr">
              <a:solidFill>
                <a:schemeClr val="bg2">
                  <a:lumMod val="75000"/>
                </a:schemeClr>
              </a:solidFill>
              <a:miter lim="800000"/>
              <a:headEnd/>
              <a:tailEnd/>
            </a:ln>
          </p:spPr>
          <p:txBody>
            <a:bodyPr lIns="72000" tIns="72000" rIns="72000" bIns="72000" rtlCol="0" anchor="ctr"/>
            <a:lstStyle/>
            <a:p>
              <a:pPr algn="r" fontAlgn="base">
                <a:spcBef>
                  <a:spcPct val="50000"/>
                </a:spcBef>
                <a:spcAft>
                  <a:spcPct val="0"/>
                </a:spcAft>
                <a:buClr>
                  <a:srgbClr val="F0AB00"/>
                </a:buClr>
                <a:buSzPct val="80000"/>
              </a:pPr>
              <a:r>
                <a:rPr lang="en-US" sz="1000" kern="0" dirty="0">
                  <a:solidFill>
                    <a:schemeClr val="bg2">
                      <a:lumMod val="75000"/>
                    </a:schemeClr>
                  </a:solidFill>
                  <a:latin typeface="Arial" panose="020B0604020202020204" pitchFamily="34" charset="0"/>
                  <a:ea typeface="Open Sans Semibold" pitchFamily="34" charset="0"/>
                  <a:cs typeface="Arial" panose="020B0604020202020204" pitchFamily="34" charset="0"/>
                </a:rPr>
                <a:t>OFF</a:t>
              </a:r>
            </a:p>
          </p:txBody>
        </p:sp>
        <p:sp>
          <p:nvSpPr>
            <p:cNvPr id="24" name="Oval 23"/>
            <p:cNvSpPr/>
            <p:nvPr/>
          </p:nvSpPr>
          <p:spPr bwMode="gray">
            <a:xfrm>
              <a:off x="1202306" y="4278802"/>
              <a:ext cx="228904" cy="228904"/>
            </a:xfrm>
            <a:prstGeom prst="ellipse">
              <a:avLst/>
            </a:prstGeom>
            <a:solidFill>
              <a:schemeClr val="bg2">
                <a:lumMod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grpSp>
        <p:nvGrpSpPr>
          <p:cNvPr id="32" name="Group 31"/>
          <p:cNvGrpSpPr/>
          <p:nvPr/>
        </p:nvGrpSpPr>
        <p:grpSpPr>
          <a:xfrm>
            <a:off x="350102" y="2652421"/>
            <a:ext cx="724852" cy="286056"/>
            <a:chOff x="389940" y="4250226"/>
            <a:chExt cx="724852" cy="286056"/>
          </a:xfrm>
        </p:grpSpPr>
        <p:sp>
          <p:nvSpPr>
            <p:cNvPr id="33" name="Rounded Rectangle 32"/>
            <p:cNvSpPr/>
            <p:nvPr/>
          </p:nvSpPr>
          <p:spPr bwMode="gray">
            <a:xfrm>
              <a:off x="389940" y="4250226"/>
              <a:ext cx="724852" cy="286056"/>
            </a:xfrm>
            <a:prstGeom prst="roundRect">
              <a:avLst>
                <a:gd name="adj" fmla="val 50000"/>
              </a:avLst>
            </a:prstGeom>
            <a:solidFill>
              <a:srgbClr val="007CC0"/>
            </a:solidFill>
            <a:ln w="6350" algn="ctr">
              <a:noFill/>
              <a:miter lim="800000"/>
              <a:headEnd/>
              <a:tailEnd/>
            </a:ln>
          </p:spPr>
          <p:txBody>
            <a:bodyPr lIns="72000" tIns="72000" rIns="72000" bIns="72000" rtlCol="0" anchor="ctr"/>
            <a:lstStyle/>
            <a:p>
              <a:pPr fontAlgn="base">
                <a:spcBef>
                  <a:spcPct val="50000"/>
                </a:spcBef>
                <a:spcAft>
                  <a:spcPct val="0"/>
                </a:spcAft>
                <a:buClr>
                  <a:srgbClr val="F0AB00"/>
                </a:buClr>
                <a:buSzPct val="80000"/>
              </a:pPr>
              <a:r>
                <a:rPr lang="en-US" sz="1000" kern="0" dirty="0">
                  <a:solidFill>
                    <a:schemeClr val="bg1"/>
                  </a:solidFill>
                  <a:latin typeface="Arial" panose="020B0604020202020204" pitchFamily="34" charset="0"/>
                  <a:ea typeface="Open Sans Semibold" pitchFamily="34" charset="0"/>
                  <a:cs typeface="Arial" panose="020B0604020202020204" pitchFamily="34" charset="0"/>
                </a:rPr>
                <a:t> I</a:t>
              </a:r>
            </a:p>
          </p:txBody>
        </p:sp>
        <p:sp>
          <p:nvSpPr>
            <p:cNvPr id="34" name="Oval 33"/>
            <p:cNvSpPr/>
            <p:nvPr/>
          </p:nvSpPr>
          <p:spPr bwMode="gray">
            <a:xfrm>
              <a:off x="851751" y="4278802"/>
              <a:ext cx="228904" cy="228904"/>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grpSp>
        <p:nvGrpSpPr>
          <p:cNvPr id="35" name="Group 34"/>
          <p:cNvGrpSpPr/>
          <p:nvPr/>
        </p:nvGrpSpPr>
        <p:grpSpPr>
          <a:xfrm>
            <a:off x="1176554" y="2656253"/>
            <a:ext cx="705435" cy="278393"/>
            <a:chOff x="1170990" y="4254057"/>
            <a:chExt cx="705435" cy="278393"/>
          </a:xfrm>
        </p:grpSpPr>
        <p:sp>
          <p:nvSpPr>
            <p:cNvPr id="36" name="Rounded Rectangle 35"/>
            <p:cNvSpPr/>
            <p:nvPr/>
          </p:nvSpPr>
          <p:spPr bwMode="gray">
            <a:xfrm>
              <a:off x="1170990" y="4254057"/>
              <a:ext cx="705435" cy="278393"/>
            </a:xfrm>
            <a:prstGeom prst="roundRect">
              <a:avLst>
                <a:gd name="adj" fmla="val 50000"/>
              </a:avLst>
            </a:prstGeom>
            <a:solidFill>
              <a:schemeClr val="bg1"/>
            </a:solidFill>
            <a:ln w="12700" algn="ctr">
              <a:solidFill>
                <a:schemeClr val="bg2">
                  <a:lumMod val="75000"/>
                </a:schemeClr>
              </a:solidFill>
              <a:miter lim="800000"/>
              <a:headEnd/>
              <a:tailEnd/>
            </a:ln>
          </p:spPr>
          <p:txBody>
            <a:bodyPr lIns="72000" tIns="72000" rIns="72000" bIns="72000" rtlCol="0" anchor="ctr"/>
            <a:lstStyle/>
            <a:p>
              <a:pPr algn="r" fontAlgn="base">
                <a:spcBef>
                  <a:spcPct val="50000"/>
                </a:spcBef>
                <a:spcAft>
                  <a:spcPct val="0"/>
                </a:spcAft>
                <a:buClr>
                  <a:srgbClr val="F0AB00"/>
                </a:buClr>
                <a:buSzPct val="80000"/>
              </a:pPr>
              <a:r>
                <a:rPr lang="en-US" sz="1000" kern="0" dirty="0">
                  <a:solidFill>
                    <a:schemeClr val="bg2">
                      <a:lumMod val="75000"/>
                    </a:schemeClr>
                  </a:solidFill>
                  <a:latin typeface="Arial" panose="020B0604020202020204" pitchFamily="34" charset="0"/>
                  <a:ea typeface="Open Sans Semibold" pitchFamily="34" charset="0"/>
                  <a:cs typeface="Arial" panose="020B0604020202020204" pitchFamily="34" charset="0"/>
                </a:rPr>
                <a:t>O</a:t>
              </a:r>
            </a:p>
          </p:txBody>
        </p:sp>
        <p:sp>
          <p:nvSpPr>
            <p:cNvPr id="37" name="Oval 36"/>
            <p:cNvSpPr/>
            <p:nvPr/>
          </p:nvSpPr>
          <p:spPr bwMode="gray">
            <a:xfrm>
              <a:off x="1202306" y="4278802"/>
              <a:ext cx="228904" cy="228904"/>
            </a:xfrm>
            <a:prstGeom prst="ellipse">
              <a:avLst/>
            </a:prstGeom>
            <a:solidFill>
              <a:schemeClr val="bg2">
                <a:lumMod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grpSp>
        <p:nvGrpSpPr>
          <p:cNvPr id="41" name="Group 40"/>
          <p:cNvGrpSpPr/>
          <p:nvPr/>
        </p:nvGrpSpPr>
        <p:grpSpPr>
          <a:xfrm>
            <a:off x="1176554" y="3202638"/>
            <a:ext cx="705435" cy="278393"/>
            <a:chOff x="1170990" y="4254057"/>
            <a:chExt cx="705435" cy="278393"/>
          </a:xfrm>
        </p:grpSpPr>
        <p:sp>
          <p:nvSpPr>
            <p:cNvPr id="42" name="Rounded Rectangle 41"/>
            <p:cNvSpPr/>
            <p:nvPr/>
          </p:nvSpPr>
          <p:spPr bwMode="gray">
            <a:xfrm>
              <a:off x="1170990" y="4254057"/>
              <a:ext cx="705435" cy="278393"/>
            </a:xfrm>
            <a:prstGeom prst="roundRect">
              <a:avLst>
                <a:gd name="adj" fmla="val 50000"/>
              </a:avLst>
            </a:prstGeom>
            <a:solidFill>
              <a:schemeClr val="bg1"/>
            </a:solidFill>
            <a:ln w="12700" algn="ctr">
              <a:solidFill>
                <a:srgbClr val="CC1919"/>
              </a:solidFill>
              <a:miter lim="800000"/>
              <a:headEnd/>
              <a:tailEnd/>
            </a:ln>
          </p:spPr>
          <p:txBody>
            <a:bodyPr lIns="72000" tIns="72000" rIns="72000" bIns="72000" rtlCol="0" anchor="ctr"/>
            <a:lstStyle/>
            <a:p>
              <a:pPr lvl="0" algn="r" fontAlgn="base">
                <a:spcBef>
                  <a:spcPct val="50000"/>
                </a:spcBef>
                <a:spcAft>
                  <a:spcPct val="0"/>
                </a:spcAft>
                <a:buClr>
                  <a:srgbClr val="F0AB00"/>
                </a:buClr>
                <a:buSzPct val="80000"/>
              </a:pPr>
              <a:r>
                <a:rPr lang="en-US" sz="1000" dirty="0">
                  <a:solidFill>
                    <a:srgbClr val="CC1919"/>
                  </a:solidFill>
                  <a:latin typeface="SAP-icons"/>
                </a:rPr>
                <a:t></a:t>
              </a:r>
              <a:endParaRPr lang="en-US" sz="1000" kern="0" dirty="0">
                <a:solidFill>
                  <a:srgbClr val="CC1919"/>
                </a:solidFill>
                <a:latin typeface="Open Sans Semibold" pitchFamily="34" charset="0"/>
                <a:ea typeface="Open Sans Semibold" pitchFamily="34" charset="0"/>
                <a:cs typeface="Open Sans Semibold" pitchFamily="34" charset="0"/>
              </a:endParaRPr>
            </a:p>
          </p:txBody>
        </p:sp>
        <p:sp>
          <p:nvSpPr>
            <p:cNvPr id="43" name="Oval 42"/>
            <p:cNvSpPr/>
            <p:nvPr/>
          </p:nvSpPr>
          <p:spPr bwMode="gray">
            <a:xfrm>
              <a:off x="1202306" y="4278802"/>
              <a:ext cx="228904" cy="228904"/>
            </a:xfrm>
            <a:prstGeom prst="ellipse">
              <a:avLst/>
            </a:prstGeom>
            <a:solidFill>
              <a:srgbClr val="CC1919"/>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44" name="Group 43"/>
          <p:cNvGrpSpPr/>
          <p:nvPr/>
        </p:nvGrpSpPr>
        <p:grpSpPr>
          <a:xfrm>
            <a:off x="359810" y="3202638"/>
            <a:ext cx="705435" cy="278393"/>
            <a:chOff x="1170990" y="4254057"/>
            <a:chExt cx="705435" cy="278393"/>
          </a:xfrm>
        </p:grpSpPr>
        <p:sp>
          <p:nvSpPr>
            <p:cNvPr id="45" name="Rounded Rectangle 44"/>
            <p:cNvSpPr/>
            <p:nvPr/>
          </p:nvSpPr>
          <p:spPr bwMode="gray">
            <a:xfrm>
              <a:off x="1170990" y="4254057"/>
              <a:ext cx="705435" cy="278393"/>
            </a:xfrm>
            <a:prstGeom prst="roundRect">
              <a:avLst>
                <a:gd name="adj" fmla="val 50000"/>
              </a:avLst>
            </a:prstGeom>
            <a:solidFill>
              <a:schemeClr val="bg1"/>
            </a:solidFill>
            <a:ln w="12700" algn="ctr">
              <a:solidFill>
                <a:srgbClr val="007833"/>
              </a:solidFill>
              <a:miter lim="800000"/>
              <a:headEnd/>
              <a:tailEnd/>
            </a:ln>
          </p:spPr>
          <p:txBody>
            <a:bodyPr lIns="72000" tIns="72000" rIns="72000" bIns="72000" rtlCol="0" anchor="ctr"/>
            <a:lstStyle/>
            <a:p>
              <a:pPr fontAlgn="base">
                <a:spcBef>
                  <a:spcPct val="50000"/>
                </a:spcBef>
                <a:spcAft>
                  <a:spcPct val="0"/>
                </a:spcAft>
                <a:buClr>
                  <a:srgbClr val="F0AB00"/>
                </a:buClr>
                <a:buSzPct val="80000"/>
              </a:pPr>
              <a:r>
                <a:rPr lang="en-US" sz="1000" dirty="0">
                  <a:solidFill>
                    <a:srgbClr val="007833"/>
                  </a:solidFill>
                  <a:latin typeface="SAP-icons"/>
                </a:rPr>
                <a:t></a:t>
              </a:r>
              <a:endParaRPr lang="en-US" sz="1000" kern="0" dirty="0">
                <a:solidFill>
                  <a:srgbClr val="007833"/>
                </a:solidFill>
                <a:latin typeface="Open Sans Semibold" pitchFamily="34" charset="0"/>
                <a:ea typeface="Open Sans Semibold" pitchFamily="34" charset="0"/>
                <a:cs typeface="Open Sans Semibold" pitchFamily="34" charset="0"/>
              </a:endParaRPr>
            </a:p>
          </p:txBody>
        </p:sp>
        <p:sp>
          <p:nvSpPr>
            <p:cNvPr id="46" name="Oval 45"/>
            <p:cNvSpPr/>
            <p:nvPr/>
          </p:nvSpPr>
          <p:spPr bwMode="gray">
            <a:xfrm>
              <a:off x="1622409" y="4278802"/>
              <a:ext cx="228904" cy="228904"/>
            </a:xfrm>
            <a:prstGeom prst="ellipse">
              <a:avLst/>
            </a:prstGeom>
            <a:solidFill>
              <a:srgbClr val="007833"/>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39" name="Group 38"/>
          <p:cNvGrpSpPr/>
          <p:nvPr/>
        </p:nvGrpSpPr>
        <p:grpSpPr>
          <a:xfrm>
            <a:off x="3085518" y="2102205"/>
            <a:ext cx="724852" cy="286056"/>
            <a:chOff x="389940" y="4250226"/>
            <a:chExt cx="724852" cy="286056"/>
          </a:xfrm>
        </p:grpSpPr>
        <p:sp>
          <p:nvSpPr>
            <p:cNvPr id="40" name="Rounded Rectangle 39"/>
            <p:cNvSpPr/>
            <p:nvPr/>
          </p:nvSpPr>
          <p:spPr bwMode="gray">
            <a:xfrm>
              <a:off x="389940" y="4250226"/>
              <a:ext cx="724852" cy="286056"/>
            </a:xfrm>
            <a:prstGeom prst="roundRect">
              <a:avLst>
                <a:gd name="adj" fmla="val 50000"/>
              </a:avLst>
            </a:prstGeom>
            <a:solidFill>
              <a:srgbClr val="007CC0">
                <a:alpha val="20000"/>
              </a:srgbClr>
            </a:solidFill>
            <a:ln w="6350" algn="ctr">
              <a:noFill/>
              <a:miter lim="800000"/>
              <a:headEnd/>
              <a:tailEnd/>
            </a:ln>
          </p:spPr>
          <p:txBody>
            <a:bodyPr lIns="72000" tIns="72000" rIns="72000" bIns="72000" rtlCol="0" anchor="ctr"/>
            <a:lstStyle/>
            <a:p>
              <a:pPr fontAlgn="base">
                <a:spcBef>
                  <a:spcPct val="50000"/>
                </a:spcBef>
                <a:spcAft>
                  <a:spcPct val="0"/>
                </a:spcAft>
                <a:buClr>
                  <a:srgbClr val="F0AB00"/>
                </a:buClr>
                <a:buSzPct val="80000"/>
              </a:pPr>
              <a:r>
                <a:rPr lang="en-US" sz="1000" kern="0" dirty="0">
                  <a:solidFill>
                    <a:schemeClr val="bg1"/>
                  </a:solidFill>
                  <a:latin typeface="Arial" panose="020B0604020202020204" pitchFamily="34" charset="0"/>
                  <a:ea typeface="Open Sans Semibold" pitchFamily="34" charset="0"/>
                  <a:cs typeface="Arial" panose="020B0604020202020204" pitchFamily="34" charset="0"/>
                </a:rPr>
                <a:t>ON</a:t>
              </a:r>
            </a:p>
          </p:txBody>
        </p:sp>
        <p:sp>
          <p:nvSpPr>
            <p:cNvPr id="47" name="Oval 46"/>
            <p:cNvSpPr/>
            <p:nvPr/>
          </p:nvSpPr>
          <p:spPr bwMode="gray">
            <a:xfrm>
              <a:off x="851751" y="4278802"/>
              <a:ext cx="228904" cy="228904"/>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grpSp>
        <p:nvGrpSpPr>
          <p:cNvPr id="48" name="Group 47"/>
          <p:cNvGrpSpPr/>
          <p:nvPr/>
        </p:nvGrpSpPr>
        <p:grpSpPr>
          <a:xfrm>
            <a:off x="3911969" y="2106038"/>
            <a:ext cx="705435" cy="278393"/>
            <a:chOff x="1170990" y="4254057"/>
            <a:chExt cx="705435" cy="278393"/>
          </a:xfrm>
        </p:grpSpPr>
        <p:sp>
          <p:nvSpPr>
            <p:cNvPr id="49" name="Rounded Rectangle 48"/>
            <p:cNvSpPr/>
            <p:nvPr/>
          </p:nvSpPr>
          <p:spPr bwMode="gray">
            <a:xfrm>
              <a:off x="1170990" y="4254057"/>
              <a:ext cx="705435" cy="278393"/>
            </a:xfrm>
            <a:prstGeom prst="roundRect">
              <a:avLst>
                <a:gd name="adj" fmla="val 50000"/>
              </a:avLst>
            </a:prstGeom>
            <a:solidFill>
              <a:schemeClr val="bg1">
                <a:alpha val="20000"/>
              </a:schemeClr>
            </a:solidFill>
            <a:ln w="12700" algn="ctr">
              <a:solidFill>
                <a:schemeClr val="bg2">
                  <a:lumMod val="75000"/>
                  <a:alpha val="20000"/>
                </a:schemeClr>
              </a:solidFill>
              <a:miter lim="800000"/>
              <a:headEnd/>
              <a:tailEnd/>
            </a:ln>
          </p:spPr>
          <p:txBody>
            <a:bodyPr lIns="72000" tIns="72000" rIns="72000" bIns="72000" rtlCol="0" anchor="ctr"/>
            <a:lstStyle/>
            <a:p>
              <a:pPr algn="r" fontAlgn="base">
                <a:spcBef>
                  <a:spcPct val="50000"/>
                </a:spcBef>
                <a:spcAft>
                  <a:spcPct val="0"/>
                </a:spcAft>
                <a:buClr>
                  <a:srgbClr val="F0AB00"/>
                </a:buClr>
                <a:buSzPct val="80000"/>
              </a:pPr>
              <a:r>
                <a:rPr lang="en-US" sz="1000" kern="0" dirty="0">
                  <a:solidFill>
                    <a:schemeClr val="bg1">
                      <a:lumMod val="85000"/>
                    </a:schemeClr>
                  </a:solidFill>
                  <a:latin typeface="Arial" panose="020B0604020202020204" pitchFamily="34" charset="0"/>
                  <a:ea typeface="Open Sans Semibold" pitchFamily="34" charset="0"/>
                  <a:cs typeface="Arial" panose="020B0604020202020204" pitchFamily="34" charset="0"/>
                </a:rPr>
                <a:t>OFF</a:t>
              </a:r>
              <a:endParaRPr lang="en-US" sz="1000" kern="0" dirty="0">
                <a:solidFill>
                  <a:schemeClr val="bg2">
                    <a:lumMod val="75000"/>
                  </a:schemeClr>
                </a:solidFill>
                <a:latin typeface="Arial" panose="020B0604020202020204" pitchFamily="34" charset="0"/>
                <a:ea typeface="Open Sans Semibold" pitchFamily="34" charset="0"/>
                <a:cs typeface="Arial" panose="020B0604020202020204" pitchFamily="34" charset="0"/>
              </a:endParaRPr>
            </a:p>
          </p:txBody>
        </p:sp>
        <p:sp>
          <p:nvSpPr>
            <p:cNvPr id="50" name="Oval 49"/>
            <p:cNvSpPr/>
            <p:nvPr/>
          </p:nvSpPr>
          <p:spPr bwMode="gray">
            <a:xfrm>
              <a:off x="1202306" y="4278802"/>
              <a:ext cx="228904" cy="228904"/>
            </a:xfrm>
            <a:prstGeom prst="ellipse">
              <a:avLst/>
            </a:prstGeom>
            <a:solidFill>
              <a:schemeClr val="bg2">
                <a:lumMod val="75000"/>
                <a:alpha val="2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grpSp>
        <p:nvGrpSpPr>
          <p:cNvPr id="51" name="Group 50"/>
          <p:cNvGrpSpPr/>
          <p:nvPr/>
        </p:nvGrpSpPr>
        <p:grpSpPr>
          <a:xfrm>
            <a:off x="3085518" y="2652421"/>
            <a:ext cx="724852" cy="286056"/>
            <a:chOff x="389940" y="4250226"/>
            <a:chExt cx="724852" cy="286056"/>
          </a:xfrm>
        </p:grpSpPr>
        <p:sp>
          <p:nvSpPr>
            <p:cNvPr id="52" name="Rounded Rectangle 51"/>
            <p:cNvSpPr/>
            <p:nvPr/>
          </p:nvSpPr>
          <p:spPr bwMode="gray">
            <a:xfrm>
              <a:off x="389940" y="4250226"/>
              <a:ext cx="724852" cy="286056"/>
            </a:xfrm>
            <a:prstGeom prst="roundRect">
              <a:avLst>
                <a:gd name="adj" fmla="val 50000"/>
              </a:avLst>
            </a:prstGeom>
            <a:solidFill>
              <a:srgbClr val="007CC0">
                <a:alpha val="20000"/>
              </a:srgbClr>
            </a:solidFill>
            <a:ln w="6350" algn="ctr">
              <a:noFill/>
              <a:miter lim="800000"/>
              <a:headEnd/>
              <a:tailEnd/>
            </a:ln>
          </p:spPr>
          <p:txBody>
            <a:bodyPr lIns="72000" tIns="72000" rIns="72000" bIns="72000" rtlCol="0" anchor="ctr"/>
            <a:lstStyle/>
            <a:p>
              <a:pPr fontAlgn="base">
                <a:spcBef>
                  <a:spcPct val="50000"/>
                </a:spcBef>
                <a:spcAft>
                  <a:spcPct val="0"/>
                </a:spcAft>
                <a:buClr>
                  <a:srgbClr val="F0AB00"/>
                </a:buClr>
                <a:buSzPct val="80000"/>
              </a:pPr>
              <a:r>
                <a:rPr lang="en-US" sz="1000" kern="0" dirty="0">
                  <a:solidFill>
                    <a:schemeClr val="bg1"/>
                  </a:solidFill>
                  <a:latin typeface="Arial" panose="020B0604020202020204" pitchFamily="34" charset="0"/>
                  <a:ea typeface="Open Sans Semibold" pitchFamily="34" charset="0"/>
                  <a:cs typeface="Arial" panose="020B0604020202020204" pitchFamily="34" charset="0"/>
                </a:rPr>
                <a:t> I</a:t>
              </a:r>
            </a:p>
          </p:txBody>
        </p:sp>
        <p:sp>
          <p:nvSpPr>
            <p:cNvPr id="53" name="Oval 52"/>
            <p:cNvSpPr/>
            <p:nvPr/>
          </p:nvSpPr>
          <p:spPr bwMode="gray">
            <a:xfrm>
              <a:off x="851751" y="4278802"/>
              <a:ext cx="228904" cy="228904"/>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grpSp>
        <p:nvGrpSpPr>
          <p:cNvPr id="54" name="Group 53"/>
          <p:cNvGrpSpPr/>
          <p:nvPr/>
        </p:nvGrpSpPr>
        <p:grpSpPr>
          <a:xfrm>
            <a:off x="3911969" y="2656253"/>
            <a:ext cx="705435" cy="278393"/>
            <a:chOff x="1170990" y="4254057"/>
            <a:chExt cx="705435" cy="278393"/>
          </a:xfrm>
        </p:grpSpPr>
        <p:sp>
          <p:nvSpPr>
            <p:cNvPr id="55" name="Rounded Rectangle 54"/>
            <p:cNvSpPr/>
            <p:nvPr/>
          </p:nvSpPr>
          <p:spPr bwMode="gray">
            <a:xfrm>
              <a:off x="1170990" y="4254057"/>
              <a:ext cx="705435" cy="278393"/>
            </a:xfrm>
            <a:prstGeom prst="roundRect">
              <a:avLst>
                <a:gd name="adj" fmla="val 50000"/>
              </a:avLst>
            </a:prstGeom>
            <a:solidFill>
              <a:schemeClr val="bg1"/>
            </a:solidFill>
            <a:ln w="12700" algn="ctr">
              <a:solidFill>
                <a:schemeClr val="bg2">
                  <a:lumMod val="75000"/>
                  <a:alpha val="20000"/>
                </a:schemeClr>
              </a:solidFill>
              <a:miter lim="800000"/>
              <a:headEnd/>
              <a:tailEnd/>
            </a:ln>
          </p:spPr>
          <p:txBody>
            <a:bodyPr lIns="72000" tIns="72000" rIns="72000" bIns="72000" rtlCol="0" anchor="ctr"/>
            <a:lstStyle/>
            <a:p>
              <a:pPr algn="r" fontAlgn="base">
                <a:spcBef>
                  <a:spcPct val="50000"/>
                </a:spcBef>
                <a:spcAft>
                  <a:spcPct val="0"/>
                </a:spcAft>
                <a:buClr>
                  <a:srgbClr val="F0AB00"/>
                </a:buClr>
                <a:buSzPct val="80000"/>
              </a:pPr>
              <a:r>
                <a:rPr lang="en-US" sz="1000" kern="0" dirty="0">
                  <a:solidFill>
                    <a:schemeClr val="bg1">
                      <a:lumMod val="85000"/>
                    </a:schemeClr>
                  </a:solidFill>
                  <a:latin typeface="Arial" panose="020B0604020202020204" pitchFamily="34" charset="0"/>
                  <a:ea typeface="Open Sans Semibold" pitchFamily="34" charset="0"/>
                  <a:cs typeface="Arial" panose="020B0604020202020204" pitchFamily="34" charset="0"/>
                </a:rPr>
                <a:t>O</a:t>
              </a:r>
            </a:p>
          </p:txBody>
        </p:sp>
        <p:sp>
          <p:nvSpPr>
            <p:cNvPr id="56" name="Oval 55"/>
            <p:cNvSpPr/>
            <p:nvPr/>
          </p:nvSpPr>
          <p:spPr bwMode="gray">
            <a:xfrm>
              <a:off x="1202306" y="4278802"/>
              <a:ext cx="228904" cy="228904"/>
            </a:xfrm>
            <a:prstGeom prst="ellipse">
              <a:avLst/>
            </a:prstGeom>
            <a:solidFill>
              <a:schemeClr val="bg2">
                <a:lumMod val="75000"/>
                <a:alpha val="2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anose="020B0604020202020204" pitchFamily="34" charset="0"/>
                <a:ea typeface="Arial Unicode MS" pitchFamily="34" charset="-128"/>
                <a:cs typeface="Arial" panose="020B0604020202020204" pitchFamily="34" charset="0"/>
              </a:endParaRPr>
            </a:p>
          </p:txBody>
        </p:sp>
      </p:grpSp>
      <p:grpSp>
        <p:nvGrpSpPr>
          <p:cNvPr id="57" name="Group 56"/>
          <p:cNvGrpSpPr/>
          <p:nvPr/>
        </p:nvGrpSpPr>
        <p:grpSpPr>
          <a:xfrm>
            <a:off x="3911969" y="3202638"/>
            <a:ext cx="705435" cy="278393"/>
            <a:chOff x="1170990" y="4254057"/>
            <a:chExt cx="705435" cy="278393"/>
          </a:xfrm>
        </p:grpSpPr>
        <p:sp>
          <p:nvSpPr>
            <p:cNvPr id="58" name="Rounded Rectangle 57"/>
            <p:cNvSpPr/>
            <p:nvPr/>
          </p:nvSpPr>
          <p:spPr bwMode="gray">
            <a:xfrm>
              <a:off x="1170990" y="4254057"/>
              <a:ext cx="705435" cy="278393"/>
            </a:xfrm>
            <a:prstGeom prst="roundRect">
              <a:avLst>
                <a:gd name="adj" fmla="val 50000"/>
              </a:avLst>
            </a:prstGeom>
            <a:solidFill>
              <a:schemeClr val="bg1"/>
            </a:solidFill>
            <a:ln w="12700" algn="ctr">
              <a:solidFill>
                <a:srgbClr val="CC1919">
                  <a:alpha val="20000"/>
                </a:srgbClr>
              </a:solidFill>
              <a:miter lim="800000"/>
              <a:headEnd/>
              <a:tailEnd/>
            </a:ln>
          </p:spPr>
          <p:txBody>
            <a:bodyPr lIns="72000" tIns="72000" rIns="72000" bIns="72000" rtlCol="0" anchor="ctr"/>
            <a:lstStyle/>
            <a:p>
              <a:pPr lvl="0" algn="r" fontAlgn="base">
                <a:spcBef>
                  <a:spcPct val="50000"/>
                </a:spcBef>
                <a:spcAft>
                  <a:spcPct val="0"/>
                </a:spcAft>
                <a:buClr>
                  <a:srgbClr val="F0AB00"/>
                </a:buClr>
                <a:buSzPct val="80000"/>
              </a:pPr>
              <a:r>
                <a:rPr lang="en-US" sz="1000" dirty="0">
                  <a:solidFill>
                    <a:srgbClr val="FED1D1"/>
                  </a:solidFill>
                  <a:latin typeface="SAP-icons"/>
                </a:rPr>
                <a:t></a:t>
              </a:r>
              <a:endParaRPr lang="en-US" sz="1000" kern="0" dirty="0">
                <a:solidFill>
                  <a:srgbClr val="FED1D1"/>
                </a:solidFill>
                <a:latin typeface="Open Sans Semibold" pitchFamily="34" charset="0"/>
                <a:ea typeface="Open Sans Semibold" pitchFamily="34" charset="0"/>
                <a:cs typeface="Open Sans Semibold" pitchFamily="34" charset="0"/>
              </a:endParaRPr>
            </a:p>
          </p:txBody>
        </p:sp>
        <p:sp>
          <p:nvSpPr>
            <p:cNvPr id="59" name="Oval 58"/>
            <p:cNvSpPr/>
            <p:nvPr/>
          </p:nvSpPr>
          <p:spPr bwMode="gray">
            <a:xfrm>
              <a:off x="1202306" y="4278802"/>
              <a:ext cx="228904" cy="228904"/>
            </a:xfrm>
            <a:prstGeom prst="ellipse">
              <a:avLst/>
            </a:prstGeom>
            <a:solidFill>
              <a:srgbClr val="CC1919">
                <a:alpha val="2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60" name="Group 59"/>
          <p:cNvGrpSpPr/>
          <p:nvPr/>
        </p:nvGrpSpPr>
        <p:grpSpPr>
          <a:xfrm>
            <a:off x="3095225" y="3202638"/>
            <a:ext cx="705435" cy="278393"/>
            <a:chOff x="1170990" y="4254057"/>
            <a:chExt cx="705435" cy="278393"/>
          </a:xfrm>
        </p:grpSpPr>
        <p:sp>
          <p:nvSpPr>
            <p:cNvPr id="61" name="Rounded Rectangle 60"/>
            <p:cNvSpPr/>
            <p:nvPr/>
          </p:nvSpPr>
          <p:spPr bwMode="gray">
            <a:xfrm>
              <a:off x="1170990" y="4254057"/>
              <a:ext cx="705435" cy="278393"/>
            </a:xfrm>
            <a:prstGeom prst="roundRect">
              <a:avLst>
                <a:gd name="adj" fmla="val 50000"/>
              </a:avLst>
            </a:prstGeom>
            <a:solidFill>
              <a:schemeClr val="bg1"/>
            </a:solidFill>
            <a:ln w="12700" algn="ctr">
              <a:solidFill>
                <a:srgbClr val="007833">
                  <a:alpha val="20000"/>
                </a:srgbClr>
              </a:solidFill>
              <a:miter lim="800000"/>
              <a:headEnd/>
              <a:tailEnd/>
            </a:ln>
          </p:spPr>
          <p:txBody>
            <a:bodyPr lIns="72000" tIns="72000" rIns="72000" bIns="72000" rtlCol="0" anchor="ctr"/>
            <a:lstStyle/>
            <a:p>
              <a:pPr fontAlgn="base">
                <a:spcBef>
                  <a:spcPct val="50000"/>
                </a:spcBef>
                <a:spcAft>
                  <a:spcPct val="0"/>
                </a:spcAft>
                <a:buClr>
                  <a:srgbClr val="F0AB00"/>
                </a:buClr>
                <a:buSzPct val="80000"/>
              </a:pPr>
              <a:r>
                <a:rPr lang="en-US" sz="1000" dirty="0">
                  <a:solidFill>
                    <a:srgbClr val="CCE4D6"/>
                  </a:solidFill>
                  <a:latin typeface="SAP-icons"/>
                </a:rPr>
                <a:t></a:t>
              </a:r>
              <a:endParaRPr lang="en-US" sz="1000" kern="0" dirty="0">
                <a:solidFill>
                  <a:srgbClr val="CCE4D6"/>
                </a:solidFill>
                <a:latin typeface="Open Sans Semibold" pitchFamily="34" charset="0"/>
                <a:ea typeface="Open Sans Semibold" pitchFamily="34" charset="0"/>
                <a:cs typeface="Open Sans Semibold" pitchFamily="34" charset="0"/>
              </a:endParaRPr>
            </a:p>
          </p:txBody>
        </p:sp>
        <p:sp>
          <p:nvSpPr>
            <p:cNvPr id="62" name="Oval 61"/>
            <p:cNvSpPr/>
            <p:nvPr/>
          </p:nvSpPr>
          <p:spPr bwMode="gray">
            <a:xfrm>
              <a:off x="1622409" y="4278802"/>
              <a:ext cx="228904" cy="228904"/>
            </a:xfrm>
            <a:prstGeom prst="ellipse">
              <a:avLst/>
            </a:prstGeom>
            <a:solidFill>
              <a:srgbClr val="007833">
                <a:alpha val="2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19748513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err="1" smtClean="0">
                <a:latin typeface="BentonSans Light" panose="02000503000000020004" pitchFamily="2" charset="0"/>
                <a:ea typeface="Arial Unicode MS" pitchFamily="34" charset="-128"/>
                <a:cs typeface="Arial Unicode MS" pitchFamily="34" charset="-128"/>
              </a:rPr>
              <a:t>TextArea</a:t>
            </a:r>
            <a:endParaRPr lang="en-US" dirty="0">
              <a:latin typeface="BentonSans Light" panose="02000503000000020004" pitchFamily="2" charset="0"/>
            </a:endParaRPr>
          </a:p>
        </p:txBody>
      </p:sp>
      <p:sp>
        <p:nvSpPr>
          <p:cNvPr id="3" name="Text Placeholder 2"/>
          <p:cNvSpPr>
            <a:spLocks noGrp="1"/>
          </p:cNvSpPr>
          <p:nvPr>
            <p:ph type="body" sz="quarter" idx="10"/>
          </p:nvPr>
        </p:nvSpPr>
        <p:spPr>
          <a:xfrm>
            <a:off x="324003" y="1690690"/>
            <a:ext cx="8494713" cy="4659310"/>
          </a:xfrm>
        </p:spPr>
        <p:txBody>
          <a:bodyPr/>
          <a:lstStyle/>
          <a:p>
            <a:r>
              <a:rPr lang="en-US" dirty="0">
                <a:solidFill>
                  <a:srgbClr val="006CA7"/>
                </a:solidFill>
                <a:latin typeface="BentonSans Light" panose="02000503000000020004" pitchFamily="2" charset="0"/>
              </a:rPr>
              <a:t>Standard</a:t>
            </a:r>
          </a:p>
          <a:p>
            <a:endParaRPr lang="en-US" kern="0" dirty="0">
              <a:solidFill>
                <a:srgbClr val="006CA7"/>
              </a:solidFill>
              <a:ea typeface="Arial Unicode MS" pitchFamily="34" charset="-128"/>
              <a:cs typeface="Arial Unicode MS" pitchFamily="34" charset="-128"/>
            </a:endParaRPr>
          </a:p>
          <a:p>
            <a:r>
              <a:rPr lang="en-US" kern="0" dirty="0">
                <a:solidFill>
                  <a:srgbClr val="006CA7"/>
                </a:solidFill>
                <a:latin typeface="BentonSans Light" panose="02000503000000020004" pitchFamily="2" charset="0"/>
                <a:ea typeface="Arial Unicode MS" pitchFamily="34" charset="-128"/>
                <a:cs typeface="Arial Unicode MS" pitchFamily="34" charset="-128"/>
              </a:rPr>
              <a:t> </a:t>
            </a:r>
            <a:r>
              <a:rPr lang="en-US" kern="0" dirty="0" smtClean="0">
                <a:solidFill>
                  <a:srgbClr val="006CA7"/>
                </a:solidFill>
                <a:latin typeface="BentonSans Light" panose="02000503000000020004" pitchFamily="2" charset="0"/>
                <a:ea typeface="Arial Unicode MS" pitchFamily="34" charset="-128"/>
                <a:cs typeface="Arial Unicode MS" pitchFamily="34" charset="-128"/>
              </a:rPr>
              <a:t>	</a:t>
            </a:r>
          </a:p>
          <a:p>
            <a:r>
              <a:rPr lang="en-US" kern="0" dirty="0" smtClean="0">
                <a:solidFill>
                  <a:srgbClr val="006CA7"/>
                </a:solidFill>
                <a:latin typeface="BentonSans Light" panose="02000503000000020004" pitchFamily="2" charset="0"/>
                <a:ea typeface="Arial Unicode MS" pitchFamily="34" charset="-128"/>
                <a:cs typeface="Arial Unicode MS" pitchFamily="34" charset="-128"/>
              </a:rPr>
              <a:t>Inactive</a:t>
            </a:r>
            <a:endParaRPr lang="en-US" kern="0" dirty="0">
              <a:solidFill>
                <a:srgbClr val="006CA7"/>
              </a:solidFill>
              <a:latin typeface="BentonSans Light" panose="02000503000000020004" pitchFamily="2" charset="0"/>
              <a:ea typeface="Arial Unicode MS" pitchFamily="34" charset="-128"/>
              <a:cs typeface="Arial Unicode MS" pitchFamily="34" charset="-128"/>
            </a:endParaRPr>
          </a:p>
          <a:p>
            <a:endParaRPr lang="en-US" kern="0" dirty="0">
              <a:solidFill>
                <a:srgbClr val="006CA7"/>
              </a:solidFill>
              <a:ea typeface="Arial Unicode MS" pitchFamily="34" charset="-128"/>
              <a:cs typeface="Arial Unicode MS" pitchFamily="34" charset="-128"/>
            </a:endParaRPr>
          </a:p>
          <a:p>
            <a:endParaRPr lang="en-US" kern="0" dirty="0">
              <a:solidFill>
                <a:srgbClr val="006CA7"/>
              </a:solidFill>
              <a:ea typeface="Arial Unicode MS" pitchFamily="34" charset="-128"/>
              <a:cs typeface="Arial Unicode MS" pitchFamily="34" charset="-128"/>
            </a:endParaRPr>
          </a:p>
          <a:p>
            <a:r>
              <a:rPr lang="en-US" kern="0" dirty="0" smtClean="0">
                <a:solidFill>
                  <a:srgbClr val="006CA7"/>
                </a:solidFill>
                <a:latin typeface="BentonSans Light"/>
                <a:ea typeface="Arial Unicode MS" pitchFamily="34" charset="-128"/>
                <a:cs typeface="BentonSans Light"/>
              </a:rPr>
              <a:t>Semantic</a:t>
            </a:r>
            <a:endParaRPr lang="en-US" kern="0" dirty="0" smtClean="0">
              <a:latin typeface="BentonSans Light"/>
              <a:ea typeface="Arial Unicode MS" pitchFamily="34" charset="-128"/>
              <a:cs typeface="BentonSans Light"/>
            </a:endParaRPr>
          </a:p>
        </p:txBody>
      </p:sp>
      <p:sp>
        <p:nvSpPr>
          <p:cNvPr id="5" name="Rectangle 364"/>
          <p:cNvSpPr>
            <a:spLocks noChangeArrowheads="1"/>
          </p:cNvSpPr>
          <p:nvPr/>
        </p:nvSpPr>
        <p:spPr bwMode="auto">
          <a:xfrm>
            <a:off x="3219535" y="2047029"/>
            <a:ext cx="2704933" cy="718548"/>
          </a:xfrm>
          <a:prstGeom prst="rect">
            <a:avLst/>
          </a:prstGeom>
          <a:solidFill>
            <a:srgbClr val="FFFFFF"/>
          </a:solidFill>
          <a:ln w="9525">
            <a:solidFill>
              <a:schemeClr val="bg1">
                <a:lumMod val="75000"/>
              </a:schemeClr>
            </a:solidFill>
            <a:miter lim="800000"/>
            <a:headEnd/>
            <a:tailEnd/>
          </a:ln>
        </p:spPr>
        <p:txBody>
          <a:bodyPr vert="horz" wrap="square" lIns="91434" tIns="45718" rIns="91434" bIns="45718" numCol="1" anchor="t" anchorCtr="0" compatLnSpc="1">
            <a:prstTxWarp prst="textNoShape">
              <a:avLst/>
            </a:prstTxWarp>
          </a:bodyPr>
          <a:lstStyle/>
          <a:p>
            <a:pPr lvl="0"/>
            <a:r>
              <a:rPr lang="en-US" sz="1000" dirty="0">
                <a:solidFill>
                  <a:srgbClr val="000000"/>
                </a:solidFill>
                <a:latin typeface="Arial" panose="020B0604020202020204" pitchFamily="34" charset="0"/>
                <a:ea typeface="Open Sans" pitchFamily="34" charset="0"/>
                <a:cs typeface="Arial" panose="020B0604020202020204" pitchFamily="34" charset="0"/>
              </a:rPr>
              <a:t>Lorem ipsum dolor sit amet, consectetuer adipiscing elit. Aenean commodo ligula eget dolor. Aenean massa. Cum sociis natoque penatibus et magnis.</a:t>
            </a:r>
          </a:p>
        </p:txBody>
      </p:sp>
      <p:sp>
        <p:nvSpPr>
          <p:cNvPr id="9" name="Rectangle 364"/>
          <p:cNvSpPr>
            <a:spLocks noChangeArrowheads="1"/>
          </p:cNvSpPr>
          <p:nvPr/>
        </p:nvSpPr>
        <p:spPr bwMode="auto">
          <a:xfrm>
            <a:off x="335447" y="2047029"/>
            <a:ext cx="2704934" cy="723676"/>
          </a:xfrm>
          <a:prstGeom prst="rect">
            <a:avLst/>
          </a:prstGeom>
          <a:solidFill>
            <a:srgbClr val="FFFFFF"/>
          </a:solidFill>
          <a:ln w="9525">
            <a:solidFill>
              <a:schemeClr val="bg1">
                <a:lumMod val="75000"/>
              </a:schemeClr>
            </a:solidFill>
            <a:miter lim="800000"/>
            <a:headEnd/>
            <a:tailEnd/>
          </a:ln>
        </p:spPr>
        <p:txBody>
          <a:bodyPr vert="horz" wrap="square" lIns="91434" tIns="45718" rIns="91434" bIns="45718" numCol="1" anchor="t" anchorCtr="0" compatLnSpc="1">
            <a:prstTxWarp prst="textNoShape">
              <a:avLst/>
            </a:prstTxWarp>
          </a:bodyPr>
          <a:lstStyle/>
          <a:p>
            <a:r>
              <a:rPr lang="en-US" sz="900" i="1" dirty="0">
                <a:solidFill>
                  <a:srgbClr val="707070"/>
                </a:solidFill>
                <a:latin typeface="Arial" panose="020B0604020202020204" pitchFamily="34" charset="0"/>
                <a:ea typeface="Open Sans" pitchFamily="34" charset="0"/>
                <a:cs typeface="Arial" panose="020B0604020202020204" pitchFamily="34" charset="0"/>
              </a:rPr>
              <a:t>Add note</a:t>
            </a:r>
          </a:p>
        </p:txBody>
      </p:sp>
      <p:sp>
        <p:nvSpPr>
          <p:cNvPr id="10" name="Rectangle 364"/>
          <p:cNvSpPr>
            <a:spLocks noChangeArrowheads="1"/>
          </p:cNvSpPr>
          <p:nvPr/>
        </p:nvSpPr>
        <p:spPr bwMode="auto">
          <a:xfrm>
            <a:off x="335447" y="5199305"/>
            <a:ext cx="2704934" cy="718548"/>
          </a:xfrm>
          <a:prstGeom prst="rect">
            <a:avLst/>
          </a:prstGeom>
          <a:solidFill>
            <a:srgbClr val="FFFFFF"/>
          </a:solidFill>
          <a:ln w="15875">
            <a:solidFill>
              <a:srgbClr val="E52929"/>
            </a:solidFill>
            <a:miter lim="800000"/>
            <a:headEnd/>
            <a:tailEnd/>
          </a:ln>
        </p:spPr>
        <p:txBody>
          <a:bodyPr vert="horz" wrap="square" lIns="91434" tIns="45718" rIns="91434" bIns="45718" numCol="1" anchor="t" anchorCtr="0" compatLnSpc="1">
            <a:prstTxWarp prst="textNoShape">
              <a:avLst/>
            </a:prstTxWarp>
          </a:bodyPr>
          <a:lstStyle/>
          <a:p>
            <a:r>
              <a:rPr lang="en-US" sz="1000" dirty="0">
                <a:latin typeface="Arial" panose="020B0604020202020204" pitchFamily="34" charset="0"/>
                <a:ea typeface="Open Sans" pitchFamily="34" charset="0"/>
                <a:cs typeface="Arial" panose="020B0604020202020204" pitchFamily="34" charset="0"/>
              </a:rPr>
              <a:t>Lorem ipsum dolor sit amet, consectetuer adipiscing elit. Aenean commodo ligula eget dolor. Aenean massa. Cum sociis natoque penatibus et magnis.</a:t>
            </a:r>
          </a:p>
        </p:txBody>
      </p:sp>
      <p:sp>
        <p:nvSpPr>
          <p:cNvPr id="11" name="Rectangle 364"/>
          <p:cNvSpPr>
            <a:spLocks noChangeArrowheads="1"/>
          </p:cNvSpPr>
          <p:nvPr/>
        </p:nvSpPr>
        <p:spPr bwMode="auto">
          <a:xfrm>
            <a:off x="3219533" y="5199305"/>
            <a:ext cx="2704934" cy="718548"/>
          </a:xfrm>
          <a:prstGeom prst="rect">
            <a:avLst/>
          </a:prstGeom>
          <a:solidFill>
            <a:srgbClr val="FFFFFF"/>
          </a:solidFill>
          <a:ln w="15875">
            <a:solidFill>
              <a:srgbClr val="F0AB00"/>
            </a:solidFill>
            <a:miter lim="800000"/>
            <a:headEnd/>
            <a:tailEnd/>
          </a:ln>
        </p:spPr>
        <p:txBody>
          <a:bodyPr vert="horz" wrap="square" lIns="91434" tIns="45718" rIns="91434" bIns="45718" numCol="1" anchor="t" anchorCtr="0" compatLnSpc="1">
            <a:prstTxWarp prst="textNoShape">
              <a:avLst/>
            </a:prstTxWarp>
          </a:bodyPr>
          <a:lstStyle/>
          <a:p>
            <a:r>
              <a:rPr lang="en-US" sz="1000" dirty="0">
                <a:latin typeface="Arial" panose="020B0604020202020204" pitchFamily="34" charset="0"/>
                <a:ea typeface="Open Sans" pitchFamily="34" charset="0"/>
                <a:cs typeface="Arial" panose="020B0604020202020204" pitchFamily="34" charset="0"/>
              </a:rPr>
              <a:t>Lorem ipsum dolor sit amet, consectetuer adipiscing elit. Aenean commodo ligula eget dolor. Aenean massa. Cum sociis natoque penatibus et magnis.</a:t>
            </a:r>
          </a:p>
        </p:txBody>
      </p:sp>
      <p:sp>
        <p:nvSpPr>
          <p:cNvPr id="13" name="Rectangle 364"/>
          <p:cNvSpPr>
            <a:spLocks noChangeArrowheads="1"/>
          </p:cNvSpPr>
          <p:nvPr/>
        </p:nvSpPr>
        <p:spPr bwMode="auto">
          <a:xfrm>
            <a:off x="6103620" y="5199305"/>
            <a:ext cx="2704934" cy="718548"/>
          </a:xfrm>
          <a:prstGeom prst="rect">
            <a:avLst/>
          </a:prstGeom>
          <a:solidFill>
            <a:srgbClr val="FFFFFF"/>
          </a:solidFill>
          <a:ln w="15875">
            <a:solidFill>
              <a:srgbClr val="008A3B"/>
            </a:solidFill>
            <a:miter lim="800000"/>
            <a:headEnd/>
            <a:tailEnd/>
          </a:ln>
        </p:spPr>
        <p:txBody>
          <a:bodyPr vert="horz" wrap="square" lIns="91434" tIns="45718" rIns="91434" bIns="45718" numCol="1" anchor="t" anchorCtr="0" compatLnSpc="1">
            <a:prstTxWarp prst="textNoShape">
              <a:avLst/>
            </a:prstTxWarp>
          </a:bodyPr>
          <a:lstStyle/>
          <a:p>
            <a:r>
              <a:rPr lang="en-US" sz="1000" dirty="0">
                <a:latin typeface="Arial" panose="020B0604020202020204" pitchFamily="34" charset="0"/>
                <a:ea typeface="Open Sans" pitchFamily="34" charset="0"/>
                <a:cs typeface="Arial" panose="020B0604020202020204" pitchFamily="34" charset="0"/>
              </a:rPr>
              <a:t>Lorem ipsum dolor sit amet, consectetuer adipiscing elit. Aenean commodo ligula eget dolor. Aenean massa. Cum sociis natoque penatibus et magnis.</a:t>
            </a:r>
          </a:p>
        </p:txBody>
      </p:sp>
      <p:sp>
        <p:nvSpPr>
          <p:cNvPr id="14" name="Rectangle 364"/>
          <p:cNvSpPr>
            <a:spLocks noChangeArrowheads="1"/>
          </p:cNvSpPr>
          <p:nvPr/>
        </p:nvSpPr>
        <p:spPr bwMode="auto">
          <a:xfrm>
            <a:off x="335447" y="3539277"/>
            <a:ext cx="2704933" cy="718548"/>
          </a:xfrm>
          <a:prstGeom prst="rect">
            <a:avLst/>
          </a:prstGeom>
          <a:solidFill>
            <a:srgbClr val="FFFFFF"/>
          </a:solidFill>
          <a:ln w="9525">
            <a:solidFill>
              <a:schemeClr val="bg1">
                <a:lumMod val="75000"/>
                <a:alpha val="30000"/>
              </a:schemeClr>
            </a:solidFill>
            <a:miter lim="800000"/>
            <a:headEnd/>
            <a:tailEnd/>
          </a:ln>
        </p:spPr>
        <p:txBody>
          <a:bodyPr vert="horz" wrap="square" lIns="91434" tIns="45718" rIns="91434" bIns="45718" numCol="1" anchor="t" anchorCtr="0" compatLnSpc="1">
            <a:prstTxWarp prst="textNoShape">
              <a:avLst/>
            </a:prstTxWarp>
          </a:bodyPr>
          <a:lstStyle/>
          <a:p>
            <a:pPr lvl="0"/>
            <a:r>
              <a:rPr lang="en-US" sz="1000" dirty="0">
                <a:solidFill>
                  <a:schemeClr val="bg1">
                    <a:lumMod val="65000"/>
                  </a:schemeClr>
                </a:solidFill>
                <a:latin typeface="Arial" panose="020B0604020202020204" pitchFamily="34" charset="0"/>
                <a:ea typeface="Open Sans" pitchFamily="34" charset="0"/>
                <a:cs typeface="Arial" panose="020B0604020202020204" pitchFamily="34" charset="0"/>
              </a:rPr>
              <a:t>Lorem ipsum dolor sit amet, consectetuer adipiscing elit. Aenean commodo ligula eget dolor. Aenean massa. Cum sociis natoque penatibus et magnis.</a:t>
            </a:r>
          </a:p>
        </p:txBody>
      </p:sp>
    </p:spTree>
    <p:extLst>
      <p:ext uri="{BB962C8B-B14F-4D97-AF65-F5344CB8AC3E}">
        <p14:creationId xmlns:p14="http://schemas.microsoft.com/office/powerpoint/2010/main" val="15048851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smtClean="0">
                <a:latin typeface="BentonSans Light" panose="02000503000000020004" pitchFamily="2" charset="0"/>
                <a:ea typeface="Arial Unicode MS" pitchFamily="34" charset="-128"/>
                <a:cs typeface="Arial Unicode MS" pitchFamily="34" charset="-128"/>
              </a:rPr>
              <a:t>Date picker</a:t>
            </a:r>
            <a:endParaRPr lang="en-US" dirty="0">
              <a:latin typeface="BentonSans Light" panose="02000503000000020004" pitchFamily="2" charset="0"/>
            </a:endParaRPr>
          </a:p>
        </p:txBody>
      </p:sp>
      <p:sp>
        <p:nvSpPr>
          <p:cNvPr id="210" name="Rectangle 145"/>
          <p:cNvSpPr>
            <a:spLocks noChangeArrowheads="1"/>
          </p:cNvSpPr>
          <p:nvPr/>
        </p:nvSpPr>
        <p:spPr bwMode="auto">
          <a:xfrm>
            <a:off x="958045" y="4017796"/>
            <a:ext cx="359130"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11" name="Rectangle 146"/>
          <p:cNvSpPr>
            <a:spLocks noChangeArrowheads="1"/>
          </p:cNvSpPr>
          <p:nvPr/>
        </p:nvSpPr>
        <p:spPr bwMode="auto">
          <a:xfrm>
            <a:off x="1326384" y="4017796"/>
            <a:ext cx="354527"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12" name="Rectangle 147"/>
          <p:cNvSpPr>
            <a:spLocks noChangeArrowheads="1"/>
          </p:cNvSpPr>
          <p:nvPr/>
        </p:nvSpPr>
        <p:spPr bwMode="auto">
          <a:xfrm>
            <a:off x="1690119" y="4017796"/>
            <a:ext cx="359130"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13" name="Rectangle 148"/>
          <p:cNvSpPr>
            <a:spLocks noChangeArrowheads="1"/>
          </p:cNvSpPr>
          <p:nvPr/>
        </p:nvSpPr>
        <p:spPr bwMode="auto">
          <a:xfrm>
            <a:off x="2058457" y="4017796"/>
            <a:ext cx="354527"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14" name="Rectangle 149"/>
          <p:cNvSpPr>
            <a:spLocks noChangeArrowheads="1"/>
          </p:cNvSpPr>
          <p:nvPr/>
        </p:nvSpPr>
        <p:spPr bwMode="auto">
          <a:xfrm>
            <a:off x="2422190" y="4017796"/>
            <a:ext cx="359130" cy="41898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15" name="Rectangle 150"/>
          <p:cNvSpPr>
            <a:spLocks noChangeArrowheads="1"/>
          </p:cNvSpPr>
          <p:nvPr/>
        </p:nvSpPr>
        <p:spPr bwMode="auto">
          <a:xfrm>
            <a:off x="2790528" y="4017796"/>
            <a:ext cx="354527" cy="41898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16" name="Rectangle 151"/>
          <p:cNvSpPr>
            <a:spLocks noChangeArrowheads="1"/>
          </p:cNvSpPr>
          <p:nvPr/>
        </p:nvSpPr>
        <p:spPr bwMode="auto">
          <a:xfrm>
            <a:off x="3154264" y="4017796"/>
            <a:ext cx="359130" cy="41898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17" name="Rectangle 152"/>
          <p:cNvSpPr>
            <a:spLocks noChangeArrowheads="1"/>
          </p:cNvSpPr>
          <p:nvPr/>
        </p:nvSpPr>
        <p:spPr bwMode="auto">
          <a:xfrm>
            <a:off x="958045" y="4445991"/>
            <a:ext cx="359130" cy="42358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18" name="Rectangle 153"/>
          <p:cNvSpPr>
            <a:spLocks noChangeArrowheads="1"/>
          </p:cNvSpPr>
          <p:nvPr/>
        </p:nvSpPr>
        <p:spPr bwMode="auto">
          <a:xfrm>
            <a:off x="1326384" y="4445991"/>
            <a:ext cx="354527" cy="42358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19" name="Rectangle 154"/>
          <p:cNvSpPr>
            <a:spLocks noChangeArrowheads="1"/>
          </p:cNvSpPr>
          <p:nvPr/>
        </p:nvSpPr>
        <p:spPr bwMode="auto">
          <a:xfrm>
            <a:off x="1683179" y="4439051"/>
            <a:ext cx="359130" cy="423589"/>
          </a:xfrm>
          <a:prstGeom prst="rect">
            <a:avLst/>
          </a:prstGeom>
          <a:solidFill>
            <a:srgbClr val="F2F2F2"/>
          </a:solidFill>
          <a:ln w="9525">
            <a:solidFill>
              <a:srgbClr val="AB218E"/>
            </a:solidFill>
            <a:miter lim="800000"/>
            <a:headEnd/>
            <a:tailEnd/>
          </a:ln>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0" name="Rectangle 155"/>
          <p:cNvSpPr>
            <a:spLocks noChangeArrowheads="1"/>
          </p:cNvSpPr>
          <p:nvPr/>
        </p:nvSpPr>
        <p:spPr bwMode="auto">
          <a:xfrm>
            <a:off x="2058457" y="4445991"/>
            <a:ext cx="354527" cy="42358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1" name="Rectangle 156"/>
          <p:cNvSpPr>
            <a:spLocks noChangeArrowheads="1"/>
          </p:cNvSpPr>
          <p:nvPr/>
        </p:nvSpPr>
        <p:spPr bwMode="auto">
          <a:xfrm>
            <a:off x="2422190" y="4445991"/>
            <a:ext cx="359130" cy="42358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2" name="Rectangle 157"/>
          <p:cNvSpPr>
            <a:spLocks noChangeArrowheads="1"/>
          </p:cNvSpPr>
          <p:nvPr/>
        </p:nvSpPr>
        <p:spPr bwMode="auto">
          <a:xfrm>
            <a:off x="2790528" y="4445991"/>
            <a:ext cx="354527" cy="423589"/>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3" name="Rectangle 158"/>
          <p:cNvSpPr>
            <a:spLocks noChangeArrowheads="1"/>
          </p:cNvSpPr>
          <p:nvPr/>
        </p:nvSpPr>
        <p:spPr bwMode="auto">
          <a:xfrm>
            <a:off x="3154264" y="4445991"/>
            <a:ext cx="359130" cy="423589"/>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4" name="Rectangle 159"/>
          <p:cNvSpPr>
            <a:spLocks noChangeArrowheads="1"/>
          </p:cNvSpPr>
          <p:nvPr/>
        </p:nvSpPr>
        <p:spPr bwMode="auto">
          <a:xfrm>
            <a:off x="958045" y="4874183"/>
            <a:ext cx="359130" cy="42358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5" name="Rectangle 160"/>
          <p:cNvSpPr>
            <a:spLocks noChangeArrowheads="1"/>
          </p:cNvSpPr>
          <p:nvPr/>
        </p:nvSpPr>
        <p:spPr bwMode="auto">
          <a:xfrm>
            <a:off x="1326384" y="4874183"/>
            <a:ext cx="354527" cy="42358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6" name="Rectangle 161"/>
          <p:cNvSpPr>
            <a:spLocks noChangeArrowheads="1"/>
          </p:cNvSpPr>
          <p:nvPr/>
        </p:nvSpPr>
        <p:spPr bwMode="auto">
          <a:xfrm>
            <a:off x="1690119" y="4874183"/>
            <a:ext cx="359130" cy="42358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7" name="Rectangle 162"/>
          <p:cNvSpPr>
            <a:spLocks noChangeArrowheads="1"/>
          </p:cNvSpPr>
          <p:nvPr/>
        </p:nvSpPr>
        <p:spPr bwMode="auto">
          <a:xfrm>
            <a:off x="2058457" y="4874183"/>
            <a:ext cx="354527" cy="42358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8" name="Rectangle 163"/>
          <p:cNvSpPr>
            <a:spLocks noChangeArrowheads="1"/>
          </p:cNvSpPr>
          <p:nvPr/>
        </p:nvSpPr>
        <p:spPr bwMode="auto">
          <a:xfrm>
            <a:off x="2422190" y="4874183"/>
            <a:ext cx="359130" cy="42358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29" name="Rectangle 164"/>
          <p:cNvSpPr>
            <a:spLocks noChangeArrowheads="1"/>
          </p:cNvSpPr>
          <p:nvPr/>
        </p:nvSpPr>
        <p:spPr bwMode="auto">
          <a:xfrm>
            <a:off x="2790528" y="4874183"/>
            <a:ext cx="354527" cy="423589"/>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0" name="Rectangle 165"/>
          <p:cNvSpPr>
            <a:spLocks noChangeArrowheads="1"/>
          </p:cNvSpPr>
          <p:nvPr/>
        </p:nvSpPr>
        <p:spPr bwMode="auto">
          <a:xfrm>
            <a:off x="3154264" y="4874183"/>
            <a:ext cx="359130" cy="423589"/>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1" name="Rectangle 166"/>
          <p:cNvSpPr>
            <a:spLocks noChangeArrowheads="1"/>
          </p:cNvSpPr>
          <p:nvPr/>
        </p:nvSpPr>
        <p:spPr bwMode="auto">
          <a:xfrm>
            <a:off x="958045" y="5306980"/>
            <a:ext cx="359130" cy="41898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2" name="Rectangle 167"/>
          <p:cNvSpPr>
            <a:spLocks noChangeArrowheads="1"/>
          </p:cNvSpPr>
          <p:nvPr/>
        </p:nvSpPr>
        <p:spPr bwMode="auto">
          <a:xfrm>
            <a:off x="1326384" y="5306980"/>
            <a:ext cx="354527" cy="41898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3" name="Rectangle 168"/>
          <p:cNvSpPr>
            <a:spLocks noChangeArrowheads="1"/>
          </p:cNvSpPr>
          <p:nvPr/>
        </p:nvSpPr>
        <p:spPr bwMode="auto">
          <a:xfrm>
            <a:off x="1690119" y="5306980"/>
            <a:ext cx="359130" cy="41898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4" name="Rectangle 169"/>
          <p:cNvSpPr>
            <a:spLocks noChangeArrowheads="1"/>
          </p:cNvSpPr>
          <p:nvPr/>
        </p:nvSpPr>
        <p:spPr bwMode="auto">
          <a:xfrm>
            <a:off x="2058457" y="5306980"/>
            <a:ext cx="354527" cy="41898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5" name="Rectangle 170"/>
          <p:cNvSpPr>
            <a:spLocks noChangeArrowheads="1"/>
          </p:cNvSpPr>
          <p:nvPr/>
        </p:nvSpPr>
        <p:spPr bwMode="auto">
          <a:xfrm>
            <a:off x="2422190" y="5306980"/>
            <a:ext cx="359130" cy="41898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6" name="Rectangle 171"/>
          <p:cNvSpPr>
            <a:spLocks noChangeArrowheads="1"/>
          </p:cNvSpPr>
          <p:nvPr/>
        </p:nvSpPr>
        <p:spPr bwMode="auto">
          <a:xfrm>
            <a:off x="2790528" y="5306980"/>
            <a:ext cx="354527" cy="41898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7" name="Rectangle 172"/>
          <p:cNvSpPr>
            <a:spLocks noChangeArrowheads="1"/>
          </p:cNvSpPr>
          <p:nvPr/>
        </p:nvSpPr>
        <p:spPr bwMode="auto">
          <a:xfrm>
            <a:off x="3154264" y="5306980"/>
            <a:ext cx="359130" cy="41898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8" name="Rectangle 173"/>
          <p:cNvSpPr>
            <a:spLocks noChangeArrowheads="1"/>
          </p:cNvSpPr>
          <p:nvPr/>
        </p:nvSpPr>
        <p:spPr bwMode="auto">
          <a:xfrm>
            <a:off x="958045" y="5735175"/>
            <a:ext cx="359130" cy="41898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39" name="Rectangle 174"/>
          <p:cNvSpPr>
            <a:spLocks noChangeArrowheads="1"/>
          </p:cNvSpPr>
          <p:nvPr/>
        </p:nvSpPr>
        <p:spPr bwMode="auto">
          <a:xfrm>
            <a:off x="1326384" y="5735175"/>
            <a:ext cx="354527" cy="41898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0" name="Rectangle 175"/>
          <p:cNvSpPr>
            <a:spLocks noChangeArrowheads="1"/>
          </p:cNvSpPr>
          <p:nvPr/>
        </p:nvSpPr>
        <p:spPr bwMode="auto">
          <a:xfrm>
            <a:off x="1690119" y="5735175"/>
            <a:ext cx="359130" cy="41898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1" name="Rectangle 176"/>
          <p:cNvSpPr>
            <a:spLocks noChangeArrowheads="1"/>
          </p:cNvSpPr>
          <p:nvPr/>
        </p:nvSpPr>
        <p:spPr bwMode="auto">
          <a:xfrm>
            <a:off x="2058457" y="5735175"/>
            <a:ext cx="354527" cy="418986"/>
          </a:xfrm>
          <a:prstGeom prst="rect">
            <a:avLst/>
          </a:prstGeom>
          <a:solidFill>
            <a:srgbClr val="007CC0"/>
          </a:solidFill>
          <a:ln>
            <a:noFill/>
          </a:ln>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2" name="Rectangle 177"/>
          <p:cNvSpPr>
            <a:spLocks noChangeArrowheads="1"/>
          </p:cNvSpPr>
          <p:nvPr/>
        </p:nvSpPr>
        <p:spPr bwMode="auto">
          <a:xfrm>
            <a:off x="2422190" y="5735175"/>
            <a:ext cx="359130" cy="418986"/>
          </a:xfrm>
          <a:prstGeom prst="rect">
            <a:avLst/>
          </a:prstGeom>
          <a:solidFill>
            <a:srgbClr val="007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3" name="Rectangle 178"/>
          <p:cNvSpPr>
            <a:spLocks noChangeArrowheads="1"/>
          </p:cNvSpPr>
          <p:nvPr/>
        </p:nvSpPr>
        <p:spPr bwMode="auto">
          <a:xfrm>
            <a:off x="2790528" y="5735175"/>
            <a:ext cx="354527" cy="418986"/>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4" name="Rectangle 179"/>
          <p:cNvSpPr>
            <a:spLocks noChangeArrowheads="1"/>
          </p:cNvSpPr>
          <p:nvPr/>
        </p:nvSpPr>
        <p:spPr bwMode="auto">
          <a:xfrm>
            <a:off x="3154264" y="5735175"/>
            <a:ext cx="359130"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5" name="Rectangle 180"/>
          <p:cNvSpPr>
            <a:spLocks noChangeArrowheads="1"/>
          </p:cNvSpPr>
          <p:nvPr/>
        </p:nvSpPr>
        <p:spPr bwMode="auto">
          <a:xfrm>
            <a:off x="958045" y="6163367"/>
            <a:ext cx="359130"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6" name="Rectangle 181"/>
          <p:cNvSpPr>
            <a:spLocks noChangeArrowheads="1"/>
          </p:cNvSpPr>
          <p:nvPr/>
        </p:nvSpPr>
        <p:spPr bwMode="auto">
          <a:xfrm>
            <a:off x="1326384" y="6163367"/>
            <a:ext cx="354527"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7" name="Rectangle 182"/>
          <p:cNvSpPr>
            <a:spLocks noChangeArrowheads="1"/>
          </p:cNvSpPr>
          <p:nvPr/>
        </p:nvSpPr>
        <p:spPr bwMode="auto">
          <a:xfrm>
            <a:off x="1690119" y="6163367"/>
            <a:ext cx="359130"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8" name="Rectangle 183"/>
          <p:cNvSpPr>
            <a:spLocks noChangeArrowheads="1"/>
          </p:cNvSpPr>
          <p:nvPr/>
        </p:nvSpPr>
        <p:spPr bwMode="auto">
          <a:xfrm>
            <a:off x="2058457" y="6163367"/>
            <a:ext cx="354527"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49" name="Rectangle 184"/>
          <p:cNvSpPr>
            <a:spLocks noChangeArrowheads="1"/>
          </p:cNvSpPr>
          <p:nvPr/>
        </p:nvSpPr>
        <p:spPr bwMode="auto">
          <a:xfrm>
            <a:off x="2422190" y="6163367"/>
            <a:ext cx="359130"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50" name="Rectangle 185"/>
          <p:cNvSpPr>
            <a:spLocks noChangeArrowheads="1"/>
          </p:cNvSpPr>
          <p:nvPr/>
        </p:nvSpPr>
        <p:spPr bwMode="auto">
          <a:xfrm>
            <a:off x="2790528" y="6163367"/>
            <a:ext cx="354527"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51" name="Rectangle 186"/>
          <p:cNvSpPr>
            <a:spLocks noChangeArrowheads="1"/>
          </p:cNvSpPr>
          <p:nvPr/>
        </p:nvSpPr>
        <p:spPr bwMode="auto">
          <a:xfrm>
            <a:off x="3154264" y="6163367"/>
            <a:ext cx="359130" cy="4189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ea typeface="Open Sans Semibold" pitchFamily="34" charset="0"/>
              <a:cs typeface="Arial" panose="020B0604020202020204" pitchFamily="34" charset="0"/>
            </a:endParaRPr>
          </a:p>
        </p:txBody>
      </p:sp>
      <p:sp>
        <p:nvSpPr>
          <p:cNvPr id="294" name="Freeform 230"/>
          <p:cNvSpPr>
            <a:spLocks/>
          </p:cNvSpPr>
          <p:nvPr/>
        </p:nvSpPr>
        <p:spPr bwMode="auto">
          <a:xfrm>
            <a:off x="948837" y="6637604"/>
            <a:ext cx="359130" cy="0"/>
          </a:xfrm>
          <a:custGeom>
            <a:avLst/>
            <a:gdLst>
              <a:gd name="T0" fmla="*/ 78 w 78"/>
              <a:gd name="T1" fmla="*/ 0 w 78"/>
              <a:gd name="T2" fmla="*/ 78 w 78"/>
            </a:gdLst>
            <a:ahLst/>
            <a:cxnLst>
              <a:cxn ang="0">
                <a:pos x="T0" y="0"/>
              </a:cxn>
              <a:cxn ang="0">
                <a:pos x="T1" y="0"/>
              </a:cxn>
              <a:cxn ang="0">
                <a:pos x="T2" y="0"/>
              </a:cxn>
            </a:cxnLst>
            <a:rect l="0" t="0" r="r" b="b"/>
            <a:pathLst>
              <a:path w="78">
                <a:moveTo>
                  <a:pt x="78" y="0"/>
                </a:moveTo>
                <a:lnTo>
                  <a:pt x="0" y="0"/>
                </a:lnTo>
                <a:lnTo>
                  <a:pt x="78"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95" name="Line 231"/>
          <p:cNvSpPr>
            <a:spLocks noChangeShapeType="1"/>
          </p:cNvSpPr>
          <p:nvPr/>
        </p:nvSpPr>
        <p:spPr bwMode="auto">
          <a:xfrm flipH="1">
            <a:off x="948837" y="6637604"/>
            <a:ext cx="35913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96" name="Freeform 232"/>
          <p:cNvSpPr>
            <a:spLocks/>
          </p:cNvSpPr>
          <p:nvPr/>
        </p:nvSpPr>
        <p:spPr bwMode="auto">
          <a:xfrm>
            <a:off x="1317175" y="6637604"/>
            <a:ext cx="354527" cy="0"/>
          </a:xfrm>
          <a:custGeom>
            <a:avLst/>
            <a:gdLst>
              <a:gd name="T0" fmla="*/ 77 w 77"/>
              <a:gd name="T1" fmla="*/ 0 w 77"/>
              <a:gd name="T2" fmla="*/ 77 w 77"/>
            </a:gdLst>
            <a:ahLst/>
            <a:cxnLst>
              <a:cxn ang="0">
                <a:pos x="T0" y="0"/>
              </a:cxn>
              <a:cxn ang="0">
                <a:pos x="T1" y="0"/>
              </a:cxn>
              <a:cxn ang="0">
                <a:pos x="T2" y="0"/>
              </a:cxn>
            </a:cxnLst>
            <a:rect l="0" t="0" r="r" b="b"/>
            <a:pathLst>
              <a:path w="77">
                <a:moveTo>
                  <a:pt x="77" y="0"/>
                </a:moveTo>
                <a:lnTo>
                  <a:pt x="0" y="0"/>
                </a:lnTo>
                <a:lnTo>
                  <a:pt x="77"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97" name="Line 233"/>
          <p:cNvSpPr>
            <a:spLocks noChangeShapeType="1"/>
          </p:cNvSpPr>
          <p:nvPr/>
        </p:nvSpPr>
        <p:spPr bwMode="auto">
          <a:xfrm flipH="1">
            <a:off x="1317175" y="6637604"/>
            <a:ext cx="35452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98" name="Freeform 234"/>
          <p:cNvSpPr>
            <a:spLocks/>
          </p:cNvSpPr>
          <p:nvPr/>
        </p:nvSpPr>
        <p:spPr bwMode="auto">
          <a:xfrm>
            <a:off x="1680908" y="6637604"/>
            <a:ext cx="359130" cy="0"/>
          </a:xfrm>
          <a:custGeom>
            <a:avLst/>
            <a:gdLst>
              <a:gd name="T0" fmla="*/ 78 w 78"/>
              <a:gd name="T1" fmla="*/ 0 w 78"/>
              <a:gd name="T2" fmla="*/ 78 w 78"/>
            </a:gdLst>
            <a:ahLst/>
            <a:cxnLst>
              <a:cxn ang="0">
                <a:pos x="T0" y="0"/>
              </a:cxn>
              <a:cxn ang="0">
                <a:pos x="T1" y="0"/>
              </a:cxn>
              <a:cxn ang="0">
                <a:pos x="T2" y="0"/>
              </a:cxn>
            </a:cxnLst>
            <a:rect l="0" t="0" r="r" b="b"/>
            <a:pathLst>
              <a:path w="78">
                <a:moveTo>
                  <a:pt x="78" y="0"/>
                </a:moveTo>
                <a:lnTo>
                  <a:pt x="0" y="0"/>
                </a:lnTo>
                <a:lnTo>
                  <a:pt x="78"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299" name="Line 235"/>
          <p:cNvSpPr>
            <a:spLocks noChangeShapeType="1"/>
          </p:cNvSpPr>
          <p:nvPr/>
        </p:nvSpPr>
        <p:spPr bwMode="auto">
          <a:xfrm flipH="1">
            <a:off x="1680908" y="6637604"/>
            <a:ext cx="35913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300" name="Freeform 236"/>
          <p:cNvSpPr>
            <a:spLocks/>
          </p:cNvSpPr>
          <p:nvPr/>
        </p:nvSpPr>
        <p:spPr bwMode="auto">
          <a:xfrm>
            <a:off x="2049246" y="6637604"/>
            <a:ext cx="354527" cy="0"/>
          </a:xfrm>
          <a:custGeom>
            <a:avLst/>
            <a:gdLst>
              <a:gd name="T0" fmla="*/ 77 w 77"/>
              <a:gd name="T1" fmla="*/ 0 w 77"/>
              <a:gd name="T2" fmla="*/ 77 w 77"/>
            </a:gdLst>
            <a:ahLst/>
            <a:cxnLst>
              <a:cxn ang="0">
                <a:pos x="T0" y="0"/>
              </a:cxn>
              <a:cxn ang="0">
                <a:pos x="T1" y="0"/>
              </a:cxn>
              <a:cxn ang="0">
                <a:pos x="T2" y="0"/>
              </a:cxn>
            </a:cxnLst>
            <a:rect l="0" t="0" r="r" b="b"/>
            <a:pathLst>
              <a:path w="77">
                <a:moveTo>
                  <a:pt x="77" y="0"/>
                </a:moveTo>
                <a:lnTo>
                  <a:pt x="0" y="0"/>
                </a:lnTo>
                <a:lnTo>
                  <a:pt x="77"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301" name="Line 237"/>
          <p:cNvSpPr>
            <a:spLocks noChangeShapeType="1"/>
          </p:cNvSpPr>
          <p:nvPr/>
        </p:nvSpPr>
        <p:spPr bwMode="auto">
          <a:xfrm flipH="1">
            <a:off x="2049246" y="6637604"/>
            <a:ext cx="35452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302" name="Freeform 238"/>
          <p:cNvSpPr>
            <a:spLocks/>
          </p:cNvSpPr>
          <p:nvPr/>
        </p:nvSpPr>
        <p:spPr bwMode="auto">
          <a:xfrm>
            <a:off x="2412982" y="6637604"/>
            <a:ext cx="359130" cy="0"/>
          </a:xfrm>
          <a:custGeom>
            <a:avLst/>
            <a:gdLst>
              <a:gd name="T0" fmla="*/ 78 w 78"/>
              <a:gd name="T1" fmla="*/ 0 w 78"/>
              <a:gd name="T2" fmla="*/ 78 w 78"/>
            </a:gdLst>
            <a:ahLst/>
            <a:cxnLst>
              <a:cxn ang="0">
                <a:pos x="T0" y="0"/>
              </a:cxn>
              <a:cxn ang="0">
                <a:pos x="T1" y="0"/>
              </a:cxn>
              <a:cxn ang="0">
                <a:pos x="T2" y="0"/>
              </a:cxn>
            </a:cxnLst>
            <a:rect l="0" t="0" r="r" b="b"/>
            <a:pathLst>
              <a:path w="78">
                <a:moveTo>
                  <a:pt x="78" y="0"/>
                </a:moveTo>
                <a:lnTo>
                  <a:pt x="0" y="0"/>
                </a:lnTo>
                <a:lnTo>
                  <a:pt x="78"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303" name="Line 239"/>
          <p:cNvSpPr>
            <a:spLocks noChangeShapeType="1"/>
          </p:cNvSpPr>
          <p:nvPr/>
        </p:nvSpPr>
        <p:spPr bwMode="auto">
          <a:xfrm flipH="1">
            <a:off x="2412982" y="6637604"/>
            <a:ext cx="35913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304" name="Freeform 240"/>
          <p:cNvSpPr>
            <a:spLocks/>
          </p:cNvSpPr>
          <p:nvPr/>
        </p:nvSpPr>
        <p:spPr bwMode="auto">
          <a:xfrm>
            <a:off x="2781320" y="6637604"/>
            <a:ext cx="354527" cy="0"/>
          </a:xfrm>
          <a:custGeom>
            <a:avLst/>
            <a:gdLst>
              <a:gd name="T0" fmla="*/ 77 w 77"/>
              <a:gd name="T1" fmla="*/ 0 w 77"/>
              <a:gd name="T2" fmla="*/ 77 w 77"/>
            </a:gdLst>
            <a:ahLst/>
            <a:cxnLst>
              <a:cxn ang="0">
                <a:pos x="T0" y="0"/>
              </a:cxn>
              <a:cxn ang="0">
                <a:pos x="T1" y="0"/>
              </a:cxn>
              <a:cxn ang="0">
                <a:pos x="T2" y="0"/>
              </a:cxn>
            </a:cxnLst>
            <a:rect l="0" t="0" r="r" b="b"/>
            <a:pathLst>
              <a:path w="77">
                <a:moveTo>
                  <a:pt x="77" y="0"/>
                </a:moveTo>
                <a:lnTo>
                  <a:pt x="0" y="0"/>
                </a:lnTo>
                <a:lnTo>
                  <a:pt x="77"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305" name="Line 241"/>
          <p:cNvSpPr>
            <a:spLocks noChangeShapeType="1"/>
          </p:cNvSpPr>
          <p:nvPr/>
        </p:nvSpPr>
        <p:spPr bwMode="auto">
          <a:xfrm flipH="1">
            <a:off x="2781320" y="6637604"/>
            <a:ext cx="35452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306" name="Freeform 242"/>
          <p:cNvSpPr>
            <a:spLocks/>
          </p:cNvSpPr>
          <p:nvPr/>
        </p:nvSpPr>
        <p:spPr bwMode="auto">
          <a:xfrm>
            <a:off x="3145053" y="6637604"/>
            <a:ext cx="359130" cy="0"/>
          </a:xfrm>
          <a:custGeom>
            <a:avLst/>
            <a:gdLst>
              <a:gd name="T0" fmla="*/ 78 w 78"/>
              <a:gd name="T1" fmla="*/ 0 w 78"/>
              <a:gd name="T2" fmla="*/ 78 w 78"/>
            </a:gdLst>
            <a:ahLst/>
            <a:cxnLst>
              <a:cxn ang="0">
                <a:pos x="T0" y="0"/>
              </a:cxn>
              <a:cxn ang="0">
                <a:pos x="T1" y="0"/>
              </a:cxn>
              <a:cxn ang="0">
                <a:pos x="T2" y="0"/>
              </a:cxn>
            </a:cxnLst>
            <a:rect l="0" t="0" r="r" b="b"/>
            <a:pathLst>
              <a:path w="78">
                <a:moveTo>
                  <a:pt x="78" y="0"/>
                </a:moveTo>
                <a:lnTo>
                  <a:pt x="0" y="0"/>
                </a:lnTo>
                <a:lnTo>
                  <a:pt x="78"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307" name="Line 243"/>
          <p:cNvSpPr>
            <a:spLocks noChangeShapeType="1"/>
          </p:cNvSpPr>
          <p:nvPr/>
        </p:nvSpPr>
        <p:spPr bwMode="auto">
          <a:xfrm flipH="1">
            <a:off x="3145053" y="6637604"/>
            <a:ext cx="35913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000">
              <a:latin typeface="Arial" panose="020B0604020202020204" pitchFamily="34" charset="0"/>
              <a:cs typeface="Arial" panose="020B0604020202020204" pitchFamily="34" charset="0"/>
            </a:endParaRPr>
          </a:p>
        </p:txBody>
      </p:sp>
      <p:sp>
        <p:nvSpPr>
          <p:cNvPr id="309" name="Rectangle 245"/>
          <p:cNvSpPr>
            <a:spLocks noChangeArrowheads="1"/>
          </p:cNvSpPr>
          <p:nvPr/>
        </p:nvSpPr>
        <p:spPr bwMode="auto">
          <a:xfrm>
            <a:off x="1059337" y="4131155"/>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a:solidFill>
                  <a:srgbClr val="DDDDDD"/>
                </a:solidFill>
                <a:latin typeface="Arial" panose="020B0604020202020204" pitchFamily="34" charset="0"/>
                <a:ea typeface="Open Sans Semibold" pitchFamily="34" charset="0"/>
                <a:cs typeface="Arial" panose="020B0604020202020204" pitchFamily="34" charset="0"/>
              </a:rPr>
              <a:t>28</a:t>
            </a:r>
            <a:endParaRPr lang="en-US" sz="4000" dirty="0">
              <a:latin typeface="Arial" panose="020B0604020202020204" pitchFamily="34" charset="0"/>
              <a:ea typeface="Open Sans Semibold" pitchFamily="34" charset="0"/>
              <a:cs typeface="Arial" panose="020B0604020202020204" pitchFamily="34" charset="0"/>
            </a:endParaRPr>
          </a:p>
        </p:txBody>
      </p:sp>
      <p:sp>
        <p:nvSpPr>
          <p:cNvPr id="310" name="Rectangle 246"/>
          <p:cNvSpPr>
            <a:spLocks noChangeArrowheads="1"/>
          </p:cNvSpPr>
          <p:nvPr/>
        </p:nvSpPr>
        <p:spPr bwMode="auto">
          <a:xfrm>
            <a:off x="1423071" y="4131155"/>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29</a:t>
            </a:r>
            <a:endParaRPr lang="en-US" sz="4000">
              <a:latin typeface="Arial" panose="020B0604020202020204" pitchFamily="34" charset="0"/>
              <a:ea typeface="Open Sans Semibold" pitchFamily="34" charset="0"/>
              <a:cs typeface="Arial" panose="020B0604020202020204" pitchFamily="34" charset="0"/>
            </a:endParaRPr>
          </a:p>
        </p:txBody>
      </p:sp>
      <p:sp>
        <p:nvSpPr>
          <p:cNvPr id="311" name="Rectangle 247"/>
          <p:cNvSpPr>
            <a:spLocks noChangeArrowheads="1"/>
          </p:cNvSpPr>
          <p:nvPr/>
        </p:nvSpPr>
        <p:spPr bwMode="auto">
          <a:xfrm>
            <a:off x="1791409" y="4131155"/>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30</a:t>
            </a:r>
            <a:endParaRPr lang="en-US" sz="4000">
              <a:latin typeface="Arial" panose="020B0604020202020204" pitchFamily="34" charset="0"/>
              <a:ea typeface="Open Sans Semibold" pitchFamily="34" charset="0"/>
              <a:cs typeface="Arial" panose="020B0604020202020204" pitchFamily="34" charset="0"/>
            </a:endParaRPr>
          </a:p>
        </p:txBody>
      </p:sp>
      <p:sp>
        <p:nvSpPr>
          <p:cNvPr id="312" name="Rectangle 248"/>
          <p:cNvSpPr>
            <a:spLocks noChangeArrowheads="1"/>
          </p:cNvSpPr>
          <p:nvPr/>
        </p:nvSpPr>
        <p:spPr bwMode="auto">
          <a:xfrm>
            <a:off x="2155145" y="4131155"/>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31</a:t>
            </a:r>
            <a:endParaRPr lang="en-US" sz="4000">
              <a:latin typeface="Arial" panose="020B0604020202020204" pitchFamily="34" charset="0"/>
              <a:ea typeface="Open Sans Semibold" pitchFamily="34" charset="0"/>
              <a:cs typeface="Arial" panose="020B0604020202020204" pitchFamily="34" charset="0"/>
            </a:endParaRPr>
          </a:p>
        </p:txBody>
      </p:sp>
      <p:sp>
        <p:nvSpPr>
          <p:cNvPr id="313" name="Rectangle 249"/>
          <p:cNvSpPr>
            <a:spLocks noChangeArrowheads="1"/>
          </p:cNvSpPr>
          <p:nvPr/>
        </p:nvSpPr>
        <p:spPr bwMode="auto">
          <a:xfrm>
            <a:off x="2560317" y="4131155"/>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a:solidFill>
                  <a:srgbClr val="666666"/>
                </a:solidFill>
                <a:latin typeface="Arial" panose="020B0604020202020204" pitchFamily="34" charset="0"/>
                <a:ea typeface="Open Sans Semibold" pitchFamily="34" charset="0"/>
                <a:cs typeface="Arial" panose="020B0604020202020204" pitchFamily="34" charset="0"/>
              </a:rPr>
              <a:t>1</a:t>
            </a:r>
            <a:endParaRPr lang="en-US" sz="4000" dirty="0">
              <a:latin typeface="Arial" panose="020B0604020202020204" pitchFamily="34" charset="0"/>
              <a:ea typeface="Open Sans Semibold" pitchFamily="34" charset="0"/>
              <a:cs typeface="Arial" panose="020B0604020202020204" pitchFamily="34" charset="0"/>
            </a:endParaRPr>
          </a:p>
        </p:txBody>
      </p:sp>
      <p:sp>
        <p:nvSpPr>
          <p:cNvPr id="314" name="Rectangle 250"/>
          <p:cNvSpPr>
            <a:spLocks noChangeArrowheads="1"/>
          </p:cNvSpPr>
          <p:nvPr/>
        </p:nvSpPr>
        <p:spPr bwMode="auto">
          <a:xfrm>
            <a:off x="2928655" y="4131155"/>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2</a:t>
            </a:r>
            <a:endParaRPr lang="en-US" sz="4000">
              <a:latin typeface="Arial" panose="020B0604020202020204" pitchFamily="34" charset="0"/>
              <a:ea typeface="Open Sans Semibold" pitchFamily="34" charset="0"/>
              <a:cs typeface="Arial" panose="020B0604020202020204" pitchFamily="34" charset="0"/>
            </a:endParaRPr>
          </a:p>
        </p:txBody>
      </p:sp>
      <p:sp>
        <p:nvSpPr>
          <p:cNvPr id="315" name="Rectangle 251"/>
          <p:cNvSpPr>
            <a:spLocks noChangeArrowheads="1"/>
          </p:cNvSpPr>
          <p:nvPr/>
        </p:nvSpPr>
        <p:spPr bwMode="auto">
          <a:xfrm>
            <a:off x="3292388" y="4131155"/>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3</a:t>
            </a:r>
            <a:endParaRPr lang="en-US" sz="4000">
              <a:latin typeface="Arial" panose="020B0604020202020204" pitchFamily="34" charset="0"/>
              <a:ea typeface="Open Sans Semibold" pitchFamily="34" charset="0"/>
              <a:cs typeface="Arial" panose="020B0604020202020204" pitchFamily="34" charset="0"/>
            </a:endParaRPr>
          </a:p>
        </p:txBody>
      </p:sp>
      <p:sp>
        <p:nvSpPr>
          <p:cNvPr id="316" name="Rectangle 252"/>
          <p:cNvSpPr>
            <a:spLocks noChangeArrowheads="1"/>
          </p:cNvSpPr>
          <p:nvPr/>
        </p:nvSpPr>
        <p:spPr bwMode="auto">
          <a:xfrm>
            <a:off x="1096172" y="4559347"/>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a:solidFill>
                  <a:srgbClr val="666666"/>
                </a:solidFill>
                <a:latin typeface="Arial" panose="020B0604020202020204" pitchFamily="34" charset="0"/>
                <a:ea typeface="Open Sans Semibold" pitchFamily="34" charset="0"/>
                <a:cs typeface="Arial" panose="020B0604020202020204" pitchFamily="34" charset="0"/>
              </a:rPr>
              <a:t>4</a:t>
            </a:r>
            <a:endParaRPr lang="en-US" sz="4000" dirty="0">
              <a:latin typeface="Arial" panose="020B0604020202020204" pitchFamily="34" charset="0"/>
              <a:ea typeface="Open Sans Semibold" pitchFamily="34" charset="0"/>
              <a:cs typeface="Arial" panose="020B0604020202020204" pitchFamily="34" charset="0"/>
            </a:endParaRPr>
          </a:p>
        </p:txBody>
      </p:sp>
      <p:sp>
        <p:nvSpPr>
          <p:cNvPr id="317" name="Rectangle 253"/>
          <p:cNvSpPr>
            <a:spLocks noChangeArrowheads="1"/>
          </p:cNvSpPr>
          <p:nvPr/>
        </p:nvSpPr>
        <p:spPr bwMode="auto">
          <a:xfrm>
            <a:off x="1464509" y="4559347"/>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5</a:t>
            </a:r>
            <a:endParaRPr lang="en-US" sz="4000">
              <a:latin typeface="Arial" panose="020B0604020202020204" pitchFamily="34" charset="0"/>
              <a:ea typeface="Open Sans Semibold" pitchFamily="34" charset="0"/>
              <a:cs typeface="Arial" panose="020B0604020202020204" pitchFamily="34" charset="0"/>
            </a:endParaRPr>
          </a:p>
        </p:txBody>
      </p:sp>
      <p:sp>
        <p:nvSpPr>
          <p:cNvPr id="318" name="Rectangle 254"/>
          <p:cNvSpPr>
            <a:spLocks noChangeArrowheads="1"/>
          </p:cNvSpPr>
          <p:nvPr/>
        </p:nvSpPr>
        <p:spPr bwMode="auto">
          <a:xfrm>
            <a:off x="1828243" y="4559347"/>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a:solidFill>
                  <a:srgbClr val="666666"/>
                </a:solidFill>
                <a:latin typeface="Arial" panose="020B0604020202020204" pitchFamily="34" charset="0"/>
                <a:ea typeface="Open Sans Semibold" pitchFamily="34" charset="0"/>
                <a:cs typeface="Arial" panose="020B0604020202020204" pitchFamily="34" charset="0"/>
              </a:rPr>
              <a:t>6</a:t>
            </a:r>
            <a:endParaRPr lang="en-US" sz="4000" dirty="0">
              <a:latin typeface="Arial" panose="020B0604020202020204" pitchFamily="34" charset="0"/>
              <a:ea typeface="Open Sans Semibold" pitchFamily="34" charset="0"/>
              <a:cs typeface="Arial" panose="020B0604020202020204" pitchFamily="34" charset="0"/>
            </a:endParaRPr>
          </a:p>
        </p:txBody>
      </p:sp>
      <p:sp>
        <p:nvSpPr>
          <p:cNvPr id="319" name="Rectangle 255"/>
          <p:cNvSpPr>
            <a:spLocks noChangeArrowheads="1"/>
          </p:cNvSpPr>
          <p:nvPr/>
        </p:nvSpPr>
        <p:spPr bwMode="auto">
          <a:xfrm>
            <a:off x="2196581" y="4559347"/>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6</a:t>
            </a:r>
            <a:endParaRPr lang="en-US" sz="4000">
              <a:latin typeface="Arial" panose="020B0604020202020204" pitchFamily="34" charset="0"/>
              <a:ea typeface="Open Sans Semibold" pitchFamily="34" charset="0"/>
              <a:cs typeface="Arial" panose="020B0604020202020204" pitchFamily="34" charset="0"/>
            </a:endParaRPr>
          </a:p>
        </p:txBody>
      </p:sp>
      <p:sp>
        <p:nvSpPr>
          <p:cNvPr id="320" name="Rectangle 256"/>
          <p:cNvSpPr>
            <a:spLocks noChangeArrowheads="1"/>
          </p:cNvSpPr>
          <p:nvPr/>
        </p:nvSpPr>
        <p:spPr bwMode="auto">
          <a:xfrm>
            <a:off x="2560317" y="4559347"/>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8</a:t>
            </a:r>
            <a:endParaRPr lang="en-US" sz="4000">
              <a:latin typeface="Arial" panose="020B0604020202020204" pitchFamily="34" charset="0"/>
              <a:ea typeface="Open Sans Semibold" pitchFamily="34" charset="0"/>
              <a:cs typeface="Arial" panose="020B0604020202020204" pitchFamily="34" charset="0"/>
            </a:endParaRPr>
          </a:p>
        </p:txBody>
      </p:sp>
      <p:sp>
        <p:nvSpPr>
          <p:cNvPr id="321" name="Rectangle 257"/>
          <p:cNvSpPr>
            <a:spLocks noChangeArrowheads="1"/>
          </p:cNvSpPr>
          <p:nvPr/>
        </p:nvSpPr>
        <p:spPr bwMode="auto">
          <a:xfrm>
            <a:off x="2928655" y="4559347"/>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9</a:t>
            </a:r>
            <a:endParaRPr lang="en-US" sz="4000">
              <a:latin typeface="Arial" panose="020B0604020202020204" pitchFamily="34" charset="0"/>
              <a:ea typeface="Open Sans Semibold" pitchFamily="34" charset="0"/>
              <a:cs typeface="Arial" panose="020B0604020202020204" pitchFamily="34" charset="0"/>
            </a:endParaRPr>
          </a:p>
        </p:txBody>
      </p:sp>
      <p:sp>
        <p:nvSpPr>
          <p:cNvPr id="322" name="Rectangle 258"/>
          <p:cNvSpPr>
            <a:spLocks noChangeArrowheads="1"/>
          </p:cNvSpPr>
          <p:nvPr/>
        </p:nvSpPr>
        <p:spPr bwMode="auto">
          <a:xfrm>
            <a:off x="3255553" y="4559347"/>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10</a:t>
            </a:r>
            <a:endParaRPr lang="en-US" sz="4000">
              <a:latin typeface="Arial" panose="020B0604020202020204" pitchFamily="34" charset="0"/>
              <a:ea typeface="Open Sans Semibold" pitchFamily="34" charset="0"/>
              <a:cs typeface="Arial" panose="020B0604020202020204" pitchFamily="34" charset="0"/>
            </a:endParaRPr>
          </a:p>
        </p:txBody>
      </p:sp>
      <p:sp>
        <p:nvSpPr>
          <p:cNvPr id="323" name="Rectangle 259"/>
          <p:cNvSpPr>
            <a:spLocks noChangeArrowheads="1"/>
          </p:cNvSpPr>
          <p:nvPr/>
        </p:nvSpPr>
        <p:spPr bwMode="auto">
          <a:xfrm>
            <a:off x="1059337" y="4996750"/>
            <a:ext cx="14912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a:solidFill>
                  <a:srgbClr val="666666"/>
                </a:solidFill>
                <a:latin typeface="Arial" panose="020B0604020202020204" pitchFamily="34" charset="0"/>
                <a:ea typeface="Open Sans Semibold" pitchFamily="34" charset="0"/>
                <a:cs typeface="Arial" panose="020B0604020202020204" pitchFamily="34" charset="0"/>
              </a:rPr>
              <a:t>11</a:t>
            </a:r>
            <a:endParaRPr lang="en-US" sz="4000" dirty="0">
              <a:latin typeface="Arial" panose="020B0604020202020204" pitchFamily="34" charset="0"/>
              <a:ea typeface="Open Sans Semibold" pitchFamily="34" charset="0"/>
              <a:cs typeface="Arial" panose="020B0604020202020204" pitchFamily="34" charset="0"/>
            </a:endParaRPr>
          </a:p>
        </p:txBody>
      </p:sp>
      <p:sp>
        <p:nvSpPr>
          <p:cNvPr id="324" name="Rectangle 260"/>
          <p:cNvSpPr>
            <a:spLocks noChangeArrowheads="1"/>
          </p:cNvSpPr>
          <p:nvPr/>
        </p:nvSpPr>
        <p:spPr bwMode="auto">
          <a:xfrm>
            <a:off x="1423071" y="4996750"/>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12</a:t>
            </a:r>
            <a:endParaRPr lang="en-US" sz="4000">
              <a:latin typeface="Arial" panose="020B0604020202020204" pitchFamily="34" charset="0"/>
              <a:ea typeface="Open Sans Semibold" pitchFamily="34" charset="0"/>
              <a:cs typeface="Arial" panose="020B0604020202020204" pitchFamily="34" charset="0"/>
            </a:endParaRPr>
          </a:p>
        </p:txBody>
      </p:sp>
      <p:sp>
        <p:nvSpPr>
          <p:cNvPr id="325" name="Rectangle 261"/>
          <p:cNvSpPr>
            <a:spLocks noChangeArrowheads="1"/>
          </p:cNvSpPr>
          <p:nvPr/>
        </p:nvSpPr>
        <p:spPr bwMode="auto">
          <a:xfrm>
            <a:off x="1791409" y="4996750"/>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13</a:t>
            </a:r>
            <a:endParaRPr lang="en-US" sz="4000">
              <a:latin typeface="Arial" panose="020B0604020202020204" pitchFamily="34" charset="0"/>
              <a:ea typeface="Open Sans Semibold" pitchFamily="34" charset="0"/>
              <a:cs typeface="Arial" panose="020B0604020202020204" pitchFamily="34" charset="0"/>
            </a:endParaRPr>
          </a:p>
        </p:txBody>
      </p:sp>
      <p:sp>
        <p:nvSpPr>
          <p:cNvPr id="326" name="Rectangle 262"/>
          <p:cNvSpPr>
            <a:spLocks noChangeArrowheads="1"/>
          </p:cNvSpPr>
          <p:nvPr/>
        </p:nvSpPr>
        <p:spPr bwMode="auto">
          <a:xfrm>
            <a:off x="2155145" y="4996750"/>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14</a:t>
            </a:r>
            <a:endParaRPr lang="en-US" sz="4000">
              <a:latin typeface="Arial" panose="020B0604020202020204" pitchFamily="34" charset="0"/>
              <a:ea typeface="Open Sans Semibold" pitchFamily="34" charset="0"/>
              <a:cs typeface="Arial" panose="020B0604020202020204" pitchFamily="34" charset="0"/>
            </a:endParaRPr>
          </a:p>
        </p:txBody>
      </p:sp>
      <p:sp>
        <p:nvSpPr>
          <p:cNvPr id="327" name="Rectangle 263"/>
          <p:cNvSpPr>
            <a:spLocks noChangeArrowheads="1"/>
          </p:cNvSpPr>
          <p:nvPr/>
        </p:nvSpPr>
        <p:spPr bwMode="auto">
          <a:xfrm>
            <a:off x="2523483" y="4996750"/>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15</a:t>
            </a:r>
            <a:endParaRPr lang="en-US" sz="4000">
              <a:latin typeface="Arial" panose="020B0604020202020204" pitchFamily="34" charset="0"/>
              <a:ea typeface="Open Sans Semibold" pitchFamily="34" charset="0"/>
              <a:cs typeface="Arial" panose="020B0604020202020204" pitchFamily="34" charset="0"/>
            </a:endParaRPr>
          </a:p>
        </p:txBody>
      </p:sp>
      <p:sp>
        <p:nvSpPr>
          <p:cNvPr id="328" name="Rectangle 264"/>
          <p:cNvSpPr>
            <a:spLocks noChangeArrowheads="1"/>
          </p:cNvSpPr>
          <p:nvPr/>
        </p:nvSpPr>
        <p:spPr bwMode="auto">
          <a:xfrm>
            <a:off x="2887216" y="4996750"/>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16</a:t>
            </a:r>
            <a:endParaRPr lang="en-US" sz="4000">
              <a:latin typeface="Arial" panose="020B0604020202020204" pitchFamily="34" charset="0"/>
              <a:ea typeface="Open Sans Semibold" pitchFamily="34" charset="0"/>
              <a:cs typeface="Arial" panose="020B0604020202020204" pitchFamily="34" charset="0"/>
            </a:endParaRPr>
          </a:p>
        </p:txBody>
      </p:sp>
      <p:sp>
        <p:nvSpPr>
          <p:cNvPr id="329" name="Rectangle 265"/>
          <p:cNvSpPr>
            <a:spLocks noChangeArrowheads="1"/>
          </p:cNvSpPr>
          <p:nvPr/>
        </p:nvSpPr>
        <p:spPr bwMode="auto">
          <a:xfrm>
            <a:off x="3255553" y="4996750"/>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17</a:t>
            </a:r>
            <a:endParaRPr lang="en-US" sz="4000">
              <a:latin typeface="Arial" panose="020B0604020202020204" pitchFamily="34" charset="0"/>
              <a:ea typeface="Open Sans Semibold" pitchFamily="34" charset="0"/>
              <a:cs typeface="Arial" panose="020B0604020202020204" pitchFamily="34" charset="0"/>
            </a:endParaRPr>
          </a:p>
        </p:txBody>
      </p:sp>
      <p:sp>
        <p:nvSpPr>
          <p:cNvPr id="330" name="Rectangle 266"/>
          <p:cNvSpPr>
            <a:spLocks noChangeArrowheads="1"/>
          </p:cNvSpPr>
          <p:nvPr/>
        </p:nvSpPr>
        <p:spPr bwMode="auto">
          <a:xfrm>
            <a:off x="1059337" y="5424942"/>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18</a:t>
            </a:r>
            <a:endParaRPr lang="en-US" sz="4000">
              <a:latin typeface="Arial" panose="020B0604020202020204" pitchFamily="34" charset="0"/>
              <a:ea typeface="Open Sans Semibold" pitchFamily="34" charset="0"/>
              <a:cs typeface="Arial" panose="020B0604020202020204" pitchFamily="34" charset="0"/>
            </a:endParaRPr>
          </a:p>
        </p:txBody>
      </p:sp>
      <p:sp>
        <p:nvSpPr>
          <p:cNvPr id="331" name="Rectangle 267"/>
          <p:cNvSpPr>
            <a:spLocks noChangeArrowheads="1"/>
          </p:cNvSpPr>
          <p:nvPr/>
        </p:nvSpPr>
        <p:spPr bwMode="auto">
          <a:xfrm>
            <a:off x="1423071" y="5424942"/>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19</a:t>
            </a:r>
            <a:endParaRPr lang="en-US" sz="4000">
              <a:latin typeface="Arial" panose="020B0604020202020204" pitchFamily="34" charset="0"/>
              <a:ea typeface="Open Sans Semibold" pitchFamily="34" charset="0"/>
              <a:cs typeface="Arial" panose="020B0604020202020204" pitchFamily="34" charset="0"/>
            </a:endParaRPr>
          </a:p>
        </p:txBody>
      </p:sp>
      <p:sp>
        <p:nvSpPr>
          <p:cNvPr id="332" name="Rectangle 268"/>
          <p:cNvSpPr>
            <a:spLocks noChangeArrowheads="1"/>
          </p:cNvSpPr>
          <p:nvPr/>
        </p:nvSpPr>
        <p:spPr bwMode="auto">
          <a:xfrm>
            <a:off x="1791409" y="5424942"/>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20</a:t>
            </a:r>
            <a:endParaRPr lang="en-US" sz="4000">
              <a:latin typeface="Arial" panose="020B0604020202020204" pitchFamily="34" charset="0"/>
              <a:ea typeface="Open Sans Semibold" pitchFamily="34" charset="0"/>
              <a:cs typeface="Arial" panose="020B0604020202020204" pitchFamily="34" charset="0"/>
            </a:endParaRPr>
          </a:p>
        </p:txBody>
      </p:sp>
      <p:sp>
        <p:nvSpPr>
          <p:cNvPr id="333" name="Rectangle 269"/>
          <p:cNvSpPr>
            <a:spLocks noChangeArrowheads="1"/>
          </p:cNvSpPr>
          <p:nvPr/>
        </p:nvSpPr>
        <p:spPr bwMode="auto">
          <a:xfrm>
            <a:off x="2155145" y="5424942"/>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21</a:t>
            </a:r>
            <a:endParaRPr lang="en-US" sz="4000">
              <a:latin typeface="Arial" panose="020B0604020202020204" pitchFamily="34" charset="0"/>
              <a:ea typeface="Open Sans Semibold" pitchFamily="34" charset="0"/>
              <a:cs typeface="Arial" panose="020B0604020202020204" pitchFamily="34" charset="0"/>
            </a:endParaRPr>
          </a:p>
        </p:txBody>
      </p:sp>
      <p:sp>
        <p:nvSpPr>
          <p:cNvPr id="334" name="Rectangle 270"/>
          <p:cNvSpPr>
            <a:spLocks noChangeArrowheads="1"/>
          </p:cNvSpPr>
          <p:nvPr/>
        </p:nvSpPr>
        <p:spPr bwMode="auto">
          <a:xfrm>
            <a:off x="2523483" y="5424942"/>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22</a:t>
            </a:r>
            <a:endParaRPr lang="en-US" sz="4000">
              <a:latin typeface="Arial" panose="020B0604020202020204" pitchFamily="34" charset="0"/>
              <a:ea typeface="Open Sans Semibold" pitchFamily="34" charset="0"/>
              <a:cs typeface="Arial" panose="020B0604020202020204" pitchFamily="34" charset="0"/>
            </a:endParaRPr>
          </a:p>
        </p:txBody>
      </p:sp>
      <p:sp>
        <p:nvSpPr>
          <p:cNvPr id="335" name="Rectangle 271"/>
          <p:cNvSpPr>
            <a:spLocks noChangeArrowheads="1"/>
          </p:cNvSpPr>
          <p:nvPr/>
        </p:nvSpPr>
        <p:spPr bwMode="auto">
          <a:xfrm>
            <a:off x="2887216" y="5424942"/>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23</a:t>
            </a:r>
            <a:endParaRPr lang="en-US" sz="4000">
              <a:latin typeface="Arial" panose="020B0604020202020204" pitchFamily="34" charset="0"/>
              <a:ea typeface="Open Sans Semibold" pitchFamily="34" charset="0"/>
              <a:cs typeface="Arial" panose="020B0604020202020204" pitchFamily="34" charset="0"/>
            </a:endParaRPr>
          </a:p>
        </p:txBody>
      </p:sp>
      <p:sp>
        <p:nvSpPr>
          <p:cNvPr id="336" name="Rectangle 272"/>
          <p:cNvSpPr>
            <a:spLocks noChangeArrowheads="1"/>
          </p:cNvSpPr>
          <p:nvPr/>
        </p:nvSpPr>
        <p:spPr bwMode="auto">
          <a:xfrm>
            <a:off x="3255553" y="5424942"/>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24</a:t>
            </a:r>
            <a:endParaRPr lang="en-US" sz="4000">
              <a:latin typeface="Arial" panose="020B0604020202020204" pitchFamily="34" charset="0"/>
              <a:ea typeface="Open Sans Semibold" pitchFamily="34" charset="0"/>
              <a:cs typeface="Arial" panose="020B0604020202020204" pitchFamily="34" charset="0"/>
            </a:endParaRPr>
          </a:p>
        </p:txBody>
      </p:sp>
      <p:sp>
        <p:nvSpPr>
          <p:cNvPr id="337" name="Rectangle 273"/>
          <p:cNvSpPr>
            <a:spLocks noChangeArrowheads="1"/>
          </p:cNvSpPr>
          <p:nvPr/>
        </p:nvSpPr>
        <p:spPr bwMode="auto">
          <a:xfrm>
            <a:off x="1059337" y="5848531"/>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25</a:t>
            </a:r>
            <a:endParaRPr lang="en-US" sz="4000">
              <a:latin typeface="Arial" panose="020B0604020202020204" pitchFamily="34" charset="0"/>
              <a:ea typeface="Open Sans Semibold" pitchFamily="34" charset="0"/>
              <a:cs typeface="Arial" panose="020B0604020202020204" pitchFamily="34" charset="0"/>
            </a:endParaRPr>
          </a:p>
        </p:txBody>
      </p:sp>
      <p:sp>
        <p:nvSpPr>
          <p:cNvPr id="338" name="Rectangle 274"/>
          <p:cNvSpPr>
            <a:spLocks noChangeArrowheads="1"/>
          </p:cNvSpPr>
          <p:nvPr/>
        </p:nvSpPr>
        <p:spPr bwMode="auto">
          <a:xfrm>
            <a:off x="1423071" y="5848531"/>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26</a:t>
            </a:r>
            <a:endParaRPr lang="en-US" sz="4000">
              <a:latin typeface="Arial" panose="020B0604020202020204" pitchFamily="34" charset="0"/>
              <a:ea typeface="Open Sans Semibold" pitchFamily="34" charset="0"/>
              <a:cs typeface="Arial" panose="020B0604020202020204" pitchFamily="34" charset="0"/>
            </a:endParaRPr>
          </a:p>
        </p:txBody>
      </p:sp>
      <p:sp>
        <p:nvSpPr>
          <p:cNvPr id="339" name="Rectangle 275"/>
          <p:cNvSpPr>
            <a:spLocks noChangeArrowheads="1"/>
          </p:cNvSpPr>
          <p:nvPr/>
        </p:nvSpPr>
        <p:spPr bwMode="auto">
          <a:xfrm>
            <a:off x="1791409" y="5848531"/>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27</a:t>
            </a:r>
            <a:endParaRPr lang="en-US" sz="4000">
              <a:latin typeface="Arial" panose="020B0604020202020204" pitchFamily="34" charset="0"/>
              <a:ea typeface="Open Sans Semibold" pitchFamily="34" charset="0"/>
              <a:cs typeface="Arial" panose="020B0604020202020204" pitchFamily="34" charset="0"/>
            </a:endParaRPr>
          </a:p>
        </p:txBody>
      </p:sp>
      <p:sp>
        <p:nvSpPr>
          <p:cNvPr id="340" name="Rectangle 276"/>
          <p:cNvSpPr>
            <a:spLocks noChangeArrowheads="1"/>
          </p:cNvSpPr>
          <p:nvPr/>
        </p:nvSpPr>
        <p:spPr bwMode="auto">
          <a:xfrm>
            <a:off x="2155145" y="5848531"/>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a:solidFill>
                  <a:srgbClr val="FFFFFF"/>
                </a:solidFill>
                <a:latin typeface="Arial" panose="020B0604020202020204" pitchFamily="34" charset="0"/>
                <a:ea typeface="Open Sans Semibold" pitchFamily="34" charset="0"/>
                <a:cs typeface="Arial" panose="020B0604020202020204" pitchFamily="34" charset="0"/>
              </a:rPr>
              <a:t>28</a:t>
            </a:r>
            <a:endParaRPr lang="en-US" sz="4000" dirty="0">
              <a:latin typeface="Arial" panose="020B0604020202020204" pitchFamily="34" charset="0"/>
              <a:ea typeface="Open Sans Semibold" pitchFamily="34" charset="0"/>
              <a:cs typeface="Arial" panose="020B0604020202020204" pitchFamily="34" charset="0"/>
            </a:endParaRPr>
          </a:p>
        </p:txBody>
      </p:sp>
      <p:sp>
        <p:nvSpPr>
          <p:cNvPr id="341" name="Rectangle 277"/>
          <p:cNvSpPr>
            <a:spLocks noChangeArrowheads="1"/>
          </p:cNvSpPr>
          <p:nvPr/>
        </p:nvSpPr>
        <p:spPr bwMode="auto">
          <a:xfrm>
            <a:off x="2523483" y="5848531"/>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FFFFFF"/>
                </a:solidFill>
                <a:latin typeface="Arial" panose="020B0604020202020204" pitchFamily="34" charset="0"/>
                <a:ea typeface="Open Sans Semibold" pitchFamily="34" charset="0"/>
                <a:cs typeface="Arial" panose="020B0604020202020204" pitchFamily="34" charset="0"/>
              </a:rPr>
              <a:t>29</a:t>
            </a:r>
            <a:endParaRPr lang="en-US" sz="4000">
              <a:latin typeface="Arial" panose="020B0604020202020204" pitchFamily="34" charset="0"/>
              <a:ea typeface="Open Sans Semibold" pitchFamily="34" charset="0"/>
              <a:cs typeface="Arial" panose="020B0604020202020204" pitchFamily="34" charset="0"/>
            </a:endParaRPr>
          </a:p>
        </p:txBody>
      </p:sp>
      <p:sp>
        <p:nvSpPr>
          <p:cNvPr id="342" name="Rectangle 278"/>
          <p:cNvSpPr>
            <a:spLocks noChangeArrowheads="1"/>
          </p:cNvSpPr>
          <p:nvPr/>
        </p:nvSpPr>
        <p:spPr bwMode="auto">
          <a:xfrm>
            <a:off x="2887216" y="5848531"/>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666666"/>
                </a:solidFill>
                <a:latin typeface="Arial" panose="020B0604020202020204" pitchFamily="34" charset="0"/>
                <a:ea typeface="Open Sans Semibold" pitchFamily="34" charset="0"/>
                <a:cs typeface="Arial" panose="020B0604020202020204" pitchFamily="34" charset="0"/>
              </a:rPr>
              <a:t>30</a:t>
            </a:r>
            <a:endParaRPr lang="en-US" sz="4000">
              <a:latin typeface="Arial" panose="020B0604020202020204" pitchFamily="34" charset="0"/>
              <a:ea typeface="Open Sans Semibold" pitchFamily="34" charset="0"/>
              <a:cs typeface="Arial" panose="020B0604020202020204" pitchFamily="34" charset="0"/>
            </a:endParaRPr>
          </a:p>
        </p:txBody>
      </p:sp>
      <p:sp>
        <p:nvSpPr>
          <p:cNvPr id="343" name="Rectangle 279"/>
          <p:cNvSpPr>
            <a:spLocks noChangeArrowheads="1"/>
          </p:cNvSpPr>
          <p:nvPr/>
        </p:nvSpPr>
        <p:spPr bwMode="auto">
          <a:xfrm>
            <a:off x="3292388" y="5848531"/>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1</a:t>
            </a:r>
            <a:endParaRPr lang="en-US" sz="4000">
              <a:latin typeface="Arial" panose="020B0604020202020204" pitchFamily="34" charset="0"/>
              <a:ea typeface="Open Sans Semibold" pitchFamily="34" charset="0"/>
              <a:cs typeface="Arial" panose="020B0604020202020204" pitchFamily="34" charset="0"/>
            </a:endParaRPr>
          </a:p>
        </p:txBody>
      </p:sp>
      <p:sp>
        <p:nvSpPr>
          <p:cNvPr id="344" name="Rectangle 280"/>
          <p:cNvSpPr>
            <a:spLocks noChangeArrowheads="1"/>
          </p:cNvSpPr>
          <p:nvPr/>
        </p:nvSpPr>
        <p:spPr bwMode="auto">
          <a:xfrm>
            <a:off x="1096172" y="6276726"/>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2</a:t>
            </a:r>
            <a:endParaRPr lang="en-US" sz="4000">
              <a:latin typeface="Arial" panose="020B0604020202020204" pitchFamily="34" charset="0"/>
              <a:ea typeface="Open Sans Semibold" pitchFamily="34" charset="0"/>
              <a:cs typeface="Arial" panose="020B0604020202020204" pitchFamily="34" charset="0"/>
            </a:endParaRPr>
          </a:p>
        </p:txBody>
      </p:sp>
      <p:sp>
        <p:nvSpPr>
          <p:cNvPr id="345" name="Rectangle 281"/>
          <p:cNvSpPr>
            <a:spLocks noChangeArrowheads="1"/>
          </p:cNvSpPr>
          <p:nvPr/>
        </p:nvSpPr>
        <p:spPr bwMode="auto">
          <a:xfrm>
            <a:off x="1464509" y="6276726"/>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3</a:t>
            </a:r>
            <a:endParaRPr lang="en-US" sz="4000">
              <a:latin typeface="Arial" panose="020B0604020202020204" pitchFamily="34" charset="0"/>
              <a:ea typeface="Open Sans Semibold" pitchFamily="34" charset="0"/>
              <a:cs typeface="Arial" panose="020B0604020202020204" pitchFamily="34" charset="0"/>
            </a:endParaRPr>
          </a:p>
        </p:txBody>
      </p:sp>
      <p:sp>
        <p:nvSpPr>
          <p:cNvPr id="346" name="Rectangle 282"/>
          <p:cNvSpPr>
            <a:spLocks noChangeArrowheads="1"/>
          </p:cNvSpPr>
          <p:nvPr/>
        </p:nvSpPr>
        <p:spPr bwMode="auto">
          <a:xfrm>
            <a:off x="1828243" y="6276726"/>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4</a:t>
            </a:r>
            <a:endParaRPr lang="en-US" sz="4000">
              <a:latin typeface="Arial" panose="020B0604020202020204" pitchFamily="34" charset="0"/>
              <a:ea typeface="Open Sans Semibold" pitchFamily="34" charset="0"/>
              <a:cs typeface="Arial" panose="020B0604020202020204" pitchFamily="34" charset="0"/>
            </a:endParaRPr>
          </a:p>
        </p:txBody>
      </p:sp>
      <p:sp>
        <p:nvSpPr>
          <p:cNvPr id="347" name="Rectangle 283"/>
          <p:cNvSpPr>
            <a:spLocks noChangeArrowheads="1"/>
          </p:cNvSpPr>
          <p:nvPr/>
        </p:nvSpPr>
        <p:spPr bwMode="auto">
          <a:xfrm>
            <a:off x="2196581" y="6276726"/>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5</a:t>
            </a:r>
            <a:endParaRPr lang="en-US" sz="4000">
              <a:latin typeface="Arial" panose="020B0604020202020204" pitchFamily="34" charset="0"/>
              <a:ea typeface="Open Sans Semibold" pitchFamily="34" charset="0"/>
              <a:cs typeface="Arial" panose="020B0604020202020204" pitchFamily="34" charset="0"/>
            </a:endParaRPr>
          </a:p>
        </p:txBody>
      </p:sp>
      <p:sp>
        <p:nvSpPr>
          <p:cNvPr id="348" name="Rectangle 284"/>
          <p:cNvSpPr>
            <a:spLocks noChangeArrowheads="1"/>
          </p:cNvSpPr>
          <p:nvPr/>
        </p:nvSpPr>
        <p:spPr bwMode="auto">
          <a:xfrm>
            <a:off x="2560317" y="6276726"/>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6</a:t>
            </a:r>
            <a:endParaRPr lang="en-US" sz="4000">
              <a:latin typeface="Arial" panose="020B0604020202020204" pitchFamily="34" charset="0"/>
              <a:ea typeface="Open Sans Semibold" pitchFamily="34" charset="0"/>
              <a:cs typeface="Arial" panose="020B0604020202020204" pitchFamily="34" charset="0"/>
            </a:endParaRPr>
          </a:p>
        </p:txBody>
      </p:sp>
      <p:sp>
        <p:nvSpPr>
          <p:cNvPr id="349" name="Rectangle 285"/>
          <p:cNvSpPr>
            <a:spLocks noChangeArrowheads="1"/>
          </p:cNvSpPr>
          <p:nvPr/>
        </p:nvSpPr>
        <p:spPr bwMode="auto">
          <a:xfrm>
            <a:off x="2928655" y="6276726"/>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7</a:t>
            </a:r>
            <a:endParaRPr lang="en-US" sz="4000">
              <a:latin typeface="Arial" panose="020B0604020202020204" pitchFamily="34" charset="0"/>
              <a:ea typeface="Open Sans Semibold" pitchFamily="34" charset="0"/>
              <a:cs typeface="Arial" panose="020B0604020202020204" pitchFamily="34" charset="0"/>
            </a:endParaRPr>
          </a:p>
        </p:txBody>
      </p:sp>
      <p:sp>
        <p:nvSpPr>
          <p:cNvPr id="350" name="Rectangle 286"/>
          <p:cNvSpPr>
            <a:spLocks noChangeArrowheads="1"/>
          </p:cNvSpPr>
          <p:nvPr/>
        </p:nvSpPr>
        <p:spPr bwMode="auto">
          <a:xfrm>
            <a:off x="3292388" y="6276726"/>
            <a:ext cx="784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a:solidFill>
                  <a:srgbClr val="DDDDDD"/>
                </a:solidFill>
                <a:latin typeface="Arial" panose="020B0604020202020204" pitchFamily="34" charset="0"/>
                <a:ea typeface="Open Sans Semibold" pitchFamily="34" charset="0"/>
                <a:cs typeface="Arial" panose="020B0604020202020204" pitchFamily="34" charset="0"/>
              </a:rPr>
              <a:t>8</a:t>
            </a:r>
            <a:endParaRPr lang="en-US" sz="4000">
              <a:latin typeface="Arial" panose="020B0604020202020204" pitchFamily="34" charset="0"/>
              <a:ea typeface="Open Sans Semibold" pitchFamily="34" charset="0"/>
              <a:cs typeface="Arial" panose="020B0604020202020204" pitchFamily="34" charset="0"/>
            </a:endParaRPr>
          </a:p>
        </p:txBody>
      </p:sp>
      <p:sp>
        <p:nvSpPr>
          <p:cNvPr id="393" name="Rectangle 329"/>
          <p:cNvSpPr>
            <a:spLocks noChangeArrowheads="1"/>
          </p:cNvSpPr>
          <p:nvPr/>
        </p:nvSpPr>
        <p:spPr bwMode="auto">
          <a:xfrm>
            <a:off x="1036316" y="3875066"/>
            <a:ext cx="18254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smtClean="0">
                <a:solidFill>
                  <a:srgbClr val="666666"/>
                </a:solidFill>
                <a:latin typeface="Arial" panose="020B0604020202020204" pitchFamily="34" charset="0"/>
                <a:cs typeface="Arial" panose="020B0604020202020204" pitchFamily="34" charset="0"/>
              </a:rPr>
              <a:t>Sun</a:t>
            </a:r>
            <a:endParaRPr lang="en-US" sz="4000" dirty="0">
              <a:latin typeface="Arial" pitchFamily="34" charset="0"/>
              <a:cs typeface="Arial" pitchFamily="34" charset="0"/>
            </a:endParaRPr>
          </a:p>
        </p:txBody>
      </p:sp>
      <p:sp>
        <p:nvSpPr>
          <p:cNvPr id="394" name="Rectangle 330"/>
          <p:cNvSpPr>
            <a:spLocks noChangeArrowheads="1"/>
          </p:cNvSpPr>
          <p:nvPr/>
        </p:nvSpPr>
        <p:spPr bwMode="auto">
          <a:xfrm>
            <a:off x="1432279" y="3875066"/>
            <a:ext cx="19957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smtClean="0">
                <a:solidFill>
                  <a:srgbClr val="666666"/>
                </a:solidFill>
                <a:latin typeface="Arial" panose="020B0604020202020204" pitchFamily="34" charset="0"/>
                <a:cs typeface="Arial" panose="020B0604020202020204" pitchFamily="34" charset="0"/>
              </a:rPr>
              <a:t>Mon</a:t>
            </a:r>
            <a:endParaRPr lang="en-US" sz="4000" dirty="0">
              <a:latin typeface="Arial" pitchFamily="34" charset="0"/>
              <a:cs typeface="Arial" pitchFamily="34" charset="0"/>
            </a:endParaRPr>
          </a:p>
        </p:txBody>
      </p:sp>
      <p:sp>
        <p:nvSpPr>
          <p:cNvPr id="395" name="Rectangle 331"/>
          <p:cNvSpPr>
            <a:spLocks noChangeArrowheads="1"/>
          </p:cNvSpPr>
          <p:nvPr/>
        </p:nvSpPr>
        <p:spPr bwMode="auto">
          <a:xfrm>
            <a:off x="1777597" y="3875066"/>
            <a:ext cx="17953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smtClean="0">
                <a:solidFill>
                  <a:srgbClr val="666666"/>
                </a:solidFill>
                <a:latin typeface="Arial" panose="020B0604020202020204" pitchFamily="34" charset="0"/>
                <a:cs typeface="Arial" panose="020B0604020202020204" pitchFamily="34" charset="0"/>
              </a:rPr>
              <a:t>Tue</a:t>
            </a:r>
            <a:endParaRPr lang="en-US" sz="4000" dirty="0">
              <a:latin typeface="Arial" pitchFamily="34" charset="0"/>
              <a:cs typeface="Arial" pitchFamily="34" charset="0"/>
            </a:endParaRPr>
          </a:p>
        </p:txBody>
      </p:sp>
      <p:sp>
        <p:nvSpPr>
          <p:cNvPr id="396" name="Rectangle 332"/>
          <p:cNvSpPr>
            <a:spLocks noChangeArrowheads="1"/>
          </p:cNvSpPr>
          <p:nvPr/>
        </p:nvSpPr>
        <p:spPr bwMode="auto">
          <a:xfrm>
            <a:off x="2155145" y="3875066"/>
            <a:ext cx="20909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smtClean="0">
                <a:solidFill>
                  <a:srgbClr val="666666"/>
                </a:solidFill>
                <a:latin typeface="Arial" panose="020B0604020202020204" pitchFamily="34" charset="0"/>
                <a:cs typeface="Arial" panose="020B0604020202020204" pitchFamily="34" charset="0"/>
              </a:rPr>
              <a:t>Wed</a:t>
            </a:r>
            <a:endParaRPr lang="en-US" sz="4000" dirty="0">
              <a:latin typeface="Arial" pitchFamily="34" charset="0"/>
              <a:cs typeface="Arial" pitchFamily="34" charset="0"/>
            </a:endParaRPr>
          </a:p>
        </p:txBody>
      </p:sp>
      <p:sp>
        <p:nvSpPr>
          <p:cNvPr id="397" name="Rectangle 333"/>
          <p:cNvSpPr>
            <a:spLocks noChangeArrowheads="1"/>
          </p:cNvSpPr>
          <p:nvPr/>
        </p:nvSpPr>
        <p:spPr bwMode="auto">
          <a:xfrm>
            <a:off x="2546503" y="3875066"/>
            <a:ext cx="17678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smtClean="0">
                <a:solidFill>
                  <a:srgbClr val="666666"/>
                </a:solidFill>
                <a:latin typeface="Arial" panose="020B0604020202020204" pitchFamily="34" charset="0"/>
                <a:cs typeface="Arial" panose="020B0604020202020204" pitchFamily="34" charset="0"/>
              </a:rPr>
              <a:t>Thu</a:t>
            </a:r>
            <a:endParaRPr lang="en-US" sz="4000" dirty="0">
              <a:latin typeface="Arial" pitchFamily="34" charset="0"/>
              <a:cs typeface="Arial" pitchFamily="34" charset="0"/>
            </a:endParaRPr>
          </a:p>
        </p:txBody>
      </p:sp>
      <p:sp>
        <p:nvSpPr>
          <p:cNvPr id="398" name="Rectangle 334"/>
          <p:cNvSpPr>
            <a:spLocks noChangeArrowheads="1"/>
          </p:cNvSpPr>
          <p:nvPr/>
        </p:nvSpPr>
        <p:spPr bwMode="auto">
          <a:xfrm>
            <a:off x="2901029" y="3875066"/>
            <a:ext cx="12824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smtClean="0">
                <a:solidFill>
                  <a:srgbClr val="666666"/>
                </a:solidFill>
                <a:latin typeface="Arial" panose="020B0604020202020204" pitchFamily="34" charset="0"/>
                <a:cs typeface="Arial" panose="020B0604020202020204" pitchFamily="34" charset="0"/>
              </a:rPr>
              <a:t>Fri</a:t>
            </a:r>
            <a:endParaRPr lang="en-US" sz="4000" dirty="0">
              <a:latin typeface="Arial" pitchFamily="34" charset="0"/>
              <a:cs typeface="Arial" pitchFamily="34" charset="0"/>
            </a:endParaRPr>
          </a:p>
        </p:txBody>
      </p:sp>
      <p:sp>
        <p:nvSpPr>
          <p:cNvPr id="399" name="Rectangle 335"/>
          <p:cNvSpPr>
            <a:spLocks noChangeArrowheads="1"/>
          </p:cNvSpPr>
          <p:nvPr/>
        </p:nvSpPr>
        <p:spPr bwMode="auto">
          <a:xfrm>
            <a:off x="3250951" y="3875066"/>
            <a:ext cx="16671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smtClean="0">
                <a:solidFill>
                  <a:srgbClr val="666666"/>
                </a:solidFill>
                <a:latin typeface="Arial" panose="020B0604020202020204" pitchFamily="34" charset="0"/>
                <a:cs typeface="Arial" panose="020B0604020202020204" pitchFamily="34" charset="0"/>
              </a:rPr>
              <a:t>Sat</a:t>
            </a:r>
            <a:endParaRPr lang="en-US" sz="4000" dirty="0">
              <a:latin typeface="Arial" pitchFamily="34" charset="0"/>
              <a:cs typeface="Arial" pitchFamily="34" charset="0"/>
            </a:endParaRPr>
          </a:p>
        </p:txBody>
      </p:sp>
      <p:sp>
        <p:nvSpPr>
          <p:cNvPr id="407" name="Rectangle 343"/>
          <p:cNvSpPr>
            <a:spLocks noChangeArrowheads="1"/>
          </p:cNvSpPr>
          <p:nvPr/>
        </p:nvSpPr>
        <p:spPr bwMode="auto">
          <a:xfrm>
            <a:off x="860531" y="3400429"/>
            <a:ext cx="2519132" cy="153888"/>
          </a:xfrm>
          <a:prstGeom prst="rect">
            <a:avLst/>
          </a:prstGeom>
          <a:noFill/>
          <a:ln>
            <a:noFill/>
          </a:ln>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000" dirty="0" smtClean="0">
                <a:solidFill>
                  <a:srgbClr val="007CC0"/>
                </a:solidFill>
                <a:latin typeface="Arial" panose="020B0604020202020204" pitchFamily="34" charset="0"/>
                <a:cs typeface="Arial" panose="020B0604020202020204" pitchFamily="34" charset="0"/>
              </a:rPr>
              <a:t>        November 	                  2013</a:t>
            </a:r>
            <a:endParaRPr lang="en-US" sz="4000" dirty="0">
              <a:solidFill>
                <a:srgbClr val="007CC0"/>
              </a:solidFill>
              <a:latin typeface="Arial" pitchFamily="34" charset="0"/>
              <a:cs typeface="Arial" pitchFamily="34" charset="0"/>
            </a:endParaRPr>
          </a:p>
        </p:txBody>
      </p:sp>
      <p:sp>
        <p:nvSpPr>
          <p:cNvPr id="409" name="Rectangle 345"/>
          <p:cNvSpPr>
            <a:spLocks noChangeArrowheads="1"/>
          </p:cNvSpPr>
          <p:nvPr/>
        </p:nvSpPr>
        <p:spPr bwMode="auto">
          <a:xfrm>
            <a:off x="696602" y="3377745"/>
            <a:ext cx="1025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666666"/>
                </a:solidFill>
                <a:latin typeface="SAP-icons" pitchFamily="2" charset="0"/>
              </a:rPr>
              <a:t></a:t>
            </a:r>
            <a:endParaRPr lang="en-US" sz="5400" dirty="0">
              <a:solidFill>
                <a:srgbClr val="666666"/>
              </a:solidFill>
              <a:latin typeface="SAP-icons" pitchFamily="2" charset="0"/>
              <a:cs typeface="Arial" pitchFamily="34" charset="0"/>
            </a:endParaRPr>
          </a:p>
        </p:txBody>
      </p:sp>
      <p:sp>
        <p:nvSpPr>
          <p:cNvPr id="410" name="Rectangle 346"/>
          <p:cNvSpPr>
            <a:spLocks noChangeArrowheads="1"/>
          </p:cNvSpPr>
          <p:nvPr/>
        </p:nvSpPr>
        <p:spPr bwMode="auto">
          <a:xfrm>
            <a:off x="3393738" y="3391624"/>
            <a:ext cx="10259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666666"/>
                </a:solidFill>
                <a:latin typeface="SAP-icons" pitchFamily="2" charset="0"/>
              </a:rPr>
              <a:t></a:t>
            </a:r>
            <a:endParaRPr lang="en-US" sz="5400" dirty="0">
              <a:solidFill>
                <a:srgbClr val="666666"/>
              </a:solidFill>
              <a:latin typeface="Arial" pitchFamily="34" charset="0"/>
              <a:cs typeface="Arial" pitchFamily="34" charset="0"/>
            </a:endParaRPr>
          </a:p>
        </p:txBody>
      </p:sp>
      <p:sp>
        <p:nvSpPr>
          <p:cNvPr id="206" name="Rectangle 245"/>
          <p:cNvSpPr>
            <a:spLocks noChangeArrowheads="1"/>
          </p:cNvSpPr>
          <p:nvPr/>
        </p:nvSpPr>
        <p:spPr bwMode="auto">
          <a:xfrm>
            <a:off x="671503" y="4130885"/>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a:solidFill>
                  <a:srgbClr val="666666"/>
                </a:solidFill>
                <a:latin typeface="Arial" panose="020B0604020202020204" pitchFamily="34" charset="0"/>
                <a:ea typeface="Open Sans Semibold" pitchFamily="34" charset="0"/>
                <a:cs typeface="Arial" panose="020B0604020202020204" pitchFamily="34" charset="0"/>
              </a:rPr>
              <a:t>27</a:t>
            </a:r>
          </a:p>
        </p:txBody>
      </p:sp>
      <p:sp>
        <p:nvSpPr>
          <p:cNvPr id="207" name="Rectangle 252"/>
          <p:cNvSpPr>
            <a:spLocks noChangeArrowheads="1"/>
          </p:cNvSpPr>
          <p:nvPr/>
        </p:nvSpPr>
        <p:spPr bwMode="auto">
          <a:xfrm>
            <a:off x="671503" y="4559077"/>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smtClean="0">
                <a:solidFill>
                  <a:srgbClr val="666666"/>
                </a:solidFill>
                <a:latin typeface="Arial" panose="020B0604020202020204" pitchFamily="34" charset="0"/>
                <a:ea typeface="Open Sans Semibold" pitchFamily="34" charset="0"/>
                <a:cs typeface="Arial" panose="020B0604020202020204" pitchFamily="34" charset="0"/>
              </a:rPr>
              <a:t>28</a:t>
            </a:r>
            <a:endParaRPr lang="en-US" sz="4000" dirty="0">
              <a:solidFill>
                <a:srgbClr val="666666"/>
              </a:solidFill>
              <a:latin typeface="Arial" panose="020B0604020202020204" pitchFamily="34" charset="0"/>
              <a:ea typeface="Open Sans Semibold" pitchFamily="34" charset="0"/>
              <a:cs typeface="Arial" panose="020B0604020202020204" pitchFamily="34" charset="0"/>
            </a:endParaRPr>
          </a:p>
        </p:txBody>
      </p:sp>
      <p:sp>
        <p:nvSpPr>
          <p:cNvPr id="411" name="Rectangle 259"/>
          <p:cNvSpPr>
            <a:spLocks noChangeArrowheads="1"/>
          </p:cNvSpPr>
          <p:nvPr/>
        </p:nvSpPr>
        <p:spPr bwMode="auto">
          <a:xfrm>
            <a:off x="671503" y="4996480"/>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smtClean="0">
                <a:solidFill>
                  <a:srgbClr val="666666"/>
                </a:solidFill>
                <a:latin typeface="Arial" panose="020B0604020202020204" pitchFamily="34" charset="0"/>
                <a:ea typeface="Open Sans Semibold" pitchFamily="34" charset="0"/>
                <a:cs typeface="Arial" panose="020B0604020202020204" pitchFamily="34" charset="0"/>
              </a:rPr>
              <a:t>29</a:t>
            </a:r>
            <a:endParaRPr lang="en-US" sz="4000" dirty="0">
              <a:latin typeface="Arial" panose="020B0604020202020204" pitchFamily="34" charset="0"/>
              <a:ea typeface="Open Sans Semibold" pitchFamily="34" charset="0"/>
              <a:cs typeface="Arial" panose="020B0604020202020204" pitchFamily="34" charset="0"/>
            </a:endParaRPr>
          </a:p>
        </p:txBody>
      </p:sp>
      <p:sp>
        <p:nvSpPr>
          <p:cNvPr id="412" name="Rectangle 266"/>
          <p:cNvSpPr>
            <a:spLocks noChangeArrowheads="1"/>
          </p:cNvSpPr>
          <p:nvPr/>
        </p:nvSpPr>
        <p:spPr bwMode="auto">
          <a:xfrm>
            <a:off x="671503" y="5424672"/>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smtClean="0">
                <a:solidFill>
                  <a:srgbClr val="666666"/>
                </a:solidFill>
                <a:latin typeface="Arial" panose="020B0604020202020204" pitchFamily="34" charset="0"/>
                <a:ea typeface="Open Sans Semibold" pitchFamily="34" charset="0"/>
                <a:cs typeface="Arial" panose="020B0604020202020204" pitchFamily="34" charset="0"/>
              </a:rPr>
              <a:t>30</a:t>
            </a:r>
            <a:endParaRPr lang="en-US" sz="4000" dirty="0">
              <a:latin typeface="Arial" panose="020B0604020202020204" pitchFamily="34" charset="0"/>
              <a:ea typeface="Open Sans Semibold" pitchFamily="34" charset="0"/>
              <a:cs typeface="Arial" panose="020B0604020202020204" pitchFamily="34" charset="0"/>
            </a:endParaRPr>
          </a:p>
        </p:txBody>
      </p:sp>
      <p:sp>
        <p:nvSpPr>
          <p:cNvPr id="413" name="Rectangle 273"/>
          <p:cNvSpPr>
            <a:spLocks noChangeArrowheads="1"/>
          </p:cNvSpPr>
          <p:nvPr/>
        </p:nvSpPr>
        <p:spPr bwMode="auto">
          <a:xfrm>
            <a:off x="671503" y="5848261"/>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smtClean="0">
                <a:solidFill>
                  <a:srgbClr val="666666"/>
                </a:solidFill>
                <a:latin typeface="Arial" panose="020B0604020202020204" pitchFamily="34" charset="0"/>
                <a:ea typeface="Open Sans Semibold" pitchFamily="34" charset="0"/>
                <a:cs typeface="Arial" panose="020B0604020202020204" pitchFamily="34" charset="0"/>
              </a:rPr>
              <a:t>31</a:t>
            </a:r>
            <a:endParaRPr lang="en-US" sz="4000" dirty="0">
              <a:latin typeface="Arial" panose="020B0604020202020204" pitchFamily="34" charset="0"/>
              <a:ea typeface="Open Sans Semibold" pitchFamily="34" charset="0"/>
              <a:cs typeface="Arial" panose="020B0604020202020204" pitchFamily="34" charset="0"/>
            </a:endParaRPr>
          </a:p>
        </p:txBody>
      </p:sp>
      <p:sp>
        <p:nvSpPr>
          <p:cNvPr id="414" name="Rectangle 280"/>
          <p:cNvSpPr>
            <a:spLocks noChangeArrowheads="1"/>
          </p:cNvSpPr>
          <p:nvPr/>
        </p:nvSpPr>
        <p:spPr bwMode="auto">
          <a:xfrm>
            <a:off x="669090" y="6276456"/>
            <a:ext cx="15690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b="1" dirty="0">
                <a:solidFill>
                  <a:srgbClr val="666666"/>
                </a:solidFill>
                <a:latin typeface="Arial" panose="020B0604020202020204" pitchFamily="34" charset="0"/>
                <a:ea typeface="Open Sans Semibold" pitchFamily="34" charset="0"/>
                <a:cs typeface="Arial" panose="020B0604020202020204" pitchFamily="34" charset="0"/>
              </a:rPr>
              <a:t>32</a:t>
            </a:r>
          </a:p>
        </p:txBody>
      </p:sp>
      <p:sp>
        <p:nvSpPr>
          <p:cNvPr id="118" name="TextBox 117"/>
          <p:cNvSpPr txBox="1"/>
          <p:nvPr/>
        </p:nvSpPr>
        <p:spPr>
          <a:xfrm>
            <a:off x="735274" y="1745019"/>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smtClean="0">
                <a:solidFill>
                  <a:srgbClr val="000000"/>
                </a:solidFill>
                <a:latin typeface="Open Sans" pitchFamily="34" charset="0"/>
                <a:cs typeface="Arial" pitchFamily="34" charset="0"/>
              </a:rPr>
              <a:t>01/01/14 </a:t>
            </a:r>
            <a:endParaRPr lang="en-US" sz="1300" dirty="0">
              <a:solidFill>
                <a:srgbClr val="444444"/>
              </a:solidFill>
              <a:latin typeface="Arial" pitchFamily="34" charset="0"/>
              <a:cs typeface="Arial" pitchFamily="34" charset="0"/>
            </a:endParaRPr>
          </a:p>
        </p:txBody>
      </p:sp>
      <p:sp>
        <p:nvSpPr>
          <p:cNvPr id="119" name="Rectangle 118"/>
          <p:cNvSpPr/>
          <p:nvPr/>
        </p:nvSpPr>
        <p:spPr>
          <a:xfrm>
            <a:off x="639850" y="1662165"/>
            <a:ext cx="3954270" cy="365760"/>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120" name="Rectangle 119"/>
          <p:cNvSpPr/>
          <p:nvPr/>
        </p:nvSpPr>
        <p:spPr>
          <a:xfrm>
            <a:off x="4093326" y="1636818"/>
            <a:ext cx="415098" cy="400110"/>
          </a:xfrm>
          <a:prstGeom prst="rect">
            <a:avLst/>
          </a:prstGeom>
        </p:spPr>
        <p:txBody>
          <a:bodyPr wrap="none">
            <a:spAutoFit/>
          </a:bodyPr>
          <a:lstStyle/>
          <a:p>
            <a:r>
              <a:rPr lang="en-US" sz="2000" dirty="0">
                <a:solidFill>
                  <a:srgbClr val="666666"/>
                </a:solidFill>
                <a:latin typeface="SAP-icons"/>
              </a:rPr>
              <a:t></a:t>
            </a:r>
            <a:endParaRPr lang="en-US" sz="2000" dirty="0">
              <a:solidFill>
                <a:srgbClr val="666666"/>
              </a:solidFill>
            </a:endParaRPr>
          </a:p>
        </p:txBody>
      </p:sp>
      <p:sp>
        <p:nvSpPr>
          <p:cNvPr id="121" name="TextBox 120"/>
          <p:cNvSpPr txBox="1"/>
          <p:nvPr/>
        </p:nvSpPr>
        <p:spPr>
          <a:xfrm>
            <a:off x="714180" y="2952229"/>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smtClean="0">
                <a:solidFill>
                  <a:srgbClr val="000000"/>
                </a:solidFill>
                <a:latin typeface="Open Sans" pitchFamily="34" charset="0"/>
                <a:cs typeface="Arial" pitchFamily="34" charset="0"/>
              </a:rPr>
              <a:t>01/01/14 </a:t>
            </a:r>
            <a:endParaRPr lang="en-US" sz="1300" dirty="0">
              <a:solidFill>
                <a:srgbClr val="444444"/>
              </a:solidFill>
              <a:latin typeface="Arial" pitchFamily="34" charset="0"/>
              <a:cs typeface="Arial" pitchFamily="34" charset="0"/>
            </a:endParaRPr>
          </a:p>
        </p:txBody>
      </p:sp>
      <p:sp>
        <p:nvSpPr>
          <p:cNvPr id="122" name="Rectangle 121"/>
          <p:cNvSpPr/>
          <p:nvPr/>
        </p:nvSpPr>
        <p:spPr>
          <a:xfrm>
            <a:off x="618756" y="2869375"/>
            <a:ext cx="3954270" cy="365760"/>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123" name="Rectangle 122"/>
          <p:cNvSpPr/>
          <p:nvPr/>
        </p:nvSpPr>
        <p:spPr>
          <a:xfrm>
            <a:off x="4072232" y="2844028"/>
            <a:ext cx="415098" cy="400110"/>
          </a:xfrm>
          <a:prstGeom prst="rect">
            <a:avLst/>
          </a:prstGeom>
        </p:spPr>
        <p:txBody>
          <a:bodyPr wrap="none">
            <a:spAutoFit/>
          </a:bodyPr>
          <a:lstStyle/>
          <a:p>
            <a:r>
              <a:rPr lang="en-US" sz="2000" dirty="0">
                <a:solidFill>
                  <a:srgbClr val="666666"/>
                </a:solidFill>
                <a:latin typeface="SAP-icons"/>
              </a:rPr>
              <a:t></a:t>
            </a:r>
            <a:endParaRPr lang="en-US" sz="2000" dirty="0">
              <a:solidFill>
                <a:srgbClr val="666666"/>
              </a:solidFill>
            </a:endParaRPr>
          </a:p>
        </p:txBody>
      </p:sp>
      <p:sp>
        <p:nvSpPr>
          <p:cNvPr id="124" name="Rectangle 123"/>
          <p:cNvSpPr/>
          <p:nvPr/>
        </p:nvSpPr>
        <p:spPr>
          <a:xfrm>
            <a:off x="603759" y="3247705"/>
            <a:ext cx="3143711" cy="3324038"/>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dirty="0"/>
          </a:p>
        </p:txBody>
      </p:sp>
    </p:spTree>
    <p:extLst>
      <p:ext uri="{BB962C8B-B14F-4D97-AF65-F5344CB8AC3E}">
        <p14:creationId xmlns:p14="http://schemas.microsoft.com/office/powerpoint/2010/main" val="17667773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Sharing</a:t>
            </a:r>
            <a:endParaRPr lang="en-US" dirty="0">
              <a:latin typeface="BentonSans Light" panose="02000503000000020004" pitchFamily="2" charset="0"/>
            </a:endParaRPr>
          </a:p>
        </p:txBody>
      </p:sp>
      <p:grpSp>
        <p:nvGrpSpPr>
          <p:cNvPr id="4" name="Group 3"/>
          <p:cNvGrpSpPr/>
          <p:nvPr/>
        </p:nvGrpSpPr>
        <p:grpSpPr>
          <a:xfrm>
            <a:off x="7699206" y="5780363"/>
            <a:ext cx="465312" cy="423863"/>
            <a:chOff x="4318456" y="4083466"/>
            <a:chExt cx="465312" cy="423863"/>
          </a:xfrm>
        </p:grpSpPr>
        <p:sp>
          <p:nvSpPr>
            <p:cNvPr id="5" name="Rectangle 4"/>
            <p:cNvSpPr/>
            <p:nvPr/>
          </p:nvSpPr>
          <p:spPr>
            <a:xfrm>
              <a:off x="4318456" y="4083466"/>
              <a:ext cx="465312" cy="423863"/>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86148" y="4176288"/>
              <a:ext cx="329932"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grpSp>
      <p:grpSp>
        <p:nvGrpSpPr>
          <p:cNvPr id="7" name="Group 6"/>
          <p:cNvGrpSpPr/>
          <p:nvPr/>
        </p:nvGrpSpPr>
        <p:grpSpPr>
          <a:xfrm>
            <a:off x="6440076" y="3918149"/>
            <a:ext cx="1662523" cy="1884082"/>
            <a:chOff x="5803200" y="4166879"/>
            <a:chExt cx="1333978" cy="1884082"/>
          </a:xfrm>
        </p:grpSpPr>
        <p:sp>
          <p:nvSpPr>
            <p:cNvPr id="8" name="Rectangle 7"/>
            <p:cNvSpPr/>
            <p:nvPr/>
          </p:nvSpPr>
          <p:spPr>
            <a:xfrm>
              <a:off x="5803200" y="4166879"/>
              <a:ext cx="1328737" cy="423863"/>
            </a:xfrm>
            <a:prstGeom prst="rect">
              <a:avLst/>
            </a:prstGeom>
            <a:solidFill>
              <a:schemeClr val="bg2">
                <a:lumMod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         </a:t>
              </a: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Send Email</a:t>
              </a:r>
              <a:endPar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endParaRPr>
            </a:p>
          </p:txBody>
        </p:sp>
        <p:sp>
          <p:nvSpPr>
            <p:cNvPr id="9" name="Rectangle 8"/>
            <p:cNvSpPr/>
            <p:nvPr/>
          </p:nvSpPr>
          <p:spPr bwMode="gray">
            <a:xfrm>
              <a:off x="5803200" y="5028082"/>
              <a:ext cx="1323730" cy="847726"/>
            </a:xfrm>
            <a:prstGeom prst="rect">
              <a:avLst/>
            </a:prstGeom>
            <a:solidFill>
              <a:schemeClr val="bg2">
                <a:lumMod val="25000"/>
              </a:schemeClr>
            </a:solidFill>
            <a:ln w="127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a:solidFill>
                  <a:srgbClr val="666666"/>
                </a:solidFill>
                <a:latin typeface="Arial" panose="020B0604020202020204" pitchFamily="34" charset="0"/>
                <a:ea typeface="Open Sans" panose="020B0606030504020204" pitchFamily="34" charset="0"/>
                <a:cs typeface="Arial" panose="020B0604020202020204" pitchFamily="34" charset="0"/>
              </a:endParaRPr>
            </a:p>
          </p:txBody>
        </p:sp>
        <p:sp>
          <p:nvSpPr>
            <p:cNvPr id="10" name="Rectangle 9"/>
            <p:cNvSpPr/>
            <p:nvPr/>
          </p:nvSpPr>
          <p:spPr>
            <a:xfrm>
              <a:off x="5803200" y="5451945"/>
              <a:ext cx="1328737" cy="423863"/>
            </a:xfrm>
            <a:prstGeom prst="rect">
              <a:avLst/>
            </a:prstGeom>
            <a:solidFill>
              <a:schemeClr val="bg2">
                <a:lumMod val="25000"/>
              </a:schemeClr>
            </a:solidFill>
            <a:ln>
              <a:noFill/>
            </a:ln>
            <a:effectLst>
              <a:innerShdw blurRad="12700" dist="12700" dir="16200000">
                <a:schemeClr val="bg1">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         open in &lt;app type&gt;</a:t>
              </a:r>
              <a:endParaRPr lang="en-US" dirty="0">
                <a:latin typeface="Arial" panose="020B0604020202020204" pitchFamily="34" charset="0"/>
                <a:ea typeface="Open Sans" panose="020B0606030504020204" pitchFamily="34" charset="0"/>
                <a:cs typeface="Arial" panose="020B0604020202020204" pitchFamily="34" charset="0"/>
              </a:endParaRPr>
            </a:p>
          </p:txBody>
        </p:sp>
        <p:sp>
          <p:nvSpPr>
            <p:cNvPr id="11" name="Rectangle 10"/>
            <p:cNvSpPr/>
            <p:nvPr/>
          </p:nvSpPr>
          <p:spPr>
            <a:xfrm>
              <a:off x="5803200" y="5028082"/>
              <a:ext cx="1328737" cy="423863"/>
            </a:xfrm>
            <a:prstGeom prst="rect">
              <a:avLst/>
            </a:prstGeom>
            <a:solidFill>
              <a:schemeClr val="bg2">
                <a:lumMod val="25000"/>
              </a:schemeClr>
            </a:solidFill>
            <a:ln>
              <a:noFill/>
            </a:ln>
            <a:effectLst>
              <a:innerShdw blurRad="12700" dist="12700" dir="16200000">
                <a:schemeClr val="bg1">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         Share in SAP Jam</a:t>
              </a:r>
              <a:endPar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endParaRPr>
            </a:p>
          </p:txBody>
        </p:sp>
        <p:cxnSp>
          <p:nvCxnSpPr>
            <p:cNvPr id="12" name="Straight Connector 11"/>
            <p:cNvCxnSpPr/>
            <p:nvPr/>
          </p:nvCxnSpPr>
          <p:spPr>
            <a:xfrm>
              <a:off x="5803200" y="5451945"/>
              <a:ext cx="1323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lowchart: Merge 26"/>
            <p:cNvSpPr/>
            <p:nvPr/>
          </p:nvSpPr>
          <p:spPr bwMode="gray">
            <a:xfrm>
              <a:off x="6863083" y="5875808"/>
              <a:ext cx="274095" cy="175153"/>
            </a:xfrm>
            <a:prstGeom prst="flowChartMerge">
              <a:avLst/>
            </a:prstGeom>
            <a:solidFill>
              <a:schemeClr val="bg2">
                <a:lumMod val="25000"/>
              </a:schemeClr>
            </a:solidFill>
            <a:ln w="127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a:solidFill>
                  <a:srgbClr val="666666"/>
                </a:solidFill>
                <a:latin typeface="Arial" panose="020B0604020202020204" pitchFamily="34" charset="0"/>
                <a:ea typeface="Open Sans" panose="020B0606030504020204" pitchFamily="34" charset="0"/>
                <a:cs typeface="Arial" panose="020B0604020202020204" pitchFamily="34" charset="0"/>
              </a:endParaRPr>
            </a:p>
          </p:txBody>
        </p:sp>
        <p:cxnSp>
          <p:nvCxnSpPr>
            <p:cNvPr id="14" name="Straight Connector 13"/>
            <p:cNvCxnSpPr/>
            <p:nvPr/>
          </p:nvCxnSpPr>
          <p:spPr>
            <a:xfrm>
              <a:off x="5803200" y="5024129"/>
              <a:ext cx="1323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42411" y="4302674"/>
              <a:ext cx="244327"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endParaRPr lang="en-US" sz="1400" dirty="0">
                <a:solidFill>
                  <a:schemeClr val="bg1"/>
                </a:solidFill>
                <a:latin typeface="Open Sans" pitchFamily="34" charset="0"/>
                <a:ea typeface="Open Sans" pitchFamily="34" charset="0"/>
                <a:cs typeface="Open Sans" pitchFamily="34" charset="0"/>
              </a:endParaRPr>
            </a:p>
          </p:txBody>
        </p:sp>
        <p:sp>
          <p:nvSpPr>
            <p:cNvPr id="18" name="Rectangle 17"/>
            <p:cNvSpPr/>
            <p:nvPr/>
          </p:nvSpPr>
          <p:spPr>
            <a:xfrm>
              <a:off x="5803200" y="4594695"/>
              <a:ext cx="1328737" cy="423863"/>
            </a:xfrm>
            <a:prstGeom prst="rect">
              <a:avLst/>
            </a:prstGeom>
            <a:solidFill>
              <a:schemeClr val="bg2">
                <a:lumMod val="25000"/>
              </a:schemeClr>
            </a:solidFill>
            <a:ln>
              <a:noFill/>
            </a:ln>
            <a:effectLst>
              <a:innerShdw blurRad="12700" dist="12700" dir="16200000">
                <a:schemeClr val="bg1">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 </a:t>
              </a: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        Save as Tile</a:t>
              </a:r>
              <a:endPar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endParaRPr>
            </a:p>
          </p:txBody>
        </p:sp>
        <p:cxnSp>
          <p:nvCxnSpPr>
            <p:cNvPr id="19" name="Straight Connector 18"/>
            <p:cNvCxnSpPr/>
            <p:nvPr/>
          </p:nvCxnSpPr>
          <p:spPr>
            <a:xfrm>
              <a:off x="5803200" y="4590742"/>
              <a:ext cx="1323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6491788" y="3945653"/>
            <a:ext cx="390251" cy="338554"/>
          </a:xfrm>
          <a:prstGeom prst="rect">
            <a:avLst/>
          </a:prstGeom>
        </p:spPr>
        <p:txBody>
          <a:bodyPr wrap="none">
            <a:spAutoFit/>
          </a:bodyPr>
          <a:lstStyle/>
          <a:p>
            <a:r>
              <a:rPr lang="en-US" sz="1600" dirty="0">
                <a:solidFill>
                  <a:schemeClr val="bg1"/>
                </a:solidFill>
                <a:latin typeface="SAP-icons"/>
              </a:rPr>
              <a:t></a:t>
            </a:r>
            <a:endParaRPr lang="en-US" sz="1600" dirty="0">
              <a:solidFill>
                <a:schemeClr val="bg1"/>
              </a:solidFill>
            </a:endParaRPr>
          </a:p>
        </p:txBody>
      </p:sp>
      <p:sp>
        <p:nvSpPr>
          <p:cNvPr id="3" name="Rectangle 2"/>
          <p:cNvSpPr/>
          <p:nvPr/>
        </p:nvSpPr>
        <p:spPr>
          <a:xfrm>
            <a:off x="6485576" y="4404054"/>
            <a:ext cx="402674" cy="338554"/>
          </a:xfrm>
          <a:prstGeom prst="rect">
            <a:avLst/>
          </a:prstGeom>
        </p:spPr>
        <p:txBody>
          <a:bodyPr wrap="none">
            <a:spAutoFit/>
          </a:bodyPr>
          <a:lstStyle/>
          <a:p>
            <a:r>
              <a:rPr lang="en-US" sz="1600" dirty="0">
                <a:solidFill>
                  <a:schemeClr val="bg1"/>
                </a:solidFill>
                <a:latin typeface="SAP-icons"/>
              </a:rPr>
              <a:t></a:t>
            </a:r>
            <a:endParaRPr lang="en-US" sz="1600" dirty="0">
              <a:solidFill>
                <a:schemeClr val="bg1"/>
              </a:solidFill>
            </a:endParaRPr>
          </a:p>
        </p:txBody>
      </p:sp>
      <p:sp>
        <p:nvSpPr>
          <p:cNvPr id="22" name="Rectangle 21"/>
          <p:cNvSpPr/>
          <p:nvPr/>
        </p:nvSpPr>
        <p:spPr>
          <a:xfrm>
            <a:off x="6485576" y="4810454"/>
            <a:ext cx="402674" cy="338554"/>
          </a:xfrm>
          <a:prstGeom prst="rect">
            <a:avLst/>
          </a:prstGeom>
        </p:spPr>
        <p:txBody>
          <a:bodyPr wrap="none">
            <a:spAutoFit/>
          </a:bodyPr>
          <a:lstStyle/>
          <a:p>
            <a:r>
              <a:rPr lang="en-US" sz="1600" dirty="0">
                <a:solidFill>
                  <a:srgbClr val="FFFFFF"/>
                </a:solidFill>
                <a:latin typeface="SAP-icons"/>
              </a:rPr>
              <a:t></a:t>
            </a:r>
            <a:endParaRPr lang="en-US" sz="1600" dirty="0">
              <a:solidFill>
                <a:srgbClr val="FFFFFF"/>
              </a:solidFill>
            </a:endParaRPr>
          </a:p>
        </p:txBody>
      </p:sp>
      <p:pic>
        <p:nvPicPr>
          <p:cNvPr id="25" name="Picture 2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603" y="1388269"/>
            <a:ext cx="2857500" cy="5072063"/>
          </a:xfrm>
          <a:prstGeom prst="rect">
            <a:avLst/>
          </a:prstGeom>
        </p:spPr>
      </p:pic>
      <p:sp>
        <p:nvSpPr>
          <p:cNvPr id="26" name="Rectangle 25"/>
          <p:cNvSpPr/>
          <p:nvPr/>
        </p:nvSpPr>
        <p:spPr bwMode="gray">
          <a:xfrm>
            <a:off x="1141412" y="5477797"/>
            <a:ext cx="2860676" cy="982535"/>
          </a:xfrm>
          <a:prstGeom prst="rect">
            <a:avLst/>
          </a:prstGeom>
          <a:solidFill>
            <a:schemeClr val="bg1"/>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30" name="TextBox 29"/>
          <p:cNvSpPr txBox="1"/>
          <p:nvPr/>
        </p:nvSpPr>
        <p:spPr>
          <a:xfrm>
            <a:off x="3122613" y="6233515"/>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Last week</a:t>
            </a:r>
          </a:p>
        </p:txBody>
      </p:sp>
      <p:sp>
        <p:nvSpPr>
          <p:cNvPr id="31" name="TextBox 30"/>
          <p:cNvSpPr txBox="1"/>
          <p:nvPr/>
        </p:nvSpPr>
        <p:spPr>
          <a:xfrm>
            <a:off x="1266437" y="6233516"/>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100 Items</a:t>
            </a:r>
          </a:p>
        </p:txBody>
      </p:sp>
      <p:sp>
        <p:nvSpPr>
          <p:cNvPr id="39" name="Rectangle 38"/>
          <p:cNvSpPr/>
          <p:nvPr/>
        </p:nvSpPr>
        <p:spPr bwMode="gray">
          <a:xfrm>
            <a:off x="1137603" y="3255572"/>
            <a:ext cx="2860676" cy="1208081"/>
          </a:xfrm>
          <a:prstGeom prst="rect">
            <a:avLst/>
          </a:prstGeom>
          <a:solidFill>
            <a:schemeClr val="bg1"/>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40" name="TextBox 39"/>
          <p:cNvSpPr txBox="1"/>
          <p:nvPr/>
        </p:nvSpPr>
        <p:spPr>
          <a:xfrm>
            <a:off x="1262627" y="3459137"/>
            <a:ext cx="1617376" cy="391988"/>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a:latin typeface="Arial" pitchFamily="34" charset="0"/>
                <a:ea typeface="Open Sans Semibold" pitchFamily="34" charset="0"/>
                <a:cs typeface="Arial" pitchFamily="34" charset="0"/>
              </a:rPr>
              <a:t>Emmett</a:t>
            </a:r>
          </a:p>
          <a:p>
            <a:pPr fontAlgn="base">
              <a:lnSpc>
                <a:spcPts val="1100"/>
              </a:lnSpc>
              <a:spcBef>
                <a:spcPct val="50000"/>
              </a:spcBef>
              <a:spcAft>
                <a:spcPct val="0"/>
              </a:spcAft>
              <a:buClr>
                <a:srgbClr val="F0AB00"/>
              </a:buClr>
              <a:buSzPct val="80000"/>
            </a:pPr>
            <a:r>
              <a:rPr lang="en-US" sz="1300" dirty="0">
                <a:latin typeface="Arial" pitchFamily="34" charset="0"/>
                <a:ea typeface="Open Sans Semibold" pitchFamily="34" charset="0"/>
                <a:cs typeface="Arial" pitchFamily="34" charset="0"/>
              </a:rPr>
              <a:t>Brown</a:t>
            </a:r>
          </a:p>
        </p:txBody>
      </p:sp>
      <p:sp>
        <p:nvSpPr>
          <p:cNvPr id="41" name="TextBox 40"/>
          <p:cNvSpPr txBox="1"/>
          <p:nvPr/>
        </p:nvSpPr>
        <p:spPr>
          <a:xfrm>
            <a:off x="2243390" y="3390978"/>
            <a:ext cx="1638325"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3,762,199.90</a:t>
            </a:r>
          </a:p>
        </p:txBody>
      </p:sp>
      <p:sp>
        <p:nvSpPr>
          <p:cNvPr id="42" name="TextBox 41"/>
          <p:cNvSpPr txBox="1"/>
          <p:nvPr/>
        </p:nvSpPr>
        <p:spPr>
          <a:xfrm>
            <a:off x="3454084" y="3660802"/>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43" name="TextBox 42"/>
          <p:cNvSpPr txBox="1"/>
          <p:nvPr/>
        </p:nvSpPr>
        <p:spPr>
          <a:xfrm>
            <a:off x="3118804" y="4011290"/>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1 day ago</a:t>
            </a:r>
          </a:p>
        </p:txBody>
      </p:sp>
      <p:sp>
        <p:nvSpPr>
          <p:cNvPr id="44" name="TextBox 43"/>
          <p:cNvSpPr txBox="1"/>
          <p:nvPr/>
        </p:nvSpPr>
        <p:spPr>
          <a:xfrm>
            <a:off x="1262627" y="4011291"/>
            <a:ext cx="1617376" cy="34624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3 Items</a:t>
            </a:r>
          </a:p>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On behalf of Marty McFly</a:t>
            </a:r>
          </a:p>
        </p:txBody>
      </p:sp>
      <p:sp>
        <p:nvSpPr>
          <p:cNvPr id="46" name="Rectangle 45"/>
          <p:cNvSpPr/>
          <p:nvPr/>
        </p:nvSpPr>
        <p:spPr bwMode="gray">
          <a:xfrm>
            <a:off x="1137603" y="2242111"/>
            <a:ext cx="2860676" cy="1013460"/>
          </a:xfrm>
          <a:prstGeom prst="rect">
            <a:avLst/>
          </a:prstGeom>
          <a:solidFill>
            <a:schemeClr val="bg1"/>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47" name="TextBox 46"/>
          <p:cNvSpPr txBox="1"/>
          <p:nvPr/>
        </p:nvSpPr>
        <p:spPr>
          <a:xfrm>
            <a:off x="1262628" y="2445677"/>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a:latin typeface="Arial" pitchFamily="34" charset="0"/>
                <a:ea typeface="Open Sans Semibold" pitchFamily="34" charset="0"/>
                <a:cs typeface="Arial" pitchFamily="34" charset="0"/>
              </a:rPr>
              <a:t>Tony Stark</a:t>
            </a:r>
          </a:p>
        </p:txBody>
      </p:sp>
      <p:sp>
        <p:nvSpPr>
          <p:cNvPr id="48" name="TextBox 47"/>
          <p:cNvSpPr txBox="1"/>
          <p:nvPr/>
        </p:nvSpPr>
        <p:spPr>
          <a:xfrm>
            <a:off x="2560323" y="2377518"/>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100 Mio</a:t>
            </a:r>
            <a:endParaRPr lang="en-US" sz="900" dirty="0">
              <a:latin typeface="Arial Narrow" pitchFamily="34" charset="0"/>
              <a:ea typeface="Open Sans Condensed" pitchFamily="34" charset="0"/>
              <a:cs typeface="Arial" pitchFamily="34" charset="0"/>
            </a:endParaRPr>
          </a:p>
        </p:txBody>
      </p:sp>
      <p:sp>
        <p:nvSpPr>
          <p:cNvPr id="49" name="TextBox 48"/>
          <p:cNvSpPr txBox="1"/>
          <p:nvPr/>
        </p:nvSpPr>
        <p:spPr>
          <a:xfrm>
            <a:off x="3454084" y="2647342"/>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50" name="TextBox 49"/>
          <p:cNvSpPr txBox="1"/>
          <p:nvPr/>
        </p:nvSpPr>
        <p:spPr>
          <a:xfrm>
            <a:off x="3118804" y="2997830"/>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Today</a:t>
            </a:r>
          </a:p>
        </p:txBody>
      </p:sp>
      <p:sp>
        <p:nvSpPr>
          <p:cNvPr id="51" name="TextBox 50"/>
          <p:cNvSpPr txBox="1"/>
          <p:nvPr/>
        </p:nvSpPr>
        <p:spPr>
          <a:xfrm>
            <a:off x="1262628" y="2997832"/>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 Item</a:t>
            </a:r>
          </a:p>
        </p:txBody>
      </p:sp>
      <p:cxnSp>
        <p:nvCxnSpPr>
          <p:cNvPr id="52" name="Straight Connector 51"/>
          <p:cNvCxnSpPr/>
          <p:nvPr/>
        </p:nvCxnSpPr>
        <p:spPr>
          <a:xfrm>
            <a:off x="1137603" y="3255571"/>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139507" y="1818249"/>
            <a:ext cx="2860676" cy="4238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a:p>
        </p:txBody>
      </p:sp>
      <p:cxnSp>
        <p:nvCxnSpPr>
          <p:cNvPr id="54" name="Straight Connector 53"/>
          <p:cNvCxnSpPr/>
          <p:nvPr/>
        </p:nvCxnSpPr>
        <p:spPr>
          <a:xfrm>
            <a:off x="1139507" y="2242111"/>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568701" y="1895713"/>
            <a:ext cx="431481" cy="246221"/>
          </a:xfrm>
          <a:prstGeom prst="rect">
            <a:avLst/>
          </a:prstGeom>
          <a:solidFill>
            <a:srgbClr val="F2F2F2"/>
          </a:solid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r>
              <a:rPr lang="en-US" sz="1600" dirty="0">
                <a:solidFill>
                  <a:srgbClr val="666666"/>
                </a:solidFill>
                <a:latin typeface="SAP-icons" pitchFamily="2" charset="0"/>
              </a:rPr>
              <a:t> </a:t>
            </a:r>
            <a:endParaRPr lang="en-US" sz="1500" dirty="0">
              <a:solidFill>
                <a:srgbClr val="666666"/>
              </a:solidFill>
              <a:latin typeface="SAP-icons" pitchFamily="2" charset="0"/>
            </a:endParaRPr>
          </a:p>
        </p:txBody>
      </p:sp>
      <p:sp>
        <p:nvSpPr>
          <p:cNvPr id="56" name="TextBox 55"/>
          <p:cNvSpPr txBox="1"/>
          <p:nvPr/>
        </p:nvSpPr>
        <p:spPr>
          <a:xfrm>
            <a:off x="1255004" y="1962611"/>
            <a:ext cx="1190847" cy="153888"/>
          </a:xfrm>
          <a:prstGeom prst="rect">
            <a:avLst/>
          </a:prstGeom>
          <a:solidFill>
            <a:srgbClr val="F2F2F2"/>
          </a:solidFill>
        </p:spPr>
        <p:txBody>
          <a:bodyPr wrap="square" lIns="0" tIns="0" rIns="0" bIns="0" rtlCol="0">
            <a:spAutoFit/>
          </a:bodyPr>
          <a:lstStyle/>
          <a:p>
            <a:pPr fontAlgn="base">
              <a:spcBef>
                <a:spcPct val="50000"/>
              </a:spcBef>
              <a:spcAft>
                <a:spcPct val="0"/>
              </a:spcAft>
              <a:buClr>
                <a:srgbClr val="F0AB00"/>
              </a:buClr>
              <a:buSzPct val="80000"/>
            </a:pPr>
            <a:r>
              <a:rPr lang="en-US" sz="1000" dirty="0">
                <a:solidFill>
                  <a:srgbClr val="707070"/>
                </a:solidFill>
                <a:latin typeface="Arial" panose="020B0604020202020204" pitchFamily="34" charset="0"/>
                <a:ea typeface="Open Sans Semibold" panose="020B0706030804020204" pitchFamily="34" charset="0"/>
                <a:cs typeface="Arial" panose="020B0604020202020204" pitchFamily="34" charset="0"/>
              </a:rPr>
              <a:t>Search</a:t>
            </a:r>
          </a:p>
        </p:txBody>
      </p:sp>
      <p:cxnSp>
        <p:nvCxnSpPr>
          <p:cNvPr id="57" name="Straight Connector 56"/>
          <p:cNvCxnSpPr/>
          <p:nvPr/>
        </p:nvCxnSpPr>
        <p:spPr>
          <a:xfrm>
            <a:off x="3568700" y="1818249"/>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1127603" y="1385190"/>
            <a:ext cx="2871307" cy="433060"/>
            <a:chOff x="1127602" y="889890"/>
            <a:chExt cx="2871307" cy="433060"/>
          </a:xfrm>
        </p:grpSpPr>
        <p:sp>
          <p:nvSpPr>
            <p:cNvPr id="59" name="Rectangle 58"/>
            <p:cNvSpPr/>
            <p:nvPr/>
          </p:nvSpPr>
          <p:spPr>
            <a:xfrm>
              <a:off x="1137603" y="899087"/>
              <a:ext cx="2860676"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1141412" y="1322950"/>
              <a:ext cx="285749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629320" y="1033925"/>
              <a:ext cx="2256204" cy="153888"/>
            </a:xfrm>
            <a:prstGeom prst="rect">
              <a:avLst/>
            </a:prstGeom>
            <a:noFill/>
          </p:spPr>
          <p:txBody>
            <a:bodyPr wrap="square" lIns="0" tIns="0" rIns="0" bIns="0" rtlCol="0">
              <a:spAutoFit/>
            </a:bodyPr>
            <a:lstStyle/>
            <a:p>
              <a:pPr lvl="0" algn="r" fontAlgn="base">
                <a:spcBef>
                  <a:spcPct val="50000"/>
                </a:spcBef>
                <a:spcAft>
                  <a:spcPct val="0"/>
                </a:spcAft>
                <a:buClr>
                  <a:srgbClr val="F0AB00"/>
                </a:buClr>
                <a:buSzPct val="80000"/>
              </a:pPr>
              <a:r>
                <a:rPr lang="en-US" sz="1000" dirty="0">
                  <a:solidFill>
                    <a:srgbClr val="444444"/>
                  </a:solidFill>
                  <a:latin typeface="Arial" panose="020B0604020202020204" pitchFamily="34" charset="0"/>
                  <a:ea typeface="Open Sans" pitchFamily="34" charset="0"/>
                  <a:cs typeface="Arial" panose="020B0604020202020204" pitchFamily="34" charset="0"/>
                </a:rPr>
                <a:t>Lorem Ipsum</a:t>
              </a:r>
              <a:endParaRPr lang="en-US" sz="4400" dirty="0">
                <a:solidFill>
                  <a:srgbClr val="444444"/>
                </a:solidFill>
                <a:latin typeface="SAP-icons" pitchFamily="2" charset="0"/>
                <a:cs typeface="Arial" pitchFamily="34" charset="0"/>
              </a:endParaRPr>
            </a:p>
          </p:txBody>
        </p:sp>
        <p:sp>
          <p:nvSpPr>
            <p:cNvPr id="62" name="TextBox 61"/>
            <p:cNvSpPr txBox="1"/>
            <p:nvPr/>
          </p:nvSpPr>
          <p:spPr>
            <a:xfrm>
              <a:off x="1127602" y="1012251"/>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cxnSp>
          <p:nvCxnSpPr>
            <p:cNvPr id="63" name="Straight Connector 62"/>
            <p:cNvCxnSpPr/>
            <p:nvPr/>
          </p:nvCxnSpPr>
          <p:spPr>
            <a:xfrm>
              <a:off x="1552925" y="88989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62552" y="88989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flipV="1">
              <a:off x="1137603" y="892785"/>
              <a:ext cx="2860676" cy="45902"/>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1135063" y="6036468"/>
            <a:ext cx="2872029" cy="423864"/>
            <a:chOff x="5144258" y="5541167"/>
            <a:chExt cx="2872029" cy="423864"/>
          </a:xfrm>
        </p:grpSpPr>
        <p:sp>
          <p:nvSpPr>
            <p:cNvPr id="67" name="Rectangle 66"/>
            <p:cNvSpPr/>
            <p:nvPr/>
          </p:nvSpPr>
          <p:spPr>
            <a:xfrm>
              <a:off x="5144258" y="5541168"/>
              <a:ext cx="2872029"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85439" y="5631108"/>
              <a:ext cx="42386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cxnSp>
          <p:nvCxnSpPr>
            <p:cNvPr id="69" name="Straight Connector 68"/>
            <p:cNvCxnSpPr/>
            <p:nvPr/>
          </p:nvCxnSpPr>
          <p:spPr>
            <a:xfrm>
              <a:off x="7585439" y="5541167"/>
              <a:ext cx="0" cy="423863"/>
            </a:xfrm>
            <a:prstGeom prst="line">
              <a:avLst/>
            </a:prstGeom>
            <a:ln w="12700">
              <a:solidFill>
                <a:srgbClr val="626F78"/>
              </a:solidFill>
            </a:ln>
          </p:spPr>
          <p:style>
            <a:lnRef idx="1">
              <a:schemeClr val="accent1"/>
            </a:lnRef>
            <a:fillRef idx="0">
              <a:schemeClr val="accent1"/>
            </a:fillRef>
            <a:effectRef idx="0">
              <a:schemeClr val="accent1"/>
            </a:effectRef>
            <a:fontRef idx="minor">
              <a:schemeClr val="tx1"/>
            </a:fontRef>
          </p:style>
        </p:cxnSp>
      </p:grpSp>
      <p:sp>
        <p:nvSpPr>
          <p:cNvPr id="81" name="Rectangle 80"/>
          <p:cNvSpPr/>
          <p:nvPr/>
        </p:nvSpPr>
        <p:spPr bwMode="gray">
          <a:xfrm>
            <a:off x="1138531" y="1375385"/>
            <a:ext cx="2864486" cy="5071181"/>
          </a:xfrm>
          <a:prstGeom prst="rect">
            <a:avLst/>
          </a:prstGeom>
          <a:solidFill>
            <a:schemeClr val="tx1">
              <a:alpha val="68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7" name="TextBox 26"/>
          <p:cNvSpPr txBox="1"/>
          <p:nvPr/>
        </p:nvSpPr>
        <p:spPr>
          <a:xfrm>
            <a:off x="1253736" y="5706762"/>
            <a:ext cx="1488688"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a:latin typeface="Arial" pitchFamily="34" charset="0"/>
                <a:ea typeface="Open Sans Semibold" pitchFamily="34" charset="0"/>
                <a:cs typeface="Arial" pitchFamily="34" charset="0"/>
              </a:rPr>
              <a:t>Milton Waddams</a:t>
            </a:r>
          </a:p>
        </p:txBody>
      </p:sp>
      <p:sp>
        <p:nvSpPr>
          <p:cNvPr id="28" name="TextBox 27"/>
          <p:cNvSpPr txBox="1"/>
          <p:nvPr/>
        </p:nvSpPr>
        <p:spPr>
          <a:xfrm>
            <a:off x="2551432" y="5638602"/>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1.99</a:t>
            </a:r>
          </a:p>
        </p:txBody>
      </p:sp>
      <p:sp>
        <p:nvSpPr>
          <p:cNvPr id="29" name="TextBox 28"/>
          <p:cNvSpPr txBox="1"/>
          <p:nvPr/>
        </p:nvSpPr>
        <p:spPr>
          <a:xfrm>
            <a:off x="3445193" y="5908426"/>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32" name="Rectangle 31"/>
          <p:cNvSpPr/>
          <p:nvPr/>
        </p:nvSpPr>
        <p:spPr bwMode="gray">
          <a:xfrm>
            <a:off x="1128712" y="4489737"/>
            <a:ext cx="2860676" cy="1013460"/>
          </a:xfrm>
          <a:prstGeom prst="rect">
            <a:avLst/>
          </a:prstGeom>
          <a:solidFill>
            <a:schemeClr val="bg1"/>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33" name="TextBox 32"/>
          <p:cNvSpPr txBox="1"/>
          <p:nvPr/>
        </p:nvSpPr>
        <p:spPr>
          <a:xfrm>
            <a:off x="1253737" y="4693303"/>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a:latin typeface="Arial" pitchFamily="34" charset="0"/>
                <a:ea typeface="Open Sans Semibold" pitchFamily="34" charset="0"/>
                <a:cs typeface="Arial" pitchFamily="34" charset="0"/>
              </a:rPr>
              <a:t>Bill Lumbergh</a:t>
            </a:r>
          </a:p>
        </p:txBody>
      </p:sp>
      <p:sp>
        <p:nvSpPr>
          <p:cNvPr id="34" name="TextBox 33"/>
          <p:cNvSpPr txBox="1"/>
          <p:nvPr/>
        </p:nvSpPr>
        <p:spPr>
          <a:xfrm>
            <a:off x="2551432" y="4625142"/>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6,450.00</a:t>
            </a:r>
          </a:p>
        </p:txBody>
      </p:sp>
      <p:sp>
        <p:nvSpPr>
          <p:cNvPr id="35" name="TextBox 34"/>
          <p:cNvSpPr txBox="1"/>
          <p:nvPr/>
        </p:nvSpPr>
        <p:spPr>
          <a:xfrm>
            <a:off x="3445193" y="4894966"/>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36" name="TextBox 35"/>
          <p:cNvSpPr txBox="1"/>
          <p:nvPr/>
        </p:nvSpPr>
        <p:spPr>
          <a:xfrm>
            <a:off x="3109913" y="5245455"/>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6 days ago</a:t>
            </a:r>
          </a:p>
        </p:txBody>
      </p:sp>
      <p:sp>
        <p:nvSpPr>
          <p:cNvPr id="37" name="TextBox 36"/>
          <p:cNvSpPr txBox="1"/>
          <p:nvPr/>
        </p:nvSpPr>
        <p:spPr>
          <a:xfrm>
            <a:off x="1253737" y="5245456"/>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10 Items</a:t>
            </a:r>
          </a:p>
        </p:txBody>
      </p:sp>
      <p:cxnSp>
        <p:nvCxnSpPr>
          <p:cNvPr id="38" name="Straight Connector 37"/>
          <p:cNvCxnSpPr/>
          <p:nvPr/>
        </p:nvCxnSpPr>
        <p:spPr>
          <a:xfrm>
            <a:off x="1128712" y="5503196"/>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24904" y="4489052"/>
            <a:ext cx="285305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131476" y="4347130"/>
            <a:ext cx="2857752" cy="1708929"/>
            <a:chOff x="5803200" y="4166879"/>
            <a:chExt cx="1328737" cy="1708929"/>
          </a:xfrm>
        </p:grpSpPr>
        <p:sp>
          <p:nvSpPr>
            <p:cNvPr id="71" name="Rectangle 70"/>
            <p:cNvSpPr/>
            <p:nvPr/>
          </p:nvSpPr>
          <p:spPr>
            <a:xfrm>
              <a:off x="5803200" y="4166879"/>
              <a:ext cx="1328737" cy="423863"/>
            </a:xfrm>
            <a:prstGeom prst="rect">
              <a:avLst/>
            </a:prstGeom>
            <a:solidFill>
              <a:schemeClr val="bg2">
                <a:lumMod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         </a:t>
              </a: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Send Email</a:t>
              </a:r>
              <a:endPar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endParaRPr>
            </a:p>
          </p:txBody>
        </p:sp>
        <p:sp>
          <p:nvSpPr>
            <p:cNvPr id="72" name="Rectangle 71"/>
            <p:cNvSpPr/>
            <p:nvPr/>
          </p:nvSpPr>
          <p:spPr bwMode="gray">
            <a:xfrm>
              <a:off x="5803200" y="5028082"/>
              <a:ext cx="1323730" cy="847726"/>
            </a:xfrm>
            <a:prstGeom prst="rect">
              <a:avLst/>
            </a:prstGeom>
            <a:solidFill>
              <a:schemeClr val="bg2">
                <a:lumMod val="25000"/>
              </a:schemeClr>
            </a:solidFill>
            <a:ln w="127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500" dirty="0">
                <a:solidFill>
                  <a:srgbClr val="666666"/>
                </a:solidFill>
                <a:latin typeface="Arial" panose="020B0604020202020204" pitchFamily="34" charset="0"/>
                <a:ea typeface="Open Sans" panose="020B0606030504020204" pitchFamily="34" charset="0"/>
                <a:cs typeface="Arial" panose="020B0604020202020204" pitchFamily="34" charset="0"/>
              </a:endParaRPr>
            </a:p>
          </p:txBody>
        </p:sp>
        <p:sp>
          <p:nvSpPr>
            <p:cNvPr id="73" name="Rectangle 72"/>
            <p:cNvSpPr/>
            <p:nvPr/>
          </p:nvSpPr>
          <p:spPr>
            <a:xfrm>
              <a:off x="5803200" y="5451945"/>
              <a:ext cx="1328737" cy="423863"/>
            </a:xfrm>
            <a:prstGeom prst="rect">
              <a:avLst/>
            </a:prstGeom>
            <a:solidFill>
              <a:schemeClr val="bg2">
                <a:lumMod val="25000"/>
              </a:schemeClr>
            </a:solidFill>
            <a:ln>
              <a:noFill/>
            </a:ln>
            <a:effectLst>
              <a:innerShdw blurRad="12700" dist="12700" dir="16200000">
                <a:schemeClr val="bg1">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         open in &lt;app type&gt;</a:t>
              </a:r>
              <a:endParaRPr lang="en-US" dirty="0">
                <a:latin typeface="Arial" panose="020B0604020202020204" pitchFamily="34" charset="0"/>
                <a:ea typeface="Open Sans" panose="020B0606030504020204" pitchFamily="34" charset="0"/>
                <a:cs typeface="Arial" panose="020B0604020202020204" pitchFamily="34" charset="0"/>
              </a:endParaRPr>
            </a:p>
          </p:txBody>
        </p:sp>
        <p:sp>
          <p:nvSpPr>
            <p:cNvPr id="74" name="Rectangle 73"/>
            <p:cNvSpPr/>
            <p:nvPr/>
          </p:nvSpPr>
          <p:spPr>
            <a:xfrm>
              <a:off x="5803200" y="5028082"/>
              <a:ext cx="1328737" cy="423863"/>
            </a:xfrm>
            <a:prstGeom prst="rect">
              <a:avLst/>
            </a:prstGeom>
            <a:solidFill>
              <a:schemeClr val="bg2">
                <a:lumMod val="25000"/>
              </a:schemeClr>
            </a:solidFill>
            <a:ln>
              <a:noFill/>
            </a:ln>
            <a:effectLst>
              <a:innerShdw blurRad="12700" dist="12700" dir="16200000">
                <a:schemeClr val="bg1">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         Share in SAP Jam</a:t>
              </a:r>
              <a:endPar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endParaRPr>
            </a:p>
          </p:txBody>
        </p:sp>
        <p:cxnSp>
          <p:nvCxnSpPr>
            <p:cNvPr id="75" name="Straight Connector 74"/>
            <p:cNvCxnSpPr/>
            <p:nvPr/>
          </p:nvCxnSpPr>
          <p:spPr>
            <a:xfrm>
              <a:off x="5803200" y="5451945"/>
              <a:ext cx="1323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03200" y="5024129"/>
              <a:ext cx="1323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942411" y="4302674"/>
              <a:ext cx="244327"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endParaRPr lang="en-US" sz="1400" dirty="0">
                <a:solidFill>
                  <a:schemeClr val="bg1"/>
                </a:solidFill>
                <a:latin typeface="Open Sans" pitchFamily="34" charset="0"/>
                <a:ea typeface="Open Sans" pitchFamily="34" charset="0"/>
                <a:cs typeface="Open Sans" pitchFamily="34" charset="0"/>
              </a:endParaRPr>
            </a:p>
          </p:txBody>
        </p:sp>
        <p:sp>
          <p:nvSpPr>
            <p:cNvPr id="79" name="Rectangle 78"/>
            <p:cNvSpPr/>
            <p:nvPr/>
          </p:nvSpPr>
          <p:spPr>
            <a:xfrm>
              <a:off x="5803200" y="4594695"/>
              <a:ext cx="1328737" cy="423863"/>
            </a:xfrm>
            <a:prstGeom prst="rect">
              <a:avLst/>
            </a:prstGeom>
            <a:solidFill>
              <a:schemeClr val="bg2">
                <a:lumMod val="25000"/>
              </a:schemeClr>
            </a:solidFill>
            <a:ln>
              <a:noFill/>
            </a:ln>
            <a:effectLst>
              <a:innerShdw blurRad="12700" dist="12700" dir="16200000">
                <a:schemeClr val="bg1">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 </a:t>
              </a: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        Save as Tile</a:t>
              </a:r>
              <a:endPar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endParaRPr>
            </a:p>
          </p:txBody>
        </p:sp>
        <p:cxnSp>
          <p:nvCxnSpPr>
            <p:cNvPr id="80" name="Straight Connector 79"/>
            <p:cNvCxnSpPr/>
            <p:nvPr/>
          </p:nvCxnSpPr>
          <p:spPr>
            <a:xfrm>
              <a:off x="5803200" y="4590742"/>
              <a:ext cx="13237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1132388" y="4387334"/>
            <a:ext cx="390251" cy="338554"/>
          </a:xfrm>
          <a:prstGeom prst="rect">
            <a:avLst/>
          </a:prstGeom>
        </p:spPr>
        <p:txBody>
          <a:bodyPr wrap="none">
            <a:spAutoFit/>
          </a:bodyPr>
          <a:lstStyle/>
          <a:p>
            <a:r>
              <a:rPr lang="en-US" sz="1600" dirty="0">
                <a:solidFill>
                  <a:schemeClr val="bg1"/>
                </a:solidFill>
                <a:latin typeface="SAP-icons"/>
              </a:rPr>
              <a:t></a:t>
            </a:r>
            <a:endParaRPr lang="en-US" sz="1600" dirty="0">
              <a:solidFill>
                <a:schemeClr val="bg1"/>
              </a:solidFill>
            </a:endParaRPr>
          </a:p>
        </p:txBody>
      </p:sp>
      <p:sp>
        <p:nvSpPr>
          <p:cNvPr id="83" name="Rectangle 82"/>
          <p:cNvSpPr/>
          <p:nvPr/>
        </p:nvSpPr>
        <p:spPr>
          <a:xfrm>
            <a:off x="1126176" y="4845735"/>
            <a:ext cx="402674" cy="338554"/>
          </a:xfrm>
          <a:prstGeom prst="rect">
            <a:avLst/>
          </a:prstGeom>
        </p:spPr>
        <p:txBody>
          <a:bodyPr wrap="none">
            <a:spAutoFit/>
          </a:bodyPr>
          <a:lstStyle/>
          <a:p>
            <a:r>
              <a:rPr lang="en-US" sz="1600" dirty="0">
                <a:solidFill>
                  <a:schemeClr val="bg1"/>
                </a:solidFill>
                <a:latin typeface="SAP-icons"/>
              </a:rPr>
              <a:t></a:t>
            </a:r>
            <a:endParaRPr lang="en-US" sz="1600" dirty="0">
              <a:solidFill>
                <a:schemeClr val="bg1"/>
              </a:solidFill>
            </a:endParaRPr>
          </a:p>
        </p:txBody>
      </p:sp>
      <p:sp>
        <p:nvSpPr>
          <p:cNvPr id="84" name="Rectangle 83"/>
          <p:cNvSpPr/>
          <p:nvPr/>
        </p:nvSpPr>
        <p:spPr>
          <a:xfrm>
            <a:off x="1126176" y="5252135"/>
            <a:ext cx="402674" cy="338554"/>
          </a:xfrm>
          <a:prstGeom prst="rect">
            <a:avLst/>
          </a:prstGeom>
        </p:spPr>
        <p:txBody>
          <a:bodyPr wrap="none">
            <a:spAutoFit/>
          </a:bodyPr>
          <a:lstStyle/>
          <a:p>
            <a:r>
              <a:rPr lang="en-US" sz="1600" dirty="0">
                <a:solidFill>
                  <a:srgbClr val="FFFFFF"/>
                </a:solidFill>
                <a:latin typeface="SAP-icons"/>
              </a:rPr>
              <a:t></a:t>
            </a:r>
            <a:endParaRPr lang="en-US" sz="1600" dirty="0">
              <a:solidFill>
                <a:srgbClr val="FFFFFF"/>
              </a:solidFill>
            </a:endParaRPr>
          </a:p>
        </p:txBody>
      </p:sp>
      <p:sp>
        <p:nvSpPr>
          <p:cNvPr id="85" name="Rectangle 84"/>
          <p:cNvSpPr/>
          <p:nvPr/>
        </p:nvSpPr>
        <p:spPr>
          <a:xfrm>
            <a:off x="1127566" y="6067495"/>
            <a:ext cx="2872934" cy="371405"/>
          </a:xfrm>
          <a:prstGeom prst="rect">
            <a:avLst/>
          </a:prstGeom>
          <a:solidFill>
            <a:srgbClr val="CC191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Cancel</a:t>
            </a:r>
            <a:endParaRPr lang="en-US" dirty="0"/>
          </a:p>
        </p:txBody>
      </p:sp>
      <p:sp>
        <p:nvSpPr>
          <p:cNvPr id="87" name="Text Placeholder 2"/>
          <p:cNvSpPr>
            <a:spLocks noGrp="1"/>
          </p:cNvSpPr>
          <p:nvPr>
            <p:ph type="body" sz="quarter" idx="10"/>
          </p:nvPr>
        </p:nvSpPr>
        <p:spPr>
          <a:xfrm>
            <a:off x="324003" y="1690690"/>
            <a:ext cx="8494713" cy="4433532"/>
          </a:xfrm>
        </p:spPr>
        <p:txBody>
          <a:bodyPr/>
          <a:lstStyle/>
          <a:p>
            <a:r>
              <a:rPr lang="en-US" dirty="0" smtClean="0">
                <a:solidFill>
                  <a:srgbClr val="006CA7"/>
                </a:solidFill>
                <a:latin typeface="BentonSans Light" panose="02000503000000020004" pitchFamily="2" charset="0"/>
              </a:rPr>
              <a:t>Phone</a:t>
            </a:r>
            <a:endParaRPr lang="en-US" dirty="0">
              <a:solidFill>
                <a:srgbClr val="006CA7"/>
              </a:solidFill>
              <a:latin typeface="BentonSans Light" panose="02000503000000020004" pitchFamily="2" charset="0"/>
            </a:endParaRPr>
          </a:p>
          <a:p>
            <a:r>
              <a:rPr lang="en-US" kern="0" dirty="0" smtClean="0">
                <a:solidFill>
                  <a:srgbClr val="006CA7"/>
                </a:solidFill>
                <a:ea typeface="Arial Unicode MS" pitchFamily="34" charset="-128"/>
                <a:cs typeface="Arial Unicode MS" pitchFamily="34" charset="-128"/>
              </a:rPr>
              <a:t>							</a:t>
            </a:r>
          </a:p>
          <a:p>
            <a:r>
              <a:rPr lang="en-US" kern="0" dirty="0">
                <a:solidFill>
                  <a:srgbClr val="006CA7"/>
                </a:solidFill>
                <a:ea typeface="Arial Unicode MS" pitchFamily="34" charset="-128"/>
                <a:cs typeface="Arial Unicode MS" pitchFamily="34" charset="-128"/>
              </a:rPr>
              <a:t>	</a:t>
            </a:r>
            <a:r>
              <a:rPr lang="en-US" kern="0" dirty="0" smtClean="0">
                <a:solidFill>
                  <a:srgbClr val="006CA7"/>
                </a:solidFill>
                <a:ea typeface="Arial Unicode MS" pitchFamily="34" charset="-128"/>
                <a:cs typeface="Arial Unicode MS" pitchFamily="34" charset="-128"/>
              </a:rPr>
              <a:t>														      </a:t>
            </a:r>
          </a:p>
          <a:p>
            <a:r>
              <a:rPr lang="en-US" kern="0" dirty="0">
                <a:solidFill>
                  <a:srgbClr val="006CA7"/>
                </a:solidFill>
                <a:latin typeface="BentonSans Light"/>
                <a:ea typeface="Arial Unicode MS" pitchFamily="34" charset="-128"/>
                <a:cs typeface="BentonSans Light"/>
              </a:rPr>
              <a:t> </a:t>
            </a:r>
            <a:r>
              <a:rPr lang="en-US" kern="0" dirty="0" smtClean="0">
                <a:solidFill>
                  <a:srgbClr val="006CA7"/>
                </a:solidFill>
                <a:latin typeface="BentonSans Light"/>
                <a:ea typeface="Arial Unicode MS" pitchFamily="34" charset="-128"/>
                <a:cs typeface="BentonSans Light"/>
              </a:rPr>
              <a:t>                                                                                                                                  </a:t>
            </a:r>
            <a:r>
              <a:rPr lang="en-US" kern="0" dirty="0" err="1" smtClean="0">
                <a:solidFill>
                  <a:srgbClr val="006CA7"/>
                </a:solidFill>
                <a:latin typeface="BentonSans Light"/>
                <a:ea typeface="Arial Unicode MS" pitchFamily="34" charset="-128"/>
                <a:cs typeface="BentonSans Light"/>
              </a:rPr>
              <a:t>iPad</a:t>
            </a:r>
            <a:r>
              <a:rPr lang="en-US" kern="0" dirty="0" smtClean="0">
                <a:solidFill>
                  <a:srgbClr val="006CA7"/>
                </a:solidFill>
                <a:latin typeface="BentonSans Light"/>
                <a:ea typeface="Arial Unicode MS" pitchFamily="34" charset="-128"/>
                <a:cs typeface="BentonSans Light"/>
              </a:rPr>
              <a:t> &amp; Desktop</a:t>
            </a:r>
            <a:endParaRPr lang="en-US" kern="0" dirty="0">
              <a:solidFill>
                <a:srgbClr val="006CA7"/>
              </a:solidFill>
              <a:latin typeface="BentonSans Light"/>
              <a:ea typeface="Arial Unicode MS" pitchFamily="34" charset="-128"/>
              <a:cs typeface="BentonSans Light"/>
            </a:endParaRPr>
          </a:p>
        </p:txBody>
      </p:sp>
    </p:spTree>
    <p:extLst>
      <p:ext uri="{BB962C8B-B14F-4D97-AF65-F5344CB8AC3E}">
        <p14:creationId xmlns:p14="http://schemas.microsoft.com/office/powerpoint/2010/main" val="27791155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entonSans Light"/>
                <a:cs typeface="BentonSans Light"/>
              </a:rPr>
              <a:t>IconTabBar</a:t>
            </a:r>
            <a:r>
              <a:rPr lang="en-US" dirty="0" smtClean="0">
                <a:latin typeface="BentonSans Light"/>
                <a:cs typeface="BentonSans Light"/>
              </a:rPr>
              <a:t>	</a:t>
            </a:r>
            <a:endParaRPr lang="en-US" dirty="0">
              <a:latin typeface="BentonSans Light"/>
              <a:cs typeface="BentonSans Light"/>
            </a:endParaRPr>
          </a:p>
        </p:txBody>
      </p:sp>
      <p:grpSp>
        <p:nvGrpSpPr>
          <p:cNvPr id="49" name="Group 48"/>
          <p:cNvGrpSpPr/>
          <p:nvPr/>
        </p:nvGrpSpPr>
        <p:grpSpPr>
          <a:xfrm>
            <a:off x="348016" y="2253782"/>
            <a:ext cx="6283324" cy="1193919"/>
            <a:chOff x="2860676" y="4625552"/>
            <a:chExt cx="6283324" cy="1193919"/>
          </a:xfrm>
        </p:grpSpPr>
        <p:sp>
          <p:nvSpPr>
            <p:cNvPr id="50" name="Rectangle 49"/>
            <p:cNvSpPr/>
            <p:nvPr/>
          </p:nvSpPr>
          <p:spPr bwMode="gray">
            <a:xfrm>
              <a:off x="2860676" y="4625552"/>
              <a:ext cx="6283324" cy="1193919"/>
            </a:xfrm>
            <a:prstGeom prst="rect">
              <a:avLst/>
            </a:prstGeom>
            <a:solidFill>
              <a:schemeClr val="bg1"/>
            </a:solidFill>
            <a:ln w="6350" algn="ctr">
              <a:solidFill>
                <a:schemeClr val="bg1">
                  <a:lumMod val="95000"/>
                </a:schemeClr>
              </a:solidFill>
              <a:miter lim="800000"/>
              <a:headEnd/>
              <a:tailEnd/>
            </a:ln>
            <a:effectLst>
              <a:innerShdw dist="12700" dir="16200000">
                <a:prstClr val="black">
                  <a:alpha val="15000"/>
                </a:prstClr>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52" name="Straight Connector 51"/>
            <p:cNvCxnSpPr/>
            <p:nvPr/>
          </p:nvCxnSpPr>
          <p:spPr>
            <a:xfrm>
              <a:off x="2860676" y="5819471"/>
              <a:ext cx="6283324"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6" name="Rectangle 55"/>
          <p:cNvSpPr/>
          <p:nvPr/>
        </p:nvSpPr>
        <p:spPr bwMode="gray">
          <a:xfrm>
            <a:off x="2095933" y="2455362"/>
            <a:ext cx="2787488" cy="790758"/>
          </a:xfrm>
          <a:prstGeom prst="rect">
            <a:avLst/>
          </a:prstGeom>
          <a:solidFill>
            <a:schemeClr val="bg1">
              <a:lumMod val="85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kern="0" dirty="0">
                <a:latin typeface="BentonSans Bold"/>
                <a:ea typeface="Arial Unicode MS" pitchFamily="34" charset="-128"/>
                <a:cs typeface="BentonSans Bold"/>
              </a:rPr>
              <a:t>Container can be filled with any content </a:t>
            </a:r>
          </a:p>
        </p:txBody>
      </p:sp>
      <p:grpSp>
        <p:nvGrpSpPr>
          <p:cNvPr id="19" name="Group 18"/>
          <p:cNvGrpSpPr/>
          <p:nvPr/>
        </p:nvGrpSpPr>
        <p:grpSpPr>
          <a:xfrm>
            <a:off x="348016" y="4968407"/>
            <a:ext cx="6283324" cy="1193919"/>
            <a:chOff x="2860676" y="4625552"/>
            <a:chExt cx="6283324" cy="1193919"/>
          </a:xfrm>
        </p:grpSpPr>
        <p:sp>
          <p:nvSpPr>
            <p:cNvPr id="20" name="Rectangle 19"/>
            <p:cNvSpPr/>
            <p:nvPr/>
          </p:nvSpPr>
          <p:spPr bwMode="gray">
            <a:xfrm>
              <a:off x="2860676" y="4625552"/>
              <a:ext cx="6283324" cy="1193919"/>
            </a:xfrm>
            <a:prstGeom prst="rect">
              <a:avLst/>
            </a:prstGeom>
            <a:solidFill>
              <a:schemeClr val="bg1"/>
            </a:solidFill>
            <a:ln w="6350" algn="ctr">
              <a:solidFill>
                <a:schemeClr val="bg1">
                  <a:lumMod val="95000"/>
                </a:schemeClr>
              </a:solidFill>
              <a:miter lim="800000"/>
              <a:headEnd/>
              <a:tailEnd/>
            </a:ln>
            <a:effectLst>
              <a:innerShdw dist="12700" dir="16200000">
                <a:prstClr val="black">
                  <a:alpha val="15000"/>
                </a:prstClr>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22" name="Straight Connector 21"/>
            <p:cNvCxnSpPr/>
            <p:nvPr/>
          </p:nvCxnSpPr>
          <p:spPr>
            <a:xfrm>
              <a:off x="2860676" y="5819471"/>
              <a:ext cx="6283324"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bwMode="gray">
          <a:xfrm>
            <a:off x="2095933" y="5169987"/>
            <a:ext cx="2787488" cy="790758"/>
          </a:xfrm>
          <a:prstGeom prst="rect">
            <a:avLst/>
          </a:prstGeom>
          <a:solidFill>
            <a:schemeClr val="bg1">
              <a:lumMod val="85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kern="0" dirty="0">
                <a:solidFill>
                  <a:srgbClr val="000000"/>
                </a:solidFill>
                <a:latin typeface="BentonSans Light"/>
                <a:ea typeface="Arial Unicode MS" pitchFamily="34" charset="-128"/>
                <a:cs typeface="BentonSans Light"/>
              </a:rPr>
              <a:t>Container can be filled with any content </a:t>
            </a:r>
          </a:p>
        </p:txBody>
      </p:sp>
      <p:grpSp>
        <p:nvGrpSpPr>
          <p:cNvPr id="39" name="Group 38"/>
          <p:cNvGrpSpPr/>
          <p:nvPr/>
        </p:nvGrpSpPr>
        <p:grpSpPr>
          <a:xfrm>
            <a:off x="631141" y="1690881"/>
            <a:ext cx="1857567" cy="421200"/>
            <a:chOff x="6507602" y="1352802"/>
            <a:chExt cx="1857567" cy="421200"/>
          </a:xfrm>
        </p:grpSpPr>
        <p:sp>
          <p:nvSpPr>
            <p:cNvPr id="40" name="Oval 39"/>
            <p:cNvSpPr/>
            <p:nvPr/>
          </p:nvSpPr>
          <p:spPr bwMode="gray">
            <a:xfrm>
              <a:off x="6507602" y="1352802"/>
              <a:ext cx="421200" cy="421200"/>
            </a:xfrm>
            <a:prstGeom prst="ellipse">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kern="0" dirty="0">
                <a:solidFill>
                  <a:schemeClr val="bg1"/>
                </a:solidFill>
                <a:latin typeface="SAP-icons" pitchFamily="2" charset="0"/>
                <a:ea typeface="Arial Unicode MS" pitchFamily="34" charset="-128"/>
                <a:cs typeface="Arial Unicode MS" pitchFamily="34" charset="-128"/>
              </a:endParaRPr>
            </a:p>
          </p:txBody>
        </p:sp>
        <p:sp>
          <p:nvSpPr>
            <p:cNvPr id="42" name="Oval 41"/>
            <p:cNvSpPr/>
            <p:nvPr/>
          </p:nvSpPr>
          <p:spPr bwMode="gray">
            <a:xfrm>
              <a:off x="7223570" y="1352802"/>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44" name="Oval 43"/>
            <p:cNvSpPr/>
            <p:nvPr/>
          </p:nvSpPr>
          <p:spPr bwMode="gray">
            <a:xfrm>
              <a:off x="7943969" y="1352802"/>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grpSp>
      <p:grpSp>
        <p:nvGrpSpPr>
          <p:cNvPr id="5" name="Group 4"/>
          <p:cNvGrpSpPr/>
          <p:nvPr/>
        </p:nvGrpSpPr>
        <p:grpSpPr>
          <a:xfrm>
            <a:off x="631140" y="4353184"/>
            <a:ext cx="2577966" cy="454472"/>
            <a:chOff x="3822015" y="4062716"/>
            <a:chExt cx="2577966" cy="454472"/>
          </a:xfrm>
        </p:grpSpPr>
        <p:sp>
          <p:nvSpPr>
            <p:cNvPr id="53" name="Oval 52"/>
            <p:cNvSpPr/>
            <p:nvPr/>
          </p:nvSpPr>
          <p:spPr bwMode="gray">
            <a:xfrm>
              <a:off x="3822015" y="4095988"/>
              <a:ext cx="421200" cy="421200"/>
            </a:xfrm>
            <a:prstGeom prst="ellipse">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kern="0" dirty="0">
                <a:solidFill>
                  <a:schemeClr val="bg1"/>
                </a:solidFill>
                <a:latin typeface="SAP-icons" pitchFamily="2" charset="0"/>
                <a:ea typeface="Arial Unicode MS" pitchFamily="34" charset="-128"/>
                <a:cs typeface="Arial Unicode MS" pitchFamily="34" charset="-128"/>
              </a:endParaRPr>
            </a:p>
          </p:txBody>
        </p:sp>
        <p:sp>
          <p:nvSpPr>
            <p:cNvPr id="54" name="TextBox 53"/>
            <p:cNvSpPr txBox="1"/>
            <p:nvPr/>
          </p:nvSpPr>
          <p:spPr>
            <a:xfrm>
              <a:off x="4964071" y="4062716"/>
              <a:ext cx="28478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444444"/>
                  </a:solidFill>
                  <a:latin typeface="Arial" pitchFamily="34" charset="0"/>
                  <a:cs typeface="Arial" pitchFamily="34" charset="0"/>
                </a:rPr>
                <a:t>1701</a:t>
              </a:r>
            </a:p>
          </p:txBody>
        </p:sp>
        <p:sp>
          <p:nvSpPr>
            <p:cNvPr id="55" name="Oval 54"/>
            <p:cNvSpPr/>
            <p:nvPr/>
          </p:nvSpPr>
          <p:spPr bwMode="gray">
            <a:xfrm>
              <a:off x="4537983" y="4095988"/>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57" name="Oval 56"/>
            <p:cNvSpPr/>
            <p:nvPr/>
          </p:nvSpPr>
          <p:spPr bwMode="gray">
            <a:xfrm>
              <a:off x="5258382" y="4095988"/>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59" name="Oval 58"/>
            <p:cNvSpPr/>
            <p:nvPr/>
          </p:nvSpPr>
          <p:spPr bwMode="gray">
            <a:xfrm>
              <a:off x="5978781" y="4095988"/>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60" name="TextBox 59"/>
            <p:cNvSpPr txBox="1"/>
            <p:nvPr/>
          </p:nvSpPr>
          <p:spPr>
            <a:xfrm>
              <a:off x="5679582" y="4062716"/>
              <a:ext cx="28478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444444"/>
                  </a:solidFill>
                  <a:latin typeface="Arial" pitchFamily="34" charset="0"/>
                  <a:cs typeface="Arial" pitchFamily="34" charset="0"/>
                </a:rPr>
                <a:t>32</a:t>
              </a:r>
            </a:p>
          </p:txBody>
        </p:sp>
      </p:grpSp>
      <p:sp>
        <p:nvSpPr>
          <p:cNvPr id="24" name="Rectangle 23"/>
          <p:cNvSpPr/>
          <p:nvPr/>
        </p:nvSpPr>
        <p:spPr>
          <a:xfrm>
            <a:off x="628227" y="22543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5" name="Rectangle 24"/>
          <p:cNvSpPr/>
          <p:nvPr/>
        </p:nvSpPr>
        <p:spPr>
          <a:xfrm>
            <a:off x="628227" y="49594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061786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entonSans Light"/>
                <a:cs typeface="BentonSans Light"/>
              </a:rPr>
              <a:t>IconTabBar</a:t>
            </a:r>
            <a:r>
              <a:rPr lang="en-US" dirty="0">
                <a:latin typeface="BentonSans Light"/>
                <a:cs typeface="BentonSans Light"/>
              </a:rPr>
              <a:t>	</a:t>
            </a:r>
          </a:p>
        </p:txBody>
      </p:sp>
      <p:grpSp>
        <p:nvGrpSpPr>
          <p:cNvPr id="49" name="Group 48"/>
          <p:cNvGrpSpPr/>
          <p:nvPr/>
        </p:nvGrpSpPr>
        <p:grpSpPr>
          <a:xfrm>
            <a:off x="348016" y="2454308"/>
            <a:ext cx="6283324" cy="1193919"/>
            <a:chOff x="2860676" y="4625552"/>
            <a:chExt cx="6283324" cy="1193919"/>
          </a:xfrm>
        </p:grpSpPr>
        <p:sp>
          <p:nvSpPr>
            <p:cNvPr id="50" name="Rectangle 49"/>
            <p:cNvSpPr/>
            <p:nvPr/>
          </p:nvSpPr>
          <p:spPr bwMode="gray">
            <a:xfrm>
              <a:off x="2860676" y="4625552"/>
              <a:ext cx="6283324" cy="1193919"/>
            </a:xfrm>
            <a:prstGeom prst="rect">
              <a:avLst/>
            </a:prstGeom>
            <a:solidFill>
              <a:schemeClr val="bg1"/>
            </a:solidFill>
            <a:ln w="6350" algn="ctr">
              <a:solidFill>
                <a:schemeClr val="bg1">
                  <a:lumMod val="95000"/>
                </a:schemeClr>
              </a:solidFill>
              <a:miter lim="800000"/>
              <a:headEnd/>
              <a:tailEnd/>
            </a:ln>
            <a:effectLst>
              <a:innerShdw dist="12700" dir="16200000">
                <a:prstClr val="black">
                  <a:alpha val="15000"/>
                </a:prstClr>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52" name="Straight Connector 51"/>
            <p:cNvCxnSpPr/>
            <p:nvPr/>
          </p:nvCxnSpPr>
          <p:spPr>
            <a:xfrm>
              <a:off x="2860676" y="5819471"/>
              <a:ext cx="6283324"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bwMode="gray">
          <a:xfrm>
            <a:off x="631141" y="1688782"/>
            <a:ext cx="421200" cy="421200"/>
          </a:xfrm>
          <a:prstGeom prst="ellipse">
            <a:avLst/>
          </a:prstGeom>
          <a:solidFill>
            <a:srgbClr val="009DE0"/>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kern="0" dirty="0">
              <a:solidFill>
                <a:schemeClr val="bg1"/>
              </a:solidFill>
              <a:latin typeface="SAP-icons" pitchFamily="2" charset="0"/>
              <a:ea typeface="Arial Unicode MS" pitchFamily="34" charset="-128"/>
              <a:cs typeface="Arial Unicode MS" pitchFamily="34" charset="-128"/>
            </a:endParaRPr>
          </a:p>
        </p:txBody>
      </p:sp>
      <p:sp>
        <p:nvSpPr>
          <p:cNvPr id="42" name="Oval 41"/>
          <p:cNvSpPr/>
          <p:nvPr/>
        </p:nvSpPr>
        <p:spPr bwMode="gray">
          <a:xfrm>
            <a:off x="1423308" y="1688782"/>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44" name="Oval 43"/>
          <p:cNvSpPr/>
          <p:nvPr/>
        </p:nvSpPr>
        <p:spPr bwMode="gray">
          <a:xfrm>
            <a:off x="2219908" y="1688782"/>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27" name="Oval 26"/>
          <p:cNvSpPr/>
          <p:nvPr/>
        </p:nvSpPr>
        <p:spPr bwMode="gray">
          <a:xfrm>
            <a:off x="3016506" y="1688782"/>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29" name="Oval 28"/>
          <p:cNvSpPr/>
          <p:nvPr/>
        </p:nvSpPr>
        <p:spPr bwMode="gray">
          <a:xfrm>
            <a:off x="3813106" y="1688782"/>
            <a:ext cx="421200" cy="421200"/>
          </a:xfrm>
          <a:prstGeom prst="ellipse">
            <a:avLst/>
          </a:prstGeom>
          <a:solidFill>
            <a:schemeClr val="bg1"/>
          </a:solidFill>
          <a:ln w="12700" algn="ctr">
            <a:solidFill>
              <a:srgbClr val="D1490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D14900"/>
                </a:solidFill>
                <a:latin typeface="SAP-icons" pitchFamily="2" charset="0"/>
              </a:rPr>
              <a:t></a:t>
            </a:r>
          </a:p>
        </p:txBody>
      </p:sp>
      <p:sp>
        <p:nvSpPr>
          <p:cNvPr id="32" name="TextBox 31"/>
          <p:cNvSpPr txBox="1"/>
          <p:nvPr/>
        </p:nvSpPr>
        <p:spPr>
          <a:xfrm>
            <a:off x="495300" y="2191010"/>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Info</a:t>
            </a:r>
          </a:p>
        </p:txBody>
      </p:sp>
      <p:sp>
        <p:nvSpPr>
          <p:cNvPr id="33" name="TextBox 32"/>
          <p:cNvSpPr txBox="1"/>
          <p:nvPr/>
        </p:nvSpPr>
        <p:spPr>
          <a:xfrm>
            <a:off x="1287468" y="2191010"/>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Notes</a:t>
            </a:r>
          </a:p>
        </p:txBody>
      </p:sp>
      <p:sp>
        <p:nvSpPr>
          <p:cNvPr id="34" name="TextBox 33"/>
          <p:cNvSpPr txBox="1"/>
          <p:nvPr/>
        </p:nvSpPr>
        <p:spPr>
          <a:xfrm>
            <a:off x="2084067" y="2191011"/>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Approvals</a:t>
            </a:r>
          </a:p>
        </p:txBody>
      </p:sp>
      <p:sp>
        <p:nvSpPr>
          <p:cNvPr id="35" name="TextBox 34"/>
          <p:cNvSpPr txBox="1"/>
          <p:nvPr/>
        </p:nvSpPr>
        <p:spPr>
          <a:xfrm>
            <a:off x="2880666" y="2191011"/>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Attachments</a:t>
            </a:r>
          </a:p>
        </p:txBody>
      </p:sp>
      <p:sp>
        <p:nvSpPr>
          <p:cNvPr id="37" name="Oval 36"/>
          <p:cNvSpPr/>
          <p:nvPr/>
        </p:nvSpPr>
        <p:spPr bwMode="gray">
          <a:xfrm>
            <a:off x="5406303" y="1688782"/>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38" name="Oval 37"/>
          <p:cNvSpPr/>
          <p:nvPr/>
        </p:nvSpPr>
        <p:spPr bwMode="gray">
          <a:xfrm>
            <a:off x="4609704" y="1688782"/>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43" name="TextBox 42"/>
          <p:cNvSpPr txBox="1"/>
          <p:nvPr/>
        </p:nvSpPr>
        <p:spPr>
          <a:xfrm>
            <a:off x="3677265" y="2191010"/>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Lorem Ipsum</a:t>
            </a:r>
          </a:p>
        </p:txBody>
      </p:sp>
      <p:sp>
        <p:nvSpPr>
          <p:cNvPr id="45" name="TextBox 44"/>
          <p:cNvSpPr txBox="1"/>
          <p:nvPr/>
        </p:nvSpPr>
        <p:spPr>
          <a:xfrm>
            <a:off x="4473864" y="2191011"/>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Babies</a:t>
            </a:r>
          </a:p>
        </p:txBody>
      </p:sp>
      <p:sp>
        <p:nvSpPr>
          <p:cNvPr id="46" name="TextBox 45"/>
          <p:cNvSpPr txBox="1"/>
          <p:nvPr/>
        </p:nvSpPr>
        <p:spPr>
          <a:xfrm>
            <a:off x="5270463" y="2191011"/>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Doner Kebab</a:t>
            </a:r>
          </a:p>
        </p:txBody>
      </p:sp>
      <p:sp>
        <p:nvSpPr>
          <p:cNvPr id="84" name="Rectangular Callout 83"/>
          <p:cNvSpPr/>
          <p:nvPr/>
        </p:nvSpPr>
        <p:spPr bwMode="gray">
          <a:xfrm>
            <a:off x="6905625" y="1919832"/>
            <a:ext cx="2000250" cy="1979068"/>
          </a:xfrm>
          <a:prstGeom prst="wedgeRectCallout">
            <a:avLst>
              <a:gd name="adj1" fmla="val -60714"/>
              <a:gd name="adj2" fmla="val -33405"/>
            </a:avLst>
          </a:prstGeom>
          <a:solidFill>
            <a:schemeClr val="accent1"/>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kern="0" dirty="0">
                <a:latin typeface="BentonSans Light"/>
                <a:ea typeface="Arial Unicode MS" pitchFamily="34" charset="-128"/>
                <a:cs typeface="BentonSans Light"/>
              </a:rPr>
              <a:t>The use of labels is optional. Please mind to either use labels for ALL or NONE of the tabs.</a:t>
            </a:r>
          </a:p>
        </p:txBody>
      </p:sp>
      <p:sp>
        <p:nvSpPr>
          <p:cNvPr id="23" name="Rectangle 22"/>
          <p:cNvSpPr/>
          <p:nvPr/>
        </p:nvSpPr>
        <p:spPr>
          <a:xfrm>
            <a:off x="602827" y="24321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4" name="Rectangle 23"/>
          <p:cNvSpPr/>
          <p:nvPr/>
        </p:nvSpPr>
        <p:spPr bwMode="gray">
          <a:xfrm>
            <a:off x="2095933" y="2607762"/>
            <a:ext cx="2787488" cy="790758"/>
          </a:xfrm>
          <a:prstGeom prst="rect">
            <a:avLst/>
          </a:prstGeom>
          <a:solidFill>
            <a:schemeClr val="bg1">
              <a:lumMod val="85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kern="0" dirty="0">
                <a:latin typeface="BentonSans Bold"/>
                <a:ea typeface="Arial Unicode MS" pitchFamily="34" charset="-128"/>
                <a:cs typeface="BentonSans Bold"/>
              </a:rPr>
              <a:t>Container can be filled with any content </a:t>
            </a:r>
          </a:p>
        </p:txBody>
      </p:sp>
    </p:spTree>
    <p:extLst>
      <p:ext uri="{BB962C8B-B14F-4D97-AF65-F5344CB8AC3E}">
        <p14:creationId xmlns:p14="http://schemas.microsoft.com/office/powerpoint/2010/main" val="757245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smtClean="0">
                <a:solidFill>
                  <a:srgbClr val="666666"/>
                </a:solidFill>
                <a:latin typeface="BentonSans Light" panose="02000503000000020004" pitchFamily="2" charset="0"/>
              </a:rPr>
              <a:t>Work List</a:t>
            </a:r>
            <a:endParaRPr lang="en-US" sz="4800" dirty="0">
              <a:solidFill>
                <a:srgbClr val="666666"/>
              </a:solidFill>
              <a:latin typeface="BentonSans Light" panose="02000503000000020004" pitchFamily="2" charset="0"/>
            </a:endParaRPr>
          </a:p>
        </p:txBody>
      </p:sp>
      <p:sp>
        <p:nvSpPr>
          <p:cNvPr id="6" name="Text Placeholder 4"/>
          <p:cNvSpPr txBox="1">
            <a:spLocks/>
          </p:cNvSpPr>
          <p:nvPr/>
        </p:nvSpPr>
        <p:spPr>
          <a:xfrm>
            <a:off x="324003" y="3506403"/>
            <a:ext cx="8496300" cy="620713"/>
          </a:xfrm>
          <a:prstGeom prst="rect">
            <a:avLst/>
          </a:prstGeom>
        </p:spPr>
        <p:txBody>
          <a:bodyPr/>
          <a:lst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solidFill>
                  <a:srgbClr val="666666"/>
                </a:solidFill>
                <a:latin typeface="BentonSans Light" panose="02000503000000020004" pitchFamily="2" charset="0"/>
              </a:rPr>
              <a:t>Master/Detail</a:t>
            </a:r>
            <a:endParaRPr lang="en-US" sz="1600" dirty="0">
              <a:solidFill>
                <a:srgbClr val="666666"/>
              </a:solidFill>
              <a:latin typeface="BentonSans Light" panose="02000503000000020004" pitchFamily="2" charset="0"/>
            </a:endParaRPr>
          </a:p>
        </p:txBody>
      </p:sp>
    </p:spTree>
    <p:extLst>
      <p:ext uri="{BB962C8B-B14F-4D97-AF65-F5344CB8AC3E}">
        <p14:creationId xmlns:p14="http://schemas.microsoft.com/office/powerpoint/2010/main" val="6021132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entonSans Light"/>
                <a:cs typeface="BentonSans Light"/>
              </a:rPr>
              <a:t>IconTabBar</a:t>
            </a:r>
            <a:r>
              <a:rPr lang="en-US" dirty="0" smtClean="0">
                <a:latin typeface="BentonSans Light"/>
                <a:cs typeface="BentonSans Light"/>
              </a:rPr>
              <a:t>	</a:t>
            </a:r>
            <a:endParaRPr lang="en-US" dirty="0">
              <a:latin typeface="BentonSans Light"/>
              <a:cs typeface="BentonSans Light"/>
            </a:endParaRPr>
          </a:p>
        </p:txBody>
      </p:sp>
      <p:grpSp>
        <p:nvGrpSpPr>
          <p:cNvPr id="49" name="Group 48"/>
          <p:cNvGrpSpPr/>
          <p:nvPr/>
        </p:nvGrpSpPr>
        <p:grpSpPr>
          <a:xfrm>
            <a:off x="348016" y="2253782"/>
            <a:ext cx="6283324" cy="1193919"/>
            <a:chOff x="2860676" y="4625552"/>
            <a:chExt cx="6283324" cy="1193919"/>
          </a:xfrm>
        </p:grpSpPr>
        <p:sp>
          <p:nvSpPr>
            <p:cNvPr id="50" name="Rectangle 49"/>
            <p:cNvSpPr/>
            <p:nvPr/>
          </p:nvSpPr>
          <p:spPr bwMode="gray">
            <a:xfrm>
              <a:off x="2860676" y="4625552"/>
              <a:ext cx="6283324" cy="1193919"/>
            </a:xfrm>
            <a:prstGeom prst="rect">
              <a:avLst/>
            </a:prstGeom>
            <a:solidFill>
              <a:schemeClr val="bg1"/>
            </a:solidFill>
            <a:ln w="6350" algn="ctr">
              <a:solidFill>
                <a:schemeClr val="bg1">
                  <a:lumMod val="95000"/>
                </a:schemeClr>
              </a:solidFill>
              <a:miter lim="800000"/>
              <a:headEnd/>
              <a:tailEnd/>
            </a:ln>
            <a:effectLst>
              <a:innerShdw dist="12700" dir="16200000">
                <a:prstClr val="black">
                  <a:alpha val="15000"/>
                </a:prstClr>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52" name="Straight Connector 51"/>
            <p:cNvCxnSpPr/>
            <p:nvPr/>
          </p:nvCxnSpPr>
          <p:spPr>
            <a:xfrm>
              <a:off x="2860676" y="5819471"/>
              <a:ext cx="6283324"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29940" y="1675642"/>
            <a:ext cx="3617208" cy="421200"/>
            <a:chOff x="530879" y="2504083"/>
            <a:chExt cx="3617208" cy="421200"/>
          </a:xfrm>
        </p:grpSpPr>
        <p:sp>
          <p:nvSpPr>
            <p:cNvPr id="43" name="Oval 42"/>
            <p:cNvSpPr/>
            <p:nvPr/>
          </p:nvSpPr>
          <p:spPr bwMode="gray">
            <a:xfrm>
              <a:off x="530879" y="2504083"/>
              <a:ext cx="421200" cy="421200"/>
            </a:xfrm>
            <a:prstGeom prst="ellipse">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kern="0" dirty="0">
                <a:solidFill>
                  <a:schemeClr val="bg1"/>
                </a:solidFill>
                <a:latin typeface="SAP-icons" pitchFamily="2" charset="0"/>
                <a:ea typeface="Arial Unicode MS" pitchFamily="34" charset="-128"/>
                <a:cs typeface="Arial Unicode MS" pitchFamily="34" charset="-128"/>
              </a:endParaRPr>
            </a:p>
          </p:txBody>
        </p:sp>
        <p:sp>
          <p:nvSpPr>
            <p:cNvPr id="45" name="TextBox 44"/>
            <p:cNvSpPr txBox="1"/>
            <p:nvPr/>
          </p:nvSpPr>
          <p:spPr>
            <a:xfrm>
              <a:off x="1004107" y="2731785"/>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666666"/>
                  </a:solidFill>
                  <a:latin typeface="Arial" pitchFamily="34" charset="0"/>
                  <a:cs typeface="Arial" pitchFamily="34" charset="0"/>
                </a:rPr>
                <a:t>Ordered</a:t>
              </a:r>
            </a:p>
          </p:txBody>
        </p:sp>
        <p:sp>
          <p:nvSpPr>
            <p:cNvPr id="46" name="TextBox 45"/>
            <p:cNvSpPr txBox="1"/>
            <p:nvPr/>
          </p:nvSpPr>
          <p:spPr>
            <a:xfrm>
              <a:off x="1004107" y="2545333"/>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chemeClr val="tx1"/>
                  </a:solidFill>
                  <a:latin typeface="Arial" pitchFamily="34" charset="0"/>
                  <a:cs typeface="Arial" pitchFamily="34" charset="0"/>
                </a:rPr>
                <a:t>42 of 42</a:t>
              </a:r>
            </a:p>
          </p:txBody>
        </p:sp>
        <p:sp>
          <p:nvSpPr>
            <p:cNvPr id="47" name="Rectangle 46"/>
            <p:cNvSpPr/>
            <p:nvPr/>
          </p:nvSpPr>
          <p:spPr bwMode="gray">
            <a:xfrm>
              <a:off x="1421675" y="2610964"/>
              <a:ext cx="335584" cy="207438"/>
            </a:xfrm>
            <a:prstGeom prst="rect">
              <a:avLst/>
            </a:prstGeom>
            <a:no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200" dirty="0">
                  <a:solidFill>
                    <a:schemeClr val="tx1">
                      <a:lumMod val="65000"/>
                      <a:lumOff val="35000"/>
                    </a:schemeClr>
                  </a:solidFill>
                  <a:latin typeface="SAP-icons"/>
                </a:rPr>
                <a:t></a:t>
              </a:r>
              <a:endParaRPr lang="en-US" sz="1200" kern="0" dirty="0">
                <a:solidFill>
                  <a:schemeClr val="tx1">
                    <a:lumMod val="65000"/>
                    <a:lumOff val="35000"/>
                  </a:schemeClr>
                </a:solidFill>
                <a:latin typeface="SAP-icons" pitchFamily="2" charset="0"/>
                <a:ea typeface="Arial Unicode MS" pitchFamily="34" charset="-128"/>
                <a:cs typeface="Arial Unicode MS" pitchFamily="34" charset="-128"/>
              </a:endParaRPr>
            </a:p>
          </p:txBody>
        </p:sp>
        <p:sp>
          <p:nvSpPr>
            <p:cNvPr id="48" name="Oval 47"/>
            <p:cNvSpPr/>
            <p:nvPr/>
          </p:nvSpPr>
          <p:spPr bwMode="gray">
            <a:xfrm>
              <a:off x="1757259" y="2504083"/>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58" name="TextBox 57"/>
            <p:cNvSpPr txBox="1"/>
            <p:nvPr/>
          </p:nvSpPr>
          <p:spPr>
            <a:xfrm>
              <a:off x="2230487" y="2731785"/>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666666"/>
                  </a:solidFill>
                  <a:latin typeface="Arial" pitchFamily="34" charset="0"/>
                  <a:cs typeface="Arial" pitchFamily="34" charset="0"/>
                </a:rPr>
                <a:t>Shipped</a:t>
              </a:r>
            </a:p>
          </p:txBody>
        </p:sp>
        <p:sp>
          <p:nvSpPr>
            <p:cNvPr id="61" name="TextBox 60"/>
            <p:cNvSpPr txBox="1"/>
            <p:nvPr/>
          </p:nvSpPr>
          <p:spPr>
            <a:xfrm>
              <a:off x="2230487" y="2545333"/>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chemeClr val="tx1"/>
                  </a:solidFill>
                  <a:latin typeface="Arial" pitchFamily="34" charset="0"/>
                  <a:cs typeface="Arial" pitchFamily="34" charset="0"/>
                </a:rPr>
                <a:t>19 of 42</a:t>
              </a:r>
            </a:p>
          </p:txBody>
        </p:sp>
        <p:sp>
          <p:nvSpPr>
            <p:cNvPr id="62" name="Rectangle 61"/>
            <p:cNvSpPr/>
            <p:nvPr/>
          </p:nvSpPr>
          <p:spPr bwMode="gray">
            <a:xfrm>
              <a:off x="2646395" y="2610964"/>
              <a:ext cx="335584" cy="207438"/>
            </a:xfrm>
            <a:prstGeom prst="rect">
              <a:avLst/>
            </a:prstGeom>
            <a:no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200" dirty="0">
                  <a:solidFill>
                    <a:schemeClr val="tx1">
                      <a:lumMod val="65000"/>
                      <a:lumOff val="35000"/>
                    </a:schemeClr>
                  </a:solidFill>
                  <a:latin typeface="SAP-icons"/>
                </a:rPr>
                <a:t></a:t>
              </a:r>
              <a:endParaRPr lang="en-US" sz="1200" kern="0" dirty="0">
                <a:solidFill>
                  <a:schemeClr val="tx1">
                    <a:lumMod val="65000"/>
                    <a:lumOff val="35000"/>
                  </a:schemeClr>
                </a:solidFill>
                <a:latin typeface="SAP-icons" pitchFamily="2" charset="0"/>
                <a:ea typeface="Arial Unicode MS" pitchFamily="34" charset="-128"/>
                <a:cs typeface="Arial Unicode MS" pitchFamily="34" charset="-128"/>
              </a:endParaRPr>
            </a:p>
          </p:txBody>
        </p:sp>
        <p:sp>
          <p:nvSpPr>
            <p:cNvPr id="63" name="Oval 62"/>
            <p:cNvSpPr/>
            <p:nvPr/>
          </p:nvSpPr>
          <p:spPr bwMode="gray">
            <a:xfrm>
              <a:off x="2981979" y="2504083"/>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64" name="TextBox 63"/>
            <p:cNvSpPr txBox="1"/>
            <p:nvPr/>
          </p:nvSpPr>
          <p:spPr>
            <a:xfrm>
              <a:off x="3455207" y="2731785"/>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666666"/>
                  </a:solidFill>
                  <a:latin typeface="Arial" pitchFamily="34" charset="0"/>
                  <a:cs typeface="Arial" pitchFamily="34" charset="0"/>
                </a:rPr>
                <a:t>Delivered</a:t>
              </a:r>
            </a:p>
          </p:txBody>
        </p:sp>
        <p:sp>
          <p:nvSpPr>
            <p:cNvPr id="65" name="TextBox 64"/>
            <p:cNvSpPr txBox="1"/>
            <p:nvPr/>
          </p:nvSpPr>
          <p:spPr>
            <a:xfrm>
              <a:off x="3455207" y="2545333"/>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chemeClr val="tx1"/>
                  </a:solidFill>
                  <a:latin typeface="Arial" pitchFamily="34" charset="0"/>
                  <a:cs typeface="Arial" pitchFamily="34" charset="0"/>
                </a:rPr>
                <a:t>23 of 42</a:t>
              </a:r>
            </a:p>
          </p:txBody>
        </p:sp>
      </p:grpSp>
      <p:sp>
        <p:nvSpPr>
          <p:cNvPr id="88" name="Rectangle 87"/>
          <p:cNvSpPr/>
          <p:nvPr/>
        </p:nvSpPr>
        <p:spPr bwMode="gray">
          <a:xfrm>
            <a:off x="348016" y="4968406"/>
            <a:ext cx="6283324" cy="1193919"/>
          </a:xfrm>
          <a:prstGeom prst="rect">
            <a:avLst/>
          </a:prstGeom>
          <a:solidFill>
            <a:schemeClr val="bg1"/>
          </a:solidFill>
          <a:ln w="6350" algn="ctr">
            <a:solidFill>
              <a:schemeClr val="bg1">
                <a:lumMod val="95000"/>
              </a:schemeClr>
            </a:solidFill>
            <a:miter lim="800000"/>
            <a:headEnd/>
            <a:tailEnd/>
          </a:ln>
          <a:effectLst>
            <a:innerShdw dist="12700" dir="16200000">
              <a:prstClr val="black">
                <a:alpha val="15000"/>
              </a:prstClr>
            </a:innerShdw>
          </a:effectLst>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90" name="Straight Connector 89"/>
          <p:cNvCxnSpPr/>
          <p:nvPr/>
        </p:nvCxnSpPr>
        <p:spPr>
          <a:xfrm>
            <a:off x="348016" y="6162325"/>
            <a:ext cx="6283324"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bwMode="gray">
          <a:xfrm>
            <a:off x="2041371" y="4133640"/>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106" name="TextBox 105"/>
          <p:cNvSpPr txBox="1"/>
          <p:nvPr/>
        </p:nvSpPr>
        <p:spPr>
          <a:xfrm>
            <a:off x="3310426" y="4100369"/>
            <a:ext cx="28478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444444"/>
                </a:solidFill>
                <a:latin typeface="Arial" pitchFamily="34" charset="0"/>
                <a:cs typeface="Arial" pitchFamily="34" charset="0"/>
              </a:rPr>
              <a:t>4</a:t>
            </a:r>
          </a:p>
        </p:txBody>
      </p:sp>
      <p:sp>
        <p:nvSpPr>
          <p:cNvPr id="107" name="Oval 106"/>
          <p:cNvSpPr/>
          <p:nvPr/>
        </p:nvSpPr>
        <p:spPr bwMode="gray">
          <a:xfrm>
            <a:off x="2884338" y="4133640"/>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108" name="Oval 107"/>
          <p:cNvSpPr/>
          <p:nvPr/>
        </p:nvSpPr>
        <p:spPr bwMode="gray">
          <a:xfrm>
            <a:off x="3719037" y="4133640"/>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110" name="TextBox 109"/>
          <p:cNvSpPr txBox="1"/>
          <p:nvPr/>
        </p:nvSpPr>
        <p:spPr>
          <a:xfrm>
            <a:off x="4140237" y="4100369"/>
            <a:ext cx="28478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444444"/>
                </a:solidFill>
                <a:latin typeface="Arial" pitchFamily="34" charset="0"/>
                <a:cs typeface="Arial" pitchFamily="34" charset="0"/>
              </a:rPr>
              <a:t>7</a:t>
            </a:r>
          </a:p>
        </p:txBody>
      </p:sp>
      <p:sp>
        <p:nvSpPr>
          <p:cNvPr id="111" name="TextBox 110"/>
          <p:cNvSpPr txBox="1"/>
          <p:nvPr/>
        </p:nvSpPr>
        <p:spPr>
          <a:xfrm>
            <a:off x="674389" y="4195728"/>
            <a:ext cx="346440" cy="307777"/>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2000" dirty="0">
                <a:solidFill>
                  <a:schemeClr val="tx1"/>
                </a:solidFill>
                <a:latin typeface="Arial" pitchFamily="34" charset="0"/>
                <a:cs typeface="Arial" pitchFamily="34" charset="0"/>
              </a:rPr>
              <a:t>19</a:t>
            </a:r>
            <a:endParaRPr lang="en-US" sz="1100" dirty="0">
              <a:solidFill>
                <a:schemeClr val="tx1"/>
              </a:solidFill>
              <a:latin typeface="Arial" pitchFamily="34" charset="0"/>
              <a:cs typeface="Arial" pitchFamily="34" charset="0"/>
            </a:endParaRPr>
          </a:p>
        </p:txBody>
      </p:sp>
      <p:sp>
        <p:nvSpPr>
          <p:cNvPr id="6" name="Rectangle 5"/>
          <p:cNvSpPr/>
          <p:nvPr/>
        </p:nvSpPr>
        <p:spPr>
          <a:xfrm>
            <a:off x="961741" y="4234200"/>
            <a:ext cx="640120" cy="230828"/>
          </a:xfrm>
          <a:prstGeom prst="rect">
            <a:avLst/>
          </a:prstGeom>
        </p:spPr>
        <p:txBody>
          <a:bodyPr wrap="none" lIns="91434" tIns="45718" rIns="91434" bIns="45718">
            <a:spAutoFit/>
          </a:bodyPr>
          <a:lstStyle/>
          <a:p>
            <a:pPr lvl="0"/>
            <a:r>
              <a:rPr lang="en-US" sz="900" dirty="0">
                <a:solidFill>
                  <a:srgbClr val="000000"/>
                </a:solidFill>
                <a:latin typeface="Arial" pitchFamily="34" charset="0"/>
                <a:cs typeface="Arial" pitchFamily="34" charset="0"/>
              </a:rPr>
              <a:t>Products</a:t>
            </a:r>
          </a:p>
        </p:txBody>
      </p:sp>
      <p:cxnSp>
        <p:nvCxnSpPr>
          <p:cNvPr id="8" name="Straight Connector 7"/>
          <p:cNvCxnSpPr/>
          <p:nvPr/>
        </p:nvCxnSpPr>
        <p:spPr>
          <a:xfrm>
            <a:off x="1783345" y="4121006"/>
            <a:ext cx="0" cy="47004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905530" y="4635868"/>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Type A</a:t>
            </a:r>
          </a:p>
        </p:txBody>
      </p:sp>
      <p:sp>
        <p:nvSpPr>
          <p:cNvPr id="115" name="TextBox 114"/>
          <p:cNvSpPr txBox="1"/>
          <p:nvPr/>
        </p:nvSpPr>
        <p:spPr>
          <a:xfrm>
            <a:off x="2748498" y="4635868"/>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Type B</a:t>
            </a:r>
          </a:p>
        </p:txBody>
      </p:sp>
      <p:sp>
        <p:nvSpPr>
          <p:cNvPr id="116" name="TextBox 115"/>
          <p:cNvSpPr txBox="1"/>
          <p:nvPr/>
        </p:nvSpPr>
        <p:spPr>
          <a:xfrm>
            <a:off x="3583197" y="4635868"/>
            <a:ext cx="69288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ctr"/>
            <a:r>
              <a:rPr lang="en-US" sz="900" dirty="0">
                <a:solidFill>
                  <a:srgbClr val="666666"/>
                </a:solidFill>
                <a:latin typeface="Arial" pitchFamily="34" charset="0"/>
                <a:cs typeface="Arial" pitchFamily="34" charset="0"/>
              </a:rPr>
              <a:t>Type C</a:t>
            </a:r>
          </a:p>
        </p:txBody>
      </p:sp>
      <p:sp>
        <p:nvSpPr>
          <p:cNvPr id="117" name="TextBox 116"/>
          <p:cNvSpPr txBox="1"/>
          <p:nvPr/>
        </p:nvSpPr>
        <p:spPr>
          <a:xfrm>
            <a:off x="2463160" y="4100369"/>
            <a:ext cx="28478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444444"/>
                </a:solidFill>
                <a:latin typeface="Arial" pitchFamily="34" charset="0"/>
                <a:cs typeface="Arial" pitchFamily="34" charset="0"/>
              </a:rPr>
              <a:t>8</a:t>
            </a:r>
          </a:p>
        </p:txBody>
      </p:sp>
      <p:sp>
        <p:nvSpPr>
          <p:cNvPr id="3" name="TextBox 2"/>
          <p:cNvSpPr txBox="1"/>
          <p:nvPr/>
        </p:nvSpPr>
        <p:spPr>
          <a:xfrm>
            <a:off x="-1485900" y="1727200"/>
            <a:ext cx="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37" name="Rectangle 36"/>
          <p:cNvSpPr/>
          <p:nvPr/>
        </p:nvSpPr>
        <p:spPr bwMode="gray">
          <a:xfrm>
            <a:off x="2095933" y="2455362"/>
            <a:ext cx="2787488" cy="790758"/>
          </a:xfrm>
          <a:prstGeom prst="rect">
            <a:avLst/>
          </a:prstGeom>
          <a:solidFill>
            <a:schemeClr val="bg1">
              <a:lumMod val="85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kern="0" dirty="0">
                <a:latin typeface="BentonSans Bold"/>
                <a:ea typeface="Arial Unicode MS" pitchFamily="34" charset="-128"/>
                <a:cs typeface="BentonSans Bold"/>
              </a:rPr>
              <a:t>Container can be filled with any content </a:t>
            </a:r>
          </a:p>
        </p:txBody>
      </p:sp>
      <p:sp>
        <p:nvSpPr>
          <p:cNvPr id="38" name="Rectangle 37"/>
          <p:cNvSpPr/>
          <p:nvPr/>
        </p:nvSpPr>
        <p:spPr bwMode="gray">
          <a:xfrm>
            <a:off x="2095933" y="5249362"/>
            <a:ext cx="2787488" cy="790758"/>
          </a:xfrm>
          <a:prstGeom prst="rect">
            <a:avLst/>
          </a:prstGeom>
          <a:solidFill>
            <a:schemeClr val="bg1">
              <a:lumMod val="85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kern="0" dirty="0">
                <a:latin typeface="BentonSans Bold"/>
                <a:ea typeface="Arial Unicode MS" pitchFamily="34" charset="-128"/>
                <a:cs typeface="BentonSans Bold"/>
              </a:rPr>
              <a:t>Container can be filled with any content </a:t>
            </a:r>
          </a:p>
        </p:txBody>
      </p:sp>
      <p:sp>
        <p:nvSpPr>
          <p:cNvPr id="39" name="Rectangle 38"/>
          <p:cNvSpPr/>
          <p:nvPr/>
        </p:nvSpPr>
        <p:spPr>
          <a:xfrm>
            <a:off x="628227" y="22543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40" name="Rectangle 39"/>
          <p:cNvSpPr/>
          <p:nvPr/>
        </p:nvSpPr>
        <p:spPr>
          <a:xfrm>
            <a:off x="844127" y="49213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478652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entonSans Light"/>
                <a:cs typeface="BentonSans Light"/>
              </a:rPr>
              <a:t>IconTabBar</a:t>
            </a:r>
            <a:r>
              <a:rPr lang="en-US" dirty="0">
                <a:latin typeface="BentonSans Light"/>
                <a:cs typeface="BentonSans Light"/>
              </a:rPr>
              <a:t>	</a:t>
            </a:r>
          </a:p>
        </p:txBody>
      </p:sp>
      <p:grpSp>
        <p:nvGrpSpPr>
          <p:cNvPr id="96" name="Group 95"/>
          <p:cNvGrpSpPr/>
          <p:nvPr/>
        </p:nvGrpSpPr>
        <p:grpSpPr>
          <a:xfrm>
            <a:off x="348016" y="1673165"/>
            <a:ext cx="6283324" cy="1540789"/>
            <a:chOff x="348015" y="4621536"/>
            <a:chExt cx="6283324" cy="1540789"/>
          </a:xfrm>
        </p:grpSpPr>
        <p:grpSp>
          <p:nvGrpSpPr>
            <p:cNvPr id="97" name="Group 96"/>
            <p:cNvGrpSpPr/>
            <p:nvPr/>
          </p:nvGrpSpPr>
          <p:grpSpPr>
            <a:xfrm>
              <a:off x="348015" y="4968406"/>
              <a:ext cx="6283324" cy="1193919"/>
              <a:chOff x="2860676" y="4625552"/>
              <a:chExt cx="6283324" cy="1193919"/>
            </a:xfrm>
          </p:grpSpPr>
          <p:sp>
            <p:nvSpPr>
              <p:cNvPr id="103" name="Rectangle 102"/>
              <p:cNvSpPr/>
              <p:nvPr/>
            </p:nvSpPr>
            <p:spPr bwMode="gray">
              <a:xfrm>
                <a:off x="2860676" y="4625552"/>
                <a:ext cx="6283324" cy="1193919"/>
              </a:xfrm>
              <a:prstGeom prst="rect">
                <a:avLst/>
              </a:prstGeom>
              <a:solidFill>
                <a:schemeClr val="bg1"/>
              </a:solidFill>
              <a:ln w="6350" algn="ctr">
                <a:noFill/>
                <a:miter lim="800000"/>
                <a:headEnd/>
                <a:tailEnd/>
              </a:ln>
              <a:effectLst>
                <a:innerShdw dist="12700" dir="16200000">
                  <a:prstClr val="black">
                    <a:alpha val="15000"/>
                  </a:prstClr>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105" name="Straight Connector 104"/>
              <p:cNvCxnSpPr/>
              <p:nvPr/>
            </p:nvCxnSpPr>
            <p:spPr>
              <a:xfrm>
                <a:off x="2860676" y="5819471"/>
                <a:ext cx="6283324"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99" name="Rounded Rectangle 98"/>
            <p:cNvSpPr/>
            <p:nvPr/>
          </p:nvSpPr>
          <p:spPr bwMode="gray">
            <a:xfrm>
              <a:off x="558576" y="4621536"/>
              <a:ext cx="557040" cy="210600"/>
            </a:xfrm>
            <a:prstGeom prst="roundRect">
              <a:avLst>
                <a:gd name="adj" fmla="val 50000"/>
              </a:avLst>
            </a:prstGeom>
            <a:noFill/>
            <a:ln w="6350" algn="ctr">
              <a:noFill/>
              <a:miter lim="800000"/>
              <a:headEnd/>
              <a:tailEnd/>
            </a:ln>
          </p:spPr>
          <p:txBody>
            <a:bodyPr lIns="0" tIns="72000" rIns="0" bIns="72000" rtlCol="0" anchor="ctr"/>
            <a:lstStyle/>
            <a:p>
              <a:pPr algn="ctr" fontAlgn="base">
                <a:spcBef>
                  <a:spcPct val="50000"/>
                </a:spcBef>
                <a:spcAft>
                  <a:spcPct val="0"/>
                </a:spcAft>
                <a:buClr>
                  <a:srgbClr val="F0AB00"/>
                </a:buClr>
                <a:buSzPct val="80000"/>
              </a:pPr>
              <a:r>
                <a:rPr lang="en-US" sz="900" dirty="0">
                  <a:solidFill>
                    <a:srgbClr val="007CC0"/>
                  </a:solidFill>
                  <a:latin typeface="Arial" pitchFamily="34" charset="0"/>
                  <a:ea typeface="Open Sans Semibold" pitchFamily="34" charset="0"/>
                  <a:cs typeface="Arial" pitchFamily="34" charset="0"/>
                </a:rPr>
                <a:t>Lorem</a:t>
              </a:r>
            </a:p>
          </p:txBody>
        </p:sp>
        <p:sp>
          <p:nvSpPr>
            <p:cNvPr id="100" name="TextBox 99"/>
            <p:cNvSpPr txBox="1"/>
            <p:nvPr/>
          </p:nvSpPr>
          <p:spPr>
            <a:xfrm>
              <a:off x="1256626" y="4657587"/>
              <a:ext cx="648374"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000000"/>
                  </a:solidFill>
                  <a:latin typeface="Arial" pitchFamily="34" charset="0"/>
                  <a:cs typeface="Arial" pitchFamily="34" charset="0"/>
                </a:rPr>
                <a:t>Ipsum Dolor</a:t>
              </a:r>
            </a:p>
          </p:txBody>
        </p:sp>
        <p:sp>
          <p:nvSpPr>
            <p:cNvPr id="101" name="TextBox 100"/>
            <p:cNvSpPr txBox="1"/>
            <p:nvPr/>
          </p:nvSpPr>
          <p:spPr>
            <a:xfrm>
              <a:off x="2119021" y="4657587"/>
              <a:ext cx="465430"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000000"/>
                  </a:solidFill>
                  <a:latin typeface="Arial" pitchFamily="34" charset="0"/>
                  <a:cs typeface="Arial" pitchFamily="34" charset="0"/>
                </a:rPr>
                <a:t>Sit Amet</a:t>
              </a:r>
            </a:p>
          </p:txBody>
        </p:sp>
        <p:sp>
          <p:nvSpPr>
            <p:cNvPr id="102" name="TextBox 101"/>
            <p:cNvSpPr txBox="1"/>
            <p:nvPr/>
          </p:nvSpPr>
          <p:spPr>
            <a:xfrm>
              <a:off x="2783790" y="4657587"/>
              <a:ext cx="78975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000000"/>
                  </a:solidFill>
                  <a:latin typeface="Arial" pitchFamily="34" charset="0"/>
                  <a:cs typeface="Arial" pitchFamily="34" charset="0"/>
                </a:rPr>
                <a:t>Consectetuer</a:t>
              </a:r>
            </a:p>
          </p:txBody>
        </p:sp>
      </p:grpSp>
      <p:sp>
        <p:nvSpPr>
          <p:cNvPr id="25" name="Rectangle 24"/>
          <p:cNvSpPr/>
          <p:nvPr/>
        </p:nvSpPr>
        <p:spPr bwMode="gray">
          <a:xfrm>
            <a:off x="2019733" y="2252162"/>
            <a:ext cx="2787488" cy="790758"/>
          </a:xfrm>
          <a:prstGeom prst="rect">
            <a:avLst/>
          </a:prstGeom>
          <a:solidFill>
            <a:schemeClr val="bg1">
              <a:lumMod val="85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r>
              <a:rPr lang="en-US" kern="0" dirty="0">
                <a:latin typeface="BentonSans Bold"/>
                <a:ea typeface="Arial Unicode MS" pitchFamily="34" charset="-128"/>
                <a:cs typeface="BentonSans Bold"/>
              </a:rPr>
              <a:t>Container can be filled with any content </a:t>
            </a:r>
          </a:p>
        </p:txBody>
      </p:sp>
      <p:sp>
        <p:nvSpPr>
          <p:cNvPr id="27" name="Rectangle 26"/>
          <p:cNvSpPr/>
          <p:nvPr/>
        </p:nvSpPr>
        <p:spPr>
          <a:xfrm>
            <a:off x="602827" y="20130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4813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gray">
          <a:xfrm>
            <a:off x="0" y="1"/>
            <a:ext cx="9144000" cy="6867406"/>
          </a:xfrm>
          <a:prstGeom prst="rect">
            <a:avLst/>
          </a:prstGeom>
          <a:solidFill>
            <a:schemeClr val="bg1">
              <a:lumMod val="65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39" name="Picture 3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9336" y="899271"/>
            <a:ext cx="2857500" cy="5072063"/>
          </a:xfrm>
          <a:prstGeom prst="rect">
            <a:avLst/>
          </a:prstGeom>
        </p:spPr>
      </p:pic>
      <p:grpSp>
        <p:nvGrpSpPr>
          <p:cNvPr id="40" name="Group 39"/>
          <p:cNvGrpSpPr/>
          <p:nvPr/>
        </p:nvGrpSpPr>
        <p:grpSpPr>
          <a:xfrm>
            <a:off x="1133939" y="899087"/>
            <a:ext cx="2860676" cy="430165"/>
            <a:chOff x="5144427" y="892785"/>
            <a:chExt cx="2860676" cy="430165"/>
          </a:xfrm>
        </p:grpSpPr>
        <p:sp>
          <p:nvSpPr>
            <p:cNvPr id="65" name="Rectangle 64"/>
            <p:cNvSpPr/>
            <p:nvPr/>
          </p:nvSpPr>
          <p:spPr>
            <a:xfrm>
              <a:off x="5144427" y="899087"/>
              <a:ext cx="2860676"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6" name="Rectangle 65"/>
            <p:cNvSpPr/>
            <p:nvPr/>
          </p:nvSpPr>
          <p:spPr>
            <a:xfrm flipV="1">
              <a:off x="5144427" y="892785"/>
              <a:ext cx="2860676" cy="45902"/>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7" name="TextBox 66"/>
            <p:cNvSpPr txBox="1"/>
            <p:nvPr/>
          </p:nvSpPr>
          <p:spPr>
            <a:xfrm>
              <a:off x="5264457" y="995602"/>
              <a:ext cx="229285" cy="2308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500" dirty="0">
                  <a:solidFill>
                    <a:srgbClr val="666666"/>
                  </a:solidFill>
                  <a:latin typeface="SAP-icons" pitchFamily="2" charset="0"/>
                </a:rPr>
                <a:t></a:t>
              </a:r>
              <a:endParaRPr lang="en-US" sz="1500" dirty="0">
                <a:solidFill>
                  <a:srgbClr val="666666"/>
                </a:solidFill>
                <a:latin typeface="SAP-icons" pitchFamily="2" charset="0"/>
                <a:cs typeface="Arial" pitchFamily="34" charset="0"/>
              </a:endParaRPr>
            </a:p>
          </p:txBody>
        </p:sp>
        <p:sp>
          <p:nvSpPr>
            <p:cNvPr id="68" name="TextBox 67"/>
            <p:cNvSpPr txBox="1"/>
            <p:nvPr/>
          </p:nvSpPr>
          <p:spPr>
            <a:xfrm>
              <a:off x="5636144" y="1033926"/>
              <a:ext cx="188486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Arial" pitchFamily="34" charset="0"/>
                  <a:ea typeface="Open Sans" pitchFamily="34" charset="0"/>
                  <a:cs typeface="Arial" pitchFamily="34" charset="0"/>
                </a:rPr>
                <a:t>Request</a:t>
              </a:r>
            </a:p>
          </p:txBody>
        </p:sp>
        <p:cxnSp>
          <p:nvCxnSpPr>
            <p:cNvPr id="69" name="Straight Connector 68"/>
            <p:cNvCxnSpPr/>
            <p:nvPr/>
          </p:nvCxnSpPr>
          <p:spPr>
            <a:xfrm>
              <a:off x="5146161" y="1322950"/>
              <a:ext cx="285894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1249309" y="1533277"/>
            <a:ext cx="2608102" cy="917056"/>
            <a:chOff x="5259797" y="1526973"/>
            <a:chExt cx="2608102" cy="917055"/>
          </a:xfrm>
        </p:grpSpPr>
        <p:sp>
          <p:nvSpPr>
            <p:cNvPr id="60" name="TextBox 59"/>
            <p:cNvSpPr txBox="1"/>
            <p:nvPr/>
          </p:nvSpPr>
          <p:spPr>
            <a:xfrm>
              <a:off x="5259797" y="1680583"/>
              <a:ext cx="1187328"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dirty="0" smtClean="0">
                  <a:solidFill>
                    <a:srgbClr val="00719E"/>
                  </a:solidFill>
                  <a:latin typeface="Arial" pitchFamily="34" charset="0"/>
                  <a:ea typeface="Open Sans" pitchFamily="34" charset="0"/>
                  <a:cs typeface="Arial" pitchFamily="34" charset="0"/>
                </a:rPr>
                <a:t>Name 1</a:t>
              </a:r>
              <a:endParaRPr lang="en-US" sz="900" dirty="0">
                <a:solidFill>
                  <a:srgbClr val="00719E"/>
                </a:solidFill>
                <a:latin typeface="Arial" pitchFamily="34" charset="0"/>
                <a:ea typeface="Open Sans" pitchFamily="34" charset="0"/>
                <a:cs typeface="Arial" pitchFamily="34" charset="0"/>
              </a:endParaRPr>
            </a:p>
          </p:txBody>
        </p:sp>
        <p:sp>
          <p:nvSpPr>
            <p:cNvPr id="61" name="TextBox 60"/>
            <p:cNvSpPr txBox="1"/>
            <p:nvPr/>
          </p:nvSpPr>
          <p:spPr>
            <a:xfrm>
              <a:off x="6574765" y="1650103"/>
              <a:ext cx="1293134"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solidFill>
                    <a:srgbClr val="444444"/>
                  </a:solidFill>
                  <a:latin typeface="Arial Narrow" pitchFamily="34" charset="0"/>
                  <a:ea typeface="Open Sans Condensed" pitchFamily="34" charset="0"/>
                  <a:cs typeface="Arial" pitchFamily="34" charset="0"/>
                </a:rPr>
                <a:t>3,762,199.90</a:t>
              </a:r>
            </a:p>
          </p:txBody>
        </p:sp>
        <p:sp>
          <p:nvSpPr>
            <p:cNvPr id="62" name="TextBox 61"/>
            <p:cNvSpPr txBox="1"/>
            <p:nvPr/>
          </p:nvSpPr>
          <p:spPr>
            <a:xfrm>
              <a:off x="7517964" y="1945501"/>
              <a:ext cx="347043"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USD</a:t>
              </a:r>
              <a:endParaRPr lang="en-US" sz="300" dirty="0">
                <a:latin typeface="Arial" pitchFamily="34" charset="0"/>
                <a:ea typeface="Open Sans" pitchFamily="34" charset="0"/>
                <a:cs typeface="Arial" pitchFamily="34" charset="0"/>
              </a:endParaRPr>
            </a:p>
          </p:txBody>
        </p:sp>
        <p:sp>
          <p:nvSpPr>
            <p:cNvPr id="63" name="TextBox 62"/>
            <p:cNvSpPr txBox="1"/>
            <p:nvPr/>
          </p:nvSpPr>
          <p:spPr>
            <a:xfrm>
              <a:off x="6991778" y="2290140"/>
              <a:ext cx="873230"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1 day ago</a:t>
              </a:r>
              <a:endParaRPr lang="en-US" sz="300" dirty="0">
                <a:latin typeface="Arial" pitchFamily="34" charset="0"/>
                <a:ea typeface="Open Sans" pitchFamily="34" charset="0"/>
                <a:cs typeface="Arial" pitchFamily="34" charset="0"/>
              </a:endParaRPr>
            </a:p>
          </p:txBody>
        </p:sp>
        <p:sp>
          <p:nvSpPr>
            <p:cNvPr id="64" name="TextBox 63"/>
            <p:cNvSpPr txBox="1"/>
            <p:nvPr/>
          </p:nvSpPr>
          <p:spPr>
            <a:xfrm>
              <a:off x="5265578" y="1526973"/>
              <a:ext cx="2255426"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444444"/>
                  </a:solidFill>
                  <a:latin typeface="Open Sans" pitchFamily="34" charset="0"/>
                  <a:ea typeface="Open Sans" pitchFamily="34" charset="0"/>
                  <a:cs typeface="Open Sans" pitchFamily="34" charset="0"/>
                </a:defRPr>
              </a:lvl1pPr>
            </a:lstStyle>
            <a:p>
              <a:r>
                <a:rPr lang="en-US" dirty="0">
                  <a:solidFill>
                    <a:srgbClr val="007CC0"/>
                  </a:solidFill>
                  <a:latin typeface="Arial" pitchFamily="34" charset="0"/>
                  <a:cs typeface="Arial" pitchFamily="34" charset="0"/>
                </a:rPr>
                <a:t>On</a:t>
              </a:r>
              <a:r>
                <a:rPr lang="en-US" dirty="0">
                  <a:latin typeface="Arial" pitchFamily="34" charset="0"/>
                  <a:cs typeface="Arial" pitchFamily="34" charset="0"/>
                </a:rPr>
                <a:t> </a:t>
              </a:r>
              <a:r>
                <a:rPr lang="en-US" dirty="0">
                  <a:solidFill>
                    <a:srgbClr val="007CC0"/>
                  </a:solidFill>
                  <a:latin typeface="Arial" pitchFamily="34" charset="0"/>
                  <a:cs typeface="Arial" pitchFamily="34" charset="0"/>
                </a:rPr>
                <a:t>behalf</a:t>
              </a:r>
              <a:r>
                <a:rPr lang="en-US" dirty="0">
                  <a:latin typeface="Arial" pitchFamily="34" charset="0"/>
                  <a:cs typeface="Arial" pitchFamily="34" charset="0"/>
                </a:rPr>
                <a:t> </a:t>
              </a:r>
              <a:r>
                <a:rPr lang="en-US" dirty="0">
                  <a:solidFill>
                    <a:srgbClr val="007CC0"/>
                  </a:solidFill>
                  <a:latin typeface="Arial" pitchFamily="34" charset="0"/>
                  <a:cs typeface="Arial" pitchFamily="34" charset="0"/>
                </a:rPr>
                <a:t>of</a:t>
              </a:r>
              <a:r>
                <a:rPr lang="en-US" dirty="0">
                  <a:latin typeface="Arial" pitchFamily="34" charset="0"/>
                  <a:cs typeface="Arial" pitchFamily="34" charset="0"/>
                </a:rPr>
                <a:t> </a:t>
              </a:r>
              <a:r>
                <a:rPr lang="en-US" dirty="0" smtClean="0">
                  <a:solidFill>
                    <a:srgbClr val="007CC0"/>
                  </a:solidFill>
                  <a:latin typeface="Arial" pitchFamily="34" charset="0"/>
                  <a:cs typeface="Arial" pitchFamily="34" charset="0"/>
                </a:rPr>
                <a:t>Name 2</a:t>
              </a:r>
              <a:endParaRPr lang="en-US" dirty="0">
                <a:solidFill>
                  <a:srgbClr val="007CC0"/>
                </a:solidFill>
                <a:latin typeface="Arial" pitchFamily="34" charset="0"/>
                <a:cs typeface="Arial" pitchFamily="34" charset="0"/>
              </a:endParaRPr>
            </a:p>
          </p:txBody>
        </p:sp>
      </p:grpSp>
      <p:sp>
        <p:nvSpPr>
          <p:cNvPr id="42" name="Rectangle 41"/>
          <p:cNvSpPr/>
          <p:nvPr/>
        </p:nvSpPr>
        <p:spPr bwMode="gray">
          <a:xfrm>
            <a:off x="1139337" y="5730159"/>
            <a:ext cx="2848293" cy="241174"/>
          </a:xfrm>
          <a:prstGeom prst="rect">
            <a:avLst/>
          </a:prstGeom>
          <a:solidFill>
            <a:schemeClr val="bg1">
              <a:alpha val="70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solidFill>
                <a:srgbClr val="707070"/>
              </a:solidFill>
              <a:ea typeface="Arial Unicode MS" pitchFamily="34" charset="-128"/>
              <a:cs typeface="Arial Unicode MS" pitchFamily="34" charset="-128"/>
            </a:endParaRPr>
          </a:p>
        </p:txBody>
      </p:sp>
      <p:sp>
        <p:nvSpPr>
          <p:cNvPr id="43" name="TextBox 42"/>
          <p:cNvSpPr txBox="1"/>
          <p:nvPr/>
        </p:nvSpPr>
        <p:spPr>
          <a:xfrm>
            <a:off x="1276663" y="5796456"/>
            <a:ext cx="1321393"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444444"/>
                </a:solidFill>
                <a:latin typeface="Arial" pitchFamily="34" charset="0"/>
                <a:cs typeface="Arial" pitchFamily="34" charset="0"/>
              </a:rPr>
              <a:t>ITEMS (3)</a:t>
            </a:r>
          </a:p>
        </p:txBody>
      </p:sp>
      <p:grpSp>
        <p:nvGrpSpPr>
          <p:cNvPr id="51" name="Group 50"/>
          <p:cNvGrpSpPr/>
          <p:nvPr/>
        </p:nvGrpSpPr>
        <p:grpSpPr>
          <a:xfrm>
            <a:off x="1139337" y="2528301"/>
            <a:ext cx="2855279" cy="2951765"/>
            <a:chOff x="5149824" y="2521998"/>
            <a:chExt cx="2855279" cy="2951765"/>
          </a:xfrm>
        </p:grpSpPr>
        <p:sp>
          <p:nvSpPr>
            <p:cNvPr id="52" name="Rectangle 51"/>
            <p:cNvSpPr/>
            <p:nvPr/>
          </p:nvSpPr>
          <p:spPr bwMode="gray">
            <a:xfrm>
              <a:off x="5149824" y="3155658"/>
              <a:ext cx="2855279" cy="2318105"/>
            </a:xfrm>
            <a:prstGeom prst="rect">
              <a:avLst/>
            </a:prstGeom>
            <a:solidFill>
              <a:schemeClr val="bg1"/>
            </a:solidFill>
            <a:ln w="6350" algn="ctr">
              <a:noFill/>
              <a:miter lim="800000"/>
              <a:headEnd/>
              <a:tailEnd/>
            </a:ln>
            <a:effectLst>
              <a:innerShdw dist="12700" dir="16200000">
                <a:prstClr val="black">
                  <a:alpha val="15000"/>
                </a:prstClr>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54" name="Straight Connector 53"/>
            <p:cNvCxnSpPr/>
            <p:nvPr/>
          </p:nvCxnSpPr>
          <p:spPr>
            <a:xfrm>
              <a:off x="5149824" y="5470191"/>
              <a:ext cx="2855279"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442474" y="3326468"/>
              <a:ext cx="2169960" cy="200054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latin typeface="Arial" pitchFamily="34" charset="0"/>
                  <a:ea typeface="Open Sans" pitchFamily="34" charset="0"/>
                  <a:cs typeface="Arial" pitchFamily="34" charset="0"/>
                </a:rPr>
                <a:t>Label </a:t>
              </a:r>
              <a:r>
                <a:rPr lang="en-US" sz="1000">
                  <a:latin typeface="Arial" pitchFamily="34" charset="0"/>
                  <a:ea typeface="Open Sans" pitchFamily="34" charset="0"/>
                  <a:cs typeface="Arial" pitchFamily="34" charset="0"/>
                </a:rPr>
                <a:t>Lorem Ipsum:</a:t>
              </a:r>
              <a:endParaRPr lang="en-US" sz="1000" dirty="0">
                <a:latin typeface="Arial" pitchFamily="34" charset="0"/>
                <a:ea typeface="Open Sans" pitchFamily="34" charset="0"/>
                <a:cs typeface="Arial" pitchFamily="34" charset="0"/>
              </a:endParaRPr>
            </a:p>
            <a:p>
              <a:r>
                <a:rPr lang="en-US" sz="1000" dirty="0">
                  <a:solidFill>
                    <a:schemeClr val="tx1"/>
                  </a:solidFill>
                  <a:latin typeface="Arial" pitchFamily="34" charset="0"/>
                  <a:ea typeface="Open Sans" pitchFamily="34" charset="0"/>
                  <a:cs typeface="Arial" pitchFamily="34" charset="0"/>
                </a:rPr>
                <a:t>Description dolor sit</a:t>
              </a:r>
              <a:br>
                <a:rPr lang="en-US" sz="1000" dirty="0">
                  <a:solidFill>
                    <a:schemeClr val="tx1"/>
                  </a:solidFill>
                  <a:latin typeface="Arial" pitchFamily="34" charset="0"/>
                  <a:ea typeface="Open Sans" pitchFamily="34" charset="0"/>
                  <a:cs typeface="Arial" pitchFamily="34" charset="0"/>
                </a:rPr>
              </a:br>
              <a:r>
                <a:rPr lang="en-US" sz="1000">
                  <a:solidFill>
                    <a:schemeClr val="tx1"/>
                  </a:solidFill>
                  <a:latin typeface="Arial" pitchFamily="34" charset="0"/>
                  <a:ea typeface="Open Sans" pitchFamily="34" charset="0"/>
                  <a:cs typeface="Arial" pitchFamily="34" charset="0"/>
                </a:rPr>
                <a:t/>
              </a:r>
              <a:br>
                <a:rPr lang="en-US" sz="1000">
                  <a:solidFill>
                    <a:schemeClr val="tx1"/>
                  </a:solidFill>
                  <a:latin typeface="Arial" pitchFamily="34" charset="0"/>
                  <a:ea typeface="Open Sans" pitchFamily="34" charset="0"/>
                  <a:cs typeface="Arial" pitchFamily="34" charset="0"/>
                </a:rPr>
              </a:br>
              <a:r>
                <a:rPr lang="en-US" sz="1000">
                  <a:latin typeface="Arial" pitchFamily="34" charset="0"/>
                  <a:ea typeface="Open Sans" pitchFamily="34" charset="0"/>
                  <a:cs typeface="Arial" pitchFamily="34" charset="0"/>
                </a:rPr>
                <a:t>Consectetuer:</a:t>
              </a:r>
              <a:endParaRPr lang="en-US" sz="1000" dirty="0">
                <a:latin typeface="Arial" pitchFamily="34" charset="0"/>
                <a:ea typeface="Open Sans" pitchFamily="34" charset="0"/>
                <a:cs typeface="Arial" pitchFamily="34" charset="0"/>
              </a:endParaRPr>
            </a:p>
            <a:p>
              <a:r>
                <a:rPr lang="en-US" sz="1000" dirty="0">
                  <a:solidFill>
                    <a:schemeClr val="tx1"/>
                  </a:solidFill>
                  <a:latin typeface="Arial" pitchFamily="34" charset="0"/>
                  <a:ea typeface="Open Sans" pitchFamily="34" charset="0"/>
                  <a:cs typeface="Arial" pitchFamily="34" charset="0"/>
                </a:rPr>
                <a:t>Eget dolor Aenean massa</a:t>
              </a:r>
              <a:br>
                <a:rPr lang="en-US" sz="1000" dirty="0">
                  <a:solidFill>
                    <a:schemeClr val="tx1"/>
                  </a:solidFill>
                  <a:latin typeface="Arial" pitchFamily="34" charset="0"/>
                  <a:ea typeface="Open Sans" pitchFamily="34" charset="0"/>
                  <a:cs typeface="Arial" pitchFamily="34" charset="0"/>
                </a:rPr>
              </a:br>
              <a:r>
                <a:rPr lang="en-US" sz="1000" dirty="0">
                  <a:solidFill>
                    <a:schemeClr val="tx1"/>
                  </a:solidFill>
                  <a:latin typeface="Arial" pitchFamily="34" charset="0"/>
                  <a:ea typeface="Open Sans" pitchFamily="34" charset="0"/>
                  <a:cs typeface="Arial" pitchFamily="34" charset="0"/>
                </a:rPr>
                <a:t/>
              </a:r>
              <a:br>
                <a:rPr lang="en-US" sz="1000" dirty="0">
                  <a:solidFill>
                    <a:schemeClr val="tx1"/>
                  </a:solidFill>
                  <a:latin typeface="Arial" pitchFamily="34" charset="0"/>
                  <a:ea typeface="Open Sans" pitchFamily="34" charset="0"/>
                  <a:cs typeface="Arial" pitchFamily="34" charset="0"/>
                </a:rPr>
              </a:br>
              <a:r>
                <a:rPr lang="en-US" sz="1000" dirty="0">
                  <a:latin typeface="Arial" pitchFamily="34" charset="0"/>
                  <a:ea typeface="Open Sans" pitchFamily="34" charset="0"/>
                  <a:cs typeface="Arial" pitchFamily="34" charset="0"/>
                </a:rPr>
                <a:t>Adipiscing </a:t>
              </a:r>
              <a:r>
                <a:rPr lang="en-US" sz="1000">
                  <a:latin typeface="Arial" pitchFamily="34" charset="0"/>
                  <a:ea typeface="Open Sans" pitchFamily="34" charset="0"/>
                  <a:cs typeface="Arial" pitchFamily="34" charset="0"/>
                </a:rPr>
                <a:t>elit Aenean:</a:t>
              </a:r>
              <a:endParaRPr lang="en-US" sz="1000" dirty="0">
                <a:latin typeface="Arial" pitchFamily="34" charset="0"/>
                <a:ea typeface="Open Sans" pitchFamily="34" charset="0"/>
                <a:cs typeface="Arial" pitchFamily="34" charset="0"/>
              </a:endParaRPr>
            </a:p>
            <a:p>
              <a:r>
                <a:rPr lang="en-US" sz="1000" dirty="0">
                  <a:solidFill>
                    <a:schemeClr val="tx1"/>
                  </a:solidFill>
                  <a:latin typeface="Arial" pitchFamily="34" charset="0"/>
                  <a:ea typeface="Open Sans" pitchFamily="34" charset="0"/>
                  <a:cs typeface="Arial" pitchFamily="34" charset="0"/>
                </a:rPr>
                <a:t>Cum sociis natoque</a:t>
              </a:r>
              <a:br>
                <a:rPr lang="en-US" sz="1000" dirty="0">
                  <a:solidFill>
                    <a:schemeClr val="tx1"/>
                  </a:solidFill>
                  <a:latin typeface="Arial" pitchFamily="34" charset="0"/>
                  <a:ea typeface="Open Sans" pitchFamily="34" charset="0"/>
                  <a:cs typeface="Arial" pitchFamily="34" charset="0"/>
                </a:rPr>
              </a:br>
              <a:r>
                <a:rPr lang="en-US" sz="1000" dirty="0">
                  <a:solidFill>
                    <a:schemeClr val="tx1"/>
                  </a:solidFill>
                  <a:latin typeface="Arial" pitchFamily="34" charset="0"/>
                  <a:ea typeface="Open Sans" pitchFamily="34" charset="0"/>
                  <a:cs typeface="Arial" pitchFamily="34" charset="0"/>
                </a:rPr>
                <a:t/>
              </a:r>
              <a:br>
                <a:rPr lang="en-US" sz="1000" dirty="0">
                  <a:solidFill>
                    <a:schemeClr val="tx1"/>
                  </a:solidFill>
                  <a:latin typeface="Arial" pitchFamily="34" charset="0"/>
                  <a:ea typeface="Open Sans" pitchFamily="34" charset="0"/>
                  <a:cs typeface="Arial" pitchFamily="34" charset="0"/>
                </a:rPr>
              </a:br>
              <a:r>
                <a:rPr lang="en-US" sz="1000">
                  <a:latin typeface="Arial" pitchFamily="34" charset="0"/>
                  <a:ea typeface="Open Sans" pitchFamily="34" charset="0"/>
                  <a:cs typeface="Arial" pitchFamily="34" charset="0"/>
                </a:rPr>
                <a:t>Commodo ligula:</a:t>
              </a:r>
              <a:endParaRPr lang="en-US" sz="1000" dirty="0">
                <a:latin typeface="Arial" pitchFamily="34" charset="0"/>
                <a:ea typeface="Open Sans" pitchFamily="34" charset="0"/>
                <a:cs typeface="Arial" pitchFamily="34" charset="0"/>
              </a:endParaRPr>
            </a:p>
            <a:p>
              <a:r>
                <a:rPr lang="fr-FR" sz="1000" dirty="0">
                  <a:solidFill>
                    <a:schemeClr val="tx1"/>
                  </a:solidFill>
                  <a:latin typeface="Arial" pitchFamily="34" charset="0"/>
                  <a:ea typeface="Open Sans" pitchFamily="34" charset="0"/>
                  <a:cs typeface="Arial" pitchFamily="34" charset="0"/>
                </a:rPr>
                <a:t>Penatibus et magnis dis parturient</a:t>
              </a:r>
            </a:p>
          </p:txBody>
        </p:sp>
        <p:sp>
          <p:nvSpPr>
            <p:cNvPr id="56" name="Oval 55"/>
            <p:cNvSpPr/>
            <p:nvPr/>
          </p:nvSpPr>
          <p:spPr bwMode="gray">
            <a:xfrm>
              <a:off x="5265578" y="2555270"/>
              <a:ext cx="421200" cy="421200"/>
            </a:xfrm>
            <a:prstGeom prst="ellipse">
              <a:avLst/>
            </a:prstGeom>
            <a:solidFill>
              <a:srgbClr val="009DE0"/>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kern="0" dirty="0">
                <a:solidFill>
                  <a:schemeClr val="bg1"/>
                </a:solidFill>
                <a:latin typeface="SAP-icons" pitchFamily="2" charset="0"/>
                <a:ea typeface="Arial Unicode MS" pitchFamily="34" charset="-128"/>
                <a:cs typeface="Arial Unicode MS" pitchFamily="34" charset="-128"/>
              </a:endParaRPr>
            </a:p>
          </p:txBody>
        </p:sp>
        <p:sp>
          <p:nvSpPr>
            <p:cNvPr id="57" name="TextBox 56"/>
            <p:cNvSpPr txBox="1"/>
            <p:nvPr/>
          </p:nvSpPr>
          <p:spPr>
            <a:xfrm>
              <a:off x="6417159" y="2521998"/>
              <a:ext cx="15143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444444"/>
                  </a:solidFill>
                  <a:latin typeface="Arial" pitchFamily="34" charset="0"/>
                  <a:cs typeface="Arial" pitchFamily="34" charset="0"/>
                </a:rPr>
                <a:t>32</a:t>
              </a:r>
            </a:p>
          </p:txBody>
        </p:sp>
        <p:sp>
          <p:nvSpPr>
            <p:cNvPr id="58" name="Oval 57"/>
            <p:cNvSpPr/>
            <p:nvPr/>
          </p:nvSpPr>
          <p:spPr bwMode="gray">
            <a:xfrm>
              <a:off x="5981546" y="2555270"/>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59" name="Oval 58"/>
            <p:cNvSpPr/>
            <p:nvPr/>
          </p:nvSpPr>
          <p:spPr bwMode="gray">
            <a:xfrm>
              <a:off x="6701945" y="2555270"/>
              <a:ext cx="421200" cy="421200"/>
            </a:xfrm>
            <a:prstGeom prst="ellipse">
              <a:avLst/>
            </a:prstGeom>
            <a:solidFill>
              <a:schemeClr val="bg1"/>
            </a:solidFill>
            <a:ln w="12700" algn="ctr">
              <a:solidFill>
                <a:srgbClr val="009DE0"/>
              </a:solid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grpSp>
      <p:sp>
        <p:nvSpPr>
          <p:cNvPr id="84" name="TextBox 83"/>
          <p:cNvSpPr txBox="1"/>
          <p:nvPr/>
        </p:nvSpPr>
        <p:spPr>
          <a:xfrm>
            <a:off x="0" y="121920"/>
            <a:ext cx="914400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dirty="0">
                <a:solidFill>
                  <a:srgbClr val="666666"/>
                </a:solidFill>
                <a:latin typeface="BentonSans Light"/>
                <a:ea typeface="+mj-ea"/>
                <a:cs typeface="BentonSans Light"/>
              </a:rPr>
              <a:t>Phone</a:t>
            </a:r>
            <a:endParaRPr lang="en-US" kern="0" dirty="0">
              <a:latin typeface="BentonSans Light"/>
              <a:ea typeface="Arial Unicode MS" pitchFamily="34" charset="-128"/>
              <a:cs typeface="BentonSans Light"/>
            </a:endParaRPr>
          </a:p>
        </p:txBody>
      </p:sp>
      <p:sp>
        <p:nvSpPr>
          <p:cNvPr id="2" name="Rectangle 1"/>
          <p:cNvSpPr/>
          <p:nvPr/>
        </p:nvSpPr>
        <p:spPr bwMode="gray">
          <a:xfrm>
            <a:off x="1137602" y="2456893"/>
            <a:ext cx="2857500" cy="3016322"/>
          </a:xfrm>
          <a:prstGeom prst="rect">
            <a:avLst/>
          </a:prstGeom>
          <a:noFill/>
          <a:ln w="6350" algn="ctr">
            <a:solidFill>
              <a:srgbClr val="FF00FF"/>
            </a:solidFill>
            <a:prstDash val="solid"/>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TextBox 2"/>
          <p:cNvSpPr txBox="1"/>
          <p:nvPr/>
        </p:nvSpPr>
        <p:spPr>
          <a:xfrm>
            <a:off x="4385627" y="5319204"/>
            <a:ext cx="873111"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solidFill>
                  <a:schemeClr val="bg1"/>
                </a:solidFill>
                <a:latin typeface="BentonSans Light"/>
                <a:ea typeface="Open Sans Semibold" pitchFamily="34" charset="0"/>
                <a:cs typeface="BentonSans Light"/>
              </a:rPr>
              <a:t>TabContainer</a:t>
            </a:r>
          </a:p>
        </p:txBody>
      </p:sp>
      <p:cxnSp>
        <p:nvCxnSpPr>
          <p:cNvPr id="5" name="Straight Connector 4"/>
          <p:cNvCxnSpPr/>
          <p:nvPr/>
        </p:nvCxnSpPr>
        <p:spPr>
          <a:xfrm flipH="1">
            <a:off x="3995103" y="5403841"/>
            <a:ext cx="390525" cy="0"/>
          </a:xfrm>
          <a:prstGeom prst="line">
            <a:avLst/>
          </a:prstGeom>
          <a:noFill/>
          <a:ln w="6350" algn="ctr">
            <a:solidFill>
              <a:srgbClr val="FF00FF"/>
            </a:solidFill>
            <a:prstDash val="solid"/>
            <a:miter lim="800000"/>
            <a:headEnd/>
            <a:tailEnd/>
          </a:ln>
        </p:spPr>
      </p:cxnSp>
      <p:grpSp>
        <p:nvGrpSpPr>
          <p:cNvPr id="36" name="Group 35"/>
          <p:cNvGrpSpPr/>
          <p:nvPr/>
        </p:nvGrpSpPr>
        <p:grpSpPr>
          <a:xfrm>
            <a:off x="1135063" y="5550693"/>
            <a:ext cx="2872029" cy="423864"/>
            <a:chOff x="5144258" y="5541167"/>
            <a:chExt cx="2872029" cy="423864"/>
          </a:xfrm>
        </p:grpSpPr>
        <p:sp>
          <p:nvSpPr>
            <p:cNvPr id="37" name="Rectangle 36"/>
            <p:cNvSpPr/>
            <p:nvPr/>
          </p:nvSpPr>
          <p:spPr>
            <a:xfrm>
              <a:off x="5144258" y="5541168"/>
              <a:ext cx="2872029"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585439" y="5631108"/>
              <a:ext cx="423863"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cxnSp>
          <p:nvCxnSpPr>
            <p:cNvPr id="47" name="Straight Connector 46"/>
            <p:cNvCxnSpPr/>
            <p:nvPr/>
          </p:nvCxnSpPr>
          <p:spPr>
            <a:xfrm>
              <a:off x="7585439" y="5541167"/>
              <a:ext cx="0" cy="423863"/>
            </a:xfrm>
            <a:prstGeom prst="line">
              <a:avLst/>
            </a:prstGeom>
            <a:ln w="12700">
              <a:solidFill>
                <a:srgbClr val="626F78"/>
              </a:solidFill>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1250527" y="31560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83963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smtClean="0">
                <a:latin typeface="BentonSans Light"/>
                <a:ea typeface="Arial Unicode MS" pitchFamily="34" charset="-128"/>
                <a:cs typeface="BentonSans Light"/>
              </a:rPr>
              <a:t>Input</a:t>
            </a:r>
            <a:endParaRPr lang="en-US" dirty="0">
              <a:latin typeface="BentonSans Light"/>
              <a:cs typeface="BentonSans Light"/>
            </a:endParaRPr>
          </a:p>
        </p:txBody>
      </p:sp>
      <p:sp>
        <p:nvSpPr>
          <p:cNvPr id="12" name="Rectangle 350"/>
          <p:cNvSpPr>
            <a:spLocks noChangeArrowheads="1"/>
          </p:cNvSpPr>
          <p:nvPr/>
        </p:nvSpPr>
        <p:spPr bwMode="auto">
          <a:xfrm>
            <a:off x="334205" y="1792673"/>
            <a:ext cx="2559951" cy="318969"/>
          </a:xfrm>
          <a:prstGeom prst="rect">
            <a:avLst/>
          </a:prstGeom>
          <a:solidFill>
            <a:schemeClr val="bg1"/>
          </a:solidFill>
          <a:ln w="9525">
            <a:solidFill>
              <a:schemeClr val="bg1">
                <a:lumMod val="75000"/>
              </a:schemeClr>
            </a:solidFill>
            <a:miter lim="800000"/>
            <a:headEnd/>
            <a:tailEnd/>
          </a:ln>
          <a:extLst/>
        </p:spPr>
        <p:txBody>
          <a:bodyPr vert="horz" wrap="square" lIns="91434" tIns="45718" rIns="91434" bIns="45718" numCol="1" anchor="ctr" anchorCtr="0" compatLnSpc="1">
            <a:prstTxWarp prst="textNoShape">
              <a:avLst/>
            </a:prstTxWarp>
          </a:bodyPr>
          <a:lstStyle/>
          <a:p>
            <a:r>
              <a:rPr lang="en-US" sz="1000" i="1" dirty="0">
                <a:solidFill>
                  <a:srgbClr val="707070"/>
                </a:solidFill>
                <a:latin typeface="Arial" panose="020B0604020202020204" pitchFamily="34" charset="0"/>
                <a:ea typeface="Open Sans" panose="020B0606030504020204" pitchFamily="34" charset="0"/>
                <a:cs typeface="Arial" panose="020B0604020202020204" pitchFamily="34" charset="0"/>
              </a:rPr>
              <a:t>Prompt Text</a:t>
            </a:r>
            <a:endParaRPr lang="en-US" sz="4000" i="1" dirty="0">
              <a:solidFill>
                <a:srgbClr val="707070"/>
              </a:solidFill>
              <a:latin typeface="Arial" panose="020B0604020202020204" pitchFamily="34" charset="0"/>
              <a:ea typeface="Open Sans" panose="020B0606030504020204" pitchFamily="34" charset="0"/>
              <a:cs typeface="Arial" panose="020B0604020202020204" pitchFamily="34" charset="0"/>
            </a:endParaRPr>
          </a:p>
        </p:txBody>
      </p:sp>
      <p:sp>
        <p:nvSpPr>
          <p:cNvPr id="16" name="Rectangle 350"/>
          <p:cNvSpPr>
            <a:spLocks noChangeArrowheads="1"/>
          </p:cNvSpPr>
          <p:nvPr/>
        </p:nvSpPr>
        <p:spPr bwMode="auto">
          <a:xfrm>
            <a:off x="334205" y="2271662"/>
            <a:ext cx="2559951" cy="318969"/>
          </a:xfrm>
          <a:prstGeom prst="rect">
            <a:avLst/>
          </a:prstGeom>
          <a:solidFill>
            <a:schemeClr val="bg1"/>
          </a:solidFill>
          <a:ln w="9525">
            <a:solidFill>
              <a:schemeClr val="bg1">
                <a:lumMod val="75000"/>
              </a:schemeClr>
            </a:solidFill>
            <a:miter lim="800000"/>
            <a:headEnd/>
            <a:tailEnd/>
          </a:ln>
          <a:extLst/>
        </p:spPr>
        <p:txBody>
          <a:bodyPr vert="horz" wrap="square" lIns="91434" tIns="45718" rIns="91434" bIns="45718" numCol="1" anchor="ctr" anchorCtr="0" compatLnSpc="1">
            <a:prstTxWarp prst="textNoShape">
              <a:avLst/>
            </a:prstTxWarp>
          </a:bodyPr>
          <a:lstStyle/>
          <a:p>
            <a:r>
              <a:rPr lang="en-US" sz="1000" dirty="0">
                <a:latin typeface="Arial" panose="020B0604020202020204" pitchFamily="34" charset="0"/>
                <a:ea typeface="Open Sans" panose="020B0606030504020204" pitchFamily="34" charset="0"/>
                <a:cs typeface="Arial" panose="020B0604020202020204" pitchFamily="34" charset="0"/>
              </a:rPr>
              <a:t>Lorem ipsum</a:t>
            </a:r>
            <a:endParaRPr lang="en-US" sz="4400" spc="-150" dirty="0">
              <a:latin typeface="Arial" panose="020B0604020202020204" pitchFamily="34" charset="0"/>
              <a:ea typeface="Open Sans" panose="020B0606030504020204" pitchFamily="34" charset="0"/>
              <a:cs typeface="Arial" panose="020B0604020202020204" pitchFamily="34" charset="0"/>
            </a:endParaRPr>
          </a:p>
        </p:txBody>
      </p:sp>
      <p:sp>
        <p:nvSpPr>
          <p:cNvPr id="17" name="Rectangle 350"/>
          <p:cNvSpPr>
            <a:spLocks noChangeArrowheads="1"/>
          </p:cNvSpPr>
          <p:nvPr/>
        </p:nvSpPr>
        <p:spPr bwMode="auto">
          <a:xfrm>
            <a:off x="334205" y="2756274"/>
            <a:ext cx="2559951" cy="318969"/>
          </a:xfrm>
          <a:prstGeom prst="rect">
            <a:avLst/>
          </a:prstGeom>
          <a:solidFill>
            <a:schemeClr val="bg1">
              <a:alpha val="30000"/>
            </a:schemeClr>
          </a:solidFill>
          <a:ln w="9525">
            <a:solidFill>
              <a:schemeClr val="bg1">
                <a:lumMod val="75000"/>
                <a:alpha val="20000"/>
              </a:schemeClr>
            </a:solidFill>
            <a:miter lim="800000"/>
            <a:headEnd/>
            <a:tailEnd/>
          </a:ln>
          <a:extLst/>
        </p:spPr>
        <p:txBody>
          <a:bodyPr vert="horz" wrap="square" lIns="91434" tIns="45718" rIns="91434" bIns="45718" numCol="1" anchor="ctr" anchorCtr="0" compatLnSpc="1">
            <a:prstTxWarp prst="textNoShape">
              <a:avLst/>
            </a:prstTxWarp>
          </a:bodyPr>
          <a:lstStyle/>
          <a:p>
            <a:r>
              <a:rPr lang="en-US" sz="1000" dirty="0">
                <a:solidFill>
                  <a:schemeClr val="bg1">
                    <a:lumMod val="75000"/>
                  </a:schemeClr>
                </a:solidFill>
                <a:latin typeface="Arial" panose="020B0604020202020204" pitchFamily="34" charset="0"/>
                <a:ea typeface="Open Sans" panose="020B0606030504020204" pitchFamily="34" charset="0"/>
                <a:cs typeface="Arial" panose="020B0604020202020204" pitchFamily="34" charset="0"/>
              </a:rPr>
              <a:t>Lorem ipsum</a:t>
            </a:r>
            <a:endParaRPr lang="en-US" sz="4400" spc="-150" dirty="0">
              <a:solidFill>
                <a:schemeClr val="bg1">
                  <a:lumMod val="7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19" name="Rectangle 350"/>
          <p:cNvSpPr>
            <a:spLocks noChangeArrowheads="1"/>
          </p:cNvSpPr>
          <p:nvPr/>
        </p:nvSpPr>
        <p:spPr bwMode="auto">
          <a:xfrm>
            <a:off x="3995872" y="2271661"/>
            <a:ext cx="2559951" cy="318969"/>
          </a:xfrm>
          <a:prstGeom prst="rect">
            <a:avLst/>
          </a:prstGeom>
          <a:solidFill>
            <a:schemeClr val="bg1"/>
          </a:solidFill>
          <a:ln w="9525">
            <a:solidFill>
              <a:srgbClr val="007CC0"/>
            </a:solidFill>
            <a:miter lim="800000"/>
            <a:headEnd/>
            <a:tailEnd/>
          </a:ln>
          <a:extLst/>
        </p:spPr>
        <p:txBody>
          <a:bodyPr vert="horz" wrap="square" lIns="91434" tIns="45718" rIns="91434" bIns="45718" numCol="1" anchor="ctr" anchorCtr="0" compatLnSpc="1">
            <a:prstTxWarp prst="textNoShape">
              <a:avLst/>
            </a:prstTxWarp>
          </a:bodyPr>
          <a:lstStyle/>
          <a:p>
            <a:r>
              <a:rPr lang="en-US" sz="1000" dirty="0">
                <a:latin typeface="Arial" panose="020B0604020202020204" pitchFamily="34" charset="0"/>
                <a:ea typeface="Open Sans" panose="020B0606030504020204" pitchFamily="34" charset="0"/>
                <a:cs typeface="Arial" panose="020B0604020202020204" pitchFamily="34" charset="0"/>
              </a:rPr>
              <a:t>Lorem ipsum</a:t>
            </a:r>
            <a:r>
              <a:rPr lang="en-US" sz="1200" b="1" spc="-300" dirty="0">
                <a:solidFill>
                  <a:srgbClr val="000000"/>
                </a:solidFill>
                <a:latin typeface="Arial" panose="020B0604020202020204" pitchFamily="34" charset="0"/>
                <a:ea typeface="Open Sans" panose="020B0606030504020204" pitchFamily="34" charset="0"/>
                <a:cs typeface="Arial" panose="020B0604020202020204" pitchFamily="34" charset="0"/>
              </a:rPr>
              <a:t> |</a:t>
            </a:r>
            <a:endParaRPr lang="en-US" sz="4400" b="1" spc="-300" dirty="0">
              <a:latin typeface="Arial" panose="020B0604020202020204" pitchFamily="34" charset="0"/>
              <a:ea typeface="Open Sans" panose="020B0606030504020204" pitchFamily="34" charset="0"/>
              <a:cs typeface="Arial" panose="020B0604020202020204" pitchFamily="34" charset="0"/>
            </a:endParaRPr>
          </a:p>
        </p:txBody>
      </p:sp>
      <p:sp>
        <p:nvSpPr>
          <p:cNvPr id="21" name="Rectangle 350"/>
          <p:cNvSpPr>
            <a:spLocks noChangeArrowheads="1"/>
          </p:cNvSpPr>
          <p:nvPr/>
        </p:nvSpPr>
        <p:spPr bwMode="auto">
          <a:xfrm>
            <a:off x="3995872" y="1792673"/>
            <a:ext cx="2559951" cy="318969"/>
          </a:xfrm>
          <a:prstGeom prst="rect">
            <a:avLst/>
          </a:prstGeom>
          <a:solidFill>
            <a:schemeClr val="bg1"/>
          </a:solidFill>
          <a:ln w="9525">
            <a:solidFill>
              <a:srgbClr val="007CC0"/>
            </a:solidFill>
            <a:miter lim="800000"/>
            <a:headEnd/>
            <a:tailEnd/>
          </a:ln>
          <a:extLst/>
        </p:spPr>
        <p:txBody>
          <a:bodyPr vert="horz" wrap="square" lIns="91434" tIns="45718" rIns="91434" bIns="45718" numCol="1" anchor="ctr" anchorCtr="0" compatLnSpc="1">
            <a:prstTxWarp prst="textNoShape">
              <a:avLst/>
            </a:prstTxWarp>
          </a:bodyPr>
          <a:lstStyle/>
          <a:p>
            <a:pPr lvl="0"/>
            <a:r>
              <a:rPr lang="en-US" sz="1200" b="1" spc="-300" dirty="0">
                <a:solidFill>
                  <a:srgbClr val="000000"/>
                </a:solidFill>
                <a:latin typeface="Arial" panose="020B0604020202020204" pitchFamily="34" charset="0"/>
                <a:ea typeface="Open Sans" panose="020B0606030504020204" pitchFamily="34" charset="0"/>
                <a:cs typeface="Arial" panose="020B0604020202020204" pitchFamily="34" charset="0"/>
              </a:rPr>
              <a:t>|</a:t>
            </a:r>
            <a:endParaRPr lang="en-US" sz="4000" i="1" dirty="0">
              <a:solidFill>
                <a:srgbClr val="707070"/>
              </a:solidFill>
              <a:latin typeface="Arial" panose="020B0604020202020204" pitchFamily="34" charset="0"/>
              <a:ea typeface="Open Sans" panose="020B0606030504020204" pitchFamily="34" charset="0"/>
              <a:cs typeface="Arial" panose="020B0604020202020204" pitchFamily="34" charset="0"/>
            </a:endParaRPr>
          </a:p>
        </p:txBody>
      </p:sp>
      <p:sp>
        <p:nvSpPr>
          <p:cNvPr id="22" name="Rectangle 350"/>
          <p:cNvSpPr>
            <a:spLocks noChangeArrowheads="1"/>
          </p:cNvSpPr>
          <p:nvPr/>
        </p:nvSpPr>
        <p:spPr bwMode="auto">
          <a:xfrm>
            <a:off x="334205" y="3897907"/>
            <a:ext cx="2559951" cy="318969"/>
          </a:xfrm>
          <a:prstGeom prst="rect">
            <a:avLst/>
          </a:prstGeom>
          <a:solidFill>
            <a:schemeClr val="bg1"/>
          </a:solidFill>
          <a:ln w="15875">
            <a:solidFill>
              <a:srgbClr val="E52929"/>
            </a:solidFill>
            <a:miter lim="800000"/>
            <a:headEnd/>
            <a:tailEnd/>
          </a:ln>
          <a:extLst/>
        </p:spPr>
        <p:txBody>
          <a:bodyPr vert="horz" wrap="square" lIns="91434" tIns="45718" rIns="91434" bIns="45718" numCol="1" anchor="ctr" anchorCtr="0" compatLnSpc="1">
            <a:prstTxWarp prst="textNoShape">
              <a:avLst/>
            </a:prstTxWarp>
          </a:bodyPr>
          <a:lstStyle/>
          <a:p>
            <a:r>
              <a:rPr lang="en-US" sz="1000" dirty="0">
                <a:latin typeface="Arial" panose="020B0604020202020204" pitchFamily="34" charset="0"/>
                <a:ea typeface="Open Sans" panose="020B0606030504020204" pitchFamily="34" charset="0"/>
                <a:cs typeface="Arial" panose="020B0604020202020204" pitchFamily="34" charset="0"/>
              </a:rPr>
              <a:t>Error</a:t>
            </a:r>
          </a:p>
        </p:txBody>
      </p:sp>
      <p:sp>
        <p:nvSpPr>
          <p:cNvPr id="23" name="Rectangle 350"/>
          <p:cNvSpPr>
            <a:spLocks noChangeArrowheads="1"/>
          </p:cNvSpPr>
          <p:nvPr/>
        </p:nvSpPr>
        <p:spPr bwMode="auto">
          <a:xfrm>
            <a:off x="334205" y="4376896"/>
            <a:ext cx="2559951" cy="318969"/>
          </a:xfrm>
          <a:prstGeom prst="rect">
            <a:avLst/>
          </a:prstGeom>
          <a:solidFill>
            <a:schemeClr val="bg1"/>
          </a:solidFill>
          <a:ln w="15875">
            <a:solidFill>
              <a:srgbClr val="F0AB00"/>
            </a:solidFill>
            <a:miter lim="800000"/>
            <a:headEnd/>
            <a:tailEnd/>
          </a:ln>
          <a:extLst/>
        </p:spPr>
        <p:txBody>
          <a:bodyPr vert="horz" wrap="square" lIns="91434" tIns="45718" rIns="91434" bIns="45718" numCol="1" anchor="ctr" anchorCtr="0" compatLnSpc="1">
            <a:prstTxWarp prst="textNoShape">
              <a:avLst/>
            </a:prstTxWarp>
          </a:bodyPr>
          <a:lstStyle/>
          <a:p>
            <a:r>
              <a:rPr lang="en-US" sz="1000" dirty="0">
                <a:latin typeface="Arial" panose="020B0604020202020204" pitchFamily="34" charset="0"/>
                <a:ea typeface="Open Sans" panose="020B0606030504020204" pitchFamily="34" charset="0"/>
                <a:cs typeface="Arial" panose="020B0604020202020204" pitchFamily="34" charset="0"/>
              </a:rPr>
              <a:t>Warning</a:t>
            </a:r>
            <a:endParaRPr lang="en-US" sz="4400" spc="-150" dirty="0">
              <a:latin typeface="Arial" panose="020B0604020202020204" pitchFamily="34" charset="0"/>
              <a:ea typeface="Open Sans" panose="020B0606030504020204" pitchFamily="34" charset="0"/>
              <a:cs typeface="Arial" panose="020B0604020202020204" pitchFamily="34" charset="0"/>
            </a:endParaRPr>
          </a:p>
        </p:txBody>
      </p:sp>
      <p:sp>
        <p:nvSpPr>
          <p:cNvPr id="24" name="Rectangle 350"/>
          <p:cNvSpPr>
            <a:spLocks noChangeArrowheads="1"/>
          </p:cNvSpPr>
          <p:nvPr/>
        </p:nvSpPr>
        <p:spPr bwMode="auto">
          <a:xfrm>
            <a:off x="334205" y="4861508"/>
            <a:ext cx="2559951" cy="318969"/>
          </a:xfrm>
          <a:prstGeom prst="rect">
            <a:avLst/>
          </a:prstGeom>
          <a:solidFill>
            <a:schemeClr val="bg1"/>
          </a:solidFill>
          <a:ln w="15875">
            <a:solidFill>
              <a:srgbClr val="008A3B"/>
            </a:solidFill>
            <a:miter lim="800000"/>
            <a:headEnd/>
            <a:tailEnd/>
          </a:ln>
          <a:extLst/>
        </p:spPr>
        <p:txBody>
          <a:bodyPr vert="horz" wrap="square" lIns="91434" tIns="45718" rIns="91434" bIns="45718" numCol="1" anchor="ctr" anchorCtr="0" compatLnSpc="1">
            <a:prstTxWarp prst="textNoShape">
              <a:avLst/>
            </a:prstTxWarp>
          </a:bodyPr>
          <a:lstStyle/>
          <a:p>
            <a:r>
              <a:rPr lang="en-US" sz="1000" dirty="0">
                <a:latin typeface="Arial" panose="020B0604020202020204" pitchFamily="34" charset="0"/>
                <a:ea typeface="Open Sans" panose="020B0606030504020204" pitchFamily="34" charset="0"/>
                <a:cs typeface="Arial" panose="020B0604020202020204" pitchFamily="34" charset="0"/>
              </a:rPr>
              <a:t>Success</a:t>
            </a:r>
          </a:p>
        </p:txBody>
      </p:sp>
    </p:spTree>
    <p:extLst>
      <p:ext uri="{BB962C8B-B14F-4D97-AF65-F5344CB8AC3E}">
        <p14:creationId xmlns:p14="http://schemas.microsoft.com/office/powerpoint/2010/main" val="26200591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Table</a:t>
            </a:r>
            <a:endParaRPr lang="en-US" dirty="0">
              <a:latin typeface="BentonSans Light" panose="02000503000000020004" pitchFamily="2" charset="0"/>
            </a:endParaRPr>
          </a:p>
        </p:txBody>
      </p:sp>
      <p:sp>
        <p:nvSpPr>
          <p:cNvPr id="43" name="TextBox 42"/>
          <p:cNvSpPr txBox="1"/>
          <p:nvPr/>
        </p:nvSpPr>
        <p:spPr>
          <a:xfrm>
            <a:off x="618703" y="1462109"/>
            <a:ext cx="2735836"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a:solidFill>
                  <a:srgbClr val="444444"/>
                </a:solidFill>
                <a:latin typeface="Arial" pitchFamily="34" charset="0"/>
                <a:cs typeface="Arial" pitchFamily="34" charset="0"/>
              </a:rPr>
              <a:t>Pricing </a:t>
            </a:r>
            <a:r>
              <a:rPr lang="en-US" sz="1300" dirty="0" smtClean="0">
                <a:solidFill>
                  <a:srgbClr val="444444"/>
                </a:solidFill>
                <a:latin typeface="Arial" pitchFamily="34" charset="0"/>
                <a:cs typeface="Arial" pitchFamily="34" charset="0"/>
              </a:rPr>
              <a:t>Details (3)</a:t>
            </a:r>
            <a:endParaRPr lang="en-US" sz="1300" dirty="0">
              <a:solidFill>
                <a:srgbClr val="444444"/>
              </a:solidFill>
              <a:latin typeface="Arial" pitchFamily="34" charset="0"/>
              <a:cs typeface="Arial" pitchFamily="34" charset="0"/>
            </a:endParaRPr>
          </a:p>
        </p:txBody>
      </p:sp>
      <p:sp>
        <p:nvSpPr>
          <p:cNvPr id="44" name="Rectangle 43"/>
          <p:cNvSpPr/>
          <p:nvPr/>
        </p:nvSpPr>
        <p:spPr bwMode="gray">
          <a:xfrm>
            <a:off x="444500" y="1733550"/>
            <a:ext cx="8528050" cy="508000"/>
          </a:xfrm>
          <a:prstGeom prst="rect">
            <a:avLst/>
          </a:prstGeom>
          <a:solidFill>
            <a:srgbClr val="F2F2F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5" name="Rectangle 44"/>
          <p:cNvSpPr/>
          <p:nvPr/>
        </p:nvSpPr>
        <p:spPr bwMode="gray">
          <a:xfrm>
            <a:off x="433881" y="1716484"/>
            <a:ext cx="8557720" cy="2007765"/>
          </a:xfrm>
          <a:prstGeom prst="rect">
            <a:avLst/>
          </a:prstGeom>
          <a:noFill/>
          <a:ln w="6350" algn="ctr">
            <a:noFill/>
            <a:miter lim="800000"/>
            <a:headEnd/>
            <a:tailEnd/>
          </a:ln>
        </p:spPr>
        <p:txBody>
          <a:bodyPr lIns="117858" tIns="94287" rIns="117858" bIns="94287" rtlCol="0" anchor="ctr"/>
          <a:lstStyle/>
          <a:p>
            <a:pPr algn="ctr" defTabSz="1197445" fontAlgn="base">
              <a:spcBef>
                <a:spcPct val="50000"/>
              </a:spcBef>
              <a:spcAft>
                <a:spcPct val="0"/>
              </a:spcAft>
              <a:buClr>
                <a:srgbClr val="F0AB00"/>
              </a:buClr>
              <a:buSzPct val="80000"/>
            </a:pPr>
            <a:endParaRPr lang="en-US" kern="0" dirty="0">
              <a:solidFill>
                <a:srgbClr val="707070"/>
              </a:solidFill>
              <a:latin typeface="Arial" pitchFamily="34" charset="0"/>
              <a:ea typeface="Arial Unicode MS" pitchFamily="34" charset="-128"/>
              <a:cs typeface="Arial" pitchFamily="34" charset="0"/>
            </a:endParaRPr>
          </a:p>
        </p:txBody>
      </p:sp>
      <p:sp>
        <p:nvSpPr>
          <p:cNvPr id="46" name="TextBox 45"/>
          <p:cNvSpPr txBox="1"/>
          <p:nvPr/>
        </p:nvSpPr>
        <p:spPr>
          <a:xfrm>
            <a:off x="1218199" y="2466731"/>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a:solidFill>
                  <a:srgbClr val="444444"/>
                </a:solidFill>
                <a:latin typeface="Arial" pitchFamily="34" charset="0"/>
                <a:cs typeface="Arial" pitchFamily="34" charset="0"/>
              </a:rPr>
              <a:t>Senior Consultant</a:t>
            </a:r>
          </a:p>
        </p:txBody>
      </p:sp>
      <p:sp>
        <p:nvSpPr>
          <p:cNvPr id="47" name="TextBox 46"/>
          <p:cNvSpPr txBox="1"/>
          <p:nvPr/>
        </p:nvSpPr>
        <p:spPr>
          <a:xfrm>
            <a:off x="1218199" y="3129081"/>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a:solidFill>
                  <a:srgbClr val="444444"/>
                </a:solidFill>
                <a:latin typeface="Arial" pitchFamily="34" charset="0"/>
                <a:cs typeface="Arial" pitchFamily="34" charset="0"/>
              </a:rPr>
              <a:t>Junior Consultant</a:t>
            </a:r>
          </a:p>
        </p:txBody>
      </p:sp>
      <p:sp>
        <p:nvSpPr>
          <p:cNvPr id="48" name="TextBox 47"/>
          <p:cNvSpPr txBox="1"/>
          <p:nvPr/>
        </p:nvSpPr>
        <p:spPr>
          <a:xfrm>
            <a:off x="1218199" y="3735193"/>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a:solidFill>
                  <a:srgbClr val="5A5A5A"/>
                </a:solidFill>
                <a:latin typeface="Arial" pitchFamily="34" charset="0"/>
                <a:cs typeface="Arial" pitchFamily="34" charset="0"/>
              </a:rPr>
              <a:t>Project Manager</a:t>
            </a:r>
          </a:p>
        </p:txBody>
      </p:sp>
      <p:grpSp>
        <p:nvGrpSpPr>
          <p:cNvPr id="49" name="Group 48"/>
          <p:cNvGrpSpPr/>
          <p:nvPr/>
        </p:nvGrpSpPr>
        <p:grpSpPr>
          <a:xfrm>
            <a:off x="438941" y="1729584"/>
            <a:ext cx="8539959" cy="1759150"/>
            <a:chOff x="1452346" y="4417615"/>
            <a:chExt cx="8766473" cy="1501636"/>
          </a:xfrm>
        </p:grpSpPr>
        <p:cxnSp>
          <p:nvCxnSpPr>
            <p:cNvPr id="50" name="Straight Connector 49"/>
            <p:cNvCxnSpPr/>
            <p:nvPr/>
          </p:nvCxnSpPr>
          <p:spPr>
            <a:xfrm>
              <a:off x="1452346" y="4417615"/>
              <a:ext cx="8766473" cy="0"/>
            </a:xfrm>
            <a:prstGeom prst="line">
              <a:avLst/>
            </a:prstGeom>
            <a:solidFill>
              <a:srgbClr val="F2F2F2"/>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452346" y="4842273"/>
              <a:ext cx="8766473" cy="0"/>
            </a:xfrm>
            <a:prstGeom prst="line">
              <a:avLst/>
            </a:prstGeom>
            <a:solidFill>
              <a:srgbClr val="F2F2F2"/>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452346" y="5418706"/>
              <a:ext cx="8766473" cy="0"/>
            </a:xfrm>
            <a:prstGeom prst="line">
              <a:avLst/>
            </a:prstGeom>
            <a:solidFill>
              <a:srgbClr val="F2F2F2"/>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52346" y="5919251"/>
              <a:ext cx="8766473" cy="0"/>
            </a:xfrm>
            <a:prstGeom prst="line">
              <a:avLst/>
            </a:prstGeom>
            <a:solidFill>
              <a:srgbClr val="F2F2F2"/>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1247073" y="1893788"/>
            <a:ext cx="1340496"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a:solidFill>
                  <a:srgbClr val="444444"/>
                </a:solidFill>
                <a:latin typeface="Arial" pitchFamily="34" charset="0"/>
                <a:ea typeface="Open Sans" pitchFamily="34" charset="0"/>
                <a:cs typeface="Arial" pitchFamily="34" charset="0"/>
              </a:rPr>
              <a:t>Role</a:t>
            </a:r>
          </a:p>
        </p:txBody>
      </p:sp>
      <p:sp>
        <p:nvSpPr>
          <p:cNvPr id="60" name="TextBox 59"/>
          <p:cNvSpPr txBox="1"/>
          <p:nvPr/>
        </p:nvSpPr>
        <p:spPr>
          <a:xfrm>
            <a:off x="6873538" y="1893788"/>
            <a:ext cx="1859645"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300" dirty="0">
                <a:solidFill>
                  <a:srgbClr val="444444"/>
                </a:solidFill>
                <a:latin typeface="Arial" pitchFamily="34" charset="0"/>
                <a:ea typeface="Open Sans" pitchFamily="34" charset="0"/>
                <a:cs typeface="Arial" pitchFamily="34" charset="0"/>
              </a:rPr>
              <a:t>Project Price/ h</a:t>
            </a:r>
          </a:p>
        </p:txBody>
      </p:sp>
      <p:sp>
        <p:nvSpPr>
          <p:cNvPr id="61" name="Rectangle 60"/>
          <p:cNvSpPr/>
          <p:nvPr/>
        </p:nvSpPr>
        <p:spPr>
          <a:xfrm>
            <a:off x="7539952" y="238387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300" b="1" dirty="0">
                <a:solidFill>
                  <a:srgbClr val="D14900"/>
                </a:solidFill>
                <a:latin typeface="Arial" panose="020B0604020202020204" pitchFamily="34" charset="0"/>
                <a:cs typeface="Arial" panose="020B0604020202020204" pitchFamily="34" charset="0"/>
              </a:rPr>
              <a:t>95.00</a:t>
            </a:r>
          </a:p>
        </p:txBody>
      </p:sp>
      <p:sp>
        <p:nvSpPr>
          <p:cNvPr id="62" name="TextBox 61"/>
          <p:cNvSpPr txBox="1"/>
          <p:nvPr/>
        </p:nvSpPr>
        <p:spPr>
          <a:xfrm>
            <a:off x="3920623" y="2466731"/>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smtClean="0">
                <a:solidFill>
                  <a:srgbClr val="000000"/>
                </a:solidFill>
                <a:latin typeface="Open Sans" pitchFamily="34" charset="0"/>
                <a:cs typeface="Arial" pitchFamily="34" charset="0"/>
              </a:rPr>
              <a:t>01/01/14 </a:t>
            </a:r>
            <a:endParaRPr lang="en-US" sz="1300" dirty="0">
              <a:solidFill>
                <a:srgbClr val="444444"/>
              </a:solidFill>
              <a:latin typeface="Arial" pitchFamily="34" charset="0"/>
              <a:cs typeface="Arial" pitchFamily="34" charset="0"/>
            </a:endParaRPr>
          </a:p>
        </p:txBody>
      </p:sp>
      <p:sp>
        <p:nvSpPr>
          <p:cNvPr id="63" name="Rectangle 62"/>
          <p:cNvSpPr/>
          <p:nvPr/>
        </p:nvSpPr>
        <p:spPr>
          <a:xfrm>
            <a:off x="3825199" y="2383877"/>
            <a:ext cx="1554480" cy="365760"/>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64" name="TextBox 63"/>
          <p:cNvSpPr txBox="1"/>
          <p:nvPr/>
        </p:nvSpPr>
        <p:spPr>
          <a:xfrm>
            <a:off x="3920623" y="3129081"/>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smtClean="0">
                <a:solidFill>
                  <a:srgbClr val="000000"/>
                </a:solidFill>
                <a:latin typeface="Open Sans" pitchFamily="34" charset="0"/>
                <a:cs typeface="Arial" pitchFamily="34" charset="0"/>
              </a:rPr>
              <a:t>01/01/14 </a:t>
            </a:r>
            <a:endParaRPr lang="en-US" sz="1300" dirty="0">
              <a:solidFill>
                <a:srgbClr val="444444"/>
              </a:solidFill>
              <a:latin typeface="Arial" pitchFamily="34" charset="0"/>
              <a:cs typeface="Arial" pitchFamily="34" charset="0"/>
            </a:endParaRPr>
          </a:p>
        </p:txBody>
      </p:sp>
      <p:sp>
        <p:nvSpPr>
          <p:cNvPr id="65" name="Rectangle 64"/>
          <p:cNvSpPr/>
          <p:nvPr/>
        </p:nvSpPr>
        <p:spPr>
          <a:xfrm>
            <a:off x="3825199" y="3046227"/>
            <a:ext cx="1554480" cy="365760"/>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66" name="TextBox 65"/>
          <p:cNvSpPr txBox="1"/>
          <p:nvPr/>
        </p:nvSpPr>
        <p:spPr>
          <a:xfrm>
            <a:off x="3920623" y="3735193"/>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smtClean="0">
                <a:solidFill>
                  <a:srgbClr val="000000"/>
                </a:solidFill>
                <a:latin typeface="Open Sans" pitchFamily="34" charset="0"/>
                <a:cs typeface="Arial" pitchFamily="34" charset="0"/>
              </a:rPr>
              <a:t>01/01/14 </a:t>
            </a:r>
            <a:endParaRPr lang="en-US" sz="1300" dirty="0">
              <a:solidFill>
                <a:srgbClr val="444444"/>
              </a:solidFill>
              <a:latin typeface="Arial" pitchFamily="34" charset="0"/>
              <a:cs typeface="Arial" pitchFamily="34" charset="0"/>
            </a:endParaRPr>
          </a:p>
        </p:txBody>
      </p:sp>
      <p:sp>
        <p:nvSpPr>
          <p:cNvPr id="67" name="Rectangle 66"/>
          <p:cNvSpPr/>
          <p:nvPr/>
        </p:nvSpPr>
        <p:spPr>
          <a:xfrm>
            <a:off x="3825199" y="3652340"/>
            <a:ext cx="1554480" cy="365760"/>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68" name="TextBox 67"/>
          <p:cNvSpPr txBox="1"/>
          <p:nvPr/>
        </p:nvSpPr>
        <p:spPr>
          <a:xfrm>
            <a:off x="5622382" y="2466731"/>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smtClean="0">
                <a:solidFill>
                  <a:srgbClr val="000000"/>
                </a:solidFill>
                <a:latin typeface="Open Sans" pitchFamily="34" charset="0"/>
                <a:cs typeface="Arial" pitchFamily="34" charset="0"/>
              </a:rPr>
              <a:t>12/31/14 </a:t>
            </a:r>
            <a:endParaRPr lang="en-US" sz="1300" dirty="0">
              <a:solidFill>
                <a:srgbClr val="444444"/>
              </a:solidFill>
              <a:latin typeface="Arial" pitchFamily="34" charset="0"/>
              <a:cs typeface="Arial" pitchFamily="34" charset="0"/>
            </a:endParaRPr>
          </a:p>
        </p:txBody>
      </p:sp>
      <p:sp>
        <p:nvSpPr>
          <p:cNvPr id="69" name="Rectangle 68"/>
          <p:cNvSpPr/>
          <p:nvPr/>
        </p:nvSpPr>
        <p:spPr>
          <a:xfrm>
            <a:off x="5526958" y="2383877"/>
            <a:ext cx="1554480" cy="365760"/>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70" name="TextBox 69"/>
          <p:cNvSpPr txBox="1"/>
          <p:nvPr/>
        </p:nvSpPr>
        <p:spPr>
          <a:xfrm>
            <a:off x="5622382" y="3129081"/>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smtClean="0">
                <a:solidFill>
                  <a:srgbClr val="000000"/>
                </a:solidFill>
                <a:latin typeface="Open Sans" pitchFamily="34" charset="0"/>
                <a:cs typeface="Arial" pitchFamily="34" charset="0"/>
              </a:rPr>
              <a:t>12/31/14 </a:t>
            </a:r>
            <a:endParaRPr lang="en-US" sz="1300" dirty="0">
              <a:solidFill>
                <a:srgbClr val="444444"/>
              </a:solidFill>
              <a:latin typeface="Arial" pitchFamily="34" charset="0"/>
              <a:cs typeface="Arial" pitchFamily="34" charset="0"/>
            </a:endParaRPr>
          </a:p>
        </p:txBody>
      </p:sp>
      <p:sp>
        <p:nvSpPr>
          <p:cNvPr id="71" name="Rectangle 70"/>
          <p:cNvSpPr/>
          <p:nvPr/>
        </p:nvSpPr>
        <p:spPr>
          <a:xfrm>
            <a:off x="5526958" y="3046227"/>
            <a:ext cx="1554480" cy="365760"/>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72" name="TextBox 71"/>
          <p:cNvSpPr txBox="1"/>
          <p:nvPr/>
        </p:nvSpPr>
        <p:spPr>
          <a:xfrm>
            <a:off x="5622382" y="3735193"/>
            <a:ext cx="1833644"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smtClean="0">
                <a:solidFill>
                  <a:srgbClr val="000000"/>
                </a:solidFill>
                <a:latin typeface="Open Sans" pitchFamily="34" charset="0"/>
                <a:cs typeface="Arial" pitchFamily="34" charset="0"/>
              </a:rPr>
              <a:t>12/31/14 </a:t>
            </a:r>
            <a:endParaRPr lang="en-US" sz="1300" dirty="0">
              <a:solidFill>
                <a:srgbClr val="444444"/>
              </a:solidFill>
              <a:latin typeface="Arial" pitchFamily="34" charset="0"/>
              <a:cs typeface="Arial" pitchFamily="34" charset="0"/>
            </a:endParaRPr>
          </a:p>
        </p:txBody>
      </p:sp>
      <p:sp>
        <p:nvSpPr>
          <p:cNvPr id="73" name="Rectangle 72"/>
          <p:cNvSpPr/>
          <p:nvPr/>
        </p:nvSpPr>
        <p:spPr>
          <a:xfrm>
            <a:off x="5526958" y="3652340"/>
            <a:ext cx="1554480" cy="365760"/>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74" name="TextBox 73"/>
          <p:cNvSpPr txBox="1"/>
          <p:nvPr/>
        </p:nvSpPr>
        <p:spPr>
          <a:xfrm>
            <a:off x="3804639" y="1893788"/>
            <a:ext cx="1657021"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a:solidFill>
                  <a:srgbClr val="444444"/>
                </a:solidFill>
                <a:latin typeface="Arial" pitchFamily="34" charset="0"/>
                <a:ea typeface="Open Sans" pitchFamily="34" charset="0"/>
                <a:cs typeface="Arial" pitchFamily="34" charset="0"/>
              </a:rPr>
              <a:t>Valid from</a:t>
            </a:r>
          </a:p>
        </p:txBody>
      </p:sp>
      <p:sp>
        <p:nvSpPr>
          <p:cNvPr id="75" name="TextBox 74"/>
          <p:cNvSpPr txBox="1"/>
          <p:nvPr/>
        </p:nvSpPr>
        <p:spPr>
          <a:xfrm>
            <a:off x="5528555" y="1893788"/>
            <a:ext cx="1657021" cy="200055"/>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300" dirty="0">
                <a:solidFill>
                  <a:srgbClr val="444444"/>
                </a:solidFill>
                <a:latin typeface="Arial" pitchFamily="34" charset="0"/>
                <a:ea typeface="Open Sans" pitchFamily="34" charset="0"/>
                <a:cs typeface="Arial" pitchFamily="34" charset="0"/>
              </a:rPr>
              <a:t>Valid to</a:t>
            </a:r>
          </a:p>
        </p:txBody>
      </p:sp>
      <p:sp>
        <p:nvSpPr>
          <p:cNvPr id="76" name="Rectangle 75"/>
          <p:cNvSpPr/>
          <p:nvPr/>
        </p:nvSpPr>
        <p:spPr>
          <a:xfrm>
            <a:off x="7514552" y="304622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300" b="1" dirty="0">
                <a:solidFill>
                  <a:schemeClr val="tx1"/>
                </a:solidFill>
                <a:latin typeface="Arial" panose="020B0604020202020204" pitchFamily="34" charset="0"/>
                <a:cs typeface="Arial" panose="020B0604020202020204" pitchFamily="34" charset="0"/>
              </a:rPr>
              <a:t>66.50</a:t>
            </a:r>
          </a:p>
        </p:txBody>
      </p:sp>
      <p:sp>
        <p:nvSpPr>
          <p:cNvPr id="77" name="Rectangle 76"/>
          <p:cNvSpPr/>
          <p:nvPr/>
        </p:nvSpPr>
        <p:spPr>
          <a:xfrm>
            <a:off x="7514552" y="3639640"/>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300" b="1" dirty="0">
                <a:solidFill>
                  <a:srgbClr val="CC1919"/>
                </a:solidFill>
                <a:latin typeface="Arial" panose="020B0604020202020204" pitchFamily="34" charset="0"/>
                <a:cs typeface="Arial" panose="020B0604020202020204" pitchFamily="34" charset="0"/>
              </a:rPr>
              <a:t>99.00</a:t>
            </a:r>
          </a:p>
        </p:txBody>
      </p:sp>
      <p:sp>
        <p:nvSpPr>
          <p:cNvPr id="78" name="Rectangle 11"/>
          <p:cNvSpPr>
            <a:spLocks noChangeArrowheads="1"/>
          </p:cNvSpPr>
          <p:nvPr/>
        </p:nvSpPr>
        <p:spPr bwMode="auto">
          <a:xfrm>
            <a:off x="8156068" y="236101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1000" kern="0" dirty="0">
                <a:latin typeface="Arial" panose="020B0604020202020204" pitchFamily="34" charset="0"/>
                <a:cs typeface="Arial" panose="020B0604020202020204" pitchFamily="34" charset="0"/>
              </a:rPr>
              <a:t>USD</a:t>
            </a:r>
          </a:p>
        </p:txBody>
      </p:sp>
      <p:sp>
        <p:nvSpPr>
          <p:cNvPr id="79" name="Rectangle 11"/>
          <p:cNvSpPr>
            <a:spLocks noChangeArrowheads="1"/>
          </p:cNvSpPr>
          <p:nvPr/>
        </p:nvSpPr>
        <p:spPr bwMode="auto">
          <a:xfrm>
            <a:off x="8156068" y="302336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1000" kern="0" dirty="0">
                <a:latin typeface="Arial" panose="020B0604020202020204" pitchFamily="34" charset="0"/>
                <a:cs typeface="Arial" panose="020B0604020202020204" pitchFamily="34" charset="0"/>
              </a:rPr>
              <a:t>USD</a:t>
            </a:r>
          </a:p>
        </p:txBody>
      </p:sp>
      <p:sp>
        <p:nvSpPr>
          <p:cNvPr id="80" name="Rectangle 11"/>
          <p:cNvSpPr>
            <a:spLocks noChangeArrowheads="1"/>
          </p:cNvSpPr>
          <p:nvPr/>
        </p:nvSpPr>
        <p:spPr bwMode="auto">
          <a:xfrm>
            <a:off x="8156068" y="3629480"/>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1000" kern="0" dirty="0">
                <a:latin typeface="Arial" panose="020B0604020202020204" pitchFamily="34" charset="0"/>
                <a:cs typeface="Arial" panose="020B0604020202020204" pitchFamily="34" charset="0"/>
              </a:rPr>
              <a:t>USD</a:t>
            </a:r>
          </a:p>
        </p:txBody>
      </p:sp>
      <p:sp>
        <p:nvSpPr>
          <p:cNvPr id="81" name="Rounded Rectangle 80"/>
          <p:cNvSpPr/>
          <p:nvPr/>
        </p:nvSpPr>
        <p:spPr bwMode="gray">
          <a:xfrm>
            <a:off x="613672" y="2460368"/>
            <a:ext cx="238312" cy="201188"/>
          </a:xfrm>
          <a:prstGeom prst="roundRect">
            <a:avLst>
              <a:gd name="adj" fmla="val 4188"/>
            </a:avLst>
          </a:prstGeom>
          <a:solidFill>
            <a:srgbClr val="FFFFFF"/>
          </a:solidFill>
          <a:ln w="12700" algn="ctr">
            <a:solidFill>
              <a:srgbClr val="C4C4C4"/>
            </a:solidFill>
            <a:miter lim="800000"/>
            <a:headEnd/>
            <a:tailEnd/>
          </a:ln>
        </p:spPr>
        <p:txBody>
          <a:bodyPr lIns="0" tIns="23565" rIns="0" bIns="0" rtlCol="0" anchor="ctr"/>
          <a:lstStyle/>
          <a:p>
            <a:pPr algn="ctr" defTabSz="1197031" fontAlgn="base">
              <a:spcBef>
                <a:spcPct val="50000"/>
              </a:spcBef>
              <a:spcAft>
                <a:spcPct val="0"/>
              </a:spcAft>
              <a:buClr>
                <a:srgbClr val="F0AB00"/>
              </a:buClr>
              <a:buSzPct val="80000"/>
              <a:defRPr/>
            </a:pPr>
            <a:endParaRPr lang="en-US" sz="1300" kern="0" dirty="0">
              <a:solidFill>
                <a:srgbClr val="007CC0"/>
              </a:solidFill>
              <a:ea typeface="Arial Unicode MS" pitchFamily="34" charset="-128"/>
              <a:cs typeface="Arial Unicode MS" pitchFamily="34" charset="-128"/>
            </a:endParaRPr>
          </a:p>
        </p:txBody>
      </p:sp>
      <p:sp>
        <p:nvSpPr>
          <p:cNvPr id="82" name="Rounded Rectangle 81"/>
          <p:cNvSpPr/>
          <p:nvPr/>
        </p:nvSpPr>
        <p:spPr bwMode="gray">
          <a:xfrm>
            <a:off x="613672" y="3129524"/>
            <a:ext cx="238312" cy="201188"/>
          </a:xfrm>
          <a:prstGeom prst="roundRect">
            <a:avLst>
              <a:gd name="adj" fmla="val 4188"/>
            </a:avLst>
          </a:prstGeom>
          <a:noFill/>
          <a:ln w="12700" algn="ctr">
            <a:solidFill>
              <a:srgbClr val="C4C4C4"/>
            </a:solidFill>
            <a:miter lim="800000"/>
            <a:headEnd/>
            <a:tailEnd/>
          </a:ln>
        </p:spPr>
        <p:txBody>
          <a:bodyPr lIns="0" tIns="23565" rIns="0" bIns="0" rtlCol="0" anchor="ctr"/>
          <a:lstStyle/>
          <a:p>
            <a:pPr algn="ctr" defTabSz="1197031" fontAlgn="base">
              <a:spcBef>
                <a:spcPct val="50000"/>
              </a:spcBef>
              <a:spcAft>
                <a:spcPct val="0"/>
              </a:spcAft>
              <a:buClr>
                <a:srgbClr val="F0AB00"/>
              </a:buClr>
              <a:buSzPct val="80000"/>
              <a:defRPr/>
            </a:pPr>
            <a:endParaRPr lang="en-US" sz="1300" kern="0" dirty="0">
              <a:solidFill>
                <a:srgbClr val="007CC0"/>
              </a:solidFill>
              <a:ea typeface="Arial Unicode MS" pitchFamily="34" charset="-128"/>
              <a:cs typeface="Arial Unicode MS" pitchFamily="34" charset="-128"/>
            </a:endParaRPr>
          </a:p>
        </p:txBody>
      </p:sp>
      <p:sp>
        <p:nvSpPr>
          <p:cNvPr id="83" name="Rounded Rectangle 82"/>
          <p:cNvSpPr/>
          <p:nvPr/>
        </p:nvSpPr>
        <p:spPr bwMode="gray">
          <a:xfrm>
            <a:off x="612503" y="3728268"/>
            <a:ext cx="238312" cy="201188"/>
          </a:xfrm>
          <a:prstGeom prst="roundRect">
            <a:avLst>
              <a:gd name="adj" fmla="val 4188"/>
            </a:avLst>
          </a:prstGeom>
          <a:noFill/>
          <a:ln w="12700" algn="ctr">
            <a:solidFill>
              <a:srgbClr val="C4C4C4"/>
            </a:solidFill>
            <a:miter lim="800000"/>
            <a:headEnd/>
            <a:tailEnd/>
          </a:ln>
        </p:spPr>
        <p:txBody>
          <a:bodyPr lIns="0" tIns="23565" rIns="0" bIns="0" rtlCol="0" anchor="ctr"/>
          <a:lstStyle/>
          <a:p>
            <a:pPr algn="ctr" defTabSz="1197031" fontAlgn="base">
              <a:spcBef>
                <a:spcPct val="50000"/>
              </a:spcBef>
              <a:spcAft>
                <a:spcPct val="0"/>
              </a:spcAft>
              <a:buClr>
                <a:srgbClr val="F0AB00"/>
              </a:buClr>
              <a:buSzPct val="80000"/>
              <a:defRPr/>
            </a:pPr>
            <a:endParaRPr lang="en-US" sz="1300" kern="0" dirty="0">
              <a:solidFill>
                <a:srgbClr val="007CC0"/>
              </a:solidFill>
              <a:ea typeface="Arial Unicode MS" pitchFamily="34" charset="-128"/>
              <a:cs typeface="Arial Unicode MS" pitchFamily="34" charset="-128"/>
            </a:endParaRPr>
          </a:p>
        </p:txBody>
      </p:sp>
      <p:sp>
        <p:nvSpPr>
          <p:cNvPr id="84" name="Rectangle 83"/>
          <p:cNvSpPr/>
          <p:nvPr/>
        </p:nvSpPr>
        <p:spPr bwMode="gray">
          <a:xfrm>
            <a:off x="450850" y="1720850"/>
            <a:ext cx="8509000" cy="2444750"/>
          </a:xfrm>
          <a:prstGeom prst="rect">
            <a:avLst/>
          </a:prstGeom>
          <a:no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5" name="Rectangle 84"/>
          <p:cNvSpPr/>
          <p:nvPr/>
        </p:nvSpPr>
        <p:spPr>
          <a:xfrm>
            <a:off x="4932955" y="2358530"/>
            <a:ext cx="415098" cy="400110"/>
          </a:xfrm>
          <a:prstGeom prst="rect">
            <a:avLst/>
          </a:prstGeom>
        </p:spPr>
        <p:txBody>
          <a:bodyPr wrap="none">
            <a:spAutoFit/>
          </a:bodyPr>
          <a:lstStyle/>
          <a:p>
            <a:r>
              <a:rPr lang="en-US" sz="2000" dirty="0">
                <a:solidFill>
                  <a:srgbClr val="666666"/>
                </a:solidFill>
                <a:latin typeface="SAP-icons"/>
              </a:rPr>
              <a:t></a:t>
            </a:r>
            <a:endParaRPr lang="en-US" sz="2000" dirty="0">
              <a:solidFill>
                <a:srgbClr val="666666"/>
              </a:solidFill>
            </a:endParaRPr>
          </a:p>
        </p:txBody>
      </p:sp>
      <p:sp>
        <p:nvSpPr>
          <p:cNvPr id="86" name="Rectangle 85"/>
          <p:cNvSpPr/>
          <p:nvPr/>
        </p:nvSpPr>
        <p:spPr>
          <a:xfrm>
            <a:off x="4932680" y="3045275"/>
            <a:ext cx="415098" cy="400110"/>
          </a:xfrm>
          <a:prstGeom prst="rect">
            <a:avLst/>
          </a:prstGeom>
        </p:spPr>
        <p:txBody>
          <a:bodyPr wrap="none">
            <a:spAutoFit/>
          </a:bodyPr>
          <a:lstStyle/>
          <a:p>
            <a:r>
              <a:rPr lang="en-US" sz="2000" dirty="0">
                <a:solidFill>
                  <a:srgbClr val="666666"/>
                </a:solidFill>
                <a:latin typeface="SAP-icons"/>
              </a:rPr>
              <a:t></a:t>
            </a:r>
            <a:endParaRPr lang="en-US" sz="2000" dirty="0">
              <a:solidFill>
                <a:srgbClr val="666666"/>
              </a:solidFill>
            </a:endParaRPr>
          </a:p>
        </p:txBody>
      </p:sp>
      <p:sp>
        <p:nvSpPr>
          <p:cNvPr id="87" name="Rectangle 86"/>
          <p:cNvSpPr/>
          <p:nvPr/>
        </p:nvSpPr>
        <p:spPr>
          <a:xfrm>
            <a:off x="4932680" y="3649015"/>
            <a:ext cx="415098" cy="400110"/>
          </a:xfrm>
          <a:prstGeom prst="rect">
            <a:avLst/>
          </a:prstGeom>
        </p:spPr>
        <p:txBody>
          <a:bodyPr wrap="none">
            <a:spAutoFit/>
          </a:bodyPr>
          <a:lstStyle/>
          <a:p>
            <a:r>
              <a:rPr lang="en-US" sz="2000" dirty="0">
                <a:solidFill>
                  <a:srgbClr val="666666"/>
                </a:solidFill>
                <a:latin typeface="SAP-icons"/>
              </a:rPr>
              <a:t></a:t>
            </a:r>
            <a:endParaRPr lang="en-US" sz="2000" dirty="0">
              <a:solidFill>
                <a:srgbClr val="666666"/>
              </a:solidFill>
            </a:endParaRPr>
          </a:p>
        </p:txBody>
      </p:sp>
      <p:sp>
        <p:nvSpPr>
          <p:cNvPr id="88" name="Rectangle 87"/>
          <p:cNvSpPr/>
          <p:nvPr/>
        </p:nvSpPr>
        <p:spPr>
          <a:xfrm>
            <a:off x="6688439" y="2372139"/>
            <a:ext cx="415098" cy="400110"/>
          </a:xfrm>
          <a:prstGeom prst="rect">
            <a:avLst/>
          </a:prstGeom>
        </p:spPr>
        <p:txBody>
          <a:bodyPr wrap="none">
            <a:spAutoFit/>
          </a:bodyPr>
          <a:lstStyle/>
          <a:p>
            <a:r>
              <a:rPr lang="en-US" sz="2000" dirty="0">
                <a:solidFill>
                  <a:srgbClr val="666666"/>
                </a:solidFill>
                <a:latin typeface="SAP-icons"/>
              </a:rPr>
              <a:t></a:t>
            </a:r>
            <a:endParaRPr lang="en-US" sz="2000" dirty="0">
              <a:solidFill>
                <a:srgbClr val="666666"/>
              </a:solidFill>
            </a:endParaRPr>
          </a:p>
        </p:txBody>
      </p:sp>
      <p:sp>
        <p:nvSpPr>
          <p:cNvPr id="89" name="Rectangle 88"/>
          <p:cNvSpPr/>
          <p:nvPr/>
        </p:nvSpPr>
        <p:spPr>
          <a:xfrm>
            <a:off x="6688439" y="3031395"/>
            <a:ext cx="415098" cy="400110"/>
          </a:xfrm>
          <a:prstGeom prst="rect">
            <a:avLst/>
          </a:prstGeom>
        </p:spPr>
        <p:txBody>
          <a:bodyPr wrap="none">
            <a:spAutoFit/>
          </a:bodyPr>
          <a:lstStyle/>
          <a:p>
            <a:r>
              <a:rPr lang="en-US" sz="2000" dirty="0">
                <a:solidFill>
                  <a:srgbClr val="666666"/>
                </a:solidFill>
                <a:latin typeface="SAP-icons"/>
              </a:rPr>
              <a:t></a:t>
            </a:r>
            <a:endParaRPr lang="en-US" sz="2000" dirty="0">
              <a:solidFill>
                <a:srgbClr val="666666"/>
              </a:solidFill>
            </a:endParaRPr>
          </a:p>
        </p:txBody>
      </p:sp>
      <p:sp>
        <p:nvSpPr>
          <p:cNvPr id="90" name="Rectangle 89"/>
          <p:cNvSpPr/>
          <p:nvPr/>
        </p:nvSpPr>
        <p:spPr>
          <a:xfrm>
            <a:off x="6688439" y="3635135"/>
            <a:ext cx="415098" cy="400110"/>
          </a:xfrm>
          <a:prstGeom prst="rect">
            <a:avLst/>
          </a:prstGeom>
        </p:spPr>
        <p:txBody>
          <a:bodyPr wrap="none">
            <a:spAutoFit/>
          </a:bodyPr>
          <a:lstStyle/>
          <a:p>
            <a:r>
              <a:rPr lang="en-US" sz="2000" dirty="0">
                <a:solidFill>
                  <a:srgbClr val="666666"/>
                </a:solidFill>
                <a:latin typeface="SAP-icons"/>
              </a:rPr>
              <a:t></a:t>
            </a:r>
            <a:endParaRPr lang="en-US" sz="2000" dirty="0">
              <a:solidFill>
                <a:srgbClr val="666666"/>
              </a:solidFill>
            </a:endParaRPr>
          </a:p>
        </p:txBody>
      </p:sp>
    </p:spTree>
    <p:extLst>
      <p:ext uri="{BB962C8B-B14F-4D97-AF65-F5344CB8AC3E}">
        <p14:creationId xmlns:p14="http://schemas.microsoft.com/office/powerpoint/2010/main" val="31942623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bwMode="gray">
          <a:xfrm>
            <a:off x="0" y="19051"/>
            <a:ext cx="9144000" cy="6867406"/>
          </a:xfrm>
          <a:prstGeom prst="rect">
            <a:avLst/>
          </a:prstGeom>
          <a:solidFill>
            <a:schemeClr val="bg1">
              <a:lumMod val="65000"/>
            </a:schemeClr>
          </a:soli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84" name="TextBox 83"/>
          <p:cNvSpPr txBox="1"/>
          <p:nvPr/>
        </p:nvSpPr>
        <p:spPr>
          <a:xfrm>
            <a:off x="0" y="121920"/>
            <a:ext cx="914400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dirty="0">
                <a:solidFill>
                  <a:srgbClr val="666666"/>
                </a:solidFill>
                <a:latin typeface="BentonSans Light" panose="02000503000000020004" pitchFamily="2" charset="0"/>
                <a:ea typeface="+mj-ea"/>
                <a:cs typeface="+mj-cs"/>
              </a:rPr>
              <a:t>Phone</a:t>
            </a:r>
            <a:endParaRPr lang="en-US" kern="0" dirty="0">
              <a:latin typeface="BentonSans Light" panose="02000503000000020004" pitchFamily="2" charset="0"/>
              <a:ea typeface="Arial Unicode MS" pitchFamily="34" charset="-128"/>
              <a:cs typeface="Arial Unicode MS" pitchFamily="34" charset="-128"/>
            </a:endParaRPr>
          </a:p>
        </p:txBody>
      </p:sp>
      <p:pic>
        <p:nvPicPr>
          <p:cNvPr id="108" name="Picture 10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85067" y="1388269"/>
            <a:ext cx="2857500" cy="5072063"/>
          </a:xfrm>
          <a:prstGeom prst="rect">
            <a:avLst/>
          </a:prstGeom>
        </p:spPr>
      </p:pic>
      <p:grpSp>
        <p:nvGrpSpPr>
          <p:cNvPr id="113" name="Group 112"/>
          <p:cNvGrpSpPr/>
          <p:nvPr/>
        </p:nvGrpSpPr>
        <p:grpSpPr>
          <a:xfrm>
            <a:off x="3085067" y="2690421"/>
            <a:ext cx="2858533" cy="1638842"/>
            <a:chOff x="-3009900" y="847723"/>
            <a:chExt cx="2860676" cy="1638842"/>
          </a:xfrm>
        </p:grpSpPr>
        <p:sp>
          <p:nvSpPr>
            <p:cNvPr id="179" name="Rectangle 178"/>
            <p:cNvSpPr/>
            <p:nvPr/>
          </p:nvSpPr>
          <p:spPr bwMode="gray">
            <a:xfrm>
              <a:off x="-3009900" y="847723"/>
              <a:ext cx="2860676" cy="1632911"/>
            </a:xfrm>
            <a:prstGeom prst="rect">
              <a:avLst/>
            </a:prstGeom>
            <a:solidFill>
              <a:schemeClr val="bg1"/>
            </a:solidFill>
            <a:ln w="6350" algn="ctr">
              <a:noFill/>
              <a:miter lim="800000"/>
              <a:headEnd/>
              <a:tailEnd/>
            </a:ln>
          </p:spPr>
          <p:txBody>
            <a:bodyPr lIns="90000" tIns="72000" rIns="90000" bIns="72000" rtlCol="0" anchor="ctr"/>
            <a:lstStyle/>
            <a:p>
              <a:pPr fontAlgn="base">
                <a:lnSpc>
                  <a:spcPts val="1100"/>
                </a:lnSpc>
                <a:spcBef>
                  <a:spcPct val="50000"/>
                </a:spcBef>
                <a:spcAft>
                  <a:spcPct val="0"/>
                </a:spcAft>
                <a:buClr>
                  <a:srgbClr val="F0AB00"/>
                </a:buClr>
                <a:buSzPct val="80000"/>
              </a:pPr>
              <a:r>
                <a:rPr lang="de-DE" sz="1000" dirty="0" smtClean="0">
                  <a:solidFill>
                    <a:srgbClr val="000000"/>
                  </a:solidFill>
                  <a:latin typeface="Arial" panose="020B0604020202020204" pitchFamily="34" charset="0"/>
                  <a:ea typeface="Open Sans Semibold" pitchFamily="34" charset="0"/>
                  <a:cs typeface="Arial" panose="020B0604020202020204" pitchFamily="34" charset="0"/>
                </a:rPr>
                <a:t>			</a:t>
              </a:r>
              <a:endParaRPr lang="de-DE" sz="1000" dirty="0">
                <a:solidFill>
                  <a:srgbClr val="000000"/>
                </a:solidFill>
                <a:latin typeface="Arial" panose="020B0604020202020204" pitchFamily="34" charset="0"/>
                <a:ea typeface="Open Sans Semibold" pitchFamily="34" charset="0"/>
                <a:cs typeface="Arial" panose="020B0604020202020204" pitchFamily="34" charset="0"/>
              </a:endParaRPr>
            </a:p>
            <a:p>
              <a:pPr fontAlgn="base">
                <a:lnSpc>
                  <a:spcPts val="1100"/>
                </a:lnSpc>
                <a:spcBef>
                  <a:spcPct val="50000"/>
                </a:spcBef>
                <a:spcAft>
                  <a:spcPct val="0"/>
                </a:spcAft>
                <a:buClr>
                  <a:srgbClr val="F0AB00"/>
                </a:buClr>
                <a:buSzPct val="80000"/>
              </a:pPr>
              <a:endParaRPr lang="de-DE" sz="1200" dirty="0">
                <a:solidFill>
                  <a:srgbClr val="000000"/>
                </a:solidFill>
                <a:latin typeface="Arial" panose="020B0604020202020204" pitchFamily="34" charset="0"/>
                <a:ea typeface="Open Sans Semibold" pitchFamily="34" charset="0"/>
                <a:cs typeface="Arial" panose="020B0604020202020204" pitchFamily="34" charset="0"/>
              </a:endParaRPr>
            </a:p>
            <a:p>
              <a:pPr fontAlgn="base">
                <a:lnSpc>
                  <a:spcPts val="1100"/>
                </a:lnSpc>
                <a:spcBef>
                  <a:spcPct val="50000"/>
                </a:spcBef>
                <a:spcAft>
                  <a:spcPct val="0"/>
                </a:spcAft>
                <a:buClr>
                  <a:srgbClr val="F0AB00"/>
                </a:buClr>
                <a:buSzPct val="80000"/>
              </a:pPr>
              <a:endParaRPr lang="de-DE" sz="1000" dirty="0" smtClean="0">
                <a:solidFill>
                  <a:srgbClr val="000000"/>
                </a:solidFill>
                <a:latin typeface="Arial" panose="020B0604020202020204" pitchFamily="34" charset="0"/>
                <a:ea typeface="Open Sans" pitchFamily="34" charset="0"/>
                <a:cs typeface="Arial" panose="020B0604020202020204" pitchFamily="34" charset="0"/>
              </a:endParaRPr>
            </a:p>
            <a:p>
              <a:pPr fontAlgn="base">
                <a:lnSpc>
                  <a:spcPts val="1100"/>
                </a:lnSpc>
                <a:spcBef>
                  <a:spcPct val="50000"/>
                </a:spcBef>
                <a:spcAft>
                  <a:spcPct val="0"/>
                </a:spcAft>
                <a:buClr>
                  <a:srgbClr val="F0AB00"/>
                </a:buClr>
                <a:buSzPct val="80000"/>
              </a:pPr>
              <a:endParaRPr lang="de-DE" sz="1000" dirty="0">
                <a:solidFill>
                  <a:srgbClr val="000000"/>
                </a:solidFill>
                <a:latin typeface="Arial" panose="020B0604020202020204" pitchFamily="34" charset="0"/>
                <a:ea typeface="Open Sans" pitchFamily="34" charset="0"/>
                <a:cs typeface="Arial" panose="020B0604020202020204" pitchFamily="34" charset="0"/>
              </a:endParaRPr>
            </a:p>
          </p:txBody>
        </p:sp>
        <p:cxnSp>
          <p:nvCxnSpPr>
            <p:cNvPr id="180" name="Straight Connector 179"/>
            <p:cNvCxnSpPr/>
            <p:nvPr/>
          </p:nvCxnSpPr>
          <p:spPr>
            <a:xfrm>
              <a:off x="-3009900" y="2486565"/>
              <a:ext cx="285305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85068" y="1818251"/>
            <a:ext cx="2860676" cy="423863"/>
            <a:chOff x="5142467" y="1322950"/>
            <a:chExt cx="2860676" cy="423863"/>
          </a:xfrm>
        </p:grpSpPr>
        <p:sp>
          <p:nvSpPr>
            <p:cNvPr id="166" name="Rectangle 165"/>
            <p:cNvSpPr/>
            <p:nvPr/>
          </p:nvSpPr>
          <p:spPr>
            <a:xfrm>
              <a:off x="5142467" y="1322950"/>
              <a:ext cx="2860676" cy="4238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a:off x="5146276" y="1746813"/>
              <a:ext cx="285686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085067" y="1388086"/>
            <a:ext cx="2861306" cy="430165"/>
            <a:chOff x="5142467" y="892785"/>
            <a:chExt cx="2861306" cy="430165"/>
          </a:xfrm>
        </p:grpSpPr>
        <p:sp>
          <p:nvSpPr>
            <p:cNvPr id="161" name="Rectangle 160"/>
            <p:cNvSpPr/>
            <p:nvPr/>
          </p:nvSpPr>
          <p:spPr>
            <a:xfrm>
              <a:off x="5142467" y="899087"/>
              <a:ext cx="2860676"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p:cNvCxnSpPr/>
            <p:nvPr/>
          </p:nvCxnSpPr>
          <p:spPr>
            <a:xfrm>
              <a:off x="5146276" y="1322950"/>
              <a:ext cx="285749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5146276" y="995602"/>
              <a:ext cx="419057"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sp>
          <p:nvSpPr>
            <p:cNvPr id="127" name="Rectangle 126"/>
            <p:cNvSpPr/>
            <p:nvPr/>
          </p:nvSpPr>
          <p:spPr bwMode="gray">
            <a:xfrm>
              <a:off x="5575295" y="933755"/>
              <a:ext cx="1995020" cy="384262"/>
            </a:xfrm>
            <a:prstGeom prst="rect">
              <a:avLst/>
            </a:prstGeom>
            <a:noFill/>
            <a:ln w="6350" algn="ctr">
              <a:noFill/>
              <a:miter lim="800000"/>
              <a:headEnd/>
              <a:tailEnd/>
            </a:ln>
          </p:spPr>
          <p:txBody>
            <a:bodyPr lIns="90000" tIns="72000" rIns="90000" bIns="72000" rtlCol="0" anchor="ctr"/>
            <a:lstStyle/>
            <a:p>
              <a:pPr lvl="0" algn="ctr" fontAlgn="base">
                <a:spcBef>
                  <a:spcPct val="50000"/>
                </a:spcBef>
                <a:spcAft>
                  <a:spcPct val="0"/>
                </a:spcAft>
                <a:buClr>
                  <a:srgbClr val="F0AB00"/>
                </a:buClr>
                <a:buSzPct val="80000"/>
              </a:pPr>
              <a:r>
                <a:rPr lang="en-US" sz="1200" dirty="0" smtClean="0">
                  <a:solidFill>
                    <a:srgbClr val="666666"/>
                  </a:solidFill>
                  <a:latin typeface="Arial" panose="020B0604020202020204" pitchFamily="34" charset="0"/>
                  <a:ea typeface="Open Sans" pitchFamily="34" charset="0"/>
                  <a:cs typeface="Arial" panose="020B0604020202020204" pitchFamily="34" charset="0"/>
                </a:rPr>
                <a:t>Customer</a:t>
              </a:r>
              <a:endParaRPr lang="en-US" sz="120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164" name="Rectangle 163"/>
            <p:cNvSpPr/>
            <p:nvPr/>
          </p:nvSpPr>
          <p:spPr>
            <a:xfrm flipV="1">
              <a:off x="5142467" y="892785"/>
              <a:ext cx="2860676" cy="45902"/>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3091418" y="2256401"/>
            <a:ext cx="2860676" cy="423863"/>
            <a:chOff x="5142467" y="1322950"/>
            <a:chExt cx="2860676" cy="423863"/>
          </a:xfrm>
        </p:grpSpPr>
        <p:sp>
          <p:nvSpPr>
            <p:cNvPr id="97" name="Rectangle 96"/>
            <p:cNvSpPr/>
            <p:nvPr/>
          </p:nvSpPr>
          <p:spPr>
            <a:xfrm>
              <a:off x="5142467" y="1322950"/>
              <a:ext cx="2860676" cy="42386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5146276" y="1746813"/>
              <a:ext cx="285686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236702" y="1467314"/>
              <a:ext cx="1186089" cy="153888"/>
            </a:xfrm>
            <a:prstGeom prst="rect">
              <a:avLst/>
            </a:prstGeom>
            <a:solidFill>
              <a:srgbClr val="F2F2F2"/>
            </a:solid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Role</a:t>
              </a:r>
              <a:endParaRPr lang="en-US" sz="1000" dirty="0">
                <a:solidFill>
                  <a:srgbClr val="707070"/>
                </a:solidFill>
                <a:latin typeface="Arial" panose="020B0604020202020204" pitchFamily="34" charset="0"/>
                <a:ea typeface="Open Sans Semibold" pitchFamily="34" charset="0"/>
                <a:cs typeface="Arial" panose="020B0604020202020204" pitchFamily="34" charset="0"/>
              </a:endParaRPr>
            </a:p>
          </p:txBody>
        </p:sp>
      </p:grpSp>
      <p:grpSp>
        <p:nvGrpSpPr>
          <p:cNvPr id="104" name="Group 103"/>
          <p:cNvGrpSpPr/>
          <p:nvPr/>
        </p:nvGrpSpPr>
        <p:grpSpPr>
          <a:xfrm>
            <a:off x="3079750" y="1816100"/>
            <a:ext cx="2870200" cy="438150"/>
            <a:chOff x="1123950" y="736600"/>
            <a:chExt cx="2870200" cy="5092700"/>
          </a:xfrm>
        </p:grpSpPr>
        <p:sp>
          <p:nvSpPr>
            <p:cNvPr id="105" name="Rectangle 104"/>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06" name="Rectangle 105"/>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107" name="TextBox 106"/>
          <p:cNvSpPr txBox="1"/>
          <p:nvPr/>
        </p:nvSpPr>
        <p:spPr>
          <a:xfrm>
            <a:off x="3211053" y="1956265"/>
            <a:ext cx="1186089"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Pricing Details</a:t>
            </a:r>
            <a:endParaRPr lang="en-US" sz="10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115" name="TextBox 114"/>
          <p:cNvSpPr txBox="1"/>
          <p:nvPr/>
        </p:nvSpPr>
        <p:spPr>
          <a:xfrm>
            <a:off x="4970003" y="2400299"/>
            <a:ext cx="903747" cy="153888"/>
          </a:xfrm>
          <a:prstGeom prst="rect">
            <a:avLst/>
          </a:prstGeom>
          <a:solidFill>
            <a:srgbClr val="F2F2F2"/>
          </a:solid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solidFill>
                  <a:srgbClr val="707070"/>
                </a:solidFill>
                <a:latin typeface="Arial" panose="020B0604020202020204" pitchFamily="34" charset="0"/>
                <a:ea typeface="Open Sans Semibold" pitchFamily="34" charset="0"/>
                <a:cs typeface="Arial" panose="020B0604020202020204" pitchFamily="34" charset="0"/>
              </a:rPr>
              <a:t>Project Price/h</a:t>
            </a:r>
            <a:endParaRPr lang="en-US" sz="1000" dirty="0">
              <a:solidFill>
                <a:srgbClr val="707070"/>
              </a:solidFill>
              <a:latin typeface="Arial" panose="020B0604020202020204" pitchFamily="34" charset="0"/>
              <a:ea typeface="Open Sans Semibold" pitchFamily="34" charset="0"/>
              <a:cs typeface="Arial" panose="020B0604020202020204" pitchFamily="34" charset="0"/>
            </a:endParaRPr>
          </a:p>
        </p:txBody>
      </p:sp>
      <p:sp>
        <p:nvSpPr>
          <p:cNvPr id="118" name="Rectangle 117"/>
          <p:cNvSpPr/>
          <p:nvPr/>
        </p:nvSpPr>
        <p:spPr>
          <a:xfrm>
            <a:off x="4580852" y="276487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000" b="1" dirty="0">
                <a:solidFill>
                  <a:srgbClr val="D14900"/>
                </a:solidFill>
                <a:latin typeface="Arial" panose="020B0604020202020204" pitchFamily="34" charset="0"/>
                <a:cs typeface="Arial" panose="020B0604020202020204" pitchFamily="34" charset="0"/>
              </a:rPr>
              <a:t>95.00</a:t>
            </a:r>
          </a:p>
        </p:txBody>
      </p:sp>
      <p:sp>
        <p:nvSpPr>
          <p:cNvPr id="119" name="Rectangle 11"/>
          <p:cNvSpPr>
            <a:spLocks noChangeArrowheads="1"/>
          </p:cNvSpPr>
          <p:nvPr/>
        </p:nvSpPr>
        <p:spPr bwMode="auto">
          <a:xfrm>
            <a:off x="5125938" y="274895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800" kern="0" dirty="0">
                <a:latin typeface="Arial" panose="020B0604020202020204" pitchFamily="34" charset="0"/>
                <a:cs typeface="Arial" panose="020B0604020202020204" pitchFamily="34" charset="0"/>
              </a:rPr>
              <a:t>USD</a:t>
            </a:r>
          </a:p>
        </p:txBody>
      </p:sp>
      <p:sp>
        <p:nvSpPr>
          <p:cNvPr id="122" name="TextBox 121"/>
          <p:cNvSpPr txBox="1"/>
          <p:nvPr/>
        </p:nvSpPr>
        <p:spPr>
          <a:xfrm>
            <a:off x="3279273" y="363513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000000"/>
                </a:solidFill>
                <a:latin typeface="Open Sans" pitchFamily="34" charset="0"/>
                <a:cs typeface="Arial" pitchFamily="34" charset="0"/>
              </a:rPr>
              <a:t>01/01/14 </a:t>
            </a:r>
            <a:endParaRPr lang="en-US" sz="1000" dirty="0">
              <a:solidFill>
                <a:srgbClr val="444444"/>
              </a:solidFill>
              <a:latin typeface="Arial" pitchFamily="34" charset="0"/>
              <a:cs typeface="Arial" pitchFamily="34" charset="0"/>
            </a:endParaRPr>
          </a:p>
        </p:txBody>
      </p:sp>
      <p:sp>
        <p:nvSpPr>
          <p:cNvPr id="123" name="Rectangle 122"/>
          <p:cNvSpPr/>
          <p:nvPr/>
        </p:nvSpPr>
        <p:spPr>
          <a:xfrm>
            <a:off x="3213099" y="3619499"/>
            <a:ext cx="1436329" cy="171451"/>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131" name="TextBox 130"/>
          <p:cNvSpPr txBox="1"/>
          <p:nvPr/>
        </p:nvSpPr>
        <p:spPr>
          <a:xfrm>
            <a:off x="3253873" y="4069881"/>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000000"/>
                </a:solidFill>
                <a:latin typeface="Open Sans" pitchFamily="34" charset="0"/>
                <a:cs typeface="Arial" pitchFamily="34" charset="0"/>
              </a:rPr>
              <a:t>12/</a:t>
            </a:r>
            <a:r>
              <a:rPr lang="en-US" sz="1000" dirty="0">
                <a:solidFill>
                  <a:srgbClr val="000000"/>
                </a:solidFill>
                <a:latin typeface="Open Sans" pitchFamily="34" charset="0"/>
                <a:cs typeface="Arial" pitchFamily="34" charset="0"/>
              </a:rPr>
              <a:t>3</a:t>
            </a:r>
            <a:r>
              <a:rPr lang="en-US" sz="1000" dirty="0" smtClean="0">
                <a:solidFill>
                  <a:srgbClr val="000000"/>
                </a:solidFill>
                <a:latin typeface="Open Sans" pitchFamily="34" charset="0"/>
                <a:cs typeface="Arial" pitchFamily="34" charset="0"/>
              </a:rPr>
              <a:t>1/14 </a:t>
            </a:r>
            <a:endParaRPr lang="en-US" sz="1000" dirty="0">
              <a:solidFill>
                <a:srgbClr val="444444"/>
              </a:solidFill>
              <a:latin typeface="Arial" pitchFamily="34" charset="0"/>
              <a:cs typeface="Arial" pitchFamily="34" charset="0"/>
            </a:endParaRPr>
          </a:p>
        </p:txBody>
      </p:sp>
      <p:sp>
        <p:nvSpPr>
          <p:cNvPr id="132" name="Rectangle 131"/>
          <p:cNvSpPr/>
          <p:nvPr/>
        </p:nvSpPr>
        <p:spPr>
          <a:xfrm>
            <a:off x="3187699" y="4054249"/>
            <a:ext cx="1436329" cy="171451"/>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grpSp>
        <p:nvGrpSpPr>
          <p:cNvPr id="170" name="Group 169"/>
          <p:cNvGrpSpPr/>
          <p:nvPr/>
        </p:nvGrpSpPr>
        <p:grpSpPr>
          <a:xfrm>
            <a:off x="3078717" y="4330272"/>
            <a:ext cx="2858533" cy="1517679"/>
            <a:chOff x="-3009900" y="847724"/>
            <a:chExt cx="2860676" cy="1576381"/>
          </a:xfrm>
        </p:grpSpPr>
        <p:sp>
          <p:nvSpPr>
            <p:cNvPr id="171" name="Rectangle 170"/>
            <p:cNvSpPr/>
            <p:nvPr/>
          </p:nvSpPr>
          <p:spPr bwMode="gray">
            <a:xfrm>
              <a:off x="-3009900" y="847724"/>
              <a:ext cx="2860676" cy="1570428"/>
            </a:xfrm>
            <a:prstGeom prst="rect">
              <a:avLst/>
            </a:prstGeom>
            <a:solidFill>
              <a:schemeClr val="bg1"/>
            </a:solidFill>
            <a:ln w="6350" algn="ctr">
              <a:noFill/>
              <a:miter lim="800000"/>
              <a:headEnd/>
              <a:tailEnd/>
            </a:ln>
          </p:spPr>
          <p:txBody>
            <a:bodyPr lIns="90000" tIns="72000" rIns="90000" bIns="72000" rtlCol="0" anchor="ctr"/>
            <a:lstStyle/>
            <a:p>
              <a:pPr fontAlgn="base">
                <a:lnSpc>
                  <a:spcPts val="1100"/>
                </a:lnSpc>
                <a:spcBef>
                  <a:spcPct val="50000"/>
                </a:spcBef>
                <a:spcAft>
                  <a:spcPct val="0"/>
                </a:spcAft>
                <a:buClr>
                  <a:srgbClr val="F0AB00"/>
                </a:buClr>
                <a:buSzPct val="80000"/>
              </a:pPr>
              <a:endParaRPr lang="de-DE" sz="1200" dirty="0">
                <a:solidFill>
                  <a:srgbClr val="000000"/>
                </a:solidFill>
                <a:latin typeface="Arial" panose="020B0604020202020204" pitchFamily="34" charset="0"/>
                <a:ea typeface="Open Sans Semibold" pitchFamily="34" charset="0"/>
                <a:cs typeface="Arial" panose="020B0604020202020204" pitchFamily="34" charset="0"/>
              </a:endParaRPr>
            </a:p>
            <a:p>
              <a:pPr fontAlgn="base">
                <a:lnSpc>
                  <a:spcPts val="1100"/>
                </a:lnSpc>
                <a:spcBef>
                  <a:spcPct val="50000"/>
                </a:spcBef>
                <a:spcAft>
                  <a:spcPct val="0"/>
                </a:spcAft>
                <a:buClr>
                  <a:srgbClr val="F0AB00"/>
                </a:buClr>
                <a:buSzPct val="80000"/>
              </a:pPr>
              <a:endParaRPr lang="de-DE" sz="1000" dirty="0">
                <a:solidFill>
                  <a:srgbClr val="000000"/>
                </a:solidFill>
                <a:latin typeface="Arial" panose="020B0604020202020204" pitchFamily="34" charset="0"/>
                <a:ea typeface="Open Sans" pitchFamily="34" charset="0"/>
                <a:cs typeface="Arial" panose="020B0604020202020204" pitchFamily="34" charset="0"/>
              </a:endParaRPr>
            </a:p>
          </p:txBody>
        </p:sp>
        <p:cxnSp>
          <p:nvCxnSpPr>
            <p:cNvPr id="172" name="Straight Connector 171"/>
            <p:cNvCxnSpPr/>
            <p:nvPr/>
          </p:nvCxnSpPr>
          <p:spPr>
            <a:xfrm>
              <a:off x="-3009900" y="2424105"/>
              <a:ext cx="285305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75" name="Rectangle 174"/>
          <p:cNvSpPr/>
          <p:nvPr/>
        </p:nvSpPr>
        <p:spPr>
          <a:xfrm>
            <a:off x="4574502" y="434602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000" b="1" dirty="0" smtClean="0">
                <a:solidFill>
                  <a:srgbClr val="D14900"/>
                </a:solidFill>
                <a:latin typeface="Arial" panose="020B0604020202020204" pitchFamily="34" charset="0"/>
                <a:cs typeface="Arial" panose="020B0604020202020204" pitchFamily="34" charset="0"/>
              </a:rPr>
              <a:t>66.50</a:t>
            </a:r>
            <a:endParaRPr lang="en-US" sz="1000" b="1" dirty="0">
              <a:solidFill>
                <a:srgbClr val="D14900"/>
              </a:solidFill>
              <a:latin typeface="Arial" panose="020B0604020202020204" pitchFamily="34" charset="0"/>
              <a:cs typeface="Arial" panose="020B0604020202020204" pitchFamily="34" charset="0"/>
            </a:endParaRPr>
          </a:p>
        </p:txBody>
      </p:sp>
      <p:sp>
        <p:nvSpPr>
          <p:cNvPr id="177" name="Rectangle 11"/>
          <p:cNvSpPr>
            <a:spLocks noChangeArrowheads="1"/>
          </p:cNvSpPr>
          <p:nvPr/>
        </p:nvSpPr>
        <p:spPr bwMode="auto">
          <a:xfrm>
            <a:off x="5119588" y="433010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800" kern="0" dirty="0">
                <a:latin typeface="Arial" panose="020B0604020202020204" pitchFamily="34" charset="0"/>
                <a:cs typeface="Arial" panose="020B0604020202020204" pitchFamily="34" charset="0"/>
              </a:rPr>
              <a:t>USD</a:t>
            </a:r>
          </a:p>
        </p:txBody>
      </p:sp>
      <p:grpSp>
        <p:nvGrpSpPr>
          <p:cNvPr id="191" name="Group 190"/>
          <p:cNvGrpSpPr/>
          <p:nvPr/>
        </p:nvGrpSpPr>
        <p:grpSpPr>
          <a:xfrm>
            <a:off x="3078717" y="5840023"/>
            <a:ext cx="2858533" cy="617927"/>
            <a:chOff x="-3009900" y="847724"/>
            <a:chExt cx="2860676" cy="1576381"/>
          </a:xfrm>
        </p:grpSpPr>
        <p:sp>
          <p:nvSpPr>
            <p:cNvPr id="192" name="Rectangle 191"/>
            <p:cNvSpPr/>
            <p:nvPr/>
          </p:nvSpPr>
          <p:spPr bwMode="gray">
            <a:xfrm>
              <a:off x="-3009900" y="847724"/>
              <a:ext cx="2860676" cy="1570428"/>
            </a:xfrm>
            <a:prstGeom prst="rect">
              <a:avLst/>
            </a:prstGeom>
            <a:solidFill>
              <a:schemeClr val="bg1"/>
            </a:solidFill>
            <a:ln w="6350" algn="ctr">
              <a:noFill/>
              <a:miter lim="800000"/>
              <a:headEnd/>
              <a:tailEnd/>
            </a:ln>
          </p:spPr>
          <p:txBody>
            <a:bodyPr lIns="90000" tIns="72000" rIns="90000" bIns="72000" rtlCol="0" anchor="ctr"/>
            <a:lstStyle/>
            <a:p>
              <a:pPr fontAlgn="base">
                <a:lnSpc>
                  <a:spcPts val="1100"/>
                </a:lnSpc>
                <a:spcBef>
                  <a:spcPct val="50000"/>
                </a:spcBef>
                <a:spcAft>
                  <a:spcPct val="0"/>
                </a:spcAft>
                <a:buClr>
                  <a:srgbClr val="F0AB00"/>
                </a:buClr>
                <a:buSzPct val="80000"/>
              </a:pPr>
              <a:endParaRPr lang="de-DE" sz="1000" b="1" dirty="0" smtClean="0">
                <a:solidFill>
                  <a:srgbClr val="000000"/>
                </a:solidFill>
                <a:latin typeface="Arial" panose="020B0604020202020204" pitchFamily="34" charset="0"/>
                <a:ea typeface="Open Sans Semibold" pitchFamily="34" charset="0"/>
                <a:cs typeface="Arial" panose="020B0604020202020204" pitchFamily="34" charset="0"/>
              </a:endParaRPr>
            </a:p>
            <a:p>
              <a:pPr fontAlgn="base">
                <a:lnSpc>
                  <a:spcPts val="1100"/>
                </a:lnSpc>
                <a:spcBef>
                  <a:spcPct val="50000"/>
                </a:spcBef>
                <a:spcAft>
                  <a:spcPct val="0"/>
                </a:spcAft>
                <a:buClr>
                  <a:srgbClr val="F0AB00"/>
                </a:buClr>
                <a:buSzPct val="80000"/>
              </a:pPr>
              <a:r>
                <a:rPr lang="de-DE" sz="1000" dirty="0" smtClean="0">
                  <a:solidFill>
                    <a:srgbClr val="000000"/>
                  </a:solidFill>
                  <a:latin typeface="Arial" panose="020B0604020202020204" pitchFamily="34" charset="0"/>
                  <a:ea typeface="Open Sans Semibold" pitchFamily="34" charset="0"/>
                  <a:cs typeface="Arial" panose="020B0604020202020204" pitchFamily="34" charset="0"/>
                </a:rPr>
                <a:t>	</a:t>
              </a:r>
              <a:endParaRPr lang="de-DE" sz="1000" dirty="0">
                <a:solidFill>
                  <a:srgbClr val="000000"/>
                </a:solidFill>
                <a:latin typeface="Arial" panose="020B0604020202020204" pitchFamily="34" charset="0"/>
                <a:ea typeface="Open Sans Semibold" pitchFamily="34" charset="0"/>
                <a:cs typeface="Arial" panose="020B0604020202020204" pitchFamily="34" charset="0"/>
              </a:endParaRPr>
            </a:p>
            <a:p>
              <a:pPr fontAlgn="base">
                <a:lnSpc>
                  <a:spcPts val="1100"/>
                </a:lnSpc>
                <a:spcBef>
                  <a:spcPct val="50000"/>
                </a:spcBef>
                <a:spcAft>
                  <a:spcPct val="0"/>
                </a:spcAft>
                <a:buClr>
                  <a:srgbClr val="F0AB00"/>
                </a:buClr>
                <a:buSzPct val="80000"/>
              </a:pPr>
              <a:endParaRPr lang="de-DE" sz="1200" dirty="0">
                <a:solidFill>
                  <a:srgbClr val="000000"/>
                </a:solidFill>
                <a:latin typeface="Arial" panose="020B0604020202020204" pitchFamily="34" charset="0"/>
                <a:ea typeface="Open Sans Semibold" pitchFamily="34" charset="0"/>
                <a:cs typeface="Arial" panose="020B0604020202020204" pitchFamily="34" charset="0"/>
              </a:endParaRPr>
            </a:p>
          </p:txBody>
        </p:sp>
        <p:cxnSp>
          <p:nvCxnSpPr>
            <p:cNvPr id="193" name="Straight Connector 192"/>
            <p:cNvCxnSpPr/>
            <p:nvPr/>
          </p:nvCxnSpPr>
          <p:spPr>
            <a:xfrm>
              <a:off x="-3009900" y="2424105"/>
              <a:ext cx="285305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94" name="Rectangle 193"/>
          <p:cNvSpPr/>
          <p:nvPr/>
        </p:nvSpPr>
        <p:spPr>
          <a:xfrm>
            <a:off x="4595669" y="5977977"/>
            <a:ext cx="914400"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r"/>
            <a:r>
              <a:rPr lang="en-US" sz="1000" b="1" dirty="0" smtClean="0">
                <a:solidFill>
                  <a:schemeClr val="tx1"/>
                </a:solidFill>
                <a:latin typeface="Arial" panose="020B0604020202020204" pitchFamily="34" charset="0"/>
                <a:cs typeface="Arial" panose="020B0604020202020204" pitchFamily="34" charset="0"/>
              </a:rPr>
              <a:t>99.00</a:t>
            </a:r>
            <a:endParaRPr lang="en-US" sz="1000" b="1" dirty="0">
              <a:solidFill>
                <a:schemeClr val="tx1"/>
              </a:solidFill>
              <a:latin typeface="Arial" panose="020B0604020202020204" pitchFamily="34" charset="0"/>
              <a:cs typeface="Arial" panose="020B0604020202020204" pitchFamily="34" charset="0"/>
            </a:endParaRPr>
          </a:p>
        </p:txBody>
      </p:sp>
      <p:sp>
        <p:nvSpPr>
          <p:cNvPr id="195" name="Rectangle 11"/>
          <p:cNvSpPr>
            <a:spLocks noChangeArrowheads="1"/>
          </p:cNvSpPr>
          <p:nvPr/>
        </p:nvSpPr>
        <p:spPr bwMode="auto">
          <a:xfrm>
            <a:off x="5140755" y="5962057"/>
            <a:ext cx="640080" cy="411480"/>
          </a:xfrm>
          <a:prstGeom prst="rect">
            <a:avLst/>
          </a:prstGeom>
          <a:noFill/>
          <a:ln w="9525">
            <a:noFill/>
            <a:miter lim="800000"/>
            <a:headEnd/>
            <a:tailEnd/>
          </a:ln>
        </p:spPr>
        <p:txBody>
          <a:bodyPr vert="horz" wrap="square" lIns="119745" tIns="59872" rIns="119745" bIns="59872" numCol="1" anchor="ctr" anchorCtr="0" compatLnSpc="1">
            <a:prstTxWarp prst="textNoShape">
              <a:avLst/>
            </a:prstTxWarp>
          </a:bodyPr>
          <a:lstStyle/>
          <a:p>
            <a:pPr algn="r" defTabSz="1197445">
              <a:defRPr/>
            </a:pPr>
            <a:r>
              <a:rPr lang="en-US" sz="800" kern="0" dirty="0">
                <a:latin typeface="Arial" panose="020B0604020202020204" pitchFamily="34" charset="0"/>
                <a:cs typeface="Arial" panose="020B0604020202020204" pitchFamily="34" charset="0"/>
              </a:rPr>
              <a:t>USD</a:t>
            </a:r>
          </a:p>
        </p:txBody>
      </p:sp>
      <p:sp>
        <p:nvSpPr>
          <p:cNvPr id="2" name="TextBox 1"/>
          <p:cNvSpPr txBox="1"/>
          <p:nvPr/>
        </p:nvSpPr>
        <p:spPr>
          <a:xfrm>
            <a:off x="3171470" y="2866029"/>
            <a:ext cx="1025922" cy="15388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Senior Consultant</a:t>
            </a:r>
          </a:p>
        </p:txBody>
      </p:sp>
      <p:sp>
        <p:nvSpPr>
          <p:cNvPr id="58" name="TextBox 57"/>
          <p:cNvSpPr txBox="1"/>
          <p:nvPr/>
        </p:nvSpPr>
        <p:spPr>
          <a:xfrm>
            <a:off x="3171195" y="4447974"/>
            <a:ext cx="1000274" cy="15388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Junior Consultant</a:t>
            </a:r>
          </a:p>
        </p:txBody>
      </p:sp>
      <p:sp>
        <p:nvSpPr>
          <p:cNvPr id="59" name="TextBox 58"/>
          <p:cNvSpPr txBox="1"/>
          <p:nvPr/>
        </p:nvSpPr>
        <p:spPr>
          <a:xfrm>
            <a:off x="3184800" y="6093656"/>
            <a:ext cx="1025922" cy="15388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Senior Consultant</a:t>
            </a:r>
          </a:p>
        </p:txBody>
      </p:sp>
      <p:sp>
        <p:nvSpPr>
          <p:cNvPr id="60" name="Rectangle 59"/>
          <p:cNvSpPr/>
          <p:nvPr/>
        </p:nvSpPr>
        <p:spPr>
          <a:xfrm>
            <a:off x="4392867" y="3586828"/>
            <a:ext cx="215592" cy="246221"/>
          </a:xfrm>
          <a:prstGeom prst="rect">
            <a:avLst/>
          </a:prstGeom>
        </p:spPr>
        <p:txBody>
          <a:bodyPr wrap="square">
            <a:spAutoFit/>
          </a:bodyPr>
          <a:lstStyle/>
          <a:p>
            <a:r>
              <a:rPr lang="en-US" sz="1000" dirty="0">
                <a:solidFill>
                  <a:srgbClr val="666666"/>
                </a:solidFill>
                <a:latin typeface="SAP-icons"/>
              </a:rPr>
              <a:t></a:t>
            </a:r>
            <a:endParaRPr lang="en-US" sz="1000" dirty="0">
              <a:solidFill>
                <a:srgbClr val="666666"/>
              </a:solidFill>
            </a:endParaRPr>
          </a:p>
        </p:txBody>
      </p:sp>
      <p:sp>
        <p:nvSpPr>
          <p:cNvPr id="61" name="Rectangle 60"/>
          <p:cNvSpPr/>
          <p:nvPr/>
        </p:nvSpPr>
        <p:spPr>
          <a:xfrm>
            <a:off x="4392592" y="4016811"/>
            <a:ext cx="215592" cy="246221"/>
          </a:xfrm>
          <a:prstGeom prst="rect">
            <a:avLst/>
          </a:prstGeom>
        </p:spPr>
        <p:txBody>
          <a:bodyPr wrap="square">
            <a:spAutoFit/>
          </a:bodyPr>
          <a:lstStyle/>
          <a:p>
            <a:r>
              <a:rPr lang="en-US" sz="1000" dirty="0">
                <a:solidFill>
                  <a:srgbClr val="666666"/>
                </a:solidFill>
                <a:latin typeface="SAP-icons"/>
              </a:rPr>
              <a:t></a:t>
            </a:r>
            <a:endParaRPr lang="en-US" sz="1000" dirty="0">
              <a:solidFill>
                <a:srgbClr val="666666"/>
              </a:solidFill>
            </a:endParaRPr>
          </a:p>
        </p:txBody>
      </p:sp>
      <p:sp>
        <p:nvSpPr>
          <p:cNvPr id="64" name="TextBox 63"/>
          <p:cNvSpPr txBox="1"/>
          <p:nvPr/>
        </p:nvSpPr>
        <p:spPr>
          <a:xfrm>
            <a:off x="3198954" y="3407043"/>
            <a:ext cx="612898" cy="15388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Valid from:</a:t>
            </a:r>
          </a:p>
        </p:txBody>
      </p:sp>
      <p:sp>
        <p:nvSpPr>
          <p:cNvPr id="65" name="TextBox 64"/>
          <p:cNvSpPr txBox="1"/>
          <p:nvPr/>
        </p:nvSpPr>
        <p:spPr>
          <a:xfrm>
            <a:off x="3198680" y="3871726"/>
            <a:ext cx="463368" cy="15388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Valid to:</a:t>
            </a:r>
          </a:p>
        </p:txBody>
      </p:sp>
      <p:sp>
        <p:nvSpPr>
          <p:cNvPr id="72" name="Rectangle 71"/>
          <p:cNvSpPr/>
          <p:nvPr/>
        </p:nvSpPr>
        <p:spPr>
          <a:xfrm>
            <a:off x="3224388" y="5274760"/>
            <a:ext cx="1436329" cy="171451"/>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73" name="Rectangle 72"/>
          <p:cNvSpPr/>
          <p:nvPr/>
        </p:nvSpPr>
        <p:spPr>
          <a:xfrm>
            <a:off x="3198988" y="5709510"/>
            <a:ext cx="1436329" cy="171451"/>
          </a:xfrm>
          <a:prstGeom prst="rect">
            <a:avLst/>
          </a:prstGeom>
          <a:noFill/>
          <a:ln w="6350">
            <a:solidFill>
              <a:srgbClr val="DEDEDE"/>
            </a:solidFill>
          </a:ln>
        </p:spPr>
        <p:style>
          <a:lnRef idx="2">
            <a:schemeClr val="accent1">
              <a:shade val="50000"/>
            </a:schemeClr>
          </a:lnRef>
          <a:fillRef idx="1">
            <a:schemeClr val="accent1"/>
          </a:fillRef>
          <a:effectRef idx="0">
            <a:schemeClr val="accent1"/>
          </a:effectRef>
          <a:fontRef idx="minor">
            <a:schemeClr val="lt1"/>
          </a:fontRef>
        </p:style>
        <p:txBody>
          <a:bodyPr lIns="91421" tIns="45712" rIns="91421" bIns="45712" rtlCol="0" anchor="ctr"/>
          <a:lstStyle/>
          <a:p>
            <a:pPr algn="ctr"/>
            <a:endParaRPr lang="en-US"/>
          </a:p>
        </p:txBody>
      </p:sp>
      <p:sp>
        <p:nvSpPr>
          <p:cNvPr id="74" name="Rectangle 73"/>
          <p:cNvSpPr/>
          <p:nvPr/>
        </p:nvSpPr>
        <p:spPr>
          <a:xfrm>
            <a:off x="4404156" y="5242089"/>
            <a:ext cx="215592" cy="246221"/>
          </a:xfrm>
          <a:prstGeom prst="rect">
            <a:avLst/>
          </a:prstGeom>
        </p:spPr>
        <p:txBody>
          <a:bodyPr wrap="square">
            <a:spAutoFit/>
          </a:bodyPr>
          <a:lstStyle/>
          <a:p>
            <a:r>
              <a:rPr lang="en-US" sz="1000" dirty="0">
                <a:solidFill>
                  <a:srgbClr val="666666"/>
                </a:solidFill>
                <a:latin typeface="SAP-icons"/>
              </a:rPr>
              <a:t></a:t>
            </a:r>
            <a:endParaRPr lang="en-US" sz="1000" dirty="0">
              <a:solidFill>
                <a:srgbClr val="666666"/>
              </a:solidFill>
            </a:endParaRPr>
          </a:p>
        </p:txBody>
      </p:sp>
      <p:sp>
        <p:nvSpPr>
          <p:cNvPr id="75" name="Rectangle 74"/>
          <p:cNvSpPr/>
          <p:nvPr/>
        </p:nvSpPr>
        <p:spPr>
          <a:xfrm>
            <a:off x="4403881" y="5672072"/>
            <a:ext cx="215592" cy="246221"/>
          </a:xfrm>
          <a:prstGeom prst="rect">
            <a:avLst/>
          </a:prstGeom>
        </p:spPr>
        <p:txBody>
          <a:bodyPr wrap="square">
            <a:spAutoFit/>
          </a:bodyPr>
          <a:lstStyle/>
          <a:p>
            <a:r>
              <a:rPr lang="en-US" sz="1000" dirty="0">
                <a:solidFill>
                  <a:srgbClr val="666666"/>
                </a:solidFill>
                <a:latin typeface="SAP-icons"/>
              </a:rPr>
              <a:t></a:t>
            </a:r>
            <a:endParaRPr lang="en-US" sz="1000" dirty="0">
              <a:solidFill>
                <a:srgbClr val="666666"/>
              </a:solidFill>
            </a:endParaRPr>
          </a:p>
        </p:txBody>
      </p:sp>
      <p:sp>
        <p:nvSpPr>
          <p:cNvPr id="76" name="TextBox 75"/>
          <p:cNvSpPr txBox="1"/>
          <p:nvPr/>
        </p:nvSpPr>
        <p:spPr>
          <a:xfrm>
            <a:off x="3210243" y="5062304"/>
            <a:ext cx="612898" cy="15388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Valid from:</a:t>
            </a:r>
          </a:p>
        </p:txBody>
      </p:sp>
      <p:sp>
        <p:nvSpPr>
          <p:cNvPr id="77" name="TextBox 76"/>
          <p:cNvSpPr txBox="1"/>
          <p:nvPr/>
        </p:nvSpPr>
        <p:spPr>
          <a:xfrm>
            <a:off x="3209969" y="5526987"/>
            <a:ext cx="463368" cy="15388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Valid to:</a:t>
            </a:r>
          </a:p>
        </p:txBody>
      </p:sp>
      <p:sp>
        <p:nvSpPr>
          <p:cNvPr id="79" name="TextBox 78"/>
          <p:cNvSpPr txBox="1"/>
          <p:nvPr/>
        </p:nvSpPr>
        <p:spPr>
          <a:xfrm>
            <a:off x="3297618" y="5276253"/>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000000"/>
                </a:solidFill>
                <a:latin typeface="Open Sans" pitchFamily="34" charset="0"/>
                <a:cs typeface="Arial" pitchFamily="34" charset="0"/>
              </a:rPr>
              <a:t>01/01/14 </a:t>
            </a:r>
            <a:endParaRPr lang="en-US" sz="1000" dirty="0">
              <a:solidFill>
                <a:srgbClr val="444444"/>
              </a:solidFill>
              <a:latin typeface="Arial" pitchFamily="34" charset="0"/>
              <a:cs typeface="Arial" pitchFamily="34" charset="0"/>
            </a:endParaRPr>
          </a:p>
        </p:txBody>
      </p:sp>
      <p:sp>
        <p:nvSpPr>
          <p:cNvPr id="80" name="TextBox 79"/>
          <p:cNvSpPr txBox="1"/>
          <p:nvPr/>
        </p:nvSpPr>
        <p:spPr>
          <a:xfrm>
            <a:off x="3272218" y="5711003"/>
            <a:ext cx="1833644"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000000"/>
                </a:solidFill>
                <a:latin typeface="Open Sans" pitchFamily="34" charset="0"/>
                <a:cs typeface="Arial" pitchFamily="34" charset="0"/>
              </a:rPr>
              <a:t>12/</a:t>
            </a:r>
            <a:r>
              <a:rPr lang="en-US" sz="1000" dirty="0">
                <a:solidFill>
                  <a:srgbClr val="000000"/>
                </a:solidFill>
                <a:latin typeface="Open Sans" pitchFamily="34" charset="0"/>
                <a:cs typeface="Arial" pitchFamily="34" charset="0"/>
              </a:rPr>
              <a:t>3</a:t>
            </a:r>
            <a:r>
              <a:rPr lang="en-US" sz="1000" dirty="0" smtClean="0">
                <a:solidFill>
                  <a:srgbClr val="000000"/>
                </a:solidFill>
                <a:latin typeface="Open Sans" pitchFamily="34" charset="0"/>
                <a:cs typeface="Arial" pitchFamily="34" charset="0"/>
              </a:rPr>
              <a:t>1/14 </a:t>
            </a:r>
            <a:endParaRPr lang="en-US" sz="1000" dirty="0">
              <a:solidFill>
                <a:srgbClr val="444444"/>
              </a:solidFill>
              <a:latin typeface="Arial" pitchFamily="34" charset="0"/>
              <a:cs typeface="Arial" pitchFamily="34" charset="0"/>
            </a:endParaRPr>
          </a:p>
        </p:txBody>
      </p:sp>
      <p:cxnSp>
        <p:nvCxnSpPr>
          <p:cNvPr id="83" name="Straight Connector 82"/>
          <p:cNvCxnSpPr/>
          <p:nvPr/>
        </p:nvCxnSpPr>
        <p:spPr>
          <a:xfrm>
            <a:off x="3057127" y="5993553"/>
            <a:ext cx="2856867"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0118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a:cs typeface="BentonSans Light"/>
              </a:rPr>
              <a:t>Analytical Table (ALV)- NOT RESPONSIVE</a:t>
            </a:r>
            <a:endParaRPr lang="en-US" dirty="0">
              <a:latin typeface="BentonSans Light"/>
              <a:cs typeface="BentonSans Light"/>
            </a:endParaRPr>
          </a:p>
        </p:txBody>
      </p:sp>
      <p:pic>
        <p:nvPicPr>
          <p:cNvPr id="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24440" b="5256"/>
          <a:stretch/>
        </p:blipFill>
        <p:spPr bwMode="auto">
          <a:xfrm>
            <a:off x="584613" y="1354511"/>
            <a:ext cx="8146637" cy="4460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3464766610"/>
              </p:ext>
            </p:extLst>
          </p:nvPr>
        </p:nvGraphicFramePr>
        <p:xfrm>
          <a:off x="584200" y="1695450"/>
          <a:ext cx="8137935" cy="4114800"/>
        </p:xfrm>
        <a:graphic>
          <a:graphicData uri="http://schemas.openxmlformats.org/drawingml/2006/table">
            <a:tbl>
              <a:tblPr firstRow="1" bandRow="1">
                <a:solidFill>
                  <a:schemeClr val="bg1"/>
                </a:solidFill>
                <a:tableStyleId>{2D5ABB26-0587-4C30-8999-92F81FD0307C}</a:tableStyleId>
              </a:tblPr>
              <a:tblGrid>
                <a:gridCol w="312216"/>
                <a:gridCol w="1393166"/>
                <a:gridCol w="2486025"/>
                <a:gridCol w="571500"/>
                <a:gridCol w="1447800"/>
                <a:gridCol w="1695450"/>
                <a:gridCol w="231778"/>
              </a:tblGrid>
              <a:tr h="21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SAP-icons"/>
                        </a:rPr>
                        <a:t></a:t>
                      </a:r>
                      <a:endParaRPr kumimoji="0" lang="en-US" sz="1050" b="0" i="0" u="none" strike="noStrike" kern="1200" cap="none" spc="0" normalizeH="0" baseline="0" noProof="0" dirty="0">
                        <a:ln>
                          <a:noFill/>
                        </a:ln>
                        <a:solidFill>
                          <a:schemeClr val="bg1">
                            <a:lumMod val="50000"/>
                          </a:schemeClr>
                        </a:solidFill>
                        <a:effectLst/>
                        <a:uLnTx/>
                        <a:uFillTx/>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Document No.</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75000"/>
                      </a:schemeClr>
                    </a:solidFill>
                  </a:tcPr>
                </a:tc>
                <a:tc>
                  <a:txBody>
                    <a:bodyPr/>
                    <a:lstStyle/>
                    <a:p>
                      <a:r>
                        <a:rPr lang="en-US" sz="1000" b="0" dirty="0" smtClean="0">
                          <a:solidFill>
                            <a:prstClr val="black"/>
                          </a:solidFill>
                          <a:latin typeface="Arial" panose="020B0604020202020204" pitchFamily="34" charset="0"/>
                          <a:cs typeface="Arial" panose="020B0604020202020204" pitchFamily="34" charset="0"/>
                        </a:rPr>
                        <a:t>Description</a:t>
                      </a:r>
                      <a:endParaRPr lang="en-US" sz="1000" b="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75000"/>
                      </a:schemeClr>
                    </a:solidFill>
                  </a:tcPr>
                </a:tc>
                <a:tc>
                  <a:txBody>
                    <a:bodyPr/>
                    <a:lstStyle/>
                    <a:p>
                      <a:pPr algn="r"/>
                      <a:r>
                        <a:rPr lang="en-US" sz="1000" b="0" dirty="0" smtClean="0">
                          <a:solidFill>
                            <a:prstClr val="black"/>
                          </a:solidFill>
                          <a:latin typeface="Arial" panose="020B0604020202020204" pitchFamily="34" charset="0"/>
                          <a:cs typeface="Arial" panose="020B0604020202020204" pitchFamily="34" charset="0"/>
                        </a:rPr>
                        <a:t>PK</a:t>
                      </a:r>
                      <a:endParaRPr lang="en-US" sz="1000" b="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7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Posting Date</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7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smtClean="0">
                          <a:solidFill>
                            <a:prstClr val="black"/>
                          </a:solidFill>
                          <a:latin typeface="Arial" panose="020B0604020202020204" pitchFamily="34" charset="0"/>
                          <a:cs typeface="Arial" panose="020B0604020202020204" pitchFamily="34" charset="0"/>
                        </a:rPr>
                        <a:t>Offset Account</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75000"/>
                      </a:schemeClr>
                    </a:solidFill>
                  </a:tcPr>
                </a:tc>
                <a:tc>
                  <a:txBody>
                    <a:bodyPr/>
                    <a:lstStyle/>
                    <a:p>
                      <a:endParaRPr lang="en-US" sz="1000" b="1"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4F81BD"/>
                          </a:solidFill>
                          <a:latin typeface="Arial" panose="020B0604020202020204" pitchFamily="34" charset="0"/>
                          <a:cs typeface="Arial" panose="020B0604020202020204" pitchFamily="34" charset="0"/>
                        </a:rPr>
                        <a:t>90000201</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Laptops Brand1</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90000213</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HANA Servers</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90000183</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dirty="0" smtClean="0">
                          <a:solidFill>
                            <a:prstClr val="black"/>
                          </a:solidFill>
                          <a:latin typeface="Arial" panose="020B0604020202020204" pitchFamily="34" charset="0"/>
                          <a:cs typeface="Arial" panose="020B0604020202020204" pitchFamily="34" charset="0"/>
                        </a:rPr>
                        <a:t>Tablet</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90000623</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Printers</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90000871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dirty="0" smtClean="0">
                          <a:latin typeface="Arial" panose="020B0604020202020204" pitchFamily="34" charset="0"/>
                          <a:cs typeface="Arial" panose="020B0604020202020204" pitchFamily="34" charset="0"/>
                        </a:rPr>
                        <a:t>3D </a:t>
                      </a:r>
                      <a:r>
                        <a:rPr lang="en-US" sz="1000" dirty="0" smtClean="0">
                          <a:solidFill>
                            <a:prstClr val="black"/>
                          </a:solidFill>
                          <a:latin typeface="Arial" panose="020B0604020202020204" pitchFamily="34" charset="0"/>
                          <a:cs typeface="Arial" panose="020B0604020202020204" pitchFamily="34" charset="0"/>
                        </a:rPr>
                        <a:t>Printers</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90007211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dirty="0" smtClean="0">
                          <a:solidFill>
                            <a:prstClr val="black"/>
                          </a:solidFill>
                          <a:latin typeface="Arial" panose="020B0604020202020204" pitchFamily="34" charset="0"/>
                          <a:cs typeface="Arial" panose="020B0604020202020204" pitchFamily="34" charset="0"/>
                        </a:rPr>
                        <a:t>Smartphone</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90002121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prstClr val="black"/>
                          </a:solidFill>
                          <a:latin typeface="Arial" panose="020B0604020202020204" pitchFamily="34" charset="0"/>
                          <a:cs typeface="Arial" panose="020B0604020202020204" pitchFamily="34" charset="0"/>
                        </a:rPr>
                        <a:t>HANA Servers</a:t>
                      </a:r>
                      <a:endParaRPr lang="en-US" sz="1000" dirty="0" smtClean="0">
                        <a:solidFill>
                          <a:prstClr val="black"/>
                        </a:solidFill>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Chair</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90000231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Printers</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90381122</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3D Printers</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4F81BD"/>
                          </a:solidFill>
                          <a:latin typeface="Arial" panose="020B0604020202020204" pitchFamily="34" charset="0"/>
                          <a:cs typeface="Arial" panose="020B0604020202020204" pitchFamily="34" charset="0"/>
                        </a:rPr>
                        <a:t>2 Accounts</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92192911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Laptops </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en-US" sz="1000" b="1" dirty="0" smtClean="0">
                          <a:solidFill>
                            <a:srgbClr val="4F81BD"/>
                          </a:solidFill>
                          <a:latin typeface="Arial" panose="020B0604020202020204" pitchFamily="34" charset="0"/>
                          <a:cs typeface="Arial" panose="020B0604020202020204" pitchFamily="34" charset="0"/>
                        </a:rPr>
                        <a:t>90000371</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prstClr val="black"/>
                          </a:solidFill>
                          <a:latin typeface="Arial" panose="020B0604020202020204" pitchFamily="34" charset="0"/>
                          <a:cs typeface="Arial" panose="020B0604020202020204" pitchFamily="34" charset="0"/>
                        </a:rPr>
                        <a:t>Tablet</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550000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de-DE" sz="1000" b="1" kern="1200" dirty="0" smtClean="0">
                          <a:solidFill>
                            <a:srgbClr val="4F81BD"/>
                          </a:solidFill>
                          <a:latin typeface="Arial" panose="020B0604020202020204" pitchFamily="34" charset="0"/>
                          <a:ea typeface="+mn-ea"/>
                          <a:cs typeface="Arial" panose="020B0604020202020204" pitchFamily="34" charset="0"/>
                        </a:rPr>
                        <a:t>90000812</a:t>
                      </a:r>
                      <a:endParaRPr lang="en-US" sz="1000" b="1" kern="1200" dirty="0">
                        <a:solidFill>
                          <a:srgbClr val="4F81BD"/>
                        </a:solidFill>
                        <a:latin typeface="Arial" panose="020B0604020202020204" pitchFamily="34" charset="0"/>
                        <a:ea typeface="+mn-ea"/>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de-DE" sz="1000" dirty="0" smtClean="0">
                          <a:latin typeface="Arial" panose="020B0604020202020204" pitchFamily="34" charset="0"/>
                          <a:cs typeface="Arial" panose="020B0604020202020204" pitchFamily="34" charset="0"/>
                        </a:rPr>
                        <a:t>HANA Servers</a:t>
                      </a:r>
                      <a:endParaRPr lang="de-DE"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660200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r>
              <a:tr h="216000">
                <a:tc>
                  <a:txBody>
                    <a:bodyPr/>
                    <a:lstStyle/>
                    <a:p>
                      <a:r>
                        <a:rPr lang="en-US" sz="1200" dirty="0" smtClean="0">
                          <a:solidFill>
                            <a:schemeClr val="bg1">
                              <a:lumMod val="50000"/>
                            </a:schemeClr>
                          </a:solidFill>
                          <a:latin typeface="SAP-icons"/>
                        </a:rPr>
                        <a:t></a:t>
                      </a:r>
                      <a:endParaRPr lang="en-US" sz="1050" dirty="0">
                        <a:solidFill>
                          <a:schemeClr val="bg1">
                            <a:lumMod val="50000"/>
                          </a:schemeClr>
                        </a:solidFill>
                        <a:latin typeface="Sakkal Majalla" panose="02000000000000000000" pitchFamily="2" charset="-78"/>
                        <a:cs typeface="Sakkal Majalla" panose="02000000000000000000" pitchFamily="2" charset="-78"/>
                      </a:endParaRPr>
                    </a:p>
                  </a:txBody>
                  <a:tcPr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000" b="1" kern="1200" dirty="0" smtClean="0">
                          <a:solidFill>
                            <a:srgbClr val="4F81BD"/>
                          </a:solidFill>
                          <a:latin typeface="Arial" panose="020B0604020202020204" pitchFamily="34" charset="0"/>
                          <a:ea typeface="+mn-ea"/>
                          <a:cs typeface="Arial" panose="020B0604020202020204" pitchFamily="34" charset="0"/>
                        </a:rPr>
                        <a:t>90007211</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r>
                        <a:rPr lang="de-DE" sz="1000" dirty="0" smtClean="0">
                          <a:latin typeface="Arial" panose="020B0604020202020204" pitchFamily="34" charset="0"/>
                          <a:cs typeface="Arial" panose="020B0604020202020204" pitchFamily="34" charset="0"/>
                        </a:rPr>
                        <a:t>Smartphone</a:t>
                      </a:r>
                      <a:endParaRPr lang="de-DE"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40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01.14.2014</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pPr algn="r"/>
                      <a:r>
                        <a:rPr lang="en-US" sz="1000" dirty="0" smtClean="0">
                          <a:solidFill>
                            <a:prstClr val="black"/>
                          </a:solidFill>
                          <a:latin typeface="Arial" panose="020B0604020202020204" pitchFamily="34" charset="0"/>
                          <a:cs typeface="Arial" panose="020B0604020202020204" pitchFamily="34" charset="0"/>
                        </a:rPr>
                        <a:t>700000</a:t>
                      </a:r>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solidFill>
                  </a:tcPr>
                </a:tc>
                <a:tc>
                  <a:txBody>
                    <a:bodyPr/>
                    <a:lstStyle/>
                    <a:p>
                      <a:endParaRPr lang="en-US" sz="1000" dirty="0">
                        <a:latin typeface="Arial" panose="020B0604020202020204" pitchFamily="34" charset="0"/>
                        <a:cs typeface="Arial" panose="020B0604020202020204" pitchFamily="34" charset="0"/>
                      </a:endParaRP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95000"/>
                      </a:schemeClr>
                    </a:solidFill>
                  </a:tcPr>
                </a:tc>
              </a:tr>
            </a:tbl>
          </a:graphicData>
        </a:graphic>
      </p:graphicFrame>
      <p:grpSp>
        <p:nvGrpSpPr>
          <p:cNvPr id="6" name="Group 5"/>
          <p:cNvGrpSpPr/>
          <p:nvPr/>
        </p:nvGrpSpPr>
        <p:grpSpPr>
          <a:xfrm>
            <a:off x="584606" y="1339207"/>
            <a:ext cx="8140762" cy="360040"/>
            <a:chOff x="-1" y="2124113"/>
            <a:chExt cx="8140762" cy="360040"/>
          </a:xfrm>
        </p:grpSpPr>
        <p:sp>
          <p:nvSpPr>
            <p:cNvPr id="7" name="Rectangle 6"/>
            <p:cNvSpPr/>
            <p:nvPr/>
          </p:nvSpPr>
          <p:spPr>
            <a:xfrm>
              <a:off x="-1" y="2124113"/>
              <a:ext cx="8133944" cy="360040"/>
            </a:xfrm>
            <a:prstGeom prst="rect">
              <a:avLst/>
            </a:prstGeom>
            <a:solidFill>
              <a:sysClr val="window" lastClr="FFFFFF">
                <a:lumMod val="95000"/>
              </a:sysClr>
            </a:solidFill>
            <a:ln w="9525" cap="flat" cmpd="sng" algn="ctr">
              <a:solidFill>
                <a:sysClr val="window" lastClr="FFFFFF">
                  <a:lumMod val="85000"/>
                </a:sysClr>
              </a:solidFill>
              <a:prstDash val="solid"/>
            </a:ln>
            <a:effectLst/>
          </p:spPr>
          <p:txBody>
            <a:bodyPr rtlCol="0" anchor="ctr"/>
            <a:lstStyle/>
            <a:p>
              <a:pPr lvl="0"/>
              <a:r>
                <a:rPr lang="en-US" sz="1000" dirty="0">
                  <a:solidFill>
                    <a:prstClr val="black"/>
                  </a:solidFill>
                  <a:latin typeface="Arial" panose="020B0604020202020204" pitchFamily="34" charset="0"/>
                  <a:cs typeface="Arial" panose="020B0604020202020204" pitchFamily="34" charset="0"/>
                </a:rPr>
                <a:t>Items (1234)</a:t>
              </a:r>
            </a:p>
          </p:txBody>
        </p:sp>
        <p:sp>
          <p:nvSpPr>
            <p:cNvPr id="8" name="TextBox 7"/>
            <p:cNvSpPr txBox="1"/>
            <p:nvPr/>
          </p:nvSpPr>
          <p:spPr>
            <a:xfrm>
              <a:off x="7931652" y="2148277"/>
              <a:ext cx="209109" cy="288147"/>
            </a:xfrm>
            <a:prstGeom prst="rect">
              <a:avLst/>
            </a:prstGeom>
            <a:noFill/>
          </p:spPr>
          <p:txBody>
            <a:bodyPr wrap="none" lIns="36000" tIns="36000" rIns="36000" bIns="3600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SAP-icons"/>
                </a:rPr>
                <a:t></a:t>
              </a:r>
              <a:endParaRPr kumimoji="0" lang="en-US" sz="1400" b="0" i="0" u="none" strike="noStrike" kern="0" cap="none" spc="0" normalizeH="0" baseline="0" noProof="0" dirty="0">
                <a:ln>
                  <a:noFill/>
                </a:ln>
                <a:solidFill>
                  <a:sysClr val="windowText" lastClr="000000"/>
                </a:solidFill>
                <a:effectLst/>
                <a:uLnTx/>
                <a:uFillTx/>
              </a:endParaRPr>
            </a:p>
          </p:txBody>
        </p:sp>
        <p:sp>
          <p:nvSpPr>
            <p:cNvPr id="9" name="TextBox 8"/>
            <p:cNvSpPr txBox="1"/>
            <p:nvPr/>
          </p:nvSpPr>
          <p:spPr>
            <a:xfrm>
              <a:off x="7667138" y="2148968"/>
              <a:ext cx="252239" cy="288147"/>
            </a:xfrm>
            <a:prstGeom prst="rect">
              <a:avLst/>
            </a:prstGeom>
            <a:noFill/>
          </p:spPr>
          <p:txBody>
            <a:bodyPr wrap="none" lIns="36000" tIns="36000" rIns="36000" bIns="36000" rtlCol="0" anchor="ctr">
              <a:spAutoFit/>
            </a:bodyPr>
            <a:lstStyle>
              <a:defPPr>
                <a:defRPr lang="de-DE"/>
              </a:defPPr>
              <a:lvl1pPr algn="ctr">
                <a:defRPr sz="1200">
                  <a:latin typeface="SAP-icons"/>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SAP-icons"/>
                </a:rPr>
                <a:t></a:t>
              </a:r>
              <a:endParaRPr kumimoji="0" lang="en-US" sz="1400" b="0" i="0" u="none" strike="noStrike" kern="0" cap="none" spc="0" normalizeH="0" baseline="0" noProof="0" dirty="0">
                <a:ln>
                  <a:noFill/>
                </a:ln>
                <a:solidFill>
                  <a:sysClr val="windowText" lastClr="000000"/>
                </a:solidFill>
                <a:effectLst/>
                <a:uLnTx/>
                <a:uFillTx/>
                <a:latin typeface="SAP-icons"/>
              </a:endParaRPr>
            </a:p>
          </p:txBody>
        </p:sp>
        <p:sp>
          <p:nvSpPr>
            <p:cNvPr id="10" name="TextBox 9"/>
            <p:cNvSpPr txBox="1"/>
            <p:nvPr/>
          </p:nvSpPr>
          <p:spPr>
            <a:xfrm>
              <a:off x="7329642" y="2160398"/>
              <a:ext cx="253642" cy="288147"/>
            </a:xfrm>
            <a:prstGeom prst="rect">
              <a:avLst/>
            </a:prstGeom>
            <a:solidFill>
              <a:srgbClr val="4F81BD"/>
            </a:solidFill>
          </p:spPr>
          <p:txBody>
            <a:bodyPr wrap="none" lIns="36000" tIns="36000" rIns="36000" bIns="3600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 lastClr="FFFFFF"/>
                  </a:solidFill>
                  <a:effectLst/>
                  <a:uLnTx/>
                  <a:uFillTx/>
                  <a:latin typeface="SAP-icons"/>
                </a:rPr>
                <a:t></a:t>
              </a:r>
              <a:endParaRPr kumimoji="0" lang="en-US" sz="1400" b="0" i="0" u="none" strike="noStrike" kern="0" cap="none" spc="0" normalizeH="0" baseline="0" noProof="0" dirty="0">
                <a:ln>
                  <a:noFill/>
                </a:ln>
                <a:solidFill>
                  <a:sysClr val="window" lastClr="FFFFFF"/>
                </a:solidFill>
                <a:effectLst/>
                <a:uLnTx/>
                <a:uFillTx/>
              </a:endParaRPr>
            </a:p>
          </p:txBody>
        </p:sp>
        <p:sp>
          <p:nvSpPr>
            <p:cNvPr id="11" name="TextBox 10"/>
            <p:cNvSpPr txBox="1"/>
            <p:nvPr/>
          </p:nvSpPr>
          <p:spPr>
            <a:xfrm>
              <a:off x="7041428" y="2160398"/>
              <a:ext cx="252239" cy="288147"/>
            </a:xfrm>
            <a:prstGeom prst="rect">
              <a:avLst/>
            </a:prstGeom>
            <a:noFill/>
          </p:spPr>
          <p:txBody>
            <a:bodyPr wrap="none" lIns="36000" tIns="36000" rIns="36000" bIns="36000" rtlCol="0" anchor="ctr">
              <a:spAutoFit/>
            </a:bodyPr>
            <a:lstStyle>
              <a:defPPr>
                <a:defRPr lang="de-DE"/>
              </a:defPPr>
              <a:lvl1pPr algn="ctr">
                <a:defRPr sz="1200">
                  <a:latin typeface="SAP-icons"/>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AP-icons"/>
                </a:rPr>
                <a:t></a:t>
              </a:r>
            </a:p>
          </p:txBody>
        </p:sp>
        <p:sp>
          <p:nvSpPr>
            <p:cNvPr id="12" name="Rectangle 11"/>
            <p:cNvSpPr/>
            <p:nvPr/>
          </p:nvSpPr>
          <p:spPr>
            <a:xfrm>
              <a:off x="5497439" y="2186748"/>
              <a:ext cx="1440160" cy="219232"/>
            </a:xfrm>
            <a:prstGeom prst="rect">
              <a:avLst/>
            </a:prstGeom>
            <a:solidFill>
              <a:sysClr val="window" lastClr="FFFFFF"/>
            </a:solidFill>
            <a:ln w="3175"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TextBox 12"/>
            <p:cNvSpPr txBox="1"/>
            <p:nvPr/>
          </p:nvSpPr>
          <p:spPr>
            <a:xfrm>
              <a:off x="6662500" y="2164357"/>
              <a:ext cx="277888" cy="257369"/>
            </a:xfrm>
            <a:prstGeom prst="rect">
              <a:avLst/>
            </a:prstGeom>
            <a:noFill/>
          </p:spPr>
          <p:txBody>
            <a:bodyPr wrap="none" lIns="36000" tIns="36000" rIns="36000" bIns="36000" rtlCol="0" anchor="ctr">
              <a:spAutoFit/>
            </a:bodyPr>
            <a:lstStyle>
              <a:defPPr>
                <a:defRPr lang="de-DE"/>
              </a:defPPr>
              <a:lvl1pPr algn="ctr">
                <a:defRPr sz="1200">
                  <a:latin typeface="SAP-icons"/>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SAP-icons"/>
                </a:rPr>
                <a:t> </a:t>
              </a:r>
              <a:r>
                <a:rPr kumimoji="0" lang="en-US" b="0" i="0" u="none" strike="noStrike" kern="0" cap="none" spc="0" normalizeH="0" baseline="0" noProof="0" dirty="0" smtClean="0">
                  <a:ln>
                    <a:noFill/>
                  </a:ln>
                  <a:solidFill>
                    <a:sysClr val="windowText" lastClr="000000"/>
                  </a:solidFill>
                  <a:effectLst/>
                  <a:uLnTx/>
                  <a:uFillTx/>
                  <a:latin typeface="SAP-icons"/>
                </a:rPr>
                <a:t></a:t>
              </a:r>
              <a:endParaRPr kumimoji="0" lang="en-US" sz="1200" b="0" i="0" u="none" strike="noStrike" kern="0" cap="none" spc="0" normalizeH="0" baseline="0" noProof="0" dirty="0">
                <a:ln>
                  <a:noFill/>
                </a:ln>
                <a:solidFill>
                  <a:sysClr val="windowText" lastClr="000000"/>
                </a:solidFill>
                <a:effectLst/>
                <a:uLnTx/>
                <a:uFillTx/>
                <a:latin typeface="SAP-icons"/>
              </a:endParaRPr>
            </a:p>
          </p:txBody>
        </p:sp>
      </p:grpSp>
      <p:sp>
        <p:nvSpPr>
          <p:cNvPr id="14" name="Rectangle 13"/>
          <p:cNvSpPr/>
          <p:nvPr/>
        </p:nvSpPr>
        <p:spPr>
          <a:xfrm>
            <a:off x="8531856" y="2057400"/>
            <a:ext cx="131376" cy="8659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5429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Timeline</a:t>
            </a:r>
            <a:endParaRPr lang="en-US" dirty="0">
              <a:latin typeface="BentonSans Light" panose="02000503000000020004" pitchFamily="2" charset="0"/>
            </a:endParaRPr>
          </a:p>
        </p:txBody>
      </p:sp>
      <p:cxnSp>
        <p:nvCxnSpPr>
          <p:cNvPr id="5" name="Straight Connector 4"/>
          <p:cNvCxnSpPr/>
          <p:nvPr/>
        </p:nvCxnSpPr>
        <p:spPr>
          <a:xfrm>
            <a:off x="780537" y="1509531"/>
            <a:ext cx="13213" cy="4834119"/>
          </a:xfrm>
          <a:prstGeom prst="line">
            <a:avLst/>
          </a:prstGeom>
          <a:gradFill>
            <a:gsLst>
              <a:gs pos="0">
                <a:schemeClr val="bg1">
                  <a:alpha val="0"/>
                </a:schemeClr>
              </a:gs>
              <a:gs pos="64000">
                <a:schemeClr val="bg1"/>
              </a:gs>
            </a:gsLst>
            <a:lin ang="0" scaled="0"/>
          </a:gradFill>
          <a:ln w="28575" algn="ctr">
            <a:gradFill>
              <a:gsLst>
                <a:gs pos="0">
                  <a:schemeClr val="bg1"/>
                </a:gs>
                <a:gs pos="80000">
                  <a:srgbClr val="009DE0"/>
                </a:gs>
                <a:gs pos="15000">
                  <a:srgbClr val="009DE0"/>
                </a:gs>
                <a:gs pos="100000">
                  <a:schemeClr val="bg1"/>
                </a:gs>
              </a:gsLst>
              <a:lin ang="5400000" scaled="0"/>
            </a:gradFill>
            <a:miter lim="800000"/>
            <a:headEnd/>
            <a:tailEnd/>
          </a:ln>
        </p:spPr>
      </p:cxnSp>
      <p:grpSp>
        <p:nvGrpSpPr>
          <p:cNvPr id="31" name="Group 30"/>
          <p:cNvGrpSpPr/>
          <p:nvPr/>
        </p:nvGrpSpPr>
        <p:grpSpPr>
          <a:xfrm>
            <a:off x="649825" y="2786267"/>
            <a:ext cx="2771238" cy="809251"/>
            <a:chOff x="11444825" y="2596643"/>
            <a:chExt cx="2771238" cy="809251"/>
          </a:xfrm>
        </p:grpSpPr>
        <p:sp>
          <p:nvSpPr>
            <p:cNvPr id="32" name="Oval 31"/>
            <p:cNvSpPr/>
            <p:nvPr/>
          </p:nvSpPr>
          <p:spPr bwMode="gray">
            <a:xfrm>
              <a:off x="11444825" y="2596643"/>
              <a:ext cx="293150" cy="293150"/>
            </a:xfrm>
            <a:prstGeom prst="ellipse">
              <a:avLst/>
            </a:prstGeom>
            <a:solidFill>
              <a:schemeClr val="bg1"/>
            </a:solid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500" dirty="0">
                  <a:solidFill>
                    <a:srgbClr val="666666"/>
                  </a:solidFill>
                  <a:latin typeface="SAP-icons"/>
                </a:rPr>
                <a:t></a:t>
              </a:r>
            </a:p>
          </p:txBody>
        </p:sp>
        <p:sp>
          <p:nvSpPr>
            <p:cNvPr id="33" name="Rectangle 32"/>
            <p:cNvSpPr/>
            <p:nvPr/>
          </p:nvSpPr>
          <p:spPr bwMode="gray">
            <a:xfrm>
              <a:off x="11804376" y="2596643"/>
              <a:ext cx="2411687" cy="809251"/>
            </a:xfrm>
            <a:prstGeom prst="rect">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rtlCol="0" anchor="t"/>
            <a:lstStyle/>
            <a:p>
              <a:r>
                <a:rPr lang="en-US" sz="900" dirty="0" smtClean="0">
                  <a:solidFill>
                    <a:schemeClr val="tx1"/>
                  </a:solidFill>
                  <a:latin typeface="Arial" panose="020B0604020202020204" pitchFamily="34" charset="0"/>
                  <a:ea typeface="Open Sans" pitchFamily="34" charset="0"/>
                  <a:cs typeface="Arial" panose="020B0604020202020204" pitchFamily="34" charset="0"/>
                </a:rPr>
                <a:t>Name 3 completed a call.</a:t>
              </a:r>
            </a:p>
            <a:p>
              <a:r>
                <a:rPr lang="en-US" sz="800" dirty="0" smtClean="0">
                  <a:solidFill>
                    <a:srgbClr val="666666"/>
                  </a:solidFill>
                  <a:latin typeface="Arial" panose="020B0604020202020204" pitchFamily="34" charset="0"/>
                  <a:ea typeface="Open Sans" pitchFamily="34" charset="0"/>
                  <a:cs typeface="Arial" panose="020B0604020202020204" pitchFamily="34" charset="0"/>
                </a:rPr>
                <a:t>Today </a:t>
              </a:r>
              <a:r>
                <a:rPr lang="en-US" sz="800" dirty="0">
                  <a:solidFill>
                    <a:srgbClr val="666666"/>
                  </a:solidFill>
                  <a:latin typeface="Arial" panose="020B0604020202020204" pitchFamily="34" charset="0"/>
                  <a:ea typeface="Open Sans" pitchFamily="34" charset="0"/>
                  <a:cs typeface="Arial" panose="020B0604020202020204" pitchFamily="34" charset="0"/>
                </a:rPr>
                <a:t>at </a:t>
              </a:r>
              <a:r>
                <a:rPr lang="en-US" sz="800" dirty="0" smtClean="0">
                  <a:solidFill>
                    <a:srgbClr val="666666"/>
                  </a:solidFill>
                  <a:latin typeface="Arial" panose="020B0604020202020204" pitchFamily="34" charset="0"/>
                  <a:ea typeface="Open Sans" pitchFamily="34" charset="0"/>
                  <a:cs typeface="Arial" panose="020B0604020202020204" pitchFamily="34" charset="0"/>
                </a:rPr>
                <a:t>12:56 </a:t>
              </a:r>
              <a:r>
                <a:rPr lang="en-US" sz="800" dirty="0">
                  <a:solidFill>
                    <a:srgbClr val="666666"/>
                  </a:solidFill>
                  <a:latin typeface="Arial" panose="020B0604020202020204" pitchFamily="34" charset="0"/>
                  <a:ea typeface="Open Sans" pitchFamily="34" charset="0"/>
                  <a:cs typeface="Arial" panose="020B0604020202020204" pitchFamily="34" charset="0"/>
                </a:rPr>
                <a:t>AM</a:t>
              </a:r>
            </a:p>
            <a:p>
              <a:endParaRPr lang="en-US" sz="600" dirty="0">
                <a:solidFill>
                  <a:prstClr val="black"/>
                </a:solidFill>
                <a:latin typeface="Arial" panose="020B0604020202020204" pitchFamily="34" charset="0"/>
                <a:ea typeface="Open Sans" pitchFamily="34" charset="0"/>
                <a:cs typeface="Arial" panose="020B0604020202020204" pitchFamily="34" charset="0"/>
              </a:endParaRPr>
            </a:p>
            <a:p>
              <a:r>
                <a:rPr lang="en-US" sz="900" dirty="0" smtClean="0">
                  <a:solidFill>
                    <a:prstClr val="black"/>
                  </a:solidFill>
                  <a:latin typeface="Arial" panose="020B0604020202020204" pitchFamily="34" charset="0"/>
                  <a:ea typeface="Open Sans" pitchFamily="34" charset="0"/>
                  <a:cs typeface="Arial" panose="020B0604020202020204" pitchFamily="34" charset="0"/>
                </a:rPr>
                <a:t>Called Name1 to </a:t>
              </a:r>
              <a:r>
                <a:rPr lang="en-US" sz="900" dirty="0">
                  <a:solidFill>
                    <a:prstClr val="black"/>
                  </a:solidFill>
                  <a:latin typeface="Arial" panose="020B0604020202020204" pitchFamily="34" charset="0"/>
                  <a:ea typeface="Open Sans" pitchFamily="34" charset="0"/>
                  <a:cs typeface="Arial" panose="020B0604020202020204" pitchFamily="34" charset="0"/>
                </a:rPr>
                <a:t>discuss Lorem ipsum dolor sit amet, consectetuer adipiscing </a:t>
              </a:r>
              <a:r>
                <a:rPr lang="en-US" sz="900" dirty="0" smtClean="0">
                  <a:solidFill>
                    <a:prstClr val="black"/>
                  </a:solidFill>
                  <a:latin typeface="Arial" panose="020B0604020202020204" pitchFamily="34" charset="0"/>
                  <a:ea typeface="Open Sans" pitchFamily="34" charset="0"/>
                  <a:cs typeface="Arial" panose="020B0604020202020204" pitchFamily="34" charset="0"/>
                </a:rPr>
                <a:t>elit.</a:t>
              </a:r>
            </a:p>
          </p:txBody>
        </p:sp>
        <p:sp>
          <p:nvSpPr>
            <p:cNvPr id="34" name="Flowchart: Merge 140"/>
            <p:cNvSpPr/>
            <p:nvPr/>
          </p:nvSpPr>
          <p:spPr bwMode="gray">
            <a:xfrm rot="5400000">
              <a:off x="11694852" y="2692997"/>
              <a:ext cx="142865" cy="91294"/>
            </a:xfrm>
            <a:prstGeom prst="flowChartMerge">
              <a:avLst/>
            </a:prstGeom>
            <a:solidFill>
              <a:schemeClr val="bg1"/>
            </a:solidFill>
            <a:ln w="12700" algn="ctr">
              <a:noFill/>
              <a:miter lim="800000"/>
              <a:headEnd/>
              <a:tailEnd/>
            </a:ln>
            <a:effectLst>
              <a:innerShdw dist="12700" dir="5400000">
                <a:prstClr val="black">
                  <a:alpha val="25000"/>
                </a:prstClr>
              </a:innerShdw>
            </a:effectLst>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grpSp>
      <p:grpSp>
        <p:nvGrpSpPr>
          <p:cNvPr id="35" name="Group 34"/>
          <p:cNvGrpSpPr/>
          <p:nvPr/>
        </p:nvGrpSpPr>
        <p:grpSpPr>
          <a:xfrm>
            <a:off x="649825" y="1735884"/>
            <a:ext cx="2771238" cy="970890"/>
            <a:chOff x="11444825" y="1354884"/>
            <a:chExt cx="2771238" cy="970890"/>
          </a:xfrm>
        </p:grpSpPr>
        <p:sp>
          <p:nvSpPr>
            <p:cNvPr id="36" name="Oval 35"/>
            <p:cNvSpPr/>
            <p:nvPr/>
          </p:nvSpPr>
          <p:spPr bwMode="gray">
            <a:xfrm>
              <a:off x="11444825" y="1354884"/>
              <a:ext cx="293150" cy="293150"/>
            </a:xfrm>
            <a:prstGeom prst="ellipse">
              <a:avLst/>
            </a:prstGeom>
            <a:solidFill>
              <a:schemeClr val="bg1"/>
            </a:solid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500" dirty="0">
                  <a:solidFill>
                    <a:srgbClr val="666666"/>
                  </a:solidFill>
                  <a:latin typeface="SAP-icons"/>
                </a:rPr>
                <a:t></a:t>
              </a:r>
            </a:p>
          </p:txBody>
        </p:sp>
        <p:sp>
          <p:nvSpPr>
            <p:cNvPr id="37" name="Rectangle 36"/>
            <p:cNvSpPr/>
            <p:nvPr/>
          </p:nvSpPr>
          <p:spPr bwMode="gray">
            <a:xfrm>
              <a:off x="11804376" y="1354885"/>
              <a:ext cx="2411687" cy="970889"/>
            </a:xfrm>
            <a:prstGeom prst="rect">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rtlCol="0" anchor="t"/>
            <a:lstStyle/>
            <a:p>
              <a:r>
                <a:rPr lang="en-US" sz="900" dirty="0" smtClean="0">
                  <a:solidFill>
                    <a:schemeClr val="tx1"/>
                  </a:solidFill>
                  <a:latin typeface="Arial" panose="020B0604020202020204" pitchFamily="34" charset="0"/>
                  <a:ea typeface="Open Sans" pitchFamily="34" charset="0"/>
                  <a:cs typeface="Arial" panose="020B0604020202020204" pitchFamily="34" charset="0"/>
                </a:rPr>
                <a:t>Name 2 added a note.</a:t>
              </a:r>
              <a:endParaRPr lang="en-US" sz="900" dirty="0">
                <a:solidFill>
                  <a:schemeClr val="tx1"/>
                </a:solidFill>
                <a:latin typeface="Arial" panose="020B0604020202020204" pitchFamily="34" charset="0"/>
                <a:ea typeface="Open Sans" pitchFamily="34" charset="0"/>
                <a:cs typeface="Arial" panose="020B0604020202020204" pitchFamily="34" charset="0"/>
              </a:endParaRPr>
            </a:p>
            <a:p>
              <a:r>
                <a:rPr lang="en-US" sz="800" dirty="0" smtClean="0">
                  <a:solidFill>
                    <a:srgbClr val="666666"/>
                  </a:solidFill>
                  <a:latin typeface="Arial" panose="020B0604020202020204" pitchFamily="34" charset="0"/>
                  <a:ea typeface="Open Sans" pitchFamily="34" charset="0"/>
                  <a:cs typeface="Arial" panose="020B0604020202020204" pitchFamily="34" charset="0"/>
                </a:rPr>
                <a:t>Today at 11:32 AM</a:t>
              </a:r>
              <a:endParaRPr lang="en-US" sz="800" dirty="0">
                <a:solidFill>
                  <a:srgbClr val="666666"/>
                </a:solidFill>
                <a:latin typeface="Arial" panose="020B0604020202020204" pitchFamily="34" charset="0"/>
                <a:ea typeface="Open Sans" pitchFamily="34" charset="0"/>
                <a:cs typeface="Arial" panose="020B0604020202020204" pitchFamily="34" charset="0"/>
              </a:endParaRPr>
            </a:p>
            <a:p>
              <a:endParaRPr lang="en-US" sz="600" dirty="0" smtClean="0">
                <a:solidFill>
                  <a:srgbClr val="666666"/>
                </a:solidFill>
                <a:latin typeface="Arial" panose="020B0604020202020204" pitchFamily="34" charset="0"/>
                <a:ea typeface="Open Sans" pitchFamily="34" charset="0"/>
                <a:cs typeface="Arial" panose="020B0604020202020204" pitchFamily="34" charset="0"/>
              </a:endParaRPr>
            </a:p>
            <a:p>
              <a:r>
                <a:rPr lang="en-US" sz="900" dirty="0">
                  <a:solidFill>
                    <a:prstClr val="black"/>
                  </a:solidFill>
                  <a:latin typeface="Arial" panose="020B0604020202020204" pitchFamily="34" charset="0"/>
                  <a:ea typeface="Open Sans" pitchFamily="34" charset="0"/>
                  <a:cs typeface="Arial" panose="020B0604020202020204" pitchFamily="34" charset="0"/>
                </a:rPr>
                <a:t>Lorem ipsum dolor sit amet, consectetuer adipiscing elit. Aenean commodo ligula eget dolor. Aenean massa. </a:t>
              </a:r>
              <a:r>
                <a:rPr lang="en-US" sz="900" dirty="0" err="1" smtClean="0">
                  <a:solidFill>
                    <a:prstClr val="black"/>
                  </a:solidFill>
                  <a:latin typeface="Arial" panose="020B0604020202020204" pitchFamily="34" charset="0"/>
                  <a:ea typeface="Open Sans" pitchFamily="34" charset="0"/>
                  <a:cs typeface="Arial" panose="020B0604020202020204" pitchFamily="34" charset="0"/>
                </a:rPr>
                <a:t>Sociis</a:t>
              </a:r>
              <a:r>
                <a:rPr lang="en-US" sz="900" dirty="0">
                  <a:solidFill>
                    <a:prstClr val="black"/>
                  </a:solidFill>
                  <a:latin typeface="Arial" panose="020B0604020202020204" pitchFamily="34" charset="0"/>
                  <a:ea typeface="Open Sans" pitchFamily="34" charset="0"/>
                  <a:cs typeface="Arial" panose="020B0604020202020204" pitchFamily="34" charset="0"/>
                </a:rPr>
                <a:t>.</a:t>
              </a:r>
              <a:r>
                <a:rPr lang="en-US" sz="900" dirty="0" smtClean="0">
                  <a:solidFill>
                    <a:srgbClr val="0070C0"/>
                  </a:solidFill>
                  <a:latin typeface="Arial" panose="020B0604020202020204" pitchFamily="34" charset="0"/>
                  <a:ea typeface="Open Sans" pitchFamily="34" charset="0"/>
                  <a:cs typeface="Arial" panose="020B0604020202020204" pitchFamily="34" charset="0"/>
                </a:rPr>
                <a:t> </a:t>
              </a:r>
            </a:p>
          </p:txBody>
        </p:sp>
        <p:sp>
          <p:nvSpPr>
            <p:cNvPr id="38" name="Flowchart: Merge 17"/>
            <p:cNvSpPr/>
            <p:nvPr/>
          </p:nvSpPr>
          <p:spPr bwMode="gray">
            <a:xfrm rot="5400000">
              <a:off x="11694852" y="1451239"/>
              <a:ext cx="142865" cy="91294"/>
            </a:xfrm>
            <a:prstGeom prst="flowChartMerge">
              <a:avLst/>
            </a:prstGeom>
            <a:solidFill>
              <a:schemeClr val="bg1"/>
            </a:solidFill>
            <a:ln w="12700" algn="ctr">
              <a:noFill/>
              <a:miter lim="800000"/>
              <a:headEnd/>
              <a:tailEnd/>
            </a:ln>
            <a:effectLst>
              <a:innerShdw dist="12700" dir="5400000">
                <a:prstClr val="black">
                  <a:alpha val="25000"/>
                </a:prstClr>
              </a:innerShdw>
            </a:effectLst>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grpSp>
      <p:grpSp>
        <p:nvGrpSpPr>
          <p:cNvPr id="39" name="Group 38"/>
          <p:cNvGrpSpPr/>
          <p:nvPr/>
        </p:nvGrpSpPr>
        <p:grpSpPr>
          <a:xfrm>
            <a:off x="649825" y="3681243"/>
            <a:ext cx="2771238" cy="945999"/>
            <a:chOff x="11444825" y="3690258"/>
            <a:chExt cx="2771238" cy="945999"/>
          </a:xfrm>
        </p:grpSpPr>
        <p:sp>
          <p:nvSpPr>
            <p:cNvPr id="40" name="Oval 39"/>
            <p:cNvSpPr/>
            <p:nvPr/>
          </p:nvSpPr>
          <p:spPr bwMode="gray">
            <a:xfrm>
              <a:off x="11444825" y="3690258"/>
              <a:ext cx="293150" cy="293150"/>
            </a:xfrm>
            <a:prstGeom prst="ellipse">
              <a:avLst/>
            </a:prstGeom>
            <a:solidFill>
              <a:schemeClr val="bg1"/>
            </a:solid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500" dirty="0">
                  <a:solidFill>
                    <a:srgbClr val="666666"/>
                  </a:solidFill>
                  <a:latin typeface="SAP-icons"/>
                </a:rPr>
                <a:t></a:t>
              </a:r>
            </a:p>
          </p:txBody>
        </p:sp>
        <p:sp>
          <p:nvSpPr>
            <p:cNvPr id="41" name="Rectangle 40"/>
            <p:cNvSpPr/>
            <p:nvPr/>
          </p:nvSpPr>
          <p:spPr bwMode="gray">
            <a:xfrm>
              <a:off x="11804376" y="3690259"/>
              <a:ext cx="2411687" cy="945998"/>
            </a:xfrm>
            <a:prstGeom prst="rect">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rtlCol="0" anchor="t"/>
            <a:lstStyle/>
            <a:p>
              <a:pPr lvl="0"/>
              <a:r>
                <a:rPr lang="en-US" sz="900" dirty="0" smtClean="0">
                  <a:solidFill>
                    <a:schemeClr val="tx1"/>
                  </a:solidFill>
                  <a:latin typeface="Arial" panose="020B0604020202020204" pitchFamily="34" charset="0"/>
                  <a:ea typeface="Open Sans" pitchFamily="34" charset="0"/>
                  <a:cs typeface="Arial" panose="020B0604020202020204" pitchFamily="34" charset="0"/>
                </a:rPr>
                <a:t>Name 2 </a:t>
              </a:r>
              <a:r>
                <a:rPr lang="en-US" sz="900" dirty="0" smtClean="0">
                  <a:solidFill>
                    <a:prstClr val="black"/>
                  </a:solidFill>
                  <a:latin typeface="Arial" panose="020B0604020202020204" pitchFamily="34" charset="0"/>
                  <a:ea typeface="Open Sans" pitchFamily="34" charset="0"/>
                  <a:cs typeface="Arial" panose="020B0604020202020204" pitchFamily="34" charset="0"/>
                </a:rPr>
                <a:t>added </a:t>
              </a:r>
              <a:r>
                <a:rPr lang="en-US" sz="900" dirty="0">
                  <a:solidFill>
                    <a:prstClr val="black"/>
                  </a:solidFill>
                  <a:latin typeface="Arial" panose="020B0604020202020204" pitchFamily="34" charset="0"/>
                  <a:ea typeface="Open Sans" pitchFamily="34" charset="0"/>
                  <a:cs typeface="Arial" panose="020B0604020202020204" pitchFamily="34" charset="0"/>
                </a:rPr>
                <a:t>an </a:t>
              </a:r>
              <a:r>
                <a:rPr lang="en-US" sz="900" dirty="0">
                  <a:solidFill>
                    <a:srgbClr val="007CC0"/>
                  </a:solidFill>
                  <a:latin typeface="Arial" panose="020B0604020202020204" pitchFamily="34" charset="0"/>
                  <a:ea typeface="Open Sans" pitchFamily="34" charset="0"/>
                  <a:cs typeface="Arial" panose="020B0604020202020204" pitchFamily="34" charset="0"/>
                </a:rPr>
                <a:t>invoice</a:t>
              </a:r>
              <a:r>
                <a:rPr lang="en-US" sz="900" dirty="0">
                  <a:solidFill>
                    <a:prstClr val="black"/>
                  </a:solidFill>
                  <a:latin typeface="Arial" panose="020B0604020202020204" pitchFamily="34" charset="0"/>
                  <a:ea typeface="Open Sans" pitchFamily="34" charset="0"/>
                  <a:cs typeface="Arial" panose="020B0604020202020204" pitchFamily="34" charset="0"/>
                </a:rPr>
                <a:t>.</a:t>
              </a:r>
              <a:endParaRPr lang="en-US" sz="900" dirty="0">
                <a:solidFill>
                  <a:srgbClr val="007CC0"/>
                </a:solidFill>
                <a:latin typeface="Arial" panose="020B0604020202020204" pitchFamily="34" charset="0"/>
                <a:ea typeface="Open Sans" pitchFamily="34" charset="0"/>
                <a:cs typeface="Arial" panose="020B0604020202020204" pitchFamily="34" charset="0"/>
              </a:endParaRPr>
            </a:p>
            <a:p>
              <a:pPr lvl="0"/>
              <a:r>
                <a:rPr lang="en-US" sz="800" dirty="0">
                  <a:solidFill>
                    <a:srgbClr val="666666"/>
                  </a:solidFill>
                  <a:latin typeface="Arial" panose="020B0604020202020204" pitchFamily="34" charset="0"/>
                  <a:ea typeface="Open Sans" pitchFamily="34" charset="0"/>
                  <a:cs typeface="Arial" panose="020B0604020202020204" pitchFamily="34" charset="0"/>
                </a:rPr>
                <a:t>Yesterday at 11:14 PM</a:t>
              </a:r>
            </a:p>
            <a:p>
              <a:pPr lvl="0"/>
              <a:endParaRPr lang="en-US" sz="600" dirty="0">
                <a:solidFill>
                  <a:prstClr val="black"/>
                </a:solidFill>
                <a:latin typeface="Arial" panose="020B0604020202020204" pitchFamily="34" charset="0"/>
                <a:ea typeface="Open Sans" pitchFamily="34" charset="0"/>
                <a:cs typeface="Arial" panose="020B0604020202020204" pitchFamily="34" charset="0"/>
              </a:endParaRPr>
            </a:p>
            <a:p>
              <a:pPr lvl="0"/>
              <a:r>
                <a:rPr lang="en-US" sz="900" dirty="0">
                  <a:solidFill>
                    <a:prstClr val="black"/>
                  </a:solidFill>
                  <a:latin typeface="Arial" panose="020B0604020202020204" pitchFamily="34" charset="0"/>
                  <a:ea typeface="Open Sans" pitchFamily="34" charset="0"/>
                  <a:cs typeface="Arial" panose="020B0604020202020204" pitchFamily="34" charset="0"/>
                </a:rPr>
                <a:t>Invoice</a:t>
              </a:r>
            </a:p>
            <a:p>
              <a:pPr lvl="0"/>
              <a:r>
                <a:rPr lang="en-US" sz="900" dirty="0">
                  <a:solidFill>
                    <a:prstClr val="white">
                      <a:lumMod val="65000"/>
                    </a:prstClr>
                  </a:solidFill>
                  <a:latin typeface="Arial" panose="020B0604020202020204" pitchFamily="34" charset="0"/>
                  <a:ea typeface="Open Sans" pitchFamily="34" charset="0"/>
                  <a:cs typeface="Arial" panose="020B0604020202020204" pitchFamily="34" charset="0"/>
                </a:rPr>
                <a:t>(421999)</a:t>
              </a:r>
            </a:p>
          </p:txBody>
        </p:sp>
        <p:sp>
          <p:nvSpPr>
            <p:cNvPr id="42" name="Flowchart: Merge 148"/>
            <p:cNvSpPr/>
            <p:nvPr/>
          </p:nvSpPr>
          <p:spPr bwMode="gray">
            <a:xfrm rot="5400000">
              <a:off x="11694852" y="3786613"/>
              <a:ext cx="142865" cy="91294"/>
            </a:xfrm>
            <a:prstGeom prst="flowChartMerge">
              <a:avLst/>
            </a:prstGeom>
            <a:solidFill>
              <a:schemeClr val="bg1"/>
            </a:solidFill>
            <a:ln w="12700" algn="ctr">
              <a:noFill/>
              <a:miter lim="800000"/>
              <a:headEnd/>
              <a:tailEnd/>
            </a:ln>
            <a:effectLst>
              <a:innerShdw dist="12700" dir="5400000">
                <a:prstClr val="black">
                  <a:alpha val="25000"/>
                </a:prstClr>
              </a:innerShdw>
            </a:effectLst>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sp>
          <p:nvSpPr>
            <p:cNvPr id="43" name="TextBox 42"/>
            <p:cNvSpPr txBox="1"/>
            <p:nvPr/>
          </p:nvSpPr>
          <p:spPr>
            <a:xfrm>
              <a:off x="13377863" y="4036092"/>
              <a:ext cx="838200" cy="600164"/>
            </a:xfrm>
            <a:prstGeom prst="rect">
              <a:avLst/>
            </a:prstGeom>
            <a:noFill/>
          </p:spPr>
          <p:txBody>
            <a:bodyPr wrap="square" rtlCol="0">
              <a:spAutoFit/>
            </a:bodyPr>
            <a:lstStyle/>
            <a:p>
              <a:pPr algn="r"/>
              <a:r>
                <a:rPr lang="en-US" sz="900" dirty="0" smtClean="0">
                  <a:solidFill>
                    <a:prstClr val="black"/>
                  </a:solidFill>
                  <a:latin typeface="Arial" panose="020B0604020202020204" pitchFamily="34" charset="0"/>
                  <a:ea typeface="Open Sans" pitchFamily="34" charset="0"/>
                  <a:cs typeface="Arial" panose="020B0604020202020204" pitchFamily="34" charset="0"/>
                </a:rPr>
                <a:t>199,00</a:t>
              </a:r>
            </a:p>
            <a:p>
              <a:pPr algn="r"/>
              <a:r>
                <a:rPr lang="en-US" sz="800" dirty="0" smtClean="0">
                  <a:solidFill>
                    <a:srgbClr val="666666"/>
                  </a:solidFill>
                  <a:latin typeface="Arial" panose="020B0604020202020204" pitchFamily="34" charset="0"/>
                  <a:ea typeface="Open Sans" pitchFamily="34" charset="0"/>
                  <a:cs typeface="Arial" panose="020B0604020202020204" pitchFamily="34" charset="0"/>
                </a:rPr>
                <a:t>USD</a:t>
              </a:r>
              <a:endParaRPr lang="en-US" sz="800" dirty="0">
                <a:solidFill>
                  <a:srgbClr val="666666"/>
                </a:solidFill>
                <a:latin typeface="Arial" panose="020B0604020202020204" pitchFamily="34" charset="0"/>
                <a:ea typeface="Open Sans" pitchFamily="34" charset="0"/>
                <a:cs typeface="Arial" panose="020B0604020202020204" pitchFamily="34" charset="0"/>
              </a:endParaRPr>
            </a:p>
            <a:p>
              <a:pPr algn="r"/>
              <a:endParaRPr lang="en-US" sz="600" dirty="0">
                <a:solidFill>
                  <a:srgbClr val="666666"/>
                </a:solidFill>
                <a:latin typeface="Arial" panose="020B0604020202020204" pitchFamily="34" charset="0"/>
                <a:ea typeface="Open Sans" pitchFamily="34" charset="0"/>
                <a:cs typeface="Arial" panose="020B0604020202020204" pitchFamily="34" charset="0"/>
              </a:endParaRPr>
            </a:p>
            <a:p>
              <a:pPr algn="r"/>
              <a:r>
                <a:rPr lang="en-US" sz="900" dirty="0" smtClean="0">
                  <a:solidFill>
                    <a:srgbClr val="CC1919"/>
                  </a:solidFill>
                  <a:latin typeface="Arial" panose="020B0604020202020204" pitchFamily="34" charset="0"/>
                  <a:ea typeface="Open Sans Semibold" pitchFamily="34" charset="0"/>
                  <a:cs typeface="Arial" panose="020B0604020202020204" pitchFamily="34" charset="0"/>
                </a:rPr>
                <a:t>Open</a:t>
              </a:r>
              <a:endParaRPr lang="en-US" sz="1050" dirty="0" smtClean="0">
                <a:solidFill>
                  <a:srgbClr val="666666"/>
                </a:solidFill>
                <a:latin typeface="Arial" panose="020B0604020202020204" pitchFamily="34" charset="0"/>
                <a:ea typeface="Open Sans" pitchFamily="34" charset="0"/>
                <a:cs typeface="Arial" panose="020B0604020202020204" pitchFamily="34" charset="0"/>
              </a:endParaRPr>
            </a:p>
          </p:txBody>
        </p:sp>
      </p:grpSp>
      <p:grpSp>
        <p:nvGrpSpPr>
          <p:cNvPr id="44" name="Group 43"/>
          <p:cNvGrpSpPr/>
          <p:nvPr/>
        </p:nvGrpSpPr>
        <p:grpSpPr>
          <a:xfrm>
            <a:off x="649825" y="4712967"/>
            <a:ext cx="2771238" cy="562700"/>
            <a:chOff x="11444825" y="4933225"/>
            <a:chExt cx="2771238" cy="562700"/>
          </a:xfrm>
        </p:grpSpPr>
        <p:sp>
          <p:nvSpPr>
            <p:cNvPr id="45" name="Oval 44"/>
            <p:cNvSpPr/>
            <p:nvPr/>
          </p:nvSpPr>
          <p:spPr bwMode="gray">
            <a:xfrm>
              <a:off x="11444825" y="4946349"/>
              <a:ext cx="293150" cy="293150"/>
            </a:xfrm>
            <a:prstGeom prst="ellipse">
              <a:avLst/>
            </a:prstGeom>
            <a:solidFill>
              <a:schemeClr val="bg1"/>
            </a:solid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a:endParaRPr>
            </a:p>
          </p:txBody>
        </p:sp>
        <p:sp>
          <p:nvSpPr>
            <p:cNvPr id="46" name="Rectangle 45"/>
            <p:cNvSpPr/>
            <p:nvPr/>
          </p:nvSpPr>
          <p:spPr bwMode="gray">
            <a:xfrm>
              <a:off x="11804376" y="4933225"/>
              <a:ext cx="2411687" cy="562700"/>
            </a:xfrm>
            <a:prstGeom prst="rect">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rtlCol="0" anchor="t"/>
            <a:lstStyle/>
            <a:p>
              <a:r>
                <a:rPr lang="en-US" sz="900" dirty="0" smtClean="0">
                  <a:solidFill>
                    <a:schemeClr val="tx1"/>
                  </a:solidFill>
                  <a:latin typeface="Arial" panose="020B0604020202020204" pitchFamily="34" charset="0"/>
                  <a:ea typeface="Open Sans" pitchFamily="34" charset="0"/>
                  <a:cs typeface="Arial" panose="020B0604020202020204" pitchFamily="34" charset="0"/>
                </a:rPr>
                <a:t>Name1 increased the </a:t>
              </a:r>
              <a:r>
                <a:rPr lang="en-US" sz="900" dirty="0" smtClean="0">
                  <a:solidFill>
                    <a:prstClr val="black"/>
                  </a:solidFill>
                  <a:latin typeface="Arial" panose="020B0604020202020204" pitchFamily="34" charset="0"/>
                  <a:ea typeface="Open Sans" pitchFamily="34" charset="0"/>
                  <a:cs typeface="Arial" panose="020B0604020202020204" pitchFamily="34" charset="0"/>
                </a:rPr>
                <a:t>probability from 20% to 30%.</a:t>
              </a:r>
              <a:endParaRPr lang="en-US" sz="900" dirty="0">
                <a:solidFill>
                  <a:srgbClr val="007CC0"/>
                </a:solidFill>
                <a:latin typeface="Arial" panose="020B0604020202020204" pitchFamily="34" charset="0"/>
                <a:ea typeface="Open Sans" pitchFamily="34" charset="0"/>
                <a:cs typeface="Arial" panose="020B0604020202020204" pitchFamily="34" charset="0"/>
              </a:endParaRPr>
            </a:p>
            <a:p>
              <a:r>
                <a:rPr lang="en-US" sz="800" dirty="0" smtClean="0">
                  <a:solidFill>
                    <a:srgbClr val="666666"/>
                  </a:solidFill>
                  <a:latin typeface="Arial" panose="020B0604020202020204" pitchFamily="34" charset="0"/>
                  <a:ea typeface="Open Sans" pitchFamily="34" charset="0"/>
                  <a:cs typeface="Arial" panose="020B0604020202020204" pitchFamily="34" charset="0"/>
                </a:rPr>
                <a:t>Two days ago </a:t>
              </a:r>
              <a:r>
                <a:rPr lang="en-US" sz="800" dirty="0">
                  <a:solidFill>
                    <a:srgbClr val="666666"/>
                  </a:solidFill>
                  <a:latin typeface="Arial" panose="020B0604020202020204" pitchFamily="34" charset="0"/>
                  <a:ea typeface="Open Sans" pitchFamily="34" charset="0"/>
                  <a:cs typeface="Arial" panose="020B0604020202020204" pitchFamily="34" charset="0"/>
                </a:rPr>
                <a:t>at </a:t>
              </a:r>
              <a:r>
                <a:rPr lang="en-US" sz="800" dirty="0" smtClean="0">
                  <a:solidFill>
                    <a:srgbClr val="666666"/>
                  </a:solidFill>
                  <a:latin typeface="Arial" panose="020B0604020202020204" pitchFamily="34" charset="0"/>
                  <a:ea typeface="Open Sans" pitchFamily="34" charset="0"/>
                  <a:cs typeface="Arial" panose="020B0604020202020204" pitchFamily="34" charset="0"/>
                </a:rPr>
                <a:t>03:36 PM</a:t>
              </a:r>
            </a:p>
          </p:txBody>
        </p:sp>
        <p:sp>
          <p:nvSpPr>
            <p:cNvPr id="47" name="Flowchart: Merge 159"/>
            <p:cNvSpPr/>
            <p:nvPr/>
          </p:nvSpPr>
          <p:spPr bwMode="gray">
            <a:xfrm rot="5400000">
              <a:off x="11694852" y="5029579"/>
              <a:ext cx="142865" cy="91294"/>
            </a:xfrm>
            <a:prstGeom prst="flowChartMerge">
              <a:avLst/>
            </a:prstGeom>
            <a:solidFill>
              <a:schemeClr val="bg1"/>
            </a:solidFill>
            <a:ln w="12700" algn="ctr">
              <a:noFill/>
              <a:miter lim="800000"/>
              <a:headEnd/>
              <a:tailEnd/>
            </a:ln>
            <a:effectLst>
              <a:innerShdw dist="12700" dir="5400000">
                <a:prstClr val="black">
                  <a:alpha val="25000"/>
                </a:prstClr>
              </a:innerShdw>
            </a:effectLst>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grpSp>
      <p:grpSp>
        <p:nvGrpSpPr>
          <p:cNvPr id="48" name="Group 47"/>
          <p:cNvGrpSpPr/>
          <p:nvPr/>
        </p:nvGrpSpPr>
        <p:grpSpPr>
          <a:xfrm>
            <a:off x="649825" y="5365895"/>
            <a:ext cx="2771238" cy="958706"/>
            <a:chOff x="11444825" y="5790137"/>
            <a:chExt cx="2771238" cy="958706"/>
          </a:xfrm>
        </p:grpSpPr>
        <p:sp>
          <p:nvSpPr>
            <p:cNvPr id="49" name="Oval 48"/>
            <p:cNvSpPr/>
            <p:nvPr/>
          </p:nvSpPr>
          <p:spPr bwMode="gray">
            <a:xfrm>
              <a:off x="11444825" y="5790137"/>
              <a:ext cx="293150" cy="293150"/>
            </a:xfrm>
            <a:prstGeom prst="ellipse">
              <a:avLst/>
            </a:prstGeom>
            <a:solidFill>
              <a:schemeClr val="bg1"/>
            </a:solidFill>
            <a:ln w="12700" algn="ctr">
              <a:noFill/>
              <a:miter lim="800000"/>
              <a:headEnd/>
              <a:tailEnd/>
            </a:ln>
            <a:effectLst/>
          </p:spPr>
          <p:txBody>
            <a:bodyPr lIns="0" tIns="36000" rIns="0" bIns="72000" rtlCol="0" anchor="ctr"/>
            <a:lstStyle/>
            <a:p>
              <a:pPr algn="ctr" fontAlgn="base">
                <a:spcBef>
                  <a:spcPct val="50000"/>
                </a:spcBef>
                <a:spcAft>
                  <a:spcPct val="0"/>
                </a:spcAft>
                <a:buClr>
                  <a:srgbClr val="F0AB00"/>
                </a:buClr>
                <a:buSzPct val="80000"/>
              </a:pPr>
              <a:r>
                <a:rPr lang="en-US" sz="1500" dirty="0">
                  <a:solidFill>
                    <a:srgbClr val="666666"/>
                  </a:solidFill>
                  <a:latin typeface="SAP-icons"/>
                </a:rPr>
                <a:t></a:t>
              </a:r>
            </a:p>
          </p:txBody>
        </p:sp>
        <p:sp>
          <p:nvSpPr>
            <p:cNvPr id="50" name="Rectangle 49"/>
            <p:cNvSpPr/>
            <p:nvPr/>
          </p:nvSpPr>
          <p:spPr bwMode="gray">
            <a:xfrm>
              <a:off x="11804376" y="5790137"/>
              <a:ext cx="2411687" cy="958706"/>
            </a:xfrm>
            <a:prstGeom prst="rect">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rtlCol="0" anchor="t"/>
            <a:lstStyle/>
            <a:p>
              <a:r>
                <a:rPr lang="en-US" sz="900" dirty="0" smtClean="0">
                  <a:solidFill>
                    <a:schemeClr val="tx1"/>
                  </a:solidFill>
                  <a:latin typeface="Arial" panose="020B0604020202020204" pitchFamily="34" charset="0"/>
                  <a:ea typeface="Open Sans" pitchFamily="34" charset="0"/>
                  <a:cs typeface="Arial" panose="020B0604020202020204" pitchFamily="34" charset="0"/>
                </a:rPr>
                <a:t>Name1 completed a call.</a:t>
              </a:r>
            </a:p>
            <a:p>
              <a:r>
                <a:rPr lang="en-US" sz="800" dirty="0" smtClean="0">
                  <a:solidFill>
                    <a:srgbClr val="666666"/>
                  </a:solidFill>
                  <a:latin typeface="Arial" panose="020B0604020202020204" pitchFamily="34" charset="0"/>
                  <a:ea typeface="Open Sans" pitchFamily="34" charset="0"/>
                  <a:cs typeface="Arial" panose="020B0604020202020204" pitchFamily="34" charset="0"/>
                </a:rPr>
                <a:t>Two days ago at 12:56 AM</a:t>
              </a:r>
            </a:p>
            <a:p>
              <a:endParaRPr lang="en-US" sz="600" dirty="0" smtClean="0">
                <a:solidFill>
                  <a:prstClr val="black"/>
                </a:solidFill>
                <a:latin typeface="Arial" panose="020B0604020202020204" pitchFamily="34" charset="0"/>
                <a:ea typeface="Open Sans" pitchFamily="34" charset="0"/>
                <a:cs typeface="Arial" panose="020B0604020202020204" pitchFamily="34" charset="0"/>
              </a:endParaRPr>
            </a:p>
            <a:p>
              <a:r>
                <a:rPr lang="en-US" sz="900" smtClean="0">
                  <a:solidFill>
                    <a:prstClr val="black"/>
                  </a:solidFill>
                  <a:latin typeface="Arial" panose="020B0604020202020204" pitchFamily="34" charset="0"/>
                  <a:ea typeface="Open Sans" pitchFamily="34" charset="0"/>
                  <a:cs typeface="Arial" panose="020B0604020202020204" pitchFamily="34" charset="0"/>
                </a:rPr>
                <a:t>Called Name3 </a:t>
              </a:r>
              <a:r>
                <a:rPr lang="en-US" sz="900" dirty="0" smtClean="0">
                  <a:solidFill>
                    <a:prstClr val="black"/>
                  </a:solidFill>
                  <a:latin typeface="Arial" panose="020B0604020202020204" pitchFamily="34" charset="0"/>
                  <a:ea typeface="Open Sans" pitchFamily="34" charset="0"/>
                  <a:cs typeface="Arial" panose="020B0604020202020204" pitchFamily="34" charset="0"/>
                </a:rPr>
                <a:t>to clarify the details on the latest Nulla consequat massa quis enim. Donec </a:t>
              </a:r>
              <a:r>
                <a:rPr lang="en-US" sz="900" dirty="0" err="1" smtClean="0">
                  <a:solidFill>
                    <a:prstClr val="black"/>
                  </a:solidFill>
                  <a:latin typeface="Arial" panose="020B0604020202020204" pitchFamily="34" charset="0"/>
                  <a:ea typeface="Open Sans" pitchFamily="34" charset="0"/>
                  <a:cs typeface="Arial" panose="020B0604020202020204" pitchFamily="34" charset="0"/>
                </a:rPr>
                <a:t>pede</a:t>
              </a:r>
              <a:r>
                <a:rPr lang="en-US" sz="900" dirty="0" smtClean="0">
                  <a:solidFill>
                    <a:prstClr val="black"/>
                  </a:solidFill>
                  <a:latin typeface="Arial" panose="020B0604020202020204" pitchFamily="34" charset="0"/>
                  <a:ea typeface="Open Sans" pitchFamily="34" charset="0"/>
                  <a:cs typeface="Arial" panose="020B0604020202020204" pitchFamily="34" charset="0"/>
                </a:rPr>
                <a:t> </a:t>
              </a:r>
              <a:r>
                <a:rPr lang="en-US" sz="900" dirty="0" err="1" smtClean="0">
                  <a:solidFill>
                    <a:prstClr val="black"/>
                  </a:solidFill>
                  <a:latin typeface="Arial" panose="020B0604020202020204" pitchFamily="34" charset="0"/>
                  <a:ea typeface="Open Sans" pitchFamily="34" charset="0"/>
                  <a:cs typeface="Arial" panose="020B0604020202020204" pitchFamily="34" charset="0"/>
                </a:rPr>
                <a:t>justo</a:t>
              </a:r>
              <a:r>
                <a:rPr lang="en-US" sz="900" dirty="0">
                  <a:solidFill>
                    <a:prstClr val="black"/>
                  </a:solidFill>
                  <a:latin typeface="Arial" panose="020B0604020202020204" pitchFamily="34" charset="0"/>
                  <a:ea typeface="Open Sans" pitchFamily="34" charset="0"/>
                  <a:cs typeface="Arial" panose="020B0604020202020204" pitchFamily="34" charset="0"/>
                </a:rPr>
                <a:t>.</a:t>
              </a:r>
              <a:endParaRPr lang="en-US" sz="900" dirty="0" smtClean="0">
                <a:solidFill>
                  <a:srgbClr val="0070C0"/>
                </a:solidFill>
                <a:latin typeface="Arial" panose="020B0604020202020204" pitchFamily="34" charset="0"/>
                <a:ea typeface="Open Sans" pitchFamily="34" charset="0"/>
                <a:cs typeface="Arial" panose="020B0604020202020204" pitchFamily="34" charset="0"/>
              </a:endParaRPr>
            </a:p>
          </p:txBody>
        </p:sp>
        <p:sp>
          <p:nvSpPr>
            <p:cNvPr id="51" name="Flowchart: Merge 167"/>
            <p:cNvSpPr/>
            <p:nvPr/>
          </p:nvSpPr>
          <p:spPr bwMode="gray">
            <a:xfrm rot="5400000">
              <a:off x="11694852" y="5886491"/>
              <a:ext cx="142865" cy="91294"/>
            </a:xfrm>
            <a:prstGeom prst="flowChartMerge">
              <a:avLst/>
            </a:prstGeom>
            <a:solidFill>
              <a:schemeClr val="bg1"/>
            </a:solidFill>
            <a:ln w="12700" algn="ctr">
              <a:noFill/>
              <a:miter lim="800000"/>
              <a:headEnd/>
              <a:tailEnd/>
            </a:ln>
            <a:effectLst>
              <a:innerShdw dist="12700" dir="5400000">
                <a:prstClr val="black">
                  <a:alpha val="25000"/>
                </a:prstClr>
              </a:innerShdw>
            </a:effectLst>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fontAlgn="base">
                <a:spcBef>
                  <a:spcPct val="50000"/>
                </a:spcBef>
                <a:spcAft>
                  <a:spcPct val="0"/>
                </a:spcAft>
                <a:buClr>
                  <a:srgbClr val="F0AB00"/>
                </a:buClr>
                <a:buSzPct val="80000"/>
              </a:pPr>
              <a:endParaRPr lang="en-US" sz="1200" kern="0" dirty="0">
                <a:solidFill>
                  <a:srgbClr val="666666"/>
                </a:solidFill>
                <a:latin typeface="Arial" panose="020B0604020202020204" pitchFamily="34" charset="0"/>
                <a:ea typeface="Open Sans" pitchFamily="34" charset="0"/>
                <a:cs typeface="Arial" panose="020B0604020202020204" pitchFamily="34" charset="0"/>
              </a:endParaRPr>
            </a:p>
          </p:txBody>
        </p:sp>
      </p:grpSp>
    </p:spTree>
    <p:extLst>
      <p:ext uri="{BB962C8B-B14F-4D97-AF65-F5344CB8AC3E}">
        <p14:creationId xmlns:p14="http://schemas.microsoft.com/office/powerpoint/2010/main" val="290832265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entonSans Light" panose="02000503000000020004" pitchFamily="2" charset="0"/>
              </a:rPr>
              <a:t>Tokenizer</a:t>
            </a:r>
            <a:endParaRPr lang="en-US" dirty="0">
              <a:latin typeface="BentonSans Light" panose="02000503000000020004" pitchFamily="2" charset="0"/>
            </a:endParaRPr>
          </a:p>
        </p:txBody>
      </p:sp>
      <p:sp>
        <p:nvSpPr>
          <p:cNvPr id="18" name="Text Placeholder 2"/>
          <p:cNvSpPr>
            <a:spLocks noGrp="1"/>
          </p:cNvSpPr>
          <p:nvPr>
            <p:ph type="body" sz="quarter" idx="10"/>
          </p:nvPr>
        </p:nvSpPr>
        <p:spPr>
          <a:xfrm>
            <a:off x="248927" y="1431852"/>
            <a:ext cx="8494713" cy="4659310"/>
          </a:xfrm>
        </p:spPr>
        <p:txBody>
          <a:bodyPr/>
          <a:lstStyle/>
          <a:p>
            <a:r>
              <a:rPr lang="en-US" dirty="0" smtClean="0">
                <a:solidFill>
                  <a:srgbClr val="006CA7"/>
                </a:solidFill>
                <a:latin typeface="BentonSans Light" panose="02000503000000020004" pitchFamily="2" charset="0"/>
              </a:rPr>
              <a:t>Enabled</a:t>
            </a:r>
            <a:endParaRPr lang="en-US" dirty="0">
              <a:solidFill>
                <a:srgbClr val="006CA7"/>
              </a:solidFill>
              <a:latin typeface="BentonSans Light" panose="02000503000000020004" pitchFamily="2" charset="0"/>
            </a:endParaRPr>
          </a:p>
          <a:p>
            <a:endParaRPr lang="en-US" kern="0" dirty="0">
              <a:solidFill>
                <a:srgbClr val="006CA7"/>
              </a:solidFill>
              <a:ea typeface="Arial Unicode MS" pitchFamily="34" charset="-128"/>
              <a:cs typeface="Arial Unicode MS" pitchFamily="34" charset="-128"/>
            </a:endParaRPr>
          </a:p>
          <a:p>
            <a:r>
              <a:rPr lang="en-US" kern="0" dirty="0">
                <a:solidFill>
                  <a:srgbClr val="006CA7"/>
                </a:solidFill>
                <a:latin typeface="BentonSans Light" panose="02000503000000020004" pitchFamily="2" charset="0"/>
                <a:ea typeface="Arial Unicode MS" pitchFamily="34" charset="-128"/>
                <a:cs typeface="Arial Unicode MS" pitchFamily="34" charset="-128"/>
              </a:rPr>
              <a:t> </a:t>
            </a:r>
            <a:r>
              <a:rPr lang="en-US" kern="0" dirty="0" smtClean="0">
                <a:solidFill>
                  <a:srgbClr val="006CA7"/>
                </a:solidFill>
                <a:latin typeface="BentonSans Light" panose="02000503000000020004" pitchFamily="2" charset="0"/>
                <a:ea typeface="Arial Unicode MS" pitchFamily="34" charset="-128"/>
                <a:cs typeface="Arial Unicode MS" pitchFamily="34" charset="-128"/>
              </a:rPr>
              <a:t>	</a:t>
            </a:r>
          </a:p>
          <a:p>
            <a:r>
              <a:rPr lang="en-US" kern="0" dirty="0" smtClean="0">
                <a:solidFill>
                  <a:srgbClr val="006CA7"/>
                </a:solidFill>
                <a:latin typeface="BentonSans Light" panose="02000503000000020004" pitchFamily="2" charset="0"/>
                <a:ea typeface="Arial Unicode MS" pitchFamily="34" charset="-128"/>
                <a:cs typeface="Arial Unicode MS" pitchFamily="34" charset="-128"/>
              </a:rPr>
              <a:t>Enabled Hover</a:t>
            </a:r>
            <a:endParaRPr lang="en-US" kern="0" dirty="0">
              <a:solidFill>
                <a:srgbClr val="006CA7"/>
              </a:solidFill>
              <a:latin typeface="BentonSans Light" panose="02000503000000020004" pitchFamily="2" charset="0"/>
              <a:ea typeface="Arial Unicode MS" pitchFamily="34" charset="-128"/>
              <a:cs typeface="Arial Unicode MS" pitchFamily="34" charset="-128"/>
            </a:endParaRPr>
          </a:p>
          <a:p>
            <a:endParaRPr lang="en-US" kern="0" dirty="0">
              <a:solidFill>
                <a:srgbClr val="006CA7"/>
              </a:solidFill>
              <a:ea typeface="Arial Unicode MS" pitchFamily="34" charset="-128"/>
              <a:cs typeface="Arial Unicode MS" pitchFamily="34" charset="-128"/>
            </a:endParaRPr>
          </a:p>
          <a:p>
            <a:endParaRPr lang="en-US" kern="0" dirty="0" smtClean="0">
              <a:solidFill>
                <a:srgbClr val="006CA7"/>
              </a:solidFill>
              <a:latin typeface="BentonSans Light"/>
              <a:ea typeface="Arial Unicode MS" pitchFamily="34" charset="-128"/>
              <a:cs typeface="BentonSans Light"/>
            </a:endParaRPr>
          </a:p>
          <a:p>
            <a:r>
              <a:rPr lang="en-US" kern="0" dirty="0" smtClean="0">
                <a:solidFill>
                  <a:srgbClr val="006CA7"/>
                </a:solidFill>
                <a:latin typeface="BentonSans Light"/>
                <a:ea typeface="Arial Unicode MS" pitchFamily="34" charset="-128"/>
                <a:cs typeface="BentonSans Light"/>
              </a:rPr>
              <a:t>Enabled Selected</a:t>
            </a:r>
            <a:endParaRPr lang="en-US" kern="0" dirty="0" smtClean="0">
              <a:latin typeface="BentonSans Light"/>
              <a:ea typeface="Arial Unicode MS" pitchFamily="34" charset="-128"/>
              <a:cs typeface="BentonSans Light"/>
            </a:endParaRPr>
          </a:p>
        </p:txBody>
      </p:sp>
      <p:sp>
        <p:nvSpPr>
          <p:cNvPr id="24" name="Rectangle 23"/>
          <p:cNvSpPr/>
          <p:nvPr/>
        </p:nvSpPr>
        <p:spPr>
          <a:xfrm>
            <a:off x="361181" y="1929133"/>
            <a:ext cx="2431575" cy="423863"/>
          </a:xfrm>
          <a:prstGeom prst="rect">
            <a:avLst/>
          </a:prstGeom>
          <a:noFill/>
          <a:ln w="127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bwMode="gray">
          <a:xfrm>
            <a:off x="416984" y="1975556"/>
            <a:ext cx="824794" cy="331107"/>
          </a:xfrm>
          <a:prstGeom prst="roundRect">
            <a:avLst>
              <a:gd name="adj" fmla="val 9756"/>
            </a:avLst>
          </a:prstGeom>
          <a:solidFill>
            <a:srgbClr val="F7F7F7"/>
          </a:solidFill>
          <a:ln w="635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6" name="TextBox 25"/>
          <p:cNvSpPr txBox="1"/>
          <p:nvPr/>
        </p:nvSpPr>
        <p:spPr>
          <a:xfrm>
            <a:off x="496389" y="2046312"/>
            <a:ext cx="568296"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spc="-300" dirty="0" smtClean="0">
                <a:latin typeface="Arial" panose="020B0604020202020204" pitchFamily="34" charset="0"/>
                <a:ea typeface="Open Sans Semibold" pitchFamily="34" charset="0"/>
                <a:cs typeface="Arial" panose="020B0604020202020204" pitchFamily="34" charset="0"/>
              </a:rPr>
              <a:t>Token1</a:t>
            </a:r>
            <a:endParaRPr lang="en-US" sz="1100" b="1" spc="-300" dirty="0">
              <a:latin typeface="Arial" panose="020B0604020202020204" pitchFamily="34" charset="0"/>
              <a:ea typeface="Open Sans Semibold" pitchFamily="34" charset="0"/>
              <a:cs typeface="Arial" panose="020B0604020202020204" pitchFamily="34" charset="0"/>
            </a:endParaRPr>
          </a:p>
        </p:txBody>
      </p:sp>
      <p:sp>
        <p:nvSpPr>
          <p:cNvPr id="27" name="TextBox 26"/>
          <p:cNvSpPr txBox="1"/>
          <p:nvPr/>
        </p:nvSpPr>
        <p:spPr>
          <a:xfrm>
            <a:off x="879610" y="2033740"/>
            <a:ext cx="431481"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666666"/>
                </a:solidFill>
                <a:latin typeface="SAP-icons" pitchFamily="2" charset="0"/>
              </a:rPr>
              <a:t></a:t>
            </a:r>
          </a:p>
        </p:txBody>
      </p:sp>
      <p:sp>
        <p:nvSpPr>
          <p:cNvPr id="7" name="TextBox 6"/>
          <p:cNvSpPr txBox="1"/>
          <p:nvPr/>
        </p:nvSpPr>
        <p:spPr>
          <a:xfrm>
            <a:off x="1312333" y="2060222"/>
            <a:ext cx="587933"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00" kern="0" dirty="0" smtClean="0">
                <a:ea typeface="Arial Unicode MS" pitchFamily="34" charset="-128"/>
                <a:cs typeface="Arial Unicode MS" pitchFamily="34" charset="-128"/>
              </a:rPr>
              <a:t>Field </a:t>
            </a:r>
            <a:r>
              <a:rPr lang="en-US" sz="1100" kern="0" dirty="0" smtClean="0">
                <a:ea typeface="Arial Unicode MS" pitchFamily="34" charset="-128"/>
                <a:cs typeface="Arial Unicode MS" pitchFamily="34" charset="-128"/>
              </a:rPr>
              <a:t>Text</a:t>
            </a:r>
          </a:p>
        </p:txBody>
      </p:sp>
      <p:sp>
        <p:nvSpPr>
          <p:cNvPr id="31" name="Rectangle 30"/>
          <p:cNvSpPr/>
          <p:nvPr/>
        </p:nvSpPr>
        <p:spPr>
          <a:xfrm>
            <a:off x="372470" y="3554120"/>
            <a:ext cx="2431575" cy="42386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bwMode="gray">
          <a:xfrm>
            <a:off x="428273" y="3600543"/>
            <a:ext cx="824794" cy="331107"/>
          </a:xfrm>
          <a:prstGeom prst="roundRect">
            <a:avLst>
              <a:gd name="adj" fmla="val 6910"/>
            </a:avLst>
          </a:prstGeom>
          <a:solidFill>
            <a:srgbClr val="D9D9D9"/>
          </a:solidFill>
          <a:ln w="6350" algn="ctr">
            <a:solidFill>
              <a:srgbClr val="BFBFB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3" name="TextBox 32"/>
          <p:cNvSpPr txBox="1"/>
          <p:nvPr/>
        </p:nvSpPr>
        <p:spPr>
          <a:xfrm>
            <a:off x="507678" y="3671299"/>
            <a:ext cx="568296"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spc="-300" dirty="0" smtClean="0">
                <a:latin typeface="Arial" panose="020B0604020202020204" pitchFamily="34" charset="0"/>
                <a:ea typeface="Open Sans Semibold" pitchFamily="34" charset="0"/>
                <a:cs typeface="Arial" panose="020B0604020202020204" pitchFamily="34" charset="0"/>
              </a:rPr>
              <a:t>Token1</a:t>
            </a:r>
            <a:endParaRPr lang="en-US" sz="1100" b="1" spc="-300" dirty="0">
              <a:latin typeface="Arial" panose="020B0604020202020204" pitchFamily="34" charset="0"/>
              <a:ea typeface="Open Sans Semibold" pitchFamily="34" charset="0"/>
              <a:cs typeface="Arial" panose="020B0604020202020204" pitchFamily="34" charset="0"/>
            </a:endParaRPr>
          </a:p>
        </p:txBody>
      </p:sp>
      <p:sp>
        <p:nvSpPr>
          <p:cNvPr id="34" name="TextBox 33"/>
          <p:cNvSpPr txBox="1"/>
          <p:nvPr/>
        </p:nvSpPr>
        <p:spPr>
          <a:xfrm>
            <a:off x="890899" y="3658727"/>
            <a:ext cx="431481"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666666"/>
                </a:solidFill>
                <a:latin typeface="SAP-icons" pitchFamily="2" charset="0"/>
              </a:rPr>
              <a:t></a:t>
            </a:r>
          </a:p>
        </p:txBody>
      </p:sp>
      <p:sp>
        <p:nvSpPr>
          <p:cNvPr id="36" name="Rectangle 35"/>
          <p:cNvSpPr/>
          <p:nvPr/>
        </p:nvSpPr>
        <p:spPr>
          <a:xfrm>
            <a:off x="372470" y="5093980"/>
            <a:ext cx="2431575" cy="42386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bwMode="gray">
          <a:xfrm>
            <a:off x="428273" y="5140403"/>
            <a:ext cx="824794" cy="331107"/>
          </a:xfrm>
          <a:prstGeom prst="roundRect">
            <a:avLst>
              <a:gd name="adj" fmla="val 8098"/>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8" name="TextBox 37"/>
          <p:cNvSpPr txBox="1"/>
          <p:nvPr/>
        </p:nvSpPr>
        <p:spPr>
          <a:xfrm>
            <a:off x="507678" y="5211159"/>
            <a:ext cx="568296"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spc="-300" dirty="0" smtClean="0">
                <a:solidFill>
                  <a:schemeClr val="bg1"/>
                </a:solidFill>
                <a:latin typeface="Arial" panose="020B0604020202020204" pitchFamily="34" charset="0"/>
                <a:ea typeface="Open Sans Semibold" pitchFamily="34" charset="0"/>
                <a:cs typeface="Arial" panose="020B0604020202020204" pitchFamily="34" charset="0"/>
              </a:rPr>
              <a:t>Token1</a:t>
            </a:r>
            <a:endParaRPr lang="en-US" sz="1100" b="1" spc="-300" dirty="0">
              <a:solidFill>
                <a:schemeClr val="bg1"/>
              </a:solidFill>
              <a:latin typeface="Arial" panose="020B0604020202020204" pitchFamily="34" charset="0"/>
              <a:ea typeface="Open Sans Semibold" pitchFamily="34" charset="0"/>
              <a:cs typeface="Arial" panose="020B0604020202020204" pitchFamily="34" charset="0"/>
            </a:endParaRPr>
          </a:p>
        </p:txBody>
      </p:sp>
      <p:sp>
        <p:nvSpPr>
          <p:cNvPr id="39" name="TextBox 38"/>
          <p:cNvSpPr txBox="1"/>
          <p:nvPr/>
        </p:nvSpPr>
        <p:spPr>
          <a:xfrm>
            <a:off x="890899" y="5198587"/>
            <a:ext cx="431481"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FFFFFF"/>
                </a:solidFill>
                <a:latin typeface="SAP-icons" pitchFamily="2" charset="0"/>
              </a:rPr>
              <a:t></a:t>
            </a:r>
          </a:p>
        </p:txBody>
      </p:sp>
      <p:sp>
        <p:nvSpPr>
          <p:cNvPr id="41" name="Rounded Rectangle 40"/>
          <p:cNvSpPr/>
          <p:nvPr/>
        </p:nvSpPr>
        <p:spPr bwMode="gray">
          <a:xfrm>
            <a:off x="1306410" y="5136455"/>
            <a:ext cx="824794" cy="331107"/>
          </a:xfrm>
          <a:prstGeom prst="roundRect">
            <a:avLst>
              <a:gd name="adj" fmla="val 6301"/>
            </a:avLst>
          </a:prstGeom>
          <a:solidFill>
            <a:srgbClr val="D9D9D9"/>
          </a:solidFill>
          <a:ln w="6350" algn="ctr">
            <a:solidFill>
              <a:srgbClr val="BFBFB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TextBox 41"/>
          <p:cNvSpPr txBox="1"/>
          <p:nvPr/>
        </p:nvSpPr>
        <p:spPr>
          <a:xfrm>
            <a:off x="1385815" y="5207211"/>
            <a:ext cx="568296"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spc="-300" dirty="0" smtClean="0">
                <a:latin typeface="Arial" panose="020B0604020202020204" pitchFamily="34" charset="0"/>
                <a:ea typeface="Open Sans Semibold" pitchFamily="34" charset="0"/>
                <a:cs typeface="Arial" panose="020B0604020202020204" pitchFamily="34" charset="0"/>
              </a:rPr>
              <a:t>Token2</a:t>
            </a:r>
            <a:endParaRPr lang="en-US" sz="1100" b="1" spc="-300" dirty="0">
              <a:latin typeface="Arial" panose="020B0604020202020204" pitchFamily="34" charset="0"/>
              <a:ea typeface="Open Sans Semibold" pitchFamily="34" charset="0"/>
              <a:cs typeface="Arial" panose="020B0604020202020204" pitchFamily="34" charset="0"/>
            </a:endParaRPr>
          </a:p>
        </p:txBody>
      </p:sp>
      <p:sp>
        <p:nvSpPr>
          <p:cNvPr id="43" name="TextBox 42"/>
          <p:cNvSpPr txBox="1"/>
          <p:nvPr/>
        </p:nvSpPr>
        <p:spPr>
          <a:xfrm>
            <a:off x="1769036" y="5194639"/>
            <a:ext cx="431481"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dirty="0">
                <a:solidFill>
                  <a:srgbClr val="666666"/>
                </a:solidFill>
                <a:latin typeface="SAP-icons" pitchFamily="2" charset="0"/>
              </a:rPr>
              <a:t></a:t>
            </a:r>
          </a:p>
        </p:txBody>
      </p:sp>
    </p:spTree>
    <p:extLst>
      <p:ext uri="{BB962C8B-B14F-4D97-AF65-F5344CB8AC3E}">
        <p14:creationId xmlns:p14="http://schemas.microsoft.com/office/powerpoint/2010/main" val="336309015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647700" y="3683000"/>
            <a:ext cx="6311900" cy="264795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latin typeface="BentonSans Light" panose="02000503000000020004" pitchFamily="2" charset="0"/>
              </a:rPr>
              <a:t>Panel / Tray – Expand</a:t>
            </a:r>
            <a:endParaRPr lang="en-US" dirty="0">
              <a:latin typeface="BentonSans Light" panose="02000503000000020004" pitchFamily="2" charset="0"/>
            </a:endParaRPr>
          </a:p>
        </p:txBody>
      </p:sp>
      <p:cxnSp>
        <p:nvCxnSpPr>
          <p:cNvPr id="34" name="Straight Arrow Connector 33"/>
          <p:cNvCxnSpPr/>
          <p:nvPr/>
        </p:nvCxnSpPr>
        <p:spPr>
          <a:xfrm flipH="1">
            <a:off x="889000" y="2274220"/>
            <a:ext cx="17683" cy="900780"/>
          </a:xfrm>
          <a:prstGeom prst="straightConnector1">
            <a:avLst/>
          </a:prstGeom>
          <a:ln w="6350">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41232" y="1590676"/>
            <a:ext cx="6284913" cy="285750"/>
            <a:chOff x="1296988" y="1928813"/>
            <a:chExt cx="6284913" cy="285750"/>
          </a:xfrm>
        </p:grpSpPr>
        <p:sp>
          <p:nvSpPr>
            <p:cNvPr id="41" name="Rectangle 41"/>
            <p:cNvSpPr>
              <a:spLocks noChangeArrowheads="1"/>
            </p:cNvSpPr>
            <p:nvPr/>
          </p:nvSpPr>
          <p:spPr bwMode="auto">
            <a:xfrm>
              <a:off x="1296988" y="2205038"/>
              <a:ext cx="6284913" cy="95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Rectangle 42"/>
            <p:cNvSpPr>
              <a:spLocks noChangeArrowheads="1"/>
            </p:cNvSpPr>
            <p:nvPr/>
          </p:nvSpPr>
          <p:spPr bwMode="auto">
            <a:xfrm>
              <a:off x="1296988" y="1928813"/>
              <a:ext cx="6284913" cy="276225"/>
            </a:xfrm>
            <a:prstGeom prst="rect">
              <a:avLst/>
            </a:prstGeom>
            <a:solidFill>
              <a:srgbClr val="E6F2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Rectangle 43"/>
            <p:cNvSpPr>
              <a:spLocks noChangeArrowheads="1"/>
            </p:cNvSpPr>
            <p:nvPr/>
          </p:nvSpPr>
          <p:spPr bwMode="auto">
            <a:xfrm>
              <a:off x="1582738" y="1981200"/>
              <a:ext cx="115478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de-DE" sz="1000" dirty="0">
                  <a:solidFill>
                    <a:srgbClr val="666666"/>
                  </a:solidFill>
                  <a:latin typeface="Arial" panose="020B0604020202020204" pitchFamily="34" charset="0"/>
                  <a:cs typeface="Arial" panose="020B0604020202020204" pitchFamily="34" charset="0"/>
                </a:rPr>
                <a:t>Group1 Header Title</a:t>
              </a:r>
            </a:p>
          </p:txBody>
        </p:sp>
      </p:grpSp>
      <p:sp>
        <p:nvSpPr>
          <p:cNvPr id="45" name="Rectangle 44"/>
          <p:cNvSpPr/>
          <p:nvPr/>
        </p:nvSpPr>
        <p:spPr>
          <a:xfrm>
            <a:off x="547715" y="1619935"/>
            <a:ext cx="261610" cy="246221"/>
          </a:xfrm>
          <a:prstGeom prst="rect">
            <a:avLst/>
          </a:prstGeom>
        </p:spPr>
        <p:txBody>
          <a:bodyPr wrap="none">
            <a:spAutoFit/>
          </a:bodyPr>
          <a:lstStyle/>
          <a:p>
            <a:r>
              <a:rPr lang="en-US" sz="1000" dirty="0">
                <a:solidFill>
                  <a:prstClr val="black"/>
                </a:solidFill>
                <a:latin typeface="SAP-icons"/>
              </a:rPr>
              <a:t></a:t>
            </a:r>
            <a:endParaRPr lang="en-US" sz="1000" dirty="0"/>
          </a:p>
        </p:txBody>
      </p:sp>
      <p:pic>
        <p:nvPicPr>
          <p:cNvPr id="33" name="Picture 2" descr="C:\Users\D053544\Desktop\han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0210" y="1761357"/>
            <a:ext cx="501864" cy="59681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2"/>
          <p:cNvSpPr>
            <a:spLocks noChangeArrowheads="1"/>
          </p:cNvSpPr>
          <p:nvPr/>
        </p:nvSpPr>
        <p:spPr bwMode="auto">
          <a:xfrm>
            <a:off x="655532" y="3406776"/>
            <a:ext cx="6284913" cy="276225"/>
          </a:xfrm>
          <a:prstGeom prst="rect">
            <a:avLst/>
          </a:prstGeom>
          <a:solidFill>
            <a:srgbClr val="E6F2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Rectangle 43"/>
          <p:cNvSpPr>
            <a:spLocks noChangeArrowheads="1"/>
          </p:cNvSpPr>
          <p:nvPr/>
        </p:nvSpPr>
        <p:spPr bwMode="auto">
          <a:xfrm>
            <a:off x="941282" y="3459163"/>
            <a:ext cx="115478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de-DE" sz="1000" dirty="0">
                <a:solidFill>
                  <a:srgbClr val="666666"/>
                </a:solidFill>
                <a:latin typeface="Arial" panose="020B0604020202020204" pitchFamily="34" charset="0"/>
                <a:cs typeface="Arial" panose="020B0604020202020204" pitchFamily="34" charset="0"/>
              </a:rPr>
              <a:t>Group1 Header Title</a:t>
            </a:r>
          </a:p>
        </p:txBody>
      </p:sp>
      <p:sp>
        <p:nvSpPr>
          <p:cNvPr id="48" name="Rectangle 47"/>
          <p:cNvSpPr/>
          <p:nvPr/>
        </p:nvSpPr>
        <p:spPr>
          <a:xfrm>
            <a:off x="629458" y="3410635"/>
            <a:ext cx="338554" cy="276999"/>
          </a:xfrm>
          <a:prstGeom prst="rect">
            <a:avLst/>
          </a:prstGeom>
        </p:spPr>
        <p:txBody>
          <a:bodyPr wrap="none">
            <a:spAutoFit/>
          </a:bodyPr>
          <a:lstStyle/>
          <a:p>
            <a:r>
              <a:rPr lang="en-US" sz="1200" dirty="0">
                <a:solidFill>
                  <a:prstClr val="black"/>
                </a:solidFill>
                <a:latin typeface="SAP-icons"/>
              </a:rPr>
              <a:t></a:t>
            </a:r>
            <a:endParaRPr lang="en-US" sz="1200" dirty="0"/>
          </a:p>
        </p:txBody>
      </p:sp>
      <p:pic>
        <p:nvPicPr>
          <p:cNvPr id="52" name="Picture 5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6450" y="3816351"/>
            <a:ext cx="2182851" cy="1028700"/>
          </a:xfrm>
          <a:prstGeom prst="rect">
            <a:avLst/>
          </a:prstGeom>
        </p:spPr>
      </p:pic>
      <p:sp>
        <p:nvSpPr>
          <p:cNvPr id="53" name="Rectangle 52"/>
          <p:cNvSpPr/>
          <p:nvPr/>
        </p:nvSpPr>
        <p:spPr>
          <a:xfrm>
            <a:off x="939800" y="5012035"/>
            <a:ext cx="6057900" cy="461665"/>
          </a:xfrm>
          <a:prstGeom prst="rect">
            <a:avLst/>
          </a:prstGeom>
        </p:spPr>
        <p:txBody>
          <a:bodyPr wrap="square">
            <a:spAutoFit/>
          </a:bodyPr>
          <a:lstStyle/>
          <a:p>
            <a:r>
              <a:rPr lang="en-US" sz="1200" dirty="0" err="1">
                <a:latin typeface="Arial" panose="020B0604020202020204" pitchFamily="34" charset="0"/>
                <a:ea typeface="Open Sans" pitchFamily="34" charset="0"/>
                <a:cs typeface="Arial" panose="020B0604020202020204" pitchFamily="34" charset="0"/>
              </a:rPr>
              <a:t>Lorem</a:t>
            </a:r>
            <a:r>
              <a:rPr lang="en-US" sz="1200" dirty="0">
                <a:latin typeface="Arial" panose="020B0604020202020204" pitchFamily="34" charset="0"/>
                <a:ea typeface="Open Sans" pitchFamily="34" charset="0"/>
                <a:cs typeface="Arial" panose="020B0604020202020204" pitchFamily="34" charset="0"/>
              </a:rPr>
              <a:t> </a:t>
            </a:r>
            <a:r>
              <a:rPr lang="en-US" sz="1200" dirty="0" err="1">
                <a:latin typeface="Arial" panose="020B0604020202020204" pitchFamily="34" charset="0"/>
                <a:ea typeface="Open Sans" pitchFamily="34" charset="0"/>
                <a:cs typeface="Arial" panose="020B0604020202020204" pitchFamily="34" charset="0"/>
              </a:rPr>
              <a:t>ipsum</a:t>
            </a:r>
            <a:r>
              <a:rPr lang="en-US" sz="1200" dirty="0">
                <a:latin typeface="Arial" panose="020B0604020202020204" pitchFamily="34" charset="0"/>
                <a:ea typeface="Open Sans" pitchFamily="34" charset="0"/>
                <a:cs typeface="Arial" panose="020B0604020202020204" pitchFamily="34" charset="0"/>
              </a:rPr>
              <a:t> dolor sit </a:t>
            </a:r>
            <a:r>
              <a:rPr lang="en-US" sz="1200" dirty="0" err="1">
                <a:latin typeface="Arial" panose="020B0604020202020204" pitchFamily="34" charset="0"/>
                <a:ea typeface="Open Sans" pitchFamily="34" charset="0"/>
                <a:cs typeface="Arial" panose="020B0604020202020204" pitchFamily="34" charset="0"/>
              </a:rPr>
              <a:t>amet</a:t>
            </a:r>
            <a:r>
              <a:rPr lang="en-US" sz="1200" dirty="0">
                <a:latin typeface="Arial" panose="020B0604020202020204" pitchFamily="34" charset="0"/>
                <a:ea typeface="Open Sans" pitchFamily="34" charset="0"/>
                <a:cs typeface="Arial" panose="020B0604020202020204" pitchFamily="34" charset="0"/>
              </a:rPr>
              <a:t>, </a:t>
            </a:r>
            <a:r>
              <a:rPr lang="en-US" sz="1200" dirty="0" err="1">
                <a:latin typeface="Arial" panose="020B0604020202020204" pitchFamily="34" charset="0"/>
                <a:ea typeface="Open Sans" pitchFamily="34" charset="0"/>
                <a:cs typeface="Arial" panose="020B0604020202020204" pitchFamily="34" charset="0"/>
              </a:rPr>
              <a:t>consectetuer</a:t>
            </a:r>
            <a:r>
              <a:rPr lang="en-US" sz="1200" dirty="0">
                <a:latin typeface="Arial" panose="020B0604020202020204" pitchFamily="34" charset="0"/>
                <a:ea typeface="Open Sans" pitchFamily="34" charset="0"/>
                <a:cs typeface="Arial" panose="020B0604020202020204" pitchFamily="34" charset="0"/>
              </a:rPr>
              <a:t> </a:t>
            </a:r>
            <a:r>
              <a:rPr lang="en-US" sz="1200" dirty="0" err="1">
                <a:latin typeface="Arial" panose="020B0604020202020204" pitchFamily="34" charset="0"/>
                <a:ea typeface="Open Sans" pitchFamily="34" charset="0"/>
                <a:cs typeface="Arial" panose="020B0604020202020204" pitchFamily="34" charset="0"/>
              </a:rPr>
              <a:t>adipiscing</a:t>
            </a:r>
            <a:r>
              <a:rPr lang="en-US" sz="1200" dirty="0">
                <a:latin typeface="Arial" panose="020B0604020202020204" pitchFamily="34" charset="0"/>
                <a:ea typeface="Open Sans" pitchFamily="34" charset="0"/>
                <a:cs typeface="Arial" panose="020B0604020202020204" pitchFamily="34" charset="0"/>
              </a:rPr>
              <a:t> </a:t>
            </a:r>
            <a:r>
              <a:rPr lang="en-US" sz="1200" dirty="0" err="1" smtClean="0">
                <a:latin typeface="Arial" panose="020B0604020202020204" pitchFamily="34" charset="0"/>
                <a:ea typeface="Open Sans" pitchFamily="34" charset="0"/>
                <a:cs typeface="Arial" panose="020B0604020202020204" pitchFamily="34" charset="0"/>
              </a:rPr>
              <a:t>elit</a:t>
            </a:r>
            <a:r>
              <a:rPr lang="en-US" sz="1200" dirty="0" smtClean="0">
                <a:latin typeface="Arial" panose="020B0604020202020204" pitchFamily="34" charset="0"/>
                <a:ea typeface="Open Sans" pitchFamily="34" charset="0"/>
                <a:cs typeface="Arial" panose="020B0604020202020204" pitchFamily="34" charset="0"/>
              </a:rPr>
              <a:t> </a:t>
            </a:r>
            <a:r>
              <a:rPr lang="en-US" sz="1200" dirty="0" err="1">
                <a:latin typeface="Arial" panose="020B0604020202020204" pitchFamily="34" charset="0"/>
                <a:ea typeface="Open Sans" pitchFamily="34" charset="0"/>
                <a:cs typeface="Arial" panose="020B0604020202020204" pitchFamily="34" charset="0"/>
              </a:rPr>
              <a:t>commodo</a:t>
            </a:r>
            <a:r>
              <a:rPr lang="en-US" sz="1200" dirty="0">
                <a:latin typeface="Arial" panose="020B0604020202020204" pitchFamily="34" charset="0"/>
                <a:ea typeface="Open Sans" pitchFamily="34" charset="0"/>
                <a:cs typeface="Arial" panose="020B0604020202020204" pitchFamily="34" charset="0"/>
              </a:rPr>
              <a:t> ligula </a:t>
            </a:r>
            <a:r>
              <a:rPr lang="en-US" sz="1200" dirty="0" err="1">
                <a:latin typeface="Arial" panose="020B0604020202020204" pitchFamily="34" charset="0"/>
                <a:ea typeface="Open Sans" pitchFamily="34" charset="0"/>
                <a:cs typeface="Arial" panose="020B0604020202020204" pitchFamily="34" charset="0"/>
              </a:rPr>
              <a:t>eget</a:t>
            </a:r>
            <a:r>
              <a:rPr lang="en-US" sz="1200" dirty="0">
                <a:latin typeface="Arial" panose="020B0604020202020204" pitchFamily="34" charset="0"/>
                <a:ea typeface="Open Sans" pitchFamily="34" charset="0"/>
                <a:cs typeface="Arial" panose="020B0604020202020204" pitchFamily="34" charset="0"/>
              </a:rPr>
              <a:t> dolor. </a:t>
            </a:r>
            <a:r>
              <a:rPr lang="en-US" sz="1200" dirty="0" err="1">
                <a:latin typeface="Arial" panose="020B0604020202020204" pitchFamily="34" charset="0"/>
                <a:ea typeface="Open Sans" pitchFamily="34" charset="0"/>
                <a:cs typeface="Arial" panose="020B0604020202020204" pitchFamily="34" charset="0"/>
              </a:rPr>
              <a:t>Aenean</a:t>
            </a:r>
            <a:r>
              <a:rPr lang="en-US" sz="1200" dirty="0">
                <a:latin typeface="Arial" panose="020B0604020202020204" pitchFamily="34" charset="0"/>
                <a:ea typeface="Open Sans" pitchFamily="34" charset="0"/>
                <a:cs typeface="Arial" panose="020B0604020202020204" pitchFamily="34" charset="0"/>
              </a:rPr>
              <a:t> </a:t>
            </a:r>
            <a:r>
              <a:rPr lang="en-US" sz="1200" dirty="0" err="1">
                <a:latin typeface="Arial" panose="020B0604020202020204" pitchFamily="34" charset="0"/>
                <a:ea typeface="Open Sans" pitchFamily="34" charset="0"/>
                <a:cs typeface="Arial" panose="020B0604020202020204" pitchFamily="34" charset="0"/>
              </a:rPr>
              <a:t>massa</a:t>
            </a:r>
            <a:endParaRPr lang="en-US" sz="1200" dirty="0"/>
          </a:p>
        </p:txBody>
      </p:sp>
    </p:spTree>
    <p:extLst>
      <p:ext uri="{BB962C8B-B14F-4D97-AF65-F5344CB8AC3E}">
        <p14:creationId xmlns:p14="http://schemas.microsoft.com/office/powerpoint/2010/main" val="2761058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0" y="0"/>
            <a:ext cx="9144000" cy="68580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nvGrpSpPr>
          <p:cNvPr id="2" name="Group 1"/>
          <p:cNvGrpSpPr/>
          <p:nvPr/>
        </p:nvGrpSpPr>
        <p:grpSpPr>
          <a:xfrm>
            <a:off x="-7620" y="427096"/>
            <a:ext cx="9151622" cy="6434138"/>
            <a:chOff x="-7620" y="427096"/>
            <a:chExt cx="9151622" cy="6434138"/>
          </a:xfrm>
        </p:grpSpPr>
        <p:grpSp>
          <p:nvGrpSpPr>
            <p:cNvPr id="18" name="Group 17"/>
            <p:cNvGrpSpPr/>
            <p:nvPr/>
          </p:nvGrpSpPr>
          <p:grpSpPr>
            <a:xfrm>
              <a:off x="2" y="4369395"/>
              <a:ext cx="2683931" cy="1154570"/>
              <a:chOff x="-3009900" y="706614"/>
              <a:chExt cx="2860676" cy="1154570"/>
            </a:xfrm>
          </p:grpSpPr>
          <p:sp>
            <p:nvSpPr>
              <p:cNvPr id="19" name="Rectangle 18"/>
              <p:cNvSpPr/>
              <p:nvPr/>
            </p:nvSpPr>
            <p:spPr bwMode="gray">
              <a:xfrm>
                <a:off x="-3009900" y="70661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20" name="TextBox 19"/>
              <p:cNvSpPr txBox="1"/>
              <p:nvPr/>
            </p:nvSpPr>
            <p:spPr>
              <a:xfrm>
                <a:off x="-2884877" y="910180"/>
                <a:ext cx="1488688"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4</a:t>
                </a:r>
                <a:endParaRPr lang="en-US" sz="1300" dirty="0">
                  <a:latin typeface="Arial" pitchFamily="34" charset="0"/>
                  <a:ea typeface="Open Sans Semibold" pitchFamily="34" charset="0"/>
                  <a:cs typeface="Arial" pitchFamily="34" charset="0"/>
                </a:endParaRPr>
              </a:p>
            </p:txBody>
          </p:sp>
          <p:sp>
            <p:nvSpPr>
              <p:cNvPr id="21" name="TextBox 20"/>
              <p:cNvSpPr txBox="1"/>
              <p:nvPr/>
            </p:nvSpPr>
            <p:spPr>
              <a:xfrm>
                <a:off x="-1714181" y="84202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1.99</a:t>
                </a:r>
                <a:endParaRPr lang="en-US" sz="900" dirty="0">
                  <a:latin typeface="Arial Narrow" pitchFamily="34" charset="0"/>
                  <a:ea typeface="Open Sans Condensed" pitchFamily="34" charset="0"/>
                  <a:cs typeface="Arial" pitchFamily="34" charset="0"/>
                </a:endParaRPr>
              </a:p>
            </p:txBody>
          </p:sp>
          <p:sp>
            <p:nvSpPr>
              <p:cNvPr id="22" name="TextBox 21"/>
              <p:cNvSpPr txBox="1"/>
              <p:nvPr/>
            </p:nvSpPr>
            <p:spPr>
              <a:xfrm>
                <a:off x="-820420" y="111184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23" name="TextBox 22"/>
              <p:cNvSpPr txBox="1"/>
              <p:nvPr/>
            </p:nvSpPr>
            <p:spPr>
              <a:xfrm>
                <a:off x="-1155700" y="146233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Last week</a:t>
                </a:r>
              </a:p>
            </p:txBody>
          </p:sp>
          <p:sp>
            <p:nvSpPr>
              <p:cNvPr id="24" name="TextBox 23"/>
              <p:cNvSpPr txBox="1"/>
              <p:nvPr/>
            </p:nvSpPr>
            <p:spPr>
              <a:xfrm>
                <a:off x="-2884877" y="146233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100 Items</a:t>
                </a:r>
              </a:p>
            </p:txBody>
          </p:sp>
          <p:cxnSp>
            <p:nvCxnSpPr>
              <p:cNvPr id="25" name="Straight Connector 24"/>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 y="3355935"/>
              <a:ext cx="2679698" cy="1154570"/>
              <a:chOff x="-3009900" y="706614"/>
              <a:chExt cx="2860676" cy="1154570"/>
            </a:xfrm>
          </p:grpSpPr>
          <p:sp>
            <p:nvSpPr>
              <p:cNvPr id="27" name="Rectangle 26"/>
              <p:cNvSpPr/>
              <p:nvPr/>
            </p:nvSpPr>
            <p:spPr bwMode="gray">
              <a:xfrm>
                <a:off x="-3009900" y="70661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28" name="TextBox 27"/>
              <p:cNvSpPr txBox="1"/>
              <p:nvPr/>
            </p:nvSpPr>
            <p:spPr>
              <a:xfrm>
                <a:off x="-2884877" y="91018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3</a:t>
                </a:r>
                <a:endParaRPr lang="en-US" sz="1300" dirty="0">
                  <a:latin typeface="Arial" pitchFamily="34" charset="0"/>
                  <a:ea typeface="Open Sans Semibold" pitchFamily="34" charset="0"/>
                  <a:cs typeface="Arial" pitchFamily="34" charset="0"/>
                </a:endParaRPr>
              </a:p>
            </p:txBody>
          </p:sp>
          <p:sp>
            <p:nvSpPr>
              <p:cNvPr id="29" name="TextBox 28"/>
              <p:cNvSpPr txBox="1"/>
              <p:nvPr/>
            </p:nvSpPr>
            <p:spPr>
              <a:xfrm>
                <a:off x="-1714181" y="84202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6,450.00</a:t>
                </a:r>
                <a:endParaRPr lang="en-US" sz="900" dirty="0">
                  <a:latin typeface="Arial Narrow" pitchFamily="34" charset="0"/>
                  <a:ea typeface="Open Sans Condensed" pitchFamily="34" charset="0"/>
                  <a:cs typeface="Arial" pitchFamily="34" charset="0"/>
                </a:endParaRPr>
              </a:p>
            </p:txBody>
          </p:sp>
          <p:sp>
            <p:nvSpPr>
              <p:cNvPr id="30" name="TextBox 29"/>
              <p:cNvSpPr txBox="1"/>
              <p:nvPr/>
            </p:nvSpPr>
            <p:spPr>
              <a:xfrm>
                <a:off x="-820420" y="111184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31" name="TextBox 30"/>
              <p:cNvSpPr txBox="1"/>
              <p:nvPr/>
            </p:nvSpPr>
            <p:spPr>
              <a:xfrm>
                <a:off x="-1155700" y="146233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6 days ago</a:t>
                </a:r>
              </a:p>
            </p:txBody>
          </p:sp>
          <p:sp>
            <p:nvSpPr>
              <p:cNvPr id="32" name="TextBox 31"/>
              <p:cNvSpPr txBox="1"/>
              <p:nvPr/>
            </p:nvSpPr>
            <p:spPr>
              <a:xfrm>
                <a:off x="-2884877" y="146233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10 Items</a:t>
                </a:r>
              </a:p>
            </p:txBody>
          </p:sp>
          <p:cxnSp>
            <p:nvCxnSpPr>
              <p:cNvPr id="33" name="Straight Connector 32"/>
              <p:cNvCxnSpPr/>
              <p:nvPr/>
            </p:nvCxnSpPr>
            <p:spPr>
              <a:xfrm>
                <a:off x="-3009900" y="1861184"/>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 y="1274820"/>
              <a:ext cx="2679698" cy="1013460"/>
              <a:chOff x="-3009900" y="847724"/>
              <a:chExt cx="2860676" cy="1013460"/>
            </a:xfrm>
          </p:grpSpPr>
          <p:sp>
            <p:nvSpPr>
              <p:cNvPr id="35" name="Rectangle 34"/>
              <p:cNvSpPr/>
              <p:nvPr/>
            </p:nvSpPr>
            <p:spPr bwMode="gray">
              <a:xfrm>
                <a:off x="-3009900" y="847724"/>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36" name="TextBox 35"/>
              <p:cNvSpPr txBox="1"/>
              <p:nvPr/>
            </p:nvSpPr>
            <p:spPr>
              <a:xfrm>
                <a:off x="-2884876" y="1051290"/>
                <a:ext cx="1321393"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1</a:t>
                </a:r>
                <a:endParaRPr lang="en-US" sz="1300" dirty="0">
                  <a:latin typeface="Arial" pitchFamily="34" charset="0"/>
                  <a:ea typeface="Open Sans Semibold" pitchFamily="34" charset="0"/>
                  <a:cs typeface="Arial" pitchFamily="34" charset="0"/>
                </a:endParaRPr>
              </a:p>
            </p:txBody>
          </p:sp>
          <p:sp>
            <p:nvSpPr>
              <p:cNvPr id="37" name="TextBox 36"/>
              <p:cNvSpPr txBox="1"/>
              <p:nvPr/>
            </p:nvSpPr>
            <p:spPr>
              <a:xfrm>
                <a:off x="-1714181" y="983130"/>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100 Mio</a:t>
                </a:r>
                <a:endParaRPr lang="en-US" sz="900" dirty="0">
                  <a:latin typeface="Arial Narrow" pitchFamily="34" charset="0"/>
                  <a:ea typeface="Open Sans Condensed" pitchFamily="34" charset="0"/>
                  <a:cs typeface="Arial" pitchFamily="34" charset="0"/>
                </a:endParaRPr>
              </a:p>
            </p:txBody>
          </p:sp>
          <p:sp>
            <p:nvSpPr>
              <p:cNvPr id="38" name="TextBox 37"/>
              <p:cNvSpPr txBox="1"/>
              <p:nvPr/>
            </p:nvSpPr>
            <p:spPr>
              <a:xfrm>
                <a:off x="-820420" y="1252953"/>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39" name="TextBox 38"/>
              <p:cNvSpPr txBox="1"/>
              <p:nvPr/>
            </p:nvSpPr>
            <p:spPr>
              <a:xfrm>
                <a:off x="-1155700" y="1603442"/>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Today</a:t>
                </a:r>
              </a:p>
            </p:txBody>
          </p:sp>
          <p:sp>
            <p:nvSpPr>
              <p:cNvPr id="40" name="TextBox 39"/>
              <p:cNvSpPr txBox="1"/>
              <p:nvPr/>
            </p:nvSpPr>
            <p:spPr>
              <a:xfrm>
                <a:off x="-2884876" y="1603443"/>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1 Item</a:t>
                </a:r>
              </a:p>
            </p:txBody>
          </p:sp>
          <p:cxnSp>
            <p:nvCxnSpPr>
              <p:cNvPr id="41" name="Straight Connector 40"/>
              <p:cNvCxnSpPr/>
              <p:nvPr/>
            </p:nvCxnSpPr>
            <p:spPr>
              <a:xfrm>
                <a:off x="-3009900" y="1861184"/>
                <a:ext cx="2860676" cy="0"/>
              </a:xfrm>
              <a:prstGeom prst="line">
                <a:avLst/>
              </a:prstGeom>
              <a:solidFill>
                <a:srgbClr val="F2F2F2"/>
              </a:solidFill>
              <a:ln w="12700">
                <a:solidFill>
                  <a:srgbClr val="D9D9D9"/>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2" y="850960"/>
              <a:ext cx="2860676" cy="423863"/>
              <a:chOff x="2" y="423863"/>
              <a:chExt cx="2860676" cy="423863"/>
            </a:xfrm>
          </p:grpSpPr>
          <p:sp>
            <p:nvSpPr>
              <p:cNvPr id="77" name="Rectangle 76"/>
              <p:cNvSpPr/>
              <p:nvPr/>
            </p:nvSpPr>
            <p:spPr>
              <a:xfrm>
                <a:off x="2" y="423863"/>
                <a:ext cx="2860676" cy="4238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 y="847726"/>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149795" y="501328"/>
                <a:ext cx="431481"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r>
                  <a:rPr lang="en-US" sz="1600" dirty="0">
                    <a:solidFill>
                      <a:srgbClr val="666666"/>
                    </a:solidFill>
                    <a:latin typeface="SAP-icons" pitchFamily="2" charset="0"/>
                  </a:rPr>
                  <a:t> </a:t>
                </a:r>
                <a:endParaRPr lang="en-US" sz="1500" dirty="0">
                  <a:solidFill>
                    <a:srgbClr val="666666"/>
                  </a:solidFill>
                  <a:latin typeface="SAP-icons" pitchFamily="2" charset="0"/>
                </a:endParaRPr>
              </a:p>
            </p:txBody>
          </p:sp>
          <p:sp>
            <p:nvSpPr>
              <p:cNvPr id="80" name="TextBox 79"/>
              <p:cNvSpPr txBox="1"/>
              <p:nvPr/>
            </p:nvSpPr>
            <p:spPr>
              <a:xfrm>
                <a:off x="115499" y="568227"/>
                <a:ext cx="1190847"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a:solidFill>
                      <a:srgbClr val="707070"/>
                    </a:solidFill>
                    <a:latin typeface="Arial" pitchFamily="34" charset="0"/>
                    <a:ea typeface="Open Sans Semibold" pitchFamily="34" charset="0"/>
                    <a:cs typeface="Arial" pitchFamily="34" charset="0"/>
                  </a:rPr>
                  <a:t>Search</a:t>
                </a:r>
              </a:p>
            </p:txBody>
          </p:sp>
        </p:grpSp>
        <p:grpSp>
          <p:nvGrpSpPr>
            <p:cNvPr id="82" name="Group 81"/>
            <p:cNvGrpSpPr/>
            <p:nvPr/>
          </p:nvGrpSpPr>
          <p:grpSpPr>
            <a:xfrm>
              <a:off x="0" y="427096"/>
              <a:ext cx="9144002" cy="429576"/>
              <a:chOff x="0" y="427096"/>
              <a:chExt cx="9144002" cy="429576"/>
            </a:xfrm>
          </p:grpSpPr>
          <p:sp>
            <p:nvSpPr>
              <p:cNvPr id="83" name="Rectangle 82"/>
              <p:cNvSpPr/>
              <p:nvPr/>
            </p:nvSpPr>
            <p:spPr>
              <a:xfrm>
                <a:off x="2" y="432809"/>
                <a:ext cx="91440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0" y="427096"/>
                <a:ext cx="9144000" cy="423863"/>
                <a:chOff x="395536" y="-1"/>
                <a:chExt cx="9144000" cy="423863"/>
              </a:xfrm>
            </p:grpSpPr>
            <p:cxnSp>
              <p:nvCxnSpPr>
                <p:cNvPr id="85" name="Straight Connector 84"/>
                <p:cNvCxnSpPr/>
                <p:nvPr/>
              </p:nvCxnSpPr>
              <p:spPr>
                <a:xfrm>
                  <a:off x="395536" y="423862"/>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256212" y="-1"/>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95536" y="96514"/>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sp>
              <p:nvSpPr>
                <p:cNvPr id="88" name="TextBox 87"/>
                <p:cNvSpPr txBox="1"/>
                <p:nvPr/>
              </p:nvSpPr>
              <p:spPr>
                <a:xfrm>
                  <a:off x="818405" y="125313"/>
                  <a:ext cx="1999698"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a:solidFill>
                        <a:srgbClr val="666666"/>
                      </a:solidFill>
                      <a:latin typeface="Arial" pitchFamily="34" charset="0"/>
                      <a:ea typeface="Open Sans" pitchFamily="34" charset="0"/>
                      <a:cs typeface="Arial" pitchFamily="34" charset="0"/>
                    </a:rPr>
                    <a:t>Requests (42)</a:t>
                  </a:r>
                </a:p>
              </p:txBody>
            </p:sp>
            <p:sp>
              <p:nvSpPr>
                <p:cNvPr id="89" name="TextBox 88"/>
                <p:cNvSpPr txBox="1"/>
                <p:nvPr/>
              </p:nvSpPr>
              <p:spPr>
                <a:xfrm>
                  <a:off x="4230936" y="125311"/>
                  <a:ext cx="3938588"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dirty="0" smtClean="0">
                      <a:solidFill>
                        <a:srgbClr val="666666"/>
                      </a:solidFill>
                      <a:latin typeface="Arial" pitchFamily="34" charset="0"/>
                      <a:ea typeface="Open Sans" pitchFamily="34" charset="0"/>
                      <a:cs typeface="Arial" pitchFamily="34" charset="0"/>
                    </a:rPr>
                    <a:t>Request</a:t>
                  </a:r>
                  <a:endParaRPr lang="en-US" sz="1200" dirty="0">
                    <a:solidFill>
                      <a:srgbClr val="666666"/>
                    </a:solidFill>
                    <a:latin typeface="Arial" pitchFamily="34" charset="0"/>
                    <a:ea typeface="Open Sans" pitchFamily="34" charset="0"/>
                    <a:cs typeface="Arial" pitchFamily="34" charset="0"/>
                  </a:endParaRPr>
                </a:p>
              </p:txBody>
            </p:sp>
            <p:sp>
              <p:nvSpPr>
                <p:cNvPr id="90" name="TextBox 89"/>
                <p:cNvSpPr txBox="1"/>
                <p:nvPr/>
              </p:nvSpPr>
              <p:spPr>
                <a:xfrm>
                  <a:off x="2825723" y="96514"/>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pitchFamily="2" charset="0"/>
                    </a:rPr>
                    <a:t></a:t>
                  </a:r>
                </a:p>
              </p:txBody>
            </p:sp>
          </p:grpSp>
        </p:grpSp>
        <p:grpSp>
          <p:nvGrpSpPr>
            <p:cNvPr id="93" name="Group 92"/>
            <p:cNvGrpSpPr/>
            <p:nvPr/>
          </p:nvGrpSpPr>
          <p:grpSpPr>
            <a:xfrm>
              <a:off x="1" y="5391188"/>
              <a:ext cx="2683932" cy="1149680"/>
              <a:chOff x="2" y="4964092"/>
              <a:chExt cx="2860676" cy="1149680"/>
            </a:xfrm>
          </p:grpSpPr>
          <p:sp>
            <p:nvSpPr>
              <p:cNvPr id="94" name="Rectangle 93"/>
              <p:cNvSpPr/>
              <p:nvPr/>
            </p:nvSpPr>
            <p:spPr bwMode="gray">
              <a:xfrm>
                <a:off x="2" y="4964092"/>
                <a:ext cx="2860676" cy="1013460"/>
              </a:xfrm>
              <a:prstGeom prst="rect">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latin typeface="Arial" pitchFamily="34" charset="0"/>
                  <a:ea typeface="Arial Unicode MS" pitchFamily="34" charset="-128"/>
                  <a:cs typeface="Arial" pitchFamily="34" charset="0"/>
                </a:endParaRPr>
              </a:p>
            </p:txBody>
          </p:sp>
          <p:sp>
            <p:nvSpPr>
              <p:cNvPr id="95" name="TextBox 94"/>
              <p:cNvSpPr txBox="1"/>
              <p:nvPr/>
            </p:nvSpPr>
            <p:spPr>
              <a:xfrm>
                <a:off x="125027" y="5162768"/>
                <a:ext cx="1488688"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pPr>
                <a:r>
                  <a:rPr lang="en-US" sz="1300" dirty="0" smtClean="0">
                    <a:latin typeface="Arial" pitchFamily="34" charset="0"/>
                    <a:ea typeface="Open Sans Semibold" pitchFamily="34" charset="0"/>
                    <a:cs typeface="Arial" pitchFamily="34" charset="0"/>
                  </a:rPr>
                  <a:t>Name 5</a:t>
                </a:r>
                <a:endParaRPr lang="en-US" sz="1300" dirty="0">
                  <a:latin typeface="Arial" pitchFamily="34" charset="0"/>
                  <a:ea typeface="Open Sans Semibold" pitchFamily="34" charset="0"/>
                  <a:cs typeface="Arial" pitchFamily="34" charset="0"/>
                </a:endParaRPr>
              </a:p>
            </p:txBody>
          </p:sp>
          <p:sp>
            <p:nvSpPr>
              <p:cNvPr id="96" name="TextBox 95"/>
              <p:cNvSpPr txBox="1"/>
              <p:nvPr/>
            </p:nvSpPr>
            <p:spPr>
              <a:xfrm>
                <a:off x="1295721" y="5094608"/>
                <a:ext cx="1321393"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latin typeface="Arial Narrow" pitchFamily="34" charset="0"/>
                    <a:ea typeface="Open Sans Condensed" pitchFamily="34" charset="0"/>
                    <a:cs typeface="Arial" pitchFamily="34" charset="0"/>
                  </a:rPr>
                  <a:t>1771.00</a:t>
                </a:r>
                <a:endParaRPr lang="en-US" sz="900" dirty="0">
                  <a:latin typeface="Arial Narrow" pitchFamily="34" charset="0"/>
                  <a:ea typeface="Open Sans Condensed" pitchFamily="34" charset="0"/>
                  <a:cs typeface="Arial" pitchFamily="34" charset="0"/>
                </a:endParaRPr>
              </a:p>
            </p:txBody>
          </p:sp>
          <p:sp>
            <p:nvSpPr>
              <p:cNvPr id="97" name="TextBox 96"/>
              <p:cNvSpPr txBox="1"/>
              <p:nvPr/>
            </p:nvSpPr>
            <p:spPr>
              <a:xfrm>
                <a:off x="2189482" y="5364431"/>
                <a:ext cx="42763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USD</a:t>
                </a:r>
              </a:p>
            </p:txBody>
          </p:sp>
          <p:sp>
            <p:nvSpPr>
              <p:cNvPr id="98" name="TextBox 97"/>
              <p:cNvSpPr txBox="1"/>
              <p:nvPr/>
            </p:nvSpPr>
            <p:spPr>
              <a:xfrm>
                <a:off x="1854202" y="5714920"/>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900" dirty="0">
                    <a:latin typeface="Arial" pitchFamily="34" charset="0"/>
                    <a:ea typeface="Open Sans Semibold" pitchFamily="34" charset="0"/>
                    <a:cs typeface="Arial" pitchFamily="34" charset="0"/>
                  </a:rPr>
                  <a:t>Last week</a:t>
                </a:r>
              </a:p>
            </p:txBody>
          </p:sp>
          <p:sp>
            <p:nvSpPr>
              <p:cNvPr id="99" name="TextBox 98"/>
              <p:cNvSpPr txBox="1"/>
              <p:nvPr/>
            </p:nvSpPr>
            <p:spPr>
              <a:xfrm>
                <a:off x="125027" y="5714921"/>
                <a:ext cx="1321393"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dirty="0">
                    <a:solidFill>
                      <a:srgbClr val="666666"/>
                    </a:solidFill>
                    <a:latin typeface="Arial" pitchFamily="34" charset="0"/>
                    <a:ea typeface="Open Sans Semibold" pitchFamily="34" charset="0"/>
                    <a:cs typeface="Arial" pitchFamily="34" charset="0"/>
                  </a:rPr>
                  <a:t>84 Items</a:t>
                </a:r>
              </a:p>
            </p:txBody>
          </p:sp>
          <p:cxnSp>
            <p:nvCxnSpPr>
              <p:cNvPr id="100" name="Straight Connector 99"/>
              <p:cNvCxnSpPr/>
              <p:nvPr/>
            </p:nvCxnSpPr>
            <p:spPr>
              <a:xfrm>
                <a:off x="2" y="6113772"/>
                <a:ext cx="2860676"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01" name="Straight Connector 100"/>
            <p:cNvCxnSpPr/>
            <p:nvPr/>
          </p:nvCxnSpPr>
          <p:spPr>
            <a:xfrm>
              <a:off x="2860676" y="850958"/>
              <a:ext cx="0" cy="6010276"/>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7620" y="2295541"/>
              <a:ext cx="2687320" cy="1052859"/>
              <a:chOff x="-3017520" y="847725"/>
              <a:chExt cx="2868296" cy="1052859"/>
            </a:xfrm>
          </p:grpSpPr>
          <p:sp>
            <p:nvSpPr>
              <p:cNvPr id="111" name="Rectangle 110"/>
              <p:cNvSpPr/>
              <p:nvPr/>
            </p:nvSpPr>
            <p:spPr bwMode="gray">
              <a:xfrm>
                <a:off x="-3009900" y="847725"/>
                <a:ext cx="2860676" cy="1048792"/>
              </a:xfrm>
              <a:prstGeom prst="rect">
                <a:avLst/>
              </a:prstGeom>
              <a:solidFill>
                <a:srgbClr val="E5F2F9"/>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defRPr/>
                </a:pPr>
                <a:endParaRPr lang="en-US" kern="0" dirty="0">
                  <a:solidFill>
                    <a:sysClr val="windowText" lastClr="000000"/>
                  </a:solidFill>
                  <a:latin typeface="Arial" pitchFamily="34" charset="0"/>
                  <a:ea typeface="Arial Unicode MS" pitchFamily="34" charset="-128"/>
                  <a:cs typeface="Arial" pitchFamily="34" charset="0"/>
                </a:endParaRPr>
              </a:p>
            </p:txBody>
          </p:sp>
          <p:sp>
            <p:nvSpPr>
              <p:cNvPr id="112" name="TextBox 111"/>
              <p:cNvSpPr txBox="1"/>
              <p:nvPr/>
            </p:nvSpPr>
            <p:spPr>
              <a:xfrm>
                <a:off x="-2884876" y="1078955"/>
                <a:ext cx="1617376" cy="150896"/>
              </a:xfrm>
              <a:prstGeom prst="rect">
                <a:avLst/>
              </a:prstGeom>
              <a:noFill/>
            </p:spPr>
            <p:txBody>
              <a:bodyPr wrap="square" lIns="0" tIns="0" rIns="0" bIns="0" rtlCol="0">
                <a:spAutoFit/>
              </a:bodyPr>
              <a:lstStyle/>
              <a:p>
                <a:pPr fontAlgn="base">
                  <a:lnSpc>
                    <a:spcPts val="1100"/>
                  </a:lnSpc>
                  <a:spcBef>
                    <a:spcPct val="50000"/>
                  </a:spcBef>
                  <a:spcAft>
                    <a:spcPct val="0"/>
                  </a:spcAft>
                  <a:buClr>
                    <a:srgbClr val="F0AB00"/>
                  </a:buClr>
                  <a:buSzPct val="80000"/>
                  <a:defRPr/>
                </a:pPr>
                <a:r>
                  <a:rPr lang="en-US" sz="1300" kern="0" dirty="0" smtClean="0">
                    <a:solidFill>
                      <a:sysClr val="windowText" lastClr="000000"/>
                    </a:solidFill>
                    <a:latin typeface="Arial" pitchFamily="34" charset="0"/>
                    <a:ea typeface="Open Sans Semibold" pitchFamily="34" charset="0"/>
                    <a:cs typeface="Arial" pitchFamily="34" charset="0"/>
                  </a:rPr>
                  <a:t>Name 2</a:t>
                </a:r>
                <a:endParaRPr lang="en-US" sz="1300" kern="0" dirty="0">
                  <a:solidFill>
                    <a:sysClr val="windowText" lastClr="000000"/>
                  </a:solidFill>
                  <a:latin typeface="Arial" pitchFamily="34" charset="0"/>
                  <a:ea typeface="Open Sans Semibold" pitchFamily="34" charset="0"/>
                  <a:cs typeface="Arial" pitchFamily="34" charset="0"/>
                </a:endParaRPr>
              </a:p>
            </p:txBody>
          </p:sp>
          <p:sp>
            <p:nvSpPr>
              <p:cNvPr id="113" name="TextBox 112"/>
              <p:cNvSpPr txBox="1"/>
              <p:nvPr/>
            </p:nvSpPr>
            <p:spPr>
              <a:xfrm>
                <a:off x="-2031113" y="1010795"/>
                <a:ext cx="1638325"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defRPr/>
                </a:pPr>
                <a:r>
                  <a:rPr lang="en-US" sz="2000" kern="0" dirty="0">
                    <a:solidFill>
                      <a:sysClr val="windowText" lastClr="000000"/>
                    </a:solidFill>
                    <a:latin typeface="Arial Narrow" pitchFamily="34" charset="0"/>
                    <a:ea typeface="Open Sans Condensed" pitchFamily="34" charset="0"/>
                    <a:cs typeface="Arial" pitchFamily="34" charset="0"/>
                  </a:rPr>
                  <a:t>3,762,199.90</a:t>
                </a:r>
              </a:p>
            </p:txBody>
          </p:sp>
          <p:sp>
            <p:nvSpPr>
              <p:cNvPr id="114" name="TextBox 113"/>
              <p:cNvSpPr txBox="1"/>
              <p:nvPr/>
            </p:nvSpPr>
            <p:spPr>
              <a:xfrm>
                <a:off x="-820420" y="1280618"/>
                <a:ext cx="427630"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defRPr/>
                </a:pPr>
                <a:r>
                  <a:rPr lang="en-US" sz="900" kern="0" dirty="0">
                    <a:solidFill>
                      <a:sysClr val="windowText" lastClr="000000"/>
                    </a:solidFill>
                    <a:latin typeface="Arial" pitchFamily="34" charset="0"/>
                    <a:ea typeface="Open Sans Semibold" pitchFamily="34" charset="0"/>
                    <a:cs typeface="Arial" pitchFamily="34" charset="0"/>
                  </a:rPr>
                  <a:t>USD</a:t>
                </a:r>
              </a:p>
            </p:txBody>
          </p:sp>
          <p:sp>
            <p:nvSpPr>
              <p:cNvPr id="115" name="TextBox 114"/>
              <p:cNvSpPr txBox="1"/>
              <p:nvPr/>
            </p:nvSpPr>
            <p:spPr>
              <a:xfrm>
                <a:off x="-1155700" y="1631107"/>
                <a:ext cx="740051" cy="1384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defRPr/>
                </a:pPr>
                <a:r>
                  <a:rPr lang="en-US" sz="900" kern="0" dirty="0">
                    <a:solidFill>
                      <a:sysClr val="windowText" lastClr="000000"/>
                    </a:solidFill>
                    <a:latin typeface="Arial" pitchFamily="34" charset="0"/>
                    <a:ea typeface="Open Sans Semibold" pitchFamily="34" charset="0"/>
                    <a:cs typeface="Arial" pitchFamily="34" charset="0"/>
                  </a:rPr>
                  <a:t>1 day ago</a:t>
                </a:r>
              </a:p>
            </p:txBody>
          </p:sp>
          <p:sp>
            <p:nvSpPr>
              <p:cNvPr id="116" name="TextBox 115"/>
              <p:cNvSpPr txBox="1"/>
              <p:nvPr/>
            </p:nvSpPr>
            <p:spPr>
              <a:xfrm>
                <a:off x="-2884876" y="1631108"/>
                <a:ext cx="1617376" cy="1384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defRPr/>
                </a:pPr>
                <a:r>
                  <a:rPr lang="en-US" sz="900" kern="0">
                    <a:solidFill>
                      <a:srgbClr val="666666"/>
                    </a:solidFill>
                    <a:latin typeface="Arial" pitchFamily="34" charset="0"/>
                    <a:ea typeface="Open Sans Semibold" pitchFamily="34" charset="0"/>
                    <a:cs typeface="Arial" pitchFamily="34" charset="0"/>
                  </a:rPr>
                  <a:t>3 Items</a:t>
                </a:r>
                <a:endParaRPr lang="en-US" sz="900" kern="0" dirty="0">
                  <a:solidFill>
                    <a:srgbClr val="666666"/>
                  </a:solidFill>
                  <a:latin typeface="Arial" pitchFamily="34" charset="0"/>
                  <a:ea typeface="Open Sans Semibold" pitchFamily="34" charset="0"/>
                  <a:cs typeface="Arial" pitchFamily="34" charset="0"/>
                </a:endParaRPr>
              </a:p>
            </p:txBody>
          </p:sp>
          <p:cxnSp>
            <p:nvCxnSpPr>
              <p:cNvPr id="117" name="Straight Connector 116"/>
              <p:cNvCxnSpPr/>
              <p:nvPr/>
            </p:nvCxnSpPr>
            <p:spPr>
              <a:xfrm>
                <a:off x="-3017520" y="1900584"/>
                <a:ext cx="2860676" cy="0"/>
              </a:xfrm>
              <a:prstGeom prst="line">
                <a:avLst/>
              </a:prstGeom>
              <a:solidFill>
                <a:srgbClr val="F2F2F2"/>
              </a:solidFill>
              <a:ln w="12700" cap="flat" cmpd="sng" algn="ctr">
                <a:solidFill>
                  <a:srgbClr val="FFFFFF">
                    <a:lumMod val="85000"/>
                  </a:srgbClr>
                </a:solidFill>
                <a:prstDash val="solid"/>
              </a:ln>
              <a:effectLst/>
            </p:spPr>
          </p:cxnSp>
        </p:grpSp>
        <p:grpSp>
          <p:nvGrpSpPr>
            <p:cNvPr id="131" name="Group 130"/>
            <p:cNvGrpSpPr/>
            <p:nvPr/>
          </p:nvGrpSpPr>
          <p:grpSpPr>
            <a:xfrm>
              <a:off x="0" y="6434140"/>
              <a:ext cx="9144000" cy="423863"/>
              <a:chOff x="0" y="6434139"/>
              <a:chExt cx="9144000" cy="423863"/>
            </a:xfrm>
          </p:grpSpPr>
          <p:sp>
            <p:nvSpPr>
              <p:cNvPr id="132" name="Rectangle 131"/>
              <p:cNvSpPr/>
              <p:nvPr/>
            </p:nvSpPr>
            <p:spPr>
              <a:xfrm>
                <a:off x="0" y="6434139"/>
                <a:ext cx="9144000" cy="423863"/>
              </a:xfrm>
              <a:prstGeom prst="rect">
                <a:avLst/>
              </a:prstGeom>
              <a:solidFill>
                <a:srgbClr val="3B4549"/>
              </a:solidFill>
              <a:ln>
                <a:noFill/>
              </a:ln>
              <a:effectLst>
                <a:innerShdw dist="12700" dir="16200000">
                  <a:srgbClr val="626F78"/>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8703676" y="6524961"/>
                <a:ext cx="440324"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dirty="0">
                  <a:solidFill>
                    <a:schemeClr val="bg1"/>
                  </a:solidFill>
                  <a:latin typeface="Open Sans" pitchFamily="34" charset="0"/>
                  <a:ea typeface="Open Sans" pitchFamily="34" charset="0"/>
                  <a:cs typeface="Open Sans" pitchFamily="34" charset="0"/>
                </a:endParaRPr>
              </a:p>
            </p:txBody>
          </p:sp>
        </p:grpSp>
        <p:sp>
          <p:nvSpPr>
            <p:cNvPr id="137" name="Rectangle 136"/>
            <p:cNvSpPr/>
            <p:nvPr/>
          </p:nvSpPr>
          <p:spPr>
            <a:xfrm>
              <a:off x="2494056" y="883335"/>
              <a:ext cx="389850" cy="323165"/>
            </a:xfrm>
            <a:prstGeom prst="rect">
              <a:avLst/>
            </a:prstGeom>
          </p:spPr>
          <p:txBody>
            <a:bodyPr wrap="none">
              <a:spAutoFit/>
            </a:bodyPr>
            <a:lstStyle/>
            <a:p>
              <a:r>
                <a:rPr lang="en-US" sz="1500" dirty="0">
                  <a:solidFill>
                    <a:srgbClr val="666666"/>
                  </a:solidFill>
                  <a:latin typeface="SAP-icons"/>
                </a:rPr>
                <a:t></a:t>
              </a:r>
              <a:endParaRPr lang="en-US" sz="1500" dirty="0">
                <a:solidFill>
                  <a:srgbClr val="666666"/>
                </a:solidFill>
              </a:endParaRPr>
            </a:p>
          </p:txBody>
        </p:sp>
        <p:sp>
          <p:nvSpPr>
            <p:cNvPr id="138" name="Rectangle 137"/>
            <p:cNvSpPr/>
            <p:nvPr/>
          </p:nvSpPr>
          <p:spPr bwMode="gray">
            <a:xfrm>
              <a:off x="2650067" y="1270000"/>
              <a:ext cx="203201" cy="5164667"/>
            </a:xfrm>
            <a:prstGeom prst="rect">
              <a:avLst/>
            </a:prstGeom>
            <a:solidFill>
              <a:srgbClr val="F7F7F7"/>
            </a:solidFill>
            <a:ln w="6350" algn="ctr">
              <a:solidFill>
                <a:srgbClr val="D9D9D9"/>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9" name="Rectangle 138"/>
            <p:cNvSpPr/>
            <p:nvPr/>
          </p:nvSpPr>
          <p:spPr bwMode="gray">
            <a:xfrm>
              <a:off x="2658533" y="1270000"/>
              <a:ext cx="203200" cy="939800"/>
            </a:xfrm>
            <a:prstGeom prst="rect">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0" name="Rounded Rectangle 139"/>
            <p:cNvSpPr/>
            <p:nvPr/>
          </p:nvSpPr>
          <p:spPr bwMode="gray">
            <a:xfrm>
              <a:off x="6841069" y="6493932"/>
              <a:ext cx="872066" cy="330200"/>
            </a:xfrm>
            <a:prstGeom prst="roundRect">
              <a:avLst/>
            </a:prstGeom>
            <a:solidFill>
              <a:srgbClr val="00783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rPr>
                <a:t>Approve</a:t>
              </a:r>
            </a:p>
          </p:txBody>
        </p:sp>
        <p:sp>
          <p:nvSpPr>
            <p:cNvPr id="142" name="Rounded Rectangle 141"/>
            <p:cNvSpPr/>
            <p:nvPr/>
          </p:nvSpPr>
          <p:spPr bwMode="gray">
            <a:xfrm>
              <a:off x="7806267" y="6485465"/>
              <a:ext cx="914400" cy="330200"/>
            </a:xfrm>
            <a:prstGeom prst="roundRect">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000" dirty="0" smtClean="0">
                  <a:solidFill>
                    <a:srgbClr val="FFFFFF"/>
                  </a:solidFill>
                  <a:latin typeface="Arial" panose="020B0604020202020204" pitchFamily="34" charset="0"/>
                  <a:ea typeface="Open Sans" panose="020B0606030504020204" pitchFamily="34" charset="0"/>
                  <a:cs typeface="Arial" panose="020B0604020202020204" pitchFamily="34" charset="0"/>
                </a:rPr>
                <a:t>Reject</a:t>
              </a:r>
              <a:endParaRPr lang="en-US" sz="1000" dirty="0">
                <a:solidFill>
                  <a:srgbClr val="FFFFFF"/>
                </a:solidFill>
                <a:latin typeface="Arial" panose="020B0604020202020204" pitchFamily="34" charset="0"/>
                <a:ea typeface="Open Sans" panose="020B0606030504020204" pitchFamily="34" charset="0"/>
                <a:cs typeface="Arial" panose="020B0604020202020204" pitchFamily="34" charset="0"/>
              </a:endParaRPr>
            </a:p>
          </p:txBody>
        </p:sp>
        <p:grpSp>
          <p:nvGrpSpPr>
            <p:cNvPr id="123" name="Group 122"/>
            <p:cNvGrpSpPr/>
            <p:nvPr/>
          </p:nvGrpSpPr>
          <p:grpSpPr>
            <a:xfrm>
              <a:off x="2861732" y="863600"/>
              <a:ext cx="6282268" cy="5571068"/>
              <a:chOff x="1123950" y="736600"/>
              <a:chExt cx="2870200" cy="5092700"/>
            </a:xfrm>
          </p:grpSpPr>
          <p:sp>
            <p:nvSpPr>
              <p:cNvPr id="129" name="Rectangle 128"/>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33" name="Rectangle 132"/>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135" name="Oval 134"/>
            <p:cNvSpPr/>
            <p:nvPr/>
          </p:nvSpPr>
          <p:spPr bwMode="gray">
            <a:xfrm>
              <a:off x="3135633" y="2244608"/>
              <a:ext cx="421200" cy="421200"/>
            </a:xfrm>
            <a:prstGeom prst="ellipse">
              <a:avLst/>
            </a:prstGeom>
            <a:solidFill>
              <a:srgbClr val="009DE0"/>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chemeClr val="bg1"/>
                  </a:solidFill>
                  <a:latin typeface="SAP-icons" pitchFamily="2" charset="0"/>
                </a:rPr>
                <a:t></a:t>
              </a:r>
              <a:endParaRPr lang="en-US" sz="1600" kern="0" dirty="0">
                <a:solidFill>
                  <a:schemeClr val="bg1"/>
                </a:solidFill>
                <a:latin typeface="SAP-icons" pitchFamily="2" charset="0"/>
                <a:ea typeface="Arial Unicode MS" pitchFamily="34" charset="-128"/>
                <a:cs typeface="Arial Unicode MS" pitchFamily="34" charset="-128"/>
              </a:endParaRPr>
            </a:p>
          </p:txBody>
        </p:sp>
        <p:grpSp>
          <p:nvGrpSpPr>
            <p:cNvPr id="136" name="Group 135"/>
            <p:cNvGrpSpPr/>
            <p:nvPr/>
          </p:nvGrpSpPr>
          <p:grpSpPr>
            <a:xfrm>
              <a:off x="2860678" y="2815917"/>
              <a:ext cx="6283324" cy="1241544"/>
              <a:chOff x="2860676" y="4625552"/>
              <a:chExt cx="6283324" cy="1241544"/>
            </a:xfrm>
          </p:grpSpPr>
          <p:sp>
            <p:nvSpPr>
              <p:cNvPr id="141" name="Rectangle 140"/>
              <p:cNvSpPr/>
              <p:nvPr/>
            </p:nvSpPr>
            <p:spPr bwMode="gray">
              <a:xfrm>
                <a:off x="2860676" y="4625552"/>
                <a:ext cx="6283324" cy="1241544"/>
              </a:xfrm>
              <a:prstGeom prst="rect">
                <a:avLst/>
              </a:prstGeom>
              <a:solidFill>
                <a:schemeClr val="bg1"/>
              </a:solidFill>
              <a:ln w="6350" algn="ctr">
                <a:noFill/>
                <a:miter lim="800000"/>
                <a:headEnd/>
                <a:tailEnd/>
              </a:ln>
              <a:effectLst>
                <a:innerShdw dist="12700" dir="16200000">
                  <a:prstClr val="black">
                    <a:alpha val="15000"/>
                  </a:prstClr>
                </a:innerShdw>
              </a:effectLst>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144" name="Straight Connector 143"/>
              <p:cNvCxnSpPr/>
              <p:nvPr/>
            </p:nvCxnSpPr>
            <p:spPr>
              <a:xfrm>
                <a:off x="2860676" y="5867096"/>
                <a:ext cx="6283324" cy="0"/>
              </a:xfrm>
              <a:prstGeom prst="line">
                <a:avLst/>
              </a:prstGeom>
              <a:solidFill>
                <a:srgbClr val="F2F2F2"/>
              </a:solidFill>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5" name="TextBox 144"/>
            <p:cNvSpPr txBox="1"/>
            <p:nvPr/>
          </p:nvSpPr>
          <p:spPr>
            <a:xfrm>
              <a:off x="3153329" y="2997459"/>
              <a:ext cx="1624415" cy="846386"/>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solidFill>
                    <a:srgbClr val="666666"/>
                  </a:solidFill>
                  <a:latin typeface="Arial" pitchFamily="34" charset="0"/>
                  <a:ea typeface="Open Sans" pitchFamily="34" charset="0"/>
                  <a:cs typeface="Arial" pitchFamily="34" charset="0"/>
                </a:rPr>
                <a:t>Label </a:t>
              </a:r>
              <a:r>
                <a:rPr lang="en-US" sz="1000">
                  <a:solidFill>
                    <a:srgbClr val="666666"/>
                  </a:solidFill>
                  <a:latin typeface="Arial" pitchFamily="34" charset="0"/>
                  <a:ea typeface="Open Sans" pitchFamily="34" charset="0"/>
                  <a:cs typeface="Arial" pitchFamily="34" charset="0"/>
                </a:rPr>
                <a:t>Lorem Ipsum:</a:t>
              </a:r>
              <a:endParaRPr lang="en-US" sz="1000" dirty="0">
                <a:solidFill>
                  <a:srgbClr val="666666"/>
                </a:solidFill>
                <a:latin typeface="Arial" pitchFamily="34" charset="0"/>
                <a:ea typeface="Open Sans" pitchFamily="34" charset="0"/>
                <a:cs typeface="Arial" pitchFamily="34" charset="0"/>
              </a:endParaRPr>
            </a:p>
            <a:p>
              <a:pPr algn="r" fontAlgn="base">
                <a:spcBef>
                  <a:spcPct val="50000"/>
                </a:spcBef>
                <a:spcAft>
                  <a:spcPct val="0"/>
                </a:spcAft>
                <a:buClr>
                  <a:srgbClr val="F0AB00"/>
                </a:buClr>
                <a:buSzPct val="80000"/>
              </a:pPr>
              <a:r>
                <a:rPr lang="en-US" sz="1000">
                  <a:solidFill>
                    <a:srgbClr val="666666"/>
                  </a:solidFill>
                  <a:latin typeface="Arial" pitchFamily="34" charset="0"/>
                  <a:ea typeface="Open Sans" pitchFamily="34" charset="0"/>
                  <a:cs typeface="Arial" pitchFamily="34" charset="0"/>
                </a:rPr>
                <a:t>Consectetuer:</a:t>
              </a:r>
              <a:endParaRPr lang="en-US" sz="1000" dirty="0">
                <a:solidFill>
                  <a:srgbClr val="666666"/>
                </a:solidFill>
                <a:latin typeface="Arial" pitchFamily="34" charset="0"/>
                <a:ea typeface="Open Sans" pitchFamily="34" charset="0"/>
                <a:cs typeface="Arial" pitchFamily="34" charset="0"/>
              </a:endParaRPr>
            </a:p>
            <a:p>
              <a:pPr algn="r" fontAlgn="base">
                <a:spcBef>
                  <a:spcPct val="50000"/>
                </a:spcBef>
                <a:spcAft>
                  <a:spcPct val="0"/>
                </a:spcAft>
                <a:buClr>
                  <a:srgbClr val="F0AB00"/>
                </a:buClr>
                <a:buSzPct val="80000"/>
              </a:pPr>
              <a:r>
                <a:rPr lang="en-US" sz="1000" dirty="0">
                  <a:solidFill>
                    <a:srgbClr val="666666"/>
                  </a:solidFill>
                  <a:latin typeface="Arial" pitchFamily="34" charset="0"/>
                  <a:ea typeface="Open Sans" pitchFamily="34" charset="0"/>
                  <a:cs typeface="Arial" pitchFamily="34" charset="0"/>
                </a:rPr>
                <a:t>Adipiscing </a:t>
              </a:r>
              <a:r>
                <a:rPr lang="en-US" sz="1000">
                  <a:solidFill>
                    <a:srgbClr val="666666"/>
                  </a:solidFill>
                  <a:latin typeface="Arial" pitchFamily="34" charset="0"/>
                  <a:ea typeface="Open Sans" pitchFamily="34" charset="0"/>
                  <a:cs typeface="Arial" pitchFamily="34" charset="0"/>
                </a:rPr>
                <a:t>elit Aenean:</a:t>
              </a:r>
              <a:endParaRPr lang="en-US" sz="1000" dirty="0">
                <a:solidFill>
                  <a:srgbClr val="666666"/>
                </a:solidFill>
                <a:latin typeface="Arial" pitchFamily="34" charset="0"/>
                <a:ea typeface="Open Sans" pitchFamily="34" charset="0"/>
                <a:cs typeface="Arial" pitchFamily="34" charset="0"/>
              </a:endParaRPr>
            </a:p>
            <a:p>
              <a:pPr algn="r" fontAlgn="base">
                <a:spcBef>
                  <a:spcPct val="50000"/>
                </a:spcBef>
                <a:spcAft>
                  <a:spcPct val="0"/>
                </a:spcAft>
                <a:buClr>
                  <a:srgbClr val="F0AB00"/>
                </a:buClr>
                <a:buSzPct val="80000"/>
              </a:pPr>
              <a:r>
                <a:rPr lang="en-US" sz="1000">
                  <a:solidFill>
                    <a:srgbClr val="666666"/>
                  </a:solidFill>
                  <a:latin typeface="Arial" pitchFamily="34" charset="0"/>
                  <a:ea typeface="Open Sans" pitchFamily="34" charset="0"/>
                  <a:cs typeface="Arial" pitchFamily="34" charset="0"/>
                </a:rPr>
                <a:t>Commodo ligula:</a:t>
              </a:r>
              <a:endParaRPr lang="en-US" sz="1000" dirty="0">
                <a:solidFill>
                  <a:srgbClr val="666666"/>
                </a:solidFill>
                <a:latin typeface="Arial" pitchFamily="34" charset="0"/>
                <a:ea typeface="Open Sans" pitchFamily="34" charset="0"/>
                <a:cs typeface="Arial" pitchFamily="34" charset="0"/>
              </a:endParaRPr>
            </a:p>
          </p:txBody>
        </p:sp>
        <p:sp>
          <p:nvSpPr>
            <p:cNvPr id="146" name="TextBox 145"/>
            <p:cNvSpPr txBox="1"/>
            <p:nvPr/>
          </p:nvSpPr>
          <p:spPr>
            <a:xfrm>
              <a:off x="4934503" y="2997459"/>
              <a:ext cx="2733124" cy="8463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Description dolor sit</a:t>
              </a:r>
            </a:p>
            <a:p>
              <a:pP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Eget dolor Aenean massa</a:t>
              </a:r>
            </a:p>
            <a:p>
              <a:pP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Cum sociis natoque</a:t>
              </a:r>
            </a:p>
            <a:p>
              <a:pP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Penatibus et magnis dis parturient</a:t>
              </a:r>
            </a:p>
          </p:txBody>
        </p:sp>
        <p:grpSp>
          <p:nvGrpSpPr>
            <p:cNvPr id="147" name="Group 146"/>
            <p:cNvGrpSpPr/>
            <p:nvPr/>
          </p:nvGrpSpPr>
          <p:grpSpPr>
            <a:xfrm>
              <a:off x="3142657" y="4488328"/>
              <a:ext cx="5693635" cy="1933952"/>
              <a:chOff x="3142655" y="4061232"/>
              <a:chExt cx="5693634" cy="1933952"/>
            </a:xfrm>
          </p:grpSpPr>
          <p:sp>
            <p:nvSpPr>
              <p:cNvPr id="148" name="Rectangle 147"/>
              <p:cNvSpPr/>
              <p:nvPr/>
            </p:nvSpPr>
            <p:spPr bwMode="gray">
              <a:xfrm>
                <a:off x="3142655" y="4281325"/>
                <a:ext cx="5693634" cy="1713859"/>
              </a:xfrm>
              <a:prstGeom prst="rect">
                <a:avLst/>
              </a:prstGeom>
              <a:solidFill>
                <a:srgbClr val="FFFFFF">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707070"/>
                  </a:solidFill>
                  <a:latin typeface="Arial" pitchFamily="34" charset="0"/>
                  <a:ea typeface="Arial Unicode MS" pitchFamily="34" charset="-128"/>
                  <a:cs typeface="Arial" pitchFamily="34" charset="0"/>
                </a:endParaRPr>
              </a:p>
            </p:txBody>
          </p:sp>
          <p:grpSp>
            <p:nvGrpSpPr>
              <p:cNvPr id="149" name="Group 148"/>
              <p:cNvGrpSpPr/>
              <p:nvPr/>
            </p:nvGrpSpPr>
            <p:grpSpPr>
              <a:xfrm>
                <a:off x="3142655" y="4281326"/>
                <a:ext cx="5693634" cy="1273974"/>
                <a:chOff x="3142655" y="4281326"/>
                <a:chExt cx="5693634" cy="1273974"/>
              </a:xfrm>
            </p:grpSpPr>
            <p:cxnSp>
              <p:nvCxnSpPr>
                <p:cNvPr id="167" name="Straight Connector 166"/>
                <p:cNvCxnSpPr/>
                <p:nvPr/>
              </p:nvCxnSpPr>
              <p:spPr>
                <a:xfrm>
                  <a:off x="3142655" y="4281326"/>
                  <a:ext cx="5693634"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142655" y="4705984"/>
                  <a:ext cx="5693634"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142655" y="5130642"/>
                  <a:ext cx="5693634"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3142655" y="5555300"/>
                  <a:ext cx="5693634" cy="0"/>
                </a:xfrm>
                <a:prstGeom prst="line">
                  <a:avLst/>
                </a:prstGeom>
                <a:solidFill>
                  <a:srgbClr val="F2F2F2"/>
                </a:solidFill>
                <a:ln w="12700">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150" name="TextBox 149"/>
              <p:cNvSpPr txBox="1"/>
              <p:nvPr/>
            </p:nvSpPr>
            <p:spPr>
              <a:xfrm>
                <a:off x="3289188" y="4061232"/>
                <a:ext cx="1321393"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444444"/>
                    </a:solidFill>
                    <a:latin typeface="Arial" pitchFamily="34" charset="0"/>
                    <a:cs typeface="Arial" pitchFamily="34" charset="0"/>
                  </a:rPr>
                  <a:t>ITEMS (3)</a:t>
                </a:r>
              </a:p>
            </p:txBody>
          </p:sp>
          <p:sp>
            <p:nvSpPr>
              <p:cNvPr id="151" name="TextBox 150"/>
              <p:cNvSpPr txBox="1"/>
              <p:nvPr/>
            </p:nvSpPr>
            <p:spPr>
              <a:xfrm>
                <a:off x="3289188" y="4846328"/>
                <a:ext cx="1321393"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Item 1</a:t>
                </a:r>
                <a:endParaRPr lang="en-US" sz="1000" dirty="0">
                  <a:solidFill>
                    <a:srgbClr val="444444"/>
                  </a:solidFill>
                  <a:latin typeface="Arial" pitchFamily="34" charset="0"/>
                  <a:cs typeface="Arial" pitchFamily="34" charset="0"/>
                </a:endParaRPr>
              </a:p>
            </p:txBody>
          </p:sp>
          <p:sp>
            <p:nvSpPr>
              <p:cNvPr id="152" name="TextBox 151"/>
              <p:cNvSpPr txBox="1"/>
              <p:nvPr/>
            </p:nvSpPr>
            <p:spPr>
              <a:xfrm>
                <a:off x="3289190" y="4428039"/>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a:solidFill>
                      <a:srgbClr val="444444"/>
                    </a:solidFill>
                    <a:latin typeface="Arial" pitchFamily="34" charset="0"/>
                    <a:ea typeface="Open Sans" pitchFamily="34" charset="0"/>
                    <a:cs typeface="Arial" pitchFamily="34" charset="0"/>
                  </a:rPr>
                  <a:t>Description</a:t>
                </a:r>
              </a:p>
            </p:txBody>
          </p:sp>
          <p:sp>
            <p:nvSpPr>
              <p:cNvPr id="153" name="TextBox 152"/>
              <p:cNvSpPr txBox="1"/>
              <p:nvPr/>
            </p:nvSpPr>
            <p:spPr>
              <a:xfrm>
                <a:off x="4838681" y="4428039"/>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Quantity</a:t>
                </a:r>
              </a:p>
            </p:txBody>
          </p:sp>
          <p:sp>
            <p:nvSpPr>
              <p:cNvPr id="154" name="TextBox 153"/>
              <p:cNvSpPr txBox="1"/>
              <p:nvPr/>
            </p:nvSpPr>
            <p:spPr>
              <a:xfrm>
                <a:off x="6560663" y="4428039"/>
                <a:ext cx="768939"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Price</a:t>
                </a:r>
              </a:p>
            </p:txBody>
          </p:sp>
          <p:sp>
            <p:nvSpPr>
              <p:cNvPr id="155" name="TextBox 154"/>
              <p:cNvSpPr txBox="1"/>
              <p:nvPr/>
            </p:nvSpPr>
            <p:spPr>
              <a:xfrm>
                <a:off x="8175938" y="4428039"/>
                <a:ext cx="49377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Total</a:t>
                </a:r>
              </a:p>
            </p:txBody>
          </p:sp>
          <p:sp>
            <p:nvSpPr>
              <p:cNvPr id="156" name="TextBox 155"/>
              <p:cNvSpPr txBox="1"/>
              <p:nvPr/>
            </p:nvSpPr>
            <p:spPr>
              <a:xfrm>
                <a:off x="4838681" y="48463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a:t>
                </a:r>
              </a:p>
            </p:txBody>
          </p:sp>
          <p:sp>
            <p:nvSpPr>
              <p:cNvPr id="157" name="TextBox 156"/>
              <p:cNvSpPr txBox="1"/>
              <p:nvPr/>
            </p:nvSpPr>
            <p:spPr>
              <a:xfrm>
                <a:off x="6363588" y="48463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12,000.00 USD</a:t>
                </a:r>
              </a:p>
            </p:txBody>
          </p:sp>
          <p:sp>
            <p:nvSpPr>
              <p:cNvPr id="158" name="TextBox 157"/>
              <p:cNvSpPr txBox="1"/>
              <p:nvPr/>
            </p:nvSpPr>
            <p:spPr>
              <a:xfrm>
                <a:off x="7703698" y="48463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r"/>
                <a:r>
                  <a:rPr lang="en-US" b="1" dirty="0">
                    <a:solidFill>
                      <a:srgbClr val="444444"/>
                    </a:solidFill>
                    <a:latin typeface="Arial" pitchFamily="34" charset="0"/>
                    <a:cs typeface="Arial" pitchFamily="34" charset="0"/>
                  </a:rPr>
                  <a:t>12,000.00 USD</a:t>
                </a:r>
              </a:p>
            </p:txBody>
          </p:sp>
          <p:sp>
            <p:nvSpPr>
              <p:cNvPr id="159" name="TextBox 158"/>
              <p:cNvSpPr txBox="1"/>
              <p:nvPr/>
            </p:nvSpPr>
            <p:spPr>
              <a:xfrm>
                <a:off x="3289188" y="5271128"/>
                <a:ext cx="1321393"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Item </a:t>
                </a:r>
                <a:r>
                  <a:rPr lang="en-US" sz="1000" dirty="0">
                    <a:solidFill>
                      <a:srgbClr val="444444"/>
                    </a:solidFill>
                    <a:latin typeface="Arial" pitchFamily="34" charset="0"/>
                    <a:cs typeface="Arial" pitchFamily="34" charset="0"/>
                  </a:rPr>
                  <a:t>2</a:t>
                </a:r>
              </a:p>
            </p:txBody>
          </p:sp>
          <p:sp>
            <p:nvSpPr>
              <p:cNvPr id="160" name="TextBox 159"/>
              <p:cNvSpPr txBox="1"/>
              <p:nvPr/>
            </p:nvSpPr>
            <p:spPr>
              <a:xfrm>
                <a:off x="4838681" y="52711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15</a:t>
                </a:r>
              </a:p>
            </p:txBody>
          </p:sp>
          <p:sp>
            <p:nvSpPr>
              <p:cNvPr id="161" name="TextBox 160"/>
              <p:cNvSpPr txBox="1"/>
              <p:nvPr/>
            </p:nvSpPr>
            <p:spPr>
              <a:xfrm>
                <a:off x="6048000" y="5271127"/>
                <a:ext cx="1281600"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250,000.00 USD</a:t>
                </a:r>
              </a:p>
            </p:txBody>
          </p:sp>
          <p:sp>
            <p:nvSpPr>
              <p:cNvPr id="162" name="TextBox 161"/>
              <p:cNvSpPr txBox="1"/>
              <p:nvPr/>
            </p:nvSpPr>
            <p:spPr>
              <a:xfrm>
                <a:off x="7387200" y="5271127"/>
                <a:ext cx="1282511"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r"/>
                <a:r>
                  <a:rPr lang="en-US" b="1" dirty="0" smtClean="0">
                    <a:solidFill>
                      <a:srgbClr val="444444"/>
                    </a:solidFill>
                    <a:latin typeface="Arial" pitchFamily="34" charset="0"/>
                    <a:cs typeface="Arial" pitchFamily="34" charset="0"/>
                  </a:rPr>
                  <a:t>3,750,000.00 </a:t>
                </a:r>
                <a:r>
                  <a:rPr lang="en-US" b="1" dirty="0">
                    <a:solidFill>
                      <a:srgbClr val="444444"/>
                    </a:solidFill>
                    <a:latin typeface="Arial" pitchFamily="34" charset="0"/>
                    <a:cs typeface="Arial" pitchFamily="34" charset="0"/>
                  </a:rPr>
                  <a:t>USD</a:t>
                </a:r>
              </a:p>
            </p:txBody>
          </p:sp>
          <p:sp>
            <p:nvSpPr>
              <p:cNvPr id="163" name="TextBox 162"/>
              <p:cNvSpPr txBox="1"/>
              <p:nvPr/>
            </p:nvSpPr>
            <p:spPr>
              <a:xfrm>
                <a:off x="3289188" y="5710328"/>
                <a:ext cx="1321393"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r>
                  <a:rPr lang="en-US" sz="1000" dirty="0" smtClean="0">
                    <a:solidFill>
                      <a:srgbClr val="444444"/>
                    </a:solidFill>
                    <a:latin typeface="Arial" pitchFamily="34" charset="0"/>
                    <a:cs typeface="Arial" pitchFamily="34" charset="0"/>
                  </a:rPr>
                  <a:t>Item 3</a:t>
                </a:r>
                <a:endParaRPr lang="en-US" sz="1000" dirty="0">
                  <a:solidFill>
                    <a:srgbClr val="444444"/>
                  </a:solidFill>
                  <a:latin typeface="Arial" pitchFamily="34" charset="0"/>
                  <a:cs typeface="Arial" pitchFamily="34" charset="0"/>
                </a:endParaRPr>
              </a:p>
            </p:txBody>
          </p:sp>
          <p:sp>
            <p:nvSpPr>
              <p:cNvPr id="164" name="TextBox 163"/>
              <p:cNvSpPr txBox="1"/>
              <p:nvPr/>
            </p:nvSpPr>
            <p:spPr>
              <a:xfrm>
                <a:off x="4838681" y="5710327"/>
                <a:ext cx="966012"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a:t>
                </a:r>
              </a:p>
            </p:txBody>
          </p:sp>
          <p:sp>
            <p:nvSpPr>
              <p:cNvPr id="165" name="TextBox 164"/>
              <p:cNvSpPr txBox="1"/>
              <p:nvPr/>
            </p:nvSpPr>
            <p:spPr>
              <a:xfrm>
                <a:off x="6048000" y="5710327"/>
                <a:ext cx="1281600"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a:solidFill>
                      <a:srgbClr val="666666"/>
                    </a:solidFill>
                    <a:latin typeface="Open Sans Semibold" pitchFamily="34" charset="0"/>
                    <a:ea typeface="Open Sans Semibold" pitchFamily="34" charset="0"/>
                    <a:cs typeface="Open Sans Semibold" pitchFamily="34" charset="0"/>
                  </a:defRPr>
                </a:lvl1pPr>
              </a:lstStyle>
              <a:p>
                <a:pPr algn="r"/>
                <a:r>
                  <a:rPr lang="en-US" sz="1000" dirty="0">
                    <a:solidFill>
                      <a:srgbClr val="444444"/>
                    </a:solidFill>
                    <a:latin typeface="Arial" pitchFamily="34" charset="0"/>
                    <a:ea typeface="Open Sans" pitchFamily="34" charset="0"/>
                    <a:cs typeface="Arial" pitchFamily="34" charset="0"/>
                  </a:rPr>
                  <a:t>199,90 USD</a:t>
                </a:r>
              </a:p>
            </p:txBody>
          </p:sp>
          <p:sp>
            <p:nvSpPr>
              <p:cNvPr id="166" name="TextBox 165"/>
              <p:cNvSpPr txBox="1"/>
              <p:nvPr/>
            </p:nvSpPr>
            <p:spPr>
              <a:xfrm>
                <a:off x="7387200" y="5710327"/>
                <a:ext cx="1282511" cy="153888"/>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pPr algn="r"/>
                <a:r>
                  <a:rPr lang="en-US" b="1" dirty="0" smtClean="0">
                    <a:solidFill>
                      <a:srgbClr val="444444"/>
                    </a:solidFill>
                    <a:latin typeface="Arial" pitchFamily="34" charset="0"/>
                    <a:cs typeface="Arial" pitchFamily="34" charset="0"/>
                  </a:rPr>
                  <a:t>199,90 </a:t>
                </a:r>
                <a:r>
                  <a:rPr lang="en-US" b="1" dirty="0">
                    <a:solidFill>
                      <a:srgbClr val="444444"/>
                    </a:solidFill>
                    <a:latin typeface="Arial" pitchFamily="34" charset="0"/>
                    <a:cs typeface="Arial" pitchFamily="34" charset="0"/>
                  </a:rPr>
                  <a:t>USD</a:t>
                </a:r>
              </a:p>
            </p:txBody>
          </p:sp>
        </p:grpSp>
        <p:sp>
          <p:nvSpPr>
            <p:cNvPr id="171" name="TextBox 170"/>
            <p:cNvSpPr txBox="1"/>
            <p:nvPr/>
          </p:nvSpPr>
          <p:spPr>
            <a:xfrm>
              <a:off x="4287215" y="2211337"/>
              <a:ext cx="151436" cy="138499"/>
            </a:xfrm>
            <a:prstGeom prst="rect">
              <a:avLst/>
            </a:prstGeom>
            <a:noFill/>
          </p:spPr>
          <p:txBody>
            <a:bodyPr wrap="square" lIns="0" tIns="0" rIns="0" bIns="0" rtlCol="0">
              <a:spAutoFit/>
            </a:bodyPr>
            <a:lstStyle>
              <a:defPPr>
                <a:defRPr lang="de-DE"/>
              </a:defPPr>
              <a:lvl1pPr fontAlgn="base">
                <a:spcBef>
                  <a:spcPct val="50000"/>
                </a:spcBef>
                <a:spcAft>
                  <a:spcPct val="0"/>
                </a:spcAft>
                <a:buClr>
                  <a:srgbClr val="F0AB00"/>
                </a:buClr>
                <a:buSzPct val="80000"/>
                <a:defRPr sz="1000">
                  <a:solidFill>
                    <a:srgbClr val="707070"/>
                  </a:solidFill>
                  <a:latin typeface="Open Sans Semibold" pitchFamily="34" charset="0"/>
                  <a:ea typeface="Open Sans Semibold" pitchFamily="34" charset="0"/>
                  <a:cs typeface="Open Sans Semibold" pitchFamily="34" charset="0"/>
                </a:defRPr>
              </a:lvl1pPr>
            </a:lstStyle>
            <a:p>
              <a:r>
                <a:rPr lang="en-US" sz="900" dirty="0">
                  <a:solidFill>
                    <a:srgbClr val="444444"/>
                  </a:solidFill>
                  <a:latin typeface="Arial" pitchFamily="34" charset="0"/>
                  <a:cs typeface="Arial" pitchFamily="34" charset="0"/>
                </a:rPr>
                <a:t>3</a:t>
              </a:r>
            </a:p>
          </p:txBody>
        </p:sp>
        <p:sp>
          <p:nvSpPr>
            <p:cNvPr id="172" name="Oval 171"/>
            <p:cNvSpPr/>
            <p:nvPr/>
          </p:nvSpPr>
          <p:spPr bwMode="gray">
            <a:xfrm>
              <a:off x="3851601" y="2244608"/>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sp>
          <p:nvSpPr>
            <p:cNvPr id="173" name="Oval 172"/>
            <p:cNvSpPr/>
            <p:nvPr/>
          </p:nvSpPr>
          <p:spPr bwMode="gray">
            <a:xfrm>
              <a:off x="4572001" y="2244608"/>
              <a:ext cx="421200" cy="421200"/>
            </a:xfrm>
            <a:prstGeom prst="ellipse">
              <a:avLst/>
            </a:prstGeom>
            <a:solidFill>
              <a:schemeClr val="bg1"/>
            </a:solidFill>
            <a:ln w="12700" algn="ctr">
              <a:solidFill>
                <a:srgbClr val="009DE0"/>
              </a:solidFill>
              <a:miter lim="800000"/>
              <a:headEnd/>
              <a:tailEnd/>
            </a:ln>
            <a:effectLst/>
          </p:spPr>
          <p:txBody>
            <a:bodyPr lIns="0" tIns="35998" rIns="0" bIns="71995" rtlCol="0" anchor="ctr"/>
            <a:lstStyle/>
            <a:p>
              <a:pPr algn="ctr" fontAlgn="base">
                <a:spcBef>
                  <a:spcPct val="50000"/>
                </a:spcBef>
                <a:spcAft>
                  <a:spcPct val="0"/>
                </a:spcAft>
                <a:buClr>
                  <a:srgbClr val="F0AB00"/>
                </a:buClr>
                <a:buSzPct val="80000"/>
              </a:pPr>
              <a:r>
                <a:rPr lang="en-US" sz="1600" dirty="0">
                  <a:solidFill>
                    <a:srgbClr val="009DE0"/>
                  </a:solidFill>
                  <a:latin typeface="SAP-icons" pitchFamily="2" charset="0"/>
                </a:rPr>
                <a:t></a:t>
              </a:r>
            </a:p>
          </p:txBody>
        </p:sp>
        <p:grpSp>
          <p:nvGrpSpPr>
            <p:cNvPr id="174" name="Group 173"/>
            <p:cNvGrpSpPr/>
            <p:nvPr/>
          </p:nvGrpSpPr>
          <p:grpSpPr>
            <a:xfrm>
              <a:off x="3114080" y="1117029"/>
              <a:ext cx="5728560" cy="763446"/>
              <a:chOff x="3114080" y="2926664"/>
              <a:chExt cx="5728560" cy="763445"/>
            </a:xfrm>
          </p:grpSpPr>
          <p:sp>
            <p:nvSpPr>
              <p:cNvPr id="175" name="TextBox 174"/>
              <p:cNvSpPr txBox="1"/>
              <p:nvPr/>
            </p:nvSpPr>
            <p:spPr>
              <a:xfrm>
                <a:off x="3114080" y="2926664"/>
                <a:ext cx="3102421"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dirty="0" smtClean="0">
                    <a:solidFill>
                      <a:srgbClr val="00719E"/>
                    </a:solidFill>
                    <a:latin typeface="Arial" pitchFamily="34" charset="0"/>
                    <a:ea typeface="Open Sans" pitchFamily="34" charset="0"/>
                    <a:cs typeface="Arial" pitchFamily="34" charset="0"/>
                  </a:rPr>
                  <a:t>Name1</a:t>
                </a:r>
                <a:endParaRPr lang="en-US" sz="900" dirty="0">
                  <a:solidFill>
                    <a:srgbClr val="00719E"/>
                  </a:solidFill>
                  <a:latin typeface="Arial" pitchFamily="34" charset="0"/>
                  <a:ea typeface="Open Sans" pitchFamily="34" charset="0"/>
                  <a:cs typeface="Arial" pitchFamily="34" charset="0"/>
                </a:endParaRPr>
              </a:p>
            </p:txBody>
          </p:sp>
          <p:sp>
            <p:nvSpPr>
              <p:cNvPr id="176" name="TextBox 175"/>
              <p:cNvSpPr txBox="1"/>
              <p:nvPr/>
            </p:nvSpPr>
            <p:spPr>
              <a:xfrm>
                <a:off x="6726868" y="2926664"/>
                <a:ext cx="2115772" cy="307777"/>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2000" dirty="0">
                    <a:solidFill>
                      <a:srgbClr val="444444"/>
                    </a:solidFill>
                    <a:latin typeface="Arial Narrow" pitchFamily="34" charset="0"/>
                    <a:ea typeface="Open Sans Condensed" pitchFamily="34" charset="0"/>
                    <a:cs typeface="Arial" pitchFamily="34" charset="0"/>
                  </a:rPr>
                  <a:t>3,762,199.90</a:t>
                </a:r>
              </a:p>
            </p:txBody>
          </p:sp>
          <p:sp>
            <p:nvSpPr>
              <p:cNvPr id="177" name="TextBox 176"/>
              <p:cNvSpPr txBox="1"/>
              <p:nvPr/>
            </p:nvSpPr>
            <p:spPr>
              <a:xfrm>
                <a:off x="8480424" y="3223856"/>
                <a:ext cx="355865"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USD</a:t>
                </a:r>
                <a:endParaRPr lang="en-US" sz="300" dirty="0">
                  <a:latin typeface="Arial" pitchFamily="34" charset="0"/>
                  <a:ea typeface="Open Sans" pitchFamily="34" charset="0"/>
                  <a:cs typeface="Arial" pitchFamily="34" charset="0"/>
                </a:endParaRPr>
              </a:p>
            </p:txBody>
          </p:sp>
          <p:sp>
            <p:nvSpPr>
              <p:cNvPr id="178" name="TextBox 177"/>
              <p:cNvSpPr txBox="1"/>
              <p:nvPr/>
            </p:nvSpPr>
            <p:spPr>
              <a:xfrm>
                <a:off x="8074027" y="3536221"/>
                <a:ext cx="762264"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sz="1000" dirty="0">
                    <a:latin typeface="Arial" pitchFamily="34" charset="0"/>
                    <a:ea typeface="Open Sans" pitchFamily="34" charset="0"/>
                    <a:cs typeface="Arial" pitchFamily="34" charset="0"/>
                  </a:rPr>
                  <a:t>1 day ago</a:t>
                </a:r>
                <a:endParaRPr lang="en-US" sz="300" dirty="0">
                  <a:latin typeface="Arial" pitchFamily="34" charset="0"/>
                  <a:ea typeface="Open Sans" pitchFamily="34" charset="0"/>
                  <a:cs typeface="Arial" pitchFamily="34" charset="0"/>
                </a:endParaRPr>
              </a:p>
            </p:txBody>
          </p:sp>
        </p:grpSp>
      </p:grpSp>
      <p:sp>
        <p:nvSpPr>
          <p:cNvPr id="185" name="Rectangle 184"/>
          <p:cNvSpPr/>
          <p:nvPr/>
        </p:nvSpPr>
        <p:spPr>
          <a:xfrm>
            <a:off x="2083" y="2"/>
            <a:ext cx="9144000" cy="423863"/>
          </a:xfrm>
          <a:prstGeom prst="rect">
            <a:avLst/>
          </a:prstGeom>
          <a:gradFill>
            <a:gsLst>
              <a:gs pos="0">
                <a:srgbClr val="F7F7F7"/>
              </a:gs>
              <a:gs pos="100000">
                <a:srgbClr val="EDEDE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Connector 185"/>
          <p:cNvCxnSpPr/>
          <p:nvPr/>
        </p:nvCxnSpPr>
        <p:spPr>
          <a:xfrm>
            <a:off x="2083" y="423863"/>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87"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5646" y="118831"/>
            <a:ext cx="4762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8" name="Straight Connector 187"/>
          <p:cNvCxnSpPr/>
          <p:nvPr/>
        </p:nvCxnSpPr>
        <p:spPr>
          <a:xfrm>
            <a:off x="7649460"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24953" y="0"/>
            <a:ext cx="0" cy="42386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2084" y="106040"/>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smtClean="0">
                <a:solidFill>
                  <a:srgbClr val="666666"/>
                </a:solidFill>
                <a:latin typeface="SAP-icons"/>
              </a:rPr>
              <a:t></a:t>
            </a:r>
            <a:endParaRPr lang="en-US" sz="1500" dirty="0">
              <a:solidFill>
                <a:srgbClr val="666666"/>
              </a:solidFill>
              <a:latin typeface="SAP-icons" pitchFamily="2" charset="0"/>
            </a:endParaRPr>
          </a:p>
        </p:txBody>
      </p:sp>
      <p:sp>
        <p:nvSpPr>
          <p:cNvPr id="191" name="Rectangle 190"/>
          <p:cNvSpPr/>
          <p:nvPr/>
        </p:nvSpPr>
        <p:spPr>
          <a:xfrm flipV="1">
            <a:off x="2083" y="1"/>
            <a:ext cx="9144000" cy="39600"/>
          </a:xfrm>
          <a:prstGeom prst="rect">
            <a:avLst/>
          </a:prstGeom>
          <a:solidFill>
            <a:srgbClr val="009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7238859" y="152197"/>
            <a:ext cx="422869" cy="2308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500" dirty="0">
                <a:solidFill>
                  <a:srgbClr val="666666"/>
                </a:solidFill>
                <a:latin typeface="SAP-icons"/>
              </a:rPr>
              <a:t></a:t>
            </a:r>
            <a:endParaRPr lang="en-US" sz="1500" dirty="0">
              <a:solidFill>
                <a:srgbClr val="666666"/>
              </a:solidFill>
              <a:latin typeface="SAP-icons" pitchFamily="2" charset="0"/>
            </a:endParaRPr>
          </a:p>
        </p:txBody>
      </p:sp>
      <p:sp>
        <p:nvSpPr>
          <p:cNvPr id="184" name="TextBox 183"/>
          <p:cNvSpPr txBox="1"/>
          <p:nvPr/>
        </p:nvSpPr>
        <p:spPr>
          <a:xfrm>
            <a:off x="8114045" y="178053"/>
            <a:ext cx="102995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dirty="0" smtClean="0">
                <a:solidFill>
                  <a:srgbClr val="666666"/>
                </a:solidFill>
                <a:cs typeface="Arial"/>
              </a:rPr>
              <a:t>User Name </a:t>
            </a:r>
            <a:r>
              <a:rPr lang="en-US" sz="1000" dirty="0" smtClean="0">
                <a:solidFill>
                  <a:prstClr val="black"/>
                </a:solidFill>
                <a:latin typeface="SAP-icons"/>
              </a:rPr>
              <a:t></a:t>
            </a:r>
            <a:endParaRPr lang="en-US" sz="1000" dirty="0">
              <a:solidFill>
                <a:srgbClr val="666666"/>
              </a:solidFill>
              <a:latin typeface="SAP-icons"/>
            </a:endParaRPr>
          </a:p>
        </p:txBody>
      </p:sp>
      <p:sp>
        <p:nvSpPr>
          <p:cNvPr id="193" name="Rectangle 192"/>
          <p:cNvSpPr/>
          <p:nvPr/>
        </p:nvSpPr>
        <p:spPr>
          <a:xfrm>
            <a:off x="3130127" y="2800443"/>
            <a:ext cx="430305" cy="45719"/>
          </a:xfrm>
          <a:prstGeom prst="rect">
            <a:avLst/>
          </a:pr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21" name="Picture 1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06198" y="40968"/>
            <a:ext cx="326472" cy="382375"/>
          </a:xfrm>
          <a:prstGeom prst="ellipse">
            <a:avLst/>
          </a:prstGeom>
        </p:spPr>
      </p:pic>
    </p:spTree>
    <p:extLst>
      <p:ext uri="{BB962C8B-B14F-4D97-AF65-F5344CB8AC3E}">
        <p14:creationId xmlns:p14="http://schemas.microsoft.com/office/powerpoint/2010/main" val="24645105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ntonSans Light" panose="02000503000000020004" pitchFamily="2" charset="0"/>
              </a:rPr>
              <a:t>Tree Table (Not Responsive</a:t>
            </a:r>
            <a:r>
              <a:rPr lang="en-US" dirty="0">
                <a:latin typeface="BentonSans Light" panose="02000503000000020004" pitchFamily="2" charset="0"/>
              </a:rPr>
              <a:t>) </a:t>
            </a:r>
          </a:p>
        </p:txBody>
      </p:sp>
      <p:sp>
        <p:nvSpPr>
          <p:cNvPr id="6" name="Rectangle 5"/>
          <p:cNvSpPr/>
          <p:nvPr/>
        </p:nvSpPr>
        <p:spPr>
          <a:xfrm>
            <a:off x="377173" y="1481667"/>
            <a:ext cx="8133944" cy="276847"/>
          </a:xfrm>
          <a:prstGeom prst="rect">
            <a:avLst/>
          </a:prstGeom>
          <a:solidFill>
            <a:sysClr val="window" lastClr="FFFFFF">
              <a:lumMod val="95000"/>
            </a:sysClr>
          </a:solidFill>
          <a:ln w="9525" cap="flat" cmpd="sng" algn="ctr">
            <a:solidFill>
              <a:srgbClr val="D9D9D9"/>
            </a:solidFill>
            <a:prstDash val="solid"/>
          </a:ln>
          <a:effectLst/>
        </p:spPr>
        <p:txBody>
          <a:bodyPr rtlCol="0" anchor="ctr"/>
          <a:lstStyle/>
          <a:p>
            <a:pPr lvl="0"/>
            <a:r>
              <a:rPr lang="en-US" sz="1000" dirty="0" smtClean="0">
                <a:solidFill>
                  <a:prstClr val="black"/>
                </a:solidFill>
                <a:latin typeface="Arial" panose="020B0604020202020204" pitchFamily="34" charset="0"/>
                <a:cs typeface="Arial" panose="020B0604020202020204" pitchFamily="34" charset="0"/>
              </a:rPr>
              <a:t>Name						</a:t>
            </a:r>
            <a:endParaRPr lang="en-US" sz="1000" dirty="0">
              <a:solidFill>
                <a:prstClr val="black"/>
              </a:solidFill>
              <a:latin typeface="Arial" panose="020B0604020202020204" pitchFamily="34" charset="0"/>
              <a:cs typeface="Arial" panose="020B0604020202020204" pitchFamily="34" charset="0"/>
            </a:endParaRPr>
          </a:p>
        </p:txBody>
      </p:sp>
      <p:sp>
        <p:nvSpPr>
          <p:cNvPr id="15" name="Rectangle 14"/>
          <p:cNvSpPr/>
          <p:nvPr/>
        </p:nvSpPr>
        <p:spPr bwMode="gray">
          <a:xfrm>
            <a:off x="5499100" y="1519767"/>
            <a:ext cx="956734" cy="211667"/>
          </a:xfrm>
          <a:prstGeom prst="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noProof="0" dirty="0" smtClean="0">
                <a:ln>
                  <a:noFill/>
                </a:ln>
                <a:effectLst/>
                <a:uLnTx/>
                <a:uFillTx/>
                <a:ea typeface="Arial Unicode MS" pitchFamily="34" charset="-128"/>
                <a:cs typeface="Arial Unicode MS" pitchFamily="34" charset="-128"/>
              </a:rPr>
              <a:t>Description</a:t>
            </a:r>
          </a:p>
        </p:txBody>
      </p:sp>
      <p:sp>
        <p:nvSpPr>
          <p:cNvPr id="16" name="Rectangle 15"/>
          <p:cNvSpPr/>
          <p:nvPr/>
        </p:nvSpPr>
        <p:spPr>
          <a:xfrm>
            <a:off x="405091" y="1814668"/>
            <a:ext cx="255309" cy="215444"/>
          </a:xfrm>
          <a:prstGeom prst="rect">
            <a:avLst/>
          </a:prstGeom>
        </p:spPr>
        <p:txBody>
          <a:bodyPr wrap="square">
            <a:spAutoFit/>
          </a:bodyPr>
          <a:lstStyle/>
          <a:p>
            <a:r>
              <a:rPr lang="en-US" sz="800" dirty="0">
                <a:solidFill>
                  <a:prstClr val="black"/>
                </a:solidFill>
                <a:latin typeface="SAP-icons"/>
              </a:rPr>
              <a:t></a:t>
            </a:r>
            <a:endParaRPr lang="en-US" sz="800" dirty="0"/>
          </a:p>
        </p:txBody>
      </p:sp>
      <p:sp>
        <p:nvSpPr>
          <p:cNvPr id="17" name="Rectangle 16"/>
          <p:cNvSpPr/>
          <p:nvPr/>
        </p:nvSpPr>
        <p:spPr bwMode="gray">
          <a:xfrm>
            <a:off x="605367" y="1811868"/>
            <a:ext cx="956734" cy="211667"/>
          </a:xfrm>
          <a:prstGeom prst="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item1</a:t>
            </a:r>
          </a:p>
        </p:txBody>
      </p:sp>
      <p:cxnSp>
        <p:nvCxnSpPr>
          <p:cNvPr id="19" name="Straight Connector 18"/>
          <p:cNvCxnSpPr/>
          <p:nvPr/>
        </p:nvCxnSpPr>
        <p:spPr>
          <a:xfrm>
            <a:off x="391583" y="2055283"/>
            <a:ext cx="8168217" cy="2117"/>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91583" y="2347383"/>
            <a:ext cx="8168217" cy="2117"/>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10633" y="2626783"/>
            <a:ext cx="8168217" cy="2117"/>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0633" y="2918883"/>
            <a:ext cx="8168217" cy="2117"/>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9683" y="3198283"/>
            <a:ext cx="8168217" cy="2117"/>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9683" y="3490383"/>
            <a:ext cx="8168217" cy="2117"/>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21300" y="1473200"/>
            <a:ext cx="19050" cy="2032000"/>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57491" y="2100418"/>
            <a:ext cx="255309" cy="215444"/>
          </a:xfrm>
          <a:prstGeom prst="rect">
            <a:avLst/>
          </a:prstGeom>
        </p:spPr>
        <p:txBody>
          <a:bodyPr wrap="square">
            <a:spAutoFit/>
          </a:bodyPr>
          <a:lstStyle/>
          <a:p>
            <a:r>
              <a:rPr lang="en-US" sz="800" dirty="0">
                <a:solidFill>
                  <a:prstClr val="black"/>
                </a:solidFill>
                <a:latin typeface="SAP-icons"/>
              </a:rPr>
              <a:t></a:t>
            </a:r>
            <a:endParaRPr lang="en-US" sz="800" dirty="0"/>
          </a:p>
        </p:txBody>
      </p:sp>
      <p:sp>
        <p:nvSpPr>
          <p:cNvPr id="36" name="Rectangle 35"/>
          <p:cNvSpPr/>
          <p:nvPr/>
        </p:nvSpPr>
        <p:spPr bwMode="gray">
          <a:xfrm>
            <a:off x="757767" y="2097618"/>
            <a:ext cx="956734" cy="211667"/>
          </a:xfrm>
          <a:prstGeom prst="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Sub item1-1</a:t>
            </a:r>
          </a:p>
        </p:txBody>
      </p:sp>
      <p:sp>
        <p:nvSpPr>
          <p:cNvPr id="37" name="Rectangle 36"/>
          <p:cNvSpPr/>
          <p:nvPr/>
        </p:nvSpPr>
        <p:spPr bwMode="gray">
          <a:xfrm>
            <a:off x="910167" y="2389718"/>
            <a:ext cx="956734" cy="211667"/>
          </a:xfrm>
          <a:prstGeom prst="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Sub item1-1-1</a:t>
            </a:r>
          </a:p>
        </p:txBody>
      </p:sp>
      <p:sp>
        <p:nvSpPr>
          <p:cNvPr id="38" name="Rectangle 37"/>
          <p:cNvSpPr/>
          <p:nvPr/>
        </p:nvSpPr>
        <p:spPr bwMode="gray">
          <a:xfrm>
            <a:off x="910167" y="2669118"/>
            <a:ext cx="956734" cy="211667"/>
          </a:xfrm>
          <a:prstGeom prst="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Sub item1-1-2</a:t>
            </a:r>
          </a:p>
        </p:txBody>
      </p:sp>
      <p:sp>
        <p:nvSpPr>
          <p:cNvPr id="39" name="Rectangle 38"/>
          <p:cNvSpPr/>
          <p:nvPr/>
        </p:nvSpPr>
        <p:spPr bwMode="gray">
          <a:xfrm>
            <a:off x="757767" y="2967568"/>
            <a:ext cx="956734" cy="211667"/>
          </a:xfrm>
          <a:prstGeom prst="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Sub item1-2</a:t>
            </a:r>
          </a:p>
        </p:txBody>
      </p:sp>
      <p:sp>
        <p:nvSpPr>
          <p:cNvPr id="40" name="Rectangle 39"/>
          <p:cNvSpPr/>
          <p:nvPr/>
        </p:nvSpPr>
        <p:spPr bwMode="gray">
          <a:xfrm>
            <a:off x="605367" y="3234268"/>
            <a:ext cx="956734" cy="211667"/>
          </a:xfrm>
          <a:prstGeom prst="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item2</a:t>
            </a:r>
          </a:p>
        </p:txBody>
      </p:sp>
      <p:sp>
        <p:nvSpPr>
          <p:cNvPr id="41" name="Rectangle 40"/>
          <p:cNvSpPr/>
          <p:nvPr/>
        </p:nvSpPr>
        <p:spPr>
          <a:xfrm>
            <a:off x="604865" y="2953435"/>
            <a:ext cx="248786" cy="215444"/>
          </a:xfrm>
          <a:prstGeom prst="rect">
            <a:avLst/>
          </a:prstGeom>
        </p:spPr>
        <p:txBody>
          <a:bodyPr wrap="none">
            <a:spAutoFit/>
          </a:bodyPr>
          <a:lstStyle/>
          <a:p>
            <a:r>
              <a:rPr lang="en-US" sz="800" dirty="0">
                <a:solidFill>
                  <a:prstClr val="black"/>
                </a:solidFill>
                <a:latin typeface="SAP-icons"/>
              </a:rPr>
              <a:t></a:t>
            </a:r>
            <a:endParaRPr lang="en-US" sz="800" dirty="0"/>
          </a:p>
        </p:txBody>
      </p:sp>
      <p:sp>
        <p:nvSpPr>
          <p:cNvPr id="42" name="Rectangle 41"/>
          <p:cNvSpPr/>
          <p:nvPr/>
        </p:nvSpPr>
        <p:spPr>
          <a:xfrm>
            <a:off x="414365" y="3232835"/>
            <a:ext cx="248786" cy="215444"/>
          </a:xfrm>
          <a:prstGeom prst="rect">
            <a:avLst/>
          </a:prstGeom>
        </p:spPr>
        <p:txBody>
          <a:bodyPr wrap="none">
            <a:spAutoFit/>
          </a:bodyPr>
          <a:lstStyle/>
          <a:p>
            <a:r>
              <a:rPr lang="en-US" sz="800" dirty="0">
                <a:solidFill>
                  <a:prstClr val="black"/>
                </a:solidFill>
                <a:latin typeface="SAP-icons"/>
              </a:rPr>
              <a:t></a:t>
            </a:r>
            <a:endParaRPr lang="en-US" sz="800" dirty="0"/>
          </a:p>
        </p:txBody>
      </p:sp>
    </p:spTree>
    <p:extLst>
      <p:ext uri="{BB962C8B-B14F-4D97-AF65-F5344CB8AC3E}">
        <p14:creationId xmlns:p14="http://schemas.microsoft.com/office/powerpoint/2010/main" val="17108865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4000" y="2444400"/>
            <a:ext cx="8496000" cy="738664"/>
          </a:xfrm>
          <a:prstGeom prst="rect">
            <a:avLst/>
          </a:prstGeom>
        </p:spPr>
        <p:txBody>
          <a:bodyPr/>
          <a:lstStyle>
            <a:lvl1pPr algn="l" defTabSz="914091" rtl="0" eaLnBrk="1" latinLnBrk="0" hangingPunct="1">
              <a:spcBef>
                <a:spcPct val="0"/>
              </a:spcBef>
              <a:buNone/>
              <a:defRPr sz="2400" b="1" kern="1200">
                <a:solidFill>
                  <a:schemeClr val="accent2"/>
                </a:solidFill>
                <a:latin typeface="+mj-lt"/>
                <a:ea typeface="+mj-ea"/>
                <a:cs typeface="+mj-cs"/>
              </a:defRPr>
            </a:lvl1pPr>
          </a:lstStyle>
          <a:p>
            <a:r>
              <a:rPr lang="en-US" sz="4800" dirty="0">
                <a:solidFill>
                  <a:srgbClr val="666666"/>
                </a:solidFill>
                <a:latin typeface="BentonSans Light" panose="02000503000000020004" pitchFamily="2" charset="0"/>
              </a:rPr>
              <a:t>Backgrounds</a:t>
            </a:r>
          </a:p>
        </p:txBody>
      </p:sp>
      <p:sp>
        <p:nvSpPr>
          <p:cNvPr id="3" name="Text Placeholder 4"/>
          <p:cNvSpPr txBox="1">
            <a:spLocks/>
          </p:cNvSpPr>
          <p:nvPr/>
        </p:nvSpPr>
        <p:spPr>
          <a:xfrm>
            <a:off x="324003" y="3506403"/>
            <a:ext cx="8496300" cy="620713"/>
          </a:xfrm>
          <a:prstGeom prst="rect">
            <a:avLst/>
          </a:prstGeom>
        </p:spPr>
        <p:txBody>
          <a:bodyPr/>
          <a:lstStyle>
            <a:lvl1pPr marL="0" indent="0" algn="l" defTabSz="914091" rtl="0" eaLnBrk="1" latinLnBrk="0" hangingPunct="1">
              <a:spcBef>
                <a:spcPts val="2014"/>
              </a:spcBef>
              <a:buClr>
                <a:schemeClr val="accent1"/>
              </a:buClr>
              <a:buSzPct val="80000"/>
              <a:buFontTx/>
              <a:buNone/>
              <a:defRPr sz="1700" b="1" kern="1200">
                <a:solidFill>
                  <a:schemeClr val="tx1"/>
                </a:solidFill>
                <a:latin typeface="+mn-lt"/>
                <a:ea typeface="+mn-ea"/>
                <a:cs typeface="+mn-cs"/>
              </a:defRPr>
            </a:lvl1pPr>
            <a:lvl2pPr marL="0" indent="0" algn="l" defTabSz="914091" rtl="0" eaLnBrk="1" latinLnBrk="0" hangingPunct="1">
              <a:spcBef>
                <a:spcPts val="504"/>
              </a:spcBef>
              <a:buClr>
                <a:schemeClr val="accent1"/>
              </a:buClr>
              <a:buSzPct val="80000"/>
              <a:buFont typeface="Wingdings" pitchFamily="2" charset="2"/>
              <a:buNone/>
              <a:defRPr sz="1700" kern="1200">
                <a:solidFill>
                  <a:schemeClr val="tx1"/>
                </a:solidFill>
                <a:latin typeface="+mn-lt"/>
                <a:ea typeface="+mn-ea"/>
                <a:cs typeface="+mn-cs"/>
              </a:defRPr>
            </a:lvl2pPr>
            <a:lvl3pPr marL="151121" indent="-151121" algn="l" defTabSz="914091" rtl="0" eaLnBrk="1" latinLnBrk="0" hangingPunct="1">
              <a:spcBef>
                <a:spcPts val="336"/>
              </a:spcBef>
              <a:buClr>
                <a:schemeClr val="accent1"/>
              </a:buClr>
              <a:buSzPct val="100000"/>
              <a:buFont typeface="Wingdings" pitchFamily="2" charset="2"/>
              <a:buChar char=""/>
              <a:defRPr sz="1500" kern="1200">
                <a:solidFill>
                  <a:schemeClr val="tx1"/>
                </a:solidFill>
                <a:latin typeface="+mn-lt"/>
                <a:ea typeface="+mn-ea"/>
                <a:cs typeface="+mn-cs"/>
              </a:defRPr>
            </a:lvl3pPr>
            <a:lvl4pPr marL="302241" indent="-151121" algn="l" defTabSz="914091" rtl="0" eaLnBrk="1" latinLnBrk="0" hangingPunct="1">
              <a:spcBef>
                <a:spcPts val="336"/>
              </a:spcBef>
              <a:buClr>
                <a:schemeClr val="accent2"/>
              </a:buClr>
              <a:buSzPct val="100000"/>
              <a:buFont typeface="Arial" pitchFamily="34" charset="0"/>
              <a:buChar char="–"/>
              <a:defRPr sz="1500" kern="1200">
                <a:solidFill>
                  <a:schemeClr val="tx1"/>
                </a:solidFill>
                <a:latin typeface="+mn-lt"/>
                <a:ea typeface="+mn-ea"/>
                <a:cs typeface="+mn-cs"/>
              </a:defRPr>
            </a:lvl4pPr>
            <a:lvl5pPr marL="453362" indent="-151121" algn="l" defTabSz="914091" rtl="0" eaLnBrk="1" latinLnBrk="0" hangingPunct="1">
              <a:spcBef>
                <a:spcPts val="210"/>
              </a:spcBef>
              <a:buClr>
                <a:schemeClr val="accent2"/>
              </a:buClr>
              <a:buSzPct val="100000"/>
              <a:buFont typeface="Courier New" pitchFamily="49" charset="0"/>
              <a:buChar char="o"/>
              <a:defRPr sz="1300" kern="1200">
                <a:solidFill>
                  <a:schemeClr val="tx1"/>
                </a:solidFill>
                <a:latin typeface="+mn-lt"/>
                <a:ea typeface="+mn-ea"/>
                <a:cs typeface="+mn-cs"/>
              </a:defRPr>
            </a:lvl5pPr>
            <a:lvl6pPr marL="2513749"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94"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40"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85" indent="-228523" algn="l" defTabSz="91409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666666"/>
                </a:solidFill>
                <a:latin typeface="BentonSans Light" panose="02000503000000020004" pitchFamily="2" charset="0"/>
              </a:rPr>
              <a:t>For tablet and phone designs</a:t>
            </a:r>
            <a:endParaRPr lang="en-US" dirty="0">
              <a:solidFill>
                <a:srgbClr val="666666"/>
              </a:solidFill>
              <a:latin typeface="BentonSans Light" panose="02000503000000020004" pitchFamily="2" charset="0"/>
            </a:endParaRPr>
          </a:p>
        </p:txBody>
      </p:sp>
    </p:spTree>
    <p:extLst>
      <p:ext uri="{BB962C8B-B14F-4D97-AF65-F5344CB8AC3E}">
        <p14:creationId xmlns:p14="http://schemas.microsoft.com/office/powerpoint/2010/main" val="33095317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gray">
          <a:xfrm>
            <a:off x="0" y="0"/>
            <a:ext cx="9144000" cy="68580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 name="TextBox 4"/>
          <p:cNvSpPr txBox="1"/>
          <p:nvPr/>
        </p:nvSpPr>
        <p:spPr>
          <a:xfrm>
            <a:off x="0" y="6220600"/>
            <a:ext cx="91440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kern="0" dirty="0">
                <a:latin typeface="BentonSans Light" panose="02000503000000020004" pitchFamily="2" charset="0"/>
                <a:ea typeface="Arial Unicode MS" pitchFamily="34" charset="-128"/>
                <a:cs typeface="Arial Unicode MS" pitchFamily="34" charset="-128"/>
              </a:rPr>
              <a:t>Use this background to create Launchpad  for tablets and PCs </a:t>
            </a:r>
          </a:p>
        </p:txBody>
      </p:sp>
    </p:spTree>
    <p:extLst>
      <p:ext uri="{BB962C8B-B14F-4D97-AF65-F5344CB8AC3E}">
        <p14:creationId xmlns:p14="http://schemas.microsoft.com/office/powerpoint/2010/main" val="36166517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44000" cy="6858000"/>
            <a:chOff x="1123950" y="736600"/>
            <a:chExt cx="2870200" cy="5092700"/>
          </a:xfrm>
        </p:grpSpPr>
        <p:sp>
          <p:nvSpPr>
            <p:cNvPr id="7" name="Rectangle 6"/>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8" name="Rectangle 7"/>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5" name="TextBox 4"/>
          <p:cNvSpPr txBox="1"/>
          <p:nvPr/>
        </p:nvSpPr>
        <p:spPr>
          <a:xfrm>
            <a:off x="0" y="6220600"/>
            <a:ext cx="91440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kern="0" dirty="0">
                <a:latin typeface="BentonSans Light" panose="02000503000000020004" pitchFamily="2" charset="0"/>
                <a:ea typeface="Arial Unicode MS" pitchFamily="34" charset="-128"/>
                <a:cs typeface="Arial Unicode MS" pitchFamily="34" charset="-128"/>
              </a:rPr>
              <a:t>Use this background to create apps for tablets and PCs</a:t>
            </a:r>
          </a:p>
        </p:txBody>
      </p:sp>
    </p:spTree>
    <p:extLst>
      <p:ext uri="{BB962C8B-B14F-4D97-AF65-F5344CB8AC3E}">
        <p14:creationId xmlns:p14="http://schemas.microsoft.com/office/powerpoint/2010/main" val="5155867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220600"/>
            <a:ext cx="9144000"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kern="0" dirty="0">
                <a:latin typeface="BentonSans Light" panose="02000503000000020004" pitchFamily="2" charset="0"/>
                <a:ea typeface="Arial Unicode MS" pitchFamily="34" charset="-128"/>
                <a:cs typeface="Arial Unicode MS" pitchFamily="34" charset="-128"/>
              </a:rPr>
              <a:t>Use this background for smart phone apps</a:t>
            </a:r>
          </a:p>
        </p:txBody>
      </p:sp>
      <p:grpSp>
        <p:nvGrpSpPr>
          <p:cNvPr id="11" name="Group 10"/>
          <p:cNvGrpSpPr/>
          <p:nvPr/>
        </p:nvGrpSpPr>
        <p:grpSpPr>
          <a:xfrm>
            <a:off x="1123950" y="736600"/>
            <a:ext cx="2870200" cy="5092700"/>
            <a:chOff x="1123950" y="736600"/>
            <a:chExt cx="2870200" cy="5092700"/>
          </a:xfrm>
        </p:grpSpPr>
        <p:sp>
          <p:nvSpPr>
            <p:cNvPr id="6" name="Rectangle 5"/>
            <p:cNvSpPr/>
            <p:nvPr/>
          </p:nvSpPr>
          <p:spPr bwMode="gray">
            <a:xfrm>
              <a:off x="11239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 name="Rectangle 6"/>
            <p:cNvSpPr/>
            <p:nvPr/>
          </p:nvSpPr>
          <p:spPr bwMode="gray">
            <a:xfrm>
              <a:off x="1123950" y="736600"/>
              <a:ext cx="2870200" cy="5092700"/>
            </a:xfrm>
            <a:prstGeom prst="rect">
              <a:avLst/>
            </a:prstGeom>
            <a:solidFill>
              <a:schemeClr val="bg1">
                <a:alpha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9" name="Rectangle 8"/>
          <p:cNvSpPr/>
          <p:nvPr/>
        </p:nvSpPr>
        <p:spPr bwMode="gray">
          <a:xfrm>
            <a:off x="4730750" y="736600"/>
            <a:ext cx="2870200" cy="5092700"/>
          </a:xfrm>
          <a:prstGeom prst="rect">
            <a:avLst/>
          </a:prstGeom>
          <a:gradFill flip="none" rotWithShape="1">
            <a:gsLst>
              <a:gs pos="0">
                <a:srgbClr val="2DABB3"/>
              </a:gs>
              <a:gs pos="100000">
                <a:srgbClr val="1A4D80"/>
              </a:gs>
              <a:gs pos="50000">
                <a:srgbClr val="178299"/>
              </a:gs>
            </a:gsLst>
            <a:lin ang="5400000" scaled="0"/>
            <a:tileRect/>
          </a:gradFill>
          <a:ln w="6350" algn="ctr">
            <a:noFill/>
            <a:miter lim="800000"/>
            <a:headEnd/>
            <a:tailEnd/>
          </a:ln>
        </p:spPr>
        <p:txBody>
          <a:bodyPr lIns="89995" tIns="71995" rIns="89995" bIns="71995"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406771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084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8099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defTabSz="91440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defTabSz="914400"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0">
  <a:themeElements>
    <a:clrScheme name="Custom 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679E"/>
      </a:hlink>
      <a:folHlink>
        <a:srgbClr val="00679E"/>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sz="1200" kern="0" noProof="0" dirty="0" smtClean="0">
            <a:solidFill>
              <a:srgbClr val="666666"/>
            </a:solidFill>
            <a:latin typeface="BentonSans Book" panose="02000503000000020004" pitchFamily="2" charset="0"/>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1445</TotalTime>
  <Words>4692</Words>
  <Application>Microsoft Office PowerPoint</Application>
  <PresentationFormat>全屏显示(4:3)</PresentationFormat>
  <Paragraphs>2420</Paragraphs>
  <Slides>97</Slides>
  <Notes>3</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97</vt:i4>
      </vt:variant>
    </vt:vector>
  </HeadingPairs>
  <TitlesOfParts>
    <vt:vector size="122" baseType="lpstr">
      <vt:lpstr>Arial</vt:lpstr>
      <vt:lpstr>宋体</vt:lpstr>
      <vt:lpstr>HelveticaNeueLT Std Med Ext</vt:lpstr>
      <vt:lpstr>Courier New</vt:lpstr>
      <vt:lpstr>Sakkal Majalla</vt:lpstr>
      <vt:lpstr>BentonSans Book</vt:lpstr>
      <vt:lpstr>Arial </vt:lpstr>
      <vt:lpstr>微软雅黑</vt:lpstr>
      <vt:lpstr>BentonSans Regular</vt:lpstr>
      <vt:lpstr>BentonSans Light</vt:lpstr>
      <vt:lpstr>Verdana</vt:lpstr>
      <vt:lpstr>Open Sans Semibold</vt:lpstr>
      <vt:lpstr>SAP-icons</vt:lpstr>
      <vt:lpstr>Open Sans Condensed</vt:lpstr>
      <vt:lpstr>Segoe UI</vt:lpstr>
      <vt:lpstr>Symbol</vt:lpstr>
      <vt:lpstr>Arial Narrow</vt:lpstr>
      <vt:lpstr>wingdings</vt:lpstr>
      <vt:lpstr>BentonSans Bold</vt:lpstr>
      <vt:lpstr>Calibri</vt:lpstr>
      <vt:lpstr>Arial Unicode MS</vt:lpstr>
      <vt:lpstr>Open Sans</vt:lpstr>
      <vt:lpstr>MS PGothic</vt:lpstr>
      <vt:lpstr>SAP_2014_16x9_v1.0</vt:lpstr>
      <vt:lpstr>Default Theme</vt:lpstr>
      <vt:lpstr>Prototyping Kit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Analytics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BusyIndicator</vt:lpstr>
      <vt:lpstr>Button</vt:lpstr>
      <vt:lpstr>Checkbox</vt:lpstr>
      <vt:lpstr>Dialog</vt:lpstr>
      <vt:lpstr>FileUploader</vt:lpstr>
      <vt:lpstr>PowerPoint 演示文稿</vt:lpstr>
      <vt:lpstr>FilterBar</vt:lpstr>
      <vt:lpstr>PowerPoint 演示文稿</vt:lpstr>
      <vt:lpstr>FacetFilter</vt:lpstr>
      <vt:lpstr>PowerPoint 演示文稿</vt:lpstr>
      <vt:lpstr>PowerPoint 演示文稿</vt:lpstr>
      <vt:lpstr>PowerPoint 演示文稿</vt:lpstr>
      <vt:lpstr>Contextual Filter </vt:lpstr>
      <vt:lpstr>PowerPoint 演示文稿</vt:lpstr>
      <vt:lpstr>SimpleForm </vt:lpstr>
      <vt:lpstr>FeedListItem</vt:lpstr>
      <vt:lpstr>FeedListItem</vt:lpstr>
      <vt:lpstr>FeedListItem</vt:lpstr>
      <vt:lpstr>Login</vt:lpstr>
      <vt:lpstr>MessageToast </vt:lpstr>
      <vt:lpstr>ObjectHeader </vt:lpstr>
      <vt:lpstr>ObjectHeader </vt:lpstr>
      <vt:lpstr>ObjectHeader </vt:lpstr>
      <vt:lpstr>ObjectHeader</vt:lpstr>
      <vt:lpstr>ObjectHeader </vt:lpstr>
      <vt:lpstr>Bar </vt:lpstr>
      <vt:lpstr>Popover</vt:lpstr>
      <vt:lpstr>Popover</vt:lpstr>
      <vt:lpstr>Progress Indicator</vt:lpstr>
      <vt:lpstr>RadioButton</vt:lpstr>
      <vt:lpstr>RatingIndicator</vt:lpstr>
      <vt:lpstr>SearchField </vt:lpstr>
      <vt:lpstr>SegmentedButton</vt:lpstr>
      <vt:lpstr>Select </vt:lpstr>
      <vt:lpstr>Value Help Dialog</vt:lpstr>
      <vt:lpstr>PowerPoint 演示文稿</vt:lpstr>
      <vt:lpstr>ComboBox </vt:lpstr>
      <vt:lpstr>Multi ComboBox</vt:lpstr>
      <vt:lpstr>Slider</vt:lpstr>
      <vt:lpstr>Switch</vt:lpstr>
      <vt:lpstr>TextArea</vt:lpstr>
      <vt:lpstr>Date picker</vt:lpstr>
      <vt:lpstr>Sharing</vt:lpstr>
      <vt:lpstr>IconTabBar </vt:lpstr>
      <vt:lpstr>IconTabBar </vt:lpstr>
      <vt:lpstr>IconTabBar </vt:lpstr>
      <vt:lpstr>IconTabBar </vt:lpstr>
      <vt:lpstr>PowerPoint 演示文稿</vt:lpstr>
      <vt:lpstr>Input</vt:lpstr>
      <vt:lpstr>Table</vt:lpstr>
      <vt:lpstr>PowerPoint 演示文稿</vt:lpstr>
      <vt:lpstr>Analytical Table (ALV)- NOT RESPONSIVE</vt:lpstr>
      <vt:lpstr>Timeline</vt:lpstr>
      <vt:lpstr>Tokenizer</vt:lpstr>
      <vt:lpstr>Panel / Tray – Expand</vt:lpstr>
      <vt:lpstr>Tree Table (Not Responsive) </vt:lpstr>
      <vt:lpstr>PowerPoint 演示文稿</vt:lpstr>
      <vt:lpstr>PowerPoint 演示文稿</vt:lpstr>
      <vt:lpstr>PowerPoint 演示文稿</vt:lpstr>
      <vt:lpstr>PowerPoint 演示文稿</vt:lpstr>
      <vt:lpstr>PowerPoint 演示文稿</vt:lpstr>
      <vt:lpstr>PowerPoint 演示文稿</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Microsoft</cp:lastModifiedBy>
  <cp:revision>1133</cp:revision>
  <dcterms:created xsi:type="dcterms:W3CDTF">2013-01-24T14:24:38Z</dcterms:created>
  <dcterms:modified xsi:type="dcterms:W3CDTF">2018-01-05T05:10:02Z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-1240089312</vt:i4>
  </property>
  <property fmtid="{D5CDD505-2E9C-101B-9397-08002B2CF9AE}" pid="3" name="_NewReviewCycle">
    <vt:lpwstr/>
  </property>
  <property fmtid="{D5CDD505-2E9C-101B-9397-08002B2CF9AE}" pid="4" name="_EmailSubject">
    <vt:lpwstr>Fiori-Stencils für Multiselect bei Master/Detail</vt:lpwstr>
  </property>
  <property fmtid="{D5CDD505-2E9C-101B-9397-08002B2CF9AE}" pid="5" name="_AuthorEmail">
    <vt:lpwstr>bjoern.bader@sap.com</vt:lpwstr>
  </property>
  <property fmtid="{D5CDD505-2E9C-101B-9397-08002B2CF9AE}" pid="6" name="_AuthorEmailDisplayName">
    <vt:lpwstr>Bader, Bjoern</vt:lpwstr>
  </property>
  <property fmtid="{D5CDD505-2E9C-101B-9397-08002B2CF9AE}" pid="7" name="_PreviousAdHocReviewCycleID">
    <vt:i4>1357826825</vt:i4>
  </property>
</Properties>
</file>