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1" r:id="rId2"/>
  </p:sldMasterIdLst>
  <p:notesMasterIdLst>
    <p:notesMasterId r:id="rId10"/>
  </p:notesMasterIdLst>
  <p:handoutMasterIdLst>
    <p:handoutMasterId r:id="rId11"/>
  </p:handoutMasterIdLst>
  <p:sldIdLst>
    <p:sldId id="340" r:id="rId3"/>
    <p:sldId id="341" r:id="rId4"/>
    <p:sldId id="342" r:id="rId5"/>
    <p:sldId id="343" r:id="rId6"/>
    <p:sldId id="344" r:id="rId7"/>
    <p:sldId id="345" r:id="rId8"/>
    <p:sldId id="346" r:id="rId9"/>
  </p:sldIdLst>
  <p:sldSz cx="12195175" cy="6859588"/>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84" autoAdjust="0"/>
    <p:restoredTop sz="82466" autoAdjust="0"/>
  </p:normalViewPr>
  <p:slideViewPr>
    <p:cSldViewPr snapToGrid="0" showGuides="1">
      <p:cViewPr>
        <p:scale>
          <a:sx n="60" d="100"/>
          <a:sy n="60" d="100"/>
        </p:scale>
        <p:origin x="-1060" y="-184"/>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000" y="612947"/>
            <a:ext cx="5760000" cy="324096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211842"/>
            <a:ext cx="57600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10" name="Slide Image Placeholder 9"/>
          <p:cNvSpPr>
            <a:spLocks noGrp="1" noRot="1" noChangeAspect="1"/>
          </p:cNvSpPr>
          <p:nvPr>
            <p:ph type="sldImg"/>
          </p:nvPr>
        </p:nvSpPr>
        <p:spPr>
          <a:xfrm>
            <a:off x="547688" y="612775"/>
            <a:ext cx="5762625" cy="3241675"/>
          </a:xfrm>
        </p:spPr>
      </p:sp>
      <p:sp>
        <p:nvSpPr>
          <p:cNvPr id="11" name="Notes Placeholder 10"/>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en-US" altLang="zh-CN" dirty="0" smtClean="0"/>
              <a:t>1.SAP</a:t>
            </a:r>
            <a:r>
              <a:rPr lang="zh-CN" altLang="en-US" dirty="0" smtClean="0"/>
              <a:t>零售商品类别和相关数据通过</a:t>
            </a:r>
            <a:r>
              <a:rPr lang="en-US" altLang="zh-CN" dirty="0" smtClean="0"/>
              <a:t>ALE</a:t>
            </a:r>
            <a:r>
              <a:rPr lang="zh-CN" altLang="en-US" dirty="0" smtClean="0"/>
              <a:t>，传导至</a:t>
            </a:r>
            <a:r>
              <a:rPr lang="en-US" altLang="zh-CN" dirty="0" smtClean="0"/>
              <a:t>AFS</a:t>
            </a:r>
            <a:r>
              <a:rPr lang="zh-CN" altLang="en-US" dirty="0" smtClean="0"/>
              <a:t>的接口的定制表中，以便统一</a:t>
            </a:r>
            <a:r>
              <a:rPr lang="en-US" altLang="zh-CN" dirty="0" smtClean="0"/>
              <a:t>AFS</a:t>
            </a:r>
            <a:r>
              <a:rPr lang="zh-CN" altLang="en-US" dirty="0" smtClean="0"/>
              <a:t>系统和</a:t>
            </a:r>
            <a:r>
              <a:rPr lang="en-US" altLang="zh-CN" dirty="0" smtClean="0"/>
              <a:t>Retail</a:t>
            </a:r>
            <a:r>
              <a:rPr lang="zh-CN" altLang="en-US" dirty="0" smtClean="0"/>
              <a:t>系统的维度和特性。</a:t>
            </a:r>
          </a:p>
          <a:p>
            <a:r>
              <a:rPr lang="en-US" baseline="0" dirty="0" smtClean="0"/>
              <a:t>   </a:t>
            </a:r>
            <a:r>
              <a:rPr lang="en-US" dirty="0" smtClean="0"/>
              <a:t>AFS</a:t>
            </a:r>
            <a:r>
              <a:rPr lang="zh-CN" altLang="en-US" dirty="0" smtClean="0"/>
              <a:t>中特别定制了网格和物料组来对应</a:t>
            </a:r>
            <a:r>
              <a:rPr lang="en-US" altLang="zh-CN" dirty="0" smtClean="0"/>
              <a:t>Retail</a:t>
            </a:r>
            <a:r>
              <a:rPr lang="zh-CN" altLang="en-US" dirty="0" smtClean="0"/>
              <a:t>中的商品类别，用网格维度来创建变化的特性，维度的值对应特性的值。网格是</a:t>
            </a:r>
            <a:r>
              <a:rPr lang="en-US" altLang="zh-CN" dirty="0" smtClean="0"/>
              <a:t>AFS</a:t>
            </a:r>
            <a:r>
              <a:rPr lang="zh-CN" altLang="en-US" dirty="0" smtClean="0"/>
              <a:t>中独   有的一个维度。</a:t>
            </a:r>
            <a:endParaRPr lang="en-US" altLang="zh-CN" dirty="0" smtClean="0"/>
          </a:p>
          <a:p>
            <a:r>
              <a:rPr lang="en-US" altLang="zh-CN" dirty="0" smtClean="0"/>
              <a:t>2.AFS</a:t>
            </a:r>
            <a:r>
              <a:rPr lang="zh-CN" altLang="en-US" dirty="0" smtClean="0"/>
              <a:t>通过</a:t>
            </a:r>
            <a:r>
              <a:rPr lang="en-US" altLang="zh-CN" dirty="0" smtClean="0"/>
              <a:t>ALE</a:t>
            </a:r>
            <a:r>
              <a:rPr lang="zh-CN" altLang="en-US" dirty="0" smtClean="0"/>
              <a:t>将物料主数据基础数据传递到</a:t>
            </a:r>
            <a:r>
              <a:rPr lang="en-US" altLang="zh-CN" dirty="0" smtClean="0"/>
              <a:t>Retail</a:t>
            </a:r>
            <a:r>
              <a:rPr lang="zh-CN" altLang="en-US" dirty="0" smtClean="0"/>
              <a:t>中的商品主数据基础数据。如果物料带有网格信息，也会以变式的形式传递过去，在</a:t>
            </a:r>
            <a:r>
              <a:rPr lang="en-US" altLang="zh-CN" dirty="0" smtClean="0"/>
              <a:t>Retail</a:t>
            </a:r>
            <a:r>
              <a:rPr lang="zh-CN" altLang="en-US" dirty="0" smtClean="0"/>
              <a:t>系统中每一个变式都会有自己的商品主数据。</a:t>
            </a:r>
            <a:endParaRPr lang="en-US" altLang="zh-CN" dirty="0" smtClean="0"/>
          </a:p>
          <a:p>
            <a:r>
              <a:rPr lang="en-US" altLang="zh-CN" dirty="0" smtClean="0"/>
              <a:t>3.</a:t>
            </a:r>
            <a:r>
              <a:rPr lang="zh-CN" altLang="en-US" dirty="0" smtClean="0"/>
              <a:t>将</a:t>
            </a:r>
            <a:r>
              <a:rPr lang="en-US" altLang="zh-CN" dirty="0" smtClean="0"/>
              <a:t>SAP AFS </a:t>
            </a:r>
            <a:r>
              <a:rPr lang="zh-CN" altLang="en-US" dirty="0" smtClean="0"/>
              <a:t>销售价格转换到</a:t>
            </a:r>
            <a:r>
              <a:rPr lang="en-US" altLang="zh-CN" dirty="0" smtClean="0"/>
              <a:t>SAP Retail</a:t>
            </a:r>
            <a:r>
              <a:rPr lang="zh-CN" altLang="en-US" dirty="0" smtClean="0"/>
              <a:t>的采购价格。</a:t>
            </a:r>
            <a:endParaRPr lang="en-US" altLang="zh-CN" dirty="0" smtClean="0"/>
          </a:p>
          <a:p>
            <a:r>
              <a:rPr lang="en-US" altLang="zh-CN" dirty="0" smtClean="0"/>
              <a:t>4.</a:t>
            </a:r>
            <a:r>
              <a:rPr lang="zh-CN" altLang="en-US" dirty="0" smtClean="0"/>
              <a:t>在创建了新的商品主数据的基础上，开始工作流。</a:t>
            </a:r>
            <a:endParaRPr lang="en-US" altLang="zh-CN" dirty="0" smtClean="0"/>
          </a:p>
          <a:p>
            <a:r>
              <a:rPr lang="en-US" altLang="zh-CN" dirty="0" smtClean="0"/>
              <a:t>5.</a:t>
            </a:r>
            <a:r>
              <a:rPr lang="zh-CN" altLang="en-US" dirty="0" smtClean="0"/>
              <a:t>将</a:t>
            </a:r>
            <a:r>
              <a:rPr lang="en-US" altLang="zh-CN" dirty="0" smtClean="0"/>
              <a:t>SAP</a:t>
            </a:r>
            <a:r>
              <a:rPr lang="en-US" altLang="zh-CN" baseline="0" dirty="0" smtClean="0"/>
              <a:t> Retail</a:t>
            </a:r>
            <a:r>
              <a:rPr lang="zh-CN" altLang="en-US" baseline="0" dirty="0" smtClean="0"/>
              <a:t>中的采购订单通过</a:t>
            </a:r>
            <a:r>
              <a:rPr lang="en-US" altLang="zh-CN" baseline="0" dirty="0" smtClean="0"/>
              <a:t>EDI</a:t>
            </a:r>
            <a:r>
              <a:rPr lang="zh-CN" altLang="en-US" baseline="0" dirty="0" smtClean="0"/>
              <a:t>传到</a:t>
            </a:r>
            <a:r>
              <a:rPr lang="en-US" altLang="zh-CN" baseline="0" dirty="0" smtClean="0"/>
              <a:t>AFS</a:t>
            </a:r>
            <a:r>
              <a:rPr lang="zh-CN" altLang="en-US" baseline="0" dirty="0" smtClean="0"/>
              <a:t>的销售订单中。</a:t>
            </a:r>
            <a:endParaRPr lang="en-US" altLang="zh-CN" baseline="0" dirty="0" smtClean="0"/>
          </a:p>
          <a:p>
            <a:r>
              <a:rPr lang="en-US" altLang="zh-CN" baseline="0" dirty="0" smtClean="0"/>
              <a:t>6.</a:t>
            </a:r>
            <a:r>
              <a:rPr lang="zh-CN" altLang="en-US" baseline="0" dirty="0" smtClean="0"/>
              <a:t>通过</a:t>
            </a:r>
            <a:r>
              <a:rPr lang="en-US" altLang="zh-CN" baseline="0" dirty="0" smtClean="0"/>
              <a:t>EDI</a:t>
            </a:r>
            <a:r>
              <a:rPr lang="zh-CN" altLang="en-US" baseline="0" dirty="0" smtClean="0"/>
              <a:t>将运送通知传递到</a:t>
            </a:r>
            <a:r>
              <a:rPr lang="en-US" altLang="zh-CN" baseline="0" dirty="0" smtClean="0"/>
              <a:t>Retail</a:t>
            </a:r>
            <a:r>
              <a:rPr lang="zh-CN" altLang="en-US" baseline="0" dirty="0" smtClean="0"/>
              <a:t>中。</a:t>
            </a:r>
            <a:endParaRPr lang="en-US" altLang="zh-CN" baseline="0" dirty="0" smtClean="0"/>
          </a:p>
          <a:p>
            <a:r>
              <a:rPr lang="en-US" altLang="zh-CN" baseline="0" dirty="0" smtClean="0"/>
              <a:t>7.</a:t>
            </a:r>
            <a:r>
              <a:rPr lang="zh-CN" altLang="en-US" baseline="0" dirty="0" smtClean="0"/>
              <a:t>通过</a:t>
            </a:r>
            <a:r>
              <a:rPr lang="en-US" altLang="zh-CN" baseline="0" dirty="0" smtClean="0"/>
              <a:t>EDI</a:t>
            </a:r>
            <a:r>
              <a:rPr lang="zh-CN" altLang="en-US" baseline="0" dirty="0" smtClean="0"/>
              <a:t>将发票发送到</a:t>
            </a:r>
            <a:r>
              <a:rPr lang="en-US" altLang="zh-CN" baseline="0" dirty="0" smtClean="0"/>
              <a:t>Retail</a:t>
            </a:r>
            <a:r>
              <a:rPr lang="zh-CN" altLang="en-US" baseline="0" dirty="0" smtClean="0"/>
              <a:t>中，并且在</a:t>
            </a:r>
            <a:r>
              <a:rPr lang="en-US" altLang="zh-CN" baseline="0" dirty="0" smtClean="0"/>
              <a:t>Retail</a:t>
            </a:r>
            <a:r>
              <a:rPr lang="zh-CN" altLang="en-US" baseline="0" dirty="0" smtClean="0"/>
              <a:t>中进行发票校验。</a:t>
            </a:r>
            <a:endParaRPr lang="en-US" altLang="zh-CN"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57862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5424" y="685488"/>
            <a:ext cx="4547152"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7</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2012</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2012</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392"/>
            <a:ext cx="5662800" cy="4524315"/>
          </a:xfrm>
          <a:prstGeom prst="rect">
            <a:avLst/>
          </a:prstGeom>
          <a:noFill/>
        </p:spPr>
        <p:txBody>
          <a:bodyPr wrap="square" lIns="0" tIns="0" rIns="0" bIns="0" rtlCol="0">
            <a:spAutoFit/>
          </a:bodyPr>
          <a:lstStyle/>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Microsoft, Windows, Excel, Outlook, PowerPoint, Silverlight, and Visual Studio are registered trademarks of Microsoft Corporation. </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z10, z/VM, z/OS, OS/390, zEnterprise, PowerVM, Power Architecture, Power Systems, POWER7, POWER6+, POWER6, POWER, PowerHA, pureScale, PowerPC, BladeCenter, System Storage, Storwize, </a:t>
            </a:r>
            <a:br>
              <a:rPr lang="en-US" sz="900" kern="1200" noProof="1" smtClean="0">
                <a:solidFill>
                  <a:schemeClr val="tx1"/>
                </a:solidFill>
                <a:latin typeface="Arial"/>
                <a:ea typeface="MS PGothic" pitchFamily="34" charset="-128"/>
                <a:cs typeface="+mn-cs"/>
              </a:rPr>
            </a:br>
            <a:r>
              <a:rPr lang="en-US" sz="900" kern="1200" noProof="1" smtClean="0">
                <a:solidFill>
                  <a:schemeClr val="tx1"/>
                </a:solidFill>
                <a:latin typeface="Arial"/>
                <a:ea typeface="MS PGothic" pitchFamily="34" charset="-128"/>
                <a:cs typeface="+mn-cs"/>
              </a:rPr>
              <a:t>XIV, GPFS, HACMP, RETAIN, DB2 Connect, RACF, Redbooks, OS/2, AIX, Intelligent Miner, WebSphere, Tivoli, Informix, and Smarter Planet are trademarks or registered trademarks of IBM Corporation.</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Linux is the registered trademark of Linus Torvalds in the United States and other countries.</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Adobe, the Adobe logo, Acrobat, PostScript, and Reader are trademarks or registered trademarks of Adobe Systems Incorporated in the United States and other countries.</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Oracle and Java are registered trademarks of Oracle and its affiliates.</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UNIX, X/Open, OSF/1, and Motif are registered trademarks of the Open Group.</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HTML, XML, XHTML, and W3C are trademarks or registered trademarks of W3C®, World Wide Web Consortium, Massachusetts Institute of Technology. </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Apple, App Store, iBooks, iPad, iPhone, iPhoto, iPod, iTunes, Multi-Touch, Objective-C, Retina, Safari, Siri, </a:t>
            </a:r>
            <a:br>
              <a:rPr lang="en-US" sz="900" kern="1200" noProof="1" smtClean="0">
                <a:solidFill>
                  <a:schemeClr val="tx1"/>
                </a:solidFill>
                <a:latin typeface="Arial"/>
                <a:ea typeface="MS PGothic" pitchFamily="34" charset="-128"/>
                <a:cs typeface="+mn-cs"/>
              </a:rPr>
            </a:br>
            <a:r>
              <a:rPr lang="en-US" sz="900" kern="1200" noProof="1" smtClean="0">
                <a:solidFill>
                  <a:schemeClr val="tx1"/>
                </a:solidFill>
                <a:latin typeface="Arial"/>
                <a:ea typeface="MS PGothic" pitchFamily="34" charset="-128"/>
                <a:cs typeface="+mn-cs"/>
              </a:rPr>
              <a:t>and Xcode are trademarks or registered trademarks of Apple Inc.</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IOS is a registered trademark of Cisco Systems Inc.</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RIM, BlackBerry, BBM, BlackBerry Curve, BlackBerry Bold, BlackBerry Pearl, BlackBerry Torch, BlackBerry Storm, BlackBerry Storm2, BlackBerry PlayBook, and BlackBerry App World are trademarks or registered trademarks of Research in Motion Limited.</a:t>
            </a:r>
          </a:p>
        </p:txBody>
      </p:sp>
      <p:sp>
        <p:nvSpPr>
          <p:cNvPr id="11" name="TextBox 10"/>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2012 SAP AG. All rights reserved.</a:t>
            </a:r>
          </a:p>
        </p:txBody>
      </p:sp>
      <p:sp>
        <p:nvSpPr>
          <p:cNvPr id="6" name="TextBox 5"/>
          <p:cNvSpPr txBox="1"/>
          <p:nvPr userDrawn="1"/>
        </p:nvSpPr>
        <p:spPr bwMode="gray">
          <a:xfrm>
            <a:off x="6208016" y="1692392"/>
            <a:ext cx="5662800" cy="4170372"/>
          </a:xfrm>
          <a:prstGeom prst="rect">
            <a:avLst/>
          </a:prstGeom>
          <a:noFill/>
        </p:spPr>
        <p:txBody>
          <a:bodyPr wrap="square" lIns="0" tIns="0" rIns="0" bIns="0" rtlCol="0">
            <a:spAutoFit/>
          </a:bodyPr>
          <a:lstStyle/>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Google App Engine, Google Apps, Google Checkout, Google Data API, Google Maps, Google Mobile Ads, Google Mobile Updater, Google Mobile, Google Store, Google Sync, Google Updater, Google Voice, </a:t>
            </a:r>
            <a:br>
              <a:rPr lang="en-US" sz="900" kern="1200" noProof="1" smtClean="0">
                <a:solidFill>
                  <a:schemeClr val="tx1"/>
                </a:solidFill>
                <a:latin typeface="Arial"/>
                <a:ea typeface="MS PGothic" pitchFamily="34" charset="-128"/>
                <a:cs typeface="+mn-cs"/>
              </a:rPr>
            </a:br>
            <a:r>
              <a:rPr lang="en-US" sz="900" kern="1200" noProof="1" smtClean="0">
                <a:solidFill>
                  <a:schemeClr val="tx1"/>
                </a:solidFill>
                <a:latin typeface="Arial"/>
                <a:ea typeface="MS PGothic" pitchFamily="34" charset="-128"/>
                <a:cs typeface="+mn-cs"/>
              </a:rPr>
              <a:t>Google Mail, Gmail, YouTube, Dalvik and Android are trademarks or registered trademarks of Google Inc.</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INTERMEC is a registered trademark of Intermec Technologies Corporation.</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Wi-Fi is a registered trademark of Wi-Fi Alliance.</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Bluetooth is a registered trademark of Bluetooth SIG Inc.</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Motorola is a registered trademark of Motorola Trademark Holdings LLC. </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Computop is a registered trademark of Computop Wirtschaftsinformatik GmbH.</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SAP, R/3, SAP NetWeaver, Duet, PartnerEdge, ByDesign, SAP BusinessObjects Explorer, StreamWork, </a:t>
            </a:r>
            <a:br>
              <a:rPr lang="en-US" sz="900" kern="1200" noProof="1" smtClean="0">
                <a:solidFill>
                  <a:schemeClr val="tx1"/>
                </a:solidFill>
                <a:latin typeface="Arial"/>
                <a:ea typeface="MS PGothic" pitchFamily="34" charset="-128"/>
                <a:cs typeface="+mn-cs"/>
              </a:rPr>
            </a:br>
            <a:r>
              <a:rPr lang="en-US" sz="900" kern="1200" noProof="1" smtClean="0">
                <a:solidFill>
                  <a:schemeClr val="tx1"/>
                </a:solidFill>
                <a:latin typeface="Arial"/>
                <a:ea typeface="MS PGothic" pitchFamily="34" charset="-128"/>
                <a:cs typeface="+mn-cs"/>
              </a:rPr>
              <a:t>SAP HANA, and other SAP products and services mentioned herein as well as their respective logos are trademarks or registered trademarks of SAP AG in Germany and other countries.</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Crossgate, m@gic EDDY, B2B 360°, and B2B 360° Services are registered trademarks of Crossgate AG </a:t>
            </a:r>
            <a:br>
              <a:rPr lang="en-US" sz="900" kern="1200" noProof="1" smtClean="0">
                <a:solidFill>
                  <a:schemeClr val="tx1"/>
                </a:solidFill>
                <a:latin typeface="Arial"/>
                <a:ea typeface="MS PGothic" pitchFamily="34" charset="-128"/>
                <a:cs typeface="+mn-cs"/>
              </a:rPr>
            </a:br>
            <a:r>
              <a:rPr lang="en-US" sz="900" kern="1200" noProof="1" smtClean="0">
                <a:solidFill>
                  <a:schemeClr val="tx1"/>
                </a:solidFill>
                <a:latin typeface="Arial"/>
                <a:ea typeface="MS PGothic" pitchFamily="34" charset="-128"/>
                <a:cs typeface="+mn-cs"/>
              </a:rPr>
              <a:t>in Germany and other countries. Crossgate is an SAP company.</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p>
          <a:p>
            <a:pPr marL="0" indent="0" algn="l" defTabSz="914400" rtl="0" eaLnBrk="1" latinLnBrk="0" hangingPunct="1">
              <a:lnSpc>
                <a:spcPct val="100000"/>
              </a:lnSpc>
              <a:spcBef>
                <a:spcPts val="600"/>
              </a:spcBef>
            </a:pPr>
            <a:r>
              <a:rPr lang="en-US" sz="900" kern="1200" noProof="1" smtClean="0">
                <a:solidFill>
                  <a:schemeClr val="tx1"/>
                </a:solidFill>
                <a:latin typeface="Arial"/>
                <a:ea typeface="MS PGothic" pitchFamily="34" charset="-128"/>
                <a:cs typeface="+mn-cs"/>
              </a:rPr>
              <a:t>The information in this document is proprietary to SAP. No part of this document may be reproduced, copied, </a:t>
            </a:r>
            <a:br>
              <a:rPr lang="en-US" sz="900" kern="1200" noProof="1" smtClean="0">
                <a:solidFill>
                  <a:schemeClr val="tx1"/>
                </a:solidFill>
                <a:latin typeface="Arial"/>
                <a:ea typeface="MS PGothic" pitchFamily="34" charset="-128"/>
                <a:cs typeface="+mn-cs"/>
              </a:rPr>
            </a:br>
            <a:r>
              <a:rPr lang="en-US" sz="900" kern="1200" noProof="1" smtClean="0">
                <a:solidFill>
                  <a:schemeClr val="tx1"/>
                </a:solidFill>
                <a:latin typeface="Arial"/>
                <a:ea typeface="MS PGothic" pitchFamily="34" charset="-128"/>
                <a:cs typeface="+mn-cs"/>
              </a:rPr>
              <a:t>or transmitted in any form or for any purpose without the express prior written permission of SAP AG.</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2012 SAP AG. Alle Rechte vorbehalten.</a:t>
            </a:r>
          </a:p>
        </p:txBody>
      </p:sp>
      <p:sp>
        <p:nvSpPr>
          <p:cNvPr id="6" name="TextBox 5"/>
          <p:cNvSpPr txBox="1"/>
          <p:nvPr userDrawn="1"/>
        </p:nvSpPr>
        <p:spPr bwMode="gray">
          <a:xfrm>
            <a:off x="324000" y="1692000"/>
            <a:ext cx="5662800" cy="4662815"/>
          </a:xfrm>
          <a:prstGeom prst="rect">
            <a:avLst/>
          </a:prstGeom>
          <a:noFill/>
        </p:spPr>
        <p:txBody>
          <a:bodyPr wrap="square" lIns="0" tIns="0" rIns="0" bIns="0" rtlCol="0">
            <a:spAutoFit/>
          </a:bodyPr>
          <a:lstStyle>
            <a:defPPr>
              <a:defRPr lang="de-DE"/>
            </a:defPPr>
            <a:lvl1pPr indent="0">
              <a:lnSpc>
                <a:spcPct val="100000"/>
              </a:lnSpc>
              <a:spcBef>
                <a:spcPts val="600"/>
              </a:spcBef>
              <a:defRPr sz="900">
                <a:ea typeface="MS PGothic" pitchFamily="34" charset="-128"/>
              </a:defRPr>
            </a:lvl1pPr>
          </a:lstStyle>
          <a:p>
            <a:pPr lvl="0"/>
            <a:r>
              <a:rPr lang="de-DE" dirty="0" smtClean="0"/>
              <a:t>Weitergabe und Vervielfältigung dieser Publikation oder von Teilen daraus sind, zu welchem Zweck und in welcher Form auch immer, ohne die ausdrückliche schriftliche Genehmigung durch SAP AG nicht gestattet. </a:t>
            </a:r>
            <a:br>
              <a:rPr lang="de-DE" dirty="0" smtClean="0"/>
            </a:br>
            <a:r>
              <a:rPr lang="de-DE" dirty="0" smtClean="0"/>
              <a:t>In dieser Publikation enthaltene Informationen können ohne vorherige Ankündigung geändert werden.</a:t>
            </a:r>
          </a:p>
          <a:p>
            <a:pPr lvl="0"/>
            <a:r>
              <a:rPr lang="de-DE" dirty="0" smtClean="0"/>
              <a:t>Die von SAP AG oder deren Vertriebsfirmen angebotenen Softwareprodukte können Softwarekomponenten auch anderer Softwarehersteller enthalten.</a:t>
            </a:r>
          </a:p>
          <a:p>
            <a:pPr lvl="0"/>
            <a:r>
              <a:rPr lang="en-US" dirty="0" smtClean="0"/>
              <a:t>Microsoft, Windows, Excel, Outlook, PowerPoint, </a:t>
            </a:r>
            <a:r>
              <a:rPr lang="en-GB" dirty="0" smtClean="0"/>
              <a:t>Silverlight und Visual Studio</a:t>
            </a:r>
            <a:r>
              <a:rPr lang="en-US" dirty="0" smtClean="0"/>
              <a:t> </a:t>
            </a:r>
            <a:r>
              <a:rPr lang="en-US" dirty="0" err="1" smtClean="0"/>
              <a:t>sind</a:t>
            </a:r>
            <a:r>
              <a:rPr lang="en-US" dirty="0" smtClean="0"/>
              <a:t> </a:t>
            </a:r>
            <a:r>
              <a:rPr lang="en-US" dirty="0" err="1" smtClean="0"/>
              <a:t>eingetragene</a:t>
            </a:r>
            <a:r>
              <a:rPr lang="en-US" dirty="0" smtClean="0"/>
              <a:t> </a:t>
            </a:r>
            <a:r>
              <a:rPr lang="en-US" dirty="0" err="1" smtClean="0"/>
              <a:t>Marken</a:t>
            </a:r>
            <a:r>
              <a:rPr lang="en-US" dirty="0" smtClean="0"/>
              <a:t> der Microsoft Corporation. </a:t>
            </a:r>
            <a:endParaRPr lang="de-DE" dirty="0" smtClean="0"/>
          </a:p>
          <a:p>
            <a:pPr lvl="0"/>
            <a:r>
              <a:rPr lang="de-DE" dirty="0" smtClean="0"/>
              <a:t>IBM, DB2, DB2 Universal Database, System i, System i5, System p, System p5, System x, System z, System z10, z10, z/VM, z/OS, OS/390, </a:t>
            </a:r>
            <a:r>
              <a:rPr lang="de-DE" dirty="0" err="1" smtClean="0"/>
              <a:t>zEnterprise</a:t>
            </a:r>
            <a:r>
              <a:rPr lang="de-DE" dirty="0" smtClean="0"/>
              <a:t>, </a:t>
            </a:r>
            <a:r>
              <a:rPr lang="de-DE" dirty="0" err="1" smtClean="0"/>
              <a:t>PowerVM</a:t>
            </a:r>
            <a:r>
              <a:rPr lang="de-DE" dirty="0" smtClean="0"/>
              <a:t>, Power </a:t>
            </a:r>
            <a:r>
              <a:rPr lang="de-DE" dirty="0" err="1" smtClean="0"/>
              <a:t>Architecture</a:t>
            </a:r>
            <a:r>
              <a:rPr lang="de-DE" dirty="0" smtClean="0"/>
              <a:t>, Power Systems, POWER7, POWER6+, POWER6, POWER, </a:t>
            </a:r>
            <a:r>
              <a:rPr lang="de-DE" dirty="0" err="1" smtClean="0"/>
              <a:t>PowerHA</a:t>
            </a:r>
            <a:r>
              <a:rPr lang="de-DE" dirty="0" smtClean="0"/>
              <a:t>, </a:t>
            </a:r>
            <a:r>
              <a:rPr lang="de-DE" dirty="0" err="1" smtClean="0"/>
              <a:t>pureScale</a:t>
            </a:r>
            <a:r>
              <a:rPr lang="de-DE" dirty="0" smtClean="0"/>
              <a:t>, PowerPC, </a:t>
            </a:r>
            <a:r>
              <a:rPr lang="de-DE" dirty="0" err="1" smtClean="0"/>
              <a:t>BladeCenter</a:t>
            </a:r>
            <a:r>
              <a:rPr lang="de-DE" dirty="0" smtClean="0"/>
              <a:t>, System Storage, </a:t>
            </a:r>
            <a:r>
              <a:rPr lang="de-DE" dirty="0" err="1" smtClean="0"/>
              <a:t>Storwize</a:t>
            </a:r>
            <a:r>
              <a:rPr lang="de-DE" dirty="0" smtClean="0"/>
              <a:t>, XIV, GPFS, HACMP, RETAIN, DB2 Connect, RACF, </a:t>
            </a:r>
            <a:r>
              <a:rPr lang="de-DE" dirty="0" err="1" smtClean="0"/>
              <a:t>Redbooks</a:t>
            </a:r>
            <a:r>
              <a:rPr lang="de-DE" dirty="0" smtClean="0"/>
              <a:t>, OS/2, AIX, Intelligent </a:t>
            </a:r>
            <a:r>
              <a:rPr lang="de-DE" dirty="0" err="1" smtClean="0"/>
              <a:t>Miner</a:t>
            </a:r>
            <a:r>
              <a:rPr lang="de-DE" dirty="0" smtClean="0"/>
              <a:t>, </a:t>
            </a:r>
            <a:r>
              <a:rPr lang="de-DE" dirty="0" err="1" smtClean="0"/>
              <a:t>WebSphere</a:t>
            </a:r>
            <a:r>
              <a:rPr lang="de-DE" dirty="0" smtClean="0"/>
              <a:t>, Tivoli, Informix und Smarter Planet sind Marken oder eingetragene Marken der IBM Corporation.</a:t>
            </a:r>
          </a:p>
          <a:p>
            <a:pPr lvl="0"/>
            <a:r>
              <a:rPr lang="de-DE" dirty="0" smtClean="0"/>
              <a:t>Linux ist eine eingetragene Marke von Linus </a:t>
            </a:r>
            <a:r>
              <a:rPr lang="de-DE" dirty="0" err="1" smtClean="0"/>
              <a:t>Torvalds</a:t>
            </a:r>
            <a:r>
              <a:rPr lang="de-DE" dirty="0" smtClean="0"/>
              <a:t> in den USA und anderen Ländern.</a:t>
            </a:r>
          </a:p>
          <a:p>
            <a:pPr lvl="0"/>
            <a:r>
              <a:rPr lang="de-DE" dirty="0" smtClean="0"/>
              <a:t>Adobe, das Adobe-Logo, Acrobat, PostScript und Reader sind Marken oder eingetragene Marken von </a:t>
            </a:r>
            <a:br>
              <a:rPr lang="de-DE" dirty="0" smtClean="0"/>
            </a:br>
            <a:r>
              <a:rPr lang="de-DE" dirty="0" smtClean="0"/>
              <a:t>Adobe Systems Incorporated in den USA und/oder anderen Ländern.</a:t>
            </a:r>
          </a:p>
          <a:p>
            <a:pPr lvl="0"/>
            <a:r>
              <a:rPr lang="de-DE" dirty="0" smtClean="0"/>
              <a:t>Oracle und Java sind eingetragene Marken von Oracle und/oder ihrer Tochtergesellschaften. </a:t>
            </a:r>
          </a:p>
          <a:p>
            <a:pPr lvl="0"/>
            <a:r>
              <a:rPr lang="de-DE" dirty="0" smtClean="0"/>
              <a:t>UNIX, X/Open, OSF/1 und </a:t>
            </a:r>
            <a:r>
              <a:rPr lang="de-DE" dirty="0" err="1" smtClean="0"/>
              <a:t>Motif</a:t>
            </a:r>
            <a:r>
              <a:rPr lang="de-DE" dirty="0" smtClean="0"/>
              <a:t> sind eingetragene Marken der Open Group.</a:t>
            </a:r>
          </a:p>
          <a:p>
            <a:pPr lvl="0"/>
            <a:r>
              <a:rPr lang="de-DE" dirty="0" smtClean="0"/>
              <a:t>Citrix, ICA, </a:t>
            </a:r>
            <a:r>
              <a:rPr lang="de-DE" dirty="0" err="1" smtClean="0"/>
              <a:t>Program</a:t>
            </a:r>
            <a:r>
              <a:rPr lang="de-DE" dirty="0" smtClean="0"/>
              <a:t> </a:t>
            </a:r>
            <a:r>
              <a:rPr lang="de-DE" dirty="0" err="1" smtClean="0"/>
              <a:t>Neighborhood</a:t>
            </a:r>
            <a:r>
              <a:rPr lang="de-DE" dirty="0" smtClean="0"/>
              <a:t>, </a:t>
            </a:r>
            <a:r>
              <a:rPr lang="de-DE" dirty="0" err="1" smtClean="0"/>
              <a:t>MetaFrame</a:t>
            </a:r>
            <a:r>
              <a:rPr lang="de-DE" dirty="0" smtClean="0"/>
              <a:t>, </a:t>
            </a:r>
            <a:r>
              <a:rPr lang="de-DE" dirty="0" err="1" smtClean="0"/>
              <a:t>WinFrame</a:t>
            </a:r>
            <a:r>
              <a:rPr lang="de-DE" dirty="0" smtClean="0"/>
              <a:t>, </a:t>
            </a:r>
            <a:r>
              <a:rPr lang="de-DE" dirty="0" err="1" smtClean="0"/>
              <a:t>VideoFrame</a:t>
            </a:r>
            <a:r>
              <a:rPr lang="de-DE" dirty="0" smtClean="0"/>
              <a:t> und </a:t>
            </a:r>
            <a:r>
              <a:rPr lang="de-DE" dirty="0" err="1" smtClean="0"/>
              <a:t>MultiWin</a:t>
            </a:r>
            <a:r>
              <a:rPr lang="de-DE" dirty="0" smtClean="0"/>
              <a:t> sind Marken oder eingetragene Marken von Citrix Systems, Inc.</a:t>
            </a:r>
          </a:p>
          <a:p>
            <a:pPr lvl="0"/>
            <a:r>
              <a:rPr lang="de-DE" dirty="0" smtClean="0"/>
              <a:t>HTML, XML, XHTML und W3C sind Marken oder eingetragene Marken des W3C®, World Wide Web </a:t>
            </a:r>
            <a:r>
              <a:rPr lang="de-DE" dirty="0" err="1" smtClean="0"/>
              <a:t>Consortium</a:t>
            </a:r>
            <a:r>
              <a:rPr lang="de-DE" dirty="0" smtClean="0"/>
              <a:t>, Massachusetts Institute </a:t>
            </a:r>
            <a:r>
              <a:rPr lang="de-DE" dirty="0" err="1" smtClean="0"/>
              <a:t>of</a:t>
            </a:r>
            <a:r>
              <a:rPr lang="de-DE" dirty="0" smtClean="0"/>
              <a:t> Technology. </a:t>
            </a:r>
          </a:p>
          <a:p>
            <a:pPr lvl="0"/>
            <a:r>
              <a:rPr lang="de-DE" dirty="0" smtClean="0"/>
              <a:t>Apple, App Store, </a:t>
            </a:r>
            <a:r>
              <a:rPr lang="de-DE" dirty="0" err="1" smtClean="0"/>
              <a:t>iBooks</a:t>
            </a:r>
            <a:r>
              <a:rPr lang="de-DE" dirty="0" smtClean="0"/>
              <a:t>, </a:t>
            </a:r>
            <a:r>
              <a:rPr lang="de-DE" dirty="0" err="1" smtClean="0"/>
              <a:t>iPad</a:t>
            </a:r>
            <a:r>
              <a:rPr lang="de-DE" dirty="0" smtClean="0"/>
              <a:t>, </a:t>
            </a:r>
            <a:r>
              <a:rPr lang="de-DE" dirty="0" err="1" smtClean="0"/>
              <a:t>iPhone</a:t>
            </a:r>
            <a:r>
              <a:rPr lang="de-DE" dirty="0" smtClean="0"/>
              <a:t>, </a:t>
            </a:r>
            <a:r>
              <a:rPr lang="de-DE" dirty="0" err="1" smtClean="0"/>
              <a:t>iPhoto</a:t>
            </a:r>
            <a:r>
              <a:rPr lang="de-DE" dirty="0" smtClean="0"/>
              <a:t>, iPod, iTunes, Multi-Touch, </a:t>
            </a:r>
            <a:r>
              <a:rPr lang="de-DE" dirty="0" err="1" smtClean="0"/>
              <a:t>Objective</a:t>
            </a:r>
            <a:r>
              <a:rPr lang="de-DE" dirty="0" smtClean="0"/>
              <a:t>-C, Retina, Safari, Siri </a:t>
            </a:r>
            <a:br>
              <a:rPr lang="de-DE" dirty="0" smtClean="0"/>
            </a:br>
            <a:r>
              <a:rPr lang="de-DE" dirty="0" smtClean="0"/>
              <a:t>und </a:t>
            </a:r>
            <a:r>
              <a:rPr lang="de-DE" dirty="0" err="1" smtClean="0"/>
              <a:t>Xcode</a:t>
            </a:r>
            <a:r>
              <a:rPr lang="de-DE" dirty="0" smtClean="0"/>
              <a:t> sind Marken oder eingetragene Marken der Apple Inc.</a:t>
            </a:r>
          </a:p>
          <a:p>
            <a:pPr lvl="0"/>
            <a:r>
              <a:rPr lang="de-DE" dirty="0" smtClean="0"/>
              <a:t>IOS ist eine eingetragene Marke von Cisco Systems Inc.</a:t>
            </a:r>
          </a:p>
          <a:p>
            <a:pPr lvl="0"/>
            <a:r>
              <a:rPr lang="en-US" dirty="0" smtClean="0"/>
              <a:t>RIM, BlackBerry, BBM, BlackBerry Curve, BlackBerry Bold, BlackBerry Pearl, BlackBerry Torch, BlackBerry Storm, BlackBerry Storm2, BlackBerry </a:t>
            </a:r>
            <a:r>
              <a:rPr lang="en-US" dirty="0" err="1" smtClean="0"/>
              <a:t>PlayBook</a:t>
            </a:r>
            <a:r>
              <a:rPr lang="en-US" dirty="0" smtClean="0"/>
              <a:t> und BlackBerry App World </a:t>
            </a:r>
            <a:r>
              <a:rPr lang="en-US" dirty="0" err="1" smtClean="0"/>
              <a:t>sind</a:t>
            </a:r>
            <a:r>
              <a:rPr lang="en-US" dirty="0" smtClean="0"/>
              <a:t> </a:t>
            </a:r>
            <a:r>
              <a:rPr lang="en-US" dirty="0" err="1" smtClean="0"/>
              <a:t>Marken</a:t>
            </a:r>
            <a:r>
              <a:rPr lang="en-US" dirty="0" smtClean="0"/>
              <a:t> </a:t>
            </a:r>
            <a:r>
              <a:rPr lang="en-US" dirty="0" err="1" smtClean="0"/>
              <a:t>oder</a:t>
            </a:r>
            <a:r>
              <a:rPr lang="en-US" dirty="0" smtClean="0"/>
              <a:t> </a:t>
            </a:r>
            <a:r>
              <a:rPr lang="en-US" dirty="0" err="1" smtClean="0"/>
              <a:t>eingetragene</a:t>
            </a:r>
            <a:r>
              <a:rPr lang="en-US" dirty="0" smtClean="0"/>
              <a:t> </a:t>
            </a:r>
            <a:r>
              <a:rPr lang="en-US" dirty="0" err="1" smtClean="0"/>
              <a:t>Marken</a:t>
            </a:r>
            <a:r>
              <a:rPr lang="en-US" dirty="0" smtClean="0"/>
              <a:t> von Research in Motion Limited.</a:t>
            </a:r>
            <a:endParaRPr lang="de-DE" noProof="1" smtClean="0"/>
          </a:p>
        </p:txBody>
      </p:sp>
      <p:sp>
        <p:nvSpPr>
          <p:cNvPr id="7" name="TextBox 6"/>
          <p:cNvSpPr txBox="1"/>
          <p:nvPr userDrawn="1"/>
        </p:nvSpPr>
        <p:spPr bwMode="gray">
          <a:xfrm>
            <a:off x="6208525" y="1692000"/>
            <a:ext cx="5662800" cy="4447371"/>
          </a:xfrm>
          <a:prstGeom prst="rect">
            <a:avLst/>
          </a:prstGeom>
          <a:noFill/>
        </p:spPr>
        <p:txBody>
          <a:bodyPr wrap="square" lIns="0" tIns="0" rIns="0" bIns="0" rtlCol="0">
            <a:spAutoFit/>
          </a:bodyPr>
          <a:lstStyle>
            <a:defPPr>
              <a:defRPr lang="de-DE"/>
            </a:defPPr>
            <a:lvl1pPr indent="0">
              <a:lnSpc>
                <a:spcPct val="100000"/>
              </a:lnSpc>
              <a:spcBef>
                <a:spcPts val="600"/>
              </a:spcBef>
              <a:defRPr sz="900">
                <a:ea typeface="MS PGothic" pitchFamily="34" charset="-128"/>
              </a:defRPr>
            </a:lvl1pPr>
          </a:lstStyle>
          <a:p>
            <a:pPr lvl="0"/>
            <a:r>
              <a:rPr lang="en-US" dirty="0" smtClean="0"/>
              <a:t>Google App Engine, Google Apps, Google Checkout, Google Data API, Google Maps, Google Mobile Ads, Google Mobile Updater, Google Mobile, Google Store, Google Sync, Google Updater, Google Voice, </a:t>
            </a:r>
            <a:br>
              <a:rPr lang="en-US" dirty="0" smtClean="0"/>
            </a:br>
            <a:r>
              <a:rPr lang="en-US" dirty="0" smtClean="0"/>
              <a:t>Google Mail, Gmail, YouTube, </a:t>
            </a:r>
            <a:r>
              <a:rPr lang="en-US" dirty="0" err="1" smtClean="0"/>
              <a:t>Dalvik</a:t>
            </a:r>
            <a:r>
              <a:rPr lang="en-US" dirty="0" smtClean="0"/>
              <a:t> und Android </a:t>
            </a:r>
            <a:r>
              <a:rPr lang="en-US" dirty="0" err="1" smtClean="0"/>
              <a:t>sind</a:t>
            </a:r>
            <a:r>
              <a:rPr lang="en-US" dirty="0" smtClean="0"/>
              <a:t> </a:t>
            </a:r>
            <a:r>
              <a:rPr lang="en-US" dirty="0" err="1" smtClean="0"/>
              <a:t>Marken</a:t>
            </a:r>
            <a:r>
              <a:rPr lang="en-US" dirty="0" smtClean="0"/>
              <a:t> </a:t>
            </a:r>
            <a:r>
              <a:rPr lang="en-US" dirty="0" err="1" smtClean="0"/>
              <a:t>oder</a:t>
            </a:r>
            <a:r>
              <a:rPr lang="en-US" dirty="0" smtClean="0"/>
              <a:t> </a:t>
            </a:r>
            <a:r>
              <a:rPr lang="en-US" dirty="0" err="1" smtClean="0"/>
              <a:t>eingetragene</a:t>
            </a:r>
            <a:r>
              <a:rPr lang="en-US" dirty="0" smtClean="0"/>
              <a:t> </a:t>
            </a:r>
            <a:r>
              <a:rPr lang="en-US" dirty="0" err="1" smtClean="0"/>
              <a:t>Marken</a:t>
            </a:r>
            <a:r>
              <a:rPr lang="en-US" dirty="0" smtClean="0"/>
              <a:t> von Google Inc.</a:t>
            </a:r>
            <a:endParaRPr lang="de-DE" dirty="0" smtClean="0"/>
          </a:p>
          <a:p>
            <a:pPr lvl="0"/>
            <a:r>
              <a:rPr lang="de-DE" dirty="0" smtClean="0"/>
              <a:t>INTERMEC ist eine eingetragene Marke der </a:t>
            </a:r>
            <a:r>
              <a:rPr lang="de-DE" dirty="0" err="1" smtClean="0"/>
              <a:t>Intermec</a:t>
            </a:r>
            <a:r>
              <a:rPr lang="de-DE" dirty="0" smtClean="0"/>
              <a:t> Technologies Corporation.</a:t>
            </a:r>
          </a:p>
          <a:p>
            <a:pPr lvl="0"/>
            <a:r>
              <a:rPr lang="de-DE" dirty="0" err="1" smtClean="0"/>
              <a:t>Wi-Fi</a:t>
            </a:r>
            <a:r>
              <a:rPr lang="de-DE" dirty="0" smtClean="0"/>
              <a:t> ist eine eingetragene Marke der </a:t>
            </a:r>
            <a:r>
              <a:rPr lang="de-DE" dirty="0" err="1" smtClean="0"/>
              <a:t>Wi-Fi</a:t>
            </a:r>
            <a:r>
              <a:rPr lang="de-DE" dirty="0" smtClean="0"/>
              <a:t> Alliance.</a:t>
            </a:r>
          </a:p>
          <a:p>
            <a:pPr lvl="0"/>
            <a:r>
              <a:rPr lang="de-DE" dirty="0" smtClean="0"/>
              <a:t>Bluetooth ist eine eingetragene Marke von Bluetooth SIG Inc.</a:t>
            </a:r>
          </a:p>
          <a:p>
            <a:pPr lvl="0"/>
            <a:r>
              <a:rPr lang="de-DE" dirty="0" smtClean="0"/>
              <a:t>Motorola ist eine eingetragene Marke von Motorola Trademark Holdings, LLC. </a:t>
            </a:r>
          </a:p>
          <a:p>
            <a:pPr lvl="0"/>
            <a:r>
              <a:rPr lang="de-DE" dirty="0" err="1" smtClean="0"/>
              <a:t>Computop</a:t>
            </a:r>
            <a:r>
              <a:rPr lang="de-DE" dirty="0" smtClean="0"/>
              <a:t> ist eine eingetragene Marke der </a:t>
            </a:r>
            <a:r>
              <a:rPr lang="de-DE" dirty="0" err="1" smtClean="0"/>
              <a:t>Computop</a:t>
            </a:r>
            <a:r>
              <a:rPr lang="de-DE" dirty="0" smtClean="0"/>
              <a:t> Wirtschaftsinformatik GmbH.</a:t>
            </a:r>
          </a:p>
          <a:p>
            <a:pPr lvl="0"/>
            <a:r>
              <a:rPr lang="de-DE" dirty="0" smtClean="0"/>
              <a:t>SAP, R/3, SAP NetWeaver, </a:t>
            </a:r>
            <a:r>
              <a:rPr lang="de-DE" dirty="0" err="1" smtClean="0"/>
              <a:t>Duet</a:t>
            </a:r>
            <a:r>
              <a:rPr lang="de-DE" dirty="0" smtClean="0"/>
              <a:t>, </a:t>
            </a:r>
            <a:r>
              <a:rPr lang="de-DE" dirty="0" err="1" smtClean="0"/>
              <a:t>PartnerEdge</a:t>
            </a:r>
            <a:r>
              <a:rPr lang="de-DE" dirty="0" smtClean="0"/>
              <a:t>, </a:t>
            </a:r>
            <a:r>
              <a:rPr lang="de-DE" dirty="0" err="1" smtClean="0"/>
              <a:t>ByDesign</a:t>
            </a:r>
            <a:r>
              <a:rPr lang="de-DE" dirty="0" smtClean="0"/>
              <a:t>, SAP </a:t>
            </a:r>
            <a:r>
              <a:rPr lang="de-DE" dirty="0" err="1" smtClean="0"/>
              <a:t>BusinessObjects</a:t>
            </a:r>
            <a:r>
              <a:rPr lang="de-DE" dirty="0" smtClean="0"/>
              <a:t> Explorer, </a:t>
            </a:r>
            <a:r>
              <a:rPr lang="de-DE" dirty="0" err="1" smtClean="0"/>
              <a:t>StreamWork</a:t>
            </a:r>
            <a:r>
              <a:rPr lang="de-DE" dirty="0" smtClean="0"/>
              <a:t>, </a:t>
            </a:r>
            <a:br>
              <a:rPr lang="de-DE" dirty="0" smtClean="0"/>
            </a:br>
            <a:r>
              <a:rPr lang="de-DE" dirty="0" smtClean="0"/>
              <a:t>SAP HANA und weitere im Text erwähnte SAP-Produkte und -Dienst-leistungen sowie die entsprechenden Logos sind Marken oder eingetragene Marken der SAP AG in Deutschland und anderen Ländern.</a:t>
            </a:r>
          </a:p>
          <a:p>
            <a:pPr lvl="0"/>
            <a:r>
              <a:rPr lang="de-DE" dirty="0" smtClean="0"/>
              <a:t>Business Objects und das Business-Objects-Logo, </a:t>
            </a:r>
            <a:r>
              <a:rPr lang="de-DE" dirty="0" err="1" smtClean="0"/>
              <a:t>BusinessObjects</a:t>
            </a:r>
            <a:r>
              <a:rPr lang="de-DE" dirty="0" smtClean="0"/>
              <a:t>, Crystal Reports, Crystal </a:t>
            </a:r>
            <a:r>
              <a:rPr lang="de-DE" dirty="0" err="1" smtClean="0"/>
              <a:t>Decisions</a:t>
            </a:r>
            <a:r>
              <a:rPr lang="de-DE" dirty="0" smtClean="0"/>
              <a:t>, </a:t>
            </a:r>
            <a:br>
              <a:rPr lang="de-DE" dirty="0" smtClean="0"/>
            </a:br>
            <a:r>
              <a:rPr lang="de-DE" dirty="0" smtClean="0"/>
              <a:t>Web </a:t>
            </a:r>
            <a:r>
              <a:rPr lang="de-DE" dirty="0" err="1" smtClean="0"/>
              <a:t>Intelligence</a:t>
            </a:r>
            <a:r>
              <a:rPr lang="de-DE" dirty="0" smtClean="0"/>
              <a:t>, </a:t>
            </a:r>
            <a:r>
              <a:rPr lang="de-DE" dirty="0" err="1" smtClean="0"/>
              <a:t>Xcelsius</a:t>
            </a:r>
            <a:r>
              <a:rPr lang="de-DE" dirty="0" smtClean="0"/>
              <a:t> und andere im Text erwähnte Business-Objects-Produkte und ­Dienstleistungen sowie die entsprechenden Logos sind Marken oder eingetragene Marken der Business Objects Software Ltd. Business Objects ist ein Unternehmen der SAP AG.</a:t>
            </a:r>
          </a:p>
          <a:p>
            <a:pPr lvl="0"/>
            <a:r>
              <a:rPr lang="de-DE" dirty="0" err="1" smtClean="0"/>
              <a:t>Sybase</a:t>
            </a:r>
            <a:r>
              <a:rPr lang="de-DE" dirty="0" smtClean="0"/>
              <a:t> und Adaptive Server, </a:t>
            </a:r>
            <a:r>
              <a:rPr lang="de-DE" dirty="0" err="1" smtClean="0"/>
              <a:t>iAnywhere</a:t>
            </a:r>
            <a:r>
              <a:rPr lang="de-DE" dirty="0" smtClean="0"/>
              <a:t>, </a:t>
            </a:r>
            <a:r>
              <a:rPr lang="de-DE" dirty="0" err="1" smtClean="0"/>
              <a:t>Sybase</a:t>
            </a:r>
            <a:r>
              <a:rPr lang="de-DE" dirty="0" smtClean="0"/>
              <a:t> 365, SQL Anywhere und weitere im Text erwähnte </a:t>
            </a:r>
            <a:r>
              <a:rPr lang="de-DE" dirty="0" err="1" smtClean="0"/>
              <a:t>Sybase</a:t>
            </a:r>
            <a:r>
              <a:rPr lang="de-DE" dirty="0" smtClean="0"/>
              <a:t>-Produkte und -Dienstleistungen sowie die entsprechenden Logos sind Marken oder eingetragene Marken der </a:t>
            </a:r>
            <a:r>
              <a:rPr lang="de-DE" dirty="0" err="1" smtClean="0"/>
              <a:t>Sybase</a:t>
            </a:r>
            <a:r>
              <a:rPr lang="de-DE" dirty="0" smtClean="0"/>
              <a:t> Inc. </a:t>
            </a:r>
            <a:r>
              <a:rPr lang="de-DE" dirty="0" err="1" smtClean="0"/>
              <a:t>Sybase</a:t>
            </a:r>
            <a:r>
              <a:rPr lang="de-DE" dirty="0" smtClean="0"/>
              <a:t> ist ein Unternehmen der</a:t>
            </a:r>
            <a:r>
              <a:rPr lang="de-DE" baseline="0" dirty="0" smtClean="0"/>
              <a:t> </a:t>
            </a:r>
            <a:r>
              <a:rPr lang="de-DE" dirty="0" smtClean="0"/>
              <a:t>SAP AG.</a:t>
            </a:r>
          </a:p>
          <a:p>
            <a:pPr lvl="0"/>
            <a:r>
              <a:rPr lang="de-DE" dirty="0" err="1" smtClean="0"/>
              <a:t>Crossgate</a:t>
            </a:r>
            <a:r>
              <a:rPr lang="de-DE" dirty="0" smtClean="0"/>
              <a:t>, </a:t>
            </a:r>
            <a:r>
              <a:rPr lang="de-DE" dirty="0" err="1" smtClean="0"/>
              <a:t>m@gic</a:t>
            </a:r>
            <a:r>
              <a:rPr lang="de-DE" dirty="0" smtClean="0"/>
              <a:t> EDDY, B2B 360°, B2B 360° Services sind eingetragene Marken </a:t>
            </a:r>
            <a:r>
              <a:rPr lang="de-DE" baseline="0" dirty="0" smtClean="0"/>
              <a:t> </a:t>
            </a:r>
            <a:r>
              <a:rPr lang="de-DE" dirty="0" smtClean="0"/>
              <a:t>der </a:t>
            </a:r>
            <a:r>
              <a:rPr lang="de-DE" dirty="0" err="1" smtClean="0"/>
              <a:t>Crossgate</a:t>
            </a:r>
            <a:r>
              <a:rPr lang="de-DE" dirty="0" smtClean="0"/>
              <a:t> AG in Deutschland und anderen Ländern. </a:t>
            </a:r>
            <a:r>
              <a:rPr lang="de-DE" dirty="0" err="1" smtClean="0"/>
              <a:t>Crossgate</a:t>
            </a:r>
            <a:r>
              <a:rPr lang="de-DE" dirty="0" smtClean="0"/>
              <a:t> ist ein Unternehmen der SAP AG.</a:t>
            </a:r>
          </a:p>
          <a:p>
            <a:pPr lvl="0"/>
            <a:r>
              <a:rPr lang="de-DE" dirty="0" smtClean="0"/>
              <a:t>Alle anderen Namen von Produkten und Dienstleistungen sind Marken der jeweiligen Firmen. Die Angaben im Text sind unverbindlich und dienen lediglich zu Informationszwecken. Produkte können länderspezifische Unterschiede aufweisen.</a:t>
            </a:r>
          </a:p>
          <a:p>
            <a:pPr lvl="0"/>
            <a:r>
              <a:rPr lang="de-DE" dirty="0" smtClean="0"/>
              <a:t>Die in dieser Publikation enthaltene Information ist Eigentum der SAP. Weitergabe und Vervielfältigung dieser Publikation oder von Teilen daraus sind, zu welchem Zweck und in welcher Form auch immer, nur mit ausdrücklicher schriftlicher Genehmigung durch</a:t>
            </a:r>
            <a:r>
              <a:rPr lang="de-DE" baseline="0" dirty="0" smtClean="0"/>
              <a:t> </a:t>
            </a:r>
            <a:r>
              <a:rPr lang="de-DE" dirty="0" smtClean="0"/>
              <a:t>SAP AG gestattet.</a:t>
            </a:r>
            <a:endParaRPr lang="de-DE"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19590" y="1557153"/>
            <a:ext cx="10365899" cy="578629"/>
          </a:xfrm>
        </p:spPr>
        <p:txBody>
          <a:bodyPr>
            <a:noAutofit/>
          </a:bodyPr>
          <a:lstStyle>
            <a:lvl1pPr algn="l">
              <a:defRPr sz="38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730142" y="2205374"/>
            <a:ext cx="8536623" cy="1753006"/>
          </a:xfrm>
        </p:spPr>
        <p:txBody>
          <a:bodyPr/>
          <a:lstStyle>
            <a:lvl1pPr marL="0" indent="0" algn="l">
              <a:buNone/>
              <a:defRPr>
                <a:solidFill>
                  <a:schemeClr val="bg1">
                    <a:lumMod val="75000"/>
                  </a:schemeClr>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81307" y="6465203"/>
            <a:ext cx="5425252" cy="288099"/>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700" b="1" dirty="0" smtClean="0">
                  <a:solidFill>
                    <a:prstClr val="white"/>
                  </a:solidFill>
                  <a:latin typeface="微软雅黑" pitchFamily="34" charset="-122"/>
                </a:rPr>
                <a:t>世界</a:t>
              </a:r>
              <a:r>
                <a:rPr lang="en-US" altLang="zh-CN" sz="1700" b="1" dirty="0" smtClean="0">
                  <a:solidFill>
                    <a:prstClr val="white"/>
                  </a:solidFill>
                  <a:latin typeface="微软雅黑" pitchFamily="34" charset="-122"/>
                </a:rPr>
                <a:t>500</a:t>
              </a:r>
              <a:r>
                <a:rPr lang="zh-CN" altLang="en-US" sz="1700" b="1" dirty="0" smtClean="0">
                  <a:solidFill>
                    <a:prstClr val="white"/>
                  </a:solidFill>
                  <a:latin typeface="微软雅黑" pitchFamily="34" charset="-122"/>
                </a:rPr>
                <a:t>强研究中心</a:t>
              </a:r>
              <a:endParaRPr lang="zh-CN" altLang="en-US" sz="17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en-US" altLang="zh-CN" sz="1400" b="1" dirty="0" smtClean="0">
                  <a:solidFill>
                    <a:prstClr val="white"/>
                  </a:solidFill>
                  <a:latin typeface="微软雅黑" pitchFamily="34" charset="-122"/>
                </a:rPr>
                <a:t>zhao-biao.com</a:t>
              </a:r>
              <a:endParaRPr lang="zh-CN" altLang="en-US" sz="1400" b="1" dirty="0">
                <a:solidFill>
                  <a:prstClr val="white"/>
                </a:solidFill>
                <a:latin typeface="微软雅黑" pitchFamily="34" charset="-122"/>
              </a:endParaRPr>
            </a:p>
          </p:txBody>
        </p:sp>
      </p:grpSp>
      <p:sp>
        <p:nvSpPr>
          <p:cNvPr id="11" name="矩形 10"/>
          <p:cNvSpPr/>
          <p:nvPr/>
        </p:nvSpPr>
        <p:spPr>
          <a:xfrm>
            <a:off x="5802680" y="6478346"/>
            <a:ext cx="6001466" cy="288099"/>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8878" tIns="108878" rIns="108878" bIns="108878" rtlCol="0" anchor="ctr"/>
          <a:lstStyle/>
          <a:p>
            <a:pPr algn="ctr" defTabSz="914400"/>
            <a:r>
              <a:rPr lang="zh-CN" altLang="en-US" sz="1700" b="1" dirty="0" smtClean="0">
                <a:solidFill>
                  <a:prstClr val="white"/>
                </a:solidFill>
                <a:latin typeface="微软雅黑" pitchFamily="34" charset="-122"/>
              </a:rPr>
              <a:t>找表网：专注于海外</a:t>
            </a:r>
            <a:r>
              <a:rPr lang="zh-CN" altLang="en-US" sz="1700" b="1" dirty="0">
                <a:solidFill>
                  <a:prstClr val="white"/>
                </a:solidFill>
                <a:latin typeface="微软雅黑" pitchFamily="34" charset="-122"/>
              </a:rPr>
              <a:t>知名</a:t>
            </a:r>
            <a:r>
              <a:rPr lang="zh-CN" altLang="en-US" sz="1700" b="1" dirty="0" smtClean="0">
                <a:solidFill>
                  <a:prstClr val="white"/>
                </a:solidFill>
                <a:latin typeface="微软雅黑" pitchFamily="34" charset="-122"/>
              </a:rPr>
              <a:t>上市公司公开资料研究</a:t>
            </a:r>
            <a:endParaRPr lang="zh-CN" altLang="en-US" sz="1700" b="1" dirty="0">
              <a:solidFill>
                <a:prstClr val="white"/>
              </a:solidFill>
              <a:latin typeface="微软雅黑" pitchFamily="34" charset="-122"/>
            </a:endParaRPr>
          </a:p>
        </p:txBody>
      </p:sp>
      <p:cxnSp>
        <p:nvCxnSpPr>
          <p:cNvPr id="14" name="直接连接符 13"/>
          <p:cNvCxnSpPr/>
          <p:nvPr userDrawn="1"/>
        </p:nvCxnSpPr>
        <p:spPr>
          <a:xfrm>
            <a:off x="575659" y="908930"/>
            <a:ext cx="1109199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7921"/>
            <a:ext cx="10365899"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7387"/>
            <a:ext cx="10365899" cy="1500534"/>
          </a:xfrm>
        </p:spPr>
        <p:txBody>
          <a:bodyPr anchor="b"/>
          <a:lstStyle>
            <a:lvl1pPr marL="0" indent="0">
              <a:buNone/>
              <a:defRPr sz="2400">
                <a:solidFill>
                  <a:schemeClr val="tx1">
                    <a:tint val="75000"/>
                  </a:schemeClr>
                </a:solidFill>
              </a:defRPr>
            </a:lvl1pPr>
            <a:lvl2pPr marL="544388" indent="0">
              <a:buNone/>
              <a:defRPr sz="2100">
                <a:solidFill>
                  <a:schemeClr val="tx1">
                    <a:tint val="75000"/>
                  </a:schemeClr>
                </a:solidFill>
              </a:defRPr>
            </a:lvl2pPr>
            <a:lvl3pPr marL="1088776" indent="0">
              <a:buNone/>
              <a:defRPr sz="1900">
                <a:solidFill>
                  <a:schemeClr val="tx1">
                    <a:tint val="75000"/>
                  </a:schemeClr>
                </a:solidFill>
              </a:defRPr>
            </a:lvl3pPr>
            <a:lvl4pPr marL="1633164" indent="0">
              <a:buNone/>
              <a:defRPr sz="1700">
                <a:solidFill>
                  <a:schemeClr val="tx1">
                    <a:tint val="75000"/>
                  </a:schemeClr>
                </a:solidFill>
              </a:defRPr>
            </a:lvl4pPr>
            <a:lvl5pPr marL="2177552" indent="0">
              <a:buNone/>
              <a:defRPr sz="1700">
                <a:solidFill>
                  <a:schemeClr val="tx1">
                    <a:tint val="75000"/>
                  </a:schemeClr>
                </a:solidFill>
              </a:defRPr>
            </a:lvl5pPr>
            <a:lvl6pPr marL="2721940" indent="0">
              <a:buNone/>
              <a:defRPr sz="1700">
                <a:solidFill>
                  <a:schemeClr val="tx1">
                    <a:tint val="75000"/>
                  </a:schemeClr>
                </a:solidFill>
              </a:defRPr>
            </a:lvl6pPr>
            <a:lvl7pPr marL="3266328" indent="0">
              <a:buNone/>
              <a:defRPr sz="1700">
                <a:solidFill>
                  <a:schemeClr val="tx1">
                    <a:tint val="75000"/>
                  </a:schemeClr>
                </a:solidFill>
              </a:defRPr>
            </a:lvl7pPr>
            <a:lvl8pPr marL="3810716" indent="0">
              <a:buNone/>
              <a:defRPr sz="1700">
                <a:solidFill>
                  <a:schemeClr val="tx1">
                    <a:tint val="75000"/>
                  </a:schemeClr>
                </a:solidFill>
              </a:defRPr>
            </a:lvl8pPr>
            <a:lvl9pPr marL="4355104"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335" y="1485129"/>
            <a:ext cx="10365899" cy="1362390"/>
          </a:xfrm>
        </p:spPr>
        <p:txBody>
          <a:bodyPr anchor="b"/>
          <a:lstStyle>
            <a:lvl1pPr algn="l">
              <a:defRPr sz="48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3335" y="2937606"/>
            <a:ext cx="10365899" cy="1500534"/>
          </a:xfrm>
        </p:spPr>
        <p:txBody>
          <a:bodyPr anchor="t"/>
          <a:lstStyle>
            <a:lvl1pPr marL="0" indent="0">
              <a:buNone/>
              <a:defRPr sz="2400">
                <a:solidFill>
                  <a:schemeClr val="bg1"/>
                </a:solidFill>
              </a:defRPr>
            </a:lvl1pPr>
            <a:lvl2pPr marL="544388" indent="0">
              <a:buNone/>
              <a:defRPr sz="2100">
                <a:solidFill>
                  <a:schemeClr val="tx1">
                    <a:tint val="75000"/>
                  </a:schemeClr>
                </a:solidFill>
              </a:defRPr>
            </a:lvl2pPr>
            <a:lvl3pPr marL="1088776" indent="0">
              <a:buNone/>
              <a:defRPr sz="1900">
                <a:solidFill>
                  <a:schemeClr val="tx1">
                    <a:tint val="75000"/>
                  </a:schemeClr>
                </a:solidFill>
              </a:defRPr>
            </a:lvl3pPr>
            <a:lvl4pPr marL="1633164" indent="0">
              <a:buNone/>
              <a:defRPr sz="1700">
                <a:solidFill>
                  <a:schemeClr val="tx1">
                    <a:tint val="75000"/>
                  </a:schemeClr>
                </a:solidFill>
              </a:defRPr>
            </a:lvl4pPr>
            <a:lvl5pPr marL="2177552" indent="0">
              <a:buNone/>
              <a:defRPr sz="1700">
                <a:solidFill>
                  <a:schemeClr val="tx1">
                    <a:tint val="75000"/>
                  </a:schemeClr>
                </a:solidFill>
              </a:defRPr>
            </a:lvl5pPr>
            <a:lvl6pPr marL="2721940" indent="0">
              <a:buNone/>
              <a:defRPr sz="1700">
                <a:solidFill>
                  <a:schemeClr val="tx1">
                    <a:tint val="75000"/>
                  </a:schemeClr>
                </a:solidFill>
              </a:defRPr>
            </a:lvl6pPr>
            <a:lvl7pPr marL="3266328" indent="0">
              <a:buNone/>
              <a:defRPr sz="1700">
                <a:solidFill>
                  <a:schemeClr val="tx1">
                    <a:tint val="75000"/>
                  </a:schemeClr>
                </a:solidFill>
              </a:defRPr>
            </a:lvl7pPr>
            <a:lvl8pPr marL="3810716" indent="0">
              <a:buNone/>
              <a:defRPr sz="1700">
                <a:solidFill>
                  <a:schemeClr val="tx1">
                    <a:tint val="75000"/>
                  </a:schemeClr>
                </a:solidFill>
              </a:defRPr>
            </a:lvl8pPr>
            <a:lvl9pPr marL="4355104" indent="0">
              <a:buNone/>
              <a:defRPr sz="17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575659" y="908930"/>
            <a:ext cx="1109199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759" y="1600571"/>
            <a:ext cx="5386202"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9214" y="1600571"/>
            <a:ext cx="5386202"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469"/>
            <a:ext cx="5388320" cy="639910"/>
          </a:xfrm>
        </p:spPr>
        <p:txBody>
          <a:bodyPr anchor="b"/>
          <a:lstStyle>
            <a:lvl1pPr marL="0" indent="0">
              <a:buNone/>
              <a:defRPr sz="2900" b="1"/>
            </a:lvl1pPr>
            <a:lvl2pPr marL="544388" indent="0">
              <a:buNone/>
              <a:defRPr sz="2400" b="1"/>
            </a:lvl2pPr>
            <a:lvl3pPr marL="1088776" indent="0">
              <a:buNone/>
              <a:defRPr sz="2100" b="1"/>
            </a:lvl3pPr>
            <a:lvl4pPr marL="1633164" indent="0">
              <a:buNone/>
              <a:defRPr sz="1900" b="1"/>
            </a:lvl4pPr>
            <a:lvl5pPr marL="2177552" indent="0">
              <a:buNone/>
              <a:defRPr sz="1900" b="1"/>
            </a:lvl5pPr>
            <a:lvl6pPr marL="2721940" indent="0">
              <a:buNone/>
              <a:defRPr sz="1900" b="1"/>
            </a:lvl6pPr>
            <a:lvl7pPr marL="3266328" indent="0">
              <a:buNone/>
              <a:defRPr sz="1900" b="1"/>
            </a:lvl7pPr>
            <a:lvl8pPr marL="3810716" indent="0">
              <a:buNone/>
              <a:defRPr sz="1900" b="1"/>
            </a:lvl8pPr>
            <a:lvl9pPr marL="4355104"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5379"/>
            <a:ext cx="5388320"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469"/>
            <a:ext cx="5390437" cy="639910"/>
          </a:xfrm>
        </p:spPr>
        <p:txBody>
          <a:bodyPr anchor="b"/>
          <a:lstStyle>
            <a:lvl1pPr marL="0" indent="0">
              <a:buNone/>
              <a:defRPr sz="2900" b="1"/>
            </a:lvl1pPr>
            <a:lvl2pPr marL="544388" indent="0">
              <a:buNone/>
              <a:defRPr sz="2400" b="1"/>
            </a:lvl2pPr>
            <a:lvl3pPr marL="1088776" indent="0">
              <a:buNone/>
              <a:defRPr sz="2100" b="1"/>
            </a:lvl3pPr>
            <a:lvl4pPr marL="1633164" indent="0">
              <a:buNone/>
              <a:defRPr sz="1900" b="1"/>
            </a:lvl4pPr>
            <a:lvl5pPr marL="2177552" indent="0">
              <a:buNone/>
              <a:defRPr sz="1900" b="1"/>
            </a:lvl5pPr>
            <a:lvl6pPr marL="2721940" indent="0">
              <a:buNone/>
              <a:defRPr sz="1900" b="1"/>
            </a:lvl6pPr>
            <a:lvl7pPr marL="3266328" indent="0">
              <a:buNone/>
              <a:defRPr sz="1900" b="1"/>
            </a:lvl7pPr>
            <a:lvl8pPr marL="3810716" indent="0">
              <a:buNone/>
              <a:defRPr sz="1900" b="1"/>
            </a:lvl8pPr>
            <a:lvl9pPr marL="4355104"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5379"/>
            <a:ext cx="5390437"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2012</a:t>
            </a:r>
          </a:p>
        </p:txBody>
      </p:sp>
      <p:pic>
        <p:nvPicPr>
          <p:cNvPr id="7" name="Picture 6"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113"/>
            <a:ext cx="4012129"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114"/>
            <a:ext cx="6817442"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433"/>
            <a:ext cx="4012129" cy="4692149"/>
          </a:xfrm>
        </p:spPr>
        <p:txBody>
          <a:bodyPr/>
          <a:lstStyle>
            <a:lvl1pPr marL="0" indent="0">
              <a:buNone/>
              <a:defRPr sz="1700"/>
            </a:lvl1pPr>
            <a:lvl2pPr marL="544388" indent="0">
              <a:buNone/>
              <a:defRPr sz="1400"/>
            </a:lvl2pPr>
            <a:lvl3pPr marL="1088776" indent="0">
              <a:buNone/>
              <a:defRPr sz="1200"/>
            </a:lvl3pPr>
            <a:lvl4pPr marL="1633164" indent="0">
              <a:buNone/>
              <a:defRPr sz="1100"/>
            </a:lvl4pPr>
            <a:lvl5pPr marL="2177552" indent="0">
              <a:buNone/>
              <a:defRPr sz="1100"/>
            </a:lvl5pPr>
            <a:lvl6pPr marL="2721940" indent="0">
              <a:buNone/>
              <a:defRPr sz="1100"/>
            </a:lvl6pPr>
            <a:lvl7pPr marL="3266328" indent="0">
              <a:buNone/>
              <a:defRPr sz="1100"/>
            </a:lvl7pPr>
            <a:lvl8pPr marL="3810716" indent="0">
              <a:buNone/>
              <a:defRPr sz="1100"/>
            </a:lvl8pPr>
            <a:lvl9pPr marL="4355104"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1712"/>
            <a:ext cx="7317105"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917"/>
            <a:ext cx="7317105" cy="4115753"/>
          </a:xfrm>
        </p:spPr>
        <p:txBody>
          <a:bodyPr/>
          <a:lstStyle>
            <a:lvl1pPr marL="0" indent="0">
              <a:buNone/>
              <a:defRPr sz="3800"/>
            </a:lvl1pPr>
            <a:lvl2pPr marL="544388" indent="0">
              <a:buNone/>
              <a:defRPr sz="3300"/>
            </a:lvl2pPr>
            <a:lvl3pPr marL="1088776" indent="0">
              <a:buNone/>
              <a:defRPr sz="2900"/>
            </a:lvl3pPr>
            <a:lvl4pPr marL="1633164" indent="0">
              <a:buNone/>
              <a:defRPr sz="2400"/>
            </a:lvl4pPr>
            <a:lvl5pPr marL="2177552" indent="0">
              <a:buNone/>
              <a:defRPr sz="2400"/>
            </a:lvl5pPr>
            <a:lvl6pPr marL="2721940" indent="0">
              <a:buNone/>
              <a:defRPr sz="2400"/>
            </a:lvl6pPr>
            <a:lvl7pPr marL="3266328" indent="0">
              <a:buNone/>
              <a:defRPr sz="2400"/>
            </a:lvl7pPr>
            <a:lvl8pPr marL="3810716" indent="0">
              <a:buNone/>
              <a:defRPr sz="2400"/>
            </a:lvl8pPr>
            <a:lvl9pPr marL="4355104" indent="0">
              <a:buNone/>
              <a:defRPr sz="24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90340" y="5368581"/>
            <a:ext cx="7317105" cy="805048"/>
          </a:xfrm>
        </p:spPr>
        <p:txBody>
          <a:bodyPr/>
          <a:lstStyle>
            <a:lvl1pPr marL="0" indent="0">
              <a:buNone/>
              <a:defRPr sz="1700"/>
            </a:lvl1pPr>
            <a:lvl2pPr marL="544388" indent="0">
              <a:buNone/>
              <a:defRPr sz="1400"/>
            </a:lvl2pPr>
            <a:lvl3pPr marL="1088776" indent="0">
              <a:buNone/>
              <a:defRPr sz="1200"/>
            </a:lvl3pPr>
            <a:lvl4pPr marL="1633164" indent="0">
              <a:buNone/>
              <a:defRPr sz="1100"/>
            </a:lvl4pPr>
            <a:lvl5pPr marL="2177552" indent="0">
              <a:buNone/>
              <a:defRPr sz="1100"/>
            </a:lvl5pPr>
            <a:lvl6pPr marL="2721940" indent="0">
              <a:buNone/>
              <a:defRPr sz="1100"/>
            </a:lvl6pPr>
            <a:lvl7pPr marL="3266328" indent="0">
              <a:buNone/>
              <a:defRPr sz="1100"/>
            </a:lvl7pPr>
            <a:lvl8pPr marL="3810716" indent="0">
              <a:buNone/>
              <a:defRPr sz="1100"/>
            </a:lvl8pPr>
            <a:lvl9pPr marL="4355104"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702"/>
            <a:ext cx="2743914" cy="585288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759" y="274702"/>
            <a:ext cx="8028490" cy="585288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2012</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7720"/>
            <a:ext cx="2167265"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2012 SAP AG. All rights reserved.</a:t>
            </a:r>
          </a:p>
        </p:txBody>
      </p:sp>
      <p:sp>
        <p:nvSpPr>
          <p:cNvPr id="34" name="TextBox 33"/>
          <p:cNvSpPr txBox="1"/>
          <p:nvPr/>
        </p:nvSpPr>
        <p:spPr bwMode="black">
          <a:xfrm>
            <a:off x="11624489" y="6637720"/>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userDrawn="1"/>
        </p:nvSpPr>
        <p:spPr>
          <a:xfrm>
            <a:off x="10718800" y="6638354"/>
            <a:ext cx="554639"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Customer</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702"/>
            <a:ext cx="10975658" cy="562204"/>
          </a:xfrm>
          <a:prstGeom prst="rect">
            <a:avLst/>
          </a:prstGeom>
        </p:spPr>
        <p:txBody>
          <a:bodyPr vert="horz" lIns="108878" tIns="54439" rIns="108878" bIns="5443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980955"/>
            <a:ext cx="10975658" cy="5401851"/>
          </a:xfrm>
          <a:prstGeom prst="rect">
            <a:avLst/>
          </a:prstGeom>
        </p:spPr>
        <p:txBody>
          <a:bodyPr vert="horz" lIns="108878" tIns="54439" rIns="108878" bIns="5443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489488"/>
            <a:ext cx="2845541" cy="365210"/>
          </a:xfrm>
          <a:prstGeom prst="rect">
            <a:avLst/>
          </a:prstGeom>
        </p:spPr>
        <p:txBody>
          <a:bodyPr vert="horz" lIns="108878" tIns="54439" rIns="108878" bIns="54439" rtlCol="0" anchor="ctr"/>
          <a:lstStyle>
            <a:lvl1pPr algn="l">
              <a:defRPr sz="1400">
                <a:solidFill>
                  <a:schemeClr val="tx1">
                    <a:tint val="75000"/>
                  </a:schemeClr>
                </a:solidFill>
              </a:defRPr>
            </a:lvl1pPr>
          </a:lstStyle>
          <a:p>
            <a:pPr defTabSz="914400"/>
            <a:fld id="{532A548F-CF34-4B50-B370-B3732F5B80E4}" type="datetimeFigureOut">
              <a:rPr lang="zh-CN" altLang="en-US" smtClean="0">
                <a:solidFill>
                  <a:prstClr val="black">
                    <a:tint val="75000"/>
                  </a:prstClr>
                </a:solidFill>
                <a:latin typeface="Verdana"/>
                <a:cs typeface="Arial" charset="0"/>
              </a:rPr>
              <a:pPr defTabSz="914400"/>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4166685" y="6489488"/>
            <a:ext cx="3861805" cy="365210"/>
          </a:xfrm>
          <a:prstGeom prst="rect">
            <a:avLst/>
          </a:prstGeom>
        </p:spPr>
        <p:txBody>
          <a:bodyPr vert="horz" lIns="108878" tIns="54439" rIns="108878" bIns="54439" rtlCol="0" anchor="ctr"/>
          <a:lstStyle>
            <a:lvl1pPr algn="ctr">
              <a:defRPr sz="1400">
                <a:solidFill>
                  <a:schemeClr val="tx1">
                    <a:tint val="75000"/>
                  </a:schemeClr>
                </a:solidFill>
              </a:defRPr>
            </a:lvl1pPr>
          </a:lstStyle>
          <a:p>
            <a:pPr defTabSz="914400"/>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8739875" y="6489488"/>
            <a:ext cx="2845541" cy="365210"/>
          </a:xfrm>
          <a:prstGeom prst="rect">
            <a:avLst/>
          </a:prstGeom>
        </p:spPr>
        <p:txBody>
          <a:bodyPr vert="horz" lIns="108878" tIns="54439" rIns="108878" bIns="54439" rtlCol="0" anchor="ctr"/>
          <a:lstStyle>
            <a:lvl1pPr algn="r">
              <a:defRPr sz="1400">
                <a:solidFill>
                  <a:schemeClr val="tx1">
                    <a:tint val="75000"/>
                  </a:schemeClr>
                </a:solidFill>
              </a:defRPr>
            </a:lvl1pPr>
          </a:lstStyle>
          <a:p>
            <a:pPr defTabSz="914400"/>
            <a:fld id="{E6F7F160-E61C-4897-94C3-BDF1D09C6643}" type="slidenum">
              <a:rPr lang="zh-CN" altLang="en-US" smtClean="0">
                <a:solidFill>
                  <a:prstClr val="black">
                    <a:tint val="75000"/>
                  </a:prstClr>
                </a:solidFill>
                <a:latin typeface="Verdana"/>
                <a:cs typeface="Arial" charset="0"/>
              </a:rPr>
              <a:pPr defTabSz="914400"/>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575659" y="908930"/>
            <a:ext cx="11091997"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1088776" rtl="0" eaLnBrk="1" latinLnBrk="0" hangingPunct="1">
        <a:spcBef>
          <a:spcPct val="0"/>
        </a:spcBef>
        <a:buNone/>
        <a:defRPr sz="2900" b="1" kern="1200">
          <a:solidFill>
            <a:schemeClr val="tx1">
              <a:lumMod val="65000"/>
              <a:lumOff val="35000"/>
            </a:schemeClr>
          </a:solidFill>
          <a:latin typeface="+mj-lt"/>
          <a:ea typeface="+mj-ea"/>
          <a:cs typeface="+mj-cs"/>
        </a:defRPr>
      </a:lvl1pPr>
    </p:titleStyle>
    <p:bodyStyle>
      <a:lvl1pPr marL="0" indent="0" algn="l" defTabSz="1088776" rtl="0" eaLnBrk="1" latinLnBrk="0" hangingPunct="1">
        <a:spcBef>
          <a:spcPct val="20000"/>
        </a:spcBef>
        <a:buFont typeface="Arial" pitchFamily="34" charset="0"/>
        <a:buNone/>
        <a:defRPr sz="2100" kern="1200">
          <a:solidFill>
            <a:schemeClr val="tx1"/>
          </a:solidFill>
          <a:latin typeface="+mn-lt"/>
          <a:ea typeface="+mn-ea"/>
          <a:cs typeface="+mn-cs"/>
        </a:defRPr>
      </a:lvl1pPr>
      <a:lvl2pPr marL="544388" indent="0" algn="l" defTabSz="1088776" rtl="0" eaLnBrk="1" latinLnBrk="0" hangingPunct="1">
        <a:spcBef>
          <a:spcPct val="20000"/>
        </a:spcBef>
        <a:buFont typeface="Arial" pitchFamily="34" charset="0"/>
        <a:buNone/>
        <a:defRPr sz="1900" kern="1200">
          <a:solidFill>
            <a:schemeClr val="tx1"/>
          </a:solidFill>
          <a:latin typeface="+mn-lt"/>
          <a:ea typeface="+mn-ea"/>
          <a:cs typeface="+mn-cs"/>
        </a:defRPr>
      </a:lvl2pPr>
      <a:lvl3pPr marL="1088776" indent="0" algn="l" defTabSz="1088776" rtl="0" eaLnBrk="1" latinLnBrk="0" hangingPunct="1">
        <a:spcBef>
          <a:spcPct val="20000"/>
        </a:spcBef>
        <a:buFont typeface="Arial" pitchFamily="34" charset="0"/>
        <a:buNone/>
        <a:defRPr sz="1700" kern="1200">
          <a:solidFill>
            <a:schemeClr val="tx1"/>
          </a:solidFill>
          <a:latin typeface="+mn-lt"/>
          <a:ea typeface="+mn-ea"/>
          <a:cs typeface="+mn-cs"/>
        </a:defRPr>
      </a:lvl3pPr>
      <a:lvl4pPr marL="1633164" indent="0" algn="l" defTabSz="1088776" rtl="0" eaLnBrk="1" latinLnBrk="0" hangingPunct="1">
        <a:spcBef>
          <a:spcPct val="20000"/>
        </a:spcBef>
        <a:buFont typeface="Arial" pitchFamily="34" charset="0"/>
        <a:buNone/>
        <a:defRPr sz="1400" kern="1200">
          <a:solidFill>
            <a:schemeClr val="tx1"/>
          </a:solidFill>
          <a:latin typeface="+mn-lt"/>
          <a:ea typeface="+mn-ea"/>
          <a:cs typeface="+mn-cs"/>
        </a:defRPr>
      </a:lvl4pPr>
      <a:lvl5pPr marL="2177552" indent="0" algn="l" defTabSz="1088776" rtl="0" eaLnBrk="1" latinLnBrk="0" hangingPunct="1">
        <a:spcBef>
          <a:spcPct val="20000"/>
        </a:spcBef>
        <a:buFont typeface="Arial" pitchFamily="34" charset="0"/>
        <a:buNone/>
        <a:defRPr sz="14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1"/>
            <a:ext cx="12196800" cy="68595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AFS to SAP Retail Interface</a:t>
            </a:r>
            <a:endParaRPr lang="en-US" dirty="0"/>
          </a:p>
        </p:txBody>
      </p:sp>
      <p:sp>
        <p:nvSpPr>
          <p:cNvPr id="4" name="Subtitle 3"/>
          <p:cNvSpPr>
            <a:spLocks noGrp="1"/>
          </p:cNvSpPr>
          <p:nvPr>
            <p:ph type="subTitle" idx="1"/>
          </p:nvPr>
        </p:nvSpPr>
        <p:spPr/>
        <p:txBody>
          <a:bodyPr/>
          <a:lstStyle/>
          <a:p>
            <a:r>
              <a:rPr lang="en-US" altLang="zh-CN" smtClean="0"/>
              <a:t>speaker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SAP Distributed Data Processing</a:t>
            </a:r>
            <a:r>
              <a:rPr lang="en-US" altLang="zh-CN" dirty="0" smtClean="0"/>
              <a:t>—— AFS Interface</a:t>
            </a:r>
            <a:endParaRPr lang="en-US" dirty="0"/>
          </a:p>
        </p:txBody>
      </p:sp>
      <p:cxnSp>
        <p:nvCxnSpPr>
          <p:cNvPr id="6" name="Straight Connector 5"/>
          <p:cNvCxnSpPr/>
          <p:nvPr/>
        </p:nvCxnSpPr>
        <p:spPr>
          <a:xfrm>
            <a:off x="1154241" y="1851286"/>
            <a:ext cx="782486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gray">
          <a:xfrm>
            <a:off x="1049310" y="1334125"/>
            <a:ext cx="569627" cy="73451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1049307" y="2266015"/>
            <a:ext cx="569627" cy="73451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9" name="Straight Connector 8"/>
          <p:cNvCxnSpPr/>
          <p:nvPr/>
        </p:nvCxnSpPr>
        <p:spPr>
          <a:xfrm>
            <a:off x="1618936" y="2820649"/>
            <a:ext cx="73601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049306" y="3310329"/>
            <a:ext cx="569627" cy="73451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12" name="Straight Connector 11"/>
          <p:cNvCxnSpPr/>
          <p:nvPr/>
        </p:nvCxnSpPr>
        <p:spPr>
          <a:xfrm>
            <a:off x="1618937" y="3872460"/>
            <a:ext cx="73601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gray">
          <a:xfrm>
            <a:off x="1049305" y="4377128"/>
            <a:ext cx="569627" cy="73451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14" name="Straight Connector 13"/>
          <p:cNvCxnSpPr/>
          <p:nvPr/>
        </p:nvCxnSpPr>
        <p:spPr>
          <a:xfrm>
            <a:off x="1618932" y="4879298"/>
            <a:ext cx="73601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1049310" y="5428938"/>
            <a:ext cx="569627" cy="73451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16" name="Straight Connector 15"/>
          <p:cNvCxnSpPr/>
          <p:nvPr/>
        </p:nvCxnSpPr>
        <p:spPr>
          <a:xfrm>
            <a:off x="1618932" y="5976079"/>
            <a:ext cx="73601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738859" y="1544307"/>
            <a:ext cx="607101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zh-CN" altLang="en-US" sz="1800" kern="0" dirty="0" smtClean="0">
                <a:ea typeface="Arial Unicode MS" pitchFamily="34" charset="-128"/>
                <a:cs typeface="Arial Unicode MS" pitchFamily="34" charset="-128"/>
              </a:rPr>
              <a:t>应用于</a:t>
            </a:r>
            <a:r>
              <a:rPr lang="en-US" altLang="zh-CN" sz="1800" kern="0" dirty="0" smtClean="0">
                <a:ea typeface="Arial Unicode MS" pitchFamily="34" charset="-128"/>
                <a:cs typeface="Arial Unicode MS" pitchFamily="34" charset="-128"/>
              </a:rPr>
              <a:t>SAP Retail</a:t>
            </a:r>
            <a:r>
              <a:rPr lang="zh-CN" altLang="en-US" sz="1800" kern="0" dirty="0" smtClean="0">
                <a:ea typeface="Arial Unicode MS" pitchFamily="34" charset="-128"/>
                <a:cs typeface="Arial Unicode MS" pitchFamily="34" charset="-128"/>
              </a:rPr>
              <a:t>行业解决方案的 </a:t>
            </a:r>
            <a:r>
              <a:rPr lang="en-US" altLang="zh-CN" sz="1800" kern="0" dirty="0" smtClean="0">
                <a:ea typeface="Arial Unicode MS" pitchFamily="34" charset="-128"/>
                <a:cs typeface="Arial Unicode MS" pitchFamily="34" charset="-128"/>
              </a:rPr>
              <a:t>AFS </a:t>
            </a:r>
            <a:r>
              <a:rPr lang="zh-CN" altLang="en-US" sz="1800" kern="0" dirty="0" smtClean="0">
                <a:ea typeface="Arial Unicode MS" pitchFamily="34" charset="-128"/>
                <a:cs typeface="Arial Unicode MS" pitchFamily="34" charset="-128"/>
              </a:rPr>
              <a:t>客户解决方案</a:t>
            </a:r>
            <a:endParaRPr lang="en-US" sz="1800" kern="0" dirty="0" err="1" smtClean="0">
              <a:ea typeface="Arial Unicode MS" pitchFamily="34" charset="-128"/>
              <a:cs typeface="Arial Unicode MS" pitchFamily="34" charset="-128"/>
            </a:endParaRPr>
          </a:p>
        </p:txBody>
      </p:sp>
      <p:sp>
        <p:nvSpPr>
          <p:cNvPr id="18" name="TextBox 17"/>
          <p:cNvSpPr txBox="1"/>
          <p:nvPr/>
        </p:nvSpPr>
        <p:spPr>
          <a:xfrm>
            <a:off x="1738859" y="2413416"/>
            <a:ext cx="5426439"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SAP Retail </a:t>
            </a:r>
            <a:r>
              <a:rPr lang="zh-CN" altLang="en-US" sz="1800" kern="0" dirty="0" smtClean="0">
                <a:ea typeface="Arial Unicode MS" pitchFamily="34" charset="-128"/>
                <a:cs typeface="Arial Unicode MS" pitchFamily="34" charset="-128"/>
              </a:rPr>
              <a:t>与 </a:t>
            </a:r>
            <a:r>
              <a:rPr lang="en-US" altLang="zh-CN" sz="1800" kern="0" dirty="0" smtClean="0">
                <a:ea typeface="Arial Unicode MS" pitchFamily="34" charset="-128"/>
                <a:cs typeface="Arial Unicode MS" pitchFamily="34" charset="-128"/>
              </a:rPr>
              <a:t>AFS </a:t>
            </a:r>
            <a:r>
              <a:rPr lang="zh-CN" altLang="en-US" sz="1800" kern="0" dirty="0" smtClean="0">
                <a:ea typeface="Arial Unicode MS" pitchFamily="34" charset="-128"/>
                <a:cs typeface="Arial Unicode MS" pitchFamily="34" charset="-128"/>
              </a:rPr>
              <a:t>集成</a:t>
            </a:r>
            <a:r>
              <a:rPr lang="en-US" altLang="zh-CN" sz="1800" kern="0" dirty="0" smtClean="0">
                <a:ea typeface="Arial Unicode MS" pitchFamily="34" charset="-128"/>
                <a:cs typeface="Arial Unicode MS" pitchFamily="34" charset="-128"/>
              </a:rPr>
              <a:t>——</a:t>
            </a:r>
            <a:r>
              <a:rPr lang="zh-CN" altLang="en-US" sz="1800" kern="0" dirty="0" smtClean="0">
                <a:ea typeface="Arial Unicode MS" pitchFamily="34" charset="-128"/>
                <a:cs typeface="Arial Unicode MS" pitchFamily="34" charset="-128"/>
              </a:rPr>
              <a:t>信息流</a:t>
            </a:r>
            <a:endParaRPr lang="en-US" sz="1800" kern="0" dirty="0" err="1" smtClean="0">
              <a:ea typeface="Arial Unicode MS" pitchFamily="34" charset="-128"/>
              <a:cs typeface="Arial Unicode MS" pitchFamily="34" charset="-128"/>
            </a:endParaRPr>
          </a:p>
        </p:txBody>
      </p:sp>
      <p:sp>
        <p:nvSpPr>
          <p:cNvPr id="19" name="TextBox 18"/>
          <p:cNvSpPr txBox="1"/>
          <p:nvPr/>
        </p:nvSpPr>
        <p:spPr>
          <a:xfrm>
            <a:off x="1738858" y="3447738"/>
            <a:ext cx="46619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SAP Retail </a:t>
            </a:r>
            <a:r>
              <a:rPr lang="zh-CN" altLang="en-US" sz="1800" kern="0" dirty="0" smtClean="0">
                <a:ea typeface="Arial Unicode MS" pitchFamily="34" charset="-128"/>
                <a:cs typeface="Arial Unicode MS" pitchFamily="34" charset="-128"/>
              </a:rPr>
              <a:t>与 </a:t>
            </a:r>
            <a:r>
              <a:rPr lang="en-US" altLang="zh-CN" sz="1800" kern="0" dirty="0" smtClean="0">
                <a:ea typeface="Arial Unicode MS" pitchFamily="34" charset="-128"/>
                <a:cs typeface="Arial Unicode MS" pitchFamily="34" charset="-128"/>
              </a:rPr>
              <a:t>AFS </a:t>
            </a:r>
            <a:r>
              <a:rPr lang="zh-CN" altLang="en-US" sz="1800" kern="0" dirty="0" smtClean="0">
                <a:ea typeface="Arial Unicode MS" pitchFamily="34" charset="-128"/>
                <a:cs typeface="Arial Unicode MS" pitchFamily="34" charset="-128"/>
              </a:rPr>
              <a:t>集成</a:t>
            </a:r>
            <a:r>
              <a:rPr lang="en-US" altLang="zh-CN" sz="1800" kern="0" dirty="0" smtClean="0">
                <a:ea typeface="Arial Unicode MS" pitchFamily="34" charset="-128"/>
                <a:cs typeface="Arial Unicode MS" pitchFamily="34" charset="-128"/>
              </a:rPr>
              <a:t>——</a:t>
            </a:r>
            <a:r>
              <a:rPr lang="zh-CN" altLang="en-US" sz="1800" kern="0" dirty="0" smtClean="0">
                <a:ea typeface="Arial Unicode MS" pitchFamily="34" charset="-128"/>
                <a:cs typeface="Arial Unicode MS" pitchFamily="34" charset="-128"/>
              </a:rPr>
              <a:t>商品主数据</a:t>
            </a:r>
            <a:endParaRPr lang="en-US" sz="1800" kern="0" dirty="0" err="1" smtClean="0">
              <a:ea typeface="Arial Unicode MS" pitchFamily="34" charset="-128"/>
              <a:cs typeface="Arial Unicode MS" pitchFamily="34" charset="-128"/>
            </a:endParaRPr>
          </a:p>
        </p:txBody>
      </p:sp>
      <p:sp>
        <p:nvSpPr>
          <p:cNvPr id="20" name="TextBox 19"/>
          <p:cNvSpPr txBox="1"/>
          <p:nvPr/>
        </p:nvSpPr>
        <p:spPr>
          <a:xfrm>
            <a:off x="1738859" y="4467388"/>
            <a:ext cx="46619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SAP Retail </a:t>
            </a:r>
            <a:r>
              <a:rPr lang="zh-CN" altLang="en-US" sz="1800" kern="0" dirty="0" smtClean="0">
                <a:ea typeface="Arial Unicode MS" pitchFamily="34" charset="-128"/>
                <a:cs typeface="Arial Unicode MS" pitchFamily="34" charset="-128"/>
              </a:rPr>
              <a:t>与 </a:t>
            </a:r>
            <a:r>
              <a:rPr lang="en-US" altLang="zh-CN" sz="1800" kern="0" dirty="0" smtClean="0">
                <a:ea typeface="Arial Unicode MS" pitchFamily="34" charset="-128"/>
                <a:cs typeface="Arial Unicode MS" pitchFamily="34" charset="-128"/>
              </a:rPr>
              <a:t>AFS </a:t>
            </a:r>
            <a:r>
              <a:rPr lang="zh-CN" altLang="en-US" sz="1800" kern="0" dirty="0" smtClean="0">
                <a:ea typeface="Arial Unicode MS" pitchFamily="34" charset="-128"/>
                <a:cs typeface="Arial Unicode MS" pitchFamily="34" charset="-128"/>
              </a:rPr>
              <a:t>集成</a:t>
            </a:r>
            <a:r>
              <a:rPr lang="en-US" altLang="zh-CN" sz="1800" kern="0" dirty="0" smtClean="0">
                <a:ea typeface="Arial Unicode MS" pitchFamily="34" charset="-128"/>
                <a:cs typeface="Arial Unicode MS" pitchFamily="34" charset="-128"/>
              </a:rPr>
              <a:t>——</a:t>
            </a:r>
            <a:r>
              <a:rPr lang="zh-CN" altLang="en-US" sz="1800" kern="0" dirty="0">
                <a:ea typeface="Arial Unicode MS" pitchFamily="34" charset="-128"/>
                <a:cs typeface="Arial Unicode MS" pitchFamily="34" charset="-128"/>
              </a:rPr>
              <a:t>工作流</a:t>
            </a:r>
            <a:endParaRPr lang="en-US" sz="1800" kern="0" dirty="0" err="1" smtClean="0">
              <a:ea typeface="Arial Unicode MS" pitchFamily="34" charset="-128"/>
              <a:cs typeface="Arial Unicode MS" pitchFamily="34" charset="-128"/>
            </a:endParaRPr>
          </a:p>
        </p:txBody>
      </p:sp>
      <p:sp>
        <p:nvSpPr>
          <p:cNvPr id="21" name="TextBox 20"/>
          <p:cNvSpPr txBox="1"/>
          <p:nvPr/>
        </p:nvSpPr>
        <p:spPr>
          <a:xfrm>
            <a:off x="1738859" y="5657697"/>
            <a:ext cx="46619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SAP Retail </a:t>
            </a:r>
            <a:r>
              <a:rPr lang="zh-CN" altLang="en-US" sz="1800" kern="0" dirty="0" smtClean="0">
                <a:ea typeface="Arial Unicode MS" pitchFamily="34" charset="-128"/>
                <a:cs typeface="Arial Unicode MS" pitchFamily="34" charset="-128"/>
              </a:rPr>
              <a:t>与 </a:t>
            </a:r>
            <a:r>
              <a:rPr lang="en-US" altLang="zh-CN" sz="1800" kern="0" dirty="0" smtClean="0">
                <a:ea typeface="Arial Unicode MS" pitchFamily="34" charset="-128"/>
                <a:cs typeface="Arial Unicode MS" pitchFamily="34" charset="-128"/>
              </a:rPr>
              <a:t>AFS </a:t>
            </a:r>
            <a:r>
              <a:rPr lang="zh-CN" altLang="en-US" sz="1800" kern="0" dirty="0" smtClean="0">
                <a:ea typeface="Arial Unicode MS" pitchFamily="34" charset="-128"/>
                <a:cs typeface="Arial Unicode MS" pitchFamily="34" charset="-128"/>
              </a:rPr>
              <a:t>集成</a:t>
            </a:r>
            <a:r>
              <a:rPr lang="en-US" altLang="zh-CN" sz="1800" kern="0" dirty="0" smtClean="0">
                <a:ea typeface="Arial Unicode MS" pitchFamily="34" charset="-128"/>
                <a:cs typeface="Arial Unicode MS" pitchFamily="34" charset="-128"/>
              </a:rPr>
              <a:t>——EDI </a:t>
            </a:r>
            <a:r>
              <a:rPr lang="zh-CN" altLang="en-US" sz="1800" kern="0" dirty="0" smtClean="0">
                <a:ea typeface="Arial Unicode MS" pitchFamily="34" charset="-128"/>
                <a:cs typeface="Arial Unicode MS" pitchFamily="34" charset="-128"/>
              </a:rPr>
              <a:t>和 </a:t>
            </a:r>
            <a:r>
              <a:rPr lang="en-US" altLang="zh-CN" sz="1800" kern="0" dirty="0" smtClean="0">
                <a:ea typeface="Arial Unicode MS" pitchFamily="34" charset="-128"/>
                <a:cs typeface="Arial Unicode MS" pitchFamily="34" charset="-128"/>
              </a:rPr>
              <a:t>ALE </a:t>
            </a:r>
            <a:r>
              <a:rPr lang="zh-CN" altLang="en-US" sz="1800" kern="0" dirty="0" smtClean="0">
                <a:ea typeface="Arial Unicode MS" pitchFamily="34" charset="-128"/>
                <a:cs typeface="Arial Unicode MS" pitchFamily="34" charset="-128"/>
              </a:rPr>
              <a:t>请求</a:t>
            </a: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44068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kern="0" dirty="0">
                <a:ea typeface="Arial Unicode MS" pitchFamily="34" charset="-128"/>
                <a:cs typeface="Arial Unicode MS" pitchFamily="34" charset="-128"/>
              </a:rPr>
              <a:t>应用于</a:t>
            </a:r>
            <a:r>
              <a:rPr lang="en-US" altLang="zh-CN" kern="0" dirty="0">
                <a:ea typeface="Arial Unicode MS" pitchFamily="34" charset="-128"/>
                <a:cs typeface="Arial Unicode MS" pitchFamily="34" charset="-128"/>
              </a:rPr>
              <a:t>SAP Retail</a:t>
            </a:r>
            <a:r>
              <a:rPr lang="zh-CN" altLang="en-US" kern="0" dirty="0">
                <a:ea typeface="Arial Unicode MS" pitchFamily="34" charset="-128"/>
                <a:cs typeface="Arial Unicode MS" pitchFamily="34" charset="-128"/>
              </a:rPr>
              <a:t>行业解决方案的 </a:t>
            </a:r>
            <a:r>
              <a:rPr lang="en-US" altLang="zh-CN" kern="0" dirty="0">
                <a:ea typeface="Arial Unicode MS" pitchFamily="34" charset="-128"/>
                <a:cs typeface="Arial Unicode MS" pitchFamily="34" charset="-128"/>
              </a:rPr>
              <a:t>AFS </a:t>
            </a:r>
            <a:r>
              <a:rPr lang="zh-CN" altLang="en-US" kern="0" dirty="0">
                <a:ea typeface="Arial Unicode MS" pitchFamily="34" charset="-128"/>
                <a:cs typeface="Arial Unicode MS" pitchFamily="34" charset="-128"/>
              </a:rPr>
              <a:t>客户解决</a:t>
            </a:r>
            <a:r>
              <a:rPr lang="zh-CN" altLang="en-US" kern="0" dirty="0" smtClean="0">
                <a:ea typeface="Arial Unicode MS" pitchFamily="34" charset="-128"/>
                <a:cs typeface="Arial Unicode MS" pitchFamily="34" charset="-128"/>
              </a:rPr>
              <a:t>方案</a:t>
            </a:r>
            <a:endParaRPr lang="en-US" dirty="0"/>
          </a:p>
        </p:txBody>
      </p:sp>
      <p:sp>
        <p:nvSpPr>
          <p:cNvPr id="4" name="Bevel 3"/>
          <p:cNvSpPr/>
          <p:nvPr/>
        </p:nvSpPr>
        <p:spPr bwMode="gray">
          <a:xfrm>
            <a:off x="9248931" y="344774"/>
            <a:ext cx="2158584" cy="554636"/>
          </a:xfrm>
          <a:prstGeom prst="bevel">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2000" b="0" i="0" u="none" strike="noStrike" kern="0" cap="none" spc="0" normalizeH="0" baseline="0" noProof="0" dirty="0" smtClean="0">
                <a:ln>
                  <a:noFill/>
                </a:ln>
                <a:effectLst/>
                <a:uLnTx/>
                <a:uFillTx/>
                <a:ea typeface="Arial Unicode MS" pitchFamily="34" charset="-128"/>
                <a:cs typeface="Arial Unicode MS" pitchFamily="34" charset="-128"/>
              </a:rPr>
              <a:t>Purpose</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Can 4"/>
          <p:cNvSpPr/>
          <p:nvPr/>
        </p:nvSpPr>
        <p:spPr bwMode="gray">
          <a:xfrm>
            <a:off x="1633928" y="1888760"/>
            <a:ext cx="1978702" cy="2293495"/>
          </a:xfrm>
          <a:prstGeom prst="can">
            <a:avLst/>
          </a:prstGeom>
          <a:solidFill>
            <a:schemeClr val="tx2">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SAP AFS</a:t>
            </a:r>
            <a:endParaRPr kumimoji="0" lang="en-US"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6" name="Can 5"/>
          <p:cNvSpPr/>
          <p:nvPr/>
        </p:nvSpPr>
        <p:spPr bwMode="gray">
          <a:xfrm>
            <a:off x="8067207" y="1888759"/>
            <a:ext cx="1978702" cy="2293495"/>
          </a:xfrm>
          <a:prstGeom prst="can">
            <a:avLst/>
          </a:prstGeom>
          <a:solidFill>
            <a:schemeClr val="tx2">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SAP Retail</a:t>
            </a:r>
            <a:endParaRPr kumimoji="0" lang="en-US"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cxnSp>
        <p:nvCxnSpPr>
          <p:cNvPr id="8" name="Straight Arrow Connector 7"/>
          <p:cNvCxnSpPr/>
          <p:nvPr/>
        </p:nvCxnSpPr>
        <p:spPr>
          <a:xfrm>
            <a:off x="3612630" y="2518348"/>
            <a:ext cx="4454577"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612630" y="3612630"/>
            <a:ext cx="4454577" cy="1499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Explosion 2 10"/>
          <p:cNvSpPr/>
          <p:nvPr/>
        </p:nvSpPr>
        <p:spPr bwMode="gray">
          <a:xfrm>
            <a:off x="4555135" y="1978701"/>
            <a:ext cx="2864995" cy="1843790"/>
          </a:xfrm>
          <a:prstGeom prst="irregularSeal2">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2000" b="1" kern="0" dirty="0">
                <a:solidFill>
                  <a:schemeClr val="bg1"/>
                </a:solidFill>
                <a:ea typeface="Arial Unicode MS" pitchFamily="34" charset="-128"/>
                <a:cs typeface="Arial Unicode MS" pitchFamily="34" charset="-128"/>
              </a:rPr>
              <a:t>信息共享</a:t>
            </a:r>
            <a:endParaRPr kumimoji="0" lang="en-US" sz="2000" b="1"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
        <p:nvSpPr>
          <p:cNvPr id="12" name="TextBox 11"/>
          <p:cNvSpPr txBox="1"/>
          <p:nvPr/>
        </p:nvSpPr>
        <p:spPr>
          <a:xfrm>
            <a:off x="1686393" y="4332157"/>
            <a:ext cx="1873771" cy="138499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zh-CN" altLang="en-US" sz="1800" kern="0" dirty="0" smtClean="0">
                <a:ea typeface="Arial Unicode MS" pitchFamily="34" charset="-128"/>
                <a:cs typeface="Arial Unicode MS" pitchFamily="34" charset="-128"/>
              </a:rPr>
              <a:t>增强</a:t>
            </a:r>
            <a:r>
              <a:rPr lang="en-US" altLang="zh-CN" sz="1800" kern="0" dirty="0" smtClean="0">
                <a:ea typeface="Arial Unicode MS" pitchFamily="34" charset="-128"/>
                <a:cs typeface="Arial Unicode MS" pitchFamily="34" charset="-128"/>
              </a:rPr>
              <a:t>SAP</a:t>
            </a:r>
            <a:r>
              <a:rPr lang="zh-CN" altLang="en-US" sz="1800" kern="0" dirty="0" smtClean="0">
                <a:ea typeface="Arial Unicode MS" pitchFamily="34" charset="-128"/>
                <a:cs typeface="Arial Unicode MS" pitchFamily="34" charset="-128"/>
              </a:rPr>
              <a:t>标准功能，全面满足服装鞋帽行业的特殊行业需求。满足其特殊的物流需求。</a:t>
            </a:r>
            <a:endParaRPr lang="en-US" sz="1800" kern="0" dirty="0" err="1" smtClean="0">
              <a:ea typeface="Arial Unicode MS" pitchFamily="34" charset="-128"/>
              <a:cs typeface="Arial Unicode MS" pitchFamily="34" charset="-128"/>
            </a:endParaRPr>
          </a:p>
        </p:txBody>
      </p:sp>
      <p:sp>
        <p:nvSpPr>
          <p:cNvPr id="13" name="TextBox 12"/>
          <p:cNvSpPr txBox="1"/>
          <p:nvPr/>
        </p:nvSpPr>
        <p:spPr>
          <a:xfrm>
            <a:off x="7984760" y="4302175"/>
            <a:ext cx="2143595" cy="221599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zh-CN" altLang="en-US" sz="1800" kern="0" dirty="0" smtClean="0">
                <a:ea typeface="Arial Unicode MS" pitchFamily="34" charset="-128"/>
                <a:cs typeface="Arial Unicode MS" pitchFamily="34" charset="-128"/>
              </a:rPr>
              <a:t>现金的</a:t>
            </a:r>
            <a:r>
              <a:rPr lang="en-US" altLang="zh-CN" sz="1800" kern="0" dirty="0" smtClean="0">
                <a:ea typeface="Arial Unicode MS" pitchFamily="34" charset="-128"/>
                <a:cs typeface="Arial Unicode MS" pitchFamily="34" charset="-128"/>
              </a:rPr>
              <a:t>SAP</a:t>
            </a:r>
            <a:r>
              <a:rPr lang="zh-CN" altLang="en-US" sz="1800" kern="0" dirty="0" smtClean="0">
                <a:ea typeface="Arial Unicode MS" pitchFamily="34" charset="-128"/>
                <a:cs typeface="Arial Unicode MS" pitchFamily="34" charset="-128"/>
              </a:rPr>
              <a:t>零售行业解决方案。可以为零售行业建立业务流程模型。覆盖了：生产，仓储，配送和销售商品。同时，</a:t>
            </a:r>
            <a:r>
              <a:rPr lang="en-US" altLang="zh-CN" sz="1800" kern="0" dirty="0" smtClean="0">
                <a:ea typeface="Arial Unicode MS" pitchFamily="34" charset="-128"/>
                <a:cs typeface="Arial Unicode MS" pitchFamily="34" charset="-128"/>
              </a:rPr>
              <a:t>SAP Retail</a:t>
            </a:r>
            <a:r>
              <a:rPr lang="zh-CN" altLang="en-US" sz="1800" kern="0" dirty="0" smtClean="0">
                <a:ea typeface="Arial Unicode MS" pitchFamily="34" charset="-128"/>
                <a:cs typeface="Arial Unicode MS" pitchFamily="34" charset="-128"/>
              </a:rPr>
              <a:t>既支持零售场景，也支持批发场景。</a:t>
            </a:r>
            <a:endParaRPr lang="en-US" sz="1800" kern="0" dirty="0" err="1" smtClean="0">
              <a:ea typeface="Arial Unicode MS" pitchFamily="34" charset="-128"/>
              <a:cs typeface="Arial Unicode MS" pitchFamily="34" charset="-128"/>
            </a:endParaRPr>
          </a:p>
        </p:txBody>
      </p:sp>
      <p:sp>
        <p:nvSpPr>
          <p:cNvPr id="16" name="Left-Right Arrow 15"/>
          <p:cNvSpPr/>
          <p:nvPr/>
        </p:nvSpPr>
        <p:spPr bwMode="gray">
          <a:xfrm>
            <a:off x="3612630" y="4527028"/>
            <a:ext cx="4242216" cy="883142"/>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信息互补，功能互补！</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59088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kern="0" dirty="0">
                <a:ea typeface="Arial Unicode MS" pitchFamily="34" charset="-128"/>
                <a:cs typeface="Arial Unicode MS" pitchFamily="34" charset="-128"/>
              </a:rPr>
              <a:t>应用于</a:t>
            </a:r>
            <a:r>
              <a:rPr lang="en-US" altLang="zh-CN" kern="0" dirty="0">
                <a:ea typeface="Arial Unicode MS" pitchFamily="34" charset="-128"/>
                <a:cs typeface="Arial Unicode MS" pitchFamily="34" charset="-128"/>
              </a:rPr>
              <a:t>SAP Retail</a:t>
            </a:r>
            <a:r>
              <a:rPr lang="zh-CN" altLang="en-US" kern="0" dirty="0">
                <a:ea typeface="Arial Unicode MS" pitchFamily="34" charset="-128"/>
                <a:cs typeface="Arial Unicode MS" pitchFamily="34" charset="-128"/>
              </a:rPr>
              <a:t>行业解决方案的 </a:t>
            </a:r>
            <a:r>
              <a:rPr lang="en-US" altLang="zh-CN" kern="0" dirty="0">
                <a:ea typeface="Arial Unicode MS" pitchFamily="34" charset="-128"/>
                <a:cs typeface="Arial Unicode MS" pitchFamily="34" charset="-128"/>
              </a:rPr>
              <a:t>AFS </a:t>
            </a:r>
            <a:r>
              <a:rPr lang="zh-CN" altLang="en-US" kern="0" dirty="0">
                <a:ea typeface="Arial Unicode MS" pitchFamily="34" charset="-128"/>
                <a:cs typeface="Arial Unicode MS" pitchFamily="34" charset="-128"/>
              </a:rPr>
              <a:t>客户解决方案</a:t>
            </a:r>
            <a:endParaRPr lang="en-US" dirty="0"/>
          </a:p>
        </p:txBody>
      </p:sp>
      <p:sp>
        <p:nvSpPr>
          <p:cNvPr id="3" name="Bevel 2"/>
          <p:cNvSpPr/>
          <p:nvPr/>
        </p:nvSpPr>
        <p:spPr bwMode="gray">
          <a:xfrm>
            <a:off x="8874177" y="494675"/>
            <a:ext cx="3013023" cy="584617"/>
          </a:xfrm>
          <a:prstGeom prst="bevel">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b="1" dirty="0"/>
              <a:t>Combining </a:t>
            </a:r>
            <a:r>
              <a:rPr lang="en-US" sz="2000" b="1" dirty="0" smtClean="0"/>
              <a:t>Strengths</a:t>
            </a:r>
            <a:endParaRPr lang="en-US" sz="2000" b="1" dirty="0"/>
          </a:p>
        </p:txBody>
      </p:sp>
      <p:sp>
        <p:nvSpPr>
          <p:cNvPr id="4" name="Rounded Rectangle 3"/>
          <p:cNvSpPr/>
          <p:nvPr/>
        </p:nvSpPr>
        <p:spPr bwMode="gray">
          <a:xfrm>
            <a:off x="1004341" y="1828800"/>
            <a:ext cx="1918741" cy="1019331"/>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2000" b="0" i="0" u="none" strike="noStrike" kern="0" cap="none" spc="0" normalizeH="0" baseline="0" noProof="0" dirty="0" smtClean="0">
                <a:ln>
                  <a:noFill/>
                </a:ln>
                <a:effectLst/>
                <a:uLnTx/>
                <a:uFillTx/>
                <a:ea typeface="Arial Unicode MS" pitchFamily="34" charset="-128"/>
                <a:cs typeface="Arial Unicode MS" pitchFamily="34" charset="-128"/>
              </a:rPr>
              <a:t>SAP AFS</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ounded Rectangle 4"/>
          <p:cNvSpPr/>
          <p:nvPr/>
        </p:nvSpPr>
        <p:spPr bwMode="gray">
          <a:xfrm>
            <a:off x="8606853" y="1828800"/>
            <a:ext cx="1918741" cy="1019331"/>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2000" b="0" i="0" u="none" strike="noStrike" kern="0" cap="none" spc="0" normalizeH="0" baseline="0" noProof="0" dirty="0" smtClean="0">
                <a:ln>
                  <a:noFill/>
                </a:ln>
                <a:effectLst/>
                <a:uLnTx/>
                <a:uFillTx/>
                <a:ea typeface="Arial Unicode MS" pitchFamily="34" charset="-128"/>
                <a:cs typeface="Arial Unicode MS" pitchFamily="34" charset="-128"/>
              </a:rPr>
              <a:t>SAP Retail</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 name="Straight Arrow Connector 6"/>
          <p:cNvCxnSpPr/>
          <p:nvPr/>
        </p:nvCxnSpPr>
        <p:spPr>
          <a:xfrm flipH="1">
            <a:off x="9581213" y="2829233"/>
            <a:ext cx="1" cy="127416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4340" y="3327816"/>
            <a:ext cx="959370" cy="2769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zh-CN" altLang="en-US" sz="1800" kern="0" dirty="0" smtClean="0">
                <a:ea typeface="Arial Unicode MS" pitchFamily="34" charset="-128"/>
                <a:cs typeface="Arial Unicode MS" pitchFamily="34" charset="-128"/>
              </a:rPr>
              <a:t>优势</a:t>
            </a:r>
            <a:endParaRPr lang="en-US" sz="1800" kern="0" dirty="0" err="1" smtClean="0">
              <a:ea typeface="Arial Unicode MS" pitchFamily="34" charset="-128"/>
              <a:cs typeface="Arial Unicode MS" pitchFamily="34" charset="-128"/>
            </a:endParaRPr>
          </a:p>
        </p:txBody>
      </p:sp>
      <p:sp>
        <p:nvSpPr>
          <p:cNvPr id="9" name="Folded Corner 8"/>
          <p:cNvSpPr/>
          <p:nvPr/>
        </p:nvSpPr>
        <p:spPr bwMode="gray">
          <a:xfrm>
            <a:off x="8861685" y="4122295"/>
            <a:ext cx="1409075" cy="809469"/>
          </a:xfrm>
          <a:prstGeom prst="foldedCorner">
            <a:avLst/>
          </a:prstGeom>
          <a:no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销售</a:t>
            </a:r>
            <a:r>
              <a:rPr kumimoji="0" lang="en-US" altLang="zh-CN" sz="2000" b="0" i="0" u="none" strike="noStrike" kern="0" cap="none" spc="0" normalizeH="0" baseline="0" noProof="0" dirty="0" smtClean="0">
                <a:ln>
                  <a:noFill/>
                </a:ln>
                <a:effectLst/>
                <a:uLnTx/>
                <a:uFillTx/>
                <a:ea typeface="Arial Unicode MS" pitchFamily="34" charset="-128"/>
                <a:cs typeface="Arial Unicode MS" pitchFamily="34" charset="-128"/>
              </a:rPr>
              <a:t>/</a:t>
            </a: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分销</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Cloud 9"/>
          <p:cNvSpPr/>
          <p:nvPr/>
        </p:nvSpPr>
        <p:spPr bwMode="gray">
          <a:xfrm>
            <a:off x="9743606" y="4631959"/>
            <a:ext cx="1274164" cy="95937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2000" b="0" i="0" u="none" strike="noStrike" kern="0" cap="none" spc="0" normalizeH="0" baseline="0" noProof="0" dirty="0" smtClean="0">
                <a:ln>
                  <a:noFill/>
                </a:ln>
                <a:effectLst/>
                <a:uLnTx/>
                <a:uFillTx/>
                <a:ea typeface="Arial Unicode MS" pitchFamily="34" charset="-128"/>
                <a:cs typeface="Arial Unicode MS" pitchFamily="34" charset="-128"/>
              </a:rPr>
              <a:t>SD</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flipH="1">
            <a:off x="1963710" y="2921672"/>
            <a:ext cx="1" cy="127416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606852" y="3420254"/>
            <a:ext cx="959370" cy="2769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zh-CN" altLang="en-US" sz="1800" kern="0" dirty="0" smtClean="0">
                <a:ea typeface="Arial Unicode MS" pitchFamily="34" charset="-128"/>
                <a:cs typeface="Arial Unicode MS" pitchFamily="34" charset="-128"/>
              </a:rPr>
              <a:t>优势</a:t>
            </a:r>
            <a:endParaRPr lang="en-US" sz="1800" kern="0" dirty="0" err="1" smtClean="0">
              <a:ea typeface="Arial Unicode MS" pitchFamily="34" charset="-128"/>
              <a:cs typeface="Arial Unicode MS" pitchFamily="34" charset="-128"/>
            </a:endParaRPr>
          </a:p>
        </p:txBody>
      </p:sp>
      <p:sp>
        <p:nvSpPr>
          <p:cNvPr id="13" name="Folded Corner 12"/>
          <p:cNvSpPr/>
          <p:nvPr/>
        </p:nvSpPr>
        <p:spPr bwMode="gray">
          <a:xfrm>
            <a:off x="1259171" y="4222229"/>
            <a:ext cx="1409075" cy="1219201"/>
          </a:xfrm>
          <a:prstGeom prst="foldedCorner">
            <a:avLst/>
          </a:prstGeom>
          <a:no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2000" kern="0" dirty="0" smtClean="0">
                <a:ea typeface="Arial Unicode MS" pitchFamily="34" charset="-128"/>
                <a:cs typeface="Arial Unicode MS" pitchFamily="34" charset="-128"/>
              </a:rPr>
              <a:t>制造业中依赖尺寸的产品</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Cloud 13"/>
          <p:cNvSpPr/>
          <p:nvPr/>
        </p:nvSpPr>
        <p:spPr bwMode="gray">
          <a:xfrm>
            <a:off x="539645" y="5081663"/>
            <a:ext cx="1184223" cy="1019333"/>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2000" b="0" i="0" u="none" strike="noStrike" kern="0" cap="none" spc="0" normalizeH="0" baseline="0" noProof="0" dirty="0" smtClean="0">
                <a:ln>
                  <a:noFill/>
                </a:ln>
                <a:effectLst/>
                <a:uLnTx/>
                <a:uFillTx/>
                <a:ea typeface="Arial Unicode MS" pitchFamily="34" charset="-128"/>
                <a:cs typeface="Arial Unicode MS" pitchFamily="34" charset="-128"/>
              </a:rPr>
              <a:t>MM</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6" name="Straight Arrow Connector 15"/>
          <p:cNvCxnSpPr/>
          <p:nvPr/>
        </p:nvCxnSpPr>
        <p:spPr>
          <a:xfrm>
            <a:off x="3072984" y="2012270"/>
            <a:ext cx="5231567"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72984" y="1690300"/>
            <a:ext cx="2083633"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Supplier</a:t>
            </a:r>
            <a:r>
              <a:rPr lang="zh-CN" altLang="en-US" sz="1800" kern="0" dirty="0" smtClean="0">
                <a:ea typeface="Arial Unicode MS" pitchFamily="34" charset="-128"/>
                <a:cs typeface="Arial Unicode MS" pitchFamily="34" charset="-128"/>
              </a:rPr>
              <a:t>供应商</a:t>
            </a:r>
            <a:endParaRPr lang="en-US" sz="1800" kern="0" dirty="0" smtClean="0">
              <a:ea typeface="Arial Unicode MS" pitchFamily="34" charset="-128"/>
              <a:cs typeface="Arial Unicode MS" pitchFamily="34" charset="-128"/>
            </a:endParaRPr>
          </a:p>
        </p:txBody>
      </p:sp>
      <p:cxnSp>
        <p:nvCxnSpPr>
          <p:cNvPr id="20" name="Straight Arrow Connector 19"/>
          <p:cNvCxnSpPr/>
          <p:nvPr/>
        </p:nvCxnSpPr>
        <p:spPr>
          <a:xfrm flipH="1">
            <a:off x="3072984" y="2314887"/>
            <a:ext cx="5126636"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385810" y="2338465"/>
            <a:ext cx="1813810" cy="276999"/>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Customer</a:t>
            </a:r>
            <a:r>
              <a:rPr lang="zh-CN" altLang="en-US" sz="1800" kern="0" dirty="0" smtClean="0">
                <a:ea typeface="Arial Unicode MS" pitchFamily="34" charset="-128"/>
                <a:cs typeface="Arial Unicode MS" pitchFamily="34" charset="-128"/>
              </a:rPr>
              <a:t>客户</a:t>
            </a:r>
            <a:endParaRPr lang="en-US" sz="1800" kern="0" dirty="0" smtClean="0">
              <a:ea typeface="Arial Unicode MS" pitchFamily="34" charset="-128"/>
              <a:cs typeface="Arial Unicode MS" pitchFamily="34" charset="-128"/>
            </a:endParaRPr>
          </a:p>
        </p:txBody>
      </p:sp>
      <p:cxnSp>
        <p:nvCxnSpPr>
          <p:cNvPr id="25" name="Straight Connector 24"/>
          <p:cNvCxnSpPr/>
          <p:nvPr/>
        </p:nvCxnSpPr>
        <p:spPr>
          <a:xfrm flipH="1">
            <a:off x="2923082" y="1304144"/>
            <a:ext cx="41222" cy="499172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8421971" y="1304144"/>
            <a:ext cx="41222" cy="499172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Left-Right Arrow 26"/>
          <p:cNvSpPr/>
          <p:nvPr/>
        </p:nvSpPr>
        <p:spPr bwMode="gray">
          <a:xfrm>
            <a:off x="3072984" y="3327816"/>
            <a:ext cx="5231567" cy="894413"/>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2000" b="0" i="0" u="none" strike="noStrike" kern="0" cap="none" spc="0" normalizeH="0" baseline="0" noProof="0" dirty="0" err="1" smtClean="0">
                <a:ln>
                  <a:noFill/>
                </a:ln>
                <a:effectLst/>
                <a:uLnTx/>
                <a:uFillTx/>
                <a:ea typeface="Arial Unicode MS" pitchFamily="34" charset="-128"/>
                <a:cs typeface="Arial Unicode MS" pitchFamily="34" charset="-128"/>
              </a:rPr>
              <a:t>IDoc</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8" name="TextBox 27"/>
          <p:cNvSpPr txBox="1"/>
          <p:nvPr/>
        </p:nvSpPr>
        <p:spPr>
          <a:xfrm>
            <a:off x="3282846" y="4222229"/>
            <a:ext cx="1184223"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zh-CN" altLang="en-US" sz="1800" kern="0" dirty="0" smtClean="0">
                <a:ea typeface="Arial Unicode MS" pitchFamily="34" charset="-128"/>
                <a:cs typeface="Arial Unicode MS" pitchFamily="34" charset="-128"/>
              </a:rPr>
              <a:t>例如：</a:t>
            </a:r>
            <a:endParaRPr lang="en-US" sz="1800" kern="0" dirty="0" err="1" smtClean="0">
              <a:ea typeface="Arial Unicode MS" pitchFamily="34" charset="-128"/>
              <a:cs typeface="Arial Unicode MS" pitchFamily="34" charset="-128"/>
            </a:endParaRPr>
          </a:p>
        </p:txBody>
      </p:sp>
      <p:cxnSp>
        <p:nvCxnSpPr>
          <p:cNvPr id="30" name="Straight Arrow Connector 29"/>
          <p:cNvCxnSpPr/>
          <p:nvPr/>
        </p:nvCxnSpPr>
        <p:spPr>
          <a:xfrm>
            <a:off x="3282846" y="5081663"/>
            <a:ext cx="4781862"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114800" y="4764690"/>
            <a:ext cx="317791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AFS </a:t>
            </a:r>
            <a:r>
              <a:rPr lang="zh-CN" altLang="en-US" sz="1800" kern="0" dirty="0" smtClean="0">
                <a:ea typeface="Arial Unicode MS" pitchFamily="34" charset="-128"/>
                <a:cs typeface="Arial Unicode MS" pitchFamily="34" charset="-128"/>
              </a:rPr>
              <a:t>物料信息 发送至 </a:t>
            </a:r>
            <a:r>
              <a:rPr lang="en-US" altLang="zh-CN" sz="1800" kern="0" dirty="0" smtClean="0">
                <a:ea typeface="Arial Unicode MS" pitchFamily="34" charset="-128"/>
                <a:cs typeface="Arial Unicode MS" pitchFamily="34" charset="-128"/>
              </a:rPr>
              <a:t>Retail</a:t>
            </a:r>
            <a:endParaRPr lang="en-US" sz="1800" kern="0" dirty="0" smtClean="0">
              <a:ea typeface="Arial Unicode MS" pitchFamily="34" charset="-128"/>
              <a:cs typeface="Arial Unicode MS" pitchFamily="34" charset="-128"/>
            </a:endParaRPr>
          </a:p>
        </p:txBody>
      </p:sp>
      <p:cxnSp>
        <p:nvCxnSpPr>
          <p:cNvPr id="36" name="Straight Arrow Connector 35"/>
          <p:cNvCxnSpPr/>
          <p:nvPr/>
        </p:nvCxnSpPr>
        <p:spPr>
          <a:xfrm>
            <a:off x="3282846" y="5441430"/>
            <a:ext cx="4781862" cy="0"/>
          </a:xfrm>
          <a:prstGeom prst="straightConnector1">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114800" y="5441430"/>
            <a:ext cx="2855626"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 Business Document </a:t>
            </a:r>
            <a:r>
              <a:rPr lang="zh-CN" altLang="en-US" sz="1800" kern="0" dirty="0" smtClean="0">
                <a:ea typeface="Arial Unicode MS" pitchFamily="34" charset="-128"/>
                <a:cs typeface="Arial Unicode MS" pitchFamily="34" charset="-128"/>
              </a:rPr>
              <a:t>交换</a:t>
            </a:r>
            <a:endParaRPr lang="en-US" sz="1800" kern="0" dirty="0" smtClean="0">
              <a:ea typeface="Arial Unicode MS" pitchFamily="34" charset="-128"/>
              <a:cs typeface="Arial Unicode MS" pitchFamily="34" charset="-128"/>
            </a:endParaRPr>
          </a:p>
        </p:txBody>
      </p:sp>
      <p:sp>
        <p:nvSpPr>
          <p:cNvPr id="38" name="Flowchart: Multidocument 37"/>
          <p:cNvSpPr/>
          <p:nvPr/>
        </p:nvSpPr>
        <p:spPr bwMode="gray">
          <a:xfrm>
            <a:off x="4881796" y="5718429"/>
            <a:ext cx="1229193" cy="614597"/>
          </a:xfrm>
          <a:prstGeom prst="flowChartMultidocumen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600" b="0" i="0" u="none" strike="noStrike" kern="0" cap="none" spc="0" normalizeH="0" baseline="0" noProof="0" dirty="0" smtClean="0">
                <a:ln>
                  <a:noFill/>
                </a:ln>
                <a:effectLst/>
                <a:uLnTx/>
                <a:uFillTx/>
                <a:ea typeface="Arial Unicode MS" pitchFamily="34" charset="-128"/>
                <a:cs typeface="Arial Unicode MS" pitchFamily="34" charset="-128"/>
              </a:rPr>
              <a:t>物料凭证</a:t>
            </a: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9" name="Flowchart: Multidocument 38"/>
          <p:cNvSpPr/>
          <p:nvPr/>
        </p:nvSpPr>
        <p:spPr bwMode="gray">
          <a:xfrm>
            <a:off x="3500203" y="5718428"/>
            <a:ext cx="1229193" cy="614597"/>
          </a:xfrm>
          <a:prstGeom prst="flowChartMultidocumen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600" b="0" i="0" u="none" strike="noStrike" kern="0" cap="none" spc="0" normalizeH="0" baseline="0" noProof="0" dirty="0" smtClean="0">
                <a:ln>
                  <a:noFill/>
                </a:ln>
                <a:effectLst/>
                <a:uLnTx/>
                <a:uFillTx/>
                <a:ea typeface="Arial Unicode MS" pitchFamily="34" charset="-128"/>
                <a:cs typeface="Arial Unicode MS" pitchFamily="34" charset="-128"/>
              </a:rPr>
              <a:t>采购订单</a:t>
            </a: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0" name="Flowchart: Multidocument 39"/>
          <p:cNvSpPr/>
          <p:nvPr/>
        </p:nvSpPr>
        <p:spPr bwMode="gray">
          <a:xfrm>
            <a:off x="6288371" y="5718429"/>
            <a:ext cx="1229193" cy="614597"/>
          </a:xfrm>
          <a:prstGeom prst="flowChartMultidocumen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600" b="0" i="0" u="none" strike="noStrike" kern="0" cap="none" spc="0" normalizeH="0" baseline="0" noProof="0" dirty="0" smtClean="0">
                <a:ln>
                  <a:noFill/>
                </a:ln>
                <a:effectLst/>
                <a:uLnTx/>
                <a:uFillTx/>
                <a:ea typeface="Arial Unicode MS" pitchFamily="34" charset="-128"/>
                <a:cs typeface="Arial Unicode MS" pitchFamily="34" charset="-128"/>
              </a:rPr>
              <a:t>发票</a:t>
            </a: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1" name="TextBox 40"/>
          <p:cNvSpPr txBox="1"/>
          <p:nvPr/>
        </p:nvSpPr>
        <p:spPr>
          <a:xfrm>
            <a:off x="7619994" y="6056027"/>
            <a:ext cx="78698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b="1" kern="0" dirty="0" smtClean="0">
                <a:ea typeface="Arial Unicode MS" pitchFamily="34" charset="-128"/>
                <a:cs typeface="Arial Unicode MS" pitchFamily="34" charset="-128"/>
              </a:rPr>
              <a:t>... …</a:t>
            </a:r>
          </a:p>
        </p:txBody>
      </p:sp>
      <p:sp>
        <p:nvSpPr>
          <p:cNvPr id="42" name="Oval 41"/>
          <p:cNvSpPr/>
          <p:nvPr/>
        </p:nvSpPr>
        <p:spPr bwMode="gray">
          <a:xfrm>
            <a:off x="3072984" y="4222229"/>
            <a:ext cx="4940503" cy="2637359"/>
          </a:xfrm>
          <a:prstGeom prst="ellipse">
            <a:avLst/>
          </a:prstGeom>
          <a:noFill/>
          <a:ln w="2540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3" name="Rectangular Callout 42"/>
          <p:cNvSpPr/>
          <p:nvPr/>
        </p:nvSpPr>
        <p:spPr bwMode="gray">
          <a:xfrm>
            <a:off x="8861685" y="5540908"/>
            <a:ext cx="2650761" cy="949833"/>
          </a:xfrm>
          <a:prstGeom prst="wedgeRectCallout">
            <a:avLst>
              <a:gd name="adj1" fmla="val -94349"/>
              <a:gd name="adj2" fmla="val -43239"/>
            </a:avLst>
          </a:prstGeom>
          <a:noFill/>
          <a:ln w="63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1800" kern="0" dirty="0" smtClean="0">
                <a:ea typeface="Arial Unicode MS" pitchFamily="34" charset="-128"/>
                <a:cs typeface="Arial Unicode MS" pitchFamily="34" charset="-128"/>
              </a:rPr>
              <a:t>财务数据作为沟通的桥梁，分布在两个系统并且连接它们的业务流。</a:t>
            </a:r>
            <a:endPar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07366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kern="0" dirty="0">
                <a:ea typeface="Arial Unicode MS" pitchFamily="34" charset="-128"/>
                <a:cs typeface="Arial Unicode MS" pitchFamily="34" charset="-128"/>
              </a:rPr>
              <a:t>SAP Retail </a:t>
            </a:r>
            <a:r>
              <a:rPr lang="zh-CN" altLang="en-US" kern="0" dirty="0">
                <a:ea typeface="Arial Unicode MS" pitchFamily="34" charset="-128"/>
                <a:cs typeface="Arial Unicode MS" pitchFamily="34" charset="-128"/>
              </a:rPr>
              <a:t>与 </a:t>
            </a:r>
            <a:r>
              <a:rPr lang="en-US" altLang="zh-CN" kern="0" dirty="0">
                <a:ea typeface="Arial Unicode MS" pitchFamily="34" charset="-128"/>
                <a:cs typeface="Arial Unicode MS" pitchFamily="34" charset="-128"/>
              </a:rPr>
              <a:t>AFS </a:t>
            </a:r>
            <a:r>
              <a:rPr lang="zh-CN" altLang="en-US" kern="0" dirty="0">
                <a:ea typeface="Arial Unicode MS" pitchFamily="34" charset="-128"/>
                <a:cs typeface="Arial Unicode MS" pitchFamily="34" charset="-128"/>
              </a:rPr>
              <a:t>集成</a:t>
            </a:r>
            <a:r>
              <a:rPr lang="en-US" altLang="zh-CN" kern="0" dirty="0">
                <a:ea typeface="Arial Unicode MS" pitchFamily="34" charset="-128"/>
                <a:cs typeface="Arial Unicode MS" pitchFamily="34" charset="-128"/>
              </a:rPr>
              <a:t>——</a:t>
            </a:r>
            <a:r>
              <a:rPr lang="zh-CN" altLang="en-US" kern="0" dirty="0" smtClean="0">
                <a:ea typeface="Arial Unicode MS" pitchFamily="34" charset="-128"/>
                <a:cs typeface="Arial Unicode MS" pitchFamily="34" charset="-128"/>
              </a:rPr>
              <a:t>信息流（</a:t>
            </a:r>
            <a:r>
              <a:rPr lang="en-US" altLang="zh-CN" kern="0" dirty="0" smtClean="0">
                <a:ea typeface="Arial Unicode MS" pitchFamily="34" charset="-128"/>
                <a:cs typeface="Arial Unicode MS" pitchFamily="34" charset="-128"/>
              </a:rPr>
              <a:t>via </a:t>
            </a:r>
            <a:r>
              <a:rPr lang="en-US" altLang="zh-CN" kern="0" dirty="0" err="1" smtClean="0">
                <a:ea typeface="Arial Unicode MS" pitchFamily="34" charset="-128"/>
                <a:cs typeface="Arial Unicode MS" pitchFamily="34" charset="-128"/>
              </a:rPr>
              <a:t>IDoc</a:t>
            </a:r>
            <a:r>
              <a:rPr lang="zh-CN" altLang="en-US" kern="0" dirty="0" smtClean="0">
                <a:ea typeface="Arial Unicode MS" pitchFamily="34" charset="-128"/>
                <a:cs typeface="Arial Unicode MS" pitchFamily="34" charset="-128"/>
              </a:rPr>
              <a:t>）</a:t>
            </a:r>
            <a:endParaRPr lang="en-US" dirty="0"/>
          </a:p>
        </p:txBody>
      </p:sp>
      <p:sp>
        <p:nvSpPr>
          <p:cNvPr id="3" name="Rectangle 2"/>
          <p:cNvSpPr/>
          <p:nvPr/>
        </p:nvSpPr>
        <p:spPr bwMode="gray">
          <a:xfrm>
            <a:off x="1364103" y="1678897"/>
            <a:ext cx="2698229" cy="4811842"/>
          </a:xfrm>
          <a:prstGeom prst="rect">
            <a:avLst/>
          </a:prstGeom>
          <a:solidFill>
            <a:schemeClr val="accent1">
              <a:lumMod val="40000"/>
              <a:lumOff val="60000"/>
            </a:schemeClr>
          </a:solidFill>
          <a:ln w="6350" algn="ctr">
            <a:noFill/>
            <a:miter lim="800000"/>
            <a:headEnd/>
            <a:tailEnd/>
          </a:ln>
          <a:effectLst>
            <a:outerShdw blurRad="355600" dist="38100" dir="10800000" algn="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p:nvSpPr>
        <p:spPr bwMode="gray">
          <a:xfrm>
            <a:off x="8082197" y="1678897"/>
            <a:ext cx="2698229" cy="4811843"/>
          </a:xfrm>
          <a:prstGeom prst="rect">
            <a:avLst/>
          </a:prstGeom>
          <a:solidFill>
            <a:schemeClr val="accent1">
              <a:lumMod val="40000"/>
              <a:lumOff val="60000"/>
            </a:schemeClr>
          </a:solidFill>
          <a:ln w="6350" algn="ctr">
            <a:noFill/>
            <a:miter lim="800000"/>
            <a:headEnd/>
            <a:tailEnd/>
          </a:ln>
          <a:effectLst>
            <a:outerShdw blurRad="355600" dist="38100" dir="10800000" algn="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TextBox 4"/>
          <p:cNvSpPr txBox="1"/>
          <p:nvPr/>
        </p:nvSpPr>
        <p:spPr>
          <a:xfrm>
            <a:off x="1663908" y="1304144"/>
            <a:ext cx="19487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SAP Retail</a:t>
            </a:r>
          </a:p>
        </p:txBody>
      </p:sp>
      <p:sp>
        <p:nvSpPr>
          <p:cNvPr id="6" name="TextBox 5"/>
          <p:cNvSpPr txBox="1"/>
          <p:nvPr/>
        </p:nvSpPr>
        <p:spPr>
          <a:xfrm>
            <a:off x="8724275" y="1304144"/>
            <a:ext cx="131913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SAP AFS</a:t>
            </a:r>
          </a:p>
        </p:txBody>
      </p:sp>
      <p:sp>
        <p:nvSpPr>
          <p:cNvPr id="7" name="Rectangle 6"/>
          <p:cNvSpPr/>
          <p:nvPr/>
        </p:nvSpPr>
        <p:spPr bwMode="gray">
          <a:xfrm>
            <a:off x="1738857" y="1791324"/>
            <a:ext cx="1948722" cy="494676"/>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商品类别</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1738857" y="2438400"/>
            <a:ext cx="1948722" cy="494676"/>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商品主数据</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1701382" y="3342805"/>
            <a:ext cx="2023671" cy="494676"/>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2000" kern="0" noProof="0" dirty="0" smtClean="0">
                <a:ea typeface="Arial Unicode MS" pitchFamily="34" charset="-128"/>
                <a:cs typeface="Arial Unicode MS" pitchFamily="34" charset="-128"/>
              </a:rPr>
              <a:t>Listing</a:t>
            </a:r>
            <a:r>
              <a:rPr lang="zh-CN" altLang="en-US" sz="2000" kern="0" noProof="0" dirty="0" smtClean="0">
                <a:ea typeface="Arial Unicode MS" pitchFamily="34" charset="-128"/>
                <a:cs typeface="Arial Unicode MS" pitchFamily="34" charset="-128"/>
              </a:rPr>
              <a:t>（工作流）</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1738856" y="4324661"/>
            <a:ext cx="1948722" cy="599608"/>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sz="2000" kern="0" dirty="0">
                <a:ea typeface="Arial Unicode MS" pitchFamily="34" charset="-128"/>
                <a:cs typeface="Arial Unicode MS" pitchFamily="34" charset="-128"/>
              </a:rPr>
              <a:t>采购信息</a:t>
            </a:r>
            <a:r>
              <a:rPr lang="zh-CN" altLang="en-US" sz="2000" kern="0" dirty="0" smtClean="0">
                <a:ea typeface="Arial Unicode MS" pitchFamily="34" charset="-128"/>
                <a:cs typeface="Arial Unicode MS" pitchFamily="34" charset="-128"/>
              </a:rPr>
              <a:t>记录（带价格条件）</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1738857" y="5289028"/>
            <a:ext cx="1948722" cy="494676"/>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采购订单</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gray">
          <a:xfrm>
            <a:off x="1701382" y="5971078"/>
            <a:ext cx="1948722" cy="494676"/>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发票校验</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ectangle 12"/>
          <p:cNvSpPr/>
          <p:nvPr/>
        </p:nvSpPr>
        <p:spPr bwMode="gray">
          <a:xfrm>
            <a:off x="8409481" y="1791324"/>
            <a:ext cx="1948722" cy="494676"/>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2000" b="0" i="0" u="none" strike="noStrike" kern="0" cap="none" spc="0" normalizeH="0" baseline="0" noProof="0" dirty="0" smtClean="0">
                <a:ln>
                  <a:noFill/>
                </a:ln>
                <a:effectLst/>
                <a:uLnTx/>
                <a:uFillTx/>
                <a:ea typeface="Arial Unicode MS" pitchFamily="34" charset="-128"/>
                <a:cs typeface="Arial Unicode MS" pitchFamily="34" charset="-128"/>
              </a:rPr>
              <a:t>AFS</a:t>
            </a: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接口定制表</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ectangle 13"/>
          <p:cNvSpPr/>
          <p:nvPr/>
        </p:nvSpPr>
        <p:spPr bwMode="gray">
          <a:xfrm>
            <a:off x="8409481" y="2438400"/>
            <a:ext cx="1948722" cy="494676"/>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物料主数据</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Rectangle 14"/>
          <p:cNvSpPr/>
          <p:nvPr/>
        </p:nvSpPr>
        <p:spPr bwMode="gray">
          <a:xfrm>
            <a:off x="8456950" y="3135444"/>
            <a:ext cx="1948722" cy="494676"/>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销售价格</a:t>
            </a:r>
            <a:r>
              <a:rPr kumimoji="0" lang="en-US" altLang="zh-CN" sz="2000" b="0" i="0" u="none" strike="noStrike" kern="0" cap="none" spc="0" normalizeH="0" baseline="0" noProof="0" dirty="0" smtClean="0">
                <a:ln>
                  <a:noFill/>
                </a:ln>
                <a:effectLst/>
                <a:uLnTx/>
                <a:uFillTx/>
                <a:ea typeface="Arial Unicode MS" pitchFamily="34" charset="-128"/>
                <a:cs typeface="Arial Unicode MS" pitchFamily="34" charset="-128"/>
              </a:rPr>
              <a:t>/</a:t>
            </a: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条件</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8409481" y="4521549"/>
            <a:ext cx="1948722" cy="494676"/>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销售订单</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Rectangle 16"/>
          <p:cNvSpPr/>
          <p:nvPr/>
        </p:nvSpPr>
        <p:spPr bwMode="gray">
          <a:xfrm>
            <a:off x="8456951" y="5315703"/>
            <a:ext cx="1948722" cy="494676"/>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送货</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ectangle 17"/>
          <p:cNvSpPr/>
          <p:nvPr/>
        </p:nvSpPr>
        <p:spPr bwMode="gray">
          <a:xfrm>
            <a:off x="8469442" y="5971078"/>
            <a:ext cx="1948722" cy="494676"/>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发票</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20" name="Elbow Connector 19"/>
          <p:cNvCxnSpPr/>
          <p:nvPr/>
        </p:nvCxnSpPr>
        <p:spPr>
          <a:xfrm flipV="1">
            <a:off x="3650104" y="1951483"/>
            <a:ext cx="4721902" cy="191125"/>
          </a:xfrm>
          <a:prstGeom prst="bentConnector3">
            <a:avLst>
              <a:gd name="adj1" fmla="val 67778"/>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82058" y="1843949"/>
            <a:ext cx="2593299"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ALE</a:t>
            </a:r>
            <a:r>
              <a:rPr lang="zh-CN" altLang="en-US" sz="1800" kern="0" dirty="0" smtClean="0">
                <a:ea typeface="Arial Unicode MS" pitchFamily="34" charset="-128"/>
                <a:cs typeface="Arial Unicode MS" pitchFamily="34" charset="-128"/>
              </a:rPr>
              <a:t>商品类别</a:t>
            </a:r>
            <a:r>
              <a:rPr lang="en-US" altLang="zh-CN" sz="1800" kern="0" dirty="0" smtClean="0">
                <a:ea typeface="Arial Unicode MS" pitchFamily="34" charset="-128"/>
                <a:cs typeface="Arial Unicode MS" pitchFamily="34" charset="-128"/>
              </a:rPr>
              <a:t>&amp;</a:t>
            </a:r>
            <a:r>
              <a:rPr lang="zh-CN" altLang="en-US" sz="1800" kern="0" dirty="0" smtClean="0">
                <a:ea typeface="Arial Unicode MS" pitchFamily="34" charset="-128"/>
                <a:cs typeface="Arial Unicode MS" pitchFamily="34" charset="-128"/>
              </a:rPr>
              <a:t>相关数据</a:t>
            </a:r>
            <a:endParaRPr lang="en-US" sz="1800" kern="0" dirty="0" err="1" smtClean="0">
              <a:ea typeface="Arial Unicode MS" pitchFamily="34" charset="-128"/>
              <a:cs typeface="Arial Unicode MS" pitchFamily="34" charset="-128"/>
            </a:endParaRPr>
          </a:p>
        </p:txBody>
      </p:sp>
      <p:sp>
        <p:nvSpPr>
          <p:cNvPr id="25" name="Oval 24"/>
          <p:cNvSpPr/>
          <p:nvPr/>
        </p:nvSpPr>
        <p:spPr bwMode="gray">
          <a:xfrm>
            <a:off x="4212236" y="1461699"/>
            <a:ext cx="539644" cy="382250"/>
          </a:xfrm>
          <a:prstGeom prst="ellips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1</a:t>
            </a:r>
            <a:endParaRPr kumimoji="0" lang="en-US"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cxnSp>
        <p:nvCxnSpPr>
          <p:cNvPr id="27" name="Straight Arrow Connector 26"/>
          <p:cNvCxnSpPr>
            <a:stCxn id="14" idx="1"/>
          </p:cNvCxnSpPr>
          <p:nvPr/>
        </p:nvCxnSpPr>
        <p:spPr>
          <a:xfrm flipH="1">
            <a:off x="3725053" y="2685738"/>
            <a:ext cx="46844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676930" y="2408739"/>
            <a:ext cx="239842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ALE</a:t>
            </a:r>
            <a:r>
              <a:rPr lang="zh-CN" altLang="en-US" sz="1800" kern="0" dirty="0" smtClean="0">
                <a:ea typeface="Arial Unicode MS" pitchFamily="34" charset="-128"/>
                <a:cs typeface="Arial Unicode MS" pitchFamily="34" charset="-128"/>
              </a:rPr>
              <a:t>商品主数据</a:t>
            </a:r>
            <a:endParaRPr lang="en-US" sz="1800" kern="0" dirty="0" err="1" smtClean="0">
              <a:ea typeface="Arial Unicode MS" pitchFamily="34" charset="-128"/>
              <a:cs typeface="Arial Unicode MS" pitchFamily="34" charset="-128"/>
            </a:endParaRPr>
          </a:p>
        </p:txBody>
      </p:sp>
      <p:sp>
        <p:nvSpPr>
          <p:cNvPr id="29" name="Oval 28"/>
          <p:cNvSpPr/>
          <p:nvPr/>
        </p:nvSpPr>
        <p:spPr bwMode="gray">
          <a:xfrm>
            <a:off x="6550701" y="2247275"/>
            <a:ext cx="539644" cy="382250"/>
          </a:xfrm>
          <a:prstGeom prst="ellips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2000" b="1" kern="0" dirty="0">
                <a:solidFill>
                  <a:schemeClr val="bg1"/>
                </a:solidFill>
                <a:ea typeface="Arial Unicode MS" pitchFamily="34" charset="-128"/>
                <a:cs typeface="Arial Unicode MS" pitchFamily="34" charset="-128"/>
              </a:rPr>
              <a:t>2</a:t>
            </a:r>
            <a:endParaRPr kumimoji="0" lang="en-US"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cxnSp>
        <p:nvCxnSpPr>
          <p:cNvPr id="31" name="Straight Arrow Connector 30"/>
          <p:cNvCxnSpPr>
            <a:stCxn id="8" idx="2"/>
            <a:endCxn id="9" idx="0"/>
          </p:cNvCxnSpPr>
          <p:nvPr/>
        </p:nvCxnSpPr>
        <p:spPr>
          <a:xfrm>
            <a:off x="2713218" y="2933076"/>
            <a:ext cx="0" cy="40972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0" idx="0"/>
          </p:cNvCxnSpPr>
          <p:nvPr/>
        </p:nvCxnSpPr>
        <p:spPr>
          <a:xfrm flipH="1">
            <a:off x="2713217" y="3837481"/>
            <a:ext cx="1" cy="48718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10800000" flipV="1">
            <a:off x="3665096" y="3590143"/>
            <a:ext cx="4791855" cy="956868"/>
          </a:xfrm>
          <a:prstGeom prst="bentConnector3">
            <a:avLst>
              <a:gd name="adj1" fmla="val 22784"/>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02176" y="4244550"/>
            <a:ext cx="314793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ALE</a:t>
            </a:r>
            <a:r>
              <a:rPr lang="zh-CN" altLang="en-US" sz="1800" kern="0" dirty="0" smtClean="0">
                <a:ea typeface="Arial Unicode MS" pitchFamily="34" charset="-128"/>
                <a:cs typeface="Arial Unicode MS" pitchFamily="34" charset="-128"/>
              </a:rPr>
              <a:t>订单信息记录</a:t>
            </a:r>
            <a:r>
              <a:rPr lang="en-US" altLang="zh-CN" sz="1800" kern="0" dirty="0" smtClean="0">
                <a:ea typeface="Arial Unicode MS" pitchFamily="34" charset="-128"/>
                <a:cs typeface="Arial Unicode MS" pitchFamily="34" charset="-128"/>
              </a:rPr>
              <a:t>&amp;</a:t>
            </a:r>
            <a:r>
              <a:rPr lang="zh-CN" altLang="en-US" sz="1800" kern="0" dirty="0" smtClean="0">
                <a:ea typeface="Arial Unicode MS" pitchFamily="34" charset="-128"/>
                <a:cs typeface="Arial Unicode MS" pitchFamily="34" charset="-128"/>
              </a:rPr>
              <a:t>价格条件</a:t>
            </a:r>
            <a:endParaRPr lang="en-US" sz="1800" kern="0" dirty="0" err="1" smtClean="0">
              <a:ea typeface="Arial Unicode MS" pitchFamily="34" charset="-128"/>
              <a:cs typeface="Arial Unicode MS" pitchFamily="34" charset="-128"/>
            </a:endParaRPr>
          </a:p>
        </p:txBody>
      </p:sp>
      <p:sp>
        <p:nvSpPr>
          <p:cNvPr id="40" name="Oval 39"/>
          <p:cNvSpPr/>
          <p:nvPr/>
        </p:nvSpPr>
        <p:spPr bwMode="gray">
          <a:xfrm>
            <a:off x="6535713" y="3861216"/>
            <a:ext cx="539644" cy="382250"/>
          </a:xfrm>
          <a:prstGeom prst="ellips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2000" b="1" kern="0" noProof="0" dirty="0" smtClean="0">
                <a:solidFill>
                  <a:schemeClr val="bg1"/>
                </a:solidFill>
                <a:ea typeface="Arial Unicode MS" pitchFamily="34" charset="-128"/>
                <a:cs typeface="Arial Unicode MS" pitchFamily="34" charset="-128"/>
              </a:rPr>
              <a:t>3</a:t>
            </a:r>
            <a:endParaRPr kumimoji="0" lang="en-US"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41" name="Oval 40"/>
          <p:cNvSpPr/>
          <p:nvPr/>
        </p:nvSpPr>
        <p:spPr bwMode="gray">
          <a:xfrm>
            <a:off x="1124264" y="3000532"/>
            <a:ext cx="539644" cy="382250"/>
          </a:xfrm>
          <a:prstGeom prst="ellips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2000" b="1" kern="0" dirty="0">
                <a:solidFill>
                  <a:schemeClr val="bg1"/>
                </a:solidFill>
                <a:ea typeface="Arial Unicode MS" pitchFamily="34" charset="-128"/>
                <a:cs typeface="Arial Unicode MS" pitchFamily="34" charset="-128"/>
              </a:rPr>
              <a:t>4</a:t>
            </a:r>
            <a:endParaRPr kumimoji="0" lang="en-US"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cxnSp>
        <p:nvCxnSpPr>
          <p:cNvPr id="43" name="Straight Arrow Connector 42"/>
          <p:cNvCxnSpPr>
            <a:stCxn id="10" idx="2"/>
          </p:cNvCxnSpPr>
          <p:nvPr/>
        </p:nvCxnSpPr>
        <p:spPr>
          <a:xfrm>
            <a:off x="2713217" y="4924269"/>
            <a:ext cx="0" cy="36475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3687579" y="4768888"/>
            <a:ext cx="4721902" cy="579698"/>
          </a:xfrm>
          <a:prstGeom prst="bentConnector3">
            <a:avLst>
              <a:gd name="adj1" fmla="val 50000"/>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482058" y="5032214"/>
            <a:ext cx="232347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EDI</a:t>
            </a:r>
            <a:r>
              <a:rPr lang="zh-CN" altLang="en-US" sz="1800" kern="0" dirty="0" smtClean="0">
                <a:ea typeface="Arial Unicode MS" pitchFamily="34" charset="-128"/>
                <a:cs typeface="Arial Unicode MS" pitchFamily="34" charset="-128"/>
              </a:rPr>
              <a:t>采购订单</a:t>
            </a:r>
            <a:endParaRPr lang="en-US" sz="1800" kern="0" dirty="0" err="1" smtClean="0">
              <a:ea typeface="Arial Unicode MS" pitchFamily="34" charset="-128"/>
              <a:cs typeface="Arial Unicode MS" pitchFamily="34" charset="-128"/>
            </a:endParaRPr>
          </a:p>
        </p:txBody>
      </p:sp>
      <p:sp>
        <p:nvSpPr>
          <p:cNvPr id="48" name="Oval 47"/>
          <p:cNvSpPr/>
          <p:nvPr/>
        </p:nvSpPr>
        <p:spPr bwMode="gray">
          <a:xfrm>
            <a:off x="3737545" y="4979755"/>
            <a:ext cx="539644" cy="382250"/>
          </a:xfrm>
          <a:prstGeom prst="ellips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2000" b="1" kern="0" noProof="0" dirty="0" smtClean="0">
                <a:solidFill>
                  <a:schemeClr val="bg1"/>
                </a:solidFill>
                <a:ea typeface="Arial Unicode MS" pitchFamily="34" charset="-128"/>
                <a:cs typeface="Arial Unicode MS" pitchFamily="34" charset="-128"/>
              </a:rPr>
              <a:t>5</a:t>
            </a:r>
            <a:endParaRPr kumimoji="0" lang="en-US"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cxnSp>
        <p:nvCxnSpPr>
          <p:cNvPr id="50" name="Straight Arrow Connector 49"/>
          <p:cNvCxnSpPr/>
          <p:nvPr/>
        </p:nvCxnSpPr>
        <p:spPr>
          <a:xfrm flipH="1">
            <a:off x="3725053" y="5783704"/>
            <a:ext cx="4731897" cy="2667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737545" y="6218416"/>
            <a:ext cx="4731897" cy="2667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708097" y="5506705"/>
            <a:ext cx="1484026"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EDI</a:t>
            </a:r>
            <a:r>
              <a:rPr lang="zh-CN" altLang="en-US" sz="1800" kern="0" dirty="0" smtClean="0">
                <a:ea typeface="Arial Unicode MS" pitchFamily="34" charset="-128"/>
                <a:cs typeface="Arial Unicode MS" pitchFamily="34" charset="-128"/>
              </a:rPr>
              <a:t>运送通知</a:t>
            </a:r>
            <a:endParaRPr lang="en-US" sz="1800" kern="0" dirty="0" err="1" smtClean="0">
              <a:ea typeface="Arial Unicode MS" pitchFamily="34" charset="-128"/>
              <a:cs typeface="Arial Unicode MS" pitchFamily="34" charset="-128"/>
            </a:endParaRPr>
          </a:p>
        </p:txBody>
      </p:sp>
      <p:sp>
        <p:nvSpPr>
          <p:cNvPr id="54" name="Oval 53"/>
          <p:cNvSpPr/>
          <p:nvPr/>
        </p:nvSpPr>
        <p:spPr bwMode="gray">
          <a:xfrm>
            <a:off x="5981077" y="5401454"/>
            <a:ext cx="539644" cy="382250"/>
          </a:xfrm>
          <a:prstGeom prst="ellips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2000" b="1" kern="0" dirty="0">
                <a:solidFill>
                  <a:schemeClr val="bg1"/>
                </a:solidFill>
                <a:ea typeface="Arial Unicode MS" pitchFamily="34" charset="-128"/>
                <a:cs typeface="Arial Unicode MS" pitchFamily="34" charset="-128"/>
              </a:rPr>
              <a:t>6</a:t>
            </a:r>
            <a:endParaRPr kumimoji="0" lang="en-US"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55" name="Oval 54"/>
          <p:cNvSpPr/>
          <p:nvPr/>
        </p:nvSpPr>
        <p:spPr bwMode="gray">
          <a:xfrm>
            <a:off x="5996069" y="5847443"/>
            <a:ext cx="539644" cy="382250"/>
          </a:xfrm>
          <a:prstGeom prst="ellipse">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2000" b="1" kern="0" noProof="0" dirty="0" smtClean="0">
                <a:solidFill>
                  <a:schemeClr val="bg1"/>
                </a:solidFill>
                <a:ea typeface="Arial Unicode MS" pitchFamily="34" charset="-128"/>
                <a:cs typeface="Arial Unicode MS" pitchFamily="34" charset="-128"/>
              </a:rPr>
              <a:t>7</a:t>
            </a:r>
            <a:endParaRPr kumimoji="0" lang="en-US"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56" name="TextBox 55"/>
          <p:cNvSpPr txBox="1"/>
          <p:nvPr/>
        </p:nvSpPr>
        <p:spPr>
          <a:xfrm>
            <a:off x="6730581" y="5900068"/>
            <a:ext cx="123669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EDI</a:t>
            </a:r>
            <a:r>
              <a:rPr lang="zh-CN" altLang="en-US" sz="1800" kern="0" dirty="0" smtClean="0">
                <a:ea typeface="Arial Unicode MS" pitchFamily="34" charset="-128"/>
                <a:cs typeface="Arial Unicode MS" pitchFamily="34" charset="-128"/>
              </a:rPr>
              <a:t>发票</a:t>
            </a:r>
            <a:endParaRPr lang="en-US" sz="1800" kern="0" dirty="0" err="1" smtClean="0">
              <a:ea typeface="Arial Unicode MS" pitchFamily="34" charset="-128"/>
              <a:cs typeface="Arial Unicode MS" pitchFamily="34" charset="-128"/>
            </a:endParaRPr>
          </a:p>
        </p:txBody>
      </p:sp>
      <p:sp>
        <p:nvSpPr>
          <p:cNvPr id="57" name="Oval 56"/>
          <p:cNvSpPr/>
          <p:nvPr/>
        </p:nvSpPr>
        <p:spPr bwMode="gray">
          <a:xfrm>
            <a:off x="1124264" y="3861216"/>
            <a:ext cx="10159087" cy="2998372"/>
          </a:xfrm>
          <a:prstGeom prst="ellipse">
            <a:avLst/>
          </a:prstGeom>
          <a:noFill/>
          <a:ln w="28575"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8" name="Oval 57"/>
          <p:cNvSpPr/>
          <p:nvPr/>
        </p:nvSpPr>
        <p:spPr bwMode="gray">
          <a:xfrm>
            <a:off x="6419537" y="2038662"/>
            <a:ext cx="929389" cy="961870"/>
          </a:xfrm>
          <a:prstGeom prst="ellipse">
            <a:avLst/>
          </a:prstGeom>
          <a:noFill/>
          <a:ln w="317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9" name="Rectangle 58"/>
          <p:cNvSpPr/>
          <p:nvPr/>
        </p:nvSpPr>
        <p:spPr>
          <a:xfrm>
            <a:off x="6884231" y="1844044"/>
            <a:ext cx="880369" cy="923330"/>
          </a:xfrm>
          <a:prstGeom prst="rect">
            <a:avLst/>
          </a:prstGeom>
          <a:noFill/>
        </p:spPr>
        <p:txBody>
          <a:bodyPr wrap="none" lIns="91440" tIns="45720" rIns="91440" bIns="45720">
            <a:spAutoFit/>
          </a:bodyPr>
          <a:lstStyle/>
          <a:p>
            <a:pPr algn="ctr"/>
            <a:r>
              <a:rPr lang="zh-CN" alt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649728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kern="0" dirty="0">
                <a:ea typeface="Arial Unicode MS" pitchFamily="34" charset="-128"/>
                <a:cs typeface="Arial Unicode MS" pitchFamily="34" charset="-128"/>
              </a:rPr>
              <a:t>SAP Retail </a:t>
            </a:r>
            <a:r>
              <a:rPr lang="zh-CN" altLang="en-US" kern="0" dirty="0">
                <a:ea typeface="Arial Unicode MS" pitchFamily="34" charset="-128"/>
                <a:cs typeface="Arial Unicode MS" pitchFamily="34" charset="-128"/>
              </a:rPr>
              <a:t>与 </a:t>
            </a:r>
            <a:r>
              <a:rPr lang="en-US" altLang="zh-CN" kern="0" dirty="0">
                <a:ea typeface="Arial Unicode MS" pitchFamily="34" charset="-128"/>
                <a:cs typeface="Arial Unicode MS" pitchFamily="34" charset="-128"/>
              </a:rPr>
              <a:t>AFS </a:t>
            </a:r>
            <a:r>
              <a:rPr lang="zh-CN" altLang="en-US" kern="0" dirty="0">
                <a:ea typeface="Arial Unicode MS" pitchFamily="34" charset="-128"/>
                <a:cs typeface="Arial Unicode MS" pitchFamily="34" charset="-128"/>
              </a:rPr>
              <a:t>集成</a:t>
            </a:r>
            <a:r>
              <a:rPr lang="en-US" altLang="zh-CN" kern="0" dirty="0" smtClean="0">
                <a:ea typeface="Arial Unicode MS" pitchFamily="34" charset="-128"/>
                <a:cs typeface="Arial Unicode MS" pitchFamily="34" charset="-128"/>
              </a:rPr>
              <a:t>——</a:t>
            </a:r>
            <a:r>
              <a:rPr lang="zh-CN" altLang="en-US" kern="0" dirty="0" smtClean="0">
                <a:ea typeface="Arial Unicode MS" pitchFamily="34" charset="-128"/>
                <a:cs typeface="Arial Unicode MS" pitchFamily="34" charset="-128"/>
              </a:rPr>
              <a:t>商品主数据</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2640" y="1243911"/>
            <a:ext cx="476250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gray">
          <a:xfrm>
            <a:off x="0" y="4682435"/>
            <a:ext cx="5762446" cy="56934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带网格的</a:t>
            </a:r>
            <a:r>
              <a:rPr kumimoji="0" lang="en-US" altLang="zh-CN" sz="2000" b="0" i="0" u="none" strike="noStrike" kern="0" cap="none" spc="0" normalizeH="0" baseline="0" noProof="0" dirty="0" smtClean="0">
                <a:ln>
                  <a:noFill/>
                </a:ln>
                <a:effectLst/>
                <a:uLnTx/>
                <a:uFillTx/>
                <a:ea typeface="Arial Unicode MS" pitchFamily="34" charset="-128"/>
                <a:cs typeface="Arial Unicode MS" pitchFamily="34" charset="-128"/>
              </a:rPr>
              <a:t>AFS</a:t>
            </a: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物料主数据 </a:t>
            </a:r>
            <a:r>
              <a:rPr kumimoji="0" lang="en-US" altLang="zh-CN" sz="2000" b="0" i="0" u="none" strike="noStrike" kern="0" cap="none" spc="0" normalizeH="0" baseline="0" noProof="0" dirty="0" smtClean="0">
                <a:ln>
                  <a:noFill/>
                </a:ln>
                <a:effectLst/>
                <a:uLnTx/>
                <a:uFillTx/>
                <a:ea typeface="Arial Unicode MS" pitchFamily="34" charset="-128"/>
                <a:cs typeface="Arial Unicode MS" pitchFamily="34" charset="-128"/>
              </a:rPr>
              <a:t>to Retail</a:t>
            </a: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通用商品主数据    </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771885" y="1291536"/>
            <a:ext cx="47244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gray">
          <a:xfrm>
            <a:off x="5917721" y="4682434"/>
            <a:ext cx="6018664" cy="56934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不带网格的</a:t>
            </a:r>
            <a:r>
              <a:rPr kumimoji="0" lang="en-US" altLang="zh-CN" sz="2000" b="0" i="0" u="none" strike="noStrike" kern="0" cap="none" spc="0" normalizeH="0" baseline="0" noProof="0" dirty="0" smtClean="0">
                <a:ln>
                  <a:noFill/>
                </a:ln>
                <a:effectLst/>
                <a:uLnTx/>
                <a:uFillTx/>
                <a:ea typeface="Arial Unicode MS" pitchFamily="34" charset="-128"/>
                <a:cs typeface="Arial Unicode MS" pitchFamily="34" charset="-128"/>
              </a:rPr>
              <a:t>AFS</a:t>
            </a:r>
            <a:r>
              <a:rPr kumimoji="0" lang="zh-CN" altLang="en-US" sz="2000" b="0" i="0" u="none" strike="noStrike" kern="0" cap="none" spc="0" normalizeH="0" baseline="0" noProof="0" dirty="0" smtClean="0">
                <a:ln>
                  <a:noFill/>
                </a:ln>
                <a:effectLst/>
                <a:uLnTx/>
                <a:uFillTx/>
                <a:ea typeface="Arial Unicode MS" pitchFamily="34" charset="-128"/>
                <a:cs typeface="Arial Unicode MS" pitchFamily="34" charset="-128"/>
              </a:rPr>
              <a:t>物料主数据</a:t>
            </a:r>
            <a:r>
              <a:rPr kumimoji="0" lang="zh-CN" altLang="en-US" sz="2000" b="0" i="0" u="none" strike="noStrike" kern="0" cap="none" spc="0" normalizeH="0" noProof="0" dirty="0" smtClean="0">
                <a:ln>
                  <a:noFill/>
                </a:ln>
                <a:effectLst/>
                <a:uLnTx/>
                <a:uFillTx/>
                <a:ea typeface="Arial Unicode MS" pitchFamily="34" charset="-128"/>
                <a:cs typeface="Arial Unicode MS" pitchFamily="34" charset="-128"/>
              </a:rPr>
              <a:t> </a:t>
            </a:r>
            <a:r>
              <a:rPr kumimoji="0" lang="en-US" altLang="zh-CN" sz="2000" b="0" i="0" u="none" strike="noStrike" kern="0" cap="none" spc="0" normalizeH="0" noProof="0" dirty="0" smtClean="0">
                <a:ln>
                  <a:noFill/>
                </a:ln>
                <a:effectLst/>
                <a:uLnTx/>
                <a:uFillTx/>
                <a:ea typeface="Arial Unicode MS" pitchFamily="34" charset="-128"/>
                <a:cs typeface="Arial Unicode MS" pitchFamily="34" charset="-128"/>
              </a:rPr>
              <a:t>to Retail</a:t>
            </a:r>
            <a:r>
              <a:rPr kumimoji="0" lang="zh-CN" altLang="en-US" sz="2000" b="0" i="0" u="none" strike="noStrike" kern="0" cap="none" spc="0" normalizeH="0" noProof="0" dirty="0" smtClean="0">
                <a:ln>
                  <a:noFill/>
                </a:ln>
                <a:effectLst/>
                <a:uLnTx/>
                <a:uFillTx/>
                <a:ea typeface="Arial Unicode MS" pitchFamily="34" charset="-128"/>
                <a:cs typeface="Arial Unicode MS" pitchFamily="34" charset="-128"/>
              </a:rPr>
              <a:t>单一商品主数据</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TextBox 4"/>
          <p:cNvSpPr txBox="1"/>
          <p:nvPr/>
        </p:nvSpPr>
        <p:spPr>
          <a:xfrm>
            <a:off x="862642" y="5520428"/>
            <a:ext cx="1045521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zh-CN" altLang="en-US" sz="1800" kern="0" dirty="0" smtClean="0">
                <a:ea typeface="Arial Unicode MS" pitchFamily="34" charset="-128"/>
                <a:cs typeface="Arial Unicode MS" pitchFamily="34" charset="-128"/>
              </a:rPr>
              <a:t>通过标准的商品主数据</a:t>
            </a:r>
            <a:r>
              <a:rPr lang="en-US" altLang="zh-CN" sz="1800" kern="0" dirty="0" err="1" smtClean="0">
                <a:ea typeface="Arial Unicode MS" pitchFamily="34" charset="-128"/>
                <a:cs typeface="Arial Unicode MS" pitchFamily="34" charset="-128"/>
              </a:rPr>
              <a:t>Idoc</a:t>
            </a:r>
            <a:r>
              <a:rPr lang="zh-CN" altLang="en-US" sz="1800" kern="0" dirty="0" smtClean="0">
                <a:ea typeface="Arial Unicode MS" pitchFamily="34" charset="-128"/>
                <a:cs typeface="Arial Unicode MS" pitchFamily="34" charset="-128"/>
              </a:rPr>
              <a:t>，可以将</a:t>
            </a:r>
            <a:r>
              <a:rPr lang="en-US" altLang="zh-CN" sz="1800" kern="0" dirty="0" smtClean="0">
                <a:ea typeface="Arial Unicode MS" pitchFamily="34" charset="-128"/>
                <a:cs typeface="Arial Unicode MS" pitchFamily="34" charset="-128"/>
              </a:rPr>
              <a:t>AFS</a:t>
            </a:r>
            <a:r>
              <a:rPr lang="zh-CN" altLang="en-US" sz="1800" kern="0" dirty="0" smtClean="0">
                <a:ea typeface="Arial Unicode MS" pitchFamily="34" charset="-128"/>
                <a:cs typeface="Arial Unicode MS" pitchFamily="34" charset="-128"/>
              </a:rPr>
              <a:t>物料主数据传输至</a:t>
            </a:r>
            <a:r>
              <a:rPr lang="en-US" altLang="zh-CN" sz="1800" kern="0" dirty="0" smtClean="0">
                <a:ea typeface="Arial Unicode MS" pitchFamily="34" charset="-128"/>
                <a:cs typeface="Arial Unicode MS" pitchFamily="34" charset="-128"/>
              </a:rPr>
              <a:t>Retail</a:t>
            </a:r>
            <a:r>
              <a:rPr lang="zh-CN" altLang="en-US" sz="1800" kern="0" dirty="0" smtClean="0">
                <a:ea typeface="Arial Unicode MS" pitchFamily="34" charset="-128"/>
                <a:cs typeface="Arial Unicode MS" pitchFamily="34" charset="-128"/>
              </a:rPr>
              <a:t>商品主数据。标准的</a:t>
            </a:r>
            <a:r>
              <a:rPr lang="en-US" altLang="zh-CN" sz="1800" kern="0" dirty="0" smtClean="0">
                <a:ea typeface="Arial Unicode MS" pitchFamily="34" charset="-128"/>
                <a:cs typeface="Arial Unicode MS" pitchFamily="34" charset="-128"/>
              </a:rPr>
              <a:t>ALE</a:t>
            </a:r>
            <a:r>
              <a:rPr lang="zh-CN" altLang="en-US" sz="1800" kern="0" dirty="0" smtClean="0">
                <a:ea typeface="Arial Unicode MS" pitchFamily="34" charset="-128"/>
                <a:cs typeface="Arial Unicode MS" pitchFamily="34" charset="-128"/>
              </a:rPr>
              <a:t>过滤器能够解决哪些</a:t>
            </a:r>
            <a:r>
              <a:rPr lang="en-US" altLang="zh-CN" sz="1800" kern="0" dirty="0" smtClean="0">
                <a:ea typeface="Arial Unicode MS" pitchFamily="34" charset="-128"/>
                <a:cs typeface="Arial Unicode MS" pitchFamily="34" charset="-128"/>
              </a:rPr>
              <a:t>AFS</a:t>
            </a:r>
            <a:r>
              <a:rPr lang="zh-CN" altLang="en-US" sz="1800" kern="0" dirty="0" smtClean="0">
                <a:ea typeface="Arial Unicode MS" pitchFamily="34" charset="-128"/>
                <a:cs typeface="Arial Unicode MS" pitchFamily="34" charset="-128"/>
              </a:rPr>
              <a:t>物料主数据需要被传递到</a:t>
            </a:r>
            <a:r>
              <a:rPr lang="en-US" altLang="zh-CN" sz="1800" kern="0" dirty="0" smtClean="0">
                <a:ea typeface="Arial Unicode MS" pitchFamily="34" charset="-128"/>
                <a:cs typeface="Arial Unicode MS" pitchFamily="34" charset="-128"/>
              </a:rPr>
              <a:t>Retail</a:t>
            </a:r>
            <a:r>
              <a:rPr lang="zh-CN" altLang="en-US" sz="1800" kern="0" dirty="0" smtClean="0">
                <a:ea typeface="Arial Unicode MS" pitchFamily="34" charset="-128"/>
                <a:cs typeface="Arial Unicode MS" pitchFamily="34" charset="-128"/>
              </a:rPr>
              <a:t>主数据中，如何进行传输等问题。</a:t>
            </a: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50741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609759" y="980955"/>
            <a:ext cx="10975658" cy="3745283"/>
          </a:xfrm>
        </p:spPr>
        <p:txBody>
          <a:bodyPr/>
          <a:lstStyle/>
          <a:p>
            <a:pPr marL="408222" indent="-408222">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408222" indent="-408222">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408222" indent="-408222">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465837" y="3717894"/>
            <a:ext cx="11428245" cy="1008345"/>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rtlCol="0" anchor="t" anchorCtr="0"/>
          <a:lstStyle/>
          <a:p>
            <a:pPr marL="340185" indent="-340185">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百度传课：司马懿</a:t>
            </a:r>
            <a:r>
              <a:rPr lang="en-US" altLang="zh-CN" dirty="0">
                <a:solidFill>
                  <a:srgbClr val="4F81BD">
                    <a:lumMod val="75000"/>
                  </a:srgbClr>
                </a:solidFill>
                <a:latin typeface="微软雅黑"/>
                <a:cs typeface="Segoe UI" pitchFamily="34" charset="0"/>
              </a:rPr>
              <a:t>PPT</a:t>
            </a:r>
            <a:r>
              <a:rPr lang="zh-CN" altLang="en-US" dirty="0">
                <a:solidFill>
                  <a:srgbClr val="4F81BD">
                    <a:lumMod val="75000"/>
                  </a:srgbClr>
                </a:solidFill>
                <a:latin typeface="微软雅黑"/>
                <a:cs typeface="Segoe UI" pitchFamily="34" charset="0"/>
              </a:rPr>
              <a:t>学校</a:t>
            </a:r>
            <a:endParaRPr lang="en-US" altLang="zh-CN" dirty="0">
              <a:solidFill>
                <a:srgbClr val="4F81BD">
                  <a:lumMod val="75000"/>
                </a:srgbClr>
              </a:solidFill>
              <a:latin typeface="微软雅黑"/>
              <a:cs typeface="Segoe UI" pitchFamily="34" charset="0"/>
            </a:endParaRPr>
          </a:p>
          <a:p>
            <a:pPr marL="340185" indent="-340185">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网易学堂：司马懿</a:t>
            </a:r>
            <a:r>
              <a:rPr lang="en-US" altLang="zh-CN" dirty="0">
                <a:solidFill>
                  <a:srgbClr val="4F81BD">
                    <a:lumMod val="75000"/>
                  </a:srgbClr>
                </a:solidFill>
                <a:latin typeface="微软雅黑"/>
                <a:cs typeface="Segoe UI" pitchFamily="34" charset="0"/>
              </a:rPr>
              <a:t>PPT</a:t>
            </a:r>
            <a:r>
              <a:rPr lang="zh-CN" altLang="en-US" dirty="0">
                <a:solidFill>
                  <a:srgbClr val="4F81BD">
                    <a:lumMod val="75000"/>
                  </a:srgbClr>
                </a:solidFill>
                <a:latin typeface="微软雅黑"/>
                <a:cs typeface="Segoe UI" pitchFamily="34" charset="0"/>
              </a:rPr>
              <a:t>学校</a:t>
            </a:r>
            <a:endParaRPr lang="en-US" altLang="zh-CN" dirty="0">
              <a:solidFill>
                <a:srgbClr val="4F81BD">
                  <a:lumMod val="75000"/>
                </a:srgbClr>
              </a:solidFill>
              <a:latin typeface="微软雅黑"/>
              <a:cs typeface="Segoe UI" pitchFamily="34" charset="0"/>
            </a:endParaRPr>
          </a:p>
          <a:p>
            <a:pPr marL="340185" indent="-340185">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知乎：       司马懿</a:t>
            </a:r>
            <a:r>
              <a:rPr lang="en-US" altLang="zh-CN" dirty="0">
                <a:solidFill>
                  <a:srgbClr val="4F81BD">
                    <a:lumMod val="75000"/>
                  </a:srgbClr>
                </a:solidFill>
                <a:latin typeface="微软雅黑"/>
                <a:cs typeface="Segoe UI" pitchFamily="34" charset="0"/>
              </a:rPr>
              <a:t>PPT</a:t>
            </a:r>
            <a:r>
              <a:rPr lang="zh-CN" altLang="en-US" dirty="0">
                <a:solidFill>
                  <a:srgbClr val="4F81BD">
                    <a:lumMod val="75000"/>
                  </a:srgbClr>
                </a:solidFill>
                <a:latin typeface="微软雅黑"/>
                <a:cs typeface="Segoe UI" pitchFamily="34" charset="0"/>
              </a:rPr>
              <a:t>学校</a:t>
            </a:r>
            <a:endParaRPr lang="en-US" altLang="zh-CN" dirty="0">
              <a:solidFill>
                <a:srgbClr val="4F81BD">
                  <a:lumMod val="75000"/>
                </a:srgbClr>
              </a:solidFill>
              <a:latin typeface="微软雅黑"/>
              <a:cs typeface="Segoe UI" pitchFamily="34" charset="0"/>
            </a:endParaRPr>
          </a:p>
        </p:txBody>
      </p:sp>
      <p:sp>
        <p:nvSpPr>
          <p:cNvPr id="7" name="圆角矩形 6">
            <a:hlinkClick r:id="rId3"/>
          </p:cNvPr>
          <p:cNvSpPr/>
          <p:nvPr/>
        </p:nvSpPr>
        <p:spPr>
          <a:xfrm>
            <a:off x="4787637" y="3777082"/>
            <a:ext cx="1920500" cy="3960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8860" tIns="54429" rIns="108860" bIns="54429" rtlCol="0" anchor="t"/>
          <a:lstStyle/>
          <a:p>
            <a:pPr algn="ctr"/>
            <a:r>
              <a:rPr lang="zh-CN" altLang="en-US" sz="1900" b="1" dirty="0">
                <a:solidFill>
                  <a:prstClr val="white"/>
                </a:solidFill>
                <a:latin typeface="微软雅黑"/>
                <a:cs typeface="Segoe UI" pitchFamily="34" charset="0"/>
              </a:rPr>
              <a:t>访问地址</a:t>
            </a:r>
          </a:p>
        </p:txBody>
      </p:sp>
      <p:sp>
        <p:nvSpPr>
          <p:cNvPr id="8" name="圆角矩形 7">
            <a:hlinkClick r:id="rId3"/>
          </p:cNvPr>
          <p:cNvSpPr/>
          <p:nvPr/>
        </p:nvSpPr>
        <p:spPr>
          <a:xfrm>
            <a:off x="4787637" y="4215066"/>
            <a:ext cx="1920500" cy="3960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8860" tIns="54429" rIns="108860" bIns="54429" rtlCol="0" anchor="t"/>
          <a:lstStyle/>
          <a:p>
            <a:pPr algn="ctr"/>
            <a:r>
              <a:rPr lang="zh-CN" altLang="en-US" sz="1900" b="1" dirty="0">
                <a:solidFill>
                  <a:prstClr val="white"/>
                </a:solidFill>
                <a:latin typeface="微软雅黑"/>
                <a:cs typeface="Segoe UI" pitchFamily="34" charset="0"/>
              </a:rPr>
              <a:t>访问地址</a:t>
            </a:r>
          </a:p>
        </p:txBody>
      </p:sp>
      <p:sp>
        <p:nvSpPr>
          <p:cNvPr id="16" name="圆角矩形 15">
            <a:hlinkClick r:id="rId3"/>
          </p:cNvPr>
          <p:cNvSpPr/>
          <p:nvPr/>
        </p:nvSpPr>
        <p:spPr>
          <a:xfrm>
            <a:off x="6865873" y="3777082"/>
            <a:ext cx="5028208" cy="3960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8860" tIns="54429" rIns="108860" bIns="54429" rtlCol="0" anchor="t"/>
          <a:lstStyle/>
          <a:p>
            <a:r>
              <a:rPr lang="en-US" altLang="zh-CN" sz="1900" b="1" dirty="0">
                <a:solidFill>
                  <a:prstClr val="white"/>
                </a:solidFill>
                <a:latin typeface="微软雅黑"/>
                <a:cs typeface="Segoe UI" pitchFamily="34" charset="0"/>
              </a:rPr>
              <a:t>https://www.chuanke.com</a:t>
            </a:r>
            <a:endParaRPr lang="zh-CN" altLang="en-US" sz="1900" b="1" dirty="0">
              <a:solidFill>
                <a:prstClr val="white"/>
              </a:solidFill>
              <a:latin typeface="微软雅黑"/>
              <a:cs typeface="Segoe UI" pitchFamily="34" charset="0"/>
            </a:endParaRPr>
          </a:p>
        </p:txBody>
      </p:sp>
      <p:sp>
        <p:nvSpPr>
          <p:cNvPr id="17" name="圆角矩形 16">
            <a:hlinkClick r:id="rId3"/>
          </p:cNvPr>
          <p:cNvSpPr/>
          <p:nvPr/>
        </p:nvSpPr>
        <p:spPr>
          <a:xfrm>
            <a:off x="6865873" y="4215066"/>
            <a:ext cx="5028208" cy="3960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8860" tIns="54429" rIns="108860" bIns="54429" rtlCol="0" anchor="t"/>
          <a:lstStyle/>
          <a:p>
            <a:r>
              <a:rPr lang="en-US" altLang="zh-CN" sz="1900" b="1" dirty="0">
                <a:solidFill>
                  <a:prstClr val="white"/>
                </a:solidFill>
                <a:latin typeface="微软雅黑"/>
                <a:cs typeface="Segoe UI" pitchFamily="34" charset="0"/>
              </a:rPr>
              <a:t>https://study.163.com</a:t>
            </a:r>
            <a:endParaRPr lang="zh-CN" altLang="en-US" sz="1900" b="1" dirty="0">
              <a:solidFill>
                <a:prstClr val="white"/>
              </a:solidFill>
              <a:latin typeface="微软雅黑"/>
              <a:cs typeface="Segoe UI" pitchFamily="34" charset="0"/>
            </a:endParaRPr>
          </a:p>
        </p:txBody>
      </p:sp>
      <p:sp>
        <p:nvSpPr>
          <p:cNvPr id="2" name="矩形 1"/>
          <p:cNvSpPr/>
          <p:nvPr/>
        </p:nvSpPr>
        <p:spPr>
          <a:xfrm>
            <a:off x="1162106" y="2921845"/>
            <a:ext cx="8513783" cy="594669"/>
          </a:xfrm>
          <a:prstGeom prst="rect">
            <a:avLst/>
          </a:prstGeom>
        </p:spPr>
        <p:txBody>
          <a:bodyPr wrap="none" lIns="108860" tIns="54429" rIns="108860" bIns="54429">
            <a:spAutoFit/>
          </a:bodyPr>
          <a:lstStyle/>
          <a:p>
            <a:pPr fontAlgn="base">
              <a:lnSpc>
                <a:spcPct val="150000"/>
              </a:lnSpc>
              <a:spcBef>
                <a:spcPct val="0"/>
              </a:spcBef>
              <a:spcAft>
                <a:spcPct val="0"/>
              </a:spcAft>
            </a:pPr>
            <a:r>
              <a:rPr lang="zh-CN" altLang="en-US" dirty="0">
                <a:solidFill>
                  <a:srgbClr val="4F81BD">
                    <a:lumMod val="75000"/>
                  </a:srgbClr>
                </a:solidFill>
                <a:latin typeface="微软雅黑"/>
                <a:cs typeface="Segoe UI" pitchFamily="34" charset="0"/>
              </a:rPr>
              <a:t>学习世界五百强和咨询公司</a:t>
            </a:r>
            <a:r>
              <a:rPr lang="en-US" altLang="zh-CN" dirty="0">
                <a:solidFill>
                  <a:srgbClr val="4F81BD">
                    <a:lumMod val="75000"/>
                  </a:srgbClr>
                </a:solidFill>
                <a:latin typeface="微软雅黑"/>
                <a:cs typeface="Segoe UI" pitchFamily="34" charset="0"/>
              </a:rPr>
              <a:t>PPT</a:t>
            </a:r>
            <a:r>
              <a:rPr lang="zh-CN" altLang="en-US" dirty="0">
                <a:solidFill>
                  <a:srgbClr val="4F81BD">
                    <a:lumMod val="75000"/>
                  </a:srgbClr>
                </a:solidFill>
                <a:latin typeface="微软雅黑"/>
                <a:cs typeface="Segoe UI" pitchFamily="34" charset="0"/>
              </a:rPr>
              <a:t>课程请访问如下网站搜索：“司马懿”</a:t>
            </a:r>
          </a:p>
        </p:txBody>
      </p:sp>
      <p:sp>
        <p:nvSpPr>
          <p:cNvPr id="18" name="圆角矩形 17">
            <a:hlinkClick r:id="rId3"/>
          </p:cNvPr>
          <p:cNvSpPr/>
          <p:nvPr/>
        </p:nvSpPr>
        <p:spPr>
          <a:xfrm>
            <a:off x="4787637" y="4654213"/>
            <a:ext cx="1920500" cy="3960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8860" tIns="54429" rIns="108860" bIns="54429" rtlCol="0" anchor="t"/>
          <a:lstStyle/>
          <a:p>
            <a:pPr algn="ctr"/>
            <a:r>
              <a:rPr lang="zh-CN" altLang="en-US" sz="1900" b="1" dirty="0">
                <a:solidFill>
                  <a:prstClr val="white"/>
                </a:solidFill>
                <a:latin typeface="微软雅黑"/>
                <a:cs typeface="Segoe UI" pitchFamily="34" charset="0"/>
              </a:rPr>
              <a:t>访问地址</a:t>
            </a:r>
          </a:p>
        </p:txBody>
      </p:sp>
      <p:sp>
        <p:nvSpPr>
          <p:cNvPr id="19" name="圆角矩形 18">
            <a:hlinkClick r:id="rId3"/>
          </p:cNvPr>
          <p:cNvSpPr/>
          <p:nvPr/>
        </p:nvSpPr>
        <p:spPr>
          <a:xfrm>
            <a:off x="6865873" y="4654213"/>
            <a:ext cx="5028208" cy="3960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8860" tIns="54429" rIns="108860" bIns="54429" rtlCol="0" anchor="t"/>
          <a:lstStyle/>
          <a:p>
            <a:r>
              <a:rPr lang="en-US" altLang="zh-CN" sz="1900" b="1" dirty="0">
                <a:solidFill>
                  <a:prstClr val="white"/>
                </a:solidFill>
                <a:latin typeface="微软雅黑"/>
                <a:cs typeface="Segoe UI" pitchFamily="34" charset="0"/>
              </a:rPr>
              <a:t>https://www.zhiu.com</a:t>
            </a:r>
            <a:endParaRPr lang="zh-CN" altLang="en-US" sz="19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2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TotalTime>
  <Words>701</Words>
  <Application>Microsoft Office PowerPoint</Application>
  <PresentationFormat>自定义</PresentationFormat>
  <Paragraphs>95</Paragraphs>
  <Slides>7</Slides>
  <Notes>3</Notes>
  <HiddenSlides>0</HiddenSlides>
  <MMClips>0</MMClips>
  <ScaleCrop>false</ScaleCrop>
  <HeadingPairs>
    <vt:vector size="4" baseType="variant">
      <vt:variant>
        <vt:lpstr>主题</vt:lpstr>
      </vt:variant>
      <vt:variant>
        <vt:i4>2</vt:i4>
      </vt:variant>
      <vt:variant>
        <vt:lpstr>幻灯片标题</vt:lpstr>
      </vt:variant>
      <vt:variant>
        <vt:i4>7</vt:i4>
      </vt:variant>
    </vt:vector>
  </HeadingPairs>
  <TitlesOfParts>
    <vt:vector size="9" baseType="lpstr">
      <vt:lpstr>SAP_2012_16x9_v1.1</vt:lpstr>
      <vt:lpstr>Default Theme</vt:lpstr>
      <vt:lpstr>AFS to SAP Retail Interface</vt:lpstr>
      <vt:lpstr>SAP Distributed Data Processing—— AFS Interface</vt:lpstr>
      <vt:lpstr>应用于SAP Retail行业解决方案的 AFS 客户解决方案</vt:lpstr>
      <vt:lpstr>应用于SAP Retail行业解决方案的 AFS 客户解决方案</vt:lpstr>
      <vt:lpstr>SAP Retail 与 AFS 集成——信息流（via IDoc）</vt:lpstr>
      <vt:lpstr>SAP Retail 与 AFS 集成——商品主数据</vt:lpstr>
      <vt:lpstr>声明：</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Wang, Ziv</dc:creator>
  <cp:lastModifiedBy>Microsoft</cp:lastModifiedBy>
  <cp:revision>34</cp:revision>
  <dcterms:created xsi:type="dcterms:W3CDTF">2012-01-25T11:12:26Z</dcterms:created>
  <dcterms:modified xsi:type="dcterms:W3CDTF">2018-01-05T05:10:21Z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