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6" r:id="rId2"/>
  </p:sldMasterIdLst>
  <p:notesMasterIdLst>
    <p:notesMasterId r:id="rId10"/>
  </p:notesMasterIdLst>
  <p:handoutMasterIdLst>
    <p:handoutMasterId r:id="rId11"/>
  </p:handoutMasterIdLst>
  <p:sldIdLst>
    <p:sldId id="461" r:id="rId3"/>
    <p:sldId id="475" r:id="rId4"/>
    <p:sldId id="481" r:id="rId5"/>
    <p:sldId id="476" r:id="rId6"/>
    <p:sldId id="478" r:id="rId7"/>
    <p:sldId id="480" r:id="rId8"/>
    <p:sldId id="482" r:id="rId9"/>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27" autoAdjust="0"/>
    <p:restoredTop sz="87288" autoAdjust="0"/>
  </p:normalViewPr>
  <p:slideViewPr>
    <p:cSldViewPr snapToGrid="0" showGuides="1">
      <p:cViewPr>
        <p:scale>
          <a:sx n="80" d="100"/>
          <a:sy n="80" d="100"/>
        </p:scale>
        <p:origin x="-1060" y="-48"/>
      </p:cViewPr>
      <p:guideLst>
        <p:guide orient="horz" pos="4117"/>
        <p:guide orient="horz" pos="190"/>
        <p:guide orient="horz" pos="3834"/>
        <p:guide orient="horz" pos="1065"/>
        <p:guide orient="horz" pos="779"/>
        <p:guide pos="5556"/>
        <p:guide pos="206"/>
        <p:guide pos="2886"/>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howGuides="1">
      <p:cViewPr>
        <p:scale>
          <a:sx n="75" d="100"/>
          <a:sy n="75" d="100"/>
        </p:scale>
        <p:origin x="-2088" y="-1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1341669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46356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47638" indent="-147638" algn="l" defTabSz="914400" rtl="0" eaLnBrk="1" latinLnBrk="0" hangingPunct="1">
      <a:buClr>
        <a:schemeClr val="accent1"/>
      </a:buClr>
      <a:buSzPct val="80000"/>
      <a:buFont typeface="Wingdings" pitchFamily="2" charset="2"/>
      <a:buChar char="n"/>
      <a:defRPr sz="1200" kern="1200">
        <a:solidFill>
          <a:schemeClr val="tx1"/>
        </a:solidFill>
        <a:latin typeface="+mn-lt"/>
        <a:ea typeface="+mn-ea"/>
        <a:cs typeface="+mn-cs"/>
      </a:defRPr>
    </a:lvl2pPr>
    <a:lvl3pPr marL="361950" indent="-109538" algn="l" defTabSz="914400" rtl="0" eaLnBrk="1" latinLnBrk="0" hangingPunct="1">
      <a:buClr>
        <a:schemeClr val="accent2"/>
      </a:buClr>
      <a:buSzPct val="80000"/>
      <a:buFont typeface="Wingdings" pitchFamily="2" charset="2"/>
      <a:buChar char="n"/>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1268413" y="612775"/>
            <a:ext cx="4321175" cy="324167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0084E25-2700-4EAE-B1F0-B27DB295FBE1}" type="slidenum">
              <a:rPr lang="de-DE" smtClean="0">
                <a:latin typeface="Arial" charset="0"/>
              </a:rPr>
              <a:pPr fontAlgn="base">
                <a:spcBef>
                  <a:spcPct val="0"/>
                </a:spcBef>
                <a:spcAft>
                  <a:spcPct val="0"/>
                </a:spcAft>
              </a:pPr>
              <a:t>3</a:t>
            </a:fld>
            <a:endParaRPr lang="de-DE" smtClean="0">
              <a:latin typeface="Arial" charset="0"/>
            </a:endParaRPr>
          </a:p>
        </p:txBody>
      </p:sp>
      <p:sp>
        <p:nvSpPr>
          <p:cNvPr id="26627" name="Slide Image Placeholder 8"/>
          <p:cNvSpPr>
            <a:spLocks noGrp="1" noRot="1" noChangeAspect="1" noTextEdit="1"/>
          </p:cNvSpPr>
          <p:nvPr>
            <p:ph type="sldImg"/>
          </p:nvPr>
        </p:nvSpPr>
        <p:spPr bwMode="auto">
          <a:noFill/>
          <a:ln>
            <a:solidFill>
              <a:srgbClr val="000000"/>
            </a:solidFill>
            <a:miter lim="800000"/>
            <a:headEnd/>
            <a:tailEnd/>
          </a:ln>
        </p:spPr>
      </p:sp>
      <p:sp>
        <p:nvSpPr>
          <p:cNvPr id="26628" name="Notes Placeholder 9"/>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de-DE"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4</a:t>
            </a:fld>
            <a:endParaRPr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9300" y="390525"/>
            <a:ext cx="5359400" cy="40195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358116"/>
          </a:xfrm>
          <a:prstGeom prst="rect">
            <a:avLst/>
          </a:prstGeom>
          <a:noFill/>
        </p:spPr>
        <p:txBody>
          <a:bodyPr wrap="square" lIns="0" tIns="0" rIns="0" bIns="0" rtlCol="0">
            <a:spAutoFit/>
          </a:bodyPr>
          <a:lstStyle/>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Some software products marketed by SAP AG and its distributors contain proprietary software components of other software vendors.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Microsoft, Windows, Excel, Outlook, and PowerPoint are registered trademarks of Microsoft Corporation.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Linux is the registered trademark of Linus Torvalds in the U.S. and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Oracle is a registered trademark of Oracle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UNIX, X/Open, OSF/1, and Motif are registered trademarks of the Open Group.</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Citrix, ICA, Program Neighborhood, MetaFrame, WinFrame, VideoFrame, and MultiWin are trademarks or registered trademarks of Citrix 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HTML, XML, XHTML and W3C are trademarks or registered trademarks of W3C®, World Wide Web Consortium, Massachusetts Institute of Technology.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 is a registered trademark of Sun Microsystems,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JavaScript is a registered trademark of Sun Microsystems, Inc., used under license for technology invented and implemented by Netscape.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SAP, R/3, SAP NetWeaver, Duet, PartnerEdge, ByDesign, SAP BusinessObjects Explorer, StreamWork,</a:t>
            </a:r>
            <a:r>
              <a:rPr lang="en-US" sz="800" kern="1200" baseline="0" noProof="1" smtClean="0">
                <a:solidFill>
                  <a:schemeClr val="tx1"/>
                </a:solidFill>
                <a:latin typeface="+mn-lt"/>
                <a:ea typeface="MS PGothic" pitchFamily="34" charset="-128"/>
                <a:cs typeface="+mn-cs"/>
              </a:rPr>
              <a:t> </a:t>
            </a:r>
            <a:r>
              <a:rPr lang="en-US" sz="800" kern="1200" noProof="1" smtClean="0">
                <a:solidFill>
                  <a:schemeClr val="tx1"/>
                </a:solidFill>
                <a:latin typeface="+mn-lt"/>
                <a:ea typeface="MS PGothic" pitchFamily="34" charset="-128"/>
                <a:cs typeface="+mn-cs"/>
              </a:rPr>
              <a:t>and other SAP products and services mentioned herein as well as their respective logos are trademarks or registered trademarks of SAP AG in Germany and other countries.</a:t>
            </a:r>
            <a:endParaRPr lang="de-DE" sz="800" kern="1200" noProof="1" smtClean="0">
              <a:solidFill>
                <a:schemeClr val="tx1"/>
              </a:solidFill>
              <a:latin typeface="+mn-lt"/>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867725"/>
          </a:xfrm>
          <a:prstGeom prst="rect">
            <a:avLst/>
          </a:prstGeom>
          <a:noFill/>
        </p:spPr>
        <p:txBody>
          <a:bodyPr wrap="square" lIns="0" tIns="0" rIns="0" bIns="0" rtlCol="0">
            <a:spAutoFit/>
          </a:bodyPr>
          <a:lstStyle/>
          <a:p>
            <a:pPr marL="0" algn="l" defTabSz="914400" rtl="0" eaLnBrk="1" fontAlgn="t" latinLnBrk="0" hangingPunct="1">
              <a:lnSpc>
                <a:spcPct val="95000"/>
              </a:lnSpc>
              <a:spcBef>
                <a:spcPts val="400"/>
              </a:spcBef>
            </a:pPr>
            <a:r>
              <a:rPr lang="en-US" sz="8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endParaRPr lang="en-US" sz="800" kern="1200" noProof="1">
              <a:solidFill>
                <a:schemeClr val="tx1"/>
              </a:solidFill>
              <a:latin typeface="Arial"/>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el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Click to Add Title (Title Case)</a:t>
            </a:r>
            <a:endParaRPr lang="de-DE" dirty="0"/>
          </a:p>
        </p:txBody>
      </p:sp>
      <p:sp>
        <p:nvSpPr>
          <p:cNvPr id="5" name="Text Placeholder 4"/>
          <p:cNvSpPr>
            <a:spLocks noGrp="1"/>
          </p:cNvSpPr>
          <p:nvPr>
            <p:ph type="body" sz="quarter" idx="11" hasCustomPrompt="1"/>
          </p:nvPr>
        </p:nvSpPr>
        <p:spPr bwMode="gray">
          <a:xfrm>
            <a:off x="248400" y="1292400"/>
            <a:ext cx="8647200" cy="5410800"/>
          </a:xfrm>
        </p:spPr>
        <p:txBody>
          <a:bodyPr/>
          <a:lstStyle/>
          <a:p>
            <a:pPr lvl="0"/>
            <a:r>
              <a:rPr lang="en-US" noProof="0"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dirty="0" smtClean="0"/>
              <a:t>Alternate Presentation Title</a:t>
            </a:r>
            <a:br>
              <a:rPr lang="en-US" dirty="0" smtClean="0"/>
            </a:br>
            <a:r>
              <a:rPr lang="en-US"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ith event logo">
    <p:bg bwMode="gray">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userDrawn="1">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userDrawn="1">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9" name="Picture 8" descr="SAP_FKOM_KO.png"/>
          <p:cNvPicPr>
            <a:picLocks noChangeAspect="1"/>
          </p:cNvPicPr>
          <p:nvPr userDrawn="1"/>
        </p:nvPicPr>
        <p:blipFill>
          <a:blip r:embed="rId2" cstate="screen"/>
          <a:stretch>
            <a:fillRect/>
          </a:stretch>
        </p:blipFill>
        <p:spPr>
          <a:xfrm>
            <a:off x="323850" y="6080400"/>
            <a:ext cx="1832544" cy="453600"/>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p:spPr>
        <p:txBody>
          <a:body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gray">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gray">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7" r:id="rId2"/>
    <p:sldLayoutId id="2147483698" r:id="rId3"/>
    <p:sldLayoutId id="2147483699" r:id="rId4"/>
    <p:sldLayoutId id="2147483701" r:id="rId5"/>
    <p:sldLayoutId id="2147483704" r:id="rId6"/>
    <p:sldLayoutId id="2147483689" r:id="rId7"/>
    <p:sldLayoutId id="2147483702" r:id="rId8"/>
    <p:sldLayoutId id="2147483684" r:id="rId9"/>
    <p:sldLayoutId id="2147483665" r:id="rId10"/>
    <p:sldLayoutId id="2147483683" r:id="rId11"/>
    <p:sldLayoutId id="2147483687"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A548F-CF34-4B50-B370-B3732F5B80E4}" type="datetimeFigureOut">
              <a:rPr lang="zh-CN" altLang="en-US" smtClean="0">
                <a:solidFill>
                  <a:prstClr val="black">
                    <a:tint val="75000"/>
                  </a:prstClr>
                </a:solidFill>
                <a:latin typeface="Verdana"/>
                <a:cs typeface="Arial" charset="0"/>
              </a:rPr>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F160-E61C-4897-94C3-BDF1D09C6643}" type="slidenum">
              <a:rPr lang="zh-CN" altLang="en-US" smtClean="0">
                <a:solidFill>
                  <a:prstClr val="black">
                    <a:tint val="75000"/>
                  </a:prstClr>
                </a:solidFill>
                <a:latin typeface="Verdana"/>
                <a:cs typeface="Arial" charset="0"/>
              </a:rPr>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tiff"/><Relationship Id="rId17"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18.tiff"/><Relationship Id="rId20" Type="http://schemas.openxmlformats.org/officeDocument/2006/relationships/image" Target="../media/image22.png"/><Relationship Id="rId1" Type="http://schemas.openxmlformats.org/officeDocument/2006/relationships/slideLayout" Target="../slideLayouts/slideLayout2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gif"/><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tif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hyperlink" Target="http://www.google.com/imgres?imgurl=http://1.bp.blogspot.com/_v6SgB3LYD5k/SX2tpZ-Y9uI/AAAAAAAAAR4/EMFVs7M7mro/s1600/twitter.jpg&amp;imgrefurl=http://newhumanist.org.uk/newsletter&amp;h=295&amp;w=800&amp;sz=33&amp;tbnid=HlgeaHb1DzF49M:&amp;tbnh=53&amp;tbnw=143&amp;prev=/images?q=twitter+logo&amp;hl=en&amp;usg=__zQPBBBOW_SjaiKypANcpwN8MNE0=&amp;ei=YiJZSszkJ4WntgfGx6zdCg&amp;sa=X&amp;oi=image_result&amp;resnum=2&amp;ct=image" TargetMode="External"/><Relationship Id="rId3" Type="http://schemas.openxmlformats.org/officeDocument/2006/relationships/image" Target="../media/image24.png"/><Relationship Id="rId7" Type="http://schemas.openxmlformats.org/officeDocument/2006/relationships/image" Target="../media/image27.jpeg"/><Relationship Id="rId12" Type="http://schemas.openxmlformats.org/officeDocument/2006/relationships/image" Target="../media/image30.jpeg"/><Relationship Id="rId2" Type="http://schemas.openxmlformats.org/officeDocument/2006/relationships/image" Target="../media/image23.png"/><Relationship Id="rId1" Type="http://schemas.openxmlformats.org/officeDocument/2006/relationships/slideLayout" Target="../slideLayouts/slideLayout11.xml"/><Relationship Id="rId6" Type="http://schemas.openxmlformats.org/officeDocument/2006/relationships/hyperlink" Target="http://www.google.com/imgres?imgurl=http://www.inuda.com/images/facebook_logo_lg.jpg&amp;imgrefurl=http://www.inuda.com/facebook/&amp;h=196&amp;w=520&amp;sz=27&amp;tbnid=IuouYcPdh9NJhM:&amp;tbnh=49&amp;tbnw=131&amp;prev=/images?q=facebook+logo&amp;usg=__QY_pAJSRiBDSlWYSVAANCtIyIqQ=&amp;ei=oSFZSvHHNMGVtgft56jdCg&amp;sa=X&amp;oi=image_result&amp;resnum=3&amp;ct=image" TargetMode="External"/><Relationship Id="rId11" Type="http://schemas.openxmlformats.org/officeDocument/2006/relationships/image" Target="../media/image29.jpeg"/><Relationship Id="rId5" Type="http://schemas.openxmlformats.org/officeDocument/2006/relationships/image" Target="../media/image26.png"/><Relationship Id="rId10" Type="http://schemas.openxmlformats.org/officeDocument/2006/relationships/hyperlink" Target="http://www.google.de/imgres?imgurl=http://www.library.drexel.edu/blogs/librarylog/firefox.jpg&amp;imgrefurl=http://www.library.drexel.edu/blogs/librarylog/?m=200712&amp;usg=__ORuOYZ2Facxs5E9lruDgXogqrhk=&amp;h=356&amp;w=369&amp;sz=31&amp;hl=en&amp;start=2&amp;itbs=1&amp;tbnid=lsAAWNEhsoj0MM:&amp;tbnh=118&amp;tbnw=122&amp;prev=/images?q=firefox&amp;hl=en&amp;gbv=2&amp;tbs=isch:1" TargetMode="External"/><Relationship Id="rId4" Type="http://schemas.openxmlformats.org/officeDocument/2006/relationships/image" Target="../media/image25.png"/><Relationship Id="rId9" Type="http://schemas.openxmlformats.org/officeDocument/2006/relationships/image" Target="../media/image28.jpeg"/></Relationships>
</file>

<file path=ppt/slides/_rels/slide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smtClean="0"/>
              <a:t>SAP NetWeaver Gateway </a:t>
            </a:r>
            <a:endParaRPr lang="en-US" dirty="0"/>
          </a:p>
        </p:txBody>
      </p:sp>
      <p:sp>
        <p:nvSpPr>
          <p:cNvPr id="11" name="Subtitle 10"/>
          <p:cNvSpPr>
            <a:spLocks noGrp="1"/>
          </p:cNvSpPr>
          <p:nvPr>
            <p:ph type="subTitle" idx="1"/>
          </p:nvPr>
        </p:nvSpPr>
        <p:spPr/>
        <p:txBody>
          <a:bodyPr/>
          <a:lstStyle/>
          <a:p>
            <a:r>
              <a:rPr lang="en-US" dirty="0" smtClean="0"/>
              <a:t>11/02/2011</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Gateway Overview</a:t>
            </a:r>
          </a:p>
          <a:p>
            <a:pPr lvl="1">
              <a:buFont typeface="Arial" pitchFamily="34" charset="0"/>
              <a:buChar char="•"/>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el 2"/>
          <p:cNvSpPr>
            <a:spLocks noGrp="1"/>
          </p:cNvSpPr>
          <p:nvPr>
            <p:ph type="title"/>
          </p:nvPr>
        </p:nvSpPr>
        <p:spPr>
          <a:xfrm>
            <a:off x="247650" y="201613"/>
            <a:ext cx="7161213" cy="715962"/>
          </a:xfrm>
        </p:spPr>
        <p:txBody>
          <a:bodyPr/>
          <a:lstStyle/>
          <a:p>
            <a:r>
              <a:rPr lang="en-US" sz="2800" b="1" dirty="0" smtClean="0">
                <a:solidFill>
                  <a:schemeClr val="tx1"/>
                </a:solidFill>
                <a:latin typeface="Calibri" pitchFamily="34" charset="0"/>
                <a:cs typeface="Calibri" pitchFamily="34" charset="0"/>
              </a:rPr>
              <a:t>Definition: </a:t>
            </a:r>
            <a:endParaRPr lang="en-US" sz="2800" b="1" dirty="0">
              <a:solidFill>
                <a:schemeClr val="tx1"/>
              </a:solidFill>
              <a:latin typeface="Calibri" pitchFamily="34" charset="0"/>
              <a:cs typeface="Calibri" pitchFamily="34" charset="0"/>
            </a:endParaRPr>
          </a:p>
        </p:txBody>
      </p:sp>
      <p:sp>
        <p:nvSpPr>
          <p:cNvPr id="58" name="TextBox 57"/>
          <p:cNvSpPr txBox="1"/>
          <p:nvPr/>
        </p:nvSpPr>
        <p:spPr>
          <a:xfrm>
            <a:off x="190500" y="1143000"/>
            <a:ext cx="8677275" cy="4108817"/>
          </a:xfrm>
          <a:prstGeom prst="rect">
            <a:avLst/>
          </a:prstGeom>
          <a:noFill/>
        </p:spPr>
        <p:txBody>
          <a:bodyPr wrap="square" rtlCol="0">
            <a:spAutoFit/>
          </a:bodyPr>
          <a:lstStyle/>
          <a:p>
            <a:pPr marL="342900" indent="-3429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a:p>
            <a:pPr marL="342900" indent="-342900"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0" name="TextBox 29"/>
          <p:cNvSpPr txBox="1"/>
          <p:nvPr/>
        </p:nvSpPr>
        <p:spPr>
          <a:xfrm>
            <a:off x="262759" y="1311166"/>
            <a:ext cx="8534400" cy="1323439"/>
          </a:xfrm>
          <a:prstGeom prst="rect">
            <a:avLst/>
          </a:prstGeom>
          <a:noFill/>
        </p:spPr>
        <p:txBody>
          <a:bodyPr wrap="square" rtlCol="0">
            <a:spAutoFit/>
          </a:bodyPr>
          <a:lstStyle/>
          <a:p>
            <a:pPr algn="just">
              <a:buFont typeface="Arial" pitchFamily="34" charset="0"/>
              <a:buChar char="•"/>
            </a:pPr>
            <a:r>
              <a:rPr lang="en-US" sz="1600" i="1" dirty="0" smtClean="0"/>
              <a:t> SAP Netweaver Gateway</a:t>
            </a:r>
            <a:r>
              <a:rPr lang="en-US" sz="1600" dirty="0" smtClean="0"/>
              <a:t> is a development framework which is available as a SAP Netweaver Application Server ABAP (AS ABAP) add-on, which you can install on top of your existing SAP Business Suite or application platform.</a:t>
            </a:r>
          </a:p>
          <a:p>
            <a:pPr algn="just">
              <a:buFont typeface="Arial" pitchFamily="34" charset="0"/>
              <a:buChar char="•"/>
            </a:pPr>
            <a:endParaRPr lang="en-US" sz="1600" dirty="0"/>
          </a:p>
          <a:p>
            <a:pPr algn="just">
              <a:buClr>
                <a:schemeClr val="accent1"/>
              </a:buClr>
              <a:buSzPct val="80000"/>
              <a:buFont typeface="Wingdings" pitchFamily="2" charset="2"/>
              <a:buChar char="Ø"/>
            </a:pPr>
            <a:endParaRPr lang="en-US" sz="1600" dirty="0" smtClean="0"/>
          </a:p>
        </p:txBody>
      </p:sp>
      <p:pic>
        <p:nvPicPr>
          <p:cNvPr id="1026" name="Picture 2"/>
          <p:cNvPicPr>
            <a:picLocks noChangeAspect="1" noChangeArrowheads="1"/>
          </p:cNvPicPr>
          <p:nvPr/>
        </p:nvPicPr>
        <p:blipFill>
          <a:blip r:embed="rId3" cstate="print"/>
          <a:srcRect/>
          <a:stretch>
            <a:fillRect/>
          </a:stretch>
        </p:blipFill>
        <p:spPr bwMode="auto">
          <a:xfrm>
            <a:off x="1969293" y="2283954"/>
            <a:ext cx="4652224" cy="4127356"/>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bwMode="gray">
          <a:xfrm rot="5400000" flipH="1" flipV="1">
            <a:off x="2831071" y="3761241"/>
            <a:ext cx="21736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5" name="Freeform 64"/>
          <p:cNvSpPr/>
          <p:nvPr/>
        </p:nvSpPr>
        <p:spPr bwMode="gray">
          <a:xfrm>
            <a:off x="1017629" y="3065582"/>
            <a:ext cx="3858571" cy="582679"/>
          </a:xfrm>
          <a:custGeom>
            <a:avLst/>
            <a:gdLst>
              <a:gd name="connsiteX0" fmla="*/ 0 w 3486778"/>
              <a:gd name="connsiteY0" fmla="*/ 10049 h 281354"/>
              <a:gd name="connsiteX1" fmla="*/ 0 w 3486778"/>
              <a:gd name="connsiteY1" fmla="*/ 281354 h 281354"/>
              <a:gd name="connsiteX2" fmla="*/ 3486778 w 3486778"/>
              <a:gd name="connsiteY2" fmla="*/ 281354 h 281354"/>
              <a:gd name="connsiteX3" fmla="*/ 3486778 w 3486778"/>
              <a:gd name="connsiteY3" fmla="*/ 0 h 281354"/>
              <a:gd name="connsiteX4" fmla="*/ 3486778 w 3486778"/>
              <a:gd name="connsiteY4" fmla="*/ 0 h 28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6778" h="281354">
                <a:moveTo>
                  <a:pt x="0" y="10049"/>
                </a:moveTo>
                <a:lnTo>
                  <a:pt x="0" y="281354"/>
                </a:lnTo>
                <a:lnTo>
                  <a:pt x="3486778" y="281354"/>
                </a:lnTo>
                <a:lnTo>
                  <a:pt x="3486778" y="0"/>
                </a:lnTo>
                <a:lnTo>
                  <a:pt x="3486778" y="0"/>
                </a:lnTo>
              </a:path>
            </a:pathLst>
          </a:cu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69" name="Straight Connector 68"/>
          <p:cNvCxnSpPr/>
          <p:nvPr/>
        </p:nvCxnSpPr>
        <p:spPr bwMode="gray">
          <a:xfrm rot="5400000" flipH="1" flipV="1">
            <a:off x="2039917" y="3356930"/>
            <a:ext cx="582693" cy="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Title 62"/>
          <p:cNvSpPr>
            <a:spLocks noGrp="1"/>
          </p:cNvSpPr>
          <p:nvPr>
            <p:ph type="title"/>
          </p:nvPr>
        </p:nvSpPr>
        <p:spPr bwMode="gray"/>
        <p:txBody>
          <a:bodyPr/>
          <a:lstStyle/>
          <a:p>
            <a:r>
              <a:rPr lang="en-US" dirty="0" smtClean="0"/>
              <a:t>SAP NetWeaver Gateway Overview</a:t>
            </a:r>
            <a:endParaRPr lang="en-US" dirty="0"/>
          </a:p>
        </p:txBody>
      </p:sp>
      <p:sp>
        <p:nvSpPr>
          <p:cNvPr id="56" name="Rectangle 55"/>
          <p:cNvSpPr/>
          <p:nvPr/>
        </p:nvSpPr>
        <p:spPr bwMode="gray">
          <a:xfrm>
            <a:off x="5607172" y="1588288"/>
            <a:ext cx="3407433" cy="4325482"/>
          </a:xfrm>
          <a:prstGeom prst="rect">
            <a:avLst/>
          </a:prstGeom>
        </p:spPr>
        <p:txBody>
          <a:bodyPr wrap="square">
            <a:noAutofit/>
          </a:bodyPr>
          <a:lstStyle/>
          <a:p>
            <a:pPr marL="0" lvl="1">
              <a:lnSpc>
                <a:spcPts val="1900"/>
              </a:lnSpc>
              <a:spcBef>
                <a:spcPts val="1200"/>
              </a:spcBef>
              <a:spcAft>
                <a:spcPts val="600"/>
              </a:spcAft>
              <a:buClr>
                <a:srgbClr val="FDB913"/>
              </a:buClr>
              <a:buSzPct val="120000"/>
              <a:buFont typeface="wingdings"/>
              <a:buNone/>
              <a:tabLst>
                <a:tab pos="174625" algn="l"/>
              </a:tabLst>
              <a:defRPr/>
            </a:pPr>
            <a:r>
              <a:rPr lang="en-US" altLang="zh-CN" sz="1600" b="1" kern="0" dirty="0">
                <a:solidFill>
                  <a:srgbClr val="000000"/>
                </a:solidFill>
              </a:rPr>
              <a:t>Open</a:t>
            </a:r>
            <a:r>
              <a:rPr lang="en-US" altLang="zh-CN" sz="1600" kern="0" dirty="0">
                <a:solidFill>
                  <a:srgbClr val="000000"/>
                </a:solidFill>
              </a:rPr>
              <a:t/>
            </a:r>
            <a:br>
              <a:rPr lang="en-US" altLang="zh-CN" sz="1600" kern="0" dirty="0">
                <a:solidFill>
                  <a:srgbClr val="000000"/>
                </a:solidFill>
              </a:rPr>
            </a:br>
            <a:r>
              <a:rPr lang="en-US" altLang="zh-CN" sz="1600" kern="0" dirty="0" smtClean="0">
                <a:solidFill>
                  <a:srgbClr val="000000"/>
                </a:solidFill>
              </a:rPr>
              <a:t>Any Environment</a:t>
            </a:r>
            <a:r>
              <a:rPr lang="en-US" altLang="zh-CN" sz="1600" kern="0" dirty="0">
                <a:solidFill>
                  <a:srgbClr val="000000"/>
                </a:solidFill>
              </a:rPr>
              <a:t>, </a:t>
            </a:r>
            <a:r>
              <a:rPr lang="en-US" altLang="zh-CN" sz="1600" kern="0" dirty="0" smtClean="0">
                <a:solidFill>
                  <a:srgbClr val="000000"/>
                </a:solidFill>
              </a:rPr>
              <a:t>Any Platform, Any Experience</a:t>
            </a:r>
            <a:endParaRPr lang="en-US" altLang="zh-CN" sz="1600" kern="0" dirty="0">
              <a:solidFill>
                <a:srgbClr val="000000"/>
              </a:solidFill>
            </a:endParaRPr>
          </a:p>
          <a:p>
            <a:pPr marL="0" lvl="1">
              <a:lnSpc>
                <a:spcPts val="1900"/>
              </a:lnSpc>
              <a:spcBef>
                <a:spcPts val="1200"/>
              </a:spcBef>
              <a:spcAft>
                <a:spcPts val="600"/>
              </a:spcAft>
              <a:buClr>
                <a:srgbClr val="FDB913"/>
              </a:buClr>
              <a:buSzPct val="120000"/>
              <a:buFont typeface="wingdings"/>
              <a:buNone/>
              <a:tabLst>
                <a:tab pos="174625" algn="l"/>
              </a:tabLst>
              <a:defRPr/>
            </a:pPr>
            <a:r>
              <a:rPr lang="en-US" altLang="zh-CN" sz="1600" b="1" kern="0" dirty="0">
                <a:solidFill>
                  <a:srgbClr val="000000"/>
                </a:solidFill>
              </a:rPr>
              <a:t>People</a:t>
            </a:r>
            <a:r>
              <a:rPr lang="en-US" altLang="zh-CN" sz="1600" kern="0" dirty="0">
                <a:solidFill>
                  <a:srgbClr val="000000"/>
                </a:solidFill>
              </a:rPr>
              <a:t/>
            </a:r>
            <a:br>
              <a:rPr lang="en-US" altLang="zh-CN" sz="1600" kern="0" dirty="0">
                <a:solidFill>
                  <a:srgbClr val="000000"/>
                </a:solidFill>
              </a:rPr>
            </a:br>
            <a:r>
              <a:rPr lang="en-US" altLang="zh-CN" sz="1600" kern="0" dirty="0">
                <a:solidFill>
                  <a:srgbClr val="000000"/>
                </a:solidFill>
              </a:rPr>
              <a:t>Optimized for user interaction scenarios</a:t>
            </a:r>
          </a:p>
          <a:p>
            <a:pPr marL="0" lvl="1">
              <a:lnSpc>
                <a:spcPts val="1900"/>
              </a:lnSpc>
              <a:spcBef>
                <a:spcPts val="1200"/>
              </a:spcBef>
              <a:spcAft>
                <a:spcPts val="600"/>
              </a:spcAft>
              <a:buClr>
                <a:srgbClr val="FDB913"/>
              </a:buClr>
              <a:buSzPct val="120000"/>
              <a:buFont typeface="wingdings"/>
              <a:buNone/>
              <a:tabLst>
                <a:tab pos="174625" algn="l"/>
              </a:tabLst>
              <a:defRPr/>
            </a:pPr>
            <a:r>
              <a:rPr lang="en-US" altLang="zh-CN" sz="1600" b="1" kern="0" dirty="0">
                <a:solidFill>
                  <a:srgbClr val="000000"/>
                </a:solidFill>
              </a:rPr>
              <a:t>Timeless</a:t>
            </a:r>
            <a:r>
              <a:rPr lang="en-US" altLang="zh-CN" sz="1600" kern="0" dirty="0">
                <a:solidFill>
                  <a:srgbClr val="000000"/>
                </a:solidFill>
              </a:rPr>
              <a:t/>
            </a:r>
            <a:br>
              <a:rPr lang="en-US" altLang="zh-CN" sz="1600" kern="0" dirty="0">
                <a:solidFill>
                  <a:srgbClr val="000000"/>
                </a:solidFill>
              </a:rPr>
            </a:br>
            <a:r>
              <a:rPr lang="en-US" altLang="zh-CN" sz="1600" kern="0" dirty="0">
                <a:solidFill>
                  <a:srgbClr val="000000"/>
                </a:solidFill>
              </a:rPr>
              <a:t>Non-disruptive, any SAP Business</a:t>
            </a:r>
            <a:br>
              <a:rPr lang="en-US" altLang="zh-CN" sz="1600" kern="0" dirty="0">
                <a:solidFill>
                  <a:srgbClr val="000000"/>
                </a:solidFill>
              </a:rPr>
            </a:br>
            <a:r>
              <a:rPr lang="en-US" altLang="zh-CN" sz="1600" kern="0" dirty="0">
                <a:solidFill>
                  <a:srgbClr val="000000"/>
                </a:solidFill>
              </a:rPr>
              <a:t>Suite version</a:t>
            </a:r>
          </a:p>
          <a:p>
            <a:pPr marL="0" lvl="1">
              <a:lnSpc>
                <a:spcPts val="1900"/>
              </a:lnSpc>
              <a:spcBef>
                <a:spcPts val="1200"/>
              </a:spcBef>
              <a:spcAft>
                <a:spcPts val="600"/>
              </a:spcAft>
              <a:buClr>
                <a:srgbClr val="FDB913"/>
              </a:buClr>
              <a:buSzPct val="120000"/>
              <a:buFont typeface="wingdings"/>
              <a:buNone/>
              <a:tabLst>
                <a:tab pos="174625" algn="l"/>
              </a:tabLst>
              <a:defRPr/>
            </a:pPr>
            <a:r>
              <a:rPr lang="en-US" altLang="zh-CN" sz="1600" b="1" kern="0" dirty="0">
                <a:solidFill>
                  <a:srgbClr val="000000"/>
                </a:solidFill>
              </a:rPr>
              <a:t>Developers</a:t>
            </a:r>
            <a:r>
              <a:rPr lang="en-US" altLang="zh-CN" sz="1600" kern="0" dirty="0">
                <a:solidFill>
                  <a:srgbClr val="000000"/>
                </a:solidFill>
              </a:rPr>
              <a:t/>
            </a:r>
            <a:br>
              <a:rPr lang="en-US" altLang="zh-CN" sz="1600" kern="0" dirty="0">
                <a:solidFill>
                  <a:srgbClr val="000000"/>
                </a:solidFill>
              </a:rPr>
            </a:br>
            <a:r>
              <a:rPr lang="en-US" altLang="zh-CN" sz="1600" kern="0" dirty="0">
                <a:solidFill>
                  <a:srgbClr val="000000"/>
                </a:solidFill>
              </a:rPr>
              <a:t>Simple APIs, no SAP knowledge</a:t>
            </a:r>
            <a:br>
              <a:rPr lang="en-US" altLang="zh-CN" sz="1600" kern="0" dirty="0">
                <a:solidFill>
                  <a:srgbClr val="000000"/>
                </a:solidFill>
              </a:rPr>
            </a:br>
            <a:r>
              <a:rPr lang="en-US" altLang="zh-CN" sz="1600" kern="0" dirty="0">
                <a:solidFill>
                  <a:srgbClr val="000000"/>
                </a:solidFill>
              </a:rPr>
              <a:t>required</a:t>
            </a:r>
          </a:p>
          <a:p>
            <a:pPr marL="0" lvl="1">
              <a:lnSpc>
                <a:spcPts val="1900"/>
              </a:lnSpc>
              <a:spcBef>
                <a:spcPts val="1200"/>
              </a:spcBef>
              <a:spcAft>
                <a:spcPts val="600"/>
              </a:spcAft>
              <a:buClr>
                <a:srgbClr val="FDB913"/>
              </a:buClr>
              <a:buSzPct val="120000"/>
              <a:buFont typeface="wingdings"/>
              <a:buNone/>
              <a:tabLst>
                <a:tab pos="174625" algn="l"/>
              </a:tabLst>
              <a:defRPr/>
            </a:pPr>
            <a:r>
              <a:rPr lang="en-US" altLang="zh-CN" sz="1600" b="1" kern="0" dirty="0">
                <a:solidFill>
                  <a:srgbClr val="000000"/>
                </a:solidFill>
              </a:rPr>
              <a:t>Standards</a:t>
            </a:r>
            <a:r>
              <a:rPr lang="en-US" altLang="zh-CN" sz="1600" kern="0" dirty="0">
                <a:solidFill>
                  <a:srgbClr val="000000"/>
                </a:solidFill>
              </a:rPr>
              <a:t/>
            </a:r>
            <a:br>
              <a:rPr lang="en-US" altLang="zh-CN" sz="1600" kern="0" dirty="0">
                <a:solidFill>
                  <a:srgbClr val="000000"/>
                </a:solidFill>
              </a:rPr>
            </a:br>
            <a:r>
              <a:rPr lang="en-US" altLang="zh-CN" sz="1600" kern="0" dirty="0">
                <a:solidFill>
                  <a:srgbClr val="000000"/>
                </a:solidFill>
              </a:rPr>
              <a:t>Based on REST and </a:t>
            </a:r>
            <a:r>
              <a:rPr lang="en-US" altLang="zh-CN" sz="1600" kern="0" dirty="0" err="1">
                <a:solidFill>
                  <a:srgbClr val="000000"/>
                </a:solidFill>
              </a:rPr>
              <a:t>OData</a:t>
            </a:r>
            <a:r>
              <a:rPr lang="en-US" altLang="zh-CN" sz="1600" kern="0" dirty="0">
                <a:solidFill>
                  <a:srgbClr val="000000"/>
                </a:solidFill>
              </a:rPr>
              <a:t>/ATOM</a:t>
            </a:r>
          </a:p>
        </p:txBody>
      </p:sp>
      <p:sp>
        <p:nvSpPr>
          <p:cNvPr id="75" name="AutoShape 32"/>
          <p:cNvSpPr>
            <a:spLocks noChangeArrowheads="1"/>
          </p:cNvSpPr>
          <p:nvPr/>
        </p:nvSpPr>
        <p:spPr bwMode="gray">
          <a:xfrm>
            <a:off x="1861866" y="3190875"/>
            <a:ext cx="948010" cy="313022"/>
          </a:xfrm>
          <a:prstGeom prst="roundRect">
            <a:avLst>
              <a:gd name="adj" fmla="val 0"/>
            </a:avLst>
          </a:prstGeom>
          <a:solidFill>
            <a:srgbClr val="003EA4"/>
          </a:solidFill>
          <a:ln w="12700" algn="ctr">
            <a:noFill/>
            <a:miter lim="800000"/>
            <a:headEnd/>
            <a:tailEnd/>
          </a:ln>
          <a:effectLst/>
        </p:spPr>
        <p:txBody>
          <a:bodyPr wrap="none" lIns="90000" tIns="46800" rIns="90000" bIns="46800" anchor="ctr"/>
          <a:lstStyle/>
          <a:p>
            <a:pPr algn="ctr">
              <a:buClr>
                <a:srgbClr val="F0AB00"/>
              </a:buClr>
              <a:buSzPct val="80000"/>
              <a:defRPr/>
            </a:pPr>
            <a:r>
              <a:rPr lang="en-US" sz="900" b="1" dirty="0">
                <a:solidFill>
                  <a:schemeClr val="bg1"/>
                </a:solidFill>
              </a:rPr>
              <a:t>Sybase </a:t>
            </a:r>
            <a:r>
              <a:rPr lang="en-US" sz="900" b="1" dirty="0" smtClean="0">
                <a:solidFill>
                  <a:schemeClr val="bg1"/>
                </a:solidFill>
              </a:rPr>
              <a:t>Unwired</a:t>
            </a:r>
            <a:endParaRPr lang="en-US" sz="900" b="1" dirty="0">
              <a:solidFill>
                <a:schemeClr val="bg1"/>
              </a:solidFill>
            </a:endParaRPr>
          </a:p>
          <a:p>
            <a:pPr algn="ctr">
              <a:buClr>
                <a:srgbClr val="F0AB00"/>
              </a:buClr>
              <a:buSzPct val="80000"/>
              <a:defRPr/>
            </a:pPr>
            <a:r>
              <a:rPr lang="en-US" sz="900" b="1" dirty="0">
                <a:solidFill>
                  <a:schemeClr val="bg1"/>
                </a:solidFill>
              </a:rPr>
              <a:t>Platform</a:t>
            </a:r>
          </a:p>
        </p:txBody>
      </p:sp>
      <p:sp>
        <p:nvSpPr>
          <p:cNvPr id="83" name="AutoShape 32"/>
          <p:cNvSpPr>
            <a:spLocks noChangeArrowheads="1"/>
          </p:cNvSpPr>
          <p:nvPr/>
        </p:nvSpPr>
        <p:spPr bwMode="gray">
          <a:xfrm>
            <a:off x="3393360" y="3192903"/>
            <a:ext cx="750409" cy="358218"/>
          </a:xfrm>
          <a:prstGeom prst="roundRect">
            <a:avLst>
              <a:gd name="adj" fmla="val 0"/>
            </a:avLst>
          </a:prstGeom>
          <a:noFill/>
          <a:ln w="12700" algn="ctr">
            <a:noFill/>
            <a:round/>
            <a:headEnd/>
            <a:tailEnd/>
          </a:ln>
          <a:effectLst/>
        </p:spPr>
        <p:txBody>
          <a:bodyPr wrap="none" lIns="0" tIns="0" rIns="0" bIns="0" anchor="ctr" anchorCtr="0"/>
          <a:lstStyle/>
          <a:p>
            <a:pPr algn="ctr">
              <a:buClr>
                <a:srgbClr val="F0AB00"/>
              </a:buClr>
              <a:buSzPct val="80000"/>
              <a:buFont typeface="Wingdings" pitchFamily="2" charset="2"/>
              <a:buNone/>
              <a:defRPr/>
            </a:pPr>
            <a:endParaRPr lang="en-US" sz="700" b="1" dirty="0"/>
          </a:p>
        </p:txBody>
      </p:sp>
      <p:grpSp>
        <p:nvGrpSpPr>
          <p:cNvPr id="3" name="Group 109"/>
          <p:cNvGrpSpPr/>
          <p:nvPr/>
        </p:nvGrpSpPr>
        <p:grpSpPr bwMode="gray">
          <a:xfrm>
            <a:off x="444605" y="4700109"/>
            <a:ext cx="4990296" cy="1420995"/>
            <a:chOff x="309691" y="4698384"/>
            <a:chExt cx="4597275" cy="1559887"/>
          </a:xfrm>
        </p:grpSpPr>
        <p:sp>
          <p:nvSpPr>
            <p:cNvPr id="88" name="Rectangle 87"/>
            <p:cNvSpPr/>
            <p:nvPr/>
          </p:nvSpPr>
          <p:spPr bwMode="gray">
            <a:xfrm>
              <a:off x="309691" y="4698384"/>
              <a:ext cx="4597275" cy="1559887"/>
            </a:xfrm>
            <a:prstGeom prst="rect">
              <a:avLst/>
            </a:prstGeom>
            <a:solidFill>
              <a:schemeClr val="tx2"/>
            </a:solidFill>
            <a:ln w="12700" algn="ctr">
              <a:noFill/>
              <a:round/>
              <a:headEnd/>
              <a:tailEnd/>
            </a:ln>
            <a:effectLst/>
          </p:spPr>
          <p:txBody>
            <a:bodyPr tIns="91440" bIns="91440" rtlCol="0" anchor="ctr"/>
            <a:lstStyle/>
            <a:p>
              <a:pPr algn="ctr">
                <a:buClr>
                  <a:srgbClr val="F0AB00"/>
                </a:buClr>
                <a:buSzPct val="80000"/>
              </a:pPr>
              <a:endParaRPr lang="en-US" sz="1400" b="1">
                <a:solidFill>
                  <a:srgbClr val="FFFFFF"/>
                </a:solidFill>
              </a:endParaRPr>
            </a:p>
          </p:txBody>
        </p:sp>
        <p:sp>
          <p:nvSpPr>
            <p:cNvPr id="89" name="AutoShape 32"/>
            <p:cNvSpPr>
              <a:spLocks noChangeArrowheads="1"/>
            </p:cNvSpPr>
            <p:nvPr/>
          </p:nvSpPr>
          <p:spPr bwMode="gray">
            <a:xfrm>
              <a:off x="504661" y="4708694"/>
              <a:ext cx="4208781" cy="1517663"/>
            </a:xfrm>
            <a:prstGeom prst="roundRect">
              <a:avLst>
                <a:gd name="adj" fmla="val 0"/>
              </a:avLst>
            </a:prstGeom>
            <a:solidFill>
              <a:schemeClr val="tx2"/>
            </a:solidFill>
            <a:ln w="12700" algn="ctr">
              <a:noFill/>
              <a:round/>
              <a:headEnd/>
              <a:tailEnd/>
            </a:ln>
            <a:effectLst/>
          </p:spPr>
          <p:txBody>
            <a:bodyPr wrap="none" lIns="0" tIns="36000" rIns="0" bIns="91440" anchor="ctr" anchorCtr="0"/>
            <a:lstStyle/>
            <a:p>
              <a:pPr algn="ctr">
                <a:buClr>
                  <a:srgbClr val="F0AB00"/>
                </a:buClr>
                <a:buSzPct val="80000"/>
                <a:defRPr/>
              </a:pPr>
              <a:endParaRPr lang="en-US" sz="1200">
                <a:solidFill>
                  <a:srgbClr val="FFFFFF"/>
                </a:solidFill>
              </a:endParaRPr>
            </a:p>
          </p:txBody>
        </p:sp>
        <p:sp>
          <p:nvSpPr>
            <p:cNvPr id="90" name="AutoShape 12"/>
            <p:cNvSpPr>
              <a:spLocks noChangeArrowheads="1"/>
            </p:cNvSpPr>
            <p:nvPr/>
          </p:nvSpPr>
          <p:spPr bwMode="gray">
            <a:xfrm>
              <a:off x="553363" y="5134966"/>
              <a:ext cx="4143163" cy="920091"/>
            </a:xfrm>
            <a:prstGeom prst="roundRect">
              <a:avLst>
                <a:gd name="adj" fmla="val 0"/>
              </a:avLst>
            </a:prstGeom>
            <a:solidFill>
              <a:schemeClr val="bg1"/>
            </a:solidFill>
            <a:ln w="6350" algn="ctr">
              <a:solidFill>
                <a:srgbClr val="C6C6C6"/>
              </a:solidFill>
              <a:round/>
              <a:headEnd/>
              <a:tailEnd/>
            </a:ln>
            <a:effectLst/>
          </p:spPr>
          <p:txBody>
            <a:bodyPr wrap="none" lIns="0" tIns="0" rIns="0" bIns="0" anchor="ctr"/>
            <a:lstStyle/>
            <a:p>
              <a:pPr algn="ctr">
                <a:lnSpc>
                  <a:spcPct val="80000"/>
                </a:lnSpc>
                <a:buClr>
                  <a:srgbClr val="F0AB00"/>
                </a:buClr>
                <a:buSzPct val="80000"/>
                <a:buFont typeface="Wingdings" pitchFamily="2" charset="2"/>
                <a:buNone/>
                <a:defRPr/>
              </a:pPr>
              <a:endParaRPr lang="en-US" sz="1100">
                <a:solidFill>
                  <a:srgbClr val="FFFFFF"/>
                </a:solidFill>
              </a:endParaRPr>
            </a:p>
          </p:txBody>
        </p:sp>
        <p:sp>
          <p:nvSpPr>
            <p:cNvPr id="91" name="AutoShape 8"/>
            <p:cNvSpPr>
              <a:spLocks noChangeArrowheads="1"/>
            </p:cNvSpPr>
            <p:nvPr/>
          </p:nvSpPr>
          <p:spPr bwMode="gray">
            <a:xfrm>
              <a:off x="1836124" y="5106608"/>
              <a:ext cx="537373" cy="948908"/>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lgn="ctr">
                <a:buClr>
                  <a:srgbClr val="44697D"/>
                </a:buClr>
                <a:buSzPct val="80000"/>
                <a:buFont typeface="Wingdings" pitchFamily="2" charset="2"/>
                <a:buNone/>
                <a:defRPr/>
              </a:pPr>
              <a:endParaRPr lang="en-US" sz="1050">
                <a:solidFill>
                  <a:srgbClr val="0099CC"/>
                </a:solidFill>
              </a:endParaRPr>
            </a:p>
          </p:txBody>
        </p:sp>
        <p:sp>
          <p:nvSpPr>
            <p:cNvPr id="92" name="AutoShape 9"/>
            <p:cNvSpPr>
              <a:spLocks noChangeArrowheads="1"/>
            </p:cNvSpPr>
            <p:nvPr/>
          </p:nvSpPr>
          <p:spPr bwMode="gray">
            <a:xfrm>
              <a:off x="2440669" y="5106608"/>
              <a:ext cx="537373" cy="948908"/>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lgn="ctr">
                <a:buClr>
                  <a:srgbClr val="44697D"/>
                </a:buClr>
                <a:buSzPct val="80000"/>
                <a:buFont typeface="Wingdings" pitchFamily="2" charset="2"/>
                <a:buNone/>
                <a:defRPr/>
              </a:pPr>
              <a:endParaRPr lang="en-US" sz="1050">
                <a:solidFill>
                  <a:srgbClr val="0099CC"/>
                </a:solidFill>
              </a:endParaRPr>
            </a:p>
          </p:txBody>
        </p:sp>
        <p:sp>
          <p:nvSpPr>
            <p:cNvPr id="93" name="AutoShape 11"/>
            <p:cNvSpPr>
              <a:spLocks noChangeArrowheads="1"/>
            </p:cNvSpPr>
            <p:nvPr/>
          </p:nvSpPr>
          <p:spPr bwMode="gray">
            <a:xfrm>
              <a:off x="3049691" y="5106608"/>
              <a:ext cx="540359" cy="948908"/>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lgn="ctr">
                <a:buClr>
                  <a:srgbClr val="44697D"/>
                </a:buClr>
                <a:buSzPct val="80000"/>
                <a:buFont typeface="Wingdings" pitchFamily="2" charset="2"/>
                <a:buNone/>
                <a:defRPr/>
              </a:pPr>
              <a:endParaRPr lang="en-US" sz="1050">
                <a:solidFill>
                  <a:srgbClr val="0099CC"/>
                </a:solidFill>
              </a:endParaRPr>
            </a:p>
          </p:txBody>
        </p:sp>
        <p:sp>
          <p:nvSpPr>
            <p:cNvPr id="94" name="AutoShape 69"/>
            <p:cNvSpPr>
              <a:spLocks noChangeArrowheads="1"/>
            </p:cNvSpPr>
            <p:nvPr/>
          </p:nvSpPr>
          <p:spPr bwMode="gray">
            <a:xfrm>
              <a:off x="1783922" y="5765890"/>
              <a:ext cx="537373" cy="208522"/>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lgn="ctr">
                <a:buClr>
                  <a:srgbClr val="44697D"/>
                </a:buClr>
                <a:buSzPct val="80000"/>
                <a:buFont typeface="Wingdings" pitchFamily="2" charset="2"/>
                <a:buNone/>
                <a:defRPr/>
              </a:pPr>
              <a:r>
                <a:rPr lang="en-US" sz="1050" dirty="0">
                  <a:solidFill>
                    <a:srgbClr val="000000"/>
                  </a:solidFill>
                </a:rPr>
                <a:t/>
              </a:r>
              <a:br>
                <a:rPr lang="en-US" sz="1050" dirty="0">
                  <a:solidFill>
                    <a:srgbClr val="000000"/>
                  </a:solidFill>
                </a:rPr>
              </a:br>
              <a:r>
                <a:rPr lang="en-US" sz="1050" dirty="0">
                  <a:solidFill>
                    <a:srgbClr val="000000"/>
                  </a:solidFill>
                </a:rPr>
                <a:t>SRM</a:t>
              </a:r>
            </a:p>
          </p:txBody>
        </p:sp>
        <p:sp>
          <p:nvSpPr>
            <p:cNvPr id="95" name="AutoShape 70"/>
            <p:cNvSpPr>
              <a:spLocks noChangeArrowheads="1"/>
            </p:cNvSpPr>
            <p:nvPr/>
          </p:nvSpPr>
          <p:spPr bwMode="gray">
            <a:xfrm>
              <a:off x="2346628" y="5765890"/>
              <a:ext cx="537373" cy="208522"/>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lgn="ctr">
                <a:buClr>
                  <a:srgbClr val="44697D"/>
                </a:buClr>
                <a:buSzPct val="80000"/>
                <a:buFont typeface="Wingdings" pitchFamily="2" charset="2"/>
                <a:buNone/>
                <a:defRPr/>
              </a:pPr>
              <a:r>
                <a:rPr lang="en-US" sz="1050" dirty="0">
                  <a:solidFill>
                    <a:srgbClr val="000000"/>
                  </a:solidFill>
                </a:rPr>
                <a:t>SCM</a:t>
              </a:r>
            </a:p>
          </p:txBody>
        </p:sp>
        <p:sp>
          <p:nvSpPr>
            <p:cNvPr id="96" name="AutoShape 71"/>
            <p:cNvSpPr>
              <a:spLocks noChangeArrowheads="1"/>
            </p:cNvSpPr>
            <p:nvPr/>
          </p:nvSpPr>
          <p:spPr bwMode="gray">
            <a:xfrm>
              <a:off x="3425853" y="5765890"/>
              <a:ext cx="535881" cy="208522"/>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lgn="ctr">
                <a:buClr>
                  <a:srgbClr val="44697D"/>
                </a:buClr>
                <a:buSzPct val="80000"/>
                <a:buFont typeface="Wingdings" pitchFamily="2" charset="2"/>
                <a:buNone/>
                <a:defRPr/>
              </a:pPr>
              <a:r>
                <a:rPr lang="en-US" sz="1050">
                  <a:solidFill>
                    <a:srgbClr val="000000"/>
                  </a:solidFill>
                </a:rPr>
                <a:t>ERP</a:t>
              </a:r>
            </a:p>
          </p:txBody>
        </p:sp>
        <p:sp>
          <p:nvSpPr>
            <p:cNvPr id="97" name="AutoShape 72"/>
            <p:cNvSpPr>
              <a:spLocks noChangeArrowheads="1"/>
            </p:cNvSpPr>
            <p:nvPr/>
          </p:nvSpPr>
          <p:spPr bwMode="gray">
            <a:xfrm>
              <a:off x="2886988" y="5765890"/>
              <a:ext cx="538866" cy="208522"/>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lgn="ctr">
                <a:buClr>
                  <a:srgbClr val="44697D"/>
                </a:buClr>
                <a:buSzPct val="80000"/>
                <a:buFont typeface="Wingdings" pitchFamily="2" charset="2"/>
                <a:buNone/>
                <a:defRPr/>
              </a:pPr>
              <a:r>
                <a:rPr lang="en-US" sz="1050" dirty="0">
                  <a:solidFill>
                    <a:srgbClr val="000000"/>
                  </a:solidFill>
                </a:rPr>
                <a:t/>
              </a:r>
              <a:br>
                <a:rPr lang="en-US" sz="1050" dirty="0">
                  <a:solidFill>
                    <a:srgbClr val="000000"/>
                  </a:solidFill>
                </a:rPr>
              </a:br>
              <a:r>
                <a:rPr lang="en-US" sz="1050" dirty="0">
                  <a:solidFill>
                    <a:srgbClr val="000000"/>
                  </a:solidFill>
                </a:rPr>
                <a:t>PLM</a:t>
              </a:r>
            </a:p>
          </p:txBody>
        </p:sp>
        <p:sp>
          <p:nvSpPr>
            <p:cNvPr id="98" name="AutoShape 73"/>
            <p:cNvSpPr>
              <a:spLocks noChangeArrowheads="1"/>
            </p:cNvSpPr>
            <p:nvPr/>
          </p:nvSpPr>
          <p:spPr bwMode="gray">
            <a:xfrm>
              <a:off x="1249534" y="5765890"/>
              <a:ext cx="534388" cy="208522"/>
            </a:xfrm>
            <a:prstGeom prst="roundRect">
              <a:avLst>
                <a:gd name="adj" fmla="val 16667"/>
              </a:avLst>
            </a:prstGeom>
            <a:noFill/>
            <a:ln w="3175" algn="ctr">
              <a:noFill/>
              <a:round/>
              <a:headEnd/>
              <a:tailEnd/>
            </a:ln>
            <a:effectLst>
              <a:prstShdw prst="shdw18" dist="17961" dir="13500000">
                <a:schemeClr val="hlink">
                  <a:gamma/>
                  <a:shade val="60000"/>
                  <a:invGamma/>
                </a:schemeClr>
              </a:prstShdw>
            </a:effectLst>
          </p:spPr>
          <p:txBody>
            <a:bodyPr wrap="none" lIns="0" tIns="0" rIns="0" bIns="0" anchor="b" anchorCtr="1"/>
            <a:lstStyle/>
            <a:p>
              <a:pPr algn="ctr">
                <a:buClr>
                  <a:srgbClr val="44697D"/>
                </a:buClr>
                <a:buSzPct val="80000"/>
                <a:buFont typeface="Wingdings" pitchFamily="2" charset="2"/>
                <a:buNone/>
                <a:defRPr/>
              </a:pPr>
              <a:r>
                <a:rPr lang="en-US" sz="1050" dirty="0">
                  <a:solidFill>
                    <a:srgbClr val="000000"/>
                  </a:solidFill>
                </a:rPr>
                <a:t>CRM</a:t>
              </a:r>
            </a:p>
          </p:txBody>
        </p:sp>
        <p:sp>
          <p:nvSpPr>
            <p:cNvPr id="99" name="AutoShape 74"/>
            <p:cNvSpPr>
              <a:spLocks noChangeArrowheads="1"/>
            </p:cNvSpPr>
            <p:nvPr/>
          </p:nvSpPr>
          <p:spPr bwMode="gray">
            <a:xfrm>
              <a:off x="1247033" y="5258381"/>
              <a:ext cx="343322" cy="180808"/>
            </a:xfrm>
            <a:prstGeom prst="chevron">
              <a:avLst>
                <a:gd name="adj" fmla="val 38176"/>
              </a:avLst>
            </a:prstGeom>
            <a:solidFill>
              <a:srgbClr val="003283"/>
            </a:solidFill>
            <a:ln w="12700" algn="ctr">
              <a:noFill/>
              <a:miter lim="800000"/>
              <a:headEnd/>
              <a:tailEnd/>
            </a:ln>
            <a:effectLst/>
          </p:spPr>
          <p:txBody>
            <a:bodyPr wrap="none" lIns="90000" tIns="46800" rIns="90000" bIns="46800" anchor="ctr"/>
            <a:lstStyle/>
            <a:p>
              <a:pPr algn="ctr">
                <a:buClr>
                  <a:srgbClr val="F0AB00"/>
                </a:buClr>
                <a:buSzPct val="80000"/>
                <a:buFont typeface="Wingdings" pitchFamily="2" charset="2"/>
                <a:buNone/>
                <a:defRPr/>
              </a:pPr>
              <a:endParaRPr lang="en-US" sz="1400">
                <a:solidFill>
                  <a:srgbClr val="000000"/>
                </a:solidFill>
              </a:endParaRPr>
            </a:p>
          </p:txBody>
        </p:sp>
        <p:sp>
          <p:nvSpPr>
            <p:cNvPr id="101" name="AutoShape 74"/>
            <p:cNvSpPr>
              <a:spLocks noChangeArrowheads="1"/>
            </p:cNvSpPr>
            <p:nvPr/>
          </p:nvSpPr>
          <p:spPr bwMode="gray">
            <a:xfrm>
              <a:off x="1553519" y="5258381"/>
              <a:ext cx="346308" cy="180808"/>
            </a:xfrm>
            <a:prstGeom prst="chevron">
              <a:avLst>
                <a:gd name="adj" fmla="val 38176"/>
              </a:avLst>
            </a:prstGeom>
            <a:solidFill>
              <a:srgbClr val="003283"/>
            </a:solidFill>
            <a:ln w="12700" algn="ctr">
              <a:noFill/>
              <a:miter lim="800000"/>
              <a:headEnd/>
              <a:tailEnd/>
            </a:ln>
            <a:effectLst/>
          </p:spPr>
          <p:txBody>
            <a:bodyPr wrap="none" lIns="90000" tIns="46800" rIns="90000" bIns="46800" anchor="ctr"/>
            <a:lstStyle/>
            <a:p>
              <a:pPr algn="ctr">
                <a:buClr>
                  <a:srgbClr val="F0AB00"/>
                </a:buClr>
                <a:buSzPct val="80000"/>
                <a:buFont typeface="Wingdings" pitchFamily="2" charset="2"/>
                <a:buNone/>
                <a:defRPr/>
              </a:pPr>
              <a:endParaRPr lang="en-US" sz="1400">
                <a:solidFill>
                  <a:srgbClr val="000000"/>
                </a:solidFill>
              </a:endParaRPr>
            </a:p>
          </p:txBody>
        </p:sp>
        <p:sp>
          <p:nvSpPr>
            <p:cNvPr id="102" name="AutoShape 74"/>
            <p:cNvSpPr>
              <a:spLocks noChangeArrowheads="1"/>
            </p:cNvSpPr>
            <p:nvPr/>
          </p:nvSpPr>
          <p:spPr bwMode="gray">
            <a:xfrm>
              <a:off x="1858514" y="5258380"/>
              <a:ext cx="347800" cy="180808"/>
            </a:xfrm>
            <a:prstGeom prst="chevron">
              <a:avLst>
                <a:gd name="adj" fmla="val 38176"/>
              </a:avLst>
            </a:prstGeom>
            <a:solidFill>
              <a:srgbClr val="003283"/>
            </a:solidFill>
            <a:ln w="12700" algn="ctr">
              <a:noFill/>
              <a:miter lim="800000"/>
              <a:headEnd/>
              <a:tailEnd/>
            </a:ln>
            <a:effectLst/>
          </p:spPr>
          <p:txBody>
            <a:bodyPr wrap="none" lIns="90000" tIns="46800" rIns="90000" bIns="46800" anchor="ctr"/>
            <a:lstStyle/>
            <a:p>
              <a:pPr algn="ctr">
                <a:buClr>
                  <a:srgbClr val="F0AB00"/>
                </a:buClr>
                <a:buSzPct val="80000"/>
                <a:buFont typeface="Wingdings" pitchFamily="2" charset="2"/>
                <a:buNone/>
                <a:defRPr/>
              </a:pPr>
              <a:endParaRPr lang="en-US" sz="1400">
                <a:solidFill>
                  <a:srgbClr val="000000"/>
                </a:solidFill>
              </a:endParaRPr>
            </a:p>
          </p:txBody>
        </p:sp>
        <p:sp>
          <p:nvSpPr>
            <p:cNvPr id="103" name="AutoShape 74"/>
            <p:cNvSpPr>
              <a:spLocks noChangeArrowheads="1"/>
            </p:cNvSpPr>
            <p:nvPr/>
          </p:nvSpPr>
          <p:spPr bwMode="gray">
            <a:xfrm>
              <a:off x="2166494" y="5258381"/>
              <a:ext cx="343322" cy="180808"/>
            </a:xfrm>
            <a:prstGeom prst="chevron">
              <a:avLst>
                <a:gd name="adj" fmla="val 38176"/>
              </a:avLst>
            </a:prstGeom>
            <a:solidFill>
              <a:srgbClr val="003283"/>
            </a:solidFill>
            <a:ln w="12700" algn="ctr">
              <a:noFill/>
              <a:miter lim="800000"/>
              <a:headEnd/>
              <a:tailEnd/>
            </a:ln>
            <a:effectLst/>
          </p:spPr>
          <p:txBody>
            <a:bodyPr wrap="none" lIns="90000" tIns="46800" rIns="90000" bIns="46800" anchor="ctr"/>
            <a:lstStyle/>
            <a:p>
              <a:pPr algn="ctr">
                <a:buClr>
                  <a:srgbClr val="F0AB00"/>
                </a:buClr>
                <a:buSzPct val="80000"/>
                <a:buFont typeface="Wingdings" pitchFamily="2" charset="2"/>
                <a:buNone/>
                <a:defRPr/>
              </a:pPr>
              <a:endParaRPr lang="en-US" sz="1400">
                <a:solidFill>
                  <a:srgbClr val="000000"/>
                </a:solidFill>
              </a:endParaRPr>
            </a:p>
          </p:txBody>
        </p:sp>
        <p:sp>
          <p:nvSpPr>
            <p:cNvPr id="104" name="AutoShape 74"/>
            <p:cNvSpPr>
              <a:spLocks noChangeArrowheads="1"/>
            </p:cNvSpPr>
            <p:nvPr/>
          </p:nvSpPr>
          <p:spPr bwMode="gray">
            <a:xfrm>
              <a:off x="2344653" y="5506495"/>
              <a:ext cx="346308" cy="180808"/>
            </a:xfrm>
            <a:prstGeom prst="chevron">
              <a:avLst>
                <a:gd name="adj" fmla="val 38176"/>
              </a:avLst>
            </a:prstGeom>
            <a:solidFill>
              <a:srgbClr val="003283"/>
            </a:solidFill>
            <a:ln w="12700" algn="ctr">
              <a:noFill/>
              <a:miter lim="800000"/>
              <a:headEnd/>
              <a:tailEnd/>
            </a:ln>
            <a:effectLst/>
          </p:spPr>
          <p:txBody>
            <a:bodyPr wrap="none" lIns="90000" tIns="46800" rIns="90000" bIns="46800" anchor="ctr"/>
            <a:lstStyle/>
            <a:p>
              <a:pPr algn="ctr">
                <a:buClr>
                  <a:srgbClr val="F0AB00"/>
                </a:buClr>
                <a:buSzPct val="80000"/>
                <a:buFont typeface="Wingdings" pitchFamily="2" charset="2"/>
                <a:buNone/>
                <a:defRPr/>
              </a:pPr>
              <a:endParaRPr lang="en-US" sz="1400">
                <a:solidFill>
                  <a:srgbClr val="000000"/>
                </a:solidFill>
              </a:endParaRPr>
            </a:p>
          </p:txBody>
        </p:sp>
        <p:sp>
          <p:nvSpPr>
            <p:cNvPr id="105" name="AutoShape 74"/>
            <p:cNvSpPr>
              <a:spLocks noChangeArrowheads="1"/>
            </p:cNvSpPr>
            <p:nvPr/>
          </p:nvSpPr>
          <p:spPr bwMode="gray">
            <a:xfrm>
              <a:off x="2652633" y="5506495"/>
              <a:ext cx="349292" cy="180808"/>
            </a:xfrm>
            <a:prstGeom prst="chevron">
              <a:avLst>
                <a:gd name="adj" fmla="val 38176"/>
              </a:avLst>
            </a:prstGeom>
            <a:solidFill>
              <a:srgbClr val="003283"/>
            </a:solidFill>
            <a:ln w="12700" algn="ctr">
              <a:noFill/>
              <a:miter lim="800000"/>
              <a:headEnd/>
              <a:tailEnd/>
            </a:ln>
            <a:effectLst/>
          </p:spPr>
          <p:txBody>
            <a:bodyPr wrap="none" lIns="90000" tIns="46800" rIns="90000" bIns="46800" anchor="ctr"/>
            <a:lstStyle/>
            <a:p>
              <a:pPr algn="ctr">
                <a:buClr>
                  <a:srgbClr val="F0AB00"/>
                </a:buClr>
                <a:buSzPct val="80000"/>
                <a:buFont typeface="Wingdings" pitchFamily="2" charset="2"/>
                <a:buNone/>
                <a:defRPr/>
              </a:pPr>
              <a:endParaRPr lang="en-US" sz="1400">
                <a:solidFill>
                  <a:srgbClr val="000000"/>
                </a:solidFill>
              </a:endParaRPr>
            </a:p>
          </p:txBody>
        </p:sp>
        <p:sp>
          <p:nvSpPr>
            <p:cNvPr id="106" name="AutoShape 74"/>
            <p:cNvSpPr>
              <a:spLocks noChangeArrowheads="1"/>
            </p:cNvSpPr>
            <p:nvPr/>
          </p:nvSpPr>
          <p:spPr bwMode="gray">
            <a:xfrm>
              <a:off x="2968560" y="5506495"/>
              <a:ext cx="343322" cy="180808"/>
            </a:xfrm>
            <a:prstGeom prst="chevron">
              <a:avLst>
                <a:gd name="adj" fmla="val 38176"/>
              </a:avLst>
            </a:prstGeom>
            <a:solidFill>
              <a:srgbClr val="003283"/>
            </a:solidFill>
            <a:ln w="12700" algn="ctr">
              <a:noFill/>
              <a:miter lim="800000"/>
              <a:headEnd/>
              <a:tailEnd/>
            </a:ln>
            <a:effectLst/>
          </p:spPr>
          <p:txBody>
            <a:bodyPr wrap="none" lIns="90000" tIns="46800" rIns="90000" bIns="46800" anchor="ctr"/>
            <a:lstStyle/>
            <a:p>
              <a:pPr algn="ctr">
                <a:buClr>
                  <a:srgbClr val="F0AB00"/>
                </a:buClr>
                <a:buSzPct val="80000"/>
                <a:buFont typeface="Wingdings" pitchFamily="2" charset="2"/>
                <a:buNone/>
                <a:defRPr/>
              </a:pPr>
              <a:endParaRPr lang="en-US" sz="1400">
                <a:solidFill>
                  <a:srgbClr val="000000"/>
                </a:solidFill>
              </a:endParaRPr>
            </a:p>
          </p:txBody>
        </p:sp>
        <p:sp>
          <p:nvSpPr>
            <p:cNvPr id="107" name="AutoShape 74"/>
            <p:cNvSpPr>
              <a:spLocks noChangeArrowheads="1"/>
            </p:cNvSpPr>
            <p:nvPr/>
          </p:nvSpPr>
          <p:spPr bwMode="gray">
            <a:xfrm>
              <a:off x="3373125" y="5258381"/>
              <a:ext cx="346308" cy="180808"/>
            </a:xfrm>
            <a:prstGeom prst="chevron">
              <a:avLst>
                <a:gd name="adj" fmla="val 38176"/>
              </a:avLst>
            </a:prstGeom>
            <a:solidFill>
              <a:srgbClr val="003283"/>
            </a:solidFill>
            <a:ln w="12700" algn="ctr">
              <a:noFill/>
              <a:miter lim="800000"/>
              <a:headEnd/>
              <a:tailEnd/>
            </a:ln>
            <a:effectLst/>
          </p:spPr>
          <p:txBody>
            <a:bodyPr wrap="none" lIns="90000" tIns="46800" rIns="90000" bIns="46800" anchor="ctr"/>
            <a:lstStyle/>
            <a:p>
              <a:pPr algn="ctr">
                <a:buClr>
                  <a:srgbClr val="F0AB00"/>
                </a:buClr>
                <a:buSzPct val="80000"/>
                <a:buFont typeface="Wingdings" pitchFamily="2" charset="2"/>
                <a:buNone/>
                <a:defRPr/>
              </a:pPr>
              <a:endParaRPr lang="en-US" sz="1400">
                <a:solidFill>
                  <a:srgbClr val="000000"/>
                </a:solidFill>
              </a:endParaRPr>
            </a:p>
          </p:txBody>
        </p:sp>
        <p:sp>
          <p:nvSpPr>
            <p:cNvPr id="108" name="AutoShape 74"/>
            <p:cNvSpPr>
              <a:spLocks noChangeArrowheads="1"/>
            </p:cNvSpPr>
            <p:nvPr/>
          </p:nvSpPr>
          <p:spPr bwMode="gray">
            <a:xfrm>
              <a:off x="3678122" y="5258380"/>
              <a:ext cx="346308" cy="180808"/>
            </a:xfrm>
            <a:prstGeom prst="chevron">
              <a:avLst>
                <a:gd name="adj" fmla="val 38176"/>
              </a:avLst>
            </a:prstGeom>
            <a:solidFill>
              <a:srgbClr val="003283"/>
            </a:solidFill>
            <a:ln w="12700" algn="ctr">
              <a:noFill/>
              <a:miter lim="800000"/>
              <a:headEnd/>
              <a:tailEnd/>
            </a:ln>
            <a:effectLst/>
          </p:spPr>
          <p:txBody>
            <a:bodyPr wrap="none" lIns="90000" tIns="46800" rIns="90000" bIns="46800" anchor="ctr"/>
            <a:lstStyle/>
            <a:p>
              <a:pPr algn="ctr">
                <a:buClr>
                  <a:srgbClr val="F0AB00"/>
                </a:buClr>
                <a:buSzPct val="80000"/>
                <a:buFont typeface="Wingdings" pitchFamily="2" charset="2"/>
                <a:buNone/>
                <a:defRPr/>
              </a:pPr>
              <a:endParaRPr lang="en-US" sz="1400">
                <a:solidFill>
                  <a:srgbClr val="000000"/>
                </a:solidFill>
              </a:endParaRPr>
            </a:p>
          </p:txBody>
        </p:sp>
        <p:sp>
          <p:nvSpPr>
            <p:cNvPr id="109" name="Text Box 5"/>
            <p:cNvSpPr txBox="1">
              <a:spLocks noChangeArrowheads="1"/>
            </p:cNvSpPr>
            <p:nvPr/>
          </p:nvSpPr>
          <p:spPr bwMode="gray">
            <a:xfrm>
              <a:off x="1419524" y="4803084"/>
              <a:ext cx="2435388" cy="271761"/>
            </a:xfrm>
            <a:prstGeom prst="rect">
              <a:avLst/>
            </a:prstGeom>
            <a:noFill/>
            <a:ln w="12700" algn="ctr">
              <a:noFill/>
              <a:round/>
              <a:headEnd/>
              <a:tailEnd/>
            </a:ln>
            <a:effectLst/>
          </p:spPr>
          <p:txBody>
            <a:bodyPr wrap="none" lIns="0" tIns="36000" rIns="0" bIns="91440" anchor="ctr" anchorCtr="0"/>
            <a:lstStyle/>
            <a:p>
              <a:pPr indent="-244475" algn="ctr">
                <a:buClr>
                  <a:srgbClr val="F0AB00"/>
                </a:buClr>
                <a:buSzPct val="80000"/>
                <a:defRPr/>
              </a:pPr>
              <a:r>
                <a:rPr lang="en-US" sz="1200" b="1" dirty="0">
                  <a:solidFill>
                    <a:srgbClr val="FFFFFF"/>
                  </a:solidFill>
                </a:rPr>
                <a:t>SAP Business Suite</a:t>
              </a:r>
            </a:p>
          </p:txBody>
        </p:sp>
      </p:grpSp>
      <p:cxnSp>
        <p:nvCxnSpPr>
          <p:cNvPr id="110" name="Straight Connector 109"/>
          <p:cNvCxnSpPr/>
          <p:nvPr/>
        </p:nvCxnSpPr>
        <p:spPr bwMode="gray">
          <a:xfrm rot="16200000" flipH="1">
            <a:off x="2818457" y="4587421"/>
            <a:ext cx="243376" cy="78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108"/>
          <p:cNvGrpSpPr/>
          <p:nvPr/>
        </p:nvGrpSpPr>
        <p:grpSpPr bwMode="gray">
          <a:xfrm>
            <a:off x="444605" y="3877951"/>
            <a:ext cx="4990296" cy="591790"/>
            <a:chOff x="300728" y="3563463"/>
            <a:chExt cx="4597276" cy="777427"/>
          </a:xfrm>
        </p:grpSpPr>
        <p:sp>
          <p:nvSpPr>
            <p:cNvPr id="112" name="Rectangle 111"/>
            <p:cNvSpPr/>
            <p:nvPr/>
          </p:nvSpPr>
          <p:spPr bwMode="gray">
            <a:xfrm>
              <a:off x="300728" y="3563463"/>
              <a:ext cx="4597276" cy="777427"/>
            </a:xfrm>
            <a:prstGeom prst="rect">
              <a:avLst/>
            </a:prstGeom>
            <a:solidFill>
              <a:schemeClr val="tx2"/>
            </a:solidFill>
            <a:ln w="12700" algn="ctr">
              <a:noFill/>
              <a:round/>
              <a:headEnd/>
              <a:tailEnd/>
            </a:ln>
            <a:effectLst/>
          </p:spPr>
          <p:txBody>
            <a:bodyPr tIns="91440" bIns="91440" rtlCol="0" anchor="ctr"/>
            <a:lstStyle/>
            <a:p>
              <a:pPr algn="ctr">
                <a:buClr>
                  <a:srgbClr val="F0AB00"/>
                </a:buClr>
                <a:buSzPct val="80000"/>
              </a:pPr>
              <a:endParaRPr lang="en-US" sz="1400" b="1">
                <a:solidFill>
                  <a:srgbClr val="FFFFFF"/>
                </a:solidFill>
              </a:endParaRPr>
            </a:p>
          </p:txBody>
        </p:sp>
        <p:sp>
          <p:nvSpPr>
            <p:cNvPr id="113" name="AutoShape 32"/>
            <p:cNvSpPr>
              <a:spLocks noChangeArrowheads="1"/>
            </p:cNvSpPr>
            <p:nvPr/>
          </p:nvSpPr>
          <p:spPr bwMode="gray">
            <a:xfrm>
              <a:off x="485998" y="3691257"/>
              <a:ext cx="4226737" cy="542754"/>
            </a:xfrm>
            <a:prstGeom prst="roundRect">
              <a:avLst>
                <a:gd name="adj" fmla="val 0"/>
              </a:avLst>
            </a:prstGeom>
            <a:solidFill>
              <a:schemeClr val="tx2"/>
            </a:solidFill>
            <a:ln w="12700" algn="ctr">
              <a:noFill/>
              <a:round/>
              <a:headEnd/>
              <a:tailEnd/>
            </a:ln>
            <a:effectLst/>
          </p:spPr>
          <p:txBody>
            <a:bodyPr wrap="none" lIns="0" tIns="36000" rIns="0" bIns="91440" anchor="ctr" anchorCtr="0"/>
            <a:lstStyle/>
            <a:p>
              <a:pPr algn="ctr">
                <a:buClr>
                  <a:srgbClr val="F0AB00"/>
                </a:buClr>
                <a:buSzPct val="80000"/>
                <a:buFont typeface="Wingdings" pitchFamily="2" charset="2"/>
                <a:buNone/>
                <a:defRPr/>
              </a:pPr>
              <a:r>
                <a:rPr lang="en-US" sz="1200" b="1" dirty="0">
                  <a:solidFill>
                    <a:srgbClr val="FFFFFF"/>
                  </a:solidFill>
                </a:rPr>
                <a:t>SAP NetWeaver Gateway</a:t>
              </a:r>
            </a:p>
          </p:txBody>
        </p:sp>
      </p:grpSp>
      <p:cxnSp>
        <p:nvCxnSpPr>
          <p:cNvPr id="62" name="Straight Connector 61"/>
          <p:cNvCxnSpPr/>
          <p:nvPr/>
        </p:nvCxnSpPr>
        <p:spPr bwMode="gray">
          <a:xfrm rot="5400000" flipH="1" flipV="1">
            <a:off x="3362983" y="3355427"/>
            <a:ext cx="596628" cy="744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 name="Group 67"/>
          <p:cNvGrpSpPr/>
          <p:nvPr/>
        </p:nvGrpSpPr>
        <p:grpSpPr>
          <a:xfrm>
            <a:off x="172722" y="1294745"/>
            <a:ext cx="5257698" cy="1871075"/>
            <a:chOff x="172722" y="1275695"/>
            <a:chExt cx="5257698" cy="1871075"/>
          </a:xfrm>
        </p:grpSpPr>
        <p:sp>
          <p:nvSpPr>
            <p:cNvPr id="78" name="Rectangle 77"/>
            <p:cNvSpPr/>
            <p:nvPr/>
          </p:nvSpPr>
          <p:spPr bwMode="gray">
            <a:xfrm>
              <a:off x="440126" y="1452282"/>
              <a:ext cx="4990294" cy="1608502"/>
            </a:xfrm>
            <a:prstGeom prst="rect">
              <a:avLst/>
            </a:prstGeom>
            <a:solidFill>
              <a:schemeClr val="bg1"/>
            </a:solidFill>
            <a:ln w="12700" algn="ctr">
              <a:solidFill>
                <a:schemeClr val="bg2"/>
              </a:solidFill>
              <a:round/>
              <a:headEnd/>
              <a:tailEnd/>
            </a:ln>
            <a:effectLst/>
          </p:spPr>
          <p:txBody>
            <a:bodyPr tIns="91440" bIns="91440" rtlCol="0" anchor="ctr"/>
            <a:lstStyle/>
            <a:p>
              <a:pPr algn="ctr">
                <a:buClr>
                  <a:srgbClr val="F0AB00"/>
                </a:buClr>
                <a:buSzPct val="80000"/>
                <a:buFont typeface="Wingdings" pitchFamily="2" charset="2"/>
                <a:buNone/>
              </a:pPr>
              <a:endParaRPr lang="en-US" sz="1400" b="1">
                <a:solidFill>
                  <a:srgbClr val="FFFFFF"/>
                </a:solidFill>
              </a:endParaRPr>
            </a:p>
          </p:txBody>
        </p:sp>
        <p:sp>
          <p:nvSpPr>
            <p:cNvPr id="71" name="TextBox 70"/>
            <p:cNvSpPr txBox="1"/>
            <p:nvPr/>
          </p:nvSpPr>
          <p:spPr bwMode="gray">
            <a:xfrm rot="16200000">
              <a:off x="-624316" y="2072733"/>
              <a:ext cx="1871075" cy="276999"/>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1200" kern="0" dirty="0">
                  <a:solidFill>
                    <a:srgbClr val="000000"/>
                  </a:solidFill>
                  <a:ea typeface="Arial Unicode MS" pitchFamily="34" charset="-128"/>
                  <a:cs typeface="Arial Unicode MS" pitchFamily="34" charset="-128"/>
                </a:rPr>
                <a:t>Experiences</a:t>
              </a:r>
            </a:p>
          </p:txBody>
        </p:sp>
        <p:pic>
          <p:nvPicPr>
            <p:cNvPr id="59" name="Picture 58" descr="logo.png"/>
            <p:cNvPicPr>
              <a:picLocks noChangeAspect="1"/>
            </p:cNvPicPr>
            <p:nvPr/>
          </p:nvPicPr>
          <p:blipFill>
            <a:blip r:embed="rId3" cstate="screen">
              <a:clrChange>
                <a:clrFrom>
                  <a:srgbClr val="FFFFFF"/>
                </a:clrFrom>
                <a:clrTo>
                  <a:srgbClr val="FFFFFF">
                    <a:alpha val="0"/>
                  </a:srgbClr>
                </a:clrTo>
              </a:clrChange>
            </a:blip>
            <a:stretch>
              <a:fillRect/>
            </a:stretch>
          </p:blipFill>
          <p:spPr bwMode="gray">
            <a:xfrm>
              <a:off x="4374520" y="2270365"/>
              <a:ext cx="1034624" cy="289207"/>
            </a:xfrm>
            <a:prstGeom prst="rect">
              <a:avLst/>
            </a:prstGeom>
          </p:spPr>
        </p:pic>
        <p:pic>
          <p:nvPicPr>
            <p:cNvPr id="61" name="Picture 60" descr="ShrPt10_v_rgb.png"/>
            <p:cNvPicPr>
              <a:picLocks noChangeAspect="1"/>
            </p:cNvPicPr>
            <p:nvPr/>
          </p:nvPicPr>
          <p:blipFill>
            <a:blip r:embed="rId4" cstate="screen"/>
            <a:stretch>
              <a:fillRect/>
            </a:stretch>
          </p:blipFill>
          <p:spPr bwMode="gray">
            <a:xfrm>
              <a:off x="3697961" y="2254238"/>
              <a:ext cx="583201" cy="357074"/>
            </a:xfrm>
            <a:prstGeom prst="rect">
              <a:avLst/>
            </a:prstGeom>
          </p:spPr>
        </p:pic>
        <p:pic>
          <p:nvPicPr>
            <p:cNvPr id="38916" name="Picture 4" descr="http://www.livingbiblemuseum.org/_images/FaceBook-Logo.png"/>
            <p:cNvPicPr>
              <a:picLocks noChangeAspect="1" noChangeArrowheads="1"/>
            </p:cNvPicPr>
            <p:nvPr/>
          </p:nvPicPr>
          <p:blipFill>
            <a:blip r:embed="rId5" cstate="screen"/>
            <a:srcRect/>
            <a:stretch>
              <a:fillRect/>
            </a:stretch>
          </p:blipFill>
          <p:spPr bwMode="auto">
            <a:xfrm>
              <a:off x="4737845" y="1845494"/>
              <a:ext cx="307974" cy="323250"/>
            </a:xfrm>
            <a:prstGeom prst="rect">
              <a:avLst/>
            </a:prstGeom>
            <a:noFill/>
          </p:spPr>
        </p:pic>
        <p:pic>
          <p:nvPicPr>
            <p:cNvPr id="38918" name="Picture 6" descr="http://www.aspenpitkin.com/Portals/0/images/Green_Initiatives/Canary/twitter_logo.png"/>
            <p:cNvPicPr>
              <a:picLocks noChangeAspect="1" noChangeArrowheads="1"/>
            </p:cNvPicPr>
            <p:nvPr/>
          </p:nvPicPr>
          <p:blipFill>
            <a:blip r:embed="rId6" cstate="screen"/>
            <a:srcRect/>
            <a:stretch>
              <a:fillRect/>
            </a:stretch>
          </p:blipFill>
          <p:spPr bwMode="auto">
            <a:xfrm>
              <a:off x="4473790" y="2650356"/>
              <a:ext cx="778934" cy="301210"/>
            </a:xfrm>
            <a:prstGeom prst="rect">
              <a:avLst/>
            </a:prstGeom>
            <a:noFill/>
          </p:spPr>
        </p:pic>
        <p:pic>
          <p:nvPicPr>
            <p:cNvPr id="3074" name="Picture 2" descr="\\psf\Host\Users\eric\Graphic Tank\php.png"/>
            <p:cNvPicPr>
              <a:picLocks noChangeAspect="1" noChangeArrowheads="1"/>
            </p:cNvPicPr>
            <p:nvPr/>
          </p:nvPicPr>
          <p:blipFill>
            <a:blip r:embed="rId7" cstate="print"/>
            <a:srcRect/>
            <a:stretch>
              <a:fillRect/>
            </a:stretch>
          </p:blipFill>
          <p:spPr bwMode="auto">
            <a:xfrm>
              <a:off x="576461" y="1823020"/>
              <a:ext cx="435821" cy="236824"/>
            </a:xfrm>
            <a:prstGeom prst="rect">
              <a:avLst/>
            </a:prstGeom>
            <a:noFill/>
          </p:spPr>
        </p:pic>
        <p:pic>
          <p:nvPicPr>
            <p:cNvPr id="3075" name="Picture 3" descr="\\psf\Host\Users\eric\Graphic Tank\Fx.png"/>
            <p:cNvPicPr>
              <a:picLocks noChangeAspect="1" noChangeArrowheads="1"/>
            </p:cNvPicPr>
            <p:nvPr/>
          </p:nvPicPr>
          <p:blipFill>
            <a:blip r:embed="rId8" cstate="print"/>
            <a:srcRect/>
            <a:stretch>
              <a:fillRect/>
            </a:stretch>
          </p:blipFill>
          <p:spPr bwMode="auto">
            <a:xfrm>
              <a:off x="1165587" y="1787423"/>
              <a:ext cx="325855" cy="336473"/>
            </a:xfrm>
            <a:prstGeom prst="rect">
              <a:avLst/>
            </a:prstGeom>
            <a:noFill/>
          </p:spPr>
        </p:pic>
        <p:pic>
          <p:nvPicPr>
            <p:cNvPr id="3076" name="Picture 4" descr="\\psf\Host\Users\eric\Graphic Tank\Internet_Explorer.png"/>
            <p:cNvPicPr>
              <a:picLocks noChangeAspect="1" noChangeArrowheads="1"/>
            </p:cNvPicPr>
            <p:nvPr/>
          </p:nvPicPr>
          <p:blipFill>
            <a:blip r:embed="rId9" cstate="print"/>
            <a:srcRect/>
            <a:stretch>
              <a:fillRect/>
            </a:stretch>
          </p:blipFill>
          <p:spPr bwMode="auto">
            <a:xfrm>
              <a:off x="572691" y="2537400"/>
              <a:ext cx="354025" cy="365561"/>
            </a:xfrm>
            <a:prstGeom prst="rect">
              <a:avLst/>
            </a:prstGeom>
            <a:noFill/>
          </p:spPr>
        </p:pic>
        <p:pic>
          <p:nvPicPr>
            <p:cNvPr id="3077" name="Picture 5" descr="\\psf\Host\Users\eric\Graphic Tank\500px-mozilla_firefox.png"/>
            <p:cNvPicPr>
              <a:picLocks noChangeAspect="1" noChangeArrowheads="1"/>
            </p:cNvPicPr>
            <p:nvPr/>
          </p:nvPicPr>
          <p:blipFill>
            <a:blip r:embed="rId10" cstate="print"/>
            <a:srcRect/>
            <a:stretch>
              <a:fillRect/>
            </a:stretch>
          </p:blipFill>
          <p:spPr bwMode="auto">
            <a:xfrm>
              <a:off x="1143566" y="2541679"/>
              <a:ext cx="338332" cy="338876"/>
            </a:xfrm>
            <a:prstGeom prst="rect">
              <a:avLst/>
            </a:prstGeom>
            <a:noFill/>
          </p:spPr>
        </p:pic>
        <p:pic>
          <p:nvPicPr>
            <p:cNvPr id="3078" name="Picture 6" descr="\\psf\Host\Users\eric\Graphic Tank\google-chrome-logo.png"/>
            <p:cNvPicPr>
              <a:picLocks noChangeAspect="1" noChangeArrowheads="1"/>
            </p:cNvPicPr>
            <p:nvPr/>
          </p:nvPicPr>
          <p:blipFill>
            <a:blip r:embed="rId11" cstate="print"/>
            <a:srcRect/>
            <a:stretch>
              <a:fillRect/>
            </a:stretch>
          </p:blipFill>
          <p:spPr bwMode="auto">
            <a:xfrm>
              <a:off x="830943" y="2127973"/>
              <a:ext cx="393097" cy="379564"/>
            </a:xfrm>
            <a:prstGeom prst="rect">
              <a:avLst/>
            </a:prstGeom>
            <a:noFill/>
          </p:spPr>
        </p:pic>
        <p:grpSp>
          <p:nvGrpSpPr>
            <p:cNvPr id="6" name="Group 63"/>
            <p:cNvGrpSpPr/>
            <p:nvPr/>
          </p:nvGrpSpPr>
          <p:grpSpPr>
            <a:xfrm>
              <a:off x="1953492" y="1875216"/>
              <a:ext cx="1028358" cy="769371"/>
              <a:chOff x="2009633" y="1353295"/>
              <a:chExt cx="5178151" cy="4051210"/>
            </a:xfrm>
          </p:grpSpPr>
          <p:pic>
            <p:nvPicPr>
              <p:cNvPr id="66" name="Picture 4" descr="\\.psf\Host\Users\eric\Graphic Tank\iPad Large.tif"/>
              <p:cNvPicPr>
                <a:picLocks noChangeAspect="1" noChangeArrowheads="1"/>
              </p:cNvPicPr>
              <p:nvPr/>
            </p:nvPicPr>
            <p:blipFill>
              <a:blip r:embed="rId12" cstate="print"/>
              <a:srcRect/>
              <a:stretch>
                <a:fillRect/>
              </a:stretch>
            </p:blipFill>
            <p:spPr bwMode="auto">
              <a:xfrm rot="16200000">
                <a:off x="2573104" y="789824"/>
                <a:ext cx="4051210" cy="5178151"/>
              </a:xfrm>
              <a:prstGeom prst="rect">
                <a:avLst/>
              </a:prstGeom>
              <a:noFill/>
            </p:spPr>
          </p:pic>
          <p:pic>
            <p:nvPicPr>
              <p:cNvPr id="67" name="Picture 5" descr="\\.psf\Host\Users\eric\Graphic Tank\Sybase on iPad.PNG"/>
              <p:cNvPicPr>
                <a:picLocks noChangeAspect="1" noChangeArrowheads="1"/>
              </p:cNvPicPr>
              <p:nvPr/>
            </p:nvPicPr>
            <p:blipFill>
              <a:blip r:embed="rId13" cstate="print"/>
              <a:srcRect/>
              <a:stretch>
                <a:fillRect/>
              </a:stretch>
            </p:blipFill>
            <p:spPr bwMode="auto">
              <a:xfrm rot="16200000">
                <a:off x="3061431" y="1312264"/>
                <a:ext cx="3106711" cy="4132286"/>
              </a:xfrm>
              <a:prstGeom prst="rect">
                <a:avLst/>
              </a:prstGeom>
              <a:noFill/>
              <a:effectLst/>
            </p:spPr>
          </p:pic>
        </p:grpSp>
        <p:pic>
          <p:nvPicPr>
            <p:cNvPr id="74" name="Picture 2" descr="\\.psf\Host\Users\eric\Graphic Tank\SmartPhone Devices.tif"/>
            <p:cNvPicPr>
              <a:picLocks noChangeAspect="1" noChangeArrowheads="1"/>
            </p:cNvPicPr>
            <p:nvPr/>
          </p:nvPicPr>
          <p:blipFill>
            <a:blip r:embed="rId14" cstate="print"/>
            <a:srcRect/>
            <a:stretch>
              <a:fillRect/>
            </a:stretch>
          </p:blipFill>
          <p:spPr bwMode="auto">
            <a:xfrm>
              <a:off x="2312201" y="2275053"/>
              <a:ext cx="306308" cy="594528"/>
            </a:xfrm>
            <a:prstGeom prst="rect">
              <a:avLst/>
            </a:prstGeom>
            <a:noFill/>
          </p:spPr>
        </p:pic>
        <p:pic>
          <p:nvPicPr>
            <p:cNvPr id="3079" name="Picture 7" descr="\\psf\Host\Users\eric\Graphic Tank\IFWTpossibleiPhone5.png"/>
            <p:cNvPicPr>
              <a:picLocks noChangeAspect="1" noChangeArrowheads="1"/>
            </p:cNvPicPr>
            <p:nvPr/>
          </p:nvPicPr>
          <p:blipFill>
            <a:blip r:embed="rId15" cstate="print"/>
            <a:srcRect/>
            <a:stretch>
              <a:fillRect/>
            </a:stretch>
          </p:blipFill>
          <p:spPr bwMode="auto">
            <a:xfrm>
              <a:off x="1883445" y="2156256"/>
              <a:ext cx="335745" cy="618422"/>
            </a:xfrm>
            <a:prstGeom prst="roundRect">
              <a:avLst>
                <a:gd name="adj" fmla="val 14916"/>
              </a:avLst>
            </a:prstGeom>
            <a:noFill/>
          </p:spPr>
        </p:pic>
        <p:grpSp>
          <p:nvGrpSpPr>
            <p:cNvPr id="7" name="Group 74"/>
            <p:cNvGrpSpPr/>
            <p:nvPr/>
          </p:nvGrpSpPr>
          <p:grpSpPr>
            <a:xfrm>
              <a:off x="2092036" y="2452255"/>
              <a:ext cx="346363" cy="530959"/>
              <a:chOff x="6670623" y="3882453"/>
              <a:chExt cx="1410264" cy="2495862"/>
            </a:xfrm>
          </p:grpSpPr>
          <p:pic>
            <p:nvPicPr>
              <p:cNvPr id="80" name="Picture 2" descr="\\.psf\Host\Users\eric\Graphic Tank\BlackBerry 1.tif"/>
              <p:cNvPicPr>
                <a:picLocks noChangeAspect="1" noChangeArrowheads="1"/>
              </p:cNvPicPr>
              <p:nvPr/>
            </p:nvPicPr>
            <p:blipFill>
              <a:blip r:embed="rId16" cstate="print"/>
              <a:srcRect/>
              <a:stretch>
                <a:fillRect/>
              </a:stretch>
            </p:blipFill>
            <p:spPr bwMode="auto">
              <a:xfrm>
                <a:off x="6670623" y="3882453"/>
                <a:ext cx="1410264" cy="2495862"/>
              </a:xfrm>
              <a:prstGeom prst="rect">
                <a:avLst/>
              </a:prstGeom>
              <a:noFill/>
            </p:spPr>
          </p:pic>
          <p:pic>
            <p:nvPicPr>
              <p:cNvPr id="77" name="Picture 1" descr="C:\Users\i822557\AppData\Local\Temp\Rar$DI01.335\Overview_screen_final.png"/>
              <p:cNvPicPr>
                <a:picLocks noChangeAspect="1" noChangeArrowheads="1"/>
              </p:cNvPicPr>
              <p:nvPr/>
            </p:nvPicPr>
            <p:blipFill>
              <a:blip r:embed="rId17" cstate="print"/>
              <a:srcRect/>
              <a:stretch>
                <a:fillRect/>
              </a:stretch>
            </p:blipFill>
            <p:spPr bwMode="auto">
              <a:xfrm>
                <a:off x="6783049" y="4317167"/>
                <a:ext cx="1169235" cy="884819"/>
              </a:xfrm>
              <a:prstGeom prst="rect">
                <a:avLst/>
              </a:prstGeom>
              <a:noFill/>
              <a:effectLst>
                <a:innerShdw blurRad="38100">
                  <a:prstClr val="black"/>
                </a:innerShdw>
              </a:effectLst>
            </p:spPr>
          </p:pic>
        </p:grpSp>
        <p:pic>
          <p:nvPicPr>
            <p:cNvPr id="87" name="Picture 2" descr="http://computertechstandards.com/images/ms-office-logo.jpg"/>
            <p:cNvPicPr>
              <a:picLocks noChangeAspect="1" noChangeArrowheads="1"/>
            </p:cNvPicPr>
            <p:nvPr/>
          </p:nvPicPr>
          <p:blipFill>
            <a:blip r:embed="rId18" cstate="screen">
              <a:clrChange>
                <a:clrFrom>
                  <a:srgbClr val="FFFFFF"/>
                </a:clrFrom>
                <a:clrTo>
                  <a:srgbClr val="FFFFFF">
                    <a:alpha val="0"/>
                  </a:srgbClr>
                </a:clrTo>
              </a:clrChange>
            </a:blip>
            <a:srcRect/>
            <a:stretch>
              <a:fillRect/>
            </a:stretch>
          </p:blipFill>
          <p:spPr bwMode="auto">
            <a:xfrm>
              <a:off x="3771900" y="1834221"/>
              <a:ext cx="423346" cy="380865"/>
            </a:xfrm>
            <a:prstGeom prst="rect">
              <a:avLst/>
            </a:prstGeom>
            <a:noFill/>
          </p:spPr>
        </p:pic>
        <p:sp>
          <p:nvSpPr>
            <p:cNvPr id="76" name="TextBox 40"/>
            <p:cNvSpPr txBox="1">
              <a:spLocks noChangeArrowheads="1"/>
            </p:cNvSpPr>
            <p:nvPr/>
          </p:nvSpPr>
          <p:spPr bwMode="gray">
            <a:xfrm>
              <a:off x="1882543" y="1507857"/>
              <a:ext cx="847182" cy="246221"/>
            </a:xfrm>
            <a:prstGeom prst="rect">
              <a:avLst/>
            </a:prstGeom>
            <a:noFill/>
            <a:ln w="9525">
              <a:noFill/>
              <a:miter lim="800000"/>
              <a:headEnd/>
              <a:tailEnd/>
            </a:ln>
          </p:spPr>
          <p:txBody>
            <a:bodyPr wrap="square">
              <a:spAutoFit/>
            </a:bodyPr>
            <a:lstStyle/>
            <a:p>
              <a:pPr algn="ctr">
                <a:buClr>
                  <a:srgbClr val="F0AB00"/>
                </a:buClr>
                <a:buSzPct val="80000"/>
                <a:buFont typeface="Wingdings" pitchFamily="2" charset="2"/>
                <a:buNone/>
              </a:pPr>
              <a:r>
                <a:rPr lang="en-US" sz="1000" dirty="0" smtClean="0">
                  <a:solidFill>
                    <a:srgbClr val="000000"/>
                  </a:solidFill>
                </a:rPr>
                <a:t>Mobile</a:t>
              </a:r>
              <a:endParaRPr lang="en-US" sz="1000" dirty="0">
                <a:solidFill>
                  <a:srgbClr val="000000"/>
                </a:solidFill>
              </a:endParaRPr>
            </a:p>
          </p:txBody>
        </p:sp>
        <p:sp>
          <p:nvSpPr>
            <p:cNvPr id="81" name="TextBox 40"/>
            <p:cNvSpPr txBox="1">
              <a:spLocks noChangeArrowheads="1"/>
            </p:cNvSpPr>
            <p:nvPr/>
          </p:nvSpPr>
          <p:spPr bwMode="gray">
            <a:xfrm>
              <a:off x="2845210" y="1507857"/>
              <a:ext cx="1613108" cy="246221"/>
            </a:xfrm>
            <a:prstGeom prst="rect">
              <a:avLst/>
            </a:prstGeom>
            <a:noFill/>
            <a:ln w="9525">
              <a:noFill/>
              <a:miter lim="800000"/>
              <a:headEnd/>
              <a:tailEnd/>
            </a:ln>
          </p:spPr>
          <p:txBody>
            <a:bodyPr wrap="square">
              <a:spAutoFit/>
            </a:bodyPr>
            <a:lstStyle/>
            <a:p>
              <a:pPr algn="ctr">
                <a:buClr>
                  <a:srgbClr val="F0AB00"/>
                </a:buClr>
                <a:buSzPct val="80000"/>
                <a:buFont typeface="Wingdings" pitchFamily="2" charset="2"/>
                <a:buNone/>
              </a:pPr>
              <a:r>
                <a:rPr lang="en-US" sz="1000" dirty="0">
                  <a:solidFill>
                    <a:srgbClr val="000000"/>
                  </a:solidFill>
                </a:rPr>
                <a:t>Enterprise Software</a:t>
              </a:r>
            </a:p>
          </p:txBody>
        </p:sp>
        <p:sp>
          <p:nvSpPr>
            <p:cNvPr id="84" name="TextBox 40"/>
            <p:cNvSpPr txBox="1">
              <a:spLocks noChangeArrowheads="1"/>
            </p:cNvSpPr>
            <p:nvPr/>
          </p:nvSpPr>
          <p:spPr bwMode="gray">
            <a:xfrm>
              <a:off x="594142" y="1507857"/>
              <a:ext cx="817492" cy="246221"/>
            </a:xfrm>
            <a:prstGeom prst="rect">
              <a:avLst/>
            </a:prstGeom>
            <a:noFill/>
            <a:ln w="9525">
              <a:noFill/>
              <a:miter lim="800000"/>
              <a:headEnd/>
              <a:tailEnd/>
            </a:ln>
          </p:spPr>
          <p:txBody>
            <a:bodyPr wrap="square">
              <a:spAutoFit/>
            </a:bodyPr>
            <a:lstStyle/>
            <a:p>
              <a:pPr algn="ctr">
                <a:buClr>
                  <a:srgbClr val="F0AB00"/>
                </a:buClr>
                <a:buSzPct val="80000"/>
                <a:buFont typeface="Wingdings" pitchFamily="2" charset="2"/>
                <a:buNone/>
              </a:pPr>
              <a:r>
                <a:rPr lang="en-US" sz="1000" dirty="0">
                  <a:solidFill>
                    <a:srgbClr val="000000"/>
                  </a:solidFill>
                </a:rPr>
                <a:t>Web</a:t>
              </a:r>
            </a:p>
          </p:txBody>
        </p:sp>
        <p:sp>
          <p:nvSpPr>
            <p:cNvPr id="86" name="TextBox 40"/>
            <p:cNvSpPr txBox="1">
              <a:spLocks noChangeArrowheads="1"/>
            </p:cNvSpPr>
            <p:nvPr/>
          </p:nvSpPr>
          <p:spPr bwMode="gray">
            <a:xfrm>
              <a:off x="4495170" y="1507857"/>
              <a:ext cx="765696" cy="246221"/>
            </a:xfrm>
            <a:prstGeom prst="rect">
              <a:avLst/>
            </a:prstGeom>
            <a:noFill/>
            <a:ln w="9525">
              <a:noFill/>
              <a:miter lim="800000"/>
              <a:headEnd/>
              <a:tailEnd/>
            </a:ln>
          </p:spPr>
          <p:txBody>
            <a:bodyPr wrap="square">
              <a:spAutoFit/>
            </a:bodyPr>
            <a:lstStyle/>
            <a:p>
              <a:pPr algn="ctr">
                <a:buClr>
                  <a:srgbClr val="F0AB00"/>
                </a:buClr>
                <a:buSzPct val="80000"/>
                <a:buFont typeface="Wingdings" pitchFamily="2" charset="2"/>
                <a:buNone/>
              </a:pPr>
              <a:r>
                <a:rPr lang="en-US" sz="1000" dirty="0">
                  <a:solidFill>
                    <a:srgbClr val="000000"/>
                  </a:solidFill>
                </a:rPr>
                <a:t>Social</a:t>
              </a:r>
            </a:p>
          </p:txBody>
        </p:sp>
        <p:pic>
          <p:nvPicPr>
            <p:cNvPr id="2" name="Picture 2" descr="\\psf\Home\Desktop\lotus_ibm_domino.png.gif"/>
            <p:cNvPicPr>
              <a:picLocks noChangeAspect="1" noChangeArrowheads="1"/>
            </p:cNvPicPr>
            <p:nvPr/>
          </p:nvPicPr>
          <p:blipFill>
            <a:blip r:embed="rId19" cstate="print"/>
            <a:srcRect/>
            <a:stretch>
              <a:fillRect/>
            </a:stretch>
          </p:blipFill>
          <p:spPr bwMode="auto">
            <a:xfrm>
              <a:off x="3229333" y="2133600"/>
              <a:ext cx="327411" cy="327411"/>
            </a:xfrm>
            <a:prstGeom prst="rect">
              <a:avLst/>
            </a:prstGeom>
            <a:noFill/>
          </p:spPr>
        </p:pic>
        <p:sp>
          <p:nvSpPr>
            <p:cNvPr id="79" name="AutoShape 32"/>
            <p:cNvSpPr>
              <a:spLocks noChangeArrowheads="1"/>
            </p:cNvSpPr>
            <p:nvPr/>
          </p:nvSpPr>
          <p:spPr bwMode="gray">
            <a:xfrm>
              <a:off x="3629025" y="1838324"/>
              <a:ext cx="723900" cy="828675"/>
            </a:xfrm>
            <a:prstGeom prst="roundRect">
              <a:avLst>
                <a:gd name="adj" fmla="val 0"/>
              </a:avLst>
            </a:prstGeom>
            <a:noFill/>
            <a:ln w="12700" algn="ctr">
              <a:solidFill>
                <a:schemeClr val="bg2"/>
              </a:solidFill>
              <a:prstDash val="dash"/>
              <a:round/>
              <a:headEnd/>
              <a:tailEnd/>
            </a:ln>
            <a:effectLst/>
          </p:spPr>
          <p:txBody>
            <a:bodyPr tIns="91440" bIns="91440" rtlCol="0" anchor="ctr"/>
            <a:lstStyle/>
            <a:p>
              <a:pPr algn="ctr">
                <a:buClr>
                  <a:srgbClr val="F0AB00"/>
                </a:buClr>
                <a:buSzPct val="80000"/>
                <a:defRPr/>
              </a:pPr>
              <a:endParaRPr lang="en-US" sz="1400" b="1" dirty="0" smtClean="0">
                <a:solidFill>
                  <a:srgbClr val="FFFFFF"/>
                </a:solidFill>
              </a:endParaRPr>
            </a:p>
          </p:txBody>
        </p:sp>
        <p:cxnSp>
          <p:nvCxnSpPr>
            <p:cNvPr id="64" name="Straight Connector 63"/>
            <p:cNvCxnSpPr/>
            <p:nvPr/>
          </p:nvCxnSpPr>
          <p:spPr bwMode="gray">
            <a:xfrm rot="5400000" flipH="1" flipV="1">
              <a:off x="3782030" y="2860210"/>
              <a:ext cx="387215" cy="7416"/>
            </a:xfrm>
            <a:prstGeom prst="line">
              <a:avLst/>
            </a:prstGeom>
            <a:noFill/>
            <a:ln w="12700" algn="ctr">
              <a:solidFill>
                <a:schemeClr val="bg2"/>
              </a:solidFill>
              <a:round/>
              <a:headEnd/>
              <a:tailEnd/>
            </a:ln>
            <a:effectLst/>
          </p:spPr>
        </p:cxnSp>
        <p:pic>
          <p:nvPicPr>
            <p:cNvPr id="72" name="Picture 71" descr="DuetEnt-SP&amp;SAP_v_rgb.png"/>
            <p:cNvPicPr>
              <a:picLocks noChangeAspect="1"/>
            </p:cNvPicPr>
            <p:nvPr/>
          </p:nvPicPr>
          <p:blipFill>
            <a:blip r:embed="rId20" cstate="print"/>
            <a:stretch>
              <a:fillRect/>
            </a:stretch>
          </p:blipFill>
          <p:spPr>
            <a:xfrm>
              <a:off x="3793697" y="2762249"/>
              <a:ext cx="371464" cy="222085"/>
            </a:xfrm>
            <a:prstGeom prst="rect">
              <a:avLst/>
            </a:prstGeom>
            <a:solidFill>
              <a:schemeClr val="bg1"/>
            </a:solidFill>
            <a:ln>
              <a:solidFill>
                <a:schemeClr val="bg2">
                  <a:alpha val="44000"/>
                </a:schemeClr>
              </a:solidFill>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fade">
                                      <p:cBhvr>
                                        <p:cTn id="10" dur="1000"/>
                                        <p:tgtEl>
                                          <p:spTgt spid="110"/>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1000"/>
                                        <p:tgtEl>
                                          <p:spTgt spid="60"/>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1000"/>
                                        <p:tgtEl>
                                          <p:spTgt spid="75"/>
                                        </p:tgtEl>
                                      </p:cBhvr>
                                    </p:animEffect>
                                  </p:childTnLst>
                                </p:cTn>
                              </p:par>
                              <p:par>
                                <p:cTn id="20" presetID="10" presetClass="entr" presetSubtype="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1000"/>
                                        <p:tgtEl>
                                          <p:spTgt spid="6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1000"/>
                                        <p:tgtEl>
                                          <p:spTgt spid="65"/>
                                        </p:tgtEl>
                                      </p:cBhvr>
                                    </p:animEffect>
                                  </p:childTnLst>
                                </p:cTn>
                              </p:par>
                              <p:par>
                                <p:cTn id="26" presetID="10" presetClass="entr" presetSubtype="0"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6" grpId="0"/>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NetWeaver Gateway Architecture</a:t>
            </a:r>
            <a:endParaRPr lang="en-US" dirty="0"/>
          </a:p>
        </p:txBody>
      </p:sp>
      <p:grpSp>
        <p:nvGrpSpPr>
          <p:cNvPr id="3" name="Group 65"/>
          <p:cNvGrpSpPr/>
          <p:nvPr/>
        </p:nvGrpSpPr>
        <p:grpSpPr>
          <a:xfrm>
            <a:off x="318245" y="1445652"/>
            <a:ext cx="8498541" cy="4932161"/>
            <a:chOff x="318241" y="1445649"/>
            <a:chExt cx="8498541" cy="4932161"/>
          </a:xfrm>
        </p:grpSpPr>
        <p:sp>
          <p:nvSpPr>
            <p:cNvPr id="55" name="Rounded Rectangle 54"/>
            <p:cNvSpPr/>
            <p:nvPr/>
          </p:nvSpPr>
          <p:spPr bwMode="gray">
            <a:xfrm>
              <a:off x="318241" y="2363369"/>
              <a:ext cx="7691718" cy="3428472"/>
            </a:xfrm>
            <a:prstGeom prst="roundRect">
              <a:avLst>
                <a:gd name="adj" fmla="val 0"/>
              </a:avLst>
            </a:prstGeom>
            <a:solidFill>
              <a:schemeClr val="tx2"/>
            </a:solidFill>
            <a:ln w="9525" algn="ctr">
              <a:noFill/>
              <a:miter lim="800000"/>
              <a:headEnd/>
              <a:tailEnd/>
            </a:ln>
            <a:effectLst/>
          </p:spPr>
          <p:txBody>
            <a:bodyPr lIns="72000" tIns="72000" rIns="72000" bIns="72000" anchor="t"/>
            <a:lstStyle/>
            <a:p>
              <a:pPr marL="184150" indent="-184150">
                <a:spcBef>
                  <a:spcPct val="50000"/>
                </a:spcBef>
                <a:buClr>
                  <a:srgbClr val="F0AB00"/>
                </a:buClr>
                <a:buSzPct val="80000"/>
                <a:defRPr/>
              </a:pPr>
              <a:endParaRPr lang="en-US" sz="1800" kern="0" dirty="0">
                <a:latin typeface="+mj-lt"/>
                <a:ea typeface="Arial Unicode MS" pitchFamily="34" charset="-128"/>
                <a:cs typeface="Arial Unicode MS" pitchFamily="34" charset="-128"/>
              </a:endParaRPr>
            </a:p>
          </p:txBody>
        </p:sp>
        <p:sp>
          <p:nvSpPr>
            <p:cNvPr id="4" name="Rounded Rectangle 3"/>
            <p:cNvSpPr/>
            <p:nvPr/>
          </p:nvSpPr>
          <p:spPr bwMode="gray">
            <a:xfrm>
              <a:off x="888994" y="2614378"/>
              <a:ext cx="6838576" cy="2996591"/>
            </a:xfrm>
            <a:prstGeom prst="roundRect">
              <a:avLst>
                <a:gd name="adj" fmla="val 0"/>
              </a:avLst>
            </a:prstGeom>
            <a:solidFill>
              <a:schemeClr val="tx2"/>
            </a:solidFill>
            <a:ln w="19050" algn="ctr">
              <a:solidFill>
                <a:schemeClr val="bg1"/>
              </a:solidFill>
              <a:miter lim="800000"/>
              <a:headEnd/>
              <a:tailEnd/>
            </a:ln>
            <a:effectLst/>
          </p:spPr>
          <p:txBody>
            <a:bodyPr lIns="72000" tIns="72000" rIns="72000" bIns="72000" anchor="t"/>
            <a:lstStyle/>
            <a:p>
              <a:pPr marL="184150" indent="-184150">
                <a:spcBef>
                  <a:spcPct val="50000"/>
                </a:spcBef>
                <a:buClr>
                  <a:srgbClr val="F0AB00"/>
                </a:buClr>
                <a:buSzPct val="80000"/>
                <a:defRPr/>
              </a:pPr>
              <a:endParaRPr lang="en-US" sz="1800" kern="0" dirty="0">
                <a:latin typeface="+mj-lt"/>
                <a:ea typeface="Arial Unicode MS" pitchFamily="34" charset="-128"/>
                <a:cs typeface="Arial Unicode MS" pitchFamily="34" charset="-128"/>
              </a:endParaRPr>
            </a:p>
          </p:txBody>
        </p:sp>
        <p:cxnSp>
          <p:nvCxnSpPr>
            <p:cNvPr id="95" name="Straight Connector 94"/>
            <p:cNvCxnSpPr/>
            <p:nvPr/>
          </p:nvCxnSpPr>
          <p:spPr bwMode="gray">
            <a:xfrm rot="10800000">
              <a:off x="3060431" y="3805745"/>
              <a:ext cx="194553" cy="0"/>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bwMode="gray">
            <a:xfrm rot="5400000">
              <a:off x="5309059" y="4549914"/>
              <a:ext cx="496110" cy="2"/>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rot="5400000">
              <a:off x="3952856" y="5900992"/>
              <a:ext cx="274320" cy="394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rot="5400000">
              <a:off x="4559029" y="5900992"/>
              <a:ext cx="274320" cy="394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gray">
            <a:xfrm rot="5400000">
              <a:off x="5158207" y="5900992"/>
              <a:ext cx="274320" cy="394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gray">
            <a:xfrm rot="5400000">
              <a:off x="5760093" y="5900992"/>
              <a:ext cx="274320" cy="394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gray">
            <a:xfrm rot="5400000">
              <a:off x="6365396" y="5900992"/>
              <a:ext cx="274320" cy="394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75"/>
            <p:cNvGrpSpPr/>
            <p:nvPr/>
          </p:nvGrpSpPr>
          <p:grpSpPr>
            <a:xfrm>
              <a:off x="5474394" y="2257476"/>
              <a:ext cx="130175" cy="928693"/>
              <a:chOff x="5566512" y="2082665"/>
              <a:chExt cx="130175" cy="928693"/>
            </a:xfrm>
            <a:solidFill>
              <a:schemeClr val="bg1"/>
            </a:solidFill>
          </p:grpSpPr>
          <p:cxnSp>
            <p:nvCxnSpPr>
              <p:cNvPr id="68" name="Straight Connector 67"/>
              <p:cNvCxnSpPr>
                <a:stCxn id="67" idx="4"/>
              </p:cNvCxnSpPr>
              <p:nvPr/>
            </p:nvCxnSpPr>
            <p:spPr bwMode="gray">
              <a:xfrm rot="16200000" flipH="1">
                <a:off x="5236438" y="2608002"/>
                <a:ext cx="798519" cy="8194"/>
              </a:xfrm>
              <a:prstGeom prst="line">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Flowchart: Connector 66"/>
              <p:cNvSpPr/>
              <p:nvPr/>
            </p:nvSpPr>
            <p:spPr bwMode="gray">
              <a:xfrm>
                <a:off x="5566512" y="2082665"/>
                <a:ext cx="130175" cy="130175"/>
              </a:xfrm>
              <a:prstGeom prst="flowChartConnector">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lIns="90000" tIns="72000" rIns="90000" bIns="72000" anchor="ctr"/>
              <a:lstStyle/>
              <a:p>
                <a:pPr marL="184150" indent="-184150" algn="ctr">
                  <a:spcBef>
                    <a:spcPct val="50000"/>
                  </a:spcBef>
                  <a:buClr>
                    <a:srgbClr val="F0AB00"/>
                  </a:buClr>
                  <a:buSzPct val="80000"/>
                  <a:defRPr/>
                </a:pPr>
                <a:endParaRPr lang="en-US" kern="0">
                  <a:ea typeface="Arial Unicode MS" pitchFamily="34" charset="-128"/>
                  <a:cs typeface="Arial Unicode MS" pitchFamily="34" charset="-128"/>
                </a:endParaRPr>
              </a:p>
            </p:txBody>
          </p:sp>
        </p:grpSp>
        <p:grpSp>
          <p:nvGrpSpPr>
            <p:cNvPr id="7" name="Group 79"/>
            <p:cNvGrpSpPr/>
            <p:nvPr/>
          </p:nvGrpSpPr>
          <p:grpSpPr>
            <a:xfrm>
              <a:off x="4989856" y="2257461"/>
              <a:ext cx="130175" cy="919167"/>
              <a:chOff x="5576037" y="2230303"/>
              <a:chExt cx="130175" cy="919167"/>
            </a:xfrm>
            <a:solidFill>
              <a:schemeClr val="bg1"/>
            </a:solidFill>
          </p:grpSpPr>
          <p:cxnSp>
            <p:nvCxnSpPr>
              <p:cNvPr id="81" name="Straight Connector 80"/>
              <p:cNvCxnSpPr/>
              <p:nvPr/>
            </p:nvCxnSpPr>
            <p:spPr bwMode="gray">
              <a:xfrm rot="16200000" flipH="1">
                <a:off x="5245963" y="2746114"/>
                <a:ext cx="798519" cy="8194"/>
              </a:xfrm>
              <a:prstGeom prst="line">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Flowchart: Connector 81"/>
              <p:cNvSpPr/>
              <p:nvPr/>
            </p:nvSpPr>
            <p:spPr bwMode="gray">
              <a:xfrm>
                <a:off x="5576037" y="2230303"/>
                <a:ext cx="130175" cy="130175"/>
              </a:xfrm>
              <a:prstGeom prst="flowChartConnector">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lIns="90000" tIns="72000" rIns="90000" bIns="72000" anchor="ctr"/>
              <a:lstStyle/>
              <a:p>
                <a:pPr marL="184150" indent="-184150" algn="ctr">
                  <a:spcBef>
                    <a:spcPct val="50000"/>
                  </a:spcBef>
                  <a:buClr>
                    <a:srgbClr val="F0AB00"/>
                  </a:buClr>
                  <a:buSzPct val="80000"/>
                  <a:defRPr/>
                </a:pPr>
                <a:endParaRPr lang="en-US" kern="0">
                  <a:ea typeface="Arial Unicode MS" pitchFamily="34" charset="-128"/>
                  <a:cs typeface="Arial Unicode MS" pitchFamily="34" charset="-128"/>
                </a:endParaRPr>
              </a:p>
            </p:txBody>
          </p:sp>
        </p:grpSp>
        <p:grpSp>
          <p:nvGrpSpPr>
            <p:cNvPr id="8" name="Group 82"/>
            <p:cNvGrpSpPr/>
            <p:nvPr/>
          </p:nvGrpSpPr>
          <p:grpSpPr>
            <a:xfrm>
              <a:off x="4495794" y="2252698"/>
              <a:ext cx="130175" cy="928693"/>
              <a:chOff x="5576037" y="2230303"/>
              <a:chExt cx="130175" cy="928693"/>
            </a:xfrm>
            <a:solidFill>
              <a:schemeClr val="bg1"/>
            </a:solidFill>
          </p:grpSpPr>
          <p:cxnSp>
            <p:nvCxnSpPr>
              <p:cNvPr id="94" name="Straight Connector 93"/>
              <p:cNvCxnSpPr>
                <a:stCxn id="96" idx="4"/>
              </p:cNvCxnSpPr>
              <p:nvPr/>
            </p:nvCxnSpPr>
            <p:spPr bwMode="gray">
              <a:xfrm rot="16200000" flipH="1">
                <a:off x="5245963" y="2755640"/>
                <a:ext cx="798519" cy="8194"/>
              </a:xfrm>
              <a:prstGeom prst="line">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6" name="Flowchart: Connector 95"/>
              <p:cNvSpPr/>
              <p:nvPr/>
            </p:nvSpPr>
            <p:spPr bwMode="gray">
              <a:xfrm>
                <a:off x="5576037" y="2230303"/>
                <a:ext cx="130175" cy="130175"/>
              </a:xfrm>
              <a:prstGeom prst="flowChartConnector">
                <a:avLst/>
              </a:prstGeom>
              <a:grp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lIns="90000" tIns="72000" rIns="90000" bIns="72000" anchor="ctr"/>
              <a:lstStyle/>
              <a:p>
                <a:pPr marL="184150" indent="-184150" algn="ctr">
                  <a:spcBef>
                    <a:spcPct val="50000"/>
                  </a:spcBef>
                  <a:buClr>
                    <a:srgbClr val="F0AB00"/>
                  </a:buClr>
                  <a:buSzPct val="80000"/>
                  <a:defRPr/>
                </a:pPr>
                <a:endParaRPr lang="en-US" kern="0">
                  <a:ea typeface="Arial Unicode MS" pitchFamily="34" charset="-128"/>
                  <a:cs typeface="Arial Unicode MS" pitchFamily="34" charset="-128"/>
                </a:endParaRPr>
              </a:p>
            </p:txBody>
          </p:sp>
        </p:grpSp>
        <p:sp>
          <p:nvSpPr>
            <p:cNvPr id="5" name="Rounded Rectangle 4"/>
            <p:cNvSpPr/>
            <p:nvPr/>
          </p:nvSpPr>
          <p:spPr bwMode="gray">
            <a:xfrm>
              <a:off x="3217956" y="2790113"/>
              <a:ext cx="4116440" cy="1658410"/>
            </a:xfrm>
            <a:prstGeom prst="roundRect">
              <a:avLst>
                <a:gd name="adj" fmla="val 0"/>
              </a:avLst>
            </a:prstGeom>
            <a:solidFill>
              <a:schemeClr val="accent2"/>
            </a:solidFill>
            <a:ln w="3175" algn="ctr">
              <a:solidFill>
                <a:schemeClr val="bg2">
                  <a:lumMod val="50000"/>
                </a:schemeClr>
              </a:solidFill>
              <a:miter lim="800000"/>
              <a:headEnd/>
              <a:tailEnd/>
            </a:ln>
            <a:effectLst/>
          </p:spPr>
          <p:txBody>
            <a:bodyPr lIns="90000" tIns="91440" rIns="90000" bIns="72000"/>
            <a:lstStyle/>
            <a:p>
              <a:pPr>
                <a:spcBef>
                  <a:spcPct val="50000"/>
                </a:spcBef>
                <a:buClr>
                  <a:srgbClr val="F0AB00"/>
                </a:buClr>
                <a:buSzPct val="80000"/>
                <a:defRPr/>
              </a:pPr>
              <a:r>
                <a:rPr lang="en-US" sz="1250" b="1" kern="0" dirty="0" smtClean="0">
                  <a:solidFill>
                    <a:schemeClr val="bg1"/>
                  </a:solidFill>
                  <a:ea typeface="Arial Unicode MS" pitchFamily="34" charset="-128"/>
                  <a:cs typeface="Arial Unicode MS" pitchFamily="34" charset="-128"/>
                </a:rPr>
                <a:t>Gateway Core</a:t>
              </a:r>
              <a:br>
                <a:rPr lang="en-US" sz="1250" b="1" kern="0" dirty="0" smtClean="0">
                  <a:solidFill>
                    <a:schemeClr val="bg1"/>
                  </a:solidFill>
                  <a:ea typeface="Arial Unicode MS" pitchFamily="34" charset="-128"/>
                  <a:cs typeface="Arial Unicode MS" pitchFamily="34" charset="-128"/>
                </a:rPr>
              </a:br>
              <a:r>
                <a:rPr lang="en-US" sz="1250" b="1" kern="0" dirty="0" smtClean="0">
                  <a:solidFill>
                    <a:schemeClr val="bg1"/>
                  </a:solidFill>
                  <a:ea typeface="Arial Unicode MS" pitchFamily="34" charset="-128"/>
                  <a:cs typeface="Arial Unicode MS" pitchFamily="34" charset="-128"/>
                </a:rPr>
                <a:t>Technology</a:t>
              </a:r>
            </a:p>
          </p:txBody>
        </p:sp>
        <p:sp>
          <p:nvSpPr>
            <p:cNvPr id="16" name="TextBox 15"/>
            <p:cNvSpPr txBox="1"/>
            <p:nvPr/>
          </p:nvSpPr>
          <p:spPr bwMode="gray">
            <a:xfrm>
              <a:off x="4580468" y="2918009"/>
              <a:ext cx="2589310" cy="307789"/>
            </a:xfrm>
            <a:prstGeom prst="rect">
              <a:avLst/>
            </a:prstGeom>
            <a:solidFill>
              <a:schemeClr val="bg1"/>
            </a:solidFill>
            <a:ln>
              <a:noFill/>
            </a:ln>
          </p:spPr>
          <p:txBody>
            <a:bodyPr wrap="none" anchor="ctr">
              <a:noAutofit/>
            </a:bodyPr>
            <a:lstStyle/>
            <a:p>
              <a:pPr algn="ctr">
                <a:buClr>
                  <a:srgbClr val="F0AB00"/>
                </a:buClr>
                <a:buSzPct val="80000"/>
                <a:defRPr/>
              </a:pPr>
              <a:r>
                <a:rPr lang="en-US" sz="1100" kern="0" dirty="0" smtClean="0">
                  <a:latin typeface="Arial"/>
                  <a:ea typeface="Arial Unicode MS" pitchFamily="34" charset="-128"/>
                  <a:cs typeface="Arial Unicode MS" pitchFamily="34" charset="-128"/>
                </a:rPr>
                <a:t>OData with SAP Annotations</a:t>
              </a:r>
              <a:endParaRPr lang="en-US" sz="1100" kern="0" dirty="0">
                <a:latin typeface="Arial"/>
                <a:ea typeface="Arial Unicode MS" pitchFamily="34" charset="-128"/>
                <a:cs typeface="Arial Unicode MS" pitchFamily="34" charset="-128"/>
              </a:endParaRPr>
            </a:p>
          </p:txBody>
        </p:sp>
        <p:sp>
          <p:nvSpPr>
            <p:cNvPr id="21" name="TextBox 20"/>
            <p:cNvSpPr txBox="1"/>
            <p:nvPr/>
          </p:nvSpPr>
          <p:spPr bwMode="gray">
            <a:xfrm>
              <a:off x="7767912" y="1445649"/>
              <a:ext cx="1048870" cy="806484"/>
            </a:xfrm>
            <a:prstGeom prst="rect">
              <a:avLst/>
            </a:prstGeom>
            <a:noFill/>
            <a:ln w="19050" algn="ctr">
              <a:solidFill>
                <a:schemeClr val="accent1"/>
              </a:solidFill>
              <a:miter lim="800000"/>
              <a:headEnd/>
              <a:tailEnd/>
            </a:ln>
          </p:spPr>
          <p:txBody>
            <a:bodyPr lIns="90000" tIns="72000" rIns="90000" bIns="72000" anchor="ctr"/>
            <a:lstStyle/>
            <a:p>
              <a:pPr algn="ctr">
                <a:spcBef>
                  <a:spcPct val="50000"/>
                </a:spcBef>
                <a:buClr>
                  <a:srgbClr val="F0AB00"/>
                </a:buClr>
                <a:buSzPct val="80000"/>
                <a:defRPr/>
              </a:pPr>
              <a:r>
                <a:rPr lang="en-US" sz="1050" kern="0" dirty="0" smtClean="0">
                  <a:ea typeface="Arial Unicode MS" pitchFamily="34" charset="-128"/>
                  <a:cs typeface="Arial Unicode MS" pitchFamily="34" charset="-128"/>
                </a:rPr>
                <a:t>Network Standards</a:t>
              </a:r>
              <a:endParaRPr lang="en-US" sz="1050" kern="0" dirty="0">
                <a:ea typeface="Arial Unicode MS" pitchFamily="34" charset="-128"/>
                <a:cs typeface="Arial Unicode MS" pitchFamily="34" charset="-128"/>
              </a:endParaRPr>
            </a:p>
          </p:txBody>
        </p:sp>
        <p:sp>
          <p:nvSpPr>
            <p:cNvPr id="36" name="Flowchart: Connector 35"/>
            <p:cNvSpPr/>
            <p:nvPr/>
          </p:nvSpPr>
          <p:spPr bwMode="gray">
            <a:xfrm>
              <a:off x="5483560" y="4551764"/>
              <a:ext cx="130175" cy="130175"/>
            </a:xfrm>
            <a:prstGeom prst="flowChartConnector">
              <a:avLst/>
            </a:prstGeom>
            <a:solidFill>
              <a:schemeClr val="accent2"/>
            </a:solidFill>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txBody>
            <a:bodyPr lIns="90000" tIns="72000" rIns="90000" bIns="72000" anchor="ctr"/>
            <a:lstStyle/>
            <a:p>
              <a:pPr marL="184150" indent="-184150" algn="ctr">
                <a:spcBef>
                  <a:spcPct val="50000"/>
                </a:spcBef>
                <a:buClr>
                  <a:srgbClr val="F0AB00"/>
                </a:buClr>
                <a:buSzPct val="80000"/>
                <a:defRPr/>
              </a:pPr>
              <a:endParaRPr lang="en-US" kern="0">
                <a:ea typeface="Arial Unicode MS" pitchFamily="34" charset="-128"/>
                <a:cs typeface="Arial Unicode MS" pitchFamily="34" charset="-128"/>
              </a:endParaRPr>
            </a:p>
          </p:txBody>
        </p:sp>
        <p:sp>
          <p:nvSpPr>
            <p:cNvPr id="35" name="Rounded Rectangle 34"/>
            <p:cNvSpPr/>
            <p:nvPr/>
          </p:nvSpPr>
          <p:spPr bwMode="gray">
            <a:xfrm>
              <a:off x="3223395" y="4777836"/>
              <a:ext cx="4137965" cy="714380"/>
            </a:xfrm>
            <a:prstGeom prst="roundRect">
              <a:avLst>
                <a:gd name="adj" fmla="val 0"/>
              </a:avLst>
            </a:prstGeom>
            <a:solidFill>
              <a:schemeClr val="accent2"/>
            </a:solidFill>
            <a:ln w="3175" algn="ctr">
              <a:solidFill>
                <a:schemeClr val="bg2">
                  <a:lumMod val="50000"/>
                </a:schemeClr>
              </a:solidFill>
              <a:miter lim="800000"/>
              <a:headEnd/>
              <a:tailEnd/>
            </a:ln>
            <a:effectLst/>
          </p:spPr>
          <p:txBody>
            <a:bodyPr lIns="90000" tIns="91440" rIns="90000" bIns="72000"/>
            <a:lstStyle/>
            <a:p>
              <a:pPr>
                <a:spcBef>
                  <a:spcPct val="50000"/>
                </a:spcBef>
                <a:buClr>
                  <a:srgbClr val="F0AB00"/>
                </a:buClr>
                <a:buSzPct val="80000"/>
                <a:defRPr/>
              </a:pPr>
              <a:r>
                <a:rPr lang="en-US" sz="1250" b="1" kern="0" dirty="0" smtClean="0">
                  <a:solidFill>
                    <a:schemeClr val="bg1"/>
                  </a:solidFill>
                  <a:ea typeface="Arial Unicode MS" pitchFamily="34" charset="-128"/>
                  <a:cs typeface="Arial Unicode MS" pitchFamily="34" charset="-128"/>
                </a:rPr>
                <a:t>Data Source</a:t>
              </a:r>
              <a:br>
                <a:rPr lang="en-US" sz="1250" b="1" kern="0" dirty="0" smtClean="0">
                  <a:solidFill>
                    <a:schemeClr val="bg1"/>
                  </a:solidFill>
                  <a:ea typeface="Arial Unicode MS" pitchFamily="34" charset="-128"/>
                  <a:cs typeface="Arial Unicode MS" pitchFamily="34" charset="-128"/>
                </a:rPr>
              </a:br>
              <a:r>
                <a:rPr lang="en-US" sz="1250" b="1" kern="0" dirty="0" smtClean="0">
                  <a:solidFill>
                    <a:schemeClr val="bg1"/>
                  </a:solidFill>
                  <a:ea typeface="Arial Unicode MS" pitchFamily="34" charset="-128"/>
                  <a:cs typeface="Arial Unicode MS" pitchFamily="34" charset="-128"/>
                </a:rPr>
                <a:t>Providers</a:t>
              </a:r>
            </a:p>
          </p:txBody>
        </p:sp>
        <p:cxnSp>
          <p:nvCxnSpPr>
            <p:cNvPr id="71" name="Straight Connector 70"/>
            <p:cNvCxnSpPr/>
            <p:nvPr/>
          </p:nvCxnSpPr>
          <p:spPr>
            <a:xfrm rot="5400000">
              <a:off x="5090092" y="3873111"/>
              <a:ext cx="934044" cy="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bwMode="gray">
            <a:xfrm rot="5400000">
              <a:off x="3952856" y="5627405"/>
              <a:ext cx="274320" cy="3943"/>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gray">
            <a:xfrm rot="5400000">
              <a:off x="4560867" y="5627405"/>
              <a:ext cx="274320" cy="3943"/>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gray">
            <a:xfrm rot="5400000">
              <a:off x="5160045" y="5627405"/>
              <a:ext cx="274320" cy="3943"/>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gray">
            <a:xfrm rot="5400000">
              <a:off x="5761931" y="5627405"/>
              <a:ext cx="274320" cy="3943"/>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gray">
            <a:xfrm rot="5400000">
              <a:off x="6367234" y="5627405"/>
              <a:ext cx="274320" cy="3943"/>
            </a:xfrm>
            <a:prstGeom prst="line">
              <a:avLst/>
            </a:prstGeom>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bwMode="gray">
            <a:xfrm>
              <a:off x="4024929" y="5712045"/>
              <a:ext cx="130175" cy="130175"/>
            </a:xfrm>
            <a:prstGeom prst="rect">
              <a:avLst/>
            </a:prstGeom>
            <a:solidFill>
              <a:schemeClr val="accent2"/>
            </a:solidFill>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txBody>
            <a:bodyPr lIns="90000" tIns="72000" rIns="90000" bIns="72000" anchor="ctr"/>
            <a:lstStyle/>
            <a:p>
              <a:pPr marL="184150" indent="-184150" algn="ctr">
                <a:spcBef>
                  <a:spcPct val="50000"/>
                </a:spcBef>
                <a:buClr>
                  <a:srgbClr val="F0AB00"/>
                </a:buClr>
                <a:buSzPct val="80000"/>
                <a:defRPr/>
              </a:pPr>
              <a:endParaRPr lang="en-US" kern="0">
                <a:ea typeface="Arial Unicode MS" pitchFamily="34" charset="-128"/>
                <a:cs typeface="Arial Unicode MS" pitchFamily="34" charset="-128"/>
              </a:endParaRPr>
            </a:p>
          </p:txBody>
        </p:sp>
        <p:sp>
          <p:nvSpPr>
            <p:cNvPr id="90" name="Rectangle 89"/>
            <p:cNvSpPr/>
            <p:nvPr/>
          </p:nvSpPr>
          <p:spPr bwMode="gray">
            <a:xfrm>
              <a:off x="4632940" y="5712045"/>
              <a:ext cx="130175" cy="130175"/>
            </a:xfrm>
            <a:prstGeom prst="rect">
              <a:avLst/>
            </a:prstGeom>
            <a:solidFill>
              <a:schemeClr val="accent2"/>
            </a:solidFill>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txBody>
            <a:bodyPr lIns="90000" tIns="72000" rIns="90000" bIns="72000" anchor="ctr"/>
            <a:lstStyle/>
            <a:p>
              <a:pPr marL="184150" indent="-184150" algn="ctr">
                <a:spcBef>
                  <a:spcPct val="50000"/>
                </a:spcBef>
                <a:buClr>
                  <a:srgbClr val="F0AB00"/>
                </a:buClr>
                <a:buSzPct val="80000"/>
                <a:defRPr/>
              </a:pPr>
              <a:endParaRPr lang="en-US" kern="0">
                <a:ea typeface="Arial Unicode MS" pitchFamily="34" charset="-128"/>
                <a:cs typeface="Arial Unicode MS" pitchFamily="34" charset="-128"/>
              </a:endParaRPr>
            </a:p>
          </p:txBody>
        </p:sp>
        <p:sp>
          <p:nvSpPr>
            <p:cNvPr id="91" name="Rectangle 90"/>
            <p:cNvSpPr/>
            <p:nvPr/>
          </p:nvSpPr>
          <p:spPr bwMode="gray">
            <a:xfrm>
              <a:off x="5232118" y="5712045"/>
              <a:ext cx="130175" cy="130175"/>
            </a:xfrm>
            <a:prstGeom prst="rect">
              <a:avLst/>
            </a:prstGeom>
            <a:solidFill>
              <a:schemeClr val="accent2"/>
            </a:solidFill>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txBody>
            <a:bodyPr lIns="90000" tIns="72000" rIns="90000" bIns="72000" anchor="ctr"/>
            <a:lstStyle/>
            <a:p>
              <a:pPr marL="184150" indent="-184150" algn="ctr">
                <a:spcBef>
                  <a:spcPct val="50000"/>
                </a:spcBef>
                <a:buClr>
                  <a:srgbClr val="F0AB00"/>
                </a:buClr>
                <a:buSzPct val="80000"/>
                <a:defRPr/>
              </a:pPr>
              <a:endParaRPr lang="en-US" kern="0">
                <a:ea typeface="Arial Unicode MS" pitchFamily="34" charset="-128"/>
                <a:cs typeface="Arial Unicode MS" pitchFamily="34" charset="-128"/>
              </a:endParaRPr>
            </a:p>
          </p:txBody>
        </p:sp>
        <p:sp>
          <p:nvSpPr>
            <p:cNvPr id="92" name="Rectangle 91"/>
            <p:cNvSpPr/>
            <p:nvPr/>
          </p:nvSpPr>
          <p:spPr bwMode="gray">
            <a:xfrm>
              <a:off x="5834004" y="5712045"/>
              <a:ext cx="130175" cy="130175"/>
            </a:xfrm>
            <a:prstGeom prst="rect">
              <a:avLst/>
            </a:prstGeom>
            <a:solidFill>
              <a:schemeClr val="accent2"/>
            </a:solidFill>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txBody>
            <a:bodyPr lIns="90000" tIns="72000" rIns="90000" bIns="72000" anchor="ctr"/>
            <a:lstStyle/>
            <a:p>
              <a:pPr marL="184150" indent="-184150" algn="ctr">
                <a:spcBef>
                  <a:spcPct val="50000"/>
                </a:spcBef>
                <a:buClr>
                  <a:srgbClr val="F0AB00"/>
                </a:buClr>
                <a:buSzPct val="80000"/>
                <a:defRPr/>
              </a:pPr>
              <a:endParaRPr lang="en-US" kern="0">
                <a:ea typeface="Arial Unicode MS" pitchFamily="34" charset="-128"/>
                <a:cs typeface="Arial Unicode MS" pitchFamily="34" charset="-128"/>
              </a:endParaRPr>
            </a:p>
          </p:txBody>
        </p:sp>
        <p:sp>
          <p:nvSpPr>
            <p:cNvPr id="93" name="Rectangle 92"/>
            <p:cNvSpPr/>
            <p:nvPr/>
          </p:nvSpPr>
          <p:spPr bwMode="gray">
            <a:xfrm>
              <a:off x="6439307" y="5712045"/>
              <a:ext cx="130175" cy="130175"/>
            </a:xfrm>
            <a:prstGeom prst="rect">
              <a:avLst/>
            </a:prstGeom>
            <a:solidFill>
              <a:schemeClr val="accent2"/>
            </a:solidFill>
            <a:ln w="190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txBody>
            <a:bodyPr lIns="90000" tIns="72000" rIns="90000" bIns="72000" anchor="ctr"/>
            <a:lstStyle/>
            <a:p>
              <a:pPr marL="184150" indent="-184150" algn="ctr">
                <a:spcBef>
                  <a:spcPct val="50000"/>
                </a:spcBef>
                <a:buClr>
                  <a:srgbClr val="F0AB00"/>
                </a:buClr>
                <a:buSzPct val="80000"/>
                <a:defRPr/>
              </a:pPr>
              <a:endParaRPr lang="en-US" kern="0">
                <a:ea typeface="Arial Unicode MS" pitchFamily="34" charset="-128"/>
                <a:cs typeface="Arial Unicode MS" pitchFamily="34" charset="-128"/>
              </a:endParaRPr>
            </a:p>
          </p:txBody>
        </p:sp>
        <p:sp>
          <p:nvSpPr>
            <p:cNvPr id="106" name="Rounded Rectangle 105"/>
            <p:cNvSpPr/>
            <p:nvPr/>
          </p:nvSpPr>
          <p:spPr bwMode="gray">
            <a:xfrm>
              <a:off x="1168401" y="2790113"/>
              <a:ext cx="1927052" cy="1658410"/>
            </a:xfrm>
            <a:prstGeom prst="roundRect">
              <a:avLst>
                <a:gd name="adj" fmla="val 0"/>
              </a:avLst>
            </a:prstGeom>
            <a:solidFill>
              <a:schemeClr val="accent2"/>
            </a:solidFill>
            <a:ln w="3175" algn="ctr">
              <a:solidFill>
                <a:schemeClr val="bg2">
                  <a:lumMod val="50000"/>
                </a:schemeClr>
              </a:solidFill>
              <a:miter lim="800000"/>
              <a:headEnd/>
              <a:tailEnd/>
            </a:ln>
            <a:effectLst/>
          </p:spPr>
          <p:txBody>
            <a:bodyPr lIns="90000" tIns="91440" rIns="90000" bIns="72000"/>
            <a:lstStyle/>
            <a:p>
              <a:pPr marL="184150" indent="-184150">
                <a:spcBef>
                  <a:spcPct val="50000"/>
                </a:spcBef>
                <a:buClr>
                  <a:srgbClr val="F0AB00"/>
                </a:buClr>
                <a:buSzPct val="80000"/>
                <a:defRPr/>
              </a:pPr>
              <a:r>
                <a:rPr lang="en-US" sz="1250" b="1" kern="0" dirty="0" smtClean="0">
                  <a:solidFill>
                    <a:schemeClr val="bg1"/>
                  </a:solidFill>
                  <a:latin typeface="Arial"/>
                  <a:ea typeface="Arial Unicode MS" pitchFamily="34" charset="-128"/>
                  <a:cs typeface="Arial Unicode MS" pitchFamily="34" charset="-128"/>
                </a:rPr>
                <a:t>Tools</a:t>
              </a:r>
            </a:p>
          </p:txBody>
        </p:sp>
        <p:sp>
          <p:nvSpPr>
            <p:cNvPr id="60" name="TextBox 59"/>
            <p:cNvSpPr txBox="1"/>
            <p:nvPr/>
          </p:nvSpPr>
          <p:spPr>
            <a:xfrm rot="16200000">
              <a:off x="-388625" y="3918707"/>
              <a:ext cx="1980029"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sz="1800" b="1" kern="0" dirty="0" smtClean="0">
                  <a:solidFill>
                    <a:schemeClr val="bg1"/>
                  </a:solidFill>
                  <a:latin typeface="+mn-lt"/>
                  <a:ea typeface="Arial Unicode MS" pitchFamily="34" charset="-128"/>
                  <a:cs typeface="Arial Unicode MS" pitchFamily="34" charset="-128"/>
                </a:rPr>
                <a:t>SAP NetWeaver </a:t>
              </a:r>
              <a:endParaRPr lang="en-US" b="1" kern="0" dirty="0" smtClean="0">
                <a:solidFill>
                  <a:schemeClr val="bg1"/>
                </a:solidFill>
                <a:latin typeface="+mn-lt"/>
                <a:ea typeface="Arial Unicode MS" pitchFamily="34" charset="-128"/>
                <a:cs typeface="Arial Unicode MS" pitchFamily="34" charset="-128"/>
              </a:endParaRPr>
            </a:p>
          </p:txBody>
        </p:sp>
        <p:sp>
          <p:nvSpPr>
            <p:cNvPr id="62" name="TextBox 61"/>
            <p:cNvSpPr txBox="1"/>
            <p:nvPr/>
          </p:nvSpPr>
          <p:spPr>
            <a:xfrm>
              <a:off x="1170298" y="4684258"/>
              <a:ext cx="1990331" cy="646331"/>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800" b="1" kern="0" dirty="0" smtClean="0">
                  <a:solidFill>
                    <a:schemeClr val="bg1"/>
                  </a:solidFill>
                  <a:latin typeface="+mn-lt"/>
                  <a:ea typeface="Arial Unicode MS" pitchFamily="34" charset="-128"/>
                  <a:cs typeface="Arial Unicode MS" pitchFamily="34" charset="-128"/>
                </a:rPr>
                <a:t>SAP NetWeaver Gateway </a:t>
              </a:r>
              <a:endParaRPr lang="en-US" b="1" kern="0" dirty="0" smtClean="0">
                <a:solidFill>
                  <a:schemeClr val="bg1"/>
                </a:solidFill>
                <a:latin typeface="+mn-lt"/>
                <a:ea typeface="Arial Unicode MS" pitchFamily="34" charset="-128"/>
                <a:cs typeface="Arial Unicode MS" pitchFamily="34" charset="-128"/>
              </a:endParaRPr>
            </a:p>
          </p:txBody>
        </p:sp>
        <p:grpSp>
          <p:nvGrpSpPr>
            <p:cNvPr id="9" name="Group 109"/>
            <p:cNvGrpSpPr/>
            <p:nvPr/>
          </p:nvGrpSpPr>
          <p:grpSpPr>
            <a:xfrm>
              <a:off x="3466003" y="3513704"/>
              <a:ext cx="914400" cy="804295"/>
              <a:chOff x="3440602" y="3523129"/>
              <a:chExt cx="914400" cy="768137"/>
            </a:xfrm>
          </p:grpSpPr>
          <p:sp>
            <p:nvSpPr>
              <p:cNvPr id="65" name="TextBox 64"/>
              <p:cNvSpPr txBox="1"/>
              <p:nvPr/>
            </p:nvSpPr>
            <p:spPr bwMode="gray">
              <a:xfrm>
                <a:off x="3440602" y="3925506"/>
                <a:ext cx="914400" cy="365760"/>
              </a:xfrm>
              <a:prstGeom prst="rect">
                <a:avLst/>
              </a:prstGeom>
              <a:solidFill>
                <a:schemeClr val="bg1"/>
              </a:solidFill>
              <a:ln>
                <a:noFill/>
              </a:ln>
            </p:spPr>
            <p:txBody>
              <a:bodyPr wrap="square" anchor="ctr">
                <a:noAutofit/>
              </a:bodyPr>
              <a:lstStyle/>
              <a:p>
                <a:pPr algn="ctr">
                  <a:buClr>
                    <a:srgbClr val="F0AB00"/>
                  </a:buClr>
                  <a:buSzPct val="80000"/>
                  <a:defRPr/>
                </a:pPr>
                <a:r>
                  <a:rPr lang="en-US" sz="1100" kern="0" dirty="0" smtClean="0">
                    <a:latin typeface="Arial"/>
                    <a:ea typeface="Arial Unicode MS" pitchFamily="34" charset="-128"/>
                    <a:cs typeface="Arial Unicode MS" pitchFamily="34" charset="-128"/>
                  </a:rPr>
                  <a:t>Service Adaptation</a:t>
                </a:r>
                <a:endParaRPr lang="en-US" sz="1100" kern="0" dirty="0">
                  <a:latin typeface="Arial"/>
                  <a:ea typeface="Arial Unicode MS" pitchFamily="34" charset="-128"/>
                  <a:cs typeface="Arial Unicode MS" pitchFamily="34" charset="-128"/>
                </a:endParaRPr>
              </a:p>
            </p:txBody>
          </p:sp>
          <p:sp>
            <p:nvSpPr>
              <p:cNvPr id="52" name="TextBox 51"/>
              <p:cNvSpPr txBox="1"/>
              <p:nvPr/>
            </p:nvSpPr>
            <p:spPr bwMode="gray">
              <a:xfrm>
                <a:off x="3440602" y="3523129"/>
                <a:ext cx="914400" cy="365760"/>
              </a:xfrm>
              <a:prstGeom prst="rect">
                <a:avLst/>
              </a:prstGeom>
              <a:solidFill>
                <a:schemeClr val="bg1"/>
              </a:solidFill>
              <a:ln>
                <a:noFill/>
              </a:ln>
            </p:spPr>
            <p:txBody>
              <a:bodyPr wrap="none" anchor="ctr">
                <a:noAutofit/>
              </a:bodyPr>
              <a:lstStyle/>
              <a:p>
                <a:pPr marL="157163" indent="-157163" algn="ctr">
                  <a:spcBef>
                    <a:spcPct val="50000"/>
                  </a:spcBef>
                  <a:buClr>
                    <a:srgbClr val="F0AB00"/>
                  </a:buClr>
                  <a:buSzPct val="80000"/>
                  <a:defRPr/>
                </a:pPr>
                <a:r>
                  <a:rPr lang="en-US" sz="1200" kern="0" dirty="0" smtClean="0">
                    <a:latin typeface="+mn-lt"/>
                    <a:ea typeface="Arial Unicode MS" pitchFamily="34" charset="-128"/>
                    <a:cs typeface="Arial Unicode MS" pitchFamily="34" charset="-128"/>
                  </a:rPr>
                  <a:t>REST</a:t>
                </a:r>
                <a:endParaRPr lang="en-US" sz="1200" kern="0" dirty="0">
                  <a:latin typeface="+mn-lt"/>
                  <a:ea typeface="Arial Unicode MS" pitchFamily="34" charset="-128"/>
                  <a:cs typeface="Arial Unicode MS" pitchFamily="34" charset="-128"/>
                </a:endParaRPr>
              </a:p>
            </p:txBody>
          </p:sp>
        </p:grpSp>
        <p:sp>
          <p:nvSpPr>
            <p:cNvPr id="101" name="TextBox 100"/>
            <p:cNvSpPr txBox="1"/>
            <p:nvPr/>
          </p:nvSpPr>
          <p:spPr bwMode="gray">
            <a:xfrm>
              <a:off x="5730353" y="3335818"/>
              <a:ext cx="1439426" cy="288744"/>
            </a:xfrm>
            <a:prstGeom prst="rect">
              <a:avLst/>
            </a:prstGeom>
            <a:solidFill>
              <a:schemeClr val="bg1"/>
            </a:solidFill>
            <a:ln>
              <a:noFill/>
            </a:ln>
          </p:spPr>
          <p:txBody>
            <a:bodyPr wrap="none" anchor="ctr">
              <a:noAutofit/>
            </a:bodyPr>
            <a:lstStyle/>
            <a:p>
              <a:pPr marL="157163" indent="-157163" algn="ctr">
                <a:buClr>
                  <a:srgbClr val="F0AB00"/>
                </a:buClr>
                <a:buSzPct val="80000"/>
                <a:defRPr/>
              </a:pPr>
              <a:r>
                <a:rPr lang="en-US" sz="1100" kern="0" dirty="0" smtClean="0">
                  <a:ea typeface="Arial Unicode MS" pitchFamily="34" charset="-128"/>
                  <a:cs typeface="Arial Unicode MS" pitchFamily="34" charset="-128"/>
                </a:rPr>
                <a:t>Supportability</a:t>
              </a:r>
              <a:endParaRPr lang="en-US" sz="1100" kern="0" dirty="0">
                <a:ea typeface="Arial Unicode MS" pitchFamily="34" charset="-128"/>
                <a:cs typeface="Arial Unicode MS" pitchFamily="34" charset="-128"/>
              </a:endParaRPr>
            </a:p>
          </p:txBody>
        </p:sp>
        <p:sp>
          <p:nvSpPr>
            <p:cNvPr id="102" name="TextBox 101"/>
            <p:cNvSpPr txBox="1"/>
            <p:nvPr/>
          </p:nvSpPr>
          <p:spPr bwMode="gray">
            <a:xfrm>
              <a:off x="5730353" y="3679900"/>
              <a:ext cx="1439426" cy="288744"/>
            </a:xfrm>
            <a:prstGeom prst="rect">
              <a:avLst/>
            </a:prstGeom>
            <a:solidFill>
              <a:schemeClr val="bg1"/>
            </a:solidFill>
            <a:ln>
              <a:noFill/>
            </a:ln>
          </p:spPr>
          <p:txBody>
            <a:bodyPr wrap="none" anchor="ctr">
              <a:noAutofit/>
            </a:bodyPr>
            <a:lstStyle/>
            <a:p>
              <a:pPr marL="157163" indent="-157163" algn="ctr">
                <a:buClr>
                  <a:srgbClr val="F0AB00"/>
                </a:buClr>
                <a:buSzPct val="80000"/>
                <a:defRPr/>
              </a:pPr>
              <a:r>
                <a:rPr lang="en-US" sz="1100" kern="0" dirty="0" smtClean="0">
                  <a:ea typeface="Arial Unicode MS" pitchFamily="34" charset="-128"/>
                  <a:cs typeface="Arial Unicode MS" pitchFamily="34" charset="-128"/>
                </a:rPr>
                <a:t>Monitoring</a:t>
              </a:r>
              <a:endParaRPr lang="en-US" sz="1100" kern="0" dirty="0">
                <a:ea typeface="Arial Unicode MS" pitchFamily="34" charset="-128"/>
                <a:cs typeface="Arial Unicode MS" pitchFamily="34" charset="-128"/>
              </a:endParaRPr>
            </a:p>
          </p:txBody>
        </p:sp>
        <p:sp>
          <p:nvSpPr>
            <p:cNvPr id="103" name="TextBox 102"/>
            <p:cNvSpPr txBox="1"/>
            <p:nvPr/>
          </p:nvSpPr>
          <p:spPr bwMode="gray">
            <a:xfrm>
              <a:off x="5730353" y="4023981"/>
              <a:ext cx="1439426" cy="288744"/>
            </a:xfrm>
            <a:prstGeom prst="rect">
              <a:avLst/>
            </a:prstGeom>
            <a:solidFill>
              <a:schemeClr val="bg1"/>
            </a:solidFill>
            <a:ln>
              <a:noFill/>
            </a:ln>
          </p:spPr>
          <p:txBody>
            <a:bodyPr wrap="none" anchor="ctr">
              <a:noAutofit/>
            </a:bodyPr>
            <a:lstStyle/>
            <a:p>
              <a:pPr marL="157163" indent="-157163" algn="ctr">
                <a:buClr>
                  <a:srgbClr val="F0AB00"/>
                </a:buClr>
                <a:buSzPct val="80000"/>
                <a:defRPr/>
              </a:pPr>
              <a:r>
                <a:rPr lang="en-US" sz="1100" kern="0" dirty="0" smtClean="0">
                  <a:ea typeface="Arial Unicode MS" pitchFamily="34" charset="-128"/>
                  <a:cs typeface="Arial Unicode MS" pitchFamily="34" charset="-128"/>
                </a:rPr>
                <a:t>Security</a:t>
              </a:r>
              <a:endParaRPr lang="en-US" sz="1100" kern="0" dirty="0">
                <a:ea typeface="Arial Unicode MS" pitchFamily="34" charset="-128"/>
                <a:cs typeface="Arial Unicode MS" pitchFamily="34" charset="-128"/>
              </a:endParaRPr>
            </a:p>
          </p:txBody>
        </p:sp>
        <p:sp>
          <p:nvSpPr>
            <p:cNvPr id="40" name="Rounded Rectangle 39"/>
            <p:cNvSpPr/>
            <p:nvPr/>
          </p:nvSpPr>
          <p:spPr bwMode="gray">
            <a:xfrm>
              <a:off x="3213346" y="5942469"/>
              <a:ext cx="4137965" cy="435341"/>
            </a:xfrm>
            <a:prstGeom prst="roundRect">
              <a:avLst>
                <a:gd name="adj" fmla="val 0"/>
              </a:avLst>
            </a:prstGeom>
            <a:solidFill>
              <a:schemeClr val="bg1">
                <a:lumMod val="65000"/>
              </a:schemeClr>
            </a:solidFill>
            <a:ln w="3175" algn="ctr">
              <a:noFill/>
              <a:miter lim="800000"/>
              <a:headEnd/>
              <a:tailEnd/>
            </a:ln>
            <a:effectLst/>
          </p:spPr>
          <p:txBody>
            <a:bodyPr lIns="90000" tIns="0" rIns="90000" bIns="0" anchor="ctr"/>
            <a:lstStyle/>
            <a:p>
              <a:pPr marL="184150" indent="-184150" algn="ctr">
                <a:spcBef>
                  <a:spcPct val="50000"/>
                </a:spcBef>
                <a:buClr>
                  <a:srgbClr val="F0AB00"/>
                </a:buClr>
                <a:buSzPct val="80000"/>
                <a:defRPr/>
              </a:pPr>
              <a:r>
                <a:rPr lang="en-US" sz="1200" b="1" kern="0" dirty="0" smtClean="0">
                  <a:latin typeface="Arial"/>
                  <a:ea typeface="Arial Unicode MS" pitchFamily="34" charset="-128"/>
                  <a:cs typeface="Arial Unicode MS" pitchFamily="34" charset="-128"/>
                </a:rPr>
                <a:t>SAP Business Suite [ERP,CRM,SRM…]</a:t>
              </a:r>
            </a:p>
          </p:txBody>
        </p:sp>
        <p:sp>
          <p:nvSpPr>
            <p:cNvPr id="105" name="TextBox 104"/>
            <p:cNvSpPr txBox="1"/>
            <p:nvPr/>
          </p:nvSpPr>
          <p:spPr bwMode="gray">
            <a:xfrm>
              <a:off x="4481999" y="5172842"/>
              <a:ext cx="727699" cy="279399"/>
            </a:xfrm>
            <a:prstGeom prst="rect">
              <a:avLst/>
            </a:prstGeom>
            <a:solidFill>
              <a:schemeClr val="bg1"/>
            </a:solidFill>
            <a:ln>
              <a:noFill/>
            </a:ln>
          </p:spPr>
          <p:txBody>
            <a:bodyPr wrap="none" anchor="ctr">
              <a:noAutofit/>
            </a:bodyPr>
            <a:lstStyle/>
            <a:p>
              <a:pPr marL="157163" indent="-157163" algn="ctr">
                <a:buClr>
                  <a:srgbClr val="F0AB00"/>
                </a:buClr>
                <a:buSzPct val="80000"/>
                <a:defRPr/>
              </a:pPr>
              <a:r>
                <a:rPr lang="en-US" sz="1200" kern="0" dirty="0" smtClean="0">
                  <a:ea typeface="Arial Unicode MS" pitchFamily="34" charset="-128"/>
                  <a:cs typeface="Arial Unicode MS" pitchFamily="34" charset="-128"/>
                </a:rPr>
                <a:t>BAPI</a:t>
              </a:r>
              <a:endParaRPr lang="en-US" sz="1200" kern="0" dirty="0">
                <a:ea typeface="Arial Unicode MS" pitchFamily="34" charset="-128"/>
                <a:cs typeface="Arial Unicode MS" pitchFamily="34" charset="-128"/>
              </a:endParaRPr>
            </a:p>
          </p:txBody>
        </p:sp>
        <p:sp>
          <p:nvSpPr>
            <p:cNvPr id="108" name="TextBox 107"/>
            <p:cNvSpPr txBox="1"/>
            <p:nvPr/>
          </p:nvSpPr>
          <p:spPr bwMode="gray">
            <a:xfrm>
              <a:off x="5249441" y="5172842"/>
              <a:ext cx="727699" cy="279399"/>
            </a:xfrm>
            <a:prstGeom prst="rect">
              <a:avLst/>
            </a:prstGeom>
            <a:solidFill>
              <a:schemeClr val="bg1"/>
            </a:solidFill>
            <a:ln>
              <a:noFill/>
            </a:ln>
          </p:spPr>
          <p:txBody>
            <a:bodyPr wrap="none" anchor="ctr">
              <a:noAutofit/>
            </a:bodyPr>
            <a:lstStyle/>
            <a:p>
              <a:pPr marL="157163" indent="-157163" algn="ctr">
                <a:buClr>
                  <a:srgbClr val="F0AB00"/>
                </a:buClr>
                <a:buSzPct val="80000"/>
                <a:defRPr/>
              </a:pPr>
              <a:r>
                <a:rPr lang="en-US" sz="1200" kern="0" dirty="0" smtClean="0">
                  <a:ea typeface="Arial Unicode MS" pitchFamily="34" charset="-128"/>
                  <a:cs typeface="Arial Unicode MS" pitchFamily="34" charset="-128"/>
                </a:rPr>
                <a:t>RFC</a:t>
              </a:r>
              <a:endParaRPr lang="en-US" sz="1200" kern="0" dirty="0">
                <a:ea typeface="Arial Unicode MS" pitchFamily="34" charset="-128"/>
                <a:cs typeface="Arial Unicode MS" pitchFamily="34" charset="-128"/>
              </a:endParaRPr>
            </a:p>
          </p:txBody>
        </p:sp>
        <p:sp>
          <p:nvSpPr>
            <p:cNvPr id="109" name="TextBox 108"/>
            <p:cNvSpPr txBox="1"/>
            <p:nvPr/>
          </p:nvSpPr>
          <p:spPr bwMode="gray">
            <a:xfrm>
              <a:off x="6016884" y="5172842"/>
              <a:ext cx="727699" cy="279399"/>
            </a:xfrm>
            <a:prstGeom prst="rect">
              <a:avLst/>
            </a:prstGeom>
            <a:solidFill>
              <a:schemeClr val="bg1"/>
            </a:solidFill>
            <a:ln>
              <a:noFill/>
            </a:ln>
          </p:spPr>
          <p:txBody>
            <a:bodyPr wrap="none" anchor="ctr">
              <a:noAutofit/>
            </a:bodyPr>
            <a:lstStyle/>
            <a:p>
              <a:pPr marL="157163" indent="-157163" algn="ctr">
                <a:buClr>
                  <a:srgbClr val="F0AB00"/>
                </a:buClr>
                <a:buSzPct val="80000"/>
                <a:defRPr/>
              </a:pPr>
              <a:r>
                <a:rPr lang="en-US" sz="1200" kern="0" dirty="0" smtClean="0">
                  <a:ea typeface="Arial Unicode MS" pitchFamily="34" charset="-128"/>
                  <a:cs typeface="Arial Unicode MS" pitchFamily="34" charset="-128"/>
                </a:rPr>
                <a:t>WS</a:t>
              </a:r>
              <a:endParaRPr lang="en-US" sz="1200" kern="0" dirty="0">
                <a:ea typeface="Arial Unicode MS" pitchFamily="34" charset="-128"/>
                <a:cs typeface="Arial Unicode MS" pitchFamily="34" charset="-128"/>
              </a:endParaRPr>
            </a:p>
          </p:txBody>
        </p:sp>
        <p:sp>
          <p:nvSpPr>
            <p:cNvPr id="111" name="TextBox 110"/>
            <p:cNvSpPr txBox="1"/>
            <p:nvPr/>
          </p:nvSpPr>
          <p:spPr bwMode="gray">
            <a:xfrm>
              <a:off x="4481999" y="4842084"/>
              <a:ext cx="2262584" cy="279399"/>
            </a:xfrm>
            <a:prstGeom prst="rect">
              <a:avLst/>
            </a:prstGeom>
            <a:solidFill>
              <a:schemeClr val="bg1"/>
            </a:solidFill>
            <a:ln>
              <a:noFill/>
            </a:ln>
          </p:spPr>
          <p:txBody>
            <a:bodyPr wrap="none" anchor="ctr">
              <a:noAutofit/>
            </a:bodyPr>
            <a:lstStyle/>
            <a:p>
              <a:pPr marL="157163" indent="-157163" algn="ctr">
                <a:buClr>
                  <a:srgbClr val="F0AB00"/>
                </a:buClr>
                <a:buSzPct val="80000"/>
                <a:defRPr/>
              </a:pPr>
              <a:r>
                <a:rPr lang="en-US" sz="1200" kern="0" dirty="0" smtClean="0">
                  <a:ea typeface="Arial Unicode MS" pitchFamily="34" charset="-128"/>
                  <a:cs typeface="Arial Unicode MS" pitchFamily="34" charset="-128"/>
                </a:rPr>
                <a:t>Data Conn.</a:t>
              </a:r>
              <a:endParaRPr lang="en-US" sz="1200" kern="0" dirty="0">
                <a:ea typeface="Arial Unicode MS" pitchFamily="34" charset="-128"/>
                <a:cs typeface="Arial Unicode MS" pitchFamily="34" charset="-128"/>
              </a:endParaRPr>
            </a:p>
          </p:txBody>
        </p:sp>
        <p:sp>
          <p:nvSpPr>
            <p:cNvPr id="76" name="Rounded Rectangle 75"/>
            <p:cNvSpPr/>
            <p:nvPr/>
          </p:nvSpPr>
          <p:spPr bwMode="gray">
            <a:xfrm>
              <a:off x="446239" y="1445650"/>
              <a:ext cx="1653488" cy="806824"/>
            </a:xfrm>
            <a:prstGeom prst="roundRect">
              <a:avLst>
                <a:gd name="adj" fmla="val 0"/>
              </a:avLst>
            </a:prstGeom>
            <a:noFill/>
            <a:ln w="19050" algn="ctr">
              <a:solidFill>
                <a:schemeClr val="accent1"/>
              </a:solidFill>
              <a:miter lim="800000"/>
              <a:headEnd/>
              <a:tailEnd/>
            </a:ln>
          </p:spPr>
          <p:txBody>
            <a:bodyPr lIns="90000" tIns="72000" rIns="90000" bIns="72000" anchor="ctr"/>
            <a:lstStyle/>
            <a:p>
              <a:pPr marL="184150" indent="-184150" algn="ctr">
                <a:spcBef>
                  <a:spcPct val="50000"/>
                </a:spcBef>
                <a:buClr>
                  <a:srgbClr val="F0AB00"/>
                </a:buClr>
                <a:buSzPct val="80000"/>
                <a:defRPr/>
              </a:pPr>
              <a:endParaRPr lang="en-US" kern="0">
                <a:latin typeface="Arial"/>
                <a:ea typeface="Arial Unicode MS" pitchFamily="34" charset="-128"/>
                <a:cs typeface="Arial Unicode MS" pitchFamily="34" charset="-128"/>
              </a:endParaRPr>
            </a:p>
          </p:txBody>
        </p:sp>
        <p:sp>
          <p:nvSpPr>
            <p:cNvPr id="78" name="Rounded Rectangle 77"/>
            <p:cNvSpPr/>
            <p:nvPr/>
          </p:nvSpPr>
          <p:spPr bwMode="gray">
            <a:xfrm>
              <a:off x="539558" y="1515133"/>
              <a:ext cx="1466850" cy="677576"/>
            </a:xfrm>
            <a:prstGeom prst="roundRect">
              <a:avLst>
                <a:gd name="adj" fmla="val 0"/>
              </a:avLst>
            </a:prstGeom>
            <a:solidFill>
              <a:schemeClr val="accent1"/>
            </a:solidFill>
            <a:ln w="9525" algn="ctr">
              <a:noFill/>
              <a:miter lim="800000"/>
              <a:headEnd/>
              <a:tailEnd/>
            </a:ln>
            <a:effectLst/>
          </p:spPr>
          <p:txBody>
            <a:bodyPr lIns="90000" tIns="45720" rIns="90000" bIns="72000"/>
            <a:lstStyle/>
            <a:p>
              <a:pPr marL="184150" indent="-184150" algn="ctr">
                <a:spcBef>
                  <a:spcPct val="50000"/>
                </a:spcBef>
                <a:buClr>
                  <a:srgbClr val="F0AB00"/>
                </a:buClr>
                <a:buSzPct val="80000"/>
                <a:defRPr/>
              </a:pPr>
              <a:r>
                <a:rPr lang="en-US" sz="1400" kern="0" dirty="0" smtClean="0">
                  <a:ea typeface="Arial Unicode MS" pitchFamily="34" charset="-128"/>
                  <a:cs typeface="Arial Unicode MS" pitchFamily="34" charset="-128"/>
                </a:rPr>
                <a:t>IDEs</a:t>
              </a:r>
              <a:endParaRPr lang="en-US" sz="1400" kern="0" dirty="0">
                <a:latin typeface="Arial"/>
                <a:ea typeface="Arial Unicode MS" pitchFamily="34" charset="-128"/>
                <a:cs typeface="Arial Unicode MS" pitchFamily="34" charset="-128"/>
              </a:endParaRPr>
            </a:p>
          </p:txBody>
        </p:sp>
        <p:sp>
          <p:nvSpPr>
            <p:cNvPr id="114" name="Rounded Rectangle 113"/>
            <p:cNvSpPr/>
            <p:nvPr/>
          </p:nvSpPr>
          <p:spPr bwMode="gray">
            <a:xfrm>
              <a:off x="935640" y="1877049"/>
              <a:ext cx="674687" cy="261938"/>
            </a:xfrm>
            <a:prstGeom prst="roundRect">
              <a:avLst>
                <a:gd name="adj" fmla="val 0"/>
              </a:avLst>
            </a:prstGeom>
            <a:solidFill>
              <a:schemeClr val="bg1"/>
            </a:solidFill>
            <a:ln w="9525" algn="ctr">
              <a:solidFill>
                <a:schemeClr val="accent1"/>
              </a:solidFill>
              <a:miter lim="800000"/>
              <a:headEnd/>
              <a:tailEnd/>
            </a:ln>
          </p:spPr>
          <p:txBody>
            <a:bodyPr lIns="0" tIns="0" rIns="0" bIns="0" anchor="ctr" anchorCtr="0"/>
            <a:lstStyle/>
            <a:p>
              <a:pPr algn="ctr">
                <a:spcBef>
                  <a:spcPct val="50000"/>
                </a:spcBef>
                <a:buClr>
                  <a:srgbClr val="F0AB00"/>
                </a:buClr>
                <a:buSzPct val="80000"/>
                <a:defRPr/>
              </a:pPr>
              <a:r>
                <a:rPr lang="en-US" sz="1100" kern="0" dirty="0" smtClean="0">
                  <a:ea typeface="Arial Unicode MS" pitchFamily="34" charset="-128"/>
                  <a:cs typeface="Arial Unicode MS" pitchFamily="34" charset="-128"/>
                </a:rPr>
                <a:t>Plug-ins</a:t>
              </a:r>
              <a:endParaRPr lang="en-US" sz="1100" kern="0" dirty="0">
                <a:ea typeface="Arial Unicode MS" pitchFamily="34" charset="-128"/>
                <a:cs typeface="Arial Unicode MS" pitchFamily="34" charset="-128"/>
              </a:endParaRPr>
            </a:p>
          </p:txBody>
        </p:sp>
        <p:cxnSp>
          <p:nvCxnSpPr>
            <p:cNvPr id="120" name="Straight Connector 119"/>
            <p:cNvCxnSpPr/>
            <p:nvPr/>
          </p:nvCxnSpPr>
          <p:spPr>
            <a:xfrm>
              <a:off x="5548307" y="2733675"/>
              <a:ext cx="2743200" cy="0"/>
            </a:xfrm>
            <a:prstGeom prst="line">
              <a:avLst/>
            </a:prstGeom>
            <a:noFill/>
            <a:ln w="19050" algn="ctr">
              <a:solidFill>
                <a:schemeClr val="accent1"/>
              </a:solidFill>
              <a:miter lim="800000"/>
              <a:headEnd/>
              <a:tailEnd/>
            </a:ln>
          </p:spPr>
        </p:cxnSp>
        <p:cxnSp>
          <p:nvCxnSpPr>
            <p:cNvPr id="124" name="Straight Connector 123"/>
            <p:cNvCxnSpPr>
              <a:stCxn id="21" idx="2"/>
            </p:cNvCxnSpPr>
            <p:nvPr/>
          </p:nvCxnSpPr>
          <p:spPr>
            <a:xfrm rot="16200000" flipH="1">
              <a:off x="8051156" y="2493323"/>
              <a:ext cx="486304" cy="3923"/>
            </a:xfrm>
            <a:prstGeom prst="line">
              <a:avLst/>
            </a:prstGeom>
            <a:noFill/>
            <a:ln w="19050" algn="ctr">
              <a:solidFill>
                <a:schemeClr val="accent1"/>
              </a:solidFill>
              <a:miter lim="800000"/>
              <a:headEnd/>
              <a:tailEnd/>
            </a:ln>
          </p:spPr>
        </p:cxnSp>
        <p:grpSp>
          <p:nvGrpSpPr>
            <p:cNvPr id="10" name="Group 112"/>
            <p:cNvGrpSpPr/>
            <p:nvPr/>
          </p:nvGrpSpPr>
          <p:grpSpPr>
            <a:xfrm>
              <a:off x="4465568" y="3505199"/>
              <a:ext cx="914400" cy="812800"/>
              <a:chOff x="4440167" y="3519488"/>
              <a:chExt cx="914400" cy="776260"/>
            </a:xfrm>
          </p:grpSpPr>
          <p:sp>
            <p:nvSpPr>
              <p:cNvPr id="147" name="TextBox 146"/>
              <p:cNvSpPr txBox="1"/>
              <p:nvPr/>
            </p:nvSpPr>
            <p:spPr bwMode="gray">
              <a:xfrm>
                <a:off x="4440167" y="3929988"/>
                <a:ext cx="914400" cy="365760"/>
              </a:xfrm>
              <a:prstGeom prst="rect">
                <a:avLst/>
              </a:prstGeom>
              <a:solidFill>
                <a:schemeClr val="bg1"/>
              </a:solidFill>
              <a:ln>
                <a:noFill/>
              </a:ln>
            </p:spPr>
            <p:txBody>
              <a:bodyPr wrap="square" anchor="ctr">
                <a:noAutofit/>
              </a:bodyPr>
              <a:lstStyle/>
              <a:p>
                <a:pPr algn="ctr">
                  <a:buClr>
                    <a:srgbClr val="F0AB00"/>
                  </a:buClr>
                  <a:buSzPct val="80000"/>
                  <a:defRPr/>
                </a:pPr>
                <a:r>
                  <a:rPr lang="en-US" sz="1100" kern="0" dirty="0" smtClean="0">
                    <a:latin typeface="Arial"/>
                    <a:ea typeface="Arial Unicode MS" pitchFamily="34" charset="-128"/>
                    <a:cs typeface="Arial Unicode MS" pitchFamily="34" charset="-128"/>
                  </a:rPr>
                  <a:t>Events</a:t>
                </a:r>
                <a:endParaRPr lang="en-US" sz="1100" kern="0" dirty="0">
                  <a:latin typeface="Arial"/>
                  <a:ea typeface="Arial Unicode MS" pitchFamily="34" charset="-128"/>
                  <a:cs typeface="Arial Unicode MS" pitchFamily="34" charset="-128"/>
                </a:endParaRPr>
              </a:p>
            </p:txBody>
          </p:sp>
          <p:sp>
            <p:nvSpPr>
              <p:cNvPr id="148" name="TextBox 147"/>
              <p:cNvSpPr txBox="1"/>
              <p:nvPr/>
            </p:nvSpPr>
            <p:spPr bwMode="gray">
              <a:xfrm>
                <a:off x="4440167" y="3519488"/>
                <a:ext cx="914400" cy="365760"/>
              </a:xfrm>
              <a:prstGeom prst="rect">
                <a:avLst/>
              </a:prstGeom>
              <a:solidFill>
                <a:schemeClr val="bg1"/>
              </a:solidFill>
              <a:ln>
                <a:noFill/>
              </a:ln>
            </p:spPr>
            <p:txBody>
              <a:bodyPr wrap="square" anchor="ctr">
                <a:noAutofit/>
              </a:bodyPr>
              <a:lstStyle/>
              <a:p>
                <a:pPr algn="ctr">
                  <a:buClr>
                    <a:srgbClr val="F0AB00"/>
                  </a:buClr>
                  <a:buSzPct val="80000"/>
                  <a:defRPr/>
                </a:pPr>
                <a:r>
                  <a:rPr lang="en-US" sz="1100" kern="0" dirty="0" smtClean="0">
                    <a:latin typeface="Arial"/>
                    <a:ea typeface="Arial Unicode MS" pitchFamily="34" charset="-128"/>
                    <a:cs typeface="Arial Unicode MS" pitchFamily="34" charset="-128"/>
                  </a:rPr>
                  <a:t>Metadat</a:t>
                </a:r>
                <a:r>
                  <a:rPr lang="en-US" sz="1100" kern="0" dirty="0" smtClean="0">
                    <a:ea typeface="Arial Unicode MS" pitchFamily="34" charset="-128"/>
                    <a:cs typeface="Arial Unicode MS" pitchFamily="34" charset="-128"/>
                  </a:rPr>
                  <a:t>a Repository</a:t>
                </a:r>
                <a:endParaRPr lang="en-US" sz="1100" kern="0" dirty="0">
                  <a:latin typeface="Arial"/>
                  <a:ea typeface="Arial Unicode MS" pitchFamily="34" charset="-128"/>
                  <a:cs typeface="Arial Unicode MS" pitchFamily="34" charset="-128"/>
                </a:endParaRPr>
              </a:p>
            </p:txBody>
          </p:sp>
        </p:grpSp>
        <p:sp>
          <p:nvSpPr>
            <p:cNvPr id="74" name="Rounded Rectangle 73"/>
            <p:cNvSpPr/>
            <p:nvPr/>
          </p:nvSpPr>
          <p:spPr bwMode="gray">
            <a:xfrm>
              <a:off x="2751820" y="1445649"/>
              <a:ext cx="4747404" cy="806824"/>
            </a:xfrm>
            <a:prstGeom prst="roundRect">
              <a:avLst>
                <a:gd name="adj" fmla="val 0"/>
              </a:avLst>
            </a:prstGeom>
            <a:noFill/>
            <a:ln w="19050" algn="ctr">
              <a:solidFill>
                <a:schemeClr val="accent1"/>
              </a:solidFill>
              <a:miter lim="800000"/>
              <a:headEnd/>
              <a:tailEnd/>
            </a:ln>
          </p:spPr>
          <p:txBody>
            <a:bodyPr lIns="90000" tIns="72000" rIns="90000" bIns="72000" anchor="ctr"/>
            <a:lstStyle/>
            <a:p>
              <a:pPr marL="184150" indent="-184150" algn="ctr">
                <a:spcBef>
                  <a:spcPct val="50000"/>
                </a:spcBef>
                <a:buClr>
                  <a:srgbClr val="F0AB00"/>
                </a:buClr>
                <a:buSzPct val="80000"/>
                <a:defRPr/>
              </a:pPr>
              <a:endParaRPr lang="en-US" kern="0">
                <a:latin typeface="Arial"/>
                <a:ea typeface="Arial Unicode MS" pitchFamily="34" charset="-128"/>
                <a:cs typeface="Arial Unicode MS" pitchFamily="34" charset="-128"/>
              </a:endParaRPr>
            </a:p>
          </p:txBody>
        </p:sp>
        <p:sp>
          <p:nvSpPr>
            <p:cNvPr id="79" name="Rounded Rectangle 78"/>
            <p:cNvSpPr/>
            <p:nvPr/>
          </p:nvSpPr>
          <p:spPr bwMode="gray">
            <a:xfrm>
              <a:off x="2836513" y="1515133"/>
              <a:ext cx="1466850" cy="677576"/>
            </a:xfrm>
            <a:prstGeom prst="roundRect">
              <a:avLst>
                <a:gd name="adj" fmla="val 0"/>
              </a:avLst>
            </a:prstGeom>
            <a:solidFill>
              <a:schemeClr val="accent1"/>
            </a:solidFill>
            <a:ln w="9525" algn="ctr">
              <a:noFill/>
              <a:miter lim="800000"/>
              <a:headEnd/>
              <a:tailEnd/>
            </a:ln>
            <a:effectLst/>
          </p:spPr>
          <p:txBody>
            <a:bodyPr lIns="90000" tIns="45720" rIns="90000" bIns="72000" anchor="ctr" anchorCtr="0"/>
            <a:lstStyle/>
            <a:p>
              <a:pPr marL="184150" indent="-184150" algn="ctr">
                <a:spcBef>
                  <a:spcPct val="50000"/>
                </a:spcBef>
                <a:buClr>
                  <a:srgbClr val="F0AB00"/>
                </a:buClr>
                <a:buSzPct val="80000"/>
                <a:defRPr/>
              </a:pPr>
              <a:r>
                <a:rPr lang="en-US" sz="1400" kern="0" dirty="0" smtClean="0">
                  <a:ea typeface="Arial Unicode MS" pitchFamily="34" charset="-128"/>
                  <a:cs typeface="Arial Unicode MS" pitchFamily="34" charset="-128"/>
                </a:rPr>
                <a:t>Consumer</a:t>
              </a:r>
              <a:endParaRPr lang="en-US" sz="1400" kern="0" dirty="0">
                <a:ea typeface="Arial Unicode MS" pitchFamily="34" charset="-128"/>
                <a:cs typeface="Arial Unicode MS" pitchFamily="34" charset="-128"/>
              </a:endParaRPr>
            </a:p>
          </p:txBody>
        </p:sp>
        <p:sp>
          <p:nvSpPr>
            <p:cNvPr id="83" name="Rounded Rectangle 82"/>
            <p:cNvSpPr/>
            <p:nvPr/>
          </p:nvSpPr>
          <p:spPr bwMode="gray">
            <a:xfrm>
              <a:off x="4390053" y="1515133"/>
              <a:ext cx="1466850" cy="677576"/>
            </a:xfrm>
            <a:prstGeom prst="roundRect">
              <a:avLst>
                <a:gd name="adj" fmla="val 0"/>
              </a:avLst>
            </a:prstGeom>
            <a:solidFill>
              <a:schemeClr val="accent1"/>
            </a:solidFill>
            <a:ln w="9525" algn="ctr">
              <a:noFill/>
              <a:miter lim="800000"/>
              <a:headEnd/>
              <a:tailEnd/>
            </a:ln>
            <a:effectLst/>
          </p:spPr>
          <p:txBody>
            <a:bodyPr lIns="90000" tIns="45720" rIns="90000" bIns="72000" anchor="ctr" anchorCtr="0"/>
            <a:lstStyle/>
            <a:p>
              <a:pPr marL="184150" indent="-184150" algn="ctr">
                <a:spcBef>
                  <a:spcPct val="50000"/>
                </a:spcBef>
                <a:buClr>
                  <a:srgbClr val="F0AB00"/>
                </a:buClr>
                <a:buSzPct val="80000"/>
                <a:defRPr/>
              </a:pPr>
              <a:r>
                <a:rPr lang="en-US" sz="1400" kern="0" dirty="0" smtClean="0">
                  <a:ea typeface="Arial Unicode MS" pitchFamily="34" charset="-128"/>
                  <a:cs typeface="Arial Unicode MS" pitchFamily="34" charset="-128"/>
                </a:rPr>
                <a:t>Consumer</a:t>
              </a:r>
              <a:endParaRPr lang="en-US" sz="1400" kern="0" dirty="0">
                <a:ea typeface="Arial Unicode MS" pitchFamily="34" charset="-128"/>
                <a:cs typeface="Arial Unicode MS" pitchFamily="34" charset="-128"/>
              </a:endParaRPr>
            </a:p>
          </p:txBody>
        </p:sp>
        <p:sp>
          <p:nvSpPr>
            <p:cNvPr id="97" name="Rounded Rectangle 96"/>
            <p:cNvSpPr/>
            <p:nvPr/>
          </p:nvSpPr>
          <p:spPr bwMode="gray">
            <a:xfrm>
              <a:off x="5943594" y="1515133"/>
              <a:ext cx="1466850" cy="677576"/>
            </a:xfrm>
            <a:prstGeom prst="roundRect">
              <a:avLst>
                <a:gd name="adj" fmla="val 0"/>
              </a:avLst>
            </a:prstGeom>
            <a:solidFill>
              <a:schemeClr val="accent1"/>
            </a:solidFill>
            <a:ln w="9525" algn="ctr">
              <a:noFill/>
              <a:miter lim="800000"/>
              <a:headEnd/>
              <a:tailEnd/>
            </a:ln>
            <a:effectLst/>
          </p:spPr>
          <p:txBody>
            <a:bodyPr lIns="90000" tIns="45720" rIns="90000" bIns="72000" anchor="ctr" anchorCtr="0"/>
            <a:lstStyle/>
            <a:p>
              <a:pPr marL="184150" indent="-184150" algn="ctr">
                <a:spcBef>
                  <a:spcPct val="50000"/>
                </a:spcBef>
                <a:buClr>
                  <a:srgbClr val="F0AB00"/>
                </a:buClr>
                <a:buSzPct val="80000"/>
                <a:defRPr/>
              </a:pPr>
              <a:r>
                <a:rPr lang="en-US" sz="1400" kern="0" dirty="0" smtClean="0">
                  <a:ea typeface="Arial Unicode MS" pitchFamily="34" charset="-128"/>
                  <a:cs typeface="Arial Unicode MS" pitchFamily="34" charset="-128"/>
                </a:rPr>
                <a:t>Consumer</a:t>
              </a:r>
              <a:endParaRPr lang="en-US" sz="1400" kern="0" dirty="0">
                <a:ea typeface="Arial Unicode MS" pitchFamily="34" charset="-128"/>
                <a:cs typeface="Arial Unicode MS" pitchFamily="34" charset="-128"/>
              </a:endParaRPr>
            </a:p>
          </p:txBody>
        </p:sp>
        <p:grpSp>
          <p:nvGrpSpPr>
            <p:cNvPr id="11" name="Group 103"/>
            <p:cNvGrpSpPr/>
            <p:nvPr/>
          </p:nvGrpSpPr>
          <p:grpSpPr>
            <a:xfrm>
              <a:off x="1267977" y="3506195"/>
              <a:ext cx="1710324" cy="811804"/>
              <a:chOff x="1318779" y="3530959"/>
              <a:chExt cx="1710324" cy="637628"/>
            </a:xfrm>
          </p:grpSpPr>
          <p:sp>
            <p:nvSpPr>
              <p:cNvPr id="107" name="TextBox 106"/>
              <p:cNvSpPr txBox="1"/>
              <p:nvPr/>
            </p:nvSpPr>
            <p:spPr bwMode="gray">
              <a:xfrm>
                <a:off x="1318779" y="3530959"/>
                <a:ext cx="819303" cy="637628"/>
              </a:xfrm>
              <a:prstGeom prst="rect">
                <a:avLst/>
              </a:prstGeom>
              <a:solidFill>
                <a:schemeClr val="bg1"/>
              </a:solidFill>
              <a:ln>
                <a:noFill/>
              </a:ln>
            </p:spPr>
            <p:txBody>
              <a:bodyPr wrap="none" anchor="ctr">
                <a:noAutofit/>
              </a:bodyPr>
              <a:lstStyle/>
              <a:p>
                <a:pPr algn="ctr">
                  <a:spcAft>
                    <a:spcPts val="400"/>
                  </a:spcAft>
                  <a:buClr>
                    <a:srgbClr val="F0AB00"/>
                  </a:buClr>
                  <a:buSzPct val="80000"/>
                  <a:defRPr/>
                </a:pPr>
                <a:r>
                  <a:rPr lang="en-US" sz="1200" kern="0" dirty="0" smtClean="0">
                    <a:ea typeface="Arial Unicode MS" pitchFamily="34" charset="-128"/>
                    <a:cs typeface="Arial Unicode MS" pitchFamily="34" charset="-128"/>
                  </a:rPr>
                  <a:t>Generators</a:t>
                </a:r>
              </a:p>
              <a:p>
                <a:pPr algn="ctr">
                  <a:buClr>
                    <a:srgbClr val="F0AB00"/>
                  </a:buClr>
                  <a:buSzPct val="80000"/>
                  <a:defRPr/>
                </a:pPr>
                <a:r>
                  <a:rPr lang="en-US" sz="900" kern="0" dirty="0" smtClean="0">
                    <a:latin typeface="Arial"/>
                    <a:ea typeface="Arial Unicode MS" pitchFamily="34" charset="-128"/>
                    <a:cs typeface="Arial Unicode MS" pitchFamily="34" charset="-128"/>
                  </a:rPr>
                  <a:t>BOR/SCR/</a:t>
                </a:r>
              </a:p>
              <a:p>
                <a:pPr algn="ctr">
                  <a:buClr>
                    <a:srgbClr val="F0AB00"/>
                  </a:buClr>
                  <a:buSzPct val="80000"/>
                  <a:defRPr/>
                </a:pPr>
                <a:r>
                  <a:rPr lang="en-US" sz="900" kern="0" dirty="0" smtClean="0">
                    <a:latin typeface="Arial"/>
                    <a:ea typeface="Arial Unicode MS" pitchFamily="34" charset="-128"/>
                    <a:cs typeface="Arial Unicode MS" pitchFamily="34" charset="-128"/>
                  </a:rPr>
                  <a:t>RFC</a:t>
                </a:r>
                <a:endParaRPr lang="en-US" sz="900" kern="0" dirty="0">
                  <a:latin typeface="Arial"/>
                  <a:ea typeface="Arial Unicode MS" pitchFamily="34" charset="-128"/>
                  <a:cs typeface="Arial Unicode MS" pitchFamily="34" charset="-128"/>
                </a:endParaRPr>
              </a:p>
            </p:txBody>
          </p:sp>
          <p:sp>
            <p:nvSpPr>
              <p:cNvPr id="100" name="TextBox 99"/>
              <p:cNvSpPr txBox="1"/>
              <p:nvPr/>
            </p:nvSpPr>
            <p:spPr bwMode="gray">
              <a:xfrm>
                <a:off x="2209800" y="3530959"/>
                <a:ext cx="819303" cy="637628"/>
              </a:xfrm>
              <a:prstGeom prst="rect">
                <a:avLst/>
              </a:prstGeom>
              <a:solidFill>
                <a:schemeClr val="bg1"/>
              </a:solidFill>
              <a:ln>
                <a:noFill/>
              </a:ln>
            </p:spPr>
            <p:txBody>
              <a:bodyPr wrap="none" anchor="ctr">
                <a:noAutofit/>
              </a:bodyPr>
              <a:lstStyle/>
              <a:p>
                <a:pPr algn="ctr">
                  <a:buClr>
                    <a:srgbClr val="F0AB00"/>
                  </a:buClr>
                  <a:buSzPct val="80000"/>
                  <a:defRPr/>
                </a:pPr>
                <a:r>
                  <a:rPr lang="en-US" sz="1200" kern="0" dirty="0" smtClean="0">
                    <a:ea typeface="Arial Unicode MS" pitchFamily="34" charset="-128"/>
                    <a:cs typeface="Arial Unicode MS" pitchFamily="34" charset="-128"/>
                  </a:rPr>
                  <a:t>Custom</a:t>
                </a:r>
              </a:p>
              <a:p>
                <a:pPr algn="ctr">
                  <a:buClr>
                    <a:srgbClr val="F0AB00"/>
                  </a:buClr>
                  <a:buSzPct val="80000"/>
                  <a:defRPr/>
                </a:pPr>
                <a:r>
                  <a:rPr lang="en-US" sz="1200" kern="0" dirty="0" smtClean="0">
                    <a:ea typeface="Arial Unicode MS" pitchFamily="34" charset="-128"/>
                    <a:cs typeface="Arial Unicode MS" pitchFamily="34" charset="-128"/>
                  </a:rPr>
                  <a:t>Dev.</a:t>
                </a:r>
                <a:endParaRPr lang="en-US" sz="1200" kern="0" dirty="0">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0315276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a:t>
            </a:r>
            <a:r>
              <a:rPr lang="en-US" dirty="0" err="1" smtClean="0"/>
              <a:t>NetWeaver</a:t>
            </a:r>
            <a:r>
              <a:rPr lang="en-US" dirty="0" smtClean="0"/>
              <a:t> Gateway &amp; Sybase </a:t>
            </a:r>
            <a:r>
              <a:rPr lang="en-US" smtClean="0"/>
              <a:t>Unwired Platform</a:t>
            </a:r>
            <a:endParaRPr lang="de-DE" dirty="0"/>
          </a:p>
        </p:txBody>
      </p:sp>
      <p:grpSp>
        <p:nvGrpSpPr>
          <p:cNvPr id="3" name="Group 49"/>
          <p:cNvGrpSpPr/>
          <p:nvPr/>
        </p:nvGrpSpPr>
        <p:grpSpPr>
          <a:xfrm>
            <a:off x="703518" y="1485902"/>
            <a:ext cx="7790053" cy="4600575"/>
            <a:chOff x="1030097" y="1975001"/>
            <a:chExt cx="7129820" cy="3712506"/>
          </a:xfrm>
        </p:grpSpPr>
        <p:grpSp>
          <p:nvGrpSpPr>
            <p:cNvPr id="4" name="Group 64"/>
            <p:cNvGrpSpPr/>
            <p:nvPr/>
          </p:nvGrpSpPr>
          <p:grpSpPr>
            <a:xfrm>
              <a:off x="5549917" y="1975001"/>
              <a:ext cx="2610000" cy="3712506"/>
              <a:chOff x="2862108" y="1449388"/>
              <a:chExt cx="2610000" cy="4950008"/>
            </a:xfrm>
          </p:grpSpPr>
          <p:sp>
            <p:nvSpPr>
              <p:cNvPr id="5" name="Rectangle 4"/>
              <p:cNvSpPr/>
              <p:nvPr/>
            </p:nvSpPr>
            <p:spPr bwMode="gray">
              <a:xfrm>
                <a:off x="2862108" y="1449388"/>
                <a:ext cx="2610000" cy="4950008"/>
              </a:xfrm>
              <a:prstGeom prst="rect">
                <a:avLst/>
              </a:prstGeom>
              <a:solidFill>
                <a:schemeClr val="tx2">
                  <a:lumMod val="20000"/>
                  <a:lumOff val="80000"/>
                </a:schemeClr>
              </a:solidFill>
              <a:ln w="6350" algn="ctr">
                <a:no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1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Left Brace 5"/>
              <p:cNvSpPr/>
              <p:nvPr/>
            </p:nvSpPr>
            <p:spPr>
              <a:xfrm rot="10800000">
                <a:off x="4842037" y="3339008"/>
                <a:ext cx="180000" cy="2970375"/>
              </a:xfrm>
              <a:prstGeom prst="leftBrace">
                <a:avLst>
                  <a:gd name="adj1" fmla="val 30005"/>
                  <a:gd name="adj2"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rot="16200000">
                <a:off x="4315159" y="4727232"/>
                <a:ext cx="1809272" cy="19718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stack for Offline apps</a:t>
                </a:r>
              </a:p>
            </p:txBody>
          </p:sp>
        </p:grpSp>
        <p:sp>
          <p:nvSpPr>
            <p:cNvPr id="8" name="Rectangle 7"/>
            <p:cNvSpPr/>
            <p:nvPr/>
          </p:nvSpPr>
          <p:spPr bwMode="gray">
            <a:xfrm>
              <a:off x="1030097" y="1975001"/>
              <a:ext cx="2610000" cy="3712506"/>
            </a:xfrm>
            <a:prstGeom prst="rect">
              <a:avLst/>
            </a:prstGeom>
            <a:solidFill>
              <a:schemeClr val="accent4">
                <a:lumMod val="20000"/>
                <a:lumOff val="80000"/>
              </a:schemeClr>
            </a:solidFill>
            <a:ln w="6350" algn="ctr">
              <a:no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1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ectangle 8"/>
            <p:cNvSpPr/>
            <p:nvPr/>
          </p:nvSpPr>
          <p:spPr bwMode="gray">
            <a:xfrm>
              <a:off x="3659329" y="1975001"/>
              <a:ext cx="1889904" cy="3712506"/>
            </a:xfrm>
            <a:prstGeom prst="rect">
              <a:avLst/>
            </a:prstGeom>
            <a:solidFill>
              <a:schemeClr val="accent1">
                <a:lumMod val="20000"/>
                <a:lumOff val="80000"/>
              </a:schemeClr>
            </a:solidFill>
            <a:ln w="6350" algn="ctr">
              <a:no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endParaRPr kumimoji="0" lang="en-US" sz="11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ounded Rectangle 9"/>
            <p:cNvSpPr/>
            <p:nvPr/>
          </p:nvSpPr>
          <p:spPr bwMode="gray">
            <a:xfrm>
              <a:off x="3741722" y="2041676"/>
              <a:ext cx="3700016" cy="1147836"/>
            </a:xfrm>
            <a:prstGeom prst="roundRect">
              <a:avLst>
                <a:gd name="adj" fmla="val 7302"/>
              </a:avLst>
            </a:prstGeom>
            <a:ln>
              <a:headEnd/>
              <a:tailEnd/>
            </a:ln>
          </p:spPr>
          <p:style>
            <a:lnRef idx="2">
              <a:schemeClr val="accent3"/>
            </a:lnRef>
            <a:fillRef idx="1">
              <a:schemeClr val="lt1"/>
            </a:fillRef>
            <a:effectRef idx="0">
              <a:schemeClr val="accent3"/>
            </a:effectRef>
            <a:fontRef idx="minor">
              <a:schemeClr val="dk1"/>
            </a:fontRef>
          </p:style>
          <p:txBody>
            <a:bodyPr lIns="90000" tIns="90000" rIns="90000" bIns="90000" rtlCol="0" anchor="b"/>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latin typeface="Arial" pitchFamily="34" charset="0"/>
                  <a:ea typeface="Arial Unicode MS" pitchFamily="34" charset="-128"/>
                  <a:cs typeface="Arial" pitchFamily="34" charset="0"/>
                </a:rPr>
                <a:t>Mobile Device</a:t>
              </a:r>
            </a:p>
          </p:txBody>
        </p:sp>
        <p:sp>
          <p:nvSpPr>
            <p:cNvPr id="11" name="Rounded Rectangle 10"/>
            <p:cNvSpPr/>
            <p:nvPr/>
          </p:nvSpPr>
          <p:spPr bwMode="gray">
            <a:xfrm>
              <a:off x="1753749" y="4945138"/>
              <a:ext cx="5687990" cy="675000"/>
            </a:xfrm>
            <a:prstGeom prst="roundRect">
              <a:avLst>
                <a:gd name="adj" fmla="val 12603"/>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396000" tIns="72000" rIns="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smtClean="0">
                  <a:solidFill>
                    <a:schemeClr val="bg1"/>
                  </a:solidFill>
                  <a:latin typeface="Arial" pitchFamily="34" charset="0"/>
                  <a:ea typeface="Arial Unicode MS" pitchFamily="34" charset="-128"/>
                  <a:cs typeface="Arial" pitchFamily="34" charset="0"/>
                </a:rPr>
                <a:t>SAP Business</a:t>
              </a:r>
              <a:r>
                <a:rPr kumimoji="0" lang="en-US" sz="1600" b="0" i="0" u="none" strike="noStrike" kern="0" cap="none" spc="0" normalizeH="0" baseline="0" noProof="0" dirty="0" smtClean="0">
                  <a:ln>
                    <a:noFill/>
                  </a:ln>
                  <a:solidFill>
                    <a:schemeClr val="bg1"/>
                  </a:solidFill>
                  <a:effectLst/>
                  <a:uLnTx/>
                  <a:uFillTx/>
                  <a:latin typeface="Arial" pitchFamily="34" charset="0"/>
                  <a:ea typeface="Arial Unicode MS" pitchFamily="34" charset="-128"/>
                  <a:cs typeface="Arial" pitchFamily="34" charset="0"/>
                </a:rPr>
                <a:t> </a:t>
              </a:r>
              <a:r>
                <a:rPr kumimoji="0" lang="en-US" sz="1600" b="0" i="0" u="none" strike="noStrike" kern="0" cap="none" spc="0" normalizeH="0" noProof="0" dirty="0" smtClean="0">
                  <a:ln>
                    <a:noFill/>
                  </a:ln>
                  <a:solidFill>
                    <a:schemeClr val="bg1"/>
                  </a:solidFill>
                  <a:effectLst/>
                  <a:uLnTx/>
                  <a:uFillTx/>
                  <a:latin typeface="Arial" pitchFamily="34" charset="0"/>
                  <a:ea typeface="Arial Unicode MS" pitchFamily="34" charset="-128"/>
                  <a:cs typeface="Arial" pitchFamily="34" charset="0"/>
                </a:rPr>
                <a:t>Suite</a:t>
              </a:r>
              <a:endParaRPr kumimoji="0" lang="en-US" sz="1600" b="0" i="0" u="none" strike="noStrike" kern="0" cap="none" spc="0" normalizeH="0" baseline="0" noProof="0" dirty="0" smtClean="0">
                <a:ln>
                  <a:noFill/>
                </a:ln>
                <a:solidFill>
                  <a:schemeClr val="bg1"/>
                </a:solidFill>
                <a:effectLst/>
                <a:uLnTx/>
                <a:uFillTx/>
                <a:latin typeface="Arial" pitchFamily="34" charset="0"/>
                <a:ea typeface="Arial Unicode MS" pitchFamily="34" charset="-128"/>
                <a:cs typeface="Arial" pitchFamily="34" charset="0"/>
              </a:endParaRPr>
            </a:p>
          </p:txBody>
        </p:sp>
        <p:sp>
          <p:nvSpPr>
            <p:cNvPr id="12" name="Rounded Rectangle 11"/>
            <p:cNvSpPr/>
            <p:nvPr/>
          </p:nvSpPr>
          <p:spPr bwMode="gray">
            <a:xfrm>
              <a:off x="1753748" y="4405067"/>
              <a:ext cx="3780000" cy="337793"/>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latin typeface="Arial" pitchFamily="34" charset="0"/>
                  <a:ea typeface="Arial Unicode MS" pitchFamily="34" charset="-128"/>
                  <a:cs typeface="Arial" pitchFamily="34" charset="0"/>
                </a:rPr>
                <a:t>Gateway</a:t>
              </a:r>
            </a:p>
          </p:txBody>
        </p:sp>
        <p:sp>
          <p:nvSpPr>
            <p:cNvPr id="13" name="Rounded Rectangle 12"/>
            <p:cNvSpPr/>
            <p:nvPr/>
          </p:nvSpPr>
          <p:spPr bwMode="gray">
            <a:xfrm>
              <a:off x="3651709" y="3864764"/>
              <a:ext cx="3780504" cy="337545"/>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72000" rIns="36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latin typeface="Arial" pitchFamily="34" charset="0"/>
                  <a:ea typeface="Arial Unicode MS" pitchFamily="34" charset="-128"/>
                  <a:cs typeface="Arial" pitchFamily="34" charset="0"/>
                </a:rPr>
                <a:t>SUP</a:t>
              </a:r>
            </a:p>
          </p:txBody>
        </p:sp>
        <p:sp>
          <p:nvSpPr>
            <p:cNvPr id="14" name="Rounded Rectangle 13"/>
            <p:cNvSpPr/>
            <p:nvPr/>
          </p:nvSpPr>
          <p:spPr bwMode="gray">
            <a:xfrm>
              <a:off x="3661234" y="3392237"/>
              <a:ext cx="3780504" cy="270000"/>
            </a:xfrm>
            <a:prstGeom prst="round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144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latin typeface="Arial" pitchFamily="34" charset="0"/>
                  <a:ea typeface="Arial Unicode MS" pitchFamily="34" charset="-128"/>
                  <a:cs typeface="Arial" pitchFamily="34" charset="0"/>
                </a:rPr>
                <a:t>Relay</a:t>
              </a:r>
              <a:r>
                <a:rPr lang="en-US" sz="1400" kern="0" dirty="0" smtClean="0">
                  <a:latin typeface="Arial" pitchFamily="34" charset="0"/>
                  <a:ea typeface="Arial Unicode MS" pitchFamily="34" charset="-128"/>
                  <a:cs typeface="Arial" pitchFamily="34" charset="0"/>
                </a:rPr>
                <a:t> </a:t>
              </a:r>
              <a:r>
                <a:rPr kumimoji="0" lang="en-US" sz="1400" b="0" i="0" u="none" strike="noStrike" kern="0" cap="none" spc="0" normalizeH="0" baseline="0" noProof="0" dirty="0" smtClean="0">
                  <a:ln>
                    <a:noFill/>
                  </a:ln>
                  <a:effectLst/>
                  <a:uLnTx/>
                  <a:uFillTx/>
                  <a:latin typeface="Arial" pitchFamily="34" charset="0"/>
                  <a:ea typeface="Arial Unicode MS" pitchFamily="34" charset="-128"/>
                  <a:cs typeface="Arial" pitchFamily="34" charset="0"/>
                </a:rPr>
                <a:t>Server</a:t>
              </a:r>
            </a:p>
          </p:txBody>
        </p:sp>
        <p:pic>
          <p:nvPicPr>
            <p:cNvPr id="15" name="Picture 4" descr="http://r.phonedog.com/shared/images/2010/7/112447-iphone4.png"/>
            <p:cNvPicPr>
              <a:picLocks noChangeAspect="1" noChangeArrowheads="1"/>
            </p:cNvPicPr>
            <p:nvPr/>
          </p:nvPicPr>
          <p:blipFill>
            <a:blip r:embed="rId2" cstate="print"/>
            <a:srcRect/>
            <a:stretch>
              <a:fillRect/>
            </a:stretch>
          </p:blipFill>
          <p:spPr bwMode="auto">
            <a:xfrm>
              <a:off x="5372133" y="2593137"/>
              <a:ext cx="538317" cy="540000"/>
            </a:xfrm>
            <a:prstGeom prst="rect">
              <a:avLst/>
            </a:prstGeom>
            <a:noFill/>
          </p:spPr>
        </p:pic>
        <p:pic>
          <p:nvPicPr>
            <p:cNvPr id="16" name="Picture 6" descr="http://www.adesblog.com/images/ipad.png"/>
            <p:cNvPicPr>
              <a:picLocks noChangeAspect="1" noChangeArrowheads="1"/>
            </p:cNvPicPr>
            <p:nvPr/>
          </p:nvPicPr>
          <p:blipFill>
            <a:blip r:embed="rId3" cstate="print"/>
            <a:srcRect t="1985" r="4446" b="4012"/>
            <a:stretch>
              <a:fillRect/>
            </a:stretch>
          </p:blipFill>
          <p:spPr bwMode="auto">
            <a:xfrm>
              <a:off x="5868924" y="2117899"/>
              <a:ext cx="1080144" cy="1015238"/>
            </a:xfrm>
            <a:prstGeom prst="rect">
              <a:avLst/>
            </a:prstGeom>
            <a:noFill/>
          </p:spPr>
        </p:pic>
        <p:pic>
          <p:nvPicPr>
            <p:cNvPr id="17" name="Picture 8" descr="http://images-shop.vodafone.co.uk/eshopweb/assets/images/dynamic/phones/rim/blackberry-torch/BlackBerry_Torch_R003_closed_homescreen_cs1.png"/>
            <p:cNvPicPr>
              <a:picLocks noChangeAspect="1" noChangeArrowheads="1"/>
            </p:cNvPicPr>
            <p:nvPr/>
          </p:nvPicPr>
          <p:blipFill>
            <a:blip r:embed="rId4" cstate="print"/>
            <a:srcRect/>
            <a:stretch>
              <a:fillRect/>
            </a:stretch>
          </p:blipFill>
          <p:spPr bwMode="auto">
            <a:xfrm>
              <a:off x="7028605" y="2714853"/>
              <a:ext cx="342900" cy="418285"/>
            </a:xfrm>
            <a:prstGeom prst="rect">
              <a:avLst/>
            </a:prstGeom>
            <a:noFill/>
          </p:spPr>
        </p:pic>
        <p:grpSp>
          <p:nvGrpSpPr>
            <p:cNvPr id="18" name="Group 65"/>
            <p:cNvGrpSpPr/>
            <p:nvPr/>
          </p:nvGrpSpPr>
          <p:grpSpPr>
            <a:xfrm>
              <a:off x="3741722" y="2313977"/>
              <a:ext cx="1440192" cy="2900942"/>
              <a:chOff x="1061532" y="1901355"/>
              <a:chExt cx="1440192" cy="3867921"/>
            </a:xfrm>
          </p:grpSpPr>
          <p:sp>
            <p:nvSpPr>
              <p:cNvPr id="19" name="Rounded Rectangle 18"/>
              <p:cNvSpPr/>
              <p:nvPr/>
            </p:nvSpPr>
            <p:spPr bwMode="gray">
              <a:xfrm>
                <a:off x="1061532" y="5499276"/>
                <a:ext cx="630000" cy="270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Adapter</a:t>
                </a:r>
              </a:p>
            </p:txBody>
          </p:sp>
          <p:cxnSp>
            <p:nvCxnSpPr>
              <p:cNvPr id="20" name="Straight Connector 19"/>
              <p:cNvCxnSpPr/>
              <p:nvPr/>
            </p:nvCxnSpPr>
            <p:spPr>
              <a:xfrm rot="5400000">
                <a:off x="1556598" y="3834054"/>
                <a:ext cx="270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556598" y="4554457"/>
                <a:ext cx="270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241556" y="5319252"/>
                <a:ext cx="3600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36210" y="5216561"/>
                <a:ext cx="915497" cy="14901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RFC, BAPI, </a:t>
                </a:r>
                <a:r>
                  <a:rPr lang="en-US" sz="900" kern="0" dirty="0" err="1" smtClean="0">
                    <a:ea typeface="Arial Unicode MS" pitchFamily="34" charset="-128"/>
                    <a:cs typeface="Arial Unicode MS" pitchFamily="34" charset="-128"/>
                  </a:rPr>
                  <a:t>Dynpro</a:t>
                </a:r>
                <a:endParaRPr lang="en-US" sz="900" kern="0" dirty="0" smtClean="0">
                  <a:ea typeface="Arial Unicode MS" pitchFamily="34" charset="-128"/>
                  <a:cs typeface="Arial Unicode MS" pitchFamily="34" charset="-128"/>
                </a:endParaRPr>
              </a:p>
            </p:txBody>
          </p:sp>
          <p:sp>
            <p:nvSpPr>
              <p:cNvPr id="24" name="TextBox 23"/>
              <p:cNvSpPr txBox="1"/>
              <p:nvPr/>
            </p:nvSpPr>
            <p:spPr>
              <a:xfrm>
                <a:off x="1713561" y="4494516"/>
                <a:ext cx="721834" cy="14901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900" kern="0" dirty="0" err="1" smtClean="0">
                    <a:ea typeface="Arial Unicode MS" pitchFamily="34" charset="-128"/>
                    <a:cs typeface="Arial Unicode MS" pitchFamily="34" charset="-128"/>
                  </a:rPr>
                  <a:t>OData</a:t>
                </a:r>
                <a:r>
                  <a:rPr lang="en-US" sz="900" kern="0" dirty="0" smtClean="0">
                    <a:ea typeface="Arial Unicode MS" pitchFamily="34" charset="-128"/>
                    <a:cs typeface="Arial Unicode MS" pitchFamily="34" charset="-128"/>
                  </a:rPr>
                  <a:t> Protocol</a:t>
                </a:r>
              </a:p>
            </p:txBody>
          </p:sp>
          <p:sp>
            <p:nvSpPr>
              <p:cNvPr id="25" name="TextBox 24"/>
              <p:cNvSpPr txBox="1"/>
              <p:nvPr/>
            </p:nvSpPr>
            <p:spPr>
              <a:xfrm>
                <a:off x="1713561" y="3780617"/>
                <a:ext cx="721834" cy="14901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900" kern="0" dirty="0" err="1" smtClean="0">
                    <a:ea typeface="Arial Unicode MS" pitchFamily="34" charset="-128"/>
                    <a:cs typeface="Arial Unicode MS" pitchFamily="34" charset="-128"/>
                  </a:rPr>
                  <a:t>OData</a:t>
                </a:r>
                <a:r>
                  <a:rPr lang="en-US" sz="900" kern="0" dirty="0" smtClean="0">
                    <a:ea typeface="Arial Unicode MS" pitchFamily="34" charset="-128"/>
                    <a:cs typeface="Arial Unicode MS" pitchFamily="34" charset="-128"/>
                  </a:rPr>
                  <a:t> Protocol</a:t>
                </a:r>
              </a:p>
            </p:txBody>
          </p:sp>
          <p:cxnSp>
            <p:nvCxnSpPr>
              <p:cNvPr id="26" name="Straight Connector 25"/>
              <p:cNvCxnSpPr/>
              <p:nvPr/>
            </p:nvCxnSpPr>
            <p:spPr>
              <a:xfrm rot="5400000">
                <a:off x="1556598" y="3203970"/>
                <a:ext cx="270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13561" y="3139561"/>
                <a:ext cx="721834" cy="14901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900" kern="0" dirty="0" err="1" smtClean="0">
                    <a:ea typeface="Arial Unicode MS" pitchFamily="34" charset="-128"/>
                    <a:cs typeface="Arial Unicode MS" pitchFamily="34" charset="-128"/>
                  </a:rPr>
                  <a:t>OData</a:t>
                </a:r>
                <a:r>
                  <a:rPr lang="en-US" sz="900" kern="0" dirty="0" smtClean="0">
                    <a:ea typeface="Arial Unicode MS" pitchFamily="34" charset="-128"/>
                    <a:cs typeface="Arial Unicode MS" pitchFamily="34" charset="-128"/>
                  </a:rPr>
                  <a:t> Protocol</a:t>
                </a:r>
              </a:p>
            </p:txBody>
          </p:sp>
          <p:sp>
            <p:nvSpPr>
              <p:cNvPr id="28" name="Rounded Rectangle 27"/>
              <p:cNvSpPr/>
              <p:nvPr/>
            </p:nvSpPr>
            <p:spPr bwMode="gray">
              <a:xfrm>
                <a:off x="1151628" y="1901355"/>
                <a:ext cx="630000" cy="270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lIns="0" tIns="72000" rIns="0" bIns="72000" rtlCol="0" anchor="ctr"/>
              <a:lstStyle/>
              <a:p>
                <a:pPr algn="ctr" fontAlgn="base">
                  <a:spcBef>
                    <a:spcPct val="50000"/>
                  </a:spcBef>
                  <a:spcAft>
                    <a:spcPct val="0"/>
                  </a:spcAft>
                  <a:buClr>
                    <a:srgbClr val="F0AB00"/>
                  </a:buClr>
                  <a:buSzPct val="80000"/>
                </a:pPr>
                <a:r>
                  <a:rPr lang="en-US" sz="1100" kern="0" dirty="0" smtClean="0">
                    <a:solidFill>
                      <a:schemeClr val="tx1"/>
                    </a:solidFill>
                    <a:ea typeface="Arial Unicode MS" pitchFamily="34" charset="-128"/>
                    <a:cs typeface="Arial Unicode MS" pitchFamily="34" charset="-128"/>
                  </a:rPr>
                  <a:t>Apps</a:t>
                </a:r>
              </a:p>
            </p:txBody>
          </p:sp>
          <p:sp>
            <p:nvSpPr>
              <p:cNvPr id="29" name="Rounded Rectangle 28"/>
              <p:cNvSpPr/>
              <p:nvPr/>
            </p:nvSpPr>
            <p:spPr bwMode="gray">
              <a:xfrm>
                <a:off x="1151724" y="2261438"/>
                <a:ext cx="1350000" cy="270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fontAlgn="base">
                  <a:spcBef>
                    <a:spcPct val="50000"/>
                  </a:spcBef>
                  <a:spcAft>
                    <a:spcPct val="0"/>
                  </a:spcAft>
                  <a:buClr>
                    <a:srgbClr val="F0AB00"/>
                  </a:buClr>
                  <a:buSzPct val="80000"/>
                </a:pPr>
                <a:r>
                  <a:rPr lang="en-US" sz="1100" kern="0" dirty="0" smtClean="0">
                    <a:solidFill>
                      <a:schemeClr val="tx1"/>
                    </a:solidFill>
                    <a:ea typeface="Arial Unicode MS" pitchFamily="34" charset="-128"/>
                    <a:cs typeface="Arial Unicode MS" pitchFamily="34" charset="-128"/>
                  </a:rPr>
                  <a:t>Libraries</a:t>
                </a:r>
              </a:p>
            </p:txBody>
          </p:sp>
        </p:grpSp>
        <p:grpSp>
          <p:nvGrpSpPr>
            <p:cNvPr id="30" name="Group 68"/>
            <p:cNvGrpSpPr/>
            <p:nvPr/>
          </p:nvGrpSpPr>
          <p:grpSpPr>
            <a:xfrm>
              <a:off x="5992022" y="3189674"/>
              <a:ext cx="997282" cy="2025111"/>
              <a:chOff x="3311832" y="3068952"/>
              <a:chExt cx="997282" cy="2700148"/>
            </a:xfrm>
          </p:grpSpPr>
          <p:sp>
            <p:nvSpPr>
              <p:cNvPr id="31" name="Rounded Rectangle 30"/>
              <p:cNvSpPr/>
              <p:nvPr/>
            </p:nvSpPr>
            <p:spPr bwMode="gray">
              <a:xfrm>
                <a:off x="3311832" y="5499100"/>
                <a:ext cx="630000" cy="270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smtClean="0">
                    <a:ln>
                      <a:noFill/>
                    </a:ln>
                    <a:solidFill>
                      <a:schemeClr val="tx1"/>
                    </a:solidFill>
                    <a:effectLst/>
                    <a:uLnTx/>
                    <a:uFillTx/>
                    <a:ea typeface="Arial Unicode MS" pitchFamily="34" charset="-128"/>
                    <a:cs typeface="Arial Unicode MS" pitchFamily="34" charset="-128"/>
                  </a:rPr>
                  <a:t>API</a:t>
                </a:r>
              </a:p>
            </p:txBody>
          </p:sp>
          <p:cxnSp>
            <p:nvCxnSpPr>
              <p:cNvPr id="32" name="Straight Connector 31"/>
              <p:cNvCxnSpPr/>
              <p:nvPr/>
            </p:nvCxnSpPr>
            <p:spPr>
              <a:xfrm rot="5400000">
                <a:off x="3896910" y="3834054"/>
                <a:ext cx="270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68503" y="3780617"/>
                <a:ext cx="240611" cy="14901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MBO</a:t>
                </a:r>
              </a:p>
            </p:txBody>
          </p:sp>
          <p:cxnSp>
            <p:nvCxnSpPr>
              <p:cNvPr id="34" name="Straight Connector 33"/>
              <p:cNvCxnSpPr/>
              <p:nvPr/>
            </p:nvCxnSpPr>
            <p:spPr>
              <a:xfrm rot="5400000">
                <a:off x="3896910" y="3203970"/>
                <a:ext cx="2700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68503" y="3139560"/>
                <a:ext cx="240611" cy="14901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MBO</a:t>
                </a:r>
              </a:p>
            </p:txBody>
          </p:sp>
          <p:sp>
            <p:nvSpPr>
              <p:cNvPr id="36" name="Rounded Rectangle 35"/>
              <p:cNvSpPr/>
              <p:nvPr/>
            </p:nvSpPr>
            <p:spPr bwMode="gray">
              <a:xfrm>
                <a:off x="3379943" y="4059084"/>
                <a:ext cx="630000" cy="270000"/>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lIns="0" tIns="72000" rIns="0" bIns="72000" rtlCol="0" anchor="ctr"/>
              <a:lstStyle/>
              <a:p>
                <a:pPr algn="ctr" fontAlgn="base">
                  <a:spcBef>
                    <a:spcPct val="50000"/>
                  </a:spcBef>
                  <a:spcAft>
                    <a:spcPct val="0"/>
                  </a:spcAft>
                  <a:buClr>
                    <a:srgbClr val="F0AB00"/>
                  </a:buClr>
                  <a:buSzPct val="80000"/>
                </a:pPr>
                <a:r>
                  <a:rPr lang="en-US" sz="1100" kern="0" dirty="0" smtClean="0">
                    <a:solidFill>
                      <a:schemeClr val="tx1"/>
                    </a:solidFill>
                    <a:ea typeface="Arial Unicode MS" pitchFamily="34" charset="-128"/>
                    <a:cs typeface="Arial Unicode MS" pitchFamily="34" charset="-128"/>
                  </a:rPr>
                  <a:t>Content</a:t>
                </a:r>
              </a:p>
            </p:txBody>
          </p:sp>
          <p:cxnSp>
            <p:nvCxnSpPr>
              <p:cNvPr id="37" name="Straight Connector 36"/>
              <p:cNvCxnSpPr/>
              <p:nvPr/>
            </p:nvCxnSpPr>
            <p:spPr>
              <a:xfrm rot="5400000">
                <a:off x="3131959" y="4959052"/>
                <a:ext cx="107984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711980" y="5216254"/>
                <a:ext cx="516434" cy="14901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RFC, BAPI</a:t>
                </a:r>
              </a:p>
            </p:txBody>
          </p:sp>
        </p:grpSp>
        <p:sp>
          <p:nvSpPr>
            <p:cNvPr id="39" name="Rounded Rectangle 38"/>
            <p:cNvSpPr/>
            <p:nvPr/>
          </p:nvSpPr>
          <p:spPr bwMode="gray">
            <a:xfrm>
              <a:off x="4772493" y="2321859"/>
              <a:ext cx="761255" cy="179538"/>
            </a:xfrm>
            <a:prstGeom prst="roundRect">
              <a:avLst/>
            </a:prstGeom>
            <a:ln>
              <a:headEnd/>
              <a:tailEnd/>
            </a:ln>
          </p:spPr>
          <p:style>
            <a:lnRef idx="1">
              <a:schemeClr val="accent1"/>
            </a:lnRef>
            <a:fillRef idx="3">
              <a:schemeClr val="accent1"/>
            </a:fillRef>
            <a:effectRef idx="2">
              <a:schemeClr val="accent1"/>
            </a:effectRef>
            <a:fontRef idx="minor">
              <a:schemeClr val="lt1"/>
            </a:fontRef>
          </p:style>
          <p:txBody>
            <a:bodyPr lIns="0" tIns="72000" rIns="0" bIns="72000" rtlCol="0" anchor="ctr"/>
            <a:lstStyle/>
            <a:p>
              <a:pPr algn="ctr" fontAlgn="base">
                <a:spcBef>
                  <a:spcPct val="50000"/>
                </a:spcBef>
                <a:spcAft>
                  <a:spcPct val="0"/>
                </a:spcAft>
                <a:buClr>
                  <a:srgbClr val="F0AB00"/>
                </a:buClr>
                <a:buSzPct val="80000"/>
              </a:pPr>
              <a:r>
                <a:rPr lang="en-US" sz="1100" kern="0" dirty="0" smtClean="0">
                  <a:solidFill>
                    <a:schemeClr val="tx1"/>
                  </a:solidFill>
                  <a:ea typeface="Arial Unicode MS" pitchFamily="34" charset="-128"/>
                  <a:cs typeface="Arial Unicode MS" pitchFamily="34" charset="-128"/>
                </a:rPr>
                <a:t>Container</a:t>
              </a:r>
            </a:p>
          </p:txBody>
        </p:sp>
        <p:sp>
          <p:nvSpPr>
            <p:cNvPr id="40" name="Left Brace 39"/>
            <p:cNvSpPr/>
            <p:nvPr/>
          </p:nvSpPr>
          <p:spPr>
            <a:xfrm>
              <a:off x="1434437" y="3392201"/>
              <a:ext cx="180000" cy="2227797"/>
            </a:xfrm>
            <a:prstGeom prst="leftBrace">
              <a:avLst>
                <a:gd name="adj1" fmla="val 30005"/>
                <a:gd name="adj2"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rot="16200000">
              <a:off x="558228" y="4402617"/>
              <a:ext cx="1356954" cy="19718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stack for Online apps</a:t>
              </a:r>
            </a:p>
          </p:txBody>
        </p:sp>
        <p:sp>
          <p:nvSpPr>
            <p:cNvPr id="42" name="Rounded Rectangle 41"/>
            <p:cNvSpPr/>
            <p:nvPr/>
          </p:nvSpPr>
          <p:spPr bwMode="gray">
            <a:xfrm>
              <a:off x="1608968" y="2049458"/>
              <a:ext cx="1743829" cy="1147836"/>
            </a:xfrm>
            <a:prstGeom prst="roundRect">
              <a:avLst>
                <a:gd name="adj" fmla="val 7302"/>
              </a:avLst>
            </a:prstGeom>
            <a:ln>
              <a:headEnd/>
              <a:tailEnd/>
            </a:ln>
          </p:spPr>
          <p:style>
            <a:lnRef idx="2">
              <a:schemeClr val="accent3"/>
            </a:lnRef>
            <a:fillRef idx="1">
              <a:schemeClr val="lt1"/>
            </a:fillRef>
            <a:effectRef idx="0">
              <a:schemeClr val="accent3"/>
            </a:effectRef>
            <a:fontRef idx="minor">
              <a:schemeClr val="dk1"/>
            </a:fontRef>
          </p:style>
          <p:txBody>
            <a:bodyPr lIns="90000" tIns="90000" rIns="90000" bIns="90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1400" kern="0" noProof="0" dirty="0" smtClean="0">
                  <a:latin typeface="Arial" pitchFamily="34" charset="0"/>
                  <a:ea typeface="Arial Unicode MS" pitchFamily="34" charset="-128"/>
                  <a:cs typeface="Arial" pitchFamily="34" charset="0"/>
                </a:rPr>
                <a:t>Web, Office, …</a:t>
              </a:r>
              <a:endParaRPr kumimoji="0" lang="en-US" sz="1400" b="0" i="0" u="none" strike="noStrike" kern="0" cap="none" spc="0" normalizeH="0" baseline="0" noProof="0" dirty="0" smtClean="0">
                <a:ln>
                  <a:noFill/>
                </a:ln>
                <a:effectLst/>
                <a:uLnTx/>
                <a:uFillTx/>
                <a:latin typeface="Arial" pitchFamily="34" charset="0"/>
                <a:ea typeface="Arial Unicode MS" pitchFamily="34" charset="-128"/>
                <a:cs typeface="Arial" pitchFamily="34" charset="0"/>
              </a:endParaRPr>
            </a:p>
          </p:txBody>
        </p:sp>
        <p:cxnSp>
          <p:nvCxnSpPr>
            <p:cNvPr id="43" name="Straight Connector 42"/>
            <p:cNvCxnSpPr/>
            <p:nvPr/>
          </p:nvCxnSpPr>
          <p:spPr>
            <a:xfrm rot="5400000">
              <a:off x="2013630" y="3797320"/>
              <a:ext cx="12000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644235" y="3592987"/>
              <a:ext cx="880286" cy="1117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SAP Data Protocol</a:t>
              </a:r>
            </a:p>
          </p:txBody>
        </p:sp>
        <p:pic>
          <p:nvPicPr>
            <p:cNvPr id="45" name="Picture 44" descr="Duet-Enterprise-Shrpt-SAP_v_rgb.png"/>
            <p:cNvPicPr>
              <a:picLocks noChangeAspect="1"/>
            </p:cNvPicPr>
            <p:nvPr/>
          </p:nvPicPr>
          <p:blipFill>
            <a:blip r:embed="rId5" cstate="print"/>
            <a:stretch>
              <a:fillRect/>
            </a:stretch>
          </p:blipFill>
          <p:spPr>
            <a:xfrm>
              <a:off x="1753749" y="2117900"/>
              <a:ext cx="928237" cy="417708"/>
            </a:xfrm>
            <a:prstGeom prst="rect">
              <a:avLst/>
            </a:prstGeom>
          </p:spPr>
        </p:pic>
        <p:pic>
          <p:nvPicPr>
            <p:cNvPr id="46" name="Picture 4" descr="http://www.inuda.com/facebook/">
              <a:hlinkClick r:id="rId6"/>
            </p:cNvPr>
            <p:cNvPicPr>
              <a:picLocks noChangeAspect="1" noChangeArrowheads="1"/>
            </p:cNvPicPr>
            <p:nvPr/>
          </p:nvPicPr>
          <p:blipFill>
            <a:blip r:embed="rId7" cstate="print"/>
            <a:srcRect/>
            <a:stretch>
              <a:fillRect/>
            </a:stretch>
          </p:blipFill>
          <p:spPr bwMode="auto">
            <a:xfrm>
              <a:off x="2576902" y="2117900"/>
              <a:ext cx="668413" cy="187661"/>
            </a:xfrm>
            <a:prstGeom prst="rect">
              <a:avLst/>
            </a:prstGeom>
            <a:noFill/>
            <a:ln w="9525">
              <a:noFill/>
              <a:miter lim="800000"/>
              <a:headEnd/>
              <a:tailEnd/>
            </a:ln>
          </p:spPr>
        </p:pic>
        <p:pic>
          <p:nvPicPr>
            <p:cNvPr id="47" name="Picture 6" descr="http://newhumanist.org.uk/newsletter">
              <a:hlinkClick r:id="rId8"/>
            </p:cNvPr>
            <p:cNvPicPr>
              <a:picLocks noChangeAspect="1" noChangeArrowheads="1"/>
            </p:cNvPicPr>
            <p:nvPr/>
          </p:nvPicPr>
          <p:blipFill>
            <a:blip r:embed="rId9" cstate="print"/>
            <a:srcRect/>
            <a:stretch>
              <a:fillRect/>
            </a:stretch>
          </p:blipFill>
          <p:spPr bwMode="auto">
            <a:xfrm>
              <a:off x="2095497" y="2687446"/>
              <a:ext cx="815612" cy="226779"/>
            </a:xfrm>
            <a:prstGeom prst="rect">
              <a:avLst/>
            </a:prstGeom>
            <a:noFill/>
            <a:ln w="9525">
              <a:noFill/>
              <a:miter lim="800000"/>
              <a:headEnd/>
              <a:tailEnd/>
            </a:ln>
          </p:spPr>
        </p:pic>
        <p:pic>
          <p:nvPicPr>
            <p:cNvPr id="48" name="Picture 2" descr="http://t0.gstatic.com/images?q=tbn:lsAAWNEhsoj0MM:http://www.library.drexel.edu/blogs/librarylog/firefox.jpg">
              <a:hlinkClick r:id="rId10"/>
            </p:cNvPr>
            <p:cNvPicPr>
              <a:picLocks noChangeAspect="1" noChangeArrowheads="1"/>
            </p:cNvPicPr>
            <p:nvPr/>
          </p:nvPicPr>
          <p:blipFill>
            <a:blip r:embed="rId11" cstate="print"/>
            <a:srcRect/>
            <a:stretch>
              <a:fillRect/>
            </a:stretch>
          </p:blipFill>
          <p:spPr bwMode="auto">
            <a:xfrm>
              <a:off x="1753748" y="2556811"/>
              <a:ext cx="336995" cy="325946"/>
            </a:xfrm>
            <a:prstGeom prst="rect">
              <a:avLst/>
            </a:prstGeom>
            <a:noFill/>
          </p:spPr>
        </p:pic>
        <p:pic>
          <p:nvPicPr>
            <p:cNvPr id="49" name="Picture 6" descr="http://www.thewanderingtopic.com/wp-content/uploads/2009/06/ie8_logo.jpg"/>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2911109" y="2443845"/>
              <a:ext cx="438912" cy="438912"/>
            </a:xfrm>
            <a:prstGeom prst="rect">
              <a:avLst/>
            </a:prstGeom>
            <a:noFill/>
            <a:ln>
              <a:noFill/>
              <a:headEnd type="none" w="med" len="med"/>
              <a:tailEnd type="none" w="med" len="med"/>
            </a:ln>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1_v1.0">
  <a:themeElements>
    <a:clrScheme name="Custom 1">
      <a:dk1>
        <a:srgbClr val="000000"/>
      </a:dk1>
      <a:lt1>
        <a:srgbClr val="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004766"/>
      </a:hlink>
      <a:folHlink>
        <a:srgbClr val="004766"/>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SAP_2011_v1.0</Template>
  <TotalTime>5426</TotalTime>
  <Words>236</Words>
  <Application>Microsoft Office PowerPoint</Application>
  <PresentationFormat>全屏显示(4:3)</PresentationFormat>
  <Paragraphs>107</Paragraphs>
  <Slides>7</Slides>
  <Notes>5</Notes>
  <HiddenSlides>0</HiddenSlides>
  <MMClips>0</MMClips>
  <ScaleCrop>false</ScaleCrop>
  <HeadingPairs>
    <vt:vector size="4" baseType="variant">
      <vt:variant>
        <vt:lpstr>主题</vt:lpstr>
      </vt:variant>
      <vt:variant>
        <vt:i4>2</vt:i4>
      </vt:variant>
      <vt:variant>
        <vt:lpstr>幻灯片标题</vt:lpstr>
      </vt:variant>
      <vt:variant>
        <vt:i4>7</vt:i4>
      </vt:variant>
    </vt:vector>
  </HeadingPairs>
  <TitlesOfParts>
    <vt:vector size="9" baseType="lpstr">
      <vt:lpstr>SAP_2011_v1.0</vt:lpstr>
      <vt:lpstr>Default Theme</vt:lpstr>
      <vt:lpstr>SAP NetWeaver Gateway </vt:lpstr>
      <vt:lpstr>Agenda</vt:lpstr>
      <vt:lpstr>Definition: </vt:lpstr>
      <vt:lpstr>SAP NetWeaver Gateway Overview</vt:lpstr>
      <vt:lpstr>SAP NetWeaver Gateway Architecture</vt:lpstr>
      <vt:lpstr>SAP NetWeaver Gateway &amp; Sybase Unwired Platform</vt:lpstr>
      <vt:lpstr>声明：</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Frank Buchner</dc:creator>
  <cp:lastModifiedBy>Microsoft</cp:lastModifiedBy>
  <cp:revision>307</cp:revision>
  <dcterms:created xsi:type="dcterms:W3CDTF">2011-01-26T00:31:49Z</dcterms:created>
  <dcterms:modified xsi:type="dcterms:W3CDTF">2018-01-05T05:10:48Z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-1194070003</vt:i4>
  </property>
  <property fmtid="{D5CDD505-2E9C-101B-9397-08002B2CF9AE}" pid="3" name="_NewReviewCycle">
    <vt:lpwstr/>
  </property>
  <property fmtid="{D5CDD505-2E9C-101B-9397-08002B2CF9AE}" pid="4" name="_EmailSubject">
    <vt:lpwstr>Vegas TechEd Interactive Station deck draft version</vt:lpwstr>
  </property>
  <property fmtid="{D5CDD505-2E9C-101B-9397-08002B2CF9AE}" pid="5" name="_AuthorEmail">
    <vt:lpwstr>mustafa.saglam@sap.com</vt:lpwstr>
  </property>
  <property fmtid="{D5CDD505-2E9C-101B-9397-08002B2CF9AE}" pid="6" name="_AuthorEmailDisplayName">
    <vt:lpwstr>Saglam, Mustafa</vt:lpwstr>
  </property>
  <property fmtid="{D5CDD505-2E9C-101B-9397-08002B2CF9AE}" pid="7" name="_PreviousAdHocReviewCycleID">
    <vt:i4>240221484</vt:i4>
  </property>
</Properties>
</file>