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5" r:id="rId2"/>
  </p:sldMasterIdLst>
  <p:notesMasterIdLst>
    <p:notesMasterId r:id="rId15"/>
  </p:notesMasterIdLst>
  <p:handoutMasterIdLst>
    <p:handoutMasterId r:id="rId16"/>
  </p:handoutMasterIdLst>
  <p:sldIdLst>
    <p:sldId id="340" r:id="rId3"/>
    <p:sldId id="347" r:id="rId4"/>
    <p:sldId id="349" r:id="rId5"/>
    <p:sldId id="350" r:id="rId6"/>
    <p:sldId id="351" r:id="rId7"/>
    <p:sldId id="346" r:id="rId8"/>
    <p:sldId id="353" r:id="rId9"/>
    <p:sldId id="354" r:id="rId10"/>
    <p:sldId id="355" r:id="rId11"/>
    <p:sldId id="310" r:id="rId12"/>
    <p:sldId id="265" r:id="rId13"/>
    <p:sldId id="356" r:id="rId14"/>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84" autoAdjust="0"/>
    <p:restoredTop sz="94690" autoAdjust="0"/>
  </p:normalViewPr>
  <p:slideViewPr>
    <p:cSldViewPr snapToGrid="0" showGuides="1">
      <p:cViewPr>
        <p:scale>
          <a:sx n="70" d="100"/>
          <a:sy n="70" d="100"/>
        </p:scale>
        <p:origin x="-1332" y="-48"/>
      </p:cViewPr>
      <p:guideLst>
        <p:guide orient="horz" pos="4117"/>
        <p:guide orient="horz" pos="104"/>
        <p:guide orient="horz" pos="3834"/>
        <p:guide orient="horz" pos="1065"/>
        <p:guide orient="horz" pos="777"/>
        <p:guide orient="horz" pos="2161"/>
        <p:guide pos="5556"/>
        <p:guide pos="206"/>
        <p:guide pos="288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1" d="100"/>
          <a:sy n="81" d="100"/>
        </p:scale>
        <p:origin x="-200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303407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818456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60000" indent="-180000"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know that you won’t want to know everything in this playbook on day 1.  Your Distributor and SAP resources can help you work though it in manageable bites.  But we have gathered in one place what we believe is the bare minimum that a partner needs to know in order to sell it, who to sell it to, and how to get it implemented so that you don’t waste any time trying to find the right assets.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282813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12</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Ref idx="1001">
        <a:schemeClr val="bg2"/>
      </p:bgRef>
    </p:bg>
    <p:spTree>
      <p:nvGrpSpPr>
        <p:cNvPr id="1" name=""/>
        <p:cNvGrpSpPr/>
        <p:nvPr/>
      </p:nvGrpSpPr>
      <p:grpSpPr>
        <a:xfrm>
          <a:off x="0" y="0"/>
          <a:ext cx="0" cy="0"/>
          <a:chOff x="0" y="0"/>
          <a:chExt cx="0" cy="0"/>
        </a:xfrm>
      </p:grpSpPr>
      <p:sp>
        <p:nvSpPr>
          <p:cNvPr id="3" name="Rectangle 2"/>
          <p:cNvSpPr/>
          <p:nvPr userDrawn="1"/>
        </p:nvSpPr>
        <p:spPr bwMode="gray">
          <a:xfrm>
            <a:off x="324000" y="4714874"/>
            <a:ext cx="8496000" cy="2143126"/>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86000" y="4878000"/>
            <a:ext cx="6840000" cy="553998"/>
          </a:xfrm>
        </p:spPr>
        <p:txBody>
          <a:bodyPr anchor="t" anchorCtr="0">
            <a:noAutofit/>
          </a:bodyPr>
          <a:lstStyle>
            <a:lvl1pPr>
              <a:defRPr sz="3600" b="0">
                <a:solidFill>
                  <a:schemeClr val="tx2"/>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740000" y="4878000"/>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tx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86000" y="596520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pic>
        <p:nvPicPr>
          <p:cNvPr id="8" name="Picture 2" descr="\\dwdf032\cmedia\Graphics\Icons_SAP\SAP_PartnerEdge\RGB\SAP_PartnerEdge_R_neg1.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24000" y="324000"/>
            <a:ext cx="2653859" cy="28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userDrawn="1"/>
        </p:nvSpPr>
        <p:spPr>
          <a:xfrm rot="21360000">
            <a:off x="2896863" y="3067814"/>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
        <p:nvSpPr>
          <p:cNvPr id="10" name="TextBox 9"/>
          <p:cNvSpPr txBox="1"/>
          <p:nvPr userDrawn="1"/>
        </p:nvSpPr>
        <p:spPr bwMode="black">
          <a:xfrm>
            <a:off x="486000" y="6636183"/>
            <a:ext cx="1756891" cy="123111"/>
          </a:xfrm>
          <a:prstGeom prst="rect">
            <a:avLst/>
          </a:prstGeom>
          <a:noFill/>
        </p:spPr>
        <p:txBody>
          <a:bodyPr wrap="none" lIns="0" tIns="0" rIns="0" bIns="0" rtlCol="0">
            <a:spAutoFit/>
          </a:bodyPr>
          <a:lstStyle/>
          <a:p>
            <a:pPr marL="0" indent="0" algn="l">
              <a:buClrTx/>
              <a:buFont typeface="Arial" pitchFamily="34" charset="0"/>
              <a:buNone/>
              <a:tabLst/>
            </a:pPr>
            <a:r>
              <a:rPr lang="en-US" sz="800" noProof="0" dirty="0" smtClean="0">
                <a:solidFill>
                  <a:schemeClr val="accent2"/>
                </a:solidFill>
              </a:rPr>
              <a:t>For internal SAP and partner use only </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TextBox 1"/>
          <p:cNvSpPr txBox="1"/>
          <p:nvPr userDrawn="1"/>
        </p:nvSpPr>
        <p:spPr bwMode="black">
          <a:xfrm>
            <a:off x="324000" y="6636183"/>
            <a:ext cx="2992807"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ysClr val="windowText" lastClr="000000"/>
                </a:solidFill>
              </a:rPr>
              <a:t>2014 SAP AG or an SAP affiliate company. All rights reserved.</a:t>
            </a:r>
          </a:p>
        </p:txBody>
      </p:sp>
      <p:sp>
        <p:nvSpPr>
          <p:cNvPr id="3" name="TextBox 2"/>
          <p:cNvSpPr txBox="1"/>
          <p:nvPr userDrawn="1"/>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ysClr val="windowText" lastClr="000000"/>
                </a:solidFill>
              </a:rPr>
              <a:pPr marL="93663" indent="-93663" algn="r">
                <a:buClr>
                  <a:schemeClr val="accent2"/>
                </a:buClr>
                <a:buFont typeface="Arial" pitchFamily="34" charset="0"/>
                <a:buNone/>
              </a:pPr>
              <a:t>‹#›</a:t>
            </a:fld>
            <a:endParaRPr lang="en-US" sz="800" noProof="0" dirty="0" smtClean="0">
              <a:solidFill>
                <a:sysClr val="windowText" lastClr="000000"/>
              </a:solidFill>
            </a:endParaRPr>
          </a:p>
        </p:txBody>
      </p:sp>
      <p:sp>
        <p:nvSpPr>
          <p:cNvPr id="4" name="TextBox 3"/>
          <p:cNvSpPr txBox="1"/>
          <p:nvPr userDrawn="1"/>
        </p:nvSpPr>
        <p:spPr bwMode="black">
          <a:xfrm>
            <a:off x="6619219" y="6636183"/>
            <a:ext cx="1756891" cy="123111"/>
          </a:xfrm>
          <a:prstGeom prst="rect">
            <a:avLst/>
          </a:prstGeom>
          <a:noFill/>
        </p:spPr>
        <p:txBody>
          <a:bodyPr wrap="none" lIns="0" tIns="0" rIns="0" bIns="0" rtlCol="0">
            <a:spAutoFit/>
          </a:bodyPr>
          <a:lstStyle/>
          <a:p>
            <a:pPr marL="0" indent="0" algn="l">
              <a:buClrTx/>
              <a:buFont typeface="Arial" pitchFamily="34" charset="0"/>
              <a:buNone/>
              <a:tabLst/>
            </a:pPr>
            <a:r>
              <a:rPr lang="en-US" sz="800" noProof="0" dirty="0" smtClean="0">
                <a:solidFill>
                  <a:sysClr val="windowText" lastClr="000000"/>
                </a:solidFill>
              </a:rPr>
              <a:t>For internal SAP and partner use only </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5" name="TextBox 4"/>
          <p:cNvSpPr txBox="1"/>
          <p:nvPr userDrawn="1"/>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en-US" sz="2400" b="1" kern="1200" noProof="0" dirty="0" smtClean="0">
                <a:solidFill>
                  <a:schemeClr val="accent2"/>
                </a:solidFill>
                <a:latin typeface="+mj-lt"/>
                <a:ea typeface="+mj-ea"/>
                <a:cs typeface="+mj-cs"/>
              </a:rPr>
              <a:t>2014 SAP AG or an SAP affiliate company. </a:t>
            </a:r>
            <a:br>
              <a:rPr lang="en-US" sz="2400" b="1" kern="1200" noProof="0" dirty="0" smtClean="0">
                <a:solidFill>
                  <a:schemeClr val="accent2"/>
                </a:solidFill>
                <a:latin typeface="+mj-lt"/>
                <a:ea typeface="+mj-ea"/>
                <a:cs typeface="+mj-cs"/>
              </a:rPr>
            </a:br>
            <a:r>
              <a:rPr lang="en-US" sz="2400" b="1" kern="1200" noProof="0" dirty="0" smtClean="0">
                <a:solidFill>
                  <a:schemeClr val="accent2"/>
                </a:solidFill>
                <a:latin typeface="+mj-lt"/>
                <a:ea typeface="+mj-ea"/>
                <a:cs typeface="+mj-cs"/>
              </a:rPr>
              <a:t>All rights reserved.</a:t>
            </a:r>
            <a:endParaRPr lang="de-DE" sz="2400" b="1" kern="1200" noProof="0" dirty="0" smtClean="0">
              <a:solidFill>
                <a:schemeClr val="accent2"/>
              </a:solidFill>
              <a:latin typeface="+mj-lt"/>
              <a:ea typeface="+mj-ea"/>
              <a:cs typeface="+mj-cs"/>
            </a:endParaRPr>
          </a:p>
        </p:txBody>
      </p:sp>
      <p:sp>
        <p:nvSpPr>
          <p:cNvPr id="8" name="TextBox 7"/>
          <p:cNvSpPr txBox="1"/>
          <p:nvPr userDrawn="1"/>
        </p:nvSpPr>
        <p:spPr bwMode="gray">
          <a:xfrm>
            <a:off x="324000" y="1692000"/>
            <a:ext cx="8496150" cy="3539430"/>
          </a:xfrm>
          <a:prstGeom prst="rect">
            <a:avLst/>
          </a:prstGeom>
          <a:noFill/>
        </p:spPr>
        <p:txBody>
          <a:bodyPr wrap="square" lIns="0" tIns="0" rIns="0" bIns="0" rtlCol="0">
            <a:spAutoFit/>
          </a:bodyPr>
          <a:lstStyle/>
          <a:p>
            <a:r>
              <a:rPr lang="en-US" sz="10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AG or an </a:t>
            </a:r>
          </a:p>
          <a:p>
            <a:r>
              <a:rPr lang="en-US" sz="1000" kern="1200" dirty="0" smtClean="0">
                <a:solidFill>
                  <a:schemeClr val="tx1"/>
                </a:solidFill>
                <a:latin typeface="Arial"/>
                <a:ea typeface="MS PGothic" pitchFamily="34" charset="-128"/>
                <a:cs typeface="+mn-cs"/>
              </a:rPr>
              <a:t>SAP affiliate company.</a:t>
            </a:r>
          </a:p>
          <a:p>
            <a:pPr>
              <a:spcBef>
                <a:spcPts val="1200"/>
              </a:spcBef>
            </a:pPr>
            <a:r>
              <a:rPr lang="en-US" sz="10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(or an SAP affiliate company) in Germany and other countries. Please see </a:t>
            </a:r>
            <a:r>
              <a:rPr lang="en-US" sz="1000" kern="1200" dirty="0" smtClean="0">
                <a:solidFill>
                  <a:schemeClr val="tx1"/>
                </a:solidFill>
                <a:latin typeface="Arial"/>
                <a:ea typeface="MS PGothic" pitchFamily="34" charset="-128"/>
                <a:cs typeface="+mn-cs"/>
                <a:hlinkClick r:id="rId2"/>
              </a:rPr>
              <a:t>http://global12.sap.com/corporate-en/legal/copyright/index.epx</a:t>
            </a:r>
            <a:r>
              <a:rPr lang="en-US" sz="10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000" kern="1200" dirty="0"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a:spcBef>
                <a:spcPts val="1200"/>
              </a:spcBef>
            </a:pPr>
            <a:r>
              <a:rPr lang="en-US" sz="1000" kern="1200" dirty="0" smtClean="0">
                <a:solidFill>
                  <a:schemeClr val="tx1"/>
                </a:solidFill>
                <a:latin typeface="Arial"/>
                <a:ea typeface="MS PGothic" pitchFamily="34" charset="-128"/>
                <a:cs typeface="+mn-cs"/>
              </a:rPr>
              <a:t>National product specifications may vary.</a:t>
            </a:r>
          </a:p>
          <a:p>
            <a:pPr>
              <a:spcBef>
                <a:spcPts val="1200"/>
              </a:spcBef>
            </a:pPr>
            <a:r>
              <a:rPr lang="en-US" sz="1000" kern="1200" dirty="0" smtClean="0">
                <a:solidFill>
                  <a:schemeClr val="tx1"/>
                </a:solidFill>
                <a:latin typeface="Arial"/>
                <a:ea typeface="MS PGothic" pitchFamily="34" charset="-128"/>
                <a:cs typeface="+mn-cs"/>
              </a:rPr>
              <a:t>These materials are provided by SAP AG or an SAP affiliate company for informational purposes only, without representation or warranty of any kind, and SAP AG or its affiliated companies shall not be liable for errors or omissions with respect to the materials. The only warranties for SAP AG or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services, if any. Nothing herein should be construed as constituting an additional warranty. </a:t>
            </a:r>
          </a:p>
          <a:p>
            <a:pPr>
              <a:spcBef>
                <a:spcPts val="1200"/>
              </a:spcBef>
            </a:pPr>
            <a:r>
              <a:rPr lang="en-US" sz="1000" kern="1200" dirty="0" smtClean="0">
                <a:solidFill>
                  <a:schemeClr val="tx1"/>
                </a:solidFill>
                <a:latin typeface="Arial"/>
                <a:ea typeface="MS PGothic" pitchFamily="34" charset="-128"/>
                <a:cs typeface="+mn-cs"/>
              </a:rPr>
              <a:t>In particular, SAP AG or its affiliated companies have no obligation to pursue any course of business outlined in this document or any related presentation, or to develop or release any functionality mentioned therein. This document, or any related presentation, and SAP AG’s or its affiliated companies’ strategy and possible future developments, products, and/or platform directions and functionality are all subject to change and may be changed by SAP AG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Ref idx="1001">
        <a:schemeClr val="bg2"/>
      </p:bgRef>
    </p:bg>
    <p:spTree>
      <p:nvGrpSpPr>
        <p:cNvPr id="1" name=""/>
        <p:cNvGrpSpPr/>
        <p:nvPr/>
      </p:nvGrpSpPr>
      <p:grpSpPr>
        <a:xfrm>
          <a:off x="0" y="0"/>
          <a:ext cx="0" cy="0"/>
          <a:chOff x="0" y="0"/>
          <a:chExt cx="0" cy="0"/>
        </a:xfrm>
      </p:grpSpPr>
      <p:sp>
        <p:nvSpPr>
          <p:cNvPr id="3" name="Rectangle 2"/>
          <p:cNvSpPr/>
          <p:nvPr userDrawn="1"/>
        </p:nvSpPr>
        <p:spPr bwMode="gray">
          <a:xfrm>
            <a:off x="324000" y="4714874"/>
            <a:ext cx="8496000" cy="2143126"/>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86000" y="4878000"/>
            <a:ext cx="6840000" cy="923330"/>
          </a:xfrm>
        </p:spPr>
        <p:txBody>
          <a:bodyPr anchor="t" anchorCtr="0">
            <a:noAutofit/>
          </a:bodyPr>
          <a:lstStyle>
            <a:lvl1pPr>
              <a:defRPr sz="3000" b="0">
                <a:solidFill>
                  <a:schemeClr val="tx2"/>
                </a:solidFill>
              </a:defRPr>
            </a:lvl1pPr>
          </a:lstStyle>
          <a:p>
            <a:r>
              <a:rPr lang="en-US" sz="3000" dirty="0" smtClean="0"/>
              <a:t>Alternate Presentation Title</a:t>
            </a:r>
            <a:br>
              <a:rPr lang="en-US" sz="3000" dirty="0" smtClean="0"/>
            </a:br>
            <a:r>
              <a:rPr lang="en-US" sz="3000" dirty="0" smtClean="0"/>
              <a:t>Breaks to Two Lines</a:t>
            </a:r>
            <a:endParaRPr lang="en-US" dirty="0"/>
          </a:p>
        </p:txBody>
      </p:sp>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740000" y="4878000"/>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tx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86000" y="596520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pic>
        <p:nvPicPr>
          <p:cNvPr id="8" name="Picture 2" descr="\\dwdf032\cmedia\Graphics\Icons_SAP\SAP_PartnerEdge\RGB\SAP_PartnerEdge_R_neg1.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24000" y="324000"/>
            <a:ext cx="2653859" cy="28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userDrawn="1"/>
        </p:nvSpPr>
        <p:spPr>
          <a:xfrm rot="21360000">
            <a:off x="2896863" y="3067814"/>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
        <p:nvSpPr>
          <p:cNvPr id="10" name="TextBox 9"/>
          <p:cNvSpPr txBox="1"/>
          <p:nvPr userDrawn="1"/>
        </p:nvSpPr>
        <p:spPr bwMode="black">
          <a:xfrm>
            <a:off x="486000" y="6636183"/>
            <a:ext cx="1756891" cy="123111"/>
          </a:xfrm>
          <a:prstGeom prst="rect">
            <a:avLst/>
          </a:prstGeom>
          <a:noFill/>
        </p:spPr>
        <p:txBody>
          <a:bodyPr wrap="none" lIns="0" tIns="0" rIns="0" bIns="0" rtlCol="0">
            <a:spAutoFit/>
          </a:bodyPr>
          <a:lstStyle/>
          <a:p>
            <a:pPr marL="0" indent="0" algn="l">
              <a:buClrTx/>
              <a:buFont typeface="Arial" pitchFamily="34" charset="0"/>
              <a:buNone/>
              <a:tabLst/>
            </a:pPr>
            <a:r>
              <a:rPr lang="en-US" sz="800" noProof="0" dirty="0" smtClean="0">
                <a:solidFill>
                  <a:schemeClr val="accent2"/>
                </a:solidFill>
              </a:rPr>
              <a:t>For internal SAP and partner use only </a:t>
            </a:r>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5" name="TextBox 4"/>
          <p:cNvSpPr txBox="1"/>
          <p:nvPr userDrawn="1"/>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2014 SAP AG oder ein SAP-Konzernunternehmen. </a:t>
            </a:r>
            <a:br>
              <a:rPr lang="de-DE" sz="2400" b="1" kern="1200" noProof="0" dirty="0" smtClean="0">
                <a:solidFill>
                  <a:schemeClr val="accent2"/>
                </a:solidFill>
                <a:latin typeface="+mj-lt"/>
                <a:ea typeface="+mj-ea"/>
                <a:cs typeface="+mj-cs"/>
              </a:rPr>
            </a:br>
            <a:r>
              <a:rPr lang="de-DE" sz="2400" b="1" kern="1200" noProof="0" dirty="0" smtClean="0">
                <a:solidFill>
                  <a:schemeClr val="accent2"/>
                </a:solidFill>
                <a:latin typeface="+mj-lt"/>
                <a:ea typeface="+mj-ea"/>
                <a:cs typeface="+mj-cs"/>
              </a:rPr>
              <a:t>Alle Rechte vorbehalten.</a:t>
            </a:r>
          </a:p>
        </p:txBody>
      </p:sp>
      <p:sp>
        <p:nvSpPr>
          <p:cNvPr id="8" name="TextBox 7"/>
          <p:cNvSpPr txBox="1"/>
          <p:nvPr userDrawn="1"/>
        </p:nvSpPr>
        <p:spPr bwMode="gray">
          <a:xfrm>
            <a:off x="324000" y="1692000"/>
            <a:ext cx="8496150" cy="4154984"/>
          </a:xfrm>
          <a:prstGeom prst="rect">
            <a:avLst/>
          </a:prstGeom>
          <a:noFill/>
        </p:spPr>
        <p:txBody>
          <a:bodyPr wrap="square" lIns="0" tIns="0" rIns="0" bIns="0" rtlCol="0">
            <a:spAutoFit/>
          </a:bodyPr>
          <a:lstStyle/>
          <a:p>
            <a:r>
              <a:rPr lang="de-DE" sz="10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AG oder ein SAP-Konzernunternehmen nicht gestattet.</a:t>
            </a:r>
          </a:p>
          <a:p>
            <a:pPr>
              <a:spcBef>
                <a:spcPts val="1200"/>
              </a:spcBef>
            </a:pPr>
            <a:r>
              <a:rPr lang="de-DE" sz="10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SAP AG (oder von einem SAP-Konzernunternehmen) in Deutschland und verschiedenen anderen Ländern weltweit.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Weitere Hinweise und Informationen zum Markenrecht finden Sie unter </a:t>
            </a:r>
            <a:r>
              <a:rPr lang="de-DE" sz="1000" kern="1200" noProof="0" dirty="0" smtClean="0">
                <a:solidFill>
                  <a:schemeClr val="tx1"/>
                </a:solidFill>
                <a:effectLst/>
                <a:latin typeface="Arial"/>
                <a:ea typeface="+mn-ea"/>
                <a:cs typeface="+mn-cs"/>
                <a:hlinkClick r:id="rId2"/>
              </a:rPr>
              <a:t>http://global.sap.com/corporate-de/legal/copyright/index.epx</a:t>
            </a:r>
            <a:r>
              <a:rPr lang="de-DE" sz="1000" kern="1200" noProof="0" dirty="0" smtClean="0">
                <a:solidFill>
                  <a:schemeClr val="tx1"/>
                </a:solidFill>
                <a:effectLst/>
                <a:latin typeface="Arial"/>
                <a:ea typeface="+mn-ea"/>
                <a:cs typeface="+mn-cs"/>
              </a:rPr>
              <a:t>.</a:t>
            </a:r>
          </a:p>
          <a:p>
            <a:pPr>
              <a:spcBef>
                <a:spcPts val="1200"/>
              </a:spcBef>
            </a:pPr>
            <a:r>
              <a:rPr lang="de-DE" sz="1000" kern="1200" noProof="0" dirty="0" smtClean="0">
                <a:solidFill>
                  <a:schemeClr val="tx1"/>
                </a:solidFill>
                <a:effectLst/>
                <a:latin typeface="Arial"/>
                <a:ea typeface="+mn-ea"/>
                <a:cs typeface="+mn-cs"/>
              </a:rPr>
              <a:t>Die von SAP AG oder deren Vertriebsfirmen angebotenen Softwareprodukte können Softwarekomponenten auch anderer Softwarehersteller enthalten.</a:t>
            </a:r>
          </a:p>
          <a:p>
            <a:pPr>
              <a:spcBef>
                <a:spcPts val="1200"/>
              </a:spcBef>
            </a:pPr>
            <a:r>
              <a:rPr lang="de-DE" sz="10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000" kern="1200" noProof="0" dirty="0" smtClean="0">
                <a:solidFill>
                  <a:schemeClr val="tx1"/>
                </a:solidFill>
                <a:effectLst/>
                <a:latin typeface="Arial"/>
                <a:ea typeface="+mn-ea"/>
                <a:cs typeface="+mn-cs"/>
              </a:rPr>
              <a:t>Die vorliegenden Unterlagen werden von der SAP AG oder einem SAP-Konzernunternehmen bereitgestellt und dienen ausschließlich zu Informations-zwecken. Die SAP AG oder ihre Konzernunternehmen übernehmen keinerlei Haftung oder Gewährleistung für Fehler oder Unvollständigkeiten in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dieser Publikation. Die SAP AG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000" kern="1200" noProof="0" dirty="0" smtClean="0">
                <a:solidFill>
                  <a:schemeClr val="tx1"/>
                </a:solidFill>
                <a:effectLst/>
                <a:latin typeface="Arial"/>
                <a:ea typeface="+mn-ea"/>
                <a:cs typeface="+mn-cs"/>
              </a:rPr>
              <a:t>Insbesondere sind die SAP AG oder ihre Konzernunternehmen in keiner Weise verpflichtet, in dieser Publikation oder einer zugehörigen Präsentation dargestellte Geschäftsabläufe zu verfolgen oder hierin wiedergegebene Funktionen zu entwickeln oder zu veröffentlichen. Diese Publikation oder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eine zugehörige Präsentation, die Strategie und etwaige künftige Entwicklungen, Produkte und/oder Plattformen der SAP AG oder ihrer Konzern-</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unternehmen können von der SAP AG oder ihren Konzernunternehmen jederzeit und ohne Angabe von Gründen unangekündigt geändert werden.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tatsächlichen Ergebnisse von den Erwartungen abweichen können. Die vorausschauenden Aussagen geben die Sicht zu dem Zeitpunkt wieder,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Agenda">
    <p:bg bwMode="gray">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4001" y="1692001"/>
            <a:ext cx="8494713" cy="3831818"/>
          </a:xfrm>
        </p:spPr>
        <p:txBody>
          <a:bodyPr>
            <a:noAutofit/>
          </a:bodyPr>
          <a:lstStyle>
            <a:lvl1pPr marL="0" marR="0" indent="0" algn="l" defTabSz="914400" rtl="0" eaLnBrk="1" fontAlgn="auto" latinLnBrk="0" hangingPunct="1">
              <a:lnSpc>
                <a:spcPct val="100000"/>
              </a:lnSpc>
              <a:spcBef>
                <a:spcPts val="2400"/>
              </a:spcBef>
              <a:spcAft>
                <a:spcPts val="0"/>
              </a:spcAft>
              <a:buClr>
                <a:schemeClr val="accent1"/>
              </a:buClr>
              <a:buSzPct val="80000"/>
              <a:buFontTx/>
              <a:buNone/>
              <a:tabLst/>
              <a:defRPr b="0"/>
            </a:lvl1pPr>
            <a:lvl2pPr marL="0" marR="0" indent="0" algn="l" defTabSz="914400" rtl="0" eaLnBrk="1" fontAlgn="auto" latinLnBrk="0" hangingPunct="1">
              <a:lnSpc>
                <a:spcPct val="100000"/>
              </a:lnSpc>
              <a:spcBef>
                <a:spcPts val="1200"/>
              </a:spcBef>
              <a:spcAft>
                <a:spcPts val="0"/>
              </a:spcAft>
              <a:buClr>
                <a:schemeClr val="accent1"/>
              </a:buClr>
              <a:buSzPct val="80000"/>
              <a:buFontTx/>
              <a:buNone/>
              <a:tabLst/>
              <a:defRPr/>
            </a:lvl2pPr>
            <a:lvl3pPr marL="0" marR="0" indent="0" algn="l" defTabSz="914400" rtl="0" eaLnBrk="1" fontAlgn="auto" latinLnBrk="0" hangingPunct="1">
              <a:lnSpc>
                <a:spcPct val="100000"/>
              </a:lnSpc>
              <a:spcBef>
                <a:spcPts val="2400"/>
              </a:spcBef>
              <a:spcAft>
                <a:spcPts val="0"/>
              </a:spcAft>
              <a:buClr>
                <a:schemeClr val="accent1"/>
              </a:buClr>
              <a:buSzPct val="80000"/>
              <a:buFontTx/>
              <a:buNone/>
              <a:tabLst/>
              <a:defRPr/>
            </a:lvl3pPr>
            <a:lvl4pPr marL="270000" indent="-180000">
              <a:spcBef>
                <a:spcPts val="600"/>
              </a:spcBef>
              <a:buClr>
                <a:schemeClr val="accent1"/>
              </a:buClr>
              <a:buFont typeface="Wingdings" pitchFamily="2" charset="2"/>
              <a:buChar char=""/>
              <a:defRPr sz="1800"/>
            </a:lvl4pPr>
          </a:lstStyle>
          <a:p>
            <a:pPr lvl="1"/>
            <a:r>
              <a:rPr lang="en-US" dirty="0" smtClean="0"/>
              <a:t>Agenda Item/Divider Headline</a:t>
            </a:r>
          </a:p>
          <a:p>
            <a:pPr lvl="3"/>
            <a:r>
              <a:rPr lang="en-US" dirty="0" smtClean="0"/>
              <a:t>Details</a:t>
            </a:r>
          </a:p>
          <a:p>
            <a:endParaRPr lang="en-US" dirty="0" smtClean="0"/>
          </a:p>
          <a:p>
            <a:endParaRPr lang="en-US" dirty="0" smtClean="0"/>
          </a:p>
        </p:txBody>
      </p:sp>
    </p:spTree>
    <p:extLst>
      <p:ext uri="{BB962C8B-B14F-4D97-AF65-F5344CB8AC3E}">
        <p14:creationId xmlns:p14="http://schemas.microsoft.com/office/powerpoint/2010/main" val="358401821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2"/>
            <a:ext cx="7772400" cy="578495"/>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a:r>
                <a:rPr lang="zh-CN" altLang="en-US" sz="1400" b="1" dirty="0" smtClean="0">
                  <a:solidFill>
                    <a:prstClr val="white"/>
                  </a:solidFill>
                  <a:latin typeface="微软雅黑" pitchFamily="34" charset="-122"/>
                </a:rPr>
                <a:t>世界</a:t>
              </a:r>
              <a:r>
                <a:rPr lang="en-US" altLang="zh-CN" sz="1400" b="1" dirty="0" smtClean="0">
                  <a:solidFill>
                    <a:prstClr val="white"/>
                  </a:solidFill>
                  <a:latin typeface="微软雅黑" pitchFamily="34" charset="-122"/>
                </a:rPr>
                <a:t>500</a:t>
              </a:r>
              <a:r>
                <a:rPr lang="zh-CN" altLang="en-US" sz="1400" b="1" dirty="0" smtClean="0">
                  <a:solidFill>
                    <a:prstClr val="white"/>
                  </a:solidFill>
                  <a:latin typeface="微软雅黑" pitchFamily="34" charset="-122"/>
                </a:rPr>
                <a:t>强研究中心</a:t>
              </a:r>
              <a:endParaRPr lang="zh-CN" altLang="en-US" sz="14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4350877"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a:r>
              <a:rPr lang="zh-CN" altLang="en-US" sz="1400" b="1" dirty="0" smtClean="0">
                <a:solidFill>
                  <a:prstClr val="white"/>
                </a:solidFill>
                <a:latin typeface="微软雅黑" pitchFamily="34" charset="-122"/>
              </a:rPr>
              <a:t>找表网：专注于海外</a:t>
            </a:r>
            <a:r>
              <a:rPr lang="zh-CN" altLang="en-US" sz="1400" b="1" dirty="0">
                <a:solidFill>
                  <a:prstClr val="white"/>
                </a:solidFill>
                <a:latin typeface="微软雅黑" pitchFamily="34" charset="-122"/>
              </a:rPr>
              <a:t>知名</a:t>
            </a:r>
            <a:r>
              <a:rPr lang="zh-CN" altLang="en-US" sz="1400" b="1" dirty="0" smtClean="0">
                <a:solidFill>
                  <a:prstClr val="white"/>
                </a:solidFill>
                <a:latin typeface="微软雅黑" pitchFamily="34" charset="-122"/>
              </a:rPr>
              <a:t>上市公司公开资料研究</a:t>
            </a:r>
            <a:endParaRPr lang="zh-CN" altLang="en-US" sz="1400"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4027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1677531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17014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83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281811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4336517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0536244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274303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without picture - short">
    <p:bg>
      <p:bgRef idx="1001">
        <a:schemeClr val="bg2"/>
      </p:bgRef>
    </p:bg>
    <p:spTree>
      <p:nvGrpSpPr>
        <p:cNvPr id="1" name=""/>
        <p:cNvGrpSpPr/>
        <p:nvPr/>
      </p:nvGrpSpPr>
      <p:grpSpPr>
        <a:xfrm>
          <a:off x="0" y="0"/>
          <a:ext cx="0" cy="0"/>
          <a:chOff x="0" y="0"/>
          <a:chExt cx="0" cy="0"/>
        </a:xfrm>
      </p:grpSpPr>
      <p:sp>
        <p:nvSpPr>
          <p:cNvPr id="3" name="Rectangle 2"/>
          <p:cNvSpPr/>
          <p:nvPr userDrawn="1"/>
        </p:nvSpPr>
        <p:spPr bwMode="gray">
          <a:xfrm>
            <a:off x="324000" y="4714874"/>
            <a:ext cx="8496000" cy="2143126"/>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86000" y="4878000"/>
            <a:ext cx="6840000" cy="553998"/>
          </a:xfrm>
        </p:spPr>
        <p:txBody>
          <a:bodyPr anchor="t" anchorCtr="0">
            <a:noAutofit/>
          </a:bodyPr>
          <a:lstStyle>
            <a:lvl1pPr>
              <a:defRPr sz="3600" b="0">
                <a:solidFill>
                  <a:schemeClr val="tx2"/>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740000" y="4878000"/>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tx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86000" y="596520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pic>
        <p:nvPicPr>
          <p:cNvPr id="2050" name="Picture 2" descr="\\dwdf032\cmedia\Graphics\Icons_SAP\SAP_PartnerEdge\RGB\SAP_PartnerEdge_R.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24000" y="324000"/>
            <a:ext cx="2653859" cy="288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bwMode="black">
          <a:xfrm>
            <a:off x="486000" y="6636183"/>
            <a:ext cx="1756891" cy="123111"/>
          </a:xfrm>
          <a:prstGeom prst="rect">
            <a:avLst/>
          </a:prstGeom>
          <a:noFill/>
        </p:spPr>
        <p:txBody>
          <a:bodyPr wrap="none" lIns="0" tIns="0" rIns="0" bIns="0" rtlCol="0">
            <a:spAutoFit/>
          </a:bodyPr>
          <a:lstStyle/>
          <a:p>
            <a:pPr marL="0" indent="0" algn="l">
              <a:buClrTx/>
              <a:buFont typeface="Arial" pitchFamily="34" charset="0"/>
              <a:buNone/>
              <a:tabLst/>
            </a:pPr>
            <a:r>
              <a:rPr lang="en-US" sz="800" noProof="0" dirty="0" smtClean="0">
                <a:solidFill>
                  <a:schemeClr val="accent2"/>
                </a:solidFill>
              </a:rPr>
              <a:t>For internal SAP and partner use only </a:t>
            </a:r>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8692022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566740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3582855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92971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hasCustomPrompt="1"/>
          </p:nvPr>
        </p:nvSpPr>
        <p:spPr>
          <a:xfrm>
            <a:off x="333525" y="3430588"/>
            <a:ext cx="8496000" cy="3427200"/>
          </a:xfrm>
          <a:solidFill>
            <a:schemeClr val="bg1">
              <a:lumMod val="95000"/>
            </a:schemeClr>
          </a:solidFill>
        </p:spPr>
        <p:txBody>
          <a:bodyPr tIns="504000" anchor="t" anchorCtr="0"/>
          <a:lstStyle>
            <a:lvl1pPr algn="ctr">
              <a:defRPr b="0"/>
            </a:lvl1pPr>
          </a:lstStyle>
          <a:p>
            <a:r>
              <a:rPr lang="en-US" dirty="0" smtClean="0"/>
              <a:t>Click icon to add divider picture</a:t>
            </a:r>
            <a:endParaRPr lang="en-US" dirty="0"/>
          </a:p>
        </p:txBody>
      </p:sp>
      <p:sp>
        <p:nvSpPr>
          <p:cNvPr id="2" name="Title 1"/>
          <p:cNvSpPr>
            <a:spLocks noGrp="1"/>
          </p:cNvSpPr>
          <p:nvPr>
            <p:ph type="ctrTitle" hasCustomPrompt="1"/>
          </p:nvPr>
        </p:nvSpPr>
        <p:spPr bwMode="gray">
          <a:xfrm>
            <a:off x="324150" y="1692000"/>
            <a:ext cx="8496000" cy="553998"/>
          </a:xfrm>
        </p:spPr>
        <p:txBody>
          <a:bodyPr anchor="t" anchorCtr="0">
            <a:noAutofit/>
          </a:bodyPr>
          <a:lstStyle>
            <a:lvl1pPr>
              <a:defRPr sz="3600">
                <a:solidFill>
                  <a:schemeClr val="tx2"/>
                </a:solidFill>
                <a:latin typeface="+mj-lt"/>
              </a:defRPr>
            </a:lvl1pPr>
          </a:lstStyle>
          <a:p>
            <a:r>
              <a:rPr lang="en-US" dirty="0" smtClean="0"/>
              <a:t>Divider page title</a:t>
            </a:r>
            <a:endParaRPr lang="de-DE" dirty="0"/>
          </a:p>
        </p:txBody>
      </p:sp>
      <p:sp>
        <p:nvSpPr>
          <p:cNvPr id="12" name="Rectangle 11"/>
          <p:cNvSpPr/>
          <p:nvPr userDrawn="1"/>
        </p:nvSpPr>
        <p:spPr bwMode="gray">
          <a:xfrm>
            <a:off x="324000" y="0"/>
            <a:ext cx="8496000" cy="162000"/>
          </a:xfrm>
          <a:prstGeom prst="rect">
            <a:avLst/>
          </a:prstGeom>
          <a:solidFill>
            <a:schemeClr val="tx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3850" y="2408400"/>
            <a:ext cx="8496300" cy="620713"/>
          </a:xfrm>
        </p:spPr>
        <p:txBody>
          <a:bodyPr/>
          <a:lstStyle>
            <a:lvl1pPr marL="0" marR="0" indent="0" algn="l" defTabSz="914400" rtl="0" eaLnBrk="1" fontAlgn="auto" latinLnBrk="0" hangingPunct="1">
              <a:lnSpc>
                <a:spcPct val="100000"/>
              </a:lnSpc>
              <a:spcBef>
                <a:spcPts val="600"/>
              </a:spcBef>
              <a:spcAft>
                <a:spcPts val="0"/>
              </a:spcAft>
              <a:buClr>
                <a:schemeClr val="accent1"/>
              </a:buClr>
              <a:buSzPct val="80000"/>
              <a:buFontTx/>
              <a:buNone/>
              <a:tabLst/>
              <a:defRPr sz="1600" b="0"/>
            </a:lvl1pPr>
          </a:lstStyle>
          <a:p>
            <a:r>
              <a:rPr lang="en-US" dirty="0" smtClean="0"/>
              <a:t>Subtitle if needed</a:t>
            </a:r>
          </a:p>
        </p:txBody>
      </p:sp>
      <p:pic>
        <p:nvPicPr>
          <p:cNvPr id="7" name="Picture 2" descr="\\dwdf032\cmedia\Graphics\Icons_SAP\SAP_PartnerEdge\RGB\SAP_PartnerEdge_R.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152400" y="324000"/>
            <a:ext cx="2653859" cy="28800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7" name="Rectangle 6"/>
          <p:cNvSpPr/>
          <p:nvPr userDrawn="1"/>
        </p:nvSpPr>
        <p:spPr bwMode="gray">
          <a:xfrm>
            <a:off x="333525" y="3430588"/>
            <a:ext cx="8496000" cy="3427200"/>
          </a:xfrm>
          <a:prstGeom prst="rect">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150" y="1692000"/>
            <a:ext cx="8496000" cy="553998"/>
          </a:xfrm>
        </p:spPr>
        <p:txBody>
          <a:bodyPr anchor="t" anchorCtr="0">
            <a:noAutofit/>
          </a:bodyPr>
          <a:lstStyle>
            <a:lvl1pPr>
              <a:defRPr sz="3600">
                <a:solidFill>
                  <a:schemeClr val="tx2"/>
                </a:solidFill>
                <a:latin typeface="+mj-lt"/>
              </a:defRPr>
            </a:lvl1pPr>
          </a:lstStyle>
          <a:p>
            <a:r>
              <a:rPr lang="en-US" dirty="0" smtClean="0"/>
              <a:t>Divider page title</a:t>
            </a:r>
            <a:endParaRPr lang="de-DE" dirty="0"/>
          </a:p>
        </p:txBody>
      </p:sp>
      <p:sp>
        <p:nvSpPr>
          <p:cNvPr id="12" name="Rectangle 11"/>
          <p:cNvSpPr/>
          <p:nvPr userDrawn="1"/>
        </p:nvSpPr>
        <p:spPr bwMode="gray">
          <a:xfrm>
            <a:off x="324000" y="0"/>
            <a:ext cx="8496000" cy="162000"/>
          </a:xfrm>
          <a:prstGeom prst="rect">
            <a:avLst/>
          </a:prstGeom>
          <a:solidFill>
            <a:schemeClr val="tx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3850" y="2408400"/>
            <a:ext cx="8496300" cy="620713"/>
          </a:xfrm>
        </p:spPr>
        <p:txBody>
          <a:bodyPr/>
          <a:lstStyle>
            <a:lvl1pPr marL="0" marR="0" indent="0" algn="l" defTabSz="914400" rtl="0" eaLnBrk="1" fontAlgn="auto" latinLnBrk="0" hangingPunct="1">
              <a:lnSpc>
                <a:spcPct val="100000"/>
              </a:lnSpc>
              <a:spcBef>
                <a:spcPts val="600"/>
              </a:spcBef>
              <a:spcAft>
                <a:spcPts val="0"/>
              </a:spcAft>
              <a:buClr>
                <a:schemeClr val="accent1"/>
              </a:buClr>
              <a:buSzPct val="80000"/>
              <a:buFontTx/>
              <a:buNone/>
              <a:tabLst/>
              <a:defRPr sz="1600" b="0"/>
            </a:lvl1pPr>
          </a:lstStyle>
          <a:p>
            <a:r>
              <a:rPr lang="en-US" dirty="0" smtClean="0"/>
              <a:t>Subtitle if needed</a:t>
            </a:r>
          </a:p>
        </p:txBody>
      </p:sp>
      <p:pic>
        <p:nvPicPr>
          <p:cNvPr id="8" name="Picture 2" descr="\\dwdf032\cmedia\Graphics\Icons_SAP\SAP_PartnerEdge\RGB\SAP_PartnerEdge_R.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152400" y="324000"/>
            <a:ext cx="2653859" cy="28800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tx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6" name="Picture 2" descr="\\dwdf032\cmedia\Graphics\Icons_SAP\SAP_PartnerEdge\RGB\SAP_PartnerEdge_R.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24000" y="478800"/>
            <a:ext cx="3317323" cy="36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bwMode="black">
          <a:xfrm>
            <a:off x="324000" y="6636183"/>
            <a:ext cx="2992807"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ysClr val="windowText" lastClr="000000"/>
                </a:solidFill>
              </a:rPr>
              <a:t>2014 SAP AG or an SAP affiliate company. All rights reserved.</a:t>
            </a:r>
          </a:p>
        </p:txBody>
      </p:sp>
      <p:sp>
        <p:nvSpPr>
          <p:cNvPr id="8" name="TextBox 7"/>
          <p:cNvSpPr txBox="1"/>
          <p:nvPr userDrawn="1"/>
        </p:nvSpPr>
        <p:spPr bwMode="black">
          <a:xfrm>
            <a:off x="6619219" y="6636183"/>
            <a:ext cx="1756891" cy="123111"/>
          </a:xfrm>
          <a:prstGeom prst="rect">
            <a:avLst/>
          </a:prstGeom>
          <a:noFill/>
        </p:spPr>
        <p:txBody>
          <a:bodyPr wrap="none" lIns="0" tIns="0" rIns="0" bIns="0" rtlCol="0">
            <a:spAutoFit/>
          </a:bodyPr>
          <a:lstStyle/>
          <a:p>
            <a:pPr marL="0" indent="0" algn="l">
              <a:buClrTx/>
              <a:buFont typeface="Arial" pitchFamily="34" charset="0"/>
              <a:buNone/>
              <a:tabLst/>
            </a:pPr>
            <a:r>
              <a:rPr lang="en-US" sz="800" noProof="0" dirty="0" smtClean="0">
                <a:solidFill>
                  <a:sysClr val="windowText" lastClr="000000"/>
                </a:solidFill>
              </a:rPr>
              <a:t>For internal SAP and partner use only </a:t>
            </a:r>
          </a:p>
        </p:txBody>
      </p:sp>
      <p:sp>
        <p:nvSpPr>
          <p:cNvPr id="9" name="TextBox 8"/>
          <p:cNvSpPr txBox="1"/>
          <p:nvPr userDrawn="1"/>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ysClr val="windowText" lastClr="000000"/>
                </a:solidFill>
              </a:rPr>
              <a:pPr marL="93663" indent="-93663" algn="r">
                <a:buClr>
                  <a:schemeClr val="accent2"/>
                </a:buClr>
                <a:buFont typeface="Arial" pitchFamily="34" charset="0"/>
                <a:buNone/>
              </a:pPr>
              <a:t>‹#›</a:t>
            </a:fld>
            <a:endParaRPr lang="en-US" sz="800" noProof="0" dirty="0" smtClean="0">
              <a:solidFill>
                <a:sysClr val="windowText" lastClr="000000"/>
              </a:solidFill>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79388" marR="0" indent="-179388" algn="l" defTabSz="914400" rtl="0" eaLnBrk="1" fontAlgn="auto" latinLnBrk="0" hangingPunct="1">
              <a:lnSpc>
                <a:spcPct val="100000"/>
              </a:lnSpc>
              <a:spcBef>
                <a:spcPts val="600"/>
              </a:spcBef>
              <a:spcAft>
                <a:spcPts val="0"/>
              </a:spcAft>
              <a:buClr>
                <a:schemeClr val="tx2"/>
              </a:buClr>
              <a:buSzPct val="100000"/>
              <a:buFont typeface="Wingdings" pitchFamily="2" charset="2"/>
              <a:buChar char=""/>
              <a:tabLst/>
              <a:defRPr/>
            </a:lvl2pPr>
            <a:lvl3pPr marL="358775"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38163" indent="-182563">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point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33" name="Rectangle 32"/>
          <p:cNvSpPr/>
          <p:nvPr/>
        </p:nvSpPr>
        <p:spPr bwMode="gray">
          <a:xfrm>
            <a:off x="324000" y="0"/>
            <a:ext cx="8496000" cy="162000"/>
          </a:xfrm>
          <a:prstGeom prst="rect">
            <a:avLst/>
          </a:prstGeom>
          <a:solidFill>
            <a:schemeClr val="tx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2992807"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ysClr val="windowText" lastClr="000000"/>
                </a:solidFill>
              </a:rPr>
              <a:t>2014 SAP AG or an SAP affiliate company. All rights reserved.</a:t>
            </a:r>
          </a:p>
        </p:txBody>
      </p:sp>
      <p:sp>
        <p:nvSpPr>
          <p:cNvPr id="34" name="TextBox 33"/>
          <p:cNvSpPr txBox="1"/>
          <p:nvPr/>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ysClr val="windowText" lastClr="000000"/>
                </a:solidFill>
              </a:rPr>
              <a:pPr marL="93663" indent="-93663" algn="r">
                <a:buClr>
                  <a:schemeClr val="accent2"/>
                </a:buClr>
                <a:buFont typeface="Arial" pitchFamily="34" charset="0"/>
                <a:buNone/>
              </a:pPr>
              <a:t>‹#›</a:t>
            </a:fld>
            <a:endParaRPr lang="en-US" sz="800" noProof="0" dirty="0" smtClean="0">
              <a:solidFill>
                <a:sysClr val="windowText" lastClr="000000"/>
              </a:solidFill>
            </a:endParaRPr>
          </a:p>
        </p:txBody>
      </p:sp>
      <p:sp>
        <p:nvSpPr>
          <p:cNvPr id="8" name="TextBox 7"/>
          <p:cNvSpPr txBox="1"/>
          <p:nvPr/>
        </p:nvSpPr>
        <p:spPr bwMode="black">
          <a:xfrm>
            <a:off x="6619219" y="6636183"/>
            <a:ext cx="1756891" cy="123111"/>
          </a:xfrm>
          <a:prstGeom prst="rect">
            <a:avLst/>
          </a:prstGeom>
          <a:noFill/>
        </p:spPr>
        <p:txBody>
          <a:bodyPr wrap="none" lIns="0" tIns="0" rIns="0" bIns="0" rtlCol="0">
            <a:spAutoFit/>
          </a:bodyPr>
          <a:lstStyle/>
          <a:p>
            <a:pPr marL="0" indent="0" algn="l">
              <a:buClrTx/>
              <a:buFont typeface="Arial" pitchFamily="34" charset="0"/>
              <a:buNone/>
              <a:tabLst/>
            </a:pPr>
            <a:r>
              <a:rPr lang="en-US" sz="800" noProof="0" dirty="0" smtClean="0">
                <a:solidFill>
                  <a:sysClr val="windowText" lastClr="000000"/>
                </a:solidFill>
              </a:rPr>
              <a:t>For internal SAP and partner use only </a:t>
            </a:r>
          </a:p>
        </p:txBody>
      </p:sp>
    </p:spTree>
  </p:cSld>
  <p:clrMap bg1="lt1" tx1="dk1" bg2="lt2" tx2="dk2" accent1="accent1" accent2="accent2" accent3="accent3" accent4="accent4" accent5="accent5" accent6="accent6" hlink="hlink" folHlink="folHlink"/>
  <p:sldLayoutIdLst>
    <p:sldLayoutId id="2147483706" r:id="rId1"/>
    <p:sldLayoutId id="2147483711" r:id="rId2"/>
    <p:sldLayoutId id="2147483713" r:id="rId3"/>
    <p:sldLayoutId id="2147483689" r:id="rId4"/>
    <p:sldLayoutId id="2147483712" r:id="rId5"/>
    <p:sldLayoutId id="2147483702" r:id="rId6"/>
    <p:sldLayoutId id="2147483684" r:id="rId7"/>
    <p:sldLayoutId id="2147483665" r:id="rId8"/>
    <p:sldLayoutId id="2147483683" r:id="rId9"/>
    <p:sldLayoutId id="2147483687" r:id="rId10"/>
    <p:sldLayoutId id="2147483710" r:id="rId11"/>
    <p:sldLayoutId id="2147483686" r:id="rId12"/>
    <p:sldLayoutId id="2147483669" r:id="rId13"/>
    <p:sldLayoutId id="2147483691" r:id="rId14"/>
    <p:sldLayoutId id="2147483688" r:id="rId15"/>
    <p:sldLayoutId id="2147483703" r:id="rId16"/>
    <p:sldLayoutId id="2147483685" r:id="rId17"/>
    <p:sldLayoutId id="2147483692" r:id="rId18"/>
    <p:sldLayoutId id="2147483674" r:id="rId19"/>
    <p:sldLayoutId id="2147483705" r:id="rId20"/>
    <p:sldLayoutId id="2147483714" r:id="rId21"/>
  </p:sldLayoutIdLst>
  <p:hf hdr="0" ftr="0" dt="0"/>
  <p:txStyles>
    <p:titleStyle>
      <a:lvl1pPr algn="l" defTabSz="914400" rtl="0" eaLnBrk="1" latinLnBrk="0" hangingPunct="1">
        <a:spcBef>
          <a:spcPct val="0"/>
        </a:spcBef>
        <a:buNone/>
        <a:defRPr sz="2400" b="0"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0" kern="1200">
          <a:solidFill>
            <a:schemeClr val="tx1"/>
          </a:solidFill>
          <a:latin typeface="+mn-lt"/>
          <a:ea typeface="+mn-ea"/>
          <a:cs typeface="+mn-cs"/>
        </a:defRPr>
      </a:lvl1pPr>
      <a:lvl2pPr marL="269875" indent="-269875" algn="l" defTabSz="914400" rtl="0" eaLnBrk="1" latinLnBrk="0" hangingPunct="1">
        <a:spcBef>
          <a:spcPts val="600"/>
        </a:spcBef>
        <a:buClr>
          <a:schemeClr val="tx2"/>
        </a:buClr>
        <a:buSzPct val="100000"/>
        <a:buFont typeface="Wingdings" pitchFamily="2" charset="2"/>
        <a:buChar char=""/>
        <a:defRPr sz="1600" kern="1200">
          <a:solidFill>
            <a:schemeClr val="tx1"/>
          </a:solidFill>
          <a:latin typeface="+mn-lt"/>
          <a:ea typeface="+mn-ea"/>
          <a:cs typeface="+mn-cs"/>
        </a:defRPr>
      </a:lvl2pPr>
      <a:lvl3pPr marL="541338" indent="-274638" algn="l" defTabSz="914400" rtl="0" eaLnBrk="1" latinLnBrk="0" hangingPunct="1">
        <a:spcBef>
          <a:spcPts val="400"/>
        </a:spcBef>
        <a:buClr>
          <a:schemeClr val="tx1"/>
        </a:buClr>
        <a:buSzPct val="100000"/>
        <a:buFont typeface="Arial" pitchFamily="34" charset="0"/>
        <a:buChar char="–"/>
        <a:defRPr sz="1600" kern="1200">
          <a:solidFill>
            <a:schemeClr val="tx1"/>
          </a:solidFill>
          <a:latin typeface="+mn-lt"/>
          <a:ea typeface="+mn-ea"/>
          <a:cs typeface="+mn-cs"/>
        </a:defRPr>
      </a:lvl3pPr>
      <a:lvl4pPr marL="808038" indent="-269875"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982663" indent="-182563" algn="l" defTabSz="914400" rtl="0" eaLnBrk="1" latinLnBrk="0" hangingPunct="1">
        <a:spcBef>
          <a:spcPts val="250"/>
        </a:spcBef>
        <a:buClr>
          <a:schemeClr val="accent2"/>
        </a:buClr>
        <a:buSzPct val="100000"/>
        <a:buFont typeface="Courier New" pitchFamily="49" charset="0"/>
        <a:buChar char="o"/>
        <a:tabLst/>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4"/>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A548F-CF34-4B50-B370-B3732F5B80E4}" type="datetimeFigureOut">
              <a:rPr lang="zh-CN" altLang="en-US" smtClean="0">
                <a:solidFill>
                  <a:prstClr val="black">
                    <a:tint val="75000"/>
                  </a:prstClr>
                </a:solidFill>
                <a:latin typeface="Verdana"/>
                <a:cs typeface="Arial" charset="0"/>
              </a:rPr>
              <a:pPr/>
              <a:t>2018/1/5</a:t>
            </a:fld>
            <a:endParaRPr lang="zh-CN" altLang="en-US">
              <a:solidFill>
                <a:prstClr val="black">
                  <a:tint val="75000"/>
                </a:prstClr>
              </a:solidFill>
              <a:latin typeface="Verdana"/>
              <a:cs typeface="Arial" charset="0"/>
            </a:endParaRPr>
          </a:p>
        </p:txBody>
      </p:sp>
      <p:sp>
        <p:nvSpPr>
          <p:cNvPr id="5" name="页脚占位符 4"/>
          <p:cNvSpPr>
            <a:spLocks noGrp="1"/>
          </p:cNvSpPr>
          <p:nvPr>
            <p:ph type="ftr" sz="quarter" idx="3"/>
          </p:nvPr>
        </p:nvSpPr>
        <p:spPr>
          <a:xfrm>
            <a:off x="3124200" y="6487985"/>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latin typeface="Verdana"/>
              <a:cs typeface="Arial" charset="0"/>
            </a:endParaRPr>
          </a:p>
        </p:txBody>
      </p:sp>
      <p:sp>
        <p:nvSpPr>
          <p:cNvPr id="6" name="灯片编号占位符 5"/>
          <p:cNvSpPr>
            <a:spLocks noGrp="1"/>
          </p:cNvSpPr>
          <p:nvPr>
            <p:ph type="sldNum" sz="quarter" idx="4"/>
          </p:nvPr>
        </p:nvSpPr>
        <p:spPr>
          <a:xfrm>
            <a:off x="6553200" y="648798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7F160-E61C-4897-94C3-BDF1D09C6643}" type="slidenum">
              <a:rPr lang="zh-CN" altLang="en-US" smtClean="0">
                <a:solidFill>
                  <a:prstClr val="black">
                    <a:tint val="75000"/>
                  </a:prstClr>
                </a:solidFill>
                <a:latin typeface="Verdana"/>
                <a:cs typeface="Arial" charset="0"/>
              </a:rPr>
              <a:pPr/>
              <a:t>‹#›</a:t>
            </a:fld>
            <a:endParaRPr lang="zh-CN" altLang="en-US">
              <a:solidFill>
                <a:prstClr val="black">
                  <a:tint val="75000"/>
                </a:prstClr>
              </a:solidFill>
              <a:latin typeface="Verdana"/>
              <a:cs typeface="Arial" charset="0"/>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742592"/>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Lst>
  <p:txStyles>
    <p:titleStyle>
      <a:lvl1pPr algn="l" defTabSz="914400"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6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mailto:distribution@sap.com"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artneredge.sap.com/content/partnerexp/en/library/education/products/analytics/bi/sell/cur/te_top_assets_disti_bi.html"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partneredge.sap.com/content/partnerexp/en/library/education/products/analytics/bi/sell/cur/te_top_assets_disti_bi.html" TargetMode="Externa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partneredge.sap.com/content/partnerexp/en/library/assets/products/analytics/bi/sell/ccw_ss_bi_kotak.html" TargetMode="Externa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partneredge.sap.com/content/partnerexp/en/library/assets/products/analytics/edg/sell/ccw_ss_bi_edge_allconnect.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1k8f2u-oVjc" TargetMode="External"/><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http://www.youtube.com/watch?v=1k8f2u-oVjc"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0" y="0"/>
            <a:ext cx="9144000" cy="6981825"/>
          </a:xfrm>
          <a:prstGeom prst="rect">
            <a:avLst/>
          </a:prstGeom>
          <a:noFill/>
        </p:spPr>
      </p:pic>
      <p:sp>
        <p:nvSpPr>
          <p:cNvPr id="14" name="Rectangle 13"/>
          <p:cNvSpPr/>
          <p:nvPr/>
        </p:nvSpPr>
        <p:spPr bwMode="gray">
          <a:xfrm>
            <a:off x="324000" y="4714874"/>
            <a:ext cx="8496000" cy="2143126"/>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8" name="Picture 17" descr="SAP_grad_R_pref.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38951" y="4876933"/>
            <a:ext cx="916953" cy="454025"/>
          </a:xfrm>
          <a:prstGeom prst="rect">
            <a:avLst/>
          </a:prstGeom>
        </p:spPr>
      </p:pic>
      <p:sp>
        <p:nvSpPr>
          <p:cNvPr id="19" name="Rectangle 18"/>
          <p:cNvSpPr/>
          <p:nvPr/>
        </p:nvSpPr>
        <p:spPr bwMode="gray">
          <a:xfrm>
            <a:off x="324000" y="0"/>
            <a:ext cx="8496000" cy="162000"/>
          </a:xfrm>
          <a:prstGeom prst="rect">
            <a:avLst/>
          </a:prstGeom>
          <a:solidFill>
            <a:schemeClr val="tx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pPr fontAlgn="base">
              <a:spcBef>
                <a:spcPct val="50000"/>
              </a:spcBef>
              <a:spcAft>
                <a:spcPct val="0"/>
              </a:spcAft>
            </a:pPr>
            <a:r>
              <a:rPr lang="en-US" sz="4000" b="1" baseline="30000" dirty="0"/>
              <a:t>SAP Turn</a:t>
            </a:r>
            <a:r>
              <a:rPr lang="en-US" sz="4000" b="1" dirty="0"/>
              <a:t> </a:t>
            </a:r>
            <a:r>
              <a:rPr lang="en-US" sz="4000" b="1" baseline="30000" dirty="0"/>
              <a:t>Data Into </a:t>
            </a:r>
            <a:r>
              <a:rPr lang="en-US" sz="4000" b="1" baseline="30000" dirty="0" smtClean="0"/>
              <a:t>Decisions 30 Day Challenge -  Guidance for Distributors</a:t>
            </a:r>
            <a:r>
              <a:rPr lang="en-US" sz="4000" b="1" baseline="30000" dirty="0">
                <a:solidFill>
                  <a:srgbClr val="FFFFFF"/>
                </a:solidFill>
              </a:rPr>
              <a:t/>
            </a:r>
            <a:br>
              <a:rPr lang="en-US" sz="4000" b="1" baseline="30000" dirty="0">
                <a:solidFill>
                  <a:srgbClr val="FFFFFF"/>
                </a:solidFill>
              </a:rPr>
            </a:br>
            <a:r>
              <a:rPr lang="en-US" b="1" baseline="30000" dirty="0">
                <a:solidFill>
                  <a:srgbClr val="FFFFFF"/>
                </a:solidFill>
              </a:rPr>
              <a:t>Guidance for Distributors &amp; Authorized Resellers</a:t>
            </a:r>
            <a:r>
              <a:rPr lang="en-US" b="1" dirty="0">
                <a:solidFill>
                  <a:srgbClr val="FFFFFF"/>
                </a:solidFill>
              </a:rPr>
              <a:t>  </a:t>
            </a:r>
            <a:endParaRPr lang="en-US" b="1" baseline="30000" dirty="0">
              <a:solidFill>
                <a:srgbClr val="FFFFFF"/>
              </a:solidFill>
            </a:endParaRPr>
          </a:p>
        </p:txBody>
      </p:sp>
      <p:sp>
        <p:nvSpPr>
          <p:cNvPr id="3" name="Subtitle 2"/>
          <p:cNvSpPr>
            <a:spLocks noGrp="1"/>
          </p:cNvSpPr>
          <p:nvPr>
            <p:ph type="subTitle" idx="1"/>
          </p:nvPr>
        </p:nvSpPr>
        <p:spPr>
          <a:xfrm>
            <a:off x="495525" y="5955675"/>
            <a:ext cx="6840000" cy="492443"/>
          </a:xfrm>
        </p:spPr>
        <p:txBody>
          <a:bodyPr/>
          <a:lstStyle/>
          <a:p>
            <a:r>
              <a:rPr lang="en-US" dirty="0" smtClean="0"/>
              <a:t>Lorraine Maurice, Senior Director, SAP Global Marketing </a:t>
            </a:r>
            <a:br>
              <a:rPr lang="en-US" dirty="0" smtClean="0"/>
            </a:br>
            <a:r>
              <a:rPr lang="en-US" dirty="0" smtClean="0"/>
              <a:t>June, 2014</a:t>
            </a:r>
          </a:p>
        </p:txBody>
      </p:sp>
      <p:pic>
        <p:nvPicPr>
          <p:cNvPr id="4" name="Picture 2" descr="\\dwdf032\cmedia\Graphics\Icons_SAP\SAP_PartnerEdge\RGB\SAP_PartnerEdge_R_neg1.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24000" y="324000"/>
            <a:ext cx="2653859" cy="288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bwMode="black">
          <a:xfrm>
            <a:off x="486000" y="6636183"/>
            <a:ext cx="1756891" cy="123111"/>
          </a:xfrm>
          <a:prstGeom prst="rect">
            <a:avLst/>
          </a:prstGeom>
          <a:noFill/>
        </p:spPr>
        <p:txBody>
          <a:bodyPr wrap="none" lIns="0" tIns="0" rIns="0" bIns="0" rtlCol="0">
            <a:spAutoFit/>
          </a:bodyPr>
          <a:lstStyle/>
          <a:p>
            <a:pPr marL="0" indent="0" algn="l">
              <a:buClrTx/>
              <a:buFont typeface="Arial" pitchFamily="34" charset="0"/>
              <a:buNone/>
              <a:tabLst/>
            </a:pPr>
            <a:r>
              <a:rPr lang="en-US" sz="800" noProof="0" dirty="0" smtClean="0">
                <a:solidFill>
                  <a:schemeClr val="accent2"/>
                </a:solidFill>
              </a:rPr>
              <a:t>For internal SAP and partner use only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smtClean="0"/>
              <a:t>SAP Distribution </a:t>
            </a:r>
          </a:p>
          <a:p>
            <a:r>
              <a:rPr lang="en-US" dirty="0" smtClean="0"/>
              <a:t>Contact your local SAP Representative or </a:t>
            </a:r>
            <a:r>
              <a:rPr lang="en-US" dirty="0" smtClean="0">
                <a:hlinkClick r:id="rId3"/>
              </a:rPr>
              <a:t>distribution@sap.com</a:t>
            </a:r>
            <a:r>
              <a:rPr lang="en-US" dirty="0" smtClean="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349286" y="3717032"/>
            <a:ext cx="8568952" cy="1008112"/>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150000"/>
              </a:lnSpc>
              <a:buFont typeface="Wingdings" pitchFamily="2" charset="2"/>
              <a:buChar char="p"/>
            </a:pPr>
            <a:r>
              <a:rPr lang="zh-CN" altLang="en-US" dirty="0">
                <a:solidFill>
                  <a:srgbClr val="4F81BD">
                    <a:lumMod val="75000"/>
                  </a:srgbClr>
                </a:solidFill>
                <a:latin typeface="微软雅黑"/>
                <a:cs typeface="Segoe UI" pitchFamily="34" charset="0"/>
              </a:rPr>
              <a:t>百</a:t>
            </a:r>
            <a:r>
              <a:rPr lang="zh-CN" altLang="en-US" dirty="0" smtClean="0">
                <a:solidFill>
                  <a:srgbClr val="4F81BD">
                    <a:lumMod val="75000"/>
                  </a:srgbClr>
                </a:solidFill>
                <a:latin typeface="微软雅黑"/>
                <a:cs typeface="Segoe UI" pitchFamily="34" charset="0"/>
              </a:rPr>
              <a:t>度传课：司马懿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a:lnSpc>
                <a:spcPct val="150000"/>
              </a:lnSpc>
              <a:buFont typeface="Wingdings" pitchFamily="2" charset="2"/>
              <a:buChar char="p"/>
            </a:pPr>
            <a:r>
              <a:rPr lang="zh-CN" altLang="en-US" dirty="0" smtClean="0">
                <a:solidFill>
                  <a:srgbClr val="4F81BD">
                    <a:lumMod val="75000"/>
                  </a:srgbClr>
                </a:solidFill>
                <a:latin typeface="微软雅黑"/>
                <a:cs typeface="Segoe UI" pitchFamily="34" charset="0"/>
              </a:rPr>
              <a:t>网易学堂：司马懿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a:lnSpc>
                <a:spcPct val="150000"/>
              </a:lnSpc>
              <a:buFont typeface="Wingdings" pitchFamily="2" charset="2"/>
              <a:buChar char="p"/>
            </a:pPr>
            <a:r>
              <a:rPr lang="zh-CN" altLang="en-US" dirty="0" smtClean="0">
                <a:solidFill>
                  <a:srgbClr val="4F81BD">
                    <a:lumMod val="75000"/>
                  </a:srgbClr>
                </a:solidFill>
                <a:latin typeface="微软雅黑"/>
                <a:cs typeface="Segoe UI" pitchFamily="34" charset="0"/>
              </a:rPr>
              <a:t>知乎：       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p:txBody>
      </p:sp>
      <p:sp>
        <p:nvSpPr>
          <p:cNvPr id="7" name="圆角矩形 6">
            <a:hlinkClick r:id="rId3"/>
          </p:cNvPr>
          <p:cNvSpPr/>
          <p:nvPr/>
        </p:nvSpPr>
        <p:spPr>
          <a:xfrm>
            <a:off x="3589793" y="3776208"/>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8" name="圆角矩形 7">
            <a:hlinkClick r:id="rId3"/>
          </p:cNvPr>
          <p:cNvSpPr/>
          <p:nvPr/>
        </p:nvSpPr>
        <p:spPr>
          <a:xfrm>
            <a:off x="3589793" y="4214090"/>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6" name="圆角矩形 15">
            <a:hlinkClick r:id="rId3"/>
          </p:cNvPr>
          <p:cNvSpPr/>
          <p:nvPr/>
        </p:nvSpPr>
        <p:spPr>
          <a:xfrm>
            <a:off x="5148064"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://www.chuanke.com</a:t>
            </a:r>
            <a:endParaRPr lang="zh-CN" altLang="en-US" sz="1600" b="1" dirty="0">
              <a:solidFill>
                <a:prstClr val="white"/>
              </a:solidFill>
              <a:latin typeface="微软雅黑"/>
              <a:cs typeface="Segoe UI" pitchFamily="34" charset="0"/>
            </a:endParaRPr>
          </a:p>
        </p:txBody>
      </p:sp>
      <p:sp>
        <p:nvSpPr>
          <p:cNvPr id="17" name="圆角矩形 16">
            <a:hlinkClick r:id="rId3"/>
          </p:cNvPr>
          <p:cNvSpPr/>
          <p:nvPr/>
        </p:nvSpPr>
        <p:spPr>
          <a:xfrm>
            <a:off x="5148064"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://study.163.com</a:t>
            </a:r>
            <a:endParaRPr lang="zh-CN" altLang="en-US" sz="1600" b="1" dirty="0">
              <a:solidFill>
                <a:prstClr val="white"/>
              </a:solidFill>
              <a:latin typeface="微软雅黑"/>
              <a:cs typeface="Segoe UI" pitchFamily="34" charset="0"/>
            </a:endParaRPr>
          </a:p>
        </p:txBody>
      </p:sp>
      <p:sp>
        <p:nvSpPr>
          <p:cNvPr id="2" name="矩形 1"/>
          <p:cNvSpPr/>
          <p:nvPr/>
        </p:nvSpPr>
        <p:spPr>
          <a:xfrm>
            <a:off x="871353" y="2921167"/>
            <a:ext cx="7524817" cy="507831"/>
          </a:xfrm>
          <a:prstGeom prst="rect">
            <a:avLst/>
          </a:prstGeom>
        </p:spPr>
        <p:txBody>
          <a:bodyPr wrap="none">
            <a:spAutoFit/>
          </a:bodyPr>
          <a:lstStyle/>
          <a:p>
            <a:pPr fontAlgn="base">
              <a:lnSpc>
                <a:spcPct val="150000"/>
              </a:lnSpc>
              <a:spcBef>
                <a:spcPct val="0"/>
              </a:spcBef>
              <a:spcAft>
                <a:spcPct val="0"/>
              </a:spcAft>
            </a:pPr>
            <a:r>
              <a:rPr lang="zh-CN" altLang="en-US" dirty="0" smtClean="0">
                <a:solidFill>
                  <a:srgbClr val="4F81BD">
                    <a:lumMod val="75000"/>
                  </a:srgbClr>
                </a:solidFill>
                <a:latin typeface="微软雅黑"/>
                <a:cs typeface="Segoe UI" pitchFamily="34" charset="0"/>
              </a:rPr>
              <a:t>学习世界五百强和咨询公司</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课程请访问如下网站搜索：“司马懿”</a:t>
            </a:r>
            <a:endParaRPr lang="zh-CN" altLang="en-US" dirty="0">
              <a:solidFill>
                <a:srgbClr val="4F81BD">
                  <a:lumMod val="75000"/>
                </a:srgbClr>
              </a:solidFill>
              <a:latin typeface="微软雅黑"/>
              <a:cs typeface="Segoe UI" pitchFamily="34" charset="0"/>
            </a:endParaRPr>
          </a:p>
        </p:txBody>
      </p:sp>
      <p:sp>
        <p:nvSpPr>
          <p:cNvPr id="18" name="圆角矩形 17">
            <a:hlinkClick r:id="rId3"/>
          </p:cNvPr>
          <p:cNvSpPr/>
          <p:nvPr/>
        </p:nvSpPr>
        <p:spPr>
          <a:xfrm>
            <a:off x="3589793" y="4653136"/>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9" name="圆角矩形 18">
            <a:hlinkClick r:id="rId3"/>
          </p:cNvPr>
          <p:cNvSpPr/>
          <p:nvPr/>
        </p:nvSpPr>
        <p:spPr>
          <a:xfrm>
            <a:off x="5148064"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www.zhiu.com</a:t>
            </a:r>
            <a:endParaRPr lang="zh-CN" altLang="en-US" sz="1600" b="1" dirty="0">
              <a:solidFill>
                <a:prstClr val="white"/>
              </a:solidFill>
              <a:latin typeface="微软雅黑"/>
              <a:cs typeface="Segoe UI" pitchFamily="34" charset="0"/>
            </a:endParaRPr>
          </a:p>
        </p:txBody>
      </p:sp>
    </p:spTree>
    <p:extLst>
      <p:ext uri="{BB962C8B-B14F-4D97-AF65-F5344CB8AC3E}">
        <p14:creationId xmlns:p14="http://schemas.microsoft.com/office/powerpoint/2010/main" val="4141921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 Broad, Go Deep, Sell More – The Message of the Playbook</a:t>
            </a:r>
            <a:endParaRPr lang="en-US" dirty="0"/>
          </a:p>
        </p:txBody>
      </p:sp>
      <p:sp>
        <p:nvSpPr>
          <p:cNvPr id="5" name="Text Placeholder 4"/>
          <p:cNvSpPr>
            <a:spLocks noGrp="1"/>
          </p:cNvSpPr>
          <p:nvPr>
            <p:ph type="body" sz="quarter" idx="10"/>
          </p:nvPr>
        </p:nvSpPr>
        <p:spPr>
          <a:xfrm>
            <a:off x="216050" y="1481137"/>
            <a:ext cx="8494713" cy="4391026"/>
          </a:xfrm>
        </p:spPr>
        <p:txBody>
          <a:bodyPr/>
          <a:lstStyle/>
          <a:p>
            <a:pPr marL="285750" indent="-285750">
              <a:buClr>
                <a:schemeClr val="tx2"/>
              </a:buClr>
              <a:buFont typeface="Wingdings" panose="05000000000000000000" pitchFamily="2" charset="2"/>
              <a:buChar char="§"/>
            </a:pPr>
            <a:r>
              <a:rPr lang="en-US" dirty="0" smtClean="0"/>
              <a:t>Go Broad – Market Opportunity is Growing</a:t>
            </a:r>
          </a:p>
          <a:p>
            <a:pPr marL="465750" lvl="2" indent="-285750">
              <a:buClr>
                <a:schemeClr val="tx2"/>
              </a:buClr>
              <a:buFont typeface="Wingdings" panose="05000000000000000000" pitchFamily="2" charset="2"/>
              <a:buChar char="§"/>
            </a:pPr>
            <a:r>
              <a:rPr lang="en-US" dirty="0" smtClean="0"/>
              <a:t>Shift of revenue from IT to </a:t>
            </a:r>
            <a:r>
              <a:rPr lang="en-US" dirty="0" err="1" smtClean="0"/>
              <a:t>LoB</a:t>
            </a:r>
            <a:endParaRPr lang="en-US" dirty="0"/>
          </a:p>
          <a:p>
            <a:pPr marL="465750" lvl="2" indent="-285750">
              <a:buClr>
                <a:schemeClr val="tx2"/>
              </a:buClr>
              <a:buFont typeface="Wingdings" panose="05000000000000000000" pitchFamily="2" charset="2"/>
              <a:buChar char="§"/>
            </a:pPr>
            <a:r>
              <a:rPr lang="en-US" dirty="0" smtClean="0"/>
              <a:t>New decision makers </a:t>
            </a:r>
            <a:endParaRPr lang="en-US" dirty="0"/>
          </a:p>
          <a:p>
            <a:pPr marL="465750" lvl="2" indent="-285750">
              <a:buClr>
                <a:schemeClr val="tx2"/>
              </a:buClr>
              <a:buFont typeface="Wingdings" panose="05000000000000000000" pitchFamily="2" charset="2"/>
              <a:buChar char="§"/>
            </a:pPr>
            <a:r>
              <a:rPr lang="en-US" dirty="0" smtClean="0"/>
              <a:t>SME – small or big – everyone needs analytics</a:t>
            </a:r>
            <a:endParaRPr lang="en-US" dirty="0"/>
          </a:p>
          <a:p>
            <a:pPr marL="285750" indent="-285750">
              <a:buClr>
                <a:schemeClr val="tx2"/>
              </a:buClr>
              <a:buFont typeface="Wingdings" panose="05000000000000000000" pitchFamily="2" charset="2"/>
              <a:buChar char="§"/>
            </a:pPr>
            <a:r>
              <a:rPr lang="en-US" dirty="0" smtClean="0"/>
              <a:t>Go Deep – SAP has the right solution and can grow with client’s business</a:t>
            </a:r>
          </a:p>
          <a:p>
            <a:pPr marL="465750" lvl="2" indent="-285750">
              <a:buClr>
                <a:schemeClr val="tx2"/>
              </a:buClr>
              <a:buFont typeface="Wingdings" panose="05000000000000000000" pitchFamily="2" charset="2"/>
              <a:buChar char="§"/>
            </a:pPr>
            <a:r>
              <a:rPr lang="en-US" dirty="0" smtClean="0"/>
              <a:t>SAP Portfolio #1 in analytics</a:t>
            </a:r>
          </a:p>
          <a:p>
            <a:pPr marL="465750" lvl="2" indent="-285750">
              <a:buClr>
                <a:schemeClr val="tx2"/>
              </a:buClr>
              <a:buFont typeface="Wingdings" panose="05000000000000000000" pitchFamily="2" charset="2"/>
              <a:buChar char="§"/>
            </a:pPr>
            <a:r>
              <a:rPr lang="en-US" dirty="0" smtClean="0"/>
              <a:t>Offerings targeted at the </a:t>
            </a:r>
            <a:r>
              <a:rPr lang="en-US" dirty="0" err="1" smtClean="0"/>
              <a:t>LoB</a:t>
            </a:r>
            <a:endParaRPr lang="en-US" dirty="0"/>
          </a:p>
          <a:p>
            <a:pPr marL="465750" lvl="2" indent="-285750">
              <a:buClr>
                <a:schemeClr val="tx2"/>
              </a:buClr>
              <a:buFont typeface="Wingdings" panose="05000000000000000000" pitchFamily="2" charset="2"/>
              <a:buChar char="§"/>
            </a:pPr>
            <a:r>
              <a:rPr lang="en-US" dirty="0" smtClean="0"/>
              <a:t>Competitive Advantage</a:t>
            </a:r>
            <a:endParaRPr lang="en-US" dirty="0"/>
          </a:p>
          <a:p>
            <a:pPr marL="285750" indent="-285750">
              <a:buClr>
                <a:schemeClr val="tx2"/>
              </a:buClr>
              <a:buFont typeface="Wingdings" panose="05000000000000000000" pitchFamily="2" charset="2"/>
              <a:buChar char="§"/>
            </a:pPr>
            <a:r>
              <a:rPr lang="en-US" dirty="0" smtClean="0"/>
              <a:t>Sell More – Make Money</a:t>
            </a:r>
            <a:endParaRPr lang="en-US" dirty="0"/>
          </a:p>
          <a:p>
            <a:pPr marL="465750" lvl="2" indent="-285750">
              <a:buClr>
                <a:schemeClr val="tx2"/>
              </a:buClr>
              <a:buFont typeface="Wingdings" panose="05000000000000000000" pitchFamily="2" charset="2"/>
              <a:buChar char="§"/>
            </a:pPr>
            <a:r>
              <a:rPr lang="en-US" dirty="0" smtClean="0"/>
              <a:t>Learn the story</a:t>
            </a:r>
          </a:p>
          <a:p>
            <a:pPr marL="465750" lvl="2" indent="-285750">
              <a:buClr>
                <a:schemeClr val="tx2"/>
              </a:buClr>
              <a:buFont typeface="Wingdings" panose="05000000000000000000" pitchFamily="2" charset="2"/>
              <a:buChar char="§"/>
            </a:pPr>
            <a:r>
              <a:rPr lang="en-US" dirty="0" smtClean="0"/>
              <a:t>Know your customers</a:t>
            </a:r>
            <a:endParaRPr lang="en-US" dirty="0"/>
          </a:p>
          <a:p>
            <a:pPr marL="465750" lvl="2" indent="-285750">
              <a:buClr>
                <a:schemeClr val="tx2"/>
              </a:buClr>
              <a:buFont typeface="Wingdings" panose="05000000000000000000" pitchFamily="2" charset="2"/>
              <a:buChar char="§"/>
            </a:pPr>
            <a:r>
              <a:rPr lang="en-US" dirty="0" smtClean="0"/>
              <a:t>Discuss  Analytics with your customers – because if you don’t someone else will……..</a:t>
            </a:r>
            <a:br>
              <a:rPr lang="en-US" dirty="0" smtClean="0"/>
            </a:br>
            <a:r>
              <a:rPr lang="en-US" dirty="0" smtClean="0"/>
              <a:t>	</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3003407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5 Analytics Deals in 30 Days Challenge </a:t>
            </a:r>
            <a:endParaRPr lang="en-US" dirty="0"/>
          </a:p>
        </p:txBody>
      </p:sp>
      <p:sp>
        <p:nvSpPr>
          <p:cNvPr id="5" name="Text Placeholder 4"/>
          <p:cNvSpPr>
            <a:spLocks noGrp="1"/>
          </p:cNvSpPr>
          <p:nvPr>
            <p:ph type="body" sz="quarter" idx="10"/>
          </p:nvPr>
        </p:nvSpPr>
        <p:spPr>
          <a:xfrm>
            <a:off x="155465" y="1422387"/>
            <a:ext cx="5235399" cy="4391026"/>
          </a:xfrm>
        </p:spPr>
        <p:txBody>
          <a:bodyPr/>
          <a:lstStyle/>
          <a:p>
            <a:pPr marL="285750" indent="-285750">
              <a:buClr>
                <a:schemeClr val="accent3"/>
              </a:buClr>
              <a:buFont typeface="Arial" panose="020B0604020202020204" pitchFamily="34" charset="0"/>
              <a:buChar char="•"/>
            </a:pPr>
            <a:r>
              <a:rPr lang="en-US" sz="1600" dirty="0" smtClean="0"/>
              <a:t>Download </a:t>
            </a:r>
            <a:r>
              <a:rPr lang="en-US" sz="1600" i="1" u="sng" dirty="0" smtClean="0">
                <a:hlinkClick r:id="rId2"/>
              </a:rPr>
              <a:t>Turn Data into Decisions. </a:t>
            </a:r>
            <a:endParaRPr lang="en-US" sz="1600" dirty="0" smtClean="0"/>
          </a:p>
          <a:p>
            <a:pPr marL="285750" lvl="0" indent="-285750">
              <a:buClr>
                <a:schemeClr val="accent3"/>
              </a:buClr>
              <a:buFont typeface="Arial" panose="020B0604020202020204" pitchFamily="34" charset="0"/>
              <a:buChar char="•"/>
            </a:pPr>
            <a:r>
              <a:rPr lang="en-US" sz="1600" i="1" dirty="0" smtClean="0"/>
              <a:t>Learning the Story</a:t>
            </a:r>
            <a:r>
              <a:rPr lang="en-US" sz="1600" dirty="0" smtClean="0"/>
              <a:t>. </a:t>
            </a:r>
          </a:p>
          <a:p>
            <a:pPr marL="465750" lvl="2" indent="-285750">
              <a:buClr>
                <a:schemeClr val="accent3"/>
              </a:buClr>
            </a:pPr>
            <a:r>
              <a:rPr lang="en-US" sz="1400" b="0" dirty="0" smtClean="0"/>
              <a:t>You prepare your sales pitch</a:t>
            </a:r>
          </a:p>
          <a:p>
            <a:pPr marL="465750" lvl="2" indent="-285750">
              <a:buClr>
                <a:schemeClr val="accent3"/>
              </a:buClr>
            </a:pPr>
            <a:r>
              <a:rPr lang="en-US" sz="1400" b="0" dirty="0" smtClean="0"/>
              <a:t>Internalize the value of the offers, </a:t>
            </a:r>
          </a:p>
          <a:p>
            <a:pPr marL="465750" lvl="2" indent="-285750">
              <a:buClr>
                <a:schemeClr val="accent3"/>
              </a:buClr>
            </a:pPr>
            <a:r>
              <a:rPr lang="en-US" sz="1400" dirty="0" smtClean="0"/>
              <a:t>L</a:t>
            </a:r>
            <a:r>
              <a:rPr lang="en-US" sz="1400" b="0" dirty="0" smtClean="0"/>
              <a:t>everage SAP resources.</a:t>
            </a:r>
          </a:p>
          <a:p>
            <a:pPr marL="285750" lvl="0" indent="-285750">
              <a:buClr>
                <a:schemeClr val="accent3"/>
              </a:buClr>
              <a:buFont typeface="Arial" panose="020B0604020202020204" pitchFamily="34" charset="0"/>
              <a:buChar char="•"/>
            </a:pPr>
            <a:r>
              <a:rPr lang="en-US" sz="1600" i="1" dirty="0" smtClean="0"/>
              <a:t>Preparing Your Client List. </a:t>
            </a:r>
          </a:p>
          <a:p>
            <a:pPr marL="465750" lvl="2" indent="-285750">
              <a:buClr>
                <a:schemeClr val="accent3"/>
              </a:buClr>
            </a:pPr>
            <a:r>
              <a:rPr lang="en-US" sz="1400" b="0" dirty="0" smtClean="0"/>
              <a:t>Research infrastructure, IT departments, and lines of business to learn client needs, pain points, and goals to help develop a good client list</a:t>
            </a:r>
          </a:p>
          <a:p>
            <a:pPr marL="285750" lvl="0" indent="-285750">
              <a:buClr>
                <a:schemeClr val="accent3"/>
              </a:buClr>
              <a:buFont typeface="Arial" panose="020B0604020202020204" pitchFamily="34" charset="0"/>
              <a:buChar char="•"/>
            </a:pPr>
            <a:r>
              <a:rPr lang="en-US" sz="1600" i="1" dirty="0" smtClean="0"/>
              <a:t>Making Calls, Setting Appointments, and Closing Sales</a:t>
            </a:r>
            <a:r>
              <a:rPr lang="en-US" sz="1600" b="0" dirty="0" smtClean="0"/>
              <a:t>. </a:t>
            </a:r>
          </a:p>
          <a:p>
            <a:pPr marL="465750" lvl="2" indent="-285750">
              <a:buClr>
                <a:schemeClr val="accent3"/>
              </a:buClr>
            </a:pPr>
            <a:r>
              <a:rPr lang="en-US" sz="1400" b="0" dirty="0" smtClean="0"/>
              <a:t>Use discovery questions and SAP assets to engage with prospects</a:t>
            </a:r>
          </a:p>
          <a:p>
            <a:pPr marL="465750" lvl="2" indent="-285750">
              <a:buClr>
                <a:schemeClr val="accent3"/>
              </a:buClr>
            </a:pPr>
            <a:r>
              <a:rPr lang="en-US" sz="1400" b="0" dirty="0" smtClean="0"/>
              <a:t>Close deals more efficiently. </a:t>
            </a:r>
          </a:p>
          <a:p>
            <a:pPr marL="285750" indent="-285750">
              <a:buClr>
                <a:schemeClr val="accent3"/>
              </a:buClr>
              <a:buFont typeface="Arial" panose="020B0604020202020204" pitchFamily="34" charset="0"/>
              <a:buChar char="•"/>
            </a:pPr>
            <a:endParaRPr lang="en-US" sz="1600" dirty="0"/>
          </a:p>
          <a:p>
            <a:pPr marL="285750" lvl="0" indent="-285750">
              <a:buClr>
                <a:schemeClr val="accent3"/>
              </a:buClr>
              <a:buFont typeface="Arial" panose="020B0604020202020204" pitchFamily="34" charset="0"/>
              <a:buChar char="•"/>
            </a:pPr>
            <a:endParaRPr lang="en-US" sz="1600" b="0" dirty="0"/>
          </a:p>
        </p:txBody>
      </p:sp>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l="23468" t="17287" r="23275" b="16351"/>
          <a:stretch/>
        </p:blipFill>
        <p:spPr>
          <a:xfrm>
            <a:off x="5197493" y="1484274"/>
            <a:ext cx="3946507" cy="3688228"/>
          </a:xfrm>
          <a:prstGeom prst="rect">
            <a:avLst/>
          </a:prstGeom>
        </p:spPr>
      </p:pic>
    </p:spTree>
    <p:extLst>
      <p:ext uri="{BB962C8B-B14F-4D97-AF65-F5344CB8AC3E}">
        <p14:creationId xmlns:p14="http://schemas.microsoft.com/office/powerpoint/2010/main" val="2476415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_h1"/>
          <p:cNvSpPr>
            <a:spLocks noGrp="1" noChangeArrowheads="1"/>
          </p:cNvSpPr>
          <p:nvPr>
            <p:ph type="title" idx="4294967295"/>
          </p:nvPr>
        </p:nvSpPr>
        <p:spPr bwMode="gray">
          <a:xfrm>
            <a:off x="324000" y="324000"/>
            <a:ext cx="8496000" cy="756000"/>
          </a:xfrm>
        </p:spPr>
        <p:txBody>
          <a:bodyPr>
            <a:noAutofit/>
          </a:bodyPr>
          <a:lstStyle/>
          <a:p>
            <a:r>
              <a:rPr lang="en-US" noProof="1" smtClean="0"/>
              <a:t>Making It Happen – What Our Distributors Need to Do</a:t>
            </a:r>
            <a:endParaRPr lang="en-US" b="0" noProof="1" smtClean="0"/>
          </a:p>
        </p:txBody>
      </p:sp>
      <p:sp>
        <p:nvSpPr>
          <p:cNvPr id="12" name="Rectangle 11"/>
          <p:cNvSpPr/>
          <p:nvPr/>
        </p:nvSpPr>
        <p:spPr>
          <a:xfrm>
            <a:off x="113254" y="3410078"/>
            <a:ext cx="971741" cy="276999"/>
          </a:xfrm>
          <a:prstGeom prst="rect">
            <a:avLst/>
          </a:prstGeom>
        </p:spPr>
        <p:txBody>
          <a:bodyPr wrap="none">
            <a:spAutoFit/>
          </a:bodyPr>
          <a:lstStyle/>
          <a:p>
            <a:pPr>
              <a:spcBef>
                <a:spcPts val="2000"/>
              </a:spcBef>
            </a:pPr>
            <a:r>
              <a:rPr lang="en-US" sz="1200" b="1" dirty="0" smtClean="0"/>
              <a:t>Distributor</a:t>
            </a:r>
            <a:endParaRPr lang="en-US" sz="1200" b="1" dirty="0"/>
          </a:p>
        </p:txBody>
      </p:sp>
      <p:sp>
        <p:nvSpPr>
          <p:cNvPr id="19" name="Text Placeholder 1"/>
          <p:cNvSpPr txBox="1">
            <a:spLocks/>
          </p:cNvSpPr>
          <p:nvPr/>
        </p:nvSpPr>
        <p:spPr bwMode="gray">
          <a:xfrm>
            <a:off x="1473958" y="1296538"/>
            <a:ext cx="7042245" cy="4763069"/>
          </a:xfrm>
          <a:prstGeom prst="rect">
            <a:avLst/>
          </a:prstGeom>
          <a:solidFill>
            <a:schemeClr val="bg1"/>
          </a:solidFill>
        </p:spPr>
        <p:txBody>
          <a:bodyPr vert="horz" lIns="91440" tIns="91440" rIns="91440" bIns="91440" rtlCol="0" anchor="ctr">
            <a:noAutofit/>
          </a:bodyPr>
          <a:lstStyle>
            <a:lvl1pPr marL="0" marR="0" indent="0" algn="l" defTabSz="914400" rtl="0" eaLnBrk="1" fontAlgn="auto" latinLnBrk="0" hangingPunct="1">
              <a:lnSpc>
                <a:spcPct val="100000"/>
              </a:lnSpc>
              <a:spcBef>
                <a:spcPts val="2400"/>
              </a:spcBef>
              <a:spcAft>
                <a:spcPts val="0"/>
              </a:spcAft>
              <a:buClr>
                <a:schemeClr val="accent1"/>
              </a:buClr>
              <a:buSzPct val="80000"/>
              <a:buFontTx/>
              <a:buNone/>
              <a:tabLst/>
              <a:defRPr sz="1800" b="0" kern="1200">
                <a:solidFill>
                  <a:schemeClr val="tx1"/>
                </a:solidFill>
                <a:latin typeface="+mn-lt"/>
                <a:ea typeface="+mn-ea"/>
                <a:cs typeface="+mn-cs"/>
              </a:defRPr>
            </a:lvl1pPr>
            <a:lvl2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kern="1200">
                <a:solidFill>
                  <a:schemeClr val="tx1"/>
                </a:solidFill>
                <a:latin typeface="+mn-lt"/>
                <a:ea typeface="+mn-ea"/>
                <a:cs typeface="+mn-cs"/>
              </a:defRPr>
            </a:lvl2pPr>
            <a:lvl3pPr marL="0" marR="0" indent="0" algn="l" defTabSz="914400" rtl="0" eaLnBrk="1" fontAlgn="auto" latinLnBrk="0" hangingPunct="1">
              <a:lnSpc>
                <a:spcPct val="100000"/>
              </a:lnSpc>
              <a:spcBef>
                <a:spcPts val="2400"/>
              </a:spcBef>
              <a:spcAft>
                <a:spcPts val="0"/>
              </a:spcAft>
              <a:buClr>
                <a:schemeClr val="accent1"/>
              </a:buClr>
              <a:buSzPct val="80000"/>
              <a:buFontTx/>
              <a:buNone/>
              <a:tabLst/>
              <a:defRPr sz="1600" kern="1200">
                <a:solidFill>
                  <a:schemeClr val="tx1"/>
                </a:solidFill>
                <a:latin typeface="+mn-lt"/>
                <a:ea typeface="+mn-ea"/>
                <a:cs typeface="+mn-cs"/>
              </a:defRPr>
            </a:lvl3pPr>
            <a:lvl4pPr marL="270000" indent="-180000" algn="l" defTabSz="914400"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spcBef>
                <a:spcPts val="0"/>
              </a:spcBef>
              <a:buClr>
                <a:schemeClr val="tx2"/>
              </a:buClr>
              <a:buSzPct val="100000"/>
              <a:buFont typeface="Wingdings" pitchFamily="2" charset="2"/>
              <a:buChar char="§"/>
            </a:pPr>
            <a:r>
              <a:rPr lang="en-US" sz="1600" dirty="0" smtClean="0">
                <a:solidFill>
                  <a:schemeClr val="tx1">
                    <a:lumMod val="85000"/>
                    <a:lumOff val="15000"/>
                  </a:schemeClr>
                </a:solidFill>
              </a:rPr>
              <a:t>Review the </a:t>
            </a:r>
            <a:r>
              <a:rPr lang="en-US" sz="1600" dirty="0" smtClean="0">
                <a:solidFill>
                  <a:schemeClr val="tx1">
                    <a:lumMod val="85000"/>
                    <a:lumOff val="15000"/>
                  </a:schemeClr>
                </a:solidFill>
                <a:hlinkClick r:id="rId2"/>
              </a:rPr>
              <a:t>Playbook</a:t>
            </a:r>
            <a:r>
              <a:rPr lang="en-US" sz="1600" dirty="0" smtClean="0">
                <a:solidFill>
                  <a:schemeClr val="tx1">
                    <a:lumMod val="85000"/>
                    <a:lumOff val="15000"/>
                  </a:schemeClr>
                </a:solidFill>
              </a:rPr>
              <a:t> material (</a:t>
            </a:r>
            <a:r>
              <a:rPr lang="en-US" sz="1600" dirty="0" err="1" smtClean="0">
                <a:solidFill>
                  <a:schemeClr val="tx1">
                    <a:lumMod val="85000"/>
                    <a:lumOff val="15000"/>
                  </a:schemeClr>
                </a:solidFill>
              </a:rPr>
              <a:t>ppt</a:t>
            </a:r>
            <a:r>
              <a:rPr lang="en-US" sz="1600" dirty="0" smtClean="0">
                <a:solidFill>
                  <a:schemeClr val="tx1">
                    <a:lumMod val="85000"/>
                    <a:lumOff val="15000"/>
                  </a:schemeClr>
                </a:solidFill>
              </a:rPr>
              <a:t> and replay by July 11</a:t>
            </a:r>
            <a:r>
              <a:rPr lang="en-US" sz="1600" baseline="30000" dirty="0" smtClean="0">
                <a:solidFill>
                  <a:schemeClr val="tx1">
                    <a:lumMod val="85000"/>
                    <a:lumOff val="15000"/>
                  </a:schemeClr>
                </a:solidFill>
              </a:rPr>
              <a:t>th</a:t>
            </a:r>
            <a:r>
              <a:rPr lang="en-US" sz="1600" dirty="0" smtClean="0">
                <a:solidFill>
                  <a:schemeClr val="tx1">
                    <a:lumMod val="85000"/>
                    <a:lumOff val="15000"/>
                  </a:schemeClr>
                </a:solidFill>
              </a:rPr>
              <a:t>, 2014) </a:t>
            </a:r>
          </a:p>
          <a:p>
            <a:pPr marL="285750" indent="-285750">
              <a:spcBef>
                <a:spcPts val="0"/>
              </a:spcBef>
              <a:buClr>
                <a:schemeClr val="tx2"/>
              </a:buClr>
              <a:buSzPct val="100000"/>
              <a:buFont typeface="Wingdings" pitchFamily="2" charset="2"/>
              <a:buChar char="§"/>
            </a:pPr>
            <a:r>
              <a:rPr lang="en-US" sz="1600" dirty="0" smtClean="0">
                <a:solidFill>
                  <a:schemeClr val="tx1">
                    <a:lumMod val="85000"/>
                    <a:lumOff val="15000"/>
                  </a:schemeClr>
                </a:solidFill>
              </a:rPr>
              <a:t>Merchandise SAP: Post Playbook, Resources and Content with your partners </a:t>
            </a:r>
          </a:p>
          <a:p>
            <a:pPr marL="285750" indent="-285750">
              <a:spcBef>
                <a:spcPts val="0"/>
              </a:spcBef>
              <a:buClr>
                <a:schemeClr val="tx2"/>
              </a:buClr>
              <a:buSzPct val="100000"/>
              <a:buFont typeface="Wingdings" pitchFamily="2" charset="2"/>
              <a:buChar char="§"/>
            </a:pPr>
            <a:r>
              <a:rPr lang="en-US" sz="1600" dirty="0" smtClean="0">
                <a:solidFill>
                  <a:schemeClr val="tx1">
                    <a:lumMod val="85000"/>
                    <a:lumOff val="15000"/>
                  </a:schemeClr>
                </a:solidFill>
              </a:rPr>
              <a:t>Host Distributor Sponsored Analytics Webinar to identify resellers with Analytic skills</a:t>
            </a:r>
          </a:p>
          <a:p>
            <a:pPr marL="285750" lvl="3" indent="-285750">
              <a:spcBef>
                <a:spcPts val="0"/>
              </a:spcBef>
              <a:buClr>
                <a:schemeClr val="tx2"/>
              </a:buClr>
              <a:buFont typeface="Wingdings" pitchFamily="2" charset="2"/>
              <a:buChar char="§"/>
            </a:pPr>
            <a:r>
              <a:rPr lang="en-US" sz="1600" dirty="0" smtClean="0">
                <a:solidFill>
                  <a:schemeClr val="tx1">
                    <a:lumMod val="85000"/>
                    <a:lumOff val="15000"/>
                  </a:schemeClr>
                </a:solidFill>
              </a:rPr>
              <a:t>Choose 10 Successful Partners to participate in the 30 Day Challenge</a:t>
            </a:r>
          </a:p>
          <a:p>
            <a:pPr marL="285750" lvl="3" indent="-285750">
              <a:spcBef>
                <a:spcPts val="0"/>
              </a:spcBef>
              <a:buClr>
                <a:schemeClr val="tx2"/>
              </a:buClr>
              <a:buFont typeface="Wingdings" pitchFamily="2" charset="2"/>
              <a:buChar char="§"/>
            </a:pPr>
            <a:r>
              <a:rPr lang="en-US" sz="1600" dirty="0" smtClean="0">
                <a:solidFill>
                  <a:schemeClr val="tx1">
                    <a:lumMod val="85000"/>
                    <a:lumOff val="15000"/>
                  </a:schemeClr>
                </a:solidFill>
              </a:rPr>
              <a:t>Work with these partners to ensure they understand the playbook and assets available (wheel of success assets – see next slide)</a:t>
            </a:r>
          </a:p>
          <a:p>
            <a:pPr marL="285750" lvl="3" indent="-285750">
              <a:spcBef>
                <a:spcPts val="0"/>
              </a:spcBef>
              <a:buClr>
                <a:schemeClr val="tx2"/>
              </a:buClr>
              <a:buFont typeface="Wingdings" pitchFamily="2" charset="2"/>
              <a:buChar char="§"/>
            </a:pPr>
            <a:r>
              <a:rPr lang="en-US" sz="1600" dirty="0" smtClean="0">
                <a:solidFill>
                  <a:schemeClr val="tx1">
                    <a:lumMod val="85000"/>
                    <a:lumOff val="15000"/>
                  </a:schemeClr>
                </a:solidFill>
              </a:rPr>
              <a:t>Implement </a:t>
            </a:r>
            <a:r>
              <a:rPr lang="en-US" sz="1600" dirty="0">
                <a:solidFill>
                  <a:schemeClr val="tx1">
                    <a:lumMod val="85000"/>
                    <a:lumOff val="15000"/>
                  </a:schemeClr>
                </a:solidFill>
              </a:rPr>
              <a:t>enablement campaigns and </a:t>
            </a:r>
            <a:r>
              <a:rPr lang="en-US" sz="1600" dirty="0" smtClean="0">
                <a:solidFill>
                  <a:schemeClr val="tx1">
                    <a:lumMod val="85000"/>
                    <a:lumOff val="15000"/>
                  </a:schemeClr>
                </a:solidFill>
              </a:rPr>
              <a:t>ongoing </a:t>
            </a:r>
            <a:r>
              <a:rPr lang="en-US" sz="1600" dirty="0">
                <a:solidFill>
                  <a:schemeClr val="tx1">
                    <a:lumMod val="85000"/>
                    <a:lumOff val="15000"/>
                  </a:schemeClr>
                </a:solidFill>
              </a:rPr>
              <a:t>messaging with AR’s</a:t>
            </a:r>
          </a:p>
          <a:p>
            <a:pPr marL="285750" lvl="2" indent="-285750">
              <a:spcBef>
                <a:spcPts val="0"/>
              </a:spcBef>
              <a:buClr>
                <a:schemeClr val="tx2"/>
              </a:buClr>
              <a:buSzPct val="100000"/>
              <a:buFont typeface="Wingdings" pitchFamily="2" charset="2"/>
              <a:buChar char="§"/>
            </a:pPr>
            <a:r>
              <a:rPr lang="en-US" dirty="0">
                <a:solidFill>
                  <a:schemeClr val="tx1">
                    <a:lumMod val="85000"/>
                    <a:lumOff val="15000"/>
                  </a:schemeClr>
                </a:solidFill>
              </a:rPr>
              <a:t>Utilize SAP resources to drive pipeline activities including </a:t>
            </a:r>
          </a:p>
          <a:p>
            <a:pPr marL="642813" lvl="4" indent="-285750">
              <a:spcBef>
                <a:spcPts val="0"/>
              </a:spcBef>
              <a:buClr>
                <a:schemeClr val="tx2"/>
              </a:buClr>
              <a:buFont typeface="Wingdings" pitchFamily="2" charset="2"/>
              <a:buChar char="§"/>
            </a:pPr>
            <a:r>
              <a:rPr lang="en-US" sz="1600" dirty="0">
                <a:solidFill>
                  <a:schemeClr val="tx1">
                    <a:lumMod val="85000"/>
                    <a:lumOff val="15000"/>
                  </a:schemeClr>
                </a:solidFill>
              </a:rPr>
              <a:t>Solution experts and enablement teams</a:t>
            </a:r>
          </a:p>
          <a:p>
            <a:pPr marL="642813" lvl="4" indent="-285750">
              <a:spcBef>
                <a:spcPts val="0"/>
              </a:spcBef>
              <a:buClr>
                <a:schemeClr val="tx2"/>
              </a:buClr>
              <a:buFont typeface="Wingdings" pitchFamily="2" charset="2"/>
              <a:buChar char="§"/>
            </a:pPr>
            <a:r>
              <a:rPr lang="en-US" sz="1600" dirty="0">
                <a:solidFill>
                  <a:schemeClr val="tx1">
                    <a:lumMod val="85000"/>
                    <a:lumOff val="15000"/>
                  </a:schemeClr>
                </a:solidFill>
              </a:rPr>
              <a:t>Marketing enablement – social, messaging, campaign building</a:t>
            </a:r>
          </a:p>
          <a:p>
            <a:pPr marL="642813" lvl="4" indent="-285750">
              <a:spcBef>
                <a:spcPts val="0"/>
              </a:spcBef>
              <a:buClr>
                <a:schemeClr val="tx2"/>
              </a:buClr>
              <a:buFont typeface="Wingdings" pitchFamily="2" charset="2"/>
              <a:buChar char="§"/>
            </a:pPr>
            <a:r>
              <a:rPr lang="en-US" sz="1600" dirty="0">
                <a:solidFill>
                  <a:schemeClr val="tx1">
                    <a:lumMod val="85000"/>
                    <a:lumOff val="15000"/>
                  </a:schemeClr>
                </a:solidFill>
              </a:rPr>
              <a:t>ISE organization</a:t>
            </a:r>
          </a:p>
          <a:p>
            <a:pPr marL="642813" lvl="4" indent="-285750">
              <a:spcBef>
                <a:spcPts val="0"/>
              </a:spcBef>
              <a:buClr>
                <a:schemeClr val="tx2"/>
              </a:buClr>
              <a:buFont typeface="Wingdings" pitchFamily="2" charset="2"/>
              <a:buChar char="§"/>
            </a:pPr>
            <a:r>
              <a:rPr lang="en-US" sz="1600" dirty="0">
                <a:solidFill>
                  <a:schemeClr val="tx1">
                    <a:lumMod val="85000"/>
                    <a:lumOff val="15000"/>
                  </a:schemeClr>
                </a:solidFill>
              </a:rPr>
              <a:t>PSA </a:t>
            </a:r>
            <a:r>
              <a:rPr lang="en-US" sz="1600" dirty="0" smtClean="0">
                <a:solidFill>
                  <a:schemeClr val="tx1">
                    <a:lumMod val="85000"/>
                    <a:lumOff val="15000"/>
                  </a:schemeClr>
                </a:solidFill>
              </a:rPr>
              <a:t>Support</a:t>
            </a:r>
            <a:endParaRPr lang="en-US" sz="1600" dirty="0">
              <a:solidFill>
                <a:schemeClr val="tx1">
                  <a:lumMod val="85000"/>
                  <a:lumOff val="15000"/>
                </a:schemeClr>
              </a:solidFill>
            </a:endParaRPr>
          </a:p>
          <a:p>
            <a:pPr marL="285750" lvl="3" indent="-285750">
              <a:spcBef>
                <a:spcPts val="0"/>
              </a:spcBef>
              <a:buClr>
                <a:schemeClr val="tx2"/>
              </a:buClr>
              <a:buFont typeface="Wingdings" pitchFamily="2" charset="2"/>
              <a:buChar char="§"/>
            </a:pPr>
            <a:r>
              <a:rPr lang="en-US" sz="1600" dirty="0">
                <a:solidFill>
                  <a:schemeClr val="tx1">
                    <a:lumMod val="85000"/>
                    <a:lumOff val="15000"/>
                  </a:schemeClr>
                </a:solidFill>
              </a:rPr>
              <a:t>Execute Sales Blitz with partners in coordination with SAP before September 30th, 2014</a:t>
            </a:r>
          </a:p>
        </p:txBody>
      </p:sp>
      <p:sp>
        <p:nvSpPr>
          <p:cNvPr id="20" name="Chevron 19"/>
          <p:cNvSpPr/>
          <p:nvPr/>
        </p:nvSpPr>
        <p:spPr bwMode="gray">
          <a:xfrm>
            <a:off x="1083627" y="2625895"/>
            <a:ext cx="296862" cy="966471"/>
          </a:xfrm>
          <a:prstGeom prst="chevron">
            <a:avLst>
              <a:gd name="adj" fmla="val 70063"/>
            </a:avLst>
          </a:prstGeom>
          <a:solidFill>
            <a:schemeClr val="accent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sz="1600" kern="0" dirty="0">
              <a:solidFill>
                <a:srgbClr val="000000"/>
              </a:solidFill>
              <a:ea typeface="Arial Unicode MS" pitchFamily="34" charset="-128"/>
              <a:cs typeface="Arial Unicode MS" pitchFamily="34" charset="-128"/>
            </a:endParaRPr>
          </a:p>
        </p:txBody>
      </p:sp>
      <p:pic>
        <p:nvPicPr>
          <p:cNvPr id="23" name="Picture 2" descr="C:\Users\i816570\Pictures\272911_l_srgb_s_gl.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3254" y="2694132"/>
            <a:ext cx="814586" cy="6985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36830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Wheel </a:t>
            </a:r>
            <a:r>
              <a:rPr lang="en-US" b="1" dirty="0" smtClean="0"/>
              <a:t>of Success</a:t>
            </a:r>
            <a:r>
              <a:rPr lang="en-US" dirty="0"/>
              <a:t/>
            </a:r>
            <a:br>
              <a:rPr lang="en-US" dirty="0"/>
            </a:br>
            <a:r>
              <a:rPr lang="en-US" sz="1800" dirty="0" smtClean="0"/>
              <a:t>5 Deals in 30 Days</a:t>
            </a:r>
            <a:endParaRPr lang="en-US" sz="1800" b="0" dirty="0"/>
          </a:p>
        </p:txBody>
      </p:sp>
      <p:grpSp>
        <p:nvGrpSpPr>
          <p:cNvPr id="7" name="Group 6"/>
          <p:cNvGrpSpPr/>
          <p:nvPr/>
        </p:nvGrpSpPr>
        <p:grpSpPr>
          <a:xfrm>
            <a:off x="1049817" y="1836006"/>
            <a:ext cx="7036001" cy="3765550"/>
            <a:chOff x="327025" y="1538288"/>
            <a:chExt cx="8437564" cy="4515643"/>
          </a:xfrm>
        </p:grpSpPr>
        <p:sp>
          <p:nvSpPr>
            <p:cNvPr id="3" name="Rectangle 2"/>
            <p:cNvSpPr/>
            <p:nvPr/>
          </p:nvSpPr>
          <p:spPr bwMode="gray">
            <a:xfrm>
              <a:off x="327025" y="1538288"/>
              <a:ext cx="4168775" cy="2182811"/>
            </a:xfrm>
            <a:prstGeom prst="rect">
              <a:avLst/>
            </a:prstGeom>
            <a:solidFill>
              <a:srgbClr val="D9D9D9"/>
            </a:solidFill>
            <a:ln w="6350" algn="ctr">
              <a:noFill/>
              <a:miter lim="800000"/>
              <a:headEnd/>
              <a:tailEnd/>
            </a:ln>
          </p:spPr>
          <p:txBody>
            <a:bodyPr lIns="90000" tIns="72000" rIns="90000" bIns="72000" rtlCol="0" anchor="t"/>
            <a:lstStyle/>
            <a:p>
              <a:pPr marL="114300" lvl="1" indent="-114300" defTabSz="488950">
                <a:lnSpc>
                  <a:spcPct val="90000"/>
                </a:lnSpc>
                <a:spcBef>
                  <a:spcPct val="0"/>
                </a:spcBef>
                <a:spcAft>
                  <a:spcPct val="15000"/>
                </a:spcAft>
                <a:buFont typeface="Arial"/>
                <a:buChar char="•"/>
              </a:pPr>
              <a:r>
                <a:rPr lang="en-US" sz="1000" dirty="0"/>
                <a:t>Customer Solution Brief </a:t>
              </a:r>
            </a:p>
            <a:p>
              <a:pPr marL="114300" lvl="1" indent="-114300" defTabSz="488950">
                <a:lnSpc>
                  <a:spcPct val="90000"/>
                </a:lnSpc>
                <a:spcBef>
                  <a:spcPct val="0"/>
                </a:spcBef>
                <a:spcAft>
                  <a:spcPct val="15000"/>
                </a:spcAft>
                <a:buFont typeface="Arial"/>
                <a:buChar char="•"/>
              </a:pPr>
              <a:r>
                <a:rPr lang="en-US" sz="1000" dirty="0"/>
                <a:t>Target Customer profile </a:t>
              </a:r>
            </a:p>
            <a:p>
              <a:pPr marL="114300" lvl="1" indent="-114300" defTabSz="488950">
                <a:lnSpc>
                  <a:spcPct val="90000"/>
                </a:lnSpc>
                <a:spcBef>
                  <a:spcPct val="0"/>
                </a:spcBef>
                <a:spcAft>
                  <a:spcPct val="15000"/>
                </a:spcAft>
                <a:buFont typeface="Arial"/>
                <a:buChar char="•"/>
              </a:pPr>
              <a:r>
                <a:rPr lang="en-US" sz="1000" dirty="0"/>
                <a:t>Customer Presentation </a:t>
              </a:r>
            </a:p>
            <a:p>
              <a:pPr marL="114300" lvl="1" indent="-114300" defTabSz="488950">
                <a:lnSpc>
                  <a:spcPct val="90000"/>
                </a:lnSpc>
                <a:spcBef>
                  <a:spcPct val="0"/>
                </a:spcBef>
                <a:spcAft>
                  <a:spcPct val="15000"/>
                </a:spcAft>
                <a:buFont typeface="Arial"/>
                <a:buChar char="•"/>
              </a:pPr>
              <a:r>
                <a:rPr lang="en-US" sz="1000" dirty="0"/>
                <a:t>Solution Economics (for </a:t>
              </a:r>
              <a:r>
                <a:rPr lang="en-US" sz="1000" dirty="0" smtClean="0"/>
                <a:t>partners)</a:t>
              </a:r>
              <a:endParaRPr lang="en-US" sz="1000" dirty="0"/>
            </a:p>
            <a:p>
              <a:pPr marL="114300" lvl="1" indent="-114300" defTabSz="488950">
                <a:lnSpc>
                  <a:spcPct val="90000"/>
                </a:lnSpc>
                <a:spcBef>
                  <a:spcPct val="0"/>
                </a:spcBef>
                <a:spcAft>
                  <a:spcPct val="15000"/>
                </a:spcAft>
                <a:buFont typeface="Arial"/>
                <a:buChar char="•"/>
              </a:pPr>
              <a:r>
                <a:rPr lang="en-US" sz="1000" dirty="0"/>
                <a:t>Target partner </a:t>
              </a:r>
              <a:r>
                <a:rPr lang="en-US" sz="1000" dirty="0" smtClean="0"/>
                <a:t>profile</a:t>
              </a:r>
              <a:endParaRPr lang="en-US" sz="1000" dirty="0"/>
            </a:p>
            <a:p>
              <a:pPr marL="114300" lvl="1" indent="-114300" defTabSz="488950">
                <a:lnSpc>
                  <a:spcPct val="90000"/>
                </a:lnSpc>
                <a:spcBef>
                  <a:spcPct val="0"/>
                </a:spcBef>
                <a:spcAft>
                  <a:spcPct val="15000"/>
                </a:spcAft>
                <a:buFont typeface="Arial"/>
                <a:buChar char="•"/>
              </a:pPr>
              <a:r>
                <a:rPr lang="en-US" sz="1000" dirty="0"/>
                <a:t>Solution </a:t>
              </a:r>
              <a:r>
                <a:rPr lang="en-US" sz="1000" dirty="0" smtClean="0"/>
                <a:t>Roadmap</a:t>
              </a:r>
            </a:p>
            <a:p>
              <a:pPr marL="114300" lvl="1" indent="-114300" defTabSz="488950">
                <a:lnSpc>
                  <a:spcPct val="90000"/>
                </a:lnSpc>
                <a:spcBef>
                  <a:spcPct val="0"/>
                </a:spcBef>
                <a:spcAft>
                  <a:spcPct val="15000"/>
                </a:spcAft>
                <a:buFont typeface="Arial"/>
                <a:buChar char="•"/>
              </a:pPr>
              <a:r>
                <a:rPr lang="en-US" sz="1000" dirty="0" smtClean="0"/>
                <a:t>Competitive  positioning</a:t>
              </a:r>
            </a:p>
            <a:p>
              <a:pPr marL="114300" lvl="1" indent="-114300" defTabSz="488950">
                <a:lnSpc>
                  <a:spcPct val="90000"/>
                </a:lnSpc>
                <a:spcBef>
                  <a:spcPct val="0"/>
                </a:spcBef>
                <a:spcAft>
                  <a:spcPct val="15000"/>
                </a:spcAft>
                <a:buFont typeface="Arial"/>
                <a:buChar char="•"/>
              </a:pPr>
              <a:r>
                <a:rPr lang="en-US" sz="1000" dirty="0"/>
                <a:t>Customer </a:t>
              </a:r>
              <a:r>
                <a:rPr lang="en-US" sz="1000" dirty="0" smtClean="0"/>
                <a:t>References</a:t>
              </a:r>
              <a:endParaRPr lang="en-US" sz="1000" dirty="0"/>
            </a:p>
          </p:txBody>
        </p:sp>
        <p:sp>
          <p:nvSpPr>
            <p:cNvPr id="20" name="Rectangle 19"/>
            <p:cNvSpPr/>
            <p:nvPr/>
          </p:nvSpPr>
          <p:spPr bwMode="gray">
            <a:xfrm>
              <a:off x="4572001" y="1538288"/>
              <a:ext cx="4192588" cy="2182812"/>
            </a:xfrm>
            <a:prstGeom prst="rect">
              <a:avLst/>
            </a:prstGeom>
            <a:solidFill>
              <a:srgbClr val="D9D9D9"/>
            </a:solidFill>
            <a:ln w="6350" algn="ctr">
              <a:noFill/>
              <a:miter lim="800000"/>
              <a:headEnd/>
              <a:tailEnd/>
            </a:ln>
          </p:spPr>
          <p:txBody>
            <a:bodyPr lIns="90000" tIns="72000" rIns="90000" bIns="72000" rtlCol="0" anchor="t"/>
            <a:lstStyle/>
            <a:p>
              <a:pPr marL="114300" lvl="1" indent="-114300" algn="r" defTabSz="488950">
                <a:lnSpc>
                  <a:spcPct val="90000"/>
                </a:lnSpc>
                <a:spcBef>
                  <a:spcPct val="0"/>
                </a:spcBef>
                <a:spcAft>
                  <a:spcPct val="15000"/>
                </a:spcAft>
                <a:buFont typeface="Arial"/>
                <a:buChar char="•"/>
              </a:pPr>
              <a:r>
                <a:rPr lang="en-US" sz="1000" dirty="0"/>
                <a:t>90 Day Jumpstart Curriculum </a:t>
              </a:r>
              <a:r>
                <a:rPr lang="en-US" sz="1000" dirty="0" smtClean="0"/>
                <a:t/>
              </a:r>
              <a:br>
                <a:rPr lang="en-US" sz="1000" dirty="0" smtClean="0"/>
              </a:br>
              <a:r>
                <a:rPr lang="en-US" sz="1000" dirty="0" smtClean="0"/>
                <a:t>(</a:t>
              </a:r>
              <a:r>
                <a:rPr lang="en-US" sz="1000" dirty="0"/>
                <a:t>Presales, Sales, Technical</a:t>
              </a:r>
              <a:r>
                <a:rPr lang="en-US" sz="1000" dirty="0" smtClean="0"/>
                <a:t>)</a:t>
              </a:r>
              <a:endParaRPr lang="en-US" sz="1000" dirty="0"/>
            </a:p>
          </p:txBody>
        </p:sp>
        <p:sp>
          <p:nvSpPr>
            <p:cNvPr id="21" name="Rectangle 20"/>
            <p:cNvSpPr/>
            <p:nvPr/>
          </p:nvSpPr>
          <p:spPr bwMode="gray">
            <a:xfrm>
              <a:off x="327025" y="3822700"/>
              <a:ext cx="4168775" cy="2222500"/>
            </a:xfrm>
            <a:prstGeom prst="rect">
              <a:avLst/>
            </a:prstGeom>
            <a:solidFill>
              <a:srgbClr val="D9D9D9"/>
            </a:solidFill>
            <a:ln w="6350" algn="ctr">
              <a:noFill/>
              <a:miter lim="800000"/>
              <a:headEnd/>
              <a:tailEnd/>
            </a:ln>
          </p:spPr>
          <p:txBody>
            <a:bodyPr lIns="90000" tIns="72000" rIns="90000" bIns="72000" rtlCol="0" anchor="t"/>
            <a:lstStyle/>
            <a:p>
              <a:pPr marL="114300" lvl="1" indent="-114300" defTabSz="488950">
                <a:lnSpc>
                  <a:spcPct val="90000"/>
                </a:lnSpc>
                <a:spcBef>
                  <a:spcPct val="0"/>
                </a:spcBef>
                <a:spcAft>
                  <a:spcPct val="15000"/>
                </a:spcAft>
                <a:buFont typeface="Arial"/>
                <a:buChar char="•"/>
              </a:pPr>
              <a:r>
                <a:rPr lang="en-US" sz="1000" dirty="0"/>
                <a:t>Campaign Assets</a:t>
              </a:r>
            </a:p>
            <a:p>
              <a:pPr marL="114300" lvl="1" indent="-114300" defTabSz="488950">
                <a:lnSpc>
                  <a:spcPct val="90000"/>
                </a:lnSpc>
                <a:spcBef>
                  <a:spcPct val="0"/>
                </a:spcBef>
                <a:spcAft>
                  <a:spcPct val="15000"/>
                </a:spcAft>
                <a:buFont typeface="Arial"/>
                <a:buChar char="•"/>
              </a:pPr>
              <a:r>
                <a:rPr lang="en-US" sz="1000" dirty="0"/>
                <a:t>Telemarketing Scripts</a:t>
              </a:r>
            </a:p>
            <a:p>
              <a:pPr marL="114300" lvl="1" indent="-114300" defTabSz="488950">
                <a:lnSpc>
                  <a:spcPct val="90000"/>
                </a:lnSpc>
                <a:spcBef>
                  <a:spcPct val="0"/>
                </a:spcBef>
                <a:spcAft>
                  <a:spcPct val="15000"/>
                </a:spcAft>
                <a:buFont typeface="Arial"/>
                <a:buChar char="•"/>
              </a:pPr>
              <a:r>
                <a:rPr lang="en-US" sz="1000" dirty="0"/>
                <a:t>Turnkey campaign </a:t>
              </a:r>
              <a:r>
                <a:rPr lang="en-US" sz="1000" dirty="0" smtClean="0"/>
                <a:t/>
              </a:r>
              <a:br>
                <a:rPr lang="en-US" sz="1000" dirty="0" smtClean="0"/>
              </a:br>
              <a:r>
                <a:rPr lang="en-US" sz="1000" dirty="0" smtClean="0"/>
                <a:t>deployment</a:t>
              </a:r>
              <a:endParaRPr lang="en-US" sz="1000" dirty="0"/>
            </a:p>
            <a:p>
              <a:pPr marL="114300" lvl="1" indent="-114300" defTabSz="488950">
                <a:lnSpc>
                  <a:spcPct val="90000"/>
                </a:lnSpc>
                <a:spcBef>
                  <a:spcPct val="0"/>
                </a:spcBef>
                <a:spcAft>
                  <a:spcPct val="15000"/>
                </a:spcAft>
                <a:buFont typeface="Arial"/>
                <a:buChar char="•"/>
              </a:pPr>
              <a:r>
                <a:rPr lang="en-US" sz="1000" dirty="0"/>
                <a:t>Test and Demo </a:t>
              </a:r>
              <a:r>
                <a:rPr lang="en-US" sz="1000" dirty="0" smtClean="0"/>
                <a:t>Offer</a:t>
              </a:r>
              <a:endParaRPr lang="en-US" sz="1000" dirty="0"/>
            </a:p>
            <a:p>
              <a:pPr marL="114300" lvl="1" indent="-114300" defTabSz="488950">
                <a:lnSpc>
                  <a:spcPct val="90000"/>
                </a:lnSpc>
                <a:spcBef>
                  <a:spcPct val="0"/>
                </a:spcBef>
                <a:spcAft>
                  <a:spcPct val="15000"/>
                </a:spcAft>
                <a:buFont typeface="Arial"/>
                <a:buChar char="•"/>
              </a:pPr>
              <a:r>
                <a:rPr lang="en-US" sz="1000" dirty="0"/>
                <a:t>Incentives/Promotions</a:t>
              </a:r>
              <a:r>
                <a:rPr lang="en-US" sz="1000" dirty="0" smtClean="0"/>
                <a:t>/</a:t>
              </a:r>
            </a:p>
            <a:p>
              <a:pPr marL="114300" lvl="1" indent="-114300" defTabSz="488950">
                <a:lnSpc>
                  <a:spcPct val="90000"/>
                </a:lnSpc>
                <a:spcBef>
                  <a:spcPct val="0"/>
                </a:spcBef>
                <a:spcAft>
                  <a:spcPct val="15000"/>
                </a:spcAft>
                <a:buNone/>
              </a:pPr>
              <a:r>
                <a:rPr lang="en-US" sz="1000" dirty="0"/>
                <a:t> </a:t>
              </a:r>
              <a:r>
                <a:rPr lang="en-US" sz="1000" dirty="0" smtClean="0"/>
                <a:t>   Rewards</a:t>
              </a:r>
              <a:endParaRPr lang="en-US" sz="1000" dirty="0"/>
            </a:p>
          </p:txBody>
        </p:sp>
        <p:sp>
          <p:nvSpPr>
            <p:cNvPr id="22" name="Rectangle 21"/>
            <p:cNvSpPr/>
            <p:nvPr/>
          </p:nvSpPr>
          <p:spPr bwMode="gray">
            <a:xfrm>
              <a:off x="4584700" y="3822701"/>
              <a:ext cx="4179888" cy="2231230"/>
            </a:xfrm>
            <a:prstGeom prst="rect">
              <a:avLst/>
            </a:prstGeom>
            <a:solidFill>
              <a:srgbClr val="D9D9D9"/>
            </a:solidFill>
            <a:ln w="6350" algn="ctr">
              <a:noFill/>
              <a:miter lim="800000"/>
              <a:headEnd/>
              <a:tailEnd/>
            </a:ln>
          </p:spPr>
          <p:txBody>
            <a:bodyPr lIns="90000" tIns="72000" rIns="90000" bIns="72000" rtlCol="0" anchor="t"/>
            <a:lstStyle/>
            <a:p>
              <a:pPr marL="114300" lvl="1" indent="-114300" algn="r" defTabSz="488950">
                <a:lnSpc>
                  <a:spcPct val="90000"/>
                </a:lnSpc>
                <a:spcBef>
                  <a:spcPct val="0"/>
                </a:spcBef>
                <a:spcAft>
                  <a:spcPct val="15000"/>
                </a:spcAft>
                <a:buFont typeface="Arial"/>
                <a:buChar char="•"/>
              </a:pPr>
              <a:r>
                <a:rPr lang="en-US" sz="1000" dirty="0"/>
                <a:t>90 Day Jumpstart </a:t>
              </a:r>
              <a:endParaRPr lang="en-US" sz="1000" dirty="0" smtClean="0"/>
            </a:p>
            <a:p>
              <a:pPr marL="114300" lvl="1" indent="-114300" algn="r" defTabSz="488950">
                <a:lnSpc>
                  <a:spcPct val="90000"/>
                </a:lnSpc>
                <a:spcBef>
                  <a:spcPct val="0"/>
                </a:spcBef>
                <a:spcAft>
                  <a:spcPct val="15000"/>
                </a:spcAft>
                <a:buNone/>
              </a:pPr>
              <a:r>
                <a:rPr lang="en-US" sz="1000" dirty="0" smtClean="0"/>
                <a:t> </a:t>
              </a:r>
              <a:r>
                <a:rPr lang="en-US" sz="1000" dirty="0"/>
                <a:t>Curriculum </a:t>
              </a:r>
              <a:r>
                <a:rPr lang="en-US" sz="1000" dirty="0" smtClean="0"/>
                <a:t/>
              </a:r>
              <a:br>
                <a:rPr lang="en-US" sz="1000" dirty="0" smtClean="0"/>
              </a:br>
              <a:r>
                <a:rPr lang="en-US" sz="1000" dirty="0" smtClean="0"/>
                <a:t>(</a:t>
              </a:r>
              <a:r>
                <a:rPr lang="en-US" sz="1000" dirty="0"/>
                <a:t>Technical and Service </a:t>
              </a:r>
              <a:r>
                <a:rPr lang="en-US" sz="1000" dirty="0" smtClean="0"/>
                <a:t/>
              </a:r>
              <a:br>
                <a:rPr lang="en-US" sz="1000" dirty="0" smtClean="0"/>
              </a:br>
              <a:r>
                <a:rPr lang="en-US" sz="1000" dirty="0" smtClean="0"/>
                <a:t>delivery</a:t>
              </a:r>
              <a:r>
                <a:rPr lang="en-US" sz="1000" dirty="0"/>
                <a:t>)</a:t>
              </a:r>
            </a:p>
            <a:p>
              <a:pPr marL="114300" lvl="1" indent="-114300" algn="r" defTabSz="488950">
                <a:lnSpc>
                  <a:spcPct val="90000"/>
                </a:lnSpc>
                <a:spcBef>
                  <a:spcPct val="0"/>
                </a:spcBef>
                <a:spcAft>
                  <a:spcPct val="15000"/>
                </a:spcAft>
                <a:buFont typeface="Arial"/>
                <a:buChar char="•"/>
              </a:pPr>
              <a:r>
                <a:rPr lang="en-US" sz="1000" dirty="0"/>
                <a:t>Use case blueprint(s</a:t>
              </a:r>
              <a:r>
                <a:rPr lang="en-US" sz="1000" dirty="0" smtClean="0"/>
                <a:t>)</a:t>
              </a:r>
              <a:endParaRPr lang="en-US" sz="1000" dirty="0"/>
            </a:p>
          </p:txBody>
        </p:sp>
        <p:pic>
          <p:nvPicPr>
            <p:cNvPr id="34" name="Picture 33"/>
            <p:cNvPicPr>
              <a:picLocks noChangeAspect="1"/>
            </p:cNvPicPr>
            <p:nvPr/>
          </p:nvPicPr>
          <p:blipFill>
            <a:blip r:embed="rId3" cstate="print"/>
            <a:stretch>
              <a:fillRect/>
            </a:stretch>
          </p:blipFill>
          <p:spPr>
            <a:xfrm>
              <a:off x="2387600" y="1625600"/>
              <a:ext cx="4305300" cy="4305300"/>
            </a:xfrm>
            <a:prstGeom prst="rect">
              <a:avLst/>
            </a:prstGeom>
          </p:spPr>
        </p:pic>
        <p:sp>
          <p:nvSpPr>
            <p:cNvPr id="6" name="Oval 5"/>
            <p:cNvSpPr/>
            <p:nvPr/>
          </p:nvSpPr>
          <p:spPr bwMode="gray">
            <a:xfrm>
              <a:off x="3632200" y="3270828"/>
              <a:ext cx="1816100" cy="976745"/>
            </a:xfrm>
            <a:prstGeom prst="ellipse">
              <a:avLst/>
            </a:prstGeom>
            <a:noFill/>
            <a:ln w="6350" algn="ctr">
              <a:noFill/>
              <a:miter lim="800000"/>
              <a:headEnd/>
              <a:tailEnd/>
            </a:ln>
          </p:spPr>
          <p:txBody>
            <a:bodyPr lIns="90000" tIns="72000" rIns="90000" bIns="72000" rtlCol="0" anchor="ctr"/>
            <a:lstStyle/>
            <a:p>
              <a:pPr lvl="0" algn="ctr"/>
              <a:r>
                <a:rPr lang="en-US" sz="1100" b="1" dirty="0" smtClean="0"/>
                <a:t>“Must-have” Components</a:t>
              </a:r>
              <a:endParaRPr lang="en-US" sz="1100" b="1" dirty="0"/>
            </a:p>
          </p:txBody>
        </p:sp>
        <p:sp>
          <p:nvSpPr>
            <p:cNvPr id="30" name="TextBox 29"/>
            <p:cNvSpPr txBox="1"/>
            <p:nvPr/>
          </p:nvSpPr>
          <p:spPr>
            <a:xfrm>
              <a:off x="2616200" y="2541588"/>
              <a:ext cx="1943100" cy="398612"/>
            </a:xfrm>
            <a:prstGeom prst="rect">
              <a:avLst/>
            </a:prstGeom>
            <a:noFill/>
          </p:spPr>
          <p:txBody>
            <a:bodyPr wrap="square" lIns="0" tIns="0" rIns="0" bIns="0" rtlCol="0">
              <a:spAutoFit/>
            </a:bodyPr>
            <a:lstStyle/>
            <a:p>
              <a:pPr lvl="0" algn="ctr" defTabSz="711200">
                <a:lnSpc>
                  <a:spcPct val="70000"/>
                </a:lnSpc>
                <a:spcBef>
                  <a:spcPct val="0"/>
                </a:spcBef>
                <a:spcAft>
                  <a:spcPct val="35000"/>
                </a:spcAft>
              </a:pPr>
              <a:r>
                <a:rPr lang="en-US" sz="1200" b="1" dirty="0">
                  <a:solidFill>
                    <a:schemeClr val="bg1"/>
                  </a:solidFill>
                </a:rPr>
                <a:t>Solution</a:t>
              </a:r>
            </a:p>
            <a:p>
              <a:pPr lvl="0" algn="ctr" defTabSz="711200">
                <a:lnSpc>
                  <a:spcPct val="70000"/>
                </a:lnSpc>
                <a:spcBef>
                  <a:spcPct val="0"/>
                </a:spcBef>
                <a:spcAft>
                  <a:spcPct val="35000"/>
                </a:spcAft>
              </a:pPr>
              <a:r>
                <a:rPr lang="en-US" sz="1200" b="1" dirty="0" smtClean="0">
                  <a:solidFill>
                    <a:schemeClr val="bg1"/>
                  </a:solidFill>
                </a:rPr>
                <a:t>Content</a:t>
              </a:r>
              <a:endParaRPr lang="en-US" sz="1200" kern="0" dirty="0" smtClean="0">
                <a:solidFill>
                  <a:schemeClr val="bg1"/>
                </a:solidFill>
                <a:ea typeface="Arial Unicode MS" pitchFamily="34" charset="-128"/>
                <a:cs typeface="Arial Unicode MS" pitchFamily="34" charset="-128"/>
              </a:endParaRPr>
            </a:p>
          </p:txBody>
        </p:sp>
        <p:sp>
          <p:nvSpPr>
            <p:cNvPr id="31" name="TextBox 30"/>
            <p:cNvSpPr txBox="1"/>
            <p:nvPr/>
          </p:nvSpPr>
          <p:spPr>
            <a:xfrm>
              <a:off x="2641600" y="4464090"/>
              <a:ext cx="1905000" cy="442902"/>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200" b="1" dirty="0">
                  <a:solidFill>
                    <a:srgbClr val="FFFFFF"/>
                  </a:solidFill>
                </a:rPr>
                <a:t>Demand </a:t>
              </a:r>
              <a:r>
                <a:rPr lang="en-US" sz="1200" b="1" dirty="0" smtClean="0">
                  <a:solidFill>
                    <a:srgbClr val="FFFFFF"/>
                  </a:solidFill>
                </a:rPr>
                <a:t/>
              </a:r>
              <a:br>
                <a:rPr lang="en-US" sz="1200" b="1" dirty="0" smtClean="0">
                  <a:solidFill>
                    <a:srgbClr val="FFFFFF"/>
                  </a:solidFill>
                </a:rPr>
              </a:br>
              <a:r>
                <a:rPr lang="en-US" sz="1200" b="1" dirty="0" smtClean="0">
                  <a:solidFill>
                    <a:srgbClr val="FFFFFF"/>
                  </a:solidFill>
                </a:rPr>
                <a:t>Generation</a:t>
              </a:r>
              <a:endParaRPr lang="en-US" sz="1200" kern="0" dirty="0" smtClean="0">
                <a:solidFill>
                  <a:srgbClr val="FFFFFF"/>
                </a:solidFill>
                <a:ea typeface="Arial Unicode MS" pitchFamily="34" charset="-128"/>
                <a:cs typeface="Arial Unicode MS" pitchFamily="34" charset="-128"/>
              </a:endParaRPr>
            </a:p>
          </p:txBody>
        </p:sp>
        <p:sp>
          <p:nvSpPr>
            <p:cNvPr id="32" name="TextBox 31"/>
            <p:cNvSpPr txBox="1"/>
            <p:nvPr/>
          </p:nvSpPr>
          <p:spPr>
            <a:xfrm>
              <a:off x="4559300" y="2528889"/>
              <a:ext cx="1739900" cy="442902"/>
            </a:xfrm>
            <a:prstGeom prst="rect">
              <a:avLst/>
            </a:prstGeom>
            <a:noFill/>
          </p:spPr>
          <p:txBody>
            <a:bodyPr wrap="square" lIns="0" tIns="0" rIns="0" bIns="0" rtlCol="0">
              <a:spAutoFit/>
            </a:bodyPr>
            <a:lstStyle/>
            <a:p>
              <a:pPr lvl="0" algn="ctr" fontAlgn="base">
                <a:spcBef>
                  <a:spcPts val="600"/>
                </a:spcBef>
                <a:spcAft>
                  <a:spcPct val="0"/>
                </a:spcAft>
                <a:buClr>
                  <a:srgbClr val="F0AB00"/>
                </a:buClr>
                <a:buSzPct val="80000"/>
              </a:pPr>
              <a:r>
                <a:rPr lang="en-US" sz="1200" b="1" dirty="0">
                  <a:solidFill>
                    <a:srgbClr val="FFFFFF"/>
                  </a:solidFill>
                </a:rPr>
                <a:t>Sales Training </a:t>
              </a:r>
              <a:r>
                <a:rPr lang="en-US" sz="1200" b="1" dirty="0" smtClean="0">
                  <a:solidFill>
                    <a:srgbClr val="FFFFFF"/>
                  </a:solidFill>
                </a:rPr>
                <a:t/>
              </a:r>
              <a:br>
                <a:rPr lang="en-US" sz="1200" b="1" dirty="0" smtClean="0">
                  <a:solidFill>
                    <a:srgbClr val="FFFFFF"/>
                  </a:solidFill>
                </a:rPr>
              </a:br>
              <a:r>
                <a:rPr lang="en-US" sz="1200" b="1" dirty="0" smtClean="0">
                  <a:solidFill>
                    <a:srgbClr val="FFFFFF"/>
                  </a:solidFill>
                </a:rPr>
                <a:t>&amp; Enablement</a:t>
              </a:r>
              <a:endParaRPr lang="en-US" sz="1200" b="1" dirty="0">
                <a:solidFill>
                  <a:srgbClr val="FFFFFF"/>
                </a:solidFill>
              </a:endParaRPr>
            </a:p>
          </p:txBody>
        </p:sp>
        <p:sp>
          <p:nvSpPr>
            <p:cNvPr id="33" name="TextBox 32"/>
            <p:cNvSpPr txBox="1"/>
            <p:nvPr/>
          </p:nvSpPr>
          <p:spPr>
            <a:xfrm>
              <a:off x="4546600" y="4449445"/>
              <a:ext cx="1905000" cy="664354"/>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200" b="1" dirty="0">
                  <a:solidFill>
                    <a:srgbClr val="FFFFFF"/>
                  </a:solidFill>
                </a:rPr>
                <a:t>Implementation Training &amp; </a:t>
              </a:r>
              <a:r>
                <a:rPr lang="en-US" sz="1200" b="1" dirty="0" smtClean="0">
                  <a:solidFill>
                    <a:srgbClr val="FFFFFF"/>
                  </a:solidFill>
                </a:rPr>
                <a:t>Enablement</a:t>
              </a:r>
              <a:endParaRPr lang="en-US" sz="1200" kern="0" dirty="0" smtClean="0">
                <a:solidFill>
                  <a:srgbClr val="FFFFFF"/>
                </a:solidFill>
                <a:ea typeface="Arial Unicode MS" pitchFamily="34" charset="-128"/>
                <a:cs typeface="Arial Unicode MS" pitchFamily="34" charset="-128"/>
              </a:endParaRPr>
            </a:p>
          </p:txBody>
        </p:sp>
      </p:grpSp>
      <p:pic>
        <p:nvPicPr>
          <p:cNvPr id="18" name="Picture 17" descr="sellmoresmall.jp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30706" y="99181"/>
            <a:ext cx="400557" cy="358019"/>
          </a:xfrm>
          <a:prstGeom prst="rect">
            <a:avLst/>
          </a:prstGeom>
        </p:spPr>
      </p:pic>
    </p:spTree>
    <p:extLst>
      <p:ext uri="{BB962C8B-B14F-4D97-AF65-F5344CB8AC3E}">
        <p14:creationId xmlns:p14="http://schemas.microsoft.com/office/powerpoint/2010/main" val="2044373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4150" y="1768200"/>
            <a:ext cx="8496000" cy="553998"/>
          </a:xfrm>
        </p:spPr>
        <p:txBody>
          <a:bodyPr/>
          <a:lstStyle/>
          <a:p>
            <a:r>
              <a:rPr lang="en-US" dirty="0" smtClean="0"/>
              <a:t>Back up Slides – examples of assets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4000" y="1408962"/>
            <a:ext cx="2721600" cy="5068037"/>
          </a:xfrm>
        </p:spPr>
        <p:txBody>
          <a:bodyPr/>
          <a:lstStyle/>
          <a:p>
            <a:r>
              <a:rPr lang="en-US" sz="1400" dirty="0" smtClean="0"/>
              <a:t>Value to Customers</a:t>
            </a:r>
          </a:p>
          <a:p>
            <a:pPr lvl="1"/>
            <a:r>
              <a:rPr lang="en-US" sz="1200" b="1" dirty="0" smtClean="0"/>
              <a:t>Business Intelligence Platform</a:t>
            </a:r>
          </a:p>
          <a:p>
            <a:pPr marL="171450" lvl="1" indent="-171450">
              <a:buFont typeface="Arial" panose="020B0604020202020204" pitchFamily="34" charset="0"/>
              <a:buChar char="•"/>
            </a:pPr>
            <a:r>
              <a:rPr lang="en-US" sz="1100" dirty="0" smtClean="0"/>
              <a:t>Ensure </a:t>
            </a:r>
            <a:r>
              <a:rPr lang="en-US" sz="1100" dirty="0"/>
              <a:t>that everyone within an </a:t>
            </a:r>
            <a:r>
              <a:rPr lang="en-US" sz="1100" dirty="0" smtClean="0"/>
              <a:t>organization will have secure, </a:t>
            </a:r>
            <a:r>
              <a:rPr lang="en-US" sz="1100" dirty="0"/>
              <a:t>immediate access to the reliable </a:t>
            </a:r>
            <a:r>
              <a:rPr lang="en-US" sz="1100" dirty="0" smtClean="0"/>
              <a:t>business information </a:t>
            </a:r>
            <a:r>
              <a:rPr lang="en-US" sz="1100" dirty="0"/>
              <a:t>they need to do their </a:t>
            </a:r>
            <a:r>
              <a:rPr lang="en-US" sz="1100" dirty="0" smtClean="0"/>
              <a:t>jobs</a:t>
            </a:r>
          </a:p>
          <a:p>
            <a:pPr lvl="1"/>
            <a:r>
              <a:rPr lang="en-US" sz="1200" b="1" dirty="0" smtClean="0"/>
              <a:t>Agile Visualization</a:t>
            </a:r>
            <a:endParaRPr lang="en-US" sz="1200" b="1" dirty="0"/>
          </a:p>
          <a:p>
            <a:pPr marL="171450" lvl="1" indent="-171450">
              <a:buFont typeface="Arial" panose="020B0604020202020204" pitchFamily="34" charset="0"/>
              <a:buChar char="•"/>
            </a:pPr>
            <a:r>
              <a:rPr lang="en-US" sz="1100" dirty="0"/>
              <a:t>A</a:t>
            </a:r>
            <a:r>
              <a:rPr lang="en-US" sz="1100" dirty="0" smtClean="0"/>
              <a:t>llow </a:t>
            </a:r>
            <a:r>
              <a:rPr lang="en-US" sz="1100" dirty="0"/>
              <a:t>users to </a:t>
            </a:r>
            <a:r>
              <a:rPr lang="en-US" sz="1100" dirty="0" smtClean="0"/>
              <a:t>easily explore </a:t>
            </a:r>
            <a:r>
              <a:rPr lang="en-US" sz="1100" dirty="0"/>
              <a:t>and present data, </a:t>
            </a:r>
            <a:r>
              <a:rPr lang="en-US" sz="1100" dirty="0" smtClean="0"/>
              <a:t>drive </a:t>
            </a:r>
            <a:r>
              <a:rPr lang="en-US" sz="1100" dirty="0"/>
              <a:t>real-time understanding of the business, </a:t>
            </a:r>
            <a:r>
              <a:rPr lang="en-US" sz="1100" dirty="0" smtClean="0"/>
              <a:t>information, </a:t>
            </a:r>
            <a:r>
              <a:rPr lang="en-US" sz="1100" dirty="0"/>
              <a:t>and processes across the </a:t>
            </a:r>
            <a:r>
              <a:rPr lang="en-US" sz="1100" dirty="0" smtClean="0"/>
              <a:t>enterprise</a:t>
            </a:r>
            <a:endParaRPr lang="en-US" sz="1200" dirty="0"/>
          </a:p>
          <a:p>
            <a:pPr lvl="1"/>
            <a:r>
              <a:rPr lang="en-US" sz="1200" b="1" dirty="0" smtClean="0"/>
              <a:t>Dashboards</a:t>
            </a:r>
            <a:endParaRPr lang="en-US" sz="1200" b="1" dirty="0"/>
          </a:p>
          <a:p>
            <a:pPr marL="171450" lvl="1" indent="-171450">
              <a:buFont typeface="Arial" panose="020B0604020202020204" pitchFamily="34" charset="0"/>
              <a:buChar char="•"/>
            </a:pPr>
            <a:r>
              <a:rPr lang="en-US" sz="1100" dirty="0"/>
              <a:t>Build rich, interactive, visually engaging dashboards to present intuitive </a:t>
            </a:r>
            <a:r>
              <a:rPr lang="en-US" sz="1100" dirty="0" smtClean="0"/>
              <a:t>summaries of </a:t>
            </a:r>
            <a:r>
              <a:rPr lang="en-US" sz="1100" dirty="0"/>
              <a:t>relevant data, with a variety of charts and visual components; present data, KPIs, and what-if </a:t>
            </a:r>
            <a:r>
              <a:rPr lang="en-US" sz="1100" dirty="0" smtClean="0"/>
              <a:t>analysis</a:t>
            </a:r>
          </a:p>
          <a:p>
            <a:pPr lvl="1"/>
            <a:r>
              <a:rPr lang="en-US" sz="1200" b="1" dirty="0"/>
              <a:t>Reporting</a:t>
            </a:r>
          </a:p>
          <a:p>
            <a:pPr marL="171450" lvl="1" indent="-171450">
              <a:buFont typeface="Arial" panose="020B0604020202020204" pitchFamily="34" charset="0"/>
              <a:buChar char="•"/>
            </a:pPr>
            <a:r>
              <a:rPr lang="en-US" sz="1100" dirty="0"/>
              <a:t>Create repeatable, secure reporting for mass distribution from any data source</a:t>
            </a:r>
          </a:p>
          <a:p>
            <a:pPr marL="171450" lvl="1" indent="-171450">
              <a:buFont typeface="Arial" panose="020B0604020202020204" pitchFamily="34" charset="0"/>
              <a:buChar char="•"/>
            </a:pPr>
            <a:r>
              <a:rPr lang="en-US" sz="1100" dirty="0"/>
              <a:t>Allow business users to create or personalize their own interactive reports</a:t>
            </a:r>
            <a:endParaRPr lang="en-US" sz="1400" dirty="0"/>
          </a:p>
          <a:p>
            <a:pPr marL="171450" lvl="1" indent="-171450">
              <a:buFont typeface="Arial" panose="020B0604020202020204" pitchFamily="34" charset="0"/>
              <a:buChar char="•"/>
            </a:pPr>
            <a:endParaRPr lang="en-US" sz="1100" dirty="0"/>
          </a:p>
        </p:txBody>
      </p:sp>
      <p:sp>
        <p:nvSpPr>
          <p:cNvPr id="4" name="Text Placeholder 3"/>
          <p:cNvSpPr>
            <a:spLocks noGrp="1"/>
          </p:cNvSpPr>
          <p:nvPr>
            <p:ph type="body" sz="quarter" idx="11"/>
          </p:nvPr>
        </p:nvSpPr>
        <p:spPr>
          <a:xfrm>
            <a:off x="6098400" y="1408962"/>
            <a:ext cx="2721600" cy="2172437"/>
          </a:xfrm>
        </p:spPr>
        <p:txBody>
          <a:bodyPr/>
          <a:lstStyle/>
          <a:p>
            <a:r>
              <a:rPr lang="en-US" sz="1400" dirty="0" smtClean="0"/>
              <a:t>Who to Talk To </a:t>
            </a:r>
          </a:p>
          <a:p>
            <a:pPr marL="171450" lvl="1" indent="-171450">
              <a:buFont typeface="Arial" panose="020B0604020202020204" pitchFamily="34" charset="0"/>
              <a:buChar char="•"/>
            </a:pPr>
            <a:r>
              <a:rPr lang="en-US" sz="1100" dirty="0"/>
              <a:t>Organizations wishing to explore more end user driven reporting, and mobile analytics for their users that want a single comprehensive source of the truth for a unified and company-wide data warehouse</a:t>
            </a:r>
          </a:p>
          <a:p>
            <a:pPr marL="171450" lvl="1" indent="-171450">
              <a:spcBef>
                <a:spcPts val="0"/>
              </a:spcBef>
              <a:buFont typeface="Arial" panose="020B0604020202020204" pitchFamily="34" charset="0"/>
              <a:buChar char="•"/>
            </a:pPr>
            <a:r>
              <a:rPr lang="en-US" sz="1100" dirty="0"/>
              <a:t>Any industry, any line of business, any size company</a:t>
            </a:r>
          </a:p>
          <a:p>
            <a:pPr marL="171450" lvl="1" indent="-171450">
              <a:spcBef>
                <a:spcPts val="0"/>
              </a:spcBef>
              <a:buFont typeface="Arial" panose="020B0604020202020204" pitchFamily="34" charset="0"/>
              <a:buChar char="•"/>
            </a:pPr>
            <a:r>
              <a:rPr lang="en-US" sz="1100" dirty="0"/>
              <a:t>C-Level executives (CIO, CEO, COO)</a:t>
            </a:r>
          </a:p>
          <a:p>
            <a:pPr marL="171450" lvl="1" indent="-171450">
              <a:spcBef>
                <a:spcPts val="0"/>
              </a:spcBef>
              <a:buFont typeface="Arial" panose="020B0604020202020204" pitchFamily="34" charset="0"/>
              <a:buChar char="•"/>
            </a:pPr>
            <a:r>
              <a:rPr lang="en-US" sz="1100" dirty="0"/>
              <a:t>Operational and </a:t>
            </a:r>
            <a:r>
              <a:rPr lang="en-US" sz="1100" dirty="0" err="1"/>
              <a:t>LoB</a:t>
            </a:r>
            <a:r>
              <a:rPr lang="en-US" sz="1100" dirty="0"/>
              <a:t> managers</a:t>
            </a:r>
          </a:p>
          <a:p>
            <a:pPr lvl="1"/>
            <a:r>
              <a:rPr lang="en-US" sz="1100" dirty="0"/>
              <a:t>IT directors and </a:t>
            </a:r>
            <a:r>
              <a:rPr lang="en-US" sz="1100" dirty="0" smtClean="0"/>
              <a:t>managers</a:t>
            </a:r>
            <a:br>
              <a:rPr lang="en-US" sz="1100" dirty="0" smtClean="0"/>
            </a:br>
            <a:r>
              <a:rPr lang="en-US" sz="1100" dirty="0" smtClean="0"/>
              <a:t/>
            </a:r>
            <a:br>
              <a:rPr lang="en-US" sz="1100" dirty="0" smtClean="0"/>
            </a:br>
            <a:r>
              <a:rPr lang="en-US" sz="1200" b="1" dirty="0"/>
              <a:t>Lower TCO</a:t>
            </a:r>
          </a:p>
          <a:p>
            <a:pPr marL="171450" lvl="1" indent="-171450">
              <a:buFont typeface="Arial"/>
              <a:buChar char="•"/>
            </a:pPr>
            <a:r>
              <a:rPr lang="en-US" sz="1100" dirty="0"/>
              <a:t>BI content (reports, dashboards, etc.) is reformatted automatically for different devices – no rework needed</a:t>
            </a:r>
          </a:p>
          <a:p>
            <a:pPr marL="171450" lvl="1" indent="-171450">
              <a:buFont typeface="Arial"/>
              <a:buChar char="•"/>
            </a:pPr>
            <a:r>
              <a:rPr lang="en-US" sz="1100" dirty="0">
                <a:hlinkClick r:id="rId3"/>
              </a:rPr>
              <a:t>Banking customer </a:t>
            </a:r>
            <a:r>
              <a:rPr lang="en-US" sz="1100" dirty="0" err="1">
                <a:hlinkClick r:id="rId3"/>
              </a:rPr>
              <a:t>Kotak</a:t>
            </a:r>
            <a:r>
              <a:rPr lang="en-US" sz="1100" dirty="0">
                <a:hlinkClick r:id="rId3"/>
              </a:rPr>
              <a:t> </a:t>
            </a:r>
            <a:r>
              <a:rPr lang="en-US" sz="1100" dirty="0"/>
              <a:t>saw its report generation sped by more than 50%</a:t>
            </a:r>
          </a:p>
          <a:p>
            <a:pPr lvl="1"/>
            <a:endParaRPr lang="en-US" sz="1100" dirty="0"/>
          </a:p>
          <a:p>
            <a:pPr lvl="1"/>
            <a:r>
              <a:rPr lang="en-US" sz="1200" b="1" dirty="0"/>
              <a:t>Tangible ROI</a:t>
            </a:r>
          </a:p>
          <a:p>
            <a:pPr marL="171450" lvl="1" indent="-171450">
              <a:buFont typeface="Arial"/>
              <a:buChar char="•"/>
            </a:pPr>
            <a:r>
              <a:rPr lang="en-US" sz="1100" dirty="0">
                <a:hlinkClick r:id="rId4"/>
              </a:rPr>
              <a:t>BI Edge customer </a:t>
            </a:r>
            <a:r>
              <a:rPr lang="en-US" sz="1100" dirty="0" err="1">
                <a:hlinkClick r:id="rId4"/>
              </a:rPr>
              <a:t>AllConnect</a:t>
            </a:r>
            <a:r>
              <a:rPr lang="en-US" sz="1100" dirty="0">
                <a:hlinkClick r:id="rId4"/>
              </a:rPr>
              <a:t> </a:t>
            </a:r>
            <a:r>
              <a:rPr lang="en-US" sz="1100" dirty="0"/>
              <a:t>saw an increase of 25% of revenue per call within the first year</a:t>
            </a:r>
          </a:p>
          <a:p>
            <a:pPr marL="171450" lvl="1" indent="-171450">
              <a:spcBef>
                <a:spcPts val="0"/>
              </a:spcBef>
              <a:buFont typeface="Arial" panose="020B0604020202020204" pitchFamily="34" charset="0"/>
              <a:buChar char="•"/>
            </a:pPr>
            <a:endParaRPr lang="en-US" sz="1100" dirty="0"/>
          </a:p>
        </p:txBody>
      </p:sp>
      <p:sp>
        <p:nvSpPr>
          <p:cNvPr id="2" name="Text Placeholder 1"/>
          <p:cNvSpPr>
            <a:spLocks noGrp="1"/>
          </p:cNvSpPr>
          <p:nvPr>
            <p:ph type="body" sz="quarter" idx="12"/>
          </p:nvPr>
        </p:nvSpPr>
        <p:spPr>
          <a:xfrm>
            <a:off x="3220725" y="1408963"/>
            <a:ext cx="2721600" cy="4392000"/>
          </a:xfrm>
        </p:spPr>
        <p:txBody>
          <a:bodyPr/>
          <a:lstStyle/>
          <a:p>
            <a:r>
              <a:rPr lang="en-US" sz="1400" dirty="0" smtClean="0"/>
              <a:t>Key Benefits</a:t>
            </a:r>
          </a:p>
          <a:p>
            <a:pPr marL="171450" lvl="1" indent="-171450">
              <a:buFont typeface="Arial" panose="020B0604020202020204" pitchFamily="34" charset="0"/>
              <a:buChar char="•"/>
            </a:pPr>
            <a:r>
              <a:rPr lang="en-US" sz="1100" dirty="0"/>
              <a:t>Provide a unified view of SAP and non-SAP data assets for confident decisions</a:t>
            </a:r>
          </a:p>
          <a:p>
            <a:pPr marL="171450" lvl="1" indent="-171450">
              <a:buFont typeface="Arial" panose="020B0604020202020204" pitchFamily="34" charset="0"/>
              <a:buChar char="•"/>
            </a:pPr>
            <a:r>
              <a:rPr lang="en-US" sz="1100" dirty="0"/>
              <a:t>Meet the needs of any user, from executive, to analyst to casual user, with a single comprehensive BI suite</a:t>
            </a:r>
          </a:p>
          <a:p>
            <a:pPr marL="171450" lvl="1" indent="-171450">
              <a:buFont typeface="Arial" panose="020B0604020202020204" pitchFamily="34" charset="0"/>
              <a:buChar char="•"/>
            </a:pPr>
            <a:r>
              <a:rPr lang="en-US" sz="1100" dirty="0"/>
              <a:t>Deliver insight through a single, comprehensive, and integrated information infrastructure </a:t>
            </a:r>
            <a:r>
              <a:rPr lang="en-US" sz="1100" dirty="0" smtClean="0"/>
              <a:t>to any device</a:t>
            </a:r>
          </a:p>
          <a:p>
            <a:pPr lvl="1"/>
            <a:endParaRPr lang="en-US" sz="1100" dirty="0"/>
          </a:p>
          <a:p>
            <a:r>
              <a:rPr lang="en-US" sz="1400" dirty="0"/>
              <a:t>Complete suite</a:t>
            </a:r>
          </a:p>
          <a:p>
            <a:pPr marL="171450" lvl="1" indent="-171450">
              <a:buFont typeface="Arial" panose="020B0604020202020204" pitchFamily="34" charset="0"/>
              <a:buChar char="•"/>
            </a:pPr>
            <a:r>
              <a:rPr lang="en-US" sz="1100" dirty="0"/>
              <a:t>Integrated set of analytics tools that address the end to end requirements of any organization</a:t>
            </a:r>
          </a:p>
          <a:p>
            <a:pPr marL="171450" lvl="1" indent="-171450">
              <a:buFont typeface="Arial" panose="020B0604020202020204" pitchFamily="34" charset="0"/>
              <a:buChar char="•"/>
            </a:pPr>
            <a:r>
              <a:rPr lang="en-US" sz="1100" dirty="0"/>
              <a:t>Built on a common platform, with shared administration, security, and governance </a:t>
            </a:r>
            <a:endParaRPr lang="en-US" sz="1400" dirty="0"/>
          </a:p>
          <a:p>
            <a:pPr marL="171450" lvl="1" indent="-171450">
              <a:buFont typeface="Arial" panose="020B0604020202020204" pitchFamily="34" charset="0"/>
              <a:buChar char="•"/>
            </a:pPr>
            <a:endParaRPr lang="en-US" sz="1100" dirty="0" smtClean="0"/>
          </a:p>
          <a:p>
            <a:pPr marL="171450" lvl="1" indent="-171450">
              <a:buFont typeface="Arial" panose="020B0604020202020204" pitchFamily="34" charset="0"/>
              <a:buChar char="•"/>
            </a:pPr>
            <a:endParaRPr lang="en-US" sz="1100" dirty="0"/>
          </a:p>
        </p:txBody>
      </p:sp>
      <p:pic>
        <p:nvPicPr>
          <p:cNvPr id="1026"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41538" y="193447"/>
            <a:ext cx="1269547" cy="98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7389361" y="283925"/>
            <a:ext cx="1395412" cy="806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698169" y="175065"/>
            <a:ext cx="5540831" cy="83869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smtClean="0">
                <a:ea typeface="Arial Unicode MS" pitchFamily="34" charset="-128"/>
                <a:cs typeface="Arial Unicode MS" pitchFamily="34" charset="-128"/>
              </a:rPr>
              <a:t>SAP BusinessObjects BI suite + BI, Edge edition</a:t>
            </a:r>
          </a:p>
          <a:p>
            <a:pPr fontAlgn="base">
              <a:spcBef>
                <a:spcPts val="600"/>
              </a:spcBef>
              <a:spcAft>
                <a:spcPct val="0"/>
              </a:spcAft>
              <a:buClr>
                <a:srgbClr val="F0AB00"/>
              </a:buClr>
              <a:buSzPct val="80000"/>
            </a:pPr>
            <a:r>
              <a:rPr lang="en-US" sz="1050" kern="0" dirty="0">
                <a:ea typeface="Arial Unicode MS" pitchFamily="34" charset="-128"/>
                <a:cs typeface="Arial Unicode MS" pitchFamily="34" charset="-128"/>
              </a:rPr>
              <a:t>The SAP® BusinessObjects™ Business Intelligence (</a:t>
            </a:r>
            <a:r>
              <a:rPr lang="en-US" sz="1050" kern="0" dirty="0" smtClean="0">
                <a:ea typeface="Arial Unicode MS" pitchFamily="34" charset="-128"/>
                <a:cs typeface="Arial Unicode MS" pitchFamily="34" charset="-128"/>
              </a:rPr>
              <a:t>BI) suite </a:t>
            </a:r>
            <a:r>
              <a:rPr lang="en-US" sz="1050" kern="0" dirty="0">
                <a:ea typeface="Arial Unicode MS" pitchFamily="34" charset="-128"/>
                <a:cs typeface="Arial Unicode MS" pitchFamily="34" charset="-128"/>
              </a:rPr>
              <a:t>lets organizations make a positive </a:t>
            </a:r>
            <a:r>
              <a:rPr lang="en-US" sz="1050" kern="0" dirty="0" smtClean="0">
                <a:ea typeface="Arial Unicode MS" pitchFamily="34" charset="-128"/>
                <a:cs typeface="Arial Unicode MS" pitchFamily="34" charset="-128"/>
              </a:rPr>
              <a:t>difference through </a:t>
            </a:r>
            <a:r>
              <a:rPr lang="en-US" sz="1050" kern="0" dirty="0">
                <a:ea typeface="Arial Unicode MS" pitchFamily="34" charset="-128"/>
                <a:cs typeface="Arial Unicode MS" pitchFamily="34" charset="-128"/>
              </a:rPr>
              <a:t>effective decisions and execution by </a:t>
            </a:r>
            <a:r>
              <a:rPr lang="en-US" sz="1050" kern="0" dirty="0" smtClean="0">
                <a:ea typeface="Arial Unicode MS" pitchFamily="34" charset="-128"/>
                <a:cs typeface="Arial Unicode MS" pitchFamily="34" charset="-128"/>
              </a:rPr>
              <a:t>providing intelligent </a:t>
            </a:r>
            <a:r>
              <a:rPr lang="en-US" sz="1050" kern="0" dirty="0">
                <a:ea typeface="Arial Unicode MS" pitchFamily="34" charset="-128"/>
                <a:cs typeface="Arial Unicode MS" pitchFamily="34" charset="-128"/>
              </a:rPr>
              <a:t>information to the right people – from </a:t>
            </a:r>
            <a:r>
              <a:rPr lang="en-US" sz="1050" kern="0" dirty="0" smtClean="0">
                <a:ea typeface="Arial Unicode MS" pitchFamily="34" charset="-128"/>
                <a:cs typeface="Arial Unicode MS" pitchFamily="34" charset="-128"/>
              </a:rPr>
              <a:t>the  CEO </a:t>
            </a:r>
            <a:r>
              <a:rPr lang="en-US" sz="1050" kern="0" dirty="0">
                <a:ea typeface="Arial Unicode MS" pitchFamily="34" charset="-128"/>
                <a:cs typeface="Arial Unicode MS" pitchFamily="34" charset="-128"/>
              </a:rPr>
              <a:t>to analysts to staff to suppliers and partners</a:t>
            </a:r>
            <a:r>
              <a:rPr lang="en-US" sz="1050" kern="0" dirty="0" smtClean="0">
                <a:ea typeface="Arial Unicode MS" pitchFamily="34" charset="-128"/>
                <a:cs typeface="Arial Unicode MS" pitchFamily="34" charset="-128"/>
              </a:rPr>
              <a:t>.</a:t>
            </a:r>
            <a:endParaRPr lang="en-US" sz="1050" kern="0" dirty="0">
              <a:ea typeface="Arial Unicode MS" pitchFamily="34" charset="-128"/>
              <a:cs typeface="Arial Unicode MS" pitchFamily="34" charset="-128"/>
            </a:endParaRPr>
          </a:p>
        </p:txBody>
      </p:sp>
      <p:sp>
        <p:nvSpPr>
          <p:cNvPr id="8" name="Rectangle 7"/>
          <p:cNvSpPr/>
          <p:nvPr/>
        </p:nvSpPr>
        <p:spPr bwMode="gray">
          <a:xfrm>
            <a:off x="341537" y="1208310"/>
            <a:ext cx="2724912" cy="185057"/>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 name="Rectangle 12"/>
          <p:cNvSpPr/>
          <p:nvPr/>
        </p:nvSpPr>
        <p:spPr bwMode="gray">
          <a:xfrm>
            <a:off x="3213325" y="1208310"/>
            <a:ext cx="2724912" cy="185057"/>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1"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4" name="Rectangle 13"/>
          <p:cNvSpPr/>
          <p:nvPr/>
        </p:nvSpPr>
        <p:spPr bwMode="gray">
          <a:xfrm>
            <a:off x="6085114" y="1208310"/>
            <a:ext cx="2724912" cy="185057"/>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16565994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4000" y="1408962"/>
            <a:ext cx="2721600" cy="5068037"/>
          </a:xfrm>
        </p:spPr>
        <p:txBody>
          <a:bodyPr/>
          <a:lstStyle/>
          <a:p>
            <a:r>
              <a:rPr lang="en-US" sz="1400" dirty="0" smtClean="0"/>
              <a:t>Value to Customers</a:t>
            </a:r>
          </a:p>
          <a:p>
            <a:pPr lvl="1"/>
            <a:r>
              <a:rPr lang="en-US" sz="1200" b="1" dirty="0" smtClean="0"/>
              <a:t>Self service data exploration and visualization for decision makers and analysts</a:t>
            </a:r>
            <a:endParaRPr lang="en-US" sz="1200" b="1" dirty="0"/>
          </a:p>
          <a:p>
            <a:pPr marL="171450" lvl="1" indent="-171450">
              <a:buFont typeface="Arial" panose="020B0604020202020204" pitchFamily="34" charset="0"/>
              <a:buChar char="•"/>
            </a:pPr>
            <a:r>
              <a:rPr lang="en-US" sz="1100" dirty="0"/>
              <a:t>Self-service data acquisition of enterprise and personal sources</a:t>
            </a:r>
          </a:p>
          <a:p>
            <a:pPr marL="171450" lvl="1" indent="-171450">
              <a:buFont typeface="Arial" panose="020B0604020202020204" pitchFamily="34" charset="0"/>
              <a:buChar char="•"/>
            </a:pPr>
            <a:r>
              <a:rPr lang="en-US" sz="1100" dirty="0"/>
              <a:t>Data enrichment with time and geographic hierarchies</a:t>
            </a:r>
          </a:p>
          <a:p>
            <a:pPr marL="171450" lvl="1" indent="-171450">
              <a:buFont typeface="Arial" panose="020B0604020202020204" pitchFamily="34" charset="0"/>
              <a:buChar char="•"/>
            </a:pPr>
            <a:r>
              <a:rPr lang="en-US" sz="1100" dirty="0"/>
              <a:t>Point-and-click data manipulation – no scripting required</a:t>
            </a:r>
          </a:p>
          <a:p>
            <a:pPr marL="171450" lvl="1" indent="-171450">
              <a:buFont typeface="Arial" panose="020B0604020202020204" pitchFamily="34" charset="0"/>
              <a:buChar char="•"/>
            </a:pPr>
            <a:r>
              <a:rPr lang="en-US" sz="1100" dirty="0"/>
              <a:t>Visualizations to convey and share qualitative and quantitative knowledge</a:t>
            </a:r>
          </a:p>
          <a:p>
            <a:pPr marL="171450" lvl="1" indent="-171450">
              <a:buFont typeface="Arial" panose="020B0604020202020204" pitchFamily="34" charset="0"/>
              <a:buChar char="•"/>
            </a:pPr>
            <a:r>
              <a:rPr lang="en-US" sz="1100" dirty="0"/>
              <a:t>Direct connectivity to the SAP HANA® platform</a:t>
            </a:r>
          </a:p>
          <a:p>
            <a:pPr marL="171450" lvl="1" indent="-171450">
              <a:buFont typeface="Arial" panose="020B0604020202020204" pitchFamily="34" charset="0"/>
              <a:buChar char="•"/>
            </a:pPr>
            <a:endParaRPr lang="en-US" sz="1100" dirty="0"/>
          </a:p>
          <a:p>
            <a:pPr marL="171450" lvl="1" indent="-171450">
              <a:buFont typeface="Arial" panose="020B0604020202020204" pitchFamily="34" charset="0"/>
              <a:buChar char="•"/>
            </a:pPr>
            <a:endParaRPr lang="en-US" sz="1100" dirty="0" smtClean="0"/>
          </a:p>
          <a:p>
            <a:pPr lvl="1"/>
            <a:endParaRPr lang="en-US" sz="1200" dirty="0"/>
          </a:p>
          <a:p>
            <a:pPr lvl="1"/>
            <a:endParaRPr lang="en-US" sz="1200" dirty="0"/>
          </a:p>
          <a:p>
            <a:pPr lvl="1"/>
            <a:endParaRPr lang="en-US" sz="1200" dirty="0" smtClean="0"/>
          </a:p>
        </p:txBody>
      </p:sp>
      <p:sp>
        <p:nvSpPr>
          <p:cNvPr id="4" name="Text Placeholder 3"/>
          <p:cNvSpPr>
            <a:spLocks noGrp="1"/>
          </p:cNvSpPr>
          <p:nvPr>
            <p:ph type="body" sz="quarter" idx="11"/>
          </p:nvPr>
        </p:nvSpPr>
        <p:spPr>
          <a:xfrm>
            <a:off x="6098400" y="1408962"/>
            <a:ext cx="2721600" cy="2172437"/>
          </a:xfrm>
        </p:spPr>
        <p:txBody>
          <a:bodyPr/>
          <a:lstStyle/>
          <a:p>
            <a:r>
              <a:rPr lang="en-US" sz="1400" dirty="0" smtClean="0"/>
              <a:t>Who to Talk To </a:t>
            </a:r>
          </a:p>
          <a:p>
            <a:pPr marL="171450" lvl="1" indent="-171450">
              <a:buFont typeface="Arial" panose="020B0604020202020204" pitchFamily="34" charset="0"/>
              <a:buChar char="•"/>
            </a:pPr>
            <a:r>
              <a:rPr lang="en-US" sz="1100" dirty="0"/>
              <a:t>All industries </a:t>
            </a:r>
            <a:r>
              <a:rPr lang="en-US" sz="1100" dirty="0" smtClean="0"/>
              <a:t>but especially retail </a:t>
            </a:r>
            <a:r>
              <a:rPr lang="en-US" sz="1100" smtClean="0"/>
              <a:t>and banking</a:t>
            </a:r>
          </a:p>
          <a:p>
            <a:pPr marL="171450" lvl="1" indent="-171450">
              <a:buFont typeface="Arial" panose="020B0604020202020204" pitchFamily="34" charset="0"/>
              <a:buChar char="•"/>
            </a:pPr>
            <a:r>
              <a:rPr lang="en-US" sz="1100" smtClean="0"/>
              <a:t>All </a:t>
            </a:r>
            <a:r>
              <a:rPr lang="en-US" sz="1100" dirty="0" smtClean="0"/>
              <a:t>lines </a:t>
            </a:r>
            <a:r>
              <a:rPr lang="en-US" sz="1100" dirty="0"/>
              <a:t>of </a:t>
            </a:r>
            <a:r>
              <a:rPr lang="en-US" sz="1100" dirty="0" smtClean="0"/>
              <a:t>business, but especially finance, marketing, sales ops</a:t>
            </a:r>
            <a:endParaRPr lang="en-US" sz="1100" dirty="0"/>
          </a:p>
          <a:p>
            <a:pPr marL="171450" lvl="1" indent="-171450">
              <a:buFont typeface="Arial" panose="020B0604020202020204" pitchFamily="34" charset="0"/>
              <a:buChar char="•"/>
            </a:pPr>
            <a:r>
              <a:rPr lang="en-US" sz="1100" dirty="0"/>
              <a:t>Business analysts </a:t>
            </a:r>
          </a:p>
          <a:p>
            <a:pPr marL="171450" lvl="1" indent="-171450">
              <a:buFont typeface="Arial" panose="020B0604020202020204" pitchFamily="34" charset="0"/>
              <a:buChar char="•"/>
            </a:pPr>
            <a:r>
              <a:rPr lang="en-US" sz="1100" dirty="0"/>
              <a:t>Information workers</a:t>
            </a:r>
          </a:p>
          <a:p>
            <a:pPr marL="171450" lvl="1" indent="-171450">
              <a:spcBef>
                <a:spcPts val="0"/>
              </a:spcBef>
              <a:buFont typeface="Arial" panose="020B0604020202020204" pitchFamily="34" charset="0"/>
              <a:buChar char="•"/>
            </a:pPr>
            <a:endParaRPr lang="en-US" sz="1100" dirty="0" smtClean="0"/>
          </a:p>
          <a:p>
            <a:pPr marL="171450" lvl="1" indent="-171450">
              <a:spcBef>
                <a:spcPts val="0"/>
              </a:spcBef>
              <a:buFont typeface="Arial" panose="020B0604020202020204" pitchFamily="34" charset="0"/>
              <a:buChar char="•"/>
            </a:pPr>
            <a:endParaRPr lang="en-US" sz="1100" dirty="0" smtClean="0"/>
          </a:p>
          <a:p>
            <a:pPr marL="171450" lvl="1" indent="-171450">
              <a:spcBef>
                <a:spcPts val="0"/>
              </a:spcBef>
              <a:buFont typeface="Arial" panose="020B0604020202020204" pitchFamily="34" charset="0"/>
              <a:buChar char="•"/>
            </a:pPr>
            <a:endParaRPr lang="en-US" sz="1100" dirty="0"/>
          </a:p>
          <a:p>
            <a:endParaRPr lang="en-US" dirty="0" smtClean="0"/>
          </a:p>
        </p:txBody>
      </p:sp>
      <p:sp>
        <p:nvSpPr>
          <p:cNvPr id="2" name="Text Placeholder 1"/>
          <p:cNvSpPr>
            <a:spLocks noGrp="1"/>
          </p:cNvSpPr>
          <p:nvPr>
            <p:ph type="body" sz="quarter" idx="12"/>
          </p:nvPr>
        </p:nvSpPr>
        <p:spPr>
          <a:xfrm>
            <a:off x="3220725" y="1408963"/>
            <a:ext cx="2721600" cy="4392000"/>
          </a:xfrm>
        </p:spPr>
        <p:txBody>
          <a:bodyPr/>
          <a:lstStyle/>
          <a:p>
            <a:r>
              <a:rPr lang="en-US" sz="1400" dirty="0" smtClean="0"/>
              <a:t>Key Benefits</a:t>
            </a:r>
          </a:p>
          <a:p>
            <a:pPr marL="171450" lvl="1" indent="-171450">
              <a:buFont typeface="Arial" panose="020B0604020202020204" pitchFamily="34" charset="0"/>
              <a:buChar char="•"/>
            </a:pPr>
            <a:r>
              <a:rPr lang="en-US" sz="1100" dirty="0" smtClean="0"/>
              <a:t>Faster </a:t>
            </a:r>
            <a:r>
              <a:rPr lang="en-US" sz="1100" dirty="0"/>
              <a:t>time to insight – Deliver self-service data discovery on your data – big and small</a:t>
            </a:r>
          </a:p>
          <a:p>
            <a:pPr marL="171450" lvl="1" indent="-171450">
              <a:buFont typeface="Arial" panose="020B0604020202020204" pitchFamily="34" charset="0"/>
              <a:buChar char="•"/>
            </a:pPr>
            <a:r>
              <a:rPr lang="en-US" sz="1100" dirty="0" smtClean="0"/>
              <a:t>Engaging </a:t>
            </a:r>
            <a:r>
              <a:rPr lang="en-US" sz="1100" dirty="0"/>
              <a:t>content – Create beautiful graphics and visualizations in real time to convey and share knowledge</a:t>
            </a:r>
          </a:p>
          <a:p>
            <a:pPr marL="171450" lvl="1" indent="-171450">
              <a:buFont typeface="Arial" panose="020B0604020202020204" pitchFamily="34" charset="0"/>
              <a:buChar char="•"/>
            </a:pPr>
            <a:r>
              <a:rPr lang="en-US" sz="1100" dirty="0" smtClean="0"/>
              <a:t>IT </a:t>
            </a:r>
            <a:r>
              <a:rPr lang="en-US" sz="1100" dirty="0"/>
              <a:t>approved solution – Increase self-service data usage and leverage existing</a:t>
            </a:r>
          </a:p>
          <a:p>
            <a:pPr marL="171450" lvl="1" indent="-171450">
              <a:buFont typeface="Arial" panose="020B0604020202020204" pitchFamily="34" charset="0"/>
              <a:buChar char="•"/>
            </a:pPr>
            <a:r>
              <a:rPr lang="en-US" sz="1100" dirty="0" smtClean="0"/>
              <a:t>BI </a:t>
            </a:r>
            <a:r>
              <a:rPr lang="en-US" sz="1100" dirty="0"/>
              <a:t>investments without adding to the IT workload</a:t>
            </a:r>
          </a:p>
          <a:p>
            <a:pPr lvl="1"/>
            <a:endParaRPr lang="en-US" sz="1100" dirty="0"/>
          </a:p>
          <a:p>
            <a:r>
              <a:rPr lang="en-US" sz="1200" dirty="0"/>
              <a:t>SAP Lumira Customer Testimonial</a:t>
            </a:r>
          </a:p>
          <a:p>
            <a:r>
              <a:rPr lang="en-US" sz="1100" b="0" u="sng" dirty="0">
                <a:hlinkClick r:id="rId3"/>
              </a:rPr>
              <a:t>Daimler Trucks North America Uses SAP Lumira for Agile Visualization</a:t>
            </a:r>
            <a:r>
              <a:rPr lang="en-US" sz="1100" b="0" dirty="0"/>
              <a:t>.  </a:t>
            </a:r>
          </a:p>
          <a:p>
            <a:r>
              <a:rPr lang="en-US" sz="1100" b="0" dirty="0"/>
              <a:t>Learn how Daimler Trucks North America uses SAP Lumira to identify and track potential sales for dealers, crunch large volumes of data, and provide the power of agile visualization to their business users.</a:t>
            </a:r>
          </a:p>
          <a:p>
            <a:pPr lvl="1"/>
            <a:endParaRPr lang="en-US" sz="1100" dirty="0"/>
          </a:p>
        </p:txBody>
      </p:sp>
      <p:pic>
        <p:nvPicPr>
          <p:cNvPr id="1026" name="Picture 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41538" y="193447"/>
            <a:ext cx="1269547" cy="98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389361" y="283925"/>
            <a:ext cx="1395412" cy="806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698169" y="175065"/>
            <a:ext cx="5540831" cy="76174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smtClean="0">
                <a:ea typeface="Arial Unicode MS" pitchFamily="34" charset="-128"/>
                <a:cs typeface="Arial Unicode MS" pitchFamily="34" charset="-128"/>
              </a:rPr>
              <a:t>SAP Lumira</a:t>
            </a:r>
          </a:p>
          <a:p>
            <a:r>
              <a:rPr lang="en-US" sz="1050" dirty="0"/>
              <a:t>SAP® Lumira software helps you tap into your data – big and small – and discover answers. Fast data manipulation and engaging visualizations allow you to combine and analyze data from a variety of sources and quickly gain unique insights.</a:t>
            </a:r>
          </a:p>
        </p:txBody>
      </p:sp>
      <p:sp>
        <p:nvSpPr>
          <p:cNvPr id="8" name="Rectangle 7"/>
          <p:cNvSpPr/>
          <p:nvPr/>
        </p:nvSpPr>
        <p:spPr bwMode="gray">
          <a:xfrm>
            <a:off x="341537" y="1208310"/>
            <a:ext cx="2724912" cy="185057"/>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 name="Rectangle 12"/>
          <p:cNvSpPr/>
          <p:nvPr/>
        </p:nvSpPr>
        <p:spPr bwMode="gray">
          <a:xfrm>
            <a:off x="3213325" y="1208310"/>
            <a:ext cx="2724912" cy="185057"/>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1"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4" name="Rectangle 13"/>
          <p:cNvSpPr/>
          <p:nvPr/>
        </p:nvSpPr>
        <p:spPr bwMode="gray">
          <a:xfrm>
            <a:off x="6085114" y="1208310"/>
            <a:ext cx="2724912" cy="185057"/>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7" name="Rectangle 16"/>
          <p:cNvSpPr/>
          <p:nvPr/>
        </p:nvSpPr>
        <p:spPr bwMode="gray">
          <a:xfrm>
            <a:off x="6203373" y="3397825"/>
            <a:ext cx="2581400" cy="117417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smtClean="0">
                <a:ln>
                  <a:noFill/>
                </a:ln>
                <a:effectLst/>
                <a:uLnTx/>
                <a:uFillTx/>
                <a:ea typeface="Arial Unicode MS" pitchFamily="34" charset="-128"/>
                <a:cs typeface="Arial Unicode MS" pitchFamily="34" charset="-128"/>
              </a:rPr>
              <a:t>SAP Lumira provides business users and analysts</a:t>
            </a:r>
            <a:r>
              <a:rPr kumimoji="0" lang="en-US" sz="1200" b="0" i="0" u="none" strike="noStrike" kern="0" cap="none" spc="0" normalizeH="0" noProof="0" dirty="0" smtClean="0">
                <a:ln>
                  <a:noFill/>
                </a:ln>
                <a:effectLst/>
                <a:uLnTx/>
                <a:uFillTx/>
                <a:ea typeface="Arial Unicode MS" pitchFamily="34" charset="-128"/>
                <a:cs typeface="Arial Unicode MS" pitchFamily="34" charset="-128"/>
              </a:rPr>
              <a:t> with self-service business intelligence for individual users.  This product is included in or supported by all of our </a:t>
            </a:r>
            <a:r>
              <a:rPr lang="en-US" sz="1200" kern="0" dirty="0" smtClean="0">
                <a:ea typeface="Arial Unicode MS" pitchFamily="34" charset="-128"/>
                <a:cs typeface="Arial Unicode MS" pitchFamily="34" charset="-128"/>
              </a:rPr>
              <a:t>packaged analytic </a:t>
            </a:r>
            <a:r>
              <a:rPr kumimoji="0" lang="en-US" sz="1200" b="0" i="0" u="none" strike="noStrike" kern="0" cap="none" spc="0" normalizeH="0" noProof="0" dirty="0" smtClean="0">
                <a:ln>
                  <a:noFill/>
                </a:ln>
                <a:effectLst/>
                <a:uLnTx/>
                <a:uFillTx/>
                <a:ea typeface="Arial Unicode MS" pitchFamily="34" charset="-128"/>
                <a:cs typeface="Arial Unicode MS" pitchFamily="34" charset="-128"/>
              </a:rPr>
              <a:t>platform solutions.</a:t>
            </a:r>
            <a:endParaRPr kumimoji="0" lang="en-US"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77097961"/>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4000" y="1408962"/>
            <a:ext cx="2721600" cy="5068037"/>
          </a:xfrm>
        </p:spPr>
        <p:txBody>
          <a:bodyPr/>
          <a:lstStyle/>
          <a:p>
            <a:r>
              <a:rPr lang="en-US" sz="1400" dirty="0" smtClean="0"/>
              <a:t>Value to Customers</a:t>
            </a:r>
          </a:p>
          <a:p>
            <a:pPr lvl="1"/>
            <a:r>
              <a:rPr lang="en-US" sz="1200" b="1" dirty="0"/>
              <a:t>Business Intelligence Platform</a:t>
            </a:r>
          </a:p>
          <a:p>
            <a:pPr marL="171450" lvl="1" indent="-171450">
              <a:buFont typeface="Arial" panose="020B0604020202020204" pitchFamily="34" charset="0"/>
              <a:buChar char="•"/>
            </a:pPr>
            <a:r>
              <a:rPr lang="en-US" sz="1100" dirty="0"/>
              <a:t>Provide self-service access to information</a:t>
            </a:r>
          </a:p>
          <a:p>
            <a:pPr marL="171450" lvl="1" indent="-171450">
              <a:buFont typeface="Arial" panose="020B0604020202020204" pitchFamily="34" charset="0"/>
              <a:buChar char="•"/>
            </a:pPr>
            <a:r>
              <a:rPr lang="en-US" sz="1100" dirty="0"/>
              <a:t>Improve end-user adoption of BI tools to enable fact-based decisions</a:t>
            </a:r>
          </a:p>
          <a:p>
            <a:pPr lvl="1"/>
            <a:r>
              <a:rPr lang="en-US" sz="1200" b="1" dirty="0" smtClean="0"/>
              <a:t>Self-service BI for decision makers</a:t>
            </a:r>
            <a:endParaRPr lang="en-US" sz="1200" b="1" dirty="0"/>
          </a:p>
          <a:p>
            <a:pPr marL="171450" lvl="1" indent="-171450">
              <a:buFont typeface="Arial" panose="020B0604020202020204" pitchFamily="34" charset="0"/>
              <a:buChar char="•"/>
            </a:pPr>
            <a:r>
              <a:rPr lang="en-US" sz="1100" dirty="0" smtClean="0"/>
              <a:t>Let decision makers answer their own business questions, </a:t>
            </a:r>
            <a:r>
              <a:rPr lang="en-US" sz="1100" dirty="0"/>
              <a:t>with </a:t>
            </a:r>
            <a:r>
              <a:rPr lang="en-US" sz="1100" dirty="0" smtClean="0"/>
              <a:t>a simple combination of search </a:t>
            </a:r>
            <a:r>
              <a:rPr lang="en-US" sz="1100" dirty="0"/>
              <a:t>and </a:t>
            </a:r>
            <a:r>
              <a:rPr lang="en-US" sz="1100" dirty="0" smtClean="0"/>
              <a:t>visualization</a:t>
            </a:r>
            <a:endParaRPr lang="en-US" sz="1100" dirty="0"/>
          </a:p>
          <a:p>
            <a:pPr lvl="1"/>
            <a:r>
              <a:rPr lang="en-US" sz="1200" b="1" dirty="0" smtClean="0"/>
              <a:t>Self-service BI for analysts</a:t>
            </a:r>
            <a:endParaRPr lang="en-US" sz="1200" b="1" dirty="0"/>
          </a:p>
          <a:p>
            <a:pPr marL="171450" lvl="1" indent="-171450">
              <a:buFont typeface="Arial" panose="020B0604020202020204" pitchFamily="34" charset="0"/>
              <a:buChar char="•"/>
            </a:pPr>
            <a:r>
              <a:rPr lang="en-US" sz="1100" dirty="0"/>
              <a:t>Enable </a:t>
            </a:r>
            <a:r>
              <a:rPr lang="en-US" sz="1100" dirty="0" smtClean="0"/>
              <a:t>analysts to </a:t>
            </a:r>
            <a:r>
              <a:rPr lang="en-US" sz="1100" dirty="0"/>
              <a:t>quickly </a:t>
            </a:r>
            <a:r>
              <a:rPr lang="en-US" sz="1100" dirty="0" smtClean="0"/>
              <a:t>combine data from multiple sources, including spreadsheets</a:t>
            </a:r>
            <a:endParaRPr lang="en-US" sz="1100" dirty="0"/>
          </a:p>
          <a:p>
            <a:pPr marL="171450" lvl="1" indent="-171450">
              <a:buFont typeface="Arial" panose="020B0604020202020204" pitchFamily="34" charset="0"/>
              <a:buChar char="•"/>
            </a:pPr>
            <a:r>
              <a:rPr lang="en-US" sz="1100" dirty="0"/>
              <a:t>Enable personnel to make time-critical decisions anytime, anywhere</a:t>
            </a:r>
          </a:p>
          <a:p>
            <a:pPr lvl="1"/>
            <a:r>
              <a:rPr lang="en-US" sz="1200" b="1" dirty="0" smtClean="0"/>
              <a:t>Mobile access</a:t>
            </a:r>
            <a:endParaRPr lang="en-US" sz="1200" b="1" dirty="0"/>
          </a:p>
          <a:p>
            <a:pPr marL="171450" lvl="1" indent="-171450">
              <a:buFont typeface="Arial" panose="020B0604020202020204" pitchFamily="34" charset="0"/>
              <a:buChar char="•"/>
            </a:pPr>
            <a:r>
              <a:rPr lang="en-US" sz="1100" dirty="0" smtClean="0"/>
              <a:t>Provide mobile </a:t>
            </a:r>
            <a:r>
              <a:rPr lang="en-US" sz="1100" dirty="0"/>
              <a:t>access to business insight in the field - like having a data warehouse in your pocket</a:t>
            </a:r>
          </a:p>
          <a:p>
            <a:pPr marL="171450" lvl="1" indent="-171450">
              <a:buFont typeface="Arial" panose="020B0604020202020204" pitchFamily="34" charset="0"/>
              <a:buChar char="•"/>
            </a:pPr>
            <a:r>
              <a:rPr lang="en-US" sz="1100" dirty="0"/>
              <a:t>Improve workflow and productivity through secure, remote access to relevant business Information</a:t>
            </a:r>
          </a:p>
          <a:p>
            <a:pPr lvl="1"/>
            <a:endParaRPr lang="en-US" sz="1200" dirty="0"/>
          </a:p>
          <a:p>
            <a:pPr lvl="1"/>
            <a:endParaRPr lang="en-US" sz="1200" dirty="0" smtClean="0"/>
          </a:p>
        </p:txBody>
      </p:sp>
      <p:sp>
        <p:nvSpPr>
          <p:cNvPr id="4" name="Text Placeholder 3"/>
          <p:cNvSpPr>
            <a:spLocks noGrp="1"/>
          </p:cNvSpPr>
          <p:nvPr>
            <p:ph type="body" sz="quarter" idx="11"/>
          </p:nvPr>
        </p:nvSpPr>
        <p:spPr>
          <a:xfrm>
            <a:off x="6098400" y="1408962"/>
            <a:ext cx="2721600" cy="2172437"/>
          </a:xfrm>
        </p:spPr>
        <p:txBody>
          <a:bodyPr/>
          <a:lstStyle/>
          <a:p>
            <a:r>
              <a:rPr lang="en-US" sz="1400" dirty="0" smtClean="0"/>
              <a:t>Who to Talk To </a:t>
            </a:r>
          </a:p>
          <a:p>
            <a:pPr marL="171450" lvl="1" indent="-171450">
              <a:buFont typeface="Arial" panose="020B0604020202020204" pitchFamily="34" charset="0"/>
              <a:buChar char="•"/>
            </a:pPr>
            <a:r>
              <a:rPr lang="en-US" sz="1100" dirty="0"/>
              <a:t>Leverage the starter pack as a first step to leveraging the power of BI with low barrier to entry </a:t>
            </a:r>
          </a:p>
          <a:p>
            <a:pPr marL="171450" lvl="1" indent="-171450">
              <a:buFont typeface="Arial" panose="020B0604020202020204" pitchFamily="34" charset="0"/>
              <a:buChar char="•"/>
            </a:pPr>
            <a:r>
              <a:rPr lang="en-US" sz="1100" dirty="0"/>
              <a:t>Suitable for organizations with minimal budgets and smaller IT departments</a:t>
            </a:r>
          </a:p>
          <a:p>
            <a:pPr marL="171450" lvl="1" indent="-171450">
              <a:buFont typeface="Arial" panose="020B0604020202020204" pitchFamily="34" charset="0"/>
              <a:buChar char="•"/>
            </a:pPr>
            <a:r>
              <a:rPr lang="en-US" sz="1100" dirty="0"/>
              <a:t>IT directors and managers</a:t>
            </a:r>
          </a:p>
          <a:p>
            <a:pPr marL="171450" lvl="1" indent="-171450">
              <a:buFont typeface="Arial" panose="020B0604020202020204" pitchFamily="34" charset="0"/>
              <a:buChar char="•"/>
            </a:pPr>
            <a:r>
              <a:rPr lang="en-US" sz="1100" dirty="0"/>
              <a:t>Sales, Marketing, Customer Service, Human Resources, and Information Technology</a:t>
            </a:r>
          </a:p>
          <a:p>
            <a:pPr marL="171450" lvl="1" indent="-171450">
              <a:spcBef>
                <a:spcPts val="0"/>
              </a:spcBef>
              <a:buFont typeface="Arial" panose="020B0604020202020204" pitchFamily="34" charset="0"/>
              <a:buChar char="•"/>
            </a:pPr>
            <a:endParaRPr lang="en-US" sz="1100" dirty="0"/>
          </a:p>
          <a:p>
            <a:pPr marL="171450" lvl="1" indent="-171450">
              <a:spcBef>
                <a:spcPts val="0"/>
              </a:spcBef>
              <a:buFont typeface="Arial" panose="020B0604020202020204" pitchFamily="34" charset="0"/>
              <a:buChar char="•"/>
            </a:pPr>
            <a:endParaRPr lang="en-US" sz="1100" dirty="0"/>
          </a:p>
          <a:p>
            <a:endParaRPr lang="en-US" dirty="0" smtClean="0"/>
          </a:p>
        </p:txBody>
      </p:sp>
      <p:sp>
        <p:nvSpPr>
          <p:cNvPr id="2" name="Text Placeholder 1"/>
          <p:cNvSpPr>
            <a:spLocks noGrp="1"/>
          </p:cNvSpPr>
          <p:nvPr>
            <p:ph type="body" sz="quarter" idx="12"/>
          </p:nvPr>
        </p:nvSpPr>
        <p:spPr>
          <a:xfrm>
            <a:off x="3220725" y="1408963"/>
            <a:ext cx="2721600" cy="4392000"/>
          </a:xfrm>
        </p:spPr>
        <p:txBody>
          <a:bodyPr/>
          <a:lstStyle/>
          <a:p>
            <a:r>
              <a:rPr lang="en-US" sz="1400" dirty="0" smtClean="0"/>
              <a:t>Key Benefits</a:t>
            </a:r>
          </a:p>
          <a:p>
            <a:pPr marL="171450" lvl="1" indent="-171450">
              <a:buFont typeface="Arial" panose="020B0604020202020204" pitchFamily="34" charset="0"/>
              <a:buChar char="•"/>
            </a:pPr>
            <a:r>
              <a:rPr lang="en-US" sz="1100" dirty="0"/>
              <a:t>Better decisions with simpler, personalized access to information </a:t>
            </a:r>
          </a:p>
          <a:p>
            <a:pPr marL="171450" lvl="1" indent="-171450">
              <a:buFont typeface="Arial" panose="020B0604020202020204" pitchFamily="34" charset="0"/>
              <a:buChar char="•"/>
            </a:pPr>
            <a:r>
              <a:rPr lang="en-US" sz="1100" dirty="0"/>
              <a:t>Higher performing organizations, thanks to pervasive BI and fact-based, timely decisions</a:t>
            </a:r>
          </a:p>
          <a:p>
            <a:pPr marL="171450" lvl="1" indent="-171450">
              <a:buFont typeface="Arial" panose="020B0604020202020204" pitchFamily="34" charset="0"/>
              <a:buChar char="•"/>
            </a:pPr>
            <a:r>
              <a:rPr lang="en-US" sz="1100" dirty="0"/>
              <a:t>Improved customer relationships by providing sales and field reps with customer-centric information</a:t>
            </a:r>
          </a:p>
          <a:p>
            <a:pPr marL="171450" lvl="1" indent="-171450">
              <a:buFont typeface="Arial" panose="020B0604020202020204" pitchFamily="34" charset="0"/>
              <a:buChar char="•"/>
            </a:pPr>
            <a:r>
              <a:rPr lang="en-US" sz="1100" dirty="0"/>
              <a:t>Increase self-service data usage without adding to your IT department’s </a:t>
            </a:r>
            <a:r>
              <a:rPr lang="en-US" sz="1100" dirty="0" smtClean="0"/>
              <a:t>workload</a:t>
            </a:r>
          </a:p>
          <a:p>
            <a:pPr marL="171450" lvl="1" indent="-171450">
              <a:buFont typeface="Arial" panose="020B0604020202020204" pitchFamily="34" charset="0"/>
              <a:buChar char="•"/>
            </a:pPr>
            <a:endParaRPr lang="en-US" sz="1100" dirty="0"/>
          </a:p>
          <a:p>
            <a:r>
              <a:rPr lang="en-US" sz="1200" dirty="0" smtClean="0"/>
              <a:t>SAP </a:t>
            </a:r>
            <a:r>
              <a:rPr lang="en-US" sz="1200" dirty="0"/>
              <a:t>Lumira Customer Testimonial</a:t>
            </a:r>
          </a:p>
          <a:p>
            <a:r>
              <a:rPr lang="en-US" sz="1100" b="0" u="sng" dirty="0">
                <a:hlinkClick r:id="rId3"/>
              </a:rPr>
              <a:t>Daimler Trucks North America Uses SAP Lumira for Agile Visualization</a:t>
            </a:r>
            <a:r>
              <a:rPr lang="en-US" sz="1100" b="0" dirty="0"/>
              <a:t>.  </a:t>
            </a:r>
          </a:p>
          <a:p>
            <a:r>
              <a:rPr lang="en-US" sz="1100" b="0" dirty="0"/>
              <a:t>Learn how Daimler Trucks North America uses SAP Lumira to identify and track potential sales for dealers, crunch large volumes of data, and provide the power of agile visualization to their business users.</a:t>
            </a:r>
          </a:p>
          <a:p>
            <a:pPr lvl="1"/>
            <a:endParaRPr lang="en-US" sz="1200" b="1" dirty="0"/>
          </a:p>
          <a:p>
            <a:pPr lvl="1"/>
            <a:endParaRPr lang="en-US" sz="1100" dirty="0"/>
          </a:p>
        </p:txBody>
      </p:sp>
      <p:pic>
        <p:nvPicPr>
          <p:cNvPr id="1026" name="Picture 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41538" y="193447"/>
            <a:ext cx="1269547" cy="98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389361" y="283925"/>
            <a:ext cx="1395412" cy="806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698169" y="175065"/>
            <a:ext cx="5540831" cy="89255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smtClean="0">
                <a:ea typeface="Arial Unicode MS" pitchFamily="34" charset="-128"/>
                <a:cs typeface="Arial Unicode MS" pitchFamily="34" charset="-128"/>
              </a:rPr>
              <a:t>Visualization starter pack from SAP</a:t>
            </a:r>
          </a:p>
          <a:p>
            <a:r>
              <a:rPr lang="en-US" sz="1000" dirty="0"/>
              <a:t>The Visualization starter pack from SAP is a self-service business intelligence solution that is scalable, secure, and provides the tools for both business analysts and decision makers to make better fact-based decisions. The solution provides line of business decision makers with the tools they need and is IT approved.  </a:t>
            </a:r>
          </a:p>
        </p:txBody>
      </p:sp>
      <p:sp>
        <p:nvSpPr>
          <p:cNvPr id="8" name="Rectangle 7"/>
          <p:cNvSpPr/>
          <p:nvPr/>
        </p:nvSpPr>
        <p:spPr bwMode="gray">
          <a:xfrm>
            <a:off x="341537" y="1208310"/>
            <a:ext cx="2724912" cy="185057"/>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 name="Rectangle 12"/>
          <p:cNvSpPr/>
          <p:nvPr/>
        </p:nvSpPr>
        <p:spPr bwMode="gray">
          <a:xfrm>
            <a:off x="3213325" y="1208310"/>
            <a:ext cx="2724912" cy="185057"/>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1"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4" name="Rectangle 13"/>
          <p:cNvSpPr/>
          <p:nvPr/>
        </p:nvSpPr>
        <p:spPr bwMode="gray">
          <a:xfrm>
            <a:off x="6085114" y="1208310"/>
            <a:ext cx="2724912" cy="185057"/>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 name="Rectangle 4"/>
          <p:cNvSpPr/>
          <p:nvPr/>
        </p:nvSpPr>
        <p:spPr bwMode="gray">
          <a:xfrm>
            <a:off x="6228626" y="4239490"/>
            <a:ext cx="2581400" cy="117417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smtClean="0">
                <a:ln>
                  <a:noFill/>
                </a:ln>
                <a:effectLst/>
                <a:uLnTx/>
                <a:uFillTx/>
                <a:ea typeface="Arial Unicode MS" pitchFamily="34" charset="-128"/>
                <a:cs typeface="Arial Unicode MS" pitchFamily="34" charset="-128"/>
              </a:rPr>
              <a:t>The visualization starter pack is an affordable subset of the SAP BusinessObjects</a:t>
            </a:r>
            <a:r>
              <a:rPr kumimoji="0" lang="en-US" sz="1200" b="0" i="0" u="none" strike="noStrike" kern="0" cap="none" spc="0" normalizeH="0" noProof="0" dirty="0" smtClean="0">
                <a:ln>
                  <a:noFill/>
                </a:ln>
                <a:effectLst/>
                <a:uLnTx/>
                <a:uFillTx/>
                <a:ea typeface="Arial Unicode MS" pitchFamily="34" charset="-128"/>
                <a:cs typeface="Arial Unicode MS" pitchFamily="34" charset="-128"/>
              </a:rPr>
              <a:t> BI suite, focused on providing self-service business intelligence to business users and analysts. </a:t>
            </a:r>
            <a:endParaRPr kumimoji="0" lang="en-US"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48169580"/>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PartnerEdge_2014_v1.0">
  <a:themeElements>
    <a:clrScheme name="PartnerEdge2011">
      <a:dk1>
        <a:srgbClr val="000000"/>
      </a:dk1>
      <a:lt1>
        <a:srgbClr val="FFFFFF"/>
      </a:lt1>
      <a:dk2>
        <a:srgbClr val="0FAAFF"/>
      </a:dk2>
      <a:lt2>
        <a:srgbClr val="CCCCCC"/>
      </a:lt2>
      <a:accent1>
        <a:srgbClr val="F0AB00"/>
      </a:accent1>
      <a:accent2>
        <a:srgbClr val="666666"/>
      </a:accent2>
      <a:accent3>
        <a:srgbClr val="0FAAFF"/>
      </a:accent3>
      <a:accent4>
        <a:srgbClr val="999999"/>
      </a:accent4>
      <a:accent5>
        <a:srgbClr val="FFFFFF"/>
      </a:accent5>
      <a:accent6>
        <a:srgbClr val="FFFFFF"/>
      </a:accent6>
      <a:hlink>
        <a:srgbClr val="666666"/>
      </a:hlink>
      <a:folHlink>
        <a:srgbClr val="CCCCCC"/>
      </a:folHlink>
    </a:clrScheme>
    <a:fontScheme name="PartnerEdge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SAP_PartnerEdge_2014_v1.0</Template>
  <TotalTime>8</TotalTime>
  <Words>1431</Words>
  <Application>Microsoft Office PowerPoint</Application>
  <PresentationFormat>全屏显示(4:3)</PresentationFormat>
  <Paragraphs>185</Paragraphs>
  <Slides>12</Slides>
  <Notes>8</Notes>
  <HiddenSlides>1</HiddenSlides>
  <MMClips>0</MMClips>
  <ScaleCrop>false</ScaleCrop>
  <HeadingPairs>
    <vt:vector size="4" baseType="variant">
      <vt:variant>
        <vt:lpstr>主题</vt:lpstr>
      </vt:variant>
      <vt:variant>
        <vt:i4>2</vt:i4>
      </vt:variant>
      <vt:variant>
        <vt:lpstr>幻灯片标题</vt:lpstr>
      </vt:variant>
      <vt:variant>
        <vt:i4>12</vt:i4>
      </vt:variant>
    </vt:vector>
  </HeadingPairs>
  <TitlesOfParts>
    <vt:vector size="14" baseType="lpstr">
      <vt:lpstr>SAP_PartnerEdge_2014_v1.0</vt:lpstr>
      <vt:lpstr>Default Theme</vt:lpstr>
      <vt:lpstr>SAP Turn Data Into Decisions 30 Day Challenge -  Guidance for Distributors Guidance for Distributors &amp; Authorized Resellers  </vt:lpstr>
      <vt:lpstr>Go Broad, Go Deep, Sell More – The Message of the Playbook</vt:lpstr>
      <vt:lpstr>5 Analytics Deals in 30 Days Challenge </vt:lpstr>
      <vt:lpstr>Making It Happen – What Our Distributors Need to Do</vt:lpstr>
      <vt:lpstr>The Wheel of Success 5 Deals in 30 Days</vt:lpstr>
      <vt:lpstr>Back up Slides – examples of assets</vt:lpstr>
      <vt:lpstr>PowerPoint 演示文稿</vt:lpstr>
      <vt:lpstr>PowerPoint 演示文稿</vt:lpstr>
      <vt:lpstr>PowerPoint 演示文稿</vt:lpstr>
      <vt:lpstr>Thank you</vt:lpstr>
      <vt:lpstr>PowerPoint 演示文稿</vt:lpstr>
      <vt:lpstr>声明：</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Turn Data Into Decisions 30 Day Challenge -  Guidance for Distributors Guidance for Distributors &amp; Authorized Resellers</dc:title>
  <dc:creator>Mead, Tara</dc:creator>
  <cp:lastModifiedBy>Microsoft</cp:lastModifiedBy>
  <cp:revision>4</cp:revision>
  <dcterms:created xsi:type="dcterms:W3CDTF">2014-06-17T10:20:15Z</dcterms:created>
  <dcterms:modified xsi:type="dcterms:W3CDTF">2018-01-05T05:11:13Z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