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 id="2147483937" r:id="rId2"/>
  </p:sldMasterIdLst>
  <p:notesMasterIdLst>
    <p:notesMasterId r:id="rId36"/>
  </p:notesMasterIdLst>
  <p:handoutMasterIdLst>
    <p:handoutMasterId r:id="rId37"/>
  </p:handoutMasterIdLst>
  <p:sldIdLst>
    <p:sldId id="258" r:id="rId3"/>
    <p:sldId id="324" r:id="rId4"/>
    <p:sldId id="336" r:id="rId5"/>
    <p:sldId id="326" r:id="rId6"/>
    <p:sldId id="334" r:id="rId7"/>
    <p:sldId id="260" r:id="rId8"/>
    <p:sldId id="310" r:id="rId9"/>
    <p:sldId id="311" r:id="rId10"/>
    <p:sldId id="312" r:id="rId11"/>
    <p:sldId id="313" r:id="rId12"/>
    <p:sldId id="314" r:id="rId13"/>
    <p:sldId id="261" r:id="rId14"/>
    <p:sldId id="277" r:id="rId15"/>
    <p:sldId id="294" r:id="rId16"/>
    <p:sldId id="295" r:id="rId17"/>
    <p:sldId id="268" r:id="rId18"/>
    <p:sldId id="289" r:id="rId19"/>
    <p:sldId id="290" r:id="rId20"/>
    <p:sldId id="272" r:id="rId21"/>
    <p:sldId id="291" r:id="rId22"/>
    <p:sldId id="321" r:id="rId23"/>
    <p:sldId id="282" r:id="rId24"/>
    <p:sldId id="296" r:id="rId25"/>
    <p:sldId id="297" r:id="rId26"/>
    <p:sldId id="328" r:id="rId27"/>
    <p:sldId id="317" r:id="rId28"/>
    <p:sldId id="318" r:id="rId29"/>
    <p:sldId id="286" r:id="rId30"/>
    <p:sldId id="332" r:id="rId31"/>
    <p:sldId id="335" r:id="rId32"/>
    <p:sldId id="298" r:id="rId33"/>
    <p:sldId id="331" r:id="rId34"/>
    <p:sldId id="337" r:id="rId35"/>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al" initials="k" lastIdx="2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68B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0" autoAdjust="0"/>
    <p:restoredTop sz="98006" autoAdjust="0"/>
  </p:normalViewPr>
  <p:slideViewPr>
    <p:cSldViewPr snapToGrid="0" snapToObjects="1">
      <p:cViewPr>
        <p:scale>
          <a:sx n="70" d="100"/>
          <a:sy n="70" d="100"/>
        </p:scale>
        <p:origin x="-392" y="-48"/>
      </p:cViewPr>
      <p:guideLst>
        <p:guide orient="horz" pos="429"/>
        <p:guide pos="278"/>
      </p:guideLst>
    </p:cSldViewPr>
  </p:slideViewPr>
  <p:outlineViewPr>
    <p:cViewPr>
      <p:scale>
        <a:sx n="33" d="100"/>
        <a:sy n="33" d="100"/>
      </p:scale>
      <p:origin x="48" y="3456"/>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p:cViewPr>
        <p:scale>
          <a:sx n="90" d="100"/>
          <a:sy n="90" d="100"/>
        </p:scale>
        <p:origin x="-2820" y="-7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98D469D4-BEA5-4A4C-9C01-397CB21626C2}" type="datetimeFigureOut">
              <a:rPr lang="zh-CN" altLang="en-US" smtClean="0"/>
              <a:pPr/>
              <a:t>2018/1/5</a:t>
            </a:fld>
            <a:endParaRPr lang="zh-CN" altLang="en-US"/>
          </a:p>
        </p:txBody>
      </p:sp>
      <p:sp>
        <p:nvSpPr>
          <p:cNvPr id="4" name="页脚占位符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ECDF06FD-3F3E-4F44-8653-B8D174816110}" type="slidenum">
              <a:rPr lang="zh-CN" altLang="en-US" smtClean="0"/>
              <a:pPr/>
              <a:t>‹#›</a:t>
            </a:fld>
            <a:endParaRPr lang="zh-CN" altLang="en-US"/>
          </a:p>
        </p:txBody>
      </p:sp>
    </p:spTree>
    <p:extLst>
      <p:ext uri="{BB962C8B-B14F-4D97-AF65-F5344CB8AC3E}">
        <p14:creationId xmlns:p14="http://schemas.microsoft.com/office/powerpoint/2010/main" val="3171121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BE5BD7AB-E1FB-40D0-B01E-462B2E23F045}" type="datetimeFigureOut">
              <a:rPr lang="en-US" smtClean="0"/>
              <a:pPr/>
              <a:t>1/5/2018</a:t>
            </a:fld>
            <a:endParaRPr lang="en-US"/>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4F7D919-2CDA-4A71-BA16-CA177F1859B3}" type="slidenum">
              <a:rPr lang="en-US" smtClean="0"/>
              <a:pPr/>
              <a:t>‹#›</a:t>
            </a:fld>
            <a:endParaRPr lang="en-US"/>
          </a:p>
        </p:txBody>
      </p:sp>
    </p:spTree>
    <p:extLst>
      <p:ext uri="{BB962C8B-B14F-4D97-AF65-F5344CB8AC3E}">
        <p14:creationId xmlns:p14="http://schemas.microsoft.com/office/powerpoint/2010/main" val="404127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1</a:t>
            </a:fld>
            <a:endParaRPr lang="en-US"/>
          </a:p>
        </p:txBody>
      </p:sp>
    </p:spTree>
    <p:extLst>
      <p:ext uri="{BB962C8B-B14F-4D97-AF65-F5344CB8AC3E}">
        <p14:creationId xmlns:p14="http://schemas.microsoft.com/office/powerpoint/2010/main" val="1551671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10</a:t>
            </a:fld>
            <a:endParaRPr lang="en-US"/>
          </a:p>
        </p:txBody>
      </p:sp>
    </p:spTree>
    <p:extLst>
      <p:ext uri="{BB962C8B-B14F-4D97-AF65-F5344CB8AC3E}">
        <p14:creationId xmlns:p14="http://schemas.microsoft.com/office/powerpoint/2010/main" val="50378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11</a:t>
            </a:fld>
            <a:endParaRPr lang="en-US"/>
          </a:p>
        </p:txBody>
      </p:sp>
    </p:spTree>
    <p:extLst>
      <p:ext uri="{BB962C8B-B14F-4D97-AF65-F5344CB8AC3E}">
        <p14:creationId xmlns:p14="http://schemas.microsoft.com/office/powerpoint/2010/main" val="1720855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12</a:t>
            </a:fld>
            <a:endParaRPr lang="en-US"/>
          </a:p>
        </p:txBody>
      </p:sp>
    </p:spTree>
    <p:extLst>
      <p:ext uri="{BB962C8B-B14F-4D97-AF65-F5344CB8AC3E}">
        <p14:creationId xmlns:p14="http://schemas.microsoft.com/office/powerpoint/2010/main" val="1944689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13</a:t>
            </a:fld>
            <a:endParaRPr lang="en-US"/>
          </a:p>
        </p:txBody>
      </p:sp>
      <p:sp>
        <p:nvSpPr>
          <p:cNvPr id="5" name="Notes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202417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14</a:t>
            </a:fld>
            <a:endParaRPr lang="en-US"/>
          </a:p>
        </p:txBody>
      </p:sp>
    </p:spTree>
    <p:extLst>
      <p:ext uri="{BB962C8B-B14F-4D97-AF65-F5344CB8AC3E}">
        <p14:creationId xmlns:p14="http://schemas.microsoft.com/office/powerpoint/2010/main" val="84579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15</a:t>
            </a:fld>
            <a:endParaRPr lang="en-US"/>
          </a:p>
        </p:txBody>
      </p:sp>
    </p:spTree>
    <p:extLst>
      <p:ext uri="{BB962C8B-B14F-4D97-AF65-F5344CB8AC3E}">
        <p14:creationId xmlns:p14="http://schemas.microsoft.com/office/powerpoint/2010/main" val="1642082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000"/>
              </a:lnSpc>
              <a:defRPr/>
            </a:pPr>
            <a:endParaRPr lang="en-US" sz="1200" b="1" dirty="0" smtClean="0">
              <a:solidFill>
                <a:srgbClr val="365A22"/>
              </a:solidFill>
            </a:endParaRPr>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16</a:t>
            </a:fld>
            <a:endParaRPr lang="en-US"/>
          </a:p>
        </p:txBody>
      </p:sp>
    </p:spTree>
    <p:extLst>
      <p:ext uri="{BB962C8B-B14F-4D97-AF65-F5344CB8AC3E}">
        <p14:creationId xmlns:p14="http://schemas.microsoft.com/office/powerpoint/2010/main" val="1971592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17</a:t>
            </a:fld>
            <a:endParaRPr lang="en-US"/>
          </a:p>
        </p:txBody>
      </p:sp>
    </p:spTree>
    <p:extLst>
      <p:ext uri="{BB962C8B-B14F-4D97-AF65-F5344CB8AC3E}">
        <p14:creationId xmlns:p14="http://schemas.microsoft.com/office/powerpoint/2010/main" val="2496693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18</a:t>
            </a:fld>
            <a:endParaRPr lang="en-US"/>
          </a:p>
        </p:txBody>
      </p:sp>
    </p:spTree>
    <p:extLst>
      <p:ext uri="{BB962C8B-B14F-4D97-AF65-F5344CB8AC3E}">
        <p14:creationId xmlns:p14="http://schemas.microsoft.com/office/powerpoint/2010/main" val="8766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000"/>
              </a:lnSpc>
              <a:defRPr/>
            </a:pPr>
            <a:endParaRPr lang="en-US" sz="1200" b="1" dirty="0" smtClean="0">
              <a:solidFill>
                <a:srgbClr val="000000"/>
              </a:solidFill>
            </a:endParaRPr>
          </a:p>
          <a:p>
            <a:pPr algn="l">
              <a:lnSpc>
                <a:spcPts val="1000"/>
              </a:lnSpc>
              <a:defRPr/>
            </a:pPr>
            <a:endParaRPr lang="en-US" sz="1200" b="1"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19</a:t>
            </a:fld>
            <a:endParaRPr lang="en-US"/>
          </a:p>
        </p:txBody>
      </p:sp>
    </p:spTree>
    <p:extLst>
      <p:ext uri="{BB962C8B-B14F-4D97-AF65-F5344CB8AC3E}">
        <p14:creationId xmlns:p14="http://schemas.microsoft.com/office/powerpoint/2010/main" val="661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2</a:t>
            </a:fld>
            <a:endParaRPr lang="en-US"/>
          </a:p>
        </p:txBody>
      </p:sp>
    </p:spTree>
    <p:extLst>
      <p:ext uri="{BB962C8B-B14F-4D97-AF65-F5344CB8AC3E}">
        <p14:creationId xmlns:p14="http://schemas.microsoft.com/office/powerpoint/2010/main" val="4127400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20</a:t>
            </a:fld>
            <a:endParaRPr lang="en-US"/>
          </a:p>
        </p:txBody>
      </p:sp>
    </p:spTree>
    <p:extLst>
      <p:ext uri="{BB962C8B-B14F-4D97-AF65-F5344CB8AC3E}">
        <p14:creationId xmlns:p14="http://schemas.microsoft.com/office/powerpoint/2010/main" val="2083317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21</a:t>
            </a:fld>
            <a:endParaRPr lang="en-US"/>
          </a:p>
        </p:txBody>
      </p:sp>
    </p:spTree>
    <p:extLst>
      <p:ext uri="{BB962C8B-B14F-4D97-AF65-F5344CB8AC3E}">
        <p14:creationId xmlns:p14="http://schemas.microsoft.com/office/powerpoint/2010/main" val="43957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22</a:t>
            </a:fld>
            <a:endParaRPr lang="en-US"/>
          </a:p>
        </p:txBody>
      </p:sp>
    </p:spTree>
    <p:extLst>
      <p:ext uri="{BB962C8B-B14F-4D97-AF65-F5344CB8AC3E}">
        <p14:creationId xmlns:p14="http://schemas.microsoft.com/office/powerpoint/2010/main" val="3577162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23</a:t>
            </a:fld>
            <a:endParaRPr lang="en-US"/>
          </a:p>
        </p:txBody>
      </p:sp>
    </p:spTree>
    <p:extLst>
      <p:ext uri="{BB962C8B-B14F-4D97-AF65-F5344CB8AC3E}">
        <p14:creationId xmlns:p14="http://schemas.microsoft.com/office/powerpoint/2010/main" val="2034799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24</a:t>
            </a:fld>
            <a:endParaRPr lang="en-US"/>
          </a:p>
        </p:txBody>
      </p:sp>
    </p:spTree>
    <p:extLst>
      <p:ext uri="{BB962C8B-B14F-4D97-AF65-F5344CB8AC3E}">
        <p14:creationId xmlns:p14="http://schemas.microsoft.com/office/powerpoint/2010/main" val="1518338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25</a:t>
            </a:fld>
            <a:endParaRPr lang="en-US"/>
          </a:p>
        </p:txBody>
      </p:sp>
    </p:spTree>
    <p:extLst>
      <p:ext uri="{BB962C8B-B14F-4D97-AF65-F5344CB8AC3E}">
        <p14:creationId xmlns:p14="http://schemas.microsoft.com/office/powerpoint/2010/main" val="4121644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26</a:t>
            </a:fld>
            <a:endParaRPr lang="en-US"/>
          </a:p>
        </p:txBody>
      </p:sp>
    </p:spTree>
    <p:extLst>
      <p:ext uri="{BB962C8B-B14F-4D97-AF65-F5344CB8AC3E}">
        <p14:creationId xmlns:p14="http://schemas.microsoft.com/office/powerpoint/2010/main" val="2807640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27</a:t>
            </a:fld>
            <a:endParaRPr lang="en-US"/>
          </a:p>
        </p:txBody>
      </p:sp>
    </p:spTree>
    <p:extLst>
      <p:ext uri="{BB962C8B-B14F-4D97-AF65-F5344CB8AC3E}">
        <p14:creationId xmlns:p14="http://schemas.microsoft.com/office/powerpoint/2010/main" val="2097497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28</a:t>
            </a:fld>
            <a:endParaRPr lang="en-US"/>
          </a:p>
        </p:txBody>
      </p:sp>
    </p:spTree>
    <p:extLst>
      <p:ext uri="{BB962C8B-B14F-4D97-AF65-F5344CB8AC3E}">
        <p14:creationId xmlns:p14="http://schemas.microsoft.com/office/powerpoint/2010/main" val="400773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16425"/>
            <a:ext cx="5486400" cy="4759473"/>
          </a:xfrm>
        </p:spPr>
        <p:txBody>
          <a:bodyPr>
            <a:normAutofit fontScale="70000" lnSpcReduction="20000"/>
          </a:bodyPr>
          <a:lstStyle/>
          <a:p>
            <a:endParaRPr lang="en-US" sz="105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lgn="r" defTabSz="914400">
              <a:buNone/>
            </a:pPr>
            <a:fld id="{3AA406BA-8212-4E00-8CE1-B838BDFE6BC0}" type="slidenum">
              <a:rPr lang="en-US" altLang="zh-CN" sz="1200" b="0" i="0">
                <a:solidFill>
                  <a:schemeClr val="tx1"/>
                </a:solidFill>
                <a:latin typeface="Calibri"/>
                <a:ea typeface="+mn-ea"/>
                <a:cs typeface="+mn-cs"/>
              </a:rPr>
              <a:pPr algn="r" defTabSz="914400">
                <a:buNone/>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pPr algn="r" defTabSz="914400">
              <a:buNone/>
            </a:pPr>
            <a:fld id="{41F4A57C-883D-47D4-A1D3-D4852F547F52}" type="slidenum">
              <a:rPr lang="en-US" altLang="zh-CN" sz="1200" b="0" i="0">
                <a:solidFill>
                  <a:prstClr val="black"/>
                </a:solidFill>
                <a:latin typeface="Calibri"/>
                <a:ea typeface="+mn-ea"/>
                <a:cs typeface="+mn-cs"/>
              </a:rPr>
              <a:pPr algn="r" defTabSz="914400">
                <a:buNone/>
              </a:pPr>
              <a:t>3</a:t>
            </a:fld>
            <a:endParaRPr lang="en-US">
              <a:solidFill>
                <a:prstClr val="black"/>
              </a:solidFill>
              <a:latin typeface="Calibri"/>
            </a:endParaRPr>
          </a:p>
        </p:txBody>
      </p:sp>
    </p:spTree>
    <p:extLst>
      <p:ext uri="{BB962C8B-B14F-4D97-AF65-F5344CB8AC3E}">
        <p14:creationId xmlns:p14="http://schemas.microsoft.com/office/powerpoint/2010/main" val="2588272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16425"/>
            <a:ext cx="5486400" cy="4706310"/>
          </a:xfrm>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60160187-1386-374E-8B4A-E116FBEEE413}" type="slidenum">
              <a:rPr lang="en-US" altLang="zh-CN" sz="1200" b="0" i="0">
                <a:solidFill>
                  <a:schemeClr val="tx1"/>
                </a:solidFill>
                <a:latin typeface="Calibri"/>
                <a:ea typeface="+mn-ea"/>
                <a:cs typeface="+mn-cs"/>
              </a:rPr>
              <a:pPr algn="r" defTabSz="914400">
                <a:buNone/>
              </a:pPr>
              <a:t>30</a:t>
            </a:fld>
            <a:endParaRPr lang="en-US" dirty="0"/>
          </a:p>
        </p:txBody>
      </p:sp>
    </p:spTree>
    <p:extLst>
      <p:ext uri="{BB962C8B-B14F-4D97-AF65-F5344CB8AC3E}">
        <p14:creationId xmlns:p14="http://schemas.microsoft.com/office/powerpoint/2010/main" val="3291844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31</a:t>
            </a:fld>
            <a:endParaRPr lang="en-US"/>
          </a:p>
        </p:txBody>
      </p:sp>
    </p:spTree>
    <p:extLst>
      <p:ext uri="{BB962C8B-B14F-4D97-AF65-F5344CB8AC3E}">
        <p14:creationId xmlns:p14="http://schemas.microsoft.com/office/powerpoint/2010/main" val="287449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32</a:t>
            </a:fld>
            <a:endParaRPr lang="en-US"/>
          </a:p>
        </p:txBody>
      </p:sp>
    </p:spTree>
    <p:extLst>
      <p:ext uri="{BB962C8B-B14F-4D97-AF65-F5344CB8AC3E}">
        <p14:creationId xmlns:p14="http://schemas.microsoft.com/office/powerpoint/2010/main" val="2717415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5424" y="696913"/>
            <a:ext cx="4547152" cy="34861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33</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60160187-1386-374E-8B4A-E116FBEEE413}" type="slidenum">
              <a:rPr lang="en-US" altLang="zh-CN" sz="1200" b="0" i="0">
                <a:solidFill>
                  <a:schemeClr val="tx1"/>
                </a:solidFill>
                <a:latin typeface="Calibri"/>
                <a:ea typeface="+mn-ea"/>
                <a:cs typeface="+mn-cs"/>
              </a:rPr>
              <a:pPr algn="r" defTabSz="914400">
                <a:buNone/>
              </a:pPr>
              <a:t>4</a:t>
            </a:fld>
            <a:endParaRPr lang="en-US"/>
          </a:p>
        </p:txBody>
      </p:sp>
    </p:spTree>
    <p:extLst>
      <p:ext uri="{BB962C8B-B14F-4D97-AF65-F5344CB8AC3E}">
        <p14:creationId xmlns:p14="http://schemas.microsoft.com/office/powerpoint/2010/main" val="422029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5</a:t>
            </a:fld>
            <a:endParaRPr lang="en-US"/>
          </a:p>
        </p:txBody>
      </p:sp>
    </p:spTree>
    <p:extLst>
      <p:ext uri="{BB962C8B-B14F-4D97-AF65-F5344CB8AC3E}">
        <p14:creationId xmlns:p14="http://schemas.microsoft.com/office/powerpoint/2010/main" val="3032832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6</a:t>
            </a:fld>
            <a:endParaRPr lang="en-US"/>
          </a:p>
        </p:txBody>
      </p:sp>
    </p:spTree>
    <p:extLst>
      <p:ext uri="{BB962C8B-B14F-4D97-AF65-F5344CB8AC3E}">
        <p14:creationId xmlns:p14="http://schemas.microsoft.com/office/powerpoint/2010/main" val="2771922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7</a:t>
            </a:fld>
            <a:endParaRPr lang="en-US"/>
          </a:p>
        </p:txBody>
      </p:sp>
    </p:spTree>
    <p:extLst>
      <p:ext uri="{BB962C8B-B14F-4D97-AF65-F5344CB8AC3E}">
        <p14:creationId xmlns:p14="http://schemas.microsoft.com/office/powerpoint/2010/main" val="3785474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8</a:t>
            </a:fld>
            <a:endParaRPr lang="en-US"/>
          </a:p>
        </p:txBody>
      </p:sp>
    </p:spTree>
    <p:extLst>
      <p:ext uri="{BB962C8B-B14F-4D97-AF65-F5344CB8AC3E}">
        <p14:creationId xmlns:p14="http://schemas.microsoft.com/office/powerpoint/2010/main" val="2492980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4F7D919-2CDA-4A71-BA16-CA177F1859B3}" type="slidenum">
              <a:rPr lang="en-US" altLang="zh-CN" sz="1200" b="0" i="0">
                <a:solidFill>
                  <a:schemeClr val="tx1"/>
                </a:solidFill>
                <a:latin typeface="Calibri"/>
                <a:ea typeface="+mn-ea"/>
                <a:cs typeface="+mn-cs"/>
              </a:rPr>
              <a:pPr algn="r" defTabSz="914400">
                <a:buNone/>
              </a:pPr>
              <a:t>9</a:t>
            </a:fld>
            <a:endParaRPr lang="en-US"/>
          </a:p>
        </p:txBody>
      </p:sp>
    </p:spTree>
    <p:extLst>
      <p:ext uri="{BB962C8B-B14F-4D97-AF65-F5344CB8AC3E}">
        <p14:creationId xmlns:p14="http://schemas.microsoft.com/office/powerpoint/2010/main" val="3474118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White">
    <p:spTree>
      <p:nvGrpSpPr>
        <p:cNvPr id="1" name=""/>
        <p:cNvGrpSpPr/>
        <p:nvPr/>
      </p:nvGrpSpPr>
      <p:grpSpPr>
        <a:xfrm>
          <a:off x="0" y="0"/>
          <a:ext cx="0" cy="0"/>
          <a:chOff x="0" y="0"/>
          <a:chExt cx="0" cy="0"/>
        </a:xfrm>
      </p:grpSpPr>
      <p:sp>
        <p:nvSpPr>
          <p:cNvPr id="49" name="Rectangle 3"/>
          <p:cNvSpPr>
            <a:spLocks noChangeArrowheads="1"/>
          </p:cNvSpPr>
          <p:nvPr/>
        </p:nvSpPr>
        <p:spPr bwMode="hidden">
          <a:xfrm>
            <a:off x="0" y="0"/>
            <a:ext cx="12188825" cy="177800"/>
          </a:xfrm>
          <a:prstGeom prst="rect">
            <a:avLst/>
          </a:prstGeom>
          <a:solidFill>
            <a:schemeClr val="bg2"/>
          </a:solidFill>
          <a:ln w="25400" algn="ctr">
            <a:noFill/>
            <a:miter lim="800000"/>
            <a:headEnd/>
            <a:tailEnd/>
          </a:ln>
          <a:effectLst/>
        </p:spPr>
        <p:txBody>
          <a:bodyPr wrap="none" anchor="ctr"/>
          <a:lstStyle/>
          <a:p>
            <a:endParaRPr lang="en-US" baseline="0">
              <a:latin typeface="+mj-lt"/>
              <a:ea typeface="黑体" pitchFamily="2" charset="-122"/>
            </a:endParaRPr>
          </a:p>
        </p:txBody>
      </p:sp>
      <p:sp>
        <p:nvSpPr>
          <p:cNvPr id="44" name="Rectangle 43"/>
          <p:cNvSpPr/>
          <p:nvPr userDrawn="1"/>
        </p:nvSpPr>
        <p:spPr>
          <a:xfrm>
            <a:off x="1" y="6545264"/>
            <a:ext cx="12168841" cy="31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mj-lt"/>
              <a:ea typeface="黑体" pitchFamily="2" charset="-122"/>
            </a:endParaRPr>
          </a:p>
        </p:txBody>
      </p:sp>
      <p:sp>
        <p:nvSpPr>
          <p:cNvPr id="50" name="Title 1"/>
          <p:cNvSpPr>
            <a:spLocks noGrp="1"/>
          </p:cNvSpPr>
          <p:nvPr>
            <p:ph type="ctrTitle" hasCustomPrompt="1"/>
          </p:nvPr>
        </p:nvSpPr>
        <p:spPr>
          <a:xfrm>
            <a:off x="160406" y="4272111"/>
            <a:ext cx="11873728" cy="941758"/>
          </a:xfrm>
        </p:spPr>
        <p:txBody>
          <a:bodyPr/>
          <a:lstStyle>
            <a:lvl1pPr algn="l" defTabSz="914400" rtl="0" eaLnBrk="1" latinLnBrk="0" hangingPunct="1">
              <a:lnSpc>
                <a:spcPct val="90000"/>
              </a:lnSpc>
              <a:spcBef>
                <a:spcPct val="0"/>
              </a:spcBef>
              <a:buNone/>
              <a:defRPr lang="en-US" sz="6000" b="0" kern="1200" spc="0" baseline="0" dirty="0">
                <a:solidFill>
                  <a:schemeClr val="accent2"/>
                </a:solidFill>
                <a:latin typeface="+mj-lt"/>
                <a:ea typeface="黑体" pitchFamily="2" charset="-122"/>
                <a:cs typeface="+mj-cs"/>
              </a:defRPr>
            </a:lvl1pPr>
          </a:lstStyle>
          <a:p>
            <a:r>
              <a:rPr lang="en-US" dirty="0" smtClean="0"/>
              <a:t>Cisco’s Made for Midsize Portfolio</a:t>
            </a:r>
            <a:endParaRPr lang="en-US" dirty="0"/>
          </a:p>
        </p:txBody>
      </p:sp>
      <p:grpSp>
        <p:nvGrpSpPr>
          <p:cNvPr id="2" name="Group 67"/>
          <p:cNvGrpSpPr/>
          <p:nvPr userDrawn="1"/>
        </p:nvGrpSpPr>
        <p:grpSpPr>
          <a:xfrm>
            <a:off x="10750789" y="6076570"/>
            <a:ext cx="839969" cy="447811"/>
            <a:chOff x="609606" y="528528"/>
            <a:chExt cx="1444732" cy="763787"/>
          </a:xfrm>
          <a:gradFill flip="none" rotWithShape="1">
            <a:gsLst>
              <a:gs pos="11000">
                <a:schemeClr val="accent2"/>
              </a:gs>
              <a:gs pos="100000">
                <a:schemeClr val="accent5"/>
              </a:gs>
            </a:gsLst>
            <a:lin ang="2700000" scaled="1"/>
            <a:tileRect/>
          </a:gradFill>
        </p:grpSpPr>
        <p:sp>
          <p:nvSpPr>
            <p:cNvPr id="92" name="Rectangle 91"/>
            <p:cNvSpPr>
              <a:spLocks noChangeArrowheads="1"/>
            </p:cNvSpPr>
            <p:nvPr/>
          </p:nvSpPr>
          <p:spPr bwMode="black">
            <a:xfrm>
              <a:off x="1016583" y="1035671"/>
              <a:ext cx="65914" cy="249729"/>
            </a:xfrm>
            <a:prstGeom prst="rect">
              <a:avLst/>
            </a:prstGeom>
            <a:grpFill/>
            <a:ln w="9525">
              <a:noFill/>
              <a:miter lim="800000"/>
              <a:headEnd/>
              <a:tailEnd/>
            </a:ln>
          </p:spPr>
          <p:txBody>
            <a:bodyPr/>
            <a:lstStyle/>
            <a:p>
              <a:endParaRPr lang="en-US" baseline="0">
                <a:latin typeface="+mj-lt"/>
                <a:ea typeface="黑体" pitchFamily="2" charset="-122"/>
              </a:endParaRPr>
            </a:p>
          </p:txBody>
        </p:sp>
        <p:sp>
          <p:nvSpPr>
            <p:cNvPr id="93" name="Freeform 92"/>
            <p:cNvSpPr>
              <a:spLocks/>
            </p:cNvSpPr>
            <p:nvPr/>
          </p:nvSpPr>
          <p:spPr bwMode="black">
            <a:xfrm>
              <a:off x="1400565" y="1028755"/>
              <a:ext cx="190842" cy="263560"/>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baseline="0">
                <a:latin typeface="+mj-lt"/>
                <a:ea typeface="黑体" pitchFamily="2" charset="-122"/>
              </a:endParaRPr>
            </a:p>
          </p:txBody>
        </p:sp>
        <p:sp>
          <p:nvSpPr>
            <p:cNvPr id="94" name="Freeform 93"/>
            <p:cNvSpPr>
              <a:spLocks/>
            </p:cNvSpPr>
            <p:nvPr/>
          </p:nvSpPr>
          <p:spPr bwMode="black">
            <a:xfrm>
              <a:off x="740666" y="1028755"/>
              <a:ext cx="190842" cy="263560"/>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baseline="0">
                <a:latin typeface="+mj-lt"/>
                <a:ea typeface="黑体" pitchFamily="2" charset="-122"/>
              </a:endParaRPr>
            </a:p>
          </p:txBody>
        </p:sp>
        <p:sp>
          <p:nvSpPr>
            <p:cNvPr id="95" name="Freeform 94"/>
            <p:cNvSpPr>
              <a:spLocks noEditPoints="1"/>
            </p:cNvSpPr>
            <p:nvPr/>
          </p:nvSpPr>
          <p:spPr bwMode="black">
            <a:xfrm>
              <a:off x="1660386" y="1028755"/>
              <a:ext cx="262121" cy="263560"/>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baseline="0">
                <a:latin typeface="+mj-lt"/>
                <a:ea typeface="黑体" pitchFamily="2" charset="-122"/>
              </a:endParaRPr>
            </a:p>
          </p:txBody>
        </p:sp>
        <p:sp>
          <p:nvSpPr>
            <p:cNvPr id="96" name="Freeform 95"/>
            <p:cNvSpPr>
              <a:spLocks/>
            </p:cNvSpPr>
            <p:nvPr/>
          </p:nvSpPr>
          <p:spPr bwMode="black">
            <a:xfrm>
              <a:off x="1167569" y="1028755"/>
              <a:ext cx="170915" cy="263560"/>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baseline="0">
                <a:latin typeface="+mj-lt"/>
                <a:ea typeface="黑体" pitchFamily="2" charset="-122"/>
              </a:endParaRPr>
            </a:p>
          </p:txBody>
        </p:sp>
        <p:sp>
          <p:nvSpPr>
            <p:cNvPr id="97" name="Freeform 96"/>
            <p:cNvSpPr>
              <a:spLocks/>
            </p:cNvSpPr>
            <p:nvPr/>
          </p:nvSpPr>
          <p:spPr bwMode="black">
            <a:xfrm>
              <a:off x="609606" y="732922"/>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baseline="0">
                <a:latin typeface="+mj-lt"/>
                <a:ea typeface="黑体" pitchFamily="2" charset="-122"/>
              </a:endParaRPr>
            </a:p>
          </p:txBody>
        </p:sp>
        <p:sp>
          <p:nvSpPr>
            <p:cNvPr id="98" name="Freeform 97"/>
            <p:cNvSpPr>
              <a:spLocks/>
            </p:cNvSpPr>
            <p:nvPr/>
          </p:nvSpPr>
          <p:spPr bwMode="black">
            <a:xfrm>
              <a:off x="783587"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baseline="0">
                <a:latin typeface="+mj-lt"/>
                <a:ea typeface="黑体" pitchFamily="2" charset="-122"/>
              </a:endParaRPr>
            </a:p>
          </p:txBody>
        </p:sp>
        <p:sp>
          <p:nvSpPr>
            <p:cNvPr id="99" name="Freeform 98"/>
            <p:cNvSpPr>
              <a:spLocks/>
            </p:cNvSpPr>
            <p:nvPr/>
          </p:nvSpPr>
          <p:spPr bwMode="black">
            <a:xfrm>
              <a:off x="954502" y="528528"/>
              <a:ext cx="62081" cy="394956"/>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baseline="0">
                <a:latin typeface="+mj-lt"/>
                <a:ea typeface="黑体" pitchFamily="2" charset="-122"/>
              </a:endParaRPr>
            </a:p>
          </p:txBody>
        </p:sp>
        <p:sp>
          <p:nvSpPr>
            <p:cNvPr id="100" name="Freeform 99"/>
            <p:cNvSpPr>
              <a:spLocks/>
            </p:cNvSpPr>
            <p:nvPr/>
          </p:nvSpPr>
          <p:spPr bwMode="black">
            <a:xfrm>
              <a:off x="1128481" y="646860"/>
              <a:ext cx="62081" cy="214383"/>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baseline="0">
                <a:latin typeface="+mj-lt"/>
                <a:ea typeface="黑体" pitchFamily="2" charset="-122"/>
              </a:endParaRPr>
            </a:p>
          </p:txBody>
        </p:sp>
        <p:sp>
          <p:nvSpPr>
            <p:cNvPr id="105" name="Freeform 104"/>
            <p:cNvSpPr>
              <a:spLocks/>
            </p:cNvSpPr>
            <p:nvPr/>
          </p:nvSpPr>
          <p:spPr bwMode="black">
            <a:xfrm>
              <a:off x="1298630" y="732922"/>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baseline="0">
                <a:latin typeface="+mj-lt"/>
                <a:ea typeface="黑体" pitchFamily="2" charset="-122"/>
              </a:endParaRPr>
            </a:p>
          </p:txBody>
        </p:sp>
        <p:sp>
          <p:nvSpPr>
            <p:cNvPr id="106" name="Freeform 105"/>
            <p:cNvSpPr>
              <a:spLocks/>
            </p:cNvSpPr>
            <p:nvPr/>
          </p:nvSpPr>
          <p:spPr bwMode="black">
            <a:xfrm>
              <a:off x="1472609" y="646860"/>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baseline="0">
                <a:latin typeface="+mj-lt"/>
                <a:ea typeface="黑体" pitchFamily="2" charset="-122"/>
              </a:endParaRPr>
            </a:p>
          </p:txBody>
        </p:sp>
        <p:sp>
          <p:nvSpPr>
            <p:cNvPr id="107" name="Freeform 106"/>
            <p:cNvSpPr>
              <a:spLocks/>
            </p:cNvSpPr>
            <p:nvPr/>
          </p:nvSpPr>
          <p:spPr bwMode="black">
            <a:xfrm>
              <a:off x="1646588" y="528528"/>
              <a:ext cx="62847" cy="39495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baseline="0">
                <a:latin typeface="+mj-lt"/>
                <a:ea typeface="黑体" pitchFamily="2" charset="-122"/>
              </a:endParaRPr>
            </a:p>
          </p:txBody>
        </p:sp>
        <p:sp>
          <p:nvSpPr>
            <p:cNvPr id="108" name="Freeform 107"/>
            <p:cNvSpPr>
              <a:spLocks/>
            </p:cNvSpPr>
            <p:nvPr/>
          </p:nvSpPr>
          <p:spPr bwMode="black">
            <a:xfrm>
              <a:off x="1817502" y="646864"/>
              <a:ext cx="62847" cy="214383"/>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baseline="0">
                <a:latin typeface="+mj-lt"/>
                <a:ea typeface="黑体" pitchFamily="2" charset="-122"/>
              </a:endParaRPr>
            </a:p>
          </p:txBody>
        </p:sp>
        <p:sp>
          <p:nvSpPr>
            <p:cNvPr id="113" name="Freeform 112"/>
            <p:cNvSpPr>
              <a:spLocks/>
            </p:cNvSpPr>
            <p:nvPr/>
          </p:nvSpPr>
          <p:spPr bwMode="black">
            <a:xfrm>
              <a:off x="1991491" y="732927"/>
              <a:ext cx="62847"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baseline="0">
                <a:latin typeface="+mj-lt"/>
                <a:ea typeface="黑体" pitchFamily="2" charset="-122"/>
              </a:endParaRPr>
            </a:p>
          </p:txBody>
        </p:sp>
      </p:grpSp>
      <p:sp>
        <p:nvSpPr>
          <p:cNvPr id="56" name="Rectangle 4"/>
          <p:cNvSpPr>
            <a:spLocks noChangeArrowheads="1"/>
          </p:cNvSpPr>
          <p:nvPr userDrawn="1"/>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zh-CN" sz="600" b="0" i="0" baseline="0" dirty="0">
                <a:solidFill>
                  <a:srgbClr val="C0C0C0"/>
                </a:solidFill>
                <a:latin typeface="Arial"/>
                <a:ea typeface="黑体" pitchFamily="2" charset="-122"/>
                <a:cs typeface="+mn-cs"/>
              </a:rPr>
              <a:t>© 2010 思科和/或其附属</a:t>
            </a:r>
            <a:r>
              <a:rPr lang="zh-CN" sz="600" b="0" i="0" baseline="0" dirty="0" smtClean="0">
                <a:solidFill>
                  <a:srgbClr val="C0C0C0"/>
                </a:solidFill>
                <a:latin typeface="Arial"/>
                <a:ea typeface="黑体" pitchFamily="2" charset="-122"/>
                <a:cs typeface="+mn-cs"/>
              </a:rPr>
              <a:t>公司</a:t>
            </a:r>
            <a:r>
              <a:rPr lang="zh-CN" altLang="en-US" sz="600" b="0" i="0" kern="1200" baseline="0" dirty="0" smtClean="0">
                <a:solidFill>
                  <a:srgbClr val="C0C0C0"/>
                </a:solidFill>
                <a:latin typeface="Arial"/>
                <a:ea typeface="黑体" pitchFamily="2" charset="-122"/>
                <a:cs typeface="+mn-cs"/>
              </a:rPr>
              <a:t>。</a:t>
            </a:r>
            <a:r>
              <a:rPr lang="zh-CN" sz="600" b="0" i="0" baseline="0" dirty="0" smtClean="0">
                <a:solidFill>
                  <a:srgbClr val="C0C0C0"/>
                </a:solidFill>
                <a:latin typeface="Arial"/>
                <a:ea typeface="黑体" pitchFamily="2" charset="-122"/>
                <a:cs typeface="+mn-cs"/>
              </a:rPr>
              <a:t>版权所有</a:t>
            </a:r>
            <a:endParaRPr lang="en-US" sz="600" baseline="0" dirty="0">
              <a:solidFill>
                <a:srgbClr val="C0C0C0"/>
              </a:solidFill>
              <a:latin typeface="+mj-lt"/>
              <a:ea typeface="黑体" pitchFamily="2" charset="-122"/>
            </a:endParaRPr>
          </a:p>
        </p:txBody>
      </p:sp>
      <p:sp>
        <p:nvSpPr>
          <p:cNvPr id="57" name="Rectangle 5"/>
          <p:cNvSpPr>
            <a:spLocks noChangeArrowheads="1"/>
          </p:cNvSpPr>
          <p:nvPr userDrawn="1"/>
        </p:nvSpPr>
        <p:spPr bwMode="ltGray">
          <a:xfrm>
            <a:off x="10957595" y="6584513"/>
            <a:ext cx="473629" cy="175257"/>
          </a:xfrm>
          <a:prstGeom prst="rect">
            <a:avLst/>
          </a:prstGeom>
          <a:noFill/>
          <a:ln w="9525">
            <a:noFill/>
            <a:miter lim="800000"/>
            <a:headEnd/>
            <a:tailEnd/>
          </a:ln>
          <a:effectLst/>
        </p:spPr>
        <p:txBody>
          <a:bodyPr wrap="none" lIns="82124" tIns="41061" rIns="82124" bIns="41061" anchor="b">
            <a:spAutoFit/>
          </a:bodyPr>
          <a:lstStyle/>
          <a:p>
            <a:pPr algn="r" defTabSz="814365">
              <a:lnSpc>
                <a:spcPct val="100000"/>
              </a:lnSpc>
              <a:buNone/>
            </a:pPr>
            <a:r>
              <a:rPr lang="zh-CN" sz="600" b="0" i="0" baseline="0">
                <a:solidFill>
                  <a:srgbClr val="C0C0C0"/>
                </a:solidFill>
                <a:latin typeface="Arial"/>
                <a:ea typeface="黑体" pitchFamily="2" charset="-122"/>
                <a:cs typeface="+mn-cs"/>
              </a:rPr>
              <a:t>思科机密</a:t>
            </a:r>
          </a:p>
        </p:txBody>
      </p:sp>
      <p:sp>
        <p:nvSpPr>
          <p:cNvPr id="58" name="Rectangle 7"/>
          <p:cNvSpPr>
            <a:spLocks noChangeArrowheads="1"/>
          </p:cNvSpPr>
          <p:nvPr userDrawn="1"/>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altLang="zh-CN" sz="600" b="0" i="0" baseline="0">
                <a:solidFill>
                  <a:srgbClr val="C0C0C0"/>
                </a:solidFill>
                <a:latin typeface="Arial"/>
                <a:ea typeface="黑体" pitchFamily="2" charset="-122"/>
                <a:cs typeface="+mn-cs"/>
              </a:rPr>
              <a:pPr algn="r" defTabSz="814365">
                <a:lnSpc>
                  <a:spcPct val="100000"/>
                </a:lnSpc>
                <a:buNone/>
              </a:pPr>
              <a:t>‹#›</a:t>
            </a:fld>
            <a:endParaRPr lang="en-US" sz="600" baseline="0" dirty="0">
              <a:solidFill>
                <a:srgbClr val="C0C0C0"/>
              </a:solidFill>
              <a:latin typeface="+mj-lt"/>
              <a:ea typeface="黑体" pitchFamily="2" charset="-122"/>
            </a:endParaRPr>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2833" y="1484785"/>
            <a:ext cx="10360501"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2833" y="2936926"/>
            <a:ext cx="10360501"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575359" y="908720"/>
            <a:ext cx="1108622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03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274639"/>
            <a:ext cx="2742486"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1" y="274639"/>
            <a:ext cx="802431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306189" y="51221"/>
            <a:ext cx="11438252"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10" name="Text Placeholder 2"/>
          <p:cNvSpPr>
            <a:spLocks noGrp="1"/>
          </p:cNvSpPr>
          <p:nvPr>
            <p:ph idx="1"/>
          </p:nvPr>
        </p:nvSpPr>
        <p:spPr>
          <a:xfrm>
            <a:off x="306189" y="1117600"/>
            <a:ext cx="11438252" cy="5187845"/>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A20003x31B_MR.jpg"/>
          <p:cNvPicPr>
            <a:picLocks noChangeAspect="1"/>
          </p:cNvPicPr>
          <p:nvPr userDrawn="1"/>
        </p:nvPicPr>
        <p:blipFill rotWithShape="1">
          <a:blip r:embed="rId2" cstate="email">
            <a:extLst>
              <a:ext uri="{28A0092B-C50C-407E-A947-70E740481C1C}">
                <a14:useLocalDpi xmlns:a14="http://schemas.microsoft.com/office/drawing/2010/main"/>
              </a:ext>
            </a:extLst>
          </a:blip>
          <a:srcRect t="-4"/>
          <a:stretch/>
        </p:blipFill>
        <p:spPr>
          <a:xfrm>
            <a:off x="2" y="3"/>
            <a:ext cx="12266610" cy="6857997"/>
          </a:xfrm>
          <a:prstGeom prst="rect">
            <a:avLst/>
          </a:prstGeom>
        </p:spPr>
      </p:pic>
      <p:sp>
        <p:nvSpPr>
          <p:cNvPr id="4" name="Rectangle 4"/>
          <p:cNvSpPr>
            <a:spLocks noChangeArrowheads="1"/>
          </p:cNvSpPr>
          <p:nvPr userDrawn="1"/>
        </p:nvSpPr>
        <p:spPr bwMode="ltGray">
          <a:xfrm>
            <a:off x="265668" y="6591583"/>
            <a:ext cx="3420515" cy="169923"/>
          </a:xfrm>
          <a:prstGeom prst="rect">
            <a:avLst/>
          </a:prstGeom>
          <a:noFill/>
          <a:ln w="9525">
            <a:noFill/>
            <a:miter lim="800000"/>
            <a:headEnd/>
            <a:tailEnd/>
          </a:ln>
          <a:effectLst/>
        </p:spPr>
        <p:txBody>
          <a:bodyPr wrap="square" lIns="61601" tIns="30800" rIns="61601" bIns="30800" anchor="b" anchorCtr="0">
            <a:spAutoFit/>
          </a:bodyPr>
          <a:lstStyle/>
          <a:p>
            <a:pPr algn="l" defTabSz="610911">
              <a:buNone/>
            </a:pPr>
            <a:r>
              <a:rPr lang="zh-CN" sz="700" b="0" i="0" dirty="0">
                <a:solidFill>
                  <a:srgbClr val="FFFFFF">
                    <a:lumMod val="50000"/>
                  </a:srgbClr>
                </a:solidFill>
                <a:latin typeface="Arial"/>
                <a:ea typeface="+mn-ea"/>
                <a:cs typeface="+mn-cs"/>
              </a:rPr>
              <a:t>C97-722470-00 © 2012 思科和/或其附属</a:t>
            </a:r>
            <a:r>
              <a:rPr lang="zh-CN" sz="700" b="0" i="0" dirty="0" smtClean="0">
                <a:solidFill>
                  <a:srgbClr val="FFFFFF">
                    <a:lumMod val="50000"/>
                  </a:srgbClr>
                </a:solidFill>
                <a:latin typeface="Arial"/>
                <a:ea typeface="+mn-ea"/>
                <a:cs typeface="+mn-cs"/>
              </a:rPr>
              <a:t>公司</a:t>
            </a:r>
            <a:r>
              <a:rPr lang="zh-CN" altLang="en-US" sz="700" b="0" i="0" dirty="0" smtClean="0">
                <a:solidFill>
                  <a:srgbClr val="FFFFFF">
                    <a:lumMod val="50000"/>
                  </a:srgbClr>
                </a:solidFill>
                <a:latin typeface="Arial"/>
                <a:ea typeface="+mn-ea"/>
                <a:cs typeface="+mn-cs"/>
              </a:rPr>
              <a:t>。</a:t>
            </a:r>
            <a:r>
              <a:rPr lang="zh-CN" sz="700" b="0" i="0" dirty="0" smtClean="0">
                <a:solidFill>
                  <a:srgbClr val="FFFFFF">
                    <a:lumMod val="50000"/>
                  </a:srgbClr>
                </a:solidFill>
                <a:latin typeface="Arial"/>
                <a:ea typeface="+mn-ea"/>
                <a:cs typeface="+mn-cs"/>
              </a:rPr>
              <a:t>版权所有</a:t>
            </a:r>
            <a:endParaRPr lang="en-US" sz="700" dirty="0">
              <a:solidFill>
                <a:srgbClr val="FFFFFF">
                  <a:lumMod val="50000"/>
                </a:srgbClr>
              </a:solidFill>
              <a:latin typeface="Arial"/>
            </a:endParaRPr>
          </a:p>
        </p:txBody>
      </p:sp>
      <p:sp>
        <p:nvSpPr>
          <p:cNvPr id="5" name="Rectangle 5"/>
          <p:cNvSpPr>
            <a:spLocks noChangeArrowheads="1"/>
          </p:cNvSpPr>
          <p:nvPr userDrawn="1"/>
        </p:nvSpPr>
        <p:spPr bwMode="ltGray">
          <a:xfrm>
            <a:off x="10801154" y="6589849"/>
            <a:ext cx="847898" cy="169923"/>
          </a:xfrm>
          <a:prstGeom prst="rect">
            <a:avLst/>
          </a:prstGeom>
          <a:noFill/>
          <a:ln w="9525">
            <a:noFill/>
            <a:miter lim="800000"/>
            <a:headEnd/>
            <a:tailEnd/>
          </a:ln>
          <a:effectLst/>
        </p:spPr>
        <p:txBody>
          <a:bodyPr wrap="none" lIns="61601" tIns="30800" rIns="61601" bIns="30800" anchor="b">
            <a:spAutoFit/>
          </a:bodyPr>
          <a:lstStyle/>
          <a:p>
            <a:pPr algn="r" defTabSz="610911">
              <a:buNone/>
            </a:pPr>
            <a:r>
              <a:rPr lang="zh-CN" sz="700" b="0" i="0">
                <a:solidFill>
                  <a:srgbClr val="C0C0C0"/>
                </a:solidFill>
                <a:latin typeface="Arial"/>
                <a:ea typeface="+mn-ea"/>
                <a:cs typeface="+mn-cs"/>
              </a:rPr>
              <a:t>思科机密</a:t>
            </a:r>
          </a:p>
        </p:txBody>
      </p:sp>
      <p:sp>
        <p:nvSpPr>
          <p:cNvPr id="6" name="Rectangle 7"/>
          <p:cNvSpPr>
            <a:spLocks noChangeArrowheads="1"/>
          </p:cNvSpPr>
          <p:nvPr userDrawn="1"/>
        </p:nvSpPr>
        <p:spPr bwMode="ltGray">
          <a:xfrm>
            <a:off x="11720654" y="6585745"/>
            <a:ext cx="234117" cy="169923"/>
          </a:xfrm>
          <a:prstGeom prst="rect">
            <a:avLst/>
          </a:prstGeom>
          <a:noFill/>
          <a:ln w="9525" algn="ctr">
            <a:noFill/>
            <a:miter lim="800000"/>
            <a:headEnd/>
            <a:tailEnd/>
          </a:ln>
          <a:effectLst/>
        </p:spPr>
        <p:txBody>
          <a:bodyPr wrap="none" lIns="61601" tIns="30800" rIns="61601" bIns="30800" anchor="b">
            <a:spAutoFit/>
          </a:bodyPr>
          <a:lstStyle/>
          <a:p>
            <a:pPr algn="r" defTabSz="610911">
              <a:buNone/>
            </a:pPr>
            <a:fld id="{DFCF27A5-1A5B-48D3-A060-2758FFBB1ADD}" type="slidenum">
              <a:rPr lang="en-US" altLang="zh-CN" sz="700" b="0" i="0">
                <a:solidFill>
                  <a:srgbClr val="C0C0C0"/>
                </a:solidFill>
                <a:latin typeface="Arial"/>
                <a:ea typeface="+mn-ea"/>
                <a:cs typeface="+mn-cs"/>
              </a:rPr>
              <a:pPr algn="r" defTabSz="610911">
                <a:buNone/>
              </a:pPr>
              <a:t>‹#›</a:t>
            </a:fld>
            <a:endParaRPr lang="en-US" sz="700" dirty="0">
              <a:solidFill>
                <a:srgbClr val="C0C0C0"/>
              </a:solidFill>
              <a:latin typeface="Arial"/>
            </a:endParaRPr>
          </a:p>
        </p:txBody>
      </p:sp>
      <p:grpSp>
        <p:nvGrpSpPr>
          <p:cNvPr id="7" name="Group 38"/>
          <p:cNvGrpSpPr/>
          <p:nvPr userDrawn="1"/>
        </p:nvGrpSpPr>
        <p:grpSpPr>
          <a:xfrm>
            <a:off x="5118631" y="2892570"/>
            <a:ext cx="2029353" cy="1072860"/>
            <a:chOff x="609600" y="528537"/>
            <a:chExt cx="1444734" cy="763789"/>
          </a:xfrm>
          <a:solidFill>
            <a:schemeClr val="bg1"/>
          </a:solidFill>
        </p:grpSpPr>
        <p:sp>
          <p:nvSpPr>
            <p:cNvPr id="8" name="Rectangle 7"/>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9" name="Freeform 8"/>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10" name="Freeform 9"/>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11" name="Freeform 10"/>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12" name="Freeform 11"/>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13" name="Freeform 12"/>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14" name="Freeform 13"/>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5" name="Freeform 14"/>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16" name="Freeform 15"/>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7" name="Freeform 16"/>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18" name="Freeform 17"/>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9" name="Freeform 18"/>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20" name="Freeform 19"/>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21" name="Freeform 20"/>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Tree>
    <p:extLst>
      <p:ext uri="{BB962C8B-B14F-4D97-AF65-F5344CB8AC3E}">
        <p14:creationId xmlns:p14="http://schemas.microsoft.com/office/powerpoint/2010/main" val="1012521856"/>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48832" cy="838200"/>
          </a:xfrm>
        </p:spPr>
        <p:txBody>
          <a:bodyPr/>
          <a:lstStyle>
            <a:lvl1pPr algn="l" defTabSz="914361"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1428354341"/>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190" y="432215"/>
            <a:ext cx="11448832"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338617203"/>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10957595" y="6584513"/>
            <a:ext cx="473629"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zh-CN" sz="600" b="0" i="0" kern="1200">
                <a:solidFill>
                  <a:srgbClr val="C0C0C0"/>
                </a:solidFill>
                <a:latin typeface="Arial"/>
                <a:ea typeface="黑体" pitchFamily="2" charset="-122"/>
                <a:cs typeface="+mn-cs"/>
              </a:rPr>
              <a:t>思科机密</a:t>
            </a:r>
          </a:p>
        </p:txBody>
      </p:sp>
      <p:sp>
        <p:nvSpPr>
          <p:cNvPr id="5"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zh-CN" sz="600" b="0" i="0" dirty="0">
                <a:solidFill>
                  <a:srgbClr val="C0C0C0"/>
                </a:solidFill>
                <a:latin typeface="Arial"/>
                <a:ea typeface="黑体" pitchFamily="2" charset="-122"/>
                <a:cs typeface="+mn-cs"/>
              </a:rPr>
              <a:t>© 2013</a:t>
            </a:r>
            <a:r>
              <a:rPr lang="zh-CN" sz="600" b="0" i="0" baseline="0" dirty="0">
                <a:solidFill>
                  <a:srgbClr val="C0C0C0"/>
                </a:solidFill>
                <a:latin typeface="Arial"/>
                <a:ea typeface="黑体" pitchFamily="2" charset="-122"/>
                <a:cs typeface="+mn-cs"/>
              </a:rPr>
              <a:t> </a:t>
            </a:r>
            <a:r>
              <a:rPr lang="zh-CN" sz="600" b="0" i="0" dirty="0">
                <a:solidFill>
                  <a:srgbClr val="C0C0C0"/>
                </a:solidFill>
                <a:latin typeface="Arial"/>
                <a:ea typeface="黑体" pitchFamily="2" charset="-122"/>
                <a:cs typeface="+mn-cs"/>
              </a:rPr>
              <a:t>思科和/或其附属</a:t>
            </a:r>
            <a:r>
              <a:rPr lang="zh-CN" sz="600" b="0" i="0" dirty="0" smtClean="0">
                <a:solidFill>
                  <a:srgbClr val="C0C0C0"/>
                </a:solidFill>
                <a:latin typeface="Arial"/>
                <a:ea typeface="黑体" pitchFamily="2" charset="-122"/>
                <a:cs typeface="+mn-cs"/>
              </a:rPr>
              <a:t>公司</a:t>
            </a:r>
            <a:r>
              <a:rPr lang="zh-CN" altLang="en-US" sz="600" b="0" i="0" dirty="0" smtClean="0">
                <a:solidFill>
                  <a:srgbClr val="C0C0C0"/>
                </a:solidFill>
                <a:latin typeface="Arial"/>
                <a:ea typeface="黑体" pitchFamily="2" charset="-122"/>
                <a:cs typeface="+mn-cs"/>
              </a:rPr>
              <a:t>。</a:t>
            </a:r>
            <a:r>
              <a:rPr lang="zh-CN" sz="600" b="0" i="0" dirty="0" smtClean="0">
                <a:solidFill>
                  <a:srgbClr val="C0C0C0"/>
                </a:solidFill>
                <a:latin typeface="Arial"/>
                <a:ea typeface="黑体" pitchFamily="2" charset="-122"/>
                <a:cs typeface="+mn-cs"/>
              </a:rPr>
              <a:t>版权所有</a:t>
            </a:r>
            <a:endParaRPr lang="en-US" sz="600" dirty="0">
              <a:solidFill>
                <a:srgbClr val="C0C0C0"/>
              </a:solidFill>
              <a:latin typeface="+mj-lt"/>
              <a:ea typeface="黑体" pitchFamily="2" charset="-122"/>
            </a:endParaRPr>
          </a:p>
        </p:txBody>
      </p:sp>
      <p:sp>
        <p:nvSpPr>
          <p:cNvPr id="6"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altLang="zh-CN" sz="600" b="0" i="0">
                <a:solidFill>
                  <a:srgbClr val="C0C0C0"/>
                </a:solidFill>
                <a:latin typeface="Arial"/>
                <a:ea typeface="黑体" pitchFamily="2" charset="-122"/>
                <a:cs typeface="+mn-cs"/>
              </a:rPr>
              <a:pPr algn="r" defTabSz="814365">
                <a:lnSpc>
                  <a:spcPct val="100000"/>
                </a:lnSpc>
                <a:buNone/>
              </a:pPr>
              <a:t>‹#›</a:t>
            </a:fld>
            <a:endParaRPr lang="en-US" sz="600" dirty="0">
              <a:solidFill>
                <a:srgbClr val="C0C0C0"/>
              </a:solidFill>
              <a:latin typeface="+mj-lt"/>
              <a:ea typeface="黑体" pitchFamily="2" charset="-122"/>
            </a:endParaRPr>
          </a:p>
        </p:txBody>
      </p:sp>
    </p:spTree>
    <p:extLst>
      <p:ext uri="{BB962C8B-B14F-4D97-AF65-F5344CB8AC3E}">
        <p14:creationId xmlns:p14="http://schemas.microsoft.com/office/powerpoint/2010/main" val="3728925678"/>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6189" y="1078992"/>
            <a:ext cx="11438251" cy="838200"/>
          </a:xfrm>
        </p:spPr>
        <p:txBody>
          <a:bodyPr anchor="ctr" anchorCtr="0"/>
          <a:lstStyle>
            <a:lvl1pPr algn="l" defTabSz="914400" rtl="0" eaLnBrk="1" latinLnBrk="0" hangingPunct="1">
              <a:lnSpc>
                <a:spcPct val="80000"/>
              </a:lnSpc>
              <a:spcBef>
                <a:spcPct val="0"/>
              </a:spcBef>
              <a:buNone/>
              <a:defRPr lang="en-US" sz="3600" b="0" kern="1200" spc="0" baseline="0" dirty="0">
                <a:solidFill>
                  <a:schemeClr val="bg1"/>
                </a:solidFill>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99261924"/>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19215" y="1556792"/>
            <a:ext cx="10360501"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729762" y="2204864"/>
            <a:ext cx="8532178"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81160" y="6463706"/>
            <a:ext cx="5422428"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5799658" y="6476846"/>
            <a:ext cx="5998342"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575359" y="908720"/>
            <a:ext cx="1108622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0" name="Group 19"/>
          <p:cNvGrpSpPr/>
          <p:nvPr/>
        </p:nvGrpSpPr>
        <p:grpSpPr>
          <a:xfrm>
            <a:off x="-89446" y="-16510"/>
            <a:ext cx="12345999" cy="969149"/>
            <a:chOff x="-89446" y="8890"/>
            <a:chExt cx="12345999" cy="969149"/>
          </a:xfrm>
        </p:grpSpPr>
        <p:pic>
          <p:nvPicPr>
            <p:cNvPr id="21" name="Picture 20" descr="A20003x31B_MR.jpg"/>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89445" y="8890"/>
              <a:ext cx="12345998" cy="952212"/>
            </a:xfrm>
            <a:prstGeom prst="rect">
              <a:avLst/>
            </a:prstGeom>
          </p:spPr>
        </p:pic>
        <p:sp>
          <p:nvSpPr>
            <p:cNvPr id="22" name="Rectangle 21"/>
            <p:cNvSpPr/>
            <p:nvPr/>
          </p:nvSpPr>
          <p:spPr>
            <a:xfrm>
              <a:off x="-80906" y="16933"/>
              <a:ext cx="12337459" cy="961103"/>
            </a:xfrm>
            <a:prstGeom prst="rect">
              <a:avLst/>
            </a:prstGeom>
            <a:gradFill flip="none" rotWithShape="1">
              <a:gsLst>
                <a:gs pos="31000">
                  <a:srgbClr val="000000">
                    <a:alpha val="50000"/>
                  </a:srgbClr>
                </a:gs>
                <a:gs pos="100000">
                  <a:schemeClr val="accent1">
                    <a:alpha val="50000"/>
                  </a:schemeClr>
                </a:gs>
                <a:gs pos="71000">
                  <a:schemeClr val="accent3">
                    <a:lumMod val="90000"/>
                    <a:alpha val="50000"/>
                  </a:schemeClr>
                </a:gs>
              </a:gsLst>
              <a:lin ang="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smtClean="0">
                <a:ea typeface="黑体" pitchFamily="2" charset="-122"/>
              </a:endParaRPr>
            </a:p>
          </p:txBody>
        </p:sp>
        <p:cxnSp>
          <p:nvCxnSpPr>
            <p:cNvPr id="23" name="Straight Connector 22"/>
            <p:cNvCxnSpPr/>
            <p:nvPr/>
          </p:nvCxnSpPr>
          <p:spPr>
            <a:xfrm>
              <a:off x="-89446" y="978039"/>
              <a:ext cx="12345999" cy="0"/>
            </a:xfrm>
            <a:prstGeom prst="line">
              <a:avLst/>
            </a:prstGeom>
            <a:ln>
              <a:gradFill flip="none" rotWithShape="1">
                <a:gsLst>
                  <a:gs pos="0">
                    <a:srgbClr val="000000"/>
                  </a:gs>
                  <a:gs pos="100000">
                    <a:srgbClr val="000000"/>
                  </a:gs>
                  <a:gs pos="20000">
                    <a:schemeClr val="bg1">
                      <a:lumMod val="75000"/>
                    </a:schemeClr>
                  </a:gs>
                  <a:gs pos="80000">
                    <a:schemeClr val="bg1">
                      <a:lumMod val="75000"/>
                    </a:schemeClr>
                  </a:gs>
                  <a:gs pos="51000">
                    <a:schemeClr val="bg1"/>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306189" y="51221"/>
            <a:ext cx="11438252"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306189" y="1117600"/>
            <a:ext cx="11438252" cy="5187845"/>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354129"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zh-CN" sz="600" b="0" i="0" baseline="0" dirty="0">
                <a:solidFill>
                  <a:srgbClr val="C0C0C0"/>
                </a:solidFill>
                <a:latin typeface="Arial"/>
                <a:ea typeface="黑体" pitchFamily="2" charset="-122"/>
                <a:cs typeface="+mn-cs"/>
              </a:rPr>
              <a:t>© 2010 思科和/或其附属</a:t>
            </a:r>
            <a:r>
              <a:rPr lang="zh-CN" sz="600" b="0" i="0" baseline="0" dirty="0" smtClean="0">
                <a:solidFill>
                  <a:srgbClr val="C0C0C0"/>
                </a:solidFill>
                <a:latin typeface="Arial"/>
                <a:ea typeface="黑体" pitchFamily="2" charset="-122"/>
                <a:cs typeface="+mn-cs"/>
              </a:rPr>
              <a:t>公司</a:t>
            </a:r>
            <a:r>
              <a:rPr lang="zh-CN" altLang="en-US" sz="600" b="0" i="0" baseline="0" dirty="0" smtClean="0">
                <a:solidFill>
                  <a:srgbClr val="C0C0C0"/>
                </a:solidFill>
                <a:latin typeface="+mn-lt"/>
                <a:ea typeface="黑体" pitchFamily="2" charset="-122"/>
                <a:cs typeface="+mn-cs"/>
              </a:rPr>
              <a:t>。</a:t>
            </a:r>
            <a:r>
              <a:rPr lang="zh-CN" sz="600" b="0" i="0" baseline="0" dirty="0" smtClean="0">
                <a:solidFill>
                  <a:srgbClr val="C0C0C0"/>
                </a:solidFill>
                <a:latin typeface="Arial"/>
                <a:ea typeface="黑体" pitchFamily="2" charset="-122"/>
                <a:cs typeface="+mn-cs"/>
              </a:rPr>
              <a:t>版权所有</a:t>
            </a:r>
            <a:endParaRPr lang="en-US" sz="600" baseline="0" dirty="0">
              <a:solidFill>
                <a:srgbClr val="C0C0C0"/>
              </a:solidFill>
              <a:latin typeface="+mj-lt"/>
              <a:ea typeface="黑体" pitchFamily="2" charset="-122"/>
            </a:endParaRPr>
          </a:p>
        </p:txBody>
      </p:sp>
      <p:sp>
        <p:nvSpPr>
          <p:cNvPr id="11" name="Rectangle 5"/>
          <p:cNvSpPr>
            <a:spLocks noChangeArrowheads="1"/>
          </p:cNvSpPr>
          <p:nvPr/>
        </p:nvSpPr>
        <p:spPr bwMode="ltGray">
          <a:xfrm>
            <a:off x="10957595" y="6584513"/>
            <a:ext cx="473629" cy="175257"/>
          </a:xfrm>
          <a:prstGeom prst="rect">
            <a:avLst/>
          </a:prstGeom>
          <a:noFill/>
          <a:ln w="9525">
            <a:noFill/>
            <a:miter lim="800000"/>
            <a:headEnd/>
            <a:tailEnd/>
          </a:ln>
          <a:effectLst/>
        </p:spPr>
        <p:txBody>
          <a:bodyPr wrap="none" lIns="82124" tIns="41061" rIns="82124" bIns="41061" anchor="b">
            <a:spAutoFit/>
          </a:bodyPr>
          <a:lstStyle/>
          <a:p>
            <a:pPr algn="r" defTabSz="814365">
              <a:lnSpc>
                <a:spcPct val="100000"/>
              </a:lnSpc>
              <a:buNone/>
            </a:pPr>
            <a:r>
              <a:rPr lang="zh-CN" sz="600" b="0" i="0" baseline="0" dirty="0">
                <a:solidFill>
                  <a:srgbClr val="C0C0C0"/>
                </a:solidFill>
                <a:latin typeface="Arial"/>
                <a:ea typeface="黑体" pitchFamily="2" charset="-122"/>
                <a:cs typeface="+mn-cs"/>
              </a:rPr>
              <a:t>思科机密</a:t>
            </a:r>
          </a:p>
        </p:txBody>
      </p:sp>
      <p:sp>
        <p:nvSpPr>
          <p:cNvPr id="9" name="Rectangle 7"/>
          <p:cNvSpPr>
            <a:spLocks noChangeArrowheads="1"/>
          </p:cNvSpPr>
          <p:nvPr/>
        </p:nvSpPr>
        <p:spPr bwMode="ltGray">
          <a:xfrm>
            <a:off x="11578312"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altLang="zh-CN" sz="600" b="0" i="0" baseline="0">
                <a:solidFill>
                  <a:srgbClr val="C0C0C0"/>
                </a:solidFill>
                <a:latin typeface="Arial"/>
                <a:ea typeface="黑体" pitchFamily="2" charset="-122"/>
                <a:cs typeface="+mn-cs"/>
              </a:rPr>
              <a:pPr algn="r" defTabSz="814365">
                <a:lnSpc>
                  <a:spcPct val="100000"/>
                </a:lnSpc>
                <a:buNone/>
              </a:pPr>
              <a:t>‹#›</a:t>
            </a:fld>
            <a:endParaRPr lang="en-US" sz="600" baseline="0" dirty="0">
              <a:solidFill>
                <a:srgbClr val="C0C0C0"/>
              </a:solidFill>
              <a:latin typeface="+mj-lt"/>
              <a:ea typeface="黑体" pitchFamily="2" charset="-122"/>
            </a:endParaRPr>
          </a:p>
        </p:txBody>
      </p:sp>
    </p:spTree>
  </p:cSld>
  <p:clrMap bg1="lt1" tx1="dk1" bg2="lt2" tx2="dk2" accent1="accent1" accent2="accent2" accent3="accent3" accent4="accent4" accent5="accent5" accent6="accent6" hlink="hlink" folHlink="folHlink"/>
  <p:sldLayoutIdLst>
    <p:sldLayoutId id="2147483931" r:id="rId1"/>
    <p:sldLayoutId id="2147483901" r:id="rId2"/>
    <p:sldLayoutId id="2147483932" r:id="rId3"/>
    <p:sldLayoutId id="2147483933" r:id="rId4"/>
    <p:sldLayoutId id="2147483934" r:id="rId5"/>
    <p:sldLayoutId id="2147483935" r:id="rId6"/>
    <p:sldLayoutId id="2147483936" r:id="rId7"/>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0" baseline="0" dirty="0">
          <a:solidFill>
            <a:srgbClr val="FFFFFF"/>
          </a:solidFill>
          <a:latin typeface="+mj-lt"/>
          <a:ea typeface="黑体" pitchFamily="2" charset="-122"/>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baseline="0" dirty="0" smtClean="0">
          <a:solidFill>
            <a:srgbClr val="546568"/>
          </a:solidFill>
          <a:latin typeface="+mj-lt"/>
          <a:ea typeface="黑体" pitchFamily="2" charset="-122"/>
          <a:cs typeface="+mn-cs"/>
        </a:defRPr>
      </a:lvl1pPr>
      <a:lvl2pPr marL="406400" indent="0" algn="l" defTabSz="914400" rtl="0" eaLnBrk="1" latinLnBrk="0" hangingPunct="1">
        <a:lnSpc>
          <a:spcPct val="95000"/>
        </a:lnSpc>
        <a:spcBef>
          <a:spcPts val="840"/>
        </a:spcBef>
        <a:buClr>
          <a:schemeClr val="tx2"/>
        </a:buClr>
        <a:buFontTx/>
        <a:buNone/>
        <a:defRPr lang="en-US" sz="1800" kern="1200" baseline="0" dirty="0" smtClean="0">
          <a:solidFill>
            <a:srgbClr val="546568"/>
          </a:solidFill>
          <a:latin typeface="+mj-lt"/>
          <a:ea typeface="黑体" pitchFamily="2" charset="-122"/>
          <a:cs typeface="+mn-cs"/>
        </a:defRPr>
      </a:lvl2pPr>
      <a:lvl3pPr marL="571500" indent="-1588" algn="l" defTabSz="914400" rtl="0" eaLnBrk="1" latinLnBrk="0" hangingPunct="1">
        <a:lnSpc>
          <a:spcPct val="95000"/>
        </a:lnSpc>
        <a:spcBef>
          <a:spcPts val="840"/>
        </a:spcBef>
        <a:buFont typeface="Arial" pitchFamily="34" charset="0"/>
        <a:buNone/>
        <a:defRPr lang="en-US" sz="1600" kern="1200" baseline="0" dirty="0" smtClean="0">
          <a:solidFill>
            <a:srgbClr val="546568"/>
          </a:solidFill>
          <a:latin typeface="+mj-lt"/>
          <a:ea typeface="黑体" pitchFamily="2" charset="-122"/>
          <a:cs typeface="+mn-cs"/>
        </a:defRPr>
      </a:lvl3pPr>
      <a:lvl4pPr marL="688975" indent="0" algn="l" defTabSz="914400" rtl="0" eaLnBrk="1" latinLnBrk="0" hangingPunct="1">
        <a:lnSpc>
          <a:spcPct val="95000"/>
        </a:lnSpc>
        <a:spcBef>
          <a:spcPts val="840"/>
        </a:spcBef>
        <a:buFont typeface="Arial" pitchFamily="34" charset="0"/>
        <a:buNone/>
        <a:defRPr lang="en-US" sz="1400" kern="1200" baseline="0" dirty="0" smtClean="0">
          <a:solidFill>
            <a:srgbClr val="546568"/>
          </a:solidFill>
          <a:latin typeface="+mj-lt"/>
          <a:ea typeface="黑体" pitchFamily="2" charset="-122"/>
          <a:cs typeface="+mn-cs"/>
        </a:defRPr>
      </a:lvl4pPr>
      <a:lvl5pPr marL="801688" indent="0" algn="l" defTabSz="914400" rtl="0" eaLnBrk="1" latinLnBrk="0" hangingPunct="1">
        <a:lnSpc>
          <a:spcPct val="95000"/>
        </a:lnSpc>
        <a:spcBef>
          <a:spcPts val="840"/>
        </a:spcBef>
        <a:buFont typeface="Arial" pitchFamily="34" charset="0"/>
        <a:buNone/>
        <a:defRPr lang="en-US" sz="1400" kern="1200" baseline="0" dirty="0">
          <a:solidFill>
            <a:srgbClr val="546568"/>
          </a:solidFill>
          <a:latin typeface="+mj-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74638"/>
            <a:ext cx="10969943"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1" y="980728"/>
            <a:ext cx="10969943"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441" y="6487986"/>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A548F-CF34-4B50-B370-B3732F5B80E4}" type="datetimeFigureOut">
              <a:rPr lang="zh-CN" altLang="en-US" smtClean="0">
                <a:solidFill>
                  <a:prstClr val="black">
                    <a:tint val="75000"/>
                  </a:prstClr>
                </a:solidFill>
                <a:cs typeface="Arial" charset="0"/>
              </a:rPr>
              <a:pPr/>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4164515" y="6487986"/>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8735325" y="6487986"/>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F160-E61C-4897-94C3-BDF1D09C6643}" type="slidenum">
              <a:rPr lang="zh-CN" altLang="en-US" smtClean="0">
                <a:solidFill>
                  <a:prstClr val="black">
                    <a:tint val="75000"/>
                  </a:prstClr>
                </a:solidFill>
                <a:cs typeface="Arial" charset="0"/>
              </a:rPr>
              <a:pPr/>
              <a:t>‹#›</a:t>
            </a:fld>
            <a:endParaRPr lang="zh-CN" altLang="en-US">
              <a:solidFill>
                <a:prstClr val="black">
                  <a:tint val="75000"/>
                </a:prstClr>
              </a:solidFill>
              <a:cs typeface="Arial" charset="0"/>
            </a:endParaRPr>
          </a:p>
        </p:txBody>
      </p:sp>
      <p:cxnSp>
        <p:nvCxnSpPr>
          <p:cNvPr id="7" name="直接连接符 6"/>
          <p:cNvCxnSpPr/>
          <p:nvPr userDrawn="1"/>
        </p:nvCxnSpPr>
        <p:spPr>
          <a:xfrm>
            <a:off x="575359" y="908720"/>
            <a:ext cx="1108622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94361" y="1417057"/>
            <a:ext cx="4007274" cy="2624136"/>
          </a:xfrm>
          <a:prstGeom prst="rect">
            <a:avLst/>
          </a:prstGeom>
        </p:spPr>
      </p:pic>
      <p:pic>
        <p:nvPicPr>
          <p:cNvPr id="5" name="Picture 4" descr="MIK00544.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548061" y="1417056"/>
            <a:ext cx="2923014" cy="2624137"/>
          </a:xfrm>
          <a:prstGeom prst="rect">
            <a:avLst/>
          </a:prstGeom>
        </p:spPr>
      </p:pic>
      <p:pic>
        <p:nvPicPr>
          <p:cNvPr id="6" name="Picture 5" descr="MAI27880.jp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8879" y="1417056"/>
            <a:ext cx="3503239" cy="2624137"/>
          </a:xfrm>
          <a:prstGeom prst="rect">
            <a:avLst/>
          </a:prstGeom>
        </p:spPr>
      </p:pic>
      <p:pic>
        <p:nvPicPr>
          <p:cNvPr id="7" name="Picture 6" descr="MAI27569.jp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9471075" y="0"/>
            <a:ext cx="2717750" cy="4041193"/>
          </a:xfrm>
          <a:prstGeom prst="rect">
            <a:avLst/>
          </a:prstGeom>
        </p:spPr>
      </p:pic>
      <p:pic>
        <p:nvPicPr>
          <p:cNvPr id="8" name="Picture 7" descr="MIK00526.jpg"/>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8879" y="0"/>
            <a:ext cx="1751619" cy="1417055"/>
          </a:xfrm>
          <a:prstGeom prst="rect">
            <a:avLst/>
          </a:prstGeom>
        </p:spPr>
      </p:pic>
      <p:pic>
        <p:nvPicPr>
          <p:cNvPr id="9" name="Picture 8" descr="MIK00518.jpg"/>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8004093" y="0"/>
            <a:ext cx="1466982" cy="1417057"/>
          </a:xfrm>
          <a:prstGeom prst="rect">
            <a:avLst/>
          </a:prstGeom>
        </p:spPr>
      </p:pic>
      <p:pic>
        <p:nvPicPr>
          <p:cNvPr id="10" name="Picture 9" descr="MAI27134.jpg"/>
          <p:cNvPicPr>
            <a:picLocks noChangeAspect="1"/>
          </p:cNvPicPr>
          <p:nvPr/>
        </p:nvPicPr>
        <p:blipFill rotWithShape="1">
          <a:blip r:embed="rId9" cstate="email">
            <a:extLst>
              <a:ext uri="{28A0092B-C50C-407E-A947-70E740481C1C}">
                <a14:useLocalDpi xmlns:a14="http://schemas.microsoft.com/office/drawing/2010/main"/>
              </a:ext>
            </a:extLst>
          </a:blip>
          <a:srcRect t="-2"/>
          <a:stretch/>
        </p:blipFill>
        <p:spPr>
          <a:xfrm>
            <a:off x="1742740" y="0"/>
            <a:ext cx="3207656" cy="1417057"/>
          </a:xfrm>
          <a:prstGeom prst="rect">
            <a:avLst/>
          </a:prstGeom>
        </p:spPr>
      </p:pic>
      <p:cxnSp>
        <p:nvCxnSpPr>
          <p:cNvPr id="27" name="Straight Connector 26"/>
          <p:cNvCxnSpPr/>
          <p:nvPr/>
        </p:nvCxnSpPr>
        <p:spPr>
          <a:xfrm>
            <a:off x="0" y="4053712"/>
            <a:ext cx="12188825" cy="0"/>
          </a:xfrm>
          <a:prstGeom prst="line">
            <a:avLst/>
          </a:prstGeom>
          <a:ln>
            <a:gradFill flip="none" rotWithShape="1">
              <a:gsLst>
                <a:gs pos="0">
                  <a:srgbClr val="000000"/>
                </a:gs>
                <a:gs pos="100000">
                  <a:srgbClr val="000000"/>
                </a:gs>
                <a:gs pos="20000">
                  <a:schemeClr val="bg1">
                    <a:lumMod val="75000"/>
                  </a:schemeClr>
                </a:gs>
                <a:gs pos="80000">
                  <a:schemeClr val="bg1">
                    <a:lumMod val="75000"/>
                  </a:schemeClr>
                </a:gs>
                <a:gs pos="51000">
                  <a:schemeClr val="bg1"/>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60406" y="5213869"/>
            <a:ext cx="8577178" cy="369332"/>
          </a:xfrm>
          <a:prstGeom prst="rect">
            <a:avLst/>
          </a:prstGeom>
          <a:noFill/>
        </p:spPr>
        <p:txBody>
          <a:bodyPr wrap="square" rtlCol="0">
            <a:spAutoFit/>
          </a:bodyPr>
          <a:lstStyle/>
          <a:p>
            <a:pPr algn="l" defTabSz="914400">
              <a:buNone/>
            </a:pPr>
            <a:r>
              <a:rPr lang="zh-CN" sz="1800" b="0" i="0">
                <a:solidFill>
                  <a:srgbClr val="6DB344"/>
                </a:solidFill>
                <a:latin typeface="Arial"/>
                <a:ea typeface="黑体" pitchFamily="2" charset="-122"/>
                <a:cs typeface="+mn-cs"/>
              </a:rPr>
              <a:t>合作伙伴演示</a:t>
            </a:r>
            <a:endParaRPr lang="en-US" dirty="0">
              <a:solidFill>
                <a:srgbClr val="6DB344"/>
              </a:solidFill>
              <a:ea typeface="黑体" pitchFamily="2" charset="-122"/>
            </a:endParaRPr>
          </a:p>
        </p:txBody>
      </p:sp>
      <p:pic>
        <p:nvPicPr>
          <p:cNvPr id="3" name="Picture 2" descr="2.jpg"/>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4488048" y="0"/>
            <a:ext cx="3516045" cy="1417057"/>
          </a:xfrm>
          <a:prstGeom prst="rect">
            <a:avLst/>
          </a:prstGeom>
        </p:spPr>
      </p:pic>
      <p:sp>
        <p:nvSpPr>
          <p:cNvPr id="4" name="TextBox 3"/>
          <p:cNvSpPr txBox="1"/>
          <p:nvPr/>
        </p:nvSpPr>
        <p:spPr>
          <a:xfrm>
            <a:off x="143918" y="4419600"/>
            <a:ext cx="10260709" cy="769441"/>
          </a:xfrm>
          <a:prstGeom prst="rect">
            <a:avLst/>
          </a:prstGeom>
          <a:noFill/>
        </p:spPr>
        <p:txBody>
          <a:bodyPr wrap="square" rtlCol="0">
            <a:spAutoFit/>
          </a:bodyPr>
          <a:lstStyle/>
          <a:p>
            <a:pPr algn="l" defTabSz="914400">
              <a:buNone/>
            </a:pPr>
            <a:r>
              <a:rPr lang="zh-CN" sz="4400" b="0" i="0" dirty="0">
                <a:solidFill>
                  <a:srgbClr val="6DB344"/>
                </a:solidFill>
                <a:latin typeface="Arial"/>
                <a:ea typeface="黑体" pitchFamily="2" charset="-122"/>
                <a:cs typeface="+mn-cs"/>
              </a:rPr>
              <a:t>思科 Made-for-Midmarket 产品组合</a:t>
            </a:r>
            <a:endParaRPr lang="en-US" sz="4400" dirty="0">
              <a:solidFill>
                <a:schemeClr val="tx2"/>
              </a:solidFill>
              <a:ea typeface="黑体" pitchFamily="2" charset="-122"/>
            </a:endParaRPr>
          </a:p>
        </p:txBody>
      </p:sp>
    </p:spTree>
    <p:extLst>
      <p:ext uri="{BB962C8B-B14F-4D97-AF65-F5344CB8AC3E}">
        <p14:creationId xmlns:p14="http://schemas.microsoft.com/office/powerpoint/2010/main" val="158146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88" y="990600"/>
            <a:ext cx="3182617" cy="5867400"/>
          </a:xfrm>
          <a:prstGeom prst="rect">
            <a:avLst/>
          </a:prstGeom>
          <a:gradFill flip="none" rotWithShape="1">
            <a:gsLst>
              <a:gs pos="0">
                <a:schemeClr val="tx1">
                  <a:lumMod val="50000"/>
                </a:schemeClr>
              </a:gs>
              <a:gs pos="100000">
                <a:schemeClr val="tx1">
                  <a:lumMod val="60000"/>
                  <a:lumOff val="4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90546" y="990600"/>
            <a:ext cx="9098279" cy="5054599"/>
          </a:xfrm>
          <a:prstGeom prst="rect">
            <a:avLst/>
          </a:prstGeom>
        </p:spPr>
      </p:pic>
      <p:sp>
        <p:nvSpPr>
          <p:cNvPr id="16" name="Rectangle 15"/>
          <p:cNvSpPr/>
          <p:nvPr/>
        </p:nvSpPr>
        <p:spPr>
          <a:xfrm>
            <a:off x="3289822" y="1326875"/>
            <a:ext cx="8657800" cy="4317180"/>
          </a:xfrm>
          <a:prstGeom prst="rect">
            <a:avLst/>
          </a:prstGeom>
          <a:solidFill>
            <a:srgbClr val="FFFFFF">
              <a:alpha val="82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7" name="Straight Connector 16"/>
          <p:cNvCxnSpPr/>
          <p:nvPr/>
        </p:nvCxnSpPr>
        <p:spPr>
          <a:xfrm>
            <a:off x="7740894" y="1524000"/>
            <a:ext cx="0" cy="3754188"/>
          </a:xfrm>
          <a:prstGeom prst="line">
            <a:avLst/>
          </a:prstGeom>
          <a:ln w="12700">
            <a:solidFill>
              <a:srgbClr val="7F7F7F"/>
            </a:solidFill>
            <a:prstDash val="sysDash"/>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306189" y="0"/>
            <a:ext cx="11438252" cy="838200"/>
          </a:xfrm>
        </p:spPr>
        <p:txBody>
          <a:bodyPr/>
          <a:lstStyle/>
          <a:p>
            <a:pPr algn="l" defTabSz="914400">
              <a:lnSpc>
                <a:spcPct val="80000"/>
              </a:lnSpc>
              <a:spcBef>
                <a:spcPct val="0"/>
              </a:spcBef>
              <a:buNone/>
            </a:pPr>
            <a:r>
              <a:rPr lang="zh-CN" sz="3600" b="0" i="0" spc="0">
                <a:solidFill>
                  <a:srgbClr val="FFFFFF"/>
                </a:solidFill>
                <a:latin typeface="Arial"/>
                <a:ea typeface="黑体" pitchFamily="2" charset="-122"/>
                <a:cs typeface="+mj-cs"/>
              </a:rPr>
              <a:t>思科如何满足客户需求</a:t>
            </a:r>
            <a:endParaRPr lang="en-US" dirty="0">
              <a:ea typeface="黑体" pitchFamily="2" charset="-122"/>
            </a:endParaRPr>
          </a:p>
        </p:txBody>
      </p:sp>
      <p:sp>
        <p:nvSpPr>
          <p:cNvPr id="5" name="Freeform 20"/>
          <p:cNvSpPr>
            <a:spLocks noChangeAspect="1" noEditPoints="1"/>
          </p:cNvSpPr>
          <p:nvPr/>
        </p:nvSpPr>
        <p:spPr bwMode="auto">
          <a:xfrm>
            <a:off x="894691" y="1633436"/>
            <a:ext cx="1390059" cy="1259877"/>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7" name="TextBox 6"/>
          <p:cNvSpPr txBox="1"/>
          <p:nvPr/>
        </p:nvSpPr>
        <p:spPr>
          <a:xfrm>
            <a:off x="192841" y="3133601"/>
            <a:ext cx="2793758" cy="934673"/>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2400" b="0" i="0" dirty="0">
                <a:solidFill>
                  <a:srgbClr val="FFFFFF"/>
                </a:solidFill>
                <a:latin typeface="Arial"/>
                <a:ea typeface="黑体" pitchFamily="2" charset="-122"/>
                <a:cs typeface="+mn-cs"/>
              </a:rPr>
              <a:t>我需要快速、安全的基础设施部署</a:t>
            </a:r>
            <a:endParaRPr lang="en-US" sz="2400" dirty="0">
              <a:solidFill>
                <a:srgbClr val="FFFFFF"/>
              </a:solidFill>
              <a:ea typeface="黑体" pitchFamily="2" charset="-122"/>
            </a:endParaRPr>
          </a:p>
        </p:txBody>
      </p:sp>
      <p:grpSp>
        <p:nvGrpSpPr>
          <p:cNvPr id="11" name="Group 10"/>
          <p:cNvGrpSpPr/>
          <p:nvPr/>
        </p:nvGrpSpPr>
        <p:grpSpPr>
          <a:xfrm>
            <a:off x="-1588" y="5786423"/>
            <a:ext cx="12190414" cy="1126462"/>
            <a:chOff x="-1588" y="5786423"/>
            <a:chExt cx="12190414" cy="1126462"/>
          </a:xfrm>
        </p:grpSpPr>
        <p:sp>
          <p:nvSpPr>
            <p:cNvPr id="12" name="Rectangle 11"/>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smtClean="0">
                <a:ea typeface="黑体" pitchFamily="2" charset="-122"/>
              </a:endParaRPr>
            </a:p>
          </p:txBody>
        </p:sp>
        <p:sp>
          <p:nvSpPr>
            <p:cNvPr id="13" name="Rectangle 12"/>
            <p:cNvSpPr/>
            <p:nvPr/>
          </p:nvSpPr>
          <p:spPr>
            <a:xfrm>
              <a:off x="526700" y="5786423"/>
              <a:ext cx="11133839" cy="1126462"/>
            </a:xfrm>
            <a:prstGeom prst="rect">
              <a:avLst/>
            </a:prstGeom>
          </p:spPr>
          <p:txBody>
            <a:bodyPr wrap="square">
              <a:spAutoFit/>
            </a:bodyPr>
            <a:lstStyle/>
            <a:p>
              <a:pPr algn="ctr" defTabSz="914400">
                <a:lnSpc>
                  <a:spcPct val="120000"/>
                </a:lnSpc>
                <a:buNone/>
              </a:pPr>
              <a:r>
                <a:rPr lang="zh-CN" sz="2000" b="1" i="0" dirty="0">
                  <a:solidFill>
                    <a:srgbClr val="0096D6">
                      <a:lumMod val="50000"/>
                    </a:srgbClr>
                  </a:solidFill>
                  <a:latin typeface="Arial"/>
                  <a:ea typeface="黑体" pitchFamily="2" charset="-122"/>
                  <a:cs typeface="+mn-cs"/>
                </a:rPr>
                <a:t>服务：</a:t>
              </a:r>
              <a:r>
                <a:rPr lang="zh-CN" sz="1600" b="1" i="0" dirty="0">
                  <a:solidFill>
                    <a:srgbClr val="0096D6">
                      <a:lumMod val="50000"/>
                    </a:srgbClr>
                  </a:solidFill>
                  <a:latin typeface="Arial"/>
                  <a:ea typeface="黑体" pitchFamily="2" charset="-122"/>
                  <a:cs typeface="+mn-cs"/>
                </a:rPr>
                <a:t/>
              </a:r>
              <a:br>
                <a:rPr lang="zh-CN" sz="1600" b="1" i="0" dirty="0">
                  <a:solidFill>
                    <a:srgbClr val="0096D6">
                      <a:lumMod val="50000"/>
                    </a:srgbClr>
                  </a:solidFill>
                  <a:latin typeface="Arial"/>
                  <a:ea typeface="黑体" pitchFamily="2" charset="-122"/>
                  <a:cs typeface="+mn-cs"/>
                </a:rPr>
              </a:br>
              <a:r>
                <a:rPr lang="zh-CN" sz="1800" b="0" i="0" dirty="0">
                  <a:solidFill>
                    <a:srgbClr val="0096D6">
                      <a:lumMod val="50000"/>
                    </a:srgbClr>
                  </a:solidFill>
                  <a:latin typeface="Arial"/>
                  <a:ea typeface="黑体" pitchFamily="2" charset="-122"/>
                  <a:cs typeface="+mn-cs"/>
                </a:rPr>
                <a:t>由思科合作伙伴提供的以软件为</a:t>
              </a:r>
              <a:r>
                <a:rPr lang="zh-CN" sz="1800" b="0" i="0" dirty="0" smtClean="0">
                  <a:solidFill>
                    <a:srgbClr val="0096D6">
                      <a:lumMod val="50000"/>
                    </a:srgbClr>
                  </a:solidFill>
                  <a:latin typeface="Arial"/>
                  <a:ea typeface="黑体" pitchFamily="2" charset="-122"/>
                  <a:cs typeface="+mn-cs"/>
                </a:rPr>
                <a:t>支持的</a:t>
              </a:r>
              <a:r>
                <a:rPr lang="zh-CN" b="0" i="0" dirty="0">
                  <a:solidFill>
                    <a:srgbClr val="0096D6">
                      <a:lumMod val="50000"/>
                    </a:srgbClr>
                  </a:solidFill>
                  <a:latin typeface="Arial"/>
                  <a:ea typeface="黑体" pitchFamily="2" charset="-122"/>
                  <a:cs typeface="+mn-cs"/>
                </a:rPr>
                <a:t>专业服务。</a:t>
              </a:r>
            </a:p>
            <a:p>
              <a:pPr algn="ctr" defTabSz="914400">
                <a:lnSpc>
                  <a:spcPct val="120000"/>
                </a:lnSpc>
                <a:buNone/>
              </a:pPr>
              <a:r>
                <a:rPr lang="zh-CN" sz="1800" b="0" i="0" dirty="0">
                  <a:solidFill>
                    <a:srgbClr val="0096D6">
                      <a:lumMod val="50000"/>
                    </a:srgbClr>
                  </a:solidFill>
                  <a:latin typeface="Arial"/>
                  <a:ea typeface="黑体" pitchFamily="2" charset="-122"/>
                  <a:cs typeface="+mn-cs"/>
                </a:rPr>
                <a:t>由思科合作伙伴提供的主动维护</a:t>
              </a:r>
              <a:r>
                <a:rPr lang="zh-CN" sz="1800" b="0" i="0" dirty="0" smtClean="0">
                  <a:solidFill>
                    <a:srgbClr val="0096D6">
                      <a:lumMod val="50000"/>
                    </a:srgbClr>
                  </a:solidFill>
                  <a:latin typeface="Arial"/>
                  <a:ea typeface="黑体" pitchFamily="2" charset="-122"/>
                  <a:cs typeface="+mn-cs"/>
                </a:rPr>
                <a:t>支持</a:t>
              </a:r>
              <a:r>
                <a:rPr lang="zh-CN" altLang="en-US" sz="1800" b="0" i="0" dirty="0" smtClean="0">
                  <a:solidFill>
                    <a:srgbClr val="0096D6">
                      <a:lumMod val="50000"/>
                    </a:srgbClr>
                  </a:solidFill>
                  <a:latin typeface="Arial"/>
                  <a:ea typeface="黑体" pitchFamily="2" charset="-122"/>
                  <a:cs typeface="+mn-cs"/>
                </a:rPr>
                <a:t>。</a:t>
              </a:r>
              <a:r>
                <a:rPr lang="zh-CN" sz="1800" b="0" i="0" dirty="0" smtClean="0">
                  <a:solidFill>
                    <a:srgbClr val="0096D6">
                      <a:lumMod val="50000"/>
                    </a:srgbClr>
                  </a:solidFill>
                  <a:latin typeface="Arial"/>
                  <a:ea typeface="黑体" pitchFamily="2" charset="-122"/>
                  <a:cs typeface="+mn-cs"/>
                </a:rPr>
                <a:t>思科 </a:t>
              </a:r>
              <a:r>
                <a:rPr lang="zh-CN" sz="1800" b="0" i="0" dirty="0">
                  <a:solidFill>
                    <a:srgbClr val="0096D6">
                      <a:lumMod val="50000"/>
                    </a:srgbClr>
                  </a:solidFill>
                  <a:latin typeface="Arial"/>
                  <a:ea typeface="黑体" pitchFamily="2" charset="-122"/>
                  <a:cs typeface="+mn-cs"/>
                </a:rPr>
                <a:t>SMARTnet 服务。</a:t>
              </a:r>
            </a:p>
          </p:txBody>
        </p:sp>
        <p:cxnSp>
          <p:nvCxnSpPr>
            <p:cNvPr id="14" name="Straight Connector 13"/>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9" name="Rounded Rectangle 18"/>
          <p:cNvSpPr/>
          <p:nvPr/>
        </p:nvSpPr>
        <p:spPr>
          <a:xfrm>
            <a:off x="3289822" y="1601114"/>
            <a:ext cx="4451072" cy="3197037"/>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lstStyle/>
          <a:p>
            <a:pPr marL="177759" lvl="3" indent="-177759" algn="l" defTabSz="914400">
              <a:lnSpc>
                <a:spcPct val="120000"/>
              </a:lnSpc>
              <a:spcBef>
                <a:spcPts val="600"/>
              </a:spcBef>
              <a:buClr>
                <a:srgbClr val="0096D6">
                  <a:lumMod val="75000"/>
                </a:srgbClr>
              </a:buClr>
              <a:buFont typeface="Arial"/>
              <a:buChar char="•"/>
            </a:pPr>
            <a:r>
              <a:rPr lang="zh-CN" sz="1800" b="0" i="0">
                <a:solidFill>
                  <a:srgbClr val="0096D6">
                    <a:lumMod val="75000"/>
                  </a:srgbClr>
                </a:solidFill>
                <a:latin typeface="Arial"/>
                <a:ea typeface="黑体" pitchFamily="2" charset="-122"/>
                <a:cs typeface="+mn-cs"/>
              </a:rPr>
              <a:t>云托管网络易用、快捷</a:t>
            </a:r>
            <a:endParaRPr lang="en-US" dirty="0">
              <a:solidFill>
                <a:schemeClr val="tx1">
                  <a:lumMod val="75000"/>
                </a:schemeClr>
              </a:solidFill>
              <a:ea typeface="黑体" pitchFamily="2" charset="-122"/>
            </a:endParaRPr>
          </a:p>
          <a:p>
            <a:pPr marL="177759" lvl="3" indent="-177759" algn="l" defTabSz="914400">
              <a:lnSpc>
                <a:spcPct val="120000"/>
              </a:lnSpc>
              <a:spcBef>
                <a:spcPts val="600"/>
              </a:spcBef>
              <a:buClr>
                <a:srgbClr val="0096D6">
                  <a:lumMod val="75000"/>
                </a:srgbClr>
              </a:buClr>
              <a:buFont typeface="Arial"/>
              <a:buChar char="•"/>
            </a:pPr>
            <a:r>
              <a:rPr lang="zh-CN" sz="1800" b="0" i="0">
                <a:solidFill>
                  <a:srgbClr val="0096D6">
                    <a:lumMod val="75000"/>
                  </a:srgbClr>
                </a:solidFill>
                <a:latin typeface="Arial"/>
                <a:ea typeface="黑体" pitchFamily="2" charset="-122"/>
                <a:cs typeface="+mn-cs"/>
              </a:rPr>
              <a:t>安全的分支机构一体化产品 ISR</a:t>
            </a:r>
            <a:endParaRPr lang="en-US" dirty="0">
              <a:solidFill>
                <a:schemeClr val="tx1">
                  <a:lumMod val="75000"/>
                </a:schemeClr>
              </a:solidFill>
              <a:ea typeface="黑体" pitchFamily="2" charset="-122"/>
            </a:endParaRPr>
          </a:p>
          <a:p>
            <a:pPr marL="177759" lvl="3" indent="-177759" algn="l" defTabSz="914400">
              <a:lnSpc>
                <a:spcPct val="120000"/>
              </a:lnSpc>
              <a:spcBef>
                <a:spcPts val="600"/>
              </a:spcBef>
              <a:buClr>
                <a:srgbClr val="0096D6">
                  <a:lumMod val="75000"/>
                </a:srgbClr>
              </a:buClr>
              <a:buFont typeface="Arial"/>
              <a:buChar char="•"/>
            </a:pPr>
            <a:r>
              <a:rPr lang="zh-CN" sz="1800" b="0" i="0">
                <a:solidFill>
                  <a:srgbClr val="0096D6">
                    <a:lumMod val="75000"/>
                  </a:srgbClr>
                </a:solidFill>
                <a:latin typeface="Arial"/>
                <a:ea typeface="黑体" pitchFamily="2" charset="-122"/>
                <a:cs typeface="+mn-cs"/>
              </a:rPr>
              <a:t>简化的统一交换矩阵融合及 NX-OS </a:t>
            </a:r>
          </a:p>
          <a:p>
            <a:pPr marL="177759" lvl="3" indent="-177759" algn="l" defTabSz="914400">
              <a:lnSpc>
                <a:spcPct val="120000"/>
              </a:lnSpc>
              <a:spcBef>
                <a:spcPts val="600"/>
              </a:spcBef>
              <a:buClr>
                <a:srgbClr val="0096D6">
                  <a:lumMod val="75000"/>
                </a:srgbClr>
              </a:buClr>
              <a:buFont typeface="Arial"/>
              <a:buChar char="•"/>
            </a:pPr>
            <a:r>
              <a:rPr lang="zh-CN" sz="1800" b="0" i="0">
                <a:solidFill>
                  <a:srgbClr val="0096D6">
                    <a:lumMod val="75000"/>
                  </a:srgbClr>
                </a:solidFill>
                <a:latin typeface="Arial"/>
                <a:ea typeface="黑体" pitchFamily="2" charset="-122"/>
                <a:cs typeface="+mn-cs"/>
              </a:rPr>
              <a:t>具有通用策略、基于云的威胁防护以及网络交付实施的安全</a:t>
            </a:r>
          </a:p>
        </p:txBody>
      </p:sp>
      <p:sp>
        <p:nvSpPr>
          <p:cNvPr id="20" name="Rounded Rectangle 19"/>
          <p:cNvSpPr/>
          <p:nvPr/>
        </p:nvSpPr>
        <p:spPr>
          <a:xfrm>
            <a:off x="7644856" y="1344433"/>
            <a:ext cx="4206728" cy="4110452"/>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defTabSz="914309">
              <a:lnSpc>
                <a:spcPct val="120000"/>
              </a:lnSpc>
              <a:spcBef>
                <a:spcPts val="600"/>
              </a:spcBef>
            </a:pPr>
            <a:r>
              <a:rPr lang="zh-CN" sz="1400" b="1" i="0" spc="-20" dirty="0">
                <a:solidFill>
                  <a:srgbClr val="0096D6">
                    <a:lumMod val="75000"/>
                  </a:srgbClr>
                </a:solidFill>
                <a:latin typeface="Arial"/>
                <a:ea typeface="黑体" pitchFamily="2" charset="-122"/>
                <a:cs typeface="+mn-cs"/>
              </a:rPr>
              <a:t>DC 统一交换矩阵网络和安全</a:t>
            </a:r>
            <a:r>
              <a:rPr lang="zh-CN" sz="1400" b="0" i="0" spc="-20" dirty="0">
                <a:solidFill>
                  <a:srgbClr val="0096D6">
                    <a:lumMod val="75000"/>
                  </a:srgbClr>
                </a:solidFill>
                <a:latin typeface="Arial"/>
                <a:ea typeface="黑体" pitchFamily="2" charset="-122"/>
                <a:cs typeface="+mn-cs"/>
              </a:rPr>
              <a:t> </a:t>
            </a:r>
            <a:r>
              <a:rPr lang="en-US" altLang="zh-CN" sz="1400" b="1" spc="-20" dirty="0" smtClean="0">
                <a:solidFill>
                  <a:srgbClr val="0096D6">
                    <a:lumMod val="75000"/>
                  </a:srgbClr>
                </a:solidFill>
                <a:ea typeface="黑体" pitchFamily="2" charset="-122"/>
              </a:rPr>
              <a:t>—</a:t>
            </a:r>
            <a:r>
              <a:rPr lang="zh-CN" sz="1400" b="0" i="0" spc="-20" dirty="0" smtClean="0">
                <a:solidFill>
                  <a:srgbClr val="0096D6">
                    <a:lumMod val="75000"/>
                  </a:srgbClr>
                </a:solidFill>
                <a:latin typeface="Arial"/>
                <a:ea typeface="黑体" pitchFamily="2" charset="-122"/>
                <a:cs typeface="+mn-cs"/>
              </a:rPr>
              <a:t> </a:t>
            </a:r>
            <a:r>
              <a:rPr lang="zh-CN" sz="1400" b="0" i="0" spc="-20" dirty="0">
                <a:solidFill>
                  <a:srgbClr val="0096D6">
                    <a:lumMod val="75000"/>
                  </a:srgbClr>
                </a:solidFill>
                <a:latin typeface="Arial"/>
                <a:ea typeface="黑体" pitchFamily="2" charset="-122"/>
                <a:cs typeface="+mn-cs"/>
              </a:rPr>
              <a:t>Nexus 交换机、</a:t>
            </a:r>
            <a:r>
              <a:rPr lang="zh-CN" sz="1400" b="0" i="0" dirty="0">
                <a:solidFill>
                  <a:srgbClr val="0096D6">
                    <a:lumMod val="75000"/>
                  </a:srgbClr>
                </a:solidFill>
                <a:latin typeface="Arial"/>
                <a:ea typeface="黑体" pitchFamily="2" charset="-122"/>
                <a:cs typeface="+mn-cs"/>
              </a:rPr>
              <a:t>VSG、ASA-X</a:t>
            </a:r>
          </a:p>
          <a:p>
            <a:pPr algn="l" defTabSz="914309">
              <a:lnSpc>
                <a:spcPct val="120000"/>
              </a:lnSpc>
              <a:spcBef>
                <a:spcPts val="600"/>
              </a:spcBef>
              <a:buNone/>
            </a:pPr>
            <a:r>
              <a:rPr lang="zh-CN" sz="1400" b="1" i="0" dirty="0">
                <a:solidFill>
                  <a:srgbClr val="0096D6">
                    <a:lumMod val="75000"/>
                  </a:srgbClr>
                </a:solidFill>
                <a:latin typeface="Arial"/>
                <a:ea typeface="黑体" pitchFamily="2" charset="-122"/>
                <a:cs typeface="+mn-cs"/>
              </a:rPr>
              <a:t>云托管网络 — </a:t>
            </a:r>
            <a:r>
              <a:rPr lang="zh-CN" sz="1400" b="0" i="0" dirty="0">
                <a:solidFill>
                  <a:srgbClr val="0096D6">
                    <a:lumMod val="75000"/>
                  </a:srgbClr>
                </a:solidFill>
                <a:latin typeface="Arial"/>
                <a:ea typeface="黑体" pitchFamily="2" charset="-122"/>
                <a:cs typeface="+mn-cs"/>
              </a:rPr>
              <a:t>Meraki 解决方案</a:t>
            </a:r>
          </a:p>
          <a:p>
            <a:pPr algn="l" defTabSz="914309">
              <a:lnSpc>
                <a:spcPct val="120000"/>
              </a:lnSpc>
              <a:spcBef>
                <a:spcPts val="600"/>
              </a:spcBef>
              <a:buNone/>
            </a:pPr>
            <a:r>
              <a:rPr lang="zh-CN" sz="1400" b="1" i="0" dirty="0">
                <a:solidFill>
                  <a:srgbClr val="0096D6">
                    <a:lumMod val="75000"/>
                  </a:srgbClr>
                </a:solidFill>
                <a:latin typeface="Arial"/>
                <a:ea typeface="黑体" pitchFamily="2" charset="-122"/>
                <a:cs typeface="+mn-cs"/>
              </a:rPr>
              <a:t>智能解决方案</a:t>
            </a:r>
            <a:r>
              <a:rPr lang="zh-CN" sz="1400" b="0" i="0" dirty="0">
                <a:solidFill>
                  <a:srgbClr val="0096D6">
                    <a:lumMod val="75000"/>
                  </a:srgbClr>
                </a:solidFill>
                <a:latin typeface="Arial"/>
                <a:ea typeface="黑体" pitchFamily="2" charset="-122"/>
                <a:cs typeface="+mn-cs"/>
              </a:rPr>
              <a:t> </a:t>
            </a:r>
            <a:r>
              <a:rPr lang="zh-CN" sz="1400" b="1" i="0" dirty="0">
                <a:solidFill>
                  <a:srgbClr val="0096D6">
                    <a:lumMod val="75000"/>
                  </a:srgbClr>
                </a:solidFill>
                <a:latin typeface="Arial"/>
                <a:ea typeface="黑体" pitchFamily="2" charset="-122"/>
                <a:cs typeface="+mn-cs"/>
              </a:rPr>
              <a:t>—</a:t>
            </a:r>
            <a:r>
              <a:rPr lang="zh-CN" sz="1400" b="0" i="0" dirty="0">
                <a:solidFill>
                  <a:srgbClr val="0096D6">
                    <a:lumMod val="75000"/>
                  </a:srgbClr>
                </a:solidFill>
                <a:latin typeface="Arial"/>
                <a:ea typeface="黑体" pitchFamily="2" charset="-122"/>
                <a:cs typeface="+mn-cs"/>
              </a:rPr>
              <a:t> 行业网络、虚拟基础、虚拟桌面、自带设备 </a:t>
            </a:r>
            <a:r>
              <a:rPr lang="zh-CN" sz="1400" b="1" i="0" dirty="0">
                <a:solidFill>
                  <a:srgbClr val="0096D6">
                    <a:lumMod val="75000"/>
                  </a:srgbClr>
                </a:solidFill>
                <a:latin typeface="Arial"/>
                <a:ea typeface="黑体" pitchFamily="2" charset="-122"/>
                <a:cs typeface="+mn-cs"/>
              </a:rPr>
              <a:t>UC/协作 — </a:t>
            </a:r>
            <a:r>
              <a:rPr lang="zh-CN" sz="1400" b="0" i="0" dirty="0">
                <a:solidFill>
                  <a:srgbClr val="0096D6">
                    <a:lumMod val="75000"/>
                  </a:srgbClr>
                </a:solidFill>
                <a:latin typeface="Arial"/>
                <a:ea typeface="黑体" pitchFamily="2" charset="-122"/>
                <a:cs typeface="+mn-cs"/>
              </a:rPr>
              <a:t>UCS C220 M3 服务器上的 BE 6000、统一调配管理器、安装向导、开箱即用/自定义拨号计划、自动化许可、最终用户自助管理</a:t>
            </a:r>
          </a:p>
          <a:p>
            <a:pPr algn="l" defTabSz="914400">
              <a:lnSpc>
                <a:spcPct val="120000"/>
              </a:lnSpc>
              <a:spcBef>
                <a:spcPts val="600"/>
              </a:spcBef>
              <a:buNone/>
            </a:pPr>
            <a:r>
              <a:rPr lang="zh-CN" sz="1400" b="1" i="0" dirty="0">
                <a:solidFill>
                  <a:srgbClr val="0096D6">
                    <a:lumMod val="75000"/>
                  </a:srgbClr>
                </a:solidFill>
                <a:latin typeface="Arial"/>
                <a:ea typeface="黑体" pitchFamily="2" charset="-122"/>
                <a:cs typeface="+mn-cs"/>
              </a:rPr>
              <a:t>安全：</a:t>
            </a:r>
            <a:r>
              <a:rPr lang="zh-CN" sz="1400" b="0" i="0" dirty="0">
                <a:solidFill>
                  <a:srgbClr val="0096D6">
                    <a:lumMod val="75000"/>
                  </a:srgbClr>
                </a:solidFill>
                <a:latin typeface="Arial"/>
                <a:ea typeface="黑体" pitchFamily="2" charset="-122"/>
                <a:cs typeface="+mn-cs"/>
              </a:rPr>
              <a:t>ISE、TrustSec、ASA-X NG 防火墙</a:t>
            </a:r>
            <a:endParaRPr lang="en-US" sz="1400" dirty="0">
              <a:solidFill>
                <a:schemeClr val="tx1">
                  <a:lumMod val="75000"/>
                </a:schemeClr>
              </a:solidFill>
              <a:ea typeface="黑体" pitchFamily="2" charset="-122"/>
            </a:endParaRPr>
          </a:p>
        </p:txBody>
      </p:sp>
    </p:spTree>
    <p:extLst>
      <p:ext uri="{BB962C8B-B14F-4D97-AF65-F5344CB8AC3E}">
        <p14:creationId xmlns:p14="http://schemas.microsoft.com/office/powerpoint/2010/main" val="180464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588" y="990600"/>
            <a:ext cx="3182617" cy="5867400"/>
          </a:xfrm>
          <a:prstGeom prst="rect">
            <a:avLst/>
          </a:prstGeom>
          <a:gradFill flip="none" rotWithShape="1">
            <a:gsLst>
              <a:gs pos="0">
                <a:schemeClr val="tx1">
                  <a:lumMod val="50000"/>
                </a:schemeClr>
              </a:gs>
              <a:gs pos="100000">
                <a:schemeClr val="tx1">
                  <a:lumMod val="60000"/>
                  <a:lumOff val="4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33" name="Picture 32" descr="1.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090546" y="990599"/>
            <a:ext cx="9098279" cy="4868337"/>
          </a:xfrm>
          <a:prstGeom prst="rect">
            <a:avLst/>
          </a:prstGeom>
        </p:spPr>
      </p:pic>
      <p:sp>
        <p:nvSpPr>
          <p:cNvPr id="34" name="Rectangle 33"/>
          <p:cNvSpPr/>
          <p:nvPr/>
        </p:nvSpPr>
        <p:spPr>
          <a:xfrm>
            <a:off x="3389587" y="1326875"/>
            <a:ext cx="8558035" cy="4142592"/>
          </a:xfrm>
          <a:prstGeom prst="rect">
            <a:avLst/>
          </a:prstGeom>
          <a:solidFill>
            <a:srgbClr val="FFFFFF">
              <a:alpha val="82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75000"/>
                </a:schemeClr>
              </a:solidFill>
              <a:ea typeface="黑体" pitchFamily="2" charset="-122"/>
            </a:endParaRPr>
          </a:p>
        </p:txBody>
      </p:sp>
      <p:cxnSp>
        <p:nvCxnSpPr>
          <p:cNvPr id="35" name="Straight Connector 34"/>
          <p:cNvCxnSpPr/>
          <p:nvPr/>
        </p:nvCxnSpPr>
        <p:spPr>
          <a:xfrm>
            <a:off x="7740894" y="1524000"/>
            <a:ext cx="0" cy="3754188"/>
          </a:xfrm>
          <a:prstGeom prst="line">
            <a:avLst/>
          </a:prstGeom>
          <a:ln w="12700">
            <a:solidFill>
              <a:srgbClr val="7F7F7F"/>
            </a:solidFill>
            <a:prstDash val="sysDash"/>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306189" y="0"/>
            <a:ext cx="11438252" cy="838200"/>
          </a:xfrm>
        </p:spPr>
        <p:txBody>
          <a:bodyPr/>
          <a:lstStyle/>
          <a:p>
            <a:pPr algn="l" defTabSz="914400">
              <a:lnSpc>
                <a:spcPct val="80000"/>
              </a:lnSpc>
              <a:spcBef>
                <a:spcPct val="0"/>
              </a:spcBef>
              <a:buNone/>
            </a:pPr>
            <a:r>
              <a:rPr lang="zh-CN" sz="3600" b="0" i="0" spc="0">
                <a:solidFill>
                  <a:srgbClr val="FFFFFF"/>
                </a:solidFill>
                <a:latin typeface="Arial"/>
                <a:ea typeface="黑体" pitchFamily="2" charset="-122"/>
                <a:cs typeface="+mj-cs"/>
              </a:rPr>
              <a:t>思科如何满足客户需求</a:t>
            </a:r>
            <a:endParaRPr lang="en-US" dirty="0">
              <a:ea typeface="黑体" pitchFamily="2" charset="-122"/>
            </a:endParaRPr>
          </a:p>
        </p:txBody>
      </p:sp>
      <p:grpSp>
        <p:nvGrpSpPr>
          <p:cNvPr id="7" name="Group 4"/>
          <p:cNvGrpSpPr>
            <a:grpSpLocks noChangeAspect="1"/>
          </p:cNvGrpSpPr>
          <p:nvPr/>
        </p:nvGrpSpPr>
        <p:grpSpPr bwMode="auto">
          <a:xfrm>
            <a:off x="905788" y="1517309"/>
            <a:ext cx="1365388" cy="1290113"/>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8"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0"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1"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2"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3"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4"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5"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6"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7"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8"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9"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20"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21"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5" name="TextBox 4"/>
          <p:cNvSpPr txBox="1"/>
          <p:nvPr/>
        </p:nvSpPr>
        <p:spPr>
          <a:xfrm>
            <a:off x="152387" y="3182802"/>
            <a:ext cx="2827621" cy="934673"/>
          </a:xfrm>
          <a:prstGeom prst="rect">
            <a:avLst/>
          </a:prstGeom>
          <a:noFill/>
        </p:spPr>
        <p:txBody>
          <a:bodyPr wrap="square" lIns="91432" tIns="45717" rIns="91432" bIns="45717" rtlCol="0" anchor="ctr">
            <a:spAutoFit/>
          </a:bodyPr>
          <a:lstStyle/>
          <a:p>
            <a:pPr algn="ctr" defTabSz="914309">
              <a:lnSpc>
                <a:spcPct val="120000"/>
              </a:lnSpc>
              <a:buNone/>
            </a:pPr>
            <a:r>
              <a:rPr lang="zh-CN" sz="2400" b="0" i="0" dirty="0">
                <a:solidFill>
                  <a:srgbClr val="FFFFFF"/>
                </a:solidFill>
                <a:latin typeface="Arial"/>
                <a:ea typeface="黑体" pitchFamily="2" charset="-122"/>
                <a:cs typeface="+mn-cs"/>
              </a:rPr>
              <a:t>我如何对网络和数据中心进行虚拟化？</a:t>
            </a:r>
            <a:endParaRPr lang="en-US" sz="2400" dirty="0">
              <a:solidFill>
                <a:srgbClr val="FFFFFF"/>
              </a:solidFill>
              <a:ea typeface="黑体" pitchFamily="2" charset="-122"/>
            </a:endParaRPr>
          </a:p>
        </p:txBody>
      </p:sp>
      <p:grpSp>
        <p:nvGrpSpPr>
          <p:cNvPr id="32" name="Group 31"/>
          <p:cNvGrpSpPr/>
          <p:nvPr/>
        </p:nvGrpSpPr>
        <p:grpSpPr>
          <a:xfrm>
            <a:off x="-1588" y="5786423"/>
            <a:ext cx="12190414" cy="1126462"/>
            <a:chOff x="-1588" y="5786423"/>
            <a:chExt cx="12190414" cy="1126462"/>
          </a:xfrm>
        </p:grpSpPr>
        <p:sp>
          <p:nvSpPr>
            <p:cNvPr id="27" name="Rectangle 26"/>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smtClean="0">
                <a:ea typeface="黑体" pitchFamily="2" charset="-122"/>
              </a:endParaRPr>
            </a:p>
          </p:txBody>
        </p:sp>
        <p:sp>
          <p:nvSpPr>
            <p:cNvPr id="2" name="Rectangle 1"/>
            <p:cNvSpPr/>
            <p:nvPr/>
          </p:nvSpPr>
          <p:spPr>
            <a:xfrm>
              <a:off x="526700" y="5786423"/>
              <a:ext cx="11133839" cy="1126462"/>
            </a:xfrm>
            <a:prstGeom prst="rect">
              <a:avLst/>
            </a:prstGeom>
          </p:spPr>
          <p:txBody>
            <a:bodyPr wrap="square">
              <a:spAutoFit/>
            </a:bodyPr>
            <a:lstStyle/>
            <a:p>
              <a:pPr algn="ctr" defTabSz="914400">
                <a:lnSpc>
                  <a:spcPct val="120000"/>
                </a:lnSpc>
                <a:buNone/>
              </a:pPr>
              <a:r>
                <a:rPr lang="zh-CN" sz="2000" b="1" i="0" dirty="0">
                  <a:solidFill>
                    <a:srgbClr val="0096D6">
                      <a:lumMod val="50000"/>
                    </a:srgbClr>
                  </a:solidFill>
                  <a:latin typeface="Arial"/>
                  <a:ea typeface="黑体" pitchFamily="2" charset="-122"/>
                  <a:cs typeface="+mn-cs"/>
                </a:rPr>
                <a:t>服务：</a:t>
              </a:r>
              <a:r>
                <a:rPr lang="zh-CN" sz="1600" b="1" i="0" dirty="0">
                  <a:solidFill>
                    <a:srgbClr val="0096D6">
                      <a:lumMod val="50000"/>
                    </a:srgbClr>
                  </a:solidFill>
                  <a:latin typeface="Arial"/>
                  <a:ea typeface="黑体" pitchFamily="2" charset="-122"/>
                  <a:cs typeface="+mn-cs"/>
                </a:rPr>
                <a:t/>
              </a:r>
              <a:br>
                <a:rPr lang="zh-CN" sz="1600" b="1" i="0" dirty="0">
                  <a:solidFill>
                    <a:srgbClr val="0096D6">
                      <a:lumMod val="50000"/>
                    </a:srgbClr>
                  </a:solidFill>
                  <a:latin typeface="Arial"/>
                  <a:ea typeface="黑体" pitchFamily="2" charset="-122"/>
                  <a:cs typeface="+mn-cs"/>
                </a:rPr>
              </a:br>
              <a:r>
                <a:rPr lang="zh-CN" sz="1800" b="0" i="0" dirty="0">
                  <a:solidFill>
                    <a:srgbClr val="0096D6">
                      <a:lumMod val="50000"/>
                    </a:srgbClr>
                  </a:solidFill>
                  <a:latin typeface="Arial"/>
                  <a:ea typeface="黑体" pitchFamily="2" charset="-122"/>
                  <a:cs typeface="+mn-cs"/>
                </a:rPr>
                <a:t>由思科合作伙伴提供的以软件为</a:t>
              </a:r>
              <a:r>
                <a:rPr lang="zh-CN" sz="1800" b="0" i="0" dirty="0" smtClean="0">
                  <a:solidFill>
                    <a:srgbClr val="0096D6">
                      <a:lumMod val="50000"/>
                    </a:srgbClr>
                  </a:solidFill>
                  <a:latin typeface="Arial"/>
                  <a:ea typeface="黑体" pitchFamily="2" charset="-122"/>
                  <a:cs typeface="+mn-cs"/>
                </a:rPr>
                <a:t>支持的</a:t>
              </a:r>
              <a:r>
                <a:rPr lang="zh-CN" b="0" i="0" dirty="0">
                  <a:solidFill>
                    <a:srgbClr val="0096D6">
                      <a:lumMod val="50000"/>
                    </a:srgbClr>
                  </a:solidFill>
                  <a:latin typeface="Arial"/>
                  <a:ea typeface="黑体" pitchFamily="2" charset="-122"/>
                  <a:cs typeface="+mn-cs"/>
                </a:rPr>
                <a:t>专业服务。</a:t>
              </a:r>
            </a:p>
            <a:p>
              <a:pPr algn="ctr" defTabSz="914400">
                <a:lnSpc>
                  <a:spcPct val="120000"/>
                </a:lnSpc>
                <a:buNone/>
              </a:pPr>
              <a:r>
                <a:rPr lang="zh-CN" sz="1800" b="0" i="0" dirty="0">
                  <a:solidFill>
                    <a:srgbClr val="0096D6">
                      <a:lumMod val="50000"/>
                    </a:srgbClr>
                  </a:solidFill>
                  <a:latin typeface="Arial"/>
                  <a:ea typeface="黑体" pitchFamily="2" charset="-122"/>
                  <a:cs typeface="+mn-cs"/>
                </a:rPr>
                <a:t>由思科合作伙伴提供的主动维护</a:t>
              </a:r>
              <a:r>
                <a:rPr lang="zh-CN" sz="1800" b="0" i="0" dirty="0" smtClean="0">
                  <a:solidFill>
                    <a:srgbClr val="0096D6">
                      <a:lumMod val="50000"/>
                    </a:srgbClr>
                  </a:solidFill>
                  <a:latin typeface="Arial"/>
                  <a:ea typeface="黑体" pitchFamily="2" charset="-122"/>
                  <a:cs typeface="+mn-cs"/>
                </a:rPr>
                <a:t>支持</a:t>
              </a:r>
              <a:r>
                <a:rPr lang="zh-CN" altLang="en-US" sz="1800" b="0" i="0" dirty="0" smtClean="0">
                  <a:solidFill>
                    <a:srgbClr val="0096D6">
                      <a:lumMod val="50000"/>
                    </a:srgbClr>
                  </a:solidFill>
                  <a:latin typeface="Arial"/>
                  <a:ea typeface="黑体" pitchFamily="2" charset="-122"/>
                  <a:cs typeface="+mn-cs"/>
                </a:rPr>
                <a:t>。</a:t>
              </a:r>
              <a:r>
                <a:rPr lang="zh-CN" sz="1800" b="0" i="0" dirty="0" smtClean="0">
                  <a:solidFill>
                    <a:srgbClr val="0096D6">
                      <a:lumMod val="50000"/>
                    </a:srgbClr>
                  </a:solidFill>
                  <a:latin typeface="Arial"/>
                  <a:ea typeface="黑体" pitchFamily="2" charset="-122"/>
                  <a:cs typeface="+mn-cs"/>
                </a:rPr>
                <a:t>思科 </a:t>
              </a:r>
              <a:r>
                <a:rPr lang="zh-CN" sz="1800" b="0" i="0" dirty="0">
                  <a:solidFill>
                    <a:srgbClr val="0096D6">
                      <a:lumMod val="50000"/>
                    </a:srgbClr>
                  </a:solidFill>
                  <a:latin typeface="Arial"/>
                  <a:ea typeface="黑体" pitchFamily="2" charset="-122"/>
                  <a:cs typeface="+mn-cs"/>
                </a:rPr>
                <a:t>SMARTnet 服务。</a:t>
              </a:r>
            </a:p>
          </p:txBody>
        </p:sp>
        <p:cxnSp>
          <p:nvCxnSpPr>
            <p:cNvPr id="28" name="Straight Connector 27"/>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30" name="Rounded Rectangle 29"/>
          <p:cNvSpPr/>
          <p:nvPr/>
        </p:nvSpPr>
        <p:spPr>
          <a:xfrm>
            <a:off x="3389587" y="1376182"/>
            <a:ext cx="4351308" cy="3145557"/>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lstStyle/>
          <a:p>
            <a:pPr marL="177759" indent="-177759" algn="l" defTabSz="914309">
              <a:lnSpc>
                <a:spcPct val="120000"/>
              </a:lnSpc>
              <a:spcBef>
                <a:spcPts val="600"/>
              </a:spcBef>
              <a:buClr>
                <a:srgbClr val="0071A0"/>
              </a:buClr>
              <a:buFont typeface="Arial"/>
              <a:buChar char="•"/>
            </a:pPr>
            <a:r>
              <a:rPr lang="zh-CN" sz="1500" b="0" i="0" dirty="0">
                <a:solidFill>
                  <a:srgbClr val="0071A0"/>
                </a:solidFill>
                <a:latin typeface="Arial"/>
                <a:ea typeface="黑体" pitchFamily="2" charset="-122"/>
                <a:cs typeface="+mn-cs"/>
              </a:rPr>
              <a:t>融合的网络、计算和存储平台 </a:t>
            </a:r>
            <a:endParaRPr lang="en-US" sz="1500" dirty="0" smtClean="0">
              <a:solidFill>
                <a:srgbClr val="0071A0"/>
              </a:solidFill>
              <a:ea typeface="黑体" pitchFamily="2" charset="-122"/>
            </a:endParaRPr>
          </a:p>
          <a:p>
            <a:pPr marL="177759" indent="-177759" algn="l" defTabSz="914309">
              <a:lnSpc>
                <a:spcPct val="120000"/>
              </a:lnSpc>
              <a:spcBef>
                <a:spcPts val="600"/>
              </a:spcBef>
              <a:buClr>
                <a:srgbClr val="0071A0"/>
              </a:buClr>
              <a:buFont typeface="Arial"/>
              <a:buChar char="•"/>
            </a:pPr>
            <a:r>
              <a:rPr lang="zh-CN" sz="1500" b="0" i="0" dirty="0">
                <a:solidFill>
                  <a:srgbClr val="0071A0"/>
                </a:solidFill>
                <a:latin typeface="Arial"/>
                <a:ea typeface="黑体" pitchFamily="2" charset="-122"/>
                <a:cs typeface="+mn-cs"/>
              </a:rPr>
              <a:t>融合网络和交换矩阵虚拟化</a:t>
            </a:r>
            <a:endParaRPr lang="en-US" sz="1500" dirty="0">
              <a:solidFill>
                <a:srgbClr val="0071A0"/>
              </a:solidFill>
              <a:ea typeface="黑体" pitchFamily="2" charset="-122"/>
            </a:endParaRPr>
          </a:p>
          <a:p>
            <a:pPr marL="177759" indent="-177759" algn="l" defTabSz="914309">
              <a:lnSpc>
                <a:spcPct val="120000"/>
              </a:lnSpc>
              <a:spcBef>
                <a:spcPts val="600"/>
              </a:spcBef>
              <a:buClr>
                <a:srgbClr val="0096D6">
                  <a:lumMod val="75000"/>
                </a:srgbClr>
              </a:buClr>
              <a:buFont typeface="Arial"/>
              <a:buChar char="•"/>
            </a:pPr>
            <a:r>
              <a:rPr lang="zh-CN" sz="1500" b="0" i="0" dirty="0">
                <a:solidFill>
                  <a:srgbClr val="0096D6">
                    <a:lumMod val="75000"/>
                  </a:srgbClr>
                </a:solidFill>
                <a:latin typeface="Arial"/>
                <a:ea typeface="黑体" pitchFamily="2" charset="-122"/>
                <a:cs typeface="+mn-cs"/>
              </a:rPr>
              <a:t>虚拟化服务器基础设施上预加载的协作软件</a:t>
            </a:r>
            <a:endParaRPr lang="en-GB" sz="1500" dirty="0">
              <a:solidFill>
                <a:schemeClr val="tx1">
                  <a:lumMod val="75000"/>
                </a:schemeClr>
              </a:solidFill>
              <a:ea typeface="黑体" pitchFamily="2" charset="-122"/>
            </a:endParaRPr>
          </a:p>
          <a:p>
            <a:pPr marL="177759" indent="-177759" algn="l" defTabSz="914309">
              <a:lnSpc>
                <a:spcPct val="120000"/>
              </a:lnSpc>
              <a:spcBef>
                <a:spcPts val="600"/>
              </a:spcBef>
              <a:buClr>
                <a:srgbClr val="0071A0"/>
              </a:buClr>
              <a:buFont typeface="Arial"/>
              <a:buChar char="•"/>
            </a:pPr>
            <a:r>
              <a:rPr lang="zh-CN" sz="1500" b="0" i="0" dirty="0">
                <a:solidFill>
                  <a:srgbClr val="0071A0"/>
                </a:solidFill>
                <a:latin typeface="Arial"/>
                <a:ea typeface="黑体" pitchFamily="2" charset="-122"/>
                <a:cs typeface="+mn-cs"/>
              </a:rPr>
              <a:t>从物理和虚拟资源中按需调配</a:t>
            </a:r>
            <a:endParaRPr lang="en-US" sz="1500" dirty="0">
              <a:solidFill>
                <a:srgbClr val="0071A0"/>
              </a:solidFill>
              <a:ea typeface="黑体" pitchFamily="2" charset="-122"/>
            </a:endParaRPr>
          </a:p>
          <a:p>
            <a:pPr marL="177759" indent="-177759" algn="l" defTabSz="914309">
              <a:lnSpc>
                <a:spcPct val="120000"/>
              </a:lnSpc>
              <a:spcBef>
                <a:spcPts val="600"/>
              </a:spcBef>
              <a:buClr>
                <a:srgbClr val="0071A0"/>
              </a:buClr>
              <a:buFont typeface="Arial"/>
              <a:buChar char="•"/>
            </a:pPr>
            <a:r>
              <a:rPr lang="zh-CN" sz="1500" b="0" i="0" dirty="0" smtClean="0">
                <a:solidFill>
                  <a:srgbClr val="0071A0"/>
                </a:solidFill>
                <a:latin typeface="Arial"/>
                <a:ea typeface="黑体" pitchFamily="2" charset="-122"/>
                <a:cs typeface="+mn-cs"/>
              </a:rPr>
              <a:t>统一</a:t>
            </a:r>
            <a:r>
              <a:rPr lang="zh-CN" sz="1500" b="0" i="0" dirty="0">
                <a:solidFill>
                  <a:srgbClr val="0071A0"/>
                </a:solidFill>
                <a:latin typeface="Arial"/>
                <a:ea typeface="黑体" pitchFamily="2" charset="-122"/>
                <a:cs typeface="+mn-cs"/>
              </a:rPr>
              <a:t>的网络和安全技术</a:t>
            </a:r>
          </a:p>
          <a:p>
            <a:pPr marL="177759" indent="-177759" algn="l" defTabSz="914309">
              <a:lnSpc>
                <a:spcPct val="120000"/>
              </a:lnSpc>
              <a:spcBef>
                <a:spcPts val="600"/>
              </a:spcBef>
              <a:buClr>
                <a:srgbClr val="0071A0"/>
              </a:buClr>
              <a:buFont typeface="Arial"/>
              <a:buChar char="•"/>
            </a:pPr>
            <a:r>
              <a:rPr lang="zh-CN" sz="1500" b="0" i="0" dirty="0">
                <a:solidFill>
                  <a:srgbClr val="0071A0"/>
                </a:solidFill>
                <a:latin typeface="Arial"/>
                <a:ea typeface="黑体" pitchFamily="2" charset="-122"/>
                <a:cs typeface="+mn-cs"/>
              </a:rPr>
              <a:t>跨物理和虚拟域的可操作的安全性</a:t>
            </a:r>
            <a:endParaRPr lang="en-US" sz="1500" dirty="0">
              <a:solidFill>
                <a:srgbClr val="800000"/>
              </a:solidFill>
              <a:ea typeface="黑体" pitchFamily="2" charset="-122"/>
            </a:endParaRPr>
          </a:p>
        </p:txBody>
      </p:sp>
      <p:sp>
        <p:nvSpPr>
          <p:cNvPr id="31" name="Rounded Rectangle 30"/>
          <p:cNvSpPr/>
          <p:nvPr/>
        </p:nvSpPr>
        <p:spPr>
          <a:xfrm>
            <a:off x="7740894" y="1817630"/>
            <a:ext cx="4206728" cy="3025303"/>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l" defTabSz="914309">
              <a:lnSpc>
                <a:spcPct val="120000"/>
              </a:lnSpc>
              <a:spcBef>
                <a:spcPts val="800"/>
              </a:spcBef>
              <a:buNone/>
            </a:pPr>
            <a:r>
              <a:rPr lang="zh-CN" sz="1400" b="1" i="0" dirty="0">
                <a:solidFill>
                  <a:srgbClr val="0096D6">
                    <a:lumMod val="75000"/>
                  </a:srgbClr>
                </a:solidFill>
                <a:latin typeface="Arial"/>
                <a:ea typeface="黑体" pitchFamily="2" charset="-122"/>
                <a:cs typeface="+mn-cs"/>
              </a:rPr>
              <a:t>统一数据中心</a:t>
            </a:r>
            <a:r>
              <a:rPr lang="zh-CN" sz="1400" b="0" i="0" dirty="0">
                <a:solidFill>
                  <a:srgbClr val="0096D6">
                    <a:lumMod val="75000"/>
                  </a:srgbClr>
                </a:solidFill>
                <a:latin typeface="Arial"/>
                <a:ea typeface="黑体" pitchFamily="2" charset="-122"/>
                <a:cs typeface="+mn-cs"/>
              </a:rPr>
              <a:t> UCS、Vblock、Flexpod、VSPEX、Cloupia、Nexus、MDS </a:t>
            </a:r>
          </a:p>
          <a:p>
            <a:pPr algn="l" defTabSz="914309">
              <a:lnSpc>
                <a:spcPct val="120000"/>
              </a:lnSpc>
              <a:spcBef>
                <a:spcPts val="800"/>
              </a:spcBef>
              <a:buNone/>
            </a:pPr>
            <a:r>
              <a:rPr lang="zh-CN" sz="1400" b="1" i="0" dirty="0">
                <a:solidFill>
                  <a:srgbClr val="0096D6">
                    <a:lumMod val="75000"/>
                  </a:srgbClr>
                </a:solidFill>
                <a:latin typeface="Arial"/>
                <a:ea typeface="黑体" pitchFamily="2" charset="-122"/>
                <a:cs typeface="+mn-cs"/>
              </a:rPr>
              <a:t>网络</a:t>
            </a:r>
            <a:r>
              <a:rPr lang="zh-CN" sz="1400" b="0" i="0" dirty="0">
                <a:solidFill>
                  <a:srgbClr val="0096D6">
                    <a:lumMod val="75000"/>
                  </a:srgbClr>
                </a:solidFill>
                <a:latin typeface="Arial"/>
                <a:ea typeface="黑体" pitchFamily="2" charset="-122"/>
                <a:cs typeface="+mn-cs"/>
              </a:rPr>
              <a:t> </a:t>
            </a:r>
            <a:r>
              <a:rPr lang="zh-CN" sz="1400" b="1" i="0" dirty="0">
                <a:solidFill>
                  <a:srgbClr val="0096D6">
                    <a:lumMod val="75000"/>
                  </a:srgbClr>
                </a:solidFill>
                <a:latin typeface="Arial"/>
                <a:ea typeface="黑体" pitchFamily="2" charset="-122"/>
                <a:cs typeface="+mn-cs"/>
              </a:rPr>
              <a:t>—</a:t>
            </a:r>
            <a:r>
              <a:rPr lang="zh-CN" sz="1400" b="0" i="0" dirty="0">
                <a:solidFill>
                  <a:srgbClr val="0096D6">
                    <a:lumMod val="75000"/>
                  </a:srgbClr>
                </a:solidFill>
                <a:latin typeface="Arial"/>
                <a:ea typeface="黑体" pitchFamily="2" charset="-122"/>
                <a:cs typeface="+mn-cs"/>
              </a:rPr>
              <a:t> ISR-AX 上的 UCS E 系列</a:t>
            </a:r>
          </a:p>
          <a:p>
            <a:pPr algn="l" defTabSz="914309">
              <a:lnSpc>
                <a:spcPct val="120000"/>
              </a:lnSpc>
              <a:spcBef>
                <a:spcPts val="800"/>
              </a:spcBef>
              <a:buNone/>
            </a:pPr>
            <a:r>
              <a:rPr lang="zh-CN" sz="1400" b="1" i="0" dirty="0">
                <a:solidFill>
                  <a:srgbClr val="0096D6">
                    <a:lumMod val="75000"/>
                  </a:srgbClr>
                </a:solidFill>
                <a:latin typeface="Arial"/>
                <a:ea typeface="黑体" pitchFamily="2" charset="-122"/>
                <a:cs typeface="+mn-cs"/>
              </a:rPr>
              <a:t>UC/协作</a:t>
            </a:r>
            <a:r>
              <a:rPr lang="zh-CN" sz="1400" b="0" i="0" dirty="0">
                <a:solidFill>
                  <a:srgbClr val="0096D6">
                    <a:lumMod val="75000"/>
                  </a:srgbClr>
                </a:solidFill>
                <a:latin typeface="Arial"/>
                <a:ea typeface="黑体" pitchFamily="2" charset="-122"/>
                <a:cs typeface="+mn-cs"/>
              </a:rPr>
              <a:t> </a:t>
            </a:r>
            <a:r>
              <a:rPr lang="zh-CN" sz="1400" b="1" i="0" dirty="0">
                <a:solidFill>
                  <a:srgbClr val="0096D6">
                    <a:lumMod val="75000"/>
                  </a:srgbClr>
                </a:solidFill>
                <a:latin typeface="Arial"/>
                <a:ea typeface="黑体" pitchFamily="2" charset="-122"/>
                <a:cs typeface="+mn-cs"/>
              </a:rPr>
              <a:t>—</a:t>
            </a:r>
            <a:r>
              <a:rPr lang="zh-CN" sz="1400" b="0" i="0" dirty="0">
                <a:solidFill>
                  <a:srgbClr val="0096D6">
                    <a:lumMod val="75000"/>
                  </a:srgbClr>
                </a:solidFill>
                <a:latin typeface="Arial"/>
                <a:ea typeface="黑体" pitchFamily="2" charset="-122"/>
                <a:cs typeface="+mn-cs"/>
              </a:rPr>
              <a:t> UCS C220 M3 服务器上的 BE 6000、UPM-BE 轻松设置/安装工具、Prime 协作 9.0 管理</a:t>
            </a:r>
            <a:endParaRPr lang="en-US" sz="1400" dirty="0">
              <a:solidFill>
                <a:schemeClr val="tx1">
                  <a:lumMod val="75000"/>
                </a:schemeClr>
              </a:solidFill>
              <a:ea typeface="黑体" pitchFamily="2" charset="-122"/>
            </a:endParaRPr>
          </a:p>
          <a:p>
            <a:pPr algn="l" defTabSz="914309">
              <a:lnSpc>
                <a:spcPct val="120000"/>
              </a:lnSpc>
              <a:spcBef>
                <a:spcPts val="800"/>
              </a:spcBef>
              <a:buNone/>
            </a:pPr>
            <a:r>
              <a:rPr lang="zh-CN" sz="1400" b="1" i="0" dirty="0">
                <a:solidFill>
                  <a:srgbClr val="0096D6">
                    <a:lumMod val="75000"/>
                  </a:srgbClr>
                </a:solidFill>
                <a:latin typeface="Arial"/>
                <a:ea typeface="黑体" pitchFamily="2" charset="-122"/>
                <a:cs typeface="+mn-cs"/>
              </a:rPr>
              <a:t>安全：</a:t>
            </a:r>
            <a:r>
              <a:rPr lang="zh-CN" sz="1400" b="0" i="0" dirty="0">
                <a:solidFill>
                  <a:srgbClr val="0096D6">
                    <a:lumMod val="75000"/>
                  </a:srgbClr>
                </a:solidFill>
                <a:latin typeface="Arial"/>
                <a:ea typeface="黑体" pitchFamily="2" charset="-122"/>
                <a:cs typeface="+mn-cs"/>
              </a:rPr>
              <a:t>ISE、TrustSec、ASA-X NG 防火墙、ASA 1000v、VSG</a:t>
            </a:r>
            <a:endParaRPr lang="en-US" sz="1400" dirty="0">
              <a:solidFill>
                <a:schemeClr val="tx1">
                  <a:lumMod val="75000"/>
                </a:schemeClr>
              </a:solidFill>
              <a:ea typeface="黑体" pitchFamily="2" charset="-122"/>
            </a:endParaRPr>
          </a:p>
        </p:txBody>
      </p:sp>
    </p:spTree>
    <p:extLst>
      <p:ext uri="{BB962C8B-B14F-4D97-AF65-F5344CB8AC3E}">
        <p14:creationId xmlns:p14="http://schemas.microsoft.com/office/powerpoint/2010/main" val="115855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05361" y="4306096"/>
            <a:ext cx="10252861" cy="1501690"/>
            <a:chOff x="805361" y="4306096"/>
            <a:chExt cx="10252861" cy="1501690"/>
          </a:xfrm>
        </p:grpSpPr>
        <p:sp>
          <p:nvSpPr>
            <p:cNvPr id="5" name="Freeform 4"/>
            <p:cNvSpPr/>
            <p:nvPr/>
          </p:nvSpPr>
          <p:spPr>
            <a:xfrm>
              <a:off x="805361" y="4306096"/>
              <a:ext cx="10252861" cy="712519"/>
            </a:xfrm>
            <a:custGeom>
              <a:avLst/>
              <a:gdLst>
                <a:gd name="connsiteX0" fmla="*/ 0 w 10252861"/>
                <a:gd name="connsiteY0" fmla="*/ 697030 h 712519"/>
                <a:gd name="connsiteX1" fmla="*/ 851824 w 10252861"/>
                <a:gd name="connsiteY1" fmla="*/ 108427 h 712519"/>
                <a:gd name="connsiteX2" fmla="*/ 9524939 w 10252861"/>
                <a:gd name="connsiteY2" fmla="*/ 0 h 712519"/>
                <a:gd name="connsiteX3" fmla="*/ 10252861 w 10252861"/>
                <a:gd name="connsiteY3" fmla="*/ 712519 h 712519"/>
                <a:gd name="connsiteX4" fmla="*/ 0 w 10252861"/>
                <a:gd name="connsiteY4" fmla="*/ 697030 h 71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2861" h="712519">
                  <a:moveTo>
                    <a:pt x="0" y="697030"/>
                  </a:moveTo>
                  <a:lnTo>
                    <a:pt x="851824" y="108427"/>
                  </a:lnTo>
                  <a:lnTo>
                    <a:pt x="9524939" y="0"/>
                  </a:lnTo>
                  <a:lnTo>
                    <a:pt x="10252861" y="712519"/>
                  </a:lnTo>
                  <a:lnTo>
                    <a:pt x="0" y="697030"/>
                  </a:lnTo>
                  <a:close/>
                </a:path>
              </a:pathLst>
            </a:custGeom>
            <a:gradFill flip="none" rotWithShape="1">
              <a:gsLst>
                <a:gs pos="0">
                  <a:schemeClr val="accent1"/>
                </a:gs>
                <a:gs pos="100000">
                  <a:srgbClr val="FFFFFF"/>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dirty="0" smtClean="0">
                <a:ea typeface="黑体" pitchFamily="2" charset="-122"/>
              </a:endParaRPr>
            </a:p>
          </p:txBody>
        </p:sp>
        <p:sp>
          <p:nvSpPr>
            <p:cNvPr id="152" name="Rectangle 151"/>
            <p:cNvSpPr>
              <a:spLocks noChangeAspect="1"/>
            </p:cNvSpPr>
            <p:nvPr/>
          </p:nvSpPr>
          <p:spPr>
            <a:xfrm>
              <a:off x="819442" y="5021653"/>
              <a:ext cx="10224655" cy="786133"/>
            </a:xfrm>
            <a:prstGeom prst="rect">
              <a:avLst/>
            </a:prstGeom>
            <a:gradFill>
              <a:gsLst>
                <a:gs pos="0">
                  <a:schemeClr val="tx1">
                    <a:lumMod val="50000"/>
                  </a:schemeClr>
                </a:gs>
                <a:gs pos="80000">
                  <a:schemeClr val="accent1">
                    <a:shade val="93000"/>
                    <a:satMod val="130000"/>
                  </a:schemeClr>
                </a:gs>
                <a:gs pos="100000">
                  <a:schemeClr val="accent1">
                    <a:shade val="94000"/>
                    <a:satMod val="135000"/>
                  </a:schemeClr>
                </a:gs>
              </a:gsLs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45029" tIns="72516" rIns="145029" bIns="72516" anchor="ctr"/>
            <a:lstStyle/>
            <a:p>
              <a:pPr algn="ctr" defTabSz="1624614">
                <a:lnSpc>
                  <a:spcPct val="110000"/>
                </a:lnSpc>
                <a:spcBef>
                  <a:spcPts val="0"/>
                </a:spcBef>
                <a:spcAft>
                  <a:spcPts val="0"/>
                </a:spcAft>
                <a:buNone/>
              </a:pPr>
              <a:r>
                <a:rPr lang="en-US" sz="1800" b="1" i="0" dirty="0" err="1">
                  <a:solidFill>
                    <a:srgbClr val="FFFFFF"/>
                  </a:solidFill>
                  <a:latin typeface="Arial"/>
                  <a:ea typeface="黑体" pitchFamily="2" charset="-122"/>
                  <a:cs typeface="Arial Black"/>
                </a:rPr>
                <a:t>服务</a:t>
              </a:r>
              <a:endParaRPr lang="en-US" sz="1800" b="1" i="0" dirty="0">
                <a:solidFill>
                  <a:srgbClr val="FFFFFF"/>
                </a:solidFill>
                <a:latin typeface="Arial"/>
                <a:ea typeface="黑体" pitchFamily="2" charset="-122"/>
                <a:cs typeface="Arial Black"/>
              </a:endParaRPr>
            </a:p>
            <a:p>
              <a:pPr algn="ctr" defTabSz="1624614">
                <a:lnSpc>
                  <a:spcPct val="110000"/>
                </a:lnSpc>
                <a:spcBef>
                  <a:spcPts val="0"/>
                </a:spcBef>
                <a:spcAft>
                  <a:spcPts val="0"/>
                </a:spcAft>
                <a:buNone/>
              </a:pPr>
              <a:r>
                <a:rPr lang="zh-CN" sz="1600" b="0" i="0" dirty="0">
                  <a:solidFill>
                    <a:srgbClr val="FFFFFF"/>
                  </a:solidFill>
                  <a:latin typeface="Arial"/>
                  <a:ea typeface="黑体" pitchFamily="2" charset="-122"/>
                  <a:cs typeface="Arial Black"/>
                </a:rPr>
                <a:t>由思科合作伙伴提供的以软件为支持的专业</a:t>
              </a:r>
              <a:r>
                <a:rPr lang="zh-CN" sz="1600" b="0" i="0" dirty="0" smtClean="0">
                  <a:solidFill>
                    <a:srgbClr val="FFFFFF"/>
                  </a:solidFill>
                  <a:latin typeface="Arial"/>
                  <a:ea typeface="黑体" pitchFamily="2" charset="-122"/>
                  <a:cs typeface="Arial Black"/>
                </a:rPr>
                <a:t>服务由</a:t>
              </a:r>
              <a:r>
                <a:rPr lang="zh-CN" sz="1600" b="0" i="0" dirty="0">
                  <a:solidFill>
                    <a:srgbClr val="FFFFFF"/>
                  </a:solidFill>
                  <a:latin typeface="Arial"/>
                  <a:ea typeface="黑体" pitchFamily="2" charset="-122"/>
                  <a:cs typeface="Arial Black"/>
                </a:rPr>
                <a:t>思科合作伙伴提供主动维护支持；思科 SMARTnet 服务</a:t>
              </a:r>
            </a:p>
          </p:txBody>
        </p:sp>
      </p:grpSp>
      <p:grpSp>
        <p:nvGrpSpPr>
          <p:cNvPr id="15" name="Group 14"/>
          <p:cNvGrpSpPr/>
          <p:nvPr/>
        </p:nvGrpSpPr>
        <p:grpSpPr>
          <a:xfrm>
            <a:off x="-89446" y="0"/>
            <a:ext cx="12345999" cy="978039"/>
            <a:chOff x="-89446" y="0"/>
            <a:chExt cx="12345999" cy="978039"/>
          </a:xfrm>
        </p:grpSpPr>
        <p:pic>
          <p:nvPicPr>
            <p:cNvPr id="9" name="Picture 8" descr="A20003x31B_MR.jp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9445" y="8890"/>
              <a:ext cx="12345998" cy="952212"/>
            </a:xfrm>
            <a:prstGeom prst="rect">
              <a:avLst/>
            </a:prstGeom>
          </p:spPr>
        </p:pic>
        <p:sp>
          <p:nvSpPr>
            <p:cNvPr id="10" name="Rectangle 9"/>
            <p:cNvSpPr/>
            <p:nvPr/>
          </p:nvSpPr>
          <p:spPr>
            <a:xfrm>
              <a:off x="-80906" y="0"/>
              <a:ext cx="12337459" cy="961103"/>
            </a:xfrm>
            <a:prstGeom prst="rect">
              <a:avLst/>
            </a:prstGeom>
            <a:gradFill flip="none" rotWithShape="1">
              <a:gsLst>
                <a:gs pos="31000">
                  <a:srgbClr val="000000">
                    <a:alpha val="50000"/>
                  </a:srgbClr>
                </a:gs>
                <a:gs pos="100000">
                  <a:schemeClr val="accent1">
                    <a:alpha val="50000"/>
                  </a:schemeClr>
                </a:gs>
                <a:gs pos="71000">
                  <a:schemeClr val="accent3">
                    <a:lumMod val="90000"/>
                    <a:alpha val="50000"/>
                  </a:schemeClr>
                </a:gs>
              </a:gsLst>
              <a:lin ang="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1" name="Straight Connector 10"/>
            <p:cNvCxnSpPr/>
            <p:nvPr/>
          </p:nvCxnSpPr>
          <p:spPr>
            <a:xfrm>
              <a:off x="-89446" y="978039"/>
              <a:ext cx="12345999" cy="0"/>
            </a:xfrm>
            <a:prstGeom prst="line">
              <a:avLst/>
            </a:prstGeom>
            <a:ln>
              <a:gradFill flip="none" rotWithShape="1">
                <a:gsLst>
                  <a:gs pos="0">
                    <a:srgbClr val="000000"/>
                  </a:gs>
                  <a:gs pos="100000">
                    <a:srgbClr val="000000"/>
                  </a:gs>
                  <a:gs pos="20000">
                    <a:schemeClr val="bg1">
                      <a:lumMod val="75000"/>
                    </a:schemeClr>
                  </a:gs>
                  <a:gs pos="80000">
                    <a:schemeClr val="bg1">
                      <a:lumMod val="75000"/>
                    </a:schemeClr>
                  </a:gs>
                  <a:gs pos="51000">
                    <a:schemeClr val="bg1"/>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4" name="Title 3"/>
          <p:cNvSpPr>
            <a:spLocks noGrp="1"/>
          </p:cNvSpPr>
          <p:nvPr>
            <p:ph type="title"/>
          </p:nvPr>
        </p:nvSpPr>
        <p:spPr>
          <a:xfrm>
            <a:off x="306189" y="105067"/>
            <a:ext cx="11438251" cy="838200"/>
          </a:xfrm>
        </p:spPr>
        <p:txBody>
          <a:bodyPr/>
          <a:lstStyle/>
          <a:p>
            <a:pPr algn="l" defTabSz="914400">
              <a:lnSpc>
                <a:spcPct val="100000"/>
              </a:lnSpc>
              <a:spcBef>
                <a:spcPct val="0"/>
              </a:spcBef>
              <a:buNone/>
            </a:pPr>
            <a:r>
              <a:rPr lang="zh-CN" sz="3600" b="0" i="0" spc="0" dirty="0">
                <a:solidFill>
                  <a:srgbClr val="FFFFFF"/>
                </a:solidFill>
                <a:latin typeface="Arial"/>
                <a:ea typeface="黑体" pitchFamily="2" charset="-122"/>
                <a:cs typeface="+mj-cs"/>
              </a:rPr>
              <a:t>思科 Made-for-Midmarket 产品组合</a:t>
            </a:r>
            <a:br>
              <a:rPr lang="zh-CN" sz="3600" b="0" i="0" spc="0" dirty="0">
                <a:solidFill>
                  <a:srgbClr val="FFFFFF"/>
                </a:solidFill>
                <a:latin typeface="Arial"/>
                <a:ea typeface="黑体" pitchFamily="2" charset="-122"/>
                <a:cs typeface="+mj-cs"/>
              </a:rPr>
            </a:br>
            <a:r>
              <a:rPr lang="zh-CN" sz="2400" b="0" i="0" spc="0" dirty="0">
                <a:solidFill>
                  <a:srgbClr val="FFFFFF"/>
                </a:solidFill>
                <a:latin typeface="Arial"/>
                <a:ea typeface="黑体" pitchFamily="2" charset="-122"/>
                <a:cs typeface="+mj-cs"/>
              </a:rPr>
              <a:t>解决客户 IT 挑战的最佳选择</a:t>
            </a:r>
            <a:endParaRPr lang="en-US" sz="2400" dirty="0">
              <a:solidFill>
                <a:schemeClr val="bg1"/>
              </a:solidFill>
              <a:ea typeface="黑体" pitchFamily="2" charset="-122"/>
            </a:endParaRPr>
          </a:p>
        </p:txBody>
      </p:sp>
      <p:grpSp>
        <p:nvGrpSpPr>
          <p:cNvPr id="3" name="Group 2"/>
          <p:cNvGrpSpPr/>
          <p:nvPr/>
        </p:nvGrpSpPr>
        <p:grpSpPr>
          <a:xfrm>
            <a:off x="1056907" y="1642038"/>
            <a:ext cx="9832769" cy="1267450"/>
            <a:chOff x="1056907" y="1642038"/>
            <a:chExt cx="9832769" cy="1267450"/>
          </a:xfrm>
        </p:grpSpPr>
        <p:grpSp>
          <p:nvGrpSpPr>
            <p:cNvPr id="2" name="Group 1"/>
            <p:cNvGrpSpPr/>
            <p:nvPr/>
          </p:nvGrpSpPr>
          <p:grpSpPr>
            <a:xfrm>
              <a:off x="2410693" y="1642038"/>
              <a:ext cx="7378213" cy="1267450"/>
              <a:chOff x="2410693" y="1642038"/>
              <a:chExt cx="7378213" cy="1267450"/>
            </a:xfrm>
          </p:grpSpPr>
          <p:sp>
            <p:nvSpPr>
              <p:cNvPr id="33" name="Freeform 32"/>
              <p:cNvSpPr/>
              <p:nvPr/>
            </p:nvSpPr>
            <p:spPr>
              <a:xfrm>
                <a:off x="2410693" y="1642038"/>
                <a:ext cx="7378213" cy="663901"/>
              </a:xfrm>
              <a:custGeom>
                <a:avLst/>
                <a:gdLst>
                  <a:gd name="connsiteX0" fmla="*/ 0 w 10252861"/>
                  <a:gd name="connsiteY0" fmla="*/ 697030 h 712519"/>
                  <a:gd name="connsiteX1" fmla="*/ 851824 w 10252861"/>
                  <a:gd name="connsiteY1" fmla="*/ 108427 h 712519"/>
                  <a:gd name="connsiteX2" fmla="*/ 9524939 w 10252861"/>
                  <a:gd name="connsiteY2" fmla="*/ 0 h 712519"/>
                  <a:gd name="connsiteX3" fmla="*/ 10252861 w 10252861"/>
                  <a:gd name="connsiteY3" fmla="*/ 712519 h 712519"/>
                  <a:gd name="connsiteX4" fmla="*/ 0 w 10252861"/>
                  <a:gd name="connsiteY4" fmla="*/ 697030 h 71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2861" h="712519">
                    <a:moveTo>
                      <a:pt x="0" y="697030"/>
                    </a:moveTo>
                    <a:lnTo>
                      <a:pt x="851824" y="108427"/>
                    </a:lnTo>
                    <a:lnTo>
                      <a:pt x="9524939" y="0"/>
                    </a:lnTo>
                    <a:lnTo>
                      <a:pt x="10252861" y="712519"/>
                    </a:lnTo>
                    <a:lnTo>
                      <a:pt x="0" y="697030"/>
                    </a:lnTo>
                    <a:close/>
                  </a:path>
                </a:pathLst>
              </a:custGeom>
              <a:gradFill flip="none" rotWithShape="1">
                <a:gsLst>
                  <a:gs pos="0">
                    <a:schemeClr val="accent1"/>
                  </a:gs>
                  <a:gs pos="100000">
                    <a:srgbClr val="FFFFFF"/>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dirty="0" smtClean="0">
                  <a:ea typeface="黑体" pitchFamily="2" charset="-122"/>
                </a:endParaRPr>
              </a:p>
            </p:txBody>
          </p:sp>
          <p:sp>
            <p:nvSpPr>
              <p:cNvPr id="133" name="Rectangle 132"/>
              <p:cNvSpPr>
                <a:spLocks noChangeAspect="1"/>
              </p:cNvSpPr>
              <p:nvPr/>
            </p:nvSpPr>
            <p:spPr>
              <a:xfrm>
                <a:off x="2410693" y="2305939"/>
                <a:ext cx="7378213" cy="603549"/>
              </a:xfrm>
              <a:prstGeom prst="rect">
                <a:avLst/>
              </a:prstGeom>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45029" tIns="72516" rIns="145029" bIns="72516" anchor="ctr"/>
              <a:lstStyle/>
              <a:p>
                <a:pPr algn="ctr" defTabSz="1624614">
                  <a:lnSpc>
                    <a:spcPct val="110000"/>
                  </a:lnSpc>
                  <a:spcBef>
                    <a:spcPts val="0"/>
                  </a:spcBef>
                  <a:spcAft>
                    <a:spcPts val="0"/>
                  </a:spcAft>
                  <a:buNone/>
                </a:pPr>
                <a:r>
                  <a:rPr lang="en-US" sz="1600" b="1" i="0" dirty="0" err="1">
                    <a:solidFill>
                      <a:srgbClr val="FFFFFF"/>
                    </a:solidFill>
                    <a:latin typeface="Arial"/>
                    <a:ea typeface="黑体" pitchFamily="2" charset="-122"/>
                    <a:cs typeface="Arial Black"/>
                  </a:rPr>
                  <a:t>智能解决方案</a:t>
                </a:r>
                <a:endParaRPr lang="en-US" sz="1600" b="1" i="0" dirty="0">
                  <a:solidFill>
                    <a:srgbClr val="FFFFFF"/>
                  </a:solidFill>
                  <a:latin typeface="Arial"/>
                  <a:ea typeface="黑体" pitchFamily="2" charset="-122"/>
                  <a:cs typeface="Arial Black"/>
                </a:endParaRPr>
              </a:p>
              <a:p>
                <a:pPr algn="ctr" defTabSz="1624614">
                  <a:lnSpc>
                    <a:spcPct val="110000"/>
                  </a:lnSpc>
                  <a:spcBef>
                    <a:spcPts val="0"/>
                  </a:spcBef>
                  <a:spcAft>
                    <a:spcPts val="0"/>
                  </a:spcAft>
                  <a:buNone/>
                </a:pPr>
                <a:r>
                  <a:rPr lang="zh-CN" sz="1400" b="0" i="0" dirty="0">
                    <a:solidFill>
                      <a:srgbClr val="FFFFFF"/>
                    </a:solidFill>
                    <a:latin typeface="Arial"/>
                    <a:ea typeface="黑体" pitchFamily="2" charset="-122"/>
                    <a:cs typeface="Arial Black"/>
                  </a:rPr>
                  <a:t>自带设备 — </a:t>
                </a:r>
                <a:r>
                  <a:rPr lang="zh-CN" sz="1400" b="1" i="0" dirty="0">
                    <a:solidFill>
                      <a:srgbClr val="F2B800"/>
                    </a:solidFill>
                    <a:latin typeface="Arial"/>
                    <a:ea typeface="黑体" pitchFamily="2" charset="-122"/>
                    <a:cs typeface="Arial Black"/>
                  </a:rPr>
                  <a:t>虚拟基础</a:t>
                </a:r>
                <a:r>
                  <a:rPr lang="zh-CN" sz="1400" b="0" i="0" dirty="0">
                    <a:solidFill>
                      <a:srgbClr val="FFFFFF"/>
                    </a:solidFill>
                    <a:latin typeface="Arial"/>
                    <a:ea typeface="黑体" pitchFamily="2" charset="-122"/>
                    <a:cs typeface="Arial Black"/>
                  </a:rPr>
                  <a:t> — 虚拟桌面 </a:t>
                </a:r>
                <a:r>
                  <a:rPr lang="en-US" altLang="zh-CN" sz="1400" dirty="0" smtClean="0">
                    <a:solidFill>
                      <a:srgbClr val="FFFFFF"/>
                    </a:solidFill>
                    <a:ea typeface="黑体" pitchFamily="2" charset="-122"/>
                    <a:cs typeface="Arial Black"/>
                  </a:rPr>
                  <a:t>— </a:t>
                </a:r>
                <a:r>
                  <a:rPr lang="zh-CN" sz="1400" b="0" i="0" dirty="0">
                    <a:solidFill>
                      <a:srgbClr val="FFFFFF"/>
                    </a:solidFill>
                    <a:latin typeface="Arial"/>
                    <a:ea typeface="黑体" pitchFamily="2" charset="-122"/>
                    <a:cs typeface="Arial Black"/>
                  </a:rPr>
                  <a:t>行业网络</a:t>
                </a:r>
                <a:endParaRPr lang="en-US" sz="1400" dirty="0">
                  <a:solidFill>
                    <a:schemeClr val="bg2"/>
                  </a:solidFill>
                  <a:ea typeface="黑体" pitchFamily="2" charset="-122"/>
                  <a:cs typeface="Arial Black"/>
                </a:endParaRPr>
              </a:p>
            </p:txBody>
          </p:sp>
        </p:grpSp>
        <p:sp>
          <p:nvSpPr>
            <p:cNvPr id="134" name="Text Box 9" descr="14872_11_2008 _Bates_C-Scape"/>
            <p:cNvSpPr txBox="1">
              <a:spLocks noChangeAspect="1" noChangeArrowheads="1"/>
            </p:cNvSpPr>
            <p:nvPr/>
          </p:nvSpPr>
          <p:spPr bwMode="auto">
            <a:xfrm>
              <a:off x="1056907" y="1780527"/>
              <a:ext cx="9832769" cy="453650"/>
            </a:xfrm>
            <a:prstGeom prst="rect">
              <a:avLst/>
            </a:prstGeom>
            <a:noFill/>
            <a:ln w="9525">
              <a:noFill/>
              <a:miter lim="800000"/>
              <a:headEnd/>
              <a:tailEnd/>
            </a:ln>
            <a:effectLst/>
          </p:spPr>
          <p:txBody>
            <a:bodyPr wrap="square" lIns="0" tIns="0" rIns="0" bIns="0" anchor="ctr">
              <a:prstTxWarp prst="textNoShape">
                <a:avLst/>
              </a:prstTxWarp>
              <a:spAutoFit/>
            </a:bodyPr>
            <a:lstStyle/>
            <a:p>
              <a:pPr indent="-920069" algn="ctr" defTabSz="1637416">
                <a:lnSpc>
                  <a:spcPct val="110000"/>
                </a:lnSpc>
                <a:spcBef>
                  <a:spcPts val="0"/>
                </a:spcBef>
                <a:spcAft>
                  <a:spcPts val="0"/>
                </a:spcAft>
                <a:buNone/>
              </a:pPr>
              <a:r>
                <a:rPr lang="en-US" sz="1400" b="1" i="0" dirty="0" err="1">
                  <a:solidFill>
                    <a:srgbClr val="004B6B"/>
                  </a:solidFill>
                  <a:latin typeface="Arial"/>
                  <a:ea typeface="黑体" pitchFamily="2" charset="-122"/>
                  <a:cs typeface="ＭＳ Ｐゴシック"/>
                </a:rPr>
                <a:t>思科支持的云和</a:t>
              </a:r>
              <a:endParaRPr lang="en-US" sz="1400" b="1" i="0" dirty="0">
                <a:solidFill>
                  <a:srgbClr val="004B6B"/>
                </a:solidFill>
                <a:latin typeface="Arial"/>
                <a:ea typeface="黑体" pitchFamily="2" charset="-122"/>
                <a:cs typeface="ＭＳ Ｐゴシック"/>
              </a:endParaRPr>
            </a:p>
            <a:p>
              <a:pPr indent="-920069" algn="ctr" defTabSz="1637416">
                <a:lnSpc>
                  <a:spcPct val="110000"/>
                </a:lnSpc>
                <a:spcBef>
                  <a:spcPts val="0"/>
                </a:spcBef>
                <a:spcAft>
                  <a:spcPts val="0"/>
                </a:spcAft>
                <a:buNone/>
              </a:pPr>
              <a:r>
                <a:rPr lang="en-US" sz="1400" b="1" i="0" dirty="0" err="1">
                  <a:solidFill>
                    <a:srgbClr val="004B6B"/>
                  </a:solidFill>
                  <a:latin typeface="Arial"/>
                  <a:ea typeface="黑体" pitchFamily="2" charset="-122"/>
                  <a:cs typeface="ＭＳ Ｐゴシック"/>
                </a:rPr>
                <a:t>微软合作伙伴提供的云</a:t>
              </a:r>
              <a:endParaRPr lang="en-US" sz="1400" b="1" i="0" dirty="0">
                <a:solidFill>
                  <a:srgbClr val="004B6B"/>
                </a:solidFill>
                <a:latin typeface="Arial"/>
                <a:ea typeface="黑体" pitchFamily="2" charset="-122"/>
                <a:cs typeface="ＭＳ Ｐゴシック"/>
              </a:endParaRPr>
            </a:p>
          </p:txBody>
        </p:sp>
      </p:grpSp>
      <p:grpSp>
        <p:nvGrpSpPr>
          <p:cNvPr id="12" name="Group 11"/>
          <p:cNvGrpSpPr/>
          <p:nvPr/>
        </p:nvGrpSpPr>
        <p:grpSpPr>
          <a:xfrm>
            <a:off x="1286430" y="2580386"/>
            <a:ext cx="9477821" cy="2305508"/>
            <a:chOff x="1286430" y="2580386"/>
            <a:chExt cx="9477821" cy="2305508"/>
          </a:xfrm>
        </p:grpSpPr>
        <p:grpSp>
          <p:nvGrpSpPr>
            <p:cNvPr id="7" name="Group 6"/>
            <p:cNvGrpSpPr/>
            <p:nvPr/>
          </p:nvGrpSpPr>
          <p:grpSpPr>
            <a:xfrm>
              <a:off x="1286430" y="2580386"/>
              <a:ext cx="9477821" cy="2221994"/>
              <a:chOff x="1286430" y="2580386"/>
              <a:chExt cx="9477821" cy="2221994"/>
            </a:xfrm>
          </p:grpSpPr>
          <p:sp>
            <p:nvSpPr>
              <p:cNvPr id="6" name="Rectangle 5"/>
              <p:cNvSpPr/>
              <p:nvPr/>
            </p:nvSpPr>
            <p:spPr>
              <a:xfrm>
                <a:off x="1675123" y="2904454"/>
                <a:ext cx="8669136" cy="1618502"/>
              </a:xfrm>
              <a:prstGeom prst="rect">
                <a:avLst/>
              </a:prstGeom>
              <a:gradFill flip="none" rotWithShape="1">
                <a:gsLst>
                  <a:gs pos="0">
                    <a:schemeClr val="tx1">
                      <a:lumMod val="60000"/>
                      <a:lumOff val="40000"/>
                    </a:schemeClr>
                  </a:gs>
                  <a:gs pos="100000">
                    <a:srgbClr val="FFFFFF">
                      <a:alpha val="20000"/>
                    </a:srgb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grpSp>
            <p:nvGrpSpPr>
              <p:cNvPr id="135" name="Group 134"/>
              <p:cNvGrpSpPr/>
              <p:nvPr/>
            </p:nvGrpSpPr>
            <p:grpSpPr>
              <a:xfrm>
                <a:off x="1286430" y="2580386"/>
                <a:ext cx="9477821" cy="2221994"/>
                <a:chOff x="1286430" y="2812736"/>
                <a:chExt cx="9477821" cy="2221994"/>
              </a:xfrm>
            </p:grpSpPr>
            <p:sp>
              <p:nvSpPr>
                <p:cNvPr id="136" name="Text Box 9" descr="14872_11_2008 _Bates_C-Scape"/>
                <p:cNvSpPr txBox="1">
                  <a:spLocks noChangeAspect="1" noChangeArrowheads="1"/>
                </p:cNvSpPr>
                <p:nvPr/>
              </p:nvSpPr>
              <p:spPr bwMode="auto">
                <a:xfrm rot="16200000">
                  <a:off x="349088" y="3750078"/>
                  <a:ext cx="2137834" cy="263149"/>
                </a:xfrm>
                <a:prstGeom prst="rect">
                  <a:avLst/>
                </a:prstGeom>
                <a:noFill/>
                <a:ln w="9525">
                  <a:noFill/>
                  <a:miter lim="800000"/>
                  <a:headEnd/>
                  <a:tailEnd/>
                </a:ln>
                <a:effectLst>
                  <a:outerShdw blurRad="50800" dist="38100" dir="2700000" algn="tl" rotWithShape="0">
                    <a:prstClr val="black">
                      <a:alpha val="40000"/>
                    </a:prstClr>
                  </a:outerShdw>
                </a:effectLst>
              </p:spPr>
              <p:txBody>
                <a:bodyPr lIns="0" tIns="0" rIns="0" bIns="0" anchor="ctr">
                  <a:prstTxWarp prst="textNoShape">
                    <a:avLst/>
                  </a:prstTxWarp>
                  <a:spAutoFit/>
                </a:bodyPr>
                <a:lstStyle/>
                <a:p>
                  <a:pPr indent="-920069" algn="ctr" defTabSz="1637416">
                    <a:lnSpc>
                      <a:spcPct val="95000"/>
                    </a:lnSpc>
                    <a:spcBef>
                      <a:spcPts val="0"/>
                    </a:spcBef>
                    <a:spcAft>
                      <a:spcPts val="0"/>
                    </a:spcAft>
                    <a:buNone/>
                  </a:pPr>
                  <a:r>
                    <a:rPr lang="zh-CN" sz="1800" b="0" i="0">
                      <a:solidFill>
                        <a:srgbClr val="004B6B"/>
                      </a:solidFill>
                      <a:latin typeface="Arial"/>
                      <a:ea typeface="黑体" pitchFamily="2" charset="-122"/>
                      <a:cs typeface="ＭＳ Ｐゴシック"/>
                    </a:rPr>
                    <a:t>合适的规模</a:t>
                  </a:r>
                  <a:endParaRPr lang="en-US" dirty="0">
                    <a:solidFill>
                      <a:srgbClr val="004B6B"/>
                    </a:solidFill>
                    <a:latin typeface="Arial"/>
                    <a:ea typeface="黑体" pitchFamily="2" charset="-122"/>
                    <a:cs typeface="ＭＳ Ｐゴシック" charset="-128"/>
                  </a:endParaRPr>
                </a:p>
              </p:txBody>
            </p:sp>
            <p:sp>
              <p:nvSpPr>
                <p:cNvPr id="137" name="Text Box 9" descr="14872_11_2008 _Bates_C-Scape"/>
                <p:cNvSpPr txBox="1">
                  <a:spLocks noChangeAspect="1" noChangeArrowheads="1"/>
                </p:cNvSpPr>
                <p:nvPr/>
              </p:nvSpPr>
              <p:spPr bwMode="auto">
                <a:xfrm rot="5400000">
                  <a:off x="9563760" y="3834238"/>
                  <a:ext cx="2137834" cy="263149"/>
                </a:xfrm>
                <a:prstGeom prst="rect">
                  <a:avLst/>
                </a:prstGeom>
                <a:noFill/>
                <a:ln w="9525">
                  <a:noFill/>
                  <a:miter lim="800000"/>
                  <a:headEnd/>
                  <a:tailEnd/>
                </a:ln>
                <a:effectLst>
                  <a:outerShdw blurRad="50800" dist="38100" dir="2700000" algn="tl" rotWithShape="0">
                    <a:prstClr val="black">
                      <a:alpha val="40000"/>
                    </a:prstClr>
                  </a:outerShdw>
                </a:effectLst>
              </p:spPr>
              <p:txBody>
                <a:bodyPr lIns="0" tIns="0" rIns="0" bIns="0" anchor="ctr">
                  <a:prstTxWarp prst="textNoShape">
                    <a:avLst/>
                  </a:prstTxWarp>
                  <a:spAutoFit/>
                </a:bodyPr>
                <a:lstStyle/>
                <a:p>
                  <a:pPr indent="-920069" algn="ctr" defTabSz="1637416">
                    <a:lnSpc>
                      <a:spcPct val="95000"/>
                    </a:lnSpc>
                    <a:spcBef>
                      <a:spcPts val="0"/>
                    </a:spcBef>
                    <a:spcAft>
                      <a:spcPts val="0"/>
                    </a:spcAft>
                    <a:buNone/>
                  </a:pPr>
                  <a:r>
                    <a:rPr lang="zh-CN" sz="1800" b="0" i="0">
                      <a:solidFill>
                        <a:srgbClr val="004B6B"/>
                      </a:solidFill>
                      <a:latin typeface="Arial"/>
                      <a:ea typeface="黑体" pitchFamily="2" charset="-122"/>
                      <a:cs typeface="ＭＳ Ｐゴシック"/>
                    </a:rPr>
                    <a:t>合适的规模</a:t>
                  </a:r>
                  <a:endParaRPr lang="en-US" dirty="0">
                    <a:solidFill>
                      <a:srgbClr val="004B6B"/>
                    </a:solidFill>
                    <a:latin typeface="Arial"/>
                    <a:ea typeface="黑体" pitchFamily="2" charset="-122"/>
                    <a:cs typeface="ＭＳ Ｐゴシック" charset="-128"/>
                  </a:endParaRPr>
                </a:p>
              </p:txBody>
            </p:sp>
          </p:grpSp>
        </p:grpSp>
        <p:grpSp>
          <p:nvGrpSpPr>
            <p:cNvPr id="138" name="Group 137"/>
            <p:cNvGrpSpPr/>
            <p:nvPr/>
          </p:nvGrpSpPr>
          <p:grpSpPr>
            <a:xfrm>
              <a:off x="2075207" y="3027569"/>
              <a:ext cx="8253564" cy="1858325"/>
              <a:chOff x="2075207" y="3259919"/>
              <a:chExt cx="8253564" cy="1858325"/>
            </a:xfrm>
          </p:grpSpPr>
          <p:sp>
            <p:nvSpPr>
              <p:cNvPr id="140" name="Rectangle 139"/>
              <p:cNvSpPr/>
              <p:nvPr/>
            </p:nvSpPr>
            <p:spPr>
              <a:xfrm>
                <a:off x="5009143" y="3272428"/>
                <a:ext cx="1989892" cy="1137504"/>
              </a:xfrm>
              <a:prstGeom prst="rect">
                <a:avLst/>
              </a:prstGeom>
              <a:noFill/>
              <a:ln w="3175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rot="0" spcFirstLastPara="0" vertOverflow="overflow" horzOverflow="overflow" vert="horz" wrap="square" lIns="82124" tIns="41061" rIns="82124" bIns="41061" numCol="1" spcCol="0" rtlCol="0" fromWordArt="0" anchor="t" anchorCtr="0" forceAA="0" compatLnSpc="1">
                <a:prstTxWarp prst="textNoShape">
                  <a:avLst/>
                </a:prstTxWarp>
                <a:noAutofit/>
              </a:bodyPr>
              <a:lstStyle/>
              <a:p>
                <a:pPr defTabSz="814365">
                  <a:buNone/>
                </a:pPr>
                <a:r>
                  <a:rPr lang="en-US" sz="1400" b="1" i="0" dirty="0" err="1">
                    <a:solidFill>
                      <a:srgbClr val="004B6B"/>
                    </a:solidFill>
                    <a:latin typeface="Arial"/>
                    <a:ea typeface="黑体" pitchFamily="2" charset="-122"/>
                    <a:cs typeface="+mn-cs"/>
                  </a:rPr>
                  <a:t>数据中心</a:t>
                </a:r>
                <a:endParaRPr lang="en-US" sz="1400" b="1" i="0" dirty="0">
                  <a:solidFill>
                    <a:srgbClr val="004B6B"/>
                  </a:solidFill>
                  <a:latin typeface="Arial"/>
                  <a:ea typeface="黑体" pitchFamily="2" charset="-122"/>
                  <a:cs typeface="+mn-cs"/>
                </a:endParaRPr>
              </a:p>
              <a:p>
                <a:pPr algn="ctr" defTabSz="814365">
                  <a:buNone/>
                </a:pPr>
                <a:endParaRPr lang="en-US" sz="1400" b="1" dirty="0" smtClean="0">
                  <a:solidFill>
                    <a:srgbClr val="004B6B"/>
                  </a:solidFill>
                  <a:ea typeface="黑体" pitchFamily="2" charset="-122"/>
                </a:endParaRPr>
              </a:p>
              <a:p>
                <a:pPr marL="109545" indent="-109545" algn="l" defTabSz="814365">
                  <a:spcAft>
                    <a:spcPts val="600"/>
                  </a:spcAft>
                  <a:buClr>
                    <a:srgbClr val="004B6B"/>
                  </a:buClr>
                  <a:buFont typeface="Arial"/>
                  <a:buChar char="•"/>
                </a:pPr>
                <a:r>
                  <a:rPr lang="zh-CN" sz="1400" b="0" i="0" dirty="0">
                    <a:solidFill>
                      <a:srgbClr val="004B6B"/>
                    </a:solidFill>
                    <a:latin typeface="Arial"/>
                    <a:ea typeface="黑体" pitchFamily="2" charset="-122"/>
                    <a:cs typeface="+mn-cs"/>
                  </a:rPr>
                  <a:t>统一计算</a:t>
                </a:r>
              </a:p>
              <a:p>
                <a:pPr marL="109545" indent="-109545" algn="l" defTabSz="814365">
                  <a:spcAft>
                    <a:spcPts val="600"/>
                  </a:spcAft>
                  <a:buClr>
                    <a:srgbClr val="004B6B"/>
                  </a:buClr>
                  <a:buFont typeface="Arial"/>
                  <a:buChar char="•"/>
                </a:pPr>
                <a:r>
                  <a:rPr lang="zh-CN" sz="1400" b="0" i="0" dirty="0">
                    <a:solidFill>
                      <a:srgbClr val="004B6B"/>
                    </a:solidFill>
                    <a:latin typeface="Arial"/>
                    <a:ea typeface="黑体" pitchFamily="2" charset="-122"/>
                    <a:cs typeface="+mn-cs"/>
                  </a:rPr>
                  <a:t>统一交换矩阵</a:t>
                </a:r>
              </a:p>
              <a:p>
                <a:pPr marL="109545" indent="-109545" algn="l" defTabSz="814365">
                  <a:spcAft>
                    <a:spcPts val="600"/>
                  </a:spcAft>
                  <a:buClr>
                    <a:srgbClr val="004B6B"/>
                  </a:buClr>
                  <a:buFont typeface="Arial"/>
                  <a:buChar char="•"/>
                </a:pPr>
                <a:r>
                  <a:rPr lang="zh-CN" sz="1400" b="0" i="0" dirty="0">
                    <a:solidFill>
                      <a:srgbClr val="004B6B"/>
                    </a:solidFill>
                    <a:latin typeface="Arial"/>
                    <a:ea typeface="黑体" pitchFamily="2" charset="-122"/>
                    <a:cs typeface="+mn-cs"/>
                  </a:rPr>
                  <a:t>统一管理</a:t>
                </a:r>
              </a:p>
            </p:txBody>
          </p:sp>
          <p:sp>
            <p:nvSpPr>
              <p:cNvPr id="141" name="Rectangle 140"/>
              <p:cNvSpPr/>
              <p:nvPr/>
            </p:nvSpPr>
            <p:spPr>
              <a:xfrm>
                <a:off x="7432050" y="3259919"/>
                <a:ext cx="2896721" cy="1367804"/>
              </a:xfrm>
              <a:prstGeom prst="rect">
                <a:avLst/>
              </a:prstGeom>
              <a:noFill/>
              <a:ln w="3175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rot="0" spcFirstLastPara="0" vertOverflow="overflow" horzOverflow="overflow" vert="horz" wrap="square" lIns="82124" tIns="41061" rIns="82124" bIns="41061" numCol="1" spcCol="0" rtlCol="0" fromWordArt="0" anchor="t" anchorCtr="0" forceAA="0" compatLnSpc="1">
                <a:prstTxWarp prst="textNoShape">
                  <a:avLst/>
                </a:prstTxWarp>
                <a:noAutofit/>
              </a:bodyPr>
              <a:lstStyle/>
              <a:p>
                <a:pPr marL="109545" indent="-109545" defTabSz="814365">
                  <a:spcAft>
                    <a:spcPts val="100"/>
                  </a:spcAft>
                  <a:buClr>
                    <a:srgbClr val="0096D6">
                      <a:lumMod val="50000"/>
                    </a:srgbClr>
                  </a:buClr>
                </a:pPr>
                <a:r>
                  <a:rPr lang="en-US" sz="1400" b="1" dirty="0" err="1" smtClean="0">
                    <a:solidFill>
                      <a:srgbClr val="004B6B"/>
                    </a:solidFill>
                    <a:ea typeface="黑体" pitchFamily="2" charset="-122"/>
                  </a:rPr>
                  <a:t>网络与安全</a:t>
                </a:r>
                <a:endParaRPr lang="en-US" sz="1400" b="1" dirty="0" smtClean="0">
                  <a:solidFill>
                    <a:srgbClr val="004B6B"/>
                  </a:solidFill>
                  <a:ea typeface="黑体" pitchFamily="2" charset="-122"/>
                </a:endParaRPr>
              </a:p>
              <a:p>
                <a:pPr marL="109545" indent="-109545" defTabSz="814365">
                  <a:spcAft>
                    <a:spcPts val="100"/>
                  </a:spcAft>
                  <a:buClr>
                    <a:srgbClr val="0096D6">
                      <a:lumMod val="50000"/>
                    </a:srgbClr>
                  </a:buClr>
                </a:pPr>
                <a:endParaRPr lang="en-US" sz="1400" b="1" dirty="0" smtClean="0">
                  <a:solidFill>
                    <a:srgbClr val="004B6B"/>
                  </a:solidFill>
                  <a:ea typeface="黑体" pitchFamily="2" charset="-122"/>
                </a:endParaRPr>
              </a:p>
              <a:p>
                <a:pPr marL="109545" indent="-109545" algn="l" defTabSz="814365">
                  <a:spcAft>
                    <a:spcPts val="600"/>
                  </a:spcAft>
                  <a:buClr>
                    <a:srgbClr val="0096D6">
                      <a:lumMod val="50000"/>
                    </a:srgbClr>
                  </a:buClr>
                  <a:buFont typeface="Arial"/>
                  <a:buChar char="•"/>
                </a:pPr>
                <a:r>
                  <a:rPr lang="zh-CN" sz="1400" b="0" i="0" dirty="0" smtClean="0">
                    <a:solidFill>
                      <a:srgbClr val="0096D6">
                        <a:lumMod val="50000"/>
                      </a:srgbClr>
                    </a:solidFill>
                    <a:latin typeface="Arial"/>
                    <a:ea typeface="黑体" pitchFamily="2" charset="-122"/>
                    <a:cs typeface="+mn-cs"/>
                  </a:rPr>
                  <a:t>统一</a:t>
                </a:r>
                <a:r>
                  <a:rPr lang="zh-CN" sz="1400" b="0" i="0" dirty="0">
                    <a:solidFill>
                      <a:srgbClr val="0096D6">
                        <a:lumMod val="50000"/>
                      </a:srgbClr>
                    </a:solidFill>
                    <a:latin typeface="Arial"/>
                    <a:ea typeface="黑体" pitchFamily="2" charset="-122"/>
                    <a:cs typeface="+mn-cs"/>
                  </a:rPr>
                  <a:t>接入 — 无线和交换</a:t>
                </a:r>
              </a:p>
              <a:p>
                <a:pPr marL="109545" indent="-109545" algn="l" defTabSz="814365">
                  <a:spcAft>
                    <a:spcPts val="600"/>
                  </a:spcAft>
                  <a:buClr>
                    <a:srgbClr val="0096D6">
                      <a:lumMod val="50000"/>
                    </a:srgbClr>
                  </a:buClr>
                  <a:buFont typeface="Arial"/>
                  <a:buChar char="•"/>
                </a:pPr>
                <a:r>
                  <a:rPr lang="zh-CN" sz="1400" b="0" i="0" dirty="0">
                    <a:solidFill>
                      <a:srgbClr val="0096D6">
                        <a:lumMod val="50000"/>
                      </a:srgbClr>
                    </a:solidFill>
                    <a:latin typeface="Arial"/>
                    <a:ea typeface="黑体" pitchFamily="2" charset="-122"/>
                    <a:cs typeface="+mn-cs"/>
                  </a:rPr>
                  <a:t>统一服务路由</a:t>
                </a:r>
              </a:p>
              <a:p>
                <a:pPr marL="109545" indent="-109545" algn="l" defTabSz="814365">
                  <a:spcAft>
                    <a:spcPts val="600"/>
                  </a:spcAft>
                  <a:buClr>
                    <a:srgbClr val="0096D6">
                      <a:lumMod val="50000"/>
                    </a:srgbClr>
                  </a:buClr>
                  <a:buFont typeface="Arial"/>
                  <a:buChar char="•"/>
                </a:pPr>
                <a:r>
                  <a:rPr lang="zh-CN" sz="1400" b="0" i="0" dirty="0">
                    <a:solidFill>
                      <a:srgbClr val="0096D6">
                        <a:lumMod val="50000"/>
                      </a:srgbClr>
                    </a:solidFill>
                    <a:latin typeface="Arial"/>
                    <a:ea typeface="黑体" pitchFamily="2" charset="-122"/>
                    <a:cs typeface="+mn-cs"/>
                  </a:rPr>
                  <a:t>分支机构一体化产品</a:t>
                </a:r>
                <a:endParaRPr lang="en-US" sz="1400" dirty="0">
                  <a:solidFill>
                    <a:schemeClr val="accent1">
                      <a:lumMod val="50000"/>
                    </a:schemeClr>
                  </a:solidFill>
                  <a:ea typeface="黑体" pitchFamily="2" charset="-122"/>
                </a:endParaRPr>
              </a:p>
              <a:p>
                <a:pPr marL="109545" indent="-109545" algn="l" defTabSz="814365">
                  <a:spcAft>
                    <a:spcPts val="600"/>
                  </a:spcAft>
                  <a:buClr>
                    <a:srgbClr val="0096D6">
                      <a:lumMod val="50000"/>
                    </a:srgbClr>
                  </a:buClr>
                  <a:buFont typeface="Arial"/>
                  <a:buChar char="•"/>
                </a:pPr>
                <a:r>
                  <a:rPr lang="zh-CN" sz="1400" b="0" i="0" dirty="0">
                    <a:solidFill>
                      <a:srgbClr val="0096D6">
                        <a:lumMod val="50000"/>
                      </a:srgbClr>
                    </a:solidFill>
                    <a:latin typeface="Arial"/>
                    <a:ea typeface="黑体" pitchFamily="2" charset="-122"/>
                    <a:cs typeface="+mn-cs"/>
                  </a:rPr>
                  <a:t>安全</a:t>
                </a:r>
              </a:p>
            </p:txBody>
          </p:sp>
          <p:sp>
            <p:nvSpPr>
              <p:cNvPr id="142" name="Rectangle 141"/>
              <p:cNvSpPr/>
              <p:nvPr/>
            </p:nvSpPr>
            <p:spPr>
              <a:xfrm>
                <a:off x="2075207" y="3266296"/>
                <a:ext cx="2473498" cy="1851948"/>
              </a:xfrm>
              <a:prstGeom prst="rect">
                <a:avLst/>
              </a:prstGeom>
              <a:noFill/>
              <a:ln w="3175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rot="0" spcFirstLastPara="0" vertOverflow="overflow" horzOverflow="overflow" vert="horz" wrap="square" lIns="82124" tIns="41061" rIns="82124" bIns="41061" numCol="1" spcCol="0" rtlCol="0" fromWordArt="0" anchor="t" anchorCtr="0" forceAA="0" compatLnSpc="1">
                <a:prstTxWarp prst="textNoShape">
                  <a:avLst/>
                </a:prstTxWarp>
                <a:noAutofit/>
              </a:bodyPr>
              <a:lstStyle/>
              <a:p>
                <a:pPr defTabSz="814365">
                  <a:buNone/>
                </a:pPr>
                <a:r>
                  <a:rPr lang="en-US" sz="1400" b="1" i="0" dirty="0">
                    <a:solidFill>
                      <a:srgbClr val="004B6B"/>
                    </a:solidFill>
                    <a:latin typeface="Arial"/>
                    <a:ea typeface="黑体" pitchFamily="2" charset="-122"/>
                    <a:cs typeface="+mn-cs"/>
                  </a:rPr>
                  <a:t>UC/</a:t>
                </a:r>
                <a:r>
                  <a:rPr lang="en-US" sz="1400" b="1" i="0" dirty="0" err="1">
                    <a:solidFill>
                      <a:srgbClr val="004B6B"/>
                    </a:solidFill>
                    <a:latin typeface="Arial"/>
                    <a:ea typeface="黑体" pitchFamily="2" charset="-122"/>
                    <a:cs typeface="+mn-cs"/>
                  </a:rPr>
                  <a:t>协作</a:t>
                </a:r>
                <a:endParaRPr lang="en-US" sz="1400" b="1" i="0" dirty="0">
                  <a:solidFill>
                    <a:srgbClr val="004B6B"/>
                  </a:solidFill>
                  <a:latin typeface="Arial"/>
                  <a:ea typeface="黑体" pitchFamily="2" charset="-122"/>
                  <a:cs typeface="+mn-cs"/>
                </a:endParaRPr>
              </a:p>
              <a:p>
                <a:pPr algn="ctr" defTabSz="814365">
                  <a:buNone/>
                </a:pPr>
                <a:endParaRPr lang="en-US" sz="1400" b="1" dirty="0" smtClean="0">
                  <a:solidFill>
                    <a:srgbClr val="004B6B"/>
                  </a:solidFill>
                  <a:ea typeface="黑体" pitchFamily="2" charset="-122"/>
                </a:endParaRPr>
              </a:p>
              <a:p>
                <a:pPr marL="109545" indent="-109545" algn="l" defTabSz="814365">
                  <a:spcAft>
                    <a:spcPts val="600"/>
                  </a:spcAft>
                  <a:buClr>
                    <a:srgbClr val="004B6B"/>
                  </a:buClr>
                  <a:buFont typeface="Arial"/>
                  <a:buChar char="•"/>
                </a:pPr>
                <a:r>
                  <a:rPr lang="zh-CN" sz="1400" b="0" i="0" dirty="0">
                    <a:solidFill>
                      <a:srgbClr val="004B6B"/>
                    </a:solidFill>
                    <a:latin typeface="Arial"/>
                    <a:ea typeface="黑体" pitchFamily="2" charset="-122"/>
                    <a:cs typeface="+mn-cs"/>
                  </a:rPr>
                  <a:t>统一通信</a:t>
                </a:r>
              </a:p>
              <a:p>
                <a:pPr marL="109545" indent="-109545" algn="l" defTabSz="814365">
                  <a:spcAft>
                    <a:spcPts val="600"/>
                  </a:spcAft>
                  <a:buClr>
                    <a:srgbClr val="004B6B"/>
                  </a:buClr>
                  <a:buFont typeface="Arial"/>
                  <a:buChar char="•"/>
                </a:pPr>
                <a:r>
                  <a:rPr lang="zh-CN" sz="1400" b="0" i="0" dirty="0">
                    <a:solidFill>
                      <a:srgbClr val="004B6B"/>
                    </a:solidFill>
                    <a:latin typeface="Arial"/>
                    <a:ea typeface="黑体" pitchFamily="2" charset="-122"/>
                    <a:cs typeface="+mn-cs"/>
                  </a:rPr>
                  <a:t>协作服务</a:t>
                </a:r>
              </a:p>
              <a:p>
                <a:pPr marL="109545" indent="-109545" algn="l" defTabSz="814365">
                  <a:spcAft>
                    <a:spcPts val="600"/>
                  </a:spcAft>
                  <a:buClr>
                    <a:srgbClr val="004B6B"/>
                  </a:buClr>
                  <a:buFont typeface="Arial"/>
                  <a:buChar char="•"/>
                </a:pPr>
                <a:r>
                  <a:rPr lang="zh-CN" sz="1400" b="0" i="0" dirty="0">
                    <a:solidFill>
                      <a:srgbClr val="004B6B"/>
                    </a:solidFill>
                    <a:latin typeface="Arial"/>
                    <a:ea typeface="黑体" pitchFamily="2" charset="-122"/>
                    <a:cs typeface="+mn-cs"/>
                  </a:rPr>
                  <a:t>客户协作</a:t>
                </a:r>
              </a:p>
              <a:p>
                <a:pPr marL="109545" indent="-109545" algn="l" defTabSz="814365">
                  <a:spcAft>
                    <a:spcPts val="600"/>
                  </a:spcAft>
                  <a:buClr>
                    <a:srgbClr val="004B6B"/>
                  </a:buClr>
                  <a:buFont typeface="Arial"/>
                  <a:buChar char="•"/>
                </a:pPr>
                <a:r>
                  <a:rPr lang="zh-CN" sz="1400" b="0" i="0" dirty="0">
                    <a:solidFill>
                      <a:srgbClr val="004B6B"/>
                    </a:solidFill>
                    <a:latin typeface="Arial"/>
                    <a:ea typeface="黑体" pitchFamily="2" charset="-122"/>
                    <a:cs typeface="+mn-cs"/>
                  </a:rPr>
                  <a:t>网真</a:t>
                </a:r>
                <a:endParaRPr lang="en-US" sz="1400" dirty="0" smtClean="0">
                  <a:solidFill>
                    <a:srgbClr val="004B6B"/>
                  </a:solidFill>
                  <a:ea typeface="黑体" pitchFamily="2" charset="-122"/>
                </a:endParaRPr>
              </a:p>
            </p:txBody>
          </p:sp>
        </p:grpSp>
      </p:grpSp>
      <p:pic>
        <p:nvPicPr>
          <p:cNvPr id="144" name="Picture 143" descr="Device_cloud_white_3041_default_256.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56153" y="1345757"/>
            <a:ext cx="1539422" cy="1154868"/>
          </a:xfrm>
          <a:prstGeom prst="rect">
            <a:avLst/>
          </a:prstGeom>
        </p:spPr>
      </p:pic>
      <p:pic>
        <p:nvPicPr>
          <p:cNvPr id="145" name="Picture 144" descr="Device_cloud_white_3041_default_256.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68989" y="1404538"/>
            <a:ext cx="1382714" cy="1037306"/>
          </a:xfrm>
          <a:prstGeom prst="rect">
            <a:avLst/>
          </a:prstGeom>
        </p:spPr>
      </p:pic>
      <p:pic>
        <p:nvPicPr>
          <p:cNvPr id="146" name="Picture 145" descr="Device_cloud_white_3041_default_256.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11394" y="873129"/>
            <a:ext cx="2182240" cy="1637107"/>
          </a:xfrm>
          <a:prstGeom prst="rect">
            <a:avLst/>
          </a:prstGeom>
        </p:spPr>
      </p:pic>
      <p:pic>
        <p:nvPicPr>
          <p:cNvPr id="147" name="Picture 146" descr="Device_cloud_white_3041_default_256.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3156" y="1068165"/>
            <a:ext cx="2456728" cy="1491242"/>
          </a:xfrm>
          <a:prstGeom prst="rect">
            <a:avLst/>
          </a:prstGeom>
        </p:spPr>
      </p:pic>
      <p:sp>
        <p:nvSpPr>
          <p:cNvPr id="148" name="TextBox 147"/>
          <p:cNvSpPr txBox="1"/>
          <p:nvPr/>
        </p:nvSpPr>
        <p:spPr>
          <a:xfrm>
            <a:off x="8623630" y="1541705"/>
            <a:ext cx="1912272" cy="523220"/>
          </a:xfrm>
          <a:prstGeom prst="rect">
            <a:avLst/>
          </a:prstGeom>
          <a:noFill/>
        </p:spPr>
        <p:txBody>
          <a:bodyPr wrap="square" rtlCol="0">
            <a:spAutoFit/>
          </a:bodyPr>
          <a:lstStyle/>
          <a:p>
            <a:pPr algn="ctr" defTabSz="914400">
              <a:buNone/>
            </a:pPr>
            <a:r>
              <a:rPr lang="zh-CN" sz="1400" b="0" i="0" dirty="0">
                <a:solidFill>
                  <a:srgbClr val="000000"/>
                </a:solidFill>
                <a:latin typeface="Arial"/>
                <a:ea typeface="黑体" pitchFamily="2" charset="-122"/>
                <a:cs typeface="+mn-cs"/>
              </a:rPr>
              <a:t>网络</a:t>
            </a:r>
            <a:r>
              <a:rPr lang="zh-CN" sz="1400" b="0" i="0" dirty="0" smtClean="0">
                <a:solidFill>
                  <a:srgbClr val="000000"/>
                </a:solidFill>
                <a:latin typeface="Arial"/>
                <a:ea typeface="黑体" pitchFamily="2" charset="-122"/>
                <a:cs typeface="+mn-cs"/>
              </a:rPr>
              <a:t>即服务 </a:t>
            </a:r>
            <a:r>
              <a:rPr lang="en-US" altLang="zh-CN" sz="1400" b="0" i="0" dirty="0" smtClean="0">
                <a:solidFill>
                  <a:srgbClr val="000000"/>
                </a:solidFill>
                <a:latin typeface="Arial"/>
                <a:ea typeface="黑体" pitchFamily="2" charset="-122"/>
                <a:cs typeface="+mn-cs"/>
              </a:rPr>
              <a:t/>
            </a:r>
            <a:br>
              <a:rPr lang="en-US" altLang="zh-CN" sz="1400" b="0" i="0" dirty="0" smtClean="0">
                <a:solidFill>
                  <a:srgbClr val="000000"/>
                </a:solidFill>
                <a:latin typeface="Arial"/>
                <a:ea typeface="黑体" pitchFamily="2" charset="-122"/>
                <a:cs typeface="+mn-cs"/>
              </a:rPr>
            </a:br>
            <a:r>
              <a:rPr lang="zh-CN" sz="1400" b="0" i="0" dirty="0" smtClean="0">
                <a:solidFill>
                  <a:srgbClr val="000000"/>
                </a:solidFill>
                <a:latin typeface="Arial"/>
                <a:ea typeface="黑体" pitchFamily="2" charset="-122"/>
                <a:cs typeface="+mn-cs"/>
              </a:rPr>
              <a:t>(</a:t>
            </a:r>
            <a:r>
              <a:rPr lang="zh-CN" sz="1400" b="0" i="0" dirty="0">
                <a:solidFill>
                  <a:srgbClr val="000000"/>
                </a:solidFill>
                <a:latin typeface="Arial"/>
                <a:ea typeface="黑体" pitchFamily="2" charset="-122"/>
                <a:cs typeface="+mn-cs"/>
              </a:rPr>
              <a:t>Meraki - MSD) </a:t>
            </a:r>
            <a:endParaRPr lang="en-US" sz="1400" dirty="0">
              <a:solidFill>
                <a:srgbClr val="000000"/>
              </a:solidFill>
              <a:ea typeface="黑体" pitchFamily="2" charset="-122"/>
            </a:endParaRPr>
          </a:p>
        </p:txBody>
      </p:sp>
      <p:sp>
        <p:nvSpPr>
          <p:cNvPr id="149" name="TextBox 148"/>
          <p:cNvSpPr txBox="1"/>
          <p:nvPr/>
        </p:nvSpPr>
        <p:spPr>
          <a:xfrm>
            <a:off x="1048930" y="1730938"/>
            <a:ext cx="2007223" cy="338554"/>
          </a:xfrm>
          <a:prstGeom prst="rect">
            <a:avLst/>
          </a:prstGeom>
          <a:noFill/>
        </p:spPr>
        <p:txBody>
          <a:bodyPr wrap="square" rtlCol="0">
            <a:spAutoFit/>
          </a:bodyPr>
          <a:lstStyle/>
          <a:p>
            <a:pPr algn="ctr" defTabSz="914400">
              <a:buNone/>
            </a:pPr>
            <a:r>
              <a:rPr lang="zh-CN" sz="1600" b="0" i="0" dirty="0">
                <a:solidFill>
                  <a:srgbClr val="000000"/>
                </a:solidFill>
                <a:latin typeface="Arial"/>
                <a:ea typeface="黑体" pitchFamily="2" charset="-122"/>
                <a:cs typeface="+mn-cs"/>
              </a:rPr>
              <a:t>协作即服务</a:t>
            </a:r>
            <a:endParaRPr lang="en-US" sz="1600" dirty="0">
              <a:solidFill>
                <a:srgbClr val="000000"/>
              </a:solidFill>
              <a:ea typeface="黑体" pitchFamily="2" charset="-122"/>
            </a:endParaRPr>
          </a:p>
        </p:txBody>
      </p:sp>
      <p:sp>
        <p:nvSpPr>
          <p:cNvPr id="150" name="TextBox 149"/>
          <p:cNvSpPr txBox="1"/>
          <p:nvPr/>
        </p:nvSpPr>
        <p:spPr>
          <a:xfrm>
            <a:off x="2917097" y="1793236"/>
            <a:ext cx="1817531" cy="338554"/>
          </a:xfrm>
          <a:prstGeom prst="rect">
            <a:avLst/>
          </a:prstGeom>
          <a:noFill/>
        </p:spPr>
        <p:txBody>
          <a:bodyPr wrap="square" rtlCol="0">
            <a:spAutoFit/>
          </a:bodyPr>
          <a:lstStyle/>
          <a:p>
            <a:pPr algn="ctr" defTabSz="914400">
              <a:buNone/>
            </a:pPr>
            <a:r>
              <a:rPr lang="zh-CN" sz="1600" b="0" i="0" dirty="0">
                <a:solidFill>
                  <a:srgbClr val="000000"/>
                </a:solidFill>
                <a:latin typeface="Arial"/>
                <a:ea typeface="黑体" pitchFamily="2" charset="-122"/>
                <a:cs typeface="+mn-cs"/>
              </a:rPr>
              <a:t>SaaS</a:t>
            </a:r>
            <a:endParaRPr lang="en-US" sz="1600" dirty="0">
              <a:solidFill>
                <a:srgbClr val="000000"/>
              </a:solidFill>
              <a:ea typeface="黑体" pitchFamily="2" charset="-122"/>
            </a:endParaRPr>
          </a:p>
        </p:txBody>
      </p:sp>
      <p:sp>
        <p:nvSpPr>
          <p:cNvPr id="151" name="TextBox 150"/>
          <p:cNvSpPr txBox="1"/>
          <p:nvPr/>
        </p:nvSpPr>
        <p:spPr>
          <a:xfrm>
            <a:off x="7190674" y="1676218"/>
            <a:ext cx="1817531" cy="584775"/>
          </a:xfrm>
          <a:prstGeom prst="rect">
            <a:avLst/>
          </a:prstGeom>
          <a:noFill/>
        </p:spPr>
        <p:txBody>
          <a:bodyPr wrap="square" rtlCol="0">
            <a:spAutoFit/>
          </a:bodyPr>
          <a:lstStyle/>
          <a:p>
            <a:pPr algn="ctr" defTabSz="914400">
              <a:buNone/>
            </a:pPr>
            <a:r>
              <a:rPr lang="zh-CN" sz="1600" b="0" i="0" dirty="0">
                <a:solidFill>
                  <a:srgbClr val="000000"/>
                </a:solidFill>
                <a:latin typeface="Arial"/>
                <a:ea typeface="黑体" pitchFamily="2" charset="-122"/>
                <a:cs typeface="+mn-cs"/>
              </a:rPr>
              <a:t>基础</a:t>
            </a:r>
            <a:r>
              <a:rPr lang="zh-CN" sz="1600" b="0" i="0" dirty="0" smtClean="0">
                <a:solidFill>
                  <a:srgbClr val="000000"/>
                </a:solidFill>
                <a:latin typeface="Arial"/>
                <a:ea typeface="黑体" pitchFamily="2" charset="-122"/>
                <a:cs typeface="+mn-cs"/>
              </a:rPr>
              <a:t>设施</a:t>
            </a:r>
            <a:r>
              <a:rPr lang="en-US" altLang="zh-CN" sz="1600" b="0" i="0" dirty="0" smtClean="0">
                <a:solidFill>
                  <a:srgbClr val="000000"/>
                </a:solidFill>
                <a:latin typeface="Arial"/>
                <a:ea typeface="黑体" pitchFamily="2" charset="-122"/>
                <a:cs typeface="+mn-cs"/>
              </a:rPr>
              <a:t/>
            </a:r>
            <a:br>
              <a:rPr lang="en-US" altLang="zh-CN" sz="1600" b="0" i="0" dirty="0" smtClean="0">
                <a:solidFill>
                  <a:srgbClr val="000000"/>
                </a:solidFill>
                <a:latin typeface="Arial"/>
                <a:ea typeface="黑体" pitchFamily="2" charset="-122"/>
                <a:cs typeface="+mn-cs"/>
              </a:rPr>
            </a:br>
            <a:r>
              <a:rPr lang="zh-CN" sz="1600" b="0" i="0" dirty="0" smtClean="0">
                <a:solidFill>
                  <a:srgbClr val="000000"/>
                </a:solidFill>
                <a:latin typeface="Arial"/>
                <a:ea typeface="黑体" pitchFamily="2" charset="-122"/>
                <a:cs typeface="+mn-cs"/>
              </a:rPr>
              <a:t>即</a:t>
            </a:r>
            <a:r>
              <a:rPr lang="zh-CN" sz="1600" b="0" i="0" dirty="0">
                <a:solidFill>
                  <a:srgbClr val="000000"/>
                </a:solidFill>
                <a:latin typeface="Arial"/>
                <a:ea typeface="黑体" pitchFamily="2" charset="-122"/>
                <a:cs typeface="+mn-cs"/>
              </a:rPr>
              <a:t>服务 (IaaS)</a:t>
            </a:r>
            <a:endParaRPr lang="en-US" sz="1600" dirty="0">
              <a:solidFill>
                <a:srgbClr val="000000"/>
              </a:solidFill>
              <a:ea typeface="黑体" pitchFamily="2" charset="-122"/>
            </a:endParaRPr>
          </a:p>
        </p:txBody>
      </p:sp>
    </p:spTree>
    <p:extLst>
      <p:ext uri="{BB962C8B-B14F-4D97-AF65-F5344CB8AC3E}">
        <p14:creationId xmlns:p14="http://schemas.microsoft.com/office/powerpoint/2010/main" val="35427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914400">
              <a:lnSpc>
                <a:spcPct val="90000"/>
              </a:lnSpc>
              <a:spcBef>
                <a:spcPct val="0"/>
              </a:spcBef>
              <a:buNone/>
            </a:pPr>
            <a:r>
              <a:rPr lang="zh-CN" sz="6000" b="0" i="0" spc="0">
                <a:solidFill>
                  <a:srgbClr val="6DB344"/>
                </a:solidFill>
                <a:latin typeface="Arial"/>
                <a:ea typeface="黑体" pitchFamily="2" charset="-122"/>
                <a:cs typeface="+mj-cs"/>
              </a:rPr>
              <a:t>面向中端市场的合作</a:t>
            </a:r>
            <a:endParaRPr lang="en-US" dirty="0">
              <a:ea typeface="黑体" pitchFamily="2" charset="-122"/>
            </a:endParaRPr>
          </a:p>
        </p:txBody>
      </p:sp>
      <p:pic>
        <p:nvPicPr>
          <p:cNvPr id="3" name="Picture 2" descr="seg4.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88825" cy="4041193"/>
          </a:xfrm>
          <a:prstGeom prst="rect">
            <a:avLst/>
          </a:prstGeom>
        </p:spPr>
      </p:pic>
    </p:spTree>
    <p:extLst>
      <p:ext uri="{BB962C8B-B14F-4D97-AF65-F5344CB8AC3E}">
        <p14:creationId xmlns:p14="http://schemas.microsoft.com/office/powerpoint/2010/main" val="396134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9" y="44296"/>
            <a:ext cx="11882636" cy="838200"/>
          </a:xfrm>
        </p:spPr>
        <p:txBody>
          <a:bodyPr/>
          <a:lstStyle/>
          <a:p>
            <a:pPr algn="l" defTabSz="914400">
              <a:lnSpc>
                <a:spcPct val="80000"/>
              </a:lnSpc>
              <a:spcBef>
                <a:spcPct val="0"/>
              </a:spcBef>
              <a:buNone/>
            </a:pPr>
            <a:r>
              <a:rPr lang="zh-CN" sz="3600" b="0" i="0" spc="0" baseline="0" dirty="0">
                <a:solidFill>
                  <a:srgbClr val="FFFFFF"/>
                </a:solidFill>
                <a:latin typeface="Arial"/>
                <a:ea typeface="黑体" pitchFamily="2" charset="-122"/>
                <a:cs typeface="+mj-cs"/>
              </a:rPr>
              <a:t>专为满足中型客户需求 — </a:t>
            </a:r>
            <a:r>
              <a:rPr lang="zh-CN" sz="3200" b="1" i="1" spc="0" baseline="0" dirty="0">
                <a:solidFill>
                  <a:srgbClr val="FFFFFF"/>
                </a:solidFill>
                <a:latin typeface="Arial"/>
                <a:ea typeface="黑体" pitchFamily="2" charset="-122"/>
                <a:cs typeface="+mj-cs"/>
              </a:rPr>
              <a:t>协作</a:t>
            </a:r>
            <a:endParaRPr lang="en-US" sz="3200" dirty="0">
              <a:ea typeface="黑体" pitchFamily="2" charset="-122"/>
            </a:endParaRPr>
          </a:p>
        </p:txBody>
      </p:sp>
      <p:grpSp>
        <p:nvGrpSpPr>
          <p:cNvPr id="67" name="Group 66"/>
          <p:cNvGrpSpPr/>
          <p:nvPr/>
        </p:nvGrpSpPr>
        <p:grpSpPr>
          <a:xfrm>
            <a:off x="238887" y="1123543"/>
            <a:ext cx="11704301" cy="2438852"/>
            <a:chOff x="238887" y="3917543"/>
            <a:chExt cx="11704301" cy="2438852"/>
          </a:xfrm>
        </p:grpSpPr>
        <p:sp>
          <p:nvSpPr>
            <p:cNvPr id="68" name="TextBox 67"/>
            <p:cNvSpPr txBox="1"/>
            <p:nvPr/>
          </p:nvSpPr>
          <p:spPr>
            <a:xfrm>
              <a:off x="8339077" y="5969581"/>
              <a:ext cx="3103624" cy="323163"/>
            </a:xfrm>
            <a:prstGeom prst="rect">
              <a:avLst/>
            </a:prstGeom>
            <a:noFill/>
          </p:spPr>
          <p:txBody>
            <a:bodyPr wrap="square" lIns="91432" tIns="45717" rIns="91432" bIns="45717" rtlCol="0" anchor="ctr">
              <a:spAutoFit/>
            </a:bodyPr>
            <a:lstStyle/>
            <a:p>
              <a:pPr algn="ctr" defTabSz="914323"/>
              <a:endParaRPr lang="en-US" sz="1500" dirty="0">
                <a:solidFill>
                  <a:srgbClr val="FFFF00"/>
                </a:solidFill>
                <a:effectLst>
                  <a:outerShdw blurRad="38100" dist="38100" dir="2700000" algn="tl">
                    <a:srgbClr val="000000">
                      <a:alpha val="43137"/>
                    </a:srgbClr>
                  </a:outerShdw>
                </a:effectLst>
                <a:ea typeface="黑体" pitchFamily="2" charset="-122"/>
              </a:endParaRPr>
            </a:p>
          </p:txBody>
        </p:sp>
        <p:grpSp>
          <p:nvGrpSpPr>
            <p:cNvPr id="69" name="Group 68"/>
            <p:cNvGrpSpPr/>
            <p:nvPr/>
          </p:nvGrpSpPr>
          <p:grpSpPr>
            <a:xfrm>
              <a:off x="245661" y="4453014"/>
              <a:ext cx="11697527" cy="1903381"/>
              <a:chOff x="245661" y="5216470"/>
              <a:chExt cx="11697527" cy="1757251"/>
            </a:xfrm>
          </p:grpSpPr>
          <p:sp>
            <p:nvSpPr>
              <p:cNvPr id="106" name="Rounded Rectangle 105"/>
              <p:cNvSpPr/>
              <p:nvPr/>
            </p:nvSpPr>
            <p:spPr>
              <a:xfrm>
                <a:off x="245661"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7" name="Rounded Rectangle 106"/>
              <p:cNvSpPr/>
              <p:nvPr/>
            </p:nvSpPr>
            <p:spPr>
              <a:xfrm>
                <a:off x="4943069"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8" name="Rounded Rectangle 107"/>
              <p:cNvSpPr/>
              <p:nvPr/>
            </p:nvSpPr>
            <p:spPr>
              <a:xfrm>
                <a:off x="2601730"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9" name="Rounded Rectangle 108"/>
              <p:cNvSpPr/>
              <p:nvPr/>
            </p:nvSpPr>
            <p:spPr>
              <a:xfrm>
                <a:off x="7313868" y="5216470"/>
                <a:ext cx="2273251" cy="1698486"/>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0" name="Rounded Rectangle 109"/>
              <p:cNvSpPr/>
              <p:nvPr/>
            </p:nvSpPr>
            <p:spPr>
              <a:xfrm>
                <a:off x="9669937" y="5216471"/>
                <a:ext cx="2273251" cy="1698485"/>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grpSp>
        <p:sp>
          <p:nvSpPr>
            <p:cNvPr id="70" name="TextBox 69"/>
            <p:cNvSpPr txBox="1"/>
            <p:nvPr/>
          </p:nvSpPr>
          <p:spPr>
            <a:xfrm>
              <a:off x="238887" y="5231727"/>
              <a:ext cx="2266806"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我如何支持移动</a:t>
              </a:r>
              <a:r>
                <a:rPr lang="zh-CN" sz="1800" b="0" i="0" dirty="0" smtClean="0">
                  <a:solidFill>
                    <a:srgbClr val="FFFFFF">
                      <a:lumMod val="95000"/>
                    </a:srgbClr>
                  </a:solidFill>
                  <a:latin typeface="Arial"/>
                  <a:ea typeface="黑体" pitchFamily="2" charset="-122"/>
                  <a:cs typeface="Arial"/>
                </a:rPr>
                <a:t>性</a:t>
              </a:r>
              <a:r>
                <a:rPr lang="en-US" altLang="zh-CN" sz="1800" b="0" i="0" dirty="0" smtClean="0">
                  <a:solidFill>
                    <a:srgbClr val="FFFFFF">
                      <a:lumMod val="95000"/>
                    </a:srgbClr>
                  </a:solidFill>
                  <a:latin typeface="Arial"/>
                  <a:ea typeface="黑体" pitchFamily="2" charset="-122"/>
                  <a:cs typeface="Arial"/>
                </a:rPr>
                <a:t/>
              </a:r>
              <a:br>
                <a:rPr lang="en-US" altLang="zh-CN" sz="1800" b="0" i="0" dirty="0" smtClean="0">
                  <a:solidFill>
                    <a:srgbClr val="FFFFFF">
                      <a:lumMod val="95000"/>
                    </a:srgbClr>
                  </a:solidFill>
                  <a:latin typeface="Arial"/>
                  <a:ea typeface="黑体" pitchFamily="2" charset="-122"/>
                  <a:cs typeface="Arial"/>
                </a:rPr>
              </a:br>
              <a:r>
                <a:rPr lang="zh-CN" sz="1800" b="0" i="0" dirty="0" smtClean="0">
                  <a:solidFill>
                    <a:srgbClr val="FFFFFF">
                      <a:lumMod val="95000"/>
                    </a:srgbClr>
                  </a:solidFill>
                  <a:latin typeface="Arial"/>
                  <a:ea typeface="黑体" pitchFamily="2" charset="-122"/>
                  <a:cs typeface="Arial"/>
                </a:rPr>
                <a:t>和</a:t>
              </a:r>
              <a:r>
                <a:rPr lang="zh-CN" sz="1800" b="0" i="0" dirty="0">
                  <a:solidFill>
                    <a:srgbClr val="FFFFFF">
                      <a:lumMod val="95000"/>
                    </a:srgbClr>
                  </a:solidFill>
                  <a:latin typeface="Arial"/>
                  <a:ea typeface="黑体" pitchFamily="2" charset="-122"/>
                  <a:cs typeface="Arial"/>
                </a:rPr>
                <a:t>自带设备？</a:t>
              </a:r>
              <a:endParaRPr lang="en-US" dirty="0">
                <a:solidFill>
                  <a:schemeClr val="bg2">
                    <a:lumMod val="95000"/>
                  </a:schemeClr>
                </a:solidFill>
                <a:ea typeface="黑体" pitchFamily="2" charset="-122"/>
                <a:cs typeface="Arial"/>
              </a:endParaRPr>
            </a:p>
          </p:txBody>
        </p:sp>
        <p:sp>
          <p:nvSpPr>
            <p:cNvPr id="71" name="Freeform 30"/>
            <p:cNvSpPr>
              <a:spLocks noEditPoints="1"/>
            </p:cNvSpPr>
            <p:nvPr/>
          </p:nvSpPr>
          <p:spPr bwMode="auto">
            <a:xfrm>
              <a:off x="1407499" y="4727219"/>
              <a:ext cx="331971" cy="344436"/>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2" name="Freeform 58"/>
            <p:cNvSpPr>
              <a:spLocks noEditPoints="1"/>
            </p:cNvSpPr>
            <p:nvPr/>
          </p:nvSpPr>
          <p:spPr bwMode="auto">
            <a:xfrm>
              <a:off x="1077965" y="4616181"/>
              <a:ext cx="204304" cy="491843"/>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3" name="TextBox 72"/>
            <p:cNvSpPr txBox="1"/>
            <p:nvPr/>
          </p:nvSpPr>
          <p:spPr>
            <a:xfrm>
              <a:off x="2637537" y="523172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我的私有云、公共云和混合云选项是什么？</a:t>
              </a:r>
              <a:endParaRPr lang="en-US" dirty="0">
                <a:solidFill>
                  <a:schemeClr val="bg2">
                    <a:lumMod val="95000"/>
                  </a:schemeClr>
                </a:solidFill>
                <a:ea typeface="黑体" pitchFamily="2" charset="-122"/>
                <a:cs typeface="Arial"/>
              </a:endParaRPr>
            </a:p>
          </p:txBody>
        </p:sp>
        <p:sp>
          <p:nvSpPr>
            <p:cNvPr id="74" name="Freeform 73"/>
            <p:cNvSpPr>
              <a:spLocks/>
            </p:cNvSpPr>
            <p:nvPr/>
          </p:nvSpPr>
          <p:spPr bwMode="auto">
            <a:xfrm>
              <a:off x="3310540" y="4697979"/>
              <a:ext cx="768886" cy="38275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75" name="TextBox 74"/>
            <p:cNvSpPr txBox="1"/>
            <p:nvPr/>
          </p:nvSpPr>
          <p:spPr>
            <a:xfrm>
              <a:off x="4931193" y="523465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我需要快速部署新业务应用和服务</a:t>
              </a:r>
              <a:endParaRPr lang="en-US" sz="1400" dirty="0">
                <a:solidFill>
                  <a:schemeClr val="bg2">
                    <a:lumMod val="95000"/>
                  </a:schemeClr>
                </a:solidFill>
                <a:ea typeface="黑体" pitchFamily="2" charset="-122"/>
              </a:endParaRPr>
            </a:p>
          </p:txBody>
        </p:sp>
        <p:grpSp>
          <p:nvGrpSpPr>
            <p:cNvPr id="76" name="Group 75"/>
            <p:cNvGrpSpPr>
              <a:grpSpLocks noChangeAspect="1"/>
            </p:cNvGrpSpPr>
            <p:nvPr/>
          </p:nvGrpSpPr>
          <p:grpSpPr>
            <a:xfrm>
              <a:off x="5932364" y="4576672"/>
              <a:ext cx="460629" cy="457200"/>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96"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7"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8" name="Freeform 97"/>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9" name="Freeform 98"/>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0" name="Freeform 99"/>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1" name="Freeform 100"/>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2" name="Freeform 101"/>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3" name="Freeform 102"/>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4" name="Freeform 103"/>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5" name="Freeform 104"/>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sp>
          <p:nvSpPr>
            <p:cNvPr id="77" name="Freeform 20"/>
            <p:cNvSpPr>
              <a:spLocks noChangeAspect="1" noEditPoints="1"/>
            </p:cNvSpPr>
            <p:nvPr/>
          </p:nvSpPr>
          <p:spPr bwMode="auto">
            <a:xfrm>
              <a:off x="8173420" y="4661896"/>
              <a:ext cx="471948" cy="457200"/>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78" name="TextBox 77"/>
            <p:cNvSpPr txBox="1"/>
            <p:nvPr/>
          </p:nvSpPr>
          <p:spPr>
            <a:xfrm>
              <a:off x="7301737" y="5237927"/>
              <a:ext cx="2285744" cy="724103"/>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1800" b="0" i="0" dirty="0">
                  <a:solidFill>
                    <a:srgbClr val="FFFFFF">
                      <a:lumMod val="95000"/>
                    </a:srgbClr>
                  </a:solidFill>
                  <a:latin typeface="Arial"/>
                  <a:ea typeface="黑体" pitchFamily="2" charset="-122"/>
                  <a:cs typeface="+mn-cs"/>
                </a:rPr>
                <a:t>我需要快速、安全的基础设施部署</a:t>
              </a:r>
              <a:endParaRPr lang="en-US" sz="1400" dirty="0">
                <a:solidFill>
                  <a:schemeClr val="bg2">
                    <a:lumMod val="95000"/>
                  </a:schemeClr>
                </a:solidFill>
                <a:ea typeface="黑体" pitchFamily="2" charset="-122"/>
              </a:endParaRPr>
            </a:p>
          </p:txBody>
        </p:sp>
        <p:sp>
          <p:nvSpPr>
            <p:cNvPr id="79" name="TextBox 78"/>
            <p:cNvSpPr txBox="1"/>
            <p:nvPr/>
          </p:nvSpPr>
          <p:spPr>
            <a:xfrm>
              <a:off x="9725889" y="5237927"/>
              <a:ext cx="2151089"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如何虚拟化我</a:t>
              </a:r>
              <a:r>
                <a:rPr lang="zh-CN" sz="1800" b="0" i="0" dirty="0" smtClean="0">
                  <a:solidFill>
                    <a:srgbClr val="FFFFFF">
                      <a:lumMod val="95000"/>
                    </a:srgbClr>
                  </a:solidFill>
                  <a:latin typeface="Arial"/>
                  <a:ea typeface="黑体" pitchFamily="2" charset="-122"/>
                  <a:cs typeface="+mn-cs"/>
                </a:rPr>
                <a:t>的网络</a:t>
              </a:r>
              <a:r>
                <a:rPr lang="zh-CN" sz="1800" b="0" i="0" dirty="0">
                  <a:solidFill>
                    <a:srgbClr val="FFFFFF">
                      <a:lumMod val="95000"/>
                    </a:srgbClr>
                  </a:solidFill>
                  <a:latin typeface="Arial"/>
                  <a:ea typeface="黑体" pitchFamily="2" charset="-122"/>
                  <a:cs typeface="+mn-cs"/>
                </a:rPr>
                <a:t>和数据中心？</a:t>
              </a:r>
              <a:endParaRPr lang="en-US" dirty="0">
                <a:solidFill>
                  <a:schemeClr val="bg2">
                    <a:lumMod val="95000"/>
                  </a:schemeClr>
                </a:solidFill>
                <a:ea typeface="黑体" pitchFamily="2" charset="-122"/>
              </a:endParaRPr>
            </a:p>
          </p:txBody>
        </p:sp>
        <p:grpSp>
          <p:nvGrpSpPr>
            <p:cNvPr id="80" name="Group 4"/>
            <p:cNvGrpSpPr>
              <a:grpSpLocks noChangeAspect="1"/>
            </p:cNvGrpSpPr>
            <p:nvPr/>
          </p:nvGrpSpPr>
          <p:grpSpPr bwMode="auto">
            <a:xfrm>
              <a:off x="10529633" y="4656208"/>
              <a:ext cx="452707" cy="457200"/>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82"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3"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4"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5"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6"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7"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8"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9"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0"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1"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2"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3"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4"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5"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81" name="TextBox 80"/>
            <p:cNvSpPr txBox="1"/>
            <p:nvPr/>
          </p:nvSpPr>
          <p:spPr>
            <a:xfrm>
              <a:off x="2283325" y="3917543"/>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关键 IT 计划</a:t>
              </a:r>
              <a:endParaRPr lang="en-US" sz="2400" dirty="0">
                <a:solidFill>
                  <a:schemeClr val="tx1">
                    <a:lumMod val="50000"/>
                  </a:schemeClr>
                </a:solidFill>
                <a:ea typeface="黑体" pitchFamily="2" charset="-122"/>
              </a:endParaRPr>
            </a:p>
          </p:txBody>
        </p:sp>
      </p:grpSp>
      <p:grpSp>
        <p:nvGrpSpPr>
          <p:cNvPr id="132" name="Group 131"/>
          <p:cNvGrpSpPr/>
          <p:nvPr/>
        </p:nvGrpSpPr>
        <p:grpSpPr>
          <a:xfrm>
            <a:off x="262638" y="3640899"/>
            <a:ext cx="6953681" cy="2418660"/>
            <a:chOff x="262638" y="3640899"/>
            <a:chExt cx="6953681" cy="2418660"/>
          </a:xfrm>
        </p:grpSpPr>
        <p:sp>
          <p:nvSpPr>
            <p:cNvPr id="112" name="Isosceles Triangle 111"/>
            <p:cNvSpPr/>
            <p:nvPr/>
          </p:nvSpPr>
          <p:spPr>
            <a:xfrm>
              <a:off x="260174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3" name="Isosceles Triangle 112"/>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6" name="Rounded Rectangle 115"/>
            <p:cNvSpPr/>
            <p:nvPr/>
          </p:nvSpPr>
          <p:spPr>
            <a:xfrm>
              <a:off x="260174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7" name="Rounded Rectangle 116"/>
            <p:cNvSpPr/>
            <p:nvPr/>
          </p:nvSpPr>
          <p:spPr>
            <a:xfrm>
              <a:off x="4940518"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0" name="Rounded Rectangle 119"/>
            <p:cNvSpPr/>
            <p:nvPr/>
          </p:nvSpPr>
          <p:spPr>
            <a:xfrm>
              <a:off x="2541318" y="3958788"/>
              <a:ext cx="2446700" cy="180316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400" b="0" i="0" dirty="0">
                  <a:solidFill>
                    <a:srgbClr val="FFFFFF"/>
                  </a:solidFill>
                  <a:latin typeface="Arial"/>
                  <a:ea typeface="黑体" pitchFamily="2" charset="-122"/>
                  <a:cs typeface="+mn-cs"/>
                </a:rPr>
                <a:t>对任何用户、任何设备、任何位置的消费模式选择、无与伦比的协作应用和服务体验；无缝迁移路径</a:t>
              </a:r>
            </a:p>
          </p:txBody>
        </p:sp>
        <p:sp>
          <p:nvSpPr>
            <p:cNvPr id="121" name="Rounded Rectangle 120"/>
            <p:cNvSpPr/>
            <p:nvPr/>
          </p:nvSpPr>
          <p:spPr>
            <a:xfrm>
              <a:off x="4943069" y="3954165"/>
              <a:ext cx="2273250"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灵活、可定制、可扩展的协作交付模式，混合/匹配的应用/服务和终端；第三方</a:t>
              </a:r>
              <a:r>
                <a:rPr lang="zh-CN" sz="1400" dirty="0">
                  <a:solidFill>
                    <a:srgbClr val="FFFFFF"/>
                  </a:solidFill>
                  <a:latin typeface="Arial"/>
                  <a:ea typeface="黑体" pitchFamily="2" charset="-122"/>
                </a:rPr>
                <a:t>应</a:t>
              </a:r>
              <a:r>
                <a:rPr lang="zh-CN" sz="1400" b="0" i="0" dirty="0">
                  <a:solidFill>
                    <a:srgbClr val="FFFFFF"/>
                  </a:solidFill>
                  <a:latin typeface="Arial"/>
                  <a:ea typeface="黑体" pitchFamily="2" charset="-122"/>
                  <a:cs typeface="+mn-cs"/>
                </a:rPr>
                <a:t>用支持 </a:t>
              </a:r>
            </a:p>
          </p:txBody>
        </p:sp>
        <p:sp>
          <p:nvSpPr>
            <p:cNvPr id="124" name="Isosceles Triangle 123"/>
            <p:cNvSpPr/>
            <p:nvPr/>
          </p:nvSpPr>
          <p:spPr>
            <a:xfrm>
              <a:off x="270873" y="3649628"/>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5" name="Rounded Rectangle 124"/>
            <p:cNvSpPr/>
            <p:nvPr/>
          </p:nvSpPr>
          <p:spPr>
            <a:xfrm>
              <a:off x="270873" y="3954165"/>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6" name="Rounded Rectangle 125"/>
            <p:cNvSpPr/>
            <p:nvPr/>
          </p:nvSpPr>
          <p:spPr>
            <a:xfrm>
              <a:off x="262638" y="3929028"/>
              <a:ext cx="2374730" cy="21305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400" b="0" i="0" dirty="0">
                  <a:solidFill>
                    <a:srgbClr val="FFFFFF"/>
                  </a:solidFill>
                  <a:latin typeface="Arial"/>
                  <a:ea typeface="黑体" pitchFamily="2" charset="-122"/>
                  <a:cs typeface="+mn-cs"/>
                </a:rPr>
                <a:t>对任一用户在任一</a:t>
              </a:r>
              <a:r>
                <a:rPr lang="zh-CN" sz="1400" b="0" i="0" dirty="0" smtClean="0">
                  <a:solidFill>
                    <a:srgbClr val="FFFFFF"/>
                  </a:solidFill>
                  <a:latin typeface="Arial"/>
                  <a:ea typeface="黑体" pitchFamily="2" charset="-122"/>
                  <a:cs typeface="+mn-cs"/>
                </a:rPr>
                <a:t>位置</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对</a:t>
              </a:r>
              <a:r>
                <a:rPr lang="zh-CN" sz="1400" b="0" i="0" dirty="0">
                  <a:solidFill>
                    <a:srgbClr val="FFFFFF"/>
                  </a:solidFill>
                  <a:latin typeface="Arial"/>
                  <a:ea typeface="黑体" pitchFamily="2" charset="-122"/>
                  <a:cs typeface="+mn-cs"/>
                </a:rPr>
                <a:t>任一设备的简单、可靠、安全、高效的协作</a:t>
              </a:r>
              <a:r>
                <a:rPr lang="zh-CN" sz="1400" b="0" i="0" dirty="0" smtClean="0">
                  <a:solidFill>
                    <a:srgbClr val="FFFFFF"/>
                  </a:solidFill>
                  <a:latin typeface="Arial"/>
                  <a:ea typeface="黑体" pitchFamily="2" charset="-122"/>
                  <a:cs typeface="+mn-cs"/>
                </a:rPr>
                <a:t>工作</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空间</a:t>
              </a:r>
              <a:r>
                <a:rPr lang="zh-CN" sz="1400" b="0" i="0" dirty="0">
                  <a:solidFill>
                    <a:srgbClr val="FFFFFF"/>
                  </a:solidFill>
                  <a:latin typeface="Arial"/>
                  <a:ea typeface="黑体" pitchFamily="2" charset="-122"/>
                  <a:cs typeface="+mn-cs"/>
                </a:rPr>
                <a:t>；集中控制</a:t>
              </a:r>
              <a:r>
                <a:rPr lang="zh-CN" sz="1400" b="0" i="0" dirty="0" smtClean="0">
                  <a:solidFill>
                    <a:srgbClr val="FFFFFF"/>
                  </a:solidFill>
                  <a:latin typeface="Arial"/>
                  <a:ea typeface="黑体" pitchFamily="2" charset="-122"/>
                  <a:cs typeface="+mn-cs"/>
                </a:rPr>
                <a:t>、管理</a:t>
              </a:r>
              <a:r>
                <a:rPr lang="zh-CN" sz="1400" b="0" i="0" dirty="0">
                  <a:solidFill>
                    <a:srgbClr val="FFFFFF"/>
                  </a:solidFill>
                  <a:latin typeface="Arial"/>
                  <a:ea typeface="黑体" pitchFamily="2" charset="-122"/>
                  <a:cs typeface="+mn-cs"/>
                </a:rPr>
                <a:t>、监管</a:t>
              </a:r>
            </a:p>
          </p:txBody>
        </p:sp>
      </p:grpSp>
      <p:grpSp>
        <p:nvGrpSpPr>
          <p:cNvPr id="127" name="Group 126"/>
          <p:cNvGrpSpPr/>
          <p:nvPr/>
        </p:nvGrpSpPr>
        <p:grpSpPr>
          <a:xfrm>
            <a:off x="-1588" y="5994640"/>
            <a:ext cx="12190414" cy="903564"/>
            <a:chOff x="-1588" y="6019801"/>
            <a:chExt cx="12190414" cy="878400"/>
          </a:xfrm>
        </p:grpSpPr>
        <p:grpSp>
          <p:nvGrpSpPr>
            <p:cNvPr id="128" name="Group 127"/>
            <p:cNvGrpSpPr/>
            <p:nvPr/>
          </p:nvGrpSpPr>
          <p:grpSpPr>
            <a:xfrm>
              <a:off x="-1588" y="6019801"/>
              <a:ext cx="12190414" cy="878400"/>
              <a:chOff x="-1588" y="5804038"/>
              <a:chExt cx="12190414" cy="1049867"/>
            </a:xfrm>
          </p:grpSpPr>
          <p:sp>
            <p:nvSpPr>
              <p:cNvPr id="130" name="Rectangle 129"/>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31" name="Straight Connector 130"/>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29" name="TextBox 128"/>
            <p:cNvSpPr txBox="1"/>
            <p:nvPr/>
          </p:nvSpPr>
          <p:spPr>
            <a:xfrm>
              <a:off x="0" y="6124766"/>
              <a:ext cx="12188826" cy="736044"/>
            </a:xfrm>
            <a:prstGeom prst="rect">
              <a:avLst/>
            </a:prstGeom>
            <a:noFill/>
          </p:spPr>
          <p:txBody>
            <a:bodyPr wrap="square" rtlCol="0">
              <a:spAutoFit/>
            </a:bodyPr>
            <a:lstStyle/>
            <a:p>
              <a:pPr algn="ctr" defTabSz="914400">
                <a:lnSpc>
                  <a:spcPct val="120000"/>
                </a:lnSpc>
                <a:buNone/>
              </a:pPr>
              <a:r>
                <a:rPr lang="zh-CN" sz="1800" b="1" i="0" dirty="0">
                  <a:solidFill>
                    <a:srgbClr val="0096D6">
                      <a:lumMod val="50000"/>
                    </a:srgbClr>
                  </a:solidFill>
                  <a:latin typeface="Arial"/>
                  <a:ea typeface="黑体" pitchFamily="2" charset="-122"/>
                  <a:cs typeface="+mn-cs"/>
                </a:rPr>
                <a:t>思科和合作伙伴服务：</a:t>
              </a:r>
              <a:br>
                <a:rPr lang="zh-CN" sz="1800" b="1" i="0" dirty="0">
                  <a:solidFill>
                    <a:srgbClr val="0096D6">
                      <a:lumMod val="50000"/>
                    </a:srgbClr>
                  </a:solidFill>
                  <a:latin typeface="Arial"/>
                  <a:ea typeface="黑体" pitchFamily="2" charset="-122"/>
                  <a:cs typeface="+mn-cs"/>
                </a:rPr>
              </a:br>
              <a:r>
                <a:rPr lang="zh-CN" sz="1800" b="0" i="0" dirty="0">
                  <a:solidFill>
                    <a:srgbClr val="0096D6">
                      <a:lumMod val="50000"/>
                    </a:srgbClr>
                  </a:solidFill>
                  <a:latin typeface="Arial"/>
                  <a:ea typeface="黑体" pitchFamily="2" charset="-122"/>
                  <a:cs typeface="+mn-cs"/>
                </a:rPr>
                <a:t>简化 IT </a:t>
              </a:r>
              <a:r>
                <a:rPr lang="zh-CN" sz="1800" b="0" i="0" dirty="0" smtClean="0">
                  <a:solidFill>
                    <a:srgbClr val="0096D6">
                      <a:lumMod val="50000"/>
                    </a:srgbClr>
                  </a:solidFill>
                  <a:latin typeface="Arial"/>
                  <a:ea typeface="黑体" pitchFamily="2" charset="-122"/>
                  <a:cs typeface="+mn-cs"/>
                </a:rPr>
                <a:t>运营</a:t>
              </a:r>
              <a:r>
                <a:rPr lang="zh-CN" altLang="en-US" sz="1800" b="0" i="0" dirty="0" smtClean="0">
                  <a:solidFill>
                    <a:srgbClr val="0096D6">
                      <a:lumMod val="50000"/>
                    </a:srgbClr>
                  </a:solidFill>
                  <a:latin typeface="Arial"/>
                  <a:ea typeface="黑体" pitchFamily="2" charset="-122"/>
                  <a:cs typeface="+mn-cs"/>
                </a:rPr>
                <a:t>。</a:t>
              </a:r>
              <a:r>
                <a:rPr lang="zh-CN" sz="1800" b="0" i="0" dirty="0" smtClean="0">
                  <a:solidFill>
                    <a:srgbClr val="0096D6">
                      <a:lumMod val="50000"/>
                    </a:srgbClr>
                  </a:solidFill>
                  <a:latin typeface="Arial"/>
                  <a:ea typeface="黑体" pitchFamily="2" charset="-122"/>
                  <a:cs typeface="+mn-cs"/>
                </a:rPr>
                <a:t>管理</a:t>
              </a:r>
              <a:r>
                <a:rPr lang="zh-CN" sz="1800" b="0" i="0" dirty="0">
                  <a:solidFill>
                    <a:srgbClr val="0096D6">
                      <a:lumMod val="50000"/>
                    </a:srgbClr>
                  </a:solidFill>
                  <a:latin typeface="Arial"/>
                  <a:ea typeface="黑体" pitchFamily="2" charset="-122"/>
                  <a:cs typeface="+mn-cs"/>
                </a:rPr>
                <a:t>并降低</a:t>
              </a:r>
              <a:r>
                <a:rPr lang="zh-CN" sz="1800" b="0" i="0" dirty="0" smtClean="0">
                  <a:solidFill>
                    <a:srgbClr val="0096D6">
                      <a:lumMod val="50000"/>
                    </a:srgbClr>
                  </a:solidFill>
                  <a:latin typeface="Arial"/>
                  <a:ea typeface="黑体" pitchFamily="2" charset="-122"/>
                  <a:cs typeface="+mn-cs"/>
                </a:rPr>
                <a:t>风险</a:t>
              </a:r>
              <a:r>
                <a:rPr lang="zh-CN" altLang="en-US" sz="1800" b="0" i="0" dirty="0" smtClean="0">
                  <a:solidFill>
                    <a:srgbClr val="0096D6">
                      <a:lumMod val="50000"/>
                    </a:srgbClr>
                  </a:solidFill>
                  <a:latin typeface="Arial"/>
                  <a:ea typeface="黑体" pitchFamily="2" charset="-122"/>
                  <a:cs typeface="+mn-cs"/>
                </a:rPr>
                <a:t>。</a:t>
              </a:r>
              <a:r>
                <a:rPr lang="zh-CN" sz="1800" b="0" i="0" dirty="0" smtClean="0">
                  <a:solidFill>
                    <a:srgbClr val="0096D6">
                      <a:lumMod val="50000"/>
                    </a:srgbClr>
                  </a:solidFill>
                  <a:latin typeface="Arial"/>
                  <a:ea typeface="黑体" pitchFamily="2" charset="-122"/>
                  <a:cs typeface="+mn-cs"/>
                </a:rPr>
                <a:t>打造</a:t>
              </a:r>
              <a:r>
                <a:rPr lang="zh-CN" sz="1800" b="0" i="0" dirty="0">
                  <a:solidFill>
                    <a:srgbClr val="0096D6">
                      <a:lumMod val="50000"/>
                    </a:srgbClr>
                  </a:solidFill>
                  <a:latin typeface="Arial"/>
                  <a:ea typeface="黑体" pitchFamily="2" charset="-122"/>
                  <a:cs typeface="+mn-cs"/>
                </a:rPr>
                <a:t>协作和安全的工作空间。</a:t>
              </a:r>
            </a:p>
          </p:txBody>
        </p:sp>
      </p:grpSp>
      <p:grpSp>
        <p:nvGrpSpPr>
          <p:cNvPr id="62" name="Group 61"/>
          <p:cNvGrpSpPr/>
          <p:nvPr/>
        </p:nvGrpSpPr>
        <p:grpSpPr>
          <a:xfrm>
            <a:off x="7243337" y="3673341"/>
            <a:ext cx="4696201" cy="2207917"/>
            <a:chOff x="2517568" y="3640899"/>
            <a:chExt cx="4696201" cy="2207917"/>
          </a:xfrm>
        </p:grpSpPr>
        <p:sp>
          <p:nvSpPr>
            <p:cNvPr id="63" name="Isosceles Triangle 62"/>
            <p:cNvSpPr/>
            <p:nvPr/>
          </p:nvSpPr>
          <p:spPr>
            <a:xfrm>
              <a:off x="260174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64" name="Isosceles Triangle 63"/>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65" name="Rounded Rectangle 64"/>
            <p:cNvSpPr/>
            <p:nvPr/>
          </p:nvSpPr>
          <p:spPr>
            <a:xfrm>
              <a:off x="260174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66" name="Rounded Rectangle 65"/>
            <p:cNvSpPr/>
            <p:nvPr/>
          </p:nvSpPr>
          <p:spPr>
            <a:xfrm>
              <a:off x="4940518"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1" name="Rounded Rectangle 110"/>
            <p:cNvSpPr/>
            <p:nvPr/>
          </p:nvSpPr>
          <p:spPr>
            <a:xfrm>
              <a:off x="2517568" y="3958788"/>
              <a:ext cx="2446700" cy="180316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chemeClr val="lt1"/>
                  </a:solidFill>
                  <a:latin typeface="Arial"/>
                  <a:ea typeface="黑体" pitchFamily="2" charset="-122"/>
                  <a:cs typeface="+mn-cs"/>
                </a:rPr>
                <a:t>集成、简单的管理工具，带有预加载的软件</a:t>
              </a:r>
              <a:r>
                <a:rPr lang="zh-CN" sz="1400" b="0" i="0" dirty="0" smtClean="0">
                  <a:solidFill>
                    <a:schemeClr val="lt1"/>
                  </a:solidFill>
                  <a:latin typeface="Arial"/>
                  <a:ea typeface="黑体" pitchFamily="2" charset="-122"/>
                  <a:cs typeface="+mn-cs"/>
                </a:rPr>
                <a:t>映像和</a:t>
              </a:r>
              <a:r>
                <a:rPr lang="zh-CN" sz="1400" b="0" i="0" dirty="0">
                  <a:solidFill>
                    <a:schemeClr val="lt1"/>
                  </a:solidFill>
                  <a:latin typeface="Arial"/>
                  <a:ea typeface="黑体" pitchFamily="2" charset="-122"/>
                  <a:cs typeface="+mn-cs"/>
                </a:rPr>
                <a:t>模板快速部署、本地和远程管理、维护和支持</a:t>
              </a:r>
            </a:p>
          </p:txBody>
        </p:sp>
        <p:sp>
          <p:nvSpPr>
            <p:cNvPr id="114" name="Rounded Rectangle 113"/>
            <p:cNvSpPr/>
            <p:nvPr/>
          </p:nvSpPr>
          <p:spPr>
            <a:xfrm>
              <a:off x="4931194" y="3954165"/>
              <a:ext cx="2273250"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chemeClr val="lt1"/>
                  </a:solidFill>
                  <a:latin typeface="Arial"/>
                  <a:ea typeface="黑体" pitchFamily="2" charset="-122"/>
                  <a:cs typeface="+mn-cs"/>
                </a:rPr>
                <a:t>在针对虚拟化优化</a:t>
              </a:r>
              <a:r>
                <a:rPr lang="zh-CN" sz="1400" b="0" i="0" dirty="0" smtClean="0">
                  <a:solidFill>
                    <a:schemeClr val="lt1"/>
                  </a:solidFill>
                  <a:latin typeface="Arial"/>
                  <a:ea typeface="黑体" pitchFamily="2" charset="-122"/>
                  <a:cs typeface="+mn-cs"/>
                </a:rPr>
                <a:t>的</a:t>
              </a:r>
              <a:r>
                <a:rPr lang="en-US" altLang="zh-CN" sz="1400" b="0" i="0" dirty="0" smtClean="0">
                  <a:solidFill>
                    <a:schemeClr val="lt1"/>
                  </a:solidFill>
                  <a:latin typeface="Arial"/>
                  <a:ea typeface="黑体" pitchFamily="2" charset="-122"/>
                  <a:cs typeface="+mn-cs"/>
                </a:rPr>
                <a:t/>
              </a:r>
              <a:br>
                <a:rPr lang="en-US" altLang="zh-CN" sz="1400" b="0" i="0" dirty="0" smtClean="0">
                  <a:solidFill>
                    <a:schemeClr val="lt1"/>
                  </a:solidFill>
                  <a:latin typeface="Arial"/>
                  <a:ea typeface="黑体" pitchFamily="2" charset="-122"/>
                  <a:cs typeface="+mn-cs"/>
                </a:rPr>
              </a:br>
              <a:r>
                <a:rPr lang="zh-CN" sz="1400" b="0" i="0" dirty="0" smtClean="0">
                  <a:solidFill>
                    <a:schemeClr val="lt1"/>
                  </a:solidFill>
                  <a:latin typeface="Arial"/>
                  <a:ea typeface="黑体" pitchFamily="2" charset="-122"/>
                  <a:cs typeface="+mn-cs"/>
                </a:rPr>
                <a:t>服务器</a:t>
              </a:r>
              <a:r>
                <a:rPr lang="zh-CN" sz="1400" b="0" i="0" dirty="0">
                  <a:solidFill>
                    <a:schemeClr val="lt1"/>
                  </a:solidFill>
                  <a:latin typeface="Arial"/>
                  <a:ea typeface="黑体" pitchFamily="2" charset="-122"/>
                  <a:cs typeface="+mn-cs"/>
                </a:rPr>
                <a:t>基础设施上提供所有协作应用的预加载软件映像</a:t>
              </a:r>
              <a:endParaRPr lang="en-GB" sz="1400" dirty="0">
                <a:ea typeface="黑体" pitchFamily="2" charset="-122"/>
              </a:endParaRPr>
            </a:p>
          </p:txBody>
        </p:sp>
      </p:grpSp>
    </p:spTree>
    <p:extLst>
      <p:ext uri="{BB962C8B-B14F-4D97-AF65-F5344CB8AC3E}">
        <p14:creationId xmlns:p14="http://schemas.microsoft.com/office/powerpoint/2010/main" val="98313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down)">
                                      <p:cBhvr>
                                        <p:cTn id="11" dur="500"/>
                                        <p:tgtEl>
                                          <p:spTgt spid="13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down)">
                                      <p:cBhvr>
                                        <p:cTn id="1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9" y="44296"/>
            <a:ext cx="11882636" cy="838200"/>
          </a:xfrm>
        </p:spPr>
        <p:txBody>
          <a:bodyPr/>
          <a:lstStyle/>
          <a:p>
            <a:pPr algn="l" defTabSz="914400">
              <a:lnSpc>
                <a:spcPct val="80000"/>
              </a:lnSpc>
              <a:spcBef>
                <a:spcPct val="0"/>
              </a:spcBef>
              <a:buNone/>
            </a:pPr>
            <a:r>
              <a:rPr lang="zh-CN" sz="3600" b="0" i="0" spc="0" baseline="0" dirty="0">
                <a:solidFill>
                  <a:srgbClr val="FFFFFF"/>
                </a:solidFill>
                <a:latin typeface="Arial"/>
                <a:ea typeface="黑体" pitchFamily="2" charset="-122"/>
                <a:cs typeface="+mj-cs"/>
              </a:rPr>
              <a:t>专为满足中型客户需求 — </a:t>
            </a:r>
            <a:r>
              <a:rPr lang="zh-CN" sz="3200" b="1" i="1" spc="0" baseline="0" dirty="0">
                <a:solidFill>
                  <a:srgbClr val="FFFFFF"/>
                </a:solidFill>
                <a:latin typeface="Arial"/>
                <a:ea typeface="黑体" pitchFamily="2" charset="-122"/>
                <a:cs typeface="+mj-cs"/>
              </a:rPr>
              <a:t>协作</a:t>
            </a:r>
            <a:endParaRPr lang="en-US" sz="3200" dirty="0">
              <a:ea typeface="黑体" pitchFamily="2" charset="-122"/>
            </a:endParaRPr>
          </a:p>
        </p:txBody>
      </p:sp>
      <p:grpSp>
        <p:nvGrpSpPr>
          <p:cNvPr id="67" name="Group 66"/>
          <p:cNvGrpSpPr/>
          <p:nvPr/>
        </p:nvGrpSpPr>
        <p:grpSpPr>
          <a:xfrm>
            <a:off x="245661" y="1123543"/>
            <a:ext cx="11697527" cy="2438852"/>
            <a:chOff x="245661" y="3917543"/>
            <a:chExt cx="11697527" cy="2438852"/>
          </a:xfrm>
        </p:grpSpPr>
        <p:sp>
          <p:nvSpPr>
            <p:cNvPr id="68" name="TextBox 67"/>
            <p:cNvSpPr txBox="1"/>
            <p:nvPr/>
          </p:nvSpPr>
          <p:spPr>
            <a:xfrm>
              <a:off x="8339077" y="5969581"/>
              <a:ext cx="3103624" cy="323163"/>
            </a:xfrm>
            <a:prstGeom prst="rect">
              <a:avLst/>
            </a:prstGeom>
            <a:noFill/>
          </p:spPr>
          <p:txBody>
            <a:bodyPr wrap="square" lIns="91432" tIns="45717" rIns="91432" bIns="45717" rtlCol="0" anchor="ctr">
              <a:spAutoFit/>
            </a:bodyPr>
            <a:lstStyle/>
            <a:p>
              <a:pPr algn="ctr" defTabSz="914323"/>
              <a:endParaRPr lang="en-US" sz="1500" dirty="0">
                <a:solidFill>
                  <a:srgbClr val="FFFF00"/>
                </a:solidFill>
                <a:effectLst>
                  <a:outerShdw blurRad="38100" dist="38100" dir="2700000" algn="tl">
                    <a:srgbClr val="000000">
                      <a:alpha val="43137"/>
                    </a:srgbClr>
                  </a:outerShdw>
                </a:effectLst>
                <a:ea typeface="黑体" pitchFamily="2" charset="-122"/>
              </a:endParaRPr>
            </a:p>
          </p:txBody>
        </p:sp>
        <p:grpSp>
          <p:nvGrpSpPr>
            <p:cNvPr id="69" name="Group 68"/>
            <p:cNvGrpSpPr/>
            <p:nvPr/>
          </p:nvGrpSpPr>
          <p:grpSpPr>
            <a:xfrm>
              <a:off x="245661" y="4453014"/>
              <a:ext cx="11697527" cy="1903381"/>
              <a:chOff x="245661" y="5216470"/>
              <a:chExt cx="11697527" cy="1757251"/>
            </a:xfrm>
          </p:grpSpPr>
          <p:sp>
            <p:nvSpPr>
              <p:cNvPr id="106" name="Rounded Rectangle 105"/>
              <p:cNvSpPr/>
              <p:nvPr/>
            </p:nvSpPr>
            <p:spPr>
              <a:xfrm>
                <a:off x="245661"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7" name="Rounded Rectangle 106"/>
              <p:cNvSpPr/>
              <p:nvPr/>
            </p:nvSpPr>
            <p:spPr>
              <a:xfrm>
                <a:off x="4943069"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8" name="Rounded Rectangle 107"/>
              <p:cNvSpPr/>
              <p:nvPr/>
            </p:nvSpPr>
            <p:spPr>
              <a:xfrm>
                <a:off x="2601730"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9" name="Rounded Rectangle 108"/>
              <p:cNvSpPr/>
              <p:nvPr/>
            </p:nvSpPr>
            <p:spPr>
              <a:xfrm>
                <a:off x="7313868" y="5216470"/>
                <a:ext cx="2273251" cy="1698486"/>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0" name="Rounded Rectangle 109"/>
              <p:cNvSpPr/>
              <p:nvPr/>
            </p:nvSpPr>
            <p:spPr>
              <a:xfrm>
                <a:off x="9669937" y="5216471"/>
                <a:ext cx="2273251" cy="1698485"/>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grpSp>
        <p:sp>
          <p:nvSpPr>
            <p:cNvPr id="71" name="Freeform 30"/>
            <p:cNvSpPr>
              <a:spLocks noEditPoints="1"/>
            </p:cNvSpPr>
            <p:nvPr/>
          </p:nvSpPr>
          <p:spPr bwMode="auto">
            <a:xfrm>
              <a:off x="1407499" y="4727219"/>
              <a:ext cx="331971" cy="344436"/>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2" name="Freeform 58"/>
            <p:cNvSpPr>
              <a:spLocks noEditPoints="1"/>
            </p:cNvSpPr>
            <p:nvPr/>
          </p:nvSpPr>
          <p:spPr bwMode="auto">
            <a:xfrm>
              <a:off x="1077965" y="4616181"/>
              <a:ext cx="204304" cy="491843"/>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4" name="Freeform 73"/>
            <p:cNvSpPr>
              <a:spLocks/>
            </p:cNvSpPr>
            <p:nvPr/>
          </p:nvSpPr>
          <p:spPr bwMode="auto">
            <a:xfrm>
              <a:off x="3310540" y="4697979"/>
              <a:ext cx="768886" cy="38275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76" name="Group 75"/>
            <p:cNvGrpSpPr>
              <a:grpSpLocks noChangeAspect="1"/>
            </p:cNvGrpSpPr>
            <p:nvPr/>
          </p:nvGrpSpPr>
          <p:grpSpPr>
            <a:xfrm>
              <a:off x="5932364" y="4576672"/>
              <a:ext cx="460629" cy="457200"/>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96"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7"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8" name="Freeform 97"/>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9" name="Freeform 98"/>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0" name="Freeform 99"/>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1" name="Freeform 100"/>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2" name="Freeform 101"/>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3" name="Freeform 102"/>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4" name="Freeform 103"/>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5" name="Freeform 104"/>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sp>
          <p:nvSpPr>
            <p:cNvPr id="77" name="Freeform 20"/>
            <p:cNvSpPr>
              <a:spLocks noChangeAspect="1" noEditPoints="1"/>
            </p:cNvSpPr>
            <p:nvPr/>
          </p:nvSpPr>
          <p:spPr bwMode="auto">
            <a:xfrm>
              <a:off x="8173420" y="4661896"/>
              <a:ext cx="471948" cy="457200"/>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80" name="Group 4"/>
            <p:cNvGrpSpPr>
              <a:grpSpLocks noChangeAspect="1"/>
            </p:cNvGrpSpPr>
            <p:nvPr/>
          </p:nvGrpSpPr>
          <p:grpSpPr bwMode="auto">
            <a:xfrm>
              <a:off x="10529633" y="4656208"/>
              <a:ext cx="452707" cy="457200"/>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82"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3"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4"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5"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6"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7"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8"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9"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0"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1"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2"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3"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4"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5"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81" name="TextBox 80"/>
            <p:cNvSpPr txBox="1"/>
            <p:nvPr/>
          </p:nvSpPr>
          <p:spPr>
            <a:xfrm>
              <a:off x="2283325" y="3917543"/>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关键 IT 计划</a:t>
              </a:r>
              <a:endParaRPr lang="en-US" sz="2400" dirty="0">
                <a:solidFill>
                  <a:schemeClr val="tx1">
                    <a:lumMod val="50000"/>
                  </a:schemeClr>
                </a:solidFill>
                <a:ea typeface="黑体" pitchFamily="2" charset="-122"/>
              </a:endParaRPr>
            </a:p>
          </p:txBody>
        </p:sp>
      </p:grpSp>
      <p:grpSp>
        <p:nvGrpSpPr>
          <p:cNvPr id="132" name="Group 131"/>
          <p:cNvGrpSpPr/>
          <p:nvPr/>
        </p:nvGrpSpPr>
        <p:grpSpPr>
          <a:xfrm>
            <a:off x="220045" y="3640899"/>
            <a:ext cx="7034375" cy="2442410"/>
            <a:chOff x="220045" y="3640899"/>
            <a:chExt cx="7034375" cy="2442410"/>
          </a:xfrm>
        </p:grpSpPr>
        <p:sp>
          <p:nvSpPr>
            <p:cNvPr id="112" name="Isosceles Triangle 111"/>
            <p:cNvSpPr/>
            <p:nvPr/>
          </p:nvSpPr>
          <p:spPr>
            <a:xfrm>
              <a:off x="260174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3" name="Isosceles Triangle 112"/>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6" name="Rounded Rectangle 115"/>
            <p:cNvSpPr/>
            <p:nvPr/>
          </p:nvSpPr>
          <p:spPr>
            <a:xfrm>
              <a:off x="260174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7" name="Rounded Rectangle 116"/>
            <p:cNvSpPr/>
            <p:nvPr/>
          </p:nvSpPr>
          <p:spPr>
            <a:xfrm>
              <a:off x="4940518"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0" name="Rounded Rectangle 119"/>
            <p:cNvSpPr/>
            <p:nvPr/>
          </p:nvSpPr>
          <p:spPr>
            <a:xfrm>
              <a:off x="2493818" y="3958788"/>
              <a:ext cx="2446700" cy="180316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050" b="0" i="0" dirty="0">
                  <a:solidFill>
                    <a:srgbClr val="FFFFFF"/>
                  </a:solidFill>
                  <a:latin typeface="Arial"/>
                  <a:ea typeface="黑体" pitchFamily="2" charset="-122"/>
                  <a:cs typeface="+mn-cs"/>
                </a:rPr>
                <a:t>对任何用户、任何设备、任何位置的消费模式选择、无与伦比的协作应用和服务体验；无缝迁移路径 — 云协作</a:t>
              </a:r>
              <a:r>
                <a:rPr lang="zh-CN" sz="1050" b="0" i="1" dirty="0">
                  <a:solidFill>
                    <a:srgbClr val="FFFFFF"/>
                  </a:solidFill>
                  <a:latin typeface="Arial"/>
                  <a:ea typeface="黑体" pitchFamily="2" charset="-122"/>
                  <a:cs typeface="+mn-cs"/>
                </a:rPr>
                <a:t> (HCS) 提供的统一</a:t>
              </a:r>
              <a:r>
                <a:rPr lang="zh-CN" sz="1050" b="0" i="0" dirty="0">
                  <a:solidFill>
                    <a:srgbClr val="FFFFFF"/>
                  </a:solidFill>
                  <a:latin typeface="Arial"/>
                  <a:ea typeface="黑体" pitchFamily="2" charset="-122"/>
                  <a:cs typeface="+mn-cs"/>
                </a:rPr>
                <a:t>通信、联系中心、网真、WebEx；WebEx 会议（</a:t>
              </a:r>
              <a:r>
                <a:rPr lang="zh-CN" sz="1050" b="0" i="1" dirty="0">
                  <a:solidFill>
                    <a:srgbClr val="FFFFFF"/>
                  </a:solidFill>
                  <a:latin typeface="Arial"/>
                  <a:ea typeface="黑体" pitchFamily="2" charset="-122"/>
                  <a:cs typeface="+mn-cs"/>
                </a:rPr>
                <a:t>与 BE6000 集成）</a:t>
              </a:r>
              <a:endParaRPr lang="en-US" sz="1050" i="1" dirty="0">
                <a:solidFill>
                  <a:schemeClr val="bg1"/>
                </a:solidFill>
                <a:ea typeface="黑体" pitchFamily="2" charset="-122"/>
              </a:endParaRPr>
            </a:p>
          </p:txBody>
        </p:sp>
        <p:sp>
          <p:nvSpPr>
            <p:cNvPr id="121" name="Rounded Rectangle 120"/>
            <p:cNvSpPr/>
            <p:nvPr/>
          </p:nvSpPr>
          <p:spPr>
            <a:xfrm>
              <a:off x="4900564" y="3954165"/>
              <a:ext cx="2353856"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050" b="0" i="0" dirty="0">
                  <a:solidFill>
                    <a:srgbClr val="FFFFFF"/>
                  </a:solidFill>
                  <a:latin typeface="Arial"/>
                  <a:ea typeface="黑体" pitchFamily="2" charset="-122"/>
                  <a:cs typeface="+mn-cs"/>
                </a:rPr>
                <a:t>灵活、可定制、可扩展的协作交付模式，混合/匹配的应用/服务和终端；第三方</a:t>
              </a:r>
              <a:r>
                <a:rPr lang="zh-CN" sz="1050" dirty="0">
                  <a:solidFill>
                    <a:srgbClr val="FFFFFF"/>
                  </a:solidFill>
                  <a:latin typeface="Arial"/>
                  <a:ea typeface="黑体" pitchFamily="2" charset="-122"/>
                </a:rPr>
                <a:t>产品支持 </a:t>
              </a:r>
              <a:r>
                <a:rPr lang="zh-CN" sz="1050" b="0" i="0" dirty="0">
                  <a:solidFill>
                    <a:srgbClr val="FFFFFF"/>
                  </a:solidFill>
                  <a:latin typeface="Arial"/>
                  <a:ea typeface="黑体" pitchFamily="2" charset="-122"/>
                  <a:cs typeface="+mn-cs"/>
                </a:rPr>
                <a:t>— BE 6000（带有 VCS、UCCX、WebEx 会议、寻呼服务器、ER、支持 CDN 的合作伙伴应用）</a:t>
              </a:r>
              <a:r>
                <a:rPr lang="zh-CN" sz="1050" b="0" i="0" dirty="0" smtClean="0">
                  <a:solidFill>
                    <a:srgbClr val="FFFFFF"/>
                  </a:solidFill>
                  <a:latin typeface="Arial"/>
                  <a:ea typeface="黑体" pitchFamily="2" charset="-122"/>
                  <a:cs typeface="+mn-cs"/>
                </a:rPr>
                <a:t>；</a:t>
              </a:r>
              <a:r>
                <a:rPr lang="en-US" altLang="zh-CN" sz="1050" b="0" i="0" dirty="0" smtClean="0">
                  <a:solidFill>
                    <a:srgbClr val="FFFFFF"/>
                  </a:solidFill>
                  <a:latin typeface="Arial"/>
                  <a:ea typeface="黑体" pitchFamily="2" charset="-122"/>
                  <a:cs typeface="+mn-cs"/>
                </a:rPr>
                <a:t/>
              </a:r>
              <a:br>
                <a:rPr lang="en-US" altLang="zh-CN" sz="1050" b="0" i="0" dirty="0" smtClean="0">
                  <a:solidFill>
                    <a:srgbClr val="FFFFFF"/>
                  </a:solidFill>
                  <a:latin typeface="Arial"/>
                  <a:ea typeface="黑体" pitchFamily="2" charset="-122"/>
                  <a:cs typeface="+mn-cs"/>
                </a:rPr>
              </a:br>
              <a:r>
                <a:rPr lang="zh-CN" sz="1050" b="0" i="0" dirty="0" smtClean="0">
                  <a:solidFill>
                    <a:srgbClr val="FFFFFF"/>
                  </a:solidFill>
                  <a:latin typeface="Arial"/>
                  <a:ea typeface="黑体" pitchFamily="2" charset="-122"/>
                  <a:cs typeface="+mn-cs"/>
                </a:rPr>
                <a:t>云</a:t>
              </a:r>
              <a:r>
                <a:rPr lang="zh-CN" sz="1050" b="0" i="0" dirty="0">
                  <a:solidFill>
                    <a:srgbClr val="FFFFFF"/>
                  </a:solidFill>
                  <a:latin typeface="Arial"/>
                  <a:ea typeface="黑体" pitchFamily="2" charset="-122"/>
                  <a:cs typeface="+mn-cs"/>
                </a:rPr>
                <a:t>协作 (HCS) 合作伙伴</a:t>
              </a:r>
              <a:r>
                <a:rPr lang="zh-CN" sz="1050" b="0" i="0" dirty="0" smtClean="0">
                  <a:solidFill>
                    <a:srgbClr val="FFFFFF"/>
                  </a:solidFill>
                  <a:latin typeface="Arial"/>
                  <a:ea typeface="黑体" pitchFamily="2" charset="-122"/>
                  <a:cs typeface="+mn-cs"/>
                </a:rPr>
                <a:t>托管</a:t>
              </a:r>
              <a:r>
                <a:rPr lang="en-US" altLang="zh-CN" sz="1050" b="0" i="0" dirty="0" smtClean="0">
                  <a:solidFill>
                    <a:srgbClr val="FFFFFF"/>
                  </a:solidFill>
                  <a:latin typeface="Arial"/>
                  <a:ea typeface="黑体" pitchFamily="2" charset="-122"/>
                  <a:cs typeface="+mn-cs"/>
                </a:rPr>
                <a:t/>
              </a:r>
              <a:br>
                <a:rPr lang="en-US" altLang="zh-CN" sz="1050" b="0" i="0" dirty="0" smtClean="0">
                  <a:solidFill>
                    <a:srgbClr val="FFFFFF"/>
                  </a:solidFill>
                  <a:latin typeface="Arial"/>
                  <a:ea typeface="黑体" pitchFamily="2" charset="-122"/>
                  <a:cs typeface="+mn-cs"/>
                </a:rPr>
              </a:br>
              <a:r>
                <a:rPr lang="zh-CN" sz="1050" b="0" i="0" dirty="0" smtClean="0">
                  <a:solidFill>
                    <a:srgbClr val="FFFFFF"/>
                  </a:solidFill>
                  <a:latin typeface="Arial"/>
                  <a:ea typeface="黑体" pitchFamily="2" charset="-122"/>
                  <a:cs typeface="+mn-cs"/>
                </a:rPr>
                <a:t>的服务</a:t>
              </a:r>
              <a:endParaRPr lang="zh-CN" sz="1050" b="0" i="0" dirty="0">
                <a:solidFill>
                  <a:srgbClr val="FFFFFF"/>
                </a:solidFill>
                <a:latin typeface="Arial"/>
                <a:ea typeface="黑体" pitchFamily="2" charset="-122"/>
                <a:cs typeface="+mn-cs"/>
              </a:endParaRPr>
            </a:p>
          </p:txBody>
        </p:sp>
        <p:sp>
          <p:nvSpPr>
            <p:cNvPr id="124" name="Isosceles Triangle 123"/>
            <p:cNvSpPr/>
            <p:nvPr/>
          </p:nvSpPr>
          <p:spPr>
            <a:xfrm>
              <a:off x="270873" y="3649628"/>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5" name="Rounded Rectangle 124"/>
            <p:cNvSpPr/>
            <p:nvPr/>
          </p:nvSpPr>
          <p:spPr>
            <a:xfrm>
              <a:off x="270873" y="3954165"/>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lnSpc>
                  <a:spcPct val="120000"/>
                </a:lnSpc>
              </a:pPr>
              <a:endParaRPr lang="en-US" sz="1900" dirty="0">
                <a:solidFill>
                  <a:srgbClr val="0096D6"/>
                </a:solidFill>
                <a:ea typeface="黑体" pitchFamily="2" charset="-122"/>
              </a:endParaRPr>
            </a:p>
          </p:txBody>
        </p:sp>
        <p:sp>
          <p:nvSpPr>
            <p:cNvPr id="126" name="Rounded Rectangle 125"/>
            <p:cNvSpPr/>
            <p:nvPr/>
          </p:nvSpPr>
          <p:spPr>
            <a:xfrm>
              <a:off x="220045" y="3952778"/>
              <a:ext cx="2438847" cy="21305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050" b="0" i="0" dirty="0">
                  <a:solidFill>
                    <a:srgbClr val="FFFFFF"/>
                  </a:solidFill>
                  <a:latin typeface="Arial"/>
                  <a:ea typeface="黑体" pitchFamily="2" charset="-122"/>
                  <a:cs typeface="+mn-cs"/>
                </a:rPr>
                <a:t>对任一用户在任一位置对任一设备</a:t>
              </a:r>
              <a:br>
                <a:rPr lang="zh-CN" sz="1050" b="0" i="0" dirty="0">
                  <a:solidFill>
                    <a:srgbClr val="FFFFFF"/>
                  </a:solidFill>
                  <a:latin typeface="Arial"/>
                  <a:ea typeface="黑体" pitchFamily="2" charset="-122"/>
                  <a:cs typeface="+mn-cs"/>
                </a:rPr>
              </a:br>
              <a:r>
                <a:rPr lang="zh-CN" sz="1050" b="0" i="0" dirty="0">
                  <a:solidFill>
                    <a:srgbClr val="FFFFFF"/>
                  </a:solidFill>
                  <a:latin typeface="Arial"/>
                  <a:ea typeface="黑体" pitchFamily="2" charset="-122"/>
                  <a:cs typeface="+mn-cs"/>
                </a:rPr>
                <a:t>的简单、可靠、安全、高效的</a:t>
              </a:r>
              <a:r>
                <a:rPr lang="zh-CN" sz="1050" b="0" i="0" dirty="0" smtClean="0">
                  <a:solidFill>
                    <a:srgbClr val="FFFFFF"/>
                  </a:solidFill>
                  <a:latin typeface="Arial"/>
                  <a:ea typeface="黑体" pitchFamily="2" charset="-122"/>
                  <a:cs typeface="+mn-cs"/>
                </a:rPr>
                <a:t>协作工作空间 </a:t>
              </a:r>
              <a:r>
                <a:rPr lang="zh-CN" sz="1050" b="0" i="0" dirty="0">
                  <a:solidFill>
                    <a:srgbClr val="FFFFFF"/>
                  </a:solidFill>
                  <a:latin typeface="Arial"/>
                  <a:ea typeface="黑体" pitchFamily="2" charset="-122"/>
                  <a:cs typeface="+mn-cs"/>
                </a:rPr>
                <a:t>— </a:t>
              </a:r>
              <a:r>
                <a:rPr lang="zh-CN" sz="1050" b="1" i="0" dirty="0">
                  <a:solidFill>
                    <a:srgbClr val="FFFFFF"/>
                  </a:solidFill>
                  <a:latin typeface="Arial"/>
                  <a:ea typeface="黑体" pitchFamily="2" charset="-122"/>
                  <a:cs typeface="+mn-cs"/>
                </a:rPr>
                <a:t>BE 6000</a:t>
              </a:r>
              <a:r>
                <a:rPr lang="zh-CN" sz="1050" b="0" i="0" dirty="0">
                  <a:solidFill>
                    <a:srgbClr val="FFFFFF"/>
                  </a:solidFill>
                  <a:latin typeface="Arial"/>
                  <a:ea typeface="黑体" pitchFamily="2" charset="-122"/>
                  <a:cs typeface="+mn-cs"/>
                </a:rPr>
                <a:t>（带有 Jabber、统一连接、统一话务台、WebEx </a:t>
              </a:r>
              <a:r>
                <a:rPr lang="zh-CN" sz="1050" b="0" i="0" dirty="0" smtClean="0">
                  <a:solidFill>
                    <a:srgbClr val="FFFFFF"/>
                  </a:solidFill>
                  <a:latin typeface="Arial"/>
                  <a:ea typeface="黑体" pitchFamily="2" charset="-122"/>
                  <a:cs typeface="+mn-cs"/>
                </a:rPr>
                <a:t>会议</a:t>
              </a:r>
              <a:r>
                <a:rPr lang="zh-CN" sz="1050" b="0" i="0" dirty="0">
                  <a:solidFill>
                    <a:srgbClr val="FFFFFF"/>
                  </a:solidFill>
                  <a:latin typeface="Arial"/>
                  <a:ea typeface="黑体" pitchFamily="2" charset="-122"/>
                  <a:cs typeface="+mn-cs"/>
                </a:rPr>
                <a:t>、网真、IP/视频终端、Prime 协作）；</a:t>
              </a:r>
              <a:r>
                <a:rPr lang="zh-CN" sz="1050" b="1" i="0" dirty="0">
                  <a:solidFill>
                    <a:srgbClr val="FFFFFF"/>
                  </a:solidFill>
                  <a:latin typeface="Arial"/>
                  <a:ea typeface="黑体" pitchFamily="2" charset="-122"/>
                  <a:cs typeface="+mn-cs"/>
                </a:rPr>
                <a:t>云协作</a:t>
              </a:r>
              <a:r>
                <a:rPr lang="zh-CN" sz="1050" b="0" i="0" dirty="0">
                  <a:solidFill>
                    <a:srgbClr val="FFFFFF"/>
                  </a:solidFill>
                  <a:latin typeface="Arial"/>
                  <a:ea typeface="黑体" pitchFamily="2" charset="-122"/>
                  <a:cs typeface="+mn-cs"/>
                </a:rPr>
                <a:t>（带有统一通信、网真、WebEx）</a:t>
              </a:r>
              <a:endParaRPr lang="en-US" sz="1050" b="1" dirty="0">
                <a:solidFill>
                  <a:schemeClr val="bg1"/>
                </a:solidFill>
                <a:ea typeface="黑体" pitchFamily="2" charset="-122"/>
              </a:endParaRPr>
            </a:p>
          </p:txBody>
        </p:sp>
      </p:grpSp>
      <p:grpSp>
        <p:nvGrpSpPr>
          <p:cNvPr id="127" name="Group 126"/>
          <p:cNvGrpSpPr/>
          <p:nvPr/>
        </p:nvGrpSpPr>
        <p:grpSpPr>
          <a:xfrm>
            <a:off x="-1588" y="5959706"/>
            <a:ext cx="12190414" cy="964880"/>
            <a:chOff x="-1588" y="5985840"/>
            <a:chExt cx="12190414" cy="938009"/>
          </a:xfrm>
        </p:grpSpPr>
        <p:grpSp>
          <p:nvGrpSpPr>
            <p:cNvPr id="128" name="Group 127"/>
            <p:cNvGrpSpPr/>
            <p:nvPr/>
          </p:nvGrpSpPr>
          <p:grpSpPr>
            <a:xfrm>
              <a:off x="-1588" y="6019801"/>
              <a:ext cx="12190414" cy="878400"/>
              <a:chOff x="-1588" y="5804038"/>
              <a:chExt cx="12190414" cy="1049867"/>
            </a:xfrm>
          </p:grpSpPr>
          <p:sp>
            <p:nvSpPr>
              <p:cNvPr id="130" name="Rectangle 129"/>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31" name="Straight Connector 130"/>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29" name="TextBox 128"/>
            <p:cNvSpPr txBox="1"/>
            <p:nvPr/>
          </p:nvSpPr>
          <p:spPr>
            <a:xfrm>
              <a:off x="0" y="5985840"/>
              <a:ext cx="12188826" cy="938009"/>
            </a:xfrm>
            <a:prstGeom prst="rect">
              <a:avLst/>
            </a:prstGeom>
            <a:noFill/>
          </p:spPr>
          <p:txBody>
            <a:bodyPr wrap="square" rtlCol="0">
              <a:spAutoFit/>
            </a:bodyPr>
            <a:lstStyle/>
            <a:p>
              <a:pPr algn="ctr" defTabSz="914400">
                <a:lnSpc>
                  <a:spcPct val="105000"/>
                </a:lnSpc>
                <a:buNone/>
              </a:pPr>
              <a:r>
                <a:rPr lang="zh-CN" sz="1800" b="1" i="0" dirty="0">
                  <a:solidFill>
                    <a:srgbClr val="004B6B"/>
                  </a:solidFill>
                  <a:latin typeface="Arial"/>
                  <a:ea typeface="黑体" pitchFamily="2" charset="-122"/>
                  <a:cs typeface="+mn-cs"/>
                </a:rPr>
                <a:t>服务：</a:t>
              </a:r>
              <a:br>
                <a:rPr lang="zh-CN" sz="1800" b="1" i="0" dirty="0">
                  <a:solidFill>
                    <a:srgbClr val="004B6B"/>
                  </a:solidFill>
                  <a:latin typeface="Arial"/>
                  <a:ea typeface="黑体" pitchFamily="2" charset="-122"/>
                  <a:cs typeface="+mn-cs"/>
                </a:rPr>
              </a:br>
              <a:r>
                <a:rPr lang="zh-CN" sz="1800" b="0" i="0" dirty="0">
                  <a:solidFill>
                    <a:srgbClr val="004B6B"/>
                  </a:solidFill>
                  <a:latin typeface="Arial"/>
                  <a:ea typeface="黑体" pitchFamily="2" charset="-122"/>
                  <a:cs typeface="+mn-cs"/>
                </a:rPr>
                <a:t>由思科合作伙伴提供的以软件为</a:t>
              </a:r>
              <a:r>
                <a:rPr lang="zh-CN" sz="1800" b="0" i="0" dirty="0" smtClean="0">
                  <a:solidFill>
                    <a:srgbClr val="004B6B"/>
                  </a:solidFill>
                  <a:latin typeface="Arial"/>
                  <a:ea typeface="黑体" pitchFamily="2" charset="-122"/>
                  <a:cs typeface="+mn-cs"/>
                </a:rPr>
                <a:t>支持的</a:t>
              </a:r>
              <a:r>
                <a:rPr lang="zh-CN" sz="1800" b="0" i="0" dirty="0">
                  <a:solidFill>
                    <a:srgbClr val="004B6B"/>
                  </a:solidFill>
                  <a:latin typeface="Arial"/>
                  <a:ea typeface="黑体" pitchFamily="2" charset="-122"/>
                  <a:cs typeface="+mn-cs"/>
                </a:rPr>
                <a:t>专业服务。</a:t>
              </a:r>
            </a:p>
            <a:p>
              <a:pPr algn="ctr" defTabSz="914400">
                <a:lnSpc>
                  <a:spcPct val="105000"/>
                </a:lnSpc>
                <a:buNone/>
              </a:pPr>
              <a:r>
                <a:rPr lang="zh-CN" sz="1800" b="0" i="0" dirty="0">
                  <a:solidFill>
                    <a:srgbClr val="004B6B"/>
                  </a:solidFill>
                  <a:latin typeface="Arial"/>
                  <a:ea typeface="黑体" pitchFamily="2" charset="-122"/>
                  <a:cs typeface="+mn-cs"/>
                </a:rPr>
                <a:t>由思科和合作伙伴提供的智能关怀服务 (Smart Care</a:t>
              </a:r>
              <a:r>
                <a:rPr lang="zh-CN" sz="1800" b="0" i="0" dirty="0" smtClean="0">
                  <a:solidFill>
                    <a:srgbClr val="004B6B"/>
                  </a:solidFill>
                  <a:latin typeface="Arial"/>
                  <a:ea typeface="黑体" pitchFamily="2" charset="-122"/>
                  <a:cs typeface="+mn-cs"/>
                </a:rPr>
                <a:t>)</a:t>
              </a:r>
              <a:r>
                <a:rPr lang="zh-CN" altLang="en-US" sz="1800" b="0" i="0" dirty="0" smtClean="0">
                  <a:solidFill>
                    <a:srgbClr val="004B6B"/>
                  </a:solidFill>
                  <a:latin typeface="Arial"/>
                  <a:ea typeface="黑体" pitchFamily="2" charset="-122"/>
                  <a:cs typeface="+mn-cs"/>
                </a:rPr>
                <a:t>。</a:t>
              </a:r>
              <a:r>
                <a:rPr lang="zh-CN" sz="1800" b="0" i="0" dirty="0" smtClean="0">
                  <a:solidFill>
                    <a:srgbClr val="004B6B"/>
                  </a:solidFill>
                  <a:latin typeface="Arial"/>
                  <a:ea typeface="黑体" pitchFamily="2" charset="-122"/>
                  <a:cs typeface="+mn-cs"/>
                </a:rPr>
                <a:t>思科 </a:t>
              </a:r>
              <a:r>
                <a:rPr lang="zh-CN" sz="1800" b="0" i="0" dirty="0">
                  <a:solidFill>
                    <a:srgbClr val="004B6B"/>
                  </a:solidFill>
                  <a:latin typeface="Arial"/>
                  <a:ea typeface="黑体" pitchFamily="2" charset="-122"/>
                  <a:cs typeface="+mn-cs"/>
                </a:rPr>
                <a:t>SMARTnet 服务。</a:t>
              </a:r>
            </a:p>
          </p:txBody>
        </p:sp>
      </p:grpSp>
      <p:grpSp>
        <p:nvGrpSpPr>
          <p:cNvPr id="63" name="Group 62"/>
          <p:cNvGrpSpPr/>
          <p:nvPr/>
        </p:nvGrpSpPr>
        <p:grpSpPr>
          <a:xfrm>
            <a:off x="7225845" y="3649628"/>
            <a:ext cx="4714792" cy="2753249"/>
            <a:chOff x="2498977" y="3640899"/>
            <a:chExt cx="4714792" cy="2753249"/>
          </a:xfrm>
        </p:grpSpPr>
        <p:sp>
          <p:nvSpPr>
            <p:cNvPr id="64" name="Isosceles Triangle 63"/>
            <p:cNvSpPr/>
            <p:nvPr/>
          </p:nvSpPr>
          <p:spPr>
            <a:xfrm>
              <a:off x="260174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65" name="Isosceles Triangle 64"/>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66" name="Rounded Rectangle 65"/>
            <p:cNvSpPr/>
            <p:nvPr/>
          </p:nvSpPr>
          <p:spPr>
            <a:xfrm>
              <a:off x="260174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1" name="Rounded Rectangle 110"/>
            <p:cNvSpPr/>
            <p:nvPr/>
          </p:nvSpPr>
          <p:spPr>
            <a:xfrm>
              <a:off x="4940518"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4" name="Rounded Rectangle 113"/>
            <p:cNvSpPr/>
            <p:nvPr/>
          </p:nvSpPr>
          <p:spPr>
            <a:xfrm>
              <a:off x="2498977" y="3915246"/>
              <a:ext cx="2463924" cy="2478902"/>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050" b="0" i="0" dirty="0">
                  <a:solidFill>
                    <a:srgbClr val="FFFFFF"/>
                  </a:solidFill>
                  <a:latin typeface="Arial"/>
                  <a:ea typeface="黑体" pitchFamily="2" charset="-122"/>
                  <a:cs typeface="+mn-cs"/>
                </a:rPr>
                <a:t>集成管理工具，带有预加载</a:t>
              </a:r>
              <a:r>
                <a:rPr lang="zh-CN" sz="1050" b="0" i="0" dirty="0" smtClean="0">
                  <a:solidFill>
                    <a:srgbClr val="FFFFFF"/>
                  </a:solidFill>
                  <a:latin typeface="Arial"/>
                  <a:ea typeface="黑体" pitchFamily="2" charset="-122"/>
                  <a:cs typeface="+mn-cs"/>
                </a:rPr>
                <a:t>软件</a:t>
              </a:r>
              <a:r>
                <a:rPr lang="en-US" altLang="zh-CN" sz="1050" b="0" i="0" dirty="0" smtClean="0">
                  <a:solidFill>
                    <a:srgbClr val="FFFFFF"/>
                  </a:solidFill>
                  <a:latin typeface="Arial"/>
                  <a:ea typeface="黑体" pitchFamily="2" charset="-122"/>
                  <a:cs typeface="+mn-cs"/>
                </a:rPr>
                <a:t/>
              </a:r>
              <a:br>
                <a:rPr lang="en-US" altLang="zh-CN" sz="1050" b="0" i="0" dirty="0" smtClean="0">
                  <a:solidFill>
                    <a:srgbClr val="FFFFFF"/>
                  </a:solidFill>
                  <a:latin typeface="Arial"/>
                  <a:ea typeface="黑体" pitchFamily="2" charset="-122"/>
                  <a:cs typeface="+mn-cs"/>
                </a:rPr>
              </a:br>
              <a:r>
                <a:rPr lang="zh-CN" sz="1050" b="0" i="0" dirty="0" smtClean="0">
                  <a:solidFill>
                    <a:srgbClr val="FFFFFF"/>
                  </a:solidFill>
                  <a:latin typeface="Arial"/>
                  <a:ea typeface="黑体" pitchFamily="2" charset="-122"/>
                  <a:cs typeface="+mn-cs"/>
                </a:rPr>
                <a:t>和</a:t>
              </a:r>
              <a:r>
                <a:rPr lang="zh-CN" sz="1050" b="0" i="0" dirty="0">
                  <a:solidFill>
                    <a:srgbClr val="FFFFFF"/>
                  </a:solidFill>
                  <a:latin typeface="Arial"/>
                  <a:ea typeface="黑体" pitchFamily="2" charset="-122"/>
                  <a:cs typeface="+mn-cs"/>
                </a:rPr>
                <a:t>模板快速部署、维护和支持 — UCS C220 M3 服务器上的 BE 6000、UPM-BE 单点登录、安装向导、开箱即用/自定义拨号计划、自动化许可、远程专家、</a:t>
              </a:r>
              <a:r>
                <a:rPr lang="zh-CN" sz="1050" b="0" i="0" dirty="0" smtClean="0">
                  <a:solidFill>
                    <a:srgbClr val="FFFFFF"/>
                  </a:solidFill>
                  <a:latin typeface="Arial"/>
                  <a:ea typeface="黑体" pitchFamily="2" charset="-122"/>
                  <a:cs typeface="+mn-cs"/>
                </a:rPr>
                <a:t>最终</a:t>
              </a:r>
              <a:r>
                <a:rPr lang="en-US" altLang="zh-CN" sz="1050" b="0" i="0" dirty="0" smtClean="0">
                  <a:solidFill>
                    <a:srgbClr val="FFFFFF"/>
                  </a:solidFill>
                  <a:latin typeface="Arial"/>
                  <a:ea typeface="黑体" pitchFamily="2" charset="-122"/>
                  <a:cs typeface="+mn-cs"/>
                </a:rPr>
                <a:t/>
              </a:r>
              <a:br>
                <a:rPr lang="en-US" altLang="zh-CN" sz="1050" b="0" i="0" dirty="0" smtClean="0">
                  <a:solidFill>
                    <a:srgbClr val="FFFFFF"/>
                  </a:solidFill>
                  <a:latin typeface="Arial"/>
                  <a:ea typeface="黑体" pitchFamily="2" charset="-122"/>
                  <a:cs typeface="+mn-cs"/>
                </a:rPr>
              </a:br>
              <a:r>
                <a:rPr lang="zh-CN" sz="1050" b="0" i="0" dirty="0" smtClean="0">
                  <a:solidFill>
                    <a:srgbClr val="FFFFFF"/>
                  </a:solidFill>
                  <a:latin typeface="Arial"/>
                  <a:ea typeface="黑体" pitchFamily="2" charset="-122"/>
                  <a:cs typeface="+mn-cs"/>
                </a:rPr>
                <a:t>用户</a:t>
              </a:r>
              <a:r>
                <a:rPr lang="zh-CN" sz="1050" b="0" i="0" dirty="0">
                  <a:solidFill>
                    <a:srgbClr val="FFFFFF"/>
                  </a:solidFill>
                  <a:latin typeface="Arial"/>
                  <a:ea typeface="黑体" pitchFamily="2" charset="-122"/>
                  <a:cs typeface="+mn-cs"/>
                </a:rPr>
                <a:t>自助管理</a:t>
              </a:r>
              <a:endParaRPr lang="en-US" sz="1050" dirty="0">
                <a:solidFill>
                  <a:schemeClr val="bg1"/>
                </a:solidFill>
                <a:ea typeface="黑体" pitchFamily="2" charset="-122"/>
              </a:endParaRPr>
            </a:p>
          </p:txBody>
        </p:sp>
        <p:sp>
          <p:nvSpPr>
            <p:cNvPr id="115" name="Rounded Rectangle 114"/>
            <p:cNvSpPr/>
            <p:nvPr/>
          </p:nvSpPr>
          <p:spPr>
            <a:xfrm>
              <a:off x="4953375" y="3954165"/>
              <a:ext cx="2260394"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a:lnSpc>
                  <a:spcPct val="120000"/>
                </a:lnSpc>
              </a:pPr>
              <a:r>
                <a:rPr lang="zh-CN" sz="1050" b="0" i="0" dirty="0">
                  <a:solidFill>
                    <a:srgbClr val="FFFFFF"/>
                  </a:solidFill>
                  <a:latin typeface="Arial"/>
                  <a:ea typeface="黑体" pitchFamily="2" charset="-122"/>
                  <a:cs typeface="+mn-cs"/>
                </a:rPr>
                <a:t>在针对虚拟化优化的服务器基础设施上提供所有协作应用的预加载软件</a:t>
              </a:r>
              <a:r>
                <a:rPr lang="zh-CN" sz="1050" b="0" i="0" dirty="0" smtClean="0">
                  <a:solidFill>
                    <a:srgbClr val="FFFFFF"/>
                  </a:solidFill>
                  <a:latin typeface="Arial"/>
                  <a:ea typeface="黑体" pitchFamily="2" charset="-122"/>
                  <a:cs typeface="+mn-cs"/>
                </a:rPr>
                <a:t>映像</a:t>
              </a:r>
              <a:r>
                <a:rPr lang="en-US" altLang="zh-CN" sz="1050" b="0" i="0" dirty="0" smtClean="0">
                  <a:solidFill>
                    <a:srgbClr val="FFFFFF"/>
                  </a:solidFill>
                  <a:latin typeface="Arial"/>
                  <a:ea typeface="黑体" pitchFamily="2" charset="-122"/>
                  <a:cs typeface="+mn-cs"/>
                </a:rPr>
                <a:t> </a:t>
              </a:r>
              <a:r>
                <a:rPr lang="en-US" altLang="zh-CN" sz="1050" dirty="0" smtClean="0">
                  <a:solidFill>
                    <a:srgbClr val="FFFFFF"/>
                  </a:solidFill>
                  <a:ea typeface="黑体" pitchFamily="2" charset="-122"/>
                </a:rPr>
                <a:t>— </a:t>
              </a:r>
              <a:r>
                <a:rPr lang="zh-CN" sz="1050" b="0" i="0" dirty="0">
                  <a:solidFill>
                    <a:srgbClr val="FFFFFF"/>
                  </a:solidFill>
                  <a:latin typeface="Arial"/>
                  <a:ea typeface="黑体" pitchFamily="2" charset="-122"/>
                  <a:cs typeface="+mn-cs"/>
                </a:rPr>
                <a:t>UCS C220 M3 服务器上的 BE 6000、UPM-BE 轻松设置/安装工具、Prime 协作 9.0 管理</a:t>
              </a:r>
              <a:endParaRPr lang="en-US" sz="1050" dirty="0">
                <a:solidFill>
                  <a:schemeClr val="bg1"/>
                </a:solidFill>
                <a:ea typeface="黑体" pitchFamily="2" charset="-122"/>
              </a:endParaRPr>
            </a:p>
          </p:txBody>
        </p:sp>
      </p:grpSp>
      <p:sp>
        <p:nvSpPr>
          <p:cNvPr id="118" name="TextBox 117"/>
          <p:cNvSpPr txBox="1"/>
          <p:nvPr/>
        </p:nvSpPr>
        <p:spPr>
          <a:xfrm>
            <a:off x="238887" y="2449602"/>
            <a:ext cx="2266806"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我如何支持移动</a:t>
            </a:r>
            <a:r>
              <a:rPr lang="zh-CN" sz="1800" b="0" i="0" dirty="0" smtClean="0">
                <a:solidFill>
                  <a:srgbClr val="FFFFFF">
                    <a:lumMod val="95000"/>
                  </a:srgbClr>
                </a:solidFill>
                <a:latin typeface="Arial"/>
                <a:ea typeface="黑体" pitchFamily="2" charset="-122"/>
                <a:cs typeface="Arial"/>
              </a:rPr>
              <a:t>性</a:t>
            </a:r>
            <a:r>
              <a:rPr lang="en-US" altLang="zh-CN" sz="1800" b="0" i="0" dirty="0" smtClean="0">
                <a:solidFill>
                  <a:srgbClr val="FFFFFF">
                    <a:lumMod val="95000"/>
                  </a:srgbClr>
                </a:solidFill>
                <a:latin typeface="Arial"/>
                <a:ea typeface="黑体" pitchFamily="2" charset="-122"/>
                <a:cs typeface="Arial"/>
              </a:rPr>
              <a:t/>
            </a:r>
            <a:br>
              <a:rPr lang="en-US" altLang="zh-CN" sz="1800" b="0" i="0" dirty="0" smtClean="0">
                <a:solidFill>
                  <a:srgbClr val="FFFFFF">
                    <a:lumMod val="95000"/>
                  </a:srgbClr>
                </a:solidFill>
                <a:latin typeface="Arial"/>
                <a:ea typeface="黑体" pitchFamily="2" charset="-122"/>
                <a:cs typeface="Arial"/>
              </a:rPr>
            </a:br>
            <a:r>
              <a:rPr lang="zh-CN" sz="1800" b="0" i="0" dirty="0" smtClean="0">
                <a:solidFill>
                  <a:srgbClr val="FFFFFF">
                    <a:lumMod val="95000"/>
                  </a:srgbClr>
                </a:solidFill>
                <a:latin typeface="Arial"/>
                <a:ea typeface="黑体" pitchFamily="2" charset="-122"/>
                <a:cs typeface="Arial"/>
              </a:rPr>
              <a:t>和</a:t>
            </a:r>
            <a:r>
              <a:rPr lang="zh-CN" sz="1800" b="0" i="0" dirty="0">
                <a:solidFill>
                  <a:srgbClr val="FFFFFF">
                    <a:lumMod val="95000"/>
                  </a:srgbClr>
                </a:solidFill>
                <a:latin typeface="Arial"/>
                <a:ea typeface="黑体" pitchFamily="2" charset="-122"/>
                <a:cs typeface="Arial"/>
              </a:rPr>
              <a:t>自带设备？</a:t>
            </a:r>
            <a:endParaRPr lang="en-US" dirty="0">
              <a:solidFill>
                <a:schemeClr val="bg2">
                  <a:lumMod val="95000"/>
                </a:schemeClr>
              </a:solidFill>
              <a:ea typeface="黑体" pitchFamily="2" charset="-122"/>
              <a:cs typeface="Arial"/>
            </a:endParaRPr>
          </a:p>
        </p:txBody>
      </p:sp>
      <p:sp>
        <p:nvSpPr>
          <p:cNvPr id="119" name="TextBox 118"/>
          <p:cNvSpPr txBox="1"/>
          <p:nvPr/>
        </p:nvSpPr>
        <p:spPr>
          <a:xfrm>
            <a:off x="2624837" y="243772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我的私有云、公共云和混合云选项是什么？</a:t>
            </a:r>
            <a:endParaRPr lang="en-US" dirty="0">
              <a:solidFill>
                <a:schemeClr val="bg2">
                  <a:lumMod val="95000"/>
                </a:schemeClr>
              </a:solidFill>
              <a:ea typeface="黑体" pitchFamily="2" charset="-122"/>
              <a:cs typeface="Arial"/>
            </a:endParaRPr>
          </a:p>
        </p:txBody>
      </p:sp>
      <p:sp>
        <p:nvSpPr>
          <p:cNvPr id="122" name="TextBox 121"/>
          <p:cNvSpPr txBox="1"/>
          <p:nvPr/>
        </p:nvSpPr>
        <p:spPr>
          <a:xfrm>
            <a:off x="4931193" y="2416907"/>
            <a:ext cx="2273251"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我需要快速部署新业务应用和服务</a:t>
            </a:r>
            <a:endParaRPr lang="en-US" sz="1400" dirty="0">
              <a:solidFill>
                <a:schemeClr val="bg2">
                  <a:lumMod val="95000"/>
                </a:schemeClr>
              </a:solidFill>
              <a:ea typeface="黑体" pitchFamily="2" charset="-122"/>
            </a:endParaRPr>
          </a:p>
        </p:txBody>
      </p:sp>
      <p:sp>
        <p:nvSpPr>
          <p:cNvPr id="123" name="TextBox 122"/>
          <p:cNvSpPr txBox="1"/>
          <p:nvPr/>
        </p:nvSpPr>
        <p:spPr>
          <a:xfrm>
            <a:off x="7301737" y="2432052"/>
            <a:ext cx="2285744" cy="757124"/>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1800" b="0" i="0" dirty="0">
                <a:solidFill>
                  <a:srgbClr val="FFFFFF">
                    <a:lumMod val="95000"/>
                  </a:srgbClr>
                </a:solidFill>
                <a:latin typeface="Arial"/>
                <a:ea typeface="黑体" pitchFamily="2" charset="-122"/>
                <a:cs typeface="+mn-cs"/>
              </a:rPr>
              <a:t>我需要快速、安全的基础设施部署</a:t>
            </a:r>
            <a:endParaRPr lang="en-US" sz="1400" dirty="0">
              <a:solidFill>
                <a:schemeClr val="bg2">
                  <a:lumMod val="95000"/>
                </a:schemeClr>
              </a:solidFill>
              <a:ea typeface="黑体" pitchFamily="2" charset="-122"/>
            </a:endParaRPr>
          </a:p>
        </p:txBody>
      </p:sp>
      <p:sp>
        <p:nvSpPr>
          <p:cNvPr id="133" name="TextBox 132"/>
          <p:cNvSpPr txBox="1"/>
          <p:nvPr/>
        </p:nvSpPr>
        <p:spPr>
          <a:xfrm>
            <a:off x="9725889" y="2432052"/>
            <a:ext cx="2151089"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如何虚拟化我</a:t>
            </a:r>
            <a:r>
              <a:rPr lang="zh-CN" sz="1800" b="0" i="0" dirty="0" smtClean="0">
                <a:solidFill>
                  <a:srgbClr val="FFFFFF">
                    <a:lumMod val="95000"/>
                  </a:srgbClr>
                </a:solidFill>
                <a:latin typeface="Arial"/>
                <a:ea typeface="黑体" pitchFamily="2" charset="-122"/>
                <a:cs typeface="+mn-cs"/>
              </a:rPr>
              <a:t>的网络</a:t>
            </a:r>
            <a:r>
              <a:rPr lang="zh-CN" sz="1800" b="0" i="0" dirty="0">
                <a:solidFill>
                  <a:srgbClr val="FFFFFF">
                    <a:lumMod val="95000"/>
                  </a:srgbClr>
                </a:solidFill>
                <a:latin typeface="Arial"/>
                <a:ea typeface="黑体" pitchFamily="2" charset="-122"/>
                <a:cs typeface="+mn-cs"/>
              </a:rPr>
              <a:t>和数据中心？</a:t>
            </a:r>
            <a:endParaRPr lang="en-US" dirty="0">
              <a:solidFill>
                <a:schemeClr val="bg2">
                  <a:lumMod val="95000"/>
                </a:schemeClr>
              </a:solidFill>
              <a:ea typeface="黑体" pitchFamily="2" charset="-122"/>
            </a:endParaRPr>
          </a:p>
        </p:txBody>
      </p:sp>
    </p:spTree>
    <p:extLst>
      <p:ext uri="{BB962C8B-B14F-4D97-AF65-F5344CB8AC3E}">
        <p14:creationId xmlns:p14="http://schemas.microsoft.com/office/powerpoint/2010/main" val="345872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down)">
                                      <p:cBhvr>
                                        <p:cTn id="11" dur="500"/>
                                        <p:tgtEl>
                                          <p:spTgt spid="13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down)">
                                      <p:cBhvr>
                                        <p:cTn id="1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914400">
              <a:lnSpc>
                <a:spcPct val="90000"/>
              </a:lnSpc>
              <a:spcBef>
                <a:spcPct val="0"/>
              </a:spcBef>
              <a:buNone/>
            </a:pPr>
            <a:r>
              <a:rPr lang="zh-CN" sz="6000" b="0" i="0" spc="0">
                <a:solidFill>
                  <a:srgbClr val="6DB344"/>
                </a:solidFill>
                <a:latin typeface="Arial"/>
                <a:ea typeface="黑体" pitchFamily="2" charset="-122"/>
                <a:cs typeface="+mj-cs"/>
              </a:rPr>
              <a:t>数据中心中端市场产品</a:t>
            </a:r>
            <a:endParaRPr lang="en-US" dirty="0">
              <a:ea typeface="黑体" pitchFamily="2" charset="-122"/>
            </a:endParaRPr>
          </a:p>
        </p:txBody>
      </p:sp>
      <p:pic>
        <p:nvPicPr>
          <p:cNvPr id="3" name="Picture 2" descr="seg2.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88825" cy="3860800"/>
          </a:xfrm>
          <a:prstGeom prst="rect">
            <a:avLst/>
          </a:prstGeom>
        </p:spPr>
      </p:pic>
    </p:spTree>
    <p:extLst>
      <p:ext uri="{BB962C8B-B14F-4D97-AF65-F5344CB8AC3E}">
        <p14:creationId xmlns:p14="http://schemas.microsoft.com/office/powerpoint/2010/main" val="164995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8" y="51221"/>
            <a:ext cx="11882638" cy="838200"/>
          </a:xfrm>
        </p:spPr>
        <p:txBody>
          <a:bodyPr/>
          <a:lstStyle/>
          <a:p>
            <a:pPr algn="l" defTabSz="914400">
              <a:lnSpc>
                <a:spcPct val="80000"/>
              </a:lnSpc>
              <a:spcBef>
                <a:spcPct val="0"/>
              </a:spcBef>
              <a:buNone/>
            </a:pPr>
            <a:r>
              <a:rPr lang="zh-CN" sz="3600" b="0" i="0" spc="0">
                <a:solidFill>
                  <a:srgbClr val="FFFFFF"/>
                </a:solidFill>
                <a:latin typeface="Arial"/>
                <a:ea typeface="黑体" pitchFamily="2" charset="-122"/>
                <a:cs typeface="+mj-cs"/>
              </a:rPr>
              <a:t>专为满足中型客户需求 — </a:t>
            </a:r>
            <a:r>
              <a:rPr lang="zh-CN" sz="3200" b="1" i="1" spc="0">
                <a:solidFill>
                  <a:srgbClr val="FFFFFF"/>
                </a:solidFill>
                <a:latin typeface="Arial"/>
                <a:ea typeface="黑体" pitchFamily="2" charset="-122"/>
                <a:cs typeface="+mj-cs"/>
              </a:rPr>
              <a:t>数据中心</a:t>
            </a:r>
            <a:endParaRPr lang="en-US" sz="3200" b="1" i="1" dirty="0">
              <a:ea typeface="黑体" pitchFamily="2" charset="-122"/>
            </a:endParaRPr>
          </a:p>
        </p:txBody>
      </p:sp>
      <p:grpSp>
        <p:nvGrpSpPr>
          <p:cNvPr id="67" name="Group 66"/>
          <p:cNvGrpSpPr/>
          <p:nvPr/>
        </p:nvGrpSpPr>
        <p:grpSpPr>
          <a:xfrm>
            <a:off x="245661" y="1123543"/>
            <a:ext cx="11697527" cy="2438852"/>
            <a:chOff x="245661" y="3917543"/>
            <a:chExt cx="11697527" cy="2438852"/>
          </a:xfrm>
        </p:grpSpPr>
        <p:sp>
          <p:nvSpPr>
            <p:cNvPr id="68" name="TextBox 67"/>
            <p:cNvSpPr txBox="1"/>
            <p:nvPr/>
          </p:nvSpPr>
          <p:spPr>
            <a:xfrm>
              <a:off x="8339077" y="5969581"/>
              <a:ext cx="3103624" cy="323163"/>
            </a:xfrm>
            <a:prstGeom prst="rect">
              <a:avLst/>
            </a:prstGeom>
            <a:noFill/>
          </p:spPr>
          <p:txBody>
            <a:bodyPr wrap="square" lIns="91432" tIns="45717" rIns="91432" bIns="45717" rtlCol="0" anchor="ctr">
              <a:spAutoFit/>
            </a:bodyPr>
            <a:lstStyle/>
            <a:p>
              <a:pPr algn="ctr" defTabSz="914323"/>
              <a:endParaRPr lang="en-US" sz="1500" dirty="0">
                <a:solidFill>
                  <a:srgbClr val="FFFF00"/>
                </a:solidFill>
                <a:effectLst>
                  <a:outerShdw blurRad="38100" dist="38100" dir="2700000" algn="tl">
                    <a:srgbClr val="000000">
                      <a:alpha val="43137"/>
                    </a:srgbClr>
                  </a:outerShdw>
                </a:effectLst>
                <a:ea typeface="黑体" pitchFamily="2" charset="-122"/>
              </a:endParaRPr>
            </a:p>
          </p:txBody>
        </p:sp>
        <p:grpSp>
          <p:nvGrpSpPr>
            <p:cNvPr id="69" name="Group 68"/>
            <p:cNvGrpSpPr/>
            <p:nvPr/>
          </p:nvGrpSpPr>
          <p:grpSpPr>
            <a:xfrm>
              <a:off x="245661" y="4453014"/>
              <a:ext cx="11697527" cy="1903381"/>
              <a:chOff x="245661" y="5216470"/>
              <a:chExt cx="11697527" cy="1757251"/>
            </a:xfrm>
          </p:grpSpPr>
          <p:sp>
            <p:nvSpPr>
              <p:cNvPr id="106" name="Rounded Rectangle 105"/>
              <p:cNvSpPr/>
              <p:nvPr/>
            </p:nvSpPr>
            <p:spPr>
              <a:xfrm>
                <a:off x="245661"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7" name="Rounded Rectangle 106"/>
              <p:cNvSpPr/>
              <p:nvPr/>
            </p:nvSpPr>
            <p:spPr>
              <a:xfrm>
                <a:off x="4943069"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8" name="Rounded Rectangle 107"/>
              <p:cNvSpPr/>
              <p:nvPr/>
            </p:nvSpPr>
            <p:spPr>
              <a:xfrm>
                <a:off x="2601730"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9" name="Rounded Rectangle 108"/>
              <p:cNvSpPr/>
              <p:nvPr/>
            </p:nvSpPr>
            <p:spPr>
              <a:xfrm>
                <a:off x="7313868" y="5216470"/>
                <a:ext cx="2273251" cy="1698486"/>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0" name="Rounded Rectangle 109"/>
              <p:cNvSpPr/>
              <p:nvPr/>
            </p:nvSpPr>
            <p:spPr>
              <a:xfrm>
                <a:off x="9669937" y="5216471"/>
                <a:ext cx="2273251" cy="1698485"/>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grpSp>
        <p:sp>
          <p:nvSpPr>
            <p:cNvPr id="71" name="Freeform 30"/>
            <p:cNvSpPr>
              <a:spLocks noEditPoints="1"/>
            </p:cNvSpPr>
            <p:nvPr/>
          </p:nvSpPr>
          <p:spPr bwMode="auto">
            <a:xfrm>
              <a:off x="1407499" y="4727219"/>
              <a:ext cx="331971" cy="344436"/>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2" name="Freeform 58"/>
            <p:cNvSpPr>
              <a:spLocks noEditPoints="1"/>
            </p:cNvSpPr>
            <p:nvPr/>
          </p:nvSpPr>
          <p:spPr bwMode="auto">
            <a:xfrm>
              <a:off x="1077965" y="4616181"/>
              <a:ext cx="204304" cy="491843"/>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4" name="Freeform 73"/>
            <p:cNvSpPr>
              <a:spLocks/>
            </p:cNvSpPr>
            <p:nvPr/>
          </p:nvSpPr>
          <p:spPr bwMode="auto">
            <a:xfrm>
              <a:off x="3310540" y="4697979"/>
              <a:ext cx="768886" cy="38275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76" name="Group 75"/>
            <p:cNvGrpSpPr>
              <a:grpSpLocks noChangeAspect="1"/>
            </p:cNvGrpSpPr>
            <p:nvPr/>
          </p:nvGrpSpPr>
          <p:grpSpPr>
            <a:xfrm>
              <a:off x="5932364" y="4576672"/>
              <a:ext cx="460629" cy="457200"/>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96"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7"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8" name="Freeform 97"/>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9" name="Freeform 98"/>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0" name="Freeform 99"/>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1" name="Freeform 100"/>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2" name="Freeform 101"/>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3" name="Freeform 102"/>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4" name="Freeform 103"/>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5" name="Freeform 104"/>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sp>
          <p:nvSpPr>
            <p:cNvPr id="77" name="Freeform 20"/>
            <p:cNvSpPr>
              <a:spLocks noChangeAspect="1" noEditPoints="1"/>
            </p:cNvSpPr>
            <p:nvPr/>
          </p:nvSpPr>
          <p:spPr bwMode="auto">
            <a:xfrm>
              <a:off x="8173420" y="4661896"/>
              <a:ext cx="471948" cy="457200"/>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80" name="Group 4"/>
            <p:cNvGrpSpPr>
              <a:grpSpLocks noChangeAspect="1"/>
            </p:cNvGrpSpPr>
            <p:nvPr/>
          </p:nvGrpSpPr>
          <p:grpSpPr bwMode="auto">
            <a:xfrm>
              <a:off x="10529633" y="4656208"/>
              <a:ext cx="452707" cy="457200"/>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82"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3"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4"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5"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6"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7"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8"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9"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0"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1"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2"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3"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4"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5"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81" name="TextBox 80"/>
            <p:cNvSpPr txBox="1"/>
            <p:nvPr/>
          </p:nvSpPr>
          <p:spPr>
            <a:xfrm>
              <a:off x="2283325" y="3917543"/>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关键 IT 计划</a:t>
              </a:r>
              <a:endParaRPr lang="en-US" sz="2400" dirty="0">
                <a:solidFill>
                  <a:schemeClr val="tx1">
                    <a:lumMod val="50000"/>
                  </a:schemeClr>
                </a:solidFill>
                <a:ea typeface="黑体" pitchFamily="2" charset="-122"/>
              </a:endParaRPr>
            </a:p>
          </p:txBody>
        </p:sp>
      </p:grpSp>
      <p:grpSp>
        <p:nvGrpSpPr>
          <p:cNvPr id="4" name="Group 3"/>
          <p:cNvGrpSpPr/>
          <p:nvPr/>
        </p:nvGrpSpPr>
        <p:grpSpPr>
          <a:xfrm>
            <a:off x="2589212" y="3640899"/>
            <a:ext cx="9379850" cy="2409931"/>
            <a:chOff x="2589212" y="3640899"/>
            <a:chExt cx="9379850" cy="2409931"/>
          </a:xfrm>
        </p:grpSpPr>
        <p:sp>
          <p:nvSpPr>
            <p:cNvPr id="3" name="Isosceles Triangle 2"/>
            <p:cNvSpPr/>
            <p:nvPr/>
          </p:nvSpPr>
          <p:spPr>
            <a:xfrm>
              <a:off x="260174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5" name="Isosceles Triangle 124"/>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6" name="Isosceles Triangle 125"/>
            <p:cNvSpPr/>
            <p:nvPr/>
          </p:nvSpPr>
          <p:spPr>
            <a:xfrm>
              <a:off x="731361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7" name="Isosceles Triangle 126"/>
            <p:cNvSpPr/>
            <p:nvPr/>
          </p:nvSpPr>
          <p:spPr>
            <a:xfrm>
              <a:off x="9695811"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7" name="Rounded Rectangle 116"/>
            <p:cNvSpPr/>
            <p:nvPr/>
          </p:nvSpPr>
          <p:spPr>
            <a:xfrm>
              <a:off x="260174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8" name="Rounded Rectangle 117"/>
            <p:cNvSpPr/>
            <p:nvPr/>
          </p:nvSpPr>
          <p:spPr>
            <a:xfrm>
              <a:off x="4940518"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9" name="Rounded Rectangle 118"/>
            <p:cNvSpPr/>
            <p:nvPr/>
          </p:nvSpPr>
          <p:spPr>
            <a:xfrm>
              <a:off x="731361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0" name="Rounded Rectangle 119"/>
            <p:cNvSpPr/>
            <p:nvPr/>
          </p:nvSpPr>
          <p:spPr>
            <a:xfrm>
              <a:off x="9669937"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1" name="Rounded Rectangle 110"/>
            <p:cNvSpPr/>
            <p:nvPr/>
          </p:nvSpPr>
          <p:spPr>
            <a:xfrm>
              <a:off x="2589212" y="3920299"/>
              <a:ext cx="2273251" cy="21305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400" b="0" i="0" dirty="0">
                  <a:solidFill>
                    <a:srgbClr val="FFFFFF"/>
                  </a:solidFill>
                  <a:latin typeface="Arial"/>
                  <a:ea typeface="黑体" pitchFamily="2" charset="-122"/>
                  <a:cs typeface="+mn-cs"/>
                </a:rPr>
                <a:t>针对私有云优化的计算系统和管理，利用公共云/混合云时提供</a:t>
              </a:r>
              <a:r>
                <a:rPr lang="zh-CN" sz="1400" b="0" i="0" dirty="0" smtClean="0">
                  <a:solidFill>
                    <a:srgbClr val="FFFFFF"/>
                  </a:solidFill>
                  <a:latin typeface="Arial"/>
                  <a:ea typeface="黑体" pitchFamily="2" charset="-122"/>
                  <a:cs typeface="+mn-cs"/>
                </a:rPr>
                <a:t>安全</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和</a:t>
              </a:r>
              <a:r>
                <a:rPr lang="zh-CN" sz="1400" b="0" i="0" dirty="0">
                  <a:solidFill>
                    <a:srgbClr val="FFFFFF"/>
                  </a:solidFill>
                  <a:latin typeface="Arial"/>
                  <a:ea typeface="黑体" pitchFamily="2" charset="-122"/>
                  <a:cs typeface="+mn-cs"/>
                </a:rPr>
                <a:t>管理的领先创新</a:t>
              </a:r>
              <a:endParaRPr lang="en-US" sz="1400" dirty="0">
                <a:solidFill>
                  <a:schemeClr val="bg1"/>
                </a:solidFill>
                <a:ea typeface="黑体" pitchFamily="2" charset="-122"/>
              </a:endParaRPr>
            </a:p>
          </p:txBody>
        </p:sp>
        <p:sp>
          <p:nvSpPr>
            <p:cNvPr id="112" name="Rounded Rectangle 111"/>
            <p:cNvSpPr/>
            <p:nvPr/>
          </p:nvSpPr>
          <p:spPr>
            <a:xfrm>
              <a:off x="4943069" y="3954165"/>
              <a:ext cx="2273250"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包含应用合作伙伴、</a:t>
              </a:r>
            </a:p>
            <a:p>
              <a:pPr algn="ctr" defTabSz="914309">
                <a:lnSpc>
                  <a:spcPct val="120000"/>
                </a:lnSpc>
                <a:buNone/>
              </a:pPr>
              <a:r>
                <a:rPr lang="zh-CN" sz="1400" b="0" i="0" dirty="0">
                  <a:solidFill>
                    <a:srgbClr val="FFFFFF"/>
                  </a:solidFill>
                  <a:latin typeface="Arial"/>
                  <a:ea typeface="黑体" pitchFamily="2" charset="-122"/>
                  <a:cs typeface="+mn-cs"/>
                </a:rPr>
                <a:t>协调/自动化、动态资源弹性的集成系统</a:t>
              </a:r>
              <a:endParaRPr lang="en-US" sz="1400" dirty="0">
                <a:solidFill>
                  <a:schemeClr val="bg1"/>
                </a:solidFill>
                <a:ea typeface="黑体" pitchFamily="2" charset="-122"/>
              </a:endParaRPr>
            </a:p>
          </p:txBody>
        </p:sp>
        <p:sp>
          <p:nvSpPr>
            <p:cNvPr id="113" name="Rounded Rectangle 112"/>
            <p:cNvSpPr/>
            <p:nvPr/>
          </p:nvSpPr>
          <p:spPr>
            <a:xfrm>
              <a:off x="7313868" y="3954165"/>
              <a:ext cx="2273251"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交换矩阵融合、</a:t>
              </a:r>
              <a:r>
                <a:rPr lang="zh-CN" sz="1400" b="0" i="0" dirty="0" smtClean="0">
                  <a:solidFill>
                    <a:srgbClr val="FFFFFF"/>
                  </a:solidFill>
                  <a:latin typeface="Arial"/>
                  <a:ea typeface="黑体" pitchFamily="2" charset="-122"/>
                  <a:cs typeface="+mn-cs"/>
                </a:rPr>
                <a:t>统一</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安全、安全</a:t>
              </a:r>
              <a:r>
                <a:rPr lang="zh-CN" sz="1400" b="0" i="0" dirty="0">
                  <a:solidFill>
                    <a:srgbClr val="FFFFFF"/>
                  </a:solidFill>
                  <a:latin typeface="Arial"/>
                  <a:ea typeface="黑体" pitchFamily="2" charset="-122"/>
                  <a:cs typeface="+mn-cs"/>
                </a:rPr>
                <a:t>分区</a:t>
              </a:r>
              <a:endParaRPr lang="en-US" sz="1400" dirty="0">
                <a:solidFill>
                  <a:schemeClr val="bg1"/>
                </a:solidFill>
                <a:ea typeface="黑体" pitchFamily="2" charset="-122"/>
              </a:endParaRPr>
            </a:p>
          </p:txBody>
        </p:sp>
        <p:sp>
          <p:nvSpPr>
            <p:cNvPr id="114" name="Rounded Rectangle 113"/>
            <p:cNvSpPr/>
            <p:nvPr/>
          </p:nvSpPr>
          <p:spPr>
            <a:xfrm>
              <a:off x="9669938" y="3954166"/>
              <a:ext cx="2218916" cy="1706084"/>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提供交换矩阵弹性</a:t>
              </a:r>
              <a:r>
                <a:rPr lang="zh-CN" sz="1400" b="0" i="0" dirty="0" smtClean="0">
                  <a:solidFill>
                    <a:srgbClr val="FFFFFF"/>
                  </a:solidFill>
                  <a:latin typeface="Arial"/>
                  <a:ea typeface="黑体" pitchFamily="2" charset="-122"/>
                  <a:cs typeface="+mn-cs"/>
                </a:rPr>
                <a:t>、</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网络</a:t>
              </a:r>
              <a:r>
                <a:rPr lang="zh-CN" sz="1400" b="0" i="0" dirty="0">
                  <a:solidFill>
                    <a:srgbClr val="FFFFFF"/>
                  </a:solidFill>
                  <a:latin typeface="Arial"/>
                  <a:ea typeface="黑体" pitchFamily="2" charset="-122"/>
                  <a:cs typeface="+mn-cs"/>
                </a:rPr>
                <a:t>虚拟化、</a:t>
              </a:r>
              <a:r>
                <a:rPr lang="zh-CN" sz="1400" b="0" i="0" dirty="0" smtClean="0">
                  <a:solidFill>
                    <a:srgbClr val="FFFFFF"/>
                  </a:solidFill>
                  <a:latin typeface="Arial"/>
                  <a:ea typeface="黑体" pitchFamily="2" charset="-122"/>
                  <a:cs typeface="+mn-cs"/>
                </a:rPr>
                <a:t>交换矩阵</a:t>
              </a:r>
              <a:r>
                <a:rPr lang="zh-CN" sz="1400" b="0" i="0" dirty="0">
                  <a:solidFill>
                    <a:srgbClr val="FFFFFF"/>
                  </a:solidFill>
                  <a:latin typeface="Arial"/>
                  <a:ea typeface="黑体" pitchFamily="2" charset="-122"/>
                  <a:cs typeface="+mn-cs"/>
                </a:rPr>
                <a:t>融合</a:t>
              </a:r>
            </a:p>
          </p:txBody>
        </p:sp>
      </p:grpSp>
      <p:grpSp>
        <p:nvGrpSpPr>
          <p:cNvPr id="5" name="Group 4"/>
          <p:cNvGrpSpPr/>
          <p:nvPr/>
        </p:nvGrpSpPr>
        <p:grpSpPr>
          <a:xfrm>
            <a:off x="-1588" y="6019801"/>
            <a:ext cx="12190414" cy="878400"/>
            <a:chOff x="-1588" y="6019801"/>
            <a:chExt cx="12190414" cy="878400"/>
          </a:xfrm>
        </p:grpSpPr>
        <p:grpSp>
          <p:nvGrpSpPr>
            <p:cNvPr id="121" name="Group 120"/>
            <p:cNvGrpSpPr/>
            <p:nvPr/>
          </p:nvGrpSpPr>
          <p:grpSpPr>
            <a:xfrm>
              <a:off x="-1588" y="6019801"/>
              <a:ext cx="12190414" cy="878400"/>
              <a:chOff x="-1588" y="5804038"/>
              <a:chExt cx="12190414" cy="1049867"/>
            </a:xfrm>
          </p:grpSpPr>
          <p:sp>
            <p:nvSpPr>
              <p:cNvPr id="122" name="Rectangle 121"/>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24" name="Straight Connector 123"/>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150812" y="6103890"/>
              <a:ext cx="12038013" cy="757130"/>
            </a:xfrm>
            <a:prstGeom prst="rect">
              <a:avLst/>
            </a:prstGeom>
            <a:noFill/>
          </p:spPr>
          <p:txBody>
            <a:bodyPr wrap="square" rtlCol="0">
              <a:spAutoFit/>
            </a:bodyPr>
            <a:lstStyle/>
            <a:p>
              <a:pPr algn="ctr" defTabSz="914400">
                <a:lnSpc>
                  <a:spcPct val="120000"/>
                </a:lnSpc>
                <a:buNone/>
              </a:pPr>
              <a:r>
                <a:rPr lang="zh-CN" sz="1800" b="1" i="0" dirty="0">
                  <a:solidFill>
                    <a:srgbClr val="0096D6">
                      <a:lumMod val="50000"/>
                    </a:srgbClr>
                  </a:solidFill>
                  <a:latin typeface="Arial"/>
                  <a:ea typeface="黑体" pitchFamily="2" charset="-122"/>
                  <a:cs typeface="+mn-cs"/>
                </a:rPr>
                <a:t>思科和合作伙伴服务：</a:t>
              </a:r>
              <a:r>
                <a:rPr lang="zh-CN" sz="1800" b="0" i="0" dirty="0">
                  <a:solidFill>
                    <a:srgbClr val="0096D6">
                      <a:lumMod val="50000"/>
                    </a:srgbClr>
                  </a:solidFill>
                  <a:latin typeface="Arial"/>
                  <a:ea typeface="黑体" pitchFamily="2" charset="-122"/>
                  <a:cs typeface="+mn-cs"/>
                </a:rPr>
                <a:t/>
              </a:r>
              <a:br>
                <a:rPr lang="zh-CN" sz="1800" b="0" i="0" dirty="0">
                  <a:solidFill>
                    <a:srgbClr val="0096D6">
                      <a:lumMod val="50000"/>
                    </a:srgbClr>
                  </a:solidFill>
                  <a:latin typeface="Arial"/>
                  <a:ea typeface="黑体" pitchFamily="2" charset="-122"/>
                  <a:cs typeface="+mn-cs"/>
                </a:rPr>
              </a:br>
              <a:r>
                <a:rPr lang="zh-CN" sz="1800" b="0" i="0" dirty="0">
                  <a:solidFill>
                    <a:srgbClr val="0096D6">
                      <a:lumMod val="50000"/>
                    </a:srgbClr>
                  </a:solidFill>
                  <a:latin typeface="Arial"/>
                  <a:ea typeface="黑体" pitchFamily="2" charset="-122"/>
                  <a:cs typeface="+mn-cs"/>
                </a:rPr>
                <a:t>简化 IT </a:t>
              </a:r>
              <a:r>
                <a:rPr lang="zh-CN" sz="1800" b="0" i="0" dirty="0" smtClean="0">
                  <a:solidFill>
                    <a:srgbClr val="0096D6">
                      <a:lumMod val="50000"/>
                    </a:srgbClr>
                  </a:solidFill>
                  <a:latin typeface="Arial"/>
                  <a:ea typeface="黑体" pitchFamily="2" charset="-122"/>
                  <a:cs typeface="+mn-cs"/>
                </a:rPr>
                <a:t>运营</a:t>
              </a:r>
              <a:r>
                <a:rPr lang="zh-CN" altLang="en-US" sz="1800" b="0" i="0" dirty="0" smtClean="0">
                  <a:solidFill>
                    <a:srgbClr val="0096D6">
                      <a:lumMod val="50000"/>
                    </a:srgbClr>
                  </a:solidFill>
                  <a:latin typeface="Arial"/>
                  <a:ea typeface="黑体" pitchFamily="2" charset="-122"/>
                  <a:cs typeface="+mn-cs"/>
                </a:rPr>
                <a:t>。</a:t>
              </a:r>
              <a:r>
                <a:rPr lang="zh-CN" sz="1800" b="0" i="0" dirty="0" smtClean="0">
                  <a:solidFill>
                    <a:srgbClr val="0096D6">
                      <a:lumMod val="50000"/>
                    </a:srgbClr>
                  </a:solidFill>
                  <a:latin typeface="Arial"/>
                  <a:ea typeface="黑体" pitchFamily="2" charset="-122"/>
                  <a:cs typeface="+mn-cs"/>
                </a:rPr>
                <a:t>管理</a:t>
              </a:r>
              <a:r>
                <a:rPr lang="zh-CN" sz="1800" b="0" i="0" dirty="0">
                  <a:solidFill>
                    <a:srgbClr val="0096D6">
                      <a:lumMod val="50000"/>
                    </a:srgbClr>
                  </a:solidFill>
                  <a:latin typeface="Arial"/>
                  <a:ea typeface="黑体" pitchFamily="2" charset="-122"/>
                  <a:cs typeface="+mn-cs"/>
                </a:rPr>
                <a:t>并降低</a:t>
              </a:r>
              <a:r>
                <a:rPr lang="zh-CN" sz="1800" b="0" i="0" dirty="0" smtClean="0">
                  <a:solidFill>
                    <a:srgbClr val="0096D6">
                      <a:lumMod val="50000"/>
                    </a:srgbClr>
                  </a:solidFill>
                  <a:latin typeface="Arial"/>
                  <a:ea typeface="黑体" pitchFamily="2" charset="-122"/>
                  <a:cs typeface="+mn-cs"/>
                </a:rPr>
                <a:t>风险</a:t>
              </a:r>
              <a:r>
                <a:rPr lang="zh-CN" altLang="en-US" sz="1800" b="0" i="0" dirty="0" smtClean="0">
                  <a:solidFill>
                    <a:srgbClr val="0096D6">
                      <a:lumMod val="50000"/>
                    </a:srgbClr>
                  </a:solidFill>
                  <a:latin typeface="Arial"/>
                  <a:ea typeface="黑体" pitchFamily="2" charset="-122"/>
                  <a:cs typeface="+mn-cs"/>
                </a:rPr>
                <a:t>。</a:t>
              </a:r>
              <a:r>
                <a:rPr lang="zh-CN" sz="1800" b="0" i="0" dirty="0" smtClean="0">
                  <a:solidFill>
                    <a:srgbClr val="0096D6">
                      <a:lumMod val="50000"/>
                    </a:srgbClr>
                  </a:solidFill>
                  <a:latin typeface="Arial"/>
                  <a:ea typeface="黑体" pitchFamily="2" charset="-122"/>
                  <a:cs typeface="+mn-cs"/>
                </a:rPr>
                <a:t>使</a:t>
              </a:r>
              <a:r>
                <a:rPr lang="zh-CN" sz="1800" b="0" i="0" dirty="0">
                  <a:solidFill>
                    <a:srgbClr val="0096D6">
                      <a:lumMod val="50000"/>
                    </a:srgbClr>
                  </a:solidFill>
                  <a:latin typeface="Arial"/>
                  <a:ea typeface="黑体" pitchFamily="2" charset="-122"/>
                  <a:cs typeface="+mn-cs"/>
                </a:rPr>
                <a:t>您的数据中心更安全并富有弹性。</a:t>
              </a:r>
            </a:p>
          </p:txBody>
        </p:sp>
      </p:grpSp>
      <p:sp>
        <p:nvSpPr>
          <p:cNvPr id="65" name="TextBox 64"/>
          <p:cNvSpPr txBox="1"/>
          <p:nvPr/>
        </p:nvSpPr>
        <p:spPr>
          <a:xfrm>
            <a:off x="238887" y="2449602"/>
            <a:ext cx="2266806"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我如何支持移动</a:t>
            </a:r>
            <a:r>
              <a:rPr lang="zh-CN" sz="1800" b="0" i="0" dirty="0" smtClean="0">
                <a:solidFill>
                  <a:srgbClr val="FFFFFF">
                    <a:lumMod val="95000"/>
                  </a:srgbClr>
                </a:solidFill>
                <a:latin typeface="Arial"/>
                <a:ea typeface="黑体" pitchFamily="2" charset="-122"/>
                <a:cs typeface="Arial"/>
              </a:rPr>
              <a:t>性</a:t>
            </a:r>
            <a:r>
              <a:rPr lang="en-US" altLang="zh-CN" sz="1800" b="0" i="0" dirty="0" smtClean="0">
                <a:solidFill>
                  <a:srgbClr val="FFFFFF">
                    <a:lumMod val="95000"/>
                  </a:srgbClr>
                </a:solidFill>
                <a:latin typeface="Arial"/>
                <a:ea typeface="黑体" pitchFamily="2" charset="-122"/>
                <a:cs typeface="Arial"/>
              </a:rPr>
              <a:t/>
            </a:r>
            <a:br>
              <a:rPr lang="en-US" altLang="zh-CN" sz="1800" b="0" i="0" dirty="0" smtClean="0">
                <a:solidFill>
                  <a:srgbClr val="FFFFFF">
                    <a:lumMod val="95000"/>
                  </a:srgbClr>
                </a:solidFill>
                <a:latin typeface="Arial"/>
                <a:ea typeface="黑体" pitchFamily="2" charset="-122"/>
                <a:cs typeface="Arial"/>
              </a:rPr>
            </a:br>
            <a:r>
              <a:rPr lang="zh-CN" sz="1800" b="0" i="0" dirty="0" smtClean="0">
                <a:solidFill>
                  <a:srgbClr val="FFFFFF">
                    <a:lumMod val="95000"/>
                  </a:srgbClr>
                </a:solidFill>
                <a:latin typeface="Arial"/>
                <a:ea typeface="黑体" pitchFamily="2" charset="-122"/>
                <a:cs typeface="Arial"/>
              </a:rPr>
              <a:t>和</a:t>
            </a:r>
            <a:r>
              <a:rPr lang="zh-CN" sz="1800" b="0" i="0" dirty="0">
                <a:solidFill>
                  <a:srgbClr val="FFFFFF">
                    <a:lumMod val="95000"/>
                  </a:srgbClr>
                </a:solidFill>
                <a:latin typeface="Arial"/>
                <a:ea typeface="黑体" pitchFamily="2" charset="-122"/>
                <a:cs typeface="Arial"/>
              </a:rPr>
              <a:t>自带设备？</a:t>
            </a:r>
            <a:endParaRPr lang="en-US" dirty="0">
              <a:solidFill>
                <a:schemeClr val="bg2">
                  <a:lumMod val="95000"/>
                </a:schemeClr>
              </a:solidFill>
              <a:ea typeface="黑体" pitchFamily="2" charset="-122"/>
              <a:cs typeface="Arial"/>
            </a:endParaRPr>
          </a:p>
        </p:txBody>
      </p:sp>
      <p:sp>
        <p:nvSpPr>
          <p:cNvPr id="66" name="TextBox 65"/>
          <p:cNvSpPr txBox="1"/>
          <p:nvPr/>
        </p:nvSpPr>
        <p:spPr>
          <a:xfrm>
            <a:off x="2624837" y="243772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我的私有云、公共云和混合云选项是什么？</a:t>
            </a:r>
            <a:endParaRPr lang="en-US" dirty="0">
              <a:solidFill>
                <a:schemeClr val="bg2">
                  <a:lumMod val="95000"/>
                </a:schemeClr>
              </a:solidFill>
              <a:ea typeface="黑体" pitchFamily="2" charset="-122"/>
              <a:cs typeface="Arial"/>
            </a:endParaRPr>
          </a:p>
        </p:txBody>
      </p:sp>
      <p:sp>
        <p:nvSpPr>
          <p:cNvPr id="116" name="TextBox 115"/>
          <p:cNvSpPr txBox="1"/>
          <p:nvPr/>
        </p:nvSpPr>
        <p:spPr>
          <a:xfrm>
            <a:off x="4931193" y="2416907"/>
            <a:ext cx="2273251"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我需要快速部署新业务应用和服务</a:t>
            </a:r>
            <a:endParaRPr lang="en-US" sz="1400" dirty="0">
              <a:solidFill>
                <a:schemeClr val="bg2">
                  <a:lumMod val="95000"/>
                </a:schemeClr>
              </a:solidFill>
              <a:ea typeface="黑体" pitchFamily="2" charset="-122"/>
            </a:endParaRPr>
          </a:p>
        </p:txBody>
      </p:sp>
      <p:sp>
        <p:nvSpPr>
          <p:cNvPr id="123" name="TextBox 122"/>
          <p:cNvSpPr txBox="1"/>
          <p:nvPr/>
        </p:nvSpPr>
        <p:spPr>
          <a:xfrm>
            <a:off x="7301737" y="2432052"/>
            <a:ext cx="2285744" cy="757124"/>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1800" b="0" i="0" dirty="0">
                <a:solidFill>
                  <a:srgbClr val="FFFFFF">
                    <a:lumMod val="95000"/>
                  </a:srgbClr>
                </a:solidFill>
                <a:latin typeface="Arial"/>
                <a:ea typeface="黑体" pitchFamily="2" charset="-122"/>
                <a:cs typeface="+mn-cs"/>
              </a:rPr>
              <a:t>我需要快速、安全的基础设施部署</a:t>
            </a:r>
            <a:endParaRPr lang="en-US" sz="1400" dirty="0">
              <a:solidFill>
                <a:schemeClr val="bg2">
                  <a:lumMod val="95000"/>
                </a:schemeClr>
              </a:solidFill>
              <a:ea typeface="黑体" pitchFamily="2" charset="-122"/>
            </a:endParaRPr>
          </a:p>
        </p:txBody>
      </p:sp>
      <p:sp>
        <p:nvSpPr>
          <p:cNvPr id="128" name="TextBox 127"/>
          <p:cNvSpPr txBox="1"/>
          <p:nvPr/>
        </p:nvSpPr>
        <p:spPr>
          <a:xfrm>
            <a:off x="9725889" y="2432052"/>
            <a:ext cx="2151089"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如何虚拟化我</a:t>
            </a:r>
            <a:r>
              <a:rPr lang="zh-CN" sz="1800" b="0" i="0" dirty="0" smtClean="0">
                <a:solidFill>
                  <a:srgbClr val="FFFFFF">
                    <a:lumMod val="95000"/>
                  </a:srgbClr>
                </a:solidFill>
                <a:latin typeface="Arial"/>
                <a:ea typeface="黑体" pitchFamily="2" charset="-122"/>
                <a:cs typeface="+mn-cs"/>
              </a:rPr>
              <a:t>的网络</a:t>
            </a:r>
            <a:r>
              <a:rPr lang="zh-CN" sz="1800" b="0" i="0" dirty="0">
                <a:solidFill>
                  <a:srgbClr val="FFFFFF">
                    <a:lumMod val="95000"/>
                  </a:srgbClr>
                </a:solidFill>
                <a:latin typeface="Arial"/>
                <a:ea typeface="黑体" pitchFamily="2" charset="-122"/>
                <a:cs typeface="+mn-cs"/>
              </a:rPr>
              <a:t>和数据中心？</a:t>
            </a:r>
            <a:endParaRPr lang="en-US" dirty="0">
              <a:solidFill>
                <a:schemeClr val="bg2">
                  <a:lumMod val="95000"/>
                </a:schemeClr>
              </a:solidFill>
              <a:ea typeface="黑体" pitchFamily="2" charset="-122"/>
            </a:endParaRPr>
          </a:p>
        </p:txBody>
      </p:sp>
    </p:spTree>
    <p:extLst>
      <p:ext uri="{BB962C8B-B14F-4D97-AF65-F5344CB8AC3E}">
        <p14:creationId xmlns:p14="http://schemas.microsoft.com/office/powerpoint/2010/main" val="414390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8" y="51221"/>
            <a:ext cx="11882637" cy="838200"/>
          </a:xfrm>
        </p:spPr>
        <p:txBody>
          <a:bodyPr/>
          <a:lstStyle/>
          <a:p>
            <a:pPr algn="l" defTabSz="914400">
              <a:lnSpc>
                <a:spcPct val="80000"/>
              </a:lnSpc>
              <a:spcBef>
                <a:spcPct val="0"/>
              </a:spcBef>
              <a:buNone/>
            </a:pPr>
            <a:r>
              <a:rPr lang="zh-CN" sz="3600" b="0" i="0" spc="0">
                <a:solidFill>
                  <a:srgbClr val="FFFFFF"/>
                </a:solidFill>
                <a:latin typeface="Arial"/>
                <a:ea typeface="黑体" pitchFamily="2" charset="-122"/>
                <a:cs typeface="+mj-cs"/>
              </a:rPr>
              <a:t>专为满足中型客户需求 — </a:t>
            </a:r>
            <a:r>
              <a:rPr lang="zh-CN" sz="3200" b="1" i="1" spc="0">
                <a:solidFill>
                  <a:srgbClr val="FFFFFF"/>
                </a:solidFill>
                <a:latin typeface="Arial"/>
                <a:ea typeface="黑体" pitchFamily="2" charset="-122"/>
                <a:cs typeface="+mj-cs"/>
              </a:rPr>
              <a:t>数据中心</a:t>
            </a:r>
            <a:endParaRPr lang="en-US" sz="3200" b="1" i="1" dirty="0">
              <a:ea typeface="黑体" pitchFamily="2" charset="-122"/>
            </a:endParaRPr>
          </a:p>
        </p:txBody>
      </p:sp>
      <p:grpSp>
        <p:nvGrpSpPr>
          <p:cNvPr id="67" name="Group 66"/>
          <p:cNvGrpSpPr/>
          <p:nvPr/>
        </p:nvGrpSpPr>
        <p:grpSpPr>
          <a:xfrm>
            <a:off x="245661" y="1123543"/>
            <a:ext cx="11697527" cy="2438852"/>
            <a:chOff x="245661" y="3917543"/>
            <a:chExt cx="11697527" cy="2438852"/>
          </a:xfrm>
        </p:grpSpPr>
        <p:sp>
          <p:nvSpPr>
            <p:cNvPr id="68" name="TextBox 67"/>
            <p:cNvSpPr txBox="1"/>
            <p:nvPr/>
          </p:nvSpPr>
          <p:spPr>
            <a:xfrm>
              <a:off x="8339077" y="5969581"/>
              <a:ext cx="3103624" cy="323163"/>
            </a:xfrm>
            <a:prstGeom prst="rect">
              <a:avLst/>
            </a:prstGeom>
            <a:noFill/>
          </p:spPr>
          <p:txBody>
            <a:bodyPr wrap="square" lIns="91432" tIns="45717" rIns="91432" bIns="45717" rtlCol="0" anchor="ctr">
              <a:spAutoFit/>
            </a:bodyPr>
            <a:lstStyle/>
            <a:p>
              <a:pPr algn="ctr" defTabSz="914323"/>
              <a:endParaRPr lang="en-US" sz="1500" dirty="0">
                <a:solidFill>
                  <a:srgbClr val="FFFF00"/>
                </a:solidFill>
                <a:effectLst>
                  <a:outerShdw blurRad="38100" dist="38100" dir="2700000" algn="tl">
                    <a:srgbClr val="000000">
                      <a:alpha val="43137"/>
                    </a:srgbClr>
                  </a:outerShdw>
                </a:effectLst>
                <a:ea typeface="黑体" pitchFamily="2" charset="-122"/>
              </a:endParaRPr>
            </a:p>
          </p:txBody>
        </p:sp>
        <p:grpSp>
          <p:nvGrpSpPr>
            <p:cNvPr id="69" name="Group 68"/>
            <p:cNvGrpSpPr/>
            <p:nvPr/>
          </p:nvGrpSpPr>
          <p:grpSpPr>
            <a:xfrm>
              <a:off x="245661" y="4453014"/>
              <a:ext cx="11697527" cy="1903381"/>
              <a:chOff x="245661" y="5216470"/>
              <a:chExt cx="11697527" cy="1757251"/>
            </a:xfrm>
          </p:grpSpPr>
          <p:sp>
            <p:nvSpPr>
              <p:cNvPr id="106" name="Rounded Rectangle 105"/>
              <p:cNvSpPr/>
              <p:nvPr/>
            </p:nvSpPr>
            <p:spPr>
              <a:xfrm>
                <a:off x="245661"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7" name="Rounded Rectangle 106"/>
              <p:cNvSpPr/>
              <p:nvPr/>
            </p:nvSpPr>
            <p:spPr>
              <a:xfrm>
                <a:off x="4943069"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8" name="Rounded Rectangle 107"/>
              <p:cNvSpPr/>
              <p:nvPr/>
            </p:nvSpPr>
            <p:spPr>
              <a:xfrm>
                <a:off x="2601730"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9" name="Rounded Rectangle 108"/>
              <p:cNvSpPr/>
              <p:nvPr/>
            </p:nvSpPr>
            <p:spPr>
              <a:xfrm>
                <a:off x="7313868" y="5216470"/>
                <a:ext cx="2273251" cy="1698486"/>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0" name="Rounded Rectangle 109"/>
              <p:cNvSpPr/>
              <p:nvPr/>
            </p:nvSpPr>
            <p:spPr>
              <a:xfrm>
                <a:off x="9669937" y="5216471"/>
                <a:ext cx="2273251" cy="1698485"/>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grpSp>
        <p:sp>
          <p:nvSpPr>
            <p:cNvPr id="71" name="Freeform 30"/>
            <p:cNvSpPr>
              <a:spLocks noEditPoints="1"/>
            </p:cNvSpPr>
            <p:nvPr/>
          </p:nvSpPr>
          <p:spPr bwMode="auto">
            <a:xfrm>
              <a:off x="1407499" y="4727219"/>
              <a:ext cx="331971" cy="344436"/>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2" name="Freeform 58"/>
            <p:cNvSpPr>
              <a:spLocks noEditPoints="1"/>
            </p:cNvSpPr>
            <p:nvPr/>
          </p:nvSpPr>
          <p:spPr bwMode="auto">
            <a:xfrm>
              <a:off x="1077965" y="4616181"/>
              <a:ext cx="204304" cy="491843"/>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4" name="Freeform 73"/>
            <p:cNvSpPr>
              <a:spLocks/>
            </p:cNvSpPr>
            <p:nvPr/>
          </p:nvSpPr>
          <p:spPr bwMode="auto">
            <a:xfrm>
              <a:off x="3310540" y="4697979"/>
              <a:ext cx="768886" cy="38275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76" name="Group 75"/>
            <p:cNvGrpSpPr>
              <a:grpSpLocks noChangeAspect="1"/>
            </p:cNvGrpSpPr>
            <p:nvPr/>
          </p:nvGrpSpPr>
          <p:grpSpPr>
            <a:xfrm>
              <a:off x="5932364" y="4576672"/>
              <a:ext cx="460629" cy="457200"/>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96"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7"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8" name="Freeform 97"/>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9" name="Freeform 98"/>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0" name="Freeform 99"/>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1" name="Freeform 100"/>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2" name="Freeform 101"/>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3" name="Freeform 102"/>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4" name="Freeform 103"/>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5" name="Freeform 104"/>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sp>
          <p:nvSpPr>
            <p:cNvPr id="77" name="Freeform 20"/>
            <p:cNvSpPr>
              <a:spLocks noChangeAspect="1" noEditPoints="1"/>
            </p:cNvSpPr>
            <p:nvPr/>
          </p:nvSpPr>
          <p:spPr bwMode="auto">
            <a:xfrm>
              <a:off x="8173420" y="4661896"/>
              <a:ext cx="471948" cy="457200"/>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80" name="Group 4"/>
            <p:cNvGrpSpPr>
              <a:grpSpLocks noChangeAspect="1"/>
            </p:cNvGrpSpPr>
            <p:nvPr/>
          </p:nvGrpSpPr>
          <p:grpSpPr bwMode="auto">
            <a:xfrm>
              <a:off x="10529633" y="4656208"/>
              <a:ext cx="452707" cy="457200"/>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82"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3"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4"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5"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6"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7"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8"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9"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0"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1"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2"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3"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4"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5"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81" name="TextBox 80"/>
            <p:cNvSpPr txBox="1"/>
            <p:nvPr/>
          </p:nvSpPr>
          <p:spPr>
            <a:xfrm>
              <a:off x="2283325" y="3917543"/>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关键 IT 计划</a:t>
              </a:r>
              <a:endParaRPr lang="en-US" sz="2400" dirty="0">
                <a:solidFill>
                  <a:schemeClr val="tx1">
                    <a:lumMod val="50000"/>
                  </a:schemeClr>
                </a:solidFill>
                <a:ea typeface="黑体" pitchFamily="2" charset="-122"/>
              </a:endParaRPr>
            </a:p>
          </p:txBody>
        </p:sp>
      </p:grpSp>
      <p:grpSp>
        <p:nvGrpSpPr>
          <p:cNvPr id="4" name="Group 3"/>
          <p:cNvGrpSpPr/>
          <p:nvPr/>
        </p:nvGrpSpPr>
        <p:grpSpPr>
          <a:xfrm>
            <a:off x="2589212" y="3640899"/>
            <a:ext cx="9379850" cy="2409931"/>
            <a:chOff x="2589212" y="3640899"/>
            <a:chExt cx="9379850" cy="2409931"/>
          </a:xfrm>
        </p:grpSpPr>
        <p:sp>
          <p:nvSpPr>
            <p:cNvPr id="3" name="Isosceles Triangle 2"/>
            <p:cNvSpPr/>
            <p:nvPr/>
          </p:nvSpPr>
          <p:spPr>
            <a:xfrm>
              <a:off x="260174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5" name="Isosceles Triangle 124"/>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6" name="Isosceles Triangle 125"/>
            <p:cNvSpPr/>
            <p:nvPr/>
          </p:nvSpPr>
          <p:spPr>
            <a:xfrm>
              <a:off x="731361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7" name="Isosceles Triangle 126"/>
            <p:cNvSpPr/>
            <p:nvPr/>
          </p:nvSpPr>
          <p:spPr>
            <a:xfrm>
              <a:off x="9695811"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7" name="Rounded Rectangle 116"/>
            <p:cNvSpPr/>
            <p:nvPr/>
          </p:nvSpPr>
          <p:spPr>
            <a:xfrm>
              <a:off x="260174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8" name="Rounded Rectangle 117"/>
            <p:cNvSpPr/>
            <p:nvPr/>
          </p:nvSpPr>
          <p:spPr>
            <a:xfrm>
              <a:off x="4940518"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chemeClr val="bg1"/>
                </a:solidFill>
                <a:ea typeface="黑体" pitchFamily="2" charset="-122"/>
              </a:endParaRPr>
            </a:p>
          </p:txBody>
        </p:sp>
        <p:sp>
          <p:nvSpPr>
            <p:cNvPr id="119" name="Rounded Rectangle 118"/>
            <p:cNvSpPr/>
            <p:nvPr/>
          </p:nvSpPr>
          <p:spPr>
            <a:xfrm>
              <a:off x="731361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chemeClr val="bg1"/>
                </a:solidFill>
                <a:ea typeface="黑体" pitchFamily="2" charset="-122"/>
              </a:endParaRPr>
            </a:p>
          </p:txBody>
        </p:sp>
        <p:sp>
          <p:nvSpPr>
            <p:cNvPr id="120" name="Rounded Rectangle 119"/>
            <p:cNvSpPr/>
            <p:nvPr/>
          </p:nvSpPr>
          <p:spPr>
            <a:xfrm>
              <a:off x="9669937"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1" name="Rounded Rectangle 110"/>
            <p:cNvSpPr/>
            <p:nvPr/>
          </p:nvSpPr>
          <p:spPr>
            <a:xfrm>
              <a:off x="2589212" y="3920299"/>
              <a:ext cx="2273251" cy="21305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简化的计算和管理平台 — UCS、Cloupia</a:t>
              </a:r>
              <a:endParaRPr lang="en-US" sz="1400" dirty="0">
                <a:solidFill>
                  <a:schemeClr val="bg1"/>
                </a:solidFill>
                <a:ea typeface="黑体" pitchFamily="2" charset="-122"/>
              </a:endParaRPr>
            </a:p>
            <a:p>
              <a:pPr algn="ctr" defTabSz="914309">
                <a:lnSpc>
                  <a:spcPct val="120000"/>
                </a:lnSpc>
                <a:buNone/>
              </a:pPr>
              <a:r>
                <a:rPr lang="zh-CN" sz="1400" b="0" i="0" dirty="0">
                  <a:solidFill>
                    <a:srgbClr val="FFFFFF"/>
                  </a:solidFill>
                  <a:latin typeface="Arial"/>
                  <a:ea typeface="黑体" pitchFamily="2" charset="-122"/>
                  <a:cs typeface="+mn-cs"/>
                </a:rPr>
                <a:t>混合云安全和管理的连续性 — Nexus 1000V InterCloud</a:t>
              </a:r>
              <a:endParaRPr lang="en-US" sz="1400" dirty="0">
                <a:solidFill>
                  <a:schemeClr val="bg1"/>
                </a:solidFill>
                <a:ea typeface="黑体" pitchFamily="2" charset="-122"/>
              </a:endParaRPr>
            </a:p>
          </p:txBody>
        </p:sp>
        <p:sp>
          <p:nvSpPr>
            <p:cNvPr id="112" name="Rounded Rectangle 111"/>
            <p:cNvSpPr/>
            <p:nvPr/>
          </p:nvSpPr>
          <p:spPr>
            <a:xfrm>
              <a:off x="4943069" y="3954165"/>
              <a:ext cx="2273250"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包含存储和应用</a:t>
              </a:r>
              <a:r>
                <a:rPr lang="zh-CN" sz="1400" b="0" i="0" dirty="0" smtClean="0">
                  <a:solidFill>
                    <a:srgbClr val="FFFFFF"/>
                  </a:solidFill>
                  <a:latin typeface="Arial"/>
                  <a:ea typeface="黑体" pitchFamily="2" charset="-122"/>
                  <a:cs typeface="+mn-cs"/>
                </a:rPr>
                <a:t>合作</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伙伴 </a:t>
              </a:r>
              <a:r>
                <a:rPr lang="zh-CN" sz="1400" b="0" i="0" dirty="0">
                  <a:solidFill>
                    <a:srgbClr val="FFFFFF"/>
                  </a:solidFill>
                  <a:latin typeface="Arial"/>
                  <a:ea typeface="黑体" pitchFamily="2" charset="-122"/>
                  <a:cs typeface="+mn-cs"/>
                </a:rPr>
                <a:t>— ExpressPod、FlexPod、VSPEX、Vblock 100 的集成系统</a:t>
              </a:r>
            </a:p>
          </p:txBody>
        </p:sp>
        <p:sp>
          <p:nvSpPr>
            <p:cNvPr id="113" name="Rounded Rectangle 112"/>
            <p:cNvSpPr/>
            <p:nvPr/>
          </p:nvSpPr>
          <p:spPr>
            <a:xfrm>
              <a:off x="7313868" y="3954165"/>
              <a:ext cx="2273251"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统一交换矩阵和 NX-OS 集成并简化了网络和安全 — Nexus 交换机、MDS SAN、虚拟</a:t>
              </a:r>
              <a:r>
                <a:rPr lang="zh-CN" sz="1400" b="0" i="0" dirty="0" smtClean="0">
                  <a:solidFill>
                    <a:srgbClr val="FFFFFF"/>
                  </a:solidFill>
                  <a:latin typeface="Arial"/>
                  <a:ea typeface="黑体" pitchFamily="2" charset="-122"/>
                  <a:cs typeface="+mn-cs"/>
                </a:rPr>
                <a:t>安全</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网关</a:t>
              </a:r>
              <a:r>
                <a:rPr lang="zh-CN" sz="1400" b="0" i="0" dirty="0">
                  <a:solidFill>
                    <a:srgbClr val="FFFFFF"/>
                  </a:solidFill>
                  <a:latin typeface="Arial"/>
                  <a:ea typeface="黑体" pitchFamily="2" charset="-122"/>
                  <a:cs typeface="+mn-cs"/>
                </a:rPr>
                <a:t>、ASA-X</a:t>
              </a:r>
              <a:endParaRPr lang="en-US" sz="1200" dirty="0">
                <a:solidFill>
                  <a:schemeClr val="bg1"/>
                </a:solidFill>
                <a:ea typeface="黑体" pitchFamily="2" charset="-122"/>
              </a:endParaRPr>
            </a:p>
          </p:txBody>
        </p:sp>
        <p:sp>
          <p:nvSpPr>
            <p:cNvPr id="114" name="Rounded Rectangle 113"/>
            <p:cNvSpPr/>
            <p:nvPr/>
          </p:nvSpPr>
          <p:spPr>
            <a:xfrm>
              <a:off x="9652525" y="3920298"/>
              <a:ext cx="2218916" cy="1928517"/>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统一数据中心平台提供了简洁性、灵活性和效率 - </a:t>
              </a:r>
              <a:r>
                <a:rPr lang="zh-CN" sz="1400" b="0" i="0" dirty="0" smtClean="0">
                  <a:solidFill>
                    <a:srgbClr val="FFFFFF"/>
                  </a:solidFill>
                  <a:latin typeface="Arial"/>
                  <a:ea typeface="黑体" pitchFamily="2" charset="-122"/>
                  <a:cs typeface="+mn-cs"/>
                </a:rPr>
                <a:t>UCS</a:t>
              </a:r>
              <a:r>
                <a:rPr lang="zh-CN" sz="1400" b="0" i="0" dirty="0">
                  <a:solidFill>
                    <a:srgbClr val="FFFFFF"/>
                  </a:solidFill>
                  <a:latin typeface="Arial"/>
                  <a:ea typeface="黑体" pitchFamily="2" charset="-122"/>
                  <a:cs typeface="+mn-cs"/>
                </a:rPr>
                <a:t>、FlexPod、ExpressPod、VSPEX、</a:t>
              </a:r>
              <a:r>
                <a:rPr lang="zh-CN" sz="1400" b="0" i="0" dirty="0" smtClean="0">
                  <a:solidFill>
                    <a:srgbClr val="FFFFFF"/>
                  </a:solidFill>
                  <a:latin typeface="Arial"/>
                  <a:ea typeface="黑体" pitchFamily="2" charset="-122"/>
                  <a:cs typeface="+mn-cs"/>
                </a:rPr>
                <a:t>Cloupia</a:t>
              </a:r>
              <a:r>
                <a:rPr lang="en-US" altLang="zh-CN" sz="1400" b="0" i="0" dirty="0" smtClean="0">
                  <a:solidFill>
                    <a:schemeClr val="bg1"/>
                  </a:solidFill>
                  <a:latin typeface="Arial"/>
                  <a:ea typeface="黑体" pitchFamily="2" charset="-122"/>
                  <a:cs typeface="+mn-cs"/>
                </a:rPr>
                <a:t> </a:t>
              </a:r>
              <a:r>
                <a:rPr lang="zh-CN" sz="1400" b="0" i="0" dirty="0" smtClean="0">
                  <a:solidFill>
                    <a:srgbClr val="FFFFFF"/>
                  </a:solidFill>
                  <a:latin typeface="Arial"/>
                  <a:ea typeface="黑体" pitchFamily="2" charset="-122"/>
                  <a:cs typeface="+mn-cs"/>
                </a:rPr>
                <a:t>Nexus</a:t>
              </a:r>
              <a:r>
                <a:rPr lang="zh-CN" sz="1400" b="0" i="0" dirty="0">
                  <a:solidFill>
                    <a:srgbClr val="FFFFFF"/>
                  </a:solidFill>
                  <a:latin typeface="Arial"/>
                  <a:ea typeface="黑体" pitchFamily="2" charset="-122"/>
                  <a:cs typeface="+mn-cs"/>
                </a:rPr>
                <a:t>、MDS </a:t>
              </a:r>
            </a:p>
            <a:p>
              <a:pPr algn="ctr" defTabSz="914309">
                <a:lnSpc>
                  <a:spcPct val="120000"/>
                </a:lnSpc>
                <a:buNone/>
              </a:pPr>
              <a:endParaRPr lang="en-US" sz="1400" dirty="0">
                <a:solidFill>
                  <a:schemeClr val="bg1"/>
                </a:solidFill>
                <a:ea typeface="黑体" pitchFamily="2" charset="-122"/>
              </a:endParaRPr>
            </a:p>
          </p:txBody>
        </p:sp>
      </p:grpSp>
      <p:grpSp>
        <p:nvGrpSpPr>
          <p:cNvPr id="5" name="Group 4"/>
          <p:cNvGrpSpPr/>
          <p:nvPr/>
        </p:nvGrpSpPr>
        <p:grpSpPr>
          <a:xfrm>
            <a:off x="-1588" y="5960531"/>
            <a:ext cx="12190414" cy="964880"/>
            <a:chOff x="-1588" y="5986646"/>
            <a:chExt cx="12190414" cy="938009"/>
          </a:xfrm>
        </p:grpSpPr>
        <p:grpSp>
          <p:nvGrpSpPr>
            <p:cNvPr id="121" name="Group 120"/>
            <p:cNvGrpSpPr/>
            <p:nvPr/>
          </p:nvGrpSpPr>
          <p:grpSpPr>
            <a:xfrm>
              <a:off x="-1588" y="6019801"/>
              <a:ext cx="12190414" cy="878400"/>
              <a:chOff x="-1588" y="5804038"/>
              <a:chExt cx="12190414" cy="1049867"/>
            </a:xfrm>
          </p:grpSpPr>
          <p:sp>
            <p:nvSpPr>
              <p:cNvPr id="122" name="Rectangle 121"/>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24" name="Straight Connector 123"/>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0" y="5986646"/>
              <a:ext cx="12188826" cy="938009"/>
            </a:xfrm>
            <a:prstGeom prst="rect">
              <a:avLst/>
            </a:prstGeom>
            <a:noFill/>
          </p:spPr>
          <p:txBody>
            <a:bodyPr wrap="square" rtlCol="0">
              <a:spAutoFit/>
            </a:bodyPr>
            <a:lstStyle/>
            <a:p>
              <a:pPr algn="ctr" defTabSz="914400">
                <a:lnSpc>
                  <a:spcPct val="105000"/>
                </a:lnSpc>
                <a:buNone/>
              </a:pPr>
              <a:r>
                <a:rPr lang="zh-CN" sz="1800" b="1" i="0" dirty="0">
                  <a:solidFill>
                    <a:srgbClr val="0096D6">
                      <a:lumMod val="50000"/>
                    </a:srgbClr>
                  </a:solidFill>
                  <a:latin typeface="Arial"/>
                  <a:ea typeface="黑体" pitchFamily="2" charset="-122"/>
                  <a:cs typeface="+mn-cs"/>
                </a:rPr>
                <a:t>服务：</a:t>
              </a:r>
              <a:br>
                <a:rPr lang="zh-CN" sz="1800" b="1" i="0" dirty="0">
                  <a:solidFill>
                    <a:srgbClr val="0096D6">
                      <a:lumMod val="50000"/>
                    </a:srgbClr>
                  </a:solidFill>
                  <a:latin typeface="Arial"/>
                  <a:ea typeface="黑体" pitchFamily="2" charset="-122"/>
                  <a:cs typeface="+mn-cs"/>
                </a:rPr>
              </a:br>
              <a:r>
                <a:rPr lang="zh-CN" sz="1800" b="0" i="0" dirty="0">
                  <a:solidFill>
                    <a:srgbClr val="0096D6">
                      <a:lumMod val="50000"/>
                    </a:srgbClr>
                  </a:solidFill>
                  <a:latin typeface="Arial"/>
                  <a:ea typeface="黑体" pitchFamily="2" charset="-122"/>
                  <a:cs typeface="+mn-cs"/>
                </a:rPr>
                <a:t>由思科合作伙伴提供的以软件为</a:t>
              </a:r>
              <a:r>
                <a:rPr lang="zh-CN" sz="1800" b="0" i="0" dirty="0" smtClean="0">
                  <a:solidFill>
                    <a:srgbClr val="0096D6">
                      <a:lumMod val="50000"/>
                    </a:srgbClr>
                  </a:solidFill>
                  <a:latin typeface="Arial"/>
                  <a:ea typeface="黑体" pitchFamily="2" charset="-122"/>
                  <a:cs typeface="+mn-cs"/>
                </a:rPr>
                <a:t>支持的</a:t>
              </a:r>
              <a:r>
                <a:rPr lang="zh-CN" sz="1800" b="0" i="0" dirty="0">
                  <a:solidFill>
                    <a:srgbClr val="0096D6">
                      <a:lumMod val="50000"/>
                    </a:srgbClr>
                  </a:solidFill>
                  <a:latin typeface="Arial"/>
                  <a:ea typeface="黑体" pitchFamily="2" charset="-122"/>
                  <a:cs typeface="+mn-cs"/>
                </a:rPr>
                <a:t>专业服务。由思科和合作伙伴提供的</a:t>
              </a:r>
              <a:br>
                <a:rPr lang="zh-CN" sz="1800" b="0" i="0" dirty="0">
                  <a:solidFill>
                    <a:srgbClr val="0096D6">
                      <a:lumMod val="50000"/>
                    </a:srgbClr>
                  </a:solidFill>
                  <a:latin typeface="Arial"/>
                  <a:ea typeface="黑体" pitchFamily="2" charset="-122"/>
                  <a:cs typeface="+mn-cs"/>
                </a:rPr>
              </a:br>
              <a:r>
                <a:rPr lang="zh-CN" sz="1800" b="0" i="0" dirty="0">
                  <a:solidFill>
                    <a:srgbClr val="0096D6">
                      <a:lumMod val="50000"/>
                    </a:srgbClr>
                  </a:solidFill>
                  <a:latin typeface="Arial"/>
                  <a:ea typeface="黑体" pitchFamily="2" charset="-122"/>
                  <a:cs typeface="+mn-cs"/>
                </a:rPr>
                <a:t>智能关怀服务 (Smart Care</a:t>
              </a:r>
              <a:r>
                <a:rPr lang="zh-CN" sz="1800" b="0" i="0" dirty="0" smtClean="0">
                  <a:solidFill>
                    <a:srgbClr val="0096D6">
                      <a:lumMod val="50000"/>
                    </a:srgbClr>
                  </a:solidFill>
                  <a:latin typeface="Arial"/>
                  <a:ea typeface="黑体" pitchFamily="2" charset="-122"/>
                  <a:cs typeface="+mn-cs"/>
                </a:rPr>
                <a:t>)</a:t>
              </a:r>
              <a:r>
                <a:rPr lang="zh-CN" altLang="en-US" sz="1800" b="0" i="0" dirty="0" smtClean="0">
                  <a:solidFill>
                    <a:srgbClr val="0096D6">
                      <a:lumMod val="50000"/>
                    </a:srgbClr>
                  </a:solidFill>
                  <a:latin typeface="Arial"/>
                  <a:ea typeface="黑体" pitchFamily="2" charset="-122"/>
                  <a:cs typeface="+mn-cs"/>
                </a:rPr>
                <a:t>。</a:t>
              </a:r>
              <a:r>
                <a:rPr lang="zh-CN" sz="1800" b="0" i="0" dirty="0" smtClean="0">
                  <a:solidFill>
                    <a:srgbClr val="0096D6">
                      <a:lumMod val="50000"/>
                    </a:srgbClr>
                  </a:solidFill>
                  <a:latin typeface="Arial"/>
                  <a:ea typeface="黑体" pitchFamily="2" charset="-122"/>
                  <a:cs typeface="+mn-cs"/>
                </a:rPr>
                <a:t>思科 </a:t>
              </a:r>
              <a:r>
                <a:rPr lang="zh-CN" sz="1800" b="0" i="0" dirty="0">
                  <a:solidFill>
                    <a:srgbClr val="0096D6">
                      <a:lumMod val="50000"/>
                    </a:srgbClr>
                  </a:solidFill>
                  <a:latin typeface="Arial"/>
                  <a:ea typeface="黑体" pitchFamily="2" charset="-122"/>
                  <a:cs typeface="+mn-cs"/>
                </a:rPr>
                <a:t>SMARTnet 服务。</a:t>
              </a:r>
            </a:p>
          </p:txBody>
        </p:sp>
      </p:grpSp>
      <p:sp>
        <p:nvSpPr>
          <p:cNvPr id="65" name="TextBox 64"/>
          <p:cNvSpPr txBox="1"/>
          <p:nvPr/>
        </p:nvSpPr>
        <p:spPr>
          <a:xfrm>
            <a:off x="238887" y="2449602"/>
            <a:ext cx="2266806"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我如何支持移动</a:t>
            </a:r>
            <a:r>
              <a:rPr lang="zh-CN" sz="1800" b="0" i="0" dirty="0" smtClean="0">
                <a:solidFill>
                  <a:srgbClr val="FFFFFF">
                    <a:lumMod val="95000"/>
                  </a:srgbClr>
                </a:solidFill>
                <a:latin typeface="Arial"/>
                <a:ea typeface="黑体" pitchFamily="2" charset="-122"/>
                <a:cs typeface="Arial"/>
              </a:rPr>
              <a:t>性</a:t>
            </a:r>
            <a:r>
              <a:rPr lang="en-US" altLang="zh-CN" sz="1800" b="0" i="0" dirty="0" smtClean="0">
                <a:solidFill>
                  <a:srgbClr val="FFFFFF">
                    <a:lumMod val="95000"/>
                  </a:srgbClr>
                </a:solidFill>
                <a:latin typeface="Arial"/>
                <a:ea typeface="黑体" pitchFamily="2" charset="-122"/>
                <a:cs typeface="Arial"/>
              </a:rPr>
              <a:t/>
            </a:r>
            <a:br>
              <a:rPr lang="en-US" altLang="zh-CN" sz="1800" b="0" i="0" dirty="0" smtClean="0">
                <a:solidFill>
                  <a:srgbClr val="FFFFFF">
                    <a:lumMod val="95000"/>
                  </a:srgbClr>
                </a:solidFill>
                <a:latin typeface="Arial"/>
                <a:ea typeface="黑体" pitchFamily="2" charset="-122"/>
                <a:cs typeface="Arial"/>
              </a:rPr>
            </a:br>
            <a:r>
              <a:rPr lang="zh-CN" sz="1800" b="0" i="0" dirty="0" smtClean="0">
                <a:solidFill>
                  <a:srgbClr val="FFFFFF">
                    <a:lumMod val="95000"/>
                  </a:srgbClr>
                </a:solidFill>
                <a:latin typeface="Arial"/>
                <a:ea typeface="黑体" pitchFamily="2" charset="-122"/>
                <a:cs typeface="Arial"/>
              </a:rPr>
              <a:t>和</a:t>
            </a:r>
            <a:r>
              <a:rPr lang="zh-CN" sz="1800" b="0" i="0" dirty="0">
                <a:solidFill>
                  <a:srgbClr val="FFFFFF">
                    <a:lumMod val="95000"/>
                  </a:srgbClr>
                </a:solidFill>
                <a:latin typeface="Arial"/>
                <a:ea typeface="黑体" pitchFamily="2" charset="-122"/>
                <a:cs typeface="Arial"/>
              </a:rPr>
              <a:t>自带设备？</a:t>
            </a:r>
            <a:endParaRPr lang="en-US" dirty="0">
              <a:solidFill>
                <a:schemeClr val="bg2">
                  <a:lumMod val="95000"/>
                </a:schemeClr>
              </a:solidFill>
              <a:ea typeface="黑体" pitchFamily="2" charset="-122"/>
              <a:cs typeface="Arial"/>
            </a:endParaRPr>
          </a:p>
        </p:txBody>
      </p:sp>
      <p:sp>
        <p:nvSpPr>
          <p:cNvPr id="66" name="TextBox 65"/>
          <p:cNvSpPr txBox="1"/>
          <p:nvPr/>
        </p:nvSpPr>
        <p:spPr>
          <a:xfrm>
            <a:off x="2624837" y="243772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我的私有云、公共云和混合云选项是什么？</a:t>
            </a:r>
            <a:endParaRPr lang="en-US" dirty="0">
              <a:solidFill>
                <a:schemeClr val="bg2">
                  <a:lumMod val="95000"/>
                </a:schemeClr>
              </a:solidFill>
              <a:ea typeface="黑体" pitchFamily="2" charset="-122"/>
              <a:cs typeface="Arial"/>
            </a:endParaRPr>
          </a:p>
        </p:txBody>
      </p:sp>
      <p:sp>
        <p:nvSpPr>
          <p:cNvPr id="116" name="TextBox 115"/>
          <p:cNvSpPr txBox="1"/>
          <p:nvPr/>
        </p:nvSpPr>
        <p:spPr>
          <a:xfrm>
            <a:off x="4931193" y="2416907"/>
            <a:ext cx="2273251"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我需要快速部署新业务应用和服务</a:t>
            </a:r>
            <a:endParaRPr lang="en-US" sz="1400" dirty="0">
              <a:solidFill>
                <a:schemeClr val="bg2">
                  <a:lumMod val="95000"/>
                </a:schemeClr>
              </a:solidFill>
              <a:ea typeface="黑体" pitchFamily="2" charset="-122"/>
            </a:endParaRPr>
          </a:p>
        </p:txBody>
      </p:sp>
      <p:sp>
        <p:nvSpPr>
          <p:cNvPr id="123" name="TextBox 122"/>
          <p:cNvSpPr txBox="1"/>
          <p:nvPr/>
        </p:nvSpPr>
        <p:spPr>
          <a:xfrm>
            <a:off x="7301737" y="2432052"/>
            <a:ext cx="2285744" cy="757124"/>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1800" b="0" i="0" dirty="0">
                <a:solidFill>
                  <a:srgbClr val="FFFFFF">
                    <a:lumMod val="95000"/>
                  </a:srgbClr>
                </a:solidFill>
                <a:latin typeface="Arial"/>
                <a:ea typeface="黑体" pitchFamily="2" charset="-122"/>
                <a:cs typeface="+mn-cs"/>
              </a:rPr>
              <a:t>我需要快速、安全的基础设施部署</a:t>
            </a:r>
            <a:endParaRPr lang="en-US" sz="1400" dirty="0">
              <a:solidFill>
                <a:schemeClr val="bg2">
                  <a:lumMod val="95000"/>
                </a:schemeClr>
              </a:solidFill>
              <a:ea typeface="黑体" pitchFamily="2" charset="-122"/>
            </a:endParaRPr>
          </a:p>
        </p:txBody>
      </p:sp>
      <p:sp>
        <p:nvSpPr>
          <p:cNvPr id="128" name="TextBox 127"/>
          <p:cNvSpPr txBox="1"/>
          <p:nvPr/>
        </p:nvSpPr>
        <p:spPr>
          <a:xfrm>
            <a:off x="9725889" y="2432052"/>
            <a:ext cx="2151089"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如何虚拟化我</a:t>
            </a:r>
            <a:r>
              <a:rPr lang="zh-CN" sz="1800" b="0" i="0" dirty="0" smtClean="0">
                <a:solidFill>
                  <a:srgbClr val="FFFFFF">
                    <a:lumMod val="95000"/>
                  </a:srgbClr>
                </a:solidFill>
                <a:latin typeface="Arial"/>
                <a:ea typeface="黑体" pitchFamily="2" charset="-122"/>
                <a:cs typeface="+mn-cs"/>
              </a:rPr>
              <a:t>的网络</a:t>
            </a:r>
            <a:r>
              <a:rPr lang="zh-CN" sz="1800" b="0" i="0" dirty="0">
                <a:solidFill>
                  <a:srgbClr val="FFFFFF">
                    <a:lumMod val="95000"/>
                  </a:srgbClr>
                </a:solidFill>
                <a:latin typeface="Arial"/>
                <a:ea typeface="黑体" pitchFamily="2" charset="-122"/>
                <a:cs typeface="+mn-cs"/>
              </a:rPr>
              <a:t>和数据中心？</a:t>
            </a:r>
            <a:endParaRPr lang="en-US" dirty="0">
              <a:solidFill>
                <a:schemeClr val="bg2">
                  <a:lumMod val="95000"/>
                </a:schemeClr>
              </a:solidFill>
              <a:ea typeface="黑体" pitchFamily="2" charset="-122"/>
            </a:endParaRPr>
          </a:p>
        </p:txBody>
      </p:sp>
    </p:spTree>
    <p:extLst>
      <p:ext uri="{BB962C8B-B14F-4D97-AF65-F5344CB8AC3E}">
        <p14:creationId xmlns:p14="http://schemas.microsoft.com/office/powerpoint/2010/main" val="378576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defTabSz="914400">
              <a:lnSpc>
                <a:spcPct val="90000"/>
              </a:lnSpc>
              <a:spcBef>
                <a:spcPct val="0"/>
              </a:spcBef>
              <a:buNone/>
            </a:pPr>
            <a:r>
              <a:rPr lang="zh-CN" sz="6000" b="0" i="0" spc="0">
                <a:solidFill>
                  <a:srgbClr val="6DB344"/>
                </a:solidFill>
                <a:latin typeface="Arial"/>
                <a:ea typeface="黑体" pitchFamily="2" charset="-122"/>
                <a:cs typeface="+mj-cs"/>
              </a:rPr>
              <a:t>面向中端市场的网络</a:t>
            </a:r>
            <a:endParaRPr lang="en-US" dirty="0">
              <a:solidFill>
                <a:srgbClr val="FFFFFF"/>
              </a:solidFill>
              <a:ea typeface="黑体" pitchFamily="2" charset="-122"/>
            </a:endParaRPr>
          </a:p>
        </p:txBody>
      </p:sp>
      <p:pic>
        <p:nvPicPr>
          <p:cNvPr id="2" name="Picture 1" descr="seg3.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88825" cy="4002705"/>
          </a:xfrm>
          <a:prstGeom prst="rect">
            <a:avLst/>
          </a:prstGeom>
        </p:spPr>
      </p:pic>
    </p:spTree>
    <p:extLst>
      <p:ext uri="{BB962C8B-B14F-4D97-AF65-F5344CB8AC3E}">
        <p14:creationId xmlns:p14="http://schemas.microsoft.com/office/powerpoint/2010/main" val="97913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80000"/>
              </a:lnSpc>
              <a:spcBef>
                <a:spcPct val="0"/>
              </a:spcBef>
              <a:buNone/>
            </a:pPr>
            <a:r>
              <a:rPr lang="zh-CN" sz="3600" b="0" i="0" spc="0">
                <a:solidFill>
                  <a:srgbClr val="FFFFFF"/>
                </a:solidFill>
                <a:latin typeface="Arial"/>
                <a:ea typeface="黑体" pitchFamily="2" charset="-122"/>
                <a:cs typeface="+mj-cs"/>
              </a:rPr>
              <a:t>议题		</a:t>
            </a:r>
            <a:endParaRPr lang="en-US" dirty="0">
              <a:ea typeface="黑体" pitchFamily="2" charset="-122"/>
            </a:endParaRPr>
          </a:p>
        </p:txBody>
      </p:sp>
      <p:sp>
        <p:nvSpPr>
          <p:cNvPr id="3" name="Content Placeholder 2"/>
          <p:cNvSpPr>
            <a:spLocks noGrp="1"/>
          </p:cNvSpPr>
          <p:nvPr>
            <p:ph idx="1"/>
          </p:nvPr>
        </p:nvSpPr>
        <p:spPr>
          <a:xfrm>
            <a:off x="306189" y="1393258"/>
            <a:ext cx="11438252" cy="5464742"/>
          </a:xfrm>
        </p:spPr>
        <p:txBody>
          <a:bodyPr/>
          <a:lstStyle/>
          <a:p>
            <a:pPr marL="228600" indent="-228600" algn="l" defTabSz="914400">
              <a:lnSpc>
                <a:spcPct val="95000"/>
              </a:lnSpc>
              <a:spcBef>
                <a:spcPts val="1440"/>
              </a:spcBef>
              <a:buClr>
                <a:srgbClr val="6DB344"/>
              </a:buClr>
              <a:buSzPct val="90000"/>
              <a:buFont typeface="Arial"/>
              <a:buChar char="•"/>
            </a:pPr>
            <a:r>
              <a:rPr lang="zh-CN" sz="2000" b="0" i="0" dirty="0">
                <a:solidFill>
                  <a:srgbClr val="000000"/>
                </a:solidFill>
                <a:latin typeface="Arial"/>
                <a:ea typeface="黑体" pitchFamily="2" charset="-122"/>
                <a:cs typeface="+mn-cs"/>
              </a:rPr>
              <a:t>中端市场商机</a:t>
            </a:r>
          </a:p>
          <a:p>
            <a:pPr marL="228600" indent="-228600" algn="l" defTabSz="914400">
              <a:lnSpc>
                <a:spcPct val="95000"/>
              </a:lnSpc>
              <a:spcBef>
                <a:spcPts val="1440"/>
              </a:spcBef>
              <a:buClr>
                <a:srgbClr val="6DB344"/>
              </a:buClr>
              <a:buSzPct val="90000"/>
              <a:buFont typeface="Arial"/>
              <a:buChar char="•"/>
            </a:pPr>
            <a:r>
              <a:rPr lang="zh-CN" sz="2000" b="0" i="0" dirty="0">
                <a:solidFill>
                  <a:srgbClr val="000000"/>
                </a:solidFill>
                <a:latin typeface="Arial"/>
                <a:ea typeface="黑体" pitchFamily="2" charset="-122"/>
                <a:cs typeface="+mn-cs"/>
              </a:rPr>
              <a:t>为什么选择思科 Made-for-Midmarket 产品组合</a:t>
            </a:r>
          </a:p>
          <a:p>
            <a:pPr marL="228600" indent="-228600" algn="l" defTabSz="914400">
              <a:lnSpc>
                <a:spcPct val="95000"/>
              </a:lnSpc>
              <a:spcBef>
                <a:spcPts val="1440"/>
              </a:spcBef>
              <a:buClr>
                <a:srgbClr val="6DB344"/>
              </a:buClr>
              <a:buSzPct val="90000"/>
              <a:buFont typeface="Arial"/>
              <a:buChar char="•"/>
            </a:pPr>
            <a:r>
              <a:rPr lang="zh-CN" sz="2000" b="0" i="0" dirty="0">
                <a:solidFill>
                  <a:srgbClr val="000000"/>
                </a:solidFill>
                <a:latin typeface="Arial"/>
                <a:ea typeface="黑体" pitchFamily="2" charset="-122"/>
                <a:cs typeface="+mn-cs"/>
              </a:rPr>
              <a:t>业务优先事项和 IT 计划</a:t>
            </a:r>
          </a:p>
          <a:p>
            <a:pPr marL="228600" indent="-228600" algn="l" defTabSz="914400">
              <a:lnSpc>
                <a:spcPct val="95000"/>
              </a:lnSpc>
              <a:spcBef>
                <a:spcPts val="1440"/>
              </a:spcBef>
              <a:buClr>
                <a:srgbClr val="6DB344"/>
              </a:buClr>
              <a:buSzPct val="90000"/>
              <a:buFont typeface="Arial"/>
              <a:buChar char="•"/>
            </a:pPr>
            <a:r>
              <a:rPr lang="zh-CN" sz="2000" b="0" i="0" dirty="0">
                <a:solidFill>
                  <a:srgbClr val="000000"/>
                </a:solidFill>
                <a:latin typeface="Arial"/>
                <a:ea typeface="黑体" pitchFamily="2" charset="-122"/>
                <a:cs typeface="+mn-cs"/>
              </a:rPr>
              <a:t>思科如何解决五个最主要的 IT 计划</a:t>
            </a:r>
          </a:p>
          <a:p>
            <a:pPr marL="228600" indent="-228600" algn="l" defTabSz="914400">
              <a:lnSpc>
                <a:spcPct val="95000"/>
              </a:lnSpc>
              <a:spcBef>
                <a:spcPts val="1440"/>
              </a:spcBef>
              <a:buClr>
                <a:srgbClr val="6DB344"/>
              </a:buClr>
              <a:buSzPct val="90000"/>
              <a:buFont typeface="Arial"/>
              <a:buChar char="•"/>
            </a:pPr>
            <a:r>
              <a:rPr lang="zh-CN" sz="2000" b="0" i="0" dirty="0">
                <a:solidFill>
                  <a:srgbClr val="000000"/>
                </a:solidFill>
                <a:latin typeface="Arial"/>
                <a:ea typeface="黑体" pitchFamily="2" charset="-122"/>
                <a:cs typeface="+mn-cs"/>
              </a:rPr>
              <a:t>思科 Made-for-Midmarket 产品组合</a:t>
            </a:r>
          </a:p>
          <a:p>
            <a:pPr marL="749259" lvl="1" indent="-342900" algn="l" defTabSz="914400">
              <a:spcBef>
                <a:spcPts val="840"/>
              </a:spcBef>
              <a:buFont typeface="Wingdings"/>
              <a:buChar char="ü"/>
            </a:pPr>
            <a:r>
              <a:rPr lang="zh-CN" sz="1800" b="0" i="0" dirty="0">
                <a:solidFill>
                  <a:srgbClr val="000000"/>
                </a:solidFill>
                <a:latin typeface="Arial"/>
                <a:ea typeface="黑体" pitchFamily="2" charset="-122"/>
                <a:cs typeface="+mn-cs"/>
              </a:rPr>
              <a:t>协作</a:t>
            </a:r>
          </a:p>
          <a:p>
            <a:pPr marL="749259" lvl="1" indent="-342900" algn="l" defTabSz="914400">
              <a:spcBef>
                <a:spcPts val="840"/>
              </a:spcBef>
              <a:buFont typeface="Wingdings"/>
              <a:buChar char="ü"/>
            </a:pPr>
            <a:r>
              <a:rPr lang="zh-CN" sz="1800" b="0" i="0" dirty="0">
                <a:solidFill>
                  <a:srgbClr val="000000"/>
                </a:solidFill>
                <a:latin typeface="Arial"/>
                <a:ea typeface="黑体" pitchFamily="2" charset="-122"/>
                <a:cs typeface="+mn-cs"/>
              </a:rPr>
              <a:t>数据中心</a:t>
            </a:r>
          </a:p>
          <a:p>
            <a:pPr marL="749259" lvl="1" indent="-342900" algn="l" defTabSz="914400">
              <a:spcBef>
                <a:spcPts val="840"/>
              </a:spcBef>
              <a:buFont typeface="Wingdings"/>
              <a:buChar char="ü"/>
            </a:pPr>
            <a:r>
              <a:rPr lang="zh-CN" sz="1800" b="0" i="0" dirty="0">
                <a:solidFill>
                  <a:srgbClr val="000000"/>
                </a:solidFill>
                <a:latin typeface="Arial"/>
                <a:ea typeface="黑体" pitchFamily="2" charset="-122"/>
                <a:cs typeface="+mn-cs"/>
              </a:rPr>
              <a:t>网络</a:t>
            </a:r>
          </a:p>
          <a:p>
            <a:pPr marL="749259" lvl="1" indent="-342900" algn="l" defTabSz="914400">
              <a:spcBef>
                <a:spcPts val="840"/>
              </a:spcBef>
              <a:buFont typeface="Wingdings"/>
              <a:buChar char="ü"/>
            </a:pPr>
            <a:r>
              <a:rPr lang="zh-CN" sz="1800" b="0" i="0" dirty="0">
                <a:solidFill>
                  <a:srgbClr val="000000"/>
                </a:solidFill>
                <a:latin typeface="Arial"/>
                <a:ea typeface="黑体" pitchFamily="2" charset="-122"/>
                <a:cs typeface="+mn-cs"/>
              </a:rPr>
              <a:t>安全</a:t>
            </a:r>
          </a:p>
          <a:p>
            <a:pPr marL="749259" lvl="1" indent="-342900" algn="l" defTabSz="914400">
              <a:spcBef>
                <a:spcPts val="840"/>
              </a:spcBef>
              <a:buFont typeface="Wingdings"/>
              <a:buChar char="ü"/>
            </a:pPr>
            <a:r>
              <a:rPr lang="zh-CN" sz="1800" b="0" i="0" dirty="0">
                <a:solidFill>
                  <a:srgbClr val="000000"/>
                </a:solidFill>
                <a:latin typeface="Arial"/>
                <a:ea typeface="黑体" pitchFamily="2" charset="-122"/>
                <a:cs typeface="+mn-cs"/>
              </a:rPr>
              <a:t>智能解决方案</a:t>
            </a:r>
          </a:p>
          <a:p>
            <a:pPr marL="749259" lvl="1" indent="-342900" algn="l" defTabSz="914400">
              <a:spcBef>
                <a:spcPts val="840"/>
              </a:spcBef>
              <a:buFont typeface="Wingdings"/>
              <a:buChar char="ü"/>
            </a:pPr>
            <a:r>
              <a:rPr lang="zh-CN" sz="1800" b="0" i="0" dirty="0">
                <a:solidFill>
                  <a:srgbClr val="000000"/>
                </a:solidFill>
                <a:latin typeface="Arial"/>
                <a:ea typeface="黑体" pitchFamily="2" charset="-122"/>
                <a:cs typeface="+mn-cs"/>
              </a:rPr>
              <a:t>服务</a:t>
            </a:r>
            <a:endParaRPr lang="en-US" dirty="0">
              <a:solidFill>
                <a:srgbClr val="000000"/>
              </a:solidFill>
              <a:ea typeface="黑体" pitchFamily="2" charset="-122"/>
            </a:endParaRPr>
          </a:p>
          <a:p>
            <a:pPr marL="228600" indent="-228600" algn="l" defTabSz="914400">
              <a:lnSpc>
                <a:spcPct val="95000"/>
              </a:lnSpc>
              <a:spcBef>
                <a:spcPts val="1440"/>
              </a:spcBef>
              <a:buClr>
                <a:srgbClr val="6DB344"/>
              </a:buClr>
              <a:buSzPct val="90000"/>
              <a:buFont typeface="Arial"/>
              <a:buChar char="•"/>
            </a:pPr>
            <a:r>
              <a:rPr lang="zh-CN" sz="2000" b="0" i="0" dirty="0">
                <a:solidFill>
                  <a:srgbClr val="000000"/>
                </a:solidFill>
                <a:latin typeface="Arial"/>
                <a:ea typeface="黑体" pitchFamily="2" charset="-122"/>
                <a:cs typeface="+mn-cs"/>
              </a:rPr>
              <a:t>摘要</a:t>
            </a:r>
            <a:endParaRPr lang="en-US" sz="2800" dirty="0">
              <a:solidFill>
                <a:srgbClr val="000000"/>
              </a:solidFill>
              <a:ea typeface="黑体" pitchFamily="2" charset="-122"/>
            </a:endParaRPr>
          </a:p>
        </p:txBody>
      </p:sp>
    </p:spTree>
    <p:extLst>
      <p:ext uri="{BB962C8B-B14F-4D97-AF65-F5344CB8AC3E}">
        <p14:creationId xmlns:p14="http://schemas.microsoft.com/office/powerpoint/2010/main" val="123820412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8" y="44296"/>
            <a:ext cx="11935575" cy="838200"/>
          </a:xfrm>
        </p:spPr>
        <p:txBody>
          <a:bodyPr/>
          <a:lstStyle/>
          <a:p>
            <a:pPr algn="l" defTabSz="914400">
              <a:lnSpc>
                <a:spcPct val="80000"/>
              </a:lnSpc>
              <a:spcBef>
                <a:spcPct val="0"/>
              </a:spcBef>
              <a:buNone/>
            </a:pPr>
            <a:r>
              <a:rPr lang="zh-CN" sz="3600" b="0" i="0" spc="0" dirty="0">
                <a:solidFill>
                  <a:srgbClr val="FFFFFF"/>
                </a:solidFill>
                <a:latin typeface="Arial"/>
                <a:ea typeface="黑体" pitchFamily="2" charset="-122"/>
                <a:cs typeface="+mj-cs"/>
              </a:rPr>
              <a:t>专为满足中型客户需求 — </a:t>
            </a:r>
            <a:r>
              <a:rPr lang="zh-CN" sz="3200" b="1" i="1" spc="0" dirty="0">
                <a:solidFill>
                  <a:srgbClr val="FFFFFF"/>
                </a:solidFill>
                <a:latin typeface="Arial"/>
                <a:ea typeface="黑体" pitchFamily="2" charset="-122"/>
                <a:cs typeface="+mj-cs"/>
              </a:rPr>
              <a:t>网络</a:t>
            </a:r>
            <a:endParaRPr lang="en-US" sz="3200" i="1" dirty="0">
              <a:ea typeface="黑体" pitchFamily="2" charset="-122"/>
            </a:endParaRPr>
          </a:p>
        </p:txBody>
      </p:sp>
      <p:grpSp>
        <p:nvGrpSpPr>
          <p:cNvPr id="62" name="Group 61"/>
          <p:cNvGrpSpPr/>
          <p:nvPr/>
        </p:nvGrpSpPr>
        <p:grpSpPr>
          <a:xfrm>
            <a:off x="245661" y="1123543"/>
            <a:ext cx="11697527" cy="2438852"/>
            <a:chOff x="245661" y="3917543"/>
            <a:chExt cx="11697527" cy="2438852"/>
          </a:xfrm>
        </p:grpSpPr>
        <p:sp>
          <p:nvSpPr>
            <p:cNvPr id="63" name="TextBox 62"/>
            <p:cNvSpPr txBox="1"/>
            <p:nvPr/>
          </p:nvSpPr>
          <p:spPr>
            <a:xfrm>
              <a:off x="8339077" y="5969581"/>
              <a:ext cx="3103624" cy="323163"/>
            </a:xfrm>
            <a:prstGeom prst="rect">
              <a:avLst/>
            </a:prstGeom>
            <a:noFill/>
          </p:spPr>
          <p:txBody>
            <a:bodyPr wrap="square" lIns="91432" tIns="45717" rIns="91432" bIns="45717" rtlCol="0" anchor="ctr">
              <a:spAutoFit/>
            </a:bodyPr>
            <a:lstStyle/>
            <a:p>
              <a:pPr algn="ctr" defTabSz="914323"/>
              <a:endParaRPr lang="en-US" sz="1500" dirty="0">
                <a:solidFill>
                  <a:srgbClr val="FFFF00"/>
                </a:solidFill>
                <a:effectLst>
                  <a:outerShdw blurRad="38100" dist="38100" dir="2700000" algn="tl">
                    <a:srgbClr val="000000">
                      <a:alpha val="43137"/>
                    </a:srgbClr>
                  </a:outerShdw>
                </a:effectLst>
                <a:ea typeface="黑体" pitchFamily="2" charset="-122"/>
              </a:endParaRPr>
            </a:p>
          </p:txBody>
        </p:sp>
        <p:grpSp>
          <p:nvGrpSpPr>
            <p:cNvPr id="64" name="Group 63"/>
            <p:cNvGrpSpPr/>
            <p:nvPr/>
          </p:nvGrpSpPr>
          <p:grpSpPr>
            <a:xfrm>
              <a:off x="245661" y="4453014"/>
              <a:ext cx="11697527" cy="1903381"/>
              <a:chOff x="245661" y="5216470"/>
              <a:chExt cx="11697527" cy="1757251"/>
            </a:xfrm>
          </p:grpSpPr>
          <p:sp>
            <p:nvSpPr>
              <p:cNvPr id="101" name="Rounded Rectangle 100"/>
              <p:cNvSpPr/>
              <p:nvPr/>
            </p:nvSpPr>
            <p:spPr>
              <a:xfrm>
                <a:off x="245661"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2" name="Rounded Rectangle 101"/>
              <p:cNvSpPr/>
              <p:nvPr/>
            </p:nvSpPr>
            <p:spPr>
              <a:xfrm>
                <a:off x="4943069"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3" name="Rounded Rectangle 102"/>
              <p:cNvSpPr/>
              <p:nvPr/>
            </p:nvSpPr>
            <p:spPr>
              <a:xfrm>
                <a:off x="2601730"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4" name="Rounded Rectangle 103"/>
              <p:cNvSpPr/>
              <p:nvPr/>
            </p:nvSpPr>
            <p:spPr>
              <a:xfrm>
                <a:off x="7313868" y="5216470"/>
                <a:ext cx="2273251" cy="1698486"/>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5" name="Rounded Rectangle 104"/>
              <p:cNvSpPr/>
              <p:nvPr/>
            </p:nvSpPr>
            <p:spPr>
              <a:xfrm>
                <a:off x="9669937" y="5216471"/>
                <a:ext cx="2273251" cy="1698485"/>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grpSp>
        <p:sp>
          <p:nvSpPr>
            <p:cNvPr id="66" name="Freeform 30"/>
            <p:cNvSpPr>
              <a:spLocks noEditPoints="1"/>
            </p:cNvSpPr>
            <p:nvPr/>
          </p:nvSpPr>
          <p:spPr bwMode="auto">
            <a:xfrm>
              <a:off x="1407499" y="4727219"/>
              <a:ext cx="331971" cy="344436"/>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67" name="Freeform 58"/>
            <p:cNvSpPr>
              <a:spLocks noEditPoints="1"/>
            </p:cNvSpPr>
            <p:nvPr/>
          </p:nvSpPr>
          <p:spPr bwMode="auto">
            <a:xfrm>
              <a:off x="1077965" y="4616181"/>
              <a:ext cx="204304" cy="491843"/>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69" name="Freeform 68"/>
            <p:cNvSpPr>
              <a:spLocks/>
            </p:cNvSpPr>
            <p:nvPr/>
          </p:nvSpPr>
          <p:spPr bwMode="auto">
            <a:xfrm>
              <a:off x="3310540" y="4697979"/>
              <a:ext cx="768886" cy="38275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71" name="Group 70"/>
            <p:cNvGrpSpPr>
              <a:grpSpLocks noChangeAspect="1"/>
            </p:cNvGrpSpPr>
            <p:nvPr/>
          </p:nvGrpSpPr>
          <p:grpSpPr>
            <a:xfrm>
              <a:off x="5932364" y="4576672"/>
              <a:ext cx="460629" cy="457200"/>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91"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2"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3" name="Freeform 92"/>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4" name="Freeform 93"/>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5" name="Freeform 94"/>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6" name="Freeform 95"/>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7" name="Freeform 96"/>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8" name="Freeform 97"/>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9" name="Freeform 98"/>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0" name="Freeform 99"/>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sp>
          <p:nvSpPr>
            <p:cNvPr id="72" name="Freeform 20"/>
            <p:cNvSpPr>
              <a:spLocks noChangeAspect="1" noEditPoints="1"/>
            </p:cNvSpPr>
            <p:nvPr/>
          </p:nvSpPr>
          <p:spPr bwMode="auto">
            <a:xfrm>
              <a:off x="8173420" y="4661896"/>
              <a:ext cx="471948" cy="457200"/>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75" name="Group 4"/>
            <p:cNvGrpSpPr>
              <a:grpSpLocks noChangeAspect="1"/>
            </p:cNvGrpSpPr>
            <p:nvPr/>
          </p:nvGrpSpPr>
          <p:grpSpPr bwMode="auto">
            <a:xfrm>
              <a:off x="10529633" y="4656208"/>
              <a:ext cx="452707" cy="457200"/>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77"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78"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79"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0"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1"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2"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3"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4"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5"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6"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7"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8"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9"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0"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76" name="TextBox 75"/>
            <p:cNvSpPr txBox="1"/>
            <p:nvPr/>
          </p:nvSpPr>
          <p:spPr>
            <a:xfrm>
              <a:off x="2283325" y="3917543"/>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关键 IT 计划</a:t>
              </a:r>
              <a:endParaRPr lang="en-US" sz="2400" dirty="0">
                <a:solidFill>
                  <a:schemeClr val="tx1">
                    <a:lumMod val="50000"/>
                  </a:schemeClr>
                </a:solidFill>
                <a:ea typeface="黑体" pitchFamily="2" charset="-122"/>
              </a:endParaRPr>
            </a:p>
          </p:txBody>
        </p:sp>
      </p:grpSp>
      <p:grpSp>
        <p:nvGrpSpPr>
          <p:cNvPr id="3" name="Group 2"/>
          <p:cNvGrpSpPr/>
          <p:nvPr/>
        </p:nvGrpSpPr>
        <p:grpSpPr>
          <a:xfrm>
            <a:off x="270873" y="3640899"/>
            <a:ext cx="11698189" cy="2418660"/>
            <a:chOff x="270873" y="3640899"/>
            <a:chExt cx="11698189" cy="2418660"/>
          </a:xfrm>
        </p:grpSpPr>
        <p:sp>
          <p:nvSpPr>
            <p:cNvPr id="107" name="Isosceles Triangle 106"/>
            <p:cNvSpPr/>
            <p:nvPr/>
          </p:nvSpPr>
          <p:spPr>
            <a:xfrm>
              <a:off x="260174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08" name="Isosceles Triangle 107"/>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09" name="Isosceles Triangle 108"/>
            <p:cNvSpPr/>
            <p:nvPr/>
          </p:nvSpPr>
          <p:spPr>
            <a:xfrm>
              <a:off x="731361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0" name="Isosceles Triangle 109"/>
            <p:cNvSpPr/>
            <p:nvPr/>
          </p:nvSpPr>
          <p:spPr>
            <a:xfrm>
              <a:off x="9695811"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1" name="Rounded Rectangle 110"/>
            <p:cNvSpPr/>
            <p:nvPr/>
          </p:nvSpPr>
          <p:spPr>
            <a:xfrm>
              <a:off x="260174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2" name="Rounded Rectangle 111"/>
            <p:cNvSpPr/>
            <p:nvPr/>
          </p:nvSpPr>
          <p:spPr>
            <a:xfrm>
              <a:off x="4940518"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3" name="Rounded Rectangle 112"/>
            <p:cNvSpPr/>
            <p:nvPr/>
          </p:nvSpPr>
          <p:spPr>
            <a:xfrm>
              <a:off x="731361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4" name="Rounded Rectangle 113"/>
            <p:cNvSpPr/>
            <p:nvPr/>
          </p:nvSpPr>
          <p:spPr>
            <a:xfrm>
              <a:off x="9669937"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5" name="Rounded Rectangle 114"/>
            <p:cNvSpPr/>
            <p:nvPr/>
          </p:nvSpPr>
          <p:spPr>
            <a:xfrm>
              <a:off x="2589212" y="3920299"/>
              <a:ext cx="2273251" cy="21305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400" b="0" i="0" dirty="0">
                  <a:solidFill>
                    <a:srgbClr val="FFFFFF"/>
                  </a:solidFill>
                  <a:latin typeface="Arial"/>
                  <a:ea typeface="黑体" pitchFamily="2" charset="-122"/>
                  <a:cs typeface="+mn-cs"/>
                </a:rPr>
                <a:t>安全、直接地访问</a:t>
              </a:r>
              <a:r>
                <a:rPr lang="zh-CN" sz="1400" b="0" i="0" dirty="0" smtClean="0">
                  <a:solidFill>
                    <a:srgbClr val="FFFFFF"/>
                  </a:solidFill>
                  <a:latin typeface="Arial"/>
                  <a:ea typeface="黑体" pitchFamily="2" charset="-122"/>
                  <a:cs typeface="+mn-cs"/>
                </a:rPr>
                <a:t>任</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何</a:t>
              </a:r>
              <a:r>
                <a:rPr lang="zh-CN" sz="1400" b="0" i="0" dirty="0">
                  <a:solidFill>
                    <a:srgbClr val="FFFFFF"/>
                  </a:solidFill>
                  <a:latin typeface="Arial"/>
                  <a:ea typeface="黑体" pitchFamily="2" charset="-122"/>
                  <a:cs typeface="+mn-cs"/>
                </a:rPr>
                <a:t>云</a:t>
              </a:r>
              <a:r>
                <a:rPr lang="zh-CN" sz="1400" b="0" i="0" dirty="0" smtClean="0">
                  <a:solidFill>
                    <a:srgbClr val="FFFFFF"/>
                  </a:solidFill>
                  <a:latin typeface="Arial"/>
                  <a:ea typeface="黑体" pitchFamily="2" charset="-122"/>
                  <a:cs typeface="+mn-cs"/>
                </a:rPr>
                <a:t>，为</a:t>
              </a:r>
              <a:r>
                <a:rPr lang="zh-CN" sz="1400" b="0" i="0" dirty="0">
                  <a:solidFill>
                    <a:srgbClr val="FFFFFF"/>
                  </a:solidFill>
                  <a:latin typeface="Arial"/>
                  <a:ea typeface="黑体" pitchFamily="2" charset="-122"/>
                  <a:cs typeface="+mn-cs"/>
                </a:rPr>
                <a:t>远程用户</a:t>
              </a:r>
              <a:r>
                <a:rPr lang="zh-CN" sz="1400" b="0" i="0" dirty="0" smtClean="0">
                  <a:solidFill>
                    <a:srgbClr val="FFFFFF"/>
                  </a:solidFill>
                  <a:latin typeface="Arial"/>
                  <a:ea typeface="黑体" pitchFamily="2" charset="-122"/>
                  <a:cs typeface="+mn-cs"/>
                </a:rPr>
                <a:t>/分支</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机构</a:t>
              </a:r>
              <a:r>
                <a:rPr lang="zh-CN" sz="1400" b="0" i="0" dirty="0">
                  <a:solidFill>
                    <a:srgbClr val="FFFFFF"/>
                  </a:solidFill>
                  <a:latin typeface="Arial"/>
                  <a:ea typeface="黑体" pitchFamily="2" charset="-122"/>
                  <a:cs typeface="+mn-cs"/>
                </a:rPr>
                <a:t>提供</a:t>
              </a:r>
              <a:r>
                <a:rPr lang="zh-CN" sz="1400" b="0" i="0" dirty="0" smtClean="0">
                  <a:solidFill>
                    <a:srgbClr val="FFFFFF"/>
                  </a:solidFill>
                  <a:latin typeface="Arial"/>
                  <a:ea typeface="黑体" pitchFamily="2" charset="-122"/>
                  <a:cs typeface="+mn-cs"/>
                </a:rPr>
                <a:t>卓越的</a:t>
              </a:r>
              <a:r>
                <a:rPr lang="zh-CN" sz="1400" b="0" i="0" dirty="0">
                  <a:solidFill>
                    <a:srgbClr val="FFFFFF"/>
                  </a:solidFill>
                  <a:latin typeface="Arial"/>
                  <a:ea typeface="黑体" pitchFamily="2" charset="-122"/>
                  <a:cs typeface="+mn-cs"/>
                </a:rPr>
                <a:t>云</a:t>
              </a:r>
              <a:r>
                <a:rPr lang="zh-CN" sz="1400" b="0" i="0" dirty="0" smtClean="0">
                  <a:solidFill>
                    <a:srgbClr val="FFFFFF"/>
                  </a:solidFill>
                  <a:latin typeface="Arial"/>
                  <a:ea typeface="黑体" pitchFamily="2" charset="-122"/>
                  <a:cs typeface="+mn-cs"/>
                </a:rPr>
                <a:t>应用</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体验</a:t>
              </a:r>
              <a:endParaRPr lang="zh-CN" sz="1400" b="0" i="0" dirty="0">
                <a:solidFill>
                  <a:srgbClr val="FFFFFF"/>
                </a:solidFill>
                <a:latin typeface="Arial"/>
                <a:ea typeface="黑体" pitchFamily="2" charset="-122"/>
                <a:cs typeface="+mn-cs"/>
              </a:endParaRPr>
            </a:p>
          </p:txBody>
        </p:sp>
        <p:sp>
          <p:nvSpPr>
            <p:cNvPr id="116" name="Rounded Rectangle 115"/>
            <p:cNvSpPr/>
            <p:nvPr/>
          </p:nvSpPr>
          <p:spPr>
            <a:xfrm>
              <a:off x="4943069" y="3954165"/>
              <a:ext cx="2273250"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a:solidFill>
                    <a:srgbClr val="FFFFFF"/>
                  </a:solidFill>
                  <a:latin typeface="Arial"/>
                  <a:ea typeface="黑体" pitchFamily="2" charset="-122"/>
                  <a:cs typeface="+mn-cs"/>
                </a:rPr>
                <a:t>用于简化管理、降低总拥有成本并能快速部署的分支机构一体化产品 </a:t>
              </a:r>
            </a:p>
          </p:txBody>
        </p:sp>
        <p:sp>
          <p:nvSpPr>
            <p:cNvPr id="117" name="Rounded Rectangle 116"/>
            <p:cNvSpPr/>
            <p:nvPr/>
          </p:nvSpPr>
          <p:spPr>
            <a:xfrm>
              <a:off x="7313868" y="3954165"/>
              <a:ext cx="2273251"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便于管理和运营的云托管网络，提供详细的能见度、优化和安全</a:t>
              </a:r>
              <a:r>
                <a:rPr lang="zh-CN" sz="1400" b="0" i="0" dirty="0" smtClean="0">
                  <a:solidFill>
                    <a:srgbClr val="FFFFFF"/>
                  </a:solidFill>
                  <a:latin typeface="Arial"/>
                  <a:ea typeface="黑体" pitchFamily="2" charset="-122"/>
                  <a:cs typeface="+mn-cs"/>
                </a:rPr>
                <a:t>的</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分支</a:t>
              </a:r>
              <a:r>
                <a:rPr lang="zh-CN" sz="1400" b="0" i="0" dirty="0">
                  <a:solidFill>
                    <a:srgbClr val="FFFFFF"/>
                  </a:solidFill>
                  <a:latin typeface="Arial"/>
                  <a:ea typeface="黑体" pitchFamily="2" charset="-122"/>
                  <a:cs typeface="+mn-cs"/>
                </a:rPr>
                <a:t>机构一体化产品</a:t>
              </a:r>
              <a:endParaRPr lang="en-US" sz="1200" dirty="0">
                <a:solidFill>
                  <a:srgbClr val="FFFFFF"/>
                </a:solidFill>
                <a:ea typeface="黑体" pitchFamily="2" charset="-122"/>
              </a:endParaRPr>
            </a:p>
          </p:txBody>
        </p:sp>
        <p:sp>
          <p:nvSpPr>
            <p:cNvPr id="118" name="Rounded Rectangle 117"/>
            <p:cNvSpPr/>
            <p:nvPr/>
          </p:nvSpPr>
          <p:spPr>
            <a:xfrm>
              <a:off x="9652525" y="3920298"/>
              <a:ext cx="2218916" cy="1928517"/>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适合分支机构的</a:t>
              </a:r>
              <a:r>
                <a:rPr lang="zh-CN" sz="1400" b="0" i="0" dirty="0" smtClean="0">
                  <a:solidFill>
                    <a:srgbClr val="FFFFFF"/>
                  </a:solidFill>
                  <a:latin typeface="Arial"/>
                  <a:ea typeface="黑体" pitchFamily="2" charset="-122"/>
                  <a:cs typeface="+mn-cs"/>
                </a:rPr>
                <a:t>融合</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网络</a:t>
              </a:r>
              <a:r>
                <a:rPr lang="zh-CN" sz="1400" b="0" i="0" dirty="0">
                  <a:solidFill>
                    <a:srgbClr val="FFFFFF"/>
                  </a:solidFill>
                  <a:latin typeface="Arial"/>
                  <a:ea typeface="黑体" pitchFamily="2" charset="-122"/>
                  <a:cs typeface="+mn-cs"/>
                </a:rPr>
                <a:t>、计算和虚拟</a:t>
              </a:r>
              <a:r>
                <a:rPr lang="zh-CN" sz="1400" b="0" i="0" dirty="0" smtClean="0">
                  <a:solidFill>
                    <a:srgbClr val="FFFFFF"/>
                  </a:solidFill>
                  <a:latin typeface="Arial"/>
                  <a:ea typeface="黑体" pitchFamily="2" charset="-122"/>
                  <a:cs typeface="+mn-cs"/>
                </a:rPr>
                <a:t>化</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就绪</a:t>
              </a:r>
              <a:r>
                <a:rPr lang="zh-CN" sz="1400" b="0" i="0" dirty="0">
                  <a:solidFill>
                    <a:srgbClr val="FFFFFF"/>
                  </a:solidFill>
                  <a:latin typeface="Arial"/>
                  <a:ea typeface="黑体" pitchFamily="2" charset="-122"/>
                  <a:cs typeface="+mn-cs"/>
                </a:rPr>
                <a:t>平台</a:t>
              </a:r>
              <a:endParaRPr lang="en-US" sz="1400" dirty="0">
                <a:solidFill>
                  <a:srgbClr val="FFFFFF"/>
                </a:solidFill>
                <a:ea typeface="黑体" pitchFamily="2" charset="-122"/>
              </a:endParaRPr>
            </a:p>
          </p:txBody>
        </p:sp>
        <p:sp>
          <p:nvSpPr>
            <p:cNvPr id="119" name="Isosceles Triangle 118"/>
            <p:cNvSpPr/>
            <p:nvPr/>
          </p:nvSpPr>
          <p:spPr>
            <a:xfrm>
              <a:off x="270873" y="3649628"/>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0" name="Rounded Rectangle 119"/>
            <p:cNvSpPr/>
            <p:nvPr/>
          </p:nvSpPr>
          <p:spPr>
            <a:xfrm>
              <a:off x="270873" y="3954165"/>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1" name="Rounded Rectangle 120"/>
            <p:cNvSpPr/>
            <p:nvPr/>
          </p:nvSpPr>
          <p:spPr>
            <a:xfrm>
              <a:off x="282093" y="3929028"/>
              <a:ext cx="2273251" cy="21305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400" b="0" i="0" dirty="0">
                  <a:solidFill>
                    <a:srgbClr val="FFFFFF"/>
                  </a:solidFill>
                  <a:latin typeface="Arial"/>
                  <a:ea typeface="黑体" pitchFamily="2" charset="-122"/>
                  <a:cs typeface="+mn-cs"/>
                </a:rPr>
                <a:t>简单、实惠、按需扩展，可提供无处不在的无线覆盖、集中的控制和能见度和集中的管理</a:t>
              </a:r>
              <a:endParaRPr lang="en-US" sz="1400" dirty="0">
                <a:solidFill>
                  <a:schemeClr val="bg1"/>
                </a:solidFill>
                <a:ea typeface="黑体" pitchFamily="2" charset="-122"/>
              </a:endParaRPr>
            </a:p>
          </p:txBody>
        </p:sp>
      </p:grpSp>
      <p:grpSp>
        <p:nvGrpSpPr>
          <p:cNvPr id="122" name="Group 121"/>
          <p:cNvGrpSpPr/>
          <p:nvPr/>
        </p:nvGrpSpPr>
        <p:grpSpPr>
          <a:xfrm>
            <a:off x="-1588" y="5960531"/>
            <a:ext cx="12190414" cy="964880"/>
            <a:chOff x="-1588" y="5986646"/>
            <a:chExt cx="12190414" cy="938009"/>
          </a:xfrm>
        </p:grpSpPr>
        <p:grpSp>
          <p:nvGrpSpPr>
            <p:cNvPr id="123" name="Group 122"/>
            <p:cNvGrpSpPr/>
            <p:nvPr/>
          </p:nvGrpSpPr>
          <p:grpSpPr>
            <a:xfrm>
              <a:off x="-1588" y="6019801"/>
              <a:ext cx="12190414" cy="878400"/>
              <a:chOff x="-1588" y="5804038"/>
              <a:chExt cx="12190414" cy="1049867"/>
            </a:xfrm>
          </p:grpSpPr>
          <p:sp>
            <p:nvSpPr>
              <p:cNvPr id="125" name="Rectangle 124"/>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26" name="Straight Connector 125"/>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24" name="TextBox 123"/>
            <p:cNvSpPr txBox="1"/>
            <p:nvPr/>
          </p:nvSpPr>
          <p:spPr>
            <a:xfrm>
              <a:off x="0" y="5986646"/>
              <a:ext cx="12188826" cy="938009"/>
            </a:xfrm>
            <a:prstGeom prst="rect">
              <a:avLst/>
            </a:prstGeom>
            <a:noFill/>
          </p:spPr>
          <p:txBody>
            <a:bodyPr wrap="square" rtlCol="0">
              <a:spAutoFit/>
            </a:bodyPr>
            <a:lstStyle/>
            <a:p>
              <a:pPr algn="ctr" defTabSz="914400">
                <a:lnSpc>
                  <a:spcPct val="105000"/>
                </a:lnSpc>
                <a:buNone/>
              </a:pPr>
              <a:r>
                <a:rPr lang="zh-CN" sz="1800" b="1" i="0" dirty="0">
                  <a:solidFill>
                    <a:srgbClr val="004B6B"/>
                  </a:solidFill>
                  <a:latin typeface="Arial"/>
                  <a:ea typeface="黑体" pitchFamily="2" charset="-122"/>
                  <a:cs typeface="+mn-cs"/>
                </a:rPr>
                <a:t>服务：</a:t>
              </a:r>
              <a:br>
                <a:rPr lang="zh-CN" sz="1800" b="1" i="0" dirty="0">
                  <a:solidFill>
                    <a:srgbClr val="004B6B"/>
                  </a:solidFill>
                  <a:latin typeface="Arial"/>
                  <a:ea typeface="黑体" pitchFamily="2" charset="-122"/>
                  <a:cs typeface="+mn-cs"/>
                </a:rPr>
              </a:br>
              <a:r>
                <a:rPr lang="zh-CN" sz="1800" b="0" i="0" dirty="0">
                  <a:solidFill>
                    <a:srgbClr val="004B6B"/>
                  </a:solidFill>
                  <a:latin typeface="Arial"/>
                  <a:ea typeface="黑体" pitchFamily="2" charset="-122"/>
                  <a:cs typeface="+mn-cs"/>
                </a:rPr>
                <a:t>由思科合作伙伴提供的以软件</a:t>
              </a:r>
              <a:r>
                <a:rPr lang="zh-CN" sz="1800" b="0" i="0">
                  <a:solidFill>
                    <a:srgbClr val="004B6B"/>
                  </a:solidFill>
                  <a:latin typeface="Arial"/>
                  <a:ea typeface="黑体" pitchFamily="2" charset="-122"/>
                  <a:cs typeface="+mn-cs"/>
                </a:rPr>
                <a:t>为</a:t>
              </a:r>
              <a:r>
                <a:rPr lang="zh-CN" sz="1800" b="0" i="0" smtClean="0">
                  <a:solidFill>
                    <a:srgbClr val="004B6B"/>
                  </a:solidFill>
                  <a:latin typeface="Arial"/>
                  <a:ea typeface="黑体" pitchFamily="2" charset="-122"/>
                  <a:cs typeface="+mn-cs"/>
                </a:rPr>
                <a:t>支持的</a:t>
              </a:r>
              <a:r>
                <a:rPr lang="zh-CN" sz="1800" b="0" i="0" dirty="0">
                  <a:solidFill>
                    <a:srgbClr val="004B6B"/>
                  </a:solidFill>
                  <a:latin typeface="Arial"/>
                  <a:ea typeface="黑体" pitchFamily="2" charset="-122"/>
                  <a:cs typeface="+mn-cs"/>
                </a:rPr>
                <a:t>专业服务。</a:t>
              </a:r>
            </a:p>
            <a:p>
              <a:pPr algn="ctr" defTabSz="914400">
                <a:lnSpc>
                  <a:spcPct val="105000"/>
                </a:lnSpc>
                <a:buNone/>
              </a:pPr>
              <a:r>
                <a:rPr lang="zh-CN" sz="1800" b="0" i="0" dirty="0">
                  <a:solidFill>
                    <a:srgbClr val="004B6B"/>
                  </a:solidFill>
                  <a:latin typeface="Arial"/>
                  <a:ea typeface="黑体" pitchFamily="2" charset="-122"/>
                  <a:cs typeface="+mn-cs"/>
                </a:rPr>
                <a:t>由思科合作伙伴提供的主动维护</a:t>
              </a:r>
              <a:r>
                <a:rPr lang="zh-CN" sz="1800" b="0" i="0" dirty="0" smtClean="0">
                  <a:solidFill>
                    <a:srgbClr val="004B6B"/>
                  </a:solidFill>
                  <a:latin typeface="Arial"/>
                  <a:ea typeface="黑体" pitchFamily="2" charset="-122"/>
                  <a:cs typeface="+mn-cs"/>
                </a:rPr>
                <a:t>支持</a:t>
              </a:r>
              <a:r>
                <a:rPr lang="zh-CN" altLang="en-US" sz="1800" b="0" i="0" dirty="0" smtClean="0">
                  <a:solidFill>
                    <a:srgbClr val="004B6B"/>
                  </a:solidFill>
                  <a:latin typeface="Arial"/>
                  <a:ea typeface="黑体" pitchFamily="2" charset="-122"/>
                  <a:cs typeface="+mn-cs"/>
                </a:rPr>
                <a:t>。</a:t>
              </a:r>
              <a:r>
                <a:rPr lang="zh-CN" sz="1800" b="0" i="0" dirty="0" smtClean="0">
                  <a:solidFill>
                    <a:srgbClr val="004B6B"/>
                  </a:solidFill>
                  <a:latin typeface="Arial"/>
                  <a:ea typeface="黑体" pitchFamily="2" charset="-122"/>
                  <a:cs typeface="+mn-cs"/>
                </a:rPr>
                <a:t>思科 </a:t>
              </a:r>
              <a:r>
                <a:rPr lang="zh-CN" sz="1800" b="0" i="0" dirty="0">
                  <a:solidFill>
                    <a:srgbClr val="004B6B"/>
                  </a:solidFill>
                  <a:latin typeface="Arial"/>
                  <a:ea typeface="黑体" pitchFamily="2" charset="-122"/>
                  <a:cs typeface="+mn-cs"/>
                </a:rPr>
                <a:t>SMARTnet 服务。</a:t>
              </a:r>
              <a:endParaRPr lang="en-US" dirty="0">
                <a:solidFill>
                  <a:srgbClr val="004B6B"/>
                </a:solidFill>
                <a:ea typeface="黑体" pitchFamily="2" charset="-122"/>
              </a:endParaRPr>
            </a:p>
          </p:txBody>
        </p:sp>
      </p:grpSp>
      <p:sp>
        <p:nvSpPr>
          <p:cNvPr id="106" name="TextBox 105"/>
          <p:cNvSpPr txBox="1"/>
          <p:nvPr/>
        </p:nvSpPr>
        <p:spPr>
          <a:xfrm>
            <a:off x="238887" y="2449602"/>
            <a:ext cx="2266806"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我如何支持移动</a:t>
            </a:r>
            <a:r>
              <a:rPr lang="zh-CN" sz="1800" b="0" i="0" dirty="0" smtClean="0">
                <a:solidFill>
                  <a:srgbClr val="FFFFFF">
                    <a:lumMod val="95000"/>
                  </a:srgbClr>
                </a:solidFill>
                <a:latin typeface="Arial"/>
                <a:ea typeface="黑体" pitchFamily="2" charset="-122"/>
                <a:cs typeface="Arial"/>
              </a:rPr>
              <a:t>性</a:t>
            </a:r>
            <a:r>
              <a:rPr lang="en-US" altLang="zh-CN" sz="1800" b="0" i="0" dirty="0" smtClean="0">
                <a:solidFill>
                  <a:srgbClr val="FFFFFF">
                    <a:lumMod val="95000"/>
                  </a:srgbClr>
                </a:solidFill>
                <a:latin typeface="Arial"/>
                <a:ea typeface="黑体" pitchFamily="2" charset="-122"/>
                <a:cs typeface="Arial"/>
              </a:rPr>
              <a:t/>
            </a:r>
            <a:br>
              <a:rPr lang="en-US" altLang="zh-CN" sz="1800" b="0" i="0" dirty="0" smtClean="0">
                <a:solidFill>
                  <a:srgbClr val="FFFFFF">
                    <a:lumMod val="95000"/>
                  </a:srgbClr>
                </a:solidFill>
                <a:latin typeface="Arial"/>
                <a:ea typeface="黑体" pitchFamily="2" charset="-122"/>
                <a:cs typeface="Arial"/>
              </a:rPr>
            </a:br>
            <a:r>
              <a:rPr lang="zh-CN" sz="1800" b="0" i="0" dirty="0" smtClean="0">
                <a:solidFill>
                  <a:srgbClr val="FFFFFF">
                    <a:lumMod val="95000"/>
                  </a:srgbClr>
                </a:solidFill>
                <a:latin typeface="Arial"/>
                <a:ea typeface="黑体" pitchFamily="2" charset="-122"/>
                <a:cs typeface="Arial"/>
              </a:rPr>
              <a:t>和</a:t>
            </a:r>
            <a:r>
              <a:rPr lang="zh-CN" sz="1800" b="0" i="0" dirty="0">
                <a:solidFill>
                  <a:srgbClr val="FFFFFF">
                    <a:lumMod val="95000"/>
                  </a:srgbClr>
                </a:solidFill>
                <a:latin typeface="Arial"/>
                <a:ea typeface="黑体" pitchFamily="2" charset="-122"/>
                <a:cs typeface="Arial"/>
              </a:rPr>
              <a:t>自带设备？</a:t>
            </a:r>
            <a:endParaRPr lang="en-US" dirty="0">
              <a:solidFill>
                <a:schemeClr val="bg2">
                  <a:lumMod val="95000"/>
                </a:schemeClr>
              </a:solidFill>
              <a:ea typeface="黑体" pitchFamily="2" charset="-122"/>
              <a:cs typeface="Arial"/>
            </a:endParaRPr>
          </a:p>
        </p:txBody>
      </p:sp>
      <p:sp>
        <p:nvSpPr>
          <p:cNvPr id="127" name="TextBox 126"/>
          <p:cNvSpPr txBox="1"/>
          <p:nvPr/>
        </p:nvSpPr>
        <p:spPr>
          <a:xfrm>
            <a:off x="2624837" y="243772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我的私有云、公共云和混合云选项是什么？</a:t>
            </a:r>
            <a:endParaRPr lang="en-US" dirty="0">
              <a:solidFill>
                <a:schemeClr val="bg2">
                  <a:lumMod val="95000"/>
                </a:schemeClr>
              </a:solidFill>
              <a:ea typeface="黑体" pitchFamily="2" charset="-122"/>
              <a:cs typeface="Arial"/>
            </a:endParaRPr>
          </a:p>
        </p:txBody>
      </p:sp>
      <p:sp>
        <p:nvSpPr>
          <p:cNvPr id="128" name="TextBox 127"/>
          <p:cNvSpPr txBox="1"/>
          <p:nvPr/>
        </p:nvSpPr>
        <p:spPr>
          <a:xfrm>
            <a:off x="4931193" y="2416907"/>
            <a:ext cx="2273251"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我需要快速部署新业务应用和服务</a:t>
            </a:r>
            <a:endParaRPr lang="en-US" sz="1400" dirty="0">
              <a:solidFill>
                <a:schemeClr val="bg2">
                  <a:lumMod val="95000"/>
                </a:schemeClr>
              </a:solidFill>
              <a:ea typeface="黑体" pitchFamily="2" charset="-122"/>
            </a:endParaRPr>
          </a:p>
        </p:txBody>
      </p:sp>
      <p:sp>
        <p:nvSpPr>
          <p:cNvPr id="129" name="TextBox 128"/>
          <p:cNvSpPr txBox="1"/>
          <p:nvPr/>
        </p:nvSpPr>
        <p:spPr>
          <a:xfrm>
            <a:off x="7301737" y="2432052"/>
            <a:ext cx="2285744" cy="757124"/>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1800" b="0" i="0" dirty="0">
                <a:solidFill>
                  <a:srgbClr val="FFFFFF">
                    <a:lumMod val="95000"/>
                  </a:srgbClr>
                </a:solidFill>
                <a:latin typeface="Arial"/>
                <a:ea typeface="黑体" pitchFamily="2" charset="-122"/>
                <a:cs typeface="+mn-cs"/>
              </a:rPr>
              <a:t>我需要快速、安全的基础设施部署</a:t>
            </a:r>
            <a:endParaRPr lang="en-US" sz="1400" dirty="0">
              <a:solidFill>
                <a:schemeClr val="bg2">
                  <a:lumMod val="95000"/>
                </a:schemeClr>
              </a:solidFill>
              <a:ea typeface="黑体" pitchFamily="2" charset="-122"/>
            </a:endParaRPr>
          </a:p>
        </p:txBody>
      </p:sp>
      <p:sp>
        <p:nvSpPr>
          <p:cNvPr id="130" name="TextBox 129"/>
          <p:cNvSpPr txBox="1"/>
          <p:nvPr/>
        </p:nvSpPr>
        <p:spPr>
          <a:xfrm>
            <a:off x="9725889" y="2432052"/>
            <a:ext cx="2151089"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如何虚拟化我</a:t>
            </a:r>
            <a:r>
              <a:rPr lang="zh-CN" sz="1800" b="0" i="0" dirty="0" smtClean="0">
                <a:solidFill>
                  <a:srgbClr val="FFFFFF">
                    <a:lumMod val="95000"/>
                  </a:srgbClr>
                </a:solidFill>
                <a:latin typeface="Arial"/>
                <a:ea typeface="黑体" pitchFamily="2" charset="-122"/>
                <a:cs typeface="+mn-cs"/>
              </a:rPr>
              <a:t>的网络</a:t>
            </a:r>
            <a:r>
              <a:rPr lang="zh-CN" sz="1800" b="0" i="0" dirty="0">
                <a:solidFill>
                  <a:srgbClr val="FFFFFF">
                    <a:lumMod val="95000"/>
                  </a:srgbClr>
                </a:solidFill>
                <a:latin typeface="Arial"/>
                <a:ea typeface="黑体" pitchFamily="2" charset="-122"/>
                <a:cs typeface="+mn-cs"/>
              </a:rPr>
              <a:t>和数据中心？</a:t>
            </a:r>
            <a:endParaRPr lang="en-US" dirty="0">
              <a:solidFill>
                <a:schemeClr val="bg2">
                  <a:lumMod val="95000"/>
                </a:schemeClr>
              </a:solidFill>
              <a:ea typeface="黑体" pitchFamily="2" charset="-122"/>
            </a:endParaRPr>
          </a:p>
        </p:txBody>
      </p:sp>
    </p:spTree>
    <p:extLst>
      <p:ext uri="{BB962C8B-B14F-4D97-AF65-F5344CB8AC3E}">
        <p14:creationId xmlns:p14="http://schemas.microsoft.com/office/powerpoint/2010/main" val="59301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8" y="44296"/>
            <a:ext cx="11935575" cy="838200"/>
          </a:xfrm>
        </p:spPr>
        <p:txBody>
          <a:bodyPr/>
          <a:lstStyle/>
          <a:p>
            <a:pPr algn="l" defTabSz="914400">
              <a:lnSpc>
                <a:spcPct val="80000"/>
              </a:lnSpc>
              <a:spcBef>
                <a:spcPct val="0"/>
              </a:spcBef>
              <a:buNone/>
            </a:pPr>
            <a:r>
              <a:rPr lang="zh-CN" sz="3600" b="0" i="0" spc="0" dirty="0">
                <a:solidFill>
                  <a:srgbClr val="FFFFFF"/>
                </a:solidFill>
                <a:latin typeface="Arial"/>
                <a:ea typeface="黑体" pitchFamily="2" charset="-122"/>
                <a:cs typeface="+mj-cs"/>
              </a:rPr>
              <a:t>专为满足中型客户需求 — </a:t>
            </a:r>
            <a:r>
              <a:rPr lang="zh-CN" sz="3200" b="1" i="1" spc="0" dirty="0">
                <a:solidFill>
                  <a:srgbClr val="FFFFFF"/>
                </a:solidFill>
                <a:latin typeface="Arial"/>
                <a:ea typeface="黑体" pitchFamily="2" charset="-122"/>
                <a:cs typeface="+mj-cs"/>
              </a:rPr>
              <a:t>网络</a:t>
            </a:r>
            <a:endParaRPr lang="en-US" sz="3200" i="1" dirty="0">
              <a:ea typeface="黑体" pitchFamily="2" charset="-122"/>
            </a:endParaRPr>
          </a:p>
        </p:txBody>
      </p:sp>
      <p:grpSp>
        <p:nvGrpSpPr>
          <p:cNvPr id="62" name="Group 61"/>
          <p:cNvGrpSpPr/>
          <p:nvPr/>
        </p:nvGrpSpPr>
        <p:grpSpPr>
          <a:xfrm>
            <a:off x="245661" y="1123543"/>
            <a:ext cx="11697527" cy="2438852"/>
            <a:chOff x="245661" y="3917543"/>
            <a:chExt cx="11697527" cy="2438852"/>
          </a:xfrm>
        </p:grpSpPr>
        <p:sp>
          <p:nvSpPr>
            <p:cNvPr id="63" name="TextBox 62"/>
            <p:cNvSpPr txBox="1"/>
            <p:nvPr/>
          </p:nvSpPr>
          <p:spPr>
            <a:xfrm>
              <a:off x="8339077" y="5969581"/>
              <a:ext cx="3103624" cy="323163"/>
            </a:xfrm>
            <a:prstGeom prst="rect">
              <a:avLst/>
            </a:prstGeom>
            <a:noFill/>
          </p:spPr>
          <p:txBody>
            <a:bodyPr wrap="square" lIns="91432" tIns="45717" rIns="91432" bIns="45717" rtlCol="0" anchor="ctr">
              <a:spAutoFit/>
            </a:bodyPr>
            <a:lstStyle/>
            <a:p>
              <a:pPr algn="ctr" defTabSz="914323"/>
              <a:endParaRPr lang="en-US" sz="1500" dirty="0">
                <a:solidFill>
                  <a:srgbClr val="FFFF00"/>
                </a:solidFill>
                <a:effectLst>
                  <a:outerShdw blurRad="38100" dist="38100" dir="2700000" algn="tl">
                    <a:srgbClr val="000000">
                      <a:alpha val="43137"/>
                    </a:srgbClr>
                  </a:outerShdw>
                </a:effectLst>
                <a:ea typeface="黑体" pitchFamily="2" charset="-122"/>
              </a:endParaRPr>
            </a:p>
          </p:txBody>
        </p:sp>
        <p:grpSp>
          <p:nvGrpSpPr>
            <p:cNvPr id="64" name="Group 63"/>
            <p:cNvGrpSpPr/>
            <p:nvPr/>
          </p:nvGrpSpPr>
          <p:grpSpPr>
            <a:xfrm>
              <a:off x="245661" y="4453014"/>
              <a:ext cx="11697527" cy="1903381"/>
              <a:chOff x="245661" y="5216470"/>
              <a:chExt cx="11697527" cy="1757251"/>
            </a:xfrm>
          </p:grpSpPr>
          <p:sp>
            <p:nvSpPr>
              <p:cNvPr id="101" name="Rounded Rectangle 100"/>
              <p:cNvSpPr/>
              <p:nvPr/>
            </p:nvSpPr>
            <p:spPr>
              <a:xfrm>
                <a:off x="245661"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2" name="Rounded Rectangle 101"/>
              <p:cNvSpPr/>
              <p:nvPr/>
            </p:nvSpPr>
            <p:spPr>
              <a:xfrm>
                <a:off x="4943069"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3" name="Rounded Rectangle 102"/>
              <p:cNvSpPr/>
              <p:nvPr/>
            </p:nvSpPr>
            <p:spPr>
              <a:xfrm>
                <a:off x="2601730"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4" name="Rounded Rectangle 103"/>
              <p:cNvSpPr/>
              <p:nvPr/>
            </p:nvSpPr>
            <p:spPr>
              <a:xfrm>
                <a:off x="7313868" y="5216470"/>
                <a:ext cx="2273251" cy="1698486"/>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5" name="Rounded Rectangle 104"/>
              <p:cNvSpPr/>
              <p:nvPr/>
            </p:nvSpPr>
            <p:spPr>
              <a:xfrm>
                <a:off x="9669937" y="5216471"/>
                <a:ext cx="2273251" cy="1698485"/>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grpSp>
        <p:sp>
          <p:nvSpPr>
            <p:cNvPr id="66" name="Freeform 30"/>
            <p:cNvSpPr>
              <a:spLocks noEditPoints="1"/>
            </p:cNvSpPr>
            <p:nvPr/>
          </p:nvSpPr>
          <p:spPr bwMode="auto">
            <a:xfrm>
              <a:off x="1407499" y="4727219"/>
              <a:ext cx="331971" cy="344436"/>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67" name="Freeform 58"/>
            <p:cNvSpPr>
              <a:spLocks noEditPoints="1"/>
            </p:cNvSpPr>
            <p:nvPr/>
          </p:nvSpPr>
          <p:spPr bwMode="auto">
            <a:xfrm>
              <a:off x="1077965" y="4616181"/>
              <a:ext cx="204304" cy="491843"/>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69" name="Freeform 68"/>
            <p:cNvSpPr>
              <a:spLocks/>
            </p:cNvSpPr>
            <p:nvPr/>
          </p:nvSpPr>
          <p:spPr bwMode="auto">
            <a:xfrm>
              <a:off x="3310540" y="4697979"/>
              <a:ext cx="768886" cy="38275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71" name="Group 70"/>
            <p:cNvGrpSpPr>
              <a:grpSpLocks noChangeAspect="1"/>
            </p:cNvGrpSpPr>
            <p:nvPr/>
          </p:nvGrpSpPr>
          <p:grpSpPr>
            <a:xfrm>
              <a:off x="5932364" y="4576672"/>
              <a:ext cx="460629" cy="457200"/>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91"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2"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3" name="Freeform 92"/>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4" name="Freeform 93"/>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5" name="Freeform 94"/>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6" name="Freeform 95"/>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7" name="Freeform 96"/>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8" name="Freeform 97"/>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9" name="Freeform 98"/>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0" name="Freeform 99"/>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sp>
          <p:nvSpPr>
            <p:cNvPr id="72" name="Freeform 20"/>
            <p:cNvSpPr>
              <a:spLocks noChangeAspect="1" noEditPoints="1"/>
            </p:cNvSpPr>
            <p:nvPr/>
          </p:nvSpPr>
          <p:spPr bwMode="auto">
            <a:xfrm>
              <a:off x="8173420" y="4661896"/>
              <a:ext cx="471948" cy="457200"/>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75" name="Group 4"/>
            <p:cNvGrpSpPr>
              <a:grpSpLocks noChangeAspect="1"/>
            </p:cNvGrpSpPr>
            <p:nvPr/>
          </p:nvGrpSpPr>
          <p:grpSpPr bwMode="auto">
            <a:xfrm>
              <a:off x="10529633" y="4656208"/>
              <a:ext cx="452707" cy="457200"/>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77"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78"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79"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0"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1"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2"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3"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4"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5"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6"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7"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8"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9"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0"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76" name="TextBox 75"/>
            <p:cNvSpPr txBox="1"/>
            <p:nvPr/>
          </p:nvSpPr>
          <p:spPr>
            <a:xfrm>
              <a:off x="2283325" y="3917543"/>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关键 IT 计划</a:t>
              </a:r>
              <a:endParaRPr lang="en-US" sz="2400" dirty="0">
                <a:solidFill>
                  <a:schemeClr val="tx1">
                    <a:lumMod val="50000"/>
                  </a:schemeClr>
                </a:solidFill>
                <a:ea typeface="黑体" pitchFamily="2" charset="-122"/>
              </a:endParaRPr>
            </a:p>
          </p:txBody>
        </p:sp>
      </p:grpSp>
      <p:grpSp>
        <p:nvGrpSpPr>
          <p:cNvPr id="3" name="Group 2"/>
          <p:cNvGrpSpPr/>
          <p:nvPr/>
        </p:nvGrpSpPr>
        <p:grpSpPr>
          <a:xfrm>
            <a:off x="258343" y="3640899"/>
            <a:ext cx="11710719" cy="2418660"/>
            <a:chOff x="258343" y="3640899"/>
            <a:chExt cx="11710719" cy="2418660"/>
          </a:xfrm>
        </p:grpSpPr>
        <p:sp>
          <p:nvSpPr>
            <p:cNvPr id="107" name="Isosceles Triangle 106"/>
            <p:cNvSpPr/>
            <p:nvPr/>
          </p:nvSpPr>
          <p:spPr>
            <a:xfrm>
              <a:off x="260174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08" name="Isosceles Triangle 107"/>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09" name="Isosceles Triangle 108"/>
            <p:cNvSpPr/>
            <p:nvPr/>
          </p:nvSpPr>
          <p:spPr>
            <a:xfrm>
              <a:off x="731361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0" name="Isosceles Triangle 109"/>
            <p:cNvSpPr/>
            <p:nvPr/>
          </p:nvSpPr>
          <p:spPr>
            <a:xfrm>
              <a:off x="9695811"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1" name="Rounded Rectangle 110"/>
            <p:cNvSpPr/>
            <p:nvPr/>
          </p:nvSpPr>
          <p:spPr>
            <a:xfrm>
              <a:off x="260174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4000" dirty="0">
                <a:solidFill>
                  <a:srgbClr val="0096D6"/>
                </a:solidFill>
                <a:ea typeface="黑体" pitchFamily="2" charset="-122"/>
              </a:endParaRPr>
            </a:p>
          </p:txBody>
        </p:sp>
        <p:sp>
          <p:nvSpPr>
            <p:cNvPr id="112" name="Rounded Rectangle 111"/>
            <p:cNvSpPr/>
            <p:nvPr/>
          </p:nvSpPr>
          <p:spPr>
            <a:xfrm>
              <a:off x="4940518"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3200" dirty="0">
                <a:solidFill>
                  <a:schemeClr val="bg1"/>
                </a:solidFill>
                <a:ea typeface="黑体" pitchFamily="2" charset="-122"/>
              </a:endParaRPr>
            </a:p>
          </p:txBody>
        </p:sp>
        <p:sp>
          <p:nvSpPr>
            <p:cNvPr id="113" name="Rounded Rectangle 112"/>
            <p:cNvSpPr/>
            <p:nvPr/>
          </p:nvSpPr>
          <p:spPr>
            <a:xfrm>
              <a:off x="731361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4000" dirty="0">
                <a:solidFill>
                  <a:srgbClr val="0096D6"/>
                </a:solidFill>
                <a:ea typeface="黑体" pitchFamily="2" charset="-122"/>
              </a:endParaRPr>
            </a:p>
          </p:txBody>
        </p:sp>
        <p:sp>
          <p:nvSpPr>
            <p:cNvPr id="114" name="Rounded Rectangle 113"/>
            <p:cNvSpPr/>
            <p:nvPr/>
          </p:nvSpPr>
          <p:spPr>
            <a:xfrm>
              <a:off x="9669937"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4000" dirty="0">
                <a:solidFill>
                  <a:schemeClr val="bg1"/>
                </a:solidFill>
                <a:ea typeface="黑体" pitchFamily="2" charset="-122"/>
              </a:endParaRPr>
            </a:p>
          </p:txBody>
        </p:sp>
        <p:sp>
          <p:nvSpPr>
            <p:cNvPr id="115" name="Rounded Rectangle 114"/>
            <p:cNvSpPr/>
            <p:nvPr/>
          </p:nvSpPr>
          <p:spPr>
            <a:xfrm>
              <a:off x="2493818" y="3920300"/>
              <a:ext cx="2446700" cy="180316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600" b="0" i="0" dirty="0">
                  <a:solidFill>
                    <a:srgbClr val="FFFFFF"/>
                  </a:solidFill>
                  <a:latin typeface="Arial"/>
                  <a:ea typeface="黑体" pitchFamily="2" charset="-122"/>
                  <a:cs typeface="+mn-cs"/>
                </a:rPr>
                <a:t>具有 ISR-AX、CSR1000V-AX、ASR1k-AX 的应用体验 (AX) 解决方案</a:t>
              </a:r>
              <a:endParaRPr lang="en-US" sz="1600" dirty="0">
                <a:solidFill>
                  <a:schemeClr val="bg1"/>
                </a:solidFill>
                <a:ea typeface="黑体" pitchFamily="2" charset="-122"/>
              </a:endParaRPr>
            </a:p>
          </p:txBody>
        </p:sp>
        <p:sp>
          <p:nvSpPr>
            <p:cNvPr id="116" name="Rounded Rectangle 115"/>
            <p:cNvSpPr/>
            <p:nvPr/>
          </p:nvSpPr>
          <p:spPr>
            <a:xfrm>
              <a:off x="4943069" y="3954165"/>
              <a:ext cx="2273250"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600" b="0" i="0">
                  <a:solidFill>
                    <a:srgbClr val="FFFFFF"/>
                  </a:solidFill>
                  <a:latin typeface="Arial"/>
                  <a:ea typeface="黑体" pitchFamily="2" charset="-122"/>
                  <a:cs typeface="+mn-cs"/>
                </a:rPr>
                <a:t>ISR-AX</a:t>
              </a:r>
              <a:endParaRPr lang="en-US" sz="1600" dirty="0">
                <a:solidFill>
                  <a:schemeClr val="bg1"/>
                </a:solidFill>
                <a:ea typeface="黑体" pitchFamily="2" charset="-122"/>
              </a:endParaRPr>
            </a:p>
          </p:txBody>
        </p:sp>
        <p:sp>
          <p:nvSpPr>
            <p:cNvPr id="117" name="Rounded Rectangle 116"/>
            <p:cNvSpPr/>
            <p:nvPr/>
          </p:nvSpPr>
          <p:spPr>
            <a:xfrm>
              <a:off x="7313868" y="3954165"/>
              <a:ext cx="2273251"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600" b="0" i="0" dirty="0">
                  <a:solidFill>
                    <a:srgbClr val="FFFFFF"/>
                  </a:solidFill>
                  <a:latin typeface="Arial"/>
                  <a:ea typeface="黑体" pitchFamily="2" charset="-122"/>
                  <a:cs typeface="+mn-cs"/>
                </a:rPr>
                <a:t>思科 Meraki 云托管网络解决方案、带有 UCS E 系列的 </a:t>
              </a:r>
              <a:r>
                <a:rPr lang="en-US" altLang="zh-CN" sz="1600" b="0" i="0" dirty="0" smtClean="0">
                  <a:solidFill>
                    <a:srgbClr val="FFFFFF"/>
                  </a:solidFill>
                  <a:latin typeface="Arial"/>
                  <a:ea typeface="黑体" pitchFamily="2" charset="-122"/>
                  <a:cs typeface="+mn-cs"/>
                </a:rPr>
                <a:t/>
              </a:r>
              <a:br>
                <a:rPr lang="en-US" altLang="zh-CN" sz="1600" b="0" i="0" dirty="0" smtClean="0">
                  <a:solidFill>
                    <a:srgbClr val="FFFFFF"/>
                  </a:solidFill>
                  <a:latin typeface="Arial"/>
                  <a:ea typeface="黑体" pitchFamily="2" charset="-122"/>
                  <a:cs typeface="+mn-cs"/>
                </a:rPr>
              </a:br>
              <a:r>
                <a:rPr lang="zh-CN" sz="1600" b="0" i="0" dirty="0" smtClean="0">
                  <a:solidFill>
                    <a:srgbClr val="FFFFFF"/>
                  </a:solidFill>
                  <a:latin typeface="Arial"/>
                  <a:ea typeface="黑体" pitchFamily="2" charset="-122"/>
                  <a:cs typeface="+mn-cs"/>
                </a:rPr>
                <a:t>ISR</a:t>
              </a:r>
              <a:r>
                <a:rPr lang="zh-CN" sz="1600" b="0" i="0" dirty="0">
                  <a:solidFill>
                    <a:srgbClr val="FFFFFF"/>
                  </a:solidFill>
                  <a:latin typeface="Arial"/>
                  <a:ea typeface="黑体" pitchFamily="2" charset="-122"/>
                  <a:cs typeface="+mn-cs"/>
                </a:rPr>
                <a:t>-AX</a:t>
              </a:r>
              <a:endParaRPr lang="en-US" sz="1600" dirty="0">
                <a:solidFill>
                  <a:schemeClr val="bg1"/>
                </a:solidFill>
                <a:ea typeface="黑体" pitchFamily="2" charset="-122"/>
              </a:endParaRPr>
            </a:p>
          </p:txBody>
        </p:sp>
        <p:sp>
          <p:nvSpPr>
            <p:cNvPr id="118" name="Rounded Rectangle 117"/>
            <p:cNvSpPr/>
            <p:nvPr/>
          </p:nvSpPr>
          <p:spPr>
            <a:xfrm>
              <a:off x="9652525" y="3920298"/>
              <a:ext cx="2218916" cy="1928517"/>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600" b="0" i="0">
                  <a:solidFill>
                    <a:srgbClr val="FFFFFF"/>
                  </a:solidFill>
                  <a:latin typeface="Arial"/>
                  <a:ea typeface="黑体" pitchFamily="2" charset="-122"/>
                  <a:cs typeface="+mn-cs"/>
                </a:rPr>
                <a:t>ISR-AX 上的 UCS E 系列</a:t>
              </a:r>
              <a:endParaRPr lang="en-US" sz="1600" dirty="0">
                <a:solidFill>
                  <a:schemeClr val="bg1"/>
                </a:solidFill>
                <a:ea typeface="黑体" pitchFamily="2" charset="-122"/>
              </a:endParaRPr>
            </a:p>
          </p:txBody>
        </p:sp>
        <p:sp>
          <p:nvSpPr>
            <p:cNvPr id="119" name="Isosceles Triangle 118"/>
            <p:cNvSpPr/>
            <p:nvPr/>
          </p:nvSpPr>
          <p:spPr>
            <a:xfrm>
              <a:off x="270873" y="3649628"/>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0" name="Rounded Rectangle 119"/>
            <p:cNvSpPr/>
            <p:nvPr/>
          </p:nvSpPr>
          <p:spPr>
            <a:xfrm>
              <a:off x="270873" y="3954165"/>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4000" dirty="0">
                <a:solidFill>
                  <a:srgbClr val="0096D6"/>
                </a:solidFill>
                <a:ea typeface="黑体" pitchFamily="2" charset="-122"/>
              </a:endParaRPr>
            </a:p>
          </p:txBody>
        </p:sp>
        <p:sp>
          <p:nvSpPr>
            <p:cNvPr id="121" name="Rounded Rectangle 120"/>
            <p:cNvSpPr/>
            <p:nvPr/>
          </p:nvSpPr>
          <p:spPr>
            <a:xfrm>
              <a:off x="258343" y="3929028"/>
              <a:ext cx="2273251" cy="21305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600" b="0" i="0" dirty="0">
                  <a:solidFill>
                    <a:srgbClr val="FFFFFF"/>
                  </a:solidFill>
                  <a:latin typeface="Arial"/>
                  <a:ea typeface="黑体" pitchFamily="2" charset="-122"/>
                  <a:cs typeface="+mn-cs"/>
                </a:rPr>
                <a:t>统一接入产品组合（Catalyst 交换机、无线接入点、控制器、Prime 管理、ISE）</a:t>
              </a:r>
              <a:endParaRPr lang="en-US" sz="1600" dirty="0">
                <a:solidFill>
                  <a:schemeClr val="bg1"/>
                </a:solidFill>
                <a:ea typeface="黑体" pitchFamily="2" charset="-122"/>
              </a:endParaRPr>
            </a:p>
          </p:txBody>
        </p:sp>
      </p:grpSp>
      <p:grpSp>
        <p:nvGrpSpPr>
          <p:cNvPr id="122" name="Group 121"/>
          <p:cNvGrpSpPr/>
          <p:nvPr/>
        </p:nvGrpSpPr>
        <p:grpSpPr>
          <a:xfrm>
            <a:off x="-1588" y="5960531"/>
            <a:ext cx="12190414" cy="964880"/>
            <a:chOff x="-1588" y="5986646"/>
            <a:chExt cx="12190414" cy="938009"/>
          </a:xfrm>
        </p:grpSpPr>
        <p:grpSp>
          <p:nvGrpSpPr>
            <p:cNvPr id="123" name="Group 122"/>
            <p:cNvGrpSpPr/>
            <p:nvPr/>
          </p:nvGrpSpPr>
          <p:grpSpPr>
            <a:xfrm>
              <a:off x="-1588" y="6019801"/>
              <a:ext cx="12190414" cy="878400"/>
              <a:chOff x="-1588" y="5804038"/>
              <a:chExt cx="12190414" cy="1049867"/>
            </a:xfrm>
          </p:grpSpPr>
          <p:sp>
            <p:nvSpPr>
              <p:cNvPr id="125" name="Rectangle 124"/>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26" name="Straight Connector 125"/>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24" name="TextBox 123"/>
            <p:cNvSpPr txBox="1"/>
            <p:nvPr/>
          </p:nvSpPr>
          <p:spPr>
            <a:xfrm>
              <a:off x="0" y="5986646"/>
              <a:ext cx="12188826" cy="938009"/>
            </a:xfrm>
            <a:prstGeom prst="rect">
              <a:avLst/>
            </a:prstGeom>
            <a:noFill/>
          </p:spPr>
          <p:txBody>
            <a:bodyPr wrap="square" rtlCol="0">
              <a:spAutoFit/>
            </a:bodyPr>
            <a:lstStyle/>
            <a:p>
              <a:pPr algn="ctr" defTabSz="914400">
                <a:lnSpc>
                  <a:spcPct val="105000"/>
                </a:lnSpc>
                <a:buNone/>
              </a:pPr>
              <a:r>
                <a:rPr lang="zh-CN" sz="1800" b="1" i="0" dirty="0">
                  <a:solidFill>
                    <a:srgbClr val="0096D6">
                      <a:lumMod val="50000"/>
                    </a:srgbClr>
                  </a:solidFill>
                  <a:latin typeface="Arial"/>
                  <a:ea typeface="黑体" pitchFamily="2" charset="-122"/>
                  <a:cs typeface="+mn-cs"/>
                </a:rPr>
                <a:t>服务：</a:t>
              </a:r>
              <a:br>
                <a:rPr lang="zh-CN" sz="1800" b="1" i="0" dirty="0">
                  <a:solidFill>
                    <a:srgbClr val="0096D6">
                      <a:lumMod val="50000"/>
                    </a:srgbClr>
                  </a:solidFill>
                  <a:latin typeface="Arial"/>
                  <a:ea typeface="黑体" pitchFamily="2" charset="-122"/>
                  <a:cs typeface="+mn-cs"/>
                </a:rPr>
              </a:br>
              <a:r>
                <a:rPr lang="zh-CN" sz="1800" b="0" i="0" dirty="0">
                  <a:solidFill>
                    <a:srgbClr val="0096D6">
                      <a:lumMod val="50000"/>
                    </a:srgbClr>
                  </a:solidFill>
                  <a:latin typeface="Arial"/>
                  <a:ea typeface="黑体" pitchFamily="2" charset="-122"/>
                  <a:cs typeface="+mn-cs"/>
                </a:rPr>
                <a:t>由思科合作伙伴提供的以软件为</a:t>
              </a:r>
              <a:r>
                <a:rPr lang="zh-CN" sz="1800" b="0" i="0" dirty="0" smtClean="0">
                  <a:solidFill>
                    <a:srgbClr val="0096D6">
                      <a:lumMod val="50000"/>
                    </a:srgbClr>
                  </a:solidFill>
                  <a:latin typeface="Arial"/>
                  <a:ea typeface="黑体" pitchFamily="2" charset="-122"/>
                  <a:cs typeface="+mn-cs"/>
                </a:rPr>
                <a:t>支持的</a:t>
              </a:r>
              <a:r>
                <a:rPr lang="zh-CN" sz="1800" b="0" i="0" dirty="0">
                  <a:solidFill>
                    <a:srgbClr val="0096D6">
                      <a:lumMod val="50000"/>
                    </a:srgbClr>
                  </a:solidFill>
                  <a:latin typeface="Arial"/>
                  <a:ea typeface="黑体" pitchFamily="2" charset="-122"/>
                  <a:cs typeface="+mn-cs"/>
                </a:rPr>
                <a:t>专业服务。</a:t>
              </a:r>
            </a:p>
            <a:p>
              <a:pPr algn="ctr" defTabSz="914400">
                <a:lnSpc>
                  <a:spcPct val="105000"/>
                </a:lnSpc>
                <a:buNone/>
              </a:pPr>
              <a:r>
                <a:rPr lang="zh-CN" sz="1800" b="0" i="0" dirty="0">
                  <a:solidFill>
                    <a:srgbClr val="0096D6">
                      <a:lumMod val="50000"/>
                    </a:srgbClr>
                  </a:solidFill>
                  <a:latin typeface="Arial"/>
                  <a:ea typeface="黑体" pitchFamily="2" charset="-122"/>
                  <a:cs typeface="+mn-cs"/>
                </a:rPr>
                <a:t>由思科和合作伙伴提供的智能关怀服务 (Smart Care</a:t>
              </a:r>
              <a:r>
                <a:rPr lang="zh-CN" sz="1800" b="0" i="0" dirty="0" smtClean="0">
                  <a:solidFill>
                    <a:srgbClr val="0096D6">
                      <a:lumMod val="50000"/>
                    </a:srgbClr>
                  </a:solidFill>
                  <a:latin typeface="Arial"/>
                  <a:ea typeface="黑体" pitchFamily="2" charset="-122"/>
                  <a:cs typeface="+mn-cs"/>
                </a:rPr>
                <a:t>)</a:t>
              </a:r>
              <a:r>
                <a:rPr lang="zh-CN" altLang="en-US" sz="1800" b="0" i="0" dirty="0" smtClean="0">
                  <a:solidFill>
                    <a:srgbClr val="0096D6">
                      <a:lumMod val="50000"/>
                    </a:srgbClr>
                  </a:solidFill>
                  <a:latin typeface="Arial"/>
                  <a:ea typeface="黑体" pitchFamily="2" charset="-122"/>
                  <a:cs typeface="+mn-cs"/>
                </a:rPr>
                <a:t>。</a:t>
              </a:r>
              <a:r>
                <a:rPr lang="zh-CN" sz="1800" b="0" i="0" dirty="0" smtClean="0">
                  <a:solidFill>
                    <a:srgbClr val="0096D6">
                      <a:lumMod val="50000"/>
                    </a:srgbClr>
                  </a:solidFill>
                  <a:latin typeface="Arial"/>
                  <a:ea typeface="黑体" pitchFamily="2" charset="-122"/>
                  <a:cs typeface="+mn-cs"/>
                </a:rPr>
                <a:t>思科 </a:t>
              </a:r>
              <a:r>
                <a:rPr lang="zh-CN" sz="1800" b="0" i="0" dirty="0">
                  <a:solidFill>
                    <a:srgbClr val="0096D6">
                      <a:lumMod val="50000"/>
                    </a:srgbClr>
                  </a:solidFill>
                  <a:latin typeface="Arial"/>
                  <a:ea typeface="黑体" pitchFamily="2" charset="-122"/>
                  <a:cs typeface="+mn-cs"/>
                </a:rPr>
                <a:t>SMARTnet 服务。</a:t>
              </a:r>
            </a:p>
          </p:txBody>
        </p:sp>
      </p:grpSp>
      <p:sp>
        <p:nvSpPr>
          <p:cNvPr id="106" name="TextBox 105"/>
          <p:cNvSpPr txBox="1"/>
          <p:nvPr/>
        </p:nvSpPr>
        <p:spPr>
          <a:xfrm>
            <a:off x="238887" y="2449602"/>
            <a:ext cx="2266806"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我如何支持移动</a:t>
            </a:r>
            <a:r>
              <a:rPr lang="zh-CN" sz="1800" b="0" i="0" dirty="0" smtClean="0">
                <a:solidFill>
                  <a:srgbClr val="FFFFFF">
                    <a:lumMod val="95000"/>
                  </a:srgbClr>
                </a:solidFill>
                <a:latin typeface="Arial"/>
                <a:ea typeface="黑体" pitchFamily="2" charset="-122"/>
                <a:cs typeface="Arial"/>
              </a:rPr>
              <a:t>性</a:t>
            </a:r>
            <a:r>
              <a:rPr lang="en-US" altLang="zh-CN" sz="1800" b="0" i="0" dirty="0" smtClean="0">
                <a:solidFill>
                  <a:srgbClr val="FFFFFF">
                    <a:lumMod val="95000"/>
                  </a:srgbClr>
                </a:solidFill>
                <a:latin typeface="Arial"/>
                <a:ea typeface="黑体" pitchFamily="2" charset="-122"/>
                <a:cs typeface="Arial"/>
              </a:rPr>
              <a:t/>
            </a:r>
            <a:br>
              <a:rPr lang="en-US" altLang="zh-CN" sz="1800" b="0" i="0" dirty="0" smtClean="0">
                <a:solidFill>
                  <a:srgbClr val="FFFFFF">
                    <a:lumMod val="95000"/>
                  </a:srgbClr>
                </a:solidFill>
                <a:latin typeface="Arial"/>
                <a:ea typeface="黑体" pitchFamily="2" charset="-122"/>
                <a:cs typeface="Arial"/>
              </a:rPr>
            </a:br>
            <a:r>
              <a:rPr lang="zh-CN" sz="1800" b="0" i="0" dirty="0" smtClean="0">
                <a:solidFill>
                  <a:srgbClr val="FFFFFF">
                    <a:lumMod val="95000"/>
                  </a:srgbClr>
                </a:solidFill>
                <a:latin typeface="Arial"/>
                <a:ea typeface="黑体" pitchFamily="2" charset="-122"/>
                <a:cs typeface="Arial"/>
              </a:rPr>
              <a:t>和</a:t>
            </a:r>
            <a:r>
              <a:rPr lang="zh-CN" sz="1800" b="0" i="0" dirty="0">
                <a:solidFill>
                  <a:srgbClr val="FFFFFF">
                    <a:lumMod val="95000"/>
                  </a:srgbClr>
                </a:solidFill>
                <a:latin typeface="Arial"/>
                <a:ea typeface="黑体" pitchFamily="2" charset="-122"/>
                <a:cs typeface="Arial"/>
              </a:rPr>
              <a:t>自带设备？</a:t>
            </a:r>
            <a:endParaRPr lang="en-US" dirty="0">
              <a:solidFill>
                <a:schemeClr val="bg2">
                  <a:lumMod val="95000"/>
                </a:schemeClr>
              </a:solidFill>
              <a:ea typeface="黑体" pitchFamily="2" charset="-122"/>
              <a:cs typeface="Arial"/>
            </a:endParaRPr>
          </a:p>
        </p:txBody>
      </p:sp>
      <p:sp>
        <p:nvSpPr>
          <p:cNvPr id="127" name="TextBox 126"/>
          <p:cNvSpPr txBox="1"/>
          <p:nvPr/>
        </p:nvSpPr>
        <p:spPr>
          <a:xfrm>
            <a:off x="2624837" y="243772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我的私有云、公共云和混合云选项是什么？</a:t>
            </a:r>
            <a:endParaRPr lang="en-US" dirty="0">
              <a:solidFill>
                <a:schemeClr val="bg2">
                  <a:lumMod val="95000"/>
                </a:schemeClr>
              </a:solidFill>
              <a:ea typeface="黑体" pitchFamily="2" charset="-122"/>
              <a:cs typeface="Arial"/>
            </a:endParaRPr>
          </a:p>
        </p:txBody>
      </p:sp>
      <p:sp>
        <p:nvSpPr>
          <p:cNvPr id="128" name="TextBox 127"/>
          <p:cNvSpPr txBox="1"/>
          <p:nvPr/>
        </p:nvSpPr>
        <p:spPr>
          <a:xfrm>
            <a:off x="4931193" y="2416907"/>
            <a:ext cx="2273251"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我需要快速部署新业务应用和服务</a:t>
            </a:r>
            <a:endParaRPr lang="en-US" sz="1400" dirty="0">
              <a:solidFill>
                <a:schemeClr val="bg2">
                  <a:lumMod val="95000"/>
                </a:schemeClr>
              </a:solidFill>
              <a:ea typeface="黑体" pitchFamily="2" charset="-122"/>
            </a:endParaRPr>
          </a:p>
        </p:txBody>
      </p:sp>
      <p:sp>
        <p:nvSpPr>
          <p:cNvPr id="129" name="TextBox 128"/>
          <p:cNvSpPr txBox="1"/>
          <p:nvPr/>
        </p:nvSpPr>
        <p:spPr>
          <a:xfrm>
            <a:off x="7301737" y="2432052"/>
            <a:ext cx="2285744" cy="757124"/>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1800" b="0" i="0" dirty="0">
                <a:solidFill>
                  <a:srgbClr val="FFFFFF">
                    <a:lumMod val="95000"/>
                  </a:srgbClr>
                </a:solidFill>
                <a:latin typeface="Arial"/>
                <a:ea typeface="黑体" pitchFamily="2" charset="-122"/>
                <a:cs typeface="+mn-cs"/>
              </a:rPr>
              <a:t>我需要快速、安全的基础设施部署</a:t>
            </a:r>
            <a:endParaRPr lang="en-US" sz="1400" dirty="0">
              <a:solidFill>
                <a:schemeClr val="bg2">
                  <a:lumMod val="95000"/>
                </a:schemeClr>
              </a:solidFill>
              <a:ea typeface="黑体" pitchFamily="2" charset="-122"/>
            </a:endParaRPr>
          </a:p>
        </p:txBody>
      </p:sp>
      <p:sp>
        <p:nvSpPr>
          <p:cNvPr id="130" name="TextBox 129"/>
          <p:cNvSpPr txBox="1"/>
          <p:nvPr/>
        </p:nvSpPr>
        <p:spPr>
          <a:xfrm>
            <a:off x="9725889" y="2432052"/>
            <a:ext cx="2151089"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如何虚拟化我</a:t>
            </a:r>
            <a:r>
              <a:rPr lang="zh-CN" sz="1800" b="0" i="0" dirty="0" smtClean="0">
                <a:solidFill>
                  <a:srgbClr val="FFFFFF">
                    <a:lumMod val="95000"/>
                  </a:srgbClr>
                </a:solidFill>
                <a:latin typeface="Arial"/>
                <a:ea typeface="黑体" pitchFamily="2" charset="-122"/>
                <a:cs typeface="+mn-cs"/>
              </a:rPr>
              <a:t>的网络</a:t>
            </a:r>
            <a:r>
              <a:rPr lang="zh-CN" sz="1800" b="0" i="0" dirty="0">
                <a:solidFill>
                  <a:srgbClr val="FFFFFF">
                    <a:lumMod val="95000"/>
                  </a:srgbClr>
                </a:solidFill>
                <a:latin typeface="Arial"/>
                <a:ea typeface="黑体" pitchFamily="2" charset="-122"/>
                <a:cs typeface="+mn-cs"/>
              </a:rPr>
              <a:t>和数据中心？</a:t>
            </a:r>
            <a:endParaRPr lang="en-US" dirty="0">
              <a:solidFill>
                <a:schemeClr val="bg2">
                  <a:lumMod val="95000"/>
                </a:schemeClr>
              </a:solidFill>
              <a:ea typeface="黑体" pitchFamily="2" charset="-122"/>
            </a:endParaRPr>
          </a:p>
        </p:txBody>
      </p:sp>
    </p:spTree>
    <p:extLst>
      <p:ext uri="{BB962C8B-B14F-4D97-AF65-F5344CB8AC3E}">
        <p14:creationId xmlns:p14="http://schemas.microsoft.com/office/powerpoint/2010/main" val="256695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914400">
              <a:lnSpc>
                <a:spcPct val="90000"/>
              </a:lnSpc>
              <a:spcBef>
                <a:spcPct val="0"/>
              </a:spcBef>
              <a:buNone/>
            </a:pPr>
            <a:r>
              <a:rPr lang="zh-CN" sz="6000" b="0" i="0" spc="0">
                <a:solidFill>
                  <a:srgbClr val="6DB344"/>
                </a:solidFill>
                <a:latin typeface="Arial"/>
                <a:ea typeface="黑体" pitchFamily="2" charset="-122"/>
                <a:cs typeface="+mj-cs"/>
              </a:rPr>
              <a:t>面向中端市场的安全</a:t>
            </a:r>
            <a:endParaRPr lang="en-US" dirty="0">
              <a:ea typeface="黑体" pitchFamily="2" charset="-122"/>
            </a:endParaRPr>
          </a:p>
        </p:txBody>
      </p:sp>
      <p:sp>
        <p:nvSpPr>
          <p:cNvPr id="8" name="TextBox 7"/>
          <p:cNvSpPr txBox="1"/>
          <p:nvPr/>
        </p:nvSpPr>
        <p:spPr>
          <a:xfrm>
            <a:off x="7835462" y="882869"/>
            <a:ext cx="2317531"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l" defTabSz="914400">
              <a:buNone/>
            </a:pPr>
            <a:r>
              <a:rPr lang="zh-CN" sz="1800" b="0" i="0">
                <a:solidFill>
                  <a:srgbClr val="FFFFFF"/>
                </a:solidFill>
                <a:latin typeface="Arial"/>
                <a:ea typeface="黑体" pitchFamily="2" charset="-122"/>
                <a:cs typeface="+mn-cs"/>
              </a:rPr>
              <a:t>更换不适合 MM 的图片 – 客户不希望使用数据中心图像</a:t>
            </a:r>
            <a:endParaRPr lang="en-US" dirty="0">
              <a:solidFill>
                <a:schemeClr val="bg1"/>
              </a:solidFill>
              <a:ea typeface="黑体" pitchFamily="2" charset="-122"/>
            </a:endParaRPr>
          </a:p>
        </p:txBody>
      </p:sp>
      <p:pic>
        <p:nvPicPr>
          <p:cNvPr id="4" name="Picture 3" descr="AL58708.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0"/>
            <a:ext cx="12249981" cy="4064000"/>
          </a:xfrm>
          <a:prstGeom prst="rect">
            <a:avLst/>
          </a:prstGeom>
        </p:spPr>
      </p:pic>
    </p:spTree>
    <p:extLst>
      <p:ext uri="{BB962C8B-B14F-4D97-AF65-F5344CB8AC3E}">
        <p14:creationId xmlns:p14="http://schemas.microsoft.com/office/powerpoint/2010/main" val="376430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80000"/>
              </a:lnSpc>
              <a:spcBef>
                <a:spcPct val="0"/>
              </a:spcBef>
              <a:buNone/>
            </a:pPr>
            <a:r>
              <a:rPr lang="zh-CN" sz="3600" b="0" i="0" spc="0">
                <a:solidFill>
                  <a:srgbClr val="FFFFFF"/>
                </a:solidFill>
                <a:latin typeface="Arial"/>
                <a:ea typeface="黑体" pitchFamily="2" charset="-122"/>
                <a:cs typeface="+mj-cs"/>
              </a:rPr>
              <a:t>专为满足中型客户需求</a:t>
            </a:r>
            <a:r>
              <a:rPr lang="zh-CN" sz="3200" b="0" i="0" spc="0">
                <a:solidFill>
                  <a:srgbClr val="FFFFFF"/>
                </a:solidFill>
                <a:latin typeface="Arial"/>
                <a:ea typeface="黑体" pitchFamily="2" charset="-122"/>
                <a:cs typeface="+mj-cs"/>
              </a:rPr>
              <a:t> — </a:t>
            </a:r>
            <a:r>
              <a:rPr lang="zh-CN" sz="3200" b="1" i="1" spc="0">
                <a:solidFill>
                  <a:srgbClr val="FFFFFF"/>
                </a:solidFill>
                <a:latin typeface="Arial"/>
                <a:ea typeface="黑体" pitchFamily="2" charset="-122"/>
                <a:cs typeface="+mj-cs"/>
              </a:rPr>
              <a:t>安全</a:t>
            </a:r>
            <a:endParaRPr lang="en-US" sz="3200" b="1" dirty="0">
              <a:ea typeface="黑体" pitchFamily="2" charset="-122"/>
            </a:endParaRPr>
          </a:p>
        </p:txBody>
      </p:sp>
      <p:grpSp>
        <p:nvGrpSpPr>
          <p:cNvPr id="67" name="Group 66"/>
          <p:cNvGrpSpPr/>
          <p:nvPr/>
        </p:nvGrpSpPr>
        <p:grpSpPr>
          <a:xfrm>
            <a:off x="245661" y="1123543"/>
            <a:ext cx="11697527" cy="2438852"/>
            <a:chOff x="245661" y="3917543"/>
            <a:chExt cx="11697527" cy="2438852"/>
          </a:xfrm>
        </p:grpSpPr>
        <p:sp>
          <p:nvSpPr>
            <p:cNvPr id="68" name="TextBox 67"/>
            <p:cNvSpPr txBox="1"/>
            <p:nvPr/>
          </p:nvSpPr>
          <p:spPr>
            <a:xfrm>
              <a:off x="8339077" y="5969581"/>
              <a:ext cx="3103624" cy="323163"/>
            </a:xfrm>
            <a:prstGeom prst="rect">
              <a:avLst/>
            </a:prstGeom>
            <a:noFill/>
          </p:spPr>
          <p:txBody>
            <a:bodyPr wrap="square" lIns="91432" tIns="45717" rIns="91432" bIns="45717" rtlCol="0" anchor="ctr">
              <a:spAutoFit/>
            </a:bodyPr>
            <a:lstStyle/>
            <a:p>
              <a:pPr algn="ctr" defTabSz="914323"/>
              <a:endParaRPr lang="en-US" sz="1500" dirty="0">
                <a:solidFill>
                  <a:srgbClr val="FFFF00"/>
                </a:solidFill>
                <a:effectLst>
                  <a:outerShdw blurRad="38100" dist="38100" dir="2700000" algn="tl">
                    <a:srgbClr val="000000">
                      <a:alpha val="43137"/>
                    </a:srgbClr>
                  </a:outerShdw>
                </a:effectLst>
                <a:ea typeface="黑体" pitchFamily="2" charset="-122"/>
              </a:endParaRPr>
            </a:p>
          </p:txBody>
        </p:sp>
        <p:grpSp>
          <p:nvGrpSpPr>
            <p:cNvPr id="69" name="Group 68"/>
            <p:cNvGrpSpPr/>
            <p:nvPr/>
          </p:nvGrpSpPr>
          <p:grpSpPr>
            <a:xfrm>
              <a:off x="245661" y="4453014"/>
              <a:ext cx="11697527" cy="1903381"/>
              <a:chOff x="245661" y="5216470"/>
              <a:chExt cx="11697527" cy="1757251"/>
            </a:xfrm>
          </p:grpSpPr>
          <p:sp>
            <p:nvSpPr>
              <p:cNvPr id="106" name="Rounded Rectangle 105"/>
              <p:cNvSpPr/>
              <p:nvPr/>
            </p:nvSpPr>
            <p:spPr>
              <a:xfrm>
                <a:off x="245661"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7" name="Rounded Rectangle 106"/>
              <p:cNvSpPr/>
              <p:nvPr/>
            </p:nvSpPr>
            <p:spPr>
              <a:xfrm>
                <a:off x="4943069"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8" name="Rounded Rectangle 107"/>
              <p:cNvSpPr/>
              <p:nvPr/>
            </p:nvSpPr>
            <p:spPr>
              <a:xfrm>
                <a:off x="2601730"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9" name="Rounded Rectangle 108"/>
              <p:cNvSpPr/>
              <p:nvPr/>
            </p:nvSpPr>
            <p:spPr>
              <a:xfrm>
                <a:off x="7313868" y="5216470"/>
                <a:ext cx="2273251" cy="1698486"/>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0" name="Rounded Rectangle 109"/>
              <p:cNvSpPr/>
              <p:nvPr/>
            </p:nvSpPr>
            <p:spPr>
              <a:xfrm>
                <a:off x="9669937" y="5216471"/>
                <a:ext cx="2273251" cy="1698485"/>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grpSp>
        <p:sp>
          <p:nvSpPr>
            <p:cNvPr id="71" name="Freeform 30"/>
            <p:cNvSpPr>
              <a:spLocks noEditPoints="1"/>
            </p:cNvSpPr>
            <p:nvPr/>
          </p:nvSpPr>
          <p:spPr bwMode="auto">
            <a:xfrm>
              <a:off x="1407499" y="4727219"/>
              <a:ext cx="331971" cy="344436"/>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2" name="Freeform 58"/>
            <p:cNvSpPr>
              <a:spLocks noEditPoints="1"/>
            </p:cNvSpPr>
            <p:nvPr/>
          </p:nvSpPr>
          <p:spPr bwMode="auto">
            <a:xfrm>
              <a:off x="1077965" y="4616181"/>
              <a:ext cx="204304" cy="491843"/>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4" name="Freeform 73"/>
            <p:cNvSpPr>
              <a:spLocks/>
            </p:cNvSpPr>
            <p:nvPr/>
          </p:nvSpPr>
          <p:spPr bwMode="auto">
            <a:xfrm>
              <a:off x="3310540" y="4697979"/>
              <a:ext cx="768886" cy="38275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76" name="Group 75"/>
            <p:cNvGrpSpPr>
              <a:grpSpLocks noChangeAspect="1"/>
            </p:cNvGrpSpPr>
            <p:nvPr/>
          </p:nvGrpSpPr>
          <p:grpSpPr>
            <a:xfrm>
              <a:off x="5932364" y="4576672"/>
              <a:ext cx="460629" cy="457200"/>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96"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7"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8" name="Freeform 97"/>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9" name="Freeform 98"/>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0" name="Freeform 99"/>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1" name="Freeform 100"/>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2" name="Freeform 101"/>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3" name="Freeform 102"/>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4" name="Freeform 103"/>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5" name="Freeform 104"/>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sp>
          <p:nvSpPr>
            <p:cNvPr id="77" name="Freeform 20"/>
            <p:cNvSpPr>
              <a:spLocks noChangeAspect="1" noEditPoints="1"/>
            </p:cNvSpPr>
            <p:nvPr/>
          </p:nvSpPr>
          <p:spPr bwMode="auto">
            <a:xfrm>
              <a:off x="8173420" y="4661896"/>
              <a:ext cx="471948" cy="457200"/>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80" name="Group 4"/>
            <p:cNvGrpSpPr>
              <a:grpSpLocks noChangeAspect="1"/>
            </p:cNvGrpSpPr>
            <p:nvPr/>
          </p:nvGrpSpPr>
          <p:grpSpPr bwMode="auto">
            <a:xfrm>
              <a:off x="10529633" y="4656208"/>
              <a:ext cx="452707" cy="457200"/>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82"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3"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4"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5"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6"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7"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8"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9"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0"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1"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2"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3"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4"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5"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81" name="TextBox 80"/>
            <p:cNvSpPr txBox="1"/>
            <p:nvPr/>
          </p:nvSpPr>
          <p:spPr>
            <a:xfrm>
              <a:off x="2283325" y="3917543"/>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关键 IT 计划</a:t>
              </a:r>
              <a:endParaRPr lang="en-US" sz="2400" dirty="0">
                <a:solidFill>
                  <a:schemeClr val="tx1">
                    <a:lumMod val="50000"/>
                  </a:schemeClr>
                </a:solidFill>
                <a:ea typeface="黑体" pitchFamily="2" charset="-122"/>
              </a:endParaRPr>
            </a:p>
          </p:txBody>
        </p:sp>
      </p:grpSp>
      <p:grpSp>
        <p:nvGrpSpPr>
          <p:cNvPr id="111" name="Group 110"/>
          <p:cNvGrpSpPr/>
          <p:nvPr/>
        </p:nvGrpSpPr>
        <p:grpSpPr>
          <a:xfrm>
            <a:off x="258343" y="3640899"/>
            <a:ext cx="11710719" cy="2418660"/>
            <a:chOff x="258343" y="3640899"/>
            <a:chExt cx="11710719" cy="2418660"/>
          </a:xfrm>
        </p:grpSpPr>
        <p:sp>
          <p:nvSpPr>
            <p:cNvPr id="112" name="Isosceles Triangle 111"/>
            <p:cNvSpPr/>
            <p:nvPr/>
          </p:nvSpPr>
          <p:spPr>
            <a:xfrm>
              <a:off x="260174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3" name="Isosceles Triangle 112"/>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4" name="Isosceles Triangle 113"/>
            <p:cNvSpPr/>
            <p:nvPr/>
          </p:nvSpPr>
          <p:spPr>
            <a:xfrm>
              <a:off x="731361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5" name="Isosceles Triangle 114"/>
            <p:cNvSpPr/>
            <p:nvPr/>
          </p:nvSpPr>
          <p:spPr>
            <a:xfrm>
              <a:off x="9695811"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6" name="Rounded Rectangle 115"/>
            <p:cNvSpPr/>
            <p:nvPr/>
          </p:nvSpPr>
          <p:spPr>
            <a:xfrm>
              <a:off x="260174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7" name="Rounded Rectangle 116"/>
            <p:cNvSpPr/>
            <p:nvPr/>
          </p:nvSpPr>
          <p:spPr>
            <a:xfrm>
              <a:off x="4940518"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8" name="Rounded Rectangle 117"/>
            <p:cNvSpPr/>
            <p:nvPr/>
          </p:nvSpPr>
          <p:spPr>
            <a:xfrm>
              <a:off x="731361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9" name="Rounded Rectangle 118"/>
            <p:cNvSpPr/>
            <p:nvPr/>
          </p:nvSpPr>
          <p:spPr>
            <a:xfrm>
              <a:off x="9669937"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0" name="Rounded Rectangle 119"/>
            <p:cNvSpPr/>
            <p:nvPr/>
          </p:nvSpPr>
          <p:spPr>
            <a:xfrm>
              <a:off x="2600694" y="3932175"/>
              <a:ext cx="2274288" cy="180316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300" b="0" i="0" dirty="0">
                  <a:solidFill>
                    <a:srgbClr val="FFFFFF"/>
                  </a:solidFill>
                  <a:latin typeface="Arial"/>
                  <a:ea typeface="黑体" pitchFamily="2" charset="-122"/>
                  <a:cs typeface="+mn-cs"/>
                </a:rPr>
                <a:t>确保从用户到应用的信任链</a:t>
              </a:r>
              <a:r>
                <a:rPr lang="zh-CN" sz="1300" b="0" i="0" dirty="0" smtClean="0">
                  <a:solidFill>
                    <a:srgbClr val="FFFFFF"/>
                  </a:solidFill>
                  <a:latin typeface="Arial"/>
                  <a:ea typeface="黑体" pitchFamily="2" charset="-122"/>
                  <a:cs typeface="+mn-cs"/>
                </a:rPr>
                <a:t>。确保</a:t>
              </a:r>
              <a:r>
                <a:rPr lang="zh-CN" sz="1300" b="0" i="0" dirty="0">
                  <a:solidFill>
                    <a:srgbClr val="FFFFFF"/>
                  </a:solidFill>
                  <a:latin typeface="Arial"/>
                  <a:ea typeface="黑体" pitchFamily="2" charset="-122"/>
                  <a:cs typeface="+mn-cs"/>
                </a:rPr>
                <a:t>实现私有云和公共云应用的快速配置、最佳性能及可操作的安全。</a:t>
              </a:r>
            </a:p>
          </p:txBody>
        </p:sp>
        <p:sp>
          <p:nvSpPr>
            <p:cNvPr id="121" name="Rounded Rectangle 120"/>
            <p:cNvSpPr/>
            <p:nvPr/>
          </p:nvSpPr>
          <p:spPr>
            <a:xfrm>
              <a:off x="4943069" y="3954165"/>
              <a:ext cx="2273250"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300" b="0" i="0" dirty="0">
                  <a:solidFill>
                    <a:srgbClr val="FFFFFF"/>
                  </a:solidFill>
                  <a:latin typeface="Arial"/>
                  <a:ea typeface="黑体" pitchFamily="2" charset="-122"/>
                  <a:cs typeface="+mn-cs"/>
                </a:rPr>
                <a:t>通过确保一致的策略和提供从用户到新业务应用的信任链，即可快速调配并将进入市场的时间由数月缩短到</a:t>
              </a:r>
              <a:r>
                <a:rPr lang="zh-CN" altLang="en-US" sz="1300" dirty="0" smtClean="0">
                  <a:solidFill>
                    <a:srgbClr val="FFFFFF"/>
                  </a:solidFill>
                  <a:ea typeface="黑体" pitchFamily="2" charset="-122"/>
                </a:rPr>
                <a:t>数分钟。</a:t>
              </a:r>
              <a:endParaRPr lang="en-US" sz="1300" dirty="0">
                <a:solidFill>
                  <a:schemeClr val="bg1"/>
                </a:solidFill>
                <a:ea typeface="黑体" pitchFamily="2" charset="-122"/>
              </a:endParaRPr>
            </a:p>
          </p:txBody>
        </p:sp>
        <p:sp>
          <p:nvSpPr>
            <p:cNvPr id="122" name="Rounded Rectangle 121"/>
            <p:cNvSpPr/>
            <p:nvPr/>
          </p:nvSpPr>
          <p:spPr>
            <a:xfrm>
              <a:off x="7313868" y="3954165"/>
              <a:ext cx="2273251"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300" b="0" i="0" dirty="0">
                  <a:solidFill>
                    <a:srgbClr val="FFFFFF"/>
                  </a:solidFill>
                  <a:latin typeface="Arial"/>
                  <a:ea typeface="黑体" pitchFamily="2" charset="-122"/>
                  <a:cs typeface="+mn-cs"/>
                </a:rPr>
                <a:t>通过通用策略、基于云的威胁防护、网络交付实施，迅速提供与业务目标相一致的新安全服务。</a:t>
              </a:r>
            </a:p>
          </p:txBody>
        </p:sp>
        <p:sp>
          <p:nvSpPr>
            <p:cNvPr id="123" name="Rounded Rectangle 122"/>
            <p:cNvSpPr/>
            <p:nvPr/>
          </p:nvSpPr>
          <p:spPr>
            <a:xfrm>
              <a:off x="9700025" y="3920298"/>
              <a:ext cx="2218916" cy="1928517"/>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300" b="0" i="0" dirty="0">
                  <a:solidFill>
                    <a:srgbClr val="FFFFFF"/>
                  </a:solidFill>
                  <a:latin typeface="Arial"/>
                  <a:ea typeface="黑体" pitchFamily="2" charset="-122"/>
                  <a:cs typeface="+mn-cs"/>
                </a:rPr>
                <a:t>通过统一网络和安全技术，在物理和虚拟域之间提供一致的、可操作的安全。</a:t>
              </a:r>
            </a:p>
          </p:txBody>
        </p:sp>
        <p:sp>
          <p:nvSpPr>
            <p:cNvPr id="124" name="Isosceles Triangle 123"/>
            <p:cNvSpPr/>
            <p:nvPr/>
          </p:nvSpPr>
          <p:spPr>
            <a:xfrm>
              <a:off x="270873" y="3649628"/>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5" name="Rounded Rectangle 124"/>
            <p:cNvSpPr/>
            <p:nvPr/>
          </p:nvSpPr>
          <p:spPr>
            <a:xfrm>
              <a:off x="270873" y="3954165"/>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6" name="Rounded Rectangle 125"/>
            <p:cNvSpPr/>
            <p:nvPr/>
          </p:nvSpPr>
          <p:spPr>
            <a:xfrm>
              <a:off x="258343" y="3929028"/>
              <a:ext cx="2273251" cy="21305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en-US" sz="1300" b="1" i="0" dirty="0" err="1">
                  <a:solidFill>
                    <a:srgbClr val="FFFFFF"/>
                  </a:solidFill>
                  <a:latin typeface="Arial"/>
                  <a:ea typeface="黑体" pitchFamily="2" charset="-122"/>
                  <a:cs typeface="+mn-cs"/>
                </a:rPr>
                <a:t>为用户和</a:t>
              </a:r>
              <a:r>
                <a:rPr lang="en-US" sz="1300" b="1" i="0" dirty="0">
                  <a:solidFill>
                    <a:srgbClr val="FFFFFF"/>
                  </a:solidFill>
                  <a:latin typeface="Arial"/>
                  <a:ea typeface="黑体" pitchFamily="2" charset="-122"/>
                  <a:cs typeface="+mn-cs"/>
                </a:rPr>
                <a:t> IT </a:t>
              </a:r>
              <a:r>
                <a:rPr lang="en-US" sz="1300" b="1" i="0" dirty="0" err="1">
                  <a:solidFill>
                    <a:srgbClr val="FFFFFF"/>
                  </a:solidFill>
                  <a:latin typeface="Arial"/>
                  <a:ea typeface="黑体" pitchFamily="2" charset="-122"/>
                  <a:cs typeface="+mn-cs"/>
                </a:rPr>
                <a:t>拥有的移动设备提供安全连接、快速入网以及自动策略控制</a:t>
              </a:r>
              <a:r>
                <a:rPr lang="en-US" sz="1300" b="1" i="0" dirty="0">
                  <a:solidFill>
                    <a:srgbClr val="FFFFFF"/>
                  </a:solidFill>
                  <a:latin typeface="Arial"/>
                  <a:ea typeface="黑体" pitchFamily="2" charset="-122"/>
                  <a:cs typeface="+mn-cs"/>
                </a:rPr>
                <a:t>。</a:t>
              </a:r>
              <a:endParaRPr lang="en-US" sz="1300" dirty="0">
                <a:solidFill>
                  <a:schemeClr val="bg1"/>
                </a:solidFill>
                <a:ea typeface="黑体" pitchFamily="2" charset="-122"/>
              </a:endParaRPr>
            </a:p>
          </p:txBody>
        </p:sp>
      </p:grpSp>
      <p:grpSp>
        <p:nvGrpSpPr>
          <p:cNvPr id="127" name="Group 126"/>
          <p:cNvGrpSpPr/>
          <p:nvPr/>
        </p:nvGrpSpPr>
        <p:grpSpPr>
          <a:xfrm>
            <a:off x="-1588" y="5984281"/>
            <a:ext cx="12190414" cy="938719"/>
            <a:chOff x="-1588" y="6009738"/>
            <a:chExt cx="12190414" cy="912577"/>
          </a:xfrm>
        </p:grpSpPr>
        <p:grpSp>
          <p:nvGrpSpPr>
            <p:cNvPr id="128" name="Group 127"/>
            <p:cNvGrpSpPr/>
            <p:nvPr/>
          </p:nvGrpSpPr>
          <p:grpSpPr>
            <a:xfrm>
              <a:off x="-1588" y="6019801"/>
              <a:ext cx="12190414" cy="878400"/>
              <a:chOff x="-1588" y="5804038"/>
              <a:chExt cx="12190414" cy="1049867"/>
            </a:xfrm>
          </p:grpSpPr>
          <p:sp>
            <p:nvSpPr>
              <p:cNvPr id="130" name="Rectangle 129"/>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31" name="Straight Connector 130"/>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29" name="TextBox 128"/>
            <p:cNvSpPr txBox="1"/>
            <p:nvPr/>
          </p:nvSpPr>
          <p:spPr>
            <a:xfrm>
              <a:off x="0" y="6009738"/>
              <a:ext cx="12188826" cy="912577"/>
            </a:xfrm>
            <a:prstGeom prst="rect">
              <a:avLst/>
            </a:prstGeom>
            <a:noFill/>
          </p:spPr>
          <p:txBody>
            <a:bodyPr wrap="square" rtlCol="0">
              <a:spAutoFit/>
            </a:bodyPr>
            <a:lstStyle/>
            <a:p>
              <a:pPr algn="ctr" defTabSz="914400">
                <a:lnSpc>
                  <a:spcPct val="110000"/>
                </a:lnSpc>
                <a:buNone/>
              </a:pPr>
              <a:r>
                <a:rPr lang="zh-CN" sz="1800" b="1" i="0" dirty="0">
                  <a:solidFill>
                    <a:srgbClr val="0096D6">
                      <a:lumMod val="50000"/>
                    </a:srgbClr>
                  </a:solidFill>
                  <a:latin typeface="Arial"/>
                  <a:ea typeface="黑体" pitchFamily="2" charset="-122"/>
                  <a:cs typeface="+mn-cs"/>
                </a:rPr>
                <a:t>思科服务：</a:t>
              </a:r>
              <a:br>
                <a:rPr lang="zh-CN" sz="1800" b="1" i="0" dirty="0">
                  <a:solidFill>
                    <a:srgbClr val="0096D6">
                      <a:lumMod val="50000"/>
                    </a:srgbClr>
                  </a:solidFill>
                  <a:latin typeface="Arial"/>
                  <a:ea typeface="黑体" pitchFamily="2" charset="-122"/>
                  <a:cs typeface="+mn-cs"/>
                </a:rPr>
              </a:br>
              <a:r>
                <a:rPr lang="zh-CN" sz="1600" b="0" i="0" dirty="0">
                  <a:solidFill>
                    <a:srgbClr val="0096D6">
                      <a:lumMod val="50000"/>
                    </a:srgbClr>
                  </a:solidFill>
                  <a:latin typeface="Arial"/>
                  <a:ea typeface="黑体" pitchFamily="2" charset="-122"/>
                  <a:cs typeface="+mn-cs"/>
                </a:rPr>
                <a:t>我们的合作伙伴提供了思科 28 年行业经验支持的智能托管</a:t>
              </a:r>
              <a:r>
                <a:rPr lang="zh-CN" sz="1600" b="0" i="0" dirty="0" smtClean="0">
                  <a:solidFill>
                    <a:srgbClr val="0096D6">
                      <a:lumMod val="50000"/>
                    </a:srgbClr>
                  </a:solidFill>
                  <a:latin typeface="Arial"/>
                  <a:ea typeface="黑体" pitchFamily="2" charset="-122"/>
                  <a:cs typeface="+mn-cs"/>
                </a:rPr>
                <a:t>服务</a:t>
              </a:r>
              <a:r>
                <a:rPr lang="zh-CN" altLang="en-US" sz="1600" b="0" i="0" dirty="0" smtClean="0">
                  <a:solidFill>
                    <a:srgbClr val="0096D6">
                      <a:lumMod val="50000"/>
                    </a:srgbClr>
                  </a:solidFill>
                  <a:latin typeface="Arial"/>
                  <a:ea typeface="黑体" pitchFamily="2" charset="-122"/>
                  <a:cs typeface="+mn-cs"/>
                </a:rPr>
                <a:t>。</a:t>
              </a:r>
              <a:r>
                <a:rPr lang="zh-CN" sz="1600" b="0" i="0" dirty="0" smtClean="0">
                  <a:solidFill>
                    <a:srgbClr val="0096D6">
                      <a:lumMod val="50000"/>
                    </a:srgbClr>
                  </a:solidFill>
                  <a:latin typeface="Arial"/>
                  <a:ea typeface="黑体" pitchFamily="2" charset="-122"/>
                  <a:cs typeface="+mn-cs"/>
                </a:rPr>
                <a:t>这些</a:t>
              </a:r>
              <a:r>
                <a:rPr lang="zh-CN" sz="1600" b="0" i="0" dirty="0">
                  <a:solidFill>
                    <a:srgbClr val="0096D6">
                      <a:lumMod val="50000"/>
                    </a:srgbClr>
                  </a:solidFill>
                  <a:latin typeface="Arial"/>
                  <a:ea typeface="黑体" pitchFamily="2" charset="-122"/>
                  <a:cs typeface="+mn-cs"/>
                </a:rPr>
                <a:t>服务提供了简化 IT 运营所需的能见度和洞察力</a:t>
              </a:r>
              <a:r>
                <a:rPr lang="zh-CN" sz="1600" b="0" i="0" dirty="0" smtClean="0">
                  <a:solidFill>
                    <a:srgbClr val="0096D6">
                      <a:lumMod val="50000"/>
                    </a:srgbClr>
                  </a:solidFill>
                  <a:latin typeface="Arial"/>
                  <a:ea typeface="黑体" pitchFamily="2" charset="-122"/>
                  <a:cs typeface="+mn-cs"/>
                </a:rPr>
                <a:t>。</a:t>
              </a:r>
              <a:r>
                <a:rPr lang="en-US" altLang="zh-CN" sz="1600" b="0" i="0" dirty="0" smtClean="0">
                  <a:solidFill>
                    <a:srgbClr val="0096D6">
                      <a:lumMod val="50000"/>
                    </a:srgbClr>
                  </a:solidFill>
                  <a:latin typeface="Arial"/>
                  <a:ea typeface="黑体" pitchFamily="2" charset="-122"/>
                  <a:cs typeface="+mn-cs"/>
                </a:rPr>
                <a:t/>
              </a:r>
              <a:br>
                <a:rPr lang="en-US" altLang="zh-CN" sz="1600" b="0" i="0" dirty="0" smtClean="0">
                  <a:solidFill>
                    <a:srgbClr val="0096D6">
                      <a:lumMod val="50000"/>
                    </a:srgbClr>
                  </a:solidFill>
                  <a:latin typeface="Arial"/>
                  <a:ea typeface="黑体" pitchFamily="2" charset="-122"/>
                  <a:cs typeface="+mn-cs"/>
                </a:rPr>
              </a:br>
              <a:r>
                <a:rPr lang="zh-CN" sz="1600" b="0" i="0" dirty="0" smtClean="0">
                  <a:solidFill>
                    <a:srgbClr val="0096D6">
                      <a:lumMod val="50000"/>
                    </a:srgbClr>
                  </a:solidFill>
                  <a:latin typeface="Arial"/>
                  <a:ea typeface="黑体" pitchFamily="2" charset="-122"/>
                  <a:cs typeface="+mn-cs"/>
                </a:rPr>
                <a:t>管理</a:t>
              </a:r>
              <a:r>
                <a:rPr lang="zh-CN" sz="1600" b="0" i="0" dirty="0">
                  <a:solidFill>
                    <a:srgbClr val="0096D6">
                      <a:lumMod val="50000"/>
                    </a:srgbClr>
                  </a:solidFill>
                  <a:latin typeface="Arial"/>
                  <a:ea typeface="黑体" pitchFamily="2" charset="-122"/>
                  <a:cs typeface="+mn-cs"/>
                </a:rPr>
                <a:t>并降低</a:t>
              </a:r>
              <a:r>
                <a:rPr lang="zh-CN" sz="1600" b="0" i="0" dirty="0" smtClean="0">
                  <a:solidFill>
                    <a:srgbClr val="0096D6">
                      <a:lumMod val="50000"/>
                    </a:srgbClr>
                  </a:solidFill>
                  <a:latin typeface="Arial"/>
                  <a:ea typeface="黑体" pitchFamily="2" charset="-122"/>
                  <a:cs typeface="+mn-cs"/>
                </a:rPr>
                <a:t>风险</a:t>
              </a:r>
              <a:r>
                <a:rPr lang="zh-CN" altLang="en-US" sz="1600" b="0" i="0" dirty="0" smtClean="0">
                  <a:solidFill>
                    <a:srgbClr val="0096D6">
                      <a:lumMod val="50000"/>
                    </a:srgbClr>
                  </a:solidFill>
                  <a:latin typeface="Arial"/>
                  <a:ea typeface="黑体" pitchFamily="2" charset="-122"/>
                  <a:cs typeface="+mn-cs"/>
                </a:rPr>
                <a:t>。</a:t>
              </a:r>
              <a:r>
                <a:rPr lang="zh-CN" sz="1600" b="0" i="0" dirty="0" smtClean="0">
                  <a:solidFill>
                    <a:srgbClr val="0096D6">
                      <a:lumMod val="50000"/>
                    </a:srgbClr>
                  </a:solidFill>
                  <a:latin typeface="Arial"/>
                  <a:ea typeface="黑体" pitchFamily="2" charset="-122"/>
                  <a:cs typeface="+mn-cs"/>
                </a:rPr>
                <a:t>使</a:t>
              </a:r>
              <a:r>
                <a:rPr lang="zh-CN" sz="1600" b="0" i="0" dirty="0">
                  <a:solidFill>
                    <a:srgbClr val="0096D6">
                      <a:lumMod val="50000"/>
                    </a:srgbClr>
                  </a:solidFill>
                  <a:latin typeface="Arial"/>
                  <a:ea typeface="黑体" pitchFamily="2" charset="-122"/>
                  <a:cs typeface="+mn-cs"/>
                </a:rPr>
                <a:t>您的网络更安全并富有弹性。</a:t>
              </a:r>
            </a:p>
          </p:txBody>
        </p:sp>
      </p:grpSp>
      <p:sp>
        <p:nvSpPr>
          <p:cNvPr id="132" name="TextBox 131"/>
          <p:cNvSpPr txBox="1"/>
          <p:nvPr/>
        </p:nvSpPr>
        <p:spPr>
          <a:xfrm>
            <a:off x="238887" y="2449602"/>
            <a:ext cx="2266806"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我如何支持移动</a:t>
            </a:r>
            <a:r>
              <a:rPr lang="zh-CN" sz="1800" b="0" i="0" dirty="0" smtClean="0">
                <a:solidFill>
                  <a:srgbClr val="FFFFFF">
                    <a:lumMod val="95000"/>
                  </a:srgbClr>
                </a:solidFill>
                <a:latin typeface="Arial"/>
                <a:ea typeface="黑体" pitchFamily="2" charset="-122"/>
                <a:cs typeface="Arial"/>
              </a:rPr>
              <a:t>性</a:t>
            </a:r>
            <a:r>
              <a:rPr lang="en-US" altLang="zh-CN" sz="1800" b="0" i="0" dirty="0" smtClean="0">
                <a:solidFill>
                  <a:srgbClr val="FFFFFF">
                    <a:lumMod val="95000"/>
                  </a:srgbClr>
                </a:solidFill>
                <a:latin typeface="Arial"/>
                <a:ea typeface="黑体" pitchFamily="2" charset="-122"/>
                <a:cs typeface="Arial"/>
              </a:rPr>
              <a:t/>
            </a:r>
            <a:br>
              <a:rPr lang="en-US" altLang="zh-CN" sz="1800" b="0" i="0" dirty="0" smtClean="0">
                <a:solidFill>
                  <a:srgbClr val="FFFFFF">
                    <a:lumMod val="95000"/>
                  </a:srgbClr>
                </a:solidFill>
                <a:latin typeface="Arial"/>
                <a:ea typeface="黑体" pitchFamily="2" charset="-122"/>
                <a:cs typeface="Arial"/>
              </a:rPr>
            </a:br>
            <a:r>
              <a:rPr lang="zh-CN" sz="1800" b="0" i="0" dirty="0" smtClean="0">
                <a:solidFill>
                  <a:srgbClr val="FFFFFF">
                    <a:lumMod val="95000"/>
                  </a:srgbClr>
                </a:solidFill>
                <a:latin typeface="Arial"/>
                <a:ea typeface="黑体" pitchFamily="2" charset="-122"/>
                <a:cs typeface="Arial"/>
              </a:rPr>
              <a:t>和</a:t>
            </a:r>
            <a:r>
              <a:rPr lang="zh-CN" sz="1800" b="0" i="0" dirty="0">
                <a:solidFill>
                  <a:srgbClr val="FFFFFF">
                    <a:lumMod val="95000"/>
                  </a:srgbClr>
                </a:solidFill>
                <a:latin typeface="Arial"/>
                <a:ea typeface="黑体" pitchFamily="2" charset="-122"/>
                <a:cs typeface="Arial"/>
              </a:rPr>
              <a:t>自带设备？</a:t>
            </a:r>
            <a:endParaRPr lang="en-US" dirty="0">
              <a:solidFill>
                <a:schemeClr val="bg2">
                  <a:lumMod val="95000"/>
                </a:schemeClr>
              </a:solidFill>
              <a:ea typeface="黑体" pitchFamily="2" charset="-122"/>
              <a:cs typeface="Arial"/>
            </a:endParaRPr>
          </a:p>
        </p:txBody>
      </p:sp>
      <p:sp>
        <p:nvSpPr>
          <p:cNvPr id="133" name="TextBox 132"/>
          <p:cNvSpPr txBox="1"/>
          <p:nvPr/>
        </p:nvSpPr>
        <p:spPr>
          <a:xfrm>
            <a:off x="2636712" y="243772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spc="-20" dirty="0">
                <a:solidFill>
                  <a:srgbClr val="FFFFFF">
                    <a:lumMod val="95000"/>
                  </a:srgbClr>
                </a:solidFill>
                <a:latin typeface="Arial"/>
                <a:ea typeface="黑体" pitchFamily="2" charset="-122"/>
                <a:cs typeface="Arial"/>
              </a:rPr>
              <a:t>我的私有云、公共云和混合云选项是什么？</a:t>
            </a:r>
            <a:endParaRPr lang="en-US" spc="-20" dirty="0">
              <a:solidFill>
                <a:schemeClr val="bg2">
                  <a:lumMod val="95000"/>
                </a:schemeClr>
              </a:solidFill>
              <a:ea typeface="黑体" pitchFamily="2" charset="-122"/>
              <a:cs typeface="Arial"/>
            </a:endParaRPr>
          </a:p>
        </p:txBody>
      </p:sp>
      <p:sp>
        <p:nvSpPr>
          <p:cNvPr id="134" name="TextBox 133"/>
          <p:cNvSpPr txBox="1"/>
          <p:nvPr/>
        </p:nvSpPr>
        <p:spPr>
          <a:xfrm>
            <a:off x="4931193" y="2416907"/>
            <a:ext cx="2273251"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我需要快速部署新业务应用和服务</a:t>
            </a:r>
            <a:endParaRPr lang="en-US" sz="1400" dirty="0">
              <a:solidFill>
                <a:schemeClr val="bg2">
                  <a:lumMod val="95000"/>
                </a:schemeClr>
              </a:solidFill>
              <a:ea typeface="黑体" pitchFamily="2" charset="-122"/>
            </a:endParaRPr>
          </a:p>
        </p:txBody>
      </p:sp>
      <p:sp>
        <p:nvSpPr>
          <p:cNvPr id="135" name="TextBox 134"/>
          <p:cNvSpPr txBox="1"/>
          <p:nvPr/>
        </p:nvSpPr>
        <p:spPr>
          <a:xfrm>
            <a:off x="7301737" y="2432052"/>
            <a:ext cx="2285744" cy="757124"/>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1800" b="0" i="0" dirty="0">
                <a:solidFill>
                  <a:srgbClr val="FFFFFF">
                    <a:lumMod val="95000"/>
                  </a:srgbClr>
                </a:solidFill>
                <a:latin typeface="Arial"/>
                <a:ea typeface="黑体" pitchFamily="2" charset="-122"/>
                <a:cs typeface="+mn-cs"/>
              </a:rPr>
              <a:t>我需要快速、安全的基础设施部署</a:t>
            </a:r>
            <a:endParaRPr lang="en-US" sz="1400" dirty="0">
              <a:solidFill>
                <a:schemeClr val="bg2">
                  <a:lumMod val="95000"/>
                </a:schemeClr>
              </a:solidFill>
              <a:ea typeface="黑体" pitchFamily="2" charset="-122"/>
            </a:endParaRPr>
          </a:p>
        </p:txBody>
      </p:sp>
      <p:sp>
        <p:nvSpPr>
          <p:cNvPr id="136" name="TextBox 135"/>
          <p:cNvSpPr txBox="1"/>
          <p:nvPr/>
        </p:nvSpPr>
        <p:spPr>
          <a:xfrm>
            <a:off x="9725889" y="2432052"/>
            <a:ext cx="2151089"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如何虚拟化我</a:t>
            </a:r>
            <a:r>
              <a:rPr lang="zh-CN" sz="1800" b="0" i="0" dirty="0" smtClean="0">
                <a:solidFill>
                  <a:srgbClr val="FFFFFF">
                    <a:lumMod val="95000"/>
                  </a:srgbClr>
                </a:solidFill>
                <a:latin typeface="Arial"/>
                <a:ea typeface="黑体" pitchFamily="2" charset="-122"/>
                <a:cs typeface="+mn-cs"/>
              </a:rPr>
              <a:t>的网络</a:t>
            </a:r>
            <a:r>
              <a:rPr lang="zh-CN" sz="1800" b="0" i="0" dirty="0">
                <a:solidFill>
                  <a:srgbClr val="FFFFFF">
                    <a:lumMod val="95000"/>
                  </a:srgbClr>
                </a:solidFill>
                <a:latin typeface="Arial"/>
                <a:ea typeface="黑体" pitchFamily="2" charset="-122"/>
                <a:cs typeface="+mn-cs"/>
              </a:rPr>
              <a:t>和数据中心？</a:t>
            </a:r>
            <a:endParaRPr lang="en-US" dirty="0">
              <a:solidFill>
                <a:schemeClr val="bg2">
                  <a:lumMod val="95000"/>
                </a:schemeClr>
              </a:solidFill>
              <a:ea typeface="黑体" pitchFamily="2" charset="-122"/>
            </a:endParaRPr>
          </a:p>
        </p:txBody>
      </p:sp>
    </p:spTree>
    <p:extLst>
      <p:ext uri="{BB962C8B-B14F-4D97-AF65-F5344CB8AC3E}">
        <p14:creationId xmlns:p14="http://schemas.microsoft.com/office/powerpoint/2010/main" val="6838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wipe(down)">
                                      <p:cBhvr>
                                        <p:cTn id="1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80000"/>
              </a:lnSpc>
              <a:spcBef>
                <a:spcPct val="0"/>
              </a:spcBef>
              <a:buNone/>
            </a:pPr>
            <a:r>
              <a:rPr lang="zh-CN" sz="3600" b="0" i="0" spc="0" dirty="0">
                <a:solidFill>
                  <a:srgbClr val="FFFFFF"/>
                </a:solidFill>
                <a:latin typeface="Arial"/>
                <a:ea typeface="黑体" pitchFamily="2" charset="-122"/>
                <a:cs typeface="+mj-cs"/>
              </a:rPr>
              <a:t>专为满足中型客户需求</a:t>
            </a:r>
            <a:r>
              <a:rPr lang="zh-CN" sz="3200" b="0" i="0" spc="0" dirty="0">
                <a:solidFill>
                  <a:srgbClr val="FFFFFF"/>
                </a:solidFill>
                <a:latin typeface="Arial"/>
                <a:ea typeface="黑体" pitchFamily="2" charset="-122"/>
                <a:cs typeface="+mj-cs"/>
              </a:rPr>
              <a:t> — </a:t>
            </a:r>
            <a:r>
              <a:rPr lang="zh-CN" sz="3200" b="1" i="1" spc="0" dirty="0">
                <a:solidFill>
                  <a:srgbClr val="FFFFFF"/>
                </a:solidFill>
                <a:latin typeface="Arial"/>
                <a:ea typeface="黑体" pitchFamily="2" charset="-122"/>
                <a:cs typeface="+mj-cs"/>
              </a:rPr>
              <a:t>安全</a:t>
            </a:r>
            <a:endParaRPr lang="en-US" sz="3200" b="1" i="1" dirty="0">
              <a:ea typeface="黑体" pitchFamily="2" charset="-122"/>
            </a:endParaRPr>
          </a:p>
        </p:txBody>
      </p:sp>
      <p:grpSp>
        <p:nvGrpSpPr>
          <p:cNvPr id="67" name="Group 66"/>
          <p:cNvGrpSpPr/>
          <p:nvPr/>
        </p:nvGrpSpPr>
        <p:grpSpPr>
          <a:xfrm>
            <a:off x="245661" y="1123543"/>
            <a:ext cx="11697527" cy="2438852"/>
            <a:chOff x="245661" y="3917543"/>
            <a:chExt cx="11697527" cy="2438852"/>
          </a:xfrm>
        </p:grpSpPr>
        <p:sp>
          <p:nvSpPr>
            <p:cNvPr id="68" name="TextBox 67"/>
            <p:cNvSpPr txBox="1"/>
            <p:nvPr/>
          </p:nvSpPr>
          <p:spPr>
            <a:xfrm>
              <a:off x="8339077" y="5969581"/>
              <a:ext cx="3103624" cy="323163"/>
            </a:xfrm>
            <a:prstGeom prst="rect">
              <a:avLst/>
            </a:prstGeom>
            <a:noFill/>
          </p:spPr>
          <p:txBody>
            <a:bodyPr wrap="square" lIns="91432" tIns="45717" rIns="91432" bIns="45717" rtlCol="0" anchor="ctr">
              <a:spAutoFit/>
            </a:bodyPr>
            <a:lstStyle/>
            <a:p>
              <a:pPr algn="ctr" defTabSz="914323"/>
              <a:endParaRPr lang="en-US" sz="1500" dirty="0">
                <a:solidFill>
                  <a:srgbClr val="FFFF00"/>
                </a:solidFill>
                <a:effectLst>
                  <a:outerShdw blurRad="38100" dist="38100" dir="2700000" algn="tl">
                    <a:srgbClr val="000000">
                      <a:alpha val="43137"/>
                    </a:srgbClr>
                  </a:outerShdw>
                </a:effectLst>
                <a:ea typeface="黑体" pitchFamily="2" charset="-122"/>
              </a:endParaRPr>
            </a:p>
          </p:txBody>
        </p:sp>
        <p:grpSp>
          <p:nvGrpSpPr>
            <p:cNvPr id="69" name="Group 68"/>
            <p:cNvGrpSpPr/>
            <p:nvPr/>
          </p:nvGrpSpPr>
          <p:grpSpPr>
            <a:xfrm>
              <a:off x="245661" y="4453014"/>
              <a:ext cx="11697527" cy="1903381"/>
              <a:chOff x="245661" y="5216470"/>
              <a:chExt cx="11697527" cy="1757251"/>
            </a:xfrm>
          </p:grpSpPr>
          <p:sp>
            <p:nvSpPr>
              <p:cNvPr id="106" name="Rounded Rectangle 105"/>
              <p:cNvSpPr/>
              <p:nvPr/>
            </p:nvSpPr>
            <p:spPr>
              <a:xfrm>
                <a:off x="245661"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7" name="Rounded Rectangle 106"/>
              <p:cNvSpPr/>
              <p:nvPr/>
            </p:nvSpPr>
            <p:spPr>
              <a:xfrm>
                <a:off x="4943069"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8" name="Rounded Rectangle 107"/>
              <p:cNvSpPr/>
              <p:nvPr/>
            </p:nvSpPr>
            <p:spPr>
              <a:xfrm>
                <a:off x="2601730"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9" name="Rounded Rectangle 108"/>
              <p:cNvSpPr/>
              <p:nvPr/>
            </p:nvSpPr>
            <p:spPr>
              <a:xfrm>
                <a:off x="7313868" y="5216470"/>
                <a:ext cx="2273251" cy="1698486"/>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0" name="Rounded Rectangle 109"/>
              <p:cNvSpPr/>
              <p:nvPr/>
            </p:nvSpPr>
            <p:spPr>
              <a:xfrm>
                <a:off x="9669937" y="5216471"/>
                <a:ext cx="2273251" cy="1698485"/>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grpSp>
        <p:sp>
          <p:nvSpPr>
            <p:cNvPr id="71" name="Freeform 30"/>
            <p:cNvSpPr>
              <a:spLocks noEditPoints="1"/>
            </p:cNvSpPr>
            <p:nvPr/>
          </p:nvSpPr>
          <p:spPr bwMode="auto">
            <a:xfrm>
              <a:off x="1407499" y="4727219"/>
              <a:ext cx="331971" cy="344436"/>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2" name="Freeform 58"/>
            <p:cNvSpPr>
              <a:spLocks noEditPoints="1"/>
            </p:cNvSpPr>
            <p:nvPr/>
          </p:nvSpPr>
          <p:spPr bwMode="auto">
            <a:xfrm>
              <a:off x="1077965" y="4616181"/>
              <a:ext cx="204304" cy="491843"/>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4" name="Freeform 73"/>
            <p:cNvSpPr>
              <a:spLocks/>
            </p:cNvSpPr>
            <p:nvPr/>
          </p:nvSpPr>
          <p:spPr bwMode="auto">
            <a:xfrm>
              <a:off x="3310540" y="4697979"/>
              <a:ext cx="768886" cy="38275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76" name="Group 75"/>
            <p:cNvGrpSpPr>
              <a:grpSpLocks noChangeAspect="1"/>
            </p:cNvGrpSpPr>
            <p:nvPr/>
          </p:nvGrpSpPr>
          <p:grpSpPr>
            <a:xfrm>
              <a:off x="5932364" y="4576672"/>
              <a:ext cx="460629" cy="457200"/>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96"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7"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8" name="Freeform 97"/>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9" name="Freeform 98"/>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0" name="Freeform 99"/>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1" name="Freeform 100"/>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2" name="Freeform 101"/>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3" name="Freeform 102"/>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4" name="Freeform 103"/>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5" name="Freeform 104"/>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sp>
          <p:nvSpPr>
            <p:cNvPr id="77" name="Freeform 20"/>
            <p:cNvSpPr>
              <a:spLocks noChangeAspect="1" noEditPoints="1"/>
            </p:cNvSpPr>
            <p:nvPr/>
          </p:nvSpPr>
          <p:spPr bwMode="auto">
            <a:xfrm>
              <a:off x="8173420" y="4661896"/>
              <a:ext cx="471948" cy="457200"/>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80" name="Group 4"/>
            <p:cNvGrpSpPr>
              <a:grpSpLocks noChangeAspect="1"/>
            </p:cNvGrpSpPr>
            <p:nvPr/>
          </p:nvGrpSpPr>
          <p:grpSpPr bwMode="auto">
            <a:xfrm>
              <a:off x="10529633" y="4656208"/>
              <a:ext cx="452707" cy="457200"/>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82"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3"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4"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5"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6"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7"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8"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9"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0"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1"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2"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3"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4"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5"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81" name="TextBox 80"/>
            <p:cNvSpPr txBox="1"/>
            <p:nvPr/>
          </p:nvSpPr>
          <p:spPr>
            <a:xfrm>
              <a:off x="2283325" y="3917543"/>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关键 IT 计划</a:t>
              </a:r>
              <a:endParaRPr lang="en-US" sz="2400" dirty="0">
                <a:solidFill>
                  <a:schemeClr val="tx1">
                    <a:lumMod val="50000"/>
                  </a:schemeClr>
                </a:solidFill>
                <a:ea typeface="黑体" pitchFamily="2" charset="-122"/>
              </a:endParaRPr>
            </a:p>
          </p:txBody>
        </p:sp>
      </p:grpSp>
      <p:grpSp>
        <p:nvGrpSpPr>
          <p:cNvPr id="111" name="Group 110"/>
          <p:cNvGrpSpPr/>
          <p:nvPr/>
        </p:nvGrpSpPr>
        <p:grpSpPr>
          <a:xfrm>
            <a:off x="258343" y="3640899"/>
            <a:ext cx="11710719" cy="2430535"/>
            <a:chOff x="258343" y="3640899"/>
            <a:chExt cx="11710719" cy="2430535"/>
          </a:xfrm>
        </p:grpSpPr>
        <p:sp>
          <p:nvSpPr>
            <p:cNvPr id="112" name="Isosceles Triangle 111"/>
            <p:cNvSpPr/>
            <p:nvPr/>
          </p:nvSpPr>
          <p:spPr>
            <a:xfrm>
              <a:off x="260174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3" name="Isosceles Triangle 112"/>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4" name="Isosceles Triangle 113"/>
            <p:cNvSpPr/>
            <p:nvPr/>
          </p:nvSpPr>
          <p:spPr>
            <a:xfrm>
              <a:off x="731361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5" name="Isosceles Triangle 114"/>
            <p:cNvSpPr/>
            <p:nvPr/>
          </p:nvSpPr>
          <p:spPr>
            <a:xfrm>
              <a:off x="9695811"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6" name="Rounded Rectangle 115"/>
            <p:cNvSpPr/>
            <p:nvPr/>
          </p:nvSpPr>
          <p:spPr>
            <a:xfrm>
              <a:off x="260174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7" name="Rounded Rectangle 116"/>
            <p:cNvSpPr/>
            <p:nvPr/>
          </p:nvSpPr>
          <p:spPr>
            <a:xfrm>
              <a:off x="4940518"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8" name="Rounded Rectangle 117"/>
            <p:cNvSpPr/>
            <p:nvPr/>
          </p:nvSpPr>
          <p:spPr>
            <a:xfrm>
              <a:off x="731361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9" name="Rounded Rectangle 118"/>
            <p:cNvSpPr/>
            <p:nvPr/>
          </p:nvSpPr>
          <p:spPr>
            <a:xfrm>
              <a:off x="9669937"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0" name="Rounded Rectangle 119"/>
            <p:cNvSpPr/>
            <p:nvPr/>
          </p:nvSpPr>
          <p:spPr>
            <a:xfrm>
              <a:off x="2493818" y="3932175"/>
              <a:ext cx="2446700" cy="180316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ASA-X NG 防火墙</a:t>
              </a:r>
            </a:p>
            <a:p>
              <a:pPr algn="ctr" defTabSz="914309">
                <a:lnSpc>
                  <a:spcPct val="120000"/>
                </a:lnSpc>
                <a:buNone/>
              </a:pPr>
              <a:r>
                <a:rPr lang="zh-CN" sz="1400" b="0" i="0" dirty="0">
                  <a:solidFill>
                    <a:srgbClr val="FFFFFF"/>
                  </a:solidFill>
                  <a:latin typeface="Arial"/>
                  <a:ea typeface="黑体" pitchFamily="2" charset="-122"/>
                  <a:cs typeface="+mn-cs"/>
                </a:rPr>
                <a:t>ASA 1000v</a:t>
              </a:r>
            </a:p>
            <a:p>
              <a:pPr algn="ctr" defTabSz="914309">
                <a:lnSpc>
                  <a:spcPct val="120000"/>
                </a:lnSpc>
                <a:buNone/>
              </a:pPr>
              <a:r>
                <a:rPr lang="zh-CN" sz="1400" b="0" i="0" dirty="0">
                  <a:solidFill>
                    <a:srgbClr val="FFFFFF"/>
                  </a:solidFill>
                  <a:latin typeface="Arial"/>
                  <a:ea typeface="黑体" pitchFamily="2" charset="-122"/>
                  <a:cs typeface="+mn-cs"/>
                </a:rPr>
                <a:t>虚拟安全网关</a:t>
              </a:r>
            </a:p>
            <a:p>
              <a:pPr algn="ctr" defTabSz="914309">
                <a:lnSpc>
                  <a:spcPct val="120000"/>
                </a:lnSpc>
                <a:buNone/>
              </a:pPr>
              <a:r>
                <a:rPr lang="zh-CN" sz="1400" b="0" i="0" dirty="0">
                  <a:solidFill>
                    <a:srgbClr val="FFFFFF"/>
                  </a:solidFill>
                  <a:latin typeface="Arial"/>
                  <a:ea typeface="黑体" pitchFamily="2" charset="-122"/>
                  <a:cs typeface="+mn-cs"/>
                </a:rPr>
                <a:t>云网络安全</a:t>
              </a:r>
            </a:p>
            <a:p>
              <a:pPr algn="ctr" defTabSz="914309">
                <a:lnSpc>
                  <a:spcPct val="120000"/>
                </a:lnSpc>
                <a:buNone/>
              </a:pPr>
              <a:r>
                <a:rPr lang="zh-CN" sz="1400" b="0" i="0" dirty="0">
                  <a:solidFill>
                    <a:srgbClr val="FFFFFF"/>
                  </a:solidFill>
                  <a:latin typeface="Arial"/>
                  <a:ea typeface="黑体" pitchFamily="2" charset="-122"/>
                  <a:cs typeface="+mn-cs"/>
                </a:rPr>
                <a:t>云电邮安全</a:t>
              </a:r>
              <a:endParaRPr lang="en-US" sz="1400" dirty="0">
                <a:solidFill>
                  <a:srgbClr val="FFC000"/>
                </a:solidFill>
                <a:ea typeface="黑体" pitchFamily="2" charset="-122"/>
              </a:endParaRPr>
            </a:p>
          </p:txBody>
        </p:sp>
        <p:sp>
          <p:nvSpPr>
            <p:cNvPr id="121" name="Rounded Rectangle 120"/>
            <p:cNvSpPr/>
            <p:nvPr/>
          </p:nvSpPr>
          <p:spPr>
            <a:xfrm>
              <a:off x="4943069" y="3941465"/>
              <a:ext cx="2273250"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a:solidFill>
                    <a:srgbClr val="FFFFFF"/>
                  </a:solidFill>
                  <a:latin typeface="Arial"/>
                  <a:ea typeface="黑体" pitchFamily="2" charset="-122"/>
                  <a:cs typeface="+mn-cs"/>
                </a:rPr>
                <a:t>ISE</a:t>
              </a:r>
            </a:p>
            <a:p>
              <a:pPr algn="ctr" defTabSz="914309">
                <a:lnSpc>
                  <a:spcPct val="120000"/>
                </a:lnSpc>
                <a:buNone/>
              </a:pPr>
              <a:r>
                <a:rPr lang="zh-CN" sz="1400" b="0" i="0" dirty="0">
                  <a:solidFill>
                    <a:srgbClr val="FFFFFF"/>
                  </a:solidFill>
                  <a:latin typeface="Arial"/>
                  <a:ea typeface="黑体" pitchFamily="2" charset="-122"/>
                  <a:cs typeface="+mn-cs"/>
                </a:rPr>
                <a:t>TrustSec</a:t>
              </a:r>
              <a:endParaRPr lang="en-US" sz="1400" dirty="0">
                <a:solidFill>
                  <a:srgbClr val="FFFFFF"/>
                </a:solidFill>
                <a:ea typeface="黑体" pitchFamily="2" charset="-122"/>
              </a:endParaRPr>
            </a:p>
            <a:p>
              <a:pPr algn="ctr" defTabSz="914309">
                <a:lnSpc>
                  <a:spcPct val="120000"/>
                </a:lnSpc>
                <a:buNone/>
              </a:pPr>
              <a:r>
                <a:rPr lang="zh-CN" sz="1400" b="0" i="0" dirty="0">
                  <a:solidFill>
                    <a:srgbClr val="FFFFFF"/>
                  </a:solidFill>
                  <a:latin typeface="Arial"/>
                  <a:ea typeface="黑体" pitchFamily="2" charset="-122"/>
                  <a:cs typeface="+mn-cs"/>
                </a:rPr>
                <a:t>ASA-X NG 防火墙</a:t>
              </a:r>
            </a:p>
          </p:txBody>
        </p:sp>
        <p:sp>
          <p:nvSpPr>
            <p:cNvPr id="122" name="Rounded Rectangle 121"/>
            <p:cNvSpPr/>
            <p:nvPr/>
          </p:nvSpPr>
          <p:spPr>
            <a:xfrm>
              <a:off x="7313868" y="3954165"/>
              <a:ext cx="2273251"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a:solidFill>
                    <a:srgbClr val="FFFFFF"/>
                  </a:solidFill>
                  <a:latin typeface="Arial"/>
                  <a:ea typeface="黑体" pitchFamily="2" charset="-122"/>
                  <a:cs typeface="+mn-cs"/>
                </a:rPr>
                <a:t>ISE</a:t>
              </a:r>
            </a:p>
            <a:p>
              <a:pPr algn="ctr" defTabSz="914309">
                <a:lnSpc>
                  <a:spcPct val="120000"/>
                </a:lnSpc>
                <a:buNone/>
              </a:pPr>
              <a:r>
                <a:rPr lang="zh-CN" sz="1400" b="0" i="0">
                  <a:solidFill>
                    <a:srgbClr val="FFFFFF"/>
                  </a:solidFill>
                  <a:latin typeface="Arial"/>
                  <a:ea typeface="黑体" pitchFamily="2" charset="-122"/>
                  <a:cs typeface="+mn-cs"/>
                </a:rPr>
                <a:t>TrustSec</a:t>
              </a:r>
              <a:endParaRPr lang="en-US" sz="1400" dirty="0">
                <a:solidFill>
                  <a:srgbClr val="FFFFFF"/>
                </a:solidFill>
                <a:ea typeface="黑体" pitchFamily="2" charset="-122"/>
              </a:endParaRPr>
            </a:p>
            <a:p>
              <a:pPr algn="ctr" defTabSz="914309">
                <a:lnSpc>
                  <a:spcPct val="120000"/>
                </a:lnSpc>
                <a:buNone/>
              </a:pPr>
              <a:r>
                <a:rPr lang="zh-CN" sz="1400" b="0" i="0">
                  <a:solidFill>
                    <a:srgbClr val="FFFFFF"/>
                  </a:solidFill>
                  <a:latin typeface="Arial"/>
                  <a:ea typeface="黑体" pitchFamily="2" charset="-122"/>
                  <a:cs typeface="+mn-cs"/>
                </a:rPr>
                <a:t>ASA-X NG 防火墙</a:t>
              </a:r>
            </a:p>
          </p:txBody>
        </p:sp>
        <p:sp>
          <p:nvSpPr>
            <p:cNvPr id="123" name="Rounded Rectangle 122"/>
            <p:cNvSpPr/>
            <p:nvPr/>
          </p:nvSpPr>
          <p:spPr>
            <a:xfrm>
              <a:off x="9652525" y="3932173"/>
              <a:ext cx="2218916" cy="1928517"/>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120000"/>
                </a:lnSpc>
                <a:buNone/>
              </a:pPr>
              <a:r>
                <a:rPr lang="zh-CN" sz="1400" b="0" i="0" dirty="0" smtClean="0">
                  <a:solidFill>
                    <a:srgbClr val="FFFFFF"/>
                  </a:solidFill>
                  <a:latin typeface="Arial"/>
                  <a:ea typeface="黑体" pitchFamily="2" charset="-122"/>
                  <a:cs typeface="+mn-cs"/>
                </a:rPr>
                <a:t>ISE</a:t>
              </a:r>
              <a:endParaRPr lang="zh-CN" sz="1400" b="0" i="0" dirty="0">
                <a:solidFill>
                  <a:srgbClr val="FFFFFF"/>
                </a:solidFill>
                <a:latin typeface="Arial"/>
                <a:ea typeface="黑体" pitchFamily="2" charset="-122"/>
                <a:cs typeface="+mn-cs"/>
              </a:endParaRPr>
            </a:p>
            <a:p>
              <a:pPr algn="ctr" defTabSz="914309">
                <a:lnSpc>
                  <a:spcPct val="120000"/>
                </a:lnSpc>
                <a:buNone/>
              </a:pPr>
              <a:r>
                <a:rPr lang="zh-CN" sz="1400" b="0" i="0" dirty="0">
                  <a:solidFill>
                    <a:srgbClr val="FFFFFF"/>
                  </a:solidFill>
                  <a:latin typeface="Arial"/>
                  <a:ea typeface="黑体" pitchFamily="2" charset="-122"/>
                  <a:cs typeface="+mn-cs"/>
                </a:rPr>
                <a:t>TrustSec</a:t>
              </a:r>
              <a:endParaRPr lang="en-US" sz="1400" dirty="0">
                <a:solidFill>
                  <a:srgbClr val="FFFFFF"/>
                </a:solidFill>
                <a:ea typeface="黑体" pitchFamily="2" charset="-122"/>
              </a:endParaRPr>
            </a:p>
            <a:p>
              <a:pPr algn="ctr" defTabSz="914309">
                <a:lnSpc>
                  <a:spcPct val="120000"/>
                </a:lnSpc>
                <a:buNone/>
              </a:pPr>
              <a:r>
                <a:rPr lang="zh-CN" sz="1400" b="0" i="0" dirty="0">
                  <a:solidFill>
                    <a:srgbClr val="FFFFFF"/>
                  </a:solidFill>
                  <a:latin typeface="Arial"/>
                  <a:ea typeface="黑体" pitchFamily="2" charset="-122"/>
                  <a:cs typeface="+mn-cs"/>
                </a:rPr>
                <a:t>ASA-X NG 防火墙</a:t>
              </a:r>
            </a:p>
            <a:p>
              <a:pPr algn="ctr" defTabSz="914309">
                <a:lnSpc>
                  <a:spcPct val="120000"/>
                </a:lnSpc>
                <a:buNone/>
              </a:pPr>
              <a:r>
                <a:rPr lang="zh-CN" sz="1400" b="0" i="0" dirty="0">
                  <a:solidFill>
                    <a:srgbClr val="FFFFFF"/>
                  </a:solidFill>
                  <a:latin typeface="Arial"/>
                  <a:ea typeface="黑体" pitchFamily="2" charset="-122"/>
                  <a:cs typeface="+mn-cs"/>
                </a:rPr>
                <a:t>ASA 1000v</a:t>
              </a:r>
            </a:p>
            <a:p>
              <a:pPr algn="ctr" defTabSz="914309">
                <a:lnSpc>
                  <a:spcPct val="120000"/>
                </a:lnSpc>
                <a:buNone/>
              </a:pPr>
              <a:r>
                <a:rPr lang="zh-CN" sz="1400" b="0" i="0" dirty="0">
                  <a:solidFill>
                    <a:srgbClr val="FFFFFF"/>
                  </a:solidFill>
                  <a:latin typeface="Arial"/>
                  <a:ea typeface="黑体" pitchFamily="2" charset="-122"/>
                  <a:cs typeface="+mn-cs"/>
                </a:rPr>
                <a:t>VSG</a:t>
              </a:r>
            </a:p>
          </p:txBody>
        </p:sp>
        <p:sp>
          <p:nvSpPr>
            <p:cNvPr id="124" name="Isosceles Triangle 123"/>
            <p:cNvSpPr/>
            <p:nvPr/>
          </p:nvSpPr>
          <p:spPr>
            <a:xfrm>
              <a:off x="270873" y="3649628"/>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5" name="Rounded Rectangle 124"/>
            <p:cNvSpPr/>
            <p:nvPr/>
          </p:nvSpPr>
          <p:spPr>
            <a:xfrm>
              <a:off x="270873" y="3954165"/>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6" name="Rounded Rectangle 125"/>
            <p:cNvSpPr/>
            <p:nvPr/>
          </p:nvSpPr>
          <p:spPr>
            <a:xfrm>
              <a:off x="258343" y="3940903"/>
              <a:ext cx="2273251" cy="21305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120000"/>
                </a:lnSpc>
                <a:buNone/>
              </a:pPr>
              <a:r>
                <a:rPr lang="zh-CN" sz="1400" b="0" i="0" dirty="0">
                  <a:solidFill>
                    <a:srgbClr val="FFFFFF"/>
                  </a:solidFill>
                  <a:latin typeface="Arial"/>
                  <a:ea typeface="黑体" pitchFamily="2" charset="-122"/>
                  <a:cs typeface="+mn-cs"/>
                </a:rPr>
                <a:t>ISE</a:t>
              </a:r>
            </a:p>
            <a:p>
              <a:pPr algn="ctr" defTabSz="914400">
                <a:lnSpc>
                  <a:spcPct val="120000"/>
                </a:lnSpc>
                <a:buNone/>
              </a:pPr>
              <a:r>
                <a:rPr lang="zh-CN" sz="1400" b="0" i="0" dirty="0">
                  <a:solidFill>
                    <a:srgbClr val="FFFFFF"/>
                  </a:solidFill>
                  <a:latin typeface="Arial"/>
                  <a:ea typeface="黑体" pitchFamily="2" charset="-122"/>
                  <a:cs typeface="+mn-cs"/>
                </a:rPr>
                <a:t>AnyConnect</a:t>
              </a:r>
              <a:endParaRPr lang="en-US" sz="1400" dirty="0">
                <a:solidFill>
                  <a:schemeClr val="bg1"/>
                </a:solidFill>
                <a:ea typeface="黑体" pitchFamily="2" charset="-122"/>
              </a:endParaRPr>
            </a:p>
            <a:p>
              <a:pPr algn="ctr" defTabSz="914400">
                <a:lnSpc>
                  <a:spcPct val="120000"/>
                </a:lnSpc>
                <a:buNone/>
              </a:pPr>
              <a:r>
                <a:rPr lang="zh-CN" sz="1400" b="0" i="0" dirty="0">
                  <a:solidFill>
                    <a:srgbClr val="FFFFFF"/>
                  </a:solidFill>
                  <a:latin typeface="Arial"/>
                  <a:ea typeface="黑体" pitchFamily="2" charset="-122"/>
                  <a:cs typeface="+mn-cs"/>
                </a:rPr>
                <a:t>ASA-X NG 防火墙</a:t>
              </a:r>
            </a:p>
            <a:p>
              <a:pPr algn="ctr" defTabSz="914400">
                <a:lnSpc>
                  <a:spcPct val="120000"/>
                </a:lnSpc>
                <a:buNone/>
              </a:pPr>
              <a:r>
                <a:rPr lang="zh-CN" sz="1400" b="0" i="0" dirty="0">
                  <a:solidFill>
                    <a:srgbClr val="FFFFFF"/>
                  </a:solidFill>
                  <a:latin typeface="Arial"/>
                  <a:ea typeface="黑体" pitchFamily="2" charset="-122"/>
                  <a:cs typeface="+mn-cs"/>
                </a:rPr>
                <a:t>Web 安全</a:t>
              </a:r>
            </a:p>
            <a:p>
              <a:pPr algn="ctr" defTabSz="914400">
                <a:lnSpc>
                  <a:spcPct val="120000"/>
                </a:lnSpc>
                <a:buNone/>
              </a:pPr>
              <a:r>
                <a:rPr lang="zh-CN" sz="1400" b="0" i="0" dirty="0">
                  <a:solidFill>
                    <a:srgbClr val="FFFFFF"/>
                  </a:solidFill>
                  <a:latin typeface="Arial"/>
                  <a:ea typeface="黑体" pitchFamily="2" charset="-122"/>
                  <a:cs typeface="+mn-cs"/>
                </a:rPr>
                <a:t>电邮安全</a:t>
              </a:r>
              <a:endParaRPr lang="en-US" sz="1400" dirty="0">
                <a:solidFill>
                  <a:schemeClr val="tx2"/>
                </a:solidFill>
                <a:ea typeface="黑体" pitchFamily="2" charset="-122"/>
              </a:endParaRPr>
            </a:p>
          </p:txBody>
        </p:sp>
      </p:grpSp>
      <p:grpSp>
        <p:nvGrpSpPr>
          <p:cNvPr id="127" name="Group 126"/>
          <p:cNvGrpSpPr/>
          <p:nvPr/>
        </p:nvGrpSpPr>
        <p:grpSpPr>
          <a:xfrm>
            <a:off x="-1588" y="5994640"/>
            <a:ext cx="12190414" cy="903564"/>
            <a:chOff x="-1588" y="6019801"/>
            <a:chExt cx="12190414" cy="878400"/>
          </a:xfrm>
        </p:grpSpPr>
        <p:grpSp>
          <p:nvGrpSpPr>
            <p:cNvPr id="128" name="Group 127"/>
            <p:cNvGrpSpPr/>
            <p:nvPr/>
          </p:nvGrpSpPr>
          <p:grpSpPr>
            <a:xfrm>
              <a:off x="-1588" y="6019801"/>
              <a:ext cx="12190414" cy="878400"/>
              <a:chOff x="-1588" y="5804038"/>
              <a:chExt cx="12190414" cy="1049867"/>
            </a:xfrm>
          </p:grpSpPr>
          <p:sp>
            <p:nvSpPr>
              <p:cNvPr id="130" name="Rectangle 129"/>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31" name="Straight Connector 130"/>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29" name="TextBox 128"/>
            <p:cNvSpPr txBox="1"/>
            <p:nvPr/>
          </p:nvSpPr>
          <p:spPr>
            <a:xfrm>
              <a:off x="0" y="6082969"/>
              <a:ext cx="12188826" cy="703943"/>
            </a:xfrm>
            <a:prstGeom prst="rect">
              <a:avLst/>
            </a:prstGeom>
            <a:noFill/>
          </p:spPr>
          <p:txBody>
            <a:bodyPr wrap="square" rtlCol="0">
              <a:spAutoFit/>
            </a:bodyPr>
            <a:lstStyle/>
            <a:p>
              <a:pPr algn="ctr" defTabSz="914400">
                <a:lnSpc>
                  <a:spcPct val="120000"/>
                </a:lnSpc>
                <a:buNone/>
              </a:pPr>
              <a:r>
                <a:rPr lang="zh-CN" sz="1800" b="1" i="0" dirty="0">
                  <a:solidFill>
                    <a:srgbClr val="004B6B"/>
                  </a:solidFill>
                  <a:latin typeface="Arial"/>
                  <a:ea typeface="黑体" pitchFamily="2" charset="-122"/>
                  <a:cs typeface="+mn-cs"/>
                </a:rPr>
                <a:t>服务：</a:t>
              </a:r>
              <a:br>
                <a:rPr lang="zh-CN" sz="1800" b="1" i="0" dirty="0">
                  <a:solidFill>
                    <a:srgbClr val="004B6B"/>
                  </a:solidFill>
                  <a:latin typeface="Arial"/>
                  <a:ea typeface="黑体" pitchFamily="2" charset="-122"/>
                  <a:cs typeface="+mn-cs"/>
                </a:rPr>
              </a:br>
              <a:r>
                <a:rPr lang="zh-CN" sz="1800" b="0" i="0" dirty="0">
                  <a:solidFill>
                    <a:srgbClr val="004B6B"/>
                  </a:solidFill>
                  <a:latin typeface="Arial"/>
                  <a:ea typeface="黑体" pitchFamily="2" charset="-122"/>
                  <a:cs typeface="+mn-cs"/>
                </a:rPr>
                <a:t>合作伙伴和思科提供智能关怀服务 (Smart Care)，同时合作伙伴还提供专业服务</a:t>
              </a:r>
            </a:p>
          </p:txBody>
        </p:sp>
      </p:grpSp>
      <p:sp>
        <p:nvSpPr>
          <p:cNvPr id="132" name="TextBox 131"/>
          <p:cNvSpPr txBox="1"/>
          <p:nvPr/>
        </p:nvSpPr>
        <p:spPr>
          <a:xfrm>
            <a:off x="238887" y="2449602"/>
            <a:ext cx="2266806"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我如何支持移动</a:t>
            </a:r>
            <a:r>
              <a:rPr lang="zh-CN" sz="1800" b="0" i="0" dirty="0" smtClean="0">
                <a:solidFill>
                  <a:srgbClr val="FFFFFF">
                    <a:lumMod val="95000"/>
                  </a:srgbClr>
                </a:solidFill>
                <a:latin typeface="Arial"/>
                <a:ea typeface="黑体" pitchFamily="2" charset="-122"/>
                <a:cs typeface="Arial"/>
              </a:rPr>
              <a:t>性</a:t>
            </a:r>
            <a:r>
              <a:rPr lang="en-US" altLang="zh-CN" sz="1800" b="0" i="0" dirty="0" smtClean="0">
                <a:solidFill>
                  <a:srgbClr val="FFFFFF">
                    <a:lumMod val="95000"/>
                  </a:srgbClr>
                </a:solidFill>
                <a:latin typeface="Arial"/>
                <a:ea typeface="黑体" pitchFamily="2" charset="-122"/>
                <a:cs typeface="Arial"/>
              </a:rPr>
              <a:t/>
            </a:r>
            <a:br>
              <a:rPr lang="en-US" altLang="zh-CN" sz="1800" b="0" i="0" dirty="0" smtClean="0">
                <a:solidFill>
                  <a:srgbClr val="FFFFFF">
                    <a:lumMod val="95000"/>
                  </a:srgbClr>
                </a:solidFill>
                <a:latin typeface="Arial"/>
                <a:ea typeface="黑体" pitchFamily="2" charset="-122"/>
                <a:cs typeface="Arial"/>
              </a:rPr>
            </a:br>
            <a:r>
              <a:rPr lang="zh-CN" sz="1800" b="0" i="0" dirty="0" smtClean="0">
                <a:solidFill>
                  <a:srgbClr val="FFFFFF">
                    <a:lumMod val="95000"/>
                  </a:srgbClr>
                </a:solidFill>
                <a:latin typeface="Arial"/>
                <a:ea typeface="黑体" pitchFamily="2" charset="-122"/>
                <a:cs typeface="Arial"/>
              </a:rPr>
              <a:t>和</a:t>
            </a:r>
            <a:r>
              <a:rPr lang="zh-CN" sz="1800" b="0" i="0" dirty="0">
                <a:solidFill>
                  <a:srgbClr val="FFFFFF">
                    <a:lumMod val="95000"/>
                  </a:srgbClr>
                </a:solidFill>
                <a:latin typeface="Arial"/>
                <a:ea typeface="黑体" pitchFamily="2" charset="-122"/>
                <a:cs typeface="Arial"/>
              </a:rPr>
              <a:t>自带设备？</a:t>
            </a:r>
            <a:endParaRPr lang="en-US" dirty="0">
              <a:solidFill>
                <a:schemeClr val="bg2">
                  <a:lumMod val="95000"/>
                </a:schemeClr>
              </a:solidFill>
              <a:ea typeface="黑体" pitchFamily="2" charset="-122"/>
              <a:cs typeface="Arial"/>
            </a:endParaRPr>
          </a:p>
        </p:txBody>
      </p:sp>
      <p:sp>
        <p:nvSpPr>
          <p:cNvPr id="133" name="TextBox 132"/>
          <p:cNvSpPr txBox="1"/>
          <p:nvPr/>
        </p:nvSpPr>
        <p:spPr>
          <a:xfrm>
            <a:off x="2636712" y="243772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spc="-20" dirty="0">
                <a:solidFill>
                  <a:srgbClr val="FFFFFF">
                    <a:lumMod val="95000"/>
                  </a:srgbClr>
                </a:solidFill>
                <a:latin typeface="Arial"/>
                <a:ea typeface="黑体" pitchFamily="2" charset="-122"/>
                <a:cs typeface="Arial"/>
              </a:rPr>
              <a:t>我的私有云、公共云和混合云选项是什么？</a:t>
            </a:r>
            <a:endParaRPr lang="en-US" spc="-20" dirty="0">
              <a:solidFill>
                <a:schemeClr val="bg2">
                  <a:lumMod val="95000"/>
                </a:schemeClr>
              </a:solidFill>
              <a:ea typeface="黑体" pitchFamily="2" charset="-122"/>
              <a:cs typeface="Arial"/>
            </a:endParaRPr>
          </a:p>
        </p:txBody>
      </p:sp>
      <p:sp>
        <p:nvSpPr>
          <p:cNvPr id="134" name="TextBox 133"/>
          <p:cNvSpPr txBox="1"/>
          <p:nvPr/>
        </p:nvSpPr>
        <p:spPr>
          <a:xfrm>
            <a:off x="4931193" y="2416907"/>
            <a:ext cx="2273251"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我需要快速部署新业务应用和服务</a:t>
            </a:r>
            <a:endParaRPr lang="en-US" sz="1400" dirty="0">
              <a:solidFill>
                <a:schemeClr val="bg2">
                  <a:lumMod val="95000"/>
                </a:schemeClr>
              </a:solidFill>
              <a:ea typeface="黑体" pitchFamily="2" charset="-122"/>
            </a:endParaRPr>
          </a:p>
        </p:txBody>
      </p:sp>
      <p:sp>
        <p:nvSpPr>
          <p:cNvPr id="135" name="TextBox 134"/>
          <p:cNvSpPr txBox="1"/>
          <p:nvPr/>
        </p:nvSpPr>
        <p:spPr>
          <a:xfrm>
            <a:off x="7301737" y="2432052"/>
            <a:ext cx="2285744" cy="757124"/>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1800" b="0" i="0" dirty="0">
                <a:solidFill>
                  <a:srgbClr val="FFFFFF">
                    <a:lumMod val="95000"/>
                  </a:srgbClr>
                </a:solidFill>
                <a:latin typeface="Arial"/>
                <a:ea typeface="黑体" pitchFamily="2" charset="-122"/>
                <a:cs typeface="+mn-cs"/>
              </a:rPr>
              <a:t>我需要快速、安全的基础设施部署</a:t>
            </a:r>
            <a:endParaRPr lang="en-US" sz="1400" dirty="0">
              <a:solidFill>
                <a:schemeClr val="bg2">
                  <a:lumMod val="95000"/>
                </a:schemeClr>
              </a:solidFill>
              <a:ea typeface="黑体" pitchFamily="2" charset="-122"/>
            </a:endParaRPr>
          </a:p>
        </p:txBody>
      </p:sp>
      <p:sp>
        <p:nvSpPr>
          <p:cNvPr id="136" name="TextBox 135"/>
          <p:cNvSpPr txBox="1"/>
          <p:nvPr/>
        </p:nvSpPr>
        <p:spPr>
          <a:xfrm>
            <a:off x="9725889" y="2432052"/>
            <a:ext cx="2151089"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如何虚拟化我</a:t>
            </a:r>
            <a:r>
              <a:rPr lang="zh-CN" sz="1800" b="0" i="0" dirty="0" smtClean="0">
                <a:solidFill>
                  <a:srgbClr val="FFFFFF">
                    <a:lumMod val="95000"/>
                  </a:srgbClr>
                </a:solidFill>
                <a:latin typeface="Arial"/>
                <a:ea typeface="黑体" pitchFamily="2" charset="-122"/>
                <a:cs typeface="+mn-cs"/>
              </a:rPr>
              <a:t>的网络</a:t>
            </a:r>
            <a:r>
              <a:rPr lang="zh-CN" sz="1800" b="0" i="0" dirty="0">
                <a:solidFill>
                  <a:srgbClr val="FFFFFF">
                    <a:lumMod val="95000"/>
                  </a:srgbClr>
                </a:solidFill>
                <a:latin typeface="Arial"/>
                <a:ea typeface="黑体" pitchFamily="2" charset="-122"/>
                <a:cs typeface="+mn-cs"/>
              </a:rPr>
              <a:t>和数据中心？</a:t>
            </a:r>
            <a:endParaRPr lang="en-US" dirty="0">
              <a:solidFill>
                <a:schemeClr val="bg2">
                  <a:lumMod val="95000"/>
                </a:schemeClr>
              </a:solidFill>
              <a:ea typeface="黑体" pitchFamily="2" charset="-122"/>
            </a:endParaRPr>
          </a:p>
        </p:txBody>
      </p:sp>
    </p:spTree>
    <p:extLst>
      <p:ext uri="{BB962C8B-B14F-4D97-AF65-F5344CB8AC3E}">
        <p14:creationId xmlns:p14="http://schemas.microsoft.com/office/powerpoint/2010/main" val="35605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wipe(down)">
                                      <p:cBhvr>
                                        <p:cTn id="1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defTabSz="914400">
              <a:lnSpc>
                <a:spcPct val="90000"/>
              </a:lnSpc>
              <a:spcBef>
                <a:spcPct val="0"/>
              </a:spcBef>
              <a:buNone/>
            </a:pPr>
            <a:r>
              <a:rPr lang="zh-CN" sz="6000" b="0" i="0" spc="0">
                <a:solidFill>
                  <a:srgbClr val="6DB344"/>
                </a:solidFill>
                <a:latin typeface="Arial"/>
                <a:ea typeface="黑体" pitchFamily="2" charset="-122"/>
                <a:cs typeface="+mj-cs"/>
              </a:rPr>
              <a:t>面向中端市场的智能解决方案</a:t>
            </a:r>
            <a:endParaRPr lang="en-US" dirty="0">
              <a:solidFill>
                <a:srgbClr val="FFFFFF"/>
              </a:solidFill>
              <a:ea typeface="黑体" pitchFamily="2" charset="-122"/>
            </a:endParaRPr>
          </a:p>
        </p:txBody>
      </p:sp>
      <p:pic>
        <p:nvPicPr>
          <p:cNvPr id="2" name="Picture 1" descr="seg3.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88825" cy="4002705"/>
          </a:xfrm>
          <a:prstGeom prst="rect">
            <a:avLst/>
          </a:prstGeom>
        </p:spPr>
      </p:pic>
    </p:spTree>
    <p:extLst>
      <p:ext uri="{BB962C8B-B14F-4D97-AF65-F5344CB8AC3E}">
        <p14:creationId xmlns:p14="http://schemas.microsoft.com/office/powerpoint/2010/main" val="118505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89" y="51221"/>
            <a:ext cx="11882636" cy="838200"/>
          </a:xfrm>
        </p:spPr>
        <p:txBody>
          <a:bodyPr/>
          <a:lstStyle/>
          <a:p>
            <a:r>
              <a:rPr lang="zh-CN" sz="3600" b="0" i="0" spc="0" dirty="0">
                <a:solidFill>
                  <a:srgbClr val="FFFFFF"/>
                </a:solidFill>
                <a:latin typeface="Arial"/>
                <a:ea typeface="黑体" pitchFamily="2" charset="-122"/>
                <a:cs typeface="+mj-cs"/>
              </a:rPr>
              <a:t>专为满足中型客户需求</a:t>
            </a:r>
            <a:r>
              <a:rPr lang="zh-CN" sz="3200" b="0" i="0" spc="0" dirty="0">
                <a:solidFill>
                  <a:srgbClr val="FFFFFF"/>
                </a:solidFill>
                <a:latin typeface="Arial"/>
                <a:ea typeface="黑体" pitchFamily="2" charset="-122"/>
                <a:cs typeface="+mj-cs"/>
              </a:rPr>
              <a:t> </a:t>
            </a:r>
            <a:r>
              <a:rPr altLang="zh-CN" sz="3200" dirty="0" smtClean="0">
                <a:ea typeface="黑体" pitchFamily="2" charset="-122"/>
              </a:rPr>
              <a:t>—</a:t>
            </a:r>
            <a:r>
              <a:rPr lang="zh-CN" sz="3200" b="0" i="0" spc="0" dirty="0" smtClean="0">
                <a:solidFill>
                  <a:srgbClr val="FFFFFF"/>
                </a:solidFill>
                <a:latin typeface="Arial"/>
                <a:ea typeface="黑体" pitchFamily="2" charset="-122"/>
                <a:cs typeface="+mj-cs"/>
              </a:rPr>
              <a:t> </a:t>
            </a:r>
            <a:r>
              <a:rPr lang="zh-CN" sz="3200" b="1" i="1" spc="0" dirty="0">
                <a:solidFill>
                  <a:srgbClr val="FFFFFF"/>
                </a:solidFill>
                <a:latin typeface="Arial"/>
                <a:ea typeface="黑体" pitchFamily="2" charset="-122"/>
                <a:cs typeface="+mj-cs"/>
              </a:rPr>
              <a:t>智能解决方案</a:t>
            </a:r>
            <a:endParaRPr lang="en-US" sz="3200" b="1" i="1" dirty="0">
              <a:ea typeface="黑体" pitchFamily="2" charset="-122"/>
            </a:endParaRPr>
          </a:p>
        </p:txBody>
      </p:sp>
      <p:grpSp>
        <p:nvGrpSpPr>
          <p:cNvPr id="67" name="Group 66"/>
          <p:cNvGrpSpPr/>
          <p:nvPr/>
        </p:nvGrpSpPr>
        <p:grpSpPr>
          <a:xfrm>
            <a:off x="245661" y="1123543"/>
            <a:ext cx="11697527" cy="2438852"/>
            <a:chOff x="245661" y="3917543"/>
            <a:chExt cx="11697527" cy="2438852"/>
          </a:xfrm>
        </p:grpSpPr>
        <p:sp>
          <p:nvSpPr>
            <p:cNvPr id="68" name="TextBox 67"/>
            <p:cNvSpPr txBox="1"/>
            <p:nvPr/>
          </p:nvSpPr>
          <p:spPr>
            <a:xfrm>
              <a:off x="8339077" y="5969581"/>
              <a:ext cx="3103624" cy="323163"/>
            </a:xfrm>
            <a:prstGeom prst="rect">
              <a:avLst/>
            </a:prstGeom>
            <a:noFill/>
          </p:spPr>
          <p:txBody>
            <a:bodyPr wrap="square" lIns="91432" tIns="45717" rIns="91432" bIns="45717" rtlCol="0" anchor="ctr">
              <a:spAutoFit/>
            </a:bodyPr>
            <a:lstStyle/>
            <a:p>
              <a:pPr algn="ctr" defTabSz="914323"/>
              <a:endParaRPr lang="en-US" sz="1500" dirty="0">
                <a:solidFill>
                  <a:srgbClr val="FFFF00"/>
                </a:solidFill>
                <a:effectLst>
                  <a:outerShdw blurRad="38100" dist="38100" dir="2700000" algn="tl">
                    <a:srgbClr val="000000">
                      <a:alpha val="43137"/>
                    </a:srgbClr>
                  </a:outerShdw>
                </a:effectLst>
                <a:ea typeface="黑体" pitchFamily="2" charset="-122"/>
              </a:endParaRPr>
            </a:p>
          </p:txBody>
        </p:sp>
        <p:grpSp>
          <p:nvGrpSpPr>
            <p:cNvPr id="69" name="Group 68"/>
            <p:cNvGrpSpPr/>
            <p:nvPr/>
          </p:nvGrpSpPr>
          <p:grpSpPr>
            <a:xfrm>
              <a:off x="245661" y="4453014"/>
              <a:ext cx="11697527" cy="1903381"/>
              <a:chOff x="245661" y="5216470"/>
              <a:chExt cx="11697527" cy="1757251"/>
            </a:xfrm>
          </p:grpSpPr>
          <p:sp>
            <p:nvSpPr>
              <p:cNvPr id="106" name="Rounded Rectangle 105"/>
              <p:cNvSpPr/>
              <p:nvPr/>
            </p:nvSpPr>
            <p:spPr>
              <a:xfrm>
                <a:off x="245661"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7" name="Rounded Rectangle 106"/>
              <p:cNvSpPr/>
              <p:nvPr/>
            </p:nvSpPr>
            <p:spPr>
              <a:xfrm>
                <a:off x="4943069"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8" name="Rounded Rectangle 107"/>
              <p:cNvSpPr/>
              <p:nvPr/>
            </p:nvSpPr>
            <p:spPr>
              <a:xfrm>
                <a:off x="2601730"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9" name="Rounded Rectangle 108"/>
              <p:cNvSpPr/>
              <p:nvPr/>
            </p:nvSpPr>
            <p:spPr>
              <a:xfrm>
                <a:off x="7313868" y="5216470"/>
                <a:ext cx="2273251" cy="1698486"/>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0" name="Rounded Rectangle 109"/>
              <p:cNvSpPr/>
              <p:nvPr/>
            </p:nvSpPr>
            <p:spPr>
              <a:xfrm>
                <a:off x="9669937" y="5216471"/>
                <a:ext cx="2273251" cy="1698485"/>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grpSp>
        <p:sp>
          <p:nvSpPr>
            <p:cNvPr id="71" name="Freeform 30"/>
            <p:cNvSpPr>
              <a:spLocks noEditPoints="1"/>
            </p:cNvSpPr>
            <p:nvPr/>
          </p:nvSpPr>
          <p:spPr bwMode="auto">
            <a:xfrm>
              <a:off x="1407499" y="4727219"/>
              <a:ext cx="331971" cy="344436"/>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2" name="Freeform 58"/>
            <p:cNvSpPr>
              <a:spLocks noEditPoints="1"/>
            </p:cNvSpPr>
            <p:nvPr/>
          </p:nvSpPr>
          <p:spPr bwMode="auto">
            <a:xfrm>
              <a:off x="1077965" y="4616181"/>
              <a:ext cx="204304" cy="491843"/>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4" name="Freeform 73"/>
            <p:cNvSpPr>
              <a:spLocks/>
            </p:cNvSpPr>
            <p:nvPr/>
          </p:nvSpPr>
          <p:spPr bwMode="auto">
            <a:xfrm>
              <a:off x="3310540" y="4697979"/>
              <a:ext cx="768886" cy="38275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76" name="Group 75"/>
            <p:cNvGrpSpPr>
              <a:grpSpLocks noChangeAspect="1"/>
            </p:cNvGrpSpPr>
            <p:nvPr/>
          </p:nvGrpSpPr>
          <p:grpSpPr>
            <a:xfrm>
              <a:off x="5932364" y="4576672"/>
              <a:ext cx="460629" cy="457200"/>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96"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7"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8" name="Freeform 97"/>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9" name="Freeform 98"/>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0" name="Freeform 99"/>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1" name="Freeform 100"/>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2" name="Freeform 101"/>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3" name="Freeform 102"/>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4" name="Freeform 103"/>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5" name="Freeform 104"/>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sp>
          <p:nvSpPr>
            <p:cNvPr id="77" name="Freeform 20"/>
            <p:cNvSpPr>
              <a:spLocks noChangeAspect="1" noEditPoints="1"/>
            </p:cNvSpPr>
            <p:nvPr/>
          </p:nvSpPr>
          <p:spPr bwMode="auto">
            <a:xfrm>
              <a:off x="8173420" y="4661896"/>
              <a:ext cx="471948" cy="457200"/>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80" name="Group 4"/>
            <p:cNvGrpSpPr>
              <a:grpSpLocks noChangeAspect="1"/>
            </p:cNvGrpSpPr>
            <p:nvPr/>
          </p:nvGrpSpPr>
          <p:grpSpPr bwMode="auto">
            <a:xfrm>
              <a:off x="10529633" y="4656208"/>
              <a:ext cx="452707" cy="457200"/>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82"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3"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4"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5"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6"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7"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8"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9"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0"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1"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2"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3"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4"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5"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81" name="TextBox 80"/>
            <p:cNvSpPr txBox="1"/>
            <p:nvPr/>
          </p:nvSpPr>
          <p:spPr>
            <a:xfrm>
              <a:off x="2283325" y="3917543"/>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关键 IT 计划</a:t>
              </a:r>
              <a:endParaRPr lang="en-US" sz="2400" dirty="0">
                <a:solidFill>
                  <a:schemeClr val="tx1">
                    <a:lumMod val="50000"/>
                  </a:schemeClr>
                </a:solidFill>
                <a:ea typeface="黑体" pitchFamily="2" charset="-122"/>
              </a:endParaRPr>
            </a:p>
          </p:txBody>
        </p:sp>
      </p:grpSp>
      <p:grpSp>
        <p:nvGrpSpPr>
          <p:cNvPr id="111" name="Group 110"/>
          <p:cNvGrpSpPr/>
          <p:nvPr/>
        </p:nvGrpSpPr>
        <p:grpSpPr>
          <a:xfrm>
            <a:off x="258343" y="3640899"/>
            <a:ext cx="11710719" cy="2418660"/>
            <a:chOff x="258343" y="3640899"/>
            <a:chExt cx="11710719" cy="2418660"/>
          </a:xfrm>
        </p:grpSpPr>
        <p:sp>
          <p:nvSpPr>
            <p:cNvPr id="113" name="Isosceles Triangle 112"/>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5" name="Isosceles Triangle 114"/>
            <p:cNvSpPr/>
            <p:nvPr/>
          </p:nvSpPr>
          <p:spPr>
            <a:xfrm>
              <a:off x="9695811"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7" name="Rounded Rectangle 116"/>
            <p:cNvSpPr/>
            <p:nvPr/>
          </p:nvSpPr>
          <p:spPr>
            <a:xfrm>
              <a:off x="4943069" y="3945436"/>
              <a:ext cx="2323056"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9" name="Rounded Rectangle 118"/>
            <p:cNvSpPr/>
            <p:nvPr/>
          </p:nvSpPr>
          <p:spPr>
            <a:xfrm>
              <a:off x="9669937"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0" name="Rounded Rectangle 119"/>
            <p:cNvSpPr/>
            <p:nvPr/>
          </p:nvSpPr>
          <p:spPr>
            <a:xfrm>
              <a:off x="2493818" y="3920300"/>
              <a:ext cx="2446700" cy="180316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a:endParaRPr lang="en-US" sz="1300" dirty="0">
                <a:solidFill>
                  <a:srgbClr val="FFFF00"/>
                </a:solidFill>
                <a:ea typeface="黑体" pitchFamily="2" charset="-122"/>
              </a:endParaRPr>
            </a:p>
          </p:txBody>
        </p:sp>
        <p:sp>
          <p:nvSpPr>
            <p:cNvPr id="121" name="Rounded Rectangle 120"/>
            <p:cNvSpPr/>
            <p:nvPr/>
          </p:nvSpPr>
          <p:spPr>
            <a:xfrm>
              <a:off x="4943069" y="3954165"/>
              <a:ext cx="2273250"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buNone/>
              </a:pPr>
              <a:r>
                <a:rPr lang="zh-CN" sz="1300" b="0" i="0">
                  <a:solidFill>
                    <a:srgbClr val="FFFF00"/>
                  </a:solidFill>
                  <a:latin typeface="Arial"/>
                  <a:ea typeface="黑体" pitchFamily="2" charset="-122"/>
                  <a:cs typeface="+mn-cs"/>
                </a:rPr>
                <a:t>.</a:t>
              </a:r>
              <a:endParaRPr lang="en-US" sz="1300" dirty="0">
                <a:solidFill>
                  <a:srgbClr val="FFFF00"/>
                </a:solidFill>
                <a:ea typeface="黑体" pitchFamily="2" charset="-122"/>
              </a:endParaRPr>
            </a:p>
          </p:txBody>
        </p:sp>
        <p:sp>
          <p:nvSpPr>
            <p:cNvPr id="122" name="Rounded Rectangle 121"/>
            <p:cNvSpPr/>
            <p:nvPr/>
          </p:nvSpPr>
          <p:spPr>
            <a:xfrm>
              <a:off x="7313868" y="3954165"/>
              <a:ext cx="2273251"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buNone/>
              </a:pPr>
              <a:r>
                <a:rPr lang="zh-CN" sz="1300" b="0" i="0">
                  <a:solidFill>
                    <a:srgbClr val="FFFF00"/>
                  </a:solidFill>
                  <a:latin typeface="Arial"/>
                  <a:ea typeface="黑体" pitchFamily="2" charset="-122"/>
                  <a:cs typeface="+mn-cs"/>
                </a:rPr>
                <a:t>.</a:t>
              </a:r>
              <a:endParaRPr lang="en-US" sz="1300" dirty="0">
                <a:solidFill>
                  <a:srgbClr val="FFFF00"/>
                </a:solidFill>
                <a:ea typeface="黑体" pitchFamily="2" charset="-122"/>
              </a:endParaRPr>
            </a:p>
          </p:txBody>
        </p:sp>
        <p:sp>
          <p:nvSpPr>
            <p:cNvPr id="123" name="Rounded Rectangle 122"/>
            <p:cNvSpPr/>
            <p:nvPr/>
          </p:nvSpPr>
          <p:spPr>
            <a:xfrm>
              <a:off x="9652525" y="3920298"/>
              <a:ext cx="2218916" cy="1928517"/>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23"/>
              <a:endParaRPr lang="en-US" sz="1300" dirty="0">
                <a:solidFill>
                  <a:srgbClr val="FFFF00"/>
                </a:solidFill>
                <a:ea typeface="黑体" pitchFamily="2" charset="-122"/>
              </a:endParaRPr>
            </a:p>
          </p:txBody>
        </p:sp>
        <p:sp>
          <p:nvSpPr>
            <p:cNvPr id="124" name="Isosceles Triangle 123"/>
            <p:cNvSpPr/>
            <p:nvPr/>
          </p:nvSpPr>
          <p:spPr>
            <a:xfrm>
              <a:off x="270873" y="3649628"/>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5" name="Rounded Rectangle 124"/>
            <p:cNvSpPr/>
            <p:nvPr/>
          </p:nvSpPr>
          <p:spPr>
            <a:xfrm>
              <a:off x="270874" y="3954165"/>
              <a:ext cx="2472326"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6" name="Rounded Rectangle 125"/>
            <p:cNvSpPr/>
            <p:nvPr/>
          </p:nvSpPr>
          <p:spPr>
            <a:xfrm>
              <a:off x="258343" y="3929028"/>
              <a:ext cx="2273251" cy="21305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a:endParaRPr lang="en-US" sz="1300" dirty="0">
                <a:solidFill>
                  <a:srgbClr val="FFFF00"/>
                </a:solidFill>
                <a:ea typeface="黑体" pitchFamily="2" charset="-122"/>
              </a:endParaRPr>
            </a:p>
          </p:txBody>
        </p:sp>
      </p:grpSp>
      <p:grpSp>
        <p:nvGrpSpPr>
          <p:cNvPr id="127" name="Group 126"/>
          <p:cNvGrpSpPr/>
          <p:nvPr/>
        </p:nvGrpSpPr>
        <p:grpSpPr>
          <a:xfrm>
            <a:off x="-1588" y="5987585"/>
            <a:ext cx="12190414" cy="910615"/>
            <a:chOff x="-1588" y="6012946"/>
            <a:chExt cx="12190414" cy="885255"/>
          </a:xfrm>
        </p:grpSpPr>
        <p:grpSp>
          <p:nvGrpSpPr>
            <p:cNvPr id="128" name="Group 127"/>
            <p:cNvGrpSpPr/>
            <p:nvPr/>
          </p:nvGrpSpPr>
          <p:grpSpPr>
            <a:xfrm>
              <a:off x="-1588" y="6019801"/>
              <a:ext cx="12190414" cy="878400"/>
              <a:chOff x="-1588" y="5804038"/>
              <a:chExt cx="12190414" cy="1049867"/>
            </a:xfrm>
          </p:grpSpPr>
          <p:sp>
            <p:nvSpPr>
              <p:cNvPr id="130" name="Rectangle 129"/>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smtClean="0">
                  <a:ea typeface="黑体" pitchFamily="2" charset="-122"/>
                </a:endParaRPr>
              </a:p>
            </p:txBody>
          </p:sp>
          <p:cxnSp>
            <p:nvCxnSpPr>
              <p:cNvPr id="131" name="Straight Connector 130"/>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29" name="TextBox 128"/>
            <p:cNvSpPr txBox="1"/>
            <p:nvPr/>
          </p:nvSpPr>
          <p:spPr>
            <a:xfrm>
              <a:off x="0" y="6012946"/>
              <a:ext cx="12188826" cy="875175"/>
            </a:xfrm>
            <a:prstGeom prst="rect">
              <a:avLst/>
            </a:prstGeom>
            <a:noFill/>
          </p:spPr>
          <p:txBody>
            <a:bodyPr wrap="square" rtlCol="0">
              <a:spAutoFit/>
            </a:bodyPr>
            <a:lstStyle/>
            <a:p>
              <a:pPr algn="ctr" defTabSz="914400">
                <a:lnSpc>
                  <a:spcPct val="105000"/>
                </a:lnSpc>
                <a:buNone/>
              </a:pPr>
              <a:r>
                <a:rPr lang="zh-CN" sz="1800" b="1" i="0" dirty="0">
                  <a:solidFill>
                    <a:srgbClr val="0096D6">
                      <a:lumMod val="50000"/>
                    </a:srgbClr>
                  </a:solidFill>
                  <a:latin typeface="Arial"/>
                  <a:ea typeface="黑体" pitchFamily="2" charset="-122"/>
                  <a:cs typeface="+mn-cs"/>
                </a:rPr>
                <a:t>思科服务：</a:t>
              </a:r>
              <a:br>
                <a:rPr lang="zh-CN" sz="1800" b="1" i="0" dirty="0">
                  <a:solidFill>
                    <a:srgbClr val="0096D6">
                      <a:lumMod val="50000"/>
                    </a:srgbClr>
                  </a:solidFill>
                  <a:latin typeface="Arial"/>
                  <a:ea typeface="黑体" pitchFamily="2" charset="-122"/>
                  <a:cs typeface="+mn-cs"/>
                </a:rPr>
              </a:br>
              <a:r>
                <a:rPr lang="zh-CN" sz="1600" b="0" i="0" dirty="0">
                  <a:solidFill>
                    <a:srgbClr val="0096D6">
                      <a:lumMod val="50000"/>
                    </a:srgbClr>
                  </a:solidFill>
                  <a:latin typeface="Arial"/>
                  <a:ea typeface="黑体" pitchFamily="2" charset="-122"/>
                  <a:cs typeface="+mn-cs"/>
                </a:rPr>
                <a:t>我们的合作伙伴提供了思科 28 年行业经验支持的智能托管</a:t>
              </a:r>
              <a:r>
                <a:rPr lang="zh-CN" sz="1600" b="0" i="0" dirty="0" smtClean="0">
                  <a:solidFill>
                    <a:srgbClr val="0096D6">
                      <a:lumMod val="50000"/>
                    </a:srgbClr>
                  </a:solidFill>
                  <a:latin typeface="Arial"/>
                  <a:ea typeface="黑体" pitchFamily="2" charset="-122"/>
                  <a:cs typeface="+mn-cs"/>
                </a:rPr>
                <a:t>服务</a:t>
              </a:r>
              <a:r>
                <a:rPr lang="zh-CN" altLang="en-US" sz="1600" b="0" i="0" dirty="0" smtClean="0">
                  <a:solidFill>
                    <a:srgbClr val="0096D6">
                      <a:lumMod val="50000"/>
                    </a:srgbClr>
                  </a:solidFill>
                  <a:latin typeface="Arial"/>
                  <a:ea typeface="黑体" pitchFamily="2" charset="-122"/>
                  <a:cs typeface="+mn-cs"/>
                </a:rPr>
                <a:t>。</a:t>
              </a:r>
              <a:r>
                <a:rPr lang="zh-CN" sz="1600" b="0" i="0" dirty="0" smtClean="0">
                  <a:solidFill>
                    <a:srgbClr val="0096D6">
                      <a:lumMod val="50000"/>
                    </a:srgbClr>
                  </a:solidFill>
                  <a:latin typeface="Arial"/>
                  <a:ea typeface="黑体" pitchFamily="2" charset="-122"/>
                  <a:cs typeface="+mn-cs"/>
                </a:rPr>
                <a:t>这些</a:t>
              </a:r>
              <a:r>
                <a:rPr lang="zh-CN" sz="1600" b="0" i="0" dirty="0">
                  <a:solidFill>
                    <a:srgbClr val="0096D6">
                      <a:lumMod val="50000"/>
                    </a:srgbClr>
                  </a:solidFill>
                  <a:latin typeface="Arial"/>
                  <a:ea typeface="黑体" pitchFamily="2" charset="-122"/>
                  <a:cs typeface="+mn-cs"/>
                </a:rPr>
                <a:t>服务提供了简化 IT 运营所需的能见度和洞察力</a:t>
              </a:r>
              <a:r>
                <a:rPr lang="zh-CN" sz="1600" b="0" i="0" dirty="0" smtClean="0">
                  <a:solidFill>
                    <a:srgbClr val="0096D6">
                      <a:lumMod val="50000"/>
                    </a:srgbClr>
                  </a:solidFill>
                  <a:latin typeface="Arial"/>
                  <a:ea typeface="黑体" pitchFamily="2" charset="-122"/>
                  <a:cs typeface="+mn-cs"/>
                </a:rPr>
                <a:t>。</a:t>
              </a:r>
              <a:r>
                <a:rPr lang="en-US" altLang="zh-CN" sz="1600" b="0" i="0" dirty="0" smtClean="0">
                  <a:solidFill>
                    <a:srgbClr val="0096D6">
                      <a:lumMod val="50000"/>
                    </a:srgbClr>
                  </a:solidFill>
                  <a:latin typeface="Arial"/>
                  <a:ea typeface="黑体" pitchFamily="2" charset="-122"/>
                  <a:cs typeface="+mn-cs"/>
                </a:rPr>
                <a:t/>
              </a:r>
              <a:br>
                <a:rPr lang="en-US" altLang="zh-CN" sz="1600" b="0" i="0" dirty="0" smtClean="0">
                  <a:solidFill>
                    <a:srgbClr val="0096D6">
                      <a:lumMod val="50000"/>
                    </a:srgbClr>
                  </a:solidFill>
                  <a:latin typeface="Arial"/>
                  <a:ea typeface="黑体" pitchFamily="2" charset="-122"/>
                  <a:cs typeface="+mn-cs"/>
                </a:rPr>
              </a:br>
              <a:r>
                <a:rPr lang="zh-CN" sz="1600" b="0" i="0" dirty="0" smtClean="0">
                  <a:solidFill>
                    <a:srgbClr val="0096D6">
                      <a:lumMod val="50000"/>
                    </a:srgbClr>
                  </a:solidFill>
                  <a:latin typeface="Arial"/>
                  <a:ea typeface="黑体" pitchFamily="2" charset="-122"/>
                  <a:cs typeface="+mn-cs"/>
                </a:rPr>
                <a:t>管理</a:t>
              </a:r>
              <a:r>
                <a:rPr lang="zh-CN" sz="1600" b="0" i="0" dirty="0">
                  <a:solidFill>
                    <a:srgbClr val="0096D6">
                      <a:lumMod val="50000"/>
                    </a:srgbClr>
                  </a:solidFill>
                  <a:latin typeface="Arial"/>
                  <a:ea typeface="黑体" pitchFamily="2" charset="-122"/>
                  <a:cs typeface="+mn-cs"/>
                </a:rPr>
                <a:t>并降低</a:t>
              </a:r>
              <a:r>
                <a:rPr lang="zh-CN" sz="1600" b="0" i="0" dirty="0" smtClean="0">
                  <a:solidFill>
                    <a:srgbClr val="0096D6">
                      <a:lumMod val="50000"/>
                    </a:srgbClr>
                  </a:solidFill>
                  <a:latin typeface="Arial"/>
                  <a:ea typeface="黑体" pitchFamily="2" charset="-122"/>
                  <a:cs typeface="+mn-cs"/>
                </a:rPr>
                <a:t>风险</a:t>
              </a:r>
              <a:r>
                <a:rPr lang="zh-CN" altLang="en-US" sz="1600" b="0" i="0" dirty="0" smtClean="0">
                  <a:solidFill>
                    <a:srgbClr val="0096D6">
                      <a:lumMod val="50000"/>
                    </a:srgbClr>
                  </a:solidFill>
                  <a:latin typeface="Arial"/>
                  <a:ea typeface="黑体" pitchFamily="2" charset="-122"/>
                  <a:cs typeface="+mn-cs"/>
                </a:rPr>
                <a:t>。</a:t>
              </a:r>
              <a:r>
                <a:rPr lang="zh-CN" sz="1600" b="0" i="0" dirty="0" smtClean="0">
                  <a:solidFill>
                    <a:srgbClr val="0096D6">
                      <a:lumMod val="50000"/>
                    </a:srgbClr>
                  </a:solidFill>
                  <a:latin typeface="Arial"/>
                  <a:ea typeface="黑体" pitchFamily="2" charset="-122"/>
                  <a:cs typeface="+mn-cs"/>
                </a:rPr>
                <a:t>使</a:t>
              </a:r>
              <a:r>
                <a:rPr lang="zh-CN" sz="1600" b="0" i="0" dirty="0">
                  <a:solidFill>
                    <a:srgbClr val="0096D6">
                      <a:lumMod val="50000"/>
                    </a:srgbClr>
                  </a:solidFill>
                  <a:latin typeface="Arial"/>
                  <a:ea typeface="黑体" pitchFamily="2" charset="-122"/>
                  <a:cs typeface="+mn-cs"/>
                </a:rPr>
                <a:t>您的网络更安全并富有弹性。</a:t>
              </a:r>
            </a:p>
          </p:txBody>
        </p:sp>
      </p:grpSp>
      <p:sp>
        <p:nvSpPr>
          <p:cNvPr id="3" name="Rectangle 2"/>
          <p:cNvSpPr/>
          <p:nvPr/>
        </p:nvSpPr>
        <p:spPr>
          <a:xfrm>
            <a:off x="4943068" y="4022511"/>
            <a:ext cx="2308877" cy="1421928"/>
          </a:xfrm>
          <a:prstGeom prst="rect">
            <a:avLst/>
          </a:prstGeom>
        </p:spPr>
        <p:txBody>
          <a:bodyPr wrap="square">
            <a:spAutoFit/>
          </a:bodyPr>
          <a:lstStyle/>
          <a:p>
            <a:pPr algn="ctr" defTabSz="914400">
              <a:lnSpc>
                <a:spcPct val="120000"/>
              </a:lnSpc>
              <a:buNone/>
            </a:pPr>
            <a:r>
              <a:rPr lang="en-US" sz="1200" b="1" i="0" dirty="0" err="1">
                <a:solidFill>
                  <a:srgbClr val="FFFFFF"/>
                </a:solidFill>
                <a:latin typeface="Arial"/>
                <a:ea typeface="黑体" pitchFamily="2" charset="-122"/>
                <a:cs typeface="+mn-cs"/>
              </a:rPr>
              <a:t>虚拟基础：</a:t>
            </a:r>
            <a:r>
              <a:rPr lang="en-US" sz="1200" b="0" i="0" dirty="0" err="1" smtClean="0">
                <a:solidFill>
                  <a:srgbClr val="FFFFFF"/>
                </a:solidFill>
                <a:latin typeface="Arial"/>
                <a:ea typeface="黑体" pitchFamily="2" charset="-122"/>
                <a:cs typeface="+mn-cs"/>
              </a:rPr>
              <a:t>端到端的虚拟化</a:t>
            </a:r>
            <a:r>
              <a:rPr lang="en-US" sz="1200" b="0" i="0" dirty="0" smtClean="0">
                <a:solidFill>
                  <a:srgbClr val="FFFFFF"/>
                </a:solidFill>
                <a:latin typeface="Arial"/>
                <a:ea typeface="黑体" pitchFamily="2" charset="-122"/>
                <a:cs typeface="+mn-cs"/>
              </a:rPr>
              <a:t/>
            </a:r>
            <a:br>
              <a:rPr lang="en-US" sz="1200" b="0" i="0" dirty="0" smtClean="0">
                <a:solidFill>
                  <a:srgbClr val="FFFFFF"/>
                </a:solidFill>
                <a:latin typeface="Arial"/>
                <a:ea typeface="黑体" pitchFamily="2" charset="-122"/>
                <a:cs typeface="+mn-cs"/>
              </a:rPr>
            </a:br>
            <a:r>
              <a:rPr lang="en-US" sz="1200" b="0" i="0" dirty="0" err="1" smtClean="0">
                <a:solidFill>
                  <a:srgbClr val="FFFFFF"/>
                </a:solidFill>
                <a:latin typeface="Arial"/>
                <a:ea typeface="黑体" pitchFamily="2" charset="-122"/>
                <a:cs typeface="+mn-cs"/>
              </a:rPr>
              <a:t>包含服务器基础设施</a:t>
            </a:r>
            <a:r>
              <a:rPr lang="en-US" sz="1200" b="0" i="0" dirty="0" err="1">
                <a:solidFill>
                  <a:srgbClr val="FFFFFF"/>
                </a:solidFill>
                <a:latin typeface="Arial"/>
                <a:ea typeface="黑体" pitchFamily="2" charset="-122"/>
                <a:cs typeface="+mn-cs"/>
              </a:rPr>
              <a:t>、LAN、WAN</a:t>
            </a:r>
            <a:r>
              <a:rPr lang="en-US" sz="1200" b="0" i="0" dirty="0">
                <a:solidFill>
                  <a:srgbClr val="FFFFFF"/>
                </a:solidFill>
                <a:latin typeface="Arial"/>
                <a:ea typeface="黑体" pitchFamily="2" charset="-122"/>
                <a:cs typeface="+mn-cs"/>
              </a:rPr>
              <a:t> </a:t>
            </a:r>
            <a:r>
              <a:rPr lang="en-US" sz="1200" b="0" i="0" dirty="0" err="1" smtClean="0">
                <a:solidFill>
                  <a:srgbClr val="FFFFFF"/>
                </a:solidFill>
                <a:latin typeface="Arial"/>
                <a:ea typeface="黑体" pitchFamily="2" charset="-122"/>
                <a:cs typeface="+mn-cs"/>
              </a:rPr>
              <a:t>和安全基础设施</a:t>
            </a:r>
            <a:r>
              <a:rPr lang="en-US" sz="1200" b="0" i="0" dirty="0" smtClean="0">
                <a:solidFill>
                  <a:srgbClr val="FFFFFF"/>
                </a:solidFill>
                <a:latin typeface="Arial"/>
                <a:ea typeface="黑体" pitchFamily="2" charset="-122"/>
                <a:cs typeface="+mn-cs"/>
              </a:rPr>
              <a:t>。</a:t>
            </a:r>
            <a:r>
              <a:rPr lang="en-US" sz="1200" b="0" i="0" dirty="0" err="1" smtClean="0">
                <a:solidFill>
                  <a:srgbClr val="FFFFFF"/>
                </a:solidFill>
                <a:latin typeface="Arial"/>
                <a:ea typeface="黑体" pitchFamily="2" charset="-122"/>
                <a:cs typeface="+mn-cs"/>
              </a:rPr>
              <a:t>部署</a:t>
            </a:r>
            <a:r>
              <a:rPr lang="en-US" sz="1200" b="0" i="0" dirty="0" smtClean="0">
                <a:solidFill>
                  <a:srgbClr val="FFFFFF"/>
                </a:solidFill>
                <a:latin typeface="Arial"/>
                <a:ea typeface="黑体" pitchFamily="2" charset="-122"/>
                <a:cs typeface="+mn-cs"/>
              </a:rPr>
              <a:t/>
            </a:r>
            <a:br>
              <a:rPr lang="en-US" sz="1200" b="0" i="0" dirty="0" smtClean="0">
                <a:solidFill>
                  <a:srgbClr val="FFFFFF"/>
                </a:solidFill>
                <a:latin typeface="Arial"/>
                <a:ea typeface="黑体" pitchFamily="2" charset="-122"/>
                <a:cs typeface="+mn-cs"/>
              </a:rPr>
            </a:br>
            <a:r>
              <a:rPr lang="en-US" sz="1200" b="0" i="0" dirty="0" err="1" smtClean="0">
                <a:solidFill>
                  <a:srgbClr val="FFFFFF"/>
                </a:solidFill>
                <a:latin typeface="Arial"/>
                <a:ea typeface="黑体" pitchFamily="2" charset="-122"/>
                <a:cs typeface="+mn-cs"/>
              </a:rPr>
              <a:t>新业务应用时</a:t>
            </a:r>
            <a:r>
              <a:rPr lang="en-US" sz="1200" b="0" i="0" dirty="0" err="1">
                <a:solidFill>
                  <a:srgbClr val="FFFFFF"/>
                </a:solidFill>
                <a:latin typeface="Arial"/>
                <a:ea typeface="黑体" pitchFamily="2" charset="-122"/>
                <a:cs typeface="+mn-cs"/>
              </a:rPr>
              <a:t>，提供卓越的安全、能见度和控制以</a:t>
            </a:r>
            <a:r>
              <a:rPr lang="en-GB" sz="1200" b="0" i="0" dirty="0">
                <a:solidFill>
                  <a:srgbClr val="FFFFFF"/>
                </a:solidFill>
                <a:latin typeface="Arial"/>
                <a:ea typeface="黑体" pitchFamily="2" charset="-122"/>
                <a:cs typeface="+mn-cs"/>
              </a:rPr>
              <a:t>提</a:t>
            </a:r>
            <a:r>
              <a:rPr lang="en-US" sz="1200" b="0" i="0" dirty="0">
                <a:solidFill>
                  <a:srgbClr val="FFFFFF"/>
                </a:solidFill>
                <a:latin typeface="Arial"/>
                <a:ea typeface="黑体" pitchFamily="2" charset="-122"/>
                <a:cs typeface="+mn-cs"/>
              </a:rPr>
              <a:t>高 </a:t>
            </a:r>
            <a:r>
              <a:rPr sz="1200" b="0" i="0" dirty="0">
                <a:solidFill>
                  <a:srgbClr val="FFFFFF"/>
                </a:solidFill>
                <a:latin typeface="Arial"/>
                <a:ea typeface="黑体" pitchFamily="2" charset="-122"/>
                <a:cs typeface="+mn-cs"/>
              </a:rPr>
              <a:t>IT </a:t>
            </a:r>
            <a:r>
              <a:rPr lang="en-US" sz="1200" b="0" i="0" dirty="0" smtClean="0">
                <a:solidFill>
                  <a:srgbClr val="FFFFFF"/>
                </a:solidFill>
                <a:latin typeface="Arial"/>
                <a:ea typeface="黑体" pitchFamily="2" charset="-122"/>
                <a:cs typeface="+mn-cs"/>
              </a:rPr>
              <a:t/>
            </a:r>
            <a:br>
              <a:rPr lang="en-US" sz="1200" b="0" i="0" dirty="0" smtClean="0">
                <a:solidFill>
                  <a:srgbClr val="FFFFFF"/>
                </a:solidFill>
                <a:latin typeface="Arial"/>
                <a:ea typeface="黑体" pitchFamily="2" charset="-122"/>
                <a:cs typeface="+mn-cs"/>
              </a:rPr>
            </a:br>
            <a:r>
              <a:rPr sz="1200" b="0" i="0" dirty="0" smtClean="0">
                <a:solidFill>
                  <a:srgbClr val="FFFFFF"/>
                </a:solidFill>
                <a:latin typeface="Arial"/>
                <a:ea typeface="黑体" pitchFamily="2" charset="-122"/>
                <a:cs typeface="+mn-cs"/>
              </a:rPr>
              <a:t>效率和响应速度</a:t>
            </a:r>
            <a:r>
              <a:rPr sz="1200" b="0" i="0" dirty="0">
                <a:solidFill>
                  <a:srgbClr val="FFFFFF"/>
                </a:solidFill>
                <a:latin typeface="Arial"/>
                <a:ea typeface="黑体" pitchFamily="2" charset="-122"/>
                <a:cs typeface="+mn-cs"/>
              </a:rPr>
              <a:t>。</a:t>
            </a:r>
          </a:p>
        </p:txBody>
      </p:sp>
      <p:sp>
        <p:nvSpPr>
          <p:cNvPr id="4" name="Rectangle 3"/>
          <p:cNvSpPr/>
          <p:nvPr/>
        </p:nvSpPr>
        <p:spPr>
          <a:xfrm>
            <a:off x="294314" y="4030611"/>
            <a:ext cx="2437011" cy="1399935"/>
          </a:xfrm>
          <a:prstGeom prst="rect">
            <a:avLst/>
          </a:prstGeom>
        </p:spPr>
        <p:txBody>
          <a:bodyPr wrap="square">
            <a:spAutoFit/>
          </a:bodyPr>
          <a:lstStyle/>
          <a:p>
            <a:pPr algn="ctr" defTabSz="914400">
              <a:lnSpc>
                <a:spcPct val="120000"/>
              </a:lnSpc>
              <a:buNone/>
            </a:pPr>
            <a:r>
              <a:rPr lang="zh-CN" sz="1200" b="1" i="0" dirty="0">
                <a:solidFill>
                  <a:srgbClr val="FFFFFF"/>
                </a:solidFill>
                <a:latin typeface="Arial"/>
                <a:ea typeface="黑体" pitchFamily="2" charset="-122"/>
                <a:cs typeface="+mn-cs"/>
              </a:rPr>
              <a:t>自带设备</a:t>
            </a:r>
            <a:r>
              <a:rPr lang="zh-CN" sz="1200" b="0" i="0" dirty="0">
                <a:solidFill>
                  <a:srgbClr val="FFFFFF"/>
                </a:solidFill>
                <a:latin typeface="Arial"/>
                <a:ea typeface="黑体" pitchFamily="2" charset="-122"/>
                <a:cs typeface="+mn-cs"/>
              </a:rPr>
              <a:t>为高度安全访问、卓越的用户体验、快捷的连接和自动化策略提供统一的政策，简化了 IT 运营。</a:t>
            </a:r>
            <a:endParaRPr lang="en-US" sz="1200" dirty="0">
              <a:solidFill>
                <a:schemeClr val="bg1"/>
              </a:solidFill>
              <a:ea typeface="黑体" pitchFamily="2" charset="-122"/>
            </a:endParaRPr>
          </a:p>
          <a:p>
            <a:pPr algn="ctr" defTabSz="914400">
              <a:lnSpc>
                <a:spcPct val="120000"/>
              </a:lnSpc>
              <a:buNone/>
            </a:pPr>
            <a:r>
              <a:rPr lang="zh-CN" sz="1200" b="1" i="0" dirty="0">
                <a:solidFill>
                  <a:srgbClr val="FFFFFF"/>
                </a:solidFill>
                <a:latin typeface="Arial"/>
                <a:ea typeface="黑体" pitchFamily="2" charset="-122"/>
                <a:cs typeface="+mn-cs"/>
              </a:rPr>
              <a:t>虚拟桌面</a:t>
            </a:r>
            <a:r>
              <a:rPr lang="zh-CN" sz="1200" b="0" i="0" dirty="0">
                <a:solidFill>
                  <a:srgbClr val="FFFFFF"/>
                </a:solidFill>
                <a:latin typeface="Arial"/>
                <a:ea typeface="黑体" pitchFamily="2" charset="-122"/>
                <a:cs typeface="+mn-cs"/>
              </a:rPr>
              <a:t> — 对跨固定和移动设备的应用启用高度安全的访问</a:t>
            </a:r>
          </a:p>
        </p:txBody>
      </p:sp>
      <p:sp>
        <p:nvSpPr>
          <p:cNvPr id="145" name="Isosceles Triangle 144"/>
          <p:cNvSpPr/>
          <p:nvPr/>
        </p:nvSpPr>
        <p:spPr>
          <a:xfrm>
            <a:off x="7357183" y="3619873"/>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46" name="Rounded Rectangle 145"/>
          <p:cNvSpPr/>
          <p:nvPr/>
        </p:nvSpPr>
        <p:spPr>
          <a:xfrm>
            <a:off x="7331309" y="3924410"/>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algn="ctr" defTabSz="914309">
              <a:lnSpc>
                <a:spcPct val="120000"/>
              </a:lnSpc>
              <a:buNone/>
            </a:pPr>
            <a:r>
              <a:rPr lang="zh-CN" sz="1200" b="1" i="0" dirty="0">
                <a:solidFill>
                  <a:srgbClr val="FFFFFF"/>
                </a:solidFill>
                <a:latin typeface="Arial"/>
                <a:ea typeface="黑体" pitchFamily="2" charset="-122"/>
                <a:cs typeface="+mn-cs"/>
              </a:rPr>
              <a:t>行业网络</a:t>
            </a:r>
            <a:r>
              <a:rPr lang="zh-CN" sz="1200" b="0" i="0" dirty="0">
                <a:solidFill>
                  <a:srgbClr val="FFFFFF"/>
                </a:solidFill>
                <a:latin typeface="Arial"/>
                <a:ea typeface="黑体" pitchFamily="2" charset="-122"/>
                <a:cs typeface="+mn-cs"/>
              </a:rPr>
              <a:t>：构建一个通用、融合的坚固型工厂至</a:t>
            </a:r>
            <a:r>
              <a:rPr lang="zh-CN" sz="1200" b="0" i="0" dirty="0" smtClean="0">
                <a:solidFill>
                  <a:srgbClr val="FFFFFF"/>
                </a:solidFill>
                <a:latin typeface="Arial"/>
                <a:ea typeface="黑体" pitchFamily="2" charset="-122"/>
                <a:cs typeface="+mn-cs"/>
              </a:rPr>
              <a:t>企业</a:t>
            </a:r>
            <a:r>
              <a:rPr lang="en-US" altLang="zh-CN" sz="1200" b="0" i="0" dirty="0" smtClean="0">
                <a:solidFill>
                  <a:srgbClr val="FFFFFF"/>
                </a:solidFill>
                <a:latin typeface="Arial"/>
                <a:ea typeface="黑体" pitchFamily="2" charset="-122"/>
                <a:cs typeface="+mn-cs"/>
              </a:rPr>
              <a:t/>
            </a:r>
            <a:br>
              <a:rPr lang="en-US" altLang="zh-CN" sz="1200" b="0" i="0" dirty="0" smtClean="0">
                <a:solidFill>
                  <a:srgbClr val="FFFFFF"/>
                </a:solidFill>
                <a:latin typeface="Arial"/>
                <a:ea typeface="黑体" pitchFamily="2" charset="-122"/>
                <a:cs typeface="+mn-cs"/>
              </a:rPr>
            </a:br>
            <a:r>
              <a:rPr lang="zh-CN" sz="1200" b="0" i="0" dirty="0" smtClean="0">
                <a:solidFill>
                  <a:srgbClr val="FFFFFF"/>
                </a:solidFill>
                <a:latin typeface="Arial"/>
                <a:ea typeface="黑体" pitchFamily="2" charset="-122"/>
                <a:cs typeface="+mn-cs"/>
              </a:rPr>
              <a:t>网络</a:t>
            </a:r>
            <a:r>
              <a:rPr lang="zh-CN" altLang="en-US" sz="1200" b="0" i="0" dirty="0" smtClean="0">
                <a:solidFill>
                  <a:srgbClr val="FFFFFF"/>
                </a:solidFill>
                <a:latin typeface="Arial"/>
                <a:ea typeface="黑体" pitchFamily="2" charset="-122"/>
                <a:cs typeface="+mn-cs"/>
              </a:rPr>
              <a:t>。</a:t>
            </a:r>
            <a:r>
              <a:rPr lang="zh-CN" sz="1200" b="0" i="0" dirty="0" smtClean="0">
                <a:solidFill>
                  <a:srgbClr val="FFFFFF"/>
                </a:solidFill>
                <a:latin typeface="Arial"/>
                <a:ea typeface="黑体" pitchFamily="2" charset="-122"/>
                <a:cs typeface="+mn-cs"/>
              </a:rPr>
              <a:t>用于</a:t>
            </a:r>
            <a:r>
              <a:rPr lang="zh-CN" sz="1200" b="1" i="0" dirty="0">
                <a:solidFill>
                  <a:srgbClr val="FFFFFF"/>
                </a:solidFill>
                <a:latin typeface="Arial"/>
                <a:ea typeface="黑体" pitchFamily="2" charset="-122"/>
                <a:cs typeface="+mn-cs"/>
              </a:rPr>
              <a:t>行业</a:t>
            </a:r>
            <a:r>
              <a:rPr lang="zh-CN" sz="1200" b="0" i="0" dirty="0">
                <a:solidFill>
                  <a:srgbClr val="FFFFFF"/>
                </a:solidFill>
                <a:latin typeface="Arial"/>
                <a:ea typeface="黑体" pitchFamily="2" charset="-122"/>
                <a:cs typeface="+mn-cs"/>
              </a:rPr>
              <a:t>应用的系统恢复能力，从工厂的设备管理到制造执行系统 (MES)</a:t>
            </a:r>
            <a:endParaRPr lang="en-US" sz="1200" dirty="0">
              <a:solidFill>
                <a:srgbClr val="0096D6"/>
              </a:solidFill>
              <a:ea typeface="黑体" pitchFamily="2" charset="-122"/>
            </a:endParaRPr>
          </a:p>
        </p:txBody>
      </p:sp>
      <p:sp>
        <p:nvSpPr>
          <p:cNvPr id="5" name="Rectangle 4"/>
          <p:cNvSpPr/>
          <p:nvPr/>
        </p:nvSpPr>
        <p:spPr>
          <a:xfrm>
            <a:off x="9693686" y="4020147"/>
            <a:ext cx="2273251" cy="1643527"/>
          </a:xfrm>
          <a:prstGeom prst="rect">
            <a:avLst/>
          </a:prstGeom>
        </p:spPr>
        <p:txBody>
          <a:bodyPr wrap="square">
            <a:spAutoFit/>
          </a:bodyPr>
          <a:lstStyle/>
          <a:p>
            <a:pPr algn="ctr" defTabSz="914400">
              <a:lnSpc>
                <a:spcPct val="120000"/>
              </a:lnSpc>
              <a:buNone/>
            </a:pPr>
            <a:r>
              <a:rPr lang="zh-CN" sz="1200" b="0" i="0" dirty="0">
                <a:solidFill>
                  <a:srgbClr val="FFFFFF"/>
                </a:solidFill>
                <a:latin typeface="Arial"/>
                <a:ea typeface="黑体" pitchFamily="2" charset="-122"/>
                <a:cs typeface="+mn-cs"/>
              </a:rPr>
              <a:t>根据统一计算、交换矩阵</a:t>
            </a:r>
            <a:r>
              <a:rPr lang="zh-CN" sz="1200" b="0" i="0" dirty="0" smtClean="0">
                <a:solidFill>
                  <a:srgbClr val="FFFFFF"/>
                </a:solidFill>
                <a:latin typeface="Arial"/>
                <a:ea typeface="黑体" pitchFamily="2" charset="-122"/>
                <a:cs typeface="+mn-cs"/>
              </a:rPr>
              <a:t>、</a:t>
            </a:r>
            <a:r>
              <a:rPr lang="en-US" altLang="zh-CN" sz="1200" b="0" i="0" dirty="0" smtClean="0">
                <a:solidFill>
                  <a:srgbClr val="FFFFFF"/>
                </a:solidFill>
                <a:latin typeface="Arial"/>
                <a:ea typeface="黑体" pitchFamily="2" charset="-122"/>
                <a:cs typeface="+mn-cs"/>
              </a:rPr>
              <a:t/>
            </a:r>
            <a:br>
              <a:rPr lang="en-US" altLang="zh-CN" sz="1200" b="0" i="0" dirty="0" smtClean="0">
                <a:solidFill>
                  <a:srgbClr val="FFFFFF"/>
                </a:solidFill>
                <a:latin typeface="Arial"/>
                <a:ea typeface="黑体" pitchFamily="2" charset="-122"/>
                <a:cs typeface="+mn-cs"/>
              </a:rPr>
            </a:br>
            <a:r>
              <a:rPr lang="zh-CN" sz="1200" b="0" i="0" dirty="0" smtClean="0">
                <a:solidFill>
                  <a:srgbClr val="FFFFFF"/>
                </a:solidFill>
                <a:latin typeface="Arial"/>
                <a:ea typeface="黑体" pitchFamily="2" charset="-122"/>
                <a:cs typeface="+mn-cs"/>
              </a:rPr>
              <a:t>存储</a:t>
            </a:r>
            <a:r>
              <a:rPr lang="zh-CN" sz="1200" b="0" i="0" dirty="0">
                <a:solidFill>
                  <a:srgbClr val="FFFFFF"/>
                </a:solidFill>
                <a:latin typeface="Arial"/>
                <a:ea typeface="黑体" pitchFamily="2" charset="-122"/>
                <a:cs typeface="+mn-cs"/>
              </a:rPr>
              <a:t>技术构建一个单一平台，并配备流行可信的软件虚拟</a:t>
            </a:r>
            <a:r>
              <a:rPr lang="zh-CN" sz="1200" b="0" i="0" dirty="0" smtClean="0">
                <a:solidFill>
                  <a:srgbClr val="FFFFFF"/>
                </a:solidFill>
                <a:latin typeface="Arial"/>
                <a:ea typeface="黑体" pitchFamily="2" charset="-122"/>
                <a:cs typeface="+mn-cs"/>
              </a:rPr>
              <a:t>化</a:t>
            </a:r>
            <a:r>
              <a:rPr lang="zh-CN" altLang="en-US" sz="1200" b="0" i="0" dirty="0" smtClean="0">
                <a:solidFill>
                  <a:srgbClr val="FFFFFF"/>
                </a:solidFill>
                <a:latin typeface="Arial"/>
                <a:ea typeface="黑体" pitchFamily="2" charset="-122"/>
                <a:cs typeface="+mn-cs"/>
              </a:rPr>
              <a:t>。</a:t>
            </a:r>
            <a:r>
              <a:rPr lang="zh-CN" sz="1200" b="0" i="0" dirty="0" smtClean="0">
                <a:solidFill>
                  <a:srgbClr val="FFFFFF"/>
                </a:solidFill>
                <a:latin typeface="Arial"/>
                <a:ea typeface="黑体" pitchFamily="2" charset="-122"/>
                <a:cs typeface="+mn-cs"/>
              </a:rPr>
              <a:t>帮助</a:t>
            </a:r>
            <a:r>
              <a:rPr lang="zh-CN" sz="1200" b="0" i="0" dirty="0">
                <a:solidFill>
                  <a:srgbClr val="FFFFFF"/>
                </a:solidFill>
                <a:latin typeface="Arial"/>
                <a:ea typeface="黑体" pitchFamily="2" charset="-122"/>
                <a:cs typeface="+mn-cs"/>
              </a:rPr>
              <a:t>实现集中管理的</a:t>
            </a:r>
            <a:r>
              <a:rPr lang="zh-CN" sz="1200" b="0" i="0" dirty="0" smtClean="0">
                <a:solidFill>
                  <a:srgbClr val="FFFFFF"/>
                </a:solidFill>
                <a:latin typeface="Arial"/>
                <a:ea typeface="黑体" pitchFamily="2" charset="-122"/>
                <a:cs typeface="+mn-cs"/>
              </a:rPr>
              <a:t>基础</a:t>
            </a:r>
            <a:r>
              <a:rPr lang="en-US" altLang="zh-CN" sz="1200" b="0" i="0" dirty="0" smtClean="0">
                <a:solidFill>
                  <a:srgbClr val="FFFFFF"/>
                </a:solidFill>
                <a:latin typeface="Arial"/>
                <a:ea typeface="黑体" pitchFamily="2" charset="-122"/>
                <a:cs typeface="+mn-cs"/>
              </a:rPr>
              <a:t/>
            </a:r>
            <a:br>
              <a:rPr lang="en-US" altLang="zh-CN" sz="1200" b="0" i="0" dirty="0" smtClean="0">
                <a:solidFill>
                  <a:srgbClr val="FFFFFF"/>
                </a:solidFill>
                <a:latin typeface="Arial"/>
                <a:ea typeface="黑体" pitchFamily="2" charset="-122"/>
                <a:cs typeface="+mn-cs"/>
              </a:rPr>
            </a:br>
            <a:r>
              <a:rPr lang="zh-CN" sz="1200" b="0" i="0" dirty="0" smtClean="0">
                <a:solidFill>
                  <a:srgbClr val="FFFFFF"/>
                </a:solidFill>
                <a:latin typeface="Arial"/>
                <a:ea typeface="黑体" pitchFamily="2" charset="-122"/>
                <a:cs typeface="+mn-cs"/>
              </a:rPr>
              <a:t>设施</a:t>
            </a:r>
            <a:r>
              <a:rPr lang="zh-CN" sz="1200" b="0" i="0" dirty="0">
                <a:solidFill>
                  <a:srgbClr val="FFFFFF"/>
                </a:solidFill>
                <a:latin typeface="Arial"/>
                <a:ea typeface="黑体" pitchFamily="2" charset="-122"/>
                <a:cs typeface="+mn-cs"/>
              </a:rPr>
              <a:t>池</a:t>
            </a:r>
          </a:p>
          <a:p>
            <a:pPr algn="ctr" defTabSz="914400">
              <a:lnSpc>
                <a:spcPct val="120000"/>
              </a:lnSpc>
              <a:buNone/>
            </a:pPr>
            <a:endParaRPr lang="en-US" sz="1200" dirty="0" smtClean="0">
              <a:solidFill>
                <a:schemeClr val="bg1"/>
              </a:solidFill>
              <a:ea typeface="黑体" pitchFamily="2" charset="-122"/>
            </a:endParaRPr>
          </a:p>
          <a:p>
            <a:pPr algn="ctr" defTabSz="914400">
              <a:lnSpc>
                <a:spcPct val="120000"/>
              </a:lnSpc>
              <a:buNone/>
            </a:pPr>
            <a:endParaRPr lang="en-US" sz="1200" dirty="0">
              <a:solidFill>
                <a:schemeClr val="bg1"/>
              </a:solidFill>
              <a:ea typeface="黑体" pitchFamily="2" charset="-122"/>
            </a:endParaRPr>
          </a:p>
        </p:txBody>
      </p:sp>
      <p:sp>
        <p:nvSpPr>
          <p:cNvPr id="112" name="TextBox 111"/>
          <p:cNvSpPr txBox="1"/>
          <p:nvPr/>
        </p:nvSpPr>
        <p:spPr>
          <a:xfrm>
            <a:off x="238887" y="2449602"/>
            <a:ext cx="2266806"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我如何支持移动</a:t>
            </a:r>
            <a:r>
              <a:rPr lang="zh-CN" sz="1800" b="0" i="0" dirty="0" smtClean="0">
                <a:solidFill>
                  <a:srgbClr val="FFFFFF">
                    <a:lumMod val="95000"/>
                  </a:srgbClr>
                </a:solidFill>
                <a:latin typeface="Arial"/>
                <a:ea typeface="黑体" pitchFamily="2" charset="-122"/>
                <a:cs typeface="Arial"/>
              </a:rPr>
              <a:t>性</a:t>
            </a:r>
            <a:r>
              <a:rPr lang="en-US" altLang="zh-CN" sz="1800" b="0" i="0" dirty="0" smtClean="0">
                <a:solidFill>
                  <a:srgbClr val="FFFFFF">
                    <a:lumMod val="95000"/>
                  </a:srgbClr>
                </a:solidFill>
                <a:latin typeface="Arial"/>
                <a:ea typeface="黑体" pitchFamily="2" charset="-122"/>
                <a:cs typeface="Arial"/>
              </a:rPr>
              <a:t/>
            </a:r>
            <a:br>
              <a:rPr lang="en-US" altLang="zh-CN" sz="1800" b="0" i="0" dirty="0" smtClean="0">
                <a:solidFill>
                  <a:srgbClr val="FFFFFF">
                    <a:lumMod val="95000"/>
                  </a:srgbClr>
                </a:solidFill>
                <a:latin typeface="Arial"/>
                <a:ea typeface="黑体" pitchFamily="2" charset="-122"/>
                <a:cs typeface="Arial"/>
              </a:rPr>
            </a:br>
            <a:r>
              <a:rPr lang="zh-CN" sz="1800" b="0" i="0" dirty="0" smtClean="0">
                <a:solidFill>
                  <a:srgbClr val="FFFFFF">
                    <a:lumMod val="95000"/>
                  </a:srgbClr>
                </a:solidFill>
                <a:latin typeface="Arial"/>
                <a:ea typeface="黑体" pitchFamily="2" charset="-122"/>
                <a:cs typeface="Arial"/>
              </a:rPr>
              <a:t>和</a:t>
            </a:r>
            <a:r>
              <a:rPr lang="zh-CN" sz="1800" b="0" i="0" dirty="0">
                <a:solidFill>
                  <a:srgbClr val="FFFFFF">
                    <a:lumMod val="95000"/>
                  </a:srgbClr>
                </a:solidFill>
                <a:latin typeface="Arial"/>
                <a:ea typeface="黑体" pitchFamily="2" charset="-122"/>
                <a:cs typeface="Arial"/>
              </a:rPr>
              <a:t>自带设备？</a:t>
            </a:r>
            <a:endParaRPr lang="en-US" dirty="0">
              <a:solidFill>
                <a:schemeClr val="bg2">
                  <a:lumMod val="95000"/>
                </a:schemeClr>
              </a:solidFill>
              <a:ea typeface="黑体" pitchFamily="2" charset="-122"/>
              <a:cs typeface="Arial"/>
            </a:endParaRPr>
          </a:p>
        </p:txBody>
      </p:sp>
      <p:sp>
        <p:nvSpPr>
          <p:cNvPr id="114" name="TextBox 113"/>
          <p:cNvSpPr txBox="1"/>
          <p:nvPr/>
        </p:nvSpPr>
        <p:spPr>
          <a:xfrm>
            <a:off x="2636712" y="243772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spc="-20" dirty="0">
                <a:solidFill>
                  <a:srgbClr val="FFFFFF">
                    <a:lumMod val="95000"/>
                  </a:srgbClr>
                </a:solidFill>
                <a:latin typeface="Arial"/>
                <a:ea typeface="黑体" pitchFamily="2" charset="-122"/>
                <a:cs typeface="Arial"/>
              </a:rPr>
              <a:t>我的私有云、公共云和混合云选项是什么？</a:t>
            </a:r>
            <a:endParaRPr lang="en-US" spc="-20" dirty="0">
              <a:solidFill>
                <a:schemeClr val="bg2">
                  <a:lumMod val="95000"/>
                </a:schemeClr>
              </a:solidFill>
              <a:ea typeface="黑体" pitchFamily="2" charset="-122"/>
              <a:cs typeface="Arial"/>
            </a:endParaRPr>
          </a:p>
        </p:txBody>
      </p:sp>
      <p:sp>
        <p:nvSpPr>
          <p:cNvPr id="116" name="TextBox 115"/>
          <p:cNvSpPr txBox="1"/>
          <p:nvPr/>
        </p:nvSpPr>
        <p:spPr>
          <a:xfrm>
            <a:off x="4931193" y="2416907"/>
            <a:ext cx="2273251"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我需要快速部署新业务应用和服务</a:t>
            </a:r>
            <a:endParaRPr lang="en-US" sz="1400" dirty="0">
              <a:solidFill>
                <a:schemeClr val="bg2">
                  <a:lumMod val="95000"/>
                </a:schemeClr>
              </a:solidFill>
              <a:ea typeface="黑体" pitchFamily="2" charset="-122"/>
            </a:endParaRPr>
          </a:p>
        </p:txBody>
      </p:sp>
      <p:sp>
        <p:nvSpPr>
          <p:cNvPr id="118" name="TextBox 117"/>
          <p:cNvSpPr txBox="1"/>
          <p:nvPr/>
        </p:nvSpPr>
        <p:spPr>
          <a:xfrm>
            <a:off x="7301737" y="2432052"/>
            <a:ext cx="2285744" cy="757124"/>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1800" b="0" i="0" dirty="0">
                <a:solidFill>
                  <a:srgbClr val="FFFFFF">
                    <a:lumMod val="95000"/>
                  </a:srgbClr>
                </a:solidFill>
                <a:latin typeface="Arial"/>
                <a:ea typeface="黑体" pitchFamily="2" charset="-122"/>
                <a:cs typeface="+mn-cs"/>
              </a:rPr>
              <a:t>我需要快速、安全的基础设施部署</a:t>
            </a:r>
            <a:endParaRPr lang="en-US" sz="1400" dirty="0">
              <a:solidFill>
                <a:schemeClr val="bg2">
                  <a:lumMod val="95000"/>
                </a:schemeClr>
              </a:solidFill>
              <a:ea typeface="黑体" pitchFamily="2" charset="-122"/>
            </a:endParaRPr>
          </a:p>
        </p:txBody>
      </p:sp>
      <p:sp>
        <p:nvSpPr>
          <p:cNvPr id="132" name="TextBox 131"/>
          <p:cNvSpPr txBox="1"/>
          <p:nvPr/>
        </p:nvSpPr>
        <p:spPr>
          <a:xfrm>
            <a:off x="9725889" y="2432052"/>
            <a:ext cx="2151089"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如何虚拟化我</a:t>
            </a:r>
            <a:r>
              <a:rPr lang="zh-CN" sz="1800" b="0" i="0" dirty="0" smtClean="0">
                <a:solidFill>
                  <a:srgbClr val="FFFFFF">
                    <a:lumMod val="95000"/>
                  </a:srgbClr>
                </a:solidFill>
                <a:latin typeface="Arial"/>
                <a:ea typeface="黑体" pitchFamily="2" charset="-122"/>
                <a:cs typeface="+mn-cs"/>
              </a:rPr>
              <a:t>的网络</a:t>
            </a:r>
            <a:r>
              <a:rPr lang="zh-CN" sz="1800" b="0" i="0" dirty="0">
                <a:solidFill>
                  <a:srgbClr val="FFFFFF">
                    <a:lumMod val="95000"/>
                  </a:srgbClr>
                </a:solidFill>
                <a:latin typeface="Arial"/>
                <a:ea typeface="黑体" pitchFamily="2" charset="-122"/>
                <a:cs typeface="+mn-cs"/>
              </a:rPr>
              <a:t>和数据中心？</a:t>
            </a:r>
            <a:endParaRPr lang="en-US" dirty="0">
              <a:solidFill>
                <a:schemeClr val="bg2">
                  <a:lumMod val="95000"/>
                </a:schemeClr>
              </a:solidFill>
              <a:ea typeface="黑体" pitchFamily="2" charset="-122"/>
            </a:endParaRPr>
          </a:p>
        </p:txBody>
      </p:sp>
    </p:spTree>
    <p:extLst>
      <p:ext uri="{BB962C8B-B14F-4D97-AF65-F5344CB8AC3E}">
        <p14:creationId xmlns:p14="http://schemas.microsoft.com/office/powerpoint/2010/main" val="13412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wipe(down)">
                                      <p:cBhvr>
                                        <p:cTn id="1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sz="3600" b="0" i="0" spc="0" dirty="0">
                <a:solidFill>
                  <a:srgbClr val="FFFFFF"/>
                </a:solidFill>
                <a:latin typeface="Arial"/>
                <a:ea typeface="黑体" pitchFamily="2" charset="-122"/>
                <a:cs typeface="+mj-cs"/>
              </a:rPr>
              <a:t>专为满足中型客户</a:t>
            </a:r>
            <a:r>
              <a:rPr lang="zh-CN" dirty="0">
                <a:latin typeface="Arial"/>
                <a:ea typeface="黑体" pitchFamily="2" charset="-122"/>
              </a:rPr>
              <a:t>需求</a:t>
            </a:r>
            <a:r>
              <a:rPr lang="zh-CN" sz="3200" b="1" i="1" spc="0" dirty="0">
                <a:solidFill>
                  <a:srgbClr val="FFFFFF"/>
                </a:solidFill>
                <a:latin typeface="Arial"/>
                <a:ea typeface="黑体" pitchFamily="2" charset="-122"/>
                <a:cs typeface="+mj-cs"/>
              </a:rPr>
              <a:t> </a:t>
            </a:r>
            <a:r>
              <a:rPr altLang="zh-CN" sz="3200" dirty="0" smtClean="0">
                <a:ea typeface="黑体" pitchFamily="2" charset="-122"/>
              </a:rPr>
              <a:t>—</a:t>
            </a:r>
            <a:r>
              <a:rPr lang="zh-CN" sz="3200" b="1" i="1" spc="0" dirty="0" smtClean="0">
                <a:solidFill>
                  <a:srgbClr val="FFFFFF"/>
                </a:solidFill>
                <a:latin typeface="Arial"/>
                <a:ea typeface="黑体" pitchFamily="2" charset="-122"/>
                <a:cs typeface="+mj-cs"/>
              </a:rPr>
              <a:t> </a:t>
            </a:r>
            <a:r>
              <a:rPr lang="zh-CN" sz="3200" b="1" i="1" dirty="0">
                <a:latin typeface="Arial"/>
                <a:ea typeface="黑体" pitchFamily="2" charset="-122"/>
              </a:rPr>
              <a:t>智能解决方案</a:t>
            </a:r>
            <a:endParaRPr sz="3200" b="1" i="1" dirty="0">
              <a:latin typeface="Arial"/>
              <a:ea typeface="黑体" pitchFamily="2" charset="-122"/>
            </a:endParaRPr>
          </a:p>
        </p:txBody>
      </p:sp>
      <p:grpSp>
        <p:nvGrpSpPr>
          <p:cNvPr id="67" name="Group 66"/>
          <p:cNvGrpSpPr/>
          <p:nvPr/>
        </p:nvGrpSpPr>
        <p:grpSpPr>
          <a:xfrm>
            <a:off x="245661" y="1123543"/>
            <a:ext cx="11697527" cy="2438852"/>
            <a:chOff x="245661" y="3917543"/>
            <a:chExt cx="11697527" cy="2438852"/>
          </a:xfrm>
        </p:grpSpPr>
        <p:sp>
          <p:nvSpPr>
            <p:cNvPr id="68" name="TextBox 67"/>
            <p:cNvSpPr txBox="1"/>
            <p:nvPr/>
          </p:nvSpPr>
          <p:spPr>
            <a:xfrm>
              <a:off x="8339077" y="5969581"/>
              <a:ext cx="3103624" cy="323163"/>
            </a:xfrm>
            <a:prstGeom prst="rect">
              <a:avLst/>
            </a:prstGeom>
            <a:noFill/>
          </p:spPr>
          <p:txBody>
            <a:bodyPr wrap="square" lIns="91432" tIns="45717" rIns="91432" bIns="45717" rtlCol="0" anchor="ctr">
              <a:spAutoFit/>
            </a:bodyPr>
            <a:lstStyle/>
            <a:p>
              <a:pPr algn="ctr" defTabSz="914323"/>
              <a:endParaRPr lang="en-US" sz="1500" dirty="0">
                <a:solidFill>
                  <a:srgbClr val="FFFF00"/>
                </a:solidFill>
                <a:effectLst>
                  <a:outerShdw blurRad="38100" dist="38100" dir="2700000" algn="tl">
                    <a:srgbClr val="000000">
                      <a:alpha val="43137"/>
                    </a:srgbClr>
                  </a:outerShdw>
                </a:effectLst>
                <a:ea typeface="黑体" pitchFamily="2" charset="-122"/>
              </a:endParaRPr>
            </a:p>
          </p:txBody>
        </p:sp>
        <p:grpSp>
          <p:nvGrpSpPr>
            <p:cNvPr id="69" name="Group 68"/>
            <p:cNvGrpSpPr/>
            <p:nvPr/>
          </p:nvGrpSpPr>
          <p:grpSpPr>
            <a:xfrm>
              <a:off x="245661" y="4453014"/>
              <a:ext cx="11697527" cy="1903381"/>
              <a:chOff x="245661" y="5216470"/>
              <a:chExt cx="11697527" cy="1757251"/>
            </a:xfrm>
          </p:grpSpPr>
          <p:sp>
            <p:nvSpPr>
              <p:cNvPr id="106" name="Rounded Rectangle 105"/>
              <p:cNvSpPr/>
              <p:nvPr/>
            </p:nvSpPr>
            <p:spPr>
              <a:xfrm>
                <a:off x="245661"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7" name="Rounded Rectangle 106"/>
              <p:cNvSpPr/>
              <p:nvPr/>
            </p:nvSpPr>
            <p:spPr>
              <a:xfrm>
                <a:off x="4943069"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8" name="Rounded Rectangle 107"/>
              <p:cNvSpPr/>
              <p:nvPr/>
            </p:nvSpPr>
            <p:spPr>
              <a:xfrm>
                <a:off x="2601730"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09" name="Rounded Rectangle 108"/>
              <p:cNvSpPr/>
              <p:nvPr/>
            </p:nvSpPr>
            <p:spPr>
              <a:xfrm>
                <a:off x="7313868" y="5216470"/>
                <a:ext cx="2273251" cy="1698486"/>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10" name="Rounded Rectangle 109"/>
              <p:cNvSpPr/>
              <p:nvPr/>
            </p:nvSpPr>
            <p:spPr>
              <a:xfrm>
                <a:off x="9669937" y="5216471"/>
                <a:ext cx="2273251" cy="1698485"/>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grpSp>
        <p:sp>
          <p:nvSpPr>
            <p:cNvPr id="71" name="Freeform 30"/>
            <p:cNvSpPr>
              <a:spLocks noEditPoints="1"/>
            </p:cNvSpPr>
            <p:nvPr/>
          </p:nvSpPr>
          <p:spPr bwMode="auto">
            <a:xfrm>
              <a:off x="1407499" y="4727219"/>
              <a:ext cx="331971" cy="344436"/>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2" name="Freeform 58"/>
            <p:cNvSpPr>
              <a:spLocks noEditPoints="1"/>
            </p:cNvSpPr>
            <p:nvPr/>
          </p:nvSpPr>
          <p:spPr bwMode="auto">
            <a:xfrm>
              <a:off x="1077965" y="4616181"/>
              <a:ext cx="204304" cy="491843"/>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4" name="Freeform 73"/>
            <p:cNvSpPr>
              <a:spLocks/>
            </p:cNvSpPr>
            <p:nvPr/>
          </p:nvSpPr>
          <p:spPr bwMode="auto">
            <a:xfrm>
              <a:off x="3310540" y="4697979"/>
              <a:ext cx="768886" cy="38275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76" name="Group 75"/>
            <p:cNvGrpSpPr>
              <a:grpSpLocks noChangeAspect="1"/>
            </p:cNvGrpSpPr>
            <p:nvPr/>
          </p:nvGrpSpPr>
          <p:grpSpPr>
            <a:xfrm>
              <a:off x="5932364" y="4576672"/>
              <a:ext cx="460629" cy="457200"/>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96"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7"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8" name="Freeform 97"/>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9" name="Freeform 98"/>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0" name="Freeform 99"/>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1" name="Freeform 100"/>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2" name="Freeform 101"/>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3" name="Freeform 102"/>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4" name="Freeform 103"/>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5" name="Freeform 104"/>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sp>
          <p:nvSpPr>
            <p:cNvPr id="77" name="Freeform 20"/>
            <p:cNvSpPr>
              <a:spLocks noChangeAspect="1" noEditPoints="1"/>
            </p:cNvSpPr>
            <p:nvPr/>
          </p:nvSpPr>
          <p:spPr bwMode="auto">
            <a:xfrm>
              <a:off x="8173420" y="4661896"/>
              <a:ext cx="471948" cy="457200"/>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grpSp>
          <p:nvGrpSpPr>
            <p:cNvPr id="80" name="Group 4"/>
            <p:cNvGrpSpPr>
              <a:grpSpLocks noChangeAspect="1"/>
            </p:cNvGrpSpPr>
            <p:nvPr/>
          </p:nvGrpSpPr>
          <p:grpSpPr bwMode="auto">
            <a:xfrm>
              <a:off x="10529633" y="4656208"/>
              <a:ext cx="452707" cy="457200"/>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82"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3"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4"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5"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6"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7"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8"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89"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0"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1"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2"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3"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4"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5"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81" name="TextBox 80"/>
            <p:cNvSpPr txBox="1"/>
            <p:nvPr/>
          </p:nvSpPr>
          <p:spPr>
            <a:xfrm>
              <a:off x="2283325" y="3917543"/>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关键 IT 计划</a:t>
              </a:r>
              <a:endParaRPr lang="en-US" sz="2400" dirty="0">
                <a:solidFill>
                  <a:schemeClr val="tx1">
                    <a:lumMod val="50000"/>
                  </a:schemeClr>
                </a:solidFill>
                <a:ea typeface="黑体" pitchFamily="2" charset="-122"/>
              </a:endParaRPr>
            </a:p>
          </p:txBody>
        </p:sp>
      </p:grpSp>
      <p:sp>
        <p:nvSpPr>
          <p:cNvPr id="113" name="Isosceles Triangle 112"/>
          <p:cNvSpPr/>
          <p:nvPr/>
        </p:nvSpPr>
        <p:spPr>
          <a:xfrm>
            <a:off x="4943069" y="3640899"/>
            <a:ext cx="2215836"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4" name="Isosceles Triangle 113"/>
          <p:cNvSpPr/>
          <p:nvPr/>
        </p:nvSpPr>
        <p:spPr>
          <a:xfrm>
            <a:off x="7313612"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5" name="Isosceles Triangle 114"/>
          <p:cNvSpPr/>
          <p:nvPr/>
        </p:nvSpPr>
        <p:spPr>
          <a:xfrm>
            <a:off x="9695811" y="3640899"/>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7" name="Rounded Rectangle 116"/>
          <p:cNvSpPr/>
          <p:nvPr/>
        </p:nvSpPr>
        <p:spPr>
          <a:xfrm>
            <a:off x="4940518"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chemeClr val="bg1"/>
              </a:solidFill>
              <a:ea typeface="黑体" pitchFamily="2" charset="-122"/>
            </a:endParaRPr>
          </a:p>
        </p:txBody>
      </p:sp>
      <p:sp>
        <p:nvSpPr>
          <p:cNvPr id="118" name="Rounded Rectangle 117"/>
          <p:cNvSpPr/>
          <p:nvPr/>
        </p:nvSpPr>
        <p:spPr>
          <a:xfrm>
            <a:off x="7313612"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chemeClr val="bg1"/>
              </a:solidFill>
              <a:ea typeface="黑体" pitchFamily="2" charset="-122"/>
            </a:endParaRPr>
          </a:p>
        </p:txBody>
      </p:sp>
      <p:sp>
        <p:nvSpPr>
          <p:cNvPr id="119" name="Rounded Rectangle 118"/>
          <p:cNvSpPr/>
          <p:nvPr/>
        </p:nvSpPr>
        <p:spPr>
          <a:xfrm>
            <a:off x="9669937" y="3945436"/>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1" name="Rounded Rectangle 120"/>
          <p:cNvSpPr/>
          <p:nvPr/>
        </p:nvSpPr>
        <p:spPr>
          <a:xfrm>
            <a:off x="4943069" y="3954165"/>
            <a:ext cx="2273250"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98000"/>
              </a:lnSpc>
              <a:spcBef>
                <a:spcPts val="300"/>
              </a:spcBef>
              <a:buNone/>
            </a:pPr>
            <a:r>
              <a:rPr lang="zh-CN" sz="1400" b="1" i="0" dirty="0">
                <a:solidFill>
                  <a:srgbClr val="FFFFFF"/>
                </a:solidFill>
                <a:latin typeface="Arial"/>
                <a:ea typeface="黑体" pitchFamily="2" charset="-122"/>
                <a:cs typeface="+mn-cs"/>
              </a:rPr>
              <a:t>虚拟化基础</a:t>
            </a:r>
            <a:r>
              <a:rPr lang="zh-CN" sz="1400" b="0" i="0" dirty="0">
                <a:solidFill>
                  <a:srgbClr val="FFFFFF"/>
                </a:solidFill>
                <a:latin typeface="Arial"/>
                <a:ea typeface="黑体" pitchFamily="2" charset="-122"/>
                <a:cs typeface="+mn-cs"/>
              </a:rPr>
              <a:t>集成了 Nexus 5000/2000/1000V、ASA、UCS B 系列和 C 系列、VMware vSphere</a:t>
            </a:r>
            <a:endParaRPr lang="en-US" sz="1400" dirty="0">
              <a:solidFill>
                <a:schemeClr val="bg1"/>
              </a:solidFill>
              <a:ea typeface="黑体" pitchFamily="2" charset="-122"/>
            </a:endParaRPr>
          </a:p>
        </p:txBody>
      </p:sp>
      <p:sp>
        <p:nvSpPr>
          <p:cNvPr id="122" name="Rounded Rectangle 121"/>
          <p:cNvSpPr/>
          <p:nvPr/>
        </p:nvSpPr>
        <p:spPr>
          <a:xfrm>
            <a:off x="7313868" y="3954165"/>
            <a:ext cx="2273251" cy="189465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98000"/>
              </a:lnSpc>
              <a:spcBef>
                <a:spcPts val="400"/>
              </a:spcBef>
              <a:buNone/>
            </a:pPr>
            <a:r>
              <a:rPr lang="zh-CN" sz="1400" b="1" i="0" dirty="0">
                <a:solidFill>
                  <a:srgbClr val="FFFFFF"/>
                </a:solidFill>
                <a:latin typeface="Arial"/>
                <a:ea typeface="黑体" pitchFamily="2" charset="-122"/>
                <a:cs typeface="+mn-cs"/>
              </a:rPr>
              <a:t>行业网络</a:t>
            </a:r>
            <a:r>
              <a:rPr lang="zh-CN" sz="1400" b="0" i="0" dirty="0">
                <a:solidFill>
                  <a:srgbClr val="FFFFFF"/>
                </a:solidFill>
                <a:latin typeface="Arial"/>
                <a:ea typeface="黑体" pitchFamily="2" charset="-122"/>
                <a:cs typeface="+mn-cs"/>
              </a:rPr>
              <a:t> Catalyst 2955、IE3000、3010 交换机</a:t>
            </a:r>
          </a:p>
          <a:p>
            <a:pPr algn="ctr" defTabSz="914400">
              <a:lnSpc>
                <a:spcPct val="98000"/>
              </a:lnSpc>
              <a:spcBef>
                <a:spcPts val="400"/>
              </a:spcBef>
              <a:buNone/>
            </a:pPr>
            <a:r>
              <a:rPr lang="zh-CN" sz="1400" b="0" i="0" dirty="0">
                <a:solidFill>
                  <a:srgbClr val="FFFFFF"/>
                </a:solidFill>
                <a:latin typeface="Arial"/>
                <a:ea typeface="黑体" pitchFamily="2" charset="-122"/>
                <a:cs typeface="+mn-cs"/>
              </a:rPr>
              <a:t>AP 1520 和 </a:t>
            </a:r>
            <a:r>
              <a:rPr lang="zh-CN" sz="1400" b="0" i="0" dirty="0" smtClean="0">
                <a:solidFill>
                  <a:srgbClr val="FFFFFF"/>
                </a:solidFill>
                <a:latin typeface="Arial"/>
                <a:ea typeface="黑体" pitchFamily="2" charset="-122"/>
                <a:cs typeface="+mn-cs"/>
              </a:rPr>
              <a:t>1552、819 </a:t>
            </a:r>
            <a:r>
              <a:rPr lang="zh-CN" sz="1400" b="0" i="0" dirty="0">
                <a:solidFill>
                  <a:srgbClr val="FFFFFF"/>
                </a:solidFill>
                <a:latin typeface="Arial"/>
                <a:ea typeface="黑体" pitchFamily="2" charset="-122"/>
                <a:cs typeface="+mn-cs"/>
              </a:rPr>
              <a:t>ISR、统一无线 7925 IP 电话</a:t>
            </a:r>
          </a:p>
        </p:txBody>
      </p:sp>
      <p:sp>
        <p:nvSpPr>
          <p:cNvPr id="123" name="Rounded Rectangle 122"/>
          <p:cNvSpPr/>
          <p:nvPr/>
        </p:nvSpPr>
        <p:spPr>
          <a:xfrm>
            <a:off x="9652525" y="3932173"/>
            <a:ext cx="2218916" cy="1928517"/>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309">
              <a:lnSpc>
                <a:spcPct val="98000"/>
              </a:lnSpc>
              <a:buNone/>
            </a:pPr>
            <a:r>
              <a:rPr lang="en-US" sz="1400" b="1" i="0" dirty="0" err="1" smtClean="0">
                <a:solidFill>
                  <a:srgbClr val="FFFFFF"/>
                </a:solidFill>
                <a:latin typeface="Arial"/>
                <a:ea typeface="黑体" pitchFamily="2" charset="-122"/>
                <a:cs typeface="+mn-cs"/>
              </a:rPr>
              <a:t>FlexPod</a:t>
            </a:r>
            <a:r>
              <a:rPr lang="en-US" sz="1400" b="1" i="0" dirty="0" smtClean="0">
                <a:solidFill>
                  <a:srgbClr val="FFFFFF"/>
                </a:solidFill>
                <a:latin typeface="Arial"/>
                <a:ea typeface="黑体" pitchFamily="2" charset="-122"/>
                <a:cs typeface="+mn-cs"/>
              </a:rPr>
              <a:t> </a:t>
            </a:r>
            <a:endParaRPr lang="en-US" sz="1400" b="1" i="0" dirty="0">
              <a:solidFill>
                <a:srgbClr val="FFFFFF"/>
              </a:solidFill>
              <a:latin typeface="Arial"/>
              <a:ea typeface="黑体" pitchFamily="2" charset="-122"/>
              <a:cs typeface="+mn-cs"/>
            </a:endParaRPr>
          </a:p>
          <a:p>
            <a:pPr algn="ctr" defTabSz="914309">
              <a:lnSpc>
                <a:spcPct val="98000"/>
              </a:lnSpc>
              <a:buNone/>
            </a:pPr>
            <a:r>
              <a:rPr lang="zh-CN" sz="1400" b="0" i="0" dirty="0">
                <a:solidFill>
                  <a:srgbClr val="FFFFFF"/>
                </a:solidFill>
                <a:latin typeface="Arial"/>
                <a:ea typeface="黑体" pitchFamily="2" charset="-122"/>
                <a:cs typeface="+mn-cs"/>
              </a:rPr>
              <a:t>UCS、Nexus、NetApp 存储</a:t>
            </a:r>
            <a:endParaRPr lang="en-US" sz="1400" dirty="0">
              <a:solidFill>
                <a:schemeClr val="bg1"/>
              </a:solidFill>
              <a:ea typeface="黑体" pitchFamily="2" charset="-122"/>
            </a:endParaRPr>
          </a:p>
        </p:txBody>
      </p:sp>
      <p:sp>
        <p:nvSpPr>
          <p:cNvPr id="124" name="Isosceles Triangle 123"/>
          <p:cNvSpPr/>
          <p:nvPr/>
        </p:nvSpPr>
        <p:spPr>
          <a:xfrm>
            <a:off x="270873" y="3649628"/>
            <a:ext cx="2273251" cy="558800"/>
          </a:xfrm>
          <a:prstGeom prst="triangle">
            <a:avLst/>
          </a:prstGeom>
          <a:solidFill>
            <a:schemeClr val="tx2">
              <a:lumMod val="20000"/>
              <a:lumOff val="80000"/>
            </a:schemeClr>
          </a:solidFill>
          <a:ln>
            <a:noFill/>
          </a:ln>
          <a:effectLst>
            <a:outerShdw blurRad="50800" dist="38100" dir="162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25" name="Rounded Rectangle 124"/>
          <p:cNvSpPr/>
          <p:nvPr/>
        </p:nvSpPr>
        <p:spPr>
          <a:xfrm>
            <a:off x="270873" y="3954165"/>
            <a:ext cx="2273251" cy="1903380"/>
          </a:xfrm>
          <a:prstGeom prst="roundRect">
            <a:avLst/>
          </a:prstGeom>
          <a:gradFill flip="none" rotWithShape="1">
            <a:gsLst>
              <a:gs pos="0">
                <a:schemeClr val="tx2"/>
              </a:gs>
              <a:gs pos="100000">
                <a:schemeClr val="tx2">
                  <a:lumMod val="50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6" name="Rounded Rectangle 125"/>
          <p:cNvSpPr/>
          <p:nvPr/>
        </p:nvSpPr>
        <p:spPr>
          <a:xfrm>
            <a:off x="258343" y="3952778"/>
            <a:ext cx="2273251" cy="21305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ctr" defTabSz="914400">
              <a:lnSpc>
                <a:spcPct val="98000"/>
              </a:lnSpc>
              <a:spcBef>
                <a:spcPts val="400"/>
              </a:spcBef>
              <a:buNone/>
            </a:pPr>
            <a:r>
              <a:rPr lang="zh-CN" sz="1400" b="1" i="0" dirty="0">
                <a:solidFill>
                  <a:srgbClr val="FFFFFF"/>
                </a:solidFill>
                <a:latin typeface="Arial"/>
                <a:ea typeface="黑体" pitchFamily="2" charset="-122"/>
                <a:cs typeface="+mn-cs"/>
              </a:rPr>
              <a:t>自带设备</a:t>
            </a:r>
            <a:r>
              <a:rPr lang="zh-CN" sz="1400" b="0" i="0" dirty="0">
                <a:solidFill>
                  <a:srgbClr val="FFFFFF"/>
                </a:solidFill>
                <a:latin typeface="Arial"/>
                <a:ea typeface="黑体" pitchFamily="2" charset="-122"/>
                <a:cs typeface="+mn-cs"/>
              </a:rPr>
              <a:t> – ISE、ASA、AnyConnect、AP</a:t>
            </a:r>
            <a:r>
              <a:rPr lang="zh-CN" sz="1400" b="0" i="0" dirty="0" smtClean="0">
                <a:solidFill>
                  <a:srgbClr val="FFFFFF"/>
                </a:solidFill>
                <a:latin typeface="Arial"/>
                <a:ea typeface="黑体" pitchFamily="2" charset="-122"/>
                <a:cs typeface="+mn-cs"/>
              </a:rPr>
              <a:t>、</a:t>
            </a:r>
            <a:r>
              <a:rPr lang="en-US" altLang="zh-CN" sz="1400" b="0" i="0" dirty="0" smtClean="0">
                <a:solidFill>
                  <a:srgbClr val="FFFFFF"/>
                </a:solidFill>
                <a:latin typeface="Arial"/>
                <a:ea typeface="黑体" pitchFamily="2" charset="-122"/>
                <a:cs typeface="+mn-cs"/>
              </a:rPr>
              <a:t/>
            </a:r>
            <a:br>
              <a:rPr lang="en-US" altLang="zh-CN" sz="1400" b="0" i="0" dirty="0" smtClean="0">
                <a:solidFill>
                  <a:srgbClr val="FFFFFF"/>
                </a:solidFill>
                <a:latin typeface="Arial"/>
                <a:ea typeface="黑体" pitchFamily="2" charset="-122"/>
                <a:cs typeface="+mn-cs"/>
              </a:rPr>
            </a:br>
            <a:r>
              <a:rPr lang="zh-CN" sz="1400" b="0" i="0" dirty="0" smtClean="0">
                <a:solidFill>
                  <a:srgbClr val="FFFFFF"/>
                </a:solidFill>
                <a:latin typeface="Arial"/>
                <a:ea typeface="黑体" pitchFamily="2" charset="-122"/>
                <a:cs typeface="+mn-cs"/>
              </a:rPr>
              <a:t>控制器</a:t>
            </a:r>
            <a:r>
              <a:rPr lang="zh-CN" sz="1400" b="0" i="0" dirty="0">
                <a:solidFill>
                  <a:srgbClr val="FFFFFF"/>
                </a:solidFill>
                <a:latin typeface="Arial"/>
                <a:ea typeface="黑体" pitchFamily="2" charset="-122"/>
                <a:cs typeface="+mn-cs"/>
              </a:rPr>
              <a:t>、管理交换、Prime 基础设施</a:t>
            </a:r>
          </a:p>
          <a:p>
            <a:pPr algn="ctr" defTabSz="914400">
              <a:lnSpc>
                <a:spcPct val="98000"/>
              </a:lnSpc>
              <a:spcBef>
                <a:spcPts val="400"/>
              </a:spcBef>
              <a:buNone/>
            </a:pPr>
            <a:r>
              <a:rPr lang="zh-CN" sz="1400" b="1" i="0" dirty="0">
                <a:solidFill>
                  <a:srgbClr val="FFFFFF"/>
                </a:solidFill>
                <a:latin typeface="Arial"/>
                <a:ea typeface="黑体" pitchFamily="2" charset="-122"/>
                <a:cs typeface="+mn-cs"/>
              </a:rPr>
              <a:t>虚拟工作空间</a:t>
            </a:r>
            <a:r>
              <a:rPr lang="zh-CN" sz="1400" b="0" i="0" dirty="0">
                <a:solidFill>
                  <a:srgbClr val="FFFFFF"/>
                </a:solidFill>
                <a:latin typeface="Arial"/>
                <a:ea typeface="黑体" pitchFamily="2" charset="-122"/>
                <a:cs typeface="+mn-cs"/>
              </a:rPr>
              <a:t> UCS B 系列和 C 系列、ISE、ASA、</a:t>
            </a:r>
            <a:r>
              <a:rPr lang="zh-CN" sz="1400" b="0" i="0" dirty="0" smtClean="0">
                <a:solidFill>
                  <a:srgbClr val="FFFFFF"/>
                </a:solidFill>
                <a:latin typeface="Arial"/>
                <a:ea typeface="黑体" pitchFamily="2" charset="-122"/>
                <a:cs typeface="+mn-cs"/>
              </a:rPr>
              <a:t>Citrix XenDesktop </a:t>
            </a:r>
            <a:endParaRPr lang="zh-CN" sz="1400" b="0" i="0" dirty="0">
              <a:solidFill>
                <a:srgbClr val="FFFFFF"/>
              </a:solidFill>
              <a:latin typeface="Arial"/>
              <a:ea typeface="黑体" pitchFamily="2" charset="-122"/>
              <a:cs typeface="+mn-cs"/>
            </a:endParaRPr>
          </a:p>
        </p:txBody>
      </p:sp>
      <p:grpSp>
        <p:nvGrpSpPr>
          <p:cNvPr id="127" name="Group 126"/>
          <p:cNvGrpSpPr/>
          <p:nvPr/>
        </p:nvGrpSpPr>
        <p:grpSpPr>
          <a:xfrm>
            <a:off x="-1588" y="5994640"/>
            <a:ext cx="12190414" cy="903564"/>
            <a:chOff x="-1588" y="6019801"/>
            <a:chExt cx="12190414" cy="878400"/>
          </a:xfrm>
        </p:grpSpPr>
        <p:grpSp>
          <p:nvGrpSpPr>
            <p:cNvPr id="128" name="Group 127"/>
            <p:cNvGrpSpPr/>
            <p:nvPr/>
          </p:nvGrpSpPr>
          <p:grpSpPr>
            <a:xfrm>
              <a:off x="-1588" y="6019801"/>
              <a:ext cx="12190414" cy="878400"/>
              <a:chOff x="-1588" y="5804038"/>
              <a:chExt cx="12190414" cy="1049867"/>
            </a:xfrm>
          </p:grpSpPr>
          <p:sp>
            <p:nvSpPr>
              <p:cNvPr id="130" name="Rectangle 129"/>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31" name="Straight Connector 130"/>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29" name="TextBox 128"/>
            <p:cNvSpPr txBox="1"/>
            <p:nvPr/>
          </p:nvSpPr>
          <p:spPr>
            <a:xfrm>
              <a:off x="0" y="6094514"/>
              <a:ext cx="12188826" cy="703943"/>
            </a:xfrm>
            <a:prstGeom prst="rect">
              <a:avLst/>
            </a:prstGeom>
            <a:noFill/>
          </p:spPr>
          <p:txBody>
            <a:bodyPr wrap="square" rtlCol="0">
              <a:spAutoFit/>
            </a:bodyPr>
            <a:lstStyle/>
            <a:p>
              <a:pPr algn="ctr" defTabSz="914400">
                <a:lnSpc>
                  <a:spcPct val="120000"/>
                </a:lnSpc>
                <a:buNone/>
              </a:pPr>
              <a:r>
                <a:rPr lang="zh-CN" sz="1800" b="1" i="0" dirty="0">
                  <a:solidFill>
                    <a:srgbClr val="004B6B"/>
                  </a:solidFill>
                  <a:latin typeface="Arial"/>
                  <a:ea typeface="黑体" pitchFamily="2" charset="-122"/>
                  <a:cs typeface="+mn-cs"/>
                </a:rPr>
                <a:t>服务：</a:t>
              </a:r>
              <a:br>
                <a:rPr lang="zh-CN" sz="1800" b="1" i="0" dirty="0">
                  <a:solidFill>
                    <a:srgbClr val="004B6B"/>
                  </a:solidFill>
                  <a:latin typeface="Arial"/>
                  <a:ea typeface="黑体" pitchFamily="2" charset="-122"/>
                  <a:cs typeface="+mn-cs"/>
                </a:rPr>
              </a:br>
              <a:r>
                <a:rPr lang="zh-CN" sz="1800" b="0" i="0" dirty="0">
                  <a:solidFill>
                    <a:srgbClr val="004B6B"/>
                  </a:solidFill>
                  <a:latin typeface="Arial"/>
                  <a:ea typeface="黑体" pitchFamily="2" charset="-122"/>
                  <a:cs typeface="+mn-cs"/>
                </a:rPr>
                <a:t>合作伙伴和思科提供智能关怀服务 (Smart Care)，同时合作伙伴还提供专业服务</a:t>
              </a:r>
            </a:p>
          </p:txBody>
        </p:sp>
      </p:grpSp>
      <p:sp>
        <p:nvSpPr>
          <p:cNvPr id="64" name="TextBox 63"/>
          <p:cNvSpPr txBox="1"/>
          <p:nvPr/>
        </p:nvSpPr>
        <p:spPr>
          <a:xfrm>
            <a:off x="238887" y="2449602"/>
            <a:ext cx="2266806"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我如何支持移动</a:t>
            </a:r>
            <a:r>
              <a:rPr lang="zh-CN" sz="1800" b="0" i="0" dirty="0" smtClean="0">
                <a:solidFill>
                  <a:srgbClr val="FFFFFF">
                    <a:lumMod val="95000"/>
                  </a:srgbClr>
                </a:solidFill>
                <a:latin typeface="Arial"/>
                <a:ea typeface="黑体" pitchFamily="2" charset="-122"/>
                <a:cs typeface="Arial"/>
              </a:rPr>
              <a:t>性</a:t>
            </a:r>
            <a:r>
              <a:rPr lang="en-US" altLang="zh-CN" sz="1800" b="0" i="0" dirty="0" smtClean="0">
                <a:solidFill>
                  <a:srgbClr val="FFFFFF">
                    <a:lumMod val="95000"/>
                  </a:srgbClr>
                </a:solidFill>
                <a:latin typeface="Arial"/>
                <a:ea typeface="黑体" pitchFamily="2" charset="-122"/>
                <a:cs typeface="Arial"/>
              </a:rPr>
              <a:t/>
            </a:r>
            <a:br>
              <a:rPr lang="en-US" altLang="zh-CN" sz="1800" b="0" i="0" dirty="0" smtClean="0">
                <a:solidFill>
                  <a:srgbClr val="FFFFFF">
                    <a:lumMod val="95000"/>
                  </a:srgbClr>
                </a:solidFill>
                <a:latin typeface="Arial"/>
                <a:ea typeface="黑体" pitchFamily="2" charset="-122"/>
                <a:cs typeface="Arial"/>
              </a:rPr>
            </a:br>
            <a:r>
              <a:rPr lang="zh-CN" sz="1800" b="0" i="0" dirty="0" smtClean="0">
                <a:solidFill>
                  <a:srgbClr val="FFFFFF">
                    <a:lumMod val="95000"/>
                  </a:srgbClr>
                </a:solidFill>
                <a:latin typeface="Arial"/>
                <a:ea typeface="黑体" pitchFamily="2" charset="-122"/>
                <a:cs typeface="Arial"/>
              </a:rPr>
              <a:t>和</a:t>
            </a:r>
            <a:r>
              <a:rPr lang="zh-CN" sz="1800" b="0" i="0" dirty="0">
                <a:solidFill>
                  <a:srgbClr val="FFFFFF">
                    <a:lumMod val="95000"/>
                  </a:srgbClr>
                </a:solidFill>
                <a:latin typeface="Arial"/>
                <a:ea typeface="黑体" pitchFamily="2" charset="-122"/>
                <a:cs typeface="Arial"/>
              </a:rPr>
              <a:t>自带设备？</a:t>
            </a:r>
            <a:endParaRPr lang="en-US" dirty="0">
              <a:solidFill>
                <a:schemeClr val="bg2">
                  <a:lumMod val="95000"/>
                </a:schemeClr>
              </a:solidFill>
              <a:ea typeface="黑体" pitchFamily="2" charset="-122"/>
              <a:cs typeface="Arial"/>
            </a:endParaRPr>
          </a:p>
        </p:txBody>
      </p:sp>
      <p:sp>
        <p:nvSpPr>
          <p:cNvPr id="65" name="TextBox 64"/>
          <p:cNvSpPr txBox="1"/>
          <p:nvPr/>
        </p:nvSpPr>
        <p:spPr>
          <a:xfrm>
            <a:off x="2636712" y="243772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spc="-20" dirty="0">
                <a:solidFill>
                  <a:srgbClr val="FFFFFF">
                    <a:lumMod val="95000"/>
                  </a:srgbClr>
                </a:solidFill>
                <a:latin typeface="Arial"/>
                <a:ea typeface="黑体" pitchFamily="2" charset="-122"/>
                <a:cs typeface="Arial"/>
              </a:rPr>
              <a:t>我的私有云、公共云和混合云选项是什么？</a:t>
            </a:r>
            <a:endParaRPr lang="en-US" spc="-20" dirty="0">
              <a:solidFill>
                <a:schemeClr val="bg2">
                  <a:lumMod val="95000"/>
                </a:schemeClr>
              </a:solidFill>
              <a:ea typeface="黑体" pitchFamily="2" charset="-122"/>
              <a:cs typeface="Arial"/>
            </a:endParaRPr>
          </a:p>
        </p:txBody>
      </p:sp>
      <p:sp>
        <p:nvSpPr>
          <p:cNvPr id="66" name="TextBox 65"/>
          <p:cNvSpPr txBox="1"/>
          <p:nvPr/>
        </p:nvSpPr>
        <p:spPr>
          <a:xfrm>
            <a:off x="4931193" y="2416907"/>
            <a:ext cx="2273251"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我需要快速部署新业务应用和服务</a:t>
            </a:r>
            <a:endParaRPr lang="en-US" sz="1400" dirty="0">
              <a:solidFill>
                <a:schemeClr val="bg2">
                  <a:lumMod val="95000"/>
                </a:schemeClr>
              </a:solidFill>
              <a:ea typeface="黑体" pitchFamily="2" charset="-122"/>
            </a:endParaRPr>
          </a:p>
        </p:txBody>
      </p:sp>
      <p:sp>
        <p:nvSpPr>
          <p:cNvPr id="111" name="TextBox 110"/>
          <p:cNvSpPr txBox="1"/>
          <p:nvPr/>
        </p:nvSpPr>
        <p:spPr>
          <a:xfrm>
            <a:off x="7301737" y="2432052"/>
            <a:ext cx="2285744" cy="757124"/>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1800" b="0" i="0" dirty="0">
                <a:solidFill>
                  <a:srgbClr val="FFFFFF">
                    <a:lumMod val="95000"/>
                  </a:srgbClr>
                </a:solidFill>
                <a:latin typeface="Arial"/>
                <a:ea typeface="黑体" pitchFamily="2" charset="-122"/>
                <a:cs typeface="+mn-cs"/>
              </a:rPr>
              <a:t>我需要快速、安全的基础设施部署</a:t>
            </a:r>
            <a:endParaRPr lang="en-US" sz="1400" dirty="0">
              <a:solidFill>
                <a:schemeClr val="bg2">
                  <a:lumMod val="95000"/>
                </a:schemeClr>
              </a:solidFill>
              <a:ea typeface="黑体" pitchFamily="2" charset="-122"/>
            </a:endParaRPr>
          </a:p>
        </p:txBody>
      </p:sp>
      <p:sp>
        <p:nvSpPr>
          <p:cNvPr id="112" name="TextBox 111"/>
          <p:cNvSpPr txBox="1"/>
          <p:nvPr/>
        </p:nvSpPr>
        <p:spPr>
          <a:xfrm>
            <a:off x="9725889" y="2432052"/>
            <a:ext cx="2151089" cy="757124"/>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如何虚拟化我</a:t>
            </a:r>
            <a:r>
              <a:rPr lang="zh-CN" sz="1800" b="0" i="0" dirty="0" smtClean="0">
                <a:solidFill>
                  <a:srgbClr val="FFFFFF">
                    <a:lumMod val="95000"/>
                  </a:srgbClr>
                </a:solidFill>
                <a:latin typeface="Arial"/>
                <a:ea typeface="黑体" pitchFamily="2" charset="-122"/>
                <a:cs typeface="+mn-cs"/>
              </a:rPr>
              <a:t>的网络</a:t>
            </a:r>
            <a:r>
              <a:rPr lang="zh-CN" sz="1800" b="0" i="0" dirty="0">
                <a:solidFill>
                  <a:srgbClr val="FFFFFF">
                    <a:lumMod val="95000"/>
                  </a:srgbClr>
                </a:solidFill>
                <a:latin typeface="Arial"/>
                <a:ea typeface="黑体" pitchFamily="2" charset="-122"/>
                <a:cs typeface="+mn-cs"/>
              </a:rPr>
              <a:t>和数据中心？</a:t>
            </a:r>
            <a:endParaRPr lang="en-US" dirty="0">
              <a:solidFill>
                <a:schemeClr val="bg2">
                  <a:lumMod val="95000"/>
                </a:schemeClr>
              </a:solidFill>
              <a:ea typeface="黑体" pitchFamily="2" charset="-122"/>
            </a:endParaRPr>
          </a:p>
        </p:txBody>
      </p:sp>
    </p:spTree>
    <p:extLst>
      <p:ext uri="{BB962C8B-B14F-4D97-AF65-F5344CB8AC3E}">
        <p14:creationId xmlns:p14="http://schemas.microsoft.com/office/powerpoint/2010/main" val="397015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defTabSz="914400">
              <a:lnSpc>
                <a:spcPct val="90000"/>
              </a:lnSpc>
              <a:spcBef>
                <a:spcPct val="0"/>
              </a:spcBef>
              <a:buNone/>
            </a:pPr>
            <a:r>
              <a:rPr lang="zh-CN" sz="6000" b="0" i="0" spc="0">
                <a:solidFill>
                  <a:srgbClr val="6DB344"/>
                </a:solidFill>
                <a:latin typeface="Arial"/>
                <a:ea typeface="黑体" pitchFamily="2" charset="-122"/>
                <a:cs typeface="+mj-cs"/>
              </a:rPr>
              <a:t>面向中端市场的服务</a:t>
            </a:r>
            <a:endParaRPr lang="en-US" dirty="0">
              <a:ea typeface="黑体" pitchFamily="2" charset="-122"/>
            </a:endParaRPr>
          </a:p>
        </p:txBody>
      </p:sp>
      <p:pic>
        <p:nvPicPr>
          <p:cNvPr id="2" name="Picture 1" descr="seg6.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88825" cy="4060436"/>
          </a:xfrm>
          <a:prstGeom prst="rect">
            <a:avLst/>
          </a:prstGeom>
        </p:spPr>
      </p:pic>
    </p:spTree>
    <p:extLst>
      <p:ext uri="{BB962C8B-B14F-4D97-AF65-F5344CB8AC3E}">
        <p14:creationId xmlns:p14="http://schemas.microsoft.com/office/powerpoint/2010/main" val="144975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p:nvPr/>
        </p:nvGrpSpPr>
        <p:grpSpPr>
          <a:xfrm>
            <a:off x="5525770" y="3147723"/>
            <a:ext cx="3179752" cy="2385435"/>
            <a:chOff x="4145407" y="2871801"/>
            <a:chExt cx="2385435" cy="2385435"/>
          </a:xfrm>
        </p:grpSpPr>
        <p:sp>
          <p:nvSpPr>
            <p:cNvPr id="87" name="Donut 86"/>
            <p:cNvSpPr/>
            <p:nvPr/>
          </p:nvSpPr>
          <p:spPr>
            <a:xfrm>
              <a:off x="4145407" y="2871801"/>
              <a:ext cx="2385435" cy="2385435"/>
            </a:xfrm>
            <a:prstGeom prst="donut">
              <a:avLst>
                <a:gd name="adj" fmla="val 25552"/>
              </a:avLst>
            </a:prstGeom>
            <a:solidFill>
              <a:srgbClr val="4AD977">
                <a:alpha val="6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a typeface="黑体" pitchFamily="2" charset="-122"/>
              </a:endParaRPr>
            </a:p>
          </p:txBody>
        </p:sp>
        <p:sp>
          <p:nvSpPr>
            <p:cNvPr id="5" name="TextBox 4"/>
            <p:cNvSpPr txBox="1"/>
            <p:nvPr/>
          </p:nvSpPr>
          <p:spPr>
            <a:xfrm>
              <a:off x="4693664" y="3949829"/>
              <a:ext cx="1351536" cy="276999"/>
            </a:xfrm>
            <a:prstGeom prst="rect">
              <a:avLst/>
            </a:prstGeom>
            <a:noFill/>
          </p:spPr>
          <p:txBody>
            <a:bodyPr wrap="square" rtlCol="0">
              <a:spAutoFit/>
            </a:bodyPr>
            <a:lstStyle/>
            <a:p>
              <a:pPr algn="ctr" defTabSz="914400">
                <a:buNone/>
              </a:pPr>
              <a:r>
                <a:rPr lang="en-US" sz="1200" b="1" i="0" dirty="0" err="1">
                  <a:solidFill>
                    <a:srgbClr val="0096D6"/>
                  </a:solidFill>
                  <a:latin typeface="Arial"/>
                  <a:ea typeface="黑体" pitchFamily="2" charset="-122"/>
                  <a:cs typeface="+mn-cs"/>
                </a:rPr>
                <a:t>盈利能力</a:t>
              </a:r>
              <a:endParaRPr lang="en-US" sz="1200" b="1" dirty="0">
                <a:solidFill>
                  <a:srgbClr val="0096D6"/>
                </a:solidFill>
                <a:ea typeface="黑体" pitchFamily="2" charset="-122"/>
              </a:endParaRPr>
            </a:p>
          </p:txBody>
        </p:sp>
      </p:grpSp>
      <p:sp>
        <p:nvSpPr>
          <p:cNvPr id="86" name="Donut 85"/>
          <p:cNvSpPr>
            <a:spLocks noChangeAspect="1"/>
          </p:cNvSpPr>
          <p:nvPr/>
        </p:nvSpPr>
        <p:spPr>
          <a:xfrm>
            <a:off x="2774787" y="1495603"/>
            <a:ext cx="6288995" cy="4718303"/>
          </a:xfrm>
          <a:prstGeom prst="donut">
            <a:avLst>
              <a:gd name="adj" fmla="val 2965"/>
            </a:avLst>
          </a:prstGeom>
          <a:solidFill>
            <a:schemeClr val="bg1"/>
          </a:solidFill>
          <a:ln>
            <a:noFill/>
          </a:ln>
          <a:effectLst>
            <a:outerShdw blurRad="165100" dist="38100" dir="540000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a typeface="黑体" pitchFamily="2" charset="-122"/>
            </a:endParaRPr>
          </a:p>
        </p:txBody>
      </p:sp>
      <p:grpSp>
        <p:nvGrpSpPr>
          <p:cNvPr id="3" name="Group 50"/>
          <p:cNvGrpSpPr/>
          <p:nvPr/>
        </p:nvGrpSpPr>
        <p:grpSpPr>
          <a:xfrm>
            <a:off x="3148780" y="3168357"/>
            <a:ext cx="3124738" cy="2344164"/>
            <a:chOff x="2362200" y="2892436"/>
            <a:chExt cx="2344164" cy="2344164"/>
          </a:xfrm>
        </p:grpSpPr>
        <p:sp>
          <p:nvSpPr>
            <p:cNvPr id="88" name="Donut 87"/>
            <p:cNvSpPr/>
            <p:nvPr/>
          </p:nvSpPr>
          <p:spPr>
            <a:xfrm>
              <a:off x="2362200" y="2892436"/>
              <a:ext cx="2344164" cy="2344164"/>
            </a:xfrm>
            <a:prstGeom prst="donut">
              <a:avLst>
                <a:gd name="adj" fmla="val 25552"/>
              </a:avLst>
            </a:prstGeom>
            <a:solidFill>
              <a:schemeClr val="tx1">
                <a:lumMod val="75000"/>
                <a:alpha val="6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lumMod val="75000"/>
                  </a:schemeClr>
                </a:solidFill>
                <a:ea typeface="黑体" pitchFamily="2" charset="-122"/>
              </a:endParaRPr>
            </a:p>
          </p:txBody>
        </p:sp>
        <p:sp>
          <p:nvSpPr>
            <p:cNvPr id="54" name="Rectangle 10"/>
            <p:cNvSpPr>
              <a:spLocks noChangeArrowheads="1"/>
            </p:cNvSpPr>
            <p:nvPr/>
          </p:nvSpPr>
          <p:spPr bwMode="auto">
            <a:xfrm>
              <a:off x="2840207" y="4019079"/>
              <a:ext cx="1371600" cy="129266"/>
            </a:xfrm>
            <a:prstGeom prst="rect">
              <a:avLst/>
            </a:prstGeom>
            <a:noFill/>
            <a:ln w="9525">
              <a:noFill/>
              <a:miter lim="800000"/>
              <a:headEnd/>
              <a:tailEnd/>
            </a:ln>
            <a:effectLst/>
          </p:spPr>
          <p:txBody>
            <a:bodyPr wrap="square" lIns="0" tIns="0" rIns="0" bIns="0">
              <a:spAutoFit/>
            </a:bodyPr>
            <a:lstStyle/>
            <a:p>
              <a:pPr algn="ctr" defTabSz="1028700">
                <a:lnSpc>
                  <a:spcPct val="70000"/>
                </a:lnSpc>
                <a:spcBef>
                  <a:spcPct val="50000"/>
                </a:spcBef>
                <a:buNone/>
              </a:pPr>
              <a:r>
                <a:rPr lang="en-US" sz="1200" b="1" i="0" kern="1200">
                  <a:solidFill>
                    <a:srgbClr val="0096D6"/>
                  </a:solidFill>
                  <a:latin typeface="Arial"/>
                  <a:ea typeface="黑体" pitchFamily="2" charset="-122"/>
                  <a:cs typeface="+mn-cs"/>
                </a:rPr>
                <a:t>能力启动支持</a:t>
              </a:r>
            </a:p>
          </p:txBody>
        </p:sp>
      </p:grpSp>
      <p:sp>
        <p:nvSpPr>
          <p:cNvPr id="47" name="Oval 46"/>
          <p:cNvSpPr/>
          <p:nvPr/>
        </p:nvSpPr>
        <p:spPr>
          <a:xfrm>
            <a:off x="1946826" y="6419386"/>
            <a:ext cx="8193599" cy="495300"/>
          </a:xfrm>
          <a:prstGeom prst="ellipse">
            <a:avLst/>
          </a:prstGeom>
          <a:gradFill flip="none" rotWithShape="1">
            <a:gsLst>
              <a:gs pos="1000">
                <a:srgbClr val="494A4A">
                  <a:alpha val="41000"/>
                </a:srgbClr>
              </a:gs>
              <a:gs pos="100000">
                <a:schemeClr val="accent1">
                  <a:hueOff val="0"/>
                  <a:satOff val="0"/>
                  <a:lumOff val="0"/>
                  <a:shade val="94000"/>
                  <a:satMod val="135000"/>
                  <a:alpha val="0"/>
                </a:schemeClr>
              </a:gs>
            </a:gsLst>
            <a:path path="shape">
              <a:fillToRect l="50000" t="50000" r="50000" b="50000"/>
            </a:path>
            <a:tileRect/>
          </a:gra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4" name="Group 62"/>
          <p:cNvGrpSpPr/>
          <p:nvPr/>
        </p:nvGrpSpPr>
        <p:grpSpPr>
          <a:xfrm>
            <a:off x="4301500" y="1644301"/>
            <a:ext cx="3181283" cy="2386584"/>
            <a:chOff x="3226965" y="1368380"/>
            <a:chExt cx="2386584" cy="2386584"/>
          </a:xfrm>
        </p:grpSpPr>
        <p:sp>
          <p:nvSpPr>
            <p:cNvPr id="64" name="Donut 63"/>
            <p:cNvSpPr>
              <a:spLocks noChangeAspect="1"/>
            </p:cNvSpPr>
            <p:nvPr/>
          </p:nvSpPr>
          <p:spPr>
            <a:xfrm>
              <a:off x="3226965" y="1368380"/>
              <a:ext cx="2386584" cy="2386584"/>
            </a:xfrm>
            <a:prstGeom prst="donut">
              <a:avLst>
                <a:gd name="adj" fmla="val 25552"/>
              </a:avLst>
            </a:prstGeom>
            <a:solidFill>
              <a:srgbClr val="0096D6">
                <a:alpha val="6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a typeface="黑体" pitchFamily="2" charset="-122"/>
              </a:endParaRPr>
            </a:p>
          </p:txBody>
        </p:sp>
        <p:sp>
          <p:nvSpPr>
            <p:cNvPr id="65" name="Rectangle 10"/>
            <p:cNvSpPr>
              <a:spLocks noChangeArrowheads="1"/>
            </p:cNvSpPr>
            <p:nvPr/>
          </p:nvSpPr>
          <p:spPr bwMode="auto">
            <a:xfrm>
              <a:off x="3743190" y="2484978"/>
              <a:ext cx="1371600" cy="129266"/>
            </a:xfrm>
            <a:prstGeom prst="rect">
              <a:avLst/>
            </a:prstGeom>
            <a:noFill/>
            <a:ln w="9525">
              <a:noFill/>
              <a:miter lim="800000"/>
              <a:headEnd/>
              <a:tailEnd/>
            </a:ln>
            <a:effectLst/>
          </p:spPr>
          <p:txBody>
            <a:bodyPr wrap="square" lIns="0" tIns="0" rIns="0" bIns="0">
              <a:spAutoFit/>
            </a:bodyPr>
            <a:lstStyle/>
            <a:p>
              <a:pPr algn="ctr" defTabSz="1028700">
                <a:lnSpc>
                  <a:spcPct val="70000"/>
                </a:lnSpc>
                <a:spcBef>
                  <a:spcPct val="50000"/>
                </a:spcBef>
                <a:buNone/>
              </a:pPr>
              <a:r>
                <a:rPr lang="en-US" sz="1200" b="1" i="0">
                  <a:solidFill>
                    <a:srgbClr val="0096D6"/>
                  </a:solidFill>
                  <a:latin typeface="Arial"/>
                  <a:ea typeface="黑体" pitchFamily="2" charset="-122"/>
                  <a:cs typeface="+mn-cs"/>
                </a:rPr>
                <a:t>技术</a:t>
              </a:r>
              <a:endParaRPr lang="en-US" sz="1200" b="1" kern="1200" dirty="0">
                <a:solidFill>
                  <a:srgbClr val="0096D6"/>
                </a:solidFill>
                <a:latin typeface="Arial"/>
                <a:ea typeface="黑体" pitchFamily="2" charset="-122"/>
              </a:endParaRPr>
            </a:p>
          </p:txBody>
        </p:sp>
      </p:grpSp>
      <p:grpSp>
        <p:nvGrpSpPr>
          <p:cNvPr id="6" name="Group 139"/>
          <p:cNvGrpSpPr/>
          <p:nvPr/>
        </p:nvGrpSpPr>
        <p:grpSpPr>
          <a:xfrm>
            <a:off x="474010" y="1856561"/>
            <a:ext cx="4004626" cy="1270329"/>
            <a:chOff x="355600" y="1856560"/>
            <a:chExt cx="3004252" cy="1270329"/>
          </a:xfrm>
        </p:grpSpPr>
        <p:sp>
          <p:nvSpPr>
            <p:cNvPr id="76" name="Rectangle 10"/>
            <p:cNvSpPr>
              <a:spLocks noChangeArrowheads="1"/>
            </p:cNvSpPr>
            <p:nvPr/>
          </p:nvSpPr>
          <p:spPr bwMode="auto">
            <a:xfrm>
              <a:off x="367437" y="1856560"/>
              <a:ext cx="1941094" cy="263149"/>
            </a:xfrm>
            <a:prstGeom prst="rect">
              <a:avLst/>
            </a:prstGeom>
            <a:noFill/>
            <a:ln w="9525">
              <a:noFill/>
              <a:miter lim="800000"/>
              <a:headEnd/>
              <a:tailEnd/>
            </a:ln>
            <a:effectLst/>
          </p:spPr>
          <p:txBody>
            <a:bodyPr wrap="square" lIns="0" tIns="0" rIns="0" bIns="0">
              <a:spAutoFit/>
            </a:bodyPr>
            <a:lstStyle/>
            <a:p>
              <a:pPr algn="l" defTabSz="1028700">
                <a:lnSpc>
                  <a:spcPct val="95000"/>
                </a:lnSpc>
                <a:spcBef>
                  <a:spcPts val="1440"/>
                </a:spcBef>
                <a:buNone/>
              </a:pPr>
              <a:r>
                <a:rPr lang="en-US" sz="1800" b="1" i="0" kern="1200" spc="-70">
                  <a:solidFill>
                    <a:schemeClr val="tx1"/>
                  </a:solidFill>
                  <a:latin typeface="Arial"/>
                  <a:ea typeface="黑体" pitchFamily="2" charset="-122"/>
                  <a:cs typeface="+mn-cs"/>
                </a:rPr>
                <a:t>技术创新</a:t>
              </a:r>
            </a:p>
          </p:txBody>
        </p:sp>
        <p:grpSp>
          <p:nvGrpSpPr>
            <p:cNvPr id="7" name="Group 76"/>
            <p:cNvGrpSpPr/>
            <p:nvPr/>
          </p:nvGrpSpPr>
          <p:grpSpPr>
            <a:xfrm>
              <a:off x="355600" y="2418555"/>
              <a:ext cx="3004252" cy="103909"/>
              <a:chOff x="558800" y="1941035"/>
              <a:chExt cx="3004252" cy="103909"/>
            </a:xfrm>
          </p:grpSpPr>
          <p:cxnSp>
            <p:nvCxnSpPr>
              <p:cNvPr id="78" name="Straight Connector 77"/>
              <p:cNvCxnSpPr/>
              <p:nvPr/>
            </p:nvCxnSpPr>
            <p:spPr>
              <a:xfrm>
                <a:off x="558800" y="1992814"/>
                <a:ext cx="2914197" cy="1588"/>
              </a:xfrm>
              <a:prstGeom prst="line">
                <a:avLst/>
              </a:prstGeom>
              <a:ln w="12700"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459143" y="1941035"/>
                <a:ext cx="103909" cy="103909"/>
              </a:xfrm>
              <a:prstGeom prst="ellipse">
                <a:avLst/>
              </a:prstGeom>
              <a:solidFill>
                <a:schemeClr val="bg2"/>
              </a:solidFill>
              <a:ln>
                <a:solidFill>
                  <a:srgbClr val="009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srgbClr val="FFFFFF"/>
                  </a:solidFill>
                  <a:latin typeface="Arial"/>
                  <a:ea typeface="黑体" pitchFamily="2" charset="-122"/>
                  <a:cs typeface="+mn-cs"/>
                </a:endParaRPr>
              </a:p>
            </p:txBody>
          </p:sp>
        </p:grpSp>
        <p:sp>
          <p:nvSpPr>
            <p:cNvPr id="80" name="Rectangle 10"/>
            <p:cNvSpPr>
              <a:spLocks noChangeArrowheads="1"/>
            </p:cNvSpPr>
            <p:nvPr/>
          </p:nvSpPr>
          <p:spPr bwMode="auto">
            <a:xfrm>
              <a:off x="372399" y="2534867"/>
              <a:ext cx="1737360" cy="592022"/>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zh-CN" sz="1200" b="0" i="0" kern="1200" dirty="0">
                  <a:solidFill>
                    <a:srgbClr val="7F7F7F"/>
                  </a:solidFill>
                  <a:latin typeface="Arial"/>
                  <a:ea typeface="黑体" pitchFamily="2" charset="-122"/>
                  <a:cs typeface="+mn-cs"/>
                </a:rPr>
                <a:t>强大的品牌、广泛的产品组合及对创新的承诺为合作伙伴带来增长机会和投资保护</a:t>
              </a:r>
            </a:p>
          </p:txBody>
        </p:sp>
      </p:grpSp>
      <p:grpSp>
        <p:nvGrpSpPr>
          <p:cNvPr id="8" name="Group 136"/>
          <p:cNvGrpSpPr/>
          <p:nvPr/>
        </p:nvGrpSpPr>
        <p:grpSpPr>
          <a:xfrm>
            <a:off x="471225" y="4383661"/>
            <a:ext cx="3333788" cy="1545362"/>
            <a:chOff x="353511" y="4383660"/>
            <a:chExt cx="2500992" cy="1545362"/>
          </a:xfrm>
        </p:grpSpPr>
        <p:grpSp>
          <p:nvGrpSpPr>
            <p:cNvPr id="9" name="Group 84"/>
            <p:cNvGrpSpPr/>
            <p:nvPr/>
          </p:nvGrpSpPr>
          <p:grpSpPr>
            <a:xfrm>
              <a:off x="355600" y="5203286"/>
              <a:ext cx="2228640" cy="103909"/>
              <a:chOff x="1036320" y="5162646"/>
              <a:chExt cx="2228640" cy="103909"/>
            </a:xfrm>
          </p:grpSpPr>
          <p:cxnSp>
            <p:nvCxnSpPr>
              <p:cNvPr id="89" name="Straight Connector 88"/>
              <p:cNvCxnSpPr/>
              <p:nvPr/>
            </p:nvCxnSpPr>
            <p:spPr>
              <a:xfrm>
                <a:off x="1036320" y="5214151"/>
                <a:ext cx="2139180" cy="1588"/>
              </a:xfrm>
              <a:prstGeom prst="line">
                <a:avLst/>
              </a:prstGeom>
              <a:ln w="12700" cap="flat" cmpd="sng" algn="ctr">
                <a:solidFill>
                  <a:srgbClr val="0096D6"/>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161051" y="5162646"/>
                <a:ext cx="103909" cy="103909"/>
              </a:xfrm>
              <a:prstGeom prst="ellipse">
                <a:avLst/>
              </a:prstGeom>
              <a:solidFill>
                <a:schemeClr val="bg2"/>
              </a:solidFill>
              <a:ln>
                <a:solidFill>
                  <a:srgbClr val="009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10000"/>
                  </a:lnSpc>
                </a:pPr>
                <a:endParaRPr lang="en-US" kern="1200">
                  <a:solidFill>
                    <a:srgbClr val="FFFFFF"/>
                  </a:solidFill>
                  <a:latin typeface="Arial"/>
                  <a:ea typeface="黑体" pitchFamily="2" charset="-122"/>
                  <a:cs typeface="+mn-cs"/>
                </a:endParaRPr>
              </a:p>
            </p:txBody>
          </p:sp>
        </p:grpSp>
        <p:sp>
          <p:nvSpPr>
            <p:cNvPr id="91" name="Rectangle 10"/>
            <p:cNvSpPr>
              <a:spLocks noChangeArrowheads="1"/>
            </p:cNvSpPr>
            <p:nvPr/>
          </p:nvSpPr>
          <p:spPr bwMode="auto">
            <a:xfrm>
              <a:off x="353511" y="4383660"/>
              <a:ext cx="2500992" cy="583301"/>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en-US" sz="1800" b="1" i="0" kern="1200" spc="-70" dirty="0" err="1">
                  <a:solidFill>
                    <a:schemeClr val="tx1"/>
                  </a:solidFill>
                  <a:latin typeface="Arial"/>
                  <a:ea typeface="黑体" pitchFamily="2" charset="-122"/>
                  <a:cs typeface="+mn-cs"/>
                </a:rPr>
                <a:t>以合作伙伴为中心</a:t>
              </a:r>
              <a:r>
                <a:rPr lang="en-US" sz="1800" b="1" i="0" kern="1200" spc="-70" dirty="0">
                  <a:solidFill>
                    <a:schemeClr val="tx1"/>
                  </a:solidFill>
                  <a:latin typeface="Arial"/>
                  <a:ea typeface="黑体" pitchFamily="2" charset="-122"/>
                  <a:cs typeface="+mn-cs"/>
                </a:rPr>
                <a:t/>
              </a:r>
              <a:br>
                <a:rPr lang="en-US" sz="1800" b="1" i="0" kern="1200" spc="-70" dirty="0">
                  <a:solidFill>
                    <a:schemeClr val="tx1"/>
                  </a:solidFill>
                  <a:latin typeface="Arial"/>
                  <a:ea typeface="黑体" pitchFamily="2" charset="-122"/>
                  <a:cs typeface="+mn-cs"/>
                </a:rPr>
              </a:br>
              <a:r>
                <a:rPr lang="en-US" sz="1800" b="1" i="0" dirty="0" err="1" smtClean="0">
                  <a:solidFill>
                    <a:schemeClr val="tx1"/>
                  </a:solidFill>
                  <a:latin typeface="Arial"/>
                  <a:ea typeface="黑体" pitchFamily="2" charset="-122"/>
                  <a:cs typeface="+mn-cs"/>
                </a:rPr>
                <a:t>的销售</a:t>
              </a:r>
              <a:r>
                <a:rPr lang="en-US" sz="1800" b="1" i="0" kern="1200" spc="-70" dirty="0" err="1" smtClean="0">
                  <a:solidFill>
                    <a:schemeClr val="tx1"/>
                  </a:solidFill>
                  <a:latin typeface="Arial"/>
                  <a:ea typeface="黑体" pitchFamily="2" charset="-122"/>
                  <a:cs typeface="+mn-cs"/>
                </a:rPr>
                <a:t>和</a:t>
              </a:r>
              <a:r>
                <a:rPr lang="en-US" sz="1800" b="1" i="0" spc="-70" dirty="0" err="1" smtClean="0">
                  <a:solidFill>
                    <a:schemeClr val="tx1"/>
                  </a:solidFill>
                  <a:latin typeface="Arial"/>
                  <a:ea typeface="黑体" pitchFamily="2" charset="-122"/>
                  <a:cs typeface="+mn-cs"/>
                </a:rPr>
                <a:t>服务</a:t>
              </a:r>
              <a:r>
                <a:rPr lang="en-US" sz="1800" b="1" i="0" kern="1200" spc="-70" dirty="0" err="1" smtClean="0">
                  <a:solidFill>
                    <a:schemeClr val="tx1"/>
                  </a:solidFill>
                  <a:latin typeface="Arial"/>
                  <a:ea typeface="黑体" pitchFamily="2" charset="-122"/>
                  <a:cs typeface="+mn-cs"/>
                </a:rPr>
                <a:t>模式</a:t>
              </a:r>
              <a:endParaRPr lang="en-US" sz="1800" b="1" i="0" kern="1200" spc="-70" dirty="0">
                <a:solidFill>
                  <a:schemeClr val="tx1"/>
                </a:solidFill>
                <a:latin typeface="Arial"/>
                <a:ea typeface="黑体" pitchFamily="2" charset="-122"/>
                <a:cs typeface="+mn-cs"/>
              </a:endParaRPr>
            </a:p>
          </p:txBody>
        </p:sp>
        <p:sp>
          <p:nvSpPr>
            <p:cNvPr id="92" name="Rectangle 10"/>
            <p:cNvSpPr>
              <a:spLocks noChangeArrowheads="1"/>
            </p:cNvSpPr>
            <p:nvPr/>
          </p:nvSpPr>
          <p:spPr bwMode="auto">
            <a:xfrm>
              <a:off x="364665" y="5337000"/>
              <a:ext cx="2011680" cy="592022"/>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zh-CN" sz="1200" b="0" i="0" dirty="0">
                  <a:solidFill>
                    <a:srgbClr val="7F7F7F"/>
                  </a:solidFill>
                  <a:latin typeface="Arial"/>
                  <a:ea typeface="黑体" pitchFamily="2" charset="-122"/>
                  <a:cs typeface="+mn-cs"/>
                </a:rPr>
                <a:t>以合作伙伴为中心的销售和服务模式基于信任而构建，最大限度地减少冲突、产生需求，并为差异化提供机会</a:t>
              </a:r>
              <a:endParaRPr lang="en-US" sz="1200" kern="1200" dirty="0">
                <a:solidFill>
                  <a:srgbClr val="7F7F7F"/>
                </a:solidFill>
                <a:latin typeface="Arial"/>
                <a:ea typeface="黑体" pitchFamily="2" charset="-122"/>
                <a:cs typeface="+mn-cs"/>
              </a:endParaRPr>
            </a:p>
          </p:txBody>
        </p:sp>
      </p:grpSp>
      <p:grpSp>
        <p:nvGrpSpPr>
          <p:cNvPr id="10" name="Group 133"/>
          <p:cNvGrpSpPr/>
          <p:nvPr/>
        </p:nvGrpSpPr>
        <p:grpSpPr>
          <a:xfrm>
            <a:off x="5671998" y="4629345"/>
            <a:ext cx="6755223" cy="1275859"/>
            <a:chOff x="4255106" y="4629344"/>
            <a:chExt cx="5067737" cy="1275859"/>
          </a:xfrm>
        </p:grpSpPr>
        <p:grpSp>
          <p:nvGrpSpPr>
            <p:cNvPr id="11" name="Group 93"/>
            <p:cNvGrpSpPr/>
            <p:nvPr/>
          </p:nvGrpSpPr>
          <p:grpSpPr>
            <a:xfrm>
              <a:off x="4255106" y="5175356"/>
              <a:ext cx="4472334" cy="103909"/>
              <a:chOff x="4173826" y="4789276"/>
              <a:chExt cx="4472334" cy="103909"/>
            </a:xfrm>
          </p:grpSpPr>
          <p:cxnSp>
            <p:nvCxnSpPr>
              <p:cNvPr id="95" name="Straight Connector 94"/>
              <p:cNvCxnSpPr/>
              <p:nvPr/>
            </p:nvCxnSpPr>
            <p:spPr>
              <a:xfrm flipV="1">
                <a:off x="4214466" y="4841231"/>
                <a:ext cx="4431694" cy="1"/>
              </a:xfrm>
              <a:prstGeom prst="line">
                <a:avLst/>
              </a:prstGeom>
              <a:ln w="12700" cap="flat" cmpd="sng" algn="ctr">
                <a:solidFill>
                  <a:srgbClr val="0096D6"/>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173826" y="4789276"/>
                <a:ext cx="103909" cy="103909"/>
              </a:xfrm>
              <a:prstGeom prst="ellipse">
                <a:avLst/>
              </a:prstGeom>
              <a:solidFill>
                <a:schemeClr val="bg2"/>
              </a:solidFill>
              <a:ln>
                <a:solidFill>
                  <a:srgbClr val="009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10000"/>
                  </a:lnSpc>
                </a:pPr>
                <a:endParaRPr lang="en-US" kern="1200">
                  <a:solidFill>
                    <a:srgbClr val="FFFFFF"/>
                  </a:solidFill>
                  <a:latin typeface="Arial"/>
                  <a:ea typeface="黑体" pitchFamily="2" charset="-122"/>
                  <a:cs typeface="+mn-cs"/>
                </a:endParaRPr>
              </a:p>
            </p:txBody>
          </p:sp>
        </p:grpSp>
        <p:sp>
          <p:nvSpPr>
            <p:cNvPr id="103" name="Rectangle 10"/>
            <p:cNvSpPr>
              <a:spLocks noChangeArrowheads="1"/>
            </p:cNvSpPr>
            <p:nvPr/>
          </p:nvSpPr>
          <p:spPr bwMode="auto">
            <a:xfrm>
              <a:off x="7061684" y="5313181"/>
              <a:ext cx="1712241" cy="592022"/>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zh-CN" sz="1200" b="0" i="0" kern="1200">
                  <a:solidFill>
                    <a:srgbClr val="7F7F7F"/>
                  </a:solidFill>
                  <a:latin typeface="Arial"/>
                  <a:ea typeface="黑体" pitchFamily="2" charset="-122"/>
                  <a:cs typeface="+mn-cs"/>
                </a:rPr>
                <a:t>用于销售、营销和服务的服务实践能够帮助合作伙伴更迅速地进入新市场，并开发更多附加价值 </a:t>
              </a:r>
            </a:p>
          </p:txBody>
        </p:sp>
        <p:sp>
          <p:nvSpPr>
            <p:cNvPr id="104" name="Rectangle 10"/>
            <p:cNvSpPr>
              <a:spLocks noChangeArrowheads="1"/>
            </p:cNvSpPr>
            <p:nvPr/>
          </p:nvSpPr>
          <p:spPr bwMode="auto">
            <a:xfrm>
              <a:off x="7062802" y="4629344"/>
              <a:ext cx="2260041" cy="278602"/>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en-US" sz="1800" b="1" i="0" kern="1200" spc="-70" dirty="0" err="1" smtClean="0">
                  <a:solidFill>
                    <a:schemeClr val="tx1"/>
                  </a:solidFill>
                  <a:latin typeface="Arial"/>
                  <a:ea typeface="黑体" pitchFamily="2" charset="-122"/>
                  <a:cs typeface="+mn-cs"/>
                </a:rPr>
                <a:t>服务实践</a:t>
              </a:r>
              <a:endParaRPr lang="en-US" sz="1800" b="1" i="0" kern="1200" spc="-70" dirty="0">
                <a:solidFill>
                  <a:schemeClr val="tx1"/>
                </a:solidFill>
                <a:latin typeface="Arial"/>
                <a:ea typeface="黑体" pitchFamily="2" charset="-122"/>
                <a:cs typeface="+mn-cs"/>
              </a:endParaRPr>
            </a:p>
          </p:txBody>
        </p:sp>
      </p:grpSp>
      <p:grpSp>
        <p:nvGrpSpPr>
          <p:cNvPr id="12" name="Group 130"/>
          <p:cNvGrpSpPr/>
          <p:nvPr/>
        </p:nvGrpSpPr>
        <p:grpSpPr>
          <a:xfrm>
            <a:off x="7973912" y="2804363"/>
            <a:ext cx="3713818" cy="1235897"/>
            <a:chOff x="5981991" y="2804363"/>
            <a:chExt cx="2786089" cy="1235897"/>
          </a:xfrm>
        </p:grpSpPr>
        <p:grpSp>
          <p:nvGrpSpPr>
            <p:cNvPr id="13" name="Group 123"/>
            <p:cNvGrpSpPr/>
            <p:nvPr/>
          </p:nvGrpSpPr>
          <p:grpSpPr>
            <a:xfrm>
              <a:off x="5981991" y="3336804"/>
              <a:ext cx="2786089" cy="103909"/>
              <a:chOff x="5839751" y="3245364"/>
              <a:chExt cx="2786089" cy="103909"/>
            </a:xfrm>
          </p:grpSpPr>
          <p:cxnSp>
            <p:nvCxnSpPr>
              <p:cNvPr id="108" name="Straight Connector 107"/>
              <p:cNvCxnSpPr/>
              <p:nvPr/>
            </p:nvCxnSpPr>
            <p:spPr>
              <a:xfrm>
                <a:off x="5918055" y="3297319"/>
                <a:ext cx="2707785" cy="1588"/>
              </a:xfrm>
              <a:prstGeom prst="line">
                <a:avLst/>
              </a:prstGeom>
              <a:ln w="12700" cap="flat" cmpd="sng" algn="ctr">
                <a:solidFill>
                  <a:srgbClr val="0096D6"/>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839751" y="3245364"/>
                <a:ext cx="103909" cy="103909"/>
              </a:xfrm>
              <a:prstGeom prst="ellipse">
                <a:avLst/>
              </a:prstGeom>
              <a:solidFill>
                <a:schemeClr val="bg2"/>
              </a:solidFill>
              <a:ln>
                <a:solidFill>
                  <a:srgbClr val="009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10000"/>
                  </a:lnSpc>
                </a:pPr>
                <a:endParaRPr lang="en-US" kern="1200">
                  <a:solidFill>
                    <a:srgbClr val="179EBE"/>
                  </a:solidFill>
                  <a:latin typeface="Arial"/>
                  <a:ea typeface="黑体" pitchFamily="2" charset="-122"/>
                  <a:cs typeface="+mn-cs"/>
                </a:endParaRPr>
              </a:p>
            </p:txBody>
          </p:sp>
        </p:grpSp>
        <p:sp>
          <p:nvSpPr>
            <p:cNvPr id="113" name="Rectangle 10"/>
            <p:cNvSpPr>
              <a:spLocks noChangeArrowheads="1"/>
            </p:cNvSpPr>
            <p:nvPr/>
          </p:nvSpPr>
          <p:spPr bwMode="auto">
            <a:xfrm>
              <a:off x="7074718" y="2804363"/>
              <a:ext cx="1442571" cy="583301"/>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en-US" sz="1800" b="1" i="0" kern="1200" spc="-70" dirty="0" err="1">
                  <a:solidFill>
                    <a:schemeClr val="tx1"/>
                  </a:solidFill>
                  <a:latin typeface="Arial"/>
                  <a:ea typeface="黑体" pitchFamily="2" charset="-122"/>
                  <a:cs typeface="+mn-cs"/>
                </a:rPr>
                <a:t>合作伙伴</a:t>
              </a:r>
              <a:r>
                <a:rPr lang="en-US" sz="1800" b="1" i="0" kern="1200" spc="-70" dirty="0">
                  <a:solidFill>
                    <a:schemeClr val="tx1"/>
                  </a:solidFill>
                  <a:latin typeface="Arial"/>
                  <a:ea typeface="黑体" pitchFamily="2" charset="-122"/>
                  <a:cs typeface="+mn-cs"/>
                </a:rPr>
                <a:t/>
              </a:r>
              <a:br>
                <a:rPr lang="en-US" sz="1800" b="1" i="0" kern="1200" spc="-70" dirty="0">
                  <a:solidFill>
                    <a:schemeClr val="tx1"/>
                  </a:solidFill>
                  <a:latin typeface="Arial"/>
                  <a:ea typeface="黑体" pitchFamily="2" charset="-122"/>
                  <a:cs typeface="+mn-cs"/>
                </a:rPr>
              </a:br>
              <a:r>
                <a:rPr lang="en-US" sz="1800" b="1" i="0" kern="1200" spc="-70" dirty="0" err="1">
                  <a:solidFill>
                    <a:schemeClr val="tx1"/>
                  </a:solidFill>
                  <a:latin typeface="Arial"/>
                  <a:ea typeface="黑体" pitchFamily="2" charset="-122"/>
                  <a:cs typeface="+mn-cs"/>
                </a:rPr>
                <a:t>盈利能力</a:t>
              </a:r>
              <a:endParaRPr lang="en-US" sz="1800" b="1" i="0" kern="1200" spc="-70" dirty="0">
                <a:solidFill>
                  <a:schemeClr val="tx1"/>
                </a:solidFill>
                <a:latin typeface="Arial"/>
                <a:ea typeface="黑体" pitchFamily="2" charset="-122"/>
                <a:cs typeface="+mn-cs"/>
              </a:endParaRPr>
            </a:p>
          </p:txBody>
        </p:sp>
        <p:sp>
          <p:nvSpPr>
            <p:cNvPr id="114" name="Rectangle 10"/>
            <p:cNvSpPr>
              <a:spLocks noChangeArrowheads="1"/>
            </p:cNvSpPr>
            <p:nvPr/>
          </p:nvSpPr>
          <p:spPr bwMode="auto">
            <a:xfrm>
              <a:off x="7074717" y="3448238"/>
              <a:ext cx="1651501" cy="592022"/>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zh-CN" sz="1200" b="0" i="0" kern="1200" dirty="0">
                  <a:solidFill>
                    <a:srgbClr val="7F7F7F"/>
                  </a:solidFill>
                  <a:latin typeface="Arial"/>
                  <a:ea typeface="黑体" pitchFamily="2" charset="-122"/>
                  <a:cs typeface="+mn-cs"/>
                </a:rPr>
                <a:t>全球一致的计划、激励、奖励和工具提高盈利能力并保护合作伙伴价值</a:t>
              </a:r>
              <a:endParaRPr lang="en-US" sz="1200" kern="1200" dirty="0">
                <a:solidFill>
                  <a:srgbClr val="7F7F7F"/>
                </a:solidFill>
                <a:latin typeface="Arial"/>
                <a:ea typeface="黑体" pitchFamily="2" charset="-122"/>
                <a:cs typeface="+mn-cs"/>
              </a:endParaRPr>
            </a:p>
          </p:txBody>
        </p:sp>
      </p:grpSp>
      <p:sp>
        <p:nvSpPr>
          <p:cNvPr id="143" name="Oval 22"/>
          <p:cNvSpPr>
            <a:spLocks noChangeArrowheads="1"/>
          </p:cNvSpPr>
          <p:nvPr/>
        </p:nvSpPr>
        <p:spPr bwMode="auto">
          <a:xfrm>
            <a:off x="5972524" y="5003326"/>
            <a:ext cx="1868953" cy="544035"/>
          </a:xfrm>
          <a:prstGeom prst="ellipse">
            <a:avLst/>
          </a:prstGeom>
          <a:gradFill rotWithShape="1">
            <a:gsLst>
              <a:gs pos="16000">
                <a:schemeClr val="accent3">
                  <a:lumMod val="10000"/>
                  <a:alpha val="40000"/>
                </a:schemeClr>
              </a:gs>
              <a:gs pos="95000">
                <a:srgbClr val="000000">
                  <a:alpha val="0"/>
                </a:srgbClr>
              </a:gs>
            </a:gsLst>
            <a:path path="shape">
              <a:fillToRect l="50000" t="50000" r="50000" b="50000"/>
            </a:path>
          </a:gradFill>
          <a:ln w="9525" algn="ctr">
            <a:noFill/>
            <a:round/>
            <a:headEnd/>
            <a:tailEnd/>
          </a:ln>
        </p:spPr>
        <p:txBody>
          <a:bodyPr wrap="none" lIns="73025" tIns="36511" rIns="73025" bIns="36511" anchor="ctr"/>
          <a:lstStyle/>
          <a:p>
            <a:pPr algn="ctr" fontAlgn="base">
              <a:spcBef>
                <a:spcPct val="0"/>
              </a:spcBef>
              <a:spcAft>
                <a:spcPct val="0"/>
              </a:spcAft>
            </a:pPr>
            <a:endParaRPr lang="en-US" sz="2000" dirty="0">
              <a:solidFill>
                <a:srgbClr val="FFFFFF"/>
              </a:solidFill>
              <a:latin typeface="Arial" pitchFamily="34" charset="0"/>
              <a:ea typeface="黑体" pitchFamily="2" charset="-122"/>
              <a:cs typeface="Arial" pitchFamily="34" charset="0"/>
            </a:endParaRPr>
          </a:p>
        </p:txBody>
      </p:sp>
      <p:sp>
        <p:nvSpPr>
          <p:cNvPr id="146" name="Oval 22"/>
          <p:cNvSpPr>
            <a:spLocks noChangeArrowheads="1"/>
          </p:cNvSpPr>
          <p:nvPr/>
        </p:nvSpPr>
        <p:spPr bwMode="auto">
          <a:xfrm>
            <a:off x="3995226" y="5003326"/>
            <a:ext cx="1868953" cy="544035"/>
          </a:xfrm>
          <a:prstGeom prst="ellipse">
            <a:avLst/>
          </a:prstGeom>
          <a:gradFill rotWithShape="1">
            <a:gsLst>
              <a:gs pos="16000">
                <a:schemeClr val="accent3">
                  <a:lumMod val="10000"/>
                  <a:alpha val="40000"/>
                </a:schemeClr>
              </a:gs>
              <a:gs pos="95000">
                <a:srgbClr val="000000">
                  <a:alpha val="0"/>
                </a:srgbClr>
              </a:gs>
            </a:gsLst>
            <a:path path="shape">
              <a:fillToRect l="50000" t="50000" r="50000" b="50000"/>
            </a:path>
          </a:gradFill>
          <a:ln w="9525" algn="ctr">
            <a:noFill/>
            <a:round/>
            <a:headEnd/>
            <a:tailEnd/>
          </a:ln>
        </p:spPr>
        <p:txBody>
          <a:bodyPr wrap="none" lIns="73025" tIns="36511" rIns="73025" bIns="36511" anchor="ctr"/>
          <a:lstStyle/>
          <a:p>
            <a:pPr algn="ctr" fontAlgn="base">
              <a:spcBef>
                <a:spcPct val="0"/>
              </a:spcBef>
              <a:spcAft>
                <a:spcPct val="0"/>
              </a:spcAft>
            </a:pPr>
            <a:endParaRPr lang="en-US" sz="2000" dirty="0">
              <a:solidFill>
                <a:srgbClr val="FFFFFF"/>
              </a:solidFill>
              <a:latin typeface="Arial" pitchFamily="34" charset="0"/>
              <a:ea typeface="黑体" pitchFamily="2" charset="-122"/>
              <a:cs typeface="Arial" pitchFamily="34" charset="0"/>
            </a:endParaRPr>
          </a:p>
        </p:txBody>
      </p:sp>
      <p:sp>
        <p:nvSpPr>
          <p:cNvPr id="149" name="Oval 148"/>
          <p:cNvSpPr/>
          <p:nvPr/>
        </p:nvSpPr>
        <p:spPr>
          <a:xfrm>
            <a:off x="1946826" y="6206026"/>
            <a:ext cx="8193599" cy="495300"/>
          </a:xfrm>
          <a:prstGeom prst="ellipse">
            <a:avLst/>
          </a:prstGeom>
          <a:gradFill flip="none" rotWithShape="1">
            <a:gsLst>
              <a:gs pos="1000">
                <a:srgbClr val="494A4A">
                  <a:alpha val="41000"/>
                </a:srgbClr>
              </a:gs>
              <a:gs pos="100000">
                <a:schemeClr val="accent1">
                  <a:hueOff val="0"/>
                  <a:satOff val="0"/>
                  <a:lumOff val="0"/>
                  <a:shade val="94000"/>
                  <a:satMod val="135000"/>
                  <a:alpha val="0"/>
                </a:schemeClr>
              </a:gs>
            </a:gsLst>
            <a:path path="shape">
              <a:fillToRect l="50000" t="50000" r="50000" b="50000"/>
            </a:path>
            <a:tileRect/>
          </a:gra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2" name="Rectangle 10"/>
          <p:cNvSpPr>
            <a:spLocks noChangeArrowheads="1"/>
          </p:cNvSpPr>
          <p:nvPr/>
        </p:nvSpPr>
        <p:spPr bwMode="auto">
          <a:xfrm>
            <a:off x="461358" y="1027318"/>
            <a:ext cx="11321172" cy="292388"/>
          </a:xfrm>
          <a:prstGeom prst="rect">
            <a:avLst/>
          </a:prstGeom>
          <a:noFill/>
          <a:ln w="9525">
            <a:noFill/>
            <a:miter lim="800000"/>
            <a:headEnd/>
            <a:tailEnd/>
          </a:ln>
          <a:effectLst/>
        </p:spPr>
        <p:txBody>
          <a:bodyPr wrap="square" lIns="0" tIns="0" rIns="0" bIns="0">
            <a:spAutoFit/>
          </a:bodyPr>
          <a:lstStyle/>
          <a:p>
            <a:pPr algn="l" defTabSz="1028700">
              <a:lnSpc>
                <a:spcPct val="95000"/>
              </a:lnSpc>
              <a:spcBef>
                <a:spcPts val="1440"/>
              </a:spcBef>
              <a:buNone/>
            </a:pPr>
            <a:r>
              <a:rPr lang="zh-CN" sz="2000" b="0" i="0" dirty="0">
                <a:solidFill>
                  <a:srgbClr val="7F7F7F"/>
                </a:solidFill>
                <a:latin typeface="Arial"/>
                <a:ea typeface="黑体" pitchFamily="2" charset="-122"/>
                <a:cs typeface="+mn-cs"/>
              </a:rPr>
              <a:t>提供促进增长、提高盈利能力</a:t>
            </a:r>
            <a:r>
              <a:rPr lang="zh-CN" sz="2000" b="0" i="0" dirty="0" smtClean="0">
                <a:solidFill>
                  <a:srgbClr val="7F7F7F"/>
                </a:solidFill>
                <a:latin typeface="Arial"/>
                <a:ea typeface="黑体" pitchFamily="2" charset="-122"/>
                <a:cs typeface="+mn-cs"/>
              </a:rPr>
              <a:t>并增强</a:t>
            </a:r>
            <a:r>
              <a:rPr lang="zh-CN" sz="2000" b="0" i="0" dirty="0">
                <a:solidFill>
                  <a:srgbClr val="7F7F7F"/>
                </a:solidFill>
                <a:latin typeface="Arial"/>
                <a:ea typeface="黑体" pitchFamily="2" charset="-122"/>
                <a:cs typeface="+mn-cs"/>
              </a:rPr>
              <a:t>差异化的机会</a:t>
            </a:r>
            <a:endParaRPr lang="en-US" sz="2000" kern="1200" dirty="0">
              <a:solidFill>
                <a:srgbClr val="FF0000"/>
              </a:solidFill>
              <a:latin typeface="Arial"/>
              <a:ea typeface="黑体" pitchFamily="2" charset="-122"/>
            </a:endParaRPr>
          </a:p>
        </p:txBody>
      </p:sp>
      <p:sp>
        <p:nvSpPr>
          <p:cNvPr id="155" name="Oval 22"/>
          <p:cNvSpPr>
            <a:spLocks noChangeArrowheads="1"/>
          </p:cNvSpPr>
          <p:nvPr/>
        </p:nvSpPr>
        <p:spPr bwMode="auto">
          <a:xfrm>
            <a:off x="4447732" y="3192668"/>
            <a:ext cx="2951864" cy="568663"/>
          </a:xfrm>
          <a:prstGeom prst="ellipse">
            <a:avLst/>
          </a:prstGeom>
          <a:gradFill rotWithShape="1">
            <a:gsLst>
              <a:gs pos="16000">
                <a:schemeClr val="accent3">
                  <a:lumMod val="10000"/>
                  <a:alpha val="40000"/>
                </a:schemeClr>
              </a:gs>
              <a:gs pos="95000">
                <a:srgbClr val="000000">
                  <a:alpha val="0"/>
                </a:srgbClr>
              </a:gs>
            </a:gsLst>
            <a:path path="shape">
              <a:fillToRect l="50000" t="50000" r="50000" b="50000"/>
            </a:path>
          </a:gradFill>
          <a:ln w="9525" algn="ctr">
            <a:noFill/>
            <a:round/>
            <a:headEnd/>
            <a:tailEnd/>
          </a:ln>
        </p:spPr>
        <p:txBody>
          <a:bodyPr wrap="none" lIns="73025" tIns="36511" rIns="73025" bIns="36511" anchor="ctr"/>
          <a:lstStyle/>
          <a:p>
            <a:pPr algn="ctr" fontAlgn="base">
              <a:spcBef>
                <a:spcPct val="0"/>
              </a:spcBef>
              <a:spcAft>
                <a:spcPct val="0"/>
              </a:spcAft>
            </a:pPr>
            <a:endParaRPr lang="en-US" sz="2000" dirty="0">
              <a:solidFill>
                <a:srgbClr val="FFFFFF"/>
              </a:solidFill>
              <a:latin typeface="Arial" pitchFamily="34" charset="0"/>
              <a:ea typeface="黑体" pitchFamily="2" charset="-122"/>
              <a:cs typeface="Arial" pitchFamily="34" charset="0"/>
            </a:endParaRPr>
          </a:p>
        </p:txBody>
      </p:sp>
      <p:sp>
        <p:nvSpPr>
          <p:cNvPr id="156" name="Donut 155"/>
          <p:cNvSpPr>
            <a:spLocks noChangeAspect="1"/>
          </p:cNvSpPr>
          <p:nvPr/>
        </p:nvSpPr>
        <p:spPr>
          <a:xfrm>
            <a:off x="3102539" y="1381126"/>
            <a:ext cx="5525043" cy="6543675"/>
          </a:xfrm>
          <a:prstGeom prst="donut">
            <a:avLst>
              <a:gd name="adj" fmla="val 5990"/>
            </a:avLst>
          </a:prstGeom>
          <a:solidFill>
            <a:schemeClr val="bg1"/>
          </a:solidFill>
          <a:ln>
            <a:noFill/>
          </a:ln>
          <a:effectLst/>
          <a:scene3d>
            <a:camera prst="orthographicFront">
              <a:rot lat="6960000" lon="0" rev="0"/>
            </a:camera>
            <a:lightRig rig="threePt" dir="t">
              <a:rot lat="0" lon="0" rev="2460000"/>
            </a:lightRig>
          </a:scene3d>
          <a:sp3d>
            <a:bevelT w="508000" h="552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a typeface="黑体" pitchFamily="2" charset="-122"/>
            </a:endParaRPr>
          </a:p>
        </p:txBody>
      </p:sp>
      <p:grpSp>
        <p:nvGrpSpPr>
          <p:cNvPr id="14" name="Group 102"/>
          <p:cNvGrpSpPr/>
          <p:nvPr/>
        </p:nvGrpSpPr>
        <p:grpSpPr>
          <a:xfrm>
            <a:off x="3118129" y="3407985"/>
            <a:ext cx="2748716" cy="2062074"/>
            <a:chOff x="2267531" y="1847433"/>
            <a:chExt cx="2062074" cy="2062074"/>
          </a:xfrm>
        </p:grpSpPr>
        <p:grpSp>
          <p:nvGrpSpPr>
            <p:cNvPr id="15" name="Group 34"/>
            <p:cNvGrpSpPr/>
            <p:nvPr/>
          </p:nvGrpSpPr>
          <p:grpSpPr>
            <a:xfrm>
              <a:off x="2267531" y="1847433"/>
              <a:ext cx="2062074" cy="2062074"/>
              <a:chOff x="7434589" y="4880545"/>
              <a:chExt cx="1696711" cy="1696711"/>
            </a:xfrm>
          </p:grpSpPr>
          <p:sp>
            <p:nvSpPr>
              <p:cNvPr id="160" name="Oval 159"/>
              <p:cNvSpPr/>
              <p:nvPr/>
            </p:nvSpPr>
            <p:spPr>
              <a:xfrm>
                <a:off x="7434589" y="4880545"/>
                <a:ext cx="1696711" cy="1696711"/>
              </a:xfrm>
              <a:prstGeom prst="ellipse">
                <a:avLst/>
              </a:prstGeom>
              <a:solidFill>
                <a:srgbClr val="519E20"/>
              </a:solidFill>
              <a:ln>
                <a:noFill/>
              </a:ln>
              <a:effectLst/>
              <a:scene3d>
                <a:camera prst="orthographicFront"/>
                <a:lightRig rig="glow" dir="t">
                  <a:rot lat="0" lon="0" rev="5400000"/>
                </a:lightRig>
              </a:scene3d>
              <a:sp3d>
                <a:bevelT w="558800" h="355600"/>
                <a:bevelB w="323850" h="6794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lnSpc>
                    <a:spcPct val="90000"/>
                  </a:lnSpc>
                </a:pPr>
                <a:endParaRPr lang="en-US" dirty="0">
                  <a:solidFill>
                    <a:srgbClr val="FFFFFF"/>
                  </a:solidFill>
                  <a:latin typeface="Arial"/>
                  <a:ea typeface="黑体" pitchFamily="2" charset="-122"/>
                </a:endParaRPr>
              </a:p>
            </p:txBody>
          </p:sp>
          <p:sp>
            <p:nvSpPr>
              <p:cNvPr id="161" name="Oval 160"/>
              <p:cNvSpPr/>
              <p:nvPr/>
            </p:nvSpPr>
            <p:spPr>
              <a:xfrm>
                <a:off x="7536189" y="4957193"/>
                <a:ext cx="1506211" cy="1362875"/>
              </a:xfrm>
              <a:prstGeom prst="ellipse">
                <a:avLst/>
              </a:prstGeom>
              <a:gradFill flip="none" rotWithShape="1">
                <a:gsLst>
                  <a:gs pos="0">
                    <a:schemeClr val="bg1">
                      <a:alpha val="52000"/>
                    </a:schemeClr>
                  </a:gs>
                  <a:gs pos="58000">
                    <a:srgbClr val="000000">
                      <a:alpha val="0"/>
                    </a:srgbClr>
                  </a:gs>
                </a:gsLst>
                <a:lin ang="54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ea typeface="黑体" pitchFamily="2" charset="-122"/>
                </a:endParaRPr>
              </a:p>
            </p:txBody>
          </p:sp>
        </p:grpSp>
        <p:sp>
          <p:nvSpPr>
            <p:cNvPr id="159" name="TextBox 39"/>
            <p:cNvSpPr txBox="1">
              <a:spLocks noChangeArrowheads="1"/>
            </p:cNvSpPr>
            <p:nvPr/>
          </p:nvSpPr>
          <p:spPr bwMode="auto">
            <a:xfrm>
              <a:off x="2280231" y="2698285"/>
              <a:ext cx="1893879" cy="400110"/>
            </a:xfrm>
            <a:prstGeom prst="rect">
              <a:avLst/>
            </a:prstGeom>
            <a:noFill/>
            <a:ln>
              <a:noFill/>
            </a:ln>
            <a:effectLst>
              <a:outerShdw blurRad="50800" dist="25400" dir="270000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a:buNone/>
              </a:pPr>
              <a:r>
                <a:rPr lang="en-US" sz="2000" b="1" i="0">
                  <a:solidFill>
                    <a:srgbClr val="FFFFFF"/>
                  </a:solidFill>
                  <a:latin typeface="Arial"/>
                  <a:ea typeface="黑体" pitchFamily="2" charset="-122"/>
                  <a:cs typeface="+mn-cs"/>
                </a:rPr>
                <a:t>关系</a:t>
              </a:r>
              <a:endParaRPr lang="en-US" sz="2000" b="1" dirty="0">
                <a:solidFill>
                  <a:schemeClr val="bg1"/>
                </a:solidFill>
                <a:ea typeface="黑体" pitchFamily="2" charset="-122"/>
              </a:endParaRPr>
            </a:p>
          </p:txBody>
        </p:sp>
      </p:grpSp>
      <p:grpSp>
        <p:nvGrpSpPr>
          <p:cNvPr id="16" name="Group 107"/>
          <p:cNvGrpSpPr/>
          <p:nvPr/>
        </p:nvGrpSpPr>
        <p:grpSpPr>
          <a:xfrm>
            <a:off x="4541426" y="1495602"/>
            <a:ext cx="2748716" cy="2062074"/>
            <a:chOff x="4517688" y="1847433"/>
            <a:chExt cx="2062074" cy="2062074"/>
          </a:xfrm>
        </p:grpSpPr>
        <p:grpSp>
          <p:nvGrpSpPr>
            <p:cNvPr id="17" name="Group 31"/>
            <p:cNvGrpSpPr/>
            <p:nvPr/>
          </p:nvGrpSpPr>
          <p:grpSpPr>
            <a:xfrm>
              <a:off x="4517688" y="1847433"/>
              <a:ext cx="2062074" cy="2062074"/>
              <a:chOff x="5488759" y="4880545"/>
              <a:chExt cx="1696711" cy="1696711"/>
            </a:xfrm>
          </p:grpSpPr>
          <p:sp>
            <p:nvSpPr>
              <p:cNvPr id="165" name="Oval 164"/>
              <p:cNvSpPr/>
              <p:nvPr/>
            </p:nvSpPr>
            <p:spPr>
              <a:xfrm>
                <a:off x="5488759" y="4880545"/>
                <a:ext cx="1696711" cy="1696711"/>
              </a:xfrm>
              <a:prstGeom prst="ellipse">
                <a:avLst/>
              </a:prstGeom>
              <a:solidFill>
                <a:srgbClr val="2182A8"/>
              </a:solidFill>
              <a:ln>
                <a:noFill/>
              </a:ln>
              <a:effectLst/>
              <a:scene3d>
                <a:camera prst="orthographicFront"/>
                <a:lightRig rig="glow" dir="t">
                  <a:rot lat="0" lon="0" rev="5400000"/>
                </a:lightRig>
              </a:scene3d>
              <a:sp3d>
                <a:bevelT w="558800" h="355600"/>
                <a:bevelB w="323850" h="6794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lnSpc>
                    <a:spcPct val="90000"/>
                  </a:lnSpc>
                </a:pPr>
                <a:endParaRPr lang="en-US" dirty="0">
                  <a:solidFill>
                    <a:srgbClr val="FFFFFF"/>
                  </a:solidFill>
                  <a:latin typeface="Arial"/>
                  <a:ea typeface="黑体" pitchFamily="2" charset="-122"/>
                </a:endParaRPr>
              </a:p>
            </p:txBody>
          </p:sp>
          <p:sp>
            <p:nvSpPr>
              <p:cNvPr id="166" name="Oval 165"/>
              <p:cNvSpPr/>
              <p:nvPr/>
            </p:nvSpPr>
            <p:spPr>
              <a:xfrm>
                <a:off x="5590359" y="4957193"/>
                <a:ext cx="1506211" cy="1362875"/>
              </a:xfrm>
              <a:prstGeom prst="ellipse">
                <a:avLst/>
              </a:prstGeom>
              <a:gradFill flip="none" rotWithShape="1">
                <a:gsLst>
                  <a:gs pos="0">
                    <a:schemeClr val="bg1">
                      <a:alpha val="52000"/>
                    </a:schemeClr>
                  </a:gs>
                  <a:gs pos="58000">
                    <a:srgbClr val="000000">
                      <a:alpha val="0"/>
                    </a:srgbClr>
                  </a:gs>
                </a:gsLst>
                <a:lin ang="54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ea typeface="黑体" pitchFamily="2" charset="-122"/>
                </a:endParaRPr>
              </a:p>
            </p:txBody>
          </p:sp>
        </p:grpSp>
        <p:sp>
          <p:nvSpPr>
            <p:cNvPr id="164" name="TextBox 40"/>
            <p:cNvSpPr txBox="1">
              <a:spLocks noChangeArrowheads="1"/>
            </p:cNvSpPr>
            <p:nvPr/>
          </p:nvSpPr>
          <p:spPr bwMode="auto">
            <a:xfrm>
              <a:off x="4743516" y="2696369"/>
              <a:ext cx="1574416" cy="400110"/>
            </a:xfrm>
            <a:prstGeom prst="rect">
              <a:avLst/>
            </a:prstGeom>
            <a:noFill/>
            <a:ln>
              <a:noFill/>
            </a:ln>
            <a:effectLst>
              <a:outerShdw blurRad="50800" dist="25400" dir="270000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a:buNone/>
              </a:pPr>
              <a:r>
                <a:rPr lang="en-US" sz="2000" b="1" i="0">
                  <a:solidFill>
                    <a:srgbClr val="FFFFFF"/>
                  </a:solidFill>
                  <a:latin typeface="Arial"/>
                  <a:ea typeface="黑体" pitchFamily="2" charset="-122"/>
                  <a:cs typeface="+mn-cs"/>
                </a:rPr>
                <a:t>产品组合</a:t>
              </a:r>
              <a:endParaRPr lang="en-US" sz="2000" b="1" dirty="0">
                <a:solidFill>
                  <a:schemeClr val="bg1"/>
                </a:solidFill>
                <a:ea typeface="黑体" pitchFamily="2" charset="-122"/>
              </a:endParaRPr>
            </a:p>
          </p:txBody>
        </p:sp>
      </p:grpSp>
      <p:grpSp>
        <p:nvGrpSpPr>
          <p:cNvPr id="20" name="Group 171"/>
          <p:cNvGrpSpPr/>
          <p:nvPr/>
        </p:nvGrpSpPr>
        <p:grpSpPr>
          <a:xfrm>
            <a:off x="474011" y="1858707"/>
            <a:ext cx="4125993" cy="1079127"/>
            <a:chOff x="355600" y="1858706"/>
            <a:chExt cx="3095301" cy="1079127"/>
          </a:xfrm>
        </p:grpSpPr>
        <p:grpSp>
          <p:nvGrpSpPr>
            <p:cNvPr id="21" name="Group 35"/>
            <p:cNvGrpSpPr/>
            <p:nvPr/>
          </p:nvGrpSpPr>
          <p:grpSpPr>
            <a:xfrm>
              <a:off x="355600" y="2396317"/>
              <a:ext cx="3095301" cy="103909"/>
              <a:chOff x="2296551" y="2550635"/>
              <a:chExt cx="3095301" cy="103909"/>
            </a:xfrm>
          </p:grpSpPr>
          <p:cxnSp>
            <p:nvCxnSpPr>
              <p:cNvPr id="176" name="Straight Connector 175"/>
              <p:cNvCxnSpPr/>
              <p:nvPr/>
            </p:nvCxnSpPr>
            <p:spPr>
              <a:xfrm>
                <a:off x="2296551" y="2612750"/>
                <a:ext cx="3016792" cy="1588"/>
              </a:xfrm>
              <a:prstGeom prst="line">
                <a:avLst/>
              </a:prstGeom>
              <a:ln w="12700" cap="flat" cmpd="sng" algn="ctr">
                <a:solidFill>
                  <a:srgbClr val="0096D6"/>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5287943" y="2550635"/>
                <a:ext cx="103909" cy="103909"/>
              </a:xfrm>
              <a:prstGeom prst="ellipse">
                <a:avLst/>
              </a:prstGeom>
              <a:solidFill>
                <a:schemeClr val="bg2"/>
              </a:solidFill>
              <a:ln>
                <a:solidFill>
                  <a:srgbClr val="009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10000"/>
                  </a:lnSpc>
                </a:pPr>
                <a:endParaRPr lang="en-US" kern="1200">
                  <a:solidFill>
                    <a:srgbClr val="0096D6"/>
                  </a:solidFill>
                  <a:latin typeface="Arial"/>
                  <a:ea typeface="黑体" pitchFamily="2" charset="-122"/>
                  <a:cs typeface="+mn-cs"/>
                </a:endParaRPr>
              </a:p>
            </p:txBody>
          </p:sp>
        </p:grpSp>
        <p:sp>
          <p:nvSpPr>
            <p:cNvPr id="174" name="Rectangle 10"/>
            <p:cNvSpPr>
              <a:spLocks noChangeArrowheads="1"/>
            </p:cNvSpPr>
            <p:nvPr/>
          </p:nvSpPr>
          <p:spPr bwMode="auto">
            <a:xfrm>
              <a:off x="364568" y="2531568"/>
              <a:ext cx="1745191" cy="406265"/>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zh-CN" sz="1200" b="0" i="0" dirty="0">
                  <a:solidFill>
                    <a:srgbClr val="464747"/>
                  </a:solidFill>
                  <a:latin typeface="Arial"/>
                  <a:ea typeface="黑体" pitchFamily="2" charset="-122"/>
                  <a:cs typeface="+mn-cs"/>
                </a:rPr>
                <a:t>强大的品牌和广泛的智能服务组合为合作伙伴</a:t>
              </a:r>
              <a:r>
                <a:rPr lang="zh-CN" sz="1200" b="0" i="0" dirty="0" smtClean="0">
                  <a:solidFill>
                    <a:srgbClr val="464747"/>
                  </a:solidFill>
                  <a:latin typeface="Arial"/>
                  <a:ea typeface="黑体" pitchFamily="2" charset="-122"/>
                  <a:cs typeface="+mn-cs"/>
                </a:rPr>
                <a:t>带来机会</a:t>
              </a:r>
              <a:r>
                <a:rPr lang="zh-CN" sz="1200" b="0" i="0" dirty="0">
                  <a:solidFill>
                    <a:srgbClr val="464747"/>
                  </a:solidFill>
                  <a:latin typeface="Arial"/>
                  <a:ea typeface="黑体" pitchFamily="2" charset="-122"/>
                  <a:cs typeface="+mn-cs"/>
                </a:rPr>
                <a:t>和差异化。</a:t>
              </a:r>
              <a:endParaRPr lang="en-US" sz="1200" dirty="0">
                <a:solidFill>
                  <a:srgbClr val="464747"/>
                </a:solidFill>
                <a:ea typeface="黑体" pitchFamily="2" charset="-122"/>
              </a:endParaRPr>
            </a:p>
          </p:txBody>
        </p:sp>
        <p:sp>
          <p:nvSpPr>
            <p:cNvPr id="175" name="Rectangle 10"/>
            <p:cNvSpPr>
              <a:spLocks noChangeArrowheads="1"/>
            </p:cNvSpPr>
            <p:nvPr/>
          </p:nvSpPr>
          <p:spPr bwMode="auto">
            <a:xfrm>
              <a:off x="364568" y="1858706"/>
              <a:ext cx="1782815" cy="278602"/>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en-US" sz="1800" b="1" i="0" spc="-70" dirty="0" err="1">
                  <a:solidFill>
                    <a:srgbClr val="0096D6"/>
                  </a:solidFill>
                  <a:latin typeface="Arial"/>
                  <a:ea typeface="黑体" pitchFamily="2" charset="-122"/>
                  <a:cs typeface="+mn-cs"/>
                </a:rPr>
                <a:t>服务创新</a:t>
              </a:r>
              <a:endParaRPr lang="en-US" b="1" spc="-70" dirty="0">
                <a:solidFill>
                  <a:srgbClr val="0096D6"/>
                </a:solidFill>
                <a:ea typeface="黑体" pitchFamily="2" charset="-122"/>
              </a:endParaRPr>
            </a:p>
          </p:txBody>
        </p:sp>
      </p:grpSp>
      <p:grpSp>
        <p:nvGrpSpPr>
          <p:cNvPr id="22" name="Group 177"/>
          <p:cNvGrpSpPr/>
          <p:nvPr/>
        </p:nvGrpSpPr>
        <p:grpSpPr>
          <a:xfrm>
            <a:off x="8595257" y="3257428"/>
            <a:ext cx="3227902" cy="1708969"/>
            <a:chOff x="6448123" y="3257428"/>
            <a:chExt cx="2421557" cy="1708969"/>
          </a:xfrm>
        </p:grpSpPr>
        <p:sp>
          <p:nvSpPr>
            <p:cNvPr id="179" name="Rectangle 10"/>
            <p:cNvSpPr>
              <a:spLocks noChangeArrowheads="1"/>
            </p:cNvSpPr>
            <p:nvPr/>
          </p:nvSpPr>
          <p:spPr bwMode="auto">
            <a:xfrm>
              <a:off x="6984064" y="4153867"/>
              <a:ext cx="1826562" cy="812530"/>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zh-CN" sz="1200" b="0" i="0" dirty="0">
                  <a:solidFill>
                    <a:srgbClr val="464747"/>
                  </a:solidFill>
                  <a:latin typeface="Arial"/>
                  <a:ea typeface="黑体" pitchFamily="2" charset="-122"/>
                  <a:cs typeface="+mn-cs"/>
                </a:rPr>
                <a:t>具有激励、奖励和工具的全球一致</a:t>
              </a:r>
              <a:r>
                <a:rPr lang="zh-CN" sz="1200" b="0" i="0" dirty="0" smtClean="0">
                  <a:solidFill>
                    <a:srgbClr val="464747"/>
                  </a:solidFill>
                  <a:latin typeface="Arial"/>
                  <a:ea typeface="黑体" pitchFamily="2" charset="-122"/>
                  <a:cs typeface="+mn-cs"/>
                </a:rPr>
                <a:t>计划</a:t>
              </a:r>
              <a:r>
                <a:rPr lang="zh-CN" altLang="en-US" sz="1200" b="0" i="0" dirty="0" smtClean="0">
                  <a:solidFill>
                    <a:srgbClr val="464747"/>
                  </a:solidFill>
                  <a:latin typeface="Arial"/>
                  <a:ea typeface="黑体" pitchFamily="2" charset="-122"/>
                  <a:cs typeface="+mn-cs"/>
                </a:rPr>
                <a:t>。</a:t>
              </a:r>
              <a:r>
                <a:rPr lang="zh-CN" sz="1200" b="0" i="0" dirty="0" smtClean="0">
                  <a:solidFill>
                    <a:srgbClr val="464747"/>
                  </a:solidFill>
                  <a:latin typeface="Arial"/>
                  <a:ea typeface="黑体" pitchFamily="2" charset="-122"/>
                  <a:cs typeface="+mn-cs"/>
                </a:rPr>
                <a:t>帮助</a:t>
              </a:r>
              <a:r>
                <a:rPr lang="zh-CN" sz="1200" b="0" i="0" dirty="0">
                  <a:solidFill>
                    <a:srgbClr val="464747"/>
                  </a:solidFill>
                  <a:latin typeface="Arial"/>
                  <a:ea typeface="黑体" pitchFamily="2" charset="-122"/>
                  <a:cs typeface="+mn-cs"/>
                </a:rPr>
                <a:t>合作</a:t>
              </a:r>
              <a:r>
                <a:rPr lang="zh-CN" sz="1200" b="0" i="0" dirty="0" smtClean="0">
                  <a:solidFill>
                    <a:srgbClr val="464747"/>
                  </a:solidFill>
                  <a:latin typeface="Arial"/>
                  <a:ea typeface="黑体" pitchFamily="2" charset="-122"/>
                  <a:cs typeface="+mn-cs"/>
                </a:rPr>
                <a:t>伙伴有效</a:t>
              </a:r>
              <a:r>
                <a:rPr lang="zh-CN" sz="1200" b="0" i="0" dirty="0">
                  <a:solidFill>
                    <a:srgbClr val="464747"/>
                  </a:solidFill>
                  <a:latin typeface="Arial"/>
                  <a:ea typeface="黑体" pitchFamily="2" charset="-122"/>
                  <a:cs typeface="+mn-cs"/>
                </a:rPr>
                <a:t>地营销、销售并提供服务，同时有效地管理</a:t>
              </a:r>
              <a:br>
                <a:rPr lang="zh-CN" sz="1200" b="0" i="0" dirty="0">
                  <a:solidFill>
                    <a:srgbClr val="464747"/>
                  </a:solidFill>
                  <a:latin typeface="Arial"/>
                  <a:ea typeface="黑体" pitchFamily="2" charset="-122"/>
                  <a:cs typeface="+mn-cs"/>
                </a:rPr>
              </a:br>
              <a:r>
                <a:rPr lang="zh-CN" sz="1200" b="0" i="0" dirty="0">
                  <a:solidFill>
                    <a:srgbClr val="464747"/>
                  </a:solidFill>
                  <a:latin typeface="Arial"/>
                  <a:ea typeface="黑体" pitchFamily="2" charset="-122"/>
                  <a:cs typeface="+mn-cs"/>
                </a:rPr>
                <a:t>其业务</a:t>
              </a:r>
              <a:endParaRPr lang="en-US" sz="1200" dirty="0">
                <a:solidFill>
                  <a:srgbClr val="464747"/>
                </a:solidFill>
                <a:ea typeface="黑体" pitchFamily="2" charset="-122"/>
              </a:endParaRPr>
            </a:p>
          </p:txBody>
        </p:sp>
        <p:grpSp>
          <p:nvGrpSpPr>
            <p:cNvPr id="23" name="Group 38"/>
            <p:cNvGrpSpPr/>
            <p:nvPr/>
          </p:nvGrpSpPr>
          <p:grpSpPr>
            <a:xfrm>
              <a:off x="6448123" y="4035686"/>
              <a:ext cx="2421557" cy="103909"/>
              <a:chOff x="-639240" y="5429346"/>
              <a:chExt cx="2421557" cy="103909"/>
            </a:xfrm>
          </p:grpSpPr>
          <p:cxnSp>
            <p:nvCxnSpPr>
              <p:cNvPr id="182" name="Straight Connector 181"/>
              <p:cNvCxnSpPr/>
              <p:nvPr/>
            </p:nvCxnSpPr>
            <p:spPr>
              <a:xfrm>
                <a:off x="-639240" y="5485615"/>
                <a:ext cx="2421557" cy="1588"/>
              </a:xfrm>
              <a:prstGeom prst="line">
                <a:avLst/>
              </a:prstGeom>
              <a:ln w="12700" cap="flat" cmpd="sng" algn="ctr">
                <a:solidFill>
                  <a:srgbClr val="0096D6"/>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639240" y="5429346"/>
                <a:ext cx="103909" cy="103909"/>
              </a:xfrm>
              <a:prstGeom prst="ellipse">
                <a:avLst/>
              </a:prstGeom>
              <a:solidFill>
                <a:schemeClr val="bg2"/>
              </a:solidFill>
              <a:ln>
                <a:solidFill>
                  <a:srgbClr val="009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10000"/>
                  </a:lnSpc>
                </a:pPr>
                <a:endParaRPr lang="en-US" kern="1200">
                  <a:solidFill>
                    <a:srgbClr val="FFFFFF"/>
                  </a:solidFill>
                  <a:latin typeface="Arial"/>
                  <a:ea typeface="黑体" pitchFamily="2" charset="-122"/>
                  <a:cs typeface="+mn-cs"/>
                </a:endParaRPr>
              </a:p>
            </p:txBody>
          </p:sp>
        </p:grpSp>
        <p:sp>
          <p:nvSpPr>
            <p:cNvPr id="181" name="Rectangle 10"/>
            <p:cNvSpPr>
              <a:spLocks noChangeArrowheads="1"/>
            </p:cNvSpPr>
            <p:nvPr/>
          </p:nvSpPr>
          <p:spPr bwMode="auto">
            <a:xfrm>
              <a:off x="6945963" y="3257428"/>
              <a:ext cx="1923717" cy="278602"/>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en-US" sz="1800" b="1" i="0" kern="1200" spc="-70">
                  <a:solidFill>
                    <a:srgbClr val="0096D6"/>
                  </a:solidFill>
                  <a:latin typeface="Arial"/>
                  <a:ea typeface="黑体" pitchFamily="2" charset="-122"/>
                  <a:cs typeface="+mn-cs"/>
                </a:rPr>
                <a:t>基于价值的计划和资源</a:t>
              </a:r>
              <a:endParaRPr lang="en-US" b="1" kern="1200" spc="-70" dirty="0">
                <a:solidFill>
                  <a:srgbClr val="0096D6"/>
                </a:solidFill>
                <a:latin typeface="Arial"/>
                <a:ea typeface="黑体" pitchFamily="2" charset="-122"/>
                <a:cs typeface="+mn-cs"/>
              </a:endParaRPr>
            </a:p>
          </p:txBody>
        </p:sp>
      </p:grpSp>
      <p:grpSp>
        <p:nvGrpSpPr>
          <p:cNvPr id="24" name="Group 183"/>
          <p:cNvGrpSpPr/>
          <p:nvPr/>
        </p:nvGrpSpPr>
        <p:grpSpPr>
          <a:xfrm>
            <a:off x="474010" y="3507367"/>
            <a:ext cx="2703581" cy="1538164"/>
            <a:chOff x="355600" y="3507366"/>
            <a:chExt cx="2028214" cy="1538164"/>
          </a:xfrm>
        </p:grpSpPr>
        <p:sp>
          <p:nvSpPr>
            <p:cNvPr id="185" name="Rectangle 10"/>
            <p:cNvSpPr>
              <a:spLocks noChangeArrowheads="1"/>
            </p:cNvSpPr>
            <p:nvPr/>
          </p:nvSpPr>
          <p:spPr bwMode="auto">
            <a:xfrm>
              <a:off x="364569" y="4436132"/>
              <a:ext cx="1782815" cy="609398"/>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zh-CN" sz="1200" b="0" i="0" dirty="0">
                  <a:solidFill>
                    <a:srgbClr val="464747"/>
                  </a:solidFill>
                  <a:latin typeface="Arial"/>
                  <a:ea typeface="黑体" pitchFamily="2" charset="-122"/>
                  <a:cs typeface="+mn-cs"/>
                </a:rPr>
                <a:t>基于信任而构建，最大限度地减少冲突、产生需求，并为差异</a:t>
              </a:r>
              <a:r>
                <a:rPr lang="zh-CN" sz="1200" b="0" i="0" dirty="0" smtClean="0">
                  <a:solidFill>
                    <a:srgbClr val="464747"/>
                  </a:solidFill>
                  <a:latin typeface="Arial"/>
                  <a:ea typeface="黑体" pitchFamily="2" charset="-122"/>
                  <a:cs typeface="+mn-cs"/>
                </a:rPr>
                <a:t>化提供</a:t>
              </a:r>
              <a:r>
                <a:rPr lang="zh-CN" sz="1200" b="0" i="0" dirty="0">
                  <a:solidFill>
                    <a:srgbClr val="464747"/>
                  </a:solidFill>
                  <a:latin typeface="Arial"/>
                  <a:ea typeface="黑体" pitchFamily="2" charset="-122"/>
                  <a:cs typeface="+mn-cs"/>
                </a:rPr>
                <a:t>机会</a:t>
              </a:r>
              <a:endParaRPr lang="en-US" sz="1200" dirty="0">
                <a:solidFill>
                  <a:srgbClr val="464747"/>
                </a:solidFill>
                <a:ea typeface="黑体" pitchFamily="2" charset="-122"/>
              </a:endParaRPr>
            </a:p>
          </p:txBody>
        </p:sp>
        <p:sp>
          <p:nvSpPr>
            <p:cNvPr id="186" name="Rectangle 10"/>
            <p:cNvSpPr>
              <a:spLocks noChangeArrowheads="1"/>
            </p:cNvSpPr>
            <p:nvPr/>
          </p:nvSpPr>
          <p:spPr bwMode="auto">
            <a:xfrm>
              <a:off x="364568" y="3507366"/>
              <a:ext cx="1604280" cy="609398"/>
            </a:xfrm>
            <a:prstGeom prst="rect">
              <a:avLst/>
            </a:prstGeom>
            <a:noFill/>
            <a:ln w="9525">
              <a:noFill/>
              <a:miter lim="800000"/>
              <a:headEnd/>
              <a:tailEnd/>
            </a:ln>
            <a:effectLst/>
          </p:spPr>
          <p:txBody>
            <a:bodyPr wrap="square" lIns="0" tIns="0" rIns="0" bIns="0">
              <a:spAutoFit/>
            </a:bodyPr>
            <a:lstStyle/>
            <a:p>
              <a:pPr algn="l" defTabSz="1028700">
                <a:lnSpc>
                  <a:spcPct val="110000"/>
                </a:lnSpc>
                <a:spcBef>
                  <a:spcPts val="1440"/>
                </a:spcBef>
                <a:buNone/>
              </a:pPr>
              <a:r>
                <a:rPr lang="en-US" sz="1800" b="1" i="0" kern="1200" spc="-70" dirty="0" err="1">
                  <a:solidFill>
                    <a:srgbClr val="0096D6"/>
                  </a:solidFill>
                  <a:latin typeface="Arial"/>
                  <a:ea typeface="黑体" pitchFamily="2" charset="-122"/>
                  <a:cs typeface="+mn-cs"/>
                </a:rPr>
                <a:t>以合作伙伴为中心的销售和服务模式</a:t>
              </a:r>
              <a:r>
                <a:rPr lang="en-US" sz="1800" b="1" i="0" kern="1200" spc="-70" dirty="0">
                  <a:solidFill>
                    <a:srgbClr val="0096D6"/>
                  </a:solidFill>
                  <a:latin typeface="Arial"/>
                  <a:ea typeface="黑体" pitchFamily="2" charset="-122"/>
                  <a:cs typeface="+mn-cs"/>
                </a:rPr>
                <a:t> </a:t>
              </a:r>
              <a:endParaRPr lang="en-US" b="1" kern="1200" spc="-70" dirty="0">
                <a:solidFill>
                  <a:srgbClr val="0096D6"/>
                </a:solidFill>
                <a:latin typeface="Arial"/>
                <a:ea typeface="黑体" pitchFamily="2" charset="-122"/>
                <a:cs typeface="+mn-cs"/>
              </a:endParaRPr>
            </a:p>
          </p:txBody>
        </p:sp>
        <p:grpSp>
          <p:nvGrpSpPr>
            <p:cNvPr id="25" name="Group 42"/>
            <p:cNvGrpSpPr/>
            <p:nvPr/>
          </p:nvGrpSpPr>
          <p:grpSpPr>
            <a:xfrm>
              <a:off x="355600" y="4304872"/>
              <a:ext cx="2028214" cy="103909"/>
              <a:chOff x="760138" y="2258535"/>
              <a:chExt cx="2028214" cy="103909"/>
            </a:xfrm>
          </p:grpSpPr>
          <p:cxnSp>
            <p:nvCxnSpPr>
              <p:cNvPr id="188" name="Straight Connector 187"/>
              <p:cNvCxnSpPr/>
              <p:nvPr/>
            </p:nvCxnSpPr>
            <p:spPr>
              <a:xfrm>
                <a:off x="760138" y="2312078"/>
                <a:ext cx="2005585" cy="1588"/>
              </a:xfrm>
              <a:prstGeom prst="line">
                <a:avLst/>
              </a:prstGeom>
              <a:ln w="12700" cap="flat" cmpd="sng" algn="ctr">
                <a:solidFill>
                  <a:srgbClr val="0096D6"/>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2684443" y="2258535"/>
                <a:ext cx="103909" cy="103909"/>
              </a:xfrm>
              <a:prstGeom prst="ellipse">
                <a:avLst/>
              </a:prstGeom>
              <a:solidFill>
                <a:schemeClr val="bg2"/>
              </a:solidFill>
              <a:ln>
                <a:solidFill>
                  <a:srgbClr val="009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10000"/>
                  </a:lnSpc>
                </a:pPr>
                <a:endParaRPr lang="en-US" kern="1200" dirty="0">
                  <a:solidFill>
                    <a:srgbClr val="0096D6"/>
                  </a:solidFill>
                  <a:latin typeface="Arial"/>
                  <a:ea typeface="黑体" pitchFamily="2" charset="-122"/>
                  <a:cs typeface="+mn-cs"/>
                </a:endParaRPr>
              </a:p>
            </p:txBody>
          </p:sp>
        </p:grpSp>
      </p:grpSp>
      <p:sp>
        <p:nvSpPr>
          <p:cNvPr id="28" name="Title 27"/>
          <p:cNvSpPr>
            <a:spLocks noGrp="1"/>
          </p:cNvSpPr>
          <p:nvPr>
            <p:ph type="title"/>
          </p:nvPr>
        </p:nvSpPr>
        <p:spPr/>
        <p:txBody>
          <a:bodyPr/>
          <a:lstStyle/>
          <a:p>
            <a:pPr algn="l" defTabSz="914400">
              <a:lnSpc>
                <a:spcPct val="80000"/>
              </a:lnSpc>
              <a:spcBef>
                <a:spcPct val="0"/>
              </a:spcBef>
              <a:buNone/>
            </a:pPr>
            <a:r>
              <a:rPr lang="zh-CN" sz="3600" b="0" i="0" spc="-100">
                <a:solidFill>
                  <a:srgbClr val="FFFFFF"/>
                </a:solidFill>
                <a:latin typeface="Arial"/>
                <a:ea typeface="黑体" pitchFamily="2" charset="-122"/>
                <a:cs typeface="+mj-cs"/>
              </a:rPr>
              <a:t>为您的企业/服务业务</a:t>
            </a:r>
            <a:r>
              <a:rPr lang="zh-CN" sz="3600" b="0" i="0">
                <a:solidFill>
                  <a:srgbClr val="FFFFFF"/>
                </a:solidFill>
                <a:latin typeface="Arial"/>
                <a:ea typeface="黑体" pitchFamily="2" charset="-122"/>
                <a:cs typeface="+mj-cs"/>
              </a:rPr>
              <a:t>提供更大的价值</a:t>
            </a:r>
            <a:endParaRPr lang="en-US" dirty="0">
              <a:ea typeface="黑体" pitchFamily="2" charset="-122"/>
            </a:endParaRPr>
          </a:p>
        </p:txBody>
      </p:sp>
      <p:grpSp>
        <p:nvGrpSpPr>
          <p:cNvPr id="18" name="Group 112"/>
          <p:cNvGrpSpPr/>
          <p:nvPr/>
        </p:nvGrpSpPr>
        <p:grpSpPr>
          <a:xfrm>
            <a:off x="6019064" y="3415436"/>
            <a:ext cx="2748716" cy="2062074"/>
            <a:chOff x="3386259" y="3344316"/>
            <a:chExt cx="2062074" cy="2062074"/>
          </a:xfrm>
          <a:effectLst/>
        </p:grpSpPr>
        <p:grpSp>
          <p:nvGrpSpPr>
            <p:cNvPr id="19" name="Group 37"/>
            <p:cNvGrpSpPr/>
            <p:nvPr/>
          </p:nvGrpSpPr>
          <p:grpSpPr>
            <a:xfrm>
              <a:off x="3386259" y="3344316"/>
              <a:ext cx="2062074" cy="2062074"/>
              <a:chOff x="3429000" y="4880545"/>
              <a:chExt cx="1696711" cy="1696711"/>
            </a:xfrm>
          </p:grpSpPr>
          <p:sp>
            <p:nvSpPr>
              <p:cNvPr id="170" name="Oval 169"/>
              <p:cNvSpPr/>
              <p:nvPr/>
            </p:nvSpPr>
            <p:spPr>
              <a:xfrm>
                <a:off x="3429000" y="4880545"/>
                <a:ext cx="1696711" cy="1696711"/>
              </a:xfrm>
              <a:prstGeom prst="ellipse">
                <a:avLst/>
              </a:prstGeom>
              <a:solidFill>
                <a:srgbClr val="BA8A0F"/>
              </a:solidFill>
              <a:ln>
                <a:noFill/>
              </a:ln>
              <a:effectLst/>
              <a:scene3d>
                <a:camera prst="orthographicFront"/>
                <a:lightRig rig="glow" dir="t">
                  <a:rot lat="0" lon="0" rev="5400000"/>
                </a:lightRig>
              </a:scene3d>
              <a:sp3d>
                <a:bevelT w="558800" h="355600"/>
                <a:bevelB w="323850" h="6794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lnSpc>
                    <a:spcPct val="85000"/>
                  </a:lnSpc>
                </a:pPr>
                <a:endParaRPr lang="en-US" dirty="0">
                  <a:solidFill>
                    <a:srgbClr val="FFFFFF"/>
                  </a:solidFill>
                  <a:latin typeface="Arial"/>
                  <a:ea typeface="黑体" pitchFamily="2" charset="-122"/>
                </a:endParaRPr>
              </a:p>
            </p:txBody>
          </p:sp>
          <p:sp>
            <p:nvSpPr>
              <p:cNvPr id="171" name="Oval 170"/>
              <p:cNvSpPr/>
              <p:nvPr/>
            </p:nvSpPr>
            <p:spPr>
              <a:xfrm>
                <a:off x="3524250" y="4957193"/>
                <a:ext cx="1506211" cy="1362875"/>
              </a:xfrm>
              <a:prstGeom prst="ellipse">
                <a:avLst/>
              </a:prstGeom>
              <a:gradFill flip="none" rotWithShape="1">
                <a:gsLst>
                  <a:gs pos="0">
                    <a:schemeClr val="bg1">
                      <a:alpha val="52000"/>
                    </a:schemeClr>
                  </a:gs>
                  <a:gs pos="58000">
                    <a:srgbClr val="000000">
                      <a:alpha val="0"/>
                    </a:srgbClr>
                  </a:gs>
                </a:gsLst>
                <a:lin ang="54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ea typeface="黑体" pitchFamily="2" charset="-122"/>
                </a:endParaRPr>
              </a:p>
            </p:txBody>
          </p:sp>
        </p:grpSp>
        <p:sp>
          <p:nvSpPr>
            <p:cNvPr id="169" name="TextBox 50"/>
            <p:cNvSpPr txBox="1">
              <a:spLocks noChangeArrowheads="1"/>
            </p:cNvSpPr>
            <p:nvPr/>
          </p:nvSpPr>
          <p:spPr bwMode="auto">
            <a:xfrm>
              <a:off x="3434519" y="4191883"/>
              <a:ext cx="1956575" cy="400110"/>
            </a:xfrm>
            <a:prstGeom prst="rect">
              <a:avLst/>
            </a:prstGeom>
            <a:noFill/>
            <a:ln>
              <a:noFill/>
            </a:ln>
            <a:effectLst>
              <a:outerShdw blurRad="50800" dist="25400" dir="270000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a:buNone/>
              </a:pPr>
              <a:r>
                <a:rPr lang="en-US" sz="2000" b="1" i="0">
                  <a:solidFill>
                    <a:srgbClr val="FFFFFF"/>
                  </a:solidFill>
                  <a:latin typeface="Arial"/>
                  <a:ea typeface="黑体" pitchFamily="2" charset="-122"/>
                  <a:cs typeface="+mn-cs"/>
                </a:rPr>
                <a:t>计划</a:t>
              </a:r>
              <a:endParaRPr lang="en-US" sz="2000" b="1" dirty="0">
                <a:solidFill>
                  <a:schemeClr val="bg1"/>
                </a:solidFill>
                <a:ea typeface="黑体" pitchFamily="2" charset="-122"/>
              </a:endParaRPr>
            </a:p>
          </p:txBody>
        </p:sp>
      </p:grpSp>
    </p:spTree>
    <p:extLst>
      <p:ext uri="{BB962C8B-B14F-4D97-AF65-F5344CB8AC3E}">
        <p14:creationId xmlns:p14="http://schemas.microsoft.com/office/powerpoint/2010/main" val="226656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05556E-6 3.7037E-6 L -0.09827 -0.06435 " pathEditMode="relative" ptsTypes="AA">
                                      <p:cBhvr>
                                        <p:cTn id="6" dur="2000" fill="hold"/>
                                        <p:tgtEl>
                                          <p:spTgt spid="2"/>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6.66667E-6 -7.40741E-7 L 6.66667E-6 0.15787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5E-6 -1.48148E-6 L 0.1 -0.06458 " pathEditMode="relative" ptsTypes="AA">
                                      <p:cBhvr>
                                        <p:cTn id="10" dur="2000" fill="hold"/>
                                        <p:tgtEl>
                                          <p:spTgt spid="3"/>
                                        </p:tgtEl>
                                        <p:attrNameLst>
                                          <p:attrName>ppt_x</p:attrName>
                                          <p:attrName>ppt_y</p:attrName>
                                        </p:attrNameLst>
                                      </p:cBhvr>
                                    </p:animMotion>
                                  </p:childTnLst>
                                </p:cTn>
                              </p:par>
                              <p:par>
                                <p:cTn id="11" presetID="10" presetClass="exit" presetSubtype="0" fill="hold" nodeType="withEffect">
                                  <p:stCondLst>
                                    <p:cond delay="0"/>
                                  </p:stCondLst>
                                  <p:childTnLst>
                                    <p:animEffect transition="out" filter="fade">
                                      <p:cBhvr>
                                        <p:cTn id="12" dur="2000"/>
                                        <p:tgtEl>
                                          <p:spTgt spid="3"/>
                                        </p:tgtEl>
                                      </p:cBhvr>
                                    </p:animEffect>
                                    <p:set>
                                      <p:cBhvr>
                                        <p:cTn id="13" dur="1" fill="hold">
                                          <p:stCondLst>
                                            <p:cond delay="19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4"/>
                                        </p:tgtEl>
                                      </p:cBhvr>
                                    </p:animEffect>
                                    <p:set>
                                      <p:cBhvr>
                                        <p:cTn id="16" dur="1" fill="hold">
                                          <p:stCondLst>
                                            <p:cond delay="1999"/>
                                          </p:stCondLst>
                                        </p:cTn>
                                        <p:tgtEl>
                                          <p:spTgt spid="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2"/>
                                        </p:tgtEl>
                                      </p:cBhvr>
                                    </p:animEffect>
                                    <p:set>
                                      <p:cBhvr>
                                        <p:cTn id="19" dur="1" fill="hold">
                                          <p:stCondLst>
                                            <p:cond delay="1999"/>
                                          </p:stCondLst>
                                        </p:cTn>
                                        <p:tgtEl>
                                          <p:spTgt spid="2"/>
                                        </p:tgtEl>
                                        <p:attrNameLst>
                                          <p:attrName>style.visibility</p:attrName>
                                        </p:attrNameLst>
                                      </p:cBhvr>
                                      <p:to>
                                        <p:strVal val="hidden"/>
                                      </p:to>
                                    </p:set>
                                  </p:childTnLst>
                                </p:cTn>
                              </p:par>
                              <p:par>
                                <p:cTn id="20" presetID="53" presetClass="exit" presetSubtype="0" fill="hold" grpId="0" nodeType="withEffect">
                                  <p:stCondLst>
                                    <p:cond delay="500"/>
                                  </p:stCondLst>
                                  <p:childTnLst>
                                    <p:anim calcmode="lin" valueType="num">
                                      <p:cBhvr>
                                        <p:cTn id="21" dur="2000"/>
                                        <p:tgtEl>
                                          <p:spTgt spid="86"/>
                                        </p:tgtEl>
                                        <p:attrNameLst>
                                          <p:attrName>ppt_w</p:attrName>
                                        </p:attrNameLst>
                                      </p:cBhvr>
                                      <p:tavLst>
                                        <p:tav tm="0">
                                          <p:val>
                                            <p:strVal val="ppt_w"/>
                                          </p:val>
                                        </p:tav>
                                        <p:tav tm="100000">
                                          <p:val>
                                            <p:fltVal val="0"/>
                                          </p:val>
                                        </p:tav>
                                      </p:tavLst>
                                    </p:anim>
                                    <p:anim calcmode="lin" valueType="num">
                                      <p:cBhvr>
                                        <p:cTn id="22" dur="2000"/>
                                        <p:tgtEl>
                                          <p:spTgt spid="86"/>
                                        </p:tgtEl>
                                        <p:attrNameLst>
                                          <p:attrName>ppt_h</p:attrName>
                                        </p:attrNameLst>
                                      </p:cBhvr>
                                      <p:tavLst>
                                        <p:tav tm="0">
                                          <p:val>
                                            <p:strVal val="ppt_h"/>
                                          </p:val>
                                        </p:tav>
                                        <p:tav tm="100000">
                                          <p:val>
                                            <p:fltVal val="0"/>
                                          </p:val>
                                        </p:tav>
                                      </p:tavLst>
                                    </p:anim>
                                    <p:animEffect transition="out" filter="fade">
                                      <p:cBhvr>
                                        <p:cTn id="23" dur="2000"/>
                                        <p:tgtEl>
                                          <p:spTgt spid="86"/>
                                        </p:tgtEl>
                                      </p:cBhvr>
                                    </p:animEffect>
                                    <p:set>
                                      <p:cBhvr>
                                        <p:cTn id="24" dur="1" fill="hold">
                                          <p:stCondLst>
                                            <p:cond delay="1999"/>
                                          </p:stCondLst>
                                        </p:cTn>
                                        <p:tgtEl>
                                          <p:spTgt spid="8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152"/>
                                        </p:tgtEl>
                                        <p:attrNameLst>
                                          <p:attrName>style.visibility</p:attrName>
                                        </p:attrNameLst>
                                      </p:cBhvr>
                                      <p:to>
                                        <p:strVal val="visible"/>
                                      </p:to>
                                    </p:set>
                                    <p:animEffect transition="in" filter="fade">
                                      <p:cBhvr>
                                        <p:cTn id="43" dur="500"/>
                                        <p:tgtEl>
                                          <p:spTgt spid="152"/>
                                        </p:tgtEl>
                                      </p:cBhvr>
                                    </p:animEffect>
                                  </p:childTnLst>
                                </p:cTn>
                              </p:par>
                            </p:childTnLst>
                          </p:cTn>
                        </p:par>
                        <p:par>
                          <p:cTn id="44" fill="hold">
                            <p:stCondLst>
                              <p:cond delay="3000"/>
                            </p:stCondLst>
                            <p:childTnLst>
                              <p:par>
                                <p:cTn id="45" presetID="53" presetClass="entr" presetSubtype="0" fill="hold" grpId="0" nodeType="afterEffect">
                                  <p:stCondLst>
                                    <p:cond delay="0"/>
                                  </p:stCondLst>
                                  <p:childTnLst>
                                    <p:set>
                                      <p:cBhvr>
                                        <p:cTn id="46" dur="1" fill="hold">
                                          <p:stCondLst>
                                            <p:cond delay="0"/>
                                          </p:stCondLst>
                                        </p:cTn>
                                        <p:tgtEl>
                                          <p:spTgt spid="156"/>
                                        </p:tgtEl>
                                        <p:attrNameLst>
                                          <p:attrName>style.visibility</p:attrName>
                                        </p:attrNameLst>
                                      </p:cBhvr>
                                      <p:to>
                                        <p:strVal val="visible"/>
                                      </p:to>
                                    </p:set>
                                    <p:anim calcmode="lin" valueType="num">
                                      <p:cBhvr>
                                        <p:cTn id="47" dur="1000" fill="hold"/>
                                        <p:tgtEl>
                                          <p:spTgt spid="156"/>
                                        </p:tgtEl>
                                        <p:attrNameLst>
                                          <p:attrName>ppt_w</p:attrName>
                                        </p:attrNameLst>
                                      </p:cBhvr>
                                      <p:tavLst>
                                        <p:tav tm="0">
                                          <p:val>
                                            <p:fltVal val="0"/>
                                          </p:val>
                                        </p:tav>
                                        <p:tav tm="100000">
                                          <p:val>
                                            <p:strVal val="#ppt_w"/>
                                          </p:val>
                                        </p:tav>
                                      </p:tavLst>
                                    </p:anim>
                                    <p:anim calcmode="lin" valueType="num">
                                      <p:cBhvr>
                                        <p:cTn id="48" dur="1000" fill="hold"/>
                                        <p:tgtEl>
                                          <p:spTgt spid="156"/>
                                        </p:tgtEl>
                                        <p:attrNameLst>
                                          <p:attrName>ppt_h</p:attrName>
                                        </p:attrNameLst>
                                      </p:cBhvr>
                                      <p:tavLst>
                                        <p:tav tm="0">
                                          <p:val>
                                            <p:fltVal val="0"/>
                                          </p:val>
                                        </p:tav>
                                        <p:tav tm="100000">
                                          <p:val>
                                            <p:strVal val="#ppt_h"/>
                                          </p:val>
                                        </p:tav>
                                      </p:tavLst>
                                    </p:anim>
                                    <p:animEffect transition="in" filter="fade">
                                      <p:cBhvr>
                                        <p:cTn id="49" dur="1000"/>
                                        <p:tgtEl>
                                          <p:spTgt spid="156"/>
                                        </p:tgtEl>
                                      </p:cBhvr>
                                    </p:animEffect>
                                  </p:childTnLst>
                                </p:cTn>
                              </p:par>
                              <p:par>
                                <p:cTn id="50" presetID="53" presetClass="entr" presetSubtype="0" fill="hold" nodeType="withEffect">
                                  <p:stCondLst>
                                    <p:cond delay="0"/>
                                  </p:stCondLst>
                                  <p:childTnLst>
                                    <p:set>
                                      <p:cBhvr>
                                        <p:cTn id="51" dur="1" fill="hold">
                                          <p:stCondLst>
                                            <p:cond delay="0"/>
                                          </p:stCondLst>
                                        </p:cTn>
                                        <p:tgtEl>
                                          <p:spTgt spid="149"/>
                                        </p:tgtEl>
                                        <p:attrNameLst>
                                          <p:attrName>style.visibility</p:attrName>
                                        </p:attrNameLst>
                                      </p:cBhvr>
                                      <p:to>
                                        <p:strVal val="visible"/>
                                      </p:to>
                                    </p:set>
                                    <p:anim calcmode="lin" valueType="num">
                                      <p:cBhvr>
                                        <p:cTn id="52" dur="1000" fill="hold"/>
                                        <p:tgtEl>
                                          <p:spTgt spid="149"/>
                                        </p:tgtEl>
                                        <p:attrNameLst>
                                          <p:attrName>ppt_w</p:attrName>
                                        </p:attrNameLst>
                                      </p:cBhvr>
                                      <p:tavLst>
                                        <p:tav tm="0">
                                          <p:val>
                                            <p:fltVal val="0"/>
                                          </p:val>
                                        </p:tav>
                                        <p:tav tm="100000">
                                          <p:val>
                                            <p:strVal val="#ppt_w"/>
                                          </p:val>
                                        </p:tav>
                                      </p:tavLst>
                                    </p:anim>
                                    <p:anim calcmode="lin" valueType="num">
                                      <p:cBhvr>
                                        <p:cTn id="53" dur="1000" fill="hold"/>
                                        <p:tgtEl>
                                          <p:spTgt spid="149"/>
                                        </p:tgtEl>
                                        <p:attrNameLst>
                                          <p:attrName>ppt_h</p:attrName>
                                        </p:attrNameLst>
                                      </p:cBhvr>
                                      <p:tavLst>
                                        <p:tav tm="0">
                                          <p:val>
                                            <p:fltVal val="0"/>
                                          </p:val>
                                        </p:tav>
                                        <p:tav tm="100000">
                                          <p:val>
                                            <p:strVal val="#ppt_h"/>
                                          </p:val>
                                        </p:tav>
                                      </p:tavLst>
                                    </p:anim>
                                    <p:animEffect transition="in" filter="fade">
                                      <p:cBhvr>
                                        <p:cTn id="54" dur="1000"/>
                                        <p:tgtEl>
                                          <p:spTgt spid="149"/>
                                        </p:tgtEl>
                                      </p:cBhvr>
                                    </p:animEffect>
                                  </p:childTnLst>
                                </p:cTn>
                              </p:par>
                            </p:childTnLst>
                          </p:cTn>
                        </p:par>
                        <p:par>
                          <p:cTn id="55" fill="hold">
                            <p:stCondLst>
                              <p:cond delay="4000"/>
                            </p:stCondLst>
                            <p:childTnLst>
                              <p:par>
                                <p:cTn id="56" presetID="53" presetClass="entr" presetSubtype="0"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Effect transition="in" filter="fade">
                                      <p:cBhvr>
                                        <p:cTn id="60" dur="500"/>
                                        <p:tgtEl>
                                          <p:spTgt spid="14"/>
                                        </p:tgtEl>
                                      </p:cBhvr>
                                    </p:animEffect>
                                  </p:childTnLst>
                                </p:cTn>
                              </p:par>
                              <p:par>
                                <p:cTn id="61" presetID="53" presetClass="entr" presetSubtype="0" fill="hold" grpId="0" nodeType="withEffect">
                                  <p:stCondLst>
                                    <p:cond delay="0"/>
                                  </p:stCondLst>
                                  <p:childTnLst>
                                    <p:set>
                                      <p:cBhvr>
                                        <p:cTn id="62" dur="1" fill="hold">
                                          <p:stCondLst>
                                            <p:cond delay="0"/>
                                          </p:stCondLst>
                                        </p:cTn>
                                        <p:tgtEl>
                                          <p:spTgt spid="146"/>
                                        </p:tgtEl>
                                        <p:attrNameLst>
                                          <p:attrName>style.visibility</p:attrName>
                                        </p:attrNameLst>
                                      </p:cBhvr>
                                      <p:to>
                                        <p:strVal val="visible"/>
                                      </p:to>
                                    </p:set>
                                    <p:anim calcmode="lin" valueType="num">
                                      <p:cBhvr>
                                        <p:cTn id="63" dur="500" fill="hold"/>
                                        <p:tgtEl>
                                          <p:spTgt spid="146"/>
                                        </p:tgtEl>
                                        <p:attrNameLst>
                                          <p:attrName>ppt_w</p:attrName>
                                        </p:attrNameLst>
                                      </p:cBhvr>
                                      <p:tavLst>
                                        <p:tav tm="0">
                                          <p:val>
                                            <p:fltVal val="0"/>
                                          </p:val>
                                        </p:tav>
                                        <p:tav tm="100000">
                                          <p:val>
                                            <p:strVal val="#ppt_w"/>
                                          </p:val>
                                        </p:tav>
                                      </p:tavLst>
                                    </p:anim>
                                    <p:anim calcmode="lin" valueType="num">
                                      <p:cBhvr>
                                        <p:cTn id="64" dur="500" fill="hold"/>
                                        <p:tgtEl>
                                          <p:spTgt spid="146"/>
                                        </p:tgtEl>
                                        <p:attrNameLst>
                                          <p:attrName>ppt_h</p:attrName>
                                        </p:attrNameLst>
                                      </p:cBhvr>
                                      <p:tavLst>
                                        <p:tav tm="0">
                                          <p:val>
                                            <p:fltVal val="0"/>
                                          </p:val>
                                        </p:tav>
                                        <p:tav tm="100000">
                                          <p:val>
                                            <p:strVal val="#ppt_h"/>
                                          </p:val>
                                        </p:tav>
                                      </p:tavLst>
                                    </p:anim>
                                    <p:animEffect transition="in" filter="fade">
                                      <p:cBhvr>
                                        <p:cTn id="65" dur="500"/>
                                        <p:tgtEl>
                                          <p:spTgt spid="146"/>
                                        </p:tgtEl>
                                      </p:cBhvr>
                                    </p:animEffect>
                                  </p:childTnLst>
                                </p:cTn>
                              </p:par>
                            </p:childTnLst>
                          </p:cTn>
                        </p:par>
                        <p:par>
                          <p:cTn id="66" fill="hold">
                            <p:stCondLst>
                              <p:cond delay="4500"/>
                            </p:stCondLst>
                            <p:childTnLst>
                              <p:par>
                                <p:cTn id="67" presetID="53" presetClass="entr" presetSubtype="0" fill="hold" nodeType="after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par>
                                <p:cTn id="72" presetID="53" presetClass="entr" presetSubtype="0" fill="hold" grpId="0" nodeType="withEffect">
                                  <p:stCondLst>
                                    <p:cond delay="0"/>
                                  </p:stCondLst>
                                  <p:childTnLst>
                                    <p:set>
                                      <p:cBhvr>
                                        <p:cTn id="73" dur="1" fill="hold">
                                          <p:stCondLst>
                                            <p:cond delay="0"/>
                                          </p:stCondLst>
                                        </p:cTn>
                                        <p:tgtEl>
                                          <p:spTgt spid="155"/>
                                        </p:tgtEl>
                                        <p:attrNameLst>
                                          <p:attrName>style.visibility</p:attrName>
                                        </p:attrNameLst>
                                      </p:cBhvr>
                                      <p:to>
                                        <p:strVal val="visible"/>
                                      </p:to>
                                    </p:set>
                                    <p:anim calcmode="lin" valueType="num">
                                      <p:cBhvr>
                                        <p:cTn id="74" dur="500" fill="hold"/>
                                        <p:tgtEl>
                                          <p:spTgt spid="155"/>
                                        </p:tgtEl>
                                        <p:attrNameLst>
                                          <p:attrName>ppt_w</p:attrName>
                                        </p:attrNameLst>
                                      </p:cBhvr>
                                      <p:tavLst>
                                        <p:tav tm="0">
                                          <p:val>
                                            <p:fltVal val="0"/>
                                          </p:val>
                                        </p:tav>
                                        <p:tav tm="100000">
                                          <p:val>
                                            <p:strVal val="#ppt_w"/>
                                          </p:val>
                                        </p:tav>
                                      </p:tavLst>
                                    </p:anim>
                                    <p:anim calcmode="lin" valueType="num">
                                      <p:cBhvr>
                                        <p:cTn id="75" dur="500" fill="hold"/>
                                        <p:tgtEl>
                                          <p:spTgt spid="155"/>
                                        </p:tgtEl>
                                        <p:attrNameLst>
                                          <p:attrName>ppt_h</p:attrName>
                                        </p:attrNameLst>
                                      </p:cBhvr>
                                      <p:tavLst>
                                        <p:tav tm="0">
                                          <p:val>
                                            <p:fltVal val="0"/>
                                          </p:val>
                                        </p:tav>
                                        <p:tav tm="100000">
                                          <p:val>
                                            <p:strVal val="#ppt_h"/>
                                          </p:val>
                                        </p:tav>
                                      </p:tavLst>
                                    </p:anim>
                                    <p:animEffect transition="in" filter="fade">
                                      <p:cBhvr>
                                        <p:cTn id="76" dur="500"/>
                                        <p:tgtEl>
                                          <p:spTgt spid="155"/>
                                        </p:tgtEl>
                                      </p:cBhvr>
                                    </p:animEffect>
                                  </p:childTnLst>
                                </p:cTn>
                              </p:par>
                            </p:childTnLst>
                          </p:cTn>
                        </p:par>
                        <p:par>
                          <p:cTn id="77" fill="hold">
                            <p:stCondLst>
                              <p:cond delay="5000"/>
                            </p:stCondLst>
                            <p:childTnLst>
                              <p:par>
                                <p:cTn id="78" presetID="53" presetClass="entr" presetSubtype="0" fill="hold" nodeType="afterEffect">
                                  <p:stCondLst>
                                    <p:cond delay="0"/>
                                  </p:stCondLst>
                                  <p:childTnLst>
                                    <p:set>
                                      <p:cBhvr>
                                        <p:cTn id="79" dur="1" fill="hold">
                                          <p:stCondLst>
                                            <p:cond delay="0"/>
                                          </p:stCondLst>
                                        </p:cTn>
                                        <p:tgtEl>
                                          <p:spTgt spid="18"/>
                                        </p:tgtEl>
                                        <p:attrNameLst>
                                          <p:attrName>style.visibility</p:attrName>
                                        </p:attrNameLst>
                                      </p:cBhvr>
                                      <p:to>
                                        <p:strVal val="visible"/>
                                      </p:to>
                                    </p:set>
                                    <p:anim calcmode="lin" valueType="num">
                                      <p:cBhvr>
                                        <p:cTn id="80" dur="500" fill="hold"/>
                                        <p:tgtEl>
                                          <p:spTgt spid="18"/>
                                        </p:tgtEl>
                                        <p:attrNameLst>
                                          <p:attrName>ppt_w</p:attrName>
                                        </p:attrNameLst>
                                      </p:cBhvr>
                                      <p:tavLst>
                                        <p:tav tm="0">
                                          <p:val>
                                            <p:fltVal val="0"/>
                                          </p:val>
                                        </p:tav>
                                        <p:tav tm="100000">
                                          <p:val>
                                            <p:strVal val="#ppt_w"/>
                                          </p:val>
                                        </p:tav>
                                      </p:tavLst>
                                    </p:anim>
                                    <p:anim calcmode="lin" valueType="num">
                                      <p:cBhvr>
                                        <p:cTn id="81" dur="500" fill="hold"/>
                                        <p:tgtEl>
                                          <p:spTgt spid="18"/>
                                        </p:tgtEl>
                                        <p:attrNameLst>
                                          <p:attrName>ppt_h</p:attrName>
                                        </p:attrNameLst>
                                      </p:cBhvr>
                                      <p:tavLst>
                                        <p:tav tm="0">
                                          <p:val>
                                            <p:fltVal val="0"/>
                                          </p:val>
                                        </p:tav>
                                        <p:tav tm="100000">
                                          <p:val>
                                            <p:strVal val="#ppt_h"/>
                                          </p:val>
                                        </p:tav>
                                      </p:tavLst>
                                    </p:anim>
                                    <p:animEffect transition="in" filter="fade">
                                      <p:cBhvr>
                                        <p:cTn id="82" dur="500"/>
                                        <p:tgtEl>
                                          <p:spTgt spid="18"/>
                                        </p:tgtEl>
                                      </p:cBhvr>
                                    </p:animEffect>
                                  </p:childTnLst>
                                </p:cTn>
                              </p:par>
                              <p:par>
                                <p:cTn id="83" presetID="53" presetClass="entr" presetSubtype="0" fill="hold" grpId="0" nodeType="withEffect">
                                  <p:stCondLst>
                                    <p:cond delay="0"/>
                                  </p:stCondLst>
                                  <p:childTnLst>
                                    <p:set>
                                      <p:cBhvr>
                                        <p:cTn id="84" dur="1" fill="hold">
                                          <p:stCondLst>
                                            <p:cond delay="0"/>
                                          </p:stCondLst>
                                        </p:cTn>
                                        <p:tgtEl>
                                          <p:spTgt spid="143"/>
                                        </p:tgtEl>
                                        <p:attrNameLst>
                                          <p:attrName>style.visibility</p:attrName>
                                        </p:attrNameLst>
                                      </p:cBhvr>
                                      <p:to>
                                        <p:strVal val="visible"/>
                                      </p:to>
                                    </p:set>
                                    <p:anim calcmode="lin" valueType="num">
                                      <p:cBhvr>
                                        <p:cTn id="85" dur="500" fill="hold"/>
                                        <p:tgtEl>
                                          <p:spTgt spid="143"/>
                                        </p:tgtEl>
                                        <p:attrNameLst>
                                          <p:attrName>ppt_w</p:attrName>
                                        </p:attrNameLst>
                                      </p:cBhvr>
                                      <p:tavLst>
                                        <p:tav tm="0">
                                          <p:val>
                                            <p:fltVal val="0"/>
                                          </p:val>
                                        </p:tav>
                                        <p:tav tm="100000">
                                          <p:val>
                                            <p:strVal val="#ppt_w"/>
                                          </p:val>
                                        </p:tav>
                                      </p:tavLst>
                                    </p:anim>
                                    <p:anim calcmode="lin" valueType="num">
                                      <p:cBhvr>
                                        <p:cTn id="86" dur="500" fill="hold"/>
                                        <p:tgtEl>
                                          <p:spTgt spid="143"/>
                                        </p:tgtEl>
                                        <p:attrNameLst>
                                          <p:attrName>ppt_h</p:attrName>
                                        </p:attrNameLst>
                                      </p:cBhvr>
                                      <p:tavLst>
                                        <p:tav tm="0">
                                          <p:val>
                                            <p:fltVal val="0"/>
                                          </p:val>
                                        </p:tav>
                                        <p:tav tm="100000">
                                          <p:val>
                                            <p:strVal val="#ppt_h"/>
                                          </p:val>
                                        </p:tav>
                                      </p:tavLst>
                                    </p:anim>
                                    <p:animEffect transition="in" filter="fade">
                                      <p:cBhvr>
                                        <p:cTn id="87" dur="500"/>
                                        <p:tgtEl>
                                          <p:spTgt spid="143"/>
                                        </p:tgtEl>
                                      </p:cBhvr>
                                    </p:animEffect>
                                  </p:childTnLst>
                                </p:cTn>
                              </p:par>
                            </p:childTnLst>
                          </p:cTn>
                        </p:par>
                        <p:par>
                          <p:cTn id="88" fill="hold">
                            <p:stCondLst>
                              <p:cond delay="5500"/>
                            </p:stCondLst>
                            <p:childTnLst>
                              <p:par>
                                <p:cTn id="89" presetID="10" presetClass="entr" presetSubtype="0" fill="hold"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childTnLst>
                                </p:cTn>
                              </p:par>
                              <p:par>
                                <p:cTn id="92" presetID="10" presetClass="entr" presetSubtype="0" fill="hold"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1000"/>
                                        <p:tgtEl>
                                          <p:spTgt spid="24"/>
                                        </p:tgtEl>
                                      </p:cBhvr>
                                    </p:animEffect>
                                  </p:childTnLst>
                                </p:cTn>
                              </p:par>
                              <p:par>
                                <p:cTn id="95" presetID="10" presetClass="entr" presetSubtype="0"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143" grpId="0" animBg="1"/>
      <p:bldP spid="146" grpId="0" animBg="1"/>
      <p:bldP spid="152" grpId="0"/>
      <p:bldP spid="155" grpId="0" animBg="1"/>
      <p:bldP spid="1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2531840" y="1999054"/>
            <a:ext cx="1111202" cy="1097280"/>
            <a:chOff x="2757110" y="2611549"/>
            <a:chExt cx="1111202" cy="1097280"/>
          </a:xfrm>
        </p:grpSpPr>
        <p:sp>
          <p:nvSpPr>
            <p:cNvPr id="50" name="Oval 7"/>
            <p:cNvSpPr>
              <a:spLocks noChangeAspect="1" noChangeArrowheads="1"/>
            </p:cNvSpPr>
            <p:nvPr/>
          </p:nvSpPr>
          <p:spPr bwMode="auto">
            <a:xfrm>
              <a:off x="2768145" y="2611549"/>
              <a:ext cx="1094325" cy="1097280"/>
            </a:xfrm>
            <a:prstGeom prst="ellipse">
              <a:avLst/>
            </a:prstGeom>
            <a:gradFill flip="none" rotWithShape="1">
              <a:gsLst>
                <a:gs pos="50000">
                  <a:schemeClr val="accent4">
                    <a:lumMod val="93000"/>
                    <a:lumOff val="7000"/>
                  </a:schemeClr>
                </a:gs>
                <a:gs pos="0">
                  <a:schemeClr val="accent5"/>
                </a:gs>
                <a:gs pos="100000">
                  <a:schemeClr val="tx1">
                    <a:lumMod val="60000"/>
                    <a:lumOff val="40000"/>
                  </a:schemeClr>
                </a:gs>
              </a:gsLst>
              <a:lin ang="16200000" scaled="1"/>
              <a:tileRect/>
            </a:gradFill>
            <a:ln w="38100" cap="flat">
              <a:solidFill>
                <a:schemeClr val="bg1">
                  <a:alpha val="70000"/>
                </a:schemeClr>
              </a:solidFill>
              <a:prstDash val="solid"/>
              <a:miter lim="800000"/>
              <a:headEnd/>
              <a:tailEnd/>
            </a:ln>
            <a:effectLst>
              <a:outerShdw blurRad="190500" algn="ctr" rotWithShape="0">
                <a:prstClr val="black">
                  <a:alpha val="40000"/>
                </a:prstClr>
              </a:outerShdw>
            </a:effectLst>
          </p:spPr>
          <p:txBody>
            <a:bodyPr vert="horz" wrap="none" lIns="121899" tIns="60949" rIns="121899" bIns="60949" numCol="1" anchor="ctr" anchorCtr="0" compatLnSpc="1">
              <a:prstTxWarp prst="textNoShape">
                <a:avLst/>
              </a:prstTxWarp>
            </a:bodyPr>
            <a:lstStyle/>
            <a:p>
              <a:pPr algn="ctr"/>
              <a:endParaRPr lang="en-US" b="1" dirty="0">
                <a:solidFill>
                  <a:schemeClr val="bg1"/>
                </a:solidFill>
                <a:effectLst>
                  <a:outerShdw blurRad="139700" algn="ctr" rotWithShape="0">
                    <a:prstClr val="black">
                      <a:alpha val="63000"/>
                    </a:prstClr>
                  </a:outerShdw>
                </a:effectLst>
                <a:latin typeface="Arial"/>
                <a:ea typeface="黑体" pitchFamily="2" charset="-122"/>
              </a:endParaRPr>
            </a:p>
          </p:txBody>
        </p:sp>
        <p:sp>
          <p:nvSpPr>
            <p:cNvPr id="51" name="TextBox 50"/>
            <p:cNvSpPr txBox="1"/>
            <p:nvPr/>
          </p:nvSpPr>
          <p:spPr>
            <a:xfrm>
              <a:off x="2757110" y="2859724"/>
              <a:ext cx="1111202" cy="610808"/>
            </a:xfrm>
            <a:prstGeom prst="rect">
              <a:avLst/>
            </a:prstGeom>
            <a:noFill/>
          </p:spPr>
          <p:txBody>
            <a:bodyPr wrap="none" rtlCol="0" anchor="ctr">
              <a:spAutoFit/>
            </a:bodyPr>
            <a:lstStyle>
              <a:defPPr>
                <a:defRPr lang="en-US"/>
              </a:defPPr>
              <a:lvl1pPr algn="ctr">
                <a:defRPr b="1">
                  <a:solidFill>
                    <a:schemeClr val="bg2"/>
                  </a:solidFill>
                  <a:effectLst>
                    <a:outerShdw blurRad="38100" dist="38100" dir="2700000" algn="tl">
                      <a:srgbClr val="000000">
                        <a:alpha val="43137"/>
                      </a:srgbClr>
                    </a:outerShdw>
                  </a:effectLst>
                </a:defRPr>
              </a:lvl1pPr>
            </a:lstStyle>
            <a:p>
              <a:pPr defTabSz="914400">
                <a:lnSpc>
                  <a:spcPct val="110000"/>
                </a:lnSpc>
                <a:buNone/>
              </a:pPr>
              <a:r>
                <a:rPr lang="zh-CN" sz="1600" i="0" dirty="0">
                  <a:solidFill>
                    <a:schemeClr val="bg1"/>
                  </a:solidFill>
                  <a:latin typeface="Arial"/>
                  <a:ea typeface="黑体" pitchFamily="2" charset="-122"/>
                  <a:cs typeface="+mn-cs"/>
                </a:rPr>
                <a:t>大型</a:t>
              </a:r>
            </a:p>
            <a:p>
              <a:pPr defTabSz="914400">
                <a:lnSpc>
                  <a:spcPct val="110000"/>
                </a:lnSpc>
                <a:buNone/>
              </a:pPr>
              <a:r>
                <a:rPr lang="zh-CN" sz="1600" i="0" dirty="0">
                  <a:solidFill>
                    <a:schemeClr val="bg1"/>
                  </a:solidFill>
                  <a:latin typeface="Arial"/>
                  <a:ea typeface="黑体" pitchFamily="2" charset="-122"/>
                  <a:cs typeface="+mn-cs"/>
                </a:rPr>
                <a:t>1000 以上</a:t>
              </a:r>
            </a:p>
          </p:txBody>
        </p:sp>
      </p:grpSp>
      <p:grpSp>
        <p:nvGrpSpPr>
          <p:cNvPr id="5" name="Group 4"/>
          <p:cNvGrpSpPr/>
          <p:nvPr/>
        </p:nvGrpSpPr>
        <p:grpSpPr>
          <a:xfrm>
            <a:off x="2542875" y="4511108"/>
            <a:ext cx="1094325" cy="1097280"/>
            <a:chOff x="2768145" y="2611549"/>
            <a:chExt cx="1094325" cy="1097280"/>
          </a:xfrm>
        </p:grpSpPr>
        <p:sp>
          <p:nvSpPr>
            <p:cNvPr id="31" name="Oval 7"/>
            <p:cNvSpPr>
              <a:spLocks noChangeAspect="1" noChangeArrowheads="1"/>
            </p:cNvSpPr>
            <p:nvPr/>
          </p:nvSpPr>
          <p:spPr bwMode="auto">
            <a:xfrm>
              <a:off x="2768145" y="2611549"/>
              <a:ext cx="1094325" cy="1097280"/>
            </a:xfrm>
            <a:prstGeom prst="ellipse">
              <a:avLst/>
            </a:prstGeom>
            <a:gradFill flip="none" rotWithShape="1">
              <a:gsLst>
                <a:gs pos="50000">
                  <a:schemeClr val="accent4">
                    <a:lumMod val="93000"/>
                    <a:lumOff val="7000"/>
                  </a:schemeClr>
                </a:gs>
                <a:gs pos="0">
                  <a:schemeClr val="accent5"/>
                </a:gs>
                <a:gs pos="100000">
                  <a:schemeClr val="tx1">
                    <a:lumMod val="60000"/>
                    <a:lumOff val="40000"/>
                  </a:schemeClr>
                </a:gs>
              </a:gsLst>
              <a:lin ang="16200000" scaled="1"/>
              <a:tileRect/>
            </a:gradFill>
            <a:ln w="38100" cap="flat">
              <a:solidFill>
                <a:schemeClr val="bg1">
                  <a:alpha val="70000"/>
                </a:schemeClr>
              </a:solidFill>
              <a:prstDash val="solid"/>
              <a:miter lim="800000"/>
              <a:headEnd/>
              <a:tailEnd/>
            </a:ln>
            <a:effectLst>
              <a:outerShdw blurRad="190500" algn="ctr" rotWithShape="0">
                <a:prstClr val="black">
                  <a:alpha val="40000"/>
                </a:prstClr>
              </a:outerShdw>
            </a:effectLst>
          </p:spPr>
          <p:txBody>
            <a:bodyPr vert="horz" wrap="none" lIns="121899" tIns="60949" rIns="121899" bIns="60949" numCol="1" anchor="ctr" anchorCtr="0" compatLnSpc="1">
              <a:prstTxWarp prst="textNoShape">
                <a:avLst/>
              </a:prstTxWarp>
            </a:bodyPr>
            <a:lstStyle/>
            <a:p>
              <a:pPr algn="ctr"/>
              <a:endParaRPr lang="en-US" b="1" dirty="0">
                <a:solidFill>
                  <a:srgbClr val="FFFFFF"/>
                </a:solidFill>
                <a:effectLst>
                  <a:outerShdw blurRad="139700" algn="ctr" rotWithShape="0">
                    <a:prstClr val="black">
                      <a:alpha val="63000"/>
                    </a:prstClr>
                  </a:outerShdw>
                </a:effectLst>
                <a:latin typeface="Arial"/>
                <a:ea typeface="黑体" pitchFamily="2" charset="-122"/>
              </a:endParaRPr>
            </a:p>
          </p:txBody>
        </p:sp>
        <p:sp>
          <p:nvSpPr>
            <p:cNvPr id="4" name="TextBox 3"/>
            <p:cNvSpPr txBox="1"/>
            <p:nvPr/>
          </p:nvSpPr>
          <p:spPr>
            <a:xfrm>
              <a:off x="2994447" y="2867801"/>
              <a:ext cx="639919" cy="612988"/>
            </a:xfrm>
            <a:prstGeom prst="rect">
              <a:avLst/>
            </a:prstGeom>
            <a:noFill/>
          </p:spPr>
          <p:txBody>
            <a:bodyPr wrap="none" rtlCol="0" anchor="ctr">
              <a:spAutoFit/>
            </a:bodyPr>
            <a:lstStyle/>
            <a:p>
              <a:pPr algn="ctr" defTabSz="914400">
                <a:lnSpc>
                  <a:spcPct val="110000"/>
                </a:lnSpc>
                <a:buNone/>
              </a:pPr>
              <a:r>
                <a:rPr lang="en-US" sz="1600" b="1" i="0" dirty="0" err="1">
                  <a:solidFill>
                    <a:srgbClr val="FFFFFF"/>
                  </a:solidFill>
                  <a:effectLst>
                    <a:outerShdw blurRad="38100" dist="38100" dir="2700000" algn="tl">
                      <a:srgbClr val="000000">
                        <a:alpha val="43137"/>
                      </a:srgbClr>
                    </a:outerShdw>
                  </a:effectLst>
                  <a:latin typeface="Arial"/>
                  <a:ea typeface="黑体" pitchFamily="2" charset="-122"/>
                  <a:cs typeface="+mn-cs"/>
                </a:rPr>
                <a:t>小型</a:t>
              </a:r>
              <a:endParaRPr lang="en-US" sz="1600" b="1" i="0" dirty="0">
                <a:solidFill>
                  <a:srgbClr val="FFFFFF"/>
                </a:solidFill>
                <a:effectLst>
                  <a:outerShdw blurRad="38100" dist="38100" dir="2700000" algn="tl">
                    <a:srgbClr val="000000">
                      <a:alpha val="43137"/>
                    </a:srgbClr>
                  </a:outerShdw>
                </a:effectLst>
                <a:latin typeface="Arial"/>
                <a:ea typeface="黑体" pitchFamily="2" charset="-122"/>
                <a:cs typeface="+mn-cs"/>
              </a:endParaRPr>
            </a:p>
            <a:p>
              <a:pPr algn="ctr" defTabSz="914400">
                <a:lnSpc>
                  <a:spcPct val="110000"/>
                </a:lnSpc>
                <a:buNone/>
              </a:pPr>
              <a:r>
                <a:rPr lang="en-US" sz="1600" b="1" i="0" dirty="0">
                  <a:solidFill>
                    <a:srgbClr val="FFFFFF"/>
                  </a:solidFill>
                  <a:effectLst>
                    <a:outerShdw blurRad="38100" dist="38100" dir="2700000" algn="tl">
                      <a:srgbClr val="000000">
                        <a:alpha val="43137"/>
                      </a:srgbClr>
                    </a:outerShdw>
                  </a:effectLst>
                  <a:latin typeface="Arial"/>
                  <a:ea typeface="黑体" pitchFamily="2" charset="-122"/>
                  <a:cs typeface="+mn-cs"/>
                </a:rPr>
                <a:t>1–99</a:t>
              </a:r>
              <a:endParaRPr lang="en-US" sz="1600" b="1" dirty="0">
                <a:solidFill>
                  <a:schemeClr val="bg2"/>
                </a:solidFill>
                <a:effectLst>
                  <a:outerShdw blurRad="38100" dist="38100" dir="2700000" algn="tl">
                    <a:srgbClr val="000000">
                      <a:alpha val="43137"/>
                    </a:srgbClr>
                  </a:outerShdw>
                </a:effectLst>
                <a:ea typeface="黑体" pitchFamily="2" charset="-122"/>
              </a:endParaRPr>
            </a:p>
          </p:txBody>
        </p:sp>
      </p:grpSp>
      <p:sp>
        <p:nvSpPr>
          <p:cNvPr id="79" name="Oval 78"/>
          <p:cNvSpPr/>
          <p:nvPr/>
        </p:nvSpPr>
        <p:spPr>
          <a:xfrm>
            <a:off x="2519875" y="4493332"/>
            <a:ext cx="1137509" cy="1137625"/>
          </a:xfrm>
          <a:prstGeom prst="ellipse">
            <a:avLst/>
          </a:prstGeom>
          <a:solidFill>
            <a:srgbClr val="000000">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a typeface="黑体" pitchFamily="2" charset="-122"/>
            </a:endParaRPr>
          </a:p>
        </p:txBody>
      </p:sp>
      <p:sp>
        <p:nvSpPr>
          <p:cNvPr id="10" name="Oval 9"/>
          <p:cNvSpPr/>
          <p:nvPr/>
        </p:nvSpPr>
        <p:spPr>
          <a:xfrm>
            <a:off x="2517018" y="1982749"/>
            <a:ext cx="1137509" cy="1137509"/>
          </a:xfrm>
          <a:prstGeom prst="ellipse">
            <a:avLst/>
          </a:prstGeom>
          <a:solidFill>
            <a:srgbClr val="000000">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黑体" pitchFamily="2" charset="-122"/>
            </a:endParaRPr>
          </a:p>
        </p:txBody>
      </p:sp>
      <p:sp>
        <p:nvSpPr>
          <p:cNvPr id="77" name="Rectangle 76"/>
          <p:cNvSpPr/>
          <p:nvPr/>
        </p:nvSpPr>
        <p:spPr>
          <a:xfrm rot="16200000">
            <a:off x="850340" y="2840214"/>
            <a:ext cx="4498262" cy="2514236"/>
          </a:xfrm>
          <a:prstGeom prst="rect">
            <a:avLst/>
          </a:prstGeom>
          <a:gradFill flip="none" rotWithShape="1">
            <a:gsLst>
              <a:gs pos="0">
                <a:srgbClr val="000000">
                  <a:alpha val="19000"/>
                </a:srgbClr>
              </a:gs>
              <a:gs pos="100000">
                <a:srgbClr val="000000">
                  <a:alpha val="0"/>
                </a:srgb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2" name="Title 1"/>
          <p:cNvSpPr>
            <a:spLocks noGrp="1"/>
          </p:cNvSpPr>
          <p:nvPr>
            <p:ph type="title"/>
          </p:nvPr>
        </p:nvSpPr>
        <p:spPr>
          <a:xfrm>
            <a:off x="306189" y="19691"/>
            <a:ext cx="11438252" cy="838200"/>
          </a:xfrm>
        </p:spPr>
        <p:txBody>
          <a:bodyPr/>
          <a:lstStyle/>
          <a:p>
            <a:pPr algn="l" defTabSz="914400">
              <a:lnSpc>
                <a:spcPct val="80000"/>
              </a:lnSpc>
              <a:spcBef>
                <a:spcPct val="0"/>
              </a:spcBef>
              <a:buNone/>
            </a:pPr>
            <a:r>
              <a:rPr lang="zh-CN" sz="3600" b="0" i="0" spc="0">
                <a:solidFill>
                  <a:srgbClr val="FFFFFF"/>
                </a:solidFill>
                <a:latin typeface="Arial"/>
                <a:ea typeface="黑体" pitchFamily="2" charset="-122"/>
                <a:cs typeface="+mj-cs"/>
              </a:rPr>
              <a:t>全球中端市场潜在商机剖析</a:t>
            </a:r>
            <a:endParaRPr lang="en-US" dirty="0">
              <a:ea typeface="黑体" pitchFamily="2" charset="-122"/>
            </a:endParaRPr>
          </a:p>
        </p:txBody>
      </p:sp>
      <p:sp>
        <p:nvSpPr>
          <p:cNvPr id="3" name="TextBox 2"/>
          <p:cNvSpPr txBox="1"/>
          <p:nvPr/>
        </p:nvSpPr>
        <p:spPr>
          <a:xfrm>
            <a:off x="2517657" y="5817459"/>
            <a:ext cx="1107996" cy="369332"/>
          </a:xfrm>
          <a:prstGeom prst="rect">
            <a:avLst/>
          </a:prstGeom>
          <a:noFill/>
        </p:spPr>
        <p:txBody>
          <a:bodyPr wrap="none" rtlCol="0" anchor="ctr">
            <a:spAutoFit/>
          </a:bodyPr>
          <a:lstStyle/>
          <a:p>
            <a:pPr algn="l" defTabSz="914400">
              <a:buNone/>
            </a:pPr>
            <a:r>
              <a:rPr lang="zh-CN" sz="1800" b="0" i="0" dirty="0">
                <a:solidFill>
                  <a:srgbClr val="FFFFFF">
                    <a:lumMod val="95000"/>
                  </a:srgbClr>
                </a:solidFill>
                <a:latin typeface="Arial"/>
                <a:ea typeface="黑体" pitchFamily="2" charset="-122"/>
                <a:cs typeface="+mn-cs"/>
              </a:rPr>
              <a:t>员工数量</a:t>
            </a:r>
            <a:endParaRPr lang="en-US" dirty="0">
              <a:solidFill>
                <a:schemeClr val="bg2">
                  <a:lumMod val="95000"/>
                </a:schemeClr>
              </a:solidFill>
              <a:ea typeface="黑体" pitchFamily="2" charset="-122"/>
            </a:endParaRPr>
          </a:p>
        </p:txBody>
      </p:sp>
      <p:grpSp>
        <p:nvGrpSpPr>
          <p:cNvPr id="38" name="Group 37"/>
          <p:cNvGrpSpPr/>
          <p:nvPr/>
        </p:nvGrpSpPr>
        <p:grpSpPr>
          <a:xfrm>
            <a:off x="7945439" y="1572115"/>
            <a:ext cx="1609722" cy="1606778"/>
            <a:chOff x="2759872" y="2611549"/>
            <a:chExt cx="1832150" cy="1828800"/>
          </a:xfrm>
        </p:grpSpPr>
        <p:sp>
          <p:nvSpPr>
            <p:cNvPr id="39" name="Oval 7"/>
            <p:cNvSpPr>
              <a:spLocks noChangeAspect="1" noChangeArrowheads="1"/>
            </p:cNvSpPr>
            <p:nvPr/>
          </p:nvSpPr>
          <p:spPr bwMode="auto">
            <a:xfrm>
              <a:off x="2768145" y="2611549"/>
              <a:ext cx="1823877" cy="1828800"/>
            </a:xfrm>
            <a:prstGeom prst="ellipse">
              <a:avLst/>
            </a:prstGeom>
            <a:gradFill flip="none" rotWithShape="1">
              <a:gsLst>
                <a:gs pos="50000">
                  <a:schemeClr val="accent4">
                    <a:lumMod val="93000"/>
                    <a:lumOff val="7000"/>
                  </a:schemeClr>
                </a:gs>
                <a:gs pos="0">
                  <a:schemeClr val="accent5"/>
                </a:gs>
                <a:gs pos="100000">
                  <a:schemeClr val="tx1">
                    <a:lumMod val="60000"/>
                    <a:lumOff val="40000"/>
                  </a:schemeClr>
                </a:gs>
              </a:gsLst>
              <a:lin ang="16200000" scaled="1"/>
              <a:tileRect/>
            </a:gradFill>
            <a:ln w="38100" cap="flat">
              <a:solidFill>
                <a:schemeClr val="bg1">
                  <a:alpha val="70000"/>
                </a:schemeClr>
              </a:solidFill>
              <a:prstDash val="solid"/>
              <a:miter lim="800000"/>
              <a:headEnd/>
              <a:tailEnd/>
            </a:ln>
            <a:effectLst>
              <a:outerShdw blurRad="190500" algn="ctr" rotWithShape="0">
                <a:prstClr val="black">
                  <a:alpha val="40000"/>
                </a:prstClr>
              </a:outerShdw>
            </a:effectLst>
          </p:spPr>
          <p:txBody>
            <a:bodyPr vert="horz" wrap="none" lIns="121899" tIns="60949" rIns="121899" bIns="60949" numCol="1" anchor="ctr" anchorCtr="0" compatLnSpc="1">
              <a:prstTxWarp prst="textNoShape">
                <a:avLst/>
              </a:prstTxWarp>
            </a:bodyPr>
            <a:lstStyle/>
            <a:p>
              <a:pPr algn="ctr">
                <a:lnSpc>
                  <a:spcPct val="110000"/>
                </a:lnSpc>
              </a:pPr>
              <a:endParaRPr lang="en-US" b="1" dirty="0">
                <a:solidFill>
                  <a:schemeClr val="bg1"/>
                </a:solidFill>
                <a:effectLst>
                  <a:outerShdw blurRad="139700" algn="ctr" rotWithShape="0">
                    <a:prstClr val="black">
                      <a:alpha val="63000"/>
                    </a:prstClr>
                  </a:outerShdw>
                </a:effectLst>
                <a:latin typeface="Arial"/>
                <a:ea typeface="黑体" pitchFamily="2" charset="-122"/>
              </a:endParaRPr>
            </a:p>
          </p:txBody>
        </p:sp>
        <p:sp>
          <p:nvSpPr>
            <p:cNvPr id="40" name="TextBox 39"/>
            <p:cNvSpPr txBox="1"/>
            <p:nvPr/>
          </p:nvSpPr>
          <p:spPr>
            <a:xfrm>
              <a:off x="2759872" y="3020395"/>
              <a:ext cx="1832150" cy="1115794"/>
            </a:xfrm>
            <a:prstGeom prst="rect">
              <a:avLst/>
            </a:prstGeom>
          </p:spPr>
          <p:txBody>
            <a:bodyPr wrap="square" anchor="ctr">
              <a:spAutoFit/>
            </a:bodyPr>
            <a:lstStyle>
              <a:defPPr>
                <a:defRPr lang="en-US"/>
              </a:defPPr>
              <a:lvl1pPr algn="ctr" defTabSz="609320" eaLnBrk="0" hangingPunct="0">
                <a:spcBef>
                  <a:spcPts val="0"/>
                </a:spcBef>
                <a:defRPr sz="2000" b="1">
                  <a:solidFill>
                    <a:schemeClr val="bg2"/>
                  </a:solidFill>
                  <a:effectLst>
                    <a:outerShdw blurRad="127000" algn="ctr" rotWithShape="0">
                      <a:prstClr val="black">
                        <a:alpha val="69000"/>
                      </a:prstClr>
                    </a:outerShdw>
                  </a:effectLst>
                </a:defRPr>
              </a:lvl1pPr>
            </a:lstStyle>
            <a:p>
              <a:pPr defTabSz="914400">
                <a:lnSpc>
                  <a:spcPct val="110000"/>
                </a:lnSpc>
                <a:buNone/>
              </a:pPr>
              <a:r>
                <a:rPr lang="zh-CN" sz="1800" i="0" dirty="0">
                  <a:solidFill>
                    <a:schemeClr val="bg1"/>
                  </a:solidFill>
                  <a:latin typeface="Arial"/>
                  <a:ea typeface="黑体" pitchFamily="2" charset="-122"/>
                  <a:cs typeface="+mn-cs"/>
                </a:rPr>
                <a:t>约 250 </a:t>
              </a:r>
              <a:r>
                <a:rPr lang="zh-CN" sz="1800" i="0" dirty="0" smtClean="0">
                  <a:solidFill>
                    <a:schemeClr val="bg1"/>
                  </a:solidFill>
                  <a:latin typeface="Arial"/>
                  <a:ea typeface="黑体" pitchFamily="2" charset="-122"/>
                  <a:cs typeface="+mn-cs"/>
                </a:rPr>
                <a:t>亿</a:t>
              </a:r>
              <a:r>
                <a:rPr lang="en-US" altLang="zh-CN" sz="1800" i="0" dirty="0" smtClean="0">
                  <a:solidFill>
                    <a:schemeClr val="bg1"/>
                  </a:solidFill>
                  <a:latin typeface="Arial"/>
                  <a:ea typeface="黑体" pitchFamily="2" charset="-122"/>
                  <a:cs typeface="+mn-cs"/>
                </a:rPr>
                <a:t/>
              </a:r>
              <a:br>
                <a:rPr lang="en-US" altLang="zh-CN" sz="1800" i="0" dirty="0" smtClean="0">
                  <a:solidFill>
                    <a:schemeClr val="bg1"/>
                  </a:solidFill>
                  <a:latin typeface="Arial"/>
                  <a:ea typeface="黑体" pitchFamily="2" charset="-122"/>
                  <a:cs typeface="+mn-cs"/>
                </a:rPr>
              </a:br>
              <a:r>
                <a:rPr lang="zh-CN" sz="1800" i="0" dirty="0" smtClean="0">
                  <a:solidFill>
                    <a:schemeClr val="bg1"/>
                  </a:solidFill>
                  <a:latin typeface="Arial"/>
                  <a:ea typeface="黑体" pitchFamily="2" charset="-122"/>
                  <a:cs typeface="+mn-cs"/>
                </a:rPr>
                <a:t>美元技术</a:t>
              </a:r>
              <a:endParaRPr lang="en-US" dirty="0">
                <a:solidFill>
                  <a:schemeClr val="bg1"/>
                </a:solidFill>
                <a:ea typeface="黑体" pitchFamily="2" charset="-122"/>
              </a:endParaRPr>
            </a:p>
            <a:p>
              <a:pPr defTabSz="914400">
                <a:lnSpc>
                  <a:spcPct val="110000"/>
                </a:lnSpc>
                <a:buNone/>
              </a:pPr>
              <a:r>
                <a:rPr lang="zh-CN" sz="1800" i="0" dirty="0">
                  <a:solidFill>
                    <a:schemeClr val="bg1"/>
                  </a:solidFill>
                  <a:latin typeface="Arial"/>
                  <a:ea typeface="黑体" pitchFamily="2" charset="-122"/>
                  <a:cs typeface="+mn-cs"/>
                </a:rPr>
                <a:t>2016 财年</a:t>
              </a:r>
              <a:endParaRPr lang="en-US" dirty="0">
                <a:solidFill>
                  <a:schemeClr val="bg1"/>
                </a:solidFill>
                <a:ea typeface="黑体" pitchFamily="2" charset="-122"/>
              </a:endParaRPr>
            </a:p>
          </p:txBody>
        </p:sp>
      </p:grpSp>
      <p:grpSp>
        <p:nvGrpSpPr>
          <p:cNvPr id="42" name="Group 41"/>
          <p:cNvGrpSpPr/>
          <p:nvPr/>
        </p:nvGrpSpPr>
        <p:grpSpPr>
          <a:xfrm>
            <a:off x="9148205" y="3118179"/>
            <a:ext cx="1622078" cy="1606778"/>
            <a:chOff x="2768145" y="2611549"/>
            <a:chExt cx="1846214" cy="1828800"/>
          </a:xfrm>
        </p:grpSpPr>
        <p:sp>
          <p:nvSpPr>
            <p:cNvPr id="43" name="Oval 7"/>
            <p:cNvSpPr>
              <a:spLocks noChangeAspect="1" noChangeArrowheads="1"/>
            </p:cNvSpPr>
            <p:nvPr/>
          </p:nvSpPr>
          <p:spPr bwMode="auto">
            <a:xfrm>
              <a:off x="2768145" y="2611549"/>
              <a:ext cx="1823877" cy="1828800"/>
            </a:xfrm>
            <a:prstGeom prst="ellipse">
              <a:avLst/>
            </a:prstGeom>
            <a:gradFill flip="none" rotWithShape="1">
              <a:gsLst>
                <a:gs pos="50000">
                  <a:schemeClr val="accent4">
                    <a:lumMod val="93000"/>
                    <a:lumOff val="7000"/>
                  </a:schemeClr>
                </a:gs>
                <a:gs pos="0">
                  <a:schemeClr val="accent5"/>
                </a:gs>
                <a:gs pos="100000">
                  <a:schemeClr val="tx1">
                    <a:lumMod val="60000"/>
                    <a:lumOff val="40000"/>
                  </a:schemeClr>
                </a:gs>
              </a:gsLst>
              <a:lin ang="16200000" scaled="1"/>
              <a:tileRect/>
            </a:gradFill>
            <a:ln w="38100" cap="flat">
              <a:solidFill>
                <a:schemeClr val="bg1">
                  <a:alpha val="70000"/>
                </a:schemeClr>
              </a:solidFill>
              <a:prstDash val="solid"/>
              <a:miter lim="800000"/>
              <a:headEnd/>
              <a:tailEnd/>
            </a:ln>
            <a:effectLst>
              <a:outerShdw blurRad="190500" algn="ctr" rotWithShape="0">
                <a:prstClr val="black">
                  <a:alpha val="40000"/>
                </a:prstClr>
              </a:outerShdw>
            </a:effectLst>
          </p:spPr>
          <p:txBody>
            <a:bodyPr vert="horz" wrap="none" lIns="121899" tIns="60949" rIns="121899" bIns="60949" numCol="1" anchor="ctr" anchorCtr="0" compatLnSpc="1">
              <a:prstTxWarp prst="textNoShape">
                <a:avLst/>
              </a:prstTxWarp>
            </a:bodyPr>
            <a:lstStyle/>
            <a:p>
              <a:pPr algn="ctr">
                <a:lnSpc>
                  <a:spcPct val="110000"/>
                </a:lnSpc>
              </a:pPr>
              <a:endParaRPr lang="en-US" b="1" dirty="0">
                <a:solidFill>
                  <a:schemeClr val="bg1"/>
                </a:solidFill>
                <a:effectLst>
                  <a:outerShdw blurRad="139700" algn="ctr" rotWithShape="0">
                    <a:prstClr val="black">
                      <a:alpha val="63000"/>
                    </a:prstClr>
                  </a:outerShdw>
                </a:effectLst>
                <a:latin typeface="Arial"/>
                <a:ea typeface="黑体" pitchFamily="2" charset="-122"/>
              </a:endParaRPr>
            </a:p>
          </p:txBody>
        </p:sp>
        <p:sp>
          <p:nvSpPr>
            <p:cNvPr id="44" name="TextBox 43"/>
            <p:cNvSpPr txBox="1"/>
            <p:nvPr/>
          </p:nvSpPr>
          <p:spPr>
            <a:xfrm>
              <a:off x="2770585" y="2984494"/>
              <a:ext cx="1843774" cy="1231248"/>
            </a:xfrm>
            <a:prstGeom prst="rect">
              <a:avLst/>
            </a:prstGeom>
          </p:spPr>
          <p:txBody>
            <a:bodyPr wrap="square" anchor="ctr">
              <a:spAutoFit/>
            </a:bodyPr>
            <a:lstStyle>
              <a:defPPr>
                <a:defRPr lang="en-US"/>
              </a:defPPr>
              <a:lvl1pPr algn="ctr" defTabSz="609320" eaLnBrk="0" hangingPunct="0">
                <a:spcBef>
                  <a:spcPts val="0"/>
                </a:spcBef>
                <a:defRPr sz="2400" b="1">
                  <a:solidFill>
                    <a:schemeClr val="bg2"/>
                  </a:solidFill>
                  <a:effectLst>
                    <a:outerShdw blurRad="127000" algn="ctr" rotWithShape="0">
                      <a:prstClr val="black">
                        <a:alpha val="69000"/>
                      </a:prstClr>
                    </a:outerShdw>
                  </a:effectLst>
                </a:defRPr>
              </a:lvl1pPr>
            </a:lstStyle>
            <a:p>
              <a:pPr defTabSz="914400">
                <a:lnSpc>
                  <a:spcPct val="110000"/>
                </a:lnSpc>
                <a:buNone/>
              </a:pPr>
              <a:r>
                <a:rPr lang="zh-CN" sz="2000" i="0" dirty="0">
                  <a:solidFill>
                    <a:schemeClr val="bg1"/>
                  </a:solidFill>
                  <a:latin typeface="Arial"/>
                  <a:ea typeface="黑体" pitchFamily="2" charset="-122"/>
                  <a:cs typeface="+mn-cs"/>
                </a:rPr>
                <a:t>约 140 万</a:t>
              </a:r>
              <a:endParaRPr lang="en-US" sz="2000" dirty="0">
                <a:solidFill>
                  <a:schemeClr val="bg1"/>
                </a:solidFill>
                <a:ea typeface="黑体" pitchFamily="2" charset="-122"/>
              </a:endParaRPr>
            </a:p>
            <a:p>
              <a:pPr defTabSz="914400">
                <a:lnSpc>
                  <a:spcPct val="110000"/>
                </a:lnSpc>
                <a:buNone/>
              </a:pPr>
              <a:r>
                <a:rPr lang="zh-CN" sz="2000" i="0" dirty="0">
                  <a:solidFill>
                    <a:schemeClr val="bg1"/>
                  </a:solidFill>
                  <a:latin typeface="Arial"/>
                  <a:ea typeface="黑体" pitchFamily="2" charset="-122"/>
                  <a:cs typeface="+mn-cs"/>
                </a:rPr>
                <a:t>企业</a:t>
              </a:r>
            </a:p>
            <a:p>
              <a:pPr defTabSz="914400">
                <a:lnSpc>
                  <a:spcPct val="110000"/>
                </a:lnSpc>
                <a:buNone/>
              </a:pPr>
              <a:r>
                <a:rPr lang="zh-CN" sz="2000" i="0" dirty="0">
                  <a:solidFill>
                    <a:schemeClr val="bg1"/>
                  </a:solidFill>
                  <a:latin typeface="Arial"/>
                  <a:ea typeface="黑体" pitchFamily="2" charset="-122"/>
                  <a:cs typeface="+mn-cs"/>
                </a:rPr>
                <a:t>100–1000</a:t>
              </a:r>
              <a:endParaRPr lang="en-US" sz="2000" dirty="0">
                <a:solidFill>
                  <a:schemeClr val="bg1"/>
                </a:solidFill>
                <a:ea typeface="黑体" pitchFamily="2" charset="-122"/>
              </a:endParaRPr>
            </a:p>
          </p:txBody>
        </p:sp>
      </p:grpSp>
      <p:grpSp>
        <p:nvGrpSpPr>
          <p:cNvPr id="65" name="Group 64"/>
          <p:cNvGrpSpPr/>
          <p:nvPr/>
        </p:nvGrpSpPr>
        <p:grpSpPr>
          <a:xfrm>
            <a:off x="7962224" y="4601132"/>
            <a:ext cx="1622078" cy="1606778"/>
            <a:chOff x="2768145" y="2611549"/>
            <a:chExt cx="1846214" cy="1828800"/>
          </a:xfrm>
        </p:grpSpPr>
        <p:sp>
          <p:nvSpPr>
            <p:cNvPr id="66" name="Oval 7"/>
            <p:cNvSpPr>
              <a:spLocks noChangeAspect="1" noChangeArrowheads="1"/>
            </p:cNvSpPr>
            <p:nvPr/>
          </p:nvSpPr>
          <p:spPr bwMode="auto">
            <a:xfrm>
              <a:off x="2768145" y="2611549"/>
              <a:ext cx="1823877" cy="1828800"/>
            </a:xfrm>
            <a:prstGeom prst="ellipse">
              <a:avLst/>
            </a:prstGeom>
            <a:gradFill flip="none" rotWithShape="1">
              <a:gsLst>
                <a:gs pos="50000">
                  <a:schemeClr val="accent4">
                    <a:lumMod val="93000"/>
                    <a:lumOff val="7000"/>
                  </a:schemeClr>
                </a:gs>
                <a:gs pos="0">
                  <a:schemeClr val="accent5"/>
                </a:gs>
                <a:gs pos="100000">
                  <a:schemeClr val="tx1">
                    <a:lumMod val="60000"/>
                    <a:lumOff val="40000"/>
                  </a:schemeClr>
                </a:gs>
              </a:gsLst>
              <a:lin ang="16200000" scaled="1"/>
              <a:tileRect/>
            </a:gradFill>
            <a:ln w="38100" cap="flat">
              <a:solidFill>
                <a:schemeClr val="bg1">
                  <a:alpha val="70000"/>
                </a:schemeClr>
              </a:solidFill>
              <a:prstDash val="solid"/>
              <a:miter lim="800000"/>
              <a:headEnd/>
              <a:tailEnd/>
            </a:ln>
            <a:effectLst>
              <a:outerShdw blurRad="190500" algn="ctr" rotWithShape="0">
                <a:prstClr val="black">
                  <a:alpha val="40000"/>
                </a:prstClr>
              </a:outerShdw>
            </a:effectLst>
          </p:spPr>
          <p:txBody>
            <a:bodyPr vert="horz" wrap="none" lIns="121899" tIns="60949" rIns="121899" bIns="60949" numCol="1" anchor="ctr" anchorCtr="0" compatLnSpc="1">
              <a:prstTxWarp prst="textNoShape">
                <a:avLst/>
              </a:prstTxWarp>
            </a:bodyPr>
            <a:lstStyle/>
            <a:p>
              <a:pPr algn="ctr">
                <a:lnSpc>
                  <a:spcPct val="110000"/>
                </a:lnSpc>
              </a:pPr>
              <a:endParaRPr lang="en-US" b="1" dirty="0">
                <a:solidFill>
                  <a:schemeClr val="bg1"/>
                </a:solidFill>
                <a:effectLst>
                  <a:outerShdw blurRad="139700" algn="ctr" rotWithShape="0">
                    <a:prstClr val="black">
                      <a:alpha val="63000"/>
                    </a:prstClr>
                  </a:outerShdw>
                </a:effectLst>
                <a:latin typeface="Arial"/>
                <a:ea typeface="黑体" pitchFamily="2" charset="-122"/>
              </a:endParaRPr>
            </a:p>
          </p:txBody>
        </p:sp>
        <p:sp>
          <p:nvSpPr>
            <p:cNvPr id="67" name="TextBox 66"/>
            <p:cNvSpPr txBox="1"/>
            <p:nvPr/>
          </p:nvSpPr>
          <p:spPr>
            <a:xfrm>
              <a:off x="2770585" y="2947947"/>
              <a:ext cx="1843774" cy="1228109"/>
            </a:xfrm>
            <a:prstGeom prst="rect">
              <a:avLst/>
            </a:prstGeom>
          </p:spPr>
          <p:txBody>
            <a:bodyPr wrap="square" anchor="ctr">
              <a:spAutoFit/>
            </a:bodyPr>
            <a:lstStyle>
              <a:defPPr>
                <a:defRPr lang="en-US"/>
              </a:defPPr>
              <a:lvl1pPr algn="ctr" defTabSz="609320" eaLnBrk="0" hangingPunct="0">
                <a:spcBef>
                  <a:spcPts val="0"/>
                </a:spcBef>
                <a:defRPr sz="2400" b="1">
                  <a:solidFill>
                    <a:schemeClr val="bg2"/>
                  </a:solidFill>
                  <a:effectLst>
                    <a:outerShdw blurRad="127000" algn="ctr" rotWithShape="0">
                      <a:prstClr val="black">
                        <a:alpha val="69000"/>
                      </a:prstClr>
                    </a:outerShdw>
                  </a:effectLst>
                </a:defRPr>
              </a:lvl1pPr>
            </a:lstStyle>
            <a:p>
              <a:pPr defTabSz="914400">
                <a:lnSpc>
                  <a:spcPct val="110000"/>
                </a:lnSpc>
                <a:buNone/>
              </a:pPr>
              <a:r>
                <a:rPr lang="zh-CN" sz="2000" i="0" dirty="0">
                  <a:solidFill>
                    <a:schemeClr val="bg1"/>
                  </a:solidFill>
                  <a:latin typeface="Arial"/>
                  <a:ea typeface="黑体" pitchFamily="2" charset="-122"/>
                  <a:cs typeface="+mn-cs"/>
                </a:rPr>
                <a:t>约 300 </a:t>
              </a:r>
              <a:r>
                <a:rPr lang="zh-CN" sz="2000" i="0" dirty="0" smtClean="0">
                  <a:solidFill>
                    <a:schemeClr val="bg1"/>
                  </a:solidFill>
                  <a:latin typeface="Arial"/>
                  <a:ea typeface="黑体" pitchFamily="2" charset="-122"/>
                  <a:cs typeface="+mn-cs"/>
                </a:rPr>
                <a:t>亿</a:t>
              </a:r>
              <a:r>
                <a:rPr lang="en-US" altLang="zh-CN" sz="2000" i="0" dirty="0" smtClean="0">
                  <a:solidFill>
                    <a:schemeClr val="bg1"/>
                  </a:solidFill>
                  <a:latin typeface="Arial"/>
                  <a:ea typeface="黑体" pitchFamily="2" charset="-122"/>
                  <a:cs typeface="+mn-cs"/>
                </a:rPr>
                <a:t/>
              </a:r>
              <a:br>
                <a:rPr lang="en-US" altLang="zh-CN" sz="2000" i="0" dirty="0" smtClean="0">
                  <a:solidFill>
                    <a:schemeClr val="bg1"/>
                  </a:solidFill>
                  <a:latin typeface="Arial"/>
                  <a:ea typeface="黑体" pitchFamily="2" charset="-122"/>
                  <a:cs typeface="+mn-cs"/>
                </a:rPr>
              </a:br>
              <a:r>
                <a:rPr lang="zh-CN" sz="2000" i="0" dirty="0" smtClean="0">
                  <a:solidFill>
                    <a:schemeClr val="bg1"/>
                  </a:solidFill>
                  <a:latin typeface="Arial"/>
                  <a:ea typeface="黑体" pitchFamily="2" charset="-122"/>
                  <a:cs typeface="+mn-cs"/>
                </a:rPr>
                <a:t>美元服务 </a:t>
              </a:r>
              <a:endParaRPr lang="zh-CN" sz="2000" i="0" dirty="0">
                <a:solidFill>
                  <a:schemeClr val="bg1"/>
                </a:solidFill>
                <a:latin typeface="Arial"/>
                <a:ea typeface="黑体" pitchFamily="2" charset="-122"/>
                <a:cs typeface="+mn-cs"/>
              </a:endParaRPr>
            </a:p>
            <a:p>
              <a:pPr defTabSz="914400">
                <a:lnSpc>
                  <a:spcPct val="110000"/>
                </a:lnSpc>
                <a:buNone/>
              </a:pPr>
              <a:r>
                <a:rPr lang="zh-CN" sz="2000" i="0" dirty="0">
                  <a:solidFill>
                    <a:schemeClr val="bg1"/>
                  </a:solidFill>
                  <a:latin typeface="Arial"/>
                  <a:ea typeface="黑体" pitchFamily="2" charset="-122"/>
                  <a:cs typeface="+mn-cs"/>
                </a:rPr>
                <a:t>2016 财年</a:t>
              </a:r>
              <a:endParaRPr lang="en-US" sz="2000" dirty="0">
                <a:solidFill>
                  <a:schemeClr val="bg1"/>
                </a:solidFill>
                <a:ea typeface="黑体" pitchFamily="2" charset="-122"/>
              </a:endParaRPr>
            </a:p>
          </p:txBody>
        </p:sp>
      </p:grpSp>
      <p:grpSp>
        <p:nvGrpSpPr>
          <p:cNvPr id="9" name="Group 8"/>
          <p:cNvGrpSpPr/>
          <p:nvPr/>
        </p:nvGrpSpPr>
        <p:grpSpPr>
          <a:xfrm>
            <a:off x="3898729" y="2712020"/>
            <a:ext cx="4445749" cy="2296785"/>
            <a:chOff x="4594738" y="2633642"/>
            <a:chExt cx="4445749" cy="2296785"/>
          </a:xfrm>
        </p:grpSpPr>
        <p:grpSp>
          <p:nvGrpSpPr>
            <p:cNvPr id="8" name="Group 7"/>
            <p:cNvGrpSpPr/>
            <p:nvPr/>
          </p:nvGrpSpPr>
          <p:grpSpPr>
            <a:xfrm>
              <a:off x="6083312" y="2633642"/>
              <a:ext cx="2957175" cy="2296785"/>
              <a:chOff x="6301127" y="2558673"/>
              <a:chExt cx="2957175" cy="2296785"/>
            </a:xfrm>
          </p:grpSpPr>
          <p:sp>
            <p:nvSpPr>
              <p:cNvPr id="70" name="AutoShape 30"/>
              <p:cNvSpPr>
                <a:spLocks noChangeArrowheads="1"/>
              </p:cNvSpPr>
              <p:nvPr/>
            </p:nvSpPr>
            <p:spPr bwMode="auto">
              <a:xfrm rot="18991695">
                <a:off x="6301128" y="2558673"/>
                <a:ext cx="2521546" cy="640080"/>
              </a:xfrm>
              <a:prstGeom prst="rightArrow">
                <a:avLst>
                  <a:gd name="adj1" fmla="val 65417"/>
                  <a:gd name="adj2" fmla="val 57045"/>
                </a:avLst>
              </a:prstGeom>
              <a:gradFill rotWithShape="1">
                <a:gsLst>
                  <a:gs pos="44000">
                    <a:schemeClr val="bg1">
                      <a:lumMod val="85000"/>
                    </a:schemeClr>
                  </a:gs>
                  <a:gs pos="0">
                    <a:srgbClr val="4D6342">
                      <a:alpha val="0"/>
                    </a:srgbClr>
                  </a:gs>
                </a:gsLst>
                <a:lin ang="0" scaled="1"/>
              </a:gradFill>
              <a:ln w="9525" algn="ctr">
                <a:noFill/>
                <a:miter lim="800000"/>
                <a:headEnd/>
                <a:tailEnd/>
              </a:ln>
            </p:spPr>
            <p:txBody>
              <a:bodyPr wrap="none" lIns="73025" tIns="36511" rIns="73025" bIns="36511" anchor="ctr"/>
              <a:lstStyle/>
              <a:p>
                <a:pPr algn="ctr" eaLnBrk="0" hangingPunct="0">
                  <a:lnSpc>
                    <a:spcPct val="90000"/>
                  </a:lnSpc>
                </a:pPr>
                <a:endParaRPr lang="en-US" dirty="0">
                  <a:ea typeface="黑体" pitchFamily="2" charset="-122"/>
                </a:endParaRPr>
              </a:p>
            </p:txBody>
          </p:sp>
          <p:sp>
            <p:nvSpPr>
              <p:cNvPr id="71" name="AutoShape 30"/>
              <p:cNvSpPr>
                <a:spLocks noChangeArrowheads="1"/>
              </p:cNvSpPr>
              <p:nvPr/>
            </p:nvSpPr>
            <p:spPr bwMode="auto">
              <a:xfrm rot="2608305" flipV="1">
                <a:off x="6301127" y="4215378"/>
                <a:ext cx="2521546" cy="640080"/>
              </a:xfrm>
              <a:prstGeom prst="rightArrow">
                <a:avLst>
                  <a:gd name="adj1" fmla="val 65417"/>
                  <a:gd name="adj2" fmla="val 57045"/>
                </a:avLst>
              </a:prstGeom>
              <a:gradFill rotWithShape="1">
                <a:gsLst>
                  <a:gs pos="44000">
                    <a:schemeClr val="bg1">
                      <a:lumMod val="85000"/>
                    </a:schemeClr>
                  </a:gs>
                  <a:gs pos="0">
                    <a:srgbClr val="4D6342">
                      <a:alpha val="0"/>
                    </a:srgbClr>
                  </a:gs>
                </a:gsLst>
                <a:lin ang="0" scaled="1"/>
              </a:gradFill>
              <a:ln w="9525" algn="ctr">
                <a:noFill/>
                <a:miter lim="800000"/>
                <a:headEnd/>
                <a:tailEnd/>
              </a:ln>
            </p:spPr>
            <p:txBody>
              <a:bodyPr wrap="none" lIns="73025" tIns="36511" rIns="73025" bIns="36511" anchor="ctr"/>
              <a:lstStyle/>
              <a:p>
                <a:pPr algn="ctr" eaLnBrk="0" hangingPunct="0">
                  <a:lnSpc>
                    <a:spcPct val="90000"/>
                  </a:lnSpc>
                </a:pPr>
                <a:endParaRPr lang="en-US" dirty="0">
                  <a:ea typeface="黑体" pitchFamily="2" charset="-122"/>
                </a:endParaRPr>
              </a:p>
            </p:txBody>
          </p:sp>
          <p:sp>
            <p:nvSpPr>
              <p:cNvPr id="68" name="AutoShape 30"/>
              <p:cNvSpPr>
                <a:spLocks noChangeArrowheads="1"/>
              </p:cNvSpPr>
              <p:nvPr/>
            </p:nvSpPr>
            <p:spPr bwMode="auto">
              <a:xfrm>
                <a:off x="6736756" y="3468739"/>
                <a:ext cx="2521546" cy="640080"/>
              </a:xfrm>
              <a:prstGeom prst="rightArrow">
                <a:avLst>
                  <a:gd name="adj1" fmla="val 65417"/>
                  <a:gd name="adj2" fmla="val 57045"/>
                </a:avLst>
              </a:prstGeom>
              <a:gradFill rotWithShape="1">
                <a:gsLst>
                  <a:gs pos="44000">
                    <a:schemeClr val="bg1">
                      <a:lumMod val="84000"/>
                    </a:schemeClr>
                  </a:gs>
                  <a:gs pos="0">
                    <a:srgbClr val="D6D6D6"/>
                  </a:gs>
                </a:gsLst>
                <a:lin ang="0" scaled="1"/>
              </a:gradFill>
              <a:ln w="9525" algn="ctr">
                <a:noFill/>
                <a:miter lim="800000"/>
                <a:headEnd/>
                <a:tailEnd/>
              </a:ln>
            </p:spPr>
            <p:txBody>
              <a:bodyPr wrap="none" lIns="73025" tIns="36511" rIns="73025" bIns="36511" anchor="ctr"/>
              <a:lstStyle/>
              <a:p>
                <a:pPr algn="ctr" eaLnBrk="0" hangingPunct="0">
                  <a:lnSpc>
                    <a:spcPct val="90000"/>
                  </a:lnSpc>
                </a:pPr>
                <a:endParaRPr lang="en-US" dirty="0">
                  <a:ea typeface="黑体" pitchFamily="2" charset="-122"/>
                </a:endParaRPr>
              </a:p>
            </p:txBody>
          </p:sp>
        </p:grpSp>
        <p:sp>
          <p:nvSpPr>
            <p:cNvPr id="74" name="AutoShape 30"/>
            <p:cNvSpPr>
              <a:spLocks noChangeArrowheads="1"/>
            </p:cNvSpPr>
            <p:nvPr/>
          </p:nvSpPr>
          <p:spPr bwMode="auto">
            <a:xfrm>
              <a:off x="4594738" y="3655727"/>
              <a:ext cx="1924203" cy="416042"/>
            </a:xfrm>
            <a:prstGeom prst="rect">
              <a:avLst/>
            </a:prstGeom>
            <a:gradFill rotWithShape="1">
              <a:gsLst>
                <a:gs pos="44000">
                  <a:schemeClr val="bg1">
                    <a:lumMod val="85000"/>
                  </a:schemeClr>
                </a:gs>
                <a:gs pos="0">
                  <a:srgbClr val="4D6342">
                    <a:alpha val="0"/>
                  </a:srgbClr>
                </a:gs>
              </a:gsLst>
              <a:lin ang="0" scaled="1"/>
            </a:gradFill>
            <a:ln w="9525" algn="ctr">
              <a:noFill/>
              <a:miter lim="800000"/>
              <a:headEnd/>
              <a:tailEnd/>
            </a:ln>
          </p:spPr>
          <p:txBody>
            <a:bodyPr wrap="none" lIns="73025" tIns="36511" rIns="73025" bIns="36511" anchor="ctr"/>
            <a:lstStyle/>
            <a:p>
              <a:pPr algn="ctr" eaLnBrk="0" hangingPunct="0">
                <a:lnSpc>
                  <a:spcPct val="90000"/>
                </a:lnSpc>
              </a:pPr>
              <a:endParaRPr lang="en-US" dirty="0">
                <a:ea typeface="黑体" pitchFamily="2" charset="-122"/>
              </a:endParaRPr>
            </a:p>
          </p:txBody>
        </p:sp>
      </p:grpSp>
      <p:grpSp>
        <p:nvGrpSpPr>
          <p:cNvPr id="52" name="Group 51"/>
          <p:cNvGrpSpPr/>
          <p:nvPr/>
        </p:nvGrpSpPr>
        <p:grpSpPr>
          <a:xfrm>
            <a:off x="2528661" y="3255081"/>
            <a:ext cx="1095172" cy="1097280"/>
            <a:chOff x="2767719" y="2611549"/>
            <a:chExt cx="1095172" cy="1097280"/>
          </a:xfrm>
        </p:grpSpPr>
        <p:sp>
          <p:nvSpPr>
            <p:cNvPr id="53" name="Oval 7"/>
            <p:cNvSpPr>
              <a:spLocks noChangeAspect="1" noChangeArrowheads="1"/>
            </p:cNvSpPr>
            <p:nvPr/>
          </p:nvSpPr>
          <p:spPr bwMode="auto">
            <a:xfrm>
              <a:off x="2768145" y="2611549"/>
              <a:ext cx="1094325" cy="1097280"/>
            </a:xfrm>
            <a:prstGeom prst="ellipse">
              <a:avLst/>
            </a:prstGeom>
            <a:gradFill flip="none" rotWithShape="1">
              <a:gsLst>
                <a:gs pos="50000">
                  <a:schemeClr val="accent4">
                    <a:lumMod val="93000"/>
                    <a:lumOff val="7000"/>
                  </a:schemeClr>
                </a:gs>
                <a:gs pos="0">
                  <a:schemeClr val="accent5"/>
                </a:gs>
                <a:gs pos="100000">
                  <a:schemeClr val="tx1">
                    <a:lumMod val="60000"/>
                    <a:lumOff val="40000"/>
                  </a:schemeClr>
                </a:gs>
              </a:gsLst>
              <a:lin ang="16200000" scaled="1"/>
              <a:tileRect/>
            </a:gradFill>
            <a:ln w="38100" cap="flat">
              <a:solidFill>
                <a:schemeClr val="bg1">
                  <a:alpha val="70000"/>
                </a:schemeClr>
              </a:solidFill>
              <a:prstDash val="solid"/>
              <a:miter lim="800000"/>
              <a:headEnd/>
              <a:tailEnd/>
            </a:ln>
            <a:effectLst>
              <a:outerShdw blurRad="190500" algn="ctr" rotWithShape="0">
                <a:prstClr val="black">
                  <a:alpha val="40000"/>
                </a:prstClr>
              </a:outerShdw>
            </a:effectLst>
          </p:spPr>
          <p:txBody>
            <a:bodyPr vert="horz" wrap="none" lIns="121899" tIns="60949" rIns="121899" bIns="60949" numCol="1" anchor="ctr" anchorCtr="0" compatLnSpc="1">
              <a:prstTxWarp prst="textNoShape">
                <a:avLst/>
              </a:prstTxWarp>
            </a:bodyPr>
            <a:lstStyle/>
            <a:p>
              <a:pPr algn="ctr"/>
              <a:endParaRPr lang="en-US" b="1" dirty="0">
                <a:solidFill>
                  <a:schemeClr val="bg1"/>
                </a:solidFill>
                <a:effectLst>
                  <a:outerShdw blurRad="139700" algn="ctr" rotWithShape="0">
                    <a:prstClr val="black">
                      <a:alpha val="63000"/>
                    </a:prstClr>
                  </a:outerShdw>
                </a:effectLst>
                <a:latin typeface="Arial"/>
                <a:ea typeface="黑体" pitchFamily="2" charset="-122"/>
              </a:endParaRPr>
            </a:p>
          </p:txBody>
        </p:sp>
        <p:sp>
          <p:nvSpPr>
            <p:cNvPr id="54" name="TextBox 53"/>
            <p:cNvSpPr txBox="1"/>
            <p:nvPr/>
          </p:nvSpPr>
          <p:spPr>
            <a:xfrm>
              <a:off x="2767719" y="2867801"/>
              <a:ext cx="1095172" cy="612988"/>
            </a:xfrm>
            <a:prstGeom prst="rect">
              <a:avLst/>
            </a:prstGeom>
            <a:noFill/>
          </p:spPr>
          <p:txBody>
            <a:bodyPr wrap="none" rtlCol="0" anchor="ctr">
              <a:spAutoFit/>
            </a:bodyPr>
            <a:lstStyle>
              <a:defPPr>
                <a:defRPr lang="en-US"/>
              </a:defPPr>
              <a:lvl1pPr algn="ctr">
                <a:defRPr b="1">
                  <a:solidFill>
                    <a:schemeClr val="bg2"/>
                  </a:solidFill>
                  <a:effectLst>
                    <a:outerShdw blurRad="38100" dist="38100" dir="2700000" algn="tl">
                      <a:srgbClr val="000000">
                        <a:alpha val="43137"/>
                      </a:srgbClr>
                    </a:outerShdw>
                  </a:effectLst>
                </a:defRPr>
              </a:lvl1pPr>
            </a:lstStyle>
            <a:p>
              <a:pPr defTabSz="914400">
                <a:lnSpc>
                  <a:spcPct val="110000"/>
                </a:lnSpc>
                <a:buNone/>
              </a:pPr>
              <a:r>
                <a:rPr lang="zh-CN" sz="1600" i="0" dirty="0">
                  <a:solidFill>
                    <a:schemeClr val="bg1"/>
                  </a:solidFill>
                  <a:latin typeface="Arial"/>
                  <a:ea typeface="黑体" pitchFamily="2" charset="-122"/>
                  <a:cs typeface="+mn-cs"/>
                </a:rPr>
                <a:t>中型</a:t>
              </a:r>
            </a:p>
            <a:p>
              <a:pPr defTabSz="914400">
                <a:lnSpc>
                  <a:spcPct val="110000"/>
                </a:lnSpc>
                <a:buNone/>
              </a:pPr>
              <a:r>
                <a:rPr lang="zh-CN" sz="1600" i="0" dirty="0">
                  <a:solidFill>
                    <a:schemeClr val="bg1"/>
                  </a:solidFill>
                  <a:latin typeface="Arial"/>
                  <a:ea typeface="黑体" pitchFamily="2" charset="-122"/>
                  <a:cs typeface="+mn-cs"/>
                </a:rPr>
                <a:t>100–1000</a:t>
              </a:r>
            </a:p>
          </p:txBody>
        </p:sp>
      </p:grpSp>
      <p:sp>
        <p:nvSpPr>
          <p:cNvPr id="80" name="TextBox 79"/>
          <p:cNvSpPr txBox="1"/>
          <p:nvPr/>
        </p:nvSpPr>
        <p:spPr>
          <a:xfrm>
            <a:off x="310896" y="6385652"/>
            <a:ext cx="2765351" cy="246195"/>
          </a:xfrm>
          <a:prstGeom prst="rect">
            <a:avLst/>
          </a:prstGeom>
          <a:noFill/>
        </p:spPr>
        <p:txBody>
          <a:bodyPr wrap="square" lIns="76170" tIns="38087" rIns="76170" bIns="38087" rtlCol="0">
            <a:spAutoFit/>
          </a:bodyPr>
          <a:lstStyle/>
          <a:p>
            <a:pPr algn="l" defTabSz="1086490">
              <a:buNone/>
            </a:pPr>
            <a:r>
              <a:rPr lang="zh-CN" sz="1100" b="0" i="0">
                <a:solidFill>
                  <a:srgbClr val="FFFFFF"/>
                </a:solidFill>
                <a:latin typeface="Arial"/>
                <a:ea typeface="黑体" pitchFamily="2" charset="-122"/>
                <a:cs typeface="+mn-cs"/>
              </a:rPr>
              <a:t>来源：D&amp;B、IDC 和思科分析</a:t>
            </a:r>
            <a:endParaRPr lang="en-US" sz="1100" dirty="0">
              <a:solidFill>
                <a:schemeClr val="bg1"/>
              </a:solidFill>
              <a:ea typeface="黑体" pitchFamily="2" charset="-122"/>
            </a:endParaRPr>
          </a:p>
        </p:txBody>
      </p:sp>
      <p:sp>
        <p:nvSpPr>
          <p:cNvPr id="6" name="TextBox 5"/>
          <p:cNvSpPr txBox="1"/>
          <p:nvPr/>
        </p:nvSpPr>
        <p:spPr>
          <a:xfrm>
            <a:off x="4278319" y="6477958"/>
            <a:ext cx="3662299" cy="307777"/>
          </a:xfrm>
          <a:prstGeom prst="rect">
            <a:avLst/>
          </a:prstGeom>
          <a:noFill/>
        </p:spPr>
        <p:txBody>
          <a:bodyPr wrap="square" rtlCol="0">
            <a:spAutoFit/>
          </a:bodyPr>
          <a:lstStyle/>
          <a:p>
            <a:pPr algn="ctr" defTabSz="914400">
              <a:buNone/>
            </a:pPr>
            <a:r>
              <a:rPr lang="en-US" sz="1400" b="1" i="0">
                <a:solidFill>
                  <a:srgbClr val="FF0000"/>
                </a:solidFill>
                <a:latin typeface="Arial"/>
                <a:ea typeface="黑体" pitchFamily="2" charset="-122"/>
                <a:cs typeface="+mn-cs"/>
              </a:rPr>
              <a:t>思科合作伙伴机密</a:t>
            </a:r>
            <a:endParaRPr lang="en-US" sz="1400" b="1" dirty="0">
              <a:solidFill>
                <a:srgbClr val="FF0000"/>
              </a:solidFill>
              <a:ea typeface="黑体" pitchFamily="2" charset="-122"/>
            </a:endParaRPr>
          </a:p>
        </p:txBody>
      </p:sp>
    </p:spTree>
    <p:extLst>
      <p:ext uri="{BB962C8B-B14F-4D97-AF65-F5344CB8AC3E}">
        <p14:creationId xmlns:p14="http://schemas.microsoft.com/office/powerpoint/2010/main" val="21403650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52"/>
                                        </p:tgtEl>
                                      </p:cBhvr>
                                      <p:by x="150000" y="150000"/>
                                    </p:animScale>
                                  </p:childTnLst>
                                </p:cTn>
                              </p:par>
                              <p:par>
                                <p:cTn id="7" presetID="10"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animEffect transition="in" filter="fade">
                                      <p:cBhvr>
                                        <p:cTn id="9" dur="1000"/>
                                        <p:tgtEl>
                                          <p:spTgt spid="7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10" presetClass="entr" presetSubtype="0" fill="hold" nodeType="withEffect">
                                  <p:stCondLst>
                                    <p:cond delay="25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par>
                                <p:cTn id="20" presetID="10" presetClass="entr" presetSubtype="0" fill="hold" nodeType="withEffect">
                                  <p:stCondLst>
                                    <p:cond delay="25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25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06190" y="0"/>
            <a:ext cx="11448832" cy="838200"/>
          </a:xfrm>
        </p:spPr>
        <p:txBody>
          <a:bodyPr/>
          <a:lstStyle/>
          <a:p>
            <a:pPr algn="l" defTabSz="914400">
              <a:lnSpc>
                <a:spcPct val="80000"/>
              </a:lnSpc>
              <a:spcBef>
                <a:spcPct val="0"/>
              </a:spcBef>
              <a:buNone/>
            </a:pPr>
            <a:r>
              <a:rPr lang="zh-CN" sz="3600" b="0" i="0" spc="0" dirty="0">
                <a:solidFill>
                  <a:schemeClr val="bg1"/>
                </a:solidFill>
                <a:latin typeface="Arial"/>
                <a:ea typeface="黑体" pitchFamily="2" charset="-122"/>
                <a:cs typeface="+mj-cs"/>
              </a:rPr>
              <a:t>中端市场为什么选择思科？</a:t>
            </a:r>
            <a:endParaRPr lang="en-US" sz="3200" dirty="0">
              <a:solidFill>
                <a:schemeClr val="bg1"/>
              </a:solidFill>
              <a:ea typeface="黑体" pitchFamily="2" charset="-122"/>
            </a:endParaRPr>
          </a:p>
        </p:txBody>
      </p:sp>
      <p:sp>
        <p:nvSpPr>
          <p:cNvPr id="7" name="TextBox 6"/>
          <p:cNvSpPr txBox="1"/>
          <p:nvPr/>
        </p:nvSpPr>
        <p:spPr>
          <a:xfrm>
            <a:off x="670880" y="1308099"/>
            <a:ext cx="10929767" cy="461665"/>
          </a:xfrm>
          <a:prstGeom prst="rect">
            <a:avLst/>
          </a:prstGeom>
          <a:noFill/>
        </p:spPr>
        <p:txBody>
          <a:bodyPr wrap="square" rtlCol="0">
            <a:spAutoFit/>
          </a:bodyPr>
          <a:lstStyle/>
          <a:p>
            <a:pPr algn="ctr" defTabSz="914400">
              <a:buNone/>
            </a:pPr>
            <a:r>
              <a:rPr lang="zh-CN" sz="2400" b="0" i="0" dirty="0">
                <a:solidFill>
                  <a:srgbClr val="6DB344"/>
                </a:solidFill>
                <a:latin typeface="Arial"/>
                <a:ea typeface="黑体" pitchFamily="2" charset="-122"/>
                <a:cs typeface="+mn-cs"/>
              </a:rPr>
              <a:t>借助我们适当规模的 Made-for-Midmarket 产品组合，您就可以为您的组织提供： </a:t>
            </a:r>
          </a:p>
        </p:txBody>
      </p:sp>
      <p:grpSp>
        <p:nvGrpSpPr>
          <p:cNvPr id="5" name="Group 4"/>
          <p:cNvGrpSpPr/>
          <p:nvPr/>
        </p:nvGrpSpPr>
        <p:grpSpPr>
          <a:xfrm>
            <a:off x="6617877" y="2401054"/>
            <a:ext cx="4982773" cy="699241"/>
            <a:chOff x="4964699" y="2485721"/>
            <a:chExt cx="3738053" cy="699241"/>
          </a:xfrm>
        </p:grpSpPr>
        <p:sp>
          <p:nvSpPr>
            <p:cNvPr id="12" name="TextBox 11"/>
            <p:cNvSpPr txBox="1"/>
            <p:nvPr/>
          </p:nvSpPr>
          <p:spPr>
            <a:xfrm>
              <a:off x="6272800" y="2485721"/>
              <a:ext cx="2429952" cy="683264"/>
            </a:xfrm>
            <a:prstGeom prst="rect">
              <a:avLst/>
            </a:prstGeom>
            <a:noFill/>
          </p:spPr>
          <p:txBody>
            <a:bodyPr wrap="square" rtlCol="0">
              <a:spAutoFit/>
            </a:bodyPr>
            <a:lstStyle/>
            <a:p>
              <a:pPr algn="l" defTabSz="914400">
                <a:lnSpc>
                  <a:spcPct val="120000"/>
                </a:lnSpc>
                <a:spcBef>
                  <a:spcPts val="600"/>
                </a:spcBef>
                <a:buNone/>
              </a:pPr>
              <a:r>
                <a:rPr lang="zh-CN" sz="1600" b="0" i="0" dirty="0">
                  <a:solidFill>
                    <a:srgbClr val="0096D6"/>
                  </a:solidFill>
                  <a:latin typeface="Arial"/>
                  <a:ea typeface="黑体" pitchFamily="2" charset="-122"/>
                  <a:cs typeface="+mn-cs"/>
                </a:rPr>
                <a:t>实力之选 — 最广泛的产品组合，借助大量研发奠定的行业领导地位</a:t>
              </a:r>
            </a:p>
          </p:txBody>
        </p:sp>
        <p:sp>
          <p:nvSpPr>
            <p:cNvPr id="23" name="Freeform 22"/>
            <p:cNvSpPr/>
            <p:nvPr/>
          </p:nvSpPr>
          <p:spPr>
            <a:xfrm>
              <a:off x="4964699" y="2642632"/>
              <a:ext cx="1308100" cy="542330"/>
            </a:xfrm>
            <a:custGeom>
              <a:avLst/>
              <a:gdLst>
                <a:gd name="connsiteX0" fmla="*/ 0 w 1308100"/>
                <a:gd name="connsiteY0" fmla="*/ 215900 h 215900"/>
                <a:gd name="connsiteX1" fmla="*/ 203200 w 1308100"/>
                <a:gd name="connsiteY1" fmla="*/ 0 h 215900"/>
                <a:gd name="connsiteX2" fmla="*/ 1308100 w 1308100"/>
                <a:gd name="connsiteY2" fmla="*/ 12700 h 215900"/>
                <a:gd name="connsiteX3" fmla="*/ 1308100 w 1308100"/>
                <a:gd name="connsiteY3" fmla="*/ 12700 h 215900"/>
              </a:gdLst>
              <a:ahLst/>
              <a:cxnLst>
                <a:cxn ang="0">
                  <a:pos x="connsiteX0" y="connsiteY0"/>
                </a:cxn>
                <a:cxn ang="0">
                  <a:pos x="connsiteX1" y="connsiteY1"/>
                </a:cxn>
                <a:cxn ang="0">
                  <a:pos x="connsiteX2" y="connsiteY2"/>
                </a:cxn>
                <a:cxn ang="0">
                  <a:pos x="connsiteX3" y="connsiteY3"/>
                </a:cxn>
              </a:cxnLst>
              <a:rect l="l" t="t" r="r" b="b"/>
              <a:pathLst>
                <a:path w="1308100" h="215900">
                  <a:moveTo>
                    <a:pt x="0" y="215900"/>
                  </a:moveTo>
                  <a:lnTo>
                    <a:pt x="203200" y="0"/>
                  </a:lnTo>
                  <a:lnTo>
                    <a:pt x="1308100" y="12700"/>
                  </a:lnTo>
                  <a:lnTo>
                    <a:pt x="1308100" y="12700"/>
                  </a:lnTo>
                </a:path>
              </a:pathLst>
            </a:custGeom>
            <a:noFill/>
            <a:ln>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lnSpc>
                  <a:spcPct val="120000"/>
                </a:lnSpc>
              </a:pPr>
              <a:endParaRPr lang="en-US" dirty="0">
                <a:ea typeface="黑体" pitchFamily="2" charset="-122"/>
              </a:endParaRPr>
            </a:p>
          </p:txBody>
        </p:sp>
      </p:grpSp>
      <p:grpSp>
        <p:nvGrpSpPr>
          <p:cNvPr id="4" name="Group 3"/>
          <p:cNvGrpSpPr/>
          <p:nvPr/>
        </p:nvGrpSpPr>
        <p:grpSpPr>
          <a:xfrm>
            <a:off x="-120430" y="2401054"/>
            <a:ext cx="5949776" cy="699241"/>
            <a:chOff x="-90346" y="2485721"/>
            <a:chExt cx="4463494" cy="699241"/>
          </a:xfrm>
        </p:grpSpPr>
        <p:sp>
          <p:nvSpPr>
            <p:cNvPr id="19" name="TextBox 18"/>
            <p:cNvSpPr txBox="1"/>
            <p:nvPr/>
          </p:nvSpPr>
          <p:spPr>
            <a:xfrm>
              <a:off x="-90346" y="2485721"/>
              <a:ext cx="3146985" cy="338554"/>
            </a:xfrm>
            <a:prstGeom prst="rect">
              <a:avLst/>
            </a:prstGeom>
            <a:noFill/>
          </p:spPr>
          <p:txBody>
            <a:bodyPr wrap="square" rtlCol="0">
              <a:spAutoFit/>
            </a:bodyPr>
            <a:lstStyle/>
            <a:p>
              <a:pPr algn="r" defTabSz="914400">
                <a:spcBef>
                  <a:spcPts val="600"/>
                </a:spcBef>
                <a:buNone/>
              </a:pPr>
              <a:r>
                <a:rPr lang="zh-CN" sz="1600" b="0" i="0">
                  <a:solidFill>
                    <a:srgbClr val="0096D6"/>
                  </a:solidFill>
                  <a:latin typeface="Arial"/>
                  <a:ea typeface="黑体" pitchFamily="2" charset="-122"/>
                  <a:cs typeface="+mn-cs"/>
                </a:rPr>
                <a:t>投资保护 — 业内最佳的总拥有成本</a:t>
              </a:r>
            </a:p>
          </p:txBody>
        </p:sp>
        <p:sp>
          <p:nvSpPr>
            <p:cNvPr id="24" name="Freeform 23"/>
            <p:cNvSpPr/>
            <p:nvPr/>
          </p:nvSpPr>
          <p:spPr>
            <a:xfrm flipH="1">
              <a:off x="3065048" y="2642632"/>
              <a:ext cx="1308100" cy="542330"/>
            </a:xfrm>
            <a:custGeom>
              <a:avLst/>
              <a:gdLst>
                <a:gd name="connsiteX0" fmla="*/ 0 w 1308100"/>
                <a:gd name="connsiteY0" fmla="*/ 215900 h 215900"/>
                <a:gd name="connsiteX1" fmla="*/ 203200 w 1308100"/>
                <a:gd name="connsiteY1" fmla="*/ 0 h 215900"/>
                <a:gd name="connsiteX2" fmla="*/ 1308100 w 1308100"/>
                <a:gd name="connsiteY2" fmla="*/ 12700 h 215900"/>
                <a:gd name="connsiteX3" fmla="*/ 1308100 w 1308100"/>
                <a:gd name="connsiteY3" fmla="*/ 12700 h 215900"/>
              </a:gdLst>
              <a:ahLst/>
              <a:cxnLst>
                <a:cxn ang="0">
                  <a:pos x="connsiteX0" y="connsiteY0"/>
                </a:cxn>
                <a:cxn ang="0">
                  <a:pos x="connsiteX1" y="connsiteY1"/>
                </a:cxn>
                <a:cxn ang="0">
                  <a:pos x="connsiteX2" y="connsiteY2"/>
                </a:cxn>
                <a:cxn ang="0">
                  <a:pos x="connsiteX3" y="connsiteY3"/>
                </a:cxn>
              </a:cxnLst>
              <a:rect l="l" t="t" r="r" b="b"/>
              <a:pathLst>
                <a:path w="1308100" h="215900">
                  <a:moveTo>
                    <a:pt x="0" y="215900"/>
                  </a:moveTo>
                  <a:lnTo>
                    <a:pt x="203200" y="0"/>
                  </a:lnTo>
                  <a:lnTo>
                    <a:pt x="1308100" y="12700"/>
                  </a:lnTo>
                  <a:lnTo>
                    <a:pt x="1308100" y="12700"/>
                  </a:lnTo>
                </a:path>
              </a:pathLst>
            </a:custGeom>
            <a:noFill/>
            <a:ln>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dirty="0">
                <a:ea typeface="黑体" pitchFamily="2" charset="-122"/>
              </a:endParaRPr>
            </a:p>
          </p:txBody>
        </p:sp>
      </p:grpSp>
      <p:grpSp>
        <p:nvGrpSpPr>
          <p:cNvPr id="8" name="Group 7"/>
          <p:cNvGrpSpPr/>
          <p:nvPr/>
        </p:nvGrpSpPr>
        <p:grpSpPr>
          <a:xfrm>
            <a:off x="6617876" y="5429766"/>
            <a:ext cx="5266288" cy="818740"/>
            <a:chOff x="4964699" y="5429766"/>
            <a:chExt cx="3950745" cy="818740"/>
          </a:xfrm>
        </p:grpSpPr>
        <p:sp>
          <p:nvSpPr>
            <p:cNvPr id="14" name="TextBox 13"/>
            <p:cNvSpPr txBox="1"/>
            <p:nvPr/>
          </p:nvSpPr>
          <p:spPr>
            <a:xfrm>
              <a:off x="6272800" y="5594609"/>
              <a:ext cx="2642644" cy="653897"/>
            </a:xfrm>
            <a:prstGeom prst="rect">
              <a:avLst/>
            </a:prstGeom>
            <a:noFill/>
          </p:spPr>
          <p:txBody>
            <a:bodyPr wrap="square" rtlCol="0">
              <a:spAutoFit/>
            </a:bodyPr>
            <a:lstStyle/>
            <a:p>
              <a:pPr algn="l" defTabSz="914400">
                <a:lnSpc>
                  <a:spcPct val="120000"/>
                </a:lnSpc>
                <a:spcBef>
                  <a:spcPts val="600"/>
                </a:spcBef>
                <a:buNone/>
              </a:pPr>
              <a:r>
                <a:rPr lang="zh-CN" sz="1600" b="0" i="0" dirty="0">
                  <a:solidFill>
                    <a:srgbClr val="0096D6"/>
                  </a:solidFill>
                  <a:latin typeface="Arial"/>
                  <a:ea typeface="黑体" pitchFamily="2" charset="-122"/>
                  <a:cs typeface="+mn-cs"/>
                </a:rPr>
                <a:t>服务 — 以软件为支持，且基于 28 年以上的行业经验而打造</a:t>
              </a:r>
            </a:p>
          </p:txBody>
        </p:sp>
        <p:sp>
          <p:nvSpPr>
            <p:cNvPr id="25" name="Freeform 24"/>
            <p:cNvSpPr/>
            <p:nvPr/>
          </p:nvSpPr>
          <p:spPr>
            <a:xfrm flipV="1">
              <a:off x="4964699" y="5429766"/>
              <a:ext cx="1308100" cy="542330"/>
            </a:xfrm>
            <a:custGeom>
              <a:avLst/>
              <a:gdLst>
                <a:gd name="connsiteX0" fmla="*/ 0 w 1308100"/>
                <a:gd name="connsiteY0" fmla="*/ 215900 h 215900"/>
                <a:gd name="connsiteX1" fmla="*/ 203200 w 1308100"/>
                <a:gd name="connsiteY1" fmla="*/ 0 h 215900"/>
                <a:gd name="connsiteX2" fmla="*/ 1308100 w 1308100"/>
                <a:gd name="connsiteY2" fmla="*/ 12700 h 215900"/>
                <a:gd name="connsiteX3" fmla="*/ 1308100 w 1308100"/>
                <a:gd name="connsiteY3" fmla="*/ 12700 h 215900"/>
              </a:gdLst>
              <a:ahLst/>
              <a:cxnLst>
                <a:cxn ang="0">
                  <a:pos x="connsiteX0" y="connsiteY0"/>
                </a:cxn>
                <a:cxn ang="0">
                  <a:pos x="connsiteX1" y="connsiteY1"/>
                </a:cxn>
                <a:cxn ang="0">
                  <a:pos x="connsiteX2" y="connsiteY2"/>
                </a:cxn>
                <a:cxn ang="0">
                  <a:pos x="connsiteX3" y="connsiteY3"/>
                </a:cxn>
              </a:cxnLst>
              <a:rect l="l" t="t" r="r" b="b"/>
              <a:pathLst>
                <a:path w="1308100" h="215900">
                  <a:moveTo>
                    <a:pt x="0" y="215900"/>
                  </a:moveTo>
                  <a:lnTo>
                    <a:pt x="203200" y="0"/>
                  </a:lnTo>
                  <a:lnTo>
                    <a:pt x="1308100" y="12700"/>
                  </a:lnTo>
                  <a:lnTo>
                    <a:pt x="1308100" y="12700"/>
                  </a:lnTo>
                </a:path>
              </a:pathLst>
            </a:custGeom>
            <a:noFill/>
            <a:ln>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lnSpc>
                  <a:spcPct val="120000"/>
                </a:lnSpc>
              </a:pPr>
              <a:endParaRPr lang="en-US" dirty="0">
                <a:ea typeface="黑体" pitchFamily="2" charset="-122"/>
              </a:endParaRPr>
            </a:p>
          </p:txBody>
        </p:sp>
      </p:grpSp>
      <p:grpSp>
        <p:nvGrpSpPr>
          <p:cNvPr id="9" name="Group 8"/>
          <p:cNvGrpSpPr/>
          <p:nvPr/>
        </p:nvGrpSpPr>
        <p:grpSpPr>
          <a:xfrm>
            <a:off x="45374" y="5429767"/>
            <a:ext cx="5783972" cy="669647"/>
            <a:chOff x="34039" y="5429766"/>
            <a:chExt cx="4339109" cy="669647"/>
          </a:xfrm>
        </p:grpSpPr>
        <p:sp>
          <p:nvSpPr>
            <p:cNvPr id="22" name="TextBox 21"/>
            <p:cNvSpPr txBox="1"/>
            <p:nvPr/>
          </p:nvSpPr>
          <p:spPr>
            <a:xfrm>
              <a:off x="34039" y="5760859"/>
              <a:ext cx="3022600" cy="338554"/>
            </a:xfrm>
            <a:prstGeom prst="rect">
              <a:avLst/>
            </a:prstGeom>
            <a:noFill/>
          </p:spPr>
          <p:txBody>
            <a:bodyPr wrap="square" rtlCol="0">
              <a:spAutoFit/>
            </a:bodyPr>
            <a:lstStyle/>
            <a:p>
              <a:pPr algn="r" defTabSz="914400">
                <a:spcBef>
                  <a:spcPts val="600"/>
                </a:spcBef>
                <a:buNone/>
              </a:pPr>
              <a:r>
                <a:rPr lang="zh-CN" sz="1600" b="0" i="0" dirty="0">
                  <a:solidFill>
                    <a:srgbClr val="0096D6"/>
                  </a:solidFill>
                  <a:latin typeface="Arial"/>
                  <a:ea typeface="黑体" pitchFamily="2" charset="-122"/>
                  <a:cs typeface="+mn-cs"/>
                </a:rPr>
                <a:t>简单 — 易于部署、管理、运营和扩展 </a:t>
              </a:r>
            </a:p>
          </p:txBody>
        </p:sp>
        <p:sp>
          <p:nvSpPr>
            <p:cNvPr id="26" name="Freeform 25"/>
            <p:cNvSpPr/>
            <p:nvPr/>
          </p:nvSpPr>
          <p:spPr>
            <a:xfrm flipH="1" flipV="1">
              <a:off x="3065048" y="5429766"/>
              <a:ext cx="1308100" cy="542330"/>
            </a:xfrm>
            <a:custGeom>
              <a:avLst/>
              <a:gdLst>
                <a:gd name="connsiteX0" fmla="*/ 0 w 1308100"/>
                <a:gd name="connsiteY0" fmla="*/ 215900 h 215900"/>
                <a:gd name="connsiteX1" fmla="*/ 203200 w 1308100"/>
                <a:gd name="connsiteY1" fmla="*/ 0 h 215900"/>
                <a:gd name="connsiteX2" fmla="*/ 1308100 w 1308100"/>
                <a:gd name="connsiteY2" fmla="*/ 12700 h 215900"/>
                <a:gd name="connsiteX3" fmla="*/ 1308100 w 1308100"/>
                <a:gd name="connsiteY3" fmla="*/ 12700 h 215900"/>
              </a:gdLst>
              <a:ahLst/>
              <a:cxnLst>
                <a:cxn ang="0">
                  <a:pos x="connsiteX0" y="connsiteY0"/>
                </a:cxn>
                <a:cxn ang="0">
                  <a:pos x="connsiteX1" y="connsiteY1"/>
                </a:cxn>
                <a:cxn ang="0">
                  <a:pos x="connsiteX2" y="connsiteY2"/>
                </a:cxn>
                <a:cxn ang="0">
                  <a:pos x="connsiteX3" y="connsiteY3"/>
                </a:cxn>
              </a:cxnLst>
              <a:rect l="l" t="t" r="r" b="b"/>
              <a:pathLst>
                <a:path w="1308100" h="215900">
                  <a:moveTo>
                    <a:pt x="0" y="215900"/>
                  </a:moveTo>
                  <a:lnTo>
                    <a:pt x="203200" y="0"/>
                  </a:lnTo>
                  <a:lnTo>
                    <a:pt x="1308100" y="12700"/>
                  </a:lnTo>
                  <a:lnTo>
                    <a:pt x="1308100" y="12700"/>
                  </a:lnTo>
                </a:path>
              </a:pathLst>
            </a:custGeom>
            <a:noFill/>
            <a:ln>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dirty="0">
                <a:ea typeface="黑体" pitchFamily="2" charset="-122"/>
              </a:endParaRPr>
            </a:p>
          </p:txBody>
        </p:sp>
      </p:grpSp>
      <p:grpSp>
        <p:nvGrpSpPr>
          <p:cNvPr id="6" name="Group 5"/>
          <p:cNvGrpSpPr/>
          <p:nvPr/>
        </p:nvGrpSpPr>
        <p:grpSpPr>
          <a:xfrm>
            <a:off x="7619638" y="3982129"/>
            <a:ext cx="4264525" cy="951543"/>
            <a:chOff x="5525673" y="3982129"/>
            <a:chExt cx="3199227" cy="951543"/>
          </a:xfrm>
        </p:grpSpPr>
        <p:sp>
          <p:nvSpPr>
            <p:cNvPr id="13" name="TextBox 12"/>
            <p:cNvSpPr txBox="1"/>
            <p:nvPr/>
          </p:nvSpPr>
          <p:spPr>
            <a:xfrm>
              <a:off x="6272799" y="3982129"/>
              <a:ext cx="2452101" cy="951543"/>
            </a:xfrm>
            <a:prstGeom prst="rect">
              <a:avLst/>
            </a:prstGeom>
            <a:noFill/>
          </p:spPr>
          <p:txBody>
            <a:bodyPr wrap="square" rtlCol="0">
              <a:spAutoFit/>
            </a:bodyPr>
            <a:lstStyle/>
            <a:p>
              <a:pPr algn="l" defTabSz="914400">
                <a:lnSpc>
                  <a:spcPct val="120000"/>
                </a:lnSpc>
                <a:spcBef>
                  <a:spcPts val="600"/>
                </a:spcBef>
                <a:buNone/>
              </a:pPr>
              <a:r>
                <a:rPr lang="zh-CN" sz="1600" b="0" i="0" dirty="0">
                  <a:solidFill>
                    <a:srgbClr val="0096D6"/>
                  </a:solidFill>
                  <a:latin typeface="Arial"/>
                  <a:ea typeface="黑体" pitchFamily="2" charset="-122"/>
                  <a:cs typeface="+mn-cs"/>
                </a:rPr>
                <a:t>生态系统 — 值得信赖的高水平合作伙伴全球网络</a:t>
              </a:r>
            </a:p>
            <a:p>
              <a:pPr algn="l" defTabSz="914400">
                <a:lnSpc>
                  <a:spcPct val="120000"/>
                </a:lnSpc>
                <a:buNone/>
              </a:pPr>
              <a:endParaRPr lang="en-US" sz="1600" dirty="0">
                <a:ea typeface="黑体" pitchFamily="2" charset="-122"/>
              </a:endParaRPr>
            </a:p>
          </p:txBody>
        </p:sp>
        <p:cxnSp>
          <p:nvCxnSpPr>
            <p:cNvPr id="27" name="Straight Connector 26"/>
            <p:cNvCxnSpPr/>
            <p:nvPr/>
          </p:nvCxnSpPr>
          <p:spPr>
            <a:xfrm>
              <a:off x="5525673" y="4343400"/>
              <a:ext cx="747126" cy="0"/>
            </a:xfrm>
            <a:prstGeom prst="line">
              <a:avLst/>
            </a:prstGeom>
            <a:ln>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187452" y="4136505"/>
            <a:ext cx="5007793" cy="338554"/>
            <a:chOff x="34039" y="4136504"/>
            <a:chExt cx="3756823" cy="338554"/>
          </a:xfrm>
        </p:grpSpPr>
        <p:sp>
          <p:nvSpPr>
            <p:cNvPr id="21" name="TextBox 20"/>
            <p:cNvSpPr txBox="1"/>
            <p:nvPr/>
          </p:nvSpPr>
          <p:spPr>
            <a:xfrm>
              <a:off x="34039" y="4136504"/>
              <a:ext cx="3022600" cy="338554"/>
            </a:xfrm>
            <a:prstGeom prst="rect">
              <a:avLst/>
            </a:prstGeom>
            <a:noFill/>
          </p:spPr>
          <p:txBody>
            <a:bodyPr wrap="square" rtlCol="0">
              <a:spAutoFit/>
            </a:bodyPr>
            <a:lstStyle/>
            <a:p>
              <a:pPr algn="r" defTabSz="914400">
                <a:spcBef>
                  <a:spcPts val="600"/>
                </a:spcBef>
                <a:buNone/>
              </a:pPr>
              <a:r>
                <a:rPr lang="zh-CN" sz="1600" b="0" i="0" dirty="0">
                  <a:solidFill>
                    <a:srgbClr val="0096D6"/>
                  </a:solidFill>
                  <a:latin typeface="Arial"/>
                  <a:ea typeface="黑体" pitchFamily="2" charset="-122"/>
                  <a:cs typeface="+mn-cs"/>
                </a:rPr>
                <a:t>灵活的部署选项 — 现场、托管服务和云 </a:t>
              </a:r>
              <a:endParaRPr lang="en-US" sz="1600" dirty="0">
                <a:solidFill>
                  <a:srgbClr val="0096D6"/>
                </a:solidFill>
                <a:ea typeface="黑体" pitchFamily="2" charset="-122"/>
              </a:endParaRPr>
            </a:p>
          </p:txBody>
        </p:sp>
        <p:cxnSp>
          <p:nvCxnSpPr>
            <p:cNvPr id="28" name="Straight Connector 27"/>
            <p:cNvCxnSpPr/>
            <p:nvPr/>
          </p:nvCxnSpPr>
          <p:spPr>
            <a:xfrm>
              <a:off x="3043736" y="4343400"/>
              <a:ext cx="747126" cy="0"/>
            </a:xfrm>
            <a:prstGeom prst="line">
              <a:avLst/>
            </a:prstGeom>
            <a:ln>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cxnSp>
      </p:grpSp>
      <p:pic>
        <p:nvPicPr>
          <p:cNvPr id="30" name="Picture 29" descr="Circle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78397" y="2646102"/>
            <a:ext cx="3458761" cy="3465155"/>
          </a:xfrm>
          <a:prstGeom prst="rect">
            <a:avLst/>
          </a:prstGeom>
        </p:spPr>
      </p:pic>
    </p:spTree>
    <p:extLst>
      <p:ext uri="{BB962C8B-B14F-4D97-AF65-F5344CB8AC3E}">
        <p14:creationId xmlns:p14="http://schemas.microsoft.com/office/powerpoint/2010/main" val="424937855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par>
                          <p:cTn id="8" fill="hold">
                            <p:stCondLst>
                              <p:cond delay="2000"/>
                            </p:stCondLst>
                            <p:childTnLst>
                              <p:par>
                                <p:cTn id="9" presetID="1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p:tgtEl>
                                          <p:spTgt spid="4"/>
                                        </p:tgtEl>
                                        <p:attrNameLst>
                                          <p:attrName>ppt_x</p:attrName>
                                        </p:attrNameLst>
                                      </p:cBhvr>
                                      <p:tavLst>
                                        <p:tav tm="0">
                                          <p:val>
                                            <p:strVal val="#ppt_x+#ppt_w*1.125000"/>
                                          </p:val>
                                        </p:tav>
                                        <p:tav tm="100000">
                                          <p:val>
                                            <p:strVal val="#ppt_x"/>
                                          </p:val>
                                        </p:tav>
                                      </p:tavLst>
                                    </p:anim>
                                    <p:animEffect transition="in" filter="wipe(left)">
                                      <p:cBhvr>
                                        <p:cTn id="12" dur="1000"/>
                                        <p:tgtEl>
                                          <p:spTgt spid="4"/>
                                        </p:tgtEl>
                                      </p:cBhvr>
                                    </p:animEffect>
                                  </p:childTnLst>
                                </p:cTn>
                              </p:par>
                              <p:par>
                                <p:cTn id="13" presetID="1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p:tgtEl>
                                          <p:spTgt spid="5"/>
                                        </p:tgtEl>
                                        <p:attrNameLst>
                                          <p:attrName>ppt_x</p:attrName>
                                        </p:attrNameLst>
                                      </p:cBhvr>
                                      <p:tavLst>
                                        <p:tav tm="0">
                                          <p:val>
                                            <p:strVal val="#ppt_x-#ppt_w*1.125000"/>
                                          </p:val>
                                        </p:tav>
                                        <p:tav tm="100000">
                                          <p:val>
                                            <p:strVal val="#ppt_x"/>
                                          </p:val>
                                        </p:tav>
                                      </p:tavLst>
                                    </p:anim>
                                    <p:animEffect transition="in" filter="wipe(right)">
                                      <p:cBhvr>
                                        <p:cTn id="16" dur="1000"/>
                                        <p:tgtEl>
                                          <p:spTgt spid="5"/>
                                        </p:tgtEl>
                                      </p:cBhvr>
                                    </p:animEffect>
                                  </p:childTnLst>
                                </p:cTn>
                              </p:par>
                            </p:childTnLst>
                          </p:cTn>
                        </p:par>
                        <p:par>
                          <p:cTn id="17" fill="hold">
                            <p:stCondLst>
                              <p:cond delay="3000"/>
                            </p:stCondLst>
                            <p:childTnLst>
                              <p:par>
                                <p:cTn id="18" presetID="1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000"/>
                                        <p:tgtEl>
                                          <p:spTgt spid="10"/>
                                        </p:tgtEl>
                                        <p:attrNameLst>
                                          <p:attrName>ppt_x</p:attrName>
                                        </p:attrNameLst>
                                      </p:cBhvr>
                                      <p:tavLst>
                                        <p:tav tm="0">
                                          <p:val>
                                            <p:strVal val="#ppt_x+#ppt_w*1.125000"/>
                                          </p:val>
                                        </p:tav>
                                        <p:tav tm="100000">
                                          <p:val>
                                            <p:strVal val="#ppt_x"/>
                                          </p:val>
                                        </p:tav>
                                      </p:tavLst>
                                    </p:anim>
                                    <p:animEffect transition="in" filter="wipe(left)">
                                      <p:cBhvr>
                                        <p:cTn id="21" dur="1000"/>
                                        <p:tgtEl>
                                          <p:spTgt spid="10"/>
                                        </p:tgtEl>
                                      </p:cBhvr>
                                    </p:animEffect>
                                  </p:childTnLst>
                                </p:cTn>
                              </p:par>
                              <p:par>
                                <p:cTn id="22" presetID="12" presetClass="entr" presetSubtype="8"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p:tgtEl>
                                          <p:spTgt spid="6"/>
                                        </p:tgtEl>
                                        <p:attrNameLst>
                                          <p:attrName>ppt_x</p:attrName>
                                        </p:attrNameLst>
                                      </p:cBhvr>
                                      <p:tavLst>
                                        <p:tav tm="0">
                                          <p:val>
                                            <p:strVal val="#ppt_x-#ppt_w*1.125000"/>
                                          </p:val>
                                        </p:tav>
                                        <p:tav tm="100000">
                                          <p:val>
                                            <p:strVal val="#ppt_x"/>
                                          </p:val>
                                        </p:tav>
                                      </p:tavLst>
                                    </p:anim>
                                    <p:animEffect transition="in" filter="wipe(right)">
                                      <p:cBhvr>
                                        <p:cTn id="25" dur="1000"/>
                                        <p:tgtEl>
                                          <p:spTgt spid="6"/>
                                        </p:tgtEl>
                                      </p:cBhvr>
                                    </p:animEffect>
                                  </p:childTnLst>
                                </p:cTn>
                              </p:par>
                            </p:childTnLst>
                          </p:cTn>
                        </p:par>
                        <p:par>
                          <p:cTn id="26" fill="hold">
                            <p:stCondLst>
                              <p:cond delay="4000"/>
                            </p:stCondLst>
                            <p:childTnLst>
                              <p:par>
                                <p:cTn id="27" presetID="12" presetClass="entr" presetSubtype="2"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000"/>
                                        <p:tgtEl>
                                          <p:spTgt spid="9"/>
                                        </p:tgtEl>
                                        <p:attrNameLst>
                                          <p:attrName>ppt_x</p:attrName>
                                        </p:attrNameLst>
                                      </p:cBhvr>
                                      <p:tavLst>
                                        <p:tav tm="0">
                                          <p:val>
                                            <p:strVal val="#ppt_x+#ppt_w*1.125000"/>
                                          </p:val>
                                        </p:tav>
                                        <p:tav tm="100000">
                                          <p:val>
                                            <p:strVal val="#ppt_x"/>
                                          </p:val>
                                        </p:tav>
                                      </p:tavLst>
                                    </p:anim>
                                    <p:animEffect transition="in" filter="wipe(left)">
                                      <p:cBhvr>
                                        <p:cTn id="30" dur="1000"/>
                                        <p:tgtEl>
                                          <p:spTgt spid="9"/>
                                        </p:tgtEl>
                                      </p:cBhvr>
                                    </p:animEffect>
                                  </p:childTnLst>
                                </p:cTn>
                              </p:par>
                              <p:par>
                                <p:cTn id="31" presetID="12" presetClass="entr" presetSubtype="8"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1000"/>
                                        <p:tgtEl>
                                          <p:spTgt spid="8"/>
                                        </p:tgtEl>
                                        <p:attrNameLst>
                                          <p:attrName>ppt_x</p:attrName>
                                        </p:attrNameLst>
                                      </p:cBhvr>
                                      <p:tavLst>
                                        <p:tav tm="0">
                                          <p:val>
                                            <p:strVal val="#ppt_x-#ppt_w*1.125000"/>
                                          </p:val>
                                        </p:tav>
                                        <p:tav tm="100000">
                                          <p:val>
                                            <p:strVal val="#ppt_x"/>
                                          </p:val>
                                        </p:tav>
                                      </p:tavLst>
                                    </p:anim>
                                    <p:animEffect transition="in" filter="wipe(right)">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16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0151687" y="50800"/>
            <a:ext cx="1886325" cy="838200"/>
          </a:xfrm>
          <a:prstGeom prst="rect">
            <a:avLst/>
          </a:prstGeom>
          <a:solidFill>
            <a:schemeClr val="bg1">
              <a:alpha val="61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2" name="Title 1"/>
          <p:cNvSpPr>
            <a:spLocks noGrp="1"/>
          </p:cNvSpPr>
          <p:nvPr>
            <p:ph type="title"/>
          </p:nvPr>
        </p:nvSpPr>
        <p:spPr>
          <a:xfrm>
            <a:off x="306190" y="82296"/>
            <a:ext cx="11448832" cy="838200"/>
          </a:xfrm>
        </p:spPr>
        <p:txBody>
          <a:bodyPr/>
          <a:lstStyle/>
          <a:p>
            <a:pPr algn="l" defTabSz="914400">
              <a:lnSpc>
                <a:spcPct val="100000"/>
              </a:lnSpc>
              <a:spcBef>
                <a:spcPct val="0"/>
              </a:spcBef>
              <a:buNone/>
            </a:pPr>
            <a:r>
              <a:rPr lang="zh-CN" sz="3600" b="0" i="0" spc="0" dirty="0">
                <a:solidFill>
                  <a:schemeClr val="bg1"/>
                </a:solidFill>
                <a:latin typeface="Arial"/>
                <a:ea typeface="黑体" pitchFamily="2" charset="-122"/>
                <a:cs typeface="+mj-cs"/>
              </a:rPr>
              <a:t>Made-for-Midmarket 产品组合</a:t>
            </a:r>
            <a:br>
              <a:rPr lang="zh-CN" sz="3600" b="0" i="0" spc="0" dirty="0">
                <a:solidFill>
                  <a:schemeClr val="bg1"/>
                </a:solidFill>
                <a:latin typeface="Arial"/>
                <a:ea typeface="黑体" pitchFamily="2" charset="-122"/>
                <a:cs typeface="+mj-cs"/>
              </a:rPr>
            </a:br>
            <a:r>
              <a:rPr lang="zh-CN" sz="2400" b="0" i="0" spc="0" dirty="0">
                <a:solidFill>
                  <a:schemeClr val="bg1"/>
                </a:solidFill>
                <a:latin typeface="Arial"/>
                <a:ea typeface="黑体" pitchFamily="2" charset="-122"/>
                <a:cs typeface="+mj-cs"/>
              </a:rPr>
              <a:t>竞争简述</a:t>
            </a:r>
            <a:endParaRPr lang="en-US" sz="2400" dirty="0">
              <a:solidFill>
                <a:schemeClr val="bg1"/>
              </a:solidFill>
              <a:ea typeface="黑体" pitchFamily="2"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2137507703"/>
              </p:ext>
            </p:extLst>
          </p:nvPr>
        </p:nvGraphicFramePr>
        <p:xfrm>
          <a:off x="257442" y="939997"/>
          <a:ext cx="11760156" cy="5906343"/>
        </p:xfrm>
        <a:graphic>
          <a:graphicData uri="http://schemas.openxmlformats.org/drawingml/2006/table">
            <a:tbl>
              <a:tblPr firstRow="1" bandRow="1">
                <a:tableStyleId>{5C22544A-7EE6-4342-B048-85BDC9FD1C3A}</a:tableStyleId>
              </a:tblPr>
              <a:tblGrid>
                <a:gridCol w="835088"/>
                <a:gridCol w="2291938"/>
                <a:gridCol w="4007376"/>
                <a:gridCol w="520256"/>
                <a:gridCol w="393700"/>
                <a:gridCol w="600775"/>
                <a:gridCol w="524329"/>
                <a:gridCol w="524330"/>
                <a:gridCol w="687516"/>
                <a:gridCol w="698740"/>
                <a:gridCol w="676108"/>
              </a:tblGrid>
              <a:tr h="346830">
                <a:tc>
                  <a:txBody>
                    <a:bodyPr/>
                    <a:lstStyle/>
                    <a:p>
                      <a:pPr marL="0" algn="l" defTabSz="914400">
                        <a:buNone/>
                      </a:pPr>
                      <a:r>
                        <a:rPr lang="zh-CN" sz="900" b="1" i="0" dirty="0" smtClean="0">
                          <a:solidFill>
                            <a:schemeClr val="bg1"/>
                          </a:solidFill>
                          <a:latin typeface="Arial"/>
                          <a:ea typeface="黑体" pitchFamily="2" charset="-122"/>
                          <a:cs typeface="+mn-cs"/>
                        </a:rPr>
                        <a:t>类别</a:t>
                      </a:r>
                      <a:endParaRPr lang="en-US" sz="900" b="1" dirty="0">
                        <a:solidFill>
                          <a:schemeClr val="bg1"/>
                        </a:solidFill>
                        <a:ea typeface="黑体" pitchFamily="2" charset="-122"/>
                      </a:endParaRPr>
                    </a:p>
                  </a:txBody>
                  <a:tcPr>
                    <a:gradFill flip="none" rotWithShape="1">
                      <a:gsLst>
                        <a:gs pos="0">
                          <a:schemeClr val="accent1"/>
                        </a:gs>
                        <a:gs pos="100000">
                          <a:schemeClr val="tx1">
                            <a:lumMod val="75000"/>
                          </a:schemeClr>
                        </a:gs>
                      </a:gsLst>
                      <a:lin ang="5400000" scaled="0"/>
                      <a:tileRect/>
                    </a:gradFill>
                  </a:tcPr>
                </a:tc>
                <a:tc>
                  <a:txBody>
                    <a:bodyPr/>
                    <a:lstStyle/>
                    <a:p>
                      <a:pPr marL="0" algn="l" defTabSz="914400">
                        <a:buNone/>
                      </a:pPr>
                      <a:r>
                        <a:rPr lang="zh-CN" sz="900" b="1" i="0" dirty="0" smtClean="0">
                          <a:solidFill>
                            <a:schemeClr val="bg1"/>
                          </a:solidFill>
                          <a:latin typeface="Arial"/>
                          <a:ea typeface="黑体" pitchFamily="2" charset="-122"/>
                          <a:cs typeface="+mn-cs"/>
                        </a:rPr>
                        <a:t>产品组合竞争</a:t>
                      </a:r>
                      <a:r>
                        <a:rPr lang="zh-CN" sz="900" b="1" i="0" baseline="0" dirty="0" smtClean="0">
                          <a:solidFill>
                            <a:schemeClr val="bg1"/>
                          </a:solidFill>
                          <a:latin typeface="Arial"/>
                          <a:ea typeface="黑体" pitchFamily="2" charset="-122"/>
                          <a:cs typeface="+mn-cs"/>
                        </a:rPr>
                        <a:t>优势</a:t>
                      </a:r>
                      <a:endParaRPr lang="en-US" sz="900" b="1" dirty="0">
                        <a:solidFill>
                          <a:schemeClr val="bg1"/>
                        </a:solidFill>
                        <a:ea typeface="黑体" pitchFamily="2" charset="-122"/>
                      </a:endParaRPr>
                    </a:p>
                  </a:txBody>
                  <a:tcPr>
                    <a:gradFill flip="none" rotWithShape="1">
                      <a:gsLst>
                        <a:gs pos="0">
                          <a:schemeClr val="accent1"/>
                        </a:gs>
                        <a:gs pos="100000">
                          <a:schemeClr val="tx1">
                            <a:lumMod val="75000"/>
                          </a:schemeClr>
                        </a:gs>
                      </a:gsLst>
                      <a:lin ang="5400000" scaled="0"/>
                      <a:tileRect/>
                    </a:gradFill>
                  </a:tcPr>
                </a:tc>
                <a:tc>
                  <a:txBody>
                    <a:bodyPr/>
                    <a:lstStyle/>
                    <a:p>
                      <a:pPr marL="0" algn="l" defTabSz="914400">
                        <a:buNone/>
                      </a:pPr>
                      <a:r>
                        <a:rPr lang="zh-CN" sz="900" b="1" i="0" dirty="0">
                          <a:solidFill>
                            <a:schemeClr val="bg1"/>
                          </a:solidFill>
                          <a:latin typeface="Arial"/>
                          <a:ea typeface="黑体" pitchFamily="2" charset="-122"/>
                          <a:cs typeface="+mn-cs"/>
                        </a:rPr>
                        <a:t>客户关注的问题</a:t>
                      </a:r>
                      <a:endParaRPr lang="en-US" sz="900" b="1" dirty="0">
                        <a:solidFill>
                          <a:schemeClr val="bg1"/>
                        </a:solidFill>
                        <a:ea typeface="黑体" pitchFamily="2" charset="-122"/>
                      </a:endParaRPr>
                    </a:p>
                  </a:txBody>
                  <a:tcPr>
                    <a:gradFill flip="none" rotWithShape="1">
                      <a:gsLst>
                        <a:gs pos="0">
                          <a:schemeClr val="accent1"/>
                        </a:gs>
                        <a:gs pos="100000">
                          <a:schemeClr val="tx1">
                            <a:lumMod val="75000"/>
                          </a:schemeClr>
                        </a:gs>
                      </a:gsLst>
                      <a:lin ang="5400000" scaled="0"/>
                      <a:tileRect/>
                    </a:gradFill>
                  </a:tcPr>
                </a:tc>
                <a:tc>
                  <a:txBody>
                    <a:bodyPr/>
                    <a:lstStyle/>
                    <a:p>
                      <a:pPr marL="0" algn="l" defTabSz="914400">
                        <a:buNone/>
                      </a:pPr>
                      <a:r>
                        <a:rPr lang="zh-CN" sz="900" b="1" i="0" dirty="0">
                          <a:solidFill>
                            <a:schemeClr val="bg1"/>
                          </a:solidFill>
                          <a:latin typeface="Arial"/>
                          <a:ea typeface="黑体" pitchFamily="2" charset="-122"/>
                          <a:cs typeface="+mn-cs"/>
                        </a:rPr>
                        <a:t>思科</a:t>
                      </a:r>
                      <a:endParaRPr lang="en-US" sz="900" b="1" dirty="0">
                        <a:solidFill>
                          <a:schemeClr val="bg1"/>
                        </a:solidFill>
                        <a:ea typeface="黑体" pitchFamily="2" charset="-122"/>
                      </a:endParaRPr>
                    </a:p>
                  </a:txBody>
                  <a:tcPr>
                    <a:gradFill flip="none" rotWithShape="1">
                      <a:gsLst>
                        <a:gs pos="0">
                          <a:schemeClr val="accent1"/>
                        </a:gs>
                        <a:gs pos="100000">
                          <a:schemeClr val="tx1">
                            <a:lumMod val="75000"/>
                          </a:schemeClr>
                        </a:gs>
                      </a:gsLst>
                      <a:lin ang="5400000" scaled="0"/>
                      <a:tileRect/>
                    </a:gradFill>
                  </a:tcPr>
                </a:tc>
                <a:tc>
                  <a:txBody>
                    <a:bodyPr/>
                    <a:lstStyle/>
                    <a:p>
                      <a:pPr marL="0" algn="l" defTabSz="914400">
                        <a:buNone/>
                      </a:pPr>
                      <a:r>
                        <a:rPr lang="zh-CN" sz="900" b="1" i="0">
                          <a:solidFill>
                            <a:schemeClr val="bg1"/>
                          </a:solidFill>
                          <a:latin typeface="Arial"/>
                          <a:ea typeface="黑体" pitchFamily="2" charset="-122"/>
                          <a:cs typeface="+mn-cs"/>
                        </a:rPr>
                        <a:t>HP</a:t>
                      </a:r>
                      <a:endParaRPr lang="en-US" sz="900" b="1" dirty="0">
                        <a:solidFill>
                          <a:schemeClr val="bg1"/>
                        </a:solidFill>
                        <a:ea typeface="黑体" pitchFamily="2" charset="-122"/>
                      </a:endParaRPr>
                    </a:p>
                  </a:txBody>
                  <a:tcPr>
                    <a:gradFill flip="none" rotWithShape="1">
                      <a:gsLst>
                        <a:gs pos="0">
                          <a:schemeClr val="accent1"/>
                        </a:gs>
                        <a:gs pos="100000">
                          <a:schemeClr val="tx1">
                            <a:lumMod val="75000"/>
                          </a:schemeClr>
                        </a:gs>
                      </a:gsLst>
                      <a:lin ang="5400000" scaled="0"/>
                      <a:tileRect/>
                    </a:gradFill>
                  </a:tcPr>
                </a:tc>
                <a:tc>
                  <a:txBody>
                    <a:bodyPr/>
                    <a:lstStyle/>
                    <a:p>
                      <a:pPr marL="0" marR="0" indent="0" algn="l" defTabSz="914400">
                        <a:lnSpc>
                          <a:spcPct val="100000"/>
                        </a:lnSpc>
                        <a:spcBef>
                          <a:spcPts val="0"/>
                        </a:spcBef>
                        <a:spcAft>
                          <a:spcPts val="0"/>
                        </a:spcAft>
                        <a:buNone/>
                        <a:tabLst/>
                      </a:pPr>
                      <a:r>
                        <a:rPr lang="zh-CN" sz="900" b="1" i="0" dirty="0">
                          <a:solidFill>
                            <a:schemeClr val="bg1"/>
                          </a:solidFill>
                          <a:latin typeface="Arial"/>
                          <a:ea typeface="黑体" pitchFamily="2" charset="-122"/>
                          <a:cs typeface="+mn-cs"/>
                        </a:rPr>
                        <a:t>Juniper</a:t>
                      </a:r>
                    </a:p>
                    <a:p>
                      <a:pPr marL="0" algn="l" defTabSz="914400">
                        <a:buNone/>
                      </a:pPr>
                      <a:endParaRPr lang="en-US" sz="900" b="1" dirty="0">
                        <a:solidFill>
                          <a:schemeClr val="bg1"/>
                        </a:solidFill>
                        <a:ea typeface="黑体" pitchFamily="2" charset="-122"/>
                      </a:endParaRPr>
                    </a:p>
                  </a:txBody>
                  <a:tcPr>
                    <a:gradFill flip="none" rotWithShape="1">
                      <a:gsLst>
                        <a:gs pos="0">
                          <a:schemeClr val="accent1"/>
                        </a:gs>
                        <a:gs pos="100000">
                          <a:schemeClr val="tx1">
                            <a:lumMod val="75000"/>
                          </a:schemeClr>
                        </a:gs>
                      </a:gsLst>
                      <a:lin ang="5400000" scaled="0"/>
                      <a:tileRect/>
                    </a:gradFill>
                  </a:tcPr>
                </a:tc>
                <a:tc>
                  <a:txBody>
                    <a:bodyPr/>
                    <a:lstStyle/>
                    <a:p>
                      <a:pPr marL="0" marR="0" indent="0" algn="l" defTabSz="914400">
                        <a:lnSpc>
                          <a:spcPct val="100000"/>
                        </a:lnSpc>
                        <a:spcBef>
                          <a:spcPts val="0"/>
                        </a:spcBef>
                        <a:spcAft>
                          <a:spcPts val="0"/>
                        </a:spcAft>
                        <a:buNone/>
                        <a:tabLst/>
                      </a:pPr>
                      <a:r>
                        <a:rPr lang="zh-CN" sz="900" b="1" i="0" dirty="0">
                          <a:solidFill>
                            <a:schemeClr val="bg1"/>
                          </a:solidFill>
                          <a:latin typeface="Arial"/>
                          <a:ea typeface="黑体" pitchFamily="2" charset="-122"/>
                          <a:cs typeface="+mn-cs"/>
                        </a:rPr>
                        <a:t>Aruba</a:t>
                      </a:r>
                    </a:p>
                    <a:p>
                      <a:pPr marL="0" algn="l" defTabSz="914400">
                        <a:buNone/>
                      </a:pPr>
                      <a:endParaRPr lang="en-US" sz="900" b="1" dirty="0">
                        <a:solidFill>
                          <a:schemeClr val="bg1"/>
                        </a:solidFill>
                        <a:ea typeface="黑体" pitchFamily="2" charset="-122"/>
                      </a:endParaRPr>
                    </a:p>
                  </a:txBody>
                  <a:tcPr>
                    <a:gradFill flip="none" rotWithShape="1">
                      <a:gsLst>
                        <a:gs pos="0">
                          <a:schemeClr val="accent1"/>
                        </a:gs>
                        <a:gs pos="100000">
                          <a:schemeClr val="tx1">
                            <a:lumMod val="75000"/>
                          </a:schemeClr>
                        </a:gs>
                      </a:gsLst>
                      <a:lin ang="5400000" scaled="0"/>
                      <a:tileRect/>
                    </a:gradFill>
                  </a:tcPr>
                </a:tc>
                <a:tc>
                  <a:txBody>
                    <a:bodyPr/>
                    <a:lstStyle/>
                    <a:p>
                      <a:pPr marL="0" algn="l" defTabSz="914400">
                        <a:buNone/>
                      </a:pPr>
                      <a:r>
                        <a:rPr lang="zh-CN" sz="900" b="1" i="0" dirty="0">
                          <a:solidFill>
                            <a:schemeClr val="bg1"/>
                          </a:solidFill>
                          <a:latin typeface="Arial"/>
                          <a:ea typeface="黑体" pitchFamily="2" charset="-122"/>
                          <a:cs typeface="+mn-cs"/>
                        </a:rPr>
                        <a:t>Avaya</a:t>
                      </a:r>
                      <a:endParaRPr lang="en-US" sz="900" b="1" dirty="0">
                        <a:solidFill>
                          <a:schemeClr val="bg1"/>
                        </a:solidFill>
                        <a:ea typeface="黑体" pitchFamily="2" charset="-122"/>
                      </a:endParaRPr>
                    </a:p>
                  </a:txBody>
                  <a:tcPr>
                    <a:gradFill flip="none" rotWithShape="1">
                      <a:gsLst>
                        <a:gs pos="0">
                          <a:schemeClr val="accent1"/>
                        </a:gs>
                        <a:gs pos="100000">
                          <a:schemeClr val="tx1">
                            <a:lumMod val="75000"/>
                          </a:schemeClr>
                        </a:gs>
                      </a:gsLst>
                      <a:lin ang="5400000" scaled="0"/>
                      <a:tileRect/>
                    </a:gradFill>
                  </a:tcPr>
                </a:tc>
                <a:tc>
                  <a:txBody>
                    <a:bodyPr/>
                    <a:lstStyle/>
                    <a:p>
                      <a:pPr marL="0" algn="ctr" defTabSz="914400">
                        <a:buNone/>
                      </a:pPr>
                      <a:r>
                        <a:rPr lang="zh-CN" sz="900" b="1" i="0" dirty="0">
                          <a:solidFill>
                            <a:schemeClr val="bg1"/>
                          </a:solidFill>
                          <a:latin typeface="Arial"/>
                          <a:ea typeface="黑体" pitchFamily="2" charset="-122"/>
                          <a:cs typeface="+mn-cs"/>
                        </a:rPr>
                        <a:t>ShoreTel</a:t>
                      </a:r>
                      <a:endParaRPr lang="en-US" sz="900" b="1" dirty="0">
                        <a:solidFill>
                          <a:schemeClr val="bg1"/>
                        </a:solidFill>
                        <a:ea typeface="黑体" pitchFamily="2" charset="-122"/>
                      </a:endParaRPr>
                    </a:p>
                  </a:txBody>
                  <a:tcPr>
                    <a:gradFill flip="none" rotWithShape="1">
                      <a:gsLst>
                        <a:gs pos="0">
                          <a:schemeClr val="accent1"/>
                        </a:gs>
                        <a:gs pos="100000">
                          <a:schemeClr val="tx1">
                            <a:lumMod val="75000"/>
                          </a:schemeClr>
                        </a:gs>
                      </a:gsLst>
                      <a:lin ang="5400000" scaled="0"/>
                      <a:tileRect/>
                    </a:gradFill>
                  </a:tcPr>
                </a:tc>
                <a:tc>
                  <a:txBody>
                    <a:bodyPr/>
                    <a:lstStyle/>
                    <a:p>
                      <a:pPr marL="0" algn="ctr" defTabSz="914400">
                        <a:buNone/>
                      </a:pPr>
                      <a:r>
                        <a:rPr lang="zh-CN" sz="900" b="1" i="0" dirty="0">
                          <a:solidFill>
                            <a:schemeClr val="bg1"/>
                          </a:solidFill>
                          <a:latin typeface="Arial"/>
                          <a:ea typeface="黑体" pitchFamily="2" charset="-122"/>
                          <a:cs typeface="+mn-cs"/>
                        </a:rPr>
                        <a:t>Microsoft</a:t>
                      </a:r>
                      <a:endParaRPr lang="en-US" sz="900" b="1" dirty="0">
                        <a:solidFill>
                          <a:schemeClr val="bg1"/>
                        </a:solidFill>
                        <a:ea typeface="黑体" pitchFamily="2" charset="-122"/>
                      </a:endParaRPr>
                    </a:p>
                  </a:txBody>
                  <a:tcPr>
                    <a:gradFill flip="none" rotWithShape="1">
                      <a:gsLst>
                        <a:gs pos="0">
                          <a:schemeClr val="accent1"/>
                        </a:gs>
                        <a:gs pos="100000">
                          <a:schemeClr val="tx1">
                            <a:lumMod val="75000"/>
                          </a:schemeClr>
                        </a:gs>
                      </a:gsLst>
                      <a:lin ang="5400000" scaled="0"/>
                      <a:tileRect/>
                    </a:gradFill>
                  </a:tcPr>
                </a:tc>
                <a:tc>
                  <a:txBody>
                    <a:bodyPr/>
                    <a:lstStyle/>
                    <a:p>
                      <a:pPr marL="0" algn="ctr" defTabSz="914400">
                        <a:buNone/>
                      </a:pPr>
                      <a:r>
                        <a:rPr lang="zh-CN" sz="900" b="1" i="0" dirty="0">
                          <a:solidFill>
                            <a:schemeClr val="bg1"/>
                          </a:solidFill>
                          <a:latin typeface="Arial"/>
                          <a:ea typeface="黑体" pitchFamily="2" charset="-122"/>
                          <a:cs typeface="+mn-cs"/>
                        </a:rPr>
                        <a:t>IBM</a:t>
                      </a:r>
                      <a:endParaRPr lang="en-US" sz="900" b="1" dirty="0">
                        <a:solidFill>
                          <a:schemeClr val="bg1"/>
                        </a:solidFill>
                        <a:ea typeface="黑体" pitchFamily="2" charset="-122"/>
                      </a:endParaRPr>
                    </a:p>
                  </a:txBody>
                  <a:tcPr>
                    <a:gradFill flip="none" rotWithShape="1">
                      <a:gsLst>
                        <a:gs pos="0">
                          <a:schemeClr val="accent1"/>
                        </a:gs>
                        <a:gs pos="100000">
                          <a:schemeClr val="tx1">
                            <a:lumMod val="75000"/>
                          </a:schemeClr>
                        </a:gs>
                      </a:gsLst>
                      <a:lin ang="5400000" scaled="0"/>
                      <a:tileRect/>
                    </a:gradFill>
                  </a:tcPr>
                </a:tc>
              </a:tr>
              <a:tr h="549147">
                <a:tc>
                  <a:txBody>
                    <a:bodyPr/>
                    <a:lstStyle/>
                    <a:p>
                      <a:pPr marL="0" algn="l" defTabSz="914400">
                        <a:lnSpc>
                          <a:spcPct val="107000"/>
                        </a:lnSpc>
                        <a:buNone/>
                      </a:pPr>
                      <a:r>
                        <a:rPr lang="zh-CN" sz="800" b="0" i="0" dirty="0" smtClean="0">
                          <a:solidFill>
                            <a:srgbClr val="0096D6">
                              <a:lumMod val="50000"/>
                            </a:srgbClr>
                          </a:solidFill>
                          <a:latin typeface="Arial"/>
                          <a:ea typeface="黑体" pitchFamily="2" charset="-122"/>
                          <a:cs typeface="+mn-cs"/>
                        </a:rPr>
                        <a:t>智能解决方案</a:t>
                      </a:r>
                      <a:endParaRPr lang="en-US" sz="800" dirty="0">
                        <a:solidFill>
                          <a:schemeClr val="tx1">
                            <a:lumMod val="50000"/>
                          </a:schemeClr>
                        </a:solidFill>
                        <a:ea typeface="黑体" pitchFamily="2" charset="-122"/>
                      </a:endParaRPr>
                    </a:p>
                  </a:txBody>
                  <a:tcPr/>
                </a:tc>
                <a:tc>
                  <a:txBody>
                    <a:bodyPr/>
                    <a:lstStyle/>
                    <a:p>
                      <a:pPr marL="0" algn="l" defTabSz="914400">
                        <a:lnSpc>
                          <a:spcPct val="107000"/>
                        </a:lnSpc>
                        <a:buNone/>
                      </a:pPr>
                      <a:r>
                        <a:rPr lang="zh-CN" sz="800" b="0" i="0" baseline="0" dirty="0" smtClean="0">
                          <a:solidFill>
                            <a:srgbClr val="0096D6">
                              <a:lumMod val="50000"/>
                            </a:srgbClr>
                          </a:solidFill>
                          <a:latin typeface="Arial"/>
                          <a:ea typeface="黑体" pitchFamily="2" charset="-122"/>
                          <a:cs typeface="+mn-cs"/>
                        </a:rPr>
                        <a:t>附有强大合作伙伴 GTM 资产</a:t>
                      </a:r>
                      <a:r>
                        <a:rPr lang="zh-CN" sz="800" b="0" i="0" dirty="0" smtClean="0">
                          <a:solidFill>
                            <a:srgbClr val="0096D6">
                              <a:lumMod val="50000"/>
                            </a:srgbClr>
                          </a:solidFill>
                          <a:latin typeface="Arial"/>
                          <a:ea typeface="黑体" pitchFamily="2" charset="-122"/>
                          <a:cs typeface="+mn-cs"/>
                        </a:rPr>
                        <a:t>的集成</a:t>
                      </a:r>
                      <a:r>
                        <a:rPr lang="zh-CN" sz="800" b="0" i="0" baseline="0" dirty="0" smtClean="0">
                          <a:solidFill>
                            <a:srgbClr val="0096D6">
                              <a:lumMod val="50000"/>
                            </a:srgbClr>
                          </a:solidFill>
                          <a:latin typeface="Arial"/>
                          <a:ea typeface="黑体" pitchFamily="2" charset="-122"/>
                          <a:cs typeface="+mn-cs"/>
                        </a:rPr>
                        <a:t>和</a:t>
                      </a:r>
                      <a:r>
                        <a:rPr lang="zh-CN" sz="800" b="0" i="0" dirty="0" smtClean="0">
                          <a:solidFill>
                            <a:srgbClr val="0096D6">
                              <a:lumMod val="50000"/>
                            </a:srgbClr>
                          </a:solidFill>
                          <a:latin typeface="Arial"/>
                          <a:ea typeface="黑体" pitchFamily="2" charset="-122"/>
                          <a:cs typeface="+mn-cs"/>
                        </a:rPr>
                        <a:t>验证的跨技术解决方案</a:t>
                      </a:r>
                      <a:endParaRPr lang="en-US" sz="800" dirty="0">
                        <a:solidFill>
                          <a:schemeClr val="tx1">
                            <a:lumMod val="50000"/>
                          </a:schemeClr>
                        </a:solidFill>
                        <a:ea typeface="黑体" pitchFamily="2" charset="-122"/>
                      </a:endParaRPr>
                    </a:p>
                  </a:txBody>
                  <a:tcPr/>
                </a:tc>
                <a:tc>
                  <a:txBody>
                    <a:bodyPr/>
                    <a:lstStyle/>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a:t>
                      </a:r>
                      <a:r>
                        <a:rPr lang="zh-CN" sz="800" b="0" i="0" baseline="0" dirty="0">
                          <a:solidFill>
                            <a:srgbClr val="0096D6">
                              <a:lumMod val="50000"/>
                            </a:srgbClr>
                          </a:solidFill>
                          <a:latin typeface="Arial"/>
                          <a:ea typeface="黑体" pitchFamily="2" charset="-122"/>
                          <a:cs typeface="+mn-cs"/>
                        </a:rPr>
                        <a:t> </a:t>
                      </a:r>
                      <a:r>
                        <a:rPr lang="zh-CN" sz="800" b="0" i="0" dirty="0">
                          <a:solidFill>
                            <a:srgbClr val="0096D6">
                              <a:lumMod val="50000"/>
                            </a:srgbClr>
                          </a:solidFill>
                          <a:latin typeface="Arial"/>
                          <a:ea typeface="黑体" pitchFamily="2" charset="-122"/>
                          <a:cs typeface="+mn-cs"/>
                        </a:rPr>
                        <a:t>最小化跨技术部署风险</a:t>
                      </a:r>
                    </a:p>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加大技术投资回报率</a:t>
                      </a:r>
                    </a:p>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加快 IT 用户采用</a:t>
                      </a:r>
                    </a:p>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交付可复制和可扩展的 IT 流程</a:t>
                      </a:r>
                      <a:endParaRPr lang="en-US" sz="800" dirty="0">
                        <a:solidFill>
                          <a:schemeClr val="tx1">
                            <a:lumMod val="50000"/>
                          </a:schemeClr>
                        </a:solidFill>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r>
              <a:tr h="549147">
                <a:tc>
                  <a:txBody>
                    <a:bodyPr/>
                    <a:lstStyle/>
                    <a:p>
                      <a:pPr marL="0" algn="l" defTabSz="914400">
                        <a:lnSpc>
                          <a:spcPct val="107000"/>
                        </a:lnSpc>
                        <a:buNone/>
                      </a:pPr>
                      <a:r>
                        <a:rPr lang="zh-CN" sz="800" b="0" i="0">
                          <a:solidFill>
                            <a:srgbClr val="0096D6">
                              <a:lumMod val="50000"/>
                            </a:srgbClr>
                          </a:solidFill>
                          <a:latin typeface="Arial"/>
                          <a:ea typeface="黑体" pitchFamily="2" charset="-122"/>
                          <a:cs typeface="+mn-cs"/>
                        </a:rPr>
                        <a:t>云</a:t>
                      </a:r>
                      <a:endParaRPr lang="en-US" sz="800" dirty="0">
                        <a:solidFill>
                          <a:schemeClr val="tx1">
                            <a:lumMod val="50000"/>
                          </a:schemeClr>
                        </a:solidFill>
                        <a:ea typeface="黑体" pitchFamily="2" charset="-122"/>
                      </a:endParaRPr>
                    </a:p>
                  </a:txBody>
                  <a:tcPr/>
                </a:tc>
                <a:tc>
                  <a:txBody>
                    <a:bodyPr/>
                    <a:lstStyle/>
                    <a:p>
                      <a:pPr marL="0" algn="l" defTabSz="914400">
                        <a:lnSpc>
                          <a:spcPct val="107000"/>
                        </a:lnSpc>
                        <a:buNone/>
                      </a:pPr>
                      <a:r>
                        <a:rPr lang="zh-CN" sz="800" b="0" i="0" dirty="0">
                          <a:solidFill>
                            <a:srgbClr val="0096D6">
                              <a:lumMod val="50000"/>
                            </a:srgbClr>
                          </a:solidFill>
                          <a:latin typeface="Arial"/>
                          <a:ea typeface="黑体" pitchFamily="2" charset="-122"/>
                          <a:cs typeface="+mn-cs"/>
                        </a:rPr>
                        <a:t>批发业 HCS</a:t>
                      </a:r>
                      <a:endParaRPr lang="en-US" sz="800" dirty="0" smtClean="0">
                        <a:solidFill>
                          <a:schemeClr val="tx1">
                            <a:lumMod val="50000"/>
                          </a:schemeClr>
                        </a:solidFill>
                        <a:ea typeface="黑体" pitchFamily="2" charset="-122"/>
                      </a:endParaRPr>
                    </a:p>
                    <a:p>
                      <a:pPr marL="0" algn="l" defTabSz="914400">
                        <a:lnSpc>
                          <a:spcPct val="107000"/>
                        </a:lnSpc>
                        <a:buNone/>
                      </a:pPr>
                      <a:r>
                        <a:rPr lang="zh-CN" sz="800" b="0" i="0" dirty="0">
                          <a:solidFill>
                            <a:srgbClr val="0096D6">
                              <a:lumMod val="50000"/>
                            </a:srgbClr>
                          </a:solidFill>
                          <a:latin typeface="Arial"/>
                          <a:ea typeface="黑体" pitchFamily="2" charset="-122"/>
                          <a:cs typeface="+mn-cs"/>
                        </a:rPr>
                        <a:t>Meraki 云网络</a:t>
                      </a:r>
                    </a:p>
                    <a:p>
                      <a:pPr marL="0" algn="l" defTabSz="914400">
                        <a:lnSpc>
                          <a:spcPct val="107000"/>
                        </a:lnSpc>
                        <a:buNone/>
                      </a:pPr>
                      <a:r>
                        <a:rPr lang="zh-CN" sz="800" b="0" i="0" dirty="0">
                          <a:solidFill>
                            <a:srgbClr val="0096D6">
                              <a:lumMod val="50000"/>
                            </a:srgbClr>
                          </a:solidFill>
                          <a:latin typeface="Arial"/>
                          <a:ea typeface="黑体" pitchFamily="2" charset="-122"/>
                          <a:cs typeface="+mn-cs"/>
                        </a:rPr>
                        <a:t>云</a:t>
                      </a:r>
                      <a:r>
                        <a:rPr lang="zh-CN" sz="800" b="0" i="0" baseline="0" dirty="0">
                          <a:solidFill>
                            <a:srgbClr val="0096D6">
                              <a:lumMod val="50000"/>
                            </a:srgbClr>
                          </a:solidFill>
                          <a:latin typeface="Arial"/>
                          <a:ea typeface="黑体" pitchFamily="2" charset="-122"/>
                          <a:cs typeface="+mn-cs"/>
                        </a:rPr>
                        <a:t>服务路由器</a:t>
                      </a:r>
                    </a:p>
                    <a:p>
                      <a:pPr marL="0" algn="l" defTabSz="914400">
                        <a:lnSpc>
                          <a:spcPct val="107000"/>
                        </a:lnSpc>
                        <a:buNone/>
                      </a:pPr>
                      <a:r>
                        <a:rPr lang="zh-CN" sz="800" b="0" i="0" kern="1200" dirty="0">
                          <a:solidFill>
                            <a:srgbClr val="0096D6">
                              <a:lumMod val="50000"/>
                            </a:srgbClr>
                          </a:solidFill>
                          <a:effectLst/>
                          <a:latin typeface="Arial"/>
                          <a:ea typeface="黑体" pitchFamily="2" charset="-122"/>
                          <a:cs typeface="+mn-cs"/>
                        </a:rPr>
                        <a:t>Nexus1000V InterCloud</a:t>
                      </a:r>
                      <a:endParaRPr lang="en-US" sz="100" dirty="0">
                        <a:solidFill>
                          <a:schemeClr val="tx1">
                            <a:lumMod val="50000"/>
                          </a:schemeClr>
                        </a:solidFill>
                        <a:ea typeface="黑体" pitchFamily="2" charset="-122"/>
                      </a:endParaRPr>
                    </a:p>
                  </a:txBody>
                  <a:tcPr/>
                </a:tc>
                <a:tc>
                  <a:txBody>
                    <a:bodyPr/>
                    <a:lstStyle/>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为协作</a:t>
                      </a:r>
                      <a:r>
                        <a:rPr lang="zh-CN" sz="800" b="0" i="0" dirty="0">
                          <a:solidFill>
                            <a:srgbClr val="0096D6">
                              <a:lumMod val="50000"/>
                            </a:srgbClr>
                          </a:solidFill>
                          <a:latin typeface="Arial"/>
                          <a:ea typeface="黑体" pitchFamily="2" charset="-122"/>
                          <a:cs typeface="+mn-cs"/>
                        </a:rPr>
                        <a:t>利用云总拥有成本和灵活性</a:t>
                      </a:r>
                    </a:p>
                    <a:p>
                      <a:pPr marL="54864" marR="0" indent="-54864" algn="l" defTabSz="914400">
                        <a:lnSpc>
                          <a:spcPct val="107000"/>
                        </a:lnSpc>
                        <a:spcBef>
                          <a:spcPts val="0"/>
                        </a:spcBef>
                        <a:spcAft>
                          <a:spcPts val="0"/>
                        </a:spcAft>
                        <a:buNone/>
                        <a:tabLst/>
                      </a:pPr>
                      <a:r>
                        <a:rPr lang="zh-CN" sz="800" b="0" i="0" baseline="0" dirty="0">
                          <a:solidFill>
                            <a:srgbClr val="0096D6">
                              <a:lumMod val="50000"/>
                            </a:srgbClr>
                          </a:solidFill>
                          <a:latin typeface="Arial"/>
                          <a:ea typeface="黑体" pitchFamily="2" charset="-122"/>
                          <a:cs typeface="+mn-cs"/>
                        </a:rPr>
                        <a:t>- 在精简的 IT 模型</a:t>
                      </a:r>
                      <a:r>
                        <a:rPr lang="zh-CN" sz="800" b="0" i="0" baseline="0" dirty="0" smtClean="0">
                          <a:solidFill>
                            <a:srgbClr val="0096D6">
                              <a:lumMod val="50000"/>
                            </a:srgbClr>
                          </a:solidFill>
                          <a:latin typeface="Arial"/>
                          <a:ea typeface="黑体" pitchFamily="2" charset="-122"/>
                          <a:cs typeface="+mn-cs"/>
                        </a:rPr>
                        <a:t>内提供</a:t>
                      </a:r>
                      <a:r>
                        <a:rPr lang="zh-CN" sz="800" b="0" i="0" baseline="0" dirty="0">
                          <a:solidFill>
                            <a:srgbClr val="0096D6">
                              <a:lumMod val="50000"/>
                            </a:srgbClr>
                          </a:solidFill>
                          <a:latin typeface="Arial"/>
                          <a:ea typeface="黑体" pitchFamily="2" charset="-122"/>
                          <a:cs typeface="+mn-cs"/>
                        </a:rPr>
                        <a:t>高可管理性和低总拥有成本</a:t>
                      </a:r>
                    </a:p>
                    <a:p>
                      <a:pPr marL="54864" marR="0" indent="-54864" algn="l" defTabSz="914400">
                        <a:lnSpc>
                          <a:spcPct val="107000"/>
                        </a:lnSpc>
                        <a:spcBef>
                          <a:spcPts val="0"/>
                        </a:spcBef>
                        <a:spcAft>
                          <a:spcPts val="0"/>
                        </a:spcAft>
                        <a:buNone/>
                        <a:tabLst/>
                      </a:pPr>
                      <a:r>
                        <a:rPr lang="zh-CN" sz="800" b="0" i="0" dirty="0">
                          <a:solidFill>
                            <a:srgbClr val="0096D6">
                              <a:lumMod val="50000"/>
                            </a:srgbClr>
                          </a:solidFill>
                          <a:latin typeface="Arial"/>
                          <a:ea typeface="黑体" pitchFamily="2" charset="-122"/>
                          <a:cs typeface="+mn-cs"/>
                        </a:rPr>
                        <a:t>- 启用嵌入</a:t>
                      </a:r>
                      <a:r>
                        <a:rPr lang="zh-CN" sz="800" b="0" i="0" baseline="0" dirty="0">
                          <a:solidFill>
                            <a:srgbClr val="0096D6">
                              <a:lumMod val="50000"/>
                            </a:srgbClr>
                          </a:solidFill>
                          <a:latin typeface="Arial"/>
                          <a:ea typeface="黑体" pitchFamily="2" charset="-122"/>
                          <a:cs typeface="+mn-cs"/>
                        </a:rPr>
                        <a:t>云托管应用</a:t>
                      </a:r>
                      <a:r>
                        <a:rPr lang="zh-CN" sz="800" b="0" i="0" baseline="0" dirty="0" smtClean="0">
                          <a:solidFill>
                            <a:srgbClr val="0096D6">
                              <a:lumMod val="50000"/>
                            </a:srgbClr>
                          </a:solidFill>
                          <a:latin typeface="Arial"/>
                          <a:ea typeface="黑体" pitchFamily="2" charset="-122"/>
                          <a:cs typeface="+mn-cs"/>
                        </a:rPr>
                        <a:t>的 </a:t>
                      </a:r>
                      <a:r>
                        <a:rPr lang="zh-CN" sz="800" b="0" i="0" dirty="0" smtClean="0">
                          <a:solidFill>
                            <a:srgbClr val="0096D6">
                              <a:lumMod val="50000"/>
                            </a:srgbClr>
                          </a:solidFill>
                          <a:latin typeface="Arial"/>
                          <a:ea typeface="黑体" pitchFamily="2" charset="-122"/>
                          <a:cs typeface="+mn-cs"/>
                        </a:rPr>
                        <a:t>SP </a:t>
                      </a:r>
                      <a:r>
                        <a:rPr lang="zh-CN" sz="800" b="0" i="0" dirty="0">
                          <a:solidFill>
                            <a:srgbClr val="0096D6">
                              <a:lumMod val="50000"/>
                            </a:srgbClr>
                          </a:solidFill>
                          <a:latin typeface="Arial"/>
                          <a:ea typeface="黑体" pitchFamily="2" charset="-122"/>
                          <a:cs typeface="+mn-cs"/>
                        </a:rPr>
                        <a:t>级别的路由</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创建高性能混合云</a:t>
                      </a:r>
                      <a:endParaRPr lang="en-US" sz="800" dirty="0">
                        <a:solidFill>
                          <a:schemeClr val="tx1">
                            <a:lumMod val="50000"/>
                          </a:schemeClr>
                        </a:solidFill>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a:ea typeface="黑体" pitchFamily="2" charset="-122"/>
                      </a:endParaRPr>
                    </a:p>
                  </a:txBody>
                  <a:tcPr/>
                </a:tc>
                <a:tc>
                  <a:txBody>
                    <a:bodyPr/>
                    <a:lstStyle/>
                    <a:p>
                      <a:pPr>
                        <a:lnSpc>
                          <a:spcPct val="100000"/>
                        </a:lnSpc>
                      </a:pPr>
                      <a:endParaRPr lang="en-US" sz="800">
                        <a:ea typeface="黑体" pitchFamily="2" charset="-122"/>
                      </a:endParaRPr>
                    </a:p>
                  </a:txBody>
                  <a:tcPr/>
                </a:tc>
                <a:tc>
                  <a:txBody>
                    <a:bodyPr/>
                    <a:lstStyle/>
                    <a:p>
                      <a:pPr>
                        <a:lnSpc>
                          <a:spcPct val="100000"/>
                        </a:lnSpc>
                      </a:pPr>
                      <a:endParaRPr lang="en-US" sz="800">
                        <a:ea typeface="黑体" pitchFamily="2" charset="-122"/>
                      </a:endParaRPr>
                    </a:p>
                  </a:txBody>
                  <a:tcPr/>
                </a:tc>
                <a:tc>
                  <a:txBody>
                    <a:bodyPr/>
                    <a:lstStyle/>
                    <a:p>
                      <a:pPr>
                        <a:lnSpc>
                          <a:spcPct val="100000"/>
                        </a:lnSpc>
                      </a:pPr>
                      <a:endParaRPr lang="en-US" sz="80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a:ea typeface="黑体" pitchFamily="2" charset="-122"/>
                      </a:endParaRPr>
                    </a:p>
                  </a:txBody>
                  <a:tcPr/>
                </a:tc>
              </a:tr>
              <a:tr h="1135938">
                <a:tc>
                  <a:txBody>
                    <a:bodyPr/>
                    <a:lstStyle/>
                    <a:p>
                      <a:pPr marL="0" algn="l" defTabSz="914400">
                        <a:lnSpc>
                          <a:spcPct val="107000"/>
                        </a:lnSpc>
                        <a:buNone/>
                      </a:pPr>
                      <a:r>
                        <a:rPr lang="zh-CN" sz="800" b="0" i="0">
                          <a:solidFill>
                            <a:srgbClr val="0096D6">
                              <a:lumMod val="50000"/>
                            </a:srgbClr>
                          </a:solidFill>
                          <a:latin typeface="Arial"/>
                          <a:ea typeface="黑体" pitchFamily="2" charset="-122"/>
                          <a:cs typeface="+mn-cs"/>
                        </a:rPr>
                        <a:t>UC</a:t>
                      </a:r>
                      <a:endParaRPr lang="en-US" sz="800" dirty="0" smtClean="0">
                        <a:solidFill>
                          <a:schemeClr val="tx1">
                            <a:lumMod val="50000"/>
                          </a:schemeClr>
                        </a:solidFill>
                        <a:ea typeface="黑体" pitchFamily="2" charset="-122"/>
                      </a:endParaRPr>
                    </a:p>
                    <a:p>
                      <a:pPr marL="0" algn="l" defTabSz="914400">
                        <a:lnSpc>
                          <a:spcPct val="107000"/>
                        </a:lnSpc>
                        <a:buNone/>
                      </a:pPr>
                      <a:r>
                        <a:rPr lang="zh-CN" sz="800" b="0" i="0">
                          <a:solidFill>
                            <a:srgbClr val="0096D6">
                              <a:lumMod val="50000"/>
                            </a:srgbClr>
                          </a:solidFill>
                          <a:latin typeface="Arial"/>
                          <a:ea typeface="黑体" pitchFamily="2" charset="-122"/>
                          <a:cs typeface="+mn-cs"/>
                        </a:rPr>
                        <a:t>协作</a:t>
                      </a:r>
                      <a:endParaRPr lang="en-US" sz="800" dirty="0">
                        <a:solidFill>
                          <a:schemeClr val="tx1">
                            <a:lumMod val="50000"/>
                          </a:schemeClr>
                        </a:solidFill>
                        <a:ea typeface="黑体" pitchFamily="2" charset="-122"/>
                      </a:endParaRPr>
                    </a:p>
                  </a:txBody>
                  <a:tcPr/>
                </a:tc>
                <a:tc>
                  <a:txBody>
                    <a:bodyPr/>
                    <a:lstStyle/>
                    <a:p>
                      <a:pPr marL="54864" marR="0" indent="-54864" algn="l" defTabSz="914400">
                        <a:lnSpc>
                          <a:spcPct val="107000"/>
                        </a:lnSpc>
                        <a:spcBef>
                          <a:spcPts val="0"/>
                        </a:spcBef>
                        <a:spcAft>
                          <a:spcPts val="0"/>
                        </a:spcAft>
                        <a:buNone/>
                        <a:tabLst/>
                      </a:pPr>
                      <a:r>
                        <a:rPr lang="zh-CN" sz="800" b="0" i="0" dirty="0">
                          <a:solidFill>
                            <a:srgbClr val="0096D6">
                              <a:lumMod val="50000"/>
                            </a:srgbClr>
                          </a:solidFill>
                          <a:latin typeface="Arial"/>
                          <a:ea typeface="黑体" pitchFamily="2" charset="-122"/>
                          <a:cs typeface="+mn-cs"/>
                        </a:rPr>
                        <a:t>- 端到端、</a:t>
                      </a:r>
                      <a:r>
                        <a:rPr lang="zh-CN" sz="800" b="0" i="0" baseline="0" dirty="0">
                          <a:solidFill>
                            <a:srgbClr val="0096D6">
                              <a:lumMod val="50000"/>
                            </a:srgbClr>
                          </a:solidFill>
                          <a:latin typeface="Arial"/>
                          <a:ea typeface="黑体" pitchFamily="2" charset="-122"/>
                          <a:cs typeface="+mn-cs"/>
                        </a:rPr>
                        <a:t>完整的通信和协作</a:t>
                      </a:r>
                      <a:r>
                        <a:rPr lang="zh-CN" sz="800" b="0" i="0" dirty="0">
                          <a:solidFill>
                            <a:srgbClr val="0096D6">
                              <a:lumMod val="50000"/>
                            </a:srgbClr>
                          </a:solidFill>
                          <a:latin typeface="Arial"/>
                          <a:ea typeface="黑体" pitchFamily="2" charset="-122"/>
                          <a:cs typeface="+mn-cs"/>
                        </a:rPr>
                        <a:t>解决方案</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选择部署模型</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语音/视频呼叫控制、管理、移动性/自带设备、统一消息传送、软客户端 </a:t>
                      </a:r>
                      <a:r>
                        <a:rPr lang="zh-CN" sz="800" b="0" i="0" kern="1200" baseline="0" dirty="0">
                          <a:solidFill>
                            <a:srgbClr val="0096D6">
                              <a:lumMod val="50000"/>
                            </a:srgbClr>
                          </a:solidFill>
                          <a:latin typeface="Arial"/>
                          <a:ea typeface="黑体" pitchFamily="2" charset="-122"/>
                          <a:cs typeface="+mn-cs"/>
                        </a:rPr>
                        <a:t>— 第三方</a:t>
                      </a:r>
                      <a:r>
                        <a:rPr lang="zh-CN" sz="800" b="0" i="0" baseline="0" dirty="0">
                          <a:solidFill>
                            <a:srgbClr val="0096D6">
                              <a:lumMod val="50000"/>
                            </a:srgbClr>
                          </a:solidFill>
                          <a:latin typeface="Arial"/>
                          <a:ea typeface="黑体" pitchFamily="2" charset="-122"/>
                          <a:cs typeface="+mn-cs"/>
                        </a:rPr>
                        <a:t>视频/网真终端互操作性</a:t>
                      </a:r>
                    </a:p>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a:t>
                      </a:r>
                      <a:r>
                        <a:rPr lang="zh-CN" sz="800" b="0" i="0" baseline="0" dirty="0">
                          <a:solidFill>
                            <a:srgbClr val="0096D6">
                              <a:lumMod val="50000"/>
                            </a:srgbClr>
                          </a:solidFill>
                          <a:latin typeface="Arial"/>
                          <a:ea typeface="黑体" pitchFamily="2" charset="-122"/>
                          <a:cs typeface="+mn-cs"/>
                        </a:rPr>
                        <a:t>支持</a:t>
                      </a:r>
                      <a:r>
                        <a:rPr lang="zh-CN" sz="800" b="0" i="0" kern="1200" baseline="0" dirty="0">
                          <a:solidFill>
                            <a:srgbClr val="0096D6">
                              <a:lumMod val="50000"/>
                            </a:srgbClr>
                          </a:solidFill>
                          <a:latin typeface="Arial"/>
                          <a:ea typeface="黑体" pitchFamily="2" charset="-122"/>
                          <a:cs typeface="+mn-cs"/>
                        </a:rPr>
                        <a:t>第</a:t>
                      </a:r>
                      <a:r>
                        <a:rPr lang="zh-CN" sz="800" b="0" i="0" dirty="0">
                          <a:solidFill>
                            <a:srgbClr val="0096D6">
                              <a:lumMod val="50000"/>
                            </a:srgbClr>
                          </a:solidFill>
                          <a:latin typeface="Arial"/>
                          <a:ea typeface="黑体" pitchFamily="2" charset="-122"/>
                          <a:cs typeface="+mn-cs"/>
                        </a:rPr>
                        <a:t>三</a:t>
                      </a:r>
                      <a:r>
                        <a:rPr lang="zh-CN" sz="800" b="0" i="0" baseline="0" dirty="0">
                          <a:solidFill>
                            <a:srgbClr val="0096D6">
                              <a:lumMod val="50000"/>
                            </a:srgbClr>
                          </a:solidFill>
                          <a:latin typeface="Arial"/>
                          <a:ea typeface="黑体" pitchFamily="2" charset="-122"/>
                          <a:cs typeface="+mn-cs"/>
                        </a:rPr>
                        <a:t>方应用</a:t>
                      </a:r>
                      <a:endParaRPr lang="en-US" sz="800" dirty="0">
                        <a:solidFill>
                          <a:schemeClr val="tx1">
                            <a:lumMod val="50000"/>
                          </a:schemeClr>
                        </a:solidFill>
                        <a:ea typeface="黑体" pitchFamily="2" charset="-122"/>
                      </a:endParaRPr>
                    </a:p>
                  </a:txBody>
                  <a:tcPr/>
                </a:tc>
                <a:tc>
                  <a:txBody>
                    <a:bodyPr/>
                    <a:lstStyle/>
                    <a:p>
                      <a:pPr marL="54864" indent="-54864" algn="l" defTabSz="914400">
                        <a:lnSpc>
                          <a:spcPct val="107000"/>
                        </a:lnSpc>
                        <a:buNone/>
                      </a:pPr>
                      <a:r>
                        <a:rPr lang="zh-CN" sz="800" b="0" i="0" kern="1200" dirty="0">
                          <a:solidFill>
                            <a:srgbClr val="0096D6">
                              <a:lumMod val="50000"/>
                            </a:srgbClr>
                          </a:solidFill>
                          <a:latin typeface="Arial"/>
                          <a:ea typeface="黑体" pitchFamily="2" charset="-122"/>
                          <a:cs typeface="+mn-cs"/>
                        </a:rPr>
                        <a:t>- 在一个平台上</a:t>
                      </a:r>
                      <a:r>
                        <a:rPr lang="zh-CN" sz="800" b="0" i="0" kern="1200" dirty="0">
                          <a:solidFill>
                            <a:srgbClr val="0096D6">
                              <a:lumMod val="50000"/>
                            </a:srgbClr>
                          </a:solidFill>
                          <a:effectLst/>
                          <a:latin typeface="Arial"/>
                          <a:ea typeface="黑体" pitchFamily="2" charset="-122"/>
                          <a:cs typeface="+mn-cs"/>
                        </a:rPr>
                        <a:t>集成语音、视频、移动、消息、在线、会议、终端、第三方应用</a:t>
                      </a:r>
                      <a:r>
                        <a:rPr lang="zh-CN" sz="800" b="0" i="0" kern="1200" dirty="0">
                          <a:solidFill>
                            <a:srgbClr val="0096D6">
                              <a:lumMod val="50000"/>
                            </a:srgbClr>
                          </a:solidFill>
                          <a:latin typeface="Arial"/>
                          <a:ea typeface="黑体" pitchFamily="2" charset="-122"/>
                          <a:cs typeface="+mn-cs"/>
                        </a:rPr>
                        <a:t>以及价格合理</a:t>
                      </a:r>
                      <a:r>
                        <a:rPr lang="zh-CN" sz="800" b="0" i="0" kern="1200" baseline="0" dirty="0">
                          <a:solidFill>
                            <a:srgbClr val="0096D6">
                              <a:lumMod val="50000"/>
                            </a:srgbClr>
                          </a:solidFill>
                          <a:effectLst/>
                          <a:latin typeface="Arial"/>
                          <a:ea typeface="黑体" pitchFamily="2" charset="-122"/>
                          <a:cs typeface="+mn-cs"/>
                        </a:rPr>
                        <a:t>、简单、可扩展的</a:t>
                      </a:r>
                      <a:r>
                        <a:rPr lang="zh-CN" sz="800" b="0" i="0" kern="1200" dirty="0">
                          <a:solidFill>
                            <a:srgbClr val="0096D6">
                              <a:lumMod val="50000"/>
                            </a:srgbClr>
                          </a:solidFill>
                          <a:effectLst/>
                          <a:latin typeface="Arial"/>
                          <a:ea typeface="黑体" pitchFamily="2" charset="-122"/>
                          <a:cs typeface="+mn-cs"/>
                        </a:rPr>
                        <a:t>客户协作</a:t>
                      </a:r>
                    </a:p>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使安装和日常管理简单快速</a:t>
                      </a:r>
                    </a:p>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在最广泛的范围内选择终端</a:t>
                      </a:r>
                      <a:r>
                        <a:rPr lang="zh-CN" sz="800" b="0" i="0" baseline="0" dirty="0">
                          <a:solidFill>
                            <a:srgbClr val="0096D6">
                              <a:lumMod val="50000"/>
                            </a:srgbClr>
                          </a:solidFill>
                          <a:latin typeface="Arial"/>
                          <a:ea typeface="黑体" pitchFamily="2" charset="-122"/>
                          <a:cs typeface="+mn-cs"/>
                        </a:rPr>
                        <a:t>以优化协作的效力</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部署选项：合作伙伴托管的思科云协作，或根据客户的需求、偏好现场集成的语音/视频呼叫控制</a:t>
                      </a:r>
                      <a:endParaRPr lang="en-US" sz="800" dirty="0" smtClean="0">
                        <a:solidFill>
                          <a:schemeClr val="tx1">
                            <a:lumMod val="50000"/>
                          </a:schemeClr>
                        </a:solidFill>
                        <a:ea typeface="黑体" pitchFamily="2" charset="-122"/>
                      </a:endParaRPr>
                    </a:p>
                    <a:p>
                      <a:pPr marL="54864" indent="-54864" algn="l" defTabSz="914400">
                        <a:lnSpc>
                          <a:spcPct val="107000"/>
                        </a:lnSpc>
                        <a:buNone/>
                      </a:pPr>
                      <a:endParaRPr lang="en-US" sz="800" dirty="0">
                        <a:solidFill>
                          <a:schemeClr val="tx1">
                            <a:lumMod val="50000"/>
                          </a:schemeClr>
                        </a:solidFill>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r>
              <a:tr h="895977">
                <a:tc>
                  <a:txBody>
                    <a:bodyPr/>
                    <a:lstStyle/>
                    <a:p>
                      <a:pPr marL="0" algn="l" defTabSz="914400">
                        <a:lnSpc>
                          <a:spcPct val="107000"/>
                        </a:lnSpc>
                        <a:buNone/>
                      </a:pPr>
                      <a:r>
                        <a:rPr lang="zh-CN" sz="800" b="0" i="0">
                          <a:solidFill>
                            <a:srgbClr val="0096D6">
                              <a:lumMod val="50000"/>
                            </a:srgbClr>
                          </a:solidFill>
                          <a:latin typeface="Arial"/>
                          <a:ea typeface="黑体" pitchFamily="2" charset="-122"/>
                          <a:cs typeface="+mn-cs"/>
                        </a:rPr>
                        <a:t>数据中心</a:t>
                      </a:r>
                      <a:endParaRPr lang="en-US" sz="800" dirty="0">
                        <a:solidFill>
                          <a:schemeClr val="tx1">
                            <a:lumMod val="50000"/>
                          </a:schemeClr>
                        </a:solidFill>
                        <a:ea typeface="黑体" pitchFamily="2" charset="-122"/>
                      </a:endParaRPr>
                    </a:p>
                  </a:txBody>
                  <a:tcPr/>
                </a:tc>
                <a:tc>
                  <a:txBody>
                    <a:bodyPr/>
                    <a:lstStyle/>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思科 UCS 和 UCS Manager</a:t>
                      </a:r>
                    </a:p>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集成的</a:t>
                      </a:r>
                      <a:r>
                        <a:rPr lang="zh-CN" sz="800" b="0" i="0" baseline="0" dirty="0">
                          <a:solidFill>
                            <a:srgbClr val="0096D6">
                              <a:lumMod val="50000"/>
                            </a:srgbClr>
                          </a:solidFill>
                          <a:latin typeface="Arial"/>
                          <a:ea typeface="黑体" pitchFamily="2" charset="-122"/>
                          <a:cs typeface="+mn-cs"/>
                        </a:rPr>
                        <a:t>系统选择</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统一交换矩阵</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统一安全</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思科支持的云提供商</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Cloupia</a:t>
                      </a:r>
                      <a:endParaRPr lang="en-US" sz="800" dirty="0">
                        <a:solidFill>
                          <a:schemeClr val="tx1">
                            <a:lumMod val="50000"/>
                          </a:schemeClr>
                        </a:solidFill>
                        <a:ea typeface="黑体" pitchFamily="2" charset="-122"/>
                      </a:endParaRPr>
                    </a:p>
                  </a:txBody>
                  <a:tcPr/>
                </a:tc>
                <a:tc>
                  <a:txBody>
                    <a:bodyPr/>
                    <a:lstStyle/>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a:t>
                      </a:r>
                      <a:r>
                        <a:rPr lang="zh-CN" sz="800" b="0" i="0" baseline="0" dirty="0">
                          <a:solidFill>
                            <a:srgbClr val="0096D6">
                              <a:lumMod val="50000"/>
                            </a:srgbClr>
                          </a:solidFill>
                          <a:latin typeface="Arial"/>
                          <a:ea typeface="黑体" pitchFamily="2" charset="-122"/>
                          <a:cs typeface="+mn-cs"/>
                        </a:rPr>
                        <a:t> </a:t>
                      </a:r>
                      <a:r>
                        <a:rPr lang="zh-CN" sz="800" b="0" i="0" dirty="0">
                          <a:solidFill>
                            <a:srgbClr val="0096D6">
                              <a:lumMod val="50000"/>
                            </a:srgbClr>
                          </a:solidFill>
                          <a:latin typeface="Arial"/>
                          <a:ea typeface="黑体" pitchFamily="2" charset="-122"/>
                          <a:cs typeface="+mn-cs"/>
                        </a:rPr>
                        <a:t>简化的刀片和机架服务器的部署和管理</a:t>
                      </a:r>
                    </a:p>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FlexPod、</a:t>
                      </a:r>
                      <a:r>
                        <a:rPr lang="zh-CN" sz="800" b="0" i="0" baseline="0" dirty="0">
                          <a:solidFill>
                            <a:srgbClr val="0096D6">
                              <a:lumMod val="50000"/>
                            </a:srgbClr>
                          </a:solidFill>
                          <a:latin typeface="Arial"/>
                          <a:ea typeface="黑体" pitchFamily="2" charset="-122"/>
                          <a:cs typeface="+mn-cs"/>
                        </a:rPr>
                        <a:t>ExpressPod、VSPEX、V-Block 集成的虚拟化解决方案降低了风险和总拥有成本</a:t>
                      </a:r>
                      <a:endParaRPr lang="en-US" sz="800" baseline="0" dirty="0" smtClean="0">
                        <a:solidFill>
                          <a:schemeClr val="tx1">
                            <a:lumMod val="50000"/>
                          </a:schemeClr>
                        </a:solidFill>
                        <a:ea typeface="黑体" pitchFamily="2" charset="-122"/>
                      </a:endParaRP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融合 LAN 和 SAN 减少电缆和管理的复杂性</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a:t>
                      </a:r>
                      <a:r>
                        <a:rPr lang="zh-CN" sz="800" b="0" i="0" kern="1200" dirty="0">
                          <a:solidFill>
                            <a:srgbClr val="0096D6">
                              <a:lumMod val="50000"/>
                            </a:srgbClr>
                          </a:solidFill>
                          <a:effectLst/>
                          <a:latin typeface="Arial"/>
                          <a:ea typeface="黑体" pitchFamily="2" charset="-122"/>
                          <a:cs typeface="+mn-cs"/>
                        </a:rPr>
                        <a:t> ASA1000V</a:t>
                      </a:r>
                      <a:r>
                        <a:rPr lang="zh-CN" sz="800" b="0" i="0" baseline="0" dirty="0">
                          <a:solidFill>
                            <a:srgbClr val="0096D6">
                              <a:lumMod val="50000"/>
                            </a:srgbClr>
                          </a:solidFill>
                          <a:latin typeface="Arial"/>
                          <a:ea typeface="黑体" pitchFamily="2" charset="-122"/>
                          <a:cs typeface="+mn-cs"/>
                        </a:rPr>
                        <a:t>、ASA、VSG — </a:t>
                      </a:r>
                      <a:r>
                        <a:rPr lang="zh-CN" sz="800" b="0" i="0" dirty="0">
                          <a:solidFill>
                            <a:srgbClr val="0096D6">
                              <a:lumMod val="50000"/>
                            </a:srgbClr>
                          </a:solidFill>
                          <a:latin typeface="Arial"/>
                          <a:ea typeface="黑体" pitchFamily="2" charset="-122"/>
                          <a:cs typeface="+mn-cs"/>
                        </a:rPr>
                        <a:t>在数据中心内和之间安全的应用移动</a:t>
                      </a:r>
                      <a:r>
                        <a:rPr lang="zh-CN" sz="800" b="0" i="0" baseline="0" dirty="0">
                          <a:solidFill>
                            <a:srgbClr val="0096D6">
                              <a:lumMod val="50000"/>
                            </a:srgbClr>
                          </a:solidFill>
                          <a:latin typeface="Arial"/>
                          <a:ea typeface="黑体" pitchFamily="2" charset="-122"/>
                          <a:cs typeface="+mn-cs"/>
                        </a:rPr>
                        <a:t>性 </a:t>
                      </a:r>
                      <a:r>
                        <a:rPr lang="zh-CN" sz="800" b="0" i="0" dirty="0">
                          <a:solidFill>
                            <a:srgbClr val="0096D6">
                              <a:lumMod val="50000"/>
                            </a:srgbClr>
                          </a:solidFill>
                          <a:latin typeface="Arial"/>
                          <a:ea typeface="黑体" pitchFamily="2" charset="-122"/>
                          <a:cs typeface="+mn-cs"/>
                        </a:rPr>
                        <a:t>-</a:t>
                      </a:r>
                    </a:p>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高</a:t>
                      </a:r>
                      <a:r>
                        <a:rPr lang="zh-CN" sz="800" b="0" i="0" baseline="0" dirty="0">
                          <a:solidFill>
                            <a:srgbClr val="0096D6">
                              <a:lumMod val="50000"/>
                            </a:srgbClr>
                          </a:solidFill>
                          <a:latin typeface="Arial"/>
                          <a:ea typeface="黑体" pitchFamily="2" charset="-122"/>
                          <a:cs typeface="+mn-cs"/>
                        </a:rPr>
                        <a:t>可靠、高成本效益的云解决方案</a:t>
                      </a:r>
                    </a:p>
                    <a:p>
                      <a:pPr marL="54864" marR="0" indent="-54864" algn="l" defTabSz="914400">
                        <a:lnSpc>
                          <a:spcPct val="107000"/>
                        </a:lnSpc>
                        <a:spcBef>
                          <a:spcPts val="0"/>
                        </a:spcBef>
                        <a:spcAft>
                          <a:spcPts val="0"/>
                        </a:spcAft>
                        <a:buNone/>
                        <a:tabLst/>
                      </a:pPr>
                      <a:r>
                        <a:rPr lang="zh-CN" sz="800" b="1" i="0" dirty="0">
                          <a:solidFill>
                            <a:srgbClr val="0096D6">
                              <a:lumMod val="50000"/>
                            </a:srgbClr>
                          </a:solidFill>
                          <a:latin typeface="Arial"/>
                          <a:ea typeface="黑体" pitchFamily="2" charset="-122"/>
                          <a:cs typeface="+mn-cs"/>
                        </a:rPr>
                        <a:t>- </a:t>
                      </a:r>
                      <a:r>
                        <a:rPr lang="zh-CN" sz="800" b="0" i="0" dirty="0">
                          <a:solidFill>
                            <a:srgbClr val="0096D6">
                              <a:lumMod val="50000"/>
                            </a:srgbClr>
                          </a:solidFill>
                          <a:latin typeface="Arial"/>
                          <a:ea typeface="黑体" pitchFamily="2" charset="-122"/>
                          <a:cs typeface="+mn-cs"/>
                        </a:rPr>
                        <a:t>在计算、存储和网络之间完整</a:t>
                      </a:r>
                      <a:r>
                        <a:rPr lang="zh-CN" sz="800" b="0" i="0" baseline="0" dirty="0">
                          <a:solidFill>
                            <a:srgbClr val="0096D6">
                              <a:lumMod val="50000"/>
                            </a:srgbClr>
                          </a:solidFill>
                          <a:latin typeface="Arial"/>
                          <a:ea typeface="黑体" pitchFamily="2" charset="-122"/>
                          <a:cs typeface="+mn-cs"/>
                        </a:rPr>
                        <a:t>的</a:t>
                      </a:r>
                      <a:r>
                        <a:rPr lang="zh-CN" sz="800" b="0" i="0" dirty="0">
                          <a:solidFill>
                            <a:srgbClr val="0096D6">
                              <a:lumMod val="50000"/>
                            </a:srgbClr>
                          </a:solidFill>
                          <a:latin typeface="Arial"/>
                          <a:ea typeface="黑体" pitchFamily="2" charset="-122"/>
                          <a:cs typeface="+mn-cs"/>
                        </a:rPr>
                        <a:t>基础设施管理</a:t>
                      </a: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r>
              <a:tr h="1011587">
                <a:tc>
                  <a:txBody>
                    <a:bodyPr/>
                    <a:lstStyle/>
                    <a:p>
                      <a:pPr marL="0" algn="l" defTabSz="914400">
                        <a:lnSpc>
                          <a:spcPct val="107000"/>
                        </a:lnSpc>
                        <a:buNone/>
                      </a:pPr>
                      <a:r>
                        <a:rPr lang="zh-CN" sz="800" b="0" i="0">
                          <a:solidFill>
                            <a:srgbClr val="0096D6">
                              <a:lumMod val="50000"/>
                            </a:srgbClr>
                          </a:solidFill>
                          <a:latin typeface="Arial"/>
                          <a:ea typeface="黑体" pitchFamily="2" charset="-122"/>
                          <a:cs typeface="+mn-cs"/>
                        </a:rPr>
                        <a:t>企业网络</a:t>
                      </a:r>
                      <a:endParaRPr lang="en-US" sz="800" dirty="0">
                        <a:solidFill>
                          <a:schemeClr val="tx1">
                            <a:lumMod val="50000"/>
                          </a:schemeClr>
                        </a:solidFill>
                        <a:ea typeface="黑体" pitchFamily="2" charset="-122"/>
                      </a:endParaRPr>
                    </a:p>
                  </a:txBody>
                  <a:tcPr/>
                </a:tc>
                <a:tc>
                  <a:txBody>
                    <a:bodyPr/>
                    <a:lstStyle/>
                    <a:p>
                      <a:pPr marL="0" algn="l" defTabSz="914400">
                        <a:lnSpc>
                          <a:spcPct val="107000"/>
                        </a:lnSpc>
                        <a:buNone/>
                      </a:pPr>
                      <a:r>
                        <a:rPr lang="zh-CN" sz="800" b="0" i="0" dirty="0">
                          <a:solidFill>
                            <a:srgbClr val="0096D6">
                              <a:lumMod val="50000"/>
                            </a:srgbClr>
                          </a:solidFill>
                          <a:latin typeface="Arial"/>
                          <a:ea typeface="黑体" pitchFamily="2" charset="-122"/>
                          <a:cs typeface="+mn-cs"/>
                        </a:rPr>
                        <a:t>统一接入</a:t>
                      </a:r>
                      <a:r>
                        <a:rPr lang="zh-CN" sz="800" b="0" i="0" baseline="0" dirty="0">
                          <a:solidFill>
                            <a:srgbClr val="0096D6">
                              <a:lumMod val="50000"/>
                            </a:srgbClr>
                          </a:solidFill>
                          <a:latin typeface="Arial"/>
                          <a:ea typeface="黑体" pitchFamily="2" charset="-122"/>
                          <a:cs typeface="+mn-cs"/>
                        </a:rPr>
                        <a:t> –“一个策略、一种管理方式、</a:t>
                      </a:r>
                      <a:r>
                        <a:rPr lang="zh-CN" sz="800" b="0" i="0" dirty="0">
                          <a:solidFill>
                            <a:srgbClr val="0096D6">
                              <a:lumMod val="50000"/>
                            </a:srgbClr>
                          </a:solidFill>
                          <a:latin typeface="Arial"/>
                          <a:ea typeface="黑体" pitchFamily="2" charset="-122"/>
                          <a:cs typeface="+mn-cs"/>
                        </a:rPr>
                        <a:t>一个网络”的</a:t>
                      </a:r>
                      <a:r>
                        <a:rPr lang="zh-CN" sz="800" b="0" i="0" baseline="0" dirty="0">
                          <a:solidFill>
                            <a:srgbClr val="0096D6">
                              <a:lumMod val="50000"/>
                            </a:srgbClr>
                          </a:solidFill>
                          <a:latin typeface="Arial"/>
                          <a:ea typeface="黑体" pitchFamily="2" charset="-122"/>
                          <a:cs typeface="+mn-cs"/>
                        </a:rPr>
                        <a:t>应用体验（</a:t>
                      </a:r>
                      <a:r>
                        <a:rPr lang="zh-CN" sz="800" b="0" i="0" dirty="0">
                          <a:solidFill>
                            <a:srgbClr val="0096D6">
                              <a:lumMod val="50000"/>
                            </a:srgbClr>
                          </a:solidFill>
                          <a:latin typeface="Arial"/>
                          <a:ea typeface="黑体" pitchFamily="2" charset="-122"/>
                          <a:cs typeface="+mn-cs"/>
                        </a:rPr>
                        <a:t>I</a:t>
                      </a:r>
                      <a:r>
                        <a:rPr lang="zh-CN" sz="800" b="0" i="0" baseline="0" dirty="0">
                          <a:solidFill>
                            <a:srgbClr val="0096D6">
                              <a:lumMod val="50000"/>
                            </a:srgbClr>
                          </a:solidFill>
                          <a:latin typeface="Arial"/>
                          <a:ea typeface="黑体" pitchFamily="2" charset="-122"/>
                          <a:cs typeface="+mn-cs"/>
                        </a:rPr>
                        <a:t>SR-AX、CSR1kv-AX、</a:t>
                      </a:r>
                      <a:r>
                        <a:rPr lang="zh-CN" sz="800" b="0" i="0" dirty="0">
                          <a:solidFill>
                            <a:srgbClr val="0096D6">
                              <a:lumMod val="50000"/>
                            </a:srgbClr>
                          </a:solidFill>
                          <a:latin typeface="Arial"/>
                          <a:ea typeface="黑体" pitchFamily="2" charset="-122"/>
                          <a:cs typeface="+mn-cs"/>
                        </a:rPr>
                        <a:t>ASR1k-AX），云</a:t>
                      </a:r>
                      <a:r>
                        <a:rPr lang="zh-CN" sz="800" b="0" i="0" dirty="0" smtClean="0">
                          <a:solidFill>
                            <a:srgbClr val="0096D6">
                              <a:lumMod val="50000"/>
                            </a:srgbClr>
                          </a:solidFill>
                          <a:latin typeface="Arial"/>
                          <a:ea typeface="黑体" pitchFamily="2" charset="-122"/>
                          <a:cs typeface="+mn-cs"/>
                        </a:rPr>
                        <a:t>连接器</a:t>
                      </a:r>
                      <a:r>
                        <a:rPr lang="zh-CN" altLang="en-US" sz="800" b="0" i="0" dirty="0" smtClean="0">
                          <a:solidFill>
                            <a:srgbClr val="0096D6">
                              <a:lumMod val="50000"/>
                            </a:srgbClr>
                          </a:solidFill>
                          <a:latin typeface="Arial"/>
                          <a:ea typeface="黑体" pitchFamily="2" charset="-122"/>
                          <a:cs typeface="+mn-cs"/>
                        </a:rPr>
                        <a:t>。</a:t>
                      </a:r>
                      <a:r>
                        <a:rPr lang="zh-CN" sz="800" b="0" i="0" dirty="0" smtClean="0">
                          <a:solidFill>
                            <a:srgbClr val="0096D6">
                              <a:lumMod val="50000"/>
                            </a:srgbClr>
                          </a:solidFill>
                          <a:latin typeface="Arial"/>
                          <a:ea typeface="黑体" pitchFamily="2" charset="-122"/>
                          <a:cs typeface="+mn-cs"/>
                        </a:rPr>
                        <a:t>Cat </a:t>
                      </a:r>
                      <a:r>
                        <a:rPr lang="zh-CN" sz="800" b="0" i="0" dirty="0">
                          <a:solidFill>
                            <a:srgbClr val="0096D6">
                              <a:lumMod val="50000"/>
                            </a:srgbClr>
                          </a:solidFill>
                          <a:latin typeface="Arial"/>
                          <a:ea typeface="黑体" pitchFamily="2" charset="-122"/>
                          <a:cs typeface="+mn-cs"/>
                        </a:rPr>
                        <a:t>2K/3K/4K/6K</a:t>
                      </a:r>
                      <a:r>
                        <a:rPr lang="zh-CN" sz="800" b="0" i="0" baseline="0" dirty="0">
                          <a:solidFill>
                            <a:srgbClr val="0096D6">
                              <a:lumMod val="50000"/>
                            </a:srgbClr>
                          </a:solidFill>
                          <a:latin typeface="Arial"/>
                          <a:ea typeface="黑体" pitchFamily="2" charset="-122"/>
                          <a:cs typeface="+mn-cs"/>
                        </a:rPr>
                        <a:t> </a:t>
                      </a:r>
                      <a:r>
                        <a:rPr lang="en-US" altLang="zh-CN" sz="800" b="0" i="0" baseline="0" dirty="0" smtClean="0">
                          <a:solidFill>
                            <a:srgbClr val="0096D6">
                              <a:lumMod val="50000"/>
                            </a:srgbClr>
                          </a:solidFill>
                          <a:latin typeface="Arial"/>
                          <a:ea typeface="黑体" pitchFamily="2" charset="-122"/>
                          <a:cs typeface="+mn-cs"/>
                        </a:rPr>
                        <a:t/>
                      </a:r>
                      <a:br>
                        <a:rPr lang="en-US" altLang="zh-CN" sz="800" b="0" i="0" baseline="0" dirty="0" smtClean="0">
                          <a:solidFill>
                            <a:srgbClr val="0096D6">
                              <a:lumMod val="50000"/>
                            </a:srgbClr>
                          </a:solidFill>
                          <a:latin typeface="Arial"/>
                          <a:ea typeface="黑体" pitchFamily="2" charset="-122"/>
                          <a:cs typeface="+mn-cs"/>
                        </a:rPr>
                      </a:br>
                      <a:r>
                        <a:rPr lang="zh-CN" sz="800" b="0" i="0" baseline="0" dirty="0" smtClean="0">
                          <a:solidFill>
                            <a:srgbClr val="0096D6">
                              <a:lumMod val="50000"/>
                            </a:srgbClr>
                          </a:solidFill>
                          <a:latin typeface="Arial"/>
                          <a:ea typeface="黑体" pitchFamily="2" charset="-122"/>
                          <a:cs typeface="+mn-cs"/>
                        </a:rPr>
                        <a:t>领先</a:t>
                      </a:r>
                      <a:endParaRPr lang="zh-CN" sz="800" b="0" i="0" baseline="0" dirty="0">
                        <a:solidFill>
                          <a:srgbClr val="0096D6">
                            <a:lumMod val="50000"/>
                          </a:srgbClr>
                        </a:solidFill>
                        <a:latin typeface="Arial"/>
                        <a:ea typeface="黑体" pitchFamily="2" charset="-122"/>
                        <a:cs typeface="+mn-cs"/>
                      </a:endParaRPr>
                    </a:p>
                    <a:p>
                      <a:pPr marL="0" algn="l" defTabSz="914400">
                        <a:lnSpc>
                          <a:spcPct val="107000"/>
                        </a:lnSpc>
                        <a:buNone/>
                      </a:pPr>
                      <a:r>
                        <a:rPr lang="zh-CN" sz="800" b="0" i="0" baseline="0" dirty="0">
                          <a:solidFill>
                            <a:srgbClr val="0096D6">
                              <a:lumMod val="50000"/>
                            </a:srgbClr>
                          </a:solidFill>
                          <a:latin typeface="Arial"/>
                          <a:ea typeface="黑体" pitchFamily="2" charset="-122"/>
                          <a:cs typeface="+mn-cs"/>
                        </a:rPr>
                        <a:t>Cisco Prime</a:t>
                      </a:r>
                    </a:p>
                    <a:p>
                      <a:pPr marL="0" algn="l" defTabSz="914400">
                        <a:lnSpc>
                          <a:spcPct val="107000"/>
                        </a:lnSpc>
                        <a:buNone/>
                      </a:pPr>
                      <a:r>
                        <a:rPr lang="zh-CN" sz="800" b="0" i="0" baseline="0" dirty="0">
                          <a:solidFill>
                            <a:srgbClr val="0096D6">
                              <a:lumMod val="50000"/>
                            </a:srgbClr>
                          </a:solidFill>
                          <a:latin typeface="Arial"/>
                          <a:ea typeface="黑体" pitchFamily="2" charset="-122"/>
                          <a:cs typeface="+mn-cs"/>
                        </a:rPr>
                        <a:t>Medianet、TrustSec、Energywise</a:t>
                      </a:r>
                      <a:endParaRPr lang="en-US" sz="800" baseline="0" dirty="0" smtClean="0">
                        <a:solidFill>
                          <a:schemeClr val="tx1">
                            <a:lumMod val="50000"/>
                          </a:schemeClr>
                        </a:solidFill>
                        <a:ea typeface="黑体" pitchFamily="2" charset="-122"/>
                      </a:endParaRPr>
                    </a:p>
                    <a:p>
                      <a:pPr marL="0" algn="l" defTabSz="914400">
                        <a:lnSpc>
                          <a:spcPct val="107000"/>
                        </a:lnSpc>
                        <a:buNone/>
                      </a:pPr>
                      <a:r>
                        <a:rPr lang="zh-CN" sz="800" b="0" i="0" baseline="0" dirty="0">
                          <a:solidFill>
                            <a:srgbClr val="0096D6">
                              <a:lumMod val="50000"/>
                            </a:srgbClr>
                          </a:solidFill>
                          <a:latin typeface="Arial"/>
                          <a:ea typeface="黑体" pitchFamily="2" charset="-122"/>
                          <a:cs typeface="+mn-cs"/>
                        </a:rPr>
                        <a:t>智能操作</a:t>
                      </a:r>
                      <a:endParaRPr lang="en-US" sz="800" dirty="0">
                        <a:solidFill>
                          <a:schemeClr val="tx1">
                            <a:lumMod val="50000"/>
                          </a:schemeClr>
                        </a:solidFill>
                        <a:ea typeface="黑体" pitchFamily="2" charset="-122"/>
                      </a:endParaRPr>
                    </a:p>
                  </a:txBody>
                  <a:tcPr/>
                </a:tc>
                <a:tc>
                  <a:txBody>
                    <a:bodyPr/>
                    <a:lstStyle/>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通过集成的功能</a:t>
                      </a:r>
                      <a:r>
                        <a:rPr lang="zh-CN" sz="800" b="0" i="0" baseline="0" dirty="0">
                          <a:solidFill>
                            <a:srgbClr val="0096D6">
                              <a:lumMod val="50000"/>
                            </a:srgbClr>
                          </a:solidFill>
                          <a:latin typeface="Arial"/>
                          <a:ea typeface="黑体" pitchFamily="2" charset="-122"/>
                          <a:cs typeface="+mn-cs"/>
                        </a:rPr>
                        <a:t>和管理</a:t>
                      </a:r>
                      <a:r>
                        <a:rPr lang="zh-CN" sz="800" b="0" i="0" dirty="0">
                          <a:solidFill>
                            <a:srgbClr val="0096D6">
                              <a:lumMod val="50000"/>
                            </a:srgbClr>
                          </a:solidFill>
                          <a:latin typeface="Arial"/>
                          <a:ea typeface="黑体" pitchFamily="2" charset="-122"/>
                          <a:cs typeface="+mn-cs"/>
                        </a:rPr>
                        <a:t>降低</a:t>
                      </a:r>
                      <a:r>
                        <a:rPr lang="zh-CN" sz="800" b="0" i="0" baseline="0" dirty="0">
                          <a:solidFill>
                            <a:srgbClr val="0096D6">
                              <a:lumMod val="50000"/>
                            </a:srgbClr>
                          </a:solidFill>
                          <a:latin typeface="Arial"/>
                          <a:ea typeface="黑体" pitchFamily="2" charset="-122"/>
                          <a:cs typeface="+mn-cs"/>
                        </a:rPr>
                        <a:t>总拥有成本</a:t>
                      </a:r>
                      <a:endParaRPr lang="en-US" sz="800" dirty="0" smtClean="0">
                        <a:solidFill>
                          <a:schemeClr val="tx1">
                            <a:lumMod val="50000"/>
                          </a:schemeClr>
                        </a:solidFill>
                        <a:ea typeface="黑体" pitchFamily="2" charset="-122"/>
                      </a:endParaRPr>
                    </a:p>
                    <a:p>
                      <a:pPr marL="54864" indent="-54864" algn="l" defTabSz="914400">
                        <a:lnSpc>
                          <a:spcPct val="107000"/>
                        </a:lnSpc>
                        <a:buNone/>
                      </a:pPr>
                      <a:r>
                        <a:rPr lang="zh-CN" sz="800" b="0" i="0" kern="1200" dirty="0">
                          <a:solidFill>
                            <a:srgbClr val="0096D6">
                              <a:lumMod val="50000"/>
                            </a:srgbClr>
                          </a:solidFill>
                          <a:effectLst/>
                          <a:latin typeface="Arial"/>
                          <a:ea typeface="黑体" pitchFamily="2" charset="-122"/>
                          <a:cs typeface="+mn-cs"/>
                        </a:rPr>
                        <a:t>- 安全作为网络的一部分，而不是仅作为降低 IT 风险的手段</a:t>
                      </a:r>
                    </a:p>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提供一个</a:t>
                      </a:r>
                      <a:r>
                        <a:rPr lang="zh-CN" sz="800" b="0" i="0" baseline="0" dirty="0">
                          <a:solidFill>
                            <a:srgbClr val="0096D6">
                              <a:lumMod val="50000"/>
                            </a:srgbClr>
                          </a:solidFill>
                          <a:latin typeface="Arial"/>
                          <a:ea typeface="黑体" pitchFamily="2" charset="-122"/>
                          <a:cs typeface="+mn-cs"/>
                        </a:rPr>
                        <a:t> </a:t>
                      </a:r>
                      <a:r>
                        <a:rPr lang="zh-CN" sz="800" b="0" i="0" dirty="0">
                          <a:solidFill>
                            <a:srgbClr val="0096D6">
                              <a:lumMod val="50000"/>
                            </a:srgbClr>
                          </a:solidFill>
                          <a:latin typeface="Arial"/>
                          <a:ea typeface="黑体" pitchFamily="2" charset="-122"/>
                          <a:cs typeface="+mn-cs"/>
                        </a:rPr>
                        <a:t>IT 平台，启用新的创收服务</a:t>
                      </a:r>
                    </a:p>
                    <a:p>
                      <a:pPr marL="54864" indent="-54864" algn="l" defTabSz="914400">
                        <a:lnSpc>
                          <a:spcPct val="107000"/>
                        </a:lnSpc>
                        <a:buNone/>
                      </a:pPr>
                      <a:r>
                        <a:rPr lang="zh-CN" sz="800" b="0" i="0" kern="1200" dirty="0">
                          <a:solidFill>
                            <a:srgbClr val="0096D6">
                              <a:lumMod val="50000"/>
                            </a:srgbClr>
                          </a:solidFill>
                          <a:effectLst/>
                          <a:latin typeface="Arial"/>
                          <a:ea typeface="黑体" pitchFamily="2" charset="-122"/>
                          <a:cs typeface="+mn-cs"/>
                        </a:rPr>
                        <a:t>- 启用互联网上基于云的应用连接的安全</a:t>
                      </a:r>
                    </a:p>
                    <a:p>
                      <a:pPr marL="54864" indent="-54864" algn="l" defTabSz="914400">
                        <a:lnSpc>
                          <a:spcPct val="107000"/>
                        </a:lnSpc>
                        <a:buNone/>
                      </a:pPr>
                      <a:r>
                        <a:rPr lang="zh-CN" sz="800" b="0" i="0" kern="1200" dirty="0">
                          <a:solidFill>
                            <a:srgbClr val="0096D6">
                              <a:lumMod val="50000"/>
                            </a:srgbClr>
                          </a:solidFill>
                          <a:effectLst/>
                          <a:latin typeface="Arial"/>
                          <a:ea typeface="黑体" pitchFamily="2" charset="-122"/>
                          <a:cs typeface="+mn-cs"/>
                        </a:rPr>
                        <a:t>- 将</a:t>
                      </a:r>
                      <a:r>
                        <a:rPr lang="zh-CN" sz="800" b="0" i="0" kern="1200" baseline="0" dirty="0">
                          <a:solidFill>
                            <a:srgbClr val="0096D6">
                              <a:lumMod val="50000"/>
                            </a:srgbClr>
                          </a:solidFill>
                          <a:effectLst/>
                          <a:latin typeface="Arial"/>
                          <a:ea typeface="黑体" pitchFamily="2" charset="-122"/>
                          <a:cs typeface="+mn-cs"/>
                        </a:rPr>
                        <a:t>有</a:t>
                      </a:r>
                      <a:r>
                        <a:rPr lang="zh-CN" sz="800" b="0" i="0" kern="1200" dirty="0">
                          <a:solidFill>
                            <a:srgbClr val="0096D6">
                              <a:lumMod val="50000"/>
                            </a:srgbClr>
                          </a:solidFill>
                          <a:effectLst/>
                          <a:latin typeface="Arial"/>
                          <a:ea typeface="黑体" pitchFamily="2" charset="-122"/>
                          <a:cs typeface="+mn-cs"/>
                        </a:rPr>
                        <a:t>线、无线、VPN </a:t>
                      </a:r>
                      <a:r>
                        <a:rPr lang="zh-CN" sz="800" b="0" i="0" kern="1200" baseline="0" dirty="0">
                          <a:solidFill>
                            <a:srgbClr val="0096D6">
                              <a:lumMod val="50000"/>
                            </a:srgbClr>
                          </a:solidFill>
                          <a:effectLst/>
                          <a:latin typeface="Arial"/>
                          <a:ea typeface="黑体" pitchFamily="2" charset="-122"/>
                          <a:cs typeface="+mn-cs"/>
                        </a:rPr>
                        <a:t>和移动连接整合到单一策略</a:t>
                      </a:r>
                      <a:endParaRPr lang="en-US" sz="800" kern="1200" dirty="0" smtClean="0">
                        <a:solidFill>
                          <a:schemeClr val="tx1">
                            <a:lumMod val="50000"/>
                          </a:schemeClr>
                        </a:solidFill>
                        <a:effectLst/>
                        <a:latin typeface="+mn-lt"/>
                        <a:ea typeface="黑体" pitchFamily="2" charset="-122"/>
                        <a:cs typeface="+mn-cs"/>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r>
              <a:tr h="549147">
                <a:tc>
                  <a:txBody>
                    <a:bodyPr/>
                    <a:lstStyle/>
                    <a:p>
                      <a:pPr marL="0" algn="l" defTabSz="914400">
                        <a:lnSpc>
                          <a:spcPct val="107000"/>
                        </a:lnSpc>
                        <a:buNone/>
                      </a:pPr>
                      <a:r>
                        <a:rPr lang="zh-CN" sz="800" b="0" i="0">
                          <a:solidFill>
                            <a:srgbClr val="0096D6">
                              <a:lumMod val="50000"/>
                            </a:srgbClr>
                          </a:solidFill>
                          <a:latin typeface="Arial"/>
                          <a:ea typeface="黑体" pitchFamily="2" charset="-122"/>
                          <a:cs typeface="+mn-cs"/>
                        </a:rPr>
                        <a:t>安全</a:t>
                      </a:r>
                      <a:endParaRPr lang="en-US" sz="800" dirty="0">
                        <a:solidFill>
                          <a:schemeClr val="tx1">
                            <a:lumMod val="50000"/>
                          </a:schemeClr>
                        </a:solidFill>
                        <a:ea typeface="黑体" pitchFamily="2" charset="-122"/>
                      </a:endParaRPr>
                    </a:p>
                  </a:txBody>
                  <a:tcPr/>
                </a:tc>
                <a:tc>
                  <a:txBody>
                    <a:bodyPr/>
                    <a:lstStyle/>
                    <a:p>
                      <a:pPr marL="0" algn="l" defTabSz="914400">
                        <a:lnSpc>
                          <a:spcPct val="107000"/>
                        </a:lnSpc>
                        <a:buNone/>
                      </a:pPr>
                      <a:r>
                        <a:rPr lang="zh-CN" sz="800" b="0" i="0">
                          <a:solidFill>
                            <a:srgbClr val="0096D6">
                              <a:lumMod val="50000"/>
                            </a:srgbClr>
                          </a:solidFill>
                          <a:latin typeface="Arial"/>
                          <a:ea typeface="黑体" pitchFamily="2" charset="-122"/>
                          <a:cs typeface="+mn-cs"/>
                        </a:rPr>
                        <a:t>ASA-X、ASA、1000V、</a:t>
                      </a:r>
                      <a:r>
                        <a:rPr lang="zh-CN" sz="800" b="0" i="0" baseline="0">
                          <a:solidFill>
                            <a:srgbClr val="0096D6">
                              <a:lumMod val="50000"/>
                            </a:srgbClr>
                          </a:solidFill>
                          <a:latin typeface="Arial"/>
                          <a:ea typeface="黑体" pitchFamily="2" charset="-122"/>
                          <a:cs typeface="+mn-cs"/>
                        </a:rPr>
                        <a:t>I</a:t>
                      </a:r>
                      <a:r>
                        <a:rPr lang="zh-CN" sz="800" b="0" i="0">
                          <a:solidFill>
                            <a:srgbClr val="0096D6">
                              <a:lumMod val="50000"/>
                            </a:srgbClr>
                          </a:solidFill>
                          <a:latin typeface="Arial"/>
                          <a:ea typeface="黑体" pitchFamily="2" charset="-122"/>
                          <a:cs typeface="+mn-cs"/>
                        </a:rPr>
                        <a:t>ronPort、IPS、TrustSec、</a:t>
                      </a:r>
                      <a:r>
                        <a:rPr lang="zh-CN" sz="800" b="0" i="0" baseline="0">
                          <a:solidFill>
                            <a:srgbClr val="0096D6">
                              <a:lumMod val="50000"/>
                            </a:srgbClr>
                          </a:solidFill>
                          <a:latin typeface="Arial"/>
                          <a:ea typeface="黑体" pitchFamily="2" charset="-122"/>
                          <a:cs typeface="+mn-cs"/>
                        </a:rPr>
                        <a:t>Scansafe、SecureX、ISE、Anyconnect</a:t>
                      </a:r>
                      <a:endParaRPr lang="en-US" sz="800" dirty="0">
                        <a:solidFill>
                          <a:schemeClr val="tx1">
                            <a:lumMod val="50000"/>
                          </a:schemeClr>
                        </a:solidFill>
                        <a:ea typeface="黑体" pitchFamily="2" charset="-122"/>
                      </a:endParaRPr>
                    </a:p>
                  </a:txBody>
                  <a:tcPr/>
                </a:tc>
                <a:tc>
                  <a:txBody>
                    <a:bodyPr/>
                    <a:lstStyle/>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控制哪些对象可以访问网络，</a:t>
                      </a:r>
                      <a:r>
                        <a:rPr lang="zh-CN" sz="800" b="0" i="0" baseline="0" dirty="0">
                          <a:solidFill>
                            <a:srgbClr val="0096D6">
                              <a:lumMod val="50000"/>
                            </a:srgbClr>
                          </a:solidFill>
                          <a:latin typeface="Arial"/>
                          <a:ea typeface="黑体" pitchFamily="2" charset="-122"/>
                          <a:cs typeface="+mn-cs"/>
                        </a:rPr>
                        <a:t>管理自带设备</a:t>
                      </a:r>
                      <a:endParaRPr lang="en-US" sz="800" baseline="0" dirty="0" smtClean="0">
                        <a:solidFill>
                          <a:schemeClr val="tx1">
                            <a:lumMod val="50000"/>
                          </a:schemeClr>
                        </a:solidFill>
                        <a:ea typeface="黑体" pitchFamily="2" charset="-122"/>
                      </a:endParaRP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对每个用户和设备管理多个策略</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遵守 HIPAA、FIPS、PCI 等</a:t>
                      </a:r>
                      <a:endParaRPr lang="en-US" sz="800" baseline="0" dirty="0" smtClean="0">
                        <a:solidFill>
                          <a:schemeClr val="tx1">
                            <a:lumMod val="50000"/>
                          </a:schemeClr>
                        </a:solidFill>
                        <a:ea typeface="黑体" pitchFamily="2" charset="-122"/>
                      </a:endParaRP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提供到顾问、合作伙伴和访客的安全访问</a:t>
                      </a:r>
                      <a:endParaRPr lang="en-US" sz="800" dirty="0" smtClean="0">
                        <a:solidFill>
                          <a:schemeClr val="tx1">
                            <a:lumMod val="50000"/>
                          </a:schemeClr>
                        </a:solidFill>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r>
              <a:tr h="549147">
                <a:tc>
                  <a:txBody>
                    <a:bodyPr/>
                    <a:lstStyle/>
                    <a:p>
                      <a:pPr marL="0" algn="l" defTabSz="914400">
                        <a:lnSpc>
                          <a:spcPct val="107000"/>
                        </a:lnSpc>
                        <a:buNone/>
                      </a:pPr>
                      <a:r>
                        <a:rPr lang="zh-CN" sz="800" b="0" i="0">
                          <a:solidFill>
                            <a:srgbClr val="0096D6">
                              <a:lumMod val="50000"/>
                            </a:srgbClr>
                          </a:solidFill>
                          <a:latin typeface="Arial"/>
                          <a:ea typeface="黑体" pitchFamily="2" charset="-122"/>
                          <a:cs typeface="+mn-cs"/>
                        </a:rPr>
                        <a:t>服务</a:t>
                      </a:r>
                      <a:endParaRPr lang="en-US" sz="800" dirty="0">
                        <a:solidFill>
                          <a:schemeClr val="tx1">
                            <a:lumMod val="50000"/>
                          </a:schemeClr>
                        </a:solidFill>
                        <a:ea typeface="黑体" pitchFamily="2" charset="-122"/>
                      </a:endParaRPr>
                    </a:p>
                  </a:txBody>
                  <a:tcPr/>
                </a:tc>
                <a:tc>
                  <a:txBody>
                    <a:bodyPr/>
                    <a:lstStyle/>
                    <a:p>
                      <a:pPr marL="0" marR="0" indent="0" algn="l" defTabSz="914400">
                        <a:lnSpc>
                          <a:spcPct val="107000"/>
                        </a:lnSpc>
                        <a:spcBef>
                          <a:spcPts val="0"/>
                        </a:spcBef>
                        <a:spcAft>
                          <a:spcPts val="0"/>
                        </a:spcAft>
                        <a:buNone/>
                        <a:tabLst/>
                      </a:pPr>
                      <a:r>
                        <a:rPr lang="zh-CN" sz="800" b="0" i="0">
                          <a:solidFill>
                            <a:srgbClr val="0096D6">
                              <a:lumMod val="50000"/>
                            </a:srgbClr>
                          </a:solidFill>
                          <a:latin typeface="Arial"/>
                          <a:ea typeface="黑体" pitchFamily="2" charset="-122"/>
                          <a:cs typeface="+mn-cs"/>
                        </a:rPr>
                        <a:t>我们的合作伙伴提供 7/24 TAC</a:t>
                      </a:r>
                      <a:r>
                        <a:rPr lang="zh-CN" sz="800" b="0" i="0" baseline="0">
                          <a:solidFill>
                            <a:srgbClr val="0096D6">
                              <a:lumMod val="50000"/>
                            </a:srgbClr>
                          </a:solidFill>
                          <a:latin typeface="Arial"/>
                          <a:ea typeface="黑体" pitchFamily="2" charset="-122"/>
                          <a:cs typeface="+mn-cs"/>
                        </a:rPr>
                        <a:t>、交换有限终身保修</a:t>
                      </a:r>
                      <a:r>
                        <a:rPr lang="zh-CN" sz="800" b="0" i="0" strike="noStrike" baseline="0">
                          <a:solidFill>
                            <a:srgbClr val="0096D6">
                              <a:lumMod val="50000"/>
                            </a:srgbClr>
                          </a:solidFill>
                          <a:latin typeface="Arial"/>
                          <a:ea typeface="黑体" pitchFamily="2" charset="-122"/>
                          <a:cs typeface="+mn-cs"/>
                        </a:rPr>
                        <a:t>及通过软件实现的支持和专业服务</a:t>
                      </a:r>
                      <a:endParaRPr lang="en-US" sz="800" strike="sngStrike" dirty="0" smtClean="0">
                        <a:solidFill>
                          <a:schemeClr val="tx1">
                            <a:lumMod val="50000"/>
                          </a:schemeClr>
                        </a:solidFill>
                        <a:ea typeface="黑体" pitchFamily="2" charset="-122"/>
                      </a:endParaRPr>
                    </a:p>
                  </a:txBody>
                  <a:tcPr/>
                </a:tc>
                <a:tc>
                  <a:txBody>
                    <a:bodyPr/>
                    <a:lstStyle/>
                    <a:p>
                      <a:pPr marL="54864" indent="-54864" algn="l" defTabSz="914400">
                        <a:lnSpc>
                          <a:spcPct val="107000"/>
                        </a:lnSpc>
                        <a:buNone/>
                      </a:pPr>
                      <a:r>
                        <a:rPr lang="zh-CN" sz="800" b="0" i="0" dirty="0">
                          <a:solidFill>
                            <a:srgbClr val="0096D6">
                              <a:lumMod val="50000"/>
                            </a:srgbClr>
                          </a:solidFill>
                          <a:latin typeface="Arial"/>
                          <a:ea typeface="黑体" pitchFamily="2" charset="-122"/>
                          <a:cs typeface="+mn-cs"/>
                        </a:rPr>
                        <a:t>- 确保</a:t>
                      </a:r>
                      <a:r>
                        <a:rPr lang="zh-CN" sz="800" b="0" i="0" baseline="0" dirty="0">
                          <a:solidFill>
                            <a:srgbClr val="0096D6">
                              <a:lumMod val="50000"/>
                            </a:srgbClr>
                          </a:solidFill>
                          <a:latin typeface="Arial"/>
                          <a:ea typeface="黑体" pitchFamily="2" charset="-122"/>
                          <a:cs typeface="+mn-cs"/>
                        </a:rPr>
                        <a:t>业务连续性和 IT 可恢复能力</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最大限度地提高 IT 投资价值，并提供有竞争力的优势</a:t>
                      </a:r>
                    </a:p>
                    <a:p>
                      <a:pPr marL="54864" indent="-54864" algn="l" defTabSz="914400">
                        <a:lnSpc>
                          <a:spcPct val="107000"/>
                        </a:lnSpc>
                        <a:buNone/>
                      </a:pPr>
                      <a:r>
                        <a:rPr lang="zh-CN" sz="800" b="0" i="0" baseline="0" dirty="0">
                          <a:solidFill>
                            <a:srgbClr val="0096D6">
                              <a:lumMod val="50000"/>
                            </a:srgbClr>
                          </a:solidFill>
                          <a:latin typeface="Arial"/>
                          <a:ea typeface="黑体" pitchFamily="2" charset="-122"/>
                          <a:cs typeface="+mn-cs"/>
                        </a:rPr>
                        <a:t>- 快速解决问题，并最大限度地提高 IT 创新</a:t>
                      </a:r>
                      <a:endParaRPr lang="en-US" sz="800" dirty="0">
                        <a:solidFill>
                          <a:schemeClr val="tx1">
                            <a:lumMod val="50000"/>
                          </a:schemeClr>
                        </a:solidFill>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c>
                  <a:txBody>
                    <a:bodyPr/>
                    <a:lstStyle/>
                    <a:p>
                      <a:pPr>
                        <a:lnSpc>
                          <a:spcPct val="100000"/>
                        </a:lnSpc>
                      </a:pPr>
                      <a:endParaRPr lang="en-US" sz="800" dirty="0">
                        <a:ea typeface="黑体" pitchFamily="2" charset="-122"/>
                      </a:endParaRPr>
                    </a:p>
                  </a:txBody>
                  <a:tcPr/>
                </a:tc>
              </a:tr>
            </a:tbl>
          </a:graphicData>
        </a:graphic>
      </p:graphicFrame>
      <p:pic>
        <p:nvPicPr>
          <p:cNvPr id="4" name="Picture 3"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39091" y="59360"/>
            <a:ext cx="228600" cy="221226"/>
          </a:xfrm>
          <a:prstGeom prst="rect">
            <a:avLst/>
          </a:prstGeom>
        </p:spPr>
      </p:pic>
      <p:pic>
        <p:nvPicPr>
          <p:cNvPr id="5" name="Picture 4" descr="no access.jpg"/>
          <p:cNvPicPr>
            <a:picLocks noChangeAspect="1"/>
          </p:cNvPicPr>
          <p:nvPr/>
        </p:nvPicPr>
        <p:blipFill>
          <a:blip r:embed="rId4"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10335671" y="592675"/>
            <a:ext cx="258640" cy="258640"/>
          </a:xfrm>
          <a:prstGeom prst="rect">
            <a:avLst/>
          </a:prstGeom>
        </p:spPr>
      </p:pic>
      <p:sp>
        <p:nvSpPr>
          <p:cNvPr id="6" name="Oval 5"/>
          <p:cNvSpPr/>
          <p:nvPr/>
        </p:nvSpPr>
        <p:spPr>
          <a:xfrm>
            <a:off x="10352705" y="317857"/>
            <a:ext cx="225631" cy="230053"/>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66" name="TextBox 65"/>
          <p:cNvSpPr txBox="1"/>
          <p:nvPr/>
        </p:nvSpPr>
        <p:spPr>
          <a:xfrm>
            <a:off x="10707378" y="68656"/>
            <a:ext cx="1485032" cy="243874"/>
          </a:xfrm>
          <a:prstGeom prst="rect">
            <a:avLst/>
          </a:prstGeom>
          <a:noFill/>
        </p:spPr>
        <p:txBody>
          <a:bodyPr wrap="square" rtlCol="0">
            <a:spAutoFit/>
          </a:bodyPr>
          <a:lstStyle/>
          <a:p>
            <a:pPr algn="l" defTabSz="914400">
              <a:buNone/>
            </a:pPr>
            <a:r>
              <a:rPr lang="zh-CN" sz="1000" b="0" i="0" dirty="0">
                <a:solidFill>
                  <a:srgbClr val="004B6B"/>
                </a:solidFill>
                <a:latin typeface="Arial"/>
                <a:ea typeface="黑体" pitchFamily="2" charset="-122"/>
                <a:cs typeface="+mn-cs"/>
              </a:rPr>
              <a:t>行业领导者</a:t>
            </a:r>
            <a:endParaRPr lang="en-US" sz="1000" dirty="0">
              <a:solidFill>
                <a:srgbClr val="004B6B"/>
              </a:solidFill>
              <a:ea typeface="黑体" pitchFamily="2" charset="-122"/>
            </a:endParaRPr>
          </a:p>
        </p:txBody>
      </p:sp>
      <p:sp>
        <p:nvSpPr>
          <p:cNvPr id="67" name="TextBox 66"/>
          <p:cNvSpPr txBox="1"/>
          <p:nvPr/>
        </p:nvSpPr>
        <p:spPr>
          <a:xfrm>
            <a:off x="10703793" y="336280"/>
            <a:ext cx="1485032" cy="246221"/>
          </a:xfrm>
          <a:prstGeom prst="rect">
            <a:avLst/>
          </a:prstGeom>
          <a:noFill/>
        </p:spPr>
        <p:txBody>
          <a:bodyPr wrap="square" rtlCol="0">
            <a:spAutoFit/>
          </a:bodyPr>
          <a:lstStyle/>
          <a:p>
            <a:pPr algn="l" defTabSz="914400">
              <a:buNone/>
            </a:pPr>
            <a:r>
              <a:rPr lang="zh-CN" sz="1000" b="0" i="0">
                <a:solidFill>
                  <a:srgbClr val="004B6B"/>
                </a:solidFill>
                <a:latin typeface="Arial"/>
                <a:ea typeface="黑体" pitchFamily="2" charset="-122"/>
                <a:cs typeface="+mn-cs"/>
              </a:rPr>
              <a:t>行业竞争者</a:t>
            </a:r>
            <a:endParaRPr lang="en-US" sz="1000" dirty="0">
              <a:solidFill>
                <a:srgbClr val="004B6B"/>
              </a:solidFill>
              <a:ea typeface="黑体" pitchFamily="2" charset="-122"/>
            </a:endParaRPr>
          </a:p>
        </p:txBody>
      </p:sp>
      <p:sp>
        <p:nvSpPr>
          <p:cNvPr id="68" name="TextBox 67"/>
          <p:cNvSpPr txBox="1"/>
          <p:nvPr/>
        </p:nvSpPr>
        <p:spPr>
          <a:xfrm>
            <a:off x="10688066" y="597804"/>
            <a:ext cx="1485032" cy="243874"/>
          </a:xfrm>
          <a:prstGeom prst="rect">
            <a:avLst/>
          </a:prstGeom>
          <a:noFill/>
        </p:spPr>
        <p:txBody>
          <a:bodyPr wrap="square" rtlCol="0">
            <a:spAutoFit/>
          </a:bodyPr>
          <a:lstStyle/>
          <a:p>
            <a:pPr algn="l" defTabSz="914400">
              <a:buNone/>
            </a:pPr>
            <a:r>
              <a:rPr lang="zh-CN" sz="1000" b="0" i="0">
                <a:solidFill>
                  <a:srgbClr val="004B6B"/>
                </a:solidFill>
                <a:latin typeface="Arial"/>
                <a:ea typeface="黑体" pitchFamily="2" charset="-122"/>
                <a:cs typeface="+mn-cs"/>
              </a:rPr>
              <a:t>行业落后者</a:t>
            </a:r>
            <a:endParaRPr lang="en-US" sz="1000" dirty="0">
              <a:solidFill>
                <a:srgbClr val="004B6B"/>
              </a:solidFill>
              <a:ea typeface="黑体" pitchFamily="2" charset="-122"/>
            </a:endParaRPr>
          </a:p>
        </p:txBody>
      </p:sp>
      <p:grpSp>
        <p:nvGrpSpPr>
          <p:cNvPr id="19" name="Group 18"/>
          <p:cNvGrpSpPr/>
          <p:nvPr/>
        </p:nvGrpSpPr>
        <p:grpSpPr>
          <a:xfrm>
            <a:off x="7538360" y="6443834"/>
            <a:ext cx="4230996" cy="244955"/>
            <a:chOff x="7538360" y="6317909"/>
            <a:chExt cx="4230996" cy="244955"/>
          </a:xfrm>
        </p:grpSpPr>
        <p:pic>
          <p:nvPicPr>
            <p:cNvPr id="13" name="Picture 12"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38360" y="6329773"/>
              <a:ext cx="228600" cy="221226"/>
            </a:xfrm>
            <a:prstGeom prst="rect">
              <a:avLst/>
            </a:prstGeom>
          </p:spPr>
        </p:pic>
        <p:sp>
          <p:nvSpPr>
            <p:cNvPr id="21" name="Oval 20"/>
            <p:cNvSpPr/>
            <p:nvPr/>
          </p:nvSpPr>
          <p:spPr>
            <a:xfrm>
              <a:off x="8496793" y="6317909"/>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59" name="Oval 58"/>
            <p:cNvSpPr/>
            <p:nvPr/>
          </p:nvSpPr>
          <p:spPr>
            <a:xfrm>
              <a:off x="9096895" y="6317909"/>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60" name="Oval 59"/>
            <p:cNvSpPr/>
            <p:nvPr/>
          </p:nvSpPr>
          <p:spPr>
            <a:xfrm>
              <a:off x="10179792" y="6317909"/>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61" name="Oval 60"/>
            <p:cNvSpPr/>
            <p:nvPr/>
          </p:nvSpPr>
          <p:spPr>
            <a:xfrm>
              <a:off x="9571204" y="6317909"/>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65" name="Picture 64"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97909" y="6329773"/>
              <a:ext cx="228600" cy="221226"/>
            </a:xfrm>
            <a:prstGeom prst="rect">
              <a:avLst/>
            </a:prstGeom>
          </p:spPr>
        </p:pic>
        <p:pic>
          <p:nvPicPr>
            <p:cNvPr id="62" name="Picture 61"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05527" y="6329773"/>
              <a:ext cx="228600" cy="221226"/>
            </a:xfrm>
            <a:prstGeom prst="rect">
              <a:avLst/>
            </a:prstGeom>
          </p:spPr>
        </p:pic>
        <p:pic>
          <p:nvPicPr>
            <p:cNvPr id="69" name="Picture 68"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40756" y="6329773"/>
              <a:ext cx="228600" cy="221226"/>
            </a:xfrm>
            <a:prstGeom prst="rect">
              <a:avLst/>
            </a:prstGeom>
          </p:spPr>
        </p:pic>
      </p:grpSp>
      <p:grpSp>
        <p:nvGrpSpPr>
          <p:cNvPr id="18" name="Group 17"/>
          <p:cNvGrpSpPr/>
          <p:nvPr/>
        </p:nvGrpSpPr>
        <p:grpSpPr>
          <a:xfrm>
            <a:off x="7538360" y="5862698"/>
            <a:ext cx="4229512" cy="244955"/>
            <a:chOff x="7538360" y="5701148"/>
            <a:chExt cx="4229512" cy="244955"/>
          </a:xfrm>
        </p:grpSpPr>
        <p:pic>
          <p:nvPicPr>
            <p:cNvPr id="12" name="Picture 11"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38360" y="5713012"/>
              <a:ext cx="228600" cy="221226"/>
            </a:xfrm>
            <a:prstGeom prst="rect">
              <a:avLst/>
            </a:prstGeom>
          </p:spPr>
        </p:pic>
        <p:sp>
          <p:nvSpPr>
            <p:cNvPr id="20" name="Oval 19"/>
            <p:cNvSpPr/>
            <p:nvPr/>
          </p:nvSpPr>
          <p:spPr>
            <a:xfrm>
              <a:off x="8496793" y="5701148"/>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53" name="Oval 52"/>
            <p:cNvSpPr/>
            <p:nvPr/>
          </p:nvSpPr>
          <p:spPr>
            <a:xfrm>
              <a:off x="8007012" y="5701148"/>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54" name="Oval 53"/>
            <p:cNvSpPr/>
            <p:nvPr/>
          </p:nvSpPr>
          <p:spPr>
            <a:xfrm>
              <a:off x="9096895" y="5701148"/>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55" name="Oval 54"/>
            <p:cNvSpPr/>
            <p:nvPr/>
          </p:nvSpPr>
          <p:spPr>
            <a:xfrm>
              <a:off x="9571204" y="5701148"/>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56" name="Oval 55"/>
            <p:cNvSpPr/>
            <p:nvPr/>
          </p:nvSpPr>
          <p:spPr>
            <a:xfrm>
              <a:off x="10179792" y="5701148"/>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57" name="Oval 56"/>
            <p:cNvSpPr/>
            <p:nvPr/>
          </p:nvSpPr>
          <p:spPr>
            <a:xfrm>
              <a:off x="10897909" y="5701148"/>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70" name="Oval 69"/>
            <p:cNvSpPr/>
            <p:nvPr/>
          </p:nvSpPr>
          <p:spPr>
            <a:xfrm>
              <a:off x="11542241" y="5701148"/>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grpSp>
      <p:grpSp>
        <p:nvGrpSpPr>
          <p:cNvPr id="25" name="Group 24"/>
          <p:cNvGrpSpPr/>
          <p:nvPr/>
        </p:nvGrpSpPr>
        <p:grpSpPr>
          <a:xfrm>
            <a:off x="7538360" y="5033858"/>
            <a:ext cx="4257616" cy="281840"/>
            <a:chOff x="7538360" y="5057608"/>
            <a:chExt cx="4257616" cy="281840"/>
          </a:xfrm>
        </p:grpSpPr>
        <p:pic>
          <p:nvPicPr>
            <p:cNvPr id="11" name="Picture 10"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38360" y="5087915"/>
              <a:ext cx="228600" cy="221226"/>
            </a:xfrm>
            <a:prstGeom prst="rect">
              <a:avLst/>
            </a:prstGeom>
          </p:spPr>
        </p:pic>
        <p:pic>
          <p:nvPicPr>
            <p:cNvPr id="47" name="Picture 46"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05527" y="5087915"/>
              <a:ext cx="228600" cy="221226"/>
            </a:xfrm>
            <a:prstGeom prst="rect">
              <a:avLst/>
            </a:prstGeom>
          </p:spPr>
        </p:pic>
        <p:pic>
          <p:nvPicPr>
            <p:cNvPr id="48" name="Picture 47"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95308" y="5087915"/>
              <a:ext cx="228600" cy="221226"/>
            </a:xfrm>
            <a:prstGeom prst="rect">
              <a:avLst/>
            </a:prstGeom>
          </p:spPr>
        </p:pic>
        <p:pic>
          <p:nvPicPr>
            <p:cNvPr id="49" name="Picture 48"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9040686" y="5057608"/>
              <a:ext cx="281840" cy="281840"/>
            </a:xfrm>
            <a:prstGeom prst="rect">
              <a:avLst/>
            </a:prstGeom>
          </p:spPr>
        </p:pic>
        <p:pic>
          <p:nvPicPr>
            <p:cNvPr id="50" name="Picture 49"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9543099" y="5057608"/>
              <a:ext cx="281840" cy="281840"/>
            </a:xfrm>
            <a:prstGeom prst="rect">
              <a:avLst/>
            </a:prstGeom>
          </p:spPr>
        </p:pic>
        <p:pic>
          <p:nvPicPr>
            <p:cNvPr id="51" name="Picture 50"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10151687" y="5057608"/>
              <a:ext cx="281840" cy="281840"/>
            </a:xfrm>
            <a:prstGeom prst="rect">
              <a:avLst/>
            </a:prstGeom>
          </p:spPr>
        </p:pic>
        <p:pic>
          <p:nvPicPr>
            <p:cNvPr id="52" name="Picture 51"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10841700" y="5057608"/>
              <a:ext cx="281840" cy="281840"/>
            </a:xfrm>
            <a:prstGeom prst="rect">
              <a:avLst/>
            </a:prstGeom>
          </p:spPr>
        </p:pic>
        <p:pic>
          <p:nvPicPr>
            <p:cNvPr id="71" name="Picture 70"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11514136" y="5057608"/>
              <a:ext cx="281840" cy="281840"/>
            </a:xfrm>
            <a:prstGeom prst="rect">
              <a:avLst/>
            </a:prstGeom>
          </p:spPr>
        </p:pic>
      </p:grpSp>
      <p:grpSp>
        <p:nvGrpSpPr>
          <p:cNvPr id="27" name="Group 26"/>
          <p:cNvGrpSpPr/>
          <p:nvPr/>
        </p:nvGrpSpPr>
        <p:grpSpPr>
          <a:xfrm>
            <a:off x="7538360" y="3996521"/>
            <a:ext cx="4230996" cy="281840"/>
            <a:chOff x="7538360" y="3960896"/>
            <a:chExt cx="4230996" cy="281840"/>
          </a:xfrm>
        </p:grpSpPr>
        <p:pic>
          <p:nvPicPr>
            <p:cNvPr id="10" name="Picture 9"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38360" y="3991203"/>
              <a:ext cx="228600" cy="221226"/>
            </a:xfrm>
            <a:prstGeom prst="rect">
              <a:avLst/>
            </a:prstGeom>
          </p:spPr>
        </p:pic>
        <p:sp>
          <p:nvSpPr>
            <p:cNvPr id="23" name="Oval 22"/>
            <p:cNvSpPr/>
            <p:nvPr/>
          </p:nvSpPr>
          <p:spPr>
            <a:xfrm>
              <a:off x="8007012" y="3979339"/>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43" name="Picture 42"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9042454" y="3960896"/>
              <a:ext cx="281840" cy="281840"/>
            </a:xfrm>
            <a:prstGeom prst="rect">
              <a:avLst/>
            </a:prstGeom>
          </p:spPr>
        </p:pic>
        <p:sp>
          <p:nvSpPr>
            <p:cNvPr id="44" name="Oval 43"/>
            <p:cNvSpPr/>
            <p:nvPr/>
          </p:nvSpPr>
          <p:spPr>
            <a:xfrm>
              <a:off x="9571204" y="3979339"/>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45" name="Picture 44"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10151687" y="3960896"/>
              <a:ext cx="281840" cy="281840"/>
            </a:xfrm>
            <a:prstGeom prst="rect">
              <a:avLst/>
            </a:prstGeom>
          </p:spPr>
        </p:pic>
        <p:sp>
          <p:nvSpPr>
            <p:cNvPr id="46" name="Oval 45"/>
            <p:cNvSpPr/>
            <p:nvPr/>
          </p:nvSpPr>
          <p:spPr>
            <a:xfrm>
              <a:off x="10899677" y="3979339"/>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63" name="Oval 62"/>
            <p:cNvSpPr/>
            <p:nvPr/>
          </p:nvSpPr>
          <p:spPr>
            <a:xfrm>
              <a:off x="8496793" y="3979339"/>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72" name="Picture 71"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40756" y="3991203"/>
              <a:ext cx="228600" cy="221226"/>
            </a:xfrm>
            <a:prstGeom prst="rect">
              <a:avLst/>
            </a:prstGeom>
          </p:spPr>
        </p:pic>
      </p:grpSp>
      <p:grpSp>
        <p:nvGrpSpPr>
          <p:cNvPr id="32" name="Group 31"/>
          <p:cNvGrpSpPr/>
          <p:nvPr/>
        </p:nvGrpSpPr>
        <p:grpSpPr>
          <a:xfrm>
            <a:off x="7538360" y="2082317"/>
            <a:ext cx="4230996" cy="281840"/>
            <a:chOff x="7538360" y="2037167"/>
            <a:chExt cx="4230996" cy="281840"/>
          </a:xfrm>
        </p:grpSpPr>
        <p:pic>
          <p:nvPicPr>
            <p:cNvPr id="8" name="Picture 7"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38360" y="2067474"/>
              <a:ext cx="228600" cy="221226"/>
            </a:xfrm>
            <a:prstGeom prst="rect">
              <a:avLst/>
            </a:prstGeom>
          </p:spPr>
        </p:pic>
        <p:pic>
          <p:nvPicPr>
            <p:cNvPr id="15" name="Picture 14"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8468688" y="2037167"/>
              <a:ext cx="281840" cy="281840"/>
            </a:xfrm>
            <a:prstGeom prst="rect">
              <a:avLst/>
            </a:prstGeom>
          </p:spPr>
        </p:pic>
        <p:pic>
          <p:nvPicPr>
            <p:cNvPr id="22" name="Picture 21"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7978907" y="2037167"/>
              <a:ext cx="281840" cy="281840"/>
            </a:xfrm>
            <a:prstGeom prst="rect">
              <a:avLst/>
            </a:prstGeom>
          </p:spPr>
        </p:pic>
        <p:pic>
          <p:nvPicPr>
            <p:cNvPr id="34" name="Picture 33"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9042454" y="2037167"/>
              <a:ext cx="281840" cy="281840"/>
            </a:xfrm>
            <a:prstGeom prst="rect">
              <a:avLst/>
            </a:prstGeom>
          </p:spPr>
        </p:pic>
        <p:pic>
          <p:nvPicPr>
            <p:cNvPr id="35" name="Picture 34"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9543099" y="2037167"/>
              <a:ext cx="281840" cy="281840"/>
            </a:xfrm>
            <a:prstGeom prst="rect">
              <a:avLst/>
            </a:prstGeom>
          </p:spPr>
        </p:pic>
        <p:sp>
          <p:nvSpPr>
            <p:cNvPr id="37" name="Oval 36"/>
            <p:cNvSpPr/>
            <p:nvPr/>
          </p:nvSpPr>
          <p:spPr>
            <a:xfrm>
              <a:off x="10179792" y="2055610"/>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38" name="Picture 37"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96708" y="2067474"/>
              <a:ext cx="228600" cy="221226"/>
            </a:xfrm>
            <a:prstGeom prst="rect">
              <a:avLst/>
            </a:prstGeom>
          </p:spPr>
        </p:pic>
        <p:pic>
          <p:nvPicPr>
            <p:cNvPr id="74" name="Picture 73"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40756" y="2067474"/>
              <a:ext cx="228600" cy="221226"/>
            </a:xfrm>
            <a:prstGeom prst="rect">
              <a:avLst/>
            </a:prstGeom>
          </p:spPr>
        </p:pic>
      </p:grpSp>
      <p:grpSp>
        <p:nvGrpSpPr>
          <p:cNvPr id="36" name="Group 35"/>
          <p:cNvGrpSpPr/>
          <p:nvPr/>
        </p:nvGrpSpPr>
        <p:grpSpPr>
          <a:xfrm>
            <a:off x="7538360" y="1466544"/>
            <a:ext cx="4230996" cy="281840"/>
            <a:chOff x="7538360" y="1454669"/>
            <a:chExt cx="4230996" cy="281840"/>
          </a:xfrm>
        </p:grpSpPr>
        <p:pic>
          <p:nvPicPr>
            <p:cNvPr id="7" name="Picture 6"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38360" y="1484976"/>
              <a:ext cx="228600" cy="221226"/>
            </a:xfrm>
            <a:prstGeom prst="rect">
              <a:avLst/>
            </a:prstGeom>
          </p:spPr>
        </p:pic>
        <p:sp>
          <p:nvSpPr>
            <p:cNvPr id="26" name="Oval 25"/>
            <p:cNvSpPr/>
            <p:nvPr/>
          </p:nvSpPr>
          <p:spPr>
            <a:xfrm>
              <a:off x="8007012" y="1473112"/>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28" name="Oval 27"/>
            <p:cNvSpPr/>
            <p:nvPr/>
          </p:nvSpPr>
          <p:spPr>
            <a:xfrm>
              <a:off x="8496793" y="1473112"/>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30" name="Picture 29"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9543099" y="1454669"/>
              <a:ext cx="281840" cy="281840"/>
            </a:xfrm>
            <a:prstGeom prst="rect">
              <a:avLst/>
            </a:prstGeom>
          </p:spPr>
        </p:pic>
        <p:pic>
          <p:nvPicPr>
            <p:cNvPr id="31" name="Picture 30"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10151687" y="1454669"/>
              <a:ext cx="281840" cy="281840"/>
            </a:xfrm>
            <a:prstGeom prst="rect">
              <a:avLst/>
            </a:prstGeom>
          </p:spPr>
        </p:pic>
        <p:sp>
          <p:nvSpPr>
            <p:cNvPr id="33" name="Oval 32"/>
            <p:cNvSpPr/>
            <p:nvPr/>
          </p:nvSpPr>
          <p:spPr>
            <a:xfrm>
              <a:off x="10899677" y="1473112"/>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64" name="Oval 63"/>
            <p:cNvSpPr/>
            <p:nvPr/>
          </p:nvSpPr>
          <p:spPr>
            <a:xfrm>
              <a:off x="9070558" y="1473112"/>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75" name="Picture 74"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40756" y="1484976"/>
              <a:ext cx="228600" cy="221226"/>
            </a:xfrm>
            <a:prstGeom prst="rect">
              <a:avLst/>
            </a:prstGeom>
          </p:spPr>
        </p:pic>
      </p:grpSp>
      <p:grpSp>
        <p:nvGrpSpPr>
          <p:cNvPr id="29" name="Group 28"/>
          <p:cNvGrpSpPr/>
          <p:nvPr/>
        </p:nvGrpSpPr>
        <p:grpSpPr>
          <a:xfrm>
            <a:off x="7538360" y="2932190"/>
            <a:ext cx="4229512" cy="281840"/>
            <a:chOff x="7538360" y="2896565"/>
            <a:chExt cx="4229512" cy="281840"/>
          </a:xfrm>
        </p:grpSpPr>
        <p:pic>
          <p:nvPicPr>
            <p:cNvPr id="9" name="Picture 8"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38360" y="2926872"/>
              <a:ext cx="228600" cy="221226"/>
            </a:xfrm>
            <a:prstGeom prst="rect">
              <a:avLst/>
            </a:prstGeom>
          </p:spPr>
        </p:pic>
        <p:pic>
          <p:nvPicPr>
            <p:cNvPr id="16" name="Picture 15"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8468688" y="2896565"/>
              <a:ext cx="281840" cy="281840"/>
            </a:xfrm>
            <a:prstGeom prst="rect">
              <a:avLst/>
            </a:prstGeom>
          </p:spPr>
        </p:pic>
        <p:pic>
          <p:nvPicPr>
            <p:cNvPr id="24" name="Picture 23"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7978907" y="2896565"/>
              <a:ext cx="281840" cy="281840"/>
            </a:xfrm>
            <a:prstGeom prst="rect">
              <a:avLst/>
            </a:prstGeom>
          </p:spPr>
        </p:pic>
        <p:pic>
          <p:nvPicPr>
            <p:cNvPr id="39" name="Picture 38" descr="no access.jpg"/>
            <p:cNvPicPr>
              <a:picLocks noChangeAspect="1"/>
            </p:cNvPicPr>
            <p:nvPr/>
          </p:nvPicPr>
          <p:blipFill>
            <a:blip r:embed="rId5"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9055074" y="2896565"/>
              <a:ext cx="281840" cy="281840"/>
            </a:xfrm>
            <a:prstGeom prst="rect">
              <a:avLst/>
            </a:prstGeom>
          </p:spPr>
        </p:pic>
        <p:pic>
          <p:nvPicPr>
            <p:cNvPr id="40" name="Picture 39" descr="Tick-gree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69719" y="2926872"/>
              <a:ext cx="228600" cy="221226"/>
            </a:xfrm>
            <a:prstGeom prst="rect">
              <a:avLst/>
            </a:prstGeom>
          </p:spPr>
        </p:pic>
        <p:sp>
          <p:nvSpPr>
            <p:cNvPr id="76" name="Oval 75"/>
            <p:cNvSpPr/>
            <p:nvPr/>
          </p:nvSpPr>
          <p:spPr>
            <a:xfrm>
              <a:off x="11542241" y="2915008"/>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77" name="Oval 76"/>
            <p:cNvSpPr/>
            <p:nvPr/>
          </p:nvSpPr>
          <p:spPr>
            <a:xfrm>
              <a:off x="10179792" y="2915008"/>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78" name="Oval 77"/>
            <p:cNvSpPr/>
            <p:nvPr/>
          </p:nvSpPr>
          <p:spPr>
            <a:xfrm>
              <a:off x="10929694" y="2915008"/>
              <a:ext cx="225631" cy="244955"/>
            </a:xfrm>
            <a:prstGeom prst="ellipse">
              <a:avLst/>
            </a:prstGeom>
            <a:solidFill>
              <a:srgbClr val="FFFF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grpSp>
      <p:sp>
        <p:nvSpPr>
          <p:cNvPr id="79" name="TextBox 78"/>
          <p:cNvSpPr txBox="1"/>
          <p:nvPr/>
        </p:nvSpPr>
        <p:spPr>
          <a:xfrm>
            <a:off x="987065" y="557651"/>
            <a:ext cx="3662299" cy="307777"/>
          </a:xfrm>
          <a:prstGeom prst="rect">
            <a:avLst/>
          </a:prstGeom>
          <a:noFill/>
        </p:spPr>
        <p:txBody>
          <a:bodyPr wrap="square" rtlCol="0">
            <a:spAutoFit/>
          </a:bodyPr>
          <a:lstStyle/>
          <a:p>
            <a:pPr algn="ctr" defTabSz="914400">
              <a:buNone/>
            </a:pPr>
            <a:r>
              <a:rPr lang="zh-CN" sz="1400" b="0" i="0" dirty="0">
                <a:solidFill>
                  <a:srgbClr val="FF0000"/>
                </a:solidFill>
                <a:latin typeface="Arial"/>
                <a:ea typeface="黑体" pitchFamily="2" charset="-122"/>
                <a:cs typeface="+mn-cs"/>
              </a:rPr>
              <a:t>思科合作伙伴机密</a:t>
            </a:r>
            <a:endParaRPr lang="en-US" sz="1400" dirty="0">
              <a:solidFill>
                <a:srgbClr val="FF0000"/>
              </a:solidFill>
              <a:ea typeface="黑体" pitchFamily="2" charset="-122"/>
            </a:endParaRPr>
          </a:p>
        </p:txBody>
      </p:sp>
    </p:spTree>
    <p:extLst>
      <p:ext uri="{BB962C8B-B14F-4D97-AF65-F5344CB8AC3E}">
        <p14:creationId xmlns:p14="http://schemas.microsoft.com/office/powerpoint/2010/main" val="340972004"/>
      </p:ext>
    </p:extLst>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609441" y="980728"/>
            <a:ext cx="10969943"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465593" y="3717032"/>
            <a:ext cx="11422294"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4785144" y="3776208"/>
            <a:ext cx="19195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4785144" y="4214090"/>
            <a:ext cx="19195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6862298" y="3776208"/>
            <a:ext cx="502559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6862298" y="4214090"/>
            <a:ext cx="502559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1161502" y="2921170"/>
            <a:ext cx="7293984" cy="507831"/>
          </a:xfrm>
          <a:prstGeom prst="rect">
            <a:avLst/>
          </a:prstGeom>
        </p:spPr>
        <p:txBody>
          <a:bodyPr wrap="none">
            <a:spAutoFit/>
          </a:bodyPr>
          <a:lstStyle/>
          <a:p>
            <a:pPr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4785144" y="4653136"/>
            <a:ext cx="19195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6862298" y="4653136"/>
            <a:ext cx="502559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AI68083.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4000326" y="1019578"/>
            <a:ext cx="8220398" cy="5828778"/>
          </a:xfrm>
          <a:prstGeom prst="rect">
            <a:avLst/>
          </a:prstGeom>
        </p:spPr>
      </p:pic>
      <p:sp>
        <p:nvSpPr>
          <p:cNvPr id="12" name="Rectangle 11"/>
          <p:cNvSpPr/>
          <p:nvPr/>
        </p:nvSpPr>
        <p:spPr>
          <a:xfrm>
            <a:off x="2645718" y="1019578"/>
            <a:ext cx="9551535" cy="5828778"/>
          </a:xfrm>
          <a:prstGeom prst="rect">
            <a:avLst/>
          </a:prstGeom>
          <a:gradFill flip="none" rotWithShape="1">
            <a:gsLst>
              <a:gs pos="74000">
                <a:srgbClr val="FFFFFF"/>
              </a:gs>
              <a:gs pos="29000">
                <a:schemeClr val="bg1">
                  <a:alpha val="0"/>
                </a:schemeClr>
              </a:gs>
              <a:gs pos="55000">
                <a:srgbClr val="FFFFFF">
                  <a:alpha val="84000"/>
                </a:srgb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11" name="Title 1"/>
          <p:cNvSpPr>
            <a:spLocks noGrp="1"/>
          </p:cNvSpPr>
          <p:nvPr>
            <p:ph type="title"/>
          </p:nvPr>
        </p:nvSpPr>
        <p:spPr>
          <a:xfrm>
            <a:off x="306189" y="225632"/>
            <a:ext cx="11438252" cy="628164"/>
          </a:xfrm>
        </p:spPr>
        <p:txBody>
          <a:bodyPr/>
          <a:lstStyle/>
          <a:p>
            <a:pPr algn="l" defTabSz="914400">
              <a:lnSpc>
                <a:spcPct val="80000"/>
              </a:lnSpc>
              <a:spcBef>
                <a:spcPct val="0"/>
              </a:spcBef>
              <a:buNone/>
            </a:pPr>
            <a:r>
              <a:rPr lang="zh-CN" sz="3600" b="0" i="0" spc="0" dirty="0">
                <a:solidFill>
                  <a:srgbClr val="FFFFFF"/>
                </a:solidFill>
                <a:latin typeface="Arial"/>
                <a:ea typeface="黑体" pitchFamily="2" charset="-122"/>
                <a:cs typeface="+mj-cs"/>
              </a:rPr>
              <a:t>为什么选择思科 Made-for-Midmarket 产品组合？</a:t>
            </a:r>
            <a:endParaRPr lang="en-US" dirty="0">
              <a:ea typeface="黑体" pitchFamily="2" charset="-122"/>
            </a:endParaRPr>
          </a:p>
        </p:txBody>
      </p:sp>
      <p:cxnSp>
        <p:nvCxnSpPr>
          <p:cNvPr id="13" name="Straight Connector 12"/>
          <p:cNvCxnSpPr/>
          <p:nvPr/>
        </p:nvCxnSpPr>
        <p:spPr>
          <a:xfrm flipV="1">
            <a:off x="0" y="930166"/>
            <a:ext cx="12197254" cy="110579"/>
          </a:xfrm>
          <a:prstGeom prst="line">
            <a:avLst/>
          </a:prstGeom>
          <a:ln>
            <a:gradFill flip="none" rotWithShape="1">
              <a:gsLst>
                <a:gs pos="0">
                  <a:srgbClr val="000000"/>
                </a:gs>
                <a:gs pos="100000">
                  <a:srgbClr val="000000"/>
                </a:gs>
                <a:gs pos="20000">
                  <a:schemeClr val="bg1">
                    <a:lumMod val="75000"/>
                  </a:schemeClr>
                </a:gs>
                <a:gs pos="80000">
                  <a:schemeClr val="bg1">
                    <a:lumMod val="75000"/>
                  </a:schemeClr>
                </a:gs>
                <a:gs pos="51000">
                  <a:schemeClr val="bg1"/>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334964" y="1657763"/>
            <a:ext cx="5138737" cy="4324261"/>
          </a:xfrm>
          <a:prstGeom prst="rect">
            <a:avLst/>
          </a:prstGeom>
          <a:noFill/>
        </p:spPr>
        <p:txBody>
          <a:bodyPr wrap="square">
            <a:spAutoFit/>
          </a:bodyPr>
          <a:lstStyle/>
          <a:p>
            <a:pPr marL="285750" indent="-285750" algn="l" defTabSz="914400">
              <a:lnSpc>
                <a:spcPct val="150000"/>
              </a:lnSpc>
              <a:spcBef>
                <a:spcPts val="600"/>
              </a:spcBef>
              <a:buFont typeface="Arial"/>
              <a:buChar char="•"/>
            </a:pPr>
            <a:r>
              <a:rPr lang="en-US" sz="2000" b="1" i="0">
                <a:solidFill>
                  <a:schemeClr val="tx1"/>
                </a:solidFill>
                <a:latin typeface="Arial"/>
                <a:ea typeface="黑体" pitchFamily="2" charset="-122"/>
                <a:cs typeface="+mn-cs"/>
              </a:rPr>
              <a:t>28 年的 IT 行业领先地位</a:t>
            </a:r>
          </a:p>
          <a:p>
            <a:pPr marL="285750" indent="-285750" algn="l" defTabSz="914400">
              <a:lnSpc>
                <a:spcPct val="150000"/>
              </a:lnSpc>
              <a:spcBef>
                <a:spcPts val="600"/>
              </a:spcBef>
              <a:buFont typeface="Arial"/>
              <a:buChar char="•"/>
            </a:pPr>
            <a:r>
              <a:rPr lang="en-US" sz="2000" b="1" i="0">
                <a:solidFill>
                  <a:schemeClr val="tx1"/>
                </a:solidFill>
                <a:latin typeface="Arial"/>
                <a:ea typeface="黑体" pitchFamily="2" charset="-122"/>
                <a:cs typeface="+mn-cs"/>
              </a:rPr>
              <a:t>业内最广泛的产品组合</a:t>
            </a:r>
          </a:p>
          <a:p>
            <a:pPr marL="285750" indent="-285750" algn="l" defTabSz="914400">
              <a:lnSpc>
                <a:spcPct val="150000"/>
              </a:lnSpc>
              <a:spcBef>
                <a:spcPts val="600"/>
              </a:spcBef>
              <a:buFont typeface="Arial"/>
              <a:buChar char="•"/>
            </a:pPr>
            <a:r>
              <a:rPr lang="en-US" sz="2000" b="1" i="0">
                <a:solidFill>
                  <a:schemeClr val="tx1"/>
                </a:solidFill>
                <a:latin typeface="Arial"/>
                <a:ea typeface="黑体" pitchFamily="2" charset="-122"/>
                <a:cs typeface="+mn-cs"/>
              </a:rPr>
              <a:t>全球合作伙伴网络</a:t>
            </a:r>
            <a:endParaRPr lang="en-US" sz="2000" b="1" dirty="0">
              <a:ea typeface="黑体" pitchFamily="2" charset="-122"/>
            </a:endParaRPr>
          </a:p>
          <a:p>
            <a:pPr marL="285750" indent="-285750" algn="l" defTabSz="914400">
              <a:lnSpc>
                <a:spcPct val="150000"/>
              </a:lnSpc>
              <a:spcBef>
                <a:spcPts val="600"/>
              </a:spcBef>
              <a:buFont typeface="Arial"/>
              <a:buChar char="•"/>
            </a:pPr>
            <a:r>
              <a:rPr lang="en-US" sz="2000" b="1" i="0">
                <a:solidFill>
                  <a:schemeClr val="tx1"/>
                </a:solidFill>
                <a:latin typeface="Arial"/>
                <a:ea typeface="黑体" pitchFamily="2" charset="-122"/>
                <a:cs typeface="+mn-cs"/>
              </a:rPr>
              <a:t>业内最佳的总拥有成本</a:t>
            </a:r>
          </a:p>
          <a:p>
            <a:pPr marL="285750" indent="-285750" algn="l" defTabSz="914400">
              <a:lnSpc>
                <a:spcPct val="150000"/>
              </a:lnSpc>
              <a:spcBef>
                <a:spcPts val="600"/>
              </a:spcBef>
              <a:buFont typeface="Arial"/>
              <a:buChar char="•"/>
            </a:pPr>
            <a:r>
              <a:rPr lang="en-US" sz="2000" b="1" i="0">
                <a:solidFill>
                  <a:schemeClr val="tx1"/>
                </a:solidFill>
                <a:latin typeface="Arial"/>
                <a:ea typeface="黑体" pitchFamily="2" charset="-122"/>
                <a:cs typeface="+mn-cs"/>
              </a:rPr>
              <a:t>数十亿美元的研发投资</a:t>
            </a:r>
          </a:p>
          <a:p>
            <a:pPr marL="285750" indent="-285750" algn="l" defTabSz="914400">
              <a:lnSpc>
                <a:spcPct val="150000"/>
              </a:lnSpc>
              <a:spcBef>
                <a:spcPts val="600"/>
              </a:spcBef>
              <a:buFont typeface="Arial"/>
              <a:buChar char="•"/>
            </a:pPr>
            <a:r>
              <a:rPr lang="en-US" sz="2000" b="1" i="0">
                <a:solidFill>
                  <a:schemeClr val="tx1"/>
                </a:solidFill>
                <a:latin typeface="Arial"/>
                <a:ea typeface="黑体" pitchFamily="2" charset="-122"/>
                <a:cs typeface="+mn-cs"/>
              </a:rPr>
              <a:t>软件支持的服务</a:t>
            </a:r>
            <a:endParaRPr lang="en-US" sz="2000" b="1" dirty="0">
              <a:ea typeface="黑体" pitchFamily="2" charset="-122"/>
            </a:endParaRPr>
          </a:p>
          <a:p>
            <a:pPr marL="285750" indent="-285750" algn="l" defTabSz="914400">
              <a:lnSpc>
                <a:spcPct val="150000"/>
              </a:lnSpc>
              <a:spcBef>
                <a:spcPts val="600"/>
              </a:spcBef>
              <a:buFont typeface="Arial"/>
              <a:buChar char="•"/>
            </a:pPr>
            <a:r>
              <a:rPr lang="en-US" sz="2000" b="1" i="0">
                <a:solidFill>
                  <a:schemeClr val="tx1"/>
                </a:solidFill>
                <a:latin typeface="Arial"/>
                <a:ea typeface="黑体" pitchFamily="2" charset="-122"/>
                <a:cs typeface="+mn-cs"/>
              </a:rPr>
              <a:t>灵活的消费模式选项</a:t>
            </a:r>
            <a:endParaRPr lang="en-US" sz="2000" b="1" dirty="0">
              <a:ea typeface="黑体" pitchFamily="2" charset="-122"/>
            </a:endParaRPr>
          </a:p>
          <a:p>
            <a:pPr marL="285750" indent="-285750" algn="l" defTabSz="914400">
              <a:lnSpc>
                <a:spcPct val="150000"/>
              </a:lnSpc>
              <a:spcBef>
                <a:spcPts val="600"/>
              </a:spcBef>
              <a:buFont typeface="Arial"/>
              <a:buChar char="•"/>
            </a:pPr>
            <a:r>
              <a:rPr lang="en-US" sz="2000" b="1" i="0">
                <a:solidFill>
                  <a:schemeClr val="tx1"/>
                </a:solidFill>
                <a:latin typeface="Arial"/>
                <a:ea typeface="黑体" pitchFamily="2" charset="-122"/>
                <a:cs typeface="+mn-cs"/>
              </a:rPr>
              <a:t>快速部署，易于操作</a:t>
            </a:r>
          </a:p>
        </p:txBody>
      </p:sp>
    </p:spTree>
    <p:extLst>
      <p:ext uri="{BB962C8B-B14F-4D97-AF65-F5344CB8AC3E}">
        <p14:creationId xmlns:p14="http://schemas.microsoft.com/office/powerpoint/2010/main" val="12985643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 y="5879459"/>
            <a:ext cx="12206142" cy="978540"/>
          </a:xfrm>
          <a:prstGeom prst="rect">
            <a:avLst/>
          </a:prstGeom>
          <a:solidFill>
            <a:schemeClr val="bg1"/>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6439" y="4968584"/>
            <a:ext cx="10726538" cy="1889415"/>
          </a:xfrm>
          <a:prstGeom prst="rect">
            <a:avLst/>
          </a:prstGeom>
        </p:spPr>
      </p:pic>
      <p:pic>
        <p:nvPicPr>
          <p:cNvPr id="25" name="Picture 24"/>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3795" y="1"/>
            <a:ext cx="12229938" cy="3798049"/>
          </a:xfrm>
          <a:prstGeom prst="rect">
            <a:avLst/>
          </a:prstGeom>
        </p:spPr>
      </p:pic>
      <p:cxnSp>
        <p:nvCxnSpPr>
          <p:cNvPr id="47" name="Straight Connector 46"/>
          <p:cNvCxnSpPr/>
          <p:nvPr/>
        </p:nvCxnSpPr>
        <p:spPr>
          <a:xfrm>
            <a:off x="16438" y="4968584"/>
            <a:ext cx="12188825" cy="0"/>
          </a:xfrm>
          <a:prstGeom prst="line">
            <a:avLst/>
          </a:prstGeom>
          <a:ln>
            <a:gradFill flip="none" rotWithShape="1">
              <a:gsLst>
                <a:gs pos="0">
                  <a:srgbClr val="000000"/>
                </a:gs>
                <a:gs pos="100000">
                  <a:srgbClr val="000000"/>
                </a:gs>
                <a:gs pos="20000">
                  <a:schemeClr val="bg1">
                    <a:lumMod val="75000"/>
                  </a:schemeClr>
                </a:gs>
                <a:gs pos="80000">
                  <a:schemeClr val="bg1">
                    <a:lumMod val="75000"/>
                  </a:schemeClr>
                </a:gs>
                <a:gs pos="51000">
                  <a:schemeClr val="bg1"/>
                </a:gs>
              </a:gsLst>
              <a:lin ang="0" scaled="1"/>
              <a:tileRect/>
            </a:gra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3795" y="3798050"/>
            <a:ext cx="12188825" cy="0"/>
          </a:xfrm>
          <a:prstGeom prst="line">
            <a:avLst/>
          </a:prstGeom>
          <a:ln>
            <a:gradFill flip="none" rotWithShape="1">
              <a:gsLst>
                <a:gs pos="0">
                  <a:srgbClr val="000000"/>
                </a:gs>
                <a:gs pos="100000">
                  <a:srgbClr val="000000"/>
                </a:gs>
                <a:gs pos="20000">
                  <a:schemeClr val="bg1">
                    <a:lumMod val="75000"/>
                  </a:schemeClr>
                </a:gs>
                <a:gs pos="80000">
                  <a:schemeClr val="bg1">
                    <a:lumMod val="75000"/>
                  </a:schemeClr>
                </a:gs>
                <a:gs pos="51000">
                  <a:schemeClr val="bg1"/>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80108" y="4039482"/>
            <a:ext cx="11984922" cy="707886"/>
          </a:xfrm>
          <a:prstGeom prst="rect">
            <a:avLst/>
          </a:prstGeom>
          <a:noFill/>
        </p:spPr>
        <p:txBody>
          <a:bodyPr wrap="square" rtlCol="0">
            <a:spAutoFit/>
          </a:bodyPr>
          <a:lstStyle/>
          <a:p>
            <a:pPr algn="l" defTabSz="914400">
              <a:buNone/>
            </a:pPr>
            <a:r>
              <a:rPr lang="zh-CN" sz="4000" b="0" i="0">
                <a:solidFill>
                  <a:srgbClr val="6DB344"/>
                </a:solidFill>
                <a:latin typeface="Arial"/>
                <a:ea typeface="黑体" pitchFamily="2" charset="-122"/>
                <a:cs typeface="+mn-cs"/>
              </a:rPr>
              <a:t>为什么选择思科？</a:t>
            </a:r>
            <a:endParaRPr lang="en-US" sz="4000" dirty="0">
              <a:solidFill>
                <a:srgbClr val="6DB344"/>
              </a:solidFill>
              <a:ea typeface="黑体" pitchFamily="2" charset="-122"/>
            </a:endParaRPr>
          </a:p>
        </p:txBody>
      </p:sp>
      <p:pic>
        <p:nvPicPr>
          <p:cNvPr id="11" name="Picture 10"/>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372022" y="4968584"/>
            <a:ext cx="2834120" cy="1889413"/>
          </a:xfrm>
          <a:prstGeom prst="rect">
            <a:avLst/>
          </a:prstGeom>
        </p:spPr>
      </p:pic>
      <p:grpSp>
        <p:nvGrpSpPr>
          <p:cNvPr id="10" name="Group 9"/>
          <p:cNvGrpSpPr/>
          <p:nvPr/>
        </p:nvGrpSpPr>
        <p:grpSpPr>
          <a:xfrm>
            <a:off x="5366470" y="4407972"/>
            <a:ext cx="5823550" cy="2085423"/>
            <a:chOff x="4368800" y="4573071"/>
            <a:chExt cx="4368800" cy="2085423"/>
          </a:xfrm>
        </p:grpSpPr>
        <p:pic>
          <p:nvPicPr>
            <p:cNvPr id="13" name="Picture 12" descr="GreenTab.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10800000">
              <a:off x="4368800" y="4573071"/>
              <a:ext cx="4368800" cy="2085423"/>
            </a:xfrm>
            <a:prstGeom prst="rect">
              <a:avLst/>
            </a:prstGeom>
          </p:spPr>
        </p:pic>
        <p:sp>
          <p:nvSpPr>
            <p:cNvPr id="15" name="TextBox 14"/>
            <p:cNvSpPr txBox="1"/>
            <p:nvPr/>
          </p:nvSpPr>
          <p:spPr>
            <a:xfrm>
              <a:off x="4622377" y="5018462"/>
              <a:ext cx="3937424" cy="1089529"/>
            </a:xfrm>
            <a:prstGeom prst="rect">
              <a:avLst/>
            </a:prstGeom>
            <a:noFill/>
          </p:spPr>
          <p:txBody>
            <a:bodyPr wrap="square" rtlCol="0">
              <a:spAutoFit/>
            </a:bodyPr>
            <a:lstStyle/>
            <a:p>
              <a:pPr algn="l" defTabSz="914400">
                <a:lnSpc>
                  <a:spcPct val="120000"/>
                </a:lnSpc>
                <a:buNone/>
              </a:pPr>
              <a:r>
                <a:rPr lang="zh-CN" sz="1800" b="0" i="0" spc="3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ea typeface="黑体" pitchFamily="2" charset="-122"/>
                  <a:cs typeface="+mn-cs"/>
                </a:rPr>
                <a:t>了解我们的解决方案和服务如何在关键时刻帮助您向您的顾客、客户、患者或市民提供创新和卓越</a:t>
              </a:r>
              <a:r>
                <a:rPr lang="zh-CN" sz="1800" b="0" i="0" spc="3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ea typeface="黑体" pitchFamily="2" charset="-122"/>
                  <a:cs typeface="+mn-cs"/>
                </a:rPr>
                <a:t>体验</a:t>
              </a:r>
              <a:r>
                <a:rPr lang="zh-CN" altLang="en-US" sz="1800" b="0" i="0" spc="3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ea typeface="黑体" pitchFamily="2" charset="-122"/>
                  <a:cs typeface="+mn-cs"/>
                </a:rPr>
                <a:t>。</a:t>
              </a:r>
              <a:endParaRPr lang="zh-CN" sz="1800" b="0" i="0" spc="3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ea typeface="黑体" pitchFamily="2" charset="-122"/>
                <a:cs typeface="+mn-cs"/>
              </a:endParaRPr>
            </a:p>
          </p:txBody>
        </p:sp>
      </p:grpSp>
      <p:sp>
        <p:nvSpPr>
          <p:cNvPr id="12" name="Rectangle 11"/>
          <p:cNvSpPr/>
          <p:nvPr/>
        </p:nvSpPr>
        <p:spPr>
          <a:xfrm>
            <a:off x="17318" y="0"/>
            <a:ext cx="12188825" cy="3798050"/>
          </a:xfrm>
          <a:prstGeom prst="rect">
            <a:avLst/>
          </a:prstGeom>
          <a:gradFill flip="none" rotWithShape="1">
            <a:gsLst>
              <a:gs pos="65000">
                <a:schemeClr val="accent3">
                  <a:lumMod val="50000"/>
                  <a:alpha val="0"/>
                </a:schemeClr>
              </a:gs>
              <a:gs pos="0">
                <a:schemeClr val="accent3">
                  <a:lumMod val="50000"/>
                  <a:alpha val="70000"/>
                </a:schemeClr>
              </a:gs>
            </a:gsLst>
            <a:lin ang="342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Tree>
    <p:extLst>
      <p:ext uri="{BB962C8B-B14F-4D97-AF65-F5344CB8AC3E}">
        <p14:creationId xmlns:p14="http://schemas.microsoft.com/office/powerpoint/2010/main" val="30009194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1000"/>
                                        <p:tgtEl>
                                          <p:spTgt spid="25"/>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10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22" presetClass="entr" presetSubtype="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1000"/>
                                        <p:tgtEl>
                                          <p:spTgt spid="11"/>
                                        </p:tgtEl>
                                      </p:cBhvr>
                                    </p:animEffect>
                                  </p:childTnLst>
                                </p:cTn>
                              </p:par>
                            </p:childTnLst>
                          </p:cTn>
                        </p:par>
                        <p:par>
                          <p:cTn id="20" fill="hold">
                            <p:stCondLst>
                              <p:cond delay="1000"/>
                            </p:stCondLst>
                            <p:childTnLst>
                              <p:par>
                                <p:cTn id="21" presetID="12" presetClass="entr" presetSubtype="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p:tgtEl>
                                          <p:spTgt spid="10"/>
                                        </p:tgtEl>
                                        <p:attrNameLst>
                                          <p:attrName>ppt_y</p:attrName>
                                        </p:attrNameLst>
                                      </p:cBhvr>
                                      <p:tavLst>
                                        <p:tav tm="0">
                                          <p:val>
                                            <p:strVal val="#ppt_y-#ppt_h*1.125000"/>
                                          </p:val>
                                        </p:tav>
                                        <p:tav tm="100000">
                                          <p:val>
                                            <p:strVal val="#ppt_y"/>
                                          </p:val>
                                        </p:tav>
                                      </p:tavLst>
                                    </p:anim>
                                    <p:animEffect transition="in" filter="wipe(down)">
                                      <p:cBhvr>
                                        <p:cTn id="24" dur="1000"/>
                                        <p:tgtEl>
                                          <p:spTgt spid="10"/>
                                        </p:tgtEl>
                                      </p:cBhvr>
                                    </p:animEffect>
                                  </p:childTnLst>
                                </p:cTn>
                              </p:par>
                            </p:childTnLst>
                          </p:cTn>
                        </p:par>
                        <p:par>
                          <p:cTn id="25" fill="hold">
                            <p:stCondLst>
                              <p:cond delay="2000"/>
                            </p:stCondLst>
                            <p:childTnLst>
                              <p:par>
                                <p:cTn id="26" presetID="26" presetClass="emph" presetSubtype="0" fill="hold" nodeType="afterEffect">
                                  <p:stCondLst>
                                    <p:cond delay="0"/>
                                  </p:stCondLst>
                                  <p:childTnLst>
                                    <p:animEffect transition="out" filter="fade">
                                      <p:cBhvr>
                                        <p:cTn id="27" dur="500" tmFilter="0, 0; .2, .5; .8, .5; 1, 0"/>
                                        <p:tgtEl>
                                          <p:spTgt spid="10"/>
                                        </p:tgtEl>
                                      </p:cBhvr>
                                    </p:animEffect>
                                    <p:animScale>
                                      <p:cBhvr>
                                        <p:cTn id="28"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0" y="2715904"/>
            <a:ext cx="12188844" cy="1737109"/>
            <a:chOff x="0" y="2879558"/>
            <a:chExt cx="12188844" cy="1816900"/>
          </a:xfrm>
          <a:gradFill flip="none" rotWithShape="1">
            <a:gsLst>
              <a:gs pos="1000">
                <a:schemeClr val="bg1"/>
              </a:gs>
              <a:gs pos="100000">
                <a:schemeClr val="bg1"/>
              </a:gs>
              <a:gs pos="53000">
                <a:schemeClr val="tx2">
                  <a:lumMod val="50000"/>
                </a:schemeClr>
              </a:gs>
              <a:gs pos="76000">
                <a:schemeClr val="tx2"/>
              </a:gs>
              <a:gs pos="25000">
                <a:schemeClr val="tx2"/>
              </a:gs>
            </a:gsLst>
            <a:lin ang="0" scaled="1"/>
            <a:tileRect/>
          </a:gradFill>
        </p:grpSpPr>
        <p:sp>
          <p:nvSpPr>
            <p:cNvPr id="55" name="Rectangle 54"/>
            <p:cNvSpPr/>
            <p:nvPr/>
          </p:nvSpPr>
          <p:spPr>
            <a:xfrm>
              <a:off x="0" y="3394661"/>
              <a:ext cx="12188844" cy="1084336"/>
            </a:xfrm>
            <a:prstGeom prst="rect">
              <a:avLst/>
            </a:prstGeom>
            <a:grpFill/>
            <a:ln w="5" cap="rnd">
              <a:gradFill flip="none" rotWithShape="1">
                <a:gsLst>
                  <a:gs pos="0">
                    <a:schemeClr val="tx1">
                      <a:alpha val="35000"/>
                    </a:schemeClr>
                  </a:gs>
                  <a:gs pos="100000">
                    <a:schemeClr val="tx1">
                      <a:alpha val="15000"/>
                    </a:schemeClr>
                  </a:gs>
                </a:gsLst>
                <a:lin ang="2700000" scaled="1"/>
                <a:tileRect/>
              </a:gradFill>
              <a:prstDash val="solid"/>
              <a:miter lim="800000"/>
              <a:headEnd/>
              <a:tailEnd/>
            </a:ln>
          </p:spPr>
          <p:txBody>
            <a:bodyPr vert="horz" wrap="square" lIns="91440" tIns="45720" rIns="91440" bIns="45720"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57" name="TextBox 56"/>
            <p:cNvSpPr txBox="1"/>
            <p:nvPr/>
          </p:nvSpPr>
          <p:spPr>
            <a:xfrm>
              <a:off x="912384" y="3488488"/>
              <a:ext cx="10271127" cy="676019"/>
            </a:xfrm>
            <a:prstGeom prst="rect">
              <a:avLst/>
            </a:prstGeom>
            <a:noFill/>
          </p:spPr>
          <p:txBody>
            <a:bodyPr wrap="square" rtlCol="0">
              <a:spAutoFit/>
            </a:bodyPr>
            <a:lstStyle/>
            <a:p>
              <a:pPr algn="ctr" defTabSz="914309">
                <a:buNone/>
              </a:pPr>
              <a:r>
                <a:rPr lang="zh-CN" sz="3600" b="0" i="0">
                  <a:solidFill>
                    <a:srgbClr val="FFFFFF"/>
                  </a:solidFill>
                  <a:effectLst>
                    <a:outerShdw blurRad="38100" dist="38100" dir="2700000" algn="tl">
                      <a:srgbClr val="000000">
                        <a:alpha val="43137"/>
                      </a:srgbClr>
                    </a:outerShdw>
                  </a:effectLst>
                  <a:latin typeface="Arial"/>
                  <a:ea typeface="黑体" pitchFamily="2" charset="-122"/>
                  <a:cs typeface="+mn-cs"/>
                </a:rPr>
                <a:t>推动新的 IT 需求</a:t>
              </a:r>
              <a:endParaRPr lang="en-US" sz="3600" dirty="0">
                <a:solidFill>
                  <a:schemeClr val="bg1"/>
                </a:solidFill>
                <a:effectLst>
                  <a:outerShdw blurRad="38100" dist="38100" dir="2700000" algn="tl">
                    <a:srgbClr val="000000">
                      <a:alpha val="43137"/>
                    </a:srgbClr>
                  </a:outerShdw>
                </a:effectLst>
                <a:ea typeface="黑体" pitchFamily="2" charset="-122"/>
              </a:endParaRPr>
            </a:p>
          </p:txBody>
        </p:sp>
        <p:sp>
          <p:nvSpPr>
            <p:cNvPr id="58" name="Rectangle 57"/>
            <p:cNvSpPr/>
            <p:nvPr/>
          </p:nvSpPr>
          <p:spPr>
            <a:xfrm>
              <a:off x="4" y="2879558"/>
              <a:ext cx="12188840" cy="524563"/>
            </a:xfrm>
            <a:prstGeom prst="rect">
              <a:avLst/>
            </a:prstGeom>
            <a:grpFill/>
            <a:ln>
              <a:noFill/>
            </a:ln>
          </p:spPr>
          <p:txBody>
            <a:bodyPr/>
            <a:lstStyle/>
            <a:p>
              <a:pPr defTabSz="914323"/>
              <a:endParaRPr lang="en-US" sz="1900" dirty="0">
                <a:solidFill>
                  <a:srgbClr val="0096D6"/>
                </a:solidFill>
                <a:ea typeface="黑体" pitchFamily="2" charset="-122"/>
              </a:endParaRPr>
            </a:p>
          </p:txBody>
        </p:sp>
        <p:sp>
          <p:nvSpPr>
            <p:cNvPr id="59" name="Rectangle 58"/>
            <p:cNvSpPr/>
            <p:nvPr/>
          </p:nvSpPr>
          <p:spPr>
            <a:xfrm>
              <a:off x="4" y="4463619"/>
              <a:ext cx="12188840" cy="232839"/>
            </a:xfrm>
            <a:prstGeom prst="rect">
              <a:avLst/>
            </a:prstGeom>
            <a:grpFill/>
            <a:ln>
              <a:noFill/>
            </a:ln>
          </p:spPr>
          <p:txBody>
            <a:bodyPr/>
            <a:lstStyle/>
            <a:p>
              <a:pPr defTabSz="914323"/>
              <a:endParaRPr lang="en-US" sz="1900" dirty="0">
                <a:solidFill>
                  <a:srgbClr val="0096D6"/>
                </a:solidFill>
                <a:ea typeface="黑体" pitchFamily="2" charset="-122"/>
              </a:endParaRPr>
            </a:p>
          </p:txBody>
        </p:sp>
      </p:grpSp>
      <p:sp>
        <p:nvSpPr>
          <p:cNvPr id="131" name="Isosceles Triangle 130"/>
          <p:cNvSpPr/>
          <p:nvPr/>
        </p:nvSpPr>
        <p:spPr>
          <a:xfrm flipV="1">
            <a:off x="245661" y="2522306"/>
            <a:ext cx="11498779" cy="744209"/>
          </a:xfrm>
          <a:prstGeom prst="triangle">
            <a:avLst/>
          </a:prstGeom>
          <a:gradFill flip="none" rotWithShape="1">
            <a:gsLst>
              <a:gs pos="0">
                <a:schemeClr val="tx1"/>
              </a:gs>
              <a:gs pos="100000">
                <a:schemeClr val="tx1">
                  <a:lumMod val="60000"/>
                  <a:lumOff val="40000"/>
                </a:schemeClr>
              </a:gs>
            </a:gsLst>
            <a:lin ang="5400000" scaled="0"/>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2" name="Isosceles Triangle 1"/>
          <p:cNvSpPr/>
          <p:nvPr/>
        </p:nvSpPr>
        <p:spPr>
          <a:xfrm>
            <a:off x="245661" y="3964177"/>
            <a:ext cx="11498779" cy="775976"/>
          </a:xfrm>
          <a:prstGeom prst="triangle">
            <a:avLst/>
          </a:prstGeom>
          <a:gradFill flip="none" rotWithShape="1">
            <a:gsLst>
              <a:gs pos="0">
                <a:schemeClr val="tx1"/>
              </a:gs>
              <a:gs pos="100000">
                <a:schemeClr val="tx1">
                  <a:lumMod val="60000"/>
                  <a:lumOff val="40000"/>
                </a:schemeClr>
              </a:gs>
            </a:gsLst>
            <a:lin ang="5400000" scaled="0"/>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grpSp>
        <p:nvGrpSpPr>
          <p:cNvPr id="15" name="Group 14"/>
          <p:cNvGrpSpPr/>
          <p:nvPr/>
        </p:nvGrpSpPr>
        <p:grpSpPr>
          <a:xfrm>
            <a:off x="-89446" y="0"/>
            <a:ext cx="12345999" cy="978039"/>
            <a:chOff x="-89446" y="0"/>
            <a:chExt cx="12345999" cy="978039"/>
          </a:xfrm>
        </p:grpSpPr>
        <p:pic>
          <p:nvPicPr>
            <p:cNvPr id="9" name="Picture 8" descr="A20003x31B_MR.jp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9445" y="8890"/>
              <a:ext cx="12345998" cy="952212"/>
            </a:xfrm>
            <a:prstGeom prst="rect">
              <a:avLst/>
            </a:prstGeom>
          </p:spPr>
        </p:pic>
        <p:sp>
          <p:nvSpPr>
            <p:cNvPr id="10" name="Rectangle 9"/>
            <p:cNvSpPr/>
            <p:nvPr/>
          </p:nvSpPr>
          <p:spPr>
            <a:xfrm>
              <a:off x="-80906" y="0"/>
              <a:ext cx="12337459" cy="961103"/>
            </a:xfrm>
            <a:prstGeom prst="rect">
              <a:avLst/>
            </a:prstGeom>
            <a:gradFill flip="none" rotWithShape="1">
              <a:gsLst>
                <a:gs pos="31000">
                  <a:srgbClr val="000000">
                    <a:alpha val="50000"/>
                  </a:srgbClr>
                </a:gs>
                <a:gs pos="100000">
                  <a:schemeClr val="accent1">
                    <a:alpha val="50000"/>
                  </a:schemeClr>
                </a:gs>
                <a:gs pos="71000">
                  <a:schemeClr val="accent3">
                    <a:lumMod val="90000"/>
                    <a:alpha val="50000"/>
                  </a:schemeClr>
                </a:gs>
              </a:gsLst>
              <a:lin ang="0" scaled="1"/>
              <a:tileRect/>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1" name="Straight Connector 10"/>
            <p:cNvCxnSpPr/>
            <p:nvPr/>
          </p:nvCxnSpPr>
          <p:spPr>
            <a:xfrm>
              <a:off x="-89446" y="978039"/>
              <a:ext cx="12345999" cy="0"/>
            </a:xfrm>
            <a:prstGeom prst="line">
              <a:avLst/>
            </a:prstGeom>
            <a:ln>
              <a:gradFill flip="none" rotWithShape="1">
                <a:gsLst>
                  <a:gs pos="0">
                    <a:srgbClr val="000000"/>
                  </a:gs>
                  <a:gs pos="100000">
                    <a:srgbClr val="000000"/>
                  </a:gs>
                  <a:gs pos="20000">
                    <a:schemeClr val="bg1">
                      <a:lumMod val="75000"/>
                    </a:schemeClr>
                  </a:gs>
                  <a:gs pos="80000">
                    <a:schemeClr val="bg1">
                      <a:lumMod val="75000"/>
                    </a:schemeClr>
                  </a:gs>
                  <a:gs pos="51000">
                    <a:schemeClr val="bg1"/>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4" name="Title 3"/>
          <p:cNvSpPr>
            <a:spLocks noGrp="1"/>
          </p:cNvSpPr>
          <p:nvPr>
            <p:ph type="title"/>
          </p:nvPr>
        </p:nvSpPr>
        <p:spPr>
          <a:xfrm>
            <a:off x="306189" y="8890"/>
            <a:ext cx="11438251" cy="838200"/>
          </a:xfrm>
        </p:spPr>
        <p:txBody>
          <a:bodyPr/>
          <a:lstStyle/>
          <a:p>
            <a:pPr algn="l" defTabSz="914400">
              <a:lnSpc>
                <a:spcPct val="80000"/>
              </a:lnSpc>
              <a:spcBef>
                <a:spcPct val="0"/>
              </a:spcBef>
              <a:buNone/>
            </a:pPr>
            <a:r>
              <a:rPr lang="zh-CN" sz="3600" b="0" i="0" spc="0">
                <a:solidFill>
                  <a:srgbClr val="FFFFFF"/>
                </a:solidFill>
                <a:latin typeface="Arial"/>
                <a:ea typeface="黑体" pitchFamily="2" charset="-122"/>
                <a:cs typeface="+mj-cs"/>
              </a:rPr>
              <a:t>中型客户的推动力是什么？</a:t>
            </a:r>
            <a:endParaRPr lang="en-US" dirty="0">
              <a:solidFill>
                <a:schemeClr val="bg2"/>
              </a:solidFill>
              <a:ea typeface="黑体" pitchFamily="2" charset="-122"/>
            </a:endParaRPr>
          </a:p>
        </p:txBody>
      </p:sp>
      <p:grpSp>
        <p:nvGrpSpPr>
          <p:cNvPr id="60" name="Group 59"/>
          <p:cNvGrpSpPr/>
          <p:nvPr/>
        </p:nvGrpSpPr>
        <p:grpSpPr>
          <a:xfrm>
            <a:off x="181735" y="1210655"/>
            <a:ext cx="11761454" cy="1505249"/>
            <a:chOff x="181735" y="1210655"/>
            <a:chExt cx="11761454" cy="1505249"/>
          </a:xfrm>
        </p:grpSpPr>
        <p:sp>
          <p:nvSpPr>
            <p:cNvPr id="62" name="TextBox 61"/>
            <p:cNvSpPr txBox="1"/>
            <p:nvPr/>
          </p:nvSpPr>
          <p:spPr>
            <a:xfrm>
              <a:off x="2198665" y="1210655"/>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业务优先事项</a:t>
              </a:r>
              <a:endParaRPr lang="en-US" sz="2400" dirty="0">
                <a:solidFill>
                  <a:schemeClr val="tx1">
                    <a:lumMod val="50000"/>
                  </a:schemeClr>
                </a:solidFill>
                <a:ea typeface="黑体" pitchFamily="2" charset="-122"/>
              </a:endParaRPr>
            </a:p>
          </p:txBody>
        </p:sp>
        <p:grpSp>
          <p:nvGrpSpPr>
            <p:cNvPr id="63" name="Group 62"/>
            <p:cNvGrpSpPr/>
            <p:nvPr/>
          </p:nvGrpSpPr>
          <p:grpSpPr>
            <a:xfrm>
              <a:off x="181735" y="1746775"/>
              <a:ext cx="11761454" cy="969129"/>
              <a:chOff x="181735" y="1746774"/>
              <a:chExt cx="11761454" cy="1606026"/>
            </a:xfrm>
          </p:grpSpPr>
          <p:sp>
            <p:nvSpPr>
              <p:cNvPr id="64" name="Rounded Rectangle 63"/>
              <p:cNvSpPr/>
              <p:nvPr/>
            </p:nvSpPr>
            <p:spPr>
              <a:xfrm>
                <a:off x="4957799" y="1746774"/>
                <a:ext cx="2273251" cy="1606026"/>
              </a:xfrm>
              <a:prstGeom prst="roundRect">
                <a:avLst/>
              </a:prstGeom>
              <a:gradFill flip="none" rotWithShape="1">
                <a:gsLst>
                  <a:gs pos="0">
                    <a:schemeClr val="tx1">
                      <a:lumMod val="50000"/>
                    </a:schemeClr>
                  </a:gs>
                  <a:gs pos="100000">
                    <a:schemeClr val="tx1">
                      <a:lumMod val="60000"/>
                      <a:lumOff val="40000"/>
                    </a:schemeClr>
                  </a:gs>
                </a:gsLst>
                <a:lin ang="16200000" scaled="1"/>
                <a:tileRect/>
              </a:gradFill>
              <a:ln w="5" cap="rnd">
                <a:gradFill flip="none" rotWithShape="1">
                  <a:gsLst>
                    <a:gs pos="0">
                      <a:schemeClr val="tx1">
                        <a:alpha val="35000"/>
                      </a:schemeClr>
                    </a:gs>
                    <a:gs pos="100000">
                      <a:schemeClr val="tx1">
                        <a:alpha val="15000"/>
                      </a:schemeClr>
                    </a:gs>
                  </a:gsLst>
                  <a:lin ang="2700000" scaled="1"/>
                  <a:tileRect/>
                </a:grad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66" name="Rounded Rectangle 65"/>
              <p:cNvSpPr/>
              <p:nvPr/>
            </p:nvSpPr>
            <p:spPr>
              <a:xfrm>
                <a:off x="245661" y="1746774"/>
                <a:ext cx="2273251" cy="1606026"/>
              </a:xfrm>
              <a:prstGeom prst="roundRect">
                <a:avLst/>
              </a:prstGeom>
              <a:gradFill flip="none" rotWithShape="1">
                <a:gsLst>
                  <a:gs pos="0">
                    <a:schemeClr val="tx1">
                      <a:lumMod val="50000"/>
                    </a:schemeClr>
                  </a:gs>
                  <a:gs pos="100000">
                    <a:schemeClr val="tx1">
                      <a:lumMod val="60000"/>
                      <a:lumOff val="40000"/>
                    </a:schemeClr>
                  </a:gs>
                </a:gsLst>
                <a:lin ang="16200000" scaled="1"/>
                <a:tileRect/>
              </a:gradFill>
              <a:ln w="5" cap="rnd">
                <a:gradFill flip="none" rotWithShape="1">
                  <a:gsLst>
                    <a:gs pos="0">
                      <a:schemeClr val="tx1">
                        <a:alpha val="35000"/>
                      </a:schemeClr>
                    </a:gs>
                    <a:gs pos="100000">
                      <a:schemeClr val="tx1">
                        <a:alpha val="15000"/>
                      </a:schemeClr>
                    </a:gs>
                  </a:gsLst>
                  <a:lin ang="2700000" scaled="1"/>
                  <a:tileRect/>
                </a:grad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68" name="Rounded Rectangle 67"/>
              <p:cNvSpPr/>
              <p:nvPr/>
            </p:nvSpPr>
            <p:spPr>
              <a:xfrm>
                <a:off x="2601730" y="1746774"/>
                <a:ext cx="2273251" cy="1606026"/>
              </a:xfrm>
              <a:prstGeom prst="roundRect">
                <a:avLst/>
              </a:prstGeom>
              <a:gradFill flip="none" rotWithShape="1">
                <a:gsLst>
                  <a:gs pos="0">
                    <a:schemeClr val="tx1">
                      <a:lumMod val="50000"/>
                    </a:schemeClr>
                  </a:gs>
                  <a:gs pos="100000">
                    <a:schemeClr val="tx1">
                      <a:lumMod val="60000"/>
                      <a:lumOff val="40000"/>
                    </a:schemeClr>
                  </a:gs>
                </a:gsLst>
                <a:lin ang="16200000" scaled="1"/>
                <a:tileRect/>
              </a:gradFill>
              <a:ln w="5" cap="rnd">
                <a:gradFill flip="none" rotWithShape="1">
                  <a:gsLst>
                    <a:gs pos="0">
                      <a:schemeClr val="tx1">
                        <a:alpha val="35000"/>
                      </a:schemeClr>
                    </a:gs>
                    <a:gs pos="100000">
                      <a:schemeClr val="tx1">
                        <a:alpha val="15000"/>
                      </a:schemeClr>
                    </a:gs>
                  </a:gsLst>
                  <a:lin ang="2700000" scaled="1"/>
                  <a:tileRect/>
                </a:grad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9" name="Rounded Rectangle 78"/>
              <p:cNvSpPr/>
              <p:nvPr/>
            </p:nvSpPr>
            <p:spPr>
              <a:xfrm>
                <a:off x="7313868" y="1746774"/>
                <a:ext cx="2273251" cy="1606026"/>
              </a:xfrm>
              <a:prstGeom prst="roundRect">
                <a:avLst/>
              </a:prstGeom>
              <a:gradFill flip="none" rotWithShape="1">
                <a:gsLst>
                  <a:gs pos="0">
                    <a:schemeClr val="tx1">
                      <a:lumMod val="50000"/>
                    </a:schemeClr>
                  </a:gs>
                  <a:gs pos="100000">
                    <a:schemeClr val="tx1">
                      <a:lumMod val="60000"/>
                      <a:lumOff val="40000"/>
                    </a:schemeClr>
                  </a:gs>
                </a:gsLst>
                <a:lin ang="16200000" scaled="1"/>
                <a:tileRect/>
              </a:gradFill>
              <a:ln w="5" cap="rnd">
                <a:gradFill flip="none" rotWithShape="1">
                  <a:gsLst>
                    <a:gs pos="0">
                      <a:schemeClr val="tx1">
                        <a:alpha val="35000"/>
                      </a:schemeClr>
                    </a:gs>
                    <a:gs pos="100000">
                      <a:schemeClr val="tx1">
                        <a:alpha val="15000"/>
                      </a:schemeClr>
                    </a:gs>
                  </a:gsLst>
                  <a:lin ang="2700000" scaled="1"/>
                  <a:tileRect/>
                </a:gradFill>
                <a:prstDash val="solid"/>
                <a:miter lim="800000"/>
                <a:headEnd/>
                <a:tailEnd/>
              </a:ln>
            </p:spPr>
            <p:txBody>
              <a:bodyPr vert="horz" wrap="square" lIns="91440" tIns="45720" rIns="91440" bIns="45720"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7" name="Rounded Rectangle 76"/>
              <p:cNvSpPr/>
              <p:nvPr/>
            </p:nvSpPr>
            <p:spPr>
              <a:xfrm>
                <a:off x="9669937" y="1746774"/>
                <a:ext cx="2273251" cy="1606026"/>
              </a:xfrm>
              <a:prstGeom prst="roundRect">
                <a:avLst/>
              </a:prstGeom>
              <a:gradFill flip="none" rotWithShape="1">
                <a:gsLst>
                  <a:gs pos="0">
                    <a:schemeClr val="tx1">
                      <a:lumMod val="50000"/>
                    </a:schemeClr>
                  </a:gs>
                  <a:gs pos="100000">
                    <a:schemeClr val="tx1">
                      <a:lumMod val="60000"/>
                      <a:lumOff val="40000"/>
                    </a:schemeClr>
                  </a:gs>
                </a:gsLst>
                <a:lin ang="16200000" scaled="1"/>
                <a:tileRect/>
              </a:gradFill>
              <a:ln w="5" cap="rnd">
                <a:gradFill flip="none" rotWithShape="1">
                  <a:gsLst>
                    <a:gs pos="0">
                      <a:schemeClr val="tx1">
                        <a:alpha val="35000"/>
                      </a:schemeClr>
                    </a:gs>
                    <a:gs pos="100000">
                      <a:schemeClr val="tx1">
                        <a:alpha val="15000"/>
                      </a:schemeClr>
                    </a:gs>
                  </a:gsLst>
                  <a:lin ang="2700000" scaled="1"/>
                  <a:tileRect/>
                </a:gradFill>
                <a:prstDash val="solid"/>
                <a:miter lim="800000"/>
                <a:headEnd/>
                <a:tailEnd/>
              </a:ln>
            </p:spPr>
            <p:txBody>
              <a:bodyPr vert="horz" wrap="square" lIns="91440" tIns="45720" rIns="91440" bIns="45720"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2" name="TextBox 71"/>
              <p:cNvSpPr txBox="1"/>
              <p:nvPr/>
            </p:nvSpPr>
            <p:spPr>
              <a:xfrm>
                <a:off x="181735" y="2216722"/>
                <a:ext cx="2389621" cy="612041"/>
              </a:xfrm>
              <a:prstGeom prst="rect">
                <a:avLst/>
              </a:prstGeom>
              <a:noFill/>
            </p:spPr>
            <p:txBody>
              <a:bodyPr wrap="square" lIns="91432" tIns="45717" rIns="91432" bIns="45717" rtlCol="0" anchor="ctr">
                <a:spAutoFit/>
              </a:bodyPr>
              <a:lstStyle/>
              <a:p>
                <a:pPr algn="ctr" defTabSz="914309">
                  <a:buNone/>
                </a:pPr>
                <a:r>
                  <a:rPr lang="zh-CN" sz="1800" b="0" i="0" dirty="0">
                    <a:solidFill>
                      <a:srgbClr val="FFFFFF">
                        <a:lumMod val="95000"/>
                      </a:srgbClr>
                    </a:solidFill>
                    <a:latin typeface="Arial"/>
                    <a:ea typeface="黑体" pitchFamily="2" charset="-122"/>
                    <a:cs typeface="+mn-cs"/>
                  </a:rPr>
                  <a:t>提高员工工作效率</a:t>
                </a:r>
                <a:endParaRPr lang="en-US" dirty="0">
                  <a:solidFill>
                    <a:schemeClr val="bg2">
                      <a:lumMod val="95000"/>
                    </a:schemeClr>
                  </a:solidFill>
                  <a:ea typeface="黑体" pitchFamily="2" charset="-122"/>
                </a:endParaRPr>
              </a:p>
            </p:txBody>
          </p:sp>
          <p:sp>
            <p:nvSpPr>
              <p:cNvPr id="73" name="TextBox 72"/>
              <p:cNvSpPr txBox="1"/>
              <p:nvPr/>
            </p:nvSpPr>
            <p:spPr>
              <a:xfrm>
                <a:off x="7325697" y="2233024"/>
                <a:ext cx="2261422" cy="612041"/>
              </a:xfrm>
              <a:prstGeom prst="rect">
                <a:avLst/>
              </a:prstGeom>
              <a:noFill/>
            </p:spPr>
            <p:txBody>
              <a:bodyPr wrap="square" lIns="91432" tIns="45717" rIns="91432" bIns="45717" rtlCol="0" anchor="ctr">
                <a:spAutoFit/>
              </a:bodyPr>
              <a:lstStyle/>
              <a:p>
                <a:pPr algn="ctr" defTabSz="914309">
                  <a:buNone/>
                </a:pPr>
                <a:r>
                  <a:rPr lang="zh-CN" sz="1800" b="0" i="0" dirty="0">
                    <a:solidFill>
                      <a:srgbClr val="FFFFFF">
                        <a:lumMod val="95000"/>
                      </a:srgbClr>
                    </a:solidFill>
                    <a:latin typeface="Arial"/>
                    <a:ea typeface="黑体" pitchFamily="2" charset="-122"/>
                    <a:cs typeface="+mn-cs"/>
                  </a:rPr>
                  <a:t>多快好省，事半功倍</a:t>
                </a:r>
                <a:endParaRPr lang="en-US" dirty="0">
                  <a:solidFill>
                    <a:schemeClr val="bg2">
                      <a:lumMod val="95000"/>
                    </a:schemeClr>
                  </a:solidFill>
                  <a:ea typeface="黑体" pitchFamily="2" charset="-122"/>
                </a:endParaRPr>
              </a:p>
            </p:txBody>
          </p:sp>
          <p:sp>
            <p:nvSpPr>
              <p:cNvPr id="74" name="TextBox 73"/>
              <p:cNvSpPr txBox="1"/>
              <p:nvPr/>
            </p:nvSpPr>
            <p:spPr>
              <a:xfrm>
                <a:off x="9675813" y="2238093"/>
                <a:ext cx="2267376" cy="612041"/>
              </a:xfrm>
              <a:prstGeom prst="rect">
                <a:avLst/>
              </a:prstGeom>
              <a:noFill/>
            </p:spPr>
            <p:txBody>
              <a:bodyPr wrap="square" lIns="91432" tIns="45717" rIns="91432" bIns="45717" rtlCol="0" anchor="ctr">
                <a:spAutoFit/>
              </a:bodyPr>
              <a:lstStyle/>
              <a:p>
                <a:pPr algn="ctr" defTabSz="914309">
                  <a:buNone/>
                </a:pPr>
                <a:r>
                  <a:rPr lang="zh-CN" sz="1800" b="0" i="0">
                    <a:solidFill>
                      <a:srgbClr val="FFFFFF">
                        <a:lumMod val="95000"/>
                      </a:srgbClr>
                    </a:solidFill>
                    <a:latin typeface="Arial"/>
                    <a:ea typeface="黑体" pitchFamily="2" charset="-122"/>
                    <a:cs typeface="+mn-cs"/>
                  </a:rPr>
                  <a:t>业务连续性和合规性</a:t>
                </a:r>
              </a:p>
            </p:txBody>
          </p:sp>
          <p:sp>
            <p:nvSpPr>
              <p:cNvPr id="75" name="TextBox 74"/>
              <p:cNvSpPr txBox="1"/>
              <p:nvPr/>
            </p:nvSpPr>
            <p:spPr>
              <a:xfrm>
                <a:off x="5023667" y="2239198"/>
                <a:ext cx="2145136" cy="589089"/>
              </a:xfrm>
              <a:prstGeom prst="rect">
                <a:avLst/>
              </a:prstGeom>
              <a:noFill/>
            </p:spPr>
            <p:txBody>
              <a:bodyPr wrap="square" lIns="91432" tIns="45717" rIns="91432" bIns="45717" rtlCol="0" anchor="ctr">
                <a:spAutoFit/>
              </a:bodyPr>
              <a:lstStyle/>
              <a:p>
                <a:pPr algn="ctr" defTabSz="914309">
                  <a:lnSpc>
                    <a:spcPct val="95000"/>
                  </a:lnSpc>
                  <a:buNone/>
                </a:pPr>
                <a:r>
                  <a:rPr lang="zh-CN" sz="1800" b="0" i="0" dirty="0" smtClean="0">
                    <a:solidFill>
                      <a:srgbClr val="FFFFFF">
                        <a:lumMod val="95000"/>
                      </a:srgbClr>
                    </a:solidFill>
                    <a:latin typeface="Arial"/>
                    <a:ea typeface="黑体" pitchFamily="2" charset="-122"/>
                    <a:cs typeface="Arial"/>
                  </a:rPr>
                  <a:t>业务增长 </a:t>
                </a:r>
                <a:endParaRPr lang="en-US" dirty="0">
                  <a:solidFill>
                    <a:schemeClr val="bg2">
                      <a:lumMod val="95000"/>
                    </a:schemeClr>
                  </a:solidFill>
                  <a:ea typeface="黑体" pitchFamily="2" charset="-122"/>
                  <a:cs typeface="Arial"/>
                </a:endParaRPr>
              </a:p>
            </p:txBody>
          </p:sp>
          <p:sp>
            <p:nvSpPr>
              <p:cNvPr id="76" name="TextBox 75"/>
              <p:cNvSpPr txBox="1"/>
              <p:nvPr/>
            </p:nvSpPr>
            <p:spPr>
              <a:xfrm>
                <a:off x="2757246" y="2218414"/>
                <a:ext cx="1968581" cy="612041"/>
              </a:xfrm>
              <a:prstGeom prst="rect">
                <a:avLst/>
              </a:prstGeom>
              <a:noFill/>
            </p:spPr>
            <p:txBody>
              <a:bodyPr wrap="square" lIns="91432" tIns="45717" rIns="91432" bIns="45717" rtlCol="0" anchor="ctr">
                <a:spAutoFit/>
              </a:bodyPr>
              <a:lstStyle/>
              <a:p>
                <a:pPr algn="ctr" defTabSz="914309">
                  <a:buNone/>
                </a:pPr>
                <a:r>
                  <a:rPr lang="zh-CN" sz="1800" b="0" i="0" dirty="0">
                    <a:solidFill>
                      <a:srgbClr val="FFFFFF">
                        <a:lumMod val="95000"/>
                      </a:srgbClr>
                    </a:solidFill>
                    <a:latin typeface="Arial"/>
                    <a:ea typeface="黑体" pitchFamily="2" charset="-122"/>
                    <a:cs typeface="+mn-cs"/>
                  </a:rPr>
                  <a:t>客户体验创新</a:t>
                </a:r>
                <a:endParaRPr lang="en-US" sz="1400" dirty="0">
                  <a:solidFill>
                    <a:schemeClr val="bg2">
                      <a:lumMod val="95000"/>
                    </a:schemeClr>
                  </a:solidFill>
                  <a:ea typeface="黑体" pitchFamily="2" charset="-122"/>
                </a:endParaRPr>
              </a:p>
            </p:txBody>
          </p:sp>
        </p:grpSp>
      </p:grpSp>
      <p:grpSp>
        <p:nvGrpSpPr>
          <p:cNvPr id="81" name="Group 80"/>
          <p:cNvGrpSpPr/>
          <p:nvPr/>
        </p:nvGrpSpPr>
        <p:grpSpPr>
          <a:xfrm>
            <a:off x="238887" y="4453014"/>
            <a:ext cx="11704301" cy="2365039"/>
            <a:chOff x="238887" y="4453014"/>
            <a:chExt cx="11704301" cy="2365039"/>
          </a:xfrm>
        </p:grpSpPr>
        <p:sp>
          <p:nvSpPr>
            <p:cNvPr id="82" name="TextBox 81"/>
            <p:cNvSpPr txBox="1"/>
            <p:nvPr/>
          </p:nvSpPr>
          <p:spPr>
            <a:xfrm>
              <a:off x="8339077" y="5969581"/>
              <a:ext cx="3103624" cy="323163"/>
            </a:xfrm>
            <a:prstGeom prst="rect">
              <a:avLst/>
            </a:prstGeom>
            <a:noFill/>
          </p:spPr>
          <p:txBody>
            <a:bodyPr wrap="square" lIns="91432" tIns="45717" rIns="91432" bIns="45717" rtlCol="0" anchor="ctr">
              <a:spAutoFit/>
            </a:bodyPr>
            <a:lstStyle/>
            <a:p>
              <a:pPr algn="ctr" defTabSz="914323"/>
              <a:endParaRPr lang="en-US" sz="1500" dirty="0">
                <a:solidFill>
                  <a:srgbClr val="FFFF00"/>
                </a:solidFill>
                <a:effectLst>
                  <a:outerShdw blurRad="38100" dist="38100" dir="2700000" algn="tl">
                    <a:srgbClr val="000000">
                      <a:alpha val="43137"/>
                    </a:srgbClr>
                  </a:outerShdw>
                </a:effectLst>
                <a:ea typeface="黑体" pitchFamily="2" charset="-122"/>
              </a:endParaRPr>
            </a:p>
          </p:txBody>
        </p:sp>
        <p:grpSp>
          <p:nvGrpSpPr>
            <p:cNvPr id="83" name="Group 82"/>
            <p:cNvGrpSpPr/>
            <p:nvPr/>
          </p:nvGrpSpPr>
          <p:grpSpPr>
            <a:xfrm>
              <a:off x="245661" y="4453014"/>
              <a:ext cx="11697527" cy="1903381"/>
              <a:chOff x="245661" y="5216470"/>
              <a:chExt cx="11697527" cy="1757251"/>
            </a:xfrm>
          </p:grpSpPr>
          <p:sp>
            <p:nvSpPr>
              <p:cNvPr id="121" name="Rounded Rectangle 120"/>
              <p:cNvSpPr/>
              <p:nvPr/>
            </p:nvSpPr>
            <p:spPr>
              <a:xfrm>
                <a:off x="245661"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3" name="Rounded Rectangle 122"/>
              <p:cNvSpPr/>
              <p:nvPr/>
            </p:nvSpPr>
            <p:spPr>
              <a:xfrm>
                <a:off x="4943069"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4" name="Rounded Rectangle 123"/>
              <p:cNvSpPr/>
              <p:nvPr/>
            </p:nvSpPr>
            <p:spPr>
              <a:xfrm>
                <a:off x="2601730" y="5216471"/>
                <a:ext cx="2273251" cy="1757250"/>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6" name="Rounded Rectangle 125"/>
              <p:cNvSpPr/>
              <p:nvPr/>
            </p:nvSpPr>
            <p:spPr>
              <a:xfrm>
                <a:off x="7313868" y="5216470"/>
                <a:ext cx="2273251" cy="1698486"/>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128" name="Rounded Rectangle 127"/>
              <p:cNvSpPr/>
              <p:nvPr/>
            </p:nvSpPr>
            <p:spPr>
              <a:xfrm>
                <a:off x="9669937" y="5216471"/>
                <a:ext cx="2273251" cy="1698485"/>
              </a:xfrm>
              <a:prstGeom prst="roundRect">
                <a:avLst/>
              </a:prstGeom>
              <a:gradFill flip="none" rotWithShape="1">
                <a:gsLst>
                  <a:gs pos="0">
                    <a:schemeClr val="tx1"/>
                  </a:gs>
                  <a:gs pos="100000">
                    <a:schemeClr val="tx1">
                      <a:lumMod val="75000"/>
                    </a:schemeClr>
                  </a:gs>
                </a:gsLst>
                <a:lin ang="16200000" scaled="0"/>
                <a:tileRect/>
              </a:gradFill>
              <a:ln w="5" cap="rnd">
                <a:noFill/>
                <a:prstDash val="solid"/>
                <a:miter lim="800000"/>
                <a:headEnd/>
                <a:tailEnd/>
              </a:ln>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grpSp>
        <p:sp>
          <p:nvSpPr>
            <p:cNvPr id="84" name="TextBox 83"/>
            <p:cNvSpPr txBox="1"/>
            <p:nvPr/>
          </p:nvSpPr>
          <p:spPr>
            <a:xfrm>
              <a:off x="238887" y="5231727"/>
              <a:ext cx="2266806"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我如何支持移动</a:t>
              </a:r>
              <a:r>
                <a:rPr lang="zh-CN" sz="1800" b="0" i="0" dirty="0" smtClean="0">
                  <a:solidFill>
                    <a:srgbClr val="FFFFFF">
                      <a:lumMod val="95000"/>
                    </a:srgbClr>
                  </a:solidFill>
                  <a:latin typeface="Arial"/>
                  <a:ea typeface="黑体" pitchFamily="2" charset="-122"/>
                  <a:cs typeface="Arial"/>
                </a:rPr>
                <a:t>性</a:t>
              </a:r>
              <a:r>
                <a:rPr lang="en-US" altLang="zh-CN" sz="1800" b="0" i="0" dirty="0" smtClean="0">
                  <a:solidFill>
                    <a:srgbClr val="FFFFFF">
                      <a:lumMod val="95000"/>
                    </a:srgbClr>
                  </a:solidFill>
                  <a:latin typeface="Arial"/>
                  <a:ea typeface="黑体" pitchFamily="2" charset="-122"/>
                  <a:cs typeface="Arial"/>
                </a:rPr>
                <a:t/>
              </a:r>
              <a:br>
                <a:rPr lang="en-US" altLang="zh-CN" sz="1800" b="0" i="0" dirty="0" smtClean="0">
                  <a:solidFill>
                    <a:srgbClr val="FFFFFF">
                      <a:lumMod val="95000"/>
                    </a:srgbClr>
                  </a:solidFill>
                  <a:latin typeface="Arial"/>
                  <a:ea typeface="黑体" pitchFamily="2" charset="-122"/>
                  <a:cs typeface="Arial"/>
                </a:rPr>
              </a:br>
              <a:r>
                <a:rPr lang="zh-CN" sz="1800" b="0" i="0" dirty="0" smtClean="0">
                  <a:solidFill>
                    <a:srgbClr val="FFFFFF">
                      <a:lumMod val="95000"/>
                    </a:srgbClr>
                  </a:solidFill>
                  <a:latin typeface="Arial"/>
                  <a:ea typeface="黑体" pitchFamily="2" charset="-122"/>
                  <a:cs typeface="Arial"/>
                </a:rPr>
                <a:t>和</a:t>
              </a:r>
              <a:r>
                <a:rPr lang="zh-CN" sz="1800" b="0" i="0" dirty="0">
                  <a:solidFill>
                    <a:srgbClr val="FFFFFF">
                      <a:lumMod val="95000"/>
                    </a:srgbClr>
                  </a:solidFill>
                  <a:latin typeface="Arial"/>
                  <a:ea typeface="黑体" pitchFamily="2" charset="-122"/>
                  <a:cs typeface="Arial"/>
                </a:rPr>
                <a:t>自带设备？</a:t>
              </a:r>
              <a:endParaRPr lang="en-US" dirty="0">
                <a:solidFill>
                  <a:schemeClr val="bg2">
                    <a:lumMod val="95000"/>
                  </a:schemeClr>
                </a:solidFill>
                <a:ea typeface="黑体" pitchFamily="2" charset="-122"/>
                <a:cs typeface="Arial"/>
              </a:endParaRPr>
            </a:p>
          </p:txBody>
        </p:sp>
        <p:sp>
          <p:nvSpPr>
            <p:cNvPr id="85" name="Freeform 30"/>
            <p:cNvSpPr>
              <a:spLocks noEditPoints="1"/>
            </p:cNvSpPr>
            <p:nvPr/>
          </p:nvSpPr>
          <p:spPr bwMode="auto">
            <a:xfrm>
              <a:off x="1407499" y="4727219"/>
              <a:ext cx="331971" cy="344436"/>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86" name="Freeform 58"/>
            <p:cNvSpPr>
              <a:spLocks noEditPoints="1"/>
            </p:cNvSpPr>
            <p:nvPr/>
          </p:nvSpPr>
          <p:spPr bwMode="auto">
            <a:xfrm>
              <a:off x="1077965" y="4616181"/>
              <a:ext cx="204304" cy="491843"/>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87" name="TextBox 86"/>
            <p:cNvSpPr txBox="1"/>
            <p:nvPr/>
          </p:nvSpPr>
          <p:spPr>
            <a:xfrm>
              <a:off x="2648587" y="523172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Arial"/>
                </a:rPr>
                <a:t>我的私有云、公共云和混合云选项是什么？</a:t>
              </a:r>
              <a:endParaRPr lang="en-US" dirty="0">
                <a:solidFill>
                  <a:schemeClr val="bg2">
                    <a:lumMod val="95000"/>
                  </a:schemeClr>
                </a:solidFill>
                <a:ea typeface="黑体" pitchFamily="2" charset="-122"/>
                <a:cs typeface="Arial"/>
              </a:endParaRPr>
            </a:p>
          </p:txBody>
        </p:sp>
        <p:sp>
          <p:nvSpPr>
            <p:cNvPr id="88" name="Freeform 87"/>
            <p:cNvSpPr>
              <a:spLocks/>
            </p:cNvSpPr>
            <p:nvPr/>
          </p:nvSpPr>
          <p:spPr bwMode="auto">
            <a:xfrm>
              <a:off x="3310540" y="4697979"/>
              <a:ext cx="768886" cy="38275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89" name="TextBox 88"/>
            <p:cNvSpPr txBox="1"/>
            <p:nvPr/>
          </p:nvSpPr>
          <p:spPr>
            <a:xfrm>
              <a:off x="4931193" y="5234657"/>
              <a:ext cx="2273251"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我需要快速部署新业务应用和服务</a:t>
              </a:r>
              <a:endParaRPr lang="en-US" sz="1400" dirty="0">
                <a:solidFill>
                  <a:schemeClr val="bg2">
                    <a:lumMod val="95000"/>
                  </a:schemeClr>
                </a:solidFill>
                <a:ea typeface="黑体" pitchFamily="2" charset="-122"/>
              </a:endParaRPr>
            </a:p>
          </p:txBody>
        </p:sp>
        <p:grpSp>
          <p:nvGrpSpPr>
            <p:cNvPr id="90" name="Group 89"/>
            <p:cNvGrpSpPr>
              <a:grpSpLocks noChangeAspect="1"/>
            </p:cNvGrpSpPr>
            <p:nvPr/>
          </p:nvGrpSpPr>
          <p:grpSpPr>
            <a:xfrm>
              <a:off x="5932364" y="4576672"/>
              <a:ext cx="460629" cy="457200"/>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110"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11"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12" name="Freeform 111"/>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13" name="Freeform 112"/>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14" name="Freeform 113"/>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15" name="Freeform 114"/>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16" name="Freeform 115"/>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17" name="Freeform 116"/>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18" name="Freeform 117"/>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19" name="Freeform 118"/>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sp>
          <p:nvSpPr>
            <p:cNvPr id="91" name="Freeform 20"/>
            <p:cNvSpPr>
              <a:spLocks noChangeAspect="1" noEditPoints="1"/>
            </p:cNvSpPr>
            <p:nvPr/>
          </p:nvSpPr>
          <p:spPr bwMode="auto">
            <a:xfrm>
              <a:off x="8173420" y="4661896"/>
              <a:ext cx="471948" cy="457200"/>
            </a:xfrm>
            <a:custGeom>
              <a:avLst/>
              <a:gdLst>
                <a:gd name="T0" fmla="*/ 4665 w 7549"/>
                <a:gd name="T1" fmla="*/ 7000 h 7308"/>
                <a:gd name="T2" fmla="*/ 2530 w 7549"/>
                <a:gd name="T3" fmla="*/ 7000 h 7308"/>
                <a:gd name="T4" fmla="*/ 251 w 7549"/>
                <a:gd name="T5" fmla="*/ 7000 h 7308"/>
                <a:gd name="T6" fmla="*/ 5018 w 7549"/>
                <a:gd name="T7" fmla="*/ 41 h 7308"/>
                <a:gd name="T8" fmla="*/ 3585 w 7549"/>
                <a:gd name="T9" fmla="*/ 3707 h 7308"/>
                <a:gd name="T10" fmla="*/ 1282 w 7549"/>
                <a:gd name="T11" fmla="*/ 529 h 7308"/>
                <a:gd name="T12" fmla="*/ 778 w 7549"/>
                <a:gd name="T13" fmla="*/ 505 h 7308"/>
                <a:gd name="T14" fmla="*/ 1124 w 7549"/>
                <a:gd name="T15" fmla="*/ 17 h 7308"/>
                <a:gd name="T16" fmla="*/ 1104 w 7549"/>
                <a:gd name="T17" fmla="*/ 133 h 7308"/>
                <a:gd name="T18" fmla="*/ 1032 w 7549"/>
                <a:gd name="T19" fmla="*/ 660 h 7308"/>
                <a:gd name="T20" fmla="*/ 1462 w 7549"/>
                <a:gd name="T21" fmla="*/ 318 h 7308"/>
                <a:gd name="T22" fmla="*/ 1645 w 7549"/>
                <a:gd name="T23" fmla="*/ 59 h 7308"/>
                <a:gd name="T24" fmla="*/ 1705 w 7549"/>
                <a:gd name="T25" fmla="*/ 765 h 7308"/>
                <a:gd name="T26" fmla="*/ 2395 w 7549"/>
                <a:gd name="T27" fmla="*/ 731 h 7308"/>
                <a:gd name="T28" fmla="*/ 2019 w 7549"/>
                <a:gd name="T29" fmla="*/ 256 h 7308"/>
                <a:gd name="T30" fmla="*/ 2493 w 7549"/>
                <a:gd name="T31" fmla="*/ 148 h 7308"/>
                <a:gd name="T32" fmla="*/ 2177 w 7549"/>
                <a:gd name="T33" fmla="*/ 171 h 7308"/>
                <a:gd name="T34" fmla="*/ 2382 w 7549"/>
                <a:gd name="T35" fmla="*/ 534 h 7308"/>
                <a:gd name="T36" fmla="*/ 2647 w 7549"/>
                <a:gd name="T37" fmla="*/ 261 h 7308"/>
                <a:gd name="T38" fmla="*/ 2955 w 7549"/>
                <a:gd name="T39" fmla="*/ 1 h 7308"/>
                <a:gd name="T40" fmla="*/ 2876 w 7549"/>
                <a:gd name="T41" fmla="*/ 682 h 7308"/>
                <a:gd name="T42" fmla="*/ 3373 w 7549"/>
                <a:gd name="T43" fmla="*/ 720 h 7308"/>
                <a:gd name="T44" fmla="*/ 3371 w 7549"/>
                <a:gd name="T45" fmla="*/ 38 h 7308"/>
                <a:gd name="T46" fmla="*/ 3632 w 7549"/>
                <a:gd name="T47" fmla="*/ 375 h 7308"/>
                <a:gd name="T48" fmla="*/ 3401 w 7549"/>
                <a:gd name="T49" fmla="*/ 536 h 7308"/>
                <a:gd name="T50" fmla="*/ 4199 w 7549"/>
                <a:gd name="T51" fmla="*/ 682 h 7308"/>
                <a:gd name="T52" fmla="*/ 4044 w 7549"/>
                <a:gd name="T53" fmla="*/ 192 h 7308"/>
                <a:gd name="T54" fmla="*/ 4337 w 7549"/>
                <a:gd name="T55" fmla="*/ 79 h 7308"/>
                <a:gd name="T56" fmla="*/ 1016 w 7549"/>
                <a:gd name="T57" fmla="*/ 1323 h 7308"/>
                <a:gd name="T58" fmla="*/ 960 w 7549"/>
                <a:gd name="T59" fmla="*/ 1234 h 7308"/>
                <a:gd name="T60" fmla="*/ 1155 w 7549"/>
                <a:gd name="T61" fmla="*/ 1766 h 7308"/>
                <a:gd name="T62" fmla="*/ 1462 w 7549"/>
                <a:gd name="T63" fmla="*/ 1422 h 7308"/>
                <a:gd name="T64" fmla="*/ 1645 w 7549"/>
                <a:gd name="T65" fmla="*/ 1163 h 7308"/>
                <a:gd name="T66" fmla="*/ 1705 w 7549"/>
                <a:gd name="T67" fmla="*/ 1869 h 7308"/>
                <a:gd name="T68" fmla="*/ 2395 w 7549"/>
                <a:gd name="T69" fmla="*/ 1835 h 7308"/>
                <a:gd name="T70" fmla="*/ 2019 w 7549"/>
                <a:gd name="T71" fmla="*/ 1360 h 7308"/>
                <a:gd name="T72" fmla="*/ 2493 w 7549"/>
                <a:gd name="T73" fmla="*/ 1252 h 7308"/>
                <a:gd name="T74" fmla="*/ 2177 w 7549"/>
                <a:gd name="T75" fmla="*/ 1275 h 7308"/>
                <a:gd name="T76" fmla="*/ 2382 w 7549"/>
                <a:gd name="T77" fmla="*/ 1638 h 7308"/>
                <a:gd name="T78" fmla="*/ 2976 w 7549"/>
                <a:gd name="T79" fmla="*/ 1868 h 7308"/>
                <a:gd name="T80" fmla="*/ 2747 w 7549"/>
                <a:gd name="T81" fmla="*/ 1254 h 7308"/>
                <a:gd name="T82" fmla="*/ 3235 w 7549"/>
                <a:gd name="T83" fmla="*/ 1490 h 7308"/>
                <a:gd name="T84" fmla="*/ 2854 w 7549"/>
                <a:gd name="T85" fmla="*/ 1484 h 7308"/>
                <a:gd name="T86" fmla="*/ 3096 w 7549"/>
                <a:gd name="T87" fmla="*/ 1479 h 7308"/>
                <a:gd name="T88" fmla="*/ 3367 w 7549"/>
                <a:gd name="T89" fmla="*/ 1327 h 7308"/>
                <a:gd name="T90" fmla="*/ 3701 w 7549"/>
                <a:gd name="T91" fmla="*/ 1125 h 7308"/>
                <a:gd name="T92" fmla="*/ 1292 w 7549"/>
                <a:gd name="T93" fmla="*/ 2594 h 7308"/>
                <a:gd name="T94" fmla="*/ 801 w 7549"/>
                <a:gd name="T95" fmla="*/ 2807 h 7308"/>
                <a:gd name="T96" fmla="*/ 1029 w 7549"/>
                <a:gd name="T97" fmla="*/ 2208 h 7308"/>
                <a:gd name="T98" fmla="*/ 1142 w 7549"/>
                <a:gd name="T99" fmla="*/ 2431 h 7308"/>
                <a:gd name="T100" fmla="*/ 960 w 7549"/>
                <a:gd name="T101" fmla="*/ 2837 h 7308"/>
                <a:gd name="T102" fmla="*/ 1944 w 7549"/>
                <a:gd name="T103" fmla="*/ 2737 h 7308"/>
                <a:gd name="T104" fmla="*/ 1440 w 7549"/>
                <a:gd name="T105" fmla="*/ 2713 h 7308"/>
                <a:gd name="T106" fmla="*/ 1785 w 7549"/>
                <a:gd name="T107" fmla="*/ 2225 h 7308"/>
                <a:gd name="T108" fmla="*/ 1765 w 7549"/>
                <a:gd name="T109" fmla="*/ 2341 h 7308"/>
                <a:gd name="T110" fmla="*/ 1693 w 7549"/>
                <a:gd name="T111" fmla="*/ 2868 h 7308"/>
                <a:gd name="T112" fmla="*/ 2124 w 7549"/>
                <a:gd name="T113" fmla="*/ 2526 h 7308"/>
                <a:gd name="T114" fmla="*/ 2307 w 7549"/>
                <a:gd name="T115" fmla="*/ 2267 h 7308"/>
                <a:gd name="T116" fmla="*/ 2366 w 7549"/>
                <a:gd name="T117" fmla="*/ 2973 h 7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49" h="7308">
                  <a:moveTo>
                    <a:pt x="6800" y="3789"/>
                  </a:moveTo>
                  <a:cubicBezTo>
                    <a:pt x="6800" y="3615"/>
                    <a:pt x="6659" y="3474"/>
                    <a:pt x="6485" y="3474"/>
                  </a:cubicBezTo>
                  <a:cubicBezTo>
                    <a:pt x="5334" y="3474"/>
                    <a:pt x="5334" y="3474"/>
                    <a:pt x="5334" y="3474"/>
                  </a:cubicBezTo>
                  <a:cubicBezTo>
                    <a:pt x="5160" y="3474"/>
                    <a:pt x="5018" y="3615"/>
                    <a:pt x="5018" y="3789"/>
                  </a:cubicBezTo>
                  <a:cubicBezTo>
                    <a:pt x="5018" y="7000"/>
                    <a:pt x="5018" y="7000"/>
                    <a:pt x="5018" y="7000"/>
                  </a:cubicBezTo>
                  <a:cubicBezTo>
                    <a:pt x="4665" y="7000"/>
                    <a:pt x="4665" y="7000"/>
                    <a:pt x="4665" y="7000"/>
                  </a:cubicBezTo>
                  <a:cubicBezTo>
                    <a:pt x="4665" y="4759"/>
                    <a:pt x="4665" y="4759"/>
                    <a:pt x="4665" y="4759"/>
                  </a:cubicBezTo>
                  <a:cubicBezTo>
                    <a:pt x="4665" y="4585"/>
                    <a:pt x="4524" y="4444"/>
                    <a:pt x="4350" y="4444"/>
                  </a:cubicBezTo>
                  <a:cubicBezTo>
                    <a:pt x="3199" y="4444"/>
                    <a:pt x="3199" y="4444"/>
                    <a:pt x="3199" y="4444"/>
                  </a:cubicBezTo>
                  <a:cubicBezTo>
                    <a:pt x="3025" y="4444"/>
                    <a:pt x="2883" y="4585"/>
                    <a:pt x="2883" y="4759"/>
                  </a:cubicBezTo>
                  <a:cubicBezTo>
                    <a:pt x="2883" y="7000"/>
                    <a:pt x="2883" y="7000"/>
                    <a:pt x="2883" y="7000"/>
                  </a:cubicBezTo>
                  <a:cubicBezTo>
                    <a:pt x="2530" y="7000"/>
                    <a:pt x="2530" y="7000"/>
                    <a:pt x="2530" y="7000"/>
                  </a:cubicBezTo>
                  <a:cubicBezTo>
                    <a:pt x="2530" y="5466"/>
                    <a:pt x="2530" y="5466"/>
                    <a:pt x="2530" y="5466"/>
                  </a:cubicBezTo>
                  <a:cubicBezTo>
                    <a:pt x="2530" y="5292"/>
                    <a:pt x="2389" y="5150"/>
                    <a:pt x="2215" y="5150"/>
                  </a:cubicBezTo>
                  <a:cubicBezTo>
                    <a:pt x="1064" y="5150"/>
                    <a:pt x="1064" y="5150"/>
                    <a:pt x="1064" y="5150"/>
                  </a:cubicBezTo>
                  <a:cubicBezTo>
                    <a:pt x="890" y="5150"/>
                    <a:pt x="748" y="5292"/>
                    <a:pt x="748" y="5466"/>
                  </a:cubicBezTo>
                  <a:cubicBezTo>
                    <a:pt x="748" y="7000"/>
                    <a:pt x="748" y="7000"/>
                    <a:pt x="748" y="7000"/>
                  </a:cubicBezTo>
                  <a:cubicBezTo>
                    <a:pt x="251" y="7000"/>
                    <a:pt x="251" y="7000"/>
                    <a:pt x="251" y="7000"/>
                  </a:cubicBezTo>
                  <a:cubicBezTo>
                    <a:pt x="251" y="7308"/>
                    <a:pt x="251" y="7308"/>
                    <a:pt x="251" y="7308"/>
                  </a:cubicBezTo>
                  <a:cubicBezTo>
                    <a:pt x="7298" y="7308"/>
                    <a:pt x="7298" y="7308"/>
                    <a:pt x="7298" y="7308"/>
                  </a:cubicBezTo>
                  <a:cubicBezTo>
                    <a:pt x="7298" y="7000"/>
                    <a:pt x="7298" y="7000"/>
                    <a:pt x="7298" y="7000"/>
                  </a:cubicBezTo>
                  <a:cubicBezTo>
                    <a:pt x="6800" y="7000"/>
                    <a:pt x="6800" y="7000"/>
                    <a:pt x="6800" y="7000"/>
                  </a:cubicBezTo>
                  <a:lnTo>
                    <a:pt x="6800" y="3789"/>
                  </a:lnTo>
                  <a:close/>
                  <a:moveTo>
                    <a:pt x="5018" y="41"/>
                  </a:moveTo>
                  <a:cubicBezTo>
                    <a:pt x="5747" y="770"/>
                    <a:pt x="5747" y="770"/>
                    <a:pt x="5747" y="770"/>
                  </a:cubicBezTo>
                  <a:cubicBezTo>
                    <a:pt x="5037" y="1629"/>
                    <a:pt x="4182" y="2402"/>
                    <a:pt x="3231" y="3055"/>
                  </a:cubicBezTo>
                  <a:cubicBezTo>
                    <a:pt x="2743" y="3390"/>
                    <a:pt x="2229" y="3695"/>
                    <a:pt x="1690" y="3958"/>
                  </a:cubicBezTo>
                  <a:cubicBezTo>
                    <a:pt x="1152" y="4220"/>
                    <a:pt x="590" y="4445"/>
                    <a:pt x="0" y="4597"/>
                  </a:cubicBezTo>
                  <a:cubicBezTo>
                    <a:pt x="609" y="4567"/>
                    <a:pt x="1219" y="4459"/>
                    <a:pt x="1818" y="4306"/>
                  </a:cubicBezTo>
                  <a:cubicBezTo>
                    <a:pt x="2418" y="4152"/>
                    <a:pt x="3008" y="3950"/>
                    <a:pt x="3585" y="3707"/>
                  </a:cubicBezTo>
                  <a:cubicBezTo>
                    <a:pt x="4714" y="3230"/>
                    <a:pt x="5796" y="2601"/>
                    <a:pt x="6784" y="1807"/>
                  </a:cubicBezTo>
                  <a:cubicBezTo>
                    <a:pt x="7549" y="2572"/>
                    <a:pt x="7549" y="2572"/>
                    <a:pt x="7549" y="2572"/>
                  </a:cubicBezTo>
                  <a:cubicBezTo>
                    <a:pt x="7549" y="41"/>
                    <a:pt x="7549" y="41"/>
                    <a:pt x="7549" y="41"/>
                  </a:cubicBezTo>
                  <a:lnTo>
                    <a:pt x="5018" y="41"/>
                  </a:lnTo>
                  <a:close/>
                  <a:moveTo>
                    <a:pt x="1292" y="386"/>
                  </a:moveTo>
                  <a:cubicBezTo>
                    <a:pt x="1292" y="441"/>
                    <a:pt x="1289" y="489"/>
                    <a:pt x="1282" y="529"/>
                  </a:cubicBezTo>
                  <a:cubicBezTo>
                    <a:pt x="1275" y="569"/>
                    <a:pt x="1263" y="606"/>
                    <a:pt x="1244" y="638"/>
                  </a:cubicBezTo>
                  <a:cubicBezTo>
                    <a:pt x="1221" y="678"/>
                    <a:pt x="1191" y="709"/>
                    <a:pt x="1155" y="731"/>
                  </a:cubicBezTo>
                  <a:cubicBezTo>
                    <a:pt x="1118" y="753"/>
                    <a:pt x="1077" y="764"/>
                    <a:pt x="1033" y="764"/>
                  </a:cubicBezTo>
                  <a:cubicBezTo>
                    <a:pt x="981" y="764"/>
                    <a:pt x="935" y="749"/>
                    <a:pt x="894" y="720"/>
                  </a:cubicBezTo>
                  <a:cubicBezTo>
                    <a:pt x="853" y="691"/>
                    <a:pt x="822" y="650"/>
                    <a:pt x="801" y="599"/>
                  </a:cubicBezTo>
                  <a:cubicBezTo>
                    <a:pt x="791" y="570"/>
                    <a:pt x="783" y="539"/>
                    <a:pt x="778" y="505"/>
                  </a:cubicBezTo>
                  <a:cubicBezTo>
                    <a:pt x="773" y="471"/>
                    <a:pt x="771" y="434"/>
                    <a:pt x="771" y="394"/>
                  </a:cubicBezTo>
                  <a:cubicBezTo>
                    <a:pt x="771" y="343"/>
                    <a:pt x="774" y="297"/>
                    <a:pt x="779" y="256"/>
                  </a:cubicBezTo>
                  <a:cubicBezTo>
                    <a:pt x="784" y="215"/>
                    <a:pt x="793" y="179"/>
                    <a:pt x="804" y="150"/>
                  </a:cubicBezTo>
                  <a:cubicBezTo>
                    <a:pt x="824" y="101"/>
                    <a:pt x="854" y="64"/>
                    <a:pt x="892" y="38"/>
                  </a:cubicBezTo>
                  <a:cubicBezTo>
                    <a:pt x="930" y="12"/>
                    <a:pt x="976" y="0"/>
                    <a:pt x="1029" y="0"/>
                  </a:cubicBezTo>
                  <a:cubicBezTo>
                    <a:pt x="1063" y="0"/>
                    <a:pt x="1095" y="5"/>
                    <a:pt x="1124" y="17"/>
                  </a:cubicBezTo>
                  <a:cubicBezTo>
                    <a:pt x="1152" y="28"/>
                    <a:pt x="1177" y="45"/>
                    <a:pt x="1199" y="67"/>
                  </a:cubicBezTo>
                  <a:cubicBezTo>
                    <a:pt x="1220" y="88"/>
                    <a:pt x="1239" y="116"/>
                    <a:pt x="1254" y="148"/>
                  </a:cubicBezTo>
                  <a:cubicBezTo>
                    <a:pt x="1279" y="204"/>
                    <a:pt x="1292" y="283"/>
                    <a:pt x="1292" y="386"/>
                  </a:cubicBezTo>
                  <a:close/>
                  <a:moveTo>
                    <a:pt x="1153" y="375"/>
                  </a:moveTo>
                  <a:cubicBezTo>
                    <a:pt x="1153" y="313"/>
                    <a:pt x="1149" y="262"/>
                    <a:pt x="1142" y="223"/>
                  </a:cubicBezTo>
                  <a:cubicBezTo>
                    <a:pt x="1134" y="183"/>
                    <a:pt x="1122" y="153"/>
                    <a:pt x="1104" y="133"/>
                  </a:cubicBezTo>
                  <a:cubicBezTo>
                    <a:pt x="1086" y="113"/>
                    <a:pt x="1062" y="103"/>
                    <a:pt x="1031" y="103"/>
                  </a:cubicBezTo>
                  <a:cubicBezTo>
                    <a:pt x="986" y="103"/>
                    <a:pt x="955" y="126"/>
                    <a:pt x="937" y="171"/>
                  </a:cubicBezTo>
                  <a:cubicBezTo>
                    <a:pt x="920" y="216"/>
                    <a:pt x="911" y="285"/>
                    <a:pt x="911" y="380"/>
                  </a:cubicBezTo>
                  <a:cubicBezTo>
                    <a:pt x="911" y="443"/>
                    <a:pt x="915" y="496"/>
                    <a:pt x="922" y="536"/>
                  </a:cubicBezTo>
                  <a:cubicBezTo>
                    <a:pt x="930" y="577"/>
                    <a:pt x="942" y="608"/>
                    <a:pt x="960" y="629"/>
                  </a:cubicBezTo>
                  <a:cubicBezTo>
                    <a:pt x="977" y="650"/>
                    <a:pt x="1001" y="660"/>
                    <a:pt x="1032" y="660"/>
                  </a:cubicBezTo>
                  <a:cubicBezTo>
                    <a:pt x="1063" y="660"/>
                    <a:pt x="1087" y="649"/>
                    <a:pt x="1105" y="628"/>
                  </a:cubicBezTo>
                  <a:cubicBezTo>
                    <a:pt x="1123" y="606"/>
                    <a:pt x="1135" y="575"/>
                    <a:pt x="1142" y="534"/>
                  </a:cubicBezTo>
                  <a:cubicBezTo>
                    <a:pt x="1149" y="494"/>
                    <a:pt x="1153" y="441"/>
                    <a:pt x="1153" y="375"/>
                  </a:cubicBezTo>
                  <a:close/>
                  <a:moveTo>
                    <a:pt x="1636" y="682"/>
                  </a:moveTo>
                  <a:cubicBezTo>
                    <a:pt x="1636" y="219"/>
                    <a:pt x="1636" y="219"/>
                    <a:pt x="1636" y="219"/>
                  </a:cubicBezTo>
                  <a:cubicBezTo>
                    <a:pt x="1550" y="285"/>
                    <a:pt x="1492" y="318"/>
                    <a:pt x="1462" y="318"/>
                  </a:cubicBezTo>
                  <a:cubicBezTo>
                    <a:pt x="1448" y="318"/>
                    <a:pt x="1435" y="312"/>
                    <a:pt x="1424" y="301"/>
                  </a:cubicBezTo>
                  <a:cubicBezTo>
                    <a:pt x="1413" y="289"/>
                    <a:pt x="1407" y="276"/>
                    <a:pt x="1407" y="261"/>
                  </a:cubicBezTo>
                  <a:cubicBezTo>
                    <a:pt x="1407" y="244"/>
                    <a:pt x="1413" y="231"/>
                    <a:pt x="1424" y="223"/>
                  </a:cubicBezTo>
                  <a:cubicBezTo>
                    <a:pt x="1435" y="215"/>
                    <a:pt x="1454" y="204"/>
                    <a:pt x="1481" y="192"/>
                  </a:cubicBezTo>
                  <a:cubicBezTo>
                    <a:pt x="1522" y="172"/>
                    <a:pt x="1555" y="152"/>
                    <a:pt x="1580" y="130"/>
                  </a:cubicBezTo>
                  <a:cubicBezTo>
                    <a:pt x="1604" y="109"/>
                    <a:pt x="1626" y="85"/>
                    <a:pt x="1645" y="59"/>
                  </a:cubicBezTo>
                  <a:cubicBezTo>
                    <a:pt x="1664" y="32"/>
                    <a:pt x="1677" y="16"/>
                    <a:pt x="1682" y="10"/>
                  </a:cubicBezTo>
                  <a:cubicBezTo>
                    <a:pt x="1688" y="4"/>
                    <a:pt x="1699" y="1"/>
                    <a:pt x="1715" y="1"/>
                  </a:cubicBezTo>
                  <a:cubicBezTo>
                    <a:pt x="1733" y="1"/>
                    <a:pt x="1748" y="8"/>
                    <a:pt x="1758" y="21"/>
                  </a:cubicBezTo>
                  <a:cubicBezTo>
                    <a:pt x="1769" y="35"/>
                    <a:pt x="1775" y="55"/>
                    <a:pt x="1775" y="79"/>
                  </a:cubicBezTo>
                  <a:cubicBezTo>
                    <a:pt x="1775" y="662"/>
                    <a:pt x="1775" y="662"/>
                    <a:pt x="1775" y="662"/>
                  </a:cubicBezTo>
                  <a:cubicBezTo>
                    <a:pt x="1775" y="730"/>
                    <a:pt x="1751" y="765"/>
                    <a:pt x="1705" y="765"/>
                  </a:cubicBezTo>
                  <a:cubicBezTo>
                    <a:pt x="1684" y="765"/>
                    <a:pt x="1668" y="758"/>
                    <a:pt x="1655" y="744"/>
                  </a:cubicBezTo>
                  <a:cubicBezTo>
                    <a:pt x="1642" y="730"/>
                    <a:pt x="1636" y="709"/>
                    <a:pt x="1636" y="682"/>
                  </a:cubicBezTo>
                  <a:close/>
                  <a:moveTo>
                    <a:pt x="2532" y="386"/>
                  </a:moveTo>
                  <a:cubicBezTo>
                    <a:pt x="2532" y="441"/>
                    <a:pt x="2529" y="489"/>
                    <a:pt x="2522" y="529"/>
                  </a:cubicBezTo>
                  <a:cubicBezTo>
                    <a:pt x="2515" y="569"/>
                    <a:pt x="2502" y="606"/>
                    <a:pt x="2484" y="638"/>
                  </a:cubicBezTo>
                  <a:cubicBezTo>
                    <a:pt x="2461" y="678"/>
                    <a:pt x="2431" y="709"/>
                    <a:pt x="2395" y="731"/>
                  </a:cubicBezTo>
                  <a:cubicBezTo>
                    <a:pt x="2358" y="753"/>
                    <a:pt x="2317" y="764"/>
                    <a:pt x="2272" y="764"/>
                  </a:cubicBezTo>
                  <a:cubicBezTo>
                    <a:pt x="2221" y="764"/>
                    <a:pt x="2174" y="749"/>
                    <a:pt x="2133" y="720"/>
                  </a:cubicBezTo>
                  <a:cubicBezTo>
                    <a:pt x="2093" y="691"/>
                    <a:pt x="2062" y="650"/>
                    <a:pt x="2041" y="599"/>
                  </a:cubicBezTo>
                  <a:cubicBezTo>
                    <a:pt x="2031" y="570"/>
                    <a:pt x="2023" y="539"/>
                    <a:pt x="2018" y="505"/>
                  </a:cubicBezTo>
                  <a:cubicBezTo>
                    <a:pt x="2013" y="471"/>
                    <a:pt x="2010" y="434"/>
                    <a:pt x="2010" y="394"/>
                  </a:cubicBezTo>
                  <a:cubicBezTo>
                    <a:pt x="2010" y="343"/>
                    <a:pt x="2013" y="297"/>
                    <a:pt x="2019" y="256"/>
                  </a:cubicBezTo>
                  <a:cubicBezTo>
                    <a:pt x="2024" y="215"/>
                    <a:pt x="2033" y="179"/>
                    <a:pt x="2044" y="150"/>
                  </a:cubicBezTo>
                  <a:cubicBezTo>
                    <a:pt x="2064" y="101"/>
                    <a:pt x="2093" y="64"/>
                    <a:pt x="2131" y="38"/>
                  </a:cubicBezTo>
                  <a:cubicBezTo>
                    <a:pt x="2170" y="12"/>
                    <a:pt x="2215" y="0"/>
                    <a:pt x="2268" y="0"/>
                  </a:cubicBezTo>
                  <a:cubicBezTo>
                    <a:pt x="2303" y="0"/>
                    <a:pt x="2335" y="5"/>
                    <a:pt x="2363" y="17"/>
                  </a:cubicBezTo>
                  <a:cubicBezTo>
                    <a:pt x="2392" y="28"/>
                    <a:pt x="2417" y="45"/>
                    <a:pt x="2439" y="67"/>
                  </a:cubicBezTo>
                  <a:cubicBezTo>
                    <a:pt x="2460" y="88"/>
                    <a:pt x="2478" y="116"/>
                    <a:pt x="2493" y="148"/>
                  </a:cubicBezTo>
                  <a:cubicBezTo>
                    <a:pt x="2519" y="204"/>
                    <a:pt x="2532" y="283"/>
                    <a:pt x="2532" y="386"/>
                  </a:cubicBezTo>
                  <a:close/>
                  <a:moveTo>
                    <a:pt x="2392" y="375"/>
                  </a:moveTo>
                  <a:cubicBezTo>
                    <a:pt x="2392" y="313"/>
                    <a:pt x="2389" y="262"/>
                    <a:pt x="2381" y="223"/>
                  </a:cubicBezTo>
                  <a:cubicBezTo>
                    <a:pt x="2374" y="183"/>
                    <a:pt x="2361" y="153"/>
                    <a:pt x="2344" y="133"/>
                  </a:cubicBezTo>
                  <a:cubicBezTo>
                    <a:pt x="2326" y="113"/>
                    <a:pt x="2301" y="103"/>
                    <a:pt x="2270" y="103"/>
                  </a:cubicBezTo>
                  <a:cubicBezTo>
                    <a:pt x="2225" y="103"/>
                    <a:pt x="2194" y="126"/>
                    <a:pt x="2177" y="171"/>
                  </a:cubicBezTo>
                  <a:cubicBezTo>
                    <a:pt x="2159" y="216"/>
                    <a:pt x="2151" y="285"/>
                    <a:pt x="2151" y="380"/>
                  </a:cubicBezTo>
                  <a:cubicBezTo>
                    <a:pt x="2151" y="443"/>
                    <a:pt x="2154" y="496"/>
                    <a:pt x="2162" y="536"/>
                  </a:cubicBezTo>
                  <a:cubicBezTo>
                    <a:pt x="2169" y="577"/>
                    <a:pt x="2182" y="608"/>
                    <a:pt x="2199" y="629"/>
                  </a:cubicBezTo>
                  <a:cubicBezTo>
                    <a:pt x="2217" y="650"/>
                    <a:pt x="2241" y="660"/>
                    <a:pt x="2271" y="660"/>
                  </a:cubicBezTo>
                  <a:cubicBezTo>
                    <a:pt x="2302" y="660"/>
                    <a:pt x="2327" y="649"/>
                    <a:pt x="2345" y="628"/>
                  </a:cubicBezTo>
                  <a:cubicBezTo>
                    <a:pt x="2362" y="606"/>
                    <a:pt x="2375" y="575"/>
                    <a:pt x="2382" y="534"/>
                  </a:cubicBezTo>
                  <a:cubicBezTo>
                    <a:pt x="2389" y="494"/>
                    <a:pt x="2392" y="441"/>
                    <a:pt x="2392" y="375"/>
                  </a:cubicBezTo>
                  <a:close/>
                  <a:moveTo>
                    <a:pt x="2876" y="682"/>
                  </a:moveTo>
                  <a:cubicBezTo>
                    <a:pt x="2876" y="219"/>
                    <a:pt x="2876" y="219"/>
                    <a:pt x="2876" y="219"/>
                  </a:cubicBezTo>
                  <a:cubicBezTo>
                    <a:pt x="2790" y="285"/>
                    <a:pt x="2732" y="318"/>
                    <a:pt x="2702" y="318"/>
                  </a:cubicBezTo>
                  <a:cubicBezTo>
                    <a:pt x="2687" y="318"/>
                    <a:pt x="2675" y="312"/>
                    <a:pt x="2664" y="301"/>
                  </a:cubicBezTo>
                  <a:cubicBezTo>
                    <a:pt x="2653" y="289"/>
                    <a:pt x="2647" y="276"/>
                    <a:pt x="2647" y="261"/>
                  </a:cubicBezTo>
                  <a:cubicBezTo>
                    <a:pt x="2647" y="244"/>
                    <a:pt x="2653" y="231"/>
                    <a:pt x="2663" y="223"/>
                  </a:cubicBezTo>
                  <a:cubicBezTo>
                    <a:pt x="2674" y="215"/>
                    <a:pt x="2693" y="204"/>
                    <a:pt x="2721" y="192"/>
                  </a:cubicBezTo>
                  <a:cubicBezTo>
                    <a:pt x="2762" y="172"/>
                    <a:pt x="2795" y="152"/>
                    <a:pt x="2820" y="130"/>
                  </a:cubicBezTo>
                  <a:cubicBezTo>
                    <a:pt x="2844" y="109"/>
                    <a:pt x="2866" y="85"/>
                    <a:pt x="2885" y="59"/>
                  </a:cubicBezTo>
                  <a:cubicBezTo>
                    <a:pt x="2904" y="32"/>
                    <a:pt x="2916" y="16"/>
                    <a:pt x="2922" y="10"/>
                  </a:cubicBezTo>
                  <a:cubicBezTo>
                    <a:pt x="2928" y="4"/>
                    <a:pt x="2939" y="1"/>
                    <a:pt x="2955" y="1"/>
                  </a:cubicBezTo>
                  <a:cubicBezTo>
                    <a:pt x="2973" y="1"/>
                    <a:pt x="2987" y="8"/>
                    <a:pt x="2998" y="21"/>
                  </a:cubicBezTo>
                  <a:cubicBezTo>
                    <a:pt x="3009" y="35"/>
                    <a:pt x="3014" y="55"/>
                    <a:pt x="3014" y="79"/>
                  </a:cubicBezTo>
                  <a:cubicBezTo>
                    <a:pt x="3014" y="662"/>
                    <a:pt x="3014" y="662"/>
                    <a:pt x="3014" y="662"/>
                  </a:cubicBezTo>
                  <a:cubicBezTo>
                    <a:pt x="3014" y="730"/>
                    <a:pt x="2991" y="765"/>
                    <a:pt x="2945" y="765"/>
                  </a:cubicBezTo>
                  <a:cubicBezTo>
                    <a:pt x="2924" y="765"/>
                    <a:pt x="2907" y="758"/>
                    <a:pt x="2895" y="744"/>
                  </a:cubicBezTo>
                  <a:cubicBezTo>
                    <a:pt x="2882" y="730"/>
                    <a:pt x="2876" y="709"/>
                    <a:pt x="2876" y="682"/>
                  </a:cubicBezTo>
                  <a:close/>
                  <a:moveTo>
                    <a:pt x="3772" y="386"/>
                  </a:moveTo>
                  <a:cubicBezTo>
                    <a:pt x="3772" y="441"/>
                    <a:pt x="3768" y="489"/>
                    <a:pt x="3762" y="529"/>
                  </a:cubicBezTo>
                  <a:cubicBezTo>
                    <a:pt x="3755" y="569"/>
                    <a:pt x="3742" y="606"/>
                    <a:pt x="3724" y="638"/>
                  </a:cubicBezTo>
                  <a:cubicBezTo>
                    <a:pt x="3701" y="678"/>
                    <a:pt x="3671" y="709"/>
                    <a:pt x="3634" y="731"/>
                  </a:cubicBezTo>
                  <a:cubicBezTo>
                    <a:pt x="3598" y="753"/>
                    <a:pt x="3557" y="764"/>
                    <a:pt x="3512" y="764"/>
                  </a:cubicBezTo>
                  <a:cubicBezTo>
                    <a:pt x="3460" y="764"/>
                    <a:pt x="3414" y="749"/>
                    <a:pt x="3373" y="720"/>
                  </a:cubicBezTo>
                  <a:cubicBezTo>
                    <a:pt x="3332" y="691"/>
                    <a:pt x="3301" y="650"/>
                    <a:pt x="3281" y="599"/>
                  </a:cubicBezTo>
                  <a:cubicBezTo>
                    <a:pt x="3270" y="570"/>
                    <a:pt x="3262" y="539"/>
                    <a:pt x="3258" y="505"/>
                  </a:cubicBezTo>
                  <a:cubicBezTo>
                    <a:pt x="3253" y="471"/>
                    <a:pt x="3250" y="434"/>
                    <a:pt x="3250" y="394"/>
                  </a:cubicBezTo>
                  <a:cubicBezTo>
                    <a:pt x="3250" y="343"/>
                    <a:pt x="3253" y="297"/>
                    <a:pt x="3258" y="256"/>
                  </a:cubicBezTo>
                  <a:cubicBezTo>
                    <a:pt x="3264" y="215"/>
                    <a:pt x="3272" y="179"/>
                    <a:pt x="3284" y="150"/>
                  </a:cubicBezTo>
                  <a:cubicBezTo>
                    <a:pt x="3304" y="101"/>
                    <a:pt x="3333" y="64"/>
                    <a:pt x="3371" y="38"/>
                  </a:cubicBezTo>
                  <a:cubicBezTo>
                    <a:pt x="3409" y="12"/>
                    <a:pt x="3455" y="0"/>
                    <a:pt x="3508" y="0"/>
                  </a:cubicBezTo>
                  <a:cubicBezTo>
                    <a:pt x="3543" y="0"/>
                    <a:pt x="3575" y="5"/>
                    <a:pt x="3603" y="17"/>
                  </a:cubicBezTo>
                  <a:cubicBezTo>
                    <a:pt x="3632" y="28"/>
                    <a:pt x="3657" y="45"/>
                    <a:pt x="3678" y="67"/>
                  </a:cubicBezTo>
                  <a:cubicBezTo>
                    <a:pt x="3700" y="88"/>
                    <a:pt x="3718" y="116"/>
                    <a:pt x="3733" y="148"/>
                  </a:cubicBezTo>
                  <a:cubicBezTo>
                    <a:pt x="3759" y="204"/>
                    <a:pt x="3772" y="283"/>
                    <a:pt x="3772" y="386"/>
                  </a:cubicBezTo>
                  <a:close/>
                  <a:moveTo>
                    <a:pt x="3632" y="375"/>
                  </a:moveTo>
                  <a:cubicBezTo>
                    <a:pt x="3632" y="313"/>
                    <a:pt x="3628" y="262"/>
                    <a:pt x="3621" y="223"/>
                  </a:cubicBezTo>
                  <a:cubicBezTo>
                    <a:pt x="3613" y="183"/>
                    <a:pt x="3601" y="153"/>
                    <a:pt x="3583" y="133"/>
                  </a:cubicBezTo>
                  <a:cubicBezTo>
                    <a:pt x="3566" y="113"/>
                    <a:pt x="3541" y="103"/>
                    <a:pt x="3510" y="103"/>
                  </a:cubicBezTo>
                  <a:cubicBezTo>
                    <a:pt x="3465" y="103"/>
                    <a:pt x="3434" y="126"/>
                    <a:pt x="3416" y="171"/>
                  </a:cubicBezTo>
                  <a:cubicBezTo>
                    <a:pt x="3399" y="216"/>
                    <a:pt x="3390" y="285"/>
                    <a:pt x="3390" y="380"/>
                  </a:cubicBezTo>
                  <a:cubicBezTo>
                    <a:pt x="3390" y="443"/>
                    <a:pt x="3394" y="496"/>
                    <a:pt x="3401" y="536"/>
                  </a:cubicBezTo>
                  <a:cubicBezTo>
                    <a:pt x="3409" y="577"/>
                    <a:pt x="3421" y="608"/>
                    <a:pt x="3439" y="629"/>
                  </a:cubicBezTo>
                  <a:cubicBezTo>
                    <a:pt x="3457" y="650"/>
                    <a:pt x="3481" y="660"/>
                    <a:pt x="3511" y="660"/>
                  </a:cubicBezTo>
                  <a:cubicBezTo>
                    <a:pt x="3542" y="660"/>
                    <a:pt x="3567" y="649"/>
                    <a:pt x="3584" y="628"/>
                  </a:cubicBezTo>
                  <a:cubicBezTo>
                    <a:pt x="3602" y="606"/>
                    <a:pt x="3614" y="575"/>
                    <a:pt x="3621" y="534"/>
                  </a:cubicBezTo>
                  <a:cubicBezTo>
                    <a:pt x="3629" y="494"/>
                    <a:pt x="3632" y="441"/>
                    <a:pt x="3632" y="375"/>
                  </a:cubicBezTo>
                  <a:close/>
                  <a:moveTo>
                    <a:pt x="4199" y="682"/>
                  </a:moveTo>
                  <a:cubicBezTo>
                    <a:pt x="4199" y="219"/>
                    <a:pt x="4199" y="219"/>
                    <a:pt x="4199" y="219"/>
                  </a:cubicBezTo>
                  <a:cubicBezTo>
                    <a:pt x="4113" y="285"/>
                    <a:pt x="4055" y="318"/>
                    <a:pt x="4025" y="318"/>
                  </a:cubicBezTo>
                  <a:cubicBezTo>
                    <a:pt x="4011" y="318"/>
                    <a:pt x="3998" y="312"/>
                    <a:pt x="3987" y="301"/>
                  </a:cubicBezTo>
                  <a:cubicBezTo>
                    <a:pt x="3976" y="289"/>
                    <a:pt x="3970" y="276"/>
                    <a:pt x="3970" y="261"/>
                  </a:cubicBezTo>
                  <a:cubicBezTo>
                    <a:pt x="3970" y="244"/>
                    <a:pt x="3976" y="231"/>
                    <a:pt x="3987" y="223"/>
                  </a:cubicBezTo>
                  <a:cubicBezTo>
                    <a:pt x="3997" y="215"/>
                    <a:pt x="4017" y="204"/>
                    <a:pt x="4044" y="192"/>
                  </a:cubicBezTo>
                  <a:cubicBezTo>
                    <a:pt x="4085" y="172"/>
                    <a:pt x="4118" y="152"/>
                    <a:pt x="4143" y="130"/>
                  </a:cubicBezTo>
                  <a:cubicBezTo>
                    <a:pt x="4167" y="109"/>
                    <a:pt x="4189" y="85"/>
                    <a:pt x="4208" y="59"/>
                  </a:cubicBezTo>
                  <a:cubicBezTo>
                    <a:pt x="4227" y="32"/>
                    <a:pt x="4240" y="16"/>
                    <a:pt x="4245" y="10"/>
                  </a:cubicBezTo>
                  <a:cubicBezTo>
                    <a:pt x="4251" y="4"/>
                    <a:pt x="4262" y="1"/>
                    <a:pt x="4278" y="1"/>
                  </a:cubicBezTo>
                  <a:cubicBezTo>
                    <a:pt x="4296" y="1"/>
                    <a:pt x="4310" y="8"/>
                    <a:pt x="4321" y="21"/>
                  </a:cubicBezTo>
                  <a:cubicBezTo>
                    <a:pt x="4332" y="35"/>
                    <a:pt x="4337" y="55"/>
                    <a:pt x="4337" y="79"/>
                  </a:cubicBezTo>
                  <a:cubicBezTo>
                    <a:pt x="4337" y="662"/>
                    <a:pt x="4337" y="662"/>
                    <a:pt x="4337" y="662"/>
                  </a:cubicBezTo>
                  <a:cubicBezTo>
                    <a:pt x="4337" y="730"/>
                    <a:pt x="4314" y="765"/>
                    <a:pt x="4268" y="765"/>
                  </a:cubicBezTo>
                  <a:cubicBezTo>
                    <a:pt x="4247" y="765"/>
                    <a:pt x="4230" y="758"/>
                    <a:pt x="4218" y="744"/>
                  </a:cubicBezTo>
                  <a:cubicBezTo>
                    <a:pt x="4205" y="730"/>
                    <a:pt x="4199" y="709"/>
                    <a:pt x="4199" y="682"/>
                  </a:cubicBezTo>
                  <a:close/>
                  <a:moveTo>
                    <a:pt x="1016" y="1786"/>
                  </a:moveTo>
                  <a:cubicBezTo>
                    <a:pt x="1016" y="1323"/>
                    <a:pt x="1016" y="1323"/>
                    <a:pt x="1016" y="1323"/>
                  </a:cubicBezTo>
                  <a:cubicBezTo>
                    <a:pt x="930" y="1389"/>
                    <a:pt x="872" y="1422"/>
                    <a:pt x="842" y="1422"/>
                  </a:cubicBezTo>
                  <a:cubicBezTo>
                    <a:pt x="828" y="1422"/>
                    <a:pt x="815" y="1416"/>
                    <a:pt x="804" y="1405"/>
                  </a:cubicBezTo>
                  <a:cubicBezTo>
                    <a:pt x="793" y="1393"/>
                    <a:pt x="788" y="1380"/>
                    <a:pt x="788" y="1365"/>
                  </a:cubicBezTo>
                  <a:cubicBezTo>
                    <a:pt x="788" y="1348"/>
                    <a:pt x="793" y="1335"/>
                    <a:pt x="804" y="1327"/>
                  </a:cubicBezTo>
                  <a:cubicBezTo>
                    <a:pt x="815" y="1319"/>
                    <a:pt x="834" y="1308"/>
                    <a:pt x="861" y="1296"/>
                  </a:cubicBezTo>
                  <a:cubicBezTo>
                    <a:pt x="903" y="1276"/>
                    <a:pt x="935" y="1256"/>
                    <a:pt x="960" y="1234"/>
                  </a:cubicBezTo>
                  <a:cubicBezTo>
                    <a:pt x="985" y="1213"/>
                    <a:pt x="1006" y="1189"/>
                    <a:pt x="1025" y="1163"/>
                  </a:cubicBezTo>
                  <a:cubicBezTo>
                    <a:pt x="1044" y="1136"/>
                    <a:pt x="1057" y="1120"/>
                    <a:pt x="1063" y="1114"/>
                  </a:cubicBezTo>
                  <a:cubicBezTo>
                    <a:pt x="1068" y="1108"/>
                    <a:pt x="1079" y="1105"/>
                    <a:pt x="1095" y="1105"/>
                  </a:cubicBezTo>
                  <a:cubicBezTo>
                    <a:pt x="1113" y="1105"/>
                    <a:pt x="1128" y="1112"/>
                    <a:pt x="1139" y="1125"/>
                  </a:cubicBezTo>
                  <a:cubicBezTo>
                    <a:pt x="1149" y="1139"/>
                    <a:pt x="1155" y="1159"/>
                    <a:pt x="1155" y="1183"/>
                  </a:cubicBezTo>
                  <a:cubicBezTo>
                    <a:pt x="1155" y="1766"/>
                    <a:pt x="1155" y="1766"/>
                    <a:pt x="1155" y="1766"/>
                  </a:cubicBezTo>
                  <a:cubicBezTo>
                    <a:pt x="1155" y="1834"/>
                    <a:pt x="1132" y="1869"/>
                    <a:pt x="1085" y="1869"/>
                  </a:cubicBezTo>
                  <a:cubicBezTo>
                    <a:pt x="1064" y="1869"/>
                    <a:pt x="1048" y="1862"/>
                    <a:pt x="1035" y="1848"/>
                  </a:cubicBezTo>
                  <a:cubicBezTo>
                    <a:pt x="1023" y="1834"/>
                    <a:pt x="1016" y="1813"/>
                    <a:pt x="1016" y="1786"/>
                  </a:cubicBezTo>
                  <a:close/>
                  <a:moveTo>
                    <a:pt x="1636" y="1786"/>
                  </a:moveTo>
                  <a:cubicBezTo>
                    <a:pt x="1636" y="1323"/>
                    <a:pt x="1636" y="1323"/>
                    <a:pt x="1636" y="1323"/>
                  </a:cubicBezTo>
                  <a:cubicBezTo>
                    <a:pt x="1550" y="1389"/>
                    <a:pt x="1492" y="1422"/>
                    <a:pt x="1462" y="1422"/>
                  </a:cubicBezTo>
                  <a:cubicBezTo>
                    <a:pt x="1448" y="1422"/>
                    <a:pt x="1435" y="1416"/>
                    <a:pt x="1424" y="1405"/>
                  </a:cubicBezTo>
                  <a:cubicBezTo>
                    <a:pt x="1413" y="1393"/>
                    <a:pt x="1407" y="1380"/>
                    <a:pt x="1407" y="1365"/>
                  </a:cubicBezTo>
                  <a:cubicBezTo>
                    <a:pt x="1407" y="1348"/>
                    <a:pt x="1413" y="1335"/>
                    <a:pt x="1424" y="1327"/>
                  </a:cubicBezTo>
                  <a:cubicBezTo>
                    <a:pt x="1435" y="1319"/>
                    <a:pt x="1454" y="1308"/>
                    <a:pt x="1481" y="1296"/>
                  </a:cubicBezTo>
                  <a:cubicBezTo>
                    <a:pt x="1522" y="1276"/>
                    <a:pt x="1555" y="1256"/>
                    <a:pt x="1580" y="1234"/>
                  </a:cubicBezTo>
                  <a:cubicBezTo>
                    <a:pt x="1604" y="1213"/>
                    <a:pt x="1626" y="1189"/>
                    <a:pt x="1645" y="1163"/>
                  </a:cubicBezTo>
                  <a:cubicBezTo>
                    <a:pt x="1664" y="1136"/>
                    <a:pt x="1677" y="1120"/>
                    <a:pt x="1682" y="1114"/>
                  </a:cubicBezTo>
                  <a:cubicBezTo>
                    <a:pt x="1688" y="1108"/>
                    <a:pt x="1699" y="1105"/>
                    <a:pt x="1715" y="1105"/>
                  </a:cubicBezTo>
                  <a:cubicBezTo>
                    <a:pt x="1733" y="1105"/>
                    <a:pt x="1748" y="1112"/>
                    <a:pt x="1758" y="1125"/>
                  </a:cubicBezTo>
                  <a:cubicBezTo>
                    <a:pt x="1769" y="1139"/>
                    <a:pt x="1775" y="1159"/>
                    <a:pt x="1775" y="1183"/>
                  </a:cubicBezTo>
                  <a:cubicBezTo>
                    <a:pt x="1775" y="1766"/>
                    <a:pt x="1775" y="1766"/>
                    <a:pt x="1775" y="1766"/>
                  </a:cubicBezTo>
                  <a:cubicBezTo>
                    <a:pt x="1775" y="1834"/>
                    <a:pt x="1751" y="1869"/>
                    <a:pt x="1705" y="1869"/>
                  </a:cubicBezTo>
                  <a:cubicBezTo>
                    <a:pt x="1684" y="1869"/>
                    <a:pt x="1668" y="1862"/>
                    <a:pt x="1655" y="1848"/>
                  </a:cubicBezTo>
                  <a:cubicBezTo>
                    <a:pt x="1642" y="1834"/>
                    <a:pt x="1636" y="1813"/>
                    <a:pt x="1636" y="1786"/>
                  </a:cubicBezTo>
                  <a:close/>
                  <a:moveTo>
                    <a:pt x="2532" y="1490"/>
                  </a:moveTo>
                  <a:cubicBezTo>
                    <a:pt x="2532" y="1545"/>
                    <a:pt x="2529" y="1593"/>
                    <a:pt x="2522" y="1633"/>
                  </a:cubicBezTo>
                  <a:cubicBezTo>
                    <a:pt x="2515" y="1673"/>
                    <a:pt x="2502" y="1710"/>
                    <a:pt x="2484" y="1742"/>
                  </a:cubicBezTo>
                  <a:cubicBezTo>
                    <a:pt x="2461" y="1782"/>
                    <a:pt x="2431" y="1813"/>
                    <a:pt x="2395" y="1835"/>
                  </a:cubicBezTo>
                  <a:cubicBezTo>
                    <a:pt x="2358" y="1857"/>
                    <a:pt x="2317" y="1868"/>
                    <a:pt x="2272" y="1868"/>
                  </a:cubicBezTo>
                  <a:cubicBezTo>
                    <a:pt x="2221" y="1868"/>
                    <a:pt x="2174" y="1853"/>
                    <a:pt x="2133" y="1824"/>
                  </a:cubicBezTo>
                  <a:cubicBezTo>
                    <a:pt x="2093" y="1795"/>
                    <a:pt x="2062" y="1754"/>
                    <a:pt x="2041" y="1703"/>
                  </a:cubicBezTo>
                  <a:cubicBezTo>
                    <a:pt x="2031" y="1674"/>
                    <a:pt x="2023" y="1643"/>
                    <a:pt x="2018" y="1609"/>
                  </a:cubicBezTo>
                  <a:cubicBezTo>
                    <a:pt x="2013" y="1575"/>
                    <a:pt x="2010" y="1538"/>
                    <a:pt x="2010" y="1498"/>
                  </a:cubicBezTo>
                  <a:cubicBezTo>
                    <a:pt x="2010" y="1447"/>
                    <a:pt x="2013" y="1401"/>
                    <a:pt x="2019" y="1360"/>
                  </a:cubicBezTo>
                  <a:cubicBezTo>
                    <a:pt x="2024" y="1319"/>
                    <a:pt x="2033" y="1283"/>
                    <a:pt x="2044" y="1254"/>
                  </a:cubicBezTo>
                  <a:cubicBezTo>
                    <a:pt x="2064" y="1205"/>
                    <a:pt x="2093" y="1168"/>
                    <a:pt x="2131" y="1142"/>
                  </a:cubicBezTo>
                  <a:cubicBezTo>
                    <a:pt x="2170" y="1116"/>
                    <a:pt x="2215" y="1104"/>
                    <a:pt x="2268" y="1104"/>
                  </a:cubicBezTo>
                  <a:cubicBezTo>
                    <a:pt x="2303" y="1104"/>
                    <a:pt x="2335" y="1109"/>
                    <a:pt x="2363" y="1121"/>
                  </a:cubicBezTo>
                  <a:cubicBezTo>
                    <a:pt x="2392" y="1132"/>
                    <a:pt x="2417" y="1149"/>
                    <a:pt x="2439" y="1171"/>
                  </a:cubicBezTo>
                  <a:cubicBezTo>
                    <a:pt x="2460" y="1192"/>
                    <a:pt x="2478" y="1220"/>
                    <a:pt x="2493" y="1252"/>
                  </a:cubicBezTo>
                  <a:cubicBezTo>
                    <a:pt x="2519" y="1308"/>
                    <a:pt x="2532" y="1387"/>
                    <a:pt x="2532" y="1490"/>
                  </a:cubicBezTo>
                  <a:close/>
                  <a:moveTo>
                    <a:pt x="2392" y="1479"/>
                  </a:moveTo>
                  <a:cubicBezTo>
                    <a:pt x="2392" y="1417"/>
                    <a:pt x="2389" y="1366"/>
                    <a:pt x="2381" y="1327"/>
                  </a:cubicBezTo>
                  <a:cubicBezTo>
                    <a:pt x="2374" y="1287"/>
                    <a:pt x="2361" y="1257"/>
                    <a:pt x="2344" y="1237"/>
                  </a:cubicBezTo>
                  <a:cubicBezTo>
                    <a:pt x="2326" y="1217"/>
                    <a:pt x="2301" y="1207"/>
                    <a:pt x="2270" y="1207"/>
                  </a:cubicBezTo>
                  <a:cubicBezTo>
                    <a:pt x="2225" y="1207"/>
                    <a:pt x="2194" y="1230"/>
                    <a:pt x="2177" y="1275"/>
                  </a:cubicBezTo>
                  <a:cubicBezTo>
                    <a:pt x="2159" y="1320"/>
                    <a:pt x="2151" y="1389"/>
                    <a:pt x="2151" y="1484"/>
                  </a:cubicBezTo>
                  <a:cubicBezTo>
                    <a:pt x="2151" y="1547"/>
                    <a:pt x="2154" y="1600"/>
                    <a:pt x="2162" y="1640"/>
                  </a:cubicBezTo>
                  <a:cubicBezTo>
                    <a:pt x="2169" y="1681"/>
                    <a:pt x="2182" y="1712"/>
                    <a:pt x="2199" y="1733"/>
                  </a:cubicBezTo>
                  <a:cubicBezTo>
                    <a:pt x="2217" y="1754"/>
                    <a:pt x="2241" y="1764"/>
                    <a:pt x="2271" y="1764"/>
                  </a:cubicBezTo>
                  <a:cubicBezTo>
                    <a:pt x="2302" y="1764"/>
                    <a:pt x="2327" y="1753"/>
                    <a:pt x="2345" y="1732"/>
                  </a:cubicBezTo>
                  <a:cubicBezTo>
                    <a:pt x="2362" y="1710"/>
                    <a:pt x="2375" y="1679"/>
                    <a:pt x="2382" y="1638"/>
                  </a:cubicBezTo>
                  <a:cubicBezTo>
                    <a:pt x="2389" y="1598"/>
                    <a:pt x="2392" y="1545"/>
                    <a:pt x="2392" y="1479"/>
                  </a:cubicBezTo>
                  <a:close/>
                  <a:moveTo>
                    <a:pt x="3235" y="1490"/>
                  </a:moveTo>
                  <a:cubicBezTo>
                    <a:pt x="3235" y="1545"/>
                    <a:pt x="3232" y="1593"/>
                    <a:pt x="3225" y="1633"/>
                  </a:cubicBezTo>
                  <a:cubicBezTo>
                    <a:pt x="3218" y="1673"/>
                    <a:pt x="3206" y="1710"/>
                    <a:pt x="3187" y="1742"/>
                  </a:cubicBezTo>
                  <a:cubicBezTo>
                    <a:pt x="3164" y="1782"/>
                    <a:pt x="3134" y="1813"/>
                    <a:pt x="3098" y="1835"/>
                  </a:cubicBezTo>
                  <a:cubicBezTo>
                    <a:pt x="3061" y="1857"/>
                    <a:pt x="3020" y="1868"/>
                    <a:pt x="2976" y="1868"/>
                  </a:cubicBezTo>
                  <a:cubicBezTo>
                    <a:pt x="2924" y="1868"/>
                    <a:pt x="2878" y="1853"/>
                    <a:pt x="2837" y="1824"/>
                  </a:cubicBezTo>
                  <a:cubicBezTo>
                    <a:pt x="2796" y="1795"/>
                    <a:pt x="2765" y="1754"/>
                    <a:pt x="2744" y="1703"/>
                  </a:cubicBezTo>
                  <a:cubicBezTo>
                    <a:pt x="2734" y="1674"/>
                    <a:pt x="2726" y="1643"/>
                    <a:pt x="2721" y="1609"/>
                  </a:cubicBezTo>
                  <a:cubicBezTo>
                    <a:pt x="2716" y="1575"/>
                    <a:pt x="2714" y="1538"/>
                    <a:pt x="2714" y="1498"/>
                  </a:cubicBezTo>
                  <a:cubicBezTo>
                    <a:pt x="2714" y="1447"/>
                    <a:pt x="2716" y="1401"/>
                    <a:pt x="2722" y="1360"/>
                  </a:cubicBezTo>
                  <a:cubicBezTo>
                    <a:pt x="2727" y="1319"/>
                    <a:pt x="2736" y="1283"/>
                    <a:pt x="2747" y="1254"/>
                  </a:cubicBezTo>
                  <a:cubicBezTo>
                    <a:pt x="2767" y="1205"/>
                    <a:pt x="2797" y="1168"/>
                    <a:pt x="2835" y="1142"/>
                  </a:cubicBezTo>
                  <a:cubicBezTo>
                    <a:pt x="2873" y="1116"/>
                    <a:pt x="2919" y="1104"/>
                    <a:pt x="2971" y="1104"/>
                  </a:cubicBezTo>
                  <a:cubicBezTo>
                    <a:pt x="3006" y="1104"/>
                    <a:pt x="3038" y="1109"/>
                    <a:pt x="3067" y="1121"/>
                  </a:cubicBezTo>
                  <a:cubicBezTo>
                    <a:pt x="3095" y="1132"/>
                    <a:pt x="3120" y="1149"/>
                    <a:pt x="3142" y="1171"/>
                  </a:cubicBezTo>
                  <a:cubicBezTo>
                    <a:pt x="3163" y="1192"/>
                    <a:pt x="3182" y="1220"/>
                    <a:pt x="3197" y="1252"/>
                  </a:cubicBezTo>
                  <a:cubicBezTo>
                    <a:pt x="3222" y="1308"/>
                    <a:pt x="3235" y="1387"/>
                    <a:pt x="3235" y="1490"/>
                  </a:cubicBezTo>
                  <a:close/>
                  <a:moveTo>
                    <a:pt x="3096" y="1479"/>
                  </a:moveTo>
                  <a:cubicBezTo>
                    <a:pt x="3096" y="1417"/>
                    <a:pt x="3092" y="1366"/>
                    <a:pt x="3085" y="1327"/>
                  </a:cubicBezTo>
                  <a:cubicBezTo>
                    <a:pt x="3077" y="1287"/>
                    <a:pt x="3065" y="1257"/>
                    <a:pt x="3047" y="1237"/>
                  </a:cubicBezTo>
                  <a:cubicBezTo>
                    <a:pt x="3029" y="1217"/>
                    <a:pt x="3005" y="1207"/>
                    <a:pt x="2974" y="1207"/>
                  </a:cubicBezTo>
                  <a:cubicBezTo>
                    <a:pt x="2929" y="1207"/>
                    <a:pt x="2898" y="1230"/>
                    <a:pt x="2880" y="1275"/>
                  </a:cubicBezTo>
                  <a:cubicBezTo>
                    <a:pt x="2863" y="1320"/>
                    <a:pt x="2854" y="1389"/>
                    <a:pt x="2854" y="1484"/>
                  </a:cubicBezTo>
                  <a:cubicBezTo>
                    <a:pt x="2854" y="1547"/>
                    <a:pt x="2858" y="1600"/>
                    <a:pt x="2865" y="1640"/>
                  </a:cubicBezTo>
                  <a:cubicBezTo>
                    <a:pt x="2873" y="1681"/>
                    <a:pt x="2885" y="1712"/>
                    <a:pt x="2903" y="1733"/>
                  </a:cubicBezTo>
                  <a:cubicBezTo>
                    <a:pt x="2920" y="1754"/>
                    <a:pt x="2944" y="1764"/>
                    <a:pt x="2975" y="1764"/>
                  </a:cubicBezTo>
                  <a:cubicBezTo>
                    <a:pt x="3006" y="1764"/>
                    <a:pt x="3030" y="1753"/>
                    <a:pt x="3048" y="1732"/>
                  </a:cubicBezTo>
                  <a:cubicBezTo>
                    <a:pt x="3066" y="1710"/>
                    <a:pt x="3078" y="1679"/>
                    <a:pt x="3085" y="1638"/>
                  </a:cubicBezTo>
                  <a:cubicBezTo>
                    <a:pt x="3092" y="1598"/>
                    <a:pt x="3096" y="1545"/>
                    <a:pt x="3096" y="1479"/>
                  </a:cubicBezTo>
                  <a:close/>
                  <a:moveTo>
                    <a:pt x="3579" y="1786"/>
                  </a:moveTo>
                  <a:cubicBezTo>
                    <a:pt x="3579" y="1323"/>
                    <a:pt x="3579" y="1323"/>
                    <a:pt x="3579" y="1323"/>
                  </a:cubicBezTo>
                  <a:cubicBezTo>
                    <a:pt x="3493" y="1389"/>
                    <a:pt x="3435" y="1422"/>
                    <a:pt x="3405" y="1422"/>
                  </a:cubicBezTo>
                  <a:cubicBezTo>
                    <a:pt x="3391" y="1422"/>
                    <a:pt x="3378" y="1416"/>
                    <a:pt x="3367" y="1405"/>
                  </a:cubicBezTo>
                  <a:cubicBezTo>
                    <a:pt x="3356" y="1393"/>
                    <a:pt x="3350" y="1380"/>
                    <a:pt x="3350" y="1365"/>
                  </a:cubicBezTo>
                  <a:cubicBezTo>
                    <a:pt x="3350" y="1348"/>
                    <a:pt x="3356" y="1335"/>
                    <a:pt x="3367" y="1327"/>
                  </a:cubicBezTo>
                  <a:cubicBezTo>
                    <a:pt x="3378" y="1319"/>
                    <a:pt x="3397" y="1308"/>
                    <a:pt x="3424" y="1296"/>
                  </a:cubicBezTo>
                  <a:cubicBezTo>
                    <a:pt x="3465" y="1276"/>
                    <a:pt x="3498" y="1256"/>
                    <a:pt x="3523" y="1234"/>
                  </a:cubicBezTo>
                  <a:cubicBezTo>
                    <a:pt x="3547" y="1213"/>
                    <a:pt x="3569" y="1189"/>
                    <a:pt x="3588" y="1163"/>
                  </a:cubicBezTo>
                  <a:cubicBezTo>
                    <a:pt x="3607" y="1136"/>
                    <a:pt x="3620" y="1120"/>
                    <a:pt x="3625" y="1114"/>
                  </a:cubicBezTo>
                  <a:cubicBezTo>
                    <a:pt x="3631" y="1108"/>
                    <a:pt x="3642" y="1105"/>
                    <a:pt x="3658" y="1105"/>
                  </a:cubicBezTo>
                  <a:cubicBezTo>
                    <a:pt x="3676" y="1105"/>
                    <a:pt x="3690" y="1112"/>
                    <a:pt x="3701" y="1125"/>
                  </a:cubicBezTo>
                  <a:cubicBezTo>
                    <a:pt x="3712" y="1139"/>
                    <a:pt x="3718" y="1159"/>
                    <a:pt x="3718" y="1183"/>
                  </a:cubicBezTo>
                  <a:cubicBezTo>
                    <a:pt x="3718" y="1766"/>
                    <a:pt x="3718" y="1766"/>
                    <a:pt x="3718" y="1766"/>
                  </a:cubicBezTo>
                  <a:cubicBezTo>
                    <a:pt x="3718" y="1834"/>
                    <a:pt x="3694" y="1869"/>
                    <a:pt x="3648" y="1869"/>
                  </a:cubicBezTo>
                  <a:cubicBezTo>
                    <a:pt x="3627" y="1869"/>
                    <a:pt x="3611" y="1862"/>
                    <a:pt x="3598" y="1848"/>
                  </a:cubicBezTo>
                  <a:cubicBezTo>
                    <a:pt x="3585" y="1834"/>
                    <a:pt x="3579" y="1813"/>
                    <a:pt x="3579" y="1786"/>
                  </a:cubicBezTo>
                  <a:close/>
                  <a:moveTo>
                    <a:pt x="1292" y="2594"/>
                  </a:moveTo>
                  <a:cubicBezTo>
                    <a:pt x="1292" y="2649"/>
                    <a:pt x="1289" y="2697"/>
                    <a:pt x="1282" y="2737"/>
                  </a:cubicBezTo>
                  <a:cubicBezTo>
                    <a:pt x="1275" y="2777"/>
                    <a:pt x="1263" y="2814"/>
                    <a:pt x="1244" y="2846"/>
                  </a:cubicBezTo>
                  <a:cubicBezTo>
                    <a:pt x="1221" y="2886"/>
                    <a:pt x="1191" y="2917"/>
                    <a:pt x="1155" y="2939"/>
                  </a:cubicBezTo>
                  <a:cubicBezTo>
                    <a:pt x="1118" y="2961"/>
                    <a:pt x="1077" y="2972"/>
                    <a:pt x="1033" y="2972"/>
                  </a:cubicBezTo>
                  <a:cubicBezTo>
                    <a:pt x="981" y="2972"/>
                    <a:pt x="935" y="2957"/>
                    <a:pt x="894" y="2928"/>
                  </a:cubicBezTo>
                  <a:cubicBezTo>
                    <a:pt x="853" y="2899"/>
                    <a:pt x="822" y="2858"/>
                    <a:pt x="801" y="2807"/>
                  </a:cubicBezTo>
                  <a:cubicBezTo>
                    <a:pt x="791" y="2778"/>
                    <a:pt x="783" y="2747"/>
                    <a:pt x="778" y="2713"/>
                  </a:cubicBezTo>
                  <a:cubicBezTo>
                    <a:pt x="773" y="2679"/>
                    <a:pt x="771" y="2642"/>
                    <a:pt x="771" y="2602"/>
                  </a:cubicBezTo>
                  <a:cubicBezTo>
                    <a:pt x="771" y="2551"/>
                    <a:pt x="774" y="2505"/>
                    <a:pt x="779" y="2464"/>
                  </a:cubicBezTo>
                  <a:cubicBezTo>
                    <a:pt x="784" y="2423"/>
                    <a:pt x="793" y="2387"/>
                    <a:pt x="804" y="2358"/>
                  </a:cubicBezTo>
                  <a:cubicBezTo>
                    <a:pt x="824" y="2309"/>
                    <a:pt x="854" y="2272"/>
                    <a:pt x="892" y="2246"/>
                  </a:cubicBezTo>
                  <a:cubicBezTo>
                    <a:pt x="930" y="2220"/>
                    <a:pt x="976" y="2208"/>
                    <a:pt x="1029" y="2208"/>
                  </a:cubicBezTo>
                  <a:cubicBezTo>
                    <a:pt x="1063" y="2208"/>
                    <a:pt x="1095" y="2213"/>
                    <a:pt x="1124" y="2225"/>
                  </a:cubicBezTo>
                  <a:cubicBezTo>
                    <a:pt x="1152" y="2236"/>
                    <a:pt x="1177" y="2253"/>
                    <a:pt x="1199" y="2275"/>
                  </a:cubicBezTo>
                  <a:cubicBezTo>
                    <a:pt x="1220" y="2296"/>
                    <a:pt x="1239" y="2324"/>
                    <a:pt x="1254" y="2356"/>
                  </a:cubicBezTo>
                  <a:cubicBezTo>
                    <a:pt x="1279" y="2412"/>
                    <a:pt x="1292" y="2491"/>
                    <a:pt x="1292" y="2594"/>
                  </a:cubicBezTo>
                  <a:close/>
                  <a:moveTo>
                    <a:pt x="1153" y="2583"/>
                  </a:moveTo>
                  <a:cubicBezTo>
                    <a:pt x="1153" y="2521"/>
                    <a:pt x="1149" y="2470"/>
                    <a:pt x="1142" y="2431"/>
                  </a:cubicBezTo>
                  <a:cubicBezTo>
                    <a:pt x="1134" y="2391"/>
                    <a:pt x="1122" y="2361"/>
                    <a:pt x="1104" y="2341"/>
                  </a:cubicBezTo>
                  <a:cubicBezTo>
                    <a:pt x="1086" y="2321"/>
                    <a:pt x="1062" y="2311"/>
                    <a:pt x="1031" y="2311"/>
                  </a:cubicBezTo>
                  <a:cubicBezTo>
                    <a:pt x="986" y="2311"/>
                    <a:pt x="955" y="2334"/>
                    <a:pt x="937" y="2379"/>
                  </a:cubicBezTo>
                  <a:cubicBezTo>
                    <a:pt x="920" y="2424"/>
                    <a:pt x="911" y="2493"/>
                    <a:pt x="911" y="2588"/>
                  </a:cubicBezTo>
                  <a:cubicBezTo>
                    <a:pt x="911" y="2651"/>
                    <a:pt x="915" y="2704"/>
                    <a:pt x="922" y="2744"/>
                  </a:cubicBezTo>
                  <a:cubicBezTo>
                    <a:pt x="930" y="2785"/>
                    <a:pt x="942" y="2816"/>
                    <a:pt x="960" y="2837"/>
                  </a:cubicBezTo>
                  <a:cubicBezTo>
                    <a:pt x="977" y="2858"/>
                    <a:pt x="1001" y="2868"/>
                    <a:pt x="1032" y="2868"/>
                  </a:cubicBezTo>
                  <a:cubicBezTo>
                    <a:pt x="1063" y="2868"/>
                    <a:pt x="1087" y="2857"/>
                    <a:pt x="1105" y="2836"/>
                  </a:cubicBezTo>
                  <a:cubicBezTo>
                    <a:pt x="1123" y="2814"/>
                    <a:pt x="1135" y="2783"/>
                    <a:pt x="1142" y="2742"/>
                  </a:cubicBezTo>
                  <a:cubicBezTo>
                    <a:pt x="1149" y="2702"/>
                    <a:pt x="1153" y="2649"/>
                    <a:pt x="1153" y="2583"/>
                  </a:cubicBezTo>
                  <a:close/>
                  <a:moveTo>
                    <a:pt x="1954" y="2594"/>
                  </a:moveTo>
                  <a:cubicBezTo>
                    <a:pt x="1954" y="2649"/>
                    <a:pt x="1951" y="2697"/>
                    <a:pt x="1944" y="2737"/>
                  </a:cubicBezTo>
                  <a:cubicBezTo>
                    <a:pt x="1937" y="2777"/>
                    <a:pt x="1924" y="2814"/>
                    <a:pt x="1906" y="2846"/>
                  </a:cubicBezTo>
                  <a:cubicBezTo>
                    <a:pt x="1883" y="2886"/>
                    <a:pt x="1853" y="2917"/>
                    <a:pt x="1816" y="2939"/>
                  </a:cubicBezTo>
                  <a:cubicBezTo>
                    <a:pt x="1780" y="2961"/>
                    <a:pt x="1739" y="2972"/>
                    <a:pt x="1694" y="2972"/>
                  </a:cubicBezTo>
                  <a:cubicBezTo>
                    <a:pt x="1643" y="2972"/>
                    <a:pt x="1596" y="2957"/>
                    <a:pt x="1555" y="2928"/>
                  </a:cubicBezTo>
                  <a:cubicBezTo>
                    <a:pt x="1514" y="2899"/>
                    <a:pt x="1484" y="2858"/>
                    <a:pt x="1463" y="2807"/>
                  </a:cubicBezTo>
                  <a:cubicBezTo>
                    <a:pt x="1452" y="2778"/>
                    <a:pt x="1445" y="2747"/>
                    <a:pt x="1440" y="2713"/>
                  </a:cubicBezTo>
                  <a:cubicBezTo>
                    <a:pt x="1435" y="2679"/>
                    <a:pt x="1432" y="2642"/>
                    <a:pt x="1432" y="2602"/>
                  </a:cubicBezTo>
                  <a:cubicBezTo>
                    <a:pt x="1432" y="2551"/>
                    <a:pt x="1435" y="2505"/>
                    <a:pt x="1441" y="2464"/>
                  </a:cubicBezTo>
                  <a:cubicBezTo>
                    <a:pt x="1446" y="2423"/>
                    <a:pt x="1454" y="2387"/>
                    <a:pt x="1466" y="2358"/>
                  </a:cubicBezTo>
                  <a:cubicBezTo>
                    <a:pt x="1486" y="2309"/>
                    <a:pt x="1515" y="2272"/>
                    <a:pt x="1553" y="2246"/>
                  </a:cubicBezTo>
                  <a:cubicBezTo>
                    <a:pt x="1592" y="2220"/>
                    <a:pt x="1637" y="2208"/>
                    <a:pt x="1690" y="2208"/>
                  </a:cubicBezTo>
                  <a:cubicBezTo>
                    <a:pt x="1725" y="2208"/>
                    <a:pt x="1757" y="2213"/>
                    <a:pt x="1785" y="2225"/>
                  </a:cubicBezTo>
                  <a:cubicBezTo>
                    <a:pt x="1814" y="2236"/>
                    <a:pt x="1839" y="2253"/>
                    <a:pt x="1860" y="2275"/>
                  </a:cubicBezTo>
                  <a:cubicBezTo>
                    <a:pt x="1882" y="2296"/>
                    <a:pt x="1900" y="2324"/>
                    <a:pt x="1915" y="2356"/>
                  </a:cubicBezTo>
                  <a:cubicBezTo>
                    <a:pt x="1941" y="2412"/>
                    <a:pt x="1954" y="2491"/>
                    <a:pt x="1954" y="2594"/>
                  </a:cubicBezTo>
                  <a:close/>
                  <a:moveTo>
                    <a:pt x="1814" y="2583"/>
                  </a:moveTo>
                  <a:cubicBezTo>
                    <a:pt x="1814" y="2521"/>
                    <a:pt x="1811" y="2470"/>
                    <a:pt x="1803" y="2431"/>
                  </a:cubicBezTo>
                  <a:cubicBezTo>
                    <a:pt x="1796" y="2391"/>
                    <a:pt x="1783" y="2361"/>
                    <a:pt x="1765" y="2341"/>
                  </a:cubicBezTo>
                  <a:cubicBezTo>
                    <a:pt x="1748" y="2321"/>
                    <a:pt x="1723" y="2311"/>
                    <a:pt x="1692" y="2311"/>
                  </a:cubicBezTo>
                  <a:cubicBezTo>
                    <a:pt x="1647" y="2311"/>
                    <a:pt x="1616" y="2334"/>
                    <a:pt x="1599" y="2379"/>
                  </a:cubicBezTo>
                  <a:cubicBezTo>
                    <a:pt x="1581" y="2424"/>
                    <a:pt x="1572" y="2493"/>
                    <a:pt x="1572" y="2588"/>
                  </a:cubicBezTo>
                  <a:cubicBezTo>
                    <a:pt x="1572" y="2651"/>
                    <a:pt x="1576" y="2704"/>
                    <a:pt x="1584" y="2744"/>
                  </a:cubicBezTo>
                  <a:cubicBezTo>
                    <a:pt x="1591" y="2785"/>
                    <a:pt x="1604" y="2816"/>
                    <a:pt x="1621" y="2837"/>
                  </a:cubicBezTo>
                  <a:cubicBezTo>
                    <a:pt x="1639" y="2858"/>
                    <a:pt x="1663" y="2868"/>
                    <a:pt x="1693" y="2868"/>
                  </a:cubicBezTo>
                  <a:cubicBezTo>
                    <a:pt x="1724" y="2868"/>
                    <a:pt x="1749" y="2857"/>
                    <a:pt x="1766" y="2836"/>
                  </a:cubicBezTo>
                  <a:cubicBezTo>
                    <a:pt x="1784" y="2814"/>
                    <a:pt x="1797" y="2783"/>
                    <a:pt x="1804" y="2742"/>
                  </a:cubicBezTo>
                  <a:cubicBezTo>
                    <a:pt x="1811" y="2702"/>
                    <a:pt x="1814" y="2649"/>
                    <a:pt x="1814" y="2583"/>
                  </a:cubicBezTo>
                  <a:close/>
                  <a:moveTo>
                    <a:pt x="2298" y="2890"/>
                  </a:moveTo>
                  <a:cubicBezTo>
                    <a:pt x="2298" y="2427"/>
                    <a:pt x="2298" y="2427"/>
                    <a:pt x="2298" y="2427"/>
                  </a:cubicBezTo>
                  <a:cubicBezTo>
                    <a:pt x="2211" y="2493"/>
                    <a:pt x="2153" y="2526"/>
                    <a:pt x="2124" y="2526"/>
                  </a:cubicBezTo>
                  <a:cubicBezTo>
                    <a:pt x="2109" y="2526"/>
                    <a:pt x="2097" y="2520"/>
                    <a:pt x="2086" y="2509"/>
                  </a:cubicBezTo>
                  <a:cubicBezTo>
                    <a:pt x="2075" y="2497"/>
                    <a:pt x="2069" y="2484"/>
                    <a:pt x="2069" y="2469"/>
                  </a:cubicBezTo>
                  <a:cubicBezTo>
                    <a:pt x="2069" y="2452"/>
                    <a:pt x="2074" y="2439"/>
                    <a:pt x="2085" y="2431"/>
                  </a:cubicBezTo>
                  <a:cubicBezTo>
                    <a:pt x="2096" y="2423"/>
                    <a:pt x="2115" y="2412"/>
                    <a:pt x="2143" y="2400"/>
                  </a:cubicBezTo>
                  <a:cubicBezTo>
                    <a:pt x="2184" y="2380"/>
                    <a:pt x="2217" y="2360"/>
                    <a:pt x="2241" y="2338"/>
                  </a:cubicBezTo>
                  <a:cubicBezTo>
                    <a:pt x="2266" y="2317"/>
                    <a:pt x="2288" y="2293"/>
                    <a:pt x="2307" y="2267"/>
                  </a:cubicBezTo>
                  <a:cubicBezTo>
                    <a:pt x="2326" y="2240"/>
                    <a:pt x="2338" y="2224"/>
                    <a:pt x="2344" y="2218"/>
                  </a:cubicBezTo>
                  <a:cubicBezTo>
                    <a:pt x="2350" y="2212"/>
                    <a:pt x="2361" y="2209"/>
                    <a:pt x="2377" y="2209"/>
                  </a:cubicBezTo>
                  <a:cubicBezTo>
                    <a:pt x="2395" y="2209"/>
                    <a:pt x="2409" y="2216"/>
                    <a:pt x="2420" y="2229"/>
                  </a:cubicBezTo>
                  <a:cubicBezTo>
                    <a:pt x="2431" y="2243"/>
                    <a:pt x="2436" y="2263"/>
                    <a:pt x="2436" y="2287"/>
                  </a:cubicBezTo>
                  <a:cubicBezTo>
                    <a:pt x="2436" y="2870"/>
                    <a:pt x="2436" y="2870"/>
                    <a:pt x="2436" y="2870"/>
                  </a:cubicBezTo>
                  <a:cubicBezTo>
                    <a:pt x="2436" y="2938"/>
                    <a:pt x="2413" y="2973"/>
                    <a:pt x="2366" y="2973"/>
                  </a:cubicBezTo>
                  <a:cubicBezTo>
                    <a:pt x="2346" y="2973"/>
                    <a:pt x="2329" y="2966"/>
                    <a:pt x="2317" y="2952"/>
                  </a:cubicBezTo>
                  <a:cubicBezTo>
                    <a:pt x="2304" y="2938"/>
                    <a:pt x="2298" y="2917"/>
                    <a:pt x="2298" y="2890"/>
                  </a:cubicBezTo>
                  <a:close/>
                </a:path>
              </a:pathLst>
            </a:cu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2" name="TextBox 91"/>
            <p:cNvSpPr txBox="1"/>
            <p:nvPr/>
          </p:nvSpPr>
          <p:spPr>
            <a:xfrm>
              <a:off x="7301737" y="5237927"/>
              <a:ext cx="2285744" cy="724103"/>
            </a:xfrm>
            <a:prstGeom prst="rect">
              <a:avLst/>
            </a:prstGeom>
            <a:noFill/>
          </p:spPr>
          <p:txBody>
            <a:bodyPr wrap="square" lIns="91432" tIns="45717" rIns="91432" bIns="45717" rtlCol="0" anchor="ctr">
              <a:spAutoFit/>
            </a:bodyPr>
            <a:lstStyle/>
            <a:p>
              <a:pPr algn="ctr" defTabSz="914309">
                <a:lnSpc>
                  <a:spcPct val="120000"/>
                </a:lnSpc>
                <a:spcAft>
                  <a:spcPts val="1200"/>
                </a:spcAft>
                <a:buNone/>
              </a:pPr>
              <a:r>
                <a:rPr lang="zh-CN" sz="1800" b="0" i="0" dirty="0">
                  <a:solidFill>
                    <a:srgbClr val="FFFFFF">
                      <a:lumMod val="95000"/>
                    </a:srgbClr>
                  </a:solidFill>
                  <a:latin typeface="Arial"/>
                  <a:ea typeface="黑体" pitchFamily="2" charset="-122"/>
                  <a:cs typeface="+mn-cs"/>
                </a:rPr>
                <a:t>我需要快速、安全的基础设施部署</a:t>
              </a:r>
              <a:endParaRPr lang="en-US" sz="1400" dirty="0">
                <a:solidFill>
                  <a:schemeClr val="bg2">
                    <a:lumMod val="95000"/>
                  </a:schemeClr>
                </a:solidFill>
                <a:ea typeface="黑体" pitchFamily="2" charset="-122"/>
              </a:endParaRPr>
            </a:p>
          </p:txBody>
        </p:sp>
        <p:sp>
          <p:nvSpPr>
            <p:cNvPr id="93" name="TextBox 92"/>
            <p:cNvSpPr txBox="1"/>
            <p:nvPr/>
          </p:nvSpPr>
          <p:spPr>
            <a:xfrm>
              <a:off x="9725889" y="5237927"/>
              <a:ext cx="2151089" cy="724103"/>
            </a:xfrm>
            <a:prstGeom prst="rect">
              <a:avLst/>
            </a:prstGeom>
            <a:noFill/>
          </p:spPr>
          <p:txBody>
            <a:bodyPr wrap="square" lIns="91432" tIns="45717" rIns="91432" bIns="45717" rtlCol="0" anchor="ctr">
              <a:spAutoFit/>
            </a:bodyPr>
            <a:lstStyle/>
            <a:p>
              <a:pPr algn="ctr" defTabSz="914309">
                <a:lnSpc>
                  <a:spcPct val="120000"/>
                </a:lnSpc>
                <a:buNone/>
              </a:pPr>
              <a:r>
                <a:rPr lang="zh-CN" sz="1800" b="0" i="0" dirty="0">
                  <a:solidFill>
                    <a:srgbClr val="FFFFFF">
                      <a:lumMod val="95000"/>
                    </a:srgbClr>
                  </a:solidFill>
                  <a:latin typeface="Arial"/>
                  <a:ea typeface="黑体" pitchFamily="2" charset="-122"/>
                  <a:cs typeface="+mn-cs"/>
                </a:rPr>
                <a:t>如何虚拟化我的网络和数据中心？</a:t>
              </a:r>
              <a:endParaRPr lang="en-US" dirty="0">
                <a:solidFill>
                  <a:schemeClr val="bg2">
                    <a:lumMod val="95000"/>
                  </a:schemeClr>
                </a:solidFill>
                <a:ea typeface="黑体" pitchFamily="2" charset="-122"/>
              </a:endParaRPr>
            </a:p>
          </p:txBody>
        </p:sp>
        <p:grpSp>
          <p:nvGrpSpPr>
            <p:cNvPr id="94" name="Group 4"/>
            <p:cNvGrpSpPr>
              <a:grpSpLocks noChangeAspect="1"/>
            </p:cNvGrpSpPr>
            <p:nvPr/>
          </p:nvGrpSpPr>
          <p:grpSpPr bwMode="auto">
            <a:xfrm>
              <a:off x="10529633" y="4656208"/>
              <a:ext cx="452707" cy="457200"/>
              <a:chOff x="4956175" y="720726"/>
              <a:chExt cx="1039813" cy="1036637"/>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96" name="Freeform 23"/>
              <p:cNvSpPr>
                <a:spLocks/>
              </p:cNvSpPr>
              <p:nvPr/>
            </p:nvSpPr>
            <p:spPr bwMode="auto">
              <a:xfrm>
                <a:off x="4956175" y="1216953"/>
                <a:ext cx="96407" cy="285500"/>
              </a:xfrm>
              <a:custGeom>
                <a:avLst/>
                <a:gdLst>
                  <a:gd name="T0" fmla="*/ 0 w 52"/>
                  <a:gd name="T1" fmla="*/ 0 h 155"/>
                  <a:gd name="T2" fmla="*/ 0 w 52"/>
                  <a:gd name="T3" fmla="*/ 12 h 155"/>
                  <a:gd name="T4" fmla="*/ 44 w 52"/>
                  <a:gd name="T5" fmla="*/ 155 h 155"/>
                  <a:gd name="T6" fmla="*/ 52 w 52"/>
                  <a:gd name="T7" fmla="*/ 81 h 155"/>
                  <a:gd name="T8" fmla="*/ 35 w 52"/>
                  <a:gd name="T9" fmla="*/ 55 h 155"/>
                  <a:gd name="T10" fmla="*/ 38 w 52"/>
                  <a:gd name="T11" fmla="*/ 42 h 155"/>
                  <a:gd name="T12" fmla="*/ 34 w 52"/>
                  <a:gd name="T13" fmla="*/ 38 h 155"/>
                  <a:gd name="T14" fmla="*/ 0 w 5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55">
                    <a:moveTo>
                      <a:pt x="0" y="0"/>
                    </a:moveTo>
                    <a:cubicBezTo>
                      <a:pt x="0" y="4"/>
                      <a:pt x="0" y="8"/>
                      <a:pt x="0" y="12"/>
                    </a:cubicBezTo>
                    <a:cubicBezTo>
                      <a:pt x="0" y="62"/>
                      <a:pt x="16" y="111"/>
                      <a:pt x="44" y="155"/>
                    </a:cubicBezTo>
                    <a:cubicBezTo>
                      <a:pt x="45" y="136"/>
                      <a:pt x="47" y="111"/>
                      <a:pt x="52" y="81"/>
                    </a:cubicBezTo>
                    <a:cubicBezTo>
                      <a:pt x="41" y="76"/>
                      <a:pt x="35" y="66"/>
                      <a:pt x="35" y="55"/>
                    </a:cubicBezTo>
                    <a:cubicBezTo>
                      <a:pt x="34" y="50"/>
                      <a:pt x="36" y="46"/>
                      <a:pt x="38" y="42"/>
                    </a:cubicBezTo>
                    <a:cubicBezTo>
                      <a:pt x="37" y="40"/>
                      <a:pt x="35" y="39"/>
                      <a:pt x="34" y="38"/>
                    </a:cubicBezTo>
                    <a:cubicBezTo>
                      <a:pt x="21" y="26"/>
                      <a:pt x="10" y="1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7" name="Freeform 24"/>
              <p:cNvSpPr>
                <a:spLocks/>
              </p:cNvSpPr>
              <p:nvPr/>
            </p:nvSpPr>
            <p:spPr bwMode="auto">
              <a:xfrm>
                <a:off x="5069798" y="1359703"/>
                <a:ext cx="313320" cy="210726"/>
              </a:xfrm>
              <a:custGeom>
                <a:avLst/>
                <a:gdLst>
                  <a:gd name="T0" fmla="*/ 22 w 170"/>
                  <a:gd name="T1" fmla="*/ 0 h 114"/>
                  <a:gd name="T2" fmla="*/ 8 w 170"/>
                  <a:gd name="T3" fmla="*/ 6 h 114"/>
                  <a:gd name="T4" fmla="*/ 0 w 170"/>
                  <a:gd name="T5" fmla="*/ 101 h 114"/>
                  <a:gd name="T6" fmla="*/ 11 w 170"/>
                  <a:gd name="T7" fmla="*/ 114 h 114"/>
                  <a:gd name="T8" fmla="*/ 170 w 170"/>
                  <a:gd name="T9" fmla="*/ 69 h 114"/>
                  <a:gd name="T10" fmla="*/ 170 w 170"/>
                  <a:gd name="T11" fmla="*/ 67 h 114"/>
                  <a:gd name="T12" fmla="*/ 160 w 170"/>
                  <a:gd name="T13" fmla="*/ 64 h 114"/>
                  <a:gd name="T14" fmla="*/ 22 w 170"/>
                  <a:gd name="T15" fmla="*/ 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14">
                    <a:moveTo>
                      <a:pt x="22" y="0"/>
                    </a:moveTo>
                    <a:cubicBezTo>
                      <a:pt x="18" y="4"/>
                      <a:pt x="13" y="6"/>
                      <a:pt x="8" y="6"/>
                    </a:cubicBezTo>
                    <a:cubicBezTo>
                      <a:pt x="0" y="49"/>
                      <a:pt x="0" y="83"/>
                      <a:pt x="0" y="101"/>
                    </a:cubicBezTo>
                    <a:cubicBezTo>
                      <a:pt x="4" y="105"/>
                      <a:pt x="8" y="110"/>
                      <a:pt x="11" y="114"/>
                    </a:cubicBezTo>
                    <a:cubicBezTo>
                      <a:pt x="36" y="112"/>
                      <a:pt x="96" y="103"/>
                      <a:pt x="170" y="69"/>
                    </a:cubicBezTo>
                    <a:cubicBezTo>
                      <a:pt x="170" y="68"/>
                      <a:pt x="170" y="68"/>
                      <a:pt x="170" y="67"/>
                    </a:cubicBezTo>
                    <a:cubicBezTo>
                      <a:pt x="167" y="66"/>
                      <a:pt x="164" y="65"/>
                      <a:pt x="160" y="64"/>
                    </a:cubicBezTo>
                    <a:cubicBezTo>
                      <a:pt x="109" y="50"/>
                      <a:pt x="63" y="28"/>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8" name="Freeform 25"/>
              <p:cNvSpPr>
                <a:spLocks/>
              </p:cNvSpPr>
              <p:nvPr/>
            </p:nvSpPr>
            <p:spPr bwMode="auto">
              <a:xfrm>
                <a:off x="5104229" y="914457"/>
                <a:ext cx="526792" cy="537013"/>
              </a:xfrm>
              <a:custGeom>
                <a:avLst/>
                <a:gdLst>
                  <a:gd name="T0" fmla="*/ 129 w 285"/>
                  <a:gd name="T1" fmla="*/ 0 h 292"/>
                  <a:gd name="T2" fmla="*/ 119 w 285"/>
                  <a:gd name="T3" fmla="*/ 0 h 292"/>
                  <a:gd name="T4" fmla="*/ 117 w 285"/>
                  <a:gd name="T5" fmla="*/ 0 h 292"/>
                  <a:gd name="T6" fmla="*/ 90 w 285"/>
                  <a:gd name="T7" fmla="*/ 21 h 292"/>
                  <a:gd name="T8" fmla="*/ 89 w 285"/>
                  <a:gd name="T9" fmla="*/ 21 h 292"/>
                  <a:gd name="T10" fmla="*/ 82 w 285"/>
                  <a:gd name="T11" fmla="*/ 20 h 292"/>
                  <a:gd name="T12" fmla="*/ 36 w 285"/>
                  <a:gd name="T13" fmla="*/ 97 h 292"/>
                  <a:gd name="T14" fmla="*/ 0 w 285"/>
                  <a:gd name="T15" fmla="*/ 196 h 292"/>
                  <a:gd name="T16" fmla="*/ 13 w 285"/>
                  <a:gd name="T17" fmla="*/ 220 h 292"/>
                  <a:gd name="T18" fmla="*/ 12 w 285"/>
                  <a:gd name="T19" fmla="*/ 228 h 292"/>
                  <a:gd name="T20" fmla="*/ 146 w 285"/>
                  <a:gd name="T21" fmla="*/ 290 h 292"/>
                  <a:gd name="T22" fmla="*/ 156 w 285"/>
                  <a:gd name="T23" fmla="*/ 292 h 292"/>
                  <a:gd name="T24" fmla="*/ 180 w 285"/>
                  <a:gd name="T25" fmla="*/ 279 h 292"/>
                  <a:gd name="T26" fmla="*/ 188 w 285"/>
                  <a:gd name="T27" fmla="*/ 281 h 292"/>
                  <a:gd name="T28" fmla="*/ 237 w 285"/>
                  <a:gd name="T29" fmla="*/ 191 h 292"/>
                  <a:gd name="T30" fmla="*/ 285 w 285"/>
                  <a:gd name="T31" fmla="*/ 39 h 292"/>
                  <a:gd name="T32" fmla="*/ 270 w 285"/>
                  <a:gd name="T33" fmla="*/ 16 h 292"/>
                  <a:gd name="T34" fmla="*/ 230 w 285"/>
                  <a:gd name="T35" fmla="*/ 8 h 292"/>
                  <a:gd name="T36" fmla="*/ 129 w 285"/>
                  <a:gd name="T3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5" h="292">
                    <a:moveTo>
                      <a:pt x="129" y="0"/>
                    </a:moveTo>
                    <a:cubicBezTo>
                      <a:pt x="126" y="0"/>
                      <a:pt x="122" y="0"/>
                      <a:pt x="119" y="0"/>
                    </a:cubicBezTo>
                    <a:cubicBezTo>
                      <a:pt x="118" y="0"/>
                      <a:pt x="118" y="0"/>
                      <a:pt x="117" y="0"/>
                    </a:cubicBezTo>
                    <a:cubicBezTo>
                      <a:pt x="114" y="12"/>
                      <a:pt x="102" y="21"/>
                      <a:pt x="90" y="21"/>
                    </a:cubicBezTo>
                    <a:cubicBezTo>
                      <a:pt x="89" y="21"/>
                      <a:pt x="89" y="21"/>
                      <a:pt x="89" y="21"/>
                    </a:cubicBezTo>
                    <a:cubicBezTo>
                      <a:pt x="87" y="21"/>
                      <a:pt x="84" y="20"/>
                      <a:pt x="82" y="20"/>
                    </a:cubicBezTo>
                    <a:cubicBezTo>
                      <a:pt x="64" y="45"/>
                      <a:pt x="49" y="71"/>
                      <a:pt x="36" y="97"/>
                    </a:cubicBezTo>
                    <a:cubicBezTo>
                      <a:pt x="21" y="128"/>
                      <a:pt x="9" y="161"/>
                      <a:pt x="0" y="196"/>
                    </a:cubicBezTo>
                    <a:cubicBezTo>
                      <a:pt x="8" y="202"/>
                      <a:pt x="13" y="211"/>
                      <a:pt x="13" y="220"/>
                    </a:cubicBezTo>
                    <a:cubicBezTo>
                      <a:pt x="13" y="223"/>
                      <a:pt x="13" y="226"/>
                      <a:pt x="12" y="228"/>
                    </a:cubicBezTo>
                    <a:cubicBezTo>
                      <a:pt x="51" y="255"/>
                      <a:pt x="96" y="276"/>
                      <a:pt x="146" y="290"/>
                    </a:cubicBezTo>
                    <a:cubicBezTo>
                      <a:pt x="149" y="290"/>
                      <a:pt x="153" y="291"/>
                      <a:pt x="156" y="292"/>
                    </a:cubicBezTo>
                    <a:cubicBezTo>
                      <a:pt x="161" y="284"/>
                      <a:pt x="171" y="279"/>
                      <a:pt x="180" y="279"/>
                    </a:cubicBezTo>
                    <a:cubicBezTo>
                      <a:pt x="183" y="279"/>
                      <a:pt x="186" y="280"/>
                      <a:pt x="188" y="281"/>
                    </a:cubicBezTo>
                    <a:cubicBezTo>
                      <a:pt x="207" y="252"/>
                      <a:pt x="223" y="222"/>
                      <a:pt x="237" y="191"/>
                    </a:cubicBezTo>
                    <a:cubicBezTo>
                      <a:pt x="259" y="143"/>
                      <a:pt x="275" y="92"/>
                      <a:pt x="285" y="39"/>
                    </a:cubicBezTo>
                    <a:cubicBezTo>
                      <a:pt x="276" y="34"/>
                      <a:pt x="271" y="25"/>
                      <a:pt x="270" y="16"/>
                    </a:cubicBezTo>
                    <a:cubicBezTo>
                      <a:pt x="257" y="13"/>
                      <a:pt x="243" y="10"/>
                      <a:pt x="230" y="8"/>
                    </a:cubicBezTo>
                    <a:cubicBezTo>
                      <a:pt x="197" y="2"/>
                      <a:pt x="163" y="0"/>
                      <a:pt x="1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99" name="Freeform 26"/>
              <p:cNvSpPr>
                <a:spLocks/>
              </p:cNvSpPr>
              <p:nvPr/>
            </p:nvSpPr>
            <p:spPr bwMode="auto">
              <a:xfrm>
                <a:off x="4963061" y="917857"/>
                <a:ext cx="268561" cy="356874"/>
              </a:xfrm>
              <a:custGeom>
                <a:avLst/>
                <a:gdLst>
                  <a:gd name="T0" fmla="*/ 140 w 145"/>
                  <a:gd name="T1" fmla="*/ 0 h 192"/>
                  <a:gd name="T2" fmla="*/ 52 w 145"/>
                  <a:gd name="T3" fmla="*/ 15 h 192"/>
                  <a:gd name="T4" fmla="*/ 0 w 145"/>
                  <a:gd name="T5" fmla="*/ 136 h 192"/>
                  <a:gd name="T6" fmla="*/ 47 w 145"/>
                  <a:gd name="T7" fmla="*/ 192 h 192"/>
                  <a:gd name="T8" fmla="*/ 60 w 145"/>
                  <a:gd name="T9" fmla="*/ 189 h 192"/>
                  <a:gd name="T10" fmla="*/ 98 w 145"/>
                  <a:gd name="T11" fmla="*/ 87 h 192"/>
                  <a:gd name="T12" fmla="*/ 145 w 145"/>
                  <a:gd name="T13" fmla="*/ 8 h 192"/>
                  <a:gd name="T14" fmla="*/ 140 w 145"/>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92">
                    <a:moveTo>
                      <a:pt x="140" y="0"/>
                    </a:moveTo>
                    <a:cubicBezTo>
                      <a:pt x="99" y="4"/>
                      <a:pt x="68" y="11"/>
                      <a:pt x="52" y="15"/>
                    </a:cubicBezTo>
                    <a:cubicBezTo>
                      <a:pt x="25" y="52"/>
                      <a:pt x="6" y="94"/>
                      <a:pt x="0" y="136"/>
                    </a:cubicBezTo>
                    <a:cubicBezTo>
                      <a:pt x="7" y="147"/>
                      <a:pt x="21" y="168"/>
                      <a:pt x="47" y="192"/>
                    </a:cubicBezTo>
                    <a:cubicBezTo>
                      <a:pt x="51" y="190"/>
                      <a:pt x="56" y="189"/>
                      <a:pt x="60" y="189"/>
                    </a:cubicBezTo>
                    <a:cubicBezTo>
                      <a:pt x="70" y="153"/>
                      <a:pt x="83" y="119"/>
                      <a:pt x="98" y="87"/>
                    </a:cubicBezTo>
                    <a:cubicBezTo>
                      <a:pt x="111" y="60"/>
                      <a:pt x="127" y="34"/>
                      <a:pt x="145" y="8"/>
                    </a:cubicBezTo>
                    <a:cubicBezTo>
                      <a:pt x="143" y="6"/>
                      <a:pt x="141" y="3"/>
                      <a:pt x="1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00" name="Freeform 27"/>
              <p:cNvSpPr>
                <a:spLocks/>
              </p:cNvSpPr>
              <p:nvPr/>
            </p:nvSpPr>
            <p:spPr bwMode="auto">
              <a:xfrm>
                <a:off x="5899581" y="962041"/>
                <a:ext cx="61976" cy="101964"/>
              </a:xfrm>
              <a:custGeom>
                <a:avLst/>
                <a:gdLst>
                  <a:gd name="T0" fmla="*/ 2 w 33"/>
                  <a:gd name="T1" fmla="*/ 0 h 55"/>
                  <a:gd name="T2" fmla="*/ 0 w 33"/>
                  <a:gd name="T3" fmla="*/ 13 h 55"/>
                  <a:gd name="T4" fmla="*/ 15 w 33"/>
                  <a:gd name="T5" fmla="*/ 37 h 55"/>
                  <a:gd name="T6" fmla="*/ 14 w 33"/>
                  <a:gd name="T7" fmla="*/ 44 h 55"/>
                  <a:gd name="T8" fmla="*/ 33 w 33"/>
                  <a:gd name="T9" fmla="*/ 55 h 55"/>
                  <a:gd name="T10" fmla="*/ 2 w 33"/>
                  <a:gd name="T11" fmla="*/ 0 h 55"/>
                </a:gdLst>
                <a:ahLst/>
                <a:cxnLst>
                  <a:cxn ang="0">
                    <a:pos x="T0" y="T1"/>
                  </a:cxn>
                  <a:cxn ang="0">
                    <a:pos x="T2" y="T3"/>
                  </a:cxn>
                  <a:cxn ang="0">
                    <a:pos x="T4" y="T5"/>
                  </a:cxn>
                  <a:cxn ang="0">
                    <a:pos x="T6" y="T7"/>
                  </a:cxn>
                  <a:cxn ang="0">
                    <a:pos x="T8" y="T9"/>
                  </a:cxn>
                  <a:cxn ang="0">
                    <a:pos x="T10" y="T11"/>
                  </a:cxn>
                </a:cxnLst>
                <a:rect l="0" t="0" r="r" b="b"/>
                <a:pathLst>
                  <a:path w="33" h="55">
                    <a:moveTo>
                      <a:pt x="2" y="0"/>
                    </a:moveTo>
                    <a:cubicBezTo>
                      <a:pt x="2" y="4"/>
                      <a:pt x="1" y="8"/>
                      <a:pt x="0" y="13"/>
                    </a:cubicBezTo>
                    <a:cubicBezTo>
                      <a:pt x="9" y="18"/>
                      <a:pt x="14" y="27"/>
                      <a:pt x="15" y="37"/>
                    </a:cubicBezTo>
                    <a:cubicBezTo>
                      <a:pt x="15" y="40"/>
                      <a:pt x="15" y="42"/>
                      <a:pt x="14" y="44"/>
                    </a:cubicBezTo>
                    <a:cubicBezTo>
                      <a:pt x="21" y="47"/>
                      <a:pt x="27" y="51"/>
                      <a:pt x="33" y="55"/>
                    </a:cubicBezTo>
                    <a:cubicBezTo>
                      <a:pt x="25" y="36"/>
                      <a:pt x="15" y="17"/>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01" name="Freeform 28"/>
              <p:cNvSpPr>
                <a:spLocks/>
              </p:cNvSpPr>
              <p:nvPr/>
            </p:nvSpPr>
            <p:spPr bwMode="auto">
              <a:xfrm>
                <a:off x="5675782" y="768309"/>
                <a:ext cx="199699" cy="224322"/>
              </a:xfrm>
              <a:custGeom>
                <a:avLst/>
                <a:gdLst>
                  <a:gd name="T0" fmla="*/ 3 w 109"/>
                  <a:gd name="T1" fmla="*/ 0 h 121"/>
                  <a:gd name="T2" fmla="*/ 0 w 109"/>
                  <a:gd name="T3" fmla="*/ 66 h 121"/>
                  <a:gd name="T4" fmla="*/ 18 w 109"/>
                  <a:gd name="T5" fmla="*/ 93 h 121"/>
                  <a:gd name="T6" fmla="*/ 18 w 109"/>
                  <a:gd name="T7" fmla="*/ 93 h 121"/>
                  <a:gd name="T8" fmla="*/ 85 w 109"/>
                  <a:gd name="T9" fmla="*/ 121 h 121"/>
                  <a:gd name="T10" fmla="*/ 104 w 109"/>
                  <a:gd name="T11" fmla="*/ 113 h 121"/>
                  <a:gd name="T12" fmla="*/ 109 w 109"/>
                  <a:gd name="T13" fmla="*/ 85 h 121"/>
                  <a:gd name="T14" fmla="*/ 3 w 10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1">
                    <a:moveTo>
                      <a:pt x="3" y="0"/>
                    </a:moveTo>
                    <a:cubicBezTo>
                      <a:pt x="3" y="21"/>
                      <a:pt x="2" y="43"/>
                      <a:pt x="0" y="66"/>
                    </a:cubicBezTo>
                    <a:cubicBezTo>
                      <a:pt x="11" y="70"/>
                      <a:pt x="18" y="81"/>
                      <a:pt x="18" y="93"/>
                    </a:cubicBezTo>
                    <a:cubicBezTo>
                      <a:pt x="18" y="93"/>
                      <a:pt x="18" y="93"/>
                      <a:pt x="18" y="93"/>
                    </a:cubicBezTo>
                    <a:cubicBezTo>
                      <a:pt x="41" y="101"/>
                      <a:pt x="63" y="111"/>
                      <a:pt x="85" y="121"/>
                    </a:cubicBezTo>
                    <a:cubicBezTo>
                      <a:pt x="90" y="116"/>
                      <a:pt x="97" y="113"/>
                      <a:pt x="104" y="113"/>
                    </a:cubicBezTo>
                    <a:cubicBezTo>
                      <a:pt x="107" y="101"/>
                      <a:pt x="108" y="92"/>
                      <a:pt x="109" y="85"/>
                    </a:cubicBezTo>
                    <a:cubicBezTo>
                      <a:pt x="79" y="50"/>
                      <a:pt x="43" y="2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02" name="Freeform 29"/>
              <p:cNvSpPr>
                <a:spLocks/>
              </p:cNvSpPr>
              <p:nvPr/>
            </p:nvSpPr>
            <p:spPr bwMode="auto">
              <a:xfrm>
                <a:off x="5090457" y="724124"/>
                <a:ext cx="320206" cy="183536"/>
              </a:xfrm>
              <a:custGeom>
                <a:avLst/>
                <a:gdLst>
                  <a:gd name="T0" fmla="*/ 174 w 174"/>
                  <a:gd name="T1" fmla="*/ 0 h 99"/>
                  <a:gd name="T2" fmla="*/ 0 w 174"/>
                  <a:gd name="T3" fmla="*/ 99 h 99"/>
                  <a:gd name="T4" fmla="*/ 70 w 174"/>
                  <a:gd name="T5" fmla="*/ 88 h 99"/>
                  <a:gd name="T6" fmla="*/ 99 w 174"/>
                  <a:gd name="T7" fmla="*/ 65 h 99"/>
                  <a:gd name="T8" fmla="*/ 100 w 174"/>
                  <a:gd name="T9" fmla="*/ 65 h 99"/>
                  <a:gd name="T10" fmla="*/ 111 w 174"/>
                  <a:gd name="T11" fmla="*/ 67 h 99"/>
                  <a:gd name="T12" fmla="*/ 174 w 174"/>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74" h="99">
                    <a:moveTo>
                      <a:pt x="174" y="0"/>
                    </a:moveTo>
                    <a:cubicBezTo>
                      <a:pt x="109" y="10"/>
                      <a:pt x="47" y="46"/>
                      <a:pt x="0" y="99"/>
                    </a:cubicBezTo>
                    <a:cubicBezTo>
                      <a:pt x="17" y="96"/>
                      <a:pt x="41" y="91"/>
                      <a:pt x="70" y="88"/>
                    </a:cubicBezTo>
                    <a:cubicBezTo>
                      <a:pt x="74" y="75"/>
                      <a:pt x="85" y="65"/>
                      <a:pt x="99" y="65"/>
                    </a:cubicBezTo>
                    <a:cubicBezTo>
                      <a:pt x="99" y="65"/>
                      <a:pt x="99" y="65"/>
                      <a:pt x="100" y="65"/>
                    </a:cubicBezTo>
                    <a:cubicBezTo>
                      <a:pt x="104" y="65"/>
                      <a:pt x="108" y="65"/>
                      <a:pt x="111" y="67"/>
                    </a:cubicBezTo>
                    <a:cubicBezTo>
                      <a:pt x="135" y="38"/>
                      <a:pt x="158" y="15"/>
                      <a:pt x="1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03" name="Freeform 30"/>
              <p:cNvSpPr>
                <a:spLocks/>
              </p:cNvSpPr>
              <p:nvPr/>
            </p:nvSpPr>
            <p:spPr bwMode="auto">
              <a:xfrm>
                <a:off x="5317700" y="720726"/>
                <a:ext cx="333979" cy="190334"/>
              </a:xfrm>
              <a:custGeom>
                <a:avLst/>
                <a:gdLst>
                  <a:gd name="T0" fmla="*/ 86 w 181"/>
                  <a:gd name="T1" fmla="*/ 0 h 103"/>
                  <a:gd name="T2" fmla="*/ 86 w 181"/>
                  <a:gd name="T3" fmla="*/ 0 h 103"/>
                  <a:gd name="T4" fmla="*/ 79 w 181"/>
                  <a:gd name="T5" fmla="*/ 0 h 103"/>
                  <a:gd name="T6" fmla="*/ 0 w 181"/>
                  <a:gd name="T7" fmla="*/ 80 h 103"/>
                  <a:gd name="T8" fmla="*/ 3 w 181"/>
                  <a:gd name="T9" fmla="*/ 87 h 103"/>
                  <a:gd name="T10" fmla="*/ 4 w 181"/>
                  <a:gd name="T11" fmla="*/ 87 h 103"/>
                  <a:gd name="T12" fmla="*/ 16 w 181"/>
                  <a:gd name="T13" fmla="*/ 87 h 103"/>
                  <a:gd name="T14" fmla="*/ 117 w 181"/>
                  <a:gd name="T15" fmla="*/ 95 h 103"/>
                  <a:gd name="T16" fmla="*/ 158 w 181"/>
                  <a:gd name="T17" fmla="*/ 103 h 103"/>
                  <a:gd name="T18" fmla="*/ 177 w 181"/>
                  <a:gd name="T19" fmla="*/ 90 h 103"/>
                  <a:gd name="T20" fmla="*/ 180 w 181"/>
                  <a:gd name="T21" fmla="*/ 19 h 103"/>
                  <a:gd name="T22" fmla="*/ 86 w 181"/>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03">
                    <a:moveTo>
                      <a:pt x="86" y="0"/>
                    </a:moveTo>
                    <a:cubicBezTo>
                      <a:pt x="86" y="0"/>
                      <a:pt x="86" y="0"/>
                      <a:pt x="86" y="0"/>
                    </a:cubicBezTo>
                    <a:cubicBezTo>
                      <a:pt x="84" y="0"/>
                      <a:pt x="81" y="0"/>
                      <a:pt x="79" y="0"/>
                    </a:cubicBezTo>
                    <a:cubicBezTo>
                      <a:pt x="67" y="11"/>
                      <a:pt x="35" y="38"/>
                      <a:pt x="0" y="80"/>
                    </a:cubicBezTo>
                    <a:cubicBezTo>
                      <a:pt x="1" y="82"/>
                      <a:pt x="2" y="85"/>
                      <a:pt x="3" y="87"/>
                    </a:cubicBezTo>
                    <a:cubicBezTo>
                      <a:pt x="3" y="87"/>
                      <a:pt x="4" y="87"/>
                      <a:pt x="4" y="87"/>
                    </a:cubicBezTo>
                    <a:cubicBezTo>
                      <a:pt x="8" y="87"/>
                      <a:pt x="12" y="87"/>
                      <a:pt x="16" y="87"/>
                    </a:cubicBezTo>
                    <a:cubicBezTo>
                      <a:pt x="50" y="87"/>
                      <a:pt x="84" y="89"/>
                      <a:pt x="117" y="95"/>
                    </a:cubicBezTo>
                    <a:cubicBezTo>
                      <a:pt x="131" y="97"/>
                      <a:pt x="145" y="100"/>
                      <a:pt x="158" y="103"/>
                    </a:cubicBezTo>
                    <a:cubicBezTo>
                      <a:pt x="162" y="96"/>
                      <a:pt x="169" y="91"/>
                      <a:pt x="177" y="90"/>
                    </a:cubicBezTo>
                    <a:cubicBezTo>
                      <a:pt x="180" y="65"/>
                      <a:pt x="181" y="42"/>
                      <a:pt x="180" y="19"/>
                    </a:cubicBezTo>
                    <a:cubicBezTo>
                      <a:pt x="150" y="6"/>
                      <a:pt x="118"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04" name="Freeform 31"/>
              <p:cNvSpPr>
                <a:spLocks/>
              </p:cNvSpPr>
              <p:nvPr/>
            </p:nvSpPr>
            <p:spPr bwMode="auto">
              <a:xfrm>
                <a:off x="5489855" y="1070803"/>
                <a:ext cx="495805" cy="421453"/>
              </a:xfrm>
              <a:custGeom>
                <a:avLst/>
                <a:gdLst>
                  <a:gd name="T0" fmla="*/ 228 w 268"/>
                  <a:gd name="T1" fmla="*/ 0 h 228"/>
                  <a:gd name="T2" fmla="*/ 209 w 268"/>
                  <a:gd name="T3" fmla="*/ 7 h 228"/>
                  <a:gd name="T4" fmla="*/ 205 w 268"/>
                  <a:gd name="T5" fmla="*/ 7 h 228"/>
                  <a:gd name="T6" fmla="*/ 70 w 268"/>
                  <a:gd name="T7" fmla="*/ 171 h 228"/>
                  <a:gd name="T8" fmla="*/ 0 w 268"/>
                  <a:gd name="T9" fmla="*/ 217 h 228"/>
                  <a:gd name="T10" fmla="*/ 1 w 268"/>
                  <a:gd name="T11" fmla="*/ 218 h 228"/>
                  <a:gd name="T12" fmla="*/ 113 w 268"/>
                  <a:gd name="T13" fmla="*/ 228 h 228"/>
                  <a:gd name="T14" fmla="*/ 128 w 268"/>
                  <a:gd name="T15" fmla="*/ 228 h 228"/>
                  <a:gd name="T16" fmla="*/ 148 w 268"/>
                  <a:gd name="T17" fmla="*/ 227 h 228"/>
                  <a:gd name="T18" fmla="*/ 176 w 268"/>
                  <a:gd name="T19" fmla="*/ 205 h 228"/>
                  <a:gd name="T20" fmla="*/ 177 w 268"/>
                  <a:gd name="T21" fmla="*/ 205 h 228"/>
                  <a:gd name="T22" fmla="*/ 187 w 268"/>
                  <a:gd name="T23" fmla="*/ 206 h 228"/>
                  <a:gd name="T24" fmla="*/ 268 w 268"/>
                  <a:gd name="T25" fmla="*/ 38 h 228"/>
                  <a:gd name="T26" fmla="*/ 264 w 268"/>
                  <a:gd name="T27" fmla="*/ 23 h 228"/>
                  <a:gd name="T28" fmla="*/ 228 w 26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228">
                    <a:moveTo>
                      <a:pt x="228" y="0"/>
                    </a:moveTo>
                    <a:cubicBezTo>
                      <a:pt x="223" y="4"/>
                      <a:pt x="217" y="7"/>
                      <a:pt x="209" y="7"/>
                    </a:cubicBezTo>
                    <a:cubicBezTo>
                      <a:pt x="208" y="7"/>
                      <a:pt x="207" y="7"/>
                      <a:pt x="205" y="7"/>
                    </a:cubicBezTo>
                    <a:cubicBezTo>
                      <a:pt x="187" y="51"/>
                      <a:pt x="148" y="114"/>
                      <a:pt x="70" y="171"/>
                    </a:cubicBezTo>
                    <a:cubicBezTo>
                      <a:pt x="48" y="188"/>
                      <a:pt x="25" y="203"/>
                      <a:pt x="0" y="217"/>
                    </a:cubicBezTo>
                    <a:cubicBezTo>
                      <a:pt x="1" y="217"/>
                      <a:pt x="1" y="218"/>
                      <a:pt x="1" y="218"/>
                    </a:cubicBezTo>
                    <a:cubicBezTo>
                      <a:pt x="38" y="225"/>
                      <a:pt x="75" y="228"/>
                      <a:pt x="113" y="228"/>
                    </a:cubicBezTo>
                    <a:cubicBezTo>
                      <a:pt x="118" y="228"/>
                      <a:pt x="123" y="228"/>
                      <a:pt x="128" y="228"/>
                    </a:cubicBezTo>
                    <a:cubicBezTo>
                      <a:pt x="135" y="228"/>
                      <a:pt x="141" y="227"/>
                      <a:pt x="148" y="227"/>
                    </a:cubicBezTo>
                    <a:cubicBezTo>
                      <a:pt x="151" y="214"/>
                      <a:pt x="163" y="205"/>
                      <a:pt x="176" y="205"/>
                    </a:cubicBezTo>
                    <a:cubicBezTo>
                      <a:pt x="176" y="205"/>
                      <a:pt x="177" y="205"/>
                      <a:pt x="177" y="205"/>
                    </a:cubicBezTo>
                    <a:cubicBezTo>
                      <a:pt x="180" y="205"/>
                      <a:pt x="184" y="205"/>
                      <a:pt x="187" y="206"/>
                    </a:cubicBezTo>
                    <a:cubicBezTo>
                      <a:pt x="241" y="134"/>
                      <a:pt x="263" y="61"/>
                      <a:pt x="268" y="38"/>
                    </a:cubicBezTo>
                    <a:cubicBezTo>
                      <a:pt x="267" y="33"/>
                      <a:pt x="265" y="28"/>
                      <a:pt x="264" y="23"/>
                    </a:cubicBezTo>
                    <a:cubicBezTo>
                      <a:pt x="256" y="17"/>
                      <a:pt x="244" y="9"/>
                      <a:pt x="2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05" name="Freeform 32"/>
              <p:cNvSpPr>
                <a:spLocks/>
              </p:cNvSpPr>
              <p:nvPr/>
            </p:nvSpPr>
            <p:spPr bwMode="auto">
              <a:xfrm>
                <a:off x="5255725" y="1502453"/>
                <a:ext cx="513019" cy="254910"/>
              </a:xfrm>
              <a:custGeom>
                <a:avLst/>
                <a:gdLst>
                  <a:gd name="T0" fmla="*/ 125 w 277"/>
                  <a:gd name="T1" fmla="*/ 0 h 136"/>
                  <a:gd name="T2" fmla="*/ 98 w 277"/>
                  <a:gd name="T3" fmla="*/ 18 h 136"/>
                  <a:gd name="T4" fmla="*/ 98 w 277"/>
                  <a:gd name="T5" fmla="*/ 18 h 136"/>
                  <a:gd name="T6" fmla="*/ 88 w 277"/>
                  <a:gd name="T7" fmla="*/ 16 h 136"/>
                  <a:gd name="T8" fmla="*/ 0 w 277"/>
                  <a:gd name="T9" fmla="*/ 108 h 136"/>
                  <a:gd name="T10" fmla="*/ 91 w 277"/>
                  <a:gd name="T11" fmla="*/ 136 h 136"/>
                  <a:gd name="T12" fmla="*/ 277 w 277"/>
                  <a:gd name="T13" fmla="*/ 14 h 136"/>
                  <a:gd name="T14" fmla="*/ 274 w 277"/>
                  <a:gd name="T15" fmla="*/ 9 h 136"/>
                  <a:gd name="T16" fmla="*/ 253 w 277"/>
                  <a:gd name="T17" fmla="*/ 10 h 136"/>
                  <a:gd name="T18" fmla="*/ 237 w 277"/>
                  <a:gd name="T19" fmla="*/ 10 h 136"/>
                  <a:gd name="T20" fmla="*/ 125 w 277"/>
                  <a:gd name="T2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136">
                    <a:moveTo>
                      <a:pt x="125" y="0"/>
                    </a:moveTo>
                    <a:cubicBezTo>
                      <a:pt x="120" y="11"/>
                      <a:pt x="110" y="18"/>
                      <a:pt x="98" y="18"/>
                    </a:cubicBezTo>
                    <a:cubicBezTo>
                      <a:pt x="98" y="18"/>
                      <a:pt x="98" y="18"/>
                      <a:pt x="98" y="18"/>
                    </a:cubicBezTo>
                    <a:cubicBezTo>
                      <a:pt x="95" y="18"/>
                      <a:pt x="91" y="17"/>
                      <a:pt x="88" y="16"/>
                    </a:cubicBezTo>
                    <a:cubicBezTo>
                      <a:pt x="52" y="63"/>
                      <a:pt x="19" y="93"/>
                      <a:pt x="0" y="108"/>
                    </a:cubicBezTo>
                    <a:cubicBezTo>
                      <a:pt x="29" y="123"/>
                      <a:pt x="60" y="133"/>
                      <a:pt x="91" y="136"/>
                    </a:cubicBezTo>
                    <a:cubicBezTo>
                      <a:pt x="117" y="128"/>
                      <a:pt x="203" y="92"/>
                      <a:pt x="277" y="14"/>
                    </a:cubicBezTo>
                    <a:cubicBezTo>
                      <a:pt x="275" y="13"/>
                      <a:pt x="275" y="11"/>
                      <a:pt x="274" y="9"/>
                    </a:cubicBezTo>
                    <a:cubicBezTo>
                      <a:pt x="267" y="9"/>
                      <a:pt x="260" y="9"/>
                      <a:pt x="253" y="10"/>
                    </a:cubicBezTo>
                    <a:cubicBezTo>
                      <a:pt x="248" y="10"/>
                      <a:pt x="243" y="10"/>
                      <a:pt x="237" y="10"/>
                    </a:cubicBezTo>
                    <a:cubicBezTo>
                      <a:pt x="199" y="10"/>
                      <a:pt x="162" y="7"/>
                      <a:pt x="1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06" name="Freeform 33"/>
              <p:cNvSpPr>
                <a:spLocks/>
              </p:cNvSpPr>
              <p:nvPr/>
            </p:nvSpPr>
            <p:spPr bwMode="auto">
              <a:xfrm>
                <a:off x="5858264" y="1216953"/>
                <a:ext cx="137724" cy="261708"/>
              </a:xfrm>
              <a:custGeom>
                <a:avLst/>
                <a:gdLst>
                  <a:gd name="T0" fmla="*/ 73 w 74"/>
                  <a:gd name="T1" fmla="*/ 0 h 143"/>
                  <a:gd name="T2" fmla="*/ 0 w 74"/>
                  <a:gd name="T3" fmla="*/ 138 h 143"/>
                  <a:gd name="T4" fmla="*/ 3 w 74"/>
                  <a:gd name="T5" fmla="*/ 143 h 143"/>
                  <a:gd name="T6" fmla="*/ 40 w 74"/>
                  <a:gd name="T7" fmla="*/ 137 h 143"/>
                  <a:gd name="T8" fmla="*/ 74 w 74"/>
                  <a:gd name="T9" fmla="*/ 13 h 143"/>
                  <a:gd name="T10" fmla="*/ 73 w 74"/>
                  <a:gd name="T11" fmla="*/ 0 h 143"/>
                </a:gdLst>
                <a:ahLst/>
                <a:cxnLst>
                  <a:cxn ang="0">
                    <a:pos x="T0" y="T1"/>
                  </a:cxn>
                  <a:cxn ang="0">
                    <a:pos x="T2" y="T3"/>
                  </a:cxn>
                  <a:cxn ang="0">
                    <a:pos x="T4" y="T5"/>
                  </a:cxn>
                  <a:cxn ang="0">
                    <a:pos x="T6" y="T7"/>
                  </a:cxn>
                  <a:cxn ang="0">
                    <a:pos x="T8" y="T9"/>
                  </a:cxn>
                  <a:cxn ang="0">
                    <a:pos x="T10" y="T11"/>
                  </a:cxn>
                </a:cxnLst>
                <a:rect l="0" t="0" r="r" b="b"/>
                <a:pathLst>
                  <a:path w="74" h="143">
                    <a:moveTo>
                      <a:pt x="73" y="0"/>
                    </a:moveTo>
                    <a:cubicBezTo>
                      <a:pt x="61" y="37"/>
                      <a:pt x="37" y="88"/>
                      <a:pt x="0" y="138"/>
                    </a:cubicBezTo>
                    <a:cubicBezTo>
                      <a:pt x="1" y="139"/>
                      <a:pt x="2" y="141"/>
                      <a:pt x="3" y="143"/>
                    </a:cubicBezTo>
                    <a:cubicBezTo>
                      <a:pt x="19" y="141"/>
                      <a:pt x="32" y="139"/>
                      <a:pt x="40" y="137"/>
                    </a:cubicBezTo>
                    <a:cubicBezTo>
                      <a:pt x="62" y="98"/>
                      <a:pt x="74" y="56"/>
                      <a:pt x="74" y="13"/>
                    </a:cubicBezTo>
                    <a:cubicBezTo>
                      <a:pt x="74" y="9"/>
                      <a:pt x="74" y="4"/>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07" name="Freeform 34"/>
              <p:cNvSpPr>
                <a:spLocks/>
              </p:cNvSpPr>
              <p:nvPr/>
            </p:nvSpPr>
            <p:spPr bwMode="auto">
              <a:xfrm>
                <a:off x="5503627" y="1502453"/>
                <a:ext cx="409727" cy="254910"/>
              </a:xfrm>
              <a:custGeom>
                <a:avLst/>
                <a:gdLst>
                  <a:gd name="T0" fmla="*/ 222 w 222"/>
                  <a:gd name="T1" fmla="*/ 0 h 137"/>
                  <a:gd name="T2" fmla="*/ 196 w 222"/>
                  <a:gd name="T3" fmla="*/ 4 h 137"/>
                  <a:gd name="T4" fmla="*/ 167 w 222"/>
                  <a:gd name="T5" fmla="*/ 27 h 137"/>
                  <a:gd name="T6" fmla="*/ 166 w 222"/>
                  <a:gd name="T7" fmla="*/ 27 h 137"/>
                  <a:gd name="T8" fmla="*/ 156 w 222"/>
                  <a:gd name="T9" fmla="*/ 25 h 137"/>
                  <a:gd name="T10" fmla="*/ 0 w 222"/>
                  <a:gd name="T11" fmla="*/ 137 h 137"/>
                  <a:gd name="T12" fmla="*/ 222 w 22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222" h="137">
                    <a:moveTo>
                      <a:pt x="222" y="0"/>
                    </a:moveTo>
                    <a:cubicBezTo>
                      <a:pt x="214" y="1"/>
                      <a:pt x="205" y="2"/>
                      <a:pt x="196" y="4"/>
                    </a:cubicBezTo>
                    <a:cubicBezTo>
                      <a:pt x="193" y="17"/>
                      <a:pt x="181" y="27"/>
                      <a:pt x="167" y="27"/>
                    </a:cubicBezTo>
                    <a:cubicBezTo>
                      <a:pt x="167" y="27"/>
                      <a:pt x="167" y="27"/>
                      <a:pt x="166" y="27"/>
                    </a:cubicBezTo>
                    <a:cubicBezTo>
                      <a:pt x="163" y="27"/>
                      <a:pt x="159" y="26"/>
                      <a:pt x="156" y="25"/>
                    </a:cubicBezTo>
                    <a:cubicBezTo>
                      <a:pt x="101" y="83"/>
                      <a:pt x="38" y="119"/>
                      <a:pt x="0" y="137"/>
                    </a:cubicBezTo>
                    <a:cubicBezTo>
                      <a:pt x="87" y="132"/>
                      <a:pt x="171" y="77"/>
                      <a:pt x="2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08" name="Freeform 35"/>
              <p:cNvSpPr>
                <a:spLocks/>
              </p:cNvSpPr>
              <p:nvPr/>
            </p:nvSpPr>
            <p:spPr bwMode="auto">
              <a:xfrm>
                <a:off x="5486411" y="968838"/>
                <a:ext cx="351195" cy="465638"/>
              </a:xfrm>
              <a:custGeom>
                <a:avLst/>
                <a:gdLst>
                  <a:gd name="T0" fmla="*/ 116 w 190"/>
                  <a:gd name="T1" fmla="*/ 0 h 251"/>
                  <a:gd name="T2" fmla="*/ 94 w 190"/>
                  <a:gd name="T3" fmla="*/ 12 h 251"/>
                  <a:gd name="T4" fmla="*/ 46 w 190"/>
                  <a:gd name="T5" fmla="*/ 167 h 251"/>
                  <a:gd name="T6" fmla="*/ 0 w 190"/>
                  <a:gd name="T7" fmla="*/ 251 h 251"/>
                  <a:gd name="T8" fmla="*/ 61 w 190"/>
                  <a:gd name="T9" fmla="*/ 212 h 251"/>
                  <a:gd name="T10" fmla="*/ 190 w 190"/>
                  <a:gd name="T11" fmla="*/ 54 h 251"/>
                  <a:gd name="T12" fmla="*/ 180 w 190"/>
                  <a:gd name="T13" fmla="*/ 32 h 251"/>
                  <a:gd name="T14" fmla="*/ 180 w 190"/>
                  <a:gd name="T15" fmla="*/ 27 h 251"/>
                  <a:gd name="T16" fmla="*/ 116 w 190"/>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51">
                    <a:moveTo>
                      <a:pt x="116" y="0"/>
                    </a:moveTo>
                    <a:cubicBezTo>
                      <a:pt x="111" y="7"/>
                      <a:pt x="103" y="12"/>
                      <a:pt x="94" y="12"/>
                    </a:cubicBezTo>
                    <a:cubicBezTo>
                      <a:pt x="84" y="66"/>
                      <a:pt x="68" y="118"/>
                      <a:pt x="46" y="167"/>
                    </a:cubicBezTo>
                    <a:cubicBezTo>
                      <a:pt x="32" y="197"/>
                      <a:pt x="17" y="225"/>
                      <a:pt x="0" y="251"/>
                    </a:cubicBezTo>
                    <a:cubicBezTo>
                      <a:pt x="21" y="239"/>
                      <a:pt x="42" y="226"/>
                      <a:pt x="61" y="212"/>
                    </a:cubicBezTo>
                    <a:cubicBezTo>
                      <a:pt x="121" y="168"/>
                      <a:pt x="165" y="115"/>
                      <a:pt x="190" y="54"/>
                    </a:cubicBezTo>
                    <a:cubicBezTo>
                      <a:pt x="184" y="48"/>
                      <a:pt x="180" y="40"/>
                      <a:pt x="180" y="32"/>
                    </a:cubicBezTo>
                    <a:cubicBezTo>
                      <a:pt x="180" y="30"/>
                      <a:pt x="180" y="29"/>
                      <a:pt x="180" y="27"/>
                    </a:cubicBezTo>
                    <a:cubicBezTo>
                      <a:pt x="159" y="17"/>
                      <a:pt x="137" y="8"/>
                      <a:pt x="1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sp>
            <p:nvSpPr>
              <p:cNvPr id="109" name="Freeform 36"/>
              <p:cNvSpPr>
                <a:spLocks/>
              </p:cNvSpPr>
              <p:nvPr/>
            </p:nvSpPr>
            <p:spPr bwMode="auto">
              <a:xfrm>
                <a:off x="5118001" y="1519446"/>
                <a:ext cx="272003" cy="166543"/>
              </a:xfrm>
              <a:custGeom>
                <a:avLst/>
                <a:gdLst>
                  <a:gd name="T0" fmla="*/ 147 w 147"/>
                  <a:gd name="T1" fmla="*/ 0 h 89"/>
                  <a:gd name="T2" fmla="*/ 0 w 147"/>
                  <a:gd name="T3" fmla="*/ 43 h 89"/>
                  <a:gd name="T4" fmla="*/ 59 w 147"/>
                  <a:gd name="T5" fmla="*/ 89 h 89"/>
                  <a:gd name="T6" fmla="*/ 147 w 147"/>
                  <a:gd name="T7" fmla="*/ 0 h 89"/>
                </a:gdLst>
                <a:ahLst/>
                <a:cxnLst>
                  <a:cxn ang="0">
                    <a:pos x="T0" y="T1"/>
                  </a:cxn>
                  <a:cxn ang="0">
                    <a:pos x="T2" y="T3"/>
                  </a:cxn>
                  <a:cxn ang="0">
                    <a:pos x="T4" y="T5"/>
                  </a:cxn>
                  <a:cxn ang="0">
                    <a:pos x="T6" y="T7"/>
                  </a:cxn>
                </a:cxnLst>
                <a:rect l="0" t="0" r="r" b="b"/>
                <a:pathLst>
                  <a:path w="147" h="89">
                    <a:moveTo>
                      <a:pt x="147" y="0"/>
                    </a:moveTo>
                    <a:cubicBezTo>
                      <a:pt x="83" y="28"/>
                      <a:pt x="29" y="39"/>
                      <a:pt x="0" y="43"/>
                    </a:cubicBezTo>
                    <a:cubicBezTo>
                      <a:pt x="18" y="61"/>
                      <a:pt x="38" y="76"/>
                      <a:pt x="59" y="89"/>
                    </a:cubicBezTo>
                    <a:cubicBezTo>
                      <a:pt x="74" y="78"/>
                      <a:pt x="108" y="49"/>
                      <a:pt x="1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23">
                  <a:defRPr/>
                </a:pPr>
                <a:endParaRPr lang="en-US" sz="1600">
                  <a:solidFill>
                    <a:srgbClr val="0096D6"/>
                  </a:solidFill>
                  <a:ea typeface="黑体" pitchFamily="2" charset="-122"/>
                </a:endParaRPr>
              </a:p>
            </p:txBody>
          </p:sp>
        </p:grpSp>
        <p:sp>
          <p:nvSpPr>
            <p:cNvPr id="95" name="TextBox 94"/>
            <p:cNvSpPr txBox="1"/>
            <p:nvPr/>
          </p:nvSpPr>
          <p:spPr>
            <a:xfrm>
              <a:off x="2198665" y="6356394"/>
              <a:ext cx="7791496" cy="461659"/>
            </a:xfrm>
            <a:prstGeom prst="rect">
              <a:avLst/>
            </a:prstGeom>
            <a:noFill/>
          </p:spPr>
          <p:txBody>
            <a:bodyPr wrap="square" lIns="91432" tIns="45717" rIns="91432" bIns="45717" rtlCol="0">
              <a:spAutoFit/>
            </a:bodyPr>
            <a:lstStyle/>
            <a:p>
              <a:pPr algn="ctr" defTabSz="914309">
                <a:buNone/>
              </a:pPr>
              <a:r>
                <a:rPr lang="zh-CN" sz="2400" b="0" i="0">
                  <a:solidFill>
                    <a:srgbClr val="0096D6">
                      <a:lumMod val="50000"/>
                    </a:srgbClr>
                  </a:solidFill>
                  <a:latin typeface="Arial"/>
                  <a:ea typeface="黑体" pitchFamily="2" charset="-122"/>
                  <a:cs typeface="+mn-cs"/>
                </a:rPr>
                <a:t>关键 IT 计划</a:t>
              </a:r>
              <a:endParaRPr lang="en-US" sz="2400" dirty="0">
                <a:solidFill>
                  <a:schemeClr val="tx1">
                    <a:lumMod val="50000"/>
                  </a:schemeClr>
                </a:solidFill>
                <a:ea typeface="黑体" pitchFamily="2" charset="-122"/>
              </a:endParaRPr>
            </a:p>
          </p:txBody>
        </p:sp>
      </p:grpSp>
    </p:spTree>
    <p:extLst>
      <p:ext uri="{BB962C8B-B14F-4D97-AF65-F5344CB8AC3E}">
        <p14:creationId xmlns:p14="http://schemas.microsoft.com/office/powerpoint/2010/main" val="222679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1"/>
                                        </p:tgtEl>
                                        <p:attrNameLst>
                                          <p:attrName>style.visibility</p:attrName>
                                        </p:attrNameLst>
                                      </p:cBhvr>
                                      <p:to>
                                        <p:strVal val="visible"/>
                                      </p:to>
                                    </p:set>
                                    <p:animEffect transition="in" filter="wipe(up)">
                                      <p:cBhvr>
                                        <p:cTn id="11" dur="500"/>
                                        <p:tgtEl>
                                          <p:spTgt spid="13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up)">
                                      <p:cBhvr>
                                        <p:cTn id="19" dur="500"/>
                                        <p:tgtEl>
                                          <p:spTgt spid="8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90546" y="990600"/>
            <a:ext cx="9098279" cy="5054599"/>
          </a:xfrm>
          <a:prstGeom prst="rect">
            <a:avLst/>
          </a:prstGeom>
        </p:spPr>
      </p:pic>
      <p:sp>
        <p:nvSpPr>
          <p:cNvPr id="18" name="Rectangle 17"/>
          <p:cNvSpPr/>
          <p:nvPr/>
        </p:nvSpPr>
        <p:spPr>
          <a:xfrm>
            <a:off x="3555691" y="1326875"/>
            <a:ext cx="8391931" cy="4142592"/>
          </a:xfrm>
          <a:prstGeom prst="rect">
            <a:avLst/>
          </a:prstGeom>
          <a:solidFill>
            <a:srgbClr val="FFFFFF">
              <a:alpha val="82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6" name="Title 5"/>
          <p:cNvSpPr>
            <a:spLocks noGrp="1"/>
          </p:cNvSpPr>
          <p:nvPr>
            <p:ph type="title"/>
          </p:nvPr>
        </p:nvSpPr>
        <p:spPr>
          <a:xfrm>
            <a:off x="306189" y="0"/>
            <a:ext cx="11438252" cy="838200"/>
          </a:xfrm>
        </p:spPr>
        <p:txBody>
          <a:bodyPr/>
          <a:lstStyle/>
          <a:p>
            <a:pPr algn="l" defTabSz="914400">
              <a:lnSpc>
                <a:spcPct val="80000"/>
              </a:lnSpc>
              <a:spcBef>
                <a:spcPct val="0"/>
              </a:spcBef>
              <a:buNone/>
            </a:pPr>
            <a:r>
              <a:rPr lang="zh-CN" sz="3600" b="0" i="0" spc="0">
                <a:solidFill>
                  <a:srgbClr val="FFFFFF"/>
                </a:solidFill>
                <a:latin typeface="Arial"/>
                <a:ea typeface="黑体" pitchFamily="2" charset="-122"/>
                <a:cs typeface="+mj-cs"/>
              </a:rPr>
              <a:t>思科如何满足客户需求</a:t>
            </a:r>
            <a:endParaRPr lang="en-US" dirty="0">
              <a:ea typeface="黑体" pitchFamily="2" charset="-122"/>
            </a:endParaRPr>
          </a:p>
        </p:txBody>
      </p:sp>
      <p:sp>
        <p:nvSpPr>
          <p:cNvPr id="2" name="Rectangle 1"/>
          <p:cNvSpPr/>
          <p:nvPr/>
        </p:nvSpPr>
        <p:spPr>
          <a:xfrm>
            <a:off x="-1588" y="990600"/>
            <a:ext cx="3182617" cy="5867400"/>
          </a:xfrm>
          <a:prstGeom prst="rect">
            <a:avLst/>
          </a:prstGeom>
          <a:gradFill flip="none" rotWithShape="1">
            <a:gsLst>
              <a:gs pos="0">
                <a:schemeClr val="tx1">
                  <a:lumMod val="50000"/>
                </a:schemeClr>
              </a:gs>
              <a:gs pos="100000">
                <a:schemeClr val="tx1">
                  <a:lumMod val="60000"/>
                  <a:lumOff val="4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sp>
        <p:nvSpPr>
          <p:cNvPr id="8" name="Freeform 30"/>
          <p:cNvSpPr>
            <a:spLocks noEditPoints="1"/>
          </p:cNvSpPr>
          <p:nvPr/>
        </p:nvSpPr>
        <p:spPr bwMode="auto">
          <a:xfrm>
            <a:off x="1615462" y="2067961"/>
            <a:ext cx="810344" cy="786613"/>
          </a:xfrm>
          <a:custGeom>
            <a:avLst/>
            <a:gdLst/>
            <a:ahLst/>
            <a:cxnLst>
              <a:cxn ang="0">
                <a:pos x="669" y="334"/>
              </a:cxn>
              <a:cxn ang="0">
                <a:pos x="334" y="0"/>
              </a:cxn>
              <a:cxn ang="0">
                <a:pos x="0" y="334"/>
              </a:cxn>
              <a:cxn ang="0">
                <a:pos x="334" y="669"/>
              </a:cxn>
              <a:cxn ang="0">
                <a:pos x="669" y="334"/>
              </a:cxn>
              <a:cxn ang="0">
                <a:pos x="1116" y="669"/>
              </a:cxn>
              <a:cxn ang="0">
                <a:pos x="1450" y="334"/>
              </a:cxn>
              <a:cxn ang="0">
                <a:pos x="1116" y="0"/>
              </a:cxn>
              <a:cxn ang="0">
                <a:pos x="781" y="334"/>
              </a:cxn>
              <a:cxn ang="0">
                <a:pos x="1116" y="669"/>
              </a:cxn>
              <a:cxn ang="0">
                <a:pos x="1626" y="678"/>
              </a:cxn>
              <a:cxn ang="0">
                <a:pos x="1507" y="704"/>
              </a:cxn>
              <a:cxn ang="0">
                <a:pos x="1434" y="720"/>
              </a:cxn>
              <a:cxn ang="0">
                <a:pos x="1415" y="740"/>
              </a:cxn>
              <a:cxn ang="0">
                <a:pos x="1415" y="785"/>
              </a:cxn>
              <a:cxn ang="0">
                <a:pos x="1267" y="785"/>
              </a:cxn>
              <a:cxn ang="0">
                <a:pos x="1267" y="705"/>
              </a:cxn>
              <a:cxn ang="0">
                <a:pos x="1267" y="679"/>
              </a:cxn>
              <a:cxn ang="0">
                <a:pos x="1116" y="711"/>
              </a:cxn>
              <a:cxn ang="0">
                <a:pos x="781" y="507"/>
              </a:cxn>
              <a:cxn ang="0">
                <a:pos x="669" y="507"/>
              </a:cxn>
              <a:cxn ang="0">
                <a:pos x="334" y="711"/>
              </a:cxn>
              <a:cxn ang="0">
                <a:pos x="119" y="644"/>
              </a:cxn>
              <a:cxn ang="0">
                <a:pos x="119" y="1009"/>
              </a:cxn>
              <a:cxn ang="0">
                <a:pos x="119" y="1245"/>
              </a:cxn>
              <a:cxn ang="0">
                <a:pos x="478" y="1245"/>
              </a:cxn>
              <a:cxn ang="0">
                <a:pos x="478" y="1352"/>
              </a:cxn>
              <a:cxn ang="0">
                <a:pos x="957" y="1352"/>
              </a:cxn>
              <a:cxn ang="0">
                <a:pos x="957" y="1245"/>
              </a:cxn>
              <a:cxn ang="0">
                <a:pos x="1267" y="1245"/>
              </a:cxn>
              <a:cxn ang="0">
                <a:pos x="1267" y="1025"/>
              </a:cxn>
              <a:cxn ang="0">
                <a:pos x="1415" y="1025"/>
              </a:cxn>
              <a:cxn ang="0">
                <a:pos x="1415" y="1070"/>
              </a:cxn>
              <a:cxn ang="0">
                <a:pos x="1434" y="1090"/>
              </a:cxn>
              <a:cxn ang="0">
                <a:pos x="1626" y="1132"/>
              </a:cxn>
              <a:cxn ang="0">
                <a:pos x="1645" y="1120"/>
              </a:cxn>
              <a:cxn ang="0">
                <a:pos x="1645" y="719"/>
              </a:cxn>
              <a:cxn ang="0">
                <a:pos x="1645" y="690"/>
              </a:cxn>
              <a:cxn ang="0">
                <a:pos x="1626" y="678"/>
              </a:cxn>
              <a:cxn ang="0">
                <a:pos x="731" y="1408"/>
              </a:cxn>
              <a:cxn ang="0">
                <a:pos x="1021" y="1704"/>
              </a:cxn>
              <a:cxn ang="0">
                <a:pos x="1113" y="1704"/>
              </a:cxn>
              <a:cxn ang="0">
                <a:pos x="905" y="1408"/>
              </a:cxn>
              <a:cxn ang="0">
                <a:pos x="731" y="1408"/>
              </a:cxn>
              <a:cxn ang="0">
                <a:pos x="316" y="1704"/>
              </a:cxn>
              <a:cxn ang="0">
                <a:pos x="407" y="1704"/>
              </a:cxn>
              <a:cxn ang="0">
                <a:pos x="698" y="1408"/>
              </a:cxn>
              <a:cxn ang="0">
                <a:pos x="523" y="1408"/>
              </a:cxn>
              <a:cxn ang="0">
                <a:pos x="316" y="1704"/>
              </a:cxn>
            </a:cxnLst>
            <a:rect l="0" t="0" r="r" b="b"/>
            <a:pathLst>
              <a:path w="1645" h="1704">
                <a:moveTo>
                  <a:pt x="669" y="334"/>
                </a:moveTo>
                <a:cubicBezTo>
                  <a:pt x="669" y="150"/>
                  <a:pt x="519" y="0"/>
                  <a:pt x="334" y="0"/>
                </a:cubicBezTo>
                <a:cubicBezTo>
                  <a:pt x="149" y="0"/>
                  <a:pt x="0" y="150"/>
                  <a:pt x="0" y="334"/>
                </a:cubicBezTo>
                <a:cubicBezTo>
                  <a:pt x="0" y="519"/>
                  <a:pt x="149" y="669"/>
                  <a:pt x="334" y="669"/>
                </a:cubicBezTo>
                <a:cubicBezTo>
                  <a:pt x="519" y="669"/>
                  <a:pt x="669" y="519"/>
                  <a:pt x="669" y="334"/>
                </a:cubicBezTo>
                <a:close/>
                <a:moveTo>
                  <a:pt x="1116" y="669"/>
                </a:moveTo>
                <a:cubicBezTo>
                  <a:pt x="1300" y="669"/>
                  <a:pt x="1450" y="519"/>
                  <a:pt x="1450" y="334"/>
                </a:cubicBezTo>
                <a:cubicBezTo>
                  <a:pt x="1450" y="150"/>
                  <a:pt x="1300" y="0"/>
                  <a:pt x="1116" y="0"/>
                </a:cubicBezTo>
                <a:cubicBezTo>
                  <a:pt x="931" y="0"/>
                  <a:pt x="781" y="150"/>
                  <a:pt x="781" y="334"/>
                </a:cubicBezTo>
                <a:cubicBezTo>
                  <a:pt x="781" y="519"/>
                  <a:pt x="931" y="669"/>
                  <a:pt x="1116" y="669"/>
                </a:cubicBezTo>
                <a:close/>
                <a:moveTo>
                  <a:pt x="1626" y="678"/>
                </a:moveTo>
                <a:cubicBezTo>
                  <a:pt x="1507" y="704"/>
                  <a:pt x="1507" y="704"/>
                  <a:pt x="1507" y="704"/>
                </a:cubicBezTo>
                <a:cubicBezTo>
                  <a:pt x="1434" y="720"/>
                  <a:pt x="1434" y="720"/>
                  <a:pt x="1434" y="720"/>
                </a:cubicBezTo>
                <a:cubicBezTo>
                  <a:pt x="1423" y="722"/>
                  <a:pt x="1415" y="731"/>
                  <a:pt x="1415" y="740"/>
                </a:cubicBezTo>
                <a:cubicBezTo>
                  <a:pt x="1415" y="785"/>
                  <a:pt x="1415" y="785"/>
                  <a:pt x="1415" y="785"/>
                </a:cubicBezTo>
                <a:cubicBezTo>
                  <a:pt x="1267" y="785"/>
                  <a:pt x="1267" y="785"/>
                  <a:pt x="1267" y="785"/>
                </a:cubicBezTo>
                <a:cubicBezTo>
                  <a:pt x="1267" y="705"/>
                  <a:pt x="1267" y="705"/>
                  <a:pt x="1267" y="705"/>
                </a:cubicBezTo>
                <a:cubicBezTo>
                  <a:pt x="1267" y="679"/>
                  <a:pt x="1267" y="679"/>
                  <a:pt x="1267" y="679"/>
                </a:cubicBezTo>
                <a:cubicBezTo>
                  <a:pt x="1221" y="700"/>
                  <a:pt x="1170" y="711"/>
                  <a:pt x="1116" y="711"/>
                </a:cubicBezTo>
                <a:cubicBezTo>
                  <a:pt x="970" y="711"/>
                  <a:pt x="844" y="628"/>
                  <a:pt x="781" y="507"/>
                </a:cubicBezTo>
                <a:cubicBezTo>
                  <a:pt x="669" y="507"/>
                  <a:pt x="669" y="507"/>
                  <a:pt x="669" y="507"/>
                </a:cubicBezTo>
                <a:cubicBezTo>
                  <a:pt x="606" y="628"/>
                  <a:pt x="480" y="711"/>
                  <a:pt x="334" y="711"/>
                </a:cubicBezTo>
                <a:cubicBezTo>
                  <a:pt x="254" y="711"/>
                  <a:pt x="180" y="686"/>
                  <a:pt x="119" y="644"/>
                </a:cubicBezTo>
                <a:cubicBezTo>
                  <a:pt x="119" y="1009"/>
                  <a:pt x="119" y="1009"/>
                  <a:pt x="119" y="1009"/>
                </a:cubicBezTo>
                <a:cubicBezTo>
                  <a:pt x="119" y="1245"/>
                  <a:pt x="119" y="1245"/>
                  <a:pt x="119" y="1245"/>
                </a:cubicBezTo>
                <a:cubicBezTo>
                  <a:pt x="478" y="1245"/>
                  <a:pt x="478" y="1245"/>
                  <a:pt x="478" y="1245"/>
                </a:cubicBezTo>
                <a:cubicBezTo>
                  <a:pt x="478" y="1352"/>
                  <a:pt x="478" y="1352"/>
                  <a:pt x="478" y="1352"/>
                </a:cubicBezTo>
                <a:cubicBezTo>
                  <a:pt x="957" y="1352"/>
                  <a:pt x="957" y="1352"/>
                  <a:pt x="957" y="1352"/>
                </a:cubicBezTo>
                <a:cubicBezTo>
                  <a:pt x="957" y="1245"/>
                  <a:pt x="957" y="1245"/>
                  <a:pt x="957" y="1245"/>
                </a:cubicBezTo>
                <a:cubicBezTo>
                  <a:pt x="1267" y="1245"/>
                  <a:pt x="1267" y="1245"/>
                  <a:pt x="1267" y="1245"/>
                </a:cubicBezTo>
                <a:cubicBezTo>
                  <a:pt x="1267" y="1025"/>
                  <a:pt x="1267" y="1025"/>
                  <a:pt x="1267" y="1025"/>
                </a:cubicBezTo>
                <a:cubicBezTo>
                  <a:pt x="1415" y="1025"/>
                  <a:pt x="1415" y="1025"/>
                  <a:pt x="1415" y="1025"/>
                </a:cubicBezTo>
                <a:cubicBezTo>
                  <a:pt x="1415" y="1070"/>
                  <a:pt x="1415" y="1070"/>
                  <a:pt x="1415" y="1070"/>
                </a:cubicBezTo>
                <a:cubicBezTo>
                  <a:pt x="1415" y="1079"/>
                  <a:pt x="1423" y="1088"/>
                  <a:pt x="1434" y="1090"/>
                </a:cubicBezTo>
                <a:cubicBezTo>
                  <a:pt x="1626" y="1132"/>
                  <a:pt x="1626" y="1132"/>
                  <a:pt x="1626" y="1132"/>
                </a:cubicBezTo>
                <a:cubicBezTo>
                  <a:pt x="1637" y="1134"/>
                  <a:pt x="1645" y="1129"/>
                  <a:pt x="1645" y="1120"/>
                </a:cubicBezTo>
                <a:cubicBezTo>
                  <a:pt x="1645" y="719"/>
                  <a:pt x="1645" y="719"/>
                  <a:pt x="1645" y="719"/>
                </a:cubicBezTo>
                <a:cubicBezTo>
                  <a:pt x="1645" y="690"/>
                  <a:pt x="1645" y="690"/>
                  <a:pt x="1645" y="690"/>
                </a:cubicBezTo>
                <a:cubicBezTo>
                  <a:pt x="1645" y="681"/>
                  <a:pt x="1637" y="676"/>
                  <a:pt x="1626" y="678"/>
                </a:cubicBezTo>
                <a:close/>
                <a:moveTo>
                  <a:pt x="731" y="1408"/>
                </a:moveTo>
                <a:cubicBezTo>
                  <a:pt x="1021" y="1704"/>
                  <a:pt x="1021" y="1704"/>
                  <a:pt x="1021" y="1704"/>
                </a:cubicBezTo>
                <a:cubicBezTo>
                  <a:pt x="1113" y="1704"/>
                  <a:pt x="1113" y="1704"/>
                  <a:pt x="1113" y="1704"/>
                </a:cubicBezTo>
                <a:cubicBezTo>
                  <a:pt x="905" y="1408"/>
                  <a:pt x="905" y="1408"/>
                  <a:pt x="905" y="1408"/>
                </a:cubicBezTo>
                <a:lnTo>
                  <a:pt x="731" y="1408"/>
                </a:lnTo>
                <a:close/>
                <a:moveTo>
                  <a:pt x="316" y="1704"/>
                </a:moveTo>
                <a:cubicBezTo>
                  <a:pt x="407" y="1704"/>
                  <a:pt x="407" y="1704"/>
                  <a:pt x="407" y="1704"/>
                </a:cubicBezTo>
                <a:cubicBezTo>
                  <a:pt x="698" y="1408"/>
                  <a:pt x="698" y="1408"/>
                  <a:pt x="698" y="1408"/>
                </a:cubicBezTo>
                <a:cubicBezTo>
                  <a:pt x="523" y="1408"/>
                  <a:pt x="523" y="1408"/>
                  <a:pt x="523" y="1408"/>
                </a:cubicBezTo>
                <a:lnTo>
                  <a:pt x="316" y="1704"/>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9525">
            <a:noFill/>
            <a:round/>
            <a:headEnd/>
            <a:tailEnd/>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9" name="Freeform 58"/>
          <p:cNvSpPr>
            <a:spLocks noEditPoints="1"/>
          </p:cNvSpPr>
          <p:nvPr/>
        </p:nvSpPr>
        <p:spPr bwMode="auto">
          <a:xfrm>
            <a:off x="759479" y="1842373"/>
            <a:ext cx="498708" cy="1123255"/>
          </a:xfrm>
          <a:custGeom>
            <a:avLst/>
            <a:gdLst>
              <a:gd name="T0" fmla="*/ 35 w 46"/>
              <a:gd name="T1" fmla="*/ 52 h 110"/>
              <a:gd name="T2" fmla="*/ 5 w 46"/>
              <a:gd name="T3" fmla="*/ 21 h 110"/>
              <a:gd name="T4" fmla="*/ 40 w 46"/>
              <a:gd name="T5" fmla="*/ 21 h 110"/>
              <a:gd name="T6" fmla="*/ 38 w 46"/>
              <a:gd name="T7" fmla="*/ 74 h 110"/>
              <a:gd name="T8" fmla="*/ 31 w 46"/>
              <a:gd name="T9" fmla="*/ 76 h 110"/>
              <a:gd name="T10" fmla="*/ 31 w 46"/>
              <a:gd name="T11" fmla="*/ 70 h 110"/>
              <a:gd name="T12" fmla="*/ 38 w 46"/>
              <a:gd name="T13" fmla="*/ 74 h 110"/>
              <a:gd name="T14" fmla="*/ 38 w 46"/>
              <a:gd name="T15" fmla="*/ 83 h 110"/>
              <a:gd name="T16" fmla="*/ 29 w 46"/>
              <a:gd name="T17" fmla="*/ 83 h 110"/>
              <a:gd name="T18" fmla="*/ 37 w 46"/>
              <a:gd name="T19" fmla="*/ 79 h 110"/>
              <a:gd name="T20" fmla="*/ 38 w 46"/>
              <a:gd name="T21" fmla="*/ 83 h 110"/>
              <a:gd name="T22" fmla="*/ 37 w 46"/>
              <a:gd name="T23" fmla="*/ 94 h 110"/>
              <a:gd name="T24" fmla="*/ 29 w 46"/>
              <a:gd name="T25" fmla="*/ 89 h 110"/>
              <a:gd name="T26" fmla="*/ 38 w 46"/>
              <a:gd name="T27" fmla="*/ 89 h 110"/>
              <a:gd name="T28" fmla="*/ 38 w 46"/>
              <a:gd name="T29" fmla="*/ 101 h 110"/>
              <a:gd name="T30" fmla="*/ 31 w 46"/>
              <a:gd name="T31" fmla="*/ 103 h 110"/>
              <a:gd name="T32" fmla="*/ 31 w 46"/>
              <a:gd name="T33" fmla="*/ 97 h 110"/>
              <a:gd name="T34" fmla="*/ 38 w 46"/>
              <a:gd name="T35" fmla="*/ 101 h 110"/>
              <a:gd name="T36" fmla="*/ 28 w 46"/>
              <a:gd name="T37" fmla="*/ 62 h 110"/>
              <a:gd name="T38" fmla="*/ 35 w 46"/>
              <a:gd name="T39" fmla="*/ 57 h 110"/>
              <a:gd name="T40" fmla="*/ 36 w 46"/>
              <a:gd name="T41" fmla="*/ 61 h 110"/>
              <a:gd name="T42" fmla="*/ 27 w 46"/>
              <a:gd name="T43" fmla="*/ 74 h 110"/>
              <a:gd name="T44" fmla="*/ 20 w 46"/>
              <a:gd name="T45" fmla="*/ 76 h 110"/>
              <a:gd name="T46" fmla="*/ 20 w 46"/>
              <a:gd name="T47" fmla="*/ 70 h 110"/>
              <a:gd name="T48" fmla="*/ 27 w 46"/>
              <a:gd name="T49" fmla="*/ 74 h 110"/>
              <a:gd name="T50" fmla="*/ 27 w 46"/>
              <a:gd name="T51" fmla="*/ 83 h 110"/>
              <a:gd name="T52" fmla="*/ 18 w 46"/>
              <a:gd name="T53" fmla="*/ 83 h 110"/>
              <a:gd name="T54" fmla="*/ 25 w 46"/>
              <a:gd name="T55" fmla="*/ 79 h 110"/>
              <a:gd name="T56" fmla="*/ 27 w 46"/>
              <a:gd name="T57" fmla="*/ 83 h 110"/>
              <a:gd name="T58" fmla="*/ 25 w 46"/>
              <a:gd name="T59" fmla="*/ 94 h 110"/>
              <a:gd name="T60" fmla="*/ 18 w 46"/>
              <a:gd name="T61" fmla="*/ 89 h 110"/>
              <a:gd name="T62" fmla="*/ 27 w 46"/>
              <a:gd name="T63" fmla="*/ 89 h 110"/>
              <a:gd name="T64" fmla="*/ 27 w 46"/>
              <a:gd name="T65" fmla="*/ 101 h 110"/>
              <a:gd name="T66" fmla="*/ 20 w 46"/>
              <a:gd name="T67" fmla="*/ 103 h 110"/>
              <a:gd name="T68" fmla="*/ 20 w 46"/>
              <a:gd name="T69" fmla="*/ 97 h 110"/>
              <a:gd name="T70" fmla="*/ 27 w 46"/>
              <a:gd name="T71" fmla="*/ 101 h 110"/>
              <a:gd name="T72" fmla="*/ 18 w 46"/>
              <a:gd name="T73" fmla="*/ 61 h 110"/>
              <a:gd name="T74" fmla="*/ 9 w 46"/>
              <a:gd name="T75" fmla="*/ 61 h 110"/>
              <a:gd name="T76" fmla="*/ 10 w 46"/>
              <a:gd name="T77" fmla="*/ 57 h 110"/>
              <a:gd name="T78" fmla="*/ 16 w 46"/>
              <a:gd name="T79" fmla="*/ 74 h 110"/>
              <a:gd name="T80" fmla="*/ 8 w 46"/>
              <a:gd name="T81" fmla="*/ 76 h 110"/>
              <a:gd name="T82" fmla="*/ 8 w 46"/>
              <a:gd name="T83" fmla="*/ 70 h 110"/>
              <a:gd name="T84" fmla="*/ 16 w 46"/>
              <a:gd name="T85" fmla="*/ 74 h 110"/>
              <a:gd name="T86" fmla="*/ 16 w 46"/>
              <a:gd name="T87" fmla="*/ 83 h 110"/>
              <a:gd name="T88" fmla="*/ 7 w 46"/>
              <a:gd name="T89" fmla="*/ 83 h 110"/>
              <a:gd name="T90" fmla="*/ 14 w 46"/>
              <a:gd name="T91" fmla="*/ 79 h 110"/>
              <a:gd name="T92" fmla="*/ 16 w 46"/>
              <a:gd name="T93" fmla="*/ 83 h 110"/>
              <a:gd name="T94" fmla="*/ 14 w 46"/>
              <a:gd name="T95" fmla="*/ 94 h 110"/>
              <a:gd name="T96" fmla="*/ 7 w 46"/>
              <a:gd name="T97" fmla="*/ 89 h 110"/>
              <a:gd name="T98" fmla="*/ 16 w 46"/>
              <a:gd name="T99" fmla="*/ 89 h 110"/>
              <a:gd name="T100" fmla="*/ 16 w 46"/>
              <a:gd name="T101" fmla="*/ 101 h 110"/>
              <a:gd name="T102" fmla="*/ 8 w 46"/>
              <a:gd name="T103" fmla="*/ 103 h 110"/>
              <a:gd name="T104" fmla="*/ 8 w 46"/>
              <a:gd name="T105" fmla="*/ 97 h 110"/>
              <a:gd name="T106" fmla="*/ 16 w 46"/>
              <a:gd name="T107" fmla="*/ 101 h 110"/>
              <a:gd name="T108" fmla="*/ 41 w 46"/>
              <a:gd name="T109" fmla="*/ 12 h 110"/>
              <a:gd name="T110" fmla="*/ 5 w 46"/>
              <a:gd name="T111" fmla="*/ 0 h 110"/>
              <a:gd name="T112" fmla="*/ 0 w 46"/>
              <a:gd name="T113" fmla="*/ 17 h 110"/>
              <a:gd name="T114" fmla="*/ 41 w 46"/>
              <a:gd name="T115" fmla="*/ 110 h 110"/>
              <a:gd name="T116" fmla="*/ 41 w 46"/>
              <a:gd name="T117" fmla="*/ 1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110">
                <a:moveTo>
                  <a:pt x="40" y="47"/>
                </a:moveTo>
                <a:cubicBezTo>
                  <a:pt x="40" y="47"/>
                  <a:pt x="40" y="47"/>
                  <a:pt x="40" y="47"/>
                </a:cubicBezTo>
                <a:cubicBezTo>
                  <a:pt x="40" y="49"/>
                  <a:pt x="38" y="52"/>
                  <a:pt x="35" y="52"/>
                </a:cubicBezTo>
                <a:cubicBezTo>
                  <a:pt x="10" y="52"/>
                  <a:pt x="10" y="52"/>
                  <a:pt x="10" y="52"/>
                </a:cubicBezTo>
                <a:cubicBezTo>
                  <a:pt x="7" y="52"/>
                  <a:pt x="5" y="49"/>
                  <a:pt x="5" y="47"/>
                </a:cubicBezTo>
                <a:cubicBezTo>
                  <a:pt x="5" y="21"/>
                  <a:pt x="5" y="21"/>
                  <a:pt x="5" y="21"/>
                </a:cubicBezTo>
                <a:cubicBezTo>
                  <a:pt x="5" y="19"/>
                  <a:pt x="7" y="16"/>
                  <a:pt x="10" y="16"/>
                </a:cubicBezTo>
                <a:cubicBezTo>
                  <a:pt x="35" y="16"/>
                  <a:pt x="35" y="16"/>
                  <a:pt x="35" y="16"/>
                </a:cubicBezTo>
                <a:cubicBezTo>
                  <a:pt x="38" y="16"/>
                  <a:pt x="40" y="19"/>
                  <a:pt x="40" y="21"/>
                </a:cubicBezTo>
                <a:cubicBezTo>
                  <a:pt x="40" y="47"/>
                  <a:pt x="40" y="47"/>
                  <a:pt x="40" y="47"/>
                </a:cubicBezTo>
                <a:cubicBezTo>
                  <a:pt x="40" y="47"/>
                  <a:pt x="40" y="47"/>
                  <a:pt x="40" y="47"/>
                </a:cubicBezTo>
                <a:close/>
                <a:moveTo>
                  <a:pt x="38" y="74"/>
                </a:moveTo>
                <a:cubicBezTo>
                  <a:pt x="38" y="74"/>
                  <a:pt x="38" y="74"/>
                  <a:pt x="38" y="74"/>
                </a:cubicBezTo>
                <a:cubicBezTo>
                  <a:pt x="38" y="75"/>
                  <a:pt x="38" y="76"/>
                  <a:pt x="37" y="76"/>
                </a:cubicBezTo>
                <a:cubicBezTo>
                  <a:pt x="31" y="76"/>
                  <a:pt x="31" y="76"/>
                  <a:pt x="31" y="76"/>
                </a:cubicBezTo>
                <a:cubicBezTo>
                  <a:pt x="30" y="76"/>
                  <a:pt x="29" y="75"/>
                  <a:pt x="29" y="74"/>
                </a:cubicBezTo>
                <a:cubicBezTo>
                  <a:pt x="29" y="72"/>
                  <a:pt x="29" y="72"/>
                  <a:pt x="29" y="72"/>
                </a:cubicBezTo>
                <a:cubicBezTo>
                  <a:pt x="29" y="71"/>
                  <a:pt x="30" y="70"/>
                  <a:pt x="31" y="70"/>
                </a:cubicBezTo>
                <a:cubicBezTo>
                  <a:pt x="37" y="70"/>
                  <a:pt x="37" y="70"/>
                  <a:pt x="37" y="70"/>
                </a:cubicBezTo>
                <a:cubicBezTo>
                  <a:pt x="38" y="70"/>
                  <a:pt x="38" y="71"/>
                  <a:pt x="38" y="72"/>
                </a:cubicBezTo>
                <a:cubicBezTo>
                  <a:pt x="38" y="74"/>
                  <a:pt x="38" y="74"/>
                  <a:pt x="38" y="74"/>
                </a:cubicBezTo>
                <a:cubicBezTo>
                  <a:pt x="38" y="74"/>
                  <a:pt x="38" y="74"/>
                  <a:pt x="38" y="74"/>
                </a:cubicBezTo>
                <a:close/>
                <a:moveTo>
                  <a:pt x="38" y="83"/>
                </a:moveTo>
                <a:cubicBezTo>
                  <a:pt x="38" y="83"/>
                  <a:pt x="38" y="83"/>
                  <a:pt x="38" y="83"/>
                </a:cubicBezTo>
                <a:cubicBezTo>
                  <a:pt x="38" y="84"/>
                  <a:pt x="38" y="85"/>
                  <a:pt x="37" y="85"/>
                </a:cubicBezTo>
                <a:cubicBezTo>
                  <a:pt x="31" y="85"/>
                  <a:pt x="31" y="85"/>
                  <a:pt x="31" y="85"/>
                </a:cubicBezTo>
                <a:cubicBezTo>
                  <a:pt x="30" y="85"/>
                  <a:pt x="29" y="84"/>
                  <a:pt x="29" y="83"/>
                </a:cubicBezTo>
                <a:cubicBezTo>
                  <a:pt x="29" y="80"/>
                  <a:pt x="29" y="80"/>
                  <a:pt x="29" y="80"/>
                </a:cubicBezTo>
                <a:cubicBezTo>
                  <a:pt x="29" y="80"/>
                  <a:pt x="30" y="79"/>
                  <a:pt x="31" y="79"/>
                </a:cubicBezTo>
                <a:cubicBezTo>
                  <a:pt x="37" y="79"/>
                  <a:pt x="37" y="79"/>
                  <a:pt x="37" y="79"/>
                </a:cubicBezTo>
                <a:cubicBezTo>
                  <a:pt x="38" y="79"/>
                  <a:pt x="38" y="80"/>
                  <a:pt x="38" y="80"/>
                </a:cubicBezTo>
                <a:cubicBezTo>
                  <a:pt x="38" y="83"/>
                  <a:pt x="38" y="83"/>
                  <a:pt x="38" y="83"/>
                </a:cubicBezTo>
                <a:cubicBezTo>
                  <a:pt x="38" y="83"/>
                  <a:pt x="38" y="83"/>
                  <a:pt x="38" y="83"/>
                </a:cubicBezTo>
                <a:close/>
                <a:moveTo>
                  <a:pt x="38" y="92"/>
                </a:moveTo>
                <a:cubicBezTo>
                  <a:pt x="38" y="92"/>
                  <a:pt x="38" y="92"/>
                  <a:pt x="38" y="92"/>
                </a:cubicBezTo>
                <a:cubicBezTo>
                  <a:pt x="38" y="93"/>
                  <a:pt x="38" y="94"/>
                  <a:pt x="37" y="94"/>
                </a:cubicBezTo>
                <a:cubicBezTo>
                  <a:pt x="31" y="94"/>
                  <a:pt x="31" y="94"/>
                  <a:pt x="31" y="94"/>
                </a:cubicBezTo>
                <a:cubicBezTo>
                  <a:pt x="30" y="94"/>
                  <a:pt x="29" y="93"/>
                  <a:pt x="29" y="92"/>
                </a:cubicBezTo>
                <a:cubicBezTo>
                  <a:pt x="29" y="89"/>
                  <a:pt x="29" y="89"/>
                  <a:pt x="29" y="89"/>
                </a:cubicBezTo>
                <a:cubicBezTo>
                  <a:pt x="29" y="88"/>
                  <a:pt x="30" y="88"/>
                  <a:pt x="31" y="88"/>
                </a:cubicBezTo>
                <a:cubicBezTo>
                  <a:pt x="37" y="88"/>
                  <a:pt x="37" y="88"/>
                  <a:pt x="37" y="88"/>
                </a:cubicBezTo>
                <a:cubicBezTo>
                  <a:pt x="38" y="88"/>
                  <a:pt x="38" y="88"/>
                  <a:pt x="38" y="89"/>
                </a:cubicBezTo>
                <a:cubicBezTo>
                  <a:pt x="38" y="92"/>
                  <a:pt x="38" y="92"/>
                  <a:pt x="38" y="92"/>
                </a:cubicBezTo>
                <a:cubicBezTo>
                  <a:pt x="38" y="92"/>
                  <a:pt x="38" y="92"/>
                  <a:pt x="38" y="92"/>
                </a:cubicBezTo>
                <a:close/>
                <a:moveTo>
                  <a:pt x="38" y="101"/>
                </a:moveTo>
                <a:cubicBezTo>
                  <a:pt x="38" y="101"/>
                  <a:pt x="38" y="101"/>
                  <a:pt x="38" y="101"/>
                </a:cubicBezTo>
                <a:cubicBezTo>
                  <a:pt x="38" y="102"/>
                  <a:pt x="38" y="103"/>
                  <a:pt x="37" y="103"/>
                </a:cubicBezTo>
                <a:cubicBezTo>
                  <a:pt x="31" y="103"/>
                  <a:pt x="31" y="103"/>
                  <a:pt x="31" y="103"/>
                </a:cubicBezTo>
                <a:cubicBezTo>
                  <a:pt x="30" y="103"/>
                  <a:pt x="29" y="102"/>
                  <a:pt x="29" y="101"/>
                </a:cubicBezTo>
                <a:cubicBezTo>
                  <a:pt x="29" y="98"/>
                  <a:pt x="29" y="98"/>
                  <a:pt x="29" y="98"/>
                </a:cubicBezTo>
                <a:cubicBezTo>
                  <a:pt x="29" y="97"/>
                  <a:pt x="30" y="97"/>
                  <a:pt x="31" y="97"/>
                </a:cubicBezTo>
                <a:cubicBezTo>
                  <a:pt x="37" y="97"/>
                  <a:pt x="37" y="97"/>
                  <a:pt x="37" y="97"/>
                </a:cubicBezTo>
                <a:cubicBezTo>
                  <a:pt x="38" y="97"/>
                  <a:pt x="38" y="97"/>
                  <a:pt x="38" y="98"/>
                </a:cubicBezTo>
                <a:cubicBezTo>
                  <a:pt x="38" y="101"/>
                  <a:pt x="38" y="101"/>
                  <a:pt x="38" y="101"/>
                </a:cubicBezTo>
                <a:cubicBezTo>
                  <a:pt x="38" y="101"/>
                  <a:pt x="38" y="101"/>
                  <a:pt x="38" y="101"/>
                </a:cubicBezTo>
                <a:close/>
                <a:moveTo>
                  <a:pt x="28" y="62"/>
                </a:moveTo>
                <a:cubicBezTo>
                  <a:pt x="28" y="62"/>
                  <a:pt x="28" y="62"/>
                  <a:pt x="28" y="62"/>
                </a:cubicBezTo>
                <a:cubicBezTo>
                  <a:pt x="27" y="61"/>
                  <a:pt x="27" y="61"/>
                  <a:pt x="27" y="61"/>
                </a:cubicBezTo>
                <a:cubicBezTo>
                  <a:pt x="27" y="61"/>
                  <a:pt x="27" y="60"/>
                  <a:pt x="28" y="59"/>
                </a:cubicBezTo>
                <a:cubicBezTo>
                  <a:pt x="35" y="57"/>
                  <a:pt x="35" y="57"/>
                  <a:pt x="35" y="57"/>
                </a:cubicBezTo>
                <a:cubicBezTo>
                  <a:pt x="36" y="57"/>
                  <a:pt x="37" y="57"/>
                  <a:pt x="37" y="58"/>
                </a:cubicBezTo>
                <a:cubicBezTo>
                  <a:pt x="37" y="59"/>
                  <a:pt x="37" y="59"/>
                  <a:pt x="37" y="59"/>
                </a:cubicBezTo>
                <a:cubicBezTo>
                  <a:pt x="38" y="60"/>
                  <a:pt x="37" y="61"/>
                  <a:pt x="36" y="61"/>
                </a:cubicBezTo>
                <a:cubicBezTo>
                  <a:pt x="30" y="63"/>
                  <a:pt x="30" y="63"/>
                  <a:pt x="30" y="63"/>
                </a:cubicBezTo>
                <a:cubicBezTo>
                  <a:pt x="29" y="64"/>
                  <a:pt x="28" y="63"/>
                  <a:pt x="28" y="62"/>
                </a:cubicBezTo>
                <a:close/>
                <a:moveTo>
                  <a:pt x="27" y="74"/>
                </a:moveTo>
                <a:cubicBezTo>
                  <a:pt x="27" y="74"/>
                  <a:pt x="27" y="74"/>
                  <a:pt x="27" y="74"/>
                </a:cubicBezTo>
                <a:cubicBezTo>
                  <a:pt x="27" y="75"/>
                  <a:pt x="26" y="76"/>
                  <a:pt x="25" y="76"/>
                </a:cubicBezTo>
                <a:cubicBezTo>
                  <a:pt x="20" y="76"/>
                  <a:pt x="20" y="76"/>
                  <a:pt x="20" y="76"/>
                </a:cubicBezTo>
                <a:cubicBezTo>
                  <a:pt x="19" y="76"/>
                  <a:pt x="18" y="75"/>
                  <a:pt x="18" y="74"/>
                </a:cubicBezTo>
                <a:cubicBezTo>
                  <a:pt x="18" y="72"/>
                  <a:pt x="18" y="72"/>
                  <a:pt x="18" y="72"/>
                </a:cubicBezTo>
                <a:cubicBezTo>
                  <a:pt x="18" y="71"/>
                  <a:pt x="19" y="70"/>
                  <a:pt x="20" y="70"/>
                </a:cubicBezTo>
                <a:cubicBezTo>
                  <a:pt x="25" y="70"/>
                  <a:pt x="25" y="70"/>
                  <a:pt x="25" y="70"/>
                </a:cubicBezTo>
                <a:cubicBezTo>
                  <a:pt x="26" y="70"/>
                  <a:pt x="27" y="71"/>
                  <a:pt x="27" y="72"/>
                </a:cubicBezTo>
                <a:cubicBezTo>
                  <a:pt x="27" y="74"/>
                  <a:pt x="27" y="74"/>
                  <a:pt x="27" y="74"/>
                </a:cubicBezTo>
                <a:cubicBezTo>
                  <a:pt x="27" y="74"/>
                  <a:pt x="27" y="74"/>
                  <a:pt x="27" y="74"/>
                </a:cubicBezTo>
                <a:close/>
                <a:moveTo>
                  <a:pt x="27" y="83"/>
                </a:moveTo>
                <a:cubicBezTo>
                  <a:pt x="27" y="83"/>
                  <a:pt x="27" y="83"/>
                  <a:pt x="27" y="83"/>
                </a:cubicBezTo>
                <a:cubicBezTo>
                  <a:pt x="27" y="84"/>
                  <a:pt x="26" y="85"/>
                  <a:pt x="25" y="85"/>
                </a:cubicBezTo>
                <a:cubicBezTo>
                  <a:pt x="20" y="85"/>
                  <a:pt x="20" y="85"/>
                  <a:pt x="20" y="85"/>
                </a:cubicBezTo>
                <a:cubicBezTo>
                  <a:pt x="19" y="85"/>
                  <a:pt x="18" y="84"/>
                  <a:pt x="18" y="83"/>
                </a:cubicBezTo>
                <a:cubicBezTo>
                  <a:pt x="18" y="80"/>
                  <a:pt x="18" y="80"/>
                  <a:pt x="18" y="80"/>
                </a:cubicBezTo>
                <a:cubicBezTo>
                  <a:pt x="18" y="80"/>
                  <a:pt x="19" y="79"/>
                  <a:pt x="20" y="79"/>
                </a:cubicBezTo>
                <a:cubicBezTo>
                  <a:pt x="25" y="79"/>
                  <a:pt x="25" y="79"/>
                  <a:pt x="25" y="79"/>
                </a:cubicBezTo>
                <a:cubicBezTo>
                  <a:pt x="26" y="79"/>
                  <a:pt x="27" y="80"/>
                  <a:pt x="27" y="80"/>
                </a:cubicBezTo>
                <a:cubicBezTo>
                  <a:pt x="27" y="83"/>
                  <a:pt x="27" y="83"/>
                  <a:pt x="27" y="83"/>
                </a:cubicBezTo>
                <a:cubicBezTo>
                  <a:pt x="27" y="83"/>
                  <a:pt x="27" y="83"/>
                  <a:pt x="27" y="83"/>
                </a:cubicBezTo>
                <a:close/>
                <a:moveTo>
                  <a:pt x="27" y="92"/>
                </a:moveTo>
                <a:cubicBezTo>
                  <a:pt x="27" y="92"/>
                  <a:pt x="27" y="92"/>
                  <a:pt x="27" y="92"/>
                </a:cubicBezTo>
                <a:cubicBezTo>
                  <a:pt x="27" y="93"/>
                  <a:pt x="26" y="94"/>
                  <a:pt x="25" y="94"/>
                </a:cubicBezTo>
                <a:cubicBezTo>
                  <a:pt x="20" y="94"/>
                  <a:pt x="20" y="94"/>
                  <a:pt x="20" y="94"/>
                </a:cubicBezTo>
                <a:cubicBezTo>
                  <a:pt x="19" y="94"/>
                  <a:pt x="18" y="93"/>
                  <a:pt x="18" y="92"/>
                </a:cubicBezTo>
                <a:cubicBezTo>
                  <a:pt x="18" y="89"/>
                  <a:pt x="18" y="89"/>
                  <a:pt x="18" y="89"/>
                </a:cubicBezTo>
                <a:cubicBezTo>
                  <a:pt x="18" y="88"/>
                  <a:pt x="19" y="88"/>
                  <a:pt x="20" y="88"/>
                </a:cubicBezTo>
                <a:cubicBezTo>
                  <a:pt x="25" y="88"/>
                  <a:pt x="25" y="88"/>
                  <a:pt x="25" y="88"/>
                </a:cubicBezTo>
                <a:cubicBezTo>
                  <a:pt x="26" y="88"/>
                  <a:pt x="27" y="88"/>
                  <a:pt x="27" y="89"/>
                </a:cubicBezTo>
                <a:cubicBezTo>
                  <a:pt x="27" y="92"/>
                  <a:pt x="27" y="92"/>
                  <a:pt x="27" y="92"/>
                </a:cubicBezTo>
                <a:cubicBezTo>
                  <a:pt x="27" y="92"/>
                  <a:pt x="27" y="92"/>
                  <a:pt x="27" y="92"/>
                </a:cubicBezTo>
                <a:close/>
                <a:moveTo>
                  <a:pt x="27" y="101"/>
                </a:moveTo>
                <a:cubicBezTo>
                  <a:pt x="27" y="101"/>
                  <a:pt x="27" y="101"/>
                  <a:pt x="27" y="101"/>
                </a:cubicBezTo>
                <a:cubicBezTo>
                  <a:pt x="27" y="102"/>
                  <a:pt x="26" y="103"/>
                  <a:pt x="25" y="103"/>
                </a:cubicBezTo>
                <a:cubicBezTo>
                  <a:pt x="20" y="103"/>
                  <a:pt x="20" y="103"/>
                  <a:pt x="20" y="103"/>
                </a:cubicBezTo>
                <a:cubicBezTo>
                  <a:pt x="19" y="103"/>
                  <a:pt x="18" y="102"/>
                  <a:pt x="18" y="101"/>
                </a:cubicBezTo>
                <a:cubicBezTo>
                  <a:pt x="18" y="98"/>
                  <a:pt x="18" y="98"/>
                  <a:pt x="18" y="98"/>
                </a:cubicBezTo>
                <a:cubicBezTo>
                  <a:pt x="18" y="97"/>
                  <a:pt x="19" y="97"/>
                  <a:pt x="20" y="97"/>
                </a:cubicBezTo>
                <a:cubicBezTo>
                  <a:pt x="25" y="97"/>
                  <a:pt x="25" y="97"/>
                  <a:pt x="25" y="97"/>
                </a:cubicBezTo>
                <a:cubicBezTo>
                  <a:pt x="26" y="97"/>
                  <a:pt x="27" y="97"/>
                  <a:pt x="27" y="98"/>
                </a:cubicBezTo>
                <a:cubicBezTo>
                  <a:pt x="27" y="101"/>
                  <a:pt x="27" y="101"/>
                  <a:pt x="27" y="101"/>
                </a:cubicBezTo>
                <a:cubicBezTo>
                  <a:pt x="27" y="101"/>
                  <a:pt x="27" y="101"/>
                  <a:pt x="27" y="101"/>
                </a:cubicBezTo>
                <a:close/>
                <a:moveTo>
                  <a:pt x="18" y="61"/>
                </a:moveTo>
                <a:cubicBezTo>
                  <a:pt x="18" y="61"/>
                  <a:pt x="18" y="61"/>
                  <a:pt x="18" y="61"/>
                </a:cubicBezTo>
                <a:cubicBezTo>
                  <a:pt x="18" y="62"/>
                  <a:pt x="18" y="62"/>
                  <a:pt x="18" y="62"/>
                </a:cubicBezTo>
                <a:cubicBezTo>
                  <a:pt x="17" y="63"/>
                  <a:pt x="16" y="64"/>
                  <a:pt x="15" y="63"/>
                </a:cubicBezTo>
                <a:cubicBezTo>
                  <a:pt x="9" y="61"/>
                  <a:pt x="9" y="61"/>
                  <a:pt x="9" y="61"/>
                </a:cubicBezTo>
                <a:cubicBezTo>
                  <a:pt x="8" y="61"/>
                  <a:pt x="7" y="60"/>
                  <a:pt x="8" y="59"/>
                </a:cubicBezTo>
                <a:cubicBezTo>
                  <a:pt x="8" y="58"/>
                  <a:pt x="8" y="58"/>
                  <a:pt x="8" y="58"/>
                </a:cubicBezTo>
                <a:cubicBezTo>
                  <a:pt x="8" y="57"/>
                  <a:pt x="9" y="57"/>
                  <a:pt x="10" y="57"/>
                </a:cubicBezTo>
                <a:cubicBezTo>
                  <a:pt x="17" y="59"/>
                  <a:pt x="17" y="59"/>
                  <a:pt x="17" y="59"/>
                </a:cubicBezTo>
                <a:cubicBezTo>
                  <a:pt x="18" y="60"/>
                  <a:pt x="18" y="61"/>
                  <a:pt x="18" y="61"/>
                </a:cubicBezTo>
                <a:close/>
                <a:moveTo>
                  <a:pt x="16" y="74"/>
                </a:moveTo>
                <a:cubicBezTo>
                  <a:pt x="16" y="74"/>
                  <a:pt x="16" y="74"/>
                  <a:pt x="16" y="74"/>
                </a:cubicBezTo>
                <a:cubicBezTo>
                  <a:pt x="16" y="75"/>
                  <a:pt x="15" y="76"/>
                  <a:pt x="14" y="76"/>
                </a:cubicBezTo>
                <a:cubicBezTo>
                  <a:pt x="8" y="76"/>
                  <a:pt x="8" y="76"/>
                  <a:pt x="8" y="76"/>
                </a:cubicBezTo>
                <a:cubicBezTo>
                  <a:pt x="7" y="76"/>
                  <a:pt x="7" y="75"/>
                  <a:pt x="7" y="74"/>
                </a:cubicBezTo>
                <a:cubicBezTo>
                  <a:pt x="7" y="72"/>
                  <a:pt x="7" y="72"/>
                  <a:pt x="7" y="72"/>
                </a:cubicBezTo>
                <a:cubicBezTo>
                  <a:pt x="7" y="71"/>
                  <a:pt x="7" y="70"/>
                  <a:pt x="8" y="70"/>
                </a:cubicBezTo>
                <a:cubicBezTo>
                  <a:pt x="14" y="70"/>
                  <a:pt x="14" y="70"/>
                  <a:pt x="14" y="70"/>
                </a:cubicBezTo>
                <a:cubicBezTo>
                  <a:pt x="15" y="70"/>
                  <a:pt x="16" y="71"/>
                  <a:pt x="16" y="72"/>
                </a:cubicBezTo>
                <a:cubicBezTo>
                  <a:pt x="16" y="74"/>
                  <a:pt x="16" y="74"/>
                  <a:pt x="16" y="74"/>
                </a:cubicBezTo>
                <a:cubicBezTo>
                  <a:pt x="16" y="74"/>
                  <a:pt x="16" y="74"/>
                  <a:pt x="16" y="74"/>
                </a:cubicBezTo>
                <a:close/>
                <a:moveTo>
                  <a:pt x="16" y="83"/>
                </a:moveTo>
                <a:cubicBezTo>
                  <a:pt x="16" y="83"/>
                  <a:pt x="16" y="83"/>
                  <a:pt x="16" y="83"/>
                </a:cubicBezTo>
                <a:cubicBezTo>
                  <a:pt x="16" y="84"/>
                  <a:pt x="15" y="85"/>
                  <a:pt x="14" y="85"/>
                </a:cubicBezTo>
                <a:cubicBezTo>
                  <a:pt x="8" y="85"/>
                  <a:pt x="8" y="85"/>
                  <a:pt x="8" y="85"/>
                </a:cubicBezTo>
                <a:cubicBezTo>
                  <a:pt x="7" y="85"/>
                  <a:pt x="7" y="84"/>
                  <a:pt x="7" y="83"/>
                </a:cubicBezTo>
                <a:cubicBezTo>
                  <a:pt x="7" y="80"/>
                  <a:pt x="7" y="80"/>
                  <a:pt x="7" y="80"/>
                </a:cubicBezTo>
                <a:cubicBezTo>
                  <a:pt x="7" y="80"/>
                  <a:pt x="7" y="79"/>
                  <a:pt x="8" y="79"/>
                </a:cubicBezTo>
                <a:cubicBezTo>
                  <a:pt x="14" y="79"/>
                  <a:pt x="14" y="79"/>
                  <a:pt x="14" y="79"/>
                </a:cubicBezTo>
                <a:cubicBezTo>
                  <a:pt x="15" y="79"/>
                  <a:pt x="16" y="80"/>
                  <a:pt x="16" y="80"/>
                </a:cubicBezTo>
                <a:cubicBezTo>
                  <a:pt x="16" y="83"/>
                  <a:pt x="16" y="83"/>
                  <a:pt x="16" y="83"/>
                </a:cubicBezTo>
                <a:cubicBezTo>
                  <a:pt x="16" y="83"/>
                  <a:pt x="16" y="83"/>
                  <a:pt x="16" y="83"/>
                </a:cubicBezTo>
                <a:close/>
                <a:moveTo>
                  <a:pt x="16" y="92"/>
                </a:moveTo>
                <a:cubicBezTo>
                  <a:pt x="16" y="92"/>
                  <a:pt x="16" y="92"/>
                  <a:pt x="16" y="92"/>
                </a:cubicBezTo>
                <a:cubicBezTo>
                  <a:pt x="16" y="93"/>
                  <a:pt x="15" y="94"/>
                  <a:pt x="14" y="94"/>
                </a:cubicBezTo>
                <a:cubicBezTo>
                  <a:pt x="8" y="94"/>
                  <a:pt x="8" y="94"/>
                  <a:pt x="8" y="94"/>
                </a:cubicBezTo>
                <a:cubicBezTo>
                  <a:pt x="7" y="94"/>
                  <a:pt x="7" y="93"/>
                  <a:pt x="7" y="92"/>
                </a:cubicBezTo>
                <a:cubicBezTo>
                  <a:pt x="7" y="89"/>
                  <a:pt x="7" y="89"/>
                  <a:pt x="7" y="89"/>
                </a:cubicBezTo>
                <a:cubicBezTo>
                  <a:pt x="7" y="88"/>
                  <a:pt x="7" y="88"/>
                  <a:pt x="8" y="88"/>
                </a:cubicBezTo>
                <a:cubicBezTo>
                  <a:pt x="14" y="88"/>
                  <a:pt x="14" y="88"/>
                  <a:pt x="14" y="88"/>
                </a:cubicBezTo>
                <a:cubicBezTo>
                  <a:pt x="15" y="88"/>
                  <a:pt x="16" y="88"/>
                  <a:pt x="16" y="89"/>
                </a:cubicBezTo>
                <a:cubicBezTo>
                  <a:pt x="16" y="92"/>
                  <a:pt x="16" y="92"/>
                  <a:pt x="16" y="92"/>
                </a:cubicBezTo>
                <a:cubicBezTo>
                  <a:pt x="16" y="92"/>
                  <a:pt x="16" y="92"/>
                  <a:pt x="16" y="92"/>
                </a:cubicBezTo>
                <a:close/>
                <a:moveTo>
                  <a:pt x="16" y="101"/>
                </a:moveTo>
                <a:cubicBezTo>
                  <a:pt x="16" y="101"/>
                  <a:pt x="16" y="101"/>
                  <a:pt x="16" y="101"/>
                </a:cubicBezTo>
                <a:cubicBezTo>
                  <a:pt x="16" y="102"/>
                  <a:pt x="15" y="103"/>
                  <a:pt x="14" y="103"/>
                </a:cubicBezTo>
                <a:cubicBezTo>
                  <a:pt x="8" y="103"/>
                  <a:pt x="8" y="103"/>
                  <a:pt x="8" y="103"/>
                </a:cubicBezTo>
                <a:cubicBezTo>
                  <a:pt x="7" y="103"/>
                  <a:pt x="7" y="102"/>
                  <a:pt x="7" y="101"/>
                </a:cubicBezTo>
                <a:cubicBezTo>
                  <a:pt x="7" y="98"/>
                  <a:pt x="7" y="98"/>
                  <a:pt x="7" y="98"/>
                </a:cubicBezTo>
                <a:cubicBezTo>
                  <a:pt x="7" y="97"/>
                  <a:pt x="7" y="97"/>
                  <a:pt x="8" y="97"/>
                </a:cubicBezTo>
                <a:cubicBezTo>
                  <a:pt x="14" y="97"/>
                  <a:pt x="14" y="97"/>
                  <a:pt x="14" y="97"/>
                </a:cubicBezTo>
                <a:cubicBezTo>
                  <a:pt x="15" y="97"/>
                  <a:pt x="16" y="97"/>
                  <a:pt x="16" y="98"/>
                </a:cubicBezTo>
                <a:cubicBezTo>
                  <a:pt x="16" y="101"/>
                  <a:pt x="16" y="101"/>
                  <a:pt x="16" y="101"/>
                </a:cubicBezTo>
                <a:cubicBezTo>
                  <a:pt x="16" y="101"/>
                  <a:pt x="16" y="101"/>
                  <a:pt x="16" y="101"/>
                </a:cubicBezTo>
                <a:close/>
                <a:moveTo>
                  <a:pt x="41" y="12"/>
                </a:moveTo>
                <a:cubicBezTo>
                  <a:pt x="41" y="12"/>
                  <a:pt x="41" y="12"/>
                  <a:pt x="41" y="12"/>
                </a:cubicBezTo>
                <a:cubicBezTo>
                  <a:pt x="10" y="12"/>
                  <a:pt x="10" y="12"/>
                  <a:pt x="10" y="12"/>
                </a:cubicBezTo>
                <a:cubicBezTo>
                  <a:pt x="10" y="0"/>
                  <a:pt x="10" y="0"/>
                  <a:pt x="10" y="0"/>
                </a:cubicBezTo>
                <a:cubicBezTo>
                  <a:pt x="5" y="0"/>
                  <a:pt x="5" y="0"/>
                  <a:pt x="5" y="0"/>
                </a:cubicBezTo>
                <a:cubicBezTo>
                  <a:pt x="5" y="12"/>
                  <a:pt x="5" y="12"/>
                  <a:pt x="5" y="12"/>
                </a:cubicBezTo>
                <a:cubicBezTo>
                  <a:pt x="5" y="12"/>
                  <a:pt x="5" y="12"/>
                  <a:pt x="5" y="12"/>
                </a:cubicBezTo>
                <a:cubicBezTo>
                  <a:pt x="2" y="12"/>
                  <a:pt x="0" y="14"/>
                  <a:pt x="0" y="17"/>
                </a:cubicBezTo>
                <a:cubicBezTo>
                  <a:pt x="0" y="105"/>
                  <a:pt x="0" y="105"/>
                  <a:pt x="0" y="105"/>
                </a:cubicBezTo>
                <a:cubicBezTo>
                  <a:pt x="0" y="108"/>
                  <a:pt x="2" y="110"/>
                  <a:pt x="5" y="110"/>
                </a:cubicBezTo>
                <a:cubicBezTo>
                  <a:pt x="41" y="110"/>
                  <a:pt x="41" y="110"/>
                  <a:pt x="41" y="110"/>
                </a:cubicBezTo>
                <a:cubicBezTo>
                  <a:pt x="43" y="110"/>
                  <a:pt x="46" y="108"/>
                  <a:pt x="46" y="105"/>
                </a:cubicBezTo>
                <a:cubicBezTo>
                  <a:pt x="46" y="17"/>
                  <a:pt x="46" y="17"/>
                  <a:pt x="46" y="17"/>
                </a:cubicBezTo>
                <a:cubicBezTo>
                  <a:pt x="46" y="14"/>
                  <a:pt x="43" y="12"/>
                  <a:pt x="41" y="12"/>
                </a:cubicBez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a:extLst/>
        </p:spPr>
        <p:txBody>
          <a:bodyPr vert="horz" wrap="square" lIns="91432" tIns="45717" rIns="91432" bIns="45717" numCol="1" anchor="t" anchorCtr="0" compatLnSpc="1">
            <a:prstTxWarp prst="textNoShape">
              <a:avLst/>
            </a:prstTxWarp>
          </a:bodyPr>
          <a:lstStyle/>
          <a:p>
            <a:pPr defTabSz="914323"/>
            <a:endParaRPr lang="en-US" sz="1900" dirty="0">
              <a:solidFill>
                <a:srgbClr val="0096D6"/>
              </a:solidFill>
              <a:ea typeface="黑体" pitchFamily="2" charset="-122"/>
            </a:endParaRPr>
          </a:p>
        </p:txBody>
      </p:sp>
      <p:sp>
        <p:nvSpPr>
          <p:cNvPr id="7" name="TextBox 6"/>
          <p:cNvSpPr txBox="1"/>
          <p:nvPr/>
        </p:nvSpPr>
        <p:spPr>
          <a:xfrm>
            <a:off x="251647" y="3228747"/>
            <a:ext cx="2697126" cy="934673"/>
          </a:xfrm>
          <a:prstGeom prst="rect">
            <a:avLst/>
          </a:prstGeom>
          <a:noFill/>
        </p:spPr>
        <p:txBody>
          <a:bodyPr wrap="square" lIns="91432" tIns="45717" rIns="91432" bIns="45717" rtlCol="0" anchor="ctr">
            <a:spAutoFit/>
          </a:bodyPr>
          <a:lstStyle/>
          <a:p>
            <a:pPr algn="ctr" defTabSz="914309">
              <a:lnSpc>
                <a:spcPct val="120000"/>
              </a:lnSpc>
              <a:buNone/>
            </a:pPr>
            <a:r>
              <a:rPr lang="zh-CN" sz="2400" b="0" i="0">
                <a:solidFill>
                  <a:srgbClr val="FFFFFF"/>
                </a:solidFill>
                <a:latin typeface="Arial"/>
                <a:ea typeface="黑体" pitchFamily="2" charset="-122"/>
                <a:cs typeface="Arial"/>
              </a:rPr>
              <a:t>我如何支持移动性和自带设备？</a:t>
            </a:r>
            <a:endParaRPr lang="en-US" sz="2400" dirty="0">
              <a:solidFill>
                <a:srgbClr val="FFFFFF"/>
              </a:solidFill>
              <a:ea typeface="黑体" pitchFamily="2" charset="-122"/>
              <a:cs typeface="Arial"/>
            </a:endParaRPr>
          </a:p>
        </p:txBody>
      </p:sp>
      <p:grpSp>
        <p:nvGrpSpPr>
          <p:cNvPr id="13" name="Group 12"/>
          <p:cNvGrpSpPr/>
          <p:nvPr/>
        </p:nvGrpSpPr>
        <p:grpSpPr>
          <a:xfrm>
            <a:off x="-1588" y="5786423"/>
            <a:ext cx="12190414" cy="1126462"/>
            <a:chOff x="-1588" y="5786423"/>
            <a:chExt cx="12190414" cy="1126462"/>
          </a:xfrm>
        </p:grpSpPr>
        <p:sp>
          <p:nvSpPr>
            <p:cNvPr id="14" name="Rectangle 13"/>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smtClean="0">
                <a:ea typeface="黑体" pitchFamily="2" charset="-122"/>
              </a:endParaRPr>
            </a:p>
          </p:txBody>
        </p:sp>
        <p:sp>
          <p:nvSpPr>
            <p:cNvPr id="15" name="Rectangle 14"/>
            <p:cNvSpPr/>
            <p:nvPr/>
          </p:nvSpPr>
          <p:spPr>
            <a:xfrm>
              <a:off x="526700" y="5786423"/>
              <a:ext cx="11133839" cy="1126462"/>
            </a:xfrm>
            <a:prstGeom prst="rect">
              <a:avLst/>
            </a:prstGeom>
          </p:spPr>
          <p:txBody>
            <a:bodyPr wrap="square">
              <a:spAutoFit/>
            </a:bodyPr>
            <a:lstStyle/>
            <a:p>
              <a:pPr algn="ctr" defTabSz="914400">
                <a:lnSpc>
                  <a:spcPct val="120000"/>
                </a:lnSpc>
                <a:buNone/>
              </a:pPr>
              <a:r>
                <a:rPr lang="zh-CN" sz="2000" b="1" i="0" dirty="0">
                  <a:solidFill>
                    <a:srgbClr val="0096D6">
                      <a:lumMod val="50000"/>
                    </a:srgbClr>
                  </a:solidFill>
                  <a:latin typeface="Arial"/>
                  <a:ea typeface="黑体" pitchFamily="2" charset="-122"/>
                  <a:cs typeface="+mn-cs"/>
                </a:rPr>
                <a:t>服务：</a:t>
              </a:r>
              <a:r>
                <a:rPr lang="zh-CN" sz="1600" b="1" i="0" dirty="0">
                  <a:solidFill>
                    <a:srgbClr val="0096D6">
                      <a:lumMod val="50000"/>
                    </a:srgbClr>
                  </a:solidFill>
                  <a:latin typeface="Arial"/>
                  <a:ea typeface="黑体" pitchFamily="2" charset="-122"/>
                  <a:cs typeface="+mn-cs"/>
                </a:rPr>
                <a:t/>
              </a:r>
              <a:br>
                <a:rPr lang="zh-CN" sz="1600" b="1" i="0" dirty="0">
                  <a:solidFill>
                    <a:srgbClr val="0096D6">
                      <a:lumMod val="50000"/>
                    </a:srgbClr>
                  </a:solidFill>
                  <a:latin typeface="Arial"/>
                  <a:ea typeface="黑体" pitchFamily="2" charset="-122"/>
                  <a:cs typeface="+mn-cs"/>
                </a:rPr>
              </a:br>
              <a:r>
                <a:rPr lang="zh-CN" sz="1800" b="0" i="0" dirty="0">
                  <a:solidFill>
                    <a:srgbClr val="0096D6">
                      <a:lumMod val="50000"/>
                    </a:srgbClr>
                  </a:solidFill>
                  <a:latin typeface="Arial"/>
                  <a:ea typeface="黑体" pitchFamily="2" charset="-122"/>
                  <a:cs typeface="+mn-cs"/>
                </a:rPr>
                <a:t>由思科合作伙伴提供的通过软件</a:t>
              </a:r>
              <a:r>
                <a:rPr lang="zh-CN" sz="1800" b="0" i="0" dirty="0" smtClean="0">
                  <a:solidFill>
                    <a:srgbClr val="0096D6">
                      <a:lumMod val="50000"/>
                    </a:srgbClr>
                  </a:solidFill>
                  <a:latin typeface="Arial"/>
                  <a:ea typeface="黑体" pitchFamily="2" charset="-122"/>
                  <a:cs typeface="+mn-cs"/>
                </a:rPr>
                <a:t>支持的</a:t>
              </a:r>
              <a:r>
                <a:rPr lang="zh-CN" b="0" i="0" dirty="0">
                  <a:solidFill>
                    <a:srgbClr val="0096D6">
                      <a:lumMod val="50000"/>
                    </a:srgbClr>
                  </a:solidFill>
                  <a:latin typeface="Arial"/>
                  <a:ea typeface="黑体" pitchFamily="2" charset="-122"/>
                  <a:cs typeface="+mn-cs"/>
                </a:rPr>
                <a:t>专业服务。</a:t>
              </a:r>
            </a:p>
            <a:p>
              <a:pPr algn="ctr" defTabSz="914400">
                <a:lnSpc>
                  <a:spcPct val="120000"/>
                </a:lnSpc>
                <a:buNone/>
              </a:pPr>
              <a:r>
                <a:rPr lang="zh-CN" sz="1800" b="0" i="0" dirty="0">
                  <a:solidFill>
                    <a:srgbClr val="0096D6">
                      <a:lumMod val="50000"/>
                    </a:srgbClr>
                  </a:solidFill>
                  <a:latin typeface="Arial"/>
                  <a:ea typeface="黑体" pitchFamily="2" charset="-122"/>
                  <a:cs typeface="+mn-cs"/>
                </a:rPr>
                <a:t>由思科合作伙伴提供的主动维护</a:t>
              </a:r>
              <a:r>
                <a:rPr lang="zh-CN" sz="1800" b="0" i="0" dirty="0" smtClean="0">
                  <a:solidFill>
                    <a:srgbClr val="0096D6">
                      <a:lumMod val="50000"/>
                    </a:srgbClr>
                  </a:solidFill>
                  <a:latin typeface="Arial"/>
                  <a:ea typeface="黑体" pitchFamily="2" charset="-122"/>
                  <a:cs typeface="+mn-cs"/>
                </a:rPr>
                <a:t>支持</a:t>
              </a:r>
              <a:r>
                <a:rPr lang="zh-CN" altLang="en-US" sz="1800" b="0" i="0" dirty="0" smtClean="0">
                  <a:solidFill>
                    <a:srgbClr val="0096D6">
                      <a:lumMod val="50000"/>
                    </a:srgbClr>
                  </a:solidFill>
                  <a:latin typeface="Arial"/>
                  <a:ea typeface="黑体" pitchFamily="2" charset="-122"/>
                  <a:cs typeface="+mn-cs"/>
                </a:rPr>
                <a:t>。</a:t>
              </a:r>
              <a:r>
                <a:rPr lang="zh-CN" sz="1800" b="0" i="0" dirty="0" smtClean="0">
                  <a:solidFill>
                    <a:srgbClr val="0096D6">
                      <a:lumMod val="50000"/>
                    </a:srgbClr>
                  </a:solidFill>
                  <a:latin typeface="Arial"/>
                  <a:ea typeface="黑体" pitchFamily="2" charset="-122"/>
                  <a:cs typeface="+mn-cs"/>
                </a:rPr>
                <a:t>思科 </a:t>
              </a:r>
              <a:r>
                <a:rPr lang="zh-CN" sz="1800" b="0" i="0" dirty="0">
                  <a:solidFill>
                    <a:srgbClr val="0096D6">
                      <a:lumMod val="50000"/>
                    </a:srgbClr>
                  </a:solidFill>
                  <a:latin typeface="Arial"/>
                  <a:ea typeface="黑体" pitchFamily="2" charset="-122"/>
                  <a:cs typeface="+mn-cs"/>
                </a:rPr>
                <a:t>SMARTnet 服务。</a:t>
              </a:r>
            </a:p>
          </p:txBody>
        </p:sp>
        <p:cxnSp>
          <p:nvCxnSpPr>
            <p:cNvPr id="16" name="Straight Connector 15"/>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cxnSp>
        <p:nvCxnSpPr>
          <p:cNvPr id="20" name="Straight Connector 19"/>
          <p:cNvCxnSpPr/>
          <p:nvPr/>
        </p:nvCxnSpPr>
        <p:spPr>
          <a:xfrm>
            <a:off x="7994874" y="1524000"/>
            <a:ext cx="0" cy="3754188"/>
          </a:xfrm>
          <a:prstGeom prst="line">
            <a:avLst/>
          </a:prstGeom>
          <a:ln w="12700">
            <a:solidFill>
              <a:srgbClr val="7F7F7F"/>
            </a:solidFill>
            <a:prstDash val="sysDash"/>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3555691" y="1326875"/>
            <a:ext cx="4439183" cy="4361730"/>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lstStyle/>
          <a:p>
            <a:pPr marL="177759" indent="-177759" algn="l" defTabSz="914400">
              <a:lnSpc>
                <a:spcPct val="120000"/>
              </a:lnSpc>
              <a:spcBef>
                <a:spcPts val="600"/>
              </a:spcBef>
              <a:buClr>
                <a:srgbClr val="0071A0"/>
              </a:buClr>
              <a:buFont typeface="Arial"/>
              <a:buChar char="•"/>
            </a:pPr>
            <a:r>
              <a:rPr lang="zh-CN" sz="1600" b="0" i="0" dirty="0">
                <a:solidFill>
                  <a:srgbClr val="0071A0"/>
                </a:solidFill>
                <a:latin typeface="Arial"/>
                <a:ea typeface="黑体" pitchFamily="2" charset="-122"/>
                <a:cs typeface="+mn-cs"/>
              </a:rPr>
              <a:t>统一接入 — 简单、实惠、按需扩展的部署模式</a:t>
            </a:r>
            <a:endParaRPr lang="en-US" sz="1600" b="1" dirty="0">
              <a:solidFill>
                <a:srgbClr val="0071A0"/>
              </a:solidFill>
              <a:ea typeface="黑体" pitchFamily="2" charset="-122"/>
            </a:endParaRPr>
          </a:p>
          <a:p>
            <a:pPr marL="177759" indent="-177759" algn="l" defTabSz="914400">
              <a:lnSpc>
                <a:spcPct val="120000"/>
              </a:lnSpc>
              <a:spcBef>
                <a:spcPts val="600"/>
              </a:spcBef>
              <a:buClr>
                <a:srgbClr val="0071A0"/>
              </a:buClr>
              <a:buFont typeface="Arial"/>
              <a:buChar char="•"/>
            </a:pPr>
            <a:r>
              <a:rPr lang="zh-CN" sz="1600" b="0" i="0" dirty="0">
                <a:solidFill>
                  <a:srgbClr val="0071A0"/>
                </a:solidFill>
                <a:latin typeface="Arial"/>
                <a:ea typeface="黑体" pitchFamily="2" charset="-122"/>
                <a:cs typeface="+mn-cs"/>
              </a:rPr>
              <a:t>自带设备 — 简单、安全、快捷地进入工作状态 </a:t>
            </a:r>
          </a:p>
          <a:p>
            <a:pPr marL="177759" indent="-177759" algn="l" defTabSz="914400">
              <a:lnSpc>
                <a:spcPct val="120000"/>
              </a:lnSpc>
              <a:spcBef>
                <a:spcPts val="600"/>
              </a:spcBef>
              <a:buClr>
                <a:srgbClr val="0071A0"/>
              </a:buClr>
              <a:buFont typeface="Arial"/>
              <a:buChar char="•"/>
            </a:pPr>
            <a:r>
              <a:rPr lang="zh-CN" sz="1600" b="0" i="0" dirty="0">
                <a:solidFill>
                  <a:srgbClr val="0071A0"/>
                </a:solidFill>
                <a:latin typeface="Arial"/>
                <a:ea typeface="黑体" pitchFamily="2" charset="-122"/>
                <a:cs typeface="+mn-cs"/>
              </a:rPr>
              <a:t>集中管理跨固定和移动设备的接入</a:t>
            </a:r>
          </a:p>
          <a:p>
            <a:pPr marL="177759" indent="-177759" algn="l" defTabSz="914400">
              <a:lnSpc>
                <a:spcPct val="120000"/>
              </a:lnSpc>
              <a:spcBef>
                <a:spcPts val="600"/>
              </a:spcBef>
              <a:buClr>
                <a:srgbClr val="0071A0"/>
              </a:buClr>
              <a:buFont typeface="Arial"/>
              <a:buChar char="•"/>
            </a:pPr>
            <a:r>
              <a:rPr lang="zh-CN" sz="1600" b="0" i="0" dirty="0">
                <a:solidFill>
                  <a:srgbClr val="0071A0"/>
                </a:solidFill>
                <a:latin typeface="Arial"/>
                <a:ea typeface="黑体" pitchFamily="2" charset="-122"/>
                <a:cs typeface="+mn-cs"/>
              </a:rPr>
              <a:t>简化任一用户在任一位置对任一设备的控制</a:t>
            </a:r>
          </a:p>
          <a:p>
            <a:pPr marL="177759" indent="-177759" algn="l" defTabSz="914400">
              <a:lnSpc>
                <a:spcPct val="120000"/>
              </a:lnSpc>
              <a:spcBef>
                <a:spcPts val="600"/>
              </a:spcBef>
              <a:buClr>
                <a:srgbClr val="0071A0"/>
              </a:buClr>
              <a:buFont typeface="Arial"/>
              <a:buChar char="•"/>
            </a:pPr>
            <a:r>
              <a:rPr lang="zh-CN" sz="1600" b="0" i="0" dirty="0">
                <a:solidFill>
                  <a:srgbClr val="0071A0"/>
                </a:solidFill>
                <a:latin typeface="Arial"/>
                <a:ea typeface="黑体" pitchFamily="2" charset="-122"/>
                <a:cs typeface="+mn-cs"/>
              </a:rPr>
              <a:t>集中</a:t>
            </a:r>
            <a:r>
              <a:rPr lang="zh-CN" sz="1600" b="0" i="0" dirty="0" smtClean="0">
                <a:solidFill>
                  <a:srgbClr val="0071A0"/>
                </a:solidFill>
                <a:latin typeface="Arial"/>
                <a:ea typeface="黑体" pitchFamily="2" charset="-122"/>
                <a:cs typeface="+mn-cs"/>
              </a:rPr>
              <a:t>管理协作</a:t>
            </a:r>
            <a:r>
              <a:rPr lang="zh-CN" sz="1600" b="0" i="0" dirty="0">
                <a:solidFill>
                  <a:srgbClr val="0071A0"/>
                </a:solidFill>
                <a:latin typeface="Arial"/>
                <a:ea typeface="黑体" pitchFamily="2" charset="-122"/>
                <a:cs typeface="+mn-cs"/>
              </a:rPr>
              <a:t>工作空间</a:t>
            </a:r>
          </a:p>
        </p:txBody>
      </p:sp>
      <p:sp>
        <p:nvSpPr>
          <p:cNvPr id="21" name="Rounded Rectangle 20"/>
          <p:cNvSpPr/>
          <p:nvPr/>
        </p:nvSpPr>
        <p:spPr>
          <a:xfrm>
            <a:off x="8062602" y="1326875"/>
            <a:ext cx="3885020" cy="3951313"/>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l" defTabSz="914400">
              <a:lnSpc>
                <a:spcPct val="120000"/>
              </a:lnSpc>
              <a:spcBef>
                <a:spcPts val="600"/>
              </a:spcBef>
              <a:buNone/>
            </a:pPr>
            <a:r>
              <a:rPr lang="zh-CN" sz="1400" b="1" i="0" dirty="0">
                <a:solidFill>
                  <a:srgbClr val="0096D6">
                    <a:lumMod val="75000"/>
                  </a:srgbClr>
                </a:solidFill>
                <a:latin typeface="Arial"/>
                <a:ea typeface="黑体" pitchFamily="2" charset="-122"/>
                <a:cs typeface="+mn-cs"/>
              </a:rPr>
              <a:t>网络 — 统一接入</a:t>
            </a:r>
            <a:r>
              <a:rPr lang="zh-CN" sz="1400" b="0" i="0" dirty="0">
                <a:solidFill>
                  <a:srgbClr val="0096D6">
                    <a:lumMod val="75000"/>
                  </a:srgbClr>
                </a:solidFill>
                <a:latin typeface="Arial"/>
                <a:ea typeface="黑体" pitchFamily="2" charset="-122"/>
                <a:cs typeface="+mn-cs"/>
              </a:rPr>
              <a:t>产品组合</a:t>
            </a:r>
          </a:p>
          <a:p>
            <a:pPr algn="l" defTabSz="914400">
              <a:lnSpc>
                <a:spcPct val="120000"/>
              </a:lnSpc>
              <a:spcBef>
                <a:spcPts val="600"/>
              </a:spcBef>
              <a:buNone/>
            </a:pPr>
            <a:r>
              <a:rPr lang="zh-CN" sz="1400" b="1" i="0" dirty="0">
                <a:solidFill>
                  <a:srgbClr val="0096D6">
                    <a:lumMod val="75000"/>
                  </a:srgbClr>
                </a:solidFill>
                <a:latin typeface="Arial"/>
                <a:ea typeface="黑体" pitchFamily="2" charset="-122"/>
                <a:cs typeface="+mn-cs"/>
              </a:rPr>
              <a:t>智能解决方案 — </a:t>
            </a:r>
            <a:r>
              <a:rPr lang="zh-CN" sz="1400" b="0" i="0" dirty="0">
                <a:solidFill>
                  <a:srgbClr val="0096D6">
                    <a:lumMod val="75000"/>
                  </a:srgbClr>
                </a:solidFill>
                <a:latin typeface="Arial"/>
                <a:ea typeface="黑体" pitchFamily="2" charset="-122"/>
                <a:cs typeface="+mn-cs"/>
              </a:rPr>
              <a:t>自带设备 — ISE、ASA、AnyConnect、AP、WLAN 控制器、交换、Citrix、Vmware、Prime 管理</a:t>
            </a:r>
          </a:p>
          <a:p>
            <a:pPr algn="l" defTabSz="914400">
              <a:lnSpc>
                <a:spcPct val="120000"/>
              </a:lnSpc>
              <a:spcBef>
                <a:spcPts val="600"/>
              </a:spcBef>
              <a:buNone/>
            </a:pPr>
            <a:r>
              <a:rPr lang="zh-CN" sz="1400" b="1" i="0" dirty="0">
                <a:solidFill>
                  <a:srgbClr val="0096D6">
                    <a:lumMod val="75000"/>
                  </a:srgbClr>
                </a:solidFill>
                <a:latin typeface="Arial"/>
                <a:ea typeface="黑体" pitchFamily="2" charset="-122"/>
                <a:cs typeface="+mn-cs"/>
              </a:rPr>
              <a:t>协作工作空间</a:t>
            </a:r>
            <a:r>
              <a:rPr lang="zh-CN" sz="1400" b="0" i="0" dirty="0">
                <a:solidFill>
                  <a:srgbClr val="0096D6">
                    <a:lumMod val="75000"/>
                  </a:srgbClr>
                </a:solidFill>
                <a:latin typeface="Arial"/>
                <a:ea typeface="黑体" pitchFamily="2" charset="-122"/>
                <a:cs typeface="+mn-cs"/>
              </a:rPr>
              <a:t> </a:t>
            </a:r>
            <a:r>
              <a:rPr lang="zh-CN" sz="1400" b="1" i="0" dirty="0">
                <a:solidFill>
                  <a:srgbClr val="0096D6">
                    <a:lumMod val="75000"/>
                  </a:srgbClr>
                </a:solidFill>
                <a:latin typeface="Arial"/>
                <a:ea typeface="黑体" pitchFamily="2" charset="-122"/>
                <a:cs typeface="+mn-cs"/>
              </a:rPr>
              <a:t>—</a:t>
            </a:r>
            <a:r>
              <a:rPr lang="zh-CN" sz="1400" b="0" i="0" dirty="0">
                <a:solidFill>
                  <a:srgbClr val="0096D6">
                    <a:lumMod val="75000"/>
                  </a:srgbClr>
                </a:solidFill>
                <a:latin typeface="Arial"/>
                <a:ea typeface="黑体" pitchFamily="2" charset="-122"/>
                <a:cs typeface="+mn-cs"/>
              </a:rPr>
              <a:t> BE 6000、Jabber、统一连接、统一话务台、WebEx 会议、网真、IP/视频终端、Prime 协作 </a:t>
            </a:r>
          </a:p>
          <a:p>
            <a:pPr algn="l" defTabSz="914400">
              <a:lnSpc>
                <a:spcPct val="120000"/>
              </a:lnSpc>
              <a:spcBef>
                <a:spcPts val="600"/>
              </a:spcBef>
              <a:buNone/>
            </a:pPr>
            <a:r>
              <a:rPr lang="zh-CN" sz="1400" b="1" i="0" dirty="0">
                <a:solidFill>
                  <a:srgbClr val="0096D6">
                    <a:lumMod val="75000"/>
                  </a:srgbClr>
                </a:solidFill>
                <a:latin typeface="Arial"/>
                <a:ea typeface="黑体" pitchFamily="2" charset="-122"/>
                <a:cs typeface="+mn-cs"/>
              </a:rPr>
              <a:t>云协作</a:t>
            </a:r>
            <a:r>
              <a:rPr lang="zh-CN" sz="1400" b="0" i="0" dirty="0">
                <a:solidFill>
                  <a:srgbClr val="0096D6">
                    <a:lumMod val="75000"/>
                  </a:srgbClr>
                </a:solidFill>
                <a:latin typeface="Arial"/>
                <a:ea typeface="黑体" pitchFamily="2" charset="-122"/>
                <a:cs typeface="+mn-cs"/>
              </a:rPr>
              <a:t>统一通信、网真、WebEx</a:t>
            </a:r>
            <a:endParaRPr lang="en-US" sz="1400" b="1" dirty="0">
              <a:solidFill>
                <a:schemeClr val="tx1">
                  <a:lumMod val="75000"/>
                </a:schemeClr>
              </a:solidFill>
              <a:ea typeface="黑体" pitchFamily="2" charset="-122"/>
            </a:endParaRPr>
          </a:p>
        </p:txBody>
      </p:sp>
    </p:spTree>
    <p:extLst>
      <p:ext uri="{BB962C8B-B14F-4D97-AF65-F5344CB8AC3E}">
        <p14:creationId xmlns:p14="http://schemas.microsoft.com/office/powerpoint/2010/main" val="274177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88" y="990600"/>
            <a:ext cx="3182617" cy="5867400"/>
          </a:xfrm>
          <a:prstGeom prst="rect">
            <a:avLst/>
          </a:prstGeom>
          <a:gradFill flip="none" rotWithShape="1">
            <a:gsLst>
              <a:gs pos="0">
                <a:schemeClr val="tx1">
                  <a:lumMod val="50000"/>
                </a:schemeClr>
              </a:gs>
              <a:gs pos="100000">
                <a:schemeClr val="tx1">
                  <a:lumMod val="60000"/>
                  <a:lumOff val="4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90546" y="990600"/>
            <a:ext cx="9098279" cy="5054599"/>
          </a:xfrm>
          <a:prstGeom prst="rect">
            <a:avLst/>
          </a:prstGeom>
        </p:spPr>
      </p:pic>
      <p:sp>
        <p:nvSpPr>
          <p:cNvPr id="16" name="Rectangle 15"/>
          <p:cNvSpPr/>
          <p:nvPr/>
        </p:nvSpPr>
        <p:spPr>
          <a:xfrm>
            <a:off x="3294993" y="1326875"/>
            <a:ext cx="8652629" cy="4142592"/>
          </a:xfrm>
          <a:prstGeom prst="rect">
            <a:avLst/>
          </a:prstGeom>
          <a:solidFill>
            <a:srgbClr val="FFFFFF">
              <a:alpha val="82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17" name="Straight Connector 16"/>
          <p:cNvCxnSpPr/>
          <p:nvPr/>
        </p:nvCxnSpPr>
        <p:spPr>
          <a:xfrm>
            <a:off x="7740894" y="1524000"/>
            <a:ext cx="0" cy="3754188"/>
          </a:xfrm>
          <a:prstGeom prst="line">
            <a:avLst/>
          </a:prstGeom>
          <a:ln w="12700">
            <a:solidFill>
              <a:srgbClr val="7F7F7F"/>
            </a:solidFill>
            <a:prstDash val="sysDash"/>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a:xfrm>
            <a:off x="306189" y="0"/>
            <a:ext cx="11438252" cy="838200"/>
          </a:xfrm>
        </p:spPr>
        <p:txBody>
          <a:bodyPr/>
          <a:lstStyle/>
          <a:p>
            <a:pPr algn="l" defTabSz="914400">
              <a:lnSpc>
                <a:spcPct val="80000"/>
              </a:lnSpc>
              <a:spcBef>
                <a:spcPct val="0"/>
              </a:spcBef>
              <a:buNone/>
            </a:pPr>
            <a:r>
              <a:rPr lang="zh-CN" sz="3600" b="0" i="0" spc="0">
                <a:solidFill>
                  <a:srgbClr val="FFFFFF"/>
                </a:solidFill>
                <a:latin typeface="Arial"/>
                <a:ea typeface="黑体" pitchFamily="2" charset="-122"/>
                <a:cs typeface="+mj-cs"/>
              </a:rPr>
              <a:t>思科如何满足客户需求</a:t>
            </a:r>
            <a:endParaRPr lang="en-US" dirty="0">
              <a:ea typeface="黑体" pitchFamily="2" charset="-122"/>
            </a:endParaRPr>
          </a:p>
        </p:txBody>
      </p:sp>
      <p:sp>
        <p:nvSpPr>
          <p:cNvPr id="7" name="Freeform 6"/>
          <p:cNvSpPr>
            <a:spLocks/>
          </p:cNvSpPr>
          <p:nvPr/>
        </p:nvSpPr>
        <p:spPr bwMode="auto">
          <a:xfrm>
            <a:off x="697769" y="1759728"/>
            <a:ext cx="1784413" cy="831061"/>
          </a:xfrm>
          <a:custGeom>
            <a:avLst/>
            <a:gdLst>
              <a:gd name="T0" fmla="*/ 94 w 217"/>
              <a:gd name="T1" fmla="*/ 0 h 108"/>
              <a:gd name="T2" fmla="*/ 60 w 217"/>
              <a:gd name="T3" fmla="*/ 32 h 108"/>
              <a:gd name="T4" fmla="*/ 55 w 217"/>
              <a:gd name="T5" fmla="*/ 32 h 108"/>
              <a:gd name="T6" fmla="*/ 26 w 217"/>
              <a:gd name="T7" fmla="*/ 61 h 108"/>
              <a:gd name="T8" fmla="*/ 26 w 217"/>
              <a:gd name="T9" fmla="*/ 64 h 108"/>
              <a:gd name="T10" fmla="*/ 18 w 217"/>
              <a:gd name="T11" fmla="*/ 62 h 108"/>
              <a:gd name="T12" fmla="*/ 0 w 217"/>
              <a:gd name="T13" fmla="*/ 80 h 108"/>
              <a:gd name="T14" fmla="*/ 18 w 217"/>
              <a:gd name="T15" fmla="*/ 97 h 108"/>
              <a:gd name="T16" fmla="*/ 31 w 217"/>
              <a:gd name="T17" fmla="*/ 91 h 108"/>
              <a:gd name="T18" fmla="*/ 49 w 217"/>
              <a:gd name="T19" fmla="*/ 105 h 108"/>
              <a:gd name="T20" fmla="*/ 66 w 217"/>
              <a:gd name="T21" fmla="*/ 93 h 108"/>
              <a:gd name="T22" fmla="*/ 94 w 217"/>
              <a:gd name="T23" fmla="*/ 107 h 108"/>
              <a:gd name="T24" fmla="*/ 119 w 217"/>
              <a:gd name="T25" fmla="*/ 96 h 108"/>
              <a:gd name="T26" fmla="*/ 148 w 217"/>
              <a:gd name="T27" fmla="*/ 108 h 108"/>
              <a:gd name="T28" fmla="*/ 187 w 217"/>
              <a:gd name="T29" fmla="*/ 82 h 108"/>
              <a:gd name="T30" fmla="*/ 197 w 217"/>
              <a:gd name="T31" fmla="*/ 85 h 108"/>
              <a:gd name="T32" fmla="*/ 217 w 217"/>
              <a:gd name="T33" fmla="*/ 65 h 108"/>
              <a:gd name="T34" fmla="*/ 197 w 217"/>
              <a:gd name="T35" fmla="*/ 45 h 108"/>
              <a:gd name="T36" fmla="*/ 189 w 217"/>
              <a:gd name="T37" fmla="*/ 47 h 108"/>
              <a:gd name="T38" fmla="*/ 148 w 217"/>
              <a:gd name="T39" fmla="*/ 14 h 108"/>
              <a:gd name="T40" fmla="*/ 124 w 217"/>
              <a:gd name="T41" fmla="*/ 22 h 108"/>
              <a:gd name="T42" fmla="*/ 94 w 217"/>
              <a:gd name="T4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 h="108">
                <a:moveTo>
                  <a:pt x="94" y="0"/>
                </a:moveTo>
                <a:cubicBezTo>
                  <a:pt x="77" y="0"/>
                  <a:pt x="63" y="14"/>
                  <a:pt x="60" y="32"/>
                </a:cubicBezTo>
                <a:cubicBezTo>
                  <a:pt x="58" y="32"/>
                  <a:pt x="57" y="32"/>
                  <a:pt x="55" y="32"/>
                </a:cubicBezTo>
                <a:cubicBezTo>
                  <a:pt x="39" y="32"/>
                  <a:pt x="26" y="45"/>
                  <a:pt x="26" y="61"/>
                </a:cubicBezTo>
                <a:cubicBezTo>
                  <a:pt x="26" y="62"/>
                  <a:pt x="26" y="63"/>
                  <a:pt x="26" y="64"/>
                </a:cubicBezTo>
                <a:cubicBezTo>
                  <a:pt x="23" y="63"/>
                  <a:pt x="21" y="62"/>
                  <a:pt x="18" y="62"/>
                </a:cubicBezTo>
                <a:cubicBezTo>
                  <a:pt x="8" y="62"/>
                  <a:pt x="0" y="70"/>
                  <a:pt x="0" y="80"/>
                </a:cubicBezTo>
                <a:cubicBezTo>
                  <a:pt x="0" y="89"/>
                  <a:pt x="8" y="97"/>
                  <a:pt x="18" y="97"/>
                </a:cubicBezTo>
                <a:cubicBezTo>
                  <a:pt x="23" y="97"/>
                  <a:pt x="28" y="95"/>
                  <a:pt x="31" y="91"/>
                </a:cubicBezTo>
                <a:cubicBezTo>
                  <a:pt x="33" y="99"/>
                  <a:pt x="40" y="105"/>
                  <a:pt x="49" y="105"/>
                </a:cubicBezTo>
                <a:cubicBezTo>
                  <a:pt x="57" y="105"/>
                  <a:pt x="64" y="100"/>
                  <a:pt x="66" y="93"/>
                </a:cubicBezTo>
                <a:cubicBezTo>
                  <a:pt x="72" y="101"/>
                  <a:pt x="82" y="107"/>
                  <a:pt x="94" y="107"/>
                </a:cubicBezTo>
                <a:cubicBezTo>
                  <a:pt x="104" y="107"/>
                  <a:pt x="113" y="103"/>
                  <a:pt x="119" y="96"/>
                </a:cubicBezTo>
                <a:cubicBezTo>
                  <a:pt x="126" y="103"/>
                  <a:pt x="137" y="108"/>
                  <a:pt x="148" y="108"/>
                </a:cubicBezTo>
                <a:cubicBezTo>
                  <a:pt x="166" y="108"/>
                  <a:pt x="181" y="97"/>
                  <a:pt x="187" y="82"/>
                </a:cubicBezTo>
                <a:cubicBezTo>
                  <a:pt x="190" y="84"/>
                  <a:pt x="193" y="85"/>
                  <a:pt x="197" y="85"/>
                </a:cubicBezTo>
                <a:cubicBezTo>
                  <a:pt x="208" y="85"/>
                  <a:pt x="217" y="76"/>
                  <a:pt x="217" y="65"/>
                </a:cubicBezTo>
                <a:cubicBezTo>
                  <a:pt x="217" y="54"/>
                  <a:pt x="208" y="45"/>
                  <a:pt x="197" y="45"/>
                </a:cubicBezTo>
                <a:cubicBezTo>
                  <a:pt x="194" y="45"/>
                  <a:pt x="191" y="46"/>
                  <a:pt x="189" y="47"/>
                </a:cubicBezTo>
                <a:cubicBezTo>
                  <a:pt x="185" y="28"/>
                  <a:pt x="168" y="14"/>
                  <a:pt x="148" y="14"/>
                </a:cubicBezTo>
                <a:cubicBezTo>
                  <a:pt x="139" y="14"/>
                  <a:pt x="131" y="17"/>
                  <a:pt x="124" y="22"/>
                </a:cubicBezTo>
                <a:cubicBezTo>
                  <a:pt x="118" y="9"/>
                  <a:pt x="107" y="0"/>
                  <a:pt x="94" y="0"/>
                </a:cubicBezTo>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a:effectLst>
            <a:outerShdw blurRad="50800" dist="38100" dir="2700000" algn="tl" rotWithShape="0">
              <a:prstClr val="black">
                <a:alpha val="40000"/>
              </a:prstClr>
            </a:outerShdw>
          </a:effectLst>
        </p:spPr>
        <p:txBody>
          <a:bodyPr vert="horz" wrap="square" lIns="91432" tIns="45717" rIns="91432" bIns="45717"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5" name="TextBox 4"/>
          <p:cNvSpPr txBox="1"/>
          <p:nvPr/>
        </p:nvSpPr>
        <p:spPr>
          <a:xfrm>
            <a:off x="92200" y="2920884"/>
            <a:ext cx="2895600" cy="1377872"/>
          </a:xfrm>
          <a:prstGeom prst="rect">
            <a:avLst/>
          </a:prstGeom>
          <a:noFill/>
        </p:spPr>
        <p:txBody>
          <a:bodyPr wrap="square" lIns="91432" tIns="45717" rIns="91432" bIns="45717" rtlCol="0" anchor="ctr">
            <a:spAutoFit/>
          </a:bodyPr>
          <a:lstStyle/>
          <a:p>
            <a:pPr algn="ctr" defTabSz="914309">
              <a:lnSpc>
                <a:spcPct val="120000"/>
              </a:lnSpc>
              <a:buNone/>
            </a:pPr>
            <a:r>
              <a:rPr lang="zh-CN" sz="2400" b="0" i="0" dirty="0">
                <a:solidFill>
                  <a:srgbClr val="FFFFFF"/>
                </a:solidFill>
                <a:latin typeface="Arial"/>
                <a:ea typeface="黑体" pitchFamily="2" charset="-122"/>
                <a:cs typeface="Arial"/>
              </a:rPr>
              <a:t>我的私有云</a:t>
            </a:r>
            <a:r>
              <a:rPr lang="zh-CN" sz="2400" b="0" i="0" dirty="0" smtClean="0">
                <a:solidFill>
                  <a:srgbClr val="FFFFFF"/>
                </a:solidFill>
                <a:latin typeface="Arial"/>
                <a:ea typeface="黑体" pitchFamily="2" charset="-122"/>
                <a:cs typeface="Arial"/>
              </a:rPr>
              <a:t>、</a:t>
            </a:r>
            <a:r>
              <a:rPr lang="en-US" altLang="zh-CN" sz="2400" b="0" i="0" dirty="0" smtClean="0">
                <a:solidFill>
                  <a:srgbClr val="FFFFFF"/>
                </a:solidFill>
                <a:latin typeface="Arial"/>
                <a:ea typeface="黑体" pitchFamily="2" charset="-122"/>
                <a:cs typeface="Arial"/>
              </a:rPr>
              <a:t/>
            </a:r>
            <a:br>
              <a:rPr lang="en-US" altLang="zh-CN" sz="2400" b="0" i="0" dirty="0" smtClean="0">
                <a:solidFill>
                  <a:srgbClr val="FFFFFF"/>
                </a:solidFill>
                <a:latin typeface="Arial"/>
                <a:ea typeface="黑体" pitchFamily="2" charset="-122"/>
                <a:cs typeface="Arial"/>
              </a:rPr>
            </a:br>
            <a:r>
              <a:rPr lang="zh-CN" sz="2400" b="0" i="0" dirty="0" smtClean="0">
                <a:solidFill>
                  <a:srgbClr val="FFFFFF"/>
                </a:solidFill>
                <a:latin typeface="Arial"/>
                <a:ea typeface="黑体" pitchFamily="2" charset="-122"/>
                <a:cs typeface="Arial"/>
              </a:rPr>
              <a:t>公共</a:t>
            </a:r>
            <a:r>
              <a:rPr lang="zh-CN" sz="2400" b="0" i="0" dirty="0">
                <a:solidFill>
                  <a:srgbClr val="FFFFFF"/>
                </a:solidFill>
                <a:latin typeface="Arial"/>
                <a:ea typeface="黑体" pitchFamily="2" charset="-122"/>
                <a:cs typeface="Arial"/>
              </a:rPr>
              <a:t>云和</a:t>
            </a:r>
            <a:r>
              <a:rPr lang="zh-CN" sz="2400" b="0" i="0" dirty="0" smtClean="0">
                <a:solidFill>
                  <a:srgbClr val="FFFFFF"/>
                </a:solidFill>
                <a:latin typeface="Arial"/>
                <a:ea typeface="黑体" pitchFamily="2" charset="-122"/>
                <a:cs typeface="Arial"/>
              </a:rPr>
              <a:t>混合</a:t>
            </a:r>
            <a:r>
              <a:rPr lang="en-US" altLang="zh-CN" sz="2400" b="0" i="0" dirty="0" smtClean="0">
                <a:solidFill>
                  <a:srgbClr val="FFFFFF"/>
                </a:solidFill>
                <a:latin typeface="Arial"/>
                <a:ea typeface="黑体" pitchFamily="2" charset="-122"/>
                <a:cs typeface="Arial"/>
              </a:rPr>
              <a:t/>
            </a:r>
            <a:br>
              <a:rPr lang="en-US" altLang="zh-CN" sz="2400" b="0" i="0" dirty="0" smtClean="0">
                <a:solidFill>
                  <a:srgbClr val="FFFFFF"/>
                </a:solidFill>
                <a:latin typeface="Arial"/>
                <a:ea typeface="黑体" pitchFamily="2" charset="-122"/>
                <a:cs typeface="Arial"/>
              </a:rPr>
            </a:br>
            <a:r>
              <a:rPr lang="zh-CN" sz="2400" b="0" i="0" dirty="0" smtClean="0">
                <a:solidFill>
                  <a:srgbClr val="FFFFFF"/>
                </a:solidFill>
                <a:latin typeface="Arial"/>
                <a:ea typeface="黑体" pitchFamily="2" charset="-122"/>
                <a:cs typeface="Arial"/>
              </a:rPr>
              <a:t>云选项是</a:t>
            </a:r>
            <a:r>
              <a:rPr lang="zh-CN" sz="2400" b="0" i="0" dirty="0">
                <a:solidFill>
                  <a:srgbClr val="FFFFFF"/>
                </a:solidFill>
                <a:latin typeface="Arial"/>
                <a:ea typeface="黑体" pitchFamily="2" charset="-122"/>
                <a:cs typeface="Arial"/>
              </a:rPr>
              <a:t>什么？</a:t>
            </a:r>
            <a:endParaRPr lang="en-US" sz="2400" dirty="0">
              <a:solidFill>
                <a:srgbClr val="FFFFFF"/>
              </a:solidFill>
              <a:ea typeface="黑体" pitchFamily="2" charset="-122"/>
              <a:cs typeface="Arial"/>
            </a:endParaRPr>
          </a:p>
        </p:txBody>
      </p:sp>
      <p:grpSp>
        <p:nvGrpSpPr>
          <p:cNvPr id="11" name="Group 10"/>
          <p:cNvGrpSpPr/>
          <p:nvPr/>
        </p:nvGrpSpPr>
        <p:grpSpPr>
          <a:xfrm>
            <a:off x="-1588" y="5786423"/>
            <a:ext cx="12190414" cy="1126462"/>
            <a:chOff x="-1588" y="5786423"/>
            <a:chExt cx="12190414" cy="1126462"/>
          </a:xfrm>
        </p:grpSpPr>
        <p:sp>
          <p:nvSpPr>
            <p:cNvPr id="12" name="Rectangle 11"/>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smtClean="0">
                <a:ea typeface="黑体" pitchFamily="2" charset="-122"/>
              </a:endParaRPr>
            </a:p>
          </p:txBody>
        </p:sp>
        <p:sp>
          <p:nvSpPr>
            <p:cNvPr id="13" name="Rectangle 12"/>
            <p:cNvSpPr/>
            <p:nvPr/>
          </p:nvSpPr>
          <p:spPr>
            <a:xfrm>
              <a:off x="526700" y="5786423"/>
              <a:ext cx="11133839" cy="1126462"/>
            </a:xfrm>
            <a:prstGeom prst="rect">
              <a:avLst/>
            </a:prstGeom>
          </p:spPr>
          <p:txBody>
            <a:bodyPr wrap="square">
              <a:spAutoFit/>
            </a:bodyPr>
            <a:lstStyle/>
            <a:p>
              <a:pPr algn="ctr" defTabSz="914400">
                <a:lnSpc>
                  <a:spcPct val="120000"/>
                </a:lnSpc>
                <a:buNone/>
              </a:pPr>
              <a:r>
                <a:rPr lang="zh-CN" sz="2000" b="1" i="0" dirty="0">
                  <a:solidFill>
                    <a:srgbClr val="0096D6">
                      <a:lumMod val="50000"/>
                    </a:srgbClr>
                  </a:solidFill>
                  <a:latin typeface="Arial"/>
                  <a:ea typeface="黑体" pitchFamily="2" charset="-122"/>
                  <a:cs typeface="+mn-cs"/>
                </a:rPr>
                <a:t>服务：</a:t>
              </a:r>
              <a:r>
                <a:rPr lang="zh-CN" sz="1600" b="1" i="0" dirty="0">
                  <a:solidFill>
                    <a:srgbClr val="0096D6">
                      <a:lumMod val="50000"/>
                    </a:srgbClr>
                  </a:solidFill>
                  <a:latin typeface="Arial"/>
                  <a:ea typeface="黑体" pitchFamily="2" charset="-122"/>
                  <a:cs typeface="+mn-cs"/>
                </a:rPr>
                <a:t/>
              </a:r>
              <a:br>
                <a:rPr lang="zh-CN" sz="1600" b="1" i="0" dirty="0">
                  <a:solidFill>
                    <a:srgbClr val="0096D6">
                      <a:lumMod val="50000"/>
                    </a:srgbClr>
                  </a:solidFill>
                  <a:latin typeface="Arial"/>
                  <a:ea typeface="黑体" pitchFamily="2" charset="-122"/>
                  <a:cs typeface="+mn-cs"/>
                </a:rPr>
              </a:br>
              <a:r>
                <a:rPr lang="zh-CN" sz="1800" b="0" i="0" dirty="0">
                  <a:solidFill>
                    <a:srgbClr val="0096D6">
                      <a:lumMod val="50000"/>
                    </a:srgbClr>
                  </a:solidFill>
                  <a:latin typeface="Arial"/>
                  <a:ea typeface="黑体" pitchFamily="2" charset="-122"/>
                  <a:cs typeface="+mn-cs"/>
                </a:rPr>
                <a:t>由思科合作伙伴提供的通过软件</a:t>
              </a:r>
              <a:r>
                <a:rPr lang="zh-CN" sz="1800" b="0" i="0" dirty="0" smtClean="0">
                  <a:solidFill>
                    <a:srgbClr val="0096D6">
                      <a:lumMod val="50000"/>
                    </a:srgbClr>
                  </a:solidFill>
                  <a:latin typeface="Arial"/>
                  <a:ea typeface="黑体" pitchFamily="2" charset="-122"/>
                  <a:cs typeface="+mn-cs"/>
                </a:rPr>
                <a:t>支持的</a:t>
              </a:r>
              <a:r>
                <a:rPr lang="zh-CN" b="0" i="0" dirty="0">
                  <a:solidFill>
                    <a:srgbClr val="0096D6">
                      <a:lumMod val="50000"/>
                    </a:srgbClr>
                  </a:solidFill>
                  <a:latin typeface="Arial"/>
                  <a:ea typeface="黑体" pitchFamily="2" charset="-122"/>
                  <a:cs typeface="+mn-cs"/>
                </a:rPr>
                <a:t>专业服务。</a:t>
              </a:r>
            </a:p>
            <a:p>
              <a:pPr algn="ctr" defTabSz="914400">
                <a:lnSpc>
                  <a:spcPct val="120000"/>
                </a:lnSpc>
                <a:buNone/>
              </a:pPr>
              <a:r>
                <a:rPr lang="zh-CN" sz="1800" b="0" i="0" dirty="0">
                  <a:solidFill>
                    <a:srgbClr val="0096D6">
                      <a:lumMod val="50000"/>
                    </a:srgbClr>
                  </a:solidFill>
                  <a:latin typeface="Arial"/>
                  <a:ea typeface="黑体" pitchFamily="2" charset="-122"/>
                  <a:cs typeface="+mn-cs"/>
                </a:rPr>
                <a:t>由思科合作伙伴提供的主动维护</a:t>
              </a:r>
              <a:r>
                <a:rPr lang="zh-CN" sz="1800" b="0" i="0" dirty="0" smtClean="0">
                  <a:solidFill>
                    <a:srgbClr val="0096D6">
                      <a:lumMod val="50000"/>
                    </a:srgbClr>
                  </a:solidFill>
                  <a:latin typeface="Arial"/>
                  <a:ea typeface="黑体" pitchFamily="2" charset="-122"/>
                  <a:cs typeface="+mn-cs"/>
                </a:rPr>
                <a:t>支持</a:t>
              </a:r>
              <a:r>
                <a:rPr lang="zh-CN" altLang="en-US" sz="1800" b="0" i="0" dirty="0" smtClean="0">
                  <a:solidFill>
                    <a:srgbClr val="0096D6">
                      <a:lumMod val="50000"/>
                    </a:srgbClr>
                  </a:solidFill>
                  <a:latin typeface="Arial"/>
                  <a:ea typeface="黑体" pitchFamily="2" charset="-122"/>
                  <a:cs typeface="+mn-cs"/>
                </a:rPr>
                <a:t>。</a:t>
              </a:r>
              <a:r>
                <a:rPr lang="zh-CN" sz="1800" b="0" i="0" dirty="0" smtClean="0">
                  <a:solidFill>
                    <a:srgbClr val="0096D6">
                      <a:lumMod val="50000"/>
                    </a:srgbClr>
                  </a:solidFill>
                  <a:latin typeface="Arial"/>
                  <a:ea typeface="黑体" pitchFamily="2" charset="-122"/>
                  <a:cs typeface="+mn-cs"/>
                </a:rPr>
                <a:t>思科 </a:t>
              </a:r>
              <a:r>
                <a:rPr lang="zh-CN" sz="1800" b="0" i="0" dirty="0">
                  <a:solidFill>
                    <a:srgbClr val="0096D6">
                      <a:lumMod val="50000"/>
                    </a:srgbClr>
                  </a:solidFill>
                  <a:latin typeface="Arial"/>
                  <a:ea typeface="黑体" pitchFamily="2" charset="-122"/>
                  <a:cs typeface="+mn-cs"/>
                </a:rPr>
                <a:t>SMARTnet 服务。</a:t>
              </a:r>
            </a:p>
          </p:txBody>
        </p:sp>
        <p:cxnSp>
          <p:nvCxnSpPr>
            <p:cNvPr id="14" name="Straight Connector 13"/>
            <p:cNvCxnSpPr/>
            <p:nvPr/>
          </p:nvCxnSpPr>
          <p:spPr>
            <a:xfrm>
              <a:off x="0" y="5792163"/>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19" name="Rounded Rectangle 18"/>
          <p:cNvSpPr/>
          <p:nvPr/>
        </p:nvSpPr>
        <p:spPr>
          <a:xfrm>
            <a:off x="3421118" y="1236146"/>
            <a:ext cx="4181290" cy="4203700"/>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45717" rIns="0" bIns="45717" rtlCol="0" anchor="t" anchorCtr="0"/>
          <a:lstStyle/>
          <a:p>
            <a:pPr marL="177759" indent="-177759" algn="l" defTabSz="914400">
              <a:lnSpc>
                <a:spcPct val="120000"/>
              </a:lnSpc>
              <a:spcBef>
                <a:spcPts val="600"/>
              </a:spcBef>
              <a:buClr>
                <a:srgbClr val="0096D6">
                  <a:lumMod val="75000"/>
                </a:srgbClr>
              </a:buClr>
              <a:buFont typeface="Arial"/>
              <a:buChar char="•"/>
            </a:pPr>
            <a:r>
              <a:rPr lang="zh-CN" sz="1600" b="0" i="0" dirty="0">
                <a:solidFill>
                  <a:srgbClr val="0096D6">
                    <a:lumMod val="75000"/>
                  </a:srgbClr>
                </a:solidFill>
                <a:latin typeface="Arial"/>
                <a:ea typeface="黑体" pitchFamily="2" charset="-122"/>
                <a:cs typeface="+mn-cs"/>
              </a:rPr>
              <a:t>针对任何用户、任何设备、任何位置的安全的云体验</a:t>
            </a:r>
          </a:p>
          <a:p>
            <a:pPr marL="177759" indent="-177759" algn="l" defTabSz="914309">
              <a:lnSpc>
                <a:spcPct val="120000"/>
              </a:lnSpc>
              <a:spcBef>
                <a:spcPts val="600"/>
              </a:spcBef>
              <a:buClr>
                <a:srgbClr val="0096D6">
                  <a:lumMod val="75000"/>
                </a:srgbClr>
              </a:buClr>
              <a:buFont typeface="Arial"/>
              <a:buChar char="•"/>
            </a:pPr>
            <a:r>
              <a:rPr lang="zh-CN" sz="1600" b="0" i="0" dirty="0">
                <a:solidFill>
                  <a:srgbClr val="0096D6">
                    <a:lumMod val="75000"/>
                  </a:srgbClr>
                </a:solidFill>
                <a:latin typeface="Arial"/>
                <a:ea typeface="黑体" pitchFamily="2" charset="-122"/>
                <a:cs typeface="+mn-cs"/>
              </a:rPr>
              <a:t>简化的云管理</a:t>
            </a:r>
          </a:p>
          <a:p>
            <a:pPr marL="177759" indent="-177759" algn="l" defTabSz="914309">
              <a:lnSpc>
                <a:spcPct val="120000"/>
              </a:lnSpc>
              <a:spcBef>
                <a:spcPts val="600"/>
              </a:spcBef>
              <a:buClr>
                <a:srgbClr val="0096D6">
                  <a:lumMod val="75000"/>
                </a:srgbClr>
              </a:buClr>
              <a:buFont typeface="Arial"/>
              <a:buChar char="•"/>
            </a:pPr>
            <a:r>
              <a:rPr lang="zh-CN" sz="1600" b="0" i="0" dirty="0">
                <a:solidFill>
                  <a:srgbClr val="0096D6">
                    <a:lumMod val="75000"/>
                  </a:srgbClr>
                </a:solidFill>
                <a:latin typeface="Arial"/>
                <a:ea typeface="黑体" pitchFamily="2" charset="-122"/>
                <a:cs typeface="+mn-cs"/>
              </a:rPr>
              <a:t>混合云安全和管理</a:t>
            </a:r>
            <a:r>
              <a:rPr lang="zh-CN" sz="1600" b="0" i="0" dirty="0" smtClean="0">
                <a:solidFill>
                  <a:srgbClr val="0096D6">
                    <a:lumMod val="75000"/>
                  </a:srgbClr>
                </a:solidFill>
                <a:latin typeface="Arial"/>
                <a:ea typeface="黑体" pitchFamily="2" charset="-122"/>
                <a:cs typeface="+mn-cs"/>
              </a:rPr>
              <a:t>的连续性</a:t>
            </a:r>
            <a:endParaRPr lang="zh-CN" sz="1600" b="0" i="0" dirty="0">
              <a:solidFill>
                <a:srgbClr val="0096D6">
                  <a:lumMod val="75000"/>
                </a:srgbClr>
              </a:solidFill>
              <a:latin typeface="Arial"/>
              <a:ea typeface="黑体" pitchFamily="2" charset="-122"/>
              <a:cs typeface="+mn-cs"/>
            </a:endParaRPr>
          </a:p>
          <a:p>
            <a:pPr marL="177759" indent="-177759" algn="l" defTabSz="914309">
              <a:lnSpc>
                <a:spcPct val="120000"/>
              </a:lnSpc>
              <a:spcBef>
                <a:spcPts val="600"/>
              </a:spcBef>
              <a:buClr>
                <a:srgbClr val="0096D6">
                  <a:lumMod val="75000"/>
                </a:srgbClr>
              </a:buClr>
              <a:buFont typeface="Arial"/>
              <a:buChar char="•"/>
            </a:pPr>
            <a:r>
              <a:rPr lang="zh-CN" sz="1600" b="0" i="0" dirty="0">
                <a:solidFill>
                  <a:srgbClr val="0096D6">
                    <a:lumMod val="75000"/>
                  </a:srgbClr>
                </a:solidFill>
                <a:latin typeface="Arial"/>
                <a:ea typeface="黑体" pitchFamily="2" charset="-122"/>
                <a:cs typeface="+mn-cs"/>
              </a:rPr>
              <a:t>跨私有云、混合云、公共云的无缝迁移</a:t>
            </a:r>
            <a:endParaRPr lang="en-US" sz="1600" dirty="0">
              <a:solidFill>
                <a:schemeClr val="tx1">
                  <a:lumMod val="75000"/>
                </a:schemeClr>
              </a:solidFill>
              <a:ea typeface="黑体" pitchFamily="2" charset="-122"/>
            </a:endParaRPr>
          </a:p>
          <a:p>
            <a:pPr marL="177759" indent="-177759" algn="l" defTabSz="914309">
              <a:lnSpc>
                <a:spcPct val="120000"/>
              </a:lnSpc>
              <a:spcBef>
                <a:spcPts val="600"/>
              </a:spcBef>
              <a:buClr>
                <a:srgbClr val="0096D6">
                  <a:lumMod val="75000"/>
                </a:srgbClr>
              </a:buClr>
              <a:buFont typeface="Arial"/>
              <a:buChar char="•"/>
            </a:pPr>
            <a:r>
              <a:rPr lang="zh-CN" sz="1600" b="0" i="0" dirty="0">
                <a:solidFill>
                  <a:srgbClr val="0096D6">
                    <a:lumMod val="75000"/>
                  </a:srgbClr>
                </a:solidFill>
                <a:latin typeface="Arial"/>
                <a:ea typeface="黑体" pitchFamily="2" charset="-122"/>
                <a:cs typeface="+mn-cs"/>
              </a:rPr>
              <a:t>用户到应用性能保证</a:t>
            </a:r>
            <a:endParaRPr lang="en-US" sz="1600" dirty="0">
              <a:solidFill>
                <a:schemeClr val="tx1">
                  <a:lumMod val="75000"/>
                </a:schemeClr>
              </a:solidFill>
              <a:ea typeface="黑体" pitchFamily="2" charset="-122"/>
            </a:endParaRPr>
          </a:p>
          <a:p>
            <a:pPr marL="177759" indent="-177759" algn="l" defTabSz="914309">
              <a:lnSpc>
                <a:spcPct val="120000"/>
              </a:lnSpc>
              <a:spcBef>
                <a:spcPts val="600"/>
              </a:spcBef>
              <a:buClr>
                <a:srgbClr val="0096D6">
                  <a:lumMod val="75000"/>
                </a:srgbClr>
              </a:buClr>
              <a:buFont typeface="Arial"/>
              <a:buChar char="•"/>
            </a:pPr>
            <a:r>
              <a:rPr lang="zh-CN" sz="1600" b="0" i="0" dirty="0">
                <a:solidFill>
                  <a:srgbClr val="0096D6">
                    <a:lumMod val="75000"/>
                  </a:srgbClr>
                </a:solidFill>
                <a:latin typeface="Arial"/>
                <a:ea typeface="黑体" pitchFamily="2" charset="-122"/>
                <a:cs typeface="+mn-cs"/>
              </a:rPr>
              <a:t>私有云和公共云应用的快速调配、性能优化及可操作的安全性</a:t>
            </a:r>
          </a:p>
          <a:p>
            <a:pPr algn="ctr" defTabSz="914309">
              <a:lnSpc>
                <a:spcPct val="120000"/>
              </a:lnSpc>
              <a:buNone/>
            </a:pPr>
            <a:endParaRPr lang="en-US" sz="1600" dirty="0" smtClean="0">
              <a:solidFill>
                <a:schemeClr val="tx1"/>
              </a:solidFill>
              <a:ea typeface="黑体" pitchFamily="2" charset="-122"/>
            </a:endParaRPr>
          </a:p>
          <a:p>
            <a:pPr algn="ctr" defTabSz="914309">
              <a:lnSpc>
                <a:spcPct val="120000"/>
              </a:lnSpc>
              <a:buNone/>
            </a:pPr>
            <a:endParaRPr lang="en-US" sz="1600" dirty="0">
              <a:solidFill>
                <a:srgbClr val="FF6600"/>
              </a:solidFill>
              <a:ea typeface="黑体" pitchFamily="2" charset="-122"/>
            </a:endParaRPr>
          </a:p>
        </p:txBody>
      </p:sp>
      <p:sp>
        <p:nvSpPr>
          <p:cNvPr id="20" name="Rounded Rectangle 19"/>
          <p:cNvSpPr/>
          <p:nvPr/>
        </p:nvSpPr>
        <p:spPr>
          <a:xfrm>
            <a:off x="7890248" y="1236146"/>
            <a:ext cx="4040442" cy="3330883"/>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nchorCtr="0"/>
          <a:lstStyle/>
          <a:p>
            <a:pPr algn="l" defTabSz="914309">
              <a:lnSpc>
                <a:spcPct val="120000"/>
              </a:lnSpc>
              <a:spcBef>
                <a:spcPts val="600"/>
              </a:spcBef>
              <a:buNone/>
            </a:pPr>
            <a:r>
              <a:rPr lang="zh-CN" sz="1400" b="1" i="0" dirty="0">
                <a:solidFill>
                  <a:srgbClr val="0096D6">
                    <a:lumMod val="75000"/>
                  </a:srgbClr>
                </a:solidFill>
                <a:latin typeface="Arial"/>
                <a:ea typeface="黑体" pitchFamily="2" charset="-122"/>
                <a:cs typeface="+mn-cs"/>
              </a:rPr>
              <a:t>私有云 — </a:t>
            </a:r>
            <a:r>
              <a:rPr lang="zh-CN" sz="1400" b="0" i="0" dirty="0">
                <a:solidFill>
                  <a:srgbClr val="0096D6">
                    <a:lumMod val="75000"/>
                  </a:srgbClr>
                </a:solidFill>
                <a:latin typeface="Arial"/>
                <a:ea typeface="黑体" pitchFamily="2" charset="-122"/>
                <a:cs typeface="+mn-cs"/>
              </a:rPr>
              <a:t>UCS、Cloupia</a:t>
            </a:r>
            <a:endParaRPr lang="en-US" sz="1400" dirty="0">
              <a:solidFill>
                <a:schemeClr val="tx1">
                  <a:lumMod val="75000"/>
                </a:schemeClr>
              </a:solidFill>
              <a:ea typeface="黑体" pitchFamily="2" charset="-122"/>
            </a:endParaRPr>
          </a:p>
          <a:p>
            <a:pPr algn="l" defTabSz="914309">
              <a:lnSpc>
                <a:spcPct val="120000"/>
              </a:lnSpc>
              <a:spcBef>
                <a:spcPts val="600"/>
              </a:spcBef>
              <a:buNone/>
            </a:pPr>
            <a:r>
              <a:rPr lang="zh-CN" sz="1400" b="0" i="0" dirty="0">
                <a:solidFill>
                  <a:srgbClr val="0096D6">
                    <a:lumMod val="75000"/>
                  </a:srgbClr>
                </a:solidFill>
                <a:latin typeface="Arial"/>
                <a:ea typeface="黑体" pitchFamily="2" charset="-122"/>
                <a:cs typeface="+mn-cs"/>
              </a:rPr>
              <a:t>Nexus 1000KV InterCloud</a:t>
            </a:r>
            <a:endParaRPr lang="en-US" sz="1400" dirty="0" smtClean="0">
              <a:solidFill>
                <a:schemeClr val="tx1">
                  <a:lumMod val="75000"/>
                </a:schemeClr>
              </a:solidFill>
              <a:ea typeface="黑体" pitchFamily="2" charset="-122"/>
            </a:endParaRPr>
          </a:p>
          <a:p>
            <a:pPr algn="l" defTabSz="914309">
              <a:lnSpc>
                <a:spcPct val="120000"/>
              </a:lnSpc>
              <a:spcBef>
                <a:spcPts val="600"/>
              </a:spcBef>
              <a:buNone/>
            </a:pPr>
            <a:r>
              <a:rPr lang="zh-CN" sz="1400" b="1" i="0" dirty="0">
                <a:solidFill>
                  <a:srgbClr val="0096D6">
                    <a:lumMod val="75000"/>
                  </a:srgbClr>
                </a:solidFill>
                <a:latin typeface="Arial"/>
                <a:ea typeface="黑体" pitchFamily="2" charset="-122"/>
                <a:cs typeface="+mn-cs"/>
              </a:rPr>
              <a:t>网络</a:t>
            </a:r>
            <a:r>
              <a:rPr lang="zh-CN" sz="1400" b="0" i="0" dirty="0">
                <a:solidFill>
                  <a:srgbClr val="0096D6">
                    <a:lumMod val="75000"/>
                  </a:srgbClr>
                </a:solidFill>
                <a:latin typeface="Arial"/>
                <a:ea typeface="黑体" pitchFamily="2" charset="-122"/>
                <a:cs typeface="+mn-cs"/>
              </a:rPr>
              <a:t> </a:t>
            </a:r>
            <a:r>
              <a:rPr lang="zh-CN" sz="1400" b="1" i="0" dirty="0">
                <a:solidFill>
                  <a:srgbClr val="0096D6">
                    <a:lumMod val="75000"/>
                  </a:srgbClr>
                </a:solidFill>
                <a:latin typeface="Arial"/>
                <a:ea typeface="黑体" pitchFamily="2" charset="-122"/>
                <a:cs typeface="+mn-cs"/>
              </a:rPr>
              <a:t>—</a:t>
            </a:r>
            <a:r>
              <a:rPr lang="zh-CN" sz="1400" b="0" i="0" dirty="0">
                <a:solidFill>
                  <a:srgbClr val="0096D6">
                    <a:lumMod val="75000"/>
                  </a:srgbClr>
                </a:solidFill>
                <a:latin typeface="Arial"/>
                <a:ea typeface="黑体" pitchFamily="2" charset="-122"/>
                <a:cs typeface="+mn-cs"/>
              </a:rPr>
              <a:t> 借助 ISR-AX、CSR1000V-AX、ASR1000-AX 实现应用体验 (AX) 优化</a:t>
            </a:r>
          </a:p>
          <a:p>
            <a:pPr algn="l" defTabSz="914400">
              <a:lnSpc>
                <a:spcPct val="120000"/>
              </a:lnSpc>
              <a:spcBef>
                <a:spcPts val="600"/>
              </a:spcBef>
              <a:buNone/>
            </a:pPr>
            <a:r>
              <a:rPr lang="zh-CN" sz="1400" b="1" i="0" dirty="0">
                <a:solidFill>
                  <a:srgbClr val="0096D6">
                    <a:lumMod val="75000"/>
                  </a:srgbClr>
                </a:solidFill>
                <a:latin typeface="Arial"/>
                <a:ea typeface="黑体" pitchFamily="2" charset="-122"/>
                <a:cs typeface="+mn-cs"/>
              </a:rPr>
              <a:t>云协作 SaaS </a:t>
            </a:r>
            <a:r>
              <a:rPr lang="zh-CN" sz="1400" b="0" i="0" dirty="0">
                <a:solidFill>
                  <a:srgbClr val="0096D6">
                    <a:lumMod val="75000"/>
                  </a:srgbClr>
                </a:solidFill>
                <a:latin typeface="Arial"/>
                <a:ea typeface="黑体" pitchFamily="2" charset="-122"/>
                <a:cs typeface="+mn-cs"/>
              </a:rPr>
              <a:t>(HCS) 提供的统一通信、联系中心、网真、WebEx；配备 BE6000 的 WebEx 会议</a:t>
            </a:r>
            <a:endParaRPr lang="en-US" sz="1400" i="1" dirty="0" smtClean="0">
              <a:solidFill>
                <a:schemeClr val="tx1">
                  <a:lumMod val="75000"/>
                </a:schemeClr>
              </a:solidFill>
              <a:ea typeface="黑体" pitchFamily="2" charset="-122"/>
            </a:endParaRPr>
          </a:p>
          <a:p>
            <a:pPr algn="l" defTabSz="914309">
              <a:lnSpc>
                <a:spcPct val="120000"/>
              </a:lnSpc>
              <a:spcBef>
                <a:spcPts val="600"/>
              </a:spcBef>
              <a:buNone/>
            </a:pPr>
            <a:r>
              <a:rPr lang="zh-CN" sz="1400" b="1" i="0" dirty="0">
                <a:solidFill>
                  <a:srgbClr val="0096D6">
                    <a:lumMod val="75000"/>
                  </a:srgbClr>
                </a:solidFill>
                <a:latin typeface="Arial"/>
                <a:ea typeface="黑体" pitchFamily="2" charset="-122"/>
                <a:cs typeface="+mn-cs"/>
              </a:rPr>
              <a:t>安全：</a:t>
            </a:r>
            <a:r>
              <a:rPr lang="zh-CN" sz="1400" b="0" i="0" dirty="0">
                <a:solidFill>
                  <a:srgbClr val="0096D6">
                    <a:lumMod val="75000"/>
                  </a:srgbClr>
                </a:solidFill>
                <a:latin typeface="Arial"/>
                <a:ea typeface="黑体" pitchFamily="2" charset="-122"/>
                <a:cs typeface="+mn-cs"/>
              </a:rPr>
              <a:t>ASA-X NG 防火墙、ASA 1000v</a:t>
            </a:r>
            <a:r>
              <a:rPr lang="zh-CN" sz="1400" b="0" i="0" dirty="0" smtClean="0">
                <a:solidFill>
                  <a:srgbClr val="0096D6">
                    <a:lumMod val="75000"/>
                  </a:srgbClr>
                </a:solidFill>
                <a:latin typeface="Arial"/>
                <a:ea typeface="黑体" pitchFamily="2" charset="-122"/>
                <a:cs typeface="+mn-cs"/>
              </a:rPr>
              <a:t>、</a:t>
            </a:r>
            <a:r>
              <a:rPr lang="en-US" altLang="zh-CN" sz="1400" b="0" i="0" dirty="0" smtClean="0">
                <a:solidFill>
                  <a:srgbClr val="0096D6">
                    <a:lumMod val="75000"/>
                  </a:srgbClr>
                </a:solidFill>
                <a:latin typeface="Arial"/>
                <a:ea typeface="黑体" pitchFamily="2" charset="-122"/>
                <a:cs typeface="+mn-cs"/>
              </a:rPr>
              <a:t/>
            </a:r>
            <a:br>
              <a:rPr lang="en-US" altLang="zh-CN" sz="1400" b="0" i="0" dirty="0" smtClean="0">
                <a:solidFill>
                  <a:srgbClr val="0096D6">
                    <a:lumMod val="75000"/>
                  </a:srgbClr>
                </a:solidFill>
                <a:latin typeface="Arial"/>
                <a:ea typeface="黑体" pitchFamily="2" charset="-122"/>
                <a:cs typeface="+mn-cs"/>
              </a:rPr>
            </a:br>
            <a:r>
              <a:rPr lang="zh-CN" sz="1400" b="0" i="0" dirty="0" smtClean="0">
                <a:solidFill>
                  <a:srgbClr val="0096D6">
                    <a:lumMod val="75000"/>
                  </a:srgbClr>
                </a:solidFill>
                <a:latin typeface="Arial"/>
                <a:ea typeface="黑体" pitchFamily="2" charset="-122"/>
                <a:cs typeface="+mn-cs"/>
              </a:rPr>
              <a:t>虚拟</a:t>
            </a:r>
            <a:r>
              <a:rPr lang="zh-CN" sz="1400" b="0" i="0" dirty="0">
                <a:solidFill>
                  <a:srgbClr val="0096D6">
                    <a:lumMod val="75000"/>
                  </a:srgbClr>
                </a:solidFill>
                <a:latin typeface="Arial"/>
                <a:ea typeface="黑体" pitchFamily="2" charset="-122"/>
                <a:cs typeface="+mn-cs"/>
              </a:rPr>
              <a:t>安全网关、云网络安全、云电邮安全、ScanSafe</a:t>
            </a:r>
            <a:endParaRPr lang="en-US" sz="1400" dirty="0">
              <a:solidFill>
                <a:schemeClr val="tx1">
                  <a:lumMod val="75000"/>
                </a:schemeClr>
              </a:solidFill>
              <a:ea typeface="黑体" pitchFamily="2" charset="-122"/>
            </a:endParaRPr>
          </a:p>
        </p:txBody>
      </p:sp>
    </p:spTree>
    <p:extLst>
      <p:ext uri="{BB962C8B-B14F-4D97-AF65-F5344CB8AC3E}">
        <p14:creationId xmlns:p14="http://schemas.microsoft.com/office/powerpoint/2010/main" val="233739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588" y="990600"/>
            <a:ext cx="3182617" cy="5867400"/>
          </a:xfrm>
          <a:prstGeom prst="rect">
            <a:avLst/>
          </a:prstGeom>
          <a:gradFill flip="none" rotWithShape="1">
            <a:gsLst>
              <a:gs pos="0">
                <a:schemeClr val="tx1">
                  <a:lumMod val="50000"/>
                </a:schemeClr>
              </a:gs>
              <a:gs pos="100000">
                <a:schemeClr val="tx1">
                  <a:lumMod val="60000"/>
                  <a:lumOff val="4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pic>
        <p:nvPicPr>
          <p:cNvPr id="25" name="Picture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90546" y="990600"/>
            <a:ext cx="9098279" cy="5054599"/>
          </a:xfrm>
          <a:prstGeom prst="rect">
            <a:avLst/>
          </a:prstGeom>
        </p:spPr>
      </p:pic>
      <p:sp>
        <p:nvSpPr>
          <p:cNvPr id="26" name="Rectangle 25"/>
          <p:cNvSpPr/>
          <p:nvPr/>
        </p:nvSpPr>
        <p:spPr>
          <a:xfrm>
            <a:off x="3421117" y="1326874"/>
            <a:ext cx="8526505" cy="4268707"/>
          </a:xfrm>
          <a:prstGeom prst="rect">
            <a:avLst/>
          </a:prstGeom>
          <a:solidFill>
            <a:srgbClr val="FFFFFF">
              <a:alpha val="82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ea typeface="黑体" pitchFamily="2" charset="-122"/>
            </a:endParaRPr>
          </a:p>
        </p:txBody>
      </p:sp>
      <p:cxnSp>
        <p:nvCxnSpPr>
          <p:cNvPr id="27" name="Straight Connector 26"/>
          <p:cNvCxnSpPr/>
          <p:nvPr/>
        </p:nvCxnSpPr>
        <p:spPr>
          <a:xfrm>
            <a:off x="7740894" y="1524000"/>
            <a:ext cx="0" cy="3754188"/>
          </a:xfrm>
          <a:prstGeom prst="line">
            <a:avLst/>
          </a:prstGeom>
          <a:ln w="12700">
            <a:solidFill>
              <a:srgbClr val="7F7F7F"/>
            </a:solidFill>
            <a:prstDash val="sysDash"/>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160971" y="2943210"/>
            <a:ext cx="2857499" cy="978723"/>
          </a:xfrm>
          <a:prstGeom prst="rect">
            <a:avLst/>
          </a:prstGeom>
          <a:noFill/>
        </p:spPr>
        <p:txBody>
          <a:bodyPr wrap="square" lIns="91432" tIns="45717" rIns="91432" bIns="45717" rtlCol="0" anchor="ctr">
            <a:spAutoFit/>
          </a:bodyPr>
          <a:lstStyle/>
          <a:p>
            <a:pPr algn="ctr" defTabSz="914309">
              <a:lnSpc>
                <a:spcPct val="120000"/>
              </a:lnSpc>
              <a:buNone/>
            </a:pPr>
            <a:r>
              <a:rPr lang="zh-CN" sz="2400" b="0" i="0" dirty="0">
                <a:solidFill>
                  <a:srgbClr val="FFFFFF"/>
                </a:solidFill>
                <a:latin typeface="Arial"/>
                <a:ea typeface="黑体" pitchFamily="2" charset="-122"/>
                <a:cs typeface="+mn-cs"/>
              </a:rPr>
              <a:t>我需要快速</a:t>
            </a:r>
            <a:r>
              <a:rPr lang="zh-CN" sz="2400" b="0" i="0" dirty="0" smtClean="0">
                <a:solidFill>
                  <a:srgbClr val="FFFFFF"/>
                </a:solidFill>
                <a:latin typeface="Arial"/>
                <a:ea typeface="黑体" pitchFamily="2" charset="-122"/>
                <a:cs typeface="+mn-cs"/>
              </a:rPr>
              <a:t>部署</a:t>
            </a:r>
            <a:r>
              <a:rPr lang="en-US" altLang="zh-CN" sz="2400" b="0" i="0" dirty="0" smtClean="0">
                <a:solidFill>
                  <a:srgbClr val="FFFFFF"/>
                </a:solidFill>
                <a:latin typeface="Arial"/>
                <a:ea typeface="黑体" pitchFamily="2" charset="-122"/>
                <a:cs typeface="+mn-cs"/>
              </a:rPr>
              <a:t/>
            </a:r>
            <a:br>
              <a:rPr lang="en-US" altLang="zh-CN" sz="2400" b="0" i="0" dirty="0" smtClean="0">
                <a:solidFill>
                  <a:srgbClr val="FFFFFF"/>
                </a:solidFill>
                <a:latin typeface="Arial"/>
                <a:ea typeface="黑体" pitchFamily="2" charset="-122"/>
                <a:cs typeface="+mn-cs"/>
              </a:rPr>
            </a:br>
            <a:r>
              <a:rPr lang="zh-CN" sz="2400" b="0" i="0" dirty="0" smtClean="0">
                <a:solidFill>
                  <a:srgbClr val="FFFFFF"/>
                </a:solidFill>
                <a:latin typeface="Arial"/>
                <a:ea typeface="黑体" pitchFamily="2" charset="-122"/>
                <a:cs typeface="+mn-cs"/>
              </a:rPr>
              <a:t>新</a:t>
            </a:r>
            <a:r>
              <a:rPr lang="zh-CN" sz="2400" b="0" i="0" dirty="0">
                <a:solidFill>
                  <a:srgbClr val="FFFFFF"/>
                </a:solidFill>
                <a:latin typeface="Arial"/>
                <a:ea typeface="黑体" pitchFamily="2" charset="-122"/>
                <a:cs typeface="+mn-cs"/>
              </a:rPr>
              <a:t>业务应用和服务</a:t>
            </a:r>
            <a:endParaRPr lang="en-US" sz="2400" dirty="0">
              <a:solidFill>
                <a:srgbClr val="FFFFFF"/>
              </a:solidFill>
              <a:ea typeface="黑体" pitchFamily="2" charset="-122"/>
            </a:endParaRPr>
          </a:p>
        </p:txBody>
      </p:sp>
      <p:grpSp>
        <p:nvGrpSpPr>
          <p:cNvPr id="7" name="Group 6"/>
          <p:cNvGrpSpPr>
            <a:grpSpLocks noChangeAspect="1"/>
          </p:cNvGrpSpPr>
          <p:nvPr/>
        </p:nvGrpSpPr>
        <p:grpSpPr>
          <a:xfrm>
            <a:off x="997474" y="1687310"/>
            <a:ext cx="1184493" cy="1099943"/>
            <a:chOff x="6944307" y="1066933"/>
            <a:chExt cx="1477597" cy="146659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effectLst>
            <a:outerShdw blurRad="50800" dist="38100" dir="2700000" algn="tl" rotWithShape="0">
              <a:prstClr val="black">
                <a:alpha val="40000"/>
              </a:prstClr>
            </a:outerShdw>
          </a:effectLst>
        </p:grpSpPr>
        <p:sp>
          <p:nvSpPr>
            <p:cNvPr id="8" name="Freeform 8"/>
            <p:cNvSpPr>
              <a:spLocks/>
            </p:cNvSpPr>
            <p:nvPr/>
          </p:nvSpPr>
          <p:spPr bwMode="auto">
            <a:xfrm>
              <a:off x="7513836" y="1309533"/>
              <a:ext cx="203490" cy="183325"/>
            </a:xfrm>
            <a:custGeom>
              <a:avLst/>
              <a:gdLst>
                <a:gd name="T0" fmla="*/ 0 w 141"/>
                <a:gd name="T1" fmla="*/ 59 h 127"/>
                <a:gd name="T2" fmla="*/ 105 w 141"/>
                <a:gd name="T3" fmla="*/ 127 h 127"/>
                <a:gd name="T4" fmla="*/ 91 w 141"/>
                <a:gd name="T5" fmla="*/ 35 h 127"/>
                <a:gd name="T6" fmla="*/ 0 w 141"/>
                <a:gd name="T7" fmla="*/ 59 h 127"/>
              </a:gdLst>
              <a:ahLst/>
              <a:cxnLst>
                <a:cxn ang="0">
                  <a:pos x="T0" y="T1"/>
                </a:cxn>
                <a:cxn ang="0">
                  <a:pos x="T2" y="T3"/>
                </a:cxn>
                <a:cxn ang="0">
                  <a:pos x="T4" y="T5"/>
                </a:cxn>
                <a:cxn ang="0">
                  <a:pos x="T6" y="T7"/>
                </a:cxn>
              </a:cxnLst>
              <a:rect l="0" t="0" r="r" b="b"/>
              <a:pathLst>
                <a:path w="141" h="127">
                  <a:moveTo>
                    <a:pt x="0" y="59"/>
                  </a:moveTo>
                  <a:cubicBezTo>
                    <a:pt x="105" y="127"/>
                    <a:pt x="105" y="127"/>
                    <a:pt x="105" y="127"/>
                  </a:cubicBezTo>
                  <a:cubicBezTo>
                    <a:pt x="105" y="127"/>
                    <a:pt x="141" y="65"/>
                    <a:pt x="91" y="35"/>
                  </a:cubicBezTo>
                  <a:cubicBezTo>
                    <a:pt x="34" y="0"/>
                    <a:pt x="0" y="59"/>
                    <a:pt x="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9" name="Freeform 9"/>
            <p:cNvSpPr>
              <a:spLocks/>
            </p:cNvSpPr>
            <p:nvPr/>
          </p:nvSpPr>
          <p:spPr bwMode="auto">
            <a:xfrm>
              <a:off x="7408729" y="1420750"/>
              <a:ext cx="254210" cy="253599"/>
            </a:xfrm>
            <a:custGeom>
              <a:avLst/>
              <a:gdLst>
                <a:gd name="T0" fmla="*/ 137 w 416"/>
                <a:gd name="T1" fmla="*/ 0 h 415"/>
                <a:gd name="T2" fmla="*/ 416 w 416"/>
                <a:gd name="T3" fmla="*/ 172 h 415"/>
                <a:gd name="T4" fmla="*/ 274 w 416"/>
                <a:gd name="T5" fmla="*/ 415 h 415"/>
                <a:gd name="T6" fmla="*/ 0 w 416"/>
                <a:gd name="T7" fmla="*/ 248 h 415"/>
                <a:gd name="T8" fmla="*/ 137 w 416"/>
                <a:gd name="T9" fmla="*/ 0 h 415"/>
              </a:gdLst>
              <a:ahLst/>
              <a:cxnLst>
                <a:cxn ang="0">
                  <a:pos x="T0" y="T1"/>
                </a:cxn>
                <a:cxn ang="0">
                  <a:pos x="T2" y="T3"/>
                </a:cxn>
                <a:cxn ang="0">
                  <a:pos x="T4" y="T5"/>
                </a:cxn>
                <a:cxn ang="0">
                  <a:pos x="T6" y="T7"/>
                </a:cxn>
                <a:cxn ang="0">
                  <a:pos x="T8" y="T9"/>
                </a:cxn>
              </a:cxnLst>
              <a:rect l="0" t="0" r="r" b="b"/>
              <a:pathLst>
                <a:path w="416" h="415">
                  <a:moveTo>
                    <a:pt x="137" y="0"/>
                  </a:moveTo>
                  <a:lnTo>
                    <a:pt x="416" y="172"/>
                  </a:lnTo>
                  <a:lnTo>
                    <a:pt x="274" y="415"/>
                  </a:lnTo>
                  <a:lnTo>
                    <a:pt x="0" y="248"/>
                  </a:lnTo>
                  <a:lnTo>
                    <a:pt x="1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0" name="Freeform 9"/>
            <p:cNvSpPr>
              <a:spLocks/>
            </p:cNvSpPr>
            <p:nvPr/>
          </p:nvSpPr>
          <p:spPr bwMode="auto">
            <a:xfrm>
              <a:off x="7061024" y="1601019"/>
              <a:ext cx="496199" cy="702745"/>
            </a:xfrm>
            <a:custGeom>
              <a:avLst/>
              <a:gdLst>
                <a:gd name="T0" fmla="*/ 230 w 344"/>
                <a:gd name="T1" fmla="*/ 0 h 487"/>
                <a:gd name="T2" fmla="*/ 344 w 344"/>
                <a:gd name="T3" fmla="*/ 71 h 487"/>
                <a:gd name="T4" fmla="*/ 112 w 344"/>
                <a:gd name="T5" fmla="*/ 487 h 487"/>
                <a:gd name="T6" fmla="*/ 49 w 344"/>
                <a:gd name="T7" fmla="*/ 460 h 487"/>
                <a:gd name="T8" fmla="*/ 0 w 344"/>
                <a:gd name="T9" fmla="*/ 418 h 487"/>
                <a:gd name="T10" fmla="*/ 230 w 344"/>
                <a:gd name="T11" fmla="*/ 0 h 487"/>
              </a:gdLst>
              <a:ahLst/>
              <a:cxnLst>
                <a:cxn ang="0">
                  <a:pos x="T0" y="T1"/>
                </a:cxn>
                <a:cxn ang="0">
                  <a:pos x="T2" y="T3"/>
                </a:cxn>
                <a:cxn ang="0">
                  <a:pos x="T4" y="T5"/>
                </a:cxn>
                <a:cxn ang="0">
                  <a:pos x="T6" y="T7"/>
                </a:cxn>
                <a:cxn ang="0">
                  <a:pos x="T8" y="T9"/>
                </a:cxn>
                <a:cxn ang="0">
                  <a:pos x="T10" y="T11"/>
                </a:cxn>
              </a:cxnLst>
              <a:rect l="0" t="0" r="r" b="b"/>
              <a:pathLst>
                <a:path w="344" h="487">
                  <a:moveTo>
                    <a:pt x="230" y="0"/>
                  </a:moveTo>
                  <a:cubicBezTo>
                    <a:pt x="344" y="71"/>
                    <a:pt x="344" y="71"/>
                    <a:pt x="344" y="71"/>
                  </a:cubicBezTo>
                  <a:cubicBezTo>
                    <a:pt x="112" y="487"/>
                    <a:pt x="112" y="487"/>
                    <a:pt x="112" y="487"/>
                  </a:cubicBezTo>
                  <a:cubicBezTo>
                    <a:pt x="112" y="487"/>
                    <a:pt x="78" y="477"/>
                    <a:pt x="49" y="460"/>
                  </a:cubicBezTo>
                  <a:cubicBezTo>
                    <a:pt x="22" y="443"/>
                    <a:pt x="0" y="418"/>
                    <a:pt x="0" y="418"/>
                  </a:cubicBezTo>
                  <a:lnTo>
                    <a:pt x="2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1" name="Freeform 10"/>
            <p:cNvSpPr>
              <a:spLocks/>
            </p:cNvSpPr>
            <p:nvPr/>
          </p:nvSpPr>
          <p:spPr bwMode="auto">
            <a:xfrm>
              <a:off x="7588999" y="1066933"/>
              <a:ext cx="529808" cy="922123"/>
            </a:xfrm>
            <a:custGeom>
              <a:avLst/>
              <a:gdLst>
                <a:gd name="T0" fmla="*/ 12 w 367"/>
                <a:gd name="T1" fmla="*/ 12 h 639"/>
                <a:gd name="T2" fmla="*/ 22 w 367"/>
                <a:gd name="T3" fmla="*/ 90 h 639"/>
                <a:gd name="T4" fmla="*/ 118 w 367"/>
                <a:gd name="T5" fmla="*/ 309 h 639"/>
                <a:gd name="T6" fmla="*/ 223 w 367"/>
                <a:gd name="T7" fmla="*/ 539 h 639"/>
                <a:gd name="T8" fmla="*/ 280 w 367"/>
                <a:gd name="T9" fmla="*/ 639 h 639"/>
                <a:gd name="T10" fmla="*/ 328 w 367"/>
                <a:gd name="T11" fmla="*/ 622 h 639"/>
                <a:gd name="T12" fmla="*/ 367 w 367"/>
                <a:gd name="T13" fmla="*/ 590 h 639"/>
                <a:gd name="T14" fmla="*/ 306 w 367"/>
                <a:gd name="T15" fmla="*/ 464 h 639"/>
                <a:gd name="T16" fmla="*/ 208 w 367"/>
                <a:gd name="T17" fmla="*/ 292 h 639"/>
                <a:gd name="T18" fmla="*/ 95 w 367"/>
                <a:gd name="T19" fmla="*/ 97 h 639"/>
                <a:gd name="T20" fmla="*/ 12 w 367"/>
                <a:gd name="T21" fmla="*/ 1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639">
                  <a:moveTo>
                    <a:pt x="12" y="12"/>
                  </a:moveTo>
                  <a:cubicBezTo>
                    <a:pt x="0" y="17"/>
                    <a:pt x="9" y="56"/>
                    <a:pt x="22" y="90"/>
                  </a:cubicBezTo>
                  <a:cubicBezTo>
                    <a:pt x="35" y="124"/>
                    <a:pt x="111" y="292"/>
                    <a:pt x="118" y="309"/>
                  </a:cubicBezTo>
                  <a:cubicBezTo>
                    <a:pt x="123" y="320"/>
                    <a:pt x="178" y="445"/>
                    <a:pt x="223" y="539"/>
                  </a:cubicBezTo>
                  <a:cubicBezTo>
                    <a:pt x="251" y="598"/>
                    <a:pt x="280" y="639"/>
                    <a:pt x="280" y="639"/>
                  </a:cubicBezTo>
                  <a:cubicBezTo>
                    <a:pt x="280" y="639"/>
                    <a:pt x="309" y="631"/>
                    <a:pt x="328" y="622"/>
                  </a:cubicBezTo>
                  <a:cubicBezTo>
                    <a:pt x="347" y="613"/>
                    <a:pt x="367" y="590"/>
                    <a:pt x="367" y="590"/>
                  </a:cubicBezTo>
                  <a:cubicBezTo>
                    <a:pt x="367" y="590"/>
                    <a:pt x="320" y="490"/>
                    <a:pt x="306" y="464"/>
                  </a:cubicBezTo>
                  <a:cubicBezTo>
                    <a:pt x="291" y="438"/>
                    <a:pt x="224" y="318"/>
                    <a:pt x="208" y="292"/>
                  </a:cubicBezTo>
                  <a:cubicBezTo>
                    <a:pt x="192" y="267"/>
                    <a:pt x="107" y="116"/>
                    <a:pt x="95" y="97"/>
                  </a:cubicBezTo>
                  <a:cubicBezTo>
                    <a:pt x="83" y="77"/>
                    <a:pt x="38" y="0"/>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2" name="Freeform 11"/>
            <p:cNvSpPr>
              <a:spLocks/>
            </p:cNvSpPr>
            <p:nvPr/>
          </p:nvSpPr>
          <p:spPr bwMode="auto">
            <a:xfrm>
              <a:off x="8009423" y="1946281"/>
              <a:ext cx="204713" cy="240766"/>
            </a:xfrm>
            <a:custGeom>
              <a:avLst/>
              <a:gdLst>
                <a:gd name="T0" fmla="*/ 0 w 142"/>
                <a:gd name="T1" fmla="*/ 49 h 167"/>
                <a:gd name="T2" fmla="*/ 44 w 142"/>
                <a:gd name="T3" fmla="*/ 30 h 167"/>
                <a:gd name="T4" fmla="*/ 87 w 142"/>
                <a:gd name="T5" fmla="*/ 0 h 167"/>
                <a:gd name="T6" fmla="*/ 100 w 142"/>
                <a:gd name="T7" fmla="*/ 26 h 167"/>
                <a:gd name="T8" fmla="*/ 102 w 142"/>
                <a:gd name="T9" fmla="*/ 43 h 167"/>
                <a:gd name="T10" fmla="*/ 111 w 142"/>
                <a:gd name="T11" fmla="*/ 49 h 167"/>
                <a:gd name="T12" fmla="*/ 115 w 142"/>
                <a:gd name="T13" fmla="*/ 62 h 167"/>
                <a:gd name="T14" fmla="*/ 122 w 142"/>
                <a:gd name="T15" fmla="*/ 74 h 167"/>
                <a:gd name="T16" fmla="*/ 123 w 142"/>
                <a:gd name="T17" fmla="*/ 90 h 167"/>
                <a:gd name="T18" fmla="*/ 131 w 142"/>
                <a:gd name="T19" fmla="*/ 93 h 167"/>
                <a:gd name="T20" fmla="*/ 136 w 142"/>
                <a:gd name="T21" fmla="*/ 102 h 167"/>
                <a:gd name="T22" fmla="*/ 137 w 142"/>
                <a:gd name="T23" fmla="*/ 112 h 167"/>
                <a:gd name="T24" fmla="*/ 141 w 142"/>
                <a:gd name="T25" fmla="*/ 116 h 167"/>
                <a:gd name="T26" fmla="*/ 110 w 142"/>
                <a:gd name="T27" fmla="*/ 147 h 167"/>
                <a:gd name="T28" fmla="*/ 68 w 142"/>
                <a:gd name="T29" fmla="*/ 165 h 167"/>
                <a:gd name="T30" fmla="*/ 54 w 142"/>
                <a:gd name="T31" fmla="*/ 152 h 167"/>
                <a:gd name="T32" fmla="*/ 51 w 142"/>
                <a:gd name="T33" fmla="*/ 139 h 167"/>
                <a:gd name="T34" fmla="*/ 51 w 142"/>
                <a:gd name="T35" fmla="*/ 123 h 167"/>
                <a:gd name="T36" fmla="*/ 38 w 142"/>
                <a:gd name="T37" fmla="*/ 119 h 167"/>
                <a:gd name="T38" fmla="*/ 34 w 142"/>
                <a:gd name="T39" fmla="*/ 114 h 167"/>
                <a:gd name="T40" fmla="*/ 26 w 142"/>
                <a:gd name="T41" fmla="*/ 102 h 167"/>
                <a:gd name="T42" fmla="*/ 23 w 142"/>
                <a:gd name="T43" fmla="*/ 94 h 167"/>
                <a:gd name="T44" fmla="*/ 23 w 142"/>
                <a:gd name="T45" fmla="*/ 76 h 167"/>
                <a:gd name="T46" fmla="*/ 18 w 142"/>
                <a:gd name="T47" fmla="*/ 75 h 167"/>
                <a:gd name="T48" fmla="*/ 10 w 142"/>
                <a:gd name="T49" fmla="*/ 71 h 167"/>
                <a:gd name="T50" fmla="*/ 7 w 142"/>
                <a:gd name="T51" fmla="*/ 64 h 167"/>
                <a:gd name="T52" fmla="*/ 8 w 142"/>
                <a:gd name="T53" fmla="*/ 56 h 167"/>
                <a:gd name="T54" fmla="*/ 0 w 142"/>
                <a:gd name="T55" fmla="*/ 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67">
                  <a:moveTo>
                    <a:pt x="0" y="49"/>
                  </a:moveTo>
                  <a:cubicBezTo>
                    <a:pt x="0" y="49"/>
                    <a:pt x="29" y="37"/>
                    <a:pt x="44" y="30"/>
                  </a:cubicBezTo>
                  <a:cubicBezTo>
                    <a:pt x="60" y="23"/>
                    <a:pt x="87" y="0"/>
                    <a:pt x="87" y="0"/>
                  </a:cubicBezTo>
                  <a:cubicBezTo>
                    <a:pt x="87" y="0"/>
                    <a:pt x="100" y="22"/>
                    <a:pt x="100" y="26"/>
                  </a:cubicBezTo>
                  <a:cubicBezTo>
                    <a:pt x="100" y="30"/>
                    <a:pt x="102" y="43"/>
                    <a:pt x="102" y="43"/>
                  </a:cubicBezTo>
                  <a:cubicBezTo>
                    <a:pt x="102" y="43"/>
                    <a:pt x="109" y="44"/>
                    <a:pt x="111" y="49"/>
                  </a:cubicBezTo>
                  <a:cubicBezTo>
                    <a:pt x="113" y="53"/>
                    <a:pt x="113" y="59"/>
                    <a:pt x="115" y="62"/>
                  </a:cubicBezTo>
                  <a:cubicBezTo>
                    <a:pt x="117" y="65"/>
                    <a:pt x="122" y="74"/>
                    <a:pt x="122" y="74"/>
                  </a:cubicBezTo>
                  <a:cubicBezTo>
                    <a:pt x="122" y="74"/>
                    <a:pt x="123" y="88"/>
                    <a:pt x="123" y="90"/>
                  </a:cubicBezTo>
                  <a:cubicBezTo>
                    <a:pt x="123" y="91"/>
                    <a:pt x="130" y="89"/>
                    <a:pt x="131" y="93"/>
                  </a:cubicBezTo>
                  <a:cubicBezTo>
                    <a:pt x="132" y="97"/>
                    <a:pt x="134" y="100"/>
                    <a:pt x="136" y="102"/>
                  </a:cubicBezTo>
                  <a:cubicBezTo>
                    <a:pt x="137" y="103"/>
                    <a:pt x="137" y="112"/>
                    <a:pt x="137" y="112"/>
                  </a:cubicBezTo>
                  <a:cubicBezTo>
                    <a:pt x="137" y="112"/>
                    <a:pt x="140" y="111"/>
                    <a:pt x="141" y="116"/>
                  </a:cubicBezTo>
                  <a:cubicBezTo>
                    <a:pt x="142" y="122"/>
                    <a:pt x="122" y="140"/>
                    <a:pt x="110" y="147"/>
                  </a:cubicBezTo>
                  <a:cubicBezTo>
                    <a:pt x="98" y="153"/>
                    <a:pt x="74" y="167"/>
                    <a:pt x="68" y="165"/>
                  </a:cubicBezTo>
                  <a:cubicBezTo>
                    <a:pt x="63" y="164"/>
                    <a:pt x="55" y="155"/>
                    <a:pt x="54" y="152"/>
                  </a:cubicBezTo>
                  <a:cubicBezTo>
                    <a:pt x="53" y="148"/>
                    <a:pt x="50" y="143"/>
                    <a:pt x="51" y="139"/>
                  </a:cubicBezTo>
                  <a:cubicBezTo>
                    <a:pt x="52" y="136"/>
                    <a:pt x="52" y="126"/>
                    <a:pt x="51" y="123"/>
                  </a:cubicBezTo>
                  <a:cubicBezTo>
                    <a:pt x="49" y="121"/>
                    <a:pt x="39" y="123"/>
                    <a:pt x="38" y="119"/>
                  </a:cubicBezTo>
                  <a:cubicBezTo>
                    <a:pt x="37" y="116"/>
                    <a:pt x="36" y="119"/>
                    <a:pt x="34" y="114"/>
                  </a:cubicBezTo>
                  <a:cubicBezTo>
                    <a:pt x="32" y="109"/>
                    <a:pt x="28" y="104"/>
                    <a:pt x="26" y="102"/>
                  </a:cubicBezTo>
                  <a:cubicBezTo>
                    <a:pt x="25" y="101"/>
                    <a:pt x="23" y="99"/>
                    <a:pt x="23" y="94"/>
                  </a:cubicBezTo>
                  <a:cubicBezTo>
                    <a:pt x="24" y="90"/>
                    <a:pt x="23" y="76"/>
                    <a:pt x="23" y="76"/>
                  </a:cubicBezTo>
                  <a:cubicBezTo>
                    <a:pt x="23" y="76"/>
                    <a:pt x="22" y="77"/>
                    <a:pt x="18" y="75"/>
                  </a:cubicBezTo>
                  <a:cubicBezTo>
                    <a:pt x="15" y="73"/>
                    <a:pt x="10" y="76"/>
                    <a:pt x="10" y="71"/>
                  </a:cubicBezTo>
                  <a:cubicBezTo>
                    <a:pt x="10" y="67"/>
                    <a:pt x="7" y="64"/>
                    <a:pt x="7" y="64"/>
                  </a:cubicBezTo>
                  <a:cubicBezTo>
                    <a:pt x="8" y="56"/>
                    <a:pt x="8" y="56"/>
                    <a:pt x="8" y="5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3" name="Freeform 12"/>
            <p:cNvSpPr>
              <a:spLocks/>
            </p:cNvSpPr>
            <p:nvPr/>
          </p:nvSpPr>
          <p:spPr bwMode="auto">
            <a:xfrm>
              <a:off x="8130418" y="2155271"/>
              <a:ext cx="276820" cy="378260"/>
            </a:xfrm>
            <a:custGeom>
              <a:avLst/>
              <a:gdLst>
                <a:gd name="T0" fmla="*/ 0 w 192"/>
                <a:gd name="T1" fmla="*/ 34 h 262"/>
                <a:gd name="T2" fmla="*/ 31 w 192"/>
                <a:gd name="T3" fmla="*/ 20 h 262"/>
                <a:gd name="T4" fmla="*/ 59 w 192"/>
                <a:gd name="T5" fmla="*/ 0 h 262"/>
                <a:gd name="T6" fmla="*/ 176 w 192"/>
                <a:gd name="T7" fmla="*/ 181 h 262"/>
                <a:gd name="T8" fmla="*/ 152 w 192"/>
                <a:gd name="T9" fmla="*/ 243 h 262"/>
                <a:gd name="T10" fmla="*/ 81 w 192"/>
                <a:gd name="T11" fmla="*/ 237 h 262"/>
                <a:gd name="T12" fmla="*/ 43 w 192"/>
                <a:gd name="T13" fmla="*/ 150 h 262"/>
                <a:gd name="T14" fmla="*/ 0 w 192"/>
                <a:gd name="T15" fmla="*/ 34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62">
                  <a:moveTo>
                    <a:pt x="0" y="34"/>
                  </a:moveTo>
                  <a:cubicBezTo>
                    <a:pt x="0" y="34"/>
                    <a:pt x="21" y="26"/>
                    <a:pt x="31" y="20"/>
                  </a:cubicBezTo>
                  <a:cubicBezTo>
                    <a:pt x="42" y="13"/>
                    <a:pt x="59" y="0"/>
                    <a:pt x="59" y="0"/>
                  </a:cubicBezTo>
                  <a:cubicBezTo>
                    <a:pt x="59" y="0"/>
                    <a:pt x="132" y="105"/>
                    <a:pt x="176" y="181"/>
                  </a:cubicBezTo>
                  <a:cubicBezTo>
                    <a:pt x="192" y="210"/>
                    <a:pt x="171" y="232"/>
                    <a:pt x="152" y="243"/>
                  </a:cubicBezTo>
                  <a:cubicBezTo>
                    <a:pt x="132" y="254"/>
                    <a:pt x="94" y="262"/>
                    <a:pt x="81" y="237"/>
                  </a:cubicBezTo>
                  <a:cubicBezTo>
                    <a:pt x="76" y="226"/>
                    <a:pt x="59" y="190"/>
                    <a:pt x="43" y="150"/>
                  </a:cubicBezTo>
                  <a:cubicBezTo>
                    <a:pt x="22" y="95"/>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4" name="Freeform 13"/>
            <p:cNvSpPr>
              <a:spLocks noEditPoints="1"/>
            </p:cNvSpPr>
            <p:nvPr/>
          </p:nvSpPr>
          <p:spPr bwMode="auto">
            <a:xfrm>
              <a:off x="7371453" y="1821620"/>
              <a:ext cx="646525" cy="294542"/>
            </a:xfrm>
            <a:custGeom>
              <a:avLst/>
              <a:gdLst>
                <a:gd name="T0" fmla="*/ 831 w 1058"/>
                <a:gd name="T1" fmla="*/ 104 h 482"/>
                <a:gd name="T2" fmla="*/ 831 w 1058"/>
                <a:gd name="T3" fmla="*/ 59 h 482"/>
                <a:gd name="T4" fmla="*/ 800 w 1058"/>
                <a:gd name="T5" fmla="*/ 0 h 482"/>
                <a:gd name="T6" fmla="*/ 264 w 1058"/>
                <a:gd name="T7" fmla="*/ 0 h 482"/>
                <a:gd name="T8" fmla="*/ 0 w 1058"/>
                <a:gd name="T9" fmla="*/ 482 h 482"/>
                <a:gd name="T10" fmla="*/ 1058 w 1058"/>
                <a:gd name="T11" fmla="*/ 482 h 482"/>
                <a:gd name="T12" fmla="*/ 855 w 1058"/>
                <a:gd name="T13" fmla="*/ 104 h 482"/>
                <a:gd name="T14" fmla="*/ 831 w 1058"/>
                <a:gd name="T15" fmla="*/ 104 h 482"/>
                <a:gd name="T16" fmla="*/ 302 w 1058"/>
                <a:gd name="T17" fmla="*/ 152 h 482"/>
                <a:gd name="T18" fmla="*/ 264 w 1058"/>
                <a:gd name="T19" fmla="*/ 152 h 482"/>
                <a:gd name="T20" fmla="*/ 264 w 1058"/>
                <a:gd name="T21" fmla="*/ 19 h 482"/>
                <a:gd name="T22" fmla="*/ 302 w 1058"/>
                <a:gd name="T23" fmla="*/ 19 h 482"/>
                <a:gd name="T24" fmla="*/ 302 w 1058"/>
                <a:gd name="T25" fmla="*/ 152 h 482"/>
                <a:gd name="T26" fmla="*/ 415 w 1058"/>
                <a:gd name="T27" fmla="*/ 104 h 482"/>
                <a:gd name="T28" fmla="*/ 378 w 1058"/>
                <a:gd name="T29" fmla="*/ 104 h 482"/>
                <a:gd name="T30" fmla="*/ 378 w 1058"/>
                <a:gd name="T31" fmla="*/ 17 h 482"/>
                <a:gd name="T32" fmla="*/ 415 w 1058"/>
                <a:gd name="T33" fmla="*/ 19 h 482"/>
                <a:gd name="T34" fmla="*/ 415 w 1058"/>
                <a:gd name="T35" fmla="*/ 104 h 482"/>
                <a:gd name="T36" fmla="*/ 531 w 1058"/>
                <a:gd name="T37" fmla="*/ 152 h 482"/>
                <a:gd name="T38" fmla="*/ 491 w 1058"/>
                <a:gd name="T39" fmla="*/ 152 h 482"/>
                <a:gd name="T40" fmla="*/ 491 w 1058"/>
                <a:gd name="T41" fmla="*/ 19 h 482"/>
                <a:gd name="T42" fmla="*/ 531 w 1058"/>
                <a:gd name="T43" fmla="*/ 19 h 482"/>
                <a:gd name="T44" fmla="*/ 531 w 1058"/>
                <a:gd name="T45" fmla="*/ 152 h 482"/>
                <a:gd name="T46" fmla="*/ 644 w 1058"/>
                <a:gd name="T47" fmla="*/ 102 h 482"/>
                <a:gd name="T48" fmla="*/ 604 w 1058"/>
                <a:gd name="T49" fmla="*/ 102 h 482"/>
                <a:gd name="T50" fmla="*/ 604 w 1058"/>
                <a:gd name="T51" fmla="*/ 19 h 482"/>
                <a:gd name="T52" fmla="*/ 644 w 1058"/>
                <a:gd name="T53" fmla="*/ 19 h 482"/>
                <a:gd name="T54" fmla="*/ 644 w 1058"/>
                <a:gd name="T55" fmla="*/ 102 h 482"/>
                <a:gd name="T56" fmla="*/ 755 w 1058"/>
                <a:gd name="T57" fmla="*/ 152 h 482"/>
                <a:gd name="T58" fmla="*/ 715 w 1058"/>
                <a:gd name="T59" fmla="*/ 149 h 482"/>
                <a:gd name="T60" fmla="*/ 715 w 1058"/>
                <a:gd name="T61" fmla="*/ 19 h 482"/>
                <a:gd name="T62" fmla="*/ 755 w 1058"/>
                <a:gd name="T63" fmla="*/ 19 h 482"/>
                <a:gd name="T64" fmla="*/ 755 w 1058"/>
                <a:gd name="T65" fmla="*/ 15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8" h="482">
                  <a:moveTo>
                    <a:pt x="831" y="104"/>
                  </a:moveTo>
                  <a:lnTo>
                    <a:pt x="831" y="59"/>
                  </a:lnTo>
                  <a:lnTo>
                    <a:pt x="800" y="0"/>
                  </a:lnTo>
                  <a:lnTo>
                    <a:pt x="264" y="0"/>
                  </a:lnTo>
                  <a:lnTo>
                    <a:pt x="0" y="482"/>
                  </a:lnTo>
                  <a:lnTo>
                    <a:pt x="1058" y="482"/>
                  </a:lnTo>
                  <a:lnTo>
                    <a:pt x="855" y="104"/>
                  </a:lnTo>
                  <a:lnTo>
                    <a:pt x="831" y="104"/>
                  </a:lnTo>
                  <a:close/>
                  <a:moveTo>
                    <a:pt x="302" y="152"/>
                  </a:moveTo>
                  <a:lnTo>
                    <a:pt x="264" y="152"/>
                  </a:lnTo>
                  <a:lnTo>
                    <a:pt x="264" y="19"/>
                  </a:lnTo>
                  <a:lnTo>
                    <a:pt x="302" y="19"/>
                  </a:lnTo>
                  <a:lnTo>
                    <a:pt x="302" y="152"/>
                  </a:lnTo>
                  <a:close/>
                  <a:moveTo>
                    <a:pt x="415" y="104"/>
                  </a:moveTo>
                  <a:lnTo>
                    <a:pt x="378" y="104"/>
                  </a:lnTo>
                  <a:lnTo>
                    <a:pt x="378" y="17"/>
                  </a:lnTo>
                  <a:lnTo>
                    <a:pt x="415" y="19"/>
                  </a:lnTo>
                  <a:lnTo>
                    <a:pt x="415" y="104"/>
                  </a:lnTo>
                  <a:close/>
                  <a:moveTo>
                    <a:pt x="531" y="152"/>
                  </a:moveTo>
                  <a:lnTo>
                    <a:pt x="491" y="152"/>
                  </a:lnTo>
                  <a:lnTo>
                    <a:pt x="491" y="19"/>
                  </a:lnTo>
                  <a:lnTo>
                    <a:pt x="531" y="19"/>
                  </a:lnTo>
                  <a:lnTo>
                    <a:pt x="531" y="152"/>
                  </a:lnTo>
                  <a:close/>
                  <a:moveTo>
                    <a:pt x="644" y="102"/>
                  </a:moveTo>
                  <a:lnTo>
                    <a:pt x="604" y="102"/>
                  </a:lnTo>
                  <a:lnTo>
                    <a:pt x="604" y="19"/>
                  </a:lnTo>
                  <a:lnTo>
                    <a:pt x="644" y="19"/>
                  </a:lnTo>
                  <a:lnTo>
                    <a:pt x="644" y="102"/>
                  </a:lnTo>
                  <a:close/>
                  <a:moveTo>
                    <a:pt x="755" y="152"/>
                  </a:moveTo>
                  <a:lnTo>
                    <a:pt x="715" y="149"/>
                  </a:lnTo>
                  <a:lnTo>
                    <a:pt x="715" y="19"/>
                  </a:lnTo>
                  <a:lnTo>
                    <a:pt x="755" y="19"/>
                  </a:lnTo>
                  <a:lnTo>
                    <a:pt x="755"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5" name="Freeform 14"/>
            <p:cNvSpPr>
              <a:spLocks noEditPoints="1"/>
            </p:cNvSpPr>
            <p:nvPr/>
          </p:nvSpPr>
          <p:spPr bwMode="auto">
            <a:xfrm>
              <a:off x="6944307" y="1821620"/>
              <a:ext cx="288431" cy="294542"/>
            </a:xfrm>
            <a:custGeom>
              <a:avLst/>
              <a:gdLst>
                <a:gd name="T0" fmla="*/ 0 w 472"/>
                <a:gd name="T1" fmla="*/ 482 h 482"/>
                <a:gd name="T2" fmla="*/ 205 w 472"/>
                <a:gd name="T3" fmla="*/ 482 h 482"/>
                <a:gd name="T4" fmla="*/ 413 w 472"/>
                <a:gd name="T5" fmla="*/ 107 h 482"/>
                <a:gd name="T6" fmla="*/ 406 w 472"/>
                <a:gd name="T7" fmla="*/ 107 h 482"/>
                <a:gd name="T8" fmla="*/ 406 w 472"/>
                <a:gd name="T9" fmla="*/ 17 h 482"/>
                <a:gd name="T10" fmla="*/ 441 w 472"/>
                <a:gd name="T11" fmla="*/ 17 h 482"/>
                <a:gd name="T12" fmla="*/ 441 w 472"/>
                <a:gd name="T13" fmla="*/ 55 h 482"/>
                <a:gd name="T14" fmla="*/ 472 w 472"/>
                <a:gd name="T15" fmla="*/ 0 h 482"/>
                <a:gd name="T16" fmla="*/ 0 w 472"/>
                <a:gd name="T17" fmla="*/ 0 h 482"/>
                <a:gd name="T18" fmla="*/ 0 w 472"/>
                <a:gd name="T19" fmla="*/ 482 h 482"/>
                <a:gd name="T20" fmla="*/ 292 w 472"/>
                <a:gd name="T21" fmla="*/ 19 h 482"/>
                <a:gd name="T22" fmla="*/ 333 w 472"/>
                <a:gd name="T23" fmla="*/ 19 h 482"/>
                <a:gd name="T24" fmla="*/ 333 w 472"/>
                <a:gd name="T25" fmla="*/ 149 h 482"/>
                <a:gd name="T26" fmla="*/ 292 w 472"/>
                <a:gd name="T27" fmla="*/ 149 h 482"/>
                <a:gd name="T28" fmla="*/ 292 w 472"/>
                <a:gd name="T29" fmla="*/ 19 h 482"/>
                <a:gd name="T30" fmla="*/ 179 w 472"/>
                <a:gd name="T31" fmla="*/ 19 h 482"/>
                <a:gd name="T32" fmla="*/ 215 w 472"/>
                <a:gd name="T33" fmla="*/ 19 h 482"/>
                <a:gd name="T34" fmla="*/ 215 w 472"/>
                <a:gd name="T35" fmla="*/ 104 h 482"/>
                <a:gd name="T36" fmla="*/ 179 w 472"/>
                <a:gd name="T37" fmla="*/ 104 h 482"/>
                <a:gd name="T38" fmla="*/ 179 w 472"/>
                <a:gd name="T39" fmla="*/ 19 h 482"/>
                <a:gd name="T40" fmla="*/ 66 w 472"/>
                <a:gd name="T41" fmla="*/ 19 h 482"/>
                <a:gd name="T42" fmla="*/ 104 w 472"/>
                <a:gd name="T43" fmla="*/ 19 h 482"/>
                <a:gd name="T44" fmla="*/ 104 w 472"/>
                <a:gd name="T45" fmla="*/ 152 h 482"/>
                <a:gd name="T46" fmla="*/ 66 w 472"/>
                <a:gd name="T47" fmla="*/ 152 h 482"/>
                <a:gd name="T48" fmla="*/ 66 w 472"/>
                <a:gd name="T49" fmla="*/ 1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2" h="482">
                  <a:moveTo>
                    <a:pt x="0" y="482"/>
                  </a:moveTo>
                  <a:lnTo>
                    <a:pt x="205" y="482"/>
                  </a:lnTo>
                  <a:lnTo>
                    <a:pt x="413" y="107"/>
                  </a:lnTo>
                  <a:lnTo>
                    <a:pt x="406" y="107"/>
                  </a:lnTo>
                  <a:lnTo>
                    <a:pt x="406" y="17"/>
                  </a:lnTo>
                  <a:lnTo>
                    <a:pt x="441" y="17"/>
                  </a:lnTo>
                  <a:lnTo>
                    <a:pt x="441" y="55"/>
                  </a:lnTo>
                  <a:lnTo>
                    <a:pt x="472" y="0"/>
                  </a:lnTo>
                  <a:lnTo>
                    <a:pt x="0" y="0"/>
                  </a:lnTo>
                  <a:lnTo>
                    <a:pt x="0" y="482"/>
                  </a:lnTo>
                  <a:close/>
                  <a:moveTo>
                    <a:pt x="292" y="19"/>
                  </a:moveTo>
                  <a:lnTo>
                    <a:pt x="333" y="19"/>
                  </a:lnTo>
                  <a:lnTo>
                    <a:pt x="333" y="149"/>
                  </a:lnTo>
                  <a:lnTo>
                    <a:pt x="292" y="149"/>
                  </a:lnTo>
                  <a:lnTo>
                    <a:pt x="292" y="19"/>
                  </a:lnTo>
                  <a:close/>
                  <a:moveTo>
                    <a:pt x="179" y="19"/>
                  </a:moveTo>
                  <a:lnTo>
                    <a:pt x="215" y="19"/>
                  </a:lnTo>
                  <a:lnTo>
                    <a:pt x="215" y="104"/>
                  </a:lnTo>
                  <a:lnTo>
                    <a:pt x="179" y="104"/>
                  </a:lnTo>
                  <a:lnTo>
                    <a:pt x="179" y="19"/>
                  </a:lnTo>
                  <a:close/>
                  <a:moveTo>
                    <a:pt x="66" y="19"/>
                  </a:moveTo>
                  <a:lnTo>
                    <a:pt x="104" y="19"/>
                  </a:lnTo>
                  <a:lnTo>
                    <a:pt x="104" y="152"/>
                  </a:lnTo>
                  <a:lnTo>
                    <a:pt x="66" y="152"/>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6" name="Freeform 15"/>
            <p:cNvSpPr>
              <a:spLocks noEditPoints="1"/>
            </p:cNvSpPr>
            <p:nvPr/>
          </p:nvSpPr>
          <p:spPr bwMode="auto">
            <a:xfrm>
              <a:off x="8115752" y="1821620"/>
              <a:ext cx="306152" cy="294542"/>
            </a:xfrm>
            <a:custGeom>
              <a:avLst/>
              <a:gdLst>
                <a:gd name="T0" fmla="*/ 0 w 501"/>
                <a:gd name="T1" fmla="*/ 0 h 482"/>
                <a:gd name="T2" fmla="*/ 218 w 501"/>
                <a:gd name="T3" fmla="*/ 482 h 482"/>
                <a:gd name="T4" fmla="*/ 501 w 501"/>
                <a:gd name="T5" fmla="*/ 482 h 482"/>
                <a:gd name="T6" fmla="*/ 501 w 501"/>
                <a:gd name="T7" fmla="*/ 0 h 482"/>
                <a:gd name="T8" fmla="*/ 0 w 501"/>
                <a:gd name="T9" fmla="*/ 0 h 482"/>
                <a:gd name="T10" fmla="*/ 107 w 501"/>
                <a:gd name="T11" fmla="*/ 104 h 482"/>
                <a:gd name="T12" fmla="*/ 64 w 501"/>
                <a:gd name="T13" fmla="*/ 104 h 482"/>
                <a:gd name="T14" fmla="*/ 64 w 501"/>
                <a:gd name="T15" fmla="*/ 17 h 482"/>
                <a:gd name="T16" fmla="*/ 107 w 501"/>
                <a:gd name="T17" fmla="*/ 17 h 482"/>
                <a:gd name="T18" fmla="*/ 107 w 501"/>
                <a:gd name="T19" fmla="*/ 104 h 482"/>
                <a:gd name="T20" fmla="*/ 208 w 501"/>
                <a:gd name="T21" fmla="*/ 152 h 482"/>
                <a:gd name="T22" fmla="*/ 168 w 501"/>
                <a:gd name="T23" fmla="*/ 152 h 482"/>
                <a:gd name="T24" fmla="*/ 168 w 501"/>
                <a:gd name="T25" fmla="*/ 17 h 482"/>
                <a:gd name="T26" fmla="*/ 208 w 501"/>
                <a:gd name="T27" fmla="*/ 19 h 482"/>
                <a:gd name="T28" fmla="*/ 208 w 501"/>
                <a:gd name="T29" fmla="*/ 152 h 482"/>
                <a:gd name="T30" fmla="*/ 322 w 501"/>
                <a:gd name="T31" fmla="*/ 102 h 482"/>
                <a:gd name="T32" fmla="*/ 281 w 501"/>
                <a:gd name="T33" fmla="*/ 102 h 482"/>
                <a:gd name="T34" fmla="*/ 281 w 501"/>
                <a:gd name="T35" fmla="*/ 17 h 482"/>
                <a:gd name="T36" fmla="*/ 322 w 501"/>
                <a:gd name="T37" fmla="*/ 19 h 482"/>
                <a:gd name="T38" fmla="*/ 322 w 501"/>
                <a:gd name="T39" fmla="*/ 102 h 482"/>
                <a:gd name="T40" fmla="*/ 435 w 501"/>
                <a:gd name="T41" fmla="*/ 149 h 482"/>
                <a:gd name="T42" fmla="*/ 397 w 501"/>
                <a:gd name="T43" fmla="*/ 149 h 482"/>
                <a:gd name="T44" fmla="*/ 397 w 501"/>
                <a:gd name="T45" fmla="*/ 19 h 482"/>
                <a:gd name="T46" fmla="*/ 435 w 501"/>
                <a:gd name="T47" fmla="*/ 19 h 482"/>
                <a:gd name="T48" fmla="*/ 435 w 501"/>
                <a:gd name="T49" fmla="*/ 1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1" h="482">
                  <a:moveTo>
                    <a:pt x="0" y="0"/>
                  </a:moveTo>
                  <a:lnTo>
                    <a:pt x="218" y="482"/>
                  </a:lnTo>
                  <a:lnTo>
                    <a:pt x="501" y="482"/>
                  </a:lnTo>
                  <a:lnTo>
                    <a:pt x="501" y="0"/>
                  </a:lnTo>
                  <a:lnTo>
                    <a:pt x="0" y="0"/>
                  </a:lnTo>
                  <a:close/>
                  <a:moveTo>
                    <a:pt x="107" y="104"/>
                  </a:moveTo>
                  <a:lnTo>
                    <a:pt x="64" y="104"/>
                  </a:lnTo>
                  <a:lnTo>
                    <a:pt x="64" y="17"/>
                  </a:lnTo>
                  <a:lnTo>
                    <a:pt x="107" y="17"/>
                  </a:lnTo>
                  <a:lnTo>
                    <a:pt x="107" y="104"/>
                  </a:lnTo>
                  <a:close/>
                  <a:moveTo>
                    <a:pt x="208" y="152"/>
                  </a:moveTo>
                  <a:lnTo>
                    <a:pt x="168" y="152"/>
                  </a:lnTo>
                  <a:lnTo>
                    <a:pt x="168" y="17"/>
                  </a:lnTo>
                  <a:lnTo>
                    <a:pt x="208" y="19"/>
                  </a:lnTo>
                  <a:lnTo>
                    <a:pt x="208" y="152"/>
                  </a:lnTo>
                  <a:close/>
                  <a:moveTo>
                    <a:pt x="322" y="102"/>
                  </a:moveTo>
                  <a:lnTo>
                    <a:pt x="281" y="102"/>
                  </a:lnTo>
                  <a:lnTo>
                    <a:pt x="281" y="17"/>
                  </a:lnTo>
                  <a:lnTo>
                    <a:pt x="322" y="19"/>
                  </a:lnTo>
                  <a:lnTo>
                    <a:pt x="322" y="102"/>
                  </a:lnTo>
                  <a:close/>
                  <a:moveTo>
                    <a:pt x="435" y="149"/>
                  </a:moveTo>
                  <a:lnTo>
                    <a:pt x="397" y="149"/>
                  </a:lnTo>
                  <a:lnTo>
                    <a:pt x="397" y="19"/>
                  </a:lnTo>
                  <a:lnTo>
                    <a:pt x="435" y="19"/>
                  </a:lnTo>
                  <a:lnTo>
                    <a:pt x="43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sp>
          <p:nvSpPr>
            <p:cNvPr id="17" name="Freeform 16"/>
            <p:cNvSpPr>
              <a:spLocks/>
            </p:cNvSpPr>
            <p:nvPr/>
          </p:nvSpPr>
          <p:spPr bwMode="auto">
            <a:xfrm>
              <a:off x="6991971" y="2238989"/>
              <a:ext cx="208990" cy="272543"/>
            </a:xfrm>
            <a:custGeom>
              <a:avLst/>
              <a:gdLst>
                <a:gd name="T0" fmla="*/ 41 w 145"/>
                <a:gd name="T1" fmla="*/ 0 h 189"/>
                <a:gd name="T2" fmla="*/ 89 w 145"/>
                <a:gd name="T3" fmla="*/ 34 h 189"/>
                <a:gd name="T4" fmla="*/ 145 w 145"/>
                <a:gd name="T5" fmla="*/ 61 h 189"/>
                <a:gd name="T6" fmla="*/ 72 w 145"/>
                <a:gd name="T7" fmla="*/ 125 h 189"/>
                <a:gd name="T8" fmla="*/ 14 w 145"/>
                <a:gd name="T9" fmla="*/ 187 h 189"/>
                <a:gd name="T10" fmla="*/ 4 w 145"/>
                <a:gd name="T11" fmla="*/ 186 h 189"/>
                <a:gd name="T12" fmla="*/ 25 w 145"/>
                <a:gd name="T13" fmla="*/ 97 h 189"/>
                <a:gd name="T14" fmla="*/ 41 w 145"/>
                <a:gd name="T15" fmla="*/ 0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189">
                  <a:moveTo>
                    <a:pt x="41" y="0"/>
                  </a:moveTo>
                  <a:cubicBezTo>
                    <a:pt x="41" y="0"/>
                    <a:pt x="60" y="18"/>
                    <a:pt x="89" y="34"/>
                  </a:cubicBezTo>
                  <a:cubicBezTo>
                    <a:pt x="108" y="45"/>
                    <a:pt x="145" y="61"/>
                    <a:pt x="145" y="61"/>
                  </a:cubicBezTo>
                  <a:cubicBezTo>
                    <a:pt x="145" y="61"/>
                    <a:pt x="104" y="91"/>
                    <a:pt x="72" y="125"/>
                  </a:cubicBezTo>
                  <a:cubicBezTo>
                    <a:pt x="41" y="157"/>
                    <a:pt x="14" y="187"/>
                    <a:pt x="14" y="187"/>
                  </a:cubicBezTo>
                  <a:cubicBezTo>
                    <a:pt x="14" y="187"/>
                    <a:pt x="7" y="189"/>
                    <a:pt x="4" y="186"/>
                  </a:cubicBezTo>
                  <a:cubicBezTo>
                    <a:pt x="0" y="182"/>
                    <a:pt x="15" y="144"/>
                    <a:pt x="25" y="97"/>
                  </a:cubicBezTo>
                  <a:cubicBezTo>
                    <a:pt x="35" y="51"/>
                    <a:pt x="41"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23"/>
              <a:endParaRPr lang="en-US" sz="1900">
                <a:solidFill>
                  <a:srgbClr val="0096D6"/>
                </a:solidFill>
                <a:ea typeface="黑体" pitchFamily="2" charset="-122"/>
              </a:endParaRPr>
            </a:p>
          </p:txBody>
        </p:sp>
      </p:grpSp>
      <p:grpSp>
        <p:nvGrpSpPr>
          <p:cNvPr id="21" name="Group 20"/>
          <p:cNvGrpSpPr/>
          <p:nvPr/>
        </p:nvGrpSpPr>
        <p:grpSpPr>
          <a:xfrm>
            <a:off x="-1588" y="5786423"/>
            <a:ext cx="12190414" cy="1126462"/>
            <a:chOff x="-1588" y="5786423"/>
            <a:chExt cx="12190414" cy="1126462"/>
          </a:xfrm>
        </p:grpSpPr>
        <p:sp>
          <p:nvSpPr>
            <p:cNvPr id="22" name="Rectangle 21"/>
            <p:cNvSpPr/>
            <p:nvPr/>
          </p:nvSpPr>
          <p:spPr>
            <a:xfrm>
              <a:off x="-1588" y="5804038"/>
              <a:ext cx="12190414" cy="1049867"/>
            </a:xfrm>
            <a:prstGeom prst="rect">
              <a:avLst/>
            </a:prstGeom>
            <a:gradFill flip="none" rotWithShape="1">
              <a:gsLst>
                <a:gs pos="53000">
                  <a:schemeClr val="bg2">
                    <a:lumMod val="65000"/>
                  </a:schemeClr>
                </a:gs>
                <a:gs pos="100000">
                  <a:schemeClr val="bg2">
                    <a:lumMod val="85000"/>
                  </a:schemeClr>
                </a:gs>
                <a:gs pos="0">
                  <a:schemeClr val="bg2">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smtClean="0">
                <a:ea typeface="黑体" pitchFamily="2" charset="-122"/>
              </a:endParaRPr>
            </a:p>
          </p:txBody>
        </p:sp>
        <p:sp>
          <p:nvSpPr>
            <p:cNvPr id="23" name="Rectangle 22"/>
            <p:cNvSpPr/>
            <p:nvPr/>
          </p:nvSpPr>
          <p:spPr>
            <a:xfrm>
              <a:off x="526700" y="5786423"/>
              <a:ext cx="11133839" cy="1126462"/>
            </a:xfrm>
            <a:prstGeom prst="rect">
              <a:avLst/>
            </a:prstGeom>
          </p:spPr>
          <p:txBody>
            <a:bodyPr wrap="square">
              <a:spAutoFit/>
            </a:bodyPr>
            <a:lstStyle/>
            <a:p>
              <a:pPr algn="ctr" defTabSz="914400">
                <a:lnSpc>
                  <a:spcPct val="120000"/>
                </a:lnSpc>
                <a:buNone/>
              </a:pPr>
              <a:r>
                <a:rPr lang="zh-CN" sz="2000" b="1" i="0" dirty="0">
                  <a:solidFill>
                    <a:srgbClr val="0096D6">
                      <a:lumMod val="50000"/>
                    </a:srgbClr>
                  </a:solidFill>
                  <a:latin typeface="Arial"/>
                  <a:ea typeface="黑体" pitchFamily="2" charset="-122"/>
                  <a:cs typeface="+mn-cs"/>
                </a:rPr>
                <a:t>服务：</a:t>
              </a:r>
              <a:r>
                <a:rPr lang="zh-CN" sz="1600" b="1" i="0" dirty="0">
                  <a:solidFill>
                    <a:srgbClr val="0096D6">
                      <a:lumMod val="50000"/>
                    </a:srgbClr>
                  </a:solidFill>
                  <a:latin typeface="Arial"/>
                  <a:ea typeface="黑体" pitchFamily="2" charset="-122"/>
                  <a:cs typeface="+mn-cs"/>
                </a:rPr>
                <a:t/>
              </a:r>
              <a:br>
                <a:rPr lang="zh-CN" sz="1600" b="1" i="0" dirty="0">
                  <a:solidFill>
                    <a:srgbClr val="0096D6">
                      <a:lumMod val="50000"/>
                    </a:srgbClr>
                  </a:solidFill>
                  <a:latin typeface="Arial"/>
                  <a:ea typeface="黑体" pitchFamily="2" charset="-122"/>
                  <a:cs typeface="+mn-cs"/>
                </a:rPr>
              </a:br>
              <a:r>
                <a:rPr lang="zh-CN" sz="1800" b="0" i="0" dirty="0">
                  <a:solidFill>
                    <a:srgbClr val="0096D6">
                      <a:lumMod val="50000"/>
                    </a:srgbClr>
                  </a:solidFill>
                  <a:latin typeface="Arial"/>
                  <a:ea typeface="黑体" pitchFamily="2" charset="-122"/>
                  <a:cs typeface="+mn-cs"/>
                </a:rPr>
                <a:t>由思科合作伙伴提供的以软件为</a:t>
              </a:r>
              <a:r>
                <a:rPr lang="zh-CN" sz="1800" b="0" i="0" dirty="0" smtClean="0">
                  <a:solidFill>
                    <a:srgbClr val="0096D6">
                      <a:lumMod val="50000"/>
                    </a:srgbClr>
                  </a:solidFill>
                  <a:latin typeface="Arial"/>
                  <a:ea typeface="黑体" pitchFamily="2" charset="-122"/>
                  <a:cs typeface="+mn-cs"/>
                </a:rPr>
                <a:t>支持的</a:t>
              </a:r>
              <a:r>
                <a:rPr lang="zh-CN" b="0" i="0" dirty="0">
                  <a:solidFill>
                    <a:srgbClr val="0096D6">
                      <a:lumMod val="50000"/>
                    </a:srgbClr>
                  </a:solidFill>
                  <a:latin typeface="Arial"/>
                  <a:ea typeface="黑体" pitchFamily="2" charset="-122"/>
                  <a:cs typeface="+mn-cs"/>
                </a:rPr>
                <a:t>专业服务。</a:t>
              </a:r>
            </a:p>
            <a:p>
              <a:pPr algn="ctr" defTabSz="914400">
                <a:lnSpc>
                  <a:spcPct val="120000"/>
                </a:lnSpc>
                <a:buNone/>
              </a:pPr>
              <a:r>
                <a:rPr lang="zh-CN" sz="1800" b="0" i="0" dirty="0">
                  <a:solidFill>
                    <a:srgbClr val="0096D6">
                      <a:lumMod val="50000"/>
                    </a:srgbClr>
                  </a:solidFill>
                  <a:latin typeface="Arial"/>
                  <a:ea typeface="黑体" pitchFamily="2" charset="-122"/>
                  <a:cs typeface="+mn-cs"/>
                </a:rPr>
                <a:t>由思科合作伙伴提供的主动维护</a:t>
              </a:r>
              <a:r>
                <a:rPr lang="zh-CN" sz="1800" b="0" i="0" dirty="0" smtClean="0">
                  <a:solidFill>
                    <a:srgbClr val="0096D6">
                      <a:lumMod val="50000"/>
                    </a:srgbClr>
                  </a:solidFill>
                  <a:latin typeface="Arial"/>
                  <a:ea typeface="黑体" pitchFamily="2" charset="-122"/>
                  <a:cs typeface="+mn-cs"/>
                </a:rPr>
                <a:t>支持</a:t>
              </a:r>
              <a:r>
                <a:rPr lang="zh-CN" altLang="en-US" sz="1800" b="0" i="0" dirty="0" smtClean="0">
                  <a:solidFill>
                    <a:srgbClr val="0096D6">
                      <a:lumMod val="50000"/>
                    </a:srgbClr>
                  </a:solidFill>
                  <a:latin typeface="Arial"/>
                  <a:ea typeface="黑体" pitchFamily="2" charset="-122"/>
                  <a:cs typeface="+mn-cs"/>
                </a:rPr>
                <a:t>。</a:t>
              </a:r>
              <a:r>
                <a:rPr lang="zh-CN" sz="1800" b="0" i="0" dirty="0" smtClean="0">
                  <a:solidFill>
                    <a:srgbClr val="0096D6">
                      <a:lumMod val="50000"/>
                    </a:srgbClr>
                  </a:solidFill>
                  <a:latin typeface="Arial"/>
                  <a:ea typeface="黑体" pitchFamily="2" charset="-122"/>
                  <a:cs typeface="+mn-cs"/>
                </a:rPr>
                <a:t>思科 </a:t>
              </a:r>
              <a:r>
                <a:rPr lang="zh-CN" sz="1800" b="0" i="0" dirty="0">
                  <a:solidFill>
                    <a:srgbClr val="0096D6">
                      <a:lumMod val="50000"/>
                    </a:srgbClr>
                  </a:solidFill>
                  <a:latin typeface="Arial"/>
                  <a:ea typeface="黑体" pitchFamily="2" charset="-122"/>
                  <a:cs typeface="+mn-cs"/>
                </a:rPr>
                <a:t>SMARTnet 服务。</a:t>
              </a:r>
            </a:p>
          </p:txBody>
        </p:sp>
        <p:cxnSp>
          <p:nvCxnSpPr>
            <p:cNvPr id="24" name="Straight Connector 23"/>
            <p:cNvCxnSpPr/>
            <p:nvPr/>
          </p:nvCxnSpPr>
          <p:spPr>
            <a:xfrm>
              <a:off x="0" y="5804038"/>
              <a:ext cx="12188826" cy="0"/>
            </a:xfrm>
            <a:prstGeom prst="line">
              <a:avLst/>
            </a:prstGeom>
            <a:ln>
              <a:gradFill flip="none" rotWithShape="1">
                <a:gsLst>
                  <a:gs pos="0">
                    <a:srgbClr val="000000"/>
                  </a:gs>
                  <a:gs pos="100000">
                    <a:srgbClr val="000000"/>
                  </a:gs>
                  <a:gs pos="51000">
                    <a:schemeClr val="bg2">
                      <a:lumMod val="75000"/>
                    </a:schemeClr>
                  </a:gs>
                </a:gsLst>
                <a:lin ang="0" scaled="1"/>
                <a:tileRect/>
              </a:gradFill>
            </a:ln>
          </p:spPr>
          <p:style>
            <a:lnRef idx="2">
              <a:schemeClr val="accent1"/>
            </a:lnRef>
            <a:fillRef idx="0">
              <a:schemeClr val="accent1"/>
            </a:fillRef>
            <a:effectRef idx="1">
              <a:schemeClr val="accent1"/>
            </a:effectRef>
            <a:fontRef idx="minor">
              <a:schemeClr val="tx1"/>
            </a:fontRef>
          </p:style>
        </p:cxnSp>
      </p:grpSp>
      <p:sp>
        <p:nvSpPr>
          <p:cNvPr id="30" name="Title 5"/>
          <p:cNvSpPr>
            <a:spLocks noGrp="1"/>
          </p:cNvSpPr>
          <p:nvPr>
            <p:ph type="title"/>
          </p:nvPr>
        </p:nvSpPr>
        <p:spPr>
          <a:xfrm>
            <a:off x="306189" y="0"/>
            <a:ext cx="11438252" cy="838200"/>
          </a:xfrm>
        </p:spPr>
        <p:txBody>
          <a:bodyPr/>
          <a:lstStyle/>
          <a:p>
            <a:pPr algn="l" defTabSz="914400">
              <a:lnSpc>
                <a:spcPct val="80000"/>
              </a:lnSpc>
              <a:spcBef>
                <a:spcPct val="0"/>
              </a:spcBef>
              <a:buNone/>
            </a:pPr>
            <a:r>
              <a:rPr lang="zh-CN" sz="3600" b="0" i="0" spc="0">
                <a:solidFill>
                  <a:srgbClr val="FFFFFF"/>
                </a:solidFill>
                <a:latin typeface="Arial"/>
                <a:ea typeface="黑体" pitchFamily="2" charset="-122"/>
                <a:cs typeface="+mj-cs"/>
              </a:rPr>
              <a:t>思科如何满足客户需求</a:t>
            </a:r>
            <a:endParaRPr lang="en-US" dirty="0">
              <a:ea typeface="黑体" pitchFamily="2" charset="-122"/>
            </a:endParaRPr>
          </a:p>
        </p:txBody>
      </p:sp>
      <p:sp>
        <p:nvSpPr>
          <p:cNvPr id="29" name="Rounded Rectangle 28"/>
          <p:cNvSpPr/>
          <p:nvPr/>
        </p:nvSpPr>
        <p:spPr>
          <a:xfrm>
            <a:off x="3181029" y="1410899"/>
            <a:ext cx="4542933" cy="405856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t"/>
          <a:lstStyle/>
          <a:p>
            <a:pPr marL="177759" indent="-177759" algn="l" defTabSz="914309">
              <a:lnSpc>
                <a:spcPct val="120000"/>
              </a:lnSpc>
              <a:spcBef>
                <a:spcPts val="600"/>
              </a:spcBef>
              <a:buClr>
                <a:srgbClr val="0071A0"/>
              </a:buClr>
              <a:buFont typeface="Arial"/>
              <a:buChar char="•"/>
            </a:pPr>
            <a:r>
              <a:rPr lang="zh-CN" sz="1800" b="0" i="0">
                <a:solidFill>
                  <a:srgbClr val="0071A0"/>
                </a:solidFill>
                <a:latin typeface="Arial"/>
                <a:ea typeface="黑体" pitchFamily="2" charset="-122"/>
                <a:cs typeface="+mn-cs"/>
              </a:rPr>
              <a:t>降低总拥有成本，同时快速部署分支机构一体化 ISR 选项</a:t>
            </a:r>
            <a:endParaRPr lang="en-US" dirty="0">
              <a:solidFill>
                <a:srgbClr val="0071A0"/>
              </a:solidFill>
              <a:ea typeface="黑体" pitchFamily="2" charset="-122"/>
            </a:endParaRPr>
          </a:p>
          <a:p>
            <a:pPr marL="177759" indent="-177759" algn="l" defTabSz="914309">
              <a:lnSpc>
                <a:spcPct val="120000"/>
              </a:lnSpc>
              <a:spcBef>
                <a:spcPts val="600"/>
              </a:spcBef>
              <a:buClr>
                <a:srgbClr val="0071A0"/>
              </a:buClr>
              <a:buFont typeface="Arial"/>
              <a:buChar char="•"/>
            </a:pPr>
            <a:r>
              <a:rPr lang="zh-CN" sz="1800" b="0" i="0">
                <a:solidFill>
                  <a:srgbClr val="0071A0"/>
                </a:solidFill>
                <a:latin typeface="Arial"/>
                <a:ea typeface="黑体" pitchFamily="2" charset="-122"/>
                <a:cs typeface="+mn-cs"/>
              </a:rPr>
              <a:t>利用云和现场协作模式 </a:t>
            </a:r>
            <a:endParaRPr lang="en-US" dirty="0">
              <a:solidFill>
                <a:srgbClr val="0071A0"/>
              </a:solidFill>
              <a:ea typeface="黑体" pitchFamily="2" charset="-122"/>
            </a:endParaRPr>
          </a:p>
          <a:p>
            <a:pPr marL="177759" indent="-177759" algn="l" defTabSz="914309">
              <a:lnSpc>
                <a:spcPct val="120000"/>
              </a:lnSpc>
              <a:spcBef>
                <a:spcPts val="600"/>
              </a:spcBef>
              <a:buClr>
                <a:srgbClr val="0071A0"/>
              </a:buClr>
              <a:buFont typeface="Arial"/>
              <a:buChar char="•"/>
            </a:pPr>
            <a:r>
              <a:rPr lang="zh-CN" sz="1800" b="0" i="0">
                <a:solidFill>
                  <a:srgbClr val="0071A0"/>
                </a:solidFill>
                <a:latin typeface="Arial"/>
                <a:ea typeface="黑体" pitchFamily="2" charset="-122"/>
                <a:cs typeface="+mn-cs"/>
              </a:rPr>
              <a:t>使用集成数据中心堆栈最大限度减少部署风险和性能假设</a:t>
            </a:r>
            <a:endParaRPr lang="en-US" dirty="0">
              <a:solidFill>
                <a:srgbClr val="0071A0"/>
              </a:solidFill>
              <a:ea typeface="黑体" pitchFamily="2" charset="-122"/>
            </a:endParaRPr>
          </a:p>
          <a:p>
            <a:pPr algn="l" defTabSz="914309">
              <a:lnSpc>
                <a:spcPct val="120000"/>
              </a:lnSpc>
              <a:buNone/>
            </a:pPr>
            <a:endParaRPr lang="en-US" dirty="0">
              <a:solidFill>
                <a:srgbClr val="FFFF00"/>
              </a:solidFill>
              <a:ea typeface="黑体" pitchFamily="2" charset="-122"/>
            </a:endParaRPr>
          </a:p>
          <a:p>
            <a:pPr algn="l" defTabSz="914309">
              <a:lnSpc>
                <a:spcPct val="120000"/>
              </a:lnSpc>
              <a:buNone/>
            </a:pPr>
            <a:endParaRPr lang="en-US" dirty="0">
              <a:solidFill>
                <a:srgbClr val="FFFF00"/>
              </a:solidFill>
              <a:ea typeface="黑体" pitchFamily="2" charset="-122"/>
            </a:endParaRPr>
          </a:p>
          <a:p>
            <a:pPr algn="l" defTabSz="914309">
              <a:lnSpc>
                <a:spcPct val="120000"/>
              </a:lnSpc>
              <a:buNone/>
            </a:pPr>
            <a:endParaRPr lang="en-US" dirty="0">
              <a:solidFill>
                <a:srgbClr val="FFFF00"/>
              </a:solidFill>
              <a:ea typeface="黑体" pitchFamily="2" charset="-122"/>
            </a:endParaRPr>
          </a:p>
        </p:txBody>
      </p:sp>
      <p:sp>
        <p:nvSpPr>
          <p:cNvPr id="31" name="Rounded Rectangle 30"/>
          <p:cNvSpPr/>
          <p:nvPr/>
        </p:nvSpPr>
        <p:spPr>
          <a:xfrm>
            <a:off x="7941045" y="2087872"/>
            <a:ext cx="3803396" cy="293044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l" defTabSz="914309">
              <a:lnSpc>
                <a:spcPct val="120000"/>
              </a:lnSpc>
              <a:spcBef>
                <a:spcPts val="600"/>
              </a:spcBef>
              <a:buNone/>
            </a:pPr>
            <a:r>
              <a:rPr lang="zh-CN" sz="1400" b="1" i="0" dirty="0">
                <a:solidFill>
                  <a:srgbClr val="0096D6">
                    <a:lumMod val="75000"/>
                  </a:srgbClr>
                </a:solidFill>
                <a:latin typeface="Arial"/>
                <a:ea typeface="黑体" pitchFamily="2" charset="-122"/>
                <a:cs typeface="+mn-cs"/>
              </a:rPr>
              <a:t>集成 DC 堆栈 — </a:t>
            </a:r>
            <a:r>
              <a:rPr lang="zh-CN" sz="1400" b="0" i="0" dirty="0">
                <a:solidFill>
                  <a:srgbClr val="0096D6">
                    <a:lumMod val="75000"/>
                  </a:srgbClr>
                </a:solidFill>
                <a:latin typeface="Arial"/>
                <a:ea typeface="黑体" pitchFamily="2" charset="-122"/>
                <a:cs typeface="+mn-cs"/>
              </a:rPr>
              <a:t>ExpressPod、VSPEX、Vblock 100、FlexPod</a:t>
            </a:r>
          </a:p>
          <a:p>
            <a:pPr algn="l" defTabSz="914309">
              <a:lnSpc>
                <a:spcPct val="120000"/>
              </a:lnSpc>
              <a:spcBef>
                <a:spcPts val="600"/>
              </a:spcBef>
              <a:buNone/>
            </a:pPr>
            <a:r>
              <a:rPr lang="zh-CN" sz="1400" b="1" i="0" dirty="0">
                <a:solidFill>
                  <a:srgbClr val="0096D6">
                    <a:lumMod val="75000"/>
                  </a:srgbClr>
                </a:solidFill>
                <a:latin typeface="Arial"/>
                <a:ea typeface="黑体" pitchFamily="2" charset="-122"/>
                <a:cs typeface="+mn-cs"/>
              </a:rPr>
              <a:t>网络</a:t>
            </a:r>
            <a:r>
              <a:rPr lang="zh-CN" sz="1400" b="0" i="0" dirty="0">
                <a:solidFill>
                  <a:srgbClr val="0096D6">
                    <a:lumMod val="75000"/>
                  </a:srgbClr>
                </a:solidFill>
                <a:latin typeface="Arial"/>
                <a:ea typeface="黑体" pitchFamily="2" charset="-122"/>
                <a:cs typeface="+mn-cs"/>
              </a:rPr>
              <a:t> </a:t>
            </a:r>
            <a:r>
              <a:rPr lang="zh-CN" sz="1400" b="1" i="0" dirty="0">
                <a:solidFill>
                  <a:srgbClr val="0096D6">
                    <a:lumMod val="75000"/>
                  </a:srgbClr>
                </a:solidFill>
                <a:latin typeface="Arial"/>
                <a:ea typeface="黑体" pitchFamily="2" charset="-122"/>
                <a:cs typeface="+mn-cs"/>
              </a:rPr>
              <a:t>—</a:t>
            </a:r>
            <a:r>
              <a:rPr lang="zh-CN" sz="1400" b="0" i="0" dirty="0">
                <a:solidFill>
                  <a:srgbClr val="0096D6">
                    <a:lumMod val="75000"/>
                  </a:srgbClr>
                </a:solidFill>
                <a:latin typeface="Arial"/>
                <a:ea typeface="黑体" pitchFamily="2" charset="-122"/>
                <a:cs typeface="+mn-cs"/>
              </a:rPr>
              <a:t> ISR-AX、CSR1000V-AX、ASR1000-AX</a:t>
            </a:r>
          </a:p>
          <a:p>
            <a:pPr algn="l" defTabSz="914309">
              <a:lnSpc>
                <a:spcPct val="120000"/>
              </a:lnSpc>
              <a:spcBef>
                <a:spcPts val="600"/>
              </a:spcBef>
              <a:buNone/>
            </a:pPr>
            <a:r>
              <a:rPr lang="zh-CN" sz="1400" b="1" i="0" dirty="0">
                <a:solidFill>
                  <a:srgbClr val="0096D6">
                    <a:lumMod val="75000"/>
                  </a:srgbClr>
                </a:solidFill>
                <a:latin typeface="Arial"/>
                <a:ea typeface="黑体" pitchFamily="2" charset="-122"/>
                <a:cs typeface="+mn-cs"/>
              </a:rPr>
              <a:t>协作灵活的模式 — </a:t>
            </a:r>
            <a:r>
              <a:rPr lang="zh-CN" sz="1400" b="0" i="0" dirty="0">
                <a:solidFill>
                  <a:srgbClr val="0096D6">
                    <a:lumMod val="75000"/>
                  </a:srgbClr>
                </a:solidFill>
                <a:latin typeface="Arial"/>
                <a:ea typeface="黑体" pitchFamily="2" charset="-122"/>
                <a:cs typeface="+mn-cs"/>
              </a:rPr>
              <a:t>BE 6000（带有 VCS）、UCCX、WebEx 会议、寻呼服务器、ER、其他思科统一通信应用、CDN 批准的合作伙伴应用；云协作 (HCS) 合作伙伴托管的服务</a:t>
            </a:r>
          </a:p>
          <a:p>
            <a:pPr defTabSz="914309">
              <a:lnSpc>
                <a:spcPct val="120000"/>
              </a:lnSpc>
              <a:spcBef>
                <a:spcPts val="600"/>
              </a:spcBef>
            </a:pPr>
            <a:r>
              <a:rPr lang="zh-CN" sz="1400" b="1" i="0" dirty="0">
                <a:solidFill>
                  <a:srgbClr val="0096D6">
                    <a:lumMod val="75000"/>
                  </a:srgbClr>
                </a:solidFill>
                <a:latin typeface="Arial"/>
                <a:ea typeface="黑体" pitchFamily="2" charset="-122"/>
                <a:cs typeface="+mn-cs"/>
              </a:rPr>
              <a:t>智能解决方案 </a:t>
            </a:r>
            <a:r>
              <a:rPr lang="en-US" altLang="zh-CN" sz="1400" b="1" dirty="0" smtClean="0">
                <a:solidFill>
                  <a:srgbClr val="0096D6">
                    <a:lumMod val="75000"/>
                  </a:srgbClr>
                </a:solidFill>
                <a:ea typeface="黑体" pitchFamily="2" charset="-122"/>
              </a:rPr>
              <a:t>— </a:t>
            </a:r>
            <a:r>
              <a:rPr lang="zh-CN" sz="1400" b="0" i="0" dirty="0">
                <a:solidFill>
                  <a:srgbClr val="0096D6">
                    <a:lumMod val="75000"/>
                  </a:srgbClr>
                </a:solidFill>
                <a:latin typeface="Arial"/>
                <a:ea typeface="黑体" pitchFamily="2" charset="-122"/>
                <a:cs typeface="+mn-cs"/>
              </a:rPr>
              <a:t>虚拟化基础集成了 Nexus 5000/2000/1000V、ASA、UCS B 系列和 C 系列、VMware vSphere</a:t>
            </a:r>
            <a:endParaRPr lang="en-US" sz="1400" dirty="0" smtClean="0">
              <a:solidFill>
                <a:schemeClr val="tx1">
                  <a:lumMod val="75000"/>
                </a:schemeClr>
              </a:solidFill>
              <a:ea typeface="黑体" pitchFamily="2" charset="-122"/>
            </a:endParaRPr>
          </a:p>
          <a:p>
            <a:pPr algn="l" defTabSz="914309">
              <a:lnSpc>
                <a:spcPct val="120000"/>
              </a:lnSpc>
              <a:spcBef>
                <a:spcPts val="600"/>
              </a:spcBef>
              <a:buNone/>
            </a:pPr>
            <a:r>
              <a:rPr lang="zh-CN" sz="1400" b="1" i="0" dirty="0">
                <a:solidFill>
                  <a:srgbClr val="0096D6">
                    <a:lumMod val="75000"/>
                  </a:srgbClr>
                </a:solidFill>
                <a:latin typeface="Arial"/>
                <a:ea typeface="黑体" pitchFamily="2" charset="-122"/>
                <a:cs typeface="+mn-cs"/>
              </a:rPr>
              <a:t>安全：</a:t>
            </a:r>
            <a:r>
              <a:rPr lang="zh-CN" sz="1400" b="0" i="0" dirty="0">
                <a:solidFill>
                  <a:srgbClr val="0096D6">
                    <a:lumMod val="75000"/>
                  </a:srgbClr>
                </a:solidFill>
                <a:latin typeface="Arial"/>
                <a:ea typeface="黑体" pitchFamily="2" charset="-122"/>
                <a:cs typeface="+mn-cs"/>
              </a:rPr>
              <a:t>ISE、TrustSec、ASA-X NG 防火墙</a:t>
            </a:r>
          </a:p>
          <a:p>
            <a:pPr algn="ctr" defTabSz="914309">
              <a:lnSpc>
                <a:spcPct val="120000"/>
              </a:lnSpc>
              <a:spcBef>
                <a:spcPts val="600"/>
              </a:spcBef>
              <a:buNone/>
            </a:pPr>
            <a:endParaRPr lang="en-US" sz="1050" dirty="0">
              <a:solidFill>
                <a:schemeClr val="tx1">
                  <a:lumMod val="75000"/>
                </a:schemeClr>
              </a:solidFill>
              <a:ea typeface="黑体" pitchFamily="2" charset="-122"/>
            </a:endParaRPr>
          </a:p>
        </p:txBody>
      </p:sp>
    </p:spTree>
    <p:extLst>
      <p:ext uri="{BB962C8B-B14F-4D97-AF65-F5344CB8AC3E}">
        <p14:creationId xmlns:p14="http://schemas.microsoft.com/office/powerpoint/2010/main" val="15980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scoMidmarketPortfolioConsolidationPPT_D2">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CiscoMidmarketPortfolioConsolidationPPT_D2.potx</Template>
  <TotalTime>4811</TotalTime>
  <Words>3580</Words>
  <Application>Microsoft Office PowerPoint</Application>
  <PresentationFormat>自定义</PresentationFormat>
  <Paragraphs>467</Paragraphs>
  <Slides>33</Slides>
  <Notes>33</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CiscoMidmarketPortfolioConsolidationPPT_D2</vt:lpstr>
      <vt:lpstr>Default Theme</vt:lpstr>
      <vt:lpstr>PowerPoint 演示文稿</vt:lpstr>
      <vt:lpstr>议题  </vt:lpstr>
      <vt:lpstr>全球中端市场潜在商机剖析</vt:lpstr>
      <vt:lpstr>为什么选择思科 Made-for-Midmarket 产品组合？</vt:lpstr>
      <vt:lpstr>PowerPoint 演示文稿</vt:lpstr>
      <vt:lpstr>中型客户的推动力是什么？</vt:lpstr>
      <vt:lpstr>思科如何满足客户需求</vt:lpstr>
      <vt:lpstr>思科如何满足客户需求</vt:lpstr>
      <vt:lpstr>思科如何满足客户需求</vt:lpstr>
      <vt:lpstr>思科如何满足客户需求</vt:lpstr>
      <vt:lpstr>思科如何满足客户需求</vt:lpstr>
      <vt:lpstr>思科 Made-for-Midmarket 产品组合 解决客户 IT 挑战的最佳选择</vt:lpstr>
      <vt:lpstr>面向中端市场的合作</vt:lpstr>
      <vt:lpstr>专为满足中型客户需求 — 协作</vt:lpstr>
      <vt:lpstr>专为满足中型客户需求 — 协作</vt:lpstr>
      <vt:lpstr>数据中心中端市场产品</vt:lpstr>
      <vt:lpstr>专为满足中型客户需求 — 数据中心</vt:lpstr>
      <vt:lpstr>专为满足中型客户需求 — 数据中心</vt:lpstr>
      <vt:lpstr>面向中端市场的网络</vt:lpstr>
      <vt:lpstr>专为满足中型客户需求 — 网络</vt:lpstr>
      <vt:lpstr>专为满足中型客户需求 — 网络</vt:lpstr>
      <vt:lpstr>面向中端市场的安全</vt:lpstr>
      <vt:lpstr>专为满足中型客户需求 — 安全</vt:lpstr>
      <vt:lpstr>专为满足中型客户需求 — 安全</vt:lpstr>
      <vt:lpstr>面向中端市场的智能解决方案</vt:lpstr>
      <vt:lpstr>专为满足中型客户需求 — 智能解决方案</vt:lpstr>
      <vt:lpstr>专为满足中型客户需求 — 智能解决方案</vt:lpstr>
      <vt:lpstr>面向中端市场的服务</vt:lpstr>
      <vt:lpstr>为您的企业/服务业务提供更大的价值</vt:lpstr>
      <vt:lpstr>中端市场为什么选择思科？</vt:lpstr>
      <vt:lpstr>PowerPoint 演示文稿</vt:lpstr>
      <vt:lpstr>Made-for-Midmarket 产品组合 竞争简述</vt:lpstr>
      <vt:lpstr>声明：</vt:lpstr>
    </vt:vector>
  </TitlesOfParts>
  <Company>Cisco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Template Theme Files</dc:title>
  <dc:creator>mike needham</dc:creator>
  <cp:lastModifiedBy>Microsoft</cp:lastModifiedBy>
  <cp:revision>227</cp:revision>
  <dcterms:created xsi:type="dcterms:W3CDTF">2010-11-23T00:21:16Z</dcterms:created>
  <dcterms:modified xsi:type="dcterms:W3CDTF">2018-01-05T05:14:59Z</dcterms:modified>
</cp:coreProperties>
</file>