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67" r:id="rId2"/>
  </p:sldMasterIdLst>
  <p:notesMasterIdLst>
    <p:notesMasterId r:id="rId28"/>
  </p:notesMasterIdLst>
  <p:handoutMasterIdLst>
    <p:handoutMasterId r:id="rId29"/>
  </p:handoutMasterIdLst>
  <p:sldIdLst>
    <p:sldId id="376" r:id="rId3"/>
    <p:sldId id="545" r:id="rId4"/>
    <p:sldId id="508" r:id="rId5"/>
    <p:sldId id="510" r:id="rId6"/>
    <p:sldId id="509" r:id="rId7"/>
    <p:sldId id="499" r:id="rId8"/>
    <p:sldId id="511" r:id="rId9"/>
    <p:sldId id="512" r:id="rId10"/>
    <p:sldId id="523" r:id="rId11"/>
    <p:sldId id="463" r:id="rId12"/>
    <p:sldId id="543" r:id="rId13"/>
    <p:sldId id="542" r:id="rId14"/>
    <p:sldId id="513" r:id="rId15"/>
    <p:sldId id="514" r:id="rId16"/>
    <p:sldId id="515" r:id="rId17"/>
    <p:sldId id="500" r:id="rId18"/>
    <p:sldId id="498" r:id="rId19"/>
    <p:sldId id="492" r:id="rId20"/>
    <p:sldId id="493" r:id="rId21"/>
    <p:sldId id="494" r:id="rId22"/>
    <p:sldId id="521" r:id="rId23"/>
    <p:sldId id="517" r:id="rId24"/>
    <p:sldId id="519" r:id="rId25"/>
    <p:sldId id="419" r:id="rId26"/>
    <p:sldId id="54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BB9"/>
    <a:srgbClr val="33828D"/>
    <a:srgbClr val="FF00FF"/>
    <a:srgbClr val="52526D"/>
    <a:srgbClr val="7F7F7F"/>
    <a:srgbClr val="000000"/>
    <a:srgbClr val="00A2BF"/>
    <a:srgbClr val="39BBB9"/>
    <a:srgbClr val="B8E1D0"/>
    <a:srgbClr val="E6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88504" autoAdjust="0"/>
  </p:normalViewPr>
  <p:slideViewPr>
    <p:cSldViewPr snapToGrid="0">
      <p:cViewPr varScale="1">
        <p:scale>
          <a:sx n="76" d="100"/>
          <a:sy n="76" d="100"/>
        </p:scale>
        <p:origin x="-876" y="-68"/>
      </p:cViewPr>
      <p:guideLst>
        <p:guide orient="horz" pos="1088"/>
        <p:guide pos="315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05/01/2018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5424" y="685488"/>
            <a:ext cx="4547152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108877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545034"/>
            <a:ext cx="8112126" cy="28813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3873677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4453668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41715" y="2807022"/>
            <a:ext cx="8302625" cy="29900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162" y="307874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571574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6" y="933455"/>
            <a:ext cx="8582751" cy="3582543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53270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2" y="230001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173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4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7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70" y="284017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08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17" y="207275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07" y="186339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16" y="207275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59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71" y="186339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55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67" y="222501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7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7595"/>
            <a:ext cx="7772400" cy="43387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165364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4847780"/>
            <a:ext cx="4067880" cy="21602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400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4857635"/>
            <a:ext cx="4499928" cy="21602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 defTabSz="914400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13588"/>
            <a:ext cx="7772400" cy="1021556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02694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19" y="341158"/>
            <a:ext cx="8659368" cy="527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ja-JP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8024853" y="4745973"/>
            <a:ext cx="550798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Cisco Public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665" r:id="rId2"/>
    <p:sldLayoutId id="2147483667" r:id="rId3"/>
    <p:sldLayoutId id="2147483747" r:id="rId4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1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35546"/>
            <a:ext cx="8229600" cy="405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865989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86598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21393" y="1514051"/>
            <a:ext cx="8301718" cy="1239556"/>
          </a:xfrm>
        </p:spPr>
        <p:txBody>
          <a:bodyPr/>
          <a:lstStyle/>
          <a:p>
            <a:r>
              <a:rPr lang="en-US" dirty="0" smtClean="0"/>
              <a:t>Roadshow</a:t>
            </a:r>
            <a:br>
              <a:rPr lang="en-US" dirty="0" smtClean="0"/>
            </a:br>
            <a:r>
              <a:rPr lang="en-US" sz="2800" dirty="0" smtClean="0"/>
              <a:t>Mini-Lab1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シスコシステムズ合同会社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847" y="3873677"/>
            <a:ext cx="8112650" cy="534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Sep 2014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570" y="2805653"/>
            <a:ext cx="8302625" cy="299001"/>
          </a:xfrm>
        </p:spPr>
        <p:txBody>
          <a:bodyPr/>
          <a:lstStyle/>
          <a:p>
            <a:r>
              <a:rPr lang="en-US" dirty="0" smtClean="0"/>
              <a:t>Converged Access Wireless 802.1X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 smtClean="0"/>
              <a:t>無線</a:t>
            </a:r>
            <a:r>
              <a:rPr lang="en-US" altLang="ja-JP" sz="4400" dirty="0" smtClean="0"/>
              <a:t>LAN</a:t>
            </a:r>
            <a:r>
              <a:rPr lang="ja-JP" altLang="en-US" sz="4400" dirty="0" smtClean="0"/>
              <a:t>の設定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(Converged Access)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27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Converged Access – Wireless</a:t>
            </a:r>
            <a:r>
              <a:rPr lang="ja-JP" altLang="en-US" dirty="0" smtClean="0">
                <a:latin typeface="CiscoSansTT"/>
                <a:cs typeface="CiscoSansTT"/>
              </a:rPr>
              <a:t>設定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48" y="3041345"/>
            <a:ext cx="2662292" cy="1231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iscoSansTT"/>
                <a:cs typeface="CiscoSansTT"/>
              </a:rPr>
              <a:t>CLI: wireless</a:t>
            </a:r>
            <a:r>
              <a:rPr lang="ja-JP" altLang="en-US" dirty="0">
                <a:latin typeface="CiscoSansTT"/>
                <a:cs typeface="CiscoSansTT"/>
              </a:rPr>
              <a:t> ～</a:t>
            </a:r>
            <a:endParaRPr lang="en-US" altLang="ja-JP" dirty="0" smtClean="0"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無線全般の設定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モビリティグループ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の管理インターフェイス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等</a:t>
            </a:r>
            <a:endParaRPr lang="en-US" sz="1400" dirty="0">
              <a:solidFill>
                <a:srgbClr val="52526D"/>
              </a:solidFill>
              <a:latin typeface="CiscoSansTT"/>
              <a:cs typeface="CiscoSans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3277" y="3047223"/>
            <a:ext cx="2656440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iscoSansTT"/>
                <a:cs typeface="CiscoSansTT"/>
              </a:rPr>
              <a:t>CLI: </a:t>
            </a:r>
            <a:r>
              <a:rPr lang="en-US" altLang="ja-JP" dirty="0" err="1" smtClean="0">
                <a:latin typeface="CiscoSansTT"/>
                <a:cs typeface="CiscoSansTT"/>
              </a:rPr>
              <a:t>wlan</a:t>
            </a:r>
            <a:r>
              <a:rPr lang="en-US" altLang="ja-JP" dirty="0" smtClean="0">
                <a:latin typeface="CiscoSansTT"/>
                <a:cs typeface="CiscoSansTT"/>
              </a:rPr>
              <a:t> </a:t>
            </a:r>
            <a:r>
              <a:rPr lang="ja-JP" altLang="en-US" dirty="0" smtClean="0">
                <a:latin typeface="CiscoSansTT"/>
                <a:cs typeface="CiscoSansTT"/>
              </a:rPr>
              <a:t>～</a:t>
            </a:r>
            <a:endParaRPr lang="en-US" altLang="ja-JP" dirty="0" smtClean="0"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SSID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の設定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WLAN ID / SSID</a:t>
            </a:r>
            <a: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認証方式（セキュリティ）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クライアント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VLAN</a:t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等</a:t>
            </a:r>
            <a:endParaRPr lang="en-US" sz="1400" dirty="0">
              <a:solidFill>
                <a:srgbClr val="52526D"/>
              </a:solidFill>
              <a:latin typeface="CiscoSansTT"/>
              <a:cs typeface="CiscoSans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44609" y="3040892"/>
            <a:ext cx="2894327" cy="1661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iscoSansTT"/>
                <a:cs typeface="CiscoSansTT"/>
              </a:rPr>
              <a:t>CLI: </a:t>
            </a:r>
            <a:r>
              <a:rPr lang="en-US" altLang="ja-JP" dirty="0" err="1" smtClean="0">
                <a:latin typeface="CiscoSansTT"/>
                <a:cs typeface="CiscoSansTT"/>
              </a:rPr>
              <a:t>ap</a:t>
            </a:r>
            <a:r>
              <a:rPr lang="en-US" altLang="ja-JP" dirty="0" smtClean="0">
                <a:latin typeface="CiscoSansTT"/>
                <a:cs typeface="CiscoSansTT"/>
              </a:rPr>
              <a:t> </a:t>
            </a:r>
            <a:r>
              <a:rPr lang="ja-JP" altLang="en-US" dirty="0" smtClean="0">
                <a:latin typeface="CiscoSansTT"/>
                <a:cs typeface="CiscoSansTT"/>
              </a:rPr>
              <a:t>～</a:t>
            </a:r>
            <a:endParaRPr lang="en-US" altLang="ja-JP" dirty="0" smtClean="0"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アクセスポイントの設定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Country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コード</a:t>
            </a:r>
            <a: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チャネル（チャネル幅含む）</a:t>
            </a:r>
            <a: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en-US" altLang="ja-JP" sz="1400" dirty="0" err="1" smtClean="0">
                <a:solidFill>
                  <a:srgbClr val="52526D"/>
                </a:solidFill>
                <a:latin typeface="CiscoSansTT"/>
                <a:cs typeface="CiscoSansTT"/>
              </a:rPr>
              <a:t>CleanAir</a:t>
            </a: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en-US" altLang="ja-JP" sz="1400" dirty="0" err="1" smtClean="0">
                <a:solidFill>
                  <a:srgbClr val="52526D"/>
                </a:solidFill>
                <a:latin typeface="CiscoSansTT"/>
                <a:cs typeface="CiscoSansTT"/>
              </a:rPr>
              <a:t>ClientLink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（</a:t>
            </a:r>
            <a:r>
              <a:rPr lang="en-US" altLang="ja-JP" sz="1400" dirty="0" err="1" smtClean="0">
                <a:solidFill>
                  <a:srgbClr val="52526D"/>
                </a:solidFill>
                <a:latin typeface="CiscoSansTT"/>
                <a:cs typeface="CiscoSansTT"/>
              </a:rPr>
              <a:t>Beamfoaming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）</a:t>
            </a:r>
            <a: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>
                <a:solidFill>
                  <a:srgbClr val="52526D"/>
                </a:solidFill>
                <a:latin typeface="CiscoSansTT"/>
                <a:cs typeface="CiscoSansTT"/>
              </a:rPr>
            </a:b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等</a:t>
            </a:r>
            <a:endParaRPr lang="en-US" sz="1400" dirty="0">
              <a:solidFill>
                <a:srgbClr val="52526D"/>
              </a:solidFill>
              <a:latin typeface="CiscoSansTT"/>
              <a:cs typeface="CiscoSansT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2111" y="2493110"/>
            <a:ext cx="53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＋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1264" y="1396305"/>
            <a:ext cx="4242409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AAA</a:t>
            </a:r>
            <a:r>
              <a:rPr lang="ja-JP" altLang="en-US" sz="1400" dirty="0" smtClean="0">
                <a:latin typeface="CiscoSansTT"/>
                <a:cs typeface="CiscoSansTT"/>
              </a:rPr>
              <a:t>の設定</a:t>
            </a:r>
            <a:endParaRPr lang="en-US" altLang="ja-JP" sz="1400" dirty="0" smtClean="0"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サーバの設定</a:t>
            </a:r>
            <a:endParaRPr lang="en-US" altLang="ja-JP" sz="1400" dirty="0" smtClean="0">
              <a:solidFill>
                <a:srgbClr val="52526D"/>
              </a:solidFill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Authentication/Authorization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グループの設定</a:t>
            </a:r>
            <a:endParaRPr lang="en-US" altLang="ja-JP" sz="1400" dirty="0" smtClean="0">
              <a:solidFill>
                <a:srgbClr val="52526D"/>
              </a:solidFill>
              <a:latin typeface="CiscoSansTT"/>
              <a:cs typeface="CiscoSansTT"/>
            </a:endParaRPr>
          </a:p>
          <a:p>
            <a:pPr marL="182563" indent="-182563">
              <a:buFont typeface="Arial"/>
              <a:buChar char="•"/>
            </a:pPr>
            <a:r>
              <a:rPr lang="en-US" altLang="ja-JP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RADIUS Attribute</a:t>
            </a:r>
            <a:r>
              <a:rPr lang="ja-JP" altLang="en-US" sz="1400" dirty="0" smtClean="0">
                <a:solidFill>
                  <a:srgbClr val="52526D"/>
                </a:solidFill>
                <a:latin typeface="CiscoSansTT"/>
                <a:cs typeface="CiscoSansTT"/>
              </a:rPr>
              <a:t>の設定</a:t>
            </a:r>
            <a:endParaRPr lang="en-US" sz="1400" dirty="0">
              <a:solidFill>
                <a:srgbClr val="52526D"/>
              </a:solidFill>
              <a:latin typeface="CiscoSansTT"/>
              <a:cs typeface="CiscoSans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0445" y="988564"/>
            <a:ext cx="36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iscoSansTT"/>
                <a:cs typeface="CiscoSansTT"/>
              </a:rPr>
              <a:t>802.1X</a:t>
            </a:r>
            <a:r>
              <a:rPr lang="ja-JP" altLang="en-US" dirty="0" smtClean="0">
                <a:latin typeface="CiscoSansTT"/>
                <a:cs typeface="CiscoSansTT"/>
              </a:rPr>
              <a:t>認証を行う場合（今回）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63836" y="2320976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IOS</a:t>
            </a:r>
            <a:r>
              <a:rPr kumimoji="1" lang="ja-JP" altLang="en-US" sz="1200" dirty="0" smtClean="0"/>
              <a:t>の</a:t>
            </a:r>
            <a:r>
              <a:rPr kumimoji="1" lang="en-US" altLang="ja-JP" sz="1200" dirty="0" smtClean="0"/>
              <a:t>Wireless</a:t>
            </a:r>
            <a:r>
              <a:rPr kumimoji="1" lang="ja-JP" altLang="en-US" sz="1200" dirty="0" smtClean="0"/>
              <a:t>関連コマンドは</a:t>
            </a:r>
            <a:endParaRPr kumimoji="1" lang="en-US" altLang="ja-JP" sz="1200" dirty="0" smtClean="0"/>
          </a:p>
          <a:p>
            <a:r>
              <a:rPr kumimoji="1" lang="en-US" altLang="ja-JP" sz="1200" b="1" dirty="0" smtClean="0"/>
              <a:t>wireless/</a:t>
            </a:r>
            <a:r>
              <a:rPr kumimoji="1" lang="en-US" altLang="ja-JP" sz="1200" b="1" dirty="0" err="1" smtClean="0"/>
              <a:t>wlan</a:t>
            </a:r>
            <a:r>
              <a:rPr kumimoji="1" lang="en-US" altLang="ja-JP" sz="1200" b="1" dirty="0" smtClean="0"/>
              <a:t>/</a:t>
            </a:r>
            <a:r>
              <a:rPr kumimoji="1" lang="en-US" altLang="ja-JP" sz="1200" b="1" dirty="0" err="1" smtClean="0"/>
              <a:t>ap</a:t>
            </a:r>
            <a:r>
              <a:rPr kumimoji="1" lang="en-US" altLang="ja-JP" sz="1200" b="1" dirty="0" smtClean="0"/>
              <a:t> </a:t>
            </a:r>
            <a:r>
              <a:rPr kumimoji="1" lang="ja-JP" altLang="en-US" sz="1200" dirty="0" smtClean="0"/>
              <a:t>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いずれかで始まります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585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認証、認可、</a:t>
            </a:r>
            <a:r>
              <a:rPr kumimoji="1" lang="en-US" altLang="ja-JP" dirty="0" smtClean="0"/>
              <a:t>Change of Authorization (CoA) 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MA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Catalyst3650</a:t>
            </a:r>
            <a:r>
              <a:rPr kumimoji="1" lang="ja-JP" altLang="en-US" dirty="0"/>
              <a:t>）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802.1X</a:t>
            </a:r>
            <a:r>
              <a:rPr kumimoji="1" lang="ja-JP" altLang="en-US" dirty="0" smtClean="0"/>
              <a:t>認証に必要な設定をします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オプション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ラボの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以外を接続させるために、</a:t>
            </a:r>
            <a:r>
              <a:rPr kumimoji="1" lang="en-US" altLang="ja-JP" dirty="0" smtClean="0"/>
              <a:t>Change of Authorization (CoA) </a:t>
            </a:r>
            <a:r>
              <a:rPr kumimoji="1" lang="ja-JP" altLang="en-US" dirty="0" smtClean="0"/>
              <a:t>の設定をします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ラボの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はユーザ必要なユーザ証明書等がすでに入っているため不要です。</a:t>
            </a:r>
            <a:endParaRPr kumimoji="1" lang="en-US" altLang="ja-JP" dirty="0"/>
          </a:p>
          <a:p>
            <a:pPr lvl="2"/>
            <a:r>
              <a:rPr kumimoji="1" lang="ja-JP" altLang="en-US" dirty="0" smtClean="0"/>
              <a:t>ラボの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以外</a:t>
            </a:r>
            <a:r>
              <a:rPr kumimoji="1" lang="ja-JP" altLang="en-US" dirty="0"/>
              <a:t>の例えばご自身のスマートデバイスをアソシエートさせる場合、ユーザ証明書の取得や</a:t>
            </a:r>
            <a:r>
              <a:rPr kumimoji="1" lang="en-US" altLang="ja-JP" dirty="0"/>
              <a:t>SSID</a:t>
            </a:r>
            <a:r>
              <a:rPr kumimoji="1" lang="ja-JP" altLang="en-US" dirty="0"/>
              <a:t>を自動で設定するための</a:t>
            </a:r>
            <a:r>
              <a:rPr kumimoji="1" lang="ja-JP" altLang="en-US" dirty="0" smtClean="0"/>
              <a:t>設定になります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オプション</a:t>
            </a:r>
            <a:r>
              <a:rPr kumimoji="1" lang="en-US" altLang="ja-JP" dirty="0"/>
              <a:t>) </a:t>
            </a:r>
            <a:r>
              <a:rPr lang="en-US" altLang="ja-JP" dirty="0"/>
              <a:t>Apple</a:t>
            </a:r>
            <a:r>
              <a:rPr lang="ja-JP" altLang="ja-JP" dirty="0"/>
              <a:t>の</a:t>
            </a:r>
            <a:r>
              <a:rPr lang="en-US" altLang="ja-JP" dirty="0"/>
              <a:t>iOS</a:t>
            </a:r>
            <a:r>
              <a:rPr lang="ja-JP" altLang="ja-JP" dirty="0"/>
              <a:t>デバイスを接続させるために、</a:t>
            </a:r>
            <a:r>
              <a:rPr lang="en-US" altLang="ja-JP" dirty="0"/>
              <a:t>Captive Network Assistant</a:t>
            </a:r>
            <a:r>
              <a:rPr lang="ja-JP" altLang="ja-JP" dirty="0"/>
              <a:t>をバイパスさせる設定をします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Wireless</a:t>
            </a:r>
            <a:r>
              <a:rPr kumimoji="1" lang="ja-JP" altLang="en-US" dirty="0" smtClean="0"/>
              <a:t>基本設定</a:t>
            </a:r>
            <a:endParaRPr kumimoji="1" lang="en-US" altLang="ja-JP" dirty="0" smtClean="0"/>
          </a:p>
          <a:p>
            <a:pPr lvl="1"/>
            <a:r>
              <a:rPr kumimoji="1" lang="en-US" altLang="ja-JP" dirty="0"/>
              <a:t>Wireless </a:t>
            </a:r>
            <a:r>
              <a:rPr kumimoji="1" lang="ja-JP" altLang="en-US" dirty="0" smtClean="0"/>
              <a:t>の初期設定をします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SSID</a:t>
            </a:r>
            <a:r>
              <a:rPr kumimoji="1" lang="ja-JP" altLang="en-US" dirty="0" smtClean="0"/>
              <a:t>を定義します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アクセスポイントの機能を設定します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オプション</a:t>
            </a:r>
            <a:r>
              <a:rPr kumimoji="1" lang="en-US" altLang="ja-JP" dirty="0" smtClean="0"/>
              <a:t>) MC</a:t>
            </a:r>
            <a:r>
              <a:rPr kumimoji="1" lang="ja-JP" altLang="en-US" dirty="0" smtClean="0"/>
              <a:t>間のローミングの設定をします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オプション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セルフプロビジョニングをします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ラボ手順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8508" y="4360131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アクセスポイントは指示があるまで接続し</a:t>
            </a:r>
            <a:r>
              <a:rPr kumimoji="1" lang="ja-JP" altLang="en-US" b="1" dirty="0">
                <a:solidFill>
                  <a:srgbClr val="FF0000"/>
                </a:solidFill>
              </a:rPr>
              <a:t>ないでください</a:t>
            </a:r>
          </a:p>
        </p:txBody>
      </p:sp>
    </p:spTree>
    <p:extLst>
      <p:ext uri="{BB962C8B-B14F-4D97-AF65-F5344CB8AC3E}">
        <p14:creationId xmlns:p14="http://schemas.microsoft.com/office/powerpoint/2010/main" val="5033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AAA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17" y="1037855"/>
            <a:ext cx="7649996" cy="1169551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サーバを定義し、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Shared Secret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を設定します。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radius server </a:t>
            </a:r>
            <a:r>
              <a:rPr lang="en-US" sz="1400" dirty="0" smtClean="0">
                <a:latin typeface="CiscoSansTT"/>
                <a:cs typeface="CiscoSansTT"/>
              </a:rPr>
              <a:t>ISE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 address ipv4 192.168.236.34 </a:t>
            </a:r>
            <a:r>
              <a:rPr lang="en-US" sz="1400" dirty="0" err="1">
                <a:latin typeface="CiscoSansTT"/>
                <a:cs typeface="CiscoSansTT"/>
              </a:rPr>
              <a:t>auth</a:t>
            </a:r>
            <a:r>
              <a:rPr lang="en-US" sz="1400" dirty="0">
                <a:latin typeface="CiscoSansTT"/>
                <a:cs typeface="CiscoSansTT"/>
              </a:rPr>
              <a:t>-port 1812 acct-port </a:t>
            </a:r>
            <a:r>
              <a:rPr lang="en-US" sz="1400" dirty="0" smtClean="0">
                <a:latin typeface="CiscoSansTT"/>
                <a:cs typeface="CiscoSansTT"/>
              </a:rPr>
              <a:t>1813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 key </a:t>
            </a:r>
            <a:r>
              <a:rPr lang="en-US" sz="1400" dirty="0" smtClean="0">
                <a:latin typeface="CiscoSansTT"/>
                <a:cs typeface="CiscoSansTT"/>
              </a:rPr>
              <a:t>roadshow2014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069" y="2338003"/>
            <a:ext cx="7644143" cy="954107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上で定義した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サーバを</a:t>
            </a: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aaa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 group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に登録します。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en-US" sz="1400" dirty="0" err="1" smtClean="0">
                <a:latin typeface="CiscoSansTT"/>
                <a:cs typeface="CiscoSansTT"/>
              </a:rPr>
              <a:t>aaa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group server radius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ISEGroup</a:t>
            </a:r>
            <a:endParaRPr lang="en-US" sz="1400" i="1" dirty="0">
              <a:solidFill>
                <a:schemeClr val="bg1">
                  <a:lumMod val="65000"/>
                </a:schemeClr>
              </a:solidFill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 server name </a:t>
            </a:r>
            <a:r>
              <a:rPr lang="en-US" sz="1400" dirty="0" smtClean="0">
                <a:latin typeface="CiscoSansTT"/>
                <a:cs typeface="CiscoSansTT"/>
              </a:rPr>
              <a:t>ISE</a:t>
            </a:r>
            <a:endParaRPr lang="en-US" sz="1400" dirty="0">
              <a:latin typeface="CiscoSansTT"/>
              <a:cs typeface="CiscoSansT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27251" y="1599522"/>
            <a:ext cx="4249899" cy="1538471"/>
            <a:chOff x="2027251" y="1599522"/>
            <a:chExt cx="4249899" cy="15384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027251" y="1599522"/>
              <a:ext cx="4249899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4938" y="1599522"/>
              <a:ext cx="0" cy="15262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45314" y="3131661"/>
              <a:ext cx="4231836" cy="6332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角丸四角形吹き出し 1"/>
          <p:cNvSpPr/>
          <p:nvPr/>
        </p:nvSpPr>
        <p:spPr>
          <a:xfrm>
            <a:off x="2341756" y="3473605"/>
            <a:ext cx="2263697" cy="657921"/>
          </a:xfrm>
          <a:prstGeom prst="wedgeRoundRectCallout">
            <a:avLst>
              <a:gd name="adj1" fmla="val -27585"/>
              <a:gd name="adj2" fmla="val -115467"/>
              <a:gd name="adj3" fmla="val 16667"/>
            </a:avLst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このグループ名は任意ですが、次のページのグループの名称と合わせます</a:t>
            </a:r>
          </a:p>
        </p:txBody>
      </p:sp>
    </p:spTree>
    <p:extLst>
      <p:ext uri="{BB962C8B-B14F-4D97-AF65-F5344CB8AC3E}">
        <p14:creationId xmlns:p14="http://schemas.microsoft.com/office/powerpoint/2010/main" val="14453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AAA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215" y="1037855"/>
            <a:ext cx="8512015" cy="1938992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Authentication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Authorization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、および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Accounting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で先ほど設定した</a:t>
            </a: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aaa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 group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を使用するように定義します。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r>
              <a:rPr lang="en-US" sz="1400" dirty="0" err="1" smtClean="0">
                <a:latin typeface="CiscoSansTT"/>
                <a:cs typeface="CiscoSansTT"/>
              </a:rPr>
              <a:t>aaa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authentication dot1x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RADAuth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group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ISEGroup</a:t>
            </a:r>
            <a:r>
              <a:rPr lang="en-US" sz="1400" dirty="0" smtClean="0">
                <a:latin typeface="CiscoSansTT"/>
                <a:cs typeface="CiscoSansTT"/>
              </a:rPr>
              <a:t>	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r>
              <a:rPr lang="en-US" sz="1400" dirty="0" err="1" smtClean="0">
                <a:latin typeface="CiscoSansTT"/>
                <a:cs typeface="CiscoSansTT"/>
              </a:rPr>
              <a:t>aaa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authorization network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RADAuthZ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group 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ISEGroup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 </a:t>
            </a:r>
            <a:r>
              <a:rPr lang="en-US" sz="1400" dirty="0" smtClean="0">
                <a:latin typeface="CiscoSansTT"/>
                <a:cs typeface="CiscoSansTT"/>
              </a:rPr>
              <a:t>	</a:t>
            </a:r>
            <a:endParaRPr lang="en-US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r>
              <a:rPr lang="en-US" sz="1400" dirty="0" err="1" smtClean="0">
                <a:latin typeface="CiscoSansTT"/>
                <a:cs typeface="CiscoSansTT"/>
              </a:rPr>
              <a:t>aaa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accounting </a:t>
            </a:r>
            <a:r>
              <a:rPr lang="en-US" sz="1400" dirty="0" smtClean="0">
                <a:latin typeface="CiscoSansTT"/>
                <a:cs typeface="CiscoSansTT"/>
              </a:rPr>
              <a:t>identity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RADAcct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start-stop group 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iscoSansTT"/>
                <a:cs typeface="CiscoSansTT"/>
              </a:rPr>
              <a:t>ISEGroup</a:t>
            </a:r>
            <a:r>
              <a:rPr lang="en-US" sz="1400" dirty="0" smtClean="0">
                <a:latin typeface="CiscoSansTT"/>
                <a:cs typeface="CiscoSansTT"/>
              </a:rPr>
              <a:t>	</a:t>
            </a:r>
            <a:endParaRPr lang="en-US" altLang="ja-JP" sz="12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endParaRPr lang="en-US" altLang="ja-JP" sz="12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5116513" algn="l"/>
              </a:tabLst>
            </a:pP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065517" y="2508582"/>
            <a:ext cx="2076147" cy="657921"/>
          </a:xfrm>
          <a:prstGeom prst="wedgeRoundRectCallout">
            <a:avLst>
              <a:gd name="adj1" fmla="val -35493"/>
              <a:gd name="adj2" fmla="val -68689"/>
              <a:gd name="adj3" fmla="val 16667"/>
            </a:avLst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このグループ名は任意ですが、前のページのグループの名称と合わせます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2824972" y="2509024"/>
            <a:ext cx="1933913" cy="714737"/>
          </a:xfrm>
          <a:prstGeom prst="wedgeRoundRectCallout">
            <a:avLst>
              <a:gd name="adj1" fmla="val -39295"/>
              <a:gd name="adj2" fmla="val -68009"/>
              <a:gd name="adj3" fmla="val 16667"/>
            </a:avLst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/>
              <a:t>この名称は任意ですが、</a:t>
            </a:r>
            <a:r>
              <a:rPr kumimoji="1" lang="en-US" altLang="ja-JP" sz="1100" dirty="0" smtClean="0"/>
              <a:t>P.</a:t>
            </a:r>
            <a:r>
              <a:rPr kumimoji="1" lang="en-US" altLang="ja-JP" sz="1100" dirty="0"/>
              <a:t>19</a:t>
            </a:r>
            <a:r>
              <a:rPr kumimoji="1" lang="ja-JP" altLang="en-US" sz="1100" dirty="0" smtClean="0"/>
              <a:t>の</a:t>
            </a:r>
            <a:r>
              <a:rPr lang="en-US" altLang="ja-JP" sz="1100" dirty="0" err="1"/>
              <a:t>authetication</a:t>
            </a:r>
            <a:r>
              <a:rPr lang="en-US" altLang="ja-JP" sz="1100" dirty="0"/>
              <a:t>-list</a:t>
            </a:r>
            <a:r>
              <a:rPr lang="ja-JP" altLang="ja-JP" sz="1100" dirty="0" err="1"/>
              <a:t>、</a:t>
            </a:r>
            <a:r>
              <a:rPr lang="ja-JP" altLang="ja-JP" sz="1100" dirty="0"/>
              <a:t>および</a:t>
            </a:r>
            <a:r>
              <a:rPr lang="en-US" altLang="ja-JP" sz="1100" dirty="0"/>
              <a:t>accounting-list</a:t>
            </a:r>
            <a:r>
              <a:rPr lang="ja-JP" altLang="ja-JP" sz="1100" dirty="0"/>
              <a:t>で指定する名前と合わせます</a:t>
            </a:r>
            <a:endParaRPr kumimoji="1" lang="ja-JP" altLang="en-US" sz="1100" dirty="0" smtClean="0"/>
          </a:p>
        </p:txBody>
      </p:sp>
      <p:sp>
        <p:nvSpPr>
          <p:cNvPr id="9" name="TextBox 5"/>
          <p:cNvSpPr txBox="1"/>
          <p:nvPr/>
        </p:nvSpPr>
        <p:spPr>
          <a:xfrm>
            <a:off x="414706" y="3496793"/>
            <a:ext cx="8494161" cy="738664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802.1X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認証を有効にします。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dot1x system-</a:t>
            </a:r>
            <a:r>
              <a:rPr lang="en-US" sz="1400" dirty="0" err="1">
                <a:latin typeface="CiscoSansTT"/>
                <a:cs typeface="CiscoSansTT"/>
              </a:rPr>
              <a:t>auth</a:t>
            </a:r>
            <a:r>
              <a:rPr lang="en-US" sz="1400" dirty="0">
                <a:latin typeface="CiscoSansTT"/>
                <a:cs typeface="CiscoSansTT"/>
              </a:rPr>
              <a:t>-control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817020" y="1694987"/>
            <a:ext cx="311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6600"/>
                </a:solidFill>
                <a:latin typeface="CiscoSansTT"/>
                <a:cs typeface="CiscoSansTT"/>
              </a:rPr>
              <a:t>認証（Authentication）にISEGroupを使用</a:t>
            </a:r>
            <a:endParaRPr lang="en-US" altLang="ja-JP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RADIUS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によるポリシー適用を有効化</a:t>
            </a: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RADIUS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アカウンティングの</a:t>
            </a:r>
            <a:r>
              <a:rPr lang="ja-JP" altLang="en-US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有効化</a:t>
            </a: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5087" y="2508582"/>
            <a:ext cx="238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16513" algn="l"/>
              </a:tabLst>
            </a:pPr>
            <a:r>
              <a:rPr lang="en-US" altLang="ja-JP" sz="1200" dirty="0" smtClean="0">
                <a:latin typeface="CiscoSansTT"/>
                <a:cs typeface="CiscoSansTT"/>
              </a:rPr>
              <a:t>Do </a:t>
            </a:r>
            <a:r>
              <a:rPr lang="en-US" altLang="ja-JP" sz="1200" dirty="0">
                <a:latin typeface="CiscoSansTT"/>
                <a:cs typeface="CiscoSansTT"/>
              </a:rPr>
              <a:t>you wish to continue?[yes]:</a:t>
            </a:r>
          </a:p>
          <a:p>
            <a:pPr>
              <a:tabLst>
                <a:tab pos="5116513" algn="l"/>
              </a:tabLst>
            </a:pP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リターンで進みます</a:t>
            </a:r>
            <a:r>
              <a:rPr lang="ja-JP" altLang="en-US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。</a:t>
            </a: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14171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>
          <a:xfrm>
            <a:off x="259742" y="180403"/>
            <a:ext cx="8659976" cy="532704"/>
          </a:xfrm>
        </p:spPr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AAA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94310" y="597242"/>
            <a:ext cx="8846819" cy="2031325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サーバとの通信に使用するインターフェイスを定義します。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WLC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Appliance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タイプの場合は、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Management Interface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を指定しますが、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Catalyst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で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WLC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を動作させる場合は、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Management Interface 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が存在しないため、別途指定しておきます。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（このインターフェイスのアドレスが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ISE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側に登録するアドレスになります）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err="1" smtClean="0">
                <a:latin typeface="CiscoSansTT"/>
                <a:cs typeface="CiscoSansTT"/>
              </a:rPr>
              <a:t>ip</a:t>
            </a:r>
            <a:r>
              <a:rPr lang="en-US" sz="1400" dirty="0" smtClean="0">
                <a:latin typeface="CiscoSansTT"/>
                <a:cs typeface="CiscoSansTT"/>
              </a:rPr>
              <a:t> radius source-interface </a:t>
            </a:r>
            <a:r>
              <a:rPr lang="en-US" altLang="ja-JP" sz="1400" dirty="0" smtClean="0">
                <a:latin typeface="CiscoSansTT"/>
                <a:cs typeface="CiscoSansTT"/>
              </a:rPr>
              <a:t>[</a:t>
            </a:r>
            <a:r>
              <a:rPr lang="ja-JP" altLang="en-US" sz="1400" dirty="0" smtClean="0">
                <a:latin typeface="CiscoSansTT"/>
                <a:cs typeface="CiscoSansTT"/>
              </a:rPr>
              <a:t>各</a:t>
            </a:r>
            <a:r>
              <a:rPr lang="en-US" altLang="ja-JP" sz="1400" dirty="0" smtClean="0">
                <a:latin typeface="CiscoSansTT"/>
                <a:cs typeface="CiscoSansTT"/>
              </a:rPr>
              <a:t>Pod</a:t>
            </a:r>
            <a:r>
              <a:rPr lang="ja-JP" altLang="en-US" sz="1400" dirty="0" smtClean="0"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latin typeface="CiscoSansTT"/>
                <a:cs typeface="CiscoSansTT"/>
              </a:rPr>
              <a:t>uplink VLAN]</a:t>
            </a:r>
          </a:p>
          <a:p>
            <a:endParaRPr lang="en-US" sz="1400" dirty="0" smtClean="0">
              <a:latin typeface="CiscoSansTT"/>
              <a:cs typeface="CiscoSansTT"/>
            </a:endParaRPr>
          </a:p>
          <a:p>
            <a:endParaRPr lang="en-US" sz="1400" dirty="0">
              <a:latin typeface="CiscoSansTT"/>
              <a:cs typeface="CiscoSansTT"/>
            </a:endParaRPr>
          </a:p>
          <a:p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94310" y="2676017"/>
            <a:ext cx="8846819" cy="1877437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ISE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でユーザ認証をするために必要な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アトリビュート等を設定します。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>
                <a:latin typeface="CiscoSansTT"/>
                <a:cs typeface="CiscoSansTT"/>
              </a:rPr>
              <a:t>radius-server attribute 6 on-for-login-</a:t>
            </a:r>
            <a:r>
              <a:rPr lang="en-US" sz="1200" dirty="0" err="1" smtClean="0">
                <a:latin typeface="CiscoSansTT"/>
                <a:cs typeface="CiscoSansTT"/>
              </a:rPr>
              <a:t>auth</a:t>
            </a:r>
            <a:r>
              <a:rPr lang="en-US" sz="1200" dirty="0" smtClean="0">
                <a:latin typeface="CiscoSansTT"/>
                <a:cs typeface="CiscoSansTT"/>
              </a:rPr>
              <a:t>	</a:t>
            </a:r>
            <a:endParaRPr lang="en-US" sz="11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 smtClean="0">
                <a:latin typeface="CiscoSansTT"/>
                <a:cs typeface="CiscoSansTT"/>
              </a:rPr>
              <a:t>radius</a:t>
            </a:r>
            <a:r>
              <a:rPr lang="en-US" sz="1200" dirty="0">
                <a:latin typeface="CiscoSansTT"/>
                <a:cs typeface="CiscoSansTT"/>
              </a:rPr>
              <a:t>-server attribute 8 include-in-access-</a:t>
            </a:r>
            <a:r>
              <a:rPr lang="en-US" sz="1200" dirty="0" err="1" smtClean="0">
                <a:latin typeface="CiscoSansTT"/>
                <a:cs typeface="CiscoSansTT"/>
              </a:rPr>
              <a:t>req</a:t>
            </a:r>
            <a:r>
              <a:rPr lang="en-US" sz="1200" dirty="0" smtClean="0">
                <a:latin typeface="CiscoSansTT"/>
                <a:cs typeface="CiscoSansTT"/>
              </a:rPr>
              <a:t>	</a:t>
            </a:r>
            <a:endParaRPr lang="en-US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 smtClean="0">
                <a:latin typeface="CiscoSansTT"/>
                <a:cs typeface="CiscoSansTT"/>
              </a:rPr>
              <a:t>radius</a:t>
            </a:r>
            <a:r>
              <a:rPr lang="en-US" sz="1200" dirty="0">
                <a:latin typeface="CiscoSansTT"/>
                <a:cs typeface="CiscoSansTT"/>
              </a:rPr>
              <a:t>-server attribute 25 access-request </a:t>
            </a:r>
            <a:r>
              <a:rPr lang="en-US" sz="1200" dirty="0" smtClean="0">
                <a:latin typeface="CiscoSansTT"/>
                <a:cs typeface="CiscoSansTT"/>
              </a:rPr>
              <a:t>include	</a:t>
            </a:r>
            <a:endParaRPr lang="en-US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 smtClean="0">
                <a:latin typeface="CiscoSansTT"/>
                <a:cs typeface="CiscoSansTT"/>
              </a:rPr>
              <a:t>radius</a:t>
            </a:r>
            <a:r>
              <a:rPr lang="en-US" sz="1200" dirty="0">
                <a:latin typeface="CiscoSansTT"/>
                <a:cs typeface="CiscoSansTT"/>
              </a:rPr>
              <a:t>-server attribute 31 send </a:t>
            </a:r>
            <a:r>
              <a:rPr lang="en-US" sz="1200" dirty="0" err="1">
                <a:latin typeface="CiscoSansTT"/>
                <a:cs typeface="CiscoSansTT"/>
              </a:rPr>
              <a:t>nas</a:t>
            </a:r>
            <a:r>
              <a:rPr lang="en-US" sz="1200" dirty="0">
                <a:latin typeface="CiscoSansTT"/>
                <a:cs typeface="CiscoSansTT"/>
              </a:rPr>
              <a:t>-port-</a:t>
            </a:r>
            <a:r>
              <a:rPr lang="en-US" sz="1200" dirty="0" smtClean="0">
                <a:latin typeface="CiscoSansTT"/>
                <a:cs typeface="CiscoSansTT"/>
              </a:rPr>
              <a:t>detail	</a:t>
            </a:r>
            <a:endParaRPr lang="en-US" altLang="ja-JP" sz="12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>
                <a:latin typeface="CiscoSansTT"/>
                <a:cs typeface="CiscoSansTT"/>
              </a:rPr>
              <a:t>radius-server </a:t>
            </a:r>
            <a:r>
              <a:rPr lang="en-US" sz="1200" dirty="0" err="1" smtClean="0">
                <a:latin typeface="CiscoSansTT"/>
                <a:cs typeface="CiscoSansTT"/>
              </a:rPr>
              <a:t>vsa</a:t>
            </a:r>
            <a:r>
              <a:rPr lang="en-US" sz="1200" dirty="0" smtClean="0">
                <a:latin typeface="CiscoSansTT"/>
                <a:cs typeface="CiscoSansTT"/>
              </a:rPr>
              <a:t> send authentication</a:t>
            </a:r>
            <a:r>
              <a:rPr lang="en-US" sz="1200" dirty="0">
                <a:latin typeface="CiscoSansTT"/>
                <a:cs typeface="CiscoSansTT"/>
              </a:rPr>
              <a:t>	</a:t>
            </a:r>
            <a:endParaRPr lang="en-US" altLang="ja-JP" sz="11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pPr>
              <a:tabLst>
                <a:tab pos="4310063" algn="l"/>
              </a:tabLst>
            </a:pPr>
            <a:r>
              <a:rPr lang="en-US" sz="1200" dirty="0" smtClean="0">
                <a:latin typeface="CiscoSansTT"/>
                <a:cs typeface="CiscoSansTT"/>
              </a:rPr>
              <a:t>radius</a:t>
            </a:r>
            <a:r>
              <a:rPr lang="en-US" sz="1200" dirty="0">
                <a:latin typeface="CiscoSansTT"/>
                <a:cs typeface="CiscoSansTT"/>
              </a:rPr>
              <a:t>-server </a:t>
            </a:r>
            <a:r>
              <a:rPr lang="en-US" sz="1200" dirty="0" err="1" smtClean="0">
                <a:latin typeface="CiscoSansTT"/>
                <a:cs typeface="CiscoSansTT"/>
              </a:rPr>
              <a:t>vsa</a:t>
            </a:r>
            <a:r>
              <a:rPr lang="en-US" sz="1200" dirty="0" smtClean="0">
                <a:latin typeface="CiscoSansTT"/>
                <a:cs typeface="CiscoSansTT"/>
              </a:rPr>
              <a:t> send accounting</a:t>
            </a:r>
          </a:p>
          <a:p>
            <a:pPr>
              <a:tabLst>
                <a:tab pos="4310063" algn="l"/>
              </a:tabLst>
            </a:pPr>
            <a:r>
              <a:rPr lang="en-US" sz="1200" dirty="0">
                <a:latin typeface="CiscoSansTT"/>
                <a:cs typeface="CiscoSansTT"/>
              </a:rPr>
              <a:t>radius-server dead-criteria time 5 tries 3</a:t>
            </a:r>
            <a:r>
              <a:rPr lang="en-US" sz="1400" dirty="0">
                <a:latin typeface="CiscoSansTT"/>
                <a:cs typeface="CiscoSansTT"/>
              </a:rPr>
              <a:t>	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5291" y="2144599"/>
            <a:ext cx="364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pod1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の例：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 </a:t>
            </a:r>
            <a:r>
              <a:rPr lang="en-US" altLang="ja-JP" sz="1200" dirty="0" err="1">
                <a:solidFill>
                  <a:srgbClr val="FF6600"/>
                </a:solidFill>
                <a:latin typeface="CiscoSansTT"/>
                <a:cs typeface="CiscoSansTT"/>
              </a:rPr>
              <a:t>ip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 radius source-interface Vlan10</a:t>
            </a: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pod15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の例：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 </a:t>
            </a:r>
            <a:r>
              <a:rPr lang="en-US" altLang="ja-JP" sz="1200" dirty="0" err="1">
                <a:solidFill>
                  <a:srgbClr val="FF6600"/>
                </a:solidFill>
                <a:latin typeface="CiscoSansTT"/>
                <a:cs typeface="CiscoSansTT"/>
              </a:rPr>
              <a:t>ip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 radius source-interface </a:t>
            </a:r>
            <a:r>
              <a:rPr lang="en-US" altLang="ja-JP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Vlan150</a:t>
            </a: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87881" y="3151508"/>
            <a:ext cx="44646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Authentication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パケットにサービスタイプを</a:t>
            </a:r>
            <a:r>
              <a:rPr lang="ja-JP" altLang="en-US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含める</a:t>
            </a:r>
            <a:endParaRPr lang="en-US" altLang="ja-JP" sz="12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Access-Request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にクライアント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IP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アドレスを含める</a:t>
            </a:r>
            <a:endParaRPr lang="en-US" altLang="ja-JP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Access-Request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にクラスアトリビュートを含める</a:t>
            </a:r>
            <a:endParaRPr lang="en-US" altLang="ja-JP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Calling-Station-ID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に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NAS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の全情報を</a:t>
            </a:r>
            <a:r>
              <a:rPr lang="ja-JP" altLang="en-US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含める</a:t>
            </a:r>
            <a:endParaRPr lang="en-US" altLang="ja-JP" sz="12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VSA(Vendor Specific Attribute)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を認識可能にする</a:t>
            </a:r>
            <a:endParaRPr lang="en-US" altLang="ja-JP" sz="12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endParaRPr kumimoji="1" lang="en-US" altLang="ja-JP" sz="1200" dirty="0" smtClean="0"/>
          </a:p>
          <a:p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サーバデッドの判定条件を指定する（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5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秒タイムアウト</a:t>
            </a:r>
            <a:r>
              <a:rPr lang="en-US" altLang="ja-JP" sz="1200" dirty="0">
                <a:solidFill>
                  <a:srgbClr val="FF6600"/>
                </a:solidFill>
                <a:latin typeface="CiscoSansTT"/>
                <a:cs typeface="CiscoSansTT"/>
              </a:rPr>
              <a:t>×3</a:t>
            </a:r>
            <a:r>
              <a:rPr lang="ja-JP" altLang="en-US" sz="1200" dirty="0">
                <a:solidFill>
                  <a:srgbClr val="FF6600"/>
                </a:solidFill>
                <a:latin typeface="CiscoSansTT"/>
                <a:cs typeface="CiscoSansTT"/>
              </a:rPr>
              <a:t>回</a:t>
            </a:r>
            <a:r>
              <a:rPr lang="ja-JP" altLang="en-US" sz="1200" dirty="0" smtClean="0">
                <a:solidFill>
                  <a:srgbClr val="FF6600"/>
                </a:solidFill>
                <a:latin typeface="CiscoSansTT"/>
                <a:cs typeface="CiscoSansTT"/>
              </a:rPr>
              <a:t>）</a:t>
            </a:r>
            <a:endParaRPr lang="en-US" altLang="ja-JP" sz="14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31061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096" y="793656"/>
            <a:ext cx="57520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今回は既に設定済ですので実行しないでください。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15217" y="1245426"/>
            <a:ext cx="8506714" cy="1384995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Catalyst3650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で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Mobility Controller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を動作させるために以下を入力し、リブートします。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wireless </a:t>
            </a:r>
            <a:r>
              <a:rPr lang="en-US" sz="1400" dirty="0">
                <a:latin typeface="CiscoSansTT"/>
                <a:cs typeface="CiscoSansTT"/>
              </a:rPr>
              <a:t>mobility </a:t>
            </a:r>
            <a:r>
              <a:rPr lang="en-US" sz="1400" dirty="0" smtClean="0">
                <a:latin typeface="CiscoSansTT"/>
                <a:cs typeface="CiscoSansTT"/>
              </a:rPr>
              <a:t>controller</a:t>
            </a: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write memory</a:t>
            </a:r>
          </a:p>
          <a:p>
            <a:r>
              <a:rPr lang="en-US" sz="1400" dirty="0" smtClean="0">
                <a:latin typeface="CiscoSansTT"/>
                <a:cs typeface="CiscoSansTT"/>
              </a:rPr>
              <a:t>reload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421069" y="2716516"/>
            <a:ext cx="8500862" cy="1815882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リブートが完了したら、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Country Code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を設定します。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dot11 24ghz shutdown</a:t>
            </a: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dot11 5ghz shutdown</a:t>
            </a: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country J4</a:t>
            </a: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>
                <a:solidFill>
                  <a:srgbClr val="33828D"/>
                </a:solidFill>
                <a:latin typeface="CiscoSansTT"/>
                <a:cs typeface="CiscoSansTT"/>
              </a:rPr>
              <a:t>“Are you sure you want to continue? (y/n)[y]:”</a:t>
            </a:r>
          </a:p>
          <a:p>
            <a:r>
              <a:rPr lang="ja-JP" altLang="en-US" sz="1400" dirty="0">
                <a:solidFill>
                  <a:srgbClr val="33828D"/>
                </a:solidFill>
                <a:latin typeface="CiscoSansTT"/>
                <a:cs typeface="CiscoSansTT"/>
              </a:rPr>
              <a:t>と聞かれるのでそのまま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Enter</a:t>
            </a:r>
            <a:endParaRPr lang="en-US" sz="1400" dirty="0">
              <a:solidFill>
                <a:srgbClr val="33828D"/>
              </a:solidFill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21048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r>
              <a:rPr lang="en-US" altLang="ja-JP" dirty="0" smtClean="0">
                <a:latin typeface="CiscoSansTT"/>
                <a:cs typeface="CiscoSansTT"/>
              </a:rPr>
              <a:t> - wireless</a:t>
            </a:r>
            <a:r>
              <a:rPr lang="ja-JP" altLang="en-US" dirty="0" smtClean="0">
                <a:latin typeface="CiscoSansTT"/>
                <a:cs typeface="CiscoSansTT"/>
              </a:rPr>
              <a:t>コマンド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18" y="1037855"/>
            <a:ext cx="6203878" cy="2677656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モビリティグループ名とアクセスポイントの管理インターフェイスを設定します。</a:t>
            </a:r>
            <a:endParaRPr lang="en-US" sz="1400" dirty="0">
              <a:solidFill>
                <a:srgbClr val="33828D"/>
              </a:solidFill>
              <a:latin typeface="CiscoSansTT"/>
              <a:cs typeface="CiscoSansTT"/>
            </a:endParaRP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wireless </a:t>
            </a:r>
            <a:r>
              <a:rPr lang="en-US" sz="1400" dirty="0">
                <a:latin typeface="CiscoSansTT"/>
                <a:cs typeface="CiscoSansTT"/>
              </a:rPr>
              <a:t>mobility group </a:t>
            </a:r>
            <a:r>
              <a:rPr lang="en-US" sz="1400" dirty="0" smtClean="0">
                <a:latin typeface="CiscoSansTT"/>
                <a:cs typeface="CiscoSansTT"/>
              </a:rPr>
              <a:t>name roadshow</a:t>
            </a:r>
            <a:endParaRPr lang="en-US" sz="1400" dirty="0">
              <a:solidFill>
                <a:srgbClr val="FF0000"/>
              </a:solidFill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wireless management </a:t>
            </a:r>
            <a:r>
              <a:rPr lang="en-US" sz="1400" dirty="0" smtClean="0">
                <a:latin typeface="CiscoSansTT"/>
                <a:cs typeface="CiscoSansTT"/>
              </a:rPr>
              <a:t>interface </a:t>
            </a:r>
            <a:r>
              <a:rPr lang="en-US" sz="1400" dirty="0" err="1" smtClean="0">
                <a:solidFill>
                  <a:srgbClr val="000000"/>
                </a:solidFill>
                <a:latin typeface="CiscoSansTT"/>
                <a:cs typeface="CiscoSansTT"/>
              </a:rPr>
              <a:t>Vlan</a:t>
            </a:r>
            <a:r>
              <a:rPr lang="en-US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 [</a:t>
            </a:r>
            <a:r>
              <a:rPr lang="ja-JP" altLang="en-US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各</a:t>
            </a:r>
            <a:r>
              <a:rPr lang="en-US" altLang="ja-JP" sz="1400" dirty="0">
                <a:solidFill>
                  <a:srgbClr val="000000"/>
                </a:solidFill>
                <a:latin typeface="CiscoSansTT"/>
                <a:cs typeface="CiscoSansTT"/>
              </a:rPr>
              <a:t>p</a:t>
            </a:r>
            <a:r>
              <a:rPr lang="en-US" altLang="ja-JP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od</a:t>
            </a:r>
            <a:r>
              <a:rPr lang="ja-JP" altLang="en-US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AP </a:t>
            </a:r>
            <a:r>
              <a:rPr lang="en-US" altLang="ja-JP" sz="1400" dirty="0" err="1" smtClean="0">
                <a:solidFill>
                  <a:srgbClr val="000000"/>
                </a:solidFill>
                <a:latin typeface="CiscoSansTT"/>
                <a:cs typeface="CiscoSansTT"/>
              </a:rPr>
              <a:t>Mgmt</a:t>
            </a:r>
            <a:r>
              <a:rPr lang="en-US" altLang="ja-JP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 VLAN ID</a:t>
            </a:r>
            <a:r>
              <a:rPr lang="en-US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iscoSansTT"/>
                <a:cs typeface="CiscoSansTT"/>
              </a:rPr>
              <a:t>wireless security dot1x radius call-station-id </a:t>
            </a:r>
            <a:r>
              <a:rPr lang="en-US" sz="1400" dirty="0" err="1">
                <a:solidFill>
                  <a:srgbClr val="000000"/>
                </a:solidFill>
                <a:latin typeface="CiscoSansTT"/>
                <a:cs typeface="CiscoSansTT"/>
              </a:rPr>
              <a:t>ap-macaddress-ssid</a:t>
            </a:r>
            <a:endParaRPr lang="en-US" sz="1400" dirty="0" smtClean="0">
              <a:solidFill>
                <a:srgbClr val="000000"/>
              </a:solidFill>
              <a:latin typeface="CiscoSansTT"/>
              <a:cs typeface="CiscoSansTT"/>
            </a:endParaRPr>
          </a:p>
          <a:p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＜</a:t>
            </a:r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pod1</a:t>
            </a:r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の</a:t>
            </a:r>
            <a:r>
              <a:rPr lang="ja-JP" altLang="en-US" sz="1400" dirty="0">
                <a:solidFill>
                  <a:srgbClr val="FF6600"/>
                </a:solidFill>
                <a:latin typeface="CiscoSansTT"/>
                <a:cs typeface="CiscoSansTT"/>
              </a:rPr>
              <a:t>場合＞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sz="1400" dirty="0">
                <a:solidFill>
                  <a:srgbClr val="FF6600"/>
                </a:solidFill>
                <a:latin typeface="CiscoSansTT"/>
                <a:cs typeface="CiscoSansTT"/>
              </a:rPr>
              <a:t>Hostname(</a:t>
            </a:r>
            <a:r>
              <a:rPr lang="en-US" sz="1400" dirty="0" err="1">
                <a:solidFill>
                  <a:srgbClr val="FF6600"/>
                </a:solidFill>
                <a:latin typeface="CiscoSansTT"/>
                <a:cs typeface="CiscoSansTT"/>
              </a:rPr>
              <a:t>config</a:t>
            </a:r>
            <a:r>
              <a:rPr lang="en-US" sz="1400" dirty="0">
                <a:solidFill>
                  <a:srgbClr val="FF6600"/>
                </a:solidFill>
                <a:latin typeface="CiscoSansTT"/>
                <a:cs typeface="CiscoSansTT"/>
              </a:rPr>
              <a:t>)# </a:t>
            </a:r>
            <a:r>
              <a:rPr 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wireless management interface </a:t>
            </a:r>
            <a:r>
              <a:rPr lang="en-US" sz="1400" dirty="0" err="1" smtClean="0">
                <a:solidFill>
                  <a:srgbClr val="FF6600"/>
                </a:solidFill>
                <a:latin typeface="CiscoSansTT"/>
                <a:cs typeface="CiscoSansTT"/>
              </a:rPr>
              <a:t>Vlan</a:t>
            </a:r>
            <a:r>
              <a:rPr 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 11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endParaRPr lang="en-US" sz="1400" dirty="0" smtClean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＜</a:t>
            </a:r>
            <a:r>
              <a:rPr lang="en-US" altLang="ja-JP" sz="1400" dirty="0">
                <a:solidFill>
                  <a:srgbClr val="FF6600"/>
                </a:solidFill>
                <a:latin typeface="CiscoSansTT"/>
                <a:cs typeface="CiscoSansTT"/>
              </a:rPr>
              <a:t>p</a:t>
            </a:r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od10</a:t>
            </a:r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の</a:t>
            </a:r>
            <a:r>
              <a:rPr lang="ja-JP" altLang="en-US" sz="1400" dirty="0">
                <a:solidFill>
                  <a:srgbClr val="FF6600"/>
                </a:solidFill>
                <a:latin typeface="CiscoSansTT"/>
                <a:cs typeface="CiscoSansTT"/>
              </a:rPr>
              <a:t>場合＞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sz="1400" dirty="0">
                <a:solidFill>
                  <a:srgbClr val="FF6600"/>
                </a:solidFill>
                <a:latin typeface="CiscoSansTT"/>
                <a:cs typeface="CiscoSansTT"/>
              </a:rPr>
              <a:t>Hostname(</a:t>
            </a:r>
            <a:r>
              <a:rPr lang="en-US" sz="1400" dirty="0" err="1">
                <a:solidFill>
                  <a:srgbClr val="FF6600"/>
                </a:solidFill>
                <a:latin typeface="CiscoSansTT"/>
                <a:cs typeface="CiscoSansTT"/>
              </a:rPr>
              <a:t>config</a:t>
            </a:r>
            <a:r>
              <a:rPr lang="en-US" sz="1400" dirty="0">
                <a:solidFill>
                  <a:srgbClr val="FF6600"/>
                </a:solidFill>
                <a:latin typeface="CiscoSansTT"/>
                <a:cs typeface="CiscoSansTT"/>
              </a:rPr>
              <a:t>)# wireless management interface </a:t>
            </a:r>
            <a:r>
              <a:rPr lang="en-US" sz="1400" dirty="0" err="1">
                <a:solidFill>
                  <a:srgbClr val="FF6600"/>
                </a:solidFill>
                <a:latin typeface="CiscoSansTT"/>
                <a:cs typeface="CiscoSansTT"/>
              </a:rPr>
              <a:t>Vlan</a:t>
            </a:r>
            <a:r>
              <a:rPr lang="en-US" sz="1400" dirty="0">
                <a:solidFill>
                  <a:srgbClr val="FF6600"/>
                </a:solidFill>
                <a:latin typeface="CiscoSansTT"/>
                <a:cs typeface="CiscoSansTT"/>
              </a:rPr>
              <a:t> </a:t>
            </a:r>
            <a:r>
              <a:rPr 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101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359" y="4225200"/>
            <a:ext cx="39445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33828D"/>
                </a:solidFill>
              </a:rPr>
              <a:t>Management VLAN = Pod</a:t>
            </a:r>
            <a:r>
              <a:rPr lang="ja-JP" altLang="en-US" sz="1600" dirty="0" smtClean="0">
                <a:solidFill>
                  <a:srgbClr val="33828D"/>
                </a:solidFill>
              </a:rPr>
              <a:t>番号</a:t>
            </a:r>
            <a:r>
              <a:rPr lang="en-US" altLang="ja-JP" sz="1600" dirty="0" smtClean="0">
                <a:solidFill>
                  <a:srgbClr val="33828D"/>
                </a:solidFill>
              </a:rPr>
              <a:t>×10+1</a:t>
            </a:r>
          </a:p>
          <a:p>
            <a:r>
              <a:rPr lang="ja-JP" altLang="en-US" sz="1600" dirty="0" smtClean="0">
                <a:solidFill>
                  <a:srgbClr val="33828D"/>
                </a:solidFill>
              </a:rPr>
              <a:t>（例）</a:t>
            </a:r>
            <a:r>
              <a:rPr lang="en-US" altLang="ja-JP" sz="1600" dirty="0">
                <a:solidFill>
                  <a:srgbClr val="33828D"/>
                </a:solidFill>
              </a:rPr>
              <a:t>p</a:t>
            </a:r>
            <a:r>
              <a:rPr lang="en-US" altLang="ja-JP" sz="1600" dirty="0" smtClean="0">
                <a:solidFill>
                  <a:srgbClr val="33828D"/>
                </a:solidFill>
              </a:rPr>
              <a:t>od2</a:t>
            </a:r>
            <a:r>
              <a:rPr lang="ja-JP" altLang="en-US" sz="1600" dirty="0" smtClean="0">
                <a:solidFill>
                  <a:srgbClr val="33828D"/>
                </a:solidFill>
              </a:rPr>
              <a:t>の場合：</a:t>
            </a:r>
            <a:r>
              <a:rPr lang="en-US" altLang="ja-JP" sz="1600" dirty="0" smtClean="0">
                <a:solidFill>
                  <a:srgbClr val="33828D"/>
                </a:solidFill>
              </a:rPr>
              <a:t> 2×10+1=21</a:t>
            </a:r>
            <a:endParaRPr lang="en-US" sz="1600" dirty="0">
              <a:solidFill>
                <a:srgbClr val="33828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44" y="3831356"/>
            <a:ext cx="7161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</a:t>
            </a:r>
            <a:r>
              <a:rPr lang="en-US" sz="1400" dirty="0" err="1" smtClean="0"/>
              <a:t>Calling-station-idのフォーマットを「AP</a:t>
            </a:r>
            <a:r>
              <a:rPr lang="en-US" sz="1400" dirty="0" smtClean="0"/>
              <a:t> </a:t>
            </a:r>
            <a:r>
              <a:rPr lang="en-US" sz="1400" dirty="0" err="1" smtClean="0"/>
              <a:t>MACアドレス:SSID」の形式にします</a:t>
            </a:r>
            <a:endParaRPr lang="en-US" sz="140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106176" y="2274570"/>
            <a:ext cx="2222649" cy="1710674"/>
            <a:chOff x="6106176" y="2039085"/>
            <a:chExt cx="2222649" cy="175825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106176" y="2039085"/>
              <a:ext cx="2222649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22438" y="2039085"/>
              <a:ext cx="0" cy="1744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915150" y="3797339"/>
              <a:ext cx="141367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8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r>
              <a:rPr lang="en-US" altLang="ja-JP" dirty="0" smtClean="0">
                <a:latin typeface="CiscoSansTT"/>
                <a:cs typeface="CiscoSansTT"/>
              </a:rPr>
              <a:t> - </a:t>
            </a:r>
            <a:r>
              <a:rPr lang="en-US" altLang="ja-JP" dirty="0" err="1" smtClean="0">
                <a:latin typeface="CiscoSansTT"/>
                <a:cs typeface="CiscoSansTT"/>
              </a:rPr>
              <a:t>wlan</a:t>
            </a:r>
            <a:r>
              <a:rPr lang="ja-JP" altLang="en-US" dirty="0" smtClean="0">
                <a:latin typeface="CiscoSansTT"/>
                <a:cs typeface="CiscoSansTT"/>
              </a:rPr>
              <a:t>コマンド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415218" y="855183"/>
            <a:ext cx="4567422" cy="2031325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iscoSansTT"/>
                <a:cs typeface="CiscoSansTT"/>
              </a:rPr>
              <a:t>wlan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altLang="ja-JP" sz="1400" dirty="0" smtClean="0">
                <a:latin typeface="CiscoSansTT"/>
                <a:cs typeface="CiscoSansTT"/>
              </a:rPr>
              <a:t>[Pod</a:t>
            </a:r>
            <a:r>
              <a:rPr lang="ja-JP" altLang="en-US" sz="1400" dirty="0" smtClean="0">
                <a:latin typeface="CiscoSansTT"/>
                <a:cs typeface="CiscoSansTT"/>
              </a:rPr>
              <a:t>番号</a:t>
            </a:r>
            <a:r>
              <a:rPr lang="en-US" altLang="ja-JP" sz="1400" dirty="0" smtClean="0">
                <a:latin typeface="CiscoSansTT"/>
                <a:cs typeface="CiscoSansTT"/>
              </a:rPr>
              <a:t>]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1 </a:t>
            </a:r>
            <a:r>
              <a:rPr lang="en-US" sz="1400" dirty="0" smtClean="0">
                <a:latin typeface="CiscoSansTT"/>
                <a:cs typeface="CiscoSansTT"/>
              </a:rPr>
              <a:t>[Pod</a:t>
            </a:r>
            <a:r>
              <a:rPr lang="ja-JP" altLang="en-US" sz="1400" dirty="0" smtClean="0">
                <a:latin typeface="CiscoSansTT"/>
                <a:cs typeface="CiscoSansTT"/>
              </a:rPr>
              <a:t>番号</a:t>
            </a:r>
            <a:r>
              <a:rPr lang="en-US" altLang="ja-JP" sz="1400" dirty="0" smtClean="0">
                <a:latin typeface="CiscoSansTT"/>
                <a:cs typeface="CiscoSansTT"/>
              </a:rPr>
              <a:t>]</a:t>
            </a:r>
          </a:p>
          <a:p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client </a:t>
            </a:r>
            <a:r>
              <a:rPr lang="en-US" sz="1400" dirty="0" err="1">
                <a:latin typeface="CiscoSansTT"/>
                <a:cs typeface="CiscoSansTT"/>
              </a:rPr>
              <a:t>vlan</a:t>
            </a:r>
            <a:r>
              <a:rPr lang="en-US" sz="1400" dirty="0">
                <a:latin typeface="CiscoSansTT"/>
                <a:cs typeface="CiscoSansTT"/>
              </a:rPr>
              <a:t> </a:t>
            </a:r>
            <a:r>
              <a:rPr lang="en-US" sz="1400" dirty="0" err="1" smtClean="0">
                <a:latin typeface="CiscoSansTT"/>
                <a:cs typeface="CiscoSansTT"/>
              </a:rPr>
              <a:t>CorpVLAN</a:t>
            </a:r>
            <a:endParaRPr lang="en-US" sz="1400" dirty="0">
              <a:solidFill>
                <a:srgbClr val="000000"/>
              </a:solidFill>
              <a:latin typeface="CiscoSansTT"/>
              <a:cs typeface="CiscoSansTT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 band-select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CiscoSansTT"/>
                <a:cs typeface="CiscoSansTT"/>
              </a:rPr>
              <a:t> accounting</a:t>
            </a:r>
            <a:r>
              <a:rPr lang="en-US" altLang="ja-JP" sz="1400" dirty="0">
                <a:solidFill>
                  <a:srgbClr val="000000"/>
                </a:solidFill>
                <a:latin typeface="CiscoSansTT"/>
                <a:cs typeface="CiscoSansTT"/>
              </a:rPr>
              <a:t>-list </a:t>
            </a:r>
            <a:r>
              <a:rPr lang="en-US" altLang="ja-JP" sz="1400" dirty="0" err="1" smtClean="0">
                <a:solidFill>
                  <a:srgbClr val="000000"/>
                </a:solidFill>
                <a:latin typeface="CiscoSansTT"/>
                <a:cs typeface="CiscoSansTT"/>
              </a:rPr>
              <a:t>RADAcct</a:t>
            </a:r>
            <a:endParaRPr lang="en-US" sz="1400" dirty="0">
              <a:solidFill>
                <a:srgbClr val="000000"/>
              </a:solidFill>
              <a:latin typeface="CiscoSansTT"/>
              <a:cs typeface="CiscoSansTT"/>
            </a:endParaRPr>
          </a:p>
          <a:p>
            <a:r>
              <a:rPr lang="en-US" sz="1400" dirty="0">
                <a:latin typeface="CiscoSansTT"/>
                <a:cs typeface="CiscoSansTT"/>
              </a:rPr>
              <a:t> security dot1x authentication-list </a:t>
            </a:r>
            <a:r>
              <a:rPr lang="en-US" sz="1400" dirty="0" err="1" smtClean="0">
                <a:latin typeface="CiscoSansTT"/>
                <a:cs typeface="CiscoSansTT"/>
              </a:rPr>
              <a:t>RADAuth</a:t>
            </a:r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 shutdown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 err="1" smtClean="0">
                <a:latin typeface="CiscoSansTT"/>
                <a:cs typeface="CiscoSansTT"/>
              </a:rPr>
              <a:t>aaa</a:t>
            </a:r>
            <a:r>
              <a:rPr lang="en-US" sz="1400" dirty="0" smtClean="0">
                <a:latin typeface="CiscoSansTT"/>
                <a:cs typeface="CiscoSansTT"/>
              </a:rPr>
              <a:t>-override</a:t>
            </a:r>
          </a:p>
          <a:p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 err="1" smtClean="0">
                <a:latin typeface="CiscoSansTT"/>
                <a:cs typeface="CiscoSansTT"/>
              </a:rPr>
              <a:t>nac</a:t>
            </a:r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 exit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5018767" y="1870846"/>
            <a:ext cx="3871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6600"/>
                </a:solidFill>
              </a:rPr>
              <a:t>※client </a:t>
            </a:r>
            <a:r>
              <a:rPr lang="en-US" altLang="ja-JP" sz="1400" dirty="0" err="1" smtClean="0">
                <a:solidFill>
                  <a:srgbClr val="FF6600"/>
                </a:solidFill>
              </a:rPr>
              <a:t>vlan</a:t>
            </a:r>
            <a:r>
              <a:rPr lang="ja-JP" altLang="en-US" sz="1400" dirty="0" smtClean="0">
                <a:solidFill>
                  <a:srgbClr val="FF6600"/>
                </a:solidFill>
              </a:rPr>
              <a:t>の</a:t>
            </a:r>
            <a:r>
              <a:rPr lang="en-US" altLang="ja-JP" sz="1400" dirty="0" smtClean="0">
                <a:solidFill>
                  <a:srgbClr val="FF6600"/>
                </a:solidFill>
              </a:rPr>
              <a:t>VLAN</a:t>
            </a:r>
            <a:r>
              <a:rPr lang="ja-JP" altLang="en-US" sz="1400" dirty="0" smtClean="0">
                <a:solidFill>
                  <a:srgbClr val="FF6600"/>
                </a:solidFill>
              </a:rPr>
              <a:t>には、</a:t>
            </a:r>
            <a:r>
              <a:rPr lang="en-US" altLang="ja-JP" sz="1400" dirty="0" smtClean="0">
                <a:solidFill>
                  <a:srgbClr val="FF6600"/>
                </a:solidFill>
              </a:rPr>
              <a:t>VLAN  Name</a:t>
            </a:r>
            <a:r>
              <a:rPr lang="ja-JP" altLang="en-US" sz="1400" dirty="0">
                <a:solidFill>
                  <a:srgbClr val="FF6600"/>
                </a:solidFill>
              </a:rPr>
              <a:t>を</a:t>
            </a:r>
            <a:r>
              <a:rPr lang="ja-JP" altLang="en-US" sz="1400" dirty="0" smtClean="0">
                <a:solidFill>
                  <a:srgbClr val="FF6600"/>
                </a:solidFill>
              </a:rPr>
              <a:t>設定することができます</a:t>
            </a:r>
            <a:r>
              <a:rPr lang="en-US" altLang="ja-JP" sz="1400" dirty="0" smtClean="0">
                <a:solidFill>
                  <a:srgbClr val="FF6600"/>
                </a:solidFill>
              </a:rPr>
              <a:t>(</a:t>
            </a:r>
            <a:r>
              <a:rPr lang="ja-JP" altLang="en-US" sz="1400" dirty="0" smtClean="0">
                <a:solidFill>
                  <a:srgbClr val="FF6600"/>
                </a:solidFill>
              </a:rPr>
              <a:t>今回は設定済みです</a:t>
            </a:r>
            <a:r>
              <a:rPr lang="en-US" altLang="ja-JP" sz="1400" dirty="0" smtClean="0">
                <a:solidFill>
                  <a:srgbClr val="FF6600"/>
                </a:solidFill>
              </a:rPr>
              <a:t>)</a:t>
            </a:r>
            <a:r>
              <a:rPr lang="ja-JP" altLang="en-US" sz="1400" dirty="0" err="1" smtClean="0">
                <a:solidFill>
                  <a:srgbClr val="FF6600"/>
                </a:solidFill>
              </a:rPr>
              <a:t>。</a:t>
            </a:r>
            <a:r>
              <a:rPr lang="en-US" altLang="ja-JP" sz="1400" dirty="0" err="1" smtClean="0">
                <a:solidFill>
                  <a:srgbClr val="FF6600"/>
                </a:solidFill>
              </a:rPr>
              <a:t>Vlan</a:t>
            </a:r>
            <a:r>
              <a:rPr lang="en-US" altLang="ja-JP" sz="1400" dirty="0" smtClean="0">
                <a:solidFill>
                  <a:srgbClr val="FF6600"/>
                </a:solidFill>
              </a:rPr>
              <a:t> #</a:t>
            </a:r>
            <a:r>
              <a:rPr lang="ja-JP" altLang="en-US" sz="1400" dirty="0">
                <a:solidFill>
                  <a:srgbClr val="FF6600"/>
                </a:solidFill>
              </a:rPr>
              <a:t>を</a:t>
            </a:r>
            <a:r>
              <a:rPr lang="en-US" altLang="ja-JP" sz="1400" dirty="0" smtClean="0">
                <a:solidFill>
                  <a:srgbClr val="FF6600"/>
                </a:solidFill>
              </a:rPr>
              <a:t>MA</a:t>
            </a:r>
            <a:r>
              <a:rPr lang="ja-JP" altLang="en-US" sz="1400" dirty="0" smtClean="0">
                <a:solidFill>
                  <a:srgbClr val="FF6600"/>
                </a:solidFill>
              </a:rPr>
              <a:t>ごとに変えても、同一</a:t>
            </a:r>
            <a:r>
              <a:rPr lang="en-US" altLang="ja-JP" sz="1400" dirty="0" smtClean="0">
                <a:solidFill>
                  <a:srgbClr val="FF6600"/>
                </a:solidFill>
              </a:rPr>
              <a:t>VLAN Name</a:t>
            </a:r>
            <a:r>
              <a:rPr lang="ja-JP" altLang="en-US" sz="1400" dirty="0" smtClean="0">
                <a:solidFill>
                  <a:srgbClr val="FF6600"/>
                </a:solidFill>
              </a:rPr>
              <a:t>で設定することが可能になります。</a:t>
            </a:r>
            <a:endParaRPr lang="en-US" altLang="ja-JP" sz="1400" dirty="0" smtClean="0">
              <a:solidFill>
                <a:srgbClr val="FF6600"/>
              </a:solidFill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1709729" y="2959857"/>
            <a:ext cx="5947417" cy="1785104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WLAN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プロファイル名、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WLAN ID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、および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SSID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を定義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クライアント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VLAN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を定義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BandSelect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を設定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RADAcct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をアカウンティングリストに使用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RADAuth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802.1X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認証に使用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ISE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（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）によるオーバーライド（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ACL</a:t>
            </a:r>
            <a:r>
              <a:rPr lang="en-US" altLang="ja-JP" sz="1400" dirty="0">
                <a:solidFill>
                  <a:srgbClr val="33828D"/>
                </a:solidFill>
                <a:latin typeface="CiscoSansTT"/>
                <a:cs typeface="CiscoSansTT"/>
              </a:rPr>
              <a:t> 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Push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等）を許可</a:t>
            </a:r>
            <a:endParaRPr lang="en-US" sz="1400" dirty="0" smtClean="0"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RADIUS NAC(Network Admission Control)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を有効化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/>
            </a:r>
            <a:b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</a:br>
            <a:r>
              <a:rPr lang="en-US" altLang="ja-JP" sz="1200" dirty="0" smtClean="0">
                <a:solidFill>
                  <a:srgbClr val="33828D"/>
                </a:solidFill>
                <a:latin typeface="CiscoSansTT"/>
                <a:cs typeface="CiscoSansTT"/>
              </a:rPr>
              <a:t>※</a:t>
            </a:r>
            <a:r>
              <a:rPr lang="ja-JP" altLang="en-US" sz="1200" dirty="0" smtClean="0">
                <a:solidFill>
                  <a:srgbClr val="33828D"/>
                </a:solidFill>
                <a:latin typeface="CiscoSansTT"/>
                <a:cs typeface="CiscoSansTT"/>
              </a:rPr>
              <a:t>今回はセルフプロビジョニングに使用</a:t>
            </a:r>
            <a:endParaRPr lang="en-US" sz="1400" dirty="0" smtClean="0">
              <a:latin typeface="CiscoSansTT"/>
              <a:cs typeface="CiscoSansTT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190250" y="855183"/>
            <a:ext cx="341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6600"/>
                </a:solidFill>
              </a:rPr>
              <a:t>wlan</a:t>
            </a:r>
            <a:r>
              <a:rPr lang="en-US" altLang="ja-JP" sz="1600" dirty="0" smtClean="0">
                <a:solidFill>
                  <a:srgbClr val="FF6600"/>
                </a:solidFill>
              </a:rPr>
              <a:t> [</a:t>
            </a:r>
            <a:r>
              <a:rPr lang="ja-JP" altLang="en-US" sz="1600" dirty="0" smtClean="0">
                <a:solidFill>
                  <a:srgbClr val="FF6600"/>
                </a:solidFill>
              </a:rPr>
              <a:t>プロファイル名</a:t>
            </a:r>
            <a:r>
              <a:rPr lang="en-US" altLang="ja-JP" sz="1600" dirty="0" smtClean="0">
                <a:solidFill>
                  <a:srgbClr val="FF6600"/>
                </a:solidFill>
              </a:rPr>
              <a:t>] [ID] [SSID]</a:t>
            </a:r>
            <a:endParaRPr lang="en-US" sz="1600" dirty="0" smtClean="0">
              <a:solidFill>
                <a:srgbClr val="FF6600"/>
              </a:solidFill>
            </a:endParaRPr>
          </a:p>
          <a:p>
            <a:r>
              <a:rPr lang="en-US" sz="1600" dirty="0" smtClean="0"/>
              <a:t>Pod1</a:t>
            </a:r>
            <a:r>
              <a:rPr lang="ja-JP" altLang="en-US" sz="1600" dirty="0" smtClean="0"/>
              <a:t>の例：</a:t>
            </a:r>
            <a:endParaRPr lang="en-US" sz="1600" dirty="0" smtClean="0"/>
          </a:p>
          <a:p>
            <a:pPr marL="268288"/>
            <a:r>
              <a:rPr lang="en-US" altLang="ja-JP" sz="1600" dirty="0" err="1" smtClean="0"/>
              <a:t>w</a:t>
            </a:r>
            <a:r>
              <a:rPr lang="en-US" sz="1600" dirty="0" err="1" smtClean="0"/>
              <a:t>lan</a:t>
            </a:r>
            <a:r>
              <a:rPr lang="en-US" sz="1600" dirty="0" smtClean="0"/>
              <a:t> pod1 1 pod1</a:t>
            </a:r>
            <a:endParaRPr lang="en-US" sz="1600" dirty="0"/>
          </a:p>
        </p:txBody>
      </p:sp>
      <p:cxnSp>
        <p:nvCxnSpPr>
          <p:cNvPr id="17" name="Straight Arrow Connector 9"/>
          <p:cNvCxnSpPr/>
          <p:nvPr/>
        </p:nvCxnSpPr>
        <p:spPr>
          <a:xfrm>
            <a:off x="2992027" y="1031035"/>
            <a:ext cx="21982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Bent Arrow 26"/>
          <p:cNvSpPr/>
          <p:nvPr/>
        </p:nvSpPr>
        <p:spPr>
          <a:xfrm flipV="1">
            <a:off x="757843" y="2896623"/>
            <a:ext cx="720529" cy="720395"/>
          </a:xfrm>
          <a:prstGeom prst="ben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3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r>
              <a:rPr lang="en-US" altLang="ja-JP" dirty="0" smtClean="0">
                <a:latin typeface="CiscoSansTT"/>
                <a:cs typeface="CiscoSansTT"/>
              </a:rPr>
              <a:t> - </a:t>
            </a:r>
            <a:r>
              <a:rPr lang="en-US" altLang="ja-JP" dirty="0" err="1" smtClean="0">
                <a:latin typeface="CiscoSansTT"/>
                <a:cs typeface="CiscoSansTT"/>
              </a:rPr>
              <a:t>ap</a:t>
            </a:r>
            <a:r>
              <a:rPr lang="ja-JP" altLang="en-US" dirty="0" smtClean="0">
                <a:latin typeface="CiscoSansTT"/>
                <a:cs typeface="CiscoSansTT"/>
              </a:rPr>
              <a:t>コマンド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17" y="952385"/>
            <a:ext cx="6519839" cy="1815882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に関する基本的な機能を設定します</a:t>
            </a:r>
            <a:endParaRPr lang="en-US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 err="1">
                <a:latin typeface="CiscoSansTT"/>
                <a:cs typeface="CiscoSansTT"/>
              </a:rPr>
              <a:t>mgmtuser</a:t>
            </a:r>
            <a:r>
              <a:rPr lang="en-US" sz="1400" dirty="0">
                <a:latin typeface="CiscoSansTT"/>
                <a:cs typeface="CiscoSansTT"/>
              </a:rPr>
              <a:t> username Cisco password 0 Cisco secret 0 Cisco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</a:t>
            </a:r>
            <a:r>
              <a:rPr lang="en-US" sz="1400" dirty="0" err="1">
                <a:latin typeface="CiscoSansTT"/>
                <a:cs typeface="CiscoSansTT"/>
              </a:rPr>
              <a:t>tcp</a:t>
            </a:r>
            <a:r>
              <a:rPr lang="en-US" sz="1400" dirty="0">
                <a:latin typeface="CiscoSansTT"/>
                <a:cs typeface="CiscoSansTT"/>
              </a:rPr>
              <a:t>-adjust-</a:t>
            </a:r>
            <a:r>
              <a:rPr lang="en-US" sz="1400" dirty="0" err="1">
                <a:latin typeface="CiscoSansTT"/>
                <a:cs typeface="CiscoSansTT"/>
              </a:rPr>
              <a:t>mss</a:t>
            </a:r>
            <a:r>
              <a:rPr lang="en-US" sz="1400" dirty="0">
                <a:latin typeface="CiscoSansTT"/>
                <a:cs typeface="CiscoSansTT"/>
              </a:rPr>
              <a:t> size </a:t>
            </a:r>
            <a:r>
              <a:rPr lang="en-US" sz="1400" dirty="0" smtClean="0">
                <a:latin typeface="CiscoSansTT"/>
                <a:cs typeface="CiscoSansTT"/>
              </a:rPr>
              <a:t>13</a:t>
            </a:r>
            <a:r>
              <a:rPr lang="en-US" altLang="ja-JP" sz="1400" dirty="0" smtClean="0">
                <a:latin typeface="CiscoSansTT"/>
                <a:cs typeface="CiscoSansTT"/>
              </a:rPr>
              <a:t>00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edca</a:t>
            </a:r>
            <a:r>
              <a:rPr lang="en-US" sz="1400" dirty="0">
                <a:latin typeface="CiscoSansTT"/>
                <a:cs typeface="CiscoSansTT"/>
              </a:rPr>
              <a:t>-parameters optimized-video-voice</a:t>
            </a: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dot11 24ghz </a:t>
            </a:r>
            <a:r>
              <a:rPr lang="en-US" sz="1400" dirty="0" err="1">
                <a:latin typeface="CiscoSansTT"/>
                <a:cs typeface="CiscoSansTT"/>
              </a:rPr>
              <a:t>cleanair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 err="1" smtClean="0">
                <a:latin typeface="CiscoSansTT"/>
                <a:cs typeface="CiscoSansTT"/>
              </a:rPr>
              <a:t>ap</a:t>
            </a:r>
            <a:r>
              <a:rPr lang="en-US" sz="1400" dirty="0" smtClean="0">
                <a:latin typeface="CiscoSansTT"/>
                <a:cs typeface="CiscoSansTT"/>
              </a:rPr>
              <a:t> </a:t>
            </a:r>
            <a:r>
              <a:rPr lang="en-US" sz="1400" dirty="0">
                <a:latin typeface="CiscoSansTT"/>
                <a:cs typeface="CiscoSansTT"/>
              </a:rPr>
              <a:t>dot11 5ghz </a:t>
            </a:r>
            <a:r>
              <a:rPr lang="en-US" sz="1400" dirty="0" err="1">
                <a:latin typeface="CiscoSansTT"/>
                <a:cs typeface="CiscoSansTT"/>
              </a:rPr>
              <a:t>cleanair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beamforming</a:t>
            </a:r>
            <a:endParaRPr lang="en-US" sz="1400" dirty="0">
              <a:latin typeface="CiscoSansTT"/>
              <a:cs typeface="CiscoSansTT"/>
            </a:endParaRP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smtClean="0">
                <a:latin typeface="CiscoSansTT"/>
                <a:cs typeface="CiscoSansTT"/>
              </a:rPr>
              <a:t>dot11ac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2031" y="2838617"/>
            <a:ext cx="6460335" cy="1384995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の管理ユーザ名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/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パスワードを設定</a:t>
            </a:r>
            <a:endParaRPr lang="en-US" altLang="ja-JP" sz="1400" dirty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CAPWAP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ヘッダ等を考慮して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MSS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1300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バイトに設定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ビデオ・音声の優先制御が行えるよう、</a:t>
            </a: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EDCA</a:t>
            </a:r>
            <a:r>
              <a:rPr lang="ja-JP" altLang="en-US" sz="1400" dirty="0">
                <a:solidFill>
                  <a:srgbClr val="33828D"/>
                </a:solidFill>
                <a:latin typeface="CiscoSansTT"/>
                <a:cs typeface="CiscoSansTT"/>
              </a:rPr>
              <a:t>パラメータ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を設定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2.4GHz/5GHz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帯で</a:t>
            </a: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CleanAir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を有効化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5GHz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帯で</a:t>
            </a:r>
            <a:r>
              <a:rPr lang="en-US" altLang="ja-JP" sz="1400" dirty="0" err="1" smtClean="0">
                <a:solidFill>
                  <a:srgbClr val="33828D"/>
                </a:solidFill>
                <a:latin typeface="CiscoSansTT"/>
                <a:cs typeface="CiscoSansTT"/>
              </a:rPr>
              <a:t>ClientLink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を有効化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802.11ac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を有効化</a:t>
            </a:r>
            <a:endParaRPr lang="en-US" altLang="ja-JP" sz="1400" dirty="0" smtClean="0">
              <a:solidFill>
                <a:srgbClr val="33828D"/>
              </a:solidFill>
              <a:latin typeface="CiscoSansTT"/>
              <a:cs typeface="CiscoSansTT"/>
            </a:endParaRPr>
          </a:p>
        </p:txBody>
      </p:sp>
      <p:sp>
        <p:nvSpPr>
          <p:cNvPr id="2" name="Bent Arrow 1"/>
          <p:cNvSpPr/>
          <p:nvPr/>
        </p:nvSpPr>
        <p:spPr>
          <a:xfrm flipV="1">
            <a:off x="842653" y="2808321"/>
            <a:ext cx="720529" cy="720395"/>
          </a:xfrm>
          <a:prstGeom prst="bentArrow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NAS (Network Access Server)</a:t>
            </a:r>
          </a:p>
          <a:p>
            <a:pPr lvl="1"/>
            <a:r>
              <a:rPr lang="ja-JP" altLang="en-US" dirty="0" smtClean="0"/>
              <a:t>利用者</a:t>
            </a:r>
            <a:r>
              <a:rPr lang="ja-JP" altLang="en-US" dirty="0"/>
              <a:t>（人またはコンピュータ）に対してネットワーク接続サービスなどのサービスを提供する機材であり、サーバに対して認証およびアカウンティングを</a:t>
            </a:r>
            <a:r>
              <a:rPr lang="ja-JP" altLang="en-US" dirty="0" smtClean="0"/>
              <a:t>要請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出展：</a:t>
            </a:r>
            <a:r>
              <a:rPr lang="en-US" altLang="ja-JP" dirty="0" smtClean="0"/>
              <a:t>Wikipedia)</a:t>
            </a:r>
            <a:endParaRPr lang="ja-JP" altLang="ja-JP" dirty="0"/>
          </a:p>
          <a:p>
            <a:r>
              <a:rPr lang="en-US" altLang="ja-JP" dirty="0" smtClean="0"/>
              <a:t>VSA </a:t>
            </a:r>
            <a:r>
              <a:rPr lang="en-US" altLang="ja-JP" dirty="0"/>
              <a:t>(Vender specific </a:t>
            </a:r>
            <a:r>
              <a:rPr lang="en-US" altLang="ja-JP" dirty="0" smtClean="0"/>
              <a:t>attribute,</a:t>
            </a:r>
            <a:r>
              <a:rPr lang="ja-JP" altLang="en-US" dirty="0"/>
              <a:t>ベンダー固有</a:t>
            </a:r>
            <a:r>
              <a:rPr lang="ja-JP" altLang="en-US" dirty="0" smtClean="0"/>
              <a:t>アトリビュート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独自の拡張アトリビュートを</a:t>
            </a:r>
            <a:r>
              <a:rPr lang="ja-JP" altLang="en-US" dirty="0" smtClean="0"/>
              <a:t>サポート</a:t>
            </a:r>
            <a:r>
              <a:rPr lang="ja-JP" altLang="en-US" dirty="0"/>
              <a:t>ために、</a:t>
            </a:r>
            <a:r>
              <a:rPr lang="ja-JP" altLang="en-US" dirty="0" smtClean="0"/>
              <a:t>ネットワーク </a:t>
            </a:r>
            <a:r>
              <a:rPr lang="ja-JP" altLang="en-US" dirty="0"/>
              <a:t>アクセス サーバと </a:t>
            </a:r>
            <a:r>
              <a:rPr lang="en-US" altLang="ja-JP" dirty="0"/>
              <a:t>RADIUS </a:t>
            </a:r>
            <a:r>
              <a:rPr lang="ja-JP" altLang="en-US" dirty="0"/>
              <a:t>サーバの間で </a:t>
            </a:r>
            <a:r>
              <a:rPr lang="en-US" altLang="ja-JP" dirty="0" smtClean="0"/>
              <a:t>VSA</a:t>
            </a:r>
            <a:r>
              <a:rPr lang="ja-JP" altLang="en-US" dirty="0" smtClean="0"/>
              <a:t>（</a:t>
            </a:r>
            <a:r>
              <a:rPr lang="ja-JP" altLang="en-US" dirty="0"/>
              <a:t>アトリビュート </a:t>
            </a:r>
            <a:r>
              <a:rPr lang="en-US" altLang="ja-JP" dirty="0"/>
              <a:t>26</a:t>
            </a:r>
            <a:r>
              <a:rPr lang="ja-JP" altLang="en-US" dirty="0"/>
              <a:t>）を使用してベンダー固有の情報を伝達する</a:t>
            </a:r>
            <a:r>
              <a:rPr lang="ja-JP" altLang="en-US" dirty="0" smtClean="0"/>
              <a:t>方法</a:t>
            </a:r>
            <a:endParaRPr lang="en-US" altLang="ja-JP" dirty="0" smtClean="0"/>
          </a:p>
          <a:p>
            <a:r>
              <a:rPr lang="en-US" altLang="ja-JP" dirty="0" smtClean="0"/>
              <a:t>J4 (Country code)</a:t>
            </a:r>
          </a:p>
          <a:p>
            <a:pPr lvl="1"/>
            <a:r>
              <a:rPr lang="ja-JP" altLang="en-US" dirty="0" smtClean="0"/>
              <a:t>日本で法的に準拠したチャネルを使うための設定項目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J4: Q</a:t>
            </a:r>
            <a:r>
              <a:rPr lang="ja-JP" altLang="en-US" dirty="0" smtClean="0"/>
              <a:t>型番用 </a:t>
            </a:r>
            <a:r>
              <a:rPr lang="en-US" altLang="ja-JP" dirty="0" smtClean="0"/>
              <a:t>(W52, 53, 56</a:t>
            </a:r>
            <a:r>
              <a:rPr lang="ja-JP" altLang="en-US" dirty="0" smtClean="0"/>
              <a:t>対応</a:t>
            </a:r>
            <a:r>
              <a:rPr lang="en-US" altLang="ja-JP" dirty="0" smtClean="0"/>
              <a:t>)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用語集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1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r>
              <a:rPr lang="en-US" altLang="ja-JP" dirty="0" smtClean="0">
                <a:latin typeface="CiscoSansTT"/>
                <a:cs typeface="CiscoSansTT"/>
              </a:rPr>
              <a:t> - </a:t>
            </a:r>
            <a:r>
              <a:rPr lang="en-US" altLang="ja-JP" dirty="0" err="1" smtClean="0">
                <a:latin typeface="CiscoSansTT"/>
                <a:cs typeface="CiscoSansTT"/>
              </a:rPr>
              <a:t>ap</a:t>
            </a:r>
            <a:r>
              <a:rPr lang="ja-JP" altLang="en-US" dirty="0" smtClean="0">
                <a:latin typeface="CiscoSansTT"/>
                <a:cs typeface="CiscoSansTT"/>
              </a:rPr>
              <a:t>コマンド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15218" y="952385"/>
            <a:ext cx="4530786" cy="2677656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100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104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108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112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116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120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124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128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132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136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add 140</a:t>
            </a:r>
          </a:p>
          <a:p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err="1">
                <a:latin typeface="CiscoSansTT"/>
                <a:cs typeface="CiscoSansTT"/>
              </a:rPr>
              <a:t>rrm</a:t>
            </a:r>
            <a:r>
              <a:rPr lang="en-US" sz="1400" dirty="0">
                <a:latin typeface="CiscoSansTT"/>
                <a:cs typeface="CiscoSansTT"/>
              </a:rPr>
              <a:t> channel </a:t>
            </a:r>
            <a:r>
              <a:rPr lang="en-US" sz="1400" dirty="0" err="1">
                <a:latin typeface="CiscoSansTT"/>
                <a:cs typeface="CiscoSansTT"/>
              </a:rPr>
              <a:t>dca</a:t>
            </a:r>
            <a:r>
              <a:rPr lang="en-US" sz="1400" dirty="0">
                <a:latin typeface="CiscoSansTT"/>
                <a:cs typeface="CiscoSansTT"/>
              </a:rPr>
              <a:t> </a:t>
            </a:r>
            <a:r>
              <a:rPr lang="en-US" sz="1400" dirty="0" err="1">
                <a:latin typeface="CiscoSansTT"/>
                <a:cs typeface="CiscoSansTT"/>
              </a:rPr>
              <a:t>chan</a:t>
            </a:r>
            <a:r>
              <a:rPr lang="en-US" sz="1400" dirty="0">
                <a:latin typeface="CiscoSansTT"/>
                <a:cs typeface="CiscoSansTT"/>
              </a:rPr>
              <a:t>-width </a:t>
            </a:r>
            <a:r>
              <a:rPr lang="en-US" altLang="ja-JP" sz="1400" dirty="0" smtClean="0">
                <a:latin typeface="CiscoSansTT"/>
                <a:cs typeface="CiscoSansTT"/>
              </a:rPr>
              <a:t>40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10" name="Right Brace 3"/>
          <p:cNvSpPr/>
          <p:nvPr/>
        </p:nvSpPr>
        <p:spPr>
          <a:xfrm>
            <a:off x="5007064" y="976806"/>
            <a:ext cx="293097" cy="2344337"/>
          </a:xfrm>
          <a:prstGeom prst="rightBrace">
            <a:avLst/>
          </a:prstGeom>
          <a:ln>
            <a:solidFill>
              <a:srgbClr val="3382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"/>
          <p:cNvSpPr txBox="1"/>
          <p:nvPr/>
        </p:nvSpPr>
        <p:spPr>
          <a:xfrm>
            <a:off x="5373437" y="1831514"/>
            <a:ext cx="35137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RRM </a:t>
            </a:r>
            <a:r>
              <a:rPr lang="en-US" altLang="ja-JP" sz="1400" dirty="0" smtClean="0"/>
              <a:t>(Radio Resource Management)</a:t>
            </a:r>
            <a:br>
              <a:rPr lang="en-US" altLang="ja-JP" sz="1400" dirty="0" smtClean="0"/>
            </a:br>
            <a:r>
              <a:rPr lang="ja-JP" altLang="en-US" sz="1600" dirty="0" smtClean="0"/>
              <a:t>設定で</a:t>
            </a:r>
            <a:r>
              <a:rPr lang="en-US" altLang="ja-JP" sz="1600" dirty="0" smtClean="0"/>
              <a:t>W56</a:t>
            </a:r>
            <a:r>
              <a:rPr lang="ja-JP" altLang="en-US" sz="1600" dirty="0" smtClean="0"/>
              <a:t>のチャネルを登録</a:t>
            </a:r>
            <a:endParaRPr lang="en-US" sz="1600" dirty="0"/>
          </a:p>
        </p:txBody>
      </p:sp>
      <p:sp>
        <p:nvSpPr>
          <p:cNvPr id="12" name="Rectangular Callout 2"/>
          <p:cNvSpPr/>
          <p:nvPr/>
        </p:nvSpPr>
        <p:spPr>
          <a:xfrm>
            <a:off x="5336799" y="3479876"/>
            <a:ext cx="3283094" cy="1002914"/>
          </a:xfrm>
          <a:prstGeom prst="wedgeRectCallout">
            <a:avLst>
              <a:gd name="adj1" fmla="val -78960"/>
              <a:gd name="adj2" fmla="val -50867"/>
            </a:avLst>
          </a:prstGeom>
          <a:solidFill>
            <a:srgbClr val="FFFFFF"/>
          </a:solidFill>
          <a:ln w="12700" cmpd="sng">
            <a:solidFill>
              <a:srgbClr val="3CBBB9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11ac</a:t>
            </a:r>
            <a:r>
              <a:rPr lang="ja-JP" altLang="en-US" sz="1400" dirty="0">
                <a:solidFill>
                  <a:schemeClr val="tx1"/>
                </a:solidFill>
              </a:rPr>
              <a:t>は</a:t>
            </a:r>
            <a:r>
              <a:rPr lang="en-US" altLang="ja-JP" sz="1400" dirty="0" smtClean="0">
                <a:solidFill>
                  <a:schemeClr val="tx1"/>
                </a:solidFill>
              </a:rPr>
              <a:t>80MHz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sz="1400" dirty="0" smtClean="0">
                <a:solidFill>
                  <a:schemeClr val="tx1"/>
                </a:solidFill>
              </a:rPr>
              <a:t>サポートしますが、端末が</a:t>
            </a:r>
            <a:r>
              <a:rPr lang="en-US" altLang="ja-JP" sz="1400" dirty="0" smtClean="0">
                <a:solidFill>
                  <a:schemeClr val="tx1"/>
                </a:solidFill>
              </a:rPr>
              <a:t>11n</a:t>
            </a:r>
            <a:r>
              <a:rPr lang="ja-JP" altLang="en-US" sz="1400" dirty="0" smtClean="0">
                <a:solidFill>
                  <a:schemeClr val="tx1"/>
                </a:solidFill>
              </a:rPr>
              <a:t>で</a:t>
            </a:r>
            <a:r>
              <a:rPr lang="en-US" altLang="ja-JP" sz="1400" dirty="0" smtClean="0">
                <a:solidFill>
                  <a:schemeClr val="tx1"/>
                </a:solidFill>
              </a:rPr>
              <a:t>40MHz</a:t>
            </a:r>
            <a:r>
              <a:rPr lang="ja-JP" altLang="en-US" sz="1400" dirty="0" err="1" smtClean="0">
                <a:solidFill>
                  <a:schemeClr val="tx1"/>
                </a:solidFill>
              </a:rPr>
              <a:t>までの</a:t>
            </a:r>
            <a:r>
              <a:rPr lang="ja-JP" altLang="en-US" sz="1400" dirty="0" smtClean="0">
                <a:solidFill>
                  <a:schemeClr val="tx1"/>
                </a:solidFill>
              </a:rPr>
              <a:t>サポートなので、チャネル幅を</a:t>
            </a:r>
            <a:r>
              <a:rPr lang="en-US" altLang="ja-JP" sz="1400" dirty="0" smtClean="0">
                <a:solidFill>
                  <a:schemeClr val="tx1"/>
                </a:solidFill>
              </a:rPr>
              <a:t>40MHz</a:t>
            </a:r>
            <a:r>
              <a:rPr lang="ja-JP" altLang="en-US" sz="1400" dirty="0" smtClean="0">
                <a:solidFill>
                  <a:schemeClr val="tx1"/>
                </a:solidFill>
              </a:rPr>
              <a:t>にします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Wireless</a:t>
            </a:r>
            <a:r>
              <a:rPr lang="ja-JP" altLang="en-US" dirty="0" smtClean="0">
                <a:latin typeface="CiscoSansTT"/>
                <a:cs typeface="CiscoSansTT"/>
              </a:rPr>
              <a:t>の設定</a:t>
            </a:r>
            <a:r>
              <a:rPr lang="en-US" altLang="ja-JP" dirty="0" smtClean="0">
                <a:latin typeface="CiscoSansTT"/>
                <a:cs typeface="CiscoSansTT"/>
              </a:rPr>
              <a:t> - </a:t>
            </a:r>
            <a:r>
              <a:rPr lang="ja-JP" altLang="en-US" dirty="0" smtClean="0">
                <a:latin typeface="CiscoSansTT"/>
                <a:cs typeface="CiscoSansTT"/>
              </a:rPr>
              <a:t>無線の有効化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415217" y="952385"/>
            <a:ext cx="8506714" cy="1600438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無線の有効化</a:t>
            </a:r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no </a:t>
            </a:r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24ghz shutdown</a:t>
            </a:r>
          </a:p>
          <a:p>
            <a:r>
              <a:rPr lang="en-US" sz="1400" dirty="0">
                <a:latin typeface="CiscoSansTT"/>
                <a:cs typeface="CiscoSansTT"/>
              </a:rPr>
              <a:t>no </a:t>
            </a:r>
            <a:r>
              <a:rPr lang="en-US" sz="1400" dirty="0" err="1">
                <a:latin typeface="CiscoSansTT"/>
                <a:cs typeface="CiscoSansTT"/>
              </a:rPr>
              <a:t>ap</a:t>
            </a:r>
            <a:r>
              <a:rPr lang="en-US" sz="1400" dirty="0">
                <a:latin typeface="CiscoSansTT"/>
                <a:cs typeface="CiscoSansTT"/>
              </a:rPr>
              <a:t> dot11 5ghz </a:t>
            </a:r>
            <a:r>
              <a:rPr lang="en-US" sz="1400" dirty="0" smtClean="0">
                <a:latin typeface="CiscoSansTT"/>
                <a:cs typeface="CiscoSansTT"/>
              </a:rPr>
              <a:t>shutdown</a:t>
            </a:r>
          </a:p>
          <a:p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SSID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の有効化</a:t>
            </a:r>
            <a:endParaRPr lang="en-US" sz="1400" dirty="0">
              <a:solidFill>
                <a:srgbClr val="33828D"/>
              </a:solidFill>
              <a:latin typeface="CiscoSansTT"/>
              <a:cs typeface="CiscoSansTT"/>
            </a:endParaRPr>
          </a:p>
          <a:p>
            <a:r>
              <a:rPr lang="en-US" sz="1400" dirty="0" err="1">
                <a:latin typeface="CiscoSansTT"/>
                <a:cs typeface="CiscoSansTT"/>
              </a:rPr>
              <a:t>wlan</a:t>
            </a:r>
            <a:r>
              <a:rPr lang="en-US" sz="1400" dirty="0">
                <a:latin typeface="CiscoSansTT"/>
                <a:cs typeface="CiscoSansTT"/>
              </a:rPr>
              <a:t> </a:t>
            </a:r>
            <a:r>
              <a:rPr lang="en-US" altLang="ja-JP" sz="1400" dirty="0">
                <a:latin typeface="CiscoSansTT"/>
                <a:cs typeface="CiscoSansTT"/>
              </a:rPr>
              <a:t>[Pod</a:t>
            </a:r>
            <a:r>
              <a:rPr lang="ja-JP" altLang="en-US" sz="1400" dirty="0">
                <a:latin typeface="CiscoSansTT"/>
                <a:cs typeface="CiscoSansTT"/>
              </a:rPr>
              <a:t>番号</a:t>
            </a:r>
            <a:r>
              <a:rPr lang="en-US" altLang="ja-JP" sz="1400" dirty="0">
                <a:latin typeface="CiscoSansTT"/>
                <a:cs typeface="CiscoSansTT"/>
              </a:rPr>
              <a:t>]</a:t>
            </a:r>
            <a:r>
              <a:rPr lang="en-US" sz="1400" dirty="0">
                <a:latin typeface="CiscoSansTT"/>
                <a:cs typeface="CiscoSansTT"/>
              </a:rPr>
              <a:t> 1 [Pod</a:t>
            </a:r>
            <a:r>
              <a:rPr lang="ja-JP" altLang="en-US" sz="1400" dirty="0">
                <a:latin typeface="CiscoSansTT"/>
                <a:cs typeface="CiscoSansTT"/>
              </a:rPr>
              <a:t>番号</a:t>
            </a:r>
            <a:r>
              <a:rPr lang="en-US" altLang="ja-JP" sz="1400" dirty="0">
                <a:latin typeface="CiscoSansTT"/>
                <a:cs typeface="CiscoSansTT"/>
              </a:rPr>
              <a:t>]</a:t>
            </a:r>
            <a:r>
              <a:rPr lang="ja-JP" altLang="en-US" sz="1400" dirty="0">
                <a:latin typeface="CiscoSansTT"/>
                <a:cs typeface="CiscoSansTT"/>
              </a:rPr>
              <a:t>　　</a:t>
            </a:r>
            <a:r>
              <a:rPr lang="en-US" altLang="ja-JP" sz="1400" dirty="0">
                <a:solidFill>
                  <a:srgbClr val="FF6600"/>
                </a:solidFill>
                <a:latin typeface="CiscoSansTT"/>
                <a:cs typeface="CiscoSansTT"/>
              </a:rPr>
              <a:t>→Pod</a:t>
            </a:r>
            <a:r>
              <a:rPr lang="ja-JP" altLang="en-US" sz="1400" dirty="0">
                <a:solidFill>
                  <a:srgbClr val="FF6600"/>
                </a:solidFill>
                <a:latin typeface="CiscoSansTT"/>
                <a:cs typeface="CiscoSansTT"/>
              </a:rPr>
              <a:t>番号：</a:t>
            </a:r>
            <a:r>
              <a:rPr lang="en-US" altLang="ja-JP" sz="1400" dirty="0">
                <a:solidFill>
                  <a:srgbClr val="FF6600"/>
                </a:solidFill>
                <a:latin typeface="CiscoSansTT"/>
                <a:cs typeface="CiscoSansTT"/>
              </a:rPr>
              <a:t> p</a:t>
            </a:r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od1</a:t>
            </a:r>
            <a:r>
              <a:rPr lang="ja-JP" altLang="en-US" sz="1400" dirty="0">
                <a:solidFill>
                  <a:srgbClr val="FF6600"/>
                </a:solidFill>
                <a:latin typeface="CiscoSansTT"/>
                <a:cs typeface="CiscoSansTT"/>
              </a:rPr>
              <a:t>等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  <a:p>
            <a:r>
              <a:rPr lang="en-US" sz="1400" dirty="0" smtClean="0">
                <a:latin typeface="CiscoSansTT"/>
                <a:cs typeface="CiscoSansTT"/>
              </a:rPr>
              <a:t> no shutdown</a:t>
            </a:r>
            <a:endParaRPr lang="en-US" sz="1400" dirty="0">
              <a:latin typeface="CiscoSansTT"/>
              <a:cs typeface="CiscoSansTT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15217" y="2868271"/>
            <a:ext cx="8506714" cy="523220"/>
          </a:xfrm>
          <a:prstGeom prst="rect">
            <a:avLst/>
          </a:prstGeom>
          <a:noFill/>
          <a:ln>
            <a:solidFill>
              <a:srgbClr val="33828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33828D"/>
                </a:solidFill>
                <a:latin typeface="CiscoSansTT"/>
                <a:cs typeface="CiscoSansTT"/>
              </a:rPr>
              <a:t>を接続します。</a:t>
            </a:r>
            <a:endParaRPr lang="en-US" sz="1400" dirty="0" smtClean="0">
              <a:latin typeface="CiscoSansTT"/>
              <a:cs typeface="CiscoSansTT"/>
            </a:endParaRPr>
          </a:p>
          <a:p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Catalyst3650</a:t>
            </a:r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の </a:t>
            </a:r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Gigabit Ethernet 1/0/3</a:t>
            </a:r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に接続されているケーブルを</a:t>
            </a:r>
            <a:r>
              <a:rPr lang="en-US" altLang="ja-JP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AP</a:t>
            </a:r>
            <a:r>
              <a:rPr lang="ja-JP" altLang="en-US" sz="1400" dirty="0" smtClean="0">
                <a:solidFill>
                  <a:srgbClr val="FF6600"/>
                </a:solidFill>
                <a:latin typeface="CiscoSansTT"/>
                <a:cs typeface="CiscoSansTT"/>
              </a:rPr>
              <a:t>に接続します。</a:t>
            </a:r>
            <a:endParaRPr lang="en-US" sz="1400" dirty="0">
              <a:solidFill>
                <a:srgbClr val="FF6600"/>
              </a:solidFill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41462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5456" y="933455"/>
            <a:ext cx="8582751" cy="2110828"/>
          </a:xfrm>
        </p:spPr>
        <p:txBody>
          <a:bodyPr/>
          <a:lstStyle/>
          <a:p>
            <a:r>
              <a:rPr lang="en-US" sz="1800" dirty="0" err="1" smtClean="0"/>
              <a:t>ユーザは登録済です（Active</a:t>
            </a:r>
            <a:r>
              <a:rPr lang="en-US" sz="1800" dirty="0" smtClean="0"/>
              <a:t> Directory）</a:t>
            </a:r>
          </a:p>
          <a:p>
            <a:r>
              <a:rPr lang="ja-JP" altLang="en-US" sz="1800" dirty="0" smtClean="0"/>
              <a:t>ラボの</a:t>
            </a:r>
            <a:r>
              <a:rPr lang="en-US" sz="1800" dirty="0" err="1" smtClean="0"/>
              <a:t>PCにはユーザ証明書がインストールされており、EAP-TLSで接続します</a:t>
            </a:r>
            <a:endParaRPr lang="en-US" sz="1800" dirty="0" smtClean="0"/>
          </a:p>
          <a:p>
            <a:r>
              <a:rPr lang="ja-JP" altLang="en-US" sz="1800" dirty="0" smtClean="0"/>
              <a:t>ラボの</a:t>
            </a:r>
            <a:r>
              <a:rPr lang="en-US" sz="1800" dirty="0" smtClean="0"/>
              <a:t>PC</a:t>
            </a:r>
            <a:r>
              <a:rPr lang="ja-JP" altLang="en-US" sz="1800" dirty="0" smtClean="0"/>
              <a:t>はすでに証明書が入っており、</a:t>
            </a:r>
            <a:r>
              <a:rPr lang="en-US" altLang="ja-JP" sz="1800" dirty="0" smtClean="0"/>
              <a:t>AP</a:t>
            </a:r>
            <a:r>
              <a:rPr lang="ja-JP" altLang="en-US" sz="1800" dirty="0" smtClean="0"/>
              <a:t>が</a:t>
            </a:r>
            <a:r>
              <a:rPr lang="en-US" altLang="ja-JP" sz="1800" dirty="0" smtClean="0"/>
              <a:t>Join</a:t>
            </a:r>
            <a:r>
              <a:rPr lang="ja-JP" altLang="en-US" sz="1800" dirty="0" smtClean="0"/>
              <a:t>するとラボの</a:t>
            </a:r>
            <a:r>
              <a:rPr lang="en-US" altLang="ja-JP" sz="1800" dirty="0" smtClean="0"/>
              <a:t>PC</a:t>
            </a:r>
            <a:r>
              <a:rPr lang="ja-JP" altLang="en-US" sz="1800" dirty="0" smtClean="0"/>
              <a:t>は自動的にアソシエートします</a:t>
            </a:r>
            <a:endParaRPr lang="en-US" sz="1800" dirty="0"/>
          </a:p>
        </p:txBody>
      </p:sp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CiscoSansTT"/>
                <a:cs typeface="CiscoSansTT"/>
              </a:rPr>
              <a:t>接続確認</a:t>
            </a:r>
            <a:r>
              <a:rPr lang="en-US" altLang="ja-JP" dirty="0" smtClean="0">
                <a:latin typeface="CiscoSansTT"/>
                <a:cs typeface="CiscoSansTT"/>
              </a:rPr>
              <a:t> – </a:t>
            </a:r>
            <a:r>
              <a:rPr lang="ja-JP" altLang="en-US" dirty="0" smtClean="0">
                <a:latin typeface="CiscoSansTT"/>
                <a:cs typeface="CiscoSansTT"/>
              </a:rPr>
              <a:t>はじめに</a:t>
            </a:r>
            <a:endParaRPr lang="en-US" dirty="0"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26123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CiscoSansTT"/>
                <a:cs typeface="CiscoSansTT"/>
              </a:rPr>
              <a:t>接続確認</a:t>
            </a:r>
            <a:endParaRPr lang="en-US" dirty="0">
              <a:latin typeface="CiscoSansTT"/>
              <a:cs typeface="CiscoSansT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59527"/>
              </p:ext>
            </p:extLst>
          </p:nvPr>
        </p:nvGraphicFramePr>
        <p:xfrm>
          <a:off x="108294" y="857710"/>
          <a:ext cx="4296438" cy="346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798"/>
                <a:gridCol w="1722320"/>
                <a:gridCol w="1722320"/>
              </a:tblGrid>
              <a:tr h="414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/>
                        <a:t>ユーザ</a:t>
                      </a:r>
                      <a:r>
                        <a:rPr lang="en-US" altLang="ja-JP" sz="1400" dirty="0" smtClean="0"/>
                        <a:t>1</a:t>
                      </a:r>
                      <a:r>
                        <a:rPr lang="ja-JP" altLang="en-US" sz="1400" dirty="0" smtClean="0"/>
                        <a:t>名</a:t>
                      </a:r>
                      <a:endParaRPr lang="en-US" altLang="ja-JP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/>
                        <a:t>パスワード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pod3s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pod4s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pod5s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pod6s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pod7s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pod8s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pod9s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74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pod10s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47939"/>
              </p:ext>
            </p:extLst>
          </p:nvPr>
        </p:nvGraphicFramePr>
        <p:xfrm>
          <a:off x="4646840" y="858642"/>
          <a:ext cx="4207227" cy="189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111"/>
                <a:gridCol w="1686558"/>
                <a:gridCol w="1686558"/>
              </a:tblGrid>
              <a:tr h="371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/>
                        <a:t>ユーザ</a:t>
                      </a:r>
                      <a:endParaRPr lang="en-US" altLang="ja-JP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/>
                        <a:t>パスワード</a:t>
                      </a:r>
                      <a:endParaRPr lang="en-US" sz="1400" dirty="0"/>
                    </a:p>
                  </a:txBody>
                  <a:tcPr anchor="ctr"/>
                </a:tc>
              </a:tr>
              <a:tr h="246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pod11s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46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46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pod13s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46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pod14s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  <a:tr h="2462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pod15s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roadshow2014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28083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2787774"/>
            <a:ext cx="8568952" cy="756084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defTabSz="914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2832156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3160568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2832156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3160568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190877"/>
            <a:ext cx="72939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3489852"/>
            <a:ext cx="1440000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3489852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構成について（</a:t>
            </a:r>
            <a:r>
              <a:rPr lang="en-US" altLang="ja-JP" dirty="0" smtClean="0">
                <a:latin typeface="CiscoSansTT"/>
                <a:cs typeface="CiscoSansTT"/>
              </a:rPr>
              <a:t>Pod1〜5</a:t>
            </a:r>
            <a:r>
              <a:rPr lang="ja-JP" altLang="en-US" dirty="0" smtClean="0">
                <a:latin typeface="CiscoSansTT"/>
                <a:cs typeface="CiscoSansTT"/>
              </a:rPr>
              <a:t>）</a:t>
            </a:r>
            <a:endParaRPr lang="en-US" dirty="0">
              <a:latin typeface="CiscoSansTT"/>
              <a:cs typeface="CiscoSansT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705722" y="1042036"/>
            <a:ext cx="579043" cy="576714"/>
            <a:chOff x="6465714" y="1959218"/>
            <a:chExt cx="579043" cy="576714"/>
          </a:xfrm>
        </p:grpSpPr>
        <p:sp>
          <p:nvSpPr>
            <p:cNvPr id="37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38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862393" y="1037923"/>
            <a:ext cx="567893" cy="568870"/>
            <a:chOff x="3768317" y="4211389"/>
            <a:chExt cx="567893" cy="568870"/>
          </a:xfrm>
        </p:grpSpPr>
        <p:sp>
          <p:nvSpPr>
            <p:cNvPr id="40" name="Oval 314"/>
            <p:cNvSpPr>
              <a:spLocks noChangeAspect="1"/>
            </p:cNvSpPr>
            <p:nvPr/>
          </p:nvSpPr>
          <p:spPr bwMode="auto">
            <a:xfrm>
              <a:off x="3768317" y="4211389"/>
              <a:ext cx="567893" cy="568870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190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defTabSz="914400"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  <a:latin typeface="Arial"/>
              </a:endParaRPr>
            </a:p>
          </p:txBody>
        </p:sp>
        <p:grpSp>
          <p:nvGrpSpPr>
            <p:cNvPr id="41" name="Group 603"/>
            <p:cNvGrpSpPr>
              <a:grpSpLocks/>
            </p:cNvGrpSpPr>
            <p:nvPr/>
          </p:nvGrpSpPr>
          <p:grpSpPr bwMode="auto">
            <a:xfrm>
              <a:off x="3892094" y="4267232"/>
              <a:ext cx="306540" cy="439336"/>
              <a:chOff x="6556" y="492"/>
              <a:chExt cx="2551" cy="3655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79"/>
              <p:cNvSpPr>
                <a:spLocks/>
              </p:cNvSpPr>
              <p:nvPr/>
            </p:nvSpPr>
            <p:spPr bwMode="auto">
              <a:xfrm>
                <a:off x="7671" y="537"/>
                <a:ext cx="272" cy="132"/>
              </a:xfrm>
              <a:custGeom>
                <a:avLst/>
                <a:gdLst>
                  <a:gd name="T0" fmla="*/ 32 w 115"/>
                  <a:gd name="T1" fmla="*/ 0 h 56"/>
                  <a:gd name="T2" fmla="*/ 72 w 115"/>
                  <a:gd name="T3" fmla="*/ 0 h 56"/>
                  <a:gd name="T4" fmla="*/ 0 w 115"/>
                  <a:gd name="T5" fmla="*/ 24 h 56"/>
                  <a:gd name="T6" fmla="*/ 32 w 115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56"/>
                  <a:gd name="T14" fmla="*/ 115 w 115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56">
                    <a:moveTo>
                      <a:pt x="32" y="0"/>
                    </a:moveTo>
                    <a:cubicBezTo>
                      <a:pt x="45" y="0"/>
                      <a:pt x="59" y="0"/>
                      <a:pt x="72" y="0"/>
                    </a:cubicBezTo>
                    <a:cubicBezTo>
                      <a:pt x="115" y="34"/>
                      <a:pt x="15" y="56"/>
                      <a:pt x="0" y="24"/>
                    </a:cubicBezTo>
                    <a:cubicBezTo>
                      <a:pt x="0" y="5"/>
                      <a:pt x="22" y="8"/>
                      <a:pt x="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Freeform 580"/>
              <p:cNvSpPr>
                <a:spLocks/>
              </p:cNvSpPr>
              <p:nvPr/>
            </p:nvSpPr>
            <p:spPr bwMode="auto">
              <a:xfrm>
                <a:off x="7274" y="492"/>
                <a:ext cx="1304" cy="489"/>
              </a:xfrm>
              <a:custGeom>
                <a:avLst/>
                <a:gdLst>
                  <a:gd name="T0" fmla="*/ 376 w 552"/>
                  <a:gd name="T1" fmla="*/ 75 h 207"/>
                  <a:gd name="T2" fmla="*/ 308 w 552"/>
                  <a:gd name="T3" fmla="*/ 79 h 207"/>
                  <a:gd name="T4" fmla="*/ 452 w 552"/>
                  <a:gd name="T5" fmla="*/ 123 h 207"/>
                  <a:gd name="T6" fmla="*/ 552 w 552"/>
                  <a:gd name="T7" fmla="*/ 207 h 207"/>
                  <a:gd name="T8" fmla="*/ 428 w 552"/>
                  <a:gd name="T9" fmla="*/ 155 h 207"/>
                  <a:gd name="T10" fmla="*/ 200 w 552"/>
                  <a:gd name="T11" fmla="*/ 127 h 207"/>
                  <a:gd name="T12" fmla="*/ 124 w 552"/>
                  <a:gd name="T13" fmla="*/ 111 h 207"/>
                  <a:gd name="T14" fmla="*/ 0 w 552"/>
                  <a:gd name="T15" fmla="*/ 131 h 207"/>
                  <a:gd name="T16" fmla="*/ 224 w 552"/>
                  <a:gd name="T17" fmla="*/ 71 h 207"/>
                  <a:gd name="T18" fmla="*/ 376 w 552"/>
                  <a:gd name="T19" fmla="*/ 75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2"/>
                  <a:gd name="T31" fmla="*/ 0 h 207"/>
                  <a:gd name="T32" fmla="*/ 552 w 552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2" h="207">
                    <a:moveTo>
                      <a:pt x="376" y="75"/>
                    </a:moveTo>
                    <a:cubicBezTo>
                      <a:pt x="349" y="75"/>
                      <a:pt x="328" y="67"/>
                      <a:pt x="308" y="79"/>
                    </a:cubicBezTo>
                    <a:cubicBezTo>
                      <a:pt x="347" y="104"/>
                      <a:pt x="405" y="105"/>
                      <a:pt x="452" y="123"/>
                    </a:cubicBezTo>
                    <a:cubicBezTo>
                      <a:pt x="494" y="139"/>
                      <a:pt x="548" y="155"/>
                      <a:pt x="552" y="207"/>
                    </a:cubicBezTo>
                    <a:cubicBezTo>
                      <a:pt x="510" y="197"/>
                      <a:pt x="473" y="171"/>
                      <a:pt x="428" y="155"/>
                    </a:cubicBezTo>
                    <a:cubicBezTo>
                      <a:pt x="359" y="130"/>
                      <a:pt x="295" y="137"/>
                      <a:pt x="200" y="127"/>
                    </a:cubicBezTo>
                    <a:cubicBezTo>
                      <a:pt x="174" y="124"/>
                      <a:pt x="150" y="111"/>
                      <a:pt x="124" y="111"/>
                    </a:cubicBezTo>
                    <a:cubicBezTo>
                      <a:pt x="77" y="112"/>
                      <a:pt x="41" y="154"/>
                      <a:pt x="0" y="131"/>
                    </a:cubicBezTo>
                    <a:cubicBezTo>
                      <a:pt x="17" y="48"/>
                      <a:pt x="142" y="83"/>
                      <a:pt x="224" y="71"/>
                    </a:cubicBezTo>
                    <a:cubicBezTo>
                      <a:pt x="275" y="64"/>
                      <a:pt x="359" y="0"/>
                      <a:pt x="37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581"/>
              <p:cNvSpPr>
                <a:spLocks/>
              </p:cNvSpPr>
              <p:nvPr/>
            </p:nvSpPr>
            <p:spPr bwMode="auto">
              <a:xfrm>
                <a:off x="8229" y="601"/>
                <a:ext cx="203" cy="175"/>
              </a:xfrm>
              <a:custGeom>
                <a:avLst/>
                <a:gdLst>
                  <a:gd name="T0" fmla="*/ 80 w 86"/>
                  <a:gd name="T1" fmla="*/ 65 h 74"/>
                  <a:gd name="T2" fmla="*/ 0 w 86"/>
                  <a:gd name="T3" fmla="*/ 41 h 74"/>
                  <a:gd name="T4" fmla="*/ 80 w 86"/>
                  <a:gd name="T5" fmla="*/ 65 h 74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74"/>
                  <a:gd name="T11" fmla="*/ 86 w 86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74">
                    <a:moveTo>
                      <a:pt x="80" y="65"/>
                    </a:moveTo>
                    <a:cubicBezTo>
                      <a:pt x="52" y="74"/>
                      <a:pt x="18" y="55"/>
                      <a:pt x="0" y="41"/>
                    </a:cubicBezTo>
                    <a:cubicBezTo>
                      <a:pt x="8" y="0"/>
                      <a:pt x="86" y="28"/>
                      <a:pt x="80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582"/>
              <p:cNvSpPr>
                <a:spLocks/>
              </p:cNvSpPr>
              <p:nvPr/>
            </p:nvSpPr>
            <p:spPr bwMode="auto">
              <a:xfrm>
                <a:off x="6842" y="792"/>
                <a:ext cx="2154" cy="1030"/>
              </a:xfrm>
              <a:custGeom>
                <a:avLst/>
                <a:gdLst>
                  <a:gd name="T0" fmla="*/ 895 w 912"/>
                  <a:gd name="T1" fmla="*/ 436 h 436"/>
                  <a:gd name="T2" fmla="*/ 831 w 912"/>
                  <a:gd name="T3" fmla="*/ 336 h 436"/>
                  <a:gd name="T4" fmla="*/ 759 w 912"/>
                  <a:gd name="T5" fmla="*/ 248 h 436"/>
                  <a:gd name="T6" fmla="*/ 747 w 912"/>
                  <a:gd name="T7" fmla="*/ 184 h 436"/>
                  <a:gd name="T8" fmla="*/ 491 w 912"/>
                  <a:gd name="T9" fmla="*/ 64 h 436"/>
                  <a:gd name="T10" fmla="*/ 295 w 912"/>
                  <a:gd name="T11" fmla="*/ 44 h 436"/>
                  <a:gd name="T12" fmla="*/ 479 w 912"/>
                  <a:gd name="T13" fmla="*/ 84 h 436"/>
                  <a:gd name="T14" fmla="*/ 727 w 912"/>
                  <a:gd name="T15" fmla="*/ 220 h 436"/>
                  <a:gd name="T16" fmla="*/ 471 w 912"/>
                  <a:gd name="T17" fmla="*/ 120 h 436"/>
                  <a:gd name="T18" fmla="*/ 363 w 912"/>
                  <a:gd name="T19" fmla="*/ 120 h 436"/>
                  <a:gd name="T20" fmla="*/ 275 w 912"/>
                  <a:gd name="T21" fmla="*/ 92 h 436"/>
                  <a:gd name="T22" fmla="*/ 7 w 912"/>
                  <a:gd name="T23" fmla="*/ 216 h 436"/>
                  <a:gd name="T24" fmla="*/ 99 w 912"/>
                  <a:gd name="T25" fmla="*/ 132 h 436"/>
                  <a:gd name="T26" fmla="*/ 251 w 912"/>
                  <a:gd name="T27" fmla="*/ 24 h 436"/>
                  <a:gd name="T28" fmla="*/ 387 w 912"/>
                  <a:gd name="T29" fmla="*/ 24 h 436"/>
                  <a:gd name="T30" fmla="*/ 503 w 912"/>
                  <a:gd name="T31" fmla="*/ 28 h 436"/>
                  <a:gd name="T32" fmla="*/ 779 w 912"/>
                  <a:gd name="T33" fmla="*/ 148 h 436"/>
                  <a:gd name="T34" fmla="*/ 803 w 912"/>
                  <a:gd name="T35" fmla="*/ 228 h 436"/>
                  <a:gd name="T36" fmla="*/ 847 w 912"/>
                  <a:gd name="T37" fmla="*/ 276 h 436"/>
                  <a:gd name="T38" fmla="*/ 895 w 912"/>
                  <a:gd name="T39" fmla="*/ 436 h 4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12"/>
                  <a:gd name="T61" fmla="*/ 0 h 436"/>
                  <a:gd name="T62" fmla="*/ 912 w 912"/>
                  <a:gd name="T63" fmla="*/ 436 h 4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12" h="436">
                    <a:moveTo>
                      <a:pt x="895" y="436"/>
                    </a:moveTo>
                    <a:cubicBezTo>
                      <a:pt x="864" y="406"/>
                      <a:pt x="854" y="371"/>
                      <a:pt x="831" y="336"/>
                    </a:cubicBezTo>
                    <a:cubicBezTo>
                      <a:pt x="811" y="305"/>
                      <a:pt x="772" y="280"/>
                      <a:pt x="759" y="248"/>
                    </a:cubicBezTo>
                    <a:cubicBezTo>
                      <a:pt x="752" y="230"/>
                      <a:pt x="756" y="204"/>
                      <a:pt x="747" y="184"/>
                    </a:cubicBezTo>
                    <a:cubicBezTo>
                      <a:pt x="721" y="123"/>
                      <a:pt x="586" y="71"/>
                      <a:pt x="491" y="64"/>
                    </a:cubicBezTo>
                    <a:cubicBezTo>
                      <a:pt x="413" y="58"/>
                      <a:pt x="362" y="58"/>
                      <a:pt x="295" y="44"/>
                    </a:cubicBezTo>
                    <a:cubicBezTo>
                      <a:pt x="321" y="92"/>
                      <a:pt x="409" y="79"/>
                      <a:pt x="479" y="84"/>
                    </a:cubicBezTo>
                    <a:cubicBezTo>
                      <a:pt x="591" y="92"/>
                      <a:pt x="712" y="133"/>
                      <a:pt x="727" y="220"/>
                    </a:cubicBezTo>
                    <a:cubicBezTo>
                      <a:pt x="646" y="185"/>
                      <a:pt x="577" y="128"/>
                      <a:pt x="471" y="120"/>
                    </a:cubicBezTo>
                    <a:cubicBezTo>
                      <a:pt x="437" y="117"/>
                      <a:pt x="399" y="124"/>
                      <a:pt x="363" y="120"/>
                    </a:cubicBezTo>
                    <a:cubicBezTo>
                      <a:pt x="333" y="116"/>
                      <a:pt x="305" y="94"/>
                      <a:pt x="275" y="92"/>
                    </a:cubicBezTo>
                    <a:cubicBezTo>
                      <a:pt x="165" y="84"/>
                      <a:pt x="112" y="218"/>
                      <a:pt x="7" y="216"/>
                    </a:cubicBezTo>
                    <a:cubicBezTo>
                      <a:pt x="0" y="168"/>
                      <a:pt x="63" y="154"/>
                      <a:pt x="99" y="132"/>
                    </a:cubicBezTo>
                    <a:cubicBezTo>
                      <a:pt x="142" y="106"/>
                      <a:pt x="199" y="55"/>
                      <a:pt x="251" y="24"/>
                    </a:cubicBezTo>
                    <a:cubicBezTo>
                      <a:pt x="292" y="0"/>
                      <a:pt x="338" y="16"/>
                      <a:pt x="387" y="24"/>
                    </a:cubicBezTo>
                    <a:cubicBezTo>
                      <a:pt x="425" y="30"/>
                      <a:pt x="464" y="25"/>
                      <a:pt x="503" y="28"/>
                    </a:cubicBezTo>
                    <a:cubicBezTo>
                      <a:pt x="592" y="34"/>
                      <a:pt x="736" y="87"/>
                      <a:pt x="779" y="148"/>
                    </a:cubicBezTo>
                    <a:cubicBezTo>
                      <a:pt x="796" y="173"/>
                      <a:pt x="793" y="202"/>
                      <a:pt x="803" y="228"/>
                    </a:cubicBezTo>
                    <a:cubicBezTo>
                      <a:pt x="811" y="248"/>
                      <a:pt x="831" y="256"/>
                      <a:pt x="847" y="276"/>
                    </a:cubicBezTo>
                    <a:cubicBezTo>
                      <a:pt x="880" y="315"/>
                      <a:pt x="912" y="375"/>
                      <a:pt x="895" y="4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583"/>
              <p:cNvSpPr>
                <a:spLocks/>
              </p:cNvSpPr>
              <p:nvPr/>
            </p:nvSpPr>
            <p:spPr bwMode="auto">
              <a:xfrm>
                <a:off x="7010" y="844"/>
                <a:ext cx="255" cy="194"/>
              </a:xfrm>
              <a:custGeom>
                <a:avLst/>
                <a:gdLst>
                  <a:gd name="T0" fmla="*/ 108 w 108"/>
                  <a:gd name="T1" fmla="*/ 10 h 82"/>
                  <a:gd name="T2" fmla="*/ 0 w 108"/>
                  <a:gd name="T3" fmla="*/ 82 h 82"/>
                  <a:gd name="T4" fmla="*/ 108 w 108"/>
                  <a:gd name="T5" fmla="*/ 10 h 82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2"/>
                  <a:gd name="T11" fmla="*/ 108 w 108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2">
                    <a:moveTo>
                      <a:pt x="108" y="10"/>
                    </a:moveTo>
                    <a:cubicBezTo>
                      <a:pt x="93" y="53"/>
                      <a:pt x="43" y="81"/>
                      <a:pt x="0" y="82"/>
                    </a:cubicBezTo>
                    <a:cubicBezTo>
                      <a:pt x="14" y="38"/>
                      <a:pt x="53" y="0"/>
                      <a:pt x="108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84"/>
              <p:cNvSpPr>
                <a:spLocks/>
              </p:cNvSpPr>
              <p:nvPr/>
            </p:nvSpPr>
            <p:spPr bwMode="auto">
              <a:xfrm>
                <a:off x="6632" y="1010"/>
                <a:ext cx="916" cy="859"/>
              </a:xfrm>
              <a:custGeom>
                <a:avLst/>
                <a:gdLst>
                  <a:gd name="T0" fmla="*/ 388 w 388"/>
                  <a:gd name="T1" fmla="*/ 36 h 364"/>
                  <a:gd name="T2" fmla="*/ 220 w 388"/>
                  <a:gd name="T3" fmla="*/ 148 h 364"/>
                  <a:gd name="T4" fmla="*/ 192 w 388"/>
                  <a:gd name="T5" fmla="*/ 200 h 364"/>
                  <a:gd name="T6" fmla="*/ 96 w 388"/>
                  <a:gd name="T7" fmla="*/ 276 h 364"/>
                  <a:gd name="T8" fmla="*/ 12 w 388"/>
                  <a:gd name="T9" fmla="*/ 364 h 364"/>
                  <a:gd name="T10" fmla="*/ 88 w 388"/>
                  <a:gd name="T11" fmla="*/ 232 h 364"/>
                  <a:gd name="T12" fmla="*/ 160 w 388"/>
                  <a:gd name="T13" fmla="*/ 184 h 364"/>
                  <a:gd name="T14" fmla="*/ 208 w 388"/>
                  <a:gd name="T15" fmla="*/ 104 h 364"/>
                  <a:gd name="T16" fmla="*/ 388 w 388"/>
                  <a:gd name="T17" fmla="*/ 36 h 3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8"/>
                  <a:gd name="T28" fmla="*/ 0 h 364"/>
                  <a:gd name="T29" fmla="*/ 388 w 388"/>
                  <a:gd name="T30" fmla="*/ 364 h 3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8" h="364">
                    <a:moveTo>
                      <a:pt x="388" y="36"/>
                    </a:moveTo>
                    <a:cubicBezTo>
                      <a:pt x="327" y="76"/>
                      <a:pt x="262" y="93"/>
                      <a:pt x="220" y="148"/>
                    </a:cubicBezTo>
                    <a:cubicBezTo>
                      <a:pt x="208" y="164"/>
                      <a:pt x="205" y="185"/>
                      <a:pt x="192" y="200"/>
                    </a:cubicBezTo>
                    <a:cubicBezTo>
                      <a:pt x="166" y="229"/>
                      <a:pt x="126" y="246"/>
                      <a:pt x="96" y="276"/>
                    </a:cubicBezTo>
                    <a:cubicBezTo>
                      <a:pt x="66" y="306"/>
                      <a:pt x="53" y="347"/>
                      <a:pt x="12" y="364"/>
                    </a:cubicBezTo>
                    <a:cubicBezTo>
                      <a:pt x="0" y="307"/>
                      <a:pt x="48" y="268"/>
                      <a:pt x="88" y="232"/>
                    </a:cubicBezTo>
                    <a:cubicBezTo>
                      <a:pt x="110" y="212"/>
                      <a:pt x="142" y="202"/>
                      <a:pt x="160" y="184"/>
                    </a:cubicBezTo>
                    <a:cubicBezTo>
                      <a:pt x="179" y="165"/>
                      <a:pt x="187" y="127"/>
                      <a:pt x="208" y="104"/>
                    </a:cubicBezTo>
                    <a:cubicBezTo>
                      <a:pt x="245" y="65"/>
                      <a:pt x="341" y="0"/>
                      <a:pt x="388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5"/>
              <p:cNvSpPr>
                <a:spLocks/>
              </p:cNvSpPr>
              <p:nvPr/>
            </p:nvSpPr>
            <p:spPr bwMode="auto">
              <a:xfrm>
                <a:off x="7189" y="1090"/>
                <a:ext cx="1918" cy="1885"/>
              </a:xfrm>
              <a:custGeom>
                <a:avLst/>
                <a:gdLst>
                  <a:gd name="T0" fmla="*/ 812 w 812"/>
                  <a:gd name="T1" fmla="*/ 598 h 798"/>
                  <a:gd name="T2" fmla="*/ 812 w 812"/>
                  <a:gd name="T3" fmla="*/ 682 h 798"/>
                  <a:gd name="T4" fmla="*/ 760 w 812"/>
                  <a:gd name="T5" fmla="*/ 798 h 798"/>
                  <a:gd name="T6" fmla="*/ 772 w 812"/>
                  <a:gd name="T7" fmla="*/ 590 h 798"/>
                  <a:gd name="T8" fmla="*/ 576 w 812"/>
                  <a:gd name="T9" fmla="*/ 182 h 798"/>
                  <a:gd name="T10" fmla="*/ 100 w 812"/>
                  <a:gd name="T11" fmla="*/ 94 h 798"/>
                  <a:gd name="T12" fmla="*/ 0 w 812"/>
                  <a:gd name="T13" fmla="*/ 154 h 798"/>
                  <a:gd name="T14" fmla="*/ 112 w 812"/>
                  <a:gd name="T15" fmla="*/ 50 h 798"/>
                  <a:gd name="T16" fmla="*/ 364 w 812"/>
                  <a:gd name="T17" fmla="*/ 22 h 798"/>
                  <a:gd name="T18" fmla="*/ 812 w 812"/>
                  <a:gd name="T19" fmla="*/ 598 h 7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2"/>
                  <a:gd name="T31" fmla="*/ 0 h 798"/>
                  <a:gd name="T32" fmla="*/ 812 w 812"/>
                  <a:gd name="T33" fmla="*/ 798 h 7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2" h="798">
                    <a:moveTo>
                      <a:pt x="812" y="598"/>
                    </a:moveTo>
                    <a:cubicBezTo>
                      <a:pt x="812" y="626"/>
                      <a:pt x="812" y="654"/>
                      <a:pt x="812" y="682"/>
                    </a:cubicBezTo>
                    <a:cubicBezTo>
                      <a:pt x="796" y="722"/>
                      <a:pt x="801" y="783"/>
                      <a:pt x="760" y="798"/>
                    </a:cubicBezTo>
                    <a:cubicBezTo>
                      <a:pt x="757" y="729"/>
                      <a:pt x="777" y="659"/>
                      <a:pt x="772" y="590"/>
                    </a:cubicBezTo>
                    <a:cubicBezTo>
                      <a:pt x="760" y="437"/>
                      <a:pt x="656" y="264"/>
                      <a:pt x="576" y="182"/>
                    </a:cubicBezTo>
                    <a:cubicBezTo>
                      <a:pt x="477" y="80"/>
                      <a:pt x="267" y="0"/>
                      <a:pt x="100" y="94"/>
                    </a:cubicBezTo>
                    <a:cubicBezTo>
                      <a:pt x="64" y="114"/>
                      <a:pt x="48" y="161"/>
                      <a:pt x="0" y="154"/>
                    </a:cubicBezTo>
                    <a:cubicBezTo>
                      <a:pt x="13" y="101"/>
                      <a:pt x="67" y="72"/>
                      <a:pt x="112" y="50"/>
                    </a:cubicBezTo>
                    <a:cubicBezTo>
                      <a:pt x="181" y="17"/>
                      <a:pt x="283" y="3"/>
                      <a:pt x="364" y="22"/>
                    </a:cubicBezTo>
                    <a:cubicBezTo>
                      <a:pt x="614" y="81"/>
                      <a:pt x="776" y="324"/>
                      <a:pt x="812" y="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586"/>
              <p:cNvSpPr>
                <a:spLocks/>
              </p:cNvSpPr>
              <p:nvPr/>
            </p:nvSpPr>
            <p:spPr bwMode="auto">
              <a:xfrm>
                <a:off x="6556" y="1267"/>
                <a:ext cx="2407" cy="1623"/>
              </a:xfrm>
              <a:custGeom>
                <a:avLst/>
                <a:gdLst>
                  <a:gd name="T0" fmla="*/ 0 w 1019"/>
                  <a:gd name="T1" fmla="*/ 467 h 687"/>
                  <a:gd name="T2" fmla="*/ 0 w 1019"/>
                  <a:gd name="T3" fmla="*/ 435 h 687"/>
                  <a:gd name="T4" fmla="*/ 220 w 1019"/>
                  <a:gd name="T5" fmla="*/ 131 h 687"/>
                  <a:gd name="T6" fmla="*/ 296 w 1019"/>
                  <a:gd name="T7" fmla="*/ 103 h 687"/>
                  <a:gd name="T8" fmla="*/ 380 w 1019"/>
                  <a:gd name="T9" fmla="*/ 43 h 687"/>
                  <a:gd name="T10" fmla="*/ 588 w 1019"/>
                  <a:gd name="T11" fmla="*/ 3 h 687"/>
                  <a:gd name="T12" fmla="*/ 844 w 1019"/>
                  <a:gd name="T13" fmla="*/ 143 h 687"/>
                  <a:gd name="T14" fmla="*/ 1012 w 1019"/>
                  <a:gd name="T15" fmla="*/ 551 h 687"/>
                  <a:gd name="T16" fmla="*/ 976 w 1019"/>
                  <a:gd name="T17" fmla="*/ 687 h 687"/>
                  <a:gd name="T18" fmla="*/ 968 w 1019"/>
                  <a:gd name="T19" fmla="*/ 539 h 687"/>
                  <a:gd name="T20" fmla="*/ 820 w 1019"/>
                  <a:gd name="T21" fmla="*/ 187 h 687"/>
                  <a:gd name="T22" fmla="*/ 412 w 1019"/>
                  <a:gd name="T23" fmla="*/ 75 h 687"/>
                  <a:gd name="T24" fmla="*/ 304 w 1019"/>
                  <a:gd name="T25" fmla="*/ 151 h 687"/>
                  <a:gd name="T26" fmla="*/ 232 w 1019"/>
                  <a:gd name="T27" fmla="*/ 171 h 687"/>
                  <a:gd name="T28" fmla="*/ 68 w 1019"/>
                  <a:gd name="T29" fmla="*/ 371 h 687"/>
                  <a:gd name="T30" fmla="*/ 0 w 1019"/>
                  <a:gd name="T31" fmla="*/ 467 h 6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19"/>
                  <a:gd name="T49" fmla="*/ 0 h 687"/>
                  <a:gd name="T50" fmla="*/ 1019 w 1019"/>
                  <a:gd name="T51" fmla="*/ 687 h 6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19" h="687">
                    <a:moveTo>
                      <a:pt x="0" y="467"/>
                    </a:moveTo>
                    <a:cubicBezTo>
                      <a:pt x="0" y="456"/>
                      <a:pt x="0" y="446"/>
                      <a:pt x="0" y="435"/>
                    </a:cubicBezTo>
                    <a:cubicBezTo>
                      <a:pt x="35" y="319"/>
                      <a:pt x="123" y="178"/>
                      <a:pt x="220" y="131"/>
                    </a:cubicBezTo>
                    <a:cubicBezTo>
                      <a:pt x="245" y="119"/>
                      <a:pt x="272" y="115"/>
                      <a:pt x="296" y="103"/>
                    </a:cubicBezTo>
                    <a:cubicBezTo>
                      <a:pt x="329" y="86"/>
                      <a:pt x="354" y="58"/>
                      <a:pt x="380" y="43"/>
                    </a:cubicBezTo>
                    <a:cubicBezTo>
                      <a:pt x="432" y="14"/>
                      <a:pt x="497" y="0"/>
                      <a:pt x="588" y="3"/>
                    </a:cubicBezTo>
                    <a:cubicBezTo>
                      <a:pt x="693" y="7"/>
                      <a:pt x="788" y="78"/>
                      <a:pt x="844" y="143"/>
                    </a:cubicBezTo>
                    <a:cubicBezTo>
                      <a:pt x="930" y="242"/>
                      <a:pt x="1012" y="387"/>
                      <a:pt x="1012" y="551"/>
                    </a:cubicBezTo>
                    <a:cubicBezTo>
                      <a:pt x="1012" y="598"/>
                      <a:pt x="1019" y="653"/>
                      <a:pt x="976" y="687"/>
                    </a:cubicBezTo>
                    <a:cubicBezTo>
                      <a:pt x="955" y="635"/>
                      <a:pt x="970" y="584"/>
                      <a:pt x="968" y="539"/>
                    </a:cubicBezTo>
                    <a:cubicBezTo>
                      <a:pt x="961" y="392"/>
                      <a:pt x="890" y="271"/>
                      <a:pt x="820" y="187"/>
                    </a:cubicBezTo>
                    <a:cubicBezTo>
                      <a:pt x="740" y="91"/>
                      <a:pt x="571" y="0"/>
                      <a:pt x="412" y="75"/>
                    </a:cubicBezTo>
                    <a:cubicBezTo>
                      <a:pt x="373" y="93"/>
                      <a:pt x="347" y="132"/>
                      <a:pt x="304" y="151"/>
                    </a:cubicBezTo>
                    <a:cubicBezTo>
                      <a:pt x="283" y="160"/>
                      <a:pt x="256" y="159"/>
                      <a:pt x="232" y="171"/>
                    </a:cubicBezTo>
                    <a:cubicBezTo>
                      <a:pt x="156" y="208"/>
                      <a:pt x="102" y="300"/>
                      <a:pt x="68" y="371"/>
                    </a:cubicBezTo>
                    <a:cubicBezTo>
                      <a:pt x="52" y="406"/>
                      <a:pt x="34" y="484"/>
                      <a:pt x="0" y="4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587"/>
              <p:cNvSpPr>
                <a:spLocks/>
              </p:cNvSpPr>
              <p:nvPr/>
            </p:nvSpPr>
            <p:spPr bwMode="auto">
              <a:xfrm>
                <a:off x="6752" y="1312"/>
                <a:ext cx="258" cy="236"/>
              </a:xfrm>
              <a:custGeom>
                <a:avLst/>
                <a:gdLst>
                  <a:gd name="T0" fmla="*/ 109 w 109"/>
                  <a:gd name="T1" fmla="*/ 0 h 100"/>
                  <a:gd name="T2" fmla="*/ 1 w 109"/>
                  <a:gd name="T3" fmla="*/ 100 h 100"/>
                  <a:gd name="T4" fmla="*/ 109 w 109"/>
                  <a:gd name="T5" fmla="*/ 0 h 100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00"/>
                  <a:gd name="T11" fmla="*/ 109 w 109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00">
                    <a:moveTo>
                      <a:pt x="109" y="0"/>
                    </a:moveTo>
                    <a:cubicBezTo>
                      <a:pt x="102" y="62"/>
                      <a:pt x="47" y="77"/>
                      <a:pt x="1" y="100"/>
                    </a:cubicBezTo>
                    <a:cubicBezTo>
                      <a:pt x="0" y="45"/>
                      <a:pt x="52" y="10"/>
                      <a:pt x="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588"/>
              <p:cNvSpPr>
                <a:spLocks/>
              </p:cNvSpPr>
              <p:nvPr/>
            </p:nvSpPr>
            <p:spPr bwMode="auto">
              <a:xfrm>
                <a:off x="6589" y="1432"/>
                <a:ext cx="1970" cy="2488"/>
              </a:xfrm>
              <a:custGeom>
                <a:avLst/>
                <a:gdLst>
                  <a:gd name="T0" fmla="*/ 386 w 834"/>
                  <a:gd name="T1" fmla="*/ 105 h 1053"/>
                  <a:gd name="T2" fmla="*/ 470 w 834"/>
                  <a:gd name="T3" fmla="*/ 85 h 1053"/>
                  <a:gd name="T4" fmla="*/ 834 w 834"/>
                  <a:gd name="T5" fmla="*/ 397 h 1053"/>
                  <a:gd name="T6" fmla="*/ 830 w 834"/>
                  <a:gd name="T7" fmla="*/ 429 h 1053"/>
                  <a:gd name="T8" fmla="*/ 694 w 834"/>
                  <a:gd name="T9" fmla="*/ 869 h 1053"/>
                  <a:gd name="T10" fmla="*/ 542 w 834"/>
                  <a:gd name="T11" fmla="*/ 937 h 1053"/>
                  <a:gd name="T12" fmla="*/ 434 w 834"/>
                  <a:gd name="T13" fmla="*/ 1001 h 1053"/>
                  <a:gd name="T14" fmla="*/ 302 w 834"/>
                  <a:gd name="T15" fmla="*/ 1021 h 1053"/>
                  <a:gd name="T16" fmla="*/ 222 w 834"/>
                  <a:gd name="T17" fmla="*/ 1045 h 1053"/>
                  <a:gd name="T18" fmla="*/ 390 w 834"/>
                  <a:gd name="T19" fmla="*/ 965 h 1053"/>
                  <a:gd name="T20" fmla="*/ 690 w 834"/>
                  <a:gd name="T21" fmla="*/ 625 h 1053"/>
                  <a:gd name="T22" fmla="*/ 714 w 834"/>
                  <a:gd name="T23" fmla="*/ 521 h 1053"/>
                  <a:gd name="T24" fmla="*/ 722 w 834"/>
                  <a:gd name="T25" fmla="*/ 653 h 1053"/>
                  <a:gd name="T26" fmla="*/ 622 w 834"/>
                  <a:gd name="T27" fmla="*/ 861 h 1053"/>
                  <a:gd name="T28" fmla="*/ 766 w 834"/>
                  <a:gd name="T29" fmla="*/ 529 h 1053"/>
                  <a:gd name="T30" fmla="*/ 778 w 834"/>
                  <a:gd name="T31" fmla="*/ 361 h 1053"/>
                  <a:gd name="T32" fmla="*/ 522 w 834"/>
                  <a:gd name="T33" fmla="*/ 133 h 1053"/>
                  <a:gd name="T34" fmla="*/ 326 w 834"/>
                  <a:gd name="T35" fmla="*/ 205 h 1053"/>
                  <a:gd name="T36" fmla="*/ 202 w 834"/>
                  <a:gd name="T37" fmla="*/ 321 h 1053"/>
                  <a:gd name="T38" fmla="*/ 114 w 834"/>
                  <a:gd name="T39" fmla="*/ 505 h 1053"/>
                  <a:gd name="T40" fmla="*/ 18 w 834"/>
                  <a:gd name="T41" fmla="*/ 645 h 1053"/>
                  <a:gd name="T42" fmla="*/ 78 w 834"/>
                  <a:gd name="T43" fmla="*/ 477 h 1053"/>
                  <a:gd name="T44" fmla="*/ 150 w 834"/>
                  <a:gd name="T45" fmla="*/ 309 h 1053"/>
                  <a:gd name="T46" fmla="*/ 266 w 834"/>
                  <a:gd name="T47" fmla="*/ 185 h 1053"/>
                  <a:gd name="T48" fmla="*/ 502 w 834"/>
                  <a:gd name="T49" fmla="*/ 5 h 1053"/>
                  <a:gd name="T50" fmla="*/ 574 w 834"/>
                  <a:gd name="T51" fmla="*/ 25 h 1053"/>
                  <a:gd name="T52" fmla="*/ 470 w 834"/>
                  <a:gd name="T53" fmla="*/ 57 h 1053"/>
                  <a:gd name="T54" fmla="*/ 386 w 834"/>
                  <a:gd name="T55" fmla="*/ 105 h 10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4"/>
                  <a:gd name="T85" fmla="*/ 0 h 1053"/>
                  <a:gd name="T86" fmla="*/ 834 w 834"/>
                  <a:gd name="T87" fmla="*/ 1053 h 10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4" h="1053">
                    <a:moveTo>
                      <a:pt x="386" y="105"/>
                    </a:moveTo>
                    <a:cubicBezTo>
                      <a:pt x="419" y="107"/>
                      <a:pt x="441" y="88"/>
                      <a:pt x="470" y="85"/>
                    </a:cubicBezTo>
                    <a:cubicBezTo>
                      <a:pt x="658" y="63"/>
                      <a:pt x="834" y="235"/>
                      <a:pt x="834" y="397"/>
                    </a:cubicBezTo>
                    <a:cubicBezTo>
                      <a:pt x="834" y="407"/>
                      <a:pt x="832" y="420"/>
                      <a:pt x="830" y="429"/>
                    </a:cubicBezTo>
                    <a:cubicBezTo>
                      <a:pt x="792" y="614"/>
                      <a:pt x="805" y="765"/>
                      <a:pt x="694" y="869"/>
                    </a:cubicBezTo>
                    <a:cubicBezTo>
                      <a:pt x="652" y="909"/>
                      <a:pt x="601" y="916"/>
                      <a:pt x="542" y="937"/>
                    </a:cubicBezTo>
                    <a:cubicBezTo>
                      <a:pt x="502" y="951"/>
                      <a:pt x="477" y="984"/>
                      <a:pt x="434" y="1001"/>
                    </a:cubicBezTo>
                    <a:cubicBezTo>
                      <a:pt x="395" y="1017"/>
                      <a:pt x="348" y="1010"/>
                      <a:pt x="302" y="1021"/>
                    </a:cubicBezTo>
                    <a:cubicBezTo>
                      <a:pt x="278" y="1027"/>
                      <a:pt x="256" y="1053"/>
                      <a:pt x="222" y="1045"/>
                    </a:cubicBezTo>
                    <a:cubicBezTo>
                      <a:pt x="220" y="972"/>
                      <a:pt x="328" y="988"/>
                      <a:pt x="390" y="965"/>
                    </a:cubicBezTo>
                    <a:cubicBezTo>
                      <a:pt x="533" y="914"/>
                      <a:pt x="657" y="786"/>
                      <a:pt x="690" y="625"/>
                    </a:cubicBezTo>
                    <a:cubicBezTo>
                      <a:pt x="697" y="593"/>
                      <a:pt x="685" y="552"/>
                      <a:pt x="714" y="521"/>
                    </a:cubicBezTo>
                    <a:cubicBezTo>
                      <a:pt x="764" y="541"/>
                      <a:pt x="733" y="611"/>
                      <a:pt x="722" y="653"/>
                    </a:cubicBezTo>
                    <a:cubicBezTo>
                      <a:pt x="700" y="737"/>
                      <a:pt x="671" y="808"/>
                      <a:pt x="622" y="861"/>
                    </a:cubicBezTo>
                    <a:cubicBezTo>
                      <a:pt x="735" y="819"/>
                      <a:pt x="755" y="678"/>
                      <a:pt x="766" y="529"/>
                    </a:cubicBezTo>
                    <a:cubicBezTo>
                      <a:pt x="771" y="467"/>
                      <a:pt x="790" y="414"/>
                      <a:pt x="778" y="361"/>
                    </a:cubicBezTo>
                    <a:cubicBezTo>
                      <a:pt x="753" y="251"/>
                      <a:pt x="651" y="135"/>
                      <a:pt x="522" y="133"/>
                    </a:cubicBezTo>
                    <a:cubicBezTo>
                      <a:pt x="442" y="132"/>
                      <a:pt x="378" y="164"/>
                      <a:pt x="326" y="205"/>
                    </a:cubicBezTo>
                    <a:cubicBezTo>
                      <a:pt x="288" y="236"/>
                      <a:pt x="235" y="283"/>
                      <a:pt x="202" y="321"/>
                    </a:cubicBezTo>
                    <a:cubicBezTo>
                      <a:pt x="166" y="363"/>
                      <a:pt x="144" y="445"/>
                      <a:pt x="114" y="505"/>
                    </a:cubicBezTo>
                    <a:cubicBezTo>
                      <a:pt x="89" y="556"/>
                      <a:pt x="74" y="622"/>
                      <a:pt x="18" y="645"/>
                    </a:cubicBezTo>
                    <a:cubicBezTo>
                      <a:pt x="0" y="588"/>
                      <a:pt x="50" y="534"/>
                      <a:pt x="78" y="477"/>
                    </a:cubicBezTo>
                    <a:cubicBezTo>
                      <a:pt x="104" y="424"/>
                      <a:pt x="119" y="359"/>
                      <a:pt x="150" y="309"/>
                    </a:cubicBezTo>
                    <a:cubicBezTo>
                      <a:pt x="177" y="264"/>
                      <a:pt x="229" y="225"/>
                      <a:pt x="266" y="185"/>
                    </a:cubicBezTo>
                    <a:cubicBezTo>
                      <a:pt x="341" y="106"/>
                      <a:pt x="369" y="17"/>
                      <a:pt x="502" y="5"/>
                    </a:cubicBezTo>
                    <a:cubicBezTo>
                      <a:pt x="524" y="3"/>
                      <a:pt x="572" y="0"/>
                      <a:pt x="574" y="25"/>
                    </a:cubicBezTo>
                    <a:cubicBezTo>
                      <a:pt x="577" y="58"/>
                      <a:pt x="501" y="50"/>
                      <a:pt x="470" y="57"/>
                    </a:cubicBezTo>
                    <a:cubicBezTo>
                      <a:pt x="435" y="65"/>
                      <a:pt x="401" y="77"/>
                      <a:pt x="386" y="1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589"/>
              <p:cNvSpPr>
                <a:spLocks/>
              </p:cNvSpPr>
              <p:nvPr/>
            </p:nvSpPr>
            <p:spPr bwMode="auto">
              <a:xfrm>
                <a:off x="7983" y="1435"/>
                <a:ext cx="817" cy="1455"/>
              </a:xfrm>
              <a:custGeom>
                <a:avLst/>
                <a:gdLst>
                  <a:gd name="T0" fmla="*/ 304 w 346"/>
                  <a:gd name="T1" fmla="*/ 616 h 616"/>
                  <a:gd name="T2" fmla="*/ 300 w 346"/>
                  <a:gd name="T3" fmla="*/ 464 h 616"/>
                  <a:gd name="T4" fmla="*/ 280 w 346"/>
                  <a:gd name="T5" fmla="*/ 412 h 616"/>
                  <a:gd name="T6" fmla="*/ 232 w 346"/>
                  <a:gd name="T7" fmla="*/ 260 h 616"/>
                  <a:gd name="T8" fmla="*/ 80 w 346"/>
                  <a:gd name="T9" fmla="*/ 92 h 616"/>
                  <a:gd name="T10" fmla="*/ 0 w 346"/>
                  <a:gd name="T11" fmla="*/ 32 h 616"/>
                  <a:gd name="T12" fmla="*/ 200 w 346"/>
                  <a:gd name="T13" fmla="*/ 132 h 616"/>
                  <a:gd name="T14" fmla="*/ 340 w 346"/>
                  <a:gd name="T15" fmla="*/ 448 h 616"/>
                  <a:gd name="T16" fmla="*/ 304 w 346"/>
                  <a:gd name="T17" fmla="*/ 616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6"/>
                  <a:gd name="T28" fmla="*/ 0 h 616"/>
                  <a:gd name="T29" fmla="*/ 346 w 346"/>
                  <a:gd name="T30" fmla="*/ 616 h 6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6" h="616">
                    <a:moveTo>
                      <a:pt x="304" y="616"/>
                    </a:moveTo>
                    <a:cubicBezTo>
                      <a:pt x="276" y="580"/>
                      <a:pt x="309" y="515"/>
                      <a:pt x="300" y="464"/>
                    </a:cubicBezTo>
                    <a:cubicBezTo>
                      <a:pt x="297" y="445"/>
                      <a:pt x="285" y="430"/>
                      <a:pt x="280" y="412"/>
                    </a:cubicBezTo>
                    <a:cubicBezTo>
                      <a:pt x="264" y="354"/>
                      <a:pt x="258" y="308"/>
                      <a:pt x="232" y="260"/>
                    </a:cubicBezTo>
                    <a:cubicBezTo>
                      <a:pt x="197" y="196"/>
                      <a:pt x="138" y="127"/>
                      <a:pt x="80" y="92"/>
                    </a:cubicBezTo>
                    <a:cubicBezTo>
                      <a:pt x="53" y="76"/>
                      <a:pt x="6" y="77"/>
                      <a:pt x="0" y="32"/>
                    </a:cubicBezTo>
                    <a:cubicBezTo>
                      <a:pt x="46" y="0"/>
                      <a:pt x="161" y="84"/>
                      <a:pt x="200" y="132"/>
                    </a:cubicBezTo>
                    <a:cubicBezTo>
                      <a:pt x="269" y="217"/>
                      <a:pt x="332" y="346"/>
                      <a:pt x="340" y="448"/>
                    </a:cubicBezTo>
                    <a:cubicBezTo>
                      <a:pt x="345" y="509"/>
                      <a:pt x="346" y="588"/>
                      <a:pt x="304" y="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Freeform 590"/>
              <p:cNvSpPr>
                <a:spLocks/>
              </p:cNvSpPr>
              <p:nvPr/>
            </p:nvSpPr>
            <p:spPr bwMode="auto">
              <a:xfrm>
                <a:off x="6585" y="1680"/>
                <a:ext cx="663" cy="993"/>
              </a:xfrm>
              <a:custGeom>
                <a:avLst/>
                <a:gdLst>
                  <a:gd name="T0" fmla="*/ 276 w 281"/>
                  <a:gd name="T1" fmla="*/ 0 h 420"/>
                  <a:gd name="T2" fmla="*/ 184 w 281"/>
                  <a:gd name="T3" fmla="*/ 116 h 420"/>
                  <a:gd name="T4" fmla="*/ 100 w 281"/>
                  <a:gd name="T5" fmla="*/ 244 h 420"/>
                  <a:gd name="T6" fmla="*/ 8 w 281"/>
                  <a:gd name="T7" fmla="*/ 420 h 420"/>
                  <a:gd name="T8" fmla="*/ 48 w 281"/>
                  <a:gd name="T9" fmla="*/ 268 h 420"/>
                  <a:gd name="T10" fmla="*/ 108 w 281"/>
                  <a:gd name="T11" fmla="*/ 128 h 420"/>
                  <a:gd name="T12" fmla="*/ 268 w 281"/>
                  <a:gd name="T13" fmla="*/ 0 h 420"/>
                  <a:gd name="T14" fmla="*/ 276 w 281"/>
                  <a:gd name="T15" fmla="*/ 0 h 4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1"/>
                  <a:gd name="T25" fmla="*/ 0 h 420"/>
                  <a:gd name="T26" fmla="*/ 281 w 281"/>
                  <a:gd name="T27" fmla="*/ 420 h 4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1" h="420">
                    <a:moveTo>
                      <a:pt x="276" y="0"/>
                    </a:moveTo>
                    <a:cubicBezTo>
                      <a:pt x="281" y="60"/>
                      <a:pt x="217" y="82"/>
                      <a:pt x="184" y="116"/>
                    </a:cubicBezTo>
                    <a:cubicBezTo>
                      <a:pt x="151" y="150"/>
                      <a:pt x="120" y="196"/>
                      <a:pt x="100" y="244"/>
                    </a:cubicBezTo>
                    <a:cubicBezTo>
                      <a:pt x="74" y="306"/>
                      <a:pt x="67" y="380"/>
                      <a:pt x="8" y="420"/>
                    </a:cubicBezTo>
                    <a:cubicBezTo>
                      <a:pt x="0" y="366"/>
                      <a:pt x="29" y="315"/>
                      <a:pt x="48" y="268"/>
                    </a:cubicBezTo>
                    <a:cubicBezTo>
                      <a:pt x="67" y="221"/>
                      <a:pt x="83" y="167"/>
                      <a:pt x="108" y="128"/>
                    </a:cubicBezTo>
                    <a:cubicBezTo>
                      <a:pt x="139" y="81"/>
                      <a:pt x="220" y="27"/>
                      <a:pt x="268" y="0"/>
                    </a:cubicBezTo>
                    <a:cubicBezTo>
                      <a:pt x="271" y="0"/>
                      <a:pt x="273" y="0"/>
                      <a:pt x="2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reeform 591"/>
              <p:cNvSpPr>
                <a:spLocks/>
              </p:cNvSpPr>
              <p:nvPr/>
            </p:nvSpPr>
            <p:spPr bwMode="auto">
              <a:xfrm>
                <a:off x="6792" y="1758"/>
                <a:ext cx="1637" cy="1961"/>
              </a:xfrm>
              <a:custGeom>
                <a:avLst/>
                <a:gdLst>
                  <a:gd name="T0" fmla="*/ 632 w 693"/>
                  <a:gd name="T1" fmla="*/ 363 h 830"/>
                  <a:gd name="T2" fmla="*/ 444 w 693"/>
                  <a:gd name="T3" fmla="*/ 79 h 830"/>
                  <a:gd name="T4" fmla="*/ 260 w 693"/>
                  <a:gd name="T5" fmla="*/ 151 h 830"/>
                  <a:gd name="T6" fmla="*/ 232 w 693"/>
                  <a:gd name="T7" fmla="*/ 187 h 830"/>
                  <a:gd name="T8" fmla="*/ 168 w 693"/>
                  <a:gd name="T9" fmla="*/ 263 h 830"/>
                  <a:gd name="T10" fmla="*/ 524 w 693"/>
                  <a:gd name="T11" fmla="*/ 131 h 830"/>
                  <a:gd name="T12" fmla="*/ 544 w 693"/>
                  <a:gd name="T13" fmla="*/ 571 h 830"/>
                  <a:gd name="T14" fmla="*/ 376 w 693"/>
                  <a:gd name="T15" fmla="*/ 763 h 830"/>
                  <a:gd name="T16" fmla="*/ 304 w 693"/>
                  <a:gd name="T17" fmla="*/ 795 h 830"/>
                  <a:gd name="T18" fmla="*/ 236 w 693"/>
                  <a:gd name="T19" fmla="*/ 819 h 830"/>
                  <a:gd name="T20" fmla="*/ 384 w 693"/>
                  <a:gd name="T21" fmla="*/ 703 h 830"/>
                  <a:gd name="T22" fmla="*/ 528 w 693"/>
                  <a:gd name="T23" fmla="*/ 415 h 830"/>
                  <a:gd name="T24" fmla="*/ 520 w 693"/>
                  <a:gd name="T25" fmla="*/ 191 h 830"/>
                  <a:gd name="T26" fmla="*/ 340 w 693"/>
                  <a:gd name="T27" fmla="*/ 167 h 830"/>
                  <a:gd name="T28" fmla="*/ 260 w 693"/>
                  <a:gd name="T29" fmla="*/ 255 h 830"/>
                  <a:gd name="T30" fmla="*/ 200 w 693"/>
                  <a:gd name="T31" fmla="*/ 307 h 830"/>
                  <a:gd name="T32" fmla="*/ 184 w 693"/>
                  <a:gd name="T33" fmla="*/ 431 h 830"/>
                  <a:gd name="T34" fmla="*/ 116 w 693"/>
                  <a:gd name="T35" fmla="*/ 571 h 830"/>
                  <a:gd name="T36" fmla="*/ 0 w 693"/>
                  <a:gd name="T37" fmla="*/ 651 h 830"/>
                  <a:gd name="T38" fmla="*/ 84 w 693"/>
                  <a:gd name="T39" fmla="*/ 527 h 830"/>
                  <a:gd name="T40" fmla="*/ 124 w 693"/>
                  <a:gd name="T41" fmla="*/ 355 h 830"/>
                  <a:gd name="T42" fmla="*/ 124 w 693"/>
                  <a:gd name="T43" fmla="*/ 223 h 830"/>
                  <a:gd name="T44" fmla="*/ 248 w 693"/>
                  <a:gd name="T45" fmla="*/ 103 h 830"/>
                  <a:gd name="T46" fmla="*/ 644 w 693"/>
                  <a:gd name="T47" fmla="*/ 171 h 830"/>
                  <a:gd name="T48" fmla="*/ 632 w 693"/>
                  <a:gd name="T49" fmla="*/ 363 h 8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3"/>
                  <a:gd name="T76" fmla="*/ 0 h 830"/>
                  <a:gd name="T77" fmla="*/ 693 w 693"/>
                  <a:gd name="T78" fmla="*/ 830 h 8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3" h="830">
                    <a:moveTo>
                      <a:pt x="632" y="363"/>
                    </a:moveTo>
                    <a:cubicBezTo>
                      <a:pt x="628" y="214"/>
                      <a:pt x="580" y="83"/>
                      <a:pt x="444" y="79"/>
                    </a:cubicBezTo>
                    <a:cubicBezTo>
                      <a:pt x="376" y="77"/>
                      <a:pt x="304" y="110"/>
                      <a:pt x="260" y="151"/>
                    </a:cubicBezTo>
                    <a:cubicBezTo>
                      <a:pt x="249" y="161"/>
                      <a:pt x="244" y="175"/>
                      <a:pt x="232" y="187"/>
                    </a:cubicBezTo>
                    <a:cubicBezTo>
                      <a:pt x="209" y="209"/>
                      <a:pt x="160" y="222"/>
                      <a:pt x="168" y="263"/>
                    </a:cubicBezTo>
                    <a:cubicBezTo>
                      <a:pt x="253" y="221"/>
                      <a:pt x="372" y="31"/>
                      <a:pt x="524" y="131"/>
                    </a:cubicBezTo>
                    <a:cubicBezTo>
                      <a:pt x="621" y="195"/>
                      <a:pt x="594" y="461"/>
                      <a:pt x="544" y="571"/>
                    </a:cubicBezTo>
                    <a:cubicBezTo>
                      <a:pt x="509" y="649"/>
                      <a:pt x="440" y="726"/>
                      <a:pt x="376" y="763"/>
                    </a:cubicBezTo>
                    <a:cubicBezTo>
                      <a:pt x="354" y="776"/>
                      <a:pt x="327" y="783"/>
                      <a:pt x="304" y="795"/>
                    </a:cubicBezTo>
                    <a:cubicBezTo>
                      <a:pt x="283" y="806"/>
                      <a:pt x="262" y="830"/>
                      <a:pt x="236" y="819"/>
                    </a:cubicBezTo>
                    <a:cubicBezTo>
                      <a:pt x="260" y="744"/>
                      <a:pt x="331" y="743"/>
                      <a:pt x="384" y="703"/>
                    </a:cubicBezTo>
                    <a:cubicBezTo>
                      <a:pt x="465" y="641"/>
                      <a:pt x="514" y="548"/>
                      <a:pt x="528" y="415"/>
                    </a:cubicBezTo>
                    <a:cubicBezTo>
                      <a:pt x="536" y="339"/>
                      <a:pt x="562" y="251"/>
                      <a:pt x="520" y="191"/>
                    </a:cubicBezTo>
                    <a:cubicBezTo>
                      <a:pt x="484" y="140"/>
                      <a:pt x="396" y="135"/>
                      <a:pt x="340" y="167"/>
                    </a:cubicBezTo>
                    <a:cubicBezTo>
                      <a:pt x="309" y="184"/>
                      <a:pt x="293" y="221"/>
                      <a:pt x="260" y="255"/>
                    </a:cubicBezTo>
                    <a:cubicBezTo>
                      <a:pt x="243" y="273"/>
                      <a:pt x="213" y="285"/>
                      <a:pt x="200" y="307"/>
                    </a:cubicBezTo>
                    <a:cubicBezTo>
                      <a:pt x="179" y="343"/>
                      <a:pt x="192" y="380"/>
                      <a:pt x="184" y="431"/>
                    </a:cubicBezTo>
                    <a:cubicBezTo>
                      <a:pt x="177" y="476"/>
                      <a:pt x="142" y="534"/>
                      <a:pt x="116" y="571"/>
                    </a:cubicBezTo>
                    <a:cubicBezTo>
                      <a:pt x="90" y="608"/>
                      <a:pt x="55" y="652"/>
                      <a:pt x="0" y="651"/>
                    </a:cubicBezTo>
                    <a:cubicBezTo>
                      <a:pt x="5" y="592"/>
                      <a:pt x="59" y="569"/>
                      <a:pt x="84" y="527"/>
                    </a:cubicBezTo>
                    <a:cubicBezTo>
                      <a:pt x="107" y="489"/>
                      <a:pt x="132" y="426"/>
                      <a:pt x="124" y="355"/>
                    </a:cubicBezTo>
                    <a:cubicBezTo>
                      <a:pt x="119" y="309"/>
                      <a:pt x="103" y="267"/>
                      <a:pt x="124" y="223"/>
                    </a:cubicBezTo>
                    <a:cubicBezTo>
                      <a:pt x="145" y="180"/>
                      <a:pt x="204" y="139"/>
                      <a:pt x="248" y="103"/>
                    </a:cubicBezTo>
                    <a:cubicBezTo>
                      <a:pt x="376" y="0"/>
                      <a:pt x="568" y="10"/>
                      <a:pt x="644" y="171"/>
                    </a:cubicBezTo>
                    <a:cubicBezTo>
                      <a:pt x="664" y="213"/>
                      <a:pt x="693" y="346"/>
                      <a:pt x="632" y="3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Freeform 592"/>
              <p:cNvSpPr>
                <a:spLocks/>
              </p:cNvSpPr>
              <p:nvPr/>
            </p:nvSpPr>
            <p:spPr bwMode="auto">
              <a:xfrm>
                <a:off x="7744" y="2099"/>
                <a:ext cx="307" cy="214"/>
              </a:xfrm>
              <a:custGeom>
                <a:avLst/>
                <a:gdLst>
                  <a:gd name="T0" fmla="*/ 101 w 130"/>
                  <a:gd name="T1" fmla="*/ 91 h 91"/>
                  <a:gd name="T2" fmla="*/ 17 w 130"/>
                  <a:gd name="T3" fmla="*/ 67 h 91"/>
                  <a:gd name="T4" fmla="*/ 101 w 130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30"/>
                  <a:gd name="T10" fmla="*/ 0 h 91"/>
                  <a:gd name="T11" fmla="*/ 130 w 130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" h="91">
                    <a:moveTo>
                      <a:pt x="101" y="91"/>
                    </a:moveTo>
                    <a:cubicBezTo>
                      <a:pt x="75" y="81"/>
                      <a:pt x="51" y="69"/>
                      <a:pt x="17" y="67"/>
                    </a:cubicBezTo>
                    <a:cubicBezTo>
                      <a:pt x="0" y="0"/>
                      <a:pt x="130" y="39"/>
                      <a:pt x="101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Freeform 593"/>
              <p:cNvSpPr>
                <a:spLocks/>
              </p:cNvSpPr>
              <p:nvPr/>
            </p:nvSpPr>
            <p:spPr bwMode="auto">
              <a:xfrm>
                <a:off x="7222" y="2108"/>
                <a:ext cx="529" cy="621"/>
              </a:xfrm>
              <a:custGeom>
                <a:avLst/>
                <a:gdLst>
                  <a:gd name="T0" fmla="*/ 222 w 224"/>
                  <a:gd name="T1" fmla="*/ 47 h 263"/>
                  <a:gd name="T2" fmla="*/ 182 w 224"/>
                  <a:gd name="T3" fmla="*/ 79 h 263"/>
                  <a:gd name="T4" fmla="*/ 86 w 224"/>
                  <a:gd name="T5" fmla="*/ 179 h 263"/>
                  <a:gd name="T6" fmla="*/ 34 w 224"/>
                  <a:gd name="T7" fmla="*/ 263 h 263"/>
                  <a:gd name="T8" fmla="*/ 118 w 224"/>
                  <a:gd name="T9" fmla="*/ 91 h 263"/>
                  <a:gd name="T10" fmla="*/ 222 w 224"/>
                  <a:gd name="T11" fmla="*/ 47 h 2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4"/>
                  <a:gd name="T19" fmla="*/ 0 h 263"/>
                  <a:gd name="T20" fmla="*/ 224 w 224"/>
                  <a:gd name="T21" fmla="*/ 263 h 2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4" h="263">
                    <a:moveTo>
                      <a:pt x="222" y="47"/>
                    </a:moveTo>
                    <a:cubicBezTo>
                      <a:pt x="224" y="73"/>
                      <a:pt x="195" y="68"/>
                      <a:pt x="182" y="79"/>
                    </a:cubicBezTo>
                    <a:cubicBezTo>
                      <a:pt x="162" y="122"/>
                      <a:pt x="115" y="143"/>
                      <a:pt x="86" y="179"/>
                    </a:cubicBezTo>
                    <a:cubicBezTo>
                      <a:pt x="65" y="205"/>
                      <a:pt x="68" y="245"/>
                      <a:pt x="34" y="263"/>
                    </a:cubicBezTo>
                    <a:cubicBezTo>
                      <a:pt x="0" y="195"/>
                      <a:pt x="79" y="136"/>
                      <a:pt x="118" y="91"/>
                    </a:cubicBezTo>
                    <a:cubicBezTo>
                      <a:pt x="141" y="65"/>
                      <a:pt x="176" y="0"/>
                      <a:pt x="22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Freeform 594"/>
              <p:cNvSpPr>
                <a:spLocks/>
              </p:cNvSpPr>
              <p:nvPr/>
            </p:nvSpPr>
            <p:spPr bwMode="auto">
              <a:xfrm>
                <a:off x="6868" y="2271"/>
                <a:ext cx="1139" cy="1498"/>
              </a:xfrm>
              <a:custGeom>
                <a:avLst/>
                <a:gdLst>
                  <a:gd name="T0" fmla="*/ 52 w 482"/>
                  <a:gd name="T1" fmla="*/ 614 h 634"/>
                  <a:gd name="T2" fmla="*/ 120 w 482"/>
                  <a:gd name="T3" fmla="*/ 562 h 634"/>
                  <a:gd name="T4" fmla="*/ 236 w 482"/>
                  <a:gd name="T5" fmla="*/ 454 h 634"/>
                  <a:gd name="T6" fmla="*/ 300 w 482"/>
                  <a:gd name="T7" fmla="*/ 430 h 634"/>
                  <a:gd name="T8" fmla="*/ 432 w 482"/>
                  <a:gd name="T9" fmla="*/ 206 h 634"/>
                  <a:gd name="T10" fmla="*/ 428 w 482"/>
                  <a:gd name="T11" fmla="*/ 162 h 634"/>
                  <a:gd name="T12" fmla="*/ 400 w 482"/>
                  <a:gd name="T13" fmla="*/ 58 h 634"/>
                  <a:gd name="T14" fmla="*/ 332 w 482"/>
                  <a:gd name="T15" fmla="*/ 130 h 634"/>
                  <a:gd name="T16" fmla="*/ 64 w 482"/>
                  <a:gd name="T17" fmla="*/ 490 h 634"/>
                  <a:gd name="T18" fmla="*/ 0 w 482"/>
                  <a:gd name="T19" fmla="*/ 506 h 634"/>
                  <a:gd name="T20" fmla="*/ 76 w 482"/>
                  <a:gd name="T21" fmla="*/ 426 h 634"/>
                  <a:gd name="T22" fmla="*/ 240 w 482"/>
                  <a:gd name="T23" fmla="*/ 146 h 634"/>
                  <a:gd name="T24" fmla="*/ 292 w 482"/>
                  <a:gd name="T25" fmla="*/ 102 h 634"/>
                  <a:gd name="T26" fmla="*/ 340 w 482"/>
                  <a:gd name="T27" fmla="*/ 38 h 634"/>
                  <a:gd name="T28" fmla="*/ 480 w 482"/>
                  <a:gd name="T29" fmla="*/ 90 h 634"/>
                  <a:gd name="T30" fmla="*/ 468 w 482"/>
                  <a:gd name="T31" fmla="*/ 166 h 634"/>
                  <a:gd name="T32" fmla="*/ 468 w 482"/>
                  <a:gd name="T33" fmla="*/ 250 h 634"/>
                  <a:gd name="T34" fmla="*/ 356 w 482"/>
                  <a:gd name="T35" fmla="*/ 450 h 634"/>
                  <a:gd name="T36" fmla="*/ 264 w 482"/>
                  <a:gd name="T37" fmla="*/ 494 h 634"/>
                  <a:gd name="T38" fmla="*/ 52 w 482"/>
                  <a:gd name="T39" fmla="*/ 614 h 6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82"/>
                  <a:gd name="T61" fmla="*/ 0 h 634"/>
                  <a:gd name="T62" fmla="*/ 482 w 482"/>
                  <a:gd name="T63" fmla="*/ 634 h 6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82" h="634">
                    <a:moveTo>
                      <a:pt x="52" y="614"/>
                    </a:moveTo>
                    <a:cubicBezTo>
                      <a:pt x="63" y="583"/>
                      <a:pt x="91" y="582"/>
                      <a:pt x="120" y="562"/>
                    </a:cubicBezTo>
                    <a:cubicBezTo>
                      <a:pt x="162" y="533"/>
                      <a:pt x="194" y="478"/>
                      <a:pt x="236" y="454"/>
                    </a:cubicBezTo>
                    <a:cubicBezTo>
                      <a:pt x="255" y="443"/>
                      <a:pt x="279" y="442"/>
                      <a:pt x="300" y="430"/>
                    </a:cubicBezTo>
                    <a:cubicBezTo>
                      <a:pt x="368" y="392"/>
                      <a:pt x="428" y="289"/>
                      <a:pt x="432" y="206"/>
                    </a:cubicBezTo>
                    <a:cubicBezTo>
                      <a:pt x="433" y="191"/>
                      <a:pt x="427" y="176"/>
                      <a:pt x="428" y="162"/>
                    </a:cubicBezTo>
                    <a:cubicBezTo>
                      <a:pt x="430" y="121"/>
                      <a:pt x="449" y="65"/>
                      <a:pt x="400" y="58"/>
                    </a:cubicBezTo>
                    <a:cubicBezTo>
                      <a:pt x="355" y="51"/>
                      <a:pt x="343" y="93"/>
                      <a:pt x="332" y="130"/>
                    </a:cubicBezTo>
                    <a:cubicBezTo>
                      <a:pt x="229" y="219"/>
                      <a:pt x="186" y="413"/>
                      <a:pt x="64" y="490"/>
                    </a:cubicBezTo>
                    <a:cubicBezTo>
                      <a:pt x="48" y="500"/>
                      <a:pt x="23" y="512"/>
                      <a:pt x="0" y="506"/>
                    </a:cubicBezTo>
                    <a:cubicBezTo>
                      <a:pt x="0" y="456"/>
                      <a:pt x="46" y="452"/>
                      <a:pt x="76" y="426"/>
                    </a:cubicBezTo>
                    <a:cubicBezTo>
                      <a:pt x="154" y="358"/>
                      <a:pt x="171" y="230"/>
                      <a:pt x="240" y="146"/>
                    </a:cubicBezTo>
                    <a:cubicBezTo>
                      <a:pt x="253" y="131"/>
                      <a:pt x="276" y="120"/>
                      <a:pt x="292" y="102"/>
                    </a:cubicBezTo>
                    <a:cubicBezTo>
                      <a:pt x="311" y="81"/>
                      <a:pt x="322" y="51"/>
                      <a:pt x="340" y="38"/>
                    </a:cubicBezTo>
                    <a:cubicBezTo>
                      <a:pt x="395" y="0"/>
                      <a:pt x="476" y="32"/>
                      <a:pt x="480" y="90"/>
                    </a:cubicBezTo>
                    <a:cubicBezTo>
                      <a:pt x="482" y="116"/>
                      <a:pt x="470" y="144"/>
                      <a:pt x="468" y="166"/>
                    </a:cubicBezTo>
                    <a:cubicBezTo>
                      <a:pt x="466" y="195"/>
                      <a:pt x="471" y="223"/>
                      <a:pt x="468" y="250"/>
                    </a:cubicBezTo>
                    <a:cubicBezTo>
                      <a:pt x="459" y="329"/>
                      <a:pt x="412" y="407"/>
                      <a:pt x="356" y="450"/>
                    </a:cubicBezTo>
                    <a:cubicBezTo>
                      <a:pt x="330" y="470"/>
                      <a:pt x="294" y="476"/>
                      <a:pt x="264" y="494"/>
                    </a:cubicBezTo>
                    <a:cubicBezTo>
                      <a:pt x="198" y="533"/>
                      <a:pt x="151" y="634"/>
                      <a:pt x="52" y="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Freeform 595"/>
              <p:cNvSpPr>
                <a:spLocks noEditPoints="1"/>
              </p:cNvSpPr>
              <p:nvPr/>
            </p:nvSpPr>
            <p:spPr bwMode="auto">
              <a:xfrm>
                <a:off x="6896" y="2465"/>
                <a:ext cx="983" cy="1207"/>
              </a:xfrm>
              <a:custGeom>
                <a:avLst/>
                <a:gdLst>
                  <a:gd name="T0" fmla="*/ 388 w 416"/>
                  <a:gd name="T1" fmla="*/ 0 h 511"/>
                  <a:gd name="T2" fmla="*/ 380 w 416"/>
                  <a:gd name="T3" fmla="*/ 76 h 511"/>
                  <a:gd name="T4" fmla="*/ 308 w 416"/>
                  <a:gd name="T5" fmla="*/ 296 h 511"/>
                  <a:gd name="T6" fmla="*/ 160 w 416"/>
                  <a:gd name="T7" fmla="*/ 392 h 511"/>
                  <a:gd name="T8" fmla="*/ 0 w 416"/>
                  <a:gd name="T9" fmla="*/ 476 h 511"/>
                  <a:gd name="T10" fmla="*/ 76 w 416"/>
                  <a:gd name="T11" fmla="*/ 420 h 511"/>
                  <a:gd name="T12" fmla="*/ 208 w 416"/>
                  <a:gd name="T13" fmla="*/ 276 h 511"/>
                  <a:gd name="T14" fmla="*/ 344 w 416"/>
                  <a:gd name="T15" fmla="*/ 60 h 511"/>
                  <a:gd name="T16" fmla="*/ 380 w 416"/>
                  <a:gd name="T17" fmla="*/ 0 h 511"/>
                  <a:gd name="T18" fmla="*/ 388 w 416"/>
                  <a:gd name="T19" fmla="*/ 0 h 511"/>
                  <a:gd name="T20" fmla="*/ 260 w 416"/>
                  <a:gd name="T21" fmla="*/ 264 h 511"/>
                  <a:gd name="T22" fmla="*/ 344 w 416"/>
                  <a:gd name="T23" fmla="*/ 120 h 511"/>
                  <a:gd name="T24" fmla="*/ 332 w 416"/>
                  <a:gd name="T25" fmla="*/ 116 h 511"/>
                  <a:gd name="T26" fmla="*/ 260 w 416"/>
                  <a:gd name="T27" fmla="*/ 264 h 5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6"/>
                  <a:gd name="T43" fmla="*/ 0 h 511"/>
                  <a:gd name="T44" fmla="*/ 416 w 416"/>
                  <a:gd name="T45" fmla="*/ 511 h 5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6" h="511">
                    <a:moveTo>
                      <a:pt x="388" y="0"/>
                    </a:moveTo>
                    <a:cubicBezTo>
                      <a:pt x="408" y="22"/>
                      <a:pt x="388" y="57"/>
                      <a:pt x="380" y="76"/>
                    </a:cubicBezTo>
                    <a:cubicBezTo>
                      <a:pt x="416" y="121"/>
                      <a:pt x="361" y="271"/>
                      <a:pt x="308" y="296"/>
                    </a:cubicBezTo>
                    <a:cubicBezTo>
                      <a:pt x="246" y="325"/>
                      <a:pt x="203" y="342"/>
                      <a:pt x="160" y="392"/>
                    </a:cubicBezTo>
                    <a:cubicBezTo>
                      <a:pt x="130" y="426"/>
                      <a:pt x="60" y="511"/>
                      <a:pt x="0" y="476"/>
                    </a:cubicBezTo>
                    <a:cubicBezTo>
                      <a:pt x="17" y="440"/>
                      <a:pt x="50" y="439"/>
                      <a:pt x="76" y="420"/>
                    </a:cubicBezTo>
                    <a:cubicBezTo>
                      <a:pt x="106" y="399"/>
                      <a:pt x="194" y="313"/>
                      <a:pt x="208" y="276"/>
                    </a:cubicBezTo>
                    <a:cubicBezTo>
                      <a:pt x="239" y="199"/>
                      <a:pt x="278" y="107"/>
                      <a:pt x="344" y="60"/>
                    </a:cubicBezTo>
                    <a:cubicBezTo>
                      <a:pt x="351" y="35"/>
                      <a:pt x="355" y="6"/>
                      <a:pt x="380" y="0"/>
                    </a:cubicBezTo>
                    <a:cubicBezTo>
                      <a:pt x="383" y="0"/>
                      <a:pt x="385" y="0"/>
                      <a:pt x="388" y="0"/>
                    </a:cubicBezTo>
                    <a:close/>
                    <a:moveTo>
                      <a:pt x="260" y="264"/>
                    </a:moveTo>
                    <a:cubicBezTo>
                      <a:pt x="312" y="258"/>
                      <a:pt x="349" y="183"/>
                      <a:pt x="344" y="120"/>
                    </a:cubicBezTo>
                    <a:cubicBezTo>
                      <a:pt x="339" y="120"/>
                      <a:pt x="339" y="115"/>
                      <a:pt x="332" y="116"/>
                    </a:cubicBezTo>
                    <a:cubicBezTo>
                      <a:pt x="312" y="169"/>
                      <a:pt x="283" y="213"/>
                      <a:pt x="260" y="2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Freeform 596"/>
              <p:cNvSpPr>
                <a:spLocks/>
              </p:cNvSpPr>
              <p:nvPr/>
            </p:nvSpPr>
            <p:spPr bwMode="auto">
              <a:xfrm>
                <a:off x="8514" y="2502"/>
                <a:ext cx="163" cy="350"/>
              </a:xfrm>
              <a:custGeom>
                <a:avLst/>
                <a:gdLst>
                  <a:gd name="T0" fmla="*/ 39 w 69"/>
                  <a:gd name="T1" fmla="*/ 0 h 148"/>
                  <a:gd name="T2" fmla="*/ 15 w 69"/>
                  <a:gd name="T3" fmla="*/ 148 h 148"/>
                  <a:gd name="T4" fmla="*/ 39 w 69"/>
                  <a:gd name="T5" fmla="*/ 0 h 148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148"/>
                  <a:gd name="T11" fmla="*/ 69 w 69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148">
                    <a:moveTo>
                      <a:pt x="39" y="0"/>
                    </a:moveTo>
                    <a:cubicBezTo>
                      <a:pt x="69" y="30"/>
                      <a:pt x="53" y="134"/>
                      <a:pt x="15" y="148"/>
                    </a:cubicBezTo>
                    <a:cubicBezTo>
                      <a:pt x="13" y="103"/>
                      <a:pt x="0" y="16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Freeform 597"/>
              <p:cNvSpPr>
                <a:spLocks/>
              </p:cNvSpPr>
              <p:nvPr/>
            </p:nvSpPr>
            <p:spPr bwMode="auto">
              <a:xfrm>
                <a:off x="6670" y="2538"/>
                <a:ext cx="375" cy="616"/>
              </a:xfrm>
              <a:custGeom>
                <a:avLst/>
                <a:gdLst>
                  <a:gd name="T0" fmla="*/ 140 w 159"/>
                  <a:gd name="T1" fmla="*/ 5 h 261"/>
                  <a:gd name="T2" fmla="*/ 112 w 159"/>
                  <a:gd name="T3" fmla="*/ 157 h 261"/>
                  <a:gd name="T4" fmla="*/ 20 w 159"/>
                  <a:gd name="T5" fmla="*/ 261 h 261"/>
                  <a:gd name="T6" fmla="*/ 120 w 159"/>
                  <a:gd name="T7" fmla="*/ 13 h 261"/>
                  <a:gd name="T8" fmla="*/ 128 w 159"/>
                  <a:gd name="T9" fmla="*/ 1 h 261"/>
                  <a:gd name="T10" fmla="*/ 140 w 159"/>
                  <a:gd name="T11" fmla="*/ 5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"/>
                  <a:gd name="T19" fmla="*/ 0 h 261"/>
                  <a:gd name="T20" fmla="*/ 159 w 159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" h="261">
                    <a:moveTo>
                      <a:pt x="140" y="5"/>
                    </a:moveTo>
                    <a:cubicBezTo>
                      <a:pt x="159" y="62"/>
                      <a:pt x="137" y="118"/>
                      <a:pt x="112" y="157"/>
                    </a:cubicBezTo>
                    <a:cubicBezTo>
                      <a:pt x="87" y="195"/>
                      <a:pt x="54" y="238"/>
                      <a:pt x="20" y="261"/>
                    </a:cubicBezTo>
                    <a:cubicBezTo>
                      <a:pt x="0" y="156"/>
                      <a:pt x="106" y="110"/>
                      <a:pt x="120" y="13"/>
                    </a:cubicBezTo>
                    <a:cubicBezTo>
                      <a:pt x="122" y="8"/>
                      <a:pt x="127" y="7"/>
                      <a:pt x="128" y="1"/>
                    </a:cubicBezTo>
                    <a:cubicBezTo>
                      <a:pt x="135" y="0"/>
                      <a:pt x="135" y="5"/>
                      <a:pt x="140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Freeform 598"/>
              <p:cNvSpPr>
                <a:spLocks/>
              </p:cNvSpPr>
              <p:nvPr/>
            </p:nvSpPr>
            <p:spPr bwMode="auto">
              <a:xfrm>
                <a:off x="7425" y="2937"/>
                <a:ext cx="1198" cy="1210"/>
              </a:xfrm>
              <a:custGeom>
                <a:avLst/>
                <a:gdLst>
                  <a:gd name="T0" fmla="*/ 492 w 507"/>
                  <a:gd name="T1" fmla="*/ 0 h 512"/>
                  <a:gd name="T2" fmla="*/ 444 w 507"/>
                  <a:gd name="T3" fmla="*/ 188 h 512"/>
                  <a:gd name="T4" fmla="*/ 328 w 507"/>
                  <a:gd name="T5" fmla="*/ 324 h 512"/>
                  <a:gd name="T6" fmla="*/ 160 w 507"/>
                  <a:gd name="T7" fmla="*/ 396 h 512"/>
                  <a:gd name="T8" fmla="*/ 316 w 507"/>
                  <a:gd name="T9" fmla="*/ 360 h 512"/>
                  <a:gd name="T10" fmla="*/ 124 w 507"/>
                  <a:gd name="T11" fmla="*/ 444 h 512"/>
                  <a:gd name="T12" fmla="*/ 0 w 507"/>
                  <a:gd name="T13" fmla="*/ 496 h 512"/>
                  <a:gd name="T14" fmla="*/ 56 w 507"/>
                  <a:gd name="T15" fmla="*/ 444 h 512"/>
                  <a:gd name="T16" fmla="*/ 136 w 507"/>
                  <a:gd name="T17" fmla="*/ 356 h 512"/>
                  <a:gd name="T18" fmla="*/ 332 w 507"/>
                  <a:gd name="T19" fmla="*/ 272 h 512"/>
                  <a:gd name="T20" fmla="*/ 472 w 507"/>
                  <a:gd name="T21" fmla="*/ 16 h 512"/>
                  <a:gd name="T22" fmla="*/ 480 w 507"/>
                  <a:gd name="T23" fmla="*/ 0 h 512"/>
                  <a:gd name="T24" fmla="*/ 492 w 507"/>
                  <a:gd name="T25" fmla="*/ 0 h 5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7"/>
                  <a:gd name="T40" fmla="*/ 0 h 512"/>
                  <a:gd name="T41" fmla="*/ 507 w 507"/>
                  <a:gd name="T42" fmla="*/ 512 h 5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7" h="512">
                    <a:moveTo>
                      <a:pt x="492" y="0"/>
                    </a:moveTo>
                    <a:cubicBezTo>
                      <a:pt x="507" y="67"/>
                      <a:pt x="473" y="136"/>
                      <a:pt x="444" y="188"/>
                    </a:cubicBezTo>
                    <a:cubicBezTo>
                      <a:pt x="415" y="240"/>
                      <a:pt x="380" y="296"/>
                      <a:pt x="328" y="324"/>
                    </a:cubicBezTo>
                    <a:cubicBezTo>
                      <a:pt x="274" y="354"/>
                      <a:pt x="207" y="350"/>
                      <a:pt x="160" y="396"/>
                    </a:cubicBezTo>
                    <a:cubicBezTo>
                      <a:pt x="219" y="409"/>
                      <a:pt x="271" y="361"/>
                      <a:pt x="316" y="360"/>
                    </a:cubicBezTo>
                    <a:cubicBezTo>
                      <a:pt x="311" y="453"/>
                      <a:pt x="194" y="419"/>
                      <a:pt x="124" y="444"/>
                    </a:cubicBezTo>
                    <a:cubicBezTo>
                      <a:pt x="78" y="460"/>
                      <a:pt x="50" y="512"/>
                      <a:pt x="0" y="496"/>
                    </a:cubicBezTo>
                    <a:cubicBezTo>
                      <a:pt x="5" y="460"/>
                      <a:pt x="37" y="460"/>
                      <a:pt x="56" y="444"/>
                    </a:cubicBezTo>
                    <a:cubicBezTo>
                      <a:pt x="87" y="419"/>
                      <a:pt x="107" y="378"/>
                      <a:pt x="136" y="356"/>
                    </a:cubicBezTo>
                    <a:cubicBezTo>
                      <a:pt x="198" y="310"/>
                      <a:pt x="277" y="314"/>
                      <a:pt x="332" y="272"/>
                    </a:cubicBezTo>
                    <a:cubicBezTo>
                      <a:pt x="418" y="206"/>
                      <a:pt x="424" y="122"/>
                      <a:pt x="472" y="16"/>
                    </a:cubicBezTo>
                    <a:cubicBezTo>
                      <a:pt x="474" y="12"/>
                      <a:pt x="475" y="5"/>
                      <a:pt x="480" y="0"/>
                    </a:cubicBezTo>
                    <a:cubicBezTo>
                      <a:pt x="484" y="0"/>
                      <a:pt x="488" y="0"/>
                      <a:pt x="4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Freeform 599"/>
              <p:cNvSpPr>
                <a:spLocks/>
              </p:cNvSpPr>
              <p:nvPr/>
            </p:nvSpPr>
            <p:spPr bwMode="auto">
              <a:xfrm>
                <a:off x="8219" y="2956"/>
                <a:ext cx="721" cy="869"/>
              </a:xfrm>
              <a:custGeom>
                <a:avLst/>
                <a:gdLst>
                  <a:gd name="T0" fmla="*/ 288 w 305"/>
                  <a:gd name="T1" fmla="*/ 4 h 368"/>
                  <a:gd name="T2" fmla="*/ 220 w 305"/>
                  <a:gd name="T3" fmla="*/ 196 h 368"/>
                  <a:gd name="T4" fmla="*/ 152 w 305"/>
                  <a:gd name="T5" fmla="*/ 236 h 368"/>
                  <a:gd name="T6" fmla="*/ 0 w 305"/>
                  <a:gd name="T7" fmla="*/ 348 h 368"/>
                  <a:gd name="T8" fmla="*/ 52 w 305"/>
                  <a:gd name="T9" fmla="*/ 292 h 368"/>
                  <a:gd name="T10" fmla="*/ 172 w 305"/>
                  <a:gd name="T11" fmla="*/ 76 h 368"/>
                  <a:gd name="T12" fmla="*/ 208 w 305"/>
                  <a:gd name="T13" fmla="*/ 4 h 368"/>
                  <a:gd name="T14" fmla="*/ 176 w 305"/>
                  <a:gd name="T15" fmla="*/ 164 h 368"/>
                  <a:gd name="T16" fmla="*/ 276 w 305"/>
                  <a:gd name="T17" fmla="*/ 0 h 368"/>
                  <a:gd name="T18" fmla="*/ 288 w 305"/>
                  <a:gd name="T19" fmla="*/ 4 h 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5"/>
                  <a:gd name="T31" fmla="*/ 0 h 368"/>
                  <a:gd name="T32" fmla="*/ 305 w 305"/>
                  <a:gd name="T33" fmla="*/ 368 h 3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5" h="368">
                    <a:moveTo>
                      <a:pt x="288" y="4"/>
                    </a:moveTo>
                    <a:cubicBezTo>
                      <a:pt x="305" y="75"/>
                      <a:pt x="265" y="155"/>
                      <a:pt x="220" y="196"/>
                    </a:cubicBezTo>
                    <a:cubicBezTo>
                      <a:pt x="202" y="213"/>
                      <a:pt x="173" y="218"/>
                      <a:pt x="152" y="236"/>
                    </a:cubicBezTo>
                    <a:cubicBezTo>
                      <a:pt x="106" y="276"/>
                      <a:pt x="76" y="368"/>
                      <a:pt x="0" y="348"/>
                    </a:cubicBezTo>
                    <a:cubicBezTo>
                      <a:pt x="0" y="310"/>
                      <a:pt x="31" y="310"/>
                      <a:pt x="52" y="292"/>
                    </a:cubicBezTo>
                    <a:cubicBezTo>
                      <a:pt x="106" y="246"/>
                      <a:pt x="151" y="153"/>
                      <a:pt x="172" y="76"/>
                    </a:cubicBezTo>
                    <a:cubicBezTo>
                      <a:pt x="179" y="52"/>
                      <a:pt x="177" y="14"/>
                      <a:pt x="208" y="4"/>
                    </a:cubicBezTo>
                    <a:cubicBezTo>
                      <a:pt x="247" y="48"/>
                      <a:pt x="187" y="118"/>
                      <a:pt x="176" y="164"/>
                    </a:cubicBezTo>
                    <a:cubicBezTo>
                      <a:pt x="233" y="149"/>
                      <a:pt x="235" y="44"/>
                      <a:pt x="276" y="0"/>
                    </a:cubicBezTo>
                    <a:cubicBezTo>
                      <a:pt x="279" y="2"/>
                      <a:pt x="283" y="4"/>
                      <a:pt x="28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600"/>
              <p:cNvSpPr>
                <a:spLocks/>
              </p:cNvSpPr>
              <p:nvPr/>
            </p:nvSpPr>
            <p:spPr bwMode="auto">
              <a:xfrm>
                <a:off x="8059" y="3410"/>
                <a:ext cx="788" cy="614"/>
              </a:xfrm>
              <a:custGeom>
                <a:avLst/>
                <a:gdLst>
                  <a:gd name="T0" fmla="*/ 328 w 334"/>
                  <a:gd name="T1" fmla="*/ 0 h 260"/>
                  <a:gd name="T2" fmla="*/ 252 w 334"/>
                  <a:gd name="T3" fmla="*/ 100 h 260"/>
                  <a:gd name="T4" fmla="*/ 288 w 334"/>
                  <a:gd name="T5" fmla="*/ 92 h 260"/>
                  <a:gd name="T6" fmla="*/ 252 w 334"/>
                  <a:gd name="T7" fmla="*/ 148 h 260"/>
                  <a:gd name="T8" fmla="*/ 0 w 334"/>
                  <a:gd name="T9" fmla="*/ 260 h 260"/>
                  <a:gd name="T10" fmla="*/ 92 w 334"/>
                  <a:gd name="T11" fmla="*/ 188 h 260"/>
                  <a:gd name="T12" fmla="*/ 196 w 334"/>
                  <a:gd name="T13" fmla="*/ 120 h 260"/>
                  <a:gd name="T14" fmla="*/ 316 w 334"/>
                  <a:gd name="T15" fmla="*/ 0 h 260"/>
                  <a:gd name="T16" fmla="*/ 328 w 334"/>
                  <a:gd name="T17" fmla="*/ 0 h 2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4"/>
                  <a:gd name="T28" fmla="*/ 0 h 260"/>
                  <a:gd name="T29" fmla="*/ 334 w 334"/>
                  <a:gd name="T30" fmla="*/ 260 h 2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4" h="260">
                    <a:moveTo>
                      <a:pt x="328" y="0"/>
                    </a:moveTo>
                    <a:cubicBezTo>
                      <a:pt x="334" y="49"/>
                      <a:pt x="277" y="69"/>
                      <a:pt x="252" y="100"/>
                    </a:cubicBezTo>
                    <a:cubicBezTo>
                      <a:pt x="263" y="112"/>
                      <a:pt x="269" y="85"/>
                      <a:pt x="288" y="92"/>
                    </a:cubicBezTo>
                    <a:cubicBezTo>
                      <a:pt x="289" y="123"/>
                      <a:pt x="264" y="129"/>
                      <a:pt x="252" y="148"/>
                    </a:cubicBezTo>
                    <a:cubicBezTo>
                      <a:pt x="148" y="163"/>
                      <a:pt x="101" y="255"/>
                      <a:pt x="0" y="260"/>
                    </a:cubicBezTo>
                    <a:cubicBezTo>
                      <a:pt x="16" y="222"/>
                      <a:pt x="60" y="207"/>
                      <a:pt x="92" y="188"/>
                    </a:cubicBezTo>
                    <a:cubicBezTo>
                      <a:pt x="126" y="168"/>
                      <a:pt x="168" y="148"/>
                      <a:pt x="196" y="120"/>
                    </a:cubicBezTo>
                    <a:cubicBezTo>
                      <a:pt x="235" y="82"/>
                      <a:pt x="259" y="24"/>
                      <a:pt x="316" y="0"/>
                    </a:cubicBezTo>
                    <a:cubicBezTo>
                      <a:pt x="320" y="0"/>
                      <a:pt x="324" y="0"/>
                      <a:pt x="3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 601"/>
              <p:cNvSpPr>
                <a:spLocks/>
              </p:cNvSpPr>
              <p:nvPr/>
            </p:nvSpPr>
            <p:spPr bwMode="auto">
              <a:xfrm>
                <a:off x="7227" y="3870"/>
                <a:ext cx="321" cy="210"/>
              </a:xfrm>
              <a:custGeom>
                <a:avLst/>
                <a:gdLst>
                  <a:gd name="T0" fmla="*/ 136 w 136"/>
                  <a:gd name="T1" fmla="*/ 9 h 89"/>
                  <a:gd name="T2" fmla="*/ 0 w 136"/>
                  <a:gd name="T3" fmla="*/ 53 h 89"/>
                  <a:gd name="T4" fmla="*/ 136 w 136"/>
                  <a:gd name="T5" fmla="*/ 9 h 8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9"/>
                  <a:gd name="T11" fmla="*/ 136 w 136"/>
                  <a:gd name="T12" fmla="*/ 89 h 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9">
                    <a:moveTo>
                      <a:pt x="136" y="9"/>
                    </a:moveTo>
                    <a:cubicBezTo>
                      <a:pt x="122" y="49"/>
                      <a:pt x="38" y="89"/>
                      <a:pt x="0" y="53"/>
                    </a:cubicBezTo>
                    <a:cubicBezTo>
                      <a:pt x="9" y="6"/>
                      <a:pt x="98" y="0"/>
                      <a:pt x="136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Freeform 602"/>
              <p:cNvSpPr>
                <a:spLocks/>
              </p:cNvSpPr>
              <p:nvPr/>
            </p:nvSpPr>
            <p:spPr bwMode="auto">
              <a:xfrm>
                <a:off x="7593" y="3976"/>
                <a:ext cx="333" cy="152"/>
              </a:xfrm>
              <a:custGeom>
                <a:avLst/>
                <a:gdLst>
                  <a:gd name="T0" fmla="*/ 77 w 141"/>
                  <a:gd name="T1" fmla="*/ 64 h 64"/>
                  <a:gd name="T2" fmla="*/ 37 w 141"/>
                  <a:gd name="T3" fmla="*/ 64 h 64"/>
                  <a:gd name="T4" fmla="*/ 141 w 141"/>
                  <a:gd name="T5" fmla="*/ 24 h 64"/>
                  <a:gd name="T6" fmla="*/ 77 w 14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64"/>
                  <a:gd name="T14" fmla="*/ 141 w 14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64">
                    <a:moveTo>
                      <a:pt x="77" y="64"/>
                    </a:moveTo>
                    <a:cubicBezTo>
                      <a:pt x="64" y="64"/>
                      <a:pt x="50" y="64"/>
                      <a:pt x="37" y="64"/>
                    </a:cubicBezTo>
                    <a:cubicBezTo>
                      <a:pt x="0" y="28"/>
                      <a:pt x="107" y="0"/>
                      <a:pt x="141" y="24"/>
                    </a:cubicBezTo>
                    <a:cubicBezTo>
                      <a:pt x="135" y="53"/>
                      <a:pt x="101" y="53"/>
                      <a:pt x="77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5" name="Group 85"/>
          <p:cNvGrpSpPr>
            <a:grpSpLocks noChangeAspect="1"/>
          </p:cNvGrpSpPr>
          <p:nvPr/>
        </p:nvGrpSpPr>
        <p:grpSpPr bwMode="auto">
          <a:xfrm>
            <a:off x="1630519" y="3888254"/>
            <a:ext cx="433369" cy="433935"/>
            <a:chOff x="0" y="0"/>
            <a:chExt cx="765" cy="766"/>
          </a:xfrm>
        </p:grpSpPr>
        <p:sp>
          <p:nvSpPr>
            <p:cNvPr id="86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87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88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1" name="Group 104"/>
          <p:cNvGrpSpPr>
            <a:grpSpLocks noChangeAspect="1"/>
          </p:cNvGrpSpPr>
          <p:nvPr/>
        </p:nvGrpSpPr>
        <p:grpSpPr>
          <a:xfrm>
            <a:off x="1117494" y="3894591"/>
            <a:ext cx="421262" cy="421261"/>
            <a:chOff x="776911" y="-503264"/>
            <a:chExt cx="1214438" cy="1214437"/>
          </a:xfrm>
        </p:grpSpPr>
        <p:sp>
          <p:nvSpPr>
            <p:cNvPr id="92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93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94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5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6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95" y="2360726"/>
            <a:ext cx="569410" cy="56941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78" y="3132406"/>
            <a:ext cx="420245" cy="42024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30" y="1028444"/>
            <a:ext cx="576000" cy="5760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308" y="1035614"/>
            <a:ext cx="546680" cy="546680"/>
          </a:xfrm>
          <a:prstGeom prst="rect">
            <a:avLst/>
          </a:prstGeom>
        </p:spPr>
      </p:pic>
      <p:sp>
        <p:nvSpPr>
          <p:cNvPr id="101" name="Freeform 153"/>
          <p:cNvSpPr>
            <a:spLocks/>
          </p:cNvSpPr>
          <p:nvPr/>
        </p:nvSpPr>
        <p:spPr bwMode="auto">
          <a:xfrm>
            <a:off x="4666594" y="971644"/>
            <a:ext cx="1012151" cy="627877"/>
          </a:xfrm>
          <a:custGeom>
            <a:avLst/>
            <a:gdLst>
              <a:gd name="T0" fmla="*/ 2147483647 w 656"/>
              <a:gd name="T1" fmla="*/ 1623767849 h 378"/>
              <a:gd name="T2" fmla="*/ 2147483647 w 656"/>
              <a:gd name="T3" fmla="*/ 1650122500 h 378"/>
              <a:gd name="T4" fmla="*/ 2147483647 w 656"/>
              <a:gd name="T5" fmla="*/ 767080277 h 378"/>
              <a:gd name="T6" fmla="*/ 2147483647 w 656"/>
              <a:gd name="T7" fmla="*/ 956356446 h 378"/>
              <a:gd name="T8" fmla="*/ 2147483647 w 656"/>
              <a:gd name="T9" fmla="*/ 0 h 378"/>
              <a:gd name="T10" fmla="*/ 2147483647 w 656"/>
              <a:gd name="T11" fmla="*/ 882956027 h 378"/>
              <a:gd name="T12" fmla="*/ 2147483647 w 656"/>
              <a:gd name="T13" fmla="*/ 767080277 h 378"/>
              <a:gd name="T14" fmla="*/ 932276655 w 656"/>
              <a:gd name="T15" fmla="*/ 1623767849 h 378"/>
              <a:gd name="T16" fmla="*/ 831539598 w 656"/>
              <a:gd name="T17" fmla="*/ 1623767849 h 378"/>
              <a:gd name="T18" fmla="*/ 0 w 656"/>
              <a:gd name="T19" fmla="*/ 2147483647 h 378"/>
              <a:gd name="T20" fmla="*/ 831539598 w 656"/>
              <a:gd name="T21" fmla="*/ 2147483647 h 378"/>
              <a:gd name="T22" fmla="*/ 932276655 w 656"/>
              <a:gd name="T23" fmla="*/ 2147483647 h 378"/>
              <a:gd name="T24" fmla="*/ 2147483647 w 656"/>
              <a:gd name="T25" fmla="*/ 2147483647 h 378"/>
              <a:gd name="T26" fmla="*/ 2147483647 w 656"/>
              <a:gd name="T27" fmla="*/ 2147483647 h 378"/>
              <a:gd name="T28" fmla="*/ 2147483647 w 656"/>
              <a:gd name="T29" fmla="*/ 2147483647 h 378"/>
              <a:gd name="T30" fmla="*/ 2147483647 w 656"/>
              <a:gd name="T31" fmla="*/ 2147483647 h 378"/>
              <a:gd name="T32" fmla="*/ 2147483647 w 656"/>
              <a:gd name="T33" fmla="*/ 2147483647 h 378"/>
              <a:gd name="T34" fmla="*/ 2147483647 w 656"/>
              <a:gd name="T35" fmla="*/ 2147483647 h 378"/>
              <a:gd name="T36" fmla="*/ 2147483647 w 656"/>
              <a:gd name="T37" fmla="*/ 2147483647 h 378"/>
              <a:gd name="T38" fmla="*/ 2147483647 w 656"/>
              <a:gd name="T39" fmla="*/ 2147483647 h 378"/>
              <a:gd name="T40" fmla="*/ 2147483647 w 656"/>
              <a:gd name="T41" fmla="*/ 1623767849 h 3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56"/>
              <a:gd name="T64" fmla="*/ 0 h 378"/>
              <a:gd name="T65" fmla="*/ 656 w 656"/>
              <a:gd name="T66" fmla="*/ 378 h 3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56" h="378">
                <a:moveTo>
                  <a:pt x="589" y="131"/>
                </a:moveTo>
                <a:cubicBezTo>
                  <a:pt x="583" y="131"/>
                  <a:pt x="578" y="131"/>
                  <a:pt x="572" y="133"/>
                </a:cubicBezTo>
                <a:cubicBezTo>
                  <a:pt x="559" y="92"/>
                  <a:pt x="518" y="62"/>
                  <a:pt x="470" y="62"/>
                </a:cubicBezTo>
                <a:cubicBezTo>
                  <a:pt x="449" y="62"/>
                  <a:pt x="430" y="67"/>
                  <a:pt x="414" y="77"/>
                </a:cubicBezTo>
                <a:cubicBezTo>
                  <a:pt x="403" y="33"/>
                  <a:pt x="364" y="0"/>
                  <a:pt x="317" y="0"/>
                </a:cubicBezTo>
                <a:cubicBezTo>
                  <a:pt x="272" y="0"/>
                  <a:pt x="234" y="30"/>
                  <a:pt x="221" y="71"/>
                </a:cubicBezTo>
                <a:cubicBezTo>
                  <a:pt x="208" y="65"/>
                  <a:pt x="193" y="62"/>
                  <a:pt x="177" y="62"/>
                </a:cubicBezTo>
                <a:cubicBezTo>
                  <a:pt x="129" y="62"/>
                  <a:pt x="89" y="91"/>
                  <a:pt x="75" y="131"/>
                </a:cubicBezTo>
                <a:cubicBezTo>
                  <a:pt x="73" y="131"/>
                  <a:pt x="70" y="131"/>
                  <a:pt x="67" y="131"/>
                </a:cubicBezTo>
                <a:cubicBezTo>
                  <a:pt x="30" y="131"/>
                  <a:pt x="0" y="162"/>
                  <a:pt x="0" y="201"/>
                </a:cubicBezTo>
                <a:cubicBezTo>
                  <a:pt x="0" y="240"/>
                  <a:pt x="30" y="272"/>
                  <a:pt x="67" y="272"/>
                </a:cubicBezTo>
                <a:cubicBezTo>
                  <a:pt x="70" y="272"/>
                  <a:pt x="72" y="272"/>
                  <a:pt x="75" y="272"/>
                </a:cubicBezTo>
                <a:cubicBezTo>
                  <a:pt x="86" y="315"/>
                  <a:pt x="128" y="348"/>
                  <a:pt x="179" y="348"/>
                </a:cubicBezTo>
                <a:cubicBezTo>
                  <a:pt x="201" y="348"/>
                  <a:pt x="222" y="341"/>
                  <a:pt x="239" y="330"/>
                </a:cubicBezTo>
                <a:cubicBezTo>
                  <a:pt x="259" y="359"/>
                  <a:pt x="296" y="378"/>
                  <a:pt x="338" y="378"/>
                </a:cubicBezTo>
                <a:cubicBezTo>
                  <a:pt x="375" y="378"/>
                  <a:pt x="407" y="363"/>
                  <a:pt x="429" y="340"/>
                </a:cubicBezTo>
                <a:cubicBezTo>
                  <a:pt x="441" y="345"/>
                  <a:pt x="455" y="348"/>
                  <a:pt x="470" y="348"/>
                </a:cubicBezTo>
                <a:cubicBezTo>
                  <a:pt x="520" y="348"/>
                  <a:pt x="563" y="315"/>
                  <a:pt x="574" y="270"/>
                </a:cubicBezTo>
                <a:cubicBezTo>
                  <a:pt x="579" y="271"/>
                  <a:pt x="584" y="272"/>
                  <a:pt x="589" y="272"/>
                </a:cubicBezTo>
                <a:cubicBezTo>
                  <a:pt x="626" y="272"/>
                  <a:pt x="656" y="240"/>
                  <a:pt x="656" y="201"/>
                </a:cubicBezTo>
                <a:cubicBezTo>
                  <a:pt x="656" y="162"/>
                  <a:pt x="626" y="131"/>
                  <a:pt x="589" y="131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73025" tIns="36511" rIns="73025" bIns="36511" anchor="ctr">
            <a:noAutofit/>
          </a:bodyPr>
          <a:lstStyle/>
          <a:p>
            <a:pPr>
              <a:defRPr/>
            </a:pPr>
            <a:endParaRPr lang="en-US" sz="600" kern="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8222" y="781447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Router</a:t>
            </a:r>
            <a:endParaRPr lang="en-US" sz="1200" dirty="0"/>
          </a:p>
        </p:txBody>
      </p:sp>
      <p:grpSp>
        <p:nvGrpSpPr>
          <p:cNvPr id="102" name="Group 85"/>
          <p:cNvGrpSpPr>
            <a:grpSpLocks noChangeAspect="1"/>
          </p:cNvGrpSpPr>
          <p:nvPr/>
        </p:nvGrpSpPr>
        <p:grpSpPr bwMode="auto">
          <a:xfrm>
            <a:off x="3126278" y="3888254"/>
            <a:ext cx="433369" cy="433935"/>
            <a:chOff x="0" y="0"/>
            <a:chExt cx="765" cy="766"/>
          </a:xfrm>
        </p:grpSpPr>
        <p:sp>
          <p:nvSpPr>
            <p:cNvPr id="103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04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05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7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4"/>
          <p:cNvGrpSpPr>
            <a:grpSpLocks noChangeAspect="1"/>
          </p:cNvGrpSpPr>
          <p:nvPr/>
        </p:nvGrpSpPr>
        <p:grpSpPr>
          <a:xfrm>
            <a:off x="2613253" y="3894591"/>
            <a:ext cx="421262" cy="421261"/>
            <a:chOff x="776911" y="-503264"/>
            <a:chExt cx="1214438" cy="1214437"/>
          </a:xfrm>
        </p:grpSpPr>
        <p:sp>
          <p:nvSpPr>
            <p:cNvPr id="109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0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11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2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3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4" y="2360726"/>
            <a:ext cx="569410" cy="56941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37" y="3132406"/>
            <a:ext cx="420245" cy="420245"/>
          </a:xfrm>
          <a:prstGeom prst="rect">
            <a:avLst/>
          </a:prstGeom>
        </p:spPr>
      </p:pic>
      <p:grpSp>
        <p:nvGrpSpPr>
          <p:cNvPr id="116" name="Group 85"/>
          <p:cNvGrpSpPr>
            <a:grpSpLocks noChangeAspect="1"/>
          </p:cNvGrpSpPr>
          <p:nvPr/>
        </p:nvGrpSpPr>
        <p:grpSpPr bwMode="auto">
          <a:xfrm>
            <a:off x="4646462" y="3888254"/>
            <a:ext cx="433369" cy="433935"/>
            <a:chOff x="0" y="0"/>
            <a:chExt cx="765" cy="766"/>
          </a:xfrm>
        </p:grpSpPr>
        <p:sp>
          <p:nvSpPr>
            <p:cNvPr id="117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19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1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" name="Group 104"/>
          <p:cNvGrpSpPr>
            <a:grpSpLocks noChangeAspect="1"/>
          </p:cNvGrpSpPr>
          <p:nvPr/>
        </p:nvGrpSpPr>
        <p:grpSpPr>
          <a:xfrm>
            <a:off x="4133437" y="3894591"/>
            <a:ext cx="421262" cy="421261"/>
            <a:chOff x="776911" y="-503264"/>
            <a:chExt cx="1214438" cy="1214437"/>
          </a:xfrm>
        </p:grpSpPr>
        <p:sp>
          <p:nvSpPr>
            <p:cNvPr id="123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24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25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6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7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8" y="2360726"/>
            <a:ext cx="569410" cy="56941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21" y="3132406"/>
            <a:ext cx="420245" cy="420245"/>
          </a:xfrm>
          <a:prstGeom prst="rect">
            <a:avLst/>
          </a:prstGeom>
        </p:spPr>
      </p:pic>
      <p:grpSp>
        <p:nvGrpSpPr>
          <p:cNvPr id="130" name="Group 85"/>
          <p:cNvGrpSpPr>
            <a:grpSpLocks noChangeAspect="1"/>
          </p:cNvGrpSpPr>
          <p:nvPr/>
        </p:nvGrpSpPr>
        <p:grpSpPr bwMode="auto">
          <a:xfrm>
            <a:off x="6166646" y="3888254"/>
            <a:ext cx="433369" cy="433935"/>
            <a:chOff x="0" y="0"/>
            <a:chExt cx="765" cy="766"/>
          </a:xfrm>
        </p:grpSpPr>
        <p:sp>
          <p:nvSpPr>
            <p:cNvPr id="131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2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33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5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6" name="Group 104"/>
          <p:cNvGrpSpPr>
            <a:grpSpLocks noChangeAspect="1"/>
          </p:cNvGrpSpPr>
          <p:nvPr/>
        </p:nvGrpSpPr>
        <p:grpSpPr>
          <a:xfrm>
            <a:off x="5653621" y="3894591"/>
            <a:ext cx="421262" cy="421261"/>
            <a:chOff x="776911" y="-503264"/>
            <a:chExt cx="1214438" cy="1214437"/>
          </a:xfrm>
        </p:grpSpPr>
        <p:sp>
          <p:nvSpPr>
            <p:cNvPr id="137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8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39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0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1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22" y="2360726"/>
            <a:ext cx="569410" cy="56941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05" y="3132406"/>
            <a:ext cx="420245" cy="420245"/>
          </a:xfrm>
          <a:prstGeom prst="rect">
            <a:avLst/>
          </a:prstGeom>
        </p:spPr>
      </p:pic>
      <p:grpSp>
        <p:nvGrpSpPr>
          <p:cNvPr id="144" name="Group 85"/>
          <p:cNvGrpSpPr>
            <a:grpSpLocks noChangeAspect="1"/>
          </p:cNvGrpSpPr>
          <p:nvPr/>
        </p:nvGrpSpPr>
        <p:grpSpPr bwMode="auto">
          <a:xfrm>
            <a:off x="7686830" y="3888254"/>
            <a:ext cx="433369" cy="433935"/>
            <a:chOff x="0" y="0"/>
            <a:chExt cx="765" cy="766"/>
          </a:xfrm>
        </p:grpSpPr>
        <p:sp>
          <p:nvSpPr>
            <p:cNvPr id="145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46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47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9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0" name="Group 104"/>
          <p:cNvGrpSpPr>
            <a:grpSpLocks noChangeAspect="1"/>
          </p:cNvGrpSpPr>
          <p:nvPr/>
        </p:nvGrpSpPr>
        <p:grpSpPr>
          <a:xfrm>
            <a:off x="7173805" y="3894591"/>
            <a:ext cx="421262" cy="421261"/>
            <a:chOff x="776911" y="-503264"/>
            <a:chExt cx="1214438" cy="1214437"/>
          </a:xfrm>
        </p:grpSpPr>
        <p:sp>
          <p:nvSpPr>
            <p:cNvPr id="151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52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53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4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5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06" y="2360726"/>
            <a:ext cx="569410" cy="56941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489" y="3132406"/>
            <a:ext cx="420245" cy="420245"/>
          </a:xfrm>
          <a:prstGeom prst="rect">
            <a:avLst/>
          </a:prstGeom>
        </p:spPr>
      </p:pic>
      <p:sp>
        <p:nvSpPr>
          <p:cNvPr id="158" name="Freeform 27"/>
          <p:cNvSpPr>
            <a:spLocks noChangeAspect="1" noEditPoints="1"/>
          </p:cNvSpPr>
          <p:nvPr/>
        </p:nvSpPr>
        <p:spPr bwMode="auto">
          <a:xfrm rot="10800000">
            <a:off x="1372362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59" name="Freeform 27"/>
          <p:cNvSpPr>
            <a:spLocks noChangeAspect="1" noEditPoints="1"/>
          </p:cNvSpPr>
          <p:nvPr/>
        </p:nvSpPr>
        <p:spPr bwMode="auto">
          <a:xfrm rot="10800000">
            <a:off x="2868121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0" name="Freeform 27"/>
          <p:cNvSpPr>
            <a:spLocks noChangeAspect="1" noEditPoints="1"/>
          </p:cNvSpPr>
          <p:nvPr/>
        </p:nvSpPr>
        <p:spPr bwMode="auto">
          <a:xfrm rot="10800000">
            <a:off x="4388305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1" name="Freeform 27"/>
          <p:cNvSpPr>
            <a:spLocks noChangeAspect="1" noEditPoints="1"/>
          </p:cNvSpPr>
          <p:nvPr/>
        </p:nvSpPr>
        <p:spPr bwMode="auto">
          <a:xfrm rot="10800000">
            <a:off x="5908489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2" name="Freeform 27"/>
          <p:cNvSpPr>
            <a:spLocks noChangeAspect="1" noEditPoints="1"/>
          </p:cNvSpPr>
          <p:nvPr/>
        </p:nvSpPr>
        <p:spPr bwMode="auto">
          <a:xfrm rot="10800000">
            <a:off x="7428673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3" name="Rounded Rectangle 2"/>
          <p:cNvSpPr/>
          <p:nvPr/>
        </p:nvSpPr>
        <p:spPr>
          <a:xfrm>
            <a:off x="842652" y="2136766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793803" y="2966606"/>
            <a:ext cx="75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AP2700</a:t>
            </a:r>
            <a:endParaRPr lang="en-US" sz="1200" dirty="0"/>
          </a:p>
        </p:txBody>
      </p:sp>
      <p:sp>
        <p:nvSpPr>
          <p:cNvPr id="166" name="Rounded Rectangle 165"/>
          <p:cNvSpPr/>
          <p:nvPr/>
        </p:nvSpPr>
        <p:spPr>
          <a:xfrm>
            <a:off x="235062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7" name="Rounded Rectangle 166"/>
          <p:cNvSpPr/>
          <p:nvPr/>
        </p:nvSpPr>
        <p:spPr>
          <a:xfrm>
            <a:off x="385274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8" name="Rounded Rectangle 167"/>
          <p:cNvSpPr/>
          <p:nvPr/>
        </p:nvSpPr>
        <p:spPr>
          <a:xfrm>
            <a:off x="5379289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9" name="Rounded Rectangle 168"/>
          <p:cNvSpPr/>
          <p:nvPr/>
        </p:nvSpPr>
        <p:spPr>
          <a:xfrm>
            <a:off x="6899472" y="2136314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90" y="1045688"/>
            <a:ext cx="569410" cy="56941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6759287" y="787326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ISE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644428" y="780995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AD/CA</a:t>
            </a:r>
            <a:endParaRPr lang="en-US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5916122" y="738033"/>
            <a:ext cx="2705799" cy="971379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6" name="Straight Connector 5"/>
          <p:cNvCxnSpPr>
            <a:stCxn id="170" idx="3"/>
            <a:endCxn id="37" idx="2"/>
          </p:cNvCxnSpPr>
          <p:nvPr/>
        </p:nvCxnSpPr>
        <p:spPr>
          <a:xfrm>
            <a:off x="3336400" y="1330393"/>
            <a:ext cx="369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37" idx="6"/>
            <a:endCxn id="185" idx="2"/>
          </p:cNvCxnSpPr>
          <p:nvPr/>
        </p:nvCxnSpPr>
        <p:spPr>
          <a:xfrm flipV="1">
            <a:off x="4284765" y="1299642"/>
            <a:ext cx="1710519" cy="30751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44244" y="1055948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VPN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271494" y="823957"/>
            <a:ext cx="69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Center SW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56" idx="0"/>
            <a:endCxn id="170" idx="2"/>
          </p:cNvCxnSpPr>
          <p:nvPr/>
        </p:nvCxnSpPr>
        <p:spPr>
          <a:xfrm flipH="1" flipV="1">
            <a:off x="3051695" y="1615098"/>
            <a:ext cx="4566916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42" idx="0"/>
            <a:endCxn id="170" idx="2"/>
          </p:cNvCxnSpPr>
          <p:nvPr/>
        </p:nvCxnSpPr>
        <p:spPr>
          <a:xfrm flipH="1" flipV="1">
            <a:off x="3051695" y="1615098"/>
            <a:ext cx="3046732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28" idx="0"/>
            <a:endCxn id="170" idx="2"/>
          </p:cNvCxnSpPr>
          <p:nvPr/>
        </p:nvCxnSpPr>
        <p:spPr>
          <a:xfrm flipH="1" flipV="1">
            <a:off x="3051695" y="1615098"/>
            <a:ext cx="1526548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4" idx="0"/>
            <a:endCxn id="170" idx="2"/>
          </p:cNvCxnSpPr>
          <p:nvPr/>
        </p:nvCxnSpPr>
        <p:spPr>
          <a:xfrm flipH="1" flipV="1">
            <a:off x="3051695" y="1615098"/>
            <a:ext cx="6364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97" idx="0"/>
            <a:endCxn id="170" idx="2"/>
          </p:cNvCxnSpPr>
          <p:nvPr/>
        </p:nvCxnSpPr>
        <p:spPr>
          <a:xfrm flipV="1">
            <a:off x="1562300" y="1615098"/>
            <a:ext cx="1489395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98" idx="0"/>
            <a:endCxn id="97" idx="2"/>
          </p:cNvCxnSpPr>
          <p:nvPr/>
        </p:nvCxnSpPr>
        <p:spPr>
          <a:xfrm flipH="1" flipV="1">
            <a:off x="1562300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15" idx="0"/>
            <a:endCxn id="114" idx="2"/>
          </p:cNvCxnSpPr>
          <p:nvPr/>
        </p:nvCxnSpPr>
        <p:spPr>
          <a:xfrm flipH="1" flipV="1">
            <a:off x="3058059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29" idx="0"/>
            <a:endCxn id="128" idx="2"/>
          </p:cNvCxnSpPr>
          <p:nvPr/>
        </p:nvCxnSpPr>
        <p:spPr>
          <a:xfrm flipH="1" flipV="1">
            <a:off x="4578243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43" idx="0"/>
            <a:endCxn id="142" idx="2"/>
          </p:cNvCxnSpPr>
          <p:nvPr/>
        </p:nvCxnSpPr>
        <p:spPr>
          <a:xfrm flipH="1" flipV="1">
            <a:off x="6098427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7" idx="0"/>
            <a:endCxn id="156" idx="2"/>
          </p:cNvCxnSpPr>
          <p:nvPr/>
        </p:nvCxnSpPr>
        <p:spPr>
          <a:xfrm flipH="1" flipV="1">
            <a:off x="7618611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14871" y="4364883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686209" y="4370762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Pod-2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230818" y="4376641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Pod-3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714364" y="4382520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Pod-4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246760" y="4388400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Pod-5</a:t>
            </a:r>
            <a:endParaRPr lang="en-US" sz="14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5995284" y="1011285"/>
            <a:ext cx="579043" cy="576714"/>
            <a:chOff x="6465714" y="1959218"/>
            <a:chExt cx="579043" cy="576714"/>
          </a:xfrm>
        </p:grpSpPr>
        <p:sp>
          <p:nvSpPr>
            <p:cNvPr id="185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187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sp>
        <p:nvSpPr>
          <p:cNvPr id="188" name="TextBox 162"/>
          <p:cNvSpPr txBox="1"/>
          <p:nvPr/>
        </p:nvSpPr>
        <p:spPr>
          <a:xfrm>
            <a:off x="781587" y="2154858"/>
            <a:ext cx="867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Cat3650</a:t>
            </a:r>
          </a:p>
          <a:p>
            <a:r>
              <a:rPr lang="en-US" altLang="ja-JP" sz="1200" dirty="0"/>
              <a:t>MC</a:t>
            </a:r>
            <a:r>
              <a:rPr lang="ja-JP" altLang="en-US" sz="1200" dirty="0"/>
              <a:t>＆</a:t>
            </a:r>
            <a:endParaRPr lang="en-US" altLang="ja-JP" sz="1200" dirty="0"/>
          </a:p>
          <a:p>
            <a:r>
              <a:rPr lang="en-US" altLang="ja-JP" sz="1200" dirty="0"/>
              <a:t>MA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91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構成について（</a:t>
            </a:r>
            <a:r>
              <a:rPr lang="en-US" altLang="ja-JP" dirty="0" smtClean="0">
                <a:latin typeface="CiscoSansTT"/>
                <a:cs typeface="CiscoSansTT"/>
              </a:rPr>
              <a:t>Pod6〜10</a:t>
            </a:r>
            <a:r>
              <a:rPr lang="ja-JP" altLang="en-US" dirty="0" smtClean="0">
                <a:latin typeface="CiscoSansTT"/>
                <a:cs typeface="CiscoSansTT"/>
              </a:rPr>
              <a:t>）</a:t>
            </a:r>
            <a:endParaRPr lang="en-US" dirty="0">
              <a:latin typeface="CiscoSansTT"/>
              <a:cs typeface="CiscoSansT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705722" y="1042036"/>
            <a:ext cx="579043" cy="576714"/>
            <a:chOff x="6465714" y="1959218"/>
            <a:chExt cx="579043" cy="576714"/>
          </a:xfrm>
        </p:grpSpPr>
        <p:sp>
          <p:nvSpPr>
            <p:cNvPr id="37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38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862393" y="1037923"/>
            <a:ext cx="567893" cy="568870"/>
            <a:chOff x="3768317" y="4211389"/>
            <a:chExt cx="567893" cy="568870"/>
          </a:xfrm>
        </p:grpSpPr>
        <p:sp>
          <p:nvSpPr>
            <p:cNvPr id="40" name="Oval 314"/>
            <p:cNvSpPr>
              <a:spLocks noChangeAspect="1"/>
            </p:cNvSpPr>
            <p:nvPr/>
          </p:nvSpPr>
          <p:spPr bwMode="auto">
            <a:xfrm>
              <a:off x="3768317" y="4211389"/>
              <a:ext cx="567893" cy="568870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190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defTabSz="914400"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  <a:latin typeface="Arial"/>
              </a:endParaRPr>
            </a:p>
          </p:txBody>
        </p:sp>
        <p:grpSp>
          <p:nvGrpSpPr>
            <p:cNvPr id="41" name="Group 603"/>
            <p:cNvGrpSpPr>
              <a:grpSpLocks/>
            </p:cNvGrpSpPr>
            <p:nvPr/>
          </p:nvGrpSpPr>
          <p:grpSpPr bwMode="auto">
            <a:xfrm>
              <a:off x="3892094" y="4267232"/>
              <a:ext cx="306540" cy="439336"/>
              <a:chOff x="6556" y="492"/>
              <a:chExt cx="2551" cy="3655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79"/>
              <p:cNvSpPr>
                <a:spLocks/>
              </p:cNvSpPr>
              <p:nvPr/>
            </p:nvSpPr>
            <p:spPr bwMode="auto">
              <a:xfrm>
                <a:off x="7671" y="537"/>
                <a:ext cx="272" cy="132"/>
              </a:xfrm>
              <a:custGeom>
                <a:avLst/>
                <a:gdLst>
                  <a:gd name="T0" fmla="*/ 32 w 115"/>
                  <a:gd name="T1" fmla="*/ 0 h 56"/>
                  <a:gd name="T2" fmla="*/ 72 w 115"/>
                  <a:gd name="T3" fmla="*/ 0 h 56"/>
                  <a:gd name="T4" fmla="*/ 0 w 115"/>
                  <a:gd name="T5" fmla="*/ 24 h 56"/>
                  <a:gd name="T6" fmla="*/ 32 w 115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56"/>
                  <a:gd name="T14" fmla="*/ 115 w 115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56">
                    <a:moveTo>
                      <a:pt x="32" y="0"/>
                    </a:moveTo>
                    <a:cubicBezTo>
                      <a:pt x="45" y="0"/>
                      <a:pt x="59" y="0"/>
                      <a:pt x="72" y="0"/>
                    </a:cubicBezTo>
                    <a:cubicBezTo>
                      <a:pt x="115" y="34"/>
                      <a:pt x="15" y="56"/>
                      <a:pt x="0" y="24"/>
                    </a:cubicBezTo>
                    <a:cubicBezTo>
                      <a:pt x="0" y="5"/>
                      <a:pt x="22" y="8"/>
                      <a:pt x="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Freeform 580"/>
              <p:cNvSpPr>
                <a:spLocks/>
              </p:cNvSpPr>
              <p:nvPr/>
            </p:nvSpPr>
            <p:spPr bwMode="auto">
              <a:xfrm>
                <a:off x="7274" y="492"/>
                <a:ext cx="1304" cy="489"/>
              </a:xfrm>
              <a:custGeom>
                <a:avLst/>
                <a:gdLst>
                  <a:gd name="T0" fmla="*/ 376 w 552"/>
                  <a:gd name="T1" fmla="*/ 75 h 207"/>
                  <a:gd name="T2" fmla="*/ 308 w 552"/>
                  <a:gd name="T3" fmla="*/ 79 h 207"/>
                  <a:gd name="T4" fmla="*/ 452 w 552"/>
                  <a:gd name="T5" fmla="*/ 123 h 207"/>
                  <a:gd name="T6" fmla="*/ 552 w 552"/>
                  <a:gd name="T7" fmla="*/ 207 h 207"/>
                  <a:gd name="T8" fmla="*/ 428 w 552"/>
                  <a:gd name="T9" fmla="*/ 155 h 207"/>
                  <a:gd name="T10" fmla="*/ 200 w 552"/>
                  <a:gd name="T11" fmla="*/ 127 h 207"/>
                  <a:gd name="T12" fmla="*/ 124 w 552"/>
                  <a:gd name="T13" fmla="*/ 111 h 207"/>
                  <a:gd name="T14" fmla="*/ 0 w 552"/>
                  <a:gd name="T15" fmla="*/ 131 h 207"/>
                  <a:gd name="T16" fmla="*/ 224 w 552"/>
                  <a:gd name="T17" fmla="*/ 71 h 207"/>
                  <a:gd name="T18" fmla="*/ 376 w 552"/>
                  <a:gd name="T19" fmla="*/ 75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2"/>
                  <a:gd name="T31" fmla="*/ 0 h 207"/>
                  <a:gd name="T32" fmla="*/ 552 w 552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2" h="207">
                    <a:moveTo>
                      <a:pt x="376" y="75"/>
                    </a:moveTo>
                    <a:cubicBezTo>
                      <a:pt x="349" y="75"/>
                      <a:pt x="328" y="67"/>
                      <a:pt x="308" y="79"/>
                    </a:cubicBezTo>
                    <a:cubicBezTo>
                      <a:pt x="347" y="104"/>
                      <a:pt x="405" y="105"/>
                      <a:pt x="452" y="123"/>
                    </a:cubicBezTo>
                    <a:cubicBezTo>
                      <a:pt x="494" y="139"/>
                      <a:pt x="548" y="155"/>
                      <a:pt x="552" y="207"/>
                    </a:cubicBezTo>
                    <a:cubicBezTo>
                      <a:pt x="510" y="197"/>
                      <a:pt x="473" y="171"/>
                      <a:pt x="428" y="155"/>
                    </a:cubicBezTo>
                    <a:cubicBezTo>
                      <a:pt x="359" y="130"/>
                      <a:pt x="295" y="137"/>
                      <a:pt x="200" y="127"/>
                    </a:cubicBezTo>
                    <a:cubicBezTo>
                      <a:pt x="174" y="124"/>
                      <a:pt x="150" y="111"/>
                      <a:pt x="124" y="111"/>
                    </a:cubicBezTo>
                    <a:cubicBezTo>
                      <a:pt x="77" y="112"/>
                      <a:pt x="41" y="154"/>
                      <a:pt x="0" y="131"/>
                    </a:cubicBezTo>
                    <a:cubicBezTo>
                      <a:pt x="17" y="48"/>
                      <a:pt x="142" y="83"/>
                      <a:pt x="224" y="71"/>
                    </a:cubicBezTo>
                    <a:cubicBezTo>
                      <a:pt x="275" y="64"/>
                      <a:pt x="359" y="0"/>
                      <a:pt x="37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581"/>
              <p:cNvSpPr>
                <a:spLocks/>
              </p:cNvSpPr>
              <p:nvPr/>
            </p:nvSpPr>
            <p:spPr bwMode="auto">
              <a:xfrm>
                <a:off x="8229" y="601"/>
                <a:ext cx="203" cy="175"/>
              </a:xfrm>
              <a:custGeom>
                <a:avLst/>
                <a:gdLst>
                  <a:gd name="T0" fmla="*/ 80 w 86"/>
                  <a:gd name="T1" fmla="*/ 65 h 74"/>
                  <a:gd name="T2" fmla="*/ 0 w 86"/>
                  <a:gd name="T3" fmla="*/ 41 h 74"/>
                  <a:gd name="T4" fmla="*/ 80 w 86"/>
                  <a:gd name="T5" fmla="*/ 65 h 74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74"/>
                  <a:gd name="T11" fmla="*/ 86 w 86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74">
                    <a:moveTo>
                      <a:pt x="80" y="65"/>
                    </a:moveTo>
                    <a:cubicBezTo>
                      <a:pt x="52" y="74"/>
                      <a:pt x="18" y="55"/>
                      <a:pt x="0" y="41"/>
                    </a:cubicBezTo>
                    <a:cubicBezTo>
                      <a:pt x="8" y="0"/>
                      <a:pt x="86" y="28"/>
                      <a:pt x="80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582"/>
              <p:cNvSpPr>
                <a:spLocks/>
              </p:cNvSpPr>
              <p:nvPr/>
            </p:nvSpPr>
            <p:spPr bwMode="auto">
              <a:xfrm>
                <a:off x="6842" y="792"/>
                <a:ext cx="2154" cy="1030"/>
              </a:xfrm>
              <a:custGeom>
                <a:avLst/>
                <a:gdLst>
                  <a:gd name="T0" fmla="*/ 895 w 912"/>
                  <a:gd name="T1" fmla="*/ 436 h 436"/>
                  <a:gd name="T2" fmla="*/ 831 w 912"/>
                  <a:gd name="T3" fmla="*/ 336 h 436"/>
                  <a:gd name="T4" fmla="*/ 759 w 912"/>
                  <a:gd name="T5" fmla="*/ 248 h 436"/>
                  <a:gd name="T6" fmla="*/ 747 w 912"/>
                  <a:gd name="T7" fmla="*/ 184 h 436"/>
                  <a:gd name="T8" fmla="*/ 491 w 912"/>
                  <a:gd name="T9" fmla="*/ 64 h 436"/>
                  <a:gd name="T10" fmla="*/ 295 w 912"/>
                  <a:gd name="T11" fmla="*/ 44 h 436"/>
                  <a:gd name="T12" fmla="*/ 479 w 912"/>
                  <a:gd name="T13" fmla="*/ 84 h 436"/>
                  <a:gd name="T14" fmla="*/ 727 w 912"/>
                  <a:gd name="T15" fmla="*/ 220 h 436"/>
                  <a:gd name="T16" fmla="*/ 471 w 912"/>
                  <a:gd name="T17" fmla="*/ 120 h 436"/>
                  <a:gd name="T18" fmla="*/ 363 w 912"/>
                  <a:gd name="T19" fmla="*/ 120 h 436"/>
                  <a:gd name="T20" fmla="*/ 275 w 912"/>
                  <a:gd name="T21" fmla="*/ 92 h 436"/>
                  <a:gd name="T22" fmla="*/ 7 w 912"/>
                  <a:gd name="T23" fmla="*/ 216 h 436"/>
                  <a:gd name="T24" fmla="*/ 99 w 912"/>
                  <a:gd name="T25" fmla="*/ 132 h 436"/>
                  <a:gd name="T26" fmla="*/ 251 w 912"/>
                  <a:gd name="T27" fmla="*/ 24 h 436"/>
                  <a:gd name="T28" fmla="*/ 387 w 912"/>
                  <a:gd name="T29" fmla="*/ 24 h 436"/>
                  <a:gd name="T30" fmla="*/ 503 w 912"/>
                  <a:gd name="T31" fmla="*/ 28 h 436"/>
                  <a:gd name="T32" fmla="*/ 779 w 912"/>
                  <a:gd name="T33" fmla="*/ 148 h 436"/>
                  <a:gd name="T34" fmla="*/ 803 w 912"/>
                  <a:gd name="T35" fmla="*/ 228 h 436"/>
                  <a:gd name="T36" fmla="*/ 847 w 912"/>
                  <a:gd name="T37" fmla="*/ 276 h 436"/>
                  <a:gd name="T38" fmla="*/ 895 w 912"/>
                  <a:gd name="T39" fmla="*/ 436 h 4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12"/>
                  <a:gd name="T61" fmla="*/ 0 h 436"/>
                  <a:gd name="T62" fmla="*/ 912 w 912"/>
                  <a:gd name="T63" fmla="*/ 436 h 4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12" h="436">
                    <a:moveTo>
                      <a:pt x="895" y="436"/>
                    </a:moveTo>
                    <a:cubicBezTo>
                      <a:pt x="864" y="406"/>
                      <a:pt x="854" y="371"/>
                      <a:pt x="831" y="336"/>
                    </a:cubicBezTo>
                    <a:cubicBezTo>
                      <a:pt x="811" y="305"/>
                      <a:pt x="772" y="280"/>
                      <a:pt x="759" y="248"/>
                    </a:cubicBezTo>
                    <a:cubicBezTo>
                      <a:pt x="752" y="230"/>
                      <a:pt x="756" y="204"/>
                      <a:pt x="747" y="184"/>
                    </a:cubicBezTo>
                    <a:cubicBezTo>
                      <a:pt x="721" y="123"/>
                      <a:pt x="586" y="71"/>
                      <a:pt x="491" y="64"/>
                    </a:cubicBezTo>
                    <a:cubicBezTo>
                      <a:pt x="413" y="58"/>
                      <a:pt x="362" y="58"/>
                      <a:pt x="295" y="44"/>
                    </a:cubicBezTo>
                    <a:cubicBezTo>
                      <a:pt x="321" y="92"/>
                      <a:pt x="409" y="79"/>
                      <a:pt x="479" y="84"/>
                    </a:cubicBezTo>
                    <a:cubicBezTo>
                      <a:pt x="591" y="92"/>
                      <a:pt x="712" y="133"/>
                      <a:pt x="727" y="220"/>
                    </a:cubicBezTo>
                    <a:cubicBezTo>
                      <a:pt x="646" y="185"/>
                      <a:pt x="577" y="128"/>
                      <a:pt x="471" y="120"/>
                    </a:cubicBezTo>
                    <a:cubicBezTo>
                      <a:pt x="437" y="117"/>
                      <a:pt x="399" y="124"/>
                      <a:pt x="363" y="120"/>
                    </a:cubicBezTo>
                    <a:cubicBezTo>
                      <a:pt x="333" y="116"/>
                      <a:pt x="305" y="94"/>
                      <a:pt x="275" y="92"/>
                    </a:cubicBezTo>
                    <a:cubicBezTo>
                      <a:pt x="165" y="84"/>
                      <a:pt x="112" y="218"/>
                      <a:pt x="7" y="216"/>
                    </a:cubicBezTo>
                    <a:cubicBezTo>
                      <a:pt x="0" y="168"/>
                      <a:pt x="63" y="154"/>
                      <a:pt x="99" y="132"/>
                    </a:cubicBezTo>
                    <a:cubicBezTo>
                      <a:pt x="142" y="106"/>
                      <a:pt x="199" y="55"/>
                      <a:pt x="251" y="24"/>
                    </a:cubicBezTo>
                    <a:cubicBezTo>
                      <a:pt x="292" y="0"/>
                      <a:pt x="338" y="16"/>
                      <a:pt x="387" y="24"/>
                    </a:cubicBezTo>
                    <a:cubicBezTo>
                      <a:pt x="425" y="30"/>
                      <a:pt x="464" y="25"/>
                      <a:pt x="503" y="28"/>
                    </a:cubicBezTo>
                    <a:cubicBezTo>
                      <a:pt x="592" y="34"/>
                      <a:pt x="736" y="87"/>
                      <a:pt x="779" y="148"/>
                    </a:cubicBezTo>
                    <a:cubicBezTo>
                      <a:pt x="796" y="173"/>
                      <a:pt x="793" y="202"/>
                      <a:pt x="803" y="228"/>
                    </a:cubicBezTo>
                    <a:cubicBezTo>
                      <a:pt x="811" y="248"/>
                      <a:pt x="831" y="256"/>
                      <a:pt x="847" y="276"/>
                    </a:cubicBezTo>
                    <a:cubicBezTo>
                      <a:pt x="880" y="315"/>
                      <a:pt x="912" y="375"/>
                      <a:pt x="895" y="4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583"/>
              <p:cNvSpPr>
                <a:spLocks/>
              </p:cNvSpPr>
              <p:nvPr/>
            </p:nvSpPr>
            <p:spPr bwMode="auto">
              <a:xfrm>
                <a:off x="7010" y="844"/>
                <a:ext cx="255" cy="194"/>
              </a:xfrm>
              <a:custGeom>
                <a:avLst/>
                <a:gdLst>
                  <a:gd name="T0" fmla="*/ 108 w 108"/>
                  <a:gd name="T1" fmla="*/ 10 h 82"/>
                  <a:gd name="T2" fmla="*/ 0 w 108"/>
                  <a:gd name="T3" fmla="*/ 82 h 82"/>
                  <a:gd name="T4" fmla="*/ 108 w 108"/>
                  <a:gd name="T5" fmla="*/ 10 h 82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2"/>
                  <a:gd name="T11" fmla="*/ 108 w 108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2">
                    <a:moveTo>
                      <a:pt x="108" y="10"/>
                    </a:moveTo>
                    <a:cubicBezTo>
                      <a:pt x="93" y="53"/>
                      <a:pt x="43" y="81"/>
                      <a:pt x="0" y="82"/>
                    </a:cubicBezTo>
                    <a:cubicBezTo>
                      <a:pt x="14" y="38"/>
                      <a:pt x="53" y="0"/>
                      <a:pt x="108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84"/>
              <p:cNvSpPr>
                <a:spLocks/>
              </p:cNvSpPr>
              <p:nvPr/>
            </p:nvSpPr>
            <p:spPr bwMode="auto">
              <a:xfrm>
                <a:off x="6632" y="1010"/>
                <a:ext cx="916" cy="859"/>
              </a:xfrm>
              <a:custGeom>
                <a:avLst/>
                <a:gdLst>
                  <a:gd name="T0" fmla="*/ 388 w 388"/>
                  <a:gd name="T1" fmla="*/ 36 h 364"/>
                  <a:gd name="T2" fmla="*/ 220 w 388"/>
                  <a:gd name="T3" fmla="*/ 148 h 364"/>
                  <a:gd name="T4" fmla="*/ 192 w 388"/>
                  <a:gd name="T5" fmla="*/ 200 h 364"/>
                  <a:gd name="T6" fmla="*/ 96 w 388"/>
                  <a:gd name="T7" fmla="*/ 276 h 364"/>
                  <a:gd name="T8" fmla="*/ 12 w 388"/>
                  <a:gd name="T9" fmla="*/ 364 h 364"/>
                  <a:gd name="T10" fmla="*/ 88 w 388"/>
                  <a:gd name="T11" fmla="*/ 232 h 364"/>
                  <a:gd name="T12" fmla="*/ 160 w 388"/>
                  <a:gd name="T13" fmla="*/ 184 h 364"/>
                  <a:gd name="T14" fmla="*/ 208 w 388"/>
                  <a:gd name="T15" fmla="*/ 104 h 364"/>
                  <a:gd name="T16" fmla="*/ 388 w 388"/>
                  <a:gd name="T17" fmla="*/ 36 h 3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8"/>
                  <a:gd name="T28" fmla="*/ 0 h 364"/>
                  <a:gd name="T29" fmla="*/ 388 w 388"/>
                  <a:gd name="T30" fmla="*/ 364 h 3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8" h="364">
                    <a:moveTo>
                      <a:pt x="388" y="36"/>
                    </a:moveTo>
                    <a:cubicBezTo>
                      <a:pt x="327" y="76"/>
                      <a:pt x="262" y="93"/>
                      <a:pt x="220" y="148"/>
                    </a:cubicBezTo>
                    <a:cubicBezTo>
                      <a:pt x="208" y="164"/>
                      <a:pt x="205" y="185"/>
                      <a:pt x="192" y="200"/>
                    </a:cubicBezTo>
                    <a:cubicBezTo>
                      <a:pt x="166" y="229"/>
                      <a:pt x="126" y="246"/>
                      <a:pt x="96" y="276"/>
                    </a:cubicBezTo>
                    <a:cubicBezTo>
                      <a:pt x="66" y="306"/>
                      <a:pt x="53" y="347"/>
                      <a:pt x="12" y="364"/>
                    </a:cubicBezTo>
                    <a:cubicBezTo>
                      <a:pt x="0" y="307"/>
                      <a:pt x="48" y="268"/>
                      <a:pt x="88" y="232"/>
                    </a:cubicBezTo>
                    <a:cubicBezTo>
                      <a:pt x="110" y="212"/>
                      <a:pt x="142" y="202"/>
                      <a:pt x="160" y="184"/>
                    </a:cubicBezTo>
                    <a:cubicBezTo>
                      <a:pt x="179" y="165"/>
                      <a:pt x="187" y="127"/>
                      <a:pt x="208" y="104"/>
                    </a:cubicBezTo>
                    <a:cubicBezTo>
                      <a:pt x="245" y="65"/>
                      <a:pt x="341" y="0"/>
                      <a:pt x="388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5"/>
              <p:cNvSpPr>
                <a:spLocks/>
              </p:cNvSpPr>
              <p:nvPr/>
            </p:nvSpPr>
            <p:spPr bwMode="auto">
              <a:xfrm>
                <a:off x="7189" y="1090"/>
                <a:ext cx="1918" cy="1885"/>
              </a:xfrm>
              <a:custGeom>
                <a:avLst/>
                <a:gdLst>
                  <a:gd name="T0" fmla="*/ 812 w 812"/>
                  <a:gd name="T1" fmla="*/ 598 h 798"/>
                  <a:gd name="T2" fmla="*/ 812 w 812"/>
                  <a:gd name="T3" fmla="*/ 682 h 798"/>
                  <a:gd name="T4" fmla="*/ 760 w 812"/>
                  <a:gd name="T5" fmla="*/ 798 h 798"/>
                  <a:gd name="T6" fmla="*/ 772 w 812"/>
                  <a:gd name="T7" fmla="*/ 590 h 798"/>
                  <a:gd name="T8" fmla="*/ 576 w 812"/>
                  <a:gd name="T9" fmla="*/ 182 h 798"/>
                  <a:gd name="T10" fmla="*/ 100 w 812"/>
                  <a:gd name="T11" fmla="*/ 94 h 798"/>
                  <a:gd name="T12" fmla="*/ 0 w 812"/>
                  <a:gd name="T13" fmla="*/ 154 h 798"/>
                  <a:gd name="T14" fmla="*/ 112 w 812"/>
                  <a:gd name="T15" fmla="*/ 50 h 798"/>
                  <a:gd name="T16" fmla="*/ 364 w 812"/>
                  <a:gd name="T17" fmla="*/ 22 h 798"/>
                  <a:gd name="T18" fmla="*/ 812 w 812"/>
                  <a:gd name="T19" fmla="*/ 598 h 7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2"/>
                  <a:gd name="T31" fmla="*/ 0 h 798"/>
                  <a:gd name="T32" fmla="*/ 812 w 812"/>
                  <a:gd name="T33" fmla="*/ 798 h 7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2" h="798">
                    <a:moveTo>
                      <a:pt x="812" y="598"/>
                    </a:moveTo>
                    <a:cubicBezTo>
                      <a:pt x="812" y="626"/>
                      <a:pt x="812" y="654"/>
                      <a:pt x="812" y="682"/>
                    </a:cubicBezTo>
                    <a:cubicBezTo>
                      <a:pt x="796" y="722"/>
                      <a:pt x="801" y="783"/>
                      <a:pt x="760" y="798"/>
                    </a:cubicBezTo>
                    <a:cubicBezTo>
                      <a:pt x="757" y="729"/>
                      <a:pt x="777" y="659"/>
                      <a:pt x="772" y="590"/>
                    </a:cubicBezTo>
                    <a:cubicBezTo>
                      <a:pt x="760" y="437"/>
                      <a:pt x="656" y="264"/>
                      <a:pt x="576" y="182"/>
                    </a:cubicBezTo>
                    <a:cubicBezTo>
                      <a:pt x="477" y="80"/>
                      <a:pt x="267" y="0"/>
                      <a:pt x="100" y="94"/>
                    </a:cubicBezTo>
                    <a:cubicBezTo>
                      <a:pt x="64" y="114"/>
                      <a:pt x="48" y="161"/>
                      <a:pt x="0" y="154"/>
                    </a:cubicBezTo>
                    <a:cubicBezTo>
                      <a:pt x="13" y="101"/>
                      <a:pt x="67" y="72"/>
                      <a:pt x="112" y="50"/>
                    </a:cubicBezTo>
                    <a:cubicBezTo>
                      <a:pt x="181" y="17"/>
                      <a:pt x="283" y="3"/>
                      <a:pt x="364" y="22"/>
                    </a:cubicBezTo>
                    <a:cubicBezTo>
                      <a:pt x="614" y="81"/>
                      <a:pt x="776" y="324"/>
                      <a:pt x="812" y="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586"/>
              <p:cNvSpPr>
                <a:spLocks/>
              </p:cNvSpPr>
              <p:nvPr/>
            </p:nvSpPr>
            <p:spPr bwMode="auto">
              <a:xfrm>
                <a:off x="6556" y="1267"/>
                <a:ext cx="2407" cy="1623"/>
              </a:xfrm>
              <a:custGeom>
                <a:avLst/>
                <a:gdLst>
                  <a:gd name="T0" fmla="*/ 0 w 1019"/>
                  <a:gd name="T1" fmla="*/ 467 h 687"/>
                  <a:gd name="T2" fmla="*/ 0 w 1019"/>
                  <a:gd name="T3" fmla="*/ 435 h 687"/>
                  <a:gd name="T4" fmla="*/ 220 w 1019"/>
                  <a:gd name="T5" fmla="*/ 131 h 687"/>
                  <a:gd name="T6" fmla="*/ 296 w 1019"/>
                  <a:gd name="T7" fmla="*/ 103 h 687"/>
                  <a:gd name="T8" fmla="*/ 380 w 1019"/>
                  <a:gd name="T9" fmla="*/ 43 h 687"/>
                  <a:gd name="T10" fmla="*/ 588 w 1019"/>
                  <a:gd name="T11" fmla="*/ 3 h 687"/>
                  <a:gd name="T12" fmla="*/ 844 w 1019"/>
                  <a:gd name="T13" fmla="*/ 143 h 687"/>
                  <a:gd name="T14" fmla="*/ 1012 w 1019"/>
                  <a:gd name="T15" fmla="*/ 551 h 687"/>
                  <a:gd name="T16" fmla="*/ 976 w 1019"/>
                  <a:gd name="T17" fmla="*/ 687 h 687"/>
                  <a:gd name="T18" fmla="*/ 968 w 1019"/>
                  <a:gd name="T19" fmla="*/ 539 h 687"/>
                  <a:gd name="T20" fmla="*/ 820 w 1019"/>
                  <a:gd name="T21" fmla="*/ 187 h 687"/>
                  <a:gd name="T22" fmla="*/ 412 w 1019"/>
                  <a:gd name="T23" fmla="*/ 75 h 687"/>
                  <a:gd name="T24" fmla="*/ 304 w 1019"/>
                  <a:gd name="T25" fmla="*/ 151 h 687"/>
                  <a:gd name="T26" fmla="*/ 232 w 1019"/>
                  <a:gd name="T27" fmla="*/ 171 h 687"/>
                  <a:gd name="T28" fmla="*/ 68 w 1019"/>
                  <a:gd name="T29" fmla="*/ 371 h 687"/>
                  <a:gd name="T30" fmla="*/ 0 w 1019"/>
                  <a:gd name="T31" fmla="*/ 467 h 6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19"/>
                  <a:gd name="T49" fmla="*/ 0 h 687"/>
                  <a:gd name="T50" fmla="*/ 1019 w 1019"/>
                  <a:gd name="T51" fmla="*/ 687 h 6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19" h="687">
                    <a:moveTo>
                      <a:pt x="0" y="467"/>
                    </a:moveTo>
                    <a:cubicBezTo>
                      <a:pt x="0" y="456"/>
                      <a:pt x="0" y="446"/>
                      <a:pt x="0" y="435"/>
                    </a:cubicBezTo>
                    <a:cubicBezTo>
                      <a:pt x="35" y="319"/>
                      <a:pt x="123" y="178"/>
                      <a:pt x="220" y="131"/>
                    </a:cubicBezTo>
                    <a:cubicBezTo>
                      <a:pt x="245" y="119"/>
                      <a:pt x="272" y="115"/>
                      <a:pt x="296" y="103"/>
                    </a:cubicBezTo>
                    <a:cubicBezTo>
                      <a:pt x="329" y="86"/>
                      <a:pt x="354" y="58"/>
                      <a:pt x="380" y="43"/>
                    </a:cubicBezTo>
                    <a:cubicBezTo>
                      <a:pt x="432" y="14"/>
                      <a:pt x="497" y="0"/>
                      <a:pt x="588" y="3"/>
                    </a:cubicBezTo>
                    <a:cubicBezTo>
                      <a:pt x="693" y="7"/>
                      <a:pt x="788" y="78"/>
                      <a:pt x="844" y="143"/>
                    </a:cubicBezTo>
                    <a:cubicBezTo>
                      <a:pt x="930" y="242"/>
                      <a:pt x="1012" y="387"/>
                      <a:pt x="1012" y="551"/>
                    </a:cubicBezTo>
                    <a:cubicBezTo>
                      <a:pt x="1012" y="598"/>
                      <a:pt x="1019" y="653"/>
                      <a:pt x="976" y="687"/>
                    </a:cubicBezTo>
                    <a:cubicBezTo>
                      <a:pt x="955" y="635"/>
                      <a:pt x="970" y="584"/>
                      <a:pt x="968" y="539"/>
                    </a:cubicBezTo>
                    <a:cubicBezTo>
                      <a:pt x="961" y="392"/>
                      <a:pt x="890" y="271"/>
                      <a:pt x="820" y="187"/>
                    </a:cubicBezTo>
                    <a:cubicBezTo>
                      <a:pt x="740" y="91"/>
                      <a:pt x="571" y="0"/>
                      <a:pt x="412" y="75"/>
                    </a:cubicBezTo>
                    <a:cubicBezTo>
                      <a:pt x="373" y="93"/>
                      <a:pt x="347" y="132"/>
                      <a:pt x="304" y="151"/>
                    </a:cubicBezTo>
                    <a:cubicBezTo>
                      <a:pt x="283" y="160"/>
                      <a:pt x="256" y="159"/>
                      <a:pt x="232" y="171"/>
                    </a:cubicBezTo>
                    <a:cubicBezTo>
                      <a:pt x="156" y="208"/>
                      <a:pt x="102" y="300"/>
                      <a:pt x="68" y="371"/>
                    </a:cubicBezTo>
                    <a:cubicBezTo>
                      <a:pt x="52" y="406"/>
                      <a:pt x="34" y="484"/>
                      <a:pt x="0" y="4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587"/>
              <p:cNvSpPr>
                <a:spLocks/>
              </p:cNvSpPr>
              <p:nvPr/>
            </p:nvSpPr>
            <p:spPr bwMode="auto">
              <a:xfrm>
                <a:off x="6752" y="1312"/>
                <a:ext cx="258" cy="236"/>
              </a:xfrm>
              <a:custGeom>
                <a:avLst/>
                <a:gdLst>
                  <a:gd name="T0" fmla="*/ 109 w 109"/>
                  <a:gd name="T1" fmla="*/ 0 h 100"/>
                  <a:gd name="T2" fmla="*/ 1 w 109"/>
                  <a:gd name="T3" fmla="*/ 100 h 100"/>
                  <a:gd name="T4" fmla="*/ 109 w 109"/>
                  <a:gd name="T5" fmla="*/ 0 h 100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00"/>
                  <a:gd name="T11" fmla="*/ 109 w 109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00">
                    <a:moveTo>
                      <a:pt x="109" y="0"/>
                    </a:moveTo>
                    <a:cubicBezTo>
                      <a:pt x="102" y="62"/>
                      <a:pt x="47" y="77"/>
                      <a:pt x="1" y="100"/>
                    </a:cubicBezTo>
                    <a:cubicBezTo>
                      <a:pt x="0" y="45"/>
                      <a:pt x="52" y="10"/>
                      <a:pt x="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588"/>
              <p:cNvSpPr>
                <a:spLocks/>
              </p:cNvSpPr>
              <p:nvPr/>
            </p:nvSpPr>
            <p:spPr bwMode="auto">
              <a:xfrm>
                <a:off x="6589" y="1432"/>
                <a:ext cx="1970" cy="2488"/>
              </a:xfrm>
              <a:custGeom>
                <a:avLst/>
                <a:gdLst>
                  <a:gd name="T0" fmla="*/ 386 w 834"/>
                  <a:gd name="T1" fmla="*/ 105 h 1053"/>
                  <a:gd name="T2" fmla="*/ 470 w 834"/>
                  <a:gd name="T3" fmla="*/ 85 h 1053"/>
                  <a:gd name="T4" fmla="*/ 834 w 834"/>
                  <a:gd name="T5" fmla="*/ 397 h 1053"/>
                  <a:gd name="T6" fmla="*/ 830 w 834"/>
                  <a:gd name="T7" fmla="*/ 429 h 1053"/>
                  <a:gd name="T8" fmla="*/ 694 w 834"/>
                  <a:gd name="T9" fmla="*/ 869 h 1053"/>
                  <a:gd name="T10" fmla="*/ 542 w 834"/>
                  <a:gd name="T11" fmla="*/ 937 h 1053"/>
                  <a:gd name="T12" fmla="*/ 434 w 834"/>
                  <a:gd name="T13" fmla="*/ 1001 h 1053"/>
                  <a:gd name="T14" fmla="*/ 302 w 834"/>
                  <a:gd name="T15" fmla="*/ 1021 h 1053"/>
                  <a:gd name="T16" fmla="*/ 222 w 834"/>
                  <a:gd name="T17" fmla="*/ 1045 h 1053"/>
                  <a:gd name="T18" fmla="*/ 390 w 834"/>
                  <a:gd name="T19" fmla="*/ 965 h 1053"/>
                  <a:gd name="T20" fmla="*/ 690 w 834"/>
                  <a:gd name="T21" fmla="*/ 625 h 1053"/>
                  <a:gd name="T22" fmla="*/ 714 w 834"/>
                  <a:gd name="T23" fmla="*/ 521 h 1053"/>
                  <a:gd name="T24" fmla="*/ 722 w 834"/>
                  <a:gd name="T25" fmla="*/ 653 h 1053"/>
                  <a:gd name="T26" fmla="*/ 622 w 834"/>
                  <a:gd name="T27" fmla="*/ 861 h 1053"/>
                  <a:gd name="T28" fmla="*/ 766 w 834"/>
                  <a:gd name="T29" fmla="*/ 529 h 1053"/>
                  <a:gd name="T30" fmla="*/ 778 w 834"/>
                  <a:gd name="T31" fmla="*/ 361 h 1053"/>
                  <a:gd name="T32" fmla="*/ 522 w 834"/>
                  <a:gd name="T33" fmla="*/ 133 h 1053"/>
                  <a:gd name="T34" fmla="*/ 326 w 834"/>
                  <a:gd name="T35" fmla="*/ 205 h 1053"/>
                  <a:gd name="T36" fmla="*/ 202 w 834"/>
                  <a:gd name="T37" fmla="*/ 321 h 1053"/>
                  <a:gd name="T38" fmla="*/ 114 w 834"/>
                  <a:gd name="T39" fmla="*/ 505 h 1053"/>
                  <a:gd name="T40" fmla="*/ 18 w 834"/>
                  <a:gd name="T41" fmla="*/ 645 h 1053"/>
                  <a:gd name="T42" fmla="*/ 78 w 834"/>
                  <a:gd name="T43" fmla="*/ 477 h 1053"/>
                  <a:gd name="T44" fmla="*/ 150 w 834"/>
                  <a:gd name="T45" fmla="*/ 309 h 1053"/>
                  <a:gd name="T46" fmla="*/ 266 w 834"/>
                  <a:gd name="T47" fmla="*/ 185 h 1053"/>
                  <a:gd name="T48" fmla="*/ 502 w 834"/>
                  <a:gd name="T49" fmla="*/ 5 h 1053"/>
                  <a:gd name="T50" fmla="*/ 574 w 834"/>
                  <a:gd name="T51" fmla="*/ 25 h 1053"/>
                  <a:gd name="T52" fmla="*/ 470 w 834"/>
                  <a:gd name="T53" fmla="*/ 57 h 1053"/>
                  <a:gd name="T54" fmla="*/ 386 w 834"/>
                  <a:gd name="T55" fmla="*/ 105 h 10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4"/>
                  <a:gd name="T85" fmla="*/ 0 h 1053"/>
                  <a:gd name="T86" fmla="*/ 834 w 834"/>
                  <a:gd name="T87" fmla="*/ 1053 h 10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4" h="1053">
                    <a:moveTo>
                      <a:pt x="386" y="105"/>
                    </a:moveTo>
                    <a:cubicBezTo>
                      <a:pt x="419" y="107"/>
                      <a:pt x="441" y="88"/>
                      <a:pt x="470" y="85"/>
                    </a:cubicBezTo>
                    <a:cubicBezTo>
                      <a:pt x="658" y="63"/>
                      <a:pt x="834" y="235"/>
                      <a:pt x="834" y="397"/>
                    </a:cubicBezTo>
                    <a:cubicBezTo>
                      <a:pt x="834" y="407"/>
                      <a:pt x="832" y="420"/>
                      <a:pt x="830" y="429"/>
                    </a:cubicBezTo>
                    <a:cubicBezTo>
                      <a:pt x="792" y="614"/>
                      <a:pt x="805" y="765"/>
                      <a:pt x="694" y="869"/>
                    </a:cubicBezTo>
                    <a:cubicBezTo>
                      <a:pt x="652" y="909"/>
                      <a:pt x="601" y="916"/>
                      <a:pt x="542" y="937"/>
                    </a:cubicBezTo>
                    <a:cubicBezTo>
                      <a:pt x="502" y="951"/>
                      <a:pt x="477" y="984"/>
                      <a:pt x="434" y="1001"/>
                    </a:cubicBezTo>
                    <a:cubicBezTo>
                      <a:pt x="395" y="1017"/>
                      <a:pt x="348" y="1010"/>
                      <a:pt x="302" y="1021"/>
                    </a:cubicBezTo>
                    <a:cubicBezTo>
                      <a:pt x="278" y="1027"/>
                      <a:pt x="256" y="1053"/>
                      <a:pt x="222" y="1045"/>
                    </a:cubicBezTo>
                    <a:cubicBezTo>
                      <a:pt x="220" y="972"/>
                      <a:pt x="328" y="988"/>
                      <a:pt x="390" y="965"/>
                    </a:cubicBezTo>
                    <a:cubicBezTo>
                      <a:pt x="533" y="914"/>
                      <a:pt x="657" y="786"/>
                      <a:pt x="690" y="625"/>
                    </a:cubicBezTo>
                    <a:cubicBezTo>
                      <a:pt x="697" y="593"/>
                      <a:pt x="685" y="552"/>
                      <a:pt x="714" y="521"/>
                    </a:cubicBezTo>
                    <a:cubicBezTo>
                      <a:pt x="764" y="541"/>
                      <a:pt x="733" y="611"/>
                      <a:pt x="722" y="653"/>
                    </a:cubicBezTo>
                    <a:cubicBezTo>
                      <a:pt x="700" y="737"/>
                      <a:pt x="671" y="808"/>
                      <a:pt x="622" y="861"/>
                    </a:cubicBezTo>
                    <a:cubicBezTo>
                      <a:pt x="735" y="819"/>
                      <a:pt x="755" y="678"/>
                      <a:pt x="766" y="529"/>
                    </a:cubicBezTo>
                    <a:cubicBezTo>
                      <a:pt x="771" y="467"/>
                      <a:pt x="790" y="414"/>
                      <a:pt x="778" y="361"/>
                    </a:cubicBezTo>
                    <a:cubicBezTo>
                      <a:pt x="753" y="251"/>
                      <a:pt x="651" y="135"/>
                      <a:pt x="522" y="133"/>
                    </a:cubicBezTo>
                    <a:cubicBezTo>
                      <a:pt x="442" y="132"/>
                      <a:pt x="378" y="164"/>
                      <a:pt x="326" y="205"/>
                    </a:cubicBezTo>
                    <a:cubicBezTo>
                      <a:pt x="288" y="236"/>
                      <a:pt x="235" y="283"/>
                      <a:pt x="202" y="321"/>
                    </a:cubicBezTo>
                    <a:cubicBezTo>
                      <a:pt x="166" y="363"/>
                      <a:pt x="144" y="445"/>
                      <a:pt x="114" y="505"/>
                    </a:cubicBezTo>
                    <a:cubicBezTo>
                      <a:pt x="89" y="556"/>
                      <a:pt x="74" y="622"/>
                      <a:pt x="18" y="645"/>
                    </a:cubicBezTo>
                    <a:cubicBezTo>
                      <a:pt x="0" y="588"/>
                      <a:pt x="50" y="534"/>
                      <a:pt x="78" y="477"/>
                    </a:cubicBezTo>
                    <a:cubicBezTo>
                      <a:pt x="104" y="424"/>
                      <a:pt x="119" y="359"/>
                      <a:pt x="150" y="309"/>
                    </a:cubicBezTo>
                    <a:cubicBezTo>
                      <a:pt x="177" y="264"/>
                      <a:pt x="229" y="225"/>
                      <a:pt x="266" y="185"/>
                    </a:cubicBezTo>
                    <a:cubicBezTo>
                      <a:pt x="341" y="106"/>
                      <a:pt x="369" y="17"/>
                      <a:pt x="502" y="5"/>
                    </a:cubicBezTo>
                    <a:cubicBezTo>
                      <a:pt x="524" y="3"/>
                      <a:pt x="572" y="0"/>
                      <a:pt x="574" y="25"/>
                    </a:cubicBezTo>
                    <a:cubicBezTo>
                      <a:pt x="577" y="58"/>
                      <a:pt x="501" y="50"/>
                      <a:pt x="470" y="57"/>
                    </a:cubicBezTo>
                    <a:cubicBezTo>
                      <a:pt x="435" y="65"/>
                      <a:pt x="401" y="77"/>
                      <a:pt x="386" y="1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589"/>
              <p:cNvSpPr>
                <a:spLocks/>
              </p:cNvSpPr>
              <p:nvPr/>
            </p:nvSpPr>
            <p:spPr bwMode="auto">
              <a:xfrm>
                <a:off x="7983" y="1435"/>
                <a:ext cx="817" cy="1455"/>
              </a:xfrm>
              <a:custGeom>
                <a:avLst/>
                <a:gdLst>
                  <a:gd name="T0" fmla="*/ 304 w 346"/>
                  <a:gd name="T1" fmla="*/ 616 h 616"/>
                  <a:gd name="T2" fmla="*/ 300 w 346"/>
                  <a:gd name="T3" fmla="*/ 464 h 616"/>
                  <a:gd name="T4" fmla="*/ 280 w 346"/>
                  <a:gd name="T5" fmla="*/ 412 h 616"/>
                  <a:gd name="T6" fmla="*/ 232 w 346"/>
                  <a:gd name="T7" fmla="*/ 260 h 616"/>
                  <a:gd name="T8" fmla="*/ 80 w 346"/>
                  <a:gd name="T9" fmla="*/ 92 h 616"/>
                  <a:gd name="T10" fmla="*/ 0 w 346"/>
                  <a:gd name="T11" fmla="*/ 32 h 616"/>
                  <a:gd name="T12" fmla="*/ 200 w 346"/>
                  <a:gd name="T13" fmla="*/ 132 h 616"/>
                  <a:gd name="T14" fmla="*/ 340 w 346"/>
                  <a:gd name="T15" fmla="*/ 448 h 616"/>
                  <a:gd name="T16" fmla="*/ 304 w 346"/>
                  <a:gd name="T17" fmla="*/ 616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6"/>
                  <a:gd name="T28" fmla="*/ 0 h 616"/>
                  <a:gd name="T29" fmla="*/ 346 w 346"/>
                  <a:gd name="T30" fmla="*/ 616 h 6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6" h="616">
                    <a:moveTo>
                      <a:pt x="304" y="616"/>
                    </a:moveTo>
                    <a:cubicBezTo>
                      <a:pt x="276" y="580"/>
                      <a:pt x="309" y="515"/>
                      <a:pt x="300" y="464"/>
                    </a:cubicBezTo>
                    <a:cubicBezTo>
                      <a:pt x="297" y="445"/>
                      <a:pt x="285" y="430"/>
                      <a:pt x="280" y="412"/>
                    </a:cubicBezTo>
                    <a:cubicBezTo>
                      <a:pt x="264" y="354"/>
                      <a:pt x="258" y="308"/>
                      <a:pt x="232" y="260"/>
                    </a:cubicBezTo>
                    <a:cubicBezTo>
                      <a:pt x="197" y="196"/>
                      <a:pt x="138" y="127"/>
                      <a:pt x="80" y="92"/>
                    </a:cubicBezTo>
                    <a:cubicBezTo>
                      <a:pt x="53" y="76"/>
                      <a:pt x="6" y="77"/>
                      <a:pt x="0" y="32"/>
                    </a:cubicBezTo>
                    <a:cubicBezTo>
                      <a:pt x="46" y="0"/>
                      <a:pt x="161" y="84"/>
                      <a:pt x="200" y="132"/>
                    </a:cubicBezTo>
                    <a:cubicBezTo>
                      <a:pt x="269" y="217"/>
                      <a:pt x="332" y="346"/>
                      <a:pt x="340" y="448"/>
                    </a:cubicBezTo>
                    <a:cubicBezTo>
                      <a:pt x="345" y="509"/>
                      <a:pt x="346" y="588"/>
                      <a:pt x="304" y="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Freeform 590"/>
              <p:cNvSpPr>
                <a:spLocks/>
              </p:cNvSpPr>
              <p:nvPr/>
            </p:nvSpPr>
            <p:spPr bwMode="auto">
              <a:xfrm>
                <a:off x="6585" y="1680"/>
                <a:ext cx="663" cy="993"/>
              </a:xfrm>
              <a:custGeom>
                <a:avLst/>
                <a:gdLst>
                  <a:gd name="T0" fmla="*/ 276 w 281"/>
                  <a:gd name="T1" fmla="*/ 0 h 420"/>
                  <a:gd name="T2" fmla="*/ 184 w 281"/>
                  <a:gd name="T3" fmla="*/ 116 h 420"/>
                  <a:gd name="T4" fmla="*/ 100 w 281"/>
                  <a:gd name="T5" fmla="*/ 244 h 420"/>
                  <a:gd name="T6" fmla="*/ 8 w 281"/>
                  <a:gd name="T7" fmla="*/ 420 h 420"/>
                  <a:gd name="T8" fmla="*/ 48 w 281"/>
                  <a:gd name="T9" fmla="*/ 268 h 420"/>
                  <a:gd name="T10" fmla="*/ 108 w 281"/>
                  <a:gd name="T11" fmla="*/ 128 h 420"/>
                  <a:gd name="T12" fmla="*/ 268 w 281"/>
                  <a:gd name="T13" fmla="*/ 0 h 420"/>
                  <a:gd name="T14" fmla="*/ 276 w 281"/>
                  <a:gd name="T15" fmla="*/ 0 h 4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1"/>
                  <a:gd name="T25" fmla="*/ 0 h 420"/>
                  <a:gd name="T26" fmla="*/ 281 w 281"/>
                  <a:gd name="T27" fmla="*/ 420 h 4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1" h="420">
                    <a:moveTo>
                      <a:pt x="276" y="0"/>
                    </a:moveTo>
                    <a:cubicBezTo>
                      <a:pt x="281" y="60"/>
                      <a:pt x="217" y="82"/>
                      <a:pt x="184" y="116"/>
                    </a:cubicBezTo>
                    <a:cubicBezTo>
                      <a:pt x="151" y="150"/>
                      <a:pt x="120" y="196"/>
                      <a:pt x="100" y="244"/>
                    </a:cubicBezTo>
                    <a:cubicBezTo>
                      <a:pt x="74" y="306"/>
                      <a:pt x="67" y="380"/>
                      <a:pt x="8" y="420"/>
                    </a:cubicBezTo>
                    <a:cubicBezTo>
                      <a:pt x="0" y="366"/>
                      <a:pt x="29" y="315"/>
                      <a:pt x="48" y="268"/>
                    </a:cubicBezTo>
                    <a:cubicBezTo>
                      <a:pt x="67" y="221"/>
                      <a:pt x="83" y="167"/>
                      <a:pt x="108" y="128"/>
                    </a:cubicBezTo>
                    <a:cubicBezTo>
                      <a:pt x="139" y="81"/>
                      <a:pt x="220" y="27"/>
                      <a:pt x="268" y="0"/>
                    </a:cubicBezTo>
                    <a:cubicBezTo>
                      <a:pt x="271" y="0"/>
                      <a:pt x="273" y="0"/>
                      <a:pt x="2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reeform 591"/>
              <p:cNvSpPr>
                <a:spLocks/>
              </p:cNvSpPr>
              <p:nvPr/>
            </p:nvSpPr>
            <p:spPr bwMode="auto">
              <a:xfrm>
                <a:off x="6792" y="1758"/>
                <a:ext cx="1637" cy="1961"/>
              </a:xfrm>
              <a:custGeom>
                <a:avLst/>
                <a:gdLst>
                  <a:gd name="T0" fmla="*/ 632 w 693"/>
                  <a:gd name="T1" fmla="*/ 363 h 830"/>
                  <a:gd name="T2" fmla="*/ 444 w 693"/>
                  <a:gd name="T3" fmla="*/ 79 h 830"/>
                  <a:gd name="T4" fmla="*/ 260 w 693"/>
                  <a:gd name="T5" fmla="*/ 151 h 830"/>
                  <a:gd name="T6" fmla="*/ 232 w 693"/>
                  <a:gd name="T7" fmla="*/ 187 h 830"/>
                  <a:gd name="T8" fmla="*/ 168 w 693"/>
                  <a:gd name="T9" fmla="*/ 263 h 830"/>
                  <a:gd name="T10" fmla="*/ 524 w 693"/>
                  <a:gd name="T11" fmla="*/ 131 h 830"/>
                  <a:gd name="T12" fmla="*/ 544 w 693"/>
                  <a:gd name="T13" fmla="*/ 571 h 830"/>
                  <a:gd name="T14" fmla="*/ 376 w 693"/>
                  <a:gd name="T15" fmla="*/ 763 h 830"/>
                  <a:gd name="T16" fmla="*/ 304 w 693"/>
                  <a:gd name="T17" fmla="*/ 795 h 830"/>
                  <a:gd name="T18" fmla="*/ 236 w 693"/>
                  <a:gd name="T19" fmla="*/ 819 h 830"/>
                  <a:gd name="T20" fmla="*/ 384 w 693"/>
                  <a:gd name="T21" fmla="*/ 703 h 830"/>
                  <a:gd name="T22" fmla="*/ 528 w 693"/>
                  <a:gd name="T23" fmla="*/ 415 h 830"/>
                  <a:gd name="T24" fmla="*/ 520 w 693"/>
                  <a:gd name="T25" fmla="*/ 191 h 830"/>
                  <a:gd name="T26" fmla="*/ 340 w 693"/>
                  <a:gd name="T27" fmla="*/ 167 h 830"/>
                  <a:gd name="T28" fmla="*/ 260 w 693"/>
                  <a:gd name="T29" fmla="*/ 255 h 830"/>
                  <a:gd name="T30" fmla="*/ 200 w 693"/>
                  <a:gd name="T31" fmla="*/ 307 h 830"/>
                  <a:gd name="T32" fmla="*/ 184 w 693"/>
                  <a:gd name="T33" fmla="*/ 431 h 830"/>
                  <a:gd name="T34" fmla="*/ 116 w 693"/>
                  <a:gd name="T35" fmla="*/ 571 h 830"/>
                  <a:gd name="T36" fmla="*/ 0 w 693"/>
                  <a:gd name="T37" fmla="*/ 651 h 830"/>
                  <a:gd name="T38" fmla="*/ 84 w 693"/>
                  <a:gd name="T39" fmla="*/ 527 h 830"/>
                  <a:gd name="T40" fmla="*/ 124 w 693"/>
                  <a:gd name="T41" fmla="*/ 355 h 830"/>
                  <a:gd name="T42" fmla="*/ 124 w 693"/>
                  <a:gd name="T43" fmla="*/ 223 h 830"/>
                  <a:gd name="T44" fmla="*/ 248 w 693"/>
                  <a:gd name="T45" fmla="*/ 103 h 830"/>
                  <a:gd name="T46" fmla="*/ 644 w 693"/>
                  <a:gd name="T47" fmla="*/ 171 h 830"/>
                  <a:gd name="T48" fmla="*/ 632 w 693"/>
                  <a:gd name="T49" fmla="*/ 363 h 8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3"/>
                  <a:gd name="T76" fmla="*/ 0 h 830"/>
                  <a:gd name="T77" fmla="*/ 693 w 693"/>
                  <a:gd name="T78" fmla="*/ 830 h 8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3" h="830">
                    <a:moveTo>
                      <a:pt x="632" y="363"/>
                    </a:moveTo>
                    <a:cubicBezTo>
                      <a:pt x="628" y="214"/>
                      <a:pt x="580" y="83"/>
                      <a:pt x="444" y="79"/>
                    </a:cubicBezTo>
                    <a:cubicBezTo>
                      <a:pt x="376" y="77"/>
                      <a:pt x="304" y="110"/>
                      <a:pt x="260" y="151"/>
                    </a:cubicBezTo>
                    <a:cubicBezTo>
                      <a:pt x="249" y="161"/>
                      <a:pt x="244" y="175"/>
                      <a:pt x="232" y="187"/>
                    </a:cubicBezTo>
                    <a:cubicBezTo>
                      <a:pt x="209" y="209"/>
                      <a:pt x="160" y="222"/>
                      <a:pt x="168" y="263"/>
                    </a:cubicBezTo>
                    <a:cubicBezTo>
                      <a:pt x="253" y="221"/>
                      <a:pt x="372" y="31"/>
                      <a:pt x="524" y="131"/>
                    </a:cubicBezTo>
                    <a:cubicBezTo>
                      <a:pt x="621" y="195"/>
                      <a:pt x="594" y="461"/>
                      <a:pt x="544" y="571"/>
                    </a:cubicBezTo>
                    <a:cubicBezTo>
                      <a:pt x="509" y="649"/>
                      <a:pt x="440" y="726"/>
                      <a:pt x="376" y="763"/>
                    </a:cubicBezTo>
                    <a:cubicBezTo>
                      <a:pt x="354" y="776"/>
                      <a:pt x="327" y="783"/>
                      <a:pt x="304" y="795"/>
                    </a:cubicBezTo>
                    <a:cubicBezTo>
                      <a:pt x="283" y="806"/>
                      <a:pt x="262" y="830"/>
                      <a:pt x="236" y="819"/>
                    </a:cubicBezTo>
                    <a:cubicBezTo>
                      <a:pt x="260" y="744"/>
                      <a:pt x="331" y="743"/>
                      <a:pt x="384" y="703"/>
                    </a:cubicBezTo>
                    <a:cubicBezTo>
                      <a:pt x="465" y="641"/>
                      <a:pt x="514" y="548"/>
                      <a:pt x="528" y="415"/>
                    </a:cubicBezTo>
                    <a:cubicBezTo>
                      <a:pt x="536" y="339"/>
                      <a:pt x="562" y="251"/>
                      <a:pt x="520" y="191"/>
                    </a:cubicBezTo>
                    <a:cubicBezTo>
                      <a:pt x="484" y="140"/>
                      <a:pt x="396" y="135"/>
                      <a:pt x="340" y="167"/>
                    </a:cubicBezTo>
                    <a:cubicBezTo>
                      <a:pt x="309" y="184"/>
                      <a:pt x="293" y="221"/>
                      <a:pt x="260" y="255"/>
                    </a:cubicBezTo>
                    <a:cubicBezTo>
                      <a:pt x="243" y="273"/>
                      <a:pt x="213" y="285"/>
                      <a:pt x="200" y="307"/>
                    </a:cubicBezTo>
                    <a:cubicBezTo>
                      <a:pt x="179" y="343"/>
                      <a:pt x="192" y="380"/>
                      <a:pt x="184" y="431"/>
                    </a:cubicBezTo>
                    <a:cubicBezTo>
                      <a:pt x="177" y="476"/>
                      <a:pt x="142" y="534"/>
                      <a:pt x="116" y="571"/>
                    </a:cubicBezTo>
                    <a:cubicBezTo>
                      <a:pt x="90" y="608"/>
                      <a:pt x="55" y="652"/>
                      <a:pt x="0" y="651"/>
                    </a:cubicBezTo>
                    <a:cubicBezTo>
                      <a:pt x="5" y="592"/>
                      <a:pt x="59" y="569"/>
                      <a:pt x="84" y="527"/>
                    </a:cubicBezTo>
                    <a:cubicBezTo>
                      <a:pt x="107" y="489"/>
                      <a:pt x="132" y="426"/>
                      <a:pt x="124" y="355"/>
                    </a:cubicBezTo>
                    <a:cubicBezTo>
                      <a:pt x="119" y="309"/>
                      <a:pt x="103" y="267"/>
                      <a:pt x="124" y="223"/>
                    </a:cubicBezTo>
                    <a:cubicBezTo>
                      <a:pt x="145" y="180"/>
                      <a:pt x="204" y="139"/>
                      <a:pt x="248" y="103"/>
                    </a:cubicBezTo>
                    <a:cubicBezTo>
                      <a:pt x="376" y="0"/>
                      <a:pt x="568" y="10"/>
                      <a:pt x="644" y="171"/>
                    </a:cubicBezTo>
                    <a:cubicBezTo>
                      <a:pt x="664" y="213"/>
                      <a:pt x="693" y="346"/>
                      <a:pt x="632" y="3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Freeform 592"/>
              <p:cNvSpPr>
                <a:spLocks/>
              </p:cNvSpPr>
              <p:nvPr/>
            </p:nvSpPr>
            <p:spPr bwMode="auto">
              <a:xfrm>
                <a:off x="7744" y="2099"/>
                <a:ext cx="307" cy="214"/>
              </a:xfrm>
              <a:custGeom>
                <a:avLst/>
                <a:gdLst>
                  <a:gd name="T0" fmla="*/ 101 w 130"/>
                  <a:gd name="T1" fmla="*/ 91 h 91"/>
                  <a:gd name="T2" fmla="*/ 17 w 130"/>
                  <a:gd name="T3" fmla="*/ 67 h 91"/>
                  <a:gd name="T4" fmla="*/ 101 w 130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30"/>
                  <a:gd name="T10" fmla="*/ 0 h 91"/>
                  <a:gd name="T11" fmla="*/ 130 w 130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" h="91">
                    <a:moveTo>
                      <a:pt x="101" y="91"/>
                    </a:moveTo>
                    <a:cubicBezTo>
                      <a:pt x="75" y="81"/>
                      <a:pt x="51" y="69"/>
                      <a:pt x="17" y="67"/>
                    </a:cubicBezTo>
                    <a:cubicBezTo>
                      <a:pt x="0" y="0"/>
                      <a:pt x="130" y="39"/>
                      <a:pt x="101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Freeform 593"/>
              <p:cNvSpPr>
                <a:spLocks/>
              </p:cNvSpPr>
              <p:nvPr/>
            </p:nvSpPr>
            <p:spPr bwMode="auto">
              <a:xfrm>
                <a:off x="7222" y="2108"/>
                <a:ext cx="529" cy="621"/>
              </a:xfrm>
              <a:custGeom>
                <a:avLst/>
                <a:gdLst>
                  <a:gd name="T0" fmla="*/ 222 w 224"/>
                  <a:gd name="T1" fmla="*/ 47 h 263"/>
                  <a:gd name="T2" fmla="*/ 182 w 224"/>
                  <a:gd name="T3" fmla="*/ 79 h 263"/>
                  <a:gd name="T4" fmla="*/ 86 w 224"/>
                  <a:gd name="T5" fmla="*/ 179 h 263"/>
                  <a:gd name="T6" fmla="*/ 34 w 224"/>
                  <a:gd name="T7" fmla="*/ 263 h 263"/>
                  <a:gd name="T8" fmla="*/ 118 w 224"/>
                  <a:gd name="T9" fmla="*/ 91 h 263"/>
                  <a:gd name="T10" fmla="*/ 222 w 224"/>
                  <a:gd name="T11" fmla="*/ 47 h 2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4"/>
                  <a:gd name="T19" fmla="*/ 0 h 263"/>
                  <a:gd name="T20" fmla="*/ 224 w 224"/>
                  <a:gd name="T21" fmla="*/ 263 h 2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4" h="263">
                    <a:moveTo>
                      <a:pt x="222" y="47"/>
                    </a:moveTo>
                    <a:cubicBezTo>
                      <a:pt x="224" y="73"/>
                      <a:pt x="195" y="68"/>
                      <a:pt x="182" y="79"/>
                    </a:cubicBezTo>
                    <a:cubicBezTo>
                      <a:pt x="162" y="122"/>
                      <a:pt x="115" y="143"/>
                      <a:pt x="86" y="179"/>
                    </a:cubicBezTo>
                    <a:cubicBezTo>
                      <a:pt x="65" y="205"/>
                      <a:pt x="68" y="245"/>
                      <a:pt x="34" y="263"/>
                    </a:cubicBezTo>
                    <a:cubicBezTo>
                      <a:pt x="0" y="195"/>
                      <a:pt x="79" y="136"/>
                      <a:pt x="118" y="91"/>
                    </a:cubicBezTo>
                    <a:cubicBezTo>
                      <a:pt x="141" y="65"/>
                      <a:pt x="176" y="0"/>
                      <a:pt x="22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Freeform 594"/>
              <p:cNvSpPr>
                <a:spLocks/>
              </p:cNvSpPr>
              <p:nvPr/>
            </p:nvSpPr>
            <p:spPr bwMode="auto">
              <a:xfrm>
                <a:off x="6868" y="2271"/>
                <a:ext cx="1139" cy="1498"/>
              </a:xfrm>
              <a:custGeom>
                <a:avLst/>
                <a:gdLst>
                  <a:gd name="T0" fmla="*/ 52 w 482"/>
                  <a:gd name="T1" fmla="*/ 614 h 634"/>
                  <a:gd name="T2" fmla="*/ 120 w 482"/>
                  <a:gd name="T3" fmla="*/ 562 h 634"/>
                  <a:gd name="T4" fmla="*/ 236 w 482"/>
                  <a:gd name="T5" fmla="*/ 454 h 634"/>
                  <a:gd name="T6" fmla="*/ 300 w 482"/>
                  <a:gd name="T7" fmla="*/ 430 h 634"/>
                  <a:gd name="T8" fmla="*/ 432 w 482"/>
                  <a:gd name="T9" fmla="*/ 206 h 634"/>
                  <a:gd name="T10" fmla="*/ 428 w 482"/>
                  <a:gd name="T11" fmla="*/ 162 h 634"/>
                  <a:gd name="T12" fmla="*/ 400 w 482"/>
                  <a:gd name="T13" fmla="*/ 58 h 634"/>
                  <a:gd name="T14" fmla="*/ 332 w 482"/>
                  <a:gd name="T15" fmla="*/ 130 h 634"/>
                  <a:gd name="T16" fmla="*/ 64 w 482"/>
                  <a:gd name="T17" fmla="*/ 490 h 634"/>
                  <a:gd name="T18" fmla="*/ 0 w 482"/>
                  <a:gd name="T19" fmla="*/ 506 h 634"/>
                  <a:gd name="T20" fmla="*/ 76 w 482"/>
                  <a:gd name="T21" fmla="*/ 426 h 634"/>
                  <a:gd name="T22" fmla="*/ 240 w 482"/>
                  <a:gd name="T23" fmla="*/ 146 h 634"/>
                  <a:gd name="T24" fmla="*/ 292 w 482"/>
                  <a:gd name="T25" fmla="*/ 102 h 634"/>
                  <a:gd name="T26" fmla="*/ 340 w 482"/>
                  <a:gd name="T27" fmla="*/ 38 h 634"/>
                  <a:gd name="T28" fmla="*/ 480 w 482"/>
                  <a:gd name="T29" fmla="*/ 90 h 634"/>
                  <a:gd name="T30" fmla="*/ 468 w 482"/>
                  <a:gd name="T31" fmla="*/ 166 h 634"/>
                  <a:gd name="T32" fmla="*/ 468 w 482"/>
                  <a:gd name="T33" fmla="*/ 250 h 634"/>
                  <a:gd name="T34" fmla="*/ 356 w 482"/>
                  <a:gd name="T35" fmla="*/ 450 h 634"/>
                  <a:gd name="T36" fmla="*/ 264 w 482"/>
                  <a:gd name="T37" fmla="*/ 494 h 634"/>
                  <a:gd name="T38" fmla="*/ 52 w 482"/>
                  <a:gd name="T39" fmla="*/ 614 h 6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82"/>
                  <a:gd name="T61" fmla="*/ 0 h 634"/>
                  <a:gd name="T62" fmla="*/ 482 w 482"/>
                  <a:gd name="T63" fmla="*/ 634 h 6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82" h="634">
                    <a:moveTo>
                      <a:pt x="52" y="614"/>
                    </a:moveTo>
                    <a:cubicBezTo>
                      <a:pt x="63" y="583"/>
                      <a:pt x="91" y="582"/>
                      <a:pt x="120" y="562"/>
                    </a:cubicBezTo>
                    <a:cubicBezTo>
                      <a:pt x="162" y="533"/>
                      <a:pt x="194" y="478"/>
                      <a:pt x="236" y="454"/>
                    </a:cubicBezTo>
                    <a:cubicBezTo>
                      <a:pt x="255" y="443"/>
                      <a:pt x="279" y="442"/>
                      <a:pt x="300" y="430"/>
                    </a:cubicBezTo>
                    <a:cubicBezTo>
                      <a:pt x="368" y="392"/>
                      <a:pt x="428" y="289"/>
                      <a:pt x="432" y="206"/>
                    </a:cubicBezTo>
                    <a:cubicBezTo>
                      <a:pt x="433" y="191"/>
                      <a:pt x="427" y="176"/>
                      <a:pt x="428" y="162"/>
                    </a:cubicBezTo>
                    <a:cubicBezTo>
                      <a:pt x="430" y="121"/>
                      <a:pt x="449" y="65"/>
                      <a:pt x="400" y="58"/>
                    </a:cubicBezTo>
                    <a:cubicBezTo>
                      <a:pt x="355" y="51"/>
                      <a:pt x="343" y="93"/>
                      <a:pt x="332" y="130"/>
                    </a:cubicBezTo>
                    <a:cubicBezTo>
                      <a:pt x="229" y="219"/>
                      <a:pt x="186" y="413"/>
                      <a:pt x="64" y="490"/>
                    </a:cubicBezTo>
                    <a:cubicBezTo>
                      <a:pt x="48" y="500"/>
                      <a:pt x="23" y="512"/>
                      <a:pt x="0" y="506"/>
                    </a:cubicBezTo>
                    <a:cubicBezTo>
                      <a:pt x="0" y="456"/>
                      <a:pt x="46" y="452"/>
                      <a:pt x="76" y="426"/>
                    </a:cubicBezTo>
                    <a:cubicBezTo>
                      <a:pt x="154" y="358"/>
                      <a:pt x="171" y="230"/>
                      <a:pt x="240" y="146"/>
                    </a:cubicBezTo>
                    <a:cubicBezTo>
                      <a:pt x="253" y="131"/>
                      <a:pt x="276" y="120"/>
                      <a:pt x="292" y="102"/>
                    </a:cubicBezTo>
                    <a:cubicBezTo>
                      <a:pt x="311" y="81"/>
                      <a:pt x="322" y="51"/>
                      <a:pt x="340" y="38"/>
                    </a:cubicBezTo>
                    <a:cubicBezTo>
                      <a:pt x="395" y="0"/>
                      <a:pt x="476" y="32"/>
                      <a:pt x="480" y="90"/>
                    </a:cubicBezTo>
                    <a:cubicBezTo>
                      <a:pt x="482" y="116"/>
                      <a:pt x="470" y="144"/>
                      <a:pt x="468" y="166"/>
                    </a:cubicBezTo>
                    <a:cubicBezTo>
                      <a:pt x="466" y="195"/>
                      <a:pt x="471" y="223"/>
                      <a:pt x="468" y="250"/>
                    </a:cubicBezTo>
                    <a:cubicBezTo>
                      <a:pt x="459" y="329"/>
                      <a:pt x="412" y="407"/>
                      <a:pt x="356" y="450"/>
                    </a:cubicBezTo>
                    <a:cubicBezTo>
                      <a:pt x="330" y="470"/>
                      <a:pt x="294" y="476"/>
                      <a:pt x="264" y="494"/>
                    </a:cubicBezTo>
                    <a:cubicBezTo>
                      <a:pt x="198" y="533"/>
                      <a:pt x="151" y="634"/>
                      <a:pt x="52" y="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Freeform 595"/>
              <p:cNvSpPr>
                <a:spLocks noEditPoints="1"/>
              </p:cNvSpPr>
              <p:nvPr/>
            </p:nvSpPr>
            <p:spPr bwMode="auto">
              <a:xfrm>
                <a:off x="6896" y="2465"/>
                <a:ext cx="983" cy="1207"/>
              </a:xfrm>
              <a:custGeom>
                <a:avLst/>
                <a:gdLst>
                  <a:gd name="T0" fmla="*/ 388 w 416"/>
                  <a:gd name="T1" fmla="*/ 0 h 511"/>
                  <a:gd name="T2" fmla="*/ 380 w 416"/>
                  <a:gd name="T3" fmla="*/ 76 h 511"/>
                  <a:gd name="T4" fmla="*/ 308 w 416"/>
                  <a:gd name="T5" fmla="*/ 296 h 511"/>
                  <a:gd name="T6" fmla="*/ 160 w 416"/>
                  <a:gd name="T7" fmla="*/ 392 h 511"/>
                  <a:gd name="T8" fmla="*/ 0 w 416"/>
                  <a:gd name="T9" fmla="*/ 476 h 511"/>
                  <a:gd name="T10" fmla="*/ 76 w 416"/>
                  <a:gd name="T11" fmla="*/ 420 h 511"/>
                  <a:gd name="T12" fmla="*/ 208 w 416"/>
                  <a:gd name="T13" fmla="*/ 276 h 511"/>
                  <a:gd name="T14" fmla="*/ 344 w 416"/>
                  <a:gd name="T15" fmla="*/ 60 h 511"/>
                  <a:gd name="T16" fmla="*/ 380 w 416"/>
                  <a:gd name="T17" fmla="*/ 0 h 511"/>
                  <a:gd name="T18" fmla="*/ 388 w 416"/>
                  <a:gd name="T19" fmla="*/ 0 h 511"/>
                  <a:gd name="T20" fmla="*/ 260 w 416"/>
                  <a:gd name="T21" fmla="*/ 264 h 511"/>
                  <a:gd name="T22" fmla="*/ 344 w 416"/>
                  <a:gd name="T23" fmla="*/ 120 h 511"/>
                  <a:gd name="T24" fmla="*/ 332 w 416"/>
                  <a:gd name="T25" fmla="*/ 116 h 511"/>
                  <a:gd name="T26" fmla="*/ 260 w 416"/>
                  <a:gd name="T27" fmla="*/ 264 h 5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6"/>
                  <a:gd name="T43" fmla="*/ 0 h 511"/>
                  <a:gd name="T44" fmla="*/ 416 w 416"/>
                  <a:gd name="T45" fmla="*/ 511 h 5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6" h="511">
                    <a:moveTo>
                      <a:pt x="388" y="0"/>
                    </a:moveTo>
                    <a:cubicBezTo>
                      <a:pt x="408" y="22"/>
                      <a:pt x="388" y="57"/>
                      <a:pt x="380" y="76"/>
                    </a:cubicBezTo>
                    <a:cubicBezTo>
                      <a:pt x="416" y="121"/>
                      <a:pt x="361" y="271"/>
                      <a:pt x="308" y="296"/>
                    </a:cubicBezTo>
                    <a:cubicBezTo>
                      <a:pt x="246" y="325"/>
                      <a:pt x="203" y="342"/>
                      <a:pt x="160" y="392"/>
                    </a:cubicBezTo>
                    <a:cubicBezTo>
                      <a:pt x="130" y="426"/>
                      <a:pt x="60" y="511"/>
                      <a:pt x="0" y="476"/>
                    </a:cubicBezTo>
                    <a:cubicBezTo>
                      <a:pt x="17" y="440"/>
                      <a:pt x="50" y="439"/>
                      <a:pt x="76" y="420"/>
                    </a:cubicBezTo>
                    <a:cubicBezTo>
                      <a:pt x="106" y="399"/>
                      <a:pt x="194" y="313"/>
                      <a:pt x="208" y="276"/>
                    </a:cubicBezTo>
                    <a:cubicBezTo>
                      <a:pt x="239" y="199"/>
                      <a:pt x="278" y="107"/>
                      <a:pt x="344" y="60"/>
                    </a:cubicBezTo>
                    <a:cubicBezTo>
                      <a:pt x="351" y="35"/>
                      <a:pt x="355" y="6"/>
                      <a:pt x="380" y="0"/>
                    </a:cubicBezTo>
                    <a:cubicBezTo>
                      <a:pt x="383" y="0"/>
                      <a:pt x="385" y="0"/>
                      <a:pt x="388" y="0"/>
                    </a:cubicBezTo>
                    <a:close/>
                    <a:moveTo>
                      <a:pt x="260" y="264"/>
                    </a:moveTo>
                    <a:cubicBezTo>
                      <a:pt x="312" y="258"/>
                      <a:pt x="349" y="183"/>
                      <a:pt x="344" y="120"/>
                    </a:cubicBezTo>
                    <a:cubicBezTo>
                      <a:pt x="339" y="120"/>
                      <a:pt x="339" y="115"/>
                      <a:pt x="332" y="116"/>
                    </a:cubicBezTo>
                    <a:cubicBezTo>
                      <a:pt x="312" y="169"/>
                      <a:pt x="283" y="213"/>
                      <a:pt x="260" y="2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Freeform 596"/>
              <p:cNvSpPr>
                <a:spLocks/>
              </p:cNvSpPr>
              <p:nvPr/>
            </p:nvSpPr>
            <p:spPr bwMode="auto">
              <a:xfrm>
                <a:off x="8514" y="2502"/>
                <a:ext cx="163" cy="350"/>
              </a:xfrm>
              <a:custGeom>
                <a:avLst/>
                <a:gdLst>
                  <a:gd name="T0" fmla="*/ 39 w 69"/>
                  <a:gd name="T1" fmla="*/ 0 h 148"/>
                  <a:gd name="T2" fmla="*/ 15 w 69"/>
                  <a:gd name="T3" fmla="*/ 148 h 148"/>
                  <a:gd name="T4" fmla="*/ 39 w 69"/>
                  <a:gd name="T5" fmla="*/ 0 h 148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148"/>
                  <a:gd name="T11" fmla="*/ 69 w 69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148">
                    <a:moveTo>
                      <a:pt x="39" y="0"/>
                    </a:moveTo>
                    <a:cubicBezTo>
                      <a:pt x="69" y="30"/>
                      <a:pt x="53" y="134"/>
                      <a:pt x="15" y="148"/>
                    </a:cubicBezTo>
                    <a:cubicBezTo>
                      <a:pt x="13" y="103"/>
                      <a:pt x="0" y="16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Freeform 597"/>
              <p:cNvSpPr>
                <a:spLocks/>
              </p:cNvSpPr>
              <p:nvPr/>
            </p:nvSpPr>
            <p:spPr bwMode="auto">
              <a:xfrm>
                <a:off x="6670" y="2538"/>
                <a:ext cx="375" cy="616"/>
              </a:xfrm>
              <a:custGeom>
                <a:avLst/>
                <a:gdLst>
                  <a:gd name="T0" fmla="*/ 140 w 159"/>
                  <a:gd name="T1" fmla="*/ 5 h 261"/>
                  <a:gd name="T2" fmla="*/ 112 w 159"/>
                  <a:gd name="T3" fmla="*/ 157 h 261"/>
                  <a:gd name="T4" fmla="*/ 20 w 159"/>
                  <a:gd name="T5" fmla="*/ 261 h 261"/>
                  <a:gd name="T6" fmla="*/ 120 w 159"/>
                  <a:gd name="T7" fmla="*/ 13 h 261"/>
                  <a:gd name="T8" fmla="*/ 128 w 159"/>
                  <a:gd name="T9" fmla="*/ 1 h 261"/>
                  <a:gd name="T10" fmla="*/ 140 w 159"/>
                  <a:gd name="T11" fmla="*/ 5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"/>
                  <a:gd name="T19" fmla="*/ 0 h 261"/>
                  <a:gd name="T20" fmla="*/ 159 w 159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" h="261">
                    <a:moveTo>
                      <a:pt x="140" y="5"/>
                    </a:moveTo>
                    <a:cubicBezTo>
                      <a:pt x="159" y="62"/>
                      <a:pt x="137" y="118"/>
                      <a:pt x="112" y="157"/>
                    </a:cubicBezTo>
                    <a:cubicBezTo>
                      <a:pt x="87" y="195"/>
                      <a:pt x="54" y="238"/>
                      <a:pt x="20" y="261"/>
                    </a:cubicBezTo>
                    <a:cubicBezTo>
                      <a:pt x="0" y="156"/>
                      <a:pt x="106" y="110"/>
                      <a:pt x="120" y="13"/>
                    </a:cubicBezTo>
                    <a:cubicBezTo>
                      <a:pt x="122" y="8"/>
                      <a:pt x="127" y="7"/>
                      <a:pt x="128" y="1"/>
                    </a:cubicBezTo>
                    <a:cubicBezTo>
                      <a:pt x="135" y="0"/>
                      <a:pt x="135" y="5"/>
                      <a:pt x="140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Freeform 598"/>
              <p:cNvSpPr>
                <a:spLocks/>
              </p:cNvSpPr>
              <p:nvPr/>
            </p:nvSpPr>
            <p:spPr bwMode="auto">
              <a:xfrm>
                <a:off x="7425" y="2937"/>
                <a:ext cx="1198" cy="1210"/>
              </a:xfrm>
              <a:custGeom>
                <a:avLst/>
                <a:gdLst>
                  <a:gd name="T0" fmla="*/ 492 w 507"/>
                  <a:gd name="T1" fmla="*/ 0 h 512"/>
                  <a:gd name="T2" fmla="*/ 444 w 507"/>
                  <a:gd name="T3" fmla="*/ 188 h 512"/>
                  <a:gd name="T4" fmla="*/ 328 w 507"/>
                  <a:gd name="T5" fmla="*/ 324 h 512"/>
                  <a:gd name="T6" fmla="*/ 160 w 507"/>
                  <a:gd name="T7" fmla="*/ 396 h 512"/>
                  <a:gd name="T8" fmla="*/ 316 w 507"/>
                  <a:gd name="T9" fmla="*/ 360 h 512"/>
                  <a:gd name="T10" fmla="*/ 124 w 507"/>
                  <a:gd name="T11" fmla="*/ 444 h 512"/>
                  <a:gd name="T12" fmla="*/ 0 w 507"/>
                  <a:gd name="T13" fmla="*/ 496 h 512"/>
                  <a:gd name="T14" fmla="*/ 56 w 507"/>
                  <a:gd name="T15" fmla="*/ 444 h 512"/>
                  <a:gd name="T16" fmla="*/ 136 w 507"/>
                  <a:gd name="T17" fmla="*/ 356 h 512"/>
                  <a:gd name="T18" fmla="*/ 332 w 507"/>
                  <a:gd name="T19" fmla="*/ 272 h 512"/>
                  <a:gd name="T20" fmla="*/ 472 w 507"/>
                  <a:gd name="T21" fmla="*/ 16 h 512"/>
                  <a:gd name="T22" fmla="*/ 480 w 507"/>
                  <a:gd name="T23" fmla="*/ 0 h 512"/>
                  <a:gd name="T24" fmla="*/ 492 w 507"/>
                  <a:gd name="T25" fmla="*/ 0 h 5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7"/>
                  <a:gd name="T40" fmla="*/ 0 h 512"/>
                  <a:gd name="T41" fmla="*/ 507 w 507"/>
                  <a:gd name="T42" fmla="*/ 512 h 5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7" h="512">
                    <a:moveTo>
                      <a:pt x="492" y="0"/>
                    </a:moveTo>
                    <a:cubicBezTo>
                      <a:pt x="507" y="67"/>
                      <a:pt x="473" y="136"/>
                      <a:pt x="444" y="188"/>
                    </a:cubicBezTo>
                    <a:cubicBezTo>
                      <a:pt x="415" y="240"/>
                      <a:pt x="380" y="296"/>
                      <a:pt x="328" y="324"/>
                    </a:cubicBezTo>
                    <a:cubicBezTo>
                      <a:pt x="274" y="354"/>
                      <a:pt x="207" y="350"/>
                      <a:pt x="160" y="396"/>
                    </a:cubicBezTo>
                    <a:cubicBezTo>
                      <a:pt x="219" y="409"/>
                      <a:pt x="271" y="361"/>
                      <a:pt x="316" y="360"/>
                    </a:cubicBezTo>
                    <a:cubicBezTo>
                      <a:pt x="311" y="453"/>
                      <a:pt x="194" y="419"/>
                      <a:pt x="124" y="444"/>
                    </a:cubicBezTo>
                    <a:cubicBezTo>
                      <a:pt x="78" y="460"/>
                      <a:pt x="50" y="512"/>
                      <a:pt x="0" y="496"/>
                    </a:cubicBezTo>
                    <a:cubicBezTo>
                      <a:pt x="5" y="460"/>
                      <a:pt x="37" y="460"/>
                      <a:pt x="56" y="444"/>
                    </a:cubicBezTo>
                    <a:cubicBezTo>
                      <a:pt x="87" y="419"/>
                      <a:pt x="107" y="378"/>
                      <a:pt x="136" y="356"/>
                    </a:cubicBezTo>
                    <a:cubicBezTo>
                      <a:pt x="198" y="310"/>
                      <a:pt x="277" y="314"/>
                      <a:pt x="332" y="272"/>
                    </a:cubicBezTo>
                    <a:cubicBezTo>
                      <a:pt x="418" y="206"/>
                      <a:pt x="424" y="122"/>
                      <a:pt x="472" y="16"/>
                    </a:cubicBezTo>
                    <a:cubicBezTo>
                      <a:pt x="474" y="12"/>
                      <a:pt x="475" y="5"/>
                      <a:pt x="480" y="0"/>
                    </a:cubicBezTo>
                    <a:cubicBezTo>
                      <a:pt x="484" y="0"/>
                      <a:pt x="488" y="0"/>
                      <a:pt x="4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Freeform 599"/>
              <p:cNvSpPr>
                <a:spLocks/>
              </p:cNvSpPr>
              <p:nvPr/>
            </p:nvSpPr>
            <p:spPr bwMode="auto">
              <a:xfrm>
                <a:off x="8219" y="2956"/>
                <a:ext cx="721" cy="869"/>
              </a:xfrm>
              <a:custGeom>
                <a:avLst/>
                <a:gdLst>
                  <a:gd name="T0" fmla="*/ 288 w 305"/>
                  <a:gd name="T1" fmla="*/ 4 h 368"/>
                  <a:gd name="T2" fmla="*/ 220 w 305"/>
                  <a:gd name="T3" fmla="*/ 196 h 368"/>
                  <a:gd name="T4" fmla="*/ 152 w 305"/>
                  <a:gd name="T5" fmla="*/ 236 h 368"/>
                  <a:gd name="T6" fmla="*/ 0 w 305"/>
                  <a:gd name="T7" fmla="*/ 348 h 368"/>
                  <a:gd name="T8" fmla="*/ 52 w 305"/>
                  <a:gd name="T9" fmla="*/ 292 h 368"/>
                  <a:gd name="T10" fmla="*/ 172 w 305"/>
                  <a:gd name="T11" fmla="*/ 76 h 368"/>
                  <a:gd name="T12" fmla="*/ 208 w 305"/>
                  <a:gd name="T13" fmla="*/ 4 h 368"/>
                  <a:gd name="T14" fmla="*/ 176 w 305"/>
                  <a:gd name="T15" fmla="*/ 164 h 368"/>
                  <a:gd name="T16" fmla="*/ 276 w 305"/>
                  <a:gd name="T17" fmla="*/ 0 h 368"/>
                  <a:gd name="T18" fmla="*/ 288 w 305"/>
                  <a:gd name="T19" fmla="*/ 4 h 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5"/>
                  <a:gd name="T31" fmla="*/ 0 h 368"/>
                  <a:gd name="T32" fmla="*/ 305 w 305"/>
                  <a:gd name="T33" fmla="*/ 368 h 3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5" h="368">
                    <a:moveTo>
                      <a:pt x="288" y="4"/>
                    </a:moveTo>
                    <a:cubicBezTo>
                      <a:pt x="305" y="75"/>
                      <a:pt x="265" y="155"/>
                      <a:pt x="220" y="196"/>
                    </a:cubicBezTo>
                    <a:cubicBezTo>
                      <a:pt x="202" y="213"/>
                      <a:pt x="173" y="218"/>
                      <a:pt x="152" y="236"/>
                    </a:cubicBezTo>
                    <a:cubicBezTo>
                      <a:pt x="106" y="276"/>
                      <a:pt x="76" y="368"/>
                      <a:pt x="0" y="348"/>
                    </a:cubicBezTo>
                    <a:cubicBezTo>
                      <a:pt x="0" y="310"/>
                      <a:pt x="31" y="310"/>
                      <a:pt x="52" y="292"/>
                    </a:cubicBezTo>
                    <a:cubicBezTo>
                      <a:pt x="106" y="246"/>
                      <a:pt x="151" y="153"/>
                      <a:pt x="172" y="76"/>
                    </a:cubicBezTo>
                    <a:cubicBezTo>
                      <a:pt x="179" y="52"/>
                      <a:pt x="177" y="14"/>
                      <a:pt x="208" y="4"/>
                    </a:cubicBezTo>
                    <a:cubicBezTo>
                      <a:pt x="247" y="48"/>
                      <a:pt x="187" y="118"/>
                      <a:pt x="176" y="164"/>
                    </a:cubicBezTo>
                    <a:cubicBezTo>
                      <a:pt x="233" y="149"/>
                      <a:pt x="235" y="44"/>
                      <a:pt x="276" y="0"/>
                    </a:cubicBezTo>
                    <a:cubicBezTo>
                      <a:pt x="279" y="2"/>
                      <a:pt x="283" y="4"/>
                      <a:pt x="28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600"/>
              <p:cNvSpPr>
                <a:spLocks/>
              </p:cNvSpPr>
              <p:nvPr/>
            </p:nvSpPr>
            <p:spPr bwMode="auto">
              <a:xfrm>
                <a:off x="8059" y="3410"/>
                <a:ext cx="788" cy="614"/>
              </a:xfrm>
              <a:custGeom>
                <a:avLst/>
                <a:gdLst>
                  <a:gd name="T0" fmla="*/ 328 w 334"/>
                  <a:gd name="T1" fmla="*/ 0 h 260"/>
                  <a:gd name="T2" fmla="*/ 252 w 334"/>
                  <a:gd name="T3" fmla="*/ 100 h 260"/>
                  <a:gd name="T4" fmla="*/ 288 w 334"/>
                  <a:gd name="T5" fmla="*/ 92 h 260"/>
                  <a:gd name="T6" fmla="*/ 252 w 334"/>
                  <a:gd name="T7" fmla="*/ 148 h 260"/>
                  <a:gd name="T8" fmla="*/ 0 w 334"/>
                  <a:gd name="T9" fmla="*/ 260 h 260"/>
                  <a:gd name="T10" fmla="*/ 92 w 334"/>
                  <a:gd name="T11" fmla="*/ 188 h 260"/>
                  <a:gd name="T12" fmla="*/ 196 w 334"/>
                  <a:gd name="T13" fmla="*/ 120 h 260"/>
                  <a:gd name="T14" fmla="*/ 316 w 334"/>
                  <a:gd name="T15" fmla="*/ 0 h 260"/>
                  <a:gd name="T16" fmla="*/ 328 w 334"/>
                  <a:gd name="T17" fmla="*/ 0 h 2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4"/>
                  <a:gd name="T28" fmla="*/ 0 h 260"/>
                  <a:gd name="T29" fmla="*/ 334 w 334"/>
                  <a:gd name="T30" fmla="*/ 260 h 2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4" h="260">
                    <a:moveTo>
                      <a:pt x="328" y="0"/>
                    </a:moveTo>
                    <a:cubicBezTo>
                      <a:pt x="334" y="49"/>
                      <a:pt x="277" y="69"/>
                      <a:pt x="252" y="100"/>
                    </a:cubicBezTo>
                    <a:cubicBezTo>
                      <a:pt x="263" y="112"/>
                      <a:pt x="269" y="85"/>
                      <a:pt x="288" y="92"/>
                    </a:cubicBezTo>
                    <a:cubicBezTo>
                      <a:pt x="289" y="123"/>
                      <a:pt x="264" y="129"/>
                      <a:pt x="252" y="148"/>
                    </a:cubicBezTo>
                    <a:cubicBezTo>
                      <a:pt x="148" y="163"/>
                      <a:pt x="101" y="255"/>
                      <a:pt x="0" y="260"/>
                    </a:cubicBezTo>
                    <a:cubicBezTo>
                      <a:pt x="16" y="222"/>
                      <a:pt x="60" y="207"/>
                      <a:pt x="92" y="188"/>
                    </a:cubicBezTo>
                    <a:cubicBezTo>
                      <a:pt x="126" y="168"/>
                      <a:pt x="168" y="148"/>
                      <a:pt x="196" y="120"/>
                    </a:cubicBezTo>
                    <a:cubicBezTo>
                      <a:pt x="235" y="82"/>
                      <a:pt x="259" y="24"/>
                      <a:pt x="316" y="0"/>
                    </a:cubicBezTo>
                    <a:cubicBezTo>
                      <a:pt x="320" y="0"/>
                      <a:pt x="324" y="0"/>
                      <a:pt x="3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 601"/>
              <p:cNvSpPr>
                <a:spLocks/>
              </p:cNvSpPr>
              <p:nvPr/>
            </p:nvSpPr>
            <p:spPr bwMode="auto">
              <a:xfrm>
                <a:off x="7227" y="3870"/>
                <a:ext cx="321" cy="210"/>
              </a:xfrm>
              <a:custGeom>
                <a:avLst/>
                <a:gdLst>
                  <a:gd name="T0" fmla="*/ 136 w 136"/>
                  <a:gd name="T1" fmla="*/ 9 h 89"/>
                  <a:gd name="T2" fmla="*/ 0 w 136"/>
                  <a:gd name="T3" fmla="*/ 53 h 89"/>
                  <a:gd name="T4" fmla="*/ 136 w 136"/>
                  <a:gd name="T5" fmla="*/ 9 h 8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9"/>
                  <a:gd name="T11" fmla="*/ 136 w 136"/>
                  <a:gd name="T12" fmla="*/ 89 h 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9">
                    <a:moveTo>
                      <a:pt x="136" y="9"/>
                    </a:moveTo>
                    <a:cubicBezTo>
                      <a:pt x="122" y="49"/>
                      <a:pt x="38" y="89"/>
                      <a:pt x="0" y="53"/>
                    </a:cubicBezTo>
                    <a:cubicBezTo>
                      <a:pt x="9" y="6"/>
                      <a:pt x="98" y="0"/>
                      <a:pt x="136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Freeform 602"/>
              <p:cNvSpPr>
                <a:spLocks/>
              </p:cNvSpPr>
              <p:nvPr/>
            </p:nvSpPr>
            <p:spPr bwMode="auto">
              <a:xfrm>
                <a:off x="7593" y="3976"/>
                <a:ext cx="333" cy="152"/>
              </a:xfrm>
              <a:custGeom>
                <a:avLst/>
                <a:gdLst>
                  <a:gd name="T0" fmla="*/ 77 w 141"/>
                  <a:gd name="T1" fmla="*/ 64 h 64"/>
                  <a:gd name="T2" fmla="*/ 37 w 141"/>
                  <a:gd name="T3" fmla="*/ 64 h 64"/>
                  <a:gd name="T4" fmla="*/ 141 w 141"/>
                  <a:gd name="T5" fmla="*/ 24 h 64"/>
                  <a:gd name="T6" fmla="*/ 77 w 14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64"/>
                  <a:gd name="T14" fmla="*/ 141 w 14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64">
                    <a:moveTo>
                      <a:pt x="77" y="64"/>
                    </a:moveTo>
                    <a:cubicBezTo>
                      <a:pt x="64" y="64"/>
                      <a:pt x="50" y="64"/>
                      <a:pt x="37" y="64"/>
                    </a:cubicBezTo>
                    <a:cubicBezTo>
                      <a:pt x="0" y="28"/>
                      <a:pt x="107" y="0"/>
                      <a:pt x="141" y="24"/>
                    </a:cubicBezTo>
                    <a:cubicBezTo>
                      <a:pt x="135" y="53"/>
                      <a:pt x="101" y="53"/>
                      <a:pt x="77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5" name="Group 85"/>
          <p:cNvGrpSpPr>
            <a:grpSpLocks noChangeAspect="1"/>
          </p:cNvGrpSpPr>
          <p:nvPr/>
        </p:nvGrpSpPr>
        <p:grpSpPr bwMode="auto">
          <a:xfrm>
            <a:off x="1630519" y="3888254"/>
            <a:ext cx="433369" cy="433935"/>
            <a:chOff x="0" y="0"/>
            <a:chExt cx="765" cy="766"/>
          </a:xfrm>
        </p:grpSpPr>
        <p:sp>
          <p:nvSpPr>
            <p:cNvPr id="86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87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88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1" name="Group 104"/>
          <p:cNvGrpSpPr>
            <a:grpSpLocks noChangeAspect="1"/>
          </p:cNvGrpSpPr>
          <p:nvPr/>
        </p:nvGrpSpPr>
        <p:grpSpPr>
          <a:xfrm>
            <a:off x="1117494" y="3894591"/>
            <a:ext cx="421262" cy="421261"/>
            <a:chOff x="776911" y="-503264"/>
            <a:chExt cx="1214438" cy="1214437"/>
          </a:xfrm>
        </p:grpSpPr>
        <p:sp>
          <p:nvSpPr>
            <p:cNvPr id="92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93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94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5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6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95" y="2360726"/>
            <a:ext cx="569410" cy="56941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78" y="3132406"/>
            <a:ext cx="420245" cy="42024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30" y="1028444"/>
            <a:ext cx="576000" cy="5760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308" y="1035614"/>
            <a:ext cx="546680" cy="546680"/>
          </a:xfrm>
          <a:prstGeom prst="rect">
            <a:avLst/>
          </a:prstGeom>
        </p:spPr>
      </p:pic>
      <p:sp>
        <p:nvSpPr>
          <p:cNvPr id="101" name="Freeform 153"/>
          <p:cNvSpPr>
            <a:spLocks/>
          </p:cNvSpPr>
          <p:nvPr/>
        </p:nvSpPr>
        <p:spPr bwMode="auto">
          <a:xfrm>
            <a:off x="4666594" y="971644"/>
            <a:ext cx="1012151" cy="627877"/>
          </a:xfrm>
          <a:custGeom>
            <a:avLst/>
            <a:gdLst>
              <a:gd name="T0" fmla="*/ 2147483647 w 656"/>
              <a:gd name="T1" fmla="*/ 1623767849 h 378"/>
              <a:gd name="T2" fmla="*/ 2147483647 w 656"/>
              <a:gd name="T3" fmla="*/ 1650122500 h 378"/>
              <a:gd name="T4" fmla="*/ 2147483647 w 656"/>
              <a:gd name="T5" fmla="*/ 767080277 h 378"/>
              <a:gd name="T6" fmla="*/ 2147483647 w 656"/>
              <a:gd name="T7" fmla="*/ 956356446 h 378"/>
              <a:gd name="T8" fmla="*/ 2147483647 w 656"/>
              <a:gd name="T9" fmla="*/ 0 h 378"/>
              <a:gd name="T10" fmla="*/ 2147483647 w 656"/>
              <a:gd name="T11" fmla="*/ 882956027 h 378"/>
              <a:gd name="T12" fmla="*/ 2147483647 w 656"/>
              <a:gd name="T13" fmla="*/ 767080277 h 378"/>
              <a:gd name="T14" fmla="*/ 932276655 w 656"/>
              <a:gd name="T15" fmla="*/ 1623767849 h 378"/>
              <a:gd name="T16" fmla="*/ 831539598 w 656"/>
              <a:gd name="T17" fmla="*/ 1623767849 h 378"/>
              <a:gd name="T18" fmla="*/ 0 w 656"/>
              <a:gd name="T19" fmla="*/ 2147483647 h 378"/>
              <a:gd name="T20" fmla="*/ 831539598 w 656"/>
              <a:gd name="T21" fmla="*/ 2147483647 h 378"/>
              <a:gd name="T22" fmla="*/ 932276655 w 656"/>
              <a:gd name="T23" fmla="*/ 2147483647 h 378"/>
              <a:gd name="T24" fmla="*/ 2147483647 w 656"/>
              <a:gd name="T25" fmla="*/ 2147483647 h 378"/>
              <a:gd name="T26" fmla="*/ 2147483647 w 656"/>
              <a:gd name="T27" fmla="*/ 2147483647 h 378"/>
              <a:gd name="T28" fmla="*/ 2147483647 w 656"/>
              <a:gd name="T29" fmla="*/ 2147483647 h 378"/>
              <a:gd name="T30" fmla="*/ 2147483647 w 656"/>
              <a:gd name="T31" fmla="*/ 2147483647 h 378"/>
              <a:gd name="T32" fmla="*/ 2147483647 w 656"/>
              <a:gd name="T33" fmla="*/ 2147483647 h 378"/>
              <a:gd name="T34" fmla="*/ 2147483647 w 656"/>
              <a:gd name="T35" fmla="*/ 2147483647 h 378"/>
              <a:gd name="T36" fmla="*/ 2147483647 w 656"/>
              <a:gd name="T37" fmla="*/ 2147483647 h 378"/>
              <a:gd name="T38" fmla="*/ 2147483647 w 656"/>
              <a:gd name="T39" fmla="*/ 2147483647 h 378"/>
              <a:gd name="T40" fmla="*/ 2147483647 w 656"/>
              <a:gd name="T41" fmla="*/ 1623767849 h 3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56"/>
              <a:gd name="T64" fmla="*/ 0 h 378"/>
              <a:gd name="T65" fmla="*/ 656 w 656"/>
              <a:gd name="T66" fmla="*/ 378 h 3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56" h="378">
                <a:moveTo>
                  <a:pt x="589" y="131"/>
                </a:moveTo>
                <a:cubicBezTo>
                  <a:pt x="583" y="131"/>
                  <a:pt x="578" y="131"/>
                  <a:pt x="572" y="133"/>
                </a:cubicBezTo>
                <a:cubicBezTo>
                  <a:pt x="559" y="92"/>
                  <a:pt x="518" y="62"/>
                  <a:pt x="470" y="62"/>
                </a:cubicBezTo>
                <a:cubicBezTo>
                  <a:pt x="449" y="62"/>
                  <a:pt x="430" y="67"/>
                  <a:pt x="414" y="77"/>
                </a:cubicBezTo>
                <a:cubicBezTo>
                  <a:pt x="403" y="33"/>
                  <a:pt x="364" y="0"/>
                  <a:pt x="317" y="0"/>
                </a:cubicBezTo>
                <a:cubicBezTo>
                  <a:pt x="272" y="0"/>
                  <a:pt x="234" y="30"/>
                  <a:pt x="221" y="71"/>
                </a:cubicBezTo>
                <a:cubicBezTo>
                  <a:pt x="208" y="65"/>
                  <a:pt x="193" y="62"/>
                  <a:pt x="177" y="62"/>
                </a:cubicBezTo>
                <a:cubicBezTo>
                  <a:pt x="129" y="62"/>
                  <a:pt x="89" y="91"/>
                  <a:pt x="75" y="131"/>
                </a:cubicBezTo>
                <a:cubicBezTo>
                  <a:pt x="73" y="131"/>
                  <a:pt x="70" y="131"/>
                  <a:pt x="67" y="131"/>
                </a:cubicBezTo>
                <a:cubicBezTo>
                  <a:pt x="30" y="131"/>
                  <a:pt x="0" y="162"/>
                  <a:pt x="0" y="201"/>
                </a:cubicBezTo>
                <a:cubicBezTo>
                  <a:pt x="0" y="240"/>
                  <a:pt x="30" y="272"/>
                  <a:pt x="67" y="272"/>
                </a:cubicBezTo>
                <a:cubicBezTo>
                  <a:pt x="70" y="272"/>
                  <a:pt x="72" y="272"/>
                  <a:pt x="75" y="272"/>
                </a:cubicBezTo>
                <a:cubicBezTo>
                  <a:pt x="86" y="315"/>
                  <a:pt x="128" y="348"/>
                  <a:pt x="179" y="348"/>
                </a:cubicBezTo>
                <a:cubicBezTo>
                  <a:pt x="201" y="348"/>
                  <a:pt x="222" y="341"/>
                  <a:pt x="239" y="330"/>
                </a:cubicBezTo>
                <a:cubicBezTo>
                  <a:pt x="259" y="359"/>
                  <a:pt x="296" y="378"/>
                  <a:pt x="338" y="378"/>
                </a:cubicBezTo>
                <a:cubicBezTo>
                  <a:pt x="375" y="378"/>
                  <a:pt x="407" y="363"/>
                  <a:pt x="429" y="340"/>
                </a:cubicBezTo>
                <a:cubicBezTo>
                  <a:pt x="441" y="345"/>
                  <a:pt x="455" y="348"/>
                  <a:pt x="470" y="348"/>
                </a:cubicBezTo>
                <a:cubicBezTo>
                  <a:pt x="520" y="348"/>
                  <a:pt x="563" y="315"/>
                  <a:pt x="574" y="270"/>
                </a:cubicBezTo>
                <a:cubicBezTo>
                  <a:pt x="579" y="271"/>
                  <a:pt x="584" y="272"/>
                  <a:pt x="589" y="272"/>
                </a:cubicBezTo>
                <a:cubicBezTo>
                  <a:pt x="626" y="272"/>
                  <a:pt x="656" y="240"/>
                  <a:pt x="656" y="201"/>
                </a:cubicBezTo>
                <a:cubicBezTo>
                  <a:pt x="656" y="162"/>
                  <a:pt x="626" y="131"/>
                  <a:pt x="589" y="131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73025" tIns="36511" rIns="73025" bIns="36511" anchor="ctr">
            <a:noAutofit/>
          </a:bodyPr>
          <a:lstStyle/>
          <a:p>
            <a:pPr>
              <a:defRPr/>
            </a:pPr>
            <a:endParaRPr lang="en-US" sz="600" kern="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8222" y="781447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Router</a:t>
            </a:r>
            <a:endParaRPr lang="en-US" sz="1200" dirty="0"/>
          </a:p>
        </p:txBody>
      </p:sp>
      <p:grpSp>
        <p:nvGrpSpPr>
          <p:cNvPr id="102" name="Group 85"/>
          <p:cNvGrpSpPr>
            <a:grpSpLocks noChangeAspect="1"/>
          </p:cNvGrpSpPr>
          <p:nvPr/>
        </p:nvGrpSpPr>
        <p:grpSpPr bwMode="auto">
          <a:xfrm>
            <a:off x="3126278" y="3888254"/>
            <a:ext cx="433369" cy="433935"/>
            <a:chOff x="0" y="0"/>
            <a:chExt cx="765" cy="766"/>
          </a:xfrm>
        </p:grpSpPr>
        <p:sp>
          <p:nvSpPr>
            <p:cNvPr id="103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04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05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7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4"/>
          <p:cNvGrpSpPr>
            <a:grpSpLocks noChangeAspect="1"/>
          </p:cNvGrpSpPr>
          <p:nvPr/>
        </p:nvGrpSpPr>
        <p:grpSpPr>
          <a:xfrm>
            <a:off x="2613253" y="3894591"/>
            <a:ext cx="421262" cy="421261"/>
            <a:chOff x="776911" y="-503264"/>
            <a:chExt cx="1214438" cy="1214437"/>
          </a:xfrm>
        </p:grpSpPr>
        <p:sp>
          <p:nvSpPr>
            <p:cNvPr id="109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0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11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2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3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4" y="2360726"/>
            <a:ext cx="569410" cy="56941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37" y="3132406"/>
            <a:ext cx="420245" cy="420245"/>
          </a:xfrm>
          <a:prstGeom prst="rect">
            <a:avLst/>
          </a:prstGeom>
        </p:spPr>
      </p:pic>
      <p:grpSp>
        <p:nvGrpSpPr>
          <p:cNvPr id="116" name="Group 85"/>
          <p:cNvGrpSpPr>
            <a:grpSpLocks noChangeAspect="1"/>
          </p:cNvGrpSpPr>
          <p:nvPr/>
        </p:nvGrpSpPr>
        <p:grpSpPr bwMode="auto">
          <a:xfrm>
            <a:off x="4646462" y="3888254"/>
            <a:ext cx="433369" cy="433935"/>
            <a:chOff x="0" y="0"/>
            <a:chExt cx="765" cy="766"/>
          </a:xfrm>
        </p:grpSpPr>
        <p:sp>
          <p:nvSpPr>
            <p:cNvPr id="117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19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1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" name="Group 104"/>
          <p:cNvGrpSpPr>
            <a:grpSpLocks noChangeAspect="1"/>
          </p:cNvGrpSpPr>
          <p:nvPr/>
        </p:nvGrpSpPr>
        <p:grpSpPr>
          <a:xfrm>
            <a:off x="4133437" y="3894591"/>
            <a:ext cx="421262" cy="421261"/>
            <a:chOff x="776911" y="-503264"/>
            <a:chExt cx="1214438" cy="1214437"/>
          </a:xfrm>
        </p:grpSpPr>
        <p:sp>
          <p:nvSpPr>
            <p:cNvPr id="123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24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25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6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7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8" y="2360726"/>
            <a:ext cx="569410" cy="56941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21" y="3132406"/>
            <a:ext cx="420245" cy="420245"/>
          </a:xfrm>
          <a:prstGeom prst="rect">
            <a:avLst/>
          </a:prstGeom>
        </p:spPr>
      </p:pic>
      <p:grpSp>
        <p:nvGrpSpPr>
          <p:cNvPr id="130" name="Group 85"/>
          <p:cNvGrpSpPr>
            <a:grpSpLocks noChangeAspect="1"/>
          </p:cNvGrpSpPr>
          <p:nvPr/>
        </p:nvGrpSpPr>
        <p:grpSpPr bwMode="auto">
          <a:xfrm>
            <a:off x="6166646" y="3888254"/>
            <a:ext cx="433369" cy="433935"/>
            <a:chOff x="0" y="0"/>
            <a:chExt cx="765" cy="766"/>
          </a:xfrm>
        </p:grpSpPr>
        <p:sp>
          <p:nvSpPr>
            <p:cNvPr id="131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2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33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5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6" name="Group 104"/>
          <p:cNvGrpSpPr>
            <a:grpSpLocks noChangeAspect="1"/>
          </p:cNvGrpSpPr>
          <p:nvPr/>
        </p:nvGrpSpPr>
        <p:grpSpPr>
          <a:xfrm>
            <a:off x="5653621" y="3894591"/>
            <a:ext cx="421262" cy="421261"/>
            <a:chOff x="776911" y="-503264"/>
            <a:chExt cx="1214438" cy="1214437"/>
          </a:xfrm>
        </p:grpSpPr>
        <p:sp>
          <p:nvSpPr>
            <p:cNvPr id="137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8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39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0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1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22" y="2360726"/>
            <a:ext cx="569410" cy="56941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05" y="3132406"/>
            <a:ext cx="420245" cy="420245"/>
          </a:xfrm>
          <a:prstGeom prst="rect">
            <a:avLst/>
          </a:prstGeom>
        </p:spPr>
      </p:pic>
      <p:grpSp>
        <p:nvGrpSpPr>
          <p:cNvPr id="144" name="Group 85"/>
          <p:cNvGrpSpPr>
            <a:grpSpLocks noChangeAspect="1"/>
          </p:cNvGrpSpPr>
          <p:nvPr/>
        </p:nvGrpSpPr>
        <p:grpSpPr bwMode="auto">
          <a:xfrm>
            <a:off x="7686830" y="3888254"/>
            <a:ext cx="433369" cy="433935"/>
            <a:chOff x="0" y="0"/>
            <a:chExt cx="765" cy="766"/>
          </a:xfrm>
        </p:grpSpPr>
        <p:sp>
          <p:nvSpPr>
            <p:cNvPr id="145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46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47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9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0" name="Group 104"/>
          <p:cNvGrpSpPr>
            <a:grpSpLocks noChangeAspect="1"/>
          </p:cNvGrpSpPr>
          <p:nvPr/>
        </p:nvGrpSpPr>
        <p:grpSpPr>
          <a:xfrm>
            <a:off x="7173805" y="3894591"/>
            <a:ext cx="421262" cy="421261"/>
            <a:chOff x="776911" y="-503264"/>
            <a:chExt cx="1214438" cy="1214437"/>
          </a:xfrm>
        </p:grpSpPr>
        <p:sp>
          <p:nvSpPr>
            <p:cNvPr id="151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52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53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4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5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06" y="2360726"/>
            <a:ext cx="569410" cy="56941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489" y="3132406"/>
            <a:ext cx="420245" cy="420245"/>
          </a:xfrm>
          <a:prstGeom prst="rect">
            <a:avLst/>
          </a:prstGeom>
        </p:spPr>
      </p:pic>
      <p:sp>
        <p:nvSpPr>
          <p:cNvPr id="158" name="Freeform 27"/>
          <p:cNvSpPr>
            <a:spLocks noChangeAspect="1" noEditPoints="1"/>
          </p:cNvSpPr>
          <p:nvPr/>
        </p:nvSpPr>
        <p:spPr bwMode="auto">
          <a:xfrm rot="10800000">
            <a:off x="1372362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59" name="Freeform 27"/>
          <p:cNvSpPr>
            <a:spLocks noChangeAspect="1" noEditPoints="1"/>
          </p:cNvSpPr>
          <p:nvPr/>
        </p:nvSpPr>
        <p:spPr bwMode="auto">
          <a:xfrm rot="10800000">
            <a:off x="2868121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0" name="Freeform 27"/>
          <p:cNvSpPr>
            <a:spLocks noChangeAspect="1" noEditPoints="1"/>
          </p:cNvSpPr>
          <p:nvPr/>
        </p:nvSpPr>
        <p:spPr bwMode="auto">
          <a:xfrm rot="10800000">
            <a:off x="4388305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1" name="Freeform 27"/>
          <p:cNvSpPr>
            <a:spLocks noChangeAspect="1" noEditPoints="1"/>
          </p:cNvSpPr>
          <p:nvPr/>
        </p:nvSpPr>
        <p:spPr bwMode="auto">
          <a:xfrm rot="10800000">
            <a:off x="5908489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2" name="Freeform 27"/>
          <p:cNvSpPr>
            <a:spLocks noChangeAspect="1" noEditPoints="1"/>
          </p:cNvSpPr>
          <p:nvPr/>
        </p:nvSpPr>
        <p:spPr bwMode="auto">
          <a:xfrm rot="10800000">
            <a:off x="7428673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3" name="Rounded Rectangle 2"/>
          <p:cNvSpPr/>
          <p:nvPr/>
        </p:nvSpPr>
        <p:spPr>
          <a:xfrm>
            <a:off x="842652" y="2136766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793803" y="2966606"/>
            <a:ext cx="75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AP2700</a:t>
            </a:r>
            <a:endParaRPr lang="en-US" sz="1200" dirty="0"/>
          </a:p>
        </p:txBody>
      </p:sp>
      <p:sp>
        <p:nvSpPr>
          <p:cNvPr id="166" name="Rounded Rectangle 165"/>
          <p:cNvSpPr/>
          <p:nvPr/>
        </p:nvSpPr>
        <p:spPr>
          <a:xfrm>
            <a:off x="235062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7" name="Rounded Rectangle 166"/>
          <p:cNvSpPr/>
          <p:nvPr/>
        </p:nvSpPr>
        <p:spPr>
          <a:xfrm>
            <a:off x="385274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8" name="Rounded Rectangle 167"/>
          <p:cNvSpPr/>
          <p:nvPr/>
        </p:nvSpPr>
        <p:spPr>
          <a:xfrm>
            <a:off x="5379289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9" name="Rounded Rectangle 168"/>
          <p:cNvSpPr/>
          <p:nvPr/>
        </p:nvSpPr>
        <p:spPr>
          <a:xfrm>
            <a:off x="6899472" y="2136314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90" y="1045688"/>
            <a:ext cx="569410" cy="56941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6759287" y="787326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ISE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644428" y="780995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AD/CA</a:t>
            </a:r>
            <a:endParaRPr lang="en-US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5916122" y="738033"/>
            <a:ext cx="2705799" cy="971379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6" name="Straight Connector 5"/>
          <p:cNvCxnSpPr>
            <a:stCxn id="170" idx="3"/>
            <a:endCxn id="37" idx="2"/>
          </p:cNvCxnSpPr>
          <p:nvPr/>
        </p:nvCxnSpPr>
        <p:spPr>
          <a:xfrm>
            <a:off x="3336400" y="1330393"/>
            <a:ext cx="369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37" idx="6"/>
            <a:endCxn id="185" idx="2"/>
          </p:cNvCxnSpPr>
          <p:nvPr/>
        </p:nvCxnSpPr>
        <p:spPr>
          <a:xfrm flipV="1">
            <a:off x="4284765" y="1299642"/>
            <a:ext cx="1710519" cy="30751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44244" y="1055948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VPN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271494" y="823957"/>
            <a:ext cx="69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Center SW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56" idx="0"/>
            <a:endCxn id="170" idx="2"/>
          </p:cNvCxnSpPr>
          <p:nvPr/>
        </p:nvCxnSpPr>
        <p:spPr>
          <a:xfrm flipH="1" flipV="1">
            <a:off x="3051695" y="1615098"/>
            <a:ext cx="4566916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42" idx="0"/>
            <a:endCxn id="170" idx="2"/>
          </p:cNvCxnSpPr>
          <p:nvPr/>
        </p:nvCxnSpPr>
        <p:spPr>
          <a:xfrm flipH="1" flipV="1">
            <a:off x="3051695" y="1615098"/>
            <a:ext cx="3046732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28" idx="0"/>
            <a:endCxn id="170" idx="2"/>
          </p:cNvCxnSpPr>
          <p:nvPr/>
        </p:nvCxnSpPr>
        <p:spPr>
          <a:xfrm flipH="1" flipV="1">
            <a:off x="3051695" y="1615098"/>
            <a:ext cx="1526548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4" idx="0"/>
            <a:endCxn id="170" idx="2"/>
          </p:cNvCxnSpPr>
          <p:nvPr/>
        </p:nvCxnSpPr>
        <p:spPr>
          <a:xfrm flipH="1" flipV="1">
            <a:off x="3051695" y="1615098"/>
            <a:ext cx="6364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97" idx="0"/>
            <a:endCxn id="170" idx="2"/>
          </p:cNvCxnSpPr>
          <p:nvPr/>
        </p:nvCxnSpPr>
        <p:spPr>
          <a:xfrm flipV="1">
            <a:off x="1562300" y="1615098"/>
            <a:ext cx="1489395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98" idx="0"/>
            <a:endCxn id="97" idx="2"/>
          </p:cNvCxnSpPr>
          <p:nvPr/>
        </p:nvCxnSpPr>
        <p:spPr>
          <a:xfrm flipH="1" flipV="1">
            <a:off x="1562300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15" idx="0"/>
            <a:endCxn id="114" idx="2"/>
          </p:cNvCxnSpPr>
          <p:nvPr/>
        </p:nvCxnSpPr>
        <p:spPr>
          <a:xfrm flipH="1" flipV="1">
            <a:off x="3058059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29" idx="0"/>
            <a:endCxn id="128" idx="2"/>
          </p:cNvCxnSpPr>
          <p:nvPr/>
        </p:nvCxnSpPr>
        <p:spPr>
          <a:xfrm flipH="1" flipV="1">
            <a:off x="4578243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43" idx="0"/>
            <a:endCxn id="142" idx="2"/>
          </p:cNvCxnSpPr>
          <p:nvPr/>
        </p:nvCxnSpPr>
        <p:spPr>
          <a:xfrm flipH="1" flipV="1">
            <a:off x="6098427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7" idx="0"/>
            <a:endCxn id="156" idx="2"/>
          </p:cNvCxnSpPr>
          <p:nvPr/>
        </p:nvCxnSpPr>
        <p:spPr>
          <a:xfrm flipH="1" flipV="1">
            <a:off x="7618611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214871" y="4364883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Pod-6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686209" y="4370762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Pod-7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230818" y="4376641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Pod-8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714364" y="4382520"/>
            <a:ext cx="757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Pod-9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197912" y="4388400"/>
            <a:ext cx="8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Pod-10</a:t>
            </a:r>
            <a:endParaRPr lang="en-US" sz="14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5995284" y="1011285"/>
            <a:ext cx="579043" cy="576714"/>
            <a:chOff x="6465714" y="1959218"/>
            <a:chExt cx="579043" cy="576714"/>
          </a:xfrm>
        </p:grpSpPr>
        <p:sp>
          <p:nvSpPr>
            <p:cNvPr id="185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187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sp>
        <p:nvSpPr>
          <p:cNvPr id="188" name="TextBox 162"/>
          <p:cNvSpPr txBox="1"/>
          <p:nvPr/>
        </p:nvSpPr>
        <p:spPr>
          <a:xfrm>
            <a:off x="781587" y="2154858"/>
            <a:ext cx="867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Cat3650</a:t>
            </a:r>
          </a:p>
          <a:p>
            <a:r>
              <a:rPr lang="en-US" altLang="ja-JP" sz="1200" dirty="0"/>
              <a:t>MC</a:t>
            </a:r>
            <a:r>
              <a:rPr lang="ja-JP" altLang="en-US" sz="1200" dirty="0"/>
              <a:t>＆</a:t>
            </a:r>
            <a:endParaRPr lang="en-US" altLang="ja-JP" sz="1200" dirty="0"/>
          </a:p>
          <a:p>
            <a:r>
              <a:rPr lang="en-US" altLang="ja-JP" sz="1200" dirty="0"/>
              <a:t>MA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5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構成について（</a:t>
            </a:r>
            <a:r>
              <a:rPr lang="en-US" altLang="ja-JP" dirty="0" smtClean="0">
                <a:latin typeface="CiscoSansTT"/>
                <a:cs typeface="CiscoSansTT"/>
              </a:rPr>
              <a:t>Pod11〜15</a:t>
            </a:r>
            <a:r>
              <a:rPr lang="ja-JP" altLang="en-US" dirty="0" smtClean="0">
                <a:latin typeface="CiscoSansTT"/>
                <a:cs typeface="CiscoSansTT"/>
              </a:rPr>
              <a:t>）</a:t>
            </a:r>
            <a:endParaRPr lang="en-US" dirty="0">
              <a:latin typeface="CiscoSansTT"/>
              <a:cs typeface="CiscoSansT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705722" y="1042036"/>
            <a:ext cx="579043" cy="576714"/>
            <a:chOff x="6465714" y="1959218"/>
            <a:chExt cx="579043" cy="576714"/>
          </a:xfrm>
        </p:grpSpPr>
        <p:sp>
          <p:nvSpPr>
            <p:cNvPr id="37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38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862393" y="1037923"/>
            <a:ext cx="567893" cy="568870"/>
            <a:chOff x="3768317" y="4211389"/>
            <a:chExt cx="567893" cy="568870"/>
          </a:xfrm>
        </p:grpSpPr>
        <p:sp>
          <p:nvSpPr>
            <p:cNvPr id="40" name="Oval 314"/>
            <p:cNvSpPr>
              <a:spLocks noChangeAspect="1"/>
            </p:cNvSpPr>
            <p:nvPr/>
          </p:nvSpPr>
          <p:spPr bwMode="auto">
            <a:xfrm>
              <a:off x="3768317" y="4211389"/>
              <a:ext cx="567893" cy="568870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190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defTabSz="914400"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  <a:latin typeface="Arial"/>
              </a:endParaRPr>
            </a:p>
          </p:txBody>
        </p:sp>
        <p:grpSp>
          <p:nvGrpSpPr>
            <p:cNvPr id="41" name="Group 603"/>
            <p:cNvGrpSpPr>
              <a:grpSpLocks/>
            </p:cNvGrpSpPr>
            <p:nvPr/>
          </p:nvGrpSpPr>
          <p:grpSpPr bwMode="auto">
            <a:xfrm>
              <a:off x="3892094" y="4267232"/>
              <a:ext cx="306540" cy="439336"/>
              <a:chOff x="6556" y="492"/>
              <a:chExt cx="2551" cy="3655"/>
            </a:xfrm>
            <a:solidFill>
              <a:schemeClr val="bg1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Freeform 579"/>
              <p:cNvSpPr>
                <a:spLocks/>
              </p:cNvSpPr>
              <p:nvPr/>
            </p:nvSpPr>
            <p:spPr bwMode="auto">
              <a:xfrm>
                <a:off x="7671" y="537"/>
                <a:ext cx="272" cy="132"/>
              </a:xfrm>
              <a:custGeom>
                <a:avLst/>
                <a:gdLst>
                  <a:gd name="T0" fmla="*/ 32 w 115"/>
                  <a:gd name="T1" fmla="*/ 0 h 56"/>
                  <a:gd name="T2" fmla="*/ 72 w 115"/>
                  <a:gd name="T3" fmla="*/ 0 h 56"/>
                  <a:gd name="T4" fmla="*/ 0 w 115"/>
                  <a:gd name="T5" fmla="*/ 24 h 56"/>
                  <a:gd name="T6" fmla="*/ 32 w 115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56"/>
                  <a:gd name="T14" fmla="*/ 115 w 115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56">
                    <a:moveTo>
                      <a:pt x="32" y="0"/>
                    </a:moveTo>
                    <a:cubicBezTo>
                      <a:pt x="45" y="0"/>
                      <a:pt x="59" y="0"/>
                      <a:pt x="72" y="0"/>
                    </a:cubicBezTo>
                    <a:cubicBezTo>
                      <a:pt x="115" y="34"/>
                      <a:pt x="15" y="56"/>
                      <a:pt x="0" y="24"/>
                    </a:cubicBezTo>
                    <a:cubicBezTo>
                      <a:pt x="0" y="5"/>
                      <a:pt x="22" y="8"/>
                      <a:pt x="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Freeform 580"/>
              <p:cNvSpPr>
                <a:spLocks/>
              </p:cNvSpPr>
              <p:nvPr/>
            </p:nvSpPr>
            <p:spPr bwMode="auto">
              <a:xfrm>
                <a:off x="7274" y="492"/>
                <a:ext cx="1304" cy="489"/>
              </a:xfrm>
              <a:custGeom>
                <a:avLst/>
                <a:gdLst>
                  <a:gd name="T0" fmla="*/ 376 w 552"/>
                  <a:gd name="T1" fmla="*/ 75 h 207"/>
                  <a:gd name="T2" fmla="*/ 308 w 552"/>
                  <a:gd name="T3" fmla="*/ 79 h 207"/>
                  <a:gd name="T4" fmla="*/ 452 w 552"/>
                  <a:gd name="T5" fmla="*/ 123 h 207"/>
                  <a:gd name="T6" fmla="*/ 552 w 552"/>
                  <a:gd name="T7" fmla="*/ 207 h 207"/>
                  <a:gd name="T8" fmla="*/ 428 w 552"/>
                  <a:gd name="T9" fmla="*/ 155 h 207"/>
                  <a:gd name="T10" fmla="*/ 200 w 552"/>
                  <a:gd name="T11" fmla="*/ 127 h 207"/>
                  <a:gd name="T12" fmla="*/ 124 w 552"/>
                  <a:gd name="T13" fmla="*/ 111 h 207"/>
                  <a:gd name="T14" fmla="*/ 0 w 552"/>
                  <a:gd name="T15" fmla="*/ 131 h 207"/>
                  <a:gd name="T16" fmla="*/ 224 w 552"/>
                  <a:gd name="T17" fmla="*/ 71 h 207"/>
                  <a:gd name="T18" fmla="*/ 376 w 552"/>
                  <a:gd name="T19" fmla="*/ 75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52"/>
                  <a:gd name="T31" fmla="*/ 0 h 207"/>
                  <a:gd name="T32" fmla="*/ 552 w 552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52" h="207">
                    <a:moveTo>
                      <a:pt x="376" y="75"/>
                    </a:moveTo>
                    <a:cubicBezTo>
                      <a:pt x="349" y="75"/>
                      <a:pt x="328" y="67"/>
                      <a:pt x="308" y="79"/>
                    </a:cubicBezTo>
                    <a:cubicBezTo>
                      <a:pt x="347" y="104"/>
                      <a:pt x="405" y="105"/>
                      <a:pt x="452" y="123"/>
                    </a:cubicBezTo>
                    <a:cubicBezTo>
                      <a:pt x="494" y="139"/>
                      <a:pt x="548" y="155"/>
                      <a:pt x="552" y="207"/>
                    </a:cubicBezTo>
                    <a:cubicBezTo>
                      <a:pt x="510" y="197"/>
                      <a:pt x="473" y="171"/>
                      <a:pt x="428" y="155"/>
                    </a:cubicBezTo>
                    <a:cubicBezTo>
                      <a:pt x="359" y="130"/>
                      <a:pt x="295" y="137"/>
                      <a:pt x="200" y="127"/>
                    </a:cubicBezTo>
                    <a:cubicBezTo>
                      <a:pt x="174" y="124"/>
                      <a:pt x="150" y="111"/>
                      <a:pt x="124" y="111"/>
                    </a:cubicBezTo>
                    <a:cubicBezTo>
                      <a:pt x="77" y="112"/>
                      <a:pt x="41" y="154"/>
                      <a:pt x="0" y="131"/>
                    </a:cubicBezTo>
                    <a:cubicBezTo>
                      <a:pt x="17" y="48"/>
                      <a:pt x="142" y="83"/>
                      <a:pt x="224" y="71"/>
                    </a:cubicBezTo>
                    <a:cubicBezTo>
                      <a:pt x="275" y="64"/>
                      <a:pt x="359" y="0"/>
                      <a:pt x="376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581"/>
              <p:cNvSpPr>
                <a:spLocks/>
              </p:cNvSpPr>
              <p:nvPr/>
            </p:nvSpPr>
            <p:spPr bwMode="auto">
              <a:xfrm>
                <a:off x="8229" y="601"/>
                <a:ext cx="203" cy="175"/>
              </a:xfrm>
              <a:custGeom>
                <a:avLst/>
                <a:gdLst>
                  <a:gd name="T0" fmla="*/ 80 w 86"/>
                  <a:gd name="T1" fmla="*/ 65 h 74"/>
                  <a:gd name="T2" fmla="*/ 0 w 86"/>
                  <a:gd name="T3" fmla="*/ 41 h 74"/>
                  <a:gd name="T4" fmla="*/ 80 w 86"/>
                  <a:gd name="T5" fmla="*/ 65 h 74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74"/>
                  <a:gd name="T11" fmla="*/ 86 w 86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74">
                    <a:moveTo>
                      <a:pt x="80" y="65"/>
                    </a:moveTo>
                    <a:cubicBezTo>
                      <a:pt x="52" y="74"/>
                      <a:pt x="18" y="55"/>
                      <a:pt x="0" y="41"/>
                    </a:cubicBezTo>
                    <a:cubicBezTo>
                      <a:pt x="8" y="0"/>
                      <a:pt x="86" y="28"/>
                      <a:pt x="80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1" name="Freeform 582"/>
              <p:cNvSpPr>
                <a:spLocks/>
              </p:cNvSpPr>
              <p:nvPr/>
            </p:nvSpPr>
            <p:spPr bwMode="auto">
              <a:xfrm>
                <a:off x="6842" y="792"/>
                <a:ext cx="2154" cy="1030"/>
              </a:xfrm>
              <a:custGeom>
                <a:avLst/>
                <a:gdLst>
                  <a:gd name="T0" fmla="*/ 895 w 912"/>
                  <a:gd name="T1" fmla="*/ 436 h 436"/>
                  <a:gd name="T2" fmla="*/ 831 w 912"/>
                  <a:gd name="T3" fmla="*/ 336 h 436"/>
                  <a:gd name="T4" fmla="*/ 759 w 912"/>
                  <a:gd name="T5" fmla="*/ 248 h 436"/>
                  <a:gd name="T6" fmla="*/ 747 w 912"/>
                  <a:gd name="T7" fmla="*/ 184 h 436"/>
                  <a:gd name="T8" fmla="*/ 491 w 912"/>
                  <a:gd name="T9" fmla="*/ 64 h 436"/>
                  <a:gd name="T10" fmla="*/ 295 w 912"/>
                  <a:gd name="T11" fmla="*/ 44 h 436"/>
                  <a:gd name="T12" fmla="*/ 479 w 912"/>
                  <a:gd name="T13" fmla="*/ 84 h 436"/>
                  <a:gd name="T14" fmla="*/ 727 w 912"/>
                  <a:gd name="T15" fmla="*/ 220 h 436"/>
                  <a:gd name="T16" fmla="*/ 471 w 912"/>
                  <a:gd name="T17" fmla="*/ 120 h 436"/>
                  <a:gd name="T18" fmla="*/ 363 w 912"/>
                  <a:gd name="T19" fmla="*/ 120 h 436"/>
                  <a:gd name="T20" fmla="*/ 275 w 912"/>
                  <a:gd name="T21" fmla="*/ 92 h 436"/>
                  <a:gd name="T22" fmla="*/ 7 w 912"/>
                  <a:gd name="T23" fmla="*/ 216 h 436"/>
                  <a:gd name="T24" fmla="*/ 99 w 912"/>
                  <a:gd name="T25" fmla="*/ 132 h 436"/>
                  <a:gd name="T26" fmla="*/ 251 w 912"/>
                  <a:gd name="T27" fmla="*/ 24 h 436"/>
                  <a:gd name="T28" fmla="*/ 387 w 912"/>
                  <a:gd name="T29" fmla="*/ 24 h 436"/>
                  <a:gd name="T30" fmla="*/ 503 w 912"/>
                  <a:gd name="T31" fmla="*/ 28 h 436"/>
                  <a:gd name="T32" fmla="*/ 779 w 912"/>
                  <a:gd name="T33" fmla="*/ 148 h 436"/>
                  <a:gd name="T34" fmla="*/ 803 w 912"/>
                  <a:gd name="T35" fmla="*/ 228 h 436"/>
                  <a:gd name="T36" fmla="*/ 847 w 912"/>
                  <a:gd name="T37" fmla="*/ 276 h 436"/>
                  <a:gd name="T38" fmla="*/ 895 w 912"/>
                  <a:gd name="T39" fmla="*/ 436 h 4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912"/>
                  <a:gd name="T61" fmla="*/ 0 h 436"/>
                  <a:gd name="T62" fmla="*/ 912 w 912"/>
                  <a:gd name="T63" fmla="*/ 436 h 4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912" h="436">
                    <a:moveTo>
                      <a:pt x="895" y="436"/>
                    </a:moveTo>
                    <a:cubicBezTo>
                      <a:pt x="864" y="406"/>
                      <a:pt x="854" y="371"/>
                      <a:pt x="831" y="336"/>
                    </a:cubicBezTo>
                    <a:cubicBezTo>
                      <a:pt x="811" y="305"/>
                      <a:pt x="772" y="280"/>
                      <a:pt x="759" y="248"/>
                    </a:cubicBezTo>
                    <a:cubicBezTo>
                      <a:pt x="752" y="230"/>
                      <a:pt x="756" y="204"/>
                      <a:pt x="747" y="184"/>
                    </a:cubicBezTo>
                    <a:cubicBezTo>
                      <a:pt x="721" y="123"/>
                      <a:pt x="586" y="71"/>
                      <a:pt x="491" y="64"/>
                    </a:cubicBezTo>
                    <a:cubicBezTo>
                      <a:pt x="413" y="58"/>
                      <a:pt x="362" y="58"/>
                      <a:pt x="295" y="44"/>
                    </a:cubicBezTo>
                    <a:cubicBezTo>
                      <a:pt x="321" y="92"/>
                      <a:pt x="409" y="79"/>
                      <a:pt x="479" y="84"/>
                    </a:cubicBezTo>
                    <a:cubicBezTo>
                      <a:pt x="591" y="92"/>
                      <a:pt x="712" y="133"/>
                      <a:pt x="727" y="220"/>
                    </a:cubicBezTo>
                    <a:cubicBezTo>
                      <a:pt x="646" y="185"/>
                      <a:pt x="577" y="128"/>
                      <a:pt x="471" y="120"/>
                    </a:cubicBezTo>
                    <a:cubicBezTo>
                      <a:pt x="437" y="117"/>
                      <a:pt x="399" y="124"/>
                      <a:pt x="363" y="120"/>
                    </a:cubicBezTo>
                    <a:cubicBezTo>
                      <a:pt x="333" y="116"/>
                      <a:pt x="305" y="94"/>
                      <a:pt x="275" y="92"/>
                    </a:cubicBezTo>
                    <a:cubicBezTo>
                      <a:pt x="165" y="84"/>
                      <a:pt x="112" y="218"/>
                      <a:pt x="7" y="216"/>
                    </a:cubicBezTo>
                    <a:cubicBezTo>
                      <a:pt x="0" y="168"/>
                      <a:pt x="63" y="154"/>
                      <a:pt x="99" y="132"/>
                    </a:cubicBezTo>
                    <a:cubicBezTo>
                      <a:pt x="142" y="106"/>
                      <a:pt x="199" y="55"/>
                      <a:pt x="251" y="24"/>
                    </a:cubicBezTo>
                    <a:cubicBezTo>
                      <a:pt x="292" y="0"/>
                      <a:pt x="338" y="16"/>
                      <a:pt x="387" y="24"/>
                    </a:cubicBezTo>
                    <a:cubicBezTo>
                      <a:pt x="425" y="30"/>
                      <a:pt x="464" y="25"/>
                      <a:pt x="503" y="28"/>
                    </a:cubicBezTo>
                    <a:cubicBezTo>
                      <a:pt x="592" y="34"/>
                      <a:pt x="736" y="87"/>
                      <a:pt x="779" y="148"/>
                    </a:cubicBezTo>
                    <a:cubicBezTo>
                      <a:pt x="796" y="173"/>
                      <a:pt x="793" y="202"/>
                      <a:pt x="803" y="228"/>
                    </a:cubicBezTo>
                    <a:cubicBezTo>
                      <a:pt x="811" y="248"/>
                      <a:pt x="831" y="256"/>
                      <a:pt x="847" y="276"/>
                    </a:cubicBezTo>
                    <a:cubicBezTo>
                      <a:pt x="880" y="315"/>
                      <a:pt x="912" y="375"/>
                      <a:pt x="895" y="4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2" name="Freeform 583"/>
              <p:cNvSpPr>
                <a:spLocks/>
              </p:cNvSpPr>
              <p:nvPr/>
            </p:nvSpPr>
            <p:spPr bwMode="auto">
              <a:xfrm>
                <a:off x="7010" y="844"/>
                <a:ext cx="255" cy="194"/>
              </a:xfrm>
              <a:custGeom>
                <a:avLst/>
                <a:gdLst>
                  <a:gd name="T0" fmla="*/ 108 w 108"/>
                  <a:gd name="T1" fmla="*/ 10 h 82"/>
                  <a:gd name="T2" fmla="*/ 0 w 108"/>
                  <a:gd name="T3" fmla="*/ 82 h 82"/>
                  <a:gd name="T4" fmla="*/ 108 w 108"/>
                  <a:gd name="T5" fmla="*/ 10 h 82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2"/>
                  <a:gd name="T11" fmla="*/ 108 w 108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2">
                    <a:moveTo>
                      <a:pt x="108" y="10"/>
                    </a:moveTo>
                    <a:cubicBezTo>
                      <a:pt x="93" y="53"/>
                      <a:pt x="43" y="81"/>
                      <a:pt x="0" y="82"/>
                    </a:cubicBezTo>
                    <a:cubicBezTo>
                      <a:pt x="14" y="38"/>
                      <a:pt x="53" y="0"/>
                      <a:pt x="108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Freeform 584"/>
              <p:cNvSpPr>
                <a:spLocks/>
              </p:cNvSpPr>
              <p:nvPr/>
            </p:nvSpPr>
            <p:spPr bwMode="auto">
              <a:xfrm>
                <a:off x="6632" y="1010"/>
                <a:ext cx="916" cy="859"/>
              </a:xfrm>
              <a:custGeom>
                <a:avLst/>
                <a:gdLst>
                  <a:gd name="T0" fmla="*/ 388 w 388"/>
                  <a:gd name="T1" fmla="*/ 36 h 364"/>
                  <a:gd name="T2" fmla="*/ 220 w 388"/>
                  <a:gd name="T3" fmla="*/ 148 h 364"/>
                  <a:gd name="T4" fmla="*/ 192 w 388"/>
                  <a:gd name="T5" fmla="*/ 200 h 364"/>
                  <a:gd name="T6" fmla="*/ 96 w 388"/>
                  <a:gd name="T7" fmla="*/ 276 h 364"/>
                  <a:gd name="T8" fmla="*/ 12 w 388"/>
                  <a:gd name="T9" fmla="*/ 364 h 364"/>
                  <a:gd name="T10" fmla="*/ 88 w 388"/>
                  <a:gd name="T11" fmla="*/ 232 h 364"/>
                  <a:gd name="T12" fmla="*/ 160 w 388"/>
                  <a:gd name="T13" fmla="*/ 184 h 364"/>
                  <a:gd name="T14" fmla="*/ 208 w 388"/>
                  <a:gd name="T15" fmla="*/ 104 h 364"/>
                  <a:gd name="T16" fmla="*/ 388 w 388"/>
                  <a:gd name="T17" fmla="*/ 36 h 3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8"/>
                  <a:gd name="T28" fmla="*/ 0 h 364"/>
                  <a:gd name="T29" fmla="*/ 388 w 388"/>
                  <a:gd name="T30" fmla="*/ 364 h 3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8" h="364">
                    <a:moveTo>
                      <a:pt x="388" y="36"/>
                    </a:moveTo>
                    <a:cubicBezTo>
                      <a:pt x="327" y="76"/>
                      <a:pt x="262" y="93"/>
                      <a:pt x="220" y="148"/>
                    </a:cubicBezTo>
                    <a:cubicBezTo>
                      <a:pt x="208" y="164"/>
                      <a:pt x="205" y="185"/>
                      <a:pt x="192" y="200"/>
                    </a:cubicBezTo>
                    <a:cubicBezTo>
                      <a:pt x="166" y="229"/>
                      <a:pt x="126" y="246"/>
                      <a:pt x="96" y="276"/>
                    </a:cubicBezTo>
                    <a:cubicBezTo>
                      <a:pt x="66" y="306"/>
                      <a:pt x="53" y="347"/>
                      <a:pt x="12" y="364"/>
                    </a:cubicBezTo>
                    <a:cubicBezTo>
                      <a:pt x="0" y="307"/>
                      <a:pt x="48" y="268"/>
                      <a:pt x="88" y="232"/>
                    </a:cubicBezTo>
                    <a:cubicBezTo>
                      <a:pt x="110" y="212"/>
                      <a:pt x="142" y="202"/>
                      <a:pt x="160" y="184"/>
                    </a:cubicBezTo>
                    <a:cubicBezTo>
                      <a:pt x="179" y="165"/>
                      <a:pt x="187" y="127"/>
                      <a:pt x="208" y="104"/>
                    </a:cubicBezTo>
                    <a:cubicBezTo>
                      <a:pt x="245" y="65"/>
                      <a:pt x="341" y="0"/>
                      <a:pt x="388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Freeform 585"/>
              <p:cNvSpPr>
                <a:spLocks/>
              </p:cNvSpPr>
              <p:nvPr/>
            </p:nvSpPr>
            <p:spPr bwMode="auto">
              <a:xfrm>
                <a:off x="7189" y="1090"/>
                <a:ext cx="1918" cy="1885"/>
              </a:xfrm>
              <a:custGeom>
                <a:avLst/>
                <a:gdLst>
                  <a:gd name="T0" fmla="*/ 812 w 812"/>
                  <a:gd name="T1" fmla="*/ 598 h 798"/>
                  <a:gd name="T2" fmla="*/ 812 w 812"/>
                  <a:gd name="T3" fmla="*/ 682 h 798"/>
                  <a:gd name="T4" fmla="*/ 760 w 812"/>
                  <a:gd name="T5" fmla="*/ 798 h 798"/>
                  <a:gd name="T6" fmla="*/ 772 w 812"/>
                  <a:gd name="T7" fmla="*/ 590 h 798"/>
                  <a:gd name="T8" fmla="*/ 576 w 812"/>
                  <a:gd name="T9" fmla="*/ 182 h 798"/>
                  <a:gd name="T10" fmla="*/ 100 w 812"/>
                  <a:gd name="T11" fmla="*/ 94 h 798"/>
                  <a:gd name="T12" fmla="*/ 0 w 812"/>
                  <a:gd name="T13" fmla="*/ 154 h 798"/>
                  <a:gd name="T14" fmla="*/ 112 w 812"/>
                  <a:gd name="T15" fmla="*/ 50 h 798"/>
                  <a:gd name="T16" fmla="*/ 364 w 812"/>
                  <a:gd name="T17" fmla="*/ 22 h 798"/>
                  <a:gd name="T18" fmla="*/ 812 w 812"/>
                  <a:gd name="T19" fmla="*/ 598 h 79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12"/>
                  <a:gd name="T31" fmla="*/ 0 h 798"/>
                  <a:gd name="T32" fmla="*/ 812 w 812"/>
                  <a:gd name="T33" fmla="*/ 798 h 79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12" h="798">
                    <a:moveTo>
                      <a:pt x="812" y="598"/>
                    </a:moveTo>
                    <a:cubicBezTo>
                      <a:pt x="812" y="626"/>
                      <a:pt x="812" y="654"/>
                      <a:pt x="812" y="682"/>
                    </a:cubicBezTo>
                    <a:cubicBezTo>
                      <a:pt x="796" y="722"/>
                      <a:pt x="801" y="783"/>
                      <a:pt x="760" y="798"/>
                    </a:cubicBezTo>
                    <a:cubicBezTo>
                      <a:pt x="757" y="729"/>
                      <a:pt x="777" y="659"/>
                      <a:pt x="772" y="590"/>
                    </a:cubicBezTo>
                    <a:cubicBezTo>
                      <a:pt x="760" y="437"/>
                      <a:pt x="656" y="264"/>
                      <a:pt x="576" y="182"/>
                    </a:cubicBezTo>
                    <a:cubicBezTo>
                      <a:pt x="477" y="80"/>
                      <a:pt x="267" y="0"/>
                      <a:pt x="100" y="94"/>
                    </a:cubicBezTo>
                    <a:cubicBezTo>
                      <a:pt x="64" y="114"/>
                      <a:pt x="48" y="161"/>
                      <a:pt x="0" y="154"/>
                    </a:cubicBezTo>
                    <a:cubicBezTo>
                      <a:pt x="13" y="101"/>
                      <a:pt x="67" y="72"/>
                      <a:pt x="112" y="50"/>
                    </a:cubicBezTo>
                    <a:cubicBezTo>
                      <a:pt x="181" y="17"/>
                      <a:pt x="283" y="3"/>
                      <a:pt x="364" y="22"/>
                    </a:cubicBezTo>
                    <a:cubicBezTo>
                      <a:pt x="614" y="81"/>
                      <a:pt x="776" y="324"/>
                      <a:pt x="812" y="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Freeform 586"/>
              <p:cNvSpPr>
                <a:spLocks/>
              </p:cNvSpPr>
              <p:nvPr/>
            </p:nvSpPr>
            <p:spPr bwMode="auto">
              <a:xfrm>
                <a:off x="6556" y="1267"/>
                <a:ext cx="2407" cy="1623"/>
              </a:xfrm>
              <a:custGeom>
                <a:avLst/>
                <a:gdLst>
                  <a:gd name="T0" fmla="*/ 0 w 1019"/>
                  <a:gd name="T1" fmla="*/ 467 h 687"/>
                  <a:gd name="T2" fmla="*/ 0 w 1019"/>
                  <a:gd name="T3" fmla="*/ 435 h 687"/>
                  <a:gd name="T4" fmla="*/ 220 w 1019"/>
                  <a:gd name="T5" fmla="*/ 131 h 687"/>
                  <a:gd name="T6" fmla="*/ 296 w 1019"/>
                  <a:gd name="T7" fmla="*/ 103 h 687"/>
                  <a:gd name="T8" fmla="*/ 380 w 1019"/>
                  <a:gd name="T9" fmla="*/ 43 h 687"/>
                  <a:gd name="T10" fmla="*/ 588 w 1019"/>
                  <a:gd name="T11" fmla="*/ 3 h 687"/>
                  <a:gd name="T12" fmla="*/ 844 w 1019"/>
                  <a:gd name="T13" fmla="*/ 143 h 687"/>
                  <a:gd name="T14" fmla="*/ 1012 w 1019"/>
                  <a:gd name="T15" fmla="*/ 551 h 687"/>
                  <a:gd name="T16" fmla="*/ 976 w 1019"/>
                  <a:gd name="T17" fmla="*/ 687 h 687"/>
                  <a:gd name="T18" fmla="*/ 968 w 1019"/>
                  <a:gd name="T19" fmla="*/ 539 h 687"/>
                  <a:gd name="T20" fmla="*/ 820 w 1019"/>
                  <a:gd name="T21" fmla="*/ 187 h 687"/>
                  <a:gd name="T22" fmla="*/ 412 w 1019"/>
                  <a:gd name="T23" fmla="*/ 75 h 687"/>
                  <a:gd name="T24" fmla="*/ 304 w 1019"/>
                  <a:gd name="T25" fmla="*/ 151 h 687"/>
                  <a:gd name="T26" fmla="*/ 232 w 1019"/>
                  <a:gd name="T27" fmla="*/ 171 h 687"/>
                  <a:gd name="T28" fmla="*/ 68 w 1019"/>
                  <a:gd name="T29" fmla="*/ 371 h 687"/>
                  <a:gd name="T30" fmla="*/ 0 w 1019"/>
                  <a:gd name="T31" fmla="*/ 467 h 6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19"/>
                  <a:gd name="T49" fmla="*/ 0 h 687"/>
                  <a:gd name="T50" fmla="*/ 1019 w 1019"/>
                  <a:gd name="T51" fmla="*/ 687 h 6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19" h="687">
                    <a:moveTo>
                      <a:pt x="0" y="467"/>
                    </a:moveTo>
                    <a:cubicBezTo>
                      <a:pt x="0" y="456"/>
                      <a:pt x="0" y="446"/>
                      <a:pt x="0" y="435"/>
                    </a:cubicBezTo>
                    <a:cubicBezTo>
                      <a:pt x="35" y="319"/>
                      <a:pt x="123" y="178"/>
                      <a:pt x="220" y="131"/>
                    </a:cubicBezTo>
                    <a:cubicBezTo>
                      <a:pt x="245" y="119"/>
                      <a:pt x="272" y="115"/>
                      <a:pt x="296" y="103"/>
                    </a:cubicBezTo>
                    <a:cubicBezTo>
                      <a:pt x="329" y="86"/>
                      <a:pt x="354" y="58"/>
                      <a:pt x="380" y="43"/>
                    </a:cubicBezTo>
                    <a:cubicBezTo>
                      <a:pt x="432" y="14"/>
                      <a:pt x="497" y="0"/>
                      <a:pt x="588" y="3"/>
                    </a:cubicBezTo>
                    <a:cubicBezTo>
                      <a:pt x="693" y="7"/>
                      <a:pt x="788" y="78"/>
                      <a:pt x="844" y="143"/>
                    </a:cubicBezTo>
                    <a:cubicBezTo>
                      <a:pt x="930" y="242"/>
                      <a:pt x="1012" y="387"/>
                      <a:pt x="1012" y="551"/>
                    </a:cubicBezTo>
                    <a:cubicBezTo>
                      <a:pt x="1012" y="598"/>
                      <a:pt x="1019" y="653"/>
                      <a:pt x="976" y="687"/>
                    </a:cubicBezTo>
                    <a:cubicBezTo>
                      <a:pt x="955" y="635"/>
                      <a:pt x="970" y="584"/>
                      <a:pt x="968" y="539"/>
                    </a:cubicBezTo>
                    <a:cubicBezTo>
                      <a:pt x="961" y="392"/>
                      <a:pt x="890" y="271"/>
                      <a:pt x="820" y="187"/>
                    </a:cubicBezTo>
                    <a:cubicBezTo>
                      <a:pt x="740" y="91"/>
                      <a:pt x="571" y="0"/>
                      <a:pt x="412" y="75"/>
                    </a:cubicBezTo>
                    <a:cubicBezTo>
                      <a:pt x="373" y="93"/>
                      <a:pt x="347" y="132"/>
                      <a:pt x="304" y="151"/>
                    </a:cubicBezTo>
                    <a:cubicBezTo>
                      <a:pt x="283" y="160"/>
                      <a:pt x="256" y="159"/>
                      <a:pt x="232" y="171"/>
                    </a:cubicBezTo>
                    <a:cubicBezTo>
                      <a:pt x="156" y="208"/>
                      <a:pt x="102" y="300"/>
                      <a:pt x="68" y="371"/>
                    </a:cubicBezTo>
                    <a:cubicBezTo>
                      <a:pt x="52" y="406"/>
                      <a:pt x="34" y="484"/>
                      <a:pt x="0" y="4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 587"/>
              <p:cNvSpPr>
                <a:spLocks/>
              </p:cNvSpPr>
              <p:nvPr/>
            </p:nvSpPr>
            <p:spPr bwMode="auto">
              <a:xfrm>
                <a:off x="6752" y="1312"/>
                <a:ext cx="258" cy="236"/>
              </a:xfrm>
              <a:custGeom>
                <a:avLst/>
                <a:gdLst>
                  <a:gd name="T0" fmla="*/ 109 w 109"/>
                  <a:gd name="T1" fmla="*/ 0 h 100"/>
                  <a:gd name="T2" fmla="*/ 1 w 109"/>
                  <a:gd name="T3" fmla="*/ 100 h 100"/>
                  <a:gd name="T4" fmla="*/ 109 w 109"/>
                  <a:gd name="T5" fmla="*/ 0 h 100"/>
                  <a:gd name="T6" fmla="*/ 0 60000 65536"/>
                  <a:gd name="T7" fmla="*/ 0 60000 65536"/>
                  <a:gd name="T8" fmla="*/ 0 60000 65536"/>
                  <a:gd name="T9" fmla="*/ 0 w 109"/>
                  <a:gd name="T10" fmla="*/ 0 h 100"/>
                  <a:gd name="T11" fmla="*/ 109 w 109"/>
                  <a:gd name="T12" fmla="*/ 100 h 1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9" h="100">
                    <a:moveTo>
                      <a:pt x="109" y="0"/>
                    </a:moveTo>
                    <a:cubicBezTo>
                      <a:pt x="102" y="62"/>
                      <a:pt x="47" y="77"/>
                      <a:pt x="1" y="100"/>
                    </a:cubicBezTo>
                    <a:cubicBezTo>
                      <a:pt x="0" y="45"/>
                      <a:pt x="52" y="10"/>
                      <a:pt x="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 588"/>
              <p:cNvSpPr>
                <a:spLocks/>
              </p:cNvSpPr>
              <p:nvPr/>
            </p:nvSpPr>
            <p:spPr bwMode="auto">
              <a:xfrm>
                <a:off x="6589" y="1432"/>
                <a:ext cx="1970" cy="2488"/>
              </a:xfrm>
              <a:custGeom>
                <a:avLst/>
                <a:gdLst>
                  <a:gd name="T0" fmla="*/ 386 w 834"/>
                  <a:gd name="T1" fmla="*/ 105 h 1053"/>
                  <a:gd name="T2" fmla="*/ 470 w 834"/>
                  <a:gd name="T3" fmla="*/ 85 h 1053"/>
                  <a:gd name="T4" fmla="*/ 834 w 834"/>
                  <a:gd name="T5" fmla="*/ 397 h 1053"/>
                  <a:gd name="T6" fmla="*/ 830 w 834"/>
                  <a:gd name="T7" fmla="*/ 429 h 1053"/>
                  <a:gd name="T8" fmla="*/ 694 w 834"/>
                  <a:gd name="T9" fmla="*/ 869 h 1053"/>
                  <a:gd name="T10" fmla="*/ 542 w 834"/>
                  <a:gd name="T11" fmla="*/ 937 h 1053"/>
                  <a:gd name="T12" fmla="*/ 434 w 834"/>
                  <a:gd name="T13" fmla="*/ 1001 h 1053"/>
                  <a:gd name="T14" fmla="*/ 302 w 834"/>
                  <a:gd name="T15" fmla="*/ 1021 h 1053"/>
                  <a:gd name="T16" fmla="*/ 222 w 834"/>
                  <a:gd name="T17" fmla="*/ 1045 h 1053"/>
                  <a:gd name="T18" fmla="*/ 390 w 834"/>
                  <a:gd name="T19" fmla="*/ 965 h 1053"/>
                  <a:gd name="T20" fmla="*/ 690 w 834"/>
                  <a:gd name="T21" fmla="*/ 625 h 1053"/>
                  <a:gd name="T22" fmla="*/ 714 w 834"/>
                  <a:gd name="T23" fmla="*/ 521 h 1053"/>
                  <a:gd name="T24" fmla="*/ 722 w 834"/>
                  <a:gd name="T25" fmla="*/ 653 h 1053"/>
                  <a:gd name="T26" fmla="*/ 622 w 834"/>
                  <a:gd name="T27" fmla="*/ 861 h 1053"/>
                  <a:gd name="T28" fmla="*/ 766 w 834"/>
                  <a:gd name="T29" fmla="*/ 529 h 1053"/>
                  <a:gd name="T30" fmla="*/ 778 w 834"/>
                  <a:gd name="T31" fmla="*/ 361 h 1053"/>
                  <a:gd name="T32" fmla="*/ 522 w 834"/>
                  <a:gd name="T33" fmla="*/ 133 h 1053"/>
                  <a:gd name="T34" fmla="*/ 326 w 834"/>
                  <a:gd name="T35" fmla="*/ 205 h 1053"/>
                  <a:gd name="T36" fmla="*/ 202 w 834"/>
                  <a:gd name="T37" fmla="*/ 321 h 1053"/>
                  <a:gd name="T38" fmla="*/ 114 w 834"/>
                  <a:gd name="T39" fmla="*/ 505 h 1053"/>
                  <a:gd name="T40" fmla="*/ 18 w 834"/>
                  <a:gd name="T41" fmla="*/ 645 h 1053"/>
                  <a:gd name="T42" fmla="*/ 78 w 834"/>
                  <a:gd name="T43" fmla="*/ 477 h 1053"/>
                  <a:gd name="T44" fmla="*/ 150 w 834"/>
                  <a:gd name="T45" fmla="*/ 309 h 1053"/>
                  <a:gd name="T46" fmla="*/ 266 w 834"/>
                  <a:gd name="T47" fmla="*/ 185 h 1053"/>
                  <a:gd name="T48" fmla="*/ 502 w 834"/>
                  <a:gd name="T49" fmla="*/ 5 h 1053"/>
                  <a:gd name="T50" fmla="*/ 574 w 834"/>
                  <a:gd name="T51" fmla="*/ 25 h 1053"/>
                  <a:gd name="T52" fmla="*/ 470 w 834"/>
                  <a:gd name="T53" fmla="*/ 57 h 1053"/>
                  <a:gd name="T54" fmla="*/ 386 w 834"/>
                  <a:gd name="T55" fmla="*/ 105 h 105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834"/>
                  <a:gd name="T85" fmla="*/ 0 h 1053"/>
                  <a:gd name="T86" fmla="*/ 834 w 834"/>
                  <a:gd name="T87" fmla="*/ 1053 h 1053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834" h="1053">
                    <a:moveTo>
                      <a:pt x="386" y="105"/>
                    </a:moveTo>
                    <a:cubicBezTo>
                      <a:pt x="419" y="107"/>
                      <a:pt x="441" y="88"/>
                      <a:pt x="470" y="85"/>
                    </a:cubicBezTo>
                    <a:cubicBezTo>
                      <a:pt x="658" y="63"/>
                      <a:pt x="834" y="235"/>
                      <a:pt x="834" y="397"/>
                    </a:cubicBezTo>
                    <a:cubicBezTo>
                      <a:pt x="834" y="407"/>
                      <a:pt x="832" y="420"/>
                      <a:pt x="830" y="429"/>
                    </a:cubicBezTo>
                    <a:cubicBezTo>
                      <a:pt x="792" y="614"/>
                      <a:pt x="805" y="765"/>
                      <a:pt x="694" y="869"/>
                    </a:cubicBezTo>
                    <a:cubicBezTo>
                      <a:pt x="652" y="909"/>
                      <a:pt x="601" y="916"/>
                      <a:pt x="542" y="937"/>
                    </a:cubicBezTo>
                    <a:cubicBezTo>
                      <a:pt x="502" y="951"/>
                      <a:pt x="477" y="984"/>
                      <a:pt x="434" y="1001"/>
                    </a:cubicBezTo>
                    <a:cubicBezTo>
                      <a:pt x="395" y="1017"/>
                      <a:pt x="348" y="1010"/>
                      <a:pt x="302" y="1021"/>
                    </a:cubicBezTo>
                    <a:cubicBezTo>
                      <a:pt x="278" y="1027"/>
                      <a:pt x="256" y="1053"/>
                      <a:pt x="222" y="1045"/>
                    </a:cubicBezTo>
                    <a:cubicBezTo>
                      <a:pt x="220" y="972"/>
                      <a:pt x="328" y="988"/>
                      <a:pt x="390" y="965"/>
                    </a:cubicBezTo>
                    <a:cubicBezTo>
                      <a:pt x="533" y="914"/>
                      <a:pt x="657" y="786"/>
                      <a:pt x="690" y="625"/>
                    </a:cubicBezTo>
                    <a:cubicBezTo>
                      <a:pt x="697" y="593"/>
                      <a:pt x="685" y="552"/>
                      <a:pt x="714" y="521"/>
                    </a:cubicBezTo>
                    <a:cubicBezTo>
                      <a:pt x="764" y="541"/>
                      <a:pt x="733" y="611"/>
                      <a:pt x="722" y="653"/>
                    </a:cubicBezTo>
                    <a:cubicBezTo>
                      <a:pt x="700" y="737"/>
                      <a:pt x="671" y="808"/>
                      <a:pt x="622" y="861"/>
                    </a:cubicBezTo>
                    <a:cubicBezTo>
                      <a:pt x="735" y="819"/>
                      <a:pt x="755" y="678"/>
                      <a:pt x="766" y="529"/>
                    </a:cubicBezTo>
                    <a:cubicBezTo>
                      <a:pt x="771" y="467"/>
                      <a:pt x="790" y="414"/>
                      <a:pt x="778" y="361"/>
                    </a:cubicBezTo>
                    <a:cubicBezTo>
                      <a:pt x="753" y="251"/>
                      <a:pt x="651" y="135"/>
                      <a:pt x="522" y="133"/>
                    </a:cubicBezTo>
                    <a:cubicBezTo>
                      <a:pt x="442" y="132"/>
                      <a:pt x="378" y="164"/>
                      <a:pt x="326" y="205"/>
                    </a:cubicBezTo>
                    <a:cubicBezTo>
                      <a:pt x="288" y="236"/>
                      <a:pt x="235" y="283"/>
                      <a:pt x="202" y="321"/>
                    </a:cubicBezTo>
                    <a:cubicBezTo>
                      <a:pt x="166" y="363"/>
                      <a:pt x="144" y="445"/>
                      <a:pt x="114" y="505"/>
                    </a:cubicBezTo>
                    <a:cubicBezTo>
                      <a:pt x="89" y="556"/>
                      <a:pt x="74" y="622"/>
                      <a:pt x="18" y="645"/>
                    </a:cubicBezTo>
                    <a:cubicBezTo>
                      <a:pt x="0" y="588"/>
                      <a:pt x="50" y="534"/>
                      <a:pt x="78" y="477"/>
                    </a:cubicBezTo>
                    <a:cubicBezTo>
                      <a:pt x="104" y="424"/>
                      <a:pt x="119" y="359"/>
                      <a:pt x="150" y="309"/>
                    </a:cubicBezTo>
                    <a:cubicBezTo>
                      <a:pt x="177" y="264"/>
                      <a:pt x="229" y="225"/>
                      <a:pt x="266" y="185"/>
                    </a:cubicBezTo>
                    <a:cubicBezTo>
                      <a:pt x="341" y="106"/>
                      <a:pt x="369" y="17"/>
                      <a:pt x="502" y="5"/>
                    </a:cubicBezTo>
                    <a:cubicBezTo>
                      <a:pt x="524" y="3"/>
                      <a:pt x="572" y="0"/>
                      <a:pt x="574" y="25"/>
                    </a:cubicBezTo>
                    <a:cubicBezTo>
                      <a:pt x="577" y="58"/>
                      <a:pt x="501" y="50"/>
                      <a:pt x="470" y="57"/>
                    </a:cubicBezTo>
                    <a:cubicBezTo>
                      <a:pt x="435" y="65"/>
                      <a:pt x="401" y="77"/>
                      <a:pt x="386" y="1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Freeform 589"/>
              <p:cNvSpPr>
                <a:spLocks/>
              </p:cNvSpPr>
              <p:nvPr/>
            </p:nvSpPr>
            <p:spPr bwMode="auto">
              <a:xfrm>
                <a:off x="7983" y="1435"/>
                <a:ext cx="817" cy="1455"/>
              </a:xfrm>
              <a:custGeom>
                <a:avLst/>
                <a:gdLst>
                  <a:gd name="T0" fmla="*/ 304 w 346"/>
                  <a:gd name="T1" fmla="*/ 616 h 616"/>
                  <a:gd name="T2" fmla="*/ 300 w 346"/>
                  <a:gd name="T3" fmla="*/ 464 h 616"/>
                  <a:gd name="T4" fmla="*/ 280 w 346"/>
                  <a:gd name="T5" fmla="*/ 412 h 616"/>
                  <a:gd name="T6" fmla="*/ 232 w 346"/>
                  <a:gd name="T7" fmla="*/ 260 h 616"/>
                  <a:gd name="T8" fmla="*/ 80 w 346"/>
                  <a:gd name="T9" fmla="*/ 92 h 616"/>
                  <a:gd name="T10" fmla="*/ 0 w 346"/>
                  <a:gd name="T11" fmla="*/ 32 h 616"/>
                  <a:gd name="T12" fmla="*/ 200 w 346"/>
                  <a:gd name="T13" fmla="*/ 132 h 616"/>
                  <a:gd name="T14" fmla="*/ 340 w 346"/>
                  <a:gd name="T15" fmla="*/ 448 h 616"/>
                  <a:gd name="T16" fmla="*/ 304 w 346"/>
                  <a:gd name="T17" fmla="*/ 616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6"/>
                  <a:gd name="T28" fmla="*/ 0 h 616"/>
                  <a:gd name="T29" fmla="*/ 346 w 346"/>
                  <a:gd name="T30" fmla="*/ 616 h 6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6" h="616">
                    <a:moveTo>
                      <a:pt x="304" y="616"/>
                    </a:moveTo>
                    <a:cubicBezTo>
                      <a:pt x="276" y="580"/>
                      <a:pt x="309" y="515"/>
                      <a:pt x="300" y="464"/>
                    </a:cubicBezTo>
                    <a:cubicBezTo>
                      <a:pt x="297" y="445"/>
                      <a:pt x="285" y="430"/>
                      <a:pt x="280" y="412"/>
                    </a:cubicBezTo>
                    <a:cubicBezTo>
                      <a:pt x="264" y="354"/>
                      <a:pt x="258" y="308"/>
                      <a:pt x="232" y="260"/>
                    </a:cubicBezTo>
                    <a:cubicBezTo>
                      <a:pt x="197" y="196"/>
                      <a:pt x="138" y="127"/>
                      <a:pt x="80" y="92"/>
                    </a:cubicBezTo>
                    <a:cubicBezTo>
                      <a:pt x="53" y="76"/>
                      <a:pt x="6" y="77"/>
                      <a:pt x="0" y="32"/>
                    </a:cubicBezTo>
                    <a:cubicBezTo>
                      <a:pt x="46" y="0"/>
                      <a:pt x="161" y="84"/>
                      <a:pt x="200" y="132"/>
                    </a:cubicBezTo>
                    <a:cubicBezTo>
                      <a:pt x="269" y="217"/>
                      <a:pt x="332" y="346"/>
                      <a:pt x="340" y="448"/>
                    </a:cubicBezTo>
                    <a:cubicBezTo>
                      <a:pt x="345" y="509"/>
                      <a:pt x="346" y="588"/>
                      <a:pt x="304" y="6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Freeform 590"/>
              <p:cNvSpPr>
                <a:spLocks/>
              </p:cNvSpPr>
              <p:nvPr/>
            </p:nvSpPr>
            <p:spPr bwMode="auto">
              <a:xfrm>
                <a:off x="6585" y="1680"/>
                <a:ext cx="663" cy="993"/>
              </a:xfrm>
              <a:custGeom>
                <a:avLst/>
                <a:gdLst>
                  <a:gd name="T0" fmla="*/ 276 w 281"/>
                  <a:gd name="T1" fmla="*/ 0 h 420"/>
                  <a:gd name="T2" fmla="*/ 184 w 281"/>
                  <a:gd name="T3" fmla="*/ 116 h 420"/>
                  <a:gd name="T4" fmla="*/ 100 w 281"/>
                  <a:gd name="T5" fmla="*/ 244 h 420"/>
                  <a:gd name="T6" fmla="*/ 8 w 281"/>
                  <a:gd name="T7" fmla="*/ 420 h 420"/>
                  <a:gd name="T8" fmla="*/ 48 w 281"/>
                  <a:gd name="T9" fmla="*/ 268 h 420"/>
                  <a:gd name="T10" fmla="*/ 108 w 281"/>
                  <a:gd name="T11" fmla="*/ 128 h 420"/>
                  <a:gd name="T12" fmla="*/ 268 w 281"/>
                  <a:gd name="T13" fmla="*/ 0 h 420"/>
                  <a:gd name="T14" fmla="*/ 276 w 281"/>
                  <a:gd name="T15" fmla="*/ 0 h 4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1"/>
                  <a:gd name="T25" fmla="*/ 0 h 420"/>
                  <a:gd name="T26" fmla="*/ 281 w 281"/>
                  <a:gd name="T27" fmla="*/ 420 h 4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1" h="420">
                    <a:moveTo>
                      <a:pt x="276" y="0"/>
                    </a:moveTo>
                    <a:cubicBezTo>
                      <a:pt x="281" y="60"/>
                      <a:pt x="217" y="82"/>
                      <a:pt x="184" y="116"/>
                    </a:cubicBezTo>
                    <a:cubicBezTo>
                      <a:pt x="151" y="150"/>
                      <a:pt x="120" y="196"/>
                      <a:pt x="100" y="244"/>
                    </a:cubicBezTo>
                    <a:cubicBezTo>
                      <a:pt x="74" y="306"/>
                      <a:pt x="67" y="380"/>
                      <a:pt x="8" y="420"/>
                    </a:cubicBezTo>
                    <a:cubicBezTo>
                      <a:pt x="0" y="366"/>
                      <a:pt x="29" y="315"/>
                      <a:pt x="48" y="268"/>
                    </a:cubicBezTo>
                    <a:cubicBezTo>
                      <a:pt x="67" y="221"/>
                      <a:pt x="83" y="167"/>
                      <a:pt x="108" y="128"/>
                    </a:cubicBezTo>
                    <a:cubicBezTo>
                      <a:pt x="139" y="81"/>
                      <a:pt x="220" y="27"/>
                      <a:pt x="268" y="0"/>
                    </a:cubicBezTo>
                    <a:cubicBezTo>
                      <a:pt x="271" y="0"/>
                      <a:pt x="273" y="0"/>
                      <a:pt x="2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7" name="Freeform 591"/>
              <p:cNvSpPr>
                <a:spLocks/>
              </p:cNvSpPr>
              <p:nvPr/>
            </p:nvSpPr>
            <p:spPr bwMode="auto">
              <a:xfrm>
                <a:off x="6792" y="1758"/>
                <a:ext cx="1637" cy="1961"/>
              </a:xfrm>
              <a:custGeom>
                <a:avLst/>
                <a:gdLst>
                  <a:gd name="T0" fmla="*/ 632 w 693"/>
                  <a:gd name="T1" fmla="*/ 363 h 830"/>
                  <a:gd name="T2" fmla="*/ 444 w 693"/>
                  <a:gd name="T3" fmla="*/ 79 h 830"/>
                  <a:gd name="T4" fmla="*/ 260 w 693"/>
                  <a:gd name="T5" fmla="*/ 151 h 830"/>
                  <a:gd name="T6" fmla="*/ 232 w 693"/>
                  <a:gd name="T7" fmla="*/ 187 h 830"/>
                  <a:gd name="T8" fmla="*/ 168 w 693"/>
                  <a:gd name="T9" fmla="*/ 263 h 830"/>
                  <a:gd name="T10" fmla="*/ 524 w 693"/>
                  <a:gd name="T11" fmla="*/ 131 h 830"/>
                  <a:gd name="T12" fmla="*/ 544 w 693"/>
                  <a:gd name="T13" fmla="*/ 571 h 830"/>
                  <a:gd name="T14" fmla="*/ 376 w 693"/>
                  <a:gd name="T15" fmla="*/ 763 h 830"/>
                  <a:gd name="T16" fmla="*/ 304 w 693"/>
                  <a:gd name="T17" fmla="*/ 795 h 830"/>
                  <a:gd name="T18" fmla="*/ 236 w 693"/>
                  <a:gd name="T19" fmla="*/ 819 h 830"/>
                  <a:gd name="T20" fmla="*/ 384 w 693"/>
                  <a:gd name="T21" fmla="*/ 703 h 830"/>
                  <a:gd name="T22" fmla="*/ 528 w 693"/>
                  <a:gd name="T23" fmla="*/ 415 h 830"/>
                  <a:gd name="T24" fmla="*/ 520 w 693"/>
                  <a:gd name="T25" fmla="*/ 191 h 830"/>
                  <a:gd name="T26" fmla="*/ 340 w 693"/>
                  <a:gd name="T27" fmla="*/ 167 h 830"/>
                  <a:gd name="T28" fmla="*/ 260 w 693"/>
                  <a:gd name="T29" fmla="*/ 255 h 830"/>
                  <a:gd name="T30" fmla="*/ 200 w 693"/>
                  <a:gd name="T31" fmla="*/ 307 h 830"/>
                  <a:gd name="T32" fmla="*/ 184 w 693"/>
                  <a:gd name="T33" fmla="*/ 431 h 830"/>
                  <a:gd name="T34" fmla="*/ 116 w 693"/>
                  <a:gd name="T35" fmla="*/ 571 h 830"/>
                  <a:gd name="T36" fmla="*/ 0 w 693"/>
                  <a:gd name="T37" fmla="*/ 651 h 830"/>
                  <a:gd name="T38" fmla="*/ 84 w 693"/>
                  <a:gd name="T39" fmla="*/ 527 h 830"/>
                  <a:gd name="T40" fmla="*/ 124 w 693"/>
                  <a:gd name="T41" fmla="*/ 355 h 830"/>
                  <a:gd name="T42" fmla="*/ 124 w 693"/>
                  <a:gd name="T43" fmla="*/ 223 h 830"/>
                  <a:gd name="T44" fmla="*/ 248 w 693"/>
                  <a:gd name="T45" fmla="*/ 103 h 830"/>
                  <a:gd name="T46" fmla="*/ 644 w 693"/>
                  <a:gd name="T47" fmla="*/ 171 h 830"/>
                  <a:gd name="T48" fmla="*/ 632 w 693"/>
                  <a:gd name="T49" fmla="*/ 363 h 83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3"/>
                  <a:gd name="T76" fmla="*/ 0 h 830"/>
                  <a:gd name="T77" fmla="*/ 693 w 693"/>
                  <a:gd name="T78" fmla="*/ 830 h 83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3" h="830">
                    <a:moveTo>
                      <a:pt x="632" y="363"/>
                    </a:moveTo>
                    <a:cubicBezTo>
                      <a:pt x="628" y="214"/>
                      <a:pt x="580" y="83"/>
                      <a:pt x="444" y="79"/>
                    </a:cubicBezTo>
                    <a:cubicBezTo>
                      <a:pt x="376" y="77"/>
                      <a:pt x="304" y="110"/>
                      <a:pt x="260" y="151"/>
                    </a:cubicBezTo>
                    <a:cubicBezTo>
                      <a:pt x="249" y="161"/>
                      <a:pt x="244" y="175"/>
                      <a:pt x="232" y="187"/>
                    </a:cubicBezTo>
                    <a:cubicBezTo>
                      <a:pt x="209" y="209"/>
                      <a:pt x="160" y="222"/>
                      <a:pt x="168" y="263"/>
                    </a:cubicBezTo>
                    <a:cubicBezTo>
                      <a:pt x="253" y="221"/>
                      <a:pt x="372" y="31"/>
                      <a:pt x="524" y="131"/>
                    </a:cubicBezTo>
                    <a:cubicBezTo>
                      <a:pt x="621" y="195"/>
                      <a:pt x="594" y="461"/>
                      <a:pt x="544" y="571"/>
                    </a:cubicBezTo>
                    <a:cubicBezTo>
                      <a:pt x="509" y="649"/>
                      <a:pt x="440" y="726"/>
                      <a:pt x="376" y="763"/>
                    </a:cubicBezTo>
                    <a:cubicBezTo>
                      <a:pt x="354" y="776"/>
                      <a:pt x="327" y="783"/>
                      <a:pt x="304" y="795"/>
                    </a:cubicBezTo>
                    <a:cubicBezTo>
                      <a:pt x="283" y="806"/>
                      <a:pt x="262" y="830"/>
                      <a:pt x="236" y="819"/>
                    </a:cubicBezTo>
                    <a:cubicBezTo>
                      <a:pt x="260" y="744"/>
                      <a:pt x="331" y="743"/>
                      <a:pt x="384" y="703"/>
                    </a:cubicBezTo>
                    <a:cubicBezTo>
                      <a:pt x="465" y="641"/>
                      <a:pt x="514" y="548"/>
                      <a:pt x="528" y="415"/>
                    </a:cubicBezTo>
                    <a:cubicBezTo>
                      <a:pt x="536" y="339"/>
                      <a:pt x="562" y="251"/>
                      <a:pt x="520" y="191"/>
                    </a:cubicBezTo>
                    <a:cubicBezTo>
                      <a:pt x="484" y="140"/>
                      <a:pt x="396" y="135"/>
                      <a:pt x="340" y="167"/>
                    </a:cubicBezTo>
                    <a:cubicBezTo>
                      <a:pt x="309" y="184"/>
                      <a:pt x="293" y="221"/>
                      <a:pt x="260" y="255"/>
                    </a:cubicBezTo>
                    <a:cubicBezTo>
                      <a:pt x="243" y="273"/>
                      <a:pt x="213" y="285"/>
                      <a:pt x="200" y="307"/>
                    </a:cubicBezTo>
                    <a:cubicBezTo>
                      <a:pt x="179" y="343"/>
                      <a:pt x="192" y="380"/>
                      <a:pt x="184" y="431"/>
                    </a:cubicBezTo>
                    <a:cubicBezTo>
                      <a:pt x="177" y="476"/>
                      <a:pt x="142" y="534"/>
                      <a:pt x="116" y="571"/>
                    </a:cubicBezTo>
                    <a:cubicBezTo>
                      <a:pt x="90" y="608"/>
                      <a:pt x="55" y="652"/>
                      <a:pt x="0" y="651"/>
                    </a:cubicBezTo>
                    <a:cubicBezTo>
                      <a:pt x="5" y="592"/>
                      <a:pt x="59" y="569"/>
                      <a:pt x="84" y="527"/>
                    </a:cubicBezTo>
                    <a:cubicBezTo>
                      <a:pt x="107" y="489"/>
                      <a:pt x="132" y="426"/>
                      <a:pt x="124" y="355"/>
                    </a:cubicBezTo>
                    <a:cubicBezTo>
                      <a:pt x="119" y="309"/>
                      <a:pt x="103" y="267"/>
                      <a:pt x="124" y="223"/>
                    </a:cubicBezTo>
                    <a:cubicBezTo>
                      <a:pt x="145" y="180"/>
                      <a:pt x="204" y="139"/>
                      <a:pt x="248" y="103"/>
                    </a:cubicBezTo>
                    <a:cubicBezTo>
                      <a:pt x="376" y="0"/>
                      <a:pt x="568" y="10"/>
                      <a:pt x="644" y="171"/>
                    </a:cubicBezTo>
                    <a:cubicBezTo>
                      <a:pt x="664" y="213"/>
                      <a:pt x="693" y="346"/>
                      <a:pt x="632" y="3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8" name="Freeform 592"/>
              <p:cNvSpPr>
                <a:spLocks/>
              </p:cNvSpPr>
              <p:nvPr/>
            </p:nvSpPr>
            <p:spPr bwMode="auto">
              <a:xfrm>
                <a:off x="7744" y="2099"/>
                <a:ext cx="307" cy="214"/>
              </a:xfrm>
              <a:custGeom>
                <a:avLst/>
                <a:gdLst>
                  <a:gd name="T0" fmla="*/ 101 w 130"/>
                  <a:gd name="T1" fmla="*/ 91 h 91"/>
                  <a:gd name="T2" fmla="*/ 17 w 130"/>
                  <a:gd name="T3" fmla="*/ 67 h 91"/>
                  <a:gd name="T4" fmla="*/ 101 w 130"/>
                  <a:gd name="T5" fmla="*/ 91 h 91"/>
                  <a:gd name="T6" fmla="*/ 0 60000 65536"/>
                  <a:gd name="T7" fmla="*/ 0 60000 65536"/>
                  <a:gd name="T8" fmla="*/ 0 60000 65536"/>
                  <a:gd name="T9" fmla="*/ 0 w 130"/>
                  <a:gd name="T10" fmla="*/ 0 h 91"/>
                  <a:gd name="T11" fmla="*/ 130 w 130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" h="91">
                    <a:moveTo>
                      <a:pt x="101" y="91"/>
                    </a:moveTo>
                    <a:cubicBezTo>
                      <a:pt x="75" y="81"/>
                      <a:pt x="51" y="69"/>
                      <a:pt x="17" y="67"/>
                    </a:cubicBezTo>
                    <a:cubicBezTo>
                      <a:pt x="0" y="0"/>
                      <a:pt x="130" y="39"/>
                      <a:pt x="101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Freeform 593"/>
              <p:cNvSpPr>
                <a:spLocks/>
              </p:cNvSpPr>
              <p:nvPr/>
            </p:nvSpPr>
            <p:spPr bwMode="auto">
              <a:xfrm>
                <a:off x="7222" y="2108"/>
                <a:ext cx="529" cy="621"/>
              </a:xfrm>
              <a:custGeom>
                <a:avLst/>
                <a:gdLst>
                  <a:gd name="T0" fmla="*/ 222 w 224"/>
                  <a:gd name="T1" fmla="*/ 47 h 263"/>
                  <a:gd name="T2" fmla="*/ 182 w 224"/>
                  <a:gd name="T3" fmla="*/ 79 h 263"/>
                  <a:gd name="T4" fmla="*/ 86 w 224"/>
                  <a:gd name="T5" fmla="*/ 179 h 263"/>
                  <a:gd name="T6" fmla="*/ 34 w 224"/>
                  <a:gd name="T7" fmla="*/ 263 h 263"/>
                  <a:gd name="T8" fmla="*/ 118 w 224"/>
                  <a:gd name="T9" fmla="*/ 91 h 263"/>
                  <a:gd name="T10" fmla="*/ 222 w 224"/>
                  <a:gd name="T11" fmla="*/ 47 h 2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4"/>
                  <a:gd name="T19" fmla="*/ 0 h 263"/>
                  <a:gd name="T20" fmla="*/ 224 w 224"/>
                  <a:gd name="T21" fmla="*/ 263 h 2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4" h="263">
                    <a:moveTo>
                      <a:pt x="222" y="47"/>
                    </a:moveTo>
                    <a:cubicBezTo>
                      <a:pt x="224" y="73"/>
                      <a:pt x="195" y="68"/>
                      <a:pt x="182" y="79"/>
                    </a:cubicBezTo>
                    <a:cubicBezTo>
                      <a:pt x="162" y="122"/>
                      <a:pt x="115" y="143"/>
                      <a:pt x="86" y="179"/>
                    </a:cubicBezTo>
                    <a:cubicBezTo>
                      <a:pt x="65" y="205"/>
                      <a:pt x="68" y="245"/>
                      <a:pt x="34" y="263"/>
                    </a:cubicBezTo>
                    <a:cubicBezTo>
                      <a:pt x="0" y="195"/>
                      <a:pt x="79" y="136"/>
                      <a:pt x="118" y="91"/>
                    </a:cubicBezTo>
                    <a:cubicBezTo>
                      <a:pt x="141" y="65"/>
                      <a:pt x="176" y="0"/>
                      <a:pt x="22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0" name="Freeform 594"/>
              <p:cNvSpPr>
                <a:spLocks/>
              </p:cNvSpPr>
              <p:nvPr/>
            </p:nvSpPr>
            <p:spPr bwMode="auto">
              <a:xfrm>
                <a:off x="6868" y="2271"/>
                <a:ext cx="1139" cy="1498"/>
              </a:xfrm>
              <a:custGeom>
                <a:avLst/>
                <a:gdLst>
                  <a:gd name="T0" fmla="*/ 52 w 482"/>
                  <a:gd name="T1" fmla="*/ 614 h 634"/>
                  <a:gd name="T2" fmla="*/ 120 w 482"/>
                  <a:gd name="T3" fmla="*/ 562 h 634"/>
                  <a:gd name="T4" fmla="*/ 236 w 482"/>
                  <a:gd name="T5" fmla="*/ 454 h 634"/>
                  <a:gd name="T6" fmla="*/ 300 w 482"/>
                  <a:gd name="T7" fmla="*/ 430 h 634"/>
                  <a:gd name="T8" fmla="*/ 432 w 482"/>
                  <a:gd name="T9" fmla="*/ 206 h 634"/>
                  <a:gd name="T10" fmla="*/ 428 w 482"/>
                  <a:gd name="T11" fmla="*/ 162 h 634"/>
                  <a:gd name="T12" fmla="*/ 400 w 482"/>
                  <a:gd name="T13" fmla="*/ 58 h 634"/>
                  <a:gd name="T14" fmla="*/ 332 w 482"/>
                  <a:gd name="T15" fmla="*/ 130 h 634"/>
                  <a:gd name="T16" fmla="*/ 64 w 482"/>
                  <a:gd name="T17" fmla="*/ 490 h 634"/>
                  <a:gd name="T18" fmla="*/ 0 w 482"/>
                  <a:gd name="T19" fmla="*/ 506 h 634"/>
                  <a:gd name="T20" fmla="*/ 76 w 482"/>
                  <a:gd name="T21" fmla="*/ 426 h 634"/>
                  <a:gd name="T22" fmla="*/ 240 w 482"/>
                  <a:gd name="T23" fmla="*/ 146 h 634"/>
                  <a:gd name="T24" fmla="*/ 292 w 482"/>
                  <a:gd name="T25" fmla="*/ 102 h 634"/>
                  <a:gd name="T26" fmla="*/ 340 w 482"/>
                  <a:gd name="T27" fmla="*/ 38 h 634"/>
                  <a:gd name="T28" fmla="*/ 480 w 482"/>
                  <a:gd name="T29" fmla="*/ 90 h 634"/>
                  <a:gd name="T30" fmla="*/ 468 w 482"/>
                  <a:gd name="T31" fmla="*/ 166 h 634"/>
                  <a:gd name="T32" fmla="*/ 468 w 482"/>
                  <a:gd name="T33" fmla="*/ 250 h 634"/>
                  <a:gd name="T34" fmla="*/ 356 w 482"/>
                  <a:gd name="T35" fmla="*/ 450 h 634"/>
                  <a:gd name="T36" fmla="*/ 264 w 482"/>
                  <a:gd name="T37" fmla="*/ 494 h 634"/>
                  <a:gd name="T38" fmla="*/ 52 w 482"/>
                  <a:gd name="T39" fmla="*/ 614 h 63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82"/>
                  <a:gd name="T61" fmla="*/ 0 h 634"/>
                  <a:gd name="T62" fmla="*/ 482 w 482"/>
                  <a:gd name="T63" fmla="*/ 634 h 63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82" h="634">
                    <a:moveTo>
                      <a:pt x="52" y="614"/>
                    </a:moveTo>
                    <a:cubicBezTo>
                      <a:pt x="63" y="583"/>
                      <a:pt x="91" y="582"/>
                      <a:pt x="120" y="562"/>
                    </a:cubicBezTo>
                    <a:cubicBezTo>
                      <a:pt x="162" y="533"/>
                      <a:pt x="194" y="478"/>
                      <a:pt x="236" y="454"/>
                    </a:cubicBezTo>
                    <a:cubicBezTo>
                      <a:pt x="255" y="443"/>
                      <a:pt x="279" y="442"/>
                      <a:pt x="300" y="430"/>
                    </a:cubicBezTo>
                    <a:cubicBezTo>
                      <a:pt x="368" y="392"/>
                      <a:pt x="428" y="289"/>
                      <a:pt x="432" y="206"/>
                    </a:cubicBezTo>
                    <a:cubicBezTo>
                      <a:pt x="433" y="191"/>
                      <a:pt x="427" y="176"/>
                      <a:pt x="428" y="162"/>
                    </a:cubicBezTo>
                    <a:cubicBezTo>
                      <a:pt x="430" y="121"/>
                      <a:pt x="449" y="65"/>
                      <a:pt x="400" y="58"/>
                    </a:cubicBezTo>
                    <a:cubicBezTo>
                      <a:pt x="355" y="51"/>
                      <a:pt x="343" y="93"/>
                      <a:pt x="332" y="130"/>
                    </a:cubicBezTo>
                    <a:cubicBezTo>
                      <a:pt x="229" y="219"/>
                      <a:pt x="186" y="413"/>
                      <a:pt x="64" y="490"/>
                    </a:cubicBezTo>
                    <a:cubicBezTo>
                      <a:pt x="48" y="500"/>
                      <a:pt x="23" y="512"/>
                      <a:pt x="0" y="506"/>
                    </a:cubicBezTo>
                    <a:cubicBezTo>
                      <a:pt x="0" y="456"/>
                      <a:pt x="46" y="452"/>
                      <a:pt x="76" y="426"/>
                    </a:cubicBezTo>
                    <a:cubicBezTo>
                      <a:pt x="154" y="358"/>
                      <a:pt x="171" y="230"/>
                      <a:pt x="240" y="146"/>
                    </a:cubicBezTo>
                    <a:cubicBezTo>
                      <a:pt x="253" y="131"/>
                      <a:pt x="276" y="120"/>
                      <a:pt x="292" y="102"/>
                    </a:cubicBezTo>
                    <a:cubicBezTo>
                      <a:pt x="311" y="81"/>
                      <a:pt x="322" y="51"/>
                      <a:pt x="340" y="38"/>
                    </a:cubicBezTo>
                    <a:cubicBezTo>
                      <a:pt x="395" y="0"/>
                      <a:pt x="476" y="32"/>
                      <a:pt x="480" y="90"/>
                    </a:cubicBezTo>
                    <a:cubicBezTo>
                      <a:pt x="482" y="116"/>
                      <a:pt x="470" y="144"/>
                      <a:pt x="468" y="166"/>
                    </a:cubicBezTo>
                    <a:cubicBezTo>
                      <a:pt x="466" y="195"/>
                      <a:pt x="471" y="223"/>
                      <a:pt x="468" y="250"/>
                    </a:cubicBezTo>
                    <a:cubicBezTo>
                      <a:pt x="459" y="329"/>
                      <a:pt x="412" y="407"/>
                      <a:pt x="356" y="450"/>
                    </a:cubicBezTo>
                    <a:cubicBezTo>
                      <a:pt x="330" y="470"/>
                      <a:pt x="294" y="476"/>
                      <a:pt x="264" y="494"/>
                    </a:cubicBezTo>
                    <a:cubicBezTo>
                      <a:pt x="198" y="533"/>
                      <a:pt x="151" y="634"/>
                      <a:pt x="52" y="6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1" name="Freeform 595"/>
              <p:cNvSpPr>
                <a:spLocks noEditPoints="1"/>
              </p:cNvSpPr>
              <p:nvPr/>
            </p:nvSpPr>
            <p:spPr bwMode="auto">
              <a:xfrm>
                <a:off x="6896" y="2465"/>
                <a:ext cx="983" cy="1207"/>
              </a:xfrm>
              <a:custGeom>
                <a:avLst/>
                <a:gdLst>
                  <a:gd name="T0" fmla="*/ 388 w 416"/>
                  <a:gd name="T1" fmla="*/ 0 h 511"/>
                  <a:gd name="T2" fmla="*/ 380 w 416"/>
                  <a:gd name="T3" fmla="*/ 76 h 511"/>
                  <a:gd name="T4" fmla="*/ 308 w 416"/>
                  <a:gd name="T5" fmla="*/ 296 h 511"/>
                  <a:gd name="T6" fmla="*/ 160 w 416"/>
                  <a:gd name="T7" fmla="*/ 392 h 511"/>
                  <a:gd name="T8" fmla="*/ 0 w 416"/>
                  <a:gd name="T9" fmla="*/ 476 h 511"/>
                  <a:gd name="T10" fmla="*/ 76 w 416"/>
                  <a:gd name="T11" fmla="*/ 420 h 511"/>
                  <a:gd name="T12" fmla="*/ 208 w 416"/>
                  <a:gd name="T13" fmla="*/ 276 h 511"/>
                  <a:gd name="T14" fmla="*/ 344 w 416"/>
                  <a:gd name="T15" fmla="*/ 60 h 511"/>
                  <a:gd name="T16" fmla="*/ 380 w 416"/>
                  <a:gd name="T17" fmla="*/ 0 h 511"/>
                  <a:gd name="T18" fmla="*/ 388 w 416"/>
                  <a:gd name="T19" fmla="*/ 0 h 511"/>
                  <a:gd name="T20" fmla="*/ 260 w 416"/>
                  <a:gd name="T21" fmla="*/ 264 h 511"/>
                  <a:gd name="T22" fmla="*/ 344 w 416"/>
                  <a:gd name="T23" fmla="*/ 120 h 511"/>
                  <a:gd name="T24" fmla="*/ 332 w 416"/>
                  <a:gd name="T25" fmla="*/ 116 h 511"/>
                  <a:gd name="T26" fmla="*/ 260 w 416"/>
                  <a:gd name="T27" fmla="*/ 264 h 51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6"/>
                  <a:gd name="T43" fmla="*/ 0 h 511"/>
                  <a:gd name="T44" fmla="*/ 416 w 416"/>
                  <a:gd name="T45" fmla="*/ 511 h 51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6" h="511">
                    <a:moveTo>
                      <a:pt x="388" y="0"/>
                    </a:moveTo>
                    <a:cubicBezTo>
                      <a:pt x="408" y="22"/>
                      <a:pt x="388" y="57"/>
                      <a:pt x="380" y="76"/>
                    </a:cubicBezTo>
                    <a:cubicBezTo>
                      <a:pt x="416" y="121"/>
                      <a:pt x="361" y="271"/>
                      <a:pt x="308" y="296"/>
                    </a:cubicBezTo>
                    <a:cubicBezTo>
                      <a:pt x="246" y="325"/>
                      <a:pt x="203" y="342"/>
                      <a:pt x="160" y="392"/>
                    </a:cubicBezTo>
                    <a:cubicBezTo>
                      <a:pt x="130" y="426"/>
                      <a:pt x="60" y="511"/>
                      <a:pt x="0" y="476"/>
                    </a:cubicBezTo>
                    <a:cubicBezTo>
                      <a:pt x="17" y="440"/>
                      <a:pt x="50" y="439"/>
                      <a:pt x="76" y="420"/>
                    </a:cubicBezTo>
                    <a:cubicBezTo>
                      <a:pt x="106" y="399"/>
                      <a:pt x="194" y="313"/>
                      <a:pt x="208" y="276"/>
                    </a:cubicBezTo>
                    <a:cubicBezTo>
                      <a:pt x="239" y="199"/>
                      <a:pt x="278" y="107"/>
                      <a:pt x="344" y="60"/>
                    </a:cubicBezTo>
                    <a:cubicBezTo>
                      <a:pt x="351" y="35"/>
                      <a:pt x="355" y="6"/>
                      <a:pt x="380" y="0"/>
                    </a:cubicBezTo>
                    <a:cubicBezTo>
                      <a:pt x="383" y="0"/>
                      <a:pt x="385" y="0"/>
                      <a:pt x="388" y="0"/>
                    </a:cubicBezTo>
                    <a:close/>
                    <a:moveTo>
                      <a:pt x="260" y="264"/>
                    </a:moveTo>
                    <a:cubicBezTo>
                      <a:pt x="312" y="258"/>
                      <a:pt x="349" y="183"/>
                      <a:pt x="344" y="120"/>
                    </a:cubicBezTo>
                    <a:cubicBezTo>
                      <a:pt x="339" y="120"/>
                      <a:pt x="339" y="115"/>
                      <a:pt x="332" y="116"/>
                    </a:cubicBezTo>
                    <a:cubicBezTo>
                      <a:pt x="312" y="169"/>
                      <a:pt x="283" y="213"/>
                      <a:pt x="260" y="2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2" name="Freeform 596"/>
              <p:cNvSpPr>
                <a:spLocks/>
              </p:cNvSpPr>
              <p:nvPr/>
            </p:nvSpPr>
            <p:spPr bwMode="auto">
              <a:xfrm>
                <a:off x="8514" y="2502"/>
                <a:ext cx="163" cy="350"/>
              </a:xfrm>
              <a:custGeom>
                <a:avLst/>
                <a:gdLst>
                  <a:gd name="T0" fmla="*/ 39 w 69"/>
                  <a:gd name="T1" fmla="*/ 0 h 148"/>
                  <a:gd name="T2" fmla="*/ 15 w 69"/>
                  <a:gd name="T3" fmla="*/ 148 h 148"/>
                  <a:gd name="T4" fmla="*/ 39 w 69"/>
                  <a:gd name="T5" fmla="*/ 0 h 148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148"/>
                  <a:gd name="T11" fmla="*/ 69 w 69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148">
                    <a:moveTo>
                      <a:pt x="39" y="0"/>
                    </a:moveTo>
                    <a:cubicBezTo>
                      <a:pt x="69" y="30"/>
                      <a:pt x="53" y="134"/>
                      <a:pt x="15" y="148"/>
                    </a:cubicBezTo>
                    <a:cubicBezTo>
                      <a:pt x="13" y="103"/>
                      <a:pt x="0" y="16"/>
                      <a:pt x="3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3" name="Freeform 597"/>
              <p:cNvSpPr>
                <a:spLocks/>
              </p:cNvSpPr>
              <p:nvPr/>
            </p:nvSpPr>
            <p:spPr bwMode="auto">
              <a:xfrm>
                <a:off x="6670" y="2538"/>
                <a:ext cx="375" cy="616"/>
              </a:xfrm>
              <a:custGeom>
                <a:avLst/>
                <a:gdLst>
                  <a:gd name="T0" fmla="*/ 140 w 159"/>
                  <a:gd name="T1" fmla="*/ 5 h 261"/>
                  <a:gd name="T2" fmla="*/ 112 w 159"/>
                  <a:gd name="T3" fmla="*/ 157 h 261"/>
                  <a:gd name="T4" fmla="*/ 20 w 159"/>
                  <a:gd name="T5" fmla="*/ 261 h 261"/>
                  <a:gd name="T6" fmla="*/ 120 w 159"/>
                  <a:gd name="T7" fmla="*/ 13 h 261"/>
                  <a:gd name="T8" fmla="*/ 128 w 159"/>
                  <a:gd name="T9" fmla="*/ 1 h 261"/>
                  <a:gd name="T10" fmla="*/ 140 w 159"/>
                  <a:gd name="T11" fmla="*/ 5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"/>
                  <a:gd name="T19" fmla="*/ 0 h 261"/>
                  <a:gd name="T20" fmla="*/ 159 w 159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" h="261">
                    <a:moveTo>
                      <a:pt x="140" y="5"/>
                    </a:moveTo>
                    <a:cubicBezTo>
                      <a:pt x="159" y="62"/>
                      <a:pt x="137" y="118"/>
                      <a:pt x="112" y="157"/>
                    </a:cubicBezTo>
                    <a:cubicBezTo>
                      <a:pt x="87" y="195"/>
                      <a:pt x="54" y="238"/>
                      <a:pt x="20" y="261"/>
                    </a:cubicBezTo>
                    <a:cubicBezTo>
                      <a:pt x="0" y="156"/>
                      <a:pt x="106" y="110"/>
                      <a:pt x="120" y="13"/>
                    </a:cubicBezTo>
                    <a:cubicBezTo>
                      <a:pt x="122" y="8"/>
                      <a:pt x="127" y="7"/>
                      <a:pt x="128" y="1"/>
                    </a:cubicBezTo>
                    <a:cubicBezTo>
                      <a:pt x="135" y="0"/>
                      <a:pt x="135" y="5"/>
                      <a:pt x="140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4" name="Freeform 598"/>
              <p:cNvSpPr>
                <a:spLocks/>
              </p:cNvSpPr>
              <p:nvPr/>
            </p:nvSpPr>
            <p:spPr bwMode="auto">
              <a:xfrm>
                <a:off x="7425" y="2937"/>
                <a:ext cx="1198" cy="1210"/>
              </a:xfrm>
              <a:custGeom>
                <a:avLst/>
                <a:gdLst>
                  <a:gd name="T0" fmla="*/ 492 w 507"/>
                  <a:gd name="T1" fmla="*/ 0 h 512"/>
                  <a:gd name="T2" fmla="*/ 444 w 507"/>
                  <a:gd name="T3" fmla="*/ 188 h 512"/>
                  <a:gd name="T4" fmla="*/ 328 w 507"/>
                  <a:gd name="T5" fmla="*/ 324 h 512"/>
                  <a:gd name="T6" fmla="*/ 160 w 507"/>
                  <a:gd name="T7" fmla="*/ 396 h 512"/>
                  <a:gd name="T8" fmla="*/ 316 w 507"/>
                  <a:gd name="T9" fmla="*/ 360 h 512"/>
                  <a:gd name="T10" fmla="*/ 124 w 507"/>
                  <a:gd name="T11" fmla="*/ 444 h 512"/>
                  <a:gd name="T12" fmla="*/ 0 w 507"/>
                  <a:gd name="T13" fmla="*/ 496 h 512"/>
                  <a:gd name="T14" fmla="*/ 56 w 507"/>
                  <a:gd name="T15" fmla="*/ 444 h 512"/>
                  <a:gd name="T16" fmla="*/ 136 w 507"/>
                  <a:gd name="T17" fmla="*/ 356 h 512"/>
                  <a:gd name="T18" fmla="*/ 332 w 507"/>
                  <a:gd name="T19" fmla="*/ 272 h 512"/>
                  <a:gd name="T20" fmla="*/ 472 w 507"/>
                  <a:gd name="T21" fmla="*/ 16 h 512"/>
                  <a:gd name="T22" fmla="*/ 480 w 507"/>
                  <a:gd name="T23" fmla="*/ 0 h 512"/>
                  <a:gd name="T24" fmla="*/ 492 w 507"/>
                  <a:gd name="T25" fmla="*/ 0 h 5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07"/>
                  <a:gd name="T40" fmla="*/ 0 h 512"/>
                  <a:gd name="T41" fmla="*/ 507 w 507"/>
                  <a:gd name="T42" fmla="*/ 512 h 5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07" h="512">
                    <a:moveTo>
                      <a:pt x="492" y="0"/>
                    </a:moveTo>
                    <a:cubicBezTo>
                      <a:pt x="507" y="67"/>
                      <a:pt x="473" y="136"/>
                      <a:pt x="444" y="188"/>
                    </a:cubicBezTo>
                    <a:cubicBezTo>
                      <a:pt x="415" y="240"/>
                      <a:pt x="380" y="296"/>
                      <a:pt x="328" y="324"/>
                    </a:cubicBezTo>
                    <a:cubicBezTo>
                      <a:pt x="274" y="354"/>
                      <a:pt x="207" y="350"/>
                      <a:pt x="160" y="396"/>
                    </a:cubicBezTo>
                    <a:cubicBezTo>
                      <a:pt x="219" y="409"/>
                      <a:pt x="271" y="361"/>
                      <a:pt x="316" y="360"/>
                    </a:cubicBezTo>
                    <a:cubicBezTo>
                      <a:pt x="311" y="453"/>
                      <a:pt x="194" y="419"/>
                      <a:pt x="124" y="444"/>
                    </a:cubicBezTo>
                    <a:cubicBezTo>
                      <a:pt x="78" y="460"/>
                      <a:pt x="50" y="512"/>
                      <a:pt x="0" y="496"/>
                    </a:cubicBezTo>
                    <a:cubicBezTo>
                      <a:pt x="5" y="460"/>
                      <a:pt x="37" y="460"/>
                      <a:pt x="56" y="444"/>
                    </a:cubicBezTo>
                    <a:cubicBezTo>
                      <a:pt x="87" y="419"/>
                      <a:pt x="107" y="378"/>
                      <a:pt x="136" y="356"/>
                    </a:cubicBezTo>
                    <a:cubicBezTo>
                      <a:pt x="198" y="310"/>
                      <a:pt x="277" y="314"/>
                      <a:pt x="332" y="272"/>
                    </a:cubicBezTo>
                    <a:cubicBezTo>
                      <a:pt x="418" y="206"/>
                      <a:pt x="424" y="122"/>
                      <a:pt x="472" y="16"/>
                    </a:cubicBezTo>
                    <a:cubicBezTo>
                      <a:pt x="474" y="12"/>
                      <a:pt x="475" y="5"/>
                      <a:pt x="480" y="0"/>
                    </a:cubicBezTo>
                    <a:cubicBezTo>
                      <a:pt x="484" y="0"/>
                      <a:pt x="488" y="0"/>
                      <a:pt x="4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Freeform 599"/>
              <p:cNvSpPr>
                <a:spLocks/>
              </p:cNvSpPr>
              <p:nvPr/>
            </p:nvSpPr>
            <p:spPr bwMode="auto">
              <a:xfrm>
                <a:off x="8219" y="2956"/>
                <a:ext cx="721" cy="869"/>
              </a:xfrm>
              <a:custGeom>
                <a:avLst/>
                <a:gdLst>
                  <a:gd name="T0" fmla="*/ 288 w 305"/>
                  <a:gd name="T1" fmla="*/ 4 h 368"/>
                  <a:gd name="T2" fmla="*/ 220 w 305"/>
                  <a:gd name="T3" fmla="*/ 196 h 368"/>
                  <a:gd name="T4" fmla="*/ 152 w 305"/>
                  <a:gd name="T5" fmla="*/ 236 h 368"/>
                  <a:gd name="T6" fmla="*/ 0 w 305"/>
                  <a:gd name="T7" fmla="*/ 348 h 368"/>
                  <a:gd name="T8" fmla="*/ 52 w 305"/>
                  <a:gd name="T9" fmla="*/ 292 h 368"/>
                  <a:gd name="T10" fmla="*/ 172 w 305"/>
                  <a:gd name="T11" fmla="*/ 76 h 368"/>
                  <a:gd name="T12" fmla="*/ 208 w 305"/>
                  <a:gd name="T13" fmla="*/ 4 h 368"/>
                  <a:gd name="T14" fmla="*/ 176 w 305"/>
                  <a:gd name="T15" fmla="*/ 164 h 368"/>
                  <a:gd name="T16" fmla="*/ 276 w 305"/>
                  <a:gd name="T17" fmla="*/ 0 h 368"/>
                  <a:gd name="T18" fmla="*/ 288 w 305"/>
                  <a:gd name="T19" fmla="*/ 4 h 3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05"/>
                  <a:gd name="T31" fmla="*/ 0 h 368"/>
                  <a:gd name="T32" fmla="*/ 305 w 305"/>
                  <a:gd name="T33" fmla="*/ 368 h 3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05" h="368">
                    <a:moveTo>
                      <a:pt x="288" y="4"/>
                    </a:moveTo>
                    <a:cubicBezTo>
                      <a:pt x="305" y="75"/>
                      <a:pt x="265" y="155"/>
                      <a:pt x="220" y="196"/>
                    </a:cubicBezTo>
                    <a:cubicBezTo>
                      <a:pt x="202" y="213"/>
                      <a:pt x="173" y="218"/>
                      <a:pt x="152" y="236"/>
                    </a:cubicBezTo>
                    <a:cubicBezTo>
                      <a:pt x="106" y="276"/>
                      <a:pt x="76" y="368"/>
                      <a:pt x="0" y="348"/>
                    </a:cubicBezTo>
                    <a:cubicBezTo>
                      <a:pt x="0" y="310"/>
                      <a:pt x="31" y="310"/>
                      <a:pt x="52" y="292"/>
                    </a:cubicBezTo>
                    <a:cubicBezTo>
                      <a:pt x="106" y="246"/>
                      <a:pt x="151" y="153"/>
                      <a:pt x="172" y="76"/>
                    </a:cubicBezTo>
                    <a:cubicBezTo>
                      <a:pt x="179" y="52"/>
                      <a:pt x="177" y="14"/>
                      <a:pt x="208" y="4"/>
                    </a:cubicBezTo>
                    <a:cubicBezTo>
                      <a:pt x="247" y="48"/>
                      <a:pt x="187" y="118"/>
                      <a:pt x="176" y="164"/>
                    </a:cubicBezTo>
                    <a:cubicBezTo>
                      <a:pt x="233" y="149"/>
                      <a:pt x="235" y="44"/>
                      <a:pt x="276" y="0"/>
                    </a:cubicBezTo>
                    <a:cubicBezTo>
                      <a:pt x="279" y="2"/>
                      <a:pt x="283" y="4"/>
                      <a:pt x="288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600"/>
              <p:cNvSpPr>
                <a:spLocks/>
              </p:cNvSpPr>
              <p:nvPr/>
            </p:nvSpPr>
            <p:spPr bwMode="auto">
              <a:xfrm>
                <a:off x="8059" y="3410"/>
                <a:ext cx="788" cy="614"/>
              </a:xfrm>
              <a:custGeom>
                <a:avLst/>
                <a:gdLst>
                  <a:gd name="T0" fmla="*/ 328 w 334"/>
                  <a:gd name="T1" fmla="*/ 0 h 260"/>
                  <a:gd name="T2" fmla="*/ 252 w 334"/>
                  <a:gd name="T3" fmla="*/ 100 h 260"/>
                  <a:gd name="T4" fmla="*/ 288 w 334"/>
                  <a:gd name="T5" fmla="*/ 92 h 260"/>
                  <a:gd name="T6" fmla="*/ 252 w 334"/>
                  <a:gd name="T7" fmla="*/ 148 h 260"/>
                  <a:gd name="T8" fmla="*/ 0 w 334"/>
                  <a:gd name="T9" fmla="*/ 260 h 260"/>
                  <a:gd name="T10" fmla="*/ 92 w 334"/>
                  <a:gd name="T11" fmla="*/ 188 h 260"/>
                  <a:gd name="T12" fmla="*/ 196 w 334"/>
                  <a:gd name="T13" fmla="*/ 120 h 260"/>
                  <a:gd name="T14" fmla="*/ 316 w 334"/>
                  <a:gd name="T15" fmla="*/ 0 h 260"/>
                  <a:gd name="T16" fmla="*/ 328 w 334"/>
                  <a:gd name="T17" fmla="*/ 0 h 2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4"/>
                  <a:gd name="T28" fmla="*/ 0 h 260"/>
                  <a:gd name="T29" fmla="*/ 334 w 334"/>
                  <a:gd name="T30" fmla="*/ 260 h 2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4" h="260">
                    <a:moveTo>
                      <a:pt x="328" y="0"/>
                    </a:moveTo>
                    <a:cubicBezTo>
                      <a:pt x="334" y="49"/>
                      <a:pt x="277" y="69"/>
                      <a:pt x="252" y="100"/>
                    </a:cubicBezTo>
                    <a:cubicBezTo>
                      <a:pt x="263" y="112"/>
                      <a:pt x="269" y="85"/>
                      <a:pt x="288" y="92"/>
                    </a:cubicBezTo>
                    <a:cubicBezTo>
                      <a:pt x="289" y="123"/>
                      <a:pt x="264" y="129"/>
                      <a:pt x="252" y="148"/>
                    </a:cubicBezTo>
                    <a:cubicBezTo>
                      <a:pt x="148" y="163"/>
                      <a:pt x="101" y="255"/>
                      <a:pt x="0" y="260"/>
                    </a:cubicBezTo>
                    <a:cubicBezTo>
                      <a:pt x="16" y="222"/>
                      <a:pt x="60" y="207"/>
                      <a:pt x="92" y="188"/>
                    </a:cubicBezTo>
                    <a:cubicBezTo>
                      <a:pt x="126" y="168"/>
                      <a:pt x="168" y="148"/>
                      <a:pt x="196" y="120"/>
                    </a:cubicBezTo>
                    <a:cubicBezTo>
                      <a:pt x="235" y="82"/>
                      <a:pt x="259" y="24"/>
                      <a:pt x="316" y="0"/>
                    </a:cubicBezTo>
                    <a:cubicBezTo>
                      <a:pt x="320" y="0"/>
                      <a:pt x="324" y="0"/>
                      <a:pt x="3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 601"/>
              <p:cNvSpPr>
                <a:spLocks/>
              </p:cNvSpPr>
              <p:nvPr/>
            </p:nvSpPr>
            <p:spPr bwMode="auto">
              <a:xfrm>
                <a:off x="7227" y="3870"/>
                <a:ext cx="321" cy="210"/>
              </a:xfrm>
              <a:custGeom>
                <a:avLst/>
                <a:gdLst>
                  <a:gd name="T0" fmla="*/ 136 w 136"/>
                  <a:gd name="T1" fmla="*/ 9 h 89"/>
                  <a:gd name="T2" fmla="*/ 0 w 136"/>
                  <a:gd name="T3" fmla="*/ 53 h 89"/>
                  <a:gd name="T4" fmla="*/ 136 w 136"/>
                  <a:gd name="T5" fmla="*/ 9 h 89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89"/>
                  <a:gd name="T11" fmla="*/ 136 w 136"/>
                  <a:gd name="T12" fmla="*/ 89 h 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89">
                    <a:moveTo>
                      <a:pt x="136" y="9"/>
                    </a:moveTo>
                    <a:cubicBezTo>
                      <a:pt x="122" y="49"/>
                      <a:pt x="38" y="89"/>
                      <a:pt x="0" y="53"/>
                    </a:cubicBezTo>
                    <a:cubicBezTo>
                      <a:pt x="9" y="6"/>
                      <a:pt x="98" y="0"/>
                      <a:pt x="136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Freeform 602"/>
              <p:cNvSpPr>
                <a:spLocks/>
              </p:cNvSpPr>
              <p:nvPr/>
            </p:nvSpPr>
            <p:spPr bwMode="auto">
              <a:xfrm>
                <a:off x="7593" y="3976"/>
                <a:ext cx="333" cy="152"/>
              </a:xfrm>
              <a:custGeom>
                <a:avLst/>
                <a:gdLst>
                  <a:gd name="T0" fmla="*/ 77 w 141"/>
                  <a:gd name="T1" fmla="*/ 64 h 64"/>
                  <a:gd name="T2" fmla="*/ 37 w 141"/>
                  <a:gd name="T3" fmla="*/ 64 h 64"/>
                  <a:gd name="T4" fmla="*/ 141 w 141"/>
                  <a:gd name="T5" fmla="*/ 24 h 64"/>
                  <a:gd name="T6" fmla="*/ 77 w 141"/>
                  <a:gd name="T7" fmla="*/ 64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64"/>
                  <a:gd name="T14" fmla="*/ 141 w 141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64">
                    <a:moveTo>
                      <a:pt x="77" y="64"/>
                    </a:moveTo>
                    <a:cubicBezTo>
                      <a:pt x="64" y="64"/>
                      <a:pt x="50" y="64"/>
                      <a:pt x="37" y="64"/>
                    </a:cubicBezTo>
                    <a:cubicBezTo>
                      <a:pt x="0" y="28"/>
                      <a:pt x="107" y="0"/>
                      <a:pt x="141" y="24"/>
                    </a:cubicBezTo>
                    <a:cubicBezTo>
                      <a:pt x="135" y="53"/>
                      <a:pt x="101" y="53"/>
                      <a:pt x="77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85" name="Group 85"/>
          <p:cNvGrpSpPr>
            <a:grpSpLocks noChangeAspect="1"/>
          </p:cNvGrpSpPr>
          <p:nvPr/>
        </p:nvGrpSpPr>
        <p:grpSpPr bwMode="auto">
          <a:xfrm>
            <a:off x="1630519" y="3888254"/>
            <a:ext cx="433369" cy="433935"/>
            <a:chOff x="0" y="0"/>
            <a:chExt cx="765" cy="766"/>
          </a:xfrm>
        </p:grpSpPr>
        <p:sp>
          <p:nvSpPr>
            <p:cNvPr id="86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87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88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1" name="Group 104"/>
          <p:cNvGrpSpPr>
            <a:grpSpLocks noChangeAspect="1"/>
          </p:cNvGrpSpPr>
          <p:nvPr/>
        </p:nvGrpSpPr>
        <p:grpSpPr>
          <a:xfrm>
            <a:off x="1117494" y="3894591"/>
            <a:ext cx="421262" cy="421261"/>
            <a:chOff x="776911" y="-503264"/>
            <a:chExt cx="1214438" cy="1214437"/>
          </a:xfrm>
        </p:grpSpPr>
        <p:sp>
          <p:nvSpPr>
            <p:cNvPr id="92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93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94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5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6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95" y="2360726"/>
            <a:ext cx="569410" cy="56941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78" y="3132406"/>
            <a:ext cx="420245" cy="42024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230" y="1028444"/>
            <a:ext cx="576000" cy="57600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308" y="1035614"/>
            <a:ext cx="546680" cy="546680"/>
          </a:xfrm>
          <a:prstGeom prst="rect">
            <a:avLst/>
          </a:prstGeom>
        </p:spPr>
      </p:pic>
      <p:sp>
        <p:nvSpPr>
          <p:cNvPr id="101" name="Freeform 153"/>
          <p:cNvSpPr>
            <a:spLocks/>
          </p:cNvSpPr>
          <p:nvPr/>
        </p:nvSpPr>
        <p:spPr bwMode="auto">
          <a:xfrm>
            <a:off x="4666594" y="971644"/>
            <a:ext cx="1012151" cy="627877"/>
          </a:xfrm>
          <a:custGeom>
            <a:avLst/>
            <a:gdLst>
              <a:gd name="T0" fmla="*/ 2147483647 w 656"/>
              <a:gd name="T1" fmla="*/ 1623767849 h 378"/>
              <a:gd name="T2" fmla="*/ 2147483647 w 656"/>
              <a:gd name="T3" fmla="*/ 1650122500 h 378"/>
              <a:gd name="T4" fmla="*/ 2147483647 w 656"/>
              <a:gd name="T5" fmla="*/ 767080277 h 378"/>
              <a:gd name="T6" fmla="*/ 2147483647 w 656"/>
              <a:gd name="T7" fmla="*/ 956356446 h 378"/>
              <a:gd name="T8" fmla="*/ 2147483647 w 656"/>
              <a:gd name="T9" fmla="*/ 0 h 378"/>
              <a:gd name="T10" fmla="*/ 2147483647 w 656"/>
              <a:gd name="T11" fmla="*/ 882956027 h 378"/>
              <a:gd name="T12" fmla="*/ 2147483647 w 656"/>
              <a:gd name="T13" fmla="*/ 767080277 h 378"/>
              <a:gd name="T14" fmla="*/ 932276655 w 656"/>
              <a:gd name="T15" fmla="*/ 1623767849 h 378"/>
              <a:gd name="T16" fmla="*/ 831539598 w 656"/>
              <a:gd name="T17" fmla="*/ 1623767849 h 378"/>
              <a:gd name="T18" fmla="*/ 0 w 656"/>
              <a:gd name="T19" fmla="*/ 2147483647 h 378"/>
              <a:gd name="T20" fmla="*/ 831539598 w 656"/>
              <a:gd name="T21" fmla="*/ 2147483647 h 378"/>
              <a:gd name="T22" fmla="*/ 932276655 w 656"/>
              <a:gd name="T23" fmla="*/ 2147483647 h 378"/>
              <a:gd name="T24" fmla="*/ 2147483647 w 656"/>
              <a:gd name="T25" fmla="*/ 2147483647 h 378"/>
              <a:gd name="T26" fmla="*/ 2147483647 w 656"/>
              <a:gd name="T27" fmla="*/ 2147483647 h 378"/>
              <a:gd name="T28" fmla="*/ 2147483647 w 656"/>
              <a:gd name="T29" fmla="*/ 2147483647 h 378"/>
              <a:gd name="T30" fmla="*/ 2147483647 w 656"/>
              <a:gd name="T31" fmla="*/ 2147483647 h 378"/>
              <a:gd name="T32" fmla="*/ 2147483647 w 656"/>
              <a:gd name="T33" fmla="*/ 2147483647 h 378"/>
              <a:gd name="T34" fmla="*/ 2147483647 w 656"/>
              <a:gd name="T35" fmla="*/ 2147483647 h 378"/>
              <a:gd name="T36" fmla="*/ 2147483647 w 656"/>
              <a:gd name="T37" fmla="*/ 2147483647 h 378"/>
              <a:gd name="T38" fmla="*/ 2147483647 w 656"/>
              <a:gd name="T39" fmla="*/ 2147483647 h 378"/>
              <a:gd name="T40" fmla="*/ 2147483647 w 656"/>
              <a:gd name="T41" fmla="*/ 1623767849 h 3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56"/>
              <a:gd name="T64" fmla="*/ 0 h 378"/>
              <a:gd name="T65" fmla="*/ 656 w 656"/>
              <a:gd name="T66" fmla="*/ 378 h 37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56" h="378">
                <a:moveTo>
                  <a:pt x="589" y="131"/>
                </a:moveTo>
                <a:cubicBezTo>
                  <a:pt x="583" y="131"/>
                  <a:pt x="578" y="131"/>
                  <a:pt x="572" y="133"/>
                </a:cubicBezTo>
                <a:cubicBezTo>
                  <a:pt x="559" y="92"/>
                  <a:pt x="518" y="62"/>
                  <a:pt x="470" y="62"/>
                </a:cubicBezTo>
                <a:cubicBezTo>
                  <a:pt x="449" y="62"/>
                  <a:pt x="430" y="67"/>
                  <a:pt x="414" y="77"/>
                </a:cubicBezTo>
                <a:cubicBezTo>
                  <a:pt x="403" y="33"/>
                  <a:pt x="364" y="0"/>
                  <a:pt x="317" y="0"/>
                </a:cubicBezTo>
                <a:cubicBezTo>
                  <a:pt x="272" y="0"/>
                  <a:pt x="234" y="30"/>
                  <a:pt x="221" y="71"/>
                </a:cubicBezTo>
                <a:cubicBezTo>
                  <a:pt x="208" y="65"/>
                  <a:pt x="193" y="62"/>
                  <a:pt x="177" y="62"/>
                </a:cubicBezTo>
                <a:cubicBezTo>
                  <a:pt x="129" y="62"/>
                  <a:pt x="89" y="91"/>
                  <a:pt x="75" y="131"/>
                </a:cubicBezTo>
                <a:cubicBezTo>
                  <a:pt x="73" y="131"/>
                  <a:pt x="70" y="131"/>
                  <a:pt x="67" y="131"/>
                </a:cubicBezTo>
                <a:cubicBezTo>
                  <a:pt x="30" y="131"/>
                  <a:pt x="0" y="162"/>
                  <a:pt x="0" y="201"/>
                </a:cubicBezTo>
                <a:cubicBezTo>
                  <a:pt x="0" y="240"/>
                  <a:pt x="30" y="272"/>
                  <a:pt x="67" y="272"/>
                </a:cubicBezTo>
                <a:cubicBezTo>
                  <a:pt x="70" y="272"/>
                  <a:pt x="72" y="272"/>
                  <a:pt x="75" y="272"/>
                </a:cubicBezTo>
                <a:cubicBezTo>
                  <a:pt x="86" y="315"/>
                  <a:pt x="128" y="348"/>
                  <a:pt x="179" y="348"/>
                </a:cubicBezTo>
                <a:cubicBezTo>
                  <a:pt x="201" y="348"/>
                  <a:pt x="222" y="341"/>
                  <a:pt x="239" y="330"/>
                </a:cubicBezTo>
                <a:cubicBezTo>
                  <a:pt x="259" y="359"/>
                  <a:pt x="296" y="378"/>
                  <a:pt x="338" y="378"/>
                </a:cubicBezTo>
                <a:cubicBezTo>
                  <a:pt x="375" y="378"/>
                  <a:pt x="407" y="363"/>
                  <a:pt x="429" y="340"/>
                </a:cubicBezTo>
                <a:cubicBezTo>
                  <a:pt x="441" y="345"/>
                  <a:pt x="455" y="348"/>
                  <a:pt x="470" y="348"/>
                </a:cubicBezTo>
                <a:cubicBezTo>
                  <a:pt x="520" y="348"/>
                  <a:pt x="563" y="315"/>
                  <a:pt x="574" y="270"/>
                </a:cubicBezTo>
                <a:cubicBezTo>
                  <a:pt x="579" y="271"/>
                  <a:pt x="584" y="272"/>
                  <a:pt x="589" y="272"/>
                </a:cubicBezTo>
                <a:cubicBezTo>
                  <a:pt x="626" y="272"/>
                  <a:pt x="656" y="240"/>
                  <a:pt x="656" y="201"/>
                </a:cubicBezTo>
                <a:cubicBezTo>
                  <a:pt x="656" y="162"/>
                  <a:pt x="626" y="131"/>
                  <a:pt x="589" y="131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73025" tIns="36511" rIns="73025" bIns="36511" anchor="ctr">
            <a:noAutofit/>
          </a:bodyPr>
          <a:lstStyle/>
          <a:p>
            <a:pPr>
              <a:defRPr/>
            </a:pPr>
            <a:endParaRPr lang="en-US" sz="600" kern="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8222" y="781447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Router</a:t>
            </a:r>
            <a:endParaRPr lang="en-US" sz="1200" dirty="0"/>
          </a:p>
        </p:txBody>
      </p:sp>
      <p:grpSp>
        <p:nvGrpSpPr>
          <p:cNvPr id="102" name="Group 85"/>
          <p:cNvGrpSpPr>
            <a:grpSpLocks noChangeAspect="1"/>
          </p:cNvGrpSpPr>
          <p:nvPr/>
        </p:nvGrpSpPr>
        <p:grpSpPr bwMode="auto">
          <a:xfrm>
            <a:off x="3126278" y="3888254"/>
            <a:ext cx="433369" cy="433935"/>
            <a:chOff x="0" y="0"/>
            <a:chExt cx="765" cy="766"/>
          </a:xfrm>
        </p:grpSpPr>
        <p:sp>
          <p:nvSpPr>
            <p:cNvPr id="103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04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05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7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4"/>
          <p:cNvGrpSpPr>
            <a:grpSpLocks noChangeAspect="1"/>
          </p:cNvGrpSpPr>
          <p:nvPr/>
        </p:nvGrpSpPr>
        <p:grpSpPr>
          <a:xfrm>
            <a:off x="2613253" y="3894591"/>
            <a:ext cx="421262" cy="421261"/>
            <a:chOff x="776911" y="-503264"/>
            <a:chExt cx="1214438" cy="1214437"/>
          </a:xfrm>
        </p:grpSpPr>
        <p:sp>
          <p:nvSpPr>
            <p:cNvPr id="109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0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11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2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3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4" y="2360726"/>
            <a:ext cx="569410" cy="56941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37" y="3132406"/>
            <a:ext cx="420245" cy="420245"/>
          </a:xfrm>
          <a:prstGeom prst="rect">
            <a:avLst/>
          </a:prstGeom>
        </p:spPr>
      </p:pic>
      <p:grpSp>
        <p:nvGrpSpPr>
          <p:cNvPr id="116" name="Group 85"/>
          <p:cNvGrpSpPr>
            <a:grpSpLocks noChangeAspect="1"/>
          </p:cNvGrpSpPr>
          <p:nvPr/>
        </p:nvGrpSpPr>
        <p:grpSpPr bwMode="auto">
          <a:xfrm>
            <a:off x="4646462" y="3888254"/>
            <a:ext cx="433369" cy="433935"/>
            <a:chOff x="0" y="0"/>
            <a:chExt cx="765" cy="766"/>
          </a:xfrm>
        </p:grpSpPr>
        <p:sp>
          <p:nvSpPr>
            <p:cNvPr id="117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18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19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1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2" name="Group 104"/>
          <p:cNvGrpSpPr>
            <a:grpSpLocks noChangeAspect="1"/>
          </p:cNvGrpSpPr>
          <p:nvPr/>
        </p:nvGrpSpPr>
        <p:grpSpPr>
          <a:xfrm>
            <a:off x="4133437" y="3894591"/>
            <a:ext cx="421262" cy="421261"/>
            <a:chOff x="776911" y="-503264"/>
            <a:chExt cx="1214438" cy="1214437"/>
          </a:xfrm>
        </p:grpSpPr>
        <p:sp>
          <p:nvSpPr>
            <p:cNvPr id="123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24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25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6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7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538" y="2360726"/>
            <a:ext cx="569410" cy="56941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21" y="3132406"/>
            <a:ext cx="420245" cy="420245"/>
          </a:xfrm>
          <a:prstGeom prst="rect">
            <a:avLst/>
          </a:prstGeom>
        </p:spPr>
      </p:pic>
      <p:grpSp>
        <p:nvGrpSpPr>
          <p:cNvPr id="130" name="Group 85"/>
          <p:cNvGrpSpPr>
            <a:grpSpLocks noChangeAspect="1"/>
          </p:cNvGrpSpPr>
          <p:nvPr/>
        </p:nvGrpSpPr>
        <p:grpSpPr bwMode="auto">
          <a:xfrm>
            <a:off x="6166646" y="3888254"/>
            <a:ext cx="433369" cy="433935"/>
            <a:chOff x="0" y="0"/>
            <a:chExt cx="765" cy="766"/>
          </a:xfrm>
        </p:grpSpPr>
        <p:sp>
          <p:nvSpPr>
            <p:cNvPr id="131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2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33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5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6" name="Group 104"/>
          <p:cNvGrpSpPr>
            <a:grpSpLocks noChangeAspect="1"/>
          </p:cNvGrpSpPr>
          <p:nvPr/>
        </p:nvGrpSpPr>
        <p:grpSpPr>
          <a:xfrm>
            <a:off x="5653621" y="3894591"/>
            <a:ext cx="421262" cy="421261"/>
            <a:chOff x="776911" y="-503264"/>
            <a:chExt cx="1214438" cy="1214437"/>
          </a:xfrm>
        </p:grpSpPr>
        <p:sp>
          <p:nvSpPr>
            <p:cNvPr id="137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38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39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0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1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22" y="2360726"/>
            <a:ext cx="569410" cy="56941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05" y="3132406"/>
            <a:ext cx="420245" cy="420245"/>
          </a:xfrm>
          <a:prstGeom prst="rect">
            <a:avLst/>
          </a:prstGeom>
        </p:spPr>
      </p:pic>
      <p:grpSp>
        <p:nvGrpSpPr>
          <p:cNvPr id="144" name="Group 85"/>
          <p:cNvGrpSpPr>
            <a:grpSpLocks noChangeAspect="1"/>
          </p:cNvGrpSpPr>
          <p:nvPr/>
        </p:nvGrpSpPr>
        <p:grpSpPr bwMode="auto">
          <a:xfrm>
            <a:off x="7686830" y="3888254"/>
            <a:ext cx="433369" cy="433935"/>
            <a:chOff x="0" y="0"/>
            <a:chExt cx="765" cy="766"/>
          </a:xfrm>
        </p:grpSpPr>
        <p:sp>
          <p:nvSpPr>
            <p:cNvPr id="145" name="Oval 86"/>
            <p:cNvSpPr>
              <a:spLocks/>
            </p:cNvSpPr>
            <p:nvPr/>
          </p:nvSpPr>
          <p:spPr bwMode="auto">
            <a:xfrm>
              <a:off x="0" y="0"/>
              <a:ext cx="765" cy="766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46" name="Group 87"/>
            <p:cNvGrpSpPr>
              <a:grpSpLocks/>
            </p:cNvGrpSpPr>
            <p:nvPr/>
          </p:nvGrpSpPr>
          <p:grpSpPr bwMode="auto">
            <a:xfrm>
              <a:off x="105" y="179"/>
              <a:ext cx="554" cy="359"/>
              <a:chOff x="0" y="0"/>
              <a:chExt cx="554" cy="359"/>
            </a:xfrm>
          </p:grpSpPr>
          <p:sp>
            <p:nvSpPr>
              <p:cNvPr id="147" name="AutoShape 88"/>
              <p:cNvSpPr>
                <a:spLocks/>
              </p:cNvSpPr>
              <p:nvPr/>
            </p:nvSpPr>
            <p:spPr bwMode="auto">
              <a:xfrm rot="10800000" flipH="1">
                <a:off x="0" y="260"/>
                <a:ext cx="554" cy="99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491" y="21600"/>
                    </a:lnTo>
                    <a:lnTo>
                      <a:pt x="19109" y="21600"/>
                    </a:lnTo>
                    <a:lnTo>
                      <a:pt x="2160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952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89"/>
              <p:cNvSpPr>
                <a:spLocks/>
              </p:cNvSpPr>
              <p:nvPr/>
            </p:nvSpPr>
            <p:spPr bwMode="auto">
              <a:xfrm>
                <a:off x="65" y="0"/>
                <a:ext cx="425" cy="243"/>
              </a:xfrm>
              <a:custGeom>
                <a:avLst/>
                <a:gdLst/>
                <a:ahLst/>
                <a:cxnLst>
                  <a:cxn ang="0">
                    <a:pos x="21600" y="21600"/>
                  </a:cxn>
                  <a:cxn ang="0">
                    <a:pos x="21600" y="2427"/>
                  </a:cxn>
                  <a:cxn ang="0">
                    <a:pos x="20209" y="0"/>
                  </a:cxn>
                  <a:cxn ang="0">
                    <a:pos x="1391" y="0"/>
                  </a:cxn>
                  <a:cxn ang="0">
                    <a:pos x="0" y="2427"/>
                  </a:cxn>
                  <a:cxn ang="0">
                    <a:pos x="0" y="21600"/>
                  </a:cxn>
                  <a:cxn ang="0">
                    <a:pos x="21600" y="21600"/>
                  </a:cxn>
                  <a:cxn ang="0">
                    <a:pos x="21600" y="21600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cubicBezTo>
                      <a:pt x="21600" y="2427"/>
                      <a:pt x="21600" y="2427"/>
                      <a:pt x="21600" y="2427"/>
                    </a:cubicBezTo>
                    <a:cubicBezTo>
                      <a:pt x="21600" y="1092"/>
                      <a:pt x="20974" y="0"/>
                      <a:pt x="20209" y="0"/>
                    </a:cubicBezTo>
                    <a:cubicBezTo>
                      <a:pt x="1391" y="0"/>
                      <a:pt x="1391" y="0"/>
                      <a:pt x="1391" y="0"/>
                    </a:cubicBezTo>
                    <a:cubicBezTo>
                      <a:pt x="626" y="0"/>
                      <a:pt x="0" y="1092"/>
                      <a:pt x="0" y="2427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FFFFFF"/>
              </a:solidFill>
              <a:ln w="15875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49" name="AutoShape 90"/>
              <p:cNvSpPr>
                <a:spLocks/>
              </p:cNvSpPr>
              <p:nvPr/>
            </p:nvSpPr>
            <p:spPr bwMode="auto">
              <a:xfrm>
                <a:off x="90" y="24"/>
                <a:ext cx="375" cy="197"/>
              </a:xfrm>
              <a:prstGeom prst="roundRect">
                <a:avLst>
                  <a:gd name="adj" fmla="val 10301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0" name="Group 104"/>
          <p:cNvGrpSpPr>
            <a:grpSpLocks noChangeAspect="1"/>
          </p:cNvGrpSpPr>
          <p:nvPr/>
        </p:nvGrpSpPr>
        <p:grpSpPr>
          <a:xfrm>
            <a:off x="7173805" y="3894591"/>
            <a:ext cx="421262" cy="421261"/>
            <a:chOff x="776911" y="-503264"/>
            <a:chExt cx="1214438" cy="1214437"/>
          </a:xfrm>
        </p:grpSpPr>
        <p:sp>
          <p:nvSpPr>
            <p:cNvPr id="151" name="Oval 314"/>
            <p:cNvSpPr>
              <a:spLocks/>
            </p:cNvSpPr>
            <p:nvPr/>
          </p:nvSpPr>
          <p:spPr bwMode="auto">
            <a:xfrm>
              <a:off x="776911" y="-503264"/>
              <a:ext cx="1214438" cy="1214437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2540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grpSp>
          <p:nvGrpSpPr>
            <p:cNvPr id="152" name="Group 315"/>
            <p:cNvGrpSpPr>
              <a:grpSpLocks/>
            </p:cNvGrpSpPr>
            <p:nvPr/>
          </p:nvGrpSpPr>
          <p:grpSpPr bwMode="auto">
            <a:xfrm>
              <a:off x="1169985" y="-313350"/>
              <a:ext cx="407989" cy="817562"/>
              <a:chOff x="-337" y="-713"/>
              <a:chExt cx="257" cy="514"/>
            </a:xfrm>
          </p:grpSpPr>
          <p:sp>
            <p:nvSpPr>
              <p:cNvPr id="153" name="AutoShape 316"/>
              <p:cNvSpPr>
                <a:spLocks/>
              </p:cNvSpPr>
              <p:nvPr/>
            </p:nvSpPr>
            <p:spPr bwMode="auto">
              <a:xfrm>
                <a:off x="-337" y="-713"/>
                <a:ext cx="257" cy="514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4" name="AutoShape 317"/>
              <p:cNvSpPr>
                <a:spLocks/>
              </p:cNvSpPr>
              <p:nvPr/>
            </p:nvSpPr>
            <p:spPr bwMode="auto">
              <a:xfrm>
                <a:off x="-317" y="-691"/>
                <a:ext cx="216" cy="369"/>
              </a:xfrm>
              <a:prstGeom prst="roundRect">
                <a:avLst>
                  <a:gd name="adj" fmla="val 11718"/>
                </a:avLst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5" name="Oval 318"/>
              <p:cNvSpPr>
                <a:spLocks/>
              </p:cNvSpPr>
              <p:nvPr/>
            </p:nvSpPr>
            <p:spPr bwMode="auto">
              <a:xfrm>
                <a:off x="-249" y="-295"/>
                <a:ext cx="80" cy="80"/>
              </a:xfrm>
              <a:prstGeom prst="ellipse">
                <a:avLst/>
              </a:prstGeom>
              <a:solidFill>
                <a:srgbClr val="455059"/>
              </a:solidFill>
              <a:ln w="9525" cap="flat">
                <a:noFill/>
                <a:round/>
                <a:headEnd type="none" w="med" len="med"/>
                <a:tailEnd type="none" w="med" len="med"/>
              </a:ln>
            </p:spPr>
            <p:txBody>
              <a:bodyPr lIns="0" tIns="0" rIns="0" bIns="0">
                <a:noAutofit/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06" y="2360726"/>
            <a:ext cx="569410" cy="56941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489" y="3132406"/>
            <a:ext cx="420245" cy="420245"/>
          </a:xfrm>
          <a:prstGeom prst="rect">
            <a:avLst/>
          </a:prstGeom>
        </p:spPr>
      </p:pic>
      <p:sp>
        <p:nvSpPr>
          <p:cNvPr id="158" name="Freeform 27"/>
          <p:cNvSpPr>
            <a:spLocks noChangeAspect="1" noEditPoints="1"/>
          </p:cNvSpPr>
          <p:nvPr/>
        </p:nvSpPr>
        <p:spPr bwMode="auto">
          <a:xfrm rot="10800000">
            <a:off x="1372362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59" name="Freeform 27"/>
          <p:cNvSpPr>
            <a:spLocks noChangeAspect="1" noEditPoints="1"/>
          </p:cNvSpPr>
          <p:nvPr/>
        </p:nvSpPr>
        <p:spPr bwMode="auto">
          <a:xfrm rot="10800000">
            <a:off x="2868121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0" name="Freeform 27"/>
          <p:cNvSpPr>
            <a:spLocks noChangeAspect="1" noEditPoints="1"/>
          </p:cNvSpPr>
          <p:nvPr/>
        </p:nvSpPr>
        <p:spPr bwMode="auto">
          <a:xfrm rot="10800000">
            <a:off x="4388305" y="3613233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1" name="Freeform 27"/>
          <p:cNvSpPr>
            <a:spLocks noChangeAspect="1" noEditPoints="1"/>
          </p:cNvSpPr>
          <p:nvPr/>
        </p:nvSpPr>
        <p:spPr bwMode="auto">
          <a:xfrm rot="10800000">
            <a:off x="5908489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162" name="Freeform 27"/>
          <p:cNvSpPr>
            <a:spLocks noChangeAspect="1" noEditPoints="1"/>
          </p:cNvSpPr>
          <p:nvPr/>
        </p:nvSpPr>
        <p:spPr bwMode="auto">
          <a:xfrm rot="10800000">
            <a:off x="7428673" y="3613234"/>
            <a:ext cx="379877" cy="260305"/>
          </a:xfrm>
          <a:custGeom>
            <a:avLst/>
            <a:gdLst>
              <a:gd name="T0" fmla="*/ 2147483647 w 479"/>
              <a:gd name="T1" fmla="*/ 2147483647 h 329"/>
              <a:gd name="T2" fmla="*/ 2147483647 w 479"/>
              <a:gd name="T3" fmla="*/ 2147483647 h 329"/>
              <a:gd name="T4" fmla="*/ 2147483647 w 479"/>
              <a:gd name="T5" fmla="*/ 2147483647 h 329"/>
              <a:gd name="T6" fmla="*/ 2147483647 w 479"/>
              <a:gd name="T7" fmla="*/ 2147483647 h 329"/>
              <a:gd name="T8" fmla="*/ 2147483647 w 479"/>
              <a:gd name="T9" fmla="*/ 2147483647 h 329"/>
              <a:gd name="T10" fmla="*/ 2147483647 w 479"/>
              <a:gd name="T11" fmla="*/ 0 h 329"/>
              <a:gd name="T12" fmla="*/ 0 w 479"/>
              <a:gd name="T13" fmla="*/ 2147483647 h 329"/>
              <a:gd name="T14" fmla="*/ 2147483647 w 479"/>
              <a:gd name="T15" fmla="*/ 2147483647 h 329"/>
              <a:gd name="T16" fmla="*/ 2147483647 w 479"/>
              <a:gd name="T17" fmla="*/ 2147483647 h 329"/>
              <a:gd name="T18" fmla="*/ 2147483647 w 479"/>
              <a:gd name="T19" fmla="*/ 2147483647 h 329"/>
              <a:gd name="T20" fmla="*/ 2147483647 w 479"/>
              <a:gd name="T21" fmla="*/ 2147483647 h 329"/>
              <a:gd name="T22" fmla="*/ 2147483647 w 479"/>
              <a:gd name="T23" fmla="*/ 0 h 329"/>
              <a:gd name="T24" fmla="*/ 2147483647 w 479"/>
              <a:gd name="T25" fmla="*/ 2147483647 h 329"/>
              <a:gd name="T26" fmla="*/ 2147483647 w 479"/>
              <a:gd name="T27" fmla="*/ 2147483647 h 329"/>
              <a:gd name="T28" fmla="*/ 2147483647 w 479"/>
              <a:gd name="T29" fmla="*/ 2147483647 h 329"/>
              <a:gd name="T30" fmla="*/ 2147483647 w 479"/>
              <a:gd name="T31" fmla="*/ 2147483647 h 329"/>
              <a:gd name="T32" fmla="*/ 2147483647 w 479"/>
              <a:gd name="T33" fmla="*/ 2147483647 h 329"/>
              <a:gd name="T34" fmla="*/ 2147483647 w 479"/>
              <a:gd name="T35" fmla="*/ 2147483647 h 329"/>
              <a:gd name="T36" fmla="*/ 2147483647 w 479"/>
              <a:gd name="T37" fmla="*/ 2147483647 h 329"/>
              <a:gd name="T38" fmla="*/ 2147483647 w 479"/>
              <a:gd name="T39" fmla="*/ 2147483647 h 329"/>
              <a:gd name="T40" fmla="*/ 2147483647 w 479"/>
              <a:gd name="T41" fmla="*/ 2147483647 h 329"/>
              <a:gd name="T42" fmla="*/ 2147483647 w 479"/>
              <a:gd name="T43" fmla="*/ 2147483647 h 329"/>
              <a:gd name="T44" fmla="*/ 2147483647 w 479"/>
              <a:gd name="T45" fmla="*/ 2147483647 h 329"/>
              <a:gd name="T46" fmla="*/ 2147483647 w 479"/>
              <a:gd name="T47" fmla="*/ 2147483647 h 329"/>
              <a:gd name="T48" fmla="*/ 2147483647 w 479"/>
              <a:gd name="T49" fmla="*/ 2147483647 h 329"/>
              <a:gd name="T50" fmla="*/ 2147483647 w 479"/>
              <a:gd name="T51" fmla="*/ 2147483647 h 3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479"/>
              <a:gd name="T79" fmla="*/ 0 h 329"/>
              <a:gd name="T80" fmla="*/ 479 w 479"/>
              <a:gd name="T81" fmla="*/ 329 h 3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479" h="329">
                <a:moveTo>
                  <a:pt x="236" y="237"/>
                </a:moveTo>
                <a:cubicBezTo>
                  <a:pt x="211" y="237"/>
                  <a:pt x="190" y="258"/>
                  <a:pt x="190" y="283"/>
                </a:cubicBezTo>
                <a:cubicBezTo>
                  <a:pt x="190" y="309"/>
                  <a:pt x="211" y="329"/>
                  <a:pt x="236" y="329"/>
                </a:cubicBezTo>
                <a:cubicBezTo>
                  <a:pt x="262" y="329"/>
                  <a:pt x="282" y="309"/>
                  <a:pt x="282" y="283"/>
                </a:cubicBezTo>
                <a:cubicBezTo>
                  <a:pt x="282" y="258"/>
                  <a:pt x="262" y="237"/>
                  <a:pt x="236" y="237"/>
                </a:cubicBezTo>
                <a:close/>
                <a:moveTo>
                  <a:pt x="239" y="0"/>
                </a:moveTo>
                <a:cubicBezTo>
                  <a:pt x="140" y="0"/>
                  <a:pt x="52" y="51"/>
                  <a:pt x="0" y="127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71" y="79"/>
                  <a:pt x="150" y="30"/>
                  <a:pt x="241" y="30"/>
                </a:cubicBezTo>
                <a:cubicBezTo>
                  <a:pt x="330" y="30"/>
                  <a:pt x="409" y="79"/>
                  <a:pt x="455" y="153"/>
                </a:cubicBezTo>
                <a:cubicBezTo>
                  <a:pt x="479" y="129"/>
                  <a:pt x="479" y="129"/>
                  <a:pt x="479" y="129"/>
                </a:cubicBezTo>
                <a:cubicBezTo>
                  <a:pt x="427" y="51"/>
                  <a:pt x="339" y="0"/>
                  <a:pt x="239" y="0"/>
                </a:cubicBezTo>
                <a:close/>
                <a:moveTo>
                  <a:pt x="236" y="71"/>
                </a:moveTo>
                <a:cubicBezTo>
                  <a:pt x="158" y="71"/>
                  <a:pt x="90" y="116"/>
                  <a:pt x="53" y="181"/>
                </a:cubicBezTo>
                <a:cubicBezTo>
                  <a:pt x="78" y="208"/>
                  <a:pt x="78" y="208"/>
                  <a:pt x="78" y="208"/>
                </a:cubicBezTo>
                <a:cubicBezTo>
                  <a:pt x="111" y="147"/>
                  <a:pt x="170" y="107"/>
                  <a:pt x="237" y="107"/>
                </a:cubicBezTo>
                <a:cubicBezTo>
                  <a:pt x="305" y="107"/>
                  <a:pt x="364" y="148"/>
                  <a:pt x="397" y="209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384" y="117"/>
                  <a:pt x="315" y="71"/>
                  <a:pt x="236" y="71"/>
                </a:cubicBezTo>
                <a:close/>
                <a:moveTo>
                  <a:pt x="236" y="144"/>
                </a:moveTo>
                <a:cubicBezTo>
                  <a:pt x="176" y="144"/>
                  <a:pt x="125" y="182"/>
                  <a:pt x="104" y="234"/>
                </a:cubicBezTo>
                <a:cubicBezTo>
                  <a:pt x="130" y="260"/>
                  <a:pt x="130" y="260"/>
                  <a:pt x="130" y="260"/>
                </a:cubicBezTo>
                <a:cubicBezTo>
                  <a:pt x="148" y="210"/>
                  <a:pt x="189" y="175"/>
                  <a:pt x="237" y="175"/>
                </a:cubicBezTo>
                <a:cubicBezTo>
                  <a:pt x="284" y="175"/>
                  <a:pt x="325" y="210"/>
                  <a:pt x="343" y="260"/>
                </a:cubicBezTo>
                <a:cubicBezTo>
                  <a:pt x="369" y="236"/>
                  <a:pt x="369" y="236"/>
                  <a:pt x="369" y="236"/>
                </a:cubicBezTo>
                <a:cubicBezTo>
                  <a:pt x="349" y="182"/>
                  <a:pt x="297" y="144"/>
                  <a:pt x="236" y="144"/>
                </a:cubicBezTo>
                <a:close/>
              </a:path>
            </a:pathLst>
          </a:custGeom>
          <a:solidFill>
            <a:srgbClr val="52526D"/>
          </a:solidFill>
          <a:ln>
            <a:noFill/>
          </a:ln>
          <a:extLst/>
        </p:spPr>
        <p:txBody>
          <a:bodyPr>
            <a:noAutofit/>
          </a:bodyPr>
          <a:lstStyle/>
          <a:p>
            <a:endParaRPr lang="ja-JP" altLang="ja-JP" dirty="0"/>
          </a:p>
        </p:txBody>
      </p:sp>
      <p:sp>
        <p:nvSpPr>
          <p:cNvPr id="3" name="Rounded Rectangle 2"/>
          <p:cNvSpPr/>
          <p:nvPr/>
        </p:nvSpPr>
        <p:spPr>
          <a:xfrm>
            <a:off x="842652" y="2136766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793803" y="2966606"/>
            <a:ext cx="75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AP2700</a:t>
            </a:r>
            <a:endParaRPr lang="en-US" sz="1200" dirty="0"/>
          </a:p>
        </p:txBody>
      </p:sp>
      <p:sp>
        <p:nvSpPr>
          <p:cNvPr id="166" name="Rounded Rectangle 165"/>
          <p:cNvSpPr/>
          <p:nvPr/>
        </p:nvSpPr>
        <p:spPr>
          <a:xfrm>
            <a:off x="235062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7" name="Rounded Rectangle 166"/>
          <p:cNvSpPr/>
          <p:nvPr/>
        </p:nvSpPr>
        <p:spPr>
          <a:xfrm>
            <a:off x="3852744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8" name="Rounded Rectangle 167"/>
          <p:cNvSpPr/>
          <p:nvPr/>
        </p:nvSpPr>
        <p:spPr>
          <a:xfrm>
            <a:off x="5379289" y="2142645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9" name="Rounded Rectangle 168"/>
          <p:cNvSpPr/>
          <p:nvPr/>
        </p:nvSpPr>
        <p:spPr>
          <a:xfrm>
            <a:off x="6899472" y="2136314"/>
            <a:ext cx="1441058" cy="2551908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90" y="1045688"/>
            <a:ext cx="569410" cy="56941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6759287" y="787326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ISE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644428" y="780995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AD/CA</a:t>
            </a:r>
            <a:endParaRPr lang="en-US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5916122" y="738033"/>
            <a:ext cx="2705799" cy="971379"/>
          </a:xfrm>
          <a:prstGeom prst="roundRect">
            <a:avLst>
              <a:gd name="adj" fmla="val 6393"/>
            </a:avLst>
          </a:prstGeom>
          <a:noFill/>
          <a:ln>
            <a:solidFill>
              <a:srgbClr val="272A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6" name="Straight Connector 5"/>
          <p:cNvCxnSpPr>
            <a:stCxn id="170" idx="3"/>
            <a:endCxn id="37" idx="2"/>
          </p:cNvCxnSpPr>
          <p:nvPr/>
        </p:nvCxnSpPr>
        <p:spPr>
          <a:xfrm>
            <a:off x="3336400" y="1330393"/>
            <a:ext cx="369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37" idx="6"/>
            <a:endCxn id="185" idx="2"/>
          </p:cNvCxnSpPr>
          <p:nvPr/>
        </p:nvCxnSpPr>
        <p:spPr>
          <a:xfrm flipV="1">
            <a:off x="4284765" y="1299642"/>
            <a:ext cx="1710519" cy="30751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44244" y="1055948"/>
            <a:ext cx="757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/>
              <a:t>VPN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271494" y="823957"/>
            <a:ext cx="69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Center SW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56" idx="0"/>
            <a:endCxn id="170" idx="2"/>
          </p:cNvCxnSpPr>
          <p:nvPr/>
        </p:nvCxnSpPr>
        <p:spPr>
          <a:xfrm flipH="1" flipV="1">
            <a:off x="3051695" y="1615098"/>
            <a:ext cx="4566916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42" idx="0"/>
            <a:endCxn id="170" idx="2"/>
          </p:cNvCxnSpPr>
          <p:nvPr/>
        </p:nvCxnSpPr>
        <p:spPr>
          <a:xfrm flipH="1" flipV="1">
            <a:off x="3051695" y="1615098"/>
            <a:ext cx="3046732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28" idx="0"/>
            <a:endCxn id="170" idx="2"/>
          </p:cNvCxnSpPr>
          <p:nvPr/>
        </p:nvCxnSpPr>
        <p:spPr>
          <a:xfrm flipH="1" flipV="1">
            <a:off x="3051695" y="1615098"/>
            <a:ext cx="1526548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4" idx="0"/>
            <a:endCxn id="170" idx="2"/>
          </p:cNvCxnSpPr>
          <p:nvPr/>
        </p:nvCxnSpPr>
        <p:spPr>
          <a:xfrm flipH="1" flipV="1">
            <a:off x="3051695" y="1615098"/>
            <a:ext cx="6364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97" idx="0"/>
            <a:endCxn id="170" idx="2"/>
          </p:cNvCxnSpPr>
          <p:nvPr/>
        </p:nvCxnSpPr>
        <p:spPr>
          <a:xfrm flipV="1">
            <a:off x="1562300" y="1615098"/>
            <a:ext cx="1489395" cy="74562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98" idx="0"/>
            <a:endCxn id="97" idx="2"/>
          </p:cNvCxnSpPr>
          <p:nvPr/>
        </p:nvCxnSpPr>
        <p:spPr>
          <a:xfrm flipH="1" flipV="1">
            <a:off x="1562300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15" idx="0"/>
            <a:endCxn id="114" idx="2"/>
          </p:cNvCxnSpPr>
          <p:nvPr/>
        </p:nvCxnSpPr>
        <p:spPr>
          <a:xfrm flipH="1" flipV="1">
            <a:off x="3058059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29" idx="0"/>
            <a:endCxn id="128" idx="2"/>
          </p:cNvCxnSpPr>
          <p:nvPr/>
        </p:nvCxnSpPr>
        <p:spPr>
          <a:xfrm flipH="1" flipV="1">
            <a:off x="4578243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43" idx="0"/>
            <a:endCxn id="142" idx="2"/>
          </p:cNvCxnSpPr>
          <p:nvPr/>
        </p:nvCxnSpPr>
        <p:spPr>
          <a:xfrm flipH="1" flipV="1">
            <a:off x="6098427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7" idx="0"/>
            <a:endCxn id="156" idx="2"/>
          </p:cNvCxnSpPr>
          <p:nvPr/>
        </p:nvCxnSpPr>
        <p:spPr>
          <a:xfrm flipH="1" flipV="1">
            <a:off x="7618611" y="2930136"/>
            <a:ext cx="1" cy="20227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23536" y="4389302"/>
            <a:ext cx="88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Pod-11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650081" y="4370762"/>
            <a:ext cx="82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Pod-12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115563" y="4376641"/>
            <a:ext cx="97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78742" y="4382520"/>
            <a:ext cx="89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Pod-14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180863" y="4388400"/>
            <a:ext cx="915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Pod-15</a:t>
            </a:r>
            <a:endParaRPr lang="en-US" sz="14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5995284" y="1011285"/>
            <a:ext cx="579043" cy="576714"/>
            <a:chOff x="6465714" y="1959218"/>
            <a:chExt cx="579043" cy="576714"/>
          </a:xfrm>
        </p:grpSpPr>
        <p:sp>
          <p:nvSpPr>
            <p:cNvPr id="185" name="Oval 86"/>
            <p:cNvSpPr>
              <a:spLocks/>
            </p:cNvSpPr>
            <p:nvPr/>
          </p:nvSpPr>
          <p:spPr bwMode="auto">
            <a:xfrm>
              <a:off x="6465714" y="1959218"/>
              <a:ext cx="579043" cy="576714"/>
            </a:xfrm>
            <a:prstGeom prst="ellipse">
              <a:avLst/>
            </a:prstGeom>
            <a:gradFill rotWithShape="0">
              <a:gsLst>
                <a:gs pos="0">
                  <a:srgbClr val="5C6A76"/>
                </a:gs>
                <a:gs pos="100000">
                  <a:srgbClr val="121517"/>
                </a:gs>
              </a:gsLst>
              <a:lin ang="5400000" scaled="1"/>
            </a:gradFill>
            <a:ln w="31750" cap="flat">
              <a:noFill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no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endParaRPr lang="en-US" kern="0" dirty="0">
                <a:solidFill>
                  <a:srgbClr val="00B0F0"/>
                </a:solidFill>
              </a:endParaRPr>
            </a:p>
          </p:txBody>
        </p:sp>
        <p:pic>
          <p:nvPicPr>
            <p:cNvPr id="187" name="Picture 257" descr="router arrows.e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2704" y="2039324"/>
              <a:ext cx="442520" cy="418073"/>
            </a:xfrm>
            <a:prstGeom prst="rect">
              <a:avLst/>
            </a:prstGeom>
          </p:spPr>
        </p:pic>
      </p:grpSp>
      <p:sp>
        <p:nvSpPr>
          <p:cNvPr id="188" name="TextBox 162"/>
          <p:cNvSpPr txBox="1"/>
          <p:nvPr/>
        </p:nvSpPr>
        <p:spPr>
          <a:xfrm>
            <a:off x="781587" y="2154858"/>
            <a:ext cx="867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Cat3650</a:t>
            </a:r>
          </a:p>
          <a:p>
            <a:r>
              <a:rPr lang="en-US" altLang="ja-JP" sz="1200" dirty="0"/>
              <a:t>MC</a:t>
            </a:r>
            <a:r>
              <a:rPr lang="ja-JP" altLang="en-US" sz="1200" dirty="0"/>
              <a:t>＆</a:t>
            </a:r>
            <a:endParaRPr lang="en-US" altLang="ja-JP" sz="1200" dirty="0"/>
          </a:p>
          <a:p>
            <a:r>
              <a:rPr lang="en-US" altLang="ja-JP" sz="1200" dirty="0"/>
              <a:t>MA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37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環境について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03" y="872795"/>
            <a:ext cx="771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Pod</a:t>
            </a:r>
            <a:r>
              <a:rPr lang="ja-JP" altLang="en-US" sz="1400" dirty="0" smtClean="0">
                <a:latin typeface="CiscoSansTT"/>
                <a:cs typeface="CiscoSansTT"/>
              </a:rPr>
              <a:t>番号と機器に設定されている</a:t>
            </a:r>
            <a:r>
              <a:rPr lang="en-US" altLang="ja-JP" sz="1400" dirty="0" smtClean="0">
                <a:latin typeface="CiscoSansTT"/>
                <a:cs typeface="CiscoSansTT"/>
              </a:rPr>
              <a:t>VLAN ID</a:t>
            </a:r>
            <a:r>
              <a:rPr lang="ja-JP" altLang="en-US" sz="1400" dirty="0" smtClean="0">
                <a:latin typeface="CiscoSansTT"/>
                <a:cs typeface="CiscoSansTT"/>
              </a:rPr>
              <a:t>、および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アドレスの対応は以下のとおりです。</a:t>
            </a:r>
            <a:endParaRPr lang="en-US" sz="1400" dirty="0">
              <a:latin typeface="CiscoSansTT"/>
              <a:cs typeface="CiscoSansT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32369"/>
              </p:ext>
            </p:extLst>
          </p:nvPr>
        </p:nvGraphicFramePr>
        <p:xfrm>
          <a:off x="476284" y="1245425"/>
          <a:ext cx="785254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22"/>
                <a:gridCol w="2247073"/>
                <a:gridCol w="2247073"/>
                <a:gridCol w="2247073"/>
              </a:tblGrid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Uplink</a:t>
                      </a:r>
                    </a:p>
                    <a:p>
                      <a:pPr algn="ctr"/>
                      <a:r>
                        <a:rPr lang="en-US" altLang="ja-JP" sz="1400" dirty="0" smtClean="0"/>
                        <a:t>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AP </a:t>
                      </a:r>
                      <a:r>
                        <a:rPr lang="en-US" altLang="ja-JP" sz="1400" dirty="0" err="1" smtClean="0"/>
                        <a:t>mgmt</a:t>
                      </a:r>
                      <a:r>
                        <a:rPr lang="en-US" altLang="ja-JP" sz="1400" dirty="0" smtClean="0"/>
                        <a:t/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Client</a:t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</a:p>
                    <a:p>
                      <a:pPr algn="ctr"/>
                      <a:r>
                        <a:rPr lang="en-US" sz="1400" dirty="0" smtClean="0"/>
                        <a:t>10.10.10.0/24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</a:p>
                    <a:p>
                      <a:pPr algn="ctr"/>
                      <a:r>
                        <a:rPr lang="en-US" sz="1400" dirty="0" smtClean="0"/>
                        <a:t>10.10.20.0/24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10.10.21.0/24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10.10.22.0/24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</a:p>
                    <a:p>
                      <a:pPr algn="ctr"/>
                      <a:r>
                        <a:rPr lang="en-US" sz="1400" dirty="0" smtClean="0"/>
                        <a:t>10.10.30.0/24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10.10.31.0/24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10.10.32.0/24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10.10.40.0/2</a:t>
                      </a: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41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10.10.41.0/24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42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10.10.42.0/24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</a:p>
                    <a:p>
                      <a:pPr algn="ctr"/>
                      <a:r>
                        <a:rPr lang="en-US" sz="1400" dirty="0" smtClean="0"/>
                        <a:t>10.10.50.0/24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51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10.10.51.0/24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10.10.52.0/24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9919" y="4419600"/>
            <a:ext cx="784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※Catalyst 3650</a:t>
            </a:r>
            <a:r>
              <a:rPr lang="ja-JP" altLang="en-US" sz="1400" dirty="0" smtClean="0">
                <a:latin typeface="CiscoSansTT"/>
                <a:cs typeface="CiscoSansTT"/>
              </a:rPr>
              <a:t>には既に各</a:t>
            </a:r>
            <a:r>
              <a:rPr lang="en-US" altLang="ja-JP" sz="1400" dirty="0" smtClean="0">
                <a:latin typeface="CiscoSansTT"/>
                <a:cs typeface="CiscoSansTT"/>
              </a:rPr>
              <a:t>VLAN</a:t>
            </a:r>
            <a:r>
              <a:rPr lang="ja-JP" altLang="en-US" sz="1400" dirty="0" smtClean="0"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アドレス（</a:t>
            </a:r>
            <a:r>
              <a:rPr lang="en-US" altLang="ja-JP" sz="1400" dirty="0" smtClean="0">
                <a:latin typeface="CiscoSansTT"/>
                <a:cs typeface="CiscoSansTT"/>
              </a:rPr>
              <a:t>〜.1</a:t>
            </a:r>
            <a:r>
              <a:rPr lang="ja-JP" altLang="en-US" sz="1400" dirty="0" smtClean="0">
                <a:latin typeface="CiscoSansTT"/>
                <a:cs typeface="CiscoSansTT"/>
              </a:rPr>
              <a:t>）、および</a:t>
            </a:r>
            <a:r>
              <a:rPr lang="en-US" altLang="ja-JP" sz="1400" dirty="0" smtClean="0">
                <a:latin typeface="CiscoSansTT"/>
                <a:cs typeface="CiscoSansTT"/>
              </a:rPr>
              <a:t>DHCP</a:t>
            </a:r>
            <a:r>
              <a:rPr lang="ja-JP" altLang="en-US" sz="1400" dirty="0" smtClean="0">
                <a:latin typeface="CiscoSansTT"/>
                <a:cs typeface="CiscoSansTT"/>
              </a:rPr>
              <a:t>が設定されています。</a:t>
            </a:r>
            <a:endParaRPr lang="en-US" sz="1400" dirty="0"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42616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環境について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03" y="872795"/>
            <a:ext cx="771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Pod</a:t>
            </a:r>
            <a:r>
              <a:rPr lang="ja-JP" altLang="en-US" sz="1400" dirty="0" smtClean="0">
                <a:latin typeface="CiscoSansTT"/>
                <a:cs typeface="CiscoSansTT"/>
              </a:rPr>
              <a:t>番号と機器に設定されている</a:t>
            </a:r>
            <a:r>
              <a:rPr lang="en-US" altLang="ja-JP" sz="1400" dirty="0" smtClean="0">
                <a:latin typeface="CiscoSansTT"/>
                <a:cs typeface="CiscoSansTT"/>
              </a:rPr>
              <a:t>VLAN ID</a:t>
            </a:r>
            <a:r>
              <a:rPr lang="ja-JP" altLang="en-US" sz="1400" dirty="0" smtClean="0">
                <a:latin typeface="CiscoSansTT"/>
                <a:cs typeface="CiscoSansTT"/>
              </a:rPr>
              <a:t>、および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アドレスの対応は以下のとおりです。</a:t>
            </a:r>
            <a:endParaRPr lang="en-US" sz="1400" dirty="0">
              <a:latin typeface="CiscoSansTT"/>
              <a:cs typeface="CiscoSansT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74214"/>
              </p:ext>
            </p:extLst>
          </p:nvPr>
        </p:nvGraphicFramePr>
        <p:xfrm>
          <a:off x="476284" y="1245425"/>
          <a:ext cx="785254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22"/>
                <a:gridCol w="2247073"/>
                <a:gridCol w="2247073"/>
                <a:gridCol w="2247073"/>
              </a:tblGrid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Uplink</a:t>
                      </a:r>
                    </a:p>
                    <a:p>
                      <a:pPr algn="ctr"/>
                      <a:r>
                        <a:rPr lang="en-US" altLang="ja-JP" sz="1400" dirty="0" smtClean="0"/>
                        <a:t>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AP </a:t>
                      </a:r>
                      <a:r>
                        <a:rPr lang="en-US" altLang="ja-JP" sz="1400" dirty="0" err="1" smtClean="0"/>
                        <a:t>mgmt</a:t>
                      </a:r>
                      <a:r>
                        <a:rPr lang="en-US" altLang="ja-JP" sz="1400" dirty="0" smtClean="0"/>
                        <a:t/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Client</a:t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60</a:t>
                      </a:r>
                    </a:p>
                    <a:p>
                      <a:pPr algn="ctr"/>
                      <a:r>
                        <a:rPr lang="en-US" sz="1400" dirty="0" smtClean="0"/>
                        <a:t>10.10.60.0/24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10.10.61.0/24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10.10.62.0/24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</a:t>
                      </a:r>
                    </a:p>
                    <a:p>
                      <a:pPr algn="ctr"/>
                      <a:r>
                        <a:rPr lang="en-US" sz="1400" dirty="0" smtClean="0"/>
                        <a:t>10.10.70.0/24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10.10.71.0/24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10.10.72.0/24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</a:p>
                    <a:p>
                      <a:pPr algn="ctr"/>
                      <a:r>
                        <a:rPr lang="en-US" sz="1400" dirty="0" smtClean="0"/>
                        <a:t>10.10.80.0/24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10.10.81.0/24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10.10.82.0/24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10.10.90.0/2</a:t>
                      </a: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91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10.10.91.0/24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92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10.10.92.0/24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</a:p>
                    <a:p>
                      <a:pPr algn="ctr"/>
                      <a:r>
                        <a:rPr lang="en-US" sz="1400" dirty="0" smtClean="0"/>
                        <a:t>10.10.100.0/24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10.10.101.0/24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102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10.10.102.0/24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9919" y="4419600"/>
            <a:ext cx="784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※Catalyst 3650</a:t>
            </a:r>
            <a:r>
              <a:rPr lang="ja-JP" altLang="en-US" sz="1400" dirty="0" smtClean="0">
                <a:latin typeface="CiscoSansTT"/>
                <a:cs typeface="CiscoSansTT"/>
              </a:rPr>
              <a:t>には既に各</a:t>
            </a:r>
            <a:r>
              <a:rPr lang="en-US" altLang="ja-JP" sz="1400" dirty="0" smtClean="0">
                <a:latin typeface="CiscoSansTT"/>
                <a:cs typeface="CiscoSansTT"/>
              </a:rPr>
              <a:t>VLAN</a:t>
            </a:r>
            <a:r>
              <a:rPr lang="ja-JP" altLang="en-US" sz="1400" dirty="0" smtClean="0"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アドレス（</a:t>
            </a:r>
            <a:r>
              <a:rPr lang="en-US" altLang="ja-JP" sz="1400" dirty="0" smtClean="0">
                <a:latin typeface="CiscoSansTT"/>
                <a:cs typeface="CiscoSansTT"/>
              </a:rPr>
              <a:t>〜.1</a:t>
            </a:r>
            <a:r>
              <a:rPr lang="ja-JP" altLang="en-US" sz="1400" dirty="0" smtClean="0">
                <a:latin typeface="CiscoSansTT"/>
                <a:cs typeface="CiscoSansTT"/>
              </a:rPr>
              <a:t>）、および</a:t>
            </a:r>
            <a:r>
              <a:rPr lang="en-US" altLang="ja-JP" sz="1400" dirty="0" smtClean="0">
                <a:latin typeface="CiscoSansTT"/>
                <a:cs typeface="CiscoSansTT"/>
              </a:rPr>
              <a:t>DHCP</a:t>
            </a:r>
            <a:r>
              <a:rPr lang="ja-JP" altLang="en-US" sz="1400" dirty="0" smtClean="0">
                <a:latin typeface="CiscoSansTT"/>
                <a:cs typeface="CiscoSansTT"/>
              </a:rPr>
              <a:t>が設定されています。</a:t>
            </a:r>
            <a:endParaRPr lang="en-US" sz="1400" dirty="0"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33777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latin typeface="CiscoSansTT"/>
                <a:cs typeface="CiscoSansTT"/>
              </a:rPr>
              <a:t>Lab</a:t>
            </a:r>
            <a:r>
              <a:rPr lang="ja-JP" altLang="en-US" dirty="0" smtClean="0">
                <a:latin typeface="CiscoSansTT"/>
                <a:cs typeface="CiscoSansTT"/>
              </a:rPr>
              <a:t>環境について</a:t>
            </a:r>
            <a:endParaRPr lang="en-US" dirty="0">
              <a:latin typeface="CiscoSansTT"/>
              <a:cs typeface="CiscoSans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03" y="872795"/>
            <a:ext cx="771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Pod</a:t>
            </a:r>
            <a:r>
              <a:rPr lang="ja-JP" altLang="en-US" sz="1400" dirty="0" smtClean="0">
                <a:latin typeface="CiscoSansTT"/>
                <a:cs typeface="CiscoSansTT"/>
              </a:rPr>
              <a:t>番号と機器に設定されている</a:t>
            </a:r>
            <a:r>
              <a:rPr lang="en-US" altLang="ja-JP" sz="1400" dirty="0" smtClean="0">
                <a:latin typeface="CiscoSansTT"/>
                <a:cs typeface="CiscoSansTT"/>
              </a:rPr>
              <a:t>VLAN ID</a:t>
            </a:r>
            <a:r>
              <a:rPr lang="ja-JP" altLang="en-US" sz="1400" dirty="0" smtClean="0">
                <a:latin typeface="CiscoSansTT"/>
                <a:cs typeface="CiscoSansTT"/>
              </a:rPr>
              <a:t>、および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アドレスの対応は以下のとおりです。</a:t>
            </a:r>
            <a:endParaRPr lang="en-US" sz="1400" dirty="0">
              <a:latin typeface="CiscoSansTT"/>
              <a:cs typeface="CiscoSansTT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86395"/>
              </p:ext>
            </p:extLst>
          </p:nvPr>
        </p:nvGraphicFramePr>
        <p:xfrm>
          <a:off x="476284" y="1245425"/>
          <a:ext cx="785254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22"/>
                <a:gridCol w="2247073"/>
                <a:gridCol w="2247073"/>
                <a:gridCol w="2247073"/>
              </a:tblGrid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Uplink</a:t>
                      </a:r>
                    </a:p>
                    <a:p>
                      <a:pPr algn="ctr"/>
                      <a:r>
                        <a:rPr lang="en-US" altLang="ja-JP" sz="1400" dirty="0" smtClean="0"/>
                        <a:t>VLAN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AP </a:t>
                      </a:r>
                      <a:r>
                        <a:rPr lang="en-US" altLang="ja-JP" sz="1400" dirty="0" err="1" smtClean="0"/>
                        <a:t>mgmt</a:t>
                      </a:r>
                      <a:r>
                        <a:rPr lang="en-US" altLang="ja-JP" sz="1400" dirty="0" smtClean="0"/>
                        <a:t/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Client</a:t>
                      </a:r>
                      <a:br>
                        <a:rPr lang="en-US" altLang="ja-JP" sz="1400" dirty="0" smtClean="0"/>
                      </a:br>
                      <a:r>
                        <a:rPr lang="en-US" altLang="ja-JP" sz="1400" dirty="0" smtClean="0"/>
                        <a:t>VLAN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110</a:t>
                      </a:r>
                    </a:p>
                    <a:p>
                      <a:pPr algn="ctr"/>
                      <a:r>
                        <a:rPr lang="en-US" sz="1400" dirty="0" smtClean="0"/>
                        <a:t>10.10.110.0/24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10.10.111.0/24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10.10.112.0/24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120</a:t>
                      </a:r>
                    </a:p>
                    <a:p>
                      <a:pPr algn="ctr"/>
                      <a:r>
                        <a:rPr lang="en-US" sz="1400" dirty="0" smtClean="0"/>
                        <a:t>10.10.120.0/24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10.10.121.0/24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10.10.122.0/24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130</a:t>
                      </a:r>
                    </a:p>
                    <a:p>
                      <a:pPr algn="ctr"/>
                      <a:r>
                        <a:rPr lang="en-US" sz="1400" dirty="0" smtClean="0"/>
                        <a:t>10.10.130.0/24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131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10.10.131.0/24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132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10.10.132.0/24</a:t>
                      </a:r>
                      <a:endParaRPr lang="en-US" sz="1400" dirty="0"/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140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10.10.140.0/2</a:t>
                      </a:r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141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10.10.141.0/24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142</a:t>
                      </a:r>
                      <a:br>
                        <a:rPr lang="en-US" sz="1400" dirty="0" smtClean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10.10.142.0/24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459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150</a:t>
                      </a:r>
                    </a:p>
                    <a:p>
                      <a:pPr algn="ctr"/>
                      <a:r>
                        <a:rPr lang="en-US" sz="1400" dirty="0" smtClean="0"/>
                        <a:t>10.10.150.0/24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151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10.10.151.0/24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152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10.10.152.0/24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9919" y="4419600"/>
            <a:ext cx="784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iscoSansTT"/>
                <a:cs typeface="CiscoSansTT"/>
              </a:rPr>
              <a:t>※Catalyst 3650</a:t>
            </a:r>
            <a:r>
              <a:rPr lang="ja-JP" altLang="en-US" sz="1400" dirty="0" smtClean="0">
                <a:latin typeface="CiscoSansTT"/>
                <a:cs typeface="CiscoSansTT"/>
              </a:rPr>
              <a:t>には既に各</a:t>
            </a:r>
            <a:r>
              <a:rPr lang="en-US" altLang="ja-JP" sz="1400" dirty="0" smtClean="0">
                <a:latin typeface="CiscoSansTT"/>
                <a:cs typeface="CiscoSansTT"/>
              </a:rPr>
              <a:t>VLAN</a:t>
            </a:r>
            <a:r>
              <a:rPr lang="ja-JP" altLang="en-US" sz="1400" dirty="0" smtClean="0">
                <a:latin typeface="CiscoSansTT"/>
                <a:cs typeface="CiscoSansTT"/>
              </a:rPr>
              <a:t>の</a:t>
            </a:r>
            <a:r>
              <a:rPr lang="en-US" altLang="ja-JP" sz="1400" dirty="0" smtClean="0">
                <a:latin typeface="CiscoSansTT"/>
                <a:cs typeface="CiscoSansTT"/>
              </a:rPr>
              <a:t>IP</a:t>
            </a:r>
            <a:r>
              <a:rPr lang="ja-JP" altLang="en-US" sz="1400" dirty="0" smtClean="0">
                <a:latin typeface="CiscoSansTT"/>
                <a:cs typeface="CiscoSansTT"/>
              </a:rPr>
              <a:t>アドレス（</a:t>
            </a:r>
            <a:r>
              <a:rPr lang="en-US" altLang="ja-JP" sz="1400" dirty="0" smtClean="0">
                <a:latin typeface="CiscoSansTT"/>
                <a:cs typeface="CiscoSansTT"/>
              </a:rPr>
              <a:t>〜.1</a:t>
            </a:r>
            <a:r>
              <a:rPr lang="ja-JP" altLang="en-US" sz="1400" dirty="0" smtClean="0">
                <a:latin typeface="CiscoSansTT"/>
                <a:cs typeface="CiscoSansTT"/>
              </a:rPr>
              <a:t>）、および</a:t>
            </a:r>
            <a:r>
              <a:rPr lang="en-US" altLang="ja-JP" sz="1400" dirty="0" smtClean="0">
                <a:latin typeface="CiscoSansTT"/>
                <a:cs typeface="CiscoSansTT"/>
              </a:rPr>
              <a:t>DHCP</a:t>
            </a:r>
            <a:r>
              <a:rPr lang="ja-JP" altLang="en-US" sz="1400" dirty="0" smtClean="0">
                <a:latin typeface="CiscoSansTT"/>
                <a:cs typeface="CiscoSansTT"/>
              </a:rPr>
              <a:t>が設定されています。</a:t>
            </a:r>
            <a:endParaRPr lang="en-US" sz="1400" dirty="0"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154858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>
                <a:latin typeface="CiscoSansTT"/>
                <a:cs typeface="CiscoSansTT"/>
              </a:rPr>
              <a:t>PC</a:t>
            </a:r>
            <a:r>
              <a:rPr lang="ja-JP" altLang="en-US" dirty="0" smtClean="0">
                <a:latin typeface="CiscoSansTT"/>
                <a:cs typeface="CiscoSansTT"/>
              </a:rPr>
              <a:t>へ</a:t>
            </a:r>
            <a:r>
              <a:rPr lang="ja-JP" altLang="en-US" dirty="0">
                <a:latin typeface="CiscoSansTT"/>
                <a:cs typeface="CiscoSansTT"/>
              </a:rPr>
              <a:t>ログインします。</a:t>
            </a:r>
            <a:endParaRPr lang="en-US" altLang="ja-JP" dirty="0">
              <a:latin typeface="CiscoSansTT"/>
              <a:cs typeface="CiscoSansTT"/>
            </a:endParaRPr>
          </a:p>
          <a:p>
            <a:r>
              <a:rPr lang="en-US" altLang="ja-JP" dirty="0" smtClean="0">
                <a:latin typeface="CiscoSansTT"/>
                <a:cs typeface="CiscoSansTT"/>
              </a:rPr>
              <a:t>PC</a:t>
            </a:r>
            <a:r>
              <a:rPr lang="ja-JP" altLang="en-US" dirty="0" smtClean="0">
                <a:latin typeface="CiscoSansTT"/>
                <a:cs typeface="CiscoSansTT"/>
              </a:rPr>
              <a:t>の</a:t>
            </a:r>
            <a:r>
              <a:rPr lang="ja-JP" altLang="en-US" dirty="0">
                <a:latin typeface="CiscoSansTT"/>
                <a:cs typeface="CiscoSansTT"/>
              </a:rPr>
              <a:t>パスワード</a:t>
            </a:r>
            <a:r>
              <a:rPr lang="ja-JP" altLang="en-US" dirty="0" smtClean="0">
                <a:latin typeface="CiscoSansTT"/>
                <a:cs typeface="CiscoSansTT"/>
              </a:rPr>
              <a:t>は</a:t>
            </a:r>
            <a:r>
              <a:rPr lang="ja-JP" altLang="en-US" dirty="0">
                <a:latin typeface="CiscoSansTT"/>
                <a:cs typeface="CiscoSansTT"/>
              </a:rPr>
              <a:t>ユーザ名</a:t>
            </a:r>
            <a:r>
              <a:rPr lang="ja-JP" altLang="en-US" dirty="0" smtClean="0">
                <a:latin typeface="CiscoSansTT"/>
                <a:cs typeface="CiscoSansTT"/>
              </a:rPr>
              <a:t>に</a:t>
            </a:r>
            <a:r>
              <a:rPr lang="ja-JP" altLang="en-US" dirty="0">
                <a:latin typeface="CiscoSansTT"/>
                <a:cs typeface="CiscoSansTT"/>
              </a:rPr>
              <a:t>より異なります</a:t>
            </a:r>
            <a:endParaRPr lang="en-US" altLang="ja-JP" dirty="0">
              <a:latin typeface="CiscoSansTT"/>
              <a:cs typeface="CiscoSansTT"/>
            </a:endParaRPr>
          </a:p>
          <a:p>
            <a:pPr lvl="1"/>
            <a:r>
              <a:rPr lang="ja-JP" altLang="en-US" dirty="0">
                <a:latin typeface="CiscoSansTT"/>
                <a:cs typeface="CiscoSansTT"/>
              </a:rPr>
              <a:t>ユーザ名</a:t>
            </a:r>
            <a:r>
              <a:rPr lang="en-US" altLang="ja-JP" dirty="0" smtClean="0">
                <a:latin typeface="CiscoSansTT"/>
                <a:cs typeface="CiscoSansTT"/>
              </a:rPr>
              <a:t>: </a:t>
            </a:r>
            <a:r>
              <a:rPr lang="en-US" altLang="ja-JP" dirty="0" err="1" smtClean="0">
                <a:latin typeface="CiscoSansTT"/>
                <a:cs typeface="CiscoSansTT"/>
              </a:rPr>
              <a:t>rentalpc</a:t>
            </a:r>
            <a:r>
              <a:rPr lang="en-US" altLang="ja-JP" dirty="0" smtClean="0">
                <a:latin typeface="CiscoSansTT"/>
                <a:cs typeface="CiscoSansTT"/>
              </a:rPr>
              <a:t>	</a:t>
            </a:r>
            <a:r>
              <a:rPr lang="ja-JP" altLang="en-US" dirty="0" smtClean="0">
                <a:latin typeface="CiscoSansTT"/>
                <a:cs typeface="CiscoSansTT"/>
              </a:rPr>
              <a:t>パスワード</a:t>
            </a:r>
            <a:r>
              <a:rPr lang="en-US" altLang="ja-JP" dirty="0" smtClean="0">
                <a:latin typeface="CiscoSansTT"/>
                <a:cs typeface="CiscoSansTT"/>
              </a:rPr>
              <a:t>: </a:t>
            </a:r>
            <a:r>
              <a:rPr lang="en-US" altLang="ja-JP" dirty="0" err="1" smtClean="0">
                <a:latin typeface="CiscoSansTT"/>
                <a:cs typeface="CiscoSansTT"/>
              </a:rPr>
              <a:t>rentalpc</a:t>
            </a:r>
            <a:endParaRPr lang="en-US" altLang="ja-JP" dirty="0" smtClean="0">
              <a:latin typeface="CiscoSansTT"/>
              <a:cs typeface="CiscoSansTT"/>
            </a:endParaRPr>
          </a:p>
          <a:p>
            <a:pPr lvl="1"/>
            <a:r>
              <a:rPr lang="ja-JP" altLang="en-US" dirty="0">
                <a:latin typeface="CiscoSansTT"/>
                <a:cs typeface="CiscoSansTT"/>
              </a:rPr>
              <a:t>ユーザ名</a:t>
            </a:r>
            <a:r>
              <a:rPr lang="en-US" altLang="ja-JP" dirty="0" smtClean="0">
                <a:latin typeface="CiscoSansTT"/>
                <a:cs typeface="CiscoSansTT"/>
              </a:rPr>
              <a:t>: training</a:t>
            </a:r>
            <a:r>
              <a:rPr lang="en-US" altLang="ja-JP" dirty="0">
                <a:latin typeface="CiscoSansTT"/>
                <a:cs typeface="CiscoSansTT"/>
              </a:rPr>
              <a:t>	</a:t>
            </a:r>
            <a:r>
              <a:rPr lang="ja-JP" altLang="en-US" dirty="0" smtClean="0">
                <a:latin typeface="CiscoSansTT"/>
                <a:cs typeface="CiscoSansTT"/>
              </a:rPr>
              <a:t>パスワード</a:t>
            </a:r>
            <a:r>
              <a:rPr lang="en-US" altLang="ja-JP" dirty="0" smtClean="0">
                <a:latin typeface="CiscoSansTT"/>
                <a:cs typeface="CiscoSansTT"/>
              </a:rPr>
              <a:t>: training</a:t>
            </a:r>
            <a:endParaRPr lang="en-US" altLang="ja-JP" dirty="0">
              <a:latin typeface="CiscoSansTT"/>
              <a:cs typeface="CiscoSansTT"/>
            </a:endParaRPr>
          </a:p>
          <a:p>
            <a:pPr marL="57150" indent="0">
              <a:buNone/>
            </a:pPr>
            <a:endParaRPr lang="en-US" altLang="ja-JP" dirty="0">
              <a:latin typeface="CiscoSansTT"/>
              <a:cs typeface="CiscoSansTT"/>
            </a:endParaRPr>
          </a:p>
          <a:p>
            <a:r>
              <a:rPr lang="en-US" altLang="ja-JP" dirty="0" err="1" smtClean="0">
                <a:latin typeface="CiscoSansTT"/>
                <a:cs typeface="CiscoSansTT"/>
              </a:rPr>
              <a:t>PC</a:t>
            </a:r>
            <a:r>
              <a:rPr lang="en-US" altLang="en-US" dirty="0" err="1" smtClean="0">
                <a:latin typeface="CiscoSansTT"/>
                <a:cs typeface="CiscoSansTT"/>
              </a:rPr>
              <a:t>から</a:t>
            </a:r>
            <a:r>
              <a:rPr lang="ja-JP" altLang="en-US" dirty="0">
                <a:latin typeface="CiscoSansTT"/>
                <a:cs typeface="CiscoSansTT"/>
              </a:rPr>
              <a:t>コンソールケーブルを用いて接続します。</a:t>
            </a:r>
            <a:endParaRPr lang="en-US" altLang="ja-JP" dirty="0">
              <a:latin typeface="CiscoSansTT"/>
              <a:cs typeface="CiscoSansTT"/>
            </a:endParaRPr>
          </a:p>
          <a:p>
            <a:r>
              <a:rPr lang="en-US" altLang="ja-JP" dirty="0" err="1">
                <a:latin typeface="CiscoSansTT"/>
                <a:cs typeface="CiscoSansTT"/>
              </a:rPr>
              <a:t>Tera</a:t>
            </a:r>
            <a:r>
              <a:rPr lang="en-US" altLang="ja-JP" dirty="0">
                <a:latin typeface="CiscoSansTT"/>
                <a:cs typeface="CiscoSansTT"/>
              </a:rPr>
              <a:t> Term</a:t>
            </a:r>
            <a:r>
              <a:rPr lang="ja-JP" altLang="en-US" dirty="0">
                <a:latin typeface="CiscoSansTT"/>
                <a:cs typeface="CiscoSansTT"/>
              </a:rPr>
              <a:t>を開いてください</a:t>
            </a:r>
            <a:r>
              <a:rPr lang="ja-JP" altLang="en-US" dirty="0" smtClean="0">
                <a:latin typeface="CiscoSansTT"/>
                <a:cs typeface="CiscoSansTT"/>
              </a:rPr>
              <a:t>。</a:t>
            </a:r>
            <a:endParaRPr lang="en-US" altLang="ja-JP" dirty="0">
              <a:latin typeface="CiscoSansTT"/>
              <a:cs typeface="CiscoSansTT"/>
            </a:endParaRPr>
          </a:p>
          <a:p>
            <a:pPr lvl="1"/>
            <a:r>
              <a:rPr lang="ja-JP" altLang="en-US" dirty="0" smtClean="0">
                <a:latin typeface="CiscoSansTT"/>
                <a:cs typeface="CiscoSansTT"/>
              </a:rPr>
              <a:t>ユーザ名</a:t>
            </a:r>
            <a:r>
              <a:rPr lang="en-US" altLang="ja-JP" dirty="0" smtClean="0">
                <a:latin typeface="CiscoSansTT"/>
                <a:cs typeface="CiscoSansTT"/>
              </a:rPr>
              <a:t>: admin</a:t>
            </a:r>
            <a:endParaRPr lang="en-US" altLang="ja-JP" dirty="0">
              <a:latin typeface="CiscoSansTT"/>
              <a:cs typeface="CiscoSansTT"/>
            </a:endParaRPr>
          </a:p>
          <a:p>
            <a:pPr lvl="1"/>
            <a:r>
              <a:rPr lang="ja-JP" altLang="en-US" dirty="0" smtClean="0">
                <a:latin typeface="CiscoSansTT"/>
                <a:cs typeface="CiscoSansTT"/>
              </a:rPr>
              <a:t>パスワード</a:t>
            </a:r>
            <a:r>
              <a:rPr lang="en-US" altLang="ja-JP" dirty="0" smtClean="0">
                <a:latin typeface="CiscoSansTT"/>
                <a:cs typeface="CiscoSansTT"/>
              </a:rPr>
              <a:t>: cisco</a:t>
            </a:r>
            <a:endParaRPr lang="en-US" altLang="ja-JP" dirty="0">
              <a:latin typeface="CiscoSansTT"/>
              <a:cs typeface="CiscoSansTT"/>
            </a:endParaRPr>
          </a:p>
          <a:p>
            <a:pPr lvl="1"/>
            <a:r>
              <a:rPr lang="en-US" altLang="ja-JP" dirty="0">
                <a:latin typeface="CiscoSansTT"/>
                <a:cs typeface="CiscoSansTT"/>
              </a:rPr>
              <a:t>Enable </a:t>
            </a:r>
            <a:r>
              <a:rPr lang="en-US" altLang="ja-JP" dirty="0" smtClean="0">
                <a:latin typeface="CiscoSansTT"/>
                <a:cs typeface="CiscoSansTT"/>
              </a:rPr>
              <a:t>secret: cisco</a:t>
            </a:r>
            <a:endParaRPr lang="en-US" altLang="ja-JP" dirty="0">
              <a:latin typeface="CiscoSansTT"/>
              <a:cs typeface="CiscoSansTT"/>
            </a:endParaRPr>
          </a:p>
          <a:p>
            <a:endParaRPr kumimoji="1" lang="ja-JP" altLang="en-US" dirty="0"/>
          </a:p>
        </p:txBody>
      </p:sp>
      <p:sp>
        <p:nvSpPr>
          <p:cNvPr id="54" name="Title 5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latin typeface="CiscoSansTT"/>
                <a:cs typeface="CiscoSansTT"/>
              </a:rPr>
              <a:t>スイッチへのログイン</a:t>
            </a:r>
            <a:endParaRPr lang="en-US" dirty="0">
              <a:latin typeface="CiscoSansTT"/>
              <a:cs typeface="CiscoSansTT"/>
            </a:endParaRPr>
          </a:p>
        </p:txBody>
      </p:sp>
    </p:spTree>
    <p:extLst>
      <p:ext uri="{BB962C8B-B14F-4D97-AF65-F5344CB8AC3E}">
        <p14:creationId xmlns:p14="http://schemas.microsoft.com/office/powerpoint/2010/main" val="350442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S_Features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IOS_Features.pptx</Template>
  <TotalTime>4673</TotalTime>
  <Words>1844</Words>
  <Application>Microsoft Office PowerPoint</Application>
  <PresentationFormat>全屏显示(16:9)</PresentationFormat>
  <Paragraphs>421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IOS_Features</vt:lpstr>
      <vt:lpstr>Default Theme</vt:lpstr>
      <vt:lpstr>Roadshow Mini-Lab1</vt:lpstr>
      <vt:lpstr>用語集</vt:lpstr>
      <vt:lpstr>Lab構成について（Pod1〜5）</vt:lpstr>
      <vt:lpstr>Lab構成について（Pod6〜10）</vt:lpstr>
      <vt:lpstr>Lab構成について（Pod11〜15）</vt:lpstr>
      <vt:lpstr>Lab環境について</vt:lpstr>
      <vt:lpstr>Lab環境について</vt:lpstr>
      <vt:lpstr>Lab環境について</vt:lpstr>
      <vt:lpstr>スイッチへのログイン</vt:lpstr>
      <vt:lpstr>無線LANの設定 (Converged Access)</vt:lpstr>
      <vt:lpstr>Converged Access – Wireless設定</vt:lpstr>
      <vt:lpstr>ラボ手順</vt:lpstr>
      <vt:lpstr>AAAの設定</vt:lpstr>
      <vt:lpstr>AAAの設定</vt:lpstr>
      <vt:lpstr>AAAの設定</vt:lpstr>
      <vt:lpstr>Wirelessの設定</vt:lpstr>
      <vt:lpstr>Wirelessの設定 - wirelessコマンド</vt:lpstr>
      <vt:lpstr>Wirelessの設定 - wlanコマンド</vt:lpstr>
      <vt:lpstr>Wirelessの設定 - apコマンド</vt:lpstr>
      <vt:lpstr>Wirelessの設定 - apコマンド</vt:lpstr>
      <vt:lpstr>Wirelessの設定 - 無線の有効化</vt:lpstr>
      <vt:lpstr>接続確認 – はじめに</vt:lpstr>
      <vt:lpstr>接続確認</vt:lpstr>
      <vt:lpstr>PowerPoint 演示文稿</vt:lpstr>
      <vt:lpstr>声明：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Steps</dc:title>
  <dc:creator>Information Technology</dc:creator>
  <cp:lastModifiedBy>Microsoft</cp:lastModifiedBy>
  <cp:revision>184</cp:revision>
  <dcterms:created xsi:type="dcterms:W3CDTF">2013-12-19T21:44:24Z</dcterms:created>
  <dcterms:modified xsi:type="dcterms:W3CDTF">2018-01-05T05:12:47Z</dcterms:modified>
</cp:coreProperties>
</file>