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7" r:id="rId1"/>
    <p:sldMasterId id="2147483938" r:id="rId2"/>
  </p:sldMasterIdLst>
  <p:notesMasterIdLst>
    <p:notesMasterId r:id="rId33"/>
  </p:notesMasterIdLst>
  <p:handoutMasterIdLst>
    <p:handoutMasterId r:id="rId34"/>
  </p:handoutMasterIdLst>
  <p:sldIdLst>
    <p:sldId id="438" r:id="rId3"/>
    <p:sldId id="262" r:id="rId4"/>
    <p:sldId id="363" r:id="rId5"/>
    <p:sldId id="423" r:id="rId6"/>
    <p:sldId id="436" r:id="rId7"/>
    <p:sldId id="415" r:id="rId8"/>
    <p:sldId id="421" r:id="rId9"/>
    <p:sldId id="397" r:id="rId10"/>
    <p:sldId id="425" r:id="rId11"/>
    <p:sldId id="428" r:id="rId12"/>
    <p:sldId id="427" r:id="rId13"/>
    <p:sldId id="437" r:id="rId14"/>
    <p:sldId id="432" r:id="rId15"/>
    <p:sldId id="443" r:id="rId16"/>
    <p:sldId id="416" r:id="rId17"/>
    <p:sldId id="444" r:id="rId18"/>
    <p:sldId id="408" r:id="rId19"/>
    <p:sldId id="439" r:id="rId20"/>
    <p:sldId id="440" r:id="rId21"/>
    <p:sldId id="417" r:id="rId22"/>
    <p:sldId id="419" r:id="rId23"/>
    <p:sldId id="420" r:id="rId24"/>
    <p:sldId id="418" r:id="rId25"/>
    <p:sldId id="445" r:id="rId26"/>
    <p:sldId id="409" r:id="rId27"/>
    <p:sldId id="441" r:id="rId28"/>
    <p:sldId id="422" r:id="rId29"/>
    <p:sldId id="442" r:id="rId30"/>
    <p:sldId id="303" r:id="rId31"/>
    <p:sldId id="446" r:id="rId32"/>
  </p:sldIdLst>
  <p:sldSz cx="9144000" cy="6858000" type="screen4x3"/>
  <p:notesSz cx="6858000" cy="9296400"/>
  <p:embeddedFontLst>
    <p:embeddedFont>
      <p:font typeface="微软雅黑" pitchFamily="34" charset="-122"/>
      <p:regular r:id="rId35"/>
      <p:bold r:id="rId36"/>
    </p:embeddedFont>
    <p:embeddedFont>
      <p:font typeface="Verdana" pitchFamily="34" charset="0"/>
      <p:regular r:id="rId37"/>
      <p:bold r:id="rId38"/>
      <p:italic r:id="rId39"/>
      <p:boldItalic r:id="rId40"/>
    </p:embeddedFont>
    <p:embeddedFont>
      <p:font typeface="Segoe UI" pitchFamily="34" charset="0"/>
      <p:regular r:id="rId41"/>
      <p:bold r:id="rId42"/>
      <p:italic r:id="rId43"/>
      <p:boldItalic r:id="rId44"/>
    </p:embeddedFont>
    <p:embeddedFont>
      <p:font typeface="Calibri" pitchFamily="34" charset="0"/>
      <p:regular r:id="rId45"/>
      <p:bold r:id="rId46"/>
      <p:italic r:id="rId47"/>
      <p:boldItalic r:id="rId48"/>
    </p:embeddedFont>
    <p:embeddedFont>
      <p:font typeface="Arial Rounded MT Bold" pitchFamily="34" charset="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lhoust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clrMru>
    <a:srgbClr val="4D4D4D"/>
    <a:srgbClr val="7F7F7F"/>
    <a:srgbClr val="5F5F5F"/>
    <a:srgbClr val="333333"/>
    <a:srgbClr val="000000"/>
    <a:srgbClr val="F68B1F"/>
    <a:srgbClr val="652D89"/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70" autoAdjust="0"/>
    <p:restoredTop sz="76372" autoAdjust="0"/>
  </p:normalViewPr>
  <p:slideViewPr>
    <p:cSldViewPr snapToGrid="0">
      <p:cViewPr>
        <p:scale>
          <a:sx n="80" d="100"/>
          <a:sy n="80" d="100"/>
        </p:scale>
        <p:origin x="-1096" y="-48"/>
      </p:cViewPr>
      <p:guideLst>
        <p:guide orient="horz" pos="271"/>
        <p:guide pos="2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E71DE-956E-2D48-9162-433D8713E027}" type="doc">
      <dgm:prSet loTypeId="urn:microsoft.com/office/officeart/2005/8/layout/chevron1" loCatId="" qsTypeId="urn:microsoft.com/office/officeart/2005/8/quickstyle/simple4" qsCatId="simple" csTypeId="urn:microsoft.com/office/officeart/2005/8/colors/colorful1" csCatId="colorful" phldr="1"/>
      <dgm:spPr/>
    </dgm:pt>
    <dgm:pt modelId="{B1CE486B-B3FC-5249-91DB-AC84027F3AD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909EB91-A7AC-D043-8674-55D697A68292}" type="parTrans" cxnId="{52C07BBA-6690-3546-9CB5-EBD558673C2B}">
      <dgm:prSet/>
      <dgm:spPr/>
      <dgm:t>
        <a:bodyPr/>
        <a:lstStyle/>
        <a:p>
          <a:endParaRPr lang="en-US"/>
        </a:p>
      </dgm:t>
    </dgm:pt>
    <dgm:pt modelId="{610B779E-42D9-984B-B8D9-2F11A159C57D}" type="sibTrans" cxnId="{52C07BBA-6690-3546-9CB5-EBD558673C2B}">
      <dgm:prSet/>
      <dgm:spPr/>
      <dgm:t>
        <a:bodyPr/>
        <a:lstStyle/>
        <a:p>
          <a:endParaRPr lang="en-US"/>
        </a:p>
      </dgm:t>
    </dgm:pt>
    <dgm:pt modelId="{FE3E0075-DAA4-1148-8E18-9FCF4D5C6914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BD6E5969-CAC1-4B4B-84F6-F8D89988D35D}" type="parTrans" cxnId="{383DE8C5-63B7-9543-9851-9D6BC4A2C2C7}">
      <dgm:prSet/>
      <dgm:spPr/>
      <dgm:t>
        <a:bodyPr/>
        <a:lstStyle/>
        <a:p>
          <a:endParaRPr lang="en-US"/>
        </a:p>
      </dgm:t>
    </dgm:pt>
    <dgm:pt modelId="{2B18338F-F4A4-5A41-B3B0-63A8A277341A}" type="sibTrans" cxnId="{383DE8C5-63B7-9543-9851-9D6BC4A2C2C7}">
      <dgm:prSet/>
      <dgm:spPr/>
      <dgm:t>
        <a:bodyPr/>
        <a:lstStyle/>
        <a:p>
          <a:endParaRPr lang="en-US"/>
        </a:p>
      </dgm:t>
    </dgm:pt>
    <dgm:pt modelId="{C33CAE5C-9B6A-6546-87F9-6EE57C71B0EE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20B2230D-3876-844E-986B-1C107BCBFF83}" type="sibTrans" cxnId="{4D354AD4-372B-6D4C-8467-8874B2E38F76}">
      <dgm:prSet/>
      <dgm:spPr/>
      <dgm:t>
        <a:bodyPr/>
        <a:lstStyle/>
        <a:p>
          <a:endParaRPr lang="en-US"/>
        </a:p>
      </dgm:t>
    </dgm:pt>
    <dgm:pt modelId="{6EE8E317-127C-F048-9A68-A07E2BFE6370}" type="parTrans" cxnId="{4D354AD4-372B-6D4C-8467-8874B2E38F76}">
      <dgm:prSet/>
      <dgm:spPr/>
      <dgm:t>
        <a:bodyPr/>
        <a:lstStyle/>
        <a:p>
          <a:endParaRPr lang="en-US"/>
        </a:p>
      </dgm:t>
    </dgm:pt>
    <dgm:pt modelId="{A7F9E1E7-5E3C-7C44-8CEE-E4B739B347A3}" type="pres">
      <dgm:prSet presAssocID="{9CCE71DE-956E-2D48-9162-433D8713E027}" presName="Name0" presStyleCnt="0">
        <dgm:presLayoutVars>
          <dgm:dir/>
          <dgm:animLvl val="lvl"/>
          <dgm:resizeHandles val="exact"/>
        </dgm:presLayoutVars>
      </dgm:prSet>
      <dgm:spPr/>
    </dgm:pt>
    <dgm:pt modelId="{663A675F-2156-904B-8393-3F3203C2B16A}" type="pres">
      <dgm:prSet presAssocID="{B1CE486B-B3FC-5249-91DB-AC84027F3AD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E4FF93-24A3-2842-9C88-2DE4160B69C2}" type="pres">
      <dgm:prSet presAssocID="{610B779E-42D9-984B-B8D9-2F11A159C57D}" presName="parTxOnlySpace" presStyleCnt="0"/>
      <dgm:spPr/>
    </dgm:pt>
    <dgm:pt modelId="{B7D48557-C729-8F4B-A596-4782979D93C1}" type="pres">
      <dgm:prSet presAssocID="{C33CAE5C-9B6A-6546-87F9-6EE57C71B0E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1F2F6-9BBF-B044-AB8B-14CAF31130BE}" type="pres">
      <dgm:prSet presAssocID="{20B2230D-3876-844E-986B-1C107BCBFF83}" presName="parTxOnlySpace" presStyleCnt="0"/>
      <dgm:spPr/>
    </dgm:pt>
    <dgm:pt modelId="{6D81E81A-755E-A641-9438-3F83068C4B6F}" type="pres">
      <dgm:prSet presAssocID="{FE3E0075-DAA4-1148-8E18-9FCF4D5C691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3DE8C5-63B7-9543-9851-9D6BC4A2C2C7}" srcId="{9CCE71DE-956E-2D48-9162-433D8713E027}" destId="{FE3E0075-DAA4-1148-8E18-9FCF4D5C6914}" srcOrd="2" destOrd="0" parTransId="{BD6E5969-CAC1-4B4B-84F6-F8D89988D35D}" sibTransId="{2B18338F-F4A4-5A41-B3B0-63A8A277341A}"/>
    <dgm:cxn modelId="{772B288A-9ED5-F247-B8E0-D15ED7C7D0BD}" type="presOf" srcId="{B1CE486B-B3FC-5249-91DB-AC84027F3ADC}" destId="{663A675F-2156-904B-8393-3F3203C2B16A}" srcOrd="0" destOrd="0" presId="urn:microsoft.com/office/officeart/2005/8/layout/chevron1"/>
    <dgm:cxn modelId="{DA72FBAA-C3B8-4640-A113-69F5C814AC60}" type="presOf" srcId="{C33CAE5C-9B6A-6546-87F9-6EE57C71B0EE}" destId="{B7D48557-C729-8F4B-A596-4782979D93C1}" srcOrd="0" destOrd="0" presId="urn:microsoft.com/office/officeart/2005/8/layout/chevron1"/>
    <dgm:cxn modelId="{40E7C1D3-05DB-FD49-AC01-1086C6A8EBD6}" type="presOf" srcId="{9CCE71DE-956E-2D48-9162-433D8713E027}" destId="{A7F9E1E7-5E3C-7C44-8CEE-E4B739B347A3}" srcOrd="0" destOrd="0" presId="urn:microsoft.com/office/officeart/2005/8/layout/chevron1"/>
    <dgm:cxn modelId="{52C07BBA-6690-3546-9CB5-EBD558673C2B}" srcId="{9CCE71DE-956E-2D48-9162-433D8713E027}" destId="{B1CE486B-B3FC-5249-91DB-AC84027F3ADC}" srcOrd="0" destOrd="0" parTransId="{F909EB91-A7AC-D043-8674-55D697A68292}" sibTransId="{610B779E-42D9-984B-B8D9-2F11A159C57D}"/>
    <dgm:cxn modelId="{066B99D5-742F-7241-B911-F6740390E8E5}" type="presOf" srcId="{FE3E0075-DAA4-1148-8E18-9FCF4D5C6914}" destId="{6D81E81A-755E-A641-9438-3F83068C4B6F}" srcOrd="0" destOrd="0" presId="urn:microsoft.com/office/officeart/2005/8/layout/chevron1"/>
    <dgm:cxn modelId="{4D354AD4-372B-6D4C-8467-8874B2E38F76}" srcId="{9CCE71DE-956E-2D48-9162-433D8713E027}" destId="{C33CAE5C-9B6A-6546-87F9-6EE57C71B0EE}" srcOrd="1" destOrd="0" parTransId="{6EE8E317-127C-F048-9A68-A07E2BFE6370}" sibTransId="{20B2230D-3876-844E-986B-1C107BCBFF83}"/>
    <dgm:cxn modelId="{CA211978-A31C-6142-907E-1A71E1933BA9}" type="presParOf" srcId="{A7F9E1E7-5E3C-7C44-8CEE-E4B739B347A3}" destId="{663A675F-2156-904B-8393-3F3203C2B16A}" srcOrd="0" destOrd="0" presId="urn:microsoft.com/office/officeart/2005/8/layout/chevron1"/>
    <dgm:cxn modelId="{4F7C5BF8-EE79-0246-B0B6-79AAC756C322}" type="presParOf" srcId="{A7F9E1E7-5E3C-7C44-8CEE-E4B739B347A3}" destId="{C0E4FF93-24A3-2842-9C88-2DE4160B69C2}" srcOrd="1" destOrd="0" presId="urn:microsoft.com/office/officeart/2005/8/layout/chevron1"/>
    <dgm:cxn modelId="{A3F80CB2-E5D9-B741-A9D7-2281E609D492}" type="presParOf" srcId="{A7F9E1E7-5E3C-7C44-8CEE-E4B739B347A3}" destId="{B7D48557-C729-8F4B-A596-4782979D93C1}" srcOrd="2" destOrd="0" presId="urn:microsoft.com/office/officeart/2005/8/layout/chevron1"/>
    <dgm:cxn modelId="{22DDEA53-1826-7042-A34A-C6AC57CCA72C}" type="presParOf" srcId="{A7F9E1E7-5E3C-7C44-8CEE-E4B739B347A3}" destId="{8351F2F6-9BBF-B044-AB8B-14CAF31130BE}" srcOrd="3" destOrd="0" presId="urn:microsoft.com/office/officeart/2005/8/layout/chevron1"/>
    <dgm:cxn modelId="{6F936D43-4D2C-1145-A59E-A23200435FBD}" type="presParOf" srcId="{A7F9E1E7-5E3C-7C44-8CEE-E4B739B347A3}" destId="{6D81E81A-755E-A641-9438-3F83068C4B6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A675F-2156-904B-8393-3F3203C2B16A}">
      <dsp:nvSpPr>
        <dsp:cNvPr id="0" name=""/>
        <dsp:cNvSpPr/>
      </dsp:nvSpPr>
      <dsp:spPr>
        <a:xfrm>
          <a:off x="1837" y="1584360"/>
          <a:ext cx="2238196" cy="895278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1</a:t>
          </a:r>
          <a:endParaRPr lang="en-US" sz="5600" kern="1200" dirty="0"/>
        </a:p>
      </dsp:txBody>
      <dsp:txXfrm>
        <a:off x="449476" y="1584360"/>
        <a:ext cx="1342918" cy="895278"/>
      </dsp:txXfrm>
    </dsp:sp>
    <dsp:sp modelId="{B7D48557-C729-8F4B-A596-4782979D93C1}">
      <dsp:nvSpPr>
        <dsp:cNvPr id="0" name=""/>
        <dsp:cNvSpPr/>
      </dsp:nvSpPr>
      <dsp:spPr>
        <a:xfrm>
          <a:off x="2016214" y="1584360"/>
          <a:ext cx="2238196" cy="895278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1</a:t>
          </a:r>
          <a:endParaRPr lang="en-US" sz="5600" kern="1200" dirty="0"/>
        </a:p>
      </dsp:txBody>
      <dsp:txXfrm>
        <a:off x="2463853" y="1584360"/>
        <a:ext cx="1342918" cy="895278"/>
      </dsp:txXfrm>
    </dsp:sp>
    <dsp:sp modelId="{6D81E81A-755E-A641-9438-3F83068C4B6F}">
      <dsp:nvSpPr>
        <dsp:cNvPr id="0" name=""/>
        <dsp:cNvSpPr/>
      </dsp:nvSpPr>
      <dsp:spPr>
        <a:xfrm>
          <a:off x="4030591" y="1584360"/>
          <a:ext cx="2238196" cy="895278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028" tIns="74676" rIns="74676" bIns="74676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/>
            <a:t>1</a:t>
          </a:r>
          <a:endParaRPr lang="en-US" sz="5600" kern="1200" dirty="0"/>
        </a:p>
      </dsp:txBody>
      <dsp:txXfrm>
        <a:off x="4478230" y="1584360"/>
        <a:ext cx="1342918" cy="8952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1F0B8-ABFE-5848-A2F5-02082EC8BC9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292BF-D568-5845-9E23-CD0E8517C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62215-D9CB-4293-9013-F44C1CADF656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ADCA4-B733-4328-B593-F39B41618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6613B-41EA-43F3-88C2-DF67C401913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baseline="0" dirty="0" smtClean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0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4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0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91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86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38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5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1400" baseline="0" dirty="0" smtClean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95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91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0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400" baseline="0" dirty="0" smtClean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2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0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6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aseline="0" dirty="0" smtClean="0">
                <a:latin typeface="Arial Rounded MT Bold"/>
                <a:cs typeface="Arial Rounded MT Bold"/>
              </a:rPr>
              <a:t>Visit </a:t>
            </a:r>
            <a:r>
              <a:rPr lang="en-US" sz="1400" baseline="0" dirty="0" err="1" smtClean="0">
                <a:latin typeface="Arial Rounded MT Bold"/>
                <a:cs typeface="Arial Rounded MT Bold"/>
              </a:rPr>
              <a:t>cisco.com</a:t>
            </a:r>
            <a:r>
              <a:rPr lang="en-US" sz="1400" baseline="0" dirty="0" smtClean="0">
                <a:latin typeface="Arial Rounded MT Bold"/>
                <a:cs typeface="Arial Rounded MT Bold"/>
              </a:rPr>
              <a:t>/go/velocity or go/</a:t>
            </a:r>
            <a:r>
              <a:rPr lang="en-US" sz="1400" baseline="0" dirty="0" err="1" smtClean="0">
                <a:latin typeface="Arial Rounded MT Bold"/>
                <a:cs typeface="Arial Rounded MT Bold"/>
              </a:rPr>
              <a:t>partnermarketing</a:t>
            </a:r>
            <a:r>
              <a:rPr lang="en-US" sz="1400" baseline="0" dirty="0" smtClean="0">
                <a:latin typeface="Arial Rounded MT Bold"/>
                <a:cs typeface="Arial Rounded MT Bold"/>
              </a:rPr>
              <a:t> to access these resources just for Cisco partners. </a:t>
            </a:r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122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3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60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sz="16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9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2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5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>
              <a:latin typeface="Arial Rounded MT Bold"/>
              <a:cs typeface="Arial Rounded MT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ADCA4-B733-4328-B593-F39B41618BE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-animated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39" name="Rectangle 38"/>
          <p:cNvSpPr/>
          <p:nvPr userDrawn="1"/>
        </p:nvSpPr>
        <p:spPr>
          <a:xfrm>
            <a:off x="3405352" y="5948636"/>
            <a:ext cx="599089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460939" y="5948636"/>
            <a:ext cx="472965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771697" y="5948636"/>
            <a:ext cx="472965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ounded Rectangle 42"/>
          <p:cNvSpPr/>
          <p:nvPr userDrawn="1"/>
        </p:nvSpPr>
        <p:spPr>
          <a:xfrm rot="10800000" flipH="1">
            <a:off x="2856506" y="831272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 rot="10800000" flipH="1">
            <a:off x="821966" y="471678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 userDrawn="1"/>
        </p:nvSpPr>
        <p:spPr>
          <a:xfrm rot="10800000" flipH="1">
            <a:off x="13325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ounded Rectangle 46"/>
          <p:cNvSpPr/>
          <p:nvPr userDrawn="1"/>
        </p:nvSpPr>
        <p:spPr>
          <a:xfrm rot="10800000" flipH="1">
            <a:off x="5869870" y="6614159"/>
            <a:ext cx="780312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Rounded Rectangle 47"/>
          <p:cNvSpPr/>
          <p:nvPr userDrawn="1"/>
        </p:nvSpPr>
        <p:spPr>
          <a:xfrm rot="10800000" flipH="1">
            <a:off x="6933206" y="6614160"/>
            <a:ext cx="656314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 userDrawn="1"/>
        </p:nvSpPr>
        <p:spPr>
          <a:xfrm rot="10800000" flipH="1">
            <a:off x="2191486" y="6719450"/>
            <a:ext cx="66254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ounded Rectangle 49"/>
          <p:cNvSpPr/>
          <p:nvPr userDrawn="1"/>
        </p:nvSpPr>
        <p:spPr>
          <a:xfrm rot="10800000" flipH="1">
            <a:off x="2794161" y="6668595"/>
            <a:ext cx="779356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ounded Rectangle 50"/>
          <p:cNvSpPr/>
          <p:nvPr userDrawn="1"/>
        </p:nvSpPr>
        <p:spPr>
          <a:xfrm rot="10800000" flipH="1">
            <a:off x="4920834" y="1025236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Rounded Rectangle 51"/>
          <p:cNvSpPr/>
          <p:nvPr userDrawn="1"/>
        </p:nvSpPr>
        <p:spPr>
          <a:xfrm rot="10800000" flipH="1">
            <a:off x="539188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Rounded Rectangle 52"/>
          <p:cNvSpPr/>
          <p:nvPr userDrawn="1"/>
        </p:nvSpPr>
        <p:spPr>
          <a:xfrm rot="10800000" flipH="1">
            <a:off x="341313" y="6708752"/>
            <a:ext cx="780312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4" name="Rounded Rectangle 53"/>
          <p:cNvSpPr/>
          <p:nvPr userDrawn="1"/>
        </p:nvSpPr>
        <p:spPr>
          <a:xfrm rot="10800000" flipH="1">
            <a:off x="8038251" y="8318268"/>
            <a:ext cx="780312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Rounded Rectangle 54"/>
          <p:cNvSpPr/>
          <p:nvPr userDrawn="1"/>
        </p:nvSpPr>
        <p:spPr>
          <a:xfrm rot="10800000" flipH="1">
            <a:off x="8162249" y="1731818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ounded Rectangle 55"/>
          <p:cNvSpPr/>
          <p:nvPr userDrawn="1"/>
        </p:nvSpPr>
        <p:spPr>
          <a:xfrm rot="10800000" flipH="1">
            <a:off x="3770906" y="1981200"/>
            <a:ext cx="656314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59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295275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830903" y="295275"/>
            <a:ext cx="4132262" cy="838200"/>
          </a:xfrm>
        </p:spPr>
        <p:txBody>
          <a:bodyPr lIns="82296" rIns="82296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FontTx/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  <a:endParaRPr lang="en-US" dirty="0"/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600200"/>
            <a:ext cx="2622550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600200"/>
            <a:ext cx="2593975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300788" y="1600200"/>
            <a:ext cx="2633662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73302" y="100584"/>
            <a:ext cx="2670048" cy="1152144"/>
          </a:xfrm>
        </p:spPr>
        <p:txBody>
          <a:bodyPr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no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201" y="5842635"/>
            <a:ext cx="8112126" cy="384175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17357" y="6355828"/>
            <a:ext cx="8694295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  <p:pic>
        <p:nvPicPr>
          <p:cNvPr id="12" name="Picture 11" descr="verticalba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927" y="777667"/>
            <a:ext cx="89319" cy="528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310896"/>
            <a:ext cx="3895344" cy="6208776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Tell your story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3" y="311150"/>
            <a:ext cx="908367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bottom ba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  <p:sp>
        <p:nvSpPr>
          <p:cNvPr id="57" name="Rectangle 56"/>
          <p:cNvSpPr/>
          <p:nvPr userDrawn="1"/>
        </p:nvSpPr>
        <p:spPr>
          <a:xfrm>
            <a:off x="0" y="0"/>
            <a:ext cx="9129008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4" name="Group 67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0" name="Rectangle 5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88" name="Rectangle 87"/>
          <p:cNvSpPr/>
          <p:nvPr userDrawn="1"/>
        </p:nvSpPr>
        <p:spPr>
          <a:xfrm>
            <a:off x="1" y="6541294"/>
            <a:ext cx="9129008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90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2700" y="6141720"/>
            <a:ext cx="9156700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 userDrawn="1"/>
        </p:nvSpPr>
        <p:spPr>
          <a:xfrm>
            <a:off x="1823499" y="-3578087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Rounded Rectangle 10"/>
          <p:cNvSpPr/>
          <p:nvPr userDrawn="1"/>
        </p:nvSpPr>
        <p:spPr>
          <a:xfrm rot="10800000">
            <a:off x="1013791" y="-64521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5620" y="17111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5451" y="834887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3036073" y="-3377648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10896"/>
            <a:ext cx="8474869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pic>
        <p:nvPicPr>
          <p:cNvPr id="3" name="Picture 2" descr="bottom 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3375" y="6374862"/>
            <a:ext cx="847725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email">
              <a:alphaModFix amt="29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grpSp>
        <p:nvGrpSpPr>
          <p:cNvPr id="2" name="Group 3"/>
          <p:cNvGrpSpPr/>
          <p:nvPr userDrawn="1"/>
        </p:nvGrpSpPr>
        <p:grpSpPr>
          <a:xfrm>
            <a:off x="341314" y="6124575"/>
            <a:ext cx="787133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39917" y="778669"/>
            <a:ext cx="589788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59" name="Rounded Rectangle 58"/>
          <p:cNvSpPr/>
          <p:nvPr userDrawn="1"/>
        </p:nvSpPr>
        <p:spPr>
          <a:xfrm>
            <a:off x="1823499" y="-3570592"/>
            <a:ext cx="172974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4" name="Rounded Rectangle 63"/>
          <p:cNvSpPr/>
          <p:nvPr userDrawn="1"/>
        </p:nvSpPr>
        <p:spPr>
          <a:xfrm>
            <a:off x="0" y="-637720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5" name="Rounded Rectangle 64"/>
          <p:cNvSpPr/>
          <p:nvPr userDrawn="1"/>
        </p:nvSpPr>
        <p:spPr>
          <a:xfrm rot="10800000">
            <a:off x="1013791" y="424860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66" name="Rounded Rectangle 65"/>
          <p:cNvSpPr/>
          <p:nvPr userDrawn="1"/>
        </p:nvSpPr>
        <p:spPr>
          <a:xfrm>
            <a:off x="6585483" y="-2913279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7" name="Rounded Rectangle 66"/>
          <p:cNvSpPr/>
          <p:nvPr userDrawn="1"/>
        </p:nvSpPr>
        <p:spPr>
          <a:xfrm>
            <a:off x="8105451" y="5699195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8" name="Rounded Rectangle 67"/>
          <p:cNvSpPr/>
          <p:nvPr userDrawn="1"/>
        </p:nvSpPr>
        <p:spPr>
          <a:xfrm rot="10800000">
            <a:off x="3036073" y="1516172"/>
            <a:ext cx="172974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72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56700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 userDrawn="1"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6312989" y="3708603"/>
            <a:ext cx="116616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6992342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824831" y="3697605"/>
            <a:ext cx="337642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7452023" y="3697605"/>
            <a:ext cx="463750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6580117" y="3697605"/>
            <a:ext cx="302387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5592955" y="3082440"/>
            <a:ext cx="109835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5900764" y="2930180"/>
            <a:ext cx="109835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6203154" y="2720822"/>
            <a:ext cx="109835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6510963" y="2930181"/>
            <a:ext cx="109835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6811994" y="3082440"/>
            <a:ext cx="116616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7119806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7427618" y="2720823"/>
            <a:ext cx="111191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7730002" y="2930181"/>
            <a:ext cx="111191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8037814" y="3082440"/>
            <a:ext cx="111191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2"/>
            <a:ext cx="7772400" cy="578495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/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lang="en-US" altLang="zh-CN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lang="zh-CN" altLang="en-US" sz="1400" b="1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lang="zh-CN" altLang="en-US" sz="14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altLang="zh-CN" sz="1200" b="1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lang="zh-CN" altLang="en-US" sz="1200" b="1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7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tIns="91440" bIns="91440" rtlCol="0" anchor="ctr"/>
          <a:lstStyle/>
          <a:p>
            <a:pPr algn="ctr"/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lang="zh-CN" altLang="en-US" sz="1400" b="1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lang="zh-CN" altLang="en-US" sz="1400" b="1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lang="zh-CN" altLang="en-US" sz="1400" b="1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402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3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148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83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81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5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12700" y="-2056029"/>
            <a:ext cx="9847891" cy="19379146"/>
            <a:chOff x="-12700" y="-2056029"/>
            <a:chExt cx="9847891" cy="19379146"/>
          </a:xfrm>
        </p:grpSpPr>
        <p:pic>
          <p:nvPicPr>
            <p:cNvPr id="32" name="Picture 2" descr="C:\Documents and Settings\contractor\Desktop\Blue_Green_Gradient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2700" y="0"/>
              <a:ext cx="9156700" cy="6858000"/>
            </a:xfrm>
            <a:prstGeom prst="rect">
              <a:avLst/>
            </a:prstGeom>
            <a:noFill/>
          </p:spPr>
        </p:pic>
        <p:sp>
          <p:nvSpPr>
            <p:cNvPr id="33" name="Rounded Rectangle 32"/>
            <p:cNvSpPr/>
            <p:nvPr userDrawn="1"/>
          </p:nvSpPr>
          <p:spPr>
            <a:xfrm>
              <a:off x="1823499" y="3308943"/>
              <a:ext cx="1729740" cy="1401417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4" name="Rounded Rectangle 33"/>
            <p:cNvSpPr/>
            <p:nvPr userDrawn="1"/>
          </p:nvSpPr>
          <p:spPr>
            <a:xfrm>
              <a:off x="0" y="123668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  <a:alpha val="18000"/>
                  </a:scheme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5" name="Rounded Rectangle 34"/>
            <p:cNvSpPr/>
            <p:nvPr userDrawn="1"/>
          </p:nvSpPr>
          <p:spPr>
            <a:xfrm rot="10800000">
              <a:off x="1013791" y="424860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 dirty="0">
                <a:solidFill>
                  <a:schemeClr val="lt1"/>
                </a:solidFill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Rounded Rectangle 35"/>
            <p:cNvSpPr/>
            <p:nvPr userDrawn="1"/>
          </p:nvSpPr>
          <p:spPr>
            <a:xfrm>
              <a:off x="6585483" y="-2056029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7" name="Rounded Rectangle 36"/>
            <p:cNvSpPr/>
            <p:nvPr userDrawn="1"/>
          </p:nvSpPr>
          <p:spPr>
            <a:xfrm>
              <a:off x="8105451" y="2783785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  <a:alpha val="28000"/>
                  </a:schemeClr>
                </a:gs>
                <a:gs pos="100000">
                  <a:schemeClr val="accent4">
                    <a:lumMod val="75000"/>
                    <a:alpha val="29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38" name="Rounded Rectangle 37"/>
            <p:cNvSpPr/>
            <p:nvPr userDrawn="1"/>
          </p:nvSpPr>
          <p:spPr>
            <a:xfrm rot="10800000">
              <a:off x="3036073" y="174390"/>
              <a:ext cx="1729740" cy="814843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7550">
                    <a:alpha val="46000"/>
                  </a:srgbClr>
                </a:gs>
                <a:gs pos="100000">
                  <a:schemeClr val="accent1">
                    <a:shade val="100000"/>
                    <a:satMod val="115000"/>
                    <a:alpha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</p:grpSp>
      <p:sp>
        <p:nvSpPr>
          <p:cNvPr id="69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7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7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36689"/>
            <a:ext cx="8112125" cy="2918779"/>
          </a:xfrm>
        </p:spPr>
        <p:txBody>
          <a:bodyPr/>
          <a:lstStyle>
            <a:lvl1pPr>
              <a:lnSpc>
                <a:spcPct val="90000"/>
              </a:lnSpc>
              <a:defRPr lang="en-US" sz="5400" b="0" kern="1200" spc="-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8"/>
            <a:ext cx="8112126" cy="384175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lang="en-US" sz="20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768852"/>
            <a:ext cx="8097838" cy="384175"/>
          </a:xfrm>
        </p:spPr>
        <p:txBody>
          <a:bodyPr/>
          <a:lstStyle>
            <a:lvl1pPr marL="0" indent="0">
              <a:buFontTx/>
              <a:buNone/>
              <a:defRPr lang="en-US" sz="18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1" hasCustomPrompt="1"/>
          </p:nvPr>
        </p:nvSpPr>
        <p:spPr>
          <a:xfrm>
            <a:off x="236538" y="5232770"/>
            <a:ext cx="8112125" cy="384175"/>
          </a:xfrm>
        </p:spPr>
        <p:txBody>
          <a:bodyPr/>
          <a:lstStyle>
            <a:lvl1pPr marL="0" indent="0">
              <a:buFontTx/>
              <a:buNone/>
              <a:defRPr lang="en-US" sz="1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grpSp>
        <p:nvGrpSpPr>
          <p:cNvPr id="4" name="Group 38"/>
          <p:cNvGrpSpPr/>
          <p:nvPr userDrawn="1"/>
        </p:nvGrpSpPr>
        <p:grpSpPr>
          <a:xfrm>
            <a:off x="341314" y="311151"/>
            <a:ext cx="82917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73" name="Rectangle 72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6" name="Freeform 75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>
                <a:latin typeface="+mj-lt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24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035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02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740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285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7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8"/>
            <a:ext cx="8694295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3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" y="3102726"/>
            <a:ext cx="847725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 userDrawn="1"/>
        </p:nvSpPr>
        <p:spPr>
          <a:xfrm>
            <a:off x="217357" y="3020519"/>
            <a:ext cx="8694295" cy="1757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967967"/>
            <a:ext cx="8112125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8578850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239713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221224" y="1747683"/>
            <a:ext cx="3236976" cy="646331"/>
          </a:xfrm>
        </p:spPr>
        <p:txBody>
          <a:bodyPr>
            <a:no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“This is the sample </a:t>
            </a:r>
            <a:br>
              <a:rPr lang="en-US" dirty="0" smtClean="0"/>
            </a:br>
            <a:r>
              <a:rPr lang="en-US" dirty="0" smtClean="0"/>
              <a:t>pull quote.”</a:t>
            </a:r>
          </a:p>
        </p:txBody>
      </p:sp>
      <p:sp>
        <p:nvSpPr>
          <p:cNvPr id="1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256802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  <a:endParaRPr lang="en-US" sz="600" kern="1200" dirty="0">
              <a:solidFill>
                <a:srgbClr val="C0C0C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3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4876800"/>
            <a:ext cx="32004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Source Name</a:t>
            </a:r>
            <a:endParaRPr lang="en-US" dirty="0"/>
          </a:p>
        </p:txBody>
      </p:sp>
      <p:pic>
        <p:nvPicPr>
          <p:cNvPr id="9" name="Picture 8" descr="bottom bar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1" y="1339745"/>
            <a:ext cx="8551441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763787" y="6584512"/>
            <a:ext cx="81186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75" y="6378339"/>
            <a:ext cx="8477250" cy="162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35" r:id="rId2"/>
    <p:sldLayoutId id="2147483936" r:id="rId3"/>
    <p:sldLayoutId id="2147483937" r:id="rId4"/>
    <p:sldLayoutId id="2147483900" r:id="rId5"/>
    <p:sldLayoutId id="214748393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3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23" r:id="rId29"/>
    <p:sldLayoutId id="2147483924" r:id="rId30"/>
    <p:sldLayoutId id="2147483925" r:id="rId31"/>
    <p:sldLayoutId id="2147483926" r:id="rId32"/>
    <p:sldLayoutId id="2147483927" r:id="rId3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74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flickr.com/photos/7855449@N0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sco.com/web/partners/events/partner_velocity.html" TargetMode="External"/><Relationship Id="rId3" Type="http://schemas.openxmlformats.org/officeDocument/2006/relationships/hyperlink" Target="http://www.cisco.com/web/partners/downloads/partner/using_twitter_to_network_and_promote_your_business.pdf" TargetMode="External"/><Relationship Id="rId7" Type="http://schemas.openxmlformats.org/officeDocument/2006/relationships/hyperlink" Target="https://www.ciscopartnermarketing.com/Orgs/Play.aspx?id=31&amp;lid=1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iscopartnermarketing.com/Orgs/Play.aspx?id=338&amp;lid=1" TargetMode="External"/><Relationship Id="rId5" Type="http://schemas.openxmlformats.org/officeDocument/2006/relationships/hyperlink" Target="https://www.ciscopartnermarketing.com/Orgs/Play.aspx?id=457" TargetMode="External"/><Relationship Id="rId10" Type="http://schemas.openxmlformats.org/officeDocument/2006/relationships/hyperlink" Target="mailto:dderosa@cisco.com" TargetMode="External"/><Relationship Id="rId4" Type="http://schemas.openxmlformats.org/officeDocument/2006/relationships/hyperlink" Target="http://www.cisco.com/web/partners/downloads/partner/using_blogging_and_seo_to_grow_your_business.pdf" TargetMode="External"/><Relationship Id="rId9" Type="http://schemas.openxmlformats.org/officeDocument/2006/relationships/hyperlink" Target="https://www.ciscopartnermarketing.com/Orgs/Default.asp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8402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Welcome to today’s Webcast</a:t>
            </a:r>
          </a:p>
          <a:p>
            <a:pPr algn="ctr"/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Today’s event will start at 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10:00 a.m. ET/ 7:00 a.m. PT/ 4:00 p.m.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</a:rPr>
              <a:t>CET</a:t>
            </a:r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Please note that your lines are muted upon entry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You will not be able to communicate by audio</a:t>
            </a: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Please use the Q&amp;A window</a:t>
            </a:r>
          </a:p>
          <a:p>
            <a:pPr algn="ctr"/>
            <a:endParaRPr lang="en-US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The presentation will begin at 3 minutes past the hour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68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Creating a Listening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6088" y="1550543"/>
            <a:ext cx="5205412" cy="5307457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STEP THREE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Research how peers are using social media channels</a:t>
            </a:r>
          </a:p>
          <a:p>
            <a:pPr marL="692150">
              <a:spcBef>
                <a:spcPts val="600"/>
              </a:spcBef>
            </a:pPr>
            <a:r>
              <a:rPr lang="en-US" sz="2800" dirty="0" smtClean="0"/>
              <a:t>Observe their communication style and how the audience reacts</a:t>
            </a:r>
          </a:p>
          <a:p>
            <a:pPr marL="692150">
              <a:spcBef>
                <a:spcPts val="600"/>
              </a:spcBef>
            </a:pPr>
            <a:r>
              <a:rPr lang="en-US" sz="2800" dirty="0" smtClean="0"/>
              <a:t>Take note of different ways they are using social media</a:t>
            </a:r>
          </a:p>
          <a:p>
            <a:pPr marL="692150" lvl="1" indent="-228600">
              <a:buSzPct val="90000"/>
              <a:buFont typeface="Arial" pitchFamily="34" charset="0"/>
              <a:buChar char="•"/>
            </a:pPr>
            <a:r>
              <a:rPr lang="en-US" sz="2800" dirty="0"/>
              <a:t>Follow industry pundits to find trends</a:t>
            </a:r>
          </a:p>
          <a:p>
            <a:pPr marL="692150">
              <a:spcBef>
                <a:spcPts val="600"/>
              </a:spcBef>
            </a:pPr>
            <a:endParaRPr lang="en-US" sz="2800" dirty="0" smtClean="0"/>
          </a:p>
          <a:p>
            <a:pPr marL="692150"/>
            <a:endParaRPr lang="en-US" sz="2800" dirty="0" smtClean="0"/>
          </a:p>
          <a:p>
            <a:pPr marL="692150"/>
            <a:endParaRPr lang="en-US" sz="2800" dirty="0" smtClean="0"/>
          </a:p>
          <a:p>
            <a:pPr lvl="1"/>
            <a:endParaRPr lang="en-US" sz="2800" dirty="0" smtClean="0">
              <a:solidFill>
                <a:schemeClr val="tx2"/>
              </a:solidFill>
            </a:endParaRPr>
          </a:p>
        </p:txBody>
      </p:sp>
      <p:pic>
        <p:nvPicPr>
          <p:cNvPr id="7" name="Picture 6" descr="j0316887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319" y="365125"/>
            <a:ext cx="24201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49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Creating a Listening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2" y="1487043"/>
            <a:ext cx="5653087" cy="511695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STEP FOUR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Create an internal response plan</a:t>
            </a: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4D4D4D"/>
                </a:solidFill>
              </a:rPr>
              <a:t>Work with SMEs on appropriate content</a:t>
            </a: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4D4D4D"/>
                </a:solidFill>
              </a:rPr>
              <a:t>Route to other team members to resolve situations</a:t>
            </a: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4D4D4D"/>
                </a:solidFill>
              </a:rPr>
              <a:t>Use results to inform content (blogs, videos, etc.)</a:t>
            </a:r>
          </a:p>
          <a:p>
            <a:pPr marL="688975" lvl="1" indent="-222250">
              <a:buFont typeface="Arial" pitchFamily="34" charset="0"/>
              <a:buChar char="•"/>
            </a:pPr>
            <a:endParaRPr lang="en-US" sz="2800" dirty="0" smtClean="0">
              <a:solidFill>
                <a:srgbClr val="4D4D4D"/>
              </a:solidFill>
            </a:endParaRPr>
          </a:p>
          <a:p>
            <a:pPr marL="692150"/>
            <a:endParaRPr lang="en-US" sz="2800" dirty="0" smtClean="0"/>
          </a:p>
          <a:p>
            <a:pPr marL="692150"/>
            <a:endParaRPr lang="en-US" sz="2800" dirty="0" smtClean="0"/>
          </a:p>
          <a:p>
            <a:pPr lvl="1"/>
            <a:endParaRPr lang="en-US" sz="2800" dirty="0" smtClean="0">
              <a:solidFill>
                <a:schemeClr val="tx2"/>
              </a:solidFill>
            </a:endParaRPr>
          </a:p>
        </p:txBody>
      </p:sp>
      <p:pic>
        <p:nvPicPr>
          <p:cNvPr id="7" name="Picture 6" descr="j028937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069" y="238125"/>
            <a:ext cx="24201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30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02" y="-152400"/>
            <a:ext cx="8588861" cy="838200"/>
          </a:xfrm>
        </p:spPr>
        <p:txBody>
          <a:bodyPr/>
          <a:lstStyle/>
          <a:p>
            <a:r>
              <a:rPr lang="en-US" sz="3200" dirty="0" smtClean="0"/>
              <a:t>Creating a Listening Plan: Response Workflow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41362"/>
            <a:ext cx="9144000" cy="57864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6581001"/>
            <a:ext cx="452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source: </a:t>
            </a:r>
            <a:r>
              <a:rPr lang="en-US" sz="1200" dirty="0" smtClean="0">
                <a:hlinkClick r:id="rId4"/>
              </a:rPr>
              <a:t>David </a:t>
            </a:r>
            <a:r>
              <a:rPr lang="en-US" sz="1200" dirty="0" err="1" smtClean="0">
                <a:hlinkClick r:id="rId4"/>
              </a:rPr>
              <a:t>Armano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02617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88861" cy="838200"/>
          </a:xfrm>
        </p:spPr>
        <p:txBody>
          <a:bodyPr/>
          <a:lstStyle/>
          <a:p>
            <a:r>
              <a:rPr lang="en-US" dirty="0" smtClean="0"/>
              <a:t> Free Listening Tool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32213" y="1074293"/>
            <a:ext cx="5237162" cy="556145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solidFill>
                  <a:schemeClr val="tx2"/>
                </a:solidFill>
              </a:rPr>
              <a:t>TweetDeck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800" dirty="0" smtClean="0"/>
              <a:t>Search for relevant #hash tags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800" dirty="0" smtClean="0"/>
              <a:t>Create multiple columns with topics of interest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800" dirty="0" smtClean="0"/>
              <a:t>See what questions people are asking</a:t>
            </a:r>
            <a:endParaRPr lang="en-US" sz="1600" dirty="0" smtClean="0"/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87" y="1000125"/>
            <a:ext cx="344709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447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Define Your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138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Your Audience?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480058"/>
            <a:ext cx="5683250" cy="5187442"/>
          </a:xfrm>
        </p:spPr>
        <p:txBody>
          <a:bodyPr/>
          <a:lstStyle/>
          <a:p>
            <a:pPr marL="463550" lvl="1" indent="-2349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Who is the target?</a:t>
            </a:r>
          </a:p>
          <a:p>
            <a:pPr marL="463550" lvl="1" indent="-2349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What are their titles and roles?</a:t>
            </a:r>
          </a:p>
          <a:p>
            <a:pPr marL="463550" lvl="1" indent="-2349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What industries are they from?</a:t>
            </a:r>
          </a:p>
          <a:p>
            <a:pPr marL="463550" lvl="1" indent="-2349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What regions will be involved?</a:t>
            </a:r>
          </a:p>
          <a:p>
            <a:pPr marL="463550" lvl="1" indent="-2349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Does the audience include decision makers, influencers, or other types?</a:t>
            </a:r>
          </a:p>
          <a:p>
            <a:pPr marL="463550" lvl="1" indent="-2349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Where does this audience spend time online and what do they do?</a:t>
            </a:r>
          </a:p>
          <a:p>
            <a:pPr marL="463550" lvl="1" indent="-2349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Define 3-4 audience segments</a:t>
            </a:r>
          </a:p>
          <a:p>
            <a:pPr marL="463550" lvl="1" indent="-2349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Think about ways to build relationships</a:t>
            </a:r>
          </a:p>
          <a:p>
            <a:pPr marL="463550" lvl="1" indent="-234950">
              <a:buFont typeface="Arial" pitchFamily="34" charset="0"/>
              <a:buChar char="•"/>
            </a:pPr>
            <a:endParaRPr lang="en-US" sz="2400" dirty="0" smtClean="0">
              <a:solidFill>
                <a:srgbClr val="4D4D4D"/>
              </a:solidFill>
            </a:endParaRPr>
          </a:p>
          <a:p>
            <a:pPr marL="685800" lvl="1" indent="-228600">
              <a:buFont typeface="Arial" pitchFamily="34" charset="0"/>
              <a:buChar char="•"/>
            </a:pPr>
            <a:endParaRPr lang="en-US" sz="1600" dirty="0" smtClean="0"/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 descr="j031673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2400" y="174625"/>
            <a:ext cx="3657600" cy="246278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6127750" y="2374900"/>
            <a:ext cx="2809875" cy="2476500"/>
          </a:xfrm>
          <a:prstGeom prst="cloudCallout">
            <a:avLst>
              <a:gd name="adj1" fmla="val -3319"/>
              <a:gd name="adj2" fmla="val -66987"/>
            </a:avLst>
          </a:prstGeom>
          <a:solidFill>
            <a:schemeClr val="bg2">
              <a:lumMod val="95000"/>
            </a:schemeClr>
          </a:solidFill>
          <a:ln>
            <a:solidFill>
              <a:srgbClr val="008000"/>
            </a:solidFill>
          </a:ln>
          <a:effectLst>
            <a:outerShdw blurRad="76200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CIO</a:t>
            </a:r>
          </a:p>
          <a:p>
            <a:pPr marL="285750" indent="-285750" algn="ctr">
              <a:buFont typeface="Wingdings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Wants cloud solutions</a:t>
            </a:r>
          </a:p>
          <a:p>
            <a:pPr marL="285750" indent="-285750" algn="ctr">
              <a:buFont typeface="Wingdings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Uses Twitter</a:t>
            </a:r>
          </a:p>
          <a:p>
            <a:pPr marL="285750" indent="-285750" algn="ctr">
              <a:buFont typeface="Wingdings" charset="2"/>
              <a:buChar char="ü"/>
            </a:pPr>
            <a:r>
              <a:rPr lang="en-US" dirty="0" smtClean="0">
                <a:solidFill>
                  <a:srgbClr val="000000"/>
                </a:solidFill>
              </a:rPr>
              <a:t>Canada</a:t>
            </a:r>
          </a:p>
          <a:p>
            <a:pPr algn="ctr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Engage!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900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Engaging in Social Media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296542"/>
            <a:ext cx="4281487" cy="524395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ONE: Identify existing social media accounts to leverage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4D4D4D"/>
                </a:solidFill>
              </a:rPr>
              <a:t>Avoid creating new accounts that may only be active for the duration of the program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4D4D4D"/>
                </a:solidFill>
              </a:rPr>
              <a:t>Do you have enough content to seed a channel or does it make sense to use one central account?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4D4D4D"/>
                </a:solidFill>
              </a:rPr>
              <a:t>Start slowly, build in more channels over time</a:t>
            </a:r>
          </a:p>
        </p:txBody>
      </p:sp>
      <p:pic>
        <p:nvPicPr>
          <p:cNvPr id="4" name="Picture 3" descr="j0178537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042" y="1485901"/>
            <a:ext cx="4217158" cy="2825496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Engaging in Social Media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296542"/>
            <a:ext cx="4713287" cy="4989957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TWO: Outline communication activities and flow</a:t>
            </a:r>
          </a:p>
          <a:p>
            <a:pPr marL="692150">
              <a:spcBef>
                <a:spcPts val="600"/>
              </a:spcBef>
            </a:pPr>
            <a:r>
              <a:rPr lang="en-US" sz="2000" dirty="0" smtClean="0">
                <a:solidFill>
                  <a:srgbClr val="4D4D4D"/>
                </a:solidFill>
              </a:rPr>
              <a:t>Create 2-way dialogue opportunities through social media</a:t>
            </a:r>
          </a:p>
          <a:p>
            <a:pPr marL="692150">
              <a:spcBef>
                <a:spcPts val="600"/>
              </a:spcBef>
            </a:pPr>
            <a:r>
              <a:rPr lang="en-US" sz="2000" dirty="0" smtClean="0">
                <a:solidFill>
                  <a:srgbClr val="4D4D4D"/>
                </a:solidFill>
              </a:rPr>
              <a:t>Incorporate different styles and activities to engage audiences through social media</a:t>
            </a:r>
          </a:p>
          <a:p>
            <a:pPr marL="692150">
              <a:spcBef>
                <a:spcPts val="600"/>
              </a:spcBef>
            </a:pPr>
            <a:r>
              <a:rPr lang="en-US" sz="2000" dirty="0" smtClean="0">
                <a:solidFill>
                  <a:srgbClr val="4D4D4D"/>
                </a:solidFill>
              </a:rPr>
              <a:t>Be relevant and transparent to audience</a:t>
            </a:r>
          </a:p>
          <a:p>
            <a:pPr marL="692150">
              <a:spcBef>
                <a:spcPts val="600"/>
              </a:spcBef>
            </a:pPr>
            <a:r>
              <a:rPr lang="en-US" sz="2000" dirty="0" smtClean="0">
                <a:solidFill>
                  <a:srgbClr val="4D4D4D"/>
                </a:solidFill>
              </a:rPr>
              <a:t>Nurture social media feeds regularly</a:t>
            </a:r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5" name="Picture 4" descr="FD004742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7889" y="1436572"/>
            <a:ext cx="3021111" cy="44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89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Steps to Engaging in Social Media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296542"/>
            <a:ext cx="3214687" cy="5688458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STEP THREE: Involve team members and executives</a:t>
            </a:r>
          </a:p>
          <a:p>
            <a:pPr marL="692150">
              <a:spcBef>
                <a:spcPts val="600"/>
              </a:spcBef>
            </a:pPr>
            <a:r>
              <a:rPr lang="en-US" sz="2000" dirty="0" smtClean="0">
                <a:solidFill>
                  <a:srgbClr val="4D4D4D"/>
                </a:solidFill>
              </a:rPr>
              <a:t>Empower team members and executives to participate in social media</a:t>
            </a:r>
          </a:p>
          <a:p>
            <a:pPr marL="692150">
              <a:spcBef>
                <a:spcPts val="600"/>
              </a:spcBef>
            </a:pPr>
            <a:r>
              <a:rPr lang="en-US" sz="2000" dirty="0" smtClean="0">
                <a:solidFill>
                  <a:srgbClr val="4D4D4D"/>
                </a:solidFill>
              </a:rPr>
              <a:t>Outline guidelines and main messaging to help get them started in the process</a:t>
            </a:r>
          </a:p>
          <a:p>
            <a:pPr marL="692150"/>
            <a:endParaRPr lang="en-US" sz="2000" dirty="0" smtClean="0"/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 descr="j0289377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1498600"/>
            <a:ext cx="4610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954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1236689"/>
            <a:ext cx="8656389" cy="2918779"/>
          </a:xfrm>
        </p:spPr>
        <p:txBody>
          <a:bodyPr/>
          <a:lstStyle/>
          <a:p>
            <a:pPr lvl="0">
              <a:lnSpc>
                <a:spcPct val="95000"/>
              </a:lnSpc>
              <a:tabLst>
                <a:tab pos="1435100" algn="l"/>
              </a:tabLst>
              <a:defRPr/>
            </a:pPr>
            <a:r>
              <a:rPr lang="en-US" dirty="0" smtClean="0"/>
              <a:t>Building a Successful Social Media Program</a:t>
            </a:r>
            <a:endParaRPr lang="en-US" spc="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38125" y="4889500"/>
            <a:ext cx="5429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Alexandra Krasne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Senior Manager, New Media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Global Partner Marketing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cial-media-logos-canufindthebusinesshere.gif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0499" y="-504108"/>
            <a:ext cx="9445624" cy="7922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and Activities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296543"/>
            <a:ext cx="8578850" cy="496519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What content will be used?</a:t>
            </a: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400" dirty="0">
                <a:solidFill>
                  <a:srgbClr val="4D4D4D"/>
                </a:solidFill>
              </a:rPr>
              <a:t>What is the messaging for the program?</a:t>
            </a: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What types of content already exist and can be used or converted?</a:t>
            </a: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Is there additional content that’s needed? If so, are there </a:t>
            </a:r>
            <a:r>
              <a:rPr lang="en-US" sz="2400" dirty="0" err="1" smtClean="0">
                <a:solidFill>
                  <a:srgbClr val="4D4D4D"/>
                </a:solidFill>
              </a:rPr>
              <a:t>SMEs</a:t>
            </a:r>
            <a:r>
              <a:rPr lang="en-US" sz="2400" dirty="0" smtClean="0">
                <a:solidFill>
                  <a:srgbClr val="4D4D4D"/>
                </a:solidFill>
              </a:rPr>
              <a:t> that can help curate content?</a:t>
            </a: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How can the content be positioned and used in different social channels?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cial-media-logos-canufindthebusinesshere.gif"/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77799" y="-554908"/>
            <a:ext cx="9445624" cy="79221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Content Through Channels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2838" y="1391543"/>
            <a:ext cx="8441155" cy="1672288"/>
          </a:xfrm>
        </p:spPr>
        <p:txBody>
          <a:bodyPr/>
          <a:lstStyle/>
          <a:p>
            <a:r>
              <a:rPr lang="en-US" sz="2400" dirty="0" smtClean="0">
                <a:solidFill>
                  <a:srgbClr val="4D4D4D"/>
                </a:solidFill>
              </a:rPr>
              <a:t>Identify which communication channels will be used</a:t>
            </a:r>
          </a:p>
          <a:p>
            <a:r>
              <a:rPr lang="en-US" sz="2400" dirty="0" smtClean="0">
                <a:solidFill>
                  <a:srgbClr val="4D4D4D"/>
                </a:solidFill>
              </a:rPr>
              <a:t>Use social media to augment other communication channel efforts</a:t>
            </a:r>
          </a:p>
          <a:p>
            <a:r>
              <a:rPr lang="en-US" sz="2400" dirty="0" smtClean="0">
                <a:solidFill>
                  <a:srgbClr val="4D4D4D"/>
                </a:solidFill>
              </a:rPr>
              <a:t>Drive social media efforts back to centralized hub when there is a specific call-to-action</a:t>
            </a:r>
          </a:p>
          <a:p>
            <a:r>
              <a:rPr lang="en-US" sz="2400" dirty="0" smtClean="0">
                <a:solidFill>
                  <a:srgbClr val="4D4D4D"/>
                </a:solidFill>
              </a:rPr>
              <a:t>Create a mix of social media messages based on the main program messaging, content call-to-actions, 2-way dialogues, and awareness, mapping back to content</a:t>
            </a:r>
          </a:p>
          <a:p>
            <a:r>
              <a:rPr lang="en-US" sz="2400" dirty="0" smtClean="0">
                <a:solidFill>
                  <a:srgbClr val="4D4D4D"/>
                </a:solidFill>
              </a:rPr>
              <a:t>Include social sharing links in all communication efforts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Content to Social Media Channels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89296"/>
              </p:ext>
            </p:extLst>
          </p:nvPr>
        </p:nvGraphicFramePr>
        <p:xfrm>
          <a:off x="356260" y="1587075"/>
          <a:ext cx="8502732" cy="4658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93"/>
                <a:gridCol w="2371184"/>
                <a:gridCol w="4059755"/>
              </a:tblGrid>
              <a:tr h="360477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Activity Example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Channel</a:t>
                      </a:r>
                      <a:r>
                        <a:rPr lang="en-US" sz="1600" baseline="0" dirty="0" smtClean="0"/>
                        <a:t> Example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Tactic Examples</a:t>
                      </a:r>
                      <a:endParaRPr lang="en-US" sz="1600" dirty="0"/>
                    </a:p>
                  </a:txBody>
                  <a:tcPr/>
                </a:tc>
              </a:tr>
              <a:tr h="477707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Each activity type can be used in a variety of social channels</a:t>
                      </a:r>
                    </a:p>
                    <a:p>
                      <a:pPr marL="225425" marR="0" indent="-2254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225425" marR="0" indent="-2254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Interactions</a:t>
                      </a:r>
                      <a:r>
                        <a:rPr lang="en-US" sz="1600" baseline="0" dirty="0" smtClean="0"/>
                        <a:t> (</a:t>
                      </a:r>
                      <a:r>
                        <a:rPr lang="en-US" sz="1600" baseline="0" dirty="0" err="1" smtClean="0"/>
                        <a:t>crowdsourcing</a:t>
                      </a:r>
                      <a:r>
                        <a:rPr lang="en-US" sz="1600" baseline="0" dirty="0" smtClean="0"/>
                        <a:t>)</a:t>
                      </a:r>
                      <a:endParaRPr lang="en-US" sz="1600" dirty="0" smtClean="0"/>
                    </a:p>
                    <a:p>
                      <a:pPr marL="225425" marR="0" indent="-2254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600" dirty="0" smtClean="0"/>
                    </a:p>
                    <a:p>
                      <a:pPr marL="225425" marR="0" indent="-2254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 smtClean="0"/>
                        <a:t>Education (information-sharing)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endParaRPr lang="en-US" sz="1600" dirty="0" smtClean="0"/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Amplify (announcements,</a:t>
                      </a:r>
                      <a:r>
                        <a:rPr lang="en-US" sz="1600" baseline="0" dirty="0" smtClean="0"/>
                        <a:t> events, news, launches)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Twitter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err="1" smtClean="0"/>
                        <a:t>Crowdsourcing</a:t>
                      </a:r>
                      <a:endParaRPr lang="en-US" sz="1400" dirty="0" smtClean="0"/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2-way</a:t>
                      </a:r>
                      <a:r>
                        <a:rPr lang="en-US" sz="1400" baseline="0" dirty="0" smtClean="0"/>
                        <a:t> direct dialogues</a:t>
                      </a:r>
                      <a:endParaRPr lang="en-US" sz="1400" dirty="0" smtClean="0"/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Short call-to-action</a:t>
                      </a:r>
                      <a:r>
                        <a:rPr lang="en-US" sz="1400" baseline="0" dirty="0" smtClean="0"/>
                        <a:t> using keywords</a:t>
                      </a:r>
                      <a:endParaRPr lang="en-US" sz="1400" dirty="0"/>
                    </a:p>
                  </a:txBody>
                  <a:tcPr/>
                </a:tc>
              </a:tr>
              <a:tr h="477707">
                <a:tc v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Facebook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Polling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Slightly</a:t>
                      </a:r>
                      <a:r>
                        <a:rPr lang="en-US" sz="1400" baseline="0" dirty="0" smtClean="0"/>
                        <a:t> longer call-to-actions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Behind the scenes information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Events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Photos/videos</a:t>
                      </a:r>
                      <a:endParaRPr lang="en-US" sz="1400" dirty="0"/>
                    </a:p>
                  </a:txBody>
                  <a:tcPr/>
                </a:tc>
              </a:tr>
              <a:tr h="477707">
                <a:tc vMerge="1"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YouTube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Product</a:t>
                      </a:r>
                      <a:r>
                        <a:rPr lang="en-US" sz="1400" baseline="0" dirty="0" smtClean="0"/>
                        <a:t> overviews or ‘how-to’s’</a:t>
                      </a:r>
                      <a:endParaRPr lang="en-US" sz="1400" dirty="0" smtClean="0"/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Short</a:t>
                      </a:r>
                      <a:r>
                        <a:rPr lang="en-US" sz="1400" baseline="0" dirty="0" smtClean="0"/>
                        <a:t> messaging clips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Thought leadership videos</a:t>
                      </a:r>
                    </a:p>
                  </a:txBody>
                  <a:tcPr/>
                </a:tc>
              </a:tr>
              <a:tr h="4777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LinkedIn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Group</a:t>
                      </a:r>
                      <a:r>
                        <a:rPr lang="en-US" sz="1400" baseline="0" dirty="0" smtClean="0"/>
                        <a:t> discussions around a topic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Information-sharing and educational, not marketing</a:t>
                      </a:r>
                      <a:endParaRPr lang="en-US" sz="1400" dirty="0"/>
                    </a:p>
                  </a:txBody>
                  <a:tcPr/>
                </a:tc>
              </a:tr>
              <a:tr h="477707">
                <a:tc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Blog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Feedback platform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Thought leadership, expertise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Series</a:t>
                      </a:r>
                      <a:r>
                        <a:rPr lang="en-US" sz="1400" baseline="0" dirty="0" smtClean="0"/>
                        <a:t> of educational posts</a:t>
                      </a:r>
                    </a:p>
                    <a:p>
                      <a:pPr marL="225425" indent="-225425">
                        <a:buFont typeface="Arial" pitchFamily="34" charset="0"/>
                        <a:buChar char="•"/>
                      </a:pPr>
                      <a:r>
                        <a:rPr lang="en-US" sz="1400" baseline="0" dirty="0" smtClean="0"/>
                        <a:t>Complicated concepts in “layman’s terms”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Hub Integration Map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500" y="2517558"/>
            <a:ext cx="3954472" cy="3764478"/>
            <a:chOff x="-427500" y="2125683"/>
            <a:chExt cx="3954472" cy="3764478"/>
          </a:xfrm>
        </p:grpSpPr>
        <p:sp>
          <p:nvSpPr>
            <p:cNvPr id="12" name="Cloud 11"/>
            <p:cNvSpPr/>
            <p:nvPr/>
          </p:nvSpPr>
          <p:spPr>
            <a:xfrm>
              <a:off x="-427500" y="2125683"/>
              <a:ext cx="3954472" cy="3764478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50" y="2555173"/>
              <a:ext cx="3146961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Online Hosting Areas </a:t>
              </a:r>
              <a:r>
                <a:rPr lang="en-US" sz="1400" dirty="0" smtClean="0"/>
                <a:t>(content posted in different channels, with a call-to-action pointing to the centralized hub; in some cases, these areas will already be displayed on the centralized online hub)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Blogs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YouTube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err="1" smtClean="0"/>
                <a:t>SlideShare</a:t>
              </a:r>
              <a:endParaRPr lang="en-US" dirty="0" smtClean="0"/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Online communities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Web pages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37022" y="2703623"/>
            <a:ext cx="3788228" cy="3542807"/>
            <a:chOff x="4880759" y="3107374"/>
            <a:chExt cx="3788228" cy="3542807"/>
          </a:xfrm>
        </p:grpSpPr>
        <p:sp>
          <p:nvSpPr>
            <p:cNvPr id="13" name="Cloud 12"/>
            <p:cNvSpPr/>
            <p:nvPr/>
          </p:nvSpPr>
          <p:spPr>
            <a:xfrm>
              <a:off x="4880759" y="3107374"/>
              <a:ext cx="3788228" cy="3542807"/>
            </a:xfrm>
            <a:prstGeom prst="cloud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91396" y="3503229"/>
              <a:ext cx="314696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Communication Vehicles </a:t>
              </a:r>
              <a:r>
                <a:rPr lang="en-US" sz="1400" dirty="0" smtClean="0"/>
                <a:t>(each vehicle links to other channels, while the call-to-action points to the centralized online hub)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Email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Newsletters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Web advertising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Twitter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Facebook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/>
                <a:t>LinkedIn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333" y="1246915"/>
            <a:ext cx="2517569" cy="2790700"/>
            <a:chOff x="3051958" y="1425040"/>
            <a:chExt cx="2517569" cy="2790700"/>
          </a:xfrm>
        </p:grpSpPr>
        <p:sp>
          <p:nvSpPr>
            <p:cNvPr id="9" name="Oval 8"/>
            <p:cNvSpPr/>
            <p:nvPr/>
          </p:nvSpPr>
          <p:spPr>
            <a:xfrm>
              <a:off x="3051958" y="1425040"/>
              <a:ext cx="2517569" cy="2790700"/>
            </a:xfrm>
            <a:prstGeom prst="ellipse">
              <a:avLst/>
            </a:prstGeom>
            <a:solidFill>
              <a:srgbClr val="0096D6"/>
            </a:solidFill>
            <a:ln>
              <a:noFill/>
            </a:ln>
            <a:effectLst>
              <a:outerShdw blurRad="76200" dist="50800" dir="5400000" algn="ctr" rotWithShape="0">
                <a:srgbClr val="000000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60720" y="1626925"/>
              <a:ext cx="1983176" cy="2523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Centralized Online Hub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</a:rPr>
                <a:t>(content links or posts)</a:t>
              </a:r>
              <a:endParaRPr lang="en-US" dirty="0" smtClean="0"/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White papers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Videos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Resources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Messaging</a:t>
              </a:r>
            </a:p>
            <a:p>
              <a:pPr marL="225425" indent="-225425">
                <a:buFont typeface="Arial" pitchFamily="34" charset="0"/>
                <a:buChar char="•"/>
              </a:pPr>
              <a:r>
                <a:rPr lang="en-US" dirty="0" smtClean="0">
                  <a:solidFill>
                    <a:schemeClr val="bg1"/>
                  </a:solidFill>
                </a:rPr>
                <a:t>Call-to-actions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2612572" y="2309756"/>
            <a:ext cx="831260" cy="1840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115792" y="2470068"/>
            <a:ext cx="617517" cy="3325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Metrics and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916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and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296542"/>
            <a:ext cx="4497387" cy="530745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Determine what to monitor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4D4D4D"/>
                </a:solidFill>
              </a:rPr>
              <a:t>Outline keywords and #</a:t>
            </a:r>
            <a:r>
              <a:rPr lang="en-US" sz="1600" dirty="0" err="1" smtClean="0">
                <a:solidFill>
                  <a:srgbClr val="4D4D4D"/>
                </a:solidFill>
              </a:rPr>
              <a:t>hashtags</a:t>
            </a:r>
            <a:r>
              <a:rPr lang="en-US" sz="1600" dirty="0" smtClean="0">
                <a:solidFill>
                  <a:srgbClr val="4D4D4D"/>
                </a:solidFill>
              </a:rPr>
              <a:t> to keep track of during the program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4D4D4D"/>
                </a:solidFill>
              </a:rPr>
              <a:t>Use </a:t>
            </a:r>
            <a:r>
              <a:rPr lang="en-US" sz="1600" dirty="0" err="1" smtClean="0">
                <a:solidFill>
                  <a:srgbClr val="4D4D4D"/>
                </a:solidFill>
              </a:rPr>
              <a:t>trackable</a:t>
            </a:r>
            <a:r>
              <a:rPr lang="en-US" sz="1600" dirty="0" smtClean="0">
                <a:solidFill>
                  <a:srgbClr val="4D4D4D"/>
                </a:solidFill>
              </a:rPr>
              <a:t> links to measure how many clicks your post got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4D4D4D"/>
                </a:solidFill>
              </a:rPr>
              <a:t>Focus on audience interactions and responses coming from different channels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4D4D4D"/>
                </a:solidFill>
              </a:rPr>
              <a:t>See how call-to-actions are performing through social channels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4D4D4D"/>
                </a:solidFill>
              </a:rPr>
              <a:t>What is the sentiment and how it is received?</a:t>
            </a:r>
          </a:p>
        </p:txBody>
      </p:sp>
      <p:pic>
        <p:nvPicPr>
          <p:cNvPr id="6" name="Picture 5" descr="j028955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1300" y="596900"/>
            <a:ext cx="3441700" cy="520156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and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296542"/>
            <a:ext cx="4281487" cy="5053458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Confirm metrics</a:t>
            </a:r>
          </a:p>
          <a:p>
            <a:pPr marL="692150">
              <a:spcBef>
                <a:spcPts val="6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Going back to the program objectives, what statistics and feedback are important?</a:t>
            </a:r>
          </a:p>
          <a:p>
            <a:pPr marL="692150">
              <a:spcBef>
                <a:spcPts val="6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What was the sentiment of the audience around the topic?</a:t>
            </a:r>
          </a:p>
          <a:p>
            <a:pPr marL="692150">
              <a:spcBef>
                <a:spcPts val="6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Are there benchmarks from similar efforts or is it brand new?</a:t>
            </a:r>
          </a:p>
          <a:p>
            <a:pPr marL="692150">
              <a:spcBef>
                <a:spcPts val="6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How did the social media efforts reach? Was it global?</a:t>
            </a:r>
          </a:p>
          <a:p>
            <a:pPr marL="692150">
              <a:spcBef>
                <a:spcPts val="6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Did influencers or more avid participants emerge from these efforts?</a:t>
            </a:r>
          </a:p>
          <a:p>
            <a:pPr marL="692150">
              <a:spcBef>
                <a:spcPts val="6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Was there more “media buzz” based on these efforts?</a:t>
            </a:r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20" y="444500"/>
            <a:ext cx="4205479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4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02" y="203615"/>
            <a:ext cx="8588861" cy="838200"/>
          </a:xfrm>
        </p:spPr>
        <p:txBody>
          <a:bodyPr/>
          <a:lstStyle/>
          <a:p>
            <a:r>
              <a:rPr lang="en-US" dirty="0" smtClean="0"/>
              <a:t>Key Takeaways and Next 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2413" y="1140968"/>
            <a:ext cx="8578850" cy="4965192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Key Takeaways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Identify which communication channels will be used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Drive social media efforts back to centralized hub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Create a mix of content based on the main program messaging, content call-to-actions, two-way dialogues, and awareness, mapping back to content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Include social sharing links in all communication efforts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Next Steps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Register for our next two webcasts: </a:t>
            </a:r>
            <a:r>
              <a:rPr lang="en-US" sz="1600" dirty="0" err="1" smtClean="0">
                <a:solidFill>
                  <a:srgbClr val="4D4D4D"/>
                </a:solidFill>
              </a:rPr>
              <a:t>cisco.com</a:t>
            </a:r>
            <a:r>
              <a:rPr lang="en-US" sz="1600" dirty="0" smtClean="0">
                <a:solidFill>
                  <a:srgbClr val="4D4D4D"/>
                </a:solidFill>
              </a:rPr>
              <a:t>/go/velocity (Social Media for Events, Creating an Integrated program)</a:t>
            </a:r>
            <a:endParaRPr lang="en-US" sz="1600" dirty="0">
              <a:solidFill>
                <a:srgbClr val="4D4D4D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WIN! Attend all 3 sessions and you’re entered into a drawing for marketing consultation offer worth $2500US</a:t>
            </a:r>
            <a:endParaRPr lang="en-US" sz="1600" dirty="0">
              <a:solidFill>
                <a:srgbClr val="4D4D4D"/>
              </a:solidFill>
            </a:endParaRPr>
          </a:p>
          <a:p>
            <a:pPr>
              <a:buNone/>
            </a:pPr>
            <a:r>
              <a:rPr lang="en-US" sz="1800" b="1" dirty="0">
                <a:solidFill>
                  <a:schemeClr val="tx2"/>
                </a:solidFill>
              </a:rPr>
              <a:t>Follow Us</a:t>
            </a: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@</a:t>
            </a:r>
            <a:r>
              <a:rPr lang="en-US" sz="1600" dirty="0" err="1" smtClean="0">
                <a:solidFill>
                  <a:srgbClr val="4D4D4D"/>
                </a:solidFill>
              </a:rPr>
              <a:t>Cisco_Channels</a:t>
            </a:r>
            <a:r>
              <a:rPr lang="en-US" sz="1600" dirty="0" smtClean="0">
                <a:solidFill>
                  <a:srgbClr val="4D4D4D"/>
                </a:solidFill>
              </a:rPr>
              <a:t> and @</a:t>
            </a:r>
            <a:r>
              <a:rPr lang="en-US" sz="1600" dirty="0" err="1" smtClean="0">
                <a:solidFill>
                  <a:srgbClr val="4D4D4D"/>
                </a:solidFill>
              </a:rPr>
              <a:t>PartnerVelocity</a:t>
            </a:r>
            <a:endParaRPr lang="en-US" sz="1600" dirty="0" smtClean="0">
              <a:solidFill>
                <a:srgbClr val="4D4D4D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rgbClr val="4D4D4D"/>
                </a:solidFill>
              </a:rPr>
              <a:t>Download the Social Media eBook</a:t>
            </a:r>
            <a:r>
              <a:rPr lang="en-US" sz="1600" dirty="0">
                <a:solidFill>
                  <a:srgbClr val="4D4D4D"/>
                </a:solidFill>
              </a:rPr>
              <a:t>: </a:t>
            </a:r>
            <a:r>
              <a:rPr lang="en-US" sz="1600" dirty="0" err="1" smtClean="0">
                <a:solidFill>
                  <a:srgbClr val="4D4D4D"/>
                </a:solidFill>
              </a:rPr>
              <a:t>slideshare.net</a:t>
            </a:r>
            <a:r>
              <a:rPr lang="en-US" sz="1600" dirty="0">
                <a:solidFill>
                  <a:srgbClr val="4D4D4D"/>
                </a:solidFill>
              </a:rPr>
              <a:t>/</a:t>
            </a:r>
            <a:r>
              <a:rPr lang="en-US" sz="1600" dirty="0" err="1">
                <a:solidFill>
                  <a:srgbClr val="4D4D4D"/>
                </a:solidFill>
              </a:rPr>
              <a:t>CiscoChannels</a:t>
            </a:r>
            <a:endParaRPr lang="en-US" sz="1600" dirty="0" smtClean="0">
              <a:solidFill>
                <a:srgbClr val="4D4D4D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588861" cy="838200"/>
          </a:xfrm>
        </p:spPr>
        <p:txBody>
          <a:bodyPr/>
          <a:lstStyle/>
          <a:p>
            <a:r>
              <a:rPr lang="en-US" dirty="0" smtClean="0"/>
              <a:t>Further Your Knowledge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471" y="1294410"/>
            <a:ext cx="8229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Go/Velocity Resources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  <a:hlinkClick r:id="rId3"/>
              </a:rPr>
              <a:t>Using Twitter to Network and Promote Your Business</a:t>
            </a:r>
            <a:endParaRPr lang="en-US" sz="1600" b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6"/>
                </a:solidFill>
                <a:latin typeface="Calibri" pitchFamily="34" charset="0"/>
                <a:cs typeface="Calibri" pitchFamily="34" charset="0"/>
                <a:hlinkClick r:id="rId4"/>
              </a:rPr>
              <a:t>Using Blogging and SEO to Grow Your Business</a:t>
            </a:r>
            <a:endParaRPr lang="en-US" sz="1600" b="1" dirty="0" smtClean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Go/</a:t>
            </a:r>
            <a:r>
              <a:rPr lang="en-US" sz="2000" b="1" dirty="0" err="1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PartnerMarketing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 Resources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hlinkClick r:id="rId5"/>
              </a:rPr>
              <a:t>Social Media Content Portal</a:t>
            </a:r>
            <a:endParaRPr lang="en-US" sz="16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hlinkClick r:id="rId6"/>
              </a:rPr>
              <a:t>Promotional Media Program</a:t>
            </a:r>
            <a:endParaRPr lang="en-US" sz="16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  <a:hlinkClick r:id="rId7"/>
              </a:rPr>
              <a:t>Video Testimonial Series</a:t>
            </a:r>
            <a:endParaRPr lang="en-US" sz="1600" b="1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For All </a:t>
            </a:r>
            <a:r>
              <a:rPr lang="en-US" sz="20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sz="20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esource Content Please Visit: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  <a:hlinkClick r:id="rId8"/>
              </a:rPr>
              <a:t>Cisco.com/Go/Velocity</a:t>
            </a:r>
            <a:endParaRPr lang="en-US" sz="1600" b="1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  <a:hlinkClick r:id="rId9"/>
              </a:rPr>
              <a:t>Cisco.com/Go/</a:t>
            </a:r>
            <a:r>
              <a:rPr lang="en-US" sz="1600" b="1" dirty="0" err="1" smtClean="0">
                <a:solidFill>
                  <a:schemeClr val="accent2"/>
                </a:solidFill>
                <a:latin typeface="Calibri" pitchFamily="34" charset="0"/>
                <a:cs typeface="Calibri" pitchFamily="34" charset="0"/>
                <a:hlinkClick r:id="rId9"/>
              </a:rPr>
              <a:t>Partnermarketing</a:t>
            </a:r>
            <a:endParaRPr lang="en-US" sz="1600" b="1" dirty="0" smtClean="0">
              <a:solidFill>
                <a:schemeClr val="accent2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6835" y="5849503"/>
            <a:ext cx="822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</a:rPr>
              <a:t>For any issues accessing above hyperlinks please </a:t>
            </a:r>
            <a:r>
              <a:rPr lang="en-US" sz="1000" dirty="0" smtClean="0">
                <a:solidFill>
                  <a:srgbClr val="000000"/>
                </a:solidFill>
                <a:hlinkClick r:id="rId10"/>
              </a:rPr>
              <a:t>contact us</a:t>
            </a:r>
            <a:r>
              <a:rPr lang="en-US" sz="1000" dirty="0" smtClean="0">
                <a:solidFill>
                  <a:srgbClr val="000000"/>
                </a:solidFill>
              </a:rPr>
              <a:t>. </a:t>
            </a:r>
            <a:endParaRPr lang="en-US" sz="1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345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65150" y="1448943"/>
            <a:ext cx="8578850" cy="4965192"/>
          </a:xfrm>
        </p:spPr>
        <p:txBody>
          <a:bodyPr/>
          <a:lstStyle/>
          <a:p>
            <a:pPr>
              <a:spcAft>
                <a:spcPts val="250"/>
              </a:spcAft>
              <a:tabLst>
                <a:tab pos="1435100" algn="l"/>
              </a:tabLst>
            </a:pPr>
            <a:r>
              <a:rPr lang="en-US" sz="3200" dirty="0" smtClean="0">
                <a:solidFill>
                  <a:srgbClr val="4D4D4D"/>
                </a:solidFill>
              </a:rPr>
              <a:t>Listen</a:t>
            </a:r>
          </a:p>
          <a:p>
            <a:pPr>
              <a:spcAft>
                <a:spcPts val="250"/>
              </a:spcAft>
              <a:tabLst>
                <a:tab pos="1435100" algn="l"/>
              </a:tabLst>
            </a:pPr>
            <a:r>
              <a:rPr lang="en-US" sz="3200" dirty="0" smtClean="0">
                <a:solidFill>
                  <a:srgbClr val="4D4D4D"/>
                </a:solidFill>
              </a:rPr>
              <a:t>Define Your</a:t>
            </a:r>
            <a:br>
              <a:rPr lang="en-US" sz="3200" dirty="0" smtClean="0">
                <a:solidFill>
                  <a:srgbClr val="4D4D4D"/>
                </a:solidFill>
              </a:rPr>
            </a:br>
            <a:r>
              <a:rPr lang="en-US" sz="3200" dirty="0" smtClean="0">
                <a:solidFill>
                  <a:srgbClr val="4D4D4D"/>
                </a:solidFill>
              </a:rPr>
              <a:t>Audience</a:t>
            </a:r>
          </a:p>
          <a:p>
            <a:pPr>
              <a:spcAft>
                <a:spcPts val="250"/>
              </a:spcAft>
              <a:tabLst>
                <a:tab pos="1435100" algn="l"/>
              </a:tabLst>
            </a:pPr>
            <a:r>
              <a:rPr lang="en-US" sz="3200" dirty="0" smtClean="0">
                <a:solidFill>
                  <a:srgbClr val="4D4D4D"/>
                </a:solidFill>
              </a:rPr>
              <a:t>Engage</a:t>
            </a:r>
          </a:p>
          <a:p>
            <a:pPr>
              <a:spcAft>
                <a:spcPts val="250"/>
              </a:spcAft>
              <a:tabLst>
                <a:tab pos="1435100" algn="l"/>
              </a:tabLst>
            </a:pPr>
            <a:r>
              <a:rPr lang="en-US" sz="3200" dirty="0" smtClean="0">
                <a:solidFill>
                  <a:srgbClr val="4D4D4D"/>
                </a:solidFill>
              </a:rPr>
              <a:t>Measure</a:t>
            </a:r>
          </a:p>
          <a:p>
            <a:pPr>
              <a:spcAft>
                <a:spcPts val="250"/>
              </a:spcAft>
              <a:tabLst>
                <a:tab pos="1435100" algn="l"/>
              </a:tabLst>
            </a:pPr>
            <a:r>
              <a:rPr lang="en-US" sz="3200" dirty="0" smtClean="0">
                <a:solidFill>
                  <a:srgbClr val="4D4D4D"/>
                </a:solidFill>
              </a:rPr>
              <a:t>Next steps</a:t>
            </a:r>
          </a:p>
          <a:p>
            <a:pPr>
              <a:spcAft>
                <a:spcPts val="250"/>
              </a:spcAft>
              <a:buNone/>
              <a:tabLst>
                <a:tab pos="1435100" algn="l"/>
              </a:tabLst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5" name="Picture 4" descr="kid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7250" y="266699"/>
            <a:ext cx="5521325" cy="368088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286" y="3717032"/>
            <a:ext cx="8568952" cy="1008112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百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度传课：司马懿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学校</a:t>
            </a:r>
            <a:endParaRPr lang="en-US" altLang="zh-CN" dirty="0" smtClean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7" name="圆角矩形 6">
            <a:hlinkClick r:id="rId3"/>
          </p:cNvPr>
          <p:cNvSpPr/>
          <p:nvPr/>
        </p:nvSpPr>
        <p:spPr>
          <a:xfrm>
            <a:off x="3589793" y="3776208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8" name="圆角矩形 7">
            <a:hlinkClick r:id="rId3"/>
          </p:cNvPr>
          <p:cNvSpPr/>
          <p:nvPr/>
        </p:nvSpPr>
        <p:spPr>
          <a:xfrm>
            <a:off x="3589793" y="4214090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4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://www.chuanke.com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4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://study.163.com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3" y="2921167"/>
            <a:ext cx="75248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学习世界五百强和咨询公司</a:t>
            </a:r>
            <a:r>
              <a:rPr lang="en-US" altLang="zh-CN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PPT</a:t>
            </a:r>
            <a:r>
              <a:rPr lang="zh-CN" altLang="en-US" dirty="0" smtClean="0">
                <a:solidFill>
                  <a:srgbClr val="4F81BD">
                    <a:lumMod val="75000"/>
                  </a:srgbClr>
                </a:solidFill>
                <a:latin typeface="微软雅黑"/>
                <a:cs typeface="Segoe UI" pitchFamily="34" charset="0"/>
              </a:rPr>
              <a:t>课程请访问如下网站搜索：“司马懿”</a:t>
            </a:r>
            <a:endParaRPr lang="zh-CN" altLang="en-US" dirty="0">
              <a:solidFill>
                <a:srgbClr val="4F81BD">
                  <a:lumMod val="75000"/>
                </a:srgbClr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8" name="圆角矩形 17">
            <a:hlinkClick r:id="rId3"/>
          </p:cNvPr>
          <p:cNvSpPr/>
          <p:nvPr/>
        </p:nvSpPr>
        <p:spPr>
          <a:xfrm>
            <a:off x="3589793" y="4653136"/>
            <a:ext cx="1440000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访问地址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4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</a:t>
            </a:r>
            <a:r>
              <a:rPr lang="en-US" altLang="zh-CN" sz="1600" b="1" dirty="0" smtClean="0">
                <a:solidFill>
                  <a:prstClr val="white"/>
                </a:solidFill>
                <a:latin typeface="微软雅黑"/>
                <a:cs typeface="Segoe UI" pitchFamily="34" charset="0"/>
              </a:rPr>
              <a:t>www.zhiu.com</a:t>
            </a:r>
            <a:endParaRPr lang="zh-CN" altLang="en-US" sz="1600" b="1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Ask Before You Begin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63550" lvl="1" indent="-234950">
              <a:spcBef>
                <a:spcPts val="1480"/>
              </a:spcBef>
              <a:buFont typeface="Arial" pitchFamily="34" charset="0"/>
              <a:buChar char="•"/>
            </a:pPr>
            <a:r>
              <a:rPr lang="en-US" sz="2200" dirty="0"/>
              <a:t>Which executives will champion the efforts?</a:t>
            </a:r>
          </a:p>
          <a:p>
            <a:pPr marL="463550" lvl="1" indent="-234950">
              <a:spcBef>
                <a:spcPts val="1480"/>
              </a:spcBef>
              <a:buFont typeface="Arial" pitchFamily="34" charset="0"/>
              <a:buChar char="•"/>
            </a:pPr>
            <a:r>
              <a:rPr lang="en-US" sz="2200" dirty="0" smtClean="0"/>
              <a:t>Are there SMEs to help create content and perhaps participate?</a:t>
            </a:r>
          </a:p>
          <a:p>
            <a:pPr marL="463550" lvl="1" indent="-234950">
              <a:spcBef>
                <a:spcPts val="1480"/>
              </a:spcBef>
              <a:buFont typeface="Arial" pitchFamily="34" charset="0"/>
              <a:buChar char="•"/>
            </a:pPr>
            <a:r>
              <a:rPr lang="en-US" sz="2200" dirty="0" smtClean="0"/>
              <a:t>What is the workflow management strategy to handle responses and engagement? </a:t>
            </a:r>
          </a:p>
          <a:p>
            <a:pPr marL="463550" lvl="1" indent="-234950">
              <a:spcBef>
                <a:spcPts val="1480"/>
              </a:spcBef>
              <a:buFont typeface="Arial" pitchFamily="34" charset="0"/>
              <a:buChar char="•"/>
            </a:pPr>
            <a:r>
              <a:rPr lang="en-US" sz="2200" dirty="0" smtClean="0"/>
              <a:t>Do team members have a social media skill set or will efforts be outsourced?</a:t>
            </a:r>
          </a:p>
          <a:p>
            <a:pPr marL="463550" lvl="1" indent="-234950">
              <a:spcBef>
                <a:spcPts val="1480"/>
              </a:spcBef>
              <a:buFont typeface="Arial" pitchFamily="34" charset="0"/>
              <a:buChar char="•"/>
            </a:pPr>
            <a:r>
              <a:rPr lang="en-US" sz="2200" dirty="0" smtClean="0"/>
              <a:t>How much time and resources are available to put towards social media efforts?</a:t>
            </a:r>
            <a:endParaRPr lang="en-US" sz="2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536190"/>
              </p:ext>
            </p:extLst>
          </p:nvPr>
        </p:nvGraphicFramePr>
        <p:xfrm>
          <a:off x="1412874" y="3794125"/>
          <a:ext cx="62706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726" y="5327650"/>
            <a:ext cx="974725" cy="9747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7650" y="5346700"/>
            <a:ext cx="987425" cy="98742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1700" y="5283200"/>
            <a:ext cx="1079500" cy="1079500"/>
          </a:xfrm>
          <a:prstGeom prst="rect">
            <a:avLst/>
          </a:prstGeom>
          <a:effectLst>
            <a:softEdge rad="508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 Stories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9713" y="1344168"/>
            <a:ext cx="5373687" cy="5056632"/>
          </a:xfrm>
        </p:spPr>
        <p:txBody>
          <a:bodyPr/>
          <a:lstStyle/>
          <a:p>
            <a:pPr marL="463550" lvl="1" indent="-234950">
              <a:spcBef>
                <a:spcPts val="1480"/>
              </a:spcBef>
              <a:buFont typeface="Arial" pitchFamily="34" charset="0"/>
              <a:buChar char="•"/>
            </a:pPr>
            <a:r>
              <a:rPr lang="en-US" sz="2400" dirty="0" smtClean="0"/>
              <a:t>Old Spice “man your man could smell </a:t>
            </a:r>
            <a:br>
              <a:rPr lang="en-US" sz="2400" dirty="0" smtClean="0"/>
            </a:br>
            <a:r>
              <a:rPr lang="en-US" sz="2400" dirty="0" smtClean="0"/>
              <a:t>like” 23 million average views per </a:t>
            </a:r>
            <a:br>
              <a:rPr lang="en-US" sz="2400" dirty="0" smtClean="0"/>
            </a:br>
            <a:r>
              <a:rPr lang="en-US" sz="2400" dirty="0" smtClean="0"/>
              <a:t>video</a:t>
            </a:r>
          </a:p>
          <a:p>
            <a:pPr marL="463550" lvl="1" indent="-234950">
              <a:spcBef>
                <a:spcPts val="1480"/>
              </a:spcBef>
              <a:buFont typeface="Arial" pitchFamily="34" charset="0"/>
              <a:buChar char="•"/>
            </a:pPr>
            <a:r>
              <a:rPr lang="en-US" sz="2400" dirty="0" smtClean="0"/>
              <a:t>Cisco deflects 120,000 support cases per month thanks to the support communities</a:t>
            </a:r>
          </a:p>
          <a:p>
            <a:pPr marL="463550" lvl="1" indent="-234950">
              <a:spcBef>
                <a:spcPts val="1480"/>
              </a:spcBef>
              <a:buFont typeface="Arial" pitchFamily="34" charset="0"/>
              <a:buChar char="•"/>
            </a:pPr>
            <a:r>
              <a:rPr lang="en-US" sz="2400" dirty="0" smtClean="0"/>
              <a:t>Honda campaign increased Facebook fans from 15,000 to 422,000 and generated 3500 dealer quotes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6822" y="609600"/>
            <a:ext cx="3406978" cy="26544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1442" y="3416301"/>
            <a:ext cx="3399658" cy="24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184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Your Goals?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90500" y="1388618"/>
            <a:ext cx="4951412" cy="5386832"/>
          </a:xfrm>
        </p:spPr>
        <p:txBody>
          <a:bodyPr/>
          <a:lstStyle/>
          <a:p>
            <a:pPr marL="688975" lvl="1" indent="-222250">
              <a:buFont typeface="Arial" pitchFamily="34" charset="0"/>
              <a:buChar char="•"/>
            </a:pPr>
            <a:r>
              <a:rPr lang="en-US" sz="2400" dirty="0">
                <a:solidFill>
                  <a:srgbClr val="4D4D4D"/>
                </a:solidFill>
              </a:rPr>
              <a:t>What types of metrics or results do you want to achieve</a:t>
            </a:r>
            <a:r>
              <a:rPr lang="en-US" sz="2400" dirty="0" smtClean="0">
                <a:solidFill>
                  <a:srgbClr val="4D4D4D"/>
                </a:solidFill>
              </a:rPr>
              <a:t>?</a:t>
            </a: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400" dirty="0">
                <a:solidFill>
                  <a:srgbClr val="4D4D4D"/>
                </a:solidFill>
              </a:rPr>
              <a:t>What </a:t>
            </a:r>
            <a:r>
              <a:rPr lang="en-US" sz="2400" dirty="0" smtClean="0">
                <a:solidFill>
                  <a:srgbClr val="4D4D4D"/>
                </a:solidFill>
              </a:rPr>
              <a:t>is the call to action?</a:t>
            </a:r>
            <a:endParaRPr lang="en-US" sz="2400" dirty="0">
              <a:solidFill>
                <a:srgbClr val="4D4D4D"/>
              </a:solidFill>
            </a:endParaRP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Think about how the social media goals map to the company’s overall goals.</a:t>
            </a:r>
          </a:p>
          <a:p>
            <a:pPr marL="688975" lvl="1" indent="-2222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4D4D4D"/>
                </a:solidFill>
              </a:rPr>
              <a:t>Are the social media goals realistic for the audience and team bandwidth? </a:t>
            </a:r>
          </a:p>
          <a:p>
            <a:pPr marL="685800" lvl="1" indent="-228600">
              <a:buFont typeface="Arial" pitchFamily="34" charset="0"/>
              <a:buChar char="•"/>
            </a:pPr>
            <a:endParaRPr lang="en-US" sz="1600" dirty="0" smtClean="0"/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 descr="j0182639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4275" y="365125"/>
            <a:ext cx="3904074" cy="26352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Listen First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" y="368715"/>
            <a:ext cx="8588861" cy="838200"/>
          </a:xfrm>
        </p:spPr>
        <p:txBody>
          <a:bodyPr/>
          <a:lstStyle/>
          <a:p>
            <a:r>
              <a:rPr lang="en-US" dirty="0" smtClean="0"/>
              <a:t> Creating a Listening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4213" y="1344168"/>
            <a:ext cx="5237162" cy="556145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STEP ONE: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Identify the audience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800" dirty="0" smtClean="0"/>
              <a:t>Who are they? 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800" dirty="0" smtClean="0"/>
              <a:t>Segmentation?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800" dirty="0" smtClean="0"/>
              <a:t>Do they use social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media and where?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2800" dirty="0" smtClean="0"/>
              <a:t>Listen to key </a:t>
            </a:r>
            <a:br>
              <a:rPr lang="en-US" sz="2800" dirty="0" smtClean="0"/>
            </a:br>
            <a:r>
              <a:rPr lang="en-US" sz="2800" dirty="0" smtClean="0"/>
              <a:t>conversations</a:t>
            </a:r>
          </a:p>
          <a:p>
            <a:pPr marL="692150"/>
            <a:endParaRPr lang="en-US" sz="1600" dirty="0" smtClean="0"/>
          </a:p>
          <a:p>
            <a:pPr lvl="1"/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 descr="ladyinthewindow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49" y="1330325"/>
            <a:ext cx="4124325" cy="274955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Creating a Listening Plan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150" y="1575308"/>
            <a:ext cx="8578850" cy="4965192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STEP TWO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>
                <a:solidFill>
                  <a:schemeClr val="tx2"/>
                </a:solidFill>
              </a:rPr>
              <a:t>Join the social streams</a:t>
            </a:r>
          </a:p>
          <a:p>
            <a:pPr marL="692150">
              <a:spcBef>
                <a:spcPts val="600"/>
              </a:spcBef>
            </a:pPr>
            <a:r>
              <a:rPr lang="en-US" sz="2800" dirty="0" smtClean="0"/>
              <a:t>Select keywords to focus “listening”</a:t>
            </a:r>
          </a:p>
          <a:p>
            <a:pPr marL="692150">
              <a:spcBef>
                <a:spcPts val="600"/>
              </a:spcBef>
            </a:pPr>
            <a:r>
              <a:rPr lang="en-US" sz="2800" dirty="0" smtClean="0"/>
              <a:t>Identify topics, competitors, customers, or industry peers to “listen” to</a:t>
            </a:r>
          </a:p>
          <a:p>
            <a:pPr marL="692150">
              <a:spcBef>
                <a:spcPts val="600"/>
              </a:spcBef>
            </a:pPr>
            <a:r>
              <a:rPr lang="en-US" sz="2800" dirty="0" smtClean="0"/>
              <a:t>Understand conversations around brands, solutions, and customer support</a:t>
            </a:r>
          </a:p>
          <a:p>
            <a:pPr marL="692150">
              <a:spcBef>
                <a:spcPts val="600"/>
              </a:spcBef>
            </a:pPr>
            <a:r>
              <a:rPr lang="en-US" sz="2800" dirty="0" smtClean="0"/>
              <a:t>No hard selling, become a trusted expert</a:t>
            </a:r>
          </a:p>
          <a:p>
            <a:pPr marL="692150"/>
            <a:endParaRPr lang="en-US" sz="2800" dirty="0" smtClean="0"/>
          </a:p>
          <a:p>
            <a:pPr marL="692150"/>
            <a:endParaRPr lang="en-US" sz="2800" dirty="0" smtClean="0"/>
          </a:p>
          <a:p>
            <a:pPr lvl="1"/>
            <a:endParaRPr lang="en-US" sz="2800" dirty="0" smtClean="0">
              <a:solidFill>
                <a:schemeClr val="tx2"/>
              </a:solidFill>
            </a:endParaRPr>
          </a:p>
        </p:txBody>
      </p:sp>
      <p:pic>
        <p:nvPicPr>
          <p:cNvPr id="4" name="Picture 3" descr="j0321042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7250" y="158750"/>
            <a:ext cx="2698750" cy="192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31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 Arial 4x3 template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Arial 4x3 template</Template>
  <TotalTime>22813</TotalTime>
  <Words>1369</Words>
  <Application>Microsoft Office PowerPoint</Application>
  <PresentationFormat>全屏显示(4:3)</PresentationFormat>
  <Paragraphs>261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Verdana</vt:lpstr>
      <vt:lpstr>Segoe UI</vt:lpstr>
      <vt:lpstr>Calibri</vt:lpstr>
      <vt:lpstr>Arial Rounded MT Bold</vt:lpstr>
      <vt:lpstr>Ciscolight</vt:lpstr>
      <vt:lpstr>Cisco Arial 4x3 template</vt:lpstr>
      <vt:lpstr>Default Theme</vt:lpstr>
      <vt:lpstr>PowerPoint 演示文稿</vt:lpstr>
      <vt:lpstr>Building a Successful Social Media Program</vt:lpstr>
      <vt:lpstr>Agenda</vt:lpstr>
      <vt:lpstr>Questions to Ask Before You Begin</vt:lpstr>
      <vt:lpstr>Success Stories</vt:lpstr>
      <vt:lpstr>What are Your Goals?</vt:lpstr>
      <vt:lpstr>Listen First</vt:lpstr>
      <vt:lpstr> Creating a Listening Plan</vt:lpstr>
      <vt:lpstr> Creating a Listening Plan</vt:lpstr>
      <vt:lpstr> Creating a Listening Plan</vt:lpstr>
      <vt:lpstr> Creating a Listening Plan</vt:lpstr>
      <vt:lpstr>Creating a Listening Plan: Response Workflow</vt:lpstr>
      <vt:lpstr> Free Listening Tool</vt:lpstr>
      <vt:lpstr>Define Your Audience</vt:lpstr>
      <vt:lpstr>Who is Your Audience?</vt:lpstr>
      <vt:lpstr>Engage!</vt:lpstr>
      <vt:lpstr>3 Steps to Engaging in Social Media</vt:lpstr>
      <vt:lpstr>3 Steps to Engaging in Social Media</vt:lpstr>
      <vt:lpstr>3 Steps to Engaging in Social Media</vt:lpstr>
      <vt:lpstr>Content and Activities</vt:lpstr>
      <vt:lpstr>Leverage Content Through Channels</vt:lpstr>
      <vt:lpstr>Tying Content to Social Media Channels</vt:lpstr>
      <vt:lpstr>Centralized Hub Integration Map</vt:lpstr>
      <vt:lpstr>Metrics and Measurement</vt:lpstr>
      <vt:lpstr>Monitor and Track</vt:lpstr>
      <vt:lpstr>Monitor and Track</vt:lpstr>
      <vt:lpstr>Key Takeaways and Next Steps</vt:lpstr>
      <vt:lpstr>Further Your Knowledge</vt:lpstr>
      <vt:lpstr>PowerPoint 演示文稿</vt:lpstr>
      <vt:lpstr>声明：</vt:lpstr>
    </vt:vector>
  </TitlesOfParts>
  <Company>Cisco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Successful Social Media Program</dc:title>
  <dc:creator>Alexandra Krasne</dc:creator>
  <cp:lastModifiedBy>Microsoft</cp:lastModifiedBy>
  <cp:revision>438</cp:revision>
  <cp:lastPrinted>2012-09-11T06:13:24Z</cp:lastPrinted>
  <dcterms:created xsi:type="dcterms:W3CDTF">2011-02-09T02:00:37Z</dcterms:created>
  <dcterms:modified xsi:type="dcterms:W3CDTF">2018-01-05T05:13:01Z</dcterms:modified>
</cp:coreProperties>
</file>