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4" r:id="rId5"/>
    <p:sldMasterId id="2147483860" r:id="rId6"/>
  </p:sldMasterIdLst>
  <p:notesMasterIdLst>
    <p:notesMasterId r:id="rId23"/>
  </p:notesMasterIdLst>
  <p:handoutMasterIdLst>
    <p:handoutMasterId r:id="rId24"/>
  </p:handoutMasterIdLst>
  <p:sldIdLst>
    <p:sldId id="762" r:id="rId7"/>
    <p:sldId id="709" r:id="rId8"/>
    <p:sldId id="763" r:id="rId9"/>
    <p:sldId id="668" r:id="rId10"/>
    <p:sldId id="715" r:id="rId11"/>
    <p:sldId id="716" r:id="rId12"/>
    <p:sldId id="751" r:id="rId13"/>
    <p:sldId id="752" r:id="rId14"/>
    <p:sldId id="677" r:id="rId15"/>
    <p:sldId id="742" r:id="rId16"/>
    <p:sldId id="704" r:id="rId17"/>
    <p:sldId id="761" r:id="rId18"/>
    <p:sldId id="747" r:id="rId19"/>
    <p:sldId id="756" r:id="rId20"/>
    <p:sldId id="739" r:id="rId21"/>
    <p:sldId id="76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yAnn Fitzgerald" initials="TF" lastIdx="11" clrIdx="0"/>
  <p:cmAuthor id="1" name="Iris Kabisch" initials="I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FF6600"/>
    <a:srgbClr val="007E39"/>
    <a:srgbClr val="000000"/>
    <a:srgbClr val="B9B8BB"/>
    <a:srgbClr val="822980"/>
    <a:srgbClr val="B9B9BB"/>
    <a:srgbClr val="B6B8BB"/>
    <a:srgbClr val="87898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 autoAdjust="0"/>
    <p:restoredTop sz="96405" autoAdjust="0"/>
  </p:normalViewPr>
  <p:slideViewPr>
    <p:cSldViewPr snapToGrid="0">
      <p:cViewPr>
        <p:scale>
          <a:sx n="90" d="100"/>
          <a:sy n="90" d="100"/>
        </p:scale>
        <p:origin x="-748" y="-48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8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1/5/2018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7595"/>
            <a:ext cx="7772400" cy="43387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165364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4847780"/>
            <a:ext cx="4067880" cy="21602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4857635"/>
            <a:ext cx="4499928" cy="21602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defTabSz="914400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13588"/>
            <a:ext cx="7772400" cy="1021556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02694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black">
          <a:xfrm>
            <a:off x="8508999" y="4546600"/>
            <a:ext cx="360364" cy="36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96085" y="15729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  <a:t>© Copyright 2013 Hewlett-Packard Development Company, L.P. </a:t>
            </a:r>
            <a:b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23" r:id="rId6"/>
    <p:sldLayoutId id="2147483824" r:id="rId7"/>
    <p:sldLayoutId id="2147483825" r:id="rId8"/>
    <p:sldLayoutId id="2147483842" r:id="rId9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35546"/>
            <a:ext cx="8229600" cy="405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86598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p.marketingbridge.com/action/hp/site/library/CampaignPageView?campaignPageID=2071" TargetMode="External"/><Relationship Id="rId2" Type="http://schemas.openxmlformats.org/officeDocument/2006/relationships/hyperlink" Target="http://hp.pmbhelp.com/CRM/NewCampaigns/Index.aspx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hppreferredpartners.com/campaigns/detail-view.hp?content_id=112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p.marketingbridge.com/action/hp/site/library/CampaignPageView?campaignPageID=2071" TargetMode="External"/><Relationship Id="rId2" Type="http://schemas.openxmlformats.org/officeDocument/2006/relationships/hyperlink" Target="http://hp.pmbhelp.com/CRM/NewCampaigns/Index.aspx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hp.com/go/promo/transactional" TargetMode="External"/><Relationship Id="rId4" Type="http://schemas.openxmlformats.org/officeDocument/2006/relationships/hyperlink" Target="https://www.hppreferredpartners.com/campaigns/detail-view.hp?content_id=112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-mgt.com/eblasts/2013/06.JUNE/LHN20498_MSA/assets/MSA_2040_data_sheet.pdf" TargetMode="External"/><Relationship Id="rId2" Type="http://schemas.openxmlformats.org/officeDocument/2006/relationships/hyperlink" Target="http://www.event-mgt.com/eblasts/2013/06.JUNE/LHN20498_MSA/assets/MSA_P2000_data_sheet.pdf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ppreferredpartners.com/campaigns/detail-view.hp?content_id=1120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-mgt.com/eblasts/2013/06.JUNE/LHN20498_MSA/assets/MSA_2040_data_sheet.pdf" TargetMode="External"/><Relationship Id="rId2" Type="http://schemas.openxmlformats.org/officeDocument/2006/relationships/hyperlink" Target="http://www.event-mgt.com/eblasts/2013/06.JUNE/LHN20498_MSA/assets/MSA_P2000_data_sheet.pdf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1019846"/>
            <a:ext cx="6858000" cy="1206484"/>
          </a:xfrm>
        </p:spPr>
        <p:txBody>
          <a:bodyPr/>
          <a:lstStyle/>
          <a:p>
            <a:r>
              <a:rPr lang="en-US" sz="3600" dirty="0" smtClean="0"/>
              <a:t>HP Enterprise Group Marketing Channel Implementation Guide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" y="2752592"/>
            <a:ext cx="6858000" cy="397119"/>
          </a:xfrm>
        </p:spPr>
        <p:txBody>
          <a:bodyPr/>
          <a:lstStyle/>
          <a:p>
            <a:r>
              <a:rPr lang="en-US" dirty="0" smtClean="0"/>
              <a:t>Global EG MSA 4132004#4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121" y="4007058"/>
            <a:ext cx="403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Sally </a:t>
            </a:r>
            <a:r>
              <a:rPr lang="en-US" sz="1200" dirty="0" err="1" smtClean="0">
                <a:solidFill>
                  <a:schemeClr val="bg1"/>
                </a:solidFill>
              </a:rPr>
              <a:t>Chasanoff</a:t>
            </a:r>
            <a:r>
              <a:rPr lang="en-US" sz="1200" dirty="0" smtClean="0">
                <a:solidFill>
                  <a:schemeClr val="bg1"/>
                </a:solidFill>
              </a:rPr>
              <a:t> –  Channel Campaign Manager		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August 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en-US" sz="1200" dirty="0" smtClean="0">
                <a:solidFill>
                  <a:schemeClr val="bg1"/>
                </a:solidFill>
              </a:rPr>
              <a:t>, 2013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tools &amp; tactics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68918" y="681478"/>
            <a:ext cx="6037430" cy="10572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ABA69F"/>
              </a:buClr>
              <a:buSzPct val="115000"/>
              <a:tabLst>
                <a:tab pos="628650" algn="l"/>
              </a:tabLst>
              <a:defRPr/>
            </a:pPr>
            <a:r>
              <a:rPr lang="en-US" sz="1600" b="1" dirty="0" smtClean="0">
                <a:cs typeface="Arial" charset="0"/>
              </a:rPr>
              <a:t>All tactics can be found on Partner Marketing Center </a:t>
            </a:r>
            <a:r>
              <a:rPr lang="en-US" sz="1600" b="1" u="sng" dirty="0" smtClean="0">
                <a:solidFill>
                  <a:schemeClr val="accent1"/>
                </a:solidFill>
                <a:cs typeface="Arial" charset="0"/>
                <a:hlinkClick r:id="rId2"/>
              </a:rPr>
              <a:t>here</a:t>
            </a:r>
            <a:r>
              <a:rPr lang="en-US" sz="1600" b="1" dirty="0" smtClean="0">
                <a:cs typeface="Arial" charset="0"/>
              </a:rPr>
              <a:t>, Marketing Depot </a:t>
            </a:r>
            <a:r>
              <a:rPr lang="en-US" sz="1600" b="1" u="sng" dirty="0" smtClean="0">
                <a:solidFill>
                  <a:srgbClr val="0096D6"/>
                </a:solidFill>
                <a:cs typeface="Arial" charset="0"/>
                <a:hlinkClick r:id="rId3"/>
              </a:rPr>
              <a:t>here</a:t>
            </a:r>
            <a:r>
              <a:rPr lang="en-US" sz="1600" b="1" dirty="0" smtClean="0">
                <a:cs typeface="Arial" charset="0"/>
              </a:rPr>
              <a:t>, and </a:t>
            </a:r>
            <a:r>
              <a:rPr lang="en-US" sz="1600" b="1" dirty="0" err="1" smtClean="0">
                <a:cs typeface="Arial" charset="0"/>
              </a:rPr>
              <a:t>Comoda</a:t>
            </a:r>
            <a:r>
              <a:rPr lang="en-US" sz="1600" b="1" dirty="0" smtClean="0">
                <a:cs typeface="Arial" charset="0"/>
              </a:rPr>
              <a:t> </a:t>
            </a:r>
            <a:r>
              <a:rPr lang="en-US" sz="1600" b="1" dirty="0" smtClean="0">
                <a:cs typeface="Arial" charset="0"/>
                <a:hlinkClick r:id="rId4"/>
              </a:rPr>
              <a:t>here</a:t>
            </a:r>
            <a:r>
              <a:rPr lang="en-US" sz="1600" b="1" dirty="0" smtClean="0">
                <a:cs typeface="Arial" charset="0"/>
              </a:rPr>
              <a:t> :</a:t>
            </a:r>
          </a:p>
          <a:p>
            <a:pPr lvl="0" algn="ctr">
              <a:lnSpc>
                <a:spcPct val="90000"/>
              </a:lnSpc>
              <a:buClr>
                <a:srgbClr val="ABA69F"/>
              </a:buClr>
              <a:buSzPct val="115000"/>
              <a:tabLst>
                <a:tab pos="628650" algn="l"/>
              </a:tabLst>
              <a:defRPr/>
            </a:pPr>
            <a:r>
              <a:rPr lang="en-US" sz="1050" b="1" dirty="0" smtClean="0">
                <a:cs typeface="Arial" charset="0"/>
              </a:rPr>
              <a:t>Folder: </a:t>
            </a:r>
            <a:r>
              <a:rPr lang="en-US" sz="1050" b="1" dirty="0" smtClean="0"/>
              <a:t>Global EG ISS 4132004#3</a:t>
            </a:r>
            <a:endParaRPr lang="en-US" sz="1050" b="1" dirty="0" smtClean="0">
              <a:cs typeface="Arial" charset="0"/>
            </a:endParaRPr>
          </a:p>
          <a:p>
            <a:pPr algn="ctr">
              <a:lnSpc>
                <a:spcPct val="90000"/>
              </a:lnSpc>
              <a:buClr>
                <a:srgbClr val="ABA69F"/>
              </a:buClr>
              <a:buSzPct val="115000"/>
              <a:tabLst>
                <a:tab pos="628650" algn="l"/>
              </a:tabLst>
              <a:defRPr/>
            </a:pPr>
            <a:r>
              <a:rPr lang="en-US" sz="1050" b="1" dirty="0" smtClean="0">
                <a:cs typeface="Arial" charset="0"/>
              </a:rPr>
              <a:t>Link:   </a:t>
            </a:r>
            <a:r>
              <a:rPr lang="en-US" sz="1050" u="sng" dirty="0" smtClean="0">
                <a:hlinkClick r:id="rId4"/>
              </a:rPr>
              <a:t>https://www.hppreferredpartners.com/campaigns/detail-view.hp?content_id=1120</a:t>
            </a:r>
            <a:endParaRPr lang="en-US" sz="1050" b="1" dirty="0" smtClean="0">
              <a:cs typeface="Arial" charset="0"/>
            </a:endParaRPr>
          </a:p>
          <a:p>
            <a:pPr algn="ctr">
              <a:lnSpc>
                <a:spcPct val="90000"/>
              </a:lnSpc>
              <a:buClr>
                <a:srgbClr val="ABA69F"/>
              </a:buClr>
              <a:buSzPct val="115000"/>
              <a:tabLst>
                <a:tab pos="628650" algn="l"/>
              </a:tabLst>
              <a:defRPr/>
            </a:pPr>
            <a:endParaRPr lang="en-US" sz="1200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355537" y="1717225"/>
            <a:ext cx="6052469" cy="1944285"/>
            <a:chOff x="1379391" y="1225241"/>
            <a:chExt cx="6052469" cy="194428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380494" y="1225241"/>
              <a:ext cx="922331" cy="5835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Demand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generation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416379" y="1225241"/>
              <a:ext cx="5015481" cy="5835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sz="1100"/>
            </a:p>
            <a:p>
              <a:pPr algn="ctr"/>
              <a:endParaRPr lang="en-US" sz="110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379391" y="2558170"/>
              <a:ext cx="922331" cy="61135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416379" y="2553434"/>
              <a:ext cx="5015481" cy="61135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100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416380" y="1850549"/>
              <a:ext cx="5013285" cy="66114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GB" sz="1100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379391" y="1848583"/>
              <a:ext cx="922331" cy="66114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Sales and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</a:t>
              </a:r>
              <a:r>
                <a:rPr lang="en-US" sz="1100" dirty="0" smtClean="0">
                  <a:solidFill>
                    <a:schemeClr val="tx1"/>
                  </a:solidFill>
                </a:rPr>
                <a:t>arketing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2596449" y="1949095"/>
              <a:ext cx="1058961" cy="44462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Channel training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PowerPoint®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(by product/BU)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64"/>
            <p:cNvSpPr>
              <a:spLocks noChangeArrowheads="1"/>
            </p:cNvSpPr>
            <p:nvPr/>
          </p:nvSpPr>
          <p:spPr bwMode="auto">
            <a:xfrm>
              <a:off x="2596450" y="2638921"/>
              <a:ext cx="1058962" cy="41772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Channel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announcement email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72"/>
            <p:cNvSpPr>
              <a:spLocks noChangeArrowheads="1"/>
            </p:cNvSpPr>
            <p:nvPr/>
          </p:nvSpPr>
          <p:spPr bwMode="auto">
            <a:xfrm>
              <a:off x="2603584" y="1309986"/>
              <a:ext cx="1401425" cy="40778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eDM</a:t>
              </a:r>
              <a:r>
                <a:rPr lang="en-US" sz="900" dirty="0" smtClean="0">
                  <a:solidFill>
                    <a:schemeClr val="tx1"/>
                  </a:solidFill>
                </a:rPr>
                <a:t> from distributor to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reseller (generic on JRIT)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72"/>
          <p:cNvSpPr>
            <a:spLocks noChangeArrowheads="1"/>
          </p:cNvSpPr>
          <p:nvPr/>
        </p:nvSpPr>
        <p:spPr bwMode="auto">
          <a:xfrm>
            <a:off x="4123395" y="1804533"/>
            <a:ext cx="1401425" cy="4077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eDM</a:t>
            </a:r>
            <a:r>
              <a:rPr lang="en-US" sz="900" dirty="0" smtClean="0">
                <a:solidFill>
                  <a:schemeClr val="tx1"/>
                </a:solidFill>
              </a:rPr>
              <a:t> from reseller to 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customer (by product/BU)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ectangle 72"/>
          <p:cNvSpPr>
            <a:spLocks noChangeArrowheads="1"/>
          </p:cNvSpPr>
          <p:nvPr/>
        </p:nvSpPr>
        <p:spPr bwMode="auto">
          <a:xfrm>
            <a:off x="5659925" y="1807096"/>
            <a:ext cx="1401425" cy="40778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DM postcard from reseller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to customer (by product/BU)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773795" y="2443642"/>
            <a:ext cx="1058961" cy="4446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Customer overview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(by product/BU)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4974997" y="2439071"/>
            <a:ext cx="1058961" cy="4446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Telescript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6173623" y="2439069"/>
            <a:ext cx="1058961" cy="4446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Value proposition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(printed and filmed)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3773796" y="3133469"/>
            <a:ext cx="1058962" cy="4177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Implementation guide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64"/>
          <p:cNvSpPr>
            <a:spLocks noChangeArrowheads="1"/>
          </p:cNvSpPr>
          <p:nvPr/>
        </p:nvSpPr>
        <p:spPr bwMode="auto">
          <a:xfrm>
            <a:off x="4972424" y="3133468"/>
            <a:ext cx="1058962" cy="4177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Copy deck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(translated)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6171053" y="3133469"/>
            <a:ext cx="1058962" cy="41772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Campaign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Introduction video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34187" y="690364"/>
            <a:ext cx="6221452" cy="3180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ABA69F"/>
              </a:buClr>
              <a:buSzPct val="115000"/>
              <a:tabLst>
                <a:tab pos="628650" algn="l"/>
              </a:tabLst>
              <a:defRPr/>
            </a:pPr>
            <a:r>
              <a:rPr lang="en-US" sz="1600" b="1" dirty="0" smtClean="0">
                <a:cs typeface="Arial" charset="0"/>
              </a:rPr>
              <a:t>All tactics can be found on </a:t>
            </a:r>
            <a:r>
              <a:rPr lang="en-US" sz="1600" b="1" dirty="0" smtClean="0">
                <a:cs typeface="Arial" charset="0"/>
                <a:hlinkClick r:id="rId2"/>
              </a:rPr>
              <a:t>PMC</a:t>
            </a:r>
            <a:r>
              <a:rPr lang="en-US" sz="1600" b="1" dirty="0" smtClean="0">
                <a:cs typeface="Arial" charset="0"/>
              </a:rPr>
              <a:t>, </a:t>
            </a:r>
            <a:r>
              <a:rPr lang="en-US" sz="1600" b="1" dirty="0" smtClean="0">
                <a:cs typeface="Arial" charset="0"/>
                <a:hlinkClick r:id="rId3"/>
              </a:rPr>
              <a:t>Marketing Depot</a:t>
            </a:r>
            <a:r>
              <a:rPr lang="en-US" sz="1600" b="1" dirty="0" smtClean="0">
                <a:cs typeface="Arial" charset="0"/>
              </a:rPr>
              <a:t>, and </a:t>
            </a:r>
            <a:r>
              <a:rPr lang="en-US" sz="1600" b="1" dirty="0" err="1" smtClean="0">
                <a:cs typeface="Arial" charset="0"/>
                <a:hlinkClick r:id="rId4"/>
              </a:rPr>
              <a:t>Comoda</a:t>
            </a:r>
            <a:r>
              <a:rPr lang="en-US" sz="1600" b="1" dirty="0">
                <a:cs typeface="Arial" charset="0"/>
              </a:rPr>
              <a:t>.</a:t>
            </a:r>
            <a:endParaRPr lang="en-US" sz="1600" b="1" dirty="0" smtClean="0">
              <a:cs typeface="Arial" charset="0"/>
            </a:endParaRPr>
          </a:p>
        </p:txBody>
      </p:sp>
      <p:graphicFrame>
        <p:nvGraphicFramePr>
          <p:cNvPr id="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510364"/>
              </p:ext>
            </p:extLst>
          </p:nvPr>
        </p:nvGraphicFramePr>
        <p:xfrm>
          <a:off x="398443" y="1336319"/>
          <a:ext cx="8138659" cy="2583178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1659144"/>
                <a:gridCol w="2353487"/>
                <a:gridCol w="4126028"/>
              </a:tblGrid>
              <a:tr h="18858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Category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Tactics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Specifications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</a:tr>
              <a:tr h="25799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Direct Marketing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eDM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JPG, source file</a:t>
                      </a:r>
                    </a:p>
                  </a:txBody>
                  <a:tcPr marL="9525" marR="9525" marT="7144" marB="0" horzOverflow="overflow"/>
                </a:tc>
              </a:tr>
              <a:tr h="25799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Postcard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JPG, source file</a:t>
                      </a:r>
                    </a:p>
                  </a:txBody>
                  <a:tcPr marL="9525" marR="9525" marT="7144" marB="0" horzOverflow="overflow"/>
                </a:tc>
              </a:tr>
              <a:tr h="18252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and Marketing Tools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training presentation </a:t>
                      </a:r>
                      <a:b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 product/BU)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PowerPoint®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 overview (by product/BU)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PowerPoint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Telescript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8.5” x 11” Word document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dk1"/>
                          </a:solidFill>
                          <a:latin typeface="+mn-lt"/>
                        </a:rPr>
                        <a:t>Value </a:t>
                      </a:r>
                      <a:r>
                        <a:rPr lang="de-DE" sz="100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proposition</a:t>
                      </a:r>
                      <a:r>
                        <a:rPr lang="de-DE" sz="10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(</a:t>
                      </a:r>
                      <a:r>
                        <a:rPr lang="de-DE" sz="1000" baseline="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printed</a:t>
                      </a:r>
                      <a:r>
                        <a:rPr lang="de-DE" sz="10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and</a:t>
                      </a:r>
                      <a:r>
                        <a:rPr lang="de-DE" sz="10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de-DE" sz="1000" baseline="0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filmed</a:t>
                      </a:r>
                      <a:r>
                        <a:rPr lang="de-DE" sz="100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)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PDF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Channel implementation guide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PowerPoint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Channel announcement email</a:t>
                      </a: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JPG, source file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00" dirty="0" err="1" smtClean="0"/>
                        <a:t>Copy</a:t>
                      </a:r>
                      <a:r>
                        <a:rPr lang="de-DE" sz="1000" dirty="0" smtClean="0"/>
                        <a:t> deck (</a:t>
                      </a:r>
                      <a:r>
                        <a:rPr lang="de-DE" sz="1000" dirty="0" err="1" smtClean="0"/>
                        <a:t>translated</a:t>
                      </a:r>
                      <a:r>
                        <a:rPr lang="de-DE" sz="1000" dirty="0" smtClean="0"/>
                        <a:t>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8.5” x 11” Word document</a:t>
                      </a:r>
                    </a:p>
                  </a:txBody>
                  <a:tcPr marL="9525" marR="9525" marT="7144" marB="0" horzOverflow="overflow"/>
                </a:tc>
              </a:tr>
              <a:tr h="2091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00" dirty="0" err="1" smtClean="0"/>
                        <a:t>Campaign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introduction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video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hlinkClick r:id="rId5"/>
                        </a:rPr>
                        <a:t>www.hp.com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  <a:hlinkClick r:id="rId5"/>
                        </a:rPr>
                        <a:t>/go/promo/transactional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horzOverflow="overflow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70" y="187564"/>
            <a:ext cx="8117206" cy="430887"/>
          </a:xfrm>
        </p:spPr>
        <p:txBody>
          <a:bodyPr/>
          <a:lstStyle/>
          <a:p>
            <a:r>
              <a:rPr lang="en-US" dirty="0" smtClean="0"/>
              <a:t>Overview of available tactics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Gated and non-gated CTAs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CTA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504049"/>
          </a:xfrm>
        </p:spPr>
        <p:txBody>
          <a:bodyPr/>
          <a:lstStyle/>
          <a:p>
            <a:pPr lvl="1"/>
            <a:r>
              <a:rPr lang="en-US" dirty="0" smtClean="0"/>
              <a:t>Core CTA (gated)</a:t>
            </a:r>
          </a:p>
          <a:p>
            <a:pPr lvl="2">
              <a:buFont typeface="Arial" pitchFamily="34" charset="0"/>
              <a:buChar char="•"/>
            </a:pPr>
            <a:r>
              <a:rPr lang="en-GB" dirty="0" smtClean="0"/>
              <a:t>Contact us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r>
              <a:rPr lang="en-GB" dirty="0" smtClean="0">
                <a:solidFill>
                  <a:schemeClr val="tx1"/>
                </a:solidFill>
              </a:rPr>
              <a:t>Optional gated CTA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View family data sheet: “HP P2000 G3 Modular Smart Arrays”</a:t>
            </a:r>
            <a:r>
              <a:rPr lang="en-US" i="1" dirty="0" smtClean="0"/>
              <a:t>- </a:t>
            </a:r>
            <a:r>
              <a:rPr lang="en-US" i="1" dirty="0" smtClean="0">
                <a:hlinkClick r:id="rId2"/>
              </a:rPr>
              <a:t>here</a:t>
            </a:r>
            <a:endParaRPr lang="en-US" i="1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View data sheet: “HP MSA 2040 Storage”</a:t>
            </a:r>
            <a:r>
              <a:rPr lang="en-US" i="1" dirty="0" smtClean="0"/>
              <a:t>- </a:t>
            </a:r>
            <a:r>
              <a:rPr lang="en-US" i="1" dirty="0" smtClean="0">
                <a:hlinkClick r:id="rId3"/>
              </a:rPr>
              <a:t>here</a:t>
            </a:r>
            <a:endParaRPr lang="en-US" dirty="0" smtClean="0"/>
          </a:p>
          <a:p>
            <a:pPr marL="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tx1"/>
                </a:solidFill>
              </a:rPr>
              <a:t>Translations need to be carefully checked and amended, for example, CTA (call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ction).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opy decks are available for translation on August 1, 2013.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b="0" dirty="0" smtClean="0">
                <a:solidFill>
                  <a:schemeClr val="tx1"/>
                </a:solidFill>
              </a:rPr>
              <a:t>Global EG </a:t>
            </a:r>
            <a:r>
              <a:rPr lang="en-US" dirty="0" smtClean="0">
                <a:solidFill>
                  <a:schemeClr val="tx1"/>
                </a:solidFill>
              </a:rPr>
              <a:t>ISS</a:t>
            </a:r>
            <a:r>
              <a:rPr lang="en-US" b="0" dirty="0" smtClean="0">
                <a:solidFill>
                  <a:schemeClr val="tx1"/>
                </a:solidFill>
              </a:rPr>
              <a:t> 4132004#4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Link:  </a:t>
            </a:r>
            <a:r>
              <a:rPr lang="en-US" sz="1400" b="0" dirty="0" smtClean="0">
                <a:solidFill>
                  <a:schemeClr val="tx1"/>
                </a:solidFill>
                <a:hlinkClick r:id="rId2"/>
              </a:rPr>
              <a:t>https://www.hppreferredpartners.com/campaigns/detail-view.hp?content_id=1120</a:t>
            </a:r>
            <a:endParaRPr lang="en-US" sz="1400" b="0" dirty="0" smtClean="0">
              <a:solidFill>
                <a:schemeClr val="tx1"/>
              </a:solidFill>
            </a:endParaRPr>
          </a:p>
          <a:p>
            <a:pPr lvl="2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35486" y="1083671"/>
            <a:ext cx="3613446" cy="26153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Screen Shot 2013-07-24 at 1.34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" t="90731" r="210" b="-85"/>
          <a:stretch/>
        </p:blipFill>
        <p:spPr>
          <a:xfrm>
            <a:off x="341526" y="3457561"/>
            <a:ext cx="3609600" cy="245921"/>
          </a:xfrm>
          <a:prstGeom prst="rect">
            <a:avLst/>
          </a:prstGeom>
          <a:ln>
            <a:noFill/>
          </a:ln>
        </p:spPr>
      </p:pic>
      <p:sp>
        <p:nvSpPr>
          <p:cNvPr id="46" name="Rectangle 45"/>
          <p:cNvSpPr/>
          <p:nvPr/>
        </p:nvSpPr>
        <p:spPr>
          <a:xfrm>
            <a:off x="337682" y="1085901"/>
            <a:ext cx="3613446" cy="2615350"/>
          </a:xfrm>
          <a:prstGeom prst="rect">
            <a:avLst/>
          </a:prstGeom>
          <a:noFill/>
          <a:ln>
            <a:solidFill>
              <a:srgbClr val="8789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Unknown-2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1014" r="6556"/>
          <a:stretch/>
        </p:blipFill>
        <p:spPr>
          <a:xfrm>
            <a:off x="342832" y="1156850"/>
            <a:ext cx="3580897" cy="2299804"/>
          </a:xfrm>
          <a:prstGeom prst="rect">
            <a:avLst/>
          </a:prstGeom>
        </p:spPr>
      </p:pic>
      <p:pic>
        <p:nvPicPr>
          <p:cNvPr id="48" name="Picture 47" descr="Screen Shot 2013-07-24 at 3.50.0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" r="4031" b="2082"/>
          <a:stretch/>
        </p:blipFill>
        <p:spPr>
          <a:xfrm>
            <a:off x="4130424" y="1088763"/>
            <a:ext cx="1883484" cy="3503190"/>
          </a:xfrm>
          <a:prstGeom prst="rect">
            <a:avLst/>
          </a:prstGeom>
          <a:ln>
            <a:solidFill>
              <a:srgbClr val="8789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Screen Shot 2013-07-24 at 4.27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31" y="1088194"/>
            <a:ext cx="2230702" cy="1236233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 descr="Screen Shot 2013-07-24 at 4.27.2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1" y="2509145"/>
            <a:ext cx="2230448" cy="1237112"/>
          </a:xfrm>
          <a:prstGeom prst="rect">
            <a:avLst/>
          </a:prstGeom>
          <a:ln>
            <a:solidFill>
              <a:srgbClr val="8789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available tactics (1/2)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 bwMode="black">
          <a:xfrm>
            <a:off x="1779466" y="721726"/>
            <a:ext cx="701979" cy="215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1400" b="0" dirty="0" smtClean="0"/>
              <a:t>Video</a:t>
            </a:r>
            <a:endParaRPr lang="en-US" sz="1400" b="0" dirty="0"/>
          </a:p>
        </p:txBody>
      </p:sp>
      <p:sp>
        <p:nvSpPr>
          <p:cNvPr id="31" name="Title 1"/>
          <p:cNvSpPr txBox="1">
            <a:spLocks/>
          </p:cNvSpPr>
          <p:nvPr/>
        </p:nvSpPr>
        <p:spPr bwMode="black">
          <a:xfrm>
            <a:off x="4644790" y="727065"/>
            <a:ext cx="818821" cy="215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1400" b="0" dirty="0" err="1" smtClean="0"/>
              <a:t>eDM</a:t>
            </a:r>
            <a:endParaRPr lang="en-US" sz="1400" b="0" dirty="0"/>
          </a:p>
        </p:txBody>
      </p:sp>
      <p:sp>
        <p:nvSpPr>
          <p:cNvPr id="32" name="Title 1"/>
          <p:cNvSpPr txBox="1">
            <a:spLocks/>
          </p:cNvSpPr>
          <p:nvPr/>
        </p:nvSpPr>
        <p:spPr bwMode="black">
          <a:xfrm>
            <a:off x="6665116" y="691826"/>
            <a:ext cx="1265059" cy="20778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algn="ctr"/>
            <a:r>
              <a:rPr lang="en-US" sz="1400" b="0" dirty="0" smtClean="0"/>
              <a:t>Postcard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388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9184" y="4552178"/>
            <a:ext cx="5499860" cy="24861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Lucida Grande"/>
              <a:buChar char="−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0"/>
              </a:spcAft>
              <a:buFont typeface="Arial"/>
              <a:buNone/>
            </a:pPr>
            <a:r>
              <a:rPr lang="en-US" sz="700" dirty="0" smtClean="0">
                <a:solidFill>
                  <a:schemeClr val="bg1"/>
                </a:solidFill>
              </a:rPr>
              <a:t>PowerPoint is a U.S. registered trademark of Microsoft Corporation.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28083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2832156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3160568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2832156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3160568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190877"/>
            <a:ext cx="72939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3489852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3489852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3" y="2832156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3" y="3160568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3" y="3489852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9184" y="237744"/>
            <a:ext cx="7222352" cy="2006703"/>
          </a:xfrm>
        </p:spPr>
        <p:txBody>
          <a:bodyPr/>
          <a:lstStyle/>
          <a:p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29184" y="1286540"/>
            <a:ext cx="6135688" cy="3450856"/>
          </a:xfrm>
        </p:spPr>
        <p:txBody>
          <a:bodyPr/>
          <a:lstStyle/>
          <a:p>
            <a:pPr marL="400050" indent="-400050"/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Contacts</a:t>
            </a:r>
            <a:endParaRPr lang="en-US" dirty="0" smtClean="0">
              <a:solidFill>
                <a:schemeClr val="tx1"/>
              </a:solidFill>
            </a:endParaRPr>
          </a:p>
          <a:p>
            <a:pPr marL="400050" indent="-400050"/>
            <a:r>
              <a:rPr lang="en-US" dirty="0" smtClean="0">
                <a:solidFill>
                  <a:schemeClr val="tx1"/>
                </a:solidFill>
                <a:hlinkClick r:id="rId3" action="ppaction://hlinksldjump"/>
              </a:rPr>
              <a:t>Campaign Overview</a:t>
            </a:r>
            <a:endParaRPr lang="en-US" dirty="0" smtClean="0">
              <a:solidFill>
                <a:schemeClr val="tx1"/>
              </a:solidFill>
            </a:endParaRP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Background</a:t>
            </a: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Concept</a:t>
            </a: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Messaging</a:t>
            </a:r>
          </a:p>
          <a:p>
            <a:pPr marL="400050" indent="-400050"/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Campaign Tactics</a:t>
            </a:r>
            <a:endParaRPr lang="en-US" dirty="0" smtClean="0">
              <a:solidFill>
                <a:schemeClr val="tx1"/>
              </a:solidFill>
            </a:endParaRPr>
          </a:p>
          <a:p>
            <a:pPr marL="400050" indent="-400050"/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- Communication tools &amp; tactics</a:t>
            </a: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Translations</a:t>
            </a: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CTA’s/Sales readiness</a:t>
            </a:r>
          </a:p>
          <a:p>
            <a:pPr marL="400050" indent="-400050"/>
            <a:r>
              <a:rPr lang="en-US" sz="1400" dirty="0" smtClean="0">
                <a:solidFill>
                  <a:schemeClr val="tx1"/>
                </a:solidFill>
              </a:rPr>
              <a:t>	- Sample of available tactics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Global:</a:t>
            </a:r>
          </a:p>
          <a:p>
            <a:pPr lvl="2"/>
            <a:r>
              <a:rPr lang="en-US" dirty="0" smtClean="0"/>
              <a:t>HP WW Campaign Manager</a:t>
            </a:r>
            <a:r>
              <a:rPr lang="en-US" dirty="0" smtClean="0">
                <a:solidFill>
                  <a:schemeClr val="tx1"/>
                </a:solidFill>
              </a:rPr>
              <a:t>: Sally </a:t>
            </a:r>
            <a:r>
              <a:rPr lang="en-US" dirty="0" err="1" smtClean="0">
                <a:solidFill>
                  <a:schemeClr val="tx1"/>
                </a:solidFill>
              </a:rPr>
              <a:t>Chasanoff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Regional:  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/>
              <a:t>EMEA: </a:t>
            </a:r>
            <a:r>
              <a:rPr lang="en-US" dirty="0" err="1" smtClean="0"/>
              <a:t>Marjolein</a:t>
            </a:r>
            <a:r>
              <a:rPr lang="en-US" dirty="0" smtClean="0"/>
              <a:t> </a:t>
            </a:r>
            <a:r>
              <a:rPr lang="en-US" dirty="0" err="1" smtClean="0"/>
              <a:t>Weel</a:t>
            </a:r>
            <a:endParaRPr lang="en-US" dirty="0" smtClean="0"/>
          </a:p>
          <a:p>
            <a:pPr lvl="2"/>
            <a:r>
              <a:rPr lang="en-US" dirty="0" smtClean="0"/>
              <a:t>AMS: Lynn </a:t>
            </a:r>
            <a:r>
              <a:rPr lang="en-US" dirty="0" err="1" smtClean="0"/>
              <a:t>Defrees</a:t>
            </a:r>
            <a:endParaRPr lang="en-US" dirty="0" smtClean="0"/>
          </a:p>
          <a:p>
            <a:pPr lvl="2"/>
            <a:r>
              <a:rPr lang="en-US" dirty="0" smtClean="0"/>
              <a:t>APJ: Carolyn Drury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925" y="157299"/>
            <a:ext cx="7222352" cy="67710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Campaign Overview</a:t>
            </a:r>
            <a:endParaRPr lang="en-US" dirty="0">
              <a:latin typeface="+mj-lt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285925" y="1663256"/>
            <a:ext cx="2273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>
                <a:solidFill>
                  <a:schemeClr val="bg1"/>
                </a:solidFill>
              </a:rPr>
              <a:t>Concept</a:t>
            </a:r>
          </a:p>
          <a:p>
            <a:r>
              <a:rPr lang="en-US" dirty="0">
                <a:solidFill>
                  <a:schemeClr val="bg1"/>
                </a:solidFill>
              </a:rPr>
              <a:t>Messaging</a:t>
            </a:r>
          </a:p>
          <a:p>
            <a:r>
              <a:rPr lang="en-US" dirty="0">
                <a:solidFill>
                  <a:schemeClr val="bg1"/>
                </a:solidFill>
              </a:rPr>
              <a:t>Proof Points</a:t>
            </a:r>
          </a:p>
        </p:txBody>
      </p:sp>
    </p:spTree>
    <p:extLst>
      <p:ext uri="{BB962C8B-B14F-4D97-AF65-F5344CB8AC3E}">
        <p14:creationId xmlns:p14="http://schemas.microsoft.com/office/powerpoint/2010/main" val="2894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6999" y="872559"/>
            <a:ext cx="8119872" cy="3873314"/>
          </a:xfrm>
        </p:spPr>
        <p:txBody>
          <a:bodyPr/>
          <a:lstStyle/>
          <a:p>
            <a:pPr lvl="2"/>
            <a:r>
              <a:rPr lang="en-US" sz="1200" dirty="0" smtClean="0"/>
              <a:t>Initiative supported:	</a:t>
            </a:r>
          </a:p>
          <a:p>
            <a:pPr lvl="3"/>
            <a:r>
              <a:rPr lang="en-US" sz="1200" dirty="0" smtClean="0"/>
              <a:t>HP Just Right IT partner transactional promotion</a:t>
            </a:r>
            <a:endParaRPr lang="en-US" sz="1200" dirty="0"/>
          </a:p>
          <a:p>
            <a:pPr lvl="2"/>
            <a:r>
              <a:rPr lang="en-US" sz="1200" dirty="0" smtClean="0"/>
              <a:t>Objectives:</a:t>
            </a:r>
          </a:p>
          <a:p>
            <a:pPr lvl="3"/>
            <a:r>
              <a:rPr lang="en-US" sz="1200" dirty="0" smtClean="0"/>
              <a:t>Demonstrate the simplicity and value of HP MSA family of products for customers who want to manage </a:t>
            </a:r>
            <a:br>
              <a:rPr lang="en-US" sz="1200" dirty="0" smtClean="0"/>
            </a:br>
            <a:r>
              <a:rPr lang="en-US" sz="1200" dirty="0" smtClean="0"/>
              <a:t>their data growth by consolidating their storage.</a:t>
            </a:r>
          </a:p>
          <a:p>
            <a:pPr lvl="2"/>
            <a:r>
              <a:rPr lang="en-US" sz="1200" dirty="0" smtClean="0"/>
              <a:t>Target </a:t>
            </a:r>
            <a:r>
              <a:rPr lang="en-US" sz="1200" dirty="0"/>
              <a:t>audience:</a:t>
            </a:r>
          </a:p>
          <a:p>
            <a:pPr lvl="3"/>
            <a:r>
              <a:rPr lang="en-US" sz="1200" dirty="0"/>
              <a:t>CIO, Data Center Manager, Technology Influencers, CFO</a:t>
            </a:r>
          </a:p>
          <a:p>
            <a:pPr lvl="2"/>
            <a:r>
              <a:rPr lang="en-US" sz="1200" dirty="0" smtClean="0"/>
              <a:t>Products:</a:t>
            </a:r>
          </a:p>
          <a:p>
            <a:pPr lvl="3"/>
            <a:r>
              <a:rPr lang="en-US" sz="1200" dirty="0" smtClean="0"/>
              <a:t>HP MSA family</a:t>
            </a:r>
          </a:p>
          <a:p>
            <a:pPr lvl="3"/>
            <a:r>
              <a:rPr lang="en-US" sz="1200" dirty="0" smtClean="0"/>
              <a:t>Primary: HP MSA 2000 for a shared storage solution and HP MSA 2040 for increased storage performance </a:t>
            </a:r>
            <a:br>
              <a:rPr lang="en-US" sz="1200" dirty="0" smtClean="0"/>
            </a:br>
            <a:r>
              <a:rPr lang="en-US" sz="1200" dirty="0" smtClean="0"/>
              <a:t>as your business expands.</a:t>
            </a:r>
          </a:p>
          <a:p>
            <a:pPr lvl="3"/>
            <a:r>
              <a:rPr lang="en-US" sz="1200" dirty="0" smtClean="0"/>
              <a:t>Secondary: HP Technology Services helps customers maximize their storage investment.</a:t>
            </a:r>
            <a:endParaRPr lang="en-US" sz="1200" dirty="0"/>
          </a:p>
          <a:p>
            <a:pPr lvl="2"/>
            <a:r>
              <a:rPr lang="en-US" sz="1200" dirty="0" smtClean="0"/>
              <a:t>CTA:</a:t>
            </a:r>
          </a:p>
          <a:p>
            <a:pPr lvl="3"/>
            <a:r>
              <a:rPr lang="en-US" sz="1200" dirty="0"/>
              <a:t>Core CTA: </a:t>
            </a:r>
            <a:r>
              <a:rPr lang="en-US" sz="1200" dirty="0" smtClean="0"/>
              <a:t>Contact us</a:t>
            </a:r>
            <a:endParaRPr lang="en-US" sz="1200" dirty="0"/>
          </a:p>
          <a:p>
            <a:pPr lvl="3"/>
            <a:r>
              <a:rPr lang="en-US" sz="1200" dirty="0"/>
              <a:t>Optional CTA: </a:t>
            </a:r>
            <a:r>
              <a:rPr lang="en-US" sz="1200" dirty="0" smtClean="0"/>
              <a:t>View family data sheet: </a:t>
            </a:r>
            <a:r>
              <a:rPr lang="en-US" sz="1200" dirty="0" smtClean="0">
                <a:hlinkClick r:id="rId2"/>
              </a:rPr>
              <a:t>“HP P2000 G3 Modular Smart Arrays”</a:t>
            </a:r>
            <a:endParaRPr lang="en-US" sz="1200" dirty="0" smtClean="0"/>
          </a:p>
          <a:p>
            <a:pPr lvl="3"/>
            <a:r>
              <a:rPr lang="en-US" sz="1200" dirty="0"/>
              <a:t>Optional CTA: View </a:t>
            </a:r>
            <a:r>
              <a:rPr lang="en-US" sz="1200" dirty="0" smtClean="0"/>
              <a:t>data </a:t>
            </a:r>
            <a:r>
              <a:rPr lang="en-US" sz="1200" dirty="0"/>
              <a:t>sheet: </a:t>
            </a:r>
            <a:r>
              <a:rPr lang="en-US" sz="1200" dirty="0">
                <a:hlinkClick r:id="rId3"/>
              </a:rPr>
              <a:t>“HP </a:t>
            </a:r>
            <a:r>
              <a:rPr lang="en-US" sz="1200" dirty="0" smtClean="0">
                <a:hlinkClick r:id="rId3"/>
              </a:rPr>
              <a:t>MSA 2040 Storage”</a:t>
            </a:r>
            <a:endParaRPr lang="en-US" sz="1200" dirty="0"/>
          </a:p>
          <a:p>
            <a:pPr marL="160338" lvl="3" indent="0">
              <a:buNone/>
            </a:pPr>
            <a:endParaRPr lang="en-US" sz="1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concept (1/2)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910075"/>
            <a:ext cx="8119872" cy="3670645"/>
          </a:xfrm>
        </p:spPr>
        <p:txBody>
          <a:bodyPr/>
          <a:lstStyle/>
          <a:p>
            <a:pPr lvl="1"/>
            <a:r>
              <a:rPr lang="en-US" sz="1400" dirty="0" smtClean="0"/>
              <a:t>Value Proposition: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The HP MSA 2000 and the new HP MSA 2040 are designed for efficient storage consolidation at affordable prices with the ability to upgrade as your business expands.</a:t>
            </a:r>
          </a:p>
          <a:p>
            <a:pPr lvl="2">
              <a:spcAft>
                <a:spcPts val="0"/>
              </a:spcAft>
              <a:buNone/>
            </a:pPr>
            <a:endParaRPr lang="en-US" sz="1200" dirty="0" smtClean="0"/>
          </a:p>
          <a:p>
            <a:pPr lvl="2">
              <a:spcAft>
                <a:spcPts val="0"/>
              </a:spcAft>
            </a:pPr>
            <a:r>
              <a:rPr lang="en-US" sz="1200" dirty="0" smtClean="0"/>
              <a:t>HP MSA 2000 balances low entry price point with array capacity.</a:t>
            </a:r>
          </a:p>
          <a:p>
            <a:pPr lvl="2">
              <a:spcAft>
                <a:spcPts val="0"/>
              </a:spcAft>
              <a:buNone/>
            </a:pPr>
            <a:endParaRPr lang="en-US" sz="1200" dirty="0" smtClean="0"/>
          </a:p>
          <a:p>
            <a:pPr lvl="2">
              <a:spcAft>
                <a:spcPts val="0"/>
              </a:spcAft>
            </a:pPr>
            <a:r>
              <a:rPr lang="en-US" sz="1200" dirty="0" smtClean="0"/>
              <a:t>HP MSA 2040 provides the right solution when optimal performance is a requirement. </a:t>
            </a:r>
          </a:p>
          <a:p>
            <a:pPr lvl="2">
              <a:spcAft>
                <a:spcPts val="0"/>
              </a:spcAft>
            </a:pPr>
            <a:endParaRPr lang="en-US" sz="1200" dirty="0"/>
          </a:p>
          <a:p>
            <a:pPr lvl="1"/>
            <a:r>
              <a:rPr lang="en-US" sz="1400" dirty="0" smtClean="0"/>
              <a:t>Customer Insight/Rationale: 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Small to mid-size businesses have limited but knowledgeable staffs and taxed IT budgets, which can make it difficult to efficiently consolidate storage.</a:t>
            </a:r>
            <a:endParaRPr lang="en-US" sz="1200" dirty="0"/>
          </a:p>
          <a:p>
            <a:pPr lvl="3"/>
            <a:r>
              <a:rPr lang="en-US" sz="1200" i="1" dirty="0" smtClean="0"/>
              <a:t>“I want to consolidate, but I’m not sure where to start. I need a shared storage solution that’s right for me.”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concept (2/2)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886326"/>
            <a:ext cx="5499860" cy="3400746"/>
          </a:xfrm>
        </p:spPr>
        <p:txBody>
          <a:bodyPr/>
          <a:lstStyle/>
          <a:p>
            <a:pPr lvl="2">
              <a:spcAft>
                <a:spcPts val="0"/>
              </a:spcAft>
              <a:buNone/>
            </a:pPr>
            <a:r>
              <a:rPr lang="en-US" dirty="0"/>
              <a:t>Headline: 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Virtualize, consolidate, and simplify with MSA</a:t>
            </a:r>
          </a:p>
          <a:p>
            <a:pPr lvl="2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sz="1400" dirty="0" smtClean="0"/>
              <a:t>Subhead</a:t>
            </a:r>
            <a:r>
              <a:rPr lang="en-US" sz="1400" dirty="0"/>
              <a:t>: </a:t>
            </a:r>
          </a:p>
          <a:p>
            <a:pPr lvl="2">
              <a:spcAft>
                <a:spcPts val="0"/>
              </a:spcAft>
            </a:pPr>
            <a:r>
              <a:rPr lang="en-US" sz="1200" dirty="0" smtClean="0"/>
              <a:t>Get simple, high-performance SAN storage</a:t>
            </a:r>
          </a:p>
          <a:p>
            <a:pPr marL="0" lvl="2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</a:pPr>
            <a:r>
              <a:rPr lang="en-US" sz="1400" dirty="0"/>
              <a:t>Imagery:</a:t>
            </a:r>
          </a:p>
          <a:p>
            <a:pPr lvl="2"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HP MSA 2000</a:t>
            </a:r>
          </a:p>
          <a:p>
            <a:pPr lvl="2">
              <a:spcAft>
                <a:spcPts val="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HP MSA 2040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484" y="3023741"/>
            <a:ext cx="3278274" cy="802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03" y="1600545"/>
            <a:ext cx="3542544" cy="12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403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map</a:t>
            </a:r>
            <a:endParaRPr lang="en-US" dirty="0"/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83894"/>
              </p:ext>
            </p:extLst>
          </p:nvPr>
        </p:nvGraphicFramePr>
        <p:xfrm>
          <a:off x="160877" y="751819"/>
          <a:ext cx="8273439" cy="4025902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1020942"/>
                <a:gridCol w="7252497"/>
              </a:tblGrid>
              <a:tr h="247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JRIT message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Technology made easy for your growing business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92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GB" sz="105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Campaign Message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HP MSA</a:t>
                      </a:r>
                      <a:r>
                        <a:rPr lang="en-US" sz="105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2000 and the new HP MSA 2040 are designed for efficient storage consolidation at affordable prices with the ability to upgrade as your business expands.</a:t>
                      </a:r>
                      <a:endParaRPr lang="en-US" sz="1050" b="0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03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5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Campaign Headline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Virtualize, consolidate, and simplify with MSA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MS PGothic"/>
                        <a:cs typeface="+mn-cs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31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Subheadline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latin typeface="+mn-lt"/>
                        </a:rPr>
                        <a:t>Get simple, high performance</a:t>
                      </a:r>
                      <a:r>
                        <a:rPr lang="en-US" sz="1050" b="0" baseline="0" dirty="0" smtClean="0">
                          <a:latin typeface="+mn-lt"/>
                        </a:rPr>
                        <a:t> SAN storage</a:t>
                      </a:r>
                      <a:endParaRPr lang="en-US" sz="1050" b="0" i="1" dirty="0" smtClean="0">
                        <a:latin typeface="+mn-lt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693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5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Customer pain points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IT</a:t>
                      </a:r>
                      <a:r>
                        <a:rPr lang="en-US" sz="105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  <a:endParaRPr lang="en-US" sz="105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sprawl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 costs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Protection of existing investments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Increasing workloads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338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1000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HP’s solution to pain points</a:t>
                      </a:r>
                    </a:p>
                  </a:txBody>
                  <a:tcPr marT="34290" marB="3429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HP MSA family of products provide small and mid-size businesses with a pain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efficient storage consolidation.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Easy to manage—intuitive user interface and storage management utility don’t require high-level expertise.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Reduce IT footprint and save energy—Virtualization means more machines on less hardware.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Protect existing investments—Customers can easily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move disk drives from HP MSA 2000 to HP MSA 2040.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Maximize resources—Simple management interface is familiar to server administrators who work with HP </a:t>
                      </a:r>
                      <a:r>
                        <a:rPr lang="en-US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ProLiant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b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HP </a:t>
                      </a:r>
                      <a:r>
                        <a:rPr lang="en-US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BladeSystem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High performance—HP MSA 2040 features offers 16 Gb </a:t>
                      </a:r>
                      <a:r>
                        <a:rPr lang="en-US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Fibre</a:t>
                      </a: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Channel connectively with the industry’s best price performance.</a:t>
                      </a:r>
                      <a:endParaRPr lang="en-US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horzOverflow="overflow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9544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184" y="238328"/>
            <a:ext cx="7222352" cy="2006703"/>
          </a:xfrm>
        </p:spPr>
        <p:txBody>
          <a:bodyPr/>
          <a:lstStyle/>
          <a:p>
            <a:r>
              <a:rPr lang="en-US" dirty="0" smtClean="0"/>
              <a:t>Co-branded </a:t>
            </a:r>
            <a:br>
              <a:rPr lang="en-US" dirty="0" smtClean="0"/>
            </a:br>
            <a:r>
              <a:rPr lang="en-US" dirty="0" smtClean="0"/>
              <a:t>campaign tactics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184" y="1625600"/>
            <a:ext cx="3381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sz="1600" dirty="0" smtClean="0">
                <a:solidFill>
                  <a:schemeClr val="bg1"/>
                </a:solidFill>
              </a:rPr>
              <a:t>Communication Tools &amp; Specifications</a:t>
            </a:r>
          </a:p>
          <a:p>
            <a:pPr marL="400050" indent="-400050"/>
            <a:r>
              <a:rPr lang="en-US" sz="1600" dirty="0" smtClean="0">
                <a:solidFill>
                  <a:schemeClr val="bg1"/>
                </a:solidFill>
              </a:rPr>
              <a:t>Translations</a:t>
            </a:r>
          </a:p>
          <a:p>
            <a:pPr marL="400050" indent="-400050"/>
            <a:r>
              <a:rPr lang="en-US" sz="1600" dirty="0" smtClean="0">
                <a:solidFill>
                  <a:schemeClr val="bg1"/>
                </a:solidFill>
              </a:rPr>
              <a:t>CTA’s/Sales Readiness</a:t>
            </a:r>
          </a:p>
          <a:p>
            <a:pPr marL="400050" indent="-400050"/>
            <a:r>
              <a:rPr lang="en-US" sz="1600" dirty="0" smtClean="0">
                <a:solidFill>
                  <a:schemeClr val="bg1"/>
                </a:solidFill>
              </a:rPr>
              <a:t>Sample of Available Tactics</a:t>
            </a:r>
          </a:p>
        </p:txBody>
      </p:sp>
    </p:spTree>
    <p:extLst>
      <p:ext uri="{BB962C8B-B14F-4D97-AF65-F5344CB8AC3E}">
        <p14:creationId xmlns:p14="http://schemas.microsoft.com/office/powerpoint/2010/main" val="2894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A14BACFDA6D4E951D5A323A696890" ma:contentTypeVersion="0" ma:contentTypeDescription="Create a new document." ma:contentTypeScope="" ma:versionID="e84946265901005e7be2b57c3d2b38a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50618-C206-4AB1-8E69-738FEAF30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A7DC2D-11FC-4C8E-B943-7A8A1403E6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7EADEE2-F0B9-4EF4-A50C-EFBEA4C6AC3A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38794</TotalTime>
  <Words>741</Words>
  <Application>Microsoft Office PowerPoint</Application>
  <PresentationFormat>全屏显示(16:9)</PresentationFormat>
  <Paragraphs>184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Title with content</vt:lpstr>
      <vt:lpstr>HP_PPT_Standard_16x9</vt:lpstr>
      <vt:lpstr>Default Theme</vt:lpstr>
      <vt:lpstr>HP Enterprise Group Marketing Channel Implementation Guide</vt:lpstr>
      <vt:lpstr>Content</vt:lpstr>
      <vt:lpstr>Contacts</vt:lpstr>
      <vt:lpstr>Campaign Overview</vt:lpstr>
      <vt:lpstr>Campaign background</vt:lpstr>
      <vt:lpstr>Campaign concept (1/2)</vt:lpstr>
      <vt:lpstr>Campaign concept (2/2)</vt:lpstr>
      <vt:lpstr>Message map</vt:lpstr>
      <vt:lpstr>Co-branded  campaign tactics</vt:lpstr>
      <vt:lpstr>Communication tools &amp; tactics</vt:lpstr>
      <vt:lpstr>Overview of available tactics </vt:lpstr>
      <vt:lpstr>Campaign CTA</vt:lpstr>
      <vt:lpstr>Translations</vt:lpstr>
      <vt:lpstr>Sample of available tactics (1/2)</vt:lpstr>
      <vt:lpstr>End</vt:lpstr>
      <vt:lpstr>声明：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Microsoft</cp:lastModifiedBy>
  <cp:revision>1401</cp:revision>
  <cp:lastPrinted>2012-04-13T15:38:33Z</cp:lastPrinted>
  <dcterms:created xsi:type="dcterms:W3CDTF">2012-04-18T19:31:44Z</dcterms:created>
  <dcterms:modified xsi:type="dcterms:W3CDTF">2018-01-05T05:22:08Z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0x0101002EFA14BACFDA6D4E951D5A323A696890</vt:lpwstr>
  </property>
</Properties>
</file>