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4"/>
    <p:sldMasterId id="2147483843" r:id="rId5"/>
  </p:sldMasterIdLst>
  <p:notesMasterIdLst>
    <p:notesMasterId r:id="rId26"/>
  </p:notesMasterIdLst>
  <p:handoutMasterIdLst>
    <p:handoutMasterId r:id="rId27"/>
  </p:handoutMasterIdLst>
  <p:sldIdLst>
    <p:sldId id="553" r:id="rId6"/>
    <p:sldId id="638" r:id="rId7"/>
    <p:sldId id="654" r:id="rId8"/>
    <p:sldId id="673" r:id="rId9"/>
    <p:sldId id="674" r:id="rId10"/>
    <p:sldId id="670" r:id="rId11"/>
    <p:sldId id="671" r:id="rId12"/>
    <p:sldId id="680" r:id="rId13"/>
    <p:sldId id="682" r:id="rId14"/>
    <p:sldId id="669" r:id="rId15"/>
    <p:sldId id="659" r:id="rId16"/>
    <p:sldId id="683" r:id="rId17"/>
    <p:sldId id="684" r:id="rId18"/>
    <p:sldId id="640" r:id="rId19"/>
    <p:sldId id="678" r:id="rId20"/>
    <p:sldId id="679" r:id="rId21"/>
    <p:sldId id="626" r:id="rId22"/>
    <p:sldId id="685" r:id="rId23"/>
    <p:sldId id="668" r:id="rId24"/>
    <p:sldId id="686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A57C"/>
    <a:srgbClr val="000000"/>
    <a:srgbClr val="B9B8BB"/>
    <a:srgbClr val="E5E8E8"/>
    <a:srgbClr val="822980"/>
    <a:srgbClr val="B9B9BB"/>
    <a:srgbClr val="B6B8BB"/>
    <a:srgbClr val="87898B"/>
    <a:srgbClr val="CCCCCC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1" autoAdjust="0"/>
    <p:restoredTop sz="99714" autoAdjust="0"/>
  </p:normalViewPr>
  <p:slideViewPr>
    <p:cSldViewPr snapToGrid="0">
      <p:cViewPr>
        <p:scale>
          <a:sx n="70" d="100"/>
          <a:sy n="70" d="100"/>
        </p:scale>
        <p:origin x="-1340" y="-332"/>
      </p:cViewPr>
      <p:guideLst>
        <p:guide orient="horz" pos="3083"/>
        <p:guide orient="horz" pos="743"/>
        <p:guide orient="horz" pos="893"/>
        <p:guide orient="horz" pos="438"/>
        <p:guide orient="horz" pos="1671"/>
        <p:guide orient="horz" pos="2776"/>
        <p:guide orient="horz" pos="146"/>
        <p:guide pos="1794"/>
        <p:guide pos="2736"/>
        <p:guide pos="202"/>
        <p:guide pos="5322"/>
        <p:guide pos="5625"/>
        <p:guide pos="2878"/>
        <p:guide pos="3555"/>
        <p:guide pos="1965"/>
        <p:guide pos="3723"/>
      </p:guideLst>
    </p:cSldViewPr>
  </p:slideViewPr>
  <p:outlineViewPr>
    <p:cViewPr>
      <p:scale>
        <a:sx n="33" d="100"/>
        <a:sy n="33" d="100"/>
      </p:scale>
      <p:origin x="0" y="198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4544"/>
    </p:cViewPr>
  </p:sorterViewPr>
  <p:notesViewPr>
    <p:cSldViewPr snapToGrid="0" snapToObjects="1" showGuides="1">
      <p:cViewPr varScale="1">
        <p:scale>
          <a:sx n="117" d="100"/>
          <a:sy n="117" d="100"/>
        </p:scale>
        <p:origin x="-4024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78B55-319B-2D4F-AE49-6C1B6E1A4DDA}" type="datetimeFigureOut">
              <a:rPr lang="en-US" smtClean="0">
                <a:latin typeface="HP Simplified"/>
                <a:cs typeface="HP Simplified"/>
              </a:rPr>
              <a:pPr/>
              <a:t>1/5/2018</a:t>
            </a:fld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27340-60F0-7D46-BC5B-91B08A318A82}" type="slidenum">
              <a:rPr lang="en-GB" smtClean="0">
                <a:latin typeface="HP Simplified"/>
                <a:cs typeface="HP Simplified"/>
              </a:rPr>
              <a:pPr/>
              <a:t>‹#›</a:t>
            </a:fld>
            <a:endParaRPr lang="en-GB" dirty="0">
              <a:latin typeface="HP Simplified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493217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P Simplified"/>
                <a:cs typeface="HP Simplified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P Simplified"/>
                <a:cs typeface="HP Simplified"/>
              </a:defRPr>
            </a:lvl1pPr>
          </a:lstStyle>
          <a:p>
            <a:fld id="{2D9CAF8C-0805-8440-B43D-DCCAAA4D80CE}" type="datetimeFigureOut">
              <a:rPr lang="en-US" smtClean="0"/>
              <a:pPr/>
              <a:t>1/5/2018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P Simplified"/>
                <a:cs typeface="HP Simplified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P Simplified"/>
                <a:cs typeface="HP Simplified"/>
              </a:defRPr>
            </a:lvl1pPr>
          </a:lstStyle>
          <a:p>
            <a:fld id="{22A853E8-D85F-5D49-95D2-E1D96ABFE2B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80798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104B8-5F44-4367-BE75-CC72D707A89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1200" kern="1200" dirty="0" smtClean="0">
                <a:solidFill>
                  <a:schemeClr val="tx1"/>
                </a:solidFill>
                <a:latin typeface="HP Simplified"/>
                <a:ea typeface="+mn-ea"/>
                <a:cs typeface="HP Simplified"/>
              </a:rPr>
              <a:t>The Premium version has a number of extra features compared to the Access version that justifies the higher price.</a:t>
            </a:r>
            <a:endParaRPr lang="en-US" sz="1200" kern="1200" dirty="0" smtClean="0">
              <a:solidFill>
                <a:schemeClr val="tx1"/>
              </a:solidFill>
              <a:latin typeface="HP Simplified"/>
              <a:ea typeface="+mn-ea"/>
              <a:cs typeface="HP Simplified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latin typeface="HP Simplified"/>
                <a:ea typeface="+mn-ea"/>
                <a:cs typeface="HP Simplified"/>
              </a:rPr>
              <a:t>When teaming 2 controllers for a redundant solution, both controllers have to be the Premium version. But the 2nd controller really only adds redundancy and no extra features </a:t>
            </a:r>
            <a:r>
              <a:rPr lang="en-GB" sz="1200" b="0" kern="1200" dirty="0" smtClean="0">
                <a:solidFill>
                  <a:schemeClr val="tx1"/>
                </a:solidFill>
                <a:latin typeface="HP Simplified"/>
                <a:ea typeface="+mn-ea"/>
                <a:cs typeface="HP Simplified"/>
              </a:rPr>
              <a:t>(not even higher capacity).</a:t>
            </a:r>
            <a:endParaRPr lang="en-US" sz="1200" b="0" kern="1200" dirty="0" smtClean="0">
              <a:solidFill>
                <a:schemeClr val="tx1"/>
              </a:solidFill>
              <a:latin typeface="HP Simplified"/>
              <a:ea typeface="+mn-ea"/>
              <a:cs typeface="HP Simplified"/>
            </a:endParaRPr>
          </a:p>
          <a:p>
            <a:r>
              <a:rPr lang="en-GB" sz="1200" b="0" kern="1200" dirty="0" smtClean="0">
                <a:solidFill>
                  <a:schemeClr val="tx1"/>
                </a:solidFill>
                <a:latin typeface="HP Simplified"/>
                <a:ea typeface="+mn-ea"/>
                <a:cs typeface="HP Simplified"/>
              </a:rPr>
              <a:t>From that perspective, it’s a bit difficult to justify the higher price for the 2nd controller.</a:t>
            </a:r>
            <a:endParaRPr lang="en-US" sz="1200" b="0" kern="1200" dirty="0" smtClean="0">
              <a:solidFill>
                <a:schemeClr val="tx1"/>
              </a:solidFill>
              <a:latin typeface="HP Simplified"/>
              <a:ea typeface="+mn-ea"/>
              <a:cs typeface="HP Simplified"/>
            </a:endParaRPr>
          </a:p>
          <a:p>
            <a:r>
              <a:rPr lang="en-GB" sz="1200" b="0" kern="1200" dirty="0" smtClean="0">
                <a:solidFill>
                  <a:schemeClr val="tx1"/>
                </a:solidFill>
                <a:latin typeface="HP Simplified"/>
                <a:ea typeface="+mn-ea"/>
                <a:cs typeface="HP Simplified"/>
              </a:rPr>
              <a:t>In addition to the features of the MSM720 Access Controller version, the Premium Mobility Controller supports</a:t>
            </a:r>
            <a:endParaRPr lang="en-US" sz="1200" b="0" kern="1200" dirty="0" smtClean="0">
              <a:solidFill>
                <a:schemeClr val="tx1"/>
              </a:solidFill>
              <a:latin typeface="HP Simplified"/>
              <a:ea typeface="+mn-ea"/>
              <a:cs typeface="HP Simplified"/>
            </a:endParaRPr>
          </a:p>
          <a:p>
            <a:r>
              <a:rPr lang="en-GB" sz="1200" b="0" kern="1200" dirty="0" smtClean="0">
                <a:solidFill>
                  <a:schemeClr val="tx1"/>
                </a:solidFill>
                <a:latin typeface="HP Simplified"/>
                <a:ea typeface="+mn-ea"/>
                <a:cs typeface="HP Simplified"/>
              </a:rPr>
              <a:t>Advanced Layer 3 Mobility services</a:t>
            </a:r>
            <a:endParaRPr lang="en-US" sz="1200" b="0" kern="1200" dirty="0" smtClean="0">
              <a:solidFill>
                <a:schemeClr val="tx1"/>
              </a:solidFill>
              <a:latin typeface="HP Simplified"/>
              <a:ea typeface="+mn-ea"/>
              <a:cs typeface="HP Simplified"/>
            </a:endParaRPr>
          </a:p>
          <a:p>
            <a:r>
              <a:rPr lang="en-GB" sz="1200" b="0" kern="1200" dirty="0" smtClean="0">
                <a:solidFill>
                  <a:schemeClr val="tx1"/>
                </a:solidFill>
                <a:latin typeface="HP Simplified"/>
                <a:ea typeface="+mn-ea"/>
                <a:cs typeface="HP Simplified"/>
              </a:rPr>
              <a:t>64 (instead of 16) Virtual Service Communities</a:t>
            </a:r>
            <a:endParaRPr lang="en-US" sz="1200" b="0" kern="1200" dirty="0" smtClean="0">
              <a:solidFill>
                <a:schemeClr val="tx1"/>
              </a:solidFill>
              <a:latin typeface="HP Simplified"/>
              <a:ea typeface="+mn-ea"/>
              <a:cs typeface="HP Simplified"/>
            </a:endParaRPr>
          </a:p>
          <a:p>
            <a:r>
              <a:rPr lang="en-GB" sz="1200" b="0" kern="1200" dirty="0" smtClean="0">
                <a:solidFill>
                  <a:schemeClr val="tx1"/>
                </a:solidFill>
                <a:latin typeface="HP Simplified"/>
                <a:ea typeface="+mn-ea"/>
                <a:cs typeface="HP Simplified"/>
              </a:rPr>
              <a:t>Virtual controller support with resiliency</a:t>
            </a:r>
            <a:endParaRPr lang="en-US" sz="1200" b="0" kern="1200" dirty="0" smtClean="0">
              <a:solidFill>
                <a:schemeClr val="tx1"/>
              </a:solidFill>
              <a:latin typeface="HP Simplified"/>
              <a:ea typeface="+mn-ea"/>
              <a:cs typeface="HP Simplified"/>
            </a:endParaRPr>
          </a:p>
          <a:p>
            <a:r>
              <a:rPr lang="en-GB" sz="1200" b="0" kern="1200" dirty="0" smtClean="0">
                <a:solidFill>
                  <a:schemeClr val="tx1"/>
                </a:solidFill>
                <a:latin typeface="HP Simplified"/>
                <a:ea typeface="+mn-ea"/>
                <a:cs typeface="HP Simplified"/>
              </a:rPr>
              <a:t> </a:t>
            </a:r>
            <a:endParaRPr lang="en-US" sz="1200" b="0" kern="1200" dirty="0" smtClean="0">
              <a:solidFill>
                <a:schemeClr val="tx1"/>
              </a:solidFill>
              <a:latin typeface="HP Simplified"/>
              <a:ea typeface="+mn-ea"/>
              <a:cs typeface="HP Simplified"/>
            </a:endParaRPr>
          </a:p>
          <a:p>
            <a:r>
              <a:rPr lang="en-GB" sz="1200" b="0" kern="1200" dirty="0" smtClean="0">
                <a:solidFill>
                  <a:schemeClr val="tx1"/>
                </a:solidFill>
                <a:latin typeface="HP Simplified"/>
                <a:ea typeface="+mn-ea"/>
                <a:cs typeface="HP Simplified"/>
              </a:rPr>
              <a:t>For a resilient setup, 2 MSM720 can be operated in teaming. This requires both controllers to be Premium Mobility Controllers. The total capacity for 2 teamed MSM720 is 40 APs (20 APs supported in teamed base configuration, upgradeable with 2 10 AP Licenses (J9697A)</a:t>
            </a:r>
            <a:endParaRPr lang="en-US" sz="1200" b="0" kern="1200" dirty="0" smtClean="0">
              <a:solidFill>
                <a:schemeClr val="tx1"/>
              </a:solidFill>
              <a:latin typeface="HP Simplified"/>
              <a:ea typeface="+mn-ea"/>
              <a:cs typeface="HP Simplified"/>
            </a:endParaRPr>
          </a:p>
          <a:p>
            <a:r>
              <a:rPr lang="en-GB" sz="1200" b="0" kern="1200" dirty="0" smtClean="0">
                <a:solidFill>
                  <a:schemeClr val="tx1"/>
                </a:solidFill>
                <a:latin typeface="HP Simplified"/>
                <a:ea typeface="+mn-ea"/>
                <a:cs typeface="HP Simplified"/>
              </a:rPr>
              <a:t>MSM720 has lifetime warranty on Hardware and Software.</a:t>
            </a:r>
            <a:endParaRPr lang="en-US" sz="1200" b="0" kern="1200" dirty="0" smtClean="0">
              <a:solidFill>
                <a:schemeClr val="tx1"/>
              </a:solidFill>
              <a:latin typeface="HP Simplified"/>
              <a:ea typeface="+mn-ea"/>
              <a:cs typeface="HP Simplified"/>
            </a:endParaRPr>
          </a:p>
          <a:p>
            <a:r>
              <a:rPr lang="en-GB" sz="1200" b="0" kern="1200" dirty="0" smtClean="0">
                <a:solidFill>
                  <a:schemeClr val="tx1"/>
                </a:solidFill>
                <a:latin typeface="HP Simplified"/>
                <a:ea typeface="+mn-ea"/>
                <a:cs typeface="HP Simplified"/>
              </a:rPr>
              <a:t>Purchase of MSM720 entitles for Guest Management Software</a:t>
            </a:r>
            <a:endParaRPr lang="en-US" sz="1200" b="0" kern="1200" dirty="0" smtClean="0">
              <a:solidFill>
                <a:schemeClr val="tx1"/>
              </a:solidFill>
              <a:latin typeface="HP Simplified"/>
              <a:ea typeface="+mn-ea"/>
              <a:cs typeface="HP Simplified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104B8-5F44-4367-BE75-CC72D707A89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104B8-5F44-4367-BE75-CC72D707A89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104B8-5F44-4367-BE75-CC72D707A89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Subject to supply chain validation</a:t>
            </a:r>
            <a:r>
              <a:rPr lang="en-US" baseline="0" dirty="0" smtClean="0"/>
              <a:t> and financial approval based on forecast from countries</a:t>
            </a:r>
            <a:endParaRPr lang="en-US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188D3C5C-94CD-4959-9397-FA41E2B03933}" type="datetime3">
              <a:rPr lang="en-US" smtClean="0"/>
              <a:pPr>
                <a:defRPr/>
              </a:pPr>
              <a:t>5 January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HP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2D686846-104F-4940-B310-6ABAC302891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35709A46-4ADB-4D2E-835C-D70DEB913FB9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>
                <a:buClr>
                  <a:srgbClr val="1F497D"/>
                </a:buClr>
              </a:pPr>
              <a:t>20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679790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251684"/>
            <a:ext cx="6858000" cy="9144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© Copyright 2012 Hewlett-Packard Development Company, L.P. </a:t>
            </a:r>
            <a:r>
              <a:rPr lang="en-US" sz="700" b="0" i="0" baseline="0" dirty="0" smtClean="0">
                <a:solidFill>
                  <a:schemeClr val="bg1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2276755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Line Only + Gradient 13 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4023360" y="4855464"/>
            <a:ext cx="1097280" cy="150876"/>
          </a:xfrm>
          <a:prstGeom prst="rect">
            <a:avLst/>
          </a:prstGeom>
        </p:spPr>
        <p:txBody>
          <a:bodyPr/>
          <a:lstStyle/>
          <a:p>
            <a:fld id="{7EE907D7-91A7-4CCA-B254-044F8CDF3088}" type="datetime1">
              <a:rPr lang="en-US" smtClean="0"/>
              <a:pPr/>
              <a:t>1/5/2018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365760" y="4855464"/>
            <a:ext cx="320040" cy="150876"/>
          </a:xfrm>
          <a:prstGeom prst="rect">
            <a:avLst/>
          </a:prstGeom>
        </p:spPr>
        <p:txBody>
          <a:bodyPr/>
          <a:lstStyle/>
          <a:p>
            <a:fld id="{39FE57C1-99E3-4342-90AE-63D315326D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694944" y="4855464"/>
            <a:ext cx="3291840" cy="15087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Footer goes here</a:t>
            </a:r>
            <a:endParaRPr lang="en-US" dirty="0"/>
          </a:p>
        </p:txBody>
      </p:sp>
      <p:sp>
        <p:nvSpPr>
          <p:cNvPr id="17" name="Title 8"/>
          <p:cNvSpPr>
            <a:spLocks noGrp="1"/>
          </p:cNvSpPr>
          <p:nvPr>
            <p:ph type="title" hasCustomPrompt="1"/>
          </p:nvPr>
        </p:nvSpPr>
        <p:spPr>
          <a:xfrm>
            <a:off x="339725" y="304710"/>
            <a:ext cx="8375650" cy="46984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33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aseline="0">
                <a:solidFill>
                  <a:schemeClr val="bg1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Single line title</a:t>
            </a:r>
            <a:endParaRPr lang="en-US" dirty="0"/>
          </a:p>
        </p:txBody>
      </p:sp>
      <p:sp>
        <p:nvSpPr>
          <p:cNvPr id="9" name="Freeform 8"/>
          <p:cNvSpPr/>
          <p:nvPr userDrawn="1"/>
        </p:nvSpPr>
        <p:spPr>
          <a:xfrm>
            <a:off x="7917544" y="0"/>
            <a:ext cx="1226457" cy="5143500"/>
          </a:xfrm>
          <a:custGeom>
            <a:avLst/>
            <a:gdLst>
              <a:gd name="connsiteX0" fmla="*/ 1241503 w 1241503"/>
              <a:gd name="connsiteY0" fmla="*/ 0 h 6846849"/>
              <a:gd name="connsiteX1" fmla="*/ 0 w 1241503"/>
              <a:gd name="connsiteY1" fmla="*/ 6846849 h 6846849"/>
              <a:gd name="connsiteX2" fmla="*/ 1241503 w 1241503"/>
              <a:gd name="connsiteY2" fmla="*/ 6846849 h 6846849"/>
              <a:gd name="connsiteX3" fmla="*/ 1241503 w 1241503"/>
              <a:gd name="connsiteY3" fmla="*/ 0 h 6846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1503" h="6846849">
                <a:moveTo>
                  <a:pt x="1241503" y="0"/>
                </a:moveTo>
                <a:lnTo>
                  <a:pt x="0" y="6846849"/>
                </a:lnTo>
                <a:lnTo>
                  <a:pt x="1241503" y="6846849"/>
                </a:lnTo>
                <a:lnTo>
                  <a:pt x="1241503" y="0"/>
                </a:lnTo>
                <a:close/>
              </a:path>
            </a:pathLst>
          </a:custGeom>
          <a:gradFill flip="none" rotWithShape="1">
            <a:gsLst>
              <a:gs pos="85000">
                <a:srgbClr val="00104D"/>
              </a:gs>
              <a:gs pos="15000">
                <a:srgbClr val="1E89C5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hp-logo-revers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78442" y="4558516"/>
            <a:ext cx="432585" cy="420624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Lin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9725" y="315468"/>
            <a:ext cx="8375650" cy="32980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33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aseline="0">
                <a:solidFill>
                  <a:srgbClr val="000000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SINGLE LINE TITLE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0"/>
          </p:nvPr>
        </p:nvSpPr>
        <p:spPr>
          <a:xfrm>
            <a:off x="365760" y="857250"/>
            <a:ext cx="8348472" cy="37552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0000"/>
              </a:lnSpc>
              <a:spcBef>
                <a:spcPts val="100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1pPr>
            <a:lvl2pPr marL="342900" indent="-114300">
              <a:lnSpc>
                <a:spcPct val="110000"/>
              </a:lnSpc>
              <a:spcBef>
                <a:spcPts val="500"/>
              </a:spcBef>
              <a:buSzPct val="80000"/>
              <a:buFont typeface="Arial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571500" indent="-168275">
              <a:lnSpc>
                <a:spcPct val="110000"/>
              </a:lnSpc>
              <a:spcBef>
                <a:spcPts val="400"/>
              </a:spcBef>
              <a:buFont typeface="Futura Bk" pitchFamily="34" charset="0"/>
              <a:buChar char="−"/>
              <a:defRPr sz="1200">
                <a:solidFill>
                  <a:srgbClr val="000000"/>
                </a:solidFill>
              </a:defRPr>
            </a:lvl3pPr>
            <a:lvl4pPr marL="800100" indent="-114300">
              <a:lnSpc>
                <a:spcPct val="110000"/>
              </a:lnSpc>
              <a:spcBef>
                <a:spcPts val="400"/>
              </a:spcBef>
              <a:buSzPct val="80000"/>
              <a:buFont typeface="Arial" pitchFamily="34" charset="0"/>
              <a:buChar char="•"/>
              <a:defRPr sz="1200">
                <a:solidFill>
                  <a:srgbClr val="000000"/>
                </a:solidFill>
              </a:defRPr>
            </a:lvl4pPr>
            <a:lvl5pPr marL="1028700" indent="-174625">
              <a:lnSpc>
                <a:spcPct val="110000"/>
              </a:lnSpc>
              <a:spcBef>
                <a:spcPts val="400"/>
              </a:spcBef>
              <a:buFont typeface="Futura Bk" pitchFamily="34" charset="0"/>
              <a:buChar char="−"/>
              <a:defRPr sz="12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94777" y="4690872"/>
            <a:ext cx="401637" cy="301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Lin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358775" y="659606"/>
            <a:ext cx="8370380" cy="2949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lang="en-US" sz="2000" kern="1200" dirty="0" smtClean="0">
                <a:solidFill>
                  <a:srgbClr val="7B7B79"/>
                </a:solidFill>
                <a:latin typeface="Futura Bk" pitchFamily="34" charset="0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4pPr>
            <a:lvl5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Subtitle Placeholder Here</a:t>
            </a:r>
          </a:p>
        </p:txBody>
      </p:sp>
      <p:sp>
        <p:nvSpPr>
          <p:cNvPr id="15" name="Title 8"/>
          <p:cNvSpPr>
            <a:spLocks noGrp="1"/>
          </p:cNvSpPr>
          <p:nvPr>
            <p:ph type="title" hasCustomPrompt="1"/>
          </p:nvPr>
        </p:nvSpPr>
        <p:spPr>
          <a:xfrm>
            <a:off x="339725" y="315468"/>
            <a:ext cx="8375650" cy="32980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33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 sz="3300" baseline="0">
                <a:solidFill>
                  <a:srgbClr val="000000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SINGLE LINE TITLE</a:t>
            </a:r>
            <a:endParaRPr lang="en-US" dirty="0"/>
          </a:p>
        </p:txBody>
      </p:sp>
      <p:sp>
        <p:nvSpPr>
          <p:cNvPr id="14" name="Text Placeholder 26"/>
          <p:cNvSpPr>
            <a:spLocks noGrp="1"/>
          </p:cNvSpPr>
          <p:nvPr>
            <p:ph type="body" sz="quarter" idx="10"/>
          </p:nvPr>
        </p:nvSpPr>
        <p:spPr>
          <a:xfrm>
            <a:off x="365760" y="1147572"/>
            <a:ext cx="8348472" cy="34495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0000"/>
              </a:lnSpc>
              <a:spcBef>
                <a:spcPts val="100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1pPr>
            <a:lvl2pPr marL="342900" indent="-114300">
              <a:lnSpc>
                <a:spcPct val="110000"/>
              </a:lnSpc>
              <a:spcBef>
                <a:spcPts val="500"/>
              </a:spcBef>
              <a:buClr>
                <a:srgbClr val="000000"/>
              </a:buClr>
              <a:buSzPct val="80000"/>
              <a:buFont typeface="Arial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571500" indent="-168275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Font typeface="Futura Bk" pitchFamily="34" charset="0"/>
              <a:buChar char="−"/>
              <a:defRPr sz="1200">
                <a:solidFill>
                  <a:srgbClr val="000000"/>
                </a:solidFill>
              </a:defRPr>
            </a:lvl3pPr>
            <a:lvl4pPr marL="800100" indent="-11430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Arial" pitchFamily="34" charset="0"/>
              <a:buChar char="•"/>
              <a:defRPr sz="1200">
                <a:solidFill>
                  <a:srgbClr val="000000"/>
                </a:solidFill>
              </a:defRPr>
            </a:lvl4pPr>
            <a:lvl5pPr marL="1028700" indent="-174625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Font typeface="Futura Bk" pitchFamily="34" charset="0"/>
              <a:buChar char="−"/>
              <a:defRPr sz="12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94777" y="4690872"/>
            <a:ext cx="401637" cy="301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167595"/>
            <a:ext cx="7772400" cy="433871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7464" y="1653648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10925" y="4847780"/>
            <a:ext cx="4067880" cy="216024"/>
            <a:chOff x="64" y="5823182"/>
            <a:chExt cx="4067880" cy="288032"/>
          </a:xfrm>
        </p:grpSpPr>
        <p:sp>
          <p:nvSpPr>
            <p:cNvPr id="8" name="矩形 7"/>
            <p:cNvSpPr/>
            <p:nvPr/>
          </p:nvSpPr>
          <p:spPr>
            <a:xfrm>
              <a:off x="64" y="5823182"/>
              <a:ext cx="2411696" cy="288032"/>
            </a:xfrm>
            <a:prstGeom prst="rect">
              <a:avLst/>
            </a:prstGeom>
            <a:solidFill>
              <a:srgbClr val="FFC000"/>
            </a:soli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ctr"/>
            <a:lstStyle/>
            <a:p>
              <a:pPr algn="ctr" defTabSz="914400"/>
              <a:r>
                <a:rPr lang="zh-CN" altLang="en-US" sz="1400" b="1" dirty="0" smtClean="0">
                  <a:solidFill>
                    <a:prstClr val="white"/>
                  </a:solidFill>
                  <a:latin typeface="微软雅黑" pitchFamily="34" charset="-122"/>
                </a:rPr>
                <a:t>世界</a:t>
              </a:r>
              <a:r>
                <a:rPr lang="en-US" altLang="zh-CN" sz="1400" b="1" dirty="0" smtClean="0">
                  <a:solidFill>
                    <a:prstClr val="white"/>
                  </a:solidFill>
                  <a:latin typeface="微软雅黑" pitchFamily="34" charset="-122"/>
                </a:rPr>
                <a:t>500</a:t>
              </a:r>
              <a:r>
                <a:rPr lang="zh-CN" altLang="en-US" sz="1400" b="1" dirty="0" smtClean="0">
                  <a:solidFill>
                    <a:prstClr val="white"/>
                  </a:solidFill>
                  <a:latin typeface="微软雅黑" pitchFamily="34" charset="-122"/>
                </a:rPr>
                <a:t>强研究中心</a:t>
              </a:r>
              <a:endParaRPr lang="zh-CN" altLang="en-US" sz="1400" b="1" dirty="0">
                <a:solidFill>
                  <a:prstClr val="white"/>
                </a:solidFill>
                <a:latin typeface="微软雅黑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483944" y="5823182"/>
              <a:ext cx="1584000" cy="288032"/>
            </a:xfrm>
            <a:prstGeom prst="rect">
              <a:avLst/>
            </a:prstGeom>
            <a:solidFill>
              <a:srgbClr val="FFC000"/>
            </a:soli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ctr"/>
            <a:lstStyle/>
            <a:p>
              <a:pPr algn="ctr" defTabSz="914400"/>
              <a:r>
                <a:rPr lang="en-US" altLang="zh-CN" sz="1200" b="1" dirty="0" smtClean="0">
                  <a:solidFill>
                    <a:prstClr val="white"/>
                  </a:solidFill>
                  <a:latin typeface="微软雅黑" pitchFamily="34" charset="-122"/>
                </a:rPr>
                <a:t>zhao-biao.com</a:t>
              </a:r>
              <a:endParaRPr lang="zh-CN" altLang="en-US" sz="1200" b="1" dirty="0">
                <a:solidFill>
                  <a:prstClr val="white"/>
                </a:solidFill>
                <a:latin typeface="微软雅黑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4350877" y="4857635"/>
            <a:ext cx="4499928" cy="216024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91440" bIns="91440" rtlCol="0" anchor="ctr"/>
          <a:lstStyle/>
          <a:p>
            <a:pPr algn="ctr" defTabSz="914400"/>
            <a:r>
              <a:rPr lang="zh-CN" altLang="en-US" sz="1400" b="1" dirty="0" smtClean="0">
                <a:solidFill>
                  <a:prstClr val="white"/>
                </a:solidFill>
                <a:latin typeface="微软雅黑" pitchFamily="34" charset="-122"/>
              </a:rPr>
              <a:t>找表网：专注于海外</a:t>
            </a:r>
            <a:r>
              <a:rPr lang="zh-CN" altLang="en-US" sz="1400" b="1" dirty="0">
                <a:solidFill>
                  <a:prstClr val="white"/>
                </a:solidFill>
                <a:latin typeface="微软雅黑" pitchFamily="34" charset="-122"/>
              </a:rPr>
              <a:t>知名</a:t>
            </a:r>
            <a:r>
              <a:rPr lang="zh-CN" altLang="en-US" sz="1400" b="1" dirty="0" smtClean="0">
                <a:solidFill>
                  <a:prstClr val="white"/>
                </a:solidFill>
                <a:latin typeface="微软雅黑" pitchFamily="34" charset="-122"/>
              </a:rPr>
              <a:t>上市公司公开资料研究</a:t>
            </a:r>
            <a:endParaRPr lang="zh-CN" altLang="en-US" sz="1400" b="1" dirty="0">
              <a:solidFill>
                <a:prstClr val="white"/>
              </a:solidFill>
              <a:latin typeface="微软雅黑" pitchFamily="34" charset="-122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431632" y="681540"/>
            <a:ext cx="831683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401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278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1011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淘宝封面样式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113588"/>
            <a:ext cx="7772400" cy="1021556"/>
          </a:xfrm>
        </p:spPr>
        <p:txBody>
          <a:bodyPr anchor="b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202694"/>
            <a:ext cx="7772400" cy="112514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31632" y="681540"/>
            <a:ext cx="831683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2064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0809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278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8328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 baseline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© Copyright 2012 Hewlett-Packard Development Company, L.P. </a:t>
            </a:r>
            <a:r>
              <a:rPr lang="en-US" sz="700" b="0" i="0" baseline="0" dirty="0" smtClean="0">
                <a:solidFill>
                  <a:schemeClr val="bg1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2320338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1067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7597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7410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7648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2473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715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7744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accent5"/>
                </a:solidFill>
                <a:latin typeface="HP Simplified"/>
                <a:cs typeface="HP Simplified"/>
              </a:rPr>
              <a:t>© Copyright 2012 Hewlett-Packard Development Company, L.P. </a:t>
            </a:r>
            <a:r>
              <a:rPr lang="en-US" sz="700" b="0" i="0" baseline="0" dirty="0" smtClean="0">
                <a:solidFill>
                  <a:schemeClr val="accent5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accent5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790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40919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© Copyright 2012 Hewlett-Packard Development Company, L.P. </a:t>
            </a:r>
            <a:r>
              <a:rPr lang="en-US" sz="700" b="0" i="0" baseline="0" dirty="0" smtClean="0">
                <a:solidFill>
                  <a:schemeClr val="bg1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3305361"/>
            <a:ext cx="51480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8848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5252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0999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1" y="235063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8613" y="1188720"/>
            <a:ext cx="4030662" cy="3219769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5864"/>
            <a:ext cx="387826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4705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7" y="1186047"/>
            <a:ext cx="3878263" cy="3222441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0519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2" y="235063"/>
            <a:ext cx="8460105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89039"/>
            <a:ext cx="252374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89039"/>
            <a:ext cx="2523744" cy="32226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89039"/>
            <a:ext cx="2527300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351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8614" y="235064"/>
            <a:ext cx="812323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30200" y="1188720"/>
            <a:ext cx="8119872" cy="32197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44501" y="4758803"/>
            <a:ext cx="8012545" cy="22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B9B8BB"/>
                </a:solidFill>
                <a:latin typeface="HP Simplified"/>
                <a:cs typeface="HP Simplified"/>
              </a:rPr>
              <a:t>© Copyright 2012 Hewlett-Packard Development Company, L.P. </a:t>
            </a:r>
            <a:r>
              <a:rPr lang="en-US" sz="700" b="0" i="0" baseline="0" dirty="0" smtClean="0">
                <a:solidFill>
                  <a:srgbClr val="B9B8BB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rgbClr val="B9B8BB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4" y="4788485"/>
            <a:ext cx="323009" cy="149332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marL="0" algn="l" defTabSz="914400" rtl="0" eaLnBrk="1" latinLnBrk="0" hangingPunct="1"/>
            <a:fld id="{6C5AF65D-6854-49AF-ABC5-48B5BA0EA842}" type="slidenum">
              <a:rPr lang="en-US" sz="700" b="0" i="0" kern="1200" smtClean="0">
                <a:solidFill>
                  <a:srgbClr val="B9B8BB"/>
                </a:solidFill>
                <a:latin typeface="HP Simplified"/>
                <a:ea typeface="+mn-ea"/>
                <a:cs typeface="HP Simplified"/>
              </a:rPr>
              <a:pPr marL="0" algn="l" defTabSz="914400" rtl="0" eaLnBrk="1" latinLnBrk="0" hangingPunct="1"/>
              <a:t>‹#›</a:t>
            </a:fld>
            <a:endParaRPr lang="en-US" sz="700" b="0" i="0" kern="1200" dirty="0" smtClean="0">
              <a:solidFill>
                <a:srgbClr val="B9B8BB"/>
              </a:solidFill>
              <a:latin typeface="HP Simplified"/>
              <a:ea typeface="+mn-ea"/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7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19" r:id="rId2"/>
    <p:sldLayoutId id="2147483834" r:id="rId3"/>
    <p:sldLayoutId id="2147483833" r:id="rId4"/>
    <p:sldLayoutId id="2147483837" r:id="rId5"/>
    <p:sldLayoutId id="2147483809" r:id="rId6"/>
    <p:sldLayoutId id="2147483823" r:id="rId7"/>
    <p:sldLayoutId id="2147483824" r:id="rId8"/>
    <p:sldLayoutId id="2147483825" r:id="rId9"/>
    <p:sldLayoutId id="2147483838" r:id="rId10"/>
    <p:sldLayoutId id="2147483839" r:id="rId11"/>
    <p:sldLayoutId id="2147483841" r:id="rId12"/>
    <p:sldLayoutId id="2147483842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chemeClr val="accent1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Lucida Grande"/>
        <a:buChar char="−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tabLst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21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735546"/>
            <a:ext cx="8229600" cy="405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86598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cs typeface="Arial" charset="0"/>
              </a:rPr>
              <a:pPr defTabSz="914400"/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865989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86598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  <a:cs typeface="Arial" charset="0"/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31632" y="681540"/>
            <a:ext cx="831683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597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valle.taobao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HP Networking - EMEA Promotion</a:t>
            </a:r>
            <a:endParaRPr lang="en-US" spc="-1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October</a:t>
            </a:r>
            <a:r>
              <a:rPr lang="fr-FR" dirty="0" smtClean="0"/>
              <a:t> 2012 </a:t>
            </a:r>
            <a:r>
              <a:rPr lang="fr-FR" dirty="0" err="1" smtClean="0"/>
              <a:t>offer</a:t>
            </a:r>
            <a:r>
              <a:rPr lang="fr-FR" dirty="0" smtClean="0"/>
              <a:t> &amp; promotion package</a:t>
            </a:r>
          </a:p>
          <a:p>
            <a:endParaRPr lang="fr-FR" dirty="0" smtClean="0"/>
          </a:p>
          <a:p>
            <a:r>
              <a:rPr lang="fr-FR" sz="1200" dirty="0" smtClean="0"/>
              <a:t>Beatrice Besacier</a:t>
            </a:r>
          </a:p>
          <a:p>
            <a:r>
              <a:rPr lang="fr-FR" sz="1100" dirty="0" smtClean="0"/>
              <a:t>EMEA Channel Sales </a:t>
            </a:r>
            <a:r>
              <a:rPr lang="fr-FR" sz="1100" dirty="0" err="1" smtClean="0"/>
              <a:t>Development</a:t>
            </a:r>
            <a:endParaRPr lang="fr-FR" sz="1100" dirty="0" smtClean="0"/>
          </a:p>
        </p:txBody>
      </p:sp>
    </p:spTree>
    <p:extLst>
      <p:ext uri="{BB962C8B-B14F-4D97-AF65-F5344CB8AC3E}">
        <p14:creationId xmlns:p14="http://schemas.microsoft.com/office/powerpoint/2010/main" val="263372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 Modernization campaign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5387" y="0"/>
            <a:ext cx="8527677" cy="472712"/>
          </a:xfr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 smtClean="0"/>
              <a:t>Network </a:t>
            </a:r>
            <a:r>
              <a:rPr lang="en-US" dirty="0"/>
              <a:t>Modernization </a:t>
            </a:r>
            <a:r>
              <a:rPr lang="en-US" dirty="0" smtClean="0"/>
              <a:t>/ </a:t>
            </a:r>
            <a:r>
              <a:rPr lang="en-US" dirty="0" err="1" smtClean="0"/>
              <a:t>PoE</a:t>
            </a:r>
            <a:r>
              <a:rPr lang="en-US" dirty="0" smtClean="0"/>
              <a:t> and wireless Promotion </a:t>
            </a:r>
            <a:endParaRPr lang="en-US" dirty="0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23838" y="338628"/>
            <a:ext cx="8920162" cy="7684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85000"/>
              </a:lnSpc>
              <a:spcBef>
                <a:spcPct val="10000"/>
              </a:spcBef>
              <a:spcAft>
                <a:spcPct val="10000"/>
              </a:spcAft>
            </a:pPr>
            <a:endParaRPr lang="en-US" sz="1200" i="1" dirty="0" smtClean="0">
              <a:solidFill>
                <a:srgbClr val="008BD1"/>
              </a:solidFill>
              <a:latin typeface="Arial" charset="0"/>
            </a:endParaRPr>
          </a:p>
          <a:p>
            <a:pPr>
              <a:lnSpc>
                <a:spcPct val="8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sz="1600" b="1" dirty="0" smtClean="0">
                <a:solidFill>
                  <a:schemeClr val="accent1"/>
                </a:solidFill>
                <a:latin typeface="HP Simplified" pitchFamily="34" charset="0"/>
                <a:cs typeface="HP Simplified" pitchFamily="34" charset="0"/>
              </a:rPr>
              <a:t>Objective </a:t>
            </a:r>
            <a:r>
              <a:rPr lang="en-US" sz="1200" i="1" dirty="0" smtClean="0">
                <a:solidFill>
                  <a:srgbClr val="008BD1"/>
                </a:solidFill>
                <a:latin typeface="Arial" charset="0"/>
                <a:cs typeface="Arial" charset="0"/>
              </a:rPr>
              <a:t>:</a:t>
            </a:r>
            <a:endParaRPr lang="en-US" sz="1200" dirty="0" smtClean="0">
              <a:latin typeface="Arial" charset="0"/>
              <a:cs typeface="Arial" charset="0"/>
            </a:endParaRPr>
          </a:p>
          <a:p>
            <a:pPr>
              <a:lnSpc>
                <a:spcPct val="8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sz="1400" dirty="0" smtClean="0">
                <a:latin typeface="Arial" charset="0"/>
                <a:cs typeface="Arial" charset="0"/>
              </a:rPr>
              <a:t>	</a:t>
            </a:r>
            <a:r>
              <a:rPr lang="en-US" sz="1200" dirty="0" smtClean="0">
                <a:cs typeface="Arial" charset="0"/>
              </a:rPr>
              <a:t>- Push Network Modernization  to support UC&amp;C and BYOD messaging  : </a:t>
            </a:r>
            <a:r>
              <a:rPr lang="en-US" sz="1200" dirty="0" err="1" smtClean="0">
                <a:cs typeface="Arial" charset="0"/>
              </a:rPr>
              <a:t>PoE</a:t>
            </a:r>
            <a:r>
              <a:rPr lang="en-US" sz="1200" dirty="0" smtClean="0">
                <a:cs typeface="Arial" charset="0"/>
              </a:rPr>
              <a:t> infrastructure &amp; Wireless products</a:t>
            </a:r>
          </a:p>
          <a:p>
            <a:pPr>
              <a:lnSpc>
                <a:spcPct val="8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sz="1200" dirty="0" smtClean="0">
                <a:cs typeface="Arial" charset="0"/>
              </a:rPr>
              <a:t>	- Create additional revenue</a:t>
            </a:r>
          </a:p>
          <a:p>
            <a:pPr>
              <a:lnSpc>
                <a:spcPct val="8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sz="1600" b="1" dirty="0" smtClean="0">
                <a:solidFill>
                  <a:schemeClr val="accent1"/>
                </a:solidFill>
                <a:latin typeface="HP Simplified" pitchFamily="34" charset="0"/>
                <a:cs typeface="HP Simplified" pitchFamily="34" charset="0"/>
              </a:rPr>
              <a:t>Offer</a:t>
            </a:r>
          </a:p>
          <a:p>
            <a:pPr marL="228600" indent="-228600">
              <a:lnSpc>
                <a:spcPct val="85000"/>
              </a:lnSpc>
              <a:spcBef>
                <a:spcPct val="10000"/>
              </a:spcBef>
              <a:spcAft>
                <a:spcPct val="10000"/>
              </a:spcAft>
              <a:buAutoNum type="arabicPeriod"/>
            </a:pPr>
            <a:r>
              <a:rPr lang="en-GB" sz="1100" b="1" dirty="0" err="1" smtClean="0"/>
              <a:t>PoE</a:t>
            </a:r>
            <a:r>
              <a:rPr lang="en-GB" sz="1100" b="1" dirty="0" smtClean="0"/>
              <a:t>:</a:t>
            </a:r>
            <a:r>
              <a:rPr lang="en-GB" sz="1100" dirty="0" smtClean="0"/>
              <a:t> Get Power Over Ethernet at an affordable price. Up to 34% additional off (for resellers) on </a:t>
            </a:r>
            <a:r>
              <a:rPr lang="en-GB" sz="1100" dirty="0" err="1" smtClean="0"/>
              <a:t>PoE</a:t>
            </a:r>
            <a:r>
              <a:rPr lang="en-GB" sz="1100" dirty="0" smtClean="0"/>
              <a:t> version of 2520, 2620 and 2910 Switch series IN OCTOBER.</a:t>
            </a:r>
          </a:p>
          <a:p>
            <a:pPr marL="228600" indent="-228600">
              <a:lnSpc>
                <a:spcPct val="85000"/>
              </a:lnSpc>
              <a:spcBef>
                <a:spcPct val="10000"/>
              </a:spcBef>
              <a:spcAft>
                <a:spcPct val="10000"/>
              </a:spcAft>
              <a:buAutoNum type="arabicPeriod"/>
            </a:pPr>
            <a:endParaRPr lang="en-GB" sz="1100" dirty="0" smtClean="0"/>
          </a:p>
          <a:p>
            <a:pPr marL="228600" indent="-228600">
              <a:lnSpc>
                <a:spcPct val="85000"/>
              </a:lnSpc>
              <a:spcBef>
                <a:spcPct val="10000"/>
              </a:spcBef>
              <a:spcAft>
                <a:spcPct val="10000"/>
              </a:spcAft>
              <a:buAutoNum type="arabicPeriod"/>
            </a:pPr>
            <a:endParaRPr lang="en-GB" sz="1100" dirty="0" smtClean="0"/>
          </a:p>
          <a:p>
            <a:pPr marL="228600" indent="-228600">
              <a:lnSpc>
                <a:spcPct val="85000"/>
              </a:lnSpc>
              <a:spcBef>
                <a:spcPct val="10000"/>
              </a:spcBef>
              <a:spcAft>
                <a:spcPct val="10000"/>
              </a:spcAft>
              <a:buAutoNum type="arabicPeriod"/>
            </a:pPr>
            <a:endParaRPr lang="en-GB" sz="1100" dirty="0" smtClean="0"/>
          </a:p>
          <a:p>
            <a:pPr marL="228600" indent="-228600">
              <a:lnSpc>
                <a:spcPct val="85000"/>
              </a:lnSpc>
              <a:spcBef>
                <a:spcPct val="10000"/>
              </a:spcBef>
              <a:spcAft>
                <a:spcPct val="10000"/>
              </a:spcAft>
              <a:buAutoNum type="arabicPeriod"/>
            </a:pPr>
            <a:endParaRPr lang="en-GB" sz="1100" dirty="0" smtClean="0"/>
          </a:p>
          <a:p>
            <a:pPr marL="228600" indent="-228600">
              <a:lnSpc>
                <a:spcPct val="85000"/>
              </a:lnSpc>
              <a:spcBef>
                <a:spcPct val="10000"/>
              </a:spcBef>
              <a:spcAft>
                <a:spcPct val="10000"/>
              </a:spcAft>
              <a:buAutoNum type="arabicPeriod"/>
            </a:pPr>
            <a:endParaRPr lang="en-GB" sz="1100" dirty="0" smtClean="0"/>
          </a:p>
          <a:p>
            <a:pPr marL="228600" indent="-228600">
              <a:lnSpc>
                <a:spcPct val="85000"/>
              </a:lnSpc>
              <a:spcBef>
                <a:spcPct val="10000"/>
              </a:spcBef>
              <a:spcAft>
                <a:spcPct val="10000"/>
              </a:spcAft>
              <a:buAutoNum type="arabicPeriod"/>
            </a:pPr>
            <a:endParaRPr lang="en-GB" sz="1100" dirty="0" smtClean="0"/>
          </a:p>
          <a:p>
            <a:pPr marL="228600" indent="-228600">
              <a:lnSpc>
                <a:spcPct val="85000"/>
              </a:lnSpc>
              <a:spcBef>
                <a:spcPct val="10000"/>
              </a:spcBef>
              <a:spcAft>
                <a:spcPct val="10000"/>
              </a:spcAft>
              <a:buAutoNum type="arabicPeriod"/>
            </a:pPr>
            <a:endParaRPr lang="en-GB" sz="1100" dirty="0" smtClean="0"/>
          </a:p>
          <a:p>
            <a:pPr marL="228600" indent="-228600">
              <a:lnSpc>
                <a:spcPct val="85000"/>
              </a:lnSpc>
              <a:spcBef>
                <a:spcPct val="10000"/>
              </a:spcBef>
              <a:spcAft>
                <a:spcPct val="10000"/>
              </a:spcAft>
              <a:buAutoNum type="arabicPeriod"/>
            </a:pPr>
            <a:endParaRPr lang="en-GB" sz="1100" dirty="0" smtClean="0"/>
          </a:p>
          <a:p>
            <a:pPr marL="228600" indent="-228600">
              <a:lnSpc>
                <a:spcPct val="85000"/>
              </a:lnSpc>
              <a:spcBef>
                <a:spcPct val="10000"/>
              </a:spcBef>
              <a:spcAft>
                <a:spcPct val="10000"/>
              </a:spcAft>
              <a:buAutoNum type="arabicPeriod"/>
            </a:pPr>
            <a:endParaRPr lang="en-GB" sz="1100" b="1" dirty="0" smtClean="0"/>
          </a:p>
          <a:p>
            <a:pPr marL="228600" indent="-228600">
              <a:lnSpc>
                <a:spcPct val="85000"/>
              </a:lnSpc>
              <a:spcBef>
                <a:spcPct val="10000"/>
              </a:spcBef>
              <a:spcAft>
                <a:spcPct val="10000"/>
              </a:spcAft>
              <a:buAutoNum type="arabicPeriod"/>
            </a:pPr>
            <a:endParaRPr lang="en-GB" sz="1100" b="1" dirty="0" smtClean="0"/>
          </a:p>
          <a:p>
            <a:pPr marL="228600" indent="-228600">
              <a:lnSpc>
                <a:spcPct val="85000"/>
              </a:lnSpc>
              <a:spcBef>
                <a:spcPct val="10000"/>
              </a:spcBef>
              <a:spcAft>
                <a:spcPct val="10000"/>
              </a:spcAft>
              <a:buAutoNum type="arabicPeriod"/>
            </a:pPr>
            <a:r>
              <a:rPr lang="en-GB" sz="1100" b="1" dirty="0" smtClean="0"/>
              <a:t>Wireless </a:t>
            </a:r>
            <a:r>
              <a:rPr lang="en-GB" sz="1100" dirty="0" smtClean="0"/>
              <a:t>: Get 2 MSM720 Premium Mobility Controllers for the price of an MSM720 Premium Mobility Controller and an MSM720 Access Controller.</a:t>
            </a:r>
            <a:endParaRPr lang="en-US" sz="1100" dirty="0" err="1" smtClean="0"/>
          </a:p>
          <a:p>
            <a:pPr algn="l"/>
            <a:endParaRPr lang="en-US" sz="1600" b="1" dirty="0" smtClean="0">
              <a:solidFill>
                <a:schemeClr val="accent1"/>
              </a:solidFill>
              <a:latin typeface="HP Simplified" pitchFamily="34" charset="0"/>
              <a:cs typeface="HP Simplified" pitchFamily="34" charset="0"/>
            </a:endParaRPr>
          </a:p>
          <a:p>
            <a:pPr algn="l"/>
            <a:endParaRPr lang="en-US" sz="1600" b="1" dirty="0" smtClean="0">
              <a:solidFill>
                <a:schemeClr val="accent1"/>
              </a:solidFill>
              <a:latin typeface="HP Simplified" pitchFamily="34" charset="0"/>
              <a:cs typeface="HP Simplified" pitchFamily="34" charset="0"/>
            </a:endParaRPr>
          </a:p>
          <a:p>
            <a:pPr algn="l"/>
            <a:endParaRPr lang="en-US" sz="1600" b="1" dirty="0" smtClean="0">
              <a:solidFill>
                <a:schemeClr val="accent1"/>
              </a:solidFill>
              <a:latin typeface="HP Simplified" pitchFamily="34" charset="0"/>
              <a:cs typeface="HP Simplified" pitchFamily="34" charset="0"/>
            </a:endParaRPr>
          </a:p>
          <a:p>
            <a:pPr algn="l"/>
            <a:endParaRPr lang="en-US" sz="1600" b="1" dirty="0" smtClean="0">
              <a:solidFill>
                <a:schemeClr val="accent1"/>
              </a:solidFill>
              <a:latin typeface="HP Simplified" pitchFamily="34" charset="0"/>
              <a:cs typeface="HP Simplified" pitchFamily="34" charset="0"/>
            </a:endParaRPr>
          </a:p>
          <a:p>
            <a:pPr algn="l"/>
            <a:endParaRPr lang="en-US" sz="1600" b="1" dirty="0" smtClean="0">
              <a:solidFill>
                <a:schemeClr val="accent1"/>
              </a:solidFill>
              <a:latin typeface="HP Simplified" pitchFamily="34" charset="0"/>
              <a:cs typeface="HP Simplified" pitchFamily="34" charset="0"/>
            </a:endParaRPr>
          </a:p>
          <a:p>
            <a:pPr algn="l"/>
            <a:endParaRPr lang="en-US" sz="1600" b="1" dirty="0" smtClean="0">
              <a:solidFill>
                <a:schemeClr val="accent1"/>
              </a:solidFill>
              <a:latin typeface="HP Simplified" pitchFamily="34" charset="0"/>
              <a:cs typeface="HP Simplified" pitchFamily="34" charset="0"/>
            </a:endParaRPr>
          </a:p>
          <a:p>
            <a:pPr algn="l"/>
            <a:endParaRPr lang="en-US" sz="1600" b="1" dirty="0" smtClean="0">
              <a:solidFill>
                <a:schemeClr val="accent1"/>
              </a:solidFill>
              <a:latin typeface="HP Simplified" pitchFamily="34" charset="0"/>
              <a:cs typeface="HP Simplified" pitchFamily="34" charset="0"/>
            </a:endParaRPr>
          </a:p>
          <a:p>
            <a:pPr algn="l"/>
            <a:endParaRPr lang="en-US" sz="1600" b="1" dirty="0" smtClean="0">
              <a:solidFill>
                <a:schemeClr val="accent1"/>
              </a:solidFill>
              <a:latin typeface="HP Simplified" pitchFamily="34" charset="0"/>
              <a:cs typeface="HP Simplified" pitchFamily="34" charset="0"/>
            </a:endParaRPr>
          </a:p>
          <a:p>
            <a:pPr algn="l"/>
            <a:endParaRPr lang="en-US" sz="1600" b="1" dirty="0" smtClean="0">
              <a:solidFill>
                <a:schemeClr val="accent1"/>
              </a:solidFill>
              <a:latin typeface="HP Simplified" pitchFamily="34" charset="0"/>
              <a:cs typeface="HP Simplified" pitchFamily="34" charset="0"/>
            </a:endParaRPr>
          </a:p>
          <a:p>
            <a:pPr algn="l"/>
            <a:endParaRPr lang="en-US" sz="1400" b="1" dirty="0" smtClean="0">
              <a:solidFill>
                <a:schemeClr val="accent1"/>
              </a:solidFill>
              <a:latin typeface="HP Simplified" pitchFamily="34" charset="0"/>
              <a:cs typeface="HP Simplified" pitchFamily="34" charset="0"/>
            </a:endParaRPr>
          </a:p>
          <a:p>
            <a:pPr algn="l"/>
            <a:r>
              <a:rPr lang="en-US" sz="1400" b="1" dirty="0" smtClean="0">
                <a:solidFill>
                  <a:schemeClr val="accent1"/>
                </a:solidFill>
                <a:latin typeface="HP Simplified" pitchFamily="34" charset="0"/>
                <a:cs typeface="HP Simplified" pitchFamily="34" charset="0"/>
              </a:rPr>
              <a:t>Period</a:t>
            </a:r>
            <a:r>
              <a:rPr lang="en-US" sz="1100" dirty="0">
                <a:solidFill>
                  <a:srgbClr val="008BD1"/>
                </a:solidFill>
                <a:latin typeface="Arial" charset="0"/>
              </a:rPr>
              <a:t>: 	</a:t>
            </a:r>
            <a:r>
              <a:rPr lang="en-US" sz="1100" dirty="0" smtClean="0">
                <a:solidFill>
                  <a:srgbClr val="008BD1"/>
                </a:solidFill>
                <a:latin typeface="Arial" charset="0"/>
              </a:rPr>
              <a:t>	</a:t>
            </a:r>
            <a:r>
              <a:rPr lang="en-US" sz="1100" dirty="0" smtClean="0">
                <a:cs typeface="Arial" charset="0"/>
              </a:rPr>
              <a:t>September 1st to October 31st 2012 </a:t>
            </a:r>
            <a:endParaRPr lang="en-US" sz="1100" dirty="0">
              <a:solidFill>
                <a:srgbClr val="FF0000"/>
              </a:solidFill>
              <a:cs typeface="Arial" charset="0"/>
            </a:endParaRPr>
          </a:p>
          <a:p>
            <a:pPr algn="l"/>
            <a:r>
              <a:rPr lang="en-US" sz="1400" b="1" dirty="0" smtClean="0">
                <a:solidFill>
                  <a:schemeClr val="accent1"/>
                </a:solidFill>
                <a:latin typeface="HP Simplified" pitchFamily="34" charset="0"/>
                <a:cs typeface="HP Simplified" pitchFamily="34" charset="0"/>
              </a:rPr>
              <a:t>Target</a:t>
            </a:r>
            <a:r>
              <a:rPr lang="en-US" sz="1100" dirty="0" smtClean="0">
                <a:solidFill>
                  <a:srgbClr val="008BD1"/>
                </a:solidFill>
                <a:latin typeface="Arial" charset="0"/>
              </a:rPr>
              <a:t>:		</a:t>
            </a:r>
            <a:r>
              <a:rPr lang="en-US" sz="1100" dirty="0" smtClean="0">
                <a:cs typeface="Arial" charset="0"/>
              </a:rPr>
              <a:t>Resellers  / End users</a:t>
            </a:r>
          </a:p>
          <a:p>
            <a:pPr algn="l"/>
            <a:r>
              <a:rPr lang="en-US" sz="1400" b="1" dirty="0" smtClean="0">
                <a:solidFill>
                  <a:schemeClr val="accent1"/>
                </a:solidFill>
                <a:latin typeface="HP Simplified" pitchFamily="34" charset="0"/>
                <a:cs typeface="HP Simplified" pitchFamily="34" charset="0"/>
              </a:rPr>
              <a:t>Geographical </a:t>
            </a:r>
            <a:r>
              <a:rPr lang="en-US" sz="1400" b="1" dirty="0">
                <a:solidFill>
                  <a:schemeClr val="accent1"/>
                </a:solidFill>
                <a:latin typeface="HP Simplified" pitchFamily="34" charset="0"/>
                <a:cs typeface="HP Simplified" pitchFamily="34" charset="0"/>
              </a:rPr>
              <a:t>scope</a:t>
            </a:r>
            <a:r>
              <a:rPr lang="en-US" sz="1100" dirty="0">
                <a:solidFill>
                  <a:srgbClr val="008BD1"/>
                </a:solidFill>
                <a:latin typeface="Arial" charset="0"/>
              </a:rPr>
              <a:t>	 </a:t>
            </a:r>
            <a:r>
              <a:rPr lang="en-US" sz="1100" dirty="0">
                <a:cs typeface="Arial" charset="0"/>
              </a:rPr>
              <a:t>all countries in EMEA region</a:t>
            </a:r>
          </a:p>
          <a:p>
            <a:pPr algn="l">
              <a:lnSpc>
                <a:spcPct val="130000"/>
              </a:lnSpc>
            </a:pPr>
            <a:endParaRPr lang="en-US" sz="1200" dirty="0">
              <a:latin typeface="Arial" charset="0"/>
            </a:endParaRPr>
          </a:p>
          <a:p>
            <a:pPr algn="l">
              <a:lnSpc>
                <a:spcPct val="130000"/>
              </a:lnSpc>
            </a:pPr>
            <a:endParaRPr lang="en-US" sz="800" i="1" dirty="0">
              <a:latin typeface="Arial" charset="0"/>
            </a:endParaRPr>
          </a:p>
          <a:p>
            <a:pPr algn="l">
              <a:lnSpc>
                <a:spcPct val="85000"/>
              </a:lnSpc>
              <a:spcBef>
                <a:spcPct val="10000"/>
              </a:spcBef>
              <a:spcAft>
                <a:spcPct val="10000"/>
              </a:spcAft>
              <a:buSzPct val="80000"/>
            </a:pPr>
            <a:endParaRPr lang="de-DE" sz="1100" dirty="0">
              <a:latin typeface="Arial" charset="0"/>
            </a:endParaRPr>
          </a:p>
          <a:p>
            <a:pPr lvl="1" algn="l">
              <a:lnSpc>
                <a:spcPct val="85000"/>
              </a:lnSpc>
              <a:spcBef>
                <a:spcPct val="10000"/>
              </a:spcBef>
              <a:spcAft>
                <a:spcPct val="10000"/>
              </a:spcAft>
              <a:buSzPct val="80000"/>
              <a:buFontTx/>
              <a:buChar char="Ø"/>
            </a:pPr>
            <a:endParaRPr lang="en-US" sz="1100" dirty="0">
              <a:latin typeface="Arial" charset="0"/>
            </a:endParaRPr>
          </a:p>
          <a:p>
            <a:pPr algn="l">
              <a:lnSpc>
                <a:spcPct val="85000"/>
              </a:lnSpc>
              <a:spcBef>
                <a:spcPct val="10000"/>
              </a:spcBef>
              <a:spcAft>
                <a:spcPct val="10000"/>
              </a:spcAft>
            </a:pPr>
            <a:endParaRPr lang="en-US" sz="1200" dirty="0">
              <a:latin typeface="Arial" charset="0"/>
            </a:endParaRPr>
          </a:p>
          <a:p>
            <a:pPr algn="l">
              <a:lnSpc>
                <a:spcPct val="85000"/>
              </a:lnSpc>
              <a:spcBef>
                <a:spcPct val="10000"/>
              </a:spcBef>
              <a:spcAft>
                <a:spcPct val="10000"/>
              </a:spcAft>
            </a:pPr>
            <a:endParaRPr lang="en-US" sz="1200" dirty="0">
              <a:latin typeface="Arial" charset="0"/>
            </a:endParaRP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2090" y="3808307"/>
            <a:ext cx="7643003" cy="451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45057" y="4204396"/>
            <a:ext cx="735833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chemeClr val="accent1"/>
                </a:solidFill>
                <a:latin typeface="HP Simplified" pitchFamily="34" charset="0"/>
                <a:cs typeface="HP Simplified" pitchFamily="34" charset="0"/>
              </a:rPr>
              <a:t>Period</a:t>
            </a:r>
            <a:r>
              <a:rPr lang="en-US" sz="1100" dirty="0" smtClean="0">
                <a:solidFill>
                  <a:srgbClr val="008BD1"/>
                </a:solidFill>
                <a:latin typeface="Arial" charset="0"/>
              </a:rPr>
              <a:t>: 		</a:t>
            </a:r>
            <a:r>
              <a:rPr lang="en-US" sz="1100" dirty="0" smtClean="0">
                <a:cs typeface="Arial" charset="0"/>
              </a:rPr>
              <a:t>September 1st to October 31st 2012</a:t>
            </a:r>
            <a:endParaRPr lang="en-US" sz="1100" dirty="0" smtClean="0">
              <a:solidFill>
                <a:srgbClr val="FF0000"/>
              </a:solidFill>
              <a:cs typeface="Arial" charset="0"/>
            </a:endParaRPr>
          </a:p>
          <a:p>
            <a:r>
              <a:rPr lang="en-US" sz="1400" b="1" dirty="0" smtClean="0">
                <a:solidFill>
                  <a:schemeClr val="accent1"/>
                </a:solidFill>
                <a:latin typeface="HP Simplified" pitchFamily="34" charset="0"/>
                <a:cs typeface="HP Simplified" pitchFamily="34" charset="0"/>
              </a:rPr>
              <a:t>Target</a:t>
            </a:r>
            <a:r>
              <a:rPr lang="en-US" sz="1100" dirty="0" smtClean="0">
                <a:solidFill>
                  <a:srgbClr val="008BD1"/>
                </a:solidFill>
                <a:latin typeface="Arial" charset="0"/>
              </a:rPr>
              <a:t>:		</a:t>
            </a:r>
            <a:r>
              <a:rPr lang="en-US" sz="1100" dirty="0" smtClean="0">
                <a:cs typeface="Arial" charset="0"/>
              </a:rPr>
              <a:t>Resellers  / End users</a:t>
            </a:r>
          </a:p>
          <a:p>
            <a:r>
              <a:rPr lang="en-US" sz="1400" b="1" dirty="0" smtClean="0">
                <a:solidFill>
                  <a:schemeClr val="accent1"/>
                </a:solidFill>
                <a:latin typeface="HP Simplified" pitchFamily="34" charset="0"/>
                <a:cs typeface="HP Simplified" pitchFamily="34" charset="0"/>
              </a:rPr>
              <a:t>Geographical scope</a:t>
            </a:r>
            <a:r>
              <a:rPr lang="en-US" sz="1100" dirty="0" smtClean="0">
                <a:solidFill>
                  <a:srgbClr val="008BD1"/>
                </a:solidFill>
                <a:latin typeface="Arial" charset="0"/>
              </a:rPr>
              <a:t>	 </a:t>
            </a:r>
            <a:r>
              <a:rPr lang="en-US" sz="1100" dirty="0" smtClean="0">
                <a:cs typeface="Arial" charset="0"/>
              </a:rPr>
              <a:t>all countries in EMEA region</a:t>
            </a:r>
            <a:endParaRPr lang="en-US" sz="1100" dirty="0">
              <a:cs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7135" y="1934684"/>
            <a:ext cx="6874175" cy="1550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625751" y="1820685"/>
            <a:ext cx="1518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fr-FR" sz="1200" i="1" dirty="0" smtClean="0">
                <a:solidFill>
                  <a:srgbClr val="FF0000"/>
                </a:solidFill>
                <a:latin typeface="HP Simplified" pitchFamily="34" charset="0"/>
                <a:cs typeface="HP Simplified" pitchFamily="34" charset="0"/>
              </a:rPr>
              <a:t>INCREASED </a:t>
            </a:r>
            <a:r>
              <a:rPr lang="fr-FR" sz="1200" i="1" dirty="0" err="1" smtClean="0">
                <a:solidFill>
                  <a:srgbClr val="FF0000"/>
                </a:solidFill>
                <a:latin typeface="HP Simplified" pitchFamily="34" charset="0"/>
                <a:cs typeface="HP Simplified" pitchFamily="34" charset="0"/>
              </a:rPr>
              <a:t>additional</a:t>
            </a:r>
            <a:r>
              <a:rPr lang="fr-FR" sz="1200" i="1" dirty="0" smtClean="0">
                <a:solidFill>
                  <a:srgbClr val="FF0000"/>
                </a:solidFill>
                <a:latin typeface="HP Simplified" pitchFamily="34" charset="0"/>
                <a:cs typeface="HP Simplified" pitchFamily="34" charset="0"/>
              </a:rPr>
              <a:t> discount in </a:t>
            </a:r>
            <a:r>
              <a:rPr lang="fr-FR" sz="1200" i="1" dirty="0" err="1">
                <a:solidFill>
                  <a:srgbClr val="FF0000"/>
                </a:solidFill>
                <a:latin typeface="HP Simplified" pitchFamily="34" charset="0"/>
                <a:cs typeface="HP Simplified" pitchFamily="34" charset="0"/>
              </a:rPr>
              <a:t>O</a:t>
            </a:r>
            <a:r>
              <a:rPr lang="fr-FR" sz="1200" i="1" dirty="0" err="1" smtClean="0">
                <a:solidFill>
                  <a:srgbClr val="FF0000"/>
                </a:solidFill>
                <a:latin typeface="HP Simplified" pitchFamily="34" charset="0"/>
                <a:cs typeface="HP Simplified" pitchFamily="34" charset="0"/>
              </a:rPr>
              <a:t>ctober</a:t>
            </a:r>
            <a:r>
              <a:rPr lang="fr-FR" sz="1200" i="1" dirty="0" smtClean="0">
                <a:solidFill>
                  <a:srgbClr val="FF0000"/>
                </a:solidFill>
                <a:latin typeface="HP Simplified" pitchFamily="34" charset="0"/>
                <a:cs typeface="HP Simplified" pitchFamily="34" charset="0"/>
              </a:rPr>
              <a:t> on 2620 </a:t>
            </a:r>
            <a:r>
              <a:rPr lang="fr-FR" sz="1200" i="1" dirty="0" err="1" smtClean="0">
                <a:solidFill>
                  <a:srgbClr val="FF0000"/>
                </a:solidFill>
                <a:latin typeface="HP Simplified" pitchFamily="34" charset="0"/>
                <a:cs typeface="HP Simplified" pitchFamily="34" charset="0"/>
              </a:rPr>
              <a:t>series</a:t>
            </a:r>
            <a:r>
              <a:rPr lang="fr-FR" sz="1200" i="1" dirty="0" smtClean="0">
                <a:solidFill>
                  <a:srgbClr val="FF0000"/>
                </a:solidFill>
                <a:latin typeface="HP Simplified" pitchFamily="34" charset="0"/>
                <a:cs typeface="HP Simplified" pitchFamily="34" charset="0"/>
              </a:rPr>
              <a:t>! </a:t>
            </a:r>
            <a:endParaRPr lang="en-US" sz="1200" i="1" dirty="0" smtClean="0">
              <a:solidFill>
                <a:srgbClr val="FF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cxnSp>
        <p:nvCxnSpPr>
          <p:cNvPr id="5" name="Straight Arrow Connector 4"/>
          <p:cNvCxnSpPr>
            <a:stCxn id="8" idx="1"/>
          </p:cNvCxnSpPr>
          <p:nvPr/>
        </p:nvCxnSpPr>
        <p:spPr>
          <a:xfrm flipH="1">
            <a:off x="5451895" y="2236184"/>
            <a:ext cx="2173856" cy="843446"/>
          </a:xfrm>
          <a:prstGeom prst="straightConnector1">
            <a:avLst/>
          </a:prstGeom>
          <a:ln w="127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0962" y="130953"/>
            <a:ext cx="8375650" cy="329803"/>
          </a:xfrm>
        </p:spPr>
        <p:txBody>
          <a:bodyPr vert="horz" lIns="91440" tIns="45720" rIns="91440" bIns="45720" rtlCol="0" anchor="t" anchorCtr="0">
            <a:noAutofit/>
          </a:bodyPr>
          <a:lstStyle/>
          <a:p>
            <a:pPr>
              <a:buClrTx/>
            </a:pPr>
            <a:r>
              <a:rPr lang="en-US" sz="2400" b="1" dirty="0" smtClean="0">
                <a:latin typeface="+mj-lt"/>
              </a:rPr>
              <a:t>OPG INFORMATION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302071" y="709689"/>
            <a:ext cx="8970709" cy="34495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1400" dirty="0" smtClean="0"/>
              <a:t>Here below is the list of OPG to use :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3855617"/>
            <a:ext cx="7710765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Futura Bk" charset="0"/>
                <a:ea typeface="Calibri" pitchFamily="34" charset="0"/>
                <a:cs typeface="Times New Roman" pitchFamily="18" charset="0"/>
              </a:rPr>
              <a:t>VERY important : NEW country coverage for each OPG 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utura Bk" charset="0"/>
                <a:ea typeface="Calibri" pitchFamily="34" charset="0"/>
                <a:cs typeface="Times New Roman" pitchFamily="18" charset="0"/>
              </a:rPr>
              <a:t> EMEA  / EURO  = Austria,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utura Bk" charset="0"/>
                <a:ea typeface="Calibri" pitchFamily="34" charset="0"/>
                <a:cs typeface="Times New Roman" pitchFamily="18" charset="0"/>
              </a:rPr>
              <a:t>Baltics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utura Bk" charset="0"/>
                <a:ea typeface="Calibri" pitchFamily="34" charset="0"/>
                <a:cs typeface="Times New Roman" pitchFamily="18" charset="0"/>
              </a:rPr>
              <a:t>, Finland, Belgium, France, Spain, Portugal, Italy, Germany, Netherlands, Ireland, Poland,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utura Bk" charset="0"/>
                <a:ea typeface="Calibri" pitchFamily="34" charset="0"/>
                <a:cs typeface="Times New Roman" pitchFamily="18" charset="0"/>
              </a:rPr>
              <a:t>Slovakiaand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utura Bk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utura Bk" charset="0"/>
                <a:ea typeface="Calibri" pitchFamily="34" charset="0"/>
                <a:cs typeface="Times New Roman" pitchFamily="18" charset="0"/>
              </a:rPr>
              <a:t>Hungary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utura Bk" charset="0"/>
                <a:ea typeface="Calibri" pitchFamily="34" charset="0"/>
                <a:cs typeface="Times New Roman" pitchFamily="18" charset="0"/>
              </a:rPr>
              <a:t> EMEA Complex / EURO  = Greece, North Africa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457200" algn="l"/>
              </a:tabLst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utura Bk" charset="0"/>
                <a:ea typeface="Calibri" pitchFamily="34" charset="0"/>
                <a:cs typeface="Times New Roman" pitchFamily="18" charset="0"/>
              </a:rPr>
              <a:t> </a:t>
            </a: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utura Bk" charset="0"/>
                <a:ea typeface="Calibri" pitchFamily="34" charset="0"/>
                <a:cs typeface="Times New Roman" pitchFamily="18" charset="0"/>
              </a:rPr>
              <a:t>SEE EU member 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utura Bk" charset="0"/>
                <a:ea typeface="Calibri" pitchFamily="34" charset="0"/>
                <a:cs typeface="Times New Roman" pitchFamily="18" charset="0"/>
              </a:rPr>
              <a:t> Bulgaria ,  Romania, Slovenia + </a:t>
            </a:r>
            <a:r>
              <a:rPr lang="en-US" sz="800" dirty="0" smtClean="0">
                <a:latin typeface="Futura Bk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800" b="1" dirty="0" smtClean="0">
                <a:latin typeface="Futura Bk" charset="0"/>
                <a:ea typeface="Calibri" pitchFamily="34" charset="0"/>
                <a:cs typeface="Times New Roman" pitchFamily="18" charset="0"/>
              </a:rPr>
              <a:t>Czech Republic </a:t>
            </a:r>
            <a:endParaRPr kumimoji="0" 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utura Bk" charset="0"/>
                <a:ea typeface="Calibri" pitchFamily="34" charset="0"/>
                <a:cs typeface="Times New Roman" pitchFamily="18" charset="0"/>
              </a:rPr>
              <a:t> </a:t>
            </a: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utura Bk" charset="0"/>
                <a:ea typeface="Calibri" pitchFamily="34" charset="0"/>
                <a:cs typeface="Times New Roman" pitchFamily="18" charset="0"/>
              </a:rPr>
              <a:t>SEE  non EU member 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utura Bk" charset="0"/>
                <a:ea typeface="Calibri" pitchFamily="34" charset="0"/>
                <a:cs typeface="Times New Roman" pitchFamily="18" charset="0"/>
              </a:rPr>
              <a:t> Croatia ,  Albania,  Bosnia, Macedonia, Serbia, Montenegro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utura Bk" charset="0"/>
                <a:ea typeface="Calibri" pitchFamily="34" charset="0"/>
                <a:cs typeface="Times New Roman" pitchFamily="18" charset="0"/>
              </a:rPr>
              <a:t> ISE$ Complex / USD = Africa, CIS, EEM (if $), Middle East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utura Bk" charset="0"/>
                <a:ea typeface="Calibri" pitchFamily="34" charset="0"/>
                <a:cs typeface="Times New Roman" pitchFamily="18" charset="0"/>
              </a:rPr>
              <a:t>-   ISE $ standard = Turley, South Africa, Russia, Israel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6246" y="1067719"/>
            <a:ext cx="6027090" cy="2680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398" y="179405"/>
            <a:ext cx="8117206" cy="430887"/>
          </a:xfrm>
        </p:spPr>
        <p:txBody>
          <a:bodyPr/>
          <a:lstStyle/>
          <a:p>
            <a:r>
              <a:rPr lang="en-US" dirty="0" smtClean="0"/>
              <a:t>Communication tool box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0635" y="1012140"/>
            <a:ext cx="4347714" cy="2318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Localized banners and emailing existing / contact your HP account manager</a:t>
            </a:r>
          </a:p>
          <a:p>
            <a:pPr marL="0" defTabSz="430213">
              <a:spcAft>
                <a:spcPts val="400"/>
              </a:spcAft>
              <a:buSzPct val="100000"/>
            </a:pPr>
            <a:endParaRPr lang="en-US" sz="1600" dirty="0" smtClean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lang="en-US" sz="1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Localization = </a:t>
            </a:r>
            <a:r>
              <a:rPr lang="en-GB" sz="1600" dirty="0" smtClean="0"/>
              <a:t>English, French, German, Italian, Spanish ,Dutch , Czech , Polish  and Russian </a:t>
            </a:r>
          </a:p>
          <a:p>
            <a:pPr marL="0" defTabSz="430213">
              <a:spcAft>
                <a:spcPts val="400"/>
              </a:spcAft>
              <a:buSzPct val="100000"/>
            </a:pPr>
            <a:endParaRPr lang="en-US" sz="1600" dirty="0" smtClean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  <a:p>
            <a:pPr marL="0" defTabSz="430213">
              <a:spcAft>
                <a:spcPts val="400"/>
              </a:spcAft>
              <a:buSzPct val="100000"/>
            </a:pPr>
            <a:r>
              <a:rPr lang="en-US" sz="1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HP web page live as of Sept 1st</a:t>
            </a:r>
          </a:p>
          <a:p>
            <a:pPr marL="0" defTabSz="430213">
              <a:spcAft>
                <a:spcPts val="400"/>
              </a:spcAft>
              <a:buSzPct val="100000"/>
            </a:pPr>
            <a:endParaRPr lang="en-US" sz="1600" dirty="0" smtClean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04846" y="1178119"/>
            <a:ext cx="352425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4306" y="3486287"/>
            <a:ext cx="6852699" cy="847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Q312- Q412  HPN-</a:t>
            </a:r>
            <a:r>
              <a:rPr lang="en-US" dirty="0" err="1" smtClean="0"/>
              <a:t>Lync</a:t>
            </a:r>
            <a:r>
              <a:rPr lang="en-US" dirty="0" smtClean="0"/>
              <a:t> demo bundles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2640" y="159294"/>
            <a:ext cx="8245475" cy="472712"/>
          </a:xfr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SUMMARY </a:t>
            </a:r>
            <a:r>
              <a:rPr lang="en-US" dirty="0" smtClean="0"/>
              <a:t>HPN-</a:t>
            </a:r>
            <a:r>
              <a:rPr lang="en-US" dirty="0" err="1" smtClean="0"/>
              <a:t>Lync</a:t>
            </a:r>
            <a:r>
              <a:rPr lang="en-US" dirty="0" smtClean="0"/>
              <a:t>  Demo Bundles</a:t>
            </a:r>
            <a:endParaRPr lang="en-US" dirty="0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23838" y="597420"/>
            <a:ext cx="8920162" cy="4967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85000"/>
              </a:lnSpc>
              <a:spcBef>
                <a:spcPct val="10000"/>
              </a:spcBef>
              <a:spcAft>
                <a:spcPct val="10000"/>
              </a:spcAft>
            </a:pPr>
            <a:endParaRPr lang="en-US" sz="1200" i="1" dirty="0" smtClean="0">
              <a:solidFill>
                <a:srgbClr val="008BD1"/>
              </a:solidFill>
              <a:latin typeface="Arial" charset="0"/>
            </a:endParaRPr>
          </a:p>
          <a:p>
            <a:pPr>
              <a:lnSpc>
                <a:spcPct val="8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sz="1600" b="1" dirty="0" smtClean="0">
                <a:solidFill>
                  <a:schemeClr val="accent1"/>
                </a:solidFill>
                <a:latin typeface="HP Simplified" pitchFamily="34" charset="0"/>
                <a:cs typeface="HP Simplified" pitchFamily="34" charset="0"/>
              </a:rPr>
              <a:t>Objective </a:t>
            </a:r>
            <a:r>
              <a:rPr lang="en-US" sz="1200" i="1" dirty="0" smtClean="0">
                <a:solidFill>
                  <a:srgbClr val="008BD1"/>
                </a:solidFill>
                <a:latin typeface="Arial" charset="0"/>
                <a:cs typeface="Arial" charset="0"/>
              </a:rPr>
              <a:t>:</a:t>
            </a:r>
            <a:endParaRPr lang="en-US" sz="1200" dirty="0" smtClean="0">
              <a:latin typeface="Arial" charset="0"/>
              <a:cs typeface="Arial" charset="0"/>
            </a:endParaRPr>
          </a:p>
          <a:p>
            <a:pPr>
              <a:lnSpc>
                <a:spcPct val="8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sz="1400" dirty="0" smtClean="0">
                <a:latin typeface="Arial" charset="0"/>
                <a:cs typeface="Arial" charset="0"/>
              </a:rPr>
              <a:t>	</a:t>
            </a:r>
            <a:r>
              <a:rPr lang="en-US" sz="1200" dirty="0" smtClean="0">
                <a:cs typeface="Arial" charset="0"/>
              </a:rPr>
              <a:t>- Equip resellers for  demos with the HP Unified Communication &amp; Collaboration Solutions with Microsoft </a:t>
            </a:r>
            <a:r>
              <a:rPr lang="en-US" sz="1200" dirty="0" err="1" smtClean="0">
                <a:cs typeface="Arial" charset="0"/>
              </a:rPr>
              <a:t>Lync</a:t>
            </a:r>
            <a:endParaRPr lang="en-US" sz="1200" dirty="0" smtClean="0">
              <a:cs typeface="Arial" charset="0"/>
            </a:endParaRPr>
          </a:p>
          <a:p>
            <a:pPr>
              <a:lnSpc>
                <a:spcPct val="8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sz="1200" dirty="0" smtClean="0">
                <a:cs typeface="Arial" charset="0"/>
              </a:rPr>
              <a:t>		</a:t>
            </a:r>
          </a:p>
          <a:p>
            <a:pPr>
              <a:lnSpc>
                <a:spcPct val="8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sz="1600" b="1" dirty="0">
                <a:solidFill>
                  <a:schemeClr val="accent1"/>
                </a:solidFill>
                <a:latin typeface="HP Simplified" pitchFamily="34" charset="0"/>
                <a:cs typeface="HP Simplified" pitchFamily="34" charset="0"/>
              </a:rPr>
              <a:t>Offer  Bundle 1 :   Buy 1 </a:t>
            </a:r>
            <a:r>
              <a:rPr lang="en-US" sz="1600" b="1" dirty="0" smtClean="0">
                <a:solidFill>
                  <a:schemeClr val="accent1"/>
                </a:solidFill>
                <a:latin typeface="HP Simplified" pitchFamily="34" charset="0"/>
                <a:cs typeface="HP Simplified" pitchFamily="34" charset="0"/>
              </a:rPr>
              <a:t>HP </a:t>
            </a:r>
            <a:r>
              <a:rPr lang="en-US" sz="1600" b="1" dirty="0">
                <a:solidFill>
                  <a:schemeClr val="accent1"/>
                </a:solidFill>
                <a:latin typeface="HP Simplified" pitchFamily="34" charset="0"/>
                <a:cs typeface="HP Simplified" pitchFamily="34" charset="0"/>
              </a:rPr>
              <a:t>2915-8G-PoE Switch</a:t>
            </a:r>
            <a:r>
              <a:rPr lang="en-US" sz="1600" b="1" dirty="0" smtClean="0">
                <a:solidFill>
                  <a:schemeClr val="accent1"/>
                </a:solidFill>
                <a:latin typeface="HP Simplified" pitchFamily="34" charset="0"/>
                <a:cs typeface="HP Simplified" pitchFamily="34" charset="0"/>
              </a:rPr>
              <a:t>	and get 1 HP4110 + 1 HP4120 phones for free</a:t>
            </a:r>
          </a:p>
          <a:p>
            <a:pPr>
              <a:lnSpc>
                <a:spcPct val="8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sz="1050" dirty="0" smtClean="0">
                <a:solidFill>
                  <a:srgbClr val="008BD1"/>
                </a:solidFill>
                <a:latin typeface="Arial" charset="0"/>
              </a:rPr>
              <a:t>This offer will be set up on demand with creation of M77R (partner specific activity) </a:t>
            </a:r>
          </a:p>
          <a:p>
            <a:pPr algn="l"/>
            <a:endParaRPr lang="en-US" sz="1200" dirty="0">
              <a:solidFill>
                <a:srgbClr val="008BD1"/>
              </a:solidFill>
              <a:latin typeface="Arial" charset="0"/>
            </a:endParaRPr>
          </a:p>
          <a:p>
            <a:pPr algn="l"/>
            <a:endParaRPr lang="en-US" sz="1200" dirty="0">
              <a:solidFill>
                <a:srgbClr val="008BD1"/>
              </a:solidFill>
              <a:latin typeface="Arial" charset="0"/>
            </a:endParaRPr>
          </a:p>
          <a:p>
            <a:pPr algn="l"/>
            <a:endParaRPr lang="en-US" sz="1200" dirty="0">
              <a:solidFill>
                <a:srgbClr val="008BD1"/>
              </a:solidFill>
              <a:latin typeface="Arial" charset="0"/>
            </a:endParaRPr>
          </a:p>
          <a:p>
            <a:pPr algn="l"/>
            <a:endParaRPr lang="en-US" sz="1200" dirty="0" smtClean="0">
              <a:solidFill>
                <a:srgbClr val="008BD1"/>
              </a:solidFill>
              <a:latin typeface="Arial" charset="0"/>
            </a:endParaRPr>
          </a:p>
          <a:p>
            <a:pPr algn="l"/>
            <a:endParaRPr lang="en-US" sz="1600" b="1" dirty="0" smtClean="0">
              <a:solidFill>
                <a:schemeClr val="accent1"/>
              </a:solidFill>
              <a:latin typeface="HP Simplified" pitchFamily="34" charset="0"/>
              <a:cs typeface="HP Simplified" pitchFamily="34" charset="0"/>
            </a:endParaRPr>
          </a:p>
          <a:p>
            <a:pPr algn="l"/>
            <a:endParaRPr lang="en-US" sz="1600" b="1" dirty="0" smtClean="0">
              <a:solidFill>
                <a:schemeClr val="accent1"/>
              </a:solidFill>
              <a:latin typeface="HP Simplified" pitchFamily="34" charset="0"/>
              <a:cs typeface="HP Simplified" pitchFamily="34" charset="0"/>
            </a:endParaRPr>
          </a:p>
          <a:p>
            <a:pPr algn="l"/>
            <a:endParaRPr lang="en-US" sz="1600" b="1" dirty="0" smtClean="0">
              <a:solidFill>
                <a:schemeClr val="accent1"/>
              </a:solidFill>
              <a:latin typeface="HP Simplified" pitchFamily="34" charset="0"/>
              <a:cs typeface="HP Simplified" pitchFamily="34" charset="0"/>
            </a:endParaRPr>
          </a:p>
          <a:p>
            <a:pPr algn="l"/>
            <a:endParaRPr lang="en-US" sz="1600" b="1" dirty="0" smtClean="0">
              <a:solidFill>
                <a:schemeClr val="accent1"/>
              </a:solidFill>
              <a:latin typeface="HP Simplified" pitchFamily="34" charset="0"/>
              <a:cs typeface="HP Simplified" pitchFamily="34" charset="0"/>
            </a:endParaRPr>
          </a:p>
          <a:p>
            <a:pPr algn="l"/>
            <a:endParaRPr lang="en-US" sz="1600" b="1" dirty="0" smtClean="0">
              <a:solidFill>
                <a:schemeClr val="accent1"/>
              </a:solidFill>
              <a:latin typeface="HP Simplified" pitchFamily="34" charset="0"/>
              <a:cs typeface="HP Simplified" pitchFamily="34" charset="0"/>
            </a:endParaRPr>
          </a:p>
          <a:p>
            <a:pPr algn="l"/>
            <a:r>
              <a:rPr lang="en-US" sz="1600" b="1" dirty="0" smtClean="0">
                <a:solidFill>
                  <a:schemeClr val="accent1"/>
                </a:solidFill>
                <a:latin typeface="HP Simplified" pitchFamily="34" charset="0"/>
                <a:cs typeface="HP Simplified" pitchFamily="34" charset="0"/>
              </a:rPr>
              <a:t>Period</a:t>
            </a:r>
            <a:r>
              <a:rPr lang="en-US" sz="1200" dirty="0">
                <a:solidFill>
                  <a:srgbClr val="008BD1"/>
                </a:solidFill>
                <a:latin typeface="Arial" charset="0"/>
              </a:rPr>
              <a:t>: 	</a:t>
            </a:r>
            <a:r>
              <a:rPr lang="en-US" sz="1200" dirty="0" smtClean="0">
                <a:solidFill>
                  <a:srgbClr val="008BD1"/>
                </a:solidFill>
                <a:latin typeface="Arial" charset="0"/>
              </a:rPr>
              <a:t>	</a:t>
            </a:r>
            <a:r>
              <a:rPr lang="en-US" sz="1200" dirty="0" smtClean="0">
                <a:cs typeface="Arial" charset="0"/>
              </a:rPr>
              <a:t>July 1st to October 31st</a:t>
            </a:r>
            <a:endParaRPr lang="en-US" sz="1200" dirty="0">
              <a:cs typeface="Arial" charset="0"/>
            </a:endParaRPr>
          </a:p>
          <a:p>
            <a:pPr algn="l"/>
            <a:r>
              <a:rPr lang="en-US" sz="1600" b="1" dirty="0" smtClean="0">
                <a:solidFill>
                  <a:schemeClr val="accent1"/>
                </a:solidFill>
                <a:latin typeface="HP Simplified" pitchFamily="34" charset="0"/>
                <a:cs typeface="HP Simplified" pitchFamily="34" charset="0"/>
              </a:rPr>
              <a:t>Target</a:t>
            </a:r>
            <a:r>
              <a:rPr lang="en-US" sz="1200" dirty="0" smtClean="0">
                <a:solidFill>
                  <a:srgbClr val="008BD1"/>
                </a:solidFill>
                <a:latin typeface="Arial" charset="0"/>
              </a:rPr>
              <a:t>:		</a:t>
            </a:r>
            <a:r>
              <a:rPr lang="en-US" sz="1200" dirty="0" smtClean="0">
                <a:cs typeface="Arial" charset="0"/>
              </a:rPr>
              <a:t>Resellers </a:t>
            </a:r>
          </a:p>
          <a:p>
            <a:pPr algn="l"/>
            <a:r>
              <a:rPr lang="en-US" sz="1600" b="1" dirty="0" smtClean="0">
                <a:solidFill>
                  <a:schemeClr val="accent1"/>
                </a:solidFill>
                <a:latin typeface="HP Simplified" pitchFamily="34" charset="0"/>
                <a:cs typeface="HP Simplified" pitchFamily="34" charset="0"/>
              </a:rPr>
              <a:t>Geographical </a:t>
            </a:r>
            <a:r>
              <a:rPr lang="en-US" sz="1600" b="1" dirty="0">
                <a:solidFill>
                  <a:schemeClr val="accent1"/>
                </a:solidFill>
                <a:latin typeface="HP Simplified" pitchFamily="34" charset="0"/>
                <a:cs typeface="HP Simplified" pitchFamily="34" charset="0"/>
              </a:rPr>
              <a:t>scope</a:t>
            </a:r>
            <a:r>
              <a:rPr lang="en-US" sz="1200" dirty="0">
                <a:solidFill>
                  <a:srgbClr val="008BD1"/>
                </a:solidFill>
                <a:latin typeface="Arial" charset="0"/>
              </a:rPr>
              <a:t>	 </a:t>
            </a:r>
            <a:r>
              <a:rPr lang="en-US" sz="1200" dirty="0">
                <a:cs typeface="Arial" charset="0"/>
              </a:rPr>
              <a:t>all countries in EMEA </a:t>
            </a:r>
            <a:r>
              <a:rPr lang="en-US" sz="1200" dirty="0" smtClean="0">
                <a:cs typeface="Arial" charset="0"/>
              </a:rPr>
              <a:t>region</a:t>
            </a:r>
            <a:endParaRPr lang="en-US" sz="1200" dirty="0">
              <a:latin typeface="Arial" charset="0"/>
            </a:endParaRPr>
          </a:p>
          <a:p>
            <a:pPr algn="l">
              <a:lnSpc>
                <a:spcPct val="130000"/>
              </a:lnSpc>
            </a:pPr>
            <a:endParaRPr lang="en-US" sz="800" i="1" dirty="0">
              <a:latin typeface="Arial" charset="0"/>
            </a:endParaRPr>
          </a:p>
          <a:p>
            <a:pPr algn="l">
              <a:lnSpc>
                <a:spcPct val="85000"/>
              </a:lnSpc>
              <a:spcBef>
                <a:spcPct val="10000"/>
              </a:spcBef>
              <a:spcAft>
                <a:spcPct val="10000"/>
              </a:spcAft>
              <a:buSzPct val="80000"/>
            </a:pPr>
            <a:endParaRPr lang="de-DE" sz="1100" dirty="0">
              <a:latin typeface="Arial" charset="0"/>
            </a:endParaRPr>
          </a:p>
          <a:p>
            <a:pPr lvl="1" algn="l">
              <a:lnSpc>
                <a:spcPct val="85000"/>
              </a:lnSpc>
              <a:spcBef>
                <a:spcPct val="10000"/>
              </a:spcBef>
              <a:spcAft>
                <a:spcPct val="10000"/>
              </a:spcAft>
              <a:buSzPct val="80000"/>
              <a:buFontTx/>
              <a:buChar char="Ø"/>
            </a:pPr>
            <a:endParaRPr lang="en-US" sz="1100" dirty="0">
              <a:latin typeface="Arial" charset="0"/>
            </a:endParaRPr>
          </a:p>
          <a:p>
            <a:pPr algn="l">
              <a:lnSpc>
                <a:spcPct val="85000"/>
              </a:lnSpc>
              <a:spcBef>
                <a:spcPct val="10000"/>
              </a:spcBef>
              <a:spcAft>
                <a:spcPct val="10000"/>
              </a:spcAft>
            </a:pPr>
            <a:endParaRPr lang="en-US" sz="1200" dirty="0">
              <a:latin typeface="Arial" charset="0"/>
            </a:endParaRPr>
          </a:p>
          <a:p>
            <a:pPr algn="l">
              <a:lnSpc>
                <a:spcPct val="85000"/>
              </a:lnSpc>
              <a:spcBef>
                <a:spcPct val="10000"/>
              </a:spcBef>
              <a:spcAft>
                <a:spcPct val="10000"/>
              </a:spcAft>
            </a:pPr>
            <a:endParaRPr lang="en-US" sz="1200" dirty="0"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65773" y="4881890"/>
            <a:ext cx="294022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 smtClean="0"/>
              <a:t>MRSP = Manufacturer Recommended Sales Price</a:t>
            </a: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9626" y="2376653"/>
            <a:ext cx="8549317" cy="1384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4762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2640" y="159294"/>
            <a:ext cx="8245475" cy="472712"/>
          </a:xfr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SUMMARY </a:t>
            </a:r>
            <a:r>
              <a:rPr lang="en-US" dirty="0" smtClean="0"/>
              <a:t>HPN-</a:t>
            </a:r>
            <a:r>
              <a:rPr lang="en-US" dirty="0" err="1" smtClean="0"/>
              <a:t>Lync</a:t>
            </a:r>
            <a:r>
              <a:rPr lang="en-US" dirty="0" smtClean="0"/>
              <a:t>  Demo Bundles</a:t>
            </a:r>
            <a:endParaRPr lang="en-US" dirty="0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23838" y="597420"/>
            <a:ext cx="8920162" cy="486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85000"/>
              </a:lnSpc>
              <a:spcBef>
                <a:spcPct val="10000"/>
              </a:spcBef>
              <a:spcAft>
                <a:spcPct val="10000"/>
              </a:spcAft>
            </a:pPr>
            <a:endParaRPr lang="en-US" sz="1100" i="1" dirty="0" smtClean="0">
              <a:solidFill>
                <a:srgbClr val="008BD1"/>
              </a:solidFill>
              <a:latin typeface="Arial" charset="0"/>
            </a:endParaRPr>
          </a:p>
          <a:p>
            <a:pPr>
              <a:lnSpc>
                <a:spcPct val="8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sz="1400" b="1" dirty="0" smtClean="0">
                <a:solidFill>
                  <a:schemeClr val="accent1"/>
                </a:solidFill>
                <a:latin typeface="HP Simplified" pitchFamily="34" charset="0"/>
                <a:cs typeface="HP Simplified" pitchFamily="34" charset="0"/>
              </a:rPr>
              <a:t>Objective </a:t>
            </a:r>
            <a:r>
              <a:rPr lang="en-US" sz="1100" i="1" dirty="0" smtClean="0">
                <a:solidFill>
                  <a:srgbClr val="008BD1"/>
                </a:solidFill>
                <a:latin typeface="Arial" charset="0"/>
                <a:cs typeface="Arial" charset="0"/>
              </a:rPr>
              <a:t>:</a:t>
            </a:r>
            <a:endParaRPr lang="en-US" sz="1100" dirty="0" smtClean="0">
              <a:latin typeface="Arial" charset="0"/>
              <a:cs typeface="Arial" charset="0"/>
            </a:endParaRPr>
          </a:p>
          <a:p>
            <a:pPr>
              <a:lnSpc>
                <a:spcPct val="8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sz="1200" dirty="0" smtClean="0">
                <a:latin typeface="Arial" charset="0"/>
                <a:cs typeface="Arial" charset="0"/>
              </a:rPr>
              <a:t>	</a:t>
            </a:r>
            <a:r>
              <a:rPr lang="en-US" sz="1100" dirty="0" smtClean="0">
                <a:cs typeface="Arial" charset="0"/>
              </a:rPr>
              <a:t>- Equip resellers for demos with the HP Unified Communication &amp; Collaboration Solutions with Microsoft </a:t>
            </a:r>
            <a:r>
              <a:rPr lang="en-US" sz="1100" dirty="0" err="1" smtClean="0">
                <a:cs typeface="Arial" charset="0"/>
              </a:rPr>
              <a:t>Lync</a:t>
            </a:r>
            <a:endParaRPr lang="en-US" sz="1100" dirty="0">
              <a:cs typeface="Arial" charset="0"/>
            </a:endParaRPr>
          </a:p>
          <a:p>
            <a:pPr>
              <a:lnSpc>
                <a:spcPct val="85000"/>
              </a:lnSpc>
              <a:spcBef>
                <a:spcPct val="10000"/>
              </a:spcBef>
              <a:spcAft>
                <a:spcPct val="10000"/>
              </a:spcAft>
            </a:pPr>
            <a:endParaRPr lang="en-US" sz="1100" dirty="0" smtClean="0">
              <a:cs typeface="Arial" charset="0"/>
            </a:endParaRPr>
          </a:p>
          <a:p>
            <a:pPr>
              <a:lnSpc>
                <a:spcPct val="8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sz="1400" b="1" dirty="0">
                <a:solidFill>
                  <a:schemeClr val="accent1"/>
                </a:solidFill>
                <a:latin typeface="HP Simplified" pitchFamily="34" charset="0"/>
                <a:cs typeface="HP Simplified" pitchFamily="34" charset="0"/>
              </a:rPr>
              <a:t>Offer  Bundle </a:t>
            </a:r>
            <a:r>
              <a:rPr lang="en-US" sz="1400" b="1" dirty="0" smtClean="0">
                <a:solidFill>
                  <a:schemeClr val="accent1"/>
                </a:solidFill>
                <a:latin typeface="HP Simplified" pitchFamily="34" charset="0"/>
                <a:cs typeface="HP Simplified" pitchFamily="34" charset="0"/>
              </a:rPr>
              <a:t>2 </a:t>
            </a:r>
            <a:r>
              <a:rPr lang="en-US" sz="1400" b="1" dirty="0">
                <a:solidFill>
                  <a:schemeClr val="accent1"/>
                </a:solidFill>
                <a:latin typeface="HP Simplified" pitchFamily="34" charset="0"/>
                <a:cs typeface="HP Simplified" pitchFamily="34" charset="0"/>
              </a:rPr>
              <a:t>:   </a:t>
            </a:r>
            <a:r>
              <a:rPr lang="en-US" sz="1400" b="1" dirty="0" smtClean="0">
                <a:solidFill>
                  <a:schemeClr val="accent1"/>
                </a:solidFill>
                <a:latin typeface="HP Simplified" pitchFamily="34" charset="0"/>
                <a:cs typeface="HP Simplified" pitchFamily="34" charset="0"/>
              </a:rPr>
              <a:t>Get 31% off on a 5406 bundle with an HP Survivable Branch Gateway Module </a:t>
            </a:r>
            <a:r>
              <a:rPr lang="en-US" sz="1400" b="1" dirty="0">
                <a:solidFill>
                  <a:schemeClr val="accent1"/>
                </a:solidFill>
                <a:latin typeface="HP Simplified" pitchFamily="34" charset="0"/>
                <a:cs typeface="HP Simplified" pitchFamily="34" charset="0"/>
              </a:rPr>
              <a:t>	</a:t>
            </a:r>
            <a:r>
              <a:rPr lang="en-US" sz="1400" b="1" dirty="0" smtClean="0">
                <a:solidFill>
                  <a:schemeClr val="accent1"/>
                </a:solidFill>
                <a:latin typeface="HP Simplified" pitchFamily="34" charset="0"/>
                <a:cs typeface="HP Simplified" pitchFamily="34" charset="0"/>
              </a:rPr>
              <a:t>		 		+ 1 HP 4110 + 1 HP 4120  </a:t>
            </a:r>
            <a:r>
              <a:rPr lang="en-US" sz="1400" b="1" dirty="0" err="1" smtClean="0">
                <a:solidFill>
                  <a:schemeClr val="accent1"/>
                </a:solidFill>
                <a:latin typeface="HP Simplified" pitchFamily="34" charset="0"/>
                <a:cs typeface="HP Simplified" pitchFamily="34" charset="0"/>
              </a:rPr>
              <a:t>Lync</a:t>
            </a:r>
            <a:r>
              <a:rPr lang="en-US" sz="1400" b="1" dirty="0" smtClean="0">
                <a:solidFill>
                  <a:schemeClr val="accent1"/>
                </a:solidFill>
                <a:latin typeface="HP Simplified" pitchFamily="34" charset="0"/>
                <a:cs typeface="HP Simplified" pitchFamily="34" charset="0"/>
              </a:rPr>
              <a:t> phones</a:t>
            </a:r>
          </a:p>
          <a:p>
            <a:pPr>
              <a:lnSpc>
                <a:spcPct val="8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sz="1000" dirty="0" smtClean="0">
                <a:solidFill>
                  <a:srgbClr val="008BD1"/>
                </a:solidFill>
                <a:latin typeface="Arial" charset="0"/>
              </a:rPr>
              <a:t>This offer will be set up on demand with creation of M77R (partner specific activity)</a:t>
            </a:r>
          </a:p>
          <a:p>
            <a:pPr>
              <a:lnSpc>
                <a:spcPct val="85000"/>
              </a:lnSpc>
              <a:spcBef>
                <a:spcPct val="10000"/>
              </a:spcBef>
              <a:spcAft>
                <a:spcPct val="10000"/>
              </a:spcAft>
            </a:pPr>
            <a:endParaRPr lang="en-US" sz="1100" dirty="0">
              <a:solidFill>
                <a:srgbClr val="008BD1"/>
              </a:solidFill>
              <a:latin typeface="Arial" charset="0"/>
            </a:endParaRPr>
          </a:p>
          <a:p>
            <a:pPr algn="l"/>
            <a:endParaRPr lang="en-US" sz="1100" dirty="0">
              <a:solidFill>
                <a:srgbClr val="008BD1"/>
              </a:solidFill>
              <a:latin typeface="Arial" charset="0"/>
            </a:endParaRPr>
          </a:p>
          <a:p>
            <a:pPr algn="l"/>
            <a:endParaRPr lang="en-US" sz="1100" dirty="0">
              <a:solidFill>
                <a:srgbClr val="008BD1"/>
              </a:solidFill>
              <a:latin typeface="Arial" charset="0"/>
            </a:endParaRPr>
          </a:p>
          <a:p>
            <a:pPr algn="l"/>
            <a:endParaRPr lang="en-US" sz="1100" dirty="0" smtClean="0">
              <a:solidFill>
                <a:srgbClr val="008BD1"/>
              </a:solidFill>
              <a:latin typeface="Arial" charset="0"/>
            </a:endParaRPr>
          </a:p>
          <a:p>
            <a:pPr algn="l"/>
            <a:endParaRPr lang="en-US" sz="1400" b="1" dirty="0" smtClean="0">
              <a:solidFill>
                <a:schemeClr val="accent1"/>
              </a:solidFill>
              <a:latin typeface="HP Simplified" pitchFamily="34" charset="0"/>
              <a:cs typeface="HP Simplified" pitchFamily="34" charset="0"/>
            </a:endParaRPr>
          </a:p>
          <a:p>
            <a:pPr algn="l"/>
            <a:endParaRPr lang="en-US" sz="1400" b="1" dirty="0" smtClean="0">
              <a:solidFill>
                <a:schemeClr val="accent1"/>
              </a:solidFill>
              <a:latin typeface="HP Simplified" pitchFamily="34" charset="0"/>
              <a:cs typeface="HP Simplified" pitchFamily="34" charset="0"/>
            </a:endParaRPr>
          </a:p>
          <a:p>
            <a:pPr algn="l"/>
            <a:endParaRPr lang="en-US" sz="1400" b="1" dirty="0" smtClean="0">
              <a:solidFill>
                <a:schemeClr val="accent1"/>
              </a:solidFill>
              <a:latin typeface="HP Simplified" pitchFamily="34" charset="0"/>
              <a:cs typeface="HP Simplified" pitchFamily="34" charset="0"/>
            </a:endParaRPr>
          </a:p>
          <a:p>
            <a:pPr algn="l"/>
            <a:endParaRPr lang="en-US" sz="1400" b="1" dirty="0" smtClean="0">
              <a:solidFill>
                <a:schemeClr val="accent1"/>
              </a:solidFill>
              <a:latin typeface="HP Simplified" pitchFamily="34" charset="0"/>
              <a:cs typeface="HP Simplified" pitchFamily="34" charset="0"/>
            </a:endParaRPr>
          </a:p>
          <a:p>
            <a:pPr algn="l"/>
            <a:endParaRPr lang="en-US" sz="1400" b="1" dirty="0" smtClean="0">
              <a:solidFill>
                <a:schemeClr val="accent1"/>
              </a:solidFill>
              <a:latin typeface="HP Simplified" pitchFamily="34" charset="0"/>
              <a:cs typeface="HP Simplified" pitchFamily="34" charset="0"/>
            </a:endParaRPr>
          </a:p>
          <a:p>
            <a:pPr algn="l"/>
            <a:endParaRPr lang="en-US" sz="1400" b="1" dirty="0" smtClean="0">
              <a:solidFill>
                <a:schemeClr val="accent1"/>
              </a:solidFill>
              <a:latin typeface="HP Simplified" pitchFamily="34" charset="0"/>
              <a:cs typeface="HP Simplified" pitchFamily="34" charset="0"/>
            </a:endParaRPr>
          </a:p>
          <a:p>
            <a:pPr algn="l"/>
            <a:r>
              <a:rPr lang="en-US" sz="1400" b="1" dirty="0" smtClean="0">
                <a:solidFill>
                  <a:schemeClr val="accent1"/>
                </a:solidFill>
                <a:latin typeface="HP Simplified" pitchFamily="34" charset="0"/>
                <a:cs typeface="HP Simplified" pitchFamily="34" charset="0"/>
              </a:rPr>
              <a:t>Period</a:t>
            </a:r>
            <a:r>
              <a:rPr lang="en-US" sz="1100" dirty="0">
                <a:solidFill>
                  <a:srgbClr val="008BD1"/>
                </a:solidFill>
                <a:latin typeface="Arial" charset="0"/>
              </a:rPr>
              <a:t>: 	</a:t>
            </a:r>
            <a:r>
              <a:rPr lang="en-US" sz="1100" dirty="0" smtClean="0">
                <a:solidFill>
                  <a:srgbClr val="008BD1"/>
                </a:solidFill>
                <a:latin typeface="Arial" charset="0"/>
              </a:rPr>
              <a:t>	</a:t>
            </a:r>
            <a:r>
              <a:rPr lang="en-US" sz="1100" dirty="0" smtClean="0">
                <a:cs typeface="Arial" charset="0"/>
              </a:rPr>
              <a:t>July 1st to October 31st</a:t>
            </a:r>
            <a:endParaRPr lang="en-US" sz="1100" dirty="0">
              <a:cs typeface="Arial" charset="0"/>
            </a:endParaRPr>
          </a:p>
          <a:p>
            <a:pPr algn="l"/>
            <a:r>
              <a:rPr lang="en-US" sz="1400" b="1" dirty="0" smtClean="0">
                <a:solidFill>
                  <a:schemeClr val="accent1"/>
                </a:solidFill>
                <a:latin typeface="HP Simplified" pitchFamily="34" charset="0"/>
                <a:cs typeface="HP Simplified" pitchFamily="34" charset="0"/>
              </a:rPr>
              <a:t>Target</a:t>
            </a:r>
            <a:r>
              <a:rPr lang="en-US" sz="1100" dirty="0" smtClean="0">
                <a:solidFill>
                  <a:srgbClr val="008BD1"/>
                </a:solidFill>
                <a:latin typeface="Arial" charset="0"/>
              </a:rPr>
              <a:t>:		</a:t>
            </a:r>
            <a:r>
              <a:rPr lang="en-US" sz="1100" dirty="0" smtClean="0">
                <a:cs typeface="Arial" charset="0"/>
              </a:rPr>
              <a:t>Resellers </a:t>
            </a:r>
          </a:p>
          <a:p>
            <a:pPr algn="l"/>
            <a:r>
              <a:rPr lang="en-US" sz="1400" b="1" dirty="0" smtClean="0">
                <a:solidFill>
                  <a:schemeClr val="accent1"/>
                </a:solidFill>
                <a:latin typeface="HP Simplified" pitchFamily="34" charset="0"/>
                <a:cs typeface="HP Simplified" pitchFamily="34" charset="0"/>
              </a:rPr>
              <a:t>Geographical </a:t>
            </a:r>
            <a:r>
              <a:rPr lang="en-US" sz="1400" b="1" dirty="0">
                <a:solidFill>
                  <a:schemeClr val="accent1"/>
                </a:solidFill>
                <a:latin typeface="HP Simplified" pitchFamily="34" charset="0"/>
                <a:cs typeface="HP Simplified" pitchFamily="34" charset="0"/>
              </a:rPr>
              <a:t>scope</a:t>
            </a:r>
            <a:r>
              <a:rPr lang="en-US" sz="1100" dirty="0">
                <a:solidFill>
                  <a:srgbClr val="008BD1"/>
                </a:solidFill>
                <a:latin typeface="Arial" charset="0"/>
              </a:rPr>
              <a:t>	 </a:t>
            </a:r>
            <a:r>
              <a:rPr lang="en-US" sz="1100" dirty="0">
                <a:cs typeface="Arial" charset="0"/>
              </a:rPr>
              <a:t>all countries in EMEA </a:t>
            </a:r>
            <a:r>
              <a:rPr lang="en-US" sz="1100" dirty="0" smtClean="0">
                <a:cs typeface="Arial" charset="0"/>
              </a:rPr>
              <a:t>region</a:t>
            </a:r>
            <a:endParaRPr lang="en-US" sz="1100" dirty="0">
              <a:latin typeface="Arial" charset="0"/>
            </a:endParaRPr>
          </a:p>
          <a:p>
            <a:pPr algn="l">
              <a:lnSpc>
                <a:spcPct val="130000"/>
              </a:lnSpc>
            </a:pPr>
            <a:endParaRPr lang="en-US" sz="700" i="1" dirty="0">
              <a:latin typeface="Arial" charset="0"/>
            </a:endParaRPr>
          </a:p>
          <a:p>
            <a:pPr algn="l">
              <a:lnSpc>
                <a:spcPct val="85000"/>
              </a:lnSpc>
              <a:spcBef>
                <a:spcPct val="10000"/>
              </a:spcBef>
              <a:spcAft>
                <a:spcPct val="10000"/>
              </a:spcAft>
              <a:buSzPct val="80000"/>
            </a:pPr>
            <a:endParaRPr lang="de-DE" sz="1050" dirty="0">
              <a:latin typeface="Arial" charset="0"/>
            </a:endParaRPr>
          </a:p>
          <a:p>
            <a:pPr lvl="1" algn="l">
              <a:lnSpc>
                <a:spcPct val="85000"/>
              </a:lnSpc>
              <a:spcBef>
                <a:spcPct val="10000"/>
              </a:spcBef>
              <a:spcAft>
                <a:spcPct val="10000"/>
              </a:spcAft>
              <a:buSzPct val="80000"/>
              <a:buFontTx/>
              <a:buChar char="Ø"/>
            </a:pPr>
            <a:endParaRPr lang="en-US" sz="1050" dirty="0">
              <a:latin typeface="Arial" charset="0"/>
            </a:endParaRPr>
          </a:p>
          <a:p>
            <a:pPr algn="l">
              <a:lnSpc>
                <a:spcPct val="85000"/>
              </a:lnSpc>
              <a:spcBef>
                <a:spcPct val="10000"/>
              </a:spcBef>
              <a:spcAft>
                <a:spcPct val="10000"/>
              </a:spcAft>
            </a:pPr>
            <a:endParaRPr lang="en-US" sz="1100" dirty="0">
              <a:latin typeface="Arial" charset="0"/>
            </a:endParaRPr>
          </a:p>
          <a:p>
            <a:pPr algn="l">
              <a:lnSpc>
                <a:spcPct val="85000"/>
              </a:lnSpc>
              <a:spcBef>
                <a:spcPct val="10000"/>
              </a:spcBef>
              <a:spcAft>
                <a:spcPct val="10000"/>
              </a:spcAft>
            </a:pPr>
            <a:endParaRPr lang="en-US" sz="1100" dirty="0"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12422" y="4752494"/>
            <a:ext cx="294022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 smtClean="0"/>
              <a:t>MRSP = Manufacturer Recommended Sales Price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517" y="2315653"/>
            <a:ext cx="869632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5953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Sales promotion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7545" y="107164"/>
            <a:ext cx="8375650" cy="469840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End of Sale PROMOTION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16977" y="836164"/>
            <a:ext cx="3916957" cy="1367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sz="1000" b="1" i="1" dirty="0" smtClean="0">
                <a:solidFill>
                  <a:srgbClr val="008BD1"/>
                </a:solidFill>
              </a:rPr>
              <a:t>     	New Offer : updated list of products as of </a:t>
            </a:r>
            <a:r>
              <a:rPr lang="en-US" sz="1000" b="1" i="1" dirty="0" smtClean="0">
                <a:solidFill>
                  <a:srgbClr val="FF0000"/>
                </a:solidFill>
              </a:rPr>
              <a:t>September 15th</a:t>
            </a:r>
          </a:p>
          <a:p>
            <a:pPr lvl="1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050" dirty="0" smtClean="0"/>
              <a:t> </a:t>
            </a:r>
            <a:r>
              <a:rPr lang="en-US" sz="1000" dirty="0" smtClean="0"/>
              <a:t>Up to </a:t>
            </a:r>
            <a:r>
              <a:rPr lang="en-US" sz="1000" dirty="0" smtClean="0">
                <a:solidFill>
                  <a:schemeClr val="accent1"/>
                </a:solidFill>
                <a:cs typeface="Arial" charset="0"/>
              </a:rPr>
              <a:t>68% off estimated Reseller Buying Price</a:t>
            </a:r>
            <a:endParaRPr lang="en-US" sz="10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000" dirty="0" smtClean="0">
                <a:latin typeface="+mj-lt"/>
              </a:rPr>
              <a:t> Target : All resellers in EMEA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000" dirty="0" smtClean="0">
                <a:latin typeface="+mj-lt"/>
              </a:rPr>
              <a:t>Limited quantity : </a:t>
            </a:r>
            <a:r>
              <a:rPr lang="en-US" sz="1000" dirty="0" smtClean="0">
                <a:solidFill>
                  <a:srgbClr val="FF0000"/>
                </a:solidFill>
                <a:latin typeface="+mj-lt"/>
              </a:rPr>
              <a:t>Maximum 20 units per reseller. 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fr-FR" sz="1000" dirty="0" smtClean="0">
                <a:latin typeface="+mj-lt"/>
              </a:rPr>
              <a:t> Promo duration : </a:t>
            </a:r>
            <a:r>
              <a:rPr lang="fr-FR" sz="1000" dirty="0" err="1" smtClean="0">
                <a:latin typeface="+mj-lt"/>
              </a:rPr>
              <a:t>while</a:t>
            </a:r>
            <a:r>
              <a:rPr lang="fr-FR" sz="1000" dirty="0" smtClean="0">
                <a:latin typeface="+mj-lt"/>
              </a:rPr>
              <a:t> stock </a:t>
            </a:r>
            <a:r>
              <a:rPr lang="fr-FR" sz="1000" dirty="0" err="1" smtClean="0">
                <a:latin typeface="+mj-lt"/>
              </a:rPr>
              <a:t>lasts</a:t>
            </a:r>
            <a:endParaRPr lang="en-US" sz="1000" i="1" dirty="0" smtClean="0">
              <a:latin typeface="+mj-lt"/>
            </a:endParaRPr>
          </a:p>
          <a:p>
            <a:endParaRPr lang="en-US" sz="1050" dirty="0" smtClean="0">
              <a:latin typeface="+mj-lt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77968"/>
            <a:ext cx="5512280" cy="456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464675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399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15"/>
          <p:cNvSpPr/>
          <p:nvPr/>
        </p:nvSpPr>
        <p:spPr bwMode="auto">
          <a:xfrm>
            <a:off x="3407433" y="2312866"/>
            <a:ext cx="2803586" cy="657905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GB" sz="1050" b="1" i="1" dirty="0" smtClean="0">
                <a:solidFill>
                  <a:schemeClr val="tx1"/>
                </a:solidFill>
                <a:latin typeface="Verdana" pitchFamily="34" charset="0"/>
              </a:rPr>
              <a:t>Wireless &amp; POE promo</a:t>
            </a:r>
          </a:p>
          <a:p>
            <a:pPr algn="ctr">
              <a:spcBef>
                <a:spcPct val="50000"/>
              </a:spcBef>
              <a:defRPr/>
            </a:pPr>
            <a:r>
              <a:rPr lang="en-GB" sz="1050" i="1" dirty="0" smtClean="0">
                <a:solidFill>
                  <a:schemeClr val="tx1"/>
                </a:solidFill>
                <a:latin typeface="Verdana" pitchFamily="34" charset="0"/>
              </a:rPr>
              <a:t>Support NW modernization campaign</a:t>
            </a:r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 flipH="1">
            <a:off x="1994263" y="1623734"/>
            <a:ext cx="25310" cy="3519767"/>
          </a:xfrm>
          <a:prstGeom prst="line">
            <a:avLst/>
          </a:prstGeom>
          <a:noFill/>
          <a:ln w="9525" cap="flat" cmpd="sng" algn="ctr">
            <a:solidFill>
              <a:srgbClr val="969696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>
              <a:latin typeface="+mn-lt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4813711" y="1641906"/>
            <a:ext cx="10838" cy="3501595"/>
          </a:xfrm>
          <a:prstGeom prst="line">
            <a:avLst/>
          </a:prstGeom>
          <a:noFill/>
          <a:ln w="9525" cap="flat" cmpd="sng" algn="ctr">
            <a:solidFill>
              <a:srgbClr val="969696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>
              <a:latin typeface="+mn-lt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H="1">
            <a:off x="7611291" y="1635830"/>
            <a:ext cx="1414" cy="3507671"/>
          </a:xfrm>
          <a:prstGeom prst="line">
            <a:avLst/>
          </a:prstGeom>
          <a:noFill/>
          <a:ln w="9525" cap="flat" cmpd="sng" algn="ctr">
            <a:solidFill>
              <a:srgbClr val="969696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>
              <a:latin typeface="+mn-lt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86822" y="1661500"/>
            <a:ext cx="35258" cy="3482000"/>
          </a:xfrm>
          <a:prstGeom prst="line">
            <a:avLst/>
          </a:prstGeom>
          <a:noFill/>
          <a:ln w="9525" cap="flat" cmpd="sng" algn="ctr">
            <a:solidFill>
              <a:srgbClr val="969696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>
              <a:latin typeface="+mn-lt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12214" y="1634031"/>
            <a:ext cx="5706" cy="3509470"/>
          </a:xfrm>
          <a:prstGeom prst="line">
            <a:avLst/>
          </a:prstGeom>
          <a:noFill/>
          <a:ln w="9525" cap="flat" cmpd="sng" algn="ctr">
            <a:solidFill>
              <a:srgbClr val="969696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>
              <a:latin typeface="+mn-lt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 flipH="1">
            <a:off x="3396343" y="1625560"/>
            <a:ext cx="23524" cy="3517940"/>
          </a:xfrm>
          <a:prstGeom prst="line">
            <a:avLst/>
          </a:prstGeom>
          <a:noFill/>
          <a:ln w="9525" cap="flat" cmpd="sng" algn="ctr">
            <a:solidFill>
              <a:srgbClr val="969696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>
              <a:latin typeface="+mn-lt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6145306" y="246349"/>
            <a:ext cx="1397634" cy="175318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GB" sz="900" dirty="0" smtClean="0">
                <a:solidFill>
                  <a:srgbClr val="000000"/>
                </a:solidFill>
                <a:latin typeface="Verdana" pitchFamily="34" charset="0"/>
              </a:rPr>
              <a:t>All </a:t>
            </a:r>
            <a:r>
              <a:rPr lang="en-GB" sz="900" spc="-100" dirty="0" smtClean="0">
                <a:solidFill>
                  <a:srgbClr val="000000"/>
                </a:solidFill>
                <a:latin typeface="Verdana" pitchFamily="34" charset="0"/>
              </a:rPr>
              <a:t>Channel</a:t>
            </a:r>
            <a:endParaRPr lang="en-GB" sz="900" spc="-10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6145306" y="443261"/>
            <a:ext cx="1397634" cy="180642"/>
          </a:xfrm>
          <a:prstGeom prst="roundRect">
            <a:avLst>
              <a:gd name="adj" fmla="val 14024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indent="-93663" algn="ctr">
              <a:spcBef>
                <a:spcPct val="50000"/>
              </a:spcBef>
              <a:defRPr/>
            </a:pPr>
            <a:r>
              <a:rPr lang="en-GB" sz="900" dirty="0" smtClean="0">
                <a:solidFill>
                  <a:srgbClr val="000000"/>
                </a:solidFill>
                <a:latin typeface="Verdana" pitchFamily="34" charset="0"/>
              </a:rPr>
              <a:t>Mid Market</a:t>
            </a:r>
          </a:p>
        </p:txBody>
      </p:sp>
      <p:sp>
        <p:nvSpPr>
          <p:cNvPr id="25" name="Rounded Rectangle 24"/>
          <p:cNvSpPr/>
          <p:nvPr/>
        </p:nvSpPr>
        <p:spPr bwMode="auto">
          <a:xfrm>
            <a:off x="7628709" y="249622"/>
            <a:ext cx="1227908" cy="171656"/>
          </a:xfrm>
          <a:prstGeom prst="roundRect">
            <a:avLst>
              <a:gd name="adj" fmla="val 12172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50000"/>
              </a:spcBef>
              <a:defRPr/>
            </a:pPr>
            <a:r>
              <a:rPr lang="en-GB" sz="900" dirty="0" smtClean="0">
                <a:solidFill>
                  <a:srgbClr val="000000"/>
                </a:solidFill>
                <a:latin typeface="Verdana" pitchFamily="34" charset="0"/>
              </a:rPr>
              <a:t>ALL</a:t>
            </a:r>
          </a:p>
          <a:p>
            <a:pPr algn="ctr">
              <a:spcBef>
                <a:spcPct val="50000"/>
              </a:spcBef>
              <a:defRPr/>
            </a:pPr>
            <a:endParaRPr lang="en-GB" sz="90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26" name="Rounded Rectangle 15"/>
          <p:cNvSpPr>
            <a:spLocks noChangeArrowheads="1"/>
          </p:cNvSpPr>
          <p:nvPr/>
        </p:nvSpPr>
        <p:spPr bwMode="auto">
          <a:xfrm>
            <a:off x="7612551" y="442618"/>
            <a:ext cx="1257131" cy="174602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25400" cap="rnd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GB" sz="900" dirty="0" smtClean="0">
                <a:solidFill>
                  <a:srgbClr val="000000"/>
                </a:solidFill>
                <a:latin typeface="Verdana" pitchFamily="34" charset="0"/>
              </a:rPr>
              <a:t>Internal</a:t>
            </a:r>
            <a:endParaRPr lang="en-GB" sz="90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6145325" y="642214"/>
            <a:ext cx="1413884" cy="190544"/>
          </a:xfrm>
          <a:prstGeom prst="roundRect">
            <a:avLst>
              <a:gd name="adj" fmla="val 9779"/>
            </a:avLst>
          </a:prstGeom>
          <a:gradFill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16200000" scaled="1"/>
          </a:gra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indent="-93663" algn="ctr">
              <a:spcBef>
                <a:spcPct val="50000"/>
              </a:spcBef>
              <a:defRPr/>
            </a:pPr>
            <a:r>
              <a:rPr lang="en-GB" sz="900" dirty="0" smtClean="0">
                <a:solidFill>
                  <a:srgbClr val="000000"/>
                </a:solidFill>
                <a:latin typeface="Verdana" pitchFamily="34" charset="0"/>
              </a:rPr>
              <a:t>E-reseller</a:t>
            </a:r>
            <a:endParaRPr lang="en-GB" sz="90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7613764" y="645059"/>
            <a:ext cx="1255919" cy="187698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50000"/>
              </a:spcBef>
              <a:defRPr/>
            </a:pPr>
            <a:r>
              <a:rPr lang="en-GB" sz="900" dirty="0" smtClean="0">
                <a:solidFill>
                  <a:srgbClr val="000000"/>
                </a:solidFill>
                <a:latin typeface="Verdana" pitchFamily="34" charset="0"/>
              </a:rPr>
              <a:t>Large Account</a:t>
            </a:r>
            <a:endParaRPr lang="en-US" sz="90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29" name="Text Box 34"/>
          <p:cNvSpPr txBox="1">
            <a:spLocks noChangeArrowheads="1"/>
          </p:cNvSpPr>
          <p:nvPr/>
        </p:nvSpPr>
        <p:spPr bwMode="auto">
          <a:xfrm>
            <a:off x="6208850" y="60511"/>
            <a:ext cx="2575651" cy="230832"/>
          </a:xfrm>
          <a:prstGeom prst="rect">
            <a:avLst/>
          </a:prstGeom>
          <a:noFill/>
          <a:ln w="25400" cap="rnd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900" b="1" dirty="0">
                <a:solidFill>
                  <a:srgbClr val="000000"/>
                </a:solidFill>
                <a:latin typeface="Verdana" pitchFamily="34" charset="0"/>
              </a:rPr>
              <a:t>Target audience</a:t>
            </a:r>
          </a:p>
        </p:txBody>
      </p:sp>
      <p:sp>
        <p:nvSpPr>
          <p:cNvPr id="32" name="Rectangle 38"/>
          <p:cNvSpPr>
            <a:spLocks noChangeArrowheads="1"/>
          </p:cNvSpPr>
          <p:nvPr/>
        </p:nvSpPr>
        <p:spPr bwMode="auto">
          <a:xfrm>
            <a:off x="6051176" y="10085"/>
            <a:ext cx="2877671" cy="887505"/>
          </a:xfrm>
          <a:prstGeom prst="rect">
            <a:avLst/>
          </a:prstGeom>
          <a:noFill/>
          <a:ln w="3175" cap="rnd" algn="ctr">
            <a:solidFill>
              <a:srgbClr val="00689D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de-DE" sz="1600"/>
          </a:p>
        </p:txBody>
      </p:sp>
      <p:sp>
        <p:nvSpPr>
          <p:cNvPr id="35" name="Rectangle 2"/>
          <p:cNvSpPr txBox="1">
            <a:spLocks noChangeArrowheads="1"/>
          </p:cNvSpPr>
          <p:nvPr/>
        </p:nvSpPr>
        <p:spPr>
          <a:xfrm>
            <a:off x="155275" y="147898"/>
            <a:ext cx="6583680" cy="6498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3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all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EMEA PROMO Planning</a:t>
            </a:r>
            <a:endParaRPr kumimoji="0" lang="de-DE" sz="2400" b="1" i="0" u="none" strike="noStrike" kern="1200" cap="all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8" name="Rounded Rectangle 15"/>
          <p:cNvSpPr>
            <a:spLocks noChangeArrowheads="1"/>
          </p:cNvSpPr>
          <p:nvPr/>
        </p:nvSpPr>
        <p:spPr bwMode="auto">
          <a:xfrm>
            <a:off x="361406" y="4324971"/>
            <a:ext cx="8782594" cy="289374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2700" cap="rnd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indent="-93663" algn="ctr">
              <a:spcBef>
                <a:spcPct val="50000"/>
              </a:spcBef>
            </a:pPr>
            <a:r>
              <a:rPr lang="en-GB" sz="1200" b="1" kern="1600" spc="110" dirty="0" smtClean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ALL –Standard </a:t>
            </a:r>
            <a:r>
              <a:rPr lang="en-GB" sz="1200" b="1" kern="1600" spc="110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Trade In Program (Wired + Wireless)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255058" y="1502835"/>
            <a:ext cx="16458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32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275208" y="4878598"/>
            <a:ext cx="8868792" cy="6659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46"/>
          <p:cNvGrpSpPr/>
          <p:nvPr/>
        </p:nvGrpSpPr>
        <p:grpSpPr>
          <a:xfrm>
            <a:off x="6671" y="1499974"/>
            <a:ext cx="415498" cy="3763898"/>
            <a:chOff x="23087" y="1960107"/>
            <a:chExt cx="415498" cy="5018531"/>
          </a:xfrm>
        </p:grpSpPr>
        <p:sp>
          <p:nvSpPr>
            <p:cNvPr id="50" name="TextBox 49"/>
            <p:cNvSpPr txBox="1"/>
            <p:nvPr/>
          </p:nvSpPr>
          <p:spPr>
            <a:xfrm rot="16200000">
              <a:off x="-190305" y="5501509"/>
              <a:ext cx="860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000000"/>
                  </a:solidFill>
                </a:rPr>
                <a:t>Large account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 rot="16200000">
              <a:off x="-1018645" y="4097326"/>
              <a:ext cx="24742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---  </a:t>
              </a:r>
              <a:r>
                <a:rPr lang="en-US" sz="1200" b="1" dirty="0" smtClean="0">
                  <a:solidFill>
                    <a:srgbClr val="000000"/>
                  </a:solidFill>
                </a:rPr>
                <a:t>Small Business  </a:t>
              </a:r>
              <a:r>
                <a:rPr lang="en-US" sz="1200" dirty="0" smtClean="0">
                  <a:solidFill>
                    <a:srgbClr val="000000"/>
                  </a:solidFill>
                </a:rPr>
                <a:t>----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 rot="16200000">
              <a:off x="-580473" y="2563667"/>
              <a:ext cx="162261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rgbClr val="000000"/>
                  </a:solidFill>
                </a:rPr>
                <a:t>Commercial mid market 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 rot="16200000">
              <a:off x="-144236" y="6517846"/>
              <a:ext cx="7215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" b="1" dirty="0" err="1" smtClean="0">
                  <a:solidFill>
                    <a:srgbClr val="000000"/>
                  </a:solidFill>
                </a:rPr>
                <a:t>Others</a:t>
              </a:r>
              <a:endParaRPr lang="en-US" sz="600" b="1" dirty="0" smtClean="0">
                <a:solidFill>
                  <a:srgbClr val="00000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 rot="16200000">
              <a:off x="-142558" y="6040901"/>
              <a:ext cx="72152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b="1" dirty="0" smtClean="0">
                  <a:solidFill>
                    <a:srgbClr val="000000"/>
                  </a:solidFill>
                </a:rPr>
                <a:t>-ALL-</a:t>
              </a:r>
              <a:endParaRPr lang="en-US" sz="900" b="1" dirty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70" name="Rounded Rectangle 15"/>
          <p:cNvSpPr/>
          <p:nvPr/>
        </p:nvSpPr>
        <p:spPr bwMode="auto">
          <a:xfrm>
            <a:off x="593767" y="1634992"/>
            <a:ext cx="5608626" cy="314579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228600" indent="-228600" algn="ctr">
              <a:spcBef>
                <a:spcPct val="50000"/>
              </a:spcBef>
              <a:defRPr/>
            </a:pPr>
            <a:r>
              <a:rPr lang="en-GB" sz="1000" b="1" i="1" dirty="0" smtClean="0">
                <a:solidFill>
                  <a:srgbClr val="000000"/>
                </a:solidFill>
                <a:latin typeface="Verdana" pitchFamily="34" charset="0"/>
              </a:rPr>
              <a:t>Network Modernization campaign</a:t>
            </a:r>
          </a:p>
        </p:txBody>
      </p:sp>
      <p:sp>
        <p:nvSpPr>
          <p:cNvPr id="76" name="Straight Connector 75"/>
          <p:cNvSpPr>
            <a:spLocks noChangeShapeType="1"/>
          </p:cNvSpPr>
          <p:nvPr/>
        </p:nvSpPr>
        <p:spPr bwMode="auto">
          <a:xfrm flipH="1">
            <a:off x="575316" y="1623734"/>
            <a:ext cx="25310" cy="3519767"/>
          </a:xfrm>
          <a:prstGeom prst="line">
            <a:avLst/>
          </a:prstGeom>
          <a:noFill/>
          <a:ln w="9525" cap="flat" cmpd="sng" algn="ctr">
            <a:solidFill>
              <a:srgbClr val="969696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600">
              <a:latin typeface="+mn-lt"/>
            </a:endParaRPr>
          </a:p>
        </p:txBody>
      </p:sp>
      <p:graphicFrame>
        <p:nvGraphicFramePr>
          <p:cNvPr id="42" name="Group 78"/>
          <p:cNvGraphicFramePr>
            <a:graphicFrameLocks noGrp="1"/>
          </p:cNvGraphicFramePr>
          <p:nvPr/>
        </p:nvGraphicFramePr>
        <p:xfrm>
          <a:off x="568322" y="940713"/>
          <a:ext cx="8463532" cy="670117"/>
        </p:xfrm>
        <a:graphic>
          <a:graphicData uri="http://schemas.openxmlformats.org/drawingml/2006/table">
            <a:tbl>
              <a:tblPr/>
              <a:tblGrid>
                <a:gridCol w="1408766"/>
                <a:gridCol w="1410950"/>
                <a:gridCol w="1410954"/>
                <a:gridCol w="1410954"/>
                <a:gridCol w="1410954"/>
                <a:gridCol w="1410954"/>
              </a:tblGrid>
              <a:tr h="2423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Q312</a:t>
                      </a:r>
                      <a:endParaRPr kumimoji="0" lang="en-GB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DFDFD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AB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Q412</a:t>
                      </a:r>
                      <a:endParaRPr kumimoji="0" lang="en-GB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DFDFD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AB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DFDFD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AB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DFDFD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AB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DFDFD"/>
                          </a:solidFill>
                          <a:effectLst/>
                          <a:latin typeface="Arial" charset="0"/>
                          <a:cs typeface="Arial" charset="0"/>
                        </a:rPr>
                        <a:t>Q113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AB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GB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DFDFD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AB8"/>
                    </a:solidFill>
                  </a:tcPr>
                </a:tc>
              </a:tr>
              <a:tr h="427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05156"/>
                          </a:solidFill>
                          <a:effectLst/>
                          <a:latin typeface="Arial" charset="0"/>
                          <a:cs typeface="Arial" charset="0"/>
                        </a:rPr>
                        <a:t>July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05156"/>
                          </a:solidFill>
                          <a:effectLst/>
                          <a:latin typeface="Arial" charset="0"/>
                          <a:cs typeface="Arial" charset="0"/>
                        </a:rPr>
                        <a:t>August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05156"/>
                          </a:solidFill>
                          <a:effectLst/>
                          <a:latin typeface="Arial" charset="0"/>
                          <a:cs typeface="Arial" charset="0"/>
                        </a:rPr>
                        <a:t>Sept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05156"/>
                          </a:solidFill>
                          <a:effectLst/>
                          <a:latin typeface="Arial" charset="0"/>
                          <a:cs typeface="Arial" charset="0"/>
                        </a:rPr>
                        <a:t>Oct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505156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Nov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505156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Dec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7E8"/>
                    </a:solidFill>
                  </a:tcPr>
                </a:tc>
              </a:tr>
            </a:tbl>
          </a:graphicData>
        </a:graphic>
      </p:graphicFrame>
      <p:sp>
        <p:nvSpPr>
          <p:cNvPr id="43" name="Rounded Rectangle 15"/>
          <p:cNvSpPr/>
          <p:nvPr/>
        </p:nvSpPr>
        <p:spPr bwMode="auto">
          <a:xfrm>
            <a:off x="575524" y="3204425"/>
            <a:ext cx="2831910" cy="608451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en-GB" sz="1050" b="1" i="1" dirty="0" smtClean="0">
              <a:solidFill>
                <a:srgbClr val="000000"/>
              </a:solidFill>
              <a:latin typeface="Verdana" pitchFamily="34" charset="0"/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GB" sz="1200" b="1" i="1" dirty="0" smtClean="0">
                <a:solidFill>
                  <a:srgbClr val="000000"/>
                </a:solidFill>
                <a:latin typeface="Verdana" pitchFamily="34" charset="0"/>
              </a:rPr>
              <a:t>Top Value </a:t>
            </a:r>
            <a:r>
              <a:rPr lang="en-GB" sz="1200" b="1" i="1" dirty="0" err="1" smtClean="0">
                <a:solidFill>
                  <a:srgbClr val="000000"/>
                </a:solidFill>
                <a:latin typeface="Verdana" pitchFamily="34" charset="0"/>
              </a:rPr>
              <a:t>Lite</a:t>
            </a:r>
            <a:r>
              <a:rPr lang="en-GB" sz="1200" b="1" i="1" dirty="0" smtClean="0">
                <a:solidFill>
                  <a:srgbClr val="000000"/>
                </a:solidFill>
                <a:latin typeface="Verdana" pitchFamily="34" charset="0"/>
              </a:rPr>
              <a:t> </a:t>
            </a:r>
          </a:p>
          <a:p>
            <a:pPr algn="ctr">
              <a:spcBef>
                <a:spcPct val="50000"/>
              </a:spcBef>
              <a:defRPr/>
            </a:pPr>
            <a:r>
              <a:rPr lang="en-GB" sz="800" i="1" dirty="0" smtClean="0">
                <a:solidFill>
                  <a:srgbClr val="000000"/>
                </a:solidFill>
                <a:latin typeface="Verdana" pitchFamily="34" charset="0"/>
              </a:rPr>
              <a:t>Selected products on </a:t>
            </a:r>
          </a:p>
          <a:p>
            <a:pPr algn="ctr">
              <a:spcBef>
                <a:spcPct val="50000"/>
              </a:spcBef>
              <a:defRPr/>
            </a:pPr>
            <a:r>
              <a:rPr lang="en-GB" sz="800" i="1" dirty="0" smtClean="0">
                <a:solidFill>
                  <a:srgbClr val="000000"/>
                </a:solidFill>
                <a:latin typeface="Verdana" pitchFamily="34" charset="0"/>
              </a:rPr>
              <a:t>1410/1810/1910 series + Wireless </a:t>
            </a:r>
            <a:endParaRPr lang="en-GB" sz="1200" i="1" dirty="0" smtClean="0">
              <a:solidFill>
                <a:srgbClr val="000000"/>
              </a:solidFill>
              <a:latin typeface="Verdana" pitchFamily="34" charset="0"/>
            </a:endParaRPr>
          </a:p>
          <a:p>
            <a:pPr algn="ctr">
              <a:spcBef>
                <a:spcPct val="50000"/>
              </a:spcBef>
              <a:defRPr/>
            </a:pPr>
            <a:endParaRPr lang="en-GB" sz="1050" i="1" dirty="0" smtClean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31" name="Rounded Rectangle 15"/>
          <p:cNvSpPr/>
          <p:nvPr/>
        </p:nvSpPr>
        <p:spPr bwMode="auto">
          <a:xfrm>
            <a:off x="549701" y="2305724"/>
            <a:ext cx="1480832" cy="623454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GB" sz="1050" b="1" i="1" dirty="0" smtClean="0">
                <a:solidFill>
                  <a:schemeClr val="tx1"/>
                </a:solidFill>
                <a:latin typeface="Verdana" pitchFamily="34" charset="0"/>
              </a:rPr>
              <a:t>Mini </a:t>
            </a:r>
            <a:r>
              <a:rPr lang="en-GB" sz="1050" b="1" i="1" dirty="0" err="1" smtClean="0">
                <a:solidFill>
                  <a:schemeClr val="tx1"/>
                </a:solidFill>
                <a:latin typeface="Verdana" pitchFamily="34" charset="0"/>
              </a:rPr>
              <a:t>Gbic</a:t>
            </a:r>
            <a:r>
              <a:rPr lang="en-GB" sz="1050" b="1" i="1" dirty="0" smtClean="0">
                <a:solidFill>
                  <a:schemeClr val="tx1"/>
                </a:solidFill>
                <a:latin typeface="Verdana" pitchFamily="34" charset="0"/>
              </a:rPr>
              <a:t> offer</a:t>
            </a:r>
          </a:p>
          <a:p>
            <a:pPr algn="ctr">
              <a:spcBef>
                <a:spcPct val="50000"/>
              </a:spcBef>
              <a:defRPr/>
            </a:pPr>
            <a:r>
              <a:rPr lang="en-GB" sz="900" i="1" dirty="0" smtClean="0">
                <a:solidFill>
                  <a:schemeClr val="tx1"/>
                </a:solidFill>
                <a:latin typeface="Verdana" pitchFamily="34" charset="0"/>
              </a:rPr>
              <a:t>2620/2510 +Mini </a:t>
            </a:r>
            <a:r>
              <a:rPr lang="en-GB" sz="900" i="1" dirty="0" err="1" smtClean="0">
                <a:solidFill>
                  <a:schemeClr val="tx1"/>
                </a:solidFill>
                <a:latin typeface="Verdana" pitchFamily="34" charset="0"/>
              </a:rPr>
              <a:t>Gbic</a:t>
            </a:r>
            <a:r>
              <a:rPr lang="en-GB" sz="900" i="1" dirty="0" smtClean="0">
                <a:solidFill>
                  <a:schemeClr val="tx1"/>
                </a:solidFill>
                <a:latin typeface="Verdana" pitchFamily="34" charset="0"/>
              </a:rPr>
              <a:t> for 1 </a:t>
            </a:r>
            <a:r>
              <a:rPr lang="en-GB" sz="900" i="1" dirty="0" err="1" smtClean="0">
                <a:solidFill>
                  <a:schemeClr val="tx1"/>
                </a:solidFill>
                <a:latin typeface="Verdana" pitchFamily="34" charset="0"/>
              </a:rPr>
              <a:t>Eur</a:t>
            </a:r>
            <a:r>
              <a:rPr lang="en-GB" sz="900" i="1" dirty="0" smtClean="0">
                <a:solidFill>
                  <a:schemeClr val="tx1"/>
                </a:solidFill>
                <a:latin typeface="Verdana" pitchFamily="34" charset="0"/>
              </a:rPr>
              <a:t> soft bundle</a:t>
            </a:r>
          </a:p>
        </p:txBody>
      </p:sp>
      <p:sp>
        <p:nvSpPr>
          <p:cNvPr id="34" name="Rounded Rectangle 15"/>
          <p:cNvSpPr/>
          <p:nvPr/>
        </p:nvSpPr>
        <p:spPr bwMode="auto">
          <a:xfrm>
            <a:off x="397567" y="4862947"/>
            <a:ext cx="5822079" cy="240800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GB" sz="1050" b="1" i="1" dirty="0" smtClean="0">
                <a:solidFill>
                  <a:schemeClr val="tx1"/>
                </a:solidFill>
                <a:latin typeface="Verdana" pitchFamily="34" charset="0"/>
              </a:rPr>
              <a:t>End of Sale promotion </a:t>
            </a:r>
          </a:p>
        </p:txBody>
      </p:sp>
      <p:sp>
        <p:nvSpPr>
          <p:cNvPr id="41" name="Rounded Rectangle 15"/>
          <p:cNvSpPr/>
          <p:nvPr/>
        </p:nvSpPr>
        <p:spPr bwMode="auto">
          <a:xfrm>
            <a:off x="3424686" y="3201549"/>
            <a:ext cx="5520907" cy="611327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en-GB" sz="1050" b="1" i="1" dirty="0" smtClean="0">
              <a:solidFill>
                <a:srgbClr val="000000"/>
              </a:solidFill>
              <a:latin typeface="Verdana" pitchFamily="34" charset="0"/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GB" sz="1200" b="1" i="1" dirty="0" smtClean="0">
                <a:solidFill>
                  <a:srgbClr val="000000"/>
                </a:solidFill>
                <a:latin typeface="Verdana" pitchFamily="34" charset="0"/>
              </a:rPr>
              <a:t>Top Value </a:t>
            </a:r>
            <a:r>
              <a:rPr lang="en-GB" sz="1200" b="1" i="1" dirty="0" err="1" smtClean="0">
                <a:solidFill>
                  <a:srgbClr val="000000"/>
                </a:solidFill>
                <a:latin typeface="Verdana" pitchFamily="34" charset="0"/>
              </a:rPr>
              <a:t>Lite</a:t>
            </a:r>
            <a:endParaRPr lang="en-GB" sz="1200" b="1" i="1" dirty="0" smtClean="0">
              <a:solidFill>
                <a:srgbClr val="000000"/>
              </a:solidFill>
              <a:latin typeface="Verdana" pitchFamily="34" charset="0"/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GB" sz="1050" i="1" dirty="0" smtClean="0">
                <a:solidFill>
                  <a:srgbClr val="000000"/>
                </a:solidFill>
                <a:latin typeface="Verdana" pitchFamily="34" charset="0"/>
              </a:rPr>
              <a:t>Refresh discount / list of products</a:t>
            </a:r>
          </a:p>
          <a:p>
            <a:pPr algn="ctr">
              <a:spcBef>
                <a:spcPct val="50000"/>
              </a:spcBef>
              <a:defRPr/>
            </a:pPr>
            <a:r>
              <a:rPr lang="en-GB" sz="1050" i="1" dirty="0" smtClean="0">
                <a:solidFill>
                  <a:srgbClr val="000000"/>
                </a:solidFill>
                <a:latin typeface="Verdana" pitchFamily="34" charset="0"/>
              </a:rPr>
              <a:t>Discount on  </a:t>
            </a:r>
            <a:r>
              <a:rPr lang="en-GB" sz="1050" i="1" dirty="0" err="1" smtClean="0">
                <a:solidFill>
                  <a:srgbClr val="000000"/>
                </a:solidFill>
                <a:latin typeface="Verdana" pitchFamily="34" charset="0"/>
              </a:rPr>
              <a:t>Carepack</a:t>
            </a:r>
            <a:r>
              <a:rPr lang="en-GB" sz="1050" i="1" dirty="0" smtClean="0">
                <a:solidFill>
                  <a:srgbClr val="000000"/>
                </a:solidFill>
                <a:latin typeface="Verdana" pitchFamily="34" charset="0"/>
              </a:rPr>
              <a:t> included</a:t>
            </a:r>
            <a:endParaRPr lang="en-GB" sz="1200" i="1" dirty="0" smtClean="0">
              <a:solidFill>
                <a:srgbClr val="000000"/>
              </a:solidFill>
              <a:latin typeface="Verdana" pitchFamily="34" charset="0"/>
            </a:endParaRPr>
          </a:p>
          <a:p>
            <a:pPr algn="ctr">
              <a:spcBef>
                <a:spcPct val="50000"/>
              </a:spcBef>
              <a:defRPr/>
            </a:pPr>
            <a:endParaRPr lang="en-GB" sz="1050" i="1" dirty="0" smtClean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36" name="Rounded Rectangle 15"/>
          <p:cNvSpPr/>
          <p:nvPr/>
        </p:nvSpPr>
        <p:spPr bwMode="auto">
          <a:xfrm>
            <a:off x="638102" y="1977905"/>
            <a:ext cx="5575412" cy="240800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GB" sz="1050" b="1" i="1" dirty="0" smtClean="0">
                <a:solidFill>
                  <a:schemeClr val="tx1"/>
                </a:solidFill>
                <a:latin typeface="Verdana" pitchFamily="34" charset="0"/>
              </a:rPr>
              <a:t>MS </a:t>
            </a:r>
            <a:r>
              <a:rPr lang="en-GB" sz="1050" b="1" i="1" dirty="0" err="1" smtClean="0">
                <a:solidFill>
                  <a:schemeClr val="tx1"/>
                </a:solidFill>
                <a:latin typeface="Verdana" pitchFamily="34" charset="0"/>
              </a:rPr>
              <a:t>Lync</a:t>
            </a:r>
            <a:r>
              <a:rPr lang="en-GB" sz="1050" b="1" i="1" dirty="0" smtClean="0">
                <a:solidFill>
                  <a:schemeClr val="tx1"/>
                </a:solidFill>
                <a:latin typeface="Verdana" pitchFamily="34" charset="0"/>
              </a:rPr>
              <a:t> Demo kit</a:t>
            </a:r>
          </a:p>
        </p:txBody>
      </p:sp>
      <p:sp>
        <p:nvSpPr>
          <p:cNvPr id="3" name="TextBox 2"/>
          <p:cNvSpPr txBox="1"/>
          <p:nvPr/>
        </p:nvSpPr>
        <p:spPr>
          <a:xfrm rot="20484639">
            <a:off x="3392434" y="2297581"/>
            <a:ext cx="585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fr-FR" sz="1600" i="1" u="sng" dirty="0" smtClean="0">
                <a:solidFill>
                  <a:srgbClr val="FF0000"/>
                </a:solidFill>
                <a:latin typeface="HP Simplified" pitchFamily="34" charset="0"/>
                <a:cs typeface="HP Simplified" pitchFamily="34" charset="0"/>
              </a:rPr>
              <a:t>New</a:t>
            </a:r>
            <a:endParaRPr lang="en-US" sz="1600" i="1" u="sng" dirty="0" smtClean="0">
              <a:solidFill>
                <a:srgbClr val="FF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rot="20484639">
            <a:off x="3362911" y="3204638"/>
            <a:ext cx="898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fr-FR" sz="1600" i="1" u="sng" dirty="0" err="1" smtClean="0">
                <a:solidFill>
                  <a:srgbClr val="FF0000"/>
                </a:solidFill>
                <a:latin typeface="HP Simplified" pitchFamily="34" charset="0"/>
                <a:cs typeface="HP Simplified" pitchFamily="34" charset="0"/>
              </a:rPr>
              <a:t>Refresh</a:t>
            </a:r>
            <a:endParaRPr lang="en-US" sz="1600" i="1" u="sng" dirty="0" smtClean="0">
              <a:solidFill>
                <a:srgbClr val="FF0000"/>
              </a:solidFill>
              <a:latin typeface="HP Simplified" pitchFamily="34" charset="0"/>
              <a:cs typeface="HP Simplified" pitchFamily="34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声明：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735546"/>
            <a:ext cx="8229600" cy="2808312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+mn-ea"/>
                <a:cs typeface="Segoe UI" pitchFamily="34" charset="0"/>
              </a:rPr>
              <a:t>所有的版权属于原有公司，文件均来自公开渠道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+mn-ea"/>
              <a:cs typeface="Segoe UI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+mn-ea"/>
                <a:cs typeface="Segoe UI" pitchFamily="34" charset="0"/>
              </a:rPr>
              <a:t>此文件仅供学习使用，任何人不得进行以此为商业目的的行为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+mn-ea"/>
              <a:cs typeface="Segoe UI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+mn-ea"/>
                <a:cs typeface="Segoe UI" pitchFamily="34" charset="0"/>
              </a:rPr>
              <a:t>如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+mn-ea"/>
                <a:cs typeface="Segoe UI" pitchFamily="34" charset="0"/>
              </a:rPr>
              <a:t>有疑问，请立即删除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+mn-ea"/>
              <a:cs typeface="Segoe UI" pitchFamily="34" charset="0"/>
            </a:endParaRPr>
          </a:p>
        </p:txBody>
      </p:sp>
      <p:sp>
        <p:nvSpPr>
          <p:cNvPr id="7" name="圆角矩形 6">
            <a:hlinkClick r:id="rId3"/>
          </p:cNvPr>
          <p:cNvSpPr/>
          <p:nvPr/>
        </p:nvSpPr>
        <p:spPr>
          <a:xfrm>
            <a:off x="3589793" y="2832156"/>
            <a:ext cx="1440000" cy="297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defTabSz="914400"/>
            <a:r>
              <a:rPr lang="zh-CN" altLang="en-US" sz="1600" b="1" dirty="0" smtClean="0">
                <a:solidFill>
                  <a:prstClr val="white"/>
                </a:solidFill>
                <a:latin typeface="微软雅黑"/>
                <a:cs typeface="Segoe UI" pitchFamily="34" charset="0"/>
              </a:rPr>
              <a:t>访问地址</a:t>
            </a:r>
            <a:endParaRPr lang="zh-CN" altLang="en-US" sz="1600" b="1" dirty="0">
              <a:solidFill>
                <a:prstClr val="white"/>
              </a:solidFill>
              <a:latin typeface="微软雅黑"/>
              <a:cs typeface="Segoe UI" pitchFamily="34" charset="0"/>
            </a:endParaRPr>
          </a:p>
        </p:txBody>
      </p:sp>
      <p:sp>
        <p:nvSpPr>
          <p:cNvPr id="8" name="圆角矩形 7">
            <a:hlinkClick r:id="rId3"/>
          </p:cNvPr>
          <p:cNvSpPr/>
          <p:nvPr/>
        </p:nvSpPr>
        <p:spPr>
          <a:xfrm>
            <a:off x="3589793" y="3160568"/>
            <a:ext cx="1440000" cy="297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defTabSz="914400"/>
            <a:r>
              <a:rPr lang="zh-CN" altLang="en-US" sz="1600" b="1" dirty="0" smtClean="0">
                <a:solidFill>
                  <a:prstClr val="white"/>
                </a:solidFill>
                <a:latin typeface="微软雅黑"/>
                <a:cs typeface="Segoe UI" pitchFamily="34" charset="0"/>
              </a:rPr>
              <a:t>访问地址</a:t>
            </a:r>
            <a:endParaRPr lang="zh-CN" altLang="en-US" sz="1600" b="1" dirty="0">
              <a:solidFill>
                <a:prstClr val="white"/>
              </a:solidFill>
              <a:latin typeface="微软雅黑"/>
              <a:cs typeface="Segoe UI" pitchFamily="34" charset="0"/>
            </a:endParaRPr>
          </a:p>
        </p:txBody>
      </p:sp>
      <p:sp>
        <p:nvSpPr>
          <p:cNvPr id="16" name="圆角矩形 15">
            <a:hlinkClick r:id="rId3"/>
          </p:cNvPr>
          <p:cNvSpPr/>
          <p:nvPr/>
        </p:nvSpPr>
        <p:spPr>
          <a:xfrm>
            <a:off x="5148064" y="2832156"/>
            <a:ext cx="3770174" cy="297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defTabSz="914400"/>
            <a:r>
              <a:rPr lang="en-US" altLang="zh-CN" sz="1600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https</a:t>
            </a:r>
            <a:r>
              <a:rPr lang="en-US" altLang="zh-CN" sz="1600" b="1" dirty="0" smtClean="0">
                <a:solidFill>
                  <a:prstClr val="white"/>
                </a:solidFill>
                <a:latin typeface="微软雅黑"/>
                <a:cs typeface="Segoe UI" pitchFamily="34" charset="0"/>
              </a:rPr>
              <a:t>://www.chuanke.com</a:t>
            </a:r>
            <a:endParaRPr lang="zh-CN" altLang="en-US" sz="1600" b="1" dirty="0">
              <a:solidFill>
                <a:prstClr val="white"/>
              </a:solidFill>
              <a:latin typeface="微软雅黑"/>
              <a:cs typeface="Segoe UI" pitchFamily="34" charset="0"/>
            </a:endParaRPr>
          </a:p>
        </p:txBody>
      </p:sp>
      <p:sp>
        <p:nvSpPr>
          <p:cNvPr id="17" name="圆角矩形 16">
            <a:hlinkClick r:id="rId3"/>
          </p:cNvPr>
          <p:cNvSpPr/>
          <p:nvPr/>
        </p:nvSpPr>
        <p:spPr>
          <a:xfrm>
            <a:off x="5148064" y="3160568"/>
            <a:ext cx="3770174" cy="297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defTabSz="914400"/>
            <a:r>
              <a:rPr lang="en-US" altLang="zh-CN" sz="1600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https</a:t>
            </a:r>
            <a:r>
              <a:rPr lang="en-US" altLang="zh-CN" sz="1600" b="1" dirty="0" smtClean="0">
                <a:solidFill>
                  <a:prstClr val="white"/>
                </a:solidFill>
                <a:latin typeface="微软雅黑"/>
                <a:cs typeface="Segoe UI" pitchFamily="34" charset="0"/>
              </a:rPr>
              <a:t>://study.163.com</a:t>
            </a:r>
            <a:endParaRPr lang="zh-CN" altLang="en-US" sz="1600" b="1" dirty="0">
              <a:solidFill>
                <a:prstClr val="white"/>
              </a:solidFill>
              <a:latin typeface="微软雅黑"/>
              <a:cs typeface="Segoe UI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71354" y="2190877"/>
            <a:ext cx="729398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学习世界五百强和咨询公司</a:t>
            </a:r>
            <a:r>
              <a:rPr lang="en-US" altLang="zh-CN" dirty="0" smtClean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PPT</a:t>
            </a:r>
            <a:r>
              <a:rPr lang="zh-CN" altLang="en-US" dirty="0" smtClean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课程请访问如下网站搜索：“司马懿”</a:t>
            </a:r>
            <a:endParaRPr lang="zh-CN" altLang="en-US" dirty="0">
              <a:solidFill>
                <a:srgbClr val="4F81BD">
                  <a:lumMod val="75000"/>
                </a:srgbClr>
              </a:solidFill>
              <a:latin typeface="微软雅黑"/>
              <a:cs typeface="Segoe UI" pitchFamily="34" charset="0"/>
            </a:endParaRPr>
          </a:p>
        </p:txBody>
      </p:sp>
      <p:sp>
        <p:nvSpPr>
          <p:cNvPr id="18" name="圆角矩形 17">
            <a:hlinkClick r:id="rId3"/>
          </p:cNvPr>
          <p:cNvSpPr/>
          <p:nvPr/>
        </p:nvSpPr>
        <p:spPr>
          <a:xfrm>
            <a:off x="3589793" y="3489852"/>
            <a:ext cx="1440000" cy="297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defTabSz="914400"/>
            <a:r>
              <a:rPr lang="zh-CN" altLang="en-US" sz="1600" b="1" dirty="0" smtClean="0">
                <a:solidFill>
                  <a:prstClr val="white"/>
                </a:solidFill>
                <a:latin typeface="微软雅黑"/>
                <a:cs typeface="Segoe UI" pitchFamily="34" charset="0"/>
              </a:rPr>
              <a:t>访问地址</a:t>
            </a:r>
            <a:endParaRPr lang="zh-CN" altLang="en-US" sz="1600" b="1" dirty="0">
              <a:solidFill>
                <a:prstClr val="white"/>
              </a:solidFill>
              <a:latin typeface="微软雅黑"/>
              <a:cs typeface="Segoe UI" pitchFamily="34" charset="0"/>
            </a:endParaRPr>
          </a:p>
        </p:txBody>
      </p:sp>
      <p:sp>
        <p:nvSpPr>
          <p:cNvPr id="19" name="圆角矩形 18">
            <a:hlinkClick r:id="rId3"/>
          </p:cNvPr>
          <p:cNvSpPr/>
          <p:nvPr/>
        </p:nvSpPr>
        <p:spPr>
          <a:xfrm>
            <a:off x="5148064" y="3489852"/>
            <a:ext cx="3770174" cy="297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defTabSz="914400"/>
            <a:r>
              <a:rPr lang="en-US" altLang="zh-CN" sz="1600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https://</a:t>
            </a:r>
            <a:r>
              <a:rPr lang="en-US" altLang="zh-CN" sz="1600" b="1" dirty="0" smtClean="0">
                <a:solidFill>
                  <a:prstClr val="white"/>
                </a:solidFill>
                <a:latin typeface="微软雅黑"/>
                <a:cs typeface="Segoe UI" pitchFamily="34" charset="0"/>
              </a:rPr>
              <a:t>www.zhiu.com</a:t>
            </a:r>
            <a:endParaRPr lang="zh-CN" altLang="en-US" sz="1600" b="1" dirty="0">
              <a:solidFill>
                <a:prstClr val="white"/>
              </a:solidFill>
              <a:latin typeface="微软雅黑"/>
              <a:cs typeface="Segoe UI" pitchFamily="34" charset="0"/>
            </a:endParaRPr>
          </a:p>
        </p:txBody>
      </p:sp>
      <p:sp>
        <p:nvSpPr>
          <p:cNvPr id="12" name="圆角矩形 11">
            <a:hlinkClick r:id="rId3"/>
          </p:cNvPr>
          <p:cNvSpPr/>
          <p:nvPr/>
        </p:nvSpPr>
        <p:spPr>
          <a:xfrm>
            <a:off x="537103" y="2832156"/>
            <a:ext cx="2972786" cy="297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defTabSz="914400"/>
            <a:r>
              <a:rPr lang="zh-CN" altLang="en-US" sz="1600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百度传课：司马懿</a:t>
            </a:r>
            <a:r>
              <a:rPr lang="en-US" altLang="zh-CN" sz="1600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PPT</a:t>
            </a:r>
            <a:r>
              <a:rPr lang="zh-CN" altLang="en-US" sz="1600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学校</a:t>
            </a:r>
          </a:p>
        </p:txBody>
      </p:sp>
      <p:sp>
        <p:nvSpPr>
          <p:cNvPr id="13" name="圆角矩形 12">
            <a:hlinkClick r:id="rId3"/>
          </p:cNvPr>
          <p:cNvSpPr/>
          <p:nvPr/>
        </p:nvSpPr>
        <p:spPr>
          <a:xfrm>
            <a:off x="537103" y="3160568"/>
            <a:ext cx="2972786" cy="297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defTabSz="914400"/>
            <a:r>
              <a:rPr lang="zh-CN" altLang="en-US" sz="1600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网易学堂：司马懿</a:t>
            </a:r>
            <a:r>
              <a:rPr lang="en-US" altLang="zh-CN" sz="1600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PPT</a:t>
            </a:r>
            <a:r>
              <a:rPr lang="zh-CN" altLang="en-US" sz="1600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学校</a:t>
            </a:r>
          </a:p>
        </p:txBody>
      </p:sp>
      <p:sp>
        <p:nvSpPr>
          <p:cNvPr id="14" name="圆角矩形 13">
            <a:hlinkClick r:id="rId3"/>
          </p:cNvPr>
          <p:cNvSpPr/>
          <p:nvPr/>
        </p:nvSpPr>
        <p:spPr>
          <a:xfrm>
            <a:off x="537103" y="3489852"/>
            <a:ext cx="2972786" cy="297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defTabSz="914400"/>
            <a:r>
              <a:rPr lang="zh-CN" altLang="en-US" sz="1600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知乎：       司马懿</a:t>
            </a:r>
            <a:r>
              <a:rPr lang="en-US" altLang="zh-CN" sz="1600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PPT</a:t>
            </a:r>
            <a:r>
              <a:rPr lang="zh-CN" altLang="en-US" sz="1600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学校</a:t>
            </a:r>
          </a:p>
        </p:txBody>
      </p:sp>
    </p:spTree>
    <p:extLst>
      <p:ext uri="{BB962C8B-B14F-4D97-AF65-F5344CB8AC3E}">
        <p14:creationId xmlns:p14="http://schemas.microsoft.com/office/powerpoint/2010/main" val="397118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>
          <a:xfrm>
            <a:off x="172528" y="224287"/>
            <a:ext cx="9144000" cy="46984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</a:rPr>
              <a:t>HPN Incentives available FOR OCTOBER 2012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712646"/>
            <a:ext cx="8110728" cy="4040879"/>
          </a:xfrm>
        </p:spPr>
        <p:txBody>
          <a:bodyPr>
            <a:noAutofit/>
          </a:bodyPr>
          <a:lstStyle/>
          <a:p>
            <a:pPr lvl="2">
              <a:lnSpc>
                <a:spcPct val="100000"/>
              </a:lnSpc>
              <a:buNone/>
            </a:pPr>
            <a:endParaRPr lang="fr-FR" sz="1100" dirty="0" smtClean="0"/>
          </a:p>
          <a:p>
            <a:pPr lvl="2">
              <a:buNone/>
            </a:pPr>
            <a:endParaRPr lang="fr-FR" sz="1200" dirty="0" smtClean="0">
              <a:latin typeface="+mn-lt"/>
            </a:endParaRPr>
          </a:p>
          <a:p>
            <a:pPr>
              <a:buFont typeface="Wingdings" pitchFamily="2" charset="2"/>
              <a:buChar char="§"/>
            </a:pPr>
            <a:r>
              <a:rPr lang="en-US" sz="1600" dirty="0" smtClean="0"/>
              <a:t> TOP VALUE </a:t>
            </a:r>
            <a:r>
              <a:rPr lang="en-US" sz="1600" dirty="0" err="1" smtClean="0"/>
              <a:t>lite</a:t>
            </a:r>
            <a:r>
              <a:rPr lang="en-US" sz="1600" dirty="0" smtClean="0"/>
              <a:t> offer  Refresh– </a:t>
            </a:r>
            <a:r>
              <a:rPr lang="en-US" sz="1100" dirty="0" smtClean="0">
                <a:solidFill>
                  <a:srgbClr val="FF0000"/>
                </a:solidFill>
              </a:rPr>
              <a:t>Running from Sept 1</a:t>
            </a:r>
            <a:r>
              <a:rPr lang="en-US" sz="1100" baseline="30000" dirty="0" smtClean="0">
                <a:solidFill>
                  <a:srgbClr val="FF0000"/>
                </a:solidFill>
              </a:rPr>
              <a:t>st</a:t>
            </a:r>
            <a:r>
              <a:rPr lang="en-US" sz="1100" dirty="0" smtClean="0">
                <a:solidFill>
                  <a:srgbClr val="FF0000"/>
                </a:solidFill>
              </a:rPr>
              <a:t> until December 31st</a:t>
            </a:r>
            <a:r>
              <a:rPr lang="en-GB" sz="1100" dirty="0" smtClean="0">
                <a:solidFill>
                  <a:srgbClr val="FF0000"/>
                </a:solidFill>
              </a:rPr>
              <a:t> 2012 </a:t>
            </a:r>
          </a:p>
          <a:p>
            <a:pPr lvl="2">
              <a:buNone/>
            </a:pPr>
            <a:r>
              <a:rPr lang="fr-FR" sz="1200" dirty="0" err="1" smtClean="0"/>
              <a:t>Rebate</a:t>
            </a:r>
            <a:r>
              <a:rPr lang="fr-FR" sz="1200" dirty="0" smtClean="0"/>
              <a:t> on </a:t>
            </a:r>
            <a:r>
              <a:rPr lang="fr-FR" sz="1200" dirty="0" err="1" smtClean="0"/>
              <a:t>selected</a:t>
            </a:r>
            <a:r>
              <a:rPr lang="fr-FR" sz="1200" dirty="0" smtClean="0"/>
              <a:t> </a:t>
            </a:r>
            <a:r>
              <a:rPr lang="fr-FR" sz="1200" dirty="0" err="1" smtClean="0"/>
              <a:t>switches</a:t>
            </a:r>
            <a:r>
              <a:rPr lang="fr-FR" sz="1200" dirty="0" smtClean="0"/>
              <a:t> </a:t>
            </a:r>
            <a:r>
              <a:rPr lang="fr-FR" sz="1200" dirty="0" err="1" smtClean="0"/>
              <a:t>from</a:t>
            </a:r>
            <a:r>
              <a:rPr lang="fr-FR" sz="1200" dirty="0" smtClean="0"/>
              <a:t> 1405/1810*/1910 /2510*  </a:t>
            </a:r>
            <a:r>
              <a:rPr lang="fr-FR" sz="1200" dirty="0" err="1" smtClean="0"/>
              <a:t>series</a:t>
            </a:r>
            <a:r>
              <a:rPr lang="fr-FR" sz="1200" dirty="0" smtClean="0"/>
              <a:t> and </a:t>
            </a:r>
            <a:r>
              <a:rPr lang="fr-FR" sz="1200" dirty="0" err="1" smtClean="0"/>
              <a:t>wireless</a:t>
            </a:r>
            <a:r>
              <a:rPr lang="fr-FR" sz="1200" dirty="0" smtClean="0"/>
              <a:t> </a:t>
            </a:r>
            <a:r>
              <a:rPr lang="fr-FR" sz="1200" dirty="0" err="1" smtClean="0"/>
              <a:t>products</a:t>
            </a:r>
            <a:endParaRPr lang="fr-FR" sz="1200" dirty="0" smtClean="0"/>
          </a:p>
          <a:p>
            <a:pPr lvl="2">
              <a:buNone/>
            </a:pPr>
            <a:r>
              <a:rPr lang="fr-FR" sz="1100" i="1" dirty="0" smtClean="0"/>
              <a:t>*</a:t>
            </a:r>
            <a:r>
              <a:rPr lang="fr-FR" sz="1050" i="1" dirty="0" smtClean="0"/>
              <a:t>1810 and 2510-24G </a:t>
            </a:r>
            <a:r>
              <a:rPr lang="fr-FR" sz="1050" i="1" dirty="0" err="1" smtClean="0"/>
              <a:t>until</a:t>
            </a:r>
            <a:r>
              <a:rPr lang="fr-FR" sz="1050" i="1" dirty="0" smtClean="0"/>
              <a:t> end of </a:t>
            </a:r>
            <a:r>
              <a:rPr lang="fr-FR" sz="1050" i="1" dirty="0" err="1" smtClean="0"/>
              <a:t>October</a:t>
            </a:r>
            <a:r>
              <a:rPr lang="fr-FR" sz="1050" i="1" dirty="0" smtClean="0"/>
              <a:t> 2012 </a:t>
            </a:r>
            <a:r>
              <a:rPr lang="fr-FR" sz="1050" i="1" dirty="0" err="1" smtClean="0"/>
              <a:t>only</a:t>
            </a:r>
            <a:r>
              <a:rPr lang="fr-FR" sz="1050" i="1" dirty="0" smtClean="0"/>
              <a:t>; 14XX/1910 and </a:t>
            </a:r>
            <a:r>
              <a:rPr lang="fr-FR" sz="1050" i="1" dirty="0" err="1" smtClean="0"/>
              <a:t>wireless</a:t>
            </a:r>
            <a:r>
              <a:rPr lang="fr-FR" sz="1050" i="1" dirty="0" smtClean="0"/>
              <a:t> running  </a:t>
            </a:r>
            <a:r>
              <a:rPr lang="fr-FR" sz="1050" i="1" dirty="0" err="1" smtClean="0"/>
              <a:t>until</a:t>
            </a:r>
            <a:r>
              <a:rPr lang="fr-FR" sz="1050" i="1" dirty="0" smtClean="0"/>
              <a:t> end of </a:t>
            </a:r>
            <a:r>
              <a:rPr lang="fr-FR" sz="1050" i="1" dirty="0" err="1" smtClean="0"/>
              <a:t>December</a:t>
            </a:r>
            <a:r>
              <a:rPr lang="fr-FR" sz="1050" i="1" dirty="0" smtClean="0"/>
              <a:t> 31st 2012</a:t>
            </a:r>
          </a:p>
          <a:p>
            <a:pPr lvl="2">
              <a:buNone/>
            </a:pPr>
            <a:endParaRPr lang="fr-FR" sz="1200" dirty="0" smtClean="0"/>
          </a:p>
          <a:p>
            <a:pPr>
              <a:buFont typeface="Wingdings" pitchFamily="2" charset="2"/>
              <a:buChar char="§"/>
            </a:pPr>
            <a:r>
              <a:rPr lang="en-US" sz="1600" dirty="0" smtClean="0"/>
              <a:t> Network Modernization - </a:t>
            </a:r>
            <a:r>
              <a:rPr lang="en-US" sz="1100" dirty="0" smtClean="0">
                <a:solidFill>
                  <a:srgbClr val="FF0000"/>
                </a:solidFill>
              </a:rPr>
              <a:t>Running from Sept 1</a:t>
            </a:r>
            <a:r>
              <a:rPr lang="en-US" sz="1100" baseline="30000" dirty="0" smtClean="0">
                <a:solidFill>
                  <a:srgbClr val="FF0000"/>
                </a:solidFill>
              </a:rPr>
              <a:t>st</a:t>
            </a:r>
            <a:r>
              <a:rPr lang="en-US" sz="1100" dirty="0" smtClean="0">
                <a:solidFill>
                  <a:srgbClr val="FF0000"/>
                </a:solidFill>
              </a:rPr>
              <a:t> until October 31st</a:t>
            </a:r>
            <a:r>
              <a:rPr lang="en-GB" sz="1100" dirty="0" smtClean="0">
                <a:solidFill>
                  <a:srgbClr val="FF0000"/>
                </a:solidFill>
              </a:rPr>
              <a:t> 2012 </a:t>
            </a:r>
          </a:p>
          <a:p>
            <a:pPr lvl="2">
              <a:buNone/>
            </a:pPr>
            <a:r>
              <a:rPr lang="fr-FR" sz="1200" dirty="0" err="1" smtClean="0"/>
              <a:t>Supporting</a:t>
            </a:r>
            <a:r>
              <a:rPr lang="fr-FR" sz="1200" dirty="0" smtClean="0"/>
              <a:t> UC&amp;C messaging – Discount on </a:t>
            </a:r>
            <a:r>
              <a:rPr lang="fr-FR" sz="1200" dirty="0" err="1" smtClean="0"/>
              <a:t>PoE</a:t>
            </a:r>
            <a:r>
              <a:rPr lang="fr-FR" sz="1200" dirty="0" smtClean="0"/>
              <a:t> Switch </a:t>
            </a:r>
            <a:r>
              <a:rPr lang="fr-FR" sz="1200" dirty="0" err="1" smtClean="0"/>
              <a:t>from</a:t>
            </a:r>
            <a:r>
              <a:rPr lang="fr-FR" sz="1200" dirty="0" smtClean="0"/>
              <a:t> 2520/2620/29xx</a:t>
            </a:r>
          </a:p>
          <a:p>
            <a:pPr lvl="2">
              <a:lnSpc>
                <a:spcPct val="100000"/>
              </a:lnSpc>
              <a:buNone/>
            </a:pPr>
            <a:endParaRPr lang="fr-FR" sz="1100" b="1" dirty="0" smtClean="0">
              <a:latin typeface="+mn-lt"/>
            </a:endParaRPr>
          </a:p>
          <a:p>
            <a:pPr>
              <a:buFont typeface="Wingdings" pitchFamily="2" charset="2"/>
              <a:buChar char="§"/>
            </a:pPr>
            <a:r>
              <a:rPr lang="en-US" sz="1600" dirty="0" smtClean="0">
                <a:latin typeface="+mn-lt"/>
              </a:rPr>
              <a:t>End of Sales Offer – </a:t>
            </a:r>
            <a:r>
              <a:rPr lang="en-GB" sz="1100" dirty="0" smtClean="0">
                <a:solidFill>
                  <a:srgbClr val="FF0000"/>
                </a:solidFill>
              </a:rPr>
              <a:t>July  1</a:t>
            </a:r>
            <a:r>
              <a:rPr lang="en-GB" sz="1100" baseline="30000" dirty="0" smtClean="0">
                <a:solidFill>
                  <a:srgbClr val="FF0000"/>
                </a:solidFill>
              </a:rPr>
              <a:t>st</a:t>
            </a:r>
            <a:r>
              <a:rPr lang="en-GB" sz="1100" dirty="0" smtClean="0">
                <a:solidFill>
                  <a:srgbClr val="FF0000"/>
                </a:solidFill>
              </a:rPr>
              <a:t> until October  31</a:t>
            </a:r>
            <a:r>
              <a:rPr lang="en-GB" sz="1100" baseline="30000" dirty="0" smtClean="0">
                <a:solidFill>
                  <a:srgbClr val="FF0000"/>
                </a:solidFill>
              </a:rPr>
              <a:t>st</a:t>
            </a:r>
            <a:r>
              <a:rPr lang="en-GB" sz="1100" dirty="0" smtClean="0">
                <a:solidFill>
                  <a:srgbClr val="FF0000"/>
                </a:solidFill>
              </a:rPr>
              <a:t> 2012 _ NEW PRODUCT LIST AS OF Sept 15th+ Extension until end of Dec!</a:t>
            </a:r>
            <a:endParaRPr lang="en-GB" sz="1100" dirty="0" smtClean="0">
              <a:solidFill>
                <a:srgbClr val="FF0000"/>
              </a:solidFill>
              <a:latin typeface="+mn-lt"/>
            </a:endParaRPr>
          </a:p>
          <a:p>
            <a:pPr lvl="2">
              <a:lnSpc>
                <a:spcPct val="100000"/>
              </a:lnSpc>
              <a:buNone/>
            </a:pPr>
            <a:r>
              <a:rPr lang="en-US" altLang="ja-JP" dirty="0" smtClean="0">
                <a:solidFill>
                  <a:schemeClr val="tx1"/>
                </a:solidFill>
                <a:latin typeface="+mn-lt"/>
              </a:rPr>
              <a:t>On going offer </a:t>
            </a:r>
          </a:p>
          <a:p>
            <a:pPr lvl="2">
              <a:lnSpc>
                <a:spcPct val="100000"/>
              </a:lnSpc>
              <a:buNone/>
            </a:pPr>
            <a:endParaRPr lang="en-US" altLang="ja-JP" dirty="0" smtClean="0">
              <a:solidFill>
                <a:schemeClr val="tx1"/>
              </a:solidFill>
              <a:latin typeface="+mn-lt"/>
            </a:endParaRPr>
          </a:p>
          <a:p>
            <a:pPr>
              <a:buFont typeface="Wingdings" pitchFamily="2" charset="2"/>
              <a:buChar char="§"/>
            </a:pPr>
            <a:r>
              <a:rPr lang="en-US" sz="1600" dirty="0" smtClean="0"/>
              <a:t>MS </a:t>
            </a:r>
            <a:r>
              <a:rPr lang="en-US" sz="1600" dirty="0" err="1" smtClean="0"/>
              <a:t>Lync</a:t>
            </a:r>
            <a:r>
              <a:rPr lang="en-US" sz="1600" dirty="0" smtClean="0"/>
              <a:t> Demo kit available– </a:t>
            </a:r>
            <a:r>
              <a:rPr lang="en-GB" sz="1100" dirty="0" smtClean="0">
                <a:solidFill>
                  <a:srgbClr val="FF0000"/>
                </a:solidFill>
              </a:rPr>
              <a:t>July  1</a:t>
            </a:r>
            <a:r>
              <a:rPr lang="en-GB" sz="1100" baseline="30000" dirty="0" smtClean="0">
                <a:solidFill>
                  <a:srgbClr val="FF0000"/>
                </a:solidFill>
              </a:rPr>
              <a:t>st</a:t>
            </a:r>
            <a:r>
              <a:rPr lang="en-GB" sz="1100" dirty="0" smtClean="0">
                <a:solidFill>
                  <a:srgbClr val="FF0000"/>
                </a:solidFill>
              </a:rPr>
              <a:t> until October  31</a:t>
            </a:r>
            <a:r>
              <a:rPr lang="en-GB" sz="1100" baseline="30000" dirty="0" smtClean="0">
                <a:solidFill>
                  <a:srgbClr val="FF0000"/>
                </a:solidFill>
              </a:rPr>
              <a:t>st</a:t>
            </a:r>
            <a:r>
              <a:rPr lang="en-GB" sz="1100" dirty="0" smtClean="0">
                <a:solidFill>
                  <a:srgbClr val="FF0000"/>
                </a:solidFill>
              </a:rPr>
              <a:t> 2012</a:t>
            </a:r>
          </a:p>
          <a:p>
            <a:pPr lvl="2">
              <a:buNone/>
            </a:pPr>
            <a:r>
              <a:rPr lang="en-US" altLang="ja-JP" dirty="0" smtClean="0">
                <a:solidFill>
                  <a:schemeClr val="tx1"/>
                </a:solidFill>
              </a:rPr>
              <a:t>2 demo kits available –OGP on demand</a:t>
            </a:r>
          </a:p>
          <a:p>
            <a:pPr lvl="2">
              <a:lnSpc>
                <a:spcPct val="100000"/>
              </a:lnSpc>
              <a:buNone/>
            </a:pPr>
            <a:endParaRPr lang="en-US" altLang="ja-JP" dirty="0" smtClean="0">
              <a:latin typeface="+mn-lt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ja-JP" sz="1600" dirty="0" smtClean="0">
                <a:latin typeface="+mn-lt"/>
              </a:rPr>
              <a:t>Trade-in program, wired and wireless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TOP VALUE LITE SEPTEMBER </a:t>
            </a:r>
            <a:br>
              <a:rPr lang="en-US" dirty="0" smtClean="0"/>
            </a:br>
            <a:r>
              <a:rPr lang="en-US" dirty="0" smtClean="0"/>
              <a:t>REFRESH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+mj-lt"/>
              </a:rPr>
              <a:t>TOP VALUE LITE – HPN implementation </a:t>
            </a:r>
            <a:endParaRPr lang="en-US" sz="2800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49384" y="748146"/>
            <a:ext cx="8714232" cy="3873242"/>
          </a:xfrm>
          <a:prstGeom prst="rect">
            <a:avLst/>
          </a:prstGeo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endParaRPr lang="en-US" sz="1400" dirty="0" smtClean="0"/>
          </a:p>
          <a:p>
            <a:pPr lvl="1">
              <a:lnSpc>
                <a:spcPct val="150000"/>
              </a:lnSpc>
            </a:pPr>
            <a:r>
              <a:rPr lang="en-US" sz="1400" dirty="0" smtClean="0"/>
              <a:t>Incorporate HPN into HP Top Value offer</a:t>
            </a:r>
          </a:p>
          <a:p>
            <a:pPr lvl="1">
              <a:lnSpc>
                <a:spcPct val="150000"/>
              </a:lnSpc>
            </a:pPr>
            <a:r>
              <a:rPr lang="en-US" sz="1400" dirty="0" smtClean="0"/>
              <a:t>Implement light version of Top Value promo (no auto-replenishment capabilities, No TV specific SKU)</a:t>
            </a:r>
          </a:p>
          <a:p>
            <a:pPr lvl="1">
              <a:lnSpc>
                <a:spcPct val="150000"/>
              </a:lnSpc>
            </a:pPr>
            <a:r>
              <a:rPr lang="en-US" sz="1400" dirty="0" smtClean="0"/>
              <a:t>Top Value  =&gt; competitive pricing, selection of entry level products</a:t>
            </a:r>
          </a:p>
          <a:p>
            <a:pPr lvl="1">
              <a:lnSpc>
                <a:spcPct val="150000"/>
              </a:lnSpc>
            </a:pPr>
            <a:r>
              <a:rPr lang="en-US" sz="1400" dirty="0" smtClean="0"/>
              <a:t>No additional discount possible </a:t>
            </a:r>
          </a:p>
          <a:p>
            <a:pPr lvl="1">
              <a:lnSpc>
                <a:spcPct val="150000"/>
              </a:lnSpc>
            </a:pPr>
            <a:r>
              <a:rPr lang="en-US" sz="1400" dirty="0" smtClean="0"/>
              <a:t>One common offer </a:t>
            </a:r>
          </a:p>
          <a:p>
            <a:pPr lvl="1">
              <a:lnSpc>
                <a:spcPct val="150000"/>
              </a:lnSpc>
              <a:buNone/>
            </a:pPr>
            <a:endParaRPr lang="en-US" sz="1400" dirty="0" smtClean="0"/>
          </a:p>
          <a:p>
            <a:pPr>
              <a:lnSpc>
                <a:spcPct val="150000"/>
              </a:lnSpc>
              <a:buNone/>
            </a:pPr>
            <a:endParaRPr lang="en-US" sz="1400" dirty="0" smtClean="0"/>
          </a:p>
          <a:p>
            <a:pPr>
              <a:lnSpc>
                <a:spcPct val="150000"/>
              </a:lnSpc>
              <a:buNone/>
            </a:pP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2640" y="159294"/>
            <a:ext cx="8245475" cy="472712"/>
          </a:xfr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SUMMARY TOP VALUE LITE </a:t>
            </a:r>
            <a:r>
              <a:rPr lang="en-US" dirty="0" smtClean="0"/>
              <a:t>OFFER </a:t>
            </a:r>
            <a:r>
              <a:rPr lang="en-US" dirty="0" smtClean="0">
                <a:solidFill>
                  <a:srgbClr val="FF0000"/>
                </a:solidFill>
              </a:rPr>
              <a:t>Q412 </a:t>
            </a: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 smtClean="0">
                <a:solidFill>
                  <a:srgbClr val="FF0000"/>
                </a:solidFill>
              </a:rPr>
              <a:t> Q113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23838" y="442145"/>
            <a:ext cx="8920162" cy="553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85000"/>
              </a:lnSpc>
              <a:spcBef>
                <a:spcPct val="10000"/>
              </a:spcBef>
              <a:spcAft>
                <a:spcPct val="10000"/>
              </a:spcAft>
            </a:pPr>
            <a:endParaRPr lang="en-US" sz="1050" i="1" dirty="0" smtClean="0">
              <a:solidFill>
                <a:srgbClr val="008BD1"/>
              </a:solidFill>
              <a:latin typeface="Arial" charset="0"/>
            </a:endParaRPr>
          </a:p>
          <a:p>
            <a:pPr>
              <a:lnSpc>
                <a:spcPct val="8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sz="1100" b="1" dirty="0" smtClean="0">
                <a:solidFill>
                  <a:schemeClr val="accent1"/>
                </a:solidFill>
                <a:latin typeface="HP Simplified" pitchFamily="34" charset="0"/>
                <a:cs typeface="HP Simplified" pitchFamily="34" charset="0"/>
              </a:rPr>
              <a:t>Objective </a:t>
            </a:r>
            <a:r>
              <a:rPr lang="en-US" sz="1000" i="1" dirty="0" smtClean="0">
                <a:solidFill>
                  <a:srgbClr val="008BD1"/>
                </a:solidFill>
                <a:latin typeface="Arial" charset="0"/>
                <a:cs typeface="Arial" charset="0"/>
              </a:rPr>
              <a:t>:</a:t>
            </a:r>
            <a:endParaRPr lang="en-US" sz="1000" dirty="0" smtClean="0">
              <a:latin typeface="Arial" charset="0"/>
              <a:cs typeface="Arial" charset="0"/>
            </a:endParaRPr>
          </a:p>
          <a:p>
            <a:pPr>
              <a:lnSpc>
                <a:spcPct val="8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sz="1050" dirty="0" smtClean="0">
                <a:latin typeface="Arial" charset="0"/>
                <a:cs typeface="Arial" charset="0"/>
              </a:rPr>
              <a:t>	</a:t>
            </a:r>
            <a:r>
              <a:rPr lang="en-US" sz="1000" dirty="0" smtClean="0">
                <a:cs typeface="Arial" charset="0"/>
              </a:rPr>
              <a:t>- Push focus entry level product under HP top value promo umbrella</a:t>
            </a:r>
          </a:p>
          <a:p>
            <a:pPr>
              <a:lnSpc>
                <a:spcPct val="8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sz="1000" dirty="0" smtClean="0">
                <a:cs typeface="Arial" charset="0"/>
              </a:rPr>
              <a:t>	- Have a compelling / aggressive street price</a:t>
            </a:r>
          </a:p>
          <a:p>
            <a:pPr>
              <a:lnSpc>
                <a:spcPct val="8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sz="1000" dirty="0" smtClean="0">
                <a:cs typeface="Arial" charset="0"/>
              </a:rPr>
              <a:t>	- Simplify channel promotion, keep stable promo price</a:t>
            </a:r>
          </a:p>
          <a:p>
            <a:pPr>
              <a:lnSpc>
                <a:spcPct val="8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sz="1000" dirty="0" smtClean="0">
                <a:cs typeface="Arial" charset="0"/>
              </a:rPr>
              <a:t>	- no additional discount allowed on top</a:t>
            </a:r>
          </a:p>
          <a:p>
            <a:pPr>
              <a:lnSpc>
                <a:spcPct val="8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sz="1100" b="1" dirty="0" smtClean="0">
                <a:solidFill>
                  <a:schemeClr val="accent1"/>
                </a:solidFill>
                <a:latin typeface="HP Simplified" pitchFamily="34" charset="0"/>
                <a:cs typeface="HP Simplified" pitchFamily="34" charset="0"/>
              </a:rPr>
              <a:t>Offer	</a:t>
            </a:r>
            <a:r>
              <a:rPr lang="en-US" sz="1000" dirty="0" smtClean="0">
                <a:cs typeface="Arial" charset="0"/>
              </a:rPr>
              <a:t> TOP VALUE focused products in HPN . </a:t>
            </a:r>
            <a:r>
              <a:rPr lang="en-US" sz="1000" b="1" dirty="0" smtClean="0">
                <a:solidFill>
                  <a:srgbClr val="FF0000"/>
                </a:solidFill>
                <a:cs typeface="Arial" charset="0"/>
              </a:rPr>
              <a:t>Sell out rebate (M09R) </a:t>
            </a:r>
          </a:p>
          <a:p>
            <a:pPr>
              <a:lnSpc>
                <a:spcPct val="85000"/>
              </a:lnSpc>
              <a:spcBef>
                <a:spcPct val="10000"/>
              </a:spcBef>
              <a:spcAft>
                <a:spcPct val="10000"/>
              </a:spcAft>
            </a:pPr>
            <a:endParaRPr lang="en-US" sz="1050" dirty="0" smtClean="0">
              <a:cs typeface="Arial" charset="0"/>
            </a:endParaRPr>
          </a:p>
          <a:p>
            <a:pPr algn="l"/>
            <a:endParaRPr lang="en-US" sz="1050" dirty="0">
              <a:solidFill>
                <a:srgbClr val="008BD1"/>
              </a:solidFill>
              <a:latin typeface="Arial" charset="0"/>
            </a:endParaRPr>
          </a:p>
          <a:p>
            <a:pPr algn="l"/>
            <a:endParaRPr lang="en-US" sz="1050" dirty="0">
              <a:solidFill>
                <a:srgbClr val="008BD1"/>
              </a:solidFill>
              <a:latin typeface="Arial" charset="0"/>
            </a:endParaRPr>
          </a:p>
          <a:p>
            <a:pPr algn="l"/>
            <a:endParaRPr lang="en-US" sz="1050" dirty="0">
              <a:solidFill>
                <a:srgbClr val="008BD1"/>
              </a:solidFill>
              <a:latin typeface="Arial" charset="0"/>
            </a:endParaRPr>
          </a:p>
          <a:p>
            <a:pPr algn="l"/>
            <a:endParaRPr lang="en-US" sz="1050" dirty="0">
              <a:solidFill>
                <a:srgbClr val="008BD1"/>
              </a:solidFill>
              <a:latin typeface="Arial" charset="0"/>
            </a:endParaRPr>
          </a:p>
          <a:p>
            <a:pPr algn="l"/>
            <a:endParaRPr lang="en-US" sz="1050" dirty="0" smtClean="0">
              <a:solidFill>
                <a:srgbClr val="008BD1"/>
              </a:solidFill>
              <a:latin typeface="Arial" charset="0"/>
            </a:endParaRPr>
          </a:p>
          <a:p>
            <a:pPr algn="l"/>
            <a:endParaRPr lang="en-US" sz="1200" b="1" dirty="0" smtClean="0">
              <a:solidFill>
                <a:schemeClr val="accent1"/>
              </a:solidFill>
              <a:latin typeface="HP Simplified" pitchFamily="34" charset="0"/>
              <a:cs typeface="HP Simplified" pitchFamily="34" charset="0"/>
            </a:endParaRPr>
          </a:p>
          <a:p>
            <a:pPr algn="l"/>
            <a:endParaRPr lang="en-US" sz="1200" b="1" dirty="0" smtClean="0">
              <a:solidFill>
                <a:schemeClr val="accent1"/>
              </a:solidFill>
              <a:latin typeface="HP Simplified" pitchFamily="34" charset="0"/>
              <a:cs typeface="HP Simplified" pitchFamily="34" charset="0"/>
            </a:endParaRPr>
          </a:p>
          <a:p>
            <a:pPr algn="l"/>
            <a:endParaRPr lang="en-US" sz="1200" b="1" dirty="0" smtClean="0">
              <a:solidFill>
                <a:schemeClr val="accent1"/>
              </a:solidFill>
              <a:latin typeface="HP Simplified" pitchFamily="34" charset="0"/>
              <a:cs typeface="HP Simplified" pitchFamily="34" charset="0"/>
            </a:endParaRPr>
          </a:p>
          <a:p>
            <a:pPr algn="l"/>
            <a:endParaRPr lang="en-US" sz="1200" b="1" dirty="0" smtClean="0">
              <a:solidFill>
                <a:schemeClr val="accent1"/>
              </a:solidFill>
              <a:latin typeface="HP Simplified" pitchFamily="34" charset="0"/>
              <a:cs typeface="HP Simplified" pitchFamily="34" charset="0"/>
            </a:endParaRPr>
          </a:p>
          <a:p>
            <a:pPr algn="l"/>
            <a:endParaRPr lang="en-US" sz="1200" b="1" dirty="0" smtClean="0">
              <a:solidFill>
                <a:schemeClr val="accent1"/>
              </a:solidFill>
              <a:latin typeface="HP Simplified" pitchFamily="34" charset="0"/>
              <a:cs typeface="HP Simplified" pitchFamily="34" charset="0"/>
            </a:endParaRPr>
          </a:p>
          <a:p>
            <a:pPr algn="l"/>
            <a:endParaRPr lang="en-US" sz="1100" b="1" dirty="0" smtClean="0">
              <a:solidFill>
                <a:schemeClr val="accent1"/>
              </a:solidFill>
              <a:latin typeface="HP Simplified" pitchFamily="34" charset="0"/>
              <a:cs typeface="HP Simplified" pitchFamily="34" charset="0"/>
            </a:endParaRPr>
          </a:p>
          <a:p>
            <a:pPr algn="l"/>
            <a:endParaRPr lang="en-US" sz="1100" b="1" dirty="0" smtClean="0">
              <a:solidFill>
                <a:schemeClr val="accent1"/>
              </a:solidFill>
              <a:latin typeface="HP Simplified" pitchFamily="34" charset="0"/>
              <a:cs typeface="HP Simplified" pitchFamily="34" charset="0"/>
            </a:endParaRPr>
          </a:p>
          <a:p>
            <a:pPr algn="l"/>
            <a:endParaRPr lang="en-US" sz="1100" b="1" dirty="0" smtClean="0">
              <a:solidFill>
                <a:schemeClr val="accent1"/>
              </a:solidFill>
              <a:latin typeface="HP Simplified" pitchFamily="34" charset="0"/>
              <a:cs typeface="HP Simplified" pitchFamily="34" charset="0"/>
            </a:endParaRPr>
          </a:p>
          <a:p>
            <a:pPr algn="l"/>
            <a:endParaRPr lang="en-US" sz="1100" b="1" dirty="0" smtClean="0">
              <a:solidFill>
                <a:schemeClr val="accent1"/>
              </a:solidFill>
              <a:latin typeface="HP Simplified" pitchFamily="34" charset="0"/>
              <a:cs typeface="HP Simplified" pitchFamily="34" charset="0"/>
            </a:endParaRPr>
          </a:p>
          <a:p>
            <a:pPr algn="l"/>
            <a:r>
              <a:rPr lang="en-US" sz="1100" b="1" dirty="0" smtClean="0">
                <a:solidFill>
                  <a:schemeClr val="accent1"/>
                </a:solidFill>
                <a:latin typeface="HP Simplified" pitchFamily="34" charset="0"/>
                <a:cs typeface="HP Simplified" pitchFamily="34" charset="0"/>
              </a:rPr>
              <a:t>Period</a:t>
            </a:r>
            <a:r>
              <a:rPr lang="en-US" sz="1000" dirty="0">
                <a:solidFill>
                  <a:srgbClr val="008BD1"/>
                </a:solidFill>
                <a:latin typeface="Arial" charset="0"/>
              </a:rPr>
              <a:t>: 	</a:t>
            </a:r>
            <a:r>
              <a:rPr lang="en-US" sz="1000" dirty="0" smtClean="0">
                <a:cs typeface="Arial" charset="0"/>
              </a:rPr>
              <a:t>	</a:t>
            </a:r>
            <a:r>
              <a:rPr lang="en-US" sz="1000" b="1" dirty="0" smtClean="0">
                <a:cs typeface="Arial" charset="0"/>
              </a:rPr>
              <a:t>Sept 1</a:t>
            </a:r>
            <a:r>
              <a:rPr lang="en-US" sz="1000" b="1" baseline="30000" dirty="0" smtClean="0">
                <a:cs typeface="Arial" charset="0"/>
              </a:rPr>
              <a:t>st</a:t>
            </a:r>
            <a:r>
              <a:rPr lang="en-US" sz="1000" b="1" dirty="0" smtClean="0">
                <a:cs typeface="Arial" charset="0"/>
              </a:rPr>
              <a:t> – Dec 31</a:t>
            </a:r>
            <a:r>
              <a:rPr lang="en-US" sz="1000" b="1" baseline="30000" dirty="0" smtClean="0">
                <a:cs typeface="Arial" charset="0"/>
              </a:rPr>
              <a:t>st</a:t>
            </a:r>
            <a:r>
              <a:rPr lang="en-US" sz="1000" b="1" dirty="0" smtClean="0">
                <a:cs typeface="Arial" charset="0"/>
              </a:rPr>
              <a:t>  for 14XX/1910 and wireless products .</a:t>
            </a:r>
          </a:p>
          <a:p>
            <a:pPr algn="l"/>
            <a:r>
              <a:rPr lang="en-US" sz="1000" dirty="0" smtClean="0">
                <a:cs typeface="Arial" charset="0"/>
              </a:rPr>
              <a:t>			</a:t>
            </a:r>
            <a:r>
              <a:rPr lang="en-US" sz="1400" b="1" dirty="0" smtClean="0">
                <a:solidFill>
                  <a:srgbClr val="FF0000"/>
                </a:solidFill>
                <a:cs typeface="Arial" charset="0"/>
              </a:rPr>
              <a:t>* 1810 series  and 2510G  =&gt; offer running from Sept 1</a:t>
            </a:r>
            <a:r>
              <a:rPr lang="en-US" sz="1400" b="1" baseline="30000" dirty="0" smtClean="0">
                <a:solidFill>
                  <a:srgbClr val="FF0000"/>
                </a:solidFill>
                <a:cs typeface="Arial" charset="0"/>
              </a:rPr>
              <a:t>st</a:t>
            </a:r>
            <a:r>
              <a:rPr lang="en-US" sz="1400" b="1" dirty="0" smtClean="0">
                <a:solidFill>
                  <a:srgbClr val="FF0000"/>
                </a:solidFill>
                <a:cs typeface="Arial" charset="0"/>
              </a:rPr>
              <a:t> until October 31</a:t>
            </a:r>
            <a:r>
              <a:rPr lang="en-US" sz="1400" b="1" baseline="30000" dirty="0" smtClean="0">
                <a:solidFill>
                  <a:srgbClr val="FF0000"/>
                </a:solidFill>
                <a:cs typeface="Arial" charset="0"/>
              </a:rPr>
              <a:t>st</a:t>
            </a:r>
            <a:r>
              <a:rPr lang="en-US" sz="1400" b="1" dirty="0" smtClean="0">
                <a:solidFill>
                  <a:srgbClr val="FF0000"/>
                </a:solidFill>
                <a:cs typeface="Arial" charset="0"/>
              </a:rPr>
              <a:t> 2012 !</a:t>
            </a:r>
            <a:endParaRPr lang="en-US" sz="1400" b="1" dirty="0">
              <a:solidFill>
                <a:srgbClr val="FF0000"/>
              </a:solidFill>
              <a:cs typeface="Arial" charset="0"/>
            </a:endParaRPr>
          </a:p>
          <a:p>
            <a:pPr algn="l"/>
            <a:r>
              <a:rPr lang="en-US" sz="1100" b="1" dirty="0" smtClean="0">
                <a:solidFill>
                  <a:schemeClr val="accent1"/>
                </a:solidFill>
                <a:latin typeface="HP Simplified" pitchFamily="34" charset="0"/>
                <a:cs typeface="HP Simplified" pitchFamily="34" charset="0"/>
              </a:rPr>
              <a:t>Target</a:t>
            </a:r>
            <a:r>
              <a:rPr lang="en-US" sz="1000" dirty="0" smtClean="0">
                <a:solidFill>
                  <a:srgbClr val="008BD1"/>
                </a:solidFill>
                <a:latin typeface="Arial" charset="0"/>
              </a:rPr>
              <a:t>:			</a:t>
            </a:r>
            <a:r>
              <a:rPr lang="en-US" sz="1000" dirty="0" smtClean="0">
                <a:cs typeface="Arial" charset="0"/>
              </a:rPr>
              <a:t>Resellers  / End users</a:t>
            </a:r>
          </a:p>
          <a:p>
            <a:pPr algn="l"/>
            <a:r>
              <a:rPr lang="en-US" sz="1100" b="1" dirty="0" smtClean="0">
                <a:solidFill>
                  <a:schemeClr val="accent1"/>
                </a:solidFill>
                <a:latin typeface="HP Simplified" pitchFamily="34" charset="0"/>
                <a:cs typeface="HP Simplified" pitchFamily="34" charset="0"/>
              </a:rPr>
              <a:t>Geographical </a:t>
            </a:r>
            <a:r>
              <a:rPr lang="en-US" sz="1100" b="1" dirty="0">
                <a:solidFill>
                  <a:schemeClr val="accent1"/>
                </a:solidFill>
                <a:latin typeface="HP Simplified" pitchFamily="34" charset="0"/>
                <a:cs typeface="HP Simplified" pitchFamily="34" charset="0"/>
              </a:rPr>
              <a:t>scope</a:t>
            </a:r>
            <a:r>
              <a:rPr lang="en-US" sz="1000" dirty="0">
                <a:solidFill>
                  <a:srgbClr val="008BD1"/>
                </a:solidFill>
                <a:latin typeface="Arial" charset="0"/>
              </a:rPr>
              <a:t>	 </a:t>
            </a:r>
            <a:r>
              <a:rPr lang="en-US" sz="1000" dirty="0">
                <a:cs typeface="Arial" charset="0"/>
              </a:rPr>
              <a:t>all countries in EMEA region</a:t>
            </a:r>
          </a:p>
          <a:p>
            <a:pPr algn="l">
              <a:lnSpc>
                <a:spcPct val="130000"/>
              </a:lnSpc>
            </a:pPr>
            <a:endParaRPr lang="en-US" sz="1050" dirty="0">
              <a:latin typeface="Arial" charset="0"/>
            </a:endParaRPr>
          </a:p>
          <a:p>
            <a:pPr algn="l">
              <a:lnSpc>
                <a:spcPct val="130000"/>
              </a:lnSpc>
            </a:pPr>
            <a:endParaRPr lang="en-US" sz="600" i="1" dirty="0">
              <a:latin typeface="Arial" charset="0"/>
            </a:endParaRPr>
          </a:p>
          <a:p>
            <a:pPr algn="l">
              <a:lnSpc>
                <a:spcPct val="85000"/>
              </a:lnSpc>
              <a:spcBef>
                <a:spcPct val="10000"/>
              </a:spcBef>
              <a:spcAft>
                <a:spcPct val="10000"/>
              </a:spcAft>
              <a:buSzPct val="80000"/>
            </a:pPr>
            <a:endParaRPr lang="de-DE" sz="1000" dirty="0">
              <a:latin typeface="Arial" charset="0"/>
            </a:endParaRPr>
          </a:p>
          <a:p>
            <a:pPr lvl="1" algn="l">
              <a:lnSpc>
                <a:spcPct val="85000"/>
              </a:lnSpc>
              <a:spcBef>
                <a:spcPct val="10000"/>
              </a:spcBef>
              <a:spcAft>
                <a:spcPct val="10000"/>
              </a:spcAft>
              <a:buSzPct val="80000"/>
              <a:buFontTx/>
              <a:buChar char="Ø"/>
            </a:pPr>
            <a:endParaRPr lang="en-US" sz="1000" dirty="0">
              <a:latin typeface="Arial" charset="0"/>
            </a:endParaRPr>
          </a:p>
          <a:p>
            <a:pPr algn="l">
              <a:lnSpc>
                <a:spcPct val="85000"/>
              </a:lnSpc>
              <a:spcBef>
                <a:spcPct val="10000"/>
              </a:spcBef>
              <a:spcAft>
                <a:spcPct val="10000"/>
              </a:spcAft>
            </a:pPr>
            <a:endParaRPr lang="en-US" sz="1050" dirty="0">
              <a:latin typeface="Arial" charset="0"/>
            </a:endParaRPr>
          </a:p>
          <a:p>
            <a:pPr algn="l">
              <a:lnSpc>
                <a:spcPct val="85000"/>
              </a:lnSpc>
              <a:spcBef>
                <a:spcPct val="10000"/>
              </a:spcBef>
              <a:spcAft>
                <a:spcPct val="10000"/>
              </a:spcAft>
            </a:pPr>
            <a:endParaRPr lang="en-US" sz="1050" dirty="0"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33778" y="704431"/>
            <a:ext cx="3591350" cy="923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100" i="1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Note : REFRESH OF PREVIOUS QUARTER OFFER</a:t>
            </a:r>
          </a:p>
          <a:p>
            <a:pPr marL="0" defTabSz="430213">
              <a:spcAft>
                <a:spcPts val="400"/>
              </a:spcAft>
              <a:buSzPct val="100000"/>
            </a:pPr>
            <a:r>
              <a:rPr lang="en-US" sz="1100" i="1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-    Sept 1</a:t>
            </a:r>
            <a:r>
              <a:rPr lang="en-US" sz="1100" i="1" baseline="300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st</a:t>
            </a:r>
            <a:r>
              <a:rPr lang="en-US" sz="1100" i="1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 </a:t>
            </a:r>
            <a:r>
              <a:rPr lang="en-US" sz="1100" b="1" i="1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list Price drop </a:t>
            </a:r>
            <a:r>
              <a:rPr lang="en-US" sz="1100" i="1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highlighted in Green</a:t>
            </a:r>
          </a:p>
          <a:p>
            <a:pPr marL="171450" indent="-171450" defTabSz="430213">
              <a:spcAft>
                <a:spcPts val="400"/>
              </a:spcAft>
              <a:buSzPct val="100000"/>
              <a:buFontTx/>
              <a:buChar char="-"/>
            </a:pPr>
            <a:r>
              <a:rPr lang="en-US" sz="1100" i="1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Sept 1</a:t>
            </a:r>
            <a:r>
              <a:rPr lang="en-US" sz="1100" i="1" baseline="300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st</a:t>
            </a:r>
            <a:r>
              <a:rPr lang="en-US" sz="1100" i="1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 </a:t>
            </a:r>
            <a:r>
              <a:rPr lang="en-US" sz="1100" b="1" i="1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New product in TV </a:t>
            </a:r>
            <a:r>
              <a:rPr lang="en-US" sz="1100" i="1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offer highlighted in yellow</a:t>
            </a:r>
          </a:p>
          <a:p>
            <a:pPr marL="171450" indent="-171450" defTabSz="430213">
              <a:spcAft>
                <a:spcPts val="400"/>
              </a:spcAft>
              <a:buSzPct val="100000"/>
              <a:buFontTx/>
              <a:buChar char="-"/>
            </a:pPr>
            <a:r>
              <a:rPr lang="fr-FR" sz="1100" i="1" dirty="0" err="1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Offer</a:t>
            </a:r>
            <a:r>
              <a:rPr lang="fr-FR" sz="1100" i="1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 on </a:t>
            </a:r>
            <a:r>
              <a:rPr lang="fr-FR" sz="1100" b="1" i="1" dirty="0" err="1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Carepack</a:t>
            </a:r>
            <a:r>
              <a:rPr lang="fr-FR" sz="1100" b="1" i="1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 </a:t>
            </a:r>
            <a:r>
              <a:rPr lang="fr-FR" sz="1100" i="1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in </a:t>
            </a:r>
            <a:r>
              <a:rPr lang="fr-FR" sz="1100" i="1" dirty="0" err="1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addittion</a:t>
            </a:r>
            <a:r>
              <a:rPr lang="fr-FR" sz="1100" i="1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 (</a:t>
            </a:r>
            <a:r>
              <a:rPr lang="fr-FR" sz="1100" i="1" dirty="0" err="1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see</a:t>
            </a:r>
            <a:r>
              <a:rPr lang="fr-FR" sz="1100" i="1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 </a:t>
            </a:r>
            <a:r>
              <a:rPr lang="fr-FR" sz="1100" i="1" dirty="0" err="1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next</a:t>
            </a:r>
            <a:r>
              <a:rPr lang="fr-FR" sz="1100" i="1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 </a:t>
            </a:r>
            <a:r>
              <a:rPr lang="fr-FR" sz="1100" i="1" dirty="0" err="1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slide</a:t>
            </a:r>
            <a:r>
              <a:rPr lang="fr-FR" sz="1100" i="1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)</a:t>
            </a:r>
            <a:endParaRPr lang="en-US" sz="1100" i="1" dirty="0" smtClean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431" y="2648309"/>
            <a:ext cx="258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2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*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19557" y="2766204"/>
            <a:ext cx="258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2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*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79941" y="2863970"/>
            <a:ext cx="149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2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82816" y="3614468"/>
            <a:ext cx="258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2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*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0344" y="1742579"/>
            <a:ext cx="7999013" cy="2403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470" y="148800"/>
            <a:ext cx="8117206" cy="430887"/>
          </a:xfrm>
        </p:spPr>
        <p:txBody>
          <a:bodyPr/>
          <a:lstStyle/>
          <a:p>
            <a:r>
              <a:rPr lang="en-US" dirty="0" smtClean="0"/>
              <a:t>CAREPACK for TV OFFER with 20% off list price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8791" y="664234"/>
            <a:ext cx="854877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 </a:t>
            </a:r>
            <a:endParaRPr lang="en-US" sz="1050" dirty="0" smtClean="0"/>
          </a:p>
          <a:p>
            <a:r>
              <a:rPr lang="en-US" sz="1050" b="1" dirty="0" smtClean="0">
                <a:solidFill>
                  <a:srgbClr val="FF0000"/>
                </a:solidFill>
              </a:rPr>
              <a:t>FIXED 3 yr 24x7x4 Hours Care Pack service available for Top Value products with 20% additional off list price – Sept to Dec 2012</a:t>
            </a:r>
          </a:p>
          <a:p>
            <a:r>
              <a:rPr lang="en-US" sz="1000" dirty="0" smtClean="0"/>
              <a:t>Hardware and Software Maintenance Services: offering support services to help increase the performance and availability of the network infrastructure via extending the warranty coverage with the FIXED 3 yr 24x7x4 Care Pack service. </a:t>
            </a:r>
          </a:p>
          <a:p>
            <a:r>
              <a:rPr lang="en-US" sz="1000" dirty="0" smtClean="0"/>
              <a:t>−−Hardware support services that provide advanced levels of hardware repair and 4 hour replacement part with no onsite engineer</a:t>
            </a:r>
          </a:p>
          <a:p>
            <a:r>
              <a:rPr lang="en-US" sz="1000" dirty="0" smtClean="0"/>
              <a:t>−− Software support that offers software updates and device-specific, 24x7 phone-in assistance for problem diagnosis and resoluti</a:t>
            </a:r>
            <a:r>
              <a:rPr lang="en-US" sz="1050" dirty="0" smtClean="0"/>
              <a:t>on </a:t>
            </a:r>
          </a:p>
          <a:p>
            <a:r>
              <a:rPr lang="en-US" sz="1050" dirty="0" smtClean="0"/>
              <a:t> </a:t>
            </a:r>
          </a:p>
          <a:p>
            <a:pPr marL="0" defTabSz="430213">
              <a:spcAft>
                <a:spcPts val="400"/>
              </a:spcAft>
              <a:buSzPct val="100000"/>
            </a:pPr>
            <a:endParaRPr lang="en-US" sz="1050" dirty="0" smtClean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066" y="4351312"/>
            <a:ext cx="858328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accent1"/>
                </a:solidFill>
                <a:latin typeface="HP Simplified" pitchFamily="34" charset="0"/>
                <a:cs typeface="HP Simplified" pitchFamily="34" charset="0"/>
              </a:rPr>
              <a:t>Period</a:t>
            </a:r>
            <a:r>
              <a:rPr lang="en-US" sz="1000" dirty="0" smtClean="0">
                <a:solidFill>
                  <a:srgbClr val="008BD1"/>
                </a:solidFill>
                <a:latin typeface="Arial" charset="0"/>
              </a:rPr>
              <a:t>: 	</a:t>
            </a:r>
            <a:r>
              <a:rPr lang="en-US" sz="1000" dirty="0" smtClean="0">
                <a:cs typeface="Arial" charset="0"/>
              </a:rPr>
              <a:t> Sept 1</a:t>
            </a:r>
            <a:r>
              <a:rPr lang="en-US" sz="1000" baseline="30000" dirty="0" smtClean="0">
                <a:cs typeface="Arial" charset="0"/>
              </a:rPr>
              <a:t>st</a:t>
            </a:r>
            <a:r>
              <a:rPr lang="en-US" sz="1000" dirty="0" smtClean="0">
                <a:cs typeface="Arial" charset="0"/>
              </a:rPr>
              <a:t> – Dec 31</a:t>
            </a:r>
            <a:r>
              <a:rPr lang="en-US" sz="1000" baseline="30000" dirty="0" smtClean="0">
                <a:cs typeface="Arial" charset="0"/>
              </a:rPr>
              <a:t>st</a:t>
            </a:r>
            <a:r>
              <a:rPr lang="en-US" sz="1000" dirty="0" smtClean="0">
                <a:cs typeface="Arial" charset="0"/>
              </a:rPr>
              <a:t>  for 14XX/1910 and wireless products .* 1810 series  and 2510G  =&gt; offer running from Sept 1</a:t>
            </a:r>
            <a:r>
              <a:rPr lang="en-US" sz="1000" baseline="30000" dirty="0" smtClean="0">
                <a:cs typeface="Arial" charset="0"/>
              </a:rPr>
              <a:t>st</a:t>
            </a:r>
            <a:r>
              <a:rPr lang="en-US" sz="1000" dirty="0" smtClean="0">
                <a:cs typeface="Arial" charset="0"/>
              </a:rPr>
              <a:t> until October 31</a:t>
            </a:r>
            <a:r>
              <a:rPr lang="en-US" sz="1000" baseline="30000" dirty="0" smtClean="0">
                <a:cs typeface="Arial" charset="0"/>
              </a:rPr>
              <a:t>st</a:t>
            </a:r>
            <a:r>
              <a:rPr lang="en-US" sz="1000" dirty="0" smtClean="0">
                <a:cs typeface="Arial" charset="0"/>
              </a:rPr>
              <a:t> 2012 only!</a:t>
            </a:r>
          </a:p>
          <a:p>
            <a:r>
              <a:rPr lang="en-US" sz="1100" b="1" dirty="0" smtClean="0">
                <a:solidFill>
                  <a:schemeClr val="accent1"/>
                </a:solidFill>
                <a:latin typeface="HP Simplified" pitchFamily="34" charset="0"/>
                <a:cs typeface="HP Simplified" pitchFamily="34" charset="0"/>
              </a:rPr>
              <a:t>Target</a:t>
            </a:r>
            <a:r>
              <a:rPr lang="en-US" sz="1000" dirty="0" smtClean="0">
                <a:solidFill>
                  <a:srgbClr val="008BD1"/>
                </a:solidFill>
                <a:latin typeface="Arial" charset="0"/>
              </a:rPr>
              <a:t>:		</a:t>
            </a:r>
            <a:r>
              <a:rPr lang="en-US" sz="1000" dirty="0" smtClean="0">
                <a:cs typeface="Arial" charset="0"/>
              </a:rPr>
              <a:t>Resellers  / End users</a:t>
            </a:r>
          </a:p>
          <a:p>
            <a:r>
              <a:rPr lang="en-US" sz="1100" b="1" dirty="0" smtClean="0">
                <a:solidFill>
                  <a:schemeClr val="accent1"/>
                </a:solidFill>
                <a:latin typeface="HP Simplified" pitchFamily="34" charset="0"/>
                <a:cs typeface="HP Simplified" pitchFamily="34" charset="0"/>
              </a:rPr>
              <a:t>Geographical scope</a:t>
            </a:r>
            <a:r>
              <a:rPr lang="en-US" sz="1000" dirty="0" smtClean="0">
                <a:solidFill>
                  <a:srgbClr val="008BD1"/>
                </a:solidFill>
                <a:latin typeface="Arial" charset="0"/>
              </a:rPr>
              <a:t>	 </a:t>
            </a:r>
            <a:r>
              <a:rPr lang="en-US" sz="1000" dirty="0" smtClean="0">
                <a:cs typeface="Arial" charset="0"/>
              </a:rPr>
              <a:t>all countries in EMEA region</a:t>
            </a:r>
            <a:endParaRPr lang="en-US" sz="1000" dirty="0">
              <a:cs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4066" y="1765222"/>
            <a:ext cx="8098775" cy="2450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0962" y="130953"/>
            <a:ext cx="8375650" cy="329803"/>
          </a:xfrm>
        </p:spPr>
        <p:txBody>
          <a:bodyPr vert="horz" lIns="91440" tIns="45720" rIns="91440" bIns="45720" rtlCol="0" anchor="t" anchorCtr="0">
            <a:noAutofit/>
          </a:bodyPr>
          <a:lstStyle/>
          <a:p>
            <a:pPr>
              <a:buClrTx/>
            </a:pPr>
            <a:r>
              <a:rPr lang="en-US" sz="2400" b="1" dirty="0" smtClean="0">
                <a:latin typeface="+mj-lt"/>
              </a:rPr>
              <a:t>OPG INFORMATION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302071" y="709689"/>
            <a:ext cx="8970709" cy="34495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1400" dirty="0" smtClean="0"/>
              <a:t>Here below is the list of OPG to use :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3855617"/>
            <a:ext cx="7710765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Futura Bk" charset="0"/>
                <a:ea typeface="Calibri" pitchFamily="34" charset="0"/>
                <a:cs typeface="Times New Roman" pitchFamily="18" charset="0"/>
              </a:rPr>
              <a:t>VERY important : NEW country coverage for each OPG 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utura Bk" charset="0"/>
                <a:ea typeface="Calibri" pitchFamily="34" charset="0"/>
                <a:cs typeface="Times New Roman" pitchFamily="18" charset="0"/>
              </a:rPr>
              <a:t> EMEA  / EURO  = Austria,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utura Bk" charset="0"/>
                <a:ea typeface="Calibri" pitchFamily="34" charset="0"/>
                <a:cs typeface="Times New Roman" pitchFamily="18" charset="0"/>
              </a:rPr>
              <a:t>Baltics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utura Bk" charset="0"/>
                <a:ea typeface="Calibri" pitchFamily="34" charset="0"/>
                <a:cs typeface="Times New Roman" pitchFamily="18" charset="0"/>
              </a:rPr>
              <a:t>, Finland, Belgium, France, Spain, Portugal, Italy, Germany, Netherlands, Ireland, Poland,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utura Bk" charset="0"/>
                <a:ea typeface="Calibri" pitchFamily="34" charset="0"/>
                <a:cs typeface="Times New Roman" pitchFamily="18" charset="0"/>
              </a:rPr>
              <a:t>Slovakiaand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utura Bk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utura Bk" charset="0"/>
                <a:ea typeface="Calibri" pitchFamily="34" charset="0"/>
                <a:cs typeface="Times New Roman" pitchFamily="18" charset="0"/>
              </a:rPr>
              <a:t>Hungary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utura Bk" charset="0"/>
                <a:ea typeface="Calibri" pitchFamily="34" charset="0"/>
                <a:cs typeface="Times New Roman" pitchFamily="18" charset="0"/>
              </a:rPr>
              <a:t> EMEA Complex / EURO  = Greece, North Africa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457200" algn="l"/>
              </a:tabLst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utura Bk" charset="0"/>
                <a:ea typeface="Calibri" pitchFamily="34" charset="0"/>
                <a:cs typeface="Times New Roman" pitchFamily="18" charset="0"/>
              </a:rPr>
              <a:t> </a:t>
            </a: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utura Bk" charset="0"/>
                <a:ea typeface="Calibri" pitchFamily="34" charset="0"/>
                <a:cs typeface="Times New Roman" pitchFamily="18" charset="0"/>
              </a:rPr>
              <a:t>SEE EU member 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utura Bk" charset="0"/>
                <a:ea typeface="Calibri" pitchFamily="34" charset="0"/>
                <a:cs typeface="Times New Roman" pitchFamily="18" charset="0"/>
              </a:rPr>
              <a:t> Bulgaria ,  Romania, Slovenia + </a:t>
            </a:r>
            <a:r>
              <a:rPr lang="en-US" sz="800" dirty="0" smtClean="0">
                <a:latin typeface="Futura Bk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800" b="1" dirty="0" smtClean="0">
                <a:latin typeface="Futura Bk" charset="0"/>
                <a:ea typeface="Calibri" pitchFamily="34" charset="0"/>
                <a:cs typeface="Times New Roman" pitchFamily="18" charset="0"/>
              </a:rPr>
              <a:t>Czech Republic </a:t>
            </a:r>
            <a:endParaRPr kumimoji="0" 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utura Bk" charset="0"/>
                <a:ea typeface="Calibri" pitchFamily="34" charset="0"/>
                <a:cs typeface="Times New Roman" pitchFamily="18" charset="0"/>
              </a:rPr>
              <a:t> </a:t>
            </a: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utura Bk" charset="0"/>
                <a:ea typeface="Calibri" pitchFamily="34" charset="0"/>
                <a:cs typeface="Times New Roman" pitchFamily="18" charset="0"/>
              </a:rPr>
              <a:t>SEE  non EU member 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utura Bk" charset="0"/>
                <a:ea typeface="Calibri" pitchFamily="34" charset="0"/>
                <a:cs typeface="Times New Roman" pitchFamily="18" charset="0"/>
              </a:rPr>
              <a:t> Croatia ,  Albania,  Bosnia, Macedonia, Serbia, Montenegro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utura Bk" charset="0"/>
                <a:ea typeface="Calibri" pitchFamily="34" charset="0"/>
                <a:cs typeface="Times New Roman" pitchFamily="18" charset="0"/>
              </a:rPr>
              <a:t> ISE$ Complex / USD = Africa, CIS, EEM (if $), Middle East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utura Bk" charset="0"/>
                <a:ea typeface="Calibri" pitchFamily="34" charset="0"/>
                <a:cs typeface="Times New Roman" pitchFamily="18" charset="0"/>
              </a:rPr>
              <a:t>-   ISE $ standard = Turley, South Africa, Russia, Israel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9857" y="965040"/>
            <a:ext cx="6209969" cy="2798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tool box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48685" y="877019"/>
            <a:ext cx="352425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7072" y="3308393"/>
            <a:ext cx="69342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28486" y="869016"/>
            <a:ext cx="4347714" cy="2318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Localized banners and emailing existing / contact your HP account manager</a:t>
            </a:r>
          </a:p>
          <a:p>
            <a:pPr marL="0" defTabSz="430213">
              <a:spcAft>
                <a:spcPts val="400"/>
              </a:spcAft>
              <a:buSzPct val="100000"/>
            </a:pPr>
            <a:endParaRPr lang="en-US" sz="1600" dirty="0" smtClean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lang="en-US" sz="1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Localization = </a:t>
            </a:r>
            <a:r>
              <a:rPr lang="en-GB" sz="1600" dirty="0" smtClean="0"/>
              <a:t>English, French, German, Italian, Spanish ,Dutch , Czech , Polish  and Russian </a:t>
            </a:r>
          </a:p>
          <a:p>
            <a:pPr marL="0" defTabSz="430213">
              <a:spcAft>
                <a:spcPts val="400"/>
              </a:spcAft>
              <a:buSzPct val="100000"/>
            </a:pPr>
            <a:endParaRPr lang="en-US" sz="1600" dirty="0" smtClean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  <a:p>
            <a:pPr marL="0" defTabSz="430213">
              <a:spcAft>
                <a:spcPts val="400"/>
              </a:spcAft>
              <a:buSzPct val="100000"/>
            </a:pPr>
            <a:r>
              <a:rPr lang="en-US" sz="1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HP web page live as of Sept 1st</a:t>
            </a:r>
          </a:p>
          <a:p>
            <a:pPr marL="0" defTabSz="430213">
              <a:spcAft>
                <a:spcPts val="400"/>
              </a:spcAft>
              <a:buSzPct val="100000"/>
            </a:pPr>
            <a:endParaRPr lang="en-US" sz="1600" dirty="0" smtClean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P_PPT_Standard_16x9">
  <a:themeElements>
    <a:clrScheme name="Custom 17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P Theme colors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0096D6"/>
      </a:accent1>
      <a:accent2>
        <a:srgbClr val="F05332"/>
      </a:accent2>
      <a:accent3>
        <a:srgbClr val="B7CA34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CBA048D42BB04784F1E05657DF8663" ma:contentTypeVersion="0" ma:contentTypeDescription="Create a new document." ma:contentTypeScope="" ma:versionID="d4029150f5a0e65cf5757349bf96ad3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1AEBEB2C-4793-4E64-B189-B6D1B40BBE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83C637DF-5BA4-4E9F-ABDC-47F85247C8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17C4796-ACBD-4115-8478-469610A9B462}">
  <ds:schemaRefs>
    <ds:schemaRef ds:uri="http://schemas.microsoft.com/office/2006/documentManagement/types"/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HP_PPT_Standard_16x9</Template>
  <TotalTime>8135</TotalTime>
  <Words>764</Words>
  <Application>Microsoft Office PowerPoint</Application>
  <PresentationFormat>全屏显示(16:9)</PresentationFormat>
  <Paragraphs>292</Paragraphs>
  <Slides>20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2" baseType="lpstr">
      <vt:lpstr>HP_PPT_Standard_16x9</vt:lpstr>
      <vt:lpstr>Default Theme</vt:lpstr>
      <vt:lpstr>HP Networking - EMEA Promotion</vt:lpstr>
      <vt:lpstr>PowerPoint 演示文稿</vt:lpstr>
      <vt:lpstr>HPN Incentives available FOR OCTOBER 2012</vt:lpstr>
      <vt:lpstr>TOP VALUE LITE SEPTEMBER  REFRESH</vt:lpstr>
      <vt:lpstr>TOP VALUE LITE – HPN implementation </vt:lpstr>
      <vt:lpstr>SUMMARY TOP VALUE LITE OFFER Q412 - Q113</vt:lpstr>
      <vt:lpstr>CAREPACK for TV OFFER with 20% off list price</vt:lpstr>
      <vt:lpstr>OPG INFORMATION</vt:lpstr>
      <vt:lpstr>Communication tool box</vt:lpstr>
      <vt:lpstr>Network Modernization campaign</vt:lpstr>
      <vt:lpstr>Network Modernization / PoE and wireless Promotion </vt:lpstr>
      <vt:lpstr>OPG INFORMATION</vt:lpstr>
      <vt:lpstr>Communication tool box</vt:lpstr>
      <vt:lpstr>Q312- Q412  HPN-Lync demo bundles</vt:lpstr>
      <vt:lpstr>SUMMARY HPN-Lync  Demo Bundles</vt:lpstr>
      <vt:lpstr>SUMMARY HPN-Lync  Demo Bundles</vt:lpstr>
      <vt:lpstr>End of Sales promotion</vt:lpstr>
      <vt:lpstr>End of Sale PROMOTION</vt:lpstr>
      <vt:lpstr>Thank you</vt:lpstr>
      <vt:lpstr>声明：</vt:lpstr>
    </vt:vector>
  </TitlesOfParts>
  <Company>HP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(46 pt. HP Simplified bold)</dc:title>
  <dc:creator>Michael Reinhardt</dc:creator>
  <cp:lastModifiedBy>Microsoft</cp:lastModifiedBy>
  <cp:revision>60</cp:revision>
  <cp:lastPrinted>2012-04-13T15:38:33Z</cp:lastPrinted>
  <dcterms:created xsi:type="dcterms:W3CDTF">2012-04-16T06:32:21Z</dcterms:created>
  <dcterms:modified xsi:type="dcterms:W3CDTF">2018-01-05T05:22:27Z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0x010100AECBA048D42BB04784F1E05657DF8663</vt:lpwstr>
  </property>
</Properties>
</file>