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 id="2147483841" r:id="rId2"/>
  </p:sldMasterIdLst>
  <p:notesMasterIdLst>
    <p:notesMasterId r:id="rId14"/>
  </p:notesMasterIdLst>
  <p:handoutMasterIdLst>
    <p:handoutMasterId r:id="rId15"/>
  </p:handoutMasterIdLst>
  <p:sldIdLst>
    <p:sldId id="568" r:id="rId3"/>
    <p:sldId id="580" r:id="rId4"/>
    <p:sldId id="581" r:id="rId5"/>
    <p:sldId id="584" r:id="rId6"/>
    <p:sldId id="585" r:id="rId7"/>
    <p:sldId id="605" r:id="rId8"/>
    <p:sldId id="591" r:id="rId9"/>
    <p:sldId id="603" r:id="rId10"/>
    <p:sldId id="604" r:id="rId11"/>
    <p:sldId id="566" r:id="rId12"/>
    <p:sldId id="60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83">
          <p15:clr>
            <a:srgbClr val="A4A3A4"/>
          </p15:clr>
        </p15:guide>
        <p15:guide id="2" orient="horz" pos="615">
          <p15:clr>
            <a:srgbClr val="A4A3A4"/>
          </p15:clr>
        </p15:guide>
        <p15:guide id="3" orient="horz" pos="944">
          <p15:clr>
            <a:srgbClr val="A4A3A4"/>
          </p15:clr>
        </p15:guide>
        <p15:guide id="4" orient="horz" pos="366">
          <p15:clr>
            <a:srgbClr val="A4A3A4"/>
          </p15:clr>
        </p15:guide>
        <p15:guide id="5" orient="horz" pos="1679">
          <p15:clr>
            <a:srgbClr val="A4A3A4"/>
          </p15:clr>
        </p15:guide>
        <p15:guide id="6" orient="horz" pos="2236">
          <p15:clr>
            <a:srgbClr val="A4A3A4"/>
          </p15:clr>
        </p15:guide>
        <p15:guide id="7" orient="horz" pos="146">
          <p15:clr>
            <a:srgbClr val="A4A3A4"/>
          </p15:clr>
        </p15:guide>
        <p15:guide id="8" orient="horz" pos="2851">
          <p15:clr>
            <a:srgbClr val="A4A3A4"/>
          </p15:clr>
        </p15:guide>
        <p15:guide id="9" pos="1794">
          <p15:clr>
            <a:srgbClr val="A4A3A4"/>
          </p15:clr>
        </p15:guide>
        <p15:guide id="10" pos="2736">
          <p15:clr>
            <a:srgbClr val="A4A3A4"/>
          </p15:clr>
        </p15:guide>
        <p15:guide id="11" pos="202">
          <p15:clr>
            <a:srgbClr val="A4A3A4"/>
          </p15:clr>
        </p15:guide>
        <p15:guide id="12" pos="5334">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Waddell" initials="KW" lastIdx="7" clrIdx="0"/>
  <p:cmAuthor id="1" name="Alain M Inugai" initials="AM" lastIdx="6" clrIdx="1"/>
  <p:cmAuthor id="2" name="Greg Hooven" initials="GH" lastIdx="9" clrIdx="2"/>
  <p:cmAuthor id="3" name="Clara A Welch" initials="CA" lastIdx="2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a:srgbClr val="666666"/>
    <a:srgbClr val="000000"/>
    <a:srgbClr val="B9B8BB"/>
    <a:srgbClr val="E5E8E8"/>
    <a:srgbClr val="822980"/>
    <a:srgbClr val="B9B9BB"/>
    <a:srgbClr val="B6B8BB"/>
    <a:srgbClr val="87898B"/>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66744" autoAdjust="0"/>
  </p:normalViewPr>
  <p:slideViewPr>
    <p:cSldViewPr snapToGrid="0">
      <p:cViewPr varScale="1">
        <p:scale>
          <a:sx n="87" d="100"/>
          <a:sy n="87" d="100"/>
        </p:scale>
        <p:origin x="-760" y="-68"/>
      </p:cViewPr>
      <p:guideLst>
        <p:guide orient="horz" pos="3083"/>
        <p:guide orient="horz" pos="615"/>
        <p:guide orient="horz" pos="944"/>
        <p:guide orient="horz" pos="366"/>
        <p:guide orient="horz" pos="1679"/>
        <p:guide orient="horz" pos="2236"/>
        <p:guide orient="horz" pos="146"/>
        <p:guide orient="horz" pos="2851"/>
        <p:guide pos="1794"/>
        <p:guide pos="2736"/>
        <p:guide pos="202"/>
        <p:guide pos="5334"/>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1/5/2018</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1/5/2018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pec.org/virt_sc201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HP Simplified"/>
                <a:ea typeface="+mn-ea"/>
                <a:cs typeface="HP Simplified"/>
              </a:rPr>
              <a:t>Thanks for joining me for the discussion today</a:t>
            </a:r>
            <a:r>
              <a:rPr lang="en-US" sz="1200" kern="1200" baseline="0" dirty="0" smtClean="0">
                <a:solidFill>
                  <a:schemeClr val="tx1"/>
                </a:solidFill>
                <a:effectLst/>
                <a:latin typeface="HP Simplified"/>
                <a:ea typeface="+mn-ea"/>
                <a:cs typeface="HP Simplified"/>
              </a:rPr>
              <a:t> about </a:t>
            </a:r>
            <a:r>
              <a:rPr lang="en-GB" sz="1200" dirty="0" smtClean="0"/>
              <a:t>HP Converged Systems RA for Red Hat Enterprise Virtualization on HP CS700x</a:t>
            </a:r>
            <a:r>
              <a:rPr lang="en-US" sz="1200" kern="1200" baseline="0" dirty="0" smtClean="0">
                <a:solidFill>
                  <a:schemeClr val="tx1"/>
                </a:solidFill>
                <a:effectLst/>
                <a:latin typeface="HP Simplified"/>
                <a:ea typeface="+mn-ea"/>
                <a:cs typeface="HP Simplified"/>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HP Simplified"/>
                <a:ea typeface="+mn-ea"/>
                <a:cs typeface="HP Simplified"/>
              </a:rPr>
              <a:t>HP and Red Hat are delivering new capabilities for customers to more simply, efficiently, and reliably transform their IT environments, on their terms, to take advantage of the agility provided by virtualization and cloud computing technologies.  As part of the HP Converged Infrastructure strategy and supported by our position as leaders in our respective markets, </a:t>
            </a:r>
            <a:r>
              <a:rPr lang="en-US" sz="1200" kern="1200" dirty="0" smtClean="0">
                <a:solidFill>
                  <a:schemeClr val="tx1"/>
                </a:solidFill>
                <a:latin typeface="HP Simplified"/>
                <a:ea typeface="+mn-ea"/>
                <a:cs typeface="HP Simplified"/>
              </a:rPr>
              <a:t>HP has been delivering Red Hat solutions to satisfied customers of all sizes around the world for over a decade.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HP Simplified"/>
              <a:ea typeface="+mn-ea"/>
              <a:cs typeface="HP Simplified"/>
            </a:endParaRPr>
          </a:p>
          <a:p>
            <a:r>
              <a:rPr lang="en-US" sz="1200" kern="1200" dirty="0" smtClean="0">
                <a:solidFill>
                  <a:schemeClr val="tx1"/>
                </a:solidFill>
                <a:effectLst/>
                <a:latin typeface="HP Simplified"/>
                <a:ea typeface="+mn-ea"/>
                <a:cs typeface="HP Simplified"/>
              </a:rPr>
              <a:t>Our latest wave of innovation is demonstrated with the new </a:t>
            </a:r>
            <a:r>
              <a:rPr lang="en-GB" sz="1200" dirty="0" smtClean="0"/>
              <a:t>HP Converged Systems RA for Red Hat</a:t>
            </a:r>
            <a:r>
              <a:rPr lang="en-US" sz="1200" kern="1200" dirty="0" smtClean="0">
                <a:solidFill>
                  <a:schemeClr val="tx1"/>
                </a:solidFill>
                <a:effectLst/>
                <a:latin typeface="HP Simplified"/>
                <a:ea typeface="+mn-ea"/>
                <a:cs typeface="HP Simplified"/>
              </a:rPr>
              <a:t>, a Converged System that provides our customers a choice of flexible configurations that meet today’s infrastructure virtualization requirements together with a system that grows as they grow to protect their investment into the future. </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8250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Open source. Open standards. Open future. That's the HP-Red Hat combination. </a:t>
            </a:r>
            <a:r>
              <a:rPr lang="en-US" sz="1200" kern="1200" dirty="0" smtClean="0">
                <a:solidFill>
                  <a:schemeClr val="tx1"/>
                </a:solidFill>
                <a:latin typeface="HP Simplified"/>
                <a:ea typeface="+mn-ea"/>
                <a:cs typeface="HP Simplified"/>
              </a:rPr>
              <a:t>HP has been delivering Red Hat solutions to satisfied customers of all sizes around the world for over a decade. </a:t>
            </a:r>
            <a:r>
              <a:rPr lang="en-US" dirty="0" smtClean="0"/>
              <a:t>HP and Red Hat lead the way in providing open solutions that help you cut costs, reduce complexity, and increase performance for physical, virtual and cloud environments.</a:t>
            </a:r>
          </a:p>
          <a:p>
            <a:r>
              <a:rPr lang="en-US" dirty="0" smtClean="0"/>
              <a:t> </a:t>
            </a:r>
          </a:p>
          <a:p>
            <a:r>
              <a:rPr lang="en-US" dirty="0" smtClean="0"/>
              <a:t>HP delivers comprehensive open computing solutions based on industry-leading HP ProLiant servers and community-powered innovation from Red Hat, the world's leading provider of Linux and open source technology.</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HP Simplified"/>
                <a:ea typeface="+mn-ea"/>
                <a:cs typeface="HP Simplified"/>
              </a:rPr>
              <a:t>The comprehensive HP and Red Hat experience includes certification on a wider range of hardware platforms than other vendors, a single point of purchase, support and implementation services, and a commitment to cost optimization and innovation through open-industry technologies. </a:t>
            </a:r>
          </a:p>
          <a:p>
            <a:r>
              <a:rPr lang="en-US" sz="1200" kern="1200" dirty="0" smtClean="0">
                <a:solidFill>
                  <a:schemeClr val="tx1"/>
                </a:solidFill>
                <a:effectLst/>
                <a:latin typeface="HP Simplified"/>
                <a:ea typeface="+mn-ea"/>
                <a:cs typeface="HP Simplified"/>
              </a:rPr>
              <a:t> </a:t>
            </a:r>
            <a:endParaRPr lang="en-US" sz="1400" kern="1200" dirty="0" smtClean="0">
              <a:solidFill>
                <a:schemeClr val="tx1"/>
              </a:solidFill>
              <a:effectLst/>
              <a:latin typeface="HP Simplified"/>
              <a:ea typeface="+mn-ea"/>
              <a:cs typeface="HP Simplified"/>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121345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Comparison based on benchmark addressing performance evaluation of datacenter servers used in virtualized server consolidation at </a:t>
            </a:r>
            <a:r>
              <a:rPr lang="en-US" dirty="0" smtClean="0">
                <a:hlinkClick r:id="rId3"/>
              </a:rPr>
              <a:t>www.spec.org</a:t>
            </a:r>
            <a:r>
              <a:rPr lang="en-US" dirty="0" smtClean="0"/>
              <a:t> as of May 2013. SPEC® and the benchmark name </a:t>
            </a:r>
            <a:r>
              <a:rPr lang="en-US" dirty="0" err="1" smtClean="0"/>
              <a:t>SPECvirt</a:t>
            </a:r>
            <a:r>
              <a:rPr lang="en-US" dirty="0" smtClean="0"/>
              <a:t>® are registered trademarks of the Standard Performance Evaluation Corporation.</a:t>
            </a:r>
          </a:p>
          <a:p>
            <a:r>
              <a:rPr lang="en-US" dirty="0" smtClean="0"/>
              <a:t>2 -</a:t>
            </a:r>
            <a:r>
              <a:rPr lang="en-US" baseline="0" dirty="0" smtClean="0"/>
              <a:t> </a:t>
            </a:r>
            <a:r>
              <a:rPr lang="en-US" dirty="0" smtClean="0">
                <a:hlinkClick r:id="rId3"/>
              </a:rPr>
              <a:t>Red Hat Enterprise Virtualization performance: </a:t>
            </a:r>
            <a:r>
              <a:rPr lang="en-US" dirty="0" err="1" smtClean="0">
                <a:hlinkClick r:id="rId3"/>
              </a:rPr>
              <a:t>SPECvirt</a:t>
            </a:r>
            <a:r>
              <a:rPr lang="en-US" dirty="0" smtClean="0">
                <a:hlinkClick r:id="rId3"/>
              </a:rPr>
              <a:t> benchmark</a:t>
            </a:r>
            <a:endParaRPr lang="en-US" dirty="0" smtClean="0"/>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353814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a:p>
            <a:r>
              <a:rPr lang="en-GB" sz="1200" dirty="0" smtClean="0"/>
              <a:t>HP Converged Systems RA for Red Hat on CS700x </a:t>
            </a:r>
            <a:r>
              <a:rPr lang="en-US" sz="1200" kern="1200" dirty="0" smtClean="0">
                <a:solidFill>
                  <a:schemeClr val="tx1"/>
                </a:solidFill>
                <a:effectLst/>
                <a:latin typeface="HP Simplified"/>
                <a:ea typeface="+mn-ea"/>
                <a:cs typeface="HP Simplified"/>
              </a:rPr>
              <a:t>provides the fastest path to virtualization, delivered on a common platform, that provides broad scalability as well as the flexibility to allow you to move to the cloud when ready.  The end-to-end solution is covered by HP Proactive Care support and can be sourced entirely from HP, inclusive of Red Hat software licenses if needed. Key components of the system include:</a:t>
            </a:r>
          </a:p>
          <a:p>
            <a:endParaRPr lang="en-US" sz="1200" kern="1200" dirty="0" smtClean="0">
              <a:solidFill>
                <a:schemeClr val="tx1"/>
              </a:solidFill>
              <a:effectLst/>
              <a:latin typeface="HP Simplified"/>
              <a:ea typeface="+mn-ea"/>
              <a:cs typeface="HP Simplified"/>
            </a:endParaRPr>
          </a:p>
          <a:p>
            <a:pPr marL="171450" indent="-171450">
              <a:buFont typeface="Arial" panose="020B0604020202020204" pitchFamily="34" charset="0"/>
              <a:buChar char="•"/>
            </a:pPr>
            <a:r>
              <a:rPr lang="en-GB" sz="1200" dirty="0" smtClean="0"/>
              <a:t>HP Converged Systems RA for Red Hat Enterprise</a:t>
            </a:r>
            <a:r>
              <a:rPr lang="en-GB" sz="1200" baseline="0" dirty="0" smtClean="0"/>
              <a:t> Virtualization </a:t>
            </a:r>
            <a:r>
              <a:rPr lang="en-US" sz="1200" kern="1200" dirty="0" smtClean="0">
                <a:solidFill>
                  <a:schemeClr val="tx1"/>
                </a:solidFill>
                <a:effectLst/>
                <a:latin typeface="HP Simplified"/>
                <a:ea typeface="+mn-ea"/>
                <a:cs typeface="HP Simplified"/>
              </a:rPr>
              <a:t>is built on the latest HP Converged Infrastructure technology including HP BladeSystem servers, HP 3PAR </a:t>
            </a:r>
            <a:r>
              <a:rPr lang="en-US" sz="1200" b="0" kern="1200" dirty="0" smtClean="0">
                <a:solidFill>
                  <a:schemeClr val="tx1"/>
                </a:solidFill>
                <a:effectLst/>
                <a:latin typeface="HP Simplified"/>
                <a:ea typeface="+mn-ea"/>
                <a:cs typeface="HP Simplified"/>
              </a:rPr>
              <a:t>StoreServ storage, HP Networking, and HP Insight</a:t>
            </a:r>
            <a:r>
              <a:rPr lang="en-US" sz="1200" b="0" kern="1200" baseline="0" dirty="0" smtClean="0">
                <a:solidFill>
                  <a:schemeClr val="tx1"/>
                </a:solidFill>
                <a:effectLst/>
                <a:latin typeface="HP Simplified"/>
                <a:ea typeface="+mn-ea"/>
                <a:cs typeface="HP Simplified"/>
              </a:rPr>
              <a:t> Control,</a:t>
            </a:r>
            <a:r>
              <a:rPr lang="en-US" sz="1200" b="0" kern="1200" dirty="0" smtClean="0">
                <a:solidFill>
                  <a:schemeClr val="tx1"/>
                </a:solidFill>
                <a:effectLst/>
                <a:latin typeface="HP Simplified"/>
                <a:ea typeface="+mn-ea"/>
                <a:cs typeface="HP Simplified"/>
              </a:rPr>
              <a:t> integrated with Red Hat Enterprise Virtualization.</a:t>
            </a:r>
          </a:p>
          <a:p>
            <a:pPr marL="171450" lvl="0" indent="-171450">
              <a:buFont typeface="Arial" panose="020B0604020202020204" pitchFamily="34" charset="0"/>
              <a:buChar char="•"/>
            </a:pPr>
            <a:r>
              <a:rPr lang="en-US" sz="1200" b="0" kern="1200" dirty="0" smtClean="0">
                <a:solidFill>
                  <a:schemeClr val="tx1"/>
                </a:solidFill>
                <a:effectLst/>
                <a:latin typeface="HP Simplified"/>
                <a:ea typeface="+mn-ea"/>
                <a:cs typeface="HP Simplified"/>
              </a:rPr>
              <a:t>The hardware is pre-integrated in the HP factory based on extensively tested configuration guidelines. HP offers Proactive Care with Personalized Support Option and Proactive Select to support </a:t>
            </a:r>
            <a:r>
              <a:rPr lang="en-US" sz="1200" kern="1200" dirty="0" smtClean="0">
                <a:solidFill>
                  <a:schemeClr val="tx1"/>
                </a:solidFill>
                <a:effectLst/>
                <a:latin typeface="HP Simplified"/>
                <a:ea typeface="+mn-ea"/>
                <a:cs typeface="HP Simplified"/>
              </a:rPr>
              <a:t>the complete solution, including the HP hardware, software </a:t>
            </a:r>
            <a:r>
              <a:rPr lang="en-US" sz="1200" i="1" kern="1200" dirty="0" smtClean="0">
                <a:solidFill>
                  <a:schemeClr val="tx1"/>
                </a:solidFill>
                <a:effectLst/>
                <a:latin typeface="HP Simplified"/>
                <a:ea typeface="+mn-ea"/>
                <a:cs typeface="HP Simplified"/>
              </a:rPr>
              <a:t>and</a:t>
            </a:r>
            <a:r>
              <a:rPr lang="en-US" sz="1200" kern="1200" dirty="0" smtClean="0">
                <a:solidFill>
                  <a:schemeClr val="tx1"/>
                </a:solidFill>
                <a:effectLst/>
                <a:latin typeface="HP Simplified"/>
                <a:ea typeface="+mn-ea"/>
                <a:cs typeface="HP Simplified"/>
              </a:rPr>
              <a:t> Red Hat software. </a:t>
            </a:r>
          </a:p>
          <a:p>
            <a:pPr marL="171450" lvl="0" indent="-171450">
              <a:buFont typeface="Arial" panose="020B0604020202020204" pitchFamily="34" charset="0"/>
              <a:buChar char="•"/>
            </a:pPr>
            <a:endParaRPr lang="en-US" sz="1200" kern="1200" dirty="0" smtClean="0">
              <a:solidFill>
                <a:schemeClr val="tx1"/>
              </a:solidFill>
              <a:effectLst/>
              <a:latin typeface="HP Simplified"/>
              <a:ea typeface="+mn-ea"/>
              <a:cs typeface="HP Simplified"/>
            </a:endParaRPr>
          </a:p>
          <a:p>
            <a:pPr marL="0" lvl="0" indent="0">
              <a:buFont typeface="Arial" panose="020B0604020202020204" pitchFamily="34" charset="0"/>
              <a:buNone/>
            </a:pPr>
            <a:endParaRPr lang="en-US" sz="1200" kern="1200" dirty="0" smtClean="0">
              <a:solidFill>
                <a:schemeClr val="tx1"/>
              </a:solidFill>
              <a:effectLst/>
              <a:latin typeface="HP Simplified"/>
              <a:ea typeface="+mn-ea"/>
              <a:cs typeface="HP Simplified"/>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349735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Consistent with HP’s Converged Infrastructure and Converged Systems strategy that we spoke of earlier, </a:t>
            </a:r>
            <a:r>
              <a:rPr lang="en-GB" sz="1200" dirty="0" smtClean="0"/>
              <a:t>HP Converged Systems RA for Red Hat Enterprise Virtualization </a:t>
            </a:r>
            <a:r>
              <a:rPr lang="en-US" baseline="0" dirty="0" smtClean="0"/>
              <a:t>is designed to deliver a system that </a:t>
            </a:r>
            <a:r>
              <a:rPr lang="en-US" sz="1200" kern="1200" dirty="0" smtClean="0">
                <a:solidFill>
                  <a:schemeClr val="tx1"/>
                </a:solidFill>
                <a:effectLst/>
                <a:latin typeface="HP Simplified"/>
                <a:ea typeface="+mn-ea"/>
                <a:cs typeface="HP Simplified"/>
              </a:rPr>
              <a:t>provides you a choice of flexible configurations that meet today’s infrastructure virtualization requirements together with a system that grows as you grow to protect your investment into the future.  Main benefits include:</a:t>
            </a:r>
          </a:p>
          <a:p>
            <a:endParaRPr lang="en-US" sz="1200" kern="1200" baseline="0" dirty="0" smtClean="0">
              <a:solidFill>
                <a:schemeClr val="tx1"/>
              </a:solidFill>
              <a:effectLst/>
              <a:latin typeface="HP Simplified"/>
              <a:ea typeface="+mn-ea"/>
            </a:endParaRPr>
          </a:p>
          <a:p>
            <a:r>
              <a:rPr lang="en-US" sz="1200" b="1" kern="1200" dirty="0" smtClean="0">
                <a:solidFill>
                  <a:schemeClr val="tx1"/>
                </a:solidFill>
                <a:latin typeface="HP Simplified"/>
                <a:ea typeface="+mn-ea"/>
                <a:cs typeface="HP Simplified"/>
              </a:rPr>
              <a:t>Accelerated business outcomes with greater simplicity</a:t>
            </a:r>
          </a:p>
          <a:p>
            <a:r>
              <a:rPr lang="en-US" sz="1200" kern="1200" dirty="0" smtClean="0">
                <a:solidFill>
                  <a:schemeClr val="tx1"/>
                </a:solidFill>
                <a:latin typeface="HP Simplified"/>
                <a:ea typeface="+mn-ea"/>
                <a:cs typeface="HP Simplified"/>
              </a:rPr>
              <a:t>Reduced time to value from pre-optimized, complete solutions </a:t>
            </a:r>
          </a:p>
          <a:p>
            <a:r>
              <a:rPr lang="en-US" sz="1200" kern="1200" dirty="0" smtClean="0">
                <a:solidFill>
                  <a:schemeClr val="tx1"/>
                </a:solidFill>
                <a:latin typeface="HP Simplified"/>
                <a:ea typeface="+mn-ea"/>
                <a:cs typeface="HP Simplified"/>
              </a:rPr>
              <a:t>Built-in resource provisioning </a:t>
            </a:r>
          </a:p>
          <a:p>
            <a:r>
              <a:rPr lang="en-US" sz="1200" kern="1200" dirty="0" smtClean="0">
                <a:solidFill>
                  <a:schemeClr val="tx1"/>
                </a:solidFill>
                <a:latin typeface="HP Simplified"/>
                <a:ea typeface="+mn-ea"/>
                <a:cs typeface="HP Simplified"/>
              </a:rPr>
              <a:t>Integrated management </a:t>
            </a:r>
          </a:p>
          <a:p>
            <a:r>
              <a:rPr lang="en-US" sz="1200" b="0" kern="1200" dirty="0" smtClean="0">
                <a:solidFill>
                  <a:schemeClr val="tx1"/>
                </a:solidFill>
                <a:latin typeface="HP Simplified"/>
                <a:ea typeface="+mn-ea"/>
                <a:cs typeface="HP Simplified"/>
              </a:rPr>
              <a:t>Reduced risk from superior infrastructure and HP best practices </a:t>
            </a:r>
          </a:p>
          <a:p>
            <a:r>
              <a:rPr lang="en-US" sz="1200" kern="1200" dirty="0" smtClean="0">
                <a:solidFill>
                  <a:schemeClr val="tx1"/>
                </a:solidFill>
                <a:latin typeface="HP Simplified"/>
                <a:ea typeface="+mn-ea"/>
                <a:cs typeface="HP Simplified"/>
              </a:rPr>
              <a:t>20 years of innovation and leadership</a:t>
            </a:r>
          </a:p>
          <a:p>
            <a:r>
              <a:rPr lang="en-US" sz="1200" kern="1200" dirty="0" smtClean="0">
                <a:solidFill>
                  <a:schemeClr val="tx1"/>
                </a:solidFill>
                <a:latin typeface="HP Simplified"/>
                <a:ea typeface="+mn-ea"/>
                <a:cs typeface="HP Simplified"/>
              </a:rPr>
              <a:t>Reliable implementation based on proven HP best practices, deployment and integration excellence</a:t>
            </a:r>
          </a:p>
          <a:p>
            <a:r>
              <a:rPr lang="en-US" sz="1200" kern="1200" dirty="0" smtClean="0">
                <a:solidFill>
                  <a:schemeClr val="tx1"/>
                </a:solidFill>
                <a:latin typeface="HP Simplified"/>
                <a:ea typeface="+mn-ea"/>
                <a:cs typeface="HP Simplified"/>
              </a:rPr>
              <a:t>Ensured business continuity through ease of deployment and consistent high availability</a:t>
            </a:r>
          </a:p>
          <a:p>
            <a:r>
              <a:rPr lang="en-US" sz="1200" kern="1200" dirty="0" smtClean="0">
                <a:solidFill>
                  <a:schemeClr val="tx1"/>
                </a:solidFill>
                <a:latin typeface="HP Simplified"/>
                <a:ea typeface="+mn-ea"/>
                <a:cs typeface="HP Simplified"/>
              </a:rPr>
              <a:t>Comprehensive strategies for back-up, disaster recovery, and security</a:t>
            </a:r>
          </a:p>
          <a:p>
            <a:r>
              <a:rPr lang="en-US" sz="1200" kern="1200" dirty="0" smtClean="0">
                <a:solidFill>
                  <a:schemeClr val="tx1"/>
                </a:solidFill>
                <a:latin typeface="HP Simplified"/>
                <a:ea typeface="+mn-ea"/>
                <a:cs typeface="HP Simplified"/>
              </a:rPr>
              <a:t>Greater storage versatility and value</a:t>
            </a:r>
          </a:p>
          <a:p>
            <a:r>
              <a:rPr lang="en-US" sz="1200" kern="1200" dirty="0" smtClean="0">
                <a:solidFill>
                  <a:schemeClr val="tx1"/>
                </a:solidFill>
                <a:latin typeface="HP Simplified"/>
                <a:ea typeface="+mn-ea"/>
                <a:cs typeface="HP Simplified"/>
              </a:rPr>
              <a:t>Superior networking innovation  </a:t>
            </a:r>
          </a:p>
          <a:p>
            <a:r>
              <a:rPr lang="en-US" sz="1200" kern="1200" dirty="0" smtClean="0">
                <a:solidFill>
                  <a:schemeClr val="tx1"/>
                </a:solidFill>
                <a:latin typeface="HP Simplified"/>
                <a:ea typeface="+mn-ea"/>
                <a:cs typeface="HP Simplified"/>
              </a:rPr>
              <a:t>End-to-end support ownership</a:t>
            </a:r>
          </a:p>
          <a:p>
            <a:r>
              <a:rPr lang="en-US" sz="1200" b="1" kern="1200" dirty="0" smtClean="0">
                <a:solidFill>
                  <a:schemeClr val="tx1"/>
                </a:solidFill>
                <a:latin typeface="HP Simplified"/>
                <a:ea typeface="+mn-ea"/>
                <a:cs typeface="HP Simplified"/>
              </a:rPr>
              <a:t>Lower costs and greater investment protection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HP Simplified"/>
                <a:ea typeface="+mn-ea"/>
                <a:cs typeface="HP Simplified"/>
              </a:rPr>
              <a:t>Open source software provides savings of 60% to 80% over typical proprietary solutions.</a:t>
            </a:r>
            <a:r>
              <a:rPr lang="en-US" sz="1200" kern="1200" baseline="30000" dirty="0" smtClean="0">
                <a:solidFill>
                  <a:schemeClr val="tx1"/>
                </a:solidFill>
                <a:latin typeface="HP Simplified"/>
                <a:ea typeface="+mn-ea"/>
                <a:cs typeface="HP Simplified"/>
              </a:rPr>
              <a:t>1</a:t>
            </a:r>
            <a:endParaRPr lang="en-US" sz="1200" kern="1200" dirty="0" smtClean="0">
              <a:solidFill>
                <a:schemeClr val="tx1"/>
              </a:solidFill>
              <a:latin typeface="HP Simplified"/>
              <a:ea typeface="+mn-ea"/>
              <a:cs typeface="HP Simplified"/>
            </a:endParaRPr>
          </a:p>
          <a:p>
            <a:r>
              <a:rPr lang="en-US" sz="1200" kern="1200" dirty="0" smtClean="0">
                <a:solidFill>
                  <a:schemeClr val="tx1"/>
                </a:solidFill>
                <a:latin typeface="HP Simplified"/>
                <a:ea typeface="+mn-ea"/>
                <a:cs typeface="HP Simplified"/>
              </a:rPr>
              <a:t>Greater efficiencies from HP ProLiant Gen 8 server architecture</a:t>
            </a:r>
          </a:p>
          <a:p>
            <a:r>
              <a:rPr lang="en-US" sz="1200" kern="1200" dirty="0" smtClean="0">
                <a:solidFill>
                  <a:schemeClr val="tx1"/>
                </a:solidFill>
                <a:latin typeface="HP Simplified"/>
                <a:ea typeface="+mn-ea"/>
                <a:cs typeface="HP Simplified"/>
              </a:rPr>
              <a:t>Heterogeneous infrastructure support</a:t>
            </a:r>
          </a:p>
          <a:p>
            <a:r>
              <a:rPr lang="en-US" sz="1200" kern="1200" dirty="0" smtClean="0">
                <a:solidFill>
                  <a:schemeClr val="tx1"/>
                </a:solidFill>
                <a:latin typeface="HP Simplified"/>
                <a:ea typeface="+mn-ea"/>
                <a:cs typeface="HP Simplified"/>
              </a:rPr>
              <a:t>Hardware and software compatibility </a:t>
            </a:r>
          </a:p>
          <a:p>
            <a:r>
              <a:rPr lang="en-US" sz="1200" kern="1200" dirty="0" smtClean="0">
                <a:solidFill>
                  <a:schemeClr val="tx1"/>
                </a:solidFill>
                <a:latin typeface="HP Simplified"/>
                <a:ea typeface="+mn-ea"/>
                <a:cs typeface="HP Simplified"/>
              </a:rPr>
              <a:t>Easily expandable infrastructure and a flexible onramp to the cloud</a:t>
            </a:r>
            <a:endParaRPr lang="en-US" sz="1200" kern="1200" dirty="0" smtClean="0">
              <a:solidFill>
                <a:schemeClr val="tx1"/>
              </a:solidFill>
              <a:effectLst/>
              <a:latin typeface="HP Simplified"/>
              <a:ea typeface="+mn-ea"/>
              <a:cs typeface="HP Simplified"/>
            </a:endParaRPr>
          </a:p>
          <a:p>
            <a:pPr marL="171450" indent="-171450">
              <a:buFont typeface="Arial" panose="020B0604020202020204" pitchFamily="34" charset="0"/>
              <a:buChar char="•"/>
            </a:pPr>
            <a:endParaRPr lang="en-US" sz="1200" kern="1200" dirty="0" smtClean="0">
              <a:solidFill>
                <a:schemeClr val="tx1"/>
              </a:solidFill>
              <a:effectLst/>
              <a:latin typeface="HP Simplified"/>
              <a:ea typeface="+mn-ea"/>
              <a:cs typeface="HP Simplified"/>
            </a:endParaRPr>
          </a:p>
          <a:p>
            <a:pPr marL="0" indent="0">
              <a:buFont typeface="Arial" panose="020B0604020202020204" pitchFamily="34" charset="0"/>
              <a:buNone/>
            </a:pPr>
            <a:r>
              <a:rPr lang="en-US" sz="1200" kern="1200" dirty="0" smtClean="0">
                <a:solidFill>
                  <a:schemeClr val="tx1"/>
                </a:solidFill>
                <a:effectLst/>
                <a:latin typeface="HP Simplified"/>
                <a:ea typeface="+mn-ea"/>
                <a:cs typeface="HP Simplified"/>
              </a:rPr>
              <a:t>Let’s take a look at more details on the architecture and system components.</a:t>
            </a:r>
          </a:p>
          <a:p>
            <a:pPr marL="171450" indent="-171450">
              <a:buFont typeface="Arial" panose="020B0604020202020204" pitchFamily="34" charset="0"/>
              <a:buChar char="•"/>
            </a:pPr>
            <a:endParaRPr lang="en-US" sz="1200" kern="1200" baseline="0" dirty="0" smtClean="0">
              <a:solidFill>
                <a:schemeClr val="tx1"/>
              </a:solidFill>
              <a:effectLst/>
              <a:latin typeface="HP Simplified"/>
              <a:ea typeface="+mn-ea"/>
            </a:endParaRPr>
          </a:p>
          <a:p>
            <a:pPr marL="171450" indent="-171450">
              <a:buFont typeface="Arial" panose="020B0604020202020204" pitchFamily="34" charset="0"/>
              <a:buNone/>
            </a:pPr>
            <a:r>
              <a:rPr lang="en-US" baseline="0" dirty="0" smtClean="0"/>
              <a:t>1 Source: </a:t>
            </a:r>
            <a:r>
              <a:rPr lang="en-US" sz="1200" kern="1200" dirty="0" smtClean="0">
                <a:solidFill>
                  <a:schemeClr val="tx1"/>
                </a:solidFill>
                <a:latin typeface="HP Simplified"/>
                <a:ea typeface="+mn-ea"/>
                <a:cs typeface="HP Simplified"/>
              </a:rPr>
              <a:t>redhat.com/</a:t>
            </a:r>
            <a:r>
              <a:rPr lang="en-US" sz="1200" kern="1200" dirty="0" err="1" smtClean="0">
                <a:solidFill>
                  <a:schemeClr val="tx1"/>
                </a:solidFill>
                <a:latin typeface="HP Simplified"/>
                <a:ea typeface="+mn-ea"/>
                <a:cs typeface="HP Simplified"/>
              </a:rPr>
              <a:t>resourcelibrary</a:t>
            </a:r>
            <a:r>
              <a:rPr lang="en-US" sz="1200" kern="1200" dirty="0" smtClean="0">
                <a:solidFill>
                  <a:schemeClr val="tx1"/>
                </a:solidFill>
                <a:latin typeface="HP Simplified"/>
                <a:ea typeface="+mn-ea"/>
                <a:cs typeface="HP Simplified"/>
              </a:rPr>
              <a:t>/datasheets/</a:t>
            </a:r>
            <a:r>
              <a:rPr lang="en-US" sz="1200" kern="1200" dirty="0" err="1" smtClean="0">
                <a:solidFill>
                  <a:schemeClr val="tx1"/>
                </a:solidFill>
                <a:latin typeface="HP Simplified"/>
                <a:ea typeface="+mn-ea"/>
                <a:cs typeface="HP Simplified"/>
              </a:rPr>
              <a:t>rhevserver</a:t>
            </a:r>
            <a:r>
              <a:rPr lang="en-US" sz="1200" kern="1200" dirty="0" smtClean="0">
                <a:solidFill>
                  <a:schemeClr val="tx1"/>
                </a:solidFill>
                <a:latin typeface="HP Simplified"/>
                <a:ea typeface="+mn-ea"/>
                <a:cs typeface="HP Simplified"/>
              </a:rPr>
              <a:t>-pricing-competitive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57588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US" sz="1200" b="0" kern="1200" dirty="0" smtClean="0">
                <a:solidFill>
                  <a:schemeClr val="tx1"/>
                </a:solidFill>
                <a:effectLst/>
                <a:latin typeface="+mn-lt"/>
              </a:rPr>
              <a:t>HP Converged Systems RA for Red Hat on VirtualSystem VS3 builds on the VirtualSystem VS3</a:t>
            </a:r>
            <a:r>
              <a:rPr lang="en-US" sz="1200" b="0" kern="1200" baseline="0" dirty="0" smtClean="0">
                <a:solidFill>
                  <a:schemeClr val="tx1"/>
                </a:solidFill>
                <a:effectLst/>
                <a:latin typeface="+mn-lt"/>
              </a:rPr>
              <a:t> Foundation.  HP VirtualSystem VS3 </a:t>
            </a:r>
            <a:r>
              <a:rPr lang="en-US" sz="1200" b="0" kern="1200" dirty="0" smtClean="0">
                <a:solidFill>
                  <a:schemeClr val="tx1"/>
                </a:solidFill>
                <a:effectLst/>
                <a:latin typeface="+mn-lt"/>
              </a:rPr>
              <a:t>provides multiple design models, from single rack to multi-rack, for scalability and growth.  Based on your individual requirements, you can choose from a broad number of flexible configurations and be assured that when the time is right to scale, that you’ll be able to do so seamlessly up to 64 blades and storage that is only limited by the capability of the largest 3PAR array.</a:t>
            </a:r>
          </a:p>
          <a:p>
            <a:pPr marL="0" marR="0" indent="0" algn="l" defTabSz="457200" rtl="0" eaLnBrk="1" fontAlgn="auto" latinLnBrk="0" hangingPunct="1">
              <a:lnSpc>
                <a:spcPct val="100000"/>
              </a:lnSpc>
              <a:spcBef>
                <a:spcPts val="0"/>
              </a:spcBef>
              <a:spcAft>
                <a:spcPts val="600"/>
              </a:spcAft>
              <a:buClrTx/>
              <a:buSzTx/>
              <a:buFontTx/>
              <a:buNone/>
              <a:tabLst/>
              <a:defRPr/>
            </a:pPr>
            <a:endParaRPr lang="en-US" sz="1200" b="0" kern="1200" dirty="0" smtClean="0">
              <a:solidFill>
                <a:schemeClr val="tx1"/>
              </a:solidFill>
              <a:effectLst/>
              <a:latin typeface="+mn-lt"/>
            </a:endParaRPr>
          </a:p>
          <a:p>
            <a:pPr marL="0" marR="0" indent="0" algn="l" defTabSz="457200" rtl="0" eaLnBrk="1" fontAlgn="auto" latinLnBrk="0" hangingPunct="1">
              <a:lnSpc>
                <a:spcPct val="100000"/>
              </a:lnSpc>
              <a:spcBef>
                <a:spcPts val="0"/>
              </a:spcBef>
              <a:spcAft>
                <a:spcPts val="600"/>
              </a:spcAft>
              <a:buClrTx/>
              <a:buSzTx/>
              <a:buFontTx/>
              <a:buNone/>
              <a:tabLst/>
              <a:defRPr/>
            </a:pPr>
            <a:r>
              <a:rPr lang="en-US" sz="1200" b="0" kern="1200" dirty="0" smtClean="0">
                <a:solidFill>
                  <a:schemeClr val="tx1"/>
                </a:solidFill>
                <a:effectLst/>
                <a:latin typeface="+mn-lt"/>
              </a:rPr>
              <a:t>Although the sizing options are extensive along a continuum, let me review a few specific configurations to give you an idea of how they could be deployed. </a:t>
            </a:r>
            <a:endParaRPr lang="en-US" sz="1200" b="0" kern="1200" dirty="0" smtClean="0">
              <a:solidFill>
                <a:schemeClr val="tx1"/>
              </a:solidFill>
              <a:effectLst/>
              <a:latin typeface="HP Simplified"/>
            </a:endParaRPr>
          </a:p>
        </p:txBody>
      </p:sp>
      <p:sp>
        <p:nvSpPr>
          <p:cNvPr id="5" name="Header Placeholder 4"/>
          <p:cNvSpPr>
            <a:spLocks noGrp="1"/>
          </p:cNvSpPr>
          <p:nvPr>
            <p:ph type="hdr" sz="quarter" idx="11"/>
          </p:nvPr>
        </p:nvSpPr>
        <p:spPr/>
        <p:txBody>
          <a:bodyPr/>
          <a:lstStyle/>
          <a:p>
            <a:r>
              <a:rPr lang="en-GB" dirty="0" smtClean="0"/>
              <a:t>New Product Introduction</a:t>
            </a:r>
            <a:endParaRPr lang="en-GB" dirty="0"/>
          </a:p>
        </p:txBody>
      </p:sp>
      <p:sp>
        <p:nvSpPr>
          <p:cNvPr id="6" name="Footer Placeholder 5"/>
          <p:cNvSpPr>
            <a:spLocks noGrp="1"/>
          </p:cNvSpPr>
          <p:nvPr>
            <p:ph type="ftr" sz="quarter" idx="4"/>
          </p:nvPr>
        </p:nvSpPr>
        <p:spPr>
          <a:xfrm>
            <a:off x="0" y="8877300"/>
            <a:ext cx="2971800" cy="265113"/>
          </a:xfrm>
        </p:spPr>
        <p:txBody>
          <a:bodyPr/>
          <a:lstStyle/>
          <a:p>
            <a:r>
              <a:rPr lang="en-GB" dirty="0" smtClean="0"/>
              <a:t>HP Restricted</a:t>
            </a:r>
            <a:endParaRPr lang="en-GB" dirty="0"/>
          </a:p>
        </p:txBody>
      </p:sp>
      <p:sp>
        <p:nvSpPr>
          <p:cNvPr id="7" name="Slide Number Placeholder 6"/>
          <p:cNvSpPr>
            <a:spLocks noGrp="1"/>
          </p:cNvSpPr>
          <p:nvPr>
            <p:ph type="sldNum" sz="quarter" idx="5"/>
          </p:nvPr>
        </p:nvSpPr>
        <p:spPr>
          <a:xfrm>
            <a:off x="3884613" y="8877300"/>
            <a:ext cx="2971800" cy="265113"/>
          </a:xfrm>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98445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9" indent="0" algn="l">
              <a:spcAft>
                <a:spcPts val="1156"/>
              </a:spcAft>
              <a:buFont typeface="Arial" panose="020B0604020202020204" pitchFamily="34" charset="0"/>
              <a:buNone/>
            </a:pPr>
            <a:r>
              <a:rPr lang="en-US" sz="1000" dirty="0" smtClean="0">
                <a:solidFill>
                  <a:srgbClr val="000000"/>
                </a:solidFill>
                <a:latin typeface="HP Simplified" pitchFamily="34" charset="0"/>
                <a:cs typeface="HP Simplified" pitchFamily="34" charset="0"/>
              </a:rPr>
              <a:t>As a result of those 10+</a:t>
            </a:r>
            <a:r>
              <a:rPr lang="en-US" sz="1000" baseline="0" dirty="0" smtClean="0">
                <a:solidFill>
                  <a:srgbClr val="000000"/>
                </a:solidFill>
                <a:latin typeface="HP Simplified" pitchFamily="34" charset="0"/>
                <a:cs typeface="HP Simplified" pitchFamily="34" charset="0"/>
              </a:rPr>
              <a:t> years of partnership that I spoke of earlier, we’ve gotten to know Red Hat well and today, </a:t>
            </a:r>
            <a:r>
              <a:rPr lang="en-US" sz="1000" dirty="0" smtClean="0">
                <a:solidFill>
                  <a:srgbClr val="000000"/>
                </a:solidFill>
                <a:latin typeface="HP Simplified" pitchFamily="34" charset="0"/>
                <a:cs typeface="HP Simplified" pitchFamily="34" charset="0"/>
              </a:rPr>
              <a:t>HP delivers best-in-class HP Converged Infrastructure across the IT</a:t>
            </a:r>
            <a:r>
              <a:rPr lang="en-US" sz="1000" baseline="0" dirty="0" smtClean="0">
                <a:solidFill>
                  <a:srgbClr val="000000"/>
                </a:solidFill>
                <a:latin typeface="HP Simplified" pitchFamily="34" charset="0"/>
                <a:cs typeface="HP Simplified" pitchFamily="34" charset="0"/>
              </a:rPr>
              <a:t> infrastructure</a:t>
            </a:r>
            <a:r>
              <a:rPr lang="en-US" sz="1000" dirty="0" smtClean="0">
                <a:solidFill>
                  <a:srgbClr val="000000"/>
                </a:solidFill>
                <a:latin typeface="HP Simplified" pitchFamily="34" charset="0"/>
                <a:cs typeface="HP Simplified" pitchFamily="34" charset="0"/>
              </a:rPr>
              <a:t> for Red</a:t>
            </a:r>
            <a:r>
              <a:rPr lang="en-US" sz="1000" baseline="0" dirty="0" smtClean="0">
                <a:solidFill>
                  <a:srgbClr val="000000"/>
                </a:solidFill>
                <a:latin typeface="HP Simplified" pitchFamily="34" charset="0"/>
                <a:cs typeface="HP Simplified" pitchFamily="34" charset="0"/>
              </a:rPr>
              <a:t> Hat</a:t>
            </a:r>
            <a:r>
              <a:rPr lang="en-US" sz="1000" dirty="0" smtClean="0">
                <a:solidFill>
                  <a:srgbClr val="000000"/>
                </a:solidFill>
                <a:latin typeface="HP Simplified" pitchFamily="34" charset="0"/>
                <a:cs typeface="HP Simplified" pitchFamily="34" charset="0"/>
              </a:rPr>
              <a:t> environments, providing a highly optimized and integrated virtualization and cloud foundation.</a:t>
            </a:r>
            <a:r>
              <a:rPr lang="en-US" sz="1000" dirty="0" smtClean="0">
                <a:latin typeface="HP Simplified" pitchFamily="34" charset="0"/>
              </a:rPr>
              <a:t/>
            </a:r>
            <a:br>
              <a:rPr lang="en-US" sz="1000" dirty="0" smtClean="0">
                <a:latin typeface="HP Simplified" pitchFamily="34" charset="0"/>
              </a:rPr>
            </a:br>
            <a:endParaRPr lang="en-GB" sz="1000" dirty="0" smtClean="0">
              <a:latin typeface="HP Simplified" pitchFamily="34" charset="0"/>
            </a:endParaRPr>
          </a:p>
          <a:p>
            <a:pPr marL="223176" indent="-221647">
              <a:spcAft>
                <a:spcPts val="1156"/>
              </a:spcAft>
            </a:pPr>
            <a:r>
              <a:rPr lang="en-GB" sz="1000" b="1" dirty="0" smtClean="0">
                <a:latin typeface="HP Simplified" pitchFamily="34" charset="0"/>
              </a:rPr>
              <a:t>Best compute</a:t>
            </a:r>
          </a:p>
          <a:p>
            <a:pPr marL="1529" indent="0" algn="l">
              <a:spcAft>
                <a:spcPts val="1156"/>
              </a:spcAft>
              <a:buFont typeface="Arial" panose="020B0604020202020204" pitchFamily="34" charset="0"/>
              <a:buNone/>
            </a:pPr>
            <a:r>
              <a:rPr lang="en-GB" sz="1000" b="0" dirty="0" smtClean="0">
                <a:latin typeface="HP Simplified" pitchFamily="34" charset="0"/>
              </a:rPr>
              <a:t>H</a:t>
            </a:r>
            <a:r>
              <a:rPr lang="en-US" sz="1200" b="0" kern="1200" dirty="0" smtClean="0">
                <a:solidFill>
                  <a:schemeClr val="tx1"/>
                </a:solidFill>
                <a:effectLst/>
                <a:latin typeface="HP Simplified"/>
                <a:ea typeface="+mn-ea"/>
                <a:cs typeface="HP Simplified"/>
              </a:rPr>
              <a:t>P</a:t>
            </a:r>
            <a:r>
              <a:rPr lang="en-US" sz="1200" kern="1200" dirty="0" smtClean="0">
                <a:solidFill>
                  <a:schemeClr val="tx1"/>
                </a:solidFill>
                <a:effectLst/>
                <a:latin typeface="HP Simplified"/>
                <a:ea typeface="+mn-ea"/>
                <a:cs typeface="HP Simplified"/>
              </a:rPr>
              <a:t> ProLiant Gen8 holds industry-leading benchmarks for servers running virtualization workloads from partners like Red Hat, and delivers 70% more compute capacity per watt, and accelerates server deployment and updates by 300% through its embedded management features</a:t>
            </a:r>
            <a:endParaRPr lang="en-US" sz="1000" dirty="0" smtClean="0">
              <a:latin typeface="HP Simplified" pitchFamily="34" charset="0"/>
            </a:endParaRPr>
          </a:p>
          <a:p>
            <a:pPr marL="223176" indent="-221647">
              <a:spcAft>
                <a:spcPts val="1156"/>
              </a:spcAft>
            </a:pPr>
            <a:endParaRPr lang="en-US" sz="1000" b="1" dirty="0" smtClean="0">
              <a:latin typeface="HP Simplified" pitchFamily="34" charset="0"/>
            </a:endParaRPr>
          </a:p>
          <a:p>
            <a:pPr marL="223176" indent="-221647" defTabSz="448625">
              <a:spcAft>
                <a:spcPts val="1156"/>
              </a:spcAft>
              <a:defRPr/>
            </a:pPr>
            <a:r>
              <a:rPr lang="en-US" sz="1000" b="1" dirty="0" smtClean="0">
                <a:latin typeface="HP Simplified" pitchFamily="34" charset="0"/>
              </a:rPr>
              <a:t>Best storage:  </a:t>
            </a:r>
          </a:p>
          <a:p>
            <a:pPr marL="1529" indent="0" defTabSz="448625">
              <a:spcAft>
                <a:spcPts val="1156"/>
              </a:spcAft>
              <a:buFont typeface="Arial" panose="020B0604020202020204" pitchFamily="34" charset="0"/>
              <a:buNone/>
              <a:defRPr/>
            </a:pPr>
            <a:r>
              <a:rPr lang="en-US" sz="1200" b="1" dirty="0" smtClean="0">
                <a:latin typeface="HP Simplified" pitchFamily="34" charset="0"/>
              </a:rPr>
              <a:t>Reduce Storage Costs by 50% - Guaranteed.  </a:t>
            </a:r>
            <a:r>
              <a:rPr lang="en-US" sz="1200" kern="1200" dirty="0" smtClean="0">
                <a:solidFill>
                  <a:schemeClr val="tx1"/>
                </a:solidFill>
                <a:effectLst/>
                <a:latin typeface="HP Simplified"/>
                <a:ea typeface="+mn-ea"/>
                <a:cs typeface="HP Simplified"/>
              </a:rPr>
              <a:t>HP 3PAR StoreServ storage and software platforms support multiple levels of integration with Red Hat, providing a doubling of VM density to improve performance and scalability.  In addition, s</a:t>
            </a:r>
            <a:r>
              <a:rPr lang="en-US" sz="1200" dirty="0" smtClean="0">
                <a:latin typeface="HP Simplified" pitchFamily="34" charset="0"/>
              </a:rPr>
              <a:t>ince its introduction, 3PAR</a:t>
            </a:r>
            <a:r>
              <a:rPr lang="en-US" sz="1200" baseline="30000" dirty="0" smtClean="0">
                <a:latin typeface="HP Simplified" pitchFamily="34" charset="0"/>
              </a:rPr>
              <a:t>®</a:t>
            </a:r>
            <a:r>
              <a:rPr lang="en-US" sz="1200" dirty="0" smtClean="0">
                <a:latin typeface="HP Simplified" pitchFamily="34" charset="0"/>
              </a:rPr>
              <a:t> Thin Provisioning software has become widely considered the gold standard in thin provisioning, helping customers minimize up-front capacity purchases by an average of 60% and meet Green IT targets.   3PAR Thin Provisioning and next-generation thin technologies also produce dramatic efficiency gains that cut SAN costs, floor space requirements, and energy expenses by up to 75% and decrease administration time by 90%.  </a:t>
            </a:r>
            <a:endParaRPr lang="en-US" sz="1000" b="1" dirty="0" smtClean="0">
              <a:latin typeface="HP Simplified" pitchFamily="34" charset="0"/>
            </a:endParaRPr>
          </a:p>
          <a:p>
            <a:endParaRPr lang="en-US" sz="1000" b="1" dirty="0" smtClean="0">
              <a:latin typeface="HP Simplified" pitchFamily="34" charset="0"/>
            </a:endParaRPr>
          </a:p>
          <a:p>
            <a:r>
              <a:rPr lang="en-US" sz="1000" b="1" dirty="0" smtClean="0">
                <a:latin typeface="HP Simplified" pitchFamily="34" charset="0"/>
              </a:rPr>
              <a:t>Best cloud connect</a:t>
            </a:r>
          </a:p>
          <a:p>
            <a:r>
              <a:rPr lang="en-US" sz="1200" kern="1200" dirty="0" smtClean="0">
                <a:solidFill>
                  <a:schemeClr val="tx1"/>
                </a:solidFill>
                <a:effectLst/>
                <a:latin typeface="HP Simplified"/>
                <a:ea typeface="+mn-ea"/>
                <a:cs typeface="HP Simplified"/>
              </a:rPr>
              <a:t>With newer, more innovative switches, wireless devices, and security, HP FlexNetwork architecture dramatically increases performance and lowers latency, delivering up to 80% faster VM performance than standard networking architectures. </a:t>
            </a:r>
          </a:p>
          <a:p>
            <a:endParaRPr lang="en-US" sz="1200" b="0" kern="1200" dirty="0" smtClean="0">
              <a:solidFill>
                <a:schemeClr val="tx1"/>
              </a:solidFill>
              <a:effectLst/>
              <a:latin typeface="HP Simplified"/>
              <a:ea typeface="+mn-ea"/>
            </a:endParaRPr>
          </a:p>
          <a:p>
            <a:r>
              <a:rPr lang="en-US" sz="1000" b="0" dirty="0" smtClean="0">
                <a:latin typeface="HP Simplified" pitchFamily="34" charset="0"/>
              </a:rPr>
              <a:t>HP </a:t>
            </a:r>
            <a:r>
              <a:rPr lang="en-US" sz="1000" b="0" dirty="0" err="1" smtClean="0">
                <a:latin typeface="HP Simplified" pitchFamily="34" charset="0"/>
              </a:rPr>
              <a:t>VirtualConnect</a:t>
            </a:r>
            <a:r>
              <a:rPr lang="en-US" sz="1000" b="0" dirty="0" smtClean="0">
                <a:latin typeface="HP Simplified" pitchFamily="34" charset="0"/>
              </a:rPr>
              <a:t> now provides the industry’s first direct attach connection to Fiber channel storage not requiring dedicated Fiber Channel switches. This new capability in Virtual Connect FlexFabric modules increases the efficiency of server and storage connectivity by flattening the SAN Fabric.  Designed for virtual and cloud workloads, this solution reduces storage networking costs by 50% and enables 2.5X faster provisioning compared to competitive offerings and enables savings of 50% on interconnects</a:t>
            </a:r>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21095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you’ve seen and heard today, </a:t>
            </a:r>
            <a:r>
              <a:rPr lang="en-US" dirty="0" smtClean="0"/>
              <a:t>HP and Red Hat have a broad</a:t>
            </a:r>
            <a:r>
              <a:rPr lang="en-US" baseline="0" dirty="0" smtClean="0"/>
              <a:t> range of solutions and services to</a:t>
            </a:r>
            <a:r>
              <a:rPr lang="en-US" dirty="0" smtClean="0"/>
              <a:t> help your organization accelerate your journey to virtualization and cloud. </a:t>
            </a:r>
            <a:r>
              <a:rPr lang="en-GB" sz="1200" dirty="0" smtClean="0"/>
              <a:t>HP Converged Systems RA for Red Hat on </a:t>
            </a:r>
            <a:r>
              <a:rPr lang="en-GB" sz="1200" dirty="0" err="1" smtClean="0"/>
              <a:t>VirtualSystem</a:t>
            </a:r>
            <a:r>
              <a:rPr lang="en-GB" sz="1200" dirty="0" smtClean="0"/>
              <a:t> VS3 </a:t>
            </a:r>
            <a:r>
              <a:rPr lang="en-US" baseline="0" dirty="0" smtClean="0"/>
              <a:t>is a prime example of the innovations that result from years of customer experience and partnership investment.</a:t>
            </a:r>
          </a:p>
          <a:p>
            <a:endParaRPr lang="en-US" baseline="0" dirty="0" smtClean="0"/>
          </a:p>
          <a:p>
            <a:r>
              <a:rPr lang="en-US" baseline="0" dirty="0" smtClean="0"/>
              <a:t>I hope that you’ve learned a bit more about how we are working together to reduce complexity but at the same time, increase choice.  Further, our innovations and engineering is delivering measureable efficiencies, resulting in lower costs for you.  And finally, we believe that any investment that you make today has to payoff in the shortest time possible and be able to be leveraged in the longer term.</a:t>
            </a: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194805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Contact your HP or HP partner sales representative today! Find out how you can accelerate your journey to virtualization and the</a:t>
            </a:r>
            <a:r>
              <a:rPr lang="en-US" baseline="0" dirty="0" smtClean="0"/>
              <a:t> </a:t>
            </a:r>
            <a:r>
              <a:rPr lang="en-US" dirty="0" smtClean="0"/>
              <a:t>cloud by working with HP and Red Hat.</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4101313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pic>
        <p:nvPicPr>
          <p:cNvPr id="1026" name="Picture 2" descr="Z:\Artwork\Photography\HP\2012\Powerpoint Specific\image_library_16x9_title\ppt_library_title-17.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22"/>
            <a:ext cx="9144000" cy="515112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3" descr="Z:\Artwork\Logos\RedHat\red_hat_colo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8985" y="4635415"/>
            <a:ext cx="787627" cy="223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32330"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dirty="0"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58775" y="659606"/>
            <a:ext cx="8370380" cy="294965"/>
          </a:xfrm>
          <a:prstGeom prst="rect">
            <a:avLst/>
          </a:prstGeom>
        </p:spPr>
        <p:txBody>
          <a:bodyPr>
            <a:noAutofit/>
          </a:bodyPr>
          <a:lstStyle>
            <a:lvl1pPr marL="0" indent="0">
              <a:lnSpc>
                <a:spcPct val="100000"/>
              </a:lnSpc>
              <a:buNone/>
              <a:defRPr lang="en-US" sz="2000" kern="1200" dirty="0" smtClean="0">
                <a:solidFill>
                  <a:srgbClr val="7B7B79"/>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placeholder here</a:t>
            </a:r>
          </a:p>
        </p:txBody>
      </p:sp>
      <p:sp>
        <p:nvSpPr>
          <p:cNvPr id="15" name="Title 8"/>
          <p:cNvSpPr>
            <a:spLocks noGrp="1"/>
          </p:cNvSpPr>
          <p:nvPr>
            <p:ph type="title" hasCustomPrompt="1"/>
          </p:nvPr>
        </p:nvSpPr>
        <p:spPr>
          <a:xfrm>
            <a:off x="339725" y="315468"/>
            <a:ext cx="8375650" cy="329803"/>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3300" baseline="0">
                <a:solidFill>
                  <a:schemeClr val="tx1"/>
                </a:solidFill>
                <a:latin typeface="Futura Bk" pitchFamily="34" charset="0"/>
              </a:defRPr>
            </a:lvl1pPr>
          </a:lstStyle>
          <a:p>
            <a:r>
              <a:rPr lang="en-US" dirty="0" smtClean="0"/>
              <a:t>Single line title</a:t>
            </a:r>
            <a:endParaRPr lang="en-US" dirty="0"/>
          </a:p>
        </p:txBody>
      </p:sp>
      <p:sp>
        <p:nvSpPr>
          <p:cNvPr id="8" name="Content Placeholder 12"/>
          <p:cNvSpPr>
            <a:spLocks noGrp="1"/>
          </p:cNvSpPr>
          <p:nvPr>
            <p:ph sz="quarter" idx="18"/>
          </p:nvPr>
        </p:nvSpPr>
        <p:spPr>
          <a:xfrm>
            <a:off x="365760" y="1150620"/>
            <a:ext cx="8348472" cy="34648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208926"/>
      </p:ext>
    </p:extLst>
  </p:cSld>
  <p:clrMapOvr>
    <a:masterClrMapping/>
  </p:clrMapOvr>
  <p:transition>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5"/>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pic>
        <p:nvPicPr>
          <p:cNvPr id="8" name="Picture 2" descr="Z:\Artwork\Logos\RedHat\Red_Hat_white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580" y="4627884"/>
            <a:ext cx="786384" cy="26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8" name="TextBox 7"/>
          <p:cNvSpPr txBox="1"/>
          <p:nvPr userDrawn="1"/>
        </p:nvSpPr>
        <p:spPr bwMode="gray">
          <a:xfrm>
            <a:off x="1796341"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bg1"/>
                </a:solidFill>
                <a:latin typeface="HP Simplified"/>
                <a:ea typeface="+mn-ea"/>
                <a:cs typeface="HP Simplified"/>
              </a:rPr>
              <a:pPr marL="0" algn="l" defTabSz="914400" rtl="0" eaLnBrk="1" latinLnBrk="0" hangingPunct="1"/>
              <a:t>‹#›</a:t>
            </a:fld>
            <a:endParaRPr lang="en-US" sz="700" b="0" i="0" kern="1200" dirty="0" smtClean="0">
              <a:solidFill>
                <a:schemeClr val="bg1"/>
              </a:solidFill>
              <a:latin typeface="HP Simplified"/>
              <a:ea typeface="+mn-ea"/>
              <a:cs typeface="HP Simplified"/>
            </a:endParaRPr>
          </a:p>
        </p:txBody>
      </p:sp>
      <p:pic>
        <p:nvPicPr>
          <p:cNvPr id="6" name="Picture 2" descr="Z:\Artwork\Logos\RedHat\Red_Hat_white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580" y="4627884"/>
            <a:ext cx="786384" cy="26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8" name="TextBox 7"/>
          <p:cNvSpPr txBox="1"/>
          <p:nvPr userDrawn="1"/>
        </p:nvSpPr>
        <p:spPr bwMode="gray">
          <a:xfrm>
            <a:off x="1796341"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6" name="Picture 3" descr="Z:\Artwork\Logos\RedHat\red_hat_colo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8985" y="4635415"/>
            <a:ext cx="787627" cy="22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9" name="TextBox 8"/>
          <p:cNvSpPr txBox="1"/>
          <p:nvPr userDrawn="1"/>
        </p:nvSpPr>
        <p:spPr bwMode="gray">
          <a:xfrm>
            <a:off x="1796341"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bg1"/>
                </a:solidFill>
                <a:latin typeface="HP Simplified"/>
                <a:ea typeface="+mn-ea"/>
                <a:cs typeface="HP Simplified"/>
              </a:rPr>
              <a:pPr marL="0" algn="l" defTabSz="914400" rtl="0" eaLnBrk="1" latinLnBrk="0" hangingPunct="1"/>
              <a:t>‹#›</a:t>
            </a:fld>
            <a:endParaRPr lang="en-US" sz="700" b="0" i="0" kern="1200" dirty="0" smtClean="0">
              <a:solidFill>
                <a:schemeClr val="bg1"/>
              </a:solidFill>
              <a:latin typeface="HP Simplified"/>
              <a:ea typeface="+mn-ea"/>
              <a:cs typeface="HP Simplified"/>
            </a:endParaRPr>
          </a:p>
        </p:txBody>
      </p:sp>
      <p:pic>
        <p:nvPicPr>
          <p:cNvPr id="11" name="Picture 2" descr="Z:\Artwork\Logos\RedHat\Red_Hat_white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580" y="4627884"/>
            <a:ext cx="786384" cy="26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4" name="Picture 3" descr="HP_Blue_RGB_150_S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1" name="TextBox 10"/>
          <p:cNvSpPr txBox="1"/>
          <p:nvPr/>
        </p:nvSpPr>
        <p:spPr bwMode="gray">
          <a:xfrm>
            <a:off x="1796341"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8" name="Picture 3" descr="Z:\Artwork\Logos\RedHat\red_hat_color.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18985" y="4635415"/>
            <a:ext cx="787627" cy="22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37" r:id="rId6"/>
    <p:sldLayoutId id="2147483818" r:id="rId7"/>
    <p:sldLayoutId id="2147483809" r:id="rId8"/>
    <p:sldLayoutId id="2147483839" r:id="rId9"/>
    <p:sldLayoutId id="2147483823" r:id="rId10"/>
    <p:sldLayoutId id="2147483824" r:id="rId11"/>
    <p:sldLayoutId id="2147483825" r:id="rId12"/>
    <p:sldLayoutId id="2147483840"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cs typeface="Arial" charset="0"/>
              </a:rPr>
              <a:pPr defTabSz="914400"/>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cs typeface="Arial" charset="0"/>
              </a:rPr>
              <a:pPr defTabSz="914400"/>
              <a:t>‹#›</a:t>
            </a:fld>
            <a:endParaRPr lang="zh-CN" altLang="en-US">
              <a:solidFill>
                <a:prstClr val="black">
                  <a:tint val="75000"/>
                </a:prstClr>
              </a:solidFill>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www.spec.org/virt_sc2010/"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8.xml"/><Relationship Id="rId11" Type="http://schemas.openxmlformats.org/officeDocument/2006/relationships/image" Target="../media/image20.png"/><Relationship Id="rId5" Type="http://schemas.openxmlformats.org/officeDocument/2006/relationships/slideLayout" Target="../slideLayouts/slideLayout8.xml"/><Relationship Id="rId10" Type="http://schemas.openxmlformats.org/officeDocument/2006/relationships/image" Target="../media/image19.png"/><Relationship Id="rId4" Type="http://schemas.openxmlformats.org/officeDocument/2006/relationships/tags" Target="../tags/tag4.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hyperlink" Target="http://www.hp.com/go/vsforvmware" TargetMode="External"/><Relationship Id="rId5" Type="http://schemas.openxmlformats.org/officeDocument/2006/relationships/hyperlink" Target="http://www.hp.com/go/VMware" TargetMode="External"/><Relationship Id="rId4" Type="http://schemas.openxmlformats.org/officeDocument/2006/relationships/hyperlink" Target="http://www.hp.com/go/clou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9184" y="944952"/>
            <a:ext cx="5686605" cy="1206484"/>
          </a:xfrm>
        </p:spPr>
        <p:txBody>
          <a:bodyPr/>
          <a:lstStyle/>
          <a:p>
            <a:r>
              <a:rPr lang="en-GB" sz="4000" dirty="0"/>
              <a:t>HP Converged Systems </a:t>
            </a:r>
            <a:r>
              <a:rPr lang="en-GB" sz="4000" dirty="0" smtClean="0"/>
              <a:t/>
            </a:r>
            <a:br>
              <a:rPr lang="en-GB" sz="4000" dirty="0" smtClean="0"/>
            </a:br>
            <a:r>
              <a:rPr lang="en-GB" sz="4000" dirty="0" smtClean="0"/>
              <a:t>RA </a:t>
            </a:r>
            <a:r>
              <a:rPr lang="en-GB" sz="4000" dirty="0"/>
              <a:t>for Red Hat </a:t>
            </a:r>
            <a:r>
              <a:rPr lang="en-GB" sz="4000" dirty="0" smtClean="0"/>
              <a:t>Enterprise Virtualization on CS700x</a:t>
            </a:r>
            <a:endParaRPr lang="en-US" sz="4000" dirty="0"/>
          </a:p>
        </p:txBody>
      </p:sp>
      <p:sp>
        <p:nvSpPr>
          <p:cNvPr id="6" name="Subtitle 5"/>
          <p:cNvSpPr>
            <a:spLocks noGrp="1"/>
          </p:cNvSpPr>
          <p:nvPr>
            <p:ph type="subTitle" idx="1"/>
          </p:nvPr>
        </p:nvSpPr>
        <p:spPr>
          <a:xfrm>
            <a:off x="329184" y="3350916"/>
            <a:ext cx="6858000" cy="914400"/>
          </a:xfrm>
        </p:spPr>
        <p:txBody>
          <a:bodyPr/>
          <a:lstStyle/>
          <a:p>
            <a:r>
              <a:rPr lang="en-US" dirty="0" smtClean="0"/>
              <a:t>Fast track your path </a:t>
            </a:r>
            <a:r>
              <a:rPr lang="en-US" dirty="0"/>
              <a:t>to </a:t>
            </a:r>
            <a:r>
              <a:rPr lang="en-US" dirty="0" smtClean="0"/>
              <a:t>open source virtualization</a:t>
            </a:r>
            <a:br>
              <a:rPr lang="en-US" dirty="0" smtClean="0"/>
            </a:br>
            <a:endParaRPr lang="en-US" dirty="0" smtClean="0"/>
          </a:p>
          <a:p>
            <a:endParaRPr lang="en-US" dirty="0"/>
          </a:p>
        </p:txBody>
      </p:sp>
      <p:sp>
        <p:nvSpPr>
          <p:cNvPr id="7" name="TextBox 6"/>
          <p:cNvSpPr txBox="1"/>
          <p:nvPr/>
        </p:nvSpPr>
        <p:spPr>
          <a:xfrm>
            <a:off x="1911658" y="4758802"/>
            <a:ext cx="6592262" cy="384697"/>
          </a:xfrm>
          <a:prstGeom prst="rect">
            <a:avLst/>
          </a:prstGeom>
          <a:noFill/>
        </p:spPr>
        <p:txBody>
          <a:bodyPr wrap="square" rtlCol="0">
            <a:noAutofit/>
          </a:bodyPr>
          <a:lstStyle/>
          <a:p>
            <a:pPr>
              <a:defRPr/>
            </a:pPr>
            <a:r>
              <a:rPr lang="en-US" sz="700" b="0" i="0" dirty="0" smtClean="0">
                <a:latin typeface="+mn-lt"/>
                <a:cs typeface="HP Simplified"/>
              </a:rPr>
              <a:t>© Copyright  2013 Hewlett-Packard Development Company, L.P. The information contained herein is subject to change without notice.</a:t>
            </a:r>
            <a:br>
              <a:rPr lang="en-US" sz="700" b="0" i="0" dirty="0" smtClean="0">
                <a:latin typeface="+mn-lt"/>
                <a:cs typeface="HP Simplified"/>
              </a:rPr>
            </a:br>
            <a:r>
              <a:rPr lang="en-US" sz="700" dirty="0" smtClean="0"/>
              <a:t>HP Restricted. For HP and SI/O Partner use only</a:t>
            </a:r>
            <a:r>
              <a:rPr lang="en-US" sz="700" b="0" i="0" dirty="0" smtClean="0">
                <a:latin typeface="+mn-lt"/>
                <a:cs typeface="HP Simplified"/>
              </a:rPr>
              <a:t>. </a:t>
            </a:r>
            <a:endParaRPr lang="en-US" sz="700" b="1" dirty="0">
              <a:latin typeface="HP Simplified" pitchFamily="34" charset="0"/>
              <a:cs typeface="HP Simplified" pitchFamily="34" charset="0"/>
            </a:endParaRPr>
          </a:p>
          <a:p>
            <a:pPr>
              <a:defRPr/>
            </a:pPr>
            <a:r>
              <a:rPr lang="en-US" sz="700" b="0" i="0" dirty="0" smtClean="0">
                <a:latin typeface="+mn-lt"/>
                <a:cs typeface="HP Simplified"/>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895399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2787774"/>
            <a:ext cx="8568952" cy="75608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defTabSz="91440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2832156"/>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3160568"/>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84" cy="507831"/>
          </a:xfrm>
          <a:prstGeom prst="rect">
            <a:avLst/>
          </a:prstGeom>
        </p:spPr>
        <p:txBody>
          <a:bodyPr wrap="none">
            <a:spAutoFit/>
          </a:bodyPr>
          <a:lstStyle/>
          <a:p>
            <a:pPr defTabSz="914400"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3489852"/>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dirty="0" smtClean="0"/>
              <a:t>Partner with industry leaders</a:t>
            </a:r>
            <a:endParaRPr lang="en-US" dirty="0"/>
          </a:p>
        </p:txBody>
      </p:sp>
      <p:pic>
        <p:nvPicPr>
          <p:cNvPr id="5" name="Picture 4" descr="HP Logo_New.png"/>
          <p:cNvPicPr>
            <a:picLocks noChangeAspect="1"/>
          </p:cNvPicPr>
          <p:nvPr/>
        </p:nvPicPr>
        <p:blipFill>
          <a:blip r:embed="rId3" cstate="email"/>
          <a:stretch>
            <a:fillRect/>
          </a:stretch>
        </p:blipFill>
        <p:spPr>
          <a:xfrm>
            <a:off x="806593" y="1714971"/>
            <a:ext cx="1252870" cy="1240899"/>
          </a:xfrm>
          <a:prstGeom prst="rect">
            <a:avLst/>
          </a:prstGeom>
        </p:spPr>
      </p:pic>
      <p:grpSp>
        <p:nvGrpSpPr>
          <p:cNvPr id="7" name="Group 18"/>
          <p:cNvGrpSpPr/>
          <p:nvPr/>
        </p:nvGrpSpPr>
        <p:grpSpPr>
          <a:xfrm>
            <a:off x="5427270" y="1766362"/>
            <a:ext cx="2971799" cy="1072360"/>
            <a:chOff x="5795397" y="1395149"/>
            <a:chExt cx="2971799" cy="1072360"/>
          </a:xfrm>
        </p:grpSpPr>
        <p:sp>
          <p:nvSpPr>
            <p:cNvPr id="8" name="Rectangle 7"/>
            <p:cNvSpPr/>
            <p:nvPr/>
          </p:nvSpPr>
          <p:spPr>
            <a:xfrm>
              <a:off x="5795397" y="1395149"/>
              <a:ext cx="2971799" cy="769441"/>
            </a:xfrm>
            <a:prstGeom prst="rect">
              <a:avLst/>
            </a:prstGeom>
          </p:spPr>
          <p:txBody>
            <a:bodyPr wrap="square">
              <a:spAutoFit/>
            </a:bodyPr>
            <a:lstStyle/>
            <a:p>
              <a:pPr defTabSz="457200"/>
              <a:r>
                <a:rPr lang="en-US" sz="4400" b="1" dirty="0" smtClean="0">
                  <a:solidFill>
                    <a:srgbClr val="0096D6"/>
                  </a:solidFill>
                  <a:ea typeface="ＭＳ Ｐゴシック"/>
                  <a:cs typeface="ＭＳ Ｐゴシック"/>
                </a:rPr>
                <a:t>14+ years</a:t>
              </a:r>
              <a:endParaRPr lang="en-US" sz="4400" dirty="0">
                <a:solidFill>
                  <a:prstClr val="black"/>
                </a:solidFill>
              </a:endParaRPr>
            </a:p>
          </p:txBody>
        </p:sp>
        <p:sp>
          <p:nvSpPr>
            <p:cNvPr id="9" name="Rectangle 8"/>
            <p:cNvSpPr/>
            <p:nvPr/>
          </p:nvSpPr>
          <p:spPr>
            <a:xfrm>
              <a:off x="5868534" y="2098177"/>
              <a:ext cx="2845277" cy="369332"/>
            </a:xfrm>
            <a:prstGeom prst="rect">
              <a:avLst/>
            </a:prstGeom>
          </p:spPr>
          <p:txBody>
            <a:bodyPr wrap="square">
              <a:spAutoFit/>
            </a:bodyPr>
            <a:lstStyle/>
            <a:p>
              <a:pPr defTabSz="457200"/>
              <a:r>
                <a:rPr lang="en-US" dirty="0" smtClean="0">
                  <a:solidFill>
                    <a:prstClr val="black"/>
                  </a:solidFill>
                  <a:ea typeface="ＭＳ Ｐゴシック"/>
                  <a:cs typeface="ＭＳ Ｐゴシック"/>
                </a:rPr>
                <a:t>of partnership</a:t>
              </a:r>
              <a:endParaRPr lang="en-US" dirty="0">
                <a:solidFill>
                  <a:prstClr val="black"/>
                </a:solidFill>
              </a:endParaRPr>
            </a:p>
          </p:txBody>
        </p:sp>
      </p:grpSp>
      <p:cxnSp>
        <p:nvCxnSpPr>
          <p:cNvPr id="11" name="Straight Connector 10"/>
          <p:cNvCxnSpPr/>
          <p:nvPr/>
        </p:nvCxnSpPr>
        <p:spPr>
          <a:xfrm>
            <a:off x="5143500" y="1714971"/>
            <a:ext cx="0" cy="155160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679573" y="4855131"/>
            <a:ext cx="184731" cy="215444"/>
          </a:xfrm>
          <a:prstGeom prst="rect">
            <a:avLst/>
          </a:prstGeom>
        </p:spPr>
        <p:txBody>
          <a:bodyPr wrap="none">
            <a:spAutoFit/>
          </a:bodyPr>
          <a:lstStyle/>
          <a:p>
            <a:pPr defTabSz="430213">
              <a:spcAft>
                <a:spcPts val="400"/>
              </a:spcAft>
              <a:buSzPct val="100000"/>
            </a:pPr>
            <a:endParaRPr lang="en-US" sz="800" b="1" dirty="0">
              <a:solidFill>
                <a:schemeClr val="accent5"/>
              </a:solidFill>
              <a:latin typeface="HP Simplified" pitchFamily="34" charset="0"/>
              <a:cs typeface="HP Simplified" pitchFamily="34" charset="0"/>
            </a:endParaRPr>
          </a:p>
        </p:txBody>
      </p:sp>
      <p:pic>
        <p:nvPicPr>
          <p:cNvPr id="1026" name="Picture 2"/>
          <p:cNvPicPr>
            <a:picLocks noChangeAspect="1" noChangeArrowheads="1"/>
          </p:cNvPicPr>
          <p:nvPr/>
        </p:nvPicPr>
        <p:blipFill>
          <a:blip r:embed="rId4"/>
          <a:srcRect/>
          <a:stretch>
            <a:fillRect/>
          </a:stretch>
        </p:blipFill>
        <p:spPr bwMode="auto">
          <a:xfrm>
            <a:off x="2442255" y="1918607"/>
            <a:ext cx="2509256" cy="897164"/>
          </a:xfrm>
          <a:prstGeom prst="rect">
            <a:avLst/>
          </a:prstGeom>
          <a:noFill/>
          <a:ln w="9525">
            <a:noFill/>
            <a:miter lim="800000"/>
            <a:headEnd/>
            <a:tailEnd/>
          </a:ln>
        </p:spPr>
      </p:pic>
    </p:spTree>
    <p:extLst>
      <p:ext uri="{BB962C8B-B14F-4D97-AF65-F5344CB8AC3E}">
        <p14:creationId xmlns:p14="http://schemas.microsoft.com/office/powerpoint/2010/main" val="9007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1470" y="235064"/>
            <a:ext cx="8367362" cy="430887"/>
          </a:xfrm>
        </p:spPr>
        <p:txBody>
          <a:bodyPr/>
          <a:lstStyle/>
          <a:p>
            <a:r>
              <a:rPr lang="en-US" dirty="0" smtClean="0"/>
              <a:t>Why Red Hat Enterprise Virtualization</a:t>
            </a:r>
            <a:endParaRPr lang="en-US" dirty="0"/>
          </a:p>
        </p:txBody>
      </p:sp>
      <p:sp>
        <p:nvSpPr>
          <p:cNvPr id="4" name="Content Placeholder 3"/>
          <p:cNvSpPr>
            <a:spLocks noGrp="1"/>
          </p:cNvSpPr>
          <p:nvPr>
            <p:ph sz="quarter" idx="10"/>
          </p:nvPr>
        </p:nvSpPr>
        <p:spPr/>
        <p:txBody>
          <a:bodyPr/>
          <a:lstStyle/>
          <a:p>
            <a:pPr marL="228600" indent="-228600">
              <a:buFont typeface="Arial" pitchFamily="34" charset="0"/>
              <a:buChar char="•"/>
            </a:pPr>
            <a:r>
              <a:rPr lang="en-US" b="0" dirty="0" smtClean="0">
                <a:solidFill>
                  <a:schemeClr val="tx1"/>
                </a:solidFill>
              </a:rPr>
              <a:t>Up to 95% to 140% performance gains for real-world enterprise workloads like SAP, Oracle, and Microsoft Exchange</a:t>
            </a:r>
            <a:r>
              <a:rPr lang="en-US" b="0" baseline="30000" dirty="0" smtClean="0">
                <a:solidFill>
                  <a:schemeClr val="tx1"/>
                </a:solidFill>
              </a:rPr>
              <a:t>1</a:t>
            </a:r>
          </a:p>
          <a:p>
            <a:pPr marL="228600" indent="-228600">
              <a:buFont typeface="Arial" pitchFamily="34" charset="0"/>
              <a:buChar char="•"/>
            </a:pPr>
            <a:r>
              <a:rPr lang="en-US" b="0" dirty="0" smtClean="0">
                <a:solidFill>
                  <a:schemeClr val="tx1"/>
                </a:solidFill>
              </a:rPr>
              <a:t>Consolidation ratios of 550+ VMs with enterprise workloads running on a single server</a:t>
            </a:r>
            <a:r>
              <a:rPr lang="en-US" b="0" baseline="30000" dirty="0" smtClean="0">
                <a:solidFill>
                  <a:schemeClr val="tx1"/>
                </a:solidFill>
              </a:rPr>
              <a:t>2</a:t>
            </a:r>
          </a:p>
          <a:p>
            <a:pPr marL="228600" indent="-228600">
              <a:buFont typeface="Arial" pitchFamily="34" charset="0"/>
              <a:buChar char="•"/>
            </a:pPr>
            <a:r>
              <a:rPr lang="en-US" b="0" dirty="0" smtClean="0">
                <a:solidFill>
                  <a:schemeClr val="tx1"/>
                </a:solidFill>
              </a:rPr>
              <a:t>Support for up to 160 logical CPUs and up to 2TB of memory per virtual machine</a:t>
            </a:r>
          </a:p>
          <a:p>
            <a:endParaRPr lang="en-US" b="0" dirty="0" smtClean="0">
              <a:solidFill>
                <a:schemeClr val="tx1"/>
              </a:solidFill>
            </a:endParaRPr>
          </a:p>
          <a:p>
            <a:r>
              <a:rPr lang="en-US" b="0" dirty="0">
                <a:solidFill>
                  <a:srgbClr val="0096D6"/>
                </a:solidFill>
              </a:rPr>
              <a:t>Red Hat® believes open source simply creates better software. Everyone collaborates. The best technology wins. Not just within one company, but for everyone, anyone, around the world. </a:t>
            </a:r>
          </a:p>
        </p:txBody>
      </p:sp>
      <p:sp>
        <p:nvSpPr>
          <p:cNvPr id="10" name="TextBox 9"/>
          <p:cNvSpPr txBox="1"/>
          <p:nvPr/>
        </p:nvSpPr>
        <p:spPr>
          <a:xfrm>
            <a:off x="242662" y="4074431"/>
            <a:ext cx="7576456" cy="507831"/>
          </a:xfrm>
          <a:prstGeom prst="rect">
            <a:avLst/>
          </a:prstGeom>
          <a:noFill/>
        </p:spPr>
        <p:txBody>
          <a:bodyPr wrap="square" rtlCol="0">
            <a:spAutoFit/>
          </a:bodyPr>
          <a:lstStyle/>
          <a:p>
            <a:r>
              <a:rPr lang="en-US" sz="900" baseline="30000" dirty="0" smtClean="0"/>
              <a:t>1</a:t>
            </a:r>
            <a:r>
              <a:rPr lang="en-US" sz="900" dirty="0" smtClean="0"/>
              <a:t> Comparison based on benchmark addressing performance evaluation of datacenter servers used in virtualized server consolidation at </a:t>
            </a:r>
            <a:r>
              <a:rPr lang="en-US" sz="900" dirty="0" smtClean="0">
                <a:hlinkClick r:id="rId3"/>
              </a:rPr>
              <a:t>spec.org</a:t>
            </a:r>
            <a:r>
              <a:rPr lang="en-US" sz="900" dirty="0" smtClean="0"/>
              <a:t> as of </a:t>
            </a:r>
            <a:br>
              <a:rPr lang="en-US" sz="900" dirty="0" smtClean="0"/>
            </a:br>
            <a:r>
              <a:rPr lang="en-US" sz="900" dirty="0" smtClean="0"/>
              <a:t>   May 2013. SPEC® and the benchmark name </a:t>
            </a:r>
            <a:r>
              <a:rPr lang="en-US" sz="900" dirty="0" err="1" smtClean="0"/>
              <a:t>SPECvirt</a:t>
            </a:r>
            <a:r>
              <a:rPr lang="en-US" sz="900" dirty="0" smtClean="0"/>
              <a:t>® are registered trademarks of the Standard Performance Evaluation Corporation.</a:t>
            </a:r>
          </a:p>
          <a:p>
            <a:r>
              <a:rPr lang="en-US" sz="900" baseline="30000" dirty="0" smtClean="0"/>
              <a:t>2</a:t>
            </a:r>
            <a:r>
              <a:rPr lang="en-US" sz="900" dirty="0" smtClean="0"/>
              <a:t> </a:t>
            </a:r>
            <a:r>
              <a:rPr lang="en-US" sz="900" dirty="0" smtClean="0">
                <a:hlinkClick r:id="rId3"/>
              </a:rPr>
              <a:t>Red Hat Enterprise Virtualization performance: </a:t>
            </a:r>
            <a:r>
              <a:rPr lang="en-US" sz="900" dirty="0" err="1" smtClean="0">
                <a:hlinkClick r:id="rId3"/>
              </a:rPr>
              <a:t>SPECvirt</a:t>
            </a:r>
            <a:r>
              <a:rPr lang="en-US" sz="900" dirty="0" smtClean="0">
                <a:hlinkClick r:id="rId3"/>
              </a:rPr>
              <a:t> benchmark</a:t>
            </a:r>
            <a:endParaRPr lang="en-US" sz="900" dirty="0" smtClean="0"/>
          </a:p>
        </p:txBody>
      </p:sp>
    </p:spTree>
    <p:extLst>
      <p:ext uri="{BB962C8B-B14F-4D97-AF65-F5344CB8AC3E}">
        <p14:creationId xmlns:p14="http://schemas.microsoft.com/office/powerpoint/2010/main" val="3966916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9"/>
          <p:cNvSpPr/>
          <p:nvPr/>
        </p:nvSpPr>
        <p:spPr>
          <a:xfrm flipH="1">
            <a:off x="1774657" y="1849830"/>
            <a:ext cx="4932948" cy="1446190"/>
          </a:xfrm>
          <a:prstGeom prst="round2Diag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p:txBody>
      </p:sp>
      <p:sp>
        <p:nvSpPr>
          <p:cNvPr id="4" name="Subtitle 3"/>
          <p:cNvSpPr>
            <a:spLocks noGrp="1"/>
          </p:cNvSpPr>
          <p:nvPr>
            <p:ph type="subTitle" idx="1"/>
          </p:nvPr>
        </p:nvSpPr>
        <p:spPr>
          <a:xfrm>
            <a:off x="331470" y="1096830"/>
            <a:ext cx="8117206" cy="276999"/>
          </a:xfrm>
        </p:spPr>
        <p:txBody>
          <a:bodyPr/>
          <a:lstStyle/>
          <a:p>
            <a:r>
              <a:rPr lang="en-US" dirty="0"/>
              <a:t>Complete, </a:t>
            </a:r>
            <a:r>
              <a:rPr lang="en-US" dirty="0" smtClean="0"/>
              <a:t>optimized solution </a:t>
            </a:r>
            <a:r>
              <a:rPr lang="en-US" dirty="0"/>
              <a:t>for fast </a:t>
            </a:r>
            <a:r>
              <a:rPr lang="en-US" dirty="0" smtClean="0"/>
              <a:t>time-to-value</a:t>
            </a:r>
            <a:endParaRPr lang="en-US" dirty="0"/>
          </a:p>
        </p:txBody>
      </p:sp>
      <p:sp>
        <p:nvSpPr>
          <p:cNvPr id="3" name="Title 2"/>
          <p:cNvSpPr>
            <a:spLocks noGrp="1"/>
          </p:cNvSpPr>
          <p:nvPr>
            <p:ph type="title"/>
          </p:nvPr>
        </p:nvSpPr>
        <p:spPr/>
        <p:txBody>
          <a:bodyPr/>
          <a:lstStyle/>
          <a:p>
            <a:r>
              <a:rPr lang="en-US" dirty="0"/>
              <a:t>HP Converged Systems </a:t>
            </a:r>
            <a:r>
              <a:rPr lang="en-US" dirty="0" smtClean="0"/>
              <a:t>RA </a:t>
            </a:r>
            <a:r>
              <a:rPr lang="en-US" dirty="0"/>
              <a:t>for Red Hat </a:t>
            </a:r>
            <a:r>
              <a:rPr lang="en-US" dirty="0" smtClean="0"/>
              <a:t>Enterprise Virtualization on CS700x</a:t>
            </a:r>
            <a:endParaRPr lang="en-US" dirty="0"/>
          </a:p>
        </p:txBody>
      </p:sp>
      <p:sp>
        <p:nvSpPr>
          <p:cNvPr id="7" name="Round Diagonal Corner Rectangle 6"/>
          <p:cNvSpPr/>
          <p:nvPr/>
        </p:nvSpPr>
        <p:spPr>
          <a:xfrm flipH="1">
            <a:off x="1937083" y="1936203"/>
            <a:ext cx="4620128" cy="41508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Red Hat Enterprise Virtualization</a:t>
            </a:r>
            <a:endParaRPr lang="en-US" sz="1200" baseline="30000" dirty="0"/>
          </a:p>
        </p:txBody>
      </p:sp>
      <p:sp>
        <p:nvSpPr>
          <p:cNvPr id="9" name="Round Diagonal Corner Rectangle 8"/>
          <p:cNvSpPr/>
          <p:nvPr/>
        </p:nvSpPr>
        <p:spPr>
          <a:xfrm flipH="1">
            <a:off x="1937083" y="2429428"/>
            <a:ext cx="4620128" cy="41508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Flexible configurations of HP servers, storage, and networking, integrated at the HP factory</a:t>
            </a:r>
          </a:p>
        </p:txBody>
      </p:sp>
      <p:sp>
        <p:nvSpPr>
          <p:cNvPr id="11" name="Round Diagonal Corner Rectangle 10"/>
          <p:cNvSpPr/>
          <p:nvPr/>
        </p:nvSpPr>
        <p:spPr>
          <a:xfrm flipH="1">
            <a:off x="1937083" y="3405056"/>
            <a:ext cx="4620128" cy="415089"/>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Assessment, design, and planning services</a:t>
            </a:r>
          </a:p>
        </p:txBody>
      </p:sp>
      <p:sp>
        <p:nvSpPr>
          <p:cNvPr id="12" name="TextBox 11"/>
          <p:cNvSpPr txBox="1"/>
          <p:nvPr/>
        </p:nvSpPr>
        <p:spPr>
          <a:xfrm>
            <a:off x="1937083" y="2900483"/>
            <a:ext cx="4620128" cy="276999"/>
          </a:xfrm>
          <a:prstGeom prst="rect">
            <a:avLst/>
          </a:prstGeom>
          <a:noFill/>
        </p:spPr>
        <p:txBody>
          <a:bodyPr wrap="square" rtlCol="0">
            <a:spAutoFit/>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HP Proactive Care with Personalized Support Option</a:t>
            </a:r>
            <a:r>
              <a:rPr lang="en-US" sz="1200" baseline="30000" dirty="0" smtClean="0">
                <a:solidFill>
                  <a:srgbClr val="000000"/>
                </a:solidFill>
                <a:latin typeface="HP Simplified" pitchFamily="34" charset="0"/>
                <a:cs typeface="HP Simplified" pitchFamily="34" charset="0"/>
              </a:rPr>
              <a:t>3</a:t>
            </a:r>
          </a:p>
        </p:txBody>
      </p:sp>
      <p:sp>
        <p:nvSpPr>
          <p:cNvPr id="13" name="TextBox 12"/>
          <p:cNvSpPr txBox="1"/>
          <p:nvPr/>
        </p:nvSpPr>
        <p:spPr>
          <a:xfrm>
            <a:off x="234949" y="4156660"/>
            <a:ext cx="5125327" cy="369332"/>
          </a:xfrm>
          <a:prstGeom prst="rect">
            <a:avLst/>
          </a:prstGeom>
          <a:noFill/>
        </p:spPr>
        <p:txBody>
          <a:bodyPr wrap="square" rtlCol="0">
            <a:spAutoFit/>
          </a:bodyPr>
          <a:lstStyle/>
          <a:p>
            <a:r>
              <a:rPr lang="en-US" sz="900" baseline="30000" dirty="0" smtClean="0">
                <a:solidFill>
                  <a:srgbClr val="505050"/>
                </a:solidFill>
              </a:rPr>
              <a:t>3 </a:t>
            </a:r>
            <a:r>
              <a:rPr lang="en-US" sz="900" dirty="0" smtClean="0">
                <a:solidFill>
                  <a:srgbClr val="505050"/>
                </a:solidFill>
              </a:rPr>
              <a:t>HP CS700x contains Proactive Care hardware support. HP recommends adding support for Red Hat Enterprise Linux and Red Hat Enterprise Virtualization.</a:t>
            </a:r>
            <a:endParaRPr lang="en-US" sz="900" dirty="0">
              <a:solidFill>
                <a:srgbClr val="505050"/>
              </a:solidFill>
            </a:endParaRPr>
          </a:p>
        </p:txBody>
      </p:sp>
      <p:sp>
        <p:nvSpPr>
          <p:cNvPr id="15" name="Rectangle 14"/>
          <p:cNvSpPr/>
          <p:nvPr/>
        </p:nvSpPr>
        <p:spPr>
          <a:xfrm>
            <a:off x="3679573" y="4855131"/>
            <a:ext cx="184731" cy="215444"/>
          </a:xfrm>
          <a:prstGeom prst="rect">
            <a:avLst/>
          </a:prstGeom>
        </p:spPr>
        <p:txBody>
          <a:bodyPr wrap="none">
            <a:spAutoFit/>
          </a:bodyPr>
          <a:lstStyle/>
          <a:p>
            <a:pPr defTabSz="430213">
              <a:spcAft>
                <a:spcPts val="400"/>
              </a:spcAft>
              <a:buSzPct val="100000"/>
            </a:pPr>
            <a:endParaRPr lang="en-US" sz="800" b="1" dirty="0">
              <a:solidFill>
                <a:schemeClr val="accent5"/>
              </a:solidFill>
              <a:latin typeface="HP Simplified" pitchFamily="34" charset="0"/>
              <a:cs typeface="HP Simplified" pitchFamily="34" charset="0"/>
            </a:endParaRPr>
          </a:p>
        </p:txBody>
      </p:sp>
    </p:spTree>
    <p:extLst>
      <p:ext uri="{BB962C8B-B14F-4D97-AF65-F5344CB8AC3E}">
        <p14:creationId xmlns:p14="http://schemas.microsoft.com/office/powerpoint/2010/main" val="1284624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of HP Converged Systems RA for Red Hat </a:t>
            </a:r>
            <a:r>
              <a:rPr lang="en-US" dirty="0" smtClean="0"/>
              <a:t>Enterprise Virtualization on CS700x</a:t>
            </a:r>
            <a:endParaRPr lang="en-US" dirty="0"/>
          </a:p>
        </p:txBody>
      </p:sp>
      <p:sp>
        <p:nvSpPr>
          <p:cNvPr id="5" name="Rectangle 4"/>
          <p:cNvSpPr/>
          <p:nvPr/>
        </p:nvSpPr>
        <p:spPr>
          <a:xfrm>
            <a:off x="1020699" y="1179513"/>
            <a:ext cx="1459807" cy="1138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565703" y="1179513"/>
            <a:ext cx="1459807" cy="1138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38921" y="1179513"/>
            <a:ext cx="1459807" cy="1138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HP_Converged_Cloud.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36698" y="1328380"/>
            <a:ext cx="885015" cy="768507"/>
          </a:xfrm>
          <a:prstGeom prst="rect">
            <a:avLst/>
          </a:prstGeom>
        </p:spPr>
      </p:pic>
      <p:pic>
        <p:nvPicPr>
          <p:cNvPr id="9" name="Picture 8" descr="Management.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27580" y="1323230"/>
            <a:ext cx="846926" cy="795394"/>
          </a:xfrm>
          <a:prstGeom prst="rect">
            <a:avLst/>
          </a:prstGeom>
        </p:spPr>
      </p:pic>
      <p:pic>
        <p:nvPicPr>
          <p:cNvPr id="10" name="Picture 9" descr="PrivateCloud.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63095" y="1368986"/>
            <a:ext cx="923104" cy="651998"/>
          </a:xfrm>
          <a:prstGeom prst="rect">
            <a:avLst/>
          </a:prstGeom>
        </p:spPr>
      </p:pic>
      <p:sp>
        <p:nvSpPr>
          <p:cNvPr id="17" name="Content Placeholder 11"/>
          <p:cNvSpPr>
            <a:spLocks noGrp="1"/>
          </p:cNvSpPr>
          <p:nvPr>
            <p:ph sz="quarter" idx="4294967295"/>
          </p:nvPr>
        </p:nvSpPr>
        <p:spPr>
          <a:xfrm>
            <a:off x="320675" y="2385139"/>
            <a:ext cx="2651125" cy="1221207"/>
          </a:xfrm>
          <a:prstGeom prst="rect">
            <a:avLst/>
          </a:prstGeom>
        </p:spPr>
        <p:txBody>
          <a:bodyPr/>
          <a:lstStyle/>
          <a:p>
            <a:r>
              <a:rPr lang="en-US" dirty="0" smtClean="0"/>
              <a:t>Increased flexibility and simplicity</a:t>
            </a:r>
            <a:endParaRPr lang="en-US" dirty="0"/>
          </a:p>
          <a:p>
            <a:pPr lvl="2"/>
            <a:r>
              <a:rPr lang="en-US" sz="1200" dirty="0" smtClean="0"/>
              <a:t>Reduced time to value from optimized HP Converged Infrastructure for Red Hat virtualization and cloud</a:t>
            </a:r>
          </a:p>
          <a:p>
            <a:pPr lvl="2"/>
            <a:r>
              <a:rPr lang="en-US" sz="1200" dirty="0" smtClean="0"/>
              <a:t>Integrated management control with </a:t>
            </a:r>
            <a:r>
              <a:rPr lang="en-US" sz="1200" dirty="0"/>
              <a:t>Red Hat Enterprise Virtualization</a:t>
            </a:r>
            <a:endParaRPr lang="en-US" sz="1200" dirty="0" smtClean="0"/>
          </a:p>
        </p:txBody>
      </p:sp>
      <p:sp>
        <p:nvSpPr>
          <p:cNvPr id="18" name="Content Placeholder 12"/>
          <p:cNvSpPr>
            <a:spLocks noGrp="1"/>
          </p:cNvSpPr>
          <p:nvPr>
            <p:ph sz="quarter" idx="4294967295"/>
          </p:nvPr>
        </p:nvSpPr>
        <p:spPr>
          <a:xfrm>
            <a:off x="6023604" y="2385139"/>
            <a:ext cx="2679699" cy="1221208"/>
          </a:xfrm>
          <a:prstGeom prst="rect">
            <a:avLst/>
          </a:prstGeom>
        </p:spPr>
        <p:txBody>
          <a:bodyPr/>
          <a:lstStyle/>
          <a:p>
            <a:r>
              <a:rPr lang="en-US" dirty="0" smtClean="0"/>
              <a:t>Lower costs and greater investment protection</a:t>
            </a:r>
            <a:endParaRPr lang="en-US" dirty="0"/>
          </a:p>
          <a:p>
            <a:pPr lvl="2"/>
            <a:r>
              <a:rPr lang="en-US" sz="1200" dirty="0" smtClean="0"/>
              <a:t>Open source software saves 60% to 80%  over other solutions</a:t>
            </a:r>
            <a:r>
              <a:rPr lang="en-US" sz="1200" baseline="30000" dirty="0" smtClean="0"/>
              <a:t>4</a:t>
            </a:r>
          </a:p>
          <a:p>
            <a:pPr lvl="2"/>
            <a:r>
              <a:rPr lang="en-US" sz="1200" dirty="0" smtClean="0"/>
              <a:t>Easily expandable infrastructure</a:t>
            </a:r>
          </a:p>
          <a:p>
            <a:pPr lvl="2"/>
            <a:r>
              <a:rPr lang="en-US" sz="1200" dirty="0" smtClean="0"/>
              <a:t>Ready for the cloud</a:t>
            </a:r>
            <a:endParaRPr lang="en-US" sz="1200" dirty="0"/>
          </a:p>
          <a:p>
            <a:endParaRPr lang="en-US" dirty="0"/>
          </a:p>
        </p:txBody>
      </p:sp>
      <p:sp>
        <p:nvSpPr>
          <p:cNvPr id="19" name="Content Placeholder 13"/>
          <p:cNvSpPr>
            <a:spLocks noGrp="1"/>
          </p:cNvSpPr>
          <p:nvPr>
            <p:ph sz="quarter" idx="4294967295"/>
          </p:nvPr>
        </p:nvSpPr>
        <p:spPr>
          <a:xfrm>
            <a:off x="3255004" y="2385139"/>
            <a:ext cx="2628900" cy="1221207"/>
          </a:xfrm>
          <a:prstGeom prst="rect">
            <a:avLst/>
          </a:prstGeom>
        </p:spPr>
        <p:txBody>
          <a:bodyPr/>
          <a:lstStyle/>
          <a:p>
            <a:r>
              <a:rPr lang="en-US" dirty="0" smtClean="0"/>
              <a:t>Reduced risks</a:t>
            </a:r>
            <a:endParaRPr lang="en-US" dirty="0"/>
          </a:p>
          <a:p>
            <a:pPr lvl="2"/>
            <a:r>
              <a:rPr lang="en-US" sz="1200" dirty="0" smtClean="0"/>
              <a:t>Unique integrations for storage, networking, and management</a:t>
            </a:r>
          </a:p>
          <a:p>
            <a:pPr lvl="2"/>
            <a:r>
              <a:rPr lang="en-US" sz="1200" dirty="0" smtClean="0"/>
              <a:t>Industry-leading innovations</a:t>
            </a:r>
          </a:p>
          <a:p>
            <a:pPr lvl="2"/>
            <a:r>
              <a:rPr lang="en-US" sz="1200" dirty="0" smtClean="0"/>
              <a:t>Reliable, proven implementation best practices</a:t>
            </a:r>
          </a:p>
          <a:p>
            <a:pPr lvl="2"/>
            <a:r>
              <a:rPr lang="en-US" sz="1200" dirty="0" smtClean="0"/>
              <a:t>Included services for fast time to market and decreased risk</a:t>
            </a:r>
            <a:endParaRPr lang="en-US" sz="1200" dirty="0"/>
          </a:p>
          <a:p>
            <a:endParaRPr lang="en-US" dirty="0"/>
          </a:p>
        </p:txBody>
      </p:sp>
      <p:sp>
        <p:nvSpPr>
          <p:cNvPr id="13" name="Rectangle 12"/>
          <p:cNvSpPr/>
          <p:nvPr/>
        </p:nvSpPr>
        <p:spPr>
          <a:xfrm>
            <a:off x="3679573" y="4855131"/>
            <a:ext cx="184731" cy="215444"/>
          </a:xfrm>
          <a:prstGeom prst="rect">
            <a:avLst/>
          </a:prstGeom>
        </p:spPr>
        <p:txBody>
          <a:bodyPr wrap="none">
            <a:spAutoFit/>
          </a:bodyPr>
          <a:lstStyle/>
          <a:p>
            <a:pPr defTabSz="430213">
              <a:spcAft>
                <a:spcPts val="400"/>
              </a:spcAft>
              <a:buSzPct val="100000"/>
            </a:pPr>
            <a:endParaRPr lang="en-US" sz="800" b="1" dirty="0">
              <a:solidFill>
                <a:schemeClr val="accent5"/>
              </a:solidFill>
              <a:latin typeface="HP Simplified" pitchFamily="34" charset="0"/>
              <a:cs typeface="HP Simplified" pitchFamily="34" charset="0"/>
            </a:endParaRPr>
          </a:p>
        </p:txBody>
      </p:sp>
      <p:sp>
        <p:nvSpPr>
          <p:cNvPr id="14" name="TextBox 13"/>
          <p:cNvSpPr txBox="1"/>
          <p:nvPr/>
        </p:nvSpPr>
        <p:spPr>
          <a:xfrm>
            <a:off x="217714" y="4357460"/>
            <a:ext cx="3703258" cy="230832"/>
          </a:xfrm>
          <a:prstGeom prst="rect">
            <a:avLst/>
          </a:prstGeom>
          <a:noFill/>
        </p:spPr>
        <p:txBody>
          <a:bodyPr wrap="none" rtlCol="0">
            <a:spAutoFit/>
          </a:bodyPr>
          <a:lstStyle/>
          <a:p>
            <a:pPr defTabSz="430213">
              <a:spcAft>
                <a:spcPts val="400"/>
              </a:spcAft>
              <a:buSzPct val="100000"/>
            </a:pPr>
            <a:r>
              <a:rPr lang="en-US" sz="900" baseline="30000" dirty="0" smtClean="0"/>
              <a:t>4</a:t>
            </a:r>
            <a:r>
              <a:rPr lang="en-US" sz="900" dirty="0" smtClean="0"/>
              <a:t> </a:t>
            </a:r>
            <a:r>
              <a:rPr lang="en-US" sz="900" u="sng" dirty="0" smtClean="0"/>
              <a:t>redhat.com/</a:t>
            </a:r>
            <a:r>
              <a:rPr lang="en-US" sz="900" u="sng" dirty="0" err="1" smtClean="0"/>
              <a:t>resourcelibrary</a:t>
            </a:r>
            <a:r>
              <a:rPr lang="en-US" sz="900" u="sng" dirty="0" smtClean="0"/>
              <a:t>/datasheets/</a:t>
            </a:r>
            <a:r>
              <a:rPr lang="en-US" sz="900" u="sng" dirty="0" err="1" smtClean="0"/>
              <a:t>rhev</a:t>
            </a:r>
            <a:r>
              <a:rPr lang="en-US" sz="900" u="sng" dirty="0" smtClean="0"/>
              <a:t>-server-pricing-competitive</a:t>
            </a:r>
            <a:endParaRPr lang="en-US" sz="900" u="sng"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2373764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Seamless scalability, expanded flexibility</a:t>
            </a:r>
            <a:endParaRPr lang="en-US" dirty="0"/>
          </a:p>
        </p:txBody>
      </p:sp>
      <p:sp>
        <p:nvSpPr>
          <p:cNvPr id="18" name="Content Placeholder 3"/>
          <p:cNvSpPr>
            <a:spLocks noGrp="1"/>
          </p:cNvSpPr>
          <p:nvPr>
            <p:ph sz="quarter" idx="4294967295"/>
          </p:nvPr>
        </p:nvSpPr>
        <p:spPr>
          <a:xfrm>
            <a:off x="4682836" y="3168457"/>
            <a:ext cx="4257963" cy="1176337"/>
          </a:xfrm>
          <a:prstGeom prst="rect">
            <a:avLst/>
          </a:prstGeom>
        </p:spPr>
        <p:txBody>
          <a:bodyPr>
            <a:noAutofit/>
          </a:bodyPr>
          <a:lstStyle/>
          <a:p>
            <a:r>
              <a:rPr lang="en-US" sz="1200" dirty="0" smtClean="0"/>
              <a:t>Configuration/Growth Options</a:t>
            </a:r>
            <a:endParaRPr lang="en-US" sz="1200" dirty="0"/>
          </a:p>
          <a:p>
            <a:pPr marL="182880" lvl="1" indent="-182880">
              <a:spcAft>
                <a:spcPts val="200"/>
              </a:spcAft>
              <a:buFont typeface="Arial" pitchFamily="34" charset="0"/>
              <a:buChar char="•"/>
            </a:pPr>
            <a:r>
              <a:rPr lang="en-US" sz="1000" dirty="0"/>
              <a:t>Scale from 4-64 blades across 2 compute racks</a:t>
            </a:r>
          </a:p>
          <a:p>
            <a:pPr marL="182880" lvl="1" indent="-182880">
              <a:spcAft>
                <a:spcPts val="200"/>
              </a:spcAft>
              <a:buFont typeface="Arial" pitchFamily="34" charset="0"/>
              <a:buChar char="•"/>
            </a:pPr>
            <a:r>
              <a:rPr lang="en-US" sz="1000" dirty="0" smtClean="0"/>
              <a:t>HP </a:t>
            </a:r>
            <a:r>
              <a:rPr lang="en-US" sz="1000" dirty="0"/>
              <a:t>StoreServe 3PAR 7400 </a:t>
            </a:r>
            <a:r>
              <a:rPr lang="en-US" sz="1000" dirty="0" smtClean="0"/>
              <a:t> and 10000 storage </a:t>
            </a:r>
            <a:r>
              <a:rPr lang="en-US" sz="1000" dirty="0"/>
              <a:t>option</a:t>
            </a:r>
          </a:p>
          <a:p>
            <a:pPr marL="182880" lvl="1" indent="-182880">
              <a:spcAft>
                <a:spcPts val="200"/>
              </a:spcAft>
              <a:buFont typeface="Arial" pitchFamily="34" charset="0"/>
              <a:buChar char="•"/>
            </a:pPr>
            <a:r>
              <a:rPr lang="en-US" sz="1000" dirty="0"/>
              <a:t>HP Virtual Connect </a:t>
            </a:r>
            <a:r>
              <a:rPr lang="en-US" sz="1000" dirty="0" smtClean="0"/>
              <a:t>FlexFabric</a:t>
            </a:r>
            <a:endParaRPr lang="en-US" sz="1000" dirty="0"/>
          </a:p>
          <a:p>
            <a:pPr marL="182880" lvl="1" indent="-182880">
              <a:spcAft>
                <a:spcPts val="200"/>
              </a:spcAft>
              <a:buFont typeface="Arial" pitchFamily="34" charset="0"/>
              <a:buChar char="•"/>
            </a:pPr>
            <a:r>
              <a:rPr lang="en-US" sz="1000" dirty="0" smtClean="0"/>
              <a:t>HP </a:t>
            </a:r>
            <a:r>
              <a:rPr lang="en-US" sz="1000" dirty="0"/>
              <a:t>Networking 5000 series switches</a:t>
            </a:r>
          </a:p>
          <a:p>
            <a:pPr marL="285750" lvl="1" indent="-285750">
              <a:buFont typeface="Arial" pitchFamily="34" charset="0"/>
              <a:buChar char="•"/>
            </a:pPr>
            <a:endParaRPr lang="en-US" sz="1400" dirty="0"/>
          </a:p>
          <a:p>
            <a:pPr marL="285750" lvl="1"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9" name="Content Placeholder 3"/>
          <p:cNvSpPr>
            <a:spLocks noGrp="1"/>
          </p:cNvSpPr>
          <p:nvPr>
            <p:ph sz="quarter" idx="4294967295"/>
          </p:nvPr>
        </p:nvSpPr>
        <p:spPr>
          <a:xfrm>
            <a:off x="335560" y="3170766"/>
            <a:ext cx="4273386" cy="1276350"/>
          </a:xfrm>
          <a:prstGeom prst="rect">
            <a:avLst/>
          </a:prstGeom>
        </p:spPr>
        <p:txBody>
          <a:bodyPr>
            <a:noAutofit/>
          </a:bodyPr>
          <a:lstStyle/>
          <a:p>
            <a:pPr>
              <a:spcAft>
                <a:spcPts val="200"/>
              </a:spcAft>
            </a:pPr>
            <a:r>
              <a:rPr lang="en-US" sz="1200" dirty="0" smtClean="0"/>
              <a:t>Configuration/Growth </a:t>
            </a:r>
            <a:r>
              <a:rPr lang="en-US" sz="1200" dirty="0"/>
              <a:t>O</a:t>
            </a:r>
            <a:r>
              <a:rPr lang="en-US" sz="1200" dirty="0" smtClean="0"/>
              <a:t>ptions </a:t>
            </a:r>
            <a:endParaRPr lang="en-US" sz="1200" dirty="0"/>
          </a:p>
          <a:p>
            <a:pPr marL="182880" lvl="1" indent="-182880">
              <a:spcAft>
                <a:spcPts val="200"/>
              </a:spcAft>
              <a:buFont typeface="Arial" pitchFamily="34" charset="0"/>
              <a:buChar char="•"/>
            </a:pPr>
            <a:r>
              <a:rPr lang="en-US" sz="1000" dirty="0"/>
              <a:t>Scale from 4 -16 blades</a:t>
            </a:r>
          </a:p>
          <a:p>
            <a:pPr marL="182880" lvl="1" indent="-182880">
              <a:spcAft>
                <a:spcPts val="200"/>
              </a:spcAft>
              <a:buFont typeface="Arial" pitchFamily="34" charset="0"/>
              <a:buChar char="•"/>
            </a:pPr>
            <a:r>
              <a:rPr lang="en-US" sz="1000" dirty="0" smtClean="0"/>
              <a:t>Scales </a:t>
            </a:r>
            <a:r>
              <a:rPr lang="en-US" sz="1000" dirty="0"/>
              <a:t>across HP StoreServe 3PAR 7000 series storage options</a:t>
            </a:r>
          </a:p>
          <a:p>
            <a:pPr marL="182880" lvl="1" indent="-182880">
              <a:spcAft>
                <a:spcPts val="200"/>
              </a:spcAft>
              <a:buFont typeface="Arial" pitchFamily="34" charset="0"/>
              <a:buChar char="•"/>
            </a:pPr>
            <a:r>
              <a:rPr lang="en-US" sz="1000" dirty="0"/>
              <a:t>HP Virtual Connect FlexFabric</a:t>
            </a:r>
          </a:p>
          <a:p>
            <a:pPr marL="182880" lvl="1" indent="-182880">
              <a:spcAft>
                <a:spcPts val="200"/>
              </a:spcAft>
              <a:buFont typeface="Arial" pitchFamily="34" charset="0"/>
              <a:buChar char="•"/>
            </a:pPr>
            <a:r>
              <a:rPr lang="en-US" sz="1000" dirty="0"/>
              <a:t>HP Networking 5000 series </a:t>
            </a:r>
            <a:r>
              <a:rPr lang="en-US" sz="1000" dirty="0" smtClean="0"/>
              <a:t>switches</a:t>
            </a:r>
          </a:p>
          <a:p>
            <a:pPr marL="182880" lvl="1" indent="-182880">
              <a:spcAft>
                <a:spcPts val="200"/>
              </a:spcAft>
              <a:buFont typeface="Arial" pitchFamily="34" charset="0"/>
              <a:buChar char="•"/>
            </a:pPr>
            <a:r>
              <a:rPr lang="en-US" sz="1000" dirty="0" smtClean="0"/>
              <a:t>Direct-Attach FC support</a:t>
            </a:r>
            <a:endParaRPr lang="en-US" sz="1000" dirty="0"/>
          </a:p>
          <a:p>
            <a:endParaRPr lang="en-US" sz="900" dirty="0" smtClean="0"/>
          </a:p>
          <a:p>
            <a:pPr lvl="1"/>
            <a:endParaRPr lang="en-US" sz="10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49728" y="1022350"/>
            <a:ext cx="633095" cy="2110316"/>
          </a:xfrm>
          <a:prstGeom prst="rect">
            <a:avLst/>
          </a:prstGeom>
        </p:spPr>
      </p:pic>
      <p:sp>
        <p:nvSpPr>
          <p:cNvPr id="15" name="TextBox 14"/>
          <p:cNvSpPr txBox="1"/>
          <p:nvPr/>
        </p:nvSpPr>
        <p:spPr>
          <a:xfrm>
            <a:off x="1237005" y="683796"/>
            <a:ext cx="1385570" cy="338554"/>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Single rack</a:t>
            </a:r>
          </a:p>
        </p:txBody>
      </p:sp>
      <p:sp>
        <p:nvSpPr>
          <p:cNvPr id="17" name="TextBox 16"/>
          <p:cNvSpPr txBox="1"/>
          <p:nvPr/>
        </p:nvSpPr>
        <p:spPr>
          <a:xfrm>
            <a:off x="5312003" y="704460"/>
            <a:ext cx="1200150" cy="338554"/>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Multi-rack</a:t>
            </a:r>
          </a:p>
        </p:txBody>
      </p:sp>
      <p:pic>
        <p:nvPicPr>
          <p:cNvPr id="13"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962739" y="1022350"/>
            <a:ext cx="1898677" cy="208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20675" y="4504848"/>
            <a:ext cx="7611116" cy="97586"/>
          </a:xfrm>
          <a:prstGeom prst="rect">
            <a:avLst/>
          </a:prstGeom>
          <a:solidFill>
            <a:schemeClr val="tx2">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320675" y="4241680"/>
            <a:ext cx="3118290" cy="307777"/>
          </a:xfrm>
          <a:prstGeom prst="rect">
            <a:avLst/>
          </a:prstGeom>
        </p:spPr>
        <p:txBody>
          <a:bodyPr wrap="none">
            <a:spAutoFit/>
          </a:bodyPr>
          <a:lstStyle/>
          <a:p>
            <a:r>
              <a:rPr lang="en-US" sz="1400" dirty="0"/>
              <a:t>Protecting your investment as you grow</a:t>
            </a:r>
          </a:p>
        </p:txBody>
      </p:sp>
      <p:pic>
        <p:nvPicPr>
          <p:cNvPr id="16" name="Picture 15"/>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400000">
            <a:off x="7684455" y="4124927"/>
            <a:ext cx="494670" cy="877865"/>
          </a:xfrm>
          <a:prstGeom prst="rect">
            <a:avLst/>
          </a:prstGeom>
        </p:spPr>
      </p:pic>
      <p:sp>
        <p:nvSpPr>
          <p:cNvPr id="20" name="Rectangle 19"/>
          <p:cNvSpPr/>
          <p:nvPr/>
        </p:nvSpPr>
        <p:spPr>
          <a:xfrm>
            <a:off x="3313520" y="1994636"/>
            <a:ext cx="300790" cy="97586"/>
          </a:xfrm>
          <a:prstGeom prst="rect">
            <a:avLst/>
          </a:prstGeom>
          <a:solidFill>
            <a:schemeClr val="tx2">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400000">
            <a:off x="3366974" y="1604498"/>
            <a:ext cx="494670" cy="877865"/>
          </a:xfrm>
          <a:prstGeom prst="rect">
            <a:avLst/>
          </a:prstGeom>
        </p:spPr>
      </p:pic>
    </p:spTree>
    <p:extLst>
      <p:ext uri="{BB962C8B-B14F-4D97-AF65-F5344CB8AC3E}">
        <p14:creationId xmlns:p14="http://schemas.microsoft.com/office/powerpoint/2010/main" val="3877430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Power, connect, and store your way with highly optimized and integrated </a:t>
            </a:r>
            <a:r>
              <a:rPr lang="en-US" dirty="0" smtClean="0"/>
              <a:t>foundation</a:t>
            </a:r>
            <a:endParaRPr lang="en-US" dirty="0"/>
          </a:p>
        </p:txBody>
      </p:sp>
      <p:sp>
        <p:nvSpPr>
          <p:cNvPr id="3" name="Title 2"/>
          <p:cNvSpPr>
            <a:spLocks noGrp="1"/>
          </p:cNvSpPr>
          <p:nvPr>
            <p:ph type="title"/>
          </p:nvPr>
        </p:nvSpPr>
        <p:spPr/>
        <p:txBody>
          <a:bodyPr/>
          <a:lstStyle/>
          <a:p>
            <a:r>
              <a:rPr lang="en-US" dirty="0"/>
              <a:t>Best converged infrastructure for </a:t>
            </a:r>
            <a:r>
              <a:rPr lang="en-US" dirty="0" smtClean="0"/>
              <a:t>Red Hat</a:t>
            </a:r>
            <a:endParaRPr lang="en-US" dirty="0"/>
          </a:p>
        </p:txBody>
      </p:sp>
      <p:sp>
        <p:nvSpPr>
          <p:cNvPr id="6" name="TextBox 5"/>
          <p:cNvSpPr txBox="1"/>
          <p:nvPr/>
        </p:nvSpPr>
        <p:spPr>
          <a:xfrm>
            <a:off x="4877763" y="1092131"/>
            <a:ext cx="4192519" cy="615553"/>
          </a:xfrm>
          <a:prstGeom prst="rect">
            <a:avLst/>
          </a:prstGeom>
          <a:noFill/>
        </p:spPr>
        <p:txBody>
          <a:bodyPr wrap="square" lIns="0" tIns="0" rIns="0" bIns="0" rtlCol="0" anchor="ctr" anchorCtr="0">
            <a:spAutoFit/>
          </a:bodyPr>
          <a:lstStyle/>
          <a:p>
            <a:pPr defTabSz="913014">
              <a:defRPr/>
            </a:pPr>
            <a:r>
              <a:rPr lang="en-US" sz="2800" b="1" dirty="0" smtClean="0">
                <a:solidFill>
                  <a:schemeClr val="accent1"/>
                </a:solidFill>
                <a:latin typeface="HP Simplified" pitchFamily="34" charset="0"/>
              </a:rPr>
              <a:t>70% </a:t>
            </a:r>
            <a:r>
              <a:rPr lang="en-US" b="1" dirty="0" smtClean="0">
                <a:latin typeface="HP Simplified" pitchFamily="34" charset="0"/>
              </a:rPr>
              <a:t>more compute per watt</a:t>
            </a:r>
            <a:r>
              <a:rPr lang="en-US" sz="1400" b="1" dirty="0" smtClean="0">
                <a:latin typeface="HP Simplified" pitchFamily="34" charset="0"/>
              </a:rPr>
              <a:t> </a:t>
            </a:r>
          </a:p>
          <a:p>
            <a:pPr defTabSz="913014">
              <a:defRPr/>
            </a:pPr>
            <a:r>
              <a:rPr lang="en-US" sz="1200" dirty="0" smtClean="0">
                <a:solidFill>
                  <a:srgbClr val="000000"/>
                </a:solidFill>
                <a:latin typeface="HP Simplified" pitchFamily="34" charset="0"/>
                <a:cs typeface="HP Simplified" pitchFamily="34" charset="0"/>
              </a:rPr>
              <a:t>with HP BladeSystem</a:t>
            </a:r>
            <a:endParaRPr lang="en-US" sz="1200" kern="0" dirty="0">
              <a:latin typeface="HP Simplified" pitchFamily="34" charset="0"/>
            </a:endParaRPr>
          </a:p>
        </p:txBody>
      </p:sp>
      <p:sp>
        <p:nvSpPr>
          <p:cNvPr id="7" name="TextBox 6"/>
          <p:cNvSpPr txBox="1"/>
          <p:nvPr/>
        </p:nvSpPr>
        <p:spPr>
          <a:xfrm>
            <a:off x="4848577" y="3322909"/>
            <a:ext cx="3884359" cy="1046440"/>
          </a:xfrm>
          <a:prstGeom prst="rect">
            <a:avLst/>
          </a:prstGeom>
          <a:noFill/>
        </p:spPr>
        <p:txBody>
          <a:bodyPr wrap="square" lIns="0" tIns="0" rIns="0" bIns="0" rtlCol="0" anchor="ctr" anchorCtr="0">
            <a:spAutoFit/>
          </a:bodyPr>
          <a:lstStyle/>
          <a:p>
            <a:pPr defTabSz="913014">
              <a:defRPr/>
            </a:pPr>
            <a:r>
              <a:rPr lang="en-US" sz="2800" b="1" dirty="0" smtClean="0">
                <a:solidFill>
                  <a:schemeClr val="accent1"/>
                </a:solidFill>
                <a:latin typeface="HP Simplified" pitchFamily="34" charset="0"/>
              </a:rPr>
              <a:t>2.5x</a:t>
            </a:r>
            <a:r>
              <a:rPr lang="en-US" sz="2000" b="1" dirty="0" smtClean="0">
                <a:solidFill>
                  <a:schemeClr val="accent1"/>
                </a:solidFill>
                <a:latin typeface="HP Simplified" pitchFamily="34" charset="0"/>
              </a:rPr>
              <a:t> </a:t>
            </a:r>
            <a:r>
              <a:rPr lang="en-US" b="1" dirty="0" smtClean="0">
                <a:latin typeface="HP Simplified" pitchFamily="34" charset="0"/>
              </a:rPr>
              <a:t>faster provisioning</a:t>
            </a:r>
          </a:p>
          <a:p>
            <a:pPr defTabSz="913014">
              <a:defRPr/>
            </a:pPr>
            <a:r>
              <a:rPr lang="en-US" sz="2800" b="1" dirty="0" smtClean="0">
                <a:solidFill>
                  <a:schemeClr val="accent1"/>
                </a:solidFill>
                <a:latin typeface="HP Simplified" pitchFamily="34" charset="0"/>
              </a:rPr>
              <a:t>5x</a:t>
            </a:r>
            <a:r>
              <a:rPr lang="en-US" sz="2000" b="1" dirty="0" smtClean="0">
                <a:solidFill>
                  <a:schemeClr val="accent1"/>
                </a:solidFill>
                <a:latin typeface="HP Simplified" pitchFamily="34" charset="0"/>
              </a:rPr>
              <a:t> </a:t>
            </a:r>
            <a:r>
              <a:rPr lang="en-US" b="1" dirty="0" smtClean="0">
                <a:latin typeface="HP Simplified" pitchFamily="34" charset="0"/>
              </a:rPr>
              <a:t>faster network recovery time</a:t>
            </a:r>
          </a:p>
          <a:p>
            <a:pPr defTabSz="913014">
              <a:spcAft>
                <a:spcPts val="400"/>
              </a:spcAft>
              <a:buSzPct val="100000"/>
              <a:defRPr/>
            </a:pPr>
            <a:r>
              <a:rPr lang="en-US" sz="1200" dirty="0" smtClean="0">
                <a:solidFill>
                  <a:srgbClr val="000000"/>
                </a:solidFill>
                <a:latin typeface="HP Simplified" pitchFamily="34" charset="0"/>
                <a:cs typeface="HP Simplified" pitchFamily="34" charset="0"/>
              </a:rPr>
              <a:t>with VirtualConnect and HP networking</a:t>
            </a:r>
            <a:endParaRPr lang="en-US" sz="1200" b="1" dirty="0">
              <a:latin typeface="HP Simplified" pitchFamily="34" charset="0"/>
            </a:endParaRPr>
          </a:p>
        </p:txBody>
      </p:sp>
      <p:sp>
        <p:nvSpPr>
          <p:cNvPr id="8" name="Rectangle 7"/>
          <p:cNvSpPr/>
          <p:nvPr/>
        </p:nvSpPr>
        <p:spPr>
          <a:xfrm>
            <a:off x="4755929" y="1906585"/>
            <a:ext cx="4377462" cy="1323439"/>
          </a:xfrm>
          <a:prstGeom prst="rect">
            <a:avLst/>
          </a:prstGeom>
        </p:spPr>
        <p:txBody>
          <a:bodyPr wrap="square">
            <a:spAutoFit/>
          </a:bodyPr>
          <a:lstStyle/>
          <a:p>
            <a:pPr defTabSz="913014">
              <a:defRPr/>
            </a:pPr>
            <a:r>
              <a:rPr lang="en-US" sz="2800" b="1" dirty="0" smtClean="0">
                <a:solidFill>
                  <a:schemeClr val="accent1"/>
                </a:solidFill>
                <a:latin typeface="HP Simplified" pitchFamily="34" charset="0"/>
              </a:rPr>
              <a:t>50%</a:t>
            </a:r>
            <a:r>
              <a:rPr lang="en-US" sz="2400" b="1" dirty="0" smtClean="0">
                <a:solidFill>
                  <a:srgbClr val="FF0000"/>
                </a:solidFill>
                <a:latin typeface="HP Simplified" pitchFamily="34" charset="0"/>
              </a:rPr>
              <a:t> </a:t>
            </a:r>
            <a:r>
              <a:rPr lang="en-US" b="1" dirty="0" smtClean="0">
                <a:latin typeface="HP Simplified" pitchFamily="34" charset="0"/>
              </a:rPr>
              <a:t>lower storage costs </a:t>
            </a:r>
          </a:p>
          <a:p>
            <a:pPr defTabSz="913014">
              <a:defRPr/>
            </a:pPr>
            <a:r>
              <a:rPr lang="en-US" sz="1200" dirty="0" smtClean="0">
                <a:latin typeface="HP Simplified" pitchFamily="34" charset="0"/>
              </a:rPr>
              <a:t>guaranteed w</a:t>
            </a:r>
            <a:r>
              <a:rPr lang="en-US" sz="1200" dirty="0" smtClean="0">
                <a:latin typeface="HP Simplified" pitchFamily="34" charset="0"/>
                <a:cs typeface="HP Simplified" pitchFamily="34" charset="0"/>
              </a:rPr>
              <a:t>ith HP 3PAR Storage</a:t>
            </a:r>
          </a:p>
          <a:p>
            <a:pPr defTabSz="913014">
              <a:defRPr/>
            </a:pPr>
            <a:r>
              <a:rPr lang="en-US" sz="2800" b="1" dirty="0" smtClean="0">
                <a:solidFill>
                  <a:schemeClr val="accent1"/>
                </a:solidFill>
                <a:latin typeface="HP Simplified" pitchFamily="34" charset="0"/>
              </a:rPr>
              <a:t>2x</a:t>
            </a:r>
            <a:r>
              <a:rPr lang="en-US" sz="1600" b="1" dirty="0" smtClean="0">
                <a:solidFill>
                  <a:srgbClr val="FF0000"/>
                </a:solidFill>
                <a:latin typeface="HP Simplified" pitchFamily="34" charset="0"/>
              </a:rPr>
              <a:t> </a:t>
            </a:r>
            <a:r>
              <a:rPr lang="en-US" b="1" dirty="0" smtClean="0">
                <a:latin typeface="HP Simplified" pitchFamily="34" charset="0"/>
              </a:rPr>
              <a:t>virtual machine density </a:t>
            </a:r>
            <a:endParaRPr lang="en-US" sz="1200" b="1" dirty="0">
              <a:latin typeface="HP Simplified" pitchFamily="34" charset="0"/>
            </a:endParaRPr>
          </a:p>
          <a:p>
            <a:pPr defTabSz="913014">
              <a:defRPr/>
            </a:pPr>
            <a:endParaRPr lang="en-US" sz="1200" kern="0" dirty="0">
              <a:latin typeface="HP Simplified" pitchFamily="34" charset="0"/>
            </a:endParaRPr>
          </a:p>
        </p:txBody>
      </p:sp>
      <p:pic>
        <p:nvPicPr>
          <p:cNvPr id="10" name="Picture 2" descr="C:\Users\allenb\Desktop\Wingedfoot\Photos\VS3_2.0VMware_PR.png"/>
          <p:cNvPicPr>
            <a:picLocks noChangeAspect="1" noChangeArrowheads="1"/>
          </p:cNvPicPr>
          <p:nvPr/>
        </p:nvPicPr>
        <p:blipFill>
          <a:blip r:embed="rId3" cstate="print"/>
          <a:srcRect l="39161" t="11225" r="43706"/>
          <a:stretch>
            <a:fillRect/>
          </a:stretch>
        </p:blipFill>
        <p:spPr bwMode="auto">
          <a:xfrm>
            <a:off x="1832124" y="1863911"/>
            <a:ext cx="752270" cy="2711768"/>
          </a:xfrm>
          <a:prstGeom prst="rect">
            <a:avLst/>
          </a:prstGeom>
          <a:noFill/>
        </p:spPr>
      </p:pic>
      <p:pic>
        <p:nvPicPr>
          <p:cNvPr id="11" name="Picture 3" descr="C:\Users\allenb\Desktop\Wingedfoot\Photos\VS3_2.0VMware_PR.png"/>
          <p:cNvPicPr>
            <a:picLocks noChangeAspect="1" noChangeArrowheads="1"/>
          </p:cNvPicPr>
          <p:nvPr/>
        </p:nvPicPr>
        <p:blipFill>
          <a:blip r:embed="rId3" cstate="print"/>
          <a:srcRect r="78241"/>
          <a:stretch>
            <a:fillRect/>
          </a:stretch>
        </p:blipFill>
        <p:spPr bwMode="auto">
          <a:xfrm>
            <a:off x="866709" y="1635312"/>
            <a:ext cx="936918" cy="2970371"/>
          </a:xfrm>
          <a:prstGeom prst="rect">
            <a:avLst/>
          </a:prstGeom>
          <a:noFill/>
        </p:spPr>
      </p:pic>
      <p:pic>
        <p:nvPicPr>
          <p:cNvPr id="12" name="Picture 11" descr="HP Logo_New.png"/>
          <p:cNvPicPr>
            <a:picLocks noChangeAspect="1"/>
          </p:cNvPicPr>
          <p:nvPr/>
        </p:nvPicPr>
        <p:blipFill>
          <a:blip r:embed="rId4" cstate="email"/>
          <a:stretch>
            <a:fillRect/>
          </a:stretch>
        </p:blipFill>
        <p:spPr>
          <a:xfrm>
            <a:off x="974716" y="1177389"/>
            <a:ext cx="626435" cy="620450"/>
          </a:xfrm>
          <a:prstGeom prst="rect">
            <a:avLst/>
          </a:prstGeom>
        </p:spPr>
      </p:pic>
      <p:sp>
        <p:nvSpPr>
          <p:cNvPr id="13" name="TextBox 12"/>
          <p:cNvSpPr txBox="1"/>
          <p:nvPr/>
        </p:nvSpPr>
        <p:spPr>
          <a:xfrm>
            <a:off x="3053436" y="1192664"/>
            <a:ext cx="1579296" cy="276999"/>
          </a:xfrm>
          <a:prstGeom prst="rect">
            <a:avLst/>
          </a:prstGeom>
          <a:noFill/>
        </p:spPr>
        <p:txBody>
          <a:bodyPr wrap="square" rtlCol="0">
            <a:spAutoFit/>
          </a:bodyPr>
          <a:lstStyle/>
          <a:p>
            <a:pPr marL="0" algn="ctr" defTabSz="430213">
              <a:spcAft>
                <a:spcPts val="400"/>
              </a:spcAft>
              <a:buSzPct val="100000"/>
            </a:pPr>
            <a:r>
              <a:rPr lang="en-US" sz="1200" b="1" dirty="0" smtClean="0">
                <a:solidFill>
                  <a:srgbClr val="000000"/>
                </a:solidFill>
                <a:latin typeface="HP Simplified" pitchFamily="34" charset="0"/>
                <a:cs typeface="HP Simplified" pitchFamily="34" charset="0"/>
              </a:rPr>
              <a:t>Best compute</a:t>
            </a:r>
            <a:r>
              <a:rPr lang="en-US" sz="1200" b="1" dirty="0" smtClean="0">
                <a:latin typeface="HP Simplified" pitchFamily="34" charset="0"/>
              </a:rPr>
              <a:t> </a:t>
            </a:r>
          </a:p>
        </p:txBody>
      </p:sp>
      <p:sp>
        <p:nvSpPr>
          <p:cNvPr id="14" name="TextBox 13"/>
          <p:cNvSpPr txBox="1"/>
          <p:nvPr/>
        </p:nvSpPr>
        <p:spPr>
          <a:xfrm>
            <a:off x="2853901" y="3625248"/>
            <a:ext cx="2051537" cy="276999"/>
          </a:xfrm>
          <a:prstGeom prst="rect">
            <a:avLst/>
          </a:prstGeom>
          <a:noFill/>
        </p:spPr>
        <p:txBody>
          <a:bodyPr wrap="square" rtlCol="0">
            <a:spAutoFit/>
          </a:bodyPr>
          <a:lstStyle/>
          <a:p>
            <a:pPr marL="0" algn="ctr" defTabSz="430213">
              <a:spcAft>
                <a:spcPts val="400"/>
              </a:spcAft>
              <a:buSzPct val="100000"/>
            </a:pPr>
            <a:r>
              <a:rPr lang="en-US" sz="1200" b="1" dirty="0" smtClean="0">
                <a:solidFill>
                  <a:srgbClr val="000000"/>
                </a:solidFill>
                <a:latin typeface="HP Simplified" pitchFamily="34" charset="0"/>
                <a:cs typeface="HP Simplified" pitchFamily="34" charset="0"/>
              </a:rPr>
              <a:t>Best interconnect</a:t>
            </a:r>
          </a:p>
        </p:txBody>
      </p:sp>
      <p:sp>
        <p:nvSpPr>
          <p:cNvPr id="15" name="TextBox 14"/>
          <p:cNvSpPr txBox="1"/>
          <p:nvPr/>
        </p:nvSpPr>
        <p:spPr>
          <a:xfrm>
            <a:off x="3150600" y="2254649"/>
            <a:ext cx="1384968" cy="276999"/>
          </a:xfrm>
          <a:prstGeom prst="rect">
            <a:avLst/>
          </a:prstGeom>
          <a:noFill/>
        </p:spPr>
        <p:txBody>
          <a:bodyPr wrap="square" rtlCol="0">
            <a:spAutoFit/>
          </a:bodyPr>
          <a:lstStyle/>
          <a:p>
            <a:pPr marL="0" algn="ctr" defTabSz="430213">
              <a:spcAft>
                <a:spcPts val="400"/>
              </a:spcAft>
              <a:buSzPct val="100000"/>
            </a:pPr>
            <a:r>
              <a:rPr lang="en-US" sz="1200" b="1" dirty="0" smtClean="0">
                <a:solidFill>
                  <a:srgbClr val="000000"/>
                </a:solidFill>
                <a:latin typeface="HP Simplified" pitchFamily="34" charset="0"/>
                <a:cs typeface="HP Simplified" pitchFamily="34" charset="0"/>
              </a:rPr>
              <a:t>Best storage</a:t>
            </a:r>
          </a:p>
        </p:txBody>
      </p:sp>
      <p:pic>
        <p:nvPicPr>
          <p:cNvPr id="2050" name="Picture 2"/>
          <p:cNvPicPr>
            <a:picLocks noChangeAspect="1" noChangeArrowheads="1"/>
          </p:cNvPicPr>
          <p:nvPr/>
        </p:nvPicPr>
        <p:blipFill>
          <a:blip r:embed="rId5"/>
          <a:srcRect/>
          <a:stretch>
            <a:fillRect/>
          </a:stretch>
        </p:blipFill>
        <p:spPr bwMode="auto">
          <a:xfrm>
            <a:off x="1803627" y="1265464"/>
            <a:ext cx="1375001" cy="491620"/>
          </a:xfrm>
          <a:prstGeom prst="rect">
            <a:avLst/>
          </a:prstGeom>
          <a:noFill/>
          <a:ln w="9525">
            <a:noFill/>
            <a:miter lim="800000"/>
            <a:headEnd/>
            <a:tailEnd/>
          </a:ln>
        </p:spPr>
      </p:pic>
    </p:spTree>
    <p:extLst>
      <p:ext uri="{BB962C8B-B14F-4D97-AF65-F5344CB8AC3E}">
        <p14:creationId xmlns:p14="http://schemas.microsoft.com/office/powerpoint/2010/main" val="3636206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 Diagonal Corner Rectangle 21"/>
          <p:cNvSpPr/>
          <p:nvPr/>
        </p:nvSpPr>
        <p:spPr>
          <a:xfrm flipH="1">
            <a:off x="311425" y="2871567"/>
            <a:ext cx="8460718" cy="369672"/>
          </a:xfrm>
          <a:prstGeom prst="round2Diag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Subtitle 3"/>
          <p:cNvSpPr>
            <a:spLocks noGrp="1"/>
          </p:cNvSpPr>
          <p:nvPr>
            <p:ph type="subTitle" idx="1"/>
          </p:nvPr>
        </p:nvSpPr>
        <p:spPr>
          <a:xfrm>
            <a:off x="331470" y="743503"/>
            <a:ext cx="8488535" cy="518503"/>
          </a:xfrm>
        </p:spPr>
        <p:txBody>
          <a:bodyPr/>
          <a:lstStyle/>
          <a:p>
            <a:r>
              <a:rPr lang="en-US" dirty="0"/>
              <a:t>Joint expertise and unique innovations accelerate your journey to virtualization and the </a:t>
            </a:r>
            <a:r>
              <a:rPr lang="en-US" dirty="0" smtClean="0"/>
              <a:t>cloud</a:t>
            </a:r>
            <a:endParaRPr lang="en-US" dirty="0"/>
          </a:p>
        </p:txBody>
      </p:sp>
      <p:sp>
        <p:nvSpPr>
          <p:cNvPr id="3" name="Title 2"/>
          <p:cNvSpPr>
            <a:spLocks noGrp="1"/>
          </p:cNvSpPr>
          <p:nvPr>
            <p:ph type="title"/>
          </p:nvPr>
        </p:nvSpPr>
        <p:spPr/>
        <p:txBody>
          <a:bodyPr/>
          <a:lstStyle/>
          <a:p>
            <a:r>
              <a:rPr lang="en-US" dirty="0" smtClean="0"/>
              <a:t>Red Hat technology solutions run </a:t>
            </a:r>
            <a:r>
              <a:rPr lang="en-US" dirty="0"/>
              <a:t>best with HP </a:t>
            </a:r>
          </a:p>
        </p:txBody>
      </p:sp>
      <p:sp>
        <p:nvSpPr>
          <p:cNvPr id="6" name="Freeform 21"/>
          <p:cNvSpPr>
            <a:spLocks/>
          </p:cNvSpPr>
          <p:nvPr/>
        </p:nvSpPr>
        <p:spPr bwMode="auto">
          <a:xfrm>
            <a:off x="268014" y="1312967"/>
            <a:ext cx="8513379" cy="1492907"/>
          </a:xfrm>
          <a:custGeom>
            <a:avLst/>
            <a:gdLst>
              <a:gd name="T0" fmla="*/ 1722 w 1722"/>
              <a:gd name="T1" fmla="*/ 1462 h 1462"/>
              <a:gd name="T2" fmla="*/ 0 w 1722"/>
              <a:gd name="T3" fmla="*/ 1462 h 1462"/>
              <a:gd name="T4" fmla="*/ 855 w 1722"/>
              <a:gd name="T5" fmla="*/ 0 h 1462"/>
              <a:gd name="T6" fmla="*/ 863 w 1722"/>
              <a:gd name="T7" fmla="*/ 0 h 1462"/>
              <a:gd name="T8" fmla="*/ 1722 w 1722"/>
              <a:gd name="T9" fmla="*/ 1462 h 1462"/>
            </a:gdLst>
            <a:ahLst/>
            <a:cxnLst>
              <a:cxn ang="0">
                <a:pos x="T0" y="T1"/>
              </a:cxn>
              <a:cxn ang="0">
                <a:pos x="T2" y="T3"/>
              </a:cxn>
              <a:cxn ang="0">
                <a:pos x="T4" y="T5"/>
              </a:cxn>
              <a:cxn ang="0">
                <a:pos x="T6" y="T7"/>
              </a:cxn>
              <a:cxn ang="0">
                <a:pos x="T8" y="T9"/>
              </a:cxn>
            </a:cxnLst>
            <a:rect l="0" t="0" r="r" b="b"/>
            <a:pathLst>
              <a:path w="1722" h="1462">
                <a:moveTo>
                  <a:pt x="1722" y="1462"/>
                </a:moveTo>
                <a:lnTo>
                  <a:pt x="0" y="1462"/>
                </a:lnTo>
                <a:lnTo>
                  <a:pt x="855" y="0"/>
                </a:lnTo>
                <a:lnTo>
                  <a:pt x="863" y="0"/>
                </a:lnTo>
                <a:lnTo>
                  <a:pt x="1722" y="1462"/>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US" sz="1200" dirty="0">
              <a:solidFill>
                <a:schemeClr val="accent5"/>
              </a:solidFill>
              <a:cs typeface="Arial" pitchFamily="34" charset="0"/>
            </a:endParaRPr>
          </a:p>
        </p:txBody>
      </p:sp>
      <p:sp>
        <p:nvSpPr>
          <p:cNvPr id="7" name="TextBox 23"/>
          <p:cNvSpPr txBox="1">
            <a:spLocks noChangeArrowheads="1"/>
          </p:cNvSpPr>
          <p:nvPr/>
        </p:nvSpPr>
        <p:spPr bwMode="auto">
          <a:xfrm>
            <a:off x="1081689" y="2548793"/>
            <a:ext cx="798231" cy="183127"/>
          </a:xfrm>
          <a:prstGeom prst="rect">
            <a:avLst/>
          </a:prstGeom>
          <a:noFill/>
          <a:ln>
            <a:noFill/>
          </a:ln>
          <a:extLst/>
        </p:spPr>
        <p:txBody>
          <a:bodyPr wrap="none" lIns="0" tIns="0" rIns="0" bIns="0" anchor="ctr" anchorCtr="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defRPr/>
            </a:pPr>
            <a:r>
              <a:rPr lang="en-US" sz="1400" dirty="0" smtClean="0">
                <a:solidFill>
                  <a:srgbClr val="000000"/>
                </a:solidFill>
                <a:latin typeface="HP Simplified"/>
              </a:rPr>
              <a:t>Traditional</a:t>
            </a:r>
          </a:p>
        </p:txBody>
      </p:sp>
      <p:sp>
        <p:nvSpPr>
          <p:cNvPr id="8" name="TextBox 23"/>
          <p:cNvSpPr txBox="1">
            <a:spLocks noChangeArrowheads="1"/>
          </p:cNvSpPr>
          <p:nvPr/>
        </p:nvSpPr>
        <p:spPr bwMode="auto">
          <a:xfrm>
            <a:off x="1828800" y="2303506"/>
            <a:ext cx="2065868" cy="183127"/>
          </a:xfrm>
          <a:prstGeom prst="rect">
            <a:avLst/>
          </a:prstGeom>
          <a:noFill/>
          <a:ln>
            <a:noFill/>
          </a:ln>
          <a:extLst/>
        </p:spPr>
        <p:txBody>
          <a:bodyPr wrap="square" lIns="0" tIns="0" rIns="0" bIns="0" anchor="ctr" anchorCtr="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defRPr/>
            </a:pPr>
            <a:r>
              <a:rPr lang="en-US" sz="1400" dirty="0" smtClean="0">
                <a:solidFill>
                  <a:srgbClr val="000000"/>
                </a:solidFill>
                <a:latin typeface="HP Simplified"/>
              </a:rPr>
              <a:t>Private cloud</a:t>
            </a:r>
          </a:p>
        </p:txBody>
      </p:sp>
      <p:sp>
        <p:nvSpPr>
          <p:cNvPr id="9" name="TextBox 23"/>
          <p:cNvSpPr txBox="1">
            <a:spLocks noChangeArrowheads="1"/>
          </p:cNvSpPr>
          <p:nvPr/>
        </p:nvSpPr>
        <p:spPr bwMode="auto">
          <a:xfrm>
            <a:off x="6784734" y="2548793"/>
            <a:ext cx="1567495" cy="183127"/>
          </a:xfrm>
          <a:prstGeom prst="rect">
            <a:avLst/>
          </a:prstGeom>
          <a:noFill/>
          <a:ln>
            <a:noFill/>
          </a:ln>
          <a:extLst/>
        </p:spPr>
        <p:txBody>
          <a:bodyPr wrap="square" lIns="0" tIns="0" rIns="0" bIns="0" anchor="ctr" anchorCtr="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defRPr/>
            </a:pPr>
            <a:r>
              <a:rPr lang="en-US" sz="1400" dirty="0" smtClean="0">
                <a:solidFill>
                  <a:srgbClr val="000000"/>
                </a:solidFill>
                <a:latin typeface="HP Simplified"/>
              </a:rPr>
              <a:t>Public</a:t>
            </a:r>
            <a:r>
              <a:rPr lang="en-US" sz="1400" b="1" dirty="0" smtClean="0">
                <a:solidFill>
                  <a:srgbClr val="000000"/>
                </a:solidFill>
                <a:latin typeface="HP Simplified"/>
              </a:rPr>
              <a:t> </a:t>
            </a:r>
            <a:r>
              <a:rPr lang="en-US" sz="1400" dirty="0" smtClean="0">
                <a:solidFill>
                  <a:srgbClr val="000000"/>
                </a:solidFill>
                <a:latin typeface="HP Simplified"/>
              </a:rPr>
              <a:t>cloud</a:t>
            </a:r>
          </a:p>
        </p:txBody>
      </p:sp>
      <p:sp>
        <p:nvSpPr>
          <p:cNvPr id="10" name="TextBox 9"/>
          <p:cNvSpPr txBox="1">
            <a:spLocks noChangeArrowheads="1"/>
          </p:cNvSpPr>
          <p:nvPr/>
        </p:nvSpPr>
        <p:spPr bwMode="auto">
          <a:xfrm>
            <a:off x="4541784" y="2303506"/>
            <a:ext cx="2571798" cy="183127"/>
          </a:xfrm>
          <a:prstGeom prst="rect">
            <a:avLst/>
          </a:prstGeom>
          <a:noFill/>
          <a:ln>
            <a:noFill/>
          </a:ln>
          <a:extLst/>
        </p:spPr>
        <p:txBody>
          <a:bodyPr wrap="square" lIns="0" tIns="0" rIns="0" bIns="0" anchor="ctr" anchorCtr="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defRPr/>
            </a:pPr>
            <a:r>
              <a:rPr lang="en-US" sz="1400" dirty="0" smtClean="0">
                <a:solidFill>
                  <a:srgbClr val="000000"/>
                </a:solidFill>
                <a:latin typeface="HP Simplified"/>
              </a:rPr>
              <a:t>Managed</a:t>
            </a:r>
            <a:r>
              <a:rPr lang="en-US" sz="1400" b="1" dirty="0" smtClean="0">
                <a:solidFill>
                  <a:srgbClr val="000000"/>
                </a:solidFill>
                <a:latin typeface="HP Simplified"/>
              </a:rPr>
              <a:t> </a:t>
            </a:r>
            <a:r>
              <a:rPr lang="en-US" sz="1400" dirty="0" smtClean="0">
                <a:solidFill>
                  <a:srgbClr val="000000"/>
                </a:solidFill>
                <a:latin typeface="HP Simplified"/>
              </a:rPr>
              <a:t>cloud</a:t>
            </a:r>
          </a:p>
        </p:txBody>
      </p:sp>
      <p:pic>
        <p:nvPicPr>
          <p:cNvPr id="11" name="Picture 110"/>
          <p:cNvPicPr>
            <a:picLocks noChangeAspect="1"/>
          </p:cNvPicPr>
          <p:nvPr>
            <p:custDataLst>
              <p:tags r:id="rId1"/>
            </p:custDataLst>
          </p:nvPr>
        </p:nvPicPr>
        <p:blipFill>
          <a:blip r:embed="rId7">
            <a:extLst>
              <a:ext uri="{28A0092B-C50C-407E-A947-70E740481C1C}">
                <a14:useLocalDpi xmlns:a14="http://schemas.microsoft.com/office/drawing/2010/main"/>
              </a:ext>
            </a:extLst>
          </a:blip>
          <a:stretch>
            <a:fillRect/>
          </a:stretch>
        </p:blipFill>
        <p:spPr bwMode="auto">
          <a:xfrm>
            <a:off x="1071559" y="1828007"/>
            <a:ext cx="818493" cy="638147"/>
          </a:xfrm>
          <a:prstGeom prst="rect">
            <a:avLst/>
          </a:prstGeom>
          <a:noFill/>
          <a:ln w="9525">
            <a:noFill/>
            <a:miter lim="800000"/>
            <a:headEnd/>
            <a:tailEnd/>
          </a:ln>
          <a:effectLst/>
        </p:spPr>
      </p:pic>
      <p:pic>
        <p:nvPicPr>
          <p:cNvPr id="12" name="Picture 11"/>
          <p:cNvPicPr>
            <a:picLocks noChangeAspect="1"/>
          </p:cNvPicPr>
          <p:nvPr>
            <p:custDataLst>
              <p:tags r:id="rId2"/>
            </p:custDataLst>
          </p:nvPr>
        </p:nvPicPr>
        <p:blipFill>
          <a:blip r:embed="rId8">
            <a:extLst>
              <a:ext uri="{28A0092B-C50C-407E-A947-70E740481C1C}">
                <a14:useLocalDpi xmlns:a14="http://schemas.microsoft.com/office/drawing/2010/main"/>
              </a:ext>
            </a:extLst>
          </a:blip>
          <a:stretch>
            <a:fillRect/>
          </a:stretch>
        </p:blipFill>
        <p:spPr bwMode="auto">
          <a:xfrm>
            <a:off x="7238033" y="1826721"/>
            <a:ext cx="654805" cy="654805"/>
          </a:xfrm>
          <a:prstGeom prst="rect">
            <a:avLst/>
          </a:prstGeom>
          <a:noFill/>
          <a:ln w="9525">
            <a:noFill/>
            <a:miter lim="800000"/>
            <a:headEnd/>
            <a:tailEnd/>
          </a:ln>
          <a:effectLst/>
        </p:spPr>
      </p:pic>
      <p:pic>
        <p:nvPicPr>
          <p:cNvPr id="13" name="Picture 110"/>
          <p:cNvPicPr>
            <a:picLocks noChangeAspect="1"/>
          </p:cNvPicPr>
          <p:nvPr>
            <p:custDataLst>
              <p:tags r:id="rId3"/>
            </p:custDataLst>
          </p:nvPr>
        </p:nvPicPr>
        <p:blipFill>
          <a:blip r:embed="rId9" cstate="screen">
            <a:extLst>
              <a:ext uri="{28A0092B-C50C-407E-A947-70E740481C1C}">
                <a14:useLocalDpi xmlns:a14="http://schemas.microsoft.com/office/drawing/2010/main"/>
              </a:ext>
            </a:extLst>
          </a:blip>
          <a:stretch>
            <a:fillRect/>
          </a:stretch>
        </p:blipFill>
        <p:spPr bwMode="auto">
          <a:xfrm>
            <a:off x="2403562" y="1731834"/>
            <a:ext cx="916345" cy="498838"/>
          </a:xfrm>
          <a:prstGeom prst="rect">
            <a:avLst/>
          </a:prstGeom>
          <a:noFill/>
          <a:ln w="9525">
            <a:noFill/>
            <a:miter lim="800000"/>
            <a:headEnd/>
            <a:tailEnd/>
          </a:ln>
          <a:effectLst/>
        </p:spPr>
      </p:pic>
      <p:pic>
        <p:nvPicPr>
          <p:cNvPr id="14" name="Picture 110"/>
          <p:cNvPicPr>
            <a:picLocks noChangeAspect="1"/>
          </p:cNvPicPr>
          <p:nvPr>
            <p:custDataLst>
              <p:tags r:id="rId4"/>
            </p:custDataLst>
          </p:nvPr>
        </p:nvPicPr>
        <p:blipFill>
          <a:blip r:embed="rId10" cstate="screen">
            <a:extLst>
              <a:ext uri="{28A0092B-C50C-407E-A947-70E740481C1C}">
                <a14:useLocalDpi xmlns:a14="http://schemas.microsoft.com/office/drawing/2010/main"/>
              </a:ext>
            </a:extLst>
          </a:blip>
          <a:stretch>
            <a:fillRect/>
          </a:stretch>
        </p:blipFill>
        <p:spPr bwMode="auto">
          <a:xfrm>
            <a:off x="5369511" y="1730691"/>
            <a:ext cx="916344" cy="500792"/>
          </a:xfrm>
          <a:prstGeom prst="rect">
            <a:avLst/>
          </a:prstGeom>
          <a:noFill/>
          <a:ln w="9525">
            <a:noFill/>
            <a:miter lim="800000"/>
            <a:headEnd/>
            <a:tailEnd/>
          </a:ln>
          <a:effectLst/>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654464" y="1100993"/>
            <a:ext cx="1443725" cy="1280880"/>
          </a:xfrm>
          <a:prstGeom prst="rect">
            <a:avLst/>
          </a:prstGeom>
        </p:spPr>
      </p:pic>
      <p:sp>
        <p:nvSpPr>
          <p:cNvPr id="16" name="TextBox 15"/>
          <p:cNvSpPr txBox="1"/>
          <p:nvPr/>
        </p:nvSpPr>
        <p:spPr>
          <a:xfrm>
            <a:off x="2492943" y="2853962"/>
            <a:ext cx="4945504" cy="338554"/>
          </a:xfrm>
          <a:prstGeom prst="rect">
            <a:avLst/>
          </a:prstGeom>
          <a:noFill/>
        </p:spPr>
        <p:txBody>
          <a:bodyPr wrap="square" lIns="0" rIns="0" rtlCol="0">
            <a:spAutoFit/>
          </a:bodyPr>
          <a:lstStyle/>
          <a:p>
            <a:pPr marL="0" defTabSz="430213">
              <a:spcAft>
                <a:spcPts val="400"/>
              </a:spcAft>
              <a:buSzPct val="100000"/>
            </a:pPr>
            <a:r>
              <a:rPr lang="en-US" sz="1600" dirty="0" smtClean="0">
                <a:solidFill>
                  <a:schemeClr val="bg1"/>
                </a:solidFill>
                <a:latin typeface="HP Simplified" pitchFamily="34" charset="0"/>
                <a:cs typeface="HP Simplified" pitchFamily="34" charset="0"/>
              </a:rPr>
              <a:t>Red Hat virtualization and cloud run best on HP</a:t>
            </a:r>
          </a:p>
        </p:txBody>
      </p:sp>
      <p:sp>
        <p:nvSpPr>
          <p:cNvPr id="19" name="Content Placeholder 11"/>
          <p:cNvSpPr>
            <a:spLocks noGrp="1"/>
          </p:cNvSpPr>
          <p:nvPr>
            <p:ph sz="quarter" idx="4294967295"/>
          </p:nvPr>
        </p:nvSpPr>
        <p:spPr>
          <a:xfrm>
            <a:off x="494823" y="3300827"/>
            <a:ext cx="2527346" cy="1221207"/>
          </a:xfrm>
          <a:prstGeom prst="rect">
            <a:avLst/>
          </a:prstGeom>
        </p:spPr>
        <p:txBody>
          <a:bodyPr/>
          <a:lstStyle/>
          <a:p>
            <a:pPr algn="ctr"/>
            <a:r>
              <a:rPr lang="en-US" sz="1100" dirty="0" smtClean="0"/>
              <a:t>Increased flexibility and simplicity</a:t>
            </a:r>
            <a:endParaRPr lang="en-US" sz="1100" dirty="0"/>
          </a:p>
          <a:p>
            <a:pPr lvl="2"/>
            <a:r>
              <a:rPr lang="en-US" sz="1100" dirty="0" smtClean="0"/>
              <a:t>Optimized HP Converged Infrastructure for Red Hat virtualization and cloud</a:t>
            </a:r>
          </a:p>
          <a:p>
            <a:pPr lvl="2"/>
            <a:r>
              <a:rPr lang="en-US" sz="1100" dirty="0" smtClean="0"/>
              <a:t>Included services for fast time-to-market and decreased risk</a:t>
            </a:r>
            <a:endParaRPr lang="en-US" dirty="0"/>
          </a:p>
        </p:txBody>
      </p:sp>
      <p:sp>
        <p:nvSpPr>
          <p:cNvPr id="20" name="Content Placeholder 12"/>
          <p:cNvSpPr>
            <a:spLocks noGrp="1"/>
          </p:cNvSpPr>
          <p:nvPr>
            <p:ph sz="quarter" idx="4294967295"/>
          </p:nvPr>
        </p:nvSpPr>
        <p:spPr>
          <a:xfrm>
            <a:off x="6120261" y="3300827"/>
            <a:ext cx="2679699" cy="1221208"/>
          </a:xfrm>
          <a:prstGeom prst="rect">
            <a:avLst/>
          </a:prstGeom>
        </p:spPr>
        <p:txBody>
          <a:bodyPr/>
          <a:lstStyle/>
          <a:p>
            <a:r>
              <a:rPr lang="en-US" sz="1100" dirty="0" smtClean="0"/>
              <a:t>Lower costs and greater investment protection</a:t>
            </a:r>
            <a:endParaRPr lang="en-US" sz="1100" dirty="0"/>
          </a:p>
          <a:p>
            <a:pPr lvl="2"/>
            <a:r>
              <a:rPr lang="en-US" sz="1100" dirty="0" smtClean="0"/>
              <a:t>Open source software saves 60% to 80%  over other solutions</a:t>
            </a:r>
            <a:r>
              <a:rPr lang="en-US" sz="1100" baseline="30000" dirty="0" smtClean="0"/>
              <a:t>11</a:t>
            </a:r>
          </a:p>
          <a:p>
            <a:pPr lvl="2"/>
            <a:r>
              <a:rPr lang="en-US" sz="1100" dirty="0" smtClean="0"/>
              <a:t>Easily expandable infrastructure</a:t>
            </a:r>
          </a:p>
          <a:p>
            <a:pPr lvl="2"/>
            <a:r>
              <a:rPr lang="en-US" sz="1100" dirty="0" smtClean="0"/>
              <a:t>Ready for the cloud</a:t>
            </a:r>
          </a:p>
          <a:p>
            <a:endParaRPr lang="en-US" sz="1400" dirty="0"/>
          </a:p>
        </p:txBody>
      </p:sp>
      <p:sp>
        <p:nvSpPr>
          <p:cNvPr id="21" name="Content Placeholder 13"/>
          <p:cNvSpPr txBox="1">
            <a:spLocks/>
          </p:cNvSpPr>
          <p:nvPr/>
        </p:nvSpPr>
        <p:spPr>
          <a:xfrm>
            <a:off x="3351661" y="3254333"/>
            <a:ext cx="2628900" cy="1221207"/>
          </a:xfrm>
          <a:prstGeom prst="rect">
            <a:avLst/>
          </a:prstGeom>
        </p:spPr>
        <p:txBody>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100" dirty="0" smtClean="0"/>
              <a:t>Reduce risk</a:t>
            </a:r>
          </a:p>
          <a:p>
            <a:pPr lvl="2"/>
            <a:r>
              <a:rPr lang="en-US" sz="1100" dirty="0" smtClean="0"/>
              <a:t>Reliable, proven implementation best practices</a:t>
            </a:r>
          </a:p>
          <a:p>
            <a:pPr lvl="2"/>
            <a:r>
              <a:rPr lang="en-US" sz="1100" dirty="0" smtClean="0"/>
              <a:t>Included services for fast time to market and decreased risk</a:t>
            </a:r>
          </a:p>
          <a:p>
            <a:endParaRPr lang="en-US" sz="1400" dirty="0"/>
          </a:p>
        </p:txBody>
      </p:sp>
      <p:sp>
        <p:nvSpPr>
          <p:cNvPr id="26" name="TextBox 25"/>
          <p:cNvSpPr txBox="1"/>
          <p:nvPr/>
        </p:nvSpPr>
        <p:spPr>
          <a:xfrm>
            <a:off x="217714" y="4366985"/>
            <a:ext cx="3765774" cy="230832"/>
          </a:xfrm>
          <a:prstGeom prst="rect">
            <a:avLst/>
          </a:prstGeom>
          <a:noFill/>
        </p:spPr>
        <p:txBody>
          <a:bodyPr wrap="none" rtlCol="0">
            <a:spAutoFit/>
          </a:bodyPr>
          <a:lstStyle/>
          <a:p>
            <a:pPr defTabSz="430213">
              <a:spcAft>
                <a:spcPts val="400"/>
              </a:spcAft>
              <a:buSzPct val="100000"/>
            </a:pPr>
            <a:r>
              <a:rPr lang="en-US" sz="900" baseline="30000" dirty="0" smtClean="0"/>
              <a:t>11</a:t>
            </a:r>
            <a:r>
              <a:rPr lang="en-US" sz="900" dirty="0" smtClean="0"/>
              <a:t> </a:t>
            </a:r>
            <a:r>
              <a:rPr lang="en-US" sz="900" u="sng" dirty="0" smtClean="0"/>
              <a:t>redhat.com/</a:t>
            </a:r>
            <a:r>
              <a:rPr lang="en-US" sz="900" u="sng" dirty="0" err="1" smtClean="0"/>
              <a:t>resourcelibrary</a:t>
            </a:r>
            <a:r>
              <a:rPr lang="en-US" sz="900" u="sng" dirty="0" smtClean="0"/>
              <a:t>/datasheets/</a:t>
            </a:r>
            <a:r>
              <a:rPr lang="en-US" sz="900" u="sng" dirty="0" err="1" smtClean="0"/>
              <a:t>rhev</a:t>
            </a:r>
            <a:r>
              <a:rPr lang="en-US" sz="900" u="sng" dirty="0" smtClean="0"/>
              <a:t>-server-pricing-competitive</a:t>
            </a:r>
            <a:endParaRPr lang="en-US" sz="900" u="sng"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410747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 r="29"/>
          <a:stretch>
            <a:fillRect/>
          </a:stretch>
        </p:blipFill>
        <p:spPr/>
      </p:pic>
      <p:sp>
        <p:nvSpPr>
          <p:cNvPr id="3" name="Title 2"/>
          <p:cNvSpPr>
            <a:spLocks noGrp="1"/>
          </p:cNvSpPr>
          <p:nvPr>
            <p:ph type="title"/>
          </p:nvPr>
        </p:nvSpPr>
        <p:spPr/>
        <p:txBody>
          <a:bodyPr/>
          <a:lstStyle/>
          <a:p>
            <a:r>
              <a:rPr lang="en-US" dirty="0"/>
              <a:t>Take the next step</a:t>
            </a:r>
          </a:p>
        </p:txBody>
      </p:sp>
      <p:sp>
        <p:nvSpPr>
          <p:cNvPr id="2" name="Subtitle 1"/>
          <p:cNvSpPr>
            <a:spLocks noGrp="1"/>
          </p:cNvSpPr>
          <p:nvPr>
            <p:ph sz="quarter" idx="10"/>
          </p:nvPr>
        </p:nvSpPr>
        <p:spPr/>
        <p:txBody>
          <a:bodyPr/>
          <a:lstStyle/>
          <a:p>
            <a:pPr lvl="2"/>
            <a:r>
              <a:rPr lang="en-US" dirty="0"/>
              <a:t>Learn more about </a:t>
            </a:r>
            <a:r>
              <a:rPr lang="en-US" dirty="0" smtClean="0"/>
              <a:t>virtualization and private </a:t>
            </a:r>
            <a:r>
              <a:rPr lang="en-US" dirty="0"/>
              <a:t>cloud solutions from HP and </a:t>
            </a:r>
            <a:r>
              <a:rPr lang="en-US" dirty="0" smtClean="0"/>
              <a:t>Red Hat:</a:t>
            </a:r>
            <a:endParaRPr lang="en-US" dirty="0"/>
          </a:p>
          <a:p>
            <a:pPr lvl="3"/>
            <a:r>
              <a:rPr lang="en-US" dirty="0">
                <a:hlinkClick r:id="rId4"/>
              </a:rPr>
              <a:t>hp.com/go/cloud</a:t>
            </a:r>
            <a:r>
              <a:rPr lang="en-US" dirty="0"/>
              <a:t> </a:t>
            </a:r>
          </a:p>
          <a:p>
            <a:pPr lvl="3"/>
            <a:r>
              <a:rPr lang="en-US" dirty="0" smtClean="0">
                <a:hlinkClick r:id="rId5"/>
              </a:rPr>
              <a:t>hp.com/go/</a:t>
            </a:r>
            <a:r>
              <a:rPr lang="en-US" dirty="0" err="1" smtClean="0">
                <a:hlinkClick r:id="rId5"/>
              </a:rPr>
              <a:t>redhat</a:t>
            </a:r>
            <a:endParaRPr lang="en-US" dirty="0"/>
          </a:p>
          <a:p>
            <a:pPr lvl="3"/>
            <a:r>
              <a:rPr lang="en-US" dirty="0" smtClean="0">
                <a:hlinkClick r:id="rId6"/>
              </a:rPr>
              <a:t>hp.com/go/</a:t>
            </a:r>
            <a:r>
              <a:rPr lang="en-US" dirty="0" err="1" smtClean="0">
                <a:hlinkClick r:id="rId6"/>
              </a:rPr>
              <a:t>virtualsystem</a:t>
            </a:r>
            <a:r>
              <a:rPr lang="en-US" dirty="0" smtClean="0">
                <a:hlinkClick r:id="rId6"/>
              </a:rPr>
              <a:t> </a:t>
            </a:r>
            <a:endParaRPr lang="en-US" dirty="0"/>
          </a:p>
          <a:p>
            <a:pPr lvl="2"/>
            <a:r>
              <a:rPr lang="en-US" dirty="0"/>
              <a:t>Arrange for a technical evaluation, agility assessment, or infrastructure assessment</a:t>
            </a:r>
          </a:p>
          <a:p>
            <a:pPr lvl="2"/>
            <a:r>
              <a:rPr lang="en-US" dirty="0"/>
              <a:t>Investigate proof-of-concept testing</a:t>
            </a:r>
          </a:p>
          <a:p>
            <a:pPr lvl="2"/>
            <a:r>
              <a:rPr lang="en-US" dirty="0"/>
              <a:t>Get started with a virtualization or private cloud solution based on HP Converged Infrastructure and </a:t>
            </a:r>
            <a:r>
              <a:rPr lang="en-US" dirty="0" smtClean="0"/>
              <a:t>Red Hat.</a:t>
            </a:r>
            <a:endParaRPr lang="en-US" dirty="0"/>
          </a:p>
          <a:p>
            <a:endParaRPr lang="en-US" dirty="0"/>
          </a:p>
        </p:txBody>
      </p:sp>
      <p:sp>
        <p:nvSpPr>
          <p:cNvPr id="6" name="Subtitle 5"/>
          <p:cNvSpPr>
            <a:spLocks noGrp="1"/>
          </p:cNvSpPr>
          <p:nvPr>
            <p:ph type="subTitle" idx="1"/>
          </p:nvPr>
        </p:nvSpPr>
        <p:spPr/>
        <p:txBody>
          <a:bodyPr/>
          <a:lstStyle/>
          <a:p>
            <a:r>
              <a:rPr lang="en-US" dirty="0"/>
              <a:t>Accelerate your journey to virtualization and the </a:t>
            </a:r>
            <a:r>
              <a:rPr lang="en-US" dirty="0" smtClean="0"/>
              <a:t>cloud</a:t>
            </a:r>
            <a:endParaRPr lang="en-US" dirty="0"/>
          </a:p>
        </p:txBody>
      </p:sp>
    </p:spTree>
    <p:extLst>
      <p:ext uri="{BB962C8B-B14F-4D97-AF65-F5344CB8AC3E}">
        <p14:creationId xmlns:p14="http://schemas.microsoft.com/office/powerpoint/2010/main" val="26676184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F0w4juEiUGtLqvRJGKp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NLWboTBAUS8I283xPBlu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5PAJqhhj30mN.UCcQ2lyy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37GJvTNC0ECan43X8TW5Ng"/>
</p:tagLst>
</file>

<file path=ppt/theme/theme1.xml><?xml version="1.0" encoding="utf-8"?>
<a:theme xmlns:a="http://schemas.openxmlformats.org/drawingml/2006/main" name="HP_PPT_Standard_template_16x9_proof">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HP_PPT_Standard_template_16x9_proof</Template>
  <TotalTime>3538</TotalTime>
  <Words>1787</Words>
  <Application>Microsoft Office PowerPoint</Application>
  <PresentationFormat>全屏显示(16:9)</PresentationFormat>
  <Paragraphs>182</Paragraphs>
  <Slides>11</Slides>
  <Notes>10</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HP_PPT_Standard_template_16x9_proof</vt:lpstr>
      <vt:lpstr>Default Theme</vt:lpstr>
      <vt:lpstr>HP Converged Systems  RA for Red Hat Enterprise Virtualization on CS700x</vt:lpstr>
      <vt:lpstr>Partner with industry leaders</vt:lpstr>
      <vt:lpstr>Why Red Hat Enterprise Virtualization</vt:lpstr>
      <vt:lpstr>HP Converged Systems RA for Red Hat Enterprise Virtualization on CS700x</vt:lpstr>
      <vt:lpstr>Benefits of HP Converged Systems RA for Red Hat Enterprise Virtualization on CS700x</vt:lpstr>
      <vt:lpstr>Seamless scalability, expanded flexibility</vt:lpstr>
      <vt:lpstr>Best converged infrastructure for Red Hat</vt:lpstr>
      <vt:lpstr>Red Hat technology solutions run best with HP </vt:lpstr>
      <vt:lpstr>Take the next step</vt:lpstr>
      <vt:lpstr>Thank you</vt:lpstr>
      <vt:lpstr>声明：</vt:lpstr>
    </vt:vector>
  </TitlesOfParts>
  <Company>Hewlett-Packard Company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VirtualSystem VS3  for VMware 2.2</dc:title>
  <dc:creator>Doug Flanagan</dc:creator>
  <cp:lastModifiedBy>Microsoft</cp:lastModifiedBy>
  <cp:revision>104</cp:revision>
  <cp:lastPrinted>2012-04-13T15:38:33Z</cp:lastPrinted>
  <dcterms:created xsi:type="dcterms:W3CDTF">2013-05-09T17:02:05Z</dcterms:created>
  <dcterms:modified xsi:type="dcterms:W3CDTF">2018-01-05T05:18:04Z</dcterms:modified>
</cp:coreProperties>
</file>